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sldIdLst>
    <p:sldId id="256" r:id="rId2"/>
    <p:sldId id="285" r:id="rId3"/>
    <p:sldId id="258" r:id="rId4"/>
    <p:sldId id="259" r:id="rId5"/>
    <p:sldId id="329" r:id="rId6"/>
    <p:sldId id="364" r:id="rId7"/>
    <p:sldId id="297" r:id="rId8"/>
    <p:sldId id="277" r:id="rId9"/>
    <p:sldId id="279" r:id="rId10"/>
    <p:sldId id="278" r:id="rId11"/>
    <p:sldId id="298" r:id="rId12"/>
    <p:sldId id="301" r:id="rId13"/>
    <p:sldId id="270" r:id="rId14"/>
    <p:sldId id="271" r:id="rId15"/>
    <p:sldId id="365" r:id="rId16"/>
    <p:sldId id="366" r:id="rId17"/>
    <p:sldId id="303" r:id="rId18"/>
    <p:sldId id="302" r:id="rId19"/>
    <p:sldId id="396" r:id="rId20"/>
    <p:sldId id="397" r:id="rId21"/>
    <p:sldId id="398" r:id="rId22"/>
    <p:sldId id="399" r:id="rId23"/>
    <p:sldId id="265" r:id="rId24"/>
    <p:sldId id="305" r:id="rId25"/>
    <p:sldId id="266" r:id="rId26"/>
    <p:sldId id="403" r:id="rId27"/>
    <p:sldId id="389" r:id="rId28"/>
    <p:sldId id="341" r:id="rId29"/>
    <p:sldId id="345" r:id="rId30"/>
    <p:sldId id="335" r:id="rId31"/>
    <p:sldId id="337" r:id="rId32"/>
    <p:sldId id="400" r:id="rId33"/>
    <p:sldId id="375" r:id="rId34"/>
    <p:sldId id="401" r:id="rId35"/>
    <p:sldId id="390" r:id="rId36"/>
    <p:sldId id="346" r:id="rId37"/>
    <p:sldId id="347" r:id="rId38"/>
    <p:sldId id="355" r:id="rId39"/>
    <p:sldId id="344" r:id="rId40"/>
    <p:sldId id="354" r:id="rId41"/>
    <p:sldId id="376" r:id="rId42"/>
    <p:sldId id="374" r:id="rId43"/>
    <p:sldId id="377" r:id="rId44"/>
    <p:sldId id="382" r:id="rId45"/>
    <p:sldId id="373" r:id="rId46"/>
    <p:sldId id="372" r:id="rId47"/>
    <p:sldId id="383" r:id="rId48"/>
    <p:sldId id="385" r:id="rId49"/>
    <p:sldId id="384" r:id="rId50"/>
    <p:sldId id="339" r:id="rId51"/>
    <p:sldId id="330" r:id="rId52"/>
    <p:sldId id="331" r:id="rId53"/>
    <p:sldId id="332" r:id="rId54"/>
    <p:sldId id="387" r:id="rId55"/>
    <p:sldId id="334" r:id="rId56"/>
    <p:sldId id="402" r:id="rId57"/>
    <p:sldId id="386" r:id="rId58"/>
    <p:sldId id="393" r:id="rId59"/>
    <p:sldId id="394" r:id="rId60"/>
    <p:sldId id="395" r:id="rId61"/>
    <p:sldId id="392" r:id="rId62"/>
    <p:sldId id="286" r:id="rId63"/>
    <p:sldId id="289" r:id="rId64"/>
    <p:sldId id="293" r:id="rId65"/>
    <p:sldId id="296" r:id="rId66"/>
    <p:sldId id="368" r:id="rId67"/>
    <p:sldId id="369" r:id="rId68"/>
    <p:sldId id="370" r:id="rId69"/>
    <p:sldId id="309" r:id="rId70"/>
    <p:sldId id="327" r:id="rId71"/>
    <p:sldId id="314" r:id="rId72"/>
    <p:sldId id="315" r:id="rId73"/>
    <p:sldId id="316" r:id="rId74"/>
    <p:sldId id="307" r:id="rId75"/>
    <p:sldId id="267" r:id="rId76"/>
    <p:sldId id="319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17" autoAdjust="0"/>
    <p:restoredTop sz="86410" autoAdjust="0"/>
  </p:normalViewPr>
  <p:slideViewPr>
    <p:cSldViewPr>
      <p:cViewPr varScale="1">
        <p:scale>
          <a:sx n="65" d="100"/>
          <a:sy n="65" d="100"/>
        </p:scale>
        <p:origin x="-6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7" d="100"/>
        <a:sy n="57" d="100"/>
      </p:scale>
      <p:origin x="0" y="86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presProps" Target="presProps.xml"/><Relationship Id="rId81" Type="http://schemas.openxmlformats.org/officeDocument/2006/relationships/viewProps" Target="viewProps.xml"/><Relationship Id="rId82" Type="http://schemas.openxmlformats.org/officeDocument/2006/relationships/theme" Target="theme/theme1.xml"/><Relationship Id="rId83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notesMaster" Target="notesMasters/notesMaster1.xml"/><Relationship Id="rId79" Type="http://schemas.openxmlformats.org/officeDocument/2006/relationships/printerSettings" Target="printerSettings/printerSettings1.bin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A670A-26BF-4E80-B24B-C5A22407BC68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3DCAC-B479-4052-8832-42C3C48557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91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F9C98-A5F7-4130-AECA-FC9786F0D41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6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F9C98-A5F7-4130-AECA-FC9786F0D41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68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PC number of lines: measure number of gates – or in other words size -- not degree</a:t>
            </a:r>
          </a:p>
          <a:p>
            <a:r>
              <a:rPr lang="en-US" baseline="0" dirty="0" smtClean="0"/>
              <a:t>What about </a:t>
            </a:r>
            <a:r>
              <a:rPr lang="en-US" baseline="0" dirty="0" err="1" smtClean="0"/>
              <a:t>Nullsatz</a:t>
            </a:r>
            <a:r>
              <a:rPr lang="en-US" baseline="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F9C98-A5F7-4130-AECA-FC9786F0D41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6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is the first time a proof system </a:t>
            </a:r>
            <a:r>
              <a:rPr lang="en-US" baseline="0" dirty="0" err="1" smtClean="0"/>
              <a:t>lb</a:t>
            </a:r>
            <a:r>
              <a:rPr lang="en-US" baseline="0" dirty="0" smtClean="0"/>
              <a:t> implies a circuit lb.</a:t>
            </a:r>
          </a:p>
          <a:p>
            <a:r>
              <a:rPr lang="en-US" baseline="0" dirty="0" smtClean="0"/>
              <a:t>Clarifies difference between circuit complexity and proof complexity </a:t>
            </a:r>
            <a:r>
              <a:rPr lang="en-US" baseline="0" dirty="0" err="1" smtClean="0"/>
              <a:t>lbs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F9C98-A5F7-4130-AECA-FC9786F0D41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6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F9C98-A5F7-4130-AECA-FC9786F0D416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68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convert constraints to clausal form. Note that we can assume that the</a:t>
            </a:r>
          </a:p>
          <a:p>
            <a:r>
              <a:rPr lang="en-US" dirty="0" smtClean="0"/>
              <a:t>Resolution proof never resolves on two clauses</a:t>
            </a:r>
            <a:r>
              <a:rPr lang="en-US" baseline="0" dirty="0" smtClean="0"/>
              <a:t> associated with the same constraint.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498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Gaussian</a:t>
            </a:r>
            <a:r>
              <a:rPr lang="en-US" dirty="0" err="1" smtClean="0">
                <a:sym typeface="Wingdings"/>
              </a:rPr>
              <a:t>Res</a:t>
            </a:r>
            <a:r>
              <a:rPr lang="en-US" dirty="0" smtClean="0">
                <a:sym typeface="Wingdings"/>
              </a:rPr>
              <a:t>: easy just convert each constraint to clausal form.</a:t>
            </a:r>
          </a:p>
          <a:p>
            <a:r>
              <a:rPr lang="en-US" dirty="0" smtClean="0">
                <a:sym typeface="Wingdings"/>
              </a:rPr>
              <a:t>Res Gaussian: show by</a:t>
            </a:r>
            <a:r>
              <a:rPr lang="en-US" baseline="0" dirty="0" smtClean="0">
                <a:sym typeface="Wingdings"/>
              </a:rPr>
              <a:t> induction that we have “blocks” of clauses corresponding to parity of </a:t>
            </a:r>
            <a:r>
              <a:rPr lang="en-US" baseline="0" dirty="0" err="1" smtClean="0">
                <a:sym typeface="Wingdings"/>
              </a:rPr>
              <a:t>vars</a:t>
            </a:r>
            <a:r>
              <a:rPr lang="en-US" baseline="0" dirty="0" smtClean="0">
                <a:sym typeface="Wingdings"/>
              </a:rPr>
              <a:t> =0/1</a:t>
            </a:r>
          </a:p>
          <a:p>
            <a:r>
              <a:rPr lang="en-US" baseline="0" dirty="0" smtClean="0">
                <a:sym typeface="Wingdings"/>
              </a:rPr>
              <a:t>True initially. When we make a new clause (say its falsifying assignment has parity 0, then argue</a:t>
            </a:r>
          </a:p>
          <a:p>
            <a:r>
              <a:rPr lang="en-US" baseline="0" dirty="0" smtClean="0">
                <a:sym typeface="Wingdings"/>
              </a:rPr>
              <a:t>that we can generate all other clauses in these </a:t>
            </a:r>
            <a:r>
              <a:rPr lang="en-US" baseline="0" dirty="0" err="1" smtClean="0">
                <a:sym typeface="Wingdings"/>
              </a:rPr>
              <a:t>vars</a:t>
            </a:r>
            <a:r>
              <a:rPr lang="en-US" baseline="0" dirty="0" smtClean="0">
                <a:sym typeface="Wingdings"/>
              </a:rPr>
              <a:t> whose falsifying </a:t>
            </a:r>
            <a:r>
              <a:rPr lang="en-US" baseline="0" dirty="0" err="1" smtClean="0">
                <a:sym typeface="Wingdings"/>
              </a:rPr>
              <a:t>asignment</a:t>
            </a:r>
            <a:r>
              <a:rPr lang="en-US" baseline="0" dirty="0" smtClean="0">
                <a:sym typeface="Wingdings"/>
              </a:rPr>
              <a:t> has parity 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1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only is width large but it is easy to see that size is also large since for this</a:t>
            </a:r>
          </a:p>
          <a:p>
            <a:r>
              <a:rPr lang="en-US" dirty="0" smtClean="0"/>
              <a:t>set</a:t>
            </a:r>
            <a:r>
              <a:rPr lang="en-US" baseline="0" dirty="0" smtClean="0"/>
              <a:t> S </a:t>
            </a:r>
            <a:r>
              <a:rPr lang="en-US" baseline="0" dirty="0" err="1" smtClean="0"/>
              <a:t>st</a:t>
            </a:r>
            <a:r>
              <a:rPr lang="en-US" baseline="0" dirty="0" smtClean="0"/>
              <a:t> E(S) is large, the constraints associated with S are exponential in |E(S)|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433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 is 0/1 valued, corresponding y is 0/-1 valued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445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 on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50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LBS are for AC0-Frege and below, and PCR and below.</a:t>
            </a:r>
          </a:p>
          <a:p>
            <a:r>
              <a:rPr lang="en-US" baseline="0" dirty="0" smtClean="0"/>
              <a:t>No </a:t>
            </a:r>
            <a:r>
              <a:rPr lang="en-US" baseline="0" dirty="0" err="1" smtClean="0"/>
              <a:t>lbs</a:t>
            </a:r>
            <a:r>
              <a:rPr lang="en-US" baseline="0" dirty="0" smtClean="0"/>
              <a:t> for AC0[p]-</a:t>
            </a:r>
            <a:r>
              <a:rPr lang="en-US" baseline="0" dirty="0" err="1" smtClean="0"/>
              <a:t>Frege</a:t>
            </a:r>
            <a:r>
              <a:rPr lang="en-US" baseline="0" dirty="0" smtClean="0"/>
              <a:t> and above. Why??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F9C98-A5F7-4130-AECA-FC9786F0D41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68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Lasserre</a:t>
            </a:r>
            <a:r>
              <a:rPr lang="en-US" dirty="0" smtClean="0"/>
              <a:t> is</a:t>
            </a:r>
            <a:r>
              <a:rPr lang="en-US" baseline="0" dirty="0" smtClean="0"/>
              <a:t> slightly weaker – don</a:t>
            </a:r>
            <a:r>
              <a:rPr lang="fr-FR" baseline="0" dirty="0" smtClean="0"/>
              <a:t>’</a:t>
            </a:r>
            <a:r>
              <a:rPr lang="en-US" baseline="0" dirty="0" smtClean="0"/>
              <a:t>t allow multiplying hi </a:t>
            </a:r>
            <a:r>
              <a:rPr lang="en-US" baseline="0" dirty="0" err="1" smtClean="0"/>
              <a:t>hj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28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Interesting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questinos</a:t>
            </a:r>
            <a:r>
              <a:rPr lang="en-US" baseline="0" dirty="0" smtClean="0"/>
              <a:t> here—not all </a:t>
            </a:r>
            <a:r>
              <a:rPr lang="en-US" baseline="0" dirty="0" err="1" smtClean="0"/>
              <a:t>nonneg</a:t>
            </a:r>
            <a:r>
              <a:rPr lang="en-US" baseline="0" dirty="0" smtClean="0"/>
              <a:t> polys are sum of squares but</a:t>
            </a:r>
          </a:p>
          <a:p>
            <a:r>
              <a:rPr lang="en-US" baseline="0" dirty="0" smtClean="0"/>
              <a:t>They all can be written as quotient of sum of squares</a:t>
            </a:r>
          </a:p>
          <a:p>
            <a:r>
              <a:rPr lang="en-US" baseline="0" dirty="0" err="1" smtClean="0"/>
              <a:t>Lasserre</a:t>
            </a:r>
            <a:r>
              <a:rPr lang="en-US" baseline="0" dirty="0" smtClean="0"/>
              <a:t>: don’t allow to multiply hi </a:t>
            </a:r>
            <a:r>
              <a:rPr lang="en-US" baseline="0" dirty="0" err="1" smtClean="0"/>
              <a:t>hj</a:t>
            </a:r>
            <a:r>
              <a:rPr lang="en-US" baseline="0" dirty="0" smtClean="0"/>
              <a:t> together</a:t>
            </a:r>
          </a:p>
          <a:p>
            <a:r>
              <a:rPr lang="en-US" baseline="0" dirty="0" smtClean="0"/>
              <a:t>Typically we don’t have any </a:t>
            </a:r>
            <a:r>
              <a:rPr lang="en-US" baseline="0" dirty="0" err="1" smtClean="0"/>
              <a:t>h_i’s</a:t>
            </a:r>
            <a:r>
              <a:rPr lang="en-US" baseline="0" dirty="0" smtClean="0"/>
              <a:t> in proof complexity setting. Still do </a:t>
            </a:r>
            <a:r>
              <a:rPr lang="en-US" baseline="0" dirty="0" err="1" smtClean="0"/>
              <a:t>sos</a:t>
            </a:r>
            <a:r>
              <a:rPr lang="en-US" baseline="0" dirty="0" smtClean="0"/>
              <a:t> polys help?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617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LBS are for AC0-Frege and below, and PCR and below.</a:t>
            </a:r>
          </a:p>
          <a:p>
            <a:r>
              <a:rPr lang="en-US" baseline="0" dirty="0" smtClean="0"/>
              <a:t>No </a:t>
            </a:r>
            <a:r>
              <a:rPr lang="en-US" baseline="0" dirty="0" err="1" smtClean="0"/>
              <a:t>lbs</a:t>
            </a:r>
            <a:r>
              <a:rPr lang="en-US" baseline="0" dirty="0" smtClean="0"/>
              <a:t> for AC0[p]-</a:t>
            </a:r>
            <a:r>
              <a:rPr lang="en-US" baseline="0" dirty="0" err="1" smtClean="0"/>
              <a:t>Frege</a:t>
            </a:r>
            <a:r>
              <a:rPr lang="en-US" baseline="0" dirty="0" smtClean="0"/>
              <a:t> and above. Why??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F9C98-A5F7-4130-AECA-FC9786F0D416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68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LBS are for AC0-Frege and below, and PCR and below.</a:t>
            </a:r>
          </a:p>
          <a:p>
            <a:r>
              <a:rPr lang="en-US" baseline="0" dirty="0" smtClean="0"/>
              <a:t>No </a:t>
            </a:r>
            <a:r>
              <a:rPr lang="en-US" baseline="0" dirty="0" err="1" smtClean="0"/>
              <a:t>lbs</a:t>
            </a:r>
            <a:r>
              <a:rPr lang="en-US" baseline="0" dirty="0" smtClean="0"/>
              <a:t> for AC0[p]-</a:t>
            </a:r>
            <a:r>
              <a:rPr lang="en-US" baseline="0" dirty="0" err="1" smtClean="0"/>
              <a:t>Frege</a:t>
            </a:r>
            <a:r>
              <a:rPr lang="en-US" baseline="0" dirty="0" smtClean="0"/>
              <a:t> and above. Why??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F9C98-A5F7-4130-AECA-FC9786F0D416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68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FE6BAE-8DB4-42E3-BB67-45DF9B9A2869}" type="slidenum">
              <a:rPr lang="en-US"/>
              <a:pPr/>
              <a:t>64</a:t>
            </a:fld>
            <a:endParaRPr lang="en-US"/>
          </a:p>
        </p:txBody>
      </p:sp>
      <p:sp>
        <p:nvSpPr>
          <p:cNvPr id="37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say node vs. residual formula</a:t>
            </a:r>
          </a:p>
          <a:p>
            <a:endParaRPr lang="en-US"/>
          </a:p>
          <a:p>
            <a:r>
              <a:rPr lang="en-US"/>
              <a:t>every dpll + clause learning</a:t>
            </a:r>
          </a:p>
          <a:p>
            <a:endParaRPr lang="en-US"/>
          </a:p>
          <a:p>
            <a:r>
              <a:rPr lang="en-US"/>
              <a:t>all dpll are tree resolution </a:t>
            </a:r>
          </a:p>
          <a:p>
            <a:r>
              <a:rPr lang="en-US"/>
              <a:t> </a:t>
            </a:r>
          </a:p>
          <a:p>
            <a:r>
              <a:rPr lang="en-US"/>
              <a:t>2-sat must be sat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FC583E-85FD-4C7F-AB85-A9CDB1980F9A}" type="slidenum">
              <a:rPr lang="en-US"/>
              <a:pPr/>
              <a:t>65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Threshold for 3sat is around 4.3</a:t>
            </a:r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min spanning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537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Very cool ideas: </a:t>
            </a:r>
            <a:r>
              <a:rPr lang="en-US" dirty="0" err="1" smtClean="0"/>
              <a:t>Yannakakis</a:t>
            </a:r>
            <a:r>
              <a:rPr lang="en-US" dirty="0" smtClean="0"/>
              <a:t>: connection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nonneg</a:t>
            </a:r>
            <a:r>
              <a:rPr lang="en-US" baseline="0" dirty="0" smtClean="0"/>
              <a:t> rank, </a:t>
            </a:r>
            <a:r>
              <a:rPr lang="en-US" baseline="0" dirty="0" err="1" smtClean="0"/>
              <a:t>comm</a:t>
            </a:r>
            <a:r>
              <a:rPr lang="en-US" baseline="0" dirty="0" smtClean="0"/>
              <a:t> complexity</a:t>
            </a:r>
          </a:p>
          <a:p>
            <a:r>
              <a:rPr lang="en-US" baseline="0" dirty="0" smtClean="0"/>
              <a:t>FMPTW: </a:t>
            </a:r>
            <a:r>
              <a:rPr lang="en-US" baseline="0" dirty="0" err="1" smtClean="0"/>
              <a:t>fiorini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massar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pokutta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tiwari</a:t>
            </a:r>
            <a:r>
              <a:rPr lang="en-US" baseline="0" dirty="0" smtClean="0"/>
              <a:t> , </a:t>
            </a:r>
            <a:r>
              <a:rPr lang="en-US" baseline="0" smtClean="0"/>
              <a:t>dewolf</a:t>
            </a:r>
            <a:endParaRPr lang="en-US" baseline="0" dirty="0" smtClean="0"/>
          </a:p>
          <a:p>
            <a:r>
              <a:rPr lang="en-US" baseline="0" dirty="0" err="1" smtClean="0"/>
              <a:t>Fiorini</a:t>
            </a:r>
            <a:r>
              <a:rPr lang="en-US" baseline="0" dirty="0" smtClean="0"/>
              <a:t>: reduction to set </a:t>
            </a:r>
            <a:r>
              <a:rPr lang="en-US" baseline="0" dirty="0" err="1" smtClean="0"/>
              <a:t>disjointness</a:t>
            </a:r>
            <a:endParaRPr lang="en-US" baseline="0" dirty="0" smtClean="0"/>
          </a:p>
          <a:p>
            <a:r>
              <a:rPr lang="en-US" baseline="0" dirty="0" smtClean="0"/>
              <a:t>BFPS: </a:t>
            </a:r>
            <a:r>
              <a:rPr lang="en-US" baseline="0" dirty="0" err="1" smtClean="0"/>
              <a:t>braun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fiorini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poketta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steurer</a:t>
            </a:r>
            <a:endParaRPr lang="en-US" baseline="0" dirty="0" smtClean="0"/>
          </a:p>
          <a:p>
            <a:r>
              <a:rPr lang="en-US" baseline="0" dirty="0" smtClean="0"/>
              <a:t>BM: </a:t>
            </a:r>
            <a:r>
              <a:rPr lang="en-US" baseline="0" dirty="0" err="1" smtClean="0"/>
              <a:t>braverman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moitra</a:t>
            </a:r>
            <a:endParaRPr lang="en-US" baseline="0" dirty="0" smtClean="0"/>
          </a:p>
          <a:p>
            <a:r>
              <a:rPr lang="en-US" baseline="0" dirty="0" smtClean="0"/>
              <a:t>BK: </a:t>
            </a:r>
            <a:r>
              <a:rPr lang="en-US" baseline="0" dirty="0" err="1" smtClean="0"/>
              <a:t>braun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Braun et-al : extended </a:t>
            </a:r>
            <a:r>
              <a:rPr lang="en-US" baseline="0" dirty="0" err="1" smtClean="0"/>
              <a:t>Yannakakis</a:t>
            </a:r>
            <a:r>
              <a:rPr lang="en-US" baseline="0" dirty="0" smtClean="0"/>
              <a:t> to approximation setting, stronger set </a:t>
            </a:r>
            <a:r>
              <a:rPr lang="en-US" baseline="0" dirty="0" err="1" smtClean="0"/>
              <a:t>disj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lbs</a:t>
            </a:r>
            <a:endParaRPr lang="en-US" baseline="0" dirty="0" smtClean="0"/>
          </a:p>
          <a:p>
            <a:r>
              <a:rPr lang="en-US" baseline="0" dirty="0" smtClean="0"/>
              <a:t>BM’13, Braun-</a:t>
            </a:r>
            <a:r>
              <a:rPr lang="en-US" baseline="0" dirty="0" err="1" smtClean="0"/>
              <a:t>Pakutta</a:t>
            </a:r>
            <a:r>
              <a:rPr lang="en-US" baseline="0" dirty="0" smtClean="0"/>
              <a:t> ‘13: info complexity techniques/ common information</a:t>
            </a:r>
          </a:p>
          <a:p>
            <a:r>
              <a:rPr lang="en-US" baseline="0" dirty="0" smtClean="0"/>
              <a:t>Chan et al: reduce to </a:t>
            </a:r>
            <a:r>
              <a:rPr lang="en-US" baseline="0" dirty="0" err="1" smtClean="0"/>
              <a:t>sherali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adams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lbs</a:t>
            </a:r>
            <a:r>
              <a:rPr lang="en-US" baseline="0" dirty="0" smtClean="0"/>
              <a:t> via </a:t>
            </a:r>
            <a:r>
              <a:rPr lang="en-US" baseline="0" dirty="0" err="1" smtClean="0"/>
              <a:t>fourier</a:t>
            </a:r>
            <a:r>
              <a:rPr lang="en-US" baseline="0" dirty="0" smtClean="0"/>
              <a:t> analytic methods</a:t>
            </a:r>
          </a:p>
          <a:p>
            <a:r>
              <a:rPr lang="en-US" baseline="0" dirty="0" err="1" smtClean="0"/>
              <a:t>Rothvoss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hyperplane</a:t>
            </a:r>
            <a:r>
              <a:rPr lang="en-US" baseline="0" dirty="0" smtClean="0"/>
              <a:t> separating technique. First time showing limitations of EF..</a:t>
            </a:r>
            <a:r>
              <a:rPr lang="en-US" baseline="0" dirty="0" err="1" smtClean="0"/>
              <a:t>ie</a:t>
            </a:r>
            <a:r>
              <a:rPr lang="en-US" baseline="0" dirty="0" smtClean="0"/>
              <a:t> there is</a:t>
            </a:r>
          </a:p>
          <a:p>
            <a:r>
              <a:rPr lang="en-US" baseline="0" dirty="0" smtClean="0"/>
              <a:t>	an easy function that cannot be efficiently solved by EF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902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A713BF-A46D-4DA9-AF66-BD4949662CF6}" type="slidenum">
              <a:rPr lang="en-US"/>
              <a:pPr/>
              <a:t>69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9381D-49A6-4B7E-AD77-9455BB6DDFBB}" type="slidenum">
              <a:rPr lang="en-US"/>
              <a:pPr/>
              <a:t>70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2E36C-BED2-4035-AC12-38838C58DE32}" type="slidenum">
              <a:rPr lang="en-US"/>
              <a:pPr/>
              <a:t>7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44B1B4-7EF8-448C-B9D0-816FBB752062}" type="slidenum">
              <a:rPr lang="en-US"/>
              <a:pPr/>
              <a:t>71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690E3-7468-434A-949E-2438639808A1}" type="slidenum">
              <a:rPr lang="en-US"/>
              <a:pPr/>
              <a:t>72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B28D4F-D7D8-4DD3-99FC-9CA8C1B8891F}" type="slidenum">
              <a:rPr lang="en-US"/>
              <a:pPr/>
              <a:t>73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Iddo’s</a:t>
            </a:r>
            <a:r>
              <a:rPr lang="en-US" dirty="0" smtClean="0"/>
              <a:t> work (with Li and Wang):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Frege</a:t>
            </a:r>
            <a:r>
              <a:rPr lang="en-US" baseline="0" dirty="0" smtClean="0"/>
              <a:t> equivalent to </a:t>
            </a:r>
            <a:r>
              <a:rPr lang="en-US" baseline="0" dirty="0" err="1" smtClean="0"/>
              <a:t>noncomm</a:t>
            </a:r>
            <a:r>
              <a:rPr lang="en-US" baseline="0" dirty="0" smtClean="0"/>
              <a:t> formula-IPS. So </a:t>
            </a:r>
            <a:r>
              <a:rPr lang="en-US" baseline="0" dirty="0" err="1" smtClean="0"/>
              <a:t>frege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lbs</a:t>
            </a:r>
            <a:endParaRPr lang="en-US" baseline="0" dirty="0" smtClean="0"/>
          </a:p>
          <a:p>
            <a:r>
              <a:rPr lang="en-US" baseline="0" dirty="0" smtClean="0"/>
              <a:t>Equivalent to certain size bounds for </a:t>
            </a:r>
            <a:r>
              <a:rPr lang="en-US" baseline="0" dirty="0" err="1" smtClean="0"/>
              <a:t>noncomm</a:t>
            </a:r>
            <a:r>
              <a:rPr lang="en-US" baseline="0" dirty="0" smtClean="0"/>
              <a:t> formulas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151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LBS are for AC0-Frege and below, and PCR and below.</a:t>
            </a:r>
          </a:p>
          <a:p>
            <a:r>
              <a:rPr lang="en-US" baseline="0" dirty="0" smtClean="0"/>
              <a:t>No </a:t>
            </a:r>
            <a:r>
              <a:rPr lang="en-US" baseline="0" dirty="0" err="1" smtClean="0"/>
              <a:t>lbs</a:t>
            </a:r>
            <a:r>
              <a:rPr lang="en-US" baseline="0" dirty="0" smtClean="0"/>
              <a:t> for AC0[p]-</a:t>
            </a:r>
            <a:r>
              <a:rPr lang="en-US" baseline="0" dirty="0" err="1" smtClean="0"/>
              <a:t>Frege</a:t>
            </a:r>
            <a:r>
              <a:rPr lang="en-US" baseline="0" dirty="0" smtClean="0"/>
              <a:t> and above. Why??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F9C98-A5F7-4130-AECA-FC9786F0D41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6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LBS are for AC0-Frege and below, and PCR and below.</a:t>
            </a:r>
          </a:p>
          <a:p>
            <a:r>
              <a:rPr lang="en-US" baseline="0" dirty="0" smtClean="0"/>
              <a:t>No </a:t>
            </a:r>
            <a:r>
              <a:rPr lang="en-US" baseline="0" dirty="0" err="1" smtClean="0"/>
              <a:t>lbs</a:t>
            </a:r>
            <a:r>
              <a:rPr lang="en-US" baseline="0" dirty="0" smtClean="0"/>
              <a:t> for AC0[p]-</a:t>
            </a:r>
            <a:r>
              <a:rPr lang="en-US" baseline="0" dirty="0" err="1" smtClean="0"/>
              <a:t>Frege</a:t>
            </a:r>
            <a:r>
              <a:rPr lang="en-US" baseline="0" dirty="0" smtClean="0"/>
              <a:t> and above. Why??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F9C98-A5F7-4130-AECA-FC9786F0D41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6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Last progress was in 1990-1992: </a:t>
            </a:r>
            <a:r>
              <a:rPr lang="en-US" dirty="0" err="1" smtClean="0"/>
              <a:t>lbs</a:t>
            </a:r>
            <a:r>
              <a:rPr lang="en-US" dirty="0" smtClean="0"/>
              <a:t> for AC0-Frege. This came about</a:t>
            </a:r>
            <a:r>
              <a:rPr lang="en-US" baseline="0" dirty="0" smtClean="0"/>
              <a:t> 4 years after AC0 circuit bds.</a:t>
            </a:r>
          </a:p>
          <a:p>
            <a:r>
              <a:rPr lang="en-US" baseline="0" dirty="0" smtClean="0"/>
              <a:t>On other hand, </a:t>
            </a:r>
            <a:r>
              <a:rPr lang="en-US" baseline="0" dirty="0" err="1" smtClean="0"/>
              <a:t>razborov-smolensky</a:t>
            </a:r>
            <a:r>
              <a:rPr lang="en-US" baseline="0" dirty="0" smtClean="0"/>
              <a:t> AC0[2] </a:t>
            </a:r>
            <a:r>
              <a:rPr lang="en-US" baseline="0" dirty="0" err="1" smtClean="0"/>
              <a:t>lbs</a:t>
            </a:r>
            <a:r>
              <a:rPr lang="en-US" baseline="0" dirty="0" smtClean="0"/>
              <a:t> were proven in 1986. still we know NOTHING about AC0[2]-</a:t>
            </a:r>
            <a:r>
              <a:rPr lang="en-US" baseline="0" dirty="0" err="1" smtClean="0"/>
              <a:t>Frege</a:t>
            </a:r>
            <a:r>
              <a:rPr lang="en-US" baseline="0" dirty="0" smtClean="0"/>
              <a:t> lbs.</a:t>
            </a:r>
          </a:p>
          <a:p>
            <a:endParaRPr lang="en-US" dirty="0" smtClean="0"/>
          </a:p>
          <a:p>
            <a:r>
              <a:rPr lang="en-US" dirty="0" smtClean="0"/>
              <a:t>So maybe it is harder than circuit lbs. so then why can’t we prove that AC0[p]-</a:t>
            </a:r>
            <a:r>
              <a:rPr lang="en-US" dirty="0" err="1" smtClean="0"/>
              <a:t>Frege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Lower bounds IMPLY circuit </a:t>
            </a:r>
            <a:r>
              <a:rPr lang="en-US" baseline="0" dirty="0" err="1" smtClean="0"/>
              <a:t>lbs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416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 algebraically closed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15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Induction: x1,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neg</a:t>
            </a:r>
            <a:r>
              <a:rPr lang="en-US" baseline="0" dirty="0" smtClean="0"/>
              <a:t> x1 or x2, </a:t>
            </a:r>
            <a:r>
              <a:rPr lang="en-US" baseline="0" dirty="0" err="1" smtClean="0"/>
              <a:t>neg</a:t>
            </a:r>
            <a:r>
              <a:rPr lang="en-US" baseline="0" dirty="0" smtClean="0"/>
              <a:t> x2 or x3, …, </a:t>
            </a:r>
            <a:r>
              <a:rPr lang="en-US" baseline="0" dirty="0" err="1" smtClean="0"/>
              <a:t>neg</a:t>
            </a:r>
            <a:r>
              <a:rPr lang="en-US" baseline="0" dirty="0" smtClean="0"/>
              <a:t> xn-1 or </a:t>
            </a:r>
            <a:r>
              <a:rPr lang="en-US" baseline="0" dirty="0" err="1" smtClean="0"/>
              <a:t>xn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neg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xn</a:t>
            </a:r>
            <a:endParaRPr lang="en-US" baseline="0" dirty="0" smtClean="0"/>
          </a:p>
          <a:p>
            <a:r>
              <a:rPr lang="en-US" baseline="0" dirty="0" smtClean="0"/>
              <a:t>Converts to (1-x1),  (x1)(1-x2), (x2)(1-x3) …. (</a:t>
            </a:r>
            <a:r>
              <a:rPr lang="en-US" baseline="0" dirty="0" err="1" smtClean="0"/>
              <a:t>xn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Use (1-x1), (x1-x1x2) to derive (1-x2) … repeat to derive (1-xn)</a:t>
            </a:r>
          </a:p>
          <a:p>
            <a:r>
              <a:rPr lang="en-US" baseline="0" dirty="0" smtClean="0"/>
              <a:t>PC degree is 2, </a:t>
            </a:r>
            <a:r>
              <a:rPr lang="en-US" baseline="0" dirty="0" err="1" smtClean="0"/>
              <a:t>Nullsatz</a:t>
            </a:r>
            <a:r>
              <a:rPr lang="en-US" baseline="0" dirty="0" smtClean="0"/>
              <a:t> degree is n (but can do </a:t>
            </a:r>
            <a:r>
              <a:rPr lang="en-US" baseline="0" dirty="0" err="1" smtClean="0"/>
              <a:t>Nullsatz</a:t>
            </a:r>
            <a:r>
              <a:rPr lang="en-US" baseline="0" dirty="0" smtClean="0"/>
              <a:t> degree </a:t>
            </a:r>
            <a:r>
              <a:rPr lang="en-US" baseline="0" dirty="0" err="1" smtClean="0"/>
              <a:t>logn</a:t>
            </a:r>
            <a:r>
              <a:rPr lang="en-US" baseline="0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3DCAC-B479-4052-8832-42C3C48557C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19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A0B8-EEAB-4946-87EB-B96F11226E39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AA0B8-EEAB-4946-87EB-B96F11226E39}" type="datetimeFigureOut">
              <a:rPr lang="en-US" smtClean="0"/>
              <a:pPr/>
              <a:t>16-02-08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5F3F6-704A-4558-90AC-4996E06749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jp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jp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jp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jp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8.jpe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Comic Sans MS"/>
                <a:cs typeface="Comic Sans MS"/>
              </a:rPr>
              <a:t>Proof Complexity Tutorial</a:t>
            </a:r>
            <a:r>
              <a:rPr lang="en-US" sz="3600" dirty="0">
                <a:latin typeface="Comic Sans MS"/>
                <a:cs typeface="Comic Sans MS"/>
              </a:rPr>
              <a:t>:</a:t>
            </a:r>
            <a:r>
              <a:rPr lang="en-US" sz="3600" dirty="0" smtClean="0">
                <a:latin typeface="Comic Sans MS"/>
                <a:cs typeface="Comic Sans MS"/>
              </a:rPr>
              <a:t> </a:t>
            </a:r>
            <a:br>
              <a:rPr lang="en-US" sz="3600" dirty="0" smtClean="0">
                <a:latin typeface="Comic Sans MS"/>
                <a:cs typeface="Comic Sans MS"/>
              </a:rPr>
            </a:br>
            <a:r>
              <a:rPr lang="en-US" sz="3600" dirty="0" smtClean="0">
                <a:latin typeface="Comic Sans MS"/>
                <a:cs typeface="Comic Sans MS"/>
              </a:rPr>
              <a:t>The Basics, Accomplishments, Connections and Open problems</a:t>
            </a:r>
            <a:endParaRPr lang="en-US" sz="36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>
                <a:solidFill>
                  <a:srgbClr val="0070C0"/>
                </a:solidFill>
              </a:rPr>
              <a:t>Toniann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Pitassi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University of Toronto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2BD7-C917-4D5B-9815-FEB8210374CC}" type="slidenum">
              <a:rPr lang="en-US"/>
              <a:pPr/>
              <a:t>10</a:t>
            </a:fld>
            <a:endParaRPr lang="en-US">
              <a:solidFill>
                <a:schemeClr val="accent2"/>
              </a:solidFill>
            </a:endParaRPr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Comic Sans MS"/>
                <a:cs typeface="Comic Sans MS"/>
              </a:rPr>
              <a:t>DPLL </a:t>
            </a:r>
            <a:r>
              <a:rPr lang="en-US" sz="28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Refutation = Refutation Decision Tree</a:t>
            </a:r>
            <a:endParaRPr lang="en-US" sz="28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72739" name="Text Box 3"/>
          <p:cNvSpPr txBox="1">
            <a:spLocks noChangeArrowheads="1"/>
          </p:cNvSpPr>
          <p:nvPr/>
        </p:nvSpPr>
        <p:spPr bwMode="auto">
          <a:xfrm>
            <a:off x="541338" y="1692275"/>
            <a:ext cx="129875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 dirty="0">
                <a:solidFill>
                  <a:schemeClr val="hlink"/>
                </a:solidFill>
                <a:latin typeface="Arial" pitchFamily="34" charset="0"/>
              </a:rPr>
              <a:t>Clauses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</a:rPr>
              <a:t>1.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>
                <a:solidFill>
                  <a:schemeClr val="accent2"/>
                </a:solidFill>
              </a:rPr>
              <a:t>a</a:t>
            </a:r>
            <a:r>
              <a:rPr lang="en-US" sz="2000" b="1" dirty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</a:rPr>
              <a:t>b</a:t>
            </a:r>
            <a:r>
              <a:rPr lang="en-US" sz="2000" b="1" dirty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 </a:t>
            </a:r>
            <a:r>
              <a:rPr lang="en-US" sz="2000" b="1" dirty="0">
                <a:solidFill>
                  <a:schemeClr val="accent2"/>
                </a:solidFill>
              </a:rPr>
              <a:t>c</a:t>
            </a:r>
            <a:endParaRPr lang="en-US" sz="2400" b="1" dirty="0">
              <a:solidFill>
                <a:schemeClr val="accent2"/>
              </a:solidFill>
            </a:endParaRPr>
          </a:p>
          <a:p>
            <a:pPr algn="l"/>
            <a:r>
              <a:rPr lang="en-US" sz="1800" b="1" dirty="0">
                <a:solidFill>
                  <a:schemeClr val="hlink"/>
                </a:solidFill>
              </a:rPr>
              <a:t>2.</a:t>
            </a:r>
            <a:r>
              <a:rPr lang="en-US" sz="1800" b="1" dirty="0">
                <a:solidFill>
                  <a:schemeClr val="accent1"/>
                </a:solidFill>
              </a:rPr>
              <a:t> </a:t>
            </a:r>
            <a:r>
              <a:rPr lang="en-US" sz="2000" b="1" dirty="0">
                <a:solidFill>
                  <a:schemeClr val="accent2"/>
                </a:solidFill>
              </a:rPr>
              <a:t>a</a:t>
            </a:r>
            <a:r>
              <a:rPr lang="en-US" sz="2000" b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</a:t>
            </a:r>
            <a:r>
              <a:rPr lang="en-US" sz="2000" b="1" dirty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c</a:t>
            </a:r>
            <a:endParaRPr lang="en-US" sz="2000" b="1" dirty="0">
              <a:solidFill>
                <a:schemeClr val="accent2"/>
              </a:solidFill>
            </a:endParaRPr>
          </a:p>
          <a:p>
            <a:pPr algn="l"/>
            <a:r>
              <a:rPr lang="en-US" sz="1800" b="1" dirty="0">
                <a:solidFill>
                  <a:schemeClr val="hlink"/>
                </a:solidFill>
              </a:rPr>
              <a:t>3.</a:t>
            </a:r>
            <a:r>
              <a:rPr lang="en-US" sz="1800" b="1" dirty="0">
                <a:solidFill>
                  <a:schemeClr val="accent1"/>
                </a:solidFill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</a:t>
            </a:r>
            <a:r>
              <a:rPr lang="en-US" sz="2000" b="1" dirty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b</a:t>
            </a:r>
            <a:endParaRPr lang="en-US" sz="2000" b="1" dirty="0">
              <a:solidFill>
                <a:schemeClr val="accent2"/>
              </a:solidFill>
            </a:endParaRPr>
          </a:p>
          <a:p>
            <a:pPr algn="l"/>
            <a:r>
              <a:rPr lang="en-US" sz="1800" b="1" dirty="0">
                <a:solidFill>
                  <a:schemeClr val="hlink"/>
                </a:solidFill>
              </a:rPr>
              <a:t>4</a:t>
            </a:r>
            <a:r>
              <a:rPr lang="en-US" sz="1800" b="1" dirty="0">
                <a:solidFill>
                  <a:srgbClr val="669900"/>
                </a:solidFill>
              </a:rPr>
              <a:t>.</a:t>
            </a:r>
            <a:r>
              <a:rPr lang="en-US" sz="1800" b="1" dirty="0">
                <a:solidFill>
                  <a:schemeClr val="accent1"/>
                </a:solidFill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</a:t>
            </a:r>
            <a:r>
              <a:rPr lang="en-US" sz="2000" b="1" dirty="0">
                <a:solidFill>
                  <a:schemeClr val="accent2"/>
                </a:solidFill>
              </a:rPr>
              <a:t>a</a:t>
            </a:r>
            <a:r>
              <a:rPr lang="en-US" sz="2000" b="1" dirty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 </a:t>
            </a:r>
            <a:r>
              <a:rPr lang="en-US" sz="2000" b="1" dirty="0">
                <a:solidFill>
                  <a:schemeClr val="accent2"/>
                </a:solidFill>
              </a:rPr>
              <a:t>d</a:t>
            </a:r>
          </a:p>
          <a:p>
            <a:pPr algn="l"/>
            <a:r>
              <a:rPr lang="en-US" sz="1800" b="1" dirty="0">
                <a:solidFill>
                  <a:schemeClr val="hlink"/>
                </a:solidFill>
              </a:rPr>
              <a:t>5.</a:t>
            </a:r>
            <a:r>
              <a:rPr lang="en-US" sz="1800" b="1" dirty="0">
                <a:solidFill>
                  <a:schemeClr val="accent1"/>
                </a:solidFill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</a:t>
            </a:r>
            <a:r>
              <a:rPr lang="en-US" sz="2000" b="1" dirty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a</a:t>
            </a:r>
            <a:r>
              <a:rPr lang="en-US" sz="2000" b="1" dirty="0" smtClean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 </a:t>
            </a:r>
            <a:r>
              <a:rPr lang="en-US" sz="2000" b="1" dirty="0">
                <a:solidFill>
                  <a:schemeClr val="accent2"/>
                </a:solidFill>
              </a:rPr>
              <a:t>b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38363" y="1625600"/>
            <a:ext cx="5692775" cy="4098925"/>
            <a:chOff x="1347" y="1024"/>
            <a:chExt cx="3586" cy="2582"/>
          </a:xfrm>
        </p:grpSpPr>
        <p:sp>
          <p:nvSpPr>
            <p:cNvPr id="372741" name="Rectangle 5"/>
            <p:cNvSpPr>
              <a:spLocks noChangeArrowheads="1"/>
            </p:cNvSpPr>
            <p:nvPr/>
          </p:nvSpPr>
          <p:spPr bwMode="auto">
            <a:xfrm>
              <a:off x="3408" y="1024"/>
              <a:ext cx="240" cy="1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1">
                  <a:solidFill>
                    <a:schemeClr val="accent2"/>
                  </a:solidFill>
                </a:rPr>
                <a:t>a</a:t>
              </a:r>
              <a:endParaRPr lang="en-US" sz="3200" b="1">
                <a:solidFill>
                  <a:schemeClr val="accent2"/>
                </a:solidFill>
              </a:endParaRPr>
            </a:p>
          </p:txBody>
        </p:sp>
        <p:sp>
          <p:nvSpPr>
            <p:cNvPr id="372742" name="Rectangle 6"/>
            <p:cNvSpPr>
              <a:spLocks noChangeArrowheads="1"/>
            </p:cNvSpPr>
            <p:nvPr/>
          </p:nvSpPr>
          <p:spPr bwMode="auto">
            <a:xfrm>
              <a:off x="2640" y="1668"/>
              <a:ext cx="240" cy="1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1">
                  <a:solidFill>
                    <a:schemeClr val="accent2"/>
                  </a:solidFill>
                </a:rPr>
                <a:t>b</a:t>
              </a:r>
              <a:endParaRPr lang="en-US" sz="3200" b="1">
                <a:solidFill>
                  <a:schemeClr val="accent2"/>
                </a:solidFill>
              </a:endParaRPr>
            </a:p>
          </p:txBody>
        </p:sp>
        <p:sp>
          <p:nvSpPr>
            <p:cNvPr id="372743" name="Rectangle 7"/>
            <p:cNvSpPr>
              <a:spLocks noChangeArrowheads="1"/>
            </p:cNvSpPr>
            <p:nvPr/>
          </p:nvSpPr>
          <p:spPr bwMode="auto">
            <a:xfrm>
              <a:off x="4128" y="1668"/>
              <a:ext cx="240" cy="1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1">
                  <a:solidFill>
                    <a:schemeClr val="accent2"/>
                  </a:solidFill>
                </a:rPr>
                <a:t>b</a:t>
              </a:r>
              <a:endParaRPr lang="en-US" sz="3200" b="1">
                <a:solidFill>
                  <a:schemeClr val="accent2"/>
                </a:solidFill>
              </a:endParaRPr>
            </a:p>
          </p:txBody>
        </p:sp>
        <p:sp>
          <p:nvSpPr>
            <p:cNvPr id="372744" name="Rectangle 8"/>
            <p:cNvSpPr>
              <a:spLocks noChangeArrowheads="1"/>
            </p:cNvSpPr>
            <p:nvPr/>
          </p:nvSpPr>
          <p:spPr bwMode="auto">
            <a:xfrm>
              <a:off x="2112" y="2358"/>
              <a:ext cx="240" cy="1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1">
                  <a:solidFill>
                    <a:schemeClr val="accent2"/>
                  </a:solidFill>
                </a:rPr>
                <a:t>c</a:t>
              </a:r>
              <a:endParaRPr lang="en-US" sz="3200" b="1">
                <a:solidFill>
                  <a:schemeClr val="accent2"/>
                </a:solidFill>
              </a:endParaRPr>
            </a:p>
          </p:txBody>
        </p:sp>
        <p:sp>
          <p:nvSpPr>
            <p:cNvPr id="372745" name="Rectangle 9"/>
            <p:cNvSpPr>
              <a:spLocks noChangeArrowheads="1"/>
            </p:cNvSpPr>
            <p:nvPr/>
          </p:nvSpPr>
          <p:spPr bwMode="auto">
            <a:xfrm>
              <a:off x="3696" y="2358"/>
              <a:ext cx="240" cy="1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1">
                  <a:solidFill>
                    <a:schemeClr val="accent2"/>
                  </a:solidFill>
                </a:rPr>
                <a:t>d</a:t>
              </a:r>
              <a:endParaRPr lang="en-US" sz="3200" b="1">
                <a:solidFill>
                  <a:schemeClr val="accent2"/>
                </a:solidFill>
              </a:endParaRPr>
            </a:p>
          </p:txBody>
        </p:sp>
        <p:cxnSp>
          <p:nvCxnSpPr>
            <p:cNvPr id="372746" name="AutoShape 10"/>
            <p:cNvCxnSpPr>
              <a:cxnSpLocks noChangeShapeType="1"/>
              <a:stCxn id="372742" idx="0"/>
              <a:endCxn id="372741" idx="2"/>
            </p:cNvCxnSpPr>
            <p:nvPr/>
          </p:nvCxnSpPr>
          <p:spPr bwMode="auto">
            <a:xfrm flipV="1">
              <a:off x="2760" y="1217"/>
              <a:ext cx="768" cy="4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47" name="AutoShape 11"/>
            <p:cNvCxnSpPr>
              <a:cxnSpLocks noChangeShapeType="1"/>
              <a:stCxn id="372741" idx="2"/>
              <a:endCxn id="372743" idx="0"/>
            </p:cNvCxnSpPr>
            <p:nvPr/>
          </p:nvCxnSpPr>
          <p:spPr bwMode="auto">
            <a:xfrm>
              <a:off x="3528" y="1217"/>
              <a:ext cx="720" cy="4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48" name="AutoShape 12"/>
            <p:cNvCxnSpPr>
              <a:cxnSpLocks noChangeShapeType="1"/>
              <a:stCxn id="372742" idx="2"/>
              <a:endCxn id="372744" idx="0"/>
            </p:cNvCxnSpPr>
            <p:nvPr/>
          </p:nvCxnSpPr>
          <p:spPr bwMode="auto">
            <a:xfrm flipH="1">
              <a:off x="2232" y="1861"/>
              <a:ext cx="528" cy="48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49" name="AutoShape 13"/>
            <p:cNvCxnSpPr>
              <a:cxnSpLocks noChangeShapeType="1"/>
              <a:stCxn id="372743" idx="2"/>
              <a:endCxn id="372745" idx="0"/>
            </p:cNvCxnSpPr>
            <p:nvPr/>
          </p:nvCxnSpPr>
          <p:spPr bwMode="auto">
            <a:xfrm flipH="1">
              <a:off x="3816" y="1861"/>
              <a:ext cx="432" cy="48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372750" name="Oval 14"/>
            <p:cNvSpPr>
              <a:spLocks noChangeArrowheads="1"/>
            </p:cNvSpPr>
            <p:nvPr/>
          </p:nvSpPr>
          <p:spPr bwMode="auto">
            <a:xfrm>
              <a:off x="3024" y="2358"/>
              <a:ext cx="201" cy="19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bg1"/>
                  </a:solidFill>
                </a:rPr>
                <a:t>3</a:t>
              </a:r>
              <a:endParaRPr lang="en-US" sz="32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2751" name="Oval 15"/>
            <p:cNvSpPr>
              <a:spLocks noChangeArrowheads="1"/>
            </p:cNvSpPr>
            <p:nvPr/>
          </p:nvSpPr>
          <p:spPr bwMode="auto">
            <a:xfrm>
              <a:off x="4608" y="2358"/>
              <a:ext cx="201" cy="19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bg1"/>
                  </a:solidFill>
                </a:rPr>
                <a:t>3</a:t>
              </a:r>
              <a:endParaRPr lang="en-US" sz="32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2752" name="Oval 16"/>
            <p:cNvSpPr>
              <a:spLocks noChangeArrowheads="1"/>
            </p:cNvSpPr>
            <p:nvPr/>
          </p:nvSpPr>
          <p:spPr bwMode="auto">
            <a:xfrm>
              <a:off x="2496" y="3134"/>
              <a:ext cx="201" cy="19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bg1"/>
                  </a:solidFill>
                </a:rPr>
                <a:t>2</a:t>
              </a:r>
              <a:endParaRPr lang="en-US" sz="32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2753" name="Oval 17"/>
            <p:cNvSpPr>
              <a:spLocks noChangeArrowheads="1"/>
            </p:cNvSpPr>
            <p:nvPr/>
          </p:nvSpPr>
          <p:spPr bwMode="auto">
            <a:xfrm>
              <a:off x="1603" y="3134"/>
              <a:ext cx="201" cy="19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bg1"/>
                  </a:solidFill>
                </a:rPr>
                <a:t>1</a:t>
              </a:r>
              <a:endParaRPr lang="en-US" sz="32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2754" name="Oval 18"/>
            <p:cNvSpPr>
              <a:spLocks noChangeArrowheads="1"/>
            </p:cNvSpPr>
            <p:nvPr/>
          </p:nvSpPr>
          <p:spPr bwMode="auto">
            <a:xfrm>
              <a:off x="3408" y="3134"/>
              <a:ext cx="201" cy="19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bg1"/>
                  </a:solidFill>
                </a:rPr>
                <a:t>4</a:t>
              </a:r>
              <a:endParaRPr lang="en-US" sz="32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2755" name="Oval 19"/>
            <p:cNvSpPr>
              <a:spLocks noChangeArrowheads="1"/>
            </p:cNvSpPr>
            <p:nvPr/>
          </p:nvSpPr>
          <p:spPr bwMode="auto">
            <a:xfrm>
              <a:off x="4128" y="3134"/>
              <a:ext cx="201" cy="19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bg1"/>
                  </a:solidFill>
                </a:rPr>
                <a:t>5</a:t>
              </a:r>
              <a:endParaRPr lang="en-US" sz="32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cxnSp>
          <p:nvCxnSpPr>
            <p:cNvPr id="372756" name="AutoShape 20"/>
            <p:cNvCxnSpPr>
              <a:cxnSpLocks noChangeShapeType="1"/>
              <a:stCxn id="372742" idx="2"/>
              <a:endCxn id="372750" idx="0"/>
            </p:cNvCxnSpPr>
            <p:nvPr/>
          </p:nvCxnSpPr>
          <p:spPr bwMode="auto">
            <a:xfrm>
              <a:off x="2760" y="1861"/>
              <a:ext cx="365" cy="48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57" name="AutoShape 21"/>
            <p:cNvCxnSpPr>
              <a:cxnSpLocks noChangeShapeType="1"/>
              <a:stCxn id="372743" idx="2"/>
              <a:endCxn id="372751" idx="0"/>
            </p:cNvCxnSpPr>
            <p:nvPr/>
          </p:nvCxnSpPr>
          <p:spPr bwMode="auto">
            <a:xfrm>
              <a:off x="4248" y="1861"/>
              <a:ext cx="461" cy="48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58" name="AutoShape 22"/>
            <p:cNvCxnSpPr>
              <a:cxnSpLocks noChangeShapeType="1"/>
              <a:stCxn id="372744" idx="2"/>
              <a:endCxn id="372753" idx="0"/>
            </p:cNvCxnSpPr>
            <p:nvPr/>
          </p:nvCxnSpPr>
          <p:spPr bwMode="auto">
            <a:xfrm flipH="1">
              <a:off x="1704" y="2551"/>
              <a:ext cx="528" cy="57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59" name="AutoShape 23"/>
            <p:cNvCxnSpPr>
              <a:cxnSpLocks noChangeShapeType="1"/>
              <a:stCxn id="372744" idx="2"/>
              <a:endCxn id="372752" idx="0"/>
            </p:cNvCxnSpPr>
            <p:nvPr/>
          </p:nvCxnSpPr>
          <p:spPr bwMode="auto">
            <a:xfrm>
              <a:off x="2232" y="2551"/>
              <a:ext cx="365" cy="57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60" name="AutoShape 24"/>
            <p:cNvCxnSpPr>
              <a:cxnSpLocks noChangeShapeType="1"/>
              <a:stCxn id="372745" idx="2"/>
              <a:endCxn id="372754" idx="0"/>
            </p:cNvCxnSpPr>
            <p:nvPr/>
          </p:nvCxnSpPr>
          <p:spPr bwMode="auto">
            <a:xfrm flipH="1">
              <a:off x="3509" y="2551"/>
              <a:ext cx="307" cy="57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61" name="AutoShape 25"/>
            <p:cNvCxnSpPr>
              <a:cxnSpLocks noChangeShapeType="1"/>
              <a:stCxn id="372745" idx="2"/>
              <a:endCxn id="372755" idx="0"/>
            </p:cNvCxnSpPr>
            <p:nvPr/>
          </p:nvCxnSpPr>
          <p:spPr bwMode="auto">
            <a:xfrm>
              <a:off x="3816" y="2551"/>
              <a:ext cx="413" cy="57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372762" name="Text Box 26"/>
            <p:cNvSpPr txBox="1">
              <a:spLocks noChangeArrowheads="1"/>
            </p:cNvSpPr>
            <p:nvPr/>
          </p:nvSpPr>
          <p:spPr bwMode="auto">
            <a:xfrm>
              <a:off x="2809" y="1211"/>
              <a:ext cx="3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sym typeface="Symbol" pitchFamily="18" charset="2"/>
                </a:rPr>
                <a:t></a:t>
              </a:r>
              <a:r>
                <a:rPr lang="en-US" sz="2400" b="1">
                  <a:solidFill>
                    <a:schemeClr val="tx1"/>
                  </a:solidFill>
                </a:rPr>
                <a:t>a</a:t>
              </a:r>
              <a:endParaRPr lang="en-US" sz="2400" b="1">
                <a:solidFill>
                  <a:schemeClr val="tx1"/>
                </a:solidFill>
                <a:latin typeface="Symbol" pitchFamily="18" charset="2"/>
              </a:endParaRPr>
            </a:p>
          </p:txBody>
        </p:sp>
        <p:sp>
          <p:nvSpPr>
            <p:cNvPr id="372763" name="Rectangle 27"/>
            <p:cNvSpPr>
              <a:spLocks noChangeArrowheads="1"/>
            </p:cNvSpPr>
            <p:nvPr/>
          </p:nvSpPr>
          <p:spPr bwMode="auto">
            <a:xfrm>
              <a:off x="3943" y="1211"/>
              <a:ext cx="2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a</a:t>
              </a:r>
              <a:endParaRPr lang="en-US" sz="2400" b="1">
                <a:solidFill>
                  <a:schemeClr val="tx1"/>
                </a:solidFill>
                <a:latin typeface="Symbol" pitchFamily="18" charset="2"/>
              </a:endParaRPr>
            </a:p>
          </p:txBody>
        </p:sp>
        <p:sp>
          <p:nvSpPr>
            <p:cNvPr id="372764" name="Rectangle 28"/>
            <p:cNvSpPr>
              <a:spLocks noChangeArrowheads="1"/>
            </p:cNvSpPr>
            <p:nvPr/>
          </p:nvSpPr>
          <p:spPr bwMode="auto">
            <a:xfrm>
              <a:off x="2164" y="1855"/>
              <a:ext cx="36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sym typeface="Symbol" pitchFamily="18" charset="2"/>
                </a:rPr>
                <a:t></a:t>
              </a:r>
              <a:r>
                <a:rPr lang="en-US" sz="2400" b="1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72765" name="Rectangle 29"/>
            <p:cNvSpPr>
              <a:spLocks noChangeArrowheads="1"/>
            </p:cNvSpPr>
            <p:nvPr/>
          </p:nvSpPr>
          <p:spPr bwMode="auto">
            <a:xfrm>
              <a:off x="3216" y="2720"/>
              <a:ext cx="3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sym typeface="Symbol" pitchFamily="18" charset="2"/>
                </a:rPr>
                <a:t></a:t>
              </a:r>
              <a:r>
                <a:rPr lang="en-US" sz="2400" b="1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72766" name="Rectangle 30"/>
            <p:cNvSpPr>
              <a:spLocks noChangeArrowheads="1"/>
            </p:cNvSpPr>
            <p:nvPr/>
          </p:nvSpPr>
          <p:spPr bwMode="auto">
            <a:xfrm>
              <a:off x="3648" y="1896"/>
              <a:ext cx="4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sym typeface="Symbol" pitchFamily="18" charset="2"/>
                </a:rPr>
                <a:t></a:t>
              </a:r>
              <a:r>
                <a:rPr lang="en-US" sz="2400" b="1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72767" name="Rectangle 31"/>
            <p:cNvSpPr>
              <a:spLocks noChangeArrowheads="1"/>
            </p:cNvSpPr>
            <p:nvPr/>
          </p:nvSpPr>
          <p:spPr bwMode="auto">
            <a:xfrm>
              <a:off x="2893" y="1855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72768" name="Rectangle 32"/>
            <p:cNvSpPr>
              <a:spLocks noChangeArrowheads="1"/>
            </p:cNvSpPr>
            <p:nvPr/>
          </p:nvSpPr>
          <p:spPr bwMode="auto">
            <a:xfrm>
              <a:off x="4051" y="2674"/>
              <a:ext cx="2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72769" name="Rectangle 33"/>
            <p:cNvSpPr>
              <a:spLocks noChangeArrowheads="1"/>
            </p:cNvSpPr>
            <p:nvPr/>
          </p:nvSpPr>
          <p:spPr bwMode="auto">
            <a:xfrm>
              <a:off x="4477" y="1896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72770" name="Rectangle 34"/>
            <p:cNvSpPr>
              <a:spLocks noChangeArrowheads="1"/>
            </p:cNvSpPr>
            <p:nvPr/>
          </p:nvSpPr>
          <p:spPr bwMode="auto">
            <a:xfrm>
              <a:off x="1347" y="3318"/>
              <a:ext cx="6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</a:rPr>
                <a:t>a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</a:t>
              </a:r>
              <a:r>
                <a:rPr lang="en-US" sz="2400" b="1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000" b="1">
                  <a:solidFill>
                    <a:schemeClr val="accent2"/>
                  </a:solidFill>
                </a:rPr>
                <a:t>b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 </a:t>
              </a:r>
              <a:r>
                <a:rPr lang="en-US" sz="2000" b="1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372771" name="Rectangle 35"/>
            <p:cNvSpPr>
              <a:spLocks noChangeArrowheads="1"/>
            </p:cNvSpPr>
            <p:nvPr/>
          </p:nvSpPr>
          <p:spPr bwMode="auto">
            <a:xfrm>
              <a:off x="2396" y="3356"/>
              <a:ext cx="49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</a:rPr>
                <a:t>a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</a:t>
              </a:r>
              <a:r>
                <a:rPr lang="en-US" sz="2000" b="1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372772" name="Rectangle 36"/>
            <p:cNvSpPr>
              <a:spLocks noChangeArrowheads="1"/>
            </p:cNvSpPr>
            <p:nvPr/>
          </p:nvSpPr>
          <p:spPr bwMode="auto">
            <a:xfrm>
              <a:off x="2900" y="2582"/>
              <a:ext cx="3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</a:t>
              </a:r>
              <a:r>
                <a:rPr lang="en-US" sz="2000" b="1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372773" name="Rectangle 37"/>
            <p:cNvSpPr>
              <a:spLocks noChangeArrowheads="1"/>
            </p:cNvSpPr>
            <p:nvPr/>
          </p:nvSpPr>
          <p:spPr bwMode="auto">
            <a:xfrm>
              <a:off x="4608" y="2582"/>
              <a:ext cx="32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</a:t>
              </a:r>
              <a:r>
                <a:rPr lang="en-US" sz="2000" b="1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372774" name="Rectangle 38"/>
            <p:cNvSpPr>
              <a:spLocks noChangeArrowheads="1"/>
            </p:cNvSpPr>
            <p:nvPr/>
          </p:nvSpPr>
          <p:spPr bwMode="auto">
            <a:xfrm>
              <a:off x="3268" y="3356"/>
              <a:ext cx="54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</a:t>
              </a:r>
              <a:r>
                <a:rPr lang="en-US" sz="2000" b="1">
                  <a:solidFill>
                    <a:schemeClr val="accent2"/>
                  </a:solidFill>
                </a:rPr>
                <a:t>a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 </a:t>
              </a:r>
              <a:r>
                <a:rPr lang="en-US" sz="2000" b="1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372775" name="Rectangle 39"/>
            <p:cNvSpPr>
              <a:spLocks noChangeArrowheads="1"/>
            </p:cNvSpPr>
            <p:nvPr/>
          </p:nvSpPr>
          <p:spPr bwMode="auto">
            <a:xfrm>
              <a:off x="4048" y="3355"/>
              <a:ext cx="5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</a:t>
              </a:r>
              <a:r>
                <a:rPr lang="en-US" sz="2000" b="1">
                  <a:solidFill>
                    <a:schemeClr val="accent2"/>
                  </a:solidFill>
                </a:rPr>
                <a:t>d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 </a:t>
              </a:r>
              <a:r>
                <a:rPr lang="en-US" sz="2000" b="1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372776" name="Rectangle 40"/>
            <p:cNvSpPr>
              <a:spLocks noChangeArrowheads="1"/>
            </p:cNvSpPr>
            <p:nvPr/>
          </p:nvSpPr>
          <p:spPr bwMode="auto">
            <a:xfrm>
              <a:off x="1716" y="2545"/>
              <a:ext cx="352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sym typeface="Symbol" pitchFamily="18" charset="2"/>
                </a:rPr>
                <a:t></a:t>
              </a:r>
              <a:r>
                <a:rPr lang="en-US" sz="2400" b="1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372777" name="Rectangle 41"/>
            <p:cNvSpPr>
              <a:spLocks noChangeArrowheads="1"/>
            </p:cNvSpPr>
            <p:nvPr/>
          </p:nvSpPr>
          <p:spPr bwMode="auto">
            <a:xfrm>
              <a:off x="2416" y="2545"/>
              <a:ext cx="215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c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More General Refutation Trees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33600" y="1676400"/>
            <a:ext cx="5495925" cy="4102100"/>
            <a:chOff x="1347" y="1024"/>
            <a:chExt cx="3462" cy="2584"/>
          </a:xfrm>
        </p:grpSpPr>
        <p:sp>
          <p:nvSpPr>
            <p:cNvPr id="372741" name="Rectangle 5"/>
            <p:cNvSpPr>
              <a:spLocks noChangeArrowheads="1"/>
            </p:cNvSpPr>
            <p:nvPr/>
          </p:nvSpPr>
          <p:spPr bwMode="auto">
            <a:xfrm>
              <a:off x="3408" y="1024"/>
              <a:ext cx="240" cy="1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1">
                  <a:solidFill>
                    <a:schemeClr val="accent2"/>
                  </a:solidFill>
                </a:rPr>
                <a:t>a</a:t>
              </a:r>
              <a:endParaRPr lang="en-US" sz="3200" b="1">
                <a:solidFill>
                  <a:schemeClr val="accent2"/>
                </a:solidFill>
              </a:endParaRPr>
            </a:p>
          </p:txBody>
        </p:sp>
        <p:sp>
          <p:nvSpPr>
            <p:cNvPr id="372742" name="Rectangle 6"/>
            <p:cNvSpPr>
              <a:spLocks noChangeArrowheads="1"/>
            </p:cNvSpPr>
            <p:nvPr/>
          </p:nvSpPr>
          <p:spPr bwMode="auto">
            <a:xfrm>
              <a:off x="2640" y="1668"/>
              <a:ext cx="240" cy="1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1">
                  <a:solidFill>
                    <a:schemeClr val="accent2"/>
                  </a:solidFill>
                </a:rPr>
                <a:t>b</a:t>
              </a:r>
              <a:endParaRPr lang="en-US" sz="3200" b="1">
                <a:solidFill>
                  <a:schemeClr val="accent2"/>
                </a:solidFill>
              </a:endParaRPr>
            </a:p>
          </p:txBody>
        </p:sp>
        <p:sp>
          <p:nvSpPr>
            <p:cNvPr id="372743" name="Rectangle 7"/>
            <p:cNvSpPr>
              <a:spLocks noChangeArrowheads="1"/>
            </p:cNvSpPr>
            <p:nvPr/>
          </p:nvSpPr>
          <p:spPr bwMode="auto">
            <a:xfrm>
              <a:off x="4128" y="1668"/>
              <a:ext cx="240" cy="1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1">
                  <a:solidFill>
                    <a:schemeClr val="accent2"/>
                  </a:solidFill>
                </a:rPr>
                <a:t>b</a:t>
              </a:r>
              <a:endParaRPr lang="en-US" sz="3200" b="1">
                <a:solidFill>
                  <a:schemeClr val="accent2"/>
                </a:solidFill>
              </a:endParaRPr>
            </a:p>
          </p:txBody>
        </p:sp>
        <p:sp>
          <p:nvSpPr>
            <p:cNvPr id="372744" name="Rectangle 8"/>
            <p:cNvSpPr>
              <a:spLocks noChangeArrowheads="1"/>
            </p:cNvSpPr>
            <p:nvPr/>
          </p:nvSpPr>
          <p:spPr bwMode="auto">
            <a:xfrm>
              <a:off x="2112" y="2358"/>
              <a:ext cx="240" cy="1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1">
                  <a:solidFill>
                    <a:schemeClr val="accent2"/>
                  </a:solidFill>
                </a:rPr>
                <a:t>c</a:t>
              </a:r>
              <a:endParaRPr lang="en-US" sz="3200" b="1">
                <a:solidFill>
                  <a:schemeClr val="accent2"/>
                </a:solidFill>
              </a:endParaRPr>
            </a:p>
          </p:txBody>
        </p:sp>
        <p:sp>
          <p:nvSpPr>
            <p:cNvPr id="372745" name="Rectangle 9"/>
            <p:cNvSpPr>
              <a:spLocks noChangeArrowheads="1"/>
            </p:cNvSpPr>
            <p:nvPr/>
          </p:nvSpPr>
          <p:spPr bwMode="auto">
            <a:xfrm>
              <a:off x="3696" y="2358"/>
              <a:ext cx="240" cy="18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1">
                  <a:solidFill>
                    <a:schemeClr val="accent2"/>
                  </a:solidFill>
                </a:rPr>
                <a:t>d</a:t>
              </a:r>
              <a:endParaRPr lang="en-US" sz="3200" b="1">
                <a:solidFill>
                  <a:schemeClr val="accent2"/>
                </a:solidFill>
              </a:endParaRPr>
            </a:p>
          </p:txBody>
        </p:sp>
        <p:cxnSp>
          <p:nvCxnSpPr>
            <p:cNvPr id="372746" name="AutoShape 10"/>
            <p:cNvCxnSpPr>
              <a:cxnSpLocks noChangeShapeType="1"/>
              <a:stCxn id="372742" idx="0"/>
              <a:endCxn id="372741" idx="2"/>
            </p:cNvCxnSpPr>
            <p:nvPr/>
          </p:nvCxnSpPr>
          <p:spPr bwMode="auto">
            <a:xfrm flipV="1">
              <a:off x="2760" y="1217"/>
              <a:ext cx="768" cy="4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47" name="AutoShape 11"/>
            <p:cNvCxnSpPr>
              <a:cxnSpLocks noChangeShapeType="1"/>
              <a:stCxn id="372741" idx="2"/>
              <a:endCxn id="372743" idx="0"/>
            </p:cNvCxnSpPr>
            <p:nvPr/>
          </p:nvCxnSpPr>
          <p:spPr bwMode="auto">
            <a:xfrm>
              <a:off x="3528" y="1217"/>
              <a:ext cx="720" cy="44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48" name="AutoShape 12"/>
            <p:cNvCxnSpPr>
              <a:cxnSpLocks noChangeShapeType="1"/>
              <a:stCxn id="372742" idx="2"/>
              <a:endCxn id="372744" idx="0"/>
            </p:cNvCxnSpPr>
            <p:nvPr/>
          </p:nvCxnSpPr>
          <p:spPr bwMode="auto">
            <a:xfrm flipH="1">
              <a:off x="2232" y="1861"/>
              <a:ext cx="528" cy="48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49" name="AutoShape 13"/>
            <p:cNvCxnSpPr>
              <a:cxnSpLocks noChangeShapeType="1"/>
              <a:stCxn id="372743" idx="2"/>
              <a:endCxn id="372745" idx="0"/>
            </p:cNvCxnSpPr>
            <p:nvPr/>
          </p:nvCxnSpPr>
          <p:spPr bwMode="auto">
            <a:xfrm flipH="1">
              <a:off x="3816" y="1861"/>
              <a:ext cx="432" cy="48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372750" name="Oval 14"/>
            <p:cNvSpPr>
              <a:spLocks noChangeArrowheads="1"/>
            </p:cNvSpPr>
            <p:nvPr/>
          </p:nvSpPr>
          <p:spPr bwMode="auto">
            <a:xfrm>
              <a:off x="3024" y="2358"/>
              <a:ext cx="201" cy="19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3200" dirty="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2751" name="Oval 15"/>
            <p:cNvSpPr>
              <a:spLocks noChangeArrowheads="1"/>
            </p:cNvSpPr>
            <p:nvPr/>
          </p:nvSpPr>
          <p:spPr bwMode="auto">
            <a:xfrm>
              <a:off x="4608" y="2358"/>
              <a:ext cx="201" cy="19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3200" dirty="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2752" name="Oval 16"/>
            <p:cNvSpPr>
              <a:spLocks noChangeArrowheads="1"/>
            </p:cNvSpPr>
            <p:nvPr/>
          </p:nvSpPr>
          <p:spPr bwMode="auto">
            <a:xfrm>
              <a:off x="2496" y="3134"/>
              <a:ext cx="201" cy="19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3200" dirty="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2753" name="Oval 17"/>
            <p:cNvSpPr>
              <a:spLocks noChangeArrowheads="1"/>
            </p:cNvSpPr>
            <p:nvPr/>
          </p:nvSpPr>
          <p:spPr bwMode="auto">
            <a:xfrm>
              <a:off x="1603" y="3134"/>
              <a:ext cx="201" cy="19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3200" dirty="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2754" name="Oval 18"/>
            <p:cNvSpPr>
              <a:spLocks noChangeArrowheads="1"/>
            </p:cNvSpPr>
            <p:nvPr/>
          </p:nvSpPr>
          <p:spPr bwMode="auto">
            <a:xfrm>
              <a:off x="3408" y="3134"/>
              <a:ext cx="201" cy="19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3200" dirty="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2755" name="Oval 19"/>
            <p:cNvSpPr>
              <a:spLocks noChangeArrowheads="1"/>
            </p:cNvSpPr>
            <p:nvPr/>
          </p:nvSpPr>
          <p:spPr bwMode="auto">
            <a:xfrm>
              <a:off x="4128" y="3134"/>
              <a:ext cx="201" cy="19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3200" dirty="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cxnSp>
          <p:nvCxnSpPr>
            <p:cNvPr id="372756" name="AutoShape 20"/>
            <p:cNvCxnSpPr>
              <a:cxnSpLocks noChangeShapeType="1"/>
              <a:stCxn id="372742" idx="2"/>
              <a:endCxn id="372750" idx="0"/>
            </p:cNvCxnSpPr>
            <p:nvPr/>
          </p:nvCxnSpPr>
          <p:spPr bwMode="auto">
            <a:xfrm>
              <a:off x="2760" y="1861"/>
              <a:ext cx="365" cy="48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57" name="AutoShape 21"/>
            <p:cNvCxnSpPr>
              <a:cxnSpLocks noChangeShapeType="1"/>
              <a:stCxn id="372743" idx="2"/>
              <a:endCxn id="372751" idx="0"/>
            </p:cNvCxnSpPr>
            <p:nvPr/>
          </p:nvCxnSpPr>
          <p:spPr bwMode="auto">
            <a:xfrm>
              <a:off x="4248" y="1861"/>
              <a:ext cx="461" cy="48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58" name="AutoShape 22"/>
            <p:cNvCxnSpPr>
              <a:cxnSpLocks noChangeShapeType="1"/>
              <a:stCxn id="372744" idx="2"/>
              <a:endCxn id="372753" idx="0"/>
            </p:cNvCxnSpPr>
            <p:nvPr/>
          </p:nvCxnSpPr>
          <p:spPr bwMode="auto">
            <a:xfrm flipH="1">
              <a:off x="1704" y="2551"/>
              <a:ext cx="528" cy="57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59" name="AutoShape 23"/>
            <p:cNvCxnSpPr>
              <a:cxnSpLocks noChangeShapeType="1"/>
              <a:stCxn id="372744" idx="2"/>
              <a:endCxn id="372752" idx="0"/>
            </p:cNvCxnSpPr>
            <p:nvPr/>
          </p:nvCxnSpPr>
          <p:spPr bwMode="auto">
            <a:xfrm>
              <a:off x="2232" y="2551"/>
              <a:ext cx="365" cy="57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60" name="AutoShape 24"/>
            <p:cNvCxnSpPr>
              <a:cxnSpLocks noChangeShapeType="1"/>
              <a:stCxn id="372745" idx="2"/>
              <a:endCxn id="372754" idx="0"/>
            </p:cNvCxnSpPr>
            <p:nvPr/>
          </p:nvCxnSpPr>
          <p:spPr bwMode="auto">
            <a:xfrm flipH="1">
              <a:off x="3509" y="2551"/>
              <a:ext cx="307" cy="57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2761" name="AutoShape 25"/>
            <p:cNvCxnSpPr>
              <a:cxnSpLocks noChangeShapeType="1"/>
              <a:stCxn id="372745" idx="2"/>
              <a:endCxn id="372755" idx="0"/>
            </p:cNvCxnSpPr>
            <p:nvPr/>
          </p:nvCxnSpPr>
          <p:spPr bwMode="auto">
            <a:xfrm>
              <a:off x="3816" y="2551"/>
              <a:ext cx="413" cy="57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372762" name="Text Box 26"/>
            <p:cNvSpPr txBox="1">
              <a:spLocks noChangeArrowheads="1"/>
            </p:cNvSpPr>
            <p:nvPr/>
          </p:nvSpPr>
          <p:spPr bwMode="auto">
            <a:xfrm>
              <a:off x="2809" y="1211"/>
              <a:ext cx="3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 dirty="0" smtClean="0">
                  <a:solidFill>
                    <a:schemeClr val="tx1"/>
                  </a:solidFill>
                  <a:sym typeface="Symbol" pitchFamily="18" charset="2"/>
                </a:rPr>
                <a:t>f</a:t>
              </a:r>
              <a:endParaRPr lang="en-US" sz="2400" b="1" dirty="0">
                <a:solidFill>
                  <a:schemeClr val="tx1"/>
                </a:solidFill>
                <a:latin typeface="Symbol" pitchFamily="18" charset="2"/>
              </a:endParaRPr>
            </a:p>
          </p:txBody>
        </p:sp>
        <p:sp>
          <p:nvSpPr>
            <p:cNvPr id="372763" name="Rectangle 27"/>
            <p:cNvSpPr>
              <a:spLocks noChangeArrowheads="1"/>
            </p:cNvSpPr>
            <p:nvPr/>
          </p:nvSpPr>
          <p:spPr bwMode="auto">
            <a:xfrm>
              <a:off x="3943" y="1211"/>
              <a:ext cx="1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400" b="1" dirty="0">
                <a:solidFill>
                  <a:schemeClr val="tx1"/>
                </a:solidFill>
                <a:latin typeface="Symbol" pitchFamily="18" charset="2"/>
              </a:endParaRPr>
            </a:p>
          </p:txBody>
        </p:sp>
        <p:sp>
          <p:nvSpPr>
            <p:cNvPr id="372764" name="Rectangle 28"/>
            <p:cNvSpPr>
              <a:spLocks noChangeArrowheads="1"/>
            </p:cNvSpPr>
            <p:nvPr/>
          </p:nvSpPr>
          <p:spPr bwMode="auto">
            <a:xfrm>
              <a:off x="2164" y="1855"/>
              <a:ext cx="34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 dirty="0" smtClean="0">
                  <a:solidFill>
                    <a:schemeClr val="tx1"/>
                  </a:solidFill>
                  <a:sym typeface="Symbol" pitchFamily="18" charset="2"/>
                </a:rPr>
                <a:t></a:t>
              </a:r>
              <a:r>
                <a:rPr lang="en-US" sz="2400" b="1" dirty="0">
                  <a:sym typeface="Symbol" pitchFamily="18" charset="2"/>
                </a:rPr>
                <a:t>g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72765" name="Rectangle 29"/>
            <p:cNvSpPr>
              <a:spLocks noChangeArrowheads="1"/>
            </p:cNvSpPr>
            <p:nvPr/>
          </p:nvSpPr>
          <p:spPr bwMode="auto">
            <a:xfrm>
              <a:off x="3216" y="2720"/>
              <a:ext cx="4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 dirty="0" smtClean="0">
                  <a:solidFill>
                    <a:schemeClr val="tx1"/>
                  </a:solidFill>
                  <a:sym typeface="Symbol" pitchFamily="18" charset="2"/>
                </a:rPr>
                <a:t></a:t>
              </a:r>
              <a:r>
                <a:rPr lang="en-US" sz="2400" b="1" dirty="0" smtClean="0">
                  <a:sym typeface="Symbol" pitchFamily="18" charset="2"/>
                </a:rPr>
                <a:t>f2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72766" name="Rectangle 30"/>
            <p:cNvSpPr>
              <a:spLocks noChangeArrowheads="1"/>
            </p:cNvSpPr>
            <p:nvPr/>
          </p:nvSpPr>
          <p:spPr bwMode="auto">
            <a:xfrm>
              <a:off x="3648" y="1896"/>
              <a:ext cx="4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2400" b="1" dirty="0" smtClean="0">
                  <a:solidFill>
                    <a:schemeClr val="tx1"/>
                  </a:solidFill>
                  <a:sym typeface="Symbol" pitchFamily="18" charset="2"/>
                </a:rPr>
                <a:t></a:t>
              </a:r>
              <a:r>
                <a:rPr lang="en-US" sz="2400" b="1" dirty="0">
                  <a:sym typeface="Symbol" pitchFamily="18" charset="2"/>
                </a:rPr>
                <a:t>h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72767" name="Rectangle 31"/>
            <p:cNvSpPr>
              <a:spLocks noChangeArrowheads="1"/>
            </p:cNvSpPr>
            <p:nvPr/>
          </p:nvSpPr>
          <p:spPr bwMode="auto">
            <a:xfrm>
              <a:off x="2893" y="1855"/>
              <a:ext cx="20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 dirty="0"/>
                <a:t>g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72768" name="Rectangle 32"/>
            <p:cNvSpPr>
              <a:spLocks noChangeArrowheads="1"/>
            </p:cNvSpPr>
            <p:nvPr/>
          </p:nvSpPr>
          <p:spPr bwMode="auto">
            <a:xfrm>
              <a:off x="4051" y="2674"/>
              <a:ext cx="27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 dirty="0" smtClean="0"/>
                <a:t>f2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72769" name="Rectangle 33"/>
            <p:cNvSpPr>
              <a:spLocks noChangeArrowheads="1"/>
            </p:cNvSpPr>
            <p:nvPr/>
          </p:nvSpPr>
          <p:spPr bwMode="auto">
            <a:xfrm>
              <a:off x="4477" y="1896"/>
              <a:ext cx="22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 dirty="0"/>
                <a:t>h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72770" name="Rectangle 34"/>
            <p:cNvSpPr>
              <a:spLocks noChangeArrowheads="1"/>
            </p:cNvSpPr>
            <p:nvPr/>
          </p:nvSpPr>
          <p:spPr bwMode="auto">
            <a:xfrm>
              <a:off x="1347" y="3318"/>
              <a:ext cx="1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372771" name="Rectangle 35"/>
            <p:cNvSpPr>
              <a:spLocks noChangeArrowheads="1"/>
            </p:cNvSpPr>
            <p:nvPr/>
          </p:nvSpPr>
          <p:spPr bwMode="auto">
            <a:xfrm>
              <a:off x="2396" y="3356"/>
              <a:ext cx="1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372772" name="Rectangle 36"/>
            <p:cNvSpPr>
              <a:spLocks noChangeArrowheads="1"/>
            </p:cNvSpPr>
            <p:nvPr/>
          </p:nvSpPr>
          <p:spPr bwMode="auto">
            <a:xfrm>
              <a:off x="2900" y="2582"/>
              <a:ext cx="1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372773" name="Rectangle 37"/>
            <p:cNvSpPr>
              <a:spLocks noChangeArrowheads="1"/>
            </p:cNvSpPr>
            <p:nvPr/>
          </p:nvSpPr>
          <p:spPr bwMode="auto">
            <a:xfrm>
              <a:off x="4608" y="2582"/>
              <a:ext cx="1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372774" name="Rectangle 38"/>
            <p:cNvSpPr>
              <a:spLocks noChangeArrowheads="1"/>
            </p:cNvSpPr>
            <p:nvPr/>
          </p:nvSpPr>
          <p:spPr bwMode="auto">
            <a:xfrm>
              <a:off x="3268" y="3356"/>
              <a:ext cx="1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372775" name="Rectangle 39"/>
            <p:cNvSpPr>
              <a:spLocks noChangeArrowheads="1"/>
            </p:cNvSpPr>
            <p:nvPr/>
          </p:nvSpPr>
          <p:spPr bwMode="auto">
            <a:xfrm>
              <a:off x="4048" y="3355"/>
              <a:ext cx="11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372776" name="Rectangle 40"/>
            <p:cNvSpPr>
              <a:spLocks noChangeArrowheads="1"/>
            </p:cNvSpPr>
            <p:nvPr/>
          </p:nvSpPr>
          <p:spPr bwMode="auto">
            <a:xfrm>
              <a:off x="1716" y="2545"/>
              <a:ext cx="35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 dirty="0" smtClean="0">
                  <a:solidFill>
                    <a:schemeClr val="tx1"/>
                  </a:solidFill>
                  <a:sym typeface="Symbol" pitchFamily="18" charset="2"/>
                </a:rPr>
                <a:t></a:t>
              </a:r>
              <a:r>
                <a:rPr lang="en-US" sz="2400" b="1" dirty="0">
                  <a:sym typeface="Symbol" pitchFamily="18" charset="2"/>
                </a:rPr>
                <a:t>h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372777" name="Rectangle 41"/>
            <p:cNvSpPr>
              <a:spLocks noChangeArrowheads="1"/>
            </p:cNvSpPr>
            <p:nvPr/>
          </p:nvSpPr>
          <p:spPr bwMode="auto">
            <a:xfrm>
              <a:off x="2416" y="2545"/>
              <a:ext cx="22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 dirty="0"/>
                <a:t>h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3" name="Rectangle 42"/>
          <p:cNvSpPr/>
          <p:nvPr/>
        </p:nvSpPr>
        <p:spPr>
          <a:xfrm>
            <a:off x="6019800" y="1905000"/>
            <a:ext cx="53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ym typeface="Symbol" pitchFamily="18" charset="2"/>
              </a:rPr>
              <a:t>f</a:t>
            </a:r>
            <a:endParaRPr lang="en-US" b="1" dirty="0">
              <a:latin typeface="Symbol" pitchFamily="18" charset="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4800" y="1676400"/>
            <a:ext cx="313650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Decision queries are functions </a:t>
            </a:r>
          </a:p>
          <a:p>
            <a:r>
              <a:rPr lang="en-US" dirty="0" smtClean="0"/>
              <a:t>    from complexity class C</a:t>
            </a:r>
          </a:p>
          <a:p>
            <a:endParaRPr lang="en-US" dirty="0" smtClean="0"/>
          </a:p>
          <a:p>
            <a:r>
              <a:rPr lang="en-US" dirty="0" smtClean="0"/>
              <a:t>Leaves </a:t>
            </a:r>
            <a:r>
              <a:rPr lang="en-US" dirty="0" err="1" smtClean="0"/>
              <a:t>labelled</a:t>
            </a:r>
            <a:r>
              <a:rPr lang="en-US" dirty="0" smtClean="0"/>
              <a:t> with truth table</a:t>
            </a:r>
          </a:p>
          <a:p>
            <a:r>
              <a:rPr lang="en-US" dirty="0" smtClean="0"/>
              <a:t>	contradictions.</a:t>
            </a:r>
          </a:p>
          <a:p>
            <a:endParaRPr lang="en-US" dirty="0" smtClean="0"/>
          </a:p>
          <a:p>
            <a:r>
              <a:rPr lang="en-US" dirty="0" smtClean="0"/>
              <a:t>Example:   f = (A v B),</a:t>
            </a:r>
          </a:p>
          <a:p>
            <a:r>
              <a:rPr lang="en-US" dirty="0" smtClean="0"/>
              <a:t>	  h = A,</a:t>
            </a:r>
          </a:p>
          <a:p>
            <a:r>
              <a:rPr lang="en-US" dirty="0" smtClean="0"/>
              <a:t>	</a:t>
            </a:r>
            <a:r>
              <a:rPr lang="en-US" smtClean="0"/>
              <a:t>  f2 </a:t>
            </a:r>
            <a:r>
              <a:rPr lang="en-US" dirty="0" smtClean="0"/>
              <a:t>= B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Proof Systems corresponding to Circuit Classes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Tree-Resolution:  query literals</a:t>
            </a:r>
          </a:p>
          <a:p>
            <a:r>
              <a:rPr lang="en-US" sz="2800" dirty="0" smtClean="0"/>
              <a:t>AC0-Frege  :  query AC0 formulas</a:t>
            </a:r>
          </a:p>
          <a:p>
            <a:r>
              <a:rPr lang="en-US" sz="2800" dirty="0" smtClean="0"/>
              <a:t>AC0[p]-</a:t>
            </a:r>
            <a:r>
              <a:rPr lang="en-US" sz="2800" dirty="0" err="1" smtClean="0"/>
              <a:t>Frege</a:t>
            </a:r>
            <a:r>
              <a:rPr lang="en-US" sz="2800" dirty="0" smtClean="0"/>
              <a:t>  : query AC0[p] formulas</a:t>
            </a:r>
          </a:p>
          <a:p>
            <a:r>
              <a:rPr lang="en-US" sz="2800" dirty="0" err="1" smtClean="0"/>
              <a:t>Frege</a:t>
            </a:r>
            <a:r>
              <a:rPr lang="en-US" sz="2800" dirty="0" smtClean="0"/>
              <a:t> : query formulas</a:t>
            </a:r>
          </a:p>
          <a:p>
            <a:r>
              <a:rPr lang="en-US" sz="2800" dirty="0" smtClean="0"/>
              <a:t>Extended </a:t>
            </a:r>
            <a:r>
              <a:rPr lang="en-US" sz="2800" dirty="0" err="1" smtClean="0"/>
              <a:t>Frege</a:t>
            </a:r>
            <a:r>
              <a:rPr lang="en-US" sz="2800" dirty="0" smtClean="0"/>
              <a:t> : query circuits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Proof size = sum of sizes of all queries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Alternative Formulation: </a:t>
            </a:r>
            <a:b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</a:b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Propositional Sequent Calculus (PK)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Lines are </a:t>
            </a:r>
            <a:r>
              <a:rPr lang="en-US" sz="2800" dirty="0" err="1" smtClean="0">
                <a:solidFill>
                  <a:srgbClr val="FF0000"/>
                </a:solidFill>
              </a:rPr>
              <a:t>sequents</a:t>
            </a:r>
            <a:r>
              <a:rPr lang="en-US" sz="2800" dirty="0" smtClean="0">
                <a:solidFill>
                  <a:srgbClr val="FF0000"/>
                </a:solidFill>
              </a:rPr>
              <a:t> :  </a:t>
            </a:r>
            <a:r>
              <a:rPr lang="el-GR" sz="2800" dirty="0" smtClean="0">
                <a:latin typeface="Palatino Linotype"/>
              </a:rPr>
              <a:t>Γ</a:t>
            </a:r>
            <a:r>
              <a:rPr lang="en-US" sz="2800" dirty="0" smtClean="0">
                <a:latin typeface="Palatino Linotype"/>
              </a:rPr>
              <a:t> </a:t>
            </a:r>
            <a:r>
              <a:rPr lang="el-GR" sz="2800" dirty="0" smtClean="0">
                <a:latin typeface="Palatino Linotype"/>
                <a:sym typeface="Symbol"/>
              </a:rPr>
              <a:t></a:t>
            </a:r>
            <a:r>
              <a:rPr lang="en-US" sz="2800" dirty="0" smtClean="0">
                <a:latin typeface="Palatino Linotype"/>
                <a:sym typeface="Symbol"/>
              </a:rPr>
              <a:t> </a:t>
            </a:r>
            <a:r>
              <a:rPr lang="el-GR" sz="2800" dirty="0" smtClean="0">
                <a:latin typeface="Palatino Linotype"/>
                <a:sym typeface="Symbol"/>
              </a:rPr>
              <a:t>Δ</a:t>
            </a:r>
            <a:r>
              <a:rPr lang="en-US" sz="2800" dirty="0" smtClean="0">
                <a:latin typeface="Palatino Linotype"/>
                <a:sym typeface="Symbol"/>
              </a:rPr>
              <a:t>, where </a:t>
            </a:r>
            <a:r>
              <a:rPr lang="el-GR" sz="2800" dirty="0" smtClean="0">
                <a:latin typeface="Palatino Linotype"/>
                <a:sym typeface="Symbol"/>
              </a:rPr>
              <a:t>Γ</a:t>
            </a:r>
            <a:r>
              <a:rPr lang="en-US" sz="2800" dirty="0" smtClean="0">
                <a:latin typeface="Palatino Linotype"/>
                <a:sym typeface="Symbol"/>
              </a:rPr>
              <a:t>, </a:t>
            </a:r>
            <a:r>
              <a:rPr lang="el-GR" sz="2800" dirty="0" smtClean="0">
                <a:latin typeface="Palatino Linotype"/>
                <a:sym typeface="Symbol"/>
              </a:rPr>
              <a:t>Δ</a:t>
            </a:r>
            <a:r>
              <a:rPr lang="en-US" sz="2800" dirty="0" smtClean="0">
                <a:latin typeface="Palatino Linotype"/>
                <a:sym typeface="Symbol"/>
              </a:rPr>
              <a:t> are sets of propositional formulas.</a:t>
            </a:r>
          </a:p>
          <a:p>
            <a:pPr>
              <a:buNone/>
            </a:pPr>
            <a:endParaRPr lang="en-US" sz="2800" dirty="0" smtClean="0">
              <a:latin typeface="Palatino Linotype"/>
              <a:sym typeface="Symbol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Palatino Linotype"/>
                <a:sym typeface="Symbol"/>
              </a:rPr>
              <a:t>Intended meaning: </a:t>
            </a:r>
            <a:r>
              <a:rPr lang="en-US" sz="2800" dirty="0" smtClean="0">
                <a:latin typeface="Palatino Linotype"/>
                <a:sym typeface="Symbol"/>
              </a:rPr>
              <a:t>The conjunction of formulas in </a:t>
            </a:r>
            <a:r>
              <a:rPr lang="el-GR" sz="2800" dirty="0" smtClean="0">
                <a:latin typeface="Palatino Linotype"/>
                <a:sym typeface="Symbol"/>
              </a:rPr>
              <a:t>Γ</a:t>
            </a:r>
            <a:r>
              <a:rPr lang="en-US" sz="2800" dirty="0" smtClean="0">
                <a:latin typeface="Palatino Linotype"/>
                <a:sym typeface="Symbol"/>
              </a:rPr>
              <a:t> implies the disjunction of formulas in </a:t>
            </a:r>
            <a:r>
              <a:rPr lang="el-GR" sz="2800" dirty="0" smtClean="0">
                <a:latin typeface="Palatino Linotype"/>
                <a:sym typeface="Symbol"/>
              </a:rPr>
              <a:t>Δ</a:t>
            </a:r>
            <a:endParaRPr lang="en-US" sz="2800" dirty="0" smtClean="0">
              <a:latin typeface="Palatino Linotype"/>
              <a:sym typeface="Symbol"/>
            </a:endParaRPr>
          </a:p>
          <a:p>
            <a:pPr>
              <a:buNone/>
            </a:pPr>
            <a:endParaRPr lang="en-US" sz="2800" dirty="0" smtClean="0">
              <a:latin typeface="Palatino Linotype"/>
              <a:sym typeface="Symbol"/>
            </a:endParaRPr>
          </a:p>
          <a:p>
            <a:pPr>
              <a:buNone/>
            </a:pPr>
            <a:r>
              <a:rPr lang="en-US" sz="2800" dirty="0" smtClean="0"/>
              <a:t>-Simple rules corresponding to “truth table” contradictions, plus “cut-rule” corresponding to decision tree queries.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001000" cy="5635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Propositional Sequent Calculus (PK)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791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Axiom:	A, </a:t>
            </a:r>
            <a:r>
              <a:rPr lang="el-GR" dirty="0" smtClean="0">
                <a:latin typeface="Palatino Linotype"/>
              </a:rPr>
              <a:t>Γ</a:t>
            </a:r>
            <a:r>
              <a:rPr lang="el-GR" dirty="0" smtClean="0">
                <a:latin typeface="Palatino Linotype"/>
                <a:sym typeface="Symbol"/>
              </a:rPr>
              <a:t>Δ</a:t>
            </a:r>
            <a:r>
              <a:rPr lang="en-US" dirty="0" smtClean="0">
                <a:latin typeface="Palatino Linotype"/>
                <a:sym typeface="Symbol"/>
              </a:rPr>
              <a:t>, A</a:t>
            </a:r>
          </a:p>
          <a:p>
            <a:pPr>
              <a:buNone/>
            </a:pPr>
            <a:endParaRPr lang="en-US" dirty="0" smtClean="0">
              <a:latin typeface="Palatino Linotype"/>
              <a:sym typeface="Symbol"/>
            </a:endParaRPr>
          </a:p>
          <a:p>
            <a:pPr>
              <a:buNone/>
            </a:pPr>
            <a:r>
              <a:rPr lang="en-US" dirty="0" smtClean="0">
                <a:latin typeface="Palatino Linotype"/>
                <a:sym typeface="Symbol"/>
              </a:rPr>
              <a:t>AND           </a:t>
            </a:r>
            <a:r>
              <a:rPr lang="el-GR" dirty="0" smtClean="0">
                <a:latin typeface="Palatino Linotype"/>
                <a:sym typeface="Symbol"/>
              </a:rPr>
              <a:t>ΓΔ</a:t>
            </a:r>
            <a:r>
              <a:rPr lang="en-US" dirty="0" smtClean="0">
                <a:latin typeface="Palatino Linotype"/>
                <a:sym typeface="Symbol"/>
              </a:rPr>
              <a:t>, A   </a:t>
            </a:r>
            <a:r>
              <a:rPr lang="el-GR" dirty="0" smtClean="0">
                <a:latin typeface="Palatino Linotype"/>
                <a:sym typeface="Symbol"/>
              </a:rPr>
              <a:t>ΓΔ</a:t>
            </a:r>
            <a:r>
              <a:rPr lang="en-US" dirty="0" smtClean="0">
                <a:latin typeface="Palatino Linotype"/>
                <a:sym typeface="Symbol"/>
              </a:rPr>
              <a:t>, B	             A, B,  </a:t>
            </a:r>
            <a:r>
              <a:rPr lang="el-GR" dirty="0" smtClean="0">
                <a:latin typeface="Palatino Linotype"/>
                <a:sym typeface="Symbol"/>
              </a:rPr>
              <a:t>ΓΔ</a:t>
            </a:r>
            <a:endParaRPr lang="en-US" dirty="0" smtClean="0">
              <a:latin typeface="Palatino Linotype"/>
              <a:sym typeface="Symbol"/>
            </a:endParaRPr>
          </a:p>
          <a:p>
            <a:pPr>
              <a:buNone/>
            </a:pPr>
            <a:r>
              <a:rPr lang="en-US" dirty="0" smtClean="0">
                <a:latin typeface="Palatino Linotype"/>
                <a:sym typeface="Symbol"/>
              </a:rPr>
              <a:t> rules               </a:t>
            </a:r>
            <a:r>
              <a:rPr lang="el-GR" dirty="0" smtClean="0">
                <a:latin typeface="Palatino Linotype"/>
                <a:sym typeface="Symbol"/>
              </a:rPr>
              <a:t>Γ</a:t>
            </a:r>
            <a:r>
              <a:rPr lang="en-US" dirty="0" smtClean="0">
                <a:latin typeface="Palatino Linotype"/>
                <a:sym typeface="Symbol"/>
              </a:rPr>
              <a:t>   </a:t>
            </a:r>
            <a:r>
              <a:rPr lang="el-GR" dirty="0" smtClean="0">
                <a:latin typeface="Palatino Linotype"/>
                <a:sym typeface="Symbol"/>
              </a:rPr>
              <a:t>Δ</a:t>
            </a:r>
            <a:r>
              <a:rPr lang="en-US" dirty="0" smtClean="0">
                <a:latin typeface="Palatino Linotype"/>
                <a:sym typeface="Symbol"/>
              </a:rPr>
              <a:t>, A ∧ B                     A ∧ B, </a:t>
            </a:r>
            <a:r>
              <a:rPr lang="el-GR" dirty="0" smtClean="0">
                <a:latin typeface="Palatino Linotype"/>
                <a:sym typeface="Symbol"/>
              </a:rPr>
              <a:t>ΓΔ</a:t>
            </a:r>
            <a:endParaRPr lang="en-US" dirty="0" smtClean="0">
              <a:latin typeface="Palatino Linotype"/>
              <a:sym typeface="Symbol"/>
            </a:endParaRPr>
          </a:p>
          <a:p>
            <a:pPr>
              <a:buNone/>
            </a:pPr>
            <a:endParaRPr lang="en-US" dirty="0" smtClean="0">
              <a:latin typeface="Palatino Linotype"/>
              <a:sym typeface="Symbol"/>
            </a:endParaRPr>
          </a:p>
          <a:p>
            <a:pPr>
              <a:buNone/>
            </a:pPr>
            <a:r>
              <a:rPr lang="en-US" dirty="0" smtClean="0">
                <a:latin typeface="Palatino Linotype"/>
                <a:sym typeface="Symbol"/>
              </a:rPr>
              <a:t>OR              Γ</a:t>
            </a:r>
            <a:r>
              <a:rPr lang="el-GR" dirty="0" smtClean="0">
                <a:latin typeface="Palatino Linotype"/>
                <a:sym typeface="Symbol"/>
              </a:rPr>
              <a:t>Δ</a:t>
            </a:r>
            <a:r>
              <a:rPr lang="en-US" dirty="0" smtClean="0">
                <a:latin typeface="Palatino Linotype"/>
                <a:sym typeface="Symbol"/>
              </a:rPr>
              <a:t> , A, B                      </a:t>
            </a:r>
            <a:r>
              <a:rPr lang="el-GR" dirty="0" smtClean="0">
                <a:latin typeface="Palatino Linotype"/>
                <a:sym typeface="Symbol"/>
              </a:rPr>
              <a:t>ΓΔ</a:t>
            </a:r>
            <a:r>
              <a:rPr lang="en-US" dirty="0" smtClean="0">
                <a:latin typeface="Palatino Linotype"/>
                <a:sym typeface="Symbol"/>
              </a:rPr>
              <a:t>, A     </a:t>
            </a:r>
            <a:r>
              <a:rPr lang="el-GR" dirty="0" smtClean="0">
                <a:latin typeface="Palatino Linotype"/>
                <a:sym typeface="Symbol"/>
              </a:rPr>
              <a:t>ΓΔ</a:t>
            </a:r>
            <a:r>
              <a:rPr lang="en-US" dirty="0" smtClean="0">
                <a:latin typeface="Palatino Linotype"/>
                <a:sym typeface="Symbol"/>
              </a:rPr>
              <a:t>, B  </a:t>
            </a:r>
          </a:p>
          <a:p>
            <a:pPr>
              <a:buNone/>
            </a:pPr>
            <a:r>
              <a:rPr lang="en-US" dirty="0" smtClean="0">
                <a:latin typeface="Palatino Linotype"/>
                <a:sym typeface="Symbol"/>
              </a:rPr>
              <a:t>rules           </a:t>
            </a:r>
            <a:r>
              <a:rPr lang="el-GR" dirty="0" smtClean="0">
                <a:latin typeface="Palatino Linotype"/>
                <a:sym typeface="Symbol"/>
              </a:rPr>
              <a:t>ΓΔ</a:t>
            </a:r>
            <a:r>
              <a:rPr lang="en-US" dirty="0" smtClean="0">
                <a:latin typeface="Palatino Linotype"/>
                <a:sym typeface="Symbol"/>
              </a:rPr>
              <a:t>, A ∨ B                           A ∨ B, </a:t>
            </a:r>
            <a:r>
              <a:rPr lang="el-GR" dirty="0" smtClean="0">
                <a:latin typeface="Palatino Linotype"/>
                <a:sym typeface="Symbol"/>
              </a:rPr>
              <a:t>Γ</a:t>
            </a:r>
            <a:r>
              <a:rPr lang="en-US" dirty="0" smtClean="0">
                <a:latin typeface="Palatino Linotype"/>
                <a:sym typeface="Symbol"/>
              </a:rPr>
              <a:t> </a:t>
            </a:r>
            <a:r>
              <a:rPr lang="el-GR" dirty="0" smtClean="0">
                <a:latin typeface="Palatino Linotype"/>
                <a:sym typeface="Symbol"/>
              </a:rPr>
              <a:t>Δ</a:t>
            </a:r>
            <a:endParaRPr lang="en-US" dirty="0" smtClean="0">
              <a:latin typeface="Palatino Linotype"/>
              <a:sym typeface="Symbol"/>
            </a:endParaRPr>
          </a:p>
          <a:p>
            <a:pPr>
              <a:buNone/>
            </a:pPr>
            <a:endParaRPr lang="en-US" dirty="0" smtClean="0">
              <a:latin typeface="Palatino Linotype"/>
              <a:sym typeface="Symbol"/>
            </a:endParaRPr>
          </a:p>
          <a:p>
            <a:pPr>
              <a:buNone/>
            </a:pPr>
            <a:r>
              <a:rPr lang="en-US" dirty="0" smtClean="0">
                <a:latin typeface="Palatino Linotype"/>
                <a:sym typeface="Symbol"/>
              </a:rPr>
              <a:t>NEG           A, </a:t>
            </a:r>
            <a:r>
              <a:rPr lang="el-GR" dirty="0" smtClean="0">
                <a:latin typeface="Palatino Linotype"/>
                <a:sym typeface="Symbol"/>
              </a:rPr>
              <a:t>ΓΔ</a:t>
            </a:r>
            <a:r>
              <a:rPr lang="en-US" dirty="0" smtClean="0">
                <a:latin typeface="Palatino Linotype"/>
                <a:sym typeface="Symbol"/>
              </a:rPr>
              <a:t>	                          </a:t>
            </a:r>
            <a:r>
              <a:rPr lang="el-GR" dirty="0" smtClean="0">
                <a:latin typeface="Palatino Linotype"/>
                <a:sym typeface="Symbol"/>
              </a:rPr>
              <a:t>Γ</a:t>
            </a:r>
            <a:r>
              <a:rPr lang="en-US" dirty="0" smtClean="0">
                <a:latin typeface="Palatino Linotype"/>
                <a:sym typeface="Symbol"/>
              </a:rPr>
              <a:t> </a:t>
            </a:r>
            <a:r>
              <a:rPr lang="el-GR" dirty="0" smtClean="0">
                <a:latin typeface="Palatino Linotype"/>
                <a:sym typeface="Symbol"/>
              </a:rPr>
              <a:t></a:t>
            </a:r>
            <a:r>
              <a:rPr lang="en-US" dirty="0" smtClean="0">
                <a:latin typeface="Palatino Linotype"/>
                <a:sym typeface="Symbol"/>
              </a:rPr>
              <a:t> </a:t>
            </a:r>
            <a:r>
              <a:rPr lang="el-GR" dirty="0" smtClean="0">
                <a:latin typeface="Palatino Linotype"/>
                <a:sym typeface="Symbol"/>
              </a:rPr>
              <a:t>Δ</a:t>
            </a:r>
            <a:r>
              <a:rPr lang="en-US" dirty="0" smtClean="0">
                <a:latin typeface="Palatino Linotype"/>
                <a:sym typeface="Symbol"/>
              </a:rPr>
              <a:t>, A</a:t>
            </a:r>
          </a:p>
          <a:p>
            <a:pPr>
              <a:buNone/>
            </a:pPr>
            <a:r>
              <a:rPr lang="en-US" dirty="0" smtClean="0">
                <a:latin typeface="Palatino Linotype"/>
                <a:sym typeface="Symbol"/>
              </a:rPr>
              <a:t>rules                </a:t>
            </a:r>
            <a:r>
              <a:rPr lang="el-GR" dirty="0" smtClean="0">
                <a:latin typeface="Palatino Linotype"/>
                <a:sym typeface="Symbol"/>
              </a:rPr>
              <a:t>Γ</a:t>
            </a:r>
            <a:r>
              <a:rPr lang="en-US" dirty="0" smtClean="0">
                <a:latin typeface="Palatino Linotype"/>
                <a:sym typeface="Symbol"/>
              </a:rPr>
              <a:t> </a:t>
            </a:r>
            <a:r>
              <a:rPr lang="el-GR" dirty="0" smtClean="0">
                <a:latin typeface="Palatino Linotype"/>
                <a:sym typeface="Symbol"/>
              </a:rPr>
              <a:t>Δ</a:t>
            </a:r>
            <a:r>
              <a:rPr lang="en-US" dirty="0" smtClean="0">
                <a:latin typeface="Palatino Linotype"/>
                <a:sym typeface="Symbol"/>
              </a:rPr>
              <a:t>, </a:t>
            </a:r>
            <a:r>
              <a:rPr lang="el-GR" dirty="0" smtClean="0">
                <a:latin typeface="Palatino Linotype"/>
                <a:sym typeface="Symbol"/>
              </a:rPr>
              <a:t>῀</a:t>
            </a:r>
            <a:r>
              <a:rPr lang="en-US" dirty="0" smtClean="0">
                <a:latin typeface="Palatino Linotype"/>
                <a:sym typeface="Symbol"/>
              </a:rPr>
              <a:t>A                         </a:t>
            </a:r>
            <a:r>
              <a:rPr lang="en-US" dirty="0" err="1" smtClean="0">
                <a:latin typeface="Palatino Linotype"/>
                <a:sym typeface="Symbol"/>
              </a:rPr>
              <a:t>A</a:t>
            </a:r>
            <a:r>
              <a:rPr lang="en-US" dirty="0" smtClean="0">
                <a:latin typeface="Palatino Linotype"/>
                <a:sym typeface="Symbol"/>
              </a:rPr>
              <a:t>,  </a:t>
            </a:r>
            <a:r>
              <a:rPr lang="el-GR" dirty="0" smtClean="0">
                <a:latin typeface="Palatino Linotype"/>
                <a:sym typeface="Symbol"/>
              </a:rPr>
              <a:t>ΓΔ</a:t>
            </a:r>
            <a:r>
              <a:rPr lang="en-US" dirty="0" smtClean="0">
                <a:latin typeface="Palatino Linotype"/>
                <a:sym typeface="Symbol"/>
              </a:rPr>
              <a:t>    </a:t>
            </a:r>
          </a:p>
          <a:p>
            <a:pPr>
              <a:buNone/>
            </a:pPr>
            <a:endParaRPr lang="en-US" dirty="0" smtClean="0">
              <a:latin typeface="Palatino Linotype"/>
              <a:sym typeface="Symbol"/>
            </a:endParaRPr>
          </a:p>
          <a:p>
            <a:pPr>
              <a:buNone/>
            </a:pPr>
            <a:r>
              <a:rPr lang="en-US" dirty="0" smtClean="0">
                <a:latin typeface="Palatino Linotype"/>
                <a:sym typeface="Symbol"/>
              </a:rPr>
              <a:t>CUT           A,</a:t>
            </a:r>
            <a:r>
              <a:rPr lang="el-GR" dirty="0" smtClean="0">
                <a:latin typeface="Palatino Linotype"/>
                <a:sym typeface="Symbol"/>
              </a:rPr>
              <a:t>ΓΔ</a:t>
            </a:r>
            <a:r>
              <a:rPr lang="en-US" dirty="0" smtClean="0">
                <a:latin typeface="Palatino Linotype"/>
                <a:sym typeface="Symbol"/>
              </a:rPr>
              <a:t>     </a:t>
            </a:r>
            <a:r>
              <a:rPr lang="el-GR" dirty="0" smtClean="0">
                <a:latin typeface="Palatino Linotype"/>
                <a:sym typeface="Symbol"/>
              </a:rPr>
              <a:t>ΓΔ</a:t>
            </a:r>
            <a:r>
              <a:rPr lang="en-US" dirty="0" smtClean="0">
                <a:latin typeface="Palatino Linotype"/>
                <a:sym typeface="Symbol"/>
              </a:rPr>
              <a:t>, A</a:t>
            </a:r>
          </a:p>
          <a:p>
            <a:pPr>
              <a:buNone/>
            </a:pPr>
            <a:r>
              <a:rPr lang="en-US" dirty="0" smtClean="0">
                <a:latin typeface="Palatino Linotype"/>
                <a:sym typeface="Symbol"/>
              </a:rPr>
              <a:t> rule                      </a:t>
            </a:r>
            <a:r>
              <a:rPr lang="el-GR" dirty="0" smtClean="0">
                <a:latin typeface="Palatino Linotype"/>
                <a:sym typeface="Symbol"/>
              </a:rPr>
              <a:t>ΓΔ</a:t>
            </a:r>
            <a:r>
              <a:rPr lang="en-US" dirty="0" smtClean="0">
                <a:latin typeface="Palatino Linotype"/>
                <a:sym typeface="Symbol"/>
              </a:rPr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Polynomial Simulations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Proof system A p-simulates B if for all tautologies f, f has an A-proof of size at most poly(size of shortest B-proof of 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40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752600" y="6019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33400" y="5562600"/>
            <a:ext cx="1219199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52400" y="48006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152400" y="39624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2590800" y="31242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228600" y="27432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228600" y="1828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12" idx="2"/>
            <a:endCxn id="16" idx="5"/>
          </p:cNvCxnSpPr>
          <p:nvPr/>
        </p:nvCxnSpPr>
        <p:spPr>
          <a:xfrm flipH="1" flipV="1">
            <a:off x="1574051" y="6103499"/>
            <a:ext cx="178549" cy="23315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6" idx="0"/>
            <a:endCxn id="19" idx="4"/>
          </p:cNvCxnSpPr>
          <p:nvPr/>
        </p:nvCxnSpPr>
        <p:spPr>
          <a:xfrm flipV="1">
            <a:off x="1143000" y="5434303"/>
            <a:ext cx="83304" cy="1282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9" idx="0"/>
            <a:endCxn id="32" idx="4"/>
          </p:cNvCxnSpPr>
          <p:nvPr/>
        </p:nvCxnSpPr>
        <p:spPr>
          <a:xfrm flipV="1">
            <a:off x="1226304" y="4596103"/>
            <a:ext cx="0" cy="2044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2362200" y="3048000"/>
            <a:ext cx="457200" cy="228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35" idx="5"/>
            <a:endCxn id="35" idx="5"/>
          </p:cNvCxnSpPr>
          <p:nvPr/>
        </p:nvCxnSpPr>
        <p:spPr>
          <a:xfrm>
            <a:off x="4424068" y="3665099"/>
            <a:ext cx="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38" idx="0"/>
            <a:endCxn id="47" idx="4"/>
          </p:cNvCxnSpPr>
          <p:nvPr/>
        </p:nvCxnSpPr>
        <p:spPr>
          <a:xfrm flipV="1">
            <a:off x="1302504" y="2462503"/>
            <a:ext cx="0" cy="2806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09600" y="4114800"/>
            <a:ext cx="11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AC0-Frege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19400"/>
            <a:ext cx="767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Frege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905000"/>
            <a:ext cx="1645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Extended </a:t>
            </a:r>
            <a:r>
              <a:rPr lang="en-US" dirty="0" err="1" smtClean="0"/>
              <a:t>Frege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895600" y="3200400"/>
            <a:ext cx="141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AC0[p]-</a:t>
            </a:r>
            <a:r>
              <a:rPr lang="en-US" dirty="0" err="1" smtClean="0"/>
              <a:t>Frege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876800"/>
            <a:ext cx="1293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Resolution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57150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DPLL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6172200"/>
            <a:ext cx="1442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Truth tables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0" y="228600"/>
            <a:ext cx="536977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The Proof Complexity Zoo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pic>
        <p:nvPicPr>
          <p:cNvPr id="11" name="Picture 10" descr="hipp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3" y="152400"/>
            <a:ext cx="2514600" cy="1447800"/>
          </a:xfrm>
          <a:prstGeom prst="rect">
            <a:avLst/>
          </a:prstGeom>
        </p:spPr>
      </p:pic>
      <p:sp>
        <p:nvSpPr>
          <p:cNvPr id="104" name="TextBox 103"/>
          <p:cNvSpPr txBox="1"/>
          <p:nvPr/>
        </p:nvSpPr>
        <p:spPr>
          <a:xfrm>
            <a:off x="4343400" y="1676400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      </a:t>
            </a:r>
            <a:endParaRPr lang="en-US" sz="2000" dirty="0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133600" y="3810000"/>
            <a:ext cx="919671" cy="31390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4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Achievements: Lower Bounds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4906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Width-based lower bounds via expansion</a:t>
            </a:r>
          </a:p>
          <a:p>
            <a:pPr>
              <a:buNone/>
            </a:pPr>
            <a:r>
              <a:rPr lang="en-US" sz="2800" dirty="0" smtClean="0"/>
              <a:t>		(Resolution, PC, LS+, </a:t>
            </a:r>
            <a:r>
              <a:rPr lang="en-US" sz="2800" dirty="0" err="1" smtClean="0"/>
              <a:t>Lasserre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Interpolation (Resolution, CP)</a:t>
            </a:r>
          </a:p>
          <a:p>
            <a:r>
              <a:rPr lang="en-US" sz="2800" dirty="0" smtClean="0"/>
              <a:t>Switching Lemma + nonstandard models (AC0-Frege)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Fundamental Hard Formula: PHP</a:t>
            </a:r>
          </a:p>
          <a:p>
            <a:pPr>
              <a:buNone/>
            </a:pPr>
            <a:r>
              <a:rPr lang="en-US" sz="2800" dirty="0" smtClean="0"/>
              <a:t>	Variables P[</a:t>
            </a:r>
            <a:r>
              <a:rPr lang="en-US" sz="2800" dirty="0" err="1" smtClean="0"/>
              <a:t>i,j</a:t>
            </a:r>
            <a:r>
              <a:rPr lang="en-US" sz="2800" dirty="0" smtClean="0"/>
              <a:t>]</a:t>
            </a:r>
          </a:p>
          <a:p>
            <a:pPr>
              <a:buNone/>
            </a:pPr>
            <a:r>
              <a:rPr lang="en-US" sz="2800" dirty="0" smtClean="0"/>
              <a:t>	Hole clauses: (~P[2,3] v ~P[3,3])</a:t>
            </a:r>
          </a:p>
          <a:p>
            <a:pPr>
              <a:buNone/>
            </a:pPr>
            <a:r>
              <a:rPr lang="en-US" sz="2800" dirty="0" smtClean="0"/>
              <a:t>	Pigeon clauses: </a:t>
            </a:r>
          </a:p>
          <a:p>
            <a:pPr>
              <a:buNone/>
            </a:pPr>
            <a:r>
              <a:rPr lang="en-US" sz="2800" dirty="0" smtClean="0"/>
              <a:t>		(P[1,1]  v … v P[1,9])</a:t>
            </a:r>
            <a:endParaRPr lang="en-US" sz="2800" dirty="0"/>
          </a:p>
        </p:txBody>
      </p:sp>
      <p:pic>
        <p:nvPicPr>
          <p:cNvPr id="4" name="Picture 3" descr="pigeon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3581400"/>
            <a:ext cx="2857500" cy="22553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Lower Bounds I: </a:t>
            </a:r>
            <a:br>
              <a:rPr lang="en-US" sz="3600" b="1" dirty="0" smtClean="0">
                <a:solidFill>
                  <a:srgbClr val="7030A0"/>
                </a:solidFill>
                <a:latin typeface="Comic Sans MS"/>
                <a:cs typeface="Comic Sans MS"/>
              </a:rPr>
            </a:br>
            <a:r>
              <a:rPr lang="en-US" sz="36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Width lower bounds via Expansion  </a:t>
            </a:r>
            <a:endParaRPr lang="en-US" sz="36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10600" cy="472440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                                    It’s not size, it’s width!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Width(R) = max width over all clauses in R</a:t>
            </a:r>
          </a:p>
          <a:p>
            <a:r>
              <a:rPr lang="en-US" sz="2400" dirty="0" smtClean="0"/>
              <a:t>Width(f) = min width over all refutations of f</a:t>
            </a:r>
          </a:p>
          <a:p>
            <a:r>
              <a:rPr lang="en-US" sz="2400" dirty="0" smtClean="0"/>
              <a:t>Reduce size bounds to width bounds </a:t>
            </a:r>
          </a:p>
          <a:p>
            <a:pPr lvl="1">
              <a:buNone/>
            </a:pPr>
            <a:r>
              <a:rPr lang="en-US" sz="2000" b="1" i="1" dirty="0" smtClean="0"/>
              <a:t>   </a:t>
            </a:r>
            <a:r>
              <a:rPr lang="en-US" sz="2000" dirty="0" smtClean="0"/>
              <a:t>(</a:t>
            </a:r>
            <a:r>
              <a:rPr lang="en-US" sz="2400" dirty="0" smtClean="0"/>
              <a:t>via</a:t>
            </a:r>
            <a:r>
              <a:rPr lang="en-US" sz="2000" dirty="0" smtClean="0"/>
              <a:t> </a:t>
            </a:r>
            <a:r>
              <a:rPr lang="en-US" sz="2400" dirty="0" smtClean="0"/>
              <a:t> restriction argument, or general size-width tradeoff)</a:t>
            </a:r>
            <a:endParaRPr lang="en-US" sz="2000" b="1" i="1" dirty="0" smtClean="0"/>
          </a:p>
          <a:p>
            <a:r>
              <a:rPr lang="en-US" sz="2400" dirty="0" smtClean="0"/>
              <a:t>Lower bounds for Resolution, </a:t>
            </a:r>
          </a:p>
          <a:p>
            <a:pPr>
              <a:buNone/>
            </a:pPr>
            <a:r>
              <a:rPr lang="en-US" sz="2400" dirty="0" smtClean="0"/>
              <a:t>		Polynomial calculus, SOS/</a:t>
            </a:r>
            <a:r>
              <a:rPr lang="en-US" sz="2400" dirty="0" err="1" smtClean="0"/>
              <a:t>Lasserre</a:t>
            </a:r>
            <a:r>
              <a:rPr lang="en-US" sz="2400" dirty="0" smtClean="0"/>
              <a:t> integrality gaps.</a:t>
            </a:r>
          </a:p>
          <a:p>
            <a:pPr>
              <a:buNone/>
            </a:pPr>
            <a:endParaRPr lang="en-US" sz="2400" dirty="0" smtClean="0"/>
          </a:p>
        </p:txBody>
      </p:sp>
      <p:pic>
        <p:nvPicPr>
          <p:cNvPr id="4" name="Picture 3" descr="girt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1524000"/>
            <a:ext cx="2081626" cy="27196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Expanding Clause-Variable Graph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5462" y="1905000"/>
            <a:ext cx="4724400" cy="281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For S a subset of C</a:t>
            </a:r>
            <a:r>
              <a:rPr lang="en-US" baseline="-25000" dirty="0" smtClean="0"/>
              <a:t>1</a:t>
            </a:r>
            <a:r>
              <a:rPr lang="en-US" dirty="0" smtClean="0"/>
              <a:t>..C</a:t>
            </a:r>
            <a:r>
              <a:rPr lang="en-US" baseline="-25000" dirty="0" smtClean="0"/>
              <a:t>m</a:t>
            </a:r>
          </a:p>
          <a:p>
            <a:pPr>
              <a:buNone/>
            </a:pPr>
            <a:r>
              <a:rPr lang="en-US" dirty="0" err="1" smtClean="0"/>
              <a:t>Γ</a:t>
            </a:r>
            <a:r>
              <a:rPr lang="en-US" dirty="0" smtClean="0"/>
              <a:t>(S): neighbors of S</a:t>
            </a:r>
          </a:p>
          <a:p>
            <a:pPr>
              <a:buNone/>
            </a:pPr>
            <a:r>
              <a:rPr lang="en-US" dirty="0" err="1" smtClean="0"/>
              <a:t>δ</a:t>
            </a:r>
            <a:r>
              <a:rPr lang="en-US" dirty="0" smtClean="0"/>
              <a:t>(S): unique neighbors of 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52400" y="5486400"/>
            <a:ext cx="87194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</a:t>
            </a:r>
            <a:r>
              <a:rPr lang="en-US" sz="2800" dirty="0" err="1" smtClean="0"/>
              <a:t>N,e</a:t>
            </a:r>
            <a:r>
              <a:rPr lang="en-US" sz="2800" dirty="0" smtClean="0"/>
              <a:t>)-expander:  for all S, |S| ≤ N </a:t>
            </a:r>
            <a:r>
              <a:rPr lang="en-US" sz="2800" dirty="0" smtClean="0">
                <a:sym typeface="Wingdings"/>
              </a:rPr>
              <a:t> |</a:t>
            </a:r>
            <a:r>
              <a:rPr lang="en-US" sz="2800" dirty="0" err="1" smtClean="0">
                <a:sym typeface="Wingdings"/>
              </a:rPr>
              <a:t>Γ</a:t>
            </a:r>
            <a:r>
              <a:rPr lang="en-US" sz="2800" dirty="0" smtClean="0">
                <a:sym typeface="Wingdings"/>
              </a:rPr>
              <a:t>(S)| ≥ </a:t>
            </a:r>
            <a:r>
              <a:rPr lang="en-US" sz="2800" dirty="0" err="1" smtClean="0">
                <a:sym typeface="Wingdings"/>
              </a:rPr>
              <a:t>e|S</a:t>
            </a:r>
            <a:r>
              <a:rPr lang="en-US" sz="2800" dirty="0" smtClean="0">
                <a:sym typeface="Wingdings"/>
              </a:rPr>
              <a:t>|</a:t>
            </a:r>
          </a:p>
          <a:p>
            <a:r>
              <a:rPr lang="en-US" sz="2800" dirty="0" smtClean="0">
                <a:sym typeface="Wingdings"/>
              </a:rPr>
              <a:t>(</a:t>
            </a:r>
            <a:r>
              <a:rPr lang="en-US" sz="2800" dirty="0" err="1" smtClean="0">
                <a:sym typeface="Wingdings"/>
              </a:rPr>
              <a:t>N,e</a:t>
            </a:r>
            <a:r>
              <a:rPr lang="en-US" sz="2800" dirty="0" smtClean="0">
                <a:sym typeface="Wingdings"/>
              </a:rPr>
              <a:t>)-boundary expander: for all S |S| ≤ N  |</a:t>
            </a:r>
            <a:r>
              <a:rPr lang="en-US" sz="2800" dirty="0" err="1" smtClean="0">
                <a:sym typeface="Wingdings"/>
              </a:rPr>
              <a:t>δ</a:t>
            </a:r>
            <a:r>
              <a:rPr lang="en-US" sz="2800" dirty="0" smtClean="0">
                <a:sym typeface="Wingdings"/>
              </a:rPr>
              <a:t>(S)| ≥ </a:t>
            </a:r>
            <a:r>
              <a:rPr lang="en-US" sz="2800" dirty="0" err="1" smtClean="0">
                <a:sym typeface="Wingdings"/>
              </a:rPr>
              <a:t>e|S</a:t>
            </a:r>
            <a:r>
              <a:rPr lang="en-US" sz="2800" dirty="0" smtClean="0">
                <a:sym typeface="Wingdings"/>
              </a:rPr>
              <a:t>|</a:t>
            </a:r>
            <a:endParaRPr lang="en-US" sz="2800" dirty="0"/>
          </a:p>
        </p:txBody>
      </p:sp>
      <p:pic>
        <p:nvPicPr>
          <p:cNvPr id="6" name="Picture 5" descr="clause-var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0"/>
            <a:ext cx="4114800" cy="376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992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Overview</a:t>
            </a:r>
            <a:endParaRPr lang="en-US" sz="36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257800"/>
          </a:xfrm>
        </p:spPr>
        <p:txBody>
          <a:bodyPr>
            <a:norm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roof systems we will cover</a:t>
            </a:r>
          </a:p>
          <a:p>
            <a:pPr lvl="1"/>
            <a:r>
              <a:rPr lang="en-US" sz="2000" dirty="0" smtClean="0"/>
              <a:t>Propositional, Algebraic, Semi-Algebraic</a:t>
            </a:r>
          </a:p>
          <a:p>
            <a:r>
              <a:rPr lang="en-US" sz="2400" dirty="0" smtClean="0"/>
              <a:t>Lower bound methods</a:t>
            </a:r>
          </a:p>
          <a:p>
            <a:pPr>
              <a:buNone/>
            </a:pPr>
            <a:r>
              <a:rPr lang="en-US" sz="2400" dirty="0" smtClean="0"/>
              <a:t>		      -width-based method via expansion</a:t>
            </a:r>
          </a:p>
          <a:p>
            <a:pPr>
              <a:buNone/>
            </a:pPr>
            <a:r>
              <a:rPr lang="en-US" sz="2400" dirty="0" smtClean="0"/>
              <a:t>		      -feasible interpolation</a:t>
            </a:r>
          </a:p>
          <a:p>
            <a:pPr>
              <a:buNone/>
            </a:pPr>
            <a:r>
              <a:rPr lang="en-US" sz="2400" dirty="0" smtClean="0"/>
              <a:t>		      -communication complexity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A</a:t>
            </a:r>
            <a:r>
              <a:rPr lang="en-US" sz="2400" dirty="0" smtClean="0"/>
              <a:t>lgorithmic implications of proof complexity lower bounds</a:t>
            </a:r>
          </a:p>
          <a:p>
            <a:pPr>
              <a:buNone/>
            </a:pPr>
            <a:r>
              <a:rPr lang="en-US" sz="2400" dirty="0" smtClean="0"/>
              <a:t>			-SAT solving algorithms</a:t>
            </a:r>
          </a:p>
          <a:p>
            <a:pPr>
              <a:buNone/>
            </a:pPr>
            <a:r>
              <a:rPr lang="en-US" sz="2400" dirty="0" smtClean="0"/>
              <a:t>			-SDP/LP integrality gaps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             -Lower Bounds for Extended Formulations </a:t>
            </a:r>
          </a:p>
          <a:p>
            <a:r>
              <a:rPr lang="en-US" sz="2400" dirty="0" smtClean="0"/>
              <a:t>Open Problems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Good Expansion </a:t>
            </a: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  <a:sym typeface="Wingdings"/>
              </a:rPr>
              <a:t> Good Boundary Expansion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371601"/>
            <a:ext cx="4724400" cy="281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For S a subset of C1..Cm</a:t>
            </a:r>
          </a:p>
          <a:p>
            <a:pPr>
              <a:buNone/>
            </a:pPr>
            <a:r>
              <a:rPr lang="en-US" dirty="0" err="1" smtClean="0"/>
              <a:t>Γ</a:t>
            </a:r>
            <a:r>
              <a:rPr lang="en-US" dirty="0" smtClean="0"/>
              <a:t>(S): neighbors of S</a:t>
            </a:r>
          </a:p>
          <a:p>
            <a:pPr>
              <a:buNone/>
            </a:pPr>
            <a:r>
              <a:rPr lang="en-US" dirty="0" err="1" smtClean="0"/>
              <a:t>δ</a:t>
            </a:r>
            <a:r>
              <a:rPr lang="en-US" dirty="0" smtClean="0"/>
              <a:t>(S): unique neighbors of 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5486400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Lemma:</a:t>
            </a:r>
            <a:r>
              <a:rPr lang="en-US" sz="2800" dirty="0" smtClean="0"/>
              <a:t> If G is an (</a:t>
            </a:r>
            <a:r>
              <a:rPr lang="en-US" sz="2800" dirty="0" err="1" smtClean="0"/>
              <a:t>N,e</a:t>
            </a:r>
            <a:r>
              <a:rPr lang="en-US" sz="2800" dirty="0" smtClean="0"/>
              <a:t>)-expander, then G is an</a:t>
            </a:r>
          </a:p>
          <a:p>
            <a:r>
              <a:rPr lang="en-US" sz="2800" dirty="0" smtClean="0"/>
              <a:t> (N,2e-k)-boundary expander </a:t>
            </a:r>
            <a:endParaRPr lang="en-US" sz="2800" dirty="0" smtClean="0">
              <a:sym typeface="Wingdings"/>
            </a:endParaRPr>
          </a:p>
        </p:txBody>
      </p:sp>
      <p:pic>
        <p:nvPicPr>
          <p:cNvPr id="6" name="Picture 5" descr="clause-var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00200"/>
            <a:ext cx="3971658" cy="363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829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Width Argument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029200"/>
          </a:xfrm>
        </p:spPr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Let F = C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ea typeface="ＭＳ ゴシック"/>
                <a:cs typeface="Comic Sans MS"/>
              </a:rPr>
              <a:t>∧C</a:t>
            </a:r>
            <a:r>
              <a:rPr lang="en-US" baseline="-25000" dirty="0" smtClean="0">
                <a:latin typeface="Comic Sans MS"/>
                <a:ea typeface="ＭＳ ゴシック"/>
                <a:cs typeface="Comic Sans MS"/>
              </a:rPr>
              <a:t>2</a:t>
            </a:r>
            <a:r>
              <a:rPr lang="en-US" dirty="0" smtClean="0">
                <a:latin typeface="Comic Sans MS"/>
                <a:ea typeface="ＭＳ ゴシック"/>
                <a:cs typeface="Comic Sans MS"/>
              </a:rPr>
              <a:t>∧ … ∧C</a:t>
            </a:r>
            <a:r>
              <a:rPr lang="en-US" baseline="-25000" dirty="0" smtClean="0">
                <a:latin typeface="Comic Sans MS"/>
                <a:ea typeface="ＭＳ ゴシック"/>
                <a:cs typeface="Comic Sans MS"/>
              </a:rPr>
              <a:t>m</a:t>
            </a:r>
            <a:endParaRPr lang="en-US" baseline="-25000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Let </a:t>
            </a:r>
            <a:r>
              <a:rPr lang="en-US" dirty="0" err="1" smtClean="0">
                <a:latin typeface="Comic Sans MS"/>
                <a:cs typeface="Comic Sans MS"/>
              </a:rPr>
              <a:t>μ</a:t>
            </a:r>
            <a:r>
              <a:rPr lang="en-US" baseline="-25000" dirty="0" err="1" smtClean="0">
                <a:latin typeface="Comic Sans MS"/>
                <a:cs typeface="Comic Sans MS"/>
              </a:rPr>
              <a:t>F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(C) = min {|S| such that  S implies C} </a:t>
            </a:r>
          </a:p>
          <a:p>
            <a:pPr lvl="1"/>
            <a:r>
              <a:rPr lang="en-US" dirty="0" smtClean="0">
                <a:latin typeface="Comic Sans MS"/>
                <a:cs typeface="Comic Sans MS"/>
              </a:rPr>
              <a:t>S is a subset of {C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,…,C</a:t>
            </a:r>
            <a:r>
              <a:rPr lang="en-US" baseline="-25000" dirty="0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}</a:t>
            </a:r>
          </a:p>
          <a:p>
            <a:r>
              <a:rPr lang="en-US" dirty="0" smtClean="0">
                <a:latin typeface="Comic Sans MS"/>
                <a:cs typeface="Comic Sans MS"/>
              </a:rPr>
              <a:t>Since </a:t>
            </a:r>
            <a:r>
              <a:rPr lang="en-US" dirty="0" err="1" smtClean="0">
                <a:latin typeface="Comic Sans MS"/>
                <a:cs typeface="Comic Sans MS"/>
              </a:rPr>
              <a:t>μ</a:t>
            </a:r>
            <a:r>
              <a:rPr lang="en-US" baseline="-25000" dirty="0" err="1" smtClean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 is </a:t>
            </a:r>
            <a:r>
              <a:rPr lang="en-US" dirty="0" err="1" smtClean="0">
                <a:latin typeface="Comic Sans MS"/>
                <a:cs typeface="Comic Sans MS"/>
              </a:rPr>
              <a:t>subadditive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μ</a:t>
            </a:r>
            <a:r>
              <a:rPr lang="en-US" baseline="-25000" dirty="0" err="1" smtClean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 (</a:t>
            </a:r>
            <a:r>
              <a:rPr lang="en-US" dirty="0" err="1" smtClean="0">
                <a:latin typeface="Comic Sans MS"/>
                <a:cs typeface="Comic Sans MS"/>
              </a:rPr>
              <a:t>Φ</a:t>
            </a:r>
            <a:r>
              <a:rPr lang="en-US" dirty="0" smtClean="0">
                <a:latin typeface="Comic Sans MS"/>
                <a:cs typeface="Comic Sans MS"/>
              </a:rPr>
              <a:t>) ≥ N implies that in any Resolution refutation of F, there exists a complex clause C</a:t>
            </a:r>
            <a:r>
              <a:rPr lang="en-US" baseline="30000" dirty="0" smtClean="0">
                <a:latin typeface="Comic Sans MS"/>
                <a:cs typeface="Comic Sans MS"/>
              </a:rPr>
              <a:t>* </a:t>
            </a:r>
            <a:r>
              <a:rPr lang="en-US" dirty="0" smtClean="0">
                <a:latin typeface="Comic Sans MS"/>
                <a:cs typeface="Comic Sans MS"/>
              </a:rPr>
              <a:t> such that N/4 ≤ </a:t>
            </a:r>
            <a:r>
              <a:rPr lang="en-US" dirty="0" err="1" smtClean="0">
                <a:latin typeface="Comic Sans MS"/>
                <a:cs typeface="Comic Sans MS"/>
              </a:rPr>
              <a:t>μ</a:t>
            </a:r>
            <a:r>
              <a:rPr lang="en-US" baseline="-25000" dirty="0" err="1" smtClean="0">
                <a:latin typeface="Comic Sans MS"/>
                <a:cs typeface="Comic Sans MS"/>
              </a:rPr>
              <a:t>F</a:t>
            </a:r>
            <a:r>
              <a:rPr lang="en-US" dirty="0" smtClean="0">
                <a:latin typeface="Comic Sans MS"/>
                <a:cs typeface="Comic Sans MS"/>
              </a:rPr>
              <a:t> (C</a:t>
            </a:r>
            <a:r>
              <a:rPr lang="en-US" baseline="30000" dirty="0" smtClean="0">
                <a:latin typeface="Comic Sans MS"/>
                <a:cs typeface="Comic Sans MS"/>
              </a:rPr>
              <a:t>*</a:t>
            </a:r>
            <a:r>
              <a:rPr lang="en-US" dirty="0" smtClean="0">
                <a:latin typeface="Comic Sans MS"/>
                <a:cs typeface="Comic Sans MS"/>
              </a:rPr>
              <a:t>) ≤ N/2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11278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Width Lower Bounds via Expansion</a:t>
            </a:r>
            <a:endParaRPr lang="en-US" sz="36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(1) (Expansion) e≥1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μ</a:t>
            </a:r>
            <a:r>
              <a:rPr lang="en-US" baseline="-25000" dirty="0" err="1" smtClean="0">
                <a:sym typeface="Wingdings"/>
              </a:rPr>
              <a:t>F</a:t>
            </a:r>
            <a:r>
              <a:rPr lang="en-US" baseline="-25000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(</a:t>
            </a:r>
            <a:r>
              <a:rPr lang="en-US" dirty="0" err="1" smtClean="0">
                <a:sym typeface="Wingdings"/>
              </a:rPr>
              <a:t>Φ</a:t>
            </a:r>
            <a:r>
              <a:rPr lang="en-US" dirty="0" smtClean="0">
                <a:sym typeface="Wingdings"/>
              </a:rPr>
              <a:t>)≥N</a:t>
            </a:r>
          </a:p>
          <a:p>
            <a:pPr marL="0" indent="0">
              <a:buNone/>
            </a:pPr>
            <a:r>
              <a:rPr lang="en-US" dirty="0" smtClean="0"/>
              <a:t>(2) </a:t>
            </a:r>
            <a:r>
              <a:rPr lang="en-US" dirty="0" err="1" smtClean="0"/>
              <a:t>μ</a:t>
            </a:r>
            <a:r>
              <a:rPr lang="en-US" baseline="-25000" dirty="0" err="1" smtClean="0"/>
              <a:t>F</a:t>
            </a:r>
            <a:r>
              <a:rPr lang="en-US" baseline="-25000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Φ</a:t>
            </a:r>
            <a:r>
              <a:rPr lang="en-US" dirty="0" smtClean="0"/>
              <a:t>) ≥N </a:t>
            </a:r>
            <a:r>
              <a:rPr lang="en-US" dirty="0" smtClean="0">
                <a:sym typeface="Wingdings"/>
              </a:rPr>
              <a:t> exists C</a:t>
            </a:r>
            <a:r>
              <a:rPr lang="en-US" baseline="30000" dirty="0" smtClean="0">
                <a:sym typeface="Wingdings"/>
              </a:rPr>
              <a:t>*</a:t>
            </a:r>
            <a:r>
              <a:rPr lang="en-US" dirty="0" smtClean="0">
                <a:sym typeface="Wingdings"/>
              </a:rPr>
              <a:t> N/4 ≤</a:t>
            </a:r>
            <a:r>
              <a:rPr lang="en-US" dirty="0" err="1" smtClean="0">
                <a:sym typeface="Wingdings"/>
              </a:rPr>
              <a:t>μ</a:t>
            </a:r>
            <a:r>
              <a:rPr lang="en-US" baseline="-25000" dirty="0" err="1" smtClean="0">
                <a:sym typeface="Wingdings"/>
              </a:rPr>
              <a:t>F</a:t>
            </a:r>
            <a:r>
              <a:rPr lang="en-US" baseline="-25000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(C</a:t>
            </a:r>
            <a:r>
              <a:rPr lang="en-US" baseline="30000" dirty="0" smtClean="0">
                <a:sym typeface="Wingdings"/>
              </a:rPr>
              <a:t>*</a:t>
            </a:r>
            <a:r>
              <a:rPr lang="en-US" dirty="0">
                <a:sym typeface="Wingdings"/>
              </a:rPr>
              <a:t>)</a:t>
            </a:r>
            <a:r>
              <a:rPr lang="en-US" dirty="0" smtClean="0">
                <a:sym typeface="Wingdings"/>
              </a:rPr>
              <a:t> ≤N/2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          exists S, N/4 ≤ |S| ≤ N/2, deriving C</a:t>
            </a:r>
            <a:r>
              <a:rPr lang="en-US" baseline="30000" dirty="0" smtClean="0">
                <a:sym typeface="Wingdings"/>
              </a:rPr>
              <a:t>*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(3) Boundary variables in S cannot go away,  so 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   |C</a:t>
            </a:r>
            <a:r>
              <a:rPr lang="en-US" baseline="30000" dirty="0" smtClean="0">
                <a:sym typeface="Wingdings"/>
              </a:rPr>
              <a:t>*</a:t>
            </a:r>
            <a:r>
              <a:rPr lang="en-US" dirty="0" smtClean="0">
                <a:sym typeface="Wingdings"/>
              </a:rPr>
              <a:t>| ≥</a:t>
            </a:r>
            <a:r>
              <a:rPr lang="en-US" dirty="0" err="1" smtClean="0">
                <a:sym typeface="Wingdings"/>
              </a:rPr>
              <a:t>δ</a:t>
            </a:r>
            <a:r>
              <a:rPr lang="en-US" dirty="0" smtClean="0">
                <a:sym typeface="Wingdings"/>
              </a:rPr>
              <a:t>(S) ≥ (2e-k)N/4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114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6397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Lower Bounds II: Feasible Interpolation</a:t>
            </a:r>
            <a:endParaRPr lang="en-US" sz="36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638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Main Idea: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r>
              <a:rPr lang="en-US" sz="2400" dirty="0" smtClean="0"/>
              <a:t> Associate a search problem, Search(f) with </a:t>
            </a:r>
            <a:r>
              <a:rPr lang="en-US" sz="2400" dirty="0" err="1" smtClean="0"/>
              <a:t>unsatisfiable</a:t>
            </a:r>
            <a:r>
              <a:rPr lang="en-US" sz="2400" dirty="0" smtClean="0"/>
              <a:t> CNF f. Show that a short proof of f implies Search(f) is easy.</a:t>
            </a:r>
            <a:endParaRPr lang="en-US" sz="24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Interpolation statement:   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/>
              <a:t>A(</a:t>
            </a:r>
            <a:r>
              <a:rPr lang="en-US" sz="2400" dirty="0" err="1" smtClean="0"/>
              <a:t>p,q</a:t>
            </a:r>
            <a:r>
              <a:rPr lang="en-US" sz="2400" dirty="0" smtClean="0"/>
              <a:t>) </a:t>
            </a:r>
            <a:r>
              <a:rPr lang="en-US" sz="2400" dirty="0" smtClean="0">
                <a:latin typeface="Palatino Linotype"/>
              </a:rPr>
              <a:t>∧</a:t>
            </a:r>
            <a:r>
              <a:rPr lang="en-US" sz="2400" dirty="0" smtClean="0"/>
              <a:t> B(</a:t>
            </a:r>
            <a:r>
              <a:rPr lang="en-US" sz="2400" dirty="0" err="1" smtClean="0"/>
              <a:t>p,r</a:t>
            </a:r>
            <a:r>
              <a:rPr lang="en-US" sz="2400" dirty="0" smtClean="0"/>
              <a:t>)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Search(</a:t>
            </a:r>
            <a:r>
              <a:rPr lang="en-US" sz="2400" dirty="0">
                <a:solidFill>
                  <a:srgbClr val="FF0000"/>
                </a:solidFill>
              </a:rPr>
              <a:t>A </a:t>
            </a:r>
            <a:r>
              <a:rPr lang="en-US" sz="2400" dirty="0">
                <a:solidFill>
                  <a:srgbClr val="FF0000"/>
                </a:solidFill>
                <a:latin typeface="Palatino Linotype"/>
              </a:rPr>
              <a:t>∧</a:t>
            </a:r>
            <a:r>
              <a:rPr lang="en-US" sz="2400" dirty="0">
                <a:solidFill>
                  <a:srgbClr val="FF0000"/>
                </a:solidFill>
              </a:rPr>
              <a:t> B</a:t>
            </a:r>
            <a:r>
              <a:rPr lang="en-US" sz="2400" dirty="0" smtClean="0">
                <a:solidFill>
                  <a:srgbClr val="FF0000"/>
                </a:solidFill>
              </a:rPr>
              <a:t>)[</a:t>
            </a:r>
            <a:r>
              <a:rPr lang="el-GR" sz="2400" dirty="0" smtClean="0">
                <a:solidFill>
                  <a:srgbClr val="FF0000"/>
                </a:solidFill>
                <a:latin typeface="Palatino Linotype"/>
              </a:rPr>
              <a:t>α</a:t>
            </a:r>
            <a:r>
              <a:rPr lang="en-US" sz="2400" dirty="0" smtClean="0">
                <a:solidFill>
                  <a:srgbClr val="FF0000"/>
                </a:solidFill>
              </a:rPr>
              <a:t>]: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Given an assignment p=</a:t>
            </a:r>
            <a:r>
              <a:rPr lang="el-GR" sz="2400" dirty="0" smtClean="0">
                <a:latin typeface="Palatino Linotype"/>
              </a:rPr>
              <a:t>α</a:t>
            </a:r>
            <a:r>
              <a:rPr lang="en-US" sz="2400" dirty="0" smtClean="0"/>
              <a:t> , determine if A(α,q) or B(α,r) is UNSAT.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 proof system S has </a:t>
            </a:r>
            <a:r>
              <a:rPr lang="en-US" sz="2400" dirty="0" smtClean="0">
                <a:solidFill>
                  <a:srgbClr val="FF0000"/>
                </a:solidFill>
              </a:rPr>
              <a:t>(monotone) feasible interpolation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if there is a (monotone) </a:t>
            </a:r>
            <a:r>
              <a:rPr lang="en-US" sz="2400" dirty="0" err="1" smtClean="0"/>
              <a:t>interpolant</a:t>
            </a:r>
            <a:r>
              <a:rPr lang="en-US" sz="2400" dirty="0" smtClean="0"/>
              <a:t> circuit for (A </a:t>
            </a:r>
            <a:r>
              <a:rPr lang="en-US" sz="2400" dirty="0" smtClean="0">
                <a:latin typeface="Palatino Linotype"/>
              </a:rPr>
              <a:t>∧</a:t>
            </a:r>
            <a:r>
              <a:rPr lang="en-US" sz="2400" dirty="0" smtClean="0"/>
              <a:t> B) of size polynomial in the size of the shortest S-proof of (A </a:t>
            </a:r>
            <a:r>
              <a:rPr lang="en-US" sz="2400" dirty="0" smtClean="0">
                <a:latin typeface="Palatino Linotype"/>
              </a:rPr>
              <a:t>∧</a:t>
            </a:r>
            <a:r>
              <a:rPr lang="en-US" sz="2400" dirty="0" smtClean="0"/>
              <a:t> B).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Feasible interpolation property implies </a:t>
            </a:r>
            <a:r>
              <a:rPr lang="en-US" sz="2400" dirty="0" err="1" smtClean="0">
                <a:solidFill>
                  <a:srgbClr val="0070C0"/>
                </a:solidFill>
              </a:rPr>
              <a:t>superpolynomial</a:t>
            </a:r>
            <a:r>
              <a:rPr lang="en-US" sz="2400" dirty="0" smtClean="0">
                <a:solidFill>
                  <a:srgbClr val="0070C0"/>
                </a:solidFill>
              </a:rPr>
              <a:t> lower bounds (for S).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Feasible Interpolation: Important </a:t>
            </a:r>
            <a:r>
              <a:rPr lang="en-US" sz="3600" b="1" dirty="0" err="1" smtClean="0">
                <a:solidFill>
                  <a:srgbClr val="7030A0"/>
                </a:solidFill>
                <a:latin typeface="Comic Sans MS"/>
                <a:cs typeface="Comic Sans MS"/>
              </a:rPr>
              <a:t>interpolant</a:t>
            </a:r>
            <a:r>
              <a:rPr lang="en-US" sz="36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 formulas</a:t>
            </a:r>
            <a:endParaRPr lang="en-US" sz="36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382000" cy="4906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Example 1. </a:t>
            </a:r>
            <a:r>
              <a:rPr lang="en-US" sz="2400" dirty="0" smtClean="0"/>
              <a:t>[Clique-</a:t>
            </a:r>
            <a:r>
              <a:rPr lang="en-US" sz="2400" dirty="0" err="1" smtClean="0"/>
              <a:t>coclique</a:t>
            </a:r>
            <a:r>
              <a:rPr lang="en-US" sz="2400" dirty="0" smtClean="0"/>
              <a:t> examples]   </a:t>
            </a:r>
            <a:r>
              <a:rPr lang="en-US" sz="2400" dirty="0" smtClean="0">
                <a:solidFill>
                  <a:srgbClr val="FF0000"/>
                </a:solidFill>
              </a:rPr>
              <a:t>Lower bounds for Res, CP</a:t>
            </a:r>
          </a:p>
          <a:p>
            <a:pPr>
              <a:buNone/>
            </a:pPr>
            <a:r>
              <a:rPr lang="en-US" sz="2400" dirty="0" smtClean="0"/>
              <a:t>	A(</a:t>
            </a:r>
            <a:r>
              <a:rPr lang="en-US" sz="2400" dirty="0" err="1" smtClean="0"/>
              <a:t>p,q</a:t>
            </a:r>
            <a:r>
              <a:rPr lang="en-US" sz="2400" dirty="0" smtClean="0"/>
              <a:t>) : q is a k-clique in graph p</a:t>
            </a:r>
          </a:p>
          <a:p>
            <a:pPr>
              <a:buNone/>
            </a:pPr>
            <a:r>
              <a:rPr lang="en-US" sz="2400" dirty="0" smtClean="0"/>
              <a:t>	B(</a:t>
            </a:r>
            <a:r>
              <a:rPr lang="en-US" sz="2400" dirty="0" err="1" smtClean="0"/>
              <a:t>p,r</a:t>
            </a:r>
            <a:r>
              <a:rPr lang="en-US" sz="2400" dirty="0" smtClean="0"/>
              <a:t>)  :  r is a (k-1)-coloring of graph p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Example 2. </a:t>
            </a:r>
            <a:r>
              <a:rPr lang="en-US" sz="2400" dirty="0" smtClean="0"/>
              <a:t>[Reflection principle for S]  </a:t>
            </a:r>
            <a:r>
              <a:rPr lang="en-US" sz="2400" dirty="0" err="1" smtClean="0">
                <a:solidFill>
                  <a:srgbClr val="FF0000"/>
                </a:solidFill>
              </a:rPr>
              <a:t>Automatizability</a:t>
            </a:r>
            <a:r>
              <a:rPr lang="en-US" sz="2400" dirty="0" smtClean="0">
                <a:solidFill>
                  <a:srgbClr val="FF0000"/>
                </a:solidFill>
              </a:rPr>
              <a:t> of S</a:t>
            </a:r>
          </a:p>
          <a:p>
            <a:pPr>
              <a:buNone/>
            </a:pPr>
            <a:r>
              <a:rPr lang="en-US" sz="2400" dirty="0" smtClean="0"/>
              <a:t>     A(</a:t>
            </a:r>
            <a:r>
              <a:rPr lang="en-US" sz="2400" dirty="0" err="1" smtClean="0"/>
              <a:t>p,q</a:t>
            </a:r>
            <a:r>
              <a:rPr lang="en-US" sz="2400" dirty="0" smtClean="0"/>
              <a:t>): q is a satisfying assignment for p</a:t>
            </a:r>
          </a:p>
          <a:p>
            <a:pPr>
              <a:buNone/>
            </a:pPr>
            <a:r>
              <a:rPr lang="en-US" sz="2400" dirty="0" smtClean="0"/>
              <a:t>     B(</a:t>
            </a:r>
            <a:r>
              <a:rPr lang="en-US" sz="2400" dirty="0" err="1" smtClean="0"/>
              <a:t>p,r</a:t>
            </a:r>
            <a:r>
              <a:rPr lang="en-US" sz="2400" dirty="0" smtClean="0"/>
              <a:t>) : r is a </a:t>
            </a:r>
            <a:r>
              <a:rPr lang="en-US" sz="2400" dirty="0" err="1" smtClean="0"/>
              <a:t>polysized</a:t>
            </a:r>
            <a:r>
              <a:rPr lang="en-US" sz="2400" dirty="0" smtClean="0"/>
              <a:t> S-proof of p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Example 2.</a:t>
            </a:r>
            <a:r>
              <a:rPr lang="en-US" sz="2400" dirty="0" smtClean="0"/>
              <a:t> [SAT </a:t>
            </a:r>
            <a:r>
              <a:rPr lang="en-US" sz="2400" dirty="0" smtClean="0">
                <a:latin typeface="Cambria Math"/>
                <a:ea typeface="Cambria Math"/>
              </a:rPr>
              <a:t>⊄</a:t>
            </a:r>
            <a:r>
              <a:rPr lang="en-US" sz="2400" dirty="0" smtClean="0"/>
              <a:t>P/poly]   </a:t>
            </a:r>
            <a:r>
              <a:rPr lang="en-US" sz="2400" dirty="0" smtClean="0">
                <a:solidFill>
                  <a:srgbClr val="FF0000"/>
                </a:solidFill>
              </a:rPr>
              <a:t>Independence of lower bounds</a:t>
            </a:r>
          </a:p>
          <a:p>
            <a:pPr>
              <a:buNone/>
            </a:pPr>
            <a:r>
              <a:rPr lang="en-US" sz="2400" dirty="0" smtClean="0"/>
              <a:t>	A(</a:t>
            </a:r>
            <a:r>
              <a:rPr lang="en-US" sz="2400" dirty="0" err="1" smtClean="0"/>
              <a:t>p,q</a:t>
            </a:r>
            <a:r>
              <a:rPr lang="en-US" sz="2400" dirty="0" smtClean="0"/>
              <a:t>):  q codes a </a:t>
            </a:r>
            <a:r>
              <a:rPr lang="en-US" sz="2400" dirty="0" err="1" smtClean="0"/>
              <a:t>polysized</a:t>
            </a:r>
            <a:r>
              <a:rPr lang="en-US" sz="2400" dirty="0" smtClean="0"/>
              <a:t> circuit for  p</a:t>
            </a:r>
          </a:p>
          <a:p>
            <a:pPr>
              <a:buNone/>
            </a:pPr>
            <a:r>
              <a:rPr lang="en-US" sz="2400" dirty="0" smtClean="0"/>
              <a:t>	B(</a:t>
            </a:r>
            <a:r>
              <a:rPr lang="en-US" sz="2400" dirty="0" err="1" smtClean="0"/>
              <a:t>p,r</a:t>
            </a:r>
            <a:r>
              <a:rPr lang="en-US" sz="2400" dirty="0" smtClean="0"/>
              <a:t>):   r codes a </a:t>
            </a:r>
            <a:r>
              <a:rPr lang="en-US" sz="2400" dirty="0" err="1" smtClean="0"/>
              <a:t>polysized</a:t>
            </a:r>
            <a:r>
              <a:rPr lang="en-US" sz="2400" dirty="0" smtClean="0"/>
              <a:t> circuit for  </a:t>
            </a:r>
            <a:r>
              <a:rPr lang="en-US" sz="2400" dirty="0" err="1" smtClean="0"/>
              <a:t>p</a:t>
            </a:r>
            <a:r>
              <a:rPr lang="en-US" sz="2400" dirty="0" err="1" smtClean="0">
                <a:latin typeface="Cambria Math"/>
                <a:ea typeface="Cambria Math"/>
              </a:rPr>
              <a:t>⊕</a:t>
            </a:r>
            <a:r>
              <a:rPr lang="en-US" sz="2400" dirty="0" err="1" smtClean="0"/>
              <a:t>SAT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An application of Feasible Interpolation: </a:t>
            </a:r>
            <a:r>
              <a:rPr lang="en-US" sz="3600" b="1" dirty="0" err="1" smtClean="0">
                <a:solidFill>
                  <a:srgbClr val="7030A0"/>
                </a:solidFill>
                <a:latin typeface="Comic Sans MS"/>
                <a:cs typeface="Comic Sans MS"/>
              </a:rPr>
              <a:t>Metamathematics</a:t>
            </a:r>
            <a:r>
              <a:rPr lang="en-US" sz="36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 of P versus NP</a:t>
            </a:r>
            <a:endParaRPr lang="en-US" sz="36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pic>
        <p:nvPicPr>
          <p:cNvPr id="4" name="Content Placeholder 3" descr="razboro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05600" y="2895600"/>
            <a:ext cx="1981200" cy="2479330"/>
          </a:xfrm>
        </p:spPr>
      </p:pic>
      <p:sp>
        <p:nvSpPr>
          <p:cNvPr id="7" name="TextBox 6"/>
          <p:cNvSpPr txBox="1"/>
          <p:nvPr/>
        </p:nvSpPr>
        <p:spPr>
          <a:xfrm>
            <a:off x="228600" y="2057400"/>
            <a:ext cx="7162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Independence of P versus NP?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sz="2000" dirty="0" smtClean="0"/>
              <a:t>-Baker-Gil-</a:t>
            </a:r>
            <a:r>
              <a:rPr lang="en-US" sz="2000" dirty="0" err="1" smtClean="0"/>
              <a:t>Solovay</a:t>
            </a:r>
            <a:endParaRPr lang="en-US" sz="2000" dirty="0" smtClean="0"/>
          </a:p>
          <a:p>
            <a:r>
              <a:rPr lang="en-US" sz="2000" dirty="0" smtClean="0"/>
              <a:t>	-</a:t>
            </a:r>
            <a:r>
              <a:rPr lang="en-US" sz="2000" dirty="0" err="1" smtClean="0"/>
              <a:t>Razborov-Rudich</a:t>
            </a:r>
            <a:endParaRPr lang="en-US" sz="2000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Is P versus NP  independent of Extended </a:t>
            </a:r>
            <a:r>
              <a:rPr lang="en-US" sz="2400" dirty="0" err="1" smtClean="0"/>
              <a:t>Frege</a:t>
            </a:r>
            <a:r>
              <a:rPr lang="en-US" sz="2400" dirty="0" smtClean="0"/>
              <a:t>?</a:t>
            </a:r>
          </a:p>
          <a:p>
            <a:endParaRPr lang="en-US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Theorem (</a:t>
            </a:r>
            <a:r>
              <a:rPr lang="en-US" sz="2400" dirty="0" err="1" smtClean="0">
                <a:solidFill>
                  <a:srgbClr val="FF0000"/>
                </a:solidFill>
              </a:rPr>
              <a:t>Razborov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</a:p>
          <a:p>
            <a:r>
              <a:rPr lang="en-US" sz="2400" dirty="0" smtClean="0"/>
              <a:t>   “SAT </a:t>
            </a:r>
            <a:r>
              <a:rPr lang="en-US" sz="2400" dirty="0" smtClean="0">
                <a:latin typeface="Cambria Math"/>
                <a:ea typeface="Cambria Math"/>
              </a:rPr>
              <a:t>⊄ </a:t>
            </a:r>
            <a:r>
              <a:rPr lang="en-US" sz="2400" dirty="0" smtClean="0"/>
              <a:t>P/poly” requires </a:t>
            </a:r>
            <a:r>
              <a:rPr lang="en-US" sz="2400" dirty="0" err="1" smtClean="0"/>
              <a:t>superpoly</a:t>
            </a:r>
            <a:r>
              <a:rPr lang="en-US" sz="2400" dirty="0" smtClean="0"/>
              <a:t>-size</a:t>
            </a:r>
          </a:p>
          <a:p>
            <a:r>
              <a:rPr lang="en-US" sz="2400" dirty="0" smtClean="0"/>
              <a:t>    Res(k) proofs (under PRNG conjecture).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Proof uses feasible interpolation.</a:t>
            </a:r>
            <a:endParaRPr lang="en-US" dirty="0" smtClean="0"/>
          </a:p>
          <a:p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Lower Bounds III: </a:t>
            </a:r>
            <a:b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</a:b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Exponential AC0-Frege Lower Bounds</a:t>
            </a:r>
            <a:b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</a:b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 </a:t>
            </a:r>
            <a:r>
              <a:rPr lang="en-US" sz="3200" dirty="0"/>
              <a:t>[</a:t>
            </a:r>
            <a:r>
              <a:rPr lang="en-US" sz="3200" dirty="0" err="1"/>
              <a:t>Ajtai</a:t>
            </a:r>
            <a:r>
              <a:rPr lang="en-US" sz="3200" dirty="0"/>
              <a:t>], [KPW, PBI]</a:t>
            </a:r>
            <a:br>
              <a:rPr lang="en-US" sz="3200" dirty="0"/>
            </a:b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Fundamental Hard Formula: PHP</a:t>
            </a:r>
          </a:p>
          <a:p>
            <a:pPr>
              <a:buNone/>
            </a:pPr>
            <a:r>
              <a:rPr lang="en-US" sz="2800" dirty="0" smtClean="0"/>
              <a:t>	Variables 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i,j</a:t>
            </a:r>
            <a:endParaRPr lang="en-US" sz="2800" baseline="-25000" dirty="0" smtClean="0"/>
          </a:p>
          <a:p>
            <a:pPr>
              <a:buNone/>
            </a:pPr>
            <a:r>
              <a:rPr lang="en-US" sz="2800" dirty="0" smtClean="0"/>
              <a:t>	Hole clauses:     ~P</a:t>
            </a:r>
            <a:r>
              <a:rPr lang="en-US" sz="2800" baseline="-25000" dirty="0" smtClean="0"/>
              <a:t>2,3</a:t>
            </a:r>
            <a:r>
              <a:rPr lang="en-US" sz="2800" dirty="0" smtClean="0"/>
              <a:t> v ~P</a:t>
            </a:r>
            <a:r>
              <a:rPr lang="en-US" sz="2800" baseline="-25000" dirty="0" smtClean="0"/>
              <a:t>3,3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Pigeon clauses:  (P</a:t>
            </a:r>
            <a:r>
              <a:rPr lang="en-US" sz="2800" baseline="-25000" dirty="0" smtClean="0"/>
              <a:t>1,1</a:t>
            </a:r>
            <a:r>
              <a:rPr lang="en-US" sz="2800" dirty="0" smtClean="0"/>
              <a:t>  v … v P</a:t>
            </a:r>
            <a:r>
              <a:rPr lang="en-US" sz="2800" baseline="-25000" dirty="0" smtClean="0"/>
              <a:t>1,9</a:t>
            </a:r>
            <a:r>
              <a:rPr lang="en-US" sz="2800" dirty="0" smtClean="0"/>
              <a:t>)</a:t>
            </a:r>
          </a:p>
          <a:p>
            <a:pPr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Comments on proof:</a:t>
            </a:r>
          </a:p>
          <a:p>
            <a:r>
              <a:rPr lang="en-US" sz="2800" dirty="0" smtClean="0"/>
              <a:t>Specialized “PHP” switching lemma converts each line in AC0-Frege proof to a small height decision tree</a:t>
            </a:r>
          </a:p>
          <a:p>
            <a:r>
              <a:rPr lang="en-US" sz="2800" dirty="0" smtClean="0"/>
              <a:t>Conversion does </a:t>
            </a:r>
            <a:r>
              <a:rPr lang="en-US" sz="2800" dirty="0" smtClean="0">
                <a:solidFill>
                  <a:srgbClr val="0000FF"/>
                </a:solidFill>
              </a:rPr>
              <a:t>not </a:t>
            </a:r>
            <a:r>
              <a:rPr lang="en-US" sz="2800" dirty="0" smtClean="0"/>
              <a:t>preserve equivalence but instead preserves  “local” soundness</a:t>
            </a:r>
            <a:endParaRPr lang="en-US" sz="2800" dirty="0"/>
          </a:p>
        </p:txBody>
      </p:sp>
      <p:pic>
        <p:nvPicPr>
          <p:cNvPr id="4" name="Picture 3" descr="pigeon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1905000"/>
            <a:ext cx="2857500" cy="225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979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752600" y="6019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33400" y="5562600"/>
            <a:ext cx="1219199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52400" y="48006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152400" y="39624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2590800" y="31242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228600" y="27432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228600" y="1828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12" idx="2"/>
            <a:endCxn id="16" idx="5"/>
          </p:cNvCxnSpPr>
          <p:nvPr/>
        </p:nvCxnSpPr>
        <p:spPr>
          <a:xfrm flipH="1" flipV="1">
            <a:off x="1574051" y="6103499"/>
            <a:ext cx="178549" cy="23315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6" idx="0"/>
            <a:endCxn id="19" idx="4"/>
          </p:cNvCxnSpPr>
          <p:nvPr/>
        </p:nvCxnSpPr>
        <p:spPr>
          <a:xfrm flipV="1">
            <a:off x="1143000" y="5434303"/>
            <a:ext cx="83304" cy="1282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9" idx="0"/>
            <a:endCxn id="32" idx="4"/>
          </p:cNvCxnSpPr>
          <p:nvPr/>
        </p:nvCxnSpPr>
        <p:spPr>
          <a:xfrm flipV="1">
            <a:off x="1226304" y="4596103"/>
            <a:ext cx="0" cy="2044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2362200" y="3048000"/>
            <a:ext cx="457200" cy="228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35" idx="5"/>
            <a:endCxn id="35" idx="5"/>
          </p:cNvCxnSpPr>
          <p:nvPr/>
        </p:nvCxnSpPr>
        <p:spPr>
          <a:xfrm>
            <a:off x="4424068" y="3665099"/>
            <a:ext cx="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38" idx="0"/>
            <a:endCxn id="47" idx="4"/>
          </p:cNvCxnSpPr>
          <p:nvPr/>
        </p:nvCxnSpPr>
        <p:spPr>
          <a:xfrm flipV="1">
            <a:off x="1302504" y="2462503"/>
            <a:ext cx="0" cy="2806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09600" y="4114800"/>
            <a:ext cx="11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AC0-Frege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19400"/>
            <a:ext cx="767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Frege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905000"/>
            <a:ext cx="1645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Extended </a:t>
            </a:r>
            <a:r>
              <a:rPr lang="en-US" dirty="0" err="1" smtClean="0"/>
              <a:t>Frege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895600" y="3200400"/>
            <a:ext cx="141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AC0[p]-</a:t>
            </a:r>
            <a:r>
              <a:rPr lang="en-US" dirty="0" err="1" smtClean="0"/>
              <a:t>Frege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876800"/>
            <a:ext cx="1293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Resolution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57150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DPLL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6172200"/>
            <a:ext cx="1442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Truth tables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0" y="228600"/>
            <a:ext cx="536977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The Proof Complexity Zoo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pic>
        <p:nvPicPr>
          <p:cNvPr id="11" name="Picture 10" descr="hipp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3" y="152400"/>
            <a:ext cx="2514600" cy="1447800"/>
          </a:xfrm>
          <a:prstGeom prst="rect">
            <a:avLst/>
          </a:prstGeom>
        </p:spPr>
      </p:pic>
      <p:sp>
        <p:nvSpPr>
          <p:cNvPr id="104" name="TextBox 103"/>
          <p:cNvSpPr txBox="1"/>
          <p:nvPr/>
        </p:nvSpPr>
        <p:spPr>
          <a:xfrm>
            <a:off x="4343400" y="1676400"/>
            <a:ext cx="1846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      </a:t>
            </a:r>
            <a:endParaRPr lang="en-US" sz="2000" dirty="0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133600" y="3810000"/>
            <a:ext cx="919671" cy="31390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 rot="10800000">
            <a:off x="0" y="3581400"/>
            <a:ext cx="9144000" cy="1676400"/>
          </a:xfrm>
          <a:prstGeom prst="curvedConnector3">
            <a:avLst/>
          </a:prstGeom>
          <a:ln w="793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97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The Next Big Barrier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Prove 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superpolynomial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lower bounds for AC</a:t>
            </a:r>
            <a:r>
              <a:rPr lang="en-US" baseline="30000" dirty="0" smtClean="0">
                <a:solidFill>
                  <a:srgbClr val="FF0000"/>
                </a:solidFill>
                <a:latin typeface="Comic Sans MS"/>
                <a:cs typeface="Comic Sans MS"/>
              </a:rPr>
              <a:t>0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[p]-</a:t>
            </a:r>
            <a:r>
              <a:rPr lang="en-US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Frege</a:t>
            </a:r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 systems.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r>
              <a:rPr lang="en-US" sz="2600" dirty="0" smtClean="0">
                <a:latin typeface="Comic Sans MS"/>
                <a:cs typeface="Comic Sans MS"/>
              </a:rPr>
              <a:t>Why is this so hard, especially when </a:t>
            </a:r>
            <a:r>
              <a:rPr lang="en-US" sz="2600" dirty="0" err="1" smtClean="0">
                <a:latin typeface="Comic Sans MS"/>
                <a:cs typeface="Comic Sans MS"/>
              </a:rPr>
              <a:t>superpolynomial</a:t>
            </a:r>
            <a:r>
              <a:rPr lang="en-US" sz="2600" dirty="0" smtClean="0">
                <a:latin typeface="Comic Sans MS"/>
                <a:cs typeface="Comic Sans MS"/>
              </a:rPr>
              <a:t> lower bounds have been known for AC</a:t>
            </a:r>
            <a:r>
              <a:rPr lang="en-US" sz="2600" baseline="30000" dirty="0" smtClean="0">
                <a:latin typeface="Comic Sans MS"/>
                <a:cs typeface="Comic Sans MS"/>
              </a:rPr>
              <a:t>0</a:t>
            </a:r>
            <a:r>
              <a:rPr lang="en-US" sz="2600" dirty="0" smtClean="0">
                <a:latin typeface="Comic Sans MS"/>
                <a:cs typeface="Comic Sans MS"/>
              </a:rPr>
              <a:t>[p] for over 20 years??</a:t>
            </a:r>
          </a:p>
          <a:p>
            <a:endParaRPr lang="en-US" sz="2600" dirty="0" smtClean="0">
              <a:latin typeface="Comic Sans MS"/>
              <a:cs typeface="Comic Sans MS"/>
            </a:endParaRPr>
          </a:p>
          <a:p>
            <a:r>
              <a:rPr lang="en-US" sz="2600" dirty="0" smtClean="0">
                <a:latin typeface="Comic Sans MS"/>
                <a:cs typeface="Comic Sans MS"/>
              </a:rPr>
              <a:t>We don’t even have </a:t>
            </a:r>
            <a:r>
              <a:rPr lang="en-US" sz="26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conditional </a:t>
            </a:r>
            <a:r>
              <a:rPr lang="en-US" sz="2600" dirty="0" smtClean="0">
                <a:latin typeface="Comic Sans MS"/>
                <a:cs typeface="Comic Sans MS"/>
              </a:rPr>
              <a:t>lower bounds (other than the assumption NP ≠ </a:t>
            </a:r>
            <a:r>
              <a:rPr lang="en-US" sz="2600" dirty="0" err="1" smtClean="0">
                <a:latin typeface="Comic Sans MS"/>
                <a:cs typeface="Comic Sans MS"/>
              </a:rPr>
              <a:t>coNP</a:t>
            </a:r>
            <a:r>
              <a:rPr lang="en-US" sz="2600" dirty="0" smtClean="0">
                <a:latin typeface="Comic Sans MS"/>
                <a:cs typeface="Comic Sans MS"/>
              </a:rPr>
              <a:t>)</a:t>
            </a:r>
          </a:p>
          <a:p>
            <a:endParaRPr lang="en-US" sz="2600" dirty="0" smtClean="0">
              <a:latin typeface="Comic Sans MS"/>
              <a:cs typeface="Comic Sans MS"/>
            </a:endParaRPr>
          </a:p>
          <a:p>
            <a:r>
              <a:rPr lang="en-US" sz="2600" dirty="0" smtClean="0">
                <a:latin typeface="Comic Sans MS"/>
                <a:cs typeface="Comic Sans MS"/>
              </a:rPr>
              <a:t>We also don’t know if any proof complexity lower bound implies a circuit lower bound</a:t>
            </a:r>
          </a:p>
          <a:p>
            <a:endParaRPr lang="en-US" sz="2600" dirty="0" smtClean="0">
              <a:latin typeface="Comic Sans MS"/>
              <a:cs typeface="Comic Sans MS"/>
            </a:endParaRPr>
          </a:p>
          <a:p>
            <a:r>
              <a:rPr lang="en-US" sz="2600" dirty="0" smtClean="0">
                <a:latin typeface="Comic Sans MS"/>
                <a:cs typeface="Comic Sans MS"/>
              </a:rPr>
              <a:t>This motivates the study of algebraic proofs</a:t>
            </a:r>
            <a:endParaRPr lang="en-US" sz="2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41486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Hilbert’s </a:t>
            </a:r>
            <a:r>
              <a:rPr lang="en-US" sz="3600" b="1" dirty="0" err="1" smtClean="0">
                <a:solidFill>
                  <a:srgbClr val="663399"/>
                </a:solidFill>
                <a:latin typeface="Comic Sans MS"/>
                <a:cs typeface="Comic Sans MS"/>
              </a:rPr>
              <a:t>Nullstellensatz</a:t>
            </a:r>
            <a:r>
              <a:rPr lang="en-US" sz="36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 </a:t>
            </a:r>
            <a:endParaRPr lang="en-US" sz="36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Input:</a:t>
            </a:r>
            <a:r>
              <a:rPr lang="en-US" dirty="0" smtClean="0">
                <a:latin typeface="Comic Sans MS"/>
                <a:cs typeface="Comic Sans MS"/>
              </a:rPr>
              <a:t> An unsolvable system of polynomial equations: </a:t>
            </a:r>
          </a:p>
          <a:p>
            <a:pPr marL="0" indent="0">
              <a:buNone/>
            </a:pPr>
            <a:r>
              <a:rPr lang="en-US" dirty="0">
                <a:latin typeface="Comic Sans MS"/>
                <a:cs typeface="Comic Sans MS"/>
              </a:rPr>
              <a:t>	</a:t>
            </a:r>
            <a:r>
              <a:rPr lang="en-US" b="1" dirty="0">
                <a:latin typeface="Comic Sans MS"/>
                <a:cs typeface="Comic Sans MS"/>
              </a:rPr>
              <a:t>P</a:t>
            </a:r>
            <a:r>
              <a:rPr lang="en-US" dirty="0" smtClean="0">
                <a:latin typeface="Comic Sans MS"/>
                <a:cs typeface="Comic Sans MS"/>
              </a:rPr>
              <a:t> = {p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(</a:t>
            </a:r>
            <a:r>
              <a:rPr lang="en-US" b="1" dirty="0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)=0,…,p</a:t>
            </a:r>
            <a:r>
              <a:rPr lang="en-US" baseline="-25000" dirty="0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(</a:t>
            </a:r>
            <a:r>
              <a:rPr lang="en-US" b="1" dirty="0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)=0 } </a:t>
            </a: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Hilbert’s </a:t>
            </a:r>
            <a:r>
              <a:rPr lang="en-US" b="1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Nullstellensatz</a:t>
            </a:r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: </a:t>
            </a:r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=p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=…=p</a:t>
            </a:r>
            <a:r>
              <a:rPr lang="en-US" baseline="-25000" dirty="0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=0 has no solution </a:t>
            </a:r>
            <a:r>
              <a:rPr lang="en-US" dirty="0" err="1" smtClean="0">
                <a:latin typeface="Comic Sans MS"/>
                <a:cs typeface="Comic Sans MS"/>
              </a:rPr>
              <a:t>iff</a:t>
            </a:r>
            <a:r>
              <a:rPr lang="en-US" dirty="0" smtClean="0">
                <a:latin typeface="Comic Sans MS"/>
                <a:cs typeface="Comic Sans MS"/>
              </a:rPr>
              <a:t> there are polynomials </a:t>
            </a:r>
            <a:r>
              <a:rPr lang="en-US" dirty="0">
                <a:latin typeface="Comic Sans MS"/>
                <a:cs typeface="Comic Sans MS"/>
              </a:rPr>
              <a:t>q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,…,</a:t>
            </a:r>
            <a:r>
              <a:rPr lang="en-US" dirty="0" err="1" smtClean="0">
                <a:latin typeface="Comic Sans MS"/>
                <a:cs typeface="Comic Sans MS"/>
              </a:rPr>
              <a:t>q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 such that</a:t>
            </a:r>
          </a:p>
          <a:p>
            <a:pPr marL="0" indent="0">
              <a:buNone/>
            </a:pPr>
            <a:r>
              <a:rPr lang="en-US" dirty="0">
                <a:latin typeface="Comic Sans MS"/>
                <a:cs typeface="Comic Sans MS"/>
              </a:rPr>
              <a:t>	</a:t>
            </a:r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q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+ p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>
                <a:latin typeface="Comic Sans MS"/>
                <a:cs typeface="Comic Sans MS"/>
              </a:rPr>
              <a:t>q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 + … + </a:t>
            </a:r>
            <a:r>
              <a:rPr lang="en-US" dirty="0" err="1" smtClean="0"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r>
              <a:rPr lang="en-US" dirty="0" err="1">
                <a:latin typeface="Comic Sans MS"/>
                <a:cs typeface="Comic Sans MS"/>
              </a:rPr>
              <a:t>q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 =1</a:t>
            </a: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q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, …, </a:t>
            </a:r>
            <a:r>
              <a:rPr lang="en-US" dirty="0" err="1" smtClean="0">
                <a:latin typeface="Comic Sans MS"/>
                <a:cs typeface="Comic Sans MS"/>
              </a:rPr>
              <a:t>q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is a proof of </a:t>
            </a:r>
            <a:r>
              <a:rPr lang="en-US" dirty="0" err="1" smtClean="0">
                <a:latin typeface="Comic Sans MS"/>
                <a:cs typeface="Comic Sans MS"/>
              </a:rPr>
              <a:t>unsolvability</a:t>
            </a:r>
            <a:r>
              <a:rPr lang="en-US" dirty="0" smtClean="0">
                <a:latin typeface="Comic Sans MS"/>
                <a:cs typeface="Comic Sans MS"/>
              </a:rPr>
              <a:t> of P</a:t>
            </a: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By Hilbert’s </a:t>
            </a:r>
            <a:r>
              <a:rPr lang="en-US" dirty="0" err="1" smtClean="0">
                <a:latin typeface="Comic Sans MS"/>
                <a:cs typeface="Comic Sans MS"/>
              </a:rPr>
              <a:t>Nullstellensatz</a:t>
            </a:r>
            <a:r>
              <a:rPr lang="en-US" dirty="0" smtClean="0">
                <a:latin typeface="Comic Sans MS"/>
                <a:cs typeface="Comic Sans MS"/>
              </a:rPr>
              <a:t>, sound and complete</a:t>
            </a: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Degree is max degree of q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,…, </a:t>
            </a:r>
            <a:r>
              <a:rPr lang="en-US" dirty="0" err="1">
                <a:latin typeface="Comic Sans MS"/>
                <a:cs typeface="Comic Sans MS"/>
              </a:rPr>
              <a:t>q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endParaRPr lang="en-US" baseline="-250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err="1" smtClean="0">
                <a:latin typeface="Comic Sans MS"/>
                <a:cs typeface="Comic Sans MS"/>
              </a:rPr>
              <a:t>Nullsatz</a:t>
            </a:r>
            <a:r>
              <a:rPr lang="en-US" dirty="0" smtClean="0">
                <a:latin typeface="Comic Sans MS"/>
                <a:cs typeface="Comic Sans MS"/>
              </a:rPr>
              <a:t> degree of P = min degree over all refutations</a:t>
            </a: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514350" indent="-514350">
              <a:buAutoNum type="arabicParenBoth"/>
            </a:pPr>
            <a:endParaRPr lang="en-US" baseline="-250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82934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Propositional </a:t>
            </a:r>
            <a:r>
              <a:rPr lang="en-US" sz="36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Proof Systems for UNSAT</a:t>
            </a:r>
            <a:endParaRPr lang="en-US" sz="36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propositional proof system </a:t>
            </a:r>
            <a:r>
              <a:rPr lang="en-US" dirty="0" smtClean="0"/>
              <a:t>is a polynomial-time onto function S :  {0,1}* </a:t>
            </a:r>
            <a:r>
              <a:rPr lang="en-US" dirty="0" smtClean="0">
                <a:sym typeface="Symbol"/>
              </a:rPr>
              <a:t> UNSAT</a:t>
            </a:r>
          </a:p>
          <a:p>
            <a:pPr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  <a:sym typeface="Symbol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Intuitively, S maps (encodings of) proofs to (encodings of) </a:t>
            </a:r>
            <a:r>
              <a:rPr lang="en-US" dirty="0" err="1" smtClean="0">
                <a:sym typeface="Symbol"/>
              </a:rPr>
              <a:t>unsatisfiable</a:t>
            </a:r>
            <a:r>
              <a:rPr lang="en-US" dirty="0" smtClean="0">
                <a:sym typeface="Symbol"/>
              </a:rPr>
              <a:t> formulas.</a:t>
            </a:r>
          </a:p>
          <a:p>
            <a:pPr>
              <a:buNone/>
            </a:pPr>
            <a:endParaRPr lang="en-US" dirty="0">
              <a:sym typeface="Symbol"/>
            </a:endParaRPr>
          </a:p>
          <a:p>
            <a:pPr>
              <a:buNone/>
            </a:pPr>
            <a:r>
              <a:rPr lang="en-US" dirty="0" smtClean="0">
                <a:sym typeface="Symbol"/>
              </a:rPr>
              <a:t>S is </a:t>
            </a:r>
            <a:r>
              <a:rPr lang="en-US" dirty="0" err="1" smtClean="0">
                <a:solidFill>
                  <a:srgbClr val="FF0000"/>
                </a:solidFill>
                <a:sym typeface="Symbol"/>
              </a:rPr>
              <a:t>polynomially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bounded </a:t>
            </a:r>
            <a:r>
              <a:rPr lang="en-US" dirty="0" smtClean="0">
                <a:sym typeface="Symbol"/>
              </a:rPr>
              <a:t>if for every </a:t>
            </a:r>
            <a:r>
              <a:rPr lang="en-US" dirty="0" err="1" smtClean="0">
                <a:sym typeface="Symbol"/>
              </a:rPr>
              <a:t>unsatisfiable</a:t>
            </a:r>
            <a:r>
              <a:rPr lang="en-US" dirty="0" smtClean="0">
                <a:sym typeface="Symbol"/>
              </a:rPr>
              <a:t> f, there exists a string (proof) a, |a| = poly(|f|),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   and S(a)=f.</a:t>
            </a:r>
            <a:endParaRPr lang="en-US" dirty="0">
              <a:sym typeface="Symbo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663399"/>
                </a:solidFill>
                <a:latin typeface="Comic Sans MS"/>
                <a:cs typeface="Comic Sans MS"/>
              </a:rPr>
              <a:t>Nullstellensatz</a:t>
            </a:r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 Proof System</a:t>
            </a:r>
            <a:b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</a:br>
            <a:r>
              <a:rPr lang="en-US" sz="28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[BIKPP]</a:t>
            </a:r>
            <a:endParaRPr lang="en-US" sz="28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4221163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>
                <a:latin typeface="Comic Sans MS"/>
                <a:cs typeface="Comic Sans MS"/>
              </a:rPr>
              <a:t>Let F </a:t>
            </a:r>
            <a:r>
              <a:rPr lang="en-US" sz="9600" dirty="0">
                <a:latin typeface="Comic Sans MS"/>
                <a:cs typeface="Comic Sans MS"/>
              </a:rPr>
              <a:t>= C</a:t>
            </a:r>
            <a:r>
              <a:rPr lang="en-US" sz="9600" baseline="-25000" dirty="0">
                <a:latin typeface="Comic Sans MS"/>
                <a:cs typeface="Comic Sans MS"/>
              </a:rPr>
              <a:t>1</a:t>
            </a:r>
            <a:r>
              <a:rPr lang="en-US" sz="9600" dirty="0">
                <a:latin typeface="Comic Sans MS"/>
                <a:ea typeface="ＭＳ ゴシック"/>
                <a:cs typeface="Comic Sans MS"/>
              </a:rPr>
              <a:t>∧C</a:t>
            </a:r>
            <a:r>
              <a:rPr lang="en-US" sz="9600" baseline="-25000" dirty="0">
                <a:latin typeface="Comic Sans MS"/>
                <a:ea typeface="ＭＳ ゴシック"/>
                <a:cs typeface="Comic Sans MS"/>
              </a:rPr>
              <a:t>2</a:t>
            </a:r>
            <a:r>
              <a:rPr lang="en-US" sz="9600" dirty="0">
                <a:latin typeface="Comic Sans MS"/>
                <a:ea typeface="ＭＳ ゴシック"/>
                <a:cs typeface="Comic Sans MS"/>
              </a:rPr>
              <a:t>∧ … ∧</a:t>
            </a:r>
            <a:r>
              <a:rPr lang="en-US" sz="9600" dirty="0" smtClean="0">
                <a:latin typeface="Comic Sans MS"/>
                <a:ea typeface="ＭＳ ゴシック"/>
                <a:cs typeface="Comic Sans MS"/>
              </a:rPr>
              <a:t>C</a:t>
            </a:r>
            <a:r>
              <a:rPr lang="en-US" sz="9600" baseline="-25000" dirty="0" smtClean="0">
                <a:latin typeface="Comic Sans MS"/>
                <a:ea typeface="ＭＳ ゴシック"/>
                <a:cs typeface="Comic Sans MS"/>
              </a:rPr>
              <a:t>m  </a:t>
            </a:r>
            <a:r>
              <a:rPr lang="en-US" sz="9600" dirty="0" smtClean="0">
                <a:latin typeface="Comic Sans MS"/>
                <a:ea typeface="ＭＳ ゴシック"/>
                <a:cs typeface="Comic Sans MS"/>
              </a:rPr>
              <a:t>over </a:t>
            </a:r>
            <a:r>
              <a:rPr lang="en-US" sz="9600" dirty="0">
                <a:latin typeface="Comic Sans MS"/>
                <a:cs typeface="Comic Sans MS"/>
              </a:rPr>
              <a:t>x</a:t>
            </a:r>
            <a:r>
              <a:rPr lang="en-US" sz="9600" baseline="-25000" dirty="0">
                <a:latin typeface="Comic Sans MS"/>
                <a:cs typeface="Comic Sans MS"/>
              </a:rPr>
              <a:t>1</a:t>
            </a:r>
            <a:r>
              <a:rPr lang="en-US" sz="9600" dirty="0">
                <a:latin typeface="Comic Sans MS"/>
                <a:cs typeface="Comic Sans MS"/>
              </a:rPr>
              <a:t>,x</a:t>
            </a:r>
            <a:r>
              <a:rPr lang="en-US" sz="9600" baseline="-25000" dirty="0">
                <a:latin typeface="Comic Sans MS"/>
                <a:cs typeface="Comic Sans MS"/>
              </a:rPr>
              <a:t>2</a:t>
            </a:r>
            <a:r>
              <a:rPr lang="en-US" sz="9600" dirty="0">
                <a:latin typeface="Comic Sans MS"/>
                <a:cs typeface="Comic Sans MS"/>
              </a:rPr>
              <a:t>,..,x</a:t>
            </a:r>
            <a:r>
              <a:rPr lang="en-US" sz="9600" baseline="-25000" dirty="0">
                <a:latin typeface="Comic Sans MS"/>
                <a:cs typeface="Comic Sans MS"/>
              </a:rPr>
              <a:t>n</a:t>
            </a:r>
            <a:r>
              <a:rPr lang="en-US" sz="9600" dirty="0">
                <a:latin typeface="Comic Sans MS"/>
                <a:cs typeface="Comic Sans MS"/>
              </a:rPr>
              <a:t> </a:t>
            </a:r>
            <a:endParaRPr lang="en-US" sz="9600" baseline="-25000" dirty="0">
              <a:latin typeface="Comic Sans MS"/>
              <a:cs typeface="Comic Sans MS"/>
            </a:endParaRPr>
          </a:p>
          <a:p>
            <a:r>
              <a:rPr lang="en-US" sz="9600" dirty="0" smtClean="0">
                <a:latin typeface="Comic Sans MS"/>
                <a:cs typeface="Comic Sans MS"/>
              </a:rPr>
              <a:t>Typically underlying field is finite </a:t>
            </a:r>
          </a:p>
          <a:p>
            <a:r>
              <a:rPr lang="en-US" sz="9600" dirty="0" smtClean="0">
                <a:latin typeface="Comic Sans MS"/>
                <a:cs typeface="Comic Sans MS"/>
              </a:rPr>
              <a:t>Define </a:t>
            </a:r>
            <a:r>
              <a:rPr lang="en-US" sz="9600" dirty="0">
                <a:latin typeface="Comic Sans MS"/>
                <a:cs typeface="Comic Sans MS"/>
              </a:rPr>
              <a:t>e</a:t>
            </a:r>
            <a:r>
              <a:rPr lang="en-US" sz="9600" dirty="0" smtClean="0">
                <a:latin typeface="Comic Sans MS"/>
                <a:cs typeface="Comic Sans MS"/>
              </a:rPr>
              <a:t>quations P= {p</a:t>
            </a:r>
            <a:r>
              <a:rPr lang="en-US" sz="9600" baseline="-25000" dirty="0" smtClean="0">
                <a:latin typeface="Comic Sans MS"/>
                <a:cs typeface="Comic Sans MS"/>
              </a:rPr>
              <a:t>1</a:t>
            </a:r>
            <a:r>
              <a:rPr lang="en-US" sz="9600" dirty="0">
                <a:latin typeface="Comic Sans MS"/>
                <a:cs typeface="Comic Sans MS"/>
              </a:rPr>
              <a:t>=0,p</a:t>
            </a:r>
            <a:r>
              <a:rPr lang="en-US" sz="9600" baseline="-25000" dirty="0">
                <a:latin typeface="Comic Sans MS"/>
                <a:cs typeface="Comic Sans MS"/>
              </a:rPr>
              <a:t>2</a:t>
            </a:r>
            <a:r>
              <a:rPr lang="en-US" sz="9600" dirty="0">
                <a:latin typeface="Comic Sans MS"/>
                <a:cs typeface="Comic Sans MS"/>
              </a:rPr>
              <a:t>=0,..,</a:t>
            </a:r>
            <a:r>
              <a:rPr lang="en-US" sz="9600" dirty="0" smtClean="0">
                <a:latin typeface="Comic Sans MS"/>
                <a:cs typeface="Comic Sans MS"/>
              </a:rPr>
              <a:t>p</a:t>
            </a:r>
            <a:r>
              <a:rPr lang="en-US" sz="9600" baseline="-25000" dirty="0" smtClean="0">
                <a:latin typeface="Comic Sans MS"/>
                <a:cs typeface="Comic Sans MS"/>
              </a:rPr>
              <a:t>m</a:t>
            </a:r>
            <a:r>
              <a:rPr lang="en-US" sz="9600" dirty="0" smtClean="0">
                <a:latin typeface="Comic Sans MS"/>
                <a:cs typeface="Comic Sans MS"/>
              </a:rPr>
              <a:t>=0} :</a:t>
            </a:r>
          </a:p>
          <a:p>
            <a:pPr marL="0" indent="0">
              <a:buNone/>
            </a:pPr>
            <a:r>
              <a:rPr lang="en-US" sz="9600" dirty="0" smtClean="0">
                <a:latin typeface="Comic Sans MS"/>
                <a:cs typeface="Comic Sans MS"/>
              </a:rPr>
              <a:t>           Convert each clause to a polynomial (1 </a:t>
            </a:r>
            <a:r>
              <a:rPr lang="en-US" sz="9600" dirty="0" smtClean="0">
                <a:latin typeface="Comic Sans MS"/>
                <a:cs typeface="Comic Sans MS"/>
                <a:sym typeface="Wingdings"/>
              </a:rPr>
              <a:t> 0, 0  1)</a:t>
            </a:r>
            <a:endParaRPr lang="en-US" sz="96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9600" dirty="0">
                <a:latin typeface="Comic Sans MS"/>
                <a:cs typeface="Comic Sans MS"/>
              </a:rPr>
              <a:t>	</a:t>
            </a:r>
            <a:r>
              <a:rPr lang="en-US" sz="9600" dirty="0" smtClean="0">
                <a:latin typeface="Comic Sans MS"/>
                <a:cs typeface="Comic Sans MS"/>
              </a:rPr>
              <a:t>	(</a:t>
            </a:r>
            <a:r>
              <a:rPr lang="en-US" sz="9600" dirty="0">
                <a:latin typeface="Comic Sans MS"/>
                <a:cs typeface="Comic Sans MS"/>
              </a:rPr>
              <a:t>x</a:t>
            </a:r>
            <a:r>
              <a:rPr lang="en-US" sz="9600" baseline="-25000" dirty="0">
                <a:latin typeface="Comic Sans MS"/>
                <a:cs typeface="Comic Sans MS"/>
              </a:rPr>
              <a:t>1</a:t>
            </a:r>
            <a:r>
              <a:rPr lang="en-US" sz="9600" dirty="0">
                <a:latin typeface="Comic Sans MS"/>
                <a:cs typeface="Comic Sans MS"/>
              </a:rPr>
              <a:t> v x</a:t>
            </a:r>
            <a:r>
              <a:rPr lang="en-US" sz="9600" baseline="-25000" dirty="0">
                <a:latin typeface="Comic Sans MS"/>
                <a:cs typeface="Comic Sans MS"/>
              </a:rPr>
              <a:t>2</a:t>
            </a:r>
            <a:r>
              <a:rPr lang="en-US" sz="9600" dirty="0">
                <a:latin typeface="Comic Sans MS"/>
                <a:cs typeface="Comic Sans MS"/>
              </a:rPr>
              <a:t> v ~x</a:t>
            </a:r>
            <a:r>
              <a:rPr lang="en-US" sz="9600" baseline="-25000" dirty="0">
                <a:latin typeface="Comic Sans MS"/>
                <a:cs typeface="Comic Sans MS"/>
              </a:rPr>
              <a:t>3</a:t>
            </a:r>
            <a:r>
              <a:rPr lang="en-US" sz="9600" dirty="0">
                <a:latin typeface="Comic Sans MS"/>
                <a:cs typeface="Comic Sans MS"/>
              </a:rPr>
              <a:t>) </a:t>
            </a:r>
            <a:r>
              <a:rPr lang="en-US" sz="9600" dirty="0">
                <a:latin typeface="Comic Sans MS"/>
                <a:cs typeface="Comic Sans MS"/>
                <a:sym typeface="Wingdings"/>
              </a:rPr>
              <a:t> (1-x</a:t>
            </a:r>
            <a:r>
              <a:rPr lang="en-US" sz="9600" baseline="-25000" dirty="0">
                <a:latin typeface="Comic Sans MS"/>
                <a:cs typeface="Comic Sans MS"/>
                <a:sym typeface="Wingdings"/>
              </a:rPr>
              <a:t>1</a:t>
            </a:r>
            <a:r>
              <a:rPr lang="en-US" sz="9600" dirty="0">
                <a:latin typeface="Comic Sans MS"/>
                <a:cs typeface="Comic Sans MS"/>
                <a:sym typeface="Wingdings"/>
              </a:rPr>
              <a:t>)(1-x</a:t>
            </a:r>
            <a:r>
              <a:rPr lang="en-US" sz="9600" baseline="-25000" dirty="0">
                <a:latin typeface="Comic Sans MS"/>
                <a:cs typeface="Comic Sans MS"/>
                <a:sym typeface="Wingdings"/>
              </a:rPr>
              <a:t>2</a:t>
            </a:r>
            <a:r>
              <a:rPr lang="en-US" sz="9600" dirty="0">
                <a:latin typeface="Comic Sans MS"/>
                <a:cs typeface="Comic Sans MS"/>
                <a:sym typeface="Wingdings"/>
              </a:rPr>
              <a:t>)(x</a:t>
            </a:r>
            <a:r>
              <a:rPr lang="en-US" sz="9600" baseline="-25000" dirty="0">
                <a:latin typeface="Comic Sans MS"/>
                <a:cs typeface="Comic Sans MS"/>
                <a:sym typeface="Wingdings"/>
              </a:rPr>
              <a:t>3</a:t>
            </a:r>
            <a:r>
              <a:rPr lang="en-US" sz="9600" dirty="0">
                <a:latin typeface="Comic Sans MS"/>
                <a:cs typeface="Comic Sans MS"/>
                <a:sym typeface="Wingdings"/>
              </a:rPr>
              <a:t>) =0  </a:t>
            </a:r>
            <a:endParaRPr lang="en-US" sz="9600" dirty="0" smtClean="0">
              <a:latin typeface="Comic Sans MS"/>
              <a:cs typeface="Comic Sans MS"/>
              <a:sym typeface="Wingdings"/>
            </a:endParaRPr>
          </a:p>
          <a:p>
            <a:pPr marL="0" indent="0">
              <a:buNone/>
            </a:pPr>
            <a:r>
              <a:rPr lang="en-US" sz="9600" dirty="0">
                <a:latin typeface="Comic Sans MS"/>
                <a:cs typeface="Comic Sans MS"/>
                <a:sym typeface="Wingdings"/>
              </a:rPr>
              <a:t> </a:t>
            </a:r>
            <a:r>
              <a:rPr lang="en-US" sz="9600" dirty="0" smtClean="0">
                <a:latin typeface="Comic Sans MS"/>
                <a:cs typeface="Comic Sans MS"/>
                <a:sym typeface="Wingdings"/>
              </a:rPr>
              <a:t>          For each variable x</a:t>
            </a:r>
            <a:r>
              <a:rPr lang="en-US" sz="9600" baseline="-25000" dirty="0" smtClean="0">
                <a:latin typeface="Comic Sans MS"/>
                <a:cs typeface="Comic Sans MS"/>
                <a:sym typeface="Wingdings"/>
              </a:rPr>
              <a:t>i</a:t>
            </a:r>
            <a:r>
              <a:rPr lang="en-US" sz="9600" dirty="0" smtClean="0">
                <a:latin typeface="Comic Sans MS"/>
                <a:cs typeface="Comic Sans MS"/>
                <a:sym typeface="Wingdings"/>
              </a:rPr>
              <a:t> , add equation </a:t>
            </a:r>
            <a:r>
              <a:rPr lang="en-US" sz="9600" dirty="0">
                <a:latin typeface="Comic Sans MS"/>
                <a:cs typeface="Comic Sans MS"/>
              </a:rPr>
              <a:t>x</a:t>
            </a:r>
            <a:r>
              <a:rPr lang="en-US" sz="9600" baseline="-25000" dirty="0">
                <a:latin typeface="Comic Sans MS"/>
                <a:cs typeface="Comic Sans MS"/>
              </a:rPr>
              <a:t>i</a:t>
            </a:r>
            <a:r>
              <a:rPr lang="en-US" sz="9600" baseline="30000" dirty="0">
                <a:latin typeface="Comic Sans MS"/>
                <a:cs typeface="Comic Sans MS"/>
              </a:rPr>
              <a:t>2</a:t>
            </a:r>
            <a:r>
              <a:rPr lang="en-US" sz="9600" dirty="0">
                <a:latin typeface="Comic Sans MS"/>
                <a:cs typeface="Comic Sans MS"/>
              </a:rPr>
              <a:t>-x</a:t>
            </a:r>
            <a:r>
              <a:rPr lang="en-US" sz="9600" baseline="-25000" dirty="0">
                <a:latin typeface="Comic Sans MS"/>
                <a:cs typeface="Comic Sans MS"/>
              </a:rPr>
              <a:t>i</a:t>
            </a:r>
            <a:r>
              <a:rPr lang="en-US" sz="9600" dirty="0">
                <a:latin typeface="Comic Sans MS"/>
                <a:cs typeface="Comic Sans MS"/>
              </a:rPr>
              <a:t> =0 </a:t>
            </a:r>
            <a:endParaRPr lang="en-US" sz="9600" dirty="0" smtClean="0">
              <a:latin typeface="Comic Sans MS"/>
              <a:cs typeface="Comic Sans MS"/>
            </a:endParaRPr>
          </a:p>
          <a:p>
            <a:r>
              <a:rPr lang="en-US" sz="9600" dirty="0" smtClean="0">
                <a:latin typeface="Comic Sans MS"/>
                <a:cs typeface="Comic Sans MS"/>
              </a:rPr>
              <a:t>Q = {q</a:t>
            </a:r>
            <a:r>
              <a:rPr lang="en-US" sz="9600" baseline="-25000" dirty="0" smtClean="0">
                <a:latin typeface="Comic Sans MS"/>
                <a:cs typeface="Comic Sans MS"/>
              </a:rPr>
              <a:t>1</a:t>
            </a:r>
            <a:r>
              <a:rPr lang="en-US" sz="9600" dirty="0" smtClean="0">
                <a:latin typeface="Comic Sans MS"/>
                <a:cs typeface="Comic Sans MS"/>
              </a:rPr>
              <a:t> </a:t>
            </a:r>
            <a:r>
              <a:rPr lang="en-US" sz="9600" dirty="0">
                <a:latin typeface="Comic Sans MS"/>
                <a:cs typeface="Comic Sans MS"/>
              </a:rPr>
              <a:t>, …, </a:t>
            </a:r>
            <a:r>
              <a:rPr lang="en-US" sz="9600" dirty="0" err="1" smtClean="0">
                <a:latin typeface="Comic Sans MS"/>
                <a:cs typeface="Comic Sans MS"/>
              </a:rPr>
              <a:t>q</a:t>
            </a:r>
            <a:r>
              <a:rPr lang="en-US" sz="9600" baseline="-25000" dirty="0" err="1" smtClean="0">
                <a:latin typeface="Comic Sans MS"/>
                <a:cs typeface="Comic Sans MS"/>
              </a:rPr>
              <a:t>m</a:t>
            </a:r>
            <a:r>
              <a:rPr lang="en-US" sz="9600" dirty="0" smtClean="0">
                <a:latin typeface="Comic Sans MS"/>
                <a:cs typeface="Comic Sans MS"/>
              </a:rPr>
              <a:t>}  is a </a:t>
            </a:r>
            <a:r>
              <a:rPr lang="en-US" sz="9600" dirty="0" err="1" smtClean="0">
                <a:latin typeface="Comic Sans MS"/>
                <a:cs typeface="Comic Sans MS"/>
              </a:rPr>
              <a:t>Nullsatz</a:t>
            </a:r>
            <a:r>
              <a:rPr lang="en-US" sz="9600" dirty="0" smtClean="0">
                <a:latin typeface="Comic Sans MS"/>
                <a:cs typeface="Comic Sans MS"/>
              </a:rPr>
              <a:t> proof of F </a:t>
            </a:r>
            <a:r>
              <a:rPr lang="en-US" sz="9600" dirty="0" err="1" smtClean="0">
                <a:latin typeface="Comic Sans MS"/>
                <a:cs typeface="Comic Sans MS"/>
              </a:rPr>
              <a:t>iff</a:t>
            </a:r>
            <a:r>
              <a:rPr lang="en-US" sz="9600" dirty="0" smtClean="0">
                <a:latin typeface="Comic Sans MS"/>
                <a:cs typeface="Comic Sans MS"/>
              </a:rPr>
              <a:t> </a:t>
            </a:r>
            <a:r>
              <a:rPr lang="en-US" sz="96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9600" baseline="-25000" dirty="0" err="1" smtClean="0">
                <a:latin typeface="Comic Sans MS"/>
                <a:cs typeface="Comic Sans MS"/>
              </a:rPr>
              <a:t>i</a:t>
            </a:r>
            <a:r>
              <a:rPr lang="en-US" sz="9600" baseline="-25000" dirty="0" smtClean="0">
                <a:latin typeface="Comic Sans MS"/>
                <a:cs typeface="Comic Sans MS"/>
              </a:rPr>
              <a:t> </a:t>
            </a:r>
            <a:r>
              <a:rPr lang="en-US" sz="9600" dirty="0" smtClean="0">
                <a:latin typeface="Comic Sans MS"/>
                <a:cs typeface="Comic Sans MS"/>
              </a:rPr>
              <a:t>p</a:t>
            </a:r>
            <a:r>
              <a:rPr lang="en-US" sz="9600" baseline="-25000" dirty="0" smtClean="0">
                <a:latin typeface="Comic Sans MS"/>
                <a:cs typeface="Comic Sans MS"/>
              </a:rPr>
              <a:t> </a:t>
            </a:r>
            <a:r>
              <a:rPr lang="en-US" sz="9600" baseline="-25000" dirty="0" err="1" smtClean="0">
                <a:latin typeface="Comic Sans MS"/>
                <a:cs typeface="Comic Sans MS"/>
              </a:rPr>
              <a:t>i</a:t>
            </a:r>
            <a:r>
              <a:rPr lang="en-US" sz="9600" dirty="0" smtClean="0">
                <a:latin typeface="Comic Sans MS"/>
                <a:cs typeface="Comic Sans MS"/>
              </a:rPr>
              <a:t> q</a:t>
            </a:r>
            <a:r>
              <a:rPr lang="en-US" sz="9600" baseline="-25000" dirty="0" smtClean="0">
                <a:latin typeface="Comic Sans MS"/>
                <a:cs typeface="Comic Sans MS"/>
              </a:rPr>
              <a:t>i  </a:t>
            </a:r>
            <a:r>
              <a:rPr lang="en-US" sz="9600" dirty="0" smtClean="0">
                <a:latin typeface="Comic Sans MS"/>
                <a:cs typeface="Comic Sans MS"/>
              </a:rPr>
              <a:t>=1 </a:t>
            </a:r>
          </a:p>
          <a:p>
            <a:r>
              <a:rPr lang="en-US" sz="9600" dirty="0" smtClean="0">
                <a:latin typeface="Comic Sans MS"/>
                <a:cs typeface="Comic Sans MS"/>
              </a:rPr>
              <a:t>Complexity measure: max degree of q</a:t>
            </a:r>
            <a:r>
              <a:rPr lang="en-US" sz="9600" baseline="-25000" dirty="0" smtClean="0">
                <a:latin typeface="Comic Sans MS"/>
                <a:cs typeface="Comic Sans MS"/>
              </a:rPr>
              <a:t>i</a:t>
            </a:r>
            <a:r>
              <a:rPr lang="en-US" sz="9600" dirty="0" smtClean="0">
                <a:latin typeface="Comic Sans MS"/>
                <a:cs typeface="Comic Sans MS"/>
              </a:rPr>
              <a:t> ‘s </a:t>
            </a:r>
            <a:endParaRPr lang="en-US" sz="9600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96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sz="96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600" dirty="0" smtClean="0">
              <a:sym typeface="Wingdings"/>
            </a:endParaRPr>
          </a:p>
          <a:p>
            <a:pPr marL="0" indent="0">
              <a:buNone/>
            </a:pPr>
            <a:r>
              <a:rPr lang="en-US" sz="2600" dirty="0" smtClean="0">
                <a:sym typeface="Wingdings"/>
              </a:rPr>
              <a:t> 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695741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Polynomial Calculus</a:t>
            </a:r>
            <a:r>
              <a:rPr lang="en-US" sz="3200" b="1" dirty="0">
                <a:solidFill>
                  <a:srgbClr val="663399"/>
                </a:solidFill>
                <a:latin typeface="Comic Sans MS"/>
                <a:cs typeface="Comic Sans MS"/>
              </a:rPr>
              <a:t> </a:t>
            </a:r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(PC)</a:t>
            </a:r>
            <a:b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</a:br>
            <a:r>
              <a:rPr lang="en-US" sz="3200" dirty="0" smtClean="0">
                <a:solidFill>
                  <a:srgbClr val="0000FF"/>
                </a:solidFill>
                <a:cs typeface="Comic Sans MS"/>
              </a:rPr>
              <a:t>Dynamic version of </a:t>
            </a:r>
            <a:r>
              <a:rPr lang="en-US" sz="3200" dirty="0" err="1" smtClean="0">
                <a:solidFill>
                  <a:srgbClr val="0000FF"/>
                </a:solidFill>
                <a:cs typeface="Comic Sans MS"/>
              </a:rPr>
              <a:t>Nullsatz</a:t>
            </a:r>
            <a:endParaRPr lang="en-US" sz="3200" dirty="0">
              <a:solidFill>
                <a:srgbClr val="0000FF"/>
              </a:solidFill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Start with </a:t>
            </a:r>
            <a:r>
              <a:rPr lang="en-US" sz="2800" dirty="0">
                <a:latin typeface="Comic Sans MS"/>
                <a:cs typeface="Comic Sans MS"/>
              </a:rPr>
              <a:t>p</a:t>
            </a:r>
            <a:r>
              <a:rPr lang="en-US" sz="2800" baseline="-25000" dirty="0" smtClean="0">
                <a:latin typeface="Comic Sans MS"/>
                <a:cs typeface="Comic Sans MS"/>
              </a:rPr>
              <a:t>1</a:t>
            </a:r>
            <a:r>
              <a:rPr lang="en-US" sz="2800" dirty="0" smtClean="0">
                <a:latin typeface="Comic Sans MS"/>
                <a:cs typeface="Comic Sans MS"/>
              </a:rPr>
              <a:t> = 0,.., </a:t>
            </a:r>
            <a:r>
              <a:rPr lang="en-US" sz="2800" dirty="0">
                <a:latin typeface="Comic Sans MS"/>
                <a:cs typeface="Comic Sans MS"/>
              </a:rPr>
              <a:t>p</a:t>
            </a:r>
            <a:r>
              <a:rPr lang="en-US" sz="2800" baseline="-25000" dirty="0" smtClean="0">
                <a:latin typeface="Comic Sans MS"/>
                <a:cs typeface="Comic Sans MS"/>
              </a:rPr>
              <a:t>m </a:t>
            </a:r>
            <a:r>
              <a:rPr lang="en-US" sz="2800" dirty="0" smtClean="0">
                <a:latin typeface="Comic Sans MS"/>
                <a:cs typeface="Comic Sans MS"/>
              </a:rPr>
              <a:t>= 0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Addition rule: </a:t>
            </a:r>
            <a:r>
              <a:rPr lang="en-US" sz="2800" dirty="0">
                <a:latin typeface="Comic Sans MS"/>
                <a:cs typeface="Comic Sans MS"/>
              </a:rPr>
              <a:t>f</a:t>
            </a:r>
            <a:r>
              <a:rPr lang="en-US" sz="2800" dirty="0" smtClean="0">
                <a:latin typeface="Comic Sans MS"/>
                <a:cs typeface="Comic Sans MS"/>
              </a:rPr>
              <a:t>=0, </a:t>
            </a:r>
            <a:r>
              <a:rPr lang="en-US" sz="2800" dirty="0">
                <a:latin typeface="Comic Sans MS"/>
                <a:cs typeface="Comic Sans MS"/>
              </a:rPr>
              <a:t>g</a:t>
            </a:r>
            <a:r>
              <a:rPr lang="en-US" sz="2800" dirty="0" smtClean="0">
                <a:latin typeface="Comic Sans MS"/>
                <a:cs typeface="Comic Sans MS"/>
              </a:rPr>
              <a:t>=0 implies </a:t>
            </a:r>
            <a:r>
              <a:rPr lang="en-US" sz="2800" dirty="0" err="1" smtClean="0">
                <a:latin typeface="Comic Sans MS"/>
                <a:cs typeface="Comic Sans MS"/>
              </a:rPr>
              <a:t>f+g</a:t>
            </a:r>
            <a:r>
              <a:rPr lang="en-US" sz="2800" dirty="0" smtClean="0">
                <a:latin typeface="Comic Sans MS"/>
                <a:cs typeface="Comic Sans MS"/>
              </a:rPr>
              <a:t>=0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Multiplication rule: </a:t>
            </a:r>
            <a:r>
              <a:rPr lang="en-US" sz="2800" dirty="0">
                <a:latin typeface="Comic Sans MS"/>
                <a:cs typeface="Comic Sans MS"/>
              </a:rPr>
              <a:t>f</a:t>
            </a:r>
            <a:r>
              <a:rPr lang="en-US" sz="2800" dirty="0" smtClean="0">
                <a:latin typeface="Comic Sans MS"/>
                <a:cs typeface="Comic Sans MS"/>
              </a:rPr>
              <a:t>=0 implies </a:t>
            </a:r>
            <a:r>
              <a:rPr lang="en-US" sz="2800" dirty="0" err="1" smtClean="0">
                <a:latin typeface="Comic Sans MS"/>
                <a:cs typeface="Comic Sans MS"/>
              </a:rPr>
              <a:t>fg</a:t>
            </a:r>
            <a:r>
              <a:rPr lang="en-US" sz="2800" dirty="0" smtClean="0">
                <a:latin typeface="Comic Sans MS"/>
                <a:cs typeface="Comic Sans MS"/>
              </a:rPr>
              <a:t>=0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Want to derive 1=0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Degree is max degree over all lines (polys) in the refutation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PC degree of {p</a:t>
            </a:r>
            <a:r>
              <a:rPr lang="en-US" sz="2800" baseline="-25000" dirty="0" smtClean="0">
                <a:latin typeface="Comic Sans MS"/>
                <a:cs typeface="Comic Sans MS"/>
              </a:rPr>
              <a:t>1</a:t>
            </a:r>
            <a:r>
              <a:rPr lang="en-US" sz="2800" dirty="0" smtClean="0">
                <a:latin typeface="Comic Sans MS"/>
                <a:cs typeface="Comic Sans MS"/>
              </a:rPr>
              <a:t>,..,p</a:t>
            </a:r>
            <a:r>
              <a:rPr lang="en-US" sz="2800" baseline="-25000" dirty="0" smtClean="0">
                <a:latin typeface="Comic Sans MS"/>
                <a:cs typeface="Comic Sans MS"/>
              </a:rPr>
              <a:t>m</a:t>
            </a:r>
            <a:r>
              <a:rPr lang="en-US" sz="2800" dirty="0" smtClean="0">
                <a:latin typeface="Comic Sans MS"/>
                <a:cs typeface="Comic Sans MS"/>
              </a:rPr>
              <a:t>} is min degree over all PC refutations</a:t>
            </a:r>
            <a:endParaRPr lang="en-US" sz="2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85738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 txBox="1">
            <a:spLocks/>
          </p:cNvSpPr>
          <p:nvPr/>
        </p:nvSpPr>
        <p:spPr>
          <a:xfrm>
            <a:off x="381000" y="304800"/>
            <a:ext cx="8534400" cy="8382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prstClr val="white"/>
                </a:solidFill>
                <a:latin typeface="Arial"/>
                <a:cs typeface="Arial"/>
              </a:rPr>
              <a:t/>
            </a:r>
            <a:br>
              <a:rPr lang="en-US" sz="2800" dirty="0" smtClean="0">
                <a:solidFill>
                  <a:prstClr val="white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prstClr val="white"/>
                </a:solidFill>
                <a:latin typeface="Arial"/>
                <a:cs typeface="Arial"/>
              </a:rPr>
              <a:t>Our New Proof System</a:t>
            </a:r>
            <a:endParaRPr lang="en-US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667000" y="6127638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997053" y="1600200"/>
            <a:ext cx="3765947" cy="5029200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5400000">
            <a:off x="7192119" y="3883967"/>
            <a:ext cx="234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Algebraic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19307" y="5538497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5764293" y="5614697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5776993" y="4700297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609600" y="4610153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3810000" y="3785897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613684" y="3183349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609857" y="2293052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Extended</a:t>
            </a:r>
            <a:endParaRPr lang="en-US" sz="2400" dirty="0">
              <a:solidFill>
                <a:srgbClr val="000000"/>
              </a:solidFill>
            </a:endParaRPr>
          </a:p>
        </p:txBody>
      </p:sp>
      <p:cxnSp>
        <p:nvCxnSpPr>
          <p:cNvPr id="49" name="Straight Arrow Connector 48"/>
          <p:cNvCxnSpPr>
            <a:stCxn id="12" idx="2"/>
          </p:cNvCxnSpPr>
          <p:nvPr/>
        </p:nvCxnSpPr>
        <p:spPr>
          <a:xfrm flipH="1" flipV="1">
            <a:off x="2124004" y="6155596"/>
            <a:ext cx="542996" cy="28889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2" idx="6"/>
          </p:cNvCxnSpPr>
          <p:nvPr/>
        </p:nvCxnSpPr>
        <p:spPr>
          <a:xfrm flipV="1">
            <a:off x="4814807" y="6127638"/>
            <a:ext cx="1113007" cy="31685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2" idx="0"/>
            <a:endCxn id="26" idx="4"/>
          </p:cNvCxnSpPr>
          <p:nvPr/>
        </p:nvCxnSpPr>
        <p:spPr>
          <a:xfrm flipV="1">
            <a:off x="6838197" y="5334000"/>
            <a:ext cx="12700" cy="2806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9" idx="0"/>
            <a:endCxn id="32" idx="4"/>
          </p:cNvCxnSpPr>
          <p:nvPr/>
        </p:nvCxnSpPr>
        <p:spPr>
          <a:xfrm flipH="1" flipV="1">
            <a:off x="1683504" y="5243856"/>
            <a:ext cx="9707" cy="29464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32" idx="7"/>
          </p:cNvCxnSpPr>
          <p:nvPr/>
        </p:nvCxnSpPr>
        <p:spPr>
          <a:xfrm flipV="1">
            <a:off x="2442868" y="4326796"/>
            <a:ext cx="1517953" cy="37616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endCxn id="38" idx="6"/>
          </p:cNvCxnSpPr>
          <p:nvPr/>
        </p:nvCxnSpPr>
        <p:spPr>
          <a:xfrm flipH="1" flipV="1">
            <a:off x="2761491" y="3500201"/>
            <a:ext cx="1199332" cy="38599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35" idx="5"/>
          </p:cNvCxnSpPr>
          <p:nvPr/>
        </p:nvCxnSpPr>
        <p:spPr>
          <a:xfrm flipH="1" flipV="1">
            <a:off x="5643268" y="4326796"/>
            <a:ext cx="441914" cy="46630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38" idx="0"/>
            <a:endCxn id="47" idx="4"/>
          </p:cNvCxnSpPr>
          <p:nvPr/>
        </p:nvCxnSpPr>
        <p:spPr>
          <a:xfrm flipH="1" flipV="1">
            <a:off x="1683761" y="2926755"/>
            <a:ext cx="3827" cy="25659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971800" y="457200"/>
            <a:ext cx="536977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The Proof Complexity Zoo</a:t>
            </a:r>
            <a:endParaRPr lang="en-US" sz="3200" b="1" dirty="0">
              <a:solidFill>
                <a:srgbClr val="9B08B8"/>
              </a:solidFill>
              <a:latin typeface="Comic Sans MS"/>
              <a:cs typeface="Comic Sans MS"/>
            </a:endParaRPr>
          </a:p>
        </p:txBody>
      </p:sp>
      <p:pic>
        <p:nvPicPr>
          <p:cNvPr id="7" name="Picture 6" descr="giraff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4800"/>
            <a:ext cx="2631532" cy="1752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5800" y="2362200"/>
            <a:ext cx="2178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Extended </a:t>
            </a:r>
            <a:r>
              <a:rPr lang="en-US" sz="2400" dirty="0" err="1" smtClean="0"/>
              <a:t>Frege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295400" y="3276600"/>
            <a:ext cx="884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Frege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4648200"/>
            <a:ext cx="1476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AC0-Frege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038600" y="3886200"/>
            <a:ext cx="1827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AC0[p]-</a:t>
            </a:r>
            <a:r>
              <a:rPr lang="en-US" sz="2400" dirty="0" err="1" smtClean="0"/>
              <a:t>Frege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90600" y="5638800"/>
            <a:ext cx="1515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Resolution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019800" y="4724400"/>
            <a:ext cx="1812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Poly Calculus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867400" y="5715000"/>
            <a:ext cx="2011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Nullstellensatz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2895600" y="6172200"/>
            <a:ext cx="1741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Truth Tables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252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Hilbert’s System: PC with circuit size (not degree) measure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80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Same as PC but measure algebraic circuit size.</a:t>
            </a:r>
          </a:p>
          <a:p>
            <a:r>
              <a:rPr lang="en-US" sz="2800" dirty="0">
                <a:latin typeface="Comic Sans MS"/>
                <a:cs typeface="Comic Sans MS"/>
              </a:rPr>
              <a:t>I</a:t>
            </a:r>
            <a:r>
              <a:rPr lang="en-US" sz="2800" dirty="0" smtClean="0">
                <a:latin typeface="Comic Sans MS"/>
                <a:cs typeface="Comic Sans MS"/>
              </a:rPr>
              <a:t>nput to circuit: </a:t>
            </a:r>
            <a:r>
              <a:rPr lang="en-US" sz="2800" dirty="0">
                <a:latin typeface="Comic Sans MS"/>
                <a:cs typeface="Comic Sans MS"/>
              </a:rPr>
              <a:t>p</a:t>
            </a:r>
            <a:r>
              <a:rPr lang="en-US" sz="2800" baseline="-25000" dirty="0" smtClean="0">
                <a:latin typeface="Comic Sans MS"/>
                <a:cs typeface="Comic Sans MS"/>
              </a:rPr>
              <a:t>1</a:t>
            </a:r>
            <a:r>
              <a:rPr lang="en-US" sz="2800" dirty="0" smtClean="0">
                <a:latin typeface="Comic Sans MS"/>
                <a:cs typeface="Comic Sans MS"/>
              </a:rPr>
              <a:t> ,…, p</a:t>
            </a:r>
            <a:r>
              <a:rPr lang="en-US" sz="2800" baseline="-25000" dirty="0" smtClean="0">
                <a:latin typeface="Comic Sans MS"/>
                <a:cs typeface="Comic Sans MS"/>
              </a:rPr>
              <a:t>m</a:t>
            </a:r>
            <a:endParaRPr lang="en-US" sz="2800" dirty="0" smtClean="0">
              <a:latin typeface="Comic Sans MS"/>
              <a:cs typeface="Comic Sans MS"/>
            </a:endParaRPr>
          </a:p>
          <a:p>
            <a:r>
              <a:rPr lang="en-US" sz="2800" dirty="0">
                <a:latin typeface="Comic Sans MS"/>
                <a:cs typeface="Comic Sans MS"/>
              </a:rPr>
              <a:t>A</a:t>
            </a:r>
            <a:r>
              <a:rPr lang="en-US" sz="2800" dirty="0" smtClean="0">
                <a:latin typeface="Comic Sans MS"/>
                <a:cs typeface="Comic Sans MS"/>
              </a:rPr>
              <a:t>ddition gate:  From </a:t>
            </a:r>
            <a:r>
              <a:rPr lang="en-US" sz="2800" dirty="0">
                <a:latin typeface="Comic Sans MS"/>
                <a:cs typeface="Comic Sans MS"/>
              </a:rPr>
              <a:t>f</a:t>
            </a:r>
            <a:r>
              <a:rPr lang="en-US" sz="2800" dirty="0" smtClean="0">
                <a:latin typeface="Comic Sans MS"/>
                <a:cs typeface="Comic Sans MS"/>
              </a:rPr>
              <a:t>, g construct </a:t>
            </a:r>
            <a:r>
              <a:rPr lang="en-US" sz="2800" dirty="0" err="1" smtClean="0">
                <a:latin typeface="Comic Sans MS"/>
                <a:cs typeface="Comic Sans MS"/>
              </a:rPr>
              <a:t>f+g</a:t>
            </a:r>
            <a:endParaRPr lang="en-US" sz="2800" dirty="0" smtClean="0">
              <a:latin typeface="Comic Sans MS"/>
              <a:cs typeface="Comic Sans MS"/>
            </a:endParaRPr>
          </a:p>
          <a:p>
            <a:r>
              <a:rPr lang="en-US" sz="2800" dirty="0" smtClean="0">
                <a:latin typeface="Comic Sans MS"/>
                <a:cs typeface="Comic Sans MS"/>
              </a:rPr>
              <a:t>Multiplication gate: From f, construct </a:t>
            </a:r>
            <a:r>
              <a:rPr lang="en-US" sz="2800" dirty="0" err="1" smtClean="0">
                <a:latin typeface="Comic Sans MS"/>
                <a:cs typeface="Comic Sans MS"/>
              </a:rPr>
              <a:t>fg</a:t>
            </a:r>
            <a:endParaRPr lang="en-US" sz="2800" dirty="0" smtClean="0">
              <a:latin typeface="Comic Sans MS"/>
              <a:cs typeface="Comic Sans MS"/>
            </a:endParaRPr>
          </a:p>
          <a:p>
            <a:r>
              <a:rPr lang="en-US" sz="2800" dirty="0" smtClean="0">
                <a:latin typeface="Comic Sans MS"/>
                <a:cs typeface="Comic Sans MS"/>
              </a:rPr>
              <a:t>Final gate computes the polynomial 1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Size: number of gates </a:t>
            </a:r>
          </a:p>
          <a:p>
            <a:pPr marL="0" indent="0">
              <a:buNone/>
            </a:pPr>
            <a:endParaRPr lang="en-US" sz="2800" b="1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Note: </a:t>
            </a:r>
            <a:r>
              <a:rPr lang="en-US" sz="2800" dirty="0" smtClean="0">
                <a:latin typeface="Comic Sans MS"/>
                <a:cs typeface="Comic Sans MS"/>
              </a:rPr>
              <a:t>Swartz-</a:t>
            </a:r>
            <a:r>
              <a:rPr lang="en-US" sz="2800" dirty="0" err="1" smtClean="0">
                <a:latin typeface="Comic Sans MS"/>
                <a:cs typeface="Comic Sans MS"/>
              </a:rPr>
              <a:t>Zippel</a:t>
            </a:r>
            <a:r>
              <a:rPr lang="en-US" sz="2800" dirty="0" smtClean="0">
                <a:latin typeface="Comic Sans MS"/>
                <a:cs typeface="Comic Sans MS"/>
              </a:rPr>
              <a:t> to test if C is a refutation</a:t>
            </a:r>
          </a:p>
          <a:p>
            <a:pPr marL="0" indent="0">
              <a:buNone/>
            </a:pPr>
            <a:r>
              <a:rPr lang="en-US" sz="2800" dirty="0" smtClean="0">
                <a:latin typeface="Comic Sans MS"/>
                <a:cs typeface="Comic Sans MS"/>
              </a:rPr>
              <a:t>	(still not poly-bounded unless PH collapses)</a:t>
            </a:r>
          </a:p>
          <a:p>
            <a:endParaRPr lang="en-US" sz="2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71231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 txBox="1">
            <a:spLocks/>
          </p:cNvSpPr>
          <p:nvPr/>
        </p:nvSpPr>
        <p:spPr>
          <a:xfrm>
            <a:off x="381000" y="304800"/>
            <a:ext cx="8534400" cy="8382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prstClr val="white"/>
                </a:solidFill>
                <a:latin typeface="Arial"/>
                <a:cs typeface="Arial"/>
              </a:rPr>
              <a:t/>
            </a:r>
            <a:br>
              <a:rPr lang="en-US" sz="2800" dirty="0" smtClean="0">
                <a:solidFill>
                  <a:prstClr val="white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prstClr val="white"/>
                </a:solidFill>
                <a:latin typeface="Arial"/>
                <a:cs typeface="Arial"/>
              </a:rPr>
              <a:t>Our New Proof System</a:t>
            </a:r>
            <a:endParaRPr lang="en-US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667000" y="6127638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997053" y="1600200"/>
            <a:ext cx="3765947" cy="5029200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5400000">
            <a:off x="7192119" y="3883967"/>
            <a:ext cx="234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Algebraic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19307" y="5538497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5764293" y="5614697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5776993" y="4700297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609600" y="4610153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3810000" y="3785897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613684" y="3183349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609857" y="2293052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Extended</a:t>
            </a:r>
            <a:endParaRPr lang="en-US" sz="2400" dirty="0">
              <a:solidFill>
                <a:srgbClr val="000000"/>
              </a:solidFill>
            </a:endParaRPr>
          </a:p>
        </p:txBody>
      </p:sp>
      <p:cxnSp>
        <p:nvCxnSpPr>
          <p:cNvPr id="49" name="Straight Arrow Connector 48"/>
          <p:cNvCxnSpPr>
            <a:stCxn id="12" idx="2"/>
          </p:cNvCxnSpPr>
          <p:nvPr/>
        </p:nvCxnSpPr>
        <p:spPr>
          <a:xfrm flipH="1" flipV="1">
            <a:off x="2124004" y="6155596"/>
            <a:ext cx="542996" cy="28889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2" idx="6"/>
          </p:cNvCxnSpPr>
          <p:nvPr/>
        </p:nvCxnSpPr>
        <p:spPr>
          <a:xfrm flipV="1">
            <a:off x="4814807" y="6127638"/>
            <a:ext cx="1113007" cy="31685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2" idx="0"/>
            <a:endCxn id="26" idx="4"/>
          </p:cNvCxnSpPr>
          <p:nvPr/>
        </p:nvCxnSpPr>
        <p:spPr>
          <a:xfrm flipV="1">
            <a:off x="6838197" y="5334000"/>
            <a:ext cx="12700" cy="2806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9" idx="0"/>
            <a:endCxn id="32" idx="4"/>
          </p:cNvCxnSpPr>
          <p:nvPr/>
        </p:nvCxnSpPr>
        <p:spPr>
          <a:xfrm flipH="1" flipV="1">
            <a:off x="1683504" y="5243856"/>
            <a:ext cx="9707" cy="29464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32" idx="7"/>
          </p:cNvCxnSpPr>
          <p:nvPr/>
        </p:nvCxnSpPr>
        <p:spPr>
          <a:xfrm flipV="1">
            <a:off x="2442868" y="4326796"/>
            <a:ext cx="1517953" cy="37616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endCxn id="38" idx="6"/>
          </p:cNvCxnSpPr>
          <p:nvPr/>
        </p:nvCxnSpPr>
        <p:spPr>
          <a:xfrm flipH="1" flipV="1">
            <a:off x="2761491" y="3500201"/>
            <a:ext cx="1199332" cy="38599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35" idx="5"/>
          </p:cNvCxnSpPr>
          <p:nvPr/>
        </p:nvCxnSpPr>
        <p:spPr>
          <a:xfrm flipH="1" flipV="1">
            <a:off x="5643268" y="4326796"/>
            <a:ext cx="441914" cy="46630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38" idx="0"/>
            <a:endCxn id="47" idx="4"/>
          </p:cNvCxnSpPr>
          <p:nvPr/>
        </p:nvCxnSpPr>
        <p:spPr>
          <a:xfrm flipH="1" flipV="1">
            <a:off x="1683761" y="2926755"/>
            <a:ext cx="3827" cy="25659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26" idx="0"/>
          </p:cNvCxnSpPr>
          <p:nvPr/>
        </p:nvCxnSpPr>
        <p:spPr>
          <a:xfrm flipH="1" flipV="1">
            <a:off x="6828747" y="2378340"/>
            <a:ext cx="22150" cy="232195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7" idx="6"/>
            <a:endCxn id="51" idx="2"/>
          </p:cNvCxnSpPr>
          <p:nvPr/>
        </p:nvCxnSpPr>
        <p:spPr>
          <a:xfrm flipV="1">
            <a:off x="2757664" y="2374252"/>
            <a:ext cx="3033536" cy="23565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91200" y="20574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rgbClr val="F94C3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Hilbert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457200"/>
            <a:ext cx="536977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The Proof Complexity Zoo</a:t>
            </a:r>
            <a:endParaRPr lang="en-US" sz="3200" b="1" dirty="0">
              <a:solidFill>
                <a:srgbClr val="9B08B8"/>
              </a:solidFill>
              <a:latin typeface="Comic Sans MS"/>
              <a:cs typeface="Comic Sans MS"/>
            </a:endParaRPr>
          </a:p>
        </p:txBody>
      </p:sp>
      <p:pic>
        <p:nvPicPr>
          <p:cNvPr id="7" name="Picture 6" descr="giraff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4800"/>
            <a:ext cx="2631532" cy="1752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5800" y="2362200"/>
            <a:ext cx="2178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Extended </a:t>
            </a:r>
            <a:r>
              <a:rPr lang="en-US" sz="2400" dirty="0" err="1" smtClean="0"/>
              <a:t>Frege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295400" y="3276600"/>
            <a:ext cx="884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Frege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4648200"/>
            <a:ext cx="1476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AC0-Frege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038600" y="3886200"/>
            <a:ext cx="1827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AC0[p]-</a:t>
            </a:r>
            <a:r>
              <a:rPr lang="en-US" sz="2400" dirty="0" err="1" smtClean="0"/>
              <a:t>Frege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90600" y="5638800"/>
            <a:ext cx="1515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Resolution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019800" y="4724400"/>
            <a:ext cx="1812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Poly Calculus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867400" y="5715000"/>
            <a:ext cx="2011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Nullstellensatz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2895600" y="6172200"/>
            <a:ext cx="1741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Truth Tables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215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The Ideal Proof </a:t>
            </a:r>
            <a:r>
              <a:rPr lang="en-US" sz="3600" b="1" dirty="0">
                <a:solidFill>
                  <a:srgbClr val="663399"/>
                </a:solidFill>
                <a:latin typeface="Comic Sans MS"/>
                <a:cs typeface="Comic Sans MS"/>
              </a:rPr>
              <a:t>System</a:t>
            </a:r>
            <a:br>
              <a:rPr lang="en-US" sz="3600" b="1" dirty="0">
                <a:solidFill>
                  <a:srgbClr val="663399"/>
                </a:solidFill>
                <a:latin typeface="Comic Sans MS"/>
                <a:cs typeface="Comic Sans MS"/>
              </a:rPr>
            </a:br>
            <a:r>
              <a:rPr lang="en-US" sz="2400" b="1" dirty="0">
                <a:solidFill>
                  <a:srgbClr val="663399"/>
                </a:solidFill>
                <a:latin typeface="Comic Sans MS"/>
                <a:cs typeface="Comic Sans MS"/>
              </a:rPr>
              <a:t>[P96,P98,Grochow-P]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Input:</a:t>
            </a:r>
            <a:r>
              <a:rPr lang="en-US" dirty="0" smtClean="0">
                <a:latin typeface="Comic Sans MS"/>
                <a:cs typeface="Comic Sans MS"/>
              </a:rPr>
              <a:t> An </a:t>
            </a:r>
            <a:r>
              <a:rPr lang="en-US" dirty="0" err="1" smtClean="0">
                <a:latin typeface="Comic Sans MS"/>
                <a:cs typeface="Comic Sans MS"/>
              </a:rPr>
              <a:t>unsatisfiable</a:t>
            </a:r>
            <a:r>
              <a:rPr lang="en-US" dirty="0" smtClean="0">
                <a:latin typeface="Comic Sans MS"/>
                <a:cs typeface="Comic Sans MS"/>
              </a:rPr>
              <a:t> system of polynomial equations: </a:t>
            </a:r>
          </a:p>
          <a:p>
            <a:pPr marL="0" indent="0">
              <a:buNone/>
            </a:pPr>
            <a:r>
              <a:rPr lang="en-US" dirty="0">
                <a:latin typeface="Comic Sans MS"/>
                <a:cs typeface="Comic Sans MS"/>
              </a:rPr>
              <a:t>	</a:t>
            </a:r>
            <a:r>
              <a:rPr lang="en-US" b="1" dirty="0">
                <a:latin typeface="Comic Sans MS"/>
                <a:cs typeface="Comic Sans MS"/>
              </a:rPr>
              <a:t>P</a:t>
            </a:r>
            <a:r>
              <a:rPr lang="en-US" dirty="0" smtClean="0">
                <a:latin typeface="Comic Sans MS"/>
                <a:cs typeface="Comic Sans MS"/>
              </a:rPr>
              <a:t> = {p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(</a:t>
            </a:r>
            <a:r>
              <a:rPr lang="en-US" b="1" dirty="0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)=0,…,</a:t>
            </a:r>
            <a:r>
              <a:rPr lang="en-US" dirty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(</a:t>
            </a:r>
            <a:r>
              <a:rPr lang="en-US" b="1" dirty="0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)=0 } </a:t>
            </a: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Hilbert’s </a:t>
            </a:r>
            <a:r>
              <a:rPr lang="en-US" b="1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Nullstellensatz</a:t>
            </a:r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: </a:t>
            </a:r>
            <a:r>
              <a:rPr lang="en-US" dirty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=p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=…=</a:t>
            </a:r>
            <a:r>
              <a:rPr lang="en-US" dirty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=0 has no solution </a:t>
            </a:r>
            <a:r>
              <a:rPr lang="en-US" dirty="0" err="1" smtClean="0">
                <a:latin typeface="Comic Sans MS"/>
                <a:cs typeface="Comic Sans MS"/>
              </a:rPr>
              <a:t>iff</a:t>
            </a:r>
            <a:r>
              <a:rPr lang="en-US" dirty="0" smtClean="0">
                <a:latin typeface="Comic Sans MS"/>
                <a:cs typeface="Comic Sans MS"/>
              </a:rPr>
              <a:t> there are polynomials q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,…,</a:t>
            </a:r>
            <a:r>
              <a:rPr lang="en-US" dirty="0" err="1">
                <a:latin typeface="Comic Sans MS"/>
                <a:cs typeface="Comic Sans MS"/>
              </a:rPr>
              <a:t>q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 such that</a:t>
            </a:r>
          </a:p>
          <a:p>
            <a:pPr marL="0" indent="0">
              <a:buNone/>
            </a:pPr>
            <a:r>
              <a:rPr lang="en-US" dirty="0">
                <a:latin typeface="Comic Sans MS"/>
                <a:cs typeface="Comic Sans MS"/>
              </a:rPr>
              <a:t>	</a:t>
            </a:r>
            <a:r>
              <a:rPr lang="en-US" dirty="0" smtClean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>
                <a:latin typeface="Comic Sans MS"/>
                <a:cs typeface="Comic Sans MS"/>
              </a:rPr>
              <a:t>q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+ p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>
                <a:latin typeface="Comic Sans MS"/>
                <a:cs typeface="Comic Sans MS"/>
              </a:rPr>
              <a:t>q</a:t>
            </a:r>
            <a:r>
              <a:rPr lang="en-US" baseline="-25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 + … + </a:t>
            </a:r>
            <a:r>
              <a:rPr lang="en-US" dirty="0" err="1" smtClean="0">
                <a:latin typeface="Comic Sans MS"/>
                <a:cs typeface="Comic Sans MS"/>
              </a:rPr>
              <a:t>p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r>
              <a:rPr lang="en-US" dirty="0" err="1">
                <a:latin typeface="Comic Sans MS"/>
                <a:cs typeface="Comic Sans MS"/>
              </a:rPr>
              <a:t>q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 =1</a:t>
            </a: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Introduce new placeholder variables y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,…,</a:t>
            </a:r>
            <a:r>
              <a:rPr lang="en-US" dirty="0" err="1" smtClean="0">
                <a:latin typeface="Comic Sans MS"/>
                <a:cs typeface="Comic Sans MS"/>
              </a:rPr>
              <a:t>y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, to get a new polynomial:</a:t>
            </a:r>
          </a:p>
          <a:p>
            <a:pPr marL="0" indent="0">
              <a:buNone/>
            </a:pPr>
            <a:r>
              <a:rPr lang="en-US" dirty="0">
                <a:latin typeface="Comic Sans MS"/>
                <a:cs typeface="Comic Sans MS"/>
              </a:rPr>
              <a:t>	</a:t>
            </a:r>
            <a:r>
              <a:rPr lang="en-US" dirty="0" smtClean="0">
                <a:latin typeface="Comic Sans MS"/>
                <a:cs typeface="Comic Sans MS"/>
              </a:rPr>
              <a:t>C(</a:t>
            </a:r>
            <a:r>
              <a:rPr lang="en-US" b="1" dirty="0" err="1" smtClean="0">
                <a:latin typeface="Comic Sans MS"/>
                <a:cs typeface="Comic Sans MS"/>
              </a:rPr>
              <a:t>x</a:t>
            </a:r>
            <a:r>
              <a:rPr lang="en-US" dirty="0" err="1" smtClean="0">
                <a:latin typeface="Comic Sans MS"/>
                <a:cs typeface="Comic Sans MS"/>
              </a:rPr>
              <a:t>,</a:t>
            </a:r>
            <a:r>
              <a:rPr lang="en-US" b="1" dirty="0" err="1" smtClean="0">
                <a:latin typeface="Comic Sans MS"/>
                <a:cs typeface="Comic Sans MS"/>
              </a:rPr>
              <a:t>y</a:t>
            </a:r>
            <a:r>
              <a:rPr lang="en-US" dirty="0" smtClean="0">
                <a:latin typeface="Comic Sans MS"/>
                <a:cs typeface="Comic Sans MS"/>
              </a:rPr>
              <a:t>) = y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q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(x) + … + </a:t>
            </a:r>
            <a:r>
              <a:rPr lang="en-US" dirty="0" err="1" smtClean="0">
                <a:latin typeface="Comic Sans MS"/>
                <a:cs typeface="Comic Sans MS"/>
              </a:rPr>
              <a:t>y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  <a:r>
              <a:rPr lang="en-US" dirty="0" err="1">
                <a:latin typeface="Comic Sans MS"/>
                <a:cs typeface="Comic Sans MS"/>
              </a:rPr>
              <a:t>q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(x) </a:t>
            </a: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514350" indent="-514350">
              <a:buAutoNum type="arabicParenBoth"/>
            </a:pPr>
            <a:endParaRPr lang="en-US" baseline="-250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95723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The Ideal Proof System </a:t>
            </a:r>
            <a:br>
              <a:rPr lang="en-US" sz="3200" b="1" dirty="0" smtClean="0">
                <a:solidFill>
                  <a:srgbClr val="9B08B8"/>
                </a:solidFill>
                <a:latin typeface="Comic Sans MS"/>
                <a:cs typeface="Comic Sans MS"/>
              </a:rPr>
            </a:br>
            <a:r>
              <a:rPr lang="en-US" sz="24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[P96,P98,Grochow</a:t>
            </a:r>
            <a:r>
              <a:rPr lang="en-US" sz="2400" b="1" dirty="0">
                <a:solidFill>
                  <a:srgbClr val="663399"/>
                </a:solidFill>
                <a:latin typeface="Comic Sans MS"/>
                <a:cs typeface="Comic Sans MS"/>
              </a:rPr>
              <a:t>-</a:t>
            </a:r>
            <a:r>
              <a:rPr lang="en-US" sz="24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P]</a:t>
            </a:r>
            <a:endParaRPr lang="en-US" sz="24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An </a:t>
            </a:r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IPS certificate </a:t>
            </a:r>
            <a:r>
              <a:rPr lang="en-US" dirty="0" smtClean="0">
                <a:latin typeface="Comic Sans MS"/>
                <a:cs typeface="Comic Sans MS"/>
              </a:rPr>
              <a:t>that a system </a:t>
            </a:r>
          </a:p>
          <a:p>
            <a:pPr marL="0" indent="0">
              <a:buNone/>
            </a:pPr>
            <a:r>
              <a:rPr lang="en-US" dirty="0">
                <a:latin typeface="Comic Sans MS"/>
                <a:cs typeface="Comic Sans MS"/>
              </a:rPr>
              <a:t>	</a:t>
            </a:r>
            <a:r>
              <a:rPr lang="en-US" b="1" dirty="0">
                <a:latin typeface="Comic Sans MS"/>
                <a:cs typeface="Comic Sans MS"/>
              </a:rPr>
              <a:t>P</a:t>
            </a:r>
            <a:r>
              <a:rPr lang="en-US" dirty="0" smtClean="0">
                <a:latin typeface="Comic Sans MS"/>
                <a:cs typeface="Comic Sans MS"/>
              </a:rPr>
              <a:t> = {p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(</a:t>
            </a:r>
            <a:r>
              <a:rPr lang="en-US" b="1" dirty="0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)=0,…,</a:t>
            </a:r>
            <a:r>
              <a:rPr lang="en-US" dirty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(</a:t>
            </a:r>
            <a:r>
              <a:rPr lang="en-US" b="1" dirty="0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)=0 } of polynomial equations is </a:t>
            </a:r>
            <a:r>
              <a:rPr lang="en-US" dirty="0" err="1" smtClean="0">
                <a:latin typeface="Comic Sans MS"/>
                <a:cs typeface="Comic Sans MS"/>
              </a:rPr>
              <a:t>unsatisfiable</a:t>
            </a:r>
            <a:r>
              <a:rPr lang="en-US" dirty="0" smtClean="0">
                <a:latin typeface="Comic Sans MS"/>
                <a:cs typeface="Comic Sans MS"/>
              </a:rPr>
              <a:t> (over F) is a polynomial C(</a:t>
            </a:r>
            <a:r>
              <a:rPr lang="en-US" b="1" dirty="0" err="1" smtClean="0">
                <a:latin typeface="Comic Sans MS"/>
                <a:cs typeface="Comic Sans MS"/>
              </a:rPr>
              <a:t>x</a:t>
            </a:r>
            <a:r>
              <a:rPr lang="en-US" dirty="0" err="1" smtClean="0">
                <a:latin typeface="Comic Sans MS"/>
                <a:cs typeface="Comic Sans MS"/>
              </a:rPr>
              <a:t>,</a:t>
            </a:r>
            <a:r>
              <a:rPr lang="en-US" b="1" dirty="0" err="1" smtClean="0">
                <a:latin typeface="Comic Sans MS"/>
                <a:cs typeface="Comic Sans MS"/>
              </a:rPr>
              <a:t>y</a:t>
            </a:r>
            <a:r>
              <a:rPr lang="en-US" dirty="0" smtClean="0">
                <a:latin typeface="Comic Sans MS"/>
                <a:cs typeface="Comic Sans MS"/>
              </a:rPr>
              <a:t>) such that:</a:t>
            </a:r>
          </a:p>
          <a:p>
            <a:pPr marL="0" indent="0">
              <a:buNone/>
            </a:pPr>
            <a:r>
              <a:rPr lang="en-US" dirty="0">
                <a:latin typeface="Comic Sans MS"/>
                <a:cs typeface="Comic Sans MS"/>
              </a:rPr>
              <a:t>	</a:t>
            </a:r>
            <a:r>
              <a:rPr lang="en-US" dirty="0" smtClean="0">
                <a:latin typeface="Comic Sans MS"/>
                <a:cs typeface="Comic Sans MS"/>
              </a:rPr>
              <a:t>(1) C(x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latin typeface="Comic Sans MS"/>
                <a:cs typeface="Comic Sans MS"/>
              </a:rPr>
              <a:t>x</a:t>
            </a:r>
            <a:r>
              <a:rPr lang="en-US" baseline="-25000" dirty="0" err="1" smtClean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b="1" dirty="0" smtClean="0">
                <a:latin typeface="Comic Sans MS"/>
                <a:cs typeface="Comic Sans MS"/>
              </a:rPr>
              <a:t>0</a:t>
            </a:r>
            <a:r>
              <a:rPr lang="en-US" dirty="0" smtClean="0">
                <a:latin typeface="Comic Sans MS"/>
                <a:cs typeface="Comic Sans MS"/>
              </a:rPr>
              <a:t>)=0</a:t>
            </a:r>
          </a:p>
          <a:p>
            <a:pPr marL="0" indent="0">
              <a:buNone/>
            </a:pPr>
            <a:r>
              <a:rPr lang="en-US" dirty="0">
                <a:latin typeface="Comic Sans MS"/>
                <a:cs typeface="Comic Sans MS"/>
              </a:rPr>
              <a:t>	</a:t>
            </a:r>
            <a:r>
              <a:rPr lang="en-US" dirty="0" smtClean="0">
                <a:latin typeface="Comic Sans MS"/>
                <a:cs typeface="Comic Sans MS"/>
              </a:rPr>
              <a:t>(2) C(x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latin typeface="Comic Sans MS"/>
                <a:cs typeface="Comic Sans MS"/>
              </a:rPr>
              <a:t>x</a:t>
            </a:r>
            <a:r>
              <a:rPr lang="en-US" baseline="-25000" dirty="0" err="1" smtClean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, p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(</a:t>
            </a:r>
            <a:r>
              <a:rPr lang="en-US" b="1" dirty="0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), …, </a:t>
            </a:r>
            <a:r>
              <a:rPr lang="en-US" dirty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(</a:t>
            </a:r>
            <a:r>
              <a:rPr lang="en-US" b="1" dirty="0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))=1</a:t>
            </a:r>
          </a:p>
          <a:p>
            <a:pPr marL="0" indent="0">
              <a:buNone/>
            </a:pPr>
            <a:endParaRPr lang="en-US" dirty="0">
              <a:latin typeface="Comic Sans MS"/>
              <a:cs typeface="Comic Sans MS"/>
            </a:endParaRPr>
          </a:p>
          <a:p>
            <a:r>
              <a:rPr lang="en-US" sz="2600" dirty="0" smtClean="0">
                <a:solidFill>
                  <a:srgbClr val="0000FF"/>
                </a:solidFill>
                <a:latin typeface="Comic Sans MS"/>
                <a:cs typeface="Comic Sans MS"/>
              </a:rPr>
              <a:t>(1) forces C to be in the ideal generated by the y’s</a:t>
            </a:r>
          </a:p>
          <a:p>
            <a:r>
              <a:rPr lang="en-US" sz="2600" dirty="0" smtClean="0">
                <a:solidFill>
                  <a:srgbClr val="0000FF"/>
                </a:solidFill>
                <a:latin typeface="Comic Sans MS"/>
                <a:cs typeface="Comic Sans MS"/>
              </a:rPr>
              <a:t>(1) and (2) imply that 1 is in the ideal generated by the p</a:t>
            </a:r>
            <a:r>
              <a:rPr lang="en-US" sz="2600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sz="2600" dirty="0" smtClean="0">
                <a:solidFill>
                  <a:srgbClr val="0000FF"/>
                </a:solidFill>
                <a:latin typeface="Comic Sans MS"/>
                <a:cs typeface="Comic Sans MS"/>
              </a:rPr>
              <a:t> ‘s (and hence </a:t>
            </a:r>
            <a:r>
              <a:rPr lang="en-US" sz="2600" b="1" dirty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600" dirty="0" smtClean="0">
                <a:solidFill>
                  <a:srgbClr val="0000FF"/>
                </a:solidFill>
                <a:latin typeface="Comic Sans MS"/>
                <a:cs typeface="Comic Sans MS"/>
              </a:rPr>
              <a:t> is unsolvable).</a:t>
            </a:r>
          </a:p>
          <a:p>
            <a:pPr marL="0" indent="0">
              <a:buNone/>
            </a:pPr>
            <a:endParaRPr lang="en-US" sz="2600" baseline="-25000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514350" indent="-514350">
              <a:buAutoNum type="arabicParenBoth"/>
            </a:pPr>
            <a:endParaRPr lang="en-US" baseline="-25000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11338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The Ideal Proof System</a:t>
            </a:r>
            <a:endParaRPr lang="en-US" sz="3600" b="1" dirty="0">
              <a:solidFill>
                <a:srgbClr val="9B08B8"/>
              </a:solidFill>
              <a:latin typeface="Comic Sans MS"/>
              <a:cs typeface="Comic Sans M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An </a:t>
            </a:r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IPS certificate </a:t>
            </a:r>
            <a:r>
              <a:rPr lang="en-US" dirty="0" smtClean="0">
                <a:latin typeface="Comic Sans MS"/>
                <a:cs typeface="Comic Sans MS"/>
              </a:rPr>
              <a:t>that a system </a:t>
            </a: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 {p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(</a:t>
            </a:r>
            <a:r>
              <a:rPr lang="en-US" b="1" dirty="0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)=0,…,</a:t>
            </a:r>
            <a:r>
              <a:rPr lang="en-US" dirty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(</a:t>
            </a:r>
            <a:r>
              <a:rPr lang="en-US" b="1" dirty="0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)=0 } of polynomial equations is </a:t>
            </a:r>
            <a:r>
              <a:rPr lang="en-US" dirty="0" err="1" smtClean="0">
                <a:latin typeface="Comic Sans MS"/>
                <a:cs typeface="Comic Sans MS"/>
              </a:rPr>
              <a:t>unsatisfiable</a:t>
            </a:r>
            <a:r>
              <a:rPr lang="en-US" dirty="0" smtClean="0">
                <a:latin typeface="Comic Sans MS"/>
                <a:cs typeface="Comic Sans MS"/>
              </a:rPr>
              <a:t> (over F) is a polynomial C(</a:t>
            </a:r>
            <a:r>
              <a:rPr lang="en-US" b="1" dirty="0" err="1" smtClean="0">
                <a:latin typeface="Comic Sans MS"/>
                <a:cs typeface="Comic Sans MS"/>
              </a:rPr>
              <a:t>x</a:t>
            </a:r>
            <a:r>
              <a:rPr lang="en-US" dirty="0" err="1" smtClean="0">
                <a:latin typeface="Comic Sans MS"/>
                <a:cs typeface="Comic Sans MS"/>
              </a:rPr>
              <a:t>,</a:t>
            </a:r>
            <a:r>
              <a:rPr lang="en-US" b="1" dirty="0" err="1" smtClean="0">
                <a:latin typeface="Comic Sans MS"/>
                <a:cs typeface="Comic Sans MS"/>
              </a:rPr>
              <a:t>y</a:t>
            </a:r>
            <a:r>
              <a:rPr lang="en-US" dirty="0" smtClean="0">
                <a:latin typeface="Comic Sans MS"/>
                <a:cs typeface="Comic Sans MS"/>
              </a:rPr>
              <a:t>) such that:</a:t>
            </a:r>
          </a:p>
          <a:p>
            <a:pPr marL="0" indent="0">
              <a:buNone/>
            </a:pPr>
            <a:r>
              <a:rPr lang="en-US" dirty="0">
                <a:latin typeface="Comic Sans MS"/>
                <a:cs typeface="Comic Sans MS"/>
              </a:rPr>
              <a:t>	</a:t>
            </a:r>
            <a:r>
              <a:rPr lang="en-US" dirty="0" smtClean="0">
                <a:latin typeface="Comic Sans MS"/>
                <a:cs typeface="Comic Sans MS"/>
              </a:rPr>
              <a:t>1. C(x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latin typeface="Comic Sans MS"/>
                <a:cs typeface="Comic Sans MS"/>
              </a:rPr>
              <a:t>x</a:t>
            </a:r>
            <a:r>
              <a:rPr lang="en-US" baseline="-25000" dirty="0" err="1" smtClean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b="1" dirty="0" smtClean="0">
                <a:latin typeface="Comic Sans MS"/>
                <a:cs typeface="Comic Sans MS"/>
              </a:rPr>
              <a:t>0</a:t>
            </a:r>
            <a:r>
              <a:rPr lang="en-US" dirty="0" smtClean="0">
                <a:latin typeface="Comic Sans MS"/>
                <a:cs typeface="Comic Sans MS"/>
              </a:rPr>
              <a:t>)=0</a:t>
            </a:r>
          </a:p>
          <a:p>
            <a:pPr marL="0" indent="0">
              <a:buNone/>
            </a:pPr>
            <a:r>
              <a:rPr lang="en-US" dirty="0">
                <a:latin typeface="Comic Sans MS"/>
                <a:cs typeface="Comic Sans MS"/>
              </a:rPr>
              <a:t>	</a:t>
            </a:r>
            <a:r>
              <a:rPr lang="en-US" dirty="0" smtClean="0">
                <a:latin typeface="Comic Sans MS"/>
                <a:cs typeface="Comic Sans MS"/>
              </a:rPr>
              <a:t>2. C(x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latin typeface="Comic Sans MS"/>
                <a:cs typeface="Comic Sans MS"/>
              </a:rPr>
              <a:t>x</a:t>
            </a:r>
            <a:r>
              <a:rPr lang="en-US" baseline="-25000" dirty="0" err="1" smtClean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, p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(</a:t>
            </a:r>
            <a:r>
              <a:rPr lang="en-US" b="1" dirty="0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), …, </a:t>
            </a:r>
            <a:r>
              <a:rPr lang="en-US" dirty="0">
                <a:latin typeface="Comic Sans MS"/>
                <a:cs typeface="Comic Sans MS"/>
              </a:rPr>
              <a:t>p</a:t>
            </a:r>
            <a:r>
              <a:rPr lang="en-US" baseline="-25000" dirty="0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(</a:t>
            </a:r>
            <a:r>
              <a:rPr lang="en-US" b="1" dirty="0" smtClean="0">
                <a:latin typeface="Comic Sans MS"/>
                <a:cs typeface="Comic Sans MS"/>
              </a:rPr>
              <a:t>x</a:t>
            </a:r>
            <a:r>
              <a:rPr lang="en-US" dirty="0" smtClean="0">
                <a:latin typeface="Comic Sans MS"/>
                <a:cs typeface="Comic Sans MS"/>
              </a:rPr>
              <a:t>))=1</a:t>
            </a:r>
          </a:p>
          <a:p>
            <a:pPr marL="0" indent="0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The </a:t>
            </a:r>
            <a:r>
              <a:rPr lang="en-US" b="1" dirty="0" smtClean="0">
                <a:solidFill>
                  <a:srgbClr val="000090"/>
                </a:solidFill>
                <a:latin typeface="Comic Sans MS"/>
                <a:cs typeface="Comic Sans MS"/>
              </a:rPr>
              <a:t>IPS proof complexity </a:t>
            </a:r>
            <a:r>
              <a:rPr lang="en-US" dirty="0" smtClean="0">
                <a:latin typeface="Comic Sans MS"/>
                <a:cs typeface="Comic Sans MS"/>
              </a:rPr>
              <a:t>of an </a:t>
            </a:r>
            <a:r>
              <a:rPr lang="en-US" dirty="0" err="1" smtClean="0">
                <a:latin typeface="Comic Sans MS"/>
                <a:cs typeface="Comic Sans MS"/>
              </a:rPr>
              <a:t>unsatisfiable</a:t>
            </a:r>
            <a:r>
              <a:rPr lang="en-US" dirty="0" smtClean="0">
                <a:latin typeface="Comic Sans MS"/>
                <a:cs typeface="Comic Sans MS"/>
              </a:rPr>
              <a:t> system of polynomial equations is the optimum function complexity of any certificate</a:t>
            </a:r>
            <a:r>
              <a:rPr lang="en-US" baseline="-25000" dirty="0" smtClean="0">
                <a:latin typeface="Comic Sans MS"/>
                <a:cs typeface="Comic Sans MS"/>
              </a:rPr>
              <a:t>.</a:t>
            </a:r>
            <a:r>
              <a:rPr lang="en-US" dirty="0" smtClean="0">
                <a:latin typeface="Comic Sans MS"/>
                <a:cs typeface="Comic Sans MS"/>
              </a:rPr>
              <a:t> E.g., circuit size, formula size, VNP, ..</a:t>
            </a:r>
          </a:p>
          <a:p>
            <a:pPr marL="0" indent="0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Default: circuit size</a:t>
            </a:r>
          </a:p>
        </p:txBody>
      </p:sp>
    </p:spTree>
    <p:extLst>
      <p:ext uri="{BB962C8B-B14F-4D97-AF65-F5344CB8AC3E}">
        <p14:creationId xmlns:p14="http://schemas.microsoft.com/office/powerpoint/2010/main" val="464656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Hilbert: </a:t>
            </a:r>
            <a:r>
              <a:rPr lang="en-US" sz="2400" dirty="0" smtClean="0">
                <a:latin typeface="Comic Sans MS"/>
                <a:cs typeface="Comic Sans MS"/>
              </a:rPr>
              <a:t>syntactically require that  every gate of C computes a polynomial in the ideal (generated by y’s)</a:t>
            </a:r>
          </a:p>
          <a:p>
            <a:pPr>
              <a:buNone/>
            </a:pPr>
            <a:r>
              <a:rPr lang="en-US" sz="24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(now known to be p-equivalent to IPS)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Polynomial Calculus degree </a:t>
            </a:r>
            <a:r>
              <a:rPr lang="en-US" sz="2400" dirty="0" smtClean="0">
                <a:latin typeface="Comic Sans MS"/>
                <a:cs typeface="Comic Sans MS"/>
              </a:rPr>
              <a:t>[CEI]: Minimum over rule-based certificates C of the maximum degree at any gate in C(</a:t>
            </a:r>
            <a:r>
              <a:rPr lang="en-US" sz="2400" dirty="0" err="1" smtClean="0">
                <a:latin typeface="Comic Sans MS"/>
                <a:cs typeface="Comic Sans MS"/>
              </a:rPr>
              <a:t>x,F</a:t>
            </a:r>
            <a:r>
              <a:rPr lang="en-US" sz="2400" dirty="0" smtClean="0">
                <a:latin typeface="Comic Sans MS"/>
                <a:cs typeface="Comic Sans MS"/>
              </a:rPr>
              <a:t>(x))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PC number of lines: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Same as </a:t>
            </a:r>
            <a:r>
              <a:rPr lang="en-US" sz="2400" dirty="0" smtClean="0">
                <a:latin typeface="Comic Sans MS"/>
                <a:cs typeface="Comic Sans MS"/>
              </a:rPr>
              <a:t>minimum Hilbert size  </a:t>
            </a:r>
          </a:p>
          <a:p>
            <a:pPr>
              <a:buNone/>
            </a:pPr>
            <a:r>
              <a:rPr lang="en-US" sz="2400" dirty="0" smtClean="0">
                <a:latin typeface="Comic Sans MS"/>
                <a:cs typeface="Comic Sans MS"/>
              </a:rPr>
              <a:t>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304800"/>
            <a:ext cx="708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   Algebraic Proof Systems </a:t>
            </a:r>
          </a:p>
          <a:p>
            <a:r>
              <a:rPr lang="en-US" sz="32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   for Complexity Theorists</a:t>
            </a:r>
            <a:endParaRPr lang="en-US" sz="3200" b="1" dirty="0">
              <a:solidFill>
                <a:srgbClr val="9B08B8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74388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Theorem 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Superpolynomial</a:t>
            </a:r>
            <a:r>
              <a:rPr lang="en-US" sz="2000" dirty="0" smtClean="0">
                <a:latin typeface="Comic Sans MS"/>
                <a:cs typeface="Comic Sans MS"/>
              </a:rPr>
              <a:t> lower bounds for IPS</a:t>
            </a:r>
          </a:p>
          <a:p>
            <a:pPr>
              <a:buNone/>
            </a:pPr>
            <a:r>
              <a:rPr lang="en-US" sz="2000" dirty="0" smtClean="0">
                <a:latin typeface="Comic Sans MS"/>
                <a:cs typeface="Comic Sans MS"/>
              </a:rPr>
              <a:t>  imply the permanent does not have polynomial-size</a:t>
            </a:r>
          </a:p>
          <a:p>
            <a:pPr>
              <a:buNone/>
            </a:pP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algebraic circuits.</a:t>
            </a:r>
            <a:endParaRPr lang="en-US" sz="20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000" b="1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Theorem.</a:t>
            </a:r>
            <a:r>
              <a:rPr lang="en-US" sz="2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 err="1" smtClean="0">
                <a:latin typeface="Comic Sans MS"/>
                <a:cs typeface="Comic Sans MS"/>
              </a:rPr>
              <a:t>Superpolynomial</a:t>
            </a:r>
            <a:r>
              <a:rPr lang="en-US" sz="2000" dirty="0" smtClean="0">
                <a:latin typeface="Comic Sans MS"/>
                <a:cs typeface="Comic Sans MS"/>
              </a:rPr>
              <a:t> lower bounds on number of </a:t>
            </a:r>
          </a:p>
          <a:p>
            <a:pPr marL="0" indent="0">
              <a:buNone/>
            </a:pPr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 smtClean="0">
                <a:latin typeface="Comic Sans MS"/>
                <a:cs typeface="Comic Sans MS"/>
              </a:rPr>
              <a:t>   lines of PC proofs imply the permanent versus determinant conjecture</a:t>
            </a:r>
          </a:p>
          <a:p>
            <a:pPr marL="0" indent="0">
              <a:buNone/>
            </a:pPr>
            <a:r>
              <a:rPr lang="en-US" sz="2000" b="1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Theorem. </a:t>
            </a:r>
            <a:r>
              <a:rPr lang="en-US" sz="2000" dirty="0" smtClean="0">
                <a:latin typeface="Comic Sans MS"/>
                <a:cs typeface="Comic Sans MS"/>
              </a:rPr>
              <a:t>IPS can p-simulate Extended </a:t>
            </a:r>
            <a:r>
              <a:rPr lang="en-US" sz="2000" dirty="0" err="1" smtClean="0">
                <a:latin typeface="Comic Sans MS"/>
                <a:cs typeface="Comic Sans MS"/>
              </a:rPr>
              <a:t>Frege</a:t>
            </a:r>
            <a:r>
              <a:rPr lang="en-US" sz="2000" dirty="0" smtClean="0">
                <a:latin typeface="Comic Sans MS"/>
                <a:cs typeface="Comic Sans MS"/>
              </a:rPr>
              <a:t>. Similarly C-IPS can p-simulate C-</a:t>
            </a:r>
            <a:r>
              <a:rPr lang="en-US" sz="2000" dirty="0" err="1" smtClean="0">
                <a:latin typeface="Comic Sans MS"/>
                <a:cs typeface="Comic Sans MS"/>
              </a:rPr>
              <a:t>Frege</a:t>
            </a:r>
            <a:endParaRPr lang="en-US" sz="2000" dirty="0" smtClean="0">
              <a:latin typeface="Comic Sans MS"/>
              <a:cs typeface="Comic Sans MS"/>
            </a:endParaRPr>
          </a:p>
          <a:p>
            <a:pPr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Under a reasonable assumption about PIT, IPS is poly-equivalent to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      Extended </a:t>
            </a:r>
            <a:r>
              <a:rPr lang="en-US" sz="2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Frege</a:t>
            </a: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; similar for C-IPS and C-</a:t>
            </a:r>
            <a:r>
              <a:rPr lang="en-US" sz="2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Frege</a:t>
            </a:r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 systems. 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Suggests new approaches for proof complexity lower bounds.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mic Sans MS"/>
                <a:cs typeface="Comic Sans MS"/>
              </a:rPr>
              <a:t>Note: [FSTW] recently proved that Hilbert and IPS are p-equivalent</a:t>
            </a:r>
          </a:p>
        </p:txBody>
      </p:sp>
      <p:sp>
        <p:nvSpPr>
          <p:cNvPr id="6" name="Subtitle 5"/>
          <p:cNvSpPr txBox="1">
            <a:spLocks/>
          </p:cNvSpPr>
          <p:nvPr/>
        </p:nvSpPr>
        <p:spPr>
          <a:xfrm>
            <a:off x="381000" y="304800"/>
            <a:ext cx="8534400" cy="8382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prstClr val="white"/>
                </a:solidFill>
                <a:latin typeface="Arial"/>
                <a:cs typeface="Arial"/>
              </a:rPr>
              <a:t>)</a:t>
            </a:r>
            <a:endParaRPr lang="en-US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8800" y="304800"/>
            <a:ext cx="50143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The Ideal Proof System</a:t>
            </a:r>
            <a:endParaRPr lang="en-US" sz="3200" b="1" dirty="0">
              <a:solidFill>
                <a:srgbClr val="9B08B8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56007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Fundamental Connection to Complexity Theory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4800600" cy="42973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Theorem (Cook, </a:t>
            </a:r>
            <a:r>
              <a:rPr lang="en-US" dirty="0" err="1" smtClean="0">
                <a:solidFill>
                  <a:srgbClr val="00B050"/>
                </a:solidFill>
              </a:rPr>
              <a:t>Reckhow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NP = </a:t>
            </a:r>
            <a:r>
              <a:rPr lang="en-US" dirty="0" err="1" smtClean="0"/>
              <a:t>coNP</a:t>
            </a:r>
            <a:r>
              <a:rPr lang="en-US" dirty="0" smtClean="0"/>
              <a:t> if and only if there exists a </a:t>
            </a:r>
            <a:r>
              <a:rPr lang="en-US" dirty="0" err="1" smtClean="0"/>
              <a:t>polynomially</a:t>
            </a:r>
            <a:r>
              <a:rPr lang="en-US" dirty="0" smtClean="0"/>
              <a:t> bounded proof system.</a:t>
            </a:r>
            <a:endParaRPr lang="en-US" dirty="0"/>
          </a:p>
        </p:txBody>
      </p:sp>
      <p:pic>
        <p:nvPicPr>
          <p:cNvPr id="5" name="Picture 4" descr="stev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752600"/>
            <a:ext cx="1897380" cy="2578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 txBox="1">
            <a:spLocks/>
          </p:cNvSpPr>
          <p:nvPr/>
        </p:nvSpPr>
        <p:spPr>
          <a:xfrm>
            <a:off x="381000" y="304800"/>
            <a:ext cx="8534400" cy="8382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prstClr val="white"/>
                </a:solidFill>
                <a:latin typeface="Arial"/>
                <a:cs typeface="Arial"/>
              </a:rPr>
              <a:t/>
            </a:r>
            <a:br>
              <a:rPr lang="en-US" sz="2800" dirty="0" smtClean="0">
                <a:solidFill>
                  <a:prstClr val="white"/>
                </a:solidFill>
                <a:latin typeface="Arial"/>
                <a:cs typeface="Arial"/>
              </a:rPr>
            </a:br>
            <a:r>
              <a:rPr lang="en-US" sz="2800" dirty="0" smtClean="0">
                <a:solidFill>
                  <a:prstClr val="white"/>
                </a:solidFill>
                <a:latin typeface="Arial"/>
                <a:cs typeface="Arial"/>
              </a:rPr>
              <a:t>Our New Proof System</a:t>
            </a:r>
            <a:endParaRPr lang="en-US" sz="1200" dirty="0">
              <a:solidFill>
                <a:prstClr val="white"/>
              </a:solidFill>
              <a:latin typeface="Arial"/>
              <a:cs typeface="Arial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667000" y="6127638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997053" y="1600200"/>
            <a:ext cx="3765947" cy="5029200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5400000">
            <a:off x="7192119" y="3883967"/>
            <a:ext cx="234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Algebraic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19307" y="5538497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5764293" y="5614697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5776993" y="4700297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609600" y="4610153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3810000" y="3785897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613684" y="3183349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609857" y="2293052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Extended</a:t>
            </a:r>
            <a:endParaRPr lang="en-US" sz="2400" dirty="0">
              <a:solidFill>
                <a:srgbClr val="000000"/>
              </a:solidFill>
            </a:endParaRPr>
          </a:p>
        </p:txBody>
      </p:sp>
      <p:cxnSp>
        <p:nvCxnSpPr>
          <p:cNvPr id="49" name="Straight Arrow Connector 48"/>
          <p:cNvCxnSpPr>
            <a:stCxn id="12" idx="2"/>
          </p:cNvCxnSpPr>
          <p:nvPr/>
        </p:nvCxnSpPr>
        <p:spPr>
          <a:xfrm flipH="1" flipV="1">
            <a:off x="2124004" y="6155596"/>
            <a:ext cx="542996" cy="28889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2" idx="6"/>
          </p:cNvCxnSpPr>
          <p:nvPr/>
        </p:nvCxnSpPr>
        <p:spPr>
          <a:xfrm flipV="1">
            <a:off x="4814807" y="6127638"/>
            <a:ext cx="1113007" cy="31685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2" idx="0"/>
            <a:endCxn id="26" idx="4"/>
          </p:cNvCxnSpPr>
          <p:nvPr/>
        </p:nvCxnSpPr>
        <p:spPr>
          <a:xfrm flipV="1">
            <a:off x="6838197" y="5334000"/>
            <a:ext cx="12700" cy="2806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9" idx="0"/>
            <a:endCxn id="32" idx="4"/>
          </p:cNvCxnSpPr>
          <p:nvPr/>
        </p:nvCxnSpPr>
        <p:spPr>
          <a:xfrm flipH="1" flipV="1">
            <a:off x="1683504" y="5243856"/>
            <a:ext cx="9707" cy="29464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32" idx="7"/>
          </p:cNvCxnSpPr>
          <p:nvPr/>
        </p:nvCxnSpPr>
        <p:spPr>
          <a:xfrm flipV="1">
            <a:off x="2442868" y="4326796"/>
            <a:ext cx="1517953" cy="37616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endCxn id="38" idx="6"/>
          </p:cNvCxnSpPr>
          <p:nvPr/>
        </p:nvCxnSpPr>
        <p:spPr>
          <a:xfrm flipH="1" flipV="1">
            <a:off x="2761491" y="3500201"/>
            <a:ext cx="1199332" cy="38599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35" idx="5"/>
          </p:cNvCxnSpPr>
          <p:nvPr/>
        </p:nvCxnSpPr>
        <p:spPr>
          <a:xfrm flipH="1" flipV="1">
            <a:off x="5643268" y="4326796"/>
            <a:ext cx="441914" cy="46630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38" idx="0"/>
            <a:endCxn id="47" idx="4"/>
          </p:cNvCxnSpPr>
          <p:nvPr/>
        </p:nvCxnSpPr>
        <p:spPr>
          <a:xfrm flipH="1" flipV="1">
            <a:off x="1683761" y="2926755"/>
            <a:ext cx="3827" cy="25659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26" idx="0"/>
          </p:cNvCxnSpPr>
          <p:nvPr/>
        </p:nvCxnSpPr>
        <p:spPr>
          <a:xfrm flipH="1" flipV="1">
            <a:off x="6828747" y="2378340"/>
            <a:ext cx="22150" cy="232195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7" idx="6"/>
            <a:endCxn id="51" idx="2"/>
          </p:cNvCxnSpPr>
          <p:nvPr/>
        </p:nvCxnSpPr>
        <p:spPr>
          <a:xfrm flipV="1">
            <a:off x="2757664" y="2374252"/>
            <a:ext cx="2652536" cy="23565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410200" y="2057400"/>
            <a:ext cx="3048000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rgbClr val="F94C3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IPS ~ Hilbert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457200"/>
            <a:ext cx="536977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The Proof Complexity Zoo</a:t>
            </a:r>
            <a:endParaRPr lang="en-US" sz="3200" b="1" dirty="0">
              <a:solidFill>
                <a:srgbClr val="9B08B8"/>
              </a:solidFill>
              <a:latin typeface="Comic Sans MS"/>
              <a:cs typeface="Comic Sans MS"/>
            </a:endParaRPr>
          </a:p>
        </p:txBody>
      </p:sp>
      <p:pic>
        <p:nvPicPr>
          <p:cNvPr id="7" name="Picture 6" descr="giraff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4800"/>
            <a:ext cx="2631532" cy="1752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5800" y="2362200"/>
            <a:ext cx="2178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Extended </a:t>
            </a:r>
            <a:r>
              <a:rPr lang="en-US" sz="2400" dirty="0" err="1" smtClean="0"/>
              <a:t>Frege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295400" y="3276600"/>
            <a:ext cx="884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Frege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990600" y="4648200"/>
            <a:ext cx="1476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AC0-Frege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038600" y="3886200"/>
            <a:ext cx="1827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AC0[p]-</a:t>
            </a:r>
            <a:r>
              <a:rPr lang="en-US" sz="2400" dirty="0" err="1" smtClean="0"/>
              <a:t>Frege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90600" y="5638800"/>
            <a:ext cx="1515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Resolution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019800" y="4724400"/>
            <a:ext cx="1812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Poly Calculus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867400" y="5715000"/>
            <a:ext cx="2011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Nullstellensatz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2895600" y="6172200"/>
            <a:ext cx="1741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Truth Tables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912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663399"/>
                </a:solidFill>
                <a:latin typeface="Comic Sans MS"/>
                <a:cs typeface="Comic Sans MS"/>
              </a:rPr>
              <a:t> </a:t>
            </a:r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Lower Bounds for PC 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[BIKPP-96]: </a:t>
            </a:r>
            <a:r>
              <a:rPr lang="en-US" dirty="0" err="1" smtClean="0"/>
              <a:t>nonconstant</a:t>
            </a:r>
            <a:r>
              <a:rPr lang="en-US" dirty="0" smtClean="0"/>
              <a:t> </a:t>
            </a:r>
            <a:r>
              <a:rPr lang="en-US" dirty="0" err="1" smtClean="0"/>
              <a:t>lbs</a:t>
            </a:r>
            <a:r>
              <a:rPr lang="en-US" dirty="0" smtClean="0"/>
              <a:t> for </a:t>
            </a:r>
            <a:r>
              <a:rPr lang="en-US" dirty="0" err="1" smtClean="0"/>
              <a:t>Nullsatz</a:t>
            </a:r>
            <a:endParaRPr lang="en-US" dirty="0" smtClean="0"/>
          </a:p>
          <a:p>
            <a:r>
              <a:rPr lang="en-US" dirty="0" smtClean="0"/>
              <a:t>[CEI-96], [BP-96]: separation between </a:t>
            </a:r>
            <a:r>
              <a:rPr lang="en-US" dirty="0" err="1" smtClean="0"/>
              <a:t>Nullsatz</a:t>
            </a:r>
            <a:r>
              <a:rPr lang="en-US" dirty="0" smtClean="0"/>
              <a:t> and PC</a:t>
            </a:r>
            <a:endParaRPr lang="en-US" baseline="30000" dirty="0" smtClean="0"/>
          </a:p>
          <a:p>
            <a:r>
              <a:rPr lang="en-US" dirty="0" smtClean="0"/>
              <a:t>[Razb-98], [AR-01]: linear PC </a:t>
            </a:r>
            <a:r>
              <a:rPr lang="en-US" dirty="0" err="1" smtClean="0"/>
              <a:t>lbs</a:t>
            </a:r>
            <a:r>
              <a:rPr lang="en-US" dirty="0" smtClean="0"/>
              <a:t> for PHP</a:t>
            </a:r>
          </a:p>
          <a:p>
            <a:r>
              <a:rPr lang="en-US" dirty="0" smtClean="0"/>
              <a:t>[BGIP-01]: linear PC </a:t>
            </a:r>
            <a:r>
              <a:rPr lang="en-US" dirty="0" err="1" smtClean="0"/>
              <a:t>lbs</a:t>
            </a:r>
            <a:r>
              <a:rPr lang="en-US" dirty="0" smtClean="0"/>
              <a:t> for </a:t>
            </a:r>
            <a:r>
              <a:rPr lang="en-US" dirty="0" err="1" smtClean="0"/>
              <a:t>Tseitin</a:t>
            </a:r>
            <a:endParaRPr lang="en-US" dirty="0" smtClean="0"/>
          </a:p>
          <a:p>
            <a:r>
              <a:rPr lang="en-US" dirty="0" smtClean="0"/>
              <a:t>[Grig-01,S-08]: linear SOS </a:t>
            </a:r>
            <a:r>
              <a:rPr lang="en-US" dirty="0" err="1" smtClean="0"/>
              <a:t>lbs</a:t>
            </a:r>
            <a:r>
              <a:rPr lang="en-US" dirty="0" smtClean="0"/>
              <a:t> (building on BGIP-01)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75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8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Comic Sans MS"/>
                <a:cs typeface="Comic Sans MS"/>
              </a:rPr>
              <a:t>Tseitin</a:t>
            </a:r>
            <a:r>
              <a:rPr lang="en-US" sz="3200" b="1" dirty="0">
                <a:solidFill>
                  <a:srgbClr val="7030A0"/>
                </a:solidFill>
                <a:latin typeface="Comic Sans MS"/>
                <a:cs typeface="Comic Sans MS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Contradictions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0558"/>
            <a:ext cx="8458200" cy="5486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G=(V,E) is a d-regular graph on n vertices with high (boundary) expansion </a:t>
            </a:r>
          </a:p>
          <a:p>
            <a:r>
              <a:rPr lang="en-US" sz="2800" dirty="0" smtClean="0"/>
              <a:t>Label each vertex with a charge, c(v) = 0 or 1 such that the sum of all charges is odd.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Variables: </a:t>
            </a:r>
            <a:r>
              <a:rPr lang="en-US" sz="2800" dirty="0" err="1" smtClean="0"/>
              <a:t>e</a:t>
            </a:r>
            <a:r>
              <a:rPr lang="en-US" sz="2800" baseline="-25000" dirty="0" err="1" smtClean="0"/>
              <a:t>v,w</a:t>
            </a:r>
            <a:r>
              <a:rPr lang="en-US" sz="2800" dirty="0" smtClean="0"/>
              <a:t> for all (</a:t>
            </a:r>
            <a:r>
              <a:rPr lang="en-US" sz="2800" dirty="0" err="1" smtClean="0"/>
              <a:t>v,w</a:t>
            </a:r>
            <a:r>
              <a:rPr lang="en-US" sz="2800" dirty="0" smtClean="0"/>
              <a:t>) in E</a:t>
            </a: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Constraints C(v):</a:t>
            </a:r>
            <a:r>
              <a:rPr lang="en-US" sz="2800" dirty="0" smtClean="0"/>
              <a:t> 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for each vertex, the sum of incident edges equals the charge of v</a:t>
            </a:r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b="1" dirty="0" smtClean="0">
                <a:solidFill>
                  <a:srgbClr val="FF0000"/>
                </a:solidFill>
              </a:rPr>
              <a:t>C(v): </a:t>
            </a:r>
            <a:r>
              <a:rPr lang="en-US" b="1" dirty="0" err="1" smtClean="0">
                <a:solidFill>
                  <a:srgbClr val="FF0000"/>
                </a:solidFill>
              </a:rPr>
              <a:t>Σ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w</a:t>
            </a:r>
            <a:r>
              <a:rPr lang="en-US" b="1" baseline="-25000" dirty="0" smtClean="0">
                <a:solidFill>
                  <a:srgbClr val="FF0000"/>
                </a:solidFill>
              </a:rPr>
              <a:t>,</a:t>
            </a:r>
            <a:r>
              <a:rPr lang="en-US" b="1" baseline="-25000" dirty="0">
                <a:solidFill>
                  <a:srgbClr val="FF0000"/>
                </a:solidFill>
              </a:rPr>
              <a:t> </a:t>
            </a:r>
            <a:r>
              <a:rPr lang="en-US" b="1" baseline="-25000" dirty="0" smtClean="0">
                <a:solidFill>
                  <a:srgbClr val="FF0000"/>
                </a:solidFill>
              </a:rPr>
              <a:t>(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v,w</a:t>
            </a:r>
            <a:r>
              <a:rPr lang="en-US" b="1" baseline="-25000" dirty="0" smtClean="0">
                <a:solidFill>
                  <a:srgbClr val="FF0000"/>
                </a:solidFill>
              </a:rPr>
              <a:t>)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-25000" dirty="0" smtClean="0">
                <a:solidFill>
                  <a:srgbClr val="FF0000"/>
                </a:solidFill>
              </a:rPr>
              <a:t>in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-25000" dirty="0" smtClean="0">
                <a:solidFill>
                  <a:srgbClr val="FF0000"/>
                </a:solidFill>
              </a:rPr>
              <a:t>E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</a:rPr>
              <a:t>e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v,w</a:t>
            </a:r>
            <a:r>
              <a:rPr lang="en-US" b="1" dirty="0" smtClean="0">
                <a:solidFill>
                  <a:srgbClr val="FF0000"/>
                </a:solidFill>
              </a:rPr>
              <a:t> = c(v)</a:t>
            </a:r>
          </a:p>
        </p:txBody>
      </p:sp>
    </p:spTree>
    <p:extLst>
      <p:ext uri="{BB962C8B-B14F-4D97-AF65-F5344CB8AC3E}">
        <p14:creationId xmlns:p14="http://schemas.microsoft.com/office/powerpoint/2010/main" val="2968998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PC Degree Lower Bounds via Expansion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>
                <a:latin typeface="Comic Sans MS"/>
                <a:cs typeface="Comic Sans MS"/>
              </a:rPr>
              <a:t>[BGIP]</a:t>
            </a:r>
            <a:endParaRPr lang="en-US" sz="3100" b="1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H</a:t>
            </a:r>
            <a:r>
              <a:rPr lang="en-US" sz="2800" dirty="0" smtClean="0"/>
              <a:t>igh level: reduce to Resolution width lower bounds</a:t>
            </a:r>
          </a:p>
          <a:p>
            <a:r>
              <a:rPr lang="en-US" sz="2800" dirty="0" smtClean="0"/>
              <a:t>First prove lower bounds (via expansion) on width for a simpler system called Gaussian proofs. </a:t>
            </a:r>
          </a:p>
          <a:p>
            <a:r>
              <a:rPr lang="en-US" sz="2800" dirty="0" smtClean="0"/>
              <a:t>Then show how Gaussian width equals PC degree (which also equals Resolution width)</a:t>
            </a:r>
          </a:p>
          <a:p>
            <a:r>
              <a:rPr lang="en-US" sz="2800" dirty="0" smtClean="0"/>
              <a:t>Key insight:  in characteristic p&gt;2, can express </a:t>
            </a:r>
            <a:r>
              <a:rPr lang="en-US" sz="2800" dirty="0" err="1" smtClean="0"/>
              <a:t>Tseitin</a:t>
            </a:r>
            <a:r>
              <a:rPr lang="en-US" sz="2800" dirty="0" smtClean="0"/>
              <a:t>   over -1/1 valued </a:t>
            </a:r>
            <a:r>
              <a:rPr lang="en-US" sz="2800" dirty="0" err="1" smtClean="0"/>
              <a:t>vars</a:t>
            </a:r>
            <a:r>
              <a:rPr lang="en-US" sz="2800" dirty="0" smtClean="0"/>
              <a:t> instead of 0/1. Under this linear transformation, the </a:t>
            </a:r>
            <a:r>
              <a:rPr lang="en-US" sz="2800" dirty="0" err="1" smtClean="0"/>
              <a:t>Tseitin</a:t>
            </a:r>
            <a:r>
              <a:rPr lang="en-US" sz="2800" dirty="0" smtClean="0"/>
              <a:t> polynomials are binomials which greatly simplifies the ideal generated by them.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6858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3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Gaussian Width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Given a set A of </a:t>
            </a:r>
            <a:r>
              <a:rPr lang="en-US" dirty="0" err="1" smtClean="0"/>
              <a:t>unsatisfiable</a:t>
            </a:r>
            <a:r>
              <a:rPr lang="en-US" dirty="0" smtClean="0"/>
              <a:t> mod 2 equations, a Gaussian refutation of A is a sequence of equations     E=</a:t>
            </a:r>
            <a:r>
              <a:rPr lang="en-US" baseline="-25000" dirty="0" smtClean="0"/>
              <a:t> </a:t>
            </a:r>
            <a:r>
              <a:rPr lang="en-US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/>
              <a:t> …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q</a:t>
            </a:r>
            <a:r>
              <a:rPr lang="en-US" baseline="-25000" dirty="0" smtClean="0"/>
              <a:t> </a:t>
            </a:r>
            <a:r>
              <a:rPr lang="en-US" dirty="0" smtClean="0"/>
              <a:t> (mod 2) such that: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/>
              <a:t>Each equation is an initial equation, or is the sum        </a:t>
            </a:r>
          </a:p>
          <a:p>
            <a:pPr marL="0" indent="0">
              <a:buNone/>
            </a:pPr>
            <a:r>
              <a:rPr lang="en-US" sz="2400" dirty="0"/>
              <a:t>	 </a:t>
            </a:r>
            <a:r>
              <a:rPr lang="en-US" sz="2400" dirty="0" smtClean="0"/>
              <a:t>     of two previously derive equations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The final equation is 1=0</a:t>
            </a:r>
          </a:p>
          <a:p>
            <a:pPr marL="0" indent="0">
              <a:buNone/>
            </a:pPr>
            <a:r>
              <a:rPr lang="en-US" dirty="0" smtClean="0"/>
              <a:t>Gaussian-width(E) =</a:t>
            </a:r>
            <a:r>
              <a:rPr lang="en-US" dirty="0"/>
              <a:t> </a:t>
            </a:r>
            <a:r>
              <a:rPr lang="en-US" dirty="0" smtClean="0"/>
              <a:t>max</a:t>
            </a:r>
            <a:r>
              <a:rPr lang="en-US" baseline="-25000" dirty="0" smtClean="0"/>
              <a:t>i</a:t>
            </a:r>
            <a:r>
              <a:rPr lang="en-US" dirty="0" smtClean="0"/>
              <a:t> (width of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 )</a:t>
            </a:r>
          </a:p>
          <a:p>
            <a:pPr marL="0" indent="0">
              <a:buNone/>
            </a:pPr>
            <a:r>
              <a:rPr lang="en-US" dirty="0" smtClean="0"/>
              <a:t>Gaussian-width(A) = min </a:t>
            </a:r>
            <a:r>
              <a:rPr lang="en-US" baseline="-25000" dirty="0" smtClean="0"/>
              <a:t>proofs</a:t>
            </a:r>
            <a:r>
              <a:rPr lang="en-US" dirty="0" smtClean="0"/>
              <a:t> </a:t>
            </a:r>
            <a:r>
              <a:rPr lang="en-US" baseline="-25000" dirty="0" smtClean="0"/>
              <a:t>E</a:t>
            </a:r>
            <a:r>
              <a:rPr lang="en-US" dirty="0" smtClean="0"/>
              <a:t> (Gaussian-width(E))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Lemma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smtClean="0"/>
              <a:t>Gaussian-width(</a:t>
            </a:r>
            <a:r>
              <a:rPr lang="en-US" dirty="0" err="1" smtClean="0"/>
              <a:t>Tseitin</a:t>
            </a:r>
            <a:r>
              <a:rPr lang="en-US" baseline="-25000" dirty="0" err="1" smtClean="0"/>
              <a:t>G</a:t>
            </a:r>
            <a:r>
              <a:rPr lang="en-US" dirty="0" smtClean="0"/>
              <a:t>) is </a:t>
            </a:r>
            <a:r>
              <a:rPr lang="en-US" dirty="0" err="1" smtClean="0"/>
              <a:t>Ω</a:t>
            </a:r>
            <a:r>
              <a:rPr lang="en-US" dirty="0" smtClean="0"/>
              <a:t>(n) for G an expander graph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Observation. </a:t>
            </a:r>
            <a:r>
              <a:rPr lang="en-US" dirty="0" smtClean="0"/>
              <a:t>Gaussian refutations of width w convert to Resolution refutations of width w and vice-versa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690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Gaussian Refutations for </a:t>
            </a:r>
            <a:r>
              <a:rPr lang="en-US" sz="3200" b="1" dirty="0" err="1" smtClean="0">
                <a:solidFill>
                  <a:srgbClr val="663399"/>
                </a:solidFill>
                <a:latin typeface="Comic Sans MS"/>
                <a:cs typeface="Comic Sans MS"/>
              </a:rPr>
              <a:t>Tseitin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ssume all charges are </a:t>
            </a:r>
            <a:r>
              <a:rPr lang="en-US" dirty="0"/>
              <a:t>1</a:t>
            </a:r>
            <a:r>
              <a:rPr lang="en-US" dirty="0" smtClean="0"/>
              <a:t>, and n odd</a:t>
            </a:r>
          </a:p>
          <a:p>
            <a:r>
              <a:rPr lang="en-US" dirty="0" smtClean="0"/>
              <a:t>Initial equations (of width d) say that number of edges out of a single vertex is odd. </a:t>
            </a:r>
          </a:p>
          <a:p>
            <a:r>
              <a:rPr lang="en-US" dirty="0" smtClean="0"/>
              <a:t>In width 2d, can add two of these equations to say that the number of edges out of a set of 2 vertices is even</a:t>
            </a:r>
          </a:p>
          <a:p>
            <a:r>
              <a:rPr lang="en-US" dirty="0" smtClean="0"/>
              <a:t>Continuing this way, for a subset S of vertices, can derive equation that says that the number of edges out of S, E(S), is equal to the parity of |S|. Width of equation is |E(S)|</a:t>
            </a:r>
          </a:p>
          <a:p>
            <a:r>
              <a:rPr lang="en-US" dirty="0" smtClean="0"/>
              <a:t>Eventually, we have two equations, one saying that number of edges out of S</a:t>
            </a:r>
            <a:r>
              <a:rPr lang="en-US" baseline="-25000" dirty="0" smtClean="0"/>
              <a:t>1</a:t>
            </a:r>
            <a:r>
              <a:rPr lang="en-US" dirty="0" smtClean="0"/>
              <a:t> is odd, another saying that the number of edges out of S</a:t>
            </a:r>
            <a:r>
              <a:rPr lang="en-US" baseline="-25000" dirty="0" smtClean="0"/>
              <a:t>2</a:t>
            </a:r>
            <a:r>
              <a:rPr lang="en-US" dirty="0" smtClean="0"/>
              <a:t> is even, where S</a:t>
            </a:r>
            <a:r>
              <a:rPr lang="en-US" baseline="-25000" dirty="0" smtClean="0"/>
              <a:t>1</a:t>
            </a:r>
            <a:r>
              <a:rPr lang="en-US" dirty="0" smtClean="0"/>
              <a:t> U S</a:t>
            </a:r>
            <a:r>
              <a:rPr lang="en-US" baseline="-25000" dirty="0" smtClean="0"/>
              <a:t>2</a:t>
            </a:r>
            <a:r>
              <a:rPr lang="en-US" dirty="0" smtClean="0"/>
              <a:t> = V, and 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 disjoint.</a:t>
            </a:r>
          </a:p>
          <a:p>
            <a:r>
              <a:rPr lang="en-US" dirty="0" smtClean="0"/>
              <a:t>G expanding</a:t>
            </a:r>
            <a:r>
              <a:rPr lang="en-US" dirty="0"/>
              <a:t> </a:t>
            </a:r>
            <a:r>
              <a:rPr lang="en-US" dirty="0" smtClean="0"/>
              <a:t>implies large width since at some point we must pass through a set S such that |E(S)| is large.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19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Gaussian width lower bounds via expansion</a:t>
            </a:r>
            <a:b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</a:b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(same as width argument given earlier)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Claim:</a:t>
            </a:r>
            <a:r>
              <a:rPr lang="en-US" dirty="0" smtClean="0"/>
              <a:t> </a:t>
            </a:r>
            <a:r>
              <a:rPr lang="en-US" dirty="0" err="1" smtClean="0"/>
              <a:t>Tseitin</a:t>
            </a:r>
            <a:r>
              <a:rPr lang="en-US" dirty="0" smtClean="0"/>
              <a:t>(G) is minimally </a:t>
            </a:r>
            <a:r>
              <a:rPr lang="en-US" dirty="0" err="1" smtClean="0"/>
              <a:t>unsatisfiable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Complex Clause: </a:t>
            </a:r>
            <a:r>
              <a:rPr lang="en-US" dirty="0" smtClean="0"/>
              <a:t>Consider the first equation, D</a:t>
            </a:r>
            <a:r>
              <a:rPr lang="en-US" baseline="30000" dirty="0" smtClean="0"/>
              <a:t>*</a:t>
            </a:r>
            <a:r>
              <a:rPr lang="en-US" dirty="0" smtClean="0"/>
              <a:t> in Gaussian proof that was derived from at least 1/4 of the initial equations. Since it is the first, it was derived from at most ½ of the  equations.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Claim:</a:t>
            </a:r>
            <a:r>
              <a:rPr lang="en-US" dirty="0" smtClean="0"/>
              <a:t> |</a:t>
            </a:r>
            <a:r>
              <a:rPr lang="en-US" dirty="0" err="1" smtClean="0"/>
              <a:t>vars</a:t>
            </a:r>
            <a:r>
              <a:rPr lang="en-US" dirty="0" smtClean="0"/>
              <a:t>(D</a:t>
            </a:r>
            <a:r>
              <a:rPr lang="en-US" baseline="30000" dirty="0" smtClean="0"/>
              <a:t>*</a:t>
            </a:r>
            <a:r>
              <a:rPr lang="en-US" dirty="0" smtClean="0"/>
              <a:t>)| ≥ </a:t>
            </a:r>
            <a:r>
              <a:rPr lang="en-US" dirty="0" err="1" smtClean="0"/>
              <a:t>εn</a:t>
            </a:r>
            <a:r>
              <a:rPr lang="en-US" dirty="0" smtClean="0"/>
              <a:t> (for some </a:t>
            </a:r>
            <a:r>
              <a:rPr lang="en-US" dirty="0" err="1" smtClean="0"/>
              <a:t>ε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Proof: Let S= C</a:t>
            </a:r>
            <a:r>
              <a:rPr lang="en-US" baseline="-25000" dirty="0" smtClean="0"/>
              <a:t>i1</a:t>
            </a:r>
            <a:r>
              <a:rPr lang="en-US" dirty="0" smtClean="0"/>
              <a:t>, …, </a:t>
            </a:r>
            <a:r>
              <a:rPr lang="en-US" dirty="0" err="1"/>
              <a:t>C</a:t>
            </a:r>
            <a:r>
              <a:rPr lang="en-US" baseline="-25000" dirty="0" err="1" smtClean="0"/>
              <a:t>im</a:t>
            </a:r>
            <a:r>
              <a:rPr lang="en-US" baseline="-25000" dirty="0" smtClean="0"/>
              <a:t> </a:t>
            </a:r>
            <a:r>
              <a:rPr lang="en-US" dirty="0" smtClean="0"/>
              <a:t> be the equations used to derive C. Any variable that occurs in exactly one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ij</a:t>
            </a:r>
            <a:r>
              <a:rPr lang="en-US" dirty="0" smtClean="0"/>
              <a:t> must be in D</a:t>
            </a:r>
            <a:r>
              <a:rPr lang="en-US" baseline="30000" dirty="0" smtClean="0"/>
              <a:t>*</a:t>
            </a:r>
            <a:r>
              <a:rPr lang="en-US" dirty="0" smtClean="0"/>
              <a:t>.  Since G is </a:t>
            </a:r>
            <a:r>
              <a:rPr lang="en-US" dirty="0" err="1" smtClean="0"/>
              <a:t>expanding,and</a:t>
            </a:r>
            <a:r>
              <a:rPr lang="en-US" dirty="0" smtClean="0"/>
              <a:t> n/4 ≤ m ≤ n/2,  S has boundary expansion at least </a:t>
            </a:r>
            <a:r>
              <a:rPr lang="en-US" dirty="0" err="1" smtClean="0"/>
              <a:t>εn</a:t>
            </a:r>
            <a:r>
              <a:rPr lang="en-US" dirty="0" smtClean="0"/>
              <a:t> for some </a:t>
            </a:r>
            <a:r>
              <a:rPr lang="en-US" dirty="0" err="1" smtClean="0"/>
              <a:t>ε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Note:</a:t>
            </a:r>
            <a:r>
              <a:rPr lang="en-US" dirty="0" smtClean="0"/>
              <a:t> this also proves Res width lower bounds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7513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Converting Gaussian Proofs to PC Proofs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Convert to +/- 1: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x</a:t>
            </a:r>
            <a:r>
              <a:rPr lang="en-US" baseline="-25000" dirty="0" smtClean="0"/>
              <a:t>i 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(1-y</a:t>
            </a:r>
            <a:r>
              <a:rPr lang="en-US" baseline="-25000" dirty="0" smtClean="0">
                <a:sym typeface="Wingdings"/>
              </a:rPr>
              <a:t>i</a:t>
            </a:r>
            <a:r>
              <a:rPr lang="en-US" dirty="0" smtClean="0">
                <a:sym typeface="Wingdings"/>
              </a:rPr>
              <a:t>)/2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	x</a:t>
            </a:r>
            <a:r>
              <a:rPr lang="en-US" baseline="-25000" dirty="0" smtClean="0">
                <a:sym typeface="Wingdings"/>
              </a:rPr>
              <a:t>1 </a:t>
            </a:r>
            <a:r>
              <a:rPr lang="en-US" dirty="0" smtClean="0">
                <a:sym typeface="Wingdings"/>
              </a:rPr>
              <a:t>+ x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 + … + </a:t>
            </a:r>
            <a:r>
              <a:rPr lang="en-US" dirty="0" err="1" smtClean="0">
                <a:sym typeface="Wingdings"/>
              </a:rPr>
              <a:t>x</a:t>
            </a:r>
            <a:r>
              <a:rPr lang="en-US" baseline="-25000" dirty="0" err="1" smtClean="0">
                <a:sym typeface="Wingdings"/>
              </a:rPr>
              <a:t>k</a:t>
            </a:r>
            <a:r>
              <a:rPr lang="en-US" baseline="-25000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= b  y</a:t>
            </a:r>
            <a:r>
              <a:rPr lang="en-US" baseline="-25000" dirty="0" smtClean="0">
                <a:sym typeface="Wingdings"/>
              </a:rPr>
              <a:t>1 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 .. </a:t>
            </a:r>
            <a:r>
              <a:rPr lang="en-US" dirty="0" err="1" smtClean="0">
                <a:sym typeface="Wingdings"/>
              </a:rPr>
              <a:t>y</a:t>
            </a:r>
            <a:r>
              <a:rPr lang="en-US" baseline="-25000" dirty="0" err="1" smtClean="0">
                <a:sym typeface="Wingdings"/>
              </a:rPr>
              <a:t>k</a:t>
            </a:r>
            <a:r>
              <a:rPr lang="en-US" dirty="0" smtClean="0">
                <a:sym typeface="Wingdings"/>
              </a:rPr>
              <a:t> = b’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	x</a:t>
            </a:r>
            <a:r>
              <a:rPr lang="en-US" baseline="-25000" dirty="0" smtClean="0">
                <a:sym typeface="Wingdings"/>
              </a:rPr>
              <a:t>i</a:t>
            </a:r>
            <a:r>
              <a:rPr lang="en-US" baseline="30000" dirty="0" smtClean="0">
                <a:sym typeface="Wingdings"/>
              </a:rPr>
              <a:t>2 </a:t>
            </a:r>
            <a:r>
              <a:rPr lang="en-US" dirty="0" smtClean="0">
                <a:sym typeface="Wingdings"/>
              </a:rPr>
              <a:t>= x</a:t>
            </a:r>
            <a:r>
              <a:rPr lang="en-US" baseline="-25000" dirty="0" smtClean="0">
                <a:sym typeface="Wingdings"/>
              </a:rPr>
              <a:t>i  </a:t>
            </a:r>
            <a:r>
              <a:rPr lang="en-US" dirty="0" smtClean="0">
                <a:sym typeface="Wingdings"/>
              </a:rPr>
              <a:t> y</a:t>
            </a:r>
            <a:r>
              <a:rPr lang="en-US" baseline="-25000" dirty="0" smtClean="0">
                <a:sym typeface="Wingdings"/>
              </a:rPr>
              <a:t>i</a:t>
            </a:r>
            <a:r>
              <a:rPr lang="en-US" baseline="30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 = 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Associating a linear equation with each binomial: </a:t>
            </a:r>
          </a:p>
          <a:p>
            <a:r>
              <a:rPr lang="en-US" dirty="0" smtClean="0"/>
              <a:t>Let m</a:t>
            </a:r>
            <a:r>
              <a:rPr lang="en-US" baseline="-25000" dirty="0" smtClean="0"/>
              <a:t>1</a:t>
            </a:r>
            <a:r>
              <a:rPr lang="en-US" dirty="0" smtClean="0"/>
              <a:t>, m</a:t>
            </a:r>
            <a:r>
              <a:rPr lang="en-US" baseline="-25000" dirty="0" smtClean="0"/>
              <a:t>2</a:t>
            </a:r>
            <a:r>
              <a:rPr lang="en-US" dirty="0" smtClean="0"/>
              <a:t> be monomials</a:t>
            </a:r>
          </a:p>
          <a:p>
            <a:r>
              <a:rPr lang="en-US" dirty="0" smtClean="0"/>
              <a:t>Since m</a:t>
            </a:r>
            <a:r>
              <a:rPr lang="en-US" baseline="-25000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 =1,  m</a:t>
            </a:r>
            <a:r>
              <a:rPr lang="en-US" baseline="-25000" dirty="0" smtClean="0"/>
              <a:t>1</a:t>
            </a:r>
            <a:r>
              <a:rPr lang="en-US" dirty="0" smtClean="0"/>
              <a:t> +/- m</a:t>
            </a:r>
            <a:r>
              <a:rPr lang="en-US" baseline="-25000" dirty="0" smtClean="0"/>
              <a:t>2</a:t>
            </a:r>
            <a:r>
              <a:rPr lang="en-US" dirty="0" smtClean="0"/>
              <a:t> = 0 </a:t>
            </a:r>
            <a:r>
              <a:rPr lang="en-US" dirty="0" err="1" smtClean="0"/>
              <a:t>iff</a:t>
            </a:r>
            <a:r>
              <a:rPr lang="en-US" dirty="0"/>
              <a:t> </a:t>
            </a:r>
            <a:r>
              <a:rPr lang="en-US" dirty="0" smtClean="0"/>
              <a:t> m</a:t>
            </a:r>
            <a:r>
              <a:rPr lang="en-US" baseline="-25000" dirty="0" smtClean="0"/>
              <a:t>1</a:t>
            </a:r>
            <a:r>
              <a:rPr lang="en-US" dirty="0" smtClean="0"/>
              <a:t>m</a:t>
            </a:r>
            <a:r>
              <a:rPr lang="en-US" baseline="-25000" dirty="0" smtClean="0"/>
              <a:t>2</a:t>
            </a:r>
            <a:r>
              <a:rPr lang="en-US" dirty="0" smtClean="0"/>
              <a:t> = +/- 1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Lemma: </a:t>
            </a:r>
            <a:r>
              <a:rPr lang="en-US" dirty="0" smtClean="0"/>
              <a:t>A width w Gaussian proof implies a degree w PC proof where all lines are binomials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282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Converting Gaussian Proofs to PC Proofs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+ x</a:t>
            </a:r>
            <a:r>
              <a:rPr lang="en-US" baseline="-25000" dirty="0" smtClean="0"/>
              <a:t>2</a:t>
            </a:r>
            <a:r>
              <a:rPr lang="en-US" dirty="0" smtClean="0"/>
              <a:t> + x</a:t>
            </a:r>
            <a:r>
              <a:rPr lang="en-US" baseline="-25000" dirty="0" smtClean="0"/>
              <a:t>3</a:t>
            </a:r>
            <a:r>
              <a:rPr lang="en-US" dirty="0" smtClean="0"/>
              <a:t> =1, x</a:t>
            </a:r>
            <a:r>
              <a:rPr lang="en-US" baseline="-25000" dirty="0" smtClean="0"/>
              <a:t>3 </a:t>
            </a:r>
            <a:r>
              <a:rPr lang="en-US" dirty="0" smtClean="0"/>
              <a:t> + x</a:t>
            </a:r>
            <a:r>
              <a:rPr lang="en-US" baseline="-25000" dirty="0" smtClean="0"/>
              <a:t>4</a:t>
            </a:r>
            <a:r>
              <a:rPr lang="en-US" dirty="0" smtClean="0"/>
              <a:t>  =0 </a:t>
            </a:r>
            <a:r>
              <a:rPr lang="en-US" dirty="0" smtClean="0">
                <a:sym typeface="Wingdings"/>
              </a:rPr>
              <a:t> x</a:t>
            </a:r>
            <a:r>
              <a:rPr lang="en-US" baseline="-25000" dirty="0" smtClean="0">
                <a:sym typeface="Wingdings"/>
              </a:rPr>
              <a:t>1 </a:t>
            </a:r>
            <a:r>
              <a:rPr lang="en-US" dirty="0" smtClean="0">
                <a:sym typeface="Wingdings"/>
              </a:rPr>
              <a:t>+ x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 + x</a:t>
            </a:r>
            <a:r>
              <a:rPr lang="en-US" baseline="-25000" dirty="0" smtClean="0">
                <a:sym typeface="Wingdings"/>
              </a:rPr>
              <a:t>4 </a:t>
            </a:r>
            <a:r>
              <a:rPr lang="en-US" dirty="0" smtClean="0">
                <a:sym typeface="Wingdings"/>
              </a:rPr>
              <a:t> =1</a:t>
            </a: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1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3 </a:t>
            </a:r>
            <a:r>
              <a:rPr lang="en-US" dirty="0" smtClean="0">
                <a:sym typeface="Wingdings"/>
              </a:rPr>
              <a:t> + 1 =0,    y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4</a:t>
            </a:r>
            <a:r>
              <a:rPr lang="en-US" dirty="0" smtClean="0">
                <a:sym typeface="Wingdings"/>
              </a:rPr>
              <a:t> – 1 = 0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(y</a:t>
            </a:r>
            <a:r>
              <a:rPr lang="en-US" baseline="-25000" dirty="0" smtClean="0">
                <a:sym typeface="Wingdings"/>
              </a:rPr>
              <a:t>1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3 </a:t>
            </a:r>
            <a:r>
              <a:rPr lang="en-US" dirty="0" smtClean="0">
                <a:sym typeface="Wingdings"/>
              </a:rPr>
              <a:t>+1) + (y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4</a:t>
            </a:r>
            <a:r>
              <a:rPr lang="en-US" dirty="0" smtClean="0">
                <a:sym typeface="Wingdings"/>
              </a:rPr>
              <a:t> - 1) =0</a:t>
            </a: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4</a:t>
            </a:r>
            <a:r>
              <a:rPr lang="en-US" dirty="0" smtClean="0">
                <a:sym typeface="Wingdings"/>
              </a:rPr>
              <a:t> (y</a:t>
            </a:r>
            <a:r>
              <a:rPr lang="en-US" baseline="-25000" dirty="0" smtClean="0">
                <a:sym typeface="Wingdings"/>
              </a:rPr>
              <a:t>1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3 </a:t>
            </a:r>
            <a:r>
              <a:rPr lang="en-US" dirty="0" smtClean="0">
                <a:sym typeface="Wingdings"/>
              </a:rPr>
              <a:t>+ 1) + y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4</a:t>
            </a:r>
            <a:r>
              <a:rPr lang="en-US" dirty="0" smtClean="0">
                <a:sym typeface="Wingdings"/>
              </a:rPr>
              <a:t>(y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4</a:t>
            </a:r>
            <a:r>
              <a:rPr lang="en-US" dirty="0" smtClean="0">
                <a:sym typeface="Wingdings"/>
              </a:rPr>
              <a:t> -1) =0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1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y</a:t>
            </a:r>
            <a:r>
              <a:rPr lang="en-US" baseline="-25000" dirty="0" smtClean="0">
                <a:sym typeface="Wingdings"/>
              </a:rPr>
              <a:t>4</a:t>
            </a:r>
            <a:r>
              <a:rPr lang="en-US" dirty="0" smtClean="0">
                <a:sym typeface="Wingdings"/>
              </a:rPr>
              <a:t> + 1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414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Main Lemma</a:t>
            </a:r>
            <a:r>
              <a:rPr lang="en-US" sz="2800" dirty="0" smtClean="0">
                <a:latin typeface="Comic Sans MS"/>
                <a:cs typeface="Comic Sans MS"/>
              </a:rPr>
              <a:t>. A PC </a:t>
            </a:r>
            <a:r>
              <a:rPr lang="en-US" sz="2800" dirty="0" err="1" smtClean="0">
                <a:latin typeface="Comic Sans MS"/>
                <a:cs typeface="Comic Sans MS"/>
              </a:rPr>
              <a:t>refutatation</a:t>
            </a:r>
            <a:r>
              <a:rPr lang="en-US" sz="2800" dirty="0" smtClean="0">
                <a:latin typeface="Comic Sans MS"/>
                <a:cs typeface="Comic Sans MS"/>
              </a:rPr>
              <a:t> (over field of characteristic &gt; 2) of </a:t>
            </a:r>
            <a:r>
              <a:rPr lang="en-US" sz="2800" dirty="0" err="1" smtClean="0">
                <a:latin typeface="Comic Sans MS"/>
                <a:cs typeface="Comic Sans MS"/>
              </a:rPr>
              <a:t>Tseitin</a:t>
            </a:r>
            <a:r>
              <a:rPr lang="en-US" sz="2800" dirty="0" smtClean="0">
                <a:latin typeface="Comic Sans MS"/>
                <a:cs typeface="Comic Sans MS"/>
              </a:rPr>
              <a:t> of degree d implies a Gaussian proof of width at most 2d</a:t>
            </a:r>
          </a:p>
          <a:p>
            <a:pPr marL="0" indent="0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800" dirty="0" smtClean="0">
                <a:latin typeface="Comic Sans MS"/>
                <a:cs typeface="Comic Sans MS"/>
              </a:rPr>
              <a:t>Idea: Prove by induction that every line can be written as a linear combination of binomials each of which has a binomial proof. </a:t>
            </a:r>
          </a:p>
        </p:txBody>
      </p:sp>
    </p:spTree>
    <p:extLst>
      <p:ext uri="{BB962C8B-B14F-4D97-AF65-F5344CB8AC3E}">
        <p14:creationId xmlns:p14="http://schemas.microsoft.com/office/powerpoint/2010/main" val="3040094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Proof systems we will cover: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Propositional Proof systems</a:t>
            </a:r>
            <a:r>
              <a:rPr lang="en-US" dirty="0" smtClean="0"/>
              <a:t>: UNSAT/TAUT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Algebraic Proof systems: </a:t>
            </a:r>
            <a:r>
              <a:rPr lang="en-US" dirty="0" smtClean="0"/>
              <a:t>for proving </a:t>
            </a:r>
            <a:r>
              <a:rPr lang="en-US" dirty="0" err="1" smtClean="0"/>
              <a:t>unsolvability</a:t>
            </a:r>
            <a:r>
              <a:rPr lang="en-US" dirty="0" smtClean="0"/>
              <a:t> of a system of low degree poly equations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Semi-Algebraic Proof systems: </a:t>
            </a:r>
            <a:r>
              <a:rPr lang="en-US" dirty="0" smtClean="0"/>
              <a:t>for linear inequalities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an be compared by</a:t>
            </a:r>
            <a:r>
              <a:rPr lang="en-US" dirty="0"/>
              <a:t> </a:t>
            </a:r>
            <a:r>
              <a:rPr lang="en-US" dirty="0" smtClean="0"/>
              <a:t>viewing them all as proof systems for </a:t>
            </a:r>
            <a:r>
              <a:rPr lang="en-US" dirty="0" err="1" smtClean="0"/>
              <a:t>unsatisfiable</a:t>
            </a:r>
            <a:r>
              <a:rPr lang="en-US" dirty="0" smtClean="0"/>
              <a:t> CNF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88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Semi-Algebraic Proof Systems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omic Sans MS"/>
                <a:cs typeface="Comic Sans MS"/>
              </a:rPr>
              <a:t>Work over a finite field, characteristic p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Variables x</a:t>
            </a:r>
            <a:r>
              <a:rPr lang="en-US" sz="2800" baseline="-25000" dirty="0" smtClean="0">
                <a:latin typeface="Comic Sans MS"/>
                <a:cs typeface="Comic Sans MS"/>
              </a:rPr>
              <a:t>1</a:t>
            </a:r>
            <a:r>
              <a:rPr lang="en-US" sz="2800" dirty="0" smtClean="0">
                <a:latin typeface="Comic Sans MS"/>
                <a:cs typeface="Comic Sans MS"/>
              </a:rPr>
              <a:t>,x</a:t>
            </a:r>
            <a:r>
              <a:rPr lang="en-US" sz="2800" baseline="-25000" dirty="0" smtClean="0">
                <a:latin typeface="Comic Sans MS"/>
                <a:cs typeface="Comic Sans MS"/>
              </a:rPr>
              <a:t>2</a:t>
            </a:r>
            <a:r>
              <a:rPr lang="en-US" sz="2800" dirty="0" smtClean="0">
                <a:latin typeface="Comic Sans MS"/>
                <a:cs typeface="Comic Sans MS"/>
              </a:rPr>
              <a:t>,..,x</a:t>
            </a:r>
            <a:r>
              <a:rPr lang="en-US" sz="2800" baseline="-25000" dirty="0" smtClean="0">
                <a:latin typeface="Comic Sans MS"/>
                <a:cs typeface="Comic Sans MS"/>
              </a:rPr>
              <a:t>n</a:t>
            </a:r>
            <a:r>
              <a:rPr lang="en-US" sz="2800" dirty="0" smtClean="0">
                <a:latin typeface="Comic Sans MS"/>
                <a:cs typeface="Comic Sans MS"/>
              </a:rPr>
              <a:t> (usually Boolean valued)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Given an initial set of low degree polynomial inequalities p</a:t>
            </a:r>
            <a:r>
              <a:rPr lang="en-US" sz="2800" baseline="-25000" dirty="0" smtClean="0">
                <a:latin typeface="Comic Sans MS"/>
                <a:cs typeface="Comic Sans MS"/>
              </a:rPr>
              <a:t>1</a:t>
            </a:r>
            <a:r>
              <a:rPr lang="en-US" sz="2800" dirty="0" smtClean="0">
                <a:latin typeface="Comic Sans MS"/>
                <a:cs typeface="Comic Sans MS"/>
              </a:rPr>
              <a:t> ≥ 0,p</a:t>
            </a:r>
            <a:r>
              <a:rPr lang="en-US" sz="2800" baseline="-25000" dirty="0" smtClean="0">
                <a:latin typeface="Comic Sans MS"/>
                <a:cs typeface="Comic Sans MS"/>
              </a:rPr>
              <a:t>2</a:t>
            </a:r>
            <a:r>
              <a:rPr lang="en-US" sz="2800" dirty="0" smtClean="0">
                <a:latin typeface="Comic Sans MS"/>
                <a:cs typeface="Comic Sans MS"/>
              </a:rPr>
              <a:t> ≥ 0,..,p</a:t>
            </a:r>
            <a:r>
              <a:rPr lang="en-US" sz="2800" baseline="-25000" dirty="0" smtClean="0">
                <a:latin typeface="Comic Sans MS"/>
                <a:cs typeface="Comic Sans MS"/>
              </a:rPr>
              <a:t>m </a:t>
            </a:r>
            <a:r>
              <a:rPr lang="en-US" sz="2800" dirty="0" smtClean="0">
                <a:latin typeface="Comic Sans MS"/>
                <a:cs typeface="Comic Sans MS"/>
              </a:rPr>
              <a:t>≥ 0  plus the inequalities x</a:t>
            </a:r>
            <a:r>
              <a:rPr lang="en-US" sz="2800" baseline="-25000" dirty="0" smtClean="0">
                <a:latin typeface="Comic Sans MS"/>
                <a:cs typeface="Comic Sans MS"/>
              </a:rPr>
              <a:t>i </a:t>
            </a:r>
            <a:r>
              <a:rPr lang="en-US" sz="2800" dirty="0" smtClean="0">
                <a:latin typeface="Comic Sans MS"/>
                <a:cs typeface="Comic Sans MS"/>
              </a:rPr>
              <a:t>≥ 0, x</a:t>
            </a:r>
            <a:r>
              <a:rPr lang="en-US" sz="2800" baseline="-25000" dirty="0" smtClean="0">
                <a:latin typeface="Comic Sans MS"/>
                <a:cs typeface="Comic Sans MS"/>
              </a:rPr>
              <a:t>i</a:t>
            </a:r>
            <a:r>
              <a:rPr lang="en-US" sz="2800" dirty="0" smtClean="0">
                <a:latin typeface="Comic Sans MS"/>
                <a:cs typeface="Comic Sans MS"/>
              </a:rPr>
              <a:t> ≤ 1 prove that there are no integral solutions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85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Semi-Algebraic Proof Systems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Cutting Planes</a:t>
            </a:r>
          </a:p>
          <a:p>
            <a:r>
              <a:rPr lang="en-US" dirty="0" smtClean="0"/>
              <a:t>SOS/</a:t>
            </a:r>
            <a:r>
              <a:rPr lang="en-US" dirty="0" err="1" smtClean="0"/>
              <a:t>Lasserre</a:t>
            </a:r>
            <a:r>
              <a:rPr lang="en-US" dirty="0" smtClean="0"/>
              <a:t>/</a:t>
            </a:r>
            <a:r>
              <a:rPr lang="en-US" dirty="0" err="1" smtClean="0"/>
              <a:t>Positivestellensatz</a:t>
            </a:r>
            <a:endParaRPr lang="en-US" dirty="0" smtClean="0"/>
          </a:p>
          <a:p>
            <a:r>
              <a:rPr lang="en-US" dirty="0" smtClean="0"/>
              <a:t>Dynamic SOS (SOS+)</a:t>
            </a:r>
          </a:p>
          <a:p>
            <a:r>
              <a:rPr lang="en-US" dirty="0" smtClean="0"/>
              <a:t>SA, LS, LS+  (weaker than SOS)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213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Cutting Planes 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Variables x</a:t>
            </a:r>
            <a:r>
              <a:rPr lang="en-US" baseline="-25000" dirty="0" smtClean="0"/>
              <a:t>1</a:t>
            </a:r>
            <a:r>
              <a:rPr lang="en-US" dirty="0" smtClean="0"/>
              <a:t>,..,x</a:t>
            </a:r>
            <a:r>
              <a:rPr lang="en-US" baseline="-25000" dirty="0" smtClean="0"/>
              <a:t>n</a:t>
            </a:r>
            <a:r>
              <a:rPr lang="en-US" dirty="0" smtClean="0"/>
              <a:t> are 0/1 valued</a:t>
            </a:r>
          </a:p>
          <a:p>
            <a:r>
              <a:rPr lang="en-US" dirty="0" smtClean="0"/>
              <a:t>Lines are linear inequalities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a</a:t>
            </a:r>
            <a:r>
              <a:rPr lang="en-US" baseline="-25000" dirty="0" smtClean="0"/>
              <a:t>1</a:t>
            </a:r>
            <a:r>
              <a:rPr lang="en-US" dirty="0" smtClean="0"/>
              <a:t> x</a:t>
            </a:r>
            <a:r>
              <a:rPr lang="en-US" baseline="-25000" dirty="0" smtClean="0"/>
              <a:t>1</a:t>
            </a:r>
            <a:r>
              <a:rPr lang="en-US" dirty="0" smtClean="0"/>
              <a:t> + a</a:t>
            </a:r>
            <a:r>
              <a:rPr lang="en-US" baseline="-25000" dirty="0" smtClean="0"/>
              <a:t>2</a:t>
            </a:r>
            <a:r>
              <a:rPr lang="en-US" dirty="0" smtClean="0"/>
              <a:t> x</a:t>
            </a:r>
            <a:r>
              <a:rPr lang="en-US" baseline="-25000" dirty="0" smtClean="0"/>
              <a:t>2</a:t>
            </a:r>
            <a:r>
              <a:rPr lang="en-US" dirty="0" smtClean="0"/>
              <a:t> + .. + a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&gt;= a</a:t>
            </a:r>
            <a:r>
              <a:rPr lang="en-US" baseline="-25000" dirty="0" smtClean="0"/>
              <a:t>0</a:t>
            </a:r>
            <a:endParaRPr lang="en-US" dirty="0" smtClean="0"/>
          </a:p>
          <a:p>
            <a:r>
              <a:rPr lang="en-US" dirty="0" smtClean="0"/>
              <a:t>Axioms: x</a:t>
            </a:r>
            <a:r>
              <a:rPr lang="en-US" baseline="-25000" dirty="0" smtClean="0"/>
              <a:t>i</a:t>
            </a:r>
            <a:r>
              <a:rPr lang="en-US" dirty="0" smtClean="0"/>
              <a:t> ≥0, x</a:t>
            </a:r>
            <a:r>
              <a:rPr lang="en-US" baseline="-25000" dirty="0" smtClean="0"/>
              <a:t>i</a:t>
            </a:r>
            <a:r>
              <a:rPr lang="en-US" dirty="0" smtClean="0"/>
              <a:t> ≤ 1</a:t>
            </a:r>
          </a:p>
          <a:p>
            <a:r>
              <a:rPr lang="en-US" dirty="0" smtClean="0"/>
              <a:t>Addition rule: </a:t>
            </a:r>
            <a:r>
              <a:rPr lang="en-US" dirty="0" err="1" smtClean="0"/>
              <a:t>Σ</a:t>
            </a:r>
            <a:r>
              <a:rPr lang="en-US" dirty="0" smtClean="0"/>
              <a:t>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x</a:t>
            </a:r>
            <a:r>
              <a:rPr lang="en-US" baseline="-25000" dirty="0" smtClean="0"/>
              <a:t>i</a:t>
            </a:r>
            <a:r>
              <a:rPr lang="en-US" dirty="0" smtClean="0"/>
              <a:t> ≥ a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en-US" dirty="0" err="1" smtClean="0"/>
              <a:t>Σ</a:t>
            </a:r>
            <a:r>
              <a:rPr lang="en-US" dirty="0" smtClean="0"/>
              <a:t> b</a:t>
            </a:r>
            <a:r>
              <a:rPr lang="en-US" baseline="-25000" dirty="0" smtClean="0"/>
              <a:t>i</a:t>
            </a:r>
            <a:r>
              <a:rPr lang="en-US" dirty="0" smtClean="0"/>
              <a:t> x</a:t>
            </a:r>
            <a:r>
              <a:rPr lang="en-US" baseline="-25000" dirty="0" smtClean="0"/>
              <a:t>i</a:t>
            </a:r>
            <a:r>
              <a:rPr lang="en-US" dirty="0" smtClean="0"/>
              <a:t> ≥ b</a:t>
            </a:r>
            <a:r>
              <a:rPr lang="en-US" baseline="-25000" dirty="0" smtClean="0"/>
              <a:t>0</a:t>
            </a:r>
          </a:p>
          <a:p>
            <a:pPr marL="0" indent="0">
              <a:buNone/>
            </a:pPr>
            <a:r>
              <a:rPr lang="en-US" dirty="0" smtClean="0"/>
              <a:t>            implies </a:t>
            </a:r>
            <a:r>
              <a:rPr lang="en-US" dirty="0" err="1" smtClean="0"/>
              <a:t>Σ</a:t>
            </a:r>
            <a:r>
              <a:rPr lang="en-US" dirty="0" smtClean="0"/>
              <a:t> 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smtClean="0"/>
              <a:t> + b</a:t>
            </a:r>
            <a:r>
              <a:rPr lang="en-US" baseline="-25000" dirty="0" smtClean="0"/>
              <a:t>i</a:t>
            </a:r>
            <a:r>
              <a:rPr lang="en-US" dirty="0" smtClean="0"/>
              <a:t>)x</a:t>
            </a:r>
            <a:r>
              <a:rPr lang="en-US" baseline="-25000" dirty="0" smtClean="0"/>
              <a:t>i</a:t>
            </a:r>
            <a:r>
              <a:rPr lang="en-US" dirty="0" smtClean="0"/>
              <a:t> ≥ (a</a:t>
            </a:r>
            <a:r>
              <a:rPr lang="en-US" baseline="-25000" dirty="0" smtClean="0"/>
              <a:t>0</a:t>
            </a:r>
            <a:r>
              <a:rPr lang="en-US" dirty="0" smtClean="0"/>
              <a:t> + b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Division rule: If all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r>
              <a:rPr lang="en-US" dirty="0" err="1" smtClean="0"/>
              <a:t>’s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&gt;0 are divisible by 2, can divide by 2 and round a</a:t>
            </a:r>
            <a:r>
              <a:rPr lang="en-US" baseline="-25000" dirty="0" smtClean="0"/>
              <a:t>0</a:t>
            </a:r>
            <a:r>
              <a:rPr lang="en-US" dirty="0" smtClean="0"/>
              <a:t> up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1361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Cutting Planes Refutations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linear inequalities and derive 0≥1</a:t>
            </a:r>
          </a:p>
          <a:p>
            <a:r>
              <a:rPr lang="en-US" dirty="0" smtClean="0"/>
              <a:t>To refute CNF formulas, (x </a:t>
            </a:r>
            <a:r>
              <a:rPr lang="en-US" dirty="0"/>
              <a:t>v</a:t>
            </a:r>
            <a:r>
              <a:rPr lang="en-US" dirty="0" smtClean="0"/>
              <a:t> y </a:t>
            </a:r>
            <a:r>
              <a:rPr lang="en-US" dirty="0"/>
              <a:t>v</a:t>
            </a:r>
            <a:r>
              <a:rPr lang="en-US" dirty="0" smtClean="0"/>
              <a:t> ~z) becomes    x + y + (1-z) ≥ 1</a:t>
            </a:r>
          </a:p>
        </p:txBody>
      </p:sp>
    </p:spTree>
    <p:extLst>
      <p:ext uri="{BB962C8B-B14F-4D97-AF65-F5344CB8AC3E}">
        <p14:creationId xmlns:p14="http://schemas.microsoft.com/office/powerpoint/2010/main" val="2597201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663399"/>
                </a:solidFill>
                <a:latin typeface="Comic Sans MS"/>
                <a:cs typeface="Comic Sans MS"/>
              </a:rPr>
              <a:t>Positivestellensatz</a:t>
            </a:r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/SOS/</a:t>
            </a:r>
            <a:r>
              <a:rPr lang="en-US" sz="3200" b="1" dirty="0" err="1" smtClean="0">
                <a:solidFill>
                  <a:srgbClr val="663399"/>
                </a:solidFill>
                <a:latin typeface="Comic Sans MS"/>
                <a:cs typeface="Comic Sans MS"/>
              </a:rPr>
              <a:t>Lasserre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Positivestellensatz</a:t>
            </a:r>
            <a:r>
              <a:rPr lang="en-US" b="1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Let A = {p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=0,..,p</a:t>
            </a:r>
            <a:r>
              <a:rPr lang="en-US" baseline="-25000" dirty="0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=0} U {h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≥ 0, …, </a:t>
            </a:r>
            <a:r>
              <a:rPr lang="en-US" dirty="0" err="1">
                <a:latin typeface="Comic Sans MS"/>
                <a:cs typeface="Comic Sans MS"/>
              </a:rPr>
              <a:t>h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r>
              <a:rPr lang="en-US" baseline="-25000" dirty="0" smtClean="0">
                <a:latin typeface="Comic Sans MS"/>
                <a:cs typeface="Comic Sans MS"/>
              </a:rPr>
              <a:t>’ </a:t>
            </a:r>
            <a:r>
              <a:rPr lang="en-US" dirty="0" smtClean="0">
                <a:latin typeface="Comic Sans MS"/>
                <a:cs typeface="Comic Sans MS"/>
              </a:rPr>
              <a:t>≥ 0}  </a:t>
            </a: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over R[X]. Then A is infeasible </a:t>
            </a:r>
            <a:r>
              <a:rPr lang="en-US" dirty="0" err="1" smtClean="0">
                <a:latin typeface="Comic Sans MS"/>
                <a:cs typeface="Comic Sans MS"/>
              </a:rPr>
              <a:t>iff</a:t>
            </a:r>
            <a:r>
              <a:rPr lang="en-US" dirty="0" smtClean="0">
                <a:latin typeface="Comic Sans MS"/>
                <a:cs typeface="Comic Sans MS"/>
              </a:rPr>
              <a:t> there exist polys r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,..,r</a:t>
            </a:r>
            <a:r>
              <a:rPr lang="en-US" baseline="-25000" dirty="0" smtClean="0">
                <a:latin typeface="Comic Sans MS"/>
                <a:cs typeface="Comic Sans MS"/>
              </a:rPr>
              <a:t>m</a:t>
            </a:r>
            <a:r>
              <a:rPr lang="en-US" dirty="0" smtClean="0">
                <a:latin typeface="Comic Sans MS"/>
                <a:cs typeface="Comic Sans MS"/>
              </a:rPr>
              <a:t>, and SOS polys </a:t>
            </a:r>
            <a:r>
              <a:rPr lang="en-US" dirty="0" err="1" smtClean="0">
                <a:latin typeface="Comic Sans MS"/>
                <a:cs typeface="Comic Sans MS"/>
              </a:rPr>
              <a:t>u</a:t>
            </a:r>
            <a:r>
              <a:rPr lang="en-US" baseline="-25000" dirty="0" err="1" smtClean="0">
                <a:latin typeface="Comic Sans MS"/>
                <a:cs typeface="Comic Sans MS"/>
              </a:rPr>
              <a:t>J</a:t>
            </a:r>
            <a:r>
              <a:rPr lang="en-US" baseline="-25000" dirty="0" smtClean="0">
                <a:latin typeface="Comic Sans MS"/>
                <a:cs typeface="Comic Sans MS"/>
              </a:rPr>
              <a:t> ,</a:t>
            </a:r>
            <a:r>
              <a:rPr lang="en-US" dirty="0" smtClean="0">
                <a:latin typeface="Comic Sans MS"/>
                <a:cs typeface="Comic Sans MS"/>
              </a:rPr>
              <a:t> J a subset of [m’] in R[X] such that:</a:t>
            </a:r>
          </a:p>
          <a:p>
            <a:pPr marL="0" indent="0">
              <a:buNone/>
            </a:pPr>
            <a:r>
              <a:rPr lang="en-US" sz="4400" dirty="0" smtClean="0">
                <a:latin typeface="Comic Sans MS"/>
                <a:cs typeface="Comic Sans MS"/>
              </a:rPr>
              <a:t>    -1 = </a:t>
            </a:r>
            <a:r>
              <a:rPr lang="en-US" sz="4400" dirty="0" err="1" smtClean="0">
                <a:latin typeface="Comic Sans MS"/>
                <a:cs typeface="Comic Sans MS"/>
              </a:rPr>
              <a:t>Σr</a:t>
            </a:r>
            <a:r>
              <a:rPr lang="en-US" sz="4400" baseline="-25000" dirty="0" err="1" smtClean="0">
                <a:latin typeface="Comic Sans MS"/>
                <a:cs typeface="Comic Sans MS"/>
              </a:rPr>
              <a:t>i</a:t>
            </a:r>
            <a:r>
              <a:rPr lang="en-US" sz="4400" dirty="0" smtClean="0">
                <a:latin typeface="Comic Sans MS"/>
                <a:cs typeface="Comic Sans MS"/>
              </a:rPr>
              <a:t> p</a:t>
            </a:r>
            <a:r>
              <a:rPr lang="en-US" sz="4400" baseline="-25000" dirty="0" smtClean="0">
                <a:latin typeface="Comic Sans MS"/>
                <a:cs typeface="Comic Sans MS"/>
              </a:rPr>
              <a:t>i</a:t>
            </a:r>
            <a:r>
              <a:rPr lang="en-US" sz="4400" dirty="0" smtClean="0">
                <a:latin typeface="Comic Sans MS"/>
                <a:cs typeface="Comic Sans MS"/>
              </a:rPr>
              <a:t> + Σ</a:t>
            </a:r>
            <a:r>
              <a:rPr lang="en-US" sz="4400" baseline="-25000" dirty="0" smtClean="0">
                <a:latin typeface="Comic Sans MS"/>
                <a:cs typeface="Comic Sans MS"/>
              </a:rPr>
              <a:t>J </a:t>
            </a:r>
            <a:r>
              <a:rPr lang="en-US" sz="4400" dirty="0" smtClean="0">
                <a:latin typeface="Comic Sans MS"/>
                <a:cs typeface="Comic Sans MS"/>
              </a:rPr>
              <a:t> </a:t>
            </a:r>
            <a:r>
              <a:rPr lang="en-US" sz="4400" dirty="0" err="1" smtClean="0">
                <a:latin typeface="Comic Sans MS"/>
                <a:cs typeface="Comic Sans MS"/>
              </a:rPr>
              <a:t>u</a:t>
            </a:r>
            <a:r>
              <a:rPr lang="en-US" sz="4400" baseline="-25000" dirty="0" err="1" smtClean="0">
                <a:latin typeface="Comic Sans MS"/>
                <a:cs typeface="Comic Sans MS"/>
              </a:rPr>
              <a:t>J</a:t>
            </a:r>
            <a:r>
              <a:rPr lang="en-US" sz="4400" dirty="0" smtClean="0">
                <a:latin typeface="Comic Sans MS"/>
                <a:cs typeface="Comic Sans MS"/>
              </a:rPr>
              <a:t> (</a:t>
            </a:r>
            <a:r>
              <a:rPr lang="en-US" sz="4400" dirty="0" err="1" smtClean="0">
                <a:latin typeface="Comic Sans MS"/>
                <a:cs typeface="Comic Sans MS"/>
              </a:rPr>
              <a:t>Π</a:t>
            </a:r>
            <a:r>
              <a:rPr lang="en-US" sz="4400" baseline="-25000" dirty="0" err="1" smtClean="0">
                <a:latin typeface="Comic Sans MS"/>
                <a:cs typeface="Comic Sans MS"/>
              </a:rPr>
              <a:t>j</a:t>
            </a:r>
            <a:r>
              <a:rPr lang="en-US" sz="4400" baseline="-25000" dirty="0" smtClean="0">
                <a:latin typeface="Comic Sans MS"/>
                <a:cs typeface="Comic Sans MS"/>
              </a:rPr>
              <a:t> in J  </a:t>
            </a:r>
            <a:r>
              <a:rPr lang="en-US" sz="4400" dirty="0" err="1">
                <a:latin typeface="Comic Sans MS"/>
                <a:cs typeface="Comic Sans MS"/>
              </a:rPr>
              <a:t>h</a:t>
            </a:r>
            <a:r>
              <a:rPr lang="en-US" sz="4400" baseline="-25000" dirty="0" err="1" smtClean="0">
                <a:latin typeface="Comic Sans MS"/>
                <a:cs typeface="Comic Sans MS"/>
              </a:rPr>
              <a:t>j</a:t>
            </a:r>
            <a:r>
              <a:rPr lang="en-US" sz="4400" baseline="-25000" dirty="0" smtClean="0">
                <a:latin typeface="Comic Sans MS"/>
                <a:cs typeface="Comic Sans MS"/>
              </a:rPr>
              <a:t> </a:t>
            </a:r>
            <a:r>
              <a:rPr lang="en-US" sz="4400" dirty="0" smtClean="0">
                <a:latin typeface="Comic Sans MS"/>
                <a:cs typeface="Comic Sans MS"/>
              </a:rPr>
              <a:t>)</a:t>
            </a:r>
          </a:p>
          <a:p>
            <a:pPr marL="0" indent="0">
              <a:buNone/>
            </a:pPr>
            <a:endParaRPr lang="en-US" sz="4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365600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Dynamic </a:t>
            </a:r>
            <a:r>
              <a:rPr lang="en-US" sz="3200" b="1" dirty="0" err="1" smtClean="0">
                <a:solidFill>
                  <a:srgbClr val="663399"/>
                </a:solidFill>
                <a:latin typeface="Comic Sans MS"/>
                <a:cs typeface="Comic Sans MS"/>
              </a:rPr>
              <a:t>Positivestellensatz</a:t>
            </a:r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 (SOS+)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Start with a set of polynomials equalities    </a:t>
            </a: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                 	f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= 0, …, </a:t>
            </a:r>
            <a:r>
              <a:rPr lang="en-US" dirty="0" err="1" smtClean="0">
                <a:latin typeface="Comic Sans MS"/>
                <a:cs typeface="Comic Sans MS"/>
              </a:rPr>
              <a:t>f</a:t>
            </a:r>
            <a:r>
              <a:rPr lang="en-US" baseline="-25000" dirty="0" err="1">
                <a:latin typeface="Comic Sans MS"/>
                <a:cs typeface="Comic Sans MS"/>
              </a:rPr>
              <a:t>m</a:t>
            </a:r>
            <a:r>
              <a:rPr lang="en-US" baseline="-25000" dirty="0" smtClean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=0</a:t>
            </a:r>
          </a:p>
          <a:p>
            <a:pPr marL="0" indent="0">
              <a:buNone/>
            </a:pP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  as well as a set of polynomial inequalities   </a:t>
            </a: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             	h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≥ 0, …, </a:t>
            </a:r>
            <a:r>
              <a:rPr lang="en-US" dirty="0" err="1" smtClean="0">
                <a:latin typeface="Comic Sans MS"/>
                <a:cs typeface="Comic Sans MS"/>
              </a:rPr>
              <a:t>h</a:t>
            </a:r>
            <a:r>
              <a:rPr lang="en-US" baseline="-25000" dirty="0" err="1" smtClean="0">
                <a:latin typeface="Comic Sans MS"/>
                <a:cs typeface="Comic Sans MS"/>
              </a:rPr>
              <a:t>m</a:t>
            </a:r>
            <a:r>
              <a:rPr lang="en-US" baseline="-25000" dirty="0" smtClean="0">
                <a:latin typeface="Comic Sans MS"/>
                <a:cs typeface="Comic Sans MS"/>
              </a:rPr>
              <a:t>’</a:t>
            </a:r>
            <a:r>
              <a:rPr lang="en-US" dirty="0" smtClean="0">
                <a:latin typeface="Comic Sans MS"/>
                <a:cs typeface="Comic Sans MS"/>
              </a:rPr>
              <a:t> ≥ 0 </a:t>
            </a:r>
          </a:p>
          <a:p>
            <a:pPr marL="0" indent="0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A refutation is a pair of polynomials </a:t>
            </a:r>
            <a:r>
              <a:rPr lang="en-US" dirty="0" err="1" smtClean="0">
                <a:latin typeface="Comic Sans MS"/>
                <a:cs typeface="Comic Sans MS"/>
              </a:rPr>
              <a:t>f,h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such that</a:t>
            </a: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f is derived from (f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 ,…, </a:t>
            </a:r>
            <a:r>
              <a:rPr lang="en-US" dirty="0" err="1" smtClean="0">
                <a:latin typeface="Comic Sans MS"/>
                <a:cs typeface="Comic Sans MS"/>
              </a:rPr>
              <a:t>f</a:t>
            </a:r>
            <a:r>
              <a:rPr lang="en-US" baseline="-25000" dirty="0" err="1" smtClean="0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) by the PC axioms and</a:t>
            </a: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h is derived from (h</a:t>
            </a:r>
            <a:r>
              <a:rPr lang="en-US" baseline="-25000" dirty="0" smtClean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, …, </a:t>
            </a:r>
            <a:r>
              <a:rPr lang="en-US" dirty="0" err="1" smtClean="0">
                <a:latin typeface="Comic Sans MS"/>
                <a:cs typeface="Comic Sans MS"/>
              </a:rPr>
              <a:t>h</a:t>
            </a:r>
            <a:r>
              <a:rPr lang="en-US" baseline="-25000" dirty="0" err="1" smtClean="0">
                <a:latin typeface="Comic Sans MS"/>
                <a:cs typeface="Comic Sans MS"/>
              </a:rPr>
              <a:t>k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via the following rules:</a:t>
            </a: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dirty="0"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 (1) Addition (of 2 derived polys)</a:t>
            </a: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  (2) Multiplication (of 2 derived polys)</a:t>
            </a:r>
          </a:p>
          <a:p>
            <a:pPr marL="0" indent="0">
              <a:buNone/>
            </a:pPr>
            <a:r>
              <a:rPr lang="en-US" dirty="0" smtClean="0">
                <a:latin typeface="Comic Sans MS"/>
                <a:cs typeface="Comic Sans MS"/>
              </a:rPr>
              <a:t>  (3) Can derive e</a:t>
            </a:r>
            <a:r>
              <a:rPr lang="en-US" baseline="30000" dirty="0" smtClean="0"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 where e is any polynomial</a:t>
            </a:r>
          </a:p>
          <a:p>
            <a:pPr marL="0" indent="0">
              <a:buNone/>
            </a:pPr>
            <a:endParaRPr lang="en-US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037887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6324600" y="1066800"/>
            <a:ext cx="2514600" cy="5562600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772400" y="4191000"/>
            <a:ext cx="990600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6477000" y="4191000"/>
            <a:ext cx="1066800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6477000" y="5562600"/>
            <a:ext cx="1143000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477000" y="990600"/>
            <a:ext cx="234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Semi-Algebraic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781800" y="5638800"/>
            <a:ext cx="590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SOS</a:t>
            </a:r>
            <a:endParaRPr lang="en-US" sz="2000" dirty="0"/>
          </a:p>
        </p:txBody>
      </p:sp>
      <p:sp>
        <p:nvSpPr>
          <p:cNvPr id="72" name="Rectangle 71"/>
          <p:cNvSpPr/>
          <p:nvPr/>
        </p:nvSpPr>
        <p:spPr>
          <a:xfrm>
            <a:off x="3581400" y="1066800"/>
            <a:ext cx="2438400" cy="5562600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752600" y="6019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990600"/>
            <a:ext cx="234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Algebraic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33400" y="5562600"/>
            <a:ext cx="1219199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52400" y="48006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3810000" y="54864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810000" y="4114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152400" y="39624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2590800" y="31242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228600" y="27432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228600" y="1828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12" idx="2"/>
            <a:endCxn id="16" idx="5"/>
          </p:cNvCxnSpPr>
          <p:nvPr/>
        </p:nvCxnSpPr>
        <p:spPr>
          <a:xfrm flipH="1" flipV="1">
            <a:off x="1574051" y="6103499"/>
            <a:ext cx="178549" cy="23315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6" idx="0"/>
            <a:endCxn id="19" idx="4"/>
          </p:cNvCxnSpPr>
          <p:nvPr/>
        </p:nvCxnSpPr>
        <p:spPr>
          <a:xfrm flipV="1">
            <a:off x="1143000" y="5434303"/>
            <a:ext cx="83304" cy="1282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2" idx="6"/>
          </p:cNvCxnSpPr>
          <p:nvPr/>
        </p:nvCxnSpPr>
        <p:spPr>
          <a:xfrm flipV="1">
            <a:off x="3900407" y="6019800"/>
            <a:ext cx="1113007" cy="31685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2" idx="0"/>
            <a:endCxn id="26" idx="4"/>
          </p:cNvCxnSpPr>
          <p:nvPr/>
        </p:nvCxnSpPr>
        <p:spPr>
          <a:xfrm flipV="1">
            <a:off x="4883904" y="4748503"/>
            <a:ext cx="0" cy="7378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26" idx="0"/>
            <a:endCxn id="35" idx="5"/>
          </p:cNvCxnSpPr>
          <p:nvPr/>
        </p:nvCxnSpPr>
        <p:spPr>
          <a:xfrm flipH="1" flipV="1">
            <a:off x="4424068" y="3665099"/>
            <a:ext cx="459836" cy="44970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2286000" y="4572000"/>
            <a:ext cx="1524000" cy="54545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9" idx="0"/>
            <a:endCxn id="32" idx="4"/>
          </p:cNvCxnSpPr>
          <p:nvPr/>
        </p:nvCxnSpPr>
        <p:spPr>
          <a:xfrm flipV="1">
            <a:off x="1226304" y="4596103"/>
            <a:ext cx="0" cy="2044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102" idx="2"/>
          </p:cNvCxnSpPr>
          <p:nvPr/>
        </p:nvCxnSpPr>
        <p:spPr>
          <a:xfrm flipV="1">
            <a:off x="2438400" y="1905000"/>
            <a:ext cx="1600200" cy="31390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2362200" y="3048000"/>
            <a:ext cx="457200" cy="228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35" idx="5"/>
            <a:endCxn id="35" idx="5"/>
          </p:cNvCxnSpPr>
          <p:nvPr/>
        </p:nvCxnSpPr>
        <p:spPr>
          <a:xfrm>
            <a:off x="4424068" y="3665099"/>
            <a:ext cx="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38" idx="0"/>
            <a:endCxn id="47" idx="4"/>
          </p:cNvCxnSpPr>
          <p:nvPr/>
        </p:nvCxnSpPr>
        <p:spPr>
          <a:xfrm flipV="1">
            <a:off x="1302504" y="2462503"/>
            <a:ext cx="0" cy="2806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09600" y="4114800"/>
            <a:ext cx="11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AC0-Frege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19400"/>
            <a:ext cx="767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Frege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905000"/>
            <a:ext cx="1645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Extended </a:t>
            </a:r>
            <a:r>
              <a:rPr lang="en-US" dirty="0" err="1" smtClean="0"/>
              <a:t>Frege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895600" y="3200400"/>
            <a:ext cx="141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AC0[p]-</a:t>
            </a:r>
            <a:r>
              <a:rPr lang="en-US" dirty="0" err="1" smtClean="0"/>
              <a:t>Frege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876800"/>
            <a:ext cx="1293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Resolution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57150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DPLL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6172200"/>
            <a:ext cx="1442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Truth tables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3962400" y="4191000"/>
            <a:ext cx="178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Poly Calculus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191000" y="5638800"/>
            <a:ext cx="1707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Nullstellensatz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0" y="228600"/>
            <a:ext cx="536977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The Proof Complexity Zoo</a:t>
            </a:r>
            <a:endParaRPr lang="en-US" sz="3200" b="1" dirty="0">
              <a:solidFill>
                <a:srgbClr val="9B08B8"/>
              </a:solidFill>
              <a:latin typeface="Comic Sans MS"/>
              <a:cs typeface="Comic Sans MS"/>
            </a:endParaRPr>
          </a:p>
        </p:txBody>
      </p:sp>
      <p:pic>
        <p:nvPicPr>
          <p:cNvPr id="11" name="Picture 10" descr="hipp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3" y="152400"/>
            <a:ext cx="2514600" cy="1447800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6553200" y="43434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SOS+</a:t>
            </a:r>
            <a:endParaRPr lang="en-US" sz="2000" dirty="0"/>
          </a:p>
        </p:txBody>
      </p:sp>
      <p:sp>
        <p:nvSpPr>
          <p:cNvPr id="102" name="Oval 101"/>
          <p:cNvSpPr/>
          <p:nvPr/>
        </p:nvSpPr>
        <p:spPr>
          <a:xfrm>
            <a:off x="4038600" y="1600200"/>
            <a:ext cx="1600200" cy="6096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4343400" y="1676400"/>
            <a:ext cx="905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      IPS </a:t>
            </a:r>
            <a:endParaRPr lang="en-US" sz="2000" dirty="0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133600" y="3810000"/>
            <a:ext cx="919671" cy="31390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077200" y="434340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CP</a:t>
            </a:r>
            <a:endParaRPr lang="en-US" sz="2000" dirty="0"/>
          </a:p>
        </p:txBody>
      </p:sp>
      <p:cxnSp>
        <p:nvCxnSpPr>
          <p:cNvPr id="64" name="Straight Arrow Connector 63"/>
          <p:cNvCxnSpPr>
            <a:stCxn id="78" idx="1"/>
          </p:cNvCxnSpPr>
          <p:nvPr/>
        </p:nvCxnSpPr>
        <p:spPr>
          <a:xfrm flipH="1" flipV="1">
            <a:off x="4648200" y="3657600"/>
            <a:ext cx="1985029" cy="62620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4724400" y="3581400"/>
            <a:ext cx="3356630" cy="62620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7010400" y="4800600"/>
            <a:ext cx="0" cy="7378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0" y="3283278"/>
            <a:ext cx="8777493" cy="865324"/>
          </a:xfrm>
          <a:custGeom>
            <a:avLst/>
            <a:gdLst>
              <a:gd name="connsiteX0" fmla="*/ 0 w 8777493"/>
              <a:gd name="connsiteY0" fmla="*/ 731616 h 865324"/>
              <a:gd name="connsiteX1" fmla="*/ 1606094 w 8777493"/>
              <a:gd name="connsiteY1" fmla="*/ 302116 h 865324"/>
              <a:gd name="connsiteX2" fmla="*/ 3118811 w 8777493"/>
              <a:gd name="connsiteY2" fmla="*/ 862334 h 865324"/>
              <a:gd name="connsiteX3" fmla="*/ 6685835 w 8777493"/>
              <a:gd name="connsiteY3" fmla="*/ 3333 h 865324"/>
              <a:gd name="connsiteX4" fmla="*/ 8777493 w 8777493"/>
              <a:gd name="connsiteY4" fmla="*/ 544877 h 865324"/>
              <a:gd name="connsiteX5" fmla="*/ 8777493 w 8777493"/>
              <a:gd name="connsiteY5" fmla="*/ 544877 h 865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77493" h="865324">
                <a:moveTo>
                  <a:pt x="0" y="731616"/>
                </a:moveTo>
                <a:cubicBezTo>
                  <a:pt x="543146" y="505973"/>
                  <a:pt x="1086292" y="280330"/>
                  <a:pt x="1606094" y="302116"/>
                </a:cubicBezTo>
                <a:cubicBezTo>
                  <a:pt x="2125896" y="323902"/>
                  <a:pt x="2272188" y="912131"/>
                  <a:pt x="3118811" y="862334"/>
                </a:cubicBezTo>
                <a:cubicBezTo>
                  <a:pt x="3965435" y="812537"/>
                  <a:pt x="5742721" y="56242"/>
                  <a:pt x="6685835" y="3333"/>
                </a:cubicBezTo>
                <a:cubicBezTo>
                  <a:pt x="7628949" y="-49577"/>
                  <a:pt x="8777493" y="544877"/>
                  <a:pt x="8777493" y="544877"/>
                </a:cubicBezTo>
                <a:lnTo>
                  <a:pt x="8777493" y="544877"/>
                </a:lnTo>
              </a:path>
            </a:pathLst>
          </a:custGeom>
          <a:noFill/>
          <a:ln w="7302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5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SOS Lower Bounds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Comic Sans MS"/>
                <a:cs typeface="Comic Sans MS"/>
              </a:rPr>
              <a:t>Grigoriev</a:t>
            </a:r>
            <a:r>
              <a:rPr lang="en-US" sz="2800" dirty="0" smtClean="0">
                <a:latin typeface="Comic Sans MS"/>
                <a:cs typeface="Comic Sans MS"/>
              </a:rPr>
              <a:t> generalizes/adapts the [BGIP] PC lower bound for </a:t>
            </a:r>
            <a:r>
              <a:rPr lang="en-US" sz="2800" dirty="0" err="1" smtClean="0">
                <a:latin typeface="Comic Sans MS"/>
                <a:cs typeface="Comic Sans MS"/>
              </a:rPr>
              <a:t>Tseitin</a:t>
            </a:r>
            <a:r>
              <a:rPr lang="en-US" sz="2800" dirty="0" smtClean="0">
                <a:latin typeface="Comic Sans MS"/>
                <a:cs typeface="Comic Sans MS"/>
              </a:rPr>
              <a:t> to hold for SOS</a:t>
            </a:r>
          </a:p>
          <a:p>
            <a:r>
              <a:rPr lang="en-US" sz="2800" dirty="0" smtClean="0">
                <a:latin typeface="Comic Sans MS"/>
                <a:cs typeface="Comic Sans MS"/>
              </a:rPr>
              <a:t>A different approach: communication complexity</a:t>
            </a:r>
            <a:endParaRPr lang="en-US" sz="28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388713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Using Communication Complexity for Algebraic/Semi-algebraic Lower Bounds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Comic Sans MS"/>
                <a:cs typeface="Comic Sans MS"/>
              </a:rPr>
              <a:t>Let f= C</a:t>
            </a:r>
            <a:r>
              <a:rPr lang="en-US" sz="2800" baseline="-25000" dirty="0" smtClean="0">
                <a:latin typeface="Comic Sans MS"/>
                <a:cs typeface="Comic Sans MS"/>
              </a:rPr>
              <a:t>1</a:t>
            </a:r>
            <a:r>
              <a:rPr lang="en-US" sz="2800" dirty="0" smtClean="0">
                <a:latin typeface="Comic Sans MS"/>
                <a:cs typeface="Comic Sans MS"/>
              </a:rPr>
              <a:t> </a:t>
            </a:r>
            <a:r>
              <a:rPr lang="en-US" sz="2800" dirty="0" smtClean="0">
                <a:latin typeface="Comic Sans MS"/>
                <a:ea typeface="ＭＳ ゴシック"/>
                <a:cs typeface="Comic Sans MS"/>
              </a:rPr>
              <a:t>∧ C</a:t>
            </a:r>
            <a:r>
              <a:rPr lang="en-US" sz="2800" baseline="-25000" dirty="0" smtClean="0">
                <a:latin typeface="Comic Sans MS"/>
                <a:ea typeface="ＭＳ ゴシック"/>
                <a:cs typeface="Comic Sans MS"/>
              </a:rPr>
              <a:t>2</a:t>
            </a:r>
            <a:r>
              <a:rPr lang="en-US" sz="2800" dirty="0" smtClean="0">
                <a:latin typeface="Comic Sans MS"/>
                <a:ea typeface="ＭＳ ゴシック"/>
                <a:cs typeface="Comic Sans MS"/>
              </a:rPr>
              <a:t> ∧ … ∧C</a:t>
            </a:r>
            <a:r>
              <a:rPr lang="en-US" sz="2800" baseline="-25000" dirty="0" smtClean="0">
                <a:latin typeface="Comic Sans MS"/>
                <a:ea typeface="ＭＳ ゴシック"/>
                <a:cs typeface="Comic Sans MS"/>
              </a:rPr>
              <a:t>m</a:t>
            </a:r>
          </a:p>
          <a:p>
            <a:pPr marL="0" indent="0">
              <a:buNone/>
            </a:pPr>
            <a:endParaRPr lang="en-US" sz="2800" dirty="0" smtClean="0">
              <a:latin typeface="Comic Sans MS"/>
              <a:ea typeface="ＭＳ ゴシック"/>
              <a:cs typeface="Comic Sans MS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FF"/>
                </a:solidFill>
                <a:latin typeface="Comic Sans MS"/>
                <a:ea typeface="ＭＳ ゴシック"/>
                <a:cs typeface="Comic Sans MS"/>
              </a:rPr>
              <a:t>Search(f): </a:t>
            </a:r>
            <a:r>
              <a:rPr lang="en-US" sz="2800" dirty="0" smtClean="0">
                <a:latin typeface="Comic Sans MS"/>
                <a:ea typeface="ＭＳ ゴシック"/>
                <a:cs typeface="Comic Sans MS"/>
              </a:rPr>
              <a:t>Given truth assignment </a:t>
            </a:r>
            <a:r>
              <a:rPr lang="en-US" sz="2800" dirty="0" smtClean="0">
                <a:latin typeface="Comic Sans MS"/>
                <a:ea typeface="Lucida Grande"/>
                <a:cs typeface="Comic Sans MS"/>
              </a:rPr>
              <a:t>α</a:t>
            </a:r>
            <a:r>
              <a:rPr lang="en-US" sz="2800" dirty="0" smtClean="0">
                <a:latin typeface="Comic Sans MS"/>
                <a:cs typeface="Comic Sans MS"/>
              </a:rPr>
              <a:t>, output </a:t>
            </a:r>
          </a:p>
          <a:p>
            <a:pPr marL="0" indent="0">
              <a:buNone/>
            </a:pPr>
            <a:r>
              <a:rPr lang="en-US" sz="2800" dirty="0">
                <a:latin typeface="Comic Sans MS"/>
                <a:cs typeface="Comic Sans MS"/>
              </a:rPr>
              <a:t>	</a:t>
            </a:r>
            <a:r>
              <a:rPr lang="en-US" sz="2800" dirty="0" smtClean="0">
                <a:latin typeface="Comic Sans MS"/>
                <a:cs typeface="Comic Sans MS"/>
              </a:rPr>
              <a:t>         j, 1≤ j ≤ m, such that </a:t>
            </a:r>
            <a:r>
              <a:rPr lang="en-US" sz="2800" dirty="0" err="1" smtClean="0">
                <a:latin typeface="Comic Sans MS"/>
                <a:cs typeface="Comic Sans MS"/>
              </a:rPr>
              <a:t>C</a:t>
            </a:r>
            <a:r>
              <a:rPr lang="en-US" sz="2800" baseline="-25000" dirty="0" err="1">
                <a:latin typeface="Comic Sans MS"/>
                <a:cs typeface="Comic Sans MS"/>
              </a:rPr>
              <a:t>j</a:t>
            </a:r>
            <a:r>
              <a:rPr lang="en-US" sz="2800" dirty="0" smtClean="0">
                <a:latin typeface="Comic Sans MS"/>
                <a:cs typeface="Comic Sans MS"/>
              </a:rPr>
              <a:t>(α)=false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  <a:latin typeface="Comic Sans MS"/>
                <a:cs typeface="Comic Sans MS"/>
              </a:rPr>
              <a:t>k</a:t>
            </a:r>
            <a:r>
              <a:rPr lang="en-US" sz="2800" dirty="0" smtClean="0">
                <a:solidFill>
                  <a:srgbClr val="0000FF"/>
                </a:solidFill>
                <a:latin typeface="Comic Sans MS"/>
                <a:cs typeface="Comic Sans MS"/>
              </a:rPr>
              <a:t>-player NOF CC of Search(f): </a:t>
            </a:r>
          </a:p>
          <a:p>
            <a:pPr marL="0" indent="0">
              <a:buNone/>
            </a:pPr>
            <a:r>
              <a:rPr lang="en-US" sz="2800" dirty="0">
                <a:latin typeface="Comic Sans MS"/>
                <a:cs typeface="Comic Sans MS"/>
              </a:rPr>
              <a:t>	</a:t>
            </a:r>
            <a:r>
              <a:rPr lang="en-US" sz="2800" dirty="0" smtClean="0">
                <a:latin typeface="Comic Sans MS"/>
                <a:cs typeface="Comic Sans MS"/>
              </a:rPr>
              <a:t>partition variables into k groups. </a:t>
            </a:r>
          </a:p>
        </p:txBody>
      </p:sp>
    </p:spTree>
    <p:extLst>
      <p:ext uri="{BB962C8B-B14F-4D97-AF65-F5344CB8AC3E}">
        <p14:creationId xmlns:p14="http://schemas.microsoft.com/office/powerpoint/2010/main" val="37885259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Using Communication Complexity for Algebraic/Semi-algebraic Lower Bounds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Lemma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800" dirty="0" smtClean="0">
                <a:latin typeface="Comic Sans MS"/>
                <a:cs typeface="Comic Sans MS"/>
              </a:rPr>
              <a:t>[Beame-P-Segerlind’07]</a:t>
            </a:r>
          </a:p>
          <a:p>
            <a:pPr marL="0" indent="0">
              <a:buNone/>
            </a:pPr>
            <a:r>
              <a:rPr lang="en-US" sz="2800" dirty="0" smtClean="0">
                <a:latin typeface="Comic Sans MS"/>
                <a:ea typeface="ＭＳ ゴシック"/>
                <a:cs typeface="Comic Sans MS"/>
              </a:rPr>
              <a:t>Let P be a proof system such that all lines in the proof have degree at most d. Then a small height (rank) refutation for f implies an efficient NOF (d+1)-player protocol for Search(f).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1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6324600" y="1066800"/>
            <a:ext cx="2514600" cy="5562600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772400" y="4191000"/>
            <a:ext cx="990600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6477000" y="4191000"/>
            <a:ext cx="1066800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6477000" y="5562600"/>
            <a:ext cx="1143000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477000" y="990600"/>
            <a:ext cx="234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Semi-Algebraic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858000" y="5638800"/>
            <a:ext cx="590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SOS</a:t>
            </a:r>
            <a:endParaRPr lang="en-US" sz="2000" dirty="0"/>
          </a:p>
        </p:txBody>
      </p:sp>
      <p:sp>
        <p:nvSpPr>
          <p:cNvPr id="72" name="Rectangle 71"/>
          <p:cNvSpPr/>
          <p:nvPr/>
        </p:nvSpPr>
        <p:spPr>
          <a:xfrm>
            <a:off x="3581400" y="1066800"/>
            <a:ext cx="2438400" cy="5562600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752600" y="6019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990600"/>
            <a:ext cx="234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Algebraic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33400" y="5562600"/>
            <a:ext cx="1219199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52400" y="48006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3810000" y="54864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810000" y="4114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152400" y="39624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2590800" y="31242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228600" y="27432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228600" y="1828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12" idx="2"/>
            <a:endCxn id="16" idx="5"/>
          </p:cNvCxnSpPr>
          <p:nvPr/>
        </p:nvCxnSpPr>
        <p:spPr>
          <a:xfrm flipH="1" flipV="1">
            <a:off x="1574051" y="6103499"/>
            <a:ext cx="178549" cy="23315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6" idx="0"/>
            <a:endCxn id="19" idx="4"/>
          </p:cNvCxnSpPr>
          <p:nvPr/>
        </p:nvCxnSpPr>
        <p:spPr>
          <a:xfrm flipV="1">
            <a:off x="1143000" y="5434303"/>
            <a:ext cx="83304" cy="1282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2" idx="6"/>
          </p:cNvCxnSpPr>
          <p:nvPr/>
        </p:nvCxnSpPr>
        <p:spPr>
          <a:xfrm flipV="1">
            <a:off x="3900407" y="6019800"/>
            <a:ext cx="1113007" cy="31685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2" idx="0"/>
            <a:endCxn id="26" idx="4"/>
          </p:cNvCxnSpPr>
          <p:nvPr/>
        </p:nvCxnSpPr>
        <p:spPr>
          <a:xfrm flipV="1">
            <a:off x="4883904" y="4748503"/>
            <a:ext cx="0" cy="7378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26" idx="0"/>
            <a:endCxn id="35" idx="5"/>
          </p:cNvCxnSpPr>
          <p:nvPr/>
        </p:nvCxnSpPr>
        <p:spPr>
          <a:xfrm flipH="1" flipV="1">
            <a:off x="4424068" y="3665099"/>
            <a:ext cx="459836" cy="44970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2286000" y="4572000"/>
            <a:ext cx="1524000" cy="54545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9" idx="0"/>
            <a:endCxn id="32" idx="4"/>
          </p:cNvCxnSpPr>
          <p:nvPr/>
        </p:nvCxnSpPr>
        <p:spPr>
          <a:xfrm flipV="1">
            <a:off x="1226304" y="4596103"/>
            <a:ext cx="0" cy="2044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102" idx="2"/>
          </p:cNvCxnSpPr>
          <p:nvPr/>
        </p:nvCxnSpPr>
        <p:spPr>
          <a:xfrm flipV="1">
            <a:off x="2438400" y="1905000"/>
            <a:ext cx="1600200" cy="31390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2362200" y="3048000"/>
            <a:ext cx="457200" cy="228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35" idx="5"/>
            <a:endCxn id="35" idx="5"/>
          </p:cNvCxnSpPr>
          <p:nvPr/>
        </p:nvCxnSpPr>
        <p:spPr>
          <a:xfrm>
            <a:off x="4424068" y="3665099"/>
            <a:ext cx="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38" idx="0"/>
            <a:endCxn id="47" idx="4"/>
          </p:cNvCxnSpPr>
          <p:nvPr/>
        </p:nvCxnSpPr>
        <p:spPr>
          <a:xfrm flipV="1">
            <a:off x="1302504" y="2462503"/>
            <a:ext cx="0" cy="2806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09600" y="4114800"/>
            <a:ext cx="11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AC0-Frege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19400"/>
            <a:ext cx="767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Frege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905000"/>
            <a:ext cx="1645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Extended </a:t>
            </a:r>
            <a:r>
              <a:rPr lang="en-US" dirty="0" err="1" smtClean="0"/>
              <a:t>Frege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895600" y="3200400"/>
            <a:ext cx="141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AC0[p]-</a:t>
            </a:r>
            <a:r>
              <a:rPr lang="en-US" dirty="0" err="1" smtClean="0"/>
              <a:t>Frege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876800"/>
            <a:ext cx="1293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Resolution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57150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DPLL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6172200"/>
            <a:ext cx="1442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Truth tables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3962400" y="4191000"/>
            <a:ext cx="178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Poly Calculus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191000" y="5638800"/>
            <a:ext cx="1707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Nullstellensatz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0" y="228600"/>
            <a:ext cx="536977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The Proof Complexity Zoo</a:t>
            </a:r>
            <a:endParaRPr lang="en-US" sz="3200" b="1" dirty="0">
              <a:solidFill>
                <a:srgbClr val="9B08B8"/>
              </a:solidFill>
              <a:latin typeface="Comic Sans MS"/>
              <a:cs typeface="Comic Sans MS"/>
            </a:endParaRPr>
          </a:p>
        </p:txBody>
      </p:sp>
      <p:pic>
        <p:nvPicPr>
          <p:cNvPr id="11" name="Picture 10" descr="hipp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3" y="152400"/>
            <a:ext cx="2514600" cy="1447800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6629400" y="44196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SOS+</a:t>
            </a:r>
            <a:endParaRPr lang="en-US" sz="2000" dirty="0"/>
          </a:p>
        </p:txBody>
      </p:sp>
      <p:sp>
        <p:nvSpPr>
          <p:cNvPr id="102" name="Oval 101"/>
          <p:cNvSpPr/>
          <p:nvPr/>
        </p:nvSpPr>
        <p:spPr>
          <a:xfrm>
            <a:off x="4038600" y="1600200"/>
            <a:ext cx="1600200" cy="6096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4343400" y="1676400"/>
            <a:ext cx="905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      IPS </a:t>
            </a:r>
            <a:endParaRPr lang="en-US" sz="2000" dirty="0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133600" y="3810000"/>
            <a:ext cx="919671" cy="31390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077200" y="434340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CP</a:t>
            </a:r>
            <a:endParaRPr lang="en-US" sz="2000" dirty="0"/>
          </a:p>
        </p:txBody>
      </p:sp>
      <p:cxnSp>
        <p:nvCxnSpPr>
          <p:cNvPr id="64" name="Straight Arrow Connector 63"/>
          <p:cNvCxnSpPr>
            <a:stCxn id="78" idx="1"/>
          </p:cNvCxnSpPr>
          <p:nvPr/>
        </p:nvCxnSpPr>
        <p:spPr>
          <a:xfrm flipH="1" flipV="1">
            <a:off x="4648200" y="3657600"/>
            <a:ext cx="1985029" cy="62620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4724400" y="3581400"/>
            <a:ext cx="3356630" cy="62620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7010400" y="4800600"/>
            <a:ext cx="0" cy="7378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52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663399"/>
                </a:solidFill>
                <a:latin typeface="Comic Sans MS"/>
                <a:cs typeface="Comic Sans MS"/>
              </a:rPr>
              <a:t>Using Communication Complexity for Algebraic/Semi-algebraic Lower Bounds</a:t>
            </a:r>
            <a:endParaRPr lang="en-US" sz="3200" b="1" dirty="0">
              <a:solidFill>
                <a:srgbClr val="663399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Theorem.</a:t>
            </a:r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latin typeface="Comic Sans MS"/>
                <a:cs typeface="Comic Sans MS"/>
              </a:rPr>
              <a:t>[</a:t>
            </a:r>
            <a:r>
              <a:rPr lang="en-US" dirty="0" err="1" smtClean="0">
                <a:latin typeface="Comic Sans MS"/>
                <a:cs typeface="Comic Sans MS"/>
              </a:rPr>
              <a:t>Goos</a:t>
            </a:r>
            <a:r>
              <a:rPr lang="en-US" dirty="0" smtClean="0">
                <a:latin typeface="Comic Sans MS"/>
                <a:cs typeface="Comic Sans MS"/>
              </a:rPr>
              <a:t>-P ‘13, Huyn-Nordstrom’12]</a:t>
            </a:r>
          </a:p>
          <a:p>
            <a:pPr marL="0" indent="0">
              <a:buNone/>
            </a:pPr>
            <a:r>
              <a:rPr lang="en-US" dirty="0" smtClean="0">
                <a:latin typeface="Comic Sans MS"/>
                <a:ea typeface="ＭＳ ゴシック"/>
                <a:cs typeface="Comic Sans MS"/>
              </a:rPr>
              <a:t>There is a family of </a:t>
            </a:r>
            <a:r>
              <a:rPr lang="en-US" dirty="0" err="1" smtClean="0">
                <a:latin typeface="Comic Sans MS"/>
                <a:ea typeface="ＭＳ ゴシック"/>
                <a:cs typeface="Comic Sans MS"/>
              </a:rPr>
              <a:t>unsatisfiable</a:t>
            </a:r>
            <a:r>
              <a:rPr lang="en-US" dirty="0" smtClean="0">
                <a:latin typeface="Comic Sans MS"/>
                <a:ea typeface="ＭＳ ゴシック"/>
                <a:cs typeface="Comic Sans MS"/>
              </a:rPr>
              <a:t> CNF formulas f such that Search(f) requires </a:t>
            </a:r>
            <a:r>
              <a:rPr lang="en-US" dirty="0" err="1" smtClean="0">
                <a:latin typeface="Lucida Grande"/>
                <a:ea typeface="Lucida Grande"/>
                <a:cs typeface="Lucida Grande"/>
              </a:rPr>
              <a:t>Ω</a:t>
            </a:r>
            <a:r>
              <a:rPr lang="en-US" dirty="0" smtClean="0">
                <a:latin typeface="Comic Sans MS"/>
                <a:ea typeface="ＭＳ ゴシック"/>
                <a:cs typeface="Comic Sans MS"/>
              </a:rPr>
              <a:t>(√n/2</a:t>
            </a:r>
            <a:r>
              <a:rPr lang="en-US" baseline="30000" dirty="0" smtClean="0">
                <a:latin typeface="Comic Sans MS"/>
                <a:ea typeface="ＭＳ ゴシック"/>
                <a:cs typeface="Comic Sans MS"/>
              </a:rPr>
              <a:t>k</a:t>
            </a:r>
            <a:r>
              <a:rPr lang="en-US" dirty="0" smtClean="0">
                <a:latin typeface="Comic Sans MS"/>
                <a:ea typeface="ＭＳ ゴシック"/>
                <a:cs typeface="Comic Sans MS"/>
              </a:rPr>
              <a:t>)  NOF k-player complexity</a:t>
            </a:r>
          </a:p>
          <a:p>
            <a:pPr marL="0" indent="0">
              <a:buNone/>
            </a:pPr>
            <a:endParaRPr lang="en-US" dirty="0">
              <a:latin typeface="Comic Sans MS"/>
              <a:ea typeface="ＭＳ ゴシック"/>
              <a:cs typeface="Comic Sans MS"/>
            </a:endParaRPr>
          </a:p>
          <a:p>
            <a:pPr marL="0" indent="0">
              <a:buNone/>
            </a:pPr>
            <a:r>
              <a:rPr lang="en-US" dirty="0" smtClean="0">
                <a:latin typeface="Comic Sans MS"/>
                <a:ea typeface="ＭＳ ゴシック"/>
                <a:cs typeface="Comic Sans MS"/>
              </a:rPr>
              <a:t>Proof is a (randomized) reduction to set </a:t>
            </a:r>
            <a:r>
              <a:rPr lang="en-US" dirty="0" err="1" smtClean="0">
                <a:latin typeface="Comic Sans MS"/>
                <a:ea typeface="ＭＳ ゴシック"/>
                <a:cs typeface="Comic Sans MS"/>
              </a:rPr>
              <a:t>disjointness</a:t>
            </a:r>
            <a:r>
              <a:rPr lang="en-US" dirty="0" smtClean="0">
                <a:latin typeface="Comic Sans MS"/>
                <a:ea typeface="ＭＳ ゴシック"/>
                <a:cs typeface="Comic Sans MS"/>
              </a:rPr>
              <a:t>!</a:t>
            </a:r>
          </a:p>
          <a:p>
            <a:pPr marL="0" indent="0">
              <a:buNone/>
            </a:pPr>
            <a:endParaRPr lang="en-US" dirty="0">
              <a:latin typeface="Comic Sans MS"/>
              <a:ea typeface="ＭＳ ゴシック"/>
              <a:cs typeface="Comic Sans MS"/>
            </a:endParaRP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  <a:latin typeface="Comic Sans MS"/>
                <a:ea typeface="ＭＳ ゴシック"/>
                <a:cs typeface="Comic Sans MS"/>
              </a:rPr>
              <a:t>Corollary:</a:t>
            </a:r>
            <a:r>
              <a:rPr lang="en-US" dirty="0" smtClean="0">
                <a:latin typeface="Comic Sans MS"/>
                <a:ea typeface="ＭＳ ゴシック"/>
                <a:cs typeface="Comic Sans MS"/>
              </a:rPr>
              <a:t> lower bounds for many algebraic and semi-algebraic proof systems including </a:t>
            </a:r>
            <a:r>
              <a:rPr lang="en-US" dirty="0" err="1" smtClean="0">
                <a:latin typeface="Comic Sans MS"/>
                <a:ea typeface="ＭＳ ゴシック"/>
                <a:cs typeface="Comic Sans MS"/>
              </a:rPr>
              <a:t>Positivestellensatz</a:t>
            </a:r>
            <a:r>
              <a:rPr lang="en-US" dirty="0" smtClean="0">
                <a:latin typeface="Comic Sans MS"/>
                <a:ea typeface="ＭＳ ゴシック"/>
                <a:cs typeface="Comic Sans MS"/>
              </a:rPr>
              <a:t> (SOS) and </a:t>
            </a:r>
            <a:r>
              <a:rPr lang="en-US" dirty="0" err="1" smtClean="0">
                <a:latin typeface="Comic Sans MS"/>
                <a:ea typeface="ＭＳ ゴシック"/>
                <a:cs typeface="Comic Sans MS"/>
              </a:rPr>
              <a:t>Positivestellensatz</a:t>
            </a:r>
            <a:r>
              <a:rPr lang="en-US" dirty="0" smtClean="0">
                <a:latin typeface="Comic Sans MS"/>
                <a:ea typeface="ＭＳ ゴシック"/>
                <a:cs typeface="Comic Sans MS"/>
              </a:rPr>
              <a:t> Calculus (Dynamic SOS).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  <a:latin typeface="Comic Sans MS"/>
                <a:ea typeface="ＭＳ ゴシック"/>
                <a:cs typeface="Comic Sans MS"/>
              </a:rPr>
              <a:t>Corollary:</a:t>
            </a:r>
            <a:r>
              <a:rPr lang="en-US" dirty="0" smtClean="0">
                <a:latin typeface="Comic Sans MS"/>
                <a:ea typeface="ＭＳ ゴシック"/>
                <a:cs typeface="Comic Sans MS"/>
              </a:rPr>
              <a:t> linear lower bounds for monotone circuit depth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540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6324600" y="1066800"/>
            <a:ext cx="2514600" cy="5562600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772400" y="4191000"/>
            <a:ext cx="990600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6477000" y="4191000"/>
            <a:ext cx="1066800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6477000" y="5562600"/>
            <a:ext cx="1143000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477000" y="990600"/>
            <a:ext cx="234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Semi-Algebraic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581400" y="1066800"/>
            <a:ext cx="2438400" cy="5562600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752600" y="6019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57600" y="990600"/>
            <a:ext cx="234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Algebraic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33400" y="5562600"/>
            <a:ext cx="1219199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52400" y="48006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3810000" y="54864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810000" y="4114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152400" y="39624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2590800" y="31242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228600" y="27432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228600" y="1828800"/>
            <a:ext cx="2147807" cy="63370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12" idx="2"/>
            <a:endCxn id="16" idx="5"/>
          </p:cNvCxnSpPr>
          <p:nvPr/>
        </p:nvCxnSpPr>
        <p:spPr>
          <a:xfrm flipH="1" flipV="1">
            <a:off x="1574051" y="6103499"/>
            <a:ext cx="178549" cy="23315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16" idx="0"/>
            <a:endCxn id="19" idx="4"/>
          </p:cNvCxnSpPr>
          <p:nvPr/>
        </p:nvCxnSpPr>
        <p:spPr>
          <a:xfrm flipV="1">
            <a:off x="1143000" y="5434303"/>
            <a:ext cx="83304" cy="1282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12" idx="6"/>
          </p:cNvCxnSpPr>
          <p:nvPr/>
        </p:nvCxnSpPr>
        <p:spPr>
          <a:xfrm flipV="1">
            <a:off x="3900407" y="6019800"/>
            <a:ext cx="1113007" cy="31685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2" idx="0"/>
            <a:endCxn id="26" idx="4"/>
          </p:cNvCxnSpPr>
          <p:nvPr/>
        </p:nvCxnSpPr>
        <p:spPr>
          <a:xfrm flipV="1">
            <a:off x="4883904" y="4748503"/>
            <a:ext cx="0" cy="7378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26" idx="0"/>
            <a:endCxn id="35" idx="5"/>
          </p:cNvCxnSpPr>
          <p:nvPr/>
        </p:nvCxnSpPr>
        <p:spPr>
          <a:xfrm flipH="1" flipV="1">
            <a:off x="4424068" y="3665099"/>
            <a:ext cx="459836" cy="44970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2286000" y="4572000"/>
            <a:ext cx="1524000" cy="54545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9" idx="0"/>
            <a:endCxn id="32" idx="4"/>
          </p:cNvCxnSpPr>
          <p:nvPr/>
        </p:nvCxnSpPr>
        <p:spPr>
          <a:xfrm flipV="1">
            <a:off x="1226304" y="4596103"/>
            <a:ext cx="0" cy="2044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102" idx="2"/>
          </p:cNvCxnSpPr>
          <p:nvPr/>
        </p:nvCxnSpPr>
        <p:spPr>
          <a:xfrm flipV="1">
            <a:off x="2438400" y="1905000"/>
            <a:ext cx="1600200" cy="31390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 flipV="1">
            <a:off x="2362200" y="3048000"/>
            <a:ext cx="457200" cy="228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35" idx="5"/>
            <a:endCxn id="35" idx="5"/>
          </p:cNvCxnSpPr>
          <p:nvPr/>
        </p:nvCxnSpPr>
        <p:spPr>
          <a:xfrm>
            <a:off x="4424068" y="3665099"/>
            <a:ext cx="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38" idx="0"/>
            <a:endCxn id="47" idx="4"/>
          </p:cNvCxnSpPr>
          <p:nvPr/>
        </p:nvCxnSpPr>
        <p:spPr>
          <a:xfrm flipV="1">
            <a:off x="1302504" y="2462503"/>
            <a:ext cx="0" cy="2806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09600" y="4114800"/>
            <a:ext cx="11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AC0-Frege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19400"/>
            <a:ext cx="767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Frege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905000"/>
            <a:ext cx="1645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Extended </a:t>
            </a:r>
            <a:r>
              <a:rPr lang="en-US" dirty="0" err="1" smtClean="0"/>
              <a:t>Frege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895600" y="3200400"/>
            <a:ext cx="141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AC0[p]-</a:t>
            </a:r>
            <a:r>
              <a:rPr lang="en-US" dirty="0" err="1" smtClean="0"/>
              <a:t>Frege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876800"/>
            <a:ext cx="1293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Resolution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57150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DPLL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6172200"/>
            <a:ext cx="1442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Truth tables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3962400" y="4191000"/>
            <a:ext cx="178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Poly Calculus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4191000" y="5638800"/>
            <a:ext cx="17070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Nullstellensatz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0" y="228600"/>
            <a:ext cx="536977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The Proof Complexity Zoo</a:t>
            </a:r>
            <a:endParaRPr lang="en-US" sz="3200" b="1" dirty="0">
              <a:solidFill>
                <a:srgbClr val="9B08B8"/>
              </a:solidFill>
              <a:latin typeface="Comic Sans MS"/>
              <a:cs typeface="Comic Sans MS"/>
            </a:endParaRPr>
          </a:p>
        </p:txBody>
      </p:sp>
      <p:pic>
        <p:nvPicPr>
          <p:cNvPr id="11" name="Picture 10" descr="hipp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3" y="152400"/>
            <a:ext cx="2514600" cy="1447800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6705600" y="43434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SOS+</a:t>
            </a:r>
            <a:endParaRPr lang="en-US" sz="2000" dirty="0"/>
          </a:p>
        </p:txBody>
      </p:sp>
      <p:sp>
        <p:nvSpPr>
          <p:cNvPr id="102" name="Oval 101"/>
          <p:cNvSpPr/>
          <p:nvPr/>
        </p:nvSpPr>
        <p:spPr>
          <a:xfrm>
            <a:off x="4038600" y="1600200"/>
            <a:ext cx="1600200" cy="6096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4343400" y="1676400"/>
            <a:ext cx="905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      IPS </a:t>
            </a:r>
            <a:endParaRPr lang="en-US" sz="2000" dirty="0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133600" y="3810000"/>
            <a:ext cx="919671" cy="31390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077200" y="4343400"/>
            <a:ext cx="453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CP</a:t>
            </a:r>
            <a:endParaRPr lang="en-US" sz="2000" dirty="0"/>
          </a:p>
        </p:txBody>
      </p:sp>
      <p:cxnSp>
        <p:nvCxnSpPr>
          <p:cNvPr id="64" name="Straight Arrow Connector 63"/>
          <p:cNvCxnSpPr>
            <a:stCxn id="78" idx="1"/>
          </p:cNvCxnSpPr>
          <p:nvPr/>
        </p:nvCxnSpPr>
        <p:spPr>
          <a:xfrm flipH="1" flipV="1">
            <a:off x="4648200" y="3657600"/>
            <a:ext cx="1985029" cy="62620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4724400" y="3581400"/>
            <a:ext cx="3356630" cy="62620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7010400" y="4800600"/>
            <a:ext cx="0" cy="73789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0" y="3283278"/>
            <a:ext cx="8777493" cy="865324"/>
          </a:xfrm>
          <a:custGeom>
            <a:avLst/>
            <a:gdLst>
              <a:gd name="connsiteX0" fmla="*/ 0 w 8777493"/>
              <a:gd name="connsiteY0" fmla="*/ 731616 h 865324"/>
              <a:gd name="connsiteX1" fmla="*/ 1606094 w 8777493"/>
              <a:gd name="connsiteY1" fmla="*/ 302116 h 865324"/>
              <a:gd name="connsiteX2" fmla="*/ 3118811 w 8777493"/>
              <a:gd name="connsiteY2" fmla="*/ 862334 h 865324"/>
              <a:gd name="connsiteX3" fmla="*/ 6685835 w 8777493"/>
              <a:gd name="connsiteY3" fmla="*/ 3333 h 865324"/>
              <a:gd name="connsiteX4" fmla="*/ 8777493 w 8777493"/>
              <a:gd name="connsiteY4" fmla="*/ 544877 h 865324"/>
              <a:gd name="connsiteX5" fmla="*/ 8777493 w 8777493"/>
              <a:gd name="connsiteY5" fmla="*/ 544877 h 865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777493" h="865324">
                <a:moveTo>
                  <a:pt x="0" y="731616"/>
                </a:moveTo>
                <a:cubicBezTo>
                  <a:pt x="543146" y="505973"/>
                  <a:pt x="1086292" y="280330"/>
                  <a:pt x="1606094" y="302116"/>
                </a:cubicBezTo>
                <a:cubicBezTo>
                  <a:pt x="2125896" y="323902"/>
                  <a:pt x="2272188" y="912131"/>
                  <a:pt x="3118811" y="862334"/>
                </a:cubicBezTo>
                <a:cubicBezTo>
                  <a:pt x="3965435" y="812537"/>
                  <a:pt x="5742721" y="56242"/>
                  <a:pt x="6685835" y="3333"/>
                </a:cubicBezTo>
                <a:cubicBezTo>
                  <a:pt x="7628949" y="-49577"/>
                  <a:pt x="8777493" y="544877"/>
                  <a:pt x="8777493" y="544877"/>
                </a:cubicBezTo>
                <a:lnTo>
                  <a:pt x="8777493" y="544877"/>
                </a:lnTo>
              </a:path>
            </a:pathLst>
          </a:custGeom>
          <a:noFill/>
          <a:ln w="7302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705600" y="56388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086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Algorithmic Implications of Proof Complexity lower bounds</a:t>
            </a:r>
            <a:endParaRPr lang="en-US" sz="36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Proof systems give rise to restricted classes of natural algorithms for solving NP-hard optimization problems.</a:t>
            </a:r>
          </a:p>
          <a:p>
            <a:r>
              <a:rPr lang="en-US" dirty="0"/>
              <a:t>L</a:t>
            </a:r>
            <a:r>
              <a:rPr lang="en-US" dirty="0" smtClean="0"/>
              <a:t>ower bounds for a proof system rules out a particular family of natural algorithms.</a:t>
            </a:r>
          </a:p>
          <a:p>
            <a:r>
              <a:rPr lang="en-US" dirty="0" smtClean="0"/>
              <a:t>Often a closer look gives even tighter connections, including </a:t>
            </a:r>
            <a:r>
              <a:rPr lang="en-US" dirty="0" err="1" smtClean="0"/>
              <a:t>inapproximability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 smtClean="0"/>
              <a:t>	 1.  Limitations of natural SAT algorithms</a:t>
            </a:r>
          </a:p>
          <a:p>
            <a:pPr>
              <a:buNone/>
            </a:pPr>
            <a:r>
              <a:rPr lang="en-US" dirty="0" smtClean="0"/>
              <a:t>	 2.  Lower Bounds for Extended Formulations</a:t>
            </a:r>
          </a:p>
          <a:p>
            <a:pPr>
              <a:buNone/>
            </a:pPr>
            <a:r>
              <a:rPr lang="en-US" dirty="0" smtClean="0"/>
              <a:t>	 3.  Integrality gaps for LP/SDP algorithms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CE137-79F1-4B07-8FE0-AF909804CEBD}" type="slidenum">
              <a:rPr lang="en-US"/>
              <a:pPr/>
              <a:t>63</a:t>
            </a:fld>
            <a:endParaRPr lang="en-US">
              <a:solidFill>
                <a:schemeClr val="accent2"/>
              </a:solidFill>
            </a:endParaRPr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/>
            </a:r>
            <a:b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</a:b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Example 1: </a:t>
            </a:r>
            <a:b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</a:b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Limitations of Natural SAT algorithms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Most successful SAT algorithms are based on Resolution</a:t>
            </a:r>
          </a:p>
          <a:p>
            <a:r>
              <a:rPr lang="en-US" dirty="0" smtClean="0"/>
              <a:t>Lower bounds for Resolution show that no DPLL-based SAT algorithm (i.e., DPLL, DPLL with clause learning) will be </a:t>
            </a:r>
            <a:r>
              <a:rPr lang="en-US" dirty="0" err="1" smtClean="0"/>
              <a:t>polytime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Any run of a DPLL-based algorithm </a:t>
            </a:r>
            <a:r>
              <a:rPr lang="en-US" dirty="0">
                <a:solidFill>
                  <a:srgbClr val="00B0F0"/>
                </a:solidFill>
              </a:rPr>
              <a:t>on an </a:t>
            </a:r>
            <a:r>
              <a:rPr lang="en-US" dirty="0" err="1">
                <a:solidFill>
                  <a:srgbClr val="C00000"/>
                </a:solidFill>
              </a:rPr>
              <a:t>unsatisfiable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formula is a proof </a:t>
            </a:r>
            <a:r>
              <a:rPr lang="en-US" dirty="0">
                <a:solidFill>
                  <a:srgbClr val="00B0F0"/>
                </a:solidFill>
              </a:rPr>
              <a:t>of its </a:t>
            </a:r>
            <a:r>
              <a:rPr lang="en-US" dirty="0" err="1" smtClean="0">
                <a:solidFill>
                  <a:srgbClr val="00B0F0"/>
                </a:solidFill>
              </a:rPr>
              <a:t>unsatisfiability</a:t>
            </a:r>
            <a:endParaRPr lang="en-US" dirty="0">
              <a:solidFill>
                <a:srgbClr val="00B0F0"/>
              </a:solidFill>
            </a:endParaRPr>
          </a:p>
          <a:p>
            <a:pPr lvl="1">
              <a:buNone/>
            </a:pPr>
            <a:endParaRPr lang="en-US" dirty="0"/>
          </a:p>
          <a:p>
            <a:r>
              <a:rPr lang="en-US" dirty="0" smtClean="0"/>
              <a:t>What about DPLL-based algorithms on </a:t>
            </a:r>
            <a:r>
              <a:rPr lang="en-US" dirty="0" err="1" smtClean="0"/>
              <a:t>satisfiable</a:t>
            </a:r>
            <a:r>
              <a:rPr lang="en-US" dirty="0" smtClean="0"/>
              <a:t> formulas? </a:t>
            </a:r>
            <a:endParaRPr lang="en-US" dirty="0"/>
          </a:p>
          <a:p>
            <a:pPr lvl="1"/>
            <a:r>
              <a:rPr lang="en-US" dirty="0">
                <a:solidFill>
                  <a:srgbClr val="00B0F0"/>
                </a:solidFill>
              </a:rPr>
              <a:t>Even runs on </a:t>
            </a:r>
            <a:r>
              <a:rPr lang="en-US" dirty="0" err="1">
                <a:solidFill>
                  <a:srgbClr val="FF0000"/>
                </a:solidFill>
              </a:rPr>
              <a:t>satisfiable</a:t>
            </a:r>
            <a:r>
              <a:rPr lang="en-US" dirty="0">
                <a:solidFill>
                  <a:srgbClr val="00B0F0"/>
                </a:solidFill>
              </a:rPr>
              <a:t> formulas yield proofs of </a:t>
            </a:r>
            <a:r>
              <a:rPr lang="en-US" dirty="0" err="1">
                <a:solidFill>
                  <a:srgbClr val="00B0F0"/>
                </a:solidFill>
              </a:rPr>
              <a:t>unsatisfiability</a:t>
            </a:r>
            <a:r>
              <a:rPr lang="en-US" dirty="0">
                <a:solidFill>
                  <a:srgbClr val="00B0F0"/>
                </a:solidFill>
              </a:rPr>
              <a:t> of related formulas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C1893-8C67-4E8D-BC99-FA97A779B8AC}" type="slidenum">
              <a:rPr lang="en-US"/>
              <a:pPr/>
              <a:t>64</a:t>
            </a:fld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374786" name="Picture 2" descr="RStong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1000" y="5508625"/>
            <a:ext cx="509588" cy="603250"/>
          </a:xfrm>
          <a:prstGeom prst="rect">
            <a:avLst/>
          </a:prstGeom>
          <a:noFill/>
        </p:spPr>
      </p:pic>
      <p:sp>
        <p:nvSpPr>
          <p:cNvPr id="374787" name="AutoShape 3" descr="75%"/>
          <p:cNvSpPr>
            <a:spLocks noChangeArrowheads="1"/>
          </p:cNvSpPr>
          <p:nvPr/>
        </p:nvSpPr>
        <p:spPr bwMode="auto">
          <a:xfrm>
            <a:off x="647700" y="1893888"/>
            <a:ext cx="3865563" cy="3430587"/>
          </a:xfrm>
          <a:prstGeom prst="triangle">
            <a:avLst>
              <a:gd name="adj" fmla="val 50000"/>
            </a:avLst>
          </a:prstGeom>
          <a:pattFill prst="pct75">
            <a:fgClr>
              <a:srgbClr val="FFFF00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 sz="3600" i="1" baseline="30000">
              <a:latin typeface="Symbol" pitchFamily="18" charset="2"/>
            </a:endParaRPr>
          </a:p>
        </p:txBody>
      </p:sp>
      <p:sp>
        <p:nvSpPr>
          <p:cNvPr id="374788" name="Freeform 4"/>
          <p:cNvSpPr>
            <a:spLocks/>
          </p:cNvSpPr>
          <p:nvPr/>
        </p:nvSpPr>
        <p:spPr bwMode="auto">
          <a:xfrm>
            <a:off x="642938" y="3419475"/>
            <a:ext cx="1381125" cy="1909763"/>
          </a:xfrm>
          <a:custGeom>
            <a:avLst/>
            <a:gdLst/>
            <a:ahLst/>
            <a:cxnLst>
              <a:cxn ang="0">
                <a:pos x="687" y="0"/>
              </a:cxn>
              <a:cxn ang="0">
                <a:pos x="0" y="1203"/>
              </a:cxn>
              <a:cxn ang="0">
                <a:pos x="849" y="1203"/>
              </a:cxn>
              <a:cxn ang="0">
                <a:pos x="705" y="3"/>
              </a:cxn>
            </a:cxnLst>
            <a:rect l="0" t="0" r="r" b="b"/>
            <a:pathLst>
              <a:path w="849" h="1203">
                <a:moveTo>
                  <a:pt x="687" y="0"/>
                </a:moveTo>
                <a:lnTo>
                  <a:pt x="0" y="1203"/>
                </a:lnTo>
                <a:lnTo>
                  <a:pt x="849" y="1203"/>
                </a:lnTo>
                <a:lnTo>
                  <a:pt x="705" y="3"/>
                </a:lnTo>
              </a:path>
            </a:pathLst>
          </a:custGeom>
          <a:solidFill>
            <a:schemeClr val="hlink"/>
          </a:solidFill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374789" name="Rectangle 5"/>
          <p:cNvSpPr>
            <a:spLocks noChangeArrowheads="1"/>
          </p:cNvSpPr>
          <p:nvPr/>
        </p:nvSpPr>
        <p:spPr bwMode="auto">
          <a:xfrm>
            <a:off x="762000" y="304800"/>
            <a:ext cx="78359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l"/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Comic Sans MS"/>
                <a:cs typeface="Comic Sans MS"/>
              </a:rPr>
              <a:t>DPLL </a:t>
            </a: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Algorithms on random k-CNF</a:t>
            </a:r>
          </a:p>
          <a:p>
            <a:pPr algn="l"/>
            <a:r>
              <a:rPr lang="en-US" sz="3200" b="1" dirty="0">
                <a:solidFill>
                  <a:srgbClr val="7030A0"/>
                </a:solidFill>
                <a:latin typeface="Comic Sans MS"/>
                <a:cs typeface="Comic Sans MS"/>
              </a:rPr>
              <a:t>	</a:t>
            </a: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	 </a:t>
            </a:r>
            <a:r>
              <a:rPr lang="en-US" sz="28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(below threshold)</a:t>
            </a:r>
          </a:p>
          <a:p>
            <a:pPr algn="l"/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74790" name="Text Box 6"/>
          <p:cNvSpPr txBox="1">
            <a:spLocks noChangeArrowheads="1"/>
          </p:cNvSpPr>
          <p:nvPr/>
        </p:nvSpPr>
        <p:spPr bwMode="auto">
          <a:xfrm>
            <a:off x="4800600" y="2667000"/>
            <a:ext cx="39624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l"/>
            <a:r>
              <a:rPr lang="en-US">
                <a:solidFill>
                  <a:schemeClr val="tx1"/>
                </a:solidFill>
                <a:latin typeface="Arial" pitchFamily="34" charset="0"/>
              </a:rPr>
              <a:t>Residual formula at </a:t>
            </a:r>
          </a:p>
          <a:p>
            <a:pPr algn="l"/>
            <a:r>
              <a:rPr lang="en-US">
                <a:solidFill>
                  <a:schemeClr val="tx1"/>
                </a:solidFill>
                <a:latin typeface="Arial" pitchFamily="34" charset="0"/>
              </a:rPr>
              <a:t>is unsatisfiable</a:t>
            </a:r>
            <a:endParaRPr lang="en-US" sz="240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374791" name="Text Box 7"/>
          <p:cNvSpPr txBox="1">
            <a:spLocks noChangeArrowheads="1"/>
          </p:cNvSpPr>
          <p:nvPr/>
        </p:nvSpPr>
        <p:spPr bwMode="auto">
          <a:xfrm>
            <a:off x="5194300" y="4038601"/>
            <a:ext cx="39497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Algorithm’s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proof of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</a:rPr>
              <a:t>unsatisfiability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</a:rPr>
              <a:t> is exponentially long</a:t>
            </a:r>
          </a:p>
        </p:txBody>
      </p:sp>
      <p:sp>
        <p:nvSpPr>
          <p:cNvPr id="374792" name="Text Box 8"/>
          <p:cNvSpPr txBox="1">
            <a:spLocks noChangeArrowheads="1"/>
          </p:cNvSpPr>
          <p:nvPr/>
        </p:nvSpPr>
        <p:spPr bwMode="auto">
          <a:xfrm>
            <a:off x="5105400" y="5257800"/>
            <a:ext cx="3251200" cy="990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en-US" dirty="0">
                <a:solidFill>
                  <a:schemeClr val="accent2"/>
                </a:solidFill>
                <a:latin typeface="Arial" pitchFamily="34" charset="0"/>
              </a:rPr>
              <a:t>Every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</a:rPr>
              <a:t>resolution proof of </a:t>
            </a:r>
            <a:r>
              <a:rPr lang="en-US" dirty="0" err="1" smtClean="0">
                <a:solidFill>
                  <a:schemeClr val="accent2"/>
                </a:solidFill>
                <a:latin typeface="Arial" pitchFamily="34" charset="0"/>
              </a:rPr>
              <a:t>unsatisfiability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</a:rPr>
              <a:t> is exponentially long</a:t>
            </a:r>
            <a:endParaRPr lang="en-US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374793" name="Text Box 9"/>
          <p:cNvSpPr txBox="1">
            <a:spLocks noChangeArrowheads="1"/>
          </p:cNvSpPr>
          <p:nvPr/>
        </p:nvSpPr>
        <p:spPr bwMode="auto">
          <a:xfrm>
            <a:off x="4038600" y="1371600"/>
            <a:ext cx="3810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algn="l"/>
            <a:endParaRPr lang="en-US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74794" name="Oval 10"/>
          <p:cNvSpPr>
            <a:spLocks noChangeArrowheads="1"/>
          </p:cNvSpPr>
          <p:nvPr/>
        </p:nvSpPr>
        <p:spPr bwMode="auto">
          <a:xfrm rot="1803268" flipH="1" flipV="1">
            <a:off x="7042061" y="2772466"/>
            <a:ext cx="162528" cy="170068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 sz="2400">
              <a:solidFill>
                <a:schemeClr val="accent2"/>
              </a:solidFill>
              <a:latin typeface="Tahoma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711325" y="2933700"/>
            <a:ext cx="327025" cy="522288"/>
            <a:chOff x="1057" y="1875"/>
            <a:chExt cx="206" cy="329"/>
          </a:xfrm>
        </p:grpSpPr>
        <p:sp>
          <p:nvSpPr>
            <p:cNvPr id="374796" name="Oval 12"/>
            <p:cNvSpPr>
              <a:spLocks noChangeArrowheads="1"/>
            </p:cNvSpPr>
            <p:nvPr/>
          </p:nvSpPr>
          <p:spPr bwMode="auto">
            <a:xfrm>
              <a:off x="1057" y="2112"/>
              <a:ext cx="93" cy="92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797" name="Line 13"/>
            <p:cNvSpPr>
              <a:spLocks noChangeShapeType="1"/>
            </p:cNvSpPr>
            <p:nvPr/>
          </p:nvSpPr>
          <p:spPr bwMode="auto">
            <a:xfrm flipH="1">
              <a:off x="1104" y="1875"/>
              <a:ext cx="159" cy="279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sp>
        <p:nvSpPr>
          <p:cNvPr id="374798" name="Line 14"/>
          <p:cNvSpPr>
            <a:spLocks noChangeShapeType="1"/>
          </p:cNvSpPr>
          <p:nvPr/>
        </p:nvSpPr>
        <p:spPr bwMode="auto">
          <a:xfrm>
            <a:off x="909638" y="4995863"/>
            <a:ext cx="220662" cy="33337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044700" y="3924300"/>
            <a:ext cx="444500" cy="1414463"/>
            <a:chOff x="1288" y="2472"/>
            <a:chExt cx="280" cy="891"/>
          </a:xfrm>
        </p:grpSpPr>
        <p:sp>
          <p:nvSpPr>
            <p:cNvPr id="374800" name="Freeform 16"/>
            <p:cNvSpPr>
              <a:spLocks/>
            </p:cNvSpPr>
            <p:nvPr/>
          </p:nvSpPr>
          <p:spPr bwMode="auto">
            <a:xfrm>
              <a:off x="1332" y="2589"/>
              <a:ext cx="236" cy="7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74"/>
                </a:cxn>
                <a:cxn ang="0">
                  <a:pos x="236" y="774"/>
                </a:cxn>
                <a:cxn ang="0">
                  <a:pos x="0" y="0"/>
                </a:cxn>
              </a:cxnLst>
              <a:rect l="0" t="0" r="r" b="b"/>
              <a:pathLst>
                <a:path w="236" h="774">
                  <a:moveTo>
                    <a:pt x="0" y="0"/>
                  </a:moveTo>
                  <a:lnTo>
                    <a:pt x="0" y="774"/>
                  </a:lnTo>
                  <a:lnTo>
                    <a:pt x="236" y="7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hlink"/>
            </a:solidFill>
            <a:ln w="9525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1288" y="2472"/>
              <a:ext cx="93" cy="187"/>
              <a:chOff x="1288" y="2472"/>
              <a:chExt cx="93" cy="187"/>
            </a:xfrm>
          </p:grpSpPr>
          <p:sp>
            <p:nvSpPr>
              <p:cNvPr id="374802" name="Freeform 18"/>
              <p:cNvSpPr>
                <a:spLocks/>
              </p:cNvSpPr>
              <p:nvPr/>
            </p:nvSpPr>
            <p:spPr bwMode="auto">
              <a:xfrm>
                <a:off x="1335" y="2472"/>
                <a:ext cx="42" cy="141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0" y="141"/>
                  </a:cxn>
                </a:cxnLst>
                <a:rect l="0" t="0" r="r" b="b"/>
                <a:pathLst>
                  <a:path w="42" h="141">
                    <a:moveTo>
                      <a:pt x="42" y="0"/>
                    </a:moveTo>
                    <a:lnTo>
                      <a:pt x="0" y="141"/>
                    </a:lnTo>
                  </a:path>
                </a:pathLst>
              </a:custGeom>
              <a:noFill/>
              <a:ln w="38100" cap="flat" cmpd="sng">
                <a:solidFill>
                  <a:schemeClr val="hlink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74803" name="Oval 19"/>
              <p:cNvSpPr>
                <a:spLocks noChangeArrowheads="1"/>
              </p:cNvSpPr>
              <p:nvPr/>
            </p:nvSpPr>
            <p:spPr bwMode="auto">
              <a:xfrm>
                <a:off x="1288" y="2567"/>
                <a:ext cx="93" cy="92"/>
              </a:xfrm>
              <a:prstGeom prst="ellipse">
                <a:avLst/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952625" y="2576513"/>
            <a:ext cx="287338" cy="477837"/>
            <a:chOff x="1218" y="1620"/>
            <a:chExt cx="181" cy="301"/>
          </a:xfrm>
        </p:grpSpPr>
        <p:sp>
          <p:nvSpPr>
            <p:cNvPr id="374805" name="Line 21"/>
            <p:cNvSpPr>
              <a:spLocks noChangeShapeType="1"/>
            </p:cNvSpPr>
            <p:nvPr/>
          </p:nvSpPr>
          <p:spPr bwMode="auto">
            <a:xfrm flipH="1">
              <a:off x="1263" y="1620"/>
              <a:ext cx="136" cy="255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06" name="Oval 22"/>
            <p:cNvSpPr>
              <a:spLocks noChangeArrowheads="1"/>
            </p:cNvSpPr>
            <p:nvPr/>
          </p:nvSpPr>
          <p:spPr bwMode="auto">
            <a:xfrm>
              <a:off x="1218" y="1829"/>
              <a:ext cx="90" cy="92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 sz="3600" u="sng">
                <a:solidFill>
                  <a:schemeClr val="tx2"/>
                </a:solidFill>
                <a:latin typeface="Arial" pitchFamily="34" charset="0"/>
              </a:endParaRP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143125" y="2338388"/>
            <a:ext cx="238125" cy="374650"/>
            <a:chOff x="1350" y="1473"/>
            <a:chExt cx="150" cy="236"/>
          </a:xfrm>
        </p:grpSpPr>
        <p:sp>
          <p:nvSpPr>
            <p:cNvPr id="374808" name="Line 24"/>
            <p:cNvSpPr>
              <a:spLocks noChangeShapeType="1"/>
            </p:cNvSpPr>
            <p:nvPr/>
          </p:nvSpPr>
          <p:spPr bwMode="auto">
            <a:xfrm flipH="1">
              <a:off x="1400" y="1473"/>
              <a:ext cx="100" cy="175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4809" name="Oval 25"/>
            <p:cNvSpPr>
              <a:spLocks noChangeArrowheads="1"/>
            </p:cNvSpPr>
            <p:nvPr/>
          </p:nvSpPr>
          <p:spPr bwMode="auto">
            <a:xfrm>
              <a:off x="1350" y="1618"/>
              <a:ext cx="98" cy="91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2325688" y="1985963"/>
            <a:ext cx="246062" cy="381000"/>
            <a:chOff x="1465" y="1251"/>
            <a:chExt cx="155" cy="240"/>
          </a:xfrm>
        </p:grpSpPr>
        <p:sp>
          <p:nvSpPr>
            <p:cNvPr id="374811" name="Line 27"/>
            <p:cNvSpPr>
              <a:spLocks noChangeShapeType="1"/>
            </p:cNvSpPr>
            <p:nvPr/>
          </p:nvSpPr>
          <p:spPr bwMode="auto">
            <a:xfrm flipV="1">
              <a:off x="1513" y="1251"/>
              <a:ext cx="107" cy="19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4812" name="Oval 28"/>
            <p:cNvSpPr>
              <a:spLocks noChangeArrowheads="1"/>
            </p:cNvSpPr>
            <p:nvPr/>
          </p:nvSpPr>
          <p:spPr bwMode="auto">
            <a:xfrm>
              <a:off x="1465" y="1399"/>
              <a:ext cx="95" cy="92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sp>
        <p:nvSpPr>
          <p:cNvPr id="374813" name="Oval 29"/>
          <p:cNvSpPr>
            <a:spLocks noChangeArrowheads="1"/>
          </p:cNvSpPr>
          <p:nvPr/>
        </p:nvSpPr>
        <p:spPr bwMode="auto">
          <a:xfrm>
            <a:off x="2493963" y="1881188"/>
            <a:ext cx="147637" cy="146050"/>
          </a:xfrm>
          <a:prstGeom prst="ellipse">
            <a:avLst/>
          </a:pr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2005013" y="2976563"/>
            <a:ext cx="366712" cy="611187"/>
            <a:chOff x="1263" y="1875"/>
            <a:chExt cx="231" cy="385"/>
          </a:xfrm>
        </p:grpSpPr>
        <p:sp>
          <p:nvSpPr>
            <p:cNvPr id="374815" name="Oval 31"/>
            <p:cNvSpPr>
              <a:spLocks noChangeArrowheads="1"/>
            </p:cNvSpPr>
            <p:nvPr/>
          </p:nvSpPr>
          <p:spPr bwMode="auto">
            <a:xfrm>
              <a:off x="1401" y="2168"/>
              <a:ext cx="93" cy="92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16" name="Line 32"/>
            <p:cNvSpPr>
              <a:spLocks noChangeShapeType="1"/>
            </p:cNvSpPr>
            <p:nvPr/>
          </p:nvSpPr>
          <p:spPr bwMode="auto">
            <a:xfrm>
              <a:off x="1263" y="1875"/>
              <a:ext cx="184" cy="333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2119313" y="3505200"/>
            <a:ext cx="177800" cy="466725"/>
            <a:chOff x="1335" y="2208"/>
            <a:chExt cx="112" cy="294"/>
          </a:xfrm>
        </p:grpSpPr>
        <p:sp>
          <p:nvSpPr>
            <p:cNvPr id="374818" name="Oval 34"/>
            <p:cNvSpPr>
              <a:spLocks noChangeArrowheads="1"/>
            </p:cNvSpPr>
            <p:nvPr/>
          </p:nvSpPr>
          <p:spPr bwMode="auto">
            <a:xfrm>
              <a:off x="1335" y="2410"/>
              <a:ext cx="93" cy="92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19" name="Line 35"/>
            <p:cNvSpPr>
              <a:spLocks noChangeShapeType="1"/>
            </p:cNvSpPr>
            <p:nvPr/>
          </p:nvSpPr>
          <p:spPr bwMode="auto">
            <a:xfrm flipH="1">
              <a:off x="1381" y="2208"/>
              <a:ext cx="66" cy="26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2220913" y="3924300"/>
            <a:ext cx="735012" cy="1414463"/>
            <a:chOff x="1399" y="2472"/>
            <a:chExt cx="463" cy="891"/>
          </a:xfrm>
        </p:grpSpPr>
        <p:grpSp>
          <p:nvGrpSpPr>
            <p:cNvPr id="11" name="Group 37"/>
            <p:cNvGrpSpPr>
              <a:grpSpLocks/>
            </p:cNvGrpSpPr>
            <p:nvPr/>
          </p:nvGrpSpPr>
          <p:grpSpPr bwMode="auto">
            <a:xfrm>
              <a:off x="1638" y="2736"/>
              <a:ext cx="224" cy="627"/>
              <a:chOff x="1638" y="2736"/>
              <a:chExt cx="224" cy="627"/>
            </a:xfrm>
          </p:grpSpPr>
          <p:sp>
            <p:nvSpPr>
              <p:cNvPr id="374822" name="Oval 38"/>
              <p:cNvSpPr>
                <a:spLocks noChangeArrowheads="1"/>
              </p:cNvSpPr>
              <p:nvPr/>
            </p:nvSpPr>
            <p:spPr bwMode="auto">
              <a:xfrm>
                <a:off x="1661" y="2838"/>
                <a:ext cx="93" cy="92"/>
              </a:xfrm>
              <a:prstGeom prst="ellipse">
                <a:avLst/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74823" name="Freeform 39"/>
              <p:cNvSpPr>
                <a:spLocks/>
              </p:cNvSpPr>
              <p:nvPr/>
            </p:nvSpPr>
            <p:spPr bwMode="auto">
              <a:xfrm>
                <a:off x="1638" y="2880"/>
                <a:ext cx="224" cy="483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0" y="475"/>
                  </a:cxn>
                  <a:cxn ang="0">
                    <a:pos x="224" y="483"/>
                  </a:cxn>
                  <a:cxn ang="0">
                    <a:pos x="57" y="0"/>
                  </a:cxn>
                </a:cxnLst>
                <a:rect l="0" t="0" r="r" b="b"/>
                <a:pathLst>
                  <a:path w="224" h="483">
                    <a:moveTo>
                      <a:pt x="57" y="0"/>
                    </a:moveTo>
                    <a:lnTo>
                      <a:pt x="0" y="475"/>
                    </a:lnTo>
                    <a:lnTo>
                      <a:pt x="224" y="483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 cap="flat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4824" name="Line 40"/>
              <p:cNvSpPr>
                <a:spLocks noChangeShapeType="1"/>
              </p:cNvSpPr>
              <p:nvPr/>
            </p:nvSpPr>
            <p:spPr bwMode="auto">
              <a:xfrm flipH="1">
                <a:off x="1713" y="2736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</p:grpSp>
        <p:grpSp>
          <p:nvGrpSpPr>
            <p:cNvPr id="12" name="Group 41"/>
            <p:cNvGrpSpPr>
              <a:grpSpLocks/>
            </p:cNvGrpSpPr>
            <p:nvPr/>
          </p:nvGrpSpPr>
          <p:grpSpPr bwMode="auto">
            <a:xfrm>
              <a:off x="1399" y="2472"/>
              <a:ext cx="367" cy="324"/>
              <a:chOff x="1399" y="2472"/>
              <a:chExt cx="367" cy="324"/>
            </a:xfrm>
          </p:grpSpPr>
          <p:sp>
            <p:nvSpPr>
              <p:cNvPr id="374826" name="Oval 42"/>
              <p:cNvSpPr>
                <a:spLocks noChangeArrowheads="1"/>
              </p:cNvSpPr>
              <p:nvPr/>
            </p:nvSpPr>
            <p:spPr bwMode="auto">
              <a:xfrm>
                <a:off x="1673" y="2704"/>
                <a:ext cx="93" cy="92"/>
              </a:xfrm>
              <a:prstGeom prst="ellipse">
                <a:avLst/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74827" name="Line 43"/>
              <p:cNvSpPr>
                <a:spLocks noChangeShapeType="1"/>
              </p:cNvSpPr>
              <p:nvPr/>
            </p:nvSpPr>
            <p:spPr bwMode="auto">
              <a:xfrm>
                <a:off x="1399" y="2472"/>
                <a:ext cx="314" cy="26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</p:grpSp>
      </p:grp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2743200" y="4357688"/>
            <a:ext cx="571500" cy="971550"/>
            <a:chOff x="1728" y="2745"/>
            <a:chExt cx="360" cy="612"/>
          </a:xfrm>
        </p:grpSpPr>
        <p:grpSp>
          <p:nvGrpSpPr>
            <p:cNvPr id="14" name="Group 45"/>
            <p:cNvGrpSpPr>
              <a:grpSpLocks/>
            </p:cNvGrpSpPr>
            <p:nvPr/>
          </p:nvGrpSpPr>
          <p:grpSpPr bwMode="auto">
            <a:xfrm>
              <a:off x="1728" y="2745"/>
              <a:ext cx="360" cy="348"/>
              <a:chOff x="1728" y="2745"/>
              <a:chExt cx="360" cy="348"/>
            </a:xfrm>
          </p:grpSpPr>
          <p:sp>
            <p:nvSpPr>
              <p:cNvPr id="374830" name="Oval 46"/>
              <p:cNvSpPr>
                <a:spLocks noChangeArrowheads="1"/>
              </p:cNvSpPr>
              <p:nvPr/>
            </p:nvSpPr>
            <p:spPr bwMode="auto">
              <a:xfrm>
                <a:off x="1995" y="3001"/>
                <a:ext cx="93" cy="92"/>
              </a:xfrm>
              <a:prstGeom prst="ellipse">
                <a:avLst/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  <p:sp>
            <p:nvSpPr>
              <p:cNvPr id="374831" name="Freeform 47"/>
              <p:cNvSpPr>
                <a:spLocks/>
              </p:cNvSpPr>
              <p:nvPr/>
            </p:nvSpPr>
            <p:spPr bwMode="auto">
              <a:xfrm>
                <a:off x="1728" y="2745"/>
                <a:ext cx="300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0" y="294"/>
                  </a:cxn>
                </a:cxnLst>
                <a:rect l="0" t="0" r="r" b="b"/>
                <a:pathLst>
                  <a:path w="300" h="294">
                    <a:moveTo>
                      <a:pt x="0" y="0"/>
                    </a:moveTo>
                    <a:lnTo>
                      <a:pt x="300" y="294"/>
                    </a:lnTo>
                  </a:path>
                </a:pathLst>
              </a:custGeom>
              <a:noFill/>
              <a:ln w="38100" cap="flat" cmpd="sng">
                <a:solidFill>
                  <a:schemeClr val="hlink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92075" tIns="46038" rIns="92075" bIns="46038" anchor="ctr"/>
              <a:lstStyle/>
              <a:p>
                <a:endParaRPr lang="en-US"/>
              </a:p>
            </p:txBody>
          </p:sp>
        </p:grpSp>
        <p:sp>
          <p:nvSpPr>
            <p:cNvPr id="374832" name="Line 48"/>
            <p:cNvSpPr>
              <a:spLocks noChangeShapeType="1"/>
            </p:cNvSpPr>
            <p:nvPr/>
          </p:nvSpPr>
          <p:spPr bwMode="auto">
            <a:xfrm flipH="1">
              <a:off x="1995" y="3054"/>
              <a:ext cx="47" cy="303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sp>
        <p:nvSpPr>
          <p:cNvPr id="374833" name="Line 49"/>
          <p:cNvSpPr>
            <a:spLocks noChangeShapeType="1"/>
          </p:cNvSpPr>
          <p:nvPr/>
        </p:nvSpPr>
        <p:spPr bwMode="auto">
          <a:xfrm flipH="1">
            <a:off x="900113" y="4648200"/>
            <a:ext cx="190500" cy="3429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grpSp>
        <p:nvGrpSpPr>
          <p:cNvPr id="15" name="Group 50"/>
          <p:cNvGrpSpPr>
            <a:grpSpLocks/>
          </p:cNvGrpSpPr>
          <p:nvPr/>
        </p:nvGrpSpPr>
        <p:grpSpPr bwMode="auto">
          <a:xfrm>
            <a:off x="723900" y="4910138"/>
            <a:ext cx="258763" cy="409575"/>
            <a:chOff x="456" y="3093"/>
            <a:chExt cx="163" cy="258"/>
          </a:xfrm>
        </p:grpSpPr>
        <p:sp>
          <p:nvSpPr>
            <p:cNvPr id="374835" name="Oval 51"/>
            <p:cNvSpPr>
              <a:spLocks noChangeArrowheads="1"/>
            </p:cNvSpPr>
            <p:nvPr/>
          </p:nvSpPr>
          <p:spPr bwMode="auto">
            <a:xfrm>
              <a:off x="526" y="3093"/>
              <a:ext cx="93" cy="92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36" name="Line 52"/>
            <p:cNvSpPr>
              <a:spLocks noChangeShapeType="1"/>
            </p:cNvSpPr>
            <p:nvPr/>
          </p:nvSpPr>
          <p:spPr bwMode="auto">
            <a:xfrm flipH="1">
              <a:off x="456" y="3150"/>
              <a:ext cx="111" cy="201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grpSp>
        <p:nvGrpSpPr>
          <p:cNvPr id="16" name="Group 53"/>
          <p:cNvGrpSpPr>
            <a:grpSpLocks/>
          </p:cNvGrpSpPr>
          <p:nvPr/>
        </p:nvGrpSpPr>
        <p:grpSpPr bwMode="auto">
          <a:xfrm>
            <a:off x="1130300" y="4648200"/>
            <a:ext cx="474663" cy="676275"/>
            <a:chOff x="712" y="2928"/>
            <a:chExt cx="299" cy="426"/>
          </a:xfrm>
        </p:grpSpPr>
        <p:sp>
          <p:nvSpPr>
            <p:cNvPr id="374838" name="Line 54"/>
            <p:cNvSpPr>
              <a:spLocks noChangeShapeType="1"/>
            </p:cNvSpPr>
            <p:nvPr/>
          </p:nvSpPr>
          <p:spPr bwMode="auto">
            <a:xfrm>
              <a:off x="712" y="2928"/>
              <a:ext cx="164" cy="219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39" name="Oval 55"/>
            <p:cNvSpPr>
              <a:spLocks noChangeArrowheads="1"/>
            </p:cNvSpPr>
            <p:nvPr/>
          </p:nvSpPr>
          <p:spPr bwMode="auto">
            <a:xfrm>
              <a:off x="827" y="3112"/>
              <a:ext cx="93" cy="92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40" name="Line 56"/>
            <p:cNvSpPr>
              <a:spLocks noChangeShapeType="1"/>
            </p:cNvSpPr>
            <p:nvPr/>
          </p:nvSpPr>
          <p:spPr bwMode="auto">
            <a:xfrm flipH="1">
              <a:off x="780" y="3174"/>
              <a:ext cx="84" cy="17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41" name="Line 57"/>
            <p:cNvSpPr>
              <a:spLocks noChangeShapeType="1"/>
            </p:cNvSpPr>
            <p:nvPr/>
          </p:nvSpPr>
          <p:spPr bwMode="auto">
            <a:xfrm>
              <a:off x="888" y="3156"/>
              <a:ext cx="123" cy="19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sp>
        <p:nvSpPr>
          <p:cNvPr id="374842" name="Rectangle 58"/>
          <p:cNvSpPr>
            <a:spLocks noChangeArrowheads="1"/>
          </p:cNvSpPr>
          <p:nvPr/>
        </p:nvSpPr>
        <p:spPr bwMode="auto">
          <a:xfrm>
            <a:off x="1130300" y="4543425"/>
            <a:ext cx="917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600" b="1">
                <a:solidFill>
                  <a:schemeClr val="bg1"/>
                </a:solidFill>
                <a:latin typeface="Arial" pitchFamily="34" charset="0"/>
              </a:rPr>
              <a:t>2</a:t>
            </a:r>
            <a:r>
              <a:rPr lang="en-US" sz="3600" b="1" baseline="50000">
                <a:solidFill>
                  <a:schemeClr val="bg1"/>
                </a:solidFill>
                <a:latin typeface="Symbol" pitchFamily="18" charset="2"/>
              </a:rPr>
              <a:t>r</a:t>
            </a:r>
            <a:r>
              <a:rPr lang="en-US" sz="3600" b="1" baseline="50000">
                <a:solidFill>
                  <a:schemeClr val="bg1"/>
                </a:solidFill>
                <a:latin typeface="Arial" pitchFamily="34" charset="0"/>
              </a:rPr>
              <a:t>n</a:t>
            </a:r>
            <a:endParaRPr lang="en-US" sz="3600" b="1" i="1" baseline="50000">
              <a:solidFill>
                <a:schemeClr val="bg1"/>
              </a:solidFill>
              <a:latin typeface="Symbol" pitchFamily="18" charset="2"/>
            </a:endParaRPr>
          </a:p>
        </p:txBody>
      </p:sp>
      <p:grpSp>
        <p:nvGrpSpPr>
          <p:cNvPr id="17" name="Group 59"/>
          <p:cNvGrpSpPr>
            <a:grpSpLocks/>
          </p:cNvGrpSpPr>
          <p:nvPr/>
        </p:nvGrpSpPr>
        <p:grpSpPr bwMode="auto">
          <a:xfrm>
            <a:off x="1938338" y="1885950"/>
            <a:ext cx="1385887" cy="3452813"/>
            <a:chOff x="1221" y="1188"/>
            <a:chExt cx="873" cy="2175"/>
          </a:xfrm>
        </p:grpSpPr>
        <p:sp>
          <p:nvSpPr>
            <p:cNvPr id="374844" name="Line 60"/>
            <p:cNvSpPr>
              <a:spLocks noChangeShapeType="1"/>
            </p:cNvSpPr>
            <p:nvPr/>
          </p:nvSpPr>
          <p:spPr bwMode="auto">
            <a:xfrm flipV="1">
              <a:off x="1500" y="1256"/>
              <a:ext cx="114" cy="19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4845" name="Oval 61"/>
            <p:cNvSpPr>
              <a:spLocks noChangeArrowheads="1"/>
            </p:cNvSpPr>
            <p:nvPr/>
          </p:nvSpPr>
          <p:spPr bwMode="auto">
            <a:xfrm>
              <a:off x="1574" y="1188"/>
              <a:ext cx="93" cy="9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46" name="Line 62"/>
            <p:cNvSpPr>
              <a:spLocks noChangeShapeType="1"/>
            </p:cNvSpPr>
            <p:nvPr/>
          </p:nvSpPr>
          <p:spPr bwMode="auto">
            <a:xfrm flipH="1">
              <a:off x="1405" y="1454"/>
              <a:ext cx="95" cy="177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4847" name="Line 63"/>
            <p:cNvSpPr>
              <a:spLocks noChangeShapeType="1"/>
            </p:cNvSpPr>
            <p:nvPr/>
          </p:nvSpPr>
          <p:spPr bwMode="auto">
            <a:xfrm flipH="1">
              <a:off x="1269" y="1631"/>
              <a:ext cx="136" cy="255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48" name="Line 64"/>
            <p:cNvSpPr>
              <a:spLocks noChangeShapeType="1"/>
            </p:cNvSpPr>
            <p:nvPr/>
          </p:nvSpPr>
          <p:spPr bwMode="auto">
            <a:xfrm>
              <a:off x="1274" y="1886"/>
              <a:ext cx="184" cy="333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49" name="Line 65"/>
            <p:cNvSpPr>
              <a:spLocks noChangeShapeType="1"/>
            </p:cNvSpPr>
            <p:nvPr/>
          </p:nvSpPr>
          <p:spPr bwMode="auto">
            <a:xfrm flipH="1">
              <a:off x="1381" y="2219"/>
              <a:ext cx="66" cy="26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50" name="Line 66"/>
            <p:cNvSpPr>
              <a:spLocks noChangeShapeType="1"/>
            </p:cNvSpPr>
            <p:nvPr/>
          </p:nvSpPr>
          <p:spPr bwMode="auto">
            <a:xfrm>
              <a:off x="1389" y="2460"/>
              <a:ext cx="314" cy="26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51" name="Line 67"/>
            <p:cNvSpPr>
              <a:spLocks noChangeShapeType="1"/>
            </p:cNvSpPr>
            <p:nvPr/>
          </p:nvSpPr>
          <p:spPr bwMode="auto">
            <a:xfrm flipH="1">
              <a:off x="2001" y="3060"/>
              <a:ext cx="47" cy="303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52" name="Freeform 68"/>
            <p:cNvSpPr>
              <a:spLocks/>
            </p:cNvSpPr>
            <p:nvPr/>
          </p:nvSpPr>
          <p:spPr bwMode="auto">
            <a:xfrm>
              <a:off x="1748" y="2763"/>
              <a:ext cx="300" cy="2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0" y="294"/>
                </a:cxn>
              </a:cxnLst>
              <a:rect l="0" t="0" r="r" b="b"/>
              <a:pathLst>
                <a:path w="300" h="294">
                  <a:moveTo>
                    <a:pt x="0" y="0"/>
                  </a:moveTo>
                  <a:lnTo>
                    <a:pt x="300" y="294"/>
                  </a:lnTo>
                </a:path>
              </a:pathLst>
            </a:custGeom>
            <a:noFill/>
            <a:ln w="5715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53" name="Oval 69"/>
            <p:cNvSpPr>
              <a:spLocks noChangeArrowheads="1"/>
            </p:cNvSpPr>
            <p:nvPr/>
          </p:nvSpPr>
          <p:spPr bwMode="auto">
            <a:xfrm>
              <a:off x="1465" y="1402"/>
              <a:ext cx="93" cy="9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54" name="Oval 70"/>
            <p:cNvSpPr>
              <a:spLocks noChangeArrowheads="1"/>
            </p:cNvSpPr>
            <p:nvPr/>
          </p:nvSpPr>
          <p:spPr bwMode="auto">
            <a:xfrm>
              <a:off x="1354" y="1614"/>
              <a:ext cx="93" cy="9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55" name="Oval 71"/>
            <p:cNvSpPr>
              <a:spLocks noChangeArrowheads="1"/>
            </p:cNvSpPr>
            <p:nvPr/>
          </p:nvSpPr>
          <p:spPr bwMode="auto">
            <a:xfrm>
              <a:off x="1221" y="1832"/>
              <a:ext cx="93" cy="9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56" name="Oval 72"/>
            <p:cNvSpPr>
              <a:spLocks noChangeArrowheads="1"/>
            </p:cNvSpPr>
            <p:nvPr/>
          </p:nvSpPr>
          <p:spPr bwMode="auto">
            <a:xfrm>
              <a:off x="1405" y="2171"/>
              <a:ext cx="93" cy="9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57" name="Oval 73"/>
            <p:cNvSpPr>
              <a:spLocks noChangeArrowheads="1"/>
            </p:cNvSpPr>
            <p:nvPr/>
          </p:nvSpPr>
          <p:spPr bwMode="auto">
            <a:xfrm>
              <a:off x="1338" y="2414"/>
              <a:ext cx="93" cy="9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58" name="Oval 74"/>
            <p:cNvSpPr>
              <a:spLocks noChangeArrowheads="1"/>
            </p:cNvSpPr>
            <p:nvPr/>
          </p:nvSpPr>
          <p:spPr bwMode="auto">
            <a:xfrm>
              <a:off x="1679" y="2707"/>
              <a:ext cx="93" cy="9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374859" name="Oval 75"/>
            <p:cNvSpPr>
              <a:spLocks noChangeArrowheads="1"/>
            </p:cNvSpPr>
            <p:nvPr/>
          </p:nvSpPr>
          <p:spPr bwMode="auto">
            <a:xfrm>
              <a:off x="2001" y="3004"/>
              <a:ext cx="93" cy="92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sp>
        <p:nvSpPr>
          <p:cNvPr id="374860" name="Oval 76"/>
          <p:cNvSpPr>
            <a:spLocks noChangeArrowheads="1"/>
          </p:cNvSpPr>
          <p:nvPr/>
        </p:nvSpPr>
        <p:spPr bwMode="auto">
          <a:xfrm>
            <a:off x="3094038" y="5251450"/>
            <a:ext cx="147637" cy="14605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 sz="3600" i="1" baseline="30000">
              <a:solidFill>
                <a:schemeClr val="folHlink"/>
              </a:solidFill>
              <a:latin typeface="Symbol" pitchFamily="18" charset="2"/>
            </a:endParaRPr>
          </a:p>
        </p:txBody>
      </p: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1023938" y="3441700"/>
            <a:ext cx="728662" cy="1252538"/>
            <a:chOff x="645" y="2168"/>
            <a:chExt cx="459" cy="789"/>
          </a:xfrm>
        </p:grpSpPr>
        <p:sp>
          <p:nvSpPr>
            <p:cNvPr id="374862" name="Line 78"/>
            <p:cNvSpPr>
              <a:spLocks noChangeShapeType="1"/>
            </p:cNvSpPr>
            <p:nvPr/>
          </p:nvSpPr>
          <p:spPr bwMode="auto">
            <a:xfrm flipH="1">
              <a:off x="707" y="2168"/>
              <a:ext cx="397" cy="727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863" name="Oval 79"/>
            <p:cNvSpPr>
              <a:spLocks noChangeArrowheads="1"/>
            </p:cNvSpPr>
            <p:nvPr/>
          </p:nvSpPr>
          <p:spPr bwMode="auto">
            <a:xfrm>
              <a:off x="645" y="2865"/>
              <a:ext cx="93" cy="92"/>
            </a:xfrm>
            <a:prstGeom prst="ellipse">
              <a:avLst/>
            </a:prstGeom>
            <a:solidFill>
              <a:schemeClr val="hlink"/>
            </a:solidFill>
            <a:ln w="9525">
              <a:noFill/>
              <a:prstDash val="dash"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sp>
        <p:nvSpPr>
          <p:cNvPr id="374864" name="Oval 80"/>
          <p:cNvSpPr>
            <a:spLocks noChangeArrowheads="1"/>
          </p:cNvSpPr>
          <p:nvPr/>
        </p:nvSpPr>
        <p:spPr bwMode="auto">
          <a:xfrm>
            <a:off x="1701800" y="3316288"/>
            <a:ext cx="147638" cy="14605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 sz="240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374865" name="Rectangle 81"/>
          <p:cNvSpPr>
            <a:spLocks noChangeArrowheads="1"/>
          </p:cNvSpPr>
          <p:nvPr/>
        </p:nvSpPr>
        <p:spPr bwMode="auto">
          <a:xfrm>
            <a:off x="3505200" y="1524000"/>
            <a:ext cx="4572000" cy="12477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Residual formula at </a:t>
            </a:r>
          </a:p>
          <a:p>
            <a:pPr algn="l">
              <a:lnSpc>
                <a:spcPct val="3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each node is a mix of</a:t>
            </a:r>
          </a:p>
          <a:p>
            <a:pPr algn="l">
              <a:lnSpc>
                <a:spcPct val="40000"/>
              </a:lnSpc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2- and 3-clauses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7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74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7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7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7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8" grpId="0" animBg="1"/>
      <p:bldP spid="374790" grpId="0" animBg="1" autoUpdateAnimBg="0"/>
      <p:bldP spid="374791" grpId="0" autoUpdateAnimBg="0"/>
      <p:bldP spid="374792" grpId="0" animBg="1" autoUpdateAnimBg="0"/>
      <p:bldP spid="374794" grpId="0" animBg="1" autoUpdateAnimBg="0"/>
      <p:bldP spid="374798" grpId="0" animBg="1"/>
      <p:bldP spid="374833" grpId="0" animBg="1"/>
      <p:bldP spid="374842" grpId="0" autoUpdateAnimBg="0"/>
      <p:bldP spid="374860" grpId="0" animBg="1"/>
      <p:bldP spid="374864" grpId="0" animBg="1" autoUpdateAnimBg="0"/>
      <p:bldP spid="37486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14478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Comic Sans MS"/>
                <a:cs typeface="Comic Sans MS"/>
              </a:rPr>
              <a:t>Exponential lower bounds for 3-CNF formulas below ratio </a:t>
            </a: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4.267</a:t>
            </a:r>
            <a:b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</a:br>
            <a:r>
              <a:rPr lang="en-US" sz="2800" dirty="0" smtClean="0">
                <a:solidFill>
                  <a:srgbClr val="000000"/>
                </a:solidFill>
                <a:latin typeface="Comic Sans MS"/>
                <a:cs typeface="Comic Sans MS"/>
              </a:rPr>
              <a:t>[Achlioptas-Beame-Molloy’07]</a:t>
            </a:r>
            <a:endParaRPr lang="en-US" sz="28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92201" name="Rectangle 41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chemeClr val="accent1"/>
                </a:solidFill>
              </a:rPr>
              <a:t>Theorem</a:t>
            </a:r>
            <a:r>
              <a:rPr lang="en-US" dirty="0" smtClean="0"/>
              <a:t> </a:t>
            </a:r>
            <a:r>
              <a:rPr lang="en-US" dirty="0"/>
              <a:t>For almost all 3-CNF formulas, above </a:t>
            </a:r>
            <a:r>
              <a:rPr lang="en-US" dirty="0" smtClean="0"/>
              <a:t>ratio:</a:t>
            </a:r>
            <a:endParaRPr lang="en-US" dirty="0"/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3.81</a:t>
            </a:r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 UC </a:t>
            </a:r>
            <a:r>
              <a:rPr lang="en-US" dirty="0"/>
              <a:t>takes exponential </a:t>
            </a:r>
            <a:r>
              <a:rPr lang="en-US" dirty="0" smtClean="0"/>
              <a:t>time</a:t>
            </a:r>
          </a:p>
          <a:p>
            <a:pPr lvl="1">
              <a:buNone/>
            </a:pPr>
            <a:r>
              <a:rPr lang="en-US" dirty="0" smtClean="0"/>
              <a:t>	(UC: choose variables in a fixed order, setting true first)</a:t>
            </a:r>
            <a:endParaRPr lang="en-US" dirty="0"/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4.01 </a:t>
            </a:r>
            <a:r>
              <a:rPr lang="en-US" dirty="0"/>
              <a:t> </a:t>
            </a:r>
            <a:r>
              <a:rPr lang="en-US" b="1" dirty="0">
                <a:solidFill>
                  <a:schemeClr val="accent1"/>
                </a:solidFill>
              </a:rPr>
              <a:t> GUC</a:t>
            </a:r>
            <a:r>
              <a:rPr lang="en-US" dirty="0"/>
              <a:t> takes exponential time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(GUC:  choose variable in a shortest clause to satisfy clause)</a:t>
            </a:r>
            <a:endParaRPr lang="en-US" dirty="0"/>
          </a:p>
        </p:txBody>
      </p:sp>
      <p:sp>
        <p:nvSpPr>
          <p:cNvPr id="92175" name="AutoShape 15"/>
          <p:cNvSpPr>
            <a:spLocks noChangeAspect="1" noChangeArrowheads="1" noTextEdit="1"/>
          </p:cNvSpPr>
          <p:nvPr/>
        </p:nvSpPr>
        <p:spPr bwMode="auto">
          <a:xfrm>
            <a:off x="2819400" y="2590800"/>
            <a:ext cx="34417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96" name="Text Box 36"/>
          <p:cNvSpPr txBox="1">
            <a:spLocks noChangeArrowheads="1"/>
          </p:cNvSpPr>
          <p:nvPr/>
        </p:nvSpPr>
        <p:spPr bwMode="auto">
          <a:xfrm>
            <a:off x="746125" y="1905000"/>
            <a:ext cx="8089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 sz="3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4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 </a:t>
            </a:r>
            <a:r>
              <a:rPr lang="en-US" sz="28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Example 2: </a:t>
            </a:r>
            <a:br>
              <a:rPr lang="en-US" sz="2800" b="1" dirty="0" smtClean="0">
                <a:solidFill>
                  <a:srgbClr val="9B08B8"/>
                </a:solidFill>
                <a:latin typeface="Comic Sans MS"/>
                <a:cs typeface="Comic Sans MS"/>
              </a:rPr>
            </a:br>
            <a:r>
              <a:rPr lang="en-US" sz="28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Lower Bounds for Extension Complexity</a:t>
            </a:r>
            <a:endParaRPr lang="en-US" sz="2800" b="1" dirty="0">
              <a:solidFill>
                <a:srgbClr val="9B08B8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530" y="1524000"/>
            <a:ext cx="88392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>
                <a:solidFill>
                  <a:srgbClr val="0000FF"/>
                </a:solidFill>
                <a:latin typeface="Comic Sans MS"/>
                <a:cs typeface="Comic Sans MS"/>
              </a:rPr>
              <a:t>Definition.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(</a:t>
            </a:r>
            <a:r>
              <a:rPr lang="en-US" sz="2400" dirty="0" err="1" smtClean="0">
                <a:latin typeface="Comic Sans MS"/>
                <a:cs typeface="Comic Sans MS"/>
              </a:rPr>
              <a:t>Yannikakis</a:t>
            </a:r>
            <a:r>
              <a:rPr lang="en-US" sz="2400" dirty="0" smtClean="0">
                <a:latin typeface="Comic Sans MS"/>
                <a:cs typeface="Comic Sans MS"/>
              </a:rPr>
              <a:t>) The extension complexity of </a:t>
            </a:r>
            <a:r>
              <a:rPr lang="en-US" sz="2400" dirty="0" err="1" smtClean="0">
                <a:latin typeface="Comic Sans MS"/>
                <a:cs typeface="Comic Sans MS"/>
              </a:rPr>
              <a:t>polytope</a:t>
            </a:r>
            <a:r>
              <a:rPr lang="en-US" sz="2400" dirty="0" smtClean="0">
                <a:latin typeface="Comic Sans MS"/>
                <a:cs typeface="Comic Sans MS"/>
              </a:rPr>
              <a:t> P is the minimum number of facets of Q so that </a:t>
            </a:r>
            <a:r>
              <a:rPr lang="en-US" sz="2400" dirty="0" err="1" smtClean="0">
                <a:latin typeface="Comic Sans MS"/>
                <a:cs typeface="Comic Sans MS"/>
              </a:rPr>
              <a:t>Proj</a:t>
            </a:r>
            <a:r>
              <a:rPr lang="en-US" sz="2400" baseline="-25000" dirty="0" err="1" smtClean="0">
                <a:latin typeface="Comic Sans MS"/>
                <a:cs typeface="Comic Sans MS"/>
              </a:rPr>
              <a:t>x</a:t>
            </a:r>
            <a:r>
              <a:rPr lang="en-US" sz="2400" dirty="0" smtClean="0">
                <a:latin typeface="Comic Sans MS"/>
                <a:cs typeface="Comic Sans MS"/>
              </a:rPr>
              <a:t>(Q)=P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/>
                <a:cs typeface="Comic Sans MS"/>
              </a:rPr>
              <a:t> </a:t>
            </a:r>
            <a:endParaRPr lang="en-US" sz="2400" dirty="0">
              <a:latin typeface="Comic Sans MS"/>
              <a:cs typeface="Comic Sans MS"/>
            </a:endParaRPr>
          </a:p>
        </p:txBody>
      </p:sp>
      <p:pic>
        <p:nvPicPr>
          <p:cNvPr id="4" name="Picture 3" descr="polytope-extens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667000"/>
            <a:ext cx="3543300" cy="39325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3124200"/>
            <a:ext cx="37245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x</a:t>
            </a:r>
            <a:r>
              <a:rPr lang="en-US" sz="2400" dirty="0" smtClean="0">
                <a:latin typeface="Comic Sans MS"/>
                <a:cs typeface="Comic Sans MS"/>
              </a:rPr>
              <a:t> in </a:t>
            </a:r>
            <a:r>
              <a:rPr lang="en-US" sz="2400" dirty="0" err="1" smtClean="0">
                <a:latin typeface="Comic Sans MS"/>
                <a:cs typeface="Comic Sans MS"/>
              </a:rPr>
              <a:t>Proj</a:t>
            </a:r>
            <a:r>
              <a:rPr lang="en-US" sz="2400" baseline="-25000" dirty="0" err="1" smtClean="0">
                <a:latin typeface="Comic Sans MS"/>
                <a:cs typeface="Comic Sans MS"/>
              </a:rPr>
              <a:t>x</a:t>
            </a:r>
            <a:r>
              <a:rPr lang="en-US" sz="2400" dirty="0" smtClean="0">
                <a:latin typeface="Comic Sans MS"/>
                <a:cs typeface="Comic Sans MS"/>
              </a:rPr>
              <a:t>(Q) </a:t>
            </a:r>
            <a:r>
              <a:rPr lang="en-US" sz="2400" dirty="0" err="1" smtClean="0">
                <a:latin typeface="Comic Sans MS"/>
                <a:cs typeface="Comic Sans MS"/>
              </a:rPr>
              <a:t>iff</a:t>
            </a:r>
            <a:r>
              <a:rPr lang="en-US" sz="2400" dirty="0" smtClean="0">
                <a:latin typeface="Comic Sans MS"/>
                <a:cs typeface="Comic Sans MS"/>
              </a:rPr>
              <a:t> exists y </a:t>
            </a:r>
          </a:p>
          <a:p>
            <a:r>
              <a:rPr lang="en-US" sz="2400" dirty="0" smtClean="0">
                <a:latin typeface="Comic Sans MS"/>
                <a:cs typeface="Comic Sans MS"/>
              </a:rPr>
              <a:t>Such that (</a:t>
            </a:r>
            <a:r>
              <a:rPr lang="en-US" sz="2400" dirty="0" err="1" smtClean="0">
                <a:latin typeface="Comic Sans MS"/>
                <a:cs typeface="Comic Sans MS"/>
              </a:rPr>
              <a:t>x,y</a:t>
            </a:r>
            <a:r>
              <a:rPr lang="en-US" sz="2400" dirty="0" smtClean="0">
                <a:latin typeface="Comic Sans MS"/>
                <a:cs typeface="Comic Sans MS"/>
              </a:rPr>
              <a:t>) in Q</a:t>
            </a:r>
            <a:endParaRPr lang="en-US" sz="24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3064771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Applications of EFs</a:t>
            </a:r>
            <a:endParaRPr lang="en-US" sz="3600" b="1" dirty="0">
              <a:solidFill>
                <a:srgbClr val="9B08B8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610600" cy="5410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Through EFs we can (sometimes) reduce the number of facets exponentially!</a:t>
            </a:r>
          </a:p>
          <a:p>
            <a:r>
              <a:rPr lang="en-US" sz="2400" dirty="0" smtClean="0">
                <a:latin typeface="Comic Sans MS"/>
                <a:cs typeface="Comic Sans MS"/>
              </a:rPr>
              <a:t>When this can be done, we can run standard LP algorithm </a:t>
            </a:r>
          </a:p>
          <a:p>
            <a:r>
              <a:rPr lang="en-US" sz="2400" dirty="0">
                <a:latin typeface="Comic Sans MS"/>
                <a:cs typeface="Comic Sans MS"/>
              </a:rPr>
              <a:t>O</a:t>
            </a:r>
            <a:r>
              <a:rPr lang="en-US" sz="2400" dirty="0" smtClean="0">
                <a:latin typeface="Comic Sans MS"/>
                <a:cs typeface="Comic Sans MS"/>
              </a:rPr>
              <a:t>ne of the more common approaches attempting to show P=NP is EF’s:</a:t>
            </a:r>
          </a:p>
          <a:p>
            <a:pPr marL="0" indent="0">
              <a:buNone/>
            </a:pPr>
            <a:r>
              <a:rPr lang="en-US" sz="24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TSP </a:t>
            </a:r>
            <a:r>
              <a:rPr lang="en-US" sz="2400" dirty="0" err="1" smtClean="0">
                <a:latin typeface="Comic Sans MS"/>
                <a:cs typeface="Comic Sans MS"/>
              </a:rPr>
              <a:t>polytope</a:t>
            </a:r>
            <a:r>
              <a:rPr lang="en-US" sz="2400" dirty="0" smtClean="0">
                <a:latin typeface="Comic Sans MS"/>
                <a:cs typeface="Comic Sans MS"/>
              </a:rPr>
              <a:t>= {1</a:t>
            </a:r>
            <a:r>
              <a:rPr lang="en-US" sz="2400" baseline="-25000" dirty="0" smtClean="0">
                <a:latin typeface="Comic Sans MS"/>
                <a:cs typeface="Comic Sans MS"/>
              </a:rPr>
              <a:t>F</a:t>
            </a:r>
            <a:r>
              <a:rPr lang="en-US" sz="2400" dirty="0" smtClean="0">
                <a:latin typeface="Comic Sans MS"/>
                <a:cs typeface="Comic Sans MS"/>
              </a:rPr>
              <a:t> : F is the set of edges of 					a tour of </a:t>
            </a:r>
            <a:r>
              <a:rPr lang="en-US" sz="2400" dirty="0" err="1" smtClean="0">
                <a:latin typeface="Comic Sans MS"/>
                <a:cs typeface="Comic Sans MS"/>
              </a:rPr>
              <a:t>K</a:t>
            </a:r>
            <a:r>
              <a:rPr lang="en-US" sz="2400" baseline="-25000" dirty="0" err="1" smtClean="0">
                <a:latin typeface="Comic Sans MS"/>
                <a:cs typeface="Comic Sans MS"/>
              </a:rPr>
              <a:t>n</a:t>
            </a:r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}</a:t>
            </a:r>
            <a:endParaRPr lang="en-US" sz="2400" baseline="-250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baseline="-25000" dirty="0">
                <a:latin typeface="Comic Sans MS"/>
                <a:cs typeface="Comic Sans MS"/>
              </a:rPr>
              <a:t>	</a:t>
            </a:r>
            <a:r>
              <a:rPr lang="en-US" sz="2400" dirty="0" smtClean="0">
                <a:latin typeface="Comic Sans MS"/>
                <a:cs typeface="Comic Sans MS"/>
              </a:rPr>
              <a:t>A </a:t>
            </a:r>
            <a:r>
              <a:rPr lang="en-US" sz="2400" dirty="0" err="1" smtClean="0">
                <a:latin typeface="Comic Sans MS"/>
                <a:cs typeface="Comic Sans MS"/>
              </a:rPr>
              <a:t>polysize</a:t>
            </a:r>
            <a:r>
              <a:rPr lang="en-US" sz="2400" dirty="0" smtClean="0">
                <a:latin typeface="Comic Sans MS"/>
                <a:cs typeface="Comic Sans MS"/>
              </a:rPr>
              <a:t> EF for TSP </a:t>
            </a:r>
            <a:r>
              <a:rPr lang="en-US" sz="2400" dirty="0" err="1" smtClean="0">
                <a:latin typeface="Comic Sans MS"/>
                <a:cs typeface="Comic Sans MS"/>
              </a:rPr>
              <a:t>polytope</a:t>
            </a:r>
            <a:r>
              <a:rPr lang="en-US" sz="2400" dirty="0" smtClean="0">
                <a:latin typeface="Comic Sans MS"/>
                <a:cs typeface="Comic Sans MS"/>
              </a:rPr>
              <a:t> implies P=NP!</a:t>
            </a:r>
          </a:p>
          <a:p>
            <a:pPr marL="0" indent="0">
              <a:buNone/>
            </a:pPr>
            <a:endParaRPr lang="en-US" sz="2400" dirty="0" smtClean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en-US" sz="2400" b="1" u="sng" dirty="0" smtClean="0">
                <a:solidFill>
                  <a:srgbClr val="FF0000"/>
                </a:solidFill>
                <a:latin typeface="Comic Sans MS"/>
                <a:cs typeface="Comic Sans MS"/>
              </a:rPr>
              <a:t>Caveat: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Does not characterize all LPs. Restriction: the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polytope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must be independent of the instance</a:t>
            </a:r>
            <a:endParaRPr lang="en-US" sz="2400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1337654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9B08B8"/>
                </a:solidFill>
                <a:latin typeface="Comic Sans MS"/>
                <a:cs typeface="Comic Sans MS"/>
              </a:rPr>
              <a:t>A Brief History of EF Lower Bounds</a:t>
            </a:r>
            <a:endParaRPr lang="en-US" sz="3600" b="1" dirty="0">
              <a:solidFill>
                <a:srgbClr val="9B08B8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534400" cy="5378450"/>
          </a:xfrm>
        </p:spPr>
        <p:txBody>
          <a:bodyPr>
            <a:noAutofit/>
          </a:bodyPr>
          <a:lstStyle/>
          <a:p>
            <a:r>
              <a:rPr lang="en-US" sz="20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Yannakakis</a:t>
            </a:r>
            <a:r>
              <a:rPr lang="en-US" sz="20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‘90:</a:t>
            </a:r>
            <a:r>
              <a:rPr lang="en-US" sz="2000" dirty="0" smtClean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S</a:t>
            </a:r>
            <a:r>
              <a:rPr lang="en-US" sz="2000" dirty="0" smtClean="0">
                <a:latin typeface="Comic Sans MS"/>
                <a:cs typeface="Comic Sans MS"/>
              </a:rPr>
              <a:t>ymmetric EFs for TSP have size 2</a:t>
            </a:r>
            <a:r>
              <a:rPr lang="en-US" sz="2000" baseline="30000" dirty="0" smtClean="0">
                <a:latin typeface="Comic Sans MS"/>
                <a:cs typeface="Comic Sans MS"/>
              </a:rPr>
              <a:t>Ω(n)</a:t>
            </a:r>
          </a:p>
          <a:p>
            <a:r>
              <a:rPr lang="en-US" sz="20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FMPTW ‘12: </a:t>
            </a:r>
            <a:r>
              <a:rPr lang="en-US" sz="2000" dirty="0" smtClean="0">
                <a:latin typeface="Comic Sans MS"/>
                <a:cs typeface="Comic Sans MS"/>
              </a:rPr>
              <a:t>Any EF for clique has size 2</a:t>
            </a:r>
            <a:r>
              <a:rPr lang="en-US" sz="2000" baseline="30000" dirty="0" smtClean="0">
                <a:latin typeface="Comic Sans MS"/>
                <a:cs typeface="Comic Sans MS"/>
              </a:rPr>
              <a:t>Ω(n) </a:t>
            </a:r>
            <a:r>
              <a:rPr lang="en-US" sz="2000" dirty="0" smtClean="0">
                <a:latin typeface="Comic Sans MS"/>
                <a:cs typeface="Comic Sans MS"/>
              </a:rPr>
              <a:t>, also TSP</a:t>
            </a:r>
            <a:endParaRPr lang="en-US" sz="2000" baseline="30000" dirty="0" smtClean="0">
              <a:latin typeface="Comic Sans MS"/>
              <a:cs typeface="Comic Sans MS"/>
            </a:endParaRPr>
          </a:p>
          <a:p>
            <a:r>
              <a:rPr lang="en-US" sz="20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BFPS </a:t>
            </a:r>
            <a:r>
              <a:rPr lang="fr-FR" sz="20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’</a:t>
            </a:r>
            <a:r>
              <a:rPr lang="en-US" sz="20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12:</a:t>
            </a:r>
            <a:r>
              <a:rPr lang="en-US" sz="2000" dirty="0" smtClean="0">
                <a:latin typeface="Comic Sans MS"/>
                <a:cs typeface="Comic Sans MS"/>
              </a:rPr>
              <a:t> EF approximating clique within n</a:t>
            </a:r>
            <a:r>
              <a:rPr lang="en-US" sz="2000" baseline="30000" dirty="0" smtClean="0">
                <a:latin typeface="Comic Sans MS"/>
                <a:cs typeface="Comic Sans MS"/>
              </a:rPr>
              <a:t>½-</a:t>
            </a:r>
            <a:r>
              <a:rPr lang="en-US" sz="2000" baseline="30000" dirty="0" smtClean="0">
                <a:latin typeface="Comic Sans MS"/>
                <a:ea typeface="Lucida Grande"/>
                <a:cs typeface="Comic Sans MS"/>
              </a:rPr>
              <a:t>ε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has size 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exp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(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n</a:t>
            </a:r>
            <a:r>
              <a:rPr lang="en-US" sz="2000" baseline="30000" dirty="0" err="1" smtClean="0">
                <a:latin typeface="Comic Sans MS"/>
                <a:ea typeface="Lucida Grande"/>
                <a:cs typeface="Comic Sans MS"/>
              </a:rPr>
              <a:t>ε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)</a:t>
            </a:r>
          </a:p>
          <a:p>
            <a:r>
              <a:rPr lang="en-US" sz="2000" b="1" dirty="0" smtClean="0">
                <a:solidFill>
                  <a:srgbClr val="0000FF"/>
                </a:solidFill>
                <a:latin typeface="Comic Sans MS"/>
                <a:ea typeface="Lucida Grande"/>
                <a:cs typeface="Comic Sans MS"/>
              </a:rPr>
              <a:t>BM </a:t>
            </a:r>
            <a:r>
              <a:rPr lang="fr-FR" sz="2000" b="1" dirty="0" smtClean="0">
                <a:solidFill>
                  <a:srgbClr val="0000FF"/>
                </a:solidFill>
                <a:latin typeface="Comic Sans MS"/>
                <a:ea typeface="Lucida Grande"/>
                <a:cs typeface="Comic Sans MS"/>
              </a:rPr>
              <a:t>’</a:t>
            </a:r>
            <a:r>
              <a:rPr lang="en-US" sz="2000" b="1" dirty="0" smtClean="0">
                <a:solidFill>
                  <a:srgbClr val="0000FF"/>
                </a:solidFill>
                <a:latin typeface="Comic Sans MS"/>
                <a:ea typeface="Lucida Grande"/>
                <a:cs typeface="Comic Sans MS"/>
              </a:rPr>
              <a:t>13, BK </a:t>
            </a:r>
            <a:r>
              <a:rPr lang="fr-FR" sz="2000" b="1" dirty="0" smtClean="0">
                <a:solidFill>
                  <a:srgbClr val="0000FF"/>
                </a:solidFill>
                <a:latin typeface="Comic Sans MS"/>
                <a:ea typeface="Lucida Grande"/>
                <a:cs typeface="Comic Sans MS"/>
              </a:rPr>
              <a:t>’</a:t>
            </a:r>
            <a:r>
              <a:rPr lang="en-US" sz="2000" b="1" dirty="0" smtClean="0">
                <a:solidFill>
                  <a:srgbClr val="0000FF"/>
                </a:solidFill>
                <a:latin typeface="Comic Sans MS"/>
                <a:ea typeface="Lucida Grande"/>
                <a:cs typeface="Comic Sans MS"/>
              </a:rPr>
              <a:t>13: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EF approximating clique within n</a:t>
            </a:r>
            <a:r>
              <a:rPr lang="en-US" sz="2000" baseline="30000" dirty="0" smtClean="0">
                <a:latin typeface="Comic Sans MS"/>
                <a:ea typeface="Lucida Grande"/>
                <a:cs typeface="Comic Sans MS"/>
              </a:rPr>
              <a:t>1-ε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has size 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exp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(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n</a:t>
            </a:r>
            <a:r>
              <a:rPr lang="en-US" sz="2000" baseline="30000" dirty="0" err="1" smtClean="0">
                <a:latin typeface="Comic Sans MS"/>
                <a:ea typeface="Lucida Grande"/>
                <a:cs typeface="Comic Sans MS"/>
              </a:rPr>
              <a:t>ε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)</a:t>
            </a:r>
          </a:p>
          <a:p>
            <a:r>
              <a:rPr lang="en-US" sz="2000" b="1" dirty="0" err="1" smtClean="0">
                <a:solidFill>
                  <a:srgbClr val="0000FF"/>
                </a:solidFill>
                <a:latin typeface="Comic Sans MS"/>
                <a:ea typeface="Lucida Grande"/>
                <a:cs typeface="Comic Sans MS"/>
              </a:rPr>
              <a:t>Rothvoss</a:t>
            </a:r>
            <a:r>
              <a:rPr lang="en-US" sz="2000" b="1" dirty="0" smtClean="0">
                <a:solidFill>
                  <a:srgbClr val="0000FF"/>
                </a:solidFill>
                <a:latin typeface="Comic Sans MS"/>
                <a:ea typeface="Lucida Grande"/>
                <a:cs typeface="Comic Sans MS"/>
              </a:rPr>
              <a:t> ‘13 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Perfect matching EF has size 2</a:t>
            </a:r>
            <a:r>
              <a:rPr lang="en-US" sz="2000" baseline="30000" dirty="0" smtClean="0">
                <a:latin typeface="Lucida Grande"/>
                <a:ea typeface="Lucida Grande"/>
                <a:cs typeface="Lucida Grande"/>
              </a:rPr>
              <a:t>Ω</a:t>
            </a:r>
            <a:r>
              <a:rPr lang="en-US" sz="2000" baseline="30000" dirty="0" smtClean="0">
                <a:latin typeface="Comic Sans MS"/>
                <a:ea typeface="Lucida Grande"/>
                <a:cs typeface="Comic Sans MS"/>
              </a:rPr>
              <a:t>(n) </a:t>
            </a:r>
          </a:p>
          <a:p>
            <a:endParaRPr lang="en-US" sz="2000" baseline="30000" dirty="0">
              <a:latin typeface="Comic Sans MS"/>
              <a:ea typeface="Lucida Grande"/>
              <a:cs typeface="Comic Sans MS"/>
            </a:endParaRPr>
          </a:p>
          <a:p>
            <a:r>
              <a:rPr lang="en-US" sz="2000" baseline="30000" dirty="0" smtClean="0">
                <a:solidFill>
                  <a:srgbClr val="0000FF"/>
                </a:solidFill>
                <a:latin typeface="Comic Sans MS"/>
                <a:ea typeface="Lucida Grande"/>
                <a:cs typeface="Comic Sans MS"/>
              </a:rPr>
              <a:t>….</a:t>
            </a:r>
          </a:p>
          <a:p>
            <a:endParaRPr lang="en-US" sz="2000" baseline="30000" dirty="0" smtClean="0">
              <a:latin typeface="Comic Sans MS"/>
              <a:ea typeface="Lucida Grande"/>
              <a:cs typeface="Comic Sans MS"/>
            </a:endParaRPr>
          </a:p>
          <a:p>
            <a:r>
              <a:rPr lang="en-US" sz="2000" b="1" dirty="0" smtClean="0">
                <a:solidFill>
                  <a:srgbClr val="0000FF"/>
                </a:solidFill>
                <a:latin typeface="Comic Sans MS"/>
                <a:ea typeface="Lucida Grande"/>
                <a:cs typeface="Comic Sans MS"/>
              </a:rPr>
              <a:t>Chan-et-al </a:t>
            </a:r>
            <a:r>
              <a:rPr lang="fr-FR" sz="2000" b="1" dirty="0" smtClean="0">
                <a:solidFill>
                  <a:srgbClr val="0000FF"/>
                </a:solidFill>
                <a:latin typeface="Comic Sans MS"/>
                <a:ea typeface="Lucida Grande"/>
                <a:cs typeface="Comic Sans MS"/>
              </a:rPr>
              <a:t>’</a:t>
            </a:r>
            <a:r>
              <a:rPr lang="en-US" sz="2000" b="1" dirty="0" smtClean="0">
                <a:solidFill>
                  <a:srgbClr val="0000FF"/>
                </a:solidFill>
                <a:latin typeface="Comic Sans MS"/>
                <a:ea typeface="Lucida Grande"/>
                <a:cs typeface="Comic Sans MS"/>
              </a:rPr>
              <a:t>13: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EF approximating 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Maxcut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within (2-eps) has 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quasipoly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size.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Proof reduces to SA lower bound!</a:t>
            </a:r>
          </a:p>
          <a:p>
            <a:pPr marL="0" indent="0">
              <a:buNone/>
            </a:pPr>
            <a:endParaRPr lang="en-US" sz="2000" baseline="30000" dirty="0" smtClean="0">
              <a:latin typeface="Comic Sans MS"/>
              <a:ea typeface="Lucida Grande"/>
              <a:cs typeface="Comic Sans MS"/>
            </a:endParaRPr>
          </a:p>
          <a:p>
            <a:r>
              <a:rPr lang="en-US" sz="2000" b="1" dirty="0" smtClean="0">
                <a:solidFill>
                  <a:srgbClr val="0000FF"/>
                </a:solidFill>
                <a:latin typeface="Comic Sans MS"/>
                <a:ea typeface="Lucida Grande"/>
                <a:cs typeface="Comic Sans MS"/>
              </a:rPr>
              <a:t>LRS ‘14: </a:t>
            </a:r>
            <a:r>
              <a:rPr lang="en-US" sz="2000" dirty="0" err="1" smtClean="0">
                <a:latin typeface="Comic Sans MS"/>
                <a:ea typeface="Lucida Grande"/>
                <a:cs typeface="Comic Sans MS"/>
              </a:rPr>
              <a:t>Quasipoly</a:t>
            </a:r>
            <a:r>
              <a:rPr lang="en-US" sz="2000" dirty="0" smtClean="0">
                <a:latin typeface="Comic Sans MS"/>
                <a:ea typeface="Lucida Grande"/>
                <a:cs typeface="Comic Sans MS"/>
              </a:rPr>
              <a:t> lower bounds for SDP EFs. </a:t>
            </a:r>
            <a:r>
              <a:rPr lang="en-US" sz="20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Proof reduces to SOS lower bound</a:t>
            </a:r>
            <a:r>
              <a:rPr lang="en-US" sz="2400" dirty="0" smtClean="0">
                <a:solidFill>
                  <a:srgbClr val="FF0000"/>
                </a:solidFill>
                <a:latin typeface="Comic Sans MS"/>
                <a:ea typeface="Lucida Grande"/>
                <a:cs typeface="Comic Sans MS"/>
              </a:rPr>
              <a:t>!</a:t>
            </a:r>
            <a:endParaRPr lang="en-US" sz="2400" baseline="30000" dirty="0">
              <a:solidFill>
                <a:srgbClr val="FF0000"/>
              </a:solidFill>
              <a:latin typeface="Comic Sans MS"/>
              <a:ea typeface="Lucida Grande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3890500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4161"/>
            <a:ext cx="8991600" cy="1066800"/>
          </a:xfrm>
          <a:noFill/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7030A0"/>
                </a:solidFill>
              </a:rPr>
              <a:t>           </a:t>
            </a:r>
            <a:r>
              <a:rPr lang="en-US" sz="28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/>
            </a:r>
            <a:br>
              <a:rPr lang="en-US" sz="2800" b="1" dirty="0" smtClean="0">
                <a:solidFill>
                  <a:srgbClr val="7030A0"/>
                </a:solidFill>
                <a:latin typeface="Comic Sans MS"/>
                <a:cs typeface="Comic Sans MS"/>
              </a:rPr>
            </a:br>
            <a:r>
              <a:rPr lang="en-US" sz="28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          Example 3: </a:t>
            </a:r>
            <a:br>
              <a:rPr lang="en-US" sz="2800" b="1" dirty="0" smtClean="0">
                <a:solidFill>
                  <a:srgbClr val="7030A0"/>
                </a:solidFill>
                <a:latin typeface="Comic Sans MS"/>
                <a:cs typeface="Comic Sans MS"/>
              </a:rPr>
            </a:br>
            <a:r>
              <a:rPr lang="en-US" sz="28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Integrality Gaps for LP/SDP algorithms  </a:t>
            </a:r>
            <a:endParaRPr lang="en-US" sz="28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8001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Can use proof complexity lower bounds to analyze important classes of algorithms for approximating NP-hard optimization problems</a:t>
            </a:r>
            <a:endParaRPr lang="en-US" sz="2000" dirty="0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457200" y="2133600"/>
            <a:ext cx="1981200" cy="1295400"/>
          </a:xfrm>
          <a:prstGeom prst="ellipse">
            <a:avLst/>
          </a:prstGeom>
          <a:solidFill>
            <a:srgbClr val="19336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FFFF00"/>
                </a:solidFill>
              </a:rPr>
              <a:t>Maximum Cut </a:t>
            </a:r>
          </a:p>
          <a:p>
            <a:pPr algn="ctr"/>
            <a:r>
              <a:rPr lang="en-US" sz="2000" dirty="0">
                <a:solidFill>
                  <a:srgbClr val="FFFF00"/>
                </a:solidFill>
              </a:rPr>
              <a:t>in a Graph</a:t>
            </a:r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2895600" y="2057400"/>
            <a:ext cx="1905000" cy="1371600"/>
          </a:xfrm>
          <a:prstGeom prst="ellipse">
            <a:avLst/>
          </a:prstGeom>
          <a:solidFill>
            <a:srgbClr val="19336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Minimum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Vertex Cover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4267200" y="3429000"/>
            <a:ext cx="2286000" cy="1447800"/>
          </a:xfrm>
          <a:prstGeom prst="ellipse">
            <a:avLst/>
          </a:prstGeom>
          <a:solidFill>
            <a:srgbClr val="19336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FFC000"/>
                </a:solidFill>
              </a:rPr>
              <a:t>Optimal Traveling</a:t>
            </a:r>
          </a:p>
          <a:p>
            <a:pPr algn="ctr"/>
            <a:r>
              <a:rPr lang="en-US" sz="2000" dirty="0">
                <a:solidFill>
                  <a:srgbClr val="FFC000"/>
                </a:solidFill>
              </a:rPr>
              <a:t>Salesperson Tour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6934200" y="3581400"/>
            <a:ext cx="1828800" cy="1219200"/>
          </a:xfrm>
          <a:prstGeom prst="ellipse">
            <a:avLst/>
          </a:prstGeom>
          <a:solidFill>
            <a:srgbClr val="19336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Optimal</a:t>
            </a:r>
          </a:p>
          <a:p>
            <a:pPr algn="ctr"/>
            <a:r>
              <a:rPr lang="en-US" sz="20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Bin-packing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5867400" y="1981200"/>
            <a:ext cx="2133600" cy="1524000"/>
          </a:xfrm>
          <a:prstGeom prst="ellipse">
            <a:avLst/>
          </a:prstGeom>
          <a:solidFill>
            <a:srgbClr val="19336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Maximum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Simultaneously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Satisfied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Constraints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1447800" y="3352800"/>
            <a:ext cx="2209800" cy="1143000"/>
          </a:xfrm>
          <a:prstGeom prst="ellipse">
            <a:avLst/>
          </a:prstGeom>
          <a:solidFill>
            <a:srgbClr val="19336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92D050"/>
                </a:solidFill>
              </a:rPr>
              <a:t>Maximum clique</a:t>
            </a:r>
            <a:endParaRPr lang="en-US" sz="2000" dirty="0">
              <a:solidFill>
                <a:srgbClr val="92D050"/>
              </a:solidFill>
            </a:endParaRPr>
          </a:p>
          <a:p>
            <a:pPr algn="ctr"/>
            <a:r>
              <a:rPr lang="en-US" sz="2000" dirty="0">
                <a:solidFill>
                  <a:srgbClr val="92D050"/>
                </a:solidFill>
              </a:rPr>
              <a:t>in a Graph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762000" y="4876800"/>
            <a:ext cx="42643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Optima not computable in poly-time </a:t>
            </a:r>
            <a:r>
              <a:rPr lang="en-US" sz="2000" dirty="0">
                <a:sym typeface="Wingdings" pitchFamily="1" charset="2"/>
              </a:rPr>
              <a:t></a:t>
            </a:r>
            <a:endParaRPr lang="en-US" sz="2000" dirty="0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143000" y="5943600"/>
            <a:ext cx="5943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Compute </a:t>
            </a:r>
            <a:r>
              <a:rPr lang="en-US" sz="2000" i="1" dirty="0">
                <a:solidFill>
                  <a:schemeClr val="accent2"/>
                </a:solidFill>
              </a:rPr>
              <a:t>approximately</a:t>
            </a:r>
            <a:r>
              <a:rPr lang="en-US" sz="2000" dirty="0"/>
              <a:t> optimal solutions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762000" y="5410200"/>
            <a:ext cx="35570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What to do? Relax </a:t>
            </a:r>
            <a:r>
              <a:rPr lang="en-US" sz="2000" dirty="0" smtClean="0"/>
              <a:t>expectations!</a:t>
            </a:r>
            <a:endParaRPr lang="en-US" sz="2000" dirty="0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762000" y="5867400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/>
      <p:bldP spid="5133" grpId="0"/>
      <p:bldP spid="5134" grpId="0"/>
      <p:bldP spid="51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D8CCD6F-928C-4064-8B70-2B0EF4AF4F9A}" type="slidenum">
              <a:rPr lang="en-US"/>
              <a:pPr/>
              <a:t>7</a:t>
            </a:fld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1225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Resolution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r>
              <a:rPr lang="en-US" dirty="0" smtClean="0"/>
              <a:t>Start with clauses of CNF formula </a:t>
            </a:r>
            <a:r>
              <a:rPr lang="en-US" b="1" dirty="0" smtClean="0">
                <a:solidFill>
                  <a:schemeClr val="accent2"/>
                </a:solidFill>
              </a:rPr>
              <a:t>F</a:t>
            </a:r>
            <a:endParaRPr lang="en-US" sz="3600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Resolution rule</a:t>
            </a:r>
            <a:endParaRPr lang="en-US" sz="3600" dirty="0" smtClean="0"/>
          </a:p>
          <a:p>
            <a:pPr lvl="1"/>
            <a:r>
              <a:rPr lang="en-US" dirty="0" smtClean="0"/>
              <a:t>Given 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b="1" dirty="0" smtClean="0">
                <a:solidFill>
                  <a:schemeClr val="accent2"/>
                </a:solidFill>
              </a:rPr>
              <a:t>A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</a:t>
            </a:r>
            <a:r>
              <a:rPr lang="en-US" b="1" dirty="0" smtClean="0">
                <a:solidFill>
                  <a:schemeClr val="accent2"/>
                </a:solidFill>
              </a:rPr>
              <a:t> x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b="1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b="1" dirty="0" smtClean="0">
                <a:solidFill>
                  <a:schemeClr val="accent2"/>
                </a:solidFill>
              </a:rPr>
              <a:t>B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</a:t>
            </a:r>
            <a:r>
              <a:rPr lang="en-US" b="1" dirty="0" smtClean="0">
                <a:solidFill>
                  <a:schemeClr val="accent2"/>
                </a:solidFill>
              </a:rPr>
              <a:t> x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r>
              <a:rPr lang="en-US" dirty="0" smtClean="0"/>
              <a:t> derive</a:t>
            </a:r>
            <a:r>
              <a:rPr lang="en-US" b="1" dirty="0" smtClean="0"/>
              <a:t>  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b="1" dirty="0" smtClean="0">
                <a:solidFill>
                  <a:schemeClr val="accent2"/>
                </a:solidFill>
              </a:rPr>
              <a:t>A </a:t>
            </a:r>
            <a:r>
              <a:rPr lang="en-US" b="1" dirty="0" smtClean="0">
                <a:solidFill>
                  <a:schemeClr val="accent2"/>
                </a:solidFill>
                <a:sym typeface="Symbol" pitchFamily="18" charset="2"/>
              </a:rPr>
              <a:t></a:t>
            </a:r>
            <a:r>
              <a:rPr lang="en-US" b="1" dirty="0" smtClean="0">
                <a:solidFill>
                  <a:schemeClr val="accent2"/>
                </a:solidFill>
              </a:rPr>
              <a:t> B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  <a:endParaRPr lang="en-US" sz="3200" dirty="0" smtClean="0"/>
          </a:p>
          <a:p>
            <a:pPr>
              <a:lnSpc>
                <a:spcPct val="140000"/>
              </a:lnSpc>
            </a:pPr>
            <a:r>
              <a:rPr lang="en-US" dirty="0" smtClean="0"/>
              <a:t>The empty clause is derivable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chemeClr val="accent1"/>
                </a:solidFill>
                <a:sym typeface="Symbol" pitchFamily="18" charset="2"/>
              </a:rPr>
              <a:t>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F</a:t>
            </a:r>
            <a:r>
              <a:rPr lang="en-US" dirty="0" smtClean="0"/>
              <a:t> is 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>
              <a:lnSpc>
                <a:spcPct val="160000"/>
              </a:lnSpc>
            </a:pPr>
            <a:r>
              <a:rPr lang="en-US" dirty="0" smtClean="0"/>
              <a:t>Proof size </a:t>
            </a:r>
            <a:r>
              <a:rPr lang="en-US" dirty="0" smtClean="0">
                <a:solidFill>
                  <a:schemeClr val="accent1"/>
                </a:solidFill>
              </a:rPr>
              <a:t>=</a:t>
            </a:r>
            <a:r>
              <a:rPr lang="en-US" dirty="0" smtClean="0"/>
              <a:t> # of clauses used</a:t>
            </a:r>
          </a:p>
        </p:txBody>
      </p:sp>
      <p:sp>
        <p:nvSpPr>
          <p:cNvPr id="10245" name="Freeform 5"/>
          <p:cNvSpPr>
            <a:spLocks/>
          </p:cNvSpPr>
          <p:nvPr/>
        </p:nvSpPr>
        <p:spPr bwMode="auto">
          <a:xfrm flipH="1">
            <a:off x="4114800" y="2895600"/>
            <a:ext cx="352425" cy="369974"/>
          </a:xfrm>
          <a:custGeom>
            <a:avLst/>
            <a:gdLst>
              <a:gd name="T0" fmla="*/ 0 w 84"/>
              <a:gd name="T1" fmla="*/ 0 h 1"/>
              <a:gd name="T2" fmla="*/ 84 w 84"/>
              <a:gd name="T3" fmla="*/ 0 h 1"/>
              <a:gd name="T4" fmla="*/ 0 60000 65536"/>
              <a:gd name="T5" fmla="*/ 0 60000 65536"/>
              <a:gd name="T6" fmla="*/ 0 w 84"/>
              <a:gd name="T7" fmla="*/ 0 h 1"/>
              <a:gd name="T8" fmla="*/ 84 w 8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" h="1">
                <a:moveTo>
                  <a:pt x="0" y="0"/>
                </a:moveTo>
                <a:lnTo>
                  <a:pt x="84" y="0"/>
                </a:ln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228600" y="4419600"/>
            <a:ext cx="8655050" cy="2438400"/>
          </a:xfrm>
          <a:prstGeom prst="rect">
            <a:avLst/>
          </a:prstGeom>
          <a:solidFill>
            <a:srgbClr val="0D1B3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63000" cy="762000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2800" b="1" i="1" smtClean="0"/>
              <a:t>The Big Question:</a:t>
            </a:r>
            <a:r>
              <a:rPr lang="en-US" sz="2800" b="1" smtClean="0"/>
              <a:t> </a:t>
            </a:r>
            <a:br>
              <a:rPr lang="en-US" sz="2800" b="1" smtClean="0"/>
            </a:br>
            <a:r>
              <a:rPr lang="en-US" sz="2800" b="1" smtClean="0"/>
              <a:t>	Can We Do Better than </a:t>
            </a:r>
            <a:r>
              <a:rPr lang="en-US" sz="2800" b="1" smtClean="0">
                <a:solidFill>
                  <a:schemeClr val="accent2"/>
                </a:solidFill>
              </a:rPr>
              <a:t>2</a:t>
            </a:r>
            <a:r>
              <a:rPr lang="en-US" sz="2800" b="1" smtClean="0"/>
              <a:t> for Vertex Cover?</a:t>
            </a:r>
            <a:endParaRPr lang="en-US" sz="2400" smtClean="0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1600200" y="2057400"/>
            <a:ext cx="0" cy="1905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1600200" y="3352800"/>
            <a:ext cx="0" cy="609600"/>
          </a:xfrm>
          <a:prstGeom prst="line">
            <a:avLst/>
          </a:prstGeom>
          <a:noFill/>
          <a:ln w="1016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1600200" y="1981200"/>
            <a:ext cx="0" cy="533400"/>
          </a:xfrm>
          <a:prstGeom prst="line">
            <a:avLst/>
          </a:prstGeom>
          <a:noFill/>
          <a:ln w="1016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1524000" y="3962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15240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524000" y="2514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1905000" y="23622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2</a:t>
            </a:r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1905000" y="38100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</a:t>
            </a:r>
            <a:endParaRPr lang="en-US"/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1905000" y="3200400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1.36</a:t>
            </a:r>
            <a:endParaRPr lang="en-US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228600" y="3352800"/>
            <a:ext cx="9413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NP-hard</a:t>
            </a:r>
          </a:p>
          <a:p>
            <a:r>
              <a:rPr lang="en-US" sz="1600"/>
              <a:t>ratios</a:t>
            </a:r>
            <a:endParaRPr lang="en-US"/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152400" y="1752600"/>
            <a:ext cx="1447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Poly-time</a:t>
            </a:r>
          </a:p>
          <a:p>
            <a:r>
              <a:rPr lang="en-US" sz="1600"/>
              <a:t>approx ratios</a:t>
            </a:r>
            <a:endParaRPr lang="en-US"/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066800" y="2743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?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895600" y="4495800"/>
            <a:ext cx="208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Gaps also for: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3276600" y="4876800"/>
            <a:ext cx="21367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Metric TSP</a:t>
            </a:r>
          </a:p>
          <a:p>
            <a:pPr>
              <a:buFontTx/>
              <a:buChar char="•"/>
            </a:pPr>
            <a:r>
              <a:rPr lang="en-US"/>
              <a:t> Max Cut</a:t>
            </a:r>
          </a:p>
          <a:p>
            <a:pPr>
              <a:buFontTx/>
              <a:buChar char="•"/>
            </a:pPr>
            <a:r>
              <a:rPr lang="en-US"/>
              <a:t> Sparsest Cut</a:t>
            </a:r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V="1">
            <a:off x="1600200" y="1295400"/>
            <a:ext cx="0" cy="762000"/>
          </a:xfrm>
          <a:prstGeom prst="line">
            <a:avLst/>
          </a:prstGeom>
          <a:noFill/>
          <a:ln w="1016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533400" y="4572000"/>
            <a:ext cx="36547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FFFF00"/>
                </a:solidFill>
              </a:rPr>
              <a:t>Arora-Bollobás-Lovász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’02 </a:t>
            </a:r>
            <a:r>
              <a:rPr lang="en-US" b="1" dirty="0">
                <a:solidFill>
                  <a:srgbClr val="FFFF00"/>
                </a:solidFill>
              </a:rPr>
              <a:t>approach: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914400" y="4953000"/>
            <a:ext cx="53705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Rule out approximations by </a:t>
            </a:r>
            <a:r>
              <a:rPr lang="en-US" i="1" dirty="0">
                <a:solidFill>
                  <a:srgbClr val="FFFF00"/>
                </a:solidFill>
              </a:rPr>
              <a:t>large families</a:t>
            </a:r>
            <a:r>
              <a:rPr lang="en-US" dirty="0">
                <a:solidFill>
                  <a:srgbClr val="FFFF00"/>
                </a:solidFill>
              </a:rPr>
              <a:t> of algorithms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990600" y="6211669"/>
            <a:ext cx="815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Most powerful family:   </a:t>
            </a:r>
            <a:r>
              <a:rPr lang="en-US" b="1" i="1" dirty="0" err="1">
                <a:solidFill>
                  <a:srgbClr val="FFFF00"/>
                </a:solidFill>
              </a:rPr>
              <a:t>Semidefinite</a:t>
            </a:r>
            <a:r>
              <a:rPr lang="en-US" b="1" i="1" dirty="0">
                <a:solidFill>
                  <a:srgbClr val="FFFF00"/>
                </a:solidFill>
              </a:rPr>
              <a:t> </a:t>
            </a:r>
            <a:r>
              <a:rPr lang="en-US" b="1" i="1" dirty="0" smtClean="0">
                <a:solidFill>
                  <a:srgbClr val="FFFF00"/>
                </a:solidFill>
              </a:rPr>
              <a:t>Programming (SDP)</a:t>
            </a:r>
          </a:p>
          <a:p>
            <a:r>
              <a:rPr lang="en-US" b="1" i="1" dirty="0" smtClean="0">
                <a:solidFill>
                  <a:srgbClr val="FFFF00"/>
                </a:solidFill>
              </a:rPr>
              <a:t>	Examples: </a:t>
            </a:r>
            <a:r>
              <a:rPr lang="en-US" b="1" i="1" dirty="0" err="1" smtClean="0">
                <a:solidFill>
                  <a:srgbClr val="FFFF00"/>
                </a:solidFill>
              </a:rPr>
              <a:t>Maxcut</a:t>
            </a:r>
            <a:r>
              <a:rPr lang="en-US" b="1" i="1" dirty="0" smtClean="0">
                <a:solidFill>
                  <a:srgbClr val="FFFF00"/>
                </a:solidFill>
              </a:rPr>
              <a:t> [GW], Sparsest cut [ARV]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895600" y="3581400"/>
            <a:ext cx="5219700" cy="4064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Shown using “PCP Theorem” </a:t>
            </a:r>
            <a:r>
              <a:rPr lang="en-US" sz="1800">
                <a:solidFill>
                  <a:srgbClr val="999999"/>
                </a:solidFill>
              </a:rPr>
              <a:t>[Dinur,Safra ’05]</a:t>
            </a:r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 flipH="1" flipV="1">
            <a:off x="2514600" y="3429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2895600" y="1371600"/>
            <a:ext cx="579120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Motivation:</a:t>
            </a:r>
          </a:p>
          <a:p>
            <a:endParaRPr lang="en-US" sz="1000" b="1"/>
          </a:p>
          <a:p>
            <a:pPr>
              <a:buFontTx/>
              <a:buChar char="•"/>
            </a:pPr>
            <a:r>
              <a:rPr lang="en-US"/>
              <a:t>  Extremely basic problem</a:t>
            </a:r>
          </a:p>
          <a:p>
            <a:pPr>
              <a:buFontTx/>
              <a:buChar char="•"/>
            </a:pPr>
            <a:endParaRPr lang="en-US" sz="600" b="1"/>
          </a:p>
          <a:p>
            <a:pPr>
              <a:buFontTx/>
              <a:buChar char="•"/>
            </a:pPr>
            <a:r>
              <a:rPr lang="en-US"/>
              <a:t>  Doing better </a:t>
            </a:r>
            <a:r>
              <a:rPr lang="en-US">
                <a:sym typeface="Symbol" pitchFamily="1" charset="2"/>
              </a:rPr>
              <a:t></a:t>
            </a:r>
            <a:endParaRPr lang="en-US"/>
          </a:p>
          <a:p>
            <a:r>
              <a:rPr lang="en-US"/>
              <a:t>       Implications for many opt. problems!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1676400" y="5334000"/>
            <a:ext cx="563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999999"/>
                </a:solidFill>
              </a:rPr>
              <a:t>[BGHMP ’03], [AAT ’05], [ABLT ’06], [T ’06], [FK ’07], [STT ’07a], [STT ’07b], [GMPT ’07], [CMM ’08]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0" grpId="0" animBg="1"/>
      <p:bldP spid="17418" grpId="0" animBg="1"/>
      <p:bldP spid="17420" grpId="0" animBg="1"/>
      <p:bldP spid="17421" grpId="0" animBg="1"/>
      <p:bldP spid="17422" grpId="0" animBg="1"/>
      <p:bldP spid="17423" grpId="0" animBg="1"/>
      <p:bldP spid="17424" grpId="0" animBg="1"/>
      <p:bldP spid="17425" grpId="0"/>
      <p:bldP spid="17426" grpId="0"/>
      <p:bldP spid="17427" grpId="0"/>
      <p:bldP spid="17428" grpId="0"/>
      <p:bldP spid="17429" grpId="0"/>
      <p:bldP spid="17430" grpId="0"/>
      <p:bldP spid="17431" grpId="0"/>
      <p:bldP spid="17431" grpId="1"/>
      <p:bldP spid="17432" grpId="0"/>
      <p:bldP spid="17432" grpId="1"/>
      <p:bldP spid="17436" grpId="0" animBg="1"/>
      <p:bldP spid="17437" grpId="0"/>
      <p:bldP spid="17438" grpId="0"/>
      <p:bldP spid="17439" grpId="0"/>
      <p:bldP spid="17443" grpId="0" animBg="1"/>
      <p:bldP spid="17444" grpId="0" animBg="1"/>
      <p:bldP spid="17445" grpId="0"/>
      <p:bldP spid="17446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2895600" y="914400"/>
            <a:ext cx="2400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min  </a:t>
            </a:r>
            <a:r>
              <a:rPr lang="en-US" sz="2800">
                <a:solidFill>
                  <a:schemeClr val="accent2"/>
                </a:solidFill>
                <a:latin typeface="Symbol" pitchFamily="1" charset="2"/>
                <a:sym typeface="Symbol" pitchFamily="1" charset="2"/>
              </a:rPr>
              <a:t></a:t>
            </a:r>
            <a:r>
              <a:rPr lang="en-US">
                <a:solidFill>
                  <a:schemeClr val="accent2"/>
                </a:solidFill>
              </a:rPr>
              <a:t> (1 + x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)/2</a:t>
            </a:r>
          </a:p>
        </p:txBody>
      </p: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2438400" y="914400"/>
            <a:ext cx="2863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min  </a:t>
            </a:r>
            <a:r>
              <a:rPr lang="en-US" sz="2800">
                <a:solidFill>
                  <a:schemeClr val="accent2"/>
                </a:solidFill>
                <a:latin typeface="Symbol" pitchFamily="1" charset="2"/>
                <a:sym typeface="Symbol" pitchFamily="1" charset="2"/>
              </a:rPr>
              <a:t></a:t>
            </a:r>
            <a:r>
              <a:rPr lang="en-US">
                <a:solidFill>
                  <a:schemeClr val="accent2"/>
                </a:solidFill>
              </a:rPr>
              <a:t> (1 + v</a:t>
            </a:r>
            <a:r>
              <a:rPr lang="en-US" baseline="-25000">
                <a:solidFill>
                  <a:schemeClr val="accent2"/>
                </a:solidFill>
              </a:rPr>
              <a:t>0 </a:t>
            </a:r>
            <a:r>
              <a:rPr lang="en-US">
                <a:solidFill>
                  <a:schemeClr val="accent2"/>
                </a:solidFill>
              </a:rPr>
              <a:t>·</a:t>
            </a:r>
            <a:r>
              <a:rPr lang="en-US" baseline="-25000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)/2</a:t>
            </a:r>
            <a:endParaRPr lang="en-US"/>
          </a:p>
        </p:txBody>
      </p:sp>
      <p:sp>
        <p:nvSpPr>
          <p:cNvPr id="23563" name="Rectangle 11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762000"/>
          </a:xfrm>
        </p:spPr>
        <p:txBody>
          <a:bodyPr/>
          <a:lstStyle/>
          <a:p>
            <a:pPr algn="l"/>
            <a:r>
              <a:rPr lang="en-US" sz="2800" b="1"/>
              <a:t>An SDP for Vertex Cover</a:t>
            </a:r>
            <a:endParaRPr lang="en-US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81000" y="990600"/>
            <a:ext cx="1828800" cy="1828800"/>
            <a:chOff x="384" y="1344"/>
            <a:chExt cx="1152" cy="1152"/>
          </a:xfrm>
        </p:grpSpPr>
        <p:sp>
          <p:nvSpPr>
            <p:cNvPr id="23576" name="Oval 24"/>
            <p:cNvSpPr>
              <a:spLocks noChangeArrowheads="1"/>
            </p:cNvSpPr>
            <p:nvPr/>
          </p:nvSpPr>
          <p:spPr bwMode="auto">
            <a:xfrm>
              <a:off x="768" y="1344"/>
              <a:ext cx="96" cy="9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577" name="Oval 25"/>
            <p:cNvSpPr>
              <a:spLocks noChangeArrowheads="1"/>
            </p:cNvSpPr>
            <p:nvPr/>
          </p:nvSpPr>
          <p:spPr bwMode="auto">
            <a:xfrm>
              <a:off x="1056" y="1632"/>
              <a:ext cx="96" cy="9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578" name="Oval 26"/>
            <p:cNvSpPr>
              <a:spLocks noChangeArrowheads="1"/>
            </p:cNvSpPr>
            <p:nvPr/>
          </p:nvSpPr>
          <p:spPr bwMode="auto">
            <a:xfrm>
              <a:off x="384" y="2400"/>
              <a:ext cx="96" cy="9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579" name="Line 27"/>
            <p:cNvSpPr>
              <a:spLocks noChangeShapeType="1"/>
            </p:cNvSpPr>
            <p:nvPr/>
          </p:nvSpPr>
          <p:spPr bwMode="auto">
            <a:xfrm>
              <a:off x="432" y="168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580" name="Line 28"/>
            <p:cNvSpPr>
              <a:spLocks noChangeShapeType="1"/>
            </p:cNvSpPr>
            <p:nvPr/>
          </p:nvSpPr>
          <p:spPr bwMode="auto">
            <a:xfrm flipV="1">
              <a:off x="432" y="2304"/>
              <a:ext cx="76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3581" name="Line 29"/>
            <p:cNvSpPr>
              <a:spLocks noChangeShapeType="1"/>
            </p:cNvSpPr>
            <p:nvPr/>
          </p:nvSpPr>
          <p:spPr bwMode="auto">
            <a:xfrm flipH="1" flipV="1">
              <a:off x="1104" y="168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3582" name="Line 30"/>
            <p:cNvSpPr>
              <a:spLocks noChangeShapeType="1"/>
            </p:cNvSpPr>
            <p:nvPr/>
          </p:nvSpPr>
          <p:spPr bwMode="auto">
            <a:xfrm flipV="1">
              <a:off x="432" y="2064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3583" name="Line 31"/>
            <p:cNvSpPr>
              <a:spLocks noChangeShapeType="1"/>
            </p:cNvSpPr>
            <p:nvPr/>
          </p:nvSpPr>
          <p:spPr bwMode="auto">
            <a:xfrm flipV="1">
              <a:off x="672" y="1392"/>
              <a:ext cx="14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3584" name="Line 32"/>
            <p:cNvSpPr>
              <a:spLocks noChangeShapeType="1"/>
            </p:cNvSpPr>
            <p:nvPr/>
          </p:nvSpPr>
          <p:spPr bwMode="auto">
            <a:xfrm flipH="1">
              <a:off x="432" y="1392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3585" name="Oval 33"/>
            <p:cNvSpPr>
              <a:spLocks noChangeArrowheads="1"/>
            </p:cNvSpPr>
            <p:nvPr/>
          </p:nvSpPr>
          <p:spPr bwMode="auto">
            <a:xfrm>
              <a:off x="384" y="1632"/>
              <a:ext cx="96" cy="9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586" name="Oval 34"/>
            <p:cNvSpPr>
              <a:spLocks noChangeArrowheads="1"/>
            </p:cNvSpPr>
            <p:nvPr/>
          </p:nvSpPr>
          <p:spPr bwMode="auto">
            <a:xfrm>
              <a:off x="624" y="2016"/>
              <a:ext cx="96" cy="9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587" name="Oval 35"/>
            <p:cNvSpPr>
              <a:spLocks noChangeArrowheads="1"/>
            </p:cNvSpPr>
            <p:nvPr/>
          </p:nvSpPr>
          <p:spPr bwMode="auto">
            <a:xfrm>
              <a:off x="864" y="1968"/>
              <a:ext cx="96" cy="9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588" name="Line 36"/>
            <p:cNvSpPr>
              <a:spLocks noChangeShapeType="1"/>
            </p:cNvSpPr>
            <p:nvPr/>
          </p:nvSpPr>
          <p:spPr bwMode="auto">
            <a:xfrm flipH="1" flipV="1">
              <a:off x="1104" y="1680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589" name="Line 37"/>
            <p:cNvSpPr>
              <a:spLocks noChangeShapeType="1"/>
            </p:cNvSpPr>
            <p:nvPr/>
          </p:nvSpPr>
          <p:spPr bwMode="auto">
            <a:xfrm flipH="1" flipV="1">
              <a:off x="912" y="2016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590" name="Oval 38"/>
            <p:cNvSpPr>
              <a:spLocks noChangeArrowheads="1"/>
            </p:cNvSpPr>
            <p:nvPr/>
          </p:nvSpPr>
          <p:spPr bwMode="auto">
            <a:xfrm>
              <a:off x="1152" y="2256"/>
              <a:ext cx="96" cy="9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591" name="Oval 39"/>
            <p:cNvSpPr>
              <a:spLocks noChangeArrowheads="1"/>
            </p:cNvSpPr>
            <p:nvPr/>
          </p:nvSpPr>
          <p:spPr bwMode="auto">
            <a:xfrm>
              <a:off x="1440" y="1872"/>
              <a:ext cx="96" cy="9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2743200" y="1524000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(1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 </a:t>
            </a:r>
            <a:r>
              <a:rPr lang="en-US">
                <a:solidFill>
                  <a:schemeClr val="accent2"/>
                </a:solidFill>
              </a:rPr>
              <a:t>x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)(1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</a:t>
            </a:r>
            <a:r>
              <a:rPr lang="en-US">
                <a:solidFill>
                  <a:schemeClr val="accent2"/>
                </a:solidFill>
              </a:rPr>
              <a:t> x</a:t>
            </a:r>
            <a:r>
              <a:rPr lang="en-US" baseline="-25000">
                <a:solidFill>
                  <a:schemeClr val="accent2"/>
                </a:solidFill>
              </a:rPr>
              <a:t>j</a:t>
            </a:r>
            <a:r>
              <a:rPr lang="en-US">
                <a:solidFill>
                  <a:schemeClr val="accent2"/>
                </a:solidFill>
              </a:rPr>
              <a:t>)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 = 0   </a:t>
            </a:r>
            <a:r>
              <a:rPr lang="en-US">
                <a:solidFill>
                  <a:schemeClr val="accent2"/>
                </a:solidFill>
              </a:rPr>
              <a:t>ij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 </a:t>
            </a:r>
            <a:r>
              <a:rPr lang="en-US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23599" name="Rectangle 47"/>
          <p:cNvSpPr>
            <a:spLocks noChangeArrowheads="1"/>
          </p:cNvSpPr>
          <p:nvPr/>
        </p:nvSpPr>
        <p:spPr bwMode="auto">
          <a:xfrm>
            <a:off x="4419600" y="2057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x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=</a:t>
            </a:r>
            <a:r>
              <a:rPr lang="en-US">
                <a:solidFill>
                  <a:schemeClr val="accent2"/>
                </a:solidFill>
              </a:rPr>
              <a:t> 1  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</a:t>
            </a:r>
            <a:r>
              <a:rPr lang="en-US">
                <a:solidFill>
                  <a:schemeClr val="accent2"/>
                </a:solidFill>
              </a:rPr>
              <a:t>i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 </a:t>
            </a:r>
            <a:r>
              <a:rPr lang="en-US">
                <a:solidFill>
                  <a:schemeClr val="accent2"/>
                </a:solidFill>
              </a:rPr>
              <a:t>V 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4572000" y="20574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aseline="30000">
                <a:solidFill>
                  <a:schemeClr val="accent2"/>
                </a:solidFill>
              </a:rPr>
              <a:t>2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1660525" y="265588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</a:t>
            </a:r>
            <a:endParaRPr lang="en-US"/>
          </a:p>
        </p:txBody>
      </p:sp>
      <p:sp>
        <p:nvSpPr>
          <p:cNvPr id="23604" name="Text Box 52"/>
          <p:cNvSpPr txBox="1">
            <a:spLocks noChangeArrowheads="1"/>
          </p:cNvSpPr>
          <p:nvPr/>
        </p:nvSpPr>
        <p:spPr bwMode="auto">
          <a:xfrm>
            <a:off x="304800" y="2895600"/>
            <a:ext cx="407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ym typeface="Symbol" pitchFamily="1" charset="2"/>
              </a:rPr>
              <a:t>1</a:t>
            </a:r>
            <a:endParaRPr lang="en-US">
              <a:sym typeface="Symbol" pitchFamily="1" charset="2"/>
            </a:endParaRPr>
          </a:p>
        </p:txBody>
      </p:sp>
      <p:sp>
        <p:nvSpPr>
          <p:cNvPr id="23605" name="Rectangle 53"/>
          <p:cNvSpPr>
            <a:spLocks noChangeArrowheads="1"/>
          </p:cNvSpPr>
          <p:nvPr/>
        </p:nvSpPr>
        <p:spPr bwMode="auto">
          <a:xfrm>
            <a:off x="2286000" y="15240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(v</a:t>
            </a:r>
            <a:r>
              <a:rPr lang="en-US" baseline="-25000">
                <a:solidFill>
                  <a:schemeClr val="accent2"/>
                </a:solidFill>
              </a:rPr>
              <a:t>0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 </a:t>
            </a: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) · (v</a:t>
            </a:r>
            <a:r>
              <a:rPr lang="en-US" baseline="-25000">
                <a:solidFill>
                  <a:schemeClr val="accent2"/>
                </a:solidFill>
              </a:rPr>
              <a:t>0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</a:t>
            </a:r>
            <a:r>
              <a:rPr lang="en-US">
                <a:solidFill>
                  <a:schemeClr val="accent2"/>
                </a:solidFill>
              </a:rPr>
              <a:t> v</a:t>
            </a:r>
            <a:r>
              <a:rPr lang="en-US" baseline="-25000">
                <a:solidFill>
                  <a:schemeClr val="accent2"/>
                </a:solidFill>
              </a:rPr>
              <a:t>j</a:t>
            </a:r>
            <a:r>
              <a:rPr lang="en-US">
                <a:solidFill>
                  <a:schemeClr val="accent2"/>
                </a:solidFill>
              </a:rPr>
              <a:t>)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 = 0   </a:t>
            </a:r>
            <a:r>
              <a:rPr lang="en-US">
                <a:solidFill>
                  <a:schemeClr val="accent2"/>
                </a:solidFill>
              </a:rPr>
              <a:t>ij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 </a:t>
            </a:r>
            <a:r>
              <a:rPr lang="en-US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23606" name="Rectangle 54"/>
          <p:cNvSpPr>
            <a:spLocks noChangeArrowheads="1"/>
          </p:cNvSpPr>
          <p:nvPr/>
        </p:nvSpPr>
        <p:spPr bwMode="auto">
          <a:xfrm>
            <a:off x="3810000" y="20574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|| v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 ||</a:t>
            </a:r>
            <a:r>
              <a:rPr lang="en-US" baseline="30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=</a:t>
            </a:r>
            <a:r>
              <a:rPr lang="en-US">
                <a:solidFill>
                  <a:schemeClr val="accent2"/>
                </a:solidFill>
              </a:rPr>
              <a:t> 1  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</a:t>
            </a:r>
            <a:r>
              <a:rPr lang="en-US">
                <a:solidFill>
                  <a:schemeClr val="accent2"/>
                </a:solidFill>
              </a:rPr>
              <a:t>i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 </a:t>
            </a:r>
            <a:r>
              <a:rPr lang="en-US">
                <a:solidFill>
                  <a:schemeClr val="accent2"/>
                </a:solidFill>
              </a:rPr>
              <a:t>V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 </a:t>
            </a:r>
            <a:r>
              <a:rPr lang="en-US">
                <a:solidFill>
                  <a:schemeClr val="accent2"/>
                </a:solidFill>
              </a:rPr>
              <a:t>{0}</a:t>
            </a:r>
          </a:p>
        </p:txBody>
      </p:sp>
      <p:sp>
        <p:nvSpPr>
          <p:cNvPr id="23612" name="Text Box 60"/>
          <p:cNvSpPr txBox="1">
            <a:spLocks noChangeArrowheads="1"/>
          </p:cNvSpPr>
          <p:nvPr/>
        </p:nvSpPr>
        <p:spPr bwMode="auto">
          <a:xfrm>
            <a:off x="6858000" y="838200"/>
            <a:ext cx="17526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I.G = </a:t>
            </a:r>
            <a:r>
              <a:rPr lang="en-US" sz="2000">
                <a:solidFill>
                  <a:schemeClr val="accent2"/>
                </a:solidFill>
              </a:rPr>
              <a:t>2</a:t>
            </a:r>
            <a:r>
              <a:rPr lang="en-US" sz="2000"/>
              <a:t> </a:t>
            </a:r>
            <a:r>
              <a:rPr lang="en-US" sz="2000">
                <a:solidFill>
                  <a:schemeClr val="accent2"/>
                </a:solidFill>
                <a:sym typeface="Symbol" pitchFamily="1" charset="2"/>
              </a:rPr>
              <a:t> o(1)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 </a:t>
            </a:r>
            <a:r>
              <a:rPr lang="en-US">
                <a:sym typeface="Symbol" pitchFamily="1" charset="2"/>
              </a:rPr>
              <a:t>    </a:t>
            </a:r>
            <a:endParaRPr lang="en-US">
              <a:solidFill>
                <a:schemeClr val="accent2"/>
              </a:solidFill>
              <a:sym typeface="Symbol" pitchFamily="1" charset="2"/>
            </a:endParaRPr>
          </a:p>
        </p:txBody>
      </p:sp>
      <p:sp>
        <p:nvSpPr>
          <p:cNvPr id="23643" name="AutoShape 91"/>
          <p:cNvSpPr>
            <a:spLocks/>
          </p:cNvSpPr>
          <p:nvPr/>
        </p:nvSpPr>
        <p:spPr bwMode="auto">
          <a:xfrm>
            <a:off x="4572000" y="2667000"/>
            <a:ext cx="1066800" cy="406400"/>
          </a:xfrm>
          <a:prstGeom prst="borderCallout2">
            <a:avLst>
              <a:gd name="adj1" fmla="val 28125"/>
              <a:gd name="adj2" fmla="val -7144"/>
              <a:gd name="adj3" fmla="val 28125"/>
              <a:gd name="adj4" fmla="val -16815"/>
              <a:gd name="adj5" fmla="val -29296"/>
              <a:gd name="adj6" fmla="val -26787"/>
            </a:avLst>
          </a:prstGeom>
          <a:solidFill>
            <a:srgbClr val="19336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vectors</a:t>
            </a:r>
          </a:p>
        </p:txBody>
      </p:sp>
      <p:sp>
        <p:nvSpPr>
          <p:cNvPr id="23644" name="Text Box 92"/>
          <p:cNvSpPr txBox="1">
            <a:spLocks noChangeArrowheads="1"/>
          </p:cNvSpPr>
          <p:nvPr/>
        </p:nvSpPr>
        <p:spPr bwMode="auto">
          <a:xfrm>
            <a:off x="685800" y="4724400"/>
            <a:ext cx="218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accent2"/>
                </a:solidFill>
              </a:rPr>
              <a:t>Integrality gap</a:t>
            </a:r>
            <a:r>
              <a:rPr lang="en-US"/>
              <a:t> </a:t>
            </a:r>
          </a:p>
        </p:txBody>
      </p:sp>
      <p:sp>
        <p:nvSpPr>
          <p:cNvPr id="23645" name="Text Box 93"/>
          <p:cNvSpPr txBox="1">
            <a:spLocks noChangeArrowheads="1"/>
          </p:cNvSpPr>
          <p:nvPr/>
        </p:nvSpPr>
        <p:spPr bwMode="auto">
          <a:xfrm>
            <a:off x="2743200" y="4724400"/>
            <a:ext cx="110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=  max</a:t>
            </a:r>
          </a:p>
        </p:txBody>
      </p:sp>
      <p:sp>
        <p:nvSpPr>
          <p:cNvPr id="23646" name="Text Box 94"/>
          <p:cNvSpPr txBox="1">
            <a:spLocks noChangeArrowheads="1"/>
          </p:cNvSpPr>
          <p:nvPr/>
        </p:nvSpPr>
        <p:spPr bwMode="auto">
          <a:xfrm>
            <a:off x="3962400" y="4572000"/>
            <a:ext cx="1185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True min</a:t>
            </a:r>
          </a:p>
        </p:txBody>
      </p:sp>
      <p:sp>
        <p:nvSpPr>
          <p:cNvPr id="23647" name="Text Box 95"/>
          <p:cNvSpPr txBox="1">
            <a:spLocks noChangeArrowheads="1"/>
          </p:cNvSpPr>
          <p:nvPr/>
        </p:nvSpPr>
        <p:spPr bwMode="auto">
          <a:xfrm>
            <a:off x="3962400" y="5000625"/>
            <a:ext cx="1185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SDP min</a:t>
            </a:r>
          </a:p>
        </p:txBody>
      </p:sp>
      <p:sp>
        <p:nvSpPr>
          <p:cNvPr id="23648" name="Text Box 96"/>
          <p:cNvSpPr txBox="1">
            <a:spLocks noChangeArrowheads="1"/>
          </p:cNvSpPr>
          <p:nvPr/>
        </p:nvSpPr>
        <p:spPr bwMode="auto">
          <a:xfrm>
            <a:off x="3200400" y="5105400"/>
            <a:ext cx="590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inputs</a:t>
            </a:r>
            <a:endParaRPr lang="en-US"/>
          </a:p>
        </p:txBody>
      </p:sp>
      <p:sp>
        <p:nvSpPr>
          <p:cNvPr id="23649" name="Line 97"/>
          <p:cNvSpPr>
            <a:spLocks noChangeShapeType="1"/>
          </p:cNvSpPr>
          <p:nvPr/>
        </p:nvSpPr>
        <p:spPr bwMode="auto">
          <a:xfrm>
            <a:off x="3886200" y="4953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50" name="Text Box 98"/>
          <p:cNvSpPr txBox="1">
            <a:spLocks noChangeArrowheads="1"/>
          </p:cNvSpPr>
          <p:nvPr/>
        </p:nvSpPr>
        <p:spPr bwMode="auto">
          <a:xfrm>
            <a:off x="685800" y="3733800"/>
            <a:ext cx="7942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Solvable in poly-time;   But min may be less than true min</a:t>
            </a:r>
            <a:endParaRPr lang="en-US" sz="1800">
              <a:solidFill>
                <a:srgbClr val="999999"/>
              </a:solidFill>
            </a:endParaRPr>
          </a:p>
        </p:txBody>
      </p:sp>
      <p:sp>
        <p:nvSpPr>
          <p:cNvPr id="23651" name="Text Box 99"/>
          <p:cNvSpPr txBox="1">
            <a:spLocks noChangeArrowheads="1"/>
          </p:cNvSpPr>
          <p:nvPr/>
        </p:nvSpPr>
        <p:spPr bwMode="auto">
          <a:xfrm>
            <a:off x="685800" y="5791200"/>
            <a:ext cx="524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“Lower bound” on approximation ratio</a:t>
            </a:r>
          </a:p>
        </p:txBody>
      </p:sp>
      <p:sp>
        <p:nvSpPr>
          <p:cNvPr id="23652" name="Text Box 100"/>
          <p:cNvSpPr txBox="1">
            <a:spLocks noChangeArrowheads="1"/>
          </p:cNvSpPr>
          <p:nvPr/>
        </p:nvSpPr>
        <p:spPr bwMode="auto">
          <a:xfrm>
            <a:off x="7239000" y="1295400"/>
            <a:ext cx="160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999999"/>
                </a:solidFill>
              </a:rPr>
              <a:t>[Kleinberg, </a:t>
            </a:r>
          </a:p>
          <a:p>
            <a:r>
              <a:rPr lang="en-US" sz="1800">
                <a:solidFill>
                  <a:srgbClr val="999999"/>
                </a:solidFill>
              </a:rPr>
              <a:t>Goemans ’98]</a:t>
            </a:r>
            <a:endParaRPr lang="en-US" sz="2000"/>
          </a:p>
        </p:txBody>
      </p:sp>
      <p:sp>
        <p:nvSpPr>
          <p:cNvPr id="23656" name="Line 104"/>
          <p:cNvSpPr>
            <a:spLocks noChangeShapeType="1"/>
          </p:cNvSpPr>
          <p:nvPr/>
        </p:nvSpPr>
        <p:spPr bwMode="auto">
          <a:xfrm flipH="1">
            <a:off x="6477000" y="1219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2" grpId="0"/>
      <p:bldP spid="23572" grpId="1"/>
      <p:bldP spid="23608" grpId="0"/>
      <p:bldP spid="23573" grpId="0"/>
      <p:bldP spid="23573" grpId="1"/>
      <p:bldP spid="23599" grpId="0"/>
      <p:bldP spid="23599" grpId="1"/>
      <p:bldP spid="23600" grpId="0"/>
      <p:bldP spid="23600" grpId="1"/>
      <p:bldP spid="23603" grpId="0"/>
      <p:bldP spid="23604" grpId="0"/>
      <p:bldP spid="23605" grpId="0"/>
      <p:bldP spid="23606" grpId="0"/>
      <p:bldP spid="23612" grpId="0" animBg="1"/>
      <p:bldP spid="23643" grpId="0" animBg="1"/>
      <p:bldP spid="23644" grpId="0"/>
      <p:bldP spid="23645" grpId="0"/>
      <p:bldP spid="23646" grpId="0"/>
      <p:bldP spid="23647" grpId="0"/>
      <p:bldP spid="23648" grpId="0"/>
      <p:bldP spid="23649" grpId="0" animBg="1"/>
      <p:bldP spid="23650" grpId="0"/>
      <p:bldP spid="23651" grpId="0"/>
      <p:bldP spid="23652" grpId="0"/>
      <p:bldP spid="23656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Freeform 6"/>
          <p:cNvSpPr>
            <a:spLocks/>
          </p:cNvSpPr>
          <p:nvPr/>
        </p:nvSpPr>
        <p:spPr bwMode="auto">
          <a:xfrm>
            <a:off x="5791200" y="4114800"/>
            <a:ext cx="2514600" cy="2057400"/>
          </a:xfrm>
          <a:custGeom>
            <a:avLst/>
            <a:gdLst/>
            <a:ahLst/>
            <a:cxnLst>
              <a:cxn ang="0">
                <a:pos x="192" y="144"/>
              </a:cxn>
              <a:cxn ang="0">
                <a:pos x="0" y="480"/>
              </a:cxn>
              <a:cxn ang="0">
                <a:pos x="0" y="816"/>
              </a:cxn>
              <a:cxn ang="0">
                <a:pos x="624" y="1296"/>
              </a:cxn>
              <a:cxn ang="0">
                <a:pos x="1200" y="1248"/>
              </a:cxn>
              <a:cxn ang="0">
                <a:pos x="1536" y="1056"/>
              </a:cxn>
              <a:cxn ang="0">
                <a:pos x="1584" y="816"/>
              </a:cxn>
              <a:cxn ang="0">
                <a:pos x="1440" y="288"/>
              </a:cxn>
              <a:cxn ang="0">
                <a:pos x="1008" y="48"/>
              </a:cxn>
              <a:cxn ang="0">
                <a:pos x="432" y="0"/>
              </a:cxn>
              <a:cxn ang="0">
                <a:pos x="192" y="144"/>
              </a:cxn>
            </a:cxnLst>
            <a:rect l="0" t="0" r="r" b="b"/>
            <a:pathLst>
              <a:path w="1584" h="1296">
                <a:moveTo>
                  <a:pt x="192" y="144"/>
                </a:moveTo>
                <a:lnTo>
                  <a:pt x="0" y="480"/>
                </a:lnTo>
                <a:lnTo>
                  <a:pt x="0" y="816"/>
                </a:lnTo>
                <a:lnTo>
                  <a:pt x="624" y="1296"/>
                </a:lnTo>
                <a:lnTo>
                  <a:pt x="1200" y="1248"/>
                </a:lnTo>
                <a:lnTo>
                  <a:pt x="1536" y="1056"/>
                </a:lnTo>
                <a:lnTo>
                  <a:pt x="1584" y="816"/>
                </a:lnTo>
                <a:lnTo>
                  <a:pt x="1440" y="288"/>
                </a:lnTo>
                <a:lnTo>
                  <a:pt x="1008" y="48"/>
                </a:lnTo>
                <a:lnTo>
                  <a:pt x="432" y="0"/>
                </a:lnTo>
                <a:lnTo>
                  <a:pt x="192" y="144"/>
                </a:lnTo>
                <a:close/>
              </a:path>
            </a:pathLst>
          </a:custGeom>
          <a:solidFill>
            <a:srgbClr val="3D7E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55" name="Rectangle 31"/>
          <p:cNvSpPr>
            <a:spLocks noChangeArrowheads="1"/>
          </p:cNvSpPr>
          <p:nvPr/>
        </p:nvSpPr>
        <p:spPr bwMode="auto">
          <a:xfrm>
            <a:off x="3810000" y="20574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|| v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 ||</a:t>
            </a:r>
            <a:r>
              <a:rPr lang="en-US" baseline="30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=</a:t>
            </a:r>
            <a:r>
              <a:rPr lang="en-US">
                <a:solidFill>
                  <a:schemeClr val="accent2"/>
                </a:solidFill>
              </a:rPr>
              <a:t> 1  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</a:t>
            </a:r>
            <a:r>
              <a:rPr lang="en-US">
                <a:solidFill>
                  <a:schemeClr val="accent2"/>
                </a:solidFill>
              </a:rPr>
              <a:t>i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 </a:t>
            </a:r>
            <a:r>
              <a:rPr lang="en-US">
                <a:solidFill>
                  <a:schemeClr val="accent2"/>
                </a:solidFill>
              </a:rPr>
              <a:t>V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 </a:t>
            </a:r>
            <a:r>
              <a:rPr lang="en-US">
                <a:solidFill>
                  <a:schemeClr val="accent2"/>
                </a:solidFill>
              </a:rPr>
              <a:t>{0}</a:t>
            </a:r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2286000" y="15240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(v</a:t>
            </a:r>
            <a:r>
              <a:rPr lang="en-US" baseline="-25000">
                <a:solidFill>
                  <a:schemeClr val="accent2"/>
                </a:solidFill>
              </a:rPr>
              <a:t>0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 </a:t>
            </a: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) · (v</a:t>
            </a:r>
            <a:r>
              <a:rPr lang="en-US" baseline="-25000">
                <a:solidFill>
                  <a:schemeClr val="accent2"/>
                </a:solidFill>
              </a:rPr>
              <a:t>0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</a:t>
            </a:r>
            <a:r>
              <a:rPr lang="en-US">
                <a:solidFill>
                  <a:schemeClr val="accent2"/>
                </a:solidFill>
              </a:rPr>
              <a:t> v</a:t>
            </a:r>
            <a:r>
              <a:rPr lang="en-US" baseline="-25000">
                <a:solidFill>
                  <a:schemeClr val="accent2"/>
                </a:solidFill>
              </a:rPr>
              <a:t>j</a:t>
            </a:r>
            <a:r>
              <a:rPr lang="en-US">
                <a:solidFill>
                  <a:schemeClr val="accent2"/>
                </a:solidFill>
              </a:rPr>
              <a:t>)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 = 0   </a:t>
            </a:r>
            <a:r>
              <a:rPr lang="en-US">
                <a:solidFill>
                  <a:schemeClr val="accent2"/>
                </a:solidFill>
              </a:rPr>
              <a:t>ij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 </a:t>
            </a:r>
            <a:r>
              <a:rPr lang="en-US">
                <a:solidFill>
                  <a:schemeClr val="accent2"/>
                </a:solidFill>
              </a:rPr>
              <a:t>E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438400" y="914400"/>
            <a:ext cx="2863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min  </a:t>
            </a:r>
            <a:r>
              <a:rPr lang="en-US" sz="2800">
                <a:solidFill>
                  <a:schemeClr val="accent2"/>
                </a:solidFill>
                <a:latin typeface="Symbol" pitchFamily="1" charset="2"/>
                <a:sym typeface="Symbol" pitchFamily="1" charset="2"/>
              </a:rPr>
              <a:t></a:t>
            </a:r>
            <a:r>
              <a:rPr lang="en-US">
                <a:solidFill>
                  <a:schemeClr val="accent2"/>
                </a:solidFill>
              </a:rPr>
              <a:t> (1 + v</a:t>
            </a:r>
            <a:r>
              <a:rPr lang="en-US" baseline="-25000">
                <a:solidFill>
                  <a:schemeClr val="accent2"/>
                </a:solidFill>
              </a:rPr>
              <a:t>0 </a:t>
            </a:r>
            <a:r>
              <a:rPr lang="en-US">
                <a:solidFill>
                  <a:schemeClr val="accent2"/>
                </a:solidFill>
              </a:rPr>
              <a:t>·</a:t>
            </a:r>
            <a:r>
              <a:rPr lang="en-US" baseline="-25000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)/2</a:t>
            </a:r>
            <a:endParaRPr lang="en-US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57200" y="46482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||v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</a:t>
            </a:r>
            <a:r>
              <a:rPr lang="en-US">
                <a:solidFill>
                  <a:schemeClr val="accent2"/>
                </a:solidFill>
              </a:rPr>
              <a:t> v</a:t>
            </a:r>
            <a:r>
              <a:rPr lang="en-US" baseline="-25000">
                <a:solidFill>
                  <a:schemeClr val="accent2"/>
                </a:solidFill>
              </a:rPr>
              <a:t>j</a:t>
            </a:r>
            <a:r>
              <a:rPr lang="en-US">
                <a:solidFill>
                  <a:schemeClr val="accent2"/>
                </a:solidFill>
              </a:rPr>
              <a:t>||</a:t>
            </a:r>
            <a:r>
              <a:rPr lang="en-US" baseline="30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 + ||v</a:t>
            </a:r>
            <a:r>
              <a:rPr lang="en-US" baseline="-25000">
                <a:solidFill>
                  <a:schemeClr val="accent2"/>
                </a:solidFill>
              </a:rPr>
              <a:t>j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</a:t>
            </a:r>
            <a:r>
              <a:rPr lang="en-US">
                <a:solidFill>
                  <a:schemeClr val="accent2"/>
                </a:solidFill>
              </a:rPr>
              <a:t> v</a:t>
            </a:r>
            <a:r>
              <a:rPr lang="en-US" baseline="-25000">
                <a:solidFill>
                  <a:schemeClr val="accent2"/>
                </a:solidFill>
              </a:rPr>
              <a:t>k</a:t>
            </a:r>
            <a:r>
              <a:rPr lang="en-US">
                <a:solidFill>
                  <a:schemeClr val="accent2"/>
                </a:solidFill>
              </a:rPr>
              <a:t>||</a:t>
            </a:r>
            <a:r>
              <a:rPr lang="en-US" baseline="30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 ≥ ||v</a:t>
            </a:r>
            <a:r>
              <a:rPr lang="en-US" baseline="-25000">
                <a:solidFill>
                  <a:schemeClr val="accent2"/>
                </a:solidFill>
              </a:rPr>
              <a:t>i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</a:t>
            </a:r>
            <a:r>
              <a:rPr lang="en-US">
                <a:solidFill>
                  <a:schemeClr val="accent2"/>
                </a:solidFill>
              </a:rPr>
              <a:t> v</a:t>
            </a:r>
            <a:r>
              <a:rPr lang="en-US" baseline="-25000">
                <a:solidFill>
                  <a:schemeClr val="accent2"/>
                </a:solidFill>
              </a:rPr>
              <a:t>k</a:t>
            </a:r>
            <a:r>
              <a:rPr lang="en-US">
                <a:solidFill>
                  <a:schemeClr val="accent2"/>
                </a:solidFill>
              </a:rPr>
              <a:t>||</a:t>
            </a:r>
            <a:r>
              <a:rPr lang="en-US" baseline="30000">
                <a:solidFill>
                  <a:schemeClr val="accent2"/>
                </a:solidFill>
              </a:rPr>
              <a:t>2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52269" name="Freeform 45"/>
          <p:cNvSpPr>
            <a:spLocks/>
          </p:cNvSpPr>
          <p:nvPr/>
        </p:nvSpPr>
        <p:spPr bwMode="auto">
          <a:xfrm>
            <a:off x="7162800" y="3429000"/>
            <a:ext cx="1524000" cy="2819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60" y="1776"/>
              </a:cxn>
              <a:cxn ang="0">
                <a:pos x="672" y="624"/>
              </a:cxn>
              <a:cxn ang="0">
                <a:pos x="0" y="0"/>
              </a:cxn>
            </a:cxnLst>
            <a:rect l="0" t="0" r="r" b="b"/>
            <a:pathLst>
              <a:path w="960" h="1776">
                <a:moveTo>
                  <a:pt x="0" y="0"/>
                </a:moveTo>
                <a:lnTo>
                  <a:pt x="960" y="1776"/>
                </a:lnTo>
                <a:lnTo>
                  <a:pt x="672" y="624"/>
                </a:lnTo>
                <a:lnTo>
                  <a:pt x="0" y="0"/>
                </a:lnTo>
                <a:close/>
              </a:path>
            </a:pathLst>
          </a:custGeom>
          <a:solidFill>
            <a:srgbClr val="00005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5257800" y="152400"/>
            <a:ext cx="22098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762000"/>
          </a:xfrm>
        </p:spPr>
        <p:txBody>
          <a:bodyPr/>
          <a:lstStyle/>
          <a:p>
            <a:pPr algn="l"/>
            <a:r>
              <a:rPr lang="en-US" sz="2800" b="1"/>
              <a:t>An SDP for Vertex Cover</a:t>
            </a:r>
            <a:endParaRPr lang="en-US"/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381000" y="990600"/>
            <a:ext cx="1828800" cy="1828800"/>
            <a:chOff x="240" y="624"/>
            <a:chExt cx="1152" cy="1152"/>
          </a:xfrm>
        </p:grpSpPr>
        <p:sp>
          <p:nvSpPr>
            <p:cNvPr id="52233" name="Oval 9"/>
            <p:cNvSpPr>
              <a:spLocks noChangeArrowheads="1"/>
            </p:cNvSpPr>
            <p:nvPr/>
          </p:nvSpPr>
          <p:spPr bwMode="auto">
            <a:xfrm>
              <a:off x="624" y="624"/>
              <a:ext cx="96" cy="9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34" name="Oval 10"/>
            <p:cNvSpPr>
              <a:spLocks noChangeArrowheads="1"/>
            </p:cNvSpPr>
            <p:nvPr/>
          </p:nvSpPr>
          <p:spPr bwMode="auto">
            <a:xfrm>
              <a:off x="912" y="912"/>
              <a:ext cx="96" cy="9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35" name="Oval 11"/>
            <p:cNvSpPr>
              <a:spLocks noChangeArrowheads="1"/>
            </p:cNvSpPr>
            <p:nvPr/>
          </p:nvSpPr>
          <p:spPr bwMode="auto">
            <a:xfrm>
              <a:off x="240" y="1680"/>
              <a:ext cx="96" cy="9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36" name="Line 12"/>
            <p:cNvSpPr>
              <a:spLocks noChangeShapeType="1"/>
            </p:cNvSpPr>
            <p:nvPr/>
          </p:nvSpPr>
          <p:spPr bwMode="auto">
            <a:xfrm>
              <a:off x="288" y="960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2237" name="Line 13"/>
            <p:cNvSpPr>
              <a:spLocks noChangeShapeType="1"/>
            </p:cNvSpPr>
            <p:nvPr/>
          </p:nvSpPr>
          <p:spPr bwMode="auto">
            <a:xfrm flipV="1">
              <a:off x="288" y="1584"/>
              <a:ext cx="76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2238" name="Line 14"/>
            <p:cNvSpPr>
              <a:spLocks noChangeShapeType="1"/>
            </p:cNvSpPr>
            <p:nvPr/>
          </p:nvSpPr>
          <p:spPr bwMode="auto">
            <a:xfrm flipH="1" flipV="1">
              <a:off x="960" y="96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2239" name="Line 15"/>
            <p:cNvSpPr>
              <a:spLocks noChangeShapeType="1"/>
            </p:cNvSpPr>
            <p:nvPr/>
          </p:nvSpPr>
          <p:spPr bwMode="auto">
            <a:xfrm flipV="1">
              <a:off x="288" y="1344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2240" name="Line 16"/>
            <p:cNvSpPr>
              <a:spLocks noChangeShapeType="1"/>
            </p:cNvSpPr>
            <p:nvPr/>
          </p:nvSpPr>
          <p:spPr bwMode="auto">
            <a:xfrm flipV="1">
              <a:off x="528" y="672"/>
              <a:ext cx="14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 flipH="1">
              <a:off x="288" y="672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2242" name="Oval 18"/>
            <p:cNvSpPr>
              <a:spLocks noChangeArrowheads="1"/>
            </p:cNvSpPr>
            <p:nvPr/>
          </p:nvSpPr>
          <p:spPr bwMode="auto">
            <a:xfrm>
              <a:off x="240" y="912"/>
              <a:ext cx="96" cy="9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43" name="Oval 19"/>
            <p:cNvSpPr>
              <a:spLocks noChangeArrowheads="1"/>
            </p:cNvSpPr>
            <p:nvPr/>
          </p:nvSpPr>
          <p:spPr bwMode="auto">
            <a:xfrm>
              <a:off x="480" y="1296"/>
              <a:ext cx="96" cy="9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44" name="Oval 20"/>
            <p:cNvSpPr>
              <a:spLocks noChangeArrowheads="1"/>
            </p:cNvSpPr>
            <p:nvPr/>
          </p:nvSpPr>
          <p:spPr bwMode="auto">
            <a:xfrm>
              <a:off x="720" y="1248"/>
              <a:ext cx="96" cy="96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45" name="Line 21"/>
            <p:cNvSpPr>
              <a:spLocks noChangeShapeType="1"/>
            </p:cNvSpPr>
            <p:nvPr/>
          </p:nvSpPr>
          <p:spPr bwMode="auto">
            <a:xfrm flipH="1" flipV="1">
              <a:off x="960" y="960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2246" name="Line 22"/>
            <p:cNvSpPr>
              <a:spLocks noChangeShapeType="1"/>
            </p:cNvSpPr>
            <p:nvPr/>
          </p:nvSpPr>
          <p:spPr bwMode="auto">
            <a:xfrm flipH="1" flipV="1">
              <a:off x="768" y="1296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2247" name="Oval 23"/>
            <p:cNvSpPr>
              <a:spLocks noChangeArrowheads="1"/>
            </p:cNvSpPr>
            <p:nvPr/>
          </p:nvSpPr>
          <p:spPr bwMode="auto">
            <a:xfrm>
              <a:off x="1008" y="1536"/>
              <a:ext cx="96" cy="9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2248" name="Oval 24"/>
            <p:cNvSpPr>
              <a:spLocks noChangeArrowheads="1"/>
            </p:cNvSpPr>
            <p:nvPr/>
          </p:nvSpPr>
          <p:spPr bwMode="auto">
            <a:xfrm>
              <a:off x="1296" y="1152"/>
              <a:ext cx="96" cy="96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1660525" y="265588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1</a:t>
            </a:r>
            <a:endParaRPr lang="en-US"/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304800" y="2895600"/>
            <a:ext cx="407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ym typeface="Symbol" pitchFamily="1" charset="2"/>
              </a:rPr>
              <a:t>1</a:t>
            </a:r>
            <a:endParaRPr lang="en-US">
              <a:sym typeface="Symbol" pitchFamily="1" charset="2"/>
            </a:endParaRPr>
          </a:p>
        </p:txBody>
      </p:sp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5410200" y="304800"/>
            <a:ext cx="187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Better SDP?</a:t>
            </a:r>
          </a:p>
        </p:txBody>
      </p:sp>
      <p:sp>
        <p:nvSpPr>
          <p:cNvPr id="52259" name="Text Box 35"/>
          <p:cNvSpPr txBox="1">
            <a:spLocks noChangeArrowheads="1"/>
          </p:cNvSpPr>
          <p:nvPr/>
        </p:nvSpPr>
        <p:spPr bwMode="auto">
          <a:xfrm>
            <a:off x="228600" y="4191000"/>
            <a:ext cx="208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 - inequality:</a:t>
            </a:r>
          </a:p>
        </p:txBody>
      </p:sp>
      <p:sp>
        <p:nvSpPr>
          <p:cNvPr id="52260" name="AutoShape 36"/>
          <p:cNvSpPr>
            <a:spLocks noChangeArrowheads="1"/>
          </p:cNvSpPr>
          <p:nvPr/>
        </p:nvSpPr>
        <p:spPr bwMode="auto">
          <a:xfrm>
            <a:off x="304800" y="4267200"/>
            <a:ext cx="228600" cy="228600"/>
          </a:xfrm>
          <a:prstGeom prst="triangle">
            <a:avLst>
              <a:gd name="adj" fmla="val 50000"/>
            </a:avLst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1" name="Freeform 37"/>
          <p:cNvSpPr>
            <a:spLocks/>
          </p:cNvSpPr>
          <p:nvPr/>
        </p:nvSpPr>
        <p:spPr bwMode="auto">
          <a:xfrm>
            <a:off x="6096000" y="4343400"/>
            <a:ext cx="1905000" cy="1524000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96" y="192"/>
              </a:cxn>
              <a:cxn ang="0">
                <a:pos x="0" y="432"/>
              </a:cxn>
              <a:cxn ang="0">
                <a:pos x="96" y="720"/>
              </a:cxn>
              <a:cxn ang="0">
                <a:pos x="528" y="960"/>
              </a:cxn>
              <a:cxn ang="0">
                <a:pos x="864" y="912"/>
              </a:cxn>
              <a:cxn ang="0">
                <a:pos x="1104" y="768"/>
              </a:cxn>
              <a:cxn ang="0">
                <a:pos x="1200" y="432"/>
              </a:cxn>
              <a:cxn ang="0">
                <a:pos x="912" y="192"/>
              </a:cxn>
              <a:cxn ang="0">
                <a:pos x="480" y="0"/>
              </a:cxn>
            </a:cxnLst>
            <a:rect l="0" t="0" r="r" b="b"/>
            <a:pathLst>
              <a:path w="1200" h="960">
                <a:moveTo>
                  <a:pt x="480" y="0"/>
                </a:moveTo>
                <a:lnTo>
                  <a:pt x="96" y="192"/>
                </a:lnTo>
                <a:lnTo>
                  <a:pt x="0" y="432"/>
                </a:lnTo>
                <a:lnTo>
                  <a:pt x="96" y="720"/>
                </a:lnTo>
                <a:lnTo>
                  <a:pt x="528" y="960"/>
                </a:lnTo>
                <a:lnTo>
                  <a:pt x="864" y="912"/>
                </a:lnTo>
                <a:lnTo>
                  <a:pt x="1104" y="768"/>
                </a:lnTo>
                <a:lnTo>
                  <a:pt x="1200" y="432"/>
                </a:lnTo>
                <a:lnTo>
                  <a:pt x="912" y="192"/>
                </a:lnTo>
                <a:lnTo>
                  <a:pt x="480" y="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6400800" y="4953000"/>
            <a:ext cx="1235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Integral hull</a:t>
            </a:r>
            <a:endParaRPr lang="en-US"/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228600" y="5257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I.G. still </a:t>
            </a:r>
            <a:r>
              <a:rPr lang="en-US">
                <a:solidFill>
                  <a:schemeClr val="accent2"/>
                </a:solidFill>
              </a:rPr>
              <a:t>2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  <a:sym typeface="Symbol" pitchFamily="1" charset="2"/>
              </a:rPr>
              <a:t> o(1)</a:t>
            </a:r>
          </a:p>
        </p:txBody>
      </p:sp>
      <p:sp>
        <p:nvSpPr>
          <p:cNvPr id="52266" name="Text Box 42"/>
          <p:cNvSpPr txBox="1">
            <a:spLocks noChangeArrowheads="1"/>
          </p:cNvSpPr>
          <p:nvPr/>
        </p:nvSpPr>
        <p:spPr bwMode="auto">
          <a:xfrm>
            <a:off x="609600" y="5638800"/>
            <a:ext cx="1543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999999"/>
                </a:solidFill>
              </a:rPr>
              <a:t>[Charikar ’98]</a:t>
            </a:r>
            <a:endParaRPr lang="en-US" sz="2000"/>
          </a:p>
        </p:txBody>
      </p:sp>
      <p:sp>
        <p:nvSpPr>
          <p:cNvPr id="52267" name="Text Box 43"/>
          <p:cNvSpPr txBox="1">
            <a:spLocks noChangeArrowheads="1"/>
          </p:cNvSpPr>
          <p:nvPr/>
        </p:nvSpPr>
        <p:spPr bwMode="auto">
          <a:xfrm>
            <a:off x="228600" y="6248400"/>
            <a:ext cx="6570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Systematic way generating all poly-time SDPs?</a:t>
            </a:r>
          </a:p>
        </p:txBody>
      </p:sp>
      <p:sp>
        <p:nvSpPr>
          <p:cNvPr id="52268" name="Line 44"/>
          <p:cNvSpPr>
            <a:spLocks noChangeShapeType="1"/>
          </p:cNvSpPr>
          <p:nvPr/>
        </p:nvSpPr>
        <p:spPr bwMode="auto">
          <a:xfrm flipH="1" flipV="1">
            <a:off x="7162800" y="3429000"/>
            <a:ext cx="1524000" cy="2819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0" name="AutoShape 46"/>
          <p:cNvSpPr>
            <a:spLocks/>
          </p:cNvSpPr>
          <p:nvPr/>
        </p:nvSpPr>
        <p:spPr bwMode="auto">
          <a:xfrm>
            <a:off x="4572000" y="2667000"/>
            <a:ext cx="1066800" cy="406400"/>
          </a:xfrm>
          <a:prstGeom prst="borderCallout2">
            <a:avLst>
              <a:gd name="adj1" fmla="val 28125"/>
              <a:gd name="adj2" fmla="val -7144"/>
              <a:gd name="adj3" fmla="val 28125"/>
              <a:gd name="adj4" fmla="val -16815"/>
              <a:gd name="adj5" fmla="val -29296"/>
              <a:gd name="adj6" fmla="val -26787"/>
            </a:avLst>
          </a:prstGeom>
          <a:solidFill>
            <a:srgbClr val="19336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vectors</a:t>
            </a:r>
          </a:p>
        </p:txBody>
      </p:sp>
      <p:sp>
        <p:nvSpPr>
          <p:cNvPr id="52279" name="Text Box 55"/>
          <p:cNvSpPr txBox="1">
            <a:spLocks noChangeArrowheads="1"/>
          </p:cNvSpPr>
          <p:nvPr/>
        </p:nvSpPr>
        <p:spPr bwMode="auto">
          <a:xfrm>
            <a:off x="4953000" y="5486400"/>
            <a:ext cx="1085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integer </a:t>
            </a:r>
          </a:p>
          <a:p>
            <a:r>
              <a:rPr lang="en-US" sz="1800"/>
              <a:t>solutions</a:t>
            </a:r>
            <a:endParaRPr lang="en-US" sz="1800" baseline="-25000">
              <a:solidFill>
                <a:schemeClr val="accent2"/>
              </a:solidFill>
            </a:endParaRPr>
          </a:p>
        </p:txBody>
      </p:sp>
      <p:sp>
        <p:nvSpPr>
          <p:cNvPr id="52280" name="Text Box 56"/>
          <p:cNvSpPr txBox="1">
            <a:spLocks noChangeArrowheads="1"/>
          </p:cNvSpPr>
          <p:nvPr/>
        </p:nvSpPr>
        <p:spPr bwMode="auto">
          <a:xfrm>
            <a:off x="4572000" y="3429000"/>
            <a:ext cx="1963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vector solutions</a:t>
            </a:r>
          </a:p>
          <a:p>
            <a:r>
              <a:rPr lang="en-US" sz="1800"/>
              <a:t>of SDP relaxation</a:t>
            </a:r>
            <a:endParaRPr lang="en-US" sz="2000" baseline="-25000">
              <a:solidFill>
                <a:schemeClr val="accent2"/>
              </a:solidFill>
            </a:endParaRPr>
          </a:p>
        </p:txBody>
      </p:sp>
      <p:sp>
        <p:nvSpPr>
          <p:cNvPr id="52281" name="Line 57"/>
          <p:cNvSpPr>
            <a:spLocks noChangeShapeType="1"/>
          </p:cNvSpPr>
          <p:nvPr/>
        </p:nvSpPr>
        <p:spPr bwMode="auto">
          <a:xfrm>
            <a:off x="5867400" y="4038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2" name="Line 58"/>
          <p:cNvSpPr>
            <a:spLocks noChangeShapeType="1"/>
          </p:cNvSpPr>
          <p:nvPr/>
        </p:nvSpPr>
        <p:spPr bwMode="auto">
          <a:xfrm flipV="1">
            <a:off x="5867400" y="5486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3" name="Line 59"/>
          <p:cNvSpPr>
            <a:spLocks noChangeShapeType="1"/>
          </p:cNvSpPr>
          <p:nvPr/>
        </p:nvSpPr>
        <p:spPr bwMode="auto">
          <a:xfrm flipV="1">
            <a:off x="8382000" y="40386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84" name="Text Box 60"/>
          <p:cNvSpPr txBox="1">
            <a:spLocks noChangeArrowheads="1"/>
          </p:cNvSpPr>
          <p:nvPr/>
        </p:nvSpPr>
        <p:spPr bwMode="auto">
          <a:xfrm>
            <a:off x="8021638" y="3200400"/>
            <a:ext cx="11223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Direction</a:t>
            </a:r>
          </a:p>
          <a:p>
            <a:r>
              <a:rPr lang="en-US" sz="1600"/>
              <a:t>objective</a:t>
            </a:r>
          </a:p>
          <a:p>
            <a:r>
              <a:rPr lang="en-US" sz="1600"/>
              <a:t>decreases</a:t>
            </a:r>
          </a:p>
        </p:txBody>
      </p:sp>
      <p:sp>
        <p:nvSpPr>
          <p:cNvPr id="52285" name="Oval 61"/>
          <p:cNvSpPr>
            <a:spLocks noChangeArrowheads="1"/>
          </p:cNvSpPr>
          <p:nvPr/>
        </p:nvSpPr>
        <p:spPr bwMode="auto">
          <a:xfrm>
            <a:off x="8001000" y="4495800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286" name="Oval 62"/>
          <p:cNvSpPr>
            <a:spLocks noChangeArrowheads="1"/>
          </p:cNvSpPr>
          <p:nvPr/>
        </p:nvSpPr>
        <p:spPr bwMode="auto">
          <a:xfrm>
            <a:off x="7924800" y="4953000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287" name="Oval 63"/>
          <p:cNvSpPr>
            <a:spLocks noChangeArrowheads="1"/>
          </p:cNvSpPr>
          <p:nvPr/>
        </p:nvSpPr>
        <p:spPr bwMode="auto">
          <a:xfrm>
            <a:off x="7572375" y="4257675"/>
            <a:ext cx="152400" cy="152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289" name="Text Box 65"/>
          <p:cNvSpPr txBox="1">
            <a:spLocks noChangeArrowheads="1"/>
          </p:cNvSpPr>
          <p:nvPr/>
        </p:nvSpPr>
        <p:spPr bwMode="auto">
          <a:xfrm>
            <a:off x="228600" y="3352800"/>
            <a:ext cx="250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Add inequalities?</a:t>
            </a:r>
          </a:p>
        </p:txBody>
      </p:sp>
      <p:sp>
        <p:nvSpPr>
          <p:cNvPr id="52291" name="Text Box 67"/>
          <p:cNvSpPr txBox="1">
            <a:spLocks noChangeArrowheads="1"/>
          </p:cNvSpPr>
          <p:nvPr/>
        </p:nvSpPr>
        <p:spPr bwMode="auto">
          <a:xfrm>
            <a:off x="6827838" y="838200"/>
            <a:ext cx="2316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/>
              <a:t>Goal:</a:t>
            </a:r>
            <a:r>
              <a:rPr lang="en-US" sz="2000"/>
              <a:t>  Rule out </a:t>
            </a:r>
            <a:r>
              <a:rPr lang="en-US" sz="2000" i="1"/>
              <a:t>all</a:t>
            </a:r>
            <a:r>
              <a:rPr lang="en-US" sz="2000"/>
              <a:t> </a:t>
            </a:r>
          </a:p>
          <a:p>
            <a:r>
              <a:rPr lang="en-US" sz="2000"/>
              <a:t>    poly-time SDPs!</a:t>
            </a:r>
          </a:p>
        </p:txBody>
      </p:sp>
      <p:sp>
        <p:nvSpPr>
          <p:cNvPr id="52293" name="Rectangle 69"/>
          <p:cNvSpPr>
            <a:spLocks noChangeArrowheads="1"/>
          </p:cNvSpPr>
          <p:nvPr/>
        </p:nvSpPr>
        <p:spPr bwMode="auto">
          <a:xfrm>
            <a:off x="2362200" y="1524000"/>
            <a:ext cx="4953000" cy="990600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2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2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2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2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52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nimBg="1"/>
      <p:bldP spid="52228" grpId="0"/>
      <p:bldP spid="52269" grpId="0" animBg="1"/>
      <p:bldP spid="52259" grpId="0"/>
      <p:bldP spid="52260" grpId="0" animBg="1"/>
      <p:bldP spid="52261" grpId="0" animBg="1"/>
      <p:bldP spid="52262" grpId="0"/>
      <p:bldP spid="52265" grpId="0"/>
      <p:bldP spid="52266" grpId="0"/>
      <p:bldP spid="52267" grpId="0"/>
      <p:bldP spid="52268" grpId="0" animBg="1"/>
      <p:bldP spid="52268" grpId="1" animBg="1"/>
      <p:bldP spid="52279" grpId="0"/>
      <p:bldP spid="52280" grpId="0"/>
      <p:bldP spid="52281" grpId="0" animBg="1"/>
      <p:bldP spid="52282" grpId="0" animBg="1"/>
      <p:bldP spid="52283" grpId="0" animBg="1"/>
      <p:bldP spid="52284" grpId="0"/>
      <p:bldP spid="52285" grpId="0" animBg="1"/>
      <p:bldP spid="52285" grpId="1" animBg="1"/>
      <p:bldP spid="52286" grpId="0" animBg="1"/>
      <p:bldP spid="52286" grpId="1" animBg="1"/>
      <p:bldP spid="52287" grpId="0" animBg="1"/>
      <p:bldP spid="52289" grpId="0"/>
      <p:bldP spid="52291" grpId="0"/>
      <p:bldP spid="52293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6"/>
          <p:cNvGrpSpPr>
            <a:grpSpLocks/>
          </p:cNvGrpSpPr>
          <p:nvPr/>
        </p:nvGrpSpPr>
        <p:grpSpPr bwMode="auto">
          <a:xfrm>
            <a:off x="1447800" y="1295400"/>
            <a:ext cx="3048000" cy="2743200"/>
            <a:chOff x="816" y="816"/>
            <a:chExt cx="1920" cy="1728"/>
          </a:xfrm>
        </p:grpSpPr>
        <p:sp>
          <p:nvSpPr>
            <p:cNvPr id="29780" name="Freeform 84"/>
            <p:cNvSpPr>
              <a:spLocks/>
            </p:cNvSpPr>
            <p:nvPr/>
          </p:nvSpPr>
          <p:spPr bwMode="auto">
            <a:xfrm>
              <a:off x="1111" y="816"/>
              <a:ext cx="665" cy="47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336" y="288"/>
                </a:cxn>
                <a:cxn ang="0">
                  <a:pos x="0" y="144"/>
                </a:cxn>
              </a:cxnLst>
              <a:rect l="0" t="0" r="r" b="b"/>
              <a:pathLst>
                <a:path w="432" h="288">
                  <a:moveTo>
                    <a:pt x="0" y="144"/>
                  </a:moveTo>
                  <a:lnTo>
                    <a:pt x="432" y="0"/>
                  </a:lnTo>
                  <a:lnTo>
                    <a:pt x="336" y="288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2D5CB8"/>
            </a:solidFill>
            <a:ln w="9525">
              <a:solidFill>
                <a:srgbClr val="2D5CB8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1" name="Freeform 85"/>
            <p:cNvSpPr>
              <a:spLocks/>
            </p:cNvSpPr>
            <p:nvPr/>
          </p:nvSpPr>
          <p:spPr bwMode="auto">
            <a:xfrm>
              <a:off x="1038" y="1052"/>
              <a:ext cx="590" cy="392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0" y="240"/>
                </a:cxn>
                <a:cxn ang="0">
                  <a:pos x="384" y="144"/>
                </a:cxn>
                <a:cxn ang="0">
                  <a:pos x="48" y="0"/>
                </a:cxn>
              </a:cxnLst>
              <a:rect l="0" t="0" r="r" b="b"/>
              <a:pathLst>
                <a:path w="384" h="240">
                  <a:moveTo>
                    <a:pt x="48" y="0"/>
                  </a:moveTo>
                  <a:lnTo>
                    <a:pt x="0" y="240"/>
                  </a:lnTo>
                  <a:lnTo>
                    <a:pt x="384" y="14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34B95"/>
            </a:solidFill>
            <a:ln w="9525">
              <a:solidFill>
                <a:srgbClr val="234B95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2" name="Freeform 86"/>
            <p:cNvSpPr>
              <a:spLocks/>
            </p:cNvSpPr>
            <p:nvPr/>
          </p:nvSpPr>
          <p:spPr bwMode="auto">
            <a:xfrm>
              <a:off x="1038" y="1287"/>
              <a:ext cx="1181" cy="943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768" y="240"/>
                </a:cxn>
                <a:cxn ang="0">
                  <a:pos x="528" y="576"/>
                </a:cxn>
                <a:cxn ang="0">
                  <a:pos x="0" y="432"/>
                </a:cxn>
                <a:cxn ang="0">
                  <a:pos x="0" y="96"/>
                </a:cxn>
                <a:cxn ang="0">
                  <a:pos x="384" y="0"/>
                </a:cxn>
              </a:cxnLst>
              <a:rect l="0" t="0" r="r" b="b"/>
              <a:pathLst>
                <a:path w="768" h="576">
                  <a:moveTo>
                    <a:pt x="384" y="0"/>
                  </a:moveTo>
                  <a:lnTo>
                    <a:pt x="768" y="240"/>
                  </a:lnTo>
                  <a:lnTo>
                    <a:pt x="528" y="576"/>
                  </a:lnTo>
                  <a:lnTo>
                    <a:pt x="0" y="432"/>
                  </a:lnTo>
                  <a:lnTo>
                    <a:pt x="0" y="96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254C9C"/>
            </a:solidFill>
            <a:ln w="9525">
              <a:solidFill>
                <a:srgbClr val="254C9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3" name="Freeform 87"/>
            <p:cNvSpPr>
              <a:spLocks/>
            </p:cNvSpPr>
            <p:nvPr/>
          </p:nvSpPr>
          <p:spPr bwMode="auto">
            <a:xfrm>
              <a:off x="816" y="1052"/>
              <a:ext cx="295" cy="392"/>
            </a:xfrm>
            <a:custGeom>
              <a:avLst/>
              <a:gdLst/>
              <a:ahLst/>
              <a:cxnLst>
                <a:cxn ang="0">
                  <a:pos x="144" y="240"/>
                </a:cxn>
                <a:cxn ang="0">
                  <a:pos x="192" y="0"/>
                </a:cxn>
                <a:cxn ang="0">
                  <a:pos x="0" y="144"/>
                </a:cxn>
                <a:cxn ang="0">
                  <a:pos x="144" y="240"/>
                </a:cxn>
              </a:cxnLst>
              <a:rect l="0" t="0" r="r" b="b"/>
              <a:pathLst>
                <a:path w="192" h="240">
                  <a:moveTo>
                    <a:pt x="144" y="240"/>
                  </a:moveTo>
                  <a:lnTo>
                    <a:pt x="192" y="0"/>
                  </a:lnTo>
                  <a:lnTo>
                    <a:pt x="0" y="144"/>
                  </a:lnTo>
                  <a:lnTo>
                    <a:pt x="144" y="240"/>
                  </a:lnTo>
                  <a:close/>
                </a:path>
              </a:pathLst>
            </a:custGeom>
            <a:solidFill>
              <a:srgbClr val="1E3E7B"/>
            </a:solidFill>
            <a:ln w="9525">
              <a:solidFill>
                <a:srgbClr val="1E3E7B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4" name="Freeform 88"/>
            <p:cNvSpPr>
              <a:spLocks/>
            </p:cNvSpPr>
            <p:nvPr/>
          </p:nvSpPr>
          <p:spPr bwMode="auto">
            <a:xfrm>
              <a:off x="816" y="1287"/>
              <a:ext cx="222" cy="707"/>
            </a:xfrm>
            <a:custGeom>
              <a:avLst/>
              <a:gdLst/>
              <a:ahLst/>
              <a:cxnLst>
                <a:cxn ang="0">
                  <a:pos x="144" y="96"/>
                </a:cxn>
                <a:cxn ang="0">
                  <a:pos x="144" y="432"/>
                </a:cxn>
                <a:cxn ang="0">
                  <a:pos x="0" y="0"/>
                </a:cxn>
                <a:cxn ang="0">
                  <a:pos x="144" y="96"/>
                </a:cxn>
              </a:cxnLst>
              <a:rect l="0" t="0" r="r" b="b"/>
              <a:pathLst>
                <a:path w="144" h="432">
                  <a:moveTo>
                    <a:pt x="144" y="96"/>
                  </a:moveTo>
                  <a:lnTo>
                    <a:pt x="144" y="432"/>
                  </a:lnTo>
                  <a:lnTo>
                    <a:pt x="0" y="0"/>
                  </a:lnTo>
                  <a:lnTo>
                    <a:pt x="144" y="96"/>
                  </a:lnTo>
                  <a:close/>
                </a:path>
              </a:pathLst>
            </a:custGeom>
            <a:solidFill>
              <a:srgbClr val="132851"/>
            </a:solidFill>
            <a:ln w="9525">
              <a:solidFill>
                <a:srgbClr val="13285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5" name="Freeform 89"/>
            <p:cNvSpPr>
              <a:spLocks/>
            </p:cNvSpPr>
            <p:nvPr/>
          </p:nvSpPr>
          <p:spPr bwMode="auto">
            <a:xfrm>
              <a:off x="816" y="1287"/>
              <a:ext cx="222" cy="1021"/>
            </a:xfrm>
            <a:custGeom>
              <a:avLst/>
              <a:gdLst/>
              <a:ahLst/>
              <a:cxnLst>
                <a:cxn ang="0">
                  <a:pos x="144" y="432"/>
                </a:cxn>
                <a:cxn ang="0">
                  <a:pos x="96" y="624"/>
                </a:cxn>
                <a:cxn ang="0">
                  <a:pos x="0" y="0"/>
                </a:cxn>
                <a:cxn ang="0">
                  <a:pos x="144" y="432"/>
                </a:cxn>
              </a:cxnLst>
              <a:rect l="0" t="0" r="r" b="b"/>
              <a:pathLst>
                <a:path w="144" h="624">
                  <a:moveTo>
                    <a:pt x="144" y="432"/>
                  </a:moveTo>
                  <a:lnTo>
                    <a:pt x="96" y="624"/>
                  </a:lnTo>
                  <a:lnTo>
                    <a:pt x="0" y="0"/>
                  </a:lnTo>
                  <a:lnTo>
                    <a:pt x="144" y="432"/>
                  </a:lnTo>
                  <a:close/>
                </a:path>
              </a:pathLst>
            </a:custGeom>
            <a:solidFill>
              <a:srgbClr val="0D1B37"/>
            </a:solidFill>
            <a:ln w="9525">
              <a:solidFill>
                <a:srgbClr val="0D1B37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6" name="Freeform 90"/>
            <p:cNvSpPr>
              <a:spLocks/>
            </p:cNvSpPr>
            <p:nvPr/>
          </p:nvSpPr>
          <p:spPr bwMode="auto">
            <a:xfrm>
              <a:off x="964" y="1994"/>
              <a:ext cx="517" cy="550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336" y="336"/>
                </a:cxn>
                <a:cxn ang="0">
                  <a:pos x="48" y="0"/>
                </a:cxn>
                <a:cxn ang="0">
                  <a:pos x="0" y="192"/>
                </a:cxn>
              </a:cxnLst>
              <a:rect l="0" t="0" r="r" b="b"/>
              <a:pathLst>
                <a:path w="336" h="336">
                  <a:moveTo>
                    <a:pt x="0" y="192"/>
                  </a:moveTo>
                  <a:lnTo>
                    <a:pt x="336" y="336"/>
                  </a:lnTo>
                  <a:lnTo>
                    <a:pt x="48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0A152C"/>
            </a:solidFill>
            <a:ln w="9525">
              <a:solidFill>
                <a:srgbClr val="0A152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7" name="Freeform 91"/>
            <p:cNvSpPr>
              <a:spLocks/>
            </p:cNvSpPr>
            <p:nvPr/>
          </p:nvSpPr>
          <p:spPr bwMode="auto">
            <a:xfrm>
              <a:off x="1038" y="1994"/>
              <a:ext cx="812" cy="550"/>
            </a:xfrm>
            <a:custGeom>
              <a:avLst/>
              <a:gdLst/>
              <a:ahLst/>
              <a:cxnLst>
                <a:cxn ang="0">
                  <a:pos x="288" y="336"/>
                </a:cxn>
                <a:cxn ang="0">
                  <a:pos x="0" y="0"/>
                </a:cxn>
                <a:cxn ang="0">
                  <a:pos x="528" y="144"/>
                </a:cxn>
                <a:cxn ang="0">
                  <a:pos x="288" y="336"/>
                </a:cxn>
              </a:cxnLst>
              <a:rect l="0" t="0" r="r" b="b"/>
              <a:pathLst>
                <a:path w="528" h="336">
                  <a:moveTo>
                    <a:pt x="288" y="336"/>
                  </a:moveTo>
                  <a:lnTo>
                    <a:pt x="0" y="0"/>
                  </a:lnTo>
                  <a:lnTo>
                    <a:pt x="528" y="144"/>
                  </a:lnTo>
                  <a:lnTo>
                    <a:pt x="288" y="336"/>
                  </a:lnTo>
                  <a:close/>
                </a:path>
              </a:pathLst>
            </a:custGeom>
            <a:solidFill>
              <a:srgbClr val="132851"/>
            </a:solidFill>
            <a:ln w="9525">
              <a:solidFill>
                <a:srgbClr val="13285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8" name="Freeform 92"/>
            <p:cNvSpPr>
              <a:spLocks/>
            </p:cNvSpPr>
            <p:nvPr/>
          </p:nvSpPr>
          <p:spPr bwMode="auto">
            <a:xfrm>
              <a:off x="1481" y="2230"/>
              <a:ext cx="664" cy="314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432" y="144"/>
                </a:cxn>
                <a:cxn ang="0">
                  <a:pos x="240" y="0"/>
                </a:cxn>
                <a:cxn ang="0">
                  <a:pos x="0" y="192"/>
                </a:cxn>
              </a:cxnLst>
              <a:rect l="0" t="0" r="r" b="b"/>
              <a:pathLst>
                <a:path w="432" h="192">
                  <a:moveTo>
                    <a:pt x="0" y="192"/>
                  </a:moveTo>
                  <a:lnTo>
                    <a:pt x="432" y="144"/>
                  </a:lnTo>
                  <a:lnTo>
                    <a:pt x="24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193369"/>
            </a:solidFill>
            <a:ln w="9525">
              <a:solidFill>
                <a:srgbClr val="19336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9" name="Freeform 93"/>
            <p:cNvSpPr>
              <a:spLocks/>
            </p:cNvSpPr>
            <p:nvPr/>
          </p:nvSpPr>
          <p:spPr bwMode="auto">
            <a:xfrm>
              <a:off x="1850" y="1601"/>
              <a:ext cx="886" cy="629"/>
            </a:xfrm>
            <a:custGeom>
              <a:avLst/>
              <a:gdLst/>
              <a:ahLst/>
              <a:cxnLst>
                <a:cxn ang="0">
                  <a:pos x="0" y="384"/>
                </a:cxn>
                <a:cxn ang="0">
                  <a:pos x="576" y="240"/>
                </a:cxn>
                <a:cxn ang="0">
                  <a:pos x="480" y="0"/>
                </a:cxn>
                <a:cxn ang="0">
                  <a:pos x="240" y="48"/>
                </a:cxn>
                <a:cxn ang="0">
                  <a:pos x="0" y="384"/>
                </a:cxn>
              </a:cxnLst>
              <a:rect l="0" t="0" r="r" b="b"/>
              <a:pathLst>
                <a:path w="576" h="384">
                  <a:moveTo>
                    <a:pt x="0" y="384"/>
                  </a:moveTo>
                  <a:lnTo>
                    <a:pt x="576" y="240"/>
                  </a:lnTo>
                  <a:lnTo>
                    <a:pt x="480" y="0"/>
                  </a:lnTo>
                  <a:lnTo>
                    <a:pt x="240" y="48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rgbClr val="2F61C4"/>
            </a:solidFill>
            <a:ln w="9525">
              <a:solidFill>
                <a:srgbClr val="2F61C4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0" name="Freeform 94"/>
            <p:cNvSpPr>
              <a:spLocks/>
            </p:cNvSpPr>
            <p:nvPr/>
          </p:nvSpPr>
          <p:spPr bwMode="auto">
            <a:xfrm>
              <a:off x="1850" y="1994"/>
              <a:ext cx="886" cy="471"/>
            </a:xfrm>
            <a:custGeom>
              <a:avLst/>
              <a:gdLst/>
              <a:ahLst/>
              <a:cxnLst>
                <a:cxn ang="0">
                  <a:pos x="192" y="288"/>
                </a:cxn>
                <a:cxn ang="0">
                  <a:pos x="576" y="0"/>
                </a:cxn>
                <a:cxn ang="0">
                  <a:pos x="0" y="144"/>
                </a:cxn>
                <a:cxn ang="0">
                  <a:pos x="192" y="288"/>
                </a:cxn>
              </a:cxnLst>
              <a:rect l="0" t="0" r="r" b="b"/>
              <a:pathLst>
                <a:path w="576" h="288">
                  <a:moveTo>
                    <a:pt x="192" y="288"/>
                  </a:moveTo>
                  <a:lnTo>
                    <a:pt x="576" y="0"/>
                  </a:lnTo>
                  <a:lnTo>
                    <a:pt x="0" y="14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rgbClr val="27509F"/>
            </a:solidFill>
            <a:ln w="9525">
              <a:solidFill>
                <a:srgbClr val="27509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1" name="Freeform 95"/>
            <p:cNvSpPr>
              <a:spLocks/>
            </p:cNvSpPr>
            <p:nvPr/>
          </p:nvSpPr>
          <p:spPr bwMode="auto">
            <a:xfrm>
              <a:off x="1628" y="816"/>
              <a:ext cx="960" cy="864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624" y="480"/>
                </a:cxn>
                <a:cxn ang="0">
                  <a:pos x="384" y="528"/>
                </a:cxn>
                <a:cxn ang="0">
                  <a:pos x="0" y="288"/>
                </a:cxn>
                <a:cxn ang="0">
                  <a:pos x="96" y="0"/>
                </a:cxn>
              </a:cxnLst>
              <a:rect l="0" t="0" r="r" b="b"/>
              <a:pathLst>
                <a:path w="624" h="528">
                  <a:moveTo>
                    <a:pt x="96" y="0"/>
                  </a:moveTo>
                  <a:lnTo>
                    <a:pt x="624" y="480"/>
                  </a:lnTo>
                  <a:lnTo>
                    <a:pt x="384" y="528"/>
                  </a:lnTo>
                  <a:lnTo>
                    <a:pt x="0" y="288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3470DF"/>
            </a:solidFill>
            <a:ln w="9525">
              <a:solidFill>
                <a:srgbClr val="3470D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2" name="Freeform 96"/>
            <p:cNvSpPr>
              <a:spLocks/>
            </p:cNvSpPr>
            <p:nvPr/>
          </p:nvSpPr>
          <p:spPr bwMode="auto">
            <a:xfrm>
              <a:off x="1776" y="816"/>
              <a:ext cx="886" cy="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288"/>
                </a:cxn>
                <a:cxn ang="0">
                  <a:pos x="528" y="480"/>
                </a:cxn>
                <a:cxn ang="0">
                  <a:pos x="0" y="0"/>
                </a:cxn>
              </a:cxnLst>
              <a:rect l="0" t="0" r="r" b="b"/>
              <a:pathLst>
                <a:path w="576" h="480">
                  <a:moveTo>
                    <a:pt x="0" y="0"/>
                  </a:moveTo>
                  <a:lnTo>
                    <a:pt x="576" y="288"/>
                  </a:lnTo>
                  <a:lnTo>
                    <a:pt x="528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E80FF"/>
            </a:solidFill>
            <a:ln w="9525">
              <a:solidFill>
                <a:srgbClr val="3E8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3" name="Freeform 97"/>
            <p:cNvSpPr>
              <a:spLocks/>
            </p:cNvSpPr>
            <p:nvPr/>
          </p:nvSpPr>
          <p:spPr bwMode="auto">
            <a:xfrm>
              <a:off x="2588" y="1287"/>
              <a:ext cx="148" cy="707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96" y="432"/>
                </a:cxn>
                <a:cxn ang="0">
                  <a:pos x="0" y="192"/>
                </a:cxn>
                <a:cxn ang="0">
                  <a:pos x="48" y="0"/>
                </a:cxn>
              </a:cxnLst>
              <a:rect l="0" t="0" r="r" b="b"/>
              <a:pathLst>
                <a:path w="96" h="432">
                  <a:moveTo>
                    <a:pt x="48" y="0"/>
                  </a:moveTo>
                  <a:lnTo>
                    <a:pt x="96" y="432"/>
                  </a:lnTo>
                  <a:lnTo>
                    <a:pt x="0" y="192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3571E5"/>
            </a:solidFill>
            <a:ln w="9525">
              <a:solidFill>
                <a:srgbClr val="3571E5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3"/>
          <p:cNvGrpSpPr>
            <a:grpSpLocks/>
          </p:cNvGrpSpPr>
          <p:nvPr/>
        </p:nvGrpSpPr>
        <p:grpSpPr bwMode="auto">
          <a:xfrm>
            <a:off x="1828800" y="1676400"/>
            <a:ext cx="2362200" cy="1981200"/>
            <a:chOff x="3888" y="2592"/>
            <a:chExt cx="1440" cy="1248"/>
          </a:xfrm>
        </p:grpSpPr>
        <p:sp>
          <p:nvSpPr>
            <p:cNvPr id="29813" name="Freeform 117"/>
            <p:cNvSpPr>
              <a:spLocks/>
            </p:cNvSpPr>
            <p:nvPr/>
          </p:nvSpPr>
          <p:spPr bwMode="auto">
            <a:xfrm>
              <a:off x="4080" y="2832"/>
              <a:ext cx="1008" cy="720"/>
            </a:xfrm>
            <a:custGeom>
              <a:avLst/>
              <a:gdLst/>
              <a:ahLst/>
              <a:cxnLst>
                <a:cxn ang="0">
                  <a:pos x="432" y="0"/>
                </a:cxn>
                <a:cxn ang="0">
                  <a:pos x="0" y="336"/>
                </a:cxn>
                <a:cxn ang="0">
                  <a:pos x="192" y="720"/>
                </a:cxn>
                <a:cxn ang="0">
                  <a:pos x="912" y="624"/>
                </a:cxn>
                <a:cxn ang="0">
                  <a:pos x="1008" y="240"/>
                </a:cxn>
                <a:cxn ang="0">
                  <a:pos x="432" y="0"/>
                </a:cxn>
              </a:cxnLst>
              <a:rect l="0" t="0" r="r" b="b"/>
              <a:pathLst>
                <a:path w="1008" h="720">
                  <a:moveTo>
                    <a:pt x="432" y="0"/>
                  </a:moveTo>
                  <a:lnTo>
                    <a:pt x="0" y="336"/>
                  </a:lnTo>
                  <a:lnTo>
                    <a:pt x="192" y="720"/>
                  </a:lnTo>
                  <a:lnTo>
                    <a:pt x="912" y="624"/>
                  </a:lnTo>
                  <a:lnTo>
                    <a:pt x="1008" y="240"/>
                  </a:lnTo>
                  <a:lnTo>
                    <a:pt x="432" y="0"/>
                  </a:lnTo>
                  <a:close/>
                </a:path>
              </a:pathLst>
            </a:custGeom>
            <a:solidFill>
              <a:srgbClr val="2F61C4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4" name="Freeform 118"/>
            <p:cNvSpPr>
              <a:spLocks/>
            </p:cNvSpPr>
            <p:nvPr/>
          </p:nvSpPr>
          <p:spPr bwMode="auto">
            <a:xfrm>
              <a:off x="3888" y="2592"/>
              <a:ext cx="624" cy="576"/>
            </a:xfrm>
            <a:custGeom>
              <a:avLst/>
              <a:gdLst/>
              <a:ahLst/>
              <a:cxnLst>
                <a:cxn ang="0">
                  <a:pos x="624" y="240"/>
                </a:cxn>
                <a:cxn ang="0">
                  <a:pos x="624" y="0"/>
                </a:cxn>
                <a:cxn ang="0">
                  <a:pos x="240" y="96"/>
                </a:cxn>
                <a:cxn ang="0">
                  <a:pos x="0" y="480"/>
                </a:cxn>
                <a:cxn ang="0">
                  <a:pos x="192" y="576"/>
                </a:cxn>
                <a:cxn ang="0">
                  <a:pos x="624" y="240"/>
                </a:cxn>
              </a:cxnLst>
              <a:rect l="0" t="0" r="r" b="b"/>
              <a:pathLst>
                <a:path w="624" h="576">
                  <a:moveTo>
                    <a:pt x="624" y="240"/>
                  </a:moveTo>
                  <a:lnTo>
                    <a:pt x="624" y="0"/>
                  </a:lnTo>
                  <a:lnTo>
                    <a:pt x="240" y="96"/>
                  </a:lnTo>
                  <a:lnTo>
                    <a:pt x="0" y="480"/>
                  </a:lnTo>
                  <a:lnTo>
                    <a:pt x="192" y="576"/>
                  </a:lnTo>
                  <a:lnTo>
                    <a:pt x="624" y="240"/>
                  </a:lnTo>
                  <a:close/>
                </a:path>
              </a:pathLst>
            </a:custGeom>
            <a:solidFill>
              <a:srgbClr val="1F458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5" name="Freeform 119"/>
            <p:cNvSpPr>
              <a:spLocks/>
            </p:cNvSpPr>
            <p:nvPr/>
          </p:nvSpPr>
          <p:spPr bwMode="auto">
            <a:xfrm>
              <a:off x="3888" y="3072"/>
              <a:ext cx="384" cy="720"/>
            </a:xfrm>
            <a:custGeom>
              <a:avLst/>
              <a:gdLst/>
              <a:ahLst/>
              <a:cxnLst>
                <a:cxn ang="0">
                  <a:pos x="384" y="480"/>
                </a:cxn>
                <a:cxn ang="0">
                  <a:pos x="336" y="720"/>
                </a:cxn>
                <a:cxn ang="0">
                  <a:pos x="48" y="432"/>
                </a:cxn>
                <a:cxn ang="0">
                  <a:pos x="0" y="0"/>
                </a:cxn>
                <a:cxn ang="0">
                  <a:pos x="192" y="96"/>
                </a:cxn>
                <a:cxn ang="0">
                  <a:pos x="384" y="480"/>
                </a:cxn>
              </a:cxnLst>
              <a:rect l="0" t="0" r="r" b="b"/>
              <a:pathLst>
                <a:path w="384" h="720">
                  <a:moveTo>
                    <a:pt x="384" y="480"/>
                  </a:moveTo>
                  <a:lnTo>
                    <a:pt x="336" y="720"/>
                  </a:lnTo>
                  <a:lnTo>
                    <a:pt x="48" y="432"/>
                  </a:lnTo>
                  <a:lnTo>
                    <a:pt x="0" y="0"/>
                  </a:lnTo>
                  <a:lnTo>
                    <a:pt x="192" y="96"/>
                  </a:lnTo>
                  <a:lnTo>
                    <a:pt x="384" y="480"/>
                  </a:lnTo>
                  <a:close/>
                </a:path>
              </a:pathLst>
            </a:custGeom>
            <a:solidFill>
              <a:srgbClr val="0E1E3D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6" name="Freeform 120"/>
            <p:cNvSpPr>
              <a:spLocks/>
            </p:cNvSpPr>
            <p:nvPr/>
          </p:nvSpPr>
          <p:spPr bwMode="auto">
            <a:xfrm>
              <a:off x="4224" y="3456"/>
              <a:ext cx="960" cy="384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528" y="384"/>
                </a:cxn>
                <a:cxn ang="0">
                  <a:pos x="960" y="192"/>
                </a:cxn>
                <a:cxn ang="0">
                  <a:pos x="768" y="0"/>
                </a:cxn>
                <a:cxn ang="0">
                  <a:pos x="48" y="96"/>
                </a:cxn>
                <a:cxn ang="0">
                  <a:pos x="0" y="336"/>
                </a:cxn>
              </a:cxnLst>
              <a:rect l="0" t="0" r="r" b="b"/>
              <a:pathLst>
                <a:path w="960" h="384">
                  <a:moveTo>
                    <a:pt x="0" y="336"/>
                  </a:moveTo>
                  <a:lnTo>
                    <a:pt x="528" y="384"/>
                  </a:lnTo>
                  <a:lnTo>
                    <a:pt x="960" y="192"/>
                  </a:lnTo>
                  <a:lnTo>
                    <a:pt x="768" y="0"/>
                  </a:lnTo>
                  <a:lnTo>
                    <a:pt x="48" y="96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17336A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7" name="Freeform 121"/>
            <p:cNvSpPr>
              <a:spLocks/>
            </p:cNvSpPr>
            <p:nvPr/>
          </p:nvSpPr>
          <p:spPr bwMode="auto">
            <a:xfrm>
              <a:off x="4992" y="2976"/>
              <a:ext cx="336" cy="672"/>
            </a:xfrm>
            <a:custGeom>
              <a:avLst/>
              <a:gdLst/>
              <a:ahLst/>
              <a:cxnLst>
                <a:cxn ang="0">
                  <a:pos x="0" y="480"/>
                </a:cxn>
                <a:cxn ang="0">
                  <a:pos x="96" y="96"/>
                </a:cxn>
                <a:cxn ang="0">
                  <a:pos x="288" y="0"/>
                </a:cxn>
                <a:cxn ang="0">
                  <a:pos x="336" y="336"/>
                </a:cxn>
                <a:cxn ang="0">
                  <a:pos x="192" y="672"/>
                </a:cxn>
                <a:cxn ang="0">
                  <a:pos x="0" y="480"/>
                </a:cxn>
              </a:cxnLst>
              <a:rect l="0" t="0" r="r" b="b"/>
              <a:pathLst>
                <a:path w="336" h="672">
                  <a:moveTo>
                    <a:pt x="0" y="480"/>
                  </a:moveTo>
                  <a:lnTo>
                    <a:pt x="96" y="96"/>
                  </a:lnTo>
                  <a:lnTo>
                    <a:pt x="288" y="0"/>
                  </a:lnTo>
                  <a:lnTo>
                    <a:pt x="336" y="336"/>
                  </a:lnTo>
                  <a:lnTo>
                    <a:pt x="192" y="672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2250A5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8" name="Freeform 122"/>
            <p:cNvSpPr>
              <a:spLocks/>
            </p:cNvSpPr>
            <p:nvPr/>
          </p:nvSpPr>
          <p:spPr bwMode="auto">
            <a:xfrm>
              <a:off x="4512" y="2592"/>
              <a:ext cx="768" cy="48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0" y="0"/>
                </a:cxn>
                <a:cxn ang="0">
                  <a:pos x="432" y="96"/>
                </a:cxn>
                <a:cxn ang="0">
                  <a:pos x="768" y="384"/>
                </a:cxn>
                <a:cxn ang="0">
                  <a:pos x="576" y="480"/>
                </a:cxn>
                <a:cxn ang="0">
                  <a:pos x="0" y="240"/>
                </a:cxn>
              </a:cxnLst>
              <a:rect l="0" t="0" r="r" b="b"/>
              <a:pathLst>
                <a:path w="768" h="480">
                  <a:moveTo>
                    <a:pt x="0" y="240"/>
                  </a:moveTo>
                  <a:lnTo>
                    <a:pt x="0" y="0"/>
                  </a:lnTo>
                  <a:lnTo>
                    <a:pt x="432" y="96"/>
                  </a:lnTo>
                  <a:lnTo>
                    <a:pt x="768" y="384"/>
                  </a:lnTo>
                  <a:lnTo>
                    <a:pt x="576" y="48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2A63CE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0" name="Freeform 4"/>
          <p:cNvSpPr>
            <a:spLocks/>
          </p:cNvSpPr>
          <p:nvPr/>
        </p:nvSpPr>
        <p:spPr bwMode="auto">
          <a:xfrm>
            <a:off x="762000" y="4648200"/>
            <a:ext cx="4648200" cy="1752600"/>
          </a:xfrm>
          <a:custGeom>
            <a:avLst/>
            <a:gdLst/>
            <a:ahLst/>
            <a:cxnLst>
              <a:cxn ang="0">
                <a:pos x="192" y="144"/>
              </a:cxn>
              <a:cxn ang="0">
                <a:pos x="0" y="480"/>
              </a:cxn>
              <a:cxn ang="0">
                <a:pos x="0" y="816"/>
              </a:cxn>
              <a:cxn ang="0">
                <a:pos x="624" y="1296"/>
              </a:cxn>
              <a:cxn ang="0">
                <a:pos x="1200" y="1248"/>
              </a:cxn>
              <a:cxn ang="0">
                <a:pos x="1536" y="1056"/>
              </a:cxn>
              <a:cxn ang="0">
                <a:pos x="1584" y="816"/>
              </a:cxn>
              <a:cxn ang="0">
                <a:pos x="1440" y="288"/>
              </a:cxn>
              <a:cxn ang="0">
                <a:pos x="1008" y="48"/>
              </a:cxn>
              <a:cxn ang="0">
                <a:pos x="432" y="0"/>
              </a:cxn>
              <a:cxn ang="0">
                <a:pos x="192" y="144"/>
              </a:cxn>
            </a:cxnLst>
            <a:rect l="0" t="0" r="r" b="b"/>
            <a:pathLst>
              <a:path w="1584" h="1296">
                <a:moveTo>
                  <a:pt x="192" y="144"/>
                </a:moveTo>
                <a:lnTo>
                  <a:pt x="0" y="480"/>
                </a:lnTo>
                <a:lnTo>
                  <a:pt x="0" y="816"/>
                </a:lnTo>
                <a:lnTo>
                  <a:pt x="624" y="1296"/>
                </a:lnTo>
                <a:lnTo>
                  <a:pt x="1200" y="1248"/>
                </a:lnTo>
                <a:lnTo>
                  <a:pt x="1536" y="1056"/>
                </a:lnTo>
                <a:lnTo>
                  <a:pt x="1584" y="816"/>
                </a:lnTo>
                <a:lnTo>
                  <a:pt x="1440" y="288"/>
                </a:lnTo>
                <a:lnTo>
                  <a:pt x="1008" y="48"/>
                </a:lnTo>
                <a:lnTo>
                  <a:pt x="432" y="0"/>
                </a:lnTo>
                <a:lnTo>
                  <a:pt x="192" y="144"/>
                </a:lnTo>
                <a:close/>
              </a:path>
            </a:pathLst>
          </a:custGeom>
          <a:solidFill>
            <a:srgbClr val="3D7E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Freeform 5"/>
          <p:cNvSpPr>
            <a:spLocks/>
          </p:cNvSpPr>
          <p:nvPr/>
        </p:nvSpPr>
        <p:spPr bwMode="auto">
          <a:xfrm>
            <a:off x="1447800" y="4724400"/>
            <a:ext cx="3048000" cy="1557338"/>
          </a:xfrm>
          <a:custGeom>
            <a:avLst/>
            <a:gdLst/>
            <a:ahLst/>
            <a:cxnLst>
              <a:cxn ang="0">
                <a:pos x="96" y="240"/>
              </a:cxn>
              <a:cxn ang="0">
                <a:pos x="0" y="720"/>
              </a:cxn>
              <a:cxn ang="0">
                <a:pos x="288" y="1008"/>
              </a:cxn>
              <a:cxn ang="0">
                <a:pos x="816" y="1152"/>
              </a:cxn>
              <a:cxn ang="0">
                <a:pos x="1440" y="912"/>
              </a:cxn>
              <a:cxn ang="0">
                <a:pos x="1440" y="528"/>
              </a:cxn>
              <a:cxn ang="0">
                <a:pos x="1104" y="96"/>
              </a:cxn>
              <a:cxn ang="0">
                <a:pos x="432" y="0"/>
              </a:cxn>
              <a:cxn ang="0">
                <a:pos x="96" y="240"/>
              </a:cxn>
            </a:cxnLst>
            <a:rect l="0" t="0" r="r" b="b"/>
            <a:pathLst>
              <a:path w="1440" h="1152">
                <a:moveTo>
                  <a:pt x="96" y="240"/>
                </a:moveTo>
                <a:lnTo>
                  <a:pt x="0" y="720"/>
                </a:lnTo>
                <a:lnTo>
                  <a:pt x="288" y="1008"/>
                </a:lnTo>
                <a:lnTo>
                  <a:pt x="816" y="1152"/>
                </a:lnTo>
                <a:lnTo>
                  <a:pt x="1440" y="912"/>
                </a:lnTo>
                <a:lnTo>
                  <a:pt x="1440" y="528"/>
                </a:lnTo>
                <a:lnTo>
                  <a:pt x="1104" y="96"/>
                </a:lnTo>
                <a:lnTo>
                  <a:pt x="432" y="0"/>
                </a:lnTo>
                <a:lnTo>
                  <a:pt x="96" y="240"/>
                </a:lnTo>
                <a:close/>
              </a:path>
            </a:pathLst>
          </a:custGeom>
          <a:solidFill>
            <a:srgbClr val="2954AB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762000"/>
          </a:xfrm>
        </p:spPr>
        <p:txBody>
          <a:bodyPr/>
          <a:lstStyle/>
          <a:p>
            <a:pPr algn="l"/>
            <a:r>
              <a:rPr lang="en-US" sz="2800" b="1"/>
              <a:t>Systematic tightening: Lift-and-project hierarchies</a:t>
            </a:r>
            <a:endParaRPr lang="en-US"/>
          </a:p>
        </p:txBody>
      </p:sp>
      <p:sp>
        <p:nvSpPr>
          <p:cNvPr id="29743" name="Freeform 47"/>
          <p:cNvSpPr>
            <a:spLocks/>
          </p:cNvSpPr>
          <p:nvPr/>
        </p:nvSpPr>
        <p:spPr bwMode="auto">
          <a:xfrm>
            <a:off x="1828800" y="4876800"/>
            <a:ext cx="2362200" cy="1222375"/>
          </a:xfrm>
          <a:custGeom>
            <a:avLst/>
            <a:gdLst/>
            <a:ahLst/>
            <a:cxnLst>
              <a:cxn ang="0">
                <a:pos x="480" y="0"/>
              </a:cxn>
              <a:cxn ang="0">
                <a:pos x="96" y="192"/>
              </a:cxn>
              <a:cxn ang="0">
                <a:pos x="0" y="432"/>
              </a:cxn>
              <a:cxn ang="0">
                <a:pos x="96" y="720"/>
              </a:cxn>
              <a:cxn ang="0">
                <a:pos x="528" y="960"/>
              </a:cxn>
              <a:cxn ang="0">
                <a:pos x="864" y="912"/>
              </a:cxn>
              <a:cxn ang="0">
                <a:pos x="1104" y="768"/>
              </a:cxn>
              <a:cxn ang="0">
                <a:pos x="1200" y="432"/>
              </a:cxn>
              <a:cxn ang="0">
                <a:pos x="912" y="192"/>
              </a:cxn>
              <a:cxn ang="0">
                <a:pos x="480" y="0"/>
              </a:cxn>
            </a:cxnLst>
            <a:rect l="0" t="0" r="r" b="b"/>
            <a:pathLst>
              <a:path w="1200" h="960">
                <a:moveTo>
                  <a:pt x="480" y="0"/>
                </a:moveTo>
                <a:lnTo>
                  <a:pt x="96" y="192"/>
                </a:lnTo>
                <a:lnTo>
                  <a:pt x="0" y="432"/>
                </a:lnTo>
                <a:lnTo>
                  <a:pt x="96" y="720"/>
                </a:lnTo>
                <a:lnTo>
                  <a:pt x="528" y="960"/>
                </a:lnTo>
                <a:lnTo>
                  <a:pt x="864" y="912"/>
                </a:lnTo>
                <a:lnTo>
                  <a:pt x="1104" y="768"/>
                </a:lnTo>
                <a:lnTo>
                  <a:pt x="1200" y="432"/>
                </a:lnTo>
                <a:lnTo>
                  <a:pt x="912" y="192"/>
                </a:lnTo>
                <a:lnTo>
                  <a:pt x="480" y="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804" name="Line 108"/>
          <p:cNvSpPr>
            <a:spLocks noChangeShapeType="1"/>
          </p:cNvSpPr>
          <p:nvPr/>
        </p:nvSpPr>
        <p:spPr bwMode="auto">
          <a:xfrm flipV="1">
            <a:off x="1143000" y="15240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805" name="Line 109"/>
          <p:cNvSpPr>
            <a:spLocks noChangeShapeType="1"/>
          </p:cNvSpPr>
          <p:nvPr/>
        </p:nvSpPr>
        <p:spPr bwMode="auto">
          <a:xfrm>
            <a:off x="1143000" y="4419600"/>
            <a:ext cx="449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806" name="Line 110"/>
          <p:cNvSpPr>
            <a:spLocks noChangeShapeType="1"/>
          </p:cNvSpPr>
          <p:nvPr/>
        </p:nvSpPr>
        <p:spPr bwMode="auto">
          <a:xfrm flipH="1">
            <a:off x="76200" y="4419600"/>
            <a:ext cx="10668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807" name="Line 111"/>
          <p:cNvSpPr>
            <a:spLocks noChangeShapeType="1"/>
          </p:cNvSpPr>
          <p:nvPr/>
        </p:nvSpPr>
        <p:spPr bwMode="auto">
          <a:xfrm>
            <a:off x="1447800" y="20574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808" name="Line 112"/>
          <p:cNvSpPr>
            <a:spLocks noChangeShapeType="1"/>
          </p:cNvSpPr>
          <p:nvPr/>
        </p:nvSpPr>
        <p:spPr bwMode="auto">
          <a:xfrm>
            <a:off x="4495800" y="32004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809" name="Freeform 113"/>
          <p:cNvSpPr>
            <a:spLocks/>
          </p:cNvSpPr>
          <p:nvPr/>
        </p:nvSpPr>
        <p:spPr bwMode="auto">
          <a:xfrm>
            <a:off x="2057400" y="5029200"/>
            <a:ext cx="1905000" cy="914400"/>
          </a:xfrm>
          <a:custGeom>
            <a:avLst/>
            <a:gdLst/>
            <a:ahLst/>
            <a:cxnLst>
              <a:cxn ang="0">
                <a:pos x="240" y="48"/>
              </a:cxn>
              <a:cxn ang="0">
                <a:pos x="48" y="288"/>
              </a:cxn>
              <a:cxn ang="0">
                <a:pos x="0" y="576"/>
              </a:cxn>
              <a:cxn ang="0">
                <a:pos x="96" y="816"/>
              </a:cxn>
              <a:cxn ang="0">
                <a:pos x="384" y="1008"/>
              </a:cxn>
              <a:cxn ang="0">
                <a:pos x="624" y="1056"/>
              </a:cxn>
              <a:cxn ang="0">
                <a:pos x="1200" y="960"/>
              </a:cxn>
              <a:cxn ang="0">
                <a:pos x="1680" y="672"/>
              </a:cxn>
              <a:cxn ang="0">
                <a:pos x="1584" y="432"/>
              </a:cxn>
              <a:cxn ang="0">
                <a:pos x="1200" y="96"/>
              </a:cxn>
              <a:cxn ang="0">
                <a:pos x="720" y="0"/>
              </a:cxn>
              <a:cxn ang="0">
                <a:pos x="240" y="48"/>
              </a:cxn>
            </a:cxnLst>
            <a:rect l="0" t="0" r="r" b="b"/>
            <a:pathLst>
              <a:path w="1680" h="1056">
                <a:moveTo>
                  <a:pt x="240" y="48"/>
                </a:moveTo>
                <a:lnTo>
                  <a:pt x="48" y="288"/>
                </a:lnTo>
                <a:lnTo>
                  <a:pt x="0" y="576"/>
                </a:lnTo>
                <a:lnTo>
                  <a:pt x="96" y="816"/>
                </a:lnTo>
                <a:lnTo>
                  <a:pt x="384" y="1008"/>
                </a:lnTo>
                <a:lnTo>
                  <a:pt x="624" y="1056"/>
                </a:lnTo>
                <a:lnTo>
                  <a:pt x="1200" y="960"/>
                </a:lnTo>
                <a:lnTo>
                  <a:pt x="1680" y="672"/>
                </a:lnTo>
                <a:lnTo>
                  <a:pt x="1584" y="432"/>
                </a:lnTo>
                <a:lnTo>
                  <a:pt x="1200" y="96"/>
                </a:lnTo>
                <a:lnTo>
                  <a:pt x="720" y="0"/>
                </a:lnTo>
                <a:lnTo>
                  <a:pt x="240" y="48"/>
                </a:lnTo>
                <a:close/>
              </a:path>
            </a:pathLst>
          </a:custGeom>
          <a:solidFill>
            <a:srgbClr val="070E1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810" name="Text Box 114"/>
          <p:cNvSpPr txBox="1">
            <a:spLocks noChangeArrowheads="1"/>
          </p:cNvSpPr>
          <p:nvPr/>
        </p:nvSpPr>
        <p:spPr bwMode="auto">
          <a:xfrm>
            <a:off x="5181600" y="9906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Intuition:</a:t>
            </a:r>
          </a:p>
        </p:txBody>
      </p:sp>
      <p:sp>
        <p:nvSpPr>
          <p:cNvPr id="29811" name="Text Box 115"/>
          <p:cNvSpPr txBox="1">
            <a:spLocks noChangeArrowheads="1"/>
          </p:cNvSpPr>
          <p:nvPr/>
        </p:nvSpPr>
        <p:spPr bwMode="auto">
          <a:xfrm>
            <a:off x="5410200" y="1447800"/>
            <a:ext cx="3759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Complicated</a:t>
            </a:r>
            <a:r>
              <a:rPr lang="en-US"/>
              <a:t> convex body </a:t>
            </a:r>
          </a:p>
          <a:p>
            <a:r>
              <a:rPr lang="en-US"/>
              <a:t>can be projection of</a:t>
            </a:r>
          </a:p>
          <a:p>
            <a:r>
              <a:rPr lang="en-US" i="1"/>
              <a:t>simpler</a:t>
            </a:r>
            <a:r>
              <a:rPr lang="en-US"/>
              <a:t> convex body</a:t>
            </a:r>
          </a:p>
        </p:txBody>
      </p:sp>
      <p:sp>
        <p:nvSpPr>
          <p:cNvPr id="29820" name="Line 124"/>
          <p:cNvSpPr>
            <a:spLocks noChangeShapeType="1"/>
          </p:cNvSpPr>
          <p:nvPr/>
        </p:nvSpPr>
        <p:spPr bwMode="auto">
          <a:xfrm>
            <a:off x="4191000" y="28194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821" name="Line 125"/>
          <p:cNvSpPr>
            <a:spLocks noChangeShapeType="1"/>
          </p:cNvSpPr>
          <p:nvPr/>
        </p:nvSpPr>
        <p:spPr bwMode="auto">
          <a:xfrm>
            <a:off x="1828800" y="24384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823" name="Text Box 127"/>
          <p:cNvSpPr txBox="1">
            <a:spLocks noChangeArrowheads="1"/>
          </p:cNvSpPr>
          <p:nvPr/>
        </p:nvSpPr>
        <p:spPr bwMode="auto">
          <a:xfrm>
            <a:off x="5410200" y="3276600"/>
            <a:ext cx="29289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Sherali-Adams ’90</a:t>
            </a:r>
          </a:p>
          <a:p>
            <a:r>
              <a:rPr lang="en-US"/>
              <a:t>Lovász-Schrijver ’91</a:t>
            </a:r>
          </a:p>
          <a:p>
            <a:r>
              <a:rPr lang="en-US"/>
              <a:t>Lasserre ’01</a:t>
            </a:r>
          </a:p>
        </p:txBody>
      </p:sp>
      <p:sp>
        <p:nvSpPr>
          <p:cNvPr id="29824" name="Text Box 128"/>
          <p:cNvSpPr txBox="1">
            <a:spLocks noChangeArrowheads="1"/>
          </p:cNvSpPr>
          <p:nvPr/>
        </p:nvSpPr>
        <p:spPr bwMode="auto">
          <a:xfrm>
            <a:off x="5181600" y="2819400"/>
            <a:ext cx="160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Examples:</a:t>
            </a:r>
          </a:p>
        </p:txBody>
      </p:sp>
      <p:sp>
        <p:nvSpPr>
          <p:cNvPr id="29825" name="Text Box 129"/>
          <p:cNvSpPr txBox="1">
            <a:spLocks noChangeArrowheads="1"/>
          </p:cNvSpPr>
          <p:nvPr/>
        </p:nvSpPr>
        <p:spPr bwMode="auto">
          <a:xfrm>
            <a:off x="5715000" y="4953000"/>
            <a:ext cx="2382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 rounds</a:t>
            </a:r>
          </a:p>
          <a:p>
            <a:r>
              <a:rPr lang="en-US">
                <a:sym typeface="Symbol" pitchFamily="1" charset="2"/>
              </a:rPr>
              <a:t>   </a:t>
            </a:r>
            <a:r>
              <a:rPr lang="en-US"/>
              <a:t> integral hull</a:t>
            </a:r>
          </a:p>
        </p:txBody>
      </p:sp>
      <p:sp>
        <p:nvSpPr>
          <p:cNvPr id="29826" name="Text Box 130"/>
          <p:cNvSpPr txBox="1">
            <a:spLocks noChangeArrowheads="1"/>
          </p:cNvSpPr>
          <p:nvPr/>
        </p:nvSpPr>
        <p:spPr bwMode="auto">
          <a:xfrm>
            <a:off x="5715000" y="5867400"/>
            <a:ext cx="3209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/>
              <a:t> time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 baseline="30000">
                <a:solidFill>
                  <a:schemeClr val="accent2"/>
                </a:solidFill>
              </a:rPr>
              <a:t>O(r)</a:t>
            </a:r>
            <a:r>
              <a:rPr lang="en-US"/>
              <a:t> to optimize </a:t>
            </a:r>
          </a:p>
          <a:p>
            <a:r>
              <a:rPr lang="en-US"/>
              <a:t>  over </a:t>
            </a:r>
            <a:r>
              <a:rPr lang="en-US">
                <a:solidFill>
                  <a:schemeClr val="accent2"/>
                </a:solidFill>
              </a:rPr>
              <a:t>r</a:t>
            </a:r>
            <a:r>
              <a:rPr lang="en-US" baseline="30000"/>
              <a:t>th</a:t>
            </a:r>
            <a:r>
              <a:rPr lang="en-US"/>
              <a:t> round</a:t>
            </a:r>
          </a:p>
        </p:txBody>
      </p:sp>
      <p:sp>
        <p:nvSpPr>
          <p:cNvPr id="29827" name="Text Box 131"/>
          <p:cNvSpPr txBox="1">
            <a:spLocks noChangeArrowheads="1"/>
          </p:cNvSpPr>
          <p:nvPr/>
        </p:nvSpPr>
        <p:spPr bwMode="auto">
          <a:xfrm>
            <a:off x="2286000" y="5334000"/>
            <a:ext cx="1235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Integral hull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98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29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9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9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298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98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/>
      <p:bldP spid="29743" grpId="0" animBg="1"/>
      <p:bldP spid="29804" grpId="0" animBg="1"/>
      <p:bldP spid="29805" grpId="0" animBg="1"/>
      <p:bldP spid="29806" grpId="0" animBg="1"/>
      <p:bldP spid="29807" grpId="0" animBg="1"/>
      <p:bldP spid="29807" grpId="1" animBg="1"/>
      <p:bldP spid="29808" grpId="0" animBg="1"/>
      <p:bldP spid="29808" grpId="1" animBg="1"/>
      <p:bldP spid="29809" grpId="0" animBg="1"/>
      <p:bldP spid="29820" grpId="0" animBg="1"/>
      <p:bldP spid="29820" grpId="1" animBg="1"/>
      <p:bldP spid="29821" grpId="0" animBg="1"/>
      <p:bldP spid="29821" grpId="1" animBg="1"/>
      <p:bldP spid="29823" grpId="0"/>
      <p:bldP spid="29824" grpId="0"/>
      <p:bldP spid="29825" grpId="0"/>
      <p:bldP spid="29826" grpId="0"/>
      <p:bldP spid="29827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The Good News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 analogue to natural proofs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Nonstandard interpretation seems </a:t>
            </a:r>
            <a:r>
              <a:rPr lang="en-US" sz="2800" dirty="0" err="1" smtClean="0"/>
              <a:t>generalizable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Applications to concrete algorithms is very promising and there are still a lot of open accessible problems.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Open Problems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Hard Examples for </a:t>
            </a:r>
            <a:r>
              <a:rPr lang="en-US" sz="2800" dirty="0" err="1" smtClean="0"/>
              <a:t>Frege</a:t>
            </a:r>
            <a:r>
              <a:rPr lang="en-US" sz="2800" dirty="0" smtClean="0"/>
              <a:t>? Extended </a:t>
            </a:r>
            <a:r>
              <a:rPr lang="en-US" sz="2800" dirty="0" err="1" smtClean="0"/>
              <a:t>Frege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Is there an optimal proof system?</a:t>
            </a:r>
          </a:p>
          <a:p>
            <a:r>
              <a:rPr lang="en-US" sz="2800" dirty="0" smtClean="0"/>
              <a:t>Fascinating interconnections between monotone complexity, notions of rank, SOS proof complexity, extended formulations, communication complexity</a:t>
            </a:r>
          </a:p>
          <a:p>
            <a:r>
              <a:rPr lang="en-US" sz="2800" dirty="0" smtClean="0"/>
              <a:t>Proof complexity of PIT</a:t>
            </a:r>
          </a:p>
          <a:p>
            <a:r>
              <a:rPr lang="en-US" sz="2800" dirty="0" smtClean="0"/>
              <a:t>Explore connection with ACT further!! </a:t>
            </a:r>
          </a:p>
          <a:p>
            <a:pPr marL="0" indent="0">
              <a:buNone/>
            </a:pPr>
            <a:r>
              <a:rPr lang="en-US" sz="2800" dirty="0" smtClean="0"/>
              <a:t>       </a:t>
            </a:r>
            <a:r>
              <a:rPr lang="en-US" sz="2600" dirty="0" smtClean="0"/>
              <a:t>[Li-</a:t>
            </a:r>
            <a:r>
              <a:rPr lang="en-US" sz="2600" dirty="0" err="1" smtClean="0"/>
              <a:t>Tzameret</a:t>
            </a:r>
            <a:r>
              <a:rPr lang="en-US" sz="2600" dirty="0" smtClean="0"/>
              <a:t>-Wang],[Forbes-</a:t>
            </a:r>
            <a:r>
              <a:rPr lang="en-US" sz="2600" dirty="0" err="1" smtClean="0"/>
              <a:t>Tzameret</a:t>
            </a:r>
            <a:r>
              <a:rPr lang="en-US" sz="2600" dirty="0" smtClean="0"/>
              <a:t>-</a:t>
            </a:r>
            <a:r>
              <a:rPr lang="en-US" sz="2600" dirty="0" err="1" smtClean="0"/>
              <a:t>Shpilka-Wigderson</a:t>
            </a:r>
            <a:r>
              <a:rPr lang="en-US" sz="2600" dirty="0" smtClean="0"/>
              <a:t>]</a:t>
            </a:r>
          </a:p>
          <a:p>
            <a:pPr lvl="1"/>
            <a:endParaRPr lang="en-US" sz="24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/>
                <a:cs typeface="Comic Sans MS"/>
              </a:rPr>
              <a:t>Thanks!</a:t>
            </a:r>
            <a:endParaRPr lang="en-US" b="1" dirty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7400" y="4114800"/>
            <a:ext cx="601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B08E-D01D-4425-9A53-9549A2EFE5C1}" type="slidenum">
              <a:rPr lang="en-US"/>
              <a:pPr/>
              <a:t>8</a:t>
            </a:fld>
            <a:endParaRPr lang="en-US">
              <a:solidFill>
                <a:schemeClr val="accent2"/>
              </a:solidFill>
            </a:endParaRPr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Comic Sans MS"/>
                <a:cs typeface="Comic Sans MS"/>
              </a:rPr>
              <a:t>Restricted forms of Resolution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accent1"/>
                </a:solidFill>
              </a:rPr>
              <a:t>Resolution</a:t>
            </a:r>
          </a:p>
          <a:p>
            <a:pPr lvl="1"/>
            <a:r>
              <a:rPr lang="en-US" sz="2400" dirty="0"/>
              <a:t>In general, graph of inferences is a directed acyclic graph</a:t>
            </a:r>
          </a:p>
          <a:p>
            <a:r>
              <a:rPr lang="en-US" sz="2800" dirty="0">
                <a:solidFill>
                  <a:schemeClr val="accent1"/>
                </a:solidFill>
              </a:rPr>
              <a:t>Tree </a:t>
            </a:r>
            <a:r>
              <a:rPr lang="en-US" sz="2800" dirty="0" smtClean="0">
                <a:solidFill>
                  <a:schemeClr val="accent1"/>
                </a:solidFill>
              </a:rPr>
              <a:t>Resolution (DPLL)</a:t>
            </a:r>
            <a:endParaRPr lang="en-US" sz="2800" dirty="0">
              <a:solidFill>
                <a:schemeClr val="accent1"/>
              </a:solidFill>
            </a:endParaRPr>
          </a:p>
          <a:p>
            <a:pPr lvl="1"/>
            <a:r>
              <a:rPr lang="en-US" sz="2400" dirty="0"/>
              <a:t>Graph of inferences forms a binary tree</a:t>
            </a:r>
          </a:p>
          <a:p>
            <a:pPr lvl="2"/>
            <a:r>
              <a:rPr lang="en-US" sz="2000" dirty="0"/>
              <a:t>i.e., if you want to use a clause more than once you need to re-derive it</a:t>
            </a:r>
          </a:p>
          <a:p>
            <a:pPr marL="0" indent="0">
              <a:buNone/>
            </a:pPr>
            <a:endParaRPr lang="en-US" sz="2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0870D-D422-45C7-B4CA-85E1787A446F}" type="slidenum">
              <a:rPr lang="en-US"/>
              <a:pPr/>
              <a:t>9</a:t>
            </a:fld>
            <a:endParaRPr lang="en-US">
              <a:solidFill>
                <a:schemeClr val="accent2"/>
              </a:solidFill>
            </a:endParaRPr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Comic Sans MS"/>
                <a:cs typeface="Comic Sans MS"/>
              </a:rPr>
              <a:t/>
            </a:r>
            <a:br>
              <a:rPr lang="en-US" sz="3200" b="1" dirty="0">
                <a:solidFill>
                  <a:srgbClr val="7030A0"/>
                </a:solidFill>
                <a:latin typeface="Comic Sans MS"/>
                <a:cs typeface="Comic Sans MS"/>
              </a:rPr>
            </a:b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Tree-like </a:t>
            </a:r>
            <a:r>
              <a:rPr lang="en-US" sz="3200" b="1" dirty="0">
                <a:solidFill>
                  <a:srgbClr val="7030A0"/>
                </a:solidFill>
                <a:latin typeface="Comic Sans MS"/>
                <a:cs typeface="Comic Sans MS"/>
              </a:rPr>
              <a:t>Resolution </a:t>
            </a:r>
            <a:r>
              <a:rPr lang="en-US" sz="32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Proof</a:t>
            </a:r>
            <a:endParaRPr lang="en-US" sz="3200" b="1" dirty="0">
              <a:solidFill>
                <a:srgbClr val="7030A0"/>
              </a:solidFill>
              <a:latin typeface="Comic Sans MS"/>
              <a:cs typeface="Comic Sans MS"/>
            </a:endParaRPr>
          </a:p>
        </p:txBody>
      </p:sp>
      <p:sp>
        <p:nvSpPr>
          <p:cNvPr id="373763" name="Text Box 3"/>
          <p:cNvSpPr txBox="1">
            <a:spLocks noChangeArrowheads="1"/>
          </p:cNvSpPr>
          <p:nvPr/>
        </p:nvSpPr>
        <p:spPr bwMode="auto">
          <a:xfrm>
            <a:off x="541338" y="1692275"/>
            <a:ext cx="1338262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chemeClr val="accent1"/>
                </a:solidFill>
                <a:latin typeface="Arial" pitchFamily="34" charset="0"/>
              </a:rPr>
              <a:t>Clauses</a:t>
            </a:r>
          </a:p>
          <a:p>
            <a:pPr algn="l"/>
            <a:r>
              <a:rPr lang="en-US" sz="1800" b="1">
                <a:solidFill>
                  <a:schemeClr val="hlink"/>
                </a:solidFill>
              </a:rPr>
              <a:t>1.</a:t>
            </a:r>
            <a:r>
              <a:rPr lang="en-US" sz="2000" b="1">
                <a:solidFill>
                  <a:schemeClr val="accent1"/>
                </a:solidFill>
              </a:rPr>
              <a:t> </a:t>
            </a:r>
            <a:r>
              <a:rPr lang="en-US" sz="2000" b="1">
                <a:solidFill>
                  <a:schemeClr val="accent2"/>
                </a:solidFill>
              </a:rPr>
              <a:t>a</a:t>
            </a:r>
            <a:r>
              <a:rPr lang="en-US" sz="2000" b="1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</a:t>
            </a:r>
            <a:r>
              <a:rPr lang="en-US" sz="2400" b="1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chemeClr val="accent2"/>
                </a:solidFill>
              </a:rPr>
              <a:t>b</a:t>
            </a:r>
            <a:r>
              <a:rPr lang="en-US" sz="2000" b="1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 </a:t>
            </a:r>
            <a:r>
              <a:rPr lang="en-US" sz="2000" b="1">
                <a:solidFill>
                  <a:schemeClr val="accent2"/>
                </a:solidFill>
              </a:rPr>
              <a:t>c</a:t>
            </a:r>
            <a:endParaRPr lang="en-US" sz="2400" b="1">
              <a:solidFill>
                <a:schemeClr val="accent2"/>
              </a:solidFill>
            </a:endParaRPr>
          </a:p>
          <a:p>
            <a:pPr algn="l"/>
            <a:r>
              <a:rPr lang="en-US" sz="1800" b="1">
                <a:solidFill>
                  <a:schemeClr val="hlink"/>
                </a:solidFill>
              </a:rPr>
              <a:t>2.</a:t>
            </a:r>
            <a:r>
              <a:rPr lang="en-US" sz="1800" b="1">
                <a:solidFill>
                  <a:schemeClr val="accent1"/>
                </a:solidFill>
              </a:rPr>
              <a:t> </a:t>
            </a:r>
            <a:r>
              <a:rPr lang="en-US" sz="2000" b="1">
                <a:solidFill>
                  <a:schemeClr val="accent2"/>
                </a:solidFill>
              </a:rPr>
              <a:t>a</a:t>
            </a:r>
            <a:r>
              <a:rPr lang="en-US" sz="2000" b="1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</a:t>
            </a:r>
            <a:r>
              <a:rPr lang="en-US" sz="2000" b="1">
                <a:solidFill>
                  <a:schemeClr val="accent2"/>
                </a:solidFill>
              </a:rPr>
              <a:t>c</a:t>
            </a:r>
          </a:p>
          <a:p>
            <a:pPr algn="l"/>
            <a:r>
              <a:rPr lang="en-US" sz="1800" b="1">
                <a:solidFill>
                  <a:schemeClr val="hlink"/>
                </a:solidFill>
              </a:rPr>
              <a:t>3.</a:t>
            </a:r>
            <a:r>
              <a:rPr lang="en-US" sz="1800" b="1">
                <a:solidFill>
                  <a:schemeClr val="accent1"/>
                </a:solidFill>
              </a:rPr>
              <a:t> </a:t>
            </a:r>
            <a:r>
              <a:rPr lang="en-US" sz="2000" b="1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</a:t>
            </a:r>
            <a:r>
              <a:rPr lang="en-US" sz="2000" b="1">
                <a:solidFill>
                  <a:schemeClr val="accent2"/>
                </a:solidFill>
              </a:rPr>
              <a:t>b</a:t>
            </a:r>
          </a:p>
          <a:p>
            <a:pPr algn="l"/>
            <a:r>
              <a:rPr lang="en-US" sz="1800" b="1">
                <a:solidFill>
                  <a:schemeClr val="hlink"/>
                </a:solidFill>
              </a:rPr>
              <a:t>4.</a:t>
            </a:r>
            <a:r>
              <a:rPr lang="en-US" sz="1800" b="1">
                <a:solidFill>
                  <a:schemeClr val="accent1"/>
                </a:solidFill>
              </a:rPr>
              <a:t> </a:t>
            </a:r>
            <a:r>
              <a:rPr lang="en-US" sz="2000" b="1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</a:t>
            </a:r>
            <a:r>
              <a:rPr lang="en-US" sz="2000" b="1">
                <a:solidFill>
                  <a:schemeClr val="accent2"/>
                </a:solidFill>
              </a:rPr>
              <a:t>a</a:t>
            </a:r>
            <a:r>
              <a:rPr lang="en-US" sz="2000" b="1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 </a:t>
            </a:r>
            <a:r>
              <a:rPr lang="en-US" sz="2000" b="1">
                <a:solidFill>
                  <a:schemeClr val="accent2"/>
                </a:solidFill>
              </a:rPr>
              <a:t>d</a:t>
            </a:r>
          </a:p>
          <a:p>
            <a:pPr algn="l"/>
            <a:r>
              <a:rPr lang="en-US" sz="1800" b="1">
                <a:solidFill>
                  <a:schemeClr val="hlink"/>
                </a:solidFill>
              </a:rPr>
              <a:t>5.</a:t>
            </a:r>
            <a:r>
              <a:rPr lang="en-US" sz="1800" b="1">
                <a:solidFill>
                  <a:schemeClr val="accent1"/>
                </a:solidFill>
              </a:rPr>
              <a:t> </a:t>
            </a:r>
            <a:r>
              <a:rPr lang="en-US" sz="2000" b="1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</a:t>
            </a:r>
            <a:r>
              <a:rPr lang="en-US" sz="2000" b="1">
                <a:solidFill>
                  <a:schemeClr val="accent2"/>
                </a:solidFill>
              </a:rPr>
              <a:t>a</a:t>
            </a:r>
            <a:r>
              <a:rPr lang="en-US" sz="2000" b="1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 </a:t>
            </a:r>
            <a:r>
              <a:rPr lang="en-US" sz="2000" b="1">
                <a:solidFill>
                  <a:schemeClr val="accent2"/>
                </a:solidFill>
              </a:rPr>
              <a:t>b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59000" y="1625600"/>
            <a:ext cx="5692775" cy="4098925"/>
            <a:chOff x="1396" y="912"/>
            <a:chExt cx="3586" cy="2694"/>
          </a:xfrm>
        </p:grpSpPr>
        <p:sp>
          <p:nvSpPr>
            <p:cNvPr id="373765" name="Rectangle 5"/>
            <p:cNvSpPr>
              <a:spLocks noChangeArrowheads="1"/>
            </p:cNvSpPr>
            <p:nvPr/>
          </p:nvSpPr>
          <p:spPr bwMode="auto">
            <a:xfrm>
              <a:off x="3315" y="912"/>
              <a:ext cx="550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>
                  <a:solidFill>
                    <a:schemeClr val="accent2"/>
                  </a:solidFill>
                </a:rPr>
                <a:t>a</a:t>
              </a:r>
              <a:r>
                <a:rPr lang="en-US" sz="2400" b="1">
                  <a:solidFill>
                    <a:schemeClr val="accent2"/>
                  </a:solidFill>
                </a:rPr>
                <a:t>:</a:t>
              </a:r>
              <a:r>
                <a:rPr lang="en-US" sz="2400" b="1">
                  <a:solidFill>
                    <a:schemeClr val="accent2"/>
                  </a:solidFill>
                  <a:latin typeface="Symbol" pitchFamily="18" charset="2"/>
                </a:rPr>
                <a:t>L</a:t>
              </a:r>
              <a:endParaRPr lang="en-US" sz="3200">
                <a:solidFill>
                  <a:schemeClr val="accent2"/>
                </a:solidFill>
              </a:endParaRPr>
            </a:p>
          </p:txBody>
        </p:sp>
        <p:sp>
          <p:nvSpPr>
            <p:cNvPr id="373766" name="Rectangle 6"/>
            <p:cNvSpPr>
              <a:spLocks noChangeArrowheads="1"/>
            </p:cNvSpPr>
            <p:nvPr/>
          </p:nvSpPr>
          <p:spPr bwMode="auto">
            <a:xfrm>
              <a:off x="2545" y="1584"/>
              <a:ext cx="528" cy="20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>
                  <a:solidFill>
                    <a:schemeClr val="accent2"/>
                  </a:solidFill>
                </a:rPr>
                <a:t>b: </a:t>
              </a:r>
              <a:r>
                <a:rPr lang="en-US" sz="2000" b="1">
                  <a:solidFill>
                    <a:schemeClr val="accent2"/>
                  </a:solidFill>
                </a:rPr>
                <a:t>a</a:t>
              </a:r>
            </a:p>
          </p:txBody>
        </p:sp>
        <p:sp>
          <p:nvSpPr>
            <p:cNvPr id="373767" name="Rectangle 7"/>
            <p:cNvSpPr>
              <a:spLocks noChangeArrowheads="1"/>
            </p:cNvSpPr>
            <p:nvPr/>
          </p:nvSpPr>
          <p:spPr bwMode="auto">
            <a:xfrm>
              <a:off x="4096" y="1584"/>
              <a:ext cx="475" cy="20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>
                  <a:solidFill>
                    <a:schemeClr val="accent2"/>
                  </a:solidFill>
                </a:rPr>
                <a:t>b: 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</a:t>
              </a:r>
              <a:r>
                <a:rPr lang="en-US" sz="2000" b="1">
                  <a:solidFill>
                    <a:schemeClr val="accent2"/>
                  </a:solidFill>
                </a:rPr>
                <a:t>a</a:t>
              </a:r>
            </a:p>
          </p:txBody>
        </p:sp>
        <p:sp>
          <p:nvSpPr>
            <p:cNvPr id="373768" name="Rectangle 8"/>
            <p:cNvSpPr>
              <a:spLocks noChangeArrowheads="1"/>
            </p:cNvSpPr>
            <p:nvPr/>
          </p:nvSpPr>
          <p:spPr bwMode="auto">
            <a:xfrm>
              <a:off x="3577" y="2304"/>
              <a:ext cx="701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1">
                  <a:solidFill>
                    <a:schemeClr val="accent2"/>
                  </a:solidFill>
                  <a:sym typeface="Symbol" pitchFamily="18" charset="2"/>
                </a:rPr>
                <a:t>d</a:t>
              </a:r>
              <a:r>
                <a:rPr lang="en-US" sz="2000" b="1">
                  <a:solidFill>
                    <a:schemeClr val="accent2"/>
                  </a:solidFill>
                  <a:sym typeface="Symbol" pitchFamily="18" charset="2"/>
                </a:rPr>
                <a:t>: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</a:t>
              </a:r>
              <a:r>
                <a:rPr lang="en-US" sz="2000" b="1">
                  <a:solidFill>
                    <a:schemeClr val="accent2"/>
                  </a:solidFill>
                </a:rPr>
                <a:t>a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 </a:t>
              </a:r>
              <a:r>
                <a:rPr lang="en-US" sz="2000" b="1">
                  <a:solidFill>
                    <a:schemeClr val="accent2"/>
                  </a:solidFill>
                  <a:sym typeface="Symbol" pitchFamily="18" charset="2"/>
                </a:rPr>
                <a:t>b</a:t>
              </a:r>
              <a:endParaRPr lang="en-US" sz="2400">
                <a:solidFill>
                  <a:schemeClr val="accent2"/>
                </a:solidFill>
              </a:endParaRPr>
            </a:p>
          </p:txBody>
        </p:sp>
        <p:cxnSp>
          <p:nvCxnSpPr>
            <p:cNvPr id="373769" name="AutoShape 9"/>
            <p:cNvCxnSpPr>
              <a:cxnSpLocks noChangeShapeType="1"/>
              <a:stCxn id="373766" idx="0"/>
              <a:endCxn id="373765" idx="2"/>
            </p:cNvCxnSpPr>
            <p:nvPr/>
          </p:nvCxnSpPr>
          <p:spPr bwMode="auto">
            <a:xfrm flipV="1">
              <a:off x="2809" y="1113"/>
              <a:ext cx="781" cy="46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3770" name="AutoShape 10"/>
            <p:cNvCxnSpPr>
              <a:cxnSpLocks noChangeShapeType="1"/>
              <a:stCxn id="373765" idx="2"/>
              <a:endCxn id="373767" idx="0"/>
            </p:cNvCxnSpPr>
            <p:nvPr/>
          </p:nvCxnSpPr>
          <p:spPr bwMode="auto">
            <a:xfrm>
              <a:off x="3590" y="1113"/>
              <a:ext cx="744" cy="46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3771" name="AutoShape 11"/>
            <p:cNvCxnSpPr>
              <a:cxnSpLocks noChangeShapeType="1"/>
              <a:stCxn id="373766" idx="2"/>
              <a:endCxn id="373792" idx="0"/>
            </p:cNvCxnSpPr>
            <p:nvPr/>
          </p:nvCxnSpPr>
          <p:spPr bwMode="auto">
            <a:xfrm flipH="1">
              <a:off x="2251" y="1794"/>
              <a:ext cx="558" cy="5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3772" name="AutoShape 12"/>
            <p:cNvCxnSpPr>
              <a:cxnSpLocks noChangeShapeType="1"/>
              <a:stCxn id="373767" idx="2"/>
              <a:endCxn id="373768" idx="0"/>
            </p:cNvCxnSpPr>
            <p:nvPr/>
          </p:nvCxnSpPr>
          <p:spPr bwMode="auto">
            <a:xfrm flipH="1">
              <a:off x="3928" y="1794"/>
              <a:ext cx="406" cy="5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373773" name="Oval 13"/>
            <p:cNvSpPr>
              <a:spLocks noChangeArrowheads="1"/>
            </p:cNvSpPr>
            <p:nvPr/>
          </p:nvSpPr>
          <p:spPr bwMode="auto">
            <a:xfrm>
              <a:off x="3073" y="2304"/>
              <a:ext cx="201" cy="19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bg1"/>
                  </a:solidFill>
                </a:rPr>
                <a:t>3</a:t>
              </a:r>
              <a:endParaRPr lang="en-US" sz="32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3774" name="Oval 14"/>
            <p:cNvSpPr>
              <a:spLocks noChangeArrowheads="1"/>
            </p:cNvSpPr>
            <p:nvPr/>
          </p:nvSpPr>
          <p:spPr bwMode="auto">
            <a:xfrm>
              <a:off x="4657" y="2304"/>
              <a:ext cx="201" cy="19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bg1"/>
                  </a:solidFill>
                </a:rPr>
                <a:t>3</a:t>
              </a:r>
              <a:endParaRPr lang="en-US" sz="32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3775" name="Oval 15"/>
            <p:cNvSpPr>
              <a:spLocks noChangeArrowheads="1"/>
            </p:cNvSpPr>
            <p:nvPr/>
          </p:nvSpPr>
          <p:spPr bwMode="auto">
            <a:xfrm>
              <a:off x="2545" y="3120"/>
              <a:ext cx="201" cy="19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bg1"/>
                  </a:solidFill>
                </a:rPr>
                <a:t>2</a:t>
              </a:r>
              <a:endParaRPr lang="en-US" sz="32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3776" name="Oval 16"/>
            <p:cNvSpPr>
              <a:spLocks noChangeArrowheads="1"/>
            </p:cNvSpPr>
            <p:nvPr/>
          </p:nvSpPr>
          <p:spPr bwMode="auto">
            <a:xfrm>
              <a:off x="1652" y="3114"/>
              <a:ext cx="201" cy="19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bg1"/>
                  </a:solidFill>
                </a:rPr>
                <a:t>1</a:t>
              </a:r>
              <a:endParaRPr lang="en-US" sz="32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3777" name="Oval 17"/>
            <p:cNvSpPr>
              <a:spLocks noChangeArrowheads="1"/>
            </p:cNvSpPr>
            <p:nvPr/>
          </p:nvSpPr>
          <p:spPr bwMode="auto">
            <a:xfrm>
              <a:off x="3457" y="3114"/>
              <a:ext cx="201" cy="19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bg1"/>
                  </a:solidFill>
                </a:rPr>
                <a:t>4</a:t>
              </a:r>
              <a:endParaRPr lang="en-US" sz="32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373778" name="Oval 18"/>
            <p:cNvSpPr>
              <a:spLocks noChangeArrowheads="1"/>
            </p:cNvSpPr>
            <p:nvPr/>
          </p:nvSpPr>
          <p:spPr bwMode="auto">
            <a:xfrm>
              <a:off x="4177" y="3114"/>
              <a:ext cx="201" cy="198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bg1"/>
                  </a:solidFill>
                </a:rPr>
                <a:t>5</a:t>
              </a:r>
              <a:endParaRPr lang="en-US" sz="32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cxnSp>
          <p:nvCxnSpPr>
            <p:cNvPr id="373779" name="AutoShape 19"/>
            <p:cNvCxnSpPr>
              <a:cxnSpLocks noChangeShapeType="1"/>
              <a:stCxn id="373766" idx="2"/>
              <a:endCxn id="373773" idx="0"/>
            </p:cNvCxnSpPr>
            <p:nvPr/>
          </p:nvCxnSpPr>
          <p:spPr bwMode="auto">
            <a:xfrm>
              <a:off x="2809" y="1794"/>
              <a:ext cx="365" cy="5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3780" name="AutoShape 20"/>
            <p:cNvCxnSpPr>
              <a:cxnSpLocks noChangeShapeType="1"/>
              <a:stCxn id="373767" idx="2"/>
              <a:endCxn id="373774" idx="0"/>
            </p:cNvCxnSpPr>
            <p:nvPr/>
          </p:nvCxnSpPr>
          <p:spPr bwMode="auto">
            <a:xfrm>
              <a:off x="4334" y="1794"/>
              <a:ext cx="424" cy="5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3781" name="AutoShape 21"/>
            <p:cNvCxnSpPr>
              <a:cxnSpLocks noChangeShapeType="1"/>
              <a:stCxn id="373792" idx="2"/>
              <a:endCxn id="373776" idx="0"/>
            </p:cNvCxnSpPr>
            <p:nvPr/>
          </p:nvCxnSpPr>
          <p:spPr bwMode="auto">
            <a:xfrm flipH="1">
              <a:off x="1753" y="2505"/>
              <a:ext cx="498" cy="60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3782" name="AutoShape 22"/>
            <p:cNvCxnSpPr>
              <a:cxnSpLocks noChangeShapeType="1"/>
              <a:stCxn id="373792" idx="2"/>
              <a:endCxn id="373775" idx="0"/>
            </p:cNvCxnSpPr>
            <p:nvPr/>
          </p:nvCxnSpPr>
          <p:spPr bwMode="auto">
            <a:xfrm>
              <a:off x="2251" y="2505"/>
              <a:ext cx="395" cy="60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3783" name="AutoShape 23"/>
            <p:cNvCxnSpPr>
              <a:cxnSpLocks noChangeShapeType="1"/>
              <a:stCxn id="373768" idx="2"/>
              <a:endCxn id="373777" idx="0"/>
            </p:cNvCxnSpPr>
            <p:nvPr/>
          </p:nvCxnSpPr>
          <p:spPr bwMode="auto">
            <a:xfrm flipH="1">
              <a:off x="3558" y="2505"/>
              <a:ext cx="370" cy="60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373784" name="AutoShape 24"/>
            <p:cNvCxnSpPr>
              <a:cxnSpLocks noChangeShapeType="1"/>
              <a:stCxn id="373768" idx="2"/>
              <a:endCxn id="373778" idx="0"/>
            </p:cNvCxnSpPr>
            <p:nvPr/>
          </p:nvCxnSpPr>
          <p:spPr bwMode="auto">
            <a:xfrm>
              <a:off x="3928" y="2505"/>
              <a:ext cx="350" cy="60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373785" name="Rectangle 25"/>
            <p:cNvSpPr>
              <a:spLocks noChangeArrowheads="1"/>
            </p:cNvSpPr>
            <p:nvPr/>
          </p:nvSpPr>
          <p:spPr bwMode="auto">
            <a:xfrm>
              <a:off x="1396" y="3306"/>
              <a:ext cx="65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</a:rPr>
                <a:t>a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</a:t>
              </a:r>
              <a:r>
                <a:rPr lang="en-US" sz="2400" b="1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000" b="1">
                  <a:solidFill>
                    <a:schemeClr val="accent2"/>
                  </a:solidFill>
                </a:rPr>
                <a:t>b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 </a:t>
              </a:r>
              <a:r>
                <a:rPr lang="en-US" sz="2000" b="1">
                  <a:solidFill>
                    <a:schemeClr val="hlink"/>
                  </a:solidFill>
                </a:rPr>
                <a:t>c</a:t>
              </a:r>
            </a:p>
          </p:txBody>
        </p:sp>
        <p:sp>
          <p:nvSpPr>
            <p:cNvPr id="373786" name="Rectangle 26"/>
            <p:cNvSpPr>
              <a:spLocks noChangeArrowheads="1"/>
            </p:cNvSpPr>
            <p:nvPr/>
          </p:nvSpPr>
          <p:spPr bwMode="auto">
            <a:xfrm>
              <a:off x="2445" y="3345"/>
              <a:ext cx="494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</a:rPr>
                <a:t>a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</a:t>
              </a:r>
              <a:r>
                <a:rPr lang="en-US" sz="2000" b="1">
                  <a:solidFill>
                    <a:schemeClr val="hlink"/>
                  </a:solidFill>
                  <a:latin typeface="Times New Roman" pitchFamily="18" charset="0"/>
                  <a:sym typeface="Symbol" pitchFamily="18" charset="2"/>
                </a:rPr>
                <a:t></a:t>
              </a:r>
              <a:r>
                <a:rPr lang="en-US" sz="2000" b="1">
                  <a:solidFill>
                    <a:schemeClr val="hlink"/>
                  </a:solidFill>
                </a:rPr>
                <a:t>c</a:t>
              </a:r>
            </a:p>
          </p:txBody>
        </p:sp>
        <p:sp>
          <p:nvSpPr>
            <p:cNvPr id="373787" name="Rectangle 27"/>
            <p:cNvSpPr>
              <a:spLocks noChangeArrowheads="1"/>
            </p:cNvSpPr>
            <p:nvPr/>
          </p:nvSpPr>
          <p:spPr bwMode="auto">
            <a:xfrm>
              <a:off x="2949" y="2538"/>
              <a:ext cx="325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</a:t>
              </a:r>
              <a:r>
                <a:rPr lang="en-US" sz="2000" b="1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373788" name="Rectangle 28"/>
            <p:cNvSpPr>
              <a:spLocks noChangeArrowheads="1"/>
            </p:cNvSpPr>
            <p:nvPr/>
          </p:nvSpPr>
          <p:spPr bwMode="auto">
            <a:xfrm>
              <a:off x="4657" y="2538"/>
              <a:ext cx="325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</a:t>
              </a:r>
              <a:r>
                <a:rPr lang="en-US" sz="2000" b="1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373789" name="Rectangle 29"/>
            <p:cNvSpPr>
              <a:spLocks noChangeArrowheads="1"/>
            </p:cNvSpPr>
            <p:nvPr/>
          </p:nvSpPr>
          <p:spPr bwMode="auto">
            <a:xfrm>
              <a:off x="3317" y="3345"/>
              <a:ext cx="545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</a:t>
              </a:r>
              <a:r>
                <a:rPr lang="en-US" sz="2000" b="1">
                  <a:solidFill>
                    <a:schemeClr val="accent2"/>
                  </a:solidFill>
                </a:rPr>
                <a:t>a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 </a:t>
              </a:r>
              <a:r>
                <a:rPr lang="en-US" sz="2000" b="1">
                  <a:solidFill>
                    <a:schemeClr val="accent2"/>
                  </a:solidFill>
                </a:rPr>
                <a:t>d</a:t>
              </a:r>
            </a:p>
          </p:txBody>
        </p:sp>
        <p:sp>
          <p:nvSpPr>
            <p:cNvPr id="373790" name="Rectangle 30"/>
            <p:cNvSpPr>
              <a:spLocks noChangeArrowheads="1"/>
            </p:cNvSpPr>
            <p:nvPr/>
          </p:nvSpPr>
          <p:spPr bwMode="auto">
            <a:xfrm>
              <a:off x="4097" y="3344"/>
              <a:ext cx="553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</a:t>
              </a:r>
              <a:r>
                <a:rPr lang="en-US" sz="2000" b="1">
                  <a:solidFill>
                    <a:schemeClr val="accent2"/>
                  </a:solidFill>
                </a:rPr>
                <a:t>d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 </a:t>
              </a:r>
              <a:r>
                <a:rPr lang="en-US" sz="2000" b="1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373791" name="Rectangle 31"/>
            <p:cNvSpPr>
              <a:spLocks noChangeArrowheads="1"/>
            </p:cNvSpPr>
            <p:nvPr/>
          </p:nvSpPr>
          <p:spPr bwMode="auto">
            <a:xfrm>
              <a:off x="1893" y="1482"/>
              <a:ext cx="1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Times New Roman" pitchFamily="18" charset="0"/>
                </a:rPr>
                <a:t> </a:t>
              </a:r>
              <a:endParaRPr lang="en-US" sz="2000" b="1">
                <a:solidFill>
                  <a:schemeClr val="tx1"/>
                </a:solidFill>
              </a:endParaRPr>
            </a:p>
          </p:txBody>
        </p:sp>
        <p:sp>
          <p:nvSpPr>
            <p:cNvPr id="373792" name="Rectangle 32"/>
            <p:cNvSpPr>
              <a:spLocks noChangeArrowheads="1"/>
            </p:cNvSpPr>
            <p:nvPr/>
          </p:nvSpPr>
          <p:spPr bwMode="auto">
            <a:xfrm>
              <a:off x="1956" y="2304"/>
              <a:ext cx="589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400" b="1">
                  <a:solidFill>
                    <a:schemeClr val="hlink"/>
                  </a:solidFill>
                </a:rPr>
                <a:t>c</a:t>
              </a:r>
              <a:r>
                <a:rPr lang="en-US" sz="2000" b="1">
                  <a:solidFill>
                    <a:schemeClr val="hlink"/>
                  </a:solidFill>
                </a:rPr>
                <a:t>:</a:t>
              </a:r>
              <a:r>
                <a:rPr lang="en-US" sz="2000" b="1">
                  <a:solidFill>
                    <a:schemeClr val="accent2"/>
                  </a:solidFill>
                </a:rPr>
                <a:t> a</a:t>
              </a:r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sym typeface="Symbol" pitchFamily="18" charset="2"/>
                </a:rPr>
                <a:t></a:t>
              </a:r>
              <a:r>
                <a:rPr lang="en-US" sz="2400" b="1">
                  <a:solidFill>
                    <a:schemeClr val="accent2"/>
                  </a:solidFill>
                  <a:latin typeface="Times New Roman" pitchFamily="18" charset="0"/>
                </a:rPr>
                <a:t> </a:t>
              </a:r>
              <a:r>
                <a:rPr lang="en-US" sz="2000" b="1">
                  <a:solidFill>
                    <a:schemeClr val="accent2"/>
                  </a:solidFill>
                </a:rPr>
                <a:t>b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16354</TotalTime>
  <Words>5122</Words>
  <Application>Microsoft Macintosh PowerPoint</Application>
  <PresentationFormat>On-screen Show (4:3)</PresentationFormat>
  <Paragraphs>855</Paragraphs>
  <Slides>76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Office Theme</vt:lpstr>
      <vt:lpstr>Proof Complexity Tutorial:  The Basics, Accomplishments, Connections and Open problems</vt:lpstr>
      <vt:lpstr>Overview</vt:lpstr>
      <vt:lpstr>Propositional Proof Systems for UNSAT</vt:lpstr>
      <vt:lpstr>Fundamental Connection to Complexity Theory</vt:lpstr>
      <vt:lpstr>Proof systems we will cover:</vt:lpstr>
      <vt:lpstr>PowerPoint Presentation</vt:lpstr>
      <vt:lpstr>Resolution</vt:lpstr>
      <vt:lpstr>Restricted forms of Resolution</vt:lpstr>
      <vt:lpstr> Tree-like Resolution Proof</vt:lpstr>
      <vt:lpstr>DPLL Refutation = Refutation Decision Tree</vt:lpstr>
      <vt:lpstr>More General Refutation Trees</vt:lpstr>
      <vt:lpstr>Proof Systems corresponding to Circuit Classes</vt:lpstr>
      <vt:lpstr>Alternative Formulation:  Propositional Sequent Calculus (PK)</vt:lpstr>
      <vt:lpstr>Propositional Sequent Calculus (PK)</vt:lpstr>
      <vt:lpstr>Polynomial Simulations</vt:lpstr>
      <vt:lpstr>PowerPoint Presentation</vt:lpstr>
      <vt:lpstr>Achievements: Lower Bounds</vt:lpstr>
      <vt:lpstr>Lower Bounds I:  Width lower bounds via Expansion  </vt:lpstr>
      <vt:lpstr>Expanding Clause-Variable Graph</vt:lpstr>
      <vt:lpstr>Good Expansion  Good Boundary Expansion</vt:lpstr>
      <vt:lpstr>Width Argument</vt:lpstr>
      <vt:lpstr>Width Lower Bounds via Expansion</vt:lpstr>
      <vt:lpstr>Lower Bounds II: Feasible Interpolation</vt:lpstr>
      <vt:lpstr>Feasible Interpolation: Important interpolant formulas</vt:lpstr>
      <vt:lpstr>An application of Feasible Interpolation: Metamathematics of P versus NP</vt:lpstr>
      <vt:lpstr>Lower Bounds III:  Exponential AC0-Frege Lower Bounds  [Ajtai], [KPW, PBI] </vt:lpstr>
      <vt:lpstr>PowerPoint Presentation</vt:lpstr>
      <vt:lpstr>The Next Big Barrier</vt:lpstr>
      <vt:lpstr>Hilbert’s Nullstellensatz </vt:lpstr>
      <vt:lpstr>Nullstellensatz Proof System [BIKPP]</vt:lpstr>
      <vt:lpstr>Polynomial Calculus (PC) Dynamic version of Nullsatz</vt:lpstr>
      <vt:lpstr>PowerPoint Presentation</vt:lpstr>
      <vt:lpstr>Hilbert’s System: PC with circuit size (not degree) measure</vt:lpstr>
      <vt:lpstr>PowerPoint Presentation</vt:lpstr>
      <vt:lpstr>The Ideal Proof System [P96,P98,Grochow-P]</vt:lpstr>
      <vt:lpstr>The Ideal Proof System  [P96,P98,Grochow-P]</vt:lpstr>
      <vt:lpstr>The Ideal Proof System</vt:lpstr>
      <vt:lpstr>PowerPoint Presentation</vt:lpstr>
      <vt:lpstr>PowerPoint Presentation</vt:lpstr>
      <vt:lpstr>PowerPoint Presentation</vt:lpstr>
      <vt:lpstr> Lower Bounds for PC </vt:lpstr>
      <vt:lpstr>Tseitin Contradictions</vt:lpstr>
      <vt:lpstr>PC Degree Lower Bounds via Expansion [BGIP]</vt:lpstr>
      <vt:lpstr>Gaussian Width</vt:lpstr>
      <vt:lpstr>Gaussian Refutations for Tseitin</vt:lpstr>
      <vt:lpstr>Gaussian width lower bounds via expansion (same as width argument given earlier)</vt:lpstr>
      <vt:lpstr>Converting Gaussian Proofs to PC Proofs</vt:lpstr>
      <vt:lpstr>Converting Gaussian Proofs to PC Proofs</vt:lpstr>
      <vt:lpstr>PowerPoint Presentation</vt:lpstr>
      <vt:lpstr>Semi-Algebraic Proof Systems</vt:lpstr>
      <vt:lpstr>Semi-Algebraic Proof Systems</vt:lpstr>
      <vt:lpstr>Cutting Planes </vt:lpstr>
      <vt:lpstr>Cutting Planes Refutations</vt:lpstr>
      <vt:lpstr>Positivestellensatz/SOS/Lasserre</vt:lpstr>
      <vt:lpstr>Dynamic Positivestellensatz (SOS+)</vt:lpstr>
      <vt:lpstr>PowerPoint Presentation</vt:lpstr>
      <vt:lpstr>SOS Lower Bounds</vt:lpstr>
      <vt:lpstr>Using Communication Complexity for Algebraic/Semi-algebraic Lower Bounds</vt:lpstr>
      <vt:lpstr>Using Communication Complexity for Algebraic/Semi-algebraic Lower Bounds</vt:lpstr>
      <vt:lpstr>Using Communication Complexity for Algebraic/Semi-algebraic Lower Bounds</vt:lpstr>
      <vt:lpstr>PowerPoint Presentation</vt:lpstr>
      <vt:lpstr>Algorithmic Implications of Proof Complexity lower bounds</vt:lpstr>
      <vt:lpstr> Example 1:  Limitations of Natural SAT algorithms</vt:lpstr>
      <vt:lpstr>PowerPoint Presentation</vt:lpstr>
      <vt:lpstr>Exponential lower bounds for 3-CNF formulas below ratio 4.267 [Achlioptas-Beame-Molloy’07]</vt:lpstr>
      <vt:lpstr> Example 2:  Lower Bounds for Extension Complexity</vt:lpstr>
      <vt:lpstr>Applications of EFs</vt:lpstr>
      <vt:lpstr>A Brief History of EF Lower Bounds</vt:lpstr>
      <vt:lpstr>                      Example 3:  Integrality Gaps for LP/SDP algorithms  </vt:lpstr>
      <vt:lpstr>The Big Question:   Can We Do Better than 2 for Vertex Cover?</vt:lpstr>
      <vt:lpstr>An SDP for Vertex Cover</vt:lpstr>
      <vt:lpstr>An SDP for Vertex Cover</vt:lpstr>
      <vt:lpstr>Systematic tightening: Lift-and-project hierarchies</vt:lpstr>
      <vt:lpstr>The Good News</vt:lpstr>
      <vt:lpstr>Open Problems</vt:lpstr>
      <vt:lpstr>Thanks!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Proof Complexity in the last Decade: Accomplishments, obstacles and open problems</dc:title>
  <dc:creator>toni</dc:creator>
  <cp:lastModifiedBy>Toniann Pitassi</cp:lastModifiedBy>
  <cp:revision>287</cp:revision>
  <dcterms:created xsi:type="dcterms:W3CDTF">2009-02-18T16:31:43Z</dcterms:created>
  <dcterms:modified xsi:type="dcterms:W3CDTF">2016-02-08T14:06:26Z</dcterms:modified>
</cp:coreProperties>
</file>