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5" r:id="rId14"/>
    <p:sldId id="274" r:id="rId15"/>
    <p:sldId id="273" r:id="rId16"/>
    <p:sldId id="276" r:id="rId17"/>
    <p:sldId id="277" r:id="rId18"/>
    <p:sldId id="285" r:id="rId19"/>
    <p:sldId id="286" r:id="rId20"/>
    <p:sldId id="287" r:id="rId21"/>
    <p:sldId id="288" r:id="rId22"/>
    <p:sldId id="284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21534" autoAdjust="0"/>
    <p:restoredTop sz="33973" autoAdjust="0"/>
  </p:normalViewPr>
  <p:slideViewPr>
    <p:cSldViewPr snapToGrid="0" snapToObjects="1">
      <p:cViewPr varScale="1">
        <p:scale>
          <a:sx n="18" d="100"/>
          <a:sy n="18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2142-455E-884F-9E02-921B87D3284A}" type="datetimeFigureOut">
              <a:rPr lang="en-US" smtClean="0"/>
              <a:t>23/2/16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BBB11-FF10-6144-B273-258F0200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2" y="8865454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x-none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830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61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4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400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830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4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938531" y="685175"/>
            <a:ext cx="4980939" cy="34302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400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4339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x-none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1938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CFE18-7F6A-405F-9F5E-AB43DD53E9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1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400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697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1200" dirty="0" smtClean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400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865453"/>
            <a:ext cx="297179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4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7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34D4-D0B0-A943-9A1E-6BEB3FF66CB6}" type="datetimeFigureOut">
              <a:rPr lang="en-US" smtClean="0"/>
              <a:t>23/2/16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69D9-1145-6C4E-BABA-D2E9503C7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4.e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27048" y="1402323"/>
            <a:ext cx="7772400" cy="13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zh-CN" altLang="en-US" sz="4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Power</a:t>
            </a:r>
            <a:r>
              <a:rPr lang="zh-CN" altLang="en-US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zh-CN" altLang="en-US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</a:t>
            </a:r>
            <a:r>
              <a:rPr lang="zh-CN" altLang="en-US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altLang="zh-CN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altLang="zh-CN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</a:t>
            </a:r>
            <a:r>
              <a:rPr lang="zh-CN" altLang="en-US" sz="4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Cryptography</a:t>
            </a:r>
            <a:endParaRPr lang="x-none" sz="4000" b="0" i="0" u="none" strike="noStrike" cap="none" baseline="0" dirty="0">
              <a:solidFill>
                <a:srgbClr val="8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475656" y="3505111"/>
            <a:ext cx="7200800" cy="15080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480"/>
              </a:spcBef>
              <a:buClr>
                <a:srgbClr val="3F3F3F"/>
              </a:buClr>
              <a:buSzPct val="25000"/>
              <a:buFont typeface="Comic Sans MS"/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Siyao Guo</a:t>
            </a:r>
            <a:r>
              <a:rPr lang="zh-CN" alt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zh-CN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</a:t>
            </a:r>
            <a:r>
              <a:rPr lang="en-US" altLang="zh-CN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New</a:t>
            </a:r>
            <a:r>
              <a:rPr lang="zh-CN" alt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York</a:t>
            </a:r>
            <a:r>
              <a:rPr lang="zh-CN" altLang="en-US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University</a:t>
            </a:r>
            <a:endParaRPr lang="en-US" sz="2000" dirty="0" smtClean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buClr>
                <a:srgbClr val="3F3F3F"/>
              </a:buClr>
              <a:buSzPct val="25000"/>
              <a:buFont typeface="Comic Sans MS"/>
              <a:buNone/>
            </a:pPr>
            <a:r>
              <a:rPr 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Malkin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Columbia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University</a:t>
            </a:r>
          </a:p>
          <a:p>
            <a:pPr marL="0" marR="0" lvl="0" indent="0" algn="l" rtl="0">
              <a:spcBef>
                <a:spcPts val="480"/>
              </a:spcBef>
              <a:buClr>
                <a:srgbClr val="3F3F3F"/>
              </a:buClr>
              <a:buSzPct val="25000"/>
              <a:buFont typeface="Comic Sans MS"/>
              <a:buNone/>
            </a:pP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Igor</a:t>
            </a:r>
            <a:r>
              <a:rPr lang="en-US" altLang="zh-CN" sz="2000" dirty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C. Oliveira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Columbia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University</a:t>
            </a:r>
          </a:p>
          <a:p>
            <a:pPr marL="0" marR="0" lvl="0" indent="0" algn="l" rtl="0">
              <a:spcBef>
                <a:spcPts val="480"/>
              </a:spcBef>
              <a:buClr>
                <a:srgbClr val="3F3F3F"/>
              </a:buClr>
              <a:buSzPct val="25000"/>
              <a:buFont typeface="Comic Sans MS"/>
              <a:buNone/>
            </a:pPr>
            <a:r>
              <a:rPr lang="en-US" sz="2000" dirty="0" err="1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Alon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Rosen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</a:t>
            </a:r>
            <a:r>
              <a:rPr lang="en-US" altLang="zh-CN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IDC</a:t>
            </a:r>
            <a:r>
              <a:rPr lang="zh-CN" altLang="en-US" sz="2000" dirty="0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solidFill>
                  <a:srgbClr val="3F3F3F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Herzilya</a:t>
            </a:r>
            <a:endParaRPr lang="en-US" altLang="zh-CN" sz="2000" dirty="0" smtClean="0">
              <a:solidFill>
                <a:srgbClr val="3F3F3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124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smtClean="0">
                <a:latin typeface="Comic Sans MS"/>
                <a:ea typeface="Comic Sans MS"/>
                <a:cs typeface="Comic Sans MS"/>
                <a:sym typeface="Comic Sans MS"/>
              </a:rPr>
              <a:t>A Powerful </a:t>
            </a: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Tool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388820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For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monotone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functions  f, g: {0,1}</a:t>
            </a:r>
            <a:r>
              <a:rPr lang="en-US" altLang="zh-CN" sz="20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-&gt; {0,1}</a:t>
            </a:r>
            <a:endParaRPr lang="en-US" altLang="zh-CN" sz="2000" baseline="30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baseline="30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FKG’s inequality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:  (monotone functions are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positively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correlated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Talagrand’</a:t>
            </a:r>
            <a:r>
              <a:rPr lang="en-US" altLang="zh-CN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inequality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correlation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can be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lower bounded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  <a:endParaRPr lang="en-US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where</a:t>
            </a:r>
            <a:endParaRPr lang="en-US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                                   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97997"/>
              </p:ext>
            </p:extLst>
          </p:nvPr>
        </p:nvGraphicFramePr>
        <p:xfrm>
          <a:off x="1432101" y="4653136"/>
          <a:ext cx="286523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" name="Equation" r:id="rId4" imgW="1574800" imgH="266700" progId="Equation.3">
                  <p:embed/>
                </p:oleObj>
              </mc:Choice>
              <mc:Fallback>
                <p:oleObj name="Equation" r:id="rId4" imgW="15748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2101" y="4653136"/>
                        <a:ext cx="286523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071975"/>
              </p:ext>
            </p:extLst>
          </p:nvPr>
        </p:nvGraphicFramePr>
        <p:xfrm>
          <a:off x="1331640" y="5098552"/>
          <a:ext cx="316835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2" name="Equation" r:id="rId6" imgW="762000" imgH="127000" progId="Equation.3">
                  <p:embed/>
                </p:oleObj>
              </mc:Choice>
              <mc:Fallback>
                <p:oleObj name="Equation" r:id="rId6" imgW="7620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1640" y="5098552"/>
                        <a:ext cx="316835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526728" y="5189112"/>
            <a:ext cx="2703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600" dirty="0" smtClean="0">
                <a:latin typeface="Comic Sans MS"/>
                <a:ea typeface="Comic Sans MS"/>
                <a:cs typeface="Comic Sans MS"/>
                <a:sym typeface="Comic Sans MS"/>
              </a:rPr>
              <a:t>(C &gt; </a:t>
            </a:r>
            <a:r>
              <a:rPr lang="en-US" sz="1600" dirty="0">
                <a:latin typeface="Comic Sans MS"/>
                <a:ea typeface="Comic Sans MS"/>
                <a:cs typeface="Comic Sans MS"/>
                <a:sym typeface="Comic Sans MS"/>
              </a:rPr>
              <a:t>0 is a fixed constant)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782952"/>
              </p:ext>
            </p:extLst>
          </p:nvPr>
        </p:nvGraphicFramePr>
        <p:xfrm>
          <a:off x="611560" y="3759857"/>
          <a:ext cx="8353139" cy="546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" name="Equation" r:id="rId8" imgW="4191000" imgH="266700" progId="Equation.3">
                  <p:embed/>
                </p:oleObj>
              </mc:Choice>
              <mc:Fallback>
                <p:oleObj name="Equation" r:id="rId8" imgW="4191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560" y="3759857"/>
                        <a:ext cx="8353139" cy="546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64275"/>
              </p:ext>
            </p:extLst>
          </p:nvPr>
        </p:nvGraphicFramePr>
        <p:xfrm>
          <a:off x="1411848" y="2718402"/>
          <a:ext cx="6210027" cy="41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4" name="Equation" r:id="rId10" imgW="3086100" imgH="203200" progId="Equation.DSMT4">
                  <p:embed/>
                </p:oleObj>
              </mc:Choice>
              <mc:Fallback>
                <p:oleObj name="Equation" r:id="rId10" imgW="30861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11848" y="2718402"/>
                        <a:ext cx="6210027" cy="419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4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Proof of Theorem 1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5858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any two output functions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,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by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Talagrand’s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inequality</a:t>
            </a: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1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</a:p>
          <a:p>
            <a:pPr marL="0" lvl="1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</a:t>
            </a:r>
            <a:r>
              <a:rPr lang="en-US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sz="2000" dirty="0" err="1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err="1">
                <a:latin typeface="Comic Sans MS"/>
                <a:ea typeface="Comic Sans MS"/>
                <a:cs typeface="Comic Sans MS"/>
                <a:sym typeface="Comic Sans MS"/>
              </a:rPr>
              <a:t>k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  depend on </a:t>
            </a: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disjoint input coordinates</a:t>
            </a: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1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smtClean="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,...,</a:t>
            </a:r>
            <a:r>
              <a:rPr lang="en-US" sz="2000" dirty="0" err="1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sz="2000" baseline="-25000" dirty="0" err="1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 depend on </a:t>
            </a: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disjoint coordinates </a:t>
            </a:r>
          </a:p>
          <a:p>
            <a:pPr marL="742950" lvl="2" indent="-342900"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one</a:t>
            </a:r>
            <a:r>
              <a:rPr lang="en-US" sz="1600" dirty="0">
                <a:latin typeface="Comic Sans MS"/>
                <a:ea typeface="Comic Sans MS"/>
                <a:cs typeface="Comic Sans MS"/>
                <a:sym typeface="Comic Sans MS"/>
              </a:rPr>
              <a:t> depends </a:t>
            </a:r>
            <a:r>
              <a:rPr lang="en-US" sz="1600" dirty="0" smtClean="0">
                <a:latin typeface="Comic Sans MS"/>
                <a:ea typeface="Comic Sans MS"/>
                <a:cs typeface="Comic Sans MS"/>
                <a:sym typeface="Comic Sans MS"/>
              </a:rPr>
              <a:t>on and equals to </a:t>
            </a:r>
            <a:r>
              <a:rPr lang="en-US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exactly 1 input coordinate      </a:t>
            </a:r>
            <a:endParaRPr lang="en-US" sz="16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1600" dirty="0" smtClean="0">
                <a:latin typeface="Comic Sans MS"/>
                <a:ea typeface="Comic Sans MS"/>
                <a:cs typeface="Comic Sans MS"/>
                <a:sym typeface="Comic Sans MS"/>
              </a:rPr>
              <a:t>f is a </a:t>
            </a:r>
            <a:r>
              <a:rPr lang="en-US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permutation of input coordinates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03258" y="2676120"/>
            <a:ext cx="67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1/4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8572" y="2696050"/>
            <a:ext cx="67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1/2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26817" y="2680196"/>
            <a:ext cx="67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1/2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65914" y="2707123"/>
            <a:ext cx="1168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=&gt;        = 0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322043"/>
              </p:ext>
            </p:extLst>
          </p:nvPr>
        </p:nvGraphicFramePr>
        <p:xfrm>
          <a:off x="1163052" y="2126918"/>
          <a:ext cx="6577263" cy="520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6" name="Equation" r:id="rId4" imgW="4406900" imgH="279400" progId="Equation.DSMT4">
                  <p:embed/>
                </p:oleObj>
              </mc:Choice>
              <mc:Fallback>
                <p:oleObj name="Equation" r:id="rId4" imgW="44069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3052" y="2126918"/>
                        <a:ext cx="6577263" cy="520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94299"/>
              </p:ext>
            </p:extLst>
          </p:nvPr>
        </p:nvGraphicFramePr>
        <p:xfrm>
          <a:off x="3101900" y="3183399"/>
          <a:ext cx="2058311" cy="44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" name="Equation" r:id="rId6" imgW="1282700" imgH="279400" progId="Equation.DSMT4">
                  <p:embed/>
                </p:oleObj>
              </mc:Choice>
              <mc:Fallback>
                <p:oleObj name="Equation" r:id="rId6" imgW="12827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01900" y="3183399"/>
                        <a:ext cx="2058311" cy="448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71019"/>
              </p:ext>
            </p:extLst>
          </p:nvPr>
        </p:nvGraphicFramePr>
        <p:xfrm>
          <a:off x="3115268" y="3759402"/>
          <a:ext cx="2633153" cy="459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Equation" r:id="rId8" imgW="1600200" imgH="279400" progId="Equation.DSMT4">
                  <p:embed/>
                </p:oleObj>
              </mc:Choice>
              <mc:Fallback>
                <p:oleObj name="Equation" r:id="rId8" imgW="16002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15268" y="3759402"/>
                        <a:ext cx="2633153" cy="459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0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  <p:bldP spid="2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722312" y="4509120"/>
            <a:ext cx="7772400" cy="1200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Many</a:t>
            </a:r>
            <a:r>
              <a:rPr lang="zh-CN" alt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Primitives</a:t>
            </a:r>
            <a:r>
              <a:rPr lang="zh-CN" alt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are</a:t>
            </a:r>
            <a:r>
              <a:rPr lang="zh-CN" alt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highly</a:t>
            </a:r>
            <a:r>
              <a:rPr lang="zh-CN" alt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non-monotone</a:t>
            </a:r>
            <a:endParaRPr lang="x-none" sz="3600" b="1" i="0" u="none" strike="noStrike" cap="small" baseline="0" dirty="0">
              <a:solidFill>
                <a:schemeClr val="dk1"/>
              </a:solidFill>
              <a:latin typeface="Comic Sans MS" panose="030F0702030302020204" pitchFamily="66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19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Tool Box 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34265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5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Talagrand’s</a:t>
            </a:r>
            <a:r>
              <a:rPr lang="en-US" altLang="zh-CN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inequality fails for</a:t>
            </a:r>
            <a:r>
              <a:rPr lang="en-US" altLang="zh-CN" sz="2500" dirty="0" smtClean="0">
                <a:latin typeface="Comic Sans MS"/>
                <a:ea typeface="Comic Sans MS"/>
                <a:cs typeface="Comic Sans MS"/>
                <a:sym typeface="Comic Sans MS"/>
              </a:rPr>
              <a:t> 1 </a:t>
            </a:r>
            <a:r>
              <a:rPr lang="en-US" altLang="zh-CN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Structure results </a:t>
            </a:r>
            <a:r>
              <a:rPr lang="en-US" altLang="zh-CN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function with negations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Markov ‘s theorem 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Decomposition theorem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Selection tree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770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Tool 1</a:t>
            </a:r>
            <a:r>
              <a:rPr lang="en-US" altLang="zh-CN" sz="4000" dirty="0"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 Markov’s Theorem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14468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&lt;=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i+1</a:t>
            </a:r>
            <a:endParaRPr lang="en-US" sz="25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</a:t>
            </a:r>
            <a:r>
              <a:rPr lang="zh-CN" altLang="zh-CN" sz="25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zh-CN" altLang="en-US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x</a:t>
            </a:r>
            <a:r>
              <a:rPr lang="en-US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lang="zh-CN" altLang="en-US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</a:t>
            </a:r>
            <a:endParaRPr lang="en-US" sz="2000" baseline="30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f(x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f(x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5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a(f,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X):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alternating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</a:t>
            </a:r>
            <a:r>
              <a:rPr lang="zh-CN" altLang="en-US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respect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number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values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flipping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along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chain</a:t>
            </a: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[Mar58]  f with t negations =&gt; </a:t>
            </a:r>
            <a:r>
              <a:rPr lang="en-US" sz="2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</a:t>
            </a:r>
            <a:r>
              <a:rPr lang="en-US" sz="2000" baseline="-25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a(f, X) = O(2</a:t>
            </a:r>
            <a:r>
              <a:rPr lang="en-US" sz="2000" baseline="30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73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Pseudorandom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Functions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(PRFs)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7089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Thm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3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{0,1}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 {0,1}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-&gt; {0,1}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(poly(n),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1/3)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secure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PRFs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zh-CN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requires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logn</a:t>
            </a:r>
            <a:r>
              <a:rPr lang="zh-CN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–O(1)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negations.</a:t>
            </a:r>
          </a:p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Distinguishier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fixed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arbitrary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chain,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e.g.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</a:t>
            </a:r>
            <a:r>
              <a:rPr lang="zh-CN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…, </a:t>
            </a:r>
            <a:r>
              <a:rPr lang="en-US" altLang="zh-CN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  where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  1</a:t>
            </a:r>
            <a:r>
              <a:rPr lang="en-US" altLang="zh-CN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r>
              <a:rPr lang="en-US" altLang="zh-CN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n-i</a:t>
            </a: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f, X)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&gt;=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n/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outputs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otherwise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</a:t>
            </a:r>
            <a:endParaRPr lang="en-US" altLang="zh-CN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Analysis: </a:t>
            </a: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Random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functions: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E[a(</a:t>
            </a:r>
            <a:r>
              <a:rPr lang="en-US" altLang="zh-CN" sz="200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f,X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)] = n/2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a(f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X)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&gt;=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n/4 </a:t>
            </a:r>
            <a:r>
              <a:rPr lang="en-US" altLang="zh-CN" sz="2000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w.h.p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 t = </a:t>
            </a:r>
            <a:r>
              <a:rPr lang="en-US" sz="200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logn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ω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(1)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  </a:t>
            </a: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a(f, X)  </a:t>
            </a:r>
            <a:r>
              <a:rPr 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&lt;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O(</a:t>
            </a:r>
            <a:r>
              <a:rPr 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2000" baseline="30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altLang="zh-CN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594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Tool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: Decomposition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7858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[BCO</a:t>
            </a:r>
            <a:r>
              <a:rPr lang="en-US" altLang="zh-CN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+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14]  If f can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computable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by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 negations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(x) = h(g</a:t>
            </a:r>
            <a:r>
              <a:rPr lang="en-US" altLang="zh-CN" sz="2000" baseline="-25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(x),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…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</a:t>
            </a:r>
            <a:r>
              <a:rPr lang="en-US" altLang="zh-CN" sz="2000" baseline="-25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(x))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g</a:t>
            </a:r>
            <a:r>
              <a:rPr lang="en-US" altLang="zh-CN" sz="20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 = O(2</a:t>
            </a:r>
            <a:r>
              <a:rPr lang="en-US" altLang="zh-CN" sz="2000" baseline="30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  h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XOR or its negation.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5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bound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total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influence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I(f)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Large influence requires many negations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616738"/>
              </p:ext>
            </p:extLst>
          </p:nvPr>
        </p:nvGraphicFramePr>
        <p:xfrm>
          <a:off x="2636838" y="3862985"/>
          <a:ext cx="33940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0" name="Equation" r:id="rId4" imgW="2032000" imgH="292100" progId="Equation.DSMT4">
                  <p:embed/>
                </p:oleObj>
              </mc:Choice>
              <mc:Fallback>
                <p:oleObj name="Equation" r:id="rId4" imgW="20320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6838" y="3862985"/>
                        <a:ext cx="33940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395512"/>
              </p:ext>
            </p:extLst>
          </p:nvPr>
        </p:nvGraphicFramePr>
        <p:xfrm>
          <a:off x="3132138" y="4392039"/>
          <a:ext cx="18240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name="Equation" r:id="rId6" imgW="1092200" imgH="266700" progId="Equation.DSMT4">
                  <p:embed/>
                </p:oleObj>
              </mc:Choice>
              <mc:Fallback>
                <p:oleObj name="Equation" r:id="rId6" imgW="10922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2138" y="4392039"/>
                        <a:ext cx="182403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162374"/>
              </p:ext>
            </p:extLst>
          </p:nvPr>
        </p:nvGraphicFramePr>
        <p:xfrm>
          <a:off x="2795588" y="5501363"/>
          <a:ext cx="3076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2" name="Equation" r:id="rId8" imgW="1841500" imgH="342900" progId="Equation.DSMT4">
                  <p:embed/>
                </p:oleObj>
              </mc:Choice>
              <mc:Fallback>
                <p:oleObj name="Equation" r:id="rId8" imgW="18415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95588" y="5501363"/>
                        <a:ext cx="307657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5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Applications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in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Cryptography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3396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</a:t>
            </a:r>
            <a:endParaRPr lang="en-US" altLang="zh-CN" sz="25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Lower bounds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primitives requiring large influences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[GR00] Hardcore bits require large influence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[BG13] Extractors require large influence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Extractors and hardcore bits require </a:t>
            </a:r>
            <a:r>
              <a:rPr lang="en-US" altLang="zh-CN" sz="1600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Ω</a:t>
            </a: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(log n)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>
              <a:spcBef>
                <a:spcPts val="400"/>
              </a:spcBef>
              <a:buClr>
                <a:schemeClr val="dk1"/>
              </a:buClr>
              <a:buSzPct val="80000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application?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Checking results use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influence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“black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box”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 setting 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 depth circuits setting </a:t>
            </a:r>
          </a:p>
          <a:p>
            <a:pPr marL="457200" lvl="1" indent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16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62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Tool 3: Selection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Tree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899592" y="1700808"/>
            <a:ext cx="6848496" cy="3889359"/>
            <a:chOff x="228600" y="2130441"/>
            <a:chExt cx="6848496" cy="3889359"/>
          </a:xfrm>
          <a:solidFill>
            <a:schemeClr val="accent1"/>
          </a:solidFill>
        </p:grpSpPr>
        <p:grpSp>
          <p:nvGrpSpPr>
            <p:cNvPr id="50" name="Group 49"/>
            <p:cNvGrpSpPr/>
            <p:nvPr/>
          </p:nvGrpSpPr>
          <p:grpSpPr>
            <a:xfrm>
              <a:off x="552636" y="2130441"/>
              <a:ext cx="6524460" cy="3889359"/>
              <a:chOff x="552636" y="2130441"/>
              <a:chExt cx="6524460" cy="3889359"/>
            </a:xfrm>
            <a:grpFill/>
          </p:grpSpPr>
          <p:cxnSp>
            <p:nvCxnSpPr>
              <p:cNvPr id="52" name="Straight Connector 51"/>
              <p:cNvCxnSpPr>
                <a:stCxn id="75" idx="0"/>
                <a:endCxn id="67" idx="7"/>
              </p:cNvCxnSpPr>
              <p:nvPr/>
            </p:nvCxnSpPr>
            <p:spPr>
              <a:xfrm flipV="1">
                <a:off x="1894452" y="2683605"/>
                <a:ext cx="1548320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67" idx="1"/>
                <a:endCxn id="74" idx="4"/>
              </p:cNvCxnSpPr>
              <p:nvPr/>
            </p:nvCxnSpPr>
            <p:spPr>
              <a:xfrm>
                <a:off x="3901028" y="2683605"/>
                <a:ext cx="1535068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75" idx="3"/>
                <a:endCxn id="66" idx="4"/>
              </p:cNvCxnSpPr>
              <p:nvPr/>
            </p:nvCxnSpPr>
            <p:spPr>
              <a:xfrm flipH="1">
                <a:off x="1007604" y="3835733"/>
                <a:ext cx="657720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75" idx="5"/>
                <a:endCxn id="71" idx="0"/>
              </p:cNvCxnSpPr>
              <p:nvPr/>
            </p:nvCxnSpPr>
            <p:spPr>
              <a:xfrm>
                <a:off x="2123580" y="3835733"/>
                <a:ext cx="684224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74" idx="1"/>
                <a:endCxn id="73" idx="0"/>
              </p:cNvCxnSpPr>
              <p:nvPr/>
            </p:nvCxnSpPr>
            <p:spPr>
              <a:xfrm>
                <a:off x="5665224" y="3835733"/>
                <a:ext cx="670972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74" idx="7"/>
                <a:endCxn id="72" idx="4"/>
              </p:cNvCxnSpPr>
              <p:nvPr/>
            </p:nvCxnSpPr>
            <p:spPr>
              <a:xfrm flipH="1">
                <a:off x="4535996" y="3835733"/>
                <a:ext cx="670972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73" idx="5"/>
                <a:endCxn id="79" idx="0"/>
              </p:cNvCxnSpPr>
              <p:nvPr/>
            </p:nvCxnSpPr>
            <p:spPr>
              <a:xfrm>
                <a:off x="6565324" y="4987861"/>
                <a:ext cx="187736" cy="38386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73" idx="3"/>
                <a:endCxn id="70" idx="0"/>
              </p:cNvCxnSpPr>
              <p:nvPr/>
            </p:nvCxnSpPr>
            <p:spPr>
              <a:xfrm flipH="1">
                <a:off x="5904148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72" idx="1"/>
                <a:endCxn id="69" idx="0"/>
              </p:cNvCxnSpPr>
              <p:nvPr/>
            </p:nvCxnSpPr>
            <p:spPr>
              <a:xfrm>
                <a:off x="4765124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72" idx="7"/>
                <a:endCxn id="68" idx="0"/>
              </p:cNvCxnSpPr>
              <p:nvPr/>
            </p:nvCxnSpPr>
            <p:spPr>
              <a:xfrm flipH="1">
                <a:off x="4103948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71" idx="5"/>
                <a:endCxn id="78" idx="0"/>
              </p:cNvCxnSpPr>
              <p:nvPr/>
            </p:nvCxnSpPr>
            <p:spPr>
              <a:xfrm>
                <a:off x="3036932" y="4987861"/>
                <a:ext cx="206144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71" idx="3"/>
                <a:endCxn id="77" idx="0"/>
              </p:cNvCxnSpPr>
              <p:nvPr/>
            </p:nvCxnSpPr>
            <p:spPr>
              <a:xfrm flipH="1">
                <a:off x="2419164" y="4987861"/>
                <a:ext cx="159512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66" idx="1"/>
                <a:endCxn id="76" idx="0"/>
              </p:cNvCxnSpPr>
              <p:nvPr/>
            </p:nvCxnSpPr>
            <p:spPr>
              <a:xfrm>
                <a:off x="1236732" y="4987861"/>
                <a:ext cx="268032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6" idx="7"/>
                <a:endCxn id="51" idx="0"/>
              </p:cNvCxnSpPr>
              <p:nvPr/>
            </p:nvCxnSpPr>
            <p:spPr>
              <a:xfrm flipH="1">
                <a:off x="552636" y="4987861"/>
                <a:ext cx="225840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683568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3347864" y="2130441"/>
                <a:ext cx="648072" cy="648072"/>
              </a:xfrm>
              <a:prstGeom prst="ellipse">
                <a:avLst/>
              </a:prstGeom>
              <a:grpFill/>
              <a:ln>
                <a:solidFill>
                  <a:srgbClr val="4F81B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779912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644008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580112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483768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4211960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012160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 rot="10800000">
                <a:off x="5112060" y="3282569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570416" y="3282569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180728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2095128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919040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429024" y="537172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228600" y="5362208"/>
              <a:ext cx="648072" cy="64807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  <a:effectLst/>
          </p:spPr>
          <p:style>
            <a:lnRef idx="3">
              <a:schemeClr val="l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aseline="-250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Oval 81"/>
          <p:cNvSpPr/>
          <p:nvPr/>
        </p:nvSpPr>
        <p:spPr>
          <a:xfrm>
            <a:off x="4018855" y="1700808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154759" y="4005064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2245160" y="2853539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765575" y="4932575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868144" y="2924944"/>
            <a:ext cx="51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9752" y="2924944"/>
            <a:ext cx="44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zh-CN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139952" y="1772816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403648" y="4149080"/>
            <a:ext cx="52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203848" y="4077072"/>
            <a:ext cx="52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932040" y="4149080"/>
            <a:ext cx="52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/>
              <a:t>1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6804248" y="4149080"/>
            <a:ext cx="52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1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899592" y="5013176"/>
            <a:ext cx="60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00</a:t>
            </a:r>
            <a:endParaRPr lang="en-US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907704" y="5013176"/>
            <a:ext cx="60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01</a:t>
            </a:r>
            <a:endParaRPr lang="en-US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3635896" y="5013176"/>
            <a:ext cx="60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zh-CN" altLang="zh-CN" baseline="-25000" dirty="0"/>
              <a:t>1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092280" y="5013176"/>
            <a:ext cx="59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111</a:t>
            </a:r>
            <a:endParaRPr lang="en-US" baseline="-25000" dirty="0"/>
          </a:p>
        </p:txBody>
      </p:sp>
      <p:sp>
        <p:nvSpPr>
          <p:cNvPr id="266" name="Rectangle 265"/>
          <p:cNvSpPr/>
          <p:nvPr/>
        </p:nvSpPr>
        <p:spPr>
          <a:xfrm>
            <a:off x="2771800" y="5013176"/>
            <a:ext cx="60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</a:t>
            </a:r>
            <a:r>
              <a:rPr lang="zh-CN" altLang="zh-CN" baseline="-25000" dirty="0"/>
              <a:t>01</a:t>
            </a:r>
            <a:r>
              <a:rPr lang="en-US" altLang="zh-CN" baseline="-25000" dirty="0"/>
              <a:t>0</a:t>
            </a:r>
            <a:endParaRPr lang="en-US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4238104" y="5805264"/>
            <a:ext cx="493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 smtClean="0"/>
              <a:t>Binary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f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negations</a:t>
            </a:r>
            <a:endParaRPr lang="en-US" altLang="zh-CN" dirty="0"/>
          </a:p>
          <a:p>
            <a:pPr algn="l"/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contains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monotone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139952" y="11967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2771800" y="2060848"/>
            <a:ext cx="84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(x)=0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3131840" y="3212976"/>
            <a:ext cx="9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(x)=1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2189748" y="4437112"/>
            <a:ext cx="996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en-US" altLang="zh-CN" baseline="-25000" dirty="0" smtClean="0"/>
              <a:t>01</a:t>
            </a:r>
            <a:r>
              <a:rPr lang="en-US" altLang="zh-CN" dirty="0" smtClean="0"/>
              <a:t>(x)=1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2555776" y="5805264"/>
            <a:ext cx="126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f(x)=m</a:t>
            </a:r>
            <a:r>
              <a:rPr lang="en-US" altLang="zh-CN" baseline="-25000" dirty="0" smtClean="0"/>
              <a:t>010</a:t>
            </a:r>
            <a:r>
              <a:rPr lang="en-US" altLang="zh-CN" dirty="0" smtClean="0"/>
              <a:t>(x)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99501"/>
      </p:ext>
    </p:extLst>
  </p:cSld>
  <p:clrMapOvr>
    <a:masterClrMapping/>
  </p:clrMapOvr>
  <p:transition xmlns:p14="http://schemas.microsoft.com/office/powerpoint/2010/main" spd="slow" advClick="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168" grpId="0"/>
      <p:bldP spid="169" grpId="0"/>
      <p:bldP spid="170" grpId="0"/>
      <p:bldP spid="171" grpId="0"/>
      <p:bldP spid="1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Error-</a:t>
            </a:r>
            <a:r>
              <a:rPr lang="en-US" altLang="zh-CN" sz="4000" dirty="0"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orrecting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Codes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smtClean="0">
                <a:latin typeface="Comic Sans MS"/>
                <a:ea typeface="Comic Sans MS"/>
                <a:cs typeface="Comic Sans MS"/>
                <a:sym typeface="Comic Sans MS"/>
              </a:rPr>
              <a:t>(ECCs)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23701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[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BKS06]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E: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{0,1}</a:t>
            </a:r>
            <a:r>
              <a:rPr lang="en-US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-&gt; {0,1}</a:t>
            </a:r>
            <a:r>
              <a:rPr lang="en-US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a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</a:t>
            </a: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ECC</a:t>
            </a:r>
            <a:r>
              <a:rPr lang="zh-CN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relative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&lt;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1/n.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Thm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4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E: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{0,1}</a:t>
            </a:r>
            <a:r>
              <a:rPr lang="en-US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-&gt; {0,1}</a:t>
            </a:r>
            <a:r>
              <a:rPr lang="en-US" sz="2000" baseline="30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an ECC with 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relative distance</a:t>
            </a: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r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 requires </a:t>
            </a: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endParaRPr lang="en-US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&gt;= </a:t>
            </a:r>
            <a:r>
              <a:rPr lang="en-US" sz="2000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logn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log(1/r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i.e.,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zh-CN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&lt;=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altLang="zh-CN" sz="2000" baseline="30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endParaRPr lang="en-US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</a:t>
            </a:r>
            <a:r>
              <a:rPr lang="zh-CN" altLang="zh-CN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16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ECC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r=O(1)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requires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logn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O(1)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(optimal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up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additive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term)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27676389"/>
      </p:ext>
    </p:extLst>
  </p:cSld>
  <p:clrMapOvr>
    <a:masterClrMapping/>
  </p:clrMapOvr>
  <p:transition xmlns:p14="http://schemas.microsoft.com/office/powerpoint/2010/main" spd="slow" advClick="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How simple can cryptography be?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Shape 274"/>
          <p:cNvSpPr txBox="1">
            <a:spLocks/>
          </p:cNvSpPr>
          <p:nvPr/>
        </p:nvSpPr>
        <p:spPr>
          <a:xfrm>
            <a:off x="439366" y="1340768"/>
            <a:ext cx="8453114" cy="40933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  <a:defRPr/>
            </a:pPr>
            <a:endParaRPr lang="en-US" sz="21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1" indent="-342900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400" dirty="0">
                <a:latin typeface="Comic Sans MS"/>
                <a:ea typeface="Comic Sans MS"/>
                <a:cs typeface="Comic Sans MS"/>
                <a:sym typeface="Comic Sans MS"/>
              </a:rPr>
              <a:t>Cryptography in 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restricted/simple models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constant 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depth </a:t>
            </a:r>
            <a:r>
              <a:rPr lang="en-US" sz="24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circuits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  [AIK06]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linear size </a:t>
            </a:r>
            <a:r>
              <a:rPr lang="en-US" sz="24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circuits</a:t>
            </a:r>
            <a:r>
              <a:rPr lang="en-US" sz="2400" dirty="0" smtClean="0">
                <a:latin typeface="Comic Sans MS"/>
                <a:ea typeface="Comic Sans MS"/>
                <a:cs typeface="Comic Sans MS"/>
                <a:sym typeface="Comic Sans MS"/>
              </a:rPr>
              <a:t>   [IKOS08]</a:t>
            </a:r>
            <a:endParaRPr lang="en-US" sz="24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  <a:defRPr/>
            </a:pPr>
            <a:endParaRPr lang="en-US" sz="24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endParaRPr lang="en-US" sz="25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Philosophy behind this line of research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Positive results:  </a:t>
            </a:r>
            <a:r>
              <a:rPr lang="en-US" sz="21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extreme efficiency</a:t>
            </a:r>
            <a:r>
              <a:rPr 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  (cryptography)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Negative</a:t>
            </a:r>
            <a:r>
              <a:rPr lang="zh-CN" alt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100" dirty="0" smtClean="0">
                <a:latin typeface="Comic Sans MS"/>
                <a:ea typeface="Comic Sans MS"/>
                <a:cs typeface="Comic Sans MS"/>
                <a:sym typeface="Comic Sans MS"/>
              </a:rPr>
              <a:t>results:  </a:t>
            </a:r>
            <a:r>
              <a:rPr lang="en-US" altLang="zh-CN" sz="21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lower bounds </a:t>
            </a:r>
            <a:r>
              <a:rPr lang="en-US" altLang="zh-CN" sz="2100" dirty="0" smtClean="0">
                <a:latin typeface="Comic Sans MS"/>
                <a:ea typeface="Comic Sans MS"/>
                <a:cs typeface="Comic Sans MS"/>
                <a:sym typeface="Comic Sans MS"/>
              </a:rPr>
              <a:t>for the model (complexity)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Simple models:  </a:t>
            </a:r>
            <a:r>
              <a:rPr lang="en-US" sz="21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 to play</a:t>
            </a:r>
            <a:r>
              <a:rPr lang="en-US" sz="21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100" dirty="0" smtClean="0">
                <a:latin typeface="Comic Sans MS"/>
                <a:ea typeface="Comic Sans MS"/>
                <a:cs typeface="Comic Sans MS"/>
                <a:sym typeface="Comic Sans MS"/>
              </a:rPr>
              <a:t>(me)</a:t>
            </a:r>
            <a:endParaRPr lang="en-US" sz="2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37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Proof Idea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[BKS06]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3498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Consider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(monotone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encoding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</a:t>
            </a: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</a:t>
            </a:r>
            <a:endParaRPr lang="en-US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</a:t>
            </a:r>
            <a:r>
              <a:rPr lang="zh-CN" altLang="en-US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implies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E(X</a:t>
            </a:r>
            <a:r>
              <a:rPr lang="zh-CN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forms</a:t>
            </a:r>
            <a:r>
              <a:rPr lang="zh-CN" altLang="en-US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zh-CN" altLang="en-US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(monotone)</a:t>
            </a:r>
            <a:r>
              <a:rPr lang="zh-CN" altLang="en-US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chain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|X|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n+1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thus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zh-CN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&lt;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=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1/n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53800"/>
              </p:ext>
            </p:extLst>
          </p:nvPr>
        </p:nvGraphicFramePr>
        <p:xfrm>
          <a:off x="1895475" y="3716338"/>
          <a:ext cx="44894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tion" r:id="rId4" imgW="2374900" imgH="457200" progId="Equation.DSMT4">
                  <p:embed/>
                </p:oleObj>
              </mc:Choice>
              <mc:Fallback>
                <p:oleObj name="Equation" r:id="rId4" imgW="23749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5475" y="3716338"/>
                        <a:ext cx="44894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999307"/>
              </p:ext>
            </p:extLst>
          </p:nvPr>
        </p:nvGraphicFramePr>
        <p:xfrm>
          <a:off x="2339752" y="2132856"/>
          <a:ext cx="2783147" cy="904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Equation" r:id="rId6" imgW="1485900" imgH="482600" progId="Equation.DSMT4">
                  <p:embed/>
                </p:oleObj>
              </mc:Choice>
              <mc:Fallback>
                <p:oleObj name="Equation" r:id="rId6" imgW="1485900" imgH="4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9752" y="2132856"/>
                        <a:ext cx="2783147" cy="904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760910"/>
              </p:ext>
            </p:extLst>
          </p:nvPr>
        </p:nvGraphicFramePr>
        <p:xfrm>
          <a:off x="1331913" y="4484688"/>
          <a:ext cx="59753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4" name="Equation" r:id="rId8" imgW="3162300" imgH="444500" progId="Equation.DSMT4">
                  <p:embed/>
                </p:oleObj>
              </mc:Choice>
              <mc:Fallback>
                <p:oleObj name="Equation" r:id="rId8" imgW="3162300" imgH="444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913" y="4484688"/>
                        <a:ext cx="5975350" cy="842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1584327"/>
      </p:ext>
    </p:extLst>
  </p:cSld>
  <p:clrMapOvr>
    <a:masterClrMapping/>
  </p:clrMapOvr>
  <p:transition xmlns:p14="http://schemas.microsoft.com/office/powerpoint/2010/main" spd="slow" advClick="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Proof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Theorem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899592" y="1700808"/>
            <a:ext cx="6848496" cy="3889359"/>
            <a:chOff x="228600" y="2130441"/>
            <a:chExt cx="6848496" cy="3889359"/>
          </a:xfrm>
          <a:solidFill>
            <a:schemeClr val="accent1"/>
          </a:solidFill>
        </p:grpSpPr>
        <p:grpSp>
          <p:nvGrpSpPr>
            <p:cNvPr id="50" name="Group 49"/>
            <p:cNvGrpSpPr/>
            <p:nvPr/>
          </p:nvGrpSpPr>
          <p:grpSpPr>
            <a:xfrm>
              <a:off x="552636" y="2130441"/>
              <a:ext cx="6524460" cy="3889359"/>
              <a:chOff x="552636" y="2130441"/>
              <a:chExt cx="6524460" cy="3889359"/>
            </a:xfrm>
            <a:grpFill/>
          </p:grpSpPr>
          <p:cxnSp>
            <p:nvCxnSpPr>
              <p:cNvPr id="52" name="Straight Connector 51"/>
              <p:cNvCxnSpPr>
                <a:stCxn id="75" idx="0"/>
                <a:endCxn id="67" idx="7"/>
              </p:cNvCxnSpPr>
              <p:nvPr/>
            </p:nvCxnSpPr>
            <p:spPr>
              <a:xfrm flipV="1">
                <a:off x="1894452" y="2683605"/>
                <a:ext cx="1548320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67" idx="1"/>
                <a:endCxn id="74" idx="4"/>
              </p:cNvCxnSpPr>
              <p:nvPr/>
            </p:nvCxnSpPr>
            <p:spPr>
              <a:xfrm>
                <a:off x="3901028" y="2683605"/>
                <a:ext cx="1535068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75" idx="3"/>
                <a:endCxn id="66" idx="4"/>
              </p:cNvCxnSpPr>
              <p:nvPr/>
            </p:nvCxnSpPr>
            <p:spPr>
              <a:xfrm flipH="1">
                <a:off x="1007604" y="3835733"/>
                <a:ext cx="657720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75" idx="5"/>
                <a:endCxn id="71" idx="0"/>
              </p:cNvCxnSpPr>
              <p:nvPr/>
            </p:nvCxnSpPr>
            <p:spPr>
              <a:xfrm>
                <a:off x="2123580" y="3835733"/>
                <a:ext cx="684224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74" idx="1"/>
                <a:endCxn id="73" idx="0"/>
              </p:cNvCxnSpPr>
              <p:nvPr/>
            </p:nvCxnSpPr>
            <p:spPr>
              <a:xfrm>
                <a:off x="5665224" y="3835733"/>
                <a:ext cx="670972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74" idx="7"/>
                <a:endCxn id="72" idx="4"/>
              </p:cNvCxnSpPr>
              <p:nvPr/>
            </p:nvCxnSpPr>
            <p:spPr>
              <a:xfrm flipH="1">
                <a:off x="4535996" y="3835733"/>
                <a:ext cx="670972" cy="598964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73" idx="5"/>
                <a:endCxn id="79" idx="0"/>
              </p:cNvCxnSpPr>
              <p:nvPr/>
            </p:nvCxnSpPr>
            <p:spPr>
              <a:xfrm>
                <a:off x="6565324" y="4987861"/>
                <a:ext cx="187736" cy="38386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73" idx="3"/>
                <a:endCxn id="70" idx="0"/>
              </p:cNvCxnSpPr>
              <p:nvPr/>
            </p:nvCxnSpPr>
            <p:spPr>
              <a:xfrm flipH="1">
                <a:off x="5904148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72" idx="1"/>
                <a:endCxn id="69" idx="0"/>
              </p:cNvCxnSpPr>
              <p:nvPr/>
            </p:nvCxnSpPr>
            <p:spPr>
              <a:xfrm>
                <a:off x="4765124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72" idx="7"/>
                <a:endCxn id="68" idx="0"/>
              </p:cNvCxnSpPr>
              <p:nvPr/>
            </p:nvCxnSpPr>
            <p:spPr>
              <a:xfrm flipH="1">
                <a:off x="4103948" y="4987861"/>
                <a:ext cx="202920" cy="382940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71" idx="5"/>
                <a:endCxn id="78" idx="0"/>
              </p:cNvCxnSpPr>
              <p:nvPr/>
            </p:nvCxnSpPr>
            <p:spPr>
              <a:xfrm>
                <a:off x="3036932" y="4987861"/>
                <a:ext cx="206144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71" idx="3"/>
                <a:endCxn id="77" idx="0"/>
              </p:cNvCxnSpPr>
              <p:nvPr/>
            </p:nvCxnSpPr>
            <p:spPr>
              <a:xfrm flipH="1">
                <a:off x="2419164" y="4987861"/>
                <a:ext cx="159512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66" idx="1"/>
                <a:endCxn id="76" idx="0"/>
              </p:cNvCxnSpPr>
              <p:nvPr/>
            </p:nvCxnSpPr>
            <p:spPr>
              <a:xfrm>
                <a:off x="1236732" y="4987861"/>
                <a:ext cx="268032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6" idx="7"/>
                <a:endCxn id="51" idx="0"/>
              </p:cNvCxnSpPr>
              <p:nvPr/>
            </p:nvCxnSpPr>
            <p:spPr>
              <a:xfrm flipH="1">
                <a:off x="552636" y="4987861"/>
                <a:ext cx="225840" cy="374347"/>
              </a:xfrm>
              <a:prstGeom prst="line">
                <a:avLst/>
              </a:prstGeom>
              <a:grpFill/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683568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3347864" y="2130441"/>
                <a:ext cx="648072" cy="648072"/>
              </a:xfrm>
              <a:prstGeom prst="ellipse">
                <a:avLst/>
              </a:prstGeom>
              <a:grpFill/>
              <a:ln>
                <a:solidFill>
                  <a:srgbClr val="4F81B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779912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644008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580112" y="5370801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chemeClr val="tx1"/>
                    </a:solidFill>
                    <a:latin typeface="Cambria Math"/>
                  </a:rPr>
                  <a:t>…</a:t>
                </a:r>
                <a:endParaRPr lang="cs-CZ" sz="28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483768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4211960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012160" y="4434697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 rot="10800000">
                <a:off x="5112060" y="3282569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570416" y="3282569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180728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2095128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919040" y="536220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429024" y="5371728"/>
                <a:ext cx="648072" cy="648072"/>
              </a:xfrm>
              <a:prstGeom prst="ellipse">
                <a:avLst/>
              </a:prstGeom>
              <a:grpFill/>
              <a:ln>
                <a:solidFill>
                  <a:schemeClr val="bg2"/>
                </a:solidFill>
              </a:ln>
              <a:effectLst/>
            </p:spPr>
            <p:style>
              <a:lnRef idx="3">
                <a:schemeClr val="lt1"/>
              </a:lnRef>
              <a:fillRef idx="1001">
                <a:schemeClr val="lt2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228600" y="5362208"/>
              <a:ext cx="648072" cy="648072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  <a:effectLst/>
          </p:spPr>
          <p:style>
            <a:lnRef idx="3">
              <a:schemeClr val="l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baseline="-250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Oval 81"/>
          <p:cNvSpPr/>
          <p:nvPr/>
        </p:nvSpPr>
        <p:spPr>
          <a:xfrm>
            <a:off x="4018855" y="1700808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3154759" y="4005064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2245160" y="2853539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765575" y="4932575"/>
            <a:ext cx="648073" cy="6480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>
              <a:solidFill>
                <a:prstClr val="white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5796136" y="2924944"/>
            <a:ext cx="51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9752" y="2924944"/>
            <a:ext cx="44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</a:t>
            </a:r>
            <a:r>
              <a:rPr lang="zh-CN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139952" y="1844824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endParaRPr lang="en-US" baseline="-25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403648" y="4149080"/>
            <a:ext cx="52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203848" y="4077072"/>
            <a:ext cx="52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932040" y="4149080"/>
            <a:ext cx="52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/>
              <a:t>1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6804248" y="4149080"/>
            <a:ext cx="52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1</a:t>
            </a:r>
            <a:r>
              <a:rPr lang="zh-CN" altLang="zh-CN" baseline="-25000" dirty="0"/>
              <a:t>1</a:t>
            </a:r>
            <a:endParaRPr lang="en-US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899592" y="5013176"/>
            <a:ext cx="60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00</a:t>
            </a:r>
            <a:endParaRPr lang="en-US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907704" y="5013176"/>
            <a:ext cx="60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en-US" altLang="zh-CN" baseline="-25000" dirty="0" smtClean="0"/>
              <a:t>01</a:t>
            </a:r>
            <a:endParaRPr lang="en-US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3635896" y="5013176"/>
            <a:ext cx="60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0</a:t>
            </a:r>
            <a:r>
              <a:rPr lang="zh-CN" altLang="zh-CN" baseline="-25000" dirty="0"/>
              <a:t>1</a:t>
            </a:r>
            <a:r>
              <a:rPr lang="en-US" altLang="zh-CN" baseline="-25000" dirty="0" smtClean="0"/>
              <a:t>0</a:t>
            </a:r>
            <a:endParaRPr lang="en-US" baseline="-25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092280" y="5013176"/>
            <a:ext cx="59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</a:t>
            </a:r>
            <a:r>
              <a:rPr lang="zh-CN" altLang="zh-CN" baseline="-25000" dirty="0" smtClean="0"/>
              <a:t>111</a:t>
            </a:r>
            <a:endParaRPr lang="en-US" baseline="-25000" dirty="0"/>
          </a:p>
        </p:txBody>
      </p:sp>
      <p:sp>
        <p:nvSpPr>
          <p:cNvPr id="266" name="Rectangle 265"/>
          <p:cNvSpPr/>
          <p:nvPr/>
        </p:nvSpPr>
        <p:spPr>
          <a:xfrm>
            <a:off x="2771800" y="5013176"/>
            <a:ext cx="60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m</a:t>
            </a:r>
            <a:r>
              <a:rPr lang="zh-CN" altLang="zh-CN" baseline="-25000" dirty="0"/>
              <a:t>01</a:t>
            </a:r>
            <a:r>
              <a:rPr lang="en-US" altLang="zh-CN" baseline="-25000" dirty="0"/>
              <a:t>0</a:t>
            </a:r>
            <a:endParaRPr lang="en-US" baseline="-25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843808" y="11967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X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(x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…,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x</a:t>
            </a:r>
            <a:r>
              <a:rPr lang="en-US" altLang="zh-CN" baseline="30000" dirty="0" err="1" smtClean="0"/>
              <a:t>n</a:t>
            </a:r>
            <a:r>
              <a:rPr lang="en-US" altLang="zh-CN" dirty="0" smtClean="0"/>
              <a:t>)</a:t>
            </a:r>
            <a:endParaRPr lang="en-US" baseline="30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59532" y="28816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0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(x</a:t>
            </a:r>
            <a:r>
              <a:rPr lang="en-US" altLang="zh-CN" baseline="30000" dirty="0" smtClean="0"/>
              <a:t>1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…,</a:t>
            </a:r>
            <a:r>
              <a:rPr lang="zh-CN" altLang="en-US" dirty="0"/>
              <a:t> </a:t>
            </a:r>
            <a:r>
              <a:rPr lang="en-US" altLang="zh-CN" dirty="0" smtClean="0"/>
              <a:t>x</a:t>
            </a:r>
            <a:r>
              <a:rPr lang="en-US" altLang="zh-CN" baseline="30000" dirty="0" smtClean="0"/>
              <a:t>i</a:t>
            </a:r>
            <a:r>
              <a:rPr lang="en-US" altLang="zh-CN" dirty="0" smtClean="0"/>
              <a:t>)</a:t>
            </a:r>
            <a:r>
              <a:rPr lang="zh-CN" altLang="en-US" baseline="30000" dirty="0" smtClean="0"/>
              <a:t>   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1331640" y="1988840"/>
            <a:ext cx="178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m(x</a:t>
            </a:r>
            <a:r>
              <a:rPr lang="zh-CN" altLang="zh-CN" baseline="30000" dirty="0" smtClean="0"/>
              <a:t>1</a:t>
            </a:r>
            <a:r>
              <a:rPr lang="en-US" altLang="zh-CN" dirty="0" smtClean="0"/>
              <a:t>)=…=m(x</a:t>
            </a:r>
            <a:r>
              <a:rPr lang="en-US" altLang="zh-CN" baseline="30000" dirty="0" smtClean="0"/>
              <a:t>i</a:t>
            </a:r>
            <a:r>
              <a:rPr lang="en-US" altLang="zh-CN" dirty="0" smtClean="0"/>
              <a:t>)=0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3707904" y="3573016"/>
            <a:ext cx="46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01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2627784" y="4509120"/>
            <a:ext cx="53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010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588224" y="2852936"/>
            <a:ext cx="166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zh-CN" altLang="zh-CN" baseline="-25000" dirty="0" smtClean="0"/>
              <a:t>1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(x</a:t>
            </a:r>
            <a:r>
              <a:rPr lang="en-US" altLang="zh-CN" baseline="30000" dirty="0" smtClean="0"/>
              <a:t>i+1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/>
              <a:t>…,</a:t>
            </a:r>
            <a:r>
              <a:rPr lang="zh-CN" altLang="en-US" dirty="0"/>
              <a:t> </a:t>
            </a:r>
            <a:r>
              <a:rPr lang="en-US" altLang="zh-CN" dirty="0" err="1" smtClean="0"/>
              <a:t>x</a:t>
            </a:r>
            <a:r>
              <a:rPr lang="en-US" altLang="zh-CN" baseline="30000" dirty="0" err="1" smtClean="0"/>
              <a:t>n</a:t>
            </a:r>
            <a:r>
              <a:rPr lang="en-US" altLang="zh-CN" dirty="0" smtClean="0"/>
              <a:t>)</a:t>
            </a:r>
            <a:r>
              <a:rPr lang="zh-CN" altLang="en-US" baseline="30000" dirty="0" smtClean="0"/>
              <a:t>   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364088" y="1916832"/>
            <a:ext cx="192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m(x</a:t>
            </a:r>
            <a:r>
              <a:rPr lang="en-US" altLang="zh-CN" baseline="30000" dirty="0" smtClean="0"/>
              <a:t>i+1</a:t>
            </a:r>
            <a:r>
              <a:rPr lang="en-US" altLang="zh-CN" dirty="0" smtClean="0"/>
              <a:t>)=…=m(</a:t>
            </a:r>
            <a:r>
              <a:rPr lang="en-US" altLang="zh-CN" dirty="0" err="1" smtClean="0"/>
              <a:t>x</a:t>
            </a:r>
            <a:r>
              <a:rPr lang="en-US" altLang="zh-CN" baseline="30000" dirty="0" err="1"/>
              <a:t>n</a:t>
            </a:r>
            <a:r>
              <a:rPr lang="en-US" altLang="zh-CN" dirty="0" smtClean="0"/>
              <a:t>)=1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788024" y="5805264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 smtClean="0"/>
              <a:t>Binary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negations</a:t>
            </a:r>
            <a:endParaRPr lang="en-US" altLang="zh-CN" dirty="0"/>
          </a:p>
          <a:p>
            <a:pPr algn="l"/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contains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monotone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2051720" y="57332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|X</a:t>
            </a:r>
            <a:r>
              <a:rPr lang="en-US" altLang="zh-CN" baseline="-25000" dirty="0" smtClean="0"/>
              <a:t>010</a:t>
            </a:r>
            <a:r>
              <a:rPr lang="en-US" altLang="zh-CN" dirty="0" smtClean="0"/>
              <a:t>|&gt;=</a:t>
            </a:r>
            <a:r>
              <a:rPr lang="zh-CN" altLang="en-US" dirty="0" smtClean="0"/>
              <a:t> </a:t>
            </a:r>
            <a:r>
              <a:rPr lang="en-US" altLang="zh-CN" dirty="0" smtClean="0"/>
              <a:t>n/2</a:t>
            </a:r>
            <a:r>
              <a:rPr lang="en-US" altLang="zh-CN" baseline="30000" dirty="0" smtClean="0"/>
              <a:t>t</a:t>
            </a:r>
            <a:r>
              <a:rPr lang="zh-CN" altLang="en-US" baseline="30000" dirty="0" smtClean="0"/>
              <a:t>  </a:t>
            </a:r>
            <a:endParaRPr lang="en-US" altLang="zh-CN" baseline="300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1471862" y="6165304"/>
            <a:ext cx="3623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010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en-US" altLang="zh-CN" baseline="-25000" dirty="0" smtClean="0"/>
              <a:t>010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010</a:t>
            </a:r>
            <a:r>
              <a:rPr lang="en-US" altLang="zh-CN" dirty="0" smtClean="0"/>
              <a:t>) </a:t>
            </a:r>
            <a:r>
              <a:rPr lang="en-US" altLang="zh-CN" dirty="0" smtClean="0">
                <a:solidFill>
                  <a:srgbClr val="FF0000"/>
                </a:solidFill>
              </a:rPr>
              <a:t>forms a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chain </a:t>
            </a:r>
            <a:endParaRPr lang="en-US" altLang="zh-CN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81955"/>
      </p:ext>
    </p:extLst>
  </p:cSld>
  <p:clrMapOvr>
    <a:masterClrMapping/>
  </p:clrMapOvr>
  <p:transition xmlns:p14="http://schemas.microsoft.com/office/powerpoint/2010/main" spd="slow" advClick="0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168" grpId="0"/>
      <p:bldP spid="169" grpId="0"/>
      <p:bldP spid="170" grpId="0"/>
      <p:bldP spid="171" grpId="0"/>
      <p:bldP spid="172" grpId="0"/>
      <p:bldP spid="80" grpId="0"/>
      <p:bldP spid="81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Summary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" name="Shape 274"/>
          <p:cNvSpPr txBox="1">
            <a:spLocks/>
          </p:cNvSpPr>
          <p:nvPr/>
        </p:nvSpPr>
        <p:spPr>
          <a:xfrm>
            <a:off x="601217" y="1556792"/>
            <a:ext cx="8219255" cy="4016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Cryptography is non-monotone except OWF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Talangrand’s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inequality     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OWPs, SBGs, PRGs, (weak) PRFs</a:t>
            </a: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2500" dirty="0" smtClean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500" dirty="0" smtClean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500" dirty="0" smtClean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5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Many primitives are highly non-monotone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Alternating                                            -  PRFs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Xor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monotones (low influence)           - HCBs,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EXTs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Selection                                                -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ECCs</a:t>
            </a:r>
            <a:endParaRPr lang="en-US" altLang="zh-CN" sz="20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576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Open Problems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7499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 complexity of OWPs, PRGs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there a OWP/PRG computable by </a:t>
            </a:r>
            <a:r>
              <a:rPr lang="en-US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negation?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negation at the bottom </a:t>
            </a:r>
            <a:r>
              <a:rPr lang="en-US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cannot compute OWPs/PRGs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160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 complexity of weak PRFs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there a weak PRF computable by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negation?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PRFs: require </a:t>
            </a:r>
            <a:r>
              <a:rPr lang="en-US" altLang="zh-CN" sz="1600" dirty="0" err="1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logn</a:t>
            </a: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–O(1)</a:t>
            </a:r>
            <a:r>
              <a:rPr lang="en-US" altLang="zh-CN" sz="16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negations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O(1) negations at the bottom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cannot compute weak PRFs</a:t>
            </a:r>
          </a:p>
          <a:p>
            <a:pPr marL="457200" lvl="1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16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Negation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complexity</a:t>
            </a:r>
            <a:r>
              <a:rPr lang="zh-CN" altLang="en-US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parallel cryptography</a:t>
            </a:r>
            <a:endParaRPr lang="en-US" altLang="zh-CN" sz="160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Markov’s theorem fails for constant depth circuits AC</a:t>
            </a:r>
            <a:r>
              <a:rPr lang="en-US" altLang="zh-CN" sz="16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Prove </a:t>
            </a:r>
            <a:r>
              <a:rPr lang="en-US" altLang="zh-CN" sz="16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Ω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(n) </a:t>
            </a: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lower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bounds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primitives in AC</a:t>
            </a:r>
            <a:r>
              <a:rPr lang="en-US" altLang="zh-CN" sz="16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en-US" altLang="zh-CN" sz="1600" baseline="300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why we need many negations in efficient construction</a:t>
            </a:r>
          </a:p>
        </p:txBody>
      </p:sp>
    </p:spTree>
    <p:extLst>
      <p:ext uri="{BB962C8B-B14F-4D97-AF65-F5344CB8AC3E}">
        <p14:creationId xmlns:p14="http://schemas.microsoft.com/office/powerpoint/2010/main" val="368182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722312" y="4832265"/>
            <a:ext cx="7772400" cy="646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small" baseline="0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Thanks</a:t>
            </a:r>
            <a:endParaRPr lang="x-none" sz="3600" b="1" i="0" u="none" strike="noStrike" cap="small" baseline="0" dirty="0">
              <a:solidFill>
                <a:schemeClr val="dk1"/>
              </a:solidFill>
              <a:latin typeface="Comic Sans MS" panose="030F0702030302020204" pitchFamily="66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25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Tm="410">
        <p:cut/>
      </p:transition>
    </mc:Choice>
    <mc:Fallback xmlns="">
      <p:transition xmlns:p14="http://schemas.microsoft.com/office/powerpoint/2010/main" spd="slow" advTm="41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Monotone Cryptography? [GI12]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" name="Shape 274"/>
          <p:cNvSpPr txBox="1">
            <a:spLocks/>
          </p:cNvSpPr>
          <p:nvPr/>
        </p:nvSpPr>
        <p:spPr>
          <a:xfrm>
            <a:off x="457201" y="1509186"/>
            <a:ext cx="8219255" cy="51090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endParaRPr lang="en-US" altLang="zh-CN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ctr">
              <a:buNone/>
            </a:pPr>
            <a:endParaRPr lang="en-US" altLang="zh-CN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ctr">
              <a:buNone/>
            </a:pP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Normal circuits:  {AND, OR, NOT}</a:t>
            </a: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       OWFs,  PRGs     (assume OWFs exit)        </a:t>
            </a: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Monotone circuits: {AND, OR, </a:t>
            </a:r>
            <a:r>
              <a:rPr lang="en-US" altLang="zh-CN" sz="2000" strike="sngStrike" dirty="0" smtClean="0"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}</a:t>
            </a:r>
          </a:p>
          <a:p>
            <a:pPr marL="0" indent="0" algn="l"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 smtClean="0">
                <a:latin typeface="Comic Sans MS" pitchFamily="66" charset="0"/>
                <a:sym typeface="Comic Sans MS"/>
              </a:rPr>
              <a:t> </a:t>
            </a:r>
          </a:p>
          <a:p>
            <a:pPr marL="0" indent="0" algn="l">
              <a:buNone/>
            </a:pPr>
            <a:r>
              <a:rPr lang="en-US" sz="2000" dirty="0" smtClean="0">
                <a:latin typeface="Comic Sans MS" pitchFamily="66" charset="0"/>
                <a:ea typeface="Comic Sans MS"/>
                <a:cs typeface="Comic Sans MS"/>
                <a:sym typeface="Comic Sans MS"/>
              </a:rPr>
              <a:t>                     OWFs,  </a:t>
            </a:r>
            <a:r>
              <a:rPr lang="en-US" sz="2000" strike="sngStrike" dirty="0" smtClean="0">
                <a:latin typeface="Comic Sans MS" pitchFamily="66" charset="0"/>
                <a:ea typeface="Comic Sans MS"/>
                <a:cs typeface="Comic Sans MS"/>
                <a:sym typeface="Comic Sans MS"/>
              </a:rPr>
              <a:t>PRGs</a:t>
            </a:r>
            <a:r>
              <a:rPr lang="en-US" sz="2000" dirty="0" smtClean="0">
                <a:latin typeface="Comic Sans MS" pitchFamily="66" charset="0"/>
                <a:ea typeface="Comic Sans MS"/>
                <a:cs typeface="Comic Sans MS"/>
                <a:sym typeface="Comic Sans MS"/>
              </a:rPr>
              <a:t>    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assume OWFs exit)</a:t>
            </a:r>
            <a:endParaRPr lang="en-US" altLang="zh-CN" sz="2000" strike="sngStrike" dirty="0">
              <a:latin typeface="Comic Sans MS" pitchFamily="66" charset="0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“Monotone world”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: a fundamental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gap</a:t>
            </a:r>
            <a:r>
              <a:rPr lang="en-US" altLang="zh-CN" sz="20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between OWFs and PRGs; “hardness-</a:t>
            </a:r>
            <a:r>
              <a:rPr lang="en-US" altLang="zh-CN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vs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lang="en-US" altLang="zh-CN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pseudorandomness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” paradigm fails</a:t>
            </a: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endParaRPr lang="en-US" altLang="zh-CN" sz="2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Shape 274"/>
          <p:cNvSpPr txBox="1">
            <a:spLocks/>
          </p:cNvSpPr>
          <p:nvPr/>
        </p:nvSpPr>
        <p:spPr>
          <a:xfrm>
            <a:off x="457200" y="1486008"/>
            <a:ext cx="8064896" cy="86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/>
          <a:p>
            <a:pPr marL="342900" indent="-342900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[GI12]  Can </a:t>
            </a:r>
            <a:r>
              <a:rPr lang="en-US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OWFs and PRGs </a:t>
            </a:r>
            <a:r>
              <a:rPr lang="en-US" altLang="zh-CN" sz="2500" dirty="0" smtClean="0">
                <a:latin typeface="Comic Sans MS"/>
                <a:ea typeface="Comic Sans MS"/>
                <a:cs typeface="Comic Sans MS"/>
                <a:sym typeface="Comic Sans MS"/>
              </a:rPr>
              <a:t>be computable by </a:t>
            </a:r>
            <a:r>
              <a:rPr lang="en-US" altLang="zh-CN" sz="25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 circuits</a:t>
            </a:r>
            <a:r>
              <a:rPr lang="en-US" altLang="zh-CN" sz="2500" dirty="0" smtClean="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zh-CN" alt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sz="25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1913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Our</a:t>
            </a:r>
            <a:r>
              <a:rPr lang="zh-CN" alt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Question</a:t>
            </a:r>
            <a:endParaRPr lang="x-none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16" name="Shape 274"/>
          <p:cNvSpPr txBox="1">
            <a:spLocks/>
          </p:cNvSpPr>
          <p:nvPr/>
        </p:nvSpPr>
        <p:spPr>
          <a:xfrm>
            <a:off x="467544" y="3356992"/>
            <a:ext cx="8064896" cy="477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/>
          <a:p>
            <a:pPr marL="342900" indent="-342900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 How about </a:t>
            </a:r>
            <a:r>
              <a:rPr lang="en-US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</a:t>
            </a:r>
            <a:r>
              <a:rPr lang="zh-CN" altLang="en-US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primitives</a:t>
            </a:r>
            <a:r>
              <a:rPr lang="en-US" altLang="zh-CN" sz="25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zh-CN" altLang="en-US" sz="25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sz="2500" dirty="0">
              <a:solidFill>
                <a:srgbClr val="8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" name="Shape 274"/>
          <p:cNvSpPr txBox="1">
            <a:spLocks/>
          </p:cNvSpPr>
          <p:nvPr/>
        </p:nvSpPr>
        <p:spPr>
          <a:xfrm>
            <a:off x="539552" y="4536163"/>
            <a:ext cx="8064896" cy="4770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/>
          <a:p>
            <a:pPr marL="342900" indent="-342900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How about </a:t>
            </a:r>
            <a:r>
              <a:rPr lang="en-US" sz="25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circuits with few negations?</a:t>
            </a:r>
            <a:endParaRPr lang="en-US" sz="25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" name="Shape 274"/>
          <p:cNvSpPr txBox="1">
            <a:spLocks/>
          </p:cNvSpPr>
          <p:nvPr/>
        </p:nvSpPr>
        <p:spPr>
          <a:xfrm>
            <a:off x="467544" y="1916832"/>
            <a:ext cx="8064896" cy="8617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1" anchor="t" anchorCtr="0">
            <a:spAutoFit/>
          </a:bodyPr>
          <a:lstStyle/>
          <a:p>
            <a:pPr marL="342900" indent="-342900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  <a:defRPr/>
            </a:pPr>
            <a:r>
              <a:rPr 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[GI12]  Can </a:t>
            </a:r>
            <a:r>
              <a:rPr lang="en-US" sz="25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OWFs and PRGs</a:t>
            </a:r>
            <a:r>
              <a:rPr lang="en-US" sz="2500" dirty="0" smtClean="0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500" dirty="0" smtClean="0">
                <a:latin typeface="Comic Sans MS"/>
                <a:ea typeface="Comic Sans MS"/>
                <a:cs typeface="Comic Sans MS"/>
                <a:sym typeface="Comic Sans MS"/>
              </a:rPr>
              <a:t>be computable by </a:t>
            </a:r>
            <a:r>
              <a:rPr lang="en-US" altLang="zh-CN" sz="2500" dirty="0" smtClean="0">
                <a:solidFill>
                  <a:srgbClr val="008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 circuits</a:t>
            </a:r>
            <a:r>
              <a:rPr lang="en-US" altLang="zh-CN" sz="2500" dirty="0" smtClean="0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zh-CN" altLang="en-US" sz="25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sz="25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41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The Mystery of Negations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170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r>
              <a:rPr lang="en-US" sz="2500" dirty="0" smtClean="0"/>
              <a:t>[Juk12] </a:t>
            </a:r>
            <a:r>
              <a:rPr lang="en-US" sz="2500" dirty="0" smtClean="0">
                <a:solidFill>
                  <a:srgbClr val="C00000"/>
                </a:solidFill>
              </a:rPr>
              <a:t>The </a:t>
            </a:r>
            <a:r>
              <a:rPr lang="en-US" sz="2500" dirty="0">
                <a:solidFill>
                  <a:srgbClr val="C00000"/>
                </a:solidFill>
              </a:rPr>
              <a:t>main difficulty </a:t>
            </a:r>
            <a:r>
              <a:rPr lang="en-US" sz="2500" dirty="0"/>
              <a:t>in proving nontrivial lower bounds on the size of circuits using AND, OR and NOT </a:t>
            </a:r>
            <a:r>
              <a:rPr lang="en-US" sz="2500" dirty="0">
                <a:solidFill>
                  <a:srgbClr val="C00000"/>
                </a:solidFill>
              </a:rPr>
              <a:t>is the presence of NOT gates</a:t>
            </a:r>
            <a:r>
              <a:rPr lang="en-US" sz="2500" dirty="0"/>
              <a:t>—we already know how to prove even exponential lower bounds for monotone functions if no NOT gates are allowed. </a:t>
            </a:r>
            <a:r>
              <a:rPr lang="en-US" sz="2500" dirty="0">
                <a:solidFill>
                  <a:srgbClr val="C00000"/>
                </a:solidFill>
              </a:rPr>
              <a:t>The effect of such gates on circuit size remains to a large extent a mystery</a:t>
            </a:r>
            <a:r>
              <a:rPr lang="en-US" sz="2500" dirty="0"/>
              <a:t>. 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[Mark58] Any </a:t>
            </a:r>
            <a:r>
              <a:rPr lang="en-US" sz="2500" dirty="0"/>
              <a:t>B</a:t>
            </a:r>
            <a:r>
              <a:rPr lang="en-US" sz="2500" dirty="0" smtClean="0"/>
              <a:t>oolean function can be computed by a Boolean circuit with at most </a:t>
            </a:r>
            <a:r>
              <a:rPr lang="en-US" sz="2500" dirty="0" smtClean="0">
                <a:solidFill>
                  <a:srgbClr val="C00000"/>
                </a:solidFill>
              </a:rPr>
              <a:t>log(n)+1</a:t>
            </a:r>
            <a:r>
              <a:rPr lang="en-US" sz="2500" dirty="0" smtClean="0">
                <a:solidFill>
                  <a:srgbClr val="800000"/>
                </a:solidFill>
              </a:rPr>
              <a:t> </a:t>
            </a:r>
            <a:r>
              <a:rPr lang="en-US" sz="2500" dirty="0" smtClean="0"/>
              <a:t>negations.</a:t>
            </a:r>
          </a:p>
        </p:txBody>
      </p:sp>
    </p:spTree>
    <p:extLst>
      <p:ext uri="{BB962C8B-B14F-4D97-AF65-F5344CB8AC3E}">
        <p14:creationId xmlns:p14="http://schemas.microsoft.com/office/powerpoint/2010/main" val="26408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Our Results</a:t>
            </a:r>
            <a:endParaRPr lang="en-US" sz="4000" dirty="0">
              <a:latin typeface="Comic Sans MS"/>
              <a:cs typeface="Comic Sans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07904" y="1475492"/>
            <a:ext cx="3816424" cy="92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43808" y="12687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0 </a:t>
            </a:r>
            <a:r>
              <a:rPr lang="en-US" baseline="30000" dirty="0" smtClean="0">
                <a:latin typeface="Comic Sans MS" panose="030F0702030302020204" pitchFamily="66" charset="0"/>
              </a:rPr>
              <a:t> </a:t>
            </a:r>
            <a:endParaRPr 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45016" y="12594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log n</a:t>
            </a: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2082334"/>
            <a:ext cx="2520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  <a:sym typeface="Comic Sans MS"/>
              </a:rPr>
              <a:t>One Way Functions</a:t>
            </a:r>
            <a:endParaRPr lang="en-US" sz="1500" baseline="30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2492896"/>
            <a:ext cx="27363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Comic Sans MS"/>
              </a:rPr>
              <a:t>One Way Permutations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60" y="2852936"/>
            <a:ext cx="2520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</a:rPr>
              <a:t>Small Bias Generators</a:t>
            </a:r>
            <a:endParaRPr lang="en-US" sz="1500" baseline="30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3212976"/>
            <a:ext cx="33123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omic Sans MS"/>
              </a:rPr>
              <a:t>P</a:t>
            </a:r>
            <a:r>
              <a:rPr lang="en-US" sz="1500" dirty="0" smtClean="0">
                <a:solidFill>
                  <a:srgbClr val="000000"/>
                </a:solidFill>
                <a:latin typeface="Comic Sans MS"/>
              </a:rPr>
              <a:t>seudorandom Generators</a:t>
            </a:r>
            <a:endParaRPr lang="en-US" sz="1500" baseline="30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5106670"/>
            <a:ext cx="35283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omic Sans MS"/>
              </a:rPr>
              <a:t>Pseudorandom</a:t>
            </a:r>
            <a:r>
              <a:rPr lang="en-US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mic Sans MS"/>
                <a:sym typeface="Comic Sans MS"/>
              </a:rPr>
              <a:t>Functions</a:t>
            </a:r>
            <a:endParaRPr lang="en-US" sz="1500" baseline="30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3573016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mic Sans MS"/>
              </a:rPr>
              <a:t>Weak Pseudorandom</a:t>
            </a:r>
            <a:r>
              <a:rPr lang="en-US" sz="15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mic Sans MS"/>
                <a:sym typeface="Comic Sans MS"/>
              </a:rPr>
              <a:t>Functions</a:t>
            </a:r>
            <a:endParaRPr lang="en-US" sz="1500" baseline="30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9592" y="4168825"/>
            <a:ext cx="1800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  <a:sym typeface="Comic Sans MS"/>
              </a:rPr>
              <a:t>Hard-core bits</a:t>
            </a:r>
            <a:endParaRPr lang="en-US" sz="1500" baseline="30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5394702"/>
            <a:ext cx="26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</a:rPr>
              <a:t>Error Correcting Codes</a:t>
            </a:r>
            <a:endParaRPr lang="en-US" sz="1500" baseline="30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4473987"/>
            <a:ext cx="2376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  <a:sym typeface="Comic Sans MS"/>
              </a:rPr>
              <a:t>Extractors</a:t>
            </a:r>
            <a:endParaRPr lang="en-US" sz="1500" baseline="30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19872" y="3249851"/>
            <a:ext cx="8286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  <a:cs typeface="Comic Sans MS"/>
              </a:rPr>
              <a:t>X  </a:t>
            </a:r>
            <a:r>
              <a:rPr lang="en-US" sz="1000" dirty="0" smtClean="0">
                <a:latin typeface="Comic Sans MS"/>
                <a:cs typeface="Comic Sans MS"/>
              </a:rPr>
              <a:t>[GI12]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2492896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03279" y="3573016"/>
            <a:ext cx="8806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X </a:t>
            </a:r>
            <a:r>
              <a:rPr lang="en-US" sz="1000" dirty="0" smtClean="0">
                <a:latin typeface="Comic Sans MS"/>
                <a:cs typeface="Comic Sans MS"/>
              </a:rPr>
              <a:t>[BLL98]</a:t>
            </a:r>
            <a:r>
              <a:rPr lang="en-US" sz="1500" dirty="0" smtClean="0">
                <a:latin typeface="Comic Sans MS"/>
                <a:cs typeface="Comic Sans MS"/>
              </a:rPr>
              <a:t> 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5359" y="2060848"/>
            <a:ext cx="1212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Comic Sans MS"/>
                <a:ea typeface="Comic Sans MS"/>
                <a:cs typeface="Comic Sans MS"/>
                <a:sym typeface="Wingdings"/>
              </a:rPr>
              <a:t></a:t>
            </a:r>
            <a:r>
              <a:rPr lang="en-US" sz="1500" dirty="0" smtClean="0">
                <a:latin typeface="Comic Sans MS"/>
                <a:cs typeface="Comic Sans MS"/>
              </a:rPr>
              <a:t>  </a:t>
            </a:r>
            <a:r>
              <a:rPr lang="en-US" sz="1000" dirty="0" smtClean="0">
                <a:latin typeface="Comic Sans MS"/>
                <a:cs typeface="Comic Sans MS"/>
              </a:rPr>
              <a:t>[GI12]</a:t>
            </a:r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19872" y="2852936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587727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Cryptography except </a:t>
            </a:r>
            <a:r>
              <a:rPr lang="en-US" sz="1400" dirty="0" smtClean="0">
                <a:latin typeface="Comic Sans MS" panose="030F0702030302020204" pitchFamily="66" charset="0"/>
              </a:rPr>
              <a:t>OWF is </a:t>
            </a:r>
          </a:p>
          <a:p>
            <a:pPr algn="ctr"/>
            <a:r>
              <a:rPr lang="en-US" altLang="zh-CN" sz="1400" dirty="0" smtClean="0">
                <a:solidFill>
                  <a:srgbClr val="00B050"/>
                </a:solidFill>
                <a:latin typeface="Comic Sans MS"/>
                <a:cs typeface="Comic Sans MS"/>
              </a:rPr>
              <a:t> </a:t>
            </a:r>
            <a:r>
              <a:rPr lang="en-US" altLang="zh-CN" sz="1400" dirty="0" smtClean="0">
                <a:solidFill>
                  <a:srgbClr val="008000"/>
                </a:solidFill>
                <a:latin typeface="Comic Sans MS"/>
                <a:cs typeface="Comic Sans MS"/>
              </a:rPr>
              <a:t>non-monotone</a:t>
            </a:r>
            <a:endParaRPr lang="en-US" sz="14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0152" y="58447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Many primitives are </a:t>
            </a:r>
          </a:p>
          <a:p>
            <a:pPr algn="ctr"/>
            <a:r>
              <a:rPr lang="en-US" altLang="zh-CN" sz="1400" dirty="0" smtClean="0">
                <a:solidFill>
                  <a:srgbClr val="008000"/>
                </a:solidFill>
                <a:latin typeface="Comic Sans MS"/>
                <a:cs typeface="Comic Sans MS"/>
              </a:rPr>
              <a:t>highly non</a:t>
            </a:r>
            <a:r>
              <a:rPr lang="en-US" altLang="zh-CN" sz="1400" dirty="0">
                <a:solidFill>
                  <a:srgbClr val="008000"/>
                </a:solidFill>
                <a:latin typeface="Comic Sans MS"/>
                <a:cs typeface="Comic Sans MS"/>
              </a:rPr>
              <a:t>-</a:t>
            </a:r>
            <a:r>
              <a:rPr lang="en-US" altLang="zh-CN" sz="1400" dirty="0" smtClean="0">
                <a:solidFill>
                  <a:srgbClr val="008000"/>
                </a:solidFill>
                <a:latin typeface="Comic Sans MS"/>
                <a:cs typeface="Comic Sans MS"/>
              </a:rPr>
              <a:t>monotone</a:t>
            </a:r>
            <a:endParaRPr lang="en-US" sz="1400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39752" y="155679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(monotone function) 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 </a:t>
            </a:r>
            <a:endParaRPr lang="en-US" sz="1400" baseline="300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155679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(any function [Mar58]) 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 </a:t>
            </a:r>
            <a:endParaRPr lang="en-US" sz="1400" baseline="300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5536" y="1268760"/>
            <a:ext cx="2664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# of negations</a:t>
            </a:r>
          </a:p>
          <a:p>
            <a:pPr algn="ctr"/>
            <a:endParaRPr lang="en-US" baseline="30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20072" y="371703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ea typeface="Lucida Grande"/>
                <a:cs typeface="Comic Sans MS"/>
              </a:rPr>
              <a:t>Ω</a:t>
            </a:r>
            <a:r>
              <a:rPr lang="en-US" sz="1600" dirty="0" smtClean="0">
                <a:latin typeface="Comic Sans MS"/>
                <a:ea typeface="Lucida Grande"/>
                <a:cs typeface="Comic Sans MS"/>
              </a:rPr>
              <a:t>(log n) </a:t>
            </a:r>
          </a:p>
          <a:p>
            <a:pPr algn="ctr"/>
            <a:r>
              <a:rPr lang="en-US" sz="1000" dirty="0" smtClean="0">
                <a:latin typeface="Comic Sans MS"/>
                <a:ea typeface="Lucida Grande"/>
                <a:cs typeface="Comic Sans MS"/>
              </a:rPr>
              <a:t>(</a:t>
            </a:r>
            <a:r>
              <a:rPr lang="en-US" altLang="zh-CN" sz="1000" dirty="0" smtClean="0">
                <a:latin typeface="Comic Sans MS"/>
                <a:cs typeface="Comic Sans MS"/>
              </a:rPr>
              <a:t>tight</a:t>
            </a:r>
            <a:r>
              <a:rPr lang="en-US" sz="1000" dirty="0" smtClean="0">
                <a:latin typeface="Comic Sans MS"/>
                <a:ea typeface="Lucida Grande"/>
                <a:cs typeface="Comic Sans MS"/>
              </a:rPr>
              <a:t> up to O(1) </a:t>
            </a:r>
            <a:r>
              <a:rPr lang="en-US" sz="1000" dirty="0" err="1" smtClean="0">
                <a:latin typeface="Comic Sans MS"/>
                <a:ea typeface="Lucida Grande"/>
                <a:cs typeface="Comic Sans MS"/>
              </a:rPr>
              <a:t>mult</a:t>
            </a:r>
            <a:r>
              <a:rPr lang="en-US" sz="1000" dirty="0" smtClean="0">
                <a:latin typeface="Comic Sans MS"/>
                <a:cs typeface="Comic Sans MS"/>
              </a:rPr>
              <a:t> term</a:t>
            </a:r>
            <a:r>
              <a:rPr lang="en-US" sz="1000" dirty="0" smtClean="0">
                <a:latin typeface="Comic Sans MS"/>
                <a:ea typeface="Lucida Grande"/>
                <a:cs typeface="Comic Sans MS"/>
              </a:rPr>
              <a:t>)</a:t>
            </a:r>
            <a:endParaRPr lang="en-US" sz="1000" dirty="0" smtClean="0">
              <a:latin typeface="Comic Sans MS"/>
              <a:cs typeface="Comic Sans M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44208" y="4149080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44208" y="4401979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72472" y="5085184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72472" y="5373216"/>
            <a:ext cx="3238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500" dirty="0" smtClean="0">
                <a:solidFill>
                  <a:srgbClr val="008000"/>
                </a:solidFill>
                <a:latin typeface="Comic Sans MS"/>
                <a:cs typeface="Comic Sans MS"/>
              </a:rPr>
              <a:t>X</a:t>
            </a:r>
            <a:endParaRPr lang="en-US" sz="1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28184" y="4664749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ea typeface="Lucida Grande"/>
                <a:cs typeface="Comic Sans MS"/>
              </a:rPr>
              <a:t>log n – O(1) 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altLang="zh-CN" sz="1000" dirty="0">
                <a:solidFill>
                  <a:srgbClr val="000000"/>
                </a:solidFill>
                <a:latin typeface="Comic Sans MS"/>
                <a:cs typeface="Comic Sans MS"/>
              </a:rPr>
              <a:t>tight</a:t>
            </a:r>
            <a:r>
              <a:rPr lang="en-US" sz="1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1000" dirty="0" smtClean="0">
                <a:latin typeface="Comic Sans MS"/>
                <a:ea typeface="Lucida Grande"/>
                <a:cs typeface="Comic Sans MS"/>
              </a:rPr>
              <a:t>up to O(1) add</a:t>
            </a:r>
            <a:r>
              <a:rPr lang="en-US" sz="1000" dirty="0" smtClean="0"/>
              <a:t> </a:t>
            </a:r>
            <a:r>
              <a:rPr lang="en-US" sz="1000" dirty="0" smtClean="0">
                <a:latin typeface="Comic Sans MS"/>
                <a:cs typeface="Comic Sans MS"/>
              </a:rPr>
              <a:t>term</a:t>
            </a:r>
            <a:r>
              <a:rPr lang="en-US" sz="1000" dirty="0" smtClean="0">
                <a:latin typeface="Comic Sans MS"/>
                <a:ea typeface="Lucida Grande"/>
                <a:cs typeface="Comic Sans MS"/>
              </a:rPr>
              <a:t>)</a:t>
            </a:r>
            <a:endParaRPr lang="en-US" sz="1000" dirty="0" smtClean="0">
              <a:latin typeface="Comic Sans MS"/>
              <a:cs typeface="Comic Sans M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51920" y="12687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1</a:t>
            </a:r>
            <a:endParaRPr 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73760" y="2420888"/>
            <a:ext cx="9463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C00000"/>
                </a:solidFill>
                <a:latin typeface="Comic Sans MS"/>
                <a:cs typeface="Comic Sans MS"/>
              </a:rPr>
              <a:t>? (Open)</a:t>
            </a:r>
            <a:endParaRPr lang="en-US" sz="15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73760" y="2817803"/>
            <a:ext cx="9463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C00000"/>
                </a:solidFill>
                <a:latin typeface="Comic Sans MS"/>
                <a:cs typeface="Comic Sans MS"/>
              </a:rPr>
              <a:t>? (Open</a:t>
            </a:r>
            <a:r>
              <a:rPr lang="en-US" sz="1500" dirty="0" smtClean="0">
                <a:solidFill>
                  <a:srgbClr val="C00000"/>
                </a:solidFill>
                <a:latin typeface="Comic Sans MS"/>
                <a:cs typeface="Comic Sans MS"/>
              </a:rPr>
              <a:t>)</a:t>
            </a:r>
            <a:endParaRPr lang="en-US" sz="15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73760" y="3235042"/>
            <a:ext cx="946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C00000"/>
                </a:solidFill>
                <a:latin typeface="Comic Sans MS"/>
                <a:cs typeface="Comic Sans MS"/>
              </a:rPr>
              <a:t>? </a:t>
            </a:r>
            <a:r>
              <a:rPr lang="en-US" sz="1500" dirty="0">
                <a:solidFill>
                  <a:srgbClr val="C00000"/>
                </a:solidFill>
                <a:latin typeface="Comic Sans MS"/>
                <a:cs typeface="Comic Sans MS"/>
              </a:rPr>
              <a:t>(Open)</a:t>
            </a:r>
            <a:endParaRPr lang="en-US" sz="15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en-US" sz="15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166688" y="3573016"/>
            <a:ext cx="11495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C00000"/>
                </a:solidFill>
                <a:latin typeface="Comic Sans MS"/>
                <a:cs typeface="Comic Sans MS"/>
              </a:rPr>
              <a:t>? (Open)</a:t>
            </a:r>
            <a:endParaRPr lang="en-US" sz="15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12248" y="126876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en-US" dirty="0" smtClean="0">
                <a:latin typeface="Comic Sans MS" panose="030F0702030302020204" pitchFamily="66" charset="0"/>
              </a:rPr>
              <a:t>(1)</a:t>
            </a:r>
            <a:endParaRPr 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80112" y="2834400"/>
            <a:ext cx="3600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rgbClr val="008000"/>
                </a:solidFill>
                <a:latin typeface="Comic Sans MS"/>
                <a:cs typeface="Comic Sans MS"/>
                <a:sym typeface="Wingdings"/>
              </a:rPr>
              <a:t></a:t>
            </a:r>
            <a:endParaRPr lang="en-US" sz="15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9338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2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40" grpId="0"/>
      <p:bldP spid="49" grpId="0"/>
      <p:bldP spid="50" grpId="0"/>
      <p:bldP spid="55" grpId="0"/>
      <p:bldP spid="56" grpId="0"/>
      <p:bldP spid="57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3" grpId="0"/>
      <p:bldP spid="84" grpId="0"/>
      <p:bldP spid="85" grpId="0"/>
      <p:bldP spid="86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722312" y="4832265"/>
            <a:ext cx="7772400" cy="1077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Cryptography is non-monotone</a:t>
            </a:r>
            <a:r>
              <a:rPr lang="zh-CN" altLang="en-US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/>
            </a:r>
            <a:br>
              <a:rPr lang="en-US" altLang="zh-CN" sz="36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</a:br>
            <a:r>
              <a:rPr lang="en-US" altLang="zh-CN" sz="2800" cap="small" dirty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(</a:t>
            </a:r>
            <a:r>
              <a:rPr lang="en-US" altLang="zh-CN" sz="28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OWF</a:t>
            </a:r>
            <a:r>
              <a:rPr lang="zh-CN" altLang="en-US" sz="28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2800" cap="small" dirty="0" err="1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v.s</a:t>
            </a:r>
            <a:r>
              <a:rPr lang="zh-CN" altLang="zh-CN" sz="2800" cap="small" dirty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 </a:t>
            </a:r>
            <a:r>
              <a:rPr lang="en-US" altLang="zh-CN" sz="2800" cap="small" dirty="0" smtClean="0">
                <a:solidFill>
                  <a:schemeClr val="dk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OWP)</a:t>
            </a:r>
            <a:endParaRPr lang="x-none" sz="2800" b="1" i="0" u="none" strike="noStrike" cap="small" baseline="0" dirty="0">
              <a:solidFill>
                <a:schemeClr val="dk1"/>
              </a:solidFill>
              <a:latin typeface="Comic Sans MS" panose="030F0702030302020204" pitchFamily="66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974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Wingdings"/>
              </a:rPr>
              <a:t> Monotone </a:t>
            </a:r>
            <a:r>
              <a:rPr lang="en-US" altLang="zh-CN" sz="4000" dirty="0" smtClean="0">
                <a:latin typeface="Comic Sans MS"/>
                <a:ea typeface="Comic Sans MS"/>
                <a:cs typeface="Comic Sans MS"/>
                <a:sym typeface="Comic Sans MS"/>
              </a:rPr>
              <a:t>OWFs [GI12]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16520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[GI12]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OWF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exist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=&gt;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monotone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OWFs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exist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- 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Middle </a:t>
            </a: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slice 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of any OWF is a </a:t>
            </a:r>
            <a:r>
              <a:rPr lang="en-US" altLang="zh-CN" sz="16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 weak OWF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     - 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(Standard) Monotone 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weak OWF =&gt; monotone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OWF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Middle slice of 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OWF f:{0,1}</a:t>
            </a:r>
            <a:r>
              <a:rPr lang="en-US" altLang="zh-CN" sz="2000" baseline="30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-&gt;{0,1}</a:t>
            </a:r>
            <a:r>
              <a:rPr lang="en-US" altLang="zh-CN" sz="20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is defined as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        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f’(x) = 1</a:t>
            </a:r>
            <a:r>
              <a:rPr lang="en-US" altLang="zh-CN" sz="1600" baseline="30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       if |x| &gt; n/2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                     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     f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’(x) = f(x)   if |x| = n/2  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                     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     f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’(x) = 0</a:t>
            </a:r>
            <a:r>
              <a:rPr lang="en-US" altLang="zh-CN" sz="1600" baseline="30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      if |x| &lt; n/2</a:t>
            </a:r>
            <a:endParaRPr lang="en-US" altLang="zh-CN" sz="16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[GI12] size(C(f’)) = poly(n) size(C(f))  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endParaRPr lang="en-US" altLang="zh-CN" sz="2000" dirty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Can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we show OWPs exist =&gt; monotone OWPs 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exist? 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-   This transformation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doesn’t preserve the structure  </a:t>
            </a:r>
          </a:p>
        </p:txBody>
      </p:sp>
    </p:spTree>
    <p:extLst>
      <p:ext uri="{BB962C8B-B14F-4D97-AF65-F5344CB8AC3E}">
        <p14:creationId xmlns:p14="http://schemas.microsoft.com/office/powerpoint/2010/main" val="289884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492214"/>
            <a:ext cx="8229600" cy="707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dirty="0" smtClean="0">
                <a:latin typeface="Comic Sans MS"/>
                <a:ea typeface="Comic Sans MS"/>
                <a:cs typeface="Comic Sans MS"/>
                <a:sym typeface="Comic Sans MS"/>
              </a:rPr>
              <a:t>X  Monotone OWPs</a:t>
            </a:r>
            <a:endParaRPr lang="en-US" sz="4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1" y="1556792"/>
            <a:ext cx="8219255" cy="40420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Thm1</a:t>
            </a:r>
            <a:r>
              <a:rPr lang="zh-CN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{0,1}</a:t>
            </a:r>
            <a:r>
              <a:rPr lang="en-US" altLang="zh-CN" sz="20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n </a:t>
            </a:r>
            <a:r>
              <a:rPr lang="zh-CN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{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0,1}</a:t>
            </a:r>
            <a:r>
              <a:rPr lang="en-US" altLang="zh-CN" sz="2000" baseline="30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monotone permutation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, then 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       a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permutation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π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[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]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-&gt;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[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],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latin typeface="Comic Sans MS"/>
                <a:ea typeface="Comic Sans MS"/>
                <a:cs typeface="Comic Sans MS"/>
                <a:sym typeface="Comic Sans MS"/>
              </a:rPr>
              <a:t>s.t.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                      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f(x</a:t>
            </a:r>
            <a:r>
              <a:rPr lang="en-US" altLang="zh-CN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en-US" altLang="zh-CN" sz="2000" baseline="-25000" dirty="0" err="1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)=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zh-CN" altLang="en-US" sz="2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zh-CN" altLang="en-US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(1)</a:t>
            </a:r>
            <a:r>
              <a:rPr lang="zh-CN" altLang="en-US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lang="zh-CN" altLang="en-US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altLang="zh-CN" sz="2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r>
              <a:rPr lang="zh-CN" altLang="en-US" sz="2000" baseline="-25000" dirty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20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(n).</a:t>
            </a: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r>
              <a:rPr lang="en-US" altLang="zh-CN" sz="2000"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An efficient inverting algorithm for  y = f(x):  </a:t>
            </a:r>
          </a:p>
          <a:p>
            <a:pPr lvl="1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Compute </a:t>
            </a:r>
            <a:r>
              <a:rPr lang="zh-CN" altLang="en-US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 = </a:t>
            </a:r>
            <a:r>
              <a:rPr lang="zh-CN" altLang="en-US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1600" baseline="30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-1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:  for 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in [n],  if f(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en-US" altLang="zh-CN" sz="16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) = 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en-US" altLang="zh-CN" sz="16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, then set </a:t>
            </a:r>
            <a:r>
              <a:rPr lang="zh-CN" altLang="en-US" sz="1600" dirty="0" smtClean="0"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’(</a:t>
            </a:r>
            <a:r>
              <a:rPr lang="en-US" altLang="zh-CN" sz="1600" dirty="0"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)=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  <a:r>
              <a:rPr lang="en-US" altLang="zh-CN" sz="16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 = 0</a:t>
            </a:r>
            <a:r>
              <a:rPr lang="en-US" altLang="zh-CN" sz="16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i-1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r>
              <a:rPr lang="en-US" altLang="zh-CN" sz="1600" baseline="30000" dirty="0" smtClean="0">
                <a:latin typeface="Comic Sans MS"/>
                <a:ea typeface="Comic Sans MS"/>
                <a:cs typeface="Comic Sans MS"/>
                <a:sym typeface="Comic Sans MS"/>
              </a:rPr>
              <a:t>n-i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Given  y</a:t>
            </a:r>
            <a:r>
              <a:rPr lang="en-US" altLang="zh-CN" sz="1600" baseline="-25000" dirty="0" smtClean="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,.., </a:t>
            </a:r>
            <a:r>
              <a:rPr lang="en-US" altLang="zh-CN" sz="1600" dirty="0" err="1" smtClean="0">
                <a:latin typeface="Comic Sans MS"/>
                <a:ea typeface="Comic Sans MS"/>
                <a:cs typeface="Comic Sans MS"/>
                <a:sym typeface="Comic Sans MS"/>
              </a:rPr>
              <a:t>y</a:t>
            </a:r>
            <a:r>
              <a:rPr lang="en-US" altLang="zh-CN" sz="1600" baseline="-25000" dirty="0" err="1" smtClean="0"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, 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output y</a:t>
            </a:r>
            <a:r>
              <a:rPr lang="zh-CN" altLang="en-US" sz="16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16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’(1)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, …, y</a:t>
            </a:r>
            <a:r>
              <a:rPr lang="zh-CN" altLang="en-US" sz="16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π</a:t>
            </a:r>
            <a:r>
              <a:rPr lang="en-US" altLang="zh-CN" sz="1600" baseline="-250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’(n)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457200" lvl="1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1600" dirty="0" smtClean="0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algn="l" rtl="0">
              <a:spcBef>
                <a:spcPts val="400"/>
              </a:spcBef>
              <a:buClr>
                <a:schemeClr val="dk1"/>
              </a:buClr>
              <a:buSzPct val="80000"/>
              <a:buNone/>
            </a:pPr>
            <a:endParaRPr lang="en-US" altLang="zh-CN" sz="2000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Two Proofs for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Theorem</a:t>
            </a:r>
            <a:r>
              <a:rPr lang="zh-CN" altLang="en-US" sz="2000" dirty="0" smtClean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altLang="zh-CN" sz="2000" dirty="0" smtClean="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Combinatorial proof : only relies on monotonicity </a:t>
            </a:r>
          </a:p>
          <a:p>
            <a:pPr lvl="1" algn="l" rtl="0">
              <a:spcBef>
                <a:spcPts val="40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Analytic proof:  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simple </a:t>
            </a:r>
            <a:r>
              <a:rPr lang="en-US" altLang="zh-CN" sz="1600" dirty="0" smtClean="0">
                <a:latin typeface="Comic Sans MS"/>
                <a:ea typeface="Comic Sans MS"/>
                <a:cs typeface="Comic Sans MS"/>
                <a:sym typeface="Comic Sans MS"/>
              </a:rPr>
              <a:t>and</a:t>
            </a:r>
            <a:r>
              <a:rPr lang="en-US" altLang="zh-CN" sz="1600" dirty="0" smtClean="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easy to extend </a:t>
            </a:r>
            <a:r>
              <a:rPr lang="en-US" altLang="zh-CN" sz="160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regular OWFs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049158"/>
              </p:ext>
            </p:extLst>
          </p:nvPr>
        </p:nvGraphicFramePr>
        <p:xfrm>
          <a:off x="1811284" y="2031999"/>
          <a:ext cx="243709" cy="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4" imgW="127000" imgH="165100" progId="Equation.DSMT4">
                  <p:embed/>
                </p:oleObj>
              </mc:Choice>
              <mc:Fallback>
                <p:oleObj name="Equation" r:id="rId4" imgW="1270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1284" y="2031999"/>
                        <a:ext cx="243709" cy="22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41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8900" advClick="0">
        <p:cut/>
      </p:transition>
    </mc:Choice>
    <mc:Fallback xmlns="">
      <p:transition xmlns:p14="http://schemas.microsoft.com/office/powerpoint/2010/main" spd="slow" advClick="0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6|10.4|12.6|11.3|26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1778</Words>
  <Application>Microsoft Macintosh PowerPoint</Application>
  <PresentationFormat>On-screen Show (4:3)</PresentationFormat>
  <Paragraphs>326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The Power of Negations  in Cryptography</vt:lpstr>
      <vt:lpstr>How simple can cryptography be?</vt:lpstr>
      <vt:lpstr>Monotone Cryptography? [GI12]</vt:lpstr>
      <vt:lpstr>Our Question</vt:lpstr>
      <vt:lpstr>The Mystery of Negations</vt:lpstr>
      <vt:lpstr>Our Results</vt:lpstr>
      <vt:lpstr>Cryptography is non-monotone  (OWF v.s OWP)</vt:lpstr>
      <vt:lpstr> Monotone OWFs [GI12]</vt:lpstr>
      <vt:lpstr>X  Monotone OWPs</vt:lpstr>
      <vt:lpstr>A Powerful Tool</vt:lpstr>
      <vt:lpstr>Proof of Theorem 1</vt:lpstr>
      <vt:lpstr>Many Primitives are highly non-monotone</vt:lpstr>
      <vt:lpstr>Tool Box </vt:lpstr>
      <vt:lpstr>Tool 1: Markov’s Theorem</vt:lpstr>
      <vt:lpstr>Pseudorandom Functions (PRFs)</vt:lpstr>
      <vt:lpstr>Tool 2: Decomposition</vt:lpstr>
      <vt:lpstr>Applications in Cryptography</vt:lpstr>
      <vt:lpstr>Tool 3: Selection Tree</vt:lpstr>
      <vt:lpstr>Error-Correcting Codes (ECCs)</vt:lpstr>
      <vt:lpstr>Proof Idea of [BKS06]</vt:lpstr>
      <vt:lpstr>Proof of Theorem 4</vt:lpstr>
      <vt:lpstr>Summary</vt:lpstr>
      <vt:lpstr>Open Problems</vt:lpstr>
      <vt:lpstr>Thanks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Siyao Guo</dc:creator>
  <cp:lastModifiedBy>Siyao Guo</cp:lastModifiedBy>
  <cp:revision>78</cp:revision>
  <dcterms:created xsi:type="dcterms:W3CDTF">2015-02-03T16:22:10Z</dcterms:created>
  <dcterms:modified xsi:type="dcterms:W3CDTF">2016-02-24T00:18:18Z</dcterms:modified>
</cp:coreProperties>
</file>