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6" r:id="rId3"/>
    <p:sldId id="257" r:id="rId4"/>
    <p:sldId id="261" r:id="rId5"/>
    <p:sldId id="268" r:id="rId6"/>
    <p:sldId id="270" r:id="rId7"/>
    <p:sldId id="271" r:id="rId8"/>
    <p:sldId id="272" r:id="rId9"/>
    <p:sldId id="273" r:id="rId10"/>
    <p:sldId id="274" r:id="rId11"/>
    <p:sldId id="275" r:id="rId12"/>
    <p:sldId id="279" r:id="rId13"/>
    <p:sldId id="280" r:id="rId14"/>
    <p:sldId id="281" r:id="rId15"/>
    <p:sldId id="283" r:id="rId16"/>
    <p:sldId id="282" r:id="rId17"/>
    <p:sldId id="284" r:id="rId18"/>
    <p:sldId id="285" r:id="rId19"/>
    <p:sldId id="286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86037" autoAdjust="0"/>
  </p:normalViewPr>
  <p:slideViewPr>
    <p:cSldViewPr snapToGrid="0">
      <p:cViewPr varScale="1">
        <p:scale>
          <a:sx n="59" d="100"/>
          <a:sy n="59" d="100"/>
        </p:scale>
        <p:origin x="91" y="29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563DA-42A1-4CB4-9840-99D8E0A7763F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93027-EED8-42F0-9F3D-B47E91090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r>
              <a:rPr lang="en-US" baseline="0" dirty="0" smtClean="0"/>
              <a:t> n</a:t>
            </a:r>
            <a:r>
              <a:rPr lang="en-US" dirty="0" smtClean="0"/>
              <a:t>on-transferability of ZK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93027-EED8-42F0-9F3D-B47E910902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73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on the right</a:t>
            </a:r>
            <a:r>
              <a:rPr lang="en-US" baseline="0" dirty="0" smtClean="0"/>
              <a:t> that I originally had in class *was* in 3COL…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93027-EED8-42F0-9F3D-B47E910902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21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2n?  (not</a:t>
            </a:r>
            <a:r>
              <a:rPr lang="en-US" baseline="0" dirty="0" smtClean="0"/>
              <a:t> very important):  b</a:t>
            </a:r>
            <a:r>
              <a:rPr lang="en-US" dirty="0" smtClean="0"/>
              <a:t>ecause actually,</a:t>
            </a:r>
            <a:r>
              <a:rPr lang="en-US" baseline="0" dirty="0" smtClean="0"/>
              <a:t> since only </a:t>
            </a:r>
            <a:r>
              <a:rPr lang="en-US" dirty="0" smtClean="0"/>
              <a:t>computationally</a:t>
            </a:r>
            <a:r>
              <a:rPr lang="en-US" baseline="0" dirty="0" smtClean="0"/>
              <a:t> hiding, we can</a:t>
            </a:r>
            <a:r>
              <a:rPr lang="en-US" dirty="0" smtClean="0"/>
              <a:t> prove that if V*</a:t>
            </a:r>
            <a:r>
              <a:rPr lang="en-US" baseline="0" dirty="0" smtClean="0"/>
              <a:t> gets (</a:t>
            </a:r>
            <a:r>
              <a:rPr lang="en-US" baseline="0" dirty="0" err="1" smtClean="0"/>
              <a:t>u,v</a:t>
            </a:r>
            <a:r>
              <a:rPr lang="en-US" baseline="0" dirty="0" smtClean="0"/>
              <a:t>) with probability less than 1/2|E|, we can break the commitment; otherwise, the simulator fails with probability at most (1-1/2|E|) in each round, so total failure probability at most e^{-n}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93027-EED8-42F0-9F3D-B47E910902D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87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Rosulek’s</a:t>
            </a:r>
            <a:r>
              <a:rPr lang="en-US" dirty="0" smtClean="0"/>
              <a:t> slides taken</a:t>
            </a:r>
            <a:r>
              <a:rPr lang="en-US" baseline="0" dirty="0" smtClean="0"/>
              <a:t> </a:t>
            </a:r>
            <a:r>
              <a:rPr lang="en-US" baseline="0" smtClean="0"/>
              <a:t>with permission</a:t>
            </a:r>
            <a:r>
              <a:rPr lang="en-US" smtClean="0"/>
              <a:t> from http://web.engr.oregonstate.edu/~rosulekm/pubs/zk-waldo-talk.pdf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93027-EED8-42F0-9F3D-B47E910902D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75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PoK</a:t>
            </a:r>
            <a:r>
              <a:rPr lang="en-US" dirty="0" smtClean="0"/>
              <a:t> clearly</a:t>
            </a:r>
            <a:r>
              <a:rPr lang="en-US" baseline="0" dirty="0" smtClean="0"/>
              <a:t> susceptible to MIM attack for concurrent composition…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93027-EED8-42F0-9F3D-B47E910902D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36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E.g., WI Argument may be used along the lines of:  verifier selects y and sends to prover, prover proves “I know a preimage of y OR  x is in L” using a WI argument  (a simulator can simulate by having the preimage of y, but in the real execution the verifier is convinced x is in L, since it chose y itself  (this is then used as part of a larger protocol).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93027-EED8-42F0-9F3D-B47E910902D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5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CRS is given as input in the definition of NIZK </a:t>
            </a:r>
          </a:p>
          <a:p>
            <a:r>
              <a:rPr lang="en-US" dirty="0" smtClean="0"/>
              <a:t>NIZK can also be used  as a tool for constant round (regular)</a:t>
            </a:r>
            <a:r>
              <a:rPr lang="en-US" baseline="0" dirty="0" smtClean="0"/>
              <a:t> </a:t>
            </a:r>
            <a:r>
              <a:rPr lang="en-US" dirty="0" smtClean="0"/>
              <a:t>ZK protocols</a:t>
            </a:r>
          </a:p>
          <a:p>
            <a:r>
              <a:rPr lang="en-US" dirty="0" smtClean="0"/>
              <a:t>(explain what TDP)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93027-EED8-42F0-9F3D-B47E910902D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1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93027-EED8-42F0-9F3D-B47E910902D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94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6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8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1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6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1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6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3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8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0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92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4BF16-EE4A-488F-9D16-B77912068AB2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1EDB9-D771-469E-ACF6-8ACA806C8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9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umbia.edu/~tal/6261/SP16/rosulek-zk-waldo-talk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4426" y="386867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COMS E6261 Advanced Cryptography:</a:t>
            </a:r>
            <a:br>
              <a:rPr lang="en-US" sz="4400" dirty="0" smtClean="0"/>
            </a:br>
            <a:r>
              <a:rPr lang="en-US" sz="4400" dirty="0" smtClean="0"/>
              <a:t>Minimalist Cryptography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Spring 2016, Lecture 5 </a:t>
            </a:r>
          </a:p>
          <a:p>
            <a:endParaRPr lang="en-US" dirty="0"/>
          </a:p>
          <a:p>
            <a:r>
              <a:rPr lang="en-US" dirty="0" smtClean="0"/>
              <a:t>Tal Malkin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2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72533"/>
                <a:ext cx="10515600" cy="580443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Analysis of Simulation (sketch / intuition): </a:t>
                </a:r>
              </a:p>
              <a:p>
                <a:r>
                  <a:rPr lang="en-US" dirty="0" smtClean="0"/>
                  <a:t>If envelopes/commitments were perfectly hiding, then V* gets no information on the edge (</a:t>
                </a:r>
                <a:r>
                  <a:rPr lang="en-US" dirty="0" err="1" smtClean="0"/>
                  <a:t>u,v</a:t>
                </a:r>
                <a:r>
                  <a:rPr lang="en-US" dirty="0" smtClean="0"/>
                  <a:t>) selected by S,  and so (since S selected randomly), V*’s challenge will be equal (</a:t>
                </a:r>
                <a:r>
                  <a:rPr lang="en-US" dirty="0" err="1" smtClean="0"/>
                  <a:t>u,v</a:t>
                </a:r>
                <a:r>
                  <a:rPr lang="en-US" dirty="0" smtClean="0"/>
                  <a:t>) with probability 1/|E| </a:t>
                </a:r>
              </a:p>
              <a:p>
                <a:r>
                  <a:rPr lang="en-US" dirty="0" smtClean="0"/>
                  <a:t>Thus, probability S fails in all runs is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</m:d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/>
                  <a:t> (negligible) </a:t>
                </a:r>
              </a:p>
              <a:p>
                <a:endParaRPr lang="en-US" dirty="0"/>
              </a:p>
              <a:p>
                <a:r>
                  <a:rPr lang="en-US" dirty="0" smtClean="0"/>
                  <a:t>However, commitments are only computationally hiding.   Thus, proof is more complex:    </a:t>
                </a:r>
              </a:p>
              <a:p>
                <a:r>
                  <a:rPr lang="en-US" dirty="0" smtClean="0"/>
                  <a:t>Show that if V* hits (</a:t>
                </a:r>
                <a:r>
                  <a:rPr lang="en-US" dirty="0" err="1" smtClean="0"/>
                  <a:t>u,v</a:t>
                </a:r>
                <a:r>
                  <a:rPr lang="en-US" dirty="0" smtClean="0"/>
                  <a:t>) with probability significantly smaller than 1/|E| (say, with probability 1/2|E|),  then you can use V* to break the hiding property of the commitment scheme (reduction/hybrid argument)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72533"/>
                <a:ext cx="10515600" cy="5804430"/>
              </a:xfrm>
              <a:blipFill rotWithShape="0">
                <a:blip r:embed="rId3"/>
                <a:stretch>
                  <a:fillRect l="-1217" t="-2311" r="-1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507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267" y="0"/>
            <a:ext cx="11353800" cy="66886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We proved: </a:t>
            </a:r>
          </a:p>
          <a:p>
            <a:pPr marL="0" indent="0">
              <a:buNone/>
            </a:pPr>
            <a:r>
              <a:rPr lang="en-US" b="1" dirty="0" smtClean="0"/>
              <a:t>Theorem:</a:t>
            </a:r>
            <a:r>
              <a:rPr lang="en-US" dirty="0" smtClean="0"/>
              <a:t>   If the protocol uses perfectly binding commitments, then this is a zero knowledge protocol with completeness 1 and soundness 1-1/|E|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Comments: </a:t>
            </a:r>
          </a:p>
          <a:p>
            <a:r>
              <a:rPr lang="en-US" dirty="0" smtClean="0"/>
              <a:t>Why is it important that we use perfectly binding commitments? </a:t>
            </a:r>
          </a:p>
          <a:p>
            <a:r>
              <a:rPr lang="en-US" dirty="0" smtClean="0"/>
              <a:t>Recall we showed in class that such commitments can be constructed from one-way permutations.    We also mentioned that if you allow another round of interaction, such commitments can be achieved from one-way functions (OWF). </a:t>
            </a:r>
          </a:p>
          <a:p>
            <a:r>
              <a:rPr lang="en-US" b="1" dirty="0" smtClean="0"/>
              <a:t>Corollary:  If OWF exist, ZK proof for all NP  (!) </a:t>
            </a:r>
          </a:p>
          <a:p>
            <a:pPr marL="0" indent="0">
              <a:buNone/>
            </a:pPr>
            <a:r>
              <a:rPr lang="en-US" dirty="0" smtClean="0"/>
              <a:t>(proof through NP reduction – not very efficient, but certainly poly time) </a:t>
            </a:r>
          </a:p>
          <a:p>
            <a:r>
              <a:rPr lang="en-US" dirty="0" smtClean="0"/>
              <a:t>Note: this proof is public coin and black-box simulation </a:t>
            </a:r>
          </a:p>
          <a:p>
            <a:r>
              <a:rPr lang="en-US" dirty="0" smtClean="0"/>
              <a:t>Other popular NP complete problems for which people show protocols include Hamiltonian cycle and Sudoku</a:t>
            </a:r>
          </a:p>
          <a:p>
            <a:pPr lvl="1"/>
            <a:r>
              <a:rPr lang="en-US" dirty="0" smtClean="0"/>
              <a:t>See slides 14, 15 (+overlays) </a:t>
            </a:r>
            <a:r>
              <a:rPr lang="en-US" dirty="0" smtClean="0"/>
              <a:t>from </a:t>
            </a:r>
            <a:r>
              <a:rPr lang="en-US" dirty="0" smtClean="0">
                <a:hlinkClick r:id="rId3"/>
              </a:rPr>
              <a:t>Mike </a:t>
            </a:r>
            <a:r>
              <a:rPr lang="en-US" dirty="0" err="1" smtClean="0">
                <a:hlinkClick r:id="rId3"/>
              </a:rPr>
              <a:t>Rosulek's</a:t>
            </a:r>
            <a:r>
              <a:rPr lang="en-US" dirty="0" smtClean="0">
                <a:hlinkClick r:id="rId3"/>
              </a:rPr>
              <a:t> ZK presentation</a:t>
            </a:r>
            <a:endParaRPr lang="en-US" dirty="0" smtClean="0"/>
          </a:p>
          <a:p>
            <a:pPr lvl="1"/>
            <a:r>
              <a:rPr lang="en-US" dirty="0" smtClean="0"/>
              <a:t>Sketched Hamiltonian cycle protocol on the board (Briefly).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2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ZK: Randomness and Interaction are Essential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Statements without proof (you can find proof in [</a:t>
            </a:r>
            <a:r>
              <a:rPr lang="en-US" dirty="0" err="1" smtClean="0"/>
              <a:t>Gol</a:t>
            </a:r>
            <a:r>
              <a:rPr lang="en-US" dirty="0" smtClean="0"/>
              <a:t>], or better yet, prove for yourself):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800" dirty="0" smtClean="0"/>
              <a:t>If L has a ZK proof system with a single message sent, then L in BPP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If L has a ZK proof system with a deterministic V, then L in BPP </a:t>
            </a:r>
          </a:p>
          <a:p>
            <a:pPr lvl="2"/>
            <a:r>
              <a:rPr lang="en-US" sz="2400" dirty="0" err="1" smtClean="0"/>
              <a:t>Cor</a:t>
            </a:r>
            <a:r>
              <a:rPr lang="en-US" sz="2400" dirty="0" smtClean="0"/>
              <a:t>: If L has a ZK proof system with no soundness error, then L in BPP 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If L has ZK proof system with deterministic P, then L in BPP </a:t>
            </a:r>
          </a:p>
        </p:txBody>
      </p:sp>
    </p:spTree>
    <p:extLst>
      <p:ext uri="{BB962C8B-B14F-4D97-AF65-F5344CB8AC3E}">
        <p14:creationId xmlns:p14="http://schemas.microsoft.com/office/powerpoint/2010/main" val="2842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composition of protocols:  sequential, parallel, concurrent</a:t>
            </a:r>
          </a:p>
          <a:p>
            <a:endParaRPr lang="en-US" dirty="0"/>
          </a:p>
          <a:p>
            <a:r>
              <a:rPr lang="en-US" dirty="0" smtClean="0"/>
              <a:t>Theorem:  ZK proof systems are closed under </a:t>
            </a:r>
            <a:r>
              <a:rPr lang="en-US" dirty="0" smtClean="0">
                <a:solidFill>
                  <a:srgbClr val="0070C0"/>
                </a:solidFill>
              </a:rPr>
              <a:t>sequential</a:t>
            </a:r>
            <a:r>
              <a:rPr lang="en-US" dirty="0" smtClean="0"/>
              <a:t> composition</a:t>
            </a:r>
          </a:p>
          <a:p>
            <a:r>
              <a:rPr lang="en-US" dirty="0" smtClean="0"/>
              <a:t>Theorem: ZK   proof systems are NOT generally closed under </a:t>
            </a:r>
            <a:r>
              <a:rPr lang="en-US" dirty="0" smtClean="0">
                <a:solidFill>
                  <a:srgbClr val="0070C0"/>
                </a:solidFill>
              </a:rPr>
              <a:t>parallel</a:t>
            </a:r>
            <a:r>
              <a:rPr lang="en-US" dirty="0" smtClean="0"/>
              <a:t> composition (let alone concurrent).  </a:t>
            </a:r>
          </a:p>
          <a:p>
            <a:endParaRPr lang="en-US" dirty="0"/>
          </a:p>
          <a:p>
            <a:r>
              <a:rPr lang="en-US" dirty="0" smtClean="0"/>
              <a:t>What about the 3COL protocol we saw?  Is it ZK if we run several parallel executions?  (to reduce soundness error to negligible) </a:t>
            </a:r>
          </a:p>
          <a:p>
            <a:pPr lvl="1"/>
            <a:r>
              <a:rPr lang="en-US" dirty="0" smtClean="0"/>
              <a:t>Answer:  We do not know!   (simple simulation strategy does not work) </a:t>
            </a:r>
          </a:p>
        </p:txBody>
      </p:sp>
    </p:spTree>
    <p:extLst>
      <p:ext uri="{BB962C8B-B14F-4D97-AF65-F5344CB8AC3E}">
        <p14:creationId xmlns:p14="http://schemas.microsoft.com/office/powerpoint/2010/main" val="72047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ZK: Round Complexity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77696"/>
                <a:ext cx="10768584" cy="4799267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Can we get </a:t>
                </a:r>
                <a:r>
                  <a:rPr lang="en-US" b="1" dirty="0" smtClean="0"/>
                  <a:t>constant round </a:t>
                </a:r>
                <a:r>
                  <a:rPr lang="en-US" dirty="0" smtClean="0"/>
                  <a:t>ZKP for all languages in NP?  </a:t>
                </a:r>
              </a:p>
              <a:p>
                <a:r>
                  <a:rPr lang="en-US" dirty="0" smtClean="0"/>
                  <a:t>3COL protocol was constant round for soundness error 1- 1/|E|. </a:t>
                </a:r>
              </a:p>
              <a:p>
                <a:pPr>
                  <a:buFont typeface="Wingdings" panose="05000000000000000000" pitchFamily="2" charset="2"/>
                  <a:buChar char="à"/>
                </a:pPr>
                <a:r>
                  <a:rPr lang="en-US" dirty="0" smtClean="0">
                    <a:sym typeface="Wingdings" panose="05000000000000000000" pitchFamily="2" charset="2"/>
                  </a:rPr>
                  <a:t>Can reduce to negligible soundness error by running sequentially poly many times (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k|E</a:t>
                </a:r>
                <a:r>
                  <a:rPr lang="en-US" dirty="0" smtClean="0">
                    <a:sym typeface="Wingdings" panose="05000000000000000000" pitchFamily="2" charset="2"/>
                  </a:rPr>
                  <a:t>| times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b="0" dirty="0" smtClean="0">
                    <a:sym typeface="Wingdings" panose="05000000000000000000" pitchFamily="2" charset="2"/>
                  </a:rPr>
                  <a:t>)   </a:t>
                </a:r>
              </a:p>
              <a:p>
                <a:pPr>
                  <a:buFont typeface="Wingdings" panose="05000000000000000000" pitchFamily="2" charset="2"/>
                  <a:buChar char="à"/>
                </a:pPr>
                <a:r>
                  <a:rPr lang="en-US" dirty="0">
                    <a:sym typeface="Wingdings" panose="05000000000000000000" pitchFamily="2" charset="2"/>
                  </a:rPr>
                  <a:t> </a:t>
                </a:r>
                <a:r>
                  <a:rPr lang="en-US" dirty="0" smtClean="0">
                    <a:sym typeface="Wingdings" panose="05000000000000000000" pitchFamily="2" charset="2"/>
                  </a:rPr>
                  <a:t>polynomial number of rounds (can make it a better polynomial) </a:t>
                </a:r>
                <a:endParaRPr lang="en-US" b="0" dirty="0">
                  <a:sym typeface="Wingdings" panose="05000000000000000000" pitchFamily="2" charset="2"/>
                </a:endParaRPr>
              </a:p>
              <a:p>
                <a:r>
                  <a:rPr lang="en-US" b="1" dirty="0" smtClean="0">
                    <a:sym typeface="Wingdings" panose="05000000000000000000" pitchFamily="2" charset="2"/>
                  </a:rPr>
                  <a:t>Lower bound:   </a:t>
                </a:r>
                <a:r>
                  <a:rPr lang="en-US" dirty="0" smtClean="0">
                    <a:sym typeface="Wingdings" panose="05000000000000000000" pitchFamily="2" charset="2"/>
                  </a:rPr>
                  <a:t>No constant round protocol with negligible error, public coin and black-box ZK possible, unless language is in BPP </a:t>
                </a:r>
              </a:p>
              <a:p>
                <a:r>
                  <a:rPr lang="en-US" b="1" dirty="0" smtClean="0">
                    <a:sym typeface="Wingdings" panose="05000000000000000000" pitchFamily="2" charset="2"/>
                  </a:rPr>
                  <a:t>Upper bound:</a:t>
                </a:r>
                <a:r>
                  <a:rPr lang="en-US" dirty="0" smtClean="0">
                    <a:sym typeface="Wingdings" panose="05000000000000000000" pitchFamily="2" charset="2"/>
                  </a:rPr>
                  <a:t>  we have constant round ZK protocols for all NP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Sketch the one based on parallel 3COL with pre-commitments (not public coin)</a:t>
                </a: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For </a:t>
                </a:r>
                <a:r>
                  <a:rPr lang="en-US" dirty="0" smtClean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concurrent ZK</a:t>
                </a:r>
                <a:r>
                  <a:rPr lang="en-US" dirty="0" smtClean="0">
                    <a:sym typeface="Wingdings" panose="05000000000000000000" pitchFamily="2" charset="2"/>
                  </a:rPr>
                  <a:t>: we have proofs for all NP, with lower bound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dirty="0" smtClean="0"/>
                  <a:t>required for BB ZK, and upper bound of O(1) (constant round) with non-BB ZK  (!)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77696"/>
                <a:ext cx="10768584" cy="4799267"/>
              </a:xfrm>
              <a:blipFill rotWithShape="0">
                <a:blip r:embed="rId2"/>
                <a:stretch>
                  <a:fillRect l="-906" t="-2541" r="-510" b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652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Witness Indistinguishability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Weaken ZK property so that  the distributions induced by &lt;P(w1),V*&gt;(x) and &lt;P(w2),V*&gt;(x) are indistinguishable for any witnesses (w1,w2) </a:t>
            </a:r>
          </a:p>
          <a:p>
            <a:r>
              <a:rPr lang="en-US" dirty="0" smtClean="0"/>
              <a:t>ZK </a:t>
            </a:r>
            <a:r>
              <a:rPr lang="en-US" dirty="0" smtClean="0">
                <a:sym typeface="Wingdings" panose="05000000000000000000" pitchFamily="2" charset="2"/>
              </a:rPr>
              <a:t> WI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But not other direction  (e.g., WI meaningless when </a:t>
            </a:r>
            <a:r>
              <a:rPr lang="en-US" dirty="0" smtClean="0"/>
              <a:t> language with a unique witness for each input) </a:t>
            </a:r>
          </a:p>
          <a:p>
            <a:r>
              <a:rPr lang="en-US" dirty="0" smtClean="0"/>
              <a:t>WI is closed under parallel composition </a:t>
            </a:r>
          </a:p>
          <a:p>
            <a:r>
              <a:rPr lang="en-US" dirty="0" smtClean="0"/>
              <a:t>Useful tool!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1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Knowledge, and ZKPOK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PoK</a:t>
            </a:r>
            <a:r>
              <a:rPr lang="en-US" dirty="0" smtClean="0"/>
              <a:t>:  instead of proving “there exists a solution” prove “I know the solution” 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PoK</a:t>
            </a:r>
            <a:r>
              <a:rPr lang="en-US" dirty="0" smtClean="0"/>
              <a:t> for discrete log </a:t>
            </a:r>
          </a:p>
          <a:p>
            <a:endParaRPr lang="en-US" dirty="0" smtClean="0"/>
          </a:p>
          <a:p>
            <a:r>
              <a:rPr lang="en-US" dirty="0" smtClean="0"/>
              <a:t>Defined via an “EXTRACTOR”:  for all x and all provers P* for which soundness of &lt;P*,V&gt;(x) holds with non-negligible probability, there exists a </a:t>
            </a:r>
            <a:r>
              <a:rPr lang="en-US" dirty="0" err="1" smtClean="0"/>
              <a:t>ppt</a:t>
            </a:r>
            <a:r>
              <a:rPr lang="en-US" dirty="0" smtClean="0"/>
              <a:t> extractor that can run P* to obtain a witness w . </a:t>
            </a:r>
          </a:p>
          <a:p>
            <a:r>
              <a:rPr lang="en-US" dirty="0" smtClean="0"/>
              <a:t>Examples we saw so far (without the parallel repetitions), </a:t>
            </a:r>
            <a:r>
              <a:rPr lang="en-US" dirty="0" err="1" smtClean="0"/>
              <a:t>eg</a:t>
            </a:r>
            <a:r>
              <a:rPr lang="en-US" dirty="0" smtClean="0"/>
              <a:t> 3COL protocol, were in fact ZK </a:t>
            </a:r>
            <a:r>
              <a:rPr lang="en-US" dirty="0" err="1" smtClean="0"/>
              <a:t>PoK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Useful on its own, and as a tool towards efficient ZK proofs.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0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Interactive ZK (NIZK)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841736" cy="5002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Non-interactive = single message sent from P to V </a:t>
            </a:r>
          </a:p>
          <a:p>
            <a:r>
              <a:rPr lang="en-US" dirty="0" smtClean="0"/>
              <a:t>Many applications!! </a:t>
            </a:r>
          </a:p>
          <a:p>
            <a:pPr marL="0" indent="0">
              <a:buNone/>
            </a:pPr>
            <a:r>
              <a:rPr lang="en-US" dirty="0" smtClean="0"/>
              <a:t>But… recall: 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If L has a ZK proof system with a single message sent, then L in BPP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Solution:  Add CRS (common reference string) to the model:  uniformly random poly length string accessible by both prover and verifier. </a:t>
            </a:r>
          </a:p>
          <a:p>
            <a:r>
              <a:rPr lang="en-US" b="1" dirty="0" smtClean="0"/>
              <a:t>Theorem:</a:t>
            </a:r>
            <a:r>
              <a:rPr lang="en-US" dirty="0" smtClean="0"/>
              <a:t> If trapdoor permutations (TDP) exist, then any language in NP has a NIZK proof system (with efficient prover)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Note: strong(</a:t>
            </a:r>
            <a:r>
              <a:rPr lang="en-US" dirty="0" err="1" smtClean="0"/>
              <a:t>er</a:t>
            </a:r>
            <a:r>
              <a:rPr lang="en-US" dirty="0" smtClean="0"/>
              <a:t>) assumption </a:t>
            </a:r>
          </a:p>
        </p:txBody>
      </p:sp>
    </p:spTree>
    <p:extLst>
      <p:ext uri="{BB962C8B-B14F-4D97-AF65-F5344CB8AC3E}">
        <p14:creationId xmlns:p14="http://schemas.microsoft.com/office/powerpoint/2010/main" val="47038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ZK Proofs and Arguments  (and friends)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Identification  (prove that you know password) </a:t>
            </a:r>
          </a:p>
          <a:p>
            <a:pPr lvl="1"/>
            <a:r>
              <a:rPr lang="en-US" dirty="0" smtClean="0"/>
              <a:t>Note on Fiat-Shamir paradigm in RO model </a:t>
            </a:r>
          </a:p>
          <a:p>
            <a:r>
              <a:rPr lang="en-US" dirty="0" smtClean="0"/>
              <a:t>Security of protocols:  </a:t>
            </a:r>
          </a:p>
          <a:p>
            <a:pPr lvl="1"/>
            <a:r>
              <a:rPr lang="en-US" dirty="0" smtClean="0"/>
              <a:t>Design protocol in the semi-honest (honest but curious) model </a:t>
            </a:r>
          </a:p>
          <a:p>
            <a:pPr lvl="1"/>
            <a:r>
              <a:rPr lang="en-US" dirty="0" smtClean="0"/>
              <a:t>Compile to protocol for malicious parties, using ZK proofs </a:t>
            </a:r>
          </a:p>
          <a:p>
            <a:r>
              <a:rPr lang="en-US" dirty="0" smtClean="0"/>
              <a:t>CCA secure encryption (possible from CPA plus NIZK) </a:t>
            </a:r>
          </a:p>
          <a:p>
            <a:r>
              <a:rPr lang="en-US" dirty="0" smtClean="0"/>
              <a:t>Outsourcing / verifiable computation</a:t>
            </a:r>
          </a:p>
          <a:p>
            <a:r>
              <a:rPr lang="en-US" dirty="0" smtClean="0"/>
              <a:t>….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127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Much more…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Designing efficient ZK proofs for specific languages that are useful </a:t>
            </a:r>
          </a:p>
          <a:p>
            <a:r>
              <a:rPr lang="en-US" dirty="0" smtClean="0"/>
              <a:t>Sigma Protocols, SNARKS, SNARGS, … </a:t>
            </a:r>
          </a:p>
          <a:p>
            <a:r>
              <a:rPr lang="en-US" dirty="0" smtClean="0"/>
              <a:t>Several recent implementation efforts (that efficient!) , </a:t>
            </a:r>
            <a:r>
              <a:rPr lang="en-US" dirty="0" err="1" smtClean="0"/>
              <a:t>e.g</a:t>
            </a:r>
            <a:r>
              <a:rPr lang="en-US" dirty="0" smtClean="0"/>
              <a:t> for verifiable computation and for cryptocurrencies</a:t>
            </a:r>
            <a:endParaRPr lang="en-US" dirty="0"/>
          </a:p>
          <a:p>
            <a:r>
              <a:rPr lang="en-US" dirty="0" smtClean="0"/>
              <a:t>Multi Prover proofs and PCP (including ZK aspects…) </a:t>
            </a:r>
          </a:p>
          <a:p>
            <a:r>
              <a:rPr lang="en-US" dirty="0" smtClean="0"/>
              <a:t>…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Lots of stuff we didn’t cover here…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Knowledge Interactive Proof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50241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Definitions (PZK, SZK, CZK): </a:t>
            </a:r>
          </a:p>
          <a:p>
            <a:pPr lvl="1"/>
            <a:r>
              <a:rPr lang="en-US" dirty="0" smtClean="0"/>
              <a:t>Completeness </a:t>
            </a:r>
          </a:p>
          <a:p>
            <a:pPr lvl="1"/>
            <a:r>
              <a:rPr lang="en-US" dirty="0" smtClean="0"/>
              <a:t>Soundness </a:t>
            </a:r>
          </a:p>
          <a:p>
            <a:pPr lvl="1"/>
            <a:r>
              <a:rPr lang="en-US" dirty="0" smtClean="0"/>
              <a:t>Zero Knowledge  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Graph Isomorphism </a:t>
            </a:r>
          </a:p>
          <a:p>
            <a:pPr lvl="1"/>
            <a:r>
              <a:rPr lang="en-US" dirty="0" smtClean="0"/>
              <a:t>DH tuples </a:t>
            </a:r>
          </a:p>
          <a:p>
            <a:pPr lvl="1"/>
            <a:r>
              <a:rPr lang="en-US" dirty="0" smtClean="0"/>
              <a:t>… </a:t>
            </a:r>
          </a:p>
          <a:p>
            <a:r>
              <a:rPr lang="en-US" dirty="0" smtClean="0"/>
              <a:t>Next (completing from last time): </a:t>
            </a:r>
          </a:p>
          <a:p>
            <a:pPr lvl="1"/>
            <a:r>
              <a:rPr lang="en-US" dirty="0" smtClean="0"/>
              <a:t>Commitments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3COL has an ZK proof system </a:t>
            </a:r>
          </a:p>
          <a:p>
            <a:pPr lvl="1"/>
            <a:r>
              <a:rPr lang="en-US" dirty="0" smtClean="0"/>
              <a:t>Corollary:  If OWF exist, every language in NP has a ZK proof system</a:t>
            </a:r>
          </a:p>
          <a:p>
            <a:endParaRPr lang="en-US" dirty="0" smtClean="0"/>
          </a:p>
          <a:p>
            <a:r>
              <a:rPr lang="en-US" dirty="0" smtClean="0"/>
              <a:t>Disclaimer:  Very (very) informal today!!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80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16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flipH="1" flipV="1">
            <a:off x="7189546" y="5074063"/>
            <a:ext cx="656492" cy="117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7846038" y="4386210"/>
            <a:ext cx="195993" cy="68785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 flipV="1">
            <a:off x="7618928" y="4007600"/>
            <a:ext cx="423103" cy="3488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90" y="3186060"/>
            <a:ext cx="2503487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317867" y="125759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Defining 3COL: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86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46652" y="1510748"/>
                <a:ext cx="10807148" cy="4666215"/>
              </a:xfrm>
            </p:spPr>
            <p:txBody>
              <a:bodyPr/>
              <a:lstStyle/>
              <a:p>
                <a:r>
                  <a:rPr lang="en-US" altLang="en-US" dirty="0" smtClean="0"/>
                  <a:t>G=(V,E) is 3-colorable </a:t>
                </a:r>
                <a:r>
                  <a:rPr lang="en-US" altLang="en-US" dirty="0" err="1" smtClean="0"/>
                  <a:t>iff</a:t>
                </a:r>
                <a:r>
                  <a:rPr lang="en-US" altLang="en-US" dirty="0" smtClean="0"/>
                  <a:t> there exists a mapping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→{1,2,3}</m:t>
                    </m:r>
                  </m:oMath>
                </a14:m>
                <a:r>
                  <a:rPr lang="en-US" altLang="en-US" dirty="0" smtClean="0"/>
                  <a:t> so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sty m:val="p"/>
                      </m:rPr>
                      <a:rPr lang="en-US" altLang="en-US" b="0" i="0" smtClean="0"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  ∀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 smtClean="0"/>
                  <a:t> 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dirty="0" smtClean="0">
                        <a:latin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en-US" altLang="en-US" dirty="0" smtClean="0"/>
                  <a:t> is called “a 3-coloring of G”). </a:t>
                </a:r>
              </a:p>
              <a:p>
                <a:r>
                  <a:rPr lang="en-US" altLang="en-US" dirty="0" smtClean="0"/>
                  <a:t>3COL={ G: G is 3-colorable}    (NP Complete) </a:t>
                </a:r>
              </a:p>
              <a:p>
                <a:endParaRPr lang="en-US" altLang="en-US" b="0" dirty="0" smtClean="0"/>
              </a:p>
            </p:txBody>
          </p:sp>
        </mc:Choice>
        <mc:Fallback xmlns="">
          <p:sp>
            <p:nvSpPr>
              <p:cNvPr id="3686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6652" y="1510748"/>
                <a:ext cx="10807148" cy="4666215"/>
              </a:xfrm>
              <a:blipFill rotWithShape="0">
                <a:blip r:embed="rId4"/>
                <a:stretch>
                  <a:fillRect l="-1015" t="-2222" r="-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868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83" y="3186060"/>
            <a:ext cx="25019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454883" y="4124600"/>
                <a:ext cx="140621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  </m:t>
                    </m:r>
                  </m:oMath>
                </a14:m>
                <a:r>
                  <a:rPr lang="en-US" sz="2800" dirty="0" smtClean="0"/>
                  <a:t> 3COL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883" y="4124600"/>
                <a:ext cx="1406219" cy="523220"/>
              </a:xfrm>
              <a:prstGeom prst="rect">
                <a:avLst/>
              </a:prstGeom>
              <a:blipFill rotWithShape="0">
                <a:blip r:embed="rId6"/>
                <a:stretch>
                  <a:fillRect t="-11765" r="-695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049" y="3333162"/>
            <a:ext cx="2503487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028369" y="4271702"/>
                <a:ext cx="195925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0" dirty="0" smtClean="0"/>
                  <a:t>NOT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∈ </m:t>
                    </m:r>
                  </m:oMath>
                </a14:m>
                <a:r>
                  <a:rPr lang="en-US" sz="2800" dirty="0" smtClean="0"/>
                  <a:t>3COL</a:t>
                </a:r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8369" y="4271702"/>
                <a:ext cx="1959254" cy="523220"/>
              </a:xfrm>
              <a:prstGeom prst="rect">
                <a:avLst/>
              </a:prstGeom>
              <a:blipFill rotWithShape="0">
                <a:blip r:embed="rId7"/>
                <a:stretch>
                  <a:fillRect l="-6231" t="-11628" r="-436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699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838200" y="144996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ZK Protocol for 3COL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0560"/>
            <a:ext cx="10515600" cy="4706404"/>
          </a:xfrm>
        </p:spPr>
        <p:txBody>
          <a:bodyPr/>
          <a:lstStyle/>
          <a:p>
            <a:r>
              <a:rPr lang="en-US" altLang="en-US" dirty="0" smtClean="0"/>
              <a:t>Common input:  Graph G=(V,E)</a:t>
            </a:r>
          </a:p>
          <a:p>
            <a:r>
              <a:rPr lang="en-US" altLang="en-US" dirty="0" smtClean="0"/>
              <a:t>P: knows a 3-coloring, wants to prove G is 3-colorable</a:t>
            </a:r>
          </a:p>
        </p:txBody>
      </p:sp>
      <p:pic>
        <p:nvPicPr>
          <p:cNvPr id="20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957" y="3725047"/>
            <a:ext cx="2503487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9"/>
          <p:cNvSpPr txBox="1">
            <a:spLocks noChangeArrowheads="1"/>
          </p:cNvSpPr>
          <p:nvPr/>
        </p:nvSpPr>
        <p:spPr bwMode="auto">
          <a:xfrm>
            <a:off x="7162800" y="4401977"/>
            <a:ext cx="5401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/>
              <a:t>V</a:t>
            </a:r>
            <a:r>
              <a:rPr lang="en-US" altLang="en-US" sz="2800" b="1" baseline="-25000" dirty="0" smtClean="0"/>
              <a:t>1</a:t>
            </a:r>
            <a:endParaRPr lang="en-US" altLang="en-US" sz="2800" b="1" baseline="-25000" dirty="0"/>
          </a:p>
        </p:txBody>
      </p:sp>
      <p:sp>
        <p:nvSpPr>
          <p:cNvPr id="25" name="TextBox 9"/>
          <p:cNvSpPr txBox="1">
            <a:spLocks noChangeArrowheads="1"/>
          </p:cNvSpPr>
          <p:nvPr/>
        </p:nvSpPr>
        <p:spPr bwMode="auto">
          <a:xfrm>
            <a:off x="7704666" y="5909045"/>
            <a:ext cx="5401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/>
              <a:t>V</a:t>
            </a:r>
            <a:r>
              <a:rPr lang="en-US" altLang="en-US" sz="2800" b="1" baseline="-25000" dirty="0"/>
              <a:t>2</a:t>
            </a:r>
          </a:p>
        </p:txBody>
      </p:sp>
      <p:sp>
        <p:nvSpPr>
          <p:cNvPr id="26" name="TextBox 9"/>
          <p:cNvSpPr txBox="1">
            <a:spLocks noChangeArrowheads="1"/>
          </p:cNvSpPr>
          <p:nvPr/>
        </p:nvSpPr>
        <p:spPr bwMode="auto">
          <a:xfrm>
            <a:off x="9635070" y="5892115"/>
            <a:ext cx="5401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/>
              <a:t>V</a:t>
            </a:r>
            <a:r>
              <a:rPr lang="en-US" altLang="en-US" sz="2800" b="1" baseline="-25000" dirty="0" smtClean="0"/>
              <a:t>3</a:t>
            </a:r>
            <a:endParaRPr lang="en-US" altLang="en-US" sz="2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99054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838200" y="144996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ZK Protocol for 3COL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0560"/>
            <a:ext cx="10515600" cy="4706404"/>
          </a:xfrm>
        </p:spPr>
        <p:txBody>
          <a:bodyPr/>
          <a:lstStyle/>
          <a:p>
            <a:r>
              <a:rPr lang="en-US" altLang="en-US" dirty="0" smtClean="0"/>
              <a:t>Common input:  Graph G=(V,E)</a:t>
            </a:r>
          </a:p>
          <a:p>
            <a:r>
              <a:rPr lang="en-US" altLang="en-US" dirty="0" smtClean="0"/>
              <a:t>P: knows a 3-coloring, wants to prove G is 3-colorable</a:t>
            </a:r>
          </a:p>
          <a:p>
            <a:r>
              <a:rPr lang="en-US" altLang="en-US" dirty="0" smtClean="0"/>
              <a:t>P chooses a random color permutation </a:t>
            </a:r>
          </a:p>
          <a:p>
            <a:r>
              <a:rPr lang="en-US" altLang="en-US" dirty="0" smtClean="0"/>
              <a:t>P permutes colors accordingly</a:t>
            </a:r>
          </a:p>
          <a:p>
            <a:r>
              <a:rPr lang="en-US" altLang="en-US" dirty="0" smtClean="0"/>
              <a:t>Puts all the nodes in “envelops”…. </a:t>
            </a:r>
          </a:p>
          <a:p>
            <a:r>
              <a:rPr lang="en-US" altLang="en-US" dirty="0" smtClean="0"/>
              <a:t>….And sends them to verifier</a:t>
            </a:r>
          </a:p>
        </p:txBody>
      </p:sp>
      <p:pic>
        <p:nvPicPr>
          <p:cNvPr id="4096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314" y="3716338"/>
            <a:ext cx="2503487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778751" y="4560888"/>
            <a:ext cx="206375" cy="2206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855075" y="4257676"/>
            <a:ext cx="204788" cy="2206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9936164" y="4560888"/>
            <a:ext cx="206375" cy="2206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489950" y="5365751"/>
            <a:ext cx="204788" cy="220663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9520239" y="5834063"/>
            <a:ext cx="206375" cy="22066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250239" y="4670425"/>
            <a:ext cx="206375" cy="22225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8175625" y="5842001"/>
            <a:ext cx="204788" cy="220663"/>
          </a:xfrm>
          <a:prstGeom prst="ellipse">
            <a:avLst/>
          </a:prstGeom>
          <a:solidFill>
            <a:srgbClr val="39FF2B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9226550" y="5359401"/>
            <a:ext cx="204788" cy="220663"/>
          </a:xfrm>
          <a:prstGeom prst="ellipse">
            <a:avLst/>
          </a:prstGeom>
          <a:solidFill>
            <a:srgbClr val="39FF2B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8855075" y="3775075"/>
            <a:ext cx="204788" cy="222250"/>
          </a:xfrm>
          <a:prstGeom prst="ellipse">
            <a:avLst/>
          </a:prstGeom>
          <a:solidFill>
            <a:srgbClr val="39FF2B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9450389" y="4667251"/>
            <a:ext cx="204787" cy="220663"/>
          </a:xfrm>
          <a:prstGeom prst="ellipse">
            <a:avLst/>
          </a:prstGeom>
          <a:solidFill>
            <a:srgbClr val="39FF2B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9629776" y="2162621"/>
            <a:ext cx="1196137" cy="1063179"/>
            <a:chOff x="1202373" y="4001294"/>
            <a:chExt cx="1196137" cy="1063179"/>
          </a:xfrm>
        </p:grpSpPr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1203960" y="4001294"/>
              <a:ext cx="204788" cy="222250"/>
            </a:xfrm>
            <a:prstGeom prst="ellipse">
              <a:avLst/>
            </a:prstGeom>
            <a:solidFill>
              <a:srgbClr val="39FF2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1202373" y="4843810"/>
              <a:ext cx="204788" cy="2206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202373" y="4397660"/>
              <a:ext cx="206375" cy="22066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2193722" y="4413688"/>
              <a:ext cx="204788" cy="2206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2185821" y="4029779"/>
              <a:ext cx="206375" cy="22066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2193722" y="4825290"/>
              <a:ext cx="204788" cy="222250"/>
            </a:xfrm>
            <a:prstGeom prst="ellipse">
              <a:avLst/>
            </a:prstGeom>
            <a:solidFill>
              <a:srgbClr val="39FF2B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lt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1558985" y="4533124"/>
              <a:ext cx="476593" cy="124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1558985" y="4956456"/>
              <a:ext cx="476593" cy="124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1558988" y="4126721"/>
              <a:ext cx="476593" cy="124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9"/>
          <p:cNvSpPr txBox="1">
            <a:spLocks noChangeArrowheads="1"/>
          </p:cNvSpPr>
          <p:nvPr/>
        </p:nvSpPr>
        <p:spPr bwMode="auto">
          <a:xfrm>
            <a:off x="7162800" y="4401977"/>
            <a:ext cx="5401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/>
              <a:t>V</a:t>
            </a:r>
            <a:r>
              <a:rPr lang="en-US" altLang="en-US" sz="2800" b="1" baseline="-25000" dirty="0" smtClean="0"/>
              <a:t>1</a:t>
            </a:r>
            <a:endParaRPr lang="en-US" altLang="en-US" sz="2800" b="1" baseline="-25000" dirty="0"/>
          </a:p>
        </p:txBody>
      </p:sp>
      <p:sp>
        <p:nvSpPr>
          <p:cNvPr id="32" name="TextBox 9"/>
          <p:cNvSpPr txBox="1">
            <a:spLocks noChangeArrowheads="1"/>
          </p:cNvSpPr>
          <p:nvPr/>
        </p:nvSpPr>
        <p:spPr bwMode="auto">
          <a:xfrm>
            <a:off x="7704666" y="5909045"/>
            <a:ext cx="5401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/>
              <a:t>V</a:t>
            </a:r>
            <a:r>
              <a:rPr lang="en-US" altLang="en-US" sz="2800" b="1" baseline="-25000" dirty="0"/>
              <a:t>2</a:t>
            </a:r>
          </a:p>
        </p:txBody>
      </p:sp>
      <p:sp>
        <p:nvSpPr>
          <p:cNvPr id="33" name="TextBox 9"/>
          <p:cNvSpPr txBox="1">
            <a:spLocks noChangeArrowheads="1"/>
          </p:cNvSpPr>
          <p:nvPr/>
        </p:nvSpPr>
        <p:spPr bwMode="auto">
          <a:xfrm>
            <a:off x="9635070" y="5892115"/>
            <a:ext cx="5401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/>
              <a:t>V</a:t>
            </a:r>
            <a:r>
              <a:rPr lang="en-US" altLang="en-US" sz="2800" b="1" baseline="-25000" dirty="0" smtClean="0"/>
              <a:t>3</a:t>
            </a:r>
            <a:endParaRPr lang="en-US" altLang="en-US" sz="2800" b="1" baseline="-25000" dirty="0"/>
          </a:p>
        </p:txBody>
      </p:sp>
      <p:grpSp>
        <p:nvGrpSpPr>
          <p:cNvPr id="42" name="Group 41"/>
          <p:cNvGrpSpPr/>
          <p:nvPr/>
        </p:nvGrpSpPr>
        <p:grpSpPr>
          <a:xfrm>
            <a:off x="7259275" y="3705861"/>
            <a:ext cx="2965409" cy="2545619"/>
            <a:chOff x="4331088" y="3705225"/>
            <a:chExt cx="2965409" cy="2545619"/>
          </a:xfrm>
        </p:grpSpPr>
        <p:pic>
          <p:nvPicPr>
            <p:cNvPr id="43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9488" y="3705225"/>
              <a:ext cx="2501900" cy="2400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4" name="Group 43"/>
            <p:cNvGrpSpPr/>
            <p:nvPr/>
          </p:nvGrpSpPr>
          <p:grpSpPr>
            <a:xfrm>
              <a:off x="4891384" y="5679838"/>
              <a:ext cx="753472" cy="523220"/>
              <a:chOff x="5173664" y="7857963"/>
              <a:chExt cx="753472" cy="523220"/>
            </a:xfrm>
          </p:grpSpPr>
          <p:sp>
            <p:nvSpPr>
              <p:cNvPr id="58" name="Rectangle 47" descr="נייר מכתבים"/>
              <p:cNvSpPr>
                <a:spLocks noChangeArrowheads="1"/>
              </p:cNvSpPr>
              <p:nvPr/>
            </p:nvSpPr>
            <p:spPr bwMode="auto">
              <a:xfrm>
                <a:off x="5173664" y="7893416"/>
                <a:ext cx="753472" cy="45231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 b="0" baseline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9" name="TextBox 9"/>
              <p:cNvSpPr txBox="1">
                <a:spLocks noChangeArrowheads="1"/>
              </p:cNvSpPr>
              <p:nvPr/>
            </p:nvSpPr>
            <p:spPr bwMode="auto">
              <a:xfrm>
                <a:off x="5280321" y="7857963"/>
                <a:ext cx="540157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 smtClean="0"/>
                  <a:t>V</a:t>
                </a:r>
                <a:r>
                  <a:rPr lang="en-US" altLang="en-US" sz="2800" b="1" baseline="-25000" dirty="0" smtClean="0"/>
                  <a:t>2</a:t>
                </a:r>
                <a:endParaRPr lang="en-US" altLang="en-US" sz="2800" b="1" baseline="-25000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6419058" y="5727624"/>
              <a:ext cx="753472" cy="523220"/>
              <a:chOff x="7628997" y="7993430"/>
              <a:chExt cx="753472" cy="523220"/>
            </a:xfrm>
          </p:grpSpPr>
          <p:sp>
            <p:nvSpPr>
              <p:cNvPr id="56" name="Rectangle 47" descr="נייר מכתבים"/>
              <p:cNvSpPr>
                <a:spLocks noChangeArrowheads="1"/>
              </p:cNvSpPr>
              <p:nvPr/>
            </p:nvSpPr>
            <p:spPr bwMode="auto">
              <a:xfrm>
                <a:off x="7628997" y="8028883"/>
                <a:ext cx="753472" cy="45231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 b="0" baseline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7" name="TextBox 9"/>
              <p:cNvSpPr txBox="1">
                <a:spLocks noChangeArrowheads="1"/>
              </p:cNvSpPr>
              <p:nvPr/>
            </p:nvSpPr>
            <p:spPr bwMode="auto">
              <a:xfrm>
                <a:off x="7735654" y="7993430"/>
                <a:ext cx="540157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 smtClean="0"/>
                  <a:t>V</a:t>
                </a:r>
                <a:r>
                  <a:rPr lang="en-US" altLang="en-US" sz="2800" b="1" baseline="-25000" dirty="0" smtClean="0"/>
                  <a:t>3</a:t>
                </a:r>
                <a:endParaRPr lang="en-US" altLang="en-US" sz="2800" b="1" baseline="-25000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4331088" y="4429675"/>
              <a:ext cx="753472" cy="523220"/>
              <a:chOff x="3175531" y="8010363"/>
              <a:chExt cx="753472" cy="523220"/>
            </a:xfrm>
          </p:grpSpPr>
          <p:sp>
            <p:nvSpPr>
              <p:cNvPr id="54" name="Rectangle 47" descr="נייר מכתבים"/>
              <p:cNvSpPr>
                <a:spLocks noChangeArrowheads="1"/>
              </p:cNvSpPr>
              <p:nvPr/>
            </p:nvSpPr>
            <p:spPr bwMode="auto">
              <a:xfrm>
                <a:off x="3175531" y="8045816"/>
                <a:ext cx="753472" cy="45231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 b="0" baseline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5" name="TextBox 9"/>
              <p:cNvSpPr txBox="1">
                <a:spLocks noChangeArrowheads="1"/>
              </p:cNvSpPr>
              <p:nvPr/>
            </p:nvSpPr>
            <p:spPr bwMode="auto">
              <a:xfrm>
                <a:off x="3282188" y="8010363"/>
                <a:ext cx="540157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 smtClean="0"/>
                  <a:t>V</a:t>
                </a:r>
                <a:r>
                  <a:rPr lang="en-US" altLang="en-US" sz="2800" b="1" baseline="-25000" dirty="0" smtClean="0"/>
                  <a:t>1</a:t>
                </a:r>
                <a:endParaRPr lang="en-US" altLang="en-US" sz="2800" b="1" baseline="-25000" dirty="0"/>
              </a:p>
            </p:txBody>
          </p:sp>
        </p:grpSp>
        <p:sp>
          <p:nvSpPr>
            <p:cNvPr id="47" name="Rectangle 47" descr="נייר מכתבים"/>
            <p:cNvSpPr>
              <a:spLocks noChangeArrowheads="1"/>
            </p:cNvSpPr>
            <p:nvPr/>
          </p:nvSpPr>
          <p:spPr bwMode="auto">
            <a:xfrm>
              <a:off x="5295779" y="4579449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8" name="Rectangle 47" descr="נייר מכתבים"/>
            <p:cNvSpPr>
              <a:spLocks noChangeArrowheads="1"/>
            </p:cNvSpPr>
            <p:nvPr/>
          </p:nvSpPr>
          <p:spPr bwMode="auto">
            <a:xfrm>
              <a:off x="5867735" y="3729601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9" name="Rectangle 47" descr="נייר מכתבים"/>
            <p:cNvSpPr>
              <a:spLocks noChangeArrowheads="1"/>
            </p:cNvSpPr>
            <p:nvPr/>
          </p:nvSpPr>
          <p:spPr bwMode="auto">
            <a:xfrm>
              <a:off x="5900951" y="4224938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0" name="Rectangle 47" descr="נייר מכתבים"/>
            <p:cNvSpPr>
              <a:spLocks noChangeArrowheads="1"/>
            </p:cNvSpPr>
            <p:nvPr/>
          </p:nvSpPr>
          <p:spPr bwMode="auto">
            <a:xfrm>
              <a:off x="6363870" y="4579449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" name="Rectangle 47" descr="נייר מכתבים"/>
            <p:cNvSpPr>
              <a:spLocks noChangeArrowheads="1"/>
            </p:cNvSpPr>
            <p:nvPr/>
          </p:nvSpPr>
          <p:spPr bwMode="auto">
            <a:xfrm>
              <a:off x="6951092" y="4507991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" name="Rectangle 47" descr="נייר מכתבים"/>
            <p:cNvSpPr>
              <a:spLocks noChangeArrowheads="1"/>
            </p:cNvSpPr>
            <p:nvPr/>
          </p:nvSpPr>
          <p:spPr bwMode="auto">
            <a:xfrm>
              <a:off x="5522330" y="5254504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" name="Rectangle 47" descr="נייר מכתבים"/>
            <p:cNvSpPr>
              <a:spLocks noChangeArrowheads="1"/>
            </p:cNvSpPr>
            <p:nvPr/>
          </p:nvSpPr>
          <p:spPr bwMode="auto">
            <a:xfrm>
              <a:off x="6246356" y="5280209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24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7733"/>
            <a:ext cx="10515600" cy="4839230"/>
          </a:xfrm>
        </p:spPr>
        <p:txBody>
          <a:bodyPr/>
          <a:lstStyle/>
          <a:p>
            <a:r>
              <a:rPr lang="en-US" dirty="0" smtClean="0"/>
              <a:t>Verifier gets envelops 			</a:t>
            </a:r>
          </a:p>
          <a:p>
            <a:r>
              <a:rPr lang="en-US" dirty="0" smtClean="0"/>
              <a:t>Chooses a random edge , </a:t>
            </a:r>
            <a:r>
              <a:rPr lang="en-US" dirty="0" err="1" smtClean="0"/>
              <a:t>eg</a:t>
            </a:r>
            <a:r>
              <a:rPr lang="en-US" dirty="0" smtClean="0"/>
              <a:t>. (V2,V3) , and sends to prover</a:t>
            </a:r>
          </a:p>
          <a:p>
            <a:r>
              <a:rPr lang="en-US" dirty="0" smtClean="0"/>
              <a:t>Prover checks that the two nodes are indeed an edge… </a:t>
            </a:r>
          </a:p>
          <a:p>
            <a:r>
              <a:rPr lang="en-US" dirty="0" smtClean="0"/>
              <a:t>… then opens the envelops of to reveal colors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44996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ZK Protocol for 3COL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253857" y="3512811"/>
            <a:ext cx="2965409" cy="2545619"/>
            <a:chOff x="4331088" y="3705225"/>
            <a:chExt cx="2965409" cy="2545619"/>
          </a:xfrm>
        </p:grpSpPr>
        <p:pic>
          <p:nvPicPr>
            <p:cNvPr id="6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9488" y="3705225"/>
              <a:ext cx="2501900" cy="2400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" name="Group 6"/>
            <p:cNvGrpSpPr/>
            <p:nvPr/>
          </p:nvGrpSpPr>
          <p:grpSpPr>
            <a:xfrm>
              <a:off x="4891384" y="5679838"/>
              <a:ext cx="753472" cy="523220"/>
              <a:chOff x="5173664" y="7857963"/>
              <a:chExt cx="753472" cy="523220"/>
            </a:xfrm>
          </p:grpSpPr>
          <p:sp>
            <p:nvSpPr>
              <p:cNvPr id="21" name="Rectangle 47" descr="נייר מכתבים"/>
              <p:cNvSpPr>
                <a:spLocks noChangeArrowheads="1"/>
              </p:cNvSpPr>
              <p:nvPr/>
            </p:nvSpPr>
            <p:spPr bwMode="auto">
              <a:xfrm>
                <a:off x="5173664" y="7893416"/>
                <a:ext cx="753472" cy="45231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 b="0" baseline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" name="TextBox 9"/>
              <p:cNvSpPr txBox="1">
                <a:spLocks noChangeArrowheads="1"/>
              </p:cNvSpPr>
              <p:nvPr/>
            </p:nvSpPr>
            <p:spPr bwMode="auto">
              <a:xfrm>
                <a:off x="5280321" y="7857963"/>
                <a:ext cx="540157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 smtClean="0"/>
                  <a:t>V</a:t>
                </a:r>
                <a:r>
                  <a:rPr lang="en-US" altLang="en-US" sz="2800" b="1" baseline="-25000" dirty="0" smtClean="0"/>
                  <a:t>2</a:t>
                </a:r>
                <a:endParaRPr lang="en-US" altLang="en-US" sz="2800" b="1" baseline="-250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6419058" y="5727624"/>
              <a:ext cx="753472" cy="523220"/>
              <a:chOff x="7628997" y="7993430"/>
              <a:chExt cx="753472" cy="523220"/>
            </a:xfrm>
          </p:grpSpPr>
          <p:sp>
            <p:nvSpPr>
              <p:cNvPr id="19" name="Rectangle 47" descr="נייר מכתבים"/>
              <p:cNvSpPr>
                <a:spLocks noChangeArrowheads="1"/>
              </p:cNvSpPr>
              <p:nvPr/>
            </p:nvSpPr>
            <p:spPr bwMode="auto">
              <a:xfrm>
                <a:off x="7628997" y="8028883"/>
                <a:ext cx="753472" cy="45231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 b="0" baseline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TextBox 9"/>
              <p:cNvSpPr txBox="1">
                <a:spLocks noChangeArrowheads="1"/>
              </p:cNvSpPr>
              <p:nvPr/>
            </p:nvSpPr>
            <p:spPr bwMode="auto">
              <a:xfrm>
                <a:off x="7735654" y="7993430"/>
                <a:ext cx="540157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 smtClean="0"/>
                  <a:t>V</a:t>
                </a:r>
                <a:r>
                  <a:rPr lang="en-US" altLang="en-US" sz="2800" b="1" baseline="-25000" dirty="0" smtClean="0"/>
                  <a:t>3</a:t>
                </a:r>
                <a:endParaRPr lang="en-US" altLang="en-US" sz="2800" b="1" baseline="-25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331088" y="4429675"/>
              <a:ext cx="753472" cy="523220"/>
              <a:chOff x="3175531" y="8010363"/>
              <a:chExt cx="753472" cy="523220"/>
            </a:xfrm>
          </p:grpSpPr>
          <p:sp>
            <p:nvSpPr>
              <p:cNvPr id="17" name="Rectangle 47" descr="נייר מכתבים"/>
              <p:cNvSpPr>
                <a:spLocks noChangeArrowheads="1"/>
              </p:cNvSpPr>
              <p:nvPr/>
            </p:nvSpPr>
            <p:spPr bwMode="auto">
              <a:xfrm>
                <a:off x="3175531" y="8045816"/>
                <a:ext cx="753472" cy="45231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 b="0" baseline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" name="TextBox 9"/>
              <p:cNvSpPr txBox="1">
                <a:spLocks noChangeArrowheads="1"/>
              </p:cNvSpPr>
              <p:nvPr/>
            </p:nvSpPr>
            <p:spPr bwMode="auto">
              <a:xfrm>
                <a:off x="3282188" y="8010363"/>
                <a:ext cx="540157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 smtClean="0"/>
                  <a:t>V</a:t>
                </a:r>
                <a:r>
                  <a:rPr lang="en-US" altLang="en-US" sz="2800" b="1" baseline="-25000" dirty="0" smtClean="0"/>
                  <a:t>1</a:t>
                </a:r>
                <a:endParaRPr lang="en-US" altLang="en-US" sz="2800" b="1" baseline="-25000" dirty="0"/>
              </a:p>
            </p:txBody>
          </p:sp>
        </p:grpSp>
        <p:sp>
          <p:nvSpPr>
            <p:cNvPr id="10" name="Rectangle 47" descr="נייר מכתבים"/>
            <p:cNvSpPr>
              <a:spLocks noChangeArrowheads="1"/>
            </p:cNvSpPr>
            <p:nvPr/>
          </p:nvSpPr>
          <p:spPr bwMode="auto">
            <a:xfrm>
              <a:off x="5295779" y="4579449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" name="Rectangle 47" descr="נייר מכתבים"/>
            <p:cNvSpPr>
              <a:spLocks noChangeArrowheads="1"/>
            </p:cNvSpPr>
            <p:nvPr/>
          </p:nvSpPr>
          <p:spPr bwMode="auto">
            <a:xfrm>
              <a:off x="5867735" y="3729601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" name="Rectangle 47" descr="נייר מכתבים"/>
            <p:cNvSpPr>
              <a:spLocks noChangeArrowheads="1"/>
            </p:cNvSpPr>
            <p:nvPr/>
          </p:nvSpPr>
          <p:spPr bwMode="auto">
            <a:xfrm>
              <a:off x="5900951" y="4224938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Rectangle 47" descr="נייר מכתבים"/>
            <p:cNvSpPr>
              <a:spLocks noChangeArrowheads="1"/>
            </p:cNvSpPr>
            <p:nvPr/>
          </p:nvSpPr>
          <p:spPr bwMode="auto">
            <a:xfrm>
              <a:off x="6363870" y="4579449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" name="Rectangle 47" descr="נייר מכתבים"/>
            <p:cNvSpPr>
              <a:spLocks noChangeArrowheads="1"/>
            </p:cNvSpPr>
            <p:nvPr/>
          </p:nvSpPr>
          <p:spPr bwMode="auto">
            <a:xfrm>
              <a:off x="6951092" y="4507991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" name="Rectangle 47" descr="נייר מכתבים"/>
            <p:cNvSpPr>
              <a:spLocks noChangeArrowheads="1"/>
            </p:cNvSpPr>
            <p:nvPr/>
          </p:nvSpPr>
          <p:spPr bwMode="auto">
            <a:xfrm>
              <a:off x="5522330" y="5254504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47" descr="נייר מכתבים"/>
            <p:cNvSpPr>
              <a:spLocks noChangeArrowheads="1"/>
            </p:cNvSpPr>
            <p:nvPr/>
          </p:nvSpPr>
          <p:spPr bwMode="auto">
            <a:xfrm>
              <a:off x="6246356" y="5280209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605206" y="1337733"/>
            <a:ext cx="753472" cy="523220"/>
            <a:chOff x="5927136" y="9075576"/>
            <a:chExt cx="753472" cy="523220"/>
          </a:xfrm>
        </p:grpSpPr>
        <p:sp>
          <p:nvSpPr>
            <p:cNvPr id="42" name="Rectangle 47" descr="נייר מכתבים"/>
            <p:cNvSpPr>
              <a:spLocks noChangeArrowheads="1"/>
            </p:cNvSpPr>
            <p:nvPr/>
          </p:nvSpPr>
          <p:spPr bwMode="auto">
            <a:xfrm>
              <a:off x="5927136" y="9146482"/>
              <a:ext cx="753472" cy="45231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" name="TextBox 9"/>
            <p:cNvSpPr txBox="1">
              <a:spLocks noChangeArrowheads="1"/>
            </p:cNvSpPr>
            <p:nvPr/>
          </p:nvSpPr>
          <p:spPr bwMode="auto">
            <a:xfrm>
              <a:off x="6033793" y="9075576"/>
              <a:ext cx="54015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/>
                <a:t>V</a:t>
              </a:r>
              <a:r>
                <a:rPr lang="en-US" altLang="en-US" sz="2800" b="1" baseline="-25000" dirty="0" smtClean="0"/>
                <a:t>1</a:t>
              </a:r>
              <a:endParaRPr lang="en-US" altLang="en-US" sz="2800" b="1" baseline="-25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719264" y="1337733"/>
            <a:ext cx="753472" cy="523220"/>
            <a:chOff x="5927136" y="9075576"/>
            <a:chExt cx="753472" cy="523220"/>
          </a:xfrm>
        </p:grpSpPr>
        <p:sp>
          <p:nvSpPr>
            <p:cNvPr id="45" name="Rectangle 47" descr="נייר מכתבים"/>
            <p:cNvSpPr>
              <a:spLocks noChangeArrowheads="1"/>
            </p:cNvSpPr>
            <p:nvPr/>
          </p:nvSpPr>
          <p:spPr bwMode="auto">
            <a:xfrm>
              <a:off x="5927136" y="9146482"/>
              <a:ext cx="753472" cy="45231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6" name="TextBox 9"/>
            <p:cNvSpPr txBox="1">
              <a:spLocks noChangeArrowheads="1"/>
            </p:cNvSpPr>
            <p:nvPr/>
          </p:nvSpPr>
          <p:spPr bwMode="auto">
            <a:xfrm>
              <a:off x="6033793" y="9075576"/>
              <a:ext cx="54015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/>
                <a:t>V</a:t>
              </a:r>
              <a:r>
                <a:rPr lang="en-US" altLang="en-US" sz="2800" b="1" baseline="-25000" dirty="0"/>
                <a:t>2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741951" y="1337733"/>
            <a:ext cx="753472" cy="523220"/>
            <a:chOff x="5927136" y="9075576"/>
            <a:chExt cx="753472" cy="523220"/>
          </a:xfrm>
        </p:grpSpPr>
        <p:sp>
          <p:nvSpPr>
            <p:cNvPr id="48" name="Rectangle 47" descr="נייר מכתבים"/>
            <p:cNvSpPr>
              <a:spLocks noChangeArrowheads="1"/>
            </p:cNvSpPr>
            <p:nvPr/>
          </p:nvSpPr>
          <p:spPr bwMode="auto">
            <a:xfrm>
              <a:off x="5927136" y="9146482"/>
              <a:ext cx="753472" cy="45231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9" name="TextBox 9"/>
            <p:cNvSpPr txBox="1">
              <a:spLocks noChangeArrowheads="1"/>
            </p:cNvSpPr>
            <p:nvPr/>
          </p:nvSpPr>
          <p:spPr bwMode="auto">
            <a:xfrm>
              <a:off x="6033793" y="9075576"/>
              <a:ext cx="54015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/>
                <a:t>V</a:t>
              </a:r>
              <a:r>
                <a:rPr lang="en-US" altLang="en-US" sz="2800" b="1" baseline="-25000" dirty="0"/>
                <a:t>3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823323" y="1337733"/>
            <a:ext cx="753472" cy="523220"/>
            <a:chOff x="5927136" y="9075576"/>
            <a:chExt cx="753472" cy="523220"/>
          </a:xfrm>
        </p:grpSpPr>
        <p:sp>
          <p:nvSpPr>
            <p:cNvPr id="52" name="Rectangle 51" descr="נייר מכתבים"/>
            <p:cNvSpPr>
              <a:spLocks noChangeArrowheads="1"/>
            </p:cNvSpPr>
            <p:nvPr/>
          </p:nvSpPr>
          <p:spPr bwMode="auto">
            <a:xfrm>
              <a:off x="5927136" y="9146482"/>
              <a:ext cx="753472" cy="45231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" name="TextBox 9"/>
            <p:cNvSpPr txBox="1">
              <a:spLocks noChangeArrowheads="1"/>
            </p:cNvSpPr>
            <p:nvPr/>
          </p:nvSpPr>
          <p:spPr bwMode="auto">
            <a:xfrm>
              <a:off x="6033793" y="9075576"/>
              <a:ext cx="54015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/>
                <a:t>…</a:t>
              </a:r>
              <a:endParaRPr lang="en-US" altLang="en-US" sz="2800" b="1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7030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7733"/>
            <a:ext cx="10515600" cy="5147734"/>
          </a:xfrm>
        </p:spPr>
        <p:txBody>
          <a:bodyPr/>
          <a:lstStyle/>
          <a:p>
            <a:r>
              <a:rPr lang="en-US" dirty="0" smtClean="0"/>
              <a:t>Verifier gets envelops 			</a:t>
            </a:r>
          </a:p>
          <a:p>
            <a:r>
              <a:rPr lang="en-US" dirty="0" smtClean="0"/>
              <a:t>Chooses a random edge , </a:t>
            </a:r>
            <a:r>
              <a:rPr lang="en-US" dirty="0" err="1" smtClean="0"/>
              <a:t>eg</a:t>
            </a:r>
            <a:r>
              <a:rPr lang="en-US" dirty="0" smtClean="0"/>
              <a:t>. (V2,V3) , and sends to prover</a:t>
            </a:r>
          </a:p>
          <a:p>
            <a:r>
              <a:rPr lang="en-US" dirty="0" smtClean="0"/>
              <a:t>Prover checks that the two nodes are indeed an edge… </a:t>
            </a:r>
            <a:endParaRPr lang="en-US" dirty="0"/>
          </a:p>
          <a:p>
            <a:r>
              <a:rPr lang="en-US" dirty="0" smtClean="0"/>
              <a:t>… then opens the envelops of to reveal colors </a:t>
            </a:r>
          </a:p>
          <a:p>
            <a:endParaRPr lang="en-US" dirty="0"/>
          </a:p>
          <a:p>
            <a:r>
              <a:rPr lang="en-US" dirty="0" smtClean="0"/>
              <a:t>Verifier accepts if colors are different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(We saw formal description in class last time, </a:t>
            </a:r>
          </a:p>
          <a:p>
            <a:pPr marL="0" indent="0">
              <a:buNone/>
            </a:pPr>
            <a:r>
              <a:rPr lang="en-US" dirty="0" smtClean="0"/>
              <a:t>using </a:t>
            </a:r>
            <a:r>
              <a:rPr lang="en-US" b="1" dirty="0" smtClean="0"/>
              <a:t>commitments</a:t>
            </a:r>
            <a:r>
              <a:rPr lang="en-US" dirty="0" smtClean="0"/>
              <a:t> for envelops)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44996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ZK Protocol for 3COL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253857" y="3512811"/>
            <a:ext cx="2965409" cy="2400300"/>
            <a:chOff x="7253857" y="3512811"/>
            <a:chExt cx="2965409" cy="2400300"/>
          </a:xfrm>
        </p:grpSpPr>
        <p:pic>
          <p:nvPicPr>
            <p:cNvPr id="6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2257" y="3512811"/>
              <a:ext cx="2501900" cy="2400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7253857" y="4237261"/>
              <a:ext cx="753472" cy="523220"/>
              <a:chOff x="3175531" y="8010363"/>
              <a:chExt cx="753472" cy="523220"/>
            </a:xfrm>
          </p:grpSpPr>
          <p:sp>
            <p:nvSpPr>
              <p:cNvPr id="17" name="Rectangle 47" descr="נייר מכתבים"/>
              <p:cNvSpPr>
                <a:spLocks noChangeArrowheads="1"/>
              </p:cNvSpPr>
              <p:nvPr/>
            </p:nvSpPr>
            <p:spPr bwMode="auto">
              <a:xfrm>
                <a:off x="3175531" y="8045816"/>
                <a:ext cx="753472" cy="452314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en-US" b="0" baseline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" name="TextBox 9"/>
              <p:cNvSpPr txBox="1">
                <a:spLocks noChangeArrowheads="1"/>
              </p:cNvSpPr>
              <p:nvPr/>
            </p:nvSpPr>
            <p:spPr bwMode="auto">
              <a:xfrm>
                <a:off x="3282188" y="8010363"/>
                <a:ext cx="540157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 smtClean="0"/>
                  <a:t>V</a:t>
                </a:r>
                <a:r>
                  <a:rPr lang="en-US" altLang="en-US" sz="2800" b="1" baseline="-25000" dirty="0" smtClean="0"/>
                  <a:t>1</a:t>
                </a:r>
                <a:endParaRPr lang="en-US" altLang="en-US" sz="2800" b="1" baseline="-25000" dirty="0"/>
              </a:p>
            </p:txBody>
          </p:sp>
        </p:grpSp>
        <p:sp>
          <p:nvSpPr>
            <p:cNvPr id="10" name="Rectangle 47" descr="נייר מכתבים"/>
            <p:cNvSpPr>
              <a:spLocks noChangeArrowheads="1"/>
            </p:cNvSpPr>
            <p:nvPr/>
          </p:nvSpPr>
          <p:spPr bwMode="auto">
            <a:xfrm>
              <a:off x="8218548" y="4387035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" name="Rectangle 47" descr="נייר מכתבים"/>
            <p:cNvSpPr>
              <a:spLocks noChangeArrowheads="1"/>
            </p:cNvSpPr>
            <p:nvPr/>
          </p:nvSpPr>
          <p:spPr bwMode="auto">
            <a:xfrm>
              <a:off x="8790504" y="3537187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" name="Rectangle 47" descr="נייר מכתבים"/>
            <p:cNvSpPr>
              <a:spLocks noChangeArrowheads="1"/>
            </p:cNvSpPr>
            <p:nvPr/>
          </p:nvSpPr>
          <p:spPr bwMode="auto">
            <a:xfrm>
              <a:off x="8823720" y="4032524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Rectangle 47" descr="נייר מכתבים"/>
            <p:cNvSpPr>
              <a:spLocks noChangeArrowheads="1"/>
            </p:cNvSpPr>
            <p:nvPr/>
          </p:nvSpPr>
          <p:spPr bwMode="auto">
            <a:xfrm>
              <a:off x="9286639" y="4387035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" name="Rectangle 47" descr="נייר מכתבים"/>
            <p:cNvSpPr>
              <a:spLocks noChangeArrowheads="1"/>
            </p:cNvSpPr>
            <p:nvPr/>
          </p:nvSpPr>
          <p:spPr bwMode="auto">
            <a:xfrm>
              <a:off x="9873861" y="4315577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" name="Rectangle 47" descr="נייר מכתבים"/>
            <p:cNvSpPr>
              <a:spLocks noChangeArrowheads="1"/>
            </p:cNvSpPr>
            <p:nvPr/>
          </p:nvSpPr>
          <p:spPr bwMode="auto">
            <a:xfrm>
              <a:off x="8445099" y="5062090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47" descr="נייר מכתבים"/>
            <p:cNvSpPr>
              <a:spLocks noChangeArrowheads="1"/>
            </p:cNvSpPr>
            <p:nvPr/>
          </p:nvSpPr>
          <p:spPr bwMode="auto">
            <a:xfrm>
              <a:off x="9169125" y="5087795"/>
              <a:ext cx="345405" cy="36325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605206" y="1337733"/>
            <a:ext cx="753472" cy="523220"/>
            <a:chOff x="5927136" y="9075576"/>
            <a:chExt cx="753472" cy="523220"/>
          </a:xfrm>
        </p:grpSpPr>
        <p:sp>
          <p:nvSpPr>
            <p:cNvPr id="42" name="Rectangle 47" descr="נייר מכתבים"/>
            <p:cNvSpPr>
              <a:spLocks noChangeArrowheads="1"/>
            </p:cNvSpPr>
            <p:nvPr/>
          </p:nvSpPr>
          <p:spPr bwMode="auto">
            <a:xfrm>
              <a:off x="5927136" y="9146482"/>
              <a:ext cx="753472" cy="45231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" name="TextBox 9"/>
            <p:cNvSpPr txBox="1">
              <a:spLocks noChangeArrowheads="1"/>
            </p:cNvSpPr>
            <p:nvPr/>
          </p:nvSpPr>
          <p:spPr bwMode="auto">
            <a:xfrm>
              <a:off x="6033793" y="9075576"/>
              <a:ext cx="54015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/>
                <a:t>V</a:t>
              </a:r>
              <a:r>
                <a:rPr lang="en-US" altLang="en-US" sz="2800" b="1" baseline="-25000" dirty="0" smtClean="0"/>
                <a:t>1</a:t>
              </a:r>
              <a:endParaRPr lang="en-US" altLang="en-US" sz="2800" b="1" baseline="-25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719264" y="1337733"/>
            <a:ext cx="753472" cy="523220"/>
            <a:chOff x="5927136" y="9075576"/>
            <a:chExt cx="753472" cy="523220"/>
          </a:xfrm>
        </p:grpSpPr>
        <p:sp>
          <p:nvSpPr>
            <p:cNvPr id="45" name="Rectangle 47" descr="נייר מכתבים"/>
            <p:cNvSpPr>
              <a:spLocks noChangeArrowheads="1"/>
            </p:cNvSpPr>
            <p:nvPr/>
          </p:nvSpPr>
          <p:spPr bwMode="auto">
            <a:xfrm>
              <a:off x="5927136" y="9146482"/>
              <a:ext cx="753472" cy="45231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6" name="TextBox 9"/>
            <p:cNvSpPr txBox="1">
              <a:spLocks noChangeArrowheads="1"/>
            </p:cNvSpPr>
            <p:nvPr/>
          </p:nvSpPr>
          <p:spPr bwMode="auto">
            <a:xfrm>
              <a:off x="6033793" y="9075576"/>
              <a:ext cx="54015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/>
                <a:t>V</a:t>
              </a:r>
              <a:r>
                <a:rPr lang="en-US" altLang="en-US" sz="2800" b="1" baseline="-25000" dirty="0"/>
                <a:t>2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741951" y="1337733"/>
            <a:ext cx="753472" cy="523220"/>
            <a:chOff x="5927136" y="9075576"/>
            <a:chExt cx="753472" cy="523220"/>
          </a:xfrm>
        </p:grpSpPr>
        <p:sp>
          <p:nvSpPr>
            <p:cNvPr id="48" name="Rectangle 47" descr="נייר מכתבים"/>
            <p:cNvSpPr>
              <a:spLocks noChangeArrowheads="1"/>
            </p:cNvSpPr>
            <p:nvPr/>
          </p:nvSpPr>
          <p:spPr bwMode="auto">
            <a:xfrm>
              <a:off x="5927136" y="9146482"/>
              <a:ext cx="753472" cy="45231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9" name="TextBox 9"/>
            <p:cNvSpPr txBox="1">
              <a:spLocks noChangeArrowheads="1"/>
            </p:cNvSpPr>
            <p:nvPr/>
          </p:nvSpPr>
          <p:spPr bwMode="auto">
            <a:xfrm>
              <a:off x="6033793" y="9075576"/>
              <a:ext cx="54015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/>
                <a:t>V</a:t>
              </a:r>
              <a:r>
                <a:rPr lang="en-US" altLang="en-US" sz="2800" b="1" baseline="-25000" dirty="0"/>
                <a:t>3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823323" y="1337733"/>
            <a:ext cx="753472" cy="523220"/>
            <a:chOff x="5927136" y="9075576"/>
            <a:chExt cx="753472" cy="523220"/>
          </a:xfrm>
        </p:grpSpPr>
        <p:sp>
          <p:nvSpPr>
            <p:cNvPr id="52" name="Rectangle 51" descr="נייר מכתבים"/>
            <p:cNvSpPr>
              <a:spLocks noChangeArrowheads="1"/>
            </p:cNvSpPr>
            <p:nvPr/>
          </p:nvSpPr>
          <p:spPr bwMode="auto">
            <a:xfrm>
              <a:off x="5927136" y="9146482"/>
              <a:ext cx="753472" cy="45231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 b="0" baseline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" name="TextBox 9"/>
            <p:cNvSpPr txBox="1">
              <a:spLocks noChangeArrowheads="1"/>
            </p:cNvSpPr>
            <p:nvPr/>
          </p:nvSpPr>
          <p:spPr bwMode="auto">
            <a:xfrm>
              <a:off x="6033793" y="9075576"/>
              <a:ext cx="54015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/>
                <a:t>…</a:t>
              </a:r>
              <a:endParaRPr lang="en-US" altLang="en-US" sz="2800" b="1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8590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86267"/>
            <a:ext cx="11176000" cy="599069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Theorem:</a:t>
            </a:r>
            <a:r>
              <a:rPr lang="en-US" dirty="0" smtClean="0"/>
              <a:t>   If the protocol uses perfectly binding commitments, then this is a zero knowledge protocol with completeness 1 and soundness 1-1/|E|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Proof sketch: 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Completeness:</a:t>
            </a:r>
            <a:r>
              <a:rPr lang="en-US" dirty="0" smtClean="0"/>
              <a:t>  If G is 3-colorable and both P and V follow the specified protocol, V will always accept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Soundness:</a:t>
            </a:r>
            <a:r>
              <a:rPr lang="en-US" dirty="0" smtClean="0"/>
              <a:t>  Suppose G is not 3-colorable.  Then no matter what any cheating prover P* puts in the envelopes, there will be at least one edge (</a:t>
            </a:r>
            <a:r>
              <a:rPr lang="en-US" dirty="0" err="1" smtClean="0"/>
              <a:t>u,v</a:t>
            </a:r>
            <a:r>
              <a:rPr lang="en-US" dirty="0" smtClean="0"/>
              <a:t>) in E that is colored badly. That edge is picked by V with probability 1/|E|. </a:t>
            </a:r>
          </a:p>
          <a:p>
            <a:pPr lvl="1"/>
            <a:r>
              <a:rPr lang="en-US" dirty="0" smtClean="0"/>
              <a:t>Note: this uses the fact that the commitments are binding even against a computationally unbounded prover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4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26533"/>
                <a:ext cx="10515600" cy="555043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rgbClr val="FF0000"/>
                    </a:solidFill>
                  </a:rPr>
                  <a:t>Zero knowledge </a:t>
                </a:r>
                <a:r>
                  <a:rPr lang="en-US" dirty="0" smtClean="0"/>
                  <a:t>simulator S:  For any </a:t>
                </a:r>
                <a:r>
                  <a:rPr lang="en-US" dirty="0" err="1" smtClean="0"/>
                  <a:t>ppt</a:t>
                </a:r>
                <a:r>
                  <a:rPr lang="en-US" dirty="0" smtClean="0"/>
                  <a:t> verifier V*, </a:t>
                </a:r>
              </a:p>
              <a:p>
                <a:pPr marL="0" indent="0">
                  <a:buNone/>
                </a:pPr>
                <a:r>
                  <a:rPr lang="en-US" dirty="0" smtClean="0"/>
                  <a:t>Repeat 2n|E| times: </a:t>
                </a:r>
              </a:p>
              <a:p>
                <a:r>
                  <a:rPr lang="en-US" dirty="0" smtClean="0"/>
                  <a:t>S selects a random edge (</a:t>
                </a:r>
                <a:r>
                  <a:rPr lang="en-US" dirty="0" err="1" smtClean="0"/>
                  <a:t>u,v</a:t>
                </a:r>
                <a:r>
                  <a:rPr lang="en-US" dirty="0" smtClean="0"/>
                  <a:t>) in E, and two random different colors: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∈{1,2,3}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1,2,3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∖{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 prepares n envelops, where the envelopes corresponding to u and v contain colors </a:t>
                </a:r>
                <a:r>
                  <a:rPr lang="en-US" dirty="0" err="1" smtClean="0"/>
                  <a:t>c,d</a:t>
                </a:r>
                <a:r>
                  <a:rPr lang="en-US" dirty="0" smtClean="0"/>
                  <a:t>, and all other envelops contain junk (the color 1). </a:t>
                </a:r>
              </a:p>
              <a:p>
                <a:r>
                  <a:rPr lang="en-US" dirty="0" smtClean="0"/>
                  <a:t>S starts running V* , and sends him the n envelops </a:t>
                </a:r>
              </a:p>
              <a:p>
                <a:r>
                  <a:rPr lang="en-US" dirty="0" smtClean="0"/>
                  <a:t>If V* asks for the edge (</a:t>
                </a:r>
                <a:r>
                  <a:rPr lang="en-US" dirty="0" err="1" smtClean="0"/>
                  <a:t>u,v</a:t>
                </a:r>
                <a:r>
                  <a:rPr lang="en-US" dirty="0" smtClean="0"/>
                  <a:t>), S opens the corresponding envelopes and completes V*’s run (outputting the same). </a:t>
                </a:r>
              </a:p>
              <a:p>
                <a:r>
                  <a:rPr lang="en-US" dirty="0" smtClean="0"/>
                  <a:t>Else, S resets, rewinds V*, and repeats everything again with fresh randomness. </a:t>
                </a:r>
              </a:p>
              <a:p>
                <a:pPr marL="0" indent="0">
                  <a:buNone/>
                </a:pPr>
                <a:r>
                  <a:rPr lang="en-US" dirty="0" smtClean="0"/>
                  <a:t>If 2n|E| repetitions completed and S didn’t succeed, fail.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26533"/>
                <a:ext cx="10515600" cy="5550430"/>
              </a:xfrm>
              <a:blipFill rotWithShape="0">
                <a:blip r:embed="rId2"/>
                <a:stretch>
                  <a:fillRect l="-1217" t="-2527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36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1425</Words>
  <Application>Microsoft Office PowerPoint</Application>
  <PresentationFormat>Widescreen</PresentationFormat>
  <Paragraphs>188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MS PGothic</vt:lpstr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COMS E6261 Advanced Cryptography: Minimalist Cryptography</vt:lpstr>
      <vt:lpstr>Zero Knowledge Interactive Proof System</vt:lpstr>
      <vt:lpstr>Defining 3COL: </vt:lpstr>
      <vt:lpstr>ZK Protocol for 3COL </vt:lpstr>
      <vt:lpstr>ZK Protocol for 3COL </vt:lpstr>
      <vt:lpstr>ZK Protocol for 3COL </vt:lpstr>
      <vt:lpstr>ZK Protocol for 3COL </vt:lpstr>
      <vt:lpstr>PowerPoint Presentation</vt:lpstr>
      <vt:lpstr>PowerPoint Presentation</vt:lpstr>
      <vt:lpstr>PowerPoint Presentation</vt:lpstr>
      <vt:lpstr>PowerPoint Presentation</vt:lpstr>
      <vt:lpstr>ZK: Randomness and Interaction are Essential</vt:lpstr>
      <vt:lpstr>Composition </vt:lpstr>
      <vt:lpstr>ZK: Round Complexity</vt:lpstr>
      <vt:lpstr>Witness Indistinguishability</vt:lpstr>
      <vt:lpstr>Proof of Knowledge, and ZKPOK </vt:lpstr>
      <vt:lpstr>Non Interactive ZK (NIZK)</vt:lpstr>
      <vt:lpstr>Applications of ZK Proofs and Arguments  (and friends) </vt:lpstr>
      <vt:lpstr>Much more… </vt:lpstr>
      <vt:lpstr>The end </vt:lpstr>
    </vt:vector>
  </TitlesOfParts>
  <Company>Columbia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</dc:creator>
  <cp:lastModifiedBy>Tal</cp:lastModifiedBy>
  <cp:revision>40</cp:revision>
  <dcterms:created xsi:type="dcterms:W3CDTF">2016-02-16T04:51:07Z</dcterms:created>
  <dcterms:modified xsi:type="dcterms:W3CDTF">2016-02-28T04:56:45Z</dcterms:modified>
</cp:coreProperties>
</file>