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92" r:id="rId3"/>
    <p:sldId id="293" r:id="rId4"/>
    <p:sldId id="310" r:id="rId5"/>
    <p:sldId id="314" r:id="rId6"/>
    <p:sldId id="315" r:id="rId7"/>
    <p:sldId id="316" r:id="rId8"/>
    <p:sldId id="317" r:id="rId9"/>
    <p:sldId id="294" r:id="rId10"/>
    <p:sldId id="295" r:id="rId11"/>
    <p:sldId id="296" r:id="rId12"/>
    <p:sldId id="297" r:id="rId13"/>
    <p:sldId id="298" r:id="rId14"/>
    <p:sldId id="301" r:id="rId15"/>
    <p:sldId id="302" r:id="rId16"/>
    <p:sldId id="303" r:id="rId17"/>
    <p:sldId id="304" r:id="rId18"/>
    <p:sldId id="305" r:id="rId19"/>
    <p:sldId id="306" r:id="rId20"/>
    <p:sldId id="319" r:id="rId21"/>
    <p:sldId id="318" r:id="rId22"/>
    <p:sldId id="320" r:id="rId23"/>
    <p:sldId id="307" r:id="rId24"/>
    <p:sldId id="30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2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C9A1D-4A3E-D947-B66B-71277647E5E0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CBF7F-44A6-4B4A-A966-C4E6E102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9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914400" eaLnBrk="1" hangingPunct="1">
              <a:spcBef>
                <a:spcPct val="0"/>
              </a:spcBef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23D1AF38-6F73-0D40-9AC0-745A692BB4A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914400" eaLnBrk="1" hangingPunct="1">
              <a:spcBef>
                <a:spcPct val="0"/>
              </a:spcBef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067C91D9-90F8-5C43-9FF6-FC35828C3A1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914400" eaLnBrk="1" hangingPunct="1">
              <a:spcBef>
                <a:spcPct val="0"/>
              </a:spcBef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2111B61A-96A2-2840-9923-41C11E060F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defTabSz="914400" eaLnBrk="1" hangingPunct="1">
              <a:spcBef>
                <a:spcPct val="0"/>
              </a:spcBef>
              <a:defRPr/>
            </a:pP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D014B668-C200-4A41-8D9A-24BE5D15131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l-GR">
              <a:latin typeface="Times New Roman" charset="0"/>
              <a:cs typeface="+mn-cs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511EC823-E40B-C448-8332-678CC17D64C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l-GR">
              <a:latin typeface="Times New Roman" charset="0"/>
              <a:cs typeface="+mn-cs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82229BA7-A398-0246-9FB3-DD42E46699B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l-GR">
              <a:latin typeface="Times New Roman" charset="0"/>
              <a:cs typeface="+mn-cs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5CB1A25F-7CD8-7544-AF8D-1A2F3CD158C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sz="2000">
              <a:latin typeface="Times New Roman" charset="0"/>
              <a:cs typeface="+mn-cs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DC709A21-6F2F-F845-BD08-21D08540CF59}" type="slidenum">
              <a:rPr lang="en-US" smtClean="0">
                <a:solidFill>
                  <a:srgbClr val="4F81BD"/>
                </a:solidFill>
              </a:rPr>
              <a:pPr>
                <a:defRPr/>
              </a:pPr>
              <a:t>19</a:t>
            </a:fld>
            <a:endParaRPr lang="en-US" smtClean="0">
              <a:solidFill>
                <a:srgbClr val="4F81BD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latin typeface="Times New Roman" charset="0"/>
                <a:cs typeface="+mn-cs"/>
              </a:rPr>
              <a:t>Want your data to be cleaned before it hits the sink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fld id="{4AEF52C4-FE44-1C4A-ADDC-A7182548C2AB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21</a:t>
            </a:fld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9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8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8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3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8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3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9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11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4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9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BD988-7380-CE45-A6DD-23E7651A63A9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3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3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3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3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4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4.pn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4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Taint tracking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527" y="3767669"/>
            <a:ext cx="7213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Suman Jana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8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98262" y="1914806"/>
            <a:ext cx="457488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63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023" y="1502056"/>
            <a:ext cx="951057" cy="8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ight Arrow 17"/>
          <p:cNvSpPr>
            <a:spLocks noChangeArrowheads="1"/>
          </p:cNvSpPr>
          <p:nvPr/>
        </p:nvSpPr>
        <p:spPr bwMode="auto">
          <a:xfrm>
            <a:off x="228023" y="1926946"/>
            <a:ext cx="457489" cy="305360"/>
          </a:xfrm>
          <a:prstGeom prst="rightArrow">
            <a:avLst>
              <a:gd name="adj1" fmla="val 50000"/>
              <a:gd name="adj2" fmla="val 49999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6327" name="Content Placeholder 2"/>
          <p:cNvSpPr>
            <a:spLocks noGrp="1"/>
          </p:cNvSpPr>
          <p:nvPr>
            <p:ph idx="1"/>
          </p:nvPr>
        </p:nvSpPr>
        <p:spPr>
          <a:xfrm>
            <a:off x="1143000" y="1835431"/>
            <a:ext cx="7467023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dirty="0">
                <a:latin typeface="Calibri" charset="0"/>
              </a:rPr>
              <a:t>x  = </a:t>
            </a:r>
            <a:r>
              <a:rPr lang="en-US" dirty="0" err="1">
                <a:latin typeface="Calibri" charset="0"/>
              </a:rPr>
              <a:t>get_input</a:t>
            </a:r>
            <a:r>
              <a:rPr lang="en-US" dirty="0">
                <a:latin typeface="Calibri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          </a:t>
            </a:r>
            <a:r>
              <a:rPr lang="en-US" dirty="0">
                <a:latin typeface="Calibri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dirty="0">
                <a:latin typeface="Calibri" charset="0"/>
              </a:rPr>
              <a:t>y  =  </a:t>
            </a:r>
            <a:r>
              <a:rPr lang="en-US" sz="800" dirty="0">
                <a:latin typeface="Calibri" charset="0"/>
              </a:rPr>
              <a:t>   </a:t>
            </a:r>
            <a:r>
              <a:rPr lang="en-US" dirty="0">
                <a:latin typeface="Calibri" charset="0"/>
              </a:rPr>
              <a:t>x   +  </a:t>
            </a:r>
            <a:r>
              <a:rPr lang="en-US" sz="800" dirty="0">
                <a:latin typeface="Calibri" charset="0"/>
              </a:rPr>
              <a:t>   </a:t>
            </a:r>
            <a:r>
              <a:rPr lang="en-US" dirty="0">
                <a:latin typeface="Calibri" charset="0"/>
              </a:rPr>
              <a:t>42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dirty="0">
                <a:latin typeface="Calibri" charset="0"/>
              </a:rPr>
              <a:t>…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dirty="0" err="1">
                <a:latin typeface="Calibri" charset="0"/>
              </a:rPr>
              <a:t>goto</a:t>
            </a:r>
            <a:r>
              <a:rPr lang="en-US" dirty="0">
                <a:latin typeface="Calibri" charset="0"/>
              </a:rPr>
              <a:t>  </a:t>
            </a:r>
            <a:r>
              <a:rPr lang="en-US" sz="800" dirty="0">
                <a:latin typeface="Calibri" charset="0"/>
              </a:rPr>
              <a:t>     </a:t>
            </a:r>
            <a:r>
              <a:rPr lang="en-US" dirty="0">
                <a:latin typeface="Calibri" charset="0"/>
              </a:rPr>
              <a:t>y</a:t>
            </a:r>
            <a:r>
              <a:rPr lang="en-US" dirty="0">
                <a:solidFill>
                  <a:srgbClr val="FF0000"/>
                </a:solidFill>
                <a:latin typeface="Calibri" charset="0"/>
              </a:rPr>
              <a:t>   </a:t>
            </a:r>
            <a:endParaRPr lang="en-US" i="1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40" name="Oval Callout 39"/>
          <p:cNvSpPr>
            <a:spLocks noChangeArrowheads="1"/>
          </p:cNvSpPr>
          <p:nvPr/>
        </p:nvSpPr>
        <p:spPr bwMode="auto">
          <a:xfrm>
            <a:off x="3124489" y="2895321"/>
            <a:ext cx="2971511" cy="914680"/>
          </a:xfrm>
          <a:prstGeom prst="wedgeEllipseCallout">
            <a:avLst>
              <a:gd name="adj1" fmla="val -36370"/>
              <a:gd name="adj2" fmla="val -129588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2400" dirty="0">
                <a:solidFill>
                  <a:prstClr val="white"/>
                </a:solidFill>
              </a:rPr>
              <a:t>Input is tainted</a:t>
            </a:r>
          </a:p>
        </p:txBody>
      </p:sp>
      <p:sp>
        <p:nvSpPr>
          <p:cNvPr id="37" name="Oval 36"/>
          <p:cNvSpPr/>
          <p:nvPr/>
        </p:nvSpPr>
        <p:spPr>
          <a:xfrm>
            <a:off x="2362490" y="1137397"/>
            <a:ext cx="457488" cy="4580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304512" y="1133195"/>
            <a:ext cx="457488" cy="4580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895023" y="1085571"/>
            <a:ext cx="2362489" cy="4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  <a:latin typeface="Calibri" charset="0"/>
              </a:rPr>
              <a:t>untainted</a:t>
            </a:r>
            <a:endParaRPr lang="en-US" sz="20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838490" y="1133196"/>
            <a:ext cx="2362488" cy="4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Calibri" charset="0"/>
              </a:rPr>
              <a:t>tainted</a:t>
            </a:r>
            <a:endParaRPr lang="en-US" sz="20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477000" y="2647390"/>
            <a:ext cx="381000" cy="58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x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696489" y="2647390"/>
            <a:ext cx="381000" cy="58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7</a:t>
            </a:r>
          </a:p>
        </p:txBody>
      </p:sp>
      <p:grpSp>
        <p:nvGrpSpPr>
          <p:cNvPr id="61" name="Group 60"/>
          <p:cNvGrpSpPr>
            <a:grpSpLocks/>
          </p:cNvGrpSpPr>
          <p:nvPr/>
        </p:nvGrpSpPr>
        <p:grpSpPr bwMode="auto">
          <a:xfrm>
            <a:off x="6159500" y="1282140"/>
            <a:ext cx="2362489" cy="2130985"/>
            <a:chOff x="6096000" y="990601"/>
            <a:chExt cx="2362200" cy="2130331"/>
          </a:xfrm>
        </p:grpSpPr>
        <p:sp>
          <p:nvSpPr>
            <p:cNvPr id="56351" name="TextBox 41"/>
            <p:cNvSpPr txBox="1">
              <a:spLocks noChangeArrowheads="1"/>
            </p:cNvSpPr>
            <p:nvPr/>
          </p:nvSpPr>
          <p:spPr bwMode="auto">
            <a:xfrm>
              <a:off x="7162800" y="990601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>
                  <a:solidFill>
                    <a:srgbClr val="000000"/>
                  </a:solidFill>
                  <a:latin typeface="Calibri" charset="0"/>
                </a:rPr>
                <a:t>Δ</a:t>
              </a:r>
            </a:p>
          </p:txBody>
        </p:sp>
        <p:sp>
          <p:nvSpPr>
            <p:cNvPr id="56352" name="TextBox 24"/>
            <p:cNvSpPr txBox="1">
              <a:spLocks noChangeArrowheads="1"/>
            </p:cNvSpPr>
            <p:nvPr/>
          </p:nvSpPr>
          <p:spPr bwMode="auto">
            <a:xfrm>
              <a:off x="6324600" y="1752600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56353" name="TextBox 25"/>
            <p:cNvSpPr txBox="1">
              <a:spLocks noChangeArrowheads="1"/>
            </p:cNvSpPr>
            <p:nvPr/>
          </p:nvSpPr>
          <p:spPr bwMode="auto">
            <a:xfrm>
              <a:off x="7391400" y="1752600"/>
              <a:ext cx="10668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Val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6096000" y="1752367"/>
              <a:ext cx="2362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6096000" y="2361501"/>
              <a:ext cx="2362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7391818" y="1752368"/>
              <a:ext cx="0" cy="13685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924512" y="5105681"/>
            <a:ext cx="381000" cy="584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T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6477000" y="5112684"/>
            <a:ext cx="381000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x</a:t>
            </a:r>
          </a:p>
        </p:txBody>
      </p:sp>
      <p:grpSp>
        <p:nvGrpSpPr>
          <p:cNvPr id="59" name="Group 58"/>
          <p:cNvGrpSpPr>
            <a:grpSpLocks/>
          </p:cNvGrpSpPr>
          <p:nvPr/>
        </p:nvGrpSpPr>
        <p:grpSpPr bwMode="auto">
          <a:xfrm>
            <a:off x="6096000" y="3581680"/>
            <a:ext cx="2895023" cy="2246022"/>
            <a:chOff x="6096000" y="3657600"/>
            <a:chExt cx="2895600" cy="2246192"/>
          </a:xfrm>
        </p:grpSpPr>
        <p:sp>
          <p:nvSpPr>
            <p:cNvPr id="56345" name="TextBox 26"/>
            <p:cNvSpPr txBox="1">
              <a:spLocks noChangeArrowheads="1"/>
            </p:cNvSpPr>
            <p:nvPr/>
          </p:nvSpPr>
          <p:spPr bwMode="auto">
            <a:xfrm>
              <a:off x="7391400" y="4419600"/>
              <a:ext cx="1600200" cy="584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dirty="0" smtClean="0">
                  <a:solidFill>
                    <a:srgbClr val="000000"/>
                  </a:solidFill>
                  <a:latin typeface="Calibri" charset="0"/>
                </a:rPr>
                <a:t>Tainted</a:t>
              </a:r>
              <a:endParaRPr lang="en-US" sz="2800" dirty="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56346" name="TextBox 55"/>
            <p:cNvSpPr txBox="1">
              <a:spLocks noChangeArrowheads="1"/>
            </p:cNvSpPr>
            <p:nvPr/>
          </p:nvSpPr>
          <p:spPr bwMode="auto">
            <a:xfrm>
              <a:off x="6324600" y="4426804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 flipV="1">
              <a:off x="6096000" y="4419657"/>
              <a:ext cx="2742592" cy="70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6096000" y="5029023"/>
              <a:ext cx="2742592" cy="700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353263" y="4419658"/>
              <a:ext cx="25844" cy="14841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350" name="TextBox 66"/>
            <p:cNvSpPr txBox="1">
              <a:spLocks noChangeArrowheads="1"/>
            </p:cNvSpPr>
            <p:nvPr/>
          </p:nvSpPr>
          <p:spPr bwMode="auto">
            <a:xfrm>
              <a:off x="7162800" y="3657600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 i="1">
                  <a:solidFill>
                    <a:srgbClr val="000000"/>
                  </a:solidFill>
                  <a:latin typeface="Calibri" charset="0"/>
                </a:rPr>
                <a:t>τ</a:t>
              </a:r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762000" y="4953001"/>
            <a:ext cx="4953000" cy="1179419"/>
            <a:chOff x="4419600" y="1524000"/>
            <a:chExt cx="4419600" cy="1179731"/>
          </a:xfrm>
        </p:grpSpPr>
        <p:sp>
          <p:nvSpPr>
            <p:cNvPr id="56341" name="TextBox 45"/>
            <p:cNvSpPr txBox="1">
              <a:spLocks noChangeArrowheads="1"/>
            </p:cNvSpPr>
            <p:nvPr/>
          </p:nvSpPr>
          <p:spPr bwMode="auto">
            <a:xfrm>
              <a:off x="4419600" y="1752600"/>
              <a:ext cx="1219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Input</a:t>
              </a:r>
              <a:endParaRPr lang="el-GR" sz="3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56342" name="TextBox 46"/>
            <p:cNvSpPr txBox="1">
              <a:spLocks noChangeArrowheads="1"/>
            </p:cNvSpPr>
            <p:nvPr/>
          </p:nvSpPr>
          <p:spPr bwMode="auto">
            <a:xfrm>
              <a:off x="5486400" y="1524000"/>
              <a:ext cx="33528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t = IsUntrusted(</a:t>
              </a:r>
              <a:r>
                <a:rPr lang="en-US" sz="3600" i="1">
                  <a:solidFill>
                    <a:srgbClr val="000000"/>
                  </a:solidFill>
                  <a:latin typeface="Calibri" charset="0"/>
                </a:rPr>
                <a:t>src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)</a:t>
              </a:r>
              <a:endParaRPr lang="el-GR" sz="3600">
                <a:solidFill>
                  <a:srgbClr val="000000"/>
                </a:solidFill>
                <a:latin typeface="Calibri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5563133" y="2133481"/>
              <a:ext cx="320009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344" name="TextBox 51"/>
            <p:cNvSpPr txBox="1">
              <a:spLocks noChangeArrowheads="1"/>
            </p:cNvSpPr>
            <p:nvPr/>
          </p:nvSpPr>
          <p:spPr bwMode="auto">
            <a:xfrm>
              <a:off x="5486400" y="2057400"/>
              <a:ext cx="33528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get_input(</a:t>
              </a:r>
              <a:r>
                <a:rPr lang="en-US" sz="3600" i="1">
                  <a:solidFill>
                    <a:srgbClr val="000000"/>
                  </a:solidFill>
                  <a:latin typeface="Calibri" charset="0"/>
                </a:rPr>
                <a:t>src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)↓ t</a:t>
              </a:r>
              <a:endParaRPr lang="el-GR" sz="3600">
                <a:solidFill>
                  <a:srgbClr val="000000"/>
                </a:solidFill>
                <a:latin typeface="Calibri" charset="0"/>
              </a:endParaRPr>
            </a:p>
          </p:txBody>
        </p:sp>
      </p:grpSp>
      <p:sp>
        <p:nvSpPr>
          <p:cNvPr id="70" name="Rounded Rectangle 69"/>
          <p:cNvSpPr>
            <a:spLocks noChangeArrowheads="1"/>
          </p:cNvSpPr>
          <p:nvPr/>
        </p:nvSpPr>
        <p:spPr bwMode="auto">
          <a:xfrm>
            <a:off x="533978" y="4115360"/>
            <a:ext cx="4800023" cy="6849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69535"/>
              </a:gs>
              <a:gs pos="80000">
                <a:srgbClr val="9BC348"/>
              </a:gs>
              <a:gs pos="100000">
                <a:srgbClr val="9CC746"/>
              </a:gs>
            </a:gsLst>
            <a:lin ang="162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3200" dirty="0" err="1">
                <a:solidFill>
                  <a:prstClr val="white"/>
                </a:solidFill>
              </a:rPr>
              <a:t>TaintSeed</a:t>
            </a:r>
            <a:endParaRPr lang="el-GR" sz="3200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5174692"/>
      </p:ext>
    </p:extLst>
  </p:cSld>
  <p:clrMapOvr>
    <a:masterClrMapping/>
  </p:clrMapOvr>
  <p:transition xmlns:p14="http://schemas.microsoft.com/office/powerpoint/2010/main" advTm="10707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  <p:bldP spid="40" grpId="0" animBg="1"/>
      <p:bldP spid="37" grpId="0" animBg="1"/>
      <p:bldP spid="38" grpId="0" animBg="1"/>
      <p:bldP spid="39" grpId="0"/>
      <p:bldP spid="43" grpId="0"/>
      <p:bldP spid="29" grpId="0"/>
      <p:bldP spid="30" grpId="0"/>
      <p:bldP spid="7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066512" y="2286000"/>
            <a:ext cx="457488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905000" y="2286000"/>
            <a:ext cx="457489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2895023" y="2210361"/>
            <a:ext cx="533977" cy="532279"/>
          </a:xfrm>
          <a:prstGeom prst="ellipse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162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66512" y="1676681"/>
            <a:ext cx="457488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837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023" y="1295681"/>
            <a:ext cx="951057" cy="8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7" name="Content Placeholder 2"/>
          <p:cNvSpPr>
            <a:spLocks noGrp="1"/>
          </p:cNvSpPr>
          <p:nvPr>
            <p:ph idx="1"/>
          </p:nvPr>
        </p:nvSpPr>
        <p:spPr>
          <a:xfrm>
            <a:off x="1143000" y="1676681"/>
            <a:ext cx="7467023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x  = get_input(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          </a:t>
            </a:r>
            <a:r>
              <a:rPr lang="en-US">
                <a:latin typeface="Calibri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y  =  </a:t>
            </a:r>
            <a:r>
              <a:rPr lang="en-US" sz="800">
                <a:latin typeface="Calibri" charset="0"/>
              </a:rPr>
              <a:t>   </a:t>
            </a:r>
            <a:r>
              <a:rPr lang="en-US">
                <a:latin typeface="Calibri" charset="0"/>
              </a:rPr>
              <a:t>x   +  </a:t>
            </a:r>
            <a:r>
              <a:rPr lang="en-US" sz="800">
                <a:latin typeface="Calibri" charset="0"/>
              </a:rPr>
              <a:t>   </a:t>
            </a:r>
            <a:r>
              <a:rPr lang="en-US">
                <a:latin typeface="Calibri" charset="0"/>
              </a:rPr>
              <a:t>42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…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goto  </a:t>
            </a:r>
            <a:r>
              <a:rPr lang="en-US" sz="800">
                <a:latin typeface="Calibri" charset="0"/>
              </a:rPr>
              <a:t>     </a:t>
            </a:r>
            <a:r>
              <a:rPr lang="en-US">
                <a:latin typeface="Calibri" charset="0"/>
              </a:rPr>
              <a:t>y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   </a:t>
            </a:r>
            <a:endParaRPr lang="en-US" i="1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36" name="Right Arrow 35"/>
          <p:cNvSpPr>
            <a:spLocks noChangeArrowheads="1"/>
          </p:cNvSpPr>
          <p:nvPr/>
        </p:nvSpPr>
        <p:spPr bwMode="auto">
          <a:xfrm>
            <a:off x="228023" y="2361640"/>
            <a:ext cx="457489" cy="305360"/>
          </a:xfrm>
          <a:prstGeom prst="rightArrow">
            <a:avLst>
              <a:gd name="adj1" fmla="val 50000"/>
              <a:gd name="adj2" fmla="val 49999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1" name="Oval Callout 40"/>
          <p:cNvSpPr>
            <a:spLocks noChangeArrowheads="1"/>
          </p:cNvSpPr>
          <p:nvPr/>
        </p:nvSpPr>
        <p:spPr bwMode="auto">
          <a:xfrm>
            <a:off x="2667000" y="2819681"/>
            <a:ext cx="3886489" cy="914680"/>
          </a:xfrm>
          <a:prstGeom prst="wedgeEllipseCallout">
            <a:avLst>
              <a:gd name="adj1" fmla="val -65440"/>
              <a:gd name="adj2" fmla="val -50218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2400" dirty="0">
                <a:solidFill>
                  <a:prstClr val="white"/>
                </a:solidFill>
              </a:rPr>
              <a:t>Data derived from user input is tainted</a:t>
            </a:r>
          </a:p>
        </p:txBody>
      </p:sp>
      <p:sp>
        <p:nvSpPr>
          <p:cNvPr id="37" name="Oval 36"/>
          <p:cNvSpPr/>
          <p:nvPr/>
        </p:nvSpPr>
        <p:spPr>
          <a:xfrm>
            <a:off x="2362490" y="609320"/>
            <a:ext cx="457488" cy="458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304512" y="605118"/>
            <a:ext cx="457488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8382" name="TextBox 38"/>
          <p:cNvSpPr txBox="1">
            <a:spLocks noChangeArrowheads="1"/>
          </p:cNvSpPr>
          <p:nvPr/>
        </p:nvSpPr>
        <p:spPr bwMode="auto">
          <a:xfrm>
            <a:off x="2895023" y="605118"/>
            <a:ext cx="2362489" cy="4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Calibri" charset="0"/>
              </a:rPr>
              <a:t>untainted</a:t>
            </a:r>
            <a:endParaRPr lang="en-US" sz="20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58383" name="TextBox 42"/>
          <p:cNvSpPr txBox="1">
            <a:spLocks noChangeArrowheads="1"/>
          </p:cNvSpPr>
          <p:nvPr/>
        </p:nvSpPr>
        <p:spPr bwMode="auto">
          <a:xfrm>
            <a:off x="838490" y="605118"/>
            <a:ext cx="2362488" cy="4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Calibri" charset="0"/>
              </a:rPr>
              <a:t>tainted</a:t>
            </a:r>
            <a:endParaRPr lang="en-US" sz="20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477000" y="2514321"/>
            <a:ext cx="381000" cy="58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y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620000" y="2514321"/>
            <a:ext cx="609023" cy="58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49</a:t>
            </a:r>
          </a:p>
        </p:txBody>
      </p:sp>
      <p:grpSp>
        <p:nvGrpSpPr>
          <p:cNvPr id="58386" name="Group 58"/>
          <p:cNvGrpSpPr>
            <a:grpSpLocks/>
          </p:cNvGrpSpPr>
          <p:nvPr/>
        </p:nvGrpSpPr>
        <p:grpSpPr bwMode="auto">
          <a:xfrm>
            <a:off x="6096000" y="456640"/>
            <a:ext cx="2362489" cy="2744041"/>
            <a:chOff x="6096000" y="990601"/>
            <a:chExt cx="2362200" cy="2743199"/>
          </a:xfrm>
        </p:grpSpPr>
        <p:sp>
          <p:nvSpPr>
            <p:cNvPr id="58404" name="TextBox 41"/>
            <p:cNvSpPr txBox="1">
              <a:spLocks noChangeArrowheads="1"/>
            </p:cNvSpPr>
            <p:nvPr/>
          </p:nvSpPr>
          <p:spPr bwMode="auto">
            <a:xfrm>
              <a:off x="7162800" y="990601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>
                  <a:solidFill>
                    <a:srgbClr val="000000"/>
                  </a:solidFill>
                  <a:latin typeface="Calibri" charset="0"/>
                </a:rPr>
                <a:t>Δ</a:t>
              </a:r>
            </a:p>
          </p:txBody>
        </p:sp>
        <p:sp>
          <p:nvSpPr>
            <p:cNvPr id="58405" name="TextBox 24"/>
            <p:cNvSpPr txBox="1">
              <a:spLocks noChangeArrowheads="1"/>
            </p:cNvSpPr>
            <p:nvPr/>
          </p:nvSpPr>
          <p:spPr bwMode="auto">
            <a:xfrm>
              <a:off x="6324600" y="1752600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58406" name="TextBox 25"/>
            <p:cNvSpPr txBox="1">
              <a:spLocks noChangeArrowheads="1"/>
            </p:cNvSpPr>
            <p:nvPr/>
          </p:nvSpPr>
          <p:spPr bwMode="auto">
            <a:xfrm>
              <a:off x="7391400" y="1752600"/>
              <a:ext cx="10668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Val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58407" name="TextBox 28"/>
            <p:cNvSpPr txBox="1">
              <a:spLocks noChangeArrowheads="1"/>
            </p:cNvSpPr>
            <p:nvPr/>
          </p:nvSpPr>
          <p:spPr bwMode="auto">
            <a:xfrm>
              <a:off x="6477000" y="2514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x</a:t>
              </a:r>
            </a:p>
          </p:txBody>
        </p:sp>
        <p:sp>
          <p:nvSpPr>
            <p:cNvPr id="58408" name="TextBox 29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7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6096000" y="1752367"/>
              <a:ext cx="2362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6096000" y="2361501"/>
              <a:ext cx="2362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6419861" y="2724325"/>
              <a:ext cx="1981433" cy="375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924512" y="5639360"/>
            <a:ext cx="381000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T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477000" y="5663174"/>
            <a:ext cx="381000" cy="58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y</a:t>
            </a:r>
          </a:p>
        </p:txBody>
      </p:sp>
      <p:grpSp>
        <p:nvGrpSpPr>
          <p:cNvPr id="58389" name="Group 60"/>
          <p:cNvGrpSpPr>
            <a:grpSpLocks/>
          </p:cNvGrpSpPr>
          <p:nvPr/>
        </p:nvGrpSpPr>
        <p:grpSpPr bwMode="auto">
          <a:xfrm>
            <a:off x="6096000" y="3581681"/>
            <a:ext cx="2895023" cy="2674003"/>
            <a:chOff x="6096000" y="3657600"/>
            <a:chExt cx="2895600" cy="2674205"/>
          </a:xfrm>
        </p:grpSpPr>
        <p:sp>
          <p:nvSpPr>
            <p:cNvPr id="58396" name="TextBox 26"/>
            <p:cNvSpPr txBox="1">
              <a:spLocks noChangeArrowheads="1"/>
            </p:cNvSpPr>
            <p:nvPr/>
          </p:nvSpPr>
          <p:spPr bwMode="auto">
            <a:xfrm>
              <a:off x="7391400" y="4419600"/>
              <a:ext cx="1600200" cy="584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dirty="0" smtClean="0">
                  <a:solidFill>
                    <a:srgbClr val="000000"/>
                  </a:solidFill>
                  <a:latin typeface="Calibri" charset="0"/>
                </a:rPr>
                <a:t>Tainted</a:t>
              </a:r>
              <a:endParaRPr lang="en-US" sz="2800" dirty="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58397" name="TextBox 30"/>
            <p:cNvSpPr txBox="1">
              <a:spLocks noChangeArrowheads="1"/>
            </p:cNvSpPr>
            <p:nvPr/>
          </p:nvSpPr>
          <p:spPr bwMode="auto">
            <a:xfrm>
              <a:off x="7924800" y="5181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T</a:t>
              </a:r>
            </a:p>
          </p:txBody>
        </p:sp>
        <p:sp>
          <p:nvSpPr>
            <p:cNvPr id="58398" name="TextBox 55"/>
            <p:cNvSpPr txBox="1">
              <a:spLocks noChangeArrowheads="1"/>
            </p:cNvSpPr>
            <p:nvPr/>
          </p:nvSpPr>
          <p:spPr bwMode="auto">
            <a:xfrm>
              <a:off x="6324600" y="4426804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58399" name="TextBox 57"/>
            <p:cNvSpPr txBox="1">
              <a:spLocks noChangeArrowheads="1"/>
            </p:cNvSpPr>
            <p:nvPr/>
          </p:nvSpPr>
          <p:spPr bwMode="auto">
            <a:xfrm>
              <a:off x="6477000" y="5188804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x</a:t>
              </a:r>
            </a:p>
          </p:txBody>
        </p:sp>
        <p:cxnSp>
          <p:nvCxnSpPr>
            <p:cNvPr id="62" name="Straight Connector 61"/>
            <p:cNvCxnSpPr/>
            <p:nvPr/>
          </p:nvCxnSpPr>
          <p:spPr>
            <a:xfrm flipV="1">
              <a:off x="6096000" y="4419657"/>
              <a:ext cx="2742592" cy="70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6096000" y="5029023"/>
              <a:ext cx="2742592" cy="700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6415954" y="5356966"/>
              <a:ext cx="1912148" cy="3753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403" name="TextBox 66"/>
            <p:cNvSpPr txBox="1">
              <a:spLocks noChangeArrowheads="1"/>
            </p:cNvSpPr>
            <p:nvPr/>
          </p:nvSpPr>
          <p:spPr bwMode="auto">
            <a:xfrm>
              <a:off x="7162800" y="3657600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 i="1">
                  <a:solidFill>
                    <a:srgbClr val="000000"/>
                  </a:solidFill>
                  <a:latin typeface="Calibri" charset="0"/>
                </a:rPr>
                <a:t>τ</a:t>
              </a:r>
            </a:p>
          </p:txBody>
        </p:sp>
      </p:grpSp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457489" y="4953001"/>
            <a:ext cx="5866534" cy="1179419"/>
            <a:chOff x="457200" y="4953000"/>
            <a:chExt cx="5867400" cy="1179731"/>
          </a:xfrm>
        </p:grpSpPr>
        <p:sp>
          <p:nvSpPr>
            <p:cNvPr id="58392" name="TextBox 64"/>
            <p:cNvSpPr txBox="1">
              <a:spLocks noChangeArrowheads="1"/>
            </p:cNvSpPr>
            <p:nvPr/>
          </p:nvSpPr>
          <p:spPr bwMode="auto">
            <a:xfrm>
              <a:off x="457200" y="5181600"/>
              <a:ext cx="136823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BinOp</a:t>
              </a:r>
              <a:endParaRPr lang="el-GR" sz="3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58393" name="TextBox 65"/>
            <p:cNvSpPr txBox="1">
              <a:spLocks noChangeArrowheads="1"/>
            </p:cNvSpPr>
            <p:nvPr/>
          </p:nvSpPr>
          <p:spPr bwMode="auto">
            <a:xfrm>
              <a:off x="1295400" y="4953000"/>
              <a:ext cx="5029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t</a:t>
              </a:r>
              <a:r>
                <a:rPr lang="en-US">
                  <a:solidFill>
                    <a:srgbClr val="000000"/>
                  </a:solidFill>
                  <a:latin typeface="Calibri" charset="0"/>
                </a:rPr>
                <a:t>1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 = </a:t>
              </a:r>
              <a:r>
                <a:rPr lang="el-GR" sz="3600" i="1">
                  <a:solidFill>
                    <a:srgbClr val="000000"/>
                  </a:solidFill>
                  <a:latin typeface="Calibri" charset="0"/>
                </a:rPr>
                <a:t>τ</a:t>
              </a:r>
              <a:r>
                <a:rPr lang="el-GR" sz="3600">
                  <a:solidFill>
                    <a:srgbClr val="000000"/>
                  </a:solidFill>
                  <a:latin typeface="Calibri" charset="0"/>
                </a:rPr>
                <a:t>[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x</a:t>
              </a:r>
              <a:r>
                <a:rPr lang="en-US">
                  <a:solidFill>
                    <a:srgbClr val="000000"/>
                  </a:solidFill>
                  <a:latin typeface="Calibri" charset="0"/>
                </a:rPr>
                <a:t>1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] , t</a:t>
              </a:r>
              <a:r>
                <a:rPr lang="en-US">
                  <a:solidFill>
                    <a:srgbClr val="000000"/>
                  </a:solidFill>
                  <a:latin typeface="Calibri" charset="0"/>
                </a:rPr>
                <a:t>2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 = </a:t>
              </a:r>
              <a:r>
                <a:rPr lang="el-GR" sz="3600" i="1">
                  <a:solidFill>
                    <a:srgbClr val="000000"/>
                  </a:solidFill>
                  <a:latin typeface="Calibri" charset="0"/>
                </a:rPr>
                <a:t>τ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[x</a:t>
              </a:r>
              <a:r>
                <a:rPr lang="en-US">
                  <a:solidFill>
                    <a:srgbClr val="000000"/>
                  </a:solidFill>
                  <a:latin typeface="Calibri" charset="0"/>
                </a:rPr>
                <a:t>2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]</a:t>
              </a:r>
              <a:endParaRPr lang="el-GR" sz="3600">
                <a:solidFill>
                  <a:srgbClr val="FF0000"/>
                </a:solidFill>
                <a:latin typeface="Calibri" charset="0"/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1751925" y="5562481"/>
              <a:ext cx="403861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395" name="TextBox 68"/>
            <p:cNvSpPr txBox="1">
              <a:spLocks noChangeArrowheads="1"/>
            </p:cNvSpPr>
            <p:nvPr/>
          </p:nvSpPr>
          <p:spPr bwMode="auto">
            <a:xfrm>
              <a:off x="1447800" y="5486400"/>
              <a:ext cx="464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x</a:t>
              </a:r>
              <a:r>
                <a:rPr lang="en-US">
                  <a:solidFill>
                    <a:srgbClr val="000000"/>
                  </a:solidFill>
                  <a:latin typeface="Calibri" charset="0"/>
                </a:rPr>
                <a:t>1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 + x</a:t>
              </a:r>
              <a:r>
                <a:rPr lang="en-US">
                  <a:solidFill>
                    <a:srgbClr val="000000"/>
                  </a:solidFill>
                  <a:latin typeface="Calibri" charset="0"/>
                </a:rPr>
                <a:t>2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 ↓ t</a:t>
              </a:r>
              <a:r>
                <a:rPr lang="en-US">
                  <a:solidFill>
                    <a:srgbClr val="000000"/>
                  </a:solidFill>
                  <a:latin typeface="Calibri" charset="0"/>
                </a:rPr>
                <a:t>1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 v t</a:t>
              </a:r>
              <a:r>
                <a:rPr lang="en-US">
                  <a:solidFill>
                    <a:srgbClr val="000000"/>
                  </a:solidFill>
                  <a:latin typeface="Calibri" charset="0"/>
                </a:rPr>
                <a:t>2</a:t>
              </a:r>
              <a:endParaRPr lang="el-GR" sz="3600">
                <a:solidFill>
                  <a:srgbClr val="FF0000"/>
                </a:solidFill>
                <a:latin typeface="Calibri" charset="0"/>
              </a:endParaRPr>
            </a:p>
          </p:txBody>
        </p:sp>
      </p:grpSp>
      <p:sp>
        <p:nvSpPr>
          <p:cNvPr id="71" name="Rounded Rectangle 70"/>
          <p:cNvSpPr>
            <a:spLocks noChangeArrowheads="1"/>
          </p:cNvSpPr>
          <p:nvPr/>
        </p:nvSpPr>
        <p:spPr bwMode="auto">
          <a:xfrm>
            <a:off x="533978" y="4115360"/>
            <a:ext cx="4800023" cy="6849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69535"/>
              </a:gs>
              <a:gs pos="80000">
                <a:srgbClr val="9BC348"/>
              </a:gs>
              <a:gs pos="100000">
                <a:srgbClr val="9CC746"/>
              </a:gs>
            </a:gsLst>
            <a:lin ang="162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3200" dirty="0" err="1">
                <a:solidFill>
                  <a:prstClr val="white"/>
                </a:solidFill>
              </a:rPr>
              <a:t>TaintTracker</a:t>
            </a:r>
            <a:endParaRPr lang="el-GR" sz="3200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4671246"/>
      </p:ext>
    </p:extLst>
  </p:cSld>
  <p:clrMapOvr>
    <a:masterClrMapping/>
  </p:clrMapOvr>
  <p:transition xmlns:p14="http://schemas.microsoft.com/office/powerpoint/2010/main" advTm="5208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1" grpId="0" animBg="1"/>
      <p:bldP spid="32" grpId="0"/>
      <p:bldP spid="33" grpId="0"/>
      <p:bldP spid="34" grpId="0"/>
      <p:bldP spid="60" grpId="0"/>
      <p:bldP spid="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978" y="5220541"/>
            <a:ext cx="5257512" cy="1570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>
                <a:solidFill>
                  <a:srgbClr val="000000"/>
                </a:solidFill>
                <a:latin typeface="Calibri" charset="0"/>
              </a:rPr>
              <a:t>P</a:t>
            </a:r>
            <a:r>
              <a:rPr lang="en-US">
                <a:solidFill>
                  <a:srgbClr val="000000"/>
                </a:solidFill>
                <a:latin typeface="Calibri" charset="0"/>
              </a:rPr>
              <a:t>goto</a:t>
            </a:r>
            <a:r>
              <a:rPr lang="en-US" sz="3600">
                <a:solidFill>
                  <a:srgbClr val="000000"/>
                </a:solidFill>
                <a:latin typeface="Calibri" charset="0"/>
              </a:rPr>
              <a:t>(t</a:t>
            </a:r>
            <a:r>
              <a:rPr lang="en-US">
                <a:solidFill>
                  <a:srgbClr val="000000"/>
                </a:solidFill>
                <a:latin typeface="Calibri" charset="0"/>
              </a:rPr>
              <a:t>a</a:t>
            </a:r>
            <a:r>
              <a:rPr lang="en-US" sz="3600">
                <a:solidFill>
                  <a:srgbClr val="000000"/>
                </a:solidFill>
                <a:latin typeface="Calibri" charset="0"/>
              </a:rPr>
              <a:t>)  = ¬ t</a:t>
            </a:r>
            <a:r>
              <a:rPr lang="en-US">
                <a:solidFill>
                  <a:srgbClr val="000000"/>
                </a:solidFill>
                <a:latin typeface="Calibri" charset="0"/>
              </a:rPr>
              <a:t>a</a:t>
            </a:r>
            <a:br>
              <a:rPr lang="en-US">
                <a:solidFill>
                  <a:srgbClr val="000000"/>
                </a:solidFill>
                <a:latin typeface="Calibri" charset="0"/>
              </a:rPr>
            </a:br>
            <a:r>
              <a:rPr lang="en-US">
                <a:solidFill>
                  <a:srgbClr val="000000"/>
                </a:solidFill>
                <a:latin typeface="Calibri" charset="0"/>
              </a:rPr>
              <a:t>(Must be true to execute)</a:t>
            </a:r>
            <a:br>
              <a:rPr lang="en-US">
                <a:solidFill>
                  <a:srgbClr val="000000"/>
                </a:solidFill>
                <a:latin typeface="Calibri" charset="0"/>
              </a:rPr>
            </a:br>
            <a:endParaRPr lang="el-GR" sz="36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2133023" y="3353361"/>
            <a:ext cx="457489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066512" y="2286000"/>
            <a:ext cx="457488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905000" y="2286000"/>
            <a:ext cx="457489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2895023" y="2210361"/>
            <a:ext cx="533977" cy="532279"/>
          </a:xfrm>
          <a:prstGeom prst="ellipse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162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66512" y="1676681"/>
            <a:ext cx="457488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ounded Rectangular Callout 16"/>
          <p:cNvSpPr>
            <a:spLocks noChangeArrowheads="1"/>
          </p:cNvSpPr>
          <p:nvPr/>
        </p:nvSpPr>
        <p:spPr bwMode="auto">
          <a:xfrm>
            <a:off x="3429001" y="2972361"/>
            <a:ext cx="2819977" cy="837640"/>
          </a:xfrm>
          <a:prstGeom prst="wedgeRoundRectCallout">
            <a:avLst>
              <a:gd name="adj1" fmla="val -76019"/>
              <a:gd name="adj2" fmla="val 21713"/>
              <a:gd name="adj3" fmla="val 16667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2400" dirty="0">
                <a:solidFill>
                  <a:prstClr val="white"/>
                </a:solidFill>
              </a:rPr>
              <a:t>Policy Violation</a:t>
            </a:r>
          </a:p>
          <a:p>
            <a:pPr algn="ctr" defTabSz="914079">
              <a:defRPr/>
            </a:pPr>
            <a:r>
              <a:rPr lang="en-US" sz="2400" dirty="0">
                <a:solidFill>
                  <a:prstClr val="white"/>
                </a:solidFill>
              </a:rPr>
              <a:t>Detected</a:t>
            </a:r>
          </a:p>
        </p:txBody>
      </p:sp>
      <p:pic>
        <p:nvPicPr>
          <p:cNvPr id="6042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023" y="1295681"/>
            <a:ext cx="951057" cy="8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8" name="Content Placeholder 2"/>
          <p:cNvSpPr>
            <a:spLocks noGrp="1"/>
          </p:cNvSpPr>
          <p:nvPr>
            <p:ph idx="1"/>
          </p:nvPr>
        </p:nvSpPr>
        <p:spPr>
          <a:xfrm>
            <a:off x="1143000" y="1676681"/>
            <a:ext cx="7467023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x  = get_input(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          </a:t>
            </a:r>
            <a:r>
              <a:rPr lang="en-US">
                <a:latin typeface="Calibri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y  =  </a:t>
            </a:r>
            <a:r>
              <a:rPr lang="en-US" sz="800">
                <a:latin typeface="Calibri" charset="0"/>
              </a:rPr>
              <a:t>   </a:t>
            </a:r>
            <a:r>
              <a:rPr lang="en-US">
                <a:latin typeface="Calibri" charset="0"/>
              </a:rPr>
              <a:t>x   +  </a:t>
            </a:r>
            <a:r>
              <a:rPr lang="en-US" sz="800">
                <a:latin typeface="Calibri" charset="0"/>
              </a:rPr>
              <a:t>   </a:t>
            </a:r>
            <a:r>
              <a:rPr lang="en-US">
                <a:latin typeface="Calibri" charset="0"/>
              </a:rPr>
              <a:t>42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…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goto  </a:t>
            </a:r>
            <a:r>
              <a:rPr lang="en-US" sz="800">
                <a:latin typeface="Calibri" charset="0"/>
              </a:rPr>
              <a:t>     </a:t>
            </a:r>
            <a:r>
              <a:rPr lang="en-US">
                <a:latin typeface="Calibri" charset="0"/>
              </a:rPr>
              <a:t>y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   </a:t>
            </a:r>
            <a:endParaRPr lang="en-US" i="1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35" name="Right Arrow 34"/>
          <p:cNvSpPr>
            <a:spLocks noChangeArrowheads="1"/>
          </p:cNvSpPr>
          <p:nvPr/>
        </p:nvSpPr>
        <p:spPr bwMode="auto">
          <a:xfrm flipV="1">
            <a:off x="228023" y="3429001"/>
            <a:ext cx="457489" cy="305360"/>
          </a:xfrm>
          <a:prstGeom prst="rightArrow">
            <a:avLst>
              <a:gd name="adj1" fmla="val 50000"/>
              <a:gd name="adj2" fmla="val 49999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362490" y="613522"/>
            <a:ext cx="457488" cy="4580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304512" y="609320"/>
            <a:ext cx="457488" cy="4580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0432" name="TextBox 38"/>
          <p:cNvSpPr txBox="1">
            <a:spLocks noChangeArrowheads="1"/>
          </p:cNvSpPr>
          <p:nvPr/>
        </p:nvSpPr>
        <p:spPr bwMode="auto">
          <a:xfrm>
            <a:off x="2895023" y="609321"/>
            <a:ext cx="2362489" cy="4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Calibri" charset="0"/>
              </a:rPr>
              <a:t>untainted</a:t>
            </a:r>
            <a:endParaRPr lang="en-US" sz="20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60433" name="TextBox 42"/>
          <p:cNvSpPr txBox="1">
            <a:spLocks noChangeArrowheads="1"/>
          </p:cNvSpPr>
          <p:nvPr/>
        </p:nvSpPr>
        <p:spPr bwMode="auto">
          <a:xfrm>
            <a:off x="838490" y="609321"/>
            <a:ext cx="2362488" cy="46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Calibri" charset="0"/>
              </a:rPr>
              <a:t>tainted</a:t>
            </a:r>
            <a:endParaRPr lang="en-US" sz="2000">
              <a:solidFill>
                <a:srgbClr val="000000"/>
              </a:solidFill>
              <a:latin typeface="Calibri" charset="0"/>
            </a:endParaRPr>
          </a:p>
        </p:txBody>
      </p:sp>
      <p:grpSp>
        <p:nvGrpSpPr>
          <p:cNvPr id="60434" name="Group 73"/>
          <p:cNvGrpSpPr>
            <a:grpSpLocks/>
          </p:cNvGrpSpPr>
          <p:nvPr/>
        </p:nvGrpSpPr>
        <p:grpSpPr bwMode="auto">
          <a:xfrm>
            <a:off x="6096000" y="456640"/>
            <a:ext cx="2362489" cy="2744041"/>
            <a:chOff x="6096000" y="990601"/>
            <a:chExt cx="2362200" cy="2743199"/>
          </a:xfrm>
        </p:grpSpPr>
        <p:sp>
          <p:nvSpPr>
            <p:cNvPr id="60447" name="TextBox 41"/>
            <p:cNvSpPr txBox="1">
              <a:spLocks noChangeArrowheads="1"/>
            </p:cNvSpPr>
            <p:nvPr/>
          </p:nvSpPr>
          <p:spPr bwMode="auto">
            <a:xfrm>
              <a:off x="7162800" y="990601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>
                  <a:solidFill>
                    <a:srgbClr val="000000"/>
                  </a:solidFill>
                  <a:latin typeface="Calibri" charset="0"/>
                </a:rPr>
                <a:t>Δ</a:t>
              </a:r>
            </a:p>
          </p:txBody>
        </p:sp>
        <p:sp>
          <p:nvSpPr>
            <p:cNvPr id="60448" name="TextBox 24"/>
            <p:cNvSpPr txBox="1">
              <a:spLocks noChangeArrowheads="1"/>
            </p:cNvSpPr>
            <p:nvPr/>
          </p:nvSpPr>
          <p:spPr bwMode="auto">
            <a:xfrm>
              <a:off x="6324600" y="1752600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0449" name="TextBox 25"/>
            <p:cNvSpPr txBox="1">
              <a:spLocks noChangeArrowheads="1"/>
            </p:cNvSpPr>
            <p:nvPr/>
          </p:nvSpPr>
          <p:spPr bwMode="auto">
            <a:xfrm>
              <a:off x="7391400" y="1752600"/>
              <a:ext cx="10668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Val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0450" name="TextBox 28"/>
            <p:cNvSpPr txBox="1">
              <a:spLocks noChangeArrowheads="1"/>
            </p:cNvSpPr>
            <p:nvPr/>
          </p:nvSpPr>
          <p:spPr bwMode="auto">
            <a:xfrm>
              <a:off x="6477000" y="2514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x</a:t>
              </a:r>
            </a:p>
          </p:txBody>
        </p:sp>
        <p:sp>
          <p:nvSpPr>
            <p:cNvPr id="60451" name="TextBox 29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7</a:t>
              </a:r>
            </a:p>
          </p:txBody>
        </p:sp>
        <p:sp>
          <p:nvSpPr>
            <p:cNvPr id="60452" name="TextBox 31"/>
            <p:cNvSpPr txBox="1">
              <a:spLocks noChangeArrowheads="1"/>
            </p:cNvSpPr>
            <p:nvPr/>
          </p:nvSpPr>
          <p:spPr bwMode="auto">
            <a:xfrm>
              <a:off x="6477000" y="30480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y</a:t>
              </a:r>
            </a:p>
          </p:txBody>
        </p:sp>
        <p:sp>
          <p:nvSpPr>
            <p:cNvPr id="60453" name="TextBox 32"/>
            <p:cNvSpPr txBox="1">
              <a:spLocks noChangeArrowheads="1"/>
            </p:cNvSpPr>
            <p:nvPr/>
          </p:nvSpPr>
          <p:spPr bwMode="auto">
            <a:xfrm>
              <a:off x="7620000" y="3048000"/>
              <a:ext cx="609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49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6096000" y="1752367"/>
              <a:ext cx="2362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6096000" y="2361501"/>
              <a:ext cx="2362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6419861" y="2724325"/>
              <a:ext cx="1981433" cy="375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435" name="Group 68"/>
          <p:cNvGrpSpPr>
            <a:grpSpLocks/>
          </p:cNvGrpSpPr>
          <p:nvPr/>
        </p:nvGrpSpPr>
        <p:grpSpPr bwMode="auto">
          <a:xfrm>
            <a:off x="6096000" y="3581681"/>
            <a:ext cx="2895023" cy="2674003"/>
            <a:chOff x="6096000" y="3657600"/>
            <a:chExt cx="2895600" cy="2674205"/>
          </a:xfrm>
        </p:grpSpPr>
        <p:sp>
          <p:nvSpPr>
            <p:cNvPr id="60437" name="TextBox 26"/>
            <p:cNvSpPr txBox="1">
              <a:spLocks noChangeArrowheads="1"/>
            </p:cNvSpPr>
            <p:nvPr/>
          </p:nvSpPr>
          <p:spPr bwMode="auto">
            <a:xfrm>
              <a:off x="7391400" y="4419600"/>
              <a:ext cx="1600200" cy="584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dirty="0" smtClean="0">
                  <a:solidFill>
                    <a:srgbClr val="000000"/>
                  </a:solidFill>
                  <a:latin typeface="Calibri" charset="0"/>
                </a:rPr>
                <a:t>Tainted</a:t>
              </a:r>
              <a:endParaRPr lang="en-US" sz="2800" dirty="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0438" name="TextBox 30"/>
            <p:cNvSpPr txBox="1">
              <a:spLocks noChangeArrowheads="1"/>
            </p:cNvSpPr>
            <p:nvPr/>
          </p:nvSpPr>
          <p:spPr bwMode="auto">
            <a:xfrm>
              <a:off x="7924800" y="5181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T</a:t>
              </a:r>
            </a:p>
          </p:txBody>
        </p:sp>
        <p:sp>
          <p:nvSpPr>
            <p:cNvPr id="60439" name="TextBox 33"/>
            <p:cNvSpPr txBox="1">
              <a:spLocks noChangeArrowheads="1"/>
            </p:cNvSpPr>
            <p:nvPr/>
          </p:nvSpPr>
          <p:spPr bwMode="auto">
            <a:xfrm>
              <a:off x="7924800" y="57150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T</a:t>
              </a:r>
            </a:p>
          </p:txBody>
        </p:sp>
        <p:sp>
          <p:nvSpPr>
            <p:cNvPr id="60440" name="TextBox 55"/>
            <p:cNvSpPr txBox="1">
              <a:spLocks noChangeArrowheads="1"/>
            </p:cNvSpPr>
            <p:nvPr/>
          </p:nvSpPr>
          <p:spPr bwMode="auto">
            <a:xfrm>
              <a:off x="6324600" y="4426804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0441" name="TextBox 57"/>
            <p:cNvSpPr txBox="1">
              <a:spLocks noChangeArrowheads="1"/>
            </p:cNvSpPr>
            <p:nvPr/>
          </p:nvSpPr>
          <p:spPr bwMode="auto">
            <a:xfrm>
              <a:off x="6477000" y="5188804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x</a:t>
              </a:r>
            </a:p>
          </p:txBody>
        </p:sp>
        <p:sp>
          <p:nvSpPr>
            <p:cNvPr id="60442" name="TextBox 59"/>
            <p:cNvSpPr txBox="1">
              <a:spLocks noChangeArrowheads="1"/>
            </p:cNvSpPr>
            <p:nvPr/>
          </p:nvSpPr>
          <p:spPr bwMode="auto">
            <a:xfrm>
              <a:off x="6477000" y="5722204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y</a:t>
              </a:r>
            </a:p>
          </p:txBody>
        </p:sp>
        <p:cxnSp>
          <p:nvCxnSpPr>
            <p:cNvPr id="62" name="Straight Connector 61"/>
            <p:cNvCxnSpPr/>
            <p:nvPr/>
          </p:nvCxnSpPr>
          <p:spPr>
            <a:xfrm flipV="1">
              <a:off x="6096000" y="4419657"/>
              <a:ext cx="2742592" cy="70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6096000" y="5029023"/>
              <a:ext cx="2742592" cy="700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6415954" y="5356966"/>
              <a:ext cx="1912148" cy="3753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446" name="TextBox 66"/>
            <p:cNvSpPr txBox="1">
              <a:spLocks noChangeArrowheads="1"/>
            </p:cNvSpPr>
            <p:nvPr/>
          </p:nvSpPr>
          <p:spPr bwMode="auto">
            <a:xfrm>
              <a:off x="7162800" y="3657600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 i="1">
                  <a:solidFill>
                    <a:srgbClr val="000000"/>
                  </a:solidFill>
                  <a:latin typeface="Calibri" charset="0"/>
                </a:rPr>
                <a:t>τ</a:t>
              </a:r>
            </a:p>
          </p:txBody>
        </p:sp>
      </p:grpSp>
      <p:sp>
        <p:nvSpPr>
          <p:cNvPr id="72" name="Rounded Rectangle 71"/>
          <p:cNvSpPr>
            <a:spLocks noChangeArrowheads="1"/>
          </p:cNvSpPr>
          <p:nvPr/>
        </p:nvSpPr>
        <p:spPr bwMode="auto">
          <a:xfrm>
            <a:off x="533978" y="4266640"/>
            <a:ext cx="4800023" cy="6863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69535"/>
              </a:gs>
              <a:gs pos="80000">
                <a:srgbClr val="9BC348"/>
              </a:gs>
              <a:gs pos="100000">
                <a:srgbClr val="9CC746"/>
              </a:gs>
            </a:gsLst>
            <a:lin ang="162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3200" dirty="0" err="1">
                <a:solidFill>
                  <a:prstClr val="white"/>
                </a:solidFill>
              </a:rPr>
              <a:t>TaintAssert</a:t>
            </a:r>
            <a:endParaRPr lang="el-GR" sz="3200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8660690"/>
      </p:ext>
    </p:extLst>
  </p:cSld>
  <p:clrMapOvr>
    <a:masterClrMapping/>
  </p:clrMapOvr>
  <p:transition xmlns:p14="http://schemas.microsoft.com/office/powerpoint/2010/main" advTm="7531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17" grpId="0" animBg="1"/>
      <p:bldP spid="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loud 43"/>
          <p:cNvSpPr/>
          <p:nvPr/>
        </p:nvSpPr>
        <p:spPr>
          <a:xfrm>
            <a:off x="228023" y="533681"/>
            <a:ext cx="4953000" cy="4266640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2133023" y="3353361"/>
            <a:ext cx="457489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066512" y="2286000"/>
            <a:ext cx="457488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66512" y="1676681"/>
            <a:ext cx="457488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247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023" y="1295681"/>
            <a:ext cx="951057" cy="8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3" name="Content Placeholder 2"/>
          <p:cNvSpPr>
            <a:spLocks noGrp="1"/>
          </p:cNvSpPr>
          <p:nvPr>
            <p:ph idx="1"/>
          </p:nvPr>
        </p:nvSpPr>
        <p:spPr>
          <a:xfrm>
            <a:off x="1143000" y="1676681"/>
            <a:ext cx="3733512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x  = get_input(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          </a:t>
            </a:r>
            <a:r>
              <a:rPr lang="en-US">
                <a:latin typeface="Calibri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y  = …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…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>
                <a:latin typeface="Calibri" charset="0"/>
              </a:rPr>
              <a:t>goto  </a:t>
            </a:r>
            <a:r>
              <a:rPr lang="en-US" sz="800">
                <a:latin typeface="Calibri" charset="0"/>
              </a:rPr>
              <a:t>     </a:t>
            </a:r>
            <a:r>
              <a:rPr lang="en-US">
                <a:latin typeface="Calibri" charset="0"/>
              </a:rPr>
              <a:t>y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   </a:t>
            </a:r>
            <a:endParaRPr lang="en-US" i="1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791489" y="4572000"/>
            <a:ext cx="3048000" cy="1570225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lIns="91407" tIns="45704" rIns="91407" bIns="45704">
            <a:spAutoFit/>
          </a:bodyPr>
          <a:lstStyle>
            <a:lvl1pPr defTabSz="1017588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017588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400">
                <a:solidFill>
                  <a:srgbClr val="000000"/>
                </a:solidFill>
                <a:latin typeface="Calibri" charset="0"/>
              </a:rPr>
              <a:t>…</a:t>
            </a:r>
          </a:p>
          <a:p>
            <a:pPr eaLnBrk="1" hangingPunct="1">
              <a:defRPr/>
            </a:pPr>
            <a:r>
              <a:rPr lang="en-US" sz="2400">
                <a:solidFill>
                  <a:srgbClr val="000000"/>
                </a:solidFill>
                <a:latin typeface="Calibri" charset="0"/>
              </a:rPr>
              <a:t>strcpy(buffer,argv[1]) ;</a:t>
            </a:r>
          </a:p>
          <a:p>
            <a:pPr eaLnBrk="1" hangingPunct="1">
              <a:defRPr/>
            </a:pPr>
            <a:r>
              <a:rPr lang="en-US" sz="2400">
                <a:solidFill>
                  <a:srgbClr val="000000"/>
                </a:solidFill>
                <a:latin typeface="Calibri" charset="0"/>
              </a:rPr>
              <a:t>…</a:t>
            </a:r>
          </a:p>
          <a:p>
            <a:pPr eaLnBrk="1" hangingPunct="1">
              <a:defRPr/>
            </a:pPr>
            <a:r>
              <a:rPr lang="en-US" sz="2400">
                <a:solidFill>
                  <a:srgbClr val="000000"/>
                </a:solidFill>
                <a:latin typeface="Calibri" charset="0"/>
              </a:rPr>
              <a:t>return ;</a:t>
            </a:r>
            <a:endParaRPr lang="el-GR" sz="24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8" name="Oval Callout 17"/>
          <p:cNvSpPr>
            <a:spLocks noChangeArrowheads="1"/>
          </p:cNvSpPr>
          <p:nvPr/>
        </p:nvSpPr>
        <p:spPr bwMode="auto">
          <a:xfrm>
            <a:off x="609023" y="4496360"/>
            <a:ext cx="2896466" cy="1446960"/>
          </a:xfrm>
          <a:prstGeom prst="wedgeEllipseCallout">
            <a:avLst>
              <a:gd name="adj1" fmla="val 8333"/>
              <a:gd name="adj2" fmla="val -87500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2400" dirty="0">
                <a:solidFill>
                  <a:prstClr val="white"/>
                </a:solidFill>
              </a:rPr>
              <a:t>Jumping to overwritten return address</a:t>
            </a:r>
            <a:endParaRPr lang="el-GR" sz="2400" dirty="0">
              <a:solidFill>
                <a:prstClr val="white"/>
              </a:solidFill>
            </a:endParaRPr>
          </a:p>
        </p:txBody>
      </p:sp>
      <p:sp>
        <p:nvSpPr>
          <p:cNvPr id="19" name="Left-Right Arrow 18"/>
          <p:cNvSpPr/>
          <p:nvPr/>
        </p:nvSpPr>
        <p:spPr>
          <a:xfrm rot="2438475">
            <a:off x="4667250" y="3690939"/>
            <a:ext cx="1057853" cy="6863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49248"/>
      </p:ext>
    </p:extLst>
  </p:cSld>
  <p:clrMapOvr>
    <a:masterClrMapping/>
  </p:clrMapOvr>
  <p:transition xmlns:p14="http://schemas.microsoft.com/office/powerpoint/2010/main" advTm="374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127346" y="3062587"/>
            <a:ext cx="6997989" cy="154641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4800" dirty="0">
                <a:solidFill>
                  <a:srgbClr val="FF6600"/>
                </a:solidFill>
                <a:latin typeface="Times New Roman" charset="0"/>
              </a:rPr>
              <a:t>Policy Considerations?</a:t>
            </a:r>
          </a:p>
        </p:txBody>
      </p:sp>
    </p:spTree>
    <p:extLst>
      <p:ext uri="{BB962C8B-B14F-4D97-AF65-F5344CB8AC3E}">
        <p14:creationId xmlns:p14="http://schemas.microsoft.com/office/powerpoint/2010/main" val="2061390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6600"/>
                </a:solidFill>
                <a:latin typeface="Calibri" charset="0"/>
              </a:rPr>
              <a:t>Memory Load</a:t>
            </a:r>
            <a:endParaRPr lang="el-GR" dirty="0">
              <a:solidFill>
                <a:srgbClr val="FF6600"/>
              </a:solidFill>
              <a:latin typeface="Calibri" charset="0"/>
            </a:endParaRPr>
          </a:p>
        </p:txBody>
      </p:sp>
      <p:sp>
        <p:nvSpPr>
          <p:cNvPr id="68613" name="TextBox 6"/>
          <p:cNvSpPr txBox="1">
            <a:spLocks noChangeArrowheads="1"/>
          </p:cNvSpPr>
          <p:nvPr/>
        </p:nvSpPr>
        <p:spPr bwMode="auto">
          <a:xfrm>
            <a:off x="1447512" y="1524000"/>
            <a:ext cx="1981488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Variables</a:t>
            </a:r>
            <a:endParaRPr lang="el-GR" sz="3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68614" name="TextBox 7"/>
          <p:cNvSpPr txBox="1">
            <a:spLocks noChangeArrowheads="1"/>
          </p:cNvSpPr>
          <p:nvPr/>
        </p:nvSpPr>
        <p:spPr bwMode="auto">
          <a:xfrm>
            <a:off x="5943023" y="1524000"/>
            <a:ext cx="1981489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Memory</a:t>
            </a:r>
            <a:endParaRPr lang="el-GR" sz="3200">
              <a:solidFill>
                <a:srgbClr val="000000"/>
              </a:solidFill>
              <a:latin typeface="Calibri" charset="0"/>
            </a:endParaRPr>
          </a:p>
        </p:txBody>
      </p:sp>
      <p:grpSp>
        <p:nvGrpSpPr>
          <p:cNvPr id="68615" name="Group 73"/>
          <p:cNvGrpSpPr>
            <a:grpSpLocks/>
          </p:cNvGrpSpPr>
          <p:nvPr/>
        </p:nvGrpSpPr>
        <p:grpSpPr bwMode="auto">
          <a:xfrm>
            <a:off x="1066512" y="1980640"/>
            <a:ext cx="2362488" cy="2109507"/>
            <a:chOff x="6096000" y="990601"/>
            <a:chExt cx="2362200" cy="2108774"/>
          </a:xfrm>
        </p:grpSpPr>
        <p:sp>
          <p:nvSpPr>
            <p:cNvPr id="68645" name="TextBox 9"/>
            <p:cNvSpPr txBox="1">
              <a:spLocks noChangeArrowheads="1"/>
            </p:cNvSpPr>
            <p:nvPr/>
          </p:nvSpPr>
          <p:spPr bwMode="auto">
            <a:xfrm>
              <a:off x="7162800" y="990601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>
                  <a:solidFill>
                    <a:srgbClr val="000000"/>
                  </a:solidFill>
                  <a:latin typeface="Calibri" charset="0"/>
                </a:rPr>
                <a:t>Δ</a:t>
              </a:r>
            </a:p>
          </p:txBody>
        </p:sp>
        <p:sp>
          <p:nvSpPr>
            <p:cNvPr id="68646" name="TextBox 10"/>
            <p:cNvSpPr txBox="1">
              <a:spLocks noChangeArrowheads="1"/>
            </p:cNvSpPr>
            <p:nvPr/>
          </p:nvSpPr>
          <p:spPr bwMode="auto">
            <a:xfrm>
              <a:off x="6324600" y="1752600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8647" name="TextBox 11"/>
            <p:cNvSpPr txBox="1">
              <a:spLocks noChangeArrowheads="1"/>
            </p:cNvSpPr>
            <p:nvPr/>
          </p:nvSpPr>
          <p:spPr bwMode="auto">
            <a:xfrm>
              <a:off x="7391400" y="1752600"/>
              <a:ext cx="10668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Val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8648" name="TextBox 12"/>
            <p:cNvSpPr txBox="1">
              <a:spLocks noChangeArrowheads="1"/>
            </p:cNvSpPr>
            <p:nvPr/>
          </p:nvSpPr>
          <p:spPr bwMode="auto">
            <a:xfrm>
              <a:off x="6477000" y="2514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x</a:t>
              </a:r>
            </a:p>
          </p:txBody>
        </p:sp>
        <p:sp>
          <p:nvSpPr>
            <p:cNvPr id="68649" name="TextBox 13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7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6096000" y="1752336"/>
              <a:ext cx="2362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096000" y="2362844"/>
              <a:ext cx="2362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744204" y="2399951"/>
              <a:ext cx="129523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616" name="Group 68"/>
          <p:cNvGrpSpPr>
            <a:grpSpLocks/>
          </p:cNvGrpSpPr>
          <p:nvPr/>
        </p:nvGrpSpPr>
        <p:grpSpPr bwMode="auto">
          <a:xfrm>
            <a:off x="1066512" y="3885640"/>
            <a:ext cx="2896465" cy="2116511"/>
            <a:chOff x="6096000" y="3657600"/>
            <a:chExt cx="2895600" cy="2115979"/>
          </a:xfrm>
        </p:grpSpPr>
        <p:sp>
          <p:nvSpPr>
            <p:cNvPr id="68637" name="TextBox 22"/>
            <p:cNvSpPr txBox="1">
              <a:spLocks noChangeArrowheads="1"/>
            </p:cNvSpPr>
            <p:nvPr/>
          </p:nvSpPr>
          <p:spPr bwMode="auto">
            <a:xfrm>
              <a:off x="7391400" y="4419600"/>
              <a:ext cx="1600200" cy="5846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dirty="0" smtClean="0">
                  <a:solidFill>
                    <a:srgbClr val="000000"/>
                  </a:solidFill>
                  <a:latin typeface="Calibri" charset="0"/>
                </a:rPr>
                <a:t>Tainted</a:t>
              </a:r>
              <a:endParaRPr lang="en-US" sz="2800" dirty="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8638" name="TextBox 23"/>
            <p:cNvSpPr txBox="1">
              <a:spLocks noChangeArrowheads="1"/>
            </p:cNvSpPr>
            <p:nvPr/>
          </p:nvSpPr>
          <p:spPr bwMode="auto">
            <a:xfrm>
              <a:off x="7924800" y="5181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T</a:t>
              </a:r>
            </a:p>
          </p:txBody>
        </p:sp>
        <p:sp>
          <p:nvSpPr>
            <p:cNvPr id="68639" name="TextBox 25"/>
            <p:cNvSpPr txBox="1">
              <a:spLocks noChangeArrowheads="1"/>
            </p:cNvSpPr>
            <p:nvPr/>
          </p:nvSpPr>
          <p:spPr bwMode="auto">
            <a:xfrm>
              <a:off x="6324600" y="4426804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8640" name="TextBox 26"/>
            <p:cNvSpPr txBox="1">
              <a:spLocks noChangeArrowheads="1"/>
            </p:cNvSpPr>
            <p:nvPr/>
          </p:nvSpPr>
          <p:spPr bwMode="auto">
            <a:xfrm>
              <a:off x="6477000" y="5188804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x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6096000" y="4419408"/>
              <a:ext cx="2742668" cy="70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6096000" y="5028575"/>
              <a:ext cx="2742668" cy="84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6200000" flipH="1">
              <a:off x="6724436" y="5047608"/>
              <a:ext cx="1295355" cy="3895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644" name="TextBox 31"/>
            <p:cNvSpPr txBox="1">
              <a:spLocks noChangeArrowheads="1"/>
            </p:cNvSpPr>
            <p:nvPr/>
          </p:nvSpPr>
          <p:spPr bwMode="auto">
            <a:xfrm>
              <a:off x="7162800" y="3657600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 i="1">
                  <a:solidFill>
                    <a:srgbClr val="000000"/>
                  </a:solidFill>
                  <a:latin typeface="Calibri" charset="0"/>
                </a:rPr>
                <a:t>τ</a:t>
              </a:r>
            </a:p>
          </p:txBody>
        </p:sp>
      </p:grpSp>
      <p:grpSp>
        <p:nvGrpSpPr>
          <p:cNvPr id="68617" name="Group 35"/>
          <p:cNvGrpSpPr>
            <a:grpSpLocks/>
          </p:cNvGrpSpPr>
          <p:nvPr/>
        </p:nvGrpSpPr>
        <p:grpSpPr bwMode="auto">
          <a:xfrm>
            <a:off x="5638512" y="1980640"/>
            <a:ext cx="2362488" cy="2109507"/>
            <a:chOff x="6096000" y="990601"/>
            <a:chExt cx="2362200" cy="2108774"/>
          </a:xfrm>
        </p:grpSpPr>
        <p:sp>
          <p:nvSpPr>
            <p:cNvPr id="68628" name="TextBox 36"/>
            <p:cNvSpPr txBox="1">
              <a:spLocks noChangeArrowheads="1"/>
            </p:cNvSpPr>
            <p:nvPr/>
          </p:nvSpPr>
          <p:spPr bwMode="auto">
            <a:xfrm>
              <a:off x="7162800" y="990601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>
                  <a:solidFill>
                    <a:srgbClr val="000000"/>
                  </a:solidFill>
                  <a:latin typeface="Calibri" charset="0"/>
                </a:rPr>
                <a:t>μ</a:t>
              </a:r>
            </a:p>
          </p:txBody>
        </p:sp>
        <p:sp>
          <p:nvSpPr>
            <p:cNvPr id="68629" name="TextBox 37"/>
            <p:cNvSpPr txBox="1">
              <a:spLocks noChangeArrowheads="1"/>
            </p:cNvSpPr>
            <p:nvPr/>
          </p:nvSpPr>
          <p:spPr bwMode="auto">
            <a:xfrm>
              <a:off x="6324600" y="1752600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Addr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8630" name="TextBox 38"/>
            <p:cNvSpPr txBox="1">
              <a:spLocks noChangeArrowheads="1"/>
            </p:cNvSpPr>
            <p:nvPr/>
          </p:nvSpPr>
          <p:spPr bwMode="auto">
            <a:xfrm>
              <a:off x="7391400" y="1752600"/>
              <a:ext cx="10668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Val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8631" name="TextBox 39"/>
            <p:cNvSpPr txBox="1">
              <a:spLocks noChangeArrowheads="1"/>
            </p:cNvSpPr>
            <p:nvPr/>
          </p:nvSpPr>
          <p:spPr bwMode="auto">
            <a:xfrm>
              <a:off x="6629400" y="2514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7</a:t>
              </a:r>
            </a:p>
          </p:txBody>
        </p:sp>
        <p:sp>
          <p:nvSpPr>
            <p:cNvPr id="68632" name="TextBox 40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32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8633" name="TextBox 41"/>
            <p:cNvSpPr txBox="1">
              <a:spLocks noChangeArrowheads="1"/>
            </p:cNvSpPr>
            <p:nvPr/>
          </p:nvSpPr>
          <p:spPr bwMode="auto">
            <a:xfrm>
              <a:off x="7620000" y="2514600"/>
              <a:ext cx="609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4</a:t>
              </a:r>
              <a:r>
                <a:rPr lang="el-GR" sz="3200">
                  <a:solidFill>
                    <a:srgbClr val="000000"/>
                  </a:solidFill>
                  <a:latin typeface="Calibri" charset="0"/>
                </a:rPr>
                <a:t>2</a:t>
              </a:r>
              <a:endParaRPr lang="en-US" sz="3200">
                <a:solidFill>
                  <a:srgbClr val="000000"/>
                </a:solidFill>
                <a:latin typeface="Calibri" charset="0"/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6096000" y="1752336"/>
              <a:ext cx="2362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096000" y="2362844"/>
              <a:ext cx="2362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6782010" y="2362145"/>
              <a:ext cx="121961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618" name="Group 45"/>
          <p:cNvGrpSpPr>
            <a:grpSpLocks/>
          </p:cNvGrpSpPr>
          <p:nvPr/>
        </p:nvGrpSpPr>
        <p:grpSpPr bwMode="auto">
          <a:xfrm>
            <a:off x="5715001" y="3885640"/>
            <a:ext cx="2895023" cy="2109507"/>
            <a:chOff x="6096000" y="3657600"/>
            <a:chExt cx="2895600" cy="2108775"/>
          </a:xfrm>
        </p:grpSpPr>
        <p:sp>
          <p:nvSpPr>
            <p:cNvPr id="68620" name="TextBox 46"/>
            <p:cNvSpPr txBox="1">
              <a:spLocks noChangeArrowheads="1"/>
            </p:cNvSpPr>
            <p:nvPr/>
          </p:nvSpPr>
          <p:spPr bwMode="auto">
            <a:xfrm>
              <a:off x="7391400" y="4419600"/>
              <a:ext cx="1600200" cy="584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dirty="0" smtClean="0">
                  <a:solidFill>
                    <a:srgbClr val="000000"/>
                  </a:solidFill>
                  <a:latin typeface="Calibri" charset="0"/>
                </a:rPr>
                <a:t>Tainted</a:t>
              </a:r>
              <a:endParaRPr lang="en-US" sz="2800" dirty="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8621" name="TextBox 47"/>
            <p:cNvSpPr txBox="1">
              <a:spLocks noChangeArrowheads="1"/>
            </p:cNvSpPr>
            <p:nvPr/>
          </p:nvSpPr>
          <p:spPr bwMode="auto">
            <a:xfrm>
              <a:off x="7728201" y="5181600"/>
              <a:ext cx="1143592" cy="584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dirty="0" smtClean="0">
                  <a:solidFill>
                    <a:srgbClr val="000000"/>
                  </a:solidFill>
                  <a:latin typeface="Calibri" charset="0"/>
                </a:rPr>
                <a:t>F/T?</a:t>
              </a:r>
              <a:endParaRPr lang="en-US" sz="3200" dirty="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8622" name="TextBox 48"/>
            <p:cNvSpPr txBox="1">
              <a:spLocks noChangeArrowheads="1"/>
            </p:cNvSpPr>
            <p:nvPr/>
          </p:nvSpPr>
          <p:spPr bwMode="auto">
            <a:xfrm>
              <a:off x="6324600" y="4426804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Addr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8623" name="TextBox 49"/>
            <p:cNvSpPr txBox="1">
              <a:spLocks noChangeArrowheads="1"/>
            </p:cNvSpPr>
            <p:nvPr/>
          </p:nvSpPr>
          <p:spPr bwMode="auto">
            <a:xfrm>
              <a:off x="6553200" y="5181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7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 flipV="1">
              <a:off x="6096000" y="4419335"/>
              <a:ext cx="2742592" cy="70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6096000" y="5029844"/>
              <a:ext cx="2742592" cy="70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6762219" y="5010379"/>
              <a:ext cx="1219617" cy="3753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627" name="TextBox 53"/>
            <p:cNvSpPr txBox="1">
              <a:spLocks noChangeArrowheads="1"/>
            </p:cNvSpPr>
            <p:nvPr/>
          </p:nvSpPr>
          <p:spPr bwMode="auto">
            <a:xfrm>
              <a:off x="7162800" y="3657600"/>
              <a:ext cx="6096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 i="1">
                  <a:solidFill>
                    <a:srgbClr val="000000"/>
                  </a:solidFill>
                  <a:latin typeface="Calibri" charset="0"/>
                </a:rPr>
                <a:t>τ</a:t>
              </a:r>
              <a:r>
                <a:rPr lang="el-GR" sz="2000" i="1">
                  <a:solidFill>
                    <a:srgbClr val="000000"/>
                  </a:solidFill>
                  <a:latin typeface="Calibri" charset="0"/>
                </a:rPr>
                <a:t>μ</a:t>
              </a:r>
              <a:endParaRPr lang="el-GR" sz="4800" i="1">
                <a:solidFill>
                  <a:srgbClr val="000000"/>
                </a:solidFill>
                <a:latin typeface="Calibri" charset="0"/>
              </a:endParaRPr>
            </a:p>
          </p:txBody>
        </p:sp>
      </p:grpSp>
      <p:cxnSp>
        <p:nvCxnSpPr>
          <p:cNvPr id="56" name="Straight Connector 55"/>
          <p:cNvCxnSpPr/>
          <p:nvPr/>
        </p:nvCxnSpPr>
        <p:spPr>
          <a:xfrm rot="5400000">
            <a:off x="2323969" y="3924161"/>
            <a:ext cx="46490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563932"/>
      </p:ext>
    </p:extLst>
  </p:cSld>
  <p:clrMapOvr>
    <a:masterClrMapping/>
  </p:clrMapOvr>
  <p:transition xmlns:p14="http://schemas.microsoft.com/office/powerpoint/2010/main" advTm="5378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FF6600"/>
                </a:solidFill>
                <a:latin typeface="Calibri" charset="0"/>
              </a:rPr>
              <a:t>Problem: Memory Addresses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33978" y="2057681"/>
            <a:ext cx="456045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209512" y="2514320"/>
            <a:ext cx="457488" cy="4580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9639" name="Rectangle 18"/>
          <p:cNvSpPr>
            <a:spLocks noChangeArrowheads="1"/>
          </p:cNvSpPr>
          <p:nvPr/>
        </p:nvSpPr>
        <p:spPr bwMode="auto">
          <a:xfrm>
            <a:off x="457490" y="1980639"/>
            <a:ext cx="4648488" cy="2063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/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>
                <a:solidFill>
                  <a:srgbClr val="000000"/>
                </a:solidFill>
                <a:latin typeface="Calibri" charset="0"/>
              </a:rPr>
              <a:t>x   = get_input(</a:t>
            </a:r>
            <a:r>
              <a:rPr lang="en-US" sz="3200">
                <a:solidFill>
                  <a:srgbClr val="FF0000"/>
                </a:solidFill>
                <a:latin typeface="Calibri" charset="0"/>
              </a:rPr>
              <a:t>           </a:t>
            </a:r>
            <a:r>
              <a:rPr lang="en-US" sz="3200">
                <a:solidFill>
                  <a:srgbClr val="000000"/>
                </a:solidFill>
                <a:latin typeface="Calibri" charset="0"/>
              </a:rPr>
              <a:t>)</a:t>
            </a:r>
          </a:p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>
                <a:solidFill>
                  <a:srgbClr val="000000"/>
                </a:solidFill>
                <a:latin typeface="Calibri" charset="0"/>
              </a:rPr>
              <a:t>y   = load( </a:t>
            </a:r>
            <a:r>
              <a:rPr lang="en-US" sz="8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3200">
                <a:solidFill>
                  <a:srgbClr val="000000"/>
                </a:solidFill>
                <a:latin typeface="Calibri" charset="0"/>
              </a:rPr>
              <a:t>x )</a:t>
            </a:r>
          </a:p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>
                <a:solidFill>
                  <a:srgbClr val="000000"/>
                </a:solidFill>
                <a:latin typeface="Calibri" charset="0"/>
              </a:rPr>
              <a:t>…       </a:t>
            </a:r>
          </a:p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>
                <a:solidFill>
                  <a:srgbClr val="000000"/>
                </a:solidFill>
                <a:latin typeface="Calibri" charset="0"/>
              </a:rPr>
              <a:t>goto  </a:t>
            </a:r>
            <a:r>
              <a:rPr lang="en-US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3200">
                <a:solidFill>
                  <a:srgbClr val="000000"/>
                </a:solidFill>
                <a:latin typeface="Calibri" charset="0"/>
              </a:rPr>
              <a:t>y</a:t>
            </a:r>
            <a:endParaRPr lang="en-US" sz="3200" i="1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6964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978" y="1599640"/>
            <a:ext cx="949614" cy="8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Oval Callout 53"/>
          <p:cNvSpPr>
            <a:spLocks noChangeArrowheads="1"/>
          </p:cNvSpPr>
          <p:nvPr/>
        </p:nvSpPr>
        <p:spPr bwMode="auto">
          <a:xfrm>
            <a:off x="1295977" y="3962681"/>
            <a:ext cx="3580535" cy="1446959"/>
          </a:xfrm>
          <a:prstGeom prst="wedgeEllipseCallout">
            <a:avLst>
              <a:gd name="adj1" fmla="val -32440"/>
              <a:gd name="adj2" fmla="val -106264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2400" dirty="0">
                <a:solidFill>
                  <a:prstClr val="white"/>
                </a:solidFill>
              </a:rPr>
              <a:t>All values derived from user input are tainted??</a:t>
            </a:r>
          </a:p>
        </p:txBody>
      </p:sp>
      <p:sp>
        <p:nvSpPr>
          <p:cNvPr id="44" name="Right Arrow 43"/>
          <p:cNvSpPr>
            <a:spLocks noChangeArrowheads="1"/>
          </p:cNvSpPr>
          <p:nvPr/>
        </p:nvSpPr>
        <p:spPr bwMode="auto">
          <a:xfrm>
            <a:off x="0" y="2591360"/>
            <a:ext cx="457489" cy="303960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9643" name="TextBox 48"/>
          <p:cNvSpPr txBox="1">
            <a:spLocks noChangeArrowheads="1"/>
          </p:cNvSpPr>
          <p:nvPr/>
        </p:nvSpPr>
        <p:spPr bwMode="auto">
          <a:xfrm>
            <a:off x="6781512" y="3810000"/>
            <a:ext cx="381000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7</a:t>
            </a:r>
          </a:p>
        </p:txBody>
      </p:sp>
      <p:sp>
        <p:nvSpPr>
          <p:cNvPr id="69644" name="TextBox 54"/>
          <p:cNvSpPr txBox="1">
            <a:spLocks noChangeArrowheads="1"/>
          </p:cNvSpPr>
          <p:nvPr/>
        </p:nvSpPr>
        <p:spPr bwMode="auto">
          <a:xfrm>
            <a:off x="7848023" y="3810000"/>
            <a:ext cx="381000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 sz="3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69645" name="TextBox 56"/>
          <p:cNvSpPr txBox="1">
            <a:spLocks noChangeArrowheads="1"/>
          </p:cNvSpPr>
          <p:nvPr/>
        </p:nvSpPr>
        <p:spPr bwMode="auto">
          <a:xfrm>
            <a:off x="7772978" y="3810000"/>
            <a:ext cx="609023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4</a:t>
            </a:r>
            <a:r>
              <a:rPr lang="el-GR" sz="3200">
                <a:solidFill>
                  <a:srgbClr val="000000"/>
                </a:solidFill>
                <a:latin typeface="Calibri" charset="0"/>
              </a:rPr>
              <a:t>2</a:t>
            </a:r>
            <a:endParaRPr lang="en-US" sz="3200">
              <a:solidFill>
                <a:srgbClr val="000000"/>
              </a:solidFill>
              <a:latin typeface="Calibri" charset="0"/>
            </a:endParaRPr>
          </a:p>
        </p:txBody>
      </p:sp>
      <p:grpSp>
        <p:nvGrpSpPr>
          <p:cNvPr id="69646" name="Group 96"/>
          <p:cNvGrpSpPr>
            <a:grpSpLocks/>
          </p:cNvGrpSpPr>
          <p:nvPr/>
        </p:nvGrpSpPr>
        <p:grpSpPr bwMode="auto">
          <a:xfrm>
            <a:off x="5715000" y="3048001"/>
            <a:ext cx="2895023" cy="1448360"/>
            <a:chOff x="5715000" y="3047997"/>
            <a:chExt cx="2895600" cy="1447803"/>
          </a:xfrm>
        </p:grpSpPr>
        <p:sp>
          <p:nvSpPr>
            <p:cNvPr id="69666" name="TextBox 45"/>
            <p:cNvSpPr txBox="1">
              <a:spLocks noChangeArrowheads="1"/>
            </p:cNvSpPr>
            <p:nvPr/>
          </p:nvSpPr>
          <p:spPr bwMode="auto">
            <a:xfrm>
              <a:off x="5715000" y="3207601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>
                  <a:solidFill>
                    <a:srgbClr val="000000"/>
                  </a:solidFill>
                  <a:latin typeface="Calibri" charset="0"/>
                </a:rPr>
                <a:t>μ</a:t>
              </a:r>
            </a:p>
          </p:txBody>
        </p:sp>
        <p:sp>
          <p:nvSpPr>
            <p:cNvPr id="69667" name="TextBox 46"/>
            <p:cNvSpPr txBox="1">
              <a:spLocks noChangeArrowheads="1"/>
            </p:cNvSpPr>
            <p:nvPr/>
          </p:nvSpPr>
          <p:spPr bwMode="auto">
            <a:xfrm>
              <a:off x="6477000" y="3047997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Addr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9668" name="TextBox 47"/>
            <p:cNvSpPr txBox="1">
              <a:spLocks noChangeArrowheads="1"/>
            </p:cNvSpPr>
            <p:nvPr/>
          </p:nvSpPr>
          <p:spPr bwMode="auto">
            <a:xfrm>
              <a:off x="7543800" y="3047997"/>
              <a:ext cx="10668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Val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6249084" y="3047997"/>
              <a:ext cx="236151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6249084" y="3657083"/>
              <a:ext cx="236151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6819974" y="3771899"/>
              <a:ext cx="144780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647" name="Group 60"/>
          <p:cNvGrpSpPr>
            <a:grpSpLocks/>
          </p:cNvGrpSpPr>
          <p:nvPr/>
        </p:nvGrpSpPr>
        <p:grpSpPr bwMode="auto">
          <a:xfrm>
            <a:off x="5791489" y="4877361"/>
            <a:ext cx="3429000" cy="1371321"/>
            <a:chOff x="5562600" y="4419600"/>
            <a:chExt cx="3429000" cy="1371603"/>
          </a:xfrm>
        </p:grpSpPr>
        <p:sp>
          <p:nvSpPr>
            <p:cNvPr id="69658" name="TextBox 61"/>
            <p:cNvSpPr txBox="1">
              <a:spLocks noChangeArrowheads="1"/>
            </p:cNvSpPr>
            <p:nvPr/>
          </p:nvSpPr>
          <p:spPr bwMode="auto">
            <a:xfrm>
              <a:off x="7391400" y="4419600"/>
              <a:ext cx="1600200" cy="1077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Tainted?</a:t>
              </a:r>
              <a:endParaRPr lang="en-US" sz="28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9659" name="TextBox 62"/>
            <p:cNvSpPr txBox="1">
              <a:spLocks noChangeArrowheads="1"/>
            </p:cNvSpPr>
            <p:nvPr/>
          </p:nvSpPr>
          <p:spPr bwMode="auto">
            <a:xfrm>
              <a:off x="7924800" y="5181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F</a:t>
              </a:r>
            </a:p>
          </p:txBody>
        </p:sp>
        <p:sp>
          <p:nvSpPr>
            <p:cNvPr id="69660" name="TextBox 64"/>
            <p:cNvSpPr txBox="1">
              <a:spLocks noChangeArrowheads="1"/>
            </p:cNvSpPr>
            <p:nvPr/>
          </p:nvSpPr>
          <p:spPr bwMode="auto">
            <a:xfrm>
              <a:off x="6324600" y="4426804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Addr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9661" name="TextBox 65"/>
            <p:cNvSpPr txBox="1">
              <a:spLocks noChangeArrowheads="1"/>
            </p:cNvSpPr>
            <p:nvPr/>
          </p:nvSpPr>
          <p:spPr bwMode="auto">
            <a:xfrm>
              <a:off x="6553200" y="5181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7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 flipV="1">
              <a:off x="6096577" y="4419600"/>
              <a:ext cx="2742045" cy="70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6096577" y="5029045"/>
              <a:ext cx="2742045" cy="700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6686549" y="5086640"/>
              <a:ext cx="1371602" cy="3752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665" name="TextBox 70"/>
            <p:cNvSpPr txBox="1">
              <a:spLocks noChangeArrowheads="1"/>
            </p:cNvSpPr>
            <p:nvPr/>
          </p:nvSpPr>
          <p:spPr bwMode="auto">
            <a:xfrm>
              <a:off x="5562600" y="4579205"/>
              <a:ext cx="6096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 i="1">
                  <a:solidFill>
                    <a:srgbClr val="000000"/>
                  </a:solidFill>
                  <a:latin typeface="Calibri" charset="0"/>
                </a:rPr>
                <a:t>τ</a:t>
              </a:r>
              <a:r>
                <a:rPr lang="el-GR" sz="2000" i="1">
                  <a:solidFill>
                    <a:srgbClr val="000000"/>
                  </a:solidFill>
                  <a:latin typeface="Calibri" charset="0"/>
                </a:rPr>
                <a:t>μ</a:t>
              </a:r>
              <a:endParaRPr lang="el-GR" sz="4800" i="1">
                <a:solidFill>
                  <a:srgbClr val="000000"/>
                </a:solidFill>
                <a:latin typeface="Calibri" charset="0"/>
              </a:endParaRPr>
            </a:p>
          </p:txBody>
        </p:sp>
      </p:grpSp>
      <p:sp>
        <p:nvSpPr>
          <p:cNvPr id="86" name="Right Arrow 85"/>
          <p:cNvSpPr>
            <a:spLocks noChangeArrowheads="1"/>
          </p:cNvSpPr>
          <p:nvPr/>
        </p:nvSpPr>
        <p:spPr bwMode="auto">
          <a:xfrm>
            <a:off x="0" y="2133321"/>
            <a:ext cx="457489" cy="305360"/>
          </a:xfrm>
          <a:prstGeom prst="rightArrow">
            <a:avLst>
              <a:gd name="adj1" fmla="val 50000"/>
              <a:gd name="adj2" fmla="val 49999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6629977" y="2133321"/>
            <a:ext cx="381000" cy="58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x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7848023" y="2133321"/>
            <a:ext cx="381000" cy="58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7</a:t>
            </a:r>
          </a:p>
        </p:txBody>
      </p:sp>
      <p:grpSp>
        <p:nvGrpSpPr>
          <p:cNvPr id="69651" name="Group 95"/>
          <p:cNvGrpSpPr>
            <a:grpSpLocks/>
          </p:cNvGrpSpPr>
          <p:nvPr/>
        </p:nvGrpSpPr>
        <p:grpSpPr bwMode="auto">
          <a:xfrm>
            <a:off x="5715000" y="1371321"/>
            <a:ext cx="2895023" cy="1295680"/>
            <a:chOff x="5562600" y="1853625"/>
            <a:chExt cx="2895600" cy="1295401"/>
          </a:xfrm>
        </p:grpSpPr>
        <p:sp>
          <p:nvSpPr>
            <p:cNvPr id="69652" name="TextBox 87"/>
            <p:cNvSpPr txBox="1">
              <a:spLocks noChangeArrowheads="1"/>
            </p:cNvSpPr>
            <p:nvPr/>
          </p:nvSpPr>
          <p:spPr bwMode="auto">
            <a:xfrm>
              <a:off x="5562600" y="2057400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>
                  <a:solidFill>
                    <a:srgbClr val="000000"/>
                  </a:solidFill>
                  <a:latin typeface="Calibri" charset="0"/>
                </a:rPr>
                <a:t>Δ</a:t>
              </a:r>
            </a:p>
          </p:txBody>
        </p:sp>
        <p:sp>
          <p:nvSpPr>
            <p:cNvPr id="69653" name="TextBox 88"/>
            <p:cNvSpPr txBox="1">
              <a:spLocks noChangeArrowheads="1"/>
            </p:cNvSpPr>
            <p:nvPr/>
          </p:nvSpPr>
          <p:spPr bwMode="auto">
            <a:xfrm>
              <a:off x="6324600" y="1853625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69654" name="TextBox 89"/>
            <p:cNvSpPr txBox="1">
              <a:spLocks noChangeArrowheads="1"/>
            </p:cNvSpPr>
            <p:nvPr/>
          </p:nvSpPr>
          <p:spPr bwMode="auto">
            <a:xfrm>
              <a:off x="7391400" y="1853625"/>
              <a:ext cx="10668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Val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6096684" y="1853625"/>
              <a:ext cx="236151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6096684" y="2462813"/>
              <a:ext cx="236151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6743775" y="2501326"/>
              <a:ext cx="129540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96498809"/>
      </p:ext>
    </p:extLst>
  </p:cSld>
  <p:clrMapOvr>
    <a:masterClrMapping/>
  </p:clrMapOvr>
  <p:transition xmlns:p14="http://schemas.microsoft.com/office/powerpoint/2010/main" advTm="10557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54" grpId="0" animBg="1"/>
      <p:bldP spid="44" grpId="0" animBg="1"/>
      <p:bldP spid="86" grpId="0" animBg="1"/>
      <p:bldP spid="86" grpId="1" animBg="1"/>
      <p:bldP spid="91" grpId="0"/>
      <p:bldP spid="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1" name="Group 96"/>
          <p:cNvGrpSpPr>
            <a:grpSpLocks/>
          </p:cNvGrpSpPr>
          <p:nvPr/>
        </p:nvGrpSpPr>
        <p:grpSpPr bwMode="auto">
          <a:xfrm>
            <a:off x="5715000" y="3048001"/>
            <a:ext cx="2895023" cy="1448360"/>
            <a:chOff x="5715000" y="3047997"/>
            <a:chExt cx="2895600" cy="1447803"/>
          </a:xfrm>
        </p:grpSpPr>
        <p:sp>
          <p:nvSpPr>
            <p:cNvPr id="71724" name="TextBox 84"/>
            <p:cNvSpPr txBox="1">
              <a:spLocks noChangeArrowheads="1"/>
            </p:cNvSpPr>
            <p:nvPr/>
          </p:nvSpPr>
          <p:spPr bwMode="auto">
            <a:xfrm>
              <a:off x="5715000" y="3207601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>
                  <a:solidFill>
                    <a:srgbClr val="000000"/>
                  </a:solidFill>
                  <a:latin typeface="Calibri" charset="0"/>
                </a:rPr>
                <a:t>μ</a:t>
              </a:r>
            </a:p>
          </p:txBody>
        </p:sp>
        <p:sp>
          <p:nvSpPr>
            <p:cNvPr id="71725" name="TextBox 85"/>
            <p:cNvSpPr txBox="1">
              <a:spLocks noChangeArrowheads="1"/>
            </p:cNvSpPr>
            <p:nvPr/>
          </p:nvSpPr>
          <p:spPr bwMode="auto">
            <a:xfrm>
              <a:off x="6477000" y="3047997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Addr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71726" name="TextBox 86"/>
            <p:cNvSpPr txBox="1">
              <a:spLocks noChangeArrowheads="1"/>
            </p:cNvSpPr>
            <p:nvPr/>
          </p:nvSpPr>
          <p:spPr bwMode="auto">
            <a:xfrm>
              <a:off x="7543800" y="3047997"/>
              <a:ext cx="10668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Val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6249084" y="3047997"/>
              <a:ext cx="236151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6249084" y="3657083"/>
              <a:ext cx="236151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>
              <a:off x="6819974" y="3771899"/>
              <a:ext cx="144780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1524000" y="3504640"/>
            <a:ext cx="457489" cy="458041"/>
          </a:xfrm>
          <a:prstGeom prst="ellipse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162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533978" y="2514320"/>
            <a:ext cx="456045" cy="458040"/>
          </a:xfrm>
          <a:prstGeom prst="ellipse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162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33978" y="2057681"/>
            <a:ext cx="456045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2209512" y="2514320"/>
            <a:ext cx="457488" cy="4580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6" name="Rectangle 18"/>
          <p:cNvSpPr>
            <a:spLocks noChangeArrowheads="1"/>
          </p:cNvSpPr>
          <p:nvPr/>
        </p:nvSpPr>
        <p:spPr bwMode="auto">
          <a:xfrm>
            <a:off x="457490" y="1980639"/>
            <a:ext cx="4648488" cy="2063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/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x   = </a:t>
            </a:r>
            <a:r>
              <a:rPr lang="en-US" sz="3200" dirty="0" err="1">
                <a:solidFill>
                  <a:srgbClr val="000000"/>
                </a:solidFill>
                <a:latin typeface="Calibri" charset="0"/>
              </a:rPr>
              <a:t>get_input</a:t>
            </a: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Calibri" charset="0"/>
              </a:rPr>
              <a:t>           </a:t>
            </a: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)</a:t>
            </a:r>
          </a:p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y   = load(</a:t>
            </a:r>
            <a:r>
              <a:rPr lang="en-US" sz="800" dirty="0">
                <a:solidFill>
                  <a:srgbClr val="000000"/>
                </a:solidFill>
                <a:latin typeface="Calibri" charset="0"/>
              </a:rPr>
              <a:t>    </a:t>
            </a: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x </a:t>
            </a:r>
            <a:r>
              <a:rPr lang="en-US" sz="800" dirty="0">
                <a:solidFill>
                  <a:srgbClr val="000000"/>
                </a:solidFill>
                <a:latin typeface="Calibri" charset="0"/>
              </a:rPr>
              <a:t>  </a:t>
            </a: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)</a:t>
            </a:r>
          </a:p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…       </a:t>
            </a:r>
          </a:p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 dirty="0" err="1">
                <a:solidFill>
                  <a:srgbClr val="000000"/>
                </a:solidFill>
                <a:latin typeface="Calibri" charset="0"/>
              </a:rPr>
              <a:t>goto</a:t>
            </a: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  </a:t>
            </a:r>
            <a:r>
              <a:rPr lang="en-US" sz="800" dirty="0">
                <a:solidFill>
                  <a:srgbClr val="000000"/>
                </a:solidFill>
                <a:latin typeface="Calibri" charset="0"/>
              </a:rPr>
              <a:t>  </a:t>
            </a:r>
            <a:r>
              <a:rPr lang="en-US" sz="3200" dirty="0">
                <a:solidFill>
                  <a:srgbClr val="000000"/>
                </a:solidFill>
                <a:latin typeface="Calibri" charset="0"/>
              </a:rPr>
              <a:t>y</a:t>
            </a:r>
            <a:endParaRPr lang="en-US" sz="3200" i="1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7168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978" y="1599640"/>
            <a:ext cx="949614" cy="8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Oval Callout 53"/>
          <p:cNvSpPr>
            <a:spLocks noChangeArrowheads="1"/>
          </p:cNvSpPr>
          <p:nvPr/>
        </p:nvSpPr>
        <p:spPr bwMode="auto">
          <a:xfrm>
            <a:off x="2895023" y="2210360"/>
            <a:ext cx="3505489" cy="1446960"/>
          </a:xfrm>
          <a:prstGeom prst="wedgeEllipseCallout">
            <a:avLst>
              <a:gd name="adj1" fmla="val -75634"/>
              <a:gd name="adj2" fmla="val 60454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2400" dirty="0">
                <a:solidFill>
                  <a:prstClr val="white"/>
                </a:solidFill>
              </a:rPr>
              <a:t>Jump target could be any untainted memory cell value</a:t>
            </a:r>
          </a:p>
        </p:txBody>
      </p:sp>
      <p:sp>
        <p:nvSpPr>
          <p:cNvPr id="71689" name="Title 1"/>
          <p:cNvSpPr>
            <a:spLocks noGrp="1"/>
          </p:cNvSpPr>
          <p:nvPr>
            <p:ph type="title"/>
          </p:nvPr>
        </p:nvSpPr>
        <p:spPr>
          <a:xfrm>
            <a:off x="457489" y="228320"/>
            <a:ext cx="8229023" cy="1143000"/>
          </a:xfrm>
        </p:spPr>
        <p:txBody>
          <a:bodyPr/>
          <a:lstStyle/>
          <a:p>
            <a:pPr algn="l" eaLnBrk="1" hangingPunct="1"/>
            <a:r>
              <a:rPr lang="en-US" dirty="0">
                <a:solidFill>
                  <a:srgbClr val="FF6600"/>
                </a:solidFill>
                <a:latin typeface="Calibri" charset="0"/>
              </a:rPr>
              <a:t>Policy 1:</a:t>
            </a:r>
          </a:p>
        </p:txBody>
      </p:sp>
      <p:sp>
        <p:nvSpPr>
          <p:cNvPr id="48" name="Right Arrow 47"/>
          <p:cNvSpPr>
            <a:spLocks noChangeArrowheads="1"/>
          </p:cNvSpPr>
          <p:nvPr/>
        </p:nvSpPr>
        <p:spPr bwMode="auto">
          <a:xfrm>
            <a:off x="0" y="2591360"/>
            <a:ext cx="457489" cy="303960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Right Arrow 48"/>
          <p:cNvSpPr>
            <a:spLocks noChangeArrowheads="1"/>
          </p:cNvSpPr>
          <p:nvPr/>
        </p:nvSpPr>
        <p:spPr bwMode="auto">
          <a:xfrm>
            <a:off x="0" y="3581681"/>
            <a:ext cx="457489" cy="303959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990023" y="5105681"/>
            <a:ext cx="4343977" cy="1179419"/>
            <a:chOff x="4495800" y="1524000"/>
            <a:chExt cx="4343400" cy="1179731"/>
          </a:xfrm>
        </p:grpSpPr>
        <p:sp>
          <p:nvSpPr>
            <p:cNvPr id="71720" name="TextBox 30"/>
            <p:cNvSpPr txBox="1">
              <a:spLocks noChangeArrowheads="1"/>
            </p:cNvSpPr>
            <p:nvPr/>
          </p:nvSpPr>
          <p:spPr bwMode="auto">
            <a:xfrm>
              <a:off x="4495800" y="1752600"/>
              <a:ext cx="11430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Load</a:t>
              </a:r>
              <a:endParaRPr lang="el-GR" sz="3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71721" name="TextBox 34"/>
            <p:cNvSpPr txBox="1">
              <a:spLocks noChangeArrowheads="1"/>
            </p:cNvSpPr>
            <p:nvPr/>
          </p:nvSpPr>
          <p:spPr bwMode="auto">
            <a:xfrm>
              <a:off x="5486400" y="1524000"/>
              <a:ext cx="33528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v = </a:t>
              </a:r>
              <a:r>
                <a:rPr lang="el-GR" sz="3600">
                  <a:solidFill>
                    <a:srgbClr val="000000"/>
                  </a:solidFill>
                  <a:latin typeface="Calibri" charset="0"/>
                </a:rPr>
                <a:t>Δ[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x] , t = </a:t>
              </a:r>
              <a:r>
                <a:rPr lang="el-GR" sz="3600" i="1">
                  <a:solidFill>
                    <a:srgbClr val="000000"/>
                  </a:solidFill>
                  <a:latin typeface="Calibri" charset="0"/>
                </a:rPr>
                <a:t>τ</a:t>
              </a:r>
              <a:r>
                <a:rPr lang="el-GR">
                  <a:solidFill>
                    <a:srgbClr val="000000"/>
                  </a:solidFill>
                  <a:latin typeface="Calibri" charset="0"/>
                </a:rPr>
                <a:t>μ</a:t>
              </a:r>
              <a:r>
                <a:rPr lang="el-GR" sz="3600">
                  <a:solidFill>
                    <a:srgbClr val="000000"/>
                  </a:solidFill>
                  <a:latin typeface="Calibri" charset="0"/>
                </a:rPr>
                <a:t>[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v]</a:t>
              </a:r>
              <a:endParaRPr lang="el-GR" sz="3600">
                <a:solidFill>
                  <a:srgbClr val="000000"/>
                </a:solidFill>
                <a:latin typeface="Calibri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5562170" y="2133481"/>
              <a:ext cx="32005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723" name="TextBox 55"/>
            <p:cNvSpPr txBox="1">
              <a:spLocks noChangeArrowheads="1"/>
            </p:cNvSpPr>
            <p:nvPr/>
          </p:nvSpPr>
          <p:spPr bwMode="auto">
            <a:xfrm>
              <a:off x="5486400" y="2057400"/>
              <a:ext cx="33528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load(x) ↓ t</a:t>
              </a:r>
              <a:endParaRPr lang="el-GR" sz="3600">
                <a:solidFill>
                  <a:srgbClr val="000000"/>
                </a:solidFill>
                <a:latin typeface="Calibri" charset="0"/>
              </a:endParaRPr>
            </a:p>
          </p:txBody>
        </p:sp>
      </p:grpSp>
      <p:sp>
        <p:nvSpPr>
          <p:cNvPr id="71696" name="TextBox 78"/>
          <p:cNvSpPr txBox="1">
            <a:spLocks noChangeArrowheads="1"/>
          </p:cNvSpPr>
          <p:nvPr/>
        </p:nvSpPr>
        <p:spPr bwMode="auto">
          <a:xfrm>
            <a:off x="2667000" y="609321"/>
            <a:ext cx="594302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FF6600"/>
                </a:solidFill>
                <a:latin typeface="Calibri" charset="0"/>
              </a:rPr>
              <a:t>Taint depends only on the memory cell</a:t>
            </a:r>
            <a:endParaRPr lang="el-GR" sz="2800" dirty="0">
              <a:solidFill>
                <a:srgbClr val="FF6600"/>
              </a:solidFill>
              <a:latin typeface="Calibri" charset="0"/>
            </a:endParaRPr>
          </a:p>
        </p:txBody>
      </p:sp>
      <p:sp>
        <p:nvSpPr>
          <p:cNvPr id="80" name="Rounded Rectangle 79"/>
          <p:cNvSpPr>
            <a:spLocks noChangeArrowheads="1"/>
          </p:cNvSpPr>
          <p:nvPr/>
        </p:nvSpPr>
        <p:spPr bwMode="auto">
          <a:xfrm>
            <a:off x="609023" y="4496360"/>
            <a:ext cx="4801466" cy="6849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69535"/>
              </a:gs>
              <a:gs pos="80000">
                <a:srgbClr val="9BC348"/>
              </a:gs>
              <a:gs pos="100000">
                <a:srgbClr val="9CC746"/>
              </a:gs>
            </a:gsLst>
            <a:lin ang="162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3200" dirty="0">
                <a:solidFill>
                  <a:prstClr val="white"/>
                </a:solidFill>
              </a:rPr>
              <a:t>Taint Propagation</a:t>
            </a:r>
            <a:endParaRPr lang="el-GR" sz="3200" dirty="0">
              <a:solidFill>
                <a:prstClr val="white"/>
              </a:solidFill>
            </a:endParaRPr>
          </a:p>
        </p:txBody>
      </p:sp>
      <p:sp>
        <p:nvSpPr>
          <p:cNvPr id="71698" name="TextBox 80"/>
          <p:cNvSpPr txBox="1">
            <a:spLocks noChangeArrowheads="1"/>
          </p:cNvSpPr>
          <p:nvPr/>
        </p:nvSpPr>
        <p:spPr bwMode="auto">
          <a:xfrm>
            <a:off x="6781512" y="3810000"/>
            <a:ext cx="381000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7</a:t>
            </a:r>
          </a:p>
        </p:txBody>
      </p:sp>
      <p:sp>
        <p:nvSpPr>
          <p:cNvPr id="71699" name="TextBox 81"/>
          <p:cNvSpPr txBox="1">
            <a:spLocks noChangeArrowheads="1"/>
          </p:cNvSpPr>
          <p:nvPr/>
        </p:nvSpPr>
        <p:spPr bwMode="auto">
          <a:xfrm>
            <a:off x="7848023" y="3810000"/>
            <a:ext cx="381000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 sz="3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71700" name="TextBox 82"/>
          <p:cNvSpPr txBox="1">
            <a:spLocks noChangeArrowheads="1"/>
          </p:cNvSpPr>
          <p:nvPr/>
        </p:nvSpPr>
        <p:spPr bwMode="auto">
          <a:xfrm>
            <a:off x="7772978" y="3810000"/>
            <a:ext cx="609023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4</a:t>
            </a:r>
            <a:r>
              <a:rPr lang="el-GR" sz="3200">
                <a:solidFill>
                  <a:srgbClr val="000000"/>
                </a:solidFill>
                <a:latin typeface="Calibri" charset="0"/>
              </a:rPr>
              <a:t>2</a:t>
            </a:r>
            <a:endParaRPr lang="en-US" sz="3200">
              <a:solidFill>
                <a:srgbClr val="000000"/>
              </a:solidFill>
              <a:latin typeface="Calibri" charset="0"/>
            </a:endParaRPr>
          </a:p>
        </p:txBody>
      </p:sp>
      <p:grpSp>
        <p:nvGrpSpPr>
          <p:cNvPr id="71701" name="Group 60"/>
          <p:cNvGrpSpPr>
            <a:grpSpLocks/>
          </p:cNvGrpSpPr>
          <p:nvPr/>
        </p:nvGrpSpPr>
        <p:grpSpPr bwMode="auto">
          <a:xfrm>
            <a:off x="5791489" y="4877361"/>
            <a:ext cx="3429000" cy="1371321"/>
            <a:chOff x="5562600" y="4419600"/>
            <a:chExt cx="3429000" cy="1371603"/>
          </a:xfrm>
        </p:grpSpPr>
        <p:sp>
          <p:nvSpPr>
            <p:cNvPr id="71712" name="TextBox 91"/>
            <p:cNvSpPr txBox="1">
              <a:spLocks noChangeArrowheads="1"/>
            </p:cNvSpPr>
            <p:nvPr/>
          </p:nvSpPr>
          <p:spPr bwMode="auto">
            <a:xfrm>
              <a:off x="7391400" y="4419600"/>
              <a:ext cx="1600200" cy="584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 dirty="0" smtClean="0">
                  <a:solidFill>
                    <a:srgbClr val="000000"/>
                  </a:solidFill>
                  <a:latin typeface="Calibri" charset="0"/>
                </a:rPr>
                <a:t>Tainted</a:t>
              </a:r>
              <a:endParaRPr lang="en-US" sz="2800" dirty="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71713" name="TextBox 92"/>
            <p:cNvSpPr txBox="1">
              <a:spLocks noChangeArrowheads="1"/>
            </p:cNvSpPr>
            <p:nvPr/>
          </p:nvSpPr>
          <p:spPr bwMode="auto">
            <a:xfrm>
              <a:off x="7924800" y="5181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F</a:t>
              </a:r>
            </a:p>
          </p:txBody>
        </p:sp>
        <p:sp>
          <p:nvSpPr>
            <p:cNvPr id="71714" name="TextBox 93"/>
            <p:cNvSpPr txBox="1">
              <a:spLocks noChangeArrowheads="1"/>
            </p:cNvSpPr>
            <p:nvPr/>
          </p:nvSpPr>
          <p:spPr bwMode="auto">
            <a:xfrm>
              <a:off x="6324600" y="4426804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Addr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71715" name="TextBox 94"/>
            <p:cNvSpPr txBox="1">
              <a:spLocks noChangeArrowheads="1"/>
            </p:cNvSpPr>
            <p:nvPr/>
          </p:nvSpPr>
          <p:spPr bwMode="auto">
            <a:xfrm>
              <a:off x="6553200" y="5181600"/>
              <a:ext cx="381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7</a:t>
              </a:r>
            </a:p>
          </p:txBody>
        </p:sp>
        <p:cxnSp>
          <p:nvCxnSpPr>
            <p:cNvPr id="96" name="Straight Connector 95"/>
            <p:cNvCxnSpPr/>
            <p:nvPr/>
          </p:nvCxnSpPr>
          <p:spPr>
            <a:xfrm flipV="1">
              <a:off x="6096577" y="4419600"/>
              <a:ext cx="2742045" cy="70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6096577" y="5029045"/>
              <a:ext cx="2742045" cy="700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H="1">
              <a:off x="6686549" y="5086640"/>
              <a:ext cx="1371602" cy="3752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719" name="TextBox 98"/>
            <p:cNvSpPr txBox="1">
              <a:spLocks noChangeArrowheads="1"/>
            </p:cNvSpPr>
            <p:nvPr/>
          </p:nvSpPr>
          <p:spPr bwMode="auto">
            <a:xfrm>
              <a:off x="5562600" y="4579205"/>
              <a:ext cx="6096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 i="1">
                  <a:solidFill>
                    <a:srgbClr val="000000"/>
                  </a:solidFill>
                  <a:latin typeface="Calibri" charset="0"/>
                </a:rPr>
                <a:t>τ</a:t>
              </a:r>
              <a:r>
                <a:rPr lang="el-GR" sz="2000" i="1">
                  <a:solidFill>
                    <a:srgbClr val="000000"/>
                  </a:solidFill>
                  <a:latin typeface="Calibri" charset="0"/>
                </a:rPr>
                <a:t>μ</a:t>
              </a:r>
              <a:endParaRPr lang="el-GR" sz="4800" i="1">
                <a:solidFill>
                  <a:srgbClr val="000000"/>
                </a:solidFill>
                <a:latin typeface="Calibri" charset="0"/>
              </a:endParaRPr>
            </a:p>
          </p:txBody>
        </p:sp>
      </p:grpSp>
      <p:sp>
        <p:nvSpPr>
          <p:cNvPr id="71702" name="TextBox 99"/>
          <p:cNvSpPr txBox="1">
            <a:spLocks noChangeArrowheads="1"/>
          </p:cNvSpPr>
          <p:nvPr/>
        </p:nvSpPr>
        <p:spPr bwMode="auto">
          <a:xfrm>
            <a:off x="6629977" y="2133321"/>
            <a:ext cx="381000" cy="58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x</a:t>
            </a:r>
          </a:p>
        </p:txBody>
      </p:sp>
      <p:sp>
        <p:nvSpPr>
          <p:cNvPr id="71703" name="TextBox 100"/>
          <p:cNvSpPr txBox="1">
            <a:spLocks noChangeArrowheads="1"/>
          </p:cNvSpPr>
          <p:nvPr/>
        </p:nvSpPr>
        <p:spPr bwMode="auto">
          <a:xfrm>
            <a:off x="7848023" y="2133321"/>
            <a:ext cx="381000" cy="58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Calibri" charset="0"/>
              </a:rPr>
              <a:t>7</a:t>
            </a:r>
          </a:p>
        </p:txBody>
      </p:sp>
      <p:grpSp>
        <p:nvGrpSpPr>
          <p:cNvPr id="71704" name="Group 95"/>
          <p:cNvGrpSpPr>
            <a:grpSpLocks/>
          </p:cNvGrpSpPr>
          <p:nvPr/>
        </p:nvGrpSpPr>
        <p:grpSpPr bwMode="auto">
          <a:xfrm>
            <a:off x="5715000" y="1371321"/>
            <a:ext cx="2895023" cy="1295680"/>
            <a:chOff x="5562600" y="1853625"/>
            <a:chExt cx="2895600" cy="1295401"/>
          </a:xfrm>
        </p:grpSpPr>
        <p:sp>
          <p:nvSpPr>
            <p:cNvPr id="71706" name="TextBox 102"/>
            <p:cNvSpPr txBox="1">
              <a:spLocks noChangeArrowheads="1"/>
            </p:cNvSpPr>
            <p:nvPr/>
          </p:nvSpPr>
          <p:spPr bwMode="auto">
            <a:xfrm>
              <a:off x="5562600" y="2057400"/>
              <a:ext cx="533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l-GR" sz="4800">
                  <a:solidFill>
                    <a:srgbClr val="000000"/>
                  </a:solidFill>
                  <a:latin typeface="Calibri" charset="0"/>
                </a:rPr>
                <a:t>Δ</a:t>
              </a:r>
            </a:p>
          </p:txBody>
        </p:sp>
        <p:sp>
          <p:nvSpPr>
            <p:cNvPr id="71707" name="TextBox 103"/>
            <p:cNvSpPr txBox="1">
              <a:spLocks noChangeArrowheads="1"/>
            </p:cNvSpPr>
            <p:nvPr/>
          </p:nvSpPr>
          <p:spPr bwMode="auto">
            <a:xfrm>
              <a:off x="6324600" y="1853625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Var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71708" name="TextBox 104"/>
            <p:cNvSpPr txBox="1">
              <a:spLocks noChangeArrowheads="1"/>
            </p:cNvSpPr>
            <p:nvPr/>
          </p:nvSpPr>
          <p:spPr bwMode="auto">
            <a:xfrm>
              <a:off x="7391400" y="1853625"/>
              <a:ext cx="10668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200">
                  <a:solidFill>
                    <a:srgbClr val="000000"/>
                  </a:solidFill>
                  <a:latin typeface="Calibri" charset="0"/>
                </a:rPr>
                <a:t>Val</a:t>
              </a:r>
              <a:endParaRPr lang="en-US" sz="1600">
                <a:solidFill>
                  <a:srgbClr val="000000"/>
                </a:solidFill>
                <a:latin typeface="Calibri" charset="0"/>
              </a:endParaRPr>
            </a:p>
          </p:txBody>
        </p:sp>
        <p:cxnSp>
          <p:nvCxnSpPr>
            <p:cNvPr id="106" name="Straight Connector 105"/>
            <p:cNvCxnSpPr/>
            <p:nvPr/>
          </p:nvCxnSpPr>
          <p:spPr>
            <a:xfrm>
              <a:off x="6096684" y="1853625"/>
              <a:ext cx="236151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6096684" y="2462813"/>
              <a:ext cx="236151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6743775" y="2501326"/>
              <a:ext cx="129540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2362490" y="2057681"/>
            <a:ext cx="4267488" cy="24386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4000" dirty="0" err="1">
                <a:solidFill>
                  <a:prstClr val="black"/>
                </a:solidFill>
              </a:rPr>
              <a:t>Undertainting</a:t>
            </a:r>
            <a:endParaRPr lang="en-US" sz="4000" dirty="0">
              <a:solidFill>
                <a:prstClr val="black"/>
              </a:solidFill>
            </a:endParaRPr>
          </a:p>
          <a:p>
            <a:pPr defTabSz="914079">
              <a:defRPr/>
            </a:pP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Failing to identify tainted values</a:t>
            </a:r>
            <a:endParaRPr lang="en-US" sz="4000" dirty="0">
              <a:solidFill>
                <a:prstClr val="black"/>
              </a:solidFill>
            </a:endParaRPr>
          </a:p>
          <a:p>
            <a:pPr defTabSz="914079">
              <a:defRPr/>
            </a:pPr>
            <a:r>
              <a:rPr lang="en-US" sz="2400" dirty="0">
                <a:solidFill>
                  <a:prstClr val="black"/>
                </a:solidFill>
              </a:rPr>
              <a:t>     - e.g., missing exploits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6823209"/>
      </p:ext>
    </p:extLst>
  </p:cSld>
  <p:clrMapOvr>
    <a:masterClrMapping/>
  </p:clrMapOvr>
  <p:transition xmlns:p14="http://schemas.microsoft.com/office/powerpoint/2010/main" advTm="11762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4" grpId="0" animBg="1"/>
      <p:bldP spid="54" grpId="0" animBg="1"/>
      <p:bldP spid="48" grpId="0" animBg="1"/>
      <p:bldP spid="49" grpId="0" animBg="1"/>
      <p:bldP spid="80" grpId="0" animBg="1"/>
      <p:bldP spid="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Box 26"/>
          <p:cNvSpPr txBox="1">
            <a:spLocks noChangeArrowheads="1"/>
          </p:cNvSpPr>
          <p:nvPr/>
        </p:nvSpPr>
        <p:spPr bwMode="auto">
          <a:xfrm>
            <a:off x="4495512" y="3353360"/>
            <a:ext cx="1905000" cy="460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000000"/>
                </a:solidFill>
                <a:latin typeface="Calibri" charset="0"/>
              </a:rPr>
              <a:t>jmp_table</a:t>
            </a:r>
            <a:endParaRPr lang="el-GR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9" name="Rounded Rectangular Callout 38"/>
          <p:cNvSpPr>
            <a:spLocks noChangeArrowheads="1"/>
          </p:cNvSpPr>
          <p:nvPr/>
        </p:nvSpPr>
        <p:spPr bwMode="auto">
          <a:xfrm>
            <a:off x="2743489" y="3734360"/>
            <a:ext cx="2818534" cy="684960"/>
          </a:xfrm>
          <a:prstGeom prst="wedgeRoundRectCallout">
            <a:avLst>
              <a:gd name="adj1" fmla="val -76468"/>
              <a:gd name="adj2" fmla="val -35523"/>
              <a:gd name="adj3" fmla="val 16667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2400" dirty="0">
                <a:solidFill>
                  <a:prstClr val="white"/>
                </a:solidFill>
              </a:rPr>
              <a:t>Policy Violation?</a:t>
            </a:r>
          </a:p>
        </p:txBody>
      </p:sp>
      <p:sp>
        <p:nvSpPr>
          <p:cNvPr id="101" name="Oval 100"/>
          <p:cNvSpPr/>
          <p:nvPr/>
        </p:nvSpPr>
        <p:spPr>
          <a:xfrm>
            <a:off x="2133023" y="2210360"/>
            <a:ext cx="3505489" cy="106596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2133023" y="2361640"/>
            <a:ext cx="3429000" cy="83904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209512" y="2514321"/>
            <a:ext cx="1832841" cy="5336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5029490" y="2514320"/>
            <a:ext cx="457488" cy="458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1524000" y="3504640"/>
            <a:ext cx="457489" cy="458041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533978" y="2514320"/>
            <a:ext cx="456045" cy="4580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33978" y="2057681"/>
            <a:ext cx="456045" cy="4566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4191000" y="2514320"/>
            <a:ext cx="457489" cy="458040"/>
          </a:xfrm>
          <a:prstGeom prst="ellipse">
            <a:avLst/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3742" name="Rectangle 18"/>
          <p:cNvSpPr>
            <a:spLocks noChangeArrowheads="1"/>
          </p:cNvSpPr>
          <p:nvPr/>
        </p:nvSpPr>
        <p:spPr bwMode="auto">
          <a:xfrm>
            <a:off x="457489" y="1980639"/>
            <a:ext cx="6096000" cy="2063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/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>
                <a:solidFill>
                  <a:srgbClr val="000000"/>
                </a:solidFill>
                <a:latin typeface="Calibri" charset="0"/>
              </a:rPr>
              <a:t>x   = get_input(</a:t>
            </a:r>
            <a:r>
              <a:rPr lang="en-US" sz="3200">
                <a:solidFill>
                  <a:srgbClr val="FF0000"/>
                </a:solidFill>
                <a:latin typeface="Calibri" charset="0"/>
              </a:rPr>
              <a:t>           </a:t>
            </a:r>
            <a:r>
              <a:rPr lang="en-US" sz="3200">
                <a:solidFill>
                  <a:srgbClr val="000000"/>
                </a:solidFill>
                <a:latin typeface="Calibri" charset="0"/>
              </a:rPr>
              <a:t>)</a:t>
            </a:r>
          </a:p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>
                <a:solidFill>
                  <a:srgbClr val="000000"/>
                </a:solidFill>
                <a:latin typeface="Calibri" charset="0"/>
              </a:rPr>
              <a:t>y   = load(jmp_table +</a:t>
            </a:r>
            <a:r>
              <a:rPr lang="en-US" sz="800">
                <a:solidFill>
                  <a:srgbClr val="000000"/>
                </a:solidFill>
                <a:latin typeface="Calibri" charset="0"/>
              </a:rPr>
              <a:t>    </a:t>
            </a:r>
            <a:r>
              <a:rPr lang="en-US" sz="3200">
                <a:solidFill>
                  <a:srgbClr val="000000"/>
                </a:solidFill>
                <a:latin typeface="Calibri" charset="0"/>
              </a:rPr>
              <a:t>x </a:t>
            </a:r>
            <a:r>
              <a:rPr lang="en-US" sz="800">
                <a:solidFill>
                  <a:srgbClr val="000000"/>
                </a:solidFill>
                <a:latin typeface="Calibri" charset="0"/>
              </a:rPr>
              <a:t>   </a:t>
            </a:r>
            <a:r>
              <a:rPr lang="en-US" sz="3200">
                <a:solidFill>
                  <a:srgbClr val="000000"/>
                </a:solidFill>
                <a:latin typeface="Calibri" charset="0"/>
              </a:rPr>
              <a:t> % </a:t>
            </a:r>
            <a:r>
              <a:rPr lang="en-US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3200">
                <a:solidFill>
                  <a:srgbClr val="000000"/>
                </a:solidFill>
                <a:latin typeface="Calibri" charset="0"/>
              </a:rPr>
              <a:t>2 )</a:t>
            </a:r>
          </a:p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>
                <a:solidFill>
                  <a:srgbClr val="000000"/>
                </a:solidFill>
                <a:latin typeface="Calibri" charset="0"/>
              </a:rPr>
              <a:t>…</a:t>
            </a:r>
          </a:p>
          <a:p>
            <a:pPr marL="437360" indent="-319115" defTabSz="913183">
              <a:buClr>
                <a:srgbClr val="4F81BD"/>
              </a:buClr>
              <a:buSzPct val="80000"/>
            </a:pPr>
            <a:r>
              <a:rPr lang="en-US" sz="3200">
                <a:solidFill>
                  <a:srgbClr val="000000"/>
                </a:solidFill>
                <a:latin typeface="Calibri" charset="0"/>
              </a:rPr>
              <a:t>goto   y</a:t>
            </a:r>
          </a:p>
        </p:txBody>
      </p:sp>
      <p:pic>
        <p:nvPicPr>
          <p:cNvPr id="7374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978" y="1599640"/>
            <a:ext cx="949614" cy="8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Right Arrow 55"/>
          <p:cNvSpPr>
            <a:spLocks noChangeArrowheads="1"/>
          </p:cNvSpPr>
          <p:nvPr/>
        </p:nvSpPr>
        <p:spPr bwMode="auto">
          <a:xfrm>
            <a:off x="0" y="2591360"/>
            <a:ext cx="457489" cy="303960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3745" name="Title 1"/>
          <p:cNvSpPr>
            <a:spLocks noGrp="1"/>
          </p:cNvSpPr>
          <p:nvPr>
            <p:ph type="title"/>
          </p:nvPr>
        </p:nvSpPr>
        <p:spPr>
          <a:xfrm>
            <a:off x="457489" y="228320"/>
            <a:ext cx="8229023" cy="1143000"/>
          </a:xfrm>
        </p:spPr>
        <p:txBody>
          <a:bodyPr/>
          <a:lstStyle/>
          <a:p>
            <a:pPr algn="l" eaLnBrk="1" hangingPunct="1"/>
            <a:r>
              <a:rPr lang="en-US" dirty="0">
                <a:solidFill>
                  <a:srgbClr val="FF6600"/>
                </a:solidFill>
                <a:latin typeface="Calibri" charset="0"/>
              </a:rPr>
              <a:t>Policy 2:</a:t>
            </a:r>
          </a:p>
        </p:txBody>
      </p:sp>
      <p:sp>
        <p:nvSpPr>
          <p:cNvPr id="57" name="Right Arrow 56"/>
          <p:cNvSpPr>
            <a:spLocks noChangeArrowheads="1"/>
          </p:cNvSpPr>
          <p:nvPr/>
        </p:nvSpPr>
        <p:spPr bwMode="auto">
          <a:xfrm>
            <a:off x="0" y="3581681"/>
            <a:ext cx="457489" cy="303959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8" name="Table 97"/>
          <p:cNvGraphicFramePr>
            <a:graphicFrameLocks noGrp="1"/>
          </p:cNvGraphicFramePr>
          <p:nvPr/>
        </p:nvGraphicFramePr>
        <p:xfrm>
          <a:off x="6858000" y="1676681"/>
          <a:ext cx="1828512" cy="2917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512"/>
              </a:tblGrid>
              <a:tr h="4571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Memory</a:t>
                      </a:r>
                      <a:endParaRPr lang="el-GR" sz="2400" dirty="0"/>
                    </a:p>
                  </a:txBody>
                  <a:tcPr marL="91425" marR="91425" marT="45712" marB="45712"/>
                </a:tc>
              </a:tr>
              <a:tr h="400706">
                <a:tc>
                  <a:txBody>
                    <a:bodyPr/>
                    <a:lstStyle/>
                    <a:p>
                      <a:pPr algn="ctr"/>
                      <a:endParaRPr lang="el-GR" sz="2000" dirty="0"/>
                    </a:p>
                  </a:txBody>
                  <a:tcPr marL="91425" marR="91425" marT="45712" marB="45712"/>
                </a:tc>
              </a:tr>
              <a:tr h="400706">
                <a:tc>
                  <a:txBody>
                    <a:bodyPr/>
                    <a:lstStyle/>
                    <a:p>
                      <a:pPr algn="ctr"/>
                      <a:endParaRPr lang="el-GR" sz="2000" dirty="0"/>
                    </a:p>
                  </a:txBody>
                  <a:tcPr marL="91425" marR="91425" marT="45712" marB="45712"/>
                </a:tc>
              </a:tr>
              <a:tr h="457121">
                <a:tc>
                  <a:txBody>
                    <a:bodyPr/>
                    <a:lstStyle/>
                    <a:p>
                      <a:pPr algn="ctr"/>
                      <a:endParaRPr lang="el-GR" sz="2400" dirty="0"/>
                    </a:p>
                  </a:txBody>
                  <a:tcPr marL="91425" marR="91425" marT="45712" marB="45712"/>
                </a:tc>
              </a:tr>
              <a:tr h="40070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printa</a:t>
                      </a:r>
                      <a:endParaRPr lang="el-GR" sz="2000" dirty="0"/>
                    </a:p>
                  </a:txBody>
                  <a:tcPr marL="91425" marR="91425" marT="45712" marB="45712"/>
                </a:tc>
              </a:tr>
              <a:tr h="40070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printb</a:t>
                      </a:r>
                      <a:endParaRPr lang="el-GR" sz="2000" dirty="0"/>
                    </a:p>
                  </a:txBody>
                  <a:tcPr marL="91425" marR="91425" marT="45712" marB="45712"/>
                </a:tc>
              </a:tr>
              <a:tr h="400706">
                <a:tc>
                  <a:txBody>
                    <a:bodyPr/>
                    <a:lstStyle/>
                    <a:p>
                      <a:pPr algn="ctr"/>
                      <a:endParaRPr lang="el-GR" sz="2000" dirty="0"/>
                    </a:p>
                  </a:txBody>
                  <a:tcPr marL="91425" marR="91425" marT="45712" marB="45712"/>
                </a:tc>
              </a:tr>
            </a:tbl>
          </a:graphicData>
        </a:graphic>
      </p:graphicFrame>
      <p:sp>
        <p:nvSpPr>
          <p:cNvPr id="102" name="Oval Callout 101"/>
          <p:cNvSpPr>
            <a:spLocks noChangeArrowheads="1"/>
          </p:cNvSpPr>
          <p:nvPr/>
        </p:nvSpPr>
        <p:spPr bwMode="auto">
          <a:xfrm>
            <a:off x="6400512" y="2133320"/>
            <a:ext cx="2438977" cy="1143000"/>
          </a:xfrm>
          <a:prstGeom prst="wedgeEllipseCallout">
            <a:avLst>
              <a:gd name="adj1" fmla="val -92440"/>
              <a:gd name="adj2" fmla="val -13796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2400" dirty="0">
                <a:solidFill>
                  <a:prstClr val="white"/>
                </a:solidFill>
              </a:rPr>
              <a:t>Address expression is tainted</a:t>
            </a:r>
            <a:endParaRPr lang="el-GR" sz="2400" dirty="0">
              <a:solidFill>
                <a:prstClr val="white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6172489" y="3504640"/>
            <a:ext cx="685511" cy="2297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endParaRPr lang="el-GR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257512" y="2972361"/>
            <a:ext cx="1600488" cy="53227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257512" y="2972361"/>
            <a:ext cx="1600488" cy="9903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838489" y="5144902"/>
            <a:ext cx="6019511" cy="1179419"/>
            <a:chOff x="2819400" y="304800"/>
            <a:chExt cx="6019800" cy="1179731"/>
          </a:xfrm>
        </p:grpSpPr>
        <p:sp>
          <p:nvSpPr>
            <p:cNvPr id="73773" name="TextBox 31"/>
            <p:cNvSpPr txBox="1">
              <a:spLocks noChangeArrowheads="1"/>
            </p:cNvSpPr>
            <p:nvPr/>
          </p:nvSpPr>
          <p:spPr bwMode="auto">
            <a:xfrm>
              <a:off x="2819400" y="533400"/>
              <a:ext cx="113963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Load</a:t>
              </a:r>
              <a:endParaRPr lang="el-GR" sz="3600">
                <a:solidFill>
                  <a:srgbClr val="000000"/>
                </a:solidFill>
                <a:latin typeface="Calibri" charset="0"/>
              </a:endParaRPr>
            </a:p>
          </p:txBody>
        </p:sp>
        <p:sp>
          <p:nvSpPr>
            <p:cNvPr id="73774" name="TextBox 32"/>
            <p:cNvSpPr txBox="1">
              <a:spLocks noChangeArrowheads="1"/>
            </p:cNvSpPr>
            <p:nvPr/>
          </p:nvSpPr>
          <p:spPr bwMode="auto">
            <a:xfrm>
              <a:off x="3810000" y="304800"/>
              <a:ext cx="5029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v = </a:t>
              </a:r>
              <a:r>
                <a:rPr lang="el-GR" sz="3600">
                  <a:solidFill>
                    <a:srgbClr val="000000"/>
                  </a:solidFill>
                  <a:latin typeface="Calibri" charset="0"/>
                </a:rPr>
                <a:t>Δ[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x] , t = </a:t>
              </a:r>
              <a:r>
                <a:rPr lang="el-GR" sz="3600" i="1">
                  <a:solidFill>
                    <a:srgbClr val="000000"/>
                  </a:solidFill>
                  <a:latin typeface="Calibri" charset="0"/>
                </a:rPr>
                <a:t>τ</a:t>
              </a:r>
              <a:r>
                <a:rPr lang="el-GR">
                  <a:solidFill>
                    <a:srgbClr val="000000"/>
                  </a:solidFill>
                  <a:latin typeface="Calibri" charset="0"/>
                </a:rPr>
                <a:t>μ</a:t>
              </a:r>
              <a:r>
                <a:rPr lang="el-GR" sz="3600">
                  <a:solidFill>
                    <a:srgbClr val="000000"/>
                  </a:solidFill>
                  <a:latin typeface="Calibri" charset="0"/>
                </a:rPr>
                <a:t>[</a:t>
              </a:r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v], </a:t>
              </a:r>
              <a:r>
                <a:rPr lang="en-US" sz="3600">
                  <a:solidFill>
                    <a:srgbClr val="FF0000"/>
                  </a:solidFill>
                  <a:latin typeface="Calibri" charset="0"/>
                </a:rPr>
                <a:t>t</a:t>
              </a:r>
              <a:r>
                <a:rPr lang="en-US">
                  <a:solidFill>
                    <a:srgbClr val="FF0000"/>
                  </a:solidFill>
                  <a:latin typeface="Calibri" charset="0"/>
                </a:rPr>
                <a:t>a</a:t>
              </a:r>
              <a:r>
                <a:rPr lang="en-US" sz="3600">
                  <a:solidFill>
                    <a:srgbClr val="FF0000"/>
                  </a:solidFill>
                  <a:latin typeface="Calibri" charset="0"/>
                </a:rPr>
                <a:t> = </a:t>
              </a:r>
              <a:r>
                <a:rPr lang="el-GR" sz="3600" i="1">
                  <a:solidFill>
                    <a:srgbClr val="FF0000"/>
                  </a:solidFill>
                  <a:latin typeface="Calibri" charset="0"/>
                </a:rPr>
                <a:t>τ</a:t>
              </a:r>
              <a:r>
                <a:rPr lang="en-US" sz="3600">
                  <a:solidFill>
                    <a:srgbClr val="FF0000"/>
                  </a:solidFill>
                  <a:latin typeface="Calibri" charset="0"/>
                </a:rPr>
                <a:t>[x]</a:t>
              </a:r>
              <a:endParaRPr lang="el-GR" sz="3600">
                <a:solidFill>
                  <a:srgbClr val="FF0000"/>
                </a:solidFill>
                <a:latin typeface="Calibri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3885962" y="914281"/>
              <a:ext cx="4800253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776" name="TextBox 34"/>
            <p:cNvSpPr txBox="1">
              <a:spLocks noChangeArrowheads="1"/>
            </p:cNvSpPr>
            <p:nvPr/>
          </p:nvSpPr>
          <p:spPr bwMode="auto">
            <a:xfrm>
              <a:off x="3962400" y="838200"/>
              <a:ext cx="464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017588"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01758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3600">
                  <a:solidFill>
                    <a:srgbClr val="000000"/>
                  </a:solidFill>
                  <a:latin typeface="Calibri" charset="0"/>
                </a:rPr>
                <a:t>load(x) ↓ t </a:t>
              </a:r>
              <a:r>
                <a:rPr lang="en-US" sz="3600">
                  <a:solidFill>
                    <a:srgbClr val="FF0000"/>
                  </a:solidFill>
                  <a:latin typeface="Calibri" charset="0"/>
                </a:rPr>
                <a:t>v t</a:t>
              </a:r>
              <a:r>
                <a:rPr lang="en-US">
                  <a:solidFill>
                    <a:srgbClr val="FF0000"/>
                  </a:solidFill>
                  <a:latin typeface="Calibri" charset="0"/>
                </a:rPr>
                <a:t>a</a:t>
              </a:r>
              <a:endParaRPr lang="el-GR" sz="3600">
                <a:solidFill>
                  <a:srgbClr val="FF0000"/>
                </a:solidFill>
                <a:latin typeface="Calibri" charset="0"/>
              </a:endParaRPr>
            </a:p>
          </p:txBody>
        </p:sp>
      </p:grpSp>
      <p:sp>
        <p:nvSpPr>
          <p:cNvPr id="73770" name="TextBox 35"/>
          <p:cNvSpPr txBox="1">
            <a:spLocks noChangeArrowheads="1"/>
          </p:cNvSpPr>
          <p:nvPr/>
        </p:nvSpPr>
        <p:spPr bwMode="auto">
          <a:xfrm>
            <a:off x="2743490" y="381000"/>
            <a:ext cx="5791488" cy="953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017588"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FF6600"/>
                </a:solidFill>
                <a:latin typeface="Calibri" charset="0"/>
              </a:rPr>
              <a:t>If either the address or the memory cell is tainted, then the value is tainted</a:t>
            </a:r>
            <a:endParaRPr lang="el-GR" sz="2800" dirty="0">
              <a:solidFill>
                <a:srgbClr val="FF6600"/>
              </a:solidFill>
              <a:latin typeface="Calibri" charset="0"/>
            </a:endParaRPr>
          </a:p>
        </p:txBody>
      </p:sp>
      <p:sp>
        <p:nvSpPr>
          <p:cNvPr id="38" name="Rounded Rectangle 37"/>
          <p:cNvSpPr>
            <a:spLocks noChangeArrowheads="1"/>
          </p:cNvSpPr>
          <p:nvPr/>
        </p:nvSpPr>
        <p:spPr bwMode="auto">
          <a:xfrm>
            <a:off x="609023" y="4496360"/>
            <a:ext cx="4801466" cy="6849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69535"/>
              </a:gs>
              <a:gs pos="80000">
                <a:srgbClr val="9BC348"/>
              </a:gs>
              <a:gs pos="100000">
                <a:srgbClr val="9CC746"/>
              </a:gs>
            </a:gsLst>
            <a:lin ang="16200000"/>
          </a:gradFill>
          <a:ln w="9525">
            <a:solidFill>
              <a:srgbClr val="98B954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3200" dirty="0">
                <a:solidFill>
                  <a:prstClr val="white"/>
                </a:solidFill>
              </a:rPr>
              <a:t>Taint Propagation</a:t>
            </a:r>
            <a:endParaRPr lang="el-GR" sz="3200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62490" y="2057681"/>
            <a:ext cx="4267488" cy="24386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07" tIns="45704" rIns="91407" bIns="45704" anchor="ctr"/>
          <a:lstStyle/>
          <a:p>
            <a:pPr algn="ctr" defTabSz="914079">
              <a:defRPr/>
            </a:pPr>
            <a:r>
              <a:rPr lang="en-US" sz="4000" dirty="0" err="1">
                <a:solidFill>
                  <a:prstClr val="black"/>
                </a:solidFill>
              </a:rPr>
              <a:t>Overtainting</a:t>
            </a:r>
            <a:endParaRPr lang="en-US" sz="4000" dirty="0">
              <a:solidFill>
                <a:prstClr val="black"/>
              </a:solidFill>
            </a:endParaRPr>
          </a:p>
          <a:p>
            <a:pPr defTabSz="914079">
              <a:defRPr/>
            </a:pPr>
            <a:r>
              <a:rPr lang="en-US" sz="40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Unaffected values are tainted</a:t>
            </a:r>
            <a:endParaRPr lang="en-US" sz="4000" dirty="0">
              <a:solidFill>
                <a:prstClr val="black"/>
              </a:solidFill>
            </a:endParaRPr>
          </a:p>
          <a:p>
            <a:pPr defTabSz="914079">
              <a:defRPr/>
            </a:pPr>
            <a:r>
              <a:rPr lang="en-US" sz="2400" dirty="0">
                <a:solidFill>
                  <a:prstClr val="black"/>
                </a:solidFill>
              </a:rPr>
              <a:t>     - e.g., exploits on safe inputs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1764902"/>
      </p:ext>
    </p:extLst>
  </p:cSld>
  <p:clrMapOvr>
    <a:masterClrMapping/>
  </p:clrMapOvr>
  <p:transition xmlns:p14="http://schemas.microsoft.com/office/powerpoint/2010/main" advTm="14002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1" grpId="0" animBg="1"/>
      <p:bldP spid="63" grpId="0" animBg="1"/>
      <p:bldP spid="37" grpId="0" animBg="1"/>
      <p:bldP spid="62" grpId="0" animBg="1"/>
      <p:bldP spid="46" grpId="0" animBg="1"/>
      <p:bldP spid="20" grpId="0" animBg="1"/>
      <p:bldP spid="56" grpId="0" animBg="1"/>
      <p:bldP spid="56" grpId="1" animBg="1"/>
      <p:bldP spid="57" grpId="0" animBg="1"/>
      <p:bldP spid="102" grpId="0" animBg="1"/>
      <p:bldP spid="102" grpId="1" animBg="1"/>
      <p:bldP spid="38" grpId="0" animBg="1"/>
      <p:bldP spid="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89" y="274544"/>
            <a:ext cx="8229023" cy="1783136"/>
          </a:xfrm>
        </p:spPr>
        <p:txBody>
          <a:bodyPr rtlCol="0">
            <a:normAutofit fontScale="90000"/>
          </a:bodyPr>
          <a:lstStyle/>
          <a:p>
            <a:pPr defTabSz="914186">
              <a:defRPr/>
            </a:pPr>
            <a:r>
              <a:rPr lang="en-US" dirty="0" smtClean="0">
                <a:solidFill>
                  <a:srgbClr val="FF6600"/>
                </a:solidFill>
                <a:ea typeface="+mj-ea"/>
                <a:cs typeface="+mj-cs"/>
              </a:rPr>
              <a:t>General </a:t>
            </a:r>
            <a:r>
              <a:rPr lang="en-US" dirty="0" smtClean="0">
                <a:solidFill>
                  <a:srgbClr val="FF6600"/>
                </a:solidFill>
                <a:ea typeface="+mj-ea"/>
                <a:cs typeface="+mj-cs"/>
              </a:rPr>
              <a:t>Challenge:</a:t>
            </a:r>
            <a:r>
              <a:rPr lang="en-US" dirty="0" smtClean="0">
                <a:solidFill>
                  <a:srgbClr val="FF6600"/>
                </a:solidFill>
                <a:ea typeface="+mj-ea"/>
                <a:cs typeface="+mj-cs"/>
              </a:rPr>
              <a:t/>
            </a:r>
            <a:br>
              <a:rPr lang="en-US" dirty="0" smtClean="0">
                <a:solidFill>
                  <a:srgbClr val="FF6600"/>
                </a:solidFill>
                <a:ea typeface="+mj-ea"/>
                <a:cs typeface="+mj-cs"/>
              </a:rPr>
            </a:br>
            <a:r>
              <a:rPr lang="en-US" dirty="0" smtClean="0">
                <a:solidFill>
                  <a:srgbClr val="FF6600"/>
                </a:solidFill>
                <a:ea typeface="+mj-ea"/>
                <a:cs typeface="+mj-cs"/>
              </a:rPr>
              <a:t>State-of-the-Art is not perfect for all programs</a:t>
            </a:r>
            <a:endParaRPr lang="en-US" dirty="0">
              <a:solidFill>
                <a:srgbClr val="FF6600"/>
              </a:solidFill>
              <a:ea typeface="+mj-ea"/>
              <a:cs typeface="+mj-cs"/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4114512" y="4877360"/>
            <a:ext cx="838488" cy="6849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0" y="4724681"/>
            <a:ext cx="7543512" cy="152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685512" y="3429000"/>
            <a:ext cx="2971511" cy="1143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2400" dirty="0" err="1">
                <a:solidFill>
                  <a:prstClr val="white"/>
                </a:solidFill>
              </a:rPr>
              <a:t>Undertainting</a:t>
            </a:r>
            <a:r>
              <a:rPr lang="en-US" sz="2400" dirty="0">
                <a:solidFill>
                  <a:prstClr val="white"/>
                </a:solidFill>
              </a:rPr>
              <a:t>:</a:t>
            </a:r>
            <a:br>
              <a:rPr lang="en-US" sz="2400" dirty="0">
                <a:solidFill>
                  <a:prstClr val="white"/>
                </a:solidFill>
              </a:rPr>
            </a:br>
            <a:r>
              <a:rPr lang="en-US" sz="2400" dirty="0">
                <a:solidFill>
                  <a:prstClr val="white"/>
                </a:solidFill>
              </a:rPr>
              <a:t>Policy may miss taint</a:t>
            </a:r>
          </a:p>
        </p:txBody>
      </p:sp>
      <p:sp>
        <p:nvSpPr>
          <p:cNvPr id="16" name="Rounded Rectangle 15"/>
          <p:cNvSpPr>
            <a:spLocks noChangeArrowheads="1"/>
          </p:cNvSpPr>
          <p:nvPr/>
        </p:nvSpPr>
        <p:spPr bwMode="auto">
          <a:xfrm>
            <a:off x="5334000" y="3429000"/>
            <a:ext cx="2971512" cy="1143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2D2A"/>
              </a:gs>
              <a:gs pos="80000">
                <a:srgbClr val="CB3D3A"/>
              </a:gs>
              <a:gs pos="100000">
                <a:srgbClr val="CE3B37"/>
              </a:gs>
            </a:gsLst>
            <a:lin ang="16200000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2400" dirty="0" err="1">
                <a:solidFill>
                  <a:prstClr val="white"/>
                </a:solidFill>
              </a:rPr>
              <a:t>Overtainting</a:t>
            </a:r>
            <a:r>
              <a:rPr lang="en-US" sz="2400" dirty="0">
                <a:solidFill>
                  <a:prstClr val="white"/>
                </a:solidFill>
              </a:rPr>
              <a:t>:</a:t>
            </a:r>
            <a:br>
              <a:rPr lang="en-US" sz="2400" dirty="0">
                <a:solidFill>
                  <a:prstClr val="white"/>
                </a:solidFill>
              </a:rPr>
            </a:br>
            <a:r>
              <a:rPr lang="en-US" sz="2400" dirty="0">
                <a:solidFill>
                  <a:prstClr val="white"/>
                </a:solidFill>
              </a:rPr>
              <a:t>Policy may wrongly detect taint</a:t>
            </a:r>
          </a:p>
        </p:txBody>
      </p:sp>
    </p:spTree>
    <p:extLst>
      <p:ext uri="{BB962C8B-B14F-4D97-AF65-F5344CB8AC3E}">
        <p14:creationId xmlns:p14="http://schemas.microsoft.com/office/powerpoint/2010/main" val="2891611698"/>
      </p:ext>
    </p:extLst>
  </p:cSld>
  <p:clrMapOvr>
    <a:masterClrMapping/>
  </p:clrMapOvr>
  <p:transition xmlns:p14="http://schemas.microsoft.com/office/powerpoint/2010/main" advTm="10092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  <a:cs typeface="+mj-cs"/>
              </a:rPr>
              <a:t>Dynamic Taint Analysis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555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Track information flow through a program at runtime</a:t>
            </a:r>
          </a:p>
          <a:p>
            <a:pPr>
              <a:defRPr/>
            </a:pPr>
            <a:r>
              <a:rPr lang="en-US" dirty="0"/>
              <a:t>Identify sources of taint – </a:t>
            </a:r>
            <a:r>
              <a:rPr lang="en-US" dirty="0" smtClean="0"/>
              <a:t>“</a:t>
            </a:r>
            <a:r>
              <a:rPr lang="en-US" dirty="0" err="1" smtClean="0"/>
              <a:t>TaintSeed</a:t>
            </a:r>
            <a:r>
              <a:rPr lang="en-US" dirty="0" smtClean="0"/>
              <a:t>”</a:t>
            </a:r>
            <a:endParaRPr lang="en-US" dirty="0"/>
          </a:p>
          <a:p>
            <a:pPr lvl="1">
              <a:defRPr/>
            </a:pPr>
            <a:r>
              <a:rPr lang="en-US" dirty="0"/>
              <a:t>What are you tracking?</a:t>
            </a:r>
          </a:p>
          <a:p>
            <a:pPr lvl="2">
              <a:defRPr/>
            </a:pPr>
            <a:r>
              <a:rPr lang="en-US" sz="2600" dirty="0"/>
              <a:t>Untrusted input</a:t>
            </a:r>
          </a:p>
          <a:p>
            <a:pPr lvl="2">
              <a:defRPr/>
            </a:pPr>
            <a:r>
              <a:rPr lang="en-US" sz="2600" dirty="0"/>
              <a:t>Sensitive data</a:t>
            </a:r>
          </a:p>
          <a:p>
            <a:pPr>
              <a:defRPr/>
            </a:pPr>
            <a:r>
              <a:rPr lang="en-US" dirty="0"/>
              <a:t>Taint Policy – </a:t>
            </a:r>
            <a:r>
              <a:rPr lang="ja-JP" altLang="en-US" dirty="0"/>
              <a:t>“</a:t>
            </a:r>
            <a:r>
              <a:rPr lang="en-US" dirty="0" err="1"/>
              <a:t>TaintTracker</a:t>
            </a:r>
            <a:r>
              <a:rPr lang="ja-JP" altLang="en-US" dirty="0"/>
              <a:t>”</a:t>
            </a:r>
            <a:endParaRPr lang="en-US" dirty="0"/>
          </a:p>
          <a:p>
            <a:pPr lvl="1">
              <a:defRPr/>
            </a:pPr>
            <a:r>
              <a:rPr lang="en-US" dirty="0"/>
              <a:t>Propagation of taint</a:t>
            </a:r>
          </a:p>
          <a:p>
            <a:pPr>
              <a:defRPr/>
            </a:pPr>
            <a:r>
              <a:rPr lang="en-US" dirty="0"/>
              <a:t>Identify taint sinks – </a:t>
            </a:r>
            <a:r>
              <a:rPr lang="ja-JP" altLang="en-US" dirty="0"/>
              <a:t>“</a:t>
            </a:r>
            <a:r>
              <a:rPr lang="en-US" dirty="0" err="1"/>
              <a:t>TaintAssert</a:t>
            </a:r>
            <a:r>
              <a:rPr lang="ja-JP" altLang="en-US" dirty="0"/>
              <a:t>”</a:t>
            </a:r>
            <a:endParaRPr lang="en-US" dirty="0"/>
          </a:p>
          <a:p>
            <a:pPr lvl="1">
              <a:defRPr/>
            </a:pPr>
            <a:r>
              <a:rPr lang="en-US" dirty="0"/>
              <a:t>Taint checking</a:t>
            </a:r>
          </a:p>
          <a:p>
            <a:pPr lvl="2">
              <a:defRPr/>
            </a:pPr>
            <a:r>
              <a:rPr lang="en-US" sz="2600" dirty="0"/>
              <a:t>Special </a:t>
            </a:r>
            <a:r>
              <a:rPr lang="en-US" sz="2600" dirty="0" smtClean="0"/>
              <a:t>calls: Jump statements, Format strings, etc.</a:t>
            </a:r>
            <a:endParaRPr lang="en-US" sz="2600" dirty="0"/>
          </a:p>
          <a:p>
            <a:pPr lvl="2">
              <a:defRPr/>
            </a:pPr>
            <a:r>
              <a:rPr lang="en-US" sz="2600" dirty="0"/>
              <a:t>Outside network</a:t>
            </a:r>
          </a:p>
          <a:p>
            <a:pPr lvl="2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93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127346" y="3062587"/>
            <a:ext cx="6997989" cy="154641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4800" dirty="0" err="1" smtClean="0">
                <a:solidFill>
                  <a:srgbClr val="FF6600"/>
                </a:solidFill>
                <a:latin typeface="+mj-lt"/>
              </a:rPr>
              <a:t>TaintCheck</a:t>
            </a:r>
            <a:r>
              <a:rPr lang="en-US" sz="4800" dirty="0" smtClean="0">
                <a:solidFill>
                  <a:srgbClr val="FF6600"/>
                </a:solidFill>
                <a:latin typeface="+mj-lt"/>
              </a:rPr>
              <a:t> Evaluation</a:t>
            </a:r>
            <a:endParaRPr lang="en-US" sz="4800" dirty="0">
              <a:solidFill>
                <a:srgbClr val="FF66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1784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  <a:cs typeface="+mj-cs"/>
              </a:rPr>
              <a:t>Effectiveness of </a:t>
            </a:r>
            <a:r>
              <a:rPr lang="en-US" dirty="0" err="1" smtClean="0">
                <a:solidFill>
                  <a:srgbClr val="FF6600"/>
                </a:solidFill>
                <a:cs typeface="+mj-cs"/>
              </a:rPr>
              <a:t>TaintCheck</a:t>
            </a:r>
            <a:endParaRPr lang="en-US" dirty="0">
              <a:solidFill>
                <a:srgbClr val="FF6600"/>
              </a:solidFill>
              <a:cs typeface="+mj-cs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z="4000" dirty="0"/>
              <a:t>False Negatives</a:t>
            </a:r>
          </a:p>
          <a:p>
            <a:pPr lvl="1">
              <a:defRPr/>
            </a:pPr>
            <a:r>
              <a:rPr lang="en-US" sz="3400" dirty="0"/>
              <a:t>Use control flow to change value without gathering taint</a:t>
            </a:r>
          </a:p>
          <a:p>
            <a:pPr lvl="2">
              <a:defRPr/>
            </a:pPr>
            <a:r>
              <a:rPr lang="en-US" sz="2900" dirty="0"/>
              <a:t>Example: if (x == 0) y=0; else if (x == 1) y=1;</a:t>
            </a:r>
          </a:p>
          <a:p>
            <a:pPr lvl="3">
              <a:defRPr/>
            </a:pPr>
            <a:r>
              <a:rPr lang="en-US" sz="2900" dirty="0"/>
              <a:t>Equivalent to x=y;</a:t>
            </a:r>
          </a:p>
          <a:p>
            <a:pPr lvl="1">
              <a:defRPr/>
            </a:pPr>
            <a:r>
              <a:rPr lang="en-US" sz="3400" dirty="0"/>
              <a:t>Tainted index into a hardcoded table</a:t>
            </a:r>
          </a:p>
          <a:p>
            <a:pPr lvl="2">
              <a:defRPr/>
            </a:pPr>
            <a:r>
              <a:rPr lang="en-US" sz="2900" dirty="0"/>
              <a:t>Policy – value translation is not tainted</a:t>
            </a:r>
          </a:p>
          <a:p>
            <a:pPr lvl="1">
              <a:defRPr/>
            </a:pPr>
            <a:r>
              <a:rPr lang="en-US" sz="3400" dirty="0"/>
              <a:t>Enumerating all sources of </a:t>
            </a:r>
            <a:r>
              <a:rPr lang="en-US" sz="3400" dirty="0" smtClean="0"/>
              <a:t>taint</a:t>
            </a:r>
          </a:p>
          <a:p>
            <a:pPr marL="457200" lvl="1" indent="0">
              <a:buNone/>
              <a:defRPr/>
            </a:pPr>
            <a:endParaRPr lang="en-US" sz="3400" dirty="0"/>
          </a:p>
          <a:p>
            <a:pPr>
              <a:defRPr/>
            </a:pPr>
            <a:r>
              <a:rPr lang="en-US" sz="4500" dirty="0"/>
              <a:t>False Positives</a:t>
            </a:r>
          </a:p>
          <a:p>
            <a:pPr lvl="1">
              <a:defRPr/>
            </a:pPr>
            <a:r>
              <a:rPr lang="en-US" sz="3800" dirty="0"/>
              <a:t>Vulnerable code?</a:t>
            </a:r>
          </a:p>
          <a:p>
            <a:pPr lvl="1">
              <a:defRPr/>
            </a:pPr>
            <a:r>
              <a:rPr lang="en-US" sz="3800" dirty="0"/>
              <a:t>Sanity Checks not removing taint</a:t>
            </a:r>
          </a:p>
          <a:p>
            <a:pPr lvl="2">
              <a:defRPr/>
            </a:pPr>
            <a:r>
              <a:rPr lang="en-US" sz="3200" dirty="0"/>
              <a:t>Requires fine-tuning</a:t>
            </a:r>
          </a:p>
          <a:p>
            <a:pPr lvl="2">
              <a:defRPr/>
            </a:pPr>
            <a:r>
              <a:rPr lang="en-US" sz="3200" dirty="0"/>
              <a:t>Taint sanitization </a:t>
            </a:r>
            <a:r>
              <a:rPr lang="en-US" sz="3200" dirty="0" smtClean="0"/>
              <a:t>problem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0507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Effectiveness of </a:t>
            </a:r>
            <a:r>
              <a:rPr lang="en-US" dirty="0" err="1">
                <a:solidFill>
                  <a:srgbClr val="FF6600"/>
                </a:solidFill>
              </a:rPr>
              <a:t>TaintCheck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9480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Does </a:t>
            </a:r>
            <a:r>
              <a:rPr lang="en-US" dirty="0" err="1" smtClean="0"/>
              <a:t>TaintCheck</a:t>
            </a:r>
            <a:r>
              <a:rPr lang="en-US" dirty="0" smtClean="0"/>
              <a:t> raise false </a:t>
            </a:r>
            <a:r>
              <a:rPr lang="en-US" dirty="0" smtClean="0"/>
              <a:t>alerts fo</a:t>
            </a:r>
            <a:r>
              <a:rPr lang="en-US" dirty="0" smtClean="0"/>
              <a:t>r existing code</a:t>
            </a:r>
            <a:r>
              <a:rPr lang="en-US" dirty="0" smtClean="0"/>
              <a:t>?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network programs: apache</a:t>
            </a:r>
            <a:r>
              <a:rPr lang="en-US" dirty="0"/>
              <a:t>, </a:t>
            </a:r>
            <a:r>
              <a:rPr lang="en-US" dirty="0" err="1"/>
              <a:t>ATPhttpd</a:t>
            </a:r>
            <a:r>
              <a:rPr lang="en-US" dirty="0"/>
              <a:t>, </a:t>
            </a:r>
            <a:r>
              <a:rPr lang="en-US" dirty="0" err="1"/>
              <a:t>bftpd</a:t>
            </a:r>
            <a:r>
              <a:rPr lang="en-US" dirty="0"/>
              <a:t>, </a:t>
            </a:r>
            <a:r>
              <a:rPr lang="en-US" dirty="0" err="1"/>
              <a:t>cfingerd</a:t>
            </a:r>
            <a:r>
              <a:rPr lang="en-US" dirty="0"/>
              <a:t>, and</a:t>
            </a:r>
          </a:p>
          <a:p>
            <a:pPr marL="457200" lvl="1" indent="0">
              <a:buNone/>
            </a:pPr>
            <a:r>
              <a:rPr lang="en-US" dirty="0" smtClean="0"/>
              <a:t>named </a:t>
            </a:r>
          </a:p>
          <a:p>
            <a:pPr lvl="1"/>
            <a:r>
              <a:rPr lang="en-US" dirty="0" smtClean="0"/>
              <a:t>client </a:t>
            </a:r>
            <a:r>
              <a:rPr lang="en-US" dirty="0"/>
              <a:t>programs: </a:t>
            </a:r>
            <a:r>
              <a:rPr lang="en-US" dirty="0" err="1"/>
              <a:t>ssh</a:t>
            </a:r>
            <a:r>
              <a:rPr lang="en-US" dirty="0"/>
              <a:t> and </a:t>
            </a:r>
            <a:r>
              <a:rPr lang="en-US" dirty="0" smtClean="0"/>
              <a:t>firebird</a:t>
            </a:r>
            <a:endParaRPr lang="en-US" dirty="0"/>
          </a:p>
          <a:p>
            <a:pPr lvl="1"/>
            <a:r>
              <a:rPr lang="en-US" dirty="0" smtClean="0"/>
              <a:t>non</a:t>
            </a:r>
            <a:r>
              <a:rPr lang="en-US" dirty="0"/>
              <a:t>-network programs: </a:t>
            </a:r>
            <a:r>
              <a:rPr lang="en-US" dirty="0" err="1"/>
              <a:t>gcc</a:t>
            </a:r>
            <a:r>
              <a:rPr lang="en-US" dirty="0" smtClean="0"/>
              <a:t>, </a:t>
            </a:r>
            <a:r>
              <a:rPr lang="en-US" dirty="0" err="1" smtClean="0"/>
              <a:t>ls</a:t>
            </a:r>
            <a:r>
              <a:rPr lang="en-US" dirty="0"/>
              <a:t>, bzip2, make, latex, vim, </a:t>
            </a:r>
            <a:r>
              <a:rPr lang="en-US" dirty="0" err="1"/>
              <a:t>emacs</a:t>
            </a:r>
            <a:r>
              <a:rPr lang="en-US" dirty="0"/>
              <a:t>, and bash</a:t>
            </a:r>
            <a:endParaRPr lang="en-US" dirty="0" smtClean="0"/>
          </a:p>
          <a:p>
            <a:r>
              <a:rPr lang="en-US" dirty="0" smtClean="0"/>
              <a:t>Networked programs: 158K+ DNS queries</a:t>
            </a:r>
          </a:p>
          <a:p>
            <a:pPr lvl="1"/>
            <a:r>
              <a:rPr lang="en-US" dirty="0" smtClean="0"/>
              <a:t>No false +</a:t>
            </a:r>
            <a:r>
              <a:rPr lang="en-US" dirty="0" err="1" smtClean="0"/>
              <a:t>ves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 smtClean="0"/>
              <a:t>client and non-network programs (tainted data is </a:t>
            </a:r>
            <a:r>
              <a:rPr lang="en-US" dirty="0" err="1" smtClean="0"/>
              <a:t>stdin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Only vim and firebird caused false +</a:t>
            </a:r>
            <a:r>
              <a:rPr lang="en-US" dirty="0" err="1" smtClean="0"/>
              <a:t>ves</a:t>
            </a:r>
            <a:r>
              <a:rPr lang="en-US" dirty="0" smtClean="0"/>
              <a:t> (data from </a:t>
            </a:r>
            <a:r>
              <a:rPr lang="en-US" dirty="0" err="1" smtClean="0"/>
              <a:t>config</a:t>
            </a:r>
            <a:r>
              <a:rPr lang="en-US" dirty="0" smtClean="0"/>
              <a:t> files used as offset to jump address)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6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6600"/>
                </a:solidFill>
                <a:cs typeface="+mj-cs"/>
              </a:rPr>
              <a:t>TaintCheck</a:t>
            </a:r>
            <a:r>
              <a:rPr lang="en-US" dirty="0">
                <a:solidFill>
                  <a:srgbClr val="FF6600"/>
                </a:solidFill>
                <a:cs typeface="+mj-cs"/>
              </a:rPr>
              <a:t> - Attack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Synthetic Exploits</a:t>
            </a:r>
          </a:p>
          <a:p>
            <a:pPr lvl="1">
              <a:defRPr/>
            </a:pPr>
            <a:r>
              <a:rPr lang="en-US" dirty="0"/>
              <a:t>Buffer overflow -&gt; function pointer</a:t>
            </a:r>
          </a:p>
          <a:p>
            <a:pPr lvl="1">
              <a:defRPr/>
            </a:pPr>
            <a:r>
              <a:rPr lang="en-US" dirty="0"/>
              <a:t>Buffer overflow -&gt; format string</a:t>
            </a:r>
          </a:p>
          <a:p>
            <a:pPr lvl="1">
              <a:defRPr/>
            </a:pPr>
            <a:r>
              <a:rPr lang="en-US" dirty="0"/>
              <a:t>Format string -&gt; info leak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Actual Exploits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dirty="0"/>
              <a:t>3 real world </a:t>
            </a:r>
            <a:r>
              <a:rPr lang="en-US" dirty="0" smtClean="0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429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rgbClr val="FF6600"/>
                </a:solidFill>
                <a:cs typeface="+mj-cs"/>
              </a:rPr>
              <a:t>TaintCheck</a:t>
            </a:r>
            <a:r>
              <a:rPr lang="en-US" smtClean="0">
                <a:solidFill>
                  <a:srgbClr val="FF6600"/>
                </a:solidFill>
                <a:cs typeface="+mj-cs"/>
              </a:rPr>
              <a:t> Performance</a:t>
            </a:r>
            <a:endParaRPr lang="en-US" dirty="0">
              <a:solidFill>
                <a:srgbClr val="FF6600"/>
              </a:solidFill>
              <a:cs typeface="+mj-cs"/>
            </a:endParaRPr>
          </a:p>
        </p:txBody>
      </p:sp>
      <p:pic>
        <p:nvPicPr>
          <p:cNvPr id="7885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598" y="1612055"/>
            <a:ext cx="5609631" cy="401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1723718" y="2002717"/>
            <a:ext cx="258329" cy="2804873"/>
          </a:xfrm>
          <a:prstGeom prst="rect">
            <a:avLst/>
          </a:prstGeom>
          <a:noFill/>
          <a:ln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2058" tIns="41029" rIns="82058" bIns="41029"/>
          <a:lstStyle/>
          <a:p>
            <a:pPr>
              <a:defRPr/>
            </a:pPr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1381" y="5625698"/>
            <a:ext cx="7756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Performance overhead for </a:t>
            </a:r>
            <a:r>
              <a:rPr lang="en-US" sz="2000" dirty="0" smtClean="0"/>
              <a:t>Apache</a:t>
            </a:r>
          </a:p>
        </p:txBody>
      </p:sp>
    </p:spTree>
    <p:extLst>
      <p:ext uri="{BB962C8B-B14F-4D97-AF65-F5344CB8AC3E}">
        <p14:creationId xmlns:p14="http://schemas.microsoft.com/office/powerpoint/2010/main" val="2543298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rgbClr val="FF6600"/>
                </a:solidFill>
                <a:cs typeface="+mj-cs"/>
              </a:rPr>
              <a:t>TaintCheck</a:t>
            </a:r>
            <a:r>
              <a:rPr lang="en-US" dirty="0" smtClean="0">
                <a:solidFill>
                  <a:srgbClr val="FF6600"/>
                </a:solidFill>
                <a:cs typeface="+mj-cs"/>
              </a:rPr>
              <a:t> (Newsome et al.)</a:t>
            </a:r>
            <a:endParaRPr lang="en-US" dirty="0">
              <a:solidFill>
                <a:srgbClr val="FF6600"/>
              </a:solidFill>
              <a:cs typeface="+mj-cs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Performed on x86 binary</a:t>
            </a:r>
          </a:p>
          <a:p>
            <a:pPr lvl="1">
              <a:defRPr/>
            </a:pPr>
            <a:r>
              <a:rPr lang="en-US" dirty="0"/>
              <a:t>No need for source</a:t>
            </a:r>
          </a:p>
          <a:p>
            <a:pPr>
              <a:defRPr/>
            </a:pPr>
            <a:r>
              <a:rPr lang="en-US" dirty="0"/>
              <a:t>Implemented using </a:t>
            </a:r>
            <a:r>
              <a:rPr lang="en-US" dirty="0" err="1"/>
              <a:t>Valgrind</a:t>
            </a:r>
            <a:r>
              <a:rPr lang="en-US" dirty="0"/>
              <a:t> skin</a:t>
            </a:r>
          </a:p>
          <a:p>
            <a:pPr lvl="1">
              <a:defRPr/>
            </a:pPr>
            <a:r>
              <a:rPr lang="en-US" dirty="0"/>
              <a:t>X86 -&gt; </a:t>
            </a:r>
            <a:r>
              <a:rPr lang="en-US" dirty="0" err="1"/>
              <a:t>Valgrind</a:t>
            </a:r>
            <a:r>
              <a:rPr lang="ja-JP" altLang="en-US" dirty="0"/>
              <a:t>’</a:t>
            </a:r>
            <a:r>
              <a:rPr lang="en-US" dirty="0"/>
              <a:t>s </a:t>
            </a:r>
            <a:r>
              <a:rPr lang="en-US" dirty="0" err="1"/>
              <a:t>Ucode</a:t>
            </a:r>
            <a:endParaRPr lang="en-US" dirty="0"/>
          </a:p>
          <a:p>
            <a:pPr lvl="1">
              <a:defRPr/>
            </a:pPr>
            <a:r>
              <a:rPr lang="en-US" dirty="0"/>
              <a:t>Taint instrumentation added</a:t>
            </a:r>
          </a:p>
          <a:p>
            <a:pPr lvl="1">
              <a:defRPr/>
            </a:pPr>
            <a:r>
              <a:rPr lang="en-US" dirty="0" err="1"/>
              <a:t>Ucode</a:t>
            </a:r>
            <a:r>
              <a:rPr lang="en-US" dirty="0"/>
              <a:t> -&gt; </a:t>
            </a:r>
            <a:r>
              <a:rPr lang="en-US" dirty="0" smtClean="0"/>
              <a:t>x86</a:t>
            </a:r>
            <a:endParaRPr lang="en-US" dirty="0"/>
          </a:p>
          <a:p>
            <a:pPr>
              <a:defRPr/>
            </a:pPr>
            <a:r>
              <a:rPr lang="en-US" dirty="0"/>
              <a:t>Sources -&gt; </a:t>
            </a:r>
            <a:r>
              <a:rPr lang="en-US" dirty="0" err="1"/>
              <a:t>TaintSeed</a:t>
            </a:r>
            <a:endParaRPr lang="en-US" dirty="0"/>
          </a:p>
          <a:p>
            <a:pPr>
              <a:defRPr/>
            </a:pPr>
            <a:r>
              <a:rPr lang="en-US" dirty="0"/>
              <a:t>Taint Policy -&gt; </a:t>
            </a:r>
            <a:r>
              <a:rPr lang="en-US" dirty="0" err="1"/>
              <a:t>TaintTracker</a:t>
            </a:r>
            <a:endParaRPr lang="en-US" dirty="0"/>
          </a:p>
          <a:p>
            <a:pPr>
              <a:defRPr/>
            </a:pPr>
            <a:r>
              <a:rPr lang="en-US" dirty="0"/>
              <a:t>Sinks -&gt; </a:t>
            </a:r>
            <a:r>
              <a:rPr lang="en-US" dirty="0" err="1" smtClean="0"/>
              <a:t>TaintAssert</a:t>
            </a:r>
            <a:endParaRPr lang="en-US" dirty="0"/>
          </a:p>
          <a:p>
            <a:pPr>
              <a:defRPr/>
            </a:pPr>
            <a:r>
              <a:rPr lang="en-US" dirty="0"/>
              <a:t>Add on </a:t>
            </a:r>
            <a:r>
              <a:rPr lang="ja-JP" altLang="en-US" dirty="0"/>
              <a:t>“</a:t>
            </a:r>
            <a:r>
              <a:rPr lang="en-US" dirty="0"/>
              <a:t>Exploit Analyzer</a:t>
            </a:r>
            <a:r>
              <a:rPr lang="ja-JP" altLang="en-US" dirty="0"/>
              <a:t>”</a:t>
            </a:r>
            <a:endParaRPr lang="en-US" dirty="0"/>
          </a:p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570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6600"/>
                </a:solidFill>
              </a:rPr>
              <a:t>TaintCheck</a:t>
            </a:r>
            <a:r>
              <a:rPr lang="en-US" dirty="0" smtClean="0">
                <a:solidFill>
                  <a:srgbClr val="FF6600"/>
                </a:solidFill>
              </a:rPr>
              <a:t> (Newsome et al.)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4" name="Content Placeholder 3" descr="Screen Shot 2017-02-12 at 8.38.4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4922" b="-54922"/>
          <a:stretch>
            <a:fillRect/>
          </a:stretch>
        </p:blipFill>
        <p:spPr>
          <a:xfrm>
            <a:off x="449836" y="327471"/>
            <a:ext cx="8229600" cy="4525963"/>
          </a:xfrm>
        </p:spPr>
      </p:pic>
      <p:sp>
        <p:nvSpPr>
          <p:cNvPr id="5" name="Rectangle 4"/>
          <p:cNvSpPr/>
          <p:nvPr/>
        </p:nvSpPr>
        <p:spPr>
          <a:xfrm>
            <a:off x="635058" y="4112148"/>
            <a:ext cx="7734221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TaintSeed</a:t>
            </a:r>
            <a:r>
              <a:rPr lang="en-US" sz="2400" dirty="0"/>
              <a:t>: Mark untrusted data as tainted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TaintTracker</a:t>
            </a:r>
            <a:r>
              <a:rPr lang="en-US" sz="2400" dirty="0"/>
              <a:t>: Track each instruction, </a:t>
            </a:r>
            <a:r>
              <a:rPr lang="en-US" sz="2400" dirty="0" smtClean="0"/>
              <a:t>propagate </a:t>
            </a:r>
            <a:r>
              <a:rPr lang="en-US" sz="2400" dirty="0" smtClean="0"/>
              <a:t>taint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TaintAssert</a:t>
            </a:r>
            <a:r>
              <a:rPr lang="en-US" sz="2400" dirty="0"/>
              <a:t>: Check is tainted data is used dangerously</a:t>
            </a:r>
          </a:p>
        </p:txBody>
      </p:sp>
    </p:spTree>
    <p:extLst>
      <p:ext uri="{BB962C8B-B14F-4D97-AF65-F5344CB8AC3E}">
        <p14:creationId xmlns:p14="http://schemas.microsoft.com/office/powerpoint/2010/main" val="103797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6600"/>
                </a:solidFill>
              </a:rPr>
              <a:t>TaintSeed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Marks </a:t>
            </a:r>
            <a:r>
              <a:rPr lang="en-US" dirty="0"/>
              <a:t>any data from untrusted sources as “tainted”</a:t>
            </a:r>
          </a:p>
          <a:p>
            <a:pPr lvl="1"/>
            <a:r>
              <a:rPr lang="en-US" dirty="0"/>
              <a:t>Each byte of memory has a four-byte shadow </a:t>
            </a:r>
            <a:r>
              <a:rPr lang="en-US" dirty="0" smtClean="0"/>
              <a:t>memory </a:t>
            </a:r>
            <a:r>
              <a:rPr lang="en-US" dirty="0" smtClean="0"/>
              <a:t>that </a:t>
            </a:r>
            <a:r>
              <a:rPr lang="en-US" dirty="0"/>
              <a:t>stores a pointer to a Taint data structure if that location is </a:t>
            </a:r>
            <a:r>
              <a:rPr lang="en-US" dirty="0" smtClean="0"/>
              <a:t>tainted</a:t>
            </a:r>
          </a:p>
          <a:p>
            <a:pPr lvl="1"/>
            <a:r>
              <a:rPr lang="en-US" dirty="0" smtClean="0"/>
              <a:t>Else store a </a:t>
            </a:r>
            <a:r>
              <a:rPr lang="en-US" dirty="0"/>
              <a:t>NULL </a:t>
            </a:r>
            <a:r>
              <a:rPr lang="en-US" dirty="0" smtClean="0"/>
              <a:t>pointer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7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6600"/>
                </a:solidFill>
              </a:rPr>
              <a:t>TaintTracker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Tracks </a:t>
            </a:r>
            <a:r>
              <a:rPr lang="en-US" dirty="0"/>
              <a:t>each instruction that manipulates data in order to determine whether the result is tainted.</a:t>
            </a:r>
          </a:p>
          <a:p>
            <a:pPr lvl="1"/>
            <a:r>
              <a:rPr lang="en-US" dirty="0"/>
              <a:t>When the result of an instruction is tainted by one of the operands, </a:t>
            </a:r>
            <a:r>
              <a:rPr lang="en-US" dirty="0" err="1"/>
              <a:t>TaintTracker</a:t>
            </a:r>
            <a:r>
              <a:rPr lang="en-US" dirty="0"/>
              <a:t> sets the shadow memory of the result to point to the same Taint data structure as the tainted operand.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84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6600"/>
                </a:solidFill>
              </a:rPr>
              <a:t>TaintAssert</a:t>
            </a:r>
            <a:r>
              <a:rPr lang="en-US" dirty="0" smtClean="0">
                <a:solidFill>
                  <a:srgbClr val="FF6600"/>
                </a:solidFill>
              </a:rPr>
              <a:t> &amp; Exploit Analyzer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TaintAssert</a:t>
            </a:r>
            <a:endParaRPr lang="en-US" dirty="0"/>
          </a:p>
          <a:p>
            <a:pPr lvl="1"/>
            <a:r>
              <a:rPr lang="en-US" dirty="0" smtClean="0"/>
              <a:t>Checks </a:t>
            </a:r>
            <a:r>
              <a:rPr lang="en-US" dirty="0"/>
              <a:t>whether tainted data is used in ways that its policy defines as </a:t>
            </a:r>
            <a:r>
              <a:rPr lang="en-US" dirty="0" smtClean="0"/>
              <a:t>illegitimate</a:t>
            </a:r>
          </a:p>
          <a:p>
            <a:r>
              <a:rPr lang="en-US" dirty="0" smtClean="0"/>
              <a:t>Exploit Analyzer</a:t>
            </a:r>
          </a:p>
          <a:p>
            <a:pPr lvl="1"/>
            <a:r>
              <a:rPr lang="en-US" dirty="0" err="1"/>
              <a:t>Backtrace</a:t>
            </a:r>
            <a:r>
              <a:rPr lang="en-US" dirty="0"/>
              <a:t> chain of taint </a:t>
            </a:r>
            <a:r>
              <a:rPr lang="en-US" dirty="0" smtClean="0"/>
              <a:t>structures: provides </a:t>
            </a:r>
            <a:r>
              <a:rPr lang="en-US" dirty="0"/>
              <a:t>useful information about how the exploit happened, and what the exploit attempts to do</a:t>
            </a:r>
          </a:p>
          <a:p>
            <a:pPr lvl="1"/>
            <a:r>
              <a:rPr lang="en-US" dirty="0"/>
              <a:t>Useful to generate exploit </a:t>
            </a:r>
            <a:r>
              <a:rPr lang="en-US" dirty="0" smtClean="0"/>
              <a:t>fingerprints</a:t>
            </a:r>
          </a:p>
          <a:p>
            <a:pPr lvl="1">
              <a:defRPr/>
            </a:pPr>
            <a:r>
              <a:rPr lang="en-US" dirty="0" smtClean="0"/>
              <a:t>Transfer </a:t>
            </a:r>
            <a:r>
              <a:rPr lang="en-US" dirty="0"/>
              <a:t>control to sandbox for analysis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527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Automatic Signature Generation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13287"/>
          </a:xfrm>
        </p:spPr>
        <p:txBody>
          <a:bodyPr/>
          <a:lstStyle/>
          <a:p>
            <a:r>
              <a:rPr lang="en-US" sz="2200" dirty="0" smtClean="0"/>
              <a:t>Find </a:t>
            </a:r>
            <a:r>
              <a:rPr lang="en-US" sz="2200" dirty="0" smtClean="0"/>
              <a:t>value used to override return address – typically fixed value in the exploit </a:t>
            </a:r>
            <a:r>
              <a:rPr lang="en-US" sz="2200" dirty="0" smtClean="0"/>
              <a:t>code</a:t>
            </a:r>
            <a:endParaRPr lang="en-US" sz="2200" dirty="0" smtClean="0"/>
          </a:p>
        </p:txBody>
      </p:sp>
      <p:pic>
        <p:nvPicPr>
          <p:cNvPr id="273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611" y="2332565"/>
            <a:ext cx="8556989" cy="427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4822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dirty="0">
              <a:latin typeface="Times New Roman" charset="0"/>
              <a:cs typeface="+mn-cs"/>
            </a:endParaRPr>
          </a:p>
          <a:p>
            <a:pPr marL="0" indent="0">
              <a:buNone/>
              <a:defRPr/>
            </a:pPr>
            <a:endParaRPr lang="en-US" dirty="0">
              <a:latin typeface="Times New Roman" charset="0"/>
              <a:cs typeface="+mn-cs"/>
            </a:endParaRPr>
          </a:p>
          <a:p>
            <a:pPr marL="0" indent="0" algn="ctr">
              <a:buNone/>
              <a:defRPr/>
            </a:pPr>
            <a:r>
              <a:rPr lang="en-US" sz="4400" dirty="0" smtClean="0">
                <a:solidFill>
                  <a:srgbClr val="FF6600"/>
                </a:solidFill>
                <a:latin typeface="+mj-lt"/>
              </a:rPr>
              <a:t>Taint </a:t>
            </a:r>
            <a:r>
              <a:rPr lang="en-US" sz="4400" dirty="0">
                <a:solidFill>
                  <a:srgbClr val="FF6600"/>
                </a:solidFill>
                <a:latin typeface="+mj-lt"/>
              </a:rPr>
              <a:t>Analysis in Action</a:t>
            </a:r>
          </a:p>
        </p:txBody>
      </p:sp>
    </p:spTree>
    <p:extLst>
      <p:ext uri="{BB962C8B-B14F-4D97-AF65-F5344CB8AC3E}">
        <p14:creationId xmlns:p14="http://schemas.microsoft.com/office/powerpoint/2010/main" val="159041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13.3|13.8|18.2|2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9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2|3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2.1|3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32.5|3.2|10.7|35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|25.5|8.2|5.5|4.9|1.5|13.7|48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981</Words>
  <Application>Microsoft Macintosh PowerPoint</Application>
  <PresentationFormat>On-screen Show (4:3)</PresentationFormat>
  <Paragraphs>271</Paragraphs>
  <Slides>24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Taint tracking</vt:lpstr>
      <vt:lpstr>Dynamic Taint Analysis</vt:lpstr>
      <vt:lpstr>TaintCheck (Newsome et al.)</vt:lpstr>
      <vt:lpstr>TaintCheck (Newsome et al.)</vt:lpstr>
      <vt:lpstr>TaintSeed</vt:lpstr>
      <vt:lpstr>TaintTracker</vt:lpstr>
      <vt:lpstr>TaintAssert &amp; Exploit Analyzer</vt:lpstr>
      <vt:lpstr>Automatic Signature Generation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Memory Load</vt:lpstr>
      <vt:lpstr>Problem: Memory Addresses</vt:lpstr>
      <vt:lpstr>Policy 1:</vt:lpstr>
      <vt:lpstr>Policy 2:</vt:lpstr>
      <vt:lpstr>General Challenge: State-of-the-Art is not perfect for all programs</vt:lpstr>
      <vt:lpstr>PowerPoint Presentation</vt:lpstr>
      <vt:lpstr>Effectiveness of TaintCheck</vt:lpstr>
      <vt:lpstr>Effectiveness of TaintCheck</vt:lpstr>
      <vt:lpstr>TaintCheck - Attack Detection</vt:lpstr>
      <vt:lpstr>TaintCheck Performance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Fuzzing</dc:title>
  <dc:creator>Suman Jana</dc:creator>
  <cp:lastModifiedBy>Suman Jana</cp:lastModifiedBy>
  <cp:revision>98</cp:revision>
  <dcterms:created xsi:type="dcterms:W3CDTF">2017-02-02T19:19:54Z</dcterms:created>
  <dcterms:modified xsi:type="dcterms:W3CDTF">2017-02-15T07:43:14Z</dcterms:modified>
</cp:coreProperties>
</file>