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51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1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C9A1D-4A3E-D947-B66B-71277647E5E0}" type="datetimeFigureOut">
              <a:rPr lang="en-US" smtClean="0"/>
              <a:t>3/20/17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CBF7F-44A6-4B4A-A966-C4E6E102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9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0766" indent="-281064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24255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573957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23659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473361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23062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372764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22466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fld id="{AE5F2691-C404-9448-8367-00AACA65F4EC}" type="slidenum">
              <a:rPr lang="en-US" sz="1200">
                <a:solidFill>
                  <a:schemeClr val="tx1"/>
                </a:solidFill>
                <a:latin typeface="Times New Roman" charset="0"/>
              </a:rPr>
              <a:pPr/>
              <a:t>12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4343713"/>
            <a:ext cx="5028161" cy="4113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0766" indent="-281064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24255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573957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23659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473361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23062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372764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22466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fld id="{6724DB49-D505-5B4D-93D8-F8A7E3E1FD69}" type="slidenum">
              <a:rPr lang="en-US" sz="1200">
                <a:solidFill>
                  <a:schemeClr val="tx1"/>
                </a:solidFill>
                <a:latin typeface="Times New Roman" charset="0"/>
              </a:rPr>
              <a:pPr/>
              <a:t>16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4343713"/>
            <a:ext cx="5028161" cy="4113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sz="1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30766" indent="-281064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24255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573957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23659" indent="-224851" defTabSz="913458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473361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23062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372764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22466" indent="-224851" algn="ctr" defTabSz="91345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fld id="{4768EFBE-4A8B-B340-B97A-DC59062A6C4F}" type="slidenum">
              <a:rPr lang="en-US" sz="1200">
                <a:solidFill>
                  <a:schemeClr val="tx1"/>
                </a:solidFill>
                <a:latin typeface="Times New Roman" charset="0"/>
              </a:rPr>
              <a:pPr/>
              <a:t>17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4343713"/>
            <a:ext cx="5028161" cy="4113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9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8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8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3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9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1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4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9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BD988-7380-CE45-A6DD-23E7651A63A9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3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Reference monitors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27" y="3767669"/>
            <a:ext cx="7213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Suman Jana</a:t>
            </a:r>
          </a:p>
          <a:p>
            <a:endParaRPr lang="en-US" dirty="0"/>
          </a:p>
          <a:p>
            <a:r>
              <a:rPr lang="en-US" sz="2200" dirty="0" smtClean="0"/>
              <a:t>*Original slides from </a:t>
            </a:r>
            <a:r>
              <a:rPr lang="en-US" sz="2200" dirty="0" err="1" smtClean="0"/>
              <a:t>Vitaly</a:t>
            </a:r>
            <a:r>
              <a:rPr lang="en-US" sz="2200" dirty="0" smtClean="0"/>
              <a:t> </a:t>
            </a:r>
            <a:r>
              <a:rPr lang="en-US" sz="2200" dirty="0" err="1" smtClean="0"/>
              <a:t>Shmatikov</a:t>
            </a: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Modern Hardware Meets Security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Modern hardware: large number of registers, big memory pages</a:t>
            </a:r>
          </a:p>
          <a:p>
            <a:r>
              <a:rPr lang="en-US" dirty="0">
                <a:solidFill>
                  <a:srgbClr val="C00000"/>
                </a:solidFill>
              </a:rPr>
              <a:t>Isolation </a:t>
            </a:r>
            <a:r>
              <a:rPr lang="en-US" dirty="0">
                <a:sym typeface="Symbol" charset="0"/>
              </a:rPr>
              <a:t> </a:t>
            </a:r>
            <a:r>
              <a:rPr lang="en-US" dirty="0"/>
              <a:t>each process should live in its own hardware address space</a:t>
            </a:r>
          </a:p>
          <a:p>
            <a:r>
              <a:rPr lang="en-US" dirty="0"/>
              <a:t>… but the performance cost of inter-process communication is increasing</a:t>
            </a:r>
          </a:p>
          <a:p>
            <a:pPr lvl="1"/>
            <a:r>
              <a:rPr lang="en-US" dirty="0"/>
              <a:t>Context switches are very expensive</a:t>
            </a:r>
          </a:p>
          <a:p>
            <a:pPr lvl="1"/>
            <a:r>
              <a:rPr lang="en-US" dirty="0"/>
              <a:t>Trapping into OS kernel requires flushing TLB and cache, computing jump destination, copying memory</a:t>
            </a:r>
          </a:p>
          <a:p>
            <a:r>
              <a:rPr lang="en-US" dirty="0"/>
              <a:t>Conflict: </a:t>
            </a:r>
            <a:r>
              <a:rPr lang="en-US" dirty="0">
                <a:solidFill>
                  <a:srgbClr val="C00000"/>
                </a:solidFill>
              </a:rPr>
              <a:t>isolation vs. cheap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0373858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Software Fault Isolation (SFI)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/>
          </a:bodyPr>
          <a:lstStyle/>
          <a:p>
            <a:r>
              <a:rPr lang="en-US" dirty="0"/>
              <a:t>Processes live in the same hardware address space; </a:t>
            </a:r>
            <a:r>
              <a:rPr lang="en-US" dirty="0">
                <a:solidFill>
                  <a:srgbClr val="C00000"/>
                </a:solidFill>
              </a:rPr>
              <a:t>software reference monitor </a:t>
            </a:r>
            <a:r>
              <a:rPr lang="en-US" dirty="0"/>
              <a:t>isolates them</a:t>
            </a:r>
          </a:p>
          <a:p>
            <a:pPr lvl="1"/>
            <a:r>
              <a:rPr lang="en-US" dirty="0"/>
              <a:t>Each process is assigned a logical </a:t>
            </a:r>
            <a:r>
              <a:rPr lang="ja-JP" altLang="en-US" dirty="0"/>
              <a:t>“</a:t>
            </a:r>
            <a:r>
              <a:rPr lang="en-US" altLang="ja-JP" dirty="0"/>
              <a:t>fault domain</a:t>
            </a:r>
            <a:r>
              <a:rPr lang="ja-JP" altLang="en-US" dirty="0"/>
              <a:t>”</a:t>
            </a:r>
            <a:endParaRPr lang="en-US" altLang="ja-JP" dirty="0"/>
          </a:p>
          <a:p>
            <a:pPr lvl="1"/>
            <a:r>
              <a:rPr lang="en-US" dirty="0"/>
              <a:t>Check all memory references and jumps to ensure they </a:t>
            </a:r>
            <a:r>
              <a:rPr lang="en-US" dirty="0" smtClean="0"/>
              <a:t>don</a:t>
            </a:r>
            <a:r>
              <a:rPr lang="en-US" dirty="0" smtClean="0"/>
              <a:t>’</a:t>
            </a:r>
            <a:r>
              <a:rPr lang="en-US" altLang="ja-JP" dirty="0" smtClean="0"/>
              <a:t>t </a:t>
            </a:r>
            <a:r>
              <a:rPr lang="en-US" altLang="ja-JP" dirty="0"/>
              <a:t>leave </a:t>
            </a:r>
            <a:r>
              <a:rPr lang="en-US" altLang="ja-JP" dirty="0" smtClean="0"/>
              <a:t>process</a:t>
            </a:r>
            <a:r>
              <a:rPr lang="en-US" altLang="ja-JP" dirty="0" smtClean="0"/>
              <a:t>’</a:t>
            </a:r>
            <a:r>
              <a:rPr lang="en-US" altLang="ja-JP" dirty="0" smtClean="0"/>
              <a:t>s </a:t>
            </a:r>
            <a:r>
              <a:rPr lang="en-US" altLang="ja-JP" dirty="0"/>
              <a:t>domain</a:t>
            </a:r>
          </a:p>
          <a:p>
            <a:r>
              <a:rPr lang="en-US" dirty="0"/>
              <a:t>Tradeoff: checking vs. communication</a:t>
            </a:r>
          </a:p>
          <a:p>
            <a:pPr lvl="1"/>
            <a:r>
              <a:rPr lang="en-US" dirty="0"/>
              <a:t>Pay the cost of executing checks for each memory write and control transfer to save the cost of context switching when trapping into the kernel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992813" y="1143295"/>
            <a:ext cx="2766252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[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Wahbe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et al.  SOSP </a:t>
            </a:r>
            <a:r>
              <a:rPr lang="ja-JP" altLang="en-US" sz="2000" dirty="0">
                <a:solidFill>
                  <a:schemeClr val="tx1"/>
                </a:solidFill>
                <a:latin typeface="+mn-lt"/>
              </a:rPr>
              <a:t>‘</a:t>
            </a:r>
            <a:r>
              <a:rPr lang="en-US" altLang="ja-JP" sz="2000" dirty="0">
                <a:solidFill>
                  <a:schemeClr val="tx1"/>
                </a:solidFill>
                <a:latin typeface="+mn-lt"/>
              </a:rPr>
              <a:t>93]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53320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Fault Domains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Process</a:t>
            </a:r>
            <a:r>
              <a:rPr lang="en-US" dirty="0" smtClean="0"/>
              <a:t>’</a:t>
            </a:r>
            <a:r>
              <a:rPr lang="en-US" altLang="ja-JP" dirty="0" smtClean="0"/>
              <a:t>s </a:t>
            </a:r>
            <a:r>
              <a:rPr lang="en-US" altLang="ja-JP" dirty="0"/>
              <a:t>code and data in one memory segment</a:t>
            </a:r>
          </a:p>
          <a:p>
            <a:pPr lvl="1"/>
            <a:r>
              <a:rPr lang="en-US" dirty="0"/>
              <a:t>Identified by a unique pattern of upper bits</a:t>
            </a:r>
          </a:p>
          <a:p>
            <a:pPr lvl="1"/>
            <a:r>
              <a:rPr lang="en-US" dirty="0"/>
              <a:t>Code is separate from data (heap, stack, etc.)</a:t>
            </a:r>
          </a:p>
          <a:p>
            <a:pPr lvl="1"/>
            <a:r>
              <a:rPr lang="en-US" dirty="0"/>
              <a:t>Think of a fault domain as a </a:t>
            </a:r>
            <a:r>
              <a:rPr lang="ja-JP" altLang="en-US" dirty="0"/>
              <a:t>“</a:t>
            </a:r>
            <a:r>
              <a:rPr lang="en-US" altLang="ja-JP" dirty="0"/>
              <a:t>sandbox</a:t>
            </a:r>
            <a:r>
              <a:rPr lang="ja-JP" altLang="en-US" dirty="0"/>
              <a:t>”</a:t>
            </a:r>
            <a:endParaRPr lang="en-US" altLang="ja-JP" dirty="0"/>
          </a:p>
          <a:p>
            <a:r>
              <a:rPr lang="en-US" dirty="0"/>
              <a:t>Binary modified so that it cannot escape domain</a:t>
            </a:r>
          </a:p>
          <a:p>
            <a:pPr lvl="1"/>
            <a:r>
              <a:rPr lang="en-US" dirty="0"/>
              <a:t>Addresses are masked so that all memory writes are to addresses within the segment</a:t>
            </a:r>
          </a:p>
          <a:p>
            <a:pPr lvl="2"/>
            <a:r>
              <a:rPr lang="en-US" dirty="0"/>
              <a:t>Coarse-grained memory safety (vs. array bounds checking)</a:t>
            </a:r>
          </a:p>
          <a:p>
            <a:pPr lvl="1"/>
            <a:r>
              <a:rPr lang="en-US" dirty="0"/>
              <a:t>Code is inserted before each jump to ensure that the destination is within the segment</a:t>
            </a:r>
          </a:p>
          <a:p>
            <a:r>
              <a:rPr lang="en-US" dirty="0">
                <a:solidFill>
                  <a:schemeClr val="hlink"/>
                </a:solidFill>
              </a:rPr>
              <a:t>Does this help much against buffer overflows?</a:t>
            </a:r>
          </a:p>
        </p:txBody>
      </p:sp>
    </p:spTree>
    <p:extLst>
      <p:ext uri="{BB962C8B-B14F-4D97-AF65-F5344CB8AC3E}">
        <p14:creationId xmlns:p14="http://schemas.microsoft.com/office/powerpoint/2010/main" val="1318571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Verifying Jumps and Stores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/>
          </a:bodyPr>
          <a:lstStyle/>
          <a:p>
            <a:r>
              <a:rPr lang="en-US" dirty="0"/>
              <a:t>If target address can be determined statically, mask it with the </a:t>
            </a:r>
            <a:r>
              <a:rPr lang="en-US" dirty="0" smtClean="0"/>
              <a:t>segment</a:t>
            </a:r>
            <a:r>
              <a:rPr lang="en-US" dirty="0" smtClean="0"/>
              <a:t>’</a:t>
            </a:r>
            <a:r>
              <a:rPr lang="en-US" altLang="ja-JP" dirty="0" smtClean="0"/>
              <a:t>s </a:t>
            </a:r>
            <a:r>
              <a:rPr lang="en-US" altLang="ja-JP" dirty="0"/>
              <a:t>upper bits</a:t>
            </a:r>
          </a:p>
          <a:p>
            <a:pPr lvl="1"/>
            <a:r>
              <a:rPr lang="en-US" dirty="0"/>
              <a:t>Crash, but won</a:t>
            </a:r>
            <a:r>
              <a:rPr lang="ja-JP" altLang="en-US" dirty="0"/>
              <a:t>’</a:t>
            </a:r>
            <a:r>
              <a:rPr lang="en-US" altLang="ja-JP" dirty="0"/>
              <a:t>t stomp on another process</a:t>
            </a:r>
            <a:r>
              <a:rPr lang="ja-JP" altLang="en-US" dirty="0"/>
              <a:t>’</a:t>
            </a:r>
            <a:r>
              <a:rPr lang="en-US" altLang="ja-JP" dirty="0"/>
              <a:t>s memory</a:t>
            </a:r>
          </a:p>
          <a:p>
            <a:r>
              <a:rPr lang="en-US" dirty="0"/>
              <a:t>If address unknown until runtime, insert checking code before the instruction</a:t>
            </a:r>
          </a:p>
          <a:p>
            <a:r>
              <a:rPr lang="en-US" dirty="0"/>
              <a:t>Ensure that code </a:t>
            </a:r>
            <a:r>
              <a:rPr lang="en-US" dirty="0" smtClean="0"/>
              <a:t>can</a:t>
            </a:r>
            <a:r>
              <a:rPr lang="en-US" dirty="0" smtClean="0"/>
              <a:t>’</a:t>
            </a:r>
            <a:r>
              <a:rPr lang="en-US" altLang="ja-JP" dirty="0" smtClean="0"/>
              <a:t>t </a:t>
            </a:r>
            <a:r>
              <a:rPr lang="en-US" altLang="ja-JP" dirty="0"/>
              <a:t>jump around the checks</a:t>
            </a:r>
          </a:p>
          <a:p>
            <a:pPr lvl="1"/>
            <a:r>
              <a:rPr lang="en-US" dirty="0"/>
              <a:t>Target address held in a dedicated register</a:t>
            </a:r>
          </a:p>
          <a:p>
            <a:pPr lvl="1"/>
            <a:r>
              <a:rPr lang="en-US" dirty="0"/>
              <a:t>Its value is changed only by inserted code, atomically, and only with a value from the data segment</a:t>
            </a:r>
          </a:p>
        </p:txBody>
      </p:sp>
    </p:spTree>
    <p:extLst>
      <p:ext uri="{BB962C8B-B14F-4D97-AF65-F5344CB8AC3E}">
        <p14:creationId xmlns:p14="http://schemas.microsoft.com/office/powerpoint/2010/main" val="3944431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Simple SFI Example</a:t>
            </a:r>
          </a:p>
        </p:txBody>
      </p:sp>
      <p:sp>
        <p:nvSpPr>
          <p:cNvPr id="146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r>
              <a:rPr lang="en-US" dirty="0"/>
              <a:t>Fault domain = from 0x1200 to 0x12FF</a:t>
            </a:r>
          </a:p>
          <a:p>
            <a:r>
              <a:rPr lang="en-US" dirty="0"/>
              <a:t>Original code:	</a:t>
            </a:r>
            <a:r>
              <a:rPr lang="en-US" dirty="0">
                <a:solidFill>
                  <a:schemeClr val="accent2"/>
                </a:solidFill>
              </a:rPr>
              <a:t>write x</a:t>
            </a:r>
          </a:p>
          <a:p>
            <a:r>
              <a:rPr lang="en-US" dirty="0"/>
              <a:t>Naïve SFI:	</a:t>
            </a:r>
            <a:r>
              <a:rPr lang="en-US" dirty="0">
                <a:solidFill>
                  <a:schemeClr val="accent2"/>
                </a:solidFill>
              </a:rPr>
              <a:t>x := x &amp; 00FF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chemeClr val="accent2"/>
                </a:solidFill>
              </a:rPr>
              <a:t>                      	x := x | 1200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chemeClr val="accent2"/>
                </a:solidFill>
              </a:rPr>
              <a:t>  				write x</a:t>
            </a:r>
          </a:p>
          <a:p>
            <a:r>
              <a:rPr lang="en-US" dirty="0"/>
              <a:t>Better SFI:	</a:t>
            </a:r>
            <a:r>
              <a:rPr lang="en-US" dirty="0" err="1">
                <a:solidFill>
                  <a:schemeClr val="accent2"/>
                </a:solidFill>
              </a:rPr>
              <a:t>tmp</a:t>
            </a:r>
            <a:r>
              <a:rPr lang="en-US" dirty="0">
                <a:solidFill>
                  <a:schemeClr val="accent2"/>
                </a:solidFill>
              </a:rPr>
              <a:t> := x &amp; 00FF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chemeClr val="accent2"/>
                </a:solidFill>
              </a:rPr>
              <a:t>				</a:t>
            </a:r>
            <a:r>
              <a:rPr lang="en-US" dirty="0" err="1">
                <a:solidFill>
                  <a:schemeClr val="accent2"/>
                </a:solidFill>
              </a:rPr>
              <a:t>tmp</a:t>
            </a:r>
            <a:r>
              <a:rPr lang="en-US" dirty="0">
                <a:solidFill>
                  <a:schemeClr val="accent2"/>
                </a:solidFill>
              </a:rPr>
              <a:t> := </a:t>
            </a:r>
            <a:r>
              <a:rPr lang="en-US" dirty="0" err="1">
                <a:solidFill>
                  <a:schemeClr val="accent2"/>
                </a:solidFill>
              </a:rPr>
              <a:t>tmp</a:t>
            </a:r>
            <a:r>
              <a:rPr lang="en-US" dirty="0">
                <a:solidFill>
                  <a:schemeClr val="accent2"/>
                </a:solidFill>
              </a:rPr>
              <a:t> | 1200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chemeClr val="accent2"/>
                </a:solidFill>
              </a:rPr>
              <a:t>				write </a:t>
            </a:r>
            <a:r>
              <a:rPr lang="en-US" dirty="0" err="1">
                <a:solidFill>
                  <a:schemeClr val="accent2"/>
                </a:solidFill>
              </a:rPr>
              <a:t>tmp</a:t>
            </a:r>
            <a:endParaRPr lang="en-US" dirty="0">
              <a:solidFill>
                <a:schemeClr val="accent2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86401" y="2590800"/>
            <a:ext cx="3548063" cy="1066800"/>
            <a:chOff x="3456" y="1632"/>
            <a:chExt cx="2235" cy="672"/>
          </a:xfrm>
        </p:grpSpPr>
        <p:sp>
          <p:nvSpPr>
            <p:cNvPr id="28681" name="Text Box 4"/>
            <p:cNvSpPr txBox="1">
              <a:spLocks noChangeArrowheads="1"/>
            </p:cNvSpPr>
            <p:nvPr/>
          </p:nvSpPr>
          <p:spPr bwMode="auto">
            <a:xfrm>
              <a:off x="3616" y="1804"/>
              <a:ext cx="2075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0000"/>
                </a:lnSpc>
                <a:buFontTx/>
                <a:buNone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convert x into an address that</a:t>
              </a:r>
            </a:p>
            <a:p>
              <a:pPr>
                <a:lnSpc>
                  <a:spcPct val="80000"/>
                </a:lnSpc>
                <a:buFontTx/>
                <a:buNone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lies within the fault domain</a:t>
              </a:r>
            </a:p>
          </p:txBody>
        </p:sp>
        <p:sp>
          <p:nvSpPr>
            <p:cNvPr id="28682" name="AutoShape 5"/>
            <p:cNvSpPr>
              <a:spLocks/>
            </p:cNvSpPr>
            <p:nvPr/>
          </p:nvSpPr>
          <p:spPr bwMode="auto">
            <a:xfrm>
              <a:off x="3456" y="1632"/>
              <a:ext cx="192" cy="672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166813" y="3429000"/>
            <a:ext cx="7748587" cy="615950"/>
            <a:chOff x="735" y="2160"/>
            <a:chExt cx="4881" cy="388"/>
          </a:xfrm>
        </p:grpSpPr>
        <p:sp>
          <p:nvSpPr>
            <p:cNvPr id="28678" name="AutoShape 7"/>
            <p:cNvSpPr>
              <a:spLocks noChangeArrowheads="1"/>
            </p:cNvSpPr>
            <p:nvPr/>
          </p:nvSpPr>
          <p:spPr bwMode="auto">
            <a:xfrm>
              <a:off x="3321" y="2352"/>
              <a:ext cx="2295" cy="196"/>
            </a:xfrm>
            <a:prstGeom prst="wedgeRectCallout">
              <a:avLst>
                <a:gd name="adj1" fmla="val -71806"/>
                <a:gd name="adj2" fmla="val 21875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buFontTx/>
                <a:buNone/>
              </a:pPr>
              <a:r>
                <a:rPr lang="en-US" dirty="0">
                  <a:solidFill>
                    <a:srgbClr val="FF0000"/>
                  </a:solidFill>
                </a:rPr>
                <a:t>What if the code jumps right here?</a:t>
              </a:r>
            </a:p>
          </p:txBody>
        </p:sp>
        <p:sp>
          <p:nvSpPr>
            <p:cNvPr id="28679" name="Freeform 8"/>
            <p:cNvSpPr>
              <a:spLocks/>
            </p:cNvSpPr>
            <p:nvPr/>
          </p:nvSpPr>
          <p:spPr bwMode="auto">
            <a:xfrm>
              <a:off x="1033" y="2165"/>
              <a:ext cx="935" cy="383"/>
            </a:xfrm>
            <a:custGeom>
              <a:avLst/>
              <a:gdLst>
                <a:gd name="T0" fmla="*/ 0 w 935"/>
                <a:gd name="T1" fmla="*/ 133 h 383"/>
                <a:gd name="T2" fmla="*/ 376 w 935"/>
                <a:gd name="T3" fmla="*/ 33 h 383"/>
                <a:gd name="T4" fmla="*/ 632 w 935"/>
                <a:gd name="T5" fmla="*/ 333 h 383"/>
                <a:gd name="T6" fmla="*/ 935 w 935"/>
                <a:gd name="T7" fmla="*/ 331 h 3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5"/>
                <a:gd name="T13" fmla="*/ 0 h 383"/>
                <a:gd name="T14" fmla="*/ 935 w 935"/>
                <a:gd name="T15" fmla="*/ 383 h 3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5" h="383">
                  <a:moveTo>
                    <a:pt x="0" y="133"/>
                  </a:moveTo>
                  <a:cubicBezTo>
                    <a:pt x="63" y="116"/>
                    <a:pt x="271" y="0"/>
                    <a:pt x="376" y="33"/>
                  </a:cubicBezTo>
                  <a:cubicBezTo>
                    <a:pt x="481" y="66"/>
                    <a:pt x="539" y="283"/>
                    <a:pt x="632" y="333"/>
                  </a:cubicBezTo>
                  <a:cubicBezTo>
                    <a:pt x="725" y="383"/>
                    <a:pt x="872" y="331"/>
                    <a:pt x="935" y="331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Text Box 9"/>
            <p:cNvSpPr txBox="1">
              <a:spLocks noChangeArrowheads="1"/>
            </p:cNvSpPr>
            <p:nvPr/>
          </p:nvSpPr>
          <p:spPr bwMode="auto">
            <a:xfrm>
              <a:off x="735" y="2160"/>
              <a:ext cx="2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r>
                <a:rPr lang="en-US">
                  <a:solidFill>
                    <a:srgbClr val="FF0000"/>
                  </a:solidFill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591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Inline Reference Monitor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Generalize SFI to more general safety policies than just memory safety</a:t>
            </a:r>
          </a:p>
          <a:p>
            <a:pPr lvl="1"/>
            <a:r>
              <a:rPr lang="en-US" dirty="0"/>
              <a:t>Policy specified in some formal language</a:t>
            </a:r>
          </a:p>
          <a:p>
            <a:pPr lvl="1"/>
            <a:r>
              <a:rPr lang="en-US" dirty="0"/>
              <a:t>Policy deals with application-level concepts: access to system resources, network events, etc.</a:t>
            </a:r>
          </a:p>
          <a:p>
            <a:pPr lvl="2"/>
            <a:r>
              <a:rPr lang="ja-JP" altLang="en-US" dirty="0"/>
              <a:t>“</a:t>
            </a:r>
            <a:r>
              <a:rPr lang="en-US" altLang="ja-JP" dirty="0"/>
              <a:t>No process should send to the network after reading a file</a:t>
            </a:r>
            <a:r>
              <a:rPr lang="ja-JP" altLang="en-US" dirty="0"/>
              <a:t>”</a:t>
            </a:r>
            <a:r>
              <a:rPr lang="en-US" altLang="ja-JP" dirty="0"/>
              <a:t>, </a:t>
            </a:r>
            <a:r>
              <a:rPr lang="ja-JP" altLang="en-US" dirty="0"/>
              <a:t>“</a:t>
            </a:r>
            <a:r>
              <a:rPr lang="en-US" altLang="ja-JP" dirty="0"/>
              <a:t>No process should open more than 3 windows</a:t>
            </a:r>
            <a:r>
              <a:rPr lang="ja-JP" altLang="en-US" dirty="0"/>
              <a:t>”</a:t>
            </a:r>
            <a:r>
              <a:rPr lang="en-US" altLang="ja-JP" dirty="0"/>
              <a:t>, …</a:t>
            </a:r>
          </a:p>
          <a:p>
            <a:r>
              <a:rPr lang="en-US" dirty="0"/>
              <a:t>Policy checks are integrated into the binary code</a:t>
            </a:r>
          </a:p>
          <a:p>
            <a:pPr lvl="1"/>
            <a:r>
              <a:rPr lang="en-US" dirty="0"/>
              <a:t>Via binary rewriting or when compiling</a:t>
            </a:r>
          </a:p>
          <a:p>
            <a:r>
              <a:rPr lang="en-US" dirty="0"/>
              <a:t>Inserted checks should be </a:t>
            </a:r>
            <a:r>
              <a:rPr lang="en-US" dirty="0" err="1"/>
              <a:t>uncircumventable</a:t>
            </a:r>
            <a:endParaRPr lang="en-US" dirty="0"/>
          </a:p>
          <a:p>
            <a:pPr lvl="1"/>
            <a:r>
              <a:rPr lang="en-US" dirty="0"/>
              <a:t>Rely on SFI for basic memory safety</a:t>
            </a:r>
          </a:p>
        </p:txBody>
      </p:sp>
    </p:spTree>
    <p:extLst>
      <p:ext uri="{BB962C8B-B14F-4D97-AF65-F5344CB8AC3E}">
        <p14:creationId xmlns:p14="http://schemas.microsoft.com/office/powerpoint/2010/main" val="2638627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804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Policy Specification in SASI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886200"/>
            <a:ext cx="8077200" cy="2590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dirty="0"/>
              <a:t>SASI policies are finite-state automata</a:t>
            </a:r>
          </a:p>
          <a:p>
            <a:r>
              <a:rPr lang="en-US" sz="2400" dirty="0"/>
              <a:t>Can express any safety policy</a:t>
            </a:r>
          </a:p>
          <a:p>
            <a:r>
              <a:rPr lang="en-US" sz="2400" dirty="0"/>
              <a:t>Easy to analyze, emulate, compile</a:t>
            </a:r>
          </a:p>
          <a:p>
            <a:r>
              <a:rPr lang="en-US" sz="2400" dirty="0"/>
              <a:t>Written in SAL language (textual version of diagrams)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066800" y="1584325"/>
            <a:ext cx="2819400" cy="1524000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 flipH="1">
            <a:off x="1812925" y="1787525"/>
            <a:ext cx="350838" cy="74136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 flipH="1">
            <a:off x="1417638" y="2295525"/>
            <a:ext cx="576262" cy="6000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1820863" y="2044700"/>
            <a:ext cx="6350" cy="266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V="1">
            <a:off x="1295400" y="2790825"/>
            <a:ext cx="223838" cy="1825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Text Box 9"/>
          <p:cNvSpPr txBox="1">
            <a:spLocks noChangeArrowheads="1"/>
          </p:cNvSpPr>
          <p:nvPr/>
        </p:nvSpPr>
        <p:spPr bwMode="auto">
          <a:xfrm>
            <a:off x="1273175" y="3092450"/>
            <a:ext cx="21613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No division by zero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981200" y="1660525"/>
            <a:ext cx="1649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sz="2000" b="1">
                <a:solidFill>
                  <a:schemeClr val="tx1"/>
                </a:solidFill>
                <a:latin typeface="Times New Roman" charset="0"/>
                <a:sym typeface="Symbol" charset="0"/>
              </a:rPr>
              <a:t> </a:t>
            </a:r>
            <a:r>
              <a:rPr lang="en-US" sz="2000">
                <a:solidFill>
                  <a:schemeClr val="tx1"/>
                </a:solidFill>
                <a:latin typeface="Times New Roman" charset="0"/>
              </a:rPr>
              <a:t>(op = </a:t>
            </a:r>
            <a:r>
              <a:rPr lang="ja-JP" altLang="en-US" sz="2000">
                <a:solidFill>
                  <a:schemeClr val="tx1"/>
                </a:solidFill>
                <a:latin typeface="Times New Roman" charset="0"/>
              </a:rPr>
              <a:t>“</a:t>
            </a:r>
            <a:r>
              <a:rPr lang="en-US" altLang="ja-JP" sz="2000">
                <a:solidFill>
                  <a:schemeClr val="tx1"/>
                </a:solidFill>
                <a:latin typeface="Times New Roman" charset="0"/>
              </a:rPr>
              <a:t>div</a:t>
            </a:r>
            <a:r>
              <a:rPr lang="ja-JP" altLang="en-US" sz="2000">
                <a:solidFill>
                  <a:schemeClr val="tx1"/>
                </a:solidFill>
                <a:latin typeface="Times New Roman" charset="0"/>
              </a:rPr>
              <a:t>”</a:t>
            </a:r>
            <a:endParaRPr lang="en-US" sz="20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617788" y="1941513"/>
            <a:ext cx="1116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imes New Roman" charset="0"/>
              </a:rPr>
              <a:t>arg2 = 0)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362200" y="1941513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Times New Roman" charset="0"/>
                <a:sym typeface="Symbol" charset="0"/>
              </a:rPr>
              <a:t></a:t>
            </a:r>
            <a:endParaRPr lang="en-US" sz="20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389438" y="1574800"/>
            <a:ext cx="3763962" cy="1533525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427663" y="2568575"/>
            <a:ext cx="109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4648200" y="1804988"/>
            <a:ext cx="358775" cy="72707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4819650" y="2303463"/>
            <a:ext cx="592138" cy="58578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4997450" y="2066925"/>
            <a:ext cx="4763" cy="2397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Oval 18"/>
          <p:cNvSpPr>
            <a:spLocks noChangeArrowheads="1"/>
          </p:cNvSpPr>
          <p:nvPr/>
        </p:nvSpPr>
        <p:spPr bwMode="auto">
          <a:xfrm flipH="1">
            <a:off x="6937375" y="1773238"/>
            <a:ext cx="358775" cy="7572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Oval 19"/>
          <p:cNvSpPr>
            <a:spLocks noChangeArrowheads="1"/>
          </p:cNvSpPr>
          <p:nvPr/>
        </p:nvSpPr>
        <p:spPr bwMode="auto">
          <a:xfrm flipH="1">
            <a:off x="6532563" y="2290763"/>
            <a:ext cx="590550" cy="612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943725" y="2036763"/>
            <a:ext cx="6350" cy="269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V="1">
            <a:off x="4686300" y="2795588"/>
            <a:ext cx="227013" cy="1889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42" name="Object 22"/>
          <p:cNvGraphicFramePr>
            <a:graphicFrameLocks noChangeAspect="1"/>
          </p:cNvGraphicFramePr>
          <p:nvPr/>
        </p:nvGraphicFramePr>
        <p:xfrm>
          <a:off x="4994275" y="1736725"/>
          <a:ext cx="7620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6" name="Equation" r:id="rId4" imgW="419100" imgH="177800" progId="Equation.3">
                  <p:embed/>
                </p:oleObj>
              </mc:Choice>
              <mc:Fallback>
                <p:oleObj name="Equation" r:id="rId4" imgW="4191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1736725"/>
                        <a:ext cx="76200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43" name="Object 23"/>
          <p:cNvGraphicFramePr>
            <a:graphicFrameLocks noChangeAspect="1"/>
          </p:cNvGraphicFramePr>
          <p:nvPr/>
        </p:nvGraphicFramePr>
        <p:xfrm>
          <a:off x="7280275" y="1739900"/>
          <a:ext cx="77628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7" name="Equation" r:id="rId6" imgW="431800" imgH="177800" progId="Equation.3">
                  <p:embed/>
                </p:oleObj>
              </mc:Choice>
              <mc:Fallback>
                <p:oleObj name="Equation" r:id="rId6" imgW="4318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275" y="1739900"/>
                        <a:ext cx="776288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44" name="Object 24"/>
          <p:cNvGraphicFramePr>
            <a:graphicFrameLocks noChangeAspect="1"/>
          </p:cNvGraphicFramePr>
          <p:nvPr/>
        </p:nvGraphicFramePr>
        <p:xfrm>
          <a:off x="5638800" y="2549525"/>
          <a:ext cx="5730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8" name="Equation" r:id="rId8" imgW="317500" imgH="177800" progId="Equation.3">
                  <p:embed/>
                </p:oleObj>
              </mc:Choice>
              <mc:Fallback>
                <p:oleObj name="Equation" r:id="rId8" imgW="3175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549525"/>
                        <a:ext cx="57308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" name="Text Box 25"/>
          <p:cNvSpPr txBox="1">
            <a:spLocks noChangeArrowheads="1"/>
          </p:cNvSpPr>
          <p:nvPr/>
        </p:nvSpPr>
        <p:spPr bwMode="auto">
          <a:xfrm>
            <a:off x="4427538" y="3108325"/>
            <a:ext cx="3440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No network send after file read</a:t>
            </a:r>
          </a:p>
        </p:txBody>
      </p:sp>
      <p:sp>
        <p:nvSpPr>
          <p:cNvPr id="30746" name="TextBox 4"/>
          <p:cNvSpPr txBox="1">
            <a:spLocks noChangeArrowheads="1"/>
          </p:cNvSpPr>
          <p:nvPr/>
        </p:nvSpPr>
        <p:spPr bwMode="auto">
          <a:xfrm>
            <a:off x="6888163" y="1066800"/>
            <a:ext cx="20272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2000" dirty="0">
                <a:solidFill>
                  <a:schemeClr val="tx1"/>
                </a:solidFill>
              </a:rPr>
              <a:t>[Cornell project]</a:t>
            </a:r>
          </a:p>
        </p:txBody>
      </p:sp>
    </p:spTree>
    <p:extLst>
      <p:ext uri="{BB962C8B-B14F-4D97-AF65-F5344CB8AC3E}">
        <p14:creationId xmlns:p14="http://schemas.microsoft.com/office/powerpoint/2010/main" val="1764736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10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Policy Enforcement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Checking before every instruction is an overkill</a:t>
            </a:r>
          </a:p>
          <a:p>
            <a:pPr lvl="1"/>
            <a:r>
              <a:rPr lang="en-US" dirty="0"/>
              <a:t>Check </a:t>
            </a:r>
            <a:r>
              <a:rPr lang="ja-JP" altLang="en-US" dirty="0"/>
              <a:t>“</a:t>
            </a:r>
            <a:r>
              <a:rPr lang="en-US" altLang="ja-JP" dirty="0"/>
              <a:t>No division by zero</a:t>
            </a:r>
            <a:r>
              <a:rPr lang="ja-JP" altLang="en-US" dirty="0"/>
              <a:t>”</a:t>
            </a:r>
            <a:r>
              <a:rPr lang="en-US" altLang="ja-JP" dirty="0"/>
              <a:t> only before DIV</a:t>
            </a:r>
          </a:p>
          <a:p>
            <a:r>
              <a:rPr lang="en-US" dirty="0"/>
              <a:t>SASI uses partial evaluation</a:t>
            </a:r>
          </a:p>
          <a:p>
            <a:pPr lvl="1"/>
            <a:r>
              <a:rPr lang="en-US" dirty="0"/>
              <a:t>Insert policy checks before every instruction, then rely on static analysis to eliminate unnecessary checks</a:t>
            </a:r>
          </a:p>
          <a:p>
            <a:r>
              <a:rPr lang="en-US" dirty="0"/>
              <a:t>There is a </a:t>
            </a:r>
            <a:r>
              <a:rPr lang="ja-JP" altLang="en-US" dirty="0"/>
              <a:t>“</a:t>
            </a:r>
            <a:r>
              <a:rPr lang="en-US" altLang="ja-JP" dirty="0"/>
              <a:t>semantic gap</a:t>
            </a:r>
            <a:r>
              <a:rPr lang="ja-JP" altLang="en-US" dirty="0"/>
              <a:t>”</a:t>
            </a:r>
            <a:r>
              <a:rPr lang="en-US" altLang="ja-JP" dirty="0"/>
              <a:t> between individual instructions and policy-level events</a:t>
            </a:r>
          </a:p>
          <a:p>
            <a:pPr lvl="1"/>
            <a:r>
              <a:rPr lang="en-US" dirty="0"/>
              <a:t>Applications use abstractions such as strings, types, files, function calls, etc.</a:t>
            </a:r>
          </a:p>
          <a:p>
            <a:pPr lvl="1"/>
            <a:r>
              <a:rPr lang="en-US" dirty="0"/>
              <a:t>Reference monitor must synthesize these abstractions from low-level assembly code</a:t>
            </a:r>
          </a:p>
        </p:txBody>
      </p:sp>
    </p:spTree>
    <p:extLst>
      <p:ext uri="{BB962C8B-B14F-4D97-AF65-F5344CB8AC3E}">
        <p14:creationId xmlns:p14="http://schemas.microsoft.com/office/powerpoint/2010/main" val="3904891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371600"/>
            <a:ext cx="8686800" cy="2971800"/>
          </a:xfrm>
        </p:spPr>
        <p:txBody>
          <a:bodyPr/>
          <a:lstStyle/>
          <a:p>
            <a:pPr algn="ctr"/>
            <a:r>
              <a:rPr lang="en-US" sz="3200" dirty="0"/>
              <a:t>M. </a:t>
            </a:r>
            <a:r>
              <a:rPr lang="en-US" sz="3200" dirty="0" err="1"/>
              <a:t>Abadi</a:t>
            </a:r>
            <a:r>
              <a:rPr lang="en-US" sz="3200" dirty="0"/>
              <a:t>, M. </a:t>
            </a:r>
            <a:r>
              <a:rPr lang="en-US" sz="3200" dirty="0" err="1"/>
              <a:t>Budiu</a:t>
            </a:r>
            <a:r>
              <a:rPr lang="en-US" sz="3200" dirty="0"/>
              <a:t>, U. </a:t>
            </a:r>
            <a:r>
              <a:rPr lang="en-US" sz="3200" dirty="0" err="1"/>
              <a:t>Erlingsson</a:t>
            </a:r>
            <a:r>
              <a:rPr lang="en-US" sz="3200" dirty="0"/>
              <a:t>, J. </a:t>
            </a:r>
            <a:r>
              <a:rPr lang="en-US" sz="3200" dirty="0" err="1"/>
              <a:t>Ligatti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>
                <a:solidFill>
                  <a:srgbClr val="FF6600"/>
                </a:solidFill>
              </a:rPr>
              <a:t>Control-Flow Integrity: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2800" dirty="0">
                <a:solidFill>
                  <a:srgbClr val="FF6600"/>
                </a:solidFill>
              </a:rPr>
              <a:t>Principles, Implementations, and Applications</a:t>
            </a:r>
            <a:r>
              <a:rPr lang="en-US" sz="3200" dirty="0">
                <a:solidFill>
                  <a:srgbClr val="C00000"/>
                </a:solidFill>
              </a:rPr>
              <a:t/>
            </a:r>
            <a:br>
              <a:rPr lang="en-US" sz="32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/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/>
              <a:t>(CCS 2005)</a:t>
            </a:r>
          </a:p>
        </p:txBody>
      </p:sp>
    </p:spTree>
    <p:extLst>
      <p:ext uri="{BB962C8B-B14F-4D97-AF65-F5344CB8AC3E}">
        <p14:creationId xmlns:p14="http://schemas.microsoft.com/office/powerpoint/2010/main" val="301243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idea: pre-determine </a:t>
            </a:r>
            <a:r>
              <a:rPr lang="en-US" dirty="0">
                <a:solidFill>
                  <a:srgbClr val="C00000"/>
                </a:solidFill>
              </a:rPr>
              <a:t>control flow graph </a:t>
            </a:r>
            <a:r>
              <a:rPr lang="en-US" dirty="0"/>
              <a:t>(CFG) of an application</a:t>
            </a:r>
          </a:p>
          <a:p>
            <a:pPr lvl="1"/>
            <a:r>
              <a:rPr lang="en-US" dirty="0"/>
              <a:t>Static analysis of source code</a:t>
            </a:r>
          </a:p>
          <a:p>
            <a:pPr lvl="1"/>
            <a:r>
              <a:rPr lang="en-US" dirty="0"/>
              <a:t>Static binary analysis   </a:t>
            </a:r>
            <a:r>
              <a:rPr lang="en-US" dirty="0">
                <a:solidFill>
                  <a:srgbClr val="C00000"/>
                </a:solidFill>
                <a:sym typeface="Symbol" charset="0"/>
              </a:rPr>
              <a:t> </a:t>
            </a:r>
            <a:r>
              <a:rPr lang="en-US" dirty="0">
                <a:solidFill>
                  <a:srgbClr val="C00000"/>
                </a:solidFill>
              </a:rPr>
              <a:t>CFI</a:t>
            </a:r>
          </a:p>
          <a:p>
            <a:pPr lvl="1"/>
            <a:r>
              <a:rPr lang="en-US" dirty="0"/>
              <a:t>Execution profiling</a:t>
            </a:r>
          </a:p>
          <a:p>
            <a:pPr lvl="1"/>
            <a:r>
              <a:rPr lang="en-US" dirty="0"/>
              <a:t>Explicit specification of security policy</a:t>
            </a:r>
          </a:p>
          <a:p>
            <a:r>
              <a:rPr lang="en-US" dirty="0"/>
              <a:t>Execution must follow the pre-determined control flow graph</a:t>
            </a:r>
          </a:p>
        </p:txBody>
      </p:sp>
      <p:sp>
        <p:nvSpPr>
          <p:cNvPr id="35843" name="Rectangle 10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296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CFI: Control-Flow Integrity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6808788" y="1066800"/>
            <a:ext cx="151753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[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Abadi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et al.]</a:t>
            </a:r>
          </a:p>
        </p:txBody>
      </p:sp>
    </p:spTree>
    <p:extLst>
      <p:ext uri="{BB962C8B-B14F-4D97-AF65-F5344CB8AC3E}">
        <p14:creationId xmlns:p14="http://schemas.microsoft.com/office/powerpoint/2010/main" val="3731264428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296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Reference Monitor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/>
              <a:t>Observes execution of the program/process</a:t>
            </a:r>
          </a:p>
          <a:p>
            <a:pPr lvl="1"/>
            <a:r>
              <a:rPr lang="en-US" dirty="0"/>
              <a:t>At what level? Possibilities: hardware, OS, network</a:t>
            </a:r>
          </a:p>
          <a:p>
            <a:r>
              <a:rPr lang="en-US" dirty="0"/>
              <a:t>Halts or confines execution if the program is about to violate the security policy</a:t>
            </a:r>
          </a:p>
          <a:p>
            <a:pPr lvl="1"/>
            <a:r>
              <a:rPr lang="en-US" smtClean="0"/>
              <a:t>What’</a:t>
            </a:r>
            <a:r>
              <a:rPr lang="en-US" altLang="ja-JP" smtClean="0"/>
              <a:t>s </a:t>
            </a:r>
            <a:r>
              <a:rPr lang="en-US" altLang="ja-JP" dirty="0"/>
              <a:t>a </a:t>
            </a:r>
            <a:r>
              <a:rPr lang="ja-JP" altLang="en-US" dirty="0"/>
              <a:t>“</a:t>
            </a:r>
            <a:r>
              <a:rPr lang="en-US" altLang="ja-JP" dirty="0"/>
              <a:t>security policy</a:t>
            </a:r>
            <a:r>
              <a:rPr lang="ja-JP" altLang="en-US" dirty="0"/>
              <a:t>”</a:t>
            </a:r>
            <a:r>
              <a:rPr lang="en-US" altLang="ja-JP" dirty="0"/>
              <a:t>?</a:t>
            </a:r>
          </a:p>
          <a:p>
            <a:pPr lvl="1"/>
            <a:r>
              <a:rPr lang="en-US" dirty="0"/>
              <a:t>Which system events are relevant to the policy?</a:t>
            </a:r>
          </a:p>
          <a:p>
            <a:pPr lvl="2"/>
            <a:r>
              <a:rPr lang="en-US" dirty="0"/>
              <a:t>Instructions, memory accesses, system calls, network packets…</a:t>
            </a:r>
          </a:p>
          <a:p>
            <a:r>
              <a:rPr lang="en-US" dirty="0"/>
              <a:t>Cannot be circumvented by the monitored process</a:t>
            </a:r>
          </a:p>
        </p:txBody>
      </p:sp>
    </p:spTree>
    <p:extLst>
      <p:ext uri="{BB962C8B-B14F-4D97-AF65-F5344CB8AC3E}">
        <p14:creationId xmlns:p14="http://schemas.microsoft.com/office/powerpoint/2010/main" val="2431284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 binary rewriting to instrument code with runtime checks (similar to SFI)</a:t>
            </a:r>
          </a:p>
          <a:p>
            <a:r>
              <a:rPr lang="en-US" dirty="0"/>
              <a:t>Inserted checks ensure that the execution always stays within the statically determined CFG</a:t>
            </a:r>
          </a:p>
          <a:p>
            <a:pPr lvl="1"/>
            <a:r>
              <a:rPr lang="en-US" dirty="0"/>
              <a:t>Whenever an instruction transfers control, destination must be valid according to the CFG</a:t>
            </a:r>
          </a:p>
          <a:p>
            <a:r>
              <a:rPr lang="en-US" dirty="0"/>
              <a:t>Goal: prevent injection of arbitrary code and invalid control transfers (e.g., return</a:t>
            </a:r>
            <a:r>
              <a:rPr lang="en-US" dirty="0" smtClean="0"/>
              <a:t>-oriented-programming)</a:t>
            </a:r>
            <a:endParaRPr lang="en-US" dirty="0"/>
          </a:p>
          <a:p>
            <a:pPr lvl="1"/>
            <a:r>
              <a:rPr lang="en-US" dirty="0"/>
              <a:t>Secure even if the attacker has complete control over the thread</a:t>
            </a:r>
            <a:r>
              <a:rPr lang="ja-JP" altLang="en-US" dirty="0"/>
              <a:t>’</a:t>
            </a:r>
            <a:r>
              <a:rPr lang="en-US" altLang="ja-JP" dirty="0"/>
              <a:t>s address space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296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CFI: Binary Instrumentation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5605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45249"/>
            <a:ext cx="8382000" cy="3714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CFG Example</a:t>
            </a:r>
          </a:p>
        </p:txBody>
      </p:sp>
    </p:spTree>
    <p:extLst>
      <p:ext uri="{BB962C8B-B14F-4D97-AF65-F5344CB8AC3E}">
        <p14:creationId xmlns:p14="http://schemas.microsoft.com/office/powerpoint/2010/main" val="2707603485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5029200"/>
          </a:xfrm>
        </p:spPr>
        <p:txBody>
          <a:bodyPr>
            <a:normAutofit fontScale="92500"/>
          </a:bodyPr>
          <a:lstStyle/>
          <a:p>
            <a:r>
              <a:rPr lang="en-US" dirty="0"/>
              <a:t>For each control transfer, determine statically its possible destination(s)</a:t>
            </a:r>
          </a:p>
          <a:p>
            <a:r>
              <a:rPr lang="en-US" dirty="0"/>
              <a:t>Insert a </a:t>
            </a:r>
            <a:r>
              <a:rPr lang="en-US" dirty="0">
                <a:solidFill>
                  <a:srgbClr val="C00000"/>
                </a:solidFill>
              </a:rPr>
              <a:t>unique bit pattern at every destination</a:t>
            </a:r>
          </a:p>
          <a:p>
            <a:pPr lvl="1"/>
            <a:r>
              <a:rPr lang="en-US" dirty="0"/>
              <a:t>Two destinations are equivalent if CFG contains edges to each from the same source</a:t>
            </a:r>
          </a:p>
          <a:p>
            <a:pPr lvl="2"/>
            <a:r>
              <a:rPr lang="en-US" dirty="0"/>
              <a:t>This is imprecise </a:t>
            </a:r>
            <a:r>
              <a:rPr lang="en-US" dirty="0">
                <a:solidFill>
                  <a:srgbClr val="FF3399"/>
                </a:solidFill>
              </a:rPr>
              <a:t>(why?)</a:t>
            </a:r>
          </a:p>
          <a:p>
            <a:pPr lvl="1"/>
            <a:r>
              <a:rPr lang="en-US" dirty="0"/>
              <a:t>Use same bit pattern for equivalent destinations</a:t>
            </a:r>
          </a:p>
          <a:p>
            <a:r>
              <a:rPr lang="en-US" dirty="0"/>
              <a:t>Insert binary code that at runtime will check whether the bit pattern of the target instruction matches the pattern of possible destinations</a:t>
            </a:r>
          </a:p>
        </p:txBody>
      </p:sp>
      <p:sp>
        <p:nvSpPr>
          <p:cNvPr id="38915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CFI: Control Flow Enforcement</a:t>
            </a:r>
          </a:p>
        </p:txBody>
      </p:sp>
    </p:spTree>
    <p:extLst>
      <p:ext uri="{BB962C8B-B14F-4D97-AF65-F5344CB8AC3E}">
        <p14:creationId xmlns:p14="http://schemas.microsoft.com/office/powerpoint/2010/main" val="2327974551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CFI: Example of Instrumentation</a:t>
            </a:r>
          </a:p>
        </p:txBody>
      </p:sp>
      <p:pic>
        <p:nvPicPr>
          <p:cNvPr id="39939" name="Picture 5" descr="cfi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4486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3124200" y="1676400"/>
            <a:ext cx="1838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dirty="0">
                <a:solidFill>
                  <a:schemeClr val="hlink"/>
                </a:solidFill>
                <a:latin typeface="+mn-lt"/>
              </a:rPr>
              <a:t>Original code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52400" y="3276600"/>
            <a:ext cx="8839200" cy="1603375"/>
            <a:chOff x="96" y="2064"/>
            <a:chExt cx="5568" cy="1010"/>
          </a:xfrm>
        </p:grpSpPr>
        <p:sp>
          <p:nvSpPr>
            <p:cNvPr id="39950" name="Text Box 7"/>
            <p:cNvSpPr txBox="1">
              <a:spLocks noChangeArrowheads="1"/>
            </p:cNvSpPr>
            <p:nvPr/>
          </p:nvSpPr>
          <p:spPr bwMode="auto">
            <a:xfrm>
              <a:off x="1783" y="2064"/>
              <a:ext cx="162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r>
                <a:rPr lang="en-US" dirty="0">
                  <a:solidFill>
                    <a:schemeClr val="hlink"/>
                  </a:solidFill>
                  <a:latin typeface="+mn-lt"/>
                </a:rPr>
                <a:t>Instrumented code</a:t>
              </a:r>
            </a:p>
          </p:txBody>
        </p:sp>
        <p:pic>
          <p:nvPicPr>
            <p:cNvPr id="39951" name="Picture 8" descr="cfi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544"/>
              <a:ext cx="5568" cy="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489450" y="4038601"/>
            <a:ext cx="4121150" cy="1946276"/>
            <a:chOff x="2828" y="2544"/>
            <a:chExt cx="2596" cy="1226"/>
          </a:xfrm>
        </p:grpSpPr>
        <p:sp>
          <p:nvSpPr>
            <p:cNvPr id="39947" name="Oval 9"/>
            <p:cNvSpPr>
              <a:spLocks noChangeArrowheads="1"/>
            </p:cNvSpPr>
            <p:nvPr/>
          </p:nvSpPr>
          <p:spPr bwMode="auto">
            <a:xfrm>
              <a:off x="4114" y="2544"/>
              <a:ext cx="1022" cy="240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8" name="Line 11"/>
            <p:cNvSpPr>
              <a:spLocks noChangeShapeType="1"/>
            </p:cNvSpPr>
            <p:nvPr/>
          </p:nvSpPr>
          <p:spPr bwMode="auto">
            <a:xfrm flipH="1">
              <a:off x="4080" y="2784"/>
              <a:ext cx="377" cy="59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Text Box 12"/>
            <p:cNvSpPr txBox="1">
              <a:spLocks noChangeArrowheads="1"/>
            </p:cNvSpPr>
            <p:nvPr/>
          </p:nvSpPr>
          <p:spPr bwMode="auto">
            <a:xfrm>
              <a:off x="2828" y="3360"/>
              <a:ext cx="2596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buFontTx/>
                <a:buNone/>
              </a:pPr>
              <a:r>
                <a:rPr lang="en-US" sz="2000" dirty="0">
                  <a:solidFill>
                    <a:schemeClr val="hlink"/>
                  </a:solidFill>
                  <a:latin typeface="+mn-lt"/>
                </a:rPr>
                <a:t>Abuse an x86 assembly instruction to</a:t>
              </a:r>
            </a:p>
            <a:p>
              <a:pPr>
                <a:lnSpc>
                  <a:spcPct val="90000"/>
                </a:lnSpc>
                <a:buFontTx/>
                <a:buNone/>
              </a:pPr>
              <a:r>
                <a:rPr lang="en-US" sz="2000" dirty="0">
                  <a:solidFill>
                    <a:schemeClr val="hlink"/>
                  </a:solidFill>
                  <a:latin typeface="+mn-lt"/>
                </a:rPr>
                <a:t>insert </a:t>
              </a:r>
              <a:r>
                <a:rPr lang="ja-JP" altLang="en-US" sz="2000" dirty="0">
                  <a:solidFill>
                    <a:schemeClr val="hlink"/>
                  </a:solidFill>
                  <a:latin typeface="+mn-lt"/>
                </a:rPr>
                <a:t>“</a:t>
              </a:r>
              <a:r>
                <a:rPr lang="en-US" altLang="ja-JP" sz="2000" dirty="0">
                  <a:solidFill>
                    <a:schemeClr val="hlink"/>
                  </a:solidFill>
                  <a:latin typeface="+mn-lt"/>
                </a:rPr>
                <a:t>12345678</a:t>
              </a:r>
              <a:r>
                <a:rPr lang="ja-JP" altLang="en-US" sz="2000" dirty="0">
                  <a:solidFill>
                    <a:schemeClr val="hlink"/>
                  </a:solidFill>
                  <a:latin typeface="+mn-lt"/>
                </a:rPr>
                <a:t>”</a:t>
              </a:r>
              <a:r>
                <a:rPr lang="en-US" altLang="ja-JP" sz="2000" dirty="0">
                  <a:solidFill>
                    <a:schemeClr val="hlink"/>
                  </a:solidFill>
                  <a:latin typeface="+mn-lt"/>
                </a:rPr>
                <a:t> tag into the binary</a:t>
              </a:r>
              <a:endParaRPr lang="en-US" sz="2000" dirty="0">
                <a:solidFill>
                  <a:schemeClr val="hlink"/>
                </a:solidFill>
                <a:latin typeface="+mn-lt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03213" y="4191001"/>
            <a:ext cx="3408363" cy="1989138"/>
            <a:chOff x="191" y="2640"/>
            <a:chExt cx="2147" cy="1253"/>
          </a:xfrm>
        </p:grpSpPr>
        <p:sp>
          <p:nvSpPr>
            <p:cNvPr id="39944" name="Oval 13"/>
            <p:cNvSpPr>
              <a:spLocks noChangeArrowheads="1"/>
            </p:cNvSpPr>
            <p:nvPr/>
          </p:nvSpPr>
          <p:spPr bwMode="auto">
            <a:xfrm>
              <a:off x="1056" y="2640"/>
              <a:ext cx="1022" cy="240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5" name="Line 14"/>
            <p:cNvSpPr>
              <a:spLocks noChangeShapeType="1"/>
            </p:cNvSpPr>
            <p:nvPr/>
          </p:nvSpPr>
          <p:spPr bwMode="auto">
            <a:xfrm flipH="1">
              <a:off x="1248" y="2880"/>
              <a:ext cx="137" cy="59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Text Box 15"/>
            <p:cNvSpPr txBox="1">
              <a:spLocks noChangeArrowheads="1"/>
            </p:cNvSpPr>
            <p:nvPr/>
          </p:nvSpPr>
          <p:spPr bwMode="auto">
            <a:xfrm>
              <a:off x="191" y="3483"/>
              <a:ext cx="2147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sz="2400">
                  <a:solidFill>
                    <a:schemeClr val="bg2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buFontTx/>
                <a:buNone/>
              </a:pPr>
              <a:r>
                <a:rPr lang="en-US" sz="2000" dirty="0">
                  <a:solidFill>
                    <a:schemeClr val="hlink"/>
                  </a:solidFill>
                  <a:latin typeface="+mn-lt"/>
                </a:rPr>
                <a:t>Jump to the destination only if</a:t>
              </a:r>
            </a:p>
            <a:p>
              <a:pPr>
                <a:lnSpc>
                  <a:spcPct val="90000"/>
                </a:lnSpc>
                <a:buFontTx/>
                <a:buNone/>
              </a:pPr>
              <a:r>
                <a:rPr lang="en-US" sz="2000" dirty="0">
                  <a:solidFill>
                    <a:schemeClr val="hlink"/>
                  </a:solidFill>
                  <a:latin typeface="+mn-lt"/>
                </a:rPr>
                <a:t>the tag is equal to </a:t>
              </a:r>
              <a:r>
                <a:rPr lang="ja-JP" altLang="en-US" sz="2000" dirty="0">
                  <a:solidFill>
                    <a:schemeClr val="hlink"/>
                  </a:solidFill>
                  <a:latin typeface="+mn-lt"/>
                </a:rPr>
                <a:t>“</a:t>
              </a:r>
              <a:r>
                <a:rPr lang="en-US" altLang="ja-JP" sz="2000" dirty="0">
                  <a:solidFill>
                    <a:schemeClr val="hlink"/>
                  </a:solidFill>
                  <a:latin typeface="+mn-lt"/>
                </a:rPr>
                <a:t>12345678</a:t>
              </a:r>
              <a:r>
                <a:rPr lang="ja-JP" altLang="en-US" sz="2000" dirty="0">
                  <a:solidFill>
                    <a:schemeClr val="hlink"/>
                  </a:solidFill>
                  <a:latin typeface="+mn-lt"/>
                </a:rPr>
                <a:t>”</a:t>
              </a:r>
              <a:endParaRPr lang="en-US" sz="2000" dirty="0">
                <a:solidFill>
                  <a:schemeClr val="hlink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6332705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447210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Unique IDs</a:t>
            </a:r>
          </a:p>
          <a:p>
            <a:pPr lvl="1"/>
            <a:r>
              <a:rPr lang="en-US" dirty="0"/>
              <a:t>Bit patterns chosen as destination IDs must not appear anywhere else in the code memory except ID checks</a:t>
            </a:r>
          </a:p>
          <a:p>
            <a:r>
              <a:rPr lang="en-US" dirty="0"/>
              <a:t>Non-writable code</a:t>
            </a:r>
          </a:p>
          <a:p>
            <a:pPr lvl="1"/>
            <a:r>
              <a:rPr lang="en-US" dirty="0"/>
              <a:t>Program should not modify code memory at runtime</a:t>
            </a:r>
          </a:p>
          <a:p>
            <a:pPr lvl="2"/>
            <a:r>
              <a:rPr lang="en-US" dirty="0"/>
              <a:t>What about run-time code generation and self-modification?</a:t>
            </a:r>
          </a:p>
          <a:p>
            <a:r>
              <a:rPr lang="en-US" dirty="0"/>
              <a:t>Non-executable data</a:t>
            </a:r>
          </a:p>
          <a:p>
            <a:pPr lvl="1"/>
            <a:r>
              <a:rPr lang="en-US" dirty="0"/>
              <a:t>Program should not execute data as if it were code</a:t>
            </a:r>
          </a:p>
          <a:p>
            <a:r>
              <a:rPr lang="en-US" dirty="0"/>
              <a:t>Enforcement: hardware support + prohibit system calls that change protection state + verification at load-time</a:t>
            </a:r>
          </a:p>
        </p:txBody>
      </p:sp>
      <p:sp>
        <p:nvSpPr>
          <p:cNvPr id="40963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3566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CFI: Preventing Circumvention</a:t>
            </a:r>
          </a:p>
        </p:txBody>
      </p:sp>
    </p:spTree>
    <p:extLst>
      <p:ext uri="{BB962C8B-B14F-4D97-AF65-F5344CB8AC3E}">
        <p14:creationId xmlns:p14="http://schemas.microsoft.com/office/powerpoint/2010/main" val="2513696611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08406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Suppose a call from A goes to C, and a call from B goes to either C, or D </a:t>
            </a:r>
            <a:r>
              <a:rPr lang="en-US" dirty="0">
                <a:solidFill>
                  <a:srgbClr val="FF3399"/>
                </a:solidFill>
              </a:rPr>
              <a:t>(when can this happen?)</a:t>
            </a:r>
          </a:p>
          <a:p>
            <a:pPr lvl="1"/>
            <a:r>
              <a:rPr lang="en-US" dirty="0"/>
              <a:t>CFI will use the same tag for C and D, but this allows an </a:t>
            </a:r>
            <a:r>
              <a:rPr lang="ja-JP" altLang="en-US" dirty="0"/>
              <a:t>“</a:t>
            </a:r>
            <a:r>
              <a:rPr lang="en-US" altLang="ja-JP" dirty="0"/>
              <a:t>invalid</a:t>
            </a:r>
            <a:r>
              <a:rPr lang="ja-JP" altLang="en-US" dirty="0"/>
              <a:t>”</a:t>
            </a:r>
            <a:r>
              <a:rPr lang="en-US" altLang="ja-JP" dirty="0"/>
              <a:t> call from A to D</a:t>
            </a:r>
          </a:p>
          <a:p>
            <a:pPr lvl="1"/>
            <a:r>
              <a:rPr lang="en-US" dirty="0"/>
              <a:t>Possible solution: duplicate code or inline</a:t>
            </a:r>
          </a:p>
          <a:p>
            <a:pPr lvl="1"/>
            <a:r>
              <a:rPr lang="en-US" dirty="0"/>
              <a:t>Possible solution: multiple tags</a:t>
            </a:r>
          </a:p>
          <a:p>
            <a:r>
              <a:rPr lang="en-US" dirty="0"/>
              <a:t>Function F is called first from A, then from B; </a:t>
            </a:r>
            <a:r>
              <a:rPr lang="en-US" dirty="0" smtClean="0"/>
              <a:t>what’</a:t>
            </a:r>
            <a:r>
              <a:rPr lang="en-US" altLang="ja-JP" dirty="0" smtClean="0"/>
              <a:t>s </a:t>
            </a:r>
            <a:r>
              <a:rPr lang="en-US" altLang="ja-JP" dirty="0"/>
              <a:t>a valid destination for its return?</a:t>
            </a:r>
          </a:p>
          <a:p>
            <a:pPr lvl="1"/>
            <a:r>
              <a:rPr lang="en-US" dirty="0"/>
              <a:t>CFI will use the same tag for both call sites, but this allows F to return to B after being called from A</a:t>
            </a:r>
          </a:p>
          <a:p>
            <a:pPr lvl="1"/>
            <a:r>
              <a:rPr lang="en-US" dirty="0"/>
              <a:t>Solution: </a:t>
            </a:r>
            <a:r>
              <a:rPr lang="en-US" dirty="0">
                <a:solidFill>
                  <a:srgbClr val="C00000"/>
                </a:solidFill>
              </a:rPr>
              <a:t>shadow call stack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3566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Improving CFI Precision</a:t>
            </a:r>
          </a:p>
        </p:txBody>
      </p:sp>
    </p:spTree>
    <p:extLst>
      <p:ext uri="{BB962C8B-B14F-4D97-AF65-F5344CB8AC3E}">
        <p14:creationId xmlns:p14="http://schemas.microsoft.com/office/powerpoint/2010/main" val="1807733561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CFI: Security Guarantees</a:t>
            </a:r>
          </a:p>
        </p:txBody>
      </p:sp>
      <p:sp>
        <p:nvSpPr>
          <p:cNvPr id="276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56960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Effective against attacks based on illegitimate control-flow transfer</a:t>
            </a:r>
          </a:p>
          <a:p>
            <a:pPr lvl="1"/>
            <a:r>
              <a:rPr lang="en-US" dirty="0"/>
              <a:t>Stack-based buffer overflow, return-to-</a:t>
            </a:r>
            <a:r>
              <a:rPr lang="en-US" dirty="0" err="1"/>
              <a:t>libc</a:t>
            </a:r>
            <a:r>
              <a:rPr lang="en-US" dirty="0"/>
              <a:t> exploits, pointer subterfuge</a:t>
            </a:r>
          </a:p>
          <a:p>
            <a:r>
              <a:rPr lang="en-US" dirty="0"/>
              <a:t>Does </a:t>
            </a:r>
            <a:r>
              <a:rPr lang="en-US" u="sng" dirty="0"/>
              <a:t>not</a:t>
            </a:r>
            <a:r>
              <a:rPr lang="en-US" dirty="0"/>
              <a:t> protect against attacks that do not violate the program</a:t>
            </a:r>
            <a:r>
              <a:rPr lang="ja-JP" altLang="en-US" dirty="0"/>
              <a:t>’</a:t>
            </a:r>
            <a:r>
              <a:rPr lang="en-US" altLang="ja-JP" dirty="0"/>
              <a:t>s original CFG</a:t>
            </a:r>
          </a:p>
          <a:p>
            <a:pPr lvl="1"/>
            <a:r>
              <a:rPr lang="en-US" dirty="0"/>
              <a:t>Incorrect arguments to system calls</a:t>
            </a:r>
          </a:p>
          <a:p>
            <a:pPr lvl="1"/>
            <a:r>
              <a:rPr lang="en-US" dirty="0"/>
              <a:t>Substitution of file names</a:t>
            </a:r>
          </a:p>
          <a:p>
            <a:pPr lvl="1"/>
            <a:r>
              <a:rPr lang="en-US" dirty="0"/>
              <a:t>Other data-only attacks</a:t>
            </a:r>
          </a:p>
        </p:txBody>
      </p:sp>
    </p:spTree>
    <p:extLst>
      <p:ext uri="{BB962C8B-B14F-4D97-AF65-F5344CB8AC3E}">
        <p14:creationId xmlns:p14="http://schemas.microsoft.com/office/powerpoint/2010/main" val="3747004207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Possible Execution of Memory</a:t>
            </a:r>
          </a:p>
        </p:txBody>
      </p:sp>
      <p:pic>
        <p:nvPicPr>
          <p:cNvPr id="44035" name="Picture 5" descr="erlingss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1828800"/>
            <a:ext cx="8221663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7156450" y="1066800"/>
            <a:ext cx="15303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[Erlingsson]</a:t>
            </a:r>
          </a:p>
        </p:txBody>
      </p:sp>
    </p:spTree>
    <p:extLst>
      <p:ext uri="{BB962C8B-B14F-4D97-AF65-F5344CB8AC3E}">
        <p14:creationId xmlns:p14="http://schemas.microsoft.com/office/powerpoint/2010/main" val="874667091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Next Step: XFI</a:t>
            </a:r>
            <a:endParaRPr lang="en-US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21600" cy="4953000"/>
          </a:xfrm>
        </p:spPr>
        <p:txBody>
          <a:bodyPr/>
          <a:lstStyle/>
          <a:p>
            <a:r>
              <a:rPr lang="en-US" dirty="0"/>
              <a:t>Inline reference monitor added via binary rewriting</a:t>
            </a:r>
          </a:p>
          <a:p>
            <a:pPr lvl="1"/>
            <a:r>
              <a:rPr lang="en-US" dirty="0"/>
              <a:t>Can be applied to some legacy code</a:t>
            </a:r>
          </a:p>
          <a:p>
            <a:r>
              <a:rPr lang="en-US" dirty="0"/>
              <a:t>CFI to prevent circumvention</a:t>
            </a:r>
          </a:p>
          <a:p>
            <a:r>
              <a:rPr lang="en-US" dirty="0"/>
              <a:t>Fine-grained access control policies for memory regions</a:t>
            </a:r>
          </a:p>
          <a:p>
            <a:pPr lvl="1"/>
            <a:r>
              <a:rPr lang="en-US" dirty="0"/>
              <a:t>More than simple memory safety (cf. SFI)</a:t>
            </a:r>
          </a:p>
          <a:p>
            <a:r>
              <a:rPr lang="en-US" dirty="0"/>
              <a:t>Relies in part on load-time verification</a:t>
            </a:r>
          </a:p>
          <a:p>
            <a:pPr lvl="1"/>
            <a:r>
              <a:rPr lang="en-US" dirty="0"/>
              <a:t>Similar to </a:t>
            </a:r>
            <a:r>
              <a:rPr lang="ja-JP" altLang="en-US" dirty="0"/>
              <a:t>“</a:t>
            </a:r>
            <a:r>
              <a:rPr lang="en-US" altLang="ja-JP" dirty="0"/>
              <a:t>proof-carrying code</a:t>
            </a:r>
            <a:r>
              <a:rPr lang="ja-JP" altLang="en-US" dirty="0"/>
              <a:t>”</a:t>
            </a:r>
            <a:endParaRPr lang="en-US" dirty="0"/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5638800" y="1066800"/>
            <a:ext cx="335121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[Erlingsson et al.  OSDI </a:t>
            </a:r>
            <a:r>
              <a:rPr lang="ja-JP" altLang="en-US" sz="2000">
                <a:solidFill>
                  <a:schemeClr val="tx1"/>
                </a:solidFill>
              </a:rPr>
              <a:t>‘</a:t>
            </a:r>
            <a:r>
              <a:rPr lang="en-US" altLang="ja-JP" sz="2000">
                <a:solidFill>
                  <a:schemeClr val="tx1"/>
                </a:solidFill>
              </a:rPr>
              <a:t>06]</a:t>
            </a: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864744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Two Stacks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3705"/>
            <a:ext cx="8382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XFI maintains a separate </a:t>
            </a:r>
            <a:r>
              <a:rPr lang="ja-JP" altLang="en-US" dirty="0">
                <a:solidFill>
                  <a:srgbClr val="C00000"/>
                </a:solidFill>
              </a:rPr>
              <a:t>“</a:t>
            </a:r>
            <a:r>
              <a:rPr lang="en-US" altLang="ja-JP" dirty="0">
                <a:solidFill>
                  <a:srgbClr val="C00000"/>
                </a:solidFill>
              </a:rPr>
              <a:t>scoped stack</a:t>
            </a:r>
            <a:r>
              <a:rPr lang="ja-JP" altLang="en-US" dirty="0">
                <a:solidFill>
                  <a:srgbClr val="C00000"/>
                </a:solidFill>
              </a:rPr>
              <a:t>”</a:t>
            </a:r>
            <a:r>
              <a:rPr lang="en-US" altLang="ja-JP" dirty="0">
                <a:solidFill>
                  <a:srgbClr val="C00000"/>
                </a:solidFill>
              </a:rPr>
              <a:t> </a:t>
            </a:r>
            <a:r>
              <a:rPr lang="en-US" altLang="ja-JP" dirty="0"/>
              <a:t>with return addresses and some local variables</a:t>
            </a:r>
          </a:p>
          <a:p>
            <a:pPr lvl="1"/>
            <a:r>
              <a:rPr lang="en-US" dirty="0"/>
              <a:t>Keeps track of function calls, returns and exceptions</a:t>
            </a:r>
          </a:p>
          <a:p>
            <a:r>
              <a:rPr lang="en-US" dirty="0"/>
              <a:t>Secure storage area for function-local information</a:t>
            </a:r>
          </a:p>
          <a:p>
            <a:pPr lvl="1"/>
            <a:r>
              <a:rPr lang="en-US" dirty="0"/>
              <a:t>Cannot be overflown, accessed via a computed reference or pointer, etc.</a:t>
            </a:r>
          </a:p>
          <a:p>
            <a:pPr lvl="1"/>
            <a:r>
              <a:rPr lang="en-US" dirty="0"/>
              <a:t>Stack integrity ensured by software guards</a:t>
            </a:r>
          </a:p>
          <a:p>
            <a:pPr lvl="1"/>
            <a:r>
              <a:rPr lang="en-US" dirty="0"/>
              <a:t>Presence of guards is determined by static verification when program is loaded</a:t>
            </a:r>
          </a:p>
          <a:p>
            <a:r>
              <a:rPr lang="en-US" dirty="0"/>
              <a:t>Separate </a:t>
            </a:r>
            <a:r>
              <a:rPr lang="ja-JP" altLang="en-US" dirty="0"/>
              <a:t>“</a:t>
            </a:r>
            <a:r>
              <a:rPr lang="en-US" altLang="ja-JP" dirty="0"/>
              <a:t>allocation stack</a:t>
            </a:r>
            <a:r>
              <a:rPr lang="ja-JP" altLang="en-US" dirty="0"/>
              <a:t>”</a:t>
            </a:r>
            <a:r>
              <a:rPr lang="en-US" altLang="ja-JP" dirty="0"/>
              <a:t> for arrays and local variables whose address can be passed around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74769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Enforceable Security Policies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Reference monitors can only enforce </a:t>
            </a:r>
          </a:p>
          <a:p>
            <a:pPr>
              <a:lnSpc>
                <a:spcPct val="80000"/>
              </a:lnSpc>
              <a:buFont typeface="Monotype Sorts" charset="0"/>
              <a:buNone/>
            </a:pPr>
            <a:r>
              <a:rPr lang="en-US" dirty="0">
                <a:solidFill>
                  <a:srgbClr val="C00000"/>
                </a:solidFill>
              </a:rPr>
              <a:t>   safety policies </a:t>
            </a:r>
            <a:r>
              <a:rPr lang="en-US" dirty="0"/>
              <a:t> </a:t>
            </a:r>
            <a:r>
              <a:rPr lang="en-US" sz="1800" dirty="0"/>
              <a:t>[Schneider </a:t>
            </a:r>
            <a:r>
              <a:rPr lang="ja-JP" altLang="en-US" sz="1800" dirty="0"/>
              <a:t>‘</a:t>
            </a:r>
            <a:r>
              <a:rPr lang="en-US" altLang="ja-JP" sz="1800" dirty="0"/>
              <a:t>98]</a:t>
            </a:r>
          </a:p>
          <a:p>
            <a:pPr lvl="1"/>
            <a:r>
              <a:rPr lang="en-US" dirty="0"/>
              <a:t>Execution of a process is a sequence of states</a:t>
            </a:r>
          </a:p>
          <a:p>
            <a:pPr lvl="1"/>
            <a:r>
              <a:rPr lang="en-US" dirty="0"/>
              <a:t>Safety policy is a predicate on a prefix of the sequence</a:t>
            </a:r>
          </a:p>
          <a:p>
            <a:pPr lvl="2"/>
            <a:r>
              <a:rPr lang="en-US" dirty="0"/>
              <a:t>Policy must depend only on the past of a particular execution; once it becomes false, it</a:t>
            </a:r>
            <a:r>
              <a:rPr lang="ja-JP" altLang="en-US" dirty="0"/>
              <a:t>’</a:t>
            </a:r>
            <a:r>
              <a:rPr lang="en-US" altLang="ja-JP" dirty="0"/>
              <a:t>s always false</a:t>
            </a:r>
          </a:p>
          <a:p>
            <a:r>
              <a:rPr lang="en-US" u="sng" dirty="0"/>
              <a:t>Not</a:t>
            </a:r>
            <a:r>
              <a:rPr lang="en-US" dirty="0"/>
              <a:t> policies that require knowledge of the future</a:t>
            </a:r>
          </a:p>
          <a:p>
            <a:pPr lvl="1"/>
            <a:r>
              <a:rPr lang="ja-JP" altLang="en-US" dirty="0"/>
              <a:t>“</a:t>
            </a:r>
            <a:r>
              <a:rPr lang="en-US" altLang="ja-JP" dirty="0"/>
              <a:t>If this server accepts a SYN packet, it will eventually send a response</a:t>
            </a:r>
            <a:r>
              <a:rPr lang="ja-JP" altLang="en-US" dirty="0"/>
              <a:t>”</a:t>
            </a:r>
            <a:endParaRPr lang="en-US" altLang="ja-JP" dirty="0"/>
          </a:p>
          <a:p>
            <a:r>
              <a:rPr lang="en-US" u="sng" dirty="0"/>
              <a:t>Not</a:t>
            </a:r>
            <a:r>
              <a:rPr lang="en-US" dirty="0"/>
              <a:t> policies that deal with all possible executions</a:t>
            </a:r>
          </a:p>
          <a:p>
            <a:pPr lvl="1"/>
            <a:r>
              <a:rPr lang="ja-JP" altLang="en-US" dirty="0"/>
              <a:t>“</a:t>
            </a:r>
            <a:r>
              <a:rPr lang="en-US" altLang="ja-JP" dirty="0"/>
              <a:t>This program should never reveal a secret</a:t>
            </a:r>
            <a:r>
              <a:rPr lang="ja-JP" altLang="en-US" dirty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7851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XFI: Memory Access Control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Module has access to its own memory</a:t>
            </a:r>
          </a:p>
          <a:p>
            <a:pPr lvl="1"/>
            <a:r>
              <a:rPr lang="en-US" dirty="0"/>
              <a:t>With restrictions (e.g., </a:t>
            </a:r>
            <a:r>
              <a:rPr lang="en-US" dirty="0" smtClean="0"/>
              <a:t>shouldn’</a:t>
            </a:r>
            <a:r>
              <a:rPr lang="en-US" altLang="ja-JP" dirty="0" smtClean="0"/>
              <a:t>t </a:t>
            </a:r>
            <a:r>
              <a:rPr lang="en-US" altLang="ja-JP" dirty="0"/>
              <a:t>be able to corrupt its own scoped stack)</a:t>
            </a:r>
          </a:p>
          <a:p>
            <a:r>
              <a:rPr lang="en-US" dirty="0"/>
              <a:t>Host can also grant access to other contiguous memory regions</a:t>
            </a:r>
          </a:p>
          <a:p>
            <a:pPr lvl="1"/>
            <a:r>
              <a:rPr lang="en-US" dirty="0"/>
              <a:t>Fine-grained: can restrict access to a single byte</a:t>
            </a:r>
          </a:p>
          <a:p>
            <a:pPr lvl="1"/>
            <a:r>
              <a:rPr lang="en-US" dirty="0"/>
              <a:t>Access to constant addresses and scoped stack verified statically</a:t>
            </a:r>
          </a:p>
          <a:p>
            <a:pPr lvl="1"/>
            <a:r>
              <a:rPr lang="en-US" dirty="0"/>
              <a:t>Inline memory guards verify other accesses at runtime</a:t>
            </a:r>
          </a:p>
          <a:p>
            <a:pPr lvl="2"/>
            <a:r>
              <a:rPr lang="en-US" dirty="0"/>
              <a:t>Fast inline verification for a certain address range; if fails, call special routines that check access control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336845667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XFI: Preventing Circumvention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/>
              <a:t>Integrity of the XFI protection environment</a:t>
            </a:r>
          </a:p>
          <a:p>
            <a:pPr lvl="1"/>
            <a:r>
              <a:rPr lang="en-US" dirty="0"/>
              <a:t>Basic control-flow integrity</a:t>
            </a:r>
          </a:p>
          <a:p>
            <a:pPr lvl="1"/>
            <a:r>
              <a:rPr lang="ja-JP" altLang="en-US" dirty="0"/>
              <a:t>“</a:t>
            </a:r>
            <a:r>
              <a:rPr lang="en-US" altLang="ja-JP" dirty="0"/>
              <a:t>Scoped stack</a:t>
            </a:r>
            <a:r>
              <a:rPr lang="ja-JP" altLang="en-US" dirty="0"/>
              <a:t>”</a:t>
            </a:r>
            <a:r>
              <a:rPr lang="en-US" altLang="ja-JP" dirty="0"/>
              <a:t> prevents out-of-order execution paths even if they match control-flow graph</a:t>
            </a:r>
          </a:p>
          <a:p>
            <a:pPr lvl="1"/>
            <a:r>
              <a:rPr lang="en-US" dirty="0"/>
              <a:t>Dangerous instructions are never executed or their execution is restricted</a:t>
            </a:r>
          </a:p>
          <a:p>
            <a:pPr lvl="2"/>
            <a:r>
              <a:rPr lang="en-US" dirty="0"/>
              <a:t>For example, privileged instructions that change protection state, modify x86 flags, etc.</a:t>
            </a:r>
          </a:p>
          <a:p>
            <a:r>
              <a:rPr lang="en-US" dirty="0"/>
              <a:t>Therefore, XFI modules can even run in kernel</a:t>
            </a:r>
          </a:p>
        </p:txBody>
      </p:sp>
    </p:spTree>
    <p:extLst>
      <p:ext uri="{BB962C8B-B14F-4D97-AF65-F5344CB8AC3E}">
        <p14:creationId xmlns:p14="http://schemas.microsoft.com/office/powerpoint/2010/main" val="1616322416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85200" cy="914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Reference Monitor Implementation</a:t>
            </a:r>
          </a:p>
        </p:txBody>
      </p:sp>
      <p:sp>
        <p:nvSpPr>
          <p:cNvPr id="18434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486582" y="4812148"/>
            <a:ext cx="8178800" cy="1314450"/>
          </a:xfrm>
        </p:spPr>
        <p:txBody>
          <a:bodyPr>
            <a:normAutofit fontScale="92500"/>
          </a:bodyPr>
          <a:lstStyle/>
          <a:p>
            <a:pPr lvl="2"/>
            <a:r>
              <a:rPr lang="en-US" dirty="0">
                <a:solidFill>
                  <a:schemeClr val="tx2"/>
                </a:solidFill>
              </a:rPr>
              <a:t>Policies can depend on application semantics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Enforcement </a:t>
            </a:r>
            <a:r>
              <a:rPr lang="en-US" dirty="0" smtClean="0">
                <a:solidFill>
                  <a:schemeClr val="tx2"/>
                </a:solidFill>
              </a:rPr>
              <a:t>doesn’</a:t>
            </a:r>
            <a:r>
              <a:rPr lang="en-US" altLang="ja-JP" dirty="0" smtClean="0">
                <a:solidFill>
                  <a:schemeClr val="tx2"/>
                </a:solidFill>
              </a:rPr>
              <a:t>t </a:t>
            </a:r>
            <a:r>
              <a:rPr lang="en-US" altLang="ja-JP" dirty="0">
                <a:solidFill>
                  <a:schemeClr val="tx2"/>
                </a:solidFill>
              </a:rPr>
              <a:t>require context switches in the kernel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Lower performance overhead</a:t>
            </a:r>
          </a:p>
        </p:txBody>
      </p:sp>
      <p:grpSp>
        <p:nvGrpSpPr>
          <p:cNvPr id="18435" name="Group 4"/>
          <p:cNvGrpSpPr>
            <a:grpSpLocks/>
          </p:cNvGrpSpPr>
          <p:nvPr/>
        </p:nvGrpSpPr>
        <p:grpSpPr bwMode="auto">
          <a:xfrm>
            <a:off x="533400" y="2317750"/>
            <a:ext cx="2563813" cy="1617663"/>
            <a:chOff x="280" y="1652"/>
            <a:chExt cx="1615" cy="1019"/>
          </a:xfrm>
        </p:grpSpPr>
        <p:sp>
          <p:nvSpPr>
            <p:cNvPr id="9239" name="Rectangle 5"/>
            <p:cNvSpPr>
              <a:spLocks noChangeArrowheads="1"/>
            </p:cNvSpPr>
            <p:nvPr/>
          </p:nvSpPr>
          <p:spPr bwMode="auto">
            <a:xfrm>
              <a:off x="497" y="1652"/>
              <a:ext cx="1170" cy="394"/>
            </a:xfrm>
            <a:prstGeom prst="rect">
              <a:avLst/>
            </a:prstGeom>
            <a:solidFill>
              <a:srgbClr val="FFFFC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sz="16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Program</a:t>
              </a:r>
            </a:p>
          </p:txBody>
        </p:sp>
        <p:sp>
          <p:nvSpPr>
            <p:cNvPr id="9240" name="Rectangle 6"/>
            <p:cNvSpPr>
              <a:spLocks noChangeArrowheads="1"/>
            </p:cNvSpPr>
            <p:nvPr/>
          </p:nvSpPr>
          <p:spPr bwMode="auto">
            <a:xfrm>
              <a:off x="497" y="2314"/>
              <a:ext cx="1170" cy="17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sz="16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RM</a:t>
              </a:r>
            </a:p>
          </p:txBody>
        </p:sp>
        <p:sp>
          <p:nvSpPr>
            <p:cNvPr id="18456" name="Line 7"/>
            <p:cNvSpPr>
              <a:spLocks noChangeShapeType="1"/>
            </p:cNvSpPr>
            <p:nvPr/>
          </p:nvSpPr>
          <p:spPr bwMode="auto">
            <a:xfrm>
              <a:off x="280" y="2302"/>
              <a:ext cx="16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8"/>
            <p:cNvSpPr>
              <a:spLocks noChangeArrowheads="1"/>
            </p:cNvSpPr>
            <p:nvPr/>
          </p:nvSpPr>
          <p:spPr bwMode="auto">
            <a:xfrm>
              <a:off x="497" y="2482"/>
              <a:ext cx="1170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sz="16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Kernel</a:t>
              </a:r>
            </a:p>
          </p:txBody>
        </p:sp>
        <p:sp>
          <p:nvSpPr>
            <p:cNvPr id="18458" name="Line 9"/>
            <p:cNvSpPr>
              <a:spLocks noChangeShapeType="1"/>
            </p:cNvSpPr>
            <p:nvPr/>
          </p:nvSpPr>
          <p:spPr bwMode="auto">
            <a:xfrm>
              <a:off x="1011" y="2097"/>
              <a:ext cx="1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Line 10"/>
            <p:cNvSpPr>
              <a:spLocks noChangeShapeType="1"/>
            </p:cNvSpPr>
            <p:nvPr/>
          </p:nvSpPr>
          <p:spPr bwMode="auto">
            <a:xfrm flipV="1">
              <a:off x="1154" y="2097"/>
              <a:ext cx="1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3646488" y="2317750"/>
            <a:ext cx="1857375" cy="625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RM</a:t>
            </a:r>
          </a:p>
        </p:txBody>
      </p:sp>
      <p:sp>
        <p:nvSpPr>
          <p:cNvPr id="9223" name="Rectangle 12"/>
          <p:cNvSpPr>
            <a:spLocks noChangeArrowheads="1"/>
          </p:cNvSpPr>
          <p:nvPr/>
        </p:nvSpPr>
        <p:spPr bwMode="auto">
          <a:xfrm>
            <a:off x="4454525" y="2619375"/>
            <a:ext cx="1049338" cy="3238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</a:t>
            </a:r>
          </a:p>
        </p:txBody>
      </p:sp>
      <p:sp>
        <p:nvSpPr>
          <p:cNvPr id="9224" name="Line 13"/>
          <p:cNvSpPr>
            <a:spLocks noChangeShapeType="1"/>
          </p:cNvSpPr>
          <p:nvPr/>
        </p:nvSpPr>
        <p:spPr bwMode="auto">
          <a:xfrm>
            <a:off x="3302000" y="3349625"/>
            <a:ext cx="25638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3659188" y="3355975"/>
            <a:ext cx="185737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Kernel</a:t>
            </a:r>
          </a:p>
        </p:txBody>
      </p:sp>
      <p:sp>
        <p:nvSpPr>
          <p:cNvPr id="9226" name="Line 15"/>
          <p:cNvSpPr>
            <a:spLocks noChangeShapeType="1"/>
          </p:cNvSpPr>
          <p:nvPr/>
        </p:nvSpPr>
        <p:spPr bwMode="auto">
          <a:xfrm>
            <a:off x="4462463" y="3024188"/>
            <a:ext cx="1587" cy="227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 flipV="1">
            <a:off x="4689475" y="3024188"/>
            <a:ext cx="1588" cy="227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grpSp>
        <p:nvGrpSpPr>
          <p:cNvPr id="18442" name="Group 17"/>
          <p:cNvGrpSpPr>
            <a:grpSpLocks/>
          </p:cNvGrpSpPr>
          <p:nvPr/>
        </p:nvGrpSpPr>
        <p:grpSpPr bwMode="auto">
          <a:xfrm>
            <a:off x="6059488" y="2317750"/>
            <a:ext cx="2563812" cy="1338263"/>
            <a:chOff x="2040" y="1652"/>
            <a:chExt cx="1615" cy="843"/>
          </a:xfrm>
        </p:grpSpPr>
        <p:sp>
          <p:nvSpPr>
            <p:cNvPr id="9233" name="Rectangle 18"/>
            <p:cNvSpPr>
              <a:spLocks noChangeArrowheads="1"/>
            </p:cNvSpPr>
            <p:nvPr/>
          </p:nvSpPr>
          <p:spPr bwMode="auto">
            <a:xfrm>
              <a:off x="2257" y="1652"/>
              <a:ext cx="1170" cy="394"/>
            </a:xfrm>
            <a:prstGeom prst="rect">
              <a:avLst/>
            </a:prstGeom>
            <a:solidFill>
              <a:srgbClr val="FFFFC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sz="16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Program</a:t>
              </a:r>
            </a:p>
          </p:txBody>
        </p:sp>
        <p:sp>
          <p:nvSpPr>
            <p:cNvPr id="9234" name="Line 19"/>
            <p:cNvSpPr>
              <a:spLocks noChangeShapeType="1"/>
            </p:cNvSpPr>
            <p:nvPr/>
          </p:nvSpPr>
          <p:spPr bwMode="auto">
            <a:xfrm>
              <a:off x="2040" y="2302"/>
              <a:ext cx="161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235" name="Rectangle 20"/>
            <p:cNvSpPr>
              <a:spLocks noChangeArrowheads="1"/>
            </p:cNvSpPr>
            <p:nvPr/>
          </p:nvSpPr>
          <p:spPr bwMode="auto">
            <a:xfrm>
              <a:off x="2257" y="2306"/>
              <a:ext cx="1170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sz="16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Kernel</a:t>
              </a:r>
            </a:p>
          </p:txBody>
        </p:sp>
        <p:sp>
          <p:nvSpPr>
            <p:cNvPr id="9236" name="Line 21"/>
            <p:cNvSpPr>
              <a:spLocks noChangeShapeType="1"/>
            </p:cNvSpPr>
            <p:nvPr/>
          </p:nvSpPr>
          <p:spPr bwMode="auto">
            <a:xfrm>
              <a:off x="2771" y="2097"/>
              <a:ext cx="1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237" name="Line 22"/>
            <p:cNvSpPr>
              <a:spLocks noChangeShapeType="1"/>
            </p:cNvSpPr>
            <p:nvPr/>
          </p:nvSpPr>
          <p:spPr bwMode="auto">
            <a:xfrm flipV="1">
              <a:off x="2914" y="2097"/>
              <a:ext cx="1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238" name="Rectangle 23"/>
            <p:cNvSpPr>
              <a:spLocks noChangeArrowheads="1"/>
            </p:cNvSpPr>
            <p:nvPr/>
          </p:nvSpPr>
          <p:spPr bwMode="auto">
            <a:xfrm>
              <a:off x="2673" y="1842"/>
              <a:ext cx="362" cy="17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sz="16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RM</a:t>
              </a:r>
            </a:p>
          </p:txBody>
        </p:sp>
      </p:grpSp>
      <p:sp>
        <p:nvSpPr>
          <p:cNvPr id="9229" name="Text Box 24"/>
          <p:cNvSpPr txBox="1">
            <a:spLocks noChangeArrowheads="1"/>
          </p:cNvSpPr>
          <p:nvPr/>
        </p:nvSpPr>
        <p:spPr bwMode="auto">
          <a:xfrm>
            <a:off x="454025" y="1860550"/>
            <a:ext cx="133667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2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Kernelized</a:t>
            </a:r>
          </a:p>
        </p:txBody>
      </p:sp>
      <p:sp>
        <p:nvSpPr>
          <p:cNvPr id="9230" name="Text Box 25"/>
          <p:cNvSpPr txBox="1">
            <a:spLocks noChangeArrowheads="1"/>
          </p:cNvSpPr>
          <p:nvPr/>
        </p:nvSpPr>
        <p:spPr bwMode="auto">
          <a:xfrm>
            <a:off x="3311525" y="1860550"/>
            <a:ext cx="1143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2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Wrapper</a:t>
            </a:r>
          </a:p>
        </p:txBody>
      </p:sp>
      <p:sp>
        <p:nvSpPr>
          <p:cNvPr id="9231" name="Text Box 26"/>
          <p:cNvSpPr txBox="1">
            <a:spLocks noChangeArrowheads="1"/>
          </p:cNvSpPr>
          <p:nvPr/>
        </p:nvSpPr>
        <p:spPr bwMode="auto">
          <a:xfrm>
            <a:off x="6092825" y="1860550"/>
            <a:ext cx="215582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Modified program</a:t>
            </a:r>
          </a:p>
        </p:txBody>
      </p:sp>
      <p:sp>
        <p:nvSpPr>
          <p:cNvPr id="8208" name="AutoShape 30"/>
          <p:cNvSpPr>
            <a:spLocks noChangeArrowheads="1"/>
          </p:cNvSpPr>
          <p:nvPr/>
        </p:nvSpPr>
        <p:spPr bwMode="auto">
          <a:xfrm>
            <a:off x="4205288" y="3810000"/>
            <a:ext cx="3262312" cy="838200"/>
          </a:xfrm>
          <a:prstGeom prst="wedgeRectCallout">
            <a:avLst>
              <a:gd name="adj1" fmla="val 37153"/>
              <a:gd name="adj2" fmla="val -160227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Integrate reference monitor into program code during compilation or via binary rewriting</a:t>
            </a:r>
          </a:p>
        </p:txBody>
      </p:sp>
    </p:spTree>
    <p:extLst>
      <p:ext uri="{BB962C8B-B14F-4D97-AF65-F5344CB8AC3E}">
        <p14:creationId xmlns:p14="http://schemas.microsoft.com/office/powerpoint/2010/main" val="137445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296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Makes a Process Safe?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Memory safety: </a:t>
            </a:r>
            <a:r>
              <a:rPr lang="en-US" dirty="0"/>
              <a:t>all memory accesses are </a:t>
            </a:r>
            <a:r>
              <a:rPr lang="ja-JP" altLang="en-US" dirty="0"/>
              <a:t>“</a:t>
            </a:r>
            <a:r>
              <a:rPr lang="en-US" altLang="ja-JP" dirty="0"/>
              <a:t>correct</a:t>
            </a:r>
            <a:r>
              <a:rPr lang="ja-JP" altLang="en-US" dirty="0"/>
              <a:t>”</a:t>
            </a:r>
            <a:endParaRPr lang="en-US" altLang="ja-JP" dirty="0"/>
          </a:p>
          <a:p>
            <a:pPr lvl="1"/>
            <a:r>
              <a:rPr lang="en-US" dirty="0"/>
              <a:t>Respect array bounds, </a:t>
            </a:r>
            <a:r>
              <a:rPr lang="en-US" dirty="0" smtClean="0"/>
              <a:t>don’</a:t>
            </a:r>
            <a:r>
              <a:rPr lang="en-US" altLang="ja-JP" dirty="0" smtClean="0"/>
              <a:t>t </a:t>
            </a:r>
            <a:r>
              <a:rPr lang="en-US" altLang="ja-JP" dirty="0"/>
              <a:t>stomp on another process</a:t>
            </a:r>
            <a:r>
              <a:rPr lang="ja-JP" altLang="en-US" dirty="0"/>
              <a:t>’</a:t>
            </a:r>
            <a:r>
              <a:rPr lang="en-US" altLang="ja-JP" dirty="0"/>
              <a:t>s memory, </a:t>
            </a:r>
            <a:r>
              <a:rPr lang="en-US" altLang="ja-JP" dirty="0" smtClean="0"/>
              <a:t>don’t </a:t>
            </a:r>
            <a:r>
              <a:rPr lang="en-US" altLang="ja-JP" dirty="0"/>
              <a:t>execute data as if it were code</a:t>
            </a:r>
          </a:p>
          <a:p>
            <a:r>
              <a:rPr lang="en-US" dirty="0">
                <a:solidFill>
                  <a:srgbClr val="C00000"/>
                </a:solidFill>
              </a:rPr>
              <a:t>Control-flow safety: </a:t>
            </a:r>
            <a:r>
              <a:rPr lang="en-US" dirty="0"/>
              <a:t>all control transfers are envisioned by the original program</a:t>
            </a:r>
          </a:p>
          <a:p>
            <a:pPr lvl="1"/>
            <a:r>
              <a:rPr lang="en-US" dirty="0"/>
              <a:t>No arbitrary jumps, no calls to library routines that the original program did not call</a:t>
            </a:r>
          </a:p>
          <a:p>
            <a:r>
              <a:rPr lang="en-US" dirty="0">
                <a:solidFill>
                  <a:srgbClr val="C00000"/>
                </a:solidFill>
              </a:rPr>
              <a:t>Type safety: </a:t>
            </a:r>
            <a:r>
              <a:rPr lang="en-US" dirty="0"/>
              <a:t>all function calls and operations have arguments of correct type</a:t>
            </a:r>
          </a:p>
        </p:txBody>
      </p:sp>
    </p:spTree>
    <p:extLst>
      <p:ext uri="{BB962C8B-B14F-4D97-AF65-F5344CB8AC3E}">
        <p14:creationId xmlns:p14="http://schemas.microsoft.com/office/powerpoint/2010/main" val="223346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OS as a Reference Monitor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Collection of running processes and files</a:t>
            </a:r>
          </a:p>
          <a:p>
            <a:pPr lvl="1"/>
            <a:r>
              <a:rPr lang="en-US" dirty="0"/>
              <a:t>Processes are associated with users</a:t>
            </a:r>
          </a:p>
          <a:p>
            <a:pPr lvl="1"/>
            <a:r>
              <a:rPr lang="en-US" dirty="0"/>
              <a:t>Files have </a:t>
            </a:r>
            <a:r>
              <a:rPr lang="en-US" dirty="0">
                <a:solidFill>
                  <a:srgbClr val="C00000"/>
                </a:solidFill>
              </a:rPr>
              <a:t>access control lists </a:t>
            </a:r>
            <a:r>
              <a:rPr lang="en-US" dirty="0"/>
              <a:t>(ACLs) saying which users can read/write/execute them </a:t>
            </a:r>
          </a:p>
          <a:p>
            <a:r>
              <a:rPr lang="en-US" dirty="0"/>
              <a:t>OS enforces a variety of safety policies</a:t>
            </a:r>
          </a:p>
          <a:p>
            <a:pPr lvl="1"/>
            <a:r>
              <a:rPr lang="en-US" dirty="0"/>
              <a:t>File accesses are checked against file</a:t>
            </a:r>
            <a:r>
              <a:rPr lang="ja-JP" altLang="en-US" dirty="0"/>
              <a:t>’</a:t>
            </a:r>
            <a:r>
              <a:rPr lang="en-US" altLang="ja-JP" dirty="0"/>
              <a:t>s ACL</a:t>
            </a:r>
          </a:p>
          <a:p>
            <a:pPr lvl="1"/>
            <a:r>
              <a:rPr lang="en-US" dirty="0"/>
              <a:t>Process cannot write into memory of another process</a:t>
            </a:r>
          </a:p>
          <a:p>
            <a:pPr lvl="1"/>
            <a:r>
              <a:rPr lang="en-US" dirty="0"/>
              <a:t>Some operations require </a:t>
            </a:r>
            <a:r>
              <a:rPr lang="en-US" dirty="0" err="1"/>
              <a:t>superuser</a:t>
            </a:r>
            <a:r>
              <a:rPr lang="en-US" dirty="0"/>
              <a:t> privileges</a:t>
            </a:r>
          </a:p>
          <a:p>
            <a:pPr lvl="2"/>
            <a:r>
              <a:rPr lang="en-US" dirty="0"/>
              <a:t>But may need to switch back and forth (e.g., </a:t>
            </a:r>
            <a:r>
              <a:rPr lang="en-US" dirty="0" err="1"/>
              <a:t>setuid</a:t>
            </a:r>
            <a:r>
              <a:rPr lang="en-US" dirty="0"/>
              <a:t> in Unix)</a:t>
            </a:r>
          </a:p>
          <a:p>
            <a:pPr lvl="1"/>
            <a:r>
              <a:rPr lang="en-US" dirty="0"/>
              <a:t>Enforce CPU sharing, disk quotas, etc.</a:t>
            </a:r>
          </a:p>
          <a:p>
            <a:r>
              <a:rPr lang="en-US" dirty="0"/>
              <a:t>Same policy for all processes of the same user</a:t>
            </a:r>
          </a:p>
        </p:txBody>
      </p:sp>
    </p:spTree>
    <p:extLst>
      <p:ext uri="{BB962C8B-B14F-4D97-AF65-F5344CB8AC3E}">
        <p14:creationId xmlns:p14="http://schemas.microsoft.com/office/powerpoint/2010/main" val="38565234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Hardware Mechanisms: TLB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800600"/>
          </a:xfrm>
        </p:spPr>
        <p:txBody>
          <a:bodyPr>
            <a:normAutofit fontScale="92500"/>
          </a:bodyPr>
          <a:lstStyle/>
          <a:p>
            <a:r>
              <a:rPr lang="en-US" dirty="0"/>
              <a:t>TLB: Translation </a:t>
            </a:r>
            <a:r>
              <a:rPr lang="en-US" dirty="0" err="1"/>
              <a:t>Lookaside</a:t>
            </a:r>
            <a:r>
              <a:rPr lang="en-US" dirty="0"/>
              <a:t> Buffer</a:t>
            </a:r>
          </a:p>
          <a:p>
            <a:pPr lvl="1"/>
            <a:r>
              <a:rPr lang="en-US" dirty="0"/>
              <a:t>Maps virtual to physical addresses</a:t>
            </a:r>
          </a:p>
          <a:p>
            <a:pPr lvl="1"/>
            <a:r>
              <a:rPr lang="en-US" dirty="0"/>
              <a:t>Located next to the cache</a:t>
            </a:r>
          </a:p>
          <a:p>
            <a:pPr lvl="1"/>
            <a:r>
              <a:rPr lang="en-US" dirty="0"/>
              <a:t>Only supervisor process can manipulate TLB</a:t>
            </a:r>
          </a:p>
          <a:p>
            <a:pPr lvl="2"/>
            <a:r>
              <a:rPr lang="en-US" dirty="0"/>
              <a:t>But if OS is compromised, malicious code can abuse TLB to make itself invisible in virtual memory (Shadow Walker)</a:t>
            </a:r>
          </a:p>
          <a:p>
            <a:r>
              <a:rPr lang="en-US" dirty="0"/>
              <a:t>TLB miss raises a page fault exception</a:t>
            </a:r>
          </a:p>
          <a:p>
            <a:pPr lvl="1"/>
            <a:r>
              <a:rPr lang="en-US" dirty="0"/>
              <a:t>Control is transferred to OS (in supervisor mode)</a:t>
            </a:r>
          </a:p>
          <a:p>
            <a:pPr lvl="1"/>
            <a:r>
              <a:rPr lang="en-US" dirty="0"/>
              <a:t>OS brings the missing page to the memory</a:t>
            </a:r>
          </a:p>
          <a:p>
            <a:r>
              <a:rPr lang="en-US" dirty="0"/>
              <a:t>This is an expensive context switch</a:t>
            </a:r>
          </a:p>
        </p:txBody>
      </p:sp>
    </p:spTree>
    <p:extLst>
      <p:ext uri="{BB962C8B-B14F-4D97-AF65-F5344CB8AC3E}">
        <p14:creationId xmlns:p14="http://schemas.microsoft.com/office/powerpoint/2010/main" val="14799538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3"/>
          <p:cNvSpPr>
            <a:spLocks noChangeShapeType="1"/>
          </p:cNvSpPr>
          <p:nvPr/>
        </p:nvSpPr>
        <p:spPr bwMode="auto">
          <a:xfrm>
            <a:off x="1143000" y="1524000"/>
            <a:ext cx="0" cy="487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28600" y="5927725"/>
            <a:ext cx="73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371600" y="1978025"/>
            <a:ext cx="22694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calls </a:t>
            </a:r>
            <a:r>
              <a:rPr lang="en-US" sz="2000" dirty="0">
                <a:solidFill>
                  <a:srgbClr val="7030A0"/>
                </a:solidFill>
                <a:latin typeface="+mn-lt"/>
              </a:rPr>
              <a:t>f=</a:t>
            </a:r>
            <a:r>
              <a:rPr lang="en-US" sz="2000" dirty="0" err="1">
                <a:solidFill>
                  <a:srgbClr val="7030A0"/>
                </a:solidFill>
                <a:latin typeface="+mn-lt"/>
              </a:rPr>
              <a:t>fopen</a:t>
            </a:r>
            <a:r>
              <a:rPr lang="en-US" sz="2000" dirty="0">
                <a:solidFill>
                  <a:srgbClr val="7030A0"/>
                </a:solidFill>
                <a:latin typeface="+mn-lt"/>
              </a:rPr>
              <a:t>(</a:t>
            </a:r>
            <a:r>
              <a:rPr lang="ja-JP" altLang="en-US" sz="2000" dirty="0">
                <a:solidFill>
                  <a:srgbClr val="7030A0"/>
                </a:solidFill>
                <a:latin typeface="+mn-lt"/>
              </a:rPr>
              <a:t>“</a:t>
            </a:r>
            <a:r>
              <a:rPr lang="en-US" altLang="ja-JP" sz="2000" dirty="0">
                <a:solidFill>
                  <a:srgbClr val="7030A0"/>
                </a:solidFill>
                <a:latin typeface="+mn-lt"/>
              </a:rPr>
              <a:t>foo</a:t>
            </a:r>
            <a:r>
              <a:rPr lang="ja-JP" altLang="en-US" sz="2000" dirty="0">
                <a:solidFill>
                  <a:srgbClr val="7030A0"/>
                </a:solidFill>
                <a:latin typeface="+mn-lt"/>
              </a:rPr>
              <a:t>”</a:t>
            </a:r>
            <a:r>
              <a:rPr lang="en-US" altLang="ja-JP" sz="2000" dirty="0">
                <a:solidFill>
                  <a:srgbClr val="7030A0"/>
                </a:solidFill>
                <a:latin typeface="+mn-lt"/>
              </a:rPr>
              <a:t>)</a:t>
            </a:r>
            <a:endParaRPr lang="en-US" sz="2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371600" y="1516063"/>
            <a:ext cx="1810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b="1" u="sng" dirty="0">
                <a:solidFill>
                  <a:schemeClr val="tx1"/>
                </a:solidFill>
                <a:latin typeface="+mn-lt"/>
              </a:rPr>
              <a:t>User Process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1279794" y="2342139"/>
            <a:ext cx="27419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library executes </a:t>
            </a:r>
            <a:r>
              <a:rPr lang="ja-JP" altLang="en-US" sz="2000" dirty="0">
                <a:solidFill>
                  <a:schemeClr val="tx1"/>
                </a:solidFill>
                <a:latin typeface="+mn-lt"/>
              </a:rPr>
              <a:t>“</a:t>
            </a:r>
            <a:r>
              <a:rPr lang="en-US" altLang="ja-JP" sz="2000" dirty="0">
                <a:solidFill>
                  <a:schemeClr val="tx1"/>
                </a:solidFill>
                <a:latin typeface="+mn-lt"/>
              </a:rPr>
              <a:t>break</a:t>
            </a:r>
            <a:r>
              <a:rPr lang="ja-JP" altLang="en-US" sz="2000" dirty="0">
                <a:solidFill>
                  <a:schemeClr val="tx1"/>
                </a:solidFill>
                <a:latin typeface="+mn-lt"/>
              </a:rPr>
              <a:t>”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4648200" y="1516063"/>
            <a:ext cx="10130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b="1" u="sng" dirty="0">
                <a:solidFill>
                  <a:schemeClr val="tx1"/>
                </a:solidFill>
                <a:latin typeface="+mn-lt"/>
              </a:rPr>
              <a:t>Kernel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4343400" y="16002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>
            <a:off x="3810000" y="2590800"/>
            <a:ext cx="914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3810000" y="2880596"/>
            <a:ext cx="838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trap</a:t>
            </a:r>
          </a:p>
        </p:txBody>
      </p:sp>
      <p:sp>
        <p:nvSpPr>
          <p:cNvPr id="22539" name="Text Box 12"/>
          <p:cNvSpPr txBox="1">
            <a:spLocks noChangeArrowheads="1"/>
          </p:cNvSpPr>
          <p:nvPr/>
        </p:nvSpPr>
        <p:spPr bwMode="auto">
          <a:xfrm>
            <a:off x="4724400" y="2723434"/>
            <a:ext cx="3393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saves context, flushes TLB, etc.</a:t>
            </a:r>
          </a:p>
        </p:txBody>
      </p:sp>
      <p:sp>
        <p:nvSpPr>
          <p:cNvPr id="22540" name="Text Box 13"/>
          <p:cNvSpPr txBox="1">
            <a:spLocks noChangeArrowheads="1"/>
          </p:cNvSpPr>
          <p:nvPr/>
        </p:nvSpPr>
        <p:spPr bwMode="auto">
          <a:xfrm>
            <a:off x="4724400" y="3043238"/>
            <a:ext cx="388296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checks UID against ACL, sets up IO </a:t>
            </a:r>
            <a:br>
              <a:rPr lang="en-US" sz="2000" dirty="0">
                <a:solidFill>
                  <a:schemeClr val="tx1"/>
                </a:solidFill>
                <a:latin typeface="+mn-lt"/>
              </a:rPr>
            </a:br>
            <a:r>
              <a:rPr lang="en-US" sz="2000" dirty="0">
                <a:solidFill>
                  <a:schemeClr val="tx1"/>
                </a:solidFill>
                <a:latin typeface="+mn-lt"/>
              </a:rPr>
              <a:t>buffers &amp; file context, pushes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ptr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to </a:t>
            </a:r>
            <a:br>
              <a:rPr lang="en-US" sz="2000" dirty="0">
                <a:solidFill>
                  <a:schemeClr val="tx1"/>
                </a:solidFill>
                <a:latin typeface="+mn-lt"/>
              </a:rPr>
            </a:br>
            <a:r>
              <a:rPr lang="en-US" sz="2000" dirty="0">
                <a:solidFill>
                  <a:schemeClr val="tx1"/>
                </a:solidFill>
                <a:latin typeface="+mn-lt"/>
              </a:rPr>
              <a:t>context on user</a:t>
            </a:r>
            <a:r>
              <a:rPr lang="ja-JP" altLang="en-US" sz="2000" dirty="0">
                <a:solidFill>
                  <a:schemeClr val="tx1"/>
                </a:solidFill>
                <a:latin typeface="+mn-lt"/>
              </a:rPr>
              <a:t>’</a:t>
            </a:r>
            <a:r>
              <a:rPr lang="en-US" altLang="ja-JP" sz="2000" dirty="0">
                <a:solidFill>
                  <a:schemeClr val="tx1"/>
                </a:solidFill>
                <a:latin typeface="+mn-lt"/>
              </a:rPr>
              <a:t>s stack, etc.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541" name="Text Box 14"/>
          <p:cNvSpPr txBox="1">
            <a:spLocks noChangeArrowheads="1"/>
          </p:cNvSpPr>
          <p:nvPr/>
        </p:nvSpPr>
        <p:spPr bwMode="auto">
          <a:xfrm>
            <a:off x="4724400" y="3972937"/>
            <a:ext cx="4098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restores context, clears supervisor bit</a:t>
            </a:r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 flipH="1">
            <a:off x="3962400" y="4191000"/>
            <a:ext cx="762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1295400" y="4170363"/>
            <a:ext cx="2264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calls </a:t>
            </a:r>
            <a:r>
              <a:rPr lang="en-US" sz="2000" dirty="0" err="1">
                <a:solidFill>
                  <a:srgbClr val="7030A0"/>
                </a:solidFill>
                <a:latin typeface="+mn-lt"/>
              </a:rPr>
              <a:t>fread</a:t>
            </a:r>
            <a:r>
              <a:rPr lang="en-US" sz="2000" dirty="0">
                <a:solidFill>
                  <a:srgbClr val="7030A0"/>
                </a:solidFill>
                <a:latin typeface="+mn-lt"/>
              </a:rPr>
              <a:t>(f,n,&amp;</a:t>
            </a:r>
            <a:r>
              <a:rPr lang="en-US" sz="2000" dirty="0" err="1">
                <a:solidFill>
                  <a:srgbClr val="7030A0"/>
                </a:solidFill>
                <a:latin typeface="+mn-lt"/>
              </a:rPr>
              <a:t>buf</a:t>
            </a:r>
            <a:r>
              <a:rPr lang="en-US" sz="2000" dirty="0">
                <a:solidFill>
                  <a:srgbClr val="7030A0"/>
                </a:solidFill>
                <a:latin typeface="+mn-lt"/>
              </a:rPr>
              <a:t>)</a:t>
            </a: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1295400" y="4491038"/>
            <a:ext cx="27419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library executes </a:t>
            </a:r>
            <a:r>
              <a:rPr lang="ja-JP" altLang="en-US" sz="2000" dirty="0">
                <a:solidFill>
                  <a:schemeClr val="tx1"/>
                </a:solidFill>
                <a:latin typeface="+mn-lt"/>
              </a:rPr>
              <a:t>“</a:t>
            </a:r>
            <a:r>
              <a:rPr lang="en-US" altLang="ja-JP" sz="2000" dirty="0">
                <a:solidFill>
                  <a:schemeClr val="tx1"/>
                </a:solidFill>
                <a:latin typeface="+mn-lt"/>
              </a:rPr>
              <a:t>break</a:t>
            </a:r>
            <a:r>
              <a:rPr lang="ja-JP" altLang="en-US" sz="2000" dirty="0">
                <a:solidFill>
                  <a:schemeClr val="tx1"/>
                </a:solidFill>
                <a:latin typeface="+mn-lt"/>
              </a:rPr>
              <a:t>”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545" name="Line 18"/>
          <p:cNvSpPr>
            <a:spLocks noChangeShapeType="1"/>
          </p:cNvSpPr>
          <p:nvPr/>
        </p:nvSpPr>
        <p:spPr bwMode="auto">
          <a:xfrm>
            <a:off x="3886200" y="4648200"/>
            <a:ext cx="914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Text Box 19"/>
          <p:cNvSpPr txBox="1">
            <a:spLocks noChangeArrowheads="1"/>
          </p:cNvSpPr>
          <p:nvPr/>
        </p:nvSpPr>
        <p:spPr bwMode="auto">
          <a:xfrm>
            <a:off x="4800600" y="4643438"/>
            <a:ext cx="3393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saves context, flushes TLB, etc.</a:t>
            </a:r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4800600" y="4948238"/>
            <a:ext cx="381759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checks f is a valid file context, does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disk access into local buffer, copies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results into user</a:t>
            </a:r>
            <a:r>
              <a:rPr lang="ja-JP" altLang="en-US" sz="2000" dirty="0">
                <a:solidFill>
                  <a:schemeClr val="tx1"/>
                </a:solidFill>
                <a:latin typeface="+mn-lt"/>
              </a:rPr>
              <a:t>’</a:t>
            </a:r>
            <a:r>
              <a:rPr lang="en-US" altLang="ja-JP" sz="2000" dirty="0">
                <a:solidFill>
                  <a:schemeClr val="tx1"/>
                </a:solidFill>
                <a:latin typeface="+mn-lt"/>
              </a:rPr>
              <a:t>s buffer, etc.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4800600" y="5862638"/>
            <a:ext cx="4098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restores context, clears supervisor bit</a:t>
            </a:r>
          </a:p>
        </p:txBody>
      </p:sp>
      <p:sp>
        <p:nvSpPr>
          <p:cNvPr id="22549" name="Line 22"/>
          <p:cNvSpPr>
            <a:spLocks noChangeShapeType="1"/>
          </p:cNvSpPr>
          <p:nvPr/>
        </p:nvSpPr>
        <p:spPr bwMode="auto">
          <a:xfrm flipH="1">
            <a:off x="3962400" y="6096000"/>
            <a:ext cx="762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Rectangle 23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148638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Steps in a System Call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22551" name="TextBox 4"/>
          <p:cNvSpPr txBox="1">
            <a:spLocks noChangeArrowheads="1"/>
          </p:cNvSpPr>
          <p:nvPr/>
        </p:nvSpPr>
        <p:spPr bwMode="auto">
          <a:xfrm>
            <a:off x="7239000" y="1066800"/>
            <a:ext cx="13811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[Morrisett]</a:t>
            </a:r>
          </a:p>
        </p:txBody>
      </p:sp>
    </p:spTree>
    <p:extLst>
      <p:ext uri="{BB962C8B-B14F-4D97-AF65-F5344CB8AC3E}">
        <p14:creationId xmlns:p14="http://schemas.microsoft.com/office/powerpoint/2010/main" val="3527992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grades</a:t>
            </a:r>
            <a:endParaRPr lang="en-US" dirty="0"/>
          </a:p>
        </p:txBody>
      </p:sp>
      <p:pic>
        <p:nvPicPr>
          <p:cNvPr id="3" name="Picture 2" descr="midtermpl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9"/>
            <a:ext cx="9144000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71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1991</Words>
  <Application>Microsoft Macintosh PowerPoint</Application>
  <PresentationFormat>On-screen Show (4:3)</PresentationFormat>
  <Paragraphs>248</Paragraphs>
  <Slides>31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Equation</vt:lpstr>
      <vt:lpstr>Reference monitors</vt:lpstr>
      <vt:lpstr>Reference Monitor</vt:lpstr>
      <vt:lpstr>Enforceable Security Policies</vt:lpstr>
      <vt:lpstr>Reference Monitor Implementation</vt:lpstr>
      <vt:lpstr>What Makes a Process Safe?</vt:lpstr>
      <vt:lpstr>OS as a Reference Monitor</vt:lpstr>
      <vt:lpstr>Hardware Mechanisms: TLB</vt:lpstr>
      <vt:lpstr>Steps in a System Call</vt:lpstr>
      <vt:lpstr>Midterm grades</vt:lpstr>
      <vt:lpstr>Modern Hardware Meets Security</vt:lpstr>
      <vt:lpstr>Software Fault Isolation (SFI)</vt:lpstr>
      <vt:lpstr>Fault Domains</vt:lpstr>
      <vt:lpstr>Verifying Jumps and Stores</vt:lpstr>
      <vt:lpstr>Simple SFI Example</vt:lpstr>
      <vt:lpstr>Inline Reference Monitor</vt:lpstr>
      <vt:lpstr>Policy Specification in SASI</vt:lpstr>
      <vt:lpstr>Policy Enforcement</vt:lpstr>
      <vt:lpstr>M. Abadi, M. Budiu, U. Erlingsson, J. Ligatti  Control-Flow Integrity: Principles, Implementations, and Applications  (CCS 2005)</vt:lpstr>
      <vt:lpstr>CFI: Control-Flow Integrity</vt:lpstr>
      <vt:lpstr>CFI: Binary Instrumentation</vt:lpstr>
      <vt:lpstr>CFG Example</vt:lpstr>
      <vt:lpstr>CFI: Control Flow Enforcement</vt:lpstr>
      <vt:lpstr>CFI: Example of Instrumentation</vt:lpstr>
      <vt:lpstr>CFI: Preventing Circumvention</vt:lpstr>
      <vt:lpstr>Improving CFI Precision</vt:lpstr>
      <vt:lpstr>CFI: Security Guarantees</vt:lpstr>
      <vt:lpstr>Possible Execution of Memory</vt:lpstr>
      <vt:lpstr>Next Step: XFI</vt:lpstr>
      <vt:lpstr>Two Stacks</vt:lpstr>
      <vt:lpstr>XFI: Memory Access Control</vt:lpstr>
      <vt:lpstr>XFI: Preventing Circumvention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Fuzzing</dc:title>
  <dc:creator>Suman Jana</dc:creator>
  <cp:lastModifiedBy>Suman Jana</cp:lastModifiedBy>
  <cp:revision>126</cp:revision>
  <dcterms:created xsi:type="dcterms:W3CDTF">2017-02-02T19:19:54Z</dcterms:created>
  <dcterms:modified xsi:type="dcterms:W3CDTF">2017-03-20T23:35:29Z</dcterms:modified>
</cp:coreProperties>
</file>