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57" r:id="rId4"/>
    <p:sldId id="264" r:id="rId5"/>
    <p:sldId id="265" r:id="rId6"/>
    <p:sldId id="266" r:id="rId7"/>
    <p:sldId id="285" r:id="rId8"/>
    <p:sldId id="293" r:id="rId9"/>
    <p:sldId id="294" r:id="rId10"/>
    <p:sldId id="286" r:id="rId11"/>
    <p:sldId id="288" r:id="rId12"/>
    <p:sldId id="290" r:id="rId13"/>
    <p:sldId id="289" r:id="rId14"/>
    <p:sldId id="262" r:id="rId15"/>
    <p:sldId id="267" r:id="rId16"/>
    <p:sldId id="268" r:id="rId17"/>
    <p:sldId id="271" r:id="rId18"/>
    <p:sldId id="272" r:id="rId19"/>
    <p:sldId id="273" r:id="rId20"/>
    <p:sldId id="291" r:id="rId21"/>
    <p:sldId id="281" r:id="rId22"/>
    <p:sldId id="280" r:id="rId23"/>
    <p:sldId id="274" r:id="rId24"/>
    <p:sldId id="276" r:id="rId25"/>
    <p:sldId id="282" r:id="rId26"/>
    <p:sldId id="278" r:id="rId27"/>
    <p:sldId id="284" r:id="rId28"/>
    <p:sldId id="283" r:id="rId29"/>
    <p:sldId id="296" r:id="rId30"/>
    <p:sldId id="269" r:id="rId31"/>
    <p:sldId id="295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F272-5D68-9747-813A-59670AA7FF23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AD59-2151-054E-B139-E3D621407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1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1AD59-2151-054E-B139-E3D621407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5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19C8-0804-F546-A7E9-5FAB2588649D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E45B-6E19-ED4E-BDF8-241CB086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umanj/frankencert" TargetMode="External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91" y="2422847"/>
            <a:ext cx="8067822" cy="203184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800000"/>
                </a:solidFill>
              </a:rPr>
              <a:t>Using </a:t>
            </a:r>
            <a:r>
              <a:rPr lang="en-US" sz="3800" dirty="0" err="1" smtClean="0">
                <a:solidFill>
                  <a:srgbClr val="800000"/>
                </a:solidFill>
              </a:rPr>
              <a:t>Frankencerts</a:t>
            </a:r>
            <a:r>
              <a:rPr lang="en-US" sz="3800" dirty="0" smtClean="0">
                <a:solidFill>
                  <a:srgbClr val="800000"/>
                </a:solidFill>
              </a:rPr>
              <a:t> for Automated Adversarial Testing of Certificate Validation in SSL/TLS Implementations</a:t>
            </a:r>
            <a:endParaRPr lang="en-US" sz="38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591" y="4699001"/>
            <a:ext cx="8067822" cy="182562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Chad Brubaker</a:t>
            </a:r>
            <a:r>
              <a:rPr lang="en-US" sz="28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   </a:t>
            </a:r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Suman Jana</a:t>
            </a:r>
            <a:r>
              <a:rPr lang="en-US" sz="2800" baseline="300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800" i="1" dirty="0" smtClean="0">
                <a:ln>
                  <a:solidFill>
                    <a:srgbClr val="000000"/>
                  </a:solidFill>
                </a:ln>
                <a:solidFill>
                  <a:srgbClr val="800000"/>
                </a:solidFill>
              </a:rPr>
              <a:t>    </a:t>
            </a:r>
            <a:r>
              <a:rPr lang="en-US" sz="28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Baishakhi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Ray</a:t>
            </a:r>
            <a:r>
              <a:rPr lang="en-US" sz="28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Sarfraz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Khurshid</a:t>
            </a:r>
            <a:r>
              <a:rPr lang="en-US" sz="2800" baseline="300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Vitaly</a:t>
            </a:r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Shmatikov</a:t>
            </a:r>
            <a:r>
              <a:rPr lang="en-US" sz="28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endParaRPr lang="en-US" sz="28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2400" baseline="300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University of Texas at Austin </a:t>
            </a:r>
          </a:p>
          <a:p>
            <a:r>
              <a:rPr lang="en-US" sz="2400" baseline="300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2</a:t>
            </a:r>
            <a:r>
              <a:rPr lang="en-US" sz="2600" dirty="0" smtClean="0">
                <a:solidFill>
                  <a:schemeClr val="tx1"/>
                </a:solidFill>
              </a:rPr>
              <a:t>University of California at Davis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4-05-07 at 1.04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21" y="142875"/>
            <a:ext cx="1534630" cy="25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generate test certificates?</a:t>
            </a:r>
            <a:endParaRPr lang="en-US" dirty="0"/>
          </a:p>
        </p:txBody>
      </p:sp>
      <p:pic>
        <p:nvPicPr>
          <p:cNvPr id="6" name="Picture 5" descr="Screen Shot 2014-05-07 at 1.0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49" y="2181868"/>
            <a:ext cx="3903181" cy="3541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7819" y="1417638"/>
            <a:ext cx="4314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X.509 standards…ugh!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test certificates?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Must generate “semantically bad” certificates </a:t>
            </a:r>
          </a:p>
          <a:p>
            <a:pPr lvl="1"/>
            <a:r>
              <a:rPr lang="en-US" dirty="0" smtClean="0"/>
              <a:t>Should be syntactically correct, otherwise won’t exercise most of the cert validation code</a:t>
            </a:r>
          </a:p>
          <a:p>
            <a:pPr lvl="1"/>
            <a:r>
              <a:rPr lang="en-US" dirty="0" smtClean="0"/>
              <a:t>Must scale to millions of certs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X.509 certs contain structured data, can we exploit that?  </a:t>
            </a:r>
            <a:endParaRPr lang="en-US" dirty="0"/>
          </a:p>
        </p:txBody>
      </p:sp>
      <p:pic>
        <p:nvPicPr>
          <p:cNvPr id="4" name="Picture 3" descr="idea_light_bul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32" y="4046228"/>
            <a:ext cx="569118" cy="8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3425" cy="4686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ultilayered structured data</a:t>
            </a:r>
          </a:p>
          <a:p>
            <a:r>
              <a:rPr lang="en-US" u="sng" dirty="0" smtClean="0"/>
              <a:t>Syntactic constraints </a:t>
            </a:r>
            <a:r>
              <a:rPr lang="en-US" dirty="0" smtClean="0"/>
              <a:t>for each piece</a:t>
            </a:r>
          </a:p>
          <a:p>
            <a:pPr lvl="1"/>
            <a:r>
              <a:rPr lang="en-US" dirty="0" smtClean="0"/>
              <a:t>Ex: Version must be an integer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Semantic</a:t>
            </a:r>
            <a:r>
              <a:rPr lang="en-US" u="sng" dirty="0" smtClean="0"/>
              <a:t> constraints </a:t>
            </a:r>
            <a:r>
              <a:rPr lang="en-US" dirty="0" smtClean="0"/>
              <a:t>for individual piece or across multiple pieces</a:t>
            </a:r>
          </a:p>
          <a:p>
            <a:pPr lvl="1"/>
            <a:r>
              <a:rPr lang="en-US" dirty="0" smtClean="0"/>
              <a:t>Ex: Version must be 0, 1, or 2</a:t>
            </a:r>
          </a:p>
          <a:p>
            <a:pPr lvl="1"/>
            <a:r>
              <a:rPr lang="en-US" dirty="0" smtClean="0"/>
              <a:t>Ex: if version!=2, extensions must be NULL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50100"/>
              </p:ext>
            </p:extLst>
          </p:nvPr>
        </p:nvGraphicFramePr>
        <p:xfrm>
          <a:off x="6353175" y="1541463"/>
          <a:ext cx="2317750" cy="457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17750"/>
              </a:tblGrid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Version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Serial Number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Signature Algorithm Identifier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Issuer Name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Validity</a:t>
                      </a:r>
                      <a:r>
                        <a:rPr lang="en-US" sz="2000" baseline="0" dirty="0" smtClean="0"/>
                        <a:t> Period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Subject Name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Public Key</a:t>
                      </a:r>
                      <a:r>
                        <a:rPr lang="en-US" sz="2000" baseline="0" dirty="0" smtClean="0"/>
                        <a:t> Information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Issuer Unique 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Subject Unique 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Extensions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75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test certificates?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Create X.509 certs using randomly picked </a:t>
            </a:r>
            <a:r>
              <a:rPr lang="en-US" u="sng" dirty="0" smtClean="0"/>
              <a:t>syntactically valid </a:t>
            </a:r>
            <a:r>
              <a:rPr lang="en-US" dirty="0" smtClean="0"/>
              <a:t>pieces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98876" y="2603501"/>
            <a:ext cx="206374" cy="365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0249" y="2841625"/>
            <a:ext cx="5286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Likely to violate some semantic constraints i.e. will generate “bad” test certs just as we wanted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4" y="4492277"/>
            <a:ext cx="795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Wait, but how can we generate a large set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of such syntactically valid pieces without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reading X.509 specs?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the internet for certificates</a:t>
            </a:r>
            <a:endParaRPr lang="en-US" dirty="0"/>
          </a:p>
        </p:txBody>
      </p:sp>
      <p:pic>
        <p:nvPicPr>
          <p:cNvPr id="4" name="Picture 3" descr="Screen Shot 2014-05-07 at 1.0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3" y="2072641"/>
            <a:ext cx="7937095" cy="381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018" y="1401763"/>
            <a:ext cx="7827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Collect 243,246  X.509 server certificates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syntactically valid pieces</a:t>
            </a:r>
            <a:endParaRPr lang="en-US" dirty="0"/>
          </a:p>
        </p:txBody>
      </p:sp>
      <p:pic>
        <p:nvPicPr>
          <p:cNvPr id="6" name="Picture 5" descr="Screen Shot 2014-05-07 at 1.0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" y="2588666"/>
            <a:ext cx="7929635" cy="2427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4831833"/>
            <a:ext cx="158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 smtClean="0">
                <a:solidFill>
                  <a:srgbClr val="000000"/>
                </a:solidFill>
              </a:rPr>
              <a:t>ersion from cert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375" y="1995625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keyUsage</a:t>
            </a:r>
            <a:r>
              <a:rPr lang="en-US" sz="2400" dirty="0" smtClean="0"/>
              <a:t> extension from cert3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2500" y="2826622"/>
            <a:ext cx="63500" cy="427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>
          <a:xfrm flipH="1" flipV="1">
            <a:off x="1444626" y="4460875"/>
            <a:ext cx="206374" cy="370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4674" y="1715388"/>
            <a:ext cx="269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keyUsage</a:t>
            </a:r>
            <a:r>
              <a:rPr lang="en-US" sz="2400" dirty="0" smtClean="0"/>
              <a:t> extension from cert2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270500" y="2546385"/>
            <a:ext cx="461962" cy="453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2375" y="4990582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ExtendedkeyUsage</a:t>
            </a:r>
            <a:r>
              <a:rPr lang="en-US" sz="2400" dirty="0" smtClean="0"/>
              <a:t> extension from cert4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84674" y="3778250"/>
            <a:ext cx="1758952" cy="123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3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87" y="1525621"/>
            <a:ext cx="7274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Generate 8 million </a:t>
            </a:r>
            <a:r>
              <a:rPr lang="en-US" sz="3200" dirty="0" err="1" smtClean="0">
                <a:solidFill>
                  <a:schemeClr val="tx2"/>
                </a:solidFill>
              </a:rPr>
              <a:t>frankencerts</a:t>
            </a:r>
            <a:r>
              <a:rPr lang="en-US" sz="3200" dirty="0" smtClean="0">
                <a:solidFill>
                  <a:srgbClr val="FF0000"/>
                </a:solidFill>
              </a:rPr>
              <a:t> from random combinations of certificate pieces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05-07 at 1.04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67" y="2726078"/>
            <a:ext cx="2018911" cy="3306649"/>
          </a:xfrm>
          <a:prstGeom prst="rect">
            <a:avLst/>
          </a:prstGeom>
        </p:spPr>
      </p:pic>
      <p:pic>
        <p:nvPicPr>
          <p:cNvPr id="8" name="Picture 7" descr="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99" y="3993966"/>
            <a:ext cx="1306376" cy="12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Interpret </a:t>
            </a:r>
            <a:r>
              <a:rPr lang="en-US" dirty="0" err="1" smtClean="0"/>
              <a:t>frankencert</a:t>
            </a:r>
            <a:r>
              <a:rPr lang="en-US" dirty="0" smtClean="0"/>
              <a:t>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Differential </a:t>
            </a:r>
            <a:r>
              <a:rPr lang="en-US" dirty="0">
                <a:solidFill>
                  <a:srgbClr val="FF0000"/>
                </a:solidFill>
              </a:rPr>
              <a:t>testing </a:t>
            </a:r>
            <a:r>
              <a:rPr lang="en-US" dirty="0"/>
              <a:t>of </a:t>
            </a:r>
            <a:r>
              <a:rPr lang="en-US" dirty="0" smtClean="0"/>
              <a:t>SSL/TLS implementations</a:t>
            </a:r>
          </a:p>
          <a:p>
            <a:endParaRPr lang="en-US" dirty="0"/>
          </a:p>
          <a:p>
            <a:r>
              <a:rPr lang="en-US" dirty="0" smtClean="0"/>
              <a:t>Multiple implementations of SSL/TLS should implement the same certificate validation logic</a:t>
            </a:r>
          </a:p>
          <a:p>
            <a:endParaRPr lang="en-US" dirty="0" smtClean="0"/>
          </a:p>
          <a:p>
            <a:r>
              <a:rPr lang="en-US" dirty="0" smtClean="0"/>
              <a:t>If a certificate is accepted by some and rejected by others, 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59021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rotten ? </a:t>
            </a:r>
            <a:endParaRPr lang="en-US" dirty="0"/>
          </a:p>
        </p:txBody>
      </p:sp>
      <p:pic>
        <p:nvPicPr>
          <p:cNvPr id="4" name="Content Placeholder 3" descr="Screen Shot 2014-05-07 at 1.04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33" r="-25433"/>
          <a:stretch>
            <a:fillRect/>
          </a:stretch>
        </p:blipFill>
        <p:spPr>
          <a:xfrm>
            <a:off x="1187450" y="1552576"/>
            <a:ext cx="6781800" cy="3729729"/>
          </a:xfrm>
        </p:spPr>
      </p:pic>
      <p:sp>
        <p:nvSpPr>
          <p:cNvPr id="3" name="TextBox 2"/>
          <p:cNvSpPr txBox="1"/>
          <p:nvPr/>
        </p:nvSpPr>
        <p:spPr>
          <a:xfrm>
            <a:off x="904875" y="5445125"/>
            <a:ext cx="749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 false positives though some instances might be </a:t>
            </a:r>
            <a:r>
              <a:rPr lang="en-US" sz="2800" dirty="0" smtClean="0">
                <a:solidFill>
                  <a:srgbClr val="FF0000"/>
                </a:solidFill>
              </a:rPr>
              <a:t>different interpretations of X.509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1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Tested 14 different SSL/TLS implementations</a:t>
            </a:r>
          </a:p>
          <a:p>
            <a:r>
              <a:rPr lang="en-US" dirty="0" smtClean="0"/>
              <a:t>208 discrepancies due to 15 root causes </a:t>
            </a:r>
          </a:p>
          <a:p>
            <a:r>
              <a:rPr lang="en-US" dirty="0" smtClean="0"/>
              <a:t>Multiple bugs </a:t>
            </a:r>
          </a:p>
          <a:p>
            <a:pPr lvl="1"/>
            <a:r>
              <a:rPr lang="en-US" dirty="0" smtClean="0"/>
              <a:t>Accepting fake and unauthorized intermediate Certificate </a:t>
            </a:r>
            <a:r>
              <a:rPr lang="en-US" dirty="0"/>
              <a:t>A</a:t>
            </a:r>
            <a:r>
              <a:rPr lang="en-US" dirty="0" smtClean="0"/>
              <a:t>uthorities (CAs)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Accepting certificates not authorized for use in SSL or not valid for server authentication</a:t>
            </a:r>
          </a:p>
          <a:p>
            <a:pPr lvl="1"/>
            <a:r>
              <a:rPr lang="en-US" dirty="0" smtClean="0"/>
              <a:t>Several other issues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5875" y="3805307"/>
            <a:ext cx="354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ttacker can impersonate any website!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38625" y="3984625"/>
            <a:ext cx="1016000" cy="175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41374" y="4588679"/>
            <a:ext cx="7794625" cy="12708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/>
              <a:t>s</a:t>
            </a:r>
            <a:r>
              <a:rPr lang="en-US" dirty="0" smtClean="0"/>
              <a:t>ecurity = SSL/TLS</a:t>
            </a:r>
            <a:endParaRPr lang="en-US" dirty="0"/>
          </a:p>
        </p:txBody>
      </p:sp>
      <p:pic>
        <p:nvPicPr>
          <p:cNvPr id="4" name="Content Placeholder 3" descr="effective-internet-marketin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pic>
        <p:nvPicPr>
          <p:cNvPr id="5" name="Picture 4" descr="ssl_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39" y="1891462"/>
            <a:ext cx="3109726" cy="31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7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test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tabl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" r="-2324"/>
          <a:stretch/>
        </p:blipFill>
        <p:spPr>
          <a:xfrm>
            <a:off x="457200" y="1600200"/>
            <a:ext cx="8229600" cy="4733925"/>
          </a:xfrm>
        </p:spPr>
      </p:pic>
      <p:sp>
        <p:nvSpPr>
          <p:cNvPr id="5" name="Rectangle 4"/>
          <p:cNvSpPr/>
          <p:nvPr/>
        </p:nvSpPr>
        <p:spPr>
          <a:xfrm>
            <a:off x="4397375" y="2524125"/>
            <a:ext cx="539750" cy="2063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399" y="2540000"/>
            <a:ext cx="657225" cy="2063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399" y="2778125"/>
            <a:ext cx="657225" cy="2063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0049" y="3359150"/>
            <a:ext cx="657225" cy="46672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7376" y="3962400"/>
            <a:ext cx="539749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3962400"/>
            <a:ext cx="539749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399" y="3962400"/>
            <a:ext cx="650875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3650" y="4205287"/>
            <a:ext cx="593725" cy="24447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0049" y="4314824"/>
            <a:ext cx="663575" cy="150813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94200" y="4435474"/>
            <a:ext cx="542926" cy="26352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9350" y="4449762"/>
            <a:ext cx="542926" cy="242888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92749" y="4454524"/>
            <a:ext cx="622302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02274" y="4686299"/>
            <a:ext cx="622302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24424" y="4711699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78324" y="4689474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6349" y="4683124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09999" y="4946649"/>
            <a:ext cx="587377" cy="26352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1024" y="4940299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0299" y="4965699"/>
            <a:ext cx="555625" cy="2444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80049" y="4927599"/>
            <a:ext cx="644525" cy="28257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75149" y="5178424"/>
            <a:ext cx="587377" cy="26352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6175" y="5187949"/>
            <a:ext cx="546102" cy="25400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9575" y="5213349"/>
            <a:ext cx="625476" cy="22860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3224" y="5699124"/>
            <a:ext cx="660399" cy="22860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81500" y="5692774"/>
            <a:ext cx="581026" cy="23495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981075"/>
            <a:ext cx="8229600" cy="1146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Exhibits</a:t>
            </a:r>
            <a:endParaRPr lang="en-US" sz="4400" dirty="0"/>
          </a:p>
        </p:txBody>
      </p:sp>
      <p:pic>
        <p:nvPicPr>
          <p:cNvPr id="2" name="Picture 1" descr="skeleton-in-clos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220595"/>
            <a:ext cx="4117757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 CA certificates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2235201"/>
            <a:ext cx="739775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If </a:t>
            </a:r>
            <a:r>
              <a:rPr lang="en-US" i="1" dirty="0">
                <a:solidFill>
                  <a:srgbClr val="000090"/>
                </a:solidFill>
              </a:rPr>
              <a:t>an SSL/</a:t>
            </a:r>
            <a:r>
              <a:rPr lang="en-US" i="1" dirty="0" smtClean="0">
                <a:solidFill>
                  <a:srgbClr val="000090"/>
                </a:solidFill>
              </a:rPr>
              <a:t>TLS implementation </a:t>
            </a:r>
            <a:r>
              <a:rPr lang="en-US" i="1" dirty="0">
                <a:solidFill>
                  <a:srgbClr val="000090"/>
                </a:solidFill>
              </a:rPr>
              <a:t>encounters a version 1 (v1) CA certiﬁcate </a:t>
            </a:r>
            <a:r>
              <a:rPr lang="en-US" i="1" dirty="0" smtClean="0">
                <a:solidFill>
                  <a:srgbClr val="000090"/>
                </a:solidFill>
              </a:rPr>
              <a:t>that cannot </a:t>
            </a:r>
            <a:r>
              <a:rPr lang="en-US" i="1" dirty="0">
                <a:solidFill>
                  <a:srgbClr val="000090"/>
                </a:solidFill>
              </a:rPr>
              <a:t>be validated out of band, it must reject </a:t>
            </a:r>
            <a:r>
              <a:rPr lang="en-US" i="1" dirty="0" smtClean="0">
                <a:solidFill>
                  <a:srgbClr val="000090"/>
                </a:solidFill>
              </a:rPr>
              <a:t>it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RFC 5280 Section 6.1.4</a:t>
            </a:r>
            <a:r>
              <a:rPr lang="en-US" sz="2400" dirty="0"/>
              <a:t>(k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5750" y="4603750"/>
            <a:ext cx="59531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1 CA certs do not support the CA bit: anybody with a valid v1 certificate can pretend to be a CA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1: </a:t>
            </a:r>
            <a:r>
              <a:rPr lang="en-US" dirty="0" err="1" smtClean="0"/>
              <a:t>GnuTLS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600200"/>
            <a:ext cx="8083550" cy="47656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/</a:t>
            </a:r>
            <a:r>
              <a:rPr lang="en-US" dirty="0"/>
              <a:t>* </a:t>
            </a:r>
            <a:r>
              <a:rPr lang="en-US" dirty="0" smtClean="0"/>
              <a:t>Disable </a:t>
            </a:r>
            <a:r>
              <a:rPr lang="en-US" dirty="0"/>
              <a:t>V1 CA </a:t>
            </a:r>
            <a:r>
              <a:rPr lang="en-US" dirty="0" smtClean="0"/>
              <a:t>flag to prevent </a:t>
            </a:r>
            <a:r>
              <a:rPr lang="en-US" dirty="0"/>
              <a:t>version </a:t>
            </a:r>
            <a:r>
              <a:rPr lang="en-US" dirty="0" smtClean="0"/>
              <a:t>1 certificates in a supplied </a:t>
            </a:r>
            <a:r>
              <a:rPr lang="en-US" dirty="0"/>
              <a:t>chain</a:t>
            </a:r>
            <a:r>
              <a:rPr lang="en-US" dirty="0" smtClean="0"/>
              <a:t>. */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flags </a:t>
            </a:r>
            <a:r>
              <a:rPr lang="en-US" dirty="0"/>
              <a:t>&amp;= ˜(</a:t>
            </a:r>
            <a:r>
              <a:rPr lang="en-US" dirty="0">
                <a:solidFill>
                  <a:srgbClr val="FF0000"/>
                </a:solidFill>
              </a:rPr>
              <a:t>GNUTLS_VERIFY_ALLOW_X509_V1_CA_CRT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ret </a:t>
            </a:r>
            <a:r>
              <a:rPr lang="en-US" dirty="0"/>
              <a:t>= _gnutls_verify_certificate2 </a:t>
            </a:r>
            <a:r>
              <a:rPr lang="en-US" dirty="0" smtClean="0"/>
              <a:t>(flags,..))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_gnutls_verify_certificate2</a:t>
            </a:r>
            <a:r>
              <a:rPr lang="en-US" dirty="0" smtClean="0"/>
              <a:t>(flags, .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if </a:t>
            </a:r>
            <a:r>
              <a:rPr lang="en-US" dirty="0"/>
              <a:t>(!(flags &amp; GNUTLS_VERIFY_DISABLE_CA_SIGN) &amp;&amp;</a:t>
            </a:r>
          </a:p>
          <a:p>
            <a:pPr marL="0" indent="0">
              <a:buNone/>
            </a:pPr>
            <a:r>
              <a:rPr lang="en-US" dirty="0" smtClean="0"/>
              <a:t>         (</a:t>
            </a:r>
            <a:r>
              <a:rPr lang="en-US" dirty="0"/>
              <a:t>(flags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GNUTLS_VERIFY_DO_NOT_ALLOW_X509_V1_CA_CRT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|</a:t>
            </a:r>
            <a:r>
              <a:rPr lang="en-US" dirty="0"/>
              <a:t>| </a:t>
            </a:r>
            <a:r>
              <a:rPr lang="en-US" dirty="0" err="1"/>
              <a:t>issuer_version</a:t>
            </a:r>
            <a:r>
              <a:rPr lang="en-US" dirty="0"/>
              <a:t> != 1))</a:t>
            </a:r>
          </a:p>
          <a:p>
            <a:pPr marL="0" indent="0">
              <a:buNone/>
            </a:pPr>
            <a:r>
              <a:rPr lang="en-US" dirty="0" smtClean="0"/>
              <a:t>  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/*check the CA bit */</a:t>
            </a:r>
          </a:p>
          <a:p>
            <a:pPr marL="0" indent="0">
              <a:buNone/>
            </a:pPr>
            <a:r>
              <a:rPr lang="en-US" dirty="0" smtClean="0"/>
              <a:t>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90875"/>
            <a:ext cx="8115300" cy="3175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2: Google Chrome</a:t>
            </a:r>
            <a:endParaRPr lang="en-US" dirty="0"/>
          </a:p>
        </p:txBody>
      </p:sp>
      <p:pic>
        <p:nvPicPr>
          <p:cNvPr id="4" name="Picture 3" descr="screenshot1_ms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1" y="1929579"/>
            <a:ext cx="7731669" cy="3336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226" y="5340742"/>
            <a:ext cx="52104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OK to click through?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3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2: Google Chrome</a:t>
            </a:r>
            <a:endParaRPr lang="en-US" dirty="0"/>
          </a:p>
        </p:txBody>
      </p:sp>
      <p:pic>
        <p:nvPicPr>
          <p:cNvPr id="4" name="Picture 3" descr="screenshot1_ms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1" y="1929579"/>
            <a:ext cx="7731669" cy="3336983"/>
          </a:xfrm>
          <a:prstGeom prst="rect">
            <a:avLst/>
          </a:prstGeom>
        </p:spPr>
      </p:pic>
      <p:pic>
        <p:nvPicPr>
          <p:cNvPr id="3" name="Picture 2" descr="screensho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63" y="1984139"/>
            <a:ext cx="3622435" cy="32824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4016376" y="3730625"/>
            <a:ext cx="952500" cy="2857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1" y="3660487"/>
            <a:ext cx="13335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ntrusted CA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2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Exhibit 2: underlying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Chrome uses a modified version of NSS for SSL certificate validation </a:t>
            </a:r>
          </a:p>
          <a:p>
            <a:r>
              <a:rPr lang="en-US" dirty="0" smtClean="0"/>
              <a:t>If a certificate is issued by a untrusted CA and  is expired, the validation code only returns the expired error</a:t>
            </a:r>
          </a:p>
          <a:p>
            <a:r>
              <a:rPr lang="en-US" dirty="0"/>
              <a:t>Firefox </a:t>
            </a:r>
            <a:r>
              <a:rPr lang="en-US" dirty="0" smtClean="0"/>
              <a:t>uses a glue layer </a:t>
            </a:r>
            <a:r>
              <a:rPr lang="en-US" dirty="0"/>
              <a:t>called Personal Security Manager (PSM</a:t>
            </a:r>
            <a:r>
              <a:rPr lang="en-US" dirty="0" smtClean="0"/>
              <a:t>) over NSS and thus is not affected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82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58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Check the paper for more </a:t>
            </a:r>
            <a:r>
              <a:rPr lang="en-US" dirty="0" smtClean="0"/>
              <a:t>such goodies</a:t>
            </a:r>
            <a:r>
              <a:rPr lang="en-US" dirty="0"/>
              <a:t>!!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cookies-cartoon-food-donuts-muffins-baskets-top-19954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07" y="1772298"/>
            <a:ext cx="6506396" cy="36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Differential testing with </a:t>
            </a:r>
            <a:r>
              <a:rPr lang="en-US" dirty="0" err="1"/>
              <a:t>f</a:t>
            </a:r>
            <a:r>
              <a:rPr lang="en-US" dirty="0" err="1" smtClean="0"/>
              <a:t>rankencerts</a:t>
            </a:r>
            <a:r>
              <a:rPr lang="en-US" dirty="0" smtClean="0"/>
              <a:t> is an effective technique for finding flaws in SSL/TLS implementations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Start integrating </a:t>
            </a:r>
            <a:r>
              <a:rPr lang="en-US" dirty="0" err="1"/>
              <a:t>frankencerts</a:t>
            </a:r>
            <a:r>
              <a:rPr lang="en-US" dirty="0"/>
              <a:t> with the test harness of your </a:t>
            </a:r>
            <a:r>
              <a:rPr lang="en-US" dirty="0" smtClean="0"/>
              <a:t>SSL/TLS </a:t>
            </a:r>
            <a:r>
              <a:rPr lang="en-US" dirty="0"/>
              <a:t>implementation</a:t>
            </a:r>
            <a:r>
              <a:rPr lang="en-US" dirty="0" smtClean="0"/>
              <a:t>. The code is available at:                                                       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2"/>
                </a:solidFill>
                <a:hlinkClick r:id="rId2"/>
              </a:rPr>
              <a:t>://github.com/sumanj/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frankencert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Uncle-Sam-180x18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476500"/>
            <a:ext cx="2127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88" y="2810889"/>
            <a:ext cx="7752835" cy="2297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7880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 security </a:t>
            </a:r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/>
              <a:t>-to-end security even if the network is </a:t>
            </a:r>
            <a:r>
              <a:rPr lang="en-US" dirty="0" smtClean="0"/>
              <a:t>insecure</a:t>
            </a:r>
          </a:p>
          <a:p>
            <a:pPr lvl="1"/>
            <a:r>
              <a:rPr lang="en-US" dirty="0" smtClean="0"/>
              <a:t>Authentication  </a:t>
            </a:r>
            <a:r>
              <a:rPr lang="en-US" b="1" dirty="0" smtClean="0">
                <a:solidFill>
                  <a:srgbClr val="FF0000"/>
                </a:solidFill>
              </a:rPr>
              <a:t>= certificate validation!!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Integrity</a:t>
            </a:r>
          </a:p>
          <a:p>
            <a:endParaRPr lang="en-US" dirty="0"/>
          </a:p>
        </p:txBody>
      </p:sp>
      <p:pic>
        <p:nvPicPr>
          <p:cNvPr id="4" name="Picture 3" descr="Secur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64" y="3799659"/>
            <a:ext cx="1308116" cy="13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Frankencert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5655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Frankencerts</a:t>
            </a:r>
            <a:r>
              <a:rPr lang="en-US" dirty="0" smtClean="0"/>
              <a:t> are random, yet syntactically correct X.509 certificates with …</a:t>
            </a:r>
          </a:p>
          <a:p>
            <a:pPr lvl="1"/>
            <a:r>
              <a:rPr lang="en-US" dirty="0" smtClean="0"/>
              <a:t>Unusual extensions</a:t>
            </a:r>
          </a:p>
          <a:p>
            <a:pPr lvl="1"/>
            <a:r>
              <a:rPr lang="en-US" dirty="0" smtClean="0"/>
              <a:t>Rare and malformed values for                         these extensions</a:t>
            </a:r>
          </a:p>
          <a:p>
            <a:pPr lvl="1"/>
            <a:r>
              <a:rPr lang="en-US" dirty="0" smtClean="0"/>
              <a:t>Strange key usage constraints</a:t>
            </a:r>
          </a:p>
          <a:p>
            <a:pPr lvl="1"/>
            <a:r>
              <a:rPr lang="en-US" dirty="0" smtClean="0"/>
              <a:t>Rare combination of extensions </a:t>
            </a:r>
          </a:p>
          <a:p>
            <a:pPr lvl="1"/>
            <a:r>
              <a:rPr lang="en-US" dirty="0" smtClean="0"/>
              <a:t>... and many other unusual features</a:t>
            </a:r>
            <a:endParaRPr lang="en-US" dirty="0"/>
          </a:p>
        </p:txBody>
      </p:sp>
      <p:pic>
        <p:nvPicPr>
          <p:cNvPr id="4" name="Picture 3" descr="Screen Shot 2014-05-07 at 1.04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67" y="2313329"/>
            <a:ext cx="1844305" cy="30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Mutate a few pieces randomly</a:t>
            </a:r>
            <a:endParaRPr lang="en-US" dirty="0"/>
          </a:p>
        </p:txBody>
      </p:sp>
      <p:pic>
        <p:nvPicPr>
          <p:cNvPr id="6" name="Picture 5" descr="4250497693_352c1b8cbd_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159000"/>
            <a:ext cx="4254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2: </a:t>
            </a:r>
            <a:r>
              <a:rPr lang="en-US" dirty="0" err="1" smtClean="0"/>
              <a:t>MatrixSSL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1854200"/>
            <a:ext cx="7639050" cy="359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/* Certificate authority constraint only available </a:t>
            </a:r>
            <a:r>
              <a:rPr lang="en-US" sz="2800" dirty="0" smtClean="0"/>
              <a:t>in version </a:t>
            </a:r>
            <a:r>
              <a:rPr lang="en-US" sz="2800" dirty="0"/>
              <a:t>3 certs */</a:t>
            </a:r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((</a:t>
            </a:r>
            <a:r>
              <a:rPr lang="en-US" sz="2800" dirty="0" err="1">
                <a:solidFill>
                  <a:srgbClr val="FF0000"/>
                </a:solidFill>
              </a:rPr>
              <a:t>ic</a:t>
            </a:r>
            <a:r>
              <a:rPr lang="en-US" sz="2800" dirty="0">
                <a:solidFill>
                  <a:srgbClr val="FF0000"/>
                </a:solidFill>
              </a:rPr>
              <a:t>-&gt;version &gt; 1</a:t>
            </a:r>
            <a:r>
              <a:rPr lang="en-US" sz="2800" dirty="0"/>
              <a:t>) &amp;&amp; (</a:t>
            </a:r>
            <a:r>
              <a:rPr lang="en-US" sz="2800" dirty="0" err="1"/>
              <a:t>ic</a:t>
            </a:r>
            <a:r>
              <a:rPr lang="en-US" sz="2800" dirty="0"/>
              <a:t>-&gt;</a:t>
            </a:r>
            <a:r>
              <a:rPr lang="en-US" sz="2800" dirty="0" err="1"/>
              <a:t>extensions.bc.ca</a:t>
            </a:r>
            <a:r>
              <a:rPr lang="en-US" sz="2800" dirty="0"/>
              <a:t>&lt;= 0)) {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psTraceCrypto</a:t>
            </a:r>
            <a:r>
              <a:rPr lang="en-US" sz="2800" dirty="0" smtClean="0"/>
              <a:t>(“no CA permissions\n");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sc</a:t>
            </a:r>
            <a:r>
              <a:rPr lang="en-US" sz="2800" dirty="0" smtClean="0"/>
              <a:t>-&gt;</a:t>
            </a:r>
            <a:r>
              <a:rPr lang="en-US" sz="2800" dirty="0" err="1" smtClean="0"/>
              <a:t>authStatus</a:t>
            </a:r>
            <a:r>
              <a:rPr lang="en-US" sz="2800" dirty="0" smtClean="0"/>
              <a:t> = PS_CERT_AUTH_FAIL_BC;</a:t>
            </a:r>
          </a:p>
          <a:p>
            <a:pPr marL="0" indent="0">
              <a:buNone/>
            </a:pPr>
            <a:r>
              <a:rPr lang="en-US" sz="2800" dirty="0" smtClean="0"/>
              <a:t>   return </a:t>
            </a:r>
            <a:r>
              <a:rPr lang="en-US" sz="2800" dirty="0"/>
              <a:t>PS_CERT_AUTH_FAIL_BC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18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Certificate validation in SSL/TLS implementations</a:t>
            </a:r>
            <a:endParaRPr lang="en-US" dirty="0"/>
          </a:p>
        </p:txBody>
      </p:sp>
      <p:pic>
        <p:nvPicPr>
          <p:cNvPr id="4" name="Picture 3" descr="Screen Shot 2014-05-07 at 9.3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1" y="1739624"/>
            <a:ext cx="6575701" cy="47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check if implementations are correct?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937" y="2296894"/>
            <a:ext cx="657378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mic Sans MS"/>
                <a:cs typeface="Comic Sans MS"/>
              </a:rPr>
              <a:t>b</a:t>
            </a:r>
            <a:r>
              <a:rPr lang="en-US" sz="3200" dirty="0" err="1" smtClean="0">
                <a:latin typeface="Comic Sans MS"/>
                <a:cs typeface="Comic Sans MS"/>
              </a:rPr>
              <a:t>ool</a:t>
            </a:r>
            <a:r>
              <a:rPr lang="en-US" sz="3200" dirty="0" smtClean="0"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latin typeface="Comic Sans MS"/>
                <a:cs typeface="Comic Sans MS"/>
              </a:rPr>
              <a:t>is_cert_valid</a:t>
            </a:r>
            <a:r>
              <a:rPr lang="en-US" sz="3200" dirty="0" smtClean="0">
                <a:latin typeface="Comic Sans MS"/>
                <a:cs typeface="Comic Sans MS"/>
              </a:rPr>
              <a:t> (</a:t>
            </a:r>
            <a:r>
              <a:rPr lang="en-US" sz="3200" dirty="0" err="1" smtClean="0">
                <a:latin typeface="Comic Sans MS"/>
                <a:cs typeface="Comic Sans MS"/>
              </a:rPr>
              <a:t>cert_t</a:t>
            </a:r>
            <a:r>
              <a:rPr lang="en-US" sz="3200" dirty="0" smtClean="0">
                <a:latin typeface="Comic Sans MS"/>
                <a:cs typeface="Comic Sans MS"/>
              </a:rPr>
              <a:t> *cert)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{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	return true; </a:t>
            </a:r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}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50" y="5127625"/>
            <a:ext cx="70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do people test SSL/TLS implementations?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07564"/>
              </p:ext>
            </p:extLst>
          </p:nvPr>
        </p:nvGraphicFramePr>
        <p:xfrm>
          <a:off x="1337641" y="1610698"/>
          <a:ext cx="6506086" cy="4088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3043"/>
                <a:gridCol w="3253043"/>
              </a:tblGrid>
              <a:tr h="6023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Implementation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Test certificate count</a:t>
                      </a:r>
                      <a:endParaRPr lang="en-US" sz="2800" b="1" dirty="0"/>
                    </a:p>
                  </a:txBody>
                  <a:tcPr/>
                </a:tc>
              </a:tr>
              <a:tr h="526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</a:t>
                      </a:r>
                      <a:endParaRPr lang="en-US" sz="2800" dirty="0"/>
                    </a:p>
                  </a:txBody>
                  <a:tcPr/>
                </a:tc>
              </a:tr>
              <a:tr h="4720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GnuTLS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</a:t>
                      </a:r>
                      <a:endParaRPr lang="en-US" sz="2800" dirty="0"/>
                    </a:p>
                  </a:txBody>
                  <a:tcPr/>
                </a:tc>
              </a:tr>
              <a:tr h="2340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OpenSSL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</a:t>
                      </a:r>
                      <a:endParaRPr lang="en-US" sz="2800" dirty="0"/>
                    </a:p>
                  </a:txBody>
                  <a:tcPr/>
                </a:tc>
              </a:tr>
              <a:tr h="526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PolarSSL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US" sz="2800" dirty="0"/>
                    </a:p>
                  </a:txBody>
                  <a:tcPr/>
                </a:tc>
              </a:tr>
              <a:tr h="526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CyaSSL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  <a:tr h="526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MatrixSSL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1904" y="5726859"/>
            <a:ext cx="706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ost of these are just well-formed certificates!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2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input generation</a:t>
            </a:r>
          </a:p>
          <a:p>
            <a:pPr lvl="1"/>
            <a:r>
              <a:rPr lang="en-US" dirty="0" smtClean="0"/>
              <a:t>Fuzzing - huge </a:t>
            </a:r>
            <a:r>
              <a:rPr lang="en-US" dirty="0"/>
              <a:t>input space, a fuzzed string won't even parse as an </a:t>
            </a:r>
            <a:r>
              <a:rPr lang="en-US" dirty="0" smtClean="0"/>
              <a:t>X</a:t>
            </a:r>
            <a:r>
              <a:rPr lang="en-US" dirty="0"/>
              <a:t>.509 </a:t>
            </a:r>
            <a:r>
              <a:rPr lang="en-US" dirty="0" smtClean="0"/>
              <a:t>cert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Symbolic analysis - does </a:t>
            </a:r>
            <a:r>
              <a:rPr lang="en-US" dirty="0"/>
              <a:t>not scale to </a:t>
            </a:r>
            <a:r>
              <a:rPr lang="en-US" dirty="0" smtClean="0"/>
              <a:t>the complexity and depth of certificate validation code, false positives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certificate validation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750" y="3651250"/>
            <a:ext cx="7715250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test results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3000" y="1748631"/>
            <a:ext cx="1587500" cy="902495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test certificate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499" y="1608138"/>
            <a:ext cx="2587626" cy="107473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SSL/TLS implementation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6375" y="2152253"/>
            <a:ext cx="460375" cy="952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86500" y="1889125"/>
            <a:ext cx="19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ccept/reject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51525" y="2161778"/>
            <a:ext cx="460375" cy="952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now_wha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1" y="3110154"/>
            <a:ext cx="2959100" cy="20091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98624" y="5543920"/>
            <a:ext cx="611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do you know that the result is correct?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2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taingolf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24640"/>
            <a:ext cx="6048375" cy="463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626" y="815290"/>
            <a:ext cx="234949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Testing SSL/TLS cert validation code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21375" y="2942151"/>
            <a:ext cx="19367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certificate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2499" y="2109227"/>
            <a:ext cx="17938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Test result interpretation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21251" y="2109227"/>
            <a:ext cx="1111248" cy="1145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0625" y="1857375"/>
            <a:ext cx="1349375" cy="650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4001" y="1348551"/>
            <a:ext cx="21272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We tackle both of these problems in this work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963</Words>
  <Application>Microsoft Macintosh PowerPoint</Application>
  <PresentationFormat>On-screen Show (4:3)</PresentationFormat>
  <Paragraphs>161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Using Frankencerts for Automated Adversarial Testing of Certificate Validation in SSL/TLS Implementations</vt:lpstr>
      <vt:lpstr>Internet security = SSL/TLS</vt:lpstr>
      <vt:lpstr>SSL/TLS security objectives</vt:lpstr>
      <vt:lpstr>Certificate validation in SSL/TLS implementations</vt:lpstr>
      <vt:lpstr>How to check if implementations are correct?</vt:lpstr>
      <vt:lpstr>Current state of the art</vt:lpstr>
      <vt:lpstr>Testing certificate validation code</vt:lpstr>
      <vt:lpstr>Interpreting test results </vt:lpstr>
      <vt:lpstr>PowerPoint Presentation</vt:lpstr>
      <vt:lpstr>How to generate test certificates?</vt:lpstr>
      <vt:lpstr>How to generate test certificates?</vt:lpstr>
      <vt:lpstr>X.509 certificate structure</vt:lpstr>
      <vt:lpstr>How to generate test certificates?</vt:lpstr>
      <vt:lpstr>Scan the internet for certificates</vt:lpstr>
      <vt:lpstr>Extract syntactically valid pieces</vt:lpstr>
      <vt:lpstr>PowerPoint Presentation</vt:lpstr>
      <vt:lpstr>Interpret frankencert test results</vt:lpstr>
      <vt:lpstr>Which one is rotten ? </vt:lpstr>
      <vt:lpstr>Test results summary</vt:lpstr>
      <vt:lpstr>Some test results</vt:lpstr>
      <vt:lpstr>PowerPoint Presentation</vt:lpstr>
      <vt:lpstr>Version 1 CA certificates </vt:lpstr>
      <vt:lpstr>Exhibit 1: GnuTLS</vt:lpstr>
      <vt:lpstr>Exhibit 2: Google Chrome</vt:lpstr>
      <vt:lpstr>Exhibit 2: Google Chrome</vt:lpstr>
      <vt:lpstr>Exhibit 2: underlying cause</vt:lpstr>
      <vt:lpstr>Check the paper for more such goodies!! </vt:lpstr>
      <vt:lpstr>Conclusions</vt:lpstr>
      <vt:lpstr>PowerPoint Presentation</vt:lpstr>
      <vt:lpstr>Frankencert features</vt:lpstr>
      <vt:lpstr>Mutate a few pieces randomly</vt:lpstr>
      <vt:lpstr>Exhibit 2: MatrixSSL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Suman Jana</cp:lastModifiedBy>
  <cp:revision>248</cp:revision>
  <dcterms:created xsi:type="dcterms:W3CDTF">2014-05-07T06:29:47Z</dcterms:created>
  <dcterms:modified xsi:type="dcterms:W3CDTF">2017-04-10T05:22:56Z</dcterms:modified>
</cp:coreProperties>
</file>