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28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B0-6818-4995-8BCF-7C9EEABCCC63}" type="datetimeFigureOut">
              <a:rPr lang="en-GB" smtClean="0"/>
              <a:t>4/3/17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45DB5-7690-4FCE-9F15-E2BC6AB240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07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B04F5-9168-8D4B-8551-ACB25898D63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Briefly describe diagram and VERY HIGH-LEVEL overview of our tool - INPUT and OUTPUT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BE90D1-BFCC-F942-A9D7-47D36C67540C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Describe each component - why and how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E4AD15-CAEF-B446-85A8-58C3883DB225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theoretically use any input generator - we just need to take a program and generate a bunch of inputs, could even be manual test suite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684204-9B71-D54C-B40E-D549817C38A5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78EE19-C142-824D-AC2A-B201DBA57F5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9D3E7A-1DC4-7347-ACEC-391B2C13EBE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803660-184C-604E-B528-E393078BFA9E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we only care about taint sets for values that flow into SENSITIVE SINKS!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382079-098F-704B-A7C3-8FB66FC2C525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the XSS attacks are similar and are described more in the paper</a:t>
            </a:r>
            <a:r>
              <a:rPr lang="en-US">
                <a:latin typeface="ヒラギノ角ゴ Pro W3" charset="0"/>
              </a:rPr>
              <a:t/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C14123-B3A4-9144-8707-264CDAE7771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30B784-558B-4546-A593-C4EF8262EB30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‘</a:t>
            </a:r>
            <a:r>
              <a:rPr lang="en-US" altLang="ja-JP"/>
              <a:t>reaches</a:t>
            </a:r>
            <a:r>
              <a:rPr lang="ja-JP" altLang="en-US"/>
              <a:t>’</a:t>
            </a:r>
            <a:r>
              <a:rPr lang="en-US" altLang="ja-JP"/>
              <a:t> means that it</a:t>
            </a:r>
            <a:r>
              <a:rPr lang="ja-JP" altLang="en-US"/>
              <a:t>’</a:t>
            </a:r>
            <a:r>
              <a:rPr lang="en-US" altLang="ja-JP"/>
              <a:t>s in the TAINT SET of the value that enters a sensitive sink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010F48-CAB3-184E-ABF5-A40A4DF23A2B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D704D4-1F5E-1645-9CCB-D6C367FBBAA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Don</a:t>
            </a:r>
            <a:r>
              <a:rPr lang="ja-JP" altLang="en-US"/>
              <a:t>’</a:t>
            </a:r>
            <a:r>
              <a:rPr lang="en-US" altLang="ja-JP"/>
              <a:t>t read the slide - mention that it</a:t>
            </a:r>
            <a:r>
              <a:rPr lang="ja-JP" altLang="en-US"/>
              <a:t>’</a:t>
            </a:r>
            <a:r>
              <a:rPr lang="en-US" altLang="ja-JP"/>
              <a:t>s an OFFLINE DYNAMIC ANALYSIS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Also mention how this will only be a preview of the paper, don</a:t>
            </a:r>
            <a:r>
              <a:rPr lang="ja-JP" altLang="en-US"/>
              <a:t>’</a:t>
            </a:r>
            <a:r>
              <a:rPr lang="en-US" altLang="ja-JP"/>
              <a:t>t have room to discuss some of our contributions in-depth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BA950-946F-BE4E-8FB9-C3C166FA87CF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the XSS attacks are similar and are described more in the paper</a:t>
            </a:r>
            <a:r>
              <a:rPr lang="en-US">
                <a:latin typeface="ヒラギノ角ゴ Pro W3" charset="0"/>
              </a:rPr>
              <a:t/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C9FD77-B9A4-DE48-99E2-E159BDECD6AE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BB415B-2671-6B4E-92B8-CFDD3E81B035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the XSS attacks are similar and are described more in the paper</a:t>
            </a:r>
            <a:r>
              <a:rPr lang="en-US">
                <a:latin typeface="ヒラギノ角ゴ Pro W3" charset="0"/>
              </a:rPr>
              <a:t/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AFCA36-42F8-2F4A-BC83-12F3076408A4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In theory, FPs could arise due to those not being truly exploitable attacks</a:t>
            </a:r>
          </a:p>
          <a:p>
            <a:pPr eaLnBrk="1" hangingPunct="1"/>
            <a:endParaRPr lang="en-US"/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Verdana" charset="0"/>
              </a:rPr>
              <a:t>Main limitation: concolic input generator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Verdana" charset="0"/>
              </a:rPr>
              <a:t>  Line coverage &lt; 50%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latin typeface="Verdana" charset="0"/>
              </a:rPr>
              <a:t>  Inability to simulate user sessions and cookies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C23798-76C2-7C4B-A036-EAD7FD2E6B45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- Defensive coding means to use special libraries</a:t>
            </a:r>
          </a:p>
          <a:p>
            <a:pPr eaLnBrk="1" hangingPunct="1"/>
            <a:r>
              <a:rPr lang="en-US"/>
              <a:t>- We feel that our tool hits a sweet-spot that wasn</a:t>
            </a:r>
            <a:r>
              <a:rPr lang="ja-JP" altLang="en-US"/>
              <a:t>’</a:t>
            </a:r>
            <a:r>
              <a:rPr lang="en-US" altLang="ja-JP"/>
              <a:t>t previously covered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B72B55-0B88-494F-B66D-401E05348570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C0E2AC-B4F5-1449-AB45-2FBAC5175DB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Describe in terms of INPUTS and OUTPUTS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GET and POST are mappings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27C750-D11A-7946-8E3C-AA822B2F9DE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402A98-14A2-394E-B9EF-E14C16C087D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D500C8-155C-A542-A930-249758838F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6277D4-B788-4E42-ADFF-11ABD29782DE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Talk about the need for social engineering - somebody could trick you into clicking on a malicious link with script code in GET, and then email your cookies or session info to attacker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1118C4-C450-F340-8163-F11440349B6C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victims are INNOCENT and that MANY victims can be harmed by one malicious db entry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48FEFC-7A86-7A45-8D7C-CCAB3A7A7ACC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that victims are INNOCENT and that MANY victims can be harmed by one malicious db entry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4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5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1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3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A665-D15D-4454-8B2A-114649007353}" type="datetimeFigureOut">
              <a:rPr lang="en-GB" smtClean="0"/>
              <a:t>4/3/17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752" y="1085553"/>
            <a:ext cx="9464676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6600"/>
                </a:solidFill>
                <a:latin typeface="+mn-lt"/>
              </a:rPr>
              <a:t>Detecting Vulnerabilities in Web Code with </a:t>
            </a:r>
            <a:r>
              <a:rPr lang="en-US" sz="5400" dirty="0" err="1" smtClean="0">
                <a:solidFill>
                  <a:srgbClr val="FF6600"/>
                </a:solidFill>
                <a:latin typeface="+mn-lt"/>
              </a:rPr>
              <a:t>concolic</a:t>
            </a:r>
            <a:r>
              <a:rPr lang="en-US" sz="5400" dirty="0" smtClean="0">
                <a:solidFill>
                  <a:srgbClr val="FF6600"/>
                </a:solidFill>
                <a:latin typeface="+mn-lt"/>
              </a:rPr>
              <a:t> execution</a:t>
            </a:r>
            <a:endParaRPr lang="en-GB" sz="5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Suman Jana</a:t>
            </a:r>
          </a:p>
          <a:p>
            <a:endParaRPr lang="en-GB" dirty="0"/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*slides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adapted from </a:t>
            </a:r>
            <a:r>
              <a:rPr lang="en-US" sz="1600" dirty="0"/>
              <a:t>Adam </a:t>
            </a:r>
            <a:r>
              <a:rPr lang="en-US" sz="1600" dirty="0" err="1"/>
              <a:t>Kiezun</a:t>
            </a:r>
            <a:r>
              <a:rPr lang="en-US" sz="1600" dirty="0"/>
              <a:t>, Philip J. </a:t>
            </a:r>
            <a:r>
              <a:rPr lang="en-US" sz="1600" dirty="0" err="1"/>
              <a:t>Guo</a:t>
            </a:r>
            <a:r>
              <a:rPr lang="en-US" sz="1600" dirty="0"/>
              <a:t>, </a:t>
            </a:r>
            <a:r>
              <a:rPr lang="en-US" sz="1600" dirty="0" err="1"/>
              <a:t>Karthick</a:t>
            </a:r>
            <a:r>
              <a:rPr lang="en-US" sz="1600" dirty="0"/>
              <a:t> </a:t>
            </a:r>
            <a:r>
              <a:rPr lang="en-US" sz="1600" dirty="0" err="1"/>
              <a:t>Jayaraman</a:t>
            </a:r>
            <a:r>
              <a:rPr lang="en-US" sz="1600" dirty="0"/>
              <a:t>, </a:t>
            </a:r>
            <a:r>
              <a:rPr lang="en-US" sz="1600" dirty="0" smtClean="0"/>
              <a:t>and Michael </a:t>
            </a:r>
            <a:r>
              <a:rPr lang="en-US" sz="1600" dirty="0"/>
              <a:t>D. Ernst</a:t>
            </a:r>
          </a:p>
          <a:p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1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805460" y="4081012"/>
            <a:ext cx="4011250" cy="1066800"/>
          </a:xfrm>
          <a:prstGeom prst="rect">
            <a:avLst/>
          </a:prstGeom>
          <a:solidFill>
            <a:srgbClr val="B0BFD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7EA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2000" b="1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242068" y="2566674"/>
            <a:ext cx="3077665" cy="1066800"/>
          </a:xfrm>
          <a:prstGeom prst="rect">
            <a:avLst/>
          </a:prstGeom>
          <a:solidFill>
            <a:srgbClr val="B0BFD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7EA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2000" b="1" dirty="0"/>
          </a:p>
        </p:txBody>
      </p:sp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114808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Stored </a:t>
            </a:r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XSS attack</a:t>
            </a:r>
          </a:p>
        </p:txBody>
      </p:sp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5384800" y="2895601"/>
            <a:ext cx="29663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Lucida Console" charset="0"/>
              </a:rPr>
              <a:t>addMessageForTopic()</a:t>
            </a:r>
          </a:p>
        </p:txBody>
      </p:sp>
      <p:sp>
        <p:nvSpPr>
          <p:cNvPr id="11" name="Flowchart: Magnetic Disk 10"/>
          <p:cNvSpPr/>
          <p:nvPr/>
        </p:nvSpPr>
        <p:spPr>
          <a:xfrm>
            <a:off x="9550400" y="3263900"/>
            <a:ext cx="1727200" cy="838200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cxnSp>
        <p:nvCxnSpPr>
          <p:cNvPr id="19460" name="Straight Arrow Connector 12"/>
          <p:cNvCxnSpPr>
            <a:cxnSpLocks noChangeShapeType="1"/>
            <a:endCxn id="24" idx="1"/>
          </p:cNvCxnSpPr>
          <p:nvPr/>
        </p:nvCxnSpPr>
        <p:spPr bwMode="auto">
          <a:xfrm>
            <a:off x="4804094" y="2926325"/>
            <a:ext cx="437974" cy="173749"/>
          </a:xfrm>
          <a:prstGeom prst="straightConnector1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1" name="Straight Arrow Connector 14"/>
          <p:cNvCxnSpPr>
            <a:cxnSpLocks noChangeShapeType="1"/>
            <a:stCxn id="19458" idx="3"/>
            <a:endCxn id="11" idx="2"/>
          </p:cNvCxnSpPr>
          <p:nvPr/>
        </p:nvCxnSpPr>
        <p:spPr bwMode="auto">
          <a:xfrm>
            <a:off x="8351177" y="3080267"/>
            <a:ext cx="1199223" cy="602733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5588001" y="3595688"/>
            <a:ext cx="19700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PHP application</a:t>
            </a:r>
          </a:p>
        </p:txBody>
      </p:sp>
      <p:sp>
        <p:nvSpPr>
          <p:cNvPr id="19463" name="TextBox 23"/>
          <p:cNvSpPr txBox="1">
            <a:spLocks noChangeArrowheads="1"/>
          </p:cNvSpPr>
          <p:nvPr/>
        </p:nvSpPr>
        <p:spPr bwMode="auto">
          <a:xfrm>
            <a:off x="10003368" y="4114801"/>
            <a:ext cx="12709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Database</a:t>
            </a:r>
            <a:endParaRPr lang="en-US" sz="1800" b="1">
              <a:latin typeface="Corbel" charset="0"/>
            </a:endParaRP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10464800" y="3721100"/>
            <a:ext cx="406400" cy="152400"/>
          </a:xfrm>
          <a:prstGeom prst="roundRect">
            <a:avLst>
              <a:gd name="adj" fmla="val 16667"/>
            </a:avLst>
          </a:prstGeom>
          <a:solidFill>
            <a:srgbClr val="40252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1412097" y="4386043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Verdana" charset="0"/>
              </a:rPr>
              <a:t>Attacker</a:t>
            </a:r>
            <a:r>
              <a:rPr lang="ja-JP" altLang="en-US" sz="1800" dirty="0">
                <a:latin typeface="Verdana" charset="0"/>
              </a:rPr>
              <a:t>’</a:t>
            </a:r>
            <a:r>
              <a:rPr lang="en-US" altLang="ja-JP" sz="1800" dirty="0">
                <a:latin typeface="Verdana" charset="0"/>
              </a:rPr>
              <a:t>s input</a:t>
            </a:r>
            <a:endParaRPr lang="en-US" sz="1800" dirty="0">
              <a:latin typeface="Verdana" charset="0"/>
            </a:endParaRPr>
          </a:p>
        </p:txBody>
      </p:sp>
      <p:sp>
        <p:nvSpPr>
          <p:cNvPr id="19466" name="TextBox 16"/>
          <p:cNvSpPr txBox="1">
            <a:spLocks noChangeArrowheads="1"/>
          </p:cNvSpPr>
          <p:nvPr/>
        </p:nvSpPr>
        <p:spPr bwMode="auto">
          <a:xfrm>
            <a:off x="1549787" y="6281438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Victim</a:t>
            </a:r>
            <a:r>
              <a:rPr lang="ja-JP" altLang="en-US" sz="2000" dirty="0">
                <a:latin typeface="+mn-lt"/>
              </a:rPr>
              <a:t>’</a:t>
            </a:r>
            <a:r>
              <a:rPr lang="en-US" altLang="ja-JP" sz="2000" dirty="0">
                <a:latin typeface="+mn-lt"/>
              </a:rPr>
              <a:t>s input</a:t>
            </a:r>
            <a:endParaRPr lang="en-US" sz="2000" dirty="0">
              <a:latin typeface="+mn-lt"/>
            </a:endParaRPr>
          </a:p>
        </p:txBody>
      </p:sp>
      <p:sp>
        <p:nvSpPr>
          <p:cNvPr id="19467" name="Flowchart: Multidocument 10"/>
          <p:cNvSpPr>
            <a:spLocks noChangeArrowheads="1"/>
          </p:cNvSpPr>
          <p:nvPr/>
        </p:nvSpPr>
        <p:spPr bwMode="auto">
          <a:xfrm>
            <a:off x="1152944" y="4871985"/>
            <a:ext cx="2859659" cy="14478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 42</a:t>
            </a:r>
          </a:p>
        </p:txBody>
      </p:sp>
      <p:sp>
        <p:nvSpPr>
          <p:cNvPr id="19468" name="TextBox 18"/>
          <p:cNvSpPr txBox="1">
            <a:spLocks noChangeArrowheads="1"/>
          </p:cNvSpPr>
          <p:nvPr/>
        </p:nvSpPr>
        <p:spPr bwMode="auto">
          <a:xfrm>
            <a:off x="4775200" y="4387851"/>
            <a:ext cx="4079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latin typeface="Lucida Console" charset="0"/>
              </a:rPr>
              <a:t>displayAllMessagesForTopic</a:t>
            </a:r>
            <a:r>
              <a:rPr lang="en-US" sz="1800" dirty="0">
                <a:latin typeface="Lucida Console" charset="0"/>
              </a:rPr>
              <a:t>()</a:t>
            </a:r>
          </a:p>
        </p:txBody>
      </p:sp>
      <p:cxnSp>
        <p:nvCxnSpPr>
          <p:cNvPr id="19469" name="Straight Arrow Connector 20"/>
          <p:cNvCxnSpPr>
            <a:cxnSpLocks noChangeShapeType="1"/>
            <a:stCxn id="19468" idx="3"/>
          </p:cNvCxnSpPr>
          <p:nvPr/>
        </p:nvCxnSpPr>
        <p:spPr bwMode="auto">
          <a:xfrm flipV="1">
            <a:off x="8854261" y="4067408"/>
            <a:ext cx="735521" cy="505109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Straight Arrow Connector 22"/>
          <p:cNvCxnSpPr>
            <a:cxnSpLocks noChangeShapeType="1"/>
            <a:stCxn id="19468" idx="1"/>
          </p:cNvCxnSpPr>
          <p:nvPr/>
        </p:nvCxnSpPr>
        <p:spPr bwMode="auto">
          <a:xfrm flipH="1">
            <a:off x="4267200" y="4572517"/>
            <a:ext cx="508000" cy="342383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Straight Arrow Connector 22"/>
          <p:cNvCxnSpPr>
            <a:cxnSpLocks noChangeShapeType="1"/>
          </p:cNvCxnSpPr>
          <p:nvPr/>
        </p:nvCxnSpPr>
        <p:spPr bwMode="auto">
          <a:xfrm flipV="1">
            <a:off x="6146801" y="5153277"/>
            <a:ext cx="129813" cy="714123"/>
          </a:xfrm>
          <a:prstGeom prst="straightConnector1">
            <a:avLst/>
          </a:prstGeom>
          <a:noFill/>
          <a:ln w="25400">
            <a:solidFill>
              <a:srgbClr val="BD9969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4470400" y="5867400"/>
            <a:ext cx="3352800" cy="45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Message: uh oh</a:t>
            </a:r>
          </a:p>
        </p:txBody>
      </p:sp>
      <p:sp>
        <p:nvSpPr>
          <p:cNvPr id="19473" name="TextBox 18"/>
          <p:cNvSpPr txBox="1">
            <a:spLocks noChangeArrowheads="1"/>
          </p:cNvSpPr>
          <p:nvPr/>
        </p:nvSpPr>
        <p:spPr bwMode="auto">
          <a:xfrm>
            <a:off x="6299200" y="4797583"/>
            <a:ext cx="1019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Lucida Console" charset="0"/>
              </a:rPr>
              <a:t>echo()</a:t>
            </a:r>
          </a:p>
        </p:txBody>
      </p:sp>
      <p:pic>
        <p:nvPicPr>
          <p:cNvPr id="19475" name="Picture 22" descr="x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5465764"/>
            <a:ext cx="379306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lowchart: Multidocument 10"/>
          <p:cNvSpPr>
            <a:spLocks noChangeArrowheads="1"/>
          </p:cNvSpPr>
          <p:nvPr/>
        </p:nvSpPr>
        <p:spPr bwMode="auto">
          <a:xfrm>
            <a:off x="1023359" y="1334804"/>
            <a:ext cx="3743910" cy="30639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mode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>
                <a:solidFill>
                  <a:schemeClr val="bg1"/>
                </a:solidFill>
              </a:rPr>
              <a:t>add</a:t>
            </a:r>
            <a:r>
              <a:rPr lang="ja-JP" altLang="en-US" sz="2000" dirty="0">
                <a:solidFill>
                  <a:schemeClr val="bg1"/>
                </a:solidFill>
              </a:rPr>
              <a:t>”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msg</a:t>
            </a:r>
            <a:r>
              <a:rPr lang="en-US" sz="2000" dirty="0">
                <a:solidFill>
                  <a:schemeClr val="bg1"/>
                </a:solidFill>
              </a:rPr>
              <a:t>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 smtClean="0">
                <a:solidFill>
                  <a:srgbClr val="FF0000"/>
                </a:solidFill>
              </a:rPr>
              <a:t>uh oh</a:t>
            </a:r>
            <a:r>
              <a:rPr lang="en-US" altLang="ja-JP" sz="2000" dirty="0">
                <a:solidFill>
                  <a:srgbClr val="FF0000"/>
                </a:solidFill>
              </a:rPr>
              <a:t>&lt;script&gt;alert(</a:t>
            </a:r>
            <a:r>
              <a:rPr lang="ja-JP" altLang="en-US" sz="2000" dirty="0">
                <a:solidFill>
                  <a:srgbClr val="FF0000"/>
                </a:solidFill>
              </a:rPr>
              <a:t>‘</a:t>
            </a:r>
            <a:r>
              <a:rPr lang="en-US" altLang="ja-JP" sz="2000" dirty="0">
                <a:solidFill>
                  <a:srgbClr val="FF0000"/>
                </a:solidFill>
              </a:rPr>
              <a:t>XSS</a:t>
            </a:r>
            <a:r>
              <a:rPr lang="ja-JP" altLang="en-US" sz="2000" dirty="0">
                <a:solidFill>
                  <a:srgbClr val="FF0000"/>
                </a:solidFill>
              </a:rPr>
              <a:t>’</a:t>
            </a:r>
            <a:r>
              <a:rPr lang="en-US" altLang="ja-JP" sz="2000" dirty="0">
                <a:solidFill>
                  <a:srgbClr val="FF0000"/>
                </a:solidFill>
              </a:rPr>
              <a:t>)</a:t>
            </a:r>
            <a:r>
              <a:rPr lang="en-US" altLang="ja-JP" sz="2000" dirty="0" smtClean="0">
                <a:solidFill>
                  <a:srgbClr val="FF0000"/>
                </a:solidFill>
              </a:rPr>
              <a:t>&lt;/script</a:t>
            </a:r>
            <a:r>
              <a:rPr lang="en-US" altLang="ja-JP" sz="2000" dirty="0">
                <a:solidFill>
                  <a:srgbClr val="FF0000"/>
                </a:solidFill>
              </a:rPr>
              <a:t>&gt;</a:t>
            </a:r>
            <a:r>
              <a:rPr lang="ja-JP" altLang="en-US" sz="2000" dirty="0" smtClean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topicID</a:t>
            </a:r>
            <a:r>
              <a:rPr lang="en-US" sz="2000" dirty="0">
                <a:solidFill>
                  <a:schemeClr val="bg1"/>
                </a:solidFill>
              </a:rPr>
              <a:t> = 42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poster = </a:t>
            </a:r>
            <a:r>
              <a:rPr lang="ja-JP" altLang="en-US" sz="2000" dirty="0" smtClean="0">
                <a:solidFill>
                  <a:schemeClr val="bg1"/>
                </a:solidFill>
              </a:rPr>
              <a:t>“</a:t>
            </a:r>
            <a:r>
              <a:rPr lang="en-US" altLang="ja-JP" sz="2000" dirty="0" smtClean="0">
                <a:solidFill>
                  <a:schemeClr val="bg1"/>
                </a:solidFill>
              </a:rPr>
              <a:t>Attacker</a:t>
            </a:r>
            <a:r>
              <a:rPr lang="ja-JP" altLang="en-US" sz="2000" dirty="0" smtClean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7"/>
          <p:cNvSpPr>
            <a:spLocks noChangeArrowheads="1"/>
          </p:cNvSpPr>
          <p:nvPr/>
        </p:nvSpPr>
        <p:spPr bwMode="auto">
          <a:xfrm>
            <a:off x="2651170" y="1500435"/>
            <a:ext cx="8839200" cy="40386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Architecture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62370" y="1749673"/>
            <a:ext cx="2946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Input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Generator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50188" y="4657973"/>
            <a:ext cx="3134783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Attack Generator/Checker</a:t>
            </a:r>
          </a:p>
        </p:txBody>
      </p:sp>
      <p:cxnSp>
        <p:nvCxnSpPr>
          <p:cNvPr id="21509" name="Elbow Connector 13"/>
          <p:cNvCxnSpPr>
            <a:cxnSpLocks noChangeShapeType="1"/>
            <a:endCxn id="21514" idx="1"/>
          </p:cNvCxnSpPr>
          <p:nvPr/>
        </p:nvCxnSpPr>
        <p:spPr bwMode="auto">
          <a:xfrm>
            <a:off x="6511970" y="4962774"/>
            <a:ext cx="2423584" cy="1279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0" name="TextBox 20"/>
          <p:cNvSpPr txBox="1">
            <a:spLocks noChangeArrowheads="1"/>
          </p:cNvSpPr>
          <p:nvPr/>
        </p:nvSpPr>
        <p:spPr bwMode="auto">
          <a:xfrm>
            <a:off x="4784770" y="244817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inputs</a:t>
            </a:r>
            <a:endParaRPr lang="en-US" sz="1800" b="1">
              <a:latin typeface="Corbel" charset="0"/>
            </a:endParaRPr>
          </a:p>
        </p:txBody>
      </p:sp>
      <p:sp>
        <p:nvSpPr>
          <p:cNvPr id="21511" name="TextBox 21"/>
          <p:cNvSpPr txBox="1">
            <a:spLocks noChangeArrowheads="1"/>
          </p:cNvSpPr>
          <p:nvPr/>
        </p:nvSpPr>
        <p:spPr bwMode="auto">
          <a:xfrm>
            <a:off x="4886370" y="3972173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taint sets</a:t>
            </a:r>
          </a:p>
        </p:txBody>
      </p:sp>
      <p:sp>
        <p:nvSpPr>
          <p:cNvPr id="23" name="Flowchart: Magnetic Disk 22"/>
          <p:cNvSpPr/>
          <p:nvPr/>
        </p:nvSpPr>
        <p:spPr>
          <a:xfrm>
            <a:off x="7843354" y="2833935"/>
            <a:ext cx="3318933" cy="1036638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rbel" charset="0"/>
              </a:rPr>
              <a:t>Database with taint-tracking </a:t>
            </a:r>
            <a:endParaRPr lang="en-US" sz="1800" b="1" dirty="0" smtClean="0">
              <a:solidFill>
                <a:srgbClr val="000000"/>
              </a:solidFill>
              <a:latin typeface="Corbel" charset="0"/>
            </a:endParaRPr>
          </a:p>
        </p:txBody>
      </p:sp>
      <p:cxnSp>
        <p:nvCxnSpPr>
          <p:cNvPr id="21513" name="Straight Arrow Connector 124"/>
          <p:cNvCxnSpPr>
            <a:cxnSpLocks noChangeShapeType="1"/>
          </p:cNvCxnSpPr>
          <p:nvPr/>
        </p:nvCxnSpPr>
        <p:spPr bwMode="auto">
          <a:xfrm flipH="1">
            <a:off x="6410370" y="3438773"/>
            <a:ext cx="1416051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Flowchart: Multidocument 10"/>
          <p:cNvSpPr>
            <a:spLocks noChangeArrowheads="1"/>
          </p:cNvSpPr>
          <p:nvPr/>
        </p:nvSpPr>
        <p:spPr bwMode="auto">
          <a:xfrm>
            <a:off x="8935554" y="5800973"/>
            <a:ext cx="2046816" cy="881062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Malicious inputs</a:t>
            </a:r>
          </a:p>
        </p:txBody>
      </p:sp>
      <p:cxnSp>
        <p:nvCxnSpPr>
          <p:cNvPr id="21515" name="Elbow Connector 81"/>
          <p:cNvCxnSpPr>
            <a:cxnSpLocks noChangeShapeType="1"/>
          </p:cNvCxnSpPr>
          <p:nvPr/>
        </p:nvCxnSpPr>
        <p:spPr bwMode="auto">
          <a:xfrm flipV="1">
            <a:off x="2143171" y="2017961"/>
            <a:ext cx="1104900" cy="14208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Elbow Connector 81"/>
          <p:cNvCxnSpPr>
            <a:cxnSpLocks noChangeShapeType="1"/>
          </p:cNvCxnSpPr>
          <p:nvPr/>
        </p:nvCxnSpPr>
        <p:spPr bwMode="auto">
          <a:xfrm>
            <a:off x="2143171" y="3438773"/>
            <a:ext cx="11049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Elbow Connector 81"/>
          <p:cNvCxnSpPr>
            <a:cxnSpLocks noChangeShapeType="1"/>
          </p:cNvCxnSpPr>
          <p:nvPr/>
        </p:nvCxnSpPr>
        <p:spPr bwMode="auto">
          <a:xfrm>
            <a:off x="2143170" y="3438773"/>
            <a:ext cx="1151467" cy="15240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Elbow Connector 81"/>
          <p:cNvCxnSpPr>
            <a:cxnSpLocks noChangeShapeType="1"/>
          </p:cNvCxnSpPr>
          <p:nvPr/>
        </p:nvCxnSpPr>
        <p:spPr bwMode="auto">
          <a:xfrm>
            <a:off x="4479970" y="2338636"/>
            <a:ext cx="306917" cy="676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Elbow Connector 81"/>
          <p:cNvCxnSpPr>
            <a:cxnSpLocks noChangeShapeType="1"/>
          </p:cNvCxnSpPr>
          <p:nvPr/>
        </p:nvCxnSpPr>
        <p:spPr bwMode="auto">
          <a:xfrm flipH="1">
            <a:off x="4820754" y="3829298"/>
            <a:ext cx="16933" cy="7429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0" name="Rectangle 39"/>
          <p:cNvSpPr>
            <a:spLocks noChangeArrowheads="1"/>
          </p:cNvSpPr>
          <p:nvPr/>
        </p:nvSpPr>
        <p:spPr bwMode="auto">
          <a:xfrm>
            <a:off x="9458370" y="4929435"/>
            <a:ext cx="193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3200">
                <a:latin typeface="Georgia" charset="0"/>
              </a:rPr>
              <a:t>Ardilla</a:t>
            </a:r>
            <a:endParaRPr lang="en-US" sz="4000">
              <a:solidFill>
                <a:srgbClr val="FFFFFF"/>
              </a:solidFill>
              <a:latin typeface="Georgia" charset="0"/>
            </a:endParaRPr>
          </a:p>
        </p:txBody>
      </p:sp>
      <p:cxnSp>
        <p:nvCxnSpPr>
          <p:cNvPr id="21521" name="Elbow Connector 81"/>
          <p:cNvCxnSpPr>
            <a:cxnSpLocks noChangeShapeType="1"/>
          </p:cNvCxnSpPr>
          <p:nvPr/>
        </p:nvCxnSpPr>
        <p:spPr bwMode="auto">
          <a:xfrm flipH="1">
            <a:off x="4073570" y="2348161"/>
            <a:ext cx="406400" cy="2200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ounded Rectangle 8"/>
          <p:cNvSpPr/>
          <p:nvPr/>
        </p:nvSpPr>
        <p:spPr>
          <a:xfrm>
            <a:off x="3362370" y="3133973"/>
            <a:ext cx="2946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Taint Propagator</a:t>
            </a:r>
          </a:p>
        </p:txBody>
      </p:sp>
      <p:sp>
        <p:nvSpPr>
          <p:cNvPr id="21523" name="AutoShape 41"/>
          <p:cNvSpPr>
            <a:spLocks noChangeArrowheads="1"/>
          </p:cNvSpPr>
          <p:nvPr/>
        </p:nvSpPr>
        <p:spPr bwMode="auto">
          <a:xfrm>
            <a:off x="686903" y="2795835"/>
            <a:ext cx="1422400" cy="13716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PHP</a:t>
            </a:r>
          </a:p>
          <a:p>
            <a:pPr algn="ctr"/>
            <a:r>
              <a:rPr lang="en-US" sz="2000" dirty="0"/>
              <a:t>Source</a:t>
            </a:r>
          </a:p>
          <a:p>
            <a:pPr algn="ctr"/>
            <a:r>
              <a:rPr lang="en-US" sz="2000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33937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>
          <a:xfrm>
            <a:off x="819794" y="346721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Input generation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697314" y="2112514"/>
            <a:ext cx="1411817" cy="4016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Input</a:t>
            </a: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Generator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697314" y="4154038"/>
            <a:ext cx="1411817" cy="55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cxnSp>
        <p:nvCxnSpPr>
          <p:cNvPr id="23556" name="Elbow Connector 13"/>
          <p:cNvCxnSpPr>
            <a:cxnSpLocks noChangeShapeType="1"/>
            <a:stCxn id="10" idx="3"/>
            <a:endCxn id="23559" idx="1"/>
          </p:cNvCxnSpPr>
          <p:nvPr/>
        </p:nvCxnSpPr>
        <p:spPr bwMode="auto">
          <a:xfrm>
            <a:off x="8090080" y="4433439"/>
            <a:ext cx="1295400" cy="128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Flowchart: Magnetic Disk 22"/>
          <p:cNvSpPr/>
          <p:nvPr/>
        </p:nvSpPr>
        <p:spPr>
          <a:xfrm>
            <a:off x="9341031" y="2887214"/>
            <a:ext cx="1511300" cy="70167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cxnSp>
        <p:nvCxnSpPr>
          <p:cNvPr id="23558" name="Straight Arrow Connector 124"/>
          <p:cNvCxnSpPr>
            <a:cxnSpLocks noChangeShapeType="1"/>
            <a:stCxn id="23" idx="1"/>
          </p:cNvCxnSpPr>
          <p:nvPr/>
        </p:nvCxnSpPr>
        <p:spPr bwMode="auto">
          <a:xfrm flipH="1">
            <a:off x="8166281" y="3296788"/>
            <a:ext cx="1174751" cy="301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Flowchart: Multidocument 10"/>
          <p:cNvSpPr>
            <a:spLocks noChangeArrowheads="1"/>
          </p:cNvSpPr>
          <p:nvPr/>
        </p:nvSpPr>
        <p:spPr bwMode="auto">
          <a:xfrm>
            <a:off x="9385480" y="4257225"/>
            <a:ext cx="1422400" cy="6096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>
              <a:solidFill>
                <a:srgbClr val="FFFFFF"/>
              </a:solidFill>
              <a:latin typeface="Verdana" charset="0"/>
            </a:endParaRPr>
          </a:p>
        </p:txBody>
      </p:sp>
      <p:cxnSp>
        <p:nvCxnSpPr>
          <p:cNvPr id="23560" name="Elbow Connector 81"/>
          <p:cNvCxnSpPr>
            <a:cxnSpLocks noChangeShapeType="1"/>
          </p:cNvCxnSpPr>
          <p:nvPr/>
        </p:nvCxnSpPr>
        <p:spPr bwMode="auto">
          <a:xfrm flipV="1">
            <a:off x="5524680" y="2314125"/>
            <a:ext cx="1117600" cy="1012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Elbow Connector 81"/>
          <p:cNvCxnSpPr>
            <a:cxnSpLocks noChangeShapeType="1"/>
          </p:cNvCxnSpPr>
          <p:nvPr/>
        </p:nvCxnSpPr>
        <p:spPr bwMode="auto">
          <a:xfrm>
            <a:off x="5524680" y="3326950"/>
            <a:ext cx="11176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Elbow Connector 81"/>
          <p:cNvCxnSpPr>
            <a:cxnSpLocks noChangeShapeType="1"/>
          </p:cNvCxnSpPr>
          <p:nvPr/>
        </p:nvCxnSpPr>
        <p:spPr bwMode="auto">
          <a:xfrm>
            <a:off x="5524681" y="3326950"/>
            <a:ext cx="1191684" cy="11064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Elbow Connector 81"/>
          <p:cNvCxnSpPr>
            <a:cxnSpLocks noChangeShapeType="1"/>
          </p:cNvCxnSpPr>
          <p:nvPr/>
        </p:nvCxnSpPr>
        <p:spPr bwMode="auto">
          <a:xfrm>
            <a:off x="7249765" y="2580825"/>
            <a:ext cx="103716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Elbow Connector 81"/>
          <p:cNvCxnSpPr>
            <a:cxnSpLocks noChangeShapeType="1"/>
          </p:cNvCxnSpPr>
          <p:nvPr/>
        </p:nvCxnSpPr>
        <p:spPr bwMode="auto">
          <a:xfrm>
            <a:off x="7404280" y="3614288"/>
            <a:ext cx="0" cy="4619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5" name="Rectangle 31"/>
          <p:cNvSpPr>
            <a:spLocks noChangeArrowheads="1"/>
          </p:cNvSpPr>
          <p:nvPr/>
        </p:nvSpPr>
        <p:spPr bwMode="auto">
          <a:xfrm>
            <a:off x="7497234" y="5881688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66" name="Text Box 32"/>
          <p:cNvSpPr txBox="1">
            <a:spLocks noChangeArrowheads="1"/>
          </p:cNvSpPr>
          <p:nvPr/>
        </p:nvSpPr>
        <p:spPr bwMode="auto">
          <a:xfrm>
            <a:off x="7353480" y="2549075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+mn-lt"/>
              </a:rPr>
              <a:t>inputs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567" name="Text Box 36"/>
          <p:cNvSpPr txBox="1">
            <a:spLocks noChangeArrowheads="1"/>
          </p:cNvSpPr>
          <p:nvPr/>
        </p:nvSpPr>
        <p:spPr bwMode="auto">
          <a:xfrm>
            <a:off x="1327456" y="4057338"/>
            <a:ext cx="4267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+mn-lt"/>
              </a:rPr>
              <a:t>Goal:</a:t>
            </a:r>
            <a:r>
              <a:rPr lang="en-US" dirty="0">
                <a:latin typeface="+mn-lt"/>
              </a:rPr>
              <a:t> Create a set of concrete inputs (_$GET[] &amp; _$POST[]</a:t>
            </a:r>
            <a:r>
              <a:rPr lang="en-US" dirty="0" smtClean="0">
                <a:latin typeface="+mn-lt"/>
              </a:rPr>
              <a:t>) based on </a:t>
            </a:r>
            <a:r>
              <a:rPr lang="en-US" dirty="0" err="1" smtClean="0">
                <a:latin typeface="+mn-lt"/>
              </a:rPr>
              <a:t>concolic</a:t>
            </a:r>
            <a:r>
              <a:rPr lang="en-US" dirty="0" smtClean="0">
                <a:latin typeface="+mn-lt"/>
              </a:rPr>
              <a:t> execution</a:t>
            </a:r>
            <a:endParaRPr lang="en-US" dirty="0">
              <a:latin typeface="+mn-lt"/>
            </a:endParaRPr>
          </a:p>
        </p:txBody>
      </p:sp>
      <p:cxnSp>
        <p:nvCxnSpPr>
          <p:cNvPr id="23569" name="Elbow Connector 81"/>
          <p:cNvCxnSpPr>
            <a:cxnSpLocks noChangeShapeType="1"/>
          </p:cNvCxnSpPr>
          <p:nvPr/>
        </p:nvCxnSpPr>
        <p:spPr bwMode="auto">
          <a:xfrm flipH="1">
            <a:off x="6949197" y="2580825"/>
            <a:ext cx="201083" cy="1447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ounded Rectangle 8"/>
          <p:cNvSpPr/>
          <p:nvPr/>
        </p:nvSpPr>
        <p:spPr>
          <a:xfrm>
            <a:off x="6697314" y="3101526"/>
            <a:ext cx="1411817" cy="449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571" name="AutoShape 39"/>
          <p:cNvSpPr>
            <a:spLocks noChangeArrowheads="1"/>
          </p:cNvSpPr>
          <p:nvPr/>
        </p:nvSpPr>
        <p:spPr bwMode="auto">
          <a:xfrm>
            <a:off x="4474813" y="2885625"/>
            <a:ext cx="1049867" cy="8382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PHP</a:t>
            </a:r>
          </a:p>
          <a:p>
            <a:pPr algn="ctr"/>
            <a:r>
              <a:rPr lang="en-US" sz="1600" dirty="0"/>
              <a:t>Source</a:t>
            </a:r>
          </a:p>
          <a:p>
            <a:pPr algn="ctr"/>
            <a:r>
              <a:rPr lang="en-US" sz="1600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45282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title"/>
          </p:nvPr>
        </p:nvSpPr>
        <p:spPr>
          <a:xfrm>
            <a:off x="1059078" y="36512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Input generation: </a:t>
            </a:r>
            <a:r>
              <a:rPr lang="en-US" dirty="0" err="1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concolic</a:t>
            </a:r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 execution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251951" y="2039839"/>
            <a:ext cx="1411816" cy="51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Input</a:t>
            </a:r>
          </a:p>
          <a:p>
            <a:pPr algn="ctr" eaLnBrk="1" hangingPunct="1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Generator</a:t>
            </a:r>
          </a:p>
        </p:txBody>
      </p:sp>
      <p:cxnSp>
        <p:nvCxnSpPr>
          <p:cNvPr id="25603" name="Elbow Connector 81"/>
          <p:cNvCxnSpPr>
            <a:cxnSpLocks noChangeShapeType="1"/>
          </p:cNvCxnSpPr>
          <p:nvPr/>
        </p:nvCxnSpPr>
        <p:spPr bwMode="auto">
          <a:xfrm>
            <a:off x="8092018" y="2225576"/>
            <a:ext cx="1104900" cy="158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4" name="Elbow Connector 81"/>
          <p:cNvCxnSpPr>
            <a:cxnSpLocks noChangeShapeType="1"/>
          </p:cNvCxnSpPr>
          <p:nvPr/>
        </p:nvCxnSpPr>
        <p:spPr bwMode="auto">
          <a:xfrm>
            <a:off x="9958917" y="2508150"/>
            <a:ext cx="0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Flowchart: Multidocument 10"/>
          <p:cNvSpPr>
            <a:spLocks noChangeArrowheads="1"/>
          </p:cNvSpPr>
          <p:nvPr/>
        </p:nvSpPr>
        <p:spPr bwMode="auto">
          <a:xfrm>
            <a:off x="4470400" y="4267200"/>
            <a:ext cx="2946400" cy="19812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$_GET[]: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mode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add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msg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topicID = 1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poster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sz="160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Flowchart: Multidocument 10"/>
          <p:cNvSpPr>
            <a:spLocks noChangeArrowheads="1"/>
          </p:cNvSpPr>
          <p:nvPr/>
        </p:nvSpPr>
        <p:spPr bwMode="auto">
          <a:xfrm>
            <a:off x="812800" y="4267200"/>
            <a:ext cx="2844800" cy="19812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$_GET[]: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mode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msg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topicID = 1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poster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sz="160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4" name="Flowchart: Multidocument 10"/>
          <p:cNvSpPr>
            <a:spLocks noChangeArrowheads="1"/>
          </p:cNvSpPr>
          <p:nvPr/>
        </p:nvSpPr>
        <p:spPr bwMode="auto">
          <a:xfrm>
            <a:off x="8229600" y="4267200"/>
            <a:ext cx="3352800" cy="19812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$_GET[]: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mode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display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msg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topicID = 1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poster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sz="160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25608" name="Content Placeholder 2"/>
          <p:cNvSpPr>
            <a:spLocks/>
          </p:cNvSpPr>
          <p:nvPr/>
        </p:nvSpPr>
        <p:spPr bwMode="auto">
          <a:xfrm>
            <a:off x="868018" y="1765845"/>
            <a:ext cx="5283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if ($_GET['</a:t>
            </a:r>
            <a:r>
              <a:rPr lang="en-US" sz="1800" dirty="0">
                <a:solidFill>
                  <a:srgbClr val="BD9969"/>
                </a:solidFill>
                <a:latin typeface="Lucida Console" charset="0"/>
              </a:rPr>
              <a:t>mode</a:t>
            </a:r>
            <a:r>
              <a:rPr lang="en-US" sz="1800" dirty="0">
                <a:latin typeface="Lucida Console" charset="0"/>
              </a:rPr>
              <a:t>'] == "add")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  </a:t>
            </a:r>
            <a:r>
              <a:rPr lang="en-US" sz="1800" dirty="0" err="1">
                <a:latin typeface="Lucida Console" charset="0"/>
              </a:rPr>
              <a:t>addMessageForTopic</a:t>
            </a:r>
            <a:r>
              <a:rPr lang="en-US" sz="1800" dirty="0">
                <a:latin typeface="Lucida Console" charset="0"/>
              </a:rPr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else if ($_GET[</a:t>
            </a:r>
            <a:r>
              <a:rPr lang="ja-JP" altLang="en-US" sz="1800" dirty="0">
                <a:latin typeface="Lucida Console" charset="0"/>
              </a:rPr>
              <a:t>‘</a:t>
            </a:r>
            <a:r>
              <a:rPr lang="en-US" altLang="ja-JP" sz="1800" dirty="0">
                <a:solidFill>
                  <a:srgbClr val="BD9969"/>
                </a:solidFill>
                <a:latin typeface="Lucida Console" charset="0"/>
              </a:rPr>
              <a:t>mode</a:t>
            </a:r>
            <a:r>
              <a:rPr lang="ja-JP" altLang="en-US" sz="1800" dirty="0">
                <a:latin typeface="Lucida Console" charset="0"/>
              </a:rPr>
              <a:t>’</a:t>
            </a:r>
            <a:r>
              <a:rPr lang="en-US" altLang="ja-JP" sz="1800" dirty="0">
                <a:latin typeface="Lucida Console" charset="0"/>
              </a:rPr>
              <a:t>] == </a:t>
            </a:r>
            <a:r>
              <a:rPr lang="ja-JP" altLang="en-US" sz="1800" dirty="0">
                <a:latin typeface="Lucida Console" charset="0"/>
              </a:rPr>
              <a:t>“</a:t>
            </a:r>
            <a:r>
              <a:rPr lang="en-US" altLang="ja-JP" sz="1800" dirty="0">
                <a:latin typeface="Lucida Console" charset="0"/>
              </a:rPr>
              <a:t>display</a:t>
            </a:r>
            <a:r>
              <a:rPr lang="ja-JP" altLang="en-US" sz="1800" dirty="0">
                <a:latin typeface="Lucida Console" charset="0"/>
              </a:rPr>
              <a:t>”</a:t>
            </a:r>
            <a:r>
              <a:rPr lang="en-US" altLang="ja-JP" sz="1800" dirty="0">
                <a:latin typeface="Lucida Console" charset="0"/>
              </a:rPr>
              <a:t>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  </a:t>
            </a:r>
            <a:r>
              <a:rPr lang="en-US" sz="1800" dirty="0" err="1">
                <a:latin typeface="Lucida Console" charset="0"/>
              </a:rPr>
              <a:t>displayAllMessagesForTopic</a:t>
            </a:r>
            <a:r>
              <a:rPr lang="en-US" sz="1800" dirty="0">
                <a:latin typeface="Lucida Console" charset="0"/>
              </a:rPr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else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  die(</a:t>
            </a:r>
            <a:r>
              <a:rPr lang="ja-JP" altLang="en-US" sz="1800" dirty="0">
                <a:latin typeface="Lucida Console" charset="0"/>
              </a:rPr>
              <a:t>“</a:t>
            </a:r>
            <a:r>
              <a:rPr lang="en-US" altLang="ja-JP" sz="1800" dirty="0">
                <a:latin typeface="Lucida Console" charset="0"/>
              </a:rPr>
              <a:t>Error: invalid mode</a:t>
            </a:r>
            <a:r>
              <a:rPr lang="ja-JP" altLang="en-US" sz="1800" dirty="0">
                <a:latin typeface="Lucida Console" charset="0"/>
              </a:rPr>
              <a:t>”</a:t>
            </a:r>
            <a:r>
              <a:rPr lang="en-US" altLang="ja-JP" sz="1800" dirty="0">
                <a:latin typeface="Lucida Console" charset="0"/>
              </a:rPr>
              <a:t>);</a:t>
            </a:r>
            <a:endParaRPr lang="en-US" sz="1800" dirty="0">
              <a:latin typeface="Lucida Console" charset="0"/>
            </a:endParaRPr>
          </a:p>
        </p:txBody>
      </p:sp>
      <p:sp>
        <p:nvSpPr>
          <p:cNvPr id="25609" name="AutoShape 38"/>
          <p:cNvSpPr>
            <a:spLocks noChangeArrowheads="1"/>
          </p:cNvSpPr>
          <p:nvPr/>
        </p:nvSpPr>
        <p:spPr bwMode="auto">
          <a:xfrm>
            <a:off x="6908800" y="1860450"/>
            <a:ext cx="1049867" cy="8382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PHP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Source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25610" name="Flowchart: Multidocument 10"/>
          <p:cNvSpPr>
            <a:spLocks noChangeArrowheads="1"/>
          </p:cNvSpPr>
          <p:nvPr/>
        </p:nvSpPr>
        <p:spPr bwMode="auto">
          <a:xfrm>
            <a:off x="9245600" y="3003450"/>
            <a:ext cx="1422400" cy="6096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dirty="0">
                <a:solidFill>
                  <a:srgbClr val="FFFFFF"/>
                </a:solidFill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274438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SQL injection attack</a:t>
            </a:r>
          </a:p>
        </p:txBody>
      </p:sp>
      <p:sp>
        <p:nvSpPr>
          <p:cNvPr id="27650" name="Content Placeholder 2"/>
          <p:cNvSpPr>
            <a:spLocks/>
          </p:cNvSpPr>
          <p:nvPr/>
        </p:nvSpPr>
        <p:spPr bwMode="auto">
          <a:xfrm>
            <a:off x="711200" y="15240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631825" indent="-514350" eaLnBrk="1" hangingPunct="1">
              <a:spcBef>
                <a:spcPct val="20000"/>
              </a:spcBef>
            </a:pPr>
            <a:r>
              <a:rPr lang="en-US" sz="2000" dirty="0">
                <a:latin typeface="Verdana" charset="0"/>
              </a:rPr>
              <a:t>1. </a:t>
            </a:r>
            <a:r>
              <a:rPr lang="en-US" sz="2000" b="1" dirty="0">
                <a:latin typeface="Verdana" charset="0"/>
              </a:rPr>
              <a:t>Generate</a:t>
            </a:r>
            <a:r>
              <a:rPr lang="en-US" sz="2000" dirty="0">
                <a:latin typeface="Verdana" charset="0"/>
              </a:rPr>
              <a:t> inputs until program reaches an SQL statement</a:t>
            </a: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SELECT </a:t>
            </a:r>
            <a:r>
              <a:rPr lang="en-US" sz="1800" dirty="0" err="1">
                <a:latin typeface="Lucida Console" charset="0"/>
              </a:rPr>
              <a:t>msg</a:t>
            </a:r>
            <a:r>
              <a:rPr lang="en-US" sz="1800" dirty="0">
                <a:latin typeface="Lucida Console" charset="0"/>
              </a:rPr>
              <a:t> FROM messages WHERE </a:t>
            </a:r>
            <a:r>
              <a:rPr lang="en-US" sz="1800" dirty="0" err="1">
                <a:latin typeface="Lucida Console" charset="0"/>
              </a:rPr>
              <a:t>topicID</a:t>
            </a:r>
            <a:r>
              <a:rPr lang="en-US" sz="1800" dirty="0">
                <a:latin typeface="Lucida Console" charset="0"/>
              </a:rPr>
              <a:t>='$</a:t>
            </a:r>
            <a:r>
              <a:rPr lang="en-US" sz="1800" dirty="0" err="1">
                <a:latin typeface="Lucida Console" charset="0"/>
              </a:rPr>
              <a:t>my_topicID</a:t>
            </a:r>
            <a:r>
              <a:rPr lang="ja-JP" altLang="en-US" sz="1800" dirty="0">
                <a:latin typeface="Lucida Console" charset="0"/>
              </a:rPr>
              <a:t>‘</a:t>
            </a:r>
            <a:endParaRPr lang="en-US" altLang="ja-JP" sz="1800" dirty="0">
              <a:solidFill>
                <a:srgbClr val="808080"/>
              </a:solidFill>
              <a:latin typeface="Lucida Console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latin typeface="Verdana" charset="0"/>
            </a:endParaRPr>
          </a:p>
        </p:txBody>
      </p:sp>
      <p:sp>
        <p:nvSpPr>
          <p:cNvPr id="27651" name="Flowchart: Multidocument 10"/>
          <p:cNvSpPr>
            <a:spLocks noChangeArrowheads="1"/>
          </p:cNvSpPr>
          <p:nvPr/>
        </p:nvSpPr>
        <p:spPr bwMode="auto">
          <a:xfrm>
            <a:off x="7659014" y="3935910"/>
            <a:ext cx="3352800" cy="19812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$_GET[]: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mode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display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msg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topicID = 1</a:t>
            </a:r>
          </a:p>
          <a:p>
            <a:pPr eaLnBrk="1" hangingPunct="1"/>
            <a:r>
              <a:rPr lang="en-US" sz="1600">
                <a:solidFill>
                  <a:srgbClr val="FFFFFF"/>
                </a:solidFill>
                <a:latin typeface="Verdana" charset="0"/>
              </a:rPr>
              <a:t>  poster = 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>
                <a:solidFill>
                  <a:srgbClr val="FFFFFF"/>
                </a:solidFill>
                <a:latin typeface="Verdana" charset="0"/>
              </a:rPr>
              <a:t>1</a:t>
            </a:r>
            <a:r>
              <a:rPr lang="ja-JP" altLang="en-US" sz="1600">
                <a:solidFill>
                  <a:srgbClr val="FFFFFF"/>
                </a:solidFill>
                <a:latin typeface="Verdana" charset="0"/>
              </a:rPr>
              <a:t>”</a:t>
            </a:r>
            <a:endParaRPr lang="en-US" sz="160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27652" name="Content Placeholder 2"/>
          <p:cNvSpPr>
            <a:spLocks/>
          </p:cNvSpPr>
          <p:nvPr/>
        </p:nvSpPr>
        <p:spPr bwMode="auto">
          <a:xfrm>
            <a:off x="1272246" y="3991124"/>
            <a:ext cx="5998332" cy="1828800"/>
          </a:xfrm>
          <a:prstGeom prst="rect">
            <a:avLst/>
          </a:prstGeom>
          <a:noFill/>
          <a:ln w="15875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displayAllMessagesForTopic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/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ja-JP" altLang="en-US" sz="2000" dirty="0"/>
              <a:t>”</a:t>
            </a:r>
            <a:r>
              <a:rPr lang="en-US" altLang="ja-JP" sz="2000" dirty="0"/>
              <a:t> </a:t>
            </a:r>
            <a:r>
              <a:rPr lang="en-US" altLang="ja-JP" sz="2000" i="1" dirty="0"/>
              <a:t>SELECT </a:t>
            </a:r>
            <a:r>
              <a:rPr lang="en-US" altLang="ja-JP" sz="2000" i="1" dirty="0" err="1"/>
              <a:t>msg</a:t>
            </a:r>
            <a:r>
              <a:rPr lang="en-US" altLang="ja-JP" sz="2000" i="1" dirty="0"/>
              <a:t> FROM messages WHERE </a:t>
            </a:r>
            <a:r>
              <a:rPr lang="en-US" altLang="ja-JP" sz="2000" i="1" dirty="0" err="1"/>
              <a:t>topicID</a:t>
            </a:r>
            <a:r>
              <a:rPr lang="en-US" altLang="ja-JP" sz="2000" i="1" dirty="0"/>
              <a:t>='$</a:t>
            </a:r>
            <a:r>
              <a:rPr lang="en-US" altLang="ja-JP" sz="2000" i="1" dirty="0" err="1"/>
              <a:t>my_topicID</a:t>
            </a:r>
            <a:r>
              <a:rPr lang="ja-JP" altLang="en-US" sz="2000" i="1" dirty="0"/>
              <a:t>’</a:t>
            </a:r>
            <a:r>
              <a:rPr lang="en-US" altLang="ja-JP" sz="2000" dirty="0"/>
              <a:t> ";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</a:t>
            </a:r>
            <a:endParaRPr lang="en-US" sz="2000" dirty="0">
              <a:solidFill>
                <a:srgbClr val="B0BF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9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Georgia" charset="0"/>
                <a:ea typeface="ＭＳ Ｐゴシック" charset="0"/>
                <a:cs typeface="ＭＳ Ｐゴシック" charset="0"/>
              </a:rPr>
              <a:t>Taint propagation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10216" y="1578769"/>
            <a:ext cx="1411817" cy="4016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Flowchart: Magnetic Disk 22"/>
          <p:cNvSpPr/>
          <p:nvPr/>
        </p:nvSpPr>
        <p:spPr>
          <a:xfrm>
            <a:off x="9810750" y="2376984"/>
            <a:ext cx="1803745" cy="70167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Database with</a:t>
            </a:r>
          </a:p>
          <a:p>
            <a:pPr algn="ctr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aint tracking</a:t>
            </a:r>
            <a:endParaRPr lang="en-US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700" name="Text Box 29"/>
          <p:cNvSpPr txBox="1">
            <a:spLocks noChangeArrowheads="1"/>
          </p:cNvSpPr>
          <p:nvPr/>
        </p:nvSpPr>
        <p:spPr bwMode="auto">
          <a:xfrm>
            <a:off x="7823200" y="361047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bg1"/>
                </a:solidFill>
                <a:latin typeface="Verdana" charset="0"/>
              </a:rPr>
              <a:t>inputs</a:t>
            </a:r>
          </a:p>
        </p:txBody>
      </p:sp>
      <p:sp>
        <p:nvSpPr>
          <p:cNvPr id="29701" name="Text Box 30"/>
          <p:cNvSpPr txBox="1">
            <a:spLocks noChangeArrowheads="1"/>
          </p:cNvSpPr>
          <p:nvPr/>
        </p:nvSpPr>
        <p:spPr bwMode="auto">
          <a:xfrm>
            <a:off x="600030" y="3545035"/>
            <a:ext cx="599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Goal:</a:t>
            </a:r>
            <a:r>
              <a:rPr lang="en-US" sz="2800" dirty="0">
                <a:latin typeface="+mn-lt"/>
              </a:rPr>
              <a:t> Determine which input variables affect each potentially dangerous value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08000" y="5791200"/>
            <a:ext cx="1056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Sensitive sinks: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mysql_query</a:t>
            </a:r>
            <a:r>
              <a:rPr lang="en-US" sz="2800" dirty="0">
                <a:latin typeface="+mn-lt"/>
              </a:rPr>
              <a:t>(), echo(), print()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08000" y="4664076"/>
            <a:ext cx="873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Technique:</a:t>
            </a:r>
            <a:r>
              <a:rPr lang="en-US" sz="2800" dirty="0">
                <a:latin typeface="+mn-lt"/>
              </a:rPr>
              <a:t> Execute and track data-flow from input variables to </a:t>
            </a:r>
            <a:r>
              <a:rPr lang="en-US" sz="2800" i="1" dirty="0">
                <a:latin typeface="+mn-lt"/>
              </a:rPr>
              <a:t>sensitive sinks</a:t>
            </a:r>
            <a:endParaRPr lang="en-US" sz="2800" dirty="0"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65434" y="3583483"/>
            <a:ext cx="1411817" cy="55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cxnSp>
        <p:nvCxnSpPr>
          <p:cNvPr id="29705" name="Elbow Connector 13"/>
          <p:cNvCxnSpPr>
            <a:cxnSpLocks noChangeShapeType="1"/>
            <a:stCxn id="10" idx="3"/>
            <a:endCxn id="29707" idx="1"/>
          </p:cNvCxnSpPr>
          <p:nvPr/>
        </p:nvCxnSpPr>
        <p:spPr bwMode="auto">
          <a:xfrm>
            <a:off x="8458200" y="3862884"/>
            <a:ext cx="1295400" cy="128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Straight Arrow Connector 124"/>
          <p:cNvCxnSpPr>
            <a:cxnSpLocks noChangeShapeType="1"/>
          </p:cNvCxnSpPr>
          <p:nvPr/>
        </p:nvCxnSpPr>
        <p:spPr bwMode="auto">
          <a:xfrm flipH="1">
            <a:off x="8534401" y="2726233"/>
            <a:ext cx="1174751" cy="301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7" name="Flowchart: Multidocument 10"/>
          <p:cNvSpPr>
            <a:spLocks noChangeArrowheads="1"/>
          </p:cNvSpPr>
          <p:nvPr/>
        </p:nvSpPr>
        <p:spPr bwMode="auto">
          <a:xfrm>
            <a:off x="9753600" y="3686670"/>
            <a:ext cx="1422400" cy="6096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200">
              <a:solidFill>
                <a:srgbClr val="FFFFFF"/>
              </a:solidFill>
              <a:latin typeface="Verdana" charset="0"/>
            </a:endParaRPr>
          </a:p>
        </p:txBody>
      </p:sp>
      <p:cxnSp>
        <p:nvCxnSpPr>
          <p:cNvPr id="29708" name="Elbow Connector 81"/>
          <p:cNvCxnSpPr>
            <a:cxnSpLocks noChangeShapeType="1"/>
          </p:cNvCxnSpPr>
          <p:nvPr/>
        </p:nvCxnSpPr>
        <p:spPr bwMode="auto">
          <a:xfrm flipV="1">
            <a:off x="5892800" y="1743570"/>
            <a:ext cx="1117600" cy="1012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Elbow Connector 81"/>
          <p:cNvCxnSpPr>
            <a:cxnSpLocks noChangeShapeType="1"/>
          </p:cNvCxnSpPr>
          <p:nvPr/>
        </p:nvCxnSpPr>
        <p:spPr bwMode="auto">
          <a:xfrm>
            <a:off x="5892800" y="2756395"/>
            <a:ext cx="11176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Elbow Connector 81"/>
          <p:cNvCxnSpPr>
            <a:cxnSpLocks noChangeShapeType="1"/>
          </p:cNvCxnSpPr>
          <p:nvPr/>
        </p:nvCxnSpPr>
        <p:spPr bwMode="auto">
          <a:xfrm>
            <a:off x="5892801" y="2756395"/>
            <a:ext cx="1191684" cy="11064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1" name="Elbow Connector 81"/>
          <p:cNvCxnSpPr>
            <a:cxnSpLocks noChangeShapeType="1"/>
          </p:cNvCxnSpPr>
          <p:nvPr/>
        </p:nvCxnSpPr>
        <p:spPr bwMode="auto">
          <a:xfrm>
            <a:off x="7772400" y="3043733"/>
            <a:ext cx="0" cy="4619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2" name="Text Box 76"/>
          <p:cNvSpPr txBox="1">
            <a:spLocks noChangeArrowheads="1"/>
          </p:cNvSpPr>
          <p:nvPr/>
        </p:nvSpPr>
        <p:spPr bwMode="auto">
          <a:xfrm>
            <a:off x="7721600" y="197852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+mn-lt"/>
              </a:rPr>
              <a:t>inputs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13" name="AutoShape 81"/>
          <p:cNvSpPr>
            <a:spLocks noChangeArrowheads="1"/>
          </p:cNvSpPr>
          <p:nvPr/>
        </p:nvSpPr>
        <p:spPr bwMode="auto">
          <a:xfrm>
            <a:off x="4842933" y="2315070"/>
            <a:ext cx="1049867" cy="8382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PHP</a:t>
            </a:r>
          </a:p>
          <a:p>
            <a:pPr algn="ctr"/>
            <a:r>
              <a:rPr lang="en-US" sz="1600" dirty="0"/>
              <a:t>Source</a:t>
            </a:r>
          </a:p>
          <a:p>
            <a:pPr algn="ctr"/>
            <a:r>
              <a:rPr lang="en-US" sz="1600" dirty="0"/>
              <a:t>Code</a:t>
            </a:r>
          </a:p>
        </p:txBody>
      </p:sp>
      <p:sp>
        <p:nvSpPr>
          <p:cNvPr id="29714" name="Text Box 85"/>
          <p:cNvSpPr txBox="1">
            <a:spLocks noChangeArrowheads="1"/>
          </p:cNvSpPr>
          <p:nvPr/>
        </p:nvSpPr>
        <p:spPr bwMode="auto">
          <a:xfrm>
            <a:off x="7721600" y="296912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+mn-lt"/>
              </a:rPr>
              <a:t>taint sets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9715" name="Elbow Connector 81"/>
          <p:cNvCxnSpPr>
            <a:cxnSpLocks noChangeShapeType="1"/>
          </p:cNvCxnSpPr>
          <p:nvPr/>
        </p:nvCxnSpPr>
        <p:spPr bwMode="auto">
          <a:xfrm>
            <a:off x="7617885" y="2010270"/>
            <a:ext cx="103716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Elbow Connector 81"/>
          <p:cNvCxnSpPr>
            <a:cxnSpLocks noChangeShapeType="1"/>
          </p:cNvCxnSpPr>
          <p:nvPr/>
        </p:nvCxnSpPr>
        <p:spPr bwMode="auto">
          <a:xfrm flipH="1">
            <a:off x="7317317" y="2010270"/>
            <a:ext cx="201083" cy="1447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ounded Rectangle 8"/>
          <p:cNvSpPr/>
          <p:nvPr/>
        </p:nvSpPr>
        <p:spPr>
          <a:xfrm>
            <a:off x="7065434" y="2530971"/>
            <a:ext cx="1411817" cy="449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Taint Propagator</a:t>
            </a:r>
          </a:p>
        </p:txBody>
      </p:sp>
    </p:spTree>
    <p:extLst>
      <p:ext uri="{BB962C8B-B14F-4D97-AF65-F5344CB8AC3E}">
        <p14:creationId xmlns:p14="http://schemas.microsoft.com/office/powerpoint/2010/main" val="240882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0" grpId="0"/>
      <p:bldP spid="276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Taint propagation: data-flow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065434" y="1900486"/>
            <a:ext cx="1411817" cy="449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Taint Propagator</a:t>
            </a:r>
          </a:p>
        </p:txBody>
      </p:sp>
      <p:sp>
        <p:nvSpPr>
          <p:cNvPr id="23" name="Flowchart: Magnetic Disk 22"/>
          <p:cNvSpPr/>
          <p:nvPr/>
        </p:nvSpPr>
        <p:spPr>
          <a:xfrm>
            <a:off x="9810750" y="1741388"/>
            <a:ext cx="1803745" cy="70167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Database with</a:t>
            </a:r>
          </a:p>
          <a:p>
            <a:pPr algn="ctr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aint tracking</a:t>
            </a:r>
            <a:endParaRPr lang="en-US" sz="1600" dirty="0" smtClea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31748" name="Straight Arrow Connector 124"/>
          <p:cNvCxnSpPr>
            <a:cxnSpLocks noChangeShapeType="1"/>
          </p:cNvCxnSpPr>
          <p:nvPr/>
        </p:nvCxnSpPr>
        <p:spPr bwMode="auto">
          <a:xfrm flipH="1" flipV="1">
            <a:off x="8534403" y="2125911"/>
            <a:ext cx="1202631" cy="902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Elbow Connector 81"/>
          <p:cNvCxnSpPr>
            <a:cxnSpLocks noChangeShapeType="1"/>
          </p:cNvCxnSpPr>
          <p:nvPr/>
        </p:nvCxnSpPr>
        <p:spPr bwMode="auto">
          <a:xfrm>
            <a:off x="5905501" y="2125910"/>
            <a:ext cx="11049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Elbow Connector 81"/>
          <p:cNvCxnSpPr>
            <a:cxnSpLocks noChangeShapeType="1"/>
          </p:cNvCxnSpPr>
          <p:nvPr/>
        </p:nvCxnSpPr>
        <p:spPr bwMode="auto">
          <a:xfrm>
            <a:off x="7772400" y="2413248"/>
            <a:ext cx="0" cy="4619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Text Box 26"/>
          <p:cNvSpPr txBox="1">
            <a:spLocks noChangeArrowheads="1"/>
          </p:cNvSpPr>
          <p:nvPr/>
        </p:nvSpPr>
        <p:spPr bwMode="auto">
          <a:xfrm>
            <a:off x="7896824" y="2449165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Verdana" charset="0"/>
              </a:rPr>
              <a:t>taint sets</a:t>
            </a:r>
          </a:p>
        </p:txBody>
      </p:sp>
      <p:sp>
        <p:nvSpPr>
          <p:cNvPr id="31752" name="Text Box 27"/>
          <p:cNvSpPr txBox="1">
            <a:spLocks noChangeArrowheads="1"/>
          </p:cNvSpPr>
          <p:nvPr/>
        </p:nvSpPr>
        <p:spPr bwMode="auto">
          <a:xfrm>
            <a:off x="7823200" y="132715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bg1"/>
                </a:solidFill>
                <a:latin typeface="Verdana" charset="0"/>
              </a:rPr>
              <a:t>inputs</a:t>
            </a:r>
          </a:p>
        </p:txBody>
      </p:sp>
      <p:cxnSp>
        <p:nvCxnSpPr>
          <p:cNvPr id="31753" name="Elbow Connector 81"/>
          <p:cNvCxnSpPr>
            <a:cxnSpLocks noChangeShapeType="1"/>
          </p:cNvCxnSpPr>
          <p:nvPr/>
        </p:nvCxnSpPr>
        <p:spPr bwMode="auto">
          <a:xfrm>
            <a:off x="7772400" y="1379785"/>
            <a:ext cx="0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4" name="Rectangle 32"/>
          <p:cNvSpPr>
            <a:spLocks noChangeArrowheads="1"/>
          </p:cNvSpPr>
          <p:nvPr/>
        </p:nvSpPr>
        <p:spPr bwMode="auto">
          <a:xfrm>
            <a:off x="812799" y="2202388"/>
            <a:ext cx="35679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/>
              <a:t>Each value has a </a:t>
            </a:r>
            <a:r>
              <a:rPr lang="en-US" sz="2400" b="1" dirty="0"/>
              <a:t>taint set</a:t>
            </a:r>
            <a:r>
              <a:rPr lang="en-US" sz="2400" dirty="0"/>
              <a:t>, which contains input </a:t>
            </a:r>
            <a:r>
              <a:rPr lang="en-US" sz="2400" i="1" dirty="0"/>
              <a:t>variables</a:t>
            </a:r>
            <a:r>
              <a:rPr lang="en-US" sz="2400" dirty="0"/>
              <a:t> whose values flow into it</a:t>
            </a:r>
          </a:p>
        </p:txBody>
      </p:sp>
      <p:sp>
        <p:nvSpPr>
          <p:cNvPr id="31755" name="Text Box 33"/>
          <p:cNvSpPr txBox="1">
            <a:spLocks noChangeArrowheads="1"/>
          </p:cNvSpPr>
          <p:nvPr/>
        </p:nvSpPr>
        <p:spPr bwMode="auto">
          <a:xfrm>
            <a:off x="7841606" y="140325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Verdana" charset="0"/>
              </a:rPr>
              <a:t>inputs</a:t>
            </a:r>
            <a:endParaRPr lang="en-US" sz="1600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50210" name="Content Placeholder 2"/>
          <p:cNvSpPr>
            <a:spLocks/>
          </p:cNvSpPr>
          <p:nvPr/>
        </p:nvSpPr>
        <p:spPr bwMode="auto">
          <a:xfrm>
            <a:off x="4673600" y="2966640"/>
            <a:ext cx="7112000" cy="1828800"/>
          </a:xfrm>
          <a:prstGeom prst="rect">
            <a:avLst/>
          </a:prstGeom>
          <a:noFill/>
          <a:ln w="15875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displayAllMessagesForTopic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>
                <a:solidFill>
                  <a:srgbClr val="BD9969"/>
                </a:solidFill>
              </a:rPr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ja-JP" altLang="en-US" sz="2000" dirty="0"/>
              <a:t>”</a:t>
            </a:r>
            <a:r>
              <a:rPr lang="en-US" altLang="ja-JP" sz="2000" dirty="0"/>
              <a:t> </a:t>
            </a:r>
            <a:r>
              <a:rPr lang="en-US" altLang="ja-JP" sz="2000" i="1" dirty="0"/>
              <a:t>SELECT </a:t>
            </a:r>
            <a:r>
              <a:rPr lang="en-US" altLang="ja-JP" sz="2000" i="1" dirty="0" err="1"/>
              <a:t>msg</a:t>
            </a:r>
            <a:r>
              <a:rPr lang="en-US" altLang="ja-JP" sz="2000" i="1" dirty="0"/>
              <a:t> FROM messages WHERE </a:t>
            </a:r>
            <a:r>
              <a:rPr lang="en-US" altLang="ja-JP" sz="2000" i="1" dirty="0" err="1"/>
              <a:t>topicID</a:t>
            </a:r>
            <a:r>
              <a:rPr lang="en-US" altLang="ja-JP" sz="2000" i="1" dirty="0"/>
              <a:t>='$</a:t>
            </a:r>
            <a:r>
              <a:rPr lang="en-US" altLang="ja-JP" sz="2000" i="1" dirty="0" err="1"/>
              <a:t>my_topicID</a:t>
            </a:r>
            <a:r>
              <a:rPr lang="ja-JP" altLang="en-US" sz="2000" i="1" dirty="0"/>
              <a:t>’</a:t>
            </a:r>
            <a:r>
              <a:rPr lang="en-US" altLang="ja-JP" sz="2000" dirty="0"/>
              <a:t> ";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 </a:t>
            </a:r>
            <a:r>
              <a:rPr lang="en-US" sz="2000" dirty="0">
                <a:solidFill>
                  <a:srgbClr val="BD9969"/>
                </a:solidFill>
              </a:rPr>
              <a:t>/* {</a:t>
            </a:r>
            <a:r>
              <a:rPr lang="ja-JP" altLang="en-US" sz="2000" dirty="0">
                <a:solidFill>
                  <a:srgbClr val="BD9969"/>
                </a:solidFill>
              </a:rPr>
              <a:t>‘</a:t>
            </a:r>
            <a:r>
              <a:rPr lang="en-US" altLang="ja-JP" sz="2000" dirty="0" err="1">
                <a:solidFill>
                  <a:srgbClr val="BD9969"/>
                </a:solidFill>
              </a:rPr>
              <a:t>topicID</a:t>
            </a:r>
            <a:r>
              <a:rPr lang="ja-JP" altLang="en-US" sz="2000" dirty="0">
                <a:solidFill>
                  <a:srgbClr val="BD9969"/>
                </a:solidFill>
              </a:rPr>
              <a:t>’</a:t>
            </a:r>
            <a:r>
              <a:rPr lang="en-US" altLang="ja-JP" sz="2000" dirty="0">
                <a:solidFill>
                  <a:srgbClr val="BD9969"/>
                </a:solidFill>
              </a:rPr>
              <a:t>} */</a:t>
            </a:r>
            <a:endParaRPr lang="en-US" sz="2000" dirty="0">
              <a:solidFill>
                <a:srgbClr val="B0BFD5"/>
              </a:solidFill>
            </a:endParaRPr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784090" y="4611390"/>
            <a:ext cx="1099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 dirty="0"/>
              <a:t>Taint propagation</a:t>
            </a:r>
            <a:endParaRPr lang="en-US" sz="2400" dirty="0"/>
          </a:p>
          <a:p>
            <a:pPr eaLnBrk="1" hangingPunct="1">
              <a:buFontTx/>
              <a:buChar char="•"/>
            </a:pPr>
            <a:r>
              <a:rPr lang="en-US" sz="2400" dirty="0"/>
              <a:t> Assignments: $</a:t>
            </a:r>
            <a:r>
              <a:rPr lang="en-US" sz="2400" dirty="0" err="1"/>
              <a:t>my_poster</a:t>
            </a:r>
            <a:r>
              <a:rPr lang="en-US" sz="2400" dirty="0"/>
              <a:t> = $_GET[</a:t>
            </a:r>
            <a:r>
              <a:rPr lang="ja-JP" altLang="en-US" sz="2400" dirty="0"/>
              <a:t>“</a:t>
            </a:r>
            <a:r>
              <a:rPr lang="en-US" altLang="ja-JP" sz="2400" dirty="0"/>
              <a:t>poster</a:t>
            </a:r>
            <a:r>
              <a:rPr lang="ja-JP" altLang="en-US" sz="2400" dirty="0"/>
              <a:t>”</a:t>
            </a:r>
            <a:r>
              <a:rPr lang="en-US" altLang="ja-JP" sz="2400" dirty="0"/>
              <a:t>]</a:t>
            </a:r>
          </a:p>
          <a:p>
            <a:pPr eaLnBrk="1" hangingPunct="1">
              <a:buFontTx/>
              <a:buChar char="•"/>
            </a:pPr>
            <a:r>
              <a:rPr lang="en-US" sz="2400" dirty="0"/>
              <a:t> String concatenation: $</a:t>
            </a:r>
            <a:r>
              <a:rPr lang="en-US" sz="2400" dirty="0" err="1"/>
              <a:t>full_n</a:t>
            </a:r>
            <a:r>
              <a:rPr lang="en-US" sz="2400" dirty="0"/>
              <a:t> = $</a:t>
            </a:r>
            <a:r>
              <a:rPr lang="en-US" sz="2400" dirty="0" err="1"/>
              <a:t>first_n</a:t>
            </a:r>
            <a:r>
              <a:rPr lang="en-US" sz="2400" dirty="0"/>
              <a:t> . $</a:t>
            </a:r>
            <a:r>
              <a:rPr lang="en-US" sz="2400" dirty="0" err="1"/>
              <a:t>last_n</a:t>
            </a:r>
            <a:endParaRPr lang="en-US" sz="2400" u="sng" dirty="0"/>
          </a:p>
          <a:p>
            <a:pPr eaLnBrk="1" hangingPunct="1">
              <a:buFontTx/>
              <a:buChar char="•"/>
            </a:pPr>
            <a:r>
              <a:rPr lang="en-US" sz="2400" dirty="0"/>
              <a:t> PHP built-in functions: $z = foo($x, $y)</a:t>
            </a:r>
          </a:p>
          <a:p>
            <a:pPr eaLnBrk="1" hangingPunct="1">
              <a:buFontTx/>
              <a:buChar char="•"/>
            </a:pPr>
            <a:r>
              <a:rPr lang="en-US" sz="2400" dirty="0"/>
              <a:t> Database operations (for </a:t>
            </a:r>
            <a:r>
              <a:rPr lang="en-US" sz="2400" dirty="0" smtClean="0"/>
              <a:t>stored </a:t>
            </a:r>
            <a:r>
              <a:rPr lang="en-US" sz="2400" dirty="0"/>
              <a:t>XSS)</a:t>
            </a:r>
          </a:p>
        </p:txBody>
      </p:sp>
      <p:sp>
        <p:nvSpPr>
          <p:cNvPr id="31758" name="AutoShape 38"/>
          <p:cNvSpPr>
            <a:spLocks noChangeArrowheads="1"/>
          </p:cNvSpPr>
          <p:nvPr/>
        </p:nvSpPr>
        <p:spPr bwMode="auto">
          <a:xfrm>
            <a:off x="4775200" y="1710630"/>
            <a:ext cx="1049867" cy="8382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PHP</a:t>
            </a:r>
          </a:p>
          <a:p>
            <a:pPr algn="ctr"/>
            <a:r>
              <a:rPr lang="en-US" sz="1600" dirty="0"/>
              <a:t>Source</a:t>
            </a:r>
          </a:p>
          <a:p>
            <a:pPr algn="ctr"/>
            <a:r>
              <a:rPr lang="en-US" sz="1600" dirty="0"/>
              <a:t>Code</a:t>
            </a:r>
          </a:p>
        </p:txBody>
      </p:sp>
      <p:sp>
        <p:nvSpPr>
          <p:cNvPr id="50217" name="AutoShape 41"/>
          <p:cNvSpPr>
            <a:spLocks/>
          </p:cNvSpPr>
          <p:nvPr/>
        </p:nvSpPr>
        <p:spPr bwMode="auto">
          <a:xfrm>
            <a:off x="7123310" y="5310434"/>
            <a:ext cx="1513512" cy="369332"/>
          </a:xfrm>
          <a:prstGeom prst="borderCallout1">
            <a:avLst>
              <a:gd name="adj1" fmla="val -12755"/>
              <a:gd name="adj2" fmla="val 26266"/>
              <a:gd name="adj3" fmla="val -157245"/>
              <a:gd name="adj4" fmla="val -4098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Sensitive sink</a:t>
            </a:r>
          </a:p>
        </p:txBody>
      </p:sp>
      <p:sp>
        <p:nvSpPr>
          <p:cNvPr id="18" name="AutoShape 41"/>
          <p:cNvSpPr>
            <a:spLocks/>
          </p:cNvSpPr>
          <p:nvPr/>
        </p:nvSpPr>
        <p:spPr bwMode="auto">
          <a:xfrm>
            <a:off x="8928460" y="5334001"/>
            <a:ext cx="1268734" cy="369332"/>
          </a:xfrm>
          <a:prstGeom prst="borderCallout1">
            <a:avLst>
              <a:gd name="adj1" fmla="val -2789"/>
              <a:gd name="adj2" fmla="val 49373"/>
              <a:gd name="adj3" fmla="val -152262"/>
              <a:gd name="adj4" fmla="val 29954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Taint set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9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0" grpId="0" animBg="1"/>
      <p:bldP spid="50213" grpId="0"/>
      <p:bldP spid="50217" grpId="0" animBg="1"/>
      <p:bldP spid="50217" grpId="1" animBg="1"/>
      <p:bldP spid="18" grpId="0" animBg="1"/>
      <p:bldP spid="1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SQL injection attack</a:t>
            </a:r>
          </a:p>
        </p:txBody>
      </p:sp>
      <p:sp>
        <p:nvSpPr>
          <p:cNvPr id="33794" name="Content Placeholder 2"/>
          <p:cNvSpPr>
            <a:spLocks/>
          </p:cNvSpPr>
          <p:nvPr/>
        </p:nvSpPr>
        <p:spPr bwMode="auto">
          <a:xfrm>
            <a:off x="711200" y="15240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631825" indent="-514350" eaLnBrk="1" hangingPunct="1">
              <a:spcBef>
                <a:spcPct val="20000"/>
              </a:spcBef>
            </a:pPr>
            <a:r>
              <a:rPr lang="en-US" sz="2400" dirty="0"/>
              <a:t>1. </a:t>
            </a:r>
            <a:r>
              <a:rPr lang="en-US" sz="2400" b="1" dirty="0"/>
              <a:t>Generate</a:t>
            </a:r>
            <a:r>
              <a:rPr lang="en-US" sz="2400" dirty="0"/>
              <a:t> inputs until program reaches an SQL statement</a:t>
            </a: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000" dirty="0" smtClean="0"/>
              <a:t>      SELECT </a:t>
            </a:r>
            <a:r>
              <a:rPr lang="en-US" sz="2000" dirty="0" err="1"/>
              <a:t>msg</a:t>
            </a:r>
            <a:r>
              <a:rPr lang="en-US" sz="2000" dirty="0"/>
              <a:t> FROM messages WHERE </a:t>
            </a:r>
            <a:r>
              <a:rPr lang="en-US" sz="2000" dirty="0" err="1"/>
              <a:t>topicID</a:t>
            </a:r>
            <a:r>
              <a:rPr lang="en-US" sz="2000" dirty="0"/>
              <a:t>='$</a:t>
            </a:r>
            <a:r>
              <a:rPr lang="en-US" sz="2000" dirty="0" err="1"/>
              <a:t>my_topicID</a:t>
            </a:r>
            <a:r>
              <a:rPr lang="ja-JP" altLang="en-US" sz="2000" dirty="0"/>
              <a:t>‘</a:t>
            </a:r>
            <a:endParaRPr lang="en-US" altLang="ja-JP" sz="2000" dirty="0">
              <a:solidFill>
                <a:srgbClr val="808080"/>
              </a:solidFill>
            </a:endParaRP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400" dirty="0"/>
              <a:t>2. </a:t>
            </a:r>
            <a:r>
              <a:rPr lang="en-US" sz="2400" b="1" dirty="0"/>
              <a:t>Collect taint sets</a:t>
            </a:r>
            <a:r>
              <a:rPr lang="en-US" sz="2400" dirty="0"/>
              <a:t> for values in sensitive sinks: </a:t>
            </a:r>
            <a:r>
              <a:rPr lang="en-US" sz="2400" dirty="0">
                <a:solidFill>
                  <a:srgbClr val="BD9969"/>
                </a:solidFill>
              </a:rPr>
              <a:t>{ </a:t>
            </a:r>
            <a:r>
              <a:rPr lang="ja-JP" altLang="en-US" sz="2400" dirty="0">
                <a:solidFill>
                  <a:srgbClr val="BD9969"/>
                </a:solidFill>
              </a:rPr>
              <a:t>’</a:t>
            </a:r>
            <a:r>
              <a:rPr lang="en-US" altLang="ja-JP" sz="2400" dirty="0" err="1">
                <a:solidFill>
                  <a:srgbClr val="BD9969"/>
                </a:solidFill>
              </a:rPr>
              <a:t>topicID</a:t>
            </a:r>
            <a:r>
              <a:rPr lang="ja-JP" altLang="en-US" sz="2400" dirty="0">
                <a:solidFill>
                  <a:srgbClr val="BD9969"/>
                </a:solidFill>
              </a:rPr>
              <a:t>’</a:t>
            </a:r>
            <a:r>
              <a:rPr lang="en-US" altLang="ja-JP" sz="2400" dirty="0">
                <a:solidFill>
                  <a:srgbClr val="BD9969"/>
                </a:solidFill>
              </a:rPr>
              <a:t> }</a:t>
            </a:r>
            <a:endParaRPr lang="en-US" sz="2400" dirty="0"/>
          </a:p>
        </p:txBody>
      </p:sp>
      <p:sp>
        <p:nvSpPr>
          <p:cNvPr id="33795" name="Content Placeholder 2"/>
          <p:cNvSpPr>
            <a:spLocks/>
          </p:cNvSpPr>
          <p:nvPr/>
        </p:nvSpPr>
        <p:spPr bwMode="auto">
          <a:xfrm>
            <a:off x="1472451" y="3789015"/>
            <a:ext cx="8559116" cy="1828800"/>
          </a:xfrm>
          <a:prstGeom prst="rect">
            <a:avLst/>
          </a:prstGeom>
          <a:noFill/>
          <a:ln w="15875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displayAllMessagesForTopic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>
                <a:solidFill>
                  <a:srgbClr val="BD9969"/>
                </a:solidFill>
              </a:rPr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en-US" sz="2000" dirty="0" smtClean="0"/>
              <a:t>“</a:t>
            </a:r>
            <a:r>
              <a:rPr lang="en-US" altLang="ja-JP" sz="2000" i="1" dirty="0" smtClean="0"/>
              <a:t>SELECT </a:t>
            </a:r>
            <a:r>
              <a:rPr lang="en-US" altLang="ja-JP" sz="2000" i="1" dirty="0" err="1"/>
              <a:t>msg</a:t>
            </a:r>
            <a:r>
              <a:rPr lang="en-US" altLang="ja-JP" sz="2000" i="1" dirty="0"/>
              <a:t> FROM messages WHERE </a:t>
            </a:r>
            <a:r>
              <a:rPr lang="en-US" altLang="ja-JP" sz="2000" i="1" dirty="0" err="1"/>
              <a:t>topicID</a:t>
            </a:r>
            <a:r>
              <a:rPr lang="en-US" altLang="ja-JP" sz="2000" i="1" dirty="0" smtClean="0"/>
              <a:t>=‘$</a:t>
            </a:r>
            <a:r>
              <a:rPr lang="en-US" altLang="ja-JP" sz="2000" i="1" dirty="0" err="1" smtClean="0"/>
              <a:t>my_topicID</a:t>
            </a:r>
            <a:r>
              <a:rPr lang="en-US" altLang="ja-JP" sz="2000" i="1" dirty="0" smtClean="0"/>
              <a:t>’</a:t>
            </a:r>
            <a:r>
              <a:rPr lang="en-US" altLang="ja-JP" sz="2000" dirty="0" smtClean="0"/>
              <a:t> “;</a:t>
            </a:r>
            <a:endParaRPr lang="en-US" altLang="ja-JP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 </a:t>
            </a:r>
            <a:r>
              <a:rPr lang="en-US" sz="2000" dirty="0">
                <a:solidFill>
                  <a:srgbClr val="BD9969"/>
                </a:solidFill>
              </a:rPr>
              <a:t>/* {</a:t>
            </a:r>
            <a:r>
              <a:rPr lang="ja-JP" altLang="en-US" sz="2000" dirty="0">
                <a:solidFill>
                  <a:srgbClr val="BD9969"/>
                </a:solidFill>
              </a:rPr>
              <a:t>‘</a:t>
            </a:r>
            <a:r>
              <a:rPr lang="en-US" altLang="ja-JP" sz="2000" dirty="0" err="1">
                <a:solidFill>
                  <a:srgbClr val="BD9969"/>
                </a:solidFill>
              </a:rPr>
              <a:t>topicID</a:t>
            </a:r>
            <a:r>
              <a:rPr lang="ja-JP" altLang="en-US" sz="2000" dirty="0">
                <a:solidFill>
                  <a:srgbClr val="BD9969"/>
                </a:solidFill>
              </a:rPr>
              <a:t>’</a:t>
            </a:r>
            <a:r>
              <a:rPr lang="en-US" altLang="ja-JP" sz="2000" dirty="0">
                <a:solidFill>
                  <a:srgbClr val="BD9969"/>
                </a:solidFill>
              </a:rPr>
              <a:t>} */</a:t>
            </a:r>
            <a:endParaRPr lang="en-US" sz="2000" dirty="0">
              <a:solidFill>
                <a:srgbClr val="B0BFD5"/>
              </a:solidFill>
            </a:endParaRPr>
          </a:p>
        </p:txBody>
      </p:sp>
      <p:sp>
        <p:nvSpPr>
          <p:cNvPr id="33796" name="AutoShape 6"/>
          <p:cNvSpPr>
            <a:spLocks/>
          </p:cNvSpPr>
          <p:nvPr/>
        </p:nvSpPr>
        <p:spPr bwMode="auto">
          <a:xfrm>
            <a:off x="4835520" y="5981753"/>
            <a:ext cx="1524000" cy="400110"/>
          </a:xfrm>
          <a:prstGeom prst="borderCallout1">
            <a:avLst>
              <a:gd name="adj1" fmla="val -12251"/>
              <a:gd name="adj2" fmla="val 55940"/>
              <a:gd name="adj3" fmla="val -178542"/>
              <a:gd name="adj4" fmla="val 87196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Taint set</a:t>
            </a:r>
          </a:p>
        </p:txBody>
      </p:sp>
      <p:sp>
        <p:nvSpPr>
          <p:cNvPr id="33797" name="AutoShape 7"/>
          <p:cNvSpPr>
            <a:spLocks/>
          </p:cNvSpPr>
          <p:nvPr/>
        </p:nvSpPr>
        <p:spPr bwMode="auto">
          <a:xfrm>
            <a:off x="1636624" y="5974461"/>
            <a:ext cx="2235200" cy="400110"/>
          </a:xfrm>
          <a:prstGeom prst="borderCallout1">
            <a:avLst>
              <a:gd name="adj1" fmla="val -10455"/>
              <a:gd name="adj2" fmla="val 55137"/>
              <a:gd name="adj3" fmla="val -182544"/>
              <a:gd name="adj4" fmla="val 94186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Sensitive sink</a:t>
            </a:r>
          </a:p>
        </p:txBody>
      </p:sp>
    </p:spTree>
    <p:extLst>
      <p:ext uri="{BB962C8B-B14F-4D97-AF65-F5344CB8AC3E}">
        <p14:creationId xmlns:p14="http://schemas.microsoft.com/office/powerpoint/2010/main" val="389852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Attack generation and checking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67551" y="1561009"/>
            <a:ext cx="1411816" cy="4016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67551" y="3602533"/>
            <a:ext cx="1411816" cy="66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Attack Generator/Checker</a:t>
            </a:r>
          </a:p>
        </p:txBody>
      </p:sp>
      <p:cxnSp>
        <p:nvCxnSpPr>
          <p:cNvPr id="35844" name="Elbow Connector 13"/>
          <p:cNvCxnSpPr>
            <a:cxnSpLocks noChangeShapeType="1"/>
            <a:stCxn id="10" idx="3"/>
            <a:endCxn id="35847" idx="1"/>
          </p:cNvCxnSpPr>
          <p:nvPr/>
        </p:nvCxnSpPr>
        <p:spPr bwMode="auto">
          <a:xfrm>
            <a:off x="8479367" y="3936199"/>
            <a:ext cx="1276350" cy="11600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Flowchart: Magnetic Disk 22"/>
          <p:cNvSpPr/>
          <p:nvPr/>
        </p:nvSpPr>
        <p:spPr>
          <a:xfrm>
            <a:off x="9912351" y="2376984"/>
            <a:ext cx="1511300" cy="70167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cxnSp>
        <p:nvCxnSpPr>
          <p:cNvPr id="35846" name="Straight Arrow Connector 124"/>
          <p:cNvCxnSpPr>
            <a:cxnSpLocks noChangeShapeType="1"/>
            <a:stCxn id="23" idx="1"/>
          </p:cNvCxnSpPr>
          <p:nvPr/>
        </p:nvCxnSpPr>
        <p:spPr bwMode="auto">
          <a:xfrm flipH="1" flipV="1">
            <a:off x="8536518" y="2775446"/>
            <a:ext cx="1375833" cy="1111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7" name="Flowchart: Multidocument 10"/>
          <p:cNvSpPr>
            <a:spLocks noChangeArrowheads="1"/>
          </p:cNvSpPr>
          <p:nvPr/>
        </p:nvSpPr>
        <p:spPr bwMode="auto">
          <a:xfrm>
            <a:off x="9755717" y="3705719"/>
            <a:ext cx="1422400" cy="692977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600" dirty="0">
                <a:solidFill>
                  <a:srgbClr val="FFFFFF"/>
                </a:solidFill>
              </a:rPr>
              <a:t>Malicious inputs</a:t>
            </a:r>
          </a:p>
        </p:txBody>
      </p:sp>
      <p:cxnSp>
        <p:nvCxnSpPr>
          <p:cNvPr id="35848" name="Elbow Connector 81"/>
          <p:cNvCxnSpPr>
            <a:cxnSpLocks noChangeShapeType="1"/>
          </p:cNvCxnSpPr>
          <p:nvPr/>
        </p:nvCxnSpPr>
        <p:spPr bwMode="auto">
          <a:xfrm flipV="1">
            <a:off x="5907618" y="1762621"/>
            <a:ext cx="1104900" cy="10128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Elbow Connector 81"/>
          <p:cNvCxnSpPr>
            <a:cxnSpLocks noChangeShapeType="1"/>
          </p:cNvCxnSpPr>
          <p:nvPr/>
        </p:nvCxnSpPr>
        <p:spPr bwMode="auto">
          <a:xfrm>
            <a:off x="5907618" y="2775445"/>
            <a:ext cx="11049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Elbow Connector 81"/>
          <p:cNvCxnSpPr>
            <a:cxnSpLocks noChangeShapeType="1"/>
          </p:cNvCxnSpPr>
          <p:nvPr/>
        </p:nvCxnSpPr>
        <p:spPr bwMode="auto">
          <a:xfrm>
            <a:off x="5907618" y="2775445"/>
            <a:ext cx="1178983" cy="11064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Elbow Connector 81"/>
          <p:cNvCxnSpPr>
            <a:cxnSpLocks noChangeShapeType="1"/>
          </p:cNvCxnSpPr>
          <p:nvPr/>
        </p:nvCxnSpPr>
        <p:spPr bwMode="auto">
          <a:xfrm>
            <a:off x="7774517" y="3062783"/>
            <a:ext cx="0" cy="461962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Text Box 28"/>
          <p:cNvSpPr txBox="1">
            <a:spLocks noChangeArrowheads="1"/>
          </p:cNvSpPr>
          <p:nvPr/>
        </p:nvSpPr>
        <p:spPr bwMode="auto">
          <a:xfrm>
            <a:off x="7721600" y="300087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+mn-lt"/>
              </a:rPr>
              <a:t>taint sets</a:t>
            </a:r>
          </a:p>
        </p:txBody>
      </p:sp>
      <p:sp>
        <p:nvSpPr>
          <p:cNvPr id="35853" name="Text Box 29"/>
          <p:cNvSpPr txBox="1">
            <a:spLocks noChangeArrowheads="1"/>
          </p:cNvSpPr>
          <p:nvPr/>
        </p:nvSpPr>
        <p:spPr bwMode="auto">
          <a:xfrm>
            <a:off x="443212" y="2895600"/>
            <a:ext cx="406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Goal:</a:t>
            </a:r>
            <a:r>
              <a:rPr lang="en-US" sz="2800" dirty="0">
                <a:latin typeface="+mn-lt"/>
              </a:rPr>
              <a:t> Generate attacks for each sensitive sink</a:t>
            </a:r>
          </a:p>
        </p:txBody>
      </p:sp>
      <p:sp>
        <p:nvSpPr>
          <p:cNvPr id="28702" name="TextBox 25"/>
          <p:cNvSpPr txBox="1">
            <a:spLocks noChangeArrowheads="1"/>
          </p:cNvSpPr>
          <p:nvPr/>
        </p:nvSpPr>
        <p:spPr bwMode="auto">
          <a:xfrm>
            <a:off x="406400" y="4343401"/>
            <a:ext cx="11074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latin typeface="+mn-lt"/>
              </a:rPr>
              <a:t>Technique: </a:t>
            </a:r>
            <a:r>
              <a:rPr lang="en-US" sz="2800" dirty="0">
                <a:latin typeface="+mn-lt"/>
              </a:rPr>
              <a:t>Mutate inputs into candidate attacks</a:t>
            </a:r>
          </a:p>
          <a:p>
            <a:pPr eaLnBrk="1" hangingPunct="1">
              <a:buFontTx/>
              <a:buChar char="•"/>
            </a:pPr>
            <a:r>
              <a:rPr lang="en-US" sz="2800" dirty="0">
                <a:latin typeface="+mn-lt"/>
              </a:rPr>
              <a:t>Replace tainted input variables with shady strings developed by security professionals:</a:t>
            </a:r>
          </a:p>
          <a:p>
            <a:pPr lvl="1" eaLnBrk="1" hangingPunct="1">
              <a:buFontTx/>
              <a:buChar char="•"/>
            </a:pPr>
            <a:r>
              <a:rPr lang="en-US" sz="2800" dirty="0">
                <a:latin typeface="+mn-lt"/>
              </a:rPr>
              <a:t>e.g., </a:t>
            </a:r>
            <a:r>
              <a:rPr lang="ja-JP" altLang="en-US" sz="2800" dirty="0">
                <a:latin typeface="+mn-lt"/>
              </a:rPr>
              <a:t>“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1</a:t>
            </a:r>
            <a:r>
              <a:rPr lang="ja-JP" altLang="en-US" sz="2800" dirty="0">
                <a:solidFill>
                  <a:srgbClr val="BD9969"/>
                </a:solidFill>
                <a:latin typeface="+mn-lt"/>
              </a:rPr>
              <a:t>’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 or </a:t>
            </a:r>
            <a:r>
              <a:rPr lang="ja-JP" altLang="en-US" sz="2800" dirty="0">
                <a:solidFill>
                  <a:srgbClr val="BD9969"/>
                </a:solidFill>
                <a:latin typeface="+mn-lt"/>
              </a:rPr>
              <a:t>‘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1</a:t>
            </a:r>
            <a:r>
              <a:rPr lang="ja-JP" altLang="en-US" sz="2800" dirty="0">
                <a:solidFill>
                  <a:srgbClr val="BD9969"/>
                </a:solidFill>
                <a:latin typeface="+mn-lt"/>
              </a:rPr>
              <a:t>’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=</a:t>
            </a:r>
            <a:r>
              <a:rPr lang="ja-JP" altLang="en-US" sz="2800" dirty="0">
                <a:solidFill>
                  <a:srgbClr val="BD9969"/>
                </a:solidFill>
                <a:latin typeface="+mn-lt"/>
              </a:rPr>
              <a:t>‘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1</a:t>
            </a:r>
            <a:r>
              <a:rPr lang="ja-JP" altLang="en-US" sz="2800" dirty="0">
                <a:latin typeface="+mn-lt"/>
              </a:rPr>
              <a:t>”</a:t>
            </a:r>
            <a:r>
              <a:rPr lang="en-US" altLang="ja-JP" sz="2800" dirty="0">
                <a:latin typeface="+mn-lt"/>
              </a:rPr>
              <a:t>, </a:t>
            </a:r>
            <a:r>
              <a:rPr lang="ja-JP" altLang="en-US" sz="2800" dirty="0">
                <a:latin typeface="+mn-lt"/>
              </a:rPr>
              <a:t>“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&lt;script&gt;</a:t>
            </a:r>
            <a:r>
              <a:rPr lang="en-US" altLang="ja-JP" sz="2800" i="1" dirty="0">
                <a:solidFill>
                  <a:srgbClr val="BD9969"/>
                </a:solidFill>
                <a:latin typeface="+mn-lt"/>
              </a:rPr>
              <a:t>code</a:t>
            </a:r>
            <a:r>
              <a:rPr lang="en-US" altLang="ja-JP" sz="2800" dirty="0">
                <a:solidFill>
                  <a:srgbClr val="BD9969"/>
                </a:solidFill>
                <a:latin typeface="+mn-lt"/>
              </a:rPr>
              <a:t>&lt;/script&gt;</a:t>
            </a:r>
            <a:r>
              <a:rPr lang="ja-JP" altLang="en-US" sz="2800" dirty="0">
                <a:latin typeface="+mn-lt"/>
              </a:rPr>
              <a:t>”</a:t>
            </a:r>
            <a:endParaRPr lang="en-US" sz="2800" b="1" dirty="0">
              <a:latin typeface="+mn-lt"/>
            </a:endParaRPr>
          </a:p>
        </p:txBody>
      </p:sp>
      <p:sp>
        <p:nvSpPr>
          <p:cNvPr id="35855" name="AutoShape 33"/>
          <p:cNvSpPr>
            <a:spLocks noChangeArrowheads="1"/>
          </p:cNvSpPr>
          <p:nvPr/>
        </p:nvSpPr>
        <p:spPr bwMode="auto">
          <a:xfrm>
            <a:off x="4775200" y="2391270"/>
            <a:ext cx="1049867" cy="8382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PHP</a:t>
            </a:r>
          </a:p>
          <a:p>
            <a:pPr algn="ctr"/>
            <a:r>
              <a:rPr lang="en-US" sz="1600" dirty="0"/>
              <a:t>Source</a:t>
            </a:r>
          </a:p>
          <a:p>
            <a:pPr algn="ctr"/>
            <a:r>
              <a:rPr lang="en-US" sz="1600" dirty="0"/>
              <a:t>Code</a:t>
            </a:r>
          </a:p>
        </p:txBody>
      </p:sp>
      <p:sp>
        <p:nvSpPr>
          <p:cNvPr id="28706" name="TextBox 25"/>
          <p:cNvSpPr txBox="1">
            <a:spLocks noChangeArrowheads="1"/>
          </p:cNvSpPr>
          <p:nvPr/>
        </p:nvSpPr>
        <p:spPr bwMode="auto">
          <a:xfrm>
            <a:off x="406400" y="6075015"/>
            <a:ext cx="1158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latin typeface="+mn-lt"/>
              </a:rPr>
              <a:t>Alternative: </a:t>
            </a:r>
            <a:r>
              <a:rPr lang="en-US" sz="2800" dirty="0" smtClean="0">
                <a:latin typeface="+mn-lt"/>
              </a:rPr>
              <a:t>Use a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s</a:t>
            </a:r>
            <a:r>
              <a:rPr lang="en-US" sz="2800" dirty="0" smtClean="0">
                <a:latin typeface="+mn-lt"/>
              </a:rPr>
              <a:t>tring </a:t>
            </a:r>
            <a:r>
              <a:rPr lang="en-US" sz="2800" dirty="0">
                <a:latin typeface="+mn-lt"/>
              </a:rPr>
              <a:t>constraint </a:t>
            </a:r>
            <a:r>
              <a:rPr lang="en-US" sz="2800" dirty="0" smtClean="0">
                <a:latin typeface="+mn-lt"/>
              </a:rPr>
              <a:t>solver</a:t>
            </a:r>
            <a:endParaRPr lang="en-US" sz="2800" dirty="0">
              <a:latin typeface="+mn-lt"/>
            </a:endParaRPr>
          </a:p>
        </p:txBody>
      </p:sp>
      <p:cxnSp>
        <p:nvCxnSpPr>
          <p:cNvPr id="35857" name="Elbow Connector 81"/>
          <p:cNvCxnSpPr>
            <a:cxnSpLocks noChangeShapeType="1"/>
          </p:cNvCxnSpPr>
          <p:nvPr/>
        </p:nvCxnSpPr>
        <p:spPr bwMode="auto">
          <a:xfrm>
            <a:off x="7617885" y="2010270"/>
            <a:ext cx="103716" cy="4572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8" name="Elbow Connector 81"/>
          <p:cNvCxnSpPr>
            <a:cxnSpLocks noChangeShapeType="1"/>
          </p:cNvCxnSpPr>
          <p:nvPr/>
        </p:nvCxnSpPr>
        <p:spPr bwMode="auto">
          <a:xfrm flipH="1">
            <a:off x="7317317" y="2010270"/>
            <a:ext cx="201083" cy="14478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ounded Rectangle 8"/>
          <p:cNvSpPr/>
          <p:nvPr/>
        </p:nvSpPr>
        <p:spPr>
          <a:xfrm>
            <a:off x="7067551" y="2550021"/>
            <a:ext cx="1411816" cy="449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200" b="1" smtClean="0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35860" name="Text Box 32"/>
          <p:cNvSpPr txBox="1">
            <a:spLocks noChangeArrowheads="1"/>
          </p:cNvSpPr>
          <p:nvPr/>
        </p:nvSpPr>
        <p:spPr bwMode="auto">
          <a:xfrm>
            <a:off x="6400800" y="292467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+mn-lt"/>
              </a:rPr>
              <a:t>inputs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781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2" grpId="0"/>
      <p:bldP spid="287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Attack generation and checking</a:t>
            </a:r>
          </a:p>
        </p:txBody>
      </p:sp>
      <p:sp>
        <p:nvSpPr>
          <p:cNvPr id="37890" name="TextBox 25"/>
          <p:cNvSpPr txBox="1">
            <a:spLocks noChangeArrowheads="1"/>
          </p:cNvSpPr>
          <p:nvPr/>
        </p:nvSpPr>
        <p:spPr bwMode="auto">
          <a:xfrm>
            <a:off x="812800" y="1678318"/>
            <a:ext cx="1137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+mn-lt"/>
              </a:rPr>
              <a:t>Given a program, an input </a:t>
            </a:r>
            <a:r>
              <a:rPr lang="en-US" sz="2800" i="1" dirty="0" err="1">
                <a:latin typeface="+mn-lt"/>
              </a:rPr>
              <a:t>i</a:t>
            </a:r>
            <a:r>
              <a:rPr lang="en-US" sz="2800" i="1" dirty="0">
                <a:latin typeface="+mn-lt"/>
              </a:rPr>
              <a:t>, and taint sets</a:t>
            </a:r>
            <a:endParaRPr lang="en-US" sz="2800" dirty="0">
              <a:latin typeface="+mn-lt"/>
            </a:endParaRPr>
          </a:p>
        </p:txBody>
      </p:sp>
      <p:sp>
        <p:nvSpPr>
          <p:cNvPr id="37899" name="TextBox 25"/>
          <p:cNvSpPr txBox="1">
            <a:spLocks noChangeArrowheads="1"/>
          </p:cNvSpPr>
          <p:nvPr/>
        </p:nvSpPr>
        <p:spPr bwMode="auto">
          <a:xfrm>
            <a:off x="515366" y="4561039"/>
            <a:ext cx="59821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    if </a:t>
            </a:r>
            <a:r>
              <a:rPr lang="en-US" sz="2800" dirty="0" err="1">
                <a:latin typeface="+mn-lt"/>
              </a:rPr>
              <a:t>mutated_res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DIFFERS FROM</a:t>
            </a:r>
            <a:r>
              <a:rPr lang="en-US" sz="2800" dirty="0">
                <a:latin typeface="+mn-lt"/>
              </a:rPr>
              <a:t> res:</a:t>
            </a:r>
          </a:p>
          <a:p>
            <a:pPr eaLnBrk="1" hangingPunct="1"/>
            <a:r>
              <a:rPr lang="en-US" sz="2800" dirty="0">
                <a:latin typeface="+mn-lt"/>
              </a:rPr>
              <a:t>      report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 as attack</a:t>
            </a:r>
          </a:p>
        </p:txBody>
      </p:sp>
      <p:sp>
        <p:nvSpPr>
          <p:cNvPr id="37900" name="TextBox 25"/>
          <p:cNvSpPr txBox="1">
            <a:spLocks noChangeArrowheads="1"/>
          </p:cNvSpPr>
          <p:nvPr/>
        </p:nvSpPr>
        <p:spPr bwMode="auto">
          <a:xfrm>
            <a:off x="831206" y="2331723"/>
            <a:ext cx="1137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for each </a:t>
            </a:r>
            <a:r>
              <a:rPr lang="en-US" sz="2800" dirty="0" err="1">
                <a:latin typeface="+mn-lt"/>
              </a:rPr>
              <a:t>var</a:t>
            </a:r>
            <a:r>
              <a:rPr lang="en-US" sz="2800" dirty="0">
                <a:latin typeface="+mn-lt"/>
              </a:rPr>
              <a:t> that reaches any sensitive sink:</a:t>
            </a:r>
          </a:p>
          <a:p>
            <a:pPr eaLnBrk="1" hangingPunct="1"/>
            <a:r>
              <a:rPr lang="en-US" sz="2800" dirty="0">
                <a:latin typeface="+mn-lt"/>
              </a:rPr>
              <a:t>  res = exec(program, </a:t>
            </a:r>
            <a:r>
              <a:rPr lang="en-US" sz="2800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)</a:t>
            </a:r>
          </a:p>
        </p:txBody>
      </p:sp>
      <p:sp>
        <p:nvSpPr>
          <p:cNvPr id="37901" name="TextBox 25"/>
          <p:cNvSpPr txBox="1">
            <a:spLocks noChangeArrowheads="1"/>
          </p:cNvSpPr>
          <p:nvPr/>
        </p:nvSpPr>
        <p:spPr bwMode="auto">
          <a:xfrm>
            <a:off x="665554" y="3220041"/>
            <a:ext cx="72860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  for shady in </a:t>
            </a:r>
            <a:r>
              <a:rPr lang="en-US" sz="2800" dirty="0" err="1">
                <a:latin typeface="+mn-lt"/>
              </a:rPr>
              <a:t>shady_strings</a:t>
            </a:r>
            <a:r>
              <a:rPr lang="en-US" sz="2800" dirty="0">
                <a:latin typeface="+mn-lt"/>
              </a:rPr>
              <a:t>:</a:t>
            </a:r>
          </a:p>
          <a:p>
            <a:pPr eaLnBrk="1" hangingPunct="1"/>
            <a:r>
              <a:rPr lang="en-US" sz="2800" dirty="0">
                <a:latin typeface="+mn-lt"/>
              </a:rPr>
              <a:t>   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 = </a:t>
            </a:r>
            <a:r>
              <a:rPr lang="en-US" sz="2800" b="1" dirty="0" err="1">
                <a:latin typeface="+mn-lt"/>
              </a:rPr>
              <a:t>i.replace</a:t>
            </a:r>
            <a:r>
              <a:rPr lang="en-US" sz="2800" b="1" dirty="0">
                <a:latin typeface="+mn-lt"/>
              </a:rPr>
              <a:t>(</a:t>
            </a:r>
            <a:r>
              <a:rPr lang="en-US" sz="2800" b="1" dirty="0" err="1">
                <a:latin typeface="+mn-lt"/>
              </a:rPr>
              <a:t>var</a:t>
            </a:r>
            <a:r>
              <a:rPr lang="en-US" sz="2800" b="1" dirty="0">
                <a:latin typeface="+mn-lt"/>
              </a:rPr>
              <a:t>, shady)</a:t>
            </a:r>
            <a:r>
              <a:rPr lang="en-US" sz="2800" dirty="0">
                <a:latin typeface="+mn-lt"/>
              </a:rPr>
              <a:t> </a:t>
            </a:r>
          </a:p>
          <a:p>
            <a:pPr eaLnBrk="1" hangingPunct="1"/>
            <a:r>
              <a:rPr lang="en-US" sz="2800" dirty="0">
                <a:latin typeface="+mn-lt"/>
              </a:rPr>
              <a:t>    </a:t>
            </a:r>
            <a:r>
              <a:rPr lang="en-US" sz="2800" dirty="0" err="1">
                <a:latin typeface="+mn-lt"/>
              </a:rPr>
              <a:t>mutated_res</a:t>
            </a:r>
            <a:r>
              <a:rPr lang="en-US" sz="2800" dirty="0">
                <a:latin typeface="+mn-lt"/>
              </a:rPr>
              <a:t> = exec(program,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) </a:t>
            </a:r>
          </a:p>
        </p:txBody>
      </p:sp>
      <p:sp>
        <p:nvSpPr>
          <p:cNvPr id="37903" name="AutoShape 50"/>
          <p:cNvSpPr>
            <a:spLocks/>
          </p:cNvSpPr>
          <p:nvPr/>
        </p:nvSpPr>
        <p:spPr bwMode="auto">
          <a:xfrm>
            <a:off x="7753217" y="3360214"/>
            <a:ext cx="2743200" cy="461665"/>
          </a:xfrm>
          <a:prstGeom prst="borderCallout1">
            <a:avLst>
              <a:gd name="adj1" fmla="val 47043"/>
              <a:gd name="adj2" fmla="val -3704"/>
              <a:gd name="adj3" fmla="val 142856"/>
              <a:gd name="adj4" fmla="val -38810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Attack generation</a:t>
            </a:r>
          </a:p>
        </p:txBody>
      </p:sp>
      <p:sp>
        <p:nvSpPr>
          <p:cNvPr id="37904" name="AutoShape 51"/>
          <p:cNvSpPr>
            <a:spLocks/>
          </p:cNvSpPr>
          <p:nvPr/>
        </p:nvSpPr>
        <p:spPr bwMode="auto">
          <a:xfrm>
            <a:off x="6437517" y="5196305"/>
            <a:ext cx="2438400" cy="461665"/>
          </a:xfrm>
          <a:prstGeom prst="borderCallout1">
            <a:avLst>
              <a:gd name="adj1" fmla="val 29148"/>
              <a:gd name="adj2" fmla="val -4167"/>
              <a:gd name="adj3" fmla="val -48176"/>
              <a:gd name="adj4" fmla="val -46787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Attack checking</a:t>
            </a:r>
          </a:p>
        </p:txBody>
      </p:sp>
    </p:spTree>
    <p:extLst>
      <p:ext uri="{BB962C8B-B14F-4D97-AF65-F5344CB8AC3E}">
        <p14:creationId xmlns:p14="http://schemas.microsoft.com/office/powerpoint/2010/main" val="58145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8"/>
          <p:cNvSpPr>
            <a:spLocks noChangeArrowheads="1"/>
          </p:cNvSpPr>
          <p:nvPr/>
        </p:nvSpPr>
        <p:spPr bwMode="auto">
          <a:xfrm>
            <a:off x="2931584" y="1295400"/>
            <a:ext cx="5994400" cy="3200400"/>
          </a:xfrm>
          <a:prstGeom prst="flowChartTerminator">
            <a:avLst/>
          </a:prstGeom>
          <a:solidFill>
            <a:srgbClr val="F2E1C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Automatic Creation of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SQL Injection and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Cross-Site Scripting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Attacks</a:t>
            </a:r>
          </a:p>
        </p:txBody>
      </p:sp>
      <p:sp>
        <p:nvSpPr>
          <p:cNvPr id="3074" name="Flowchart: Multidocument 10"/>
          <p:cNvSpPr>
            <a:spLocks noChangeArrowheads="1"/>
          </p:cNvSpPr>
          <p:nvPr/>
        </p:nvSpPr>
        <p:spPr bwMode="auto">
          <a:xfrm>
            <a:off x="9144000" y="4038601"/>
            <a:ext cx="2235200" cy="1022654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 smtClean="0">
                <a:solidFill>
                  <a:srgbClr val="FFFFFF"/>
                </a:solidFill>
              </a:rPr>
              <a:t>Stored</a:t>
            </a:r>
          </a:p>
          <a:p>
            <a:pPr algn="ctr" eaLnBrk="1" hangingPunct="1"/>
            <a:r>
              <a:rPr lang="en-US" sz="2000" dirty="0" smtClean="0">
                <a:solidFill>
                  <a:srgbClr val="FFFFFF"/>
                </a:solidFill>
              </a:rPr>
              <a:t>XSS </a:t>
            </a:r>
            <a:r>
              <a:rPr lang="en-US" sz="2000" dirty="0">
                <a:solidFill>
                  <a:srgbClr val="FFFFFF"/>
                </a:solidFill>
              </a:rPr>
              <a:t>attacks</a:t>
            </a:r>
          </a:p>
        </p:txBody>
      </p:sp>
      <p:sp>
        <p:nvSpPr>
          <p:cNvPr id="3075" name="Flowchart: Multidocument 10"/>
          <p:cNvSpPr>
            <a:spLocks noChangeArrowheads="1"/>
          </p:cNvSpPr>
          <p:nvPr/>
        </p:nvSpPr>
        <p:spPr bwMode="auto">
          <a:xfrm>
            <a:off x="9637184" y="2395538"/>
            <a:ext cx="2250016" cy="106452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 smtClean="0">
                <a:solidFill>
                  <a:srgbClr val="FFFFFF"/>
                </a:solidFill>
              </a:rPr>
              <a:t>Reflected </a:t>
            </a:r>
            <a:r>
              <a:rPr lang="en-US" sz="2000" dirty="0">
                <a:solidFill>
                  <a:srgbClr val="FFFFFF"/>
                </a:solidFill>
              </a:rPr>
              <a:t>XSS attacks</a:t>
            </a:r>
          </a:p>
        </p:txBody>
      </p:sp>
      <p:sp>
        <p:nvSpPr>
          <p:cNvPr id="3076" name="Flowchart: Multidocument 10"/>
          <p:cNvSpPr>
            <a:spLocks noChangeArrowheads="1"/>
          </p:cNvSpPr>
          <p:nvPr/>
        </p:nvSpPr>
        <p:spPr bwMode="auto">
          <a:xfrm>
            <a:off x="9245601" y="762001"/>
            <a:ext cx="2046817" cy="881063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>
                <a:solidFill>
                  <a:srgbClr val="FFFFFF"/>
                </a:solidFill>
              </a:rPr>
              <a:t>SQLI attacks</a:t>
            </a:r>
          </a:p>
        </p:txBody>
      </p:sp>
      <p:cxnSp>
        <p:nvCxnSpPr>
          <p:cNvPr id="3077" name="Elbow Connector 81"/>
          <p:cNvCxnSpPr>
            <a:cxnSpLocks noChangeShapeType="1"/>
          </p:cNvCxnSpPr>
          <p:nvPr/>
        </p:nvCxnSpPr>
        <p:spPr bwMode="auto">
          <a:xfrm>
            <a:off x="2032000" y="2971800"/>
            <a:ext cx="914400" cy="15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Elbow Connector 81"/>
          <p:cNvCxnSpPr>
            <a:cxnSpLocks noChangeShapeType="1"/>
          </p:cNvCxnSpPr>
          <p:nvPr/>
        </p:nvCxnSpPr>
        <p:spPr bwMode="auto">
          <a:xfrm flipV="1">
            <a:off x="8331200" y="1343533"/>
            <a:ext cx="890452" cy="25666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Elbow Connector 81"/>
          <p:cNvCxnSpPr>
            <a:cxnSpLocks noChangeShapeType="1"/>
            <a:endCxn id="3075" idx="1"/>
          </p:cNvCxnSpPr>
          <p:nvPr/>
        </p:nvCxnSpPr>
        <p:spPr bwMode="auto">
          <a:xfrm>
            <a:off x="8722784" y="2895600"/>
            <a:ext cx="914400" cy="3219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Elbow Connector 81"/>
          <p:cNvCxnSpPr>
            <a:cxnSpLocks noChangeShapeType="1"/>
            <a:endCxn id="3074" idx="1"/>
          </p:cNvCxnSpPr>
          <p:nvPr/>
        </p:nvCxnSpPr>
        <p:spPr bwMode="auto">
          <a:xfrm>
            <a:off x="8331200" y="4191000"/>
            <a:ext cx="812800" cy="35892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Rectangle 19"/>
          <p:cNvSpPr>
            <a:spLocks noChangeArrowheads="1"/>
          </p:cNvSpPr>
          <p:nvPr/>
        </p:nvSpPr>
        <p:spPr bwMode="auto">
          <a:xfrm>
            <a:off x="508000" y="5181600"/>
            <a:ext cx="1087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/>
            <a:r>
              <a:rPr lang="en-US" sz="2400" dirty="0" err="1" smtClean="0"/>
              <a:t>Ardilla</a:t>
            </a:r>
            <a:r>
              <a:rPr lang="en-US" sz="2400" dirty="0" smtClean="0"/>
              <a:t> by </a:t>
            </a:r>
            <a:r>
              <a:rPr lang="en-US" sz="2400" dirty="0" err="1" smtClean="0"/>
              <a:t>Kiezun</a:t>
            </a:r>
            <a:r>
              <a:rPr lang="en-US" sz="2400" dirty="0" smtClean="0"/>
              <a:t> et al. [ ICSE 2009 ]</a:t>
            </a:r>
            <a:endParaRPr lang="en-US" sz="2400" dirty="0"/>
          </a:p>
        </p:txBody>
      </p:sp>
      <p:sp>
        <p:nvSpPr>
          <p:cNvPr id="3082" name="AutoShape 20"/>
          <p:cNvSpPr>
            <a:spLocks noChangeArrowheads="1"/>
          </p:cNvSpPr>
          <p:nvPr/>
        </p:nvSpPr>
        <p:spPr bwMode="auto">
          <a:xfrm>
            <a:off x="711200" y="2286000"/>
            <a:ext cx="1422400" cy="1371600"/>
          </a:xfrm>
          <a:prstGeom prst="foldedCorner">
            <a:avLst>
              <a:gd name="adj" fmla="val 12500"/>
            </a:avLst>
          </a:prstGeom>
          <a:solidFill>
            <a:srgbClr val="B0BFD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PHP</a:t>
            </a:r>
          </a:p>
          <a:p>
            <a:pPr algn="ctr"/>
            <a:r>
              <a:rPr lang="en-US" sz="2000" dirty="0"/>
              <a:t>Source</a:t>
            </a:r>
          </a:p>
          <a:p>
            <a:pPr algn="ctr"/>
            <a:r>
              <a:rPr lang="en-US" sz="2000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43785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Attack generation: mutating inputs</a:t>
            </a:r>
          </a:p>
        </p:txBody>
      </p:sp>
      <p:sp>
        <p:nvSpPr>
          <p:cNvPr id="39938" name="Flowchart: Multidocument 10"/>
          <p:cNvSpPr>
            <a:spLocks noChangeArrowheads="1"/>
          </p:cNvSpPr>
          <p:nvPr/>
        </p:nvSpPr>
        <p:spPr bwMode="auto">
          <a:xfrm>
            <a:off x="1219200" y="4648200"/>
            <a:ext cx="3352800" cy="14478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Symbol" charset="0"/>
              </a:rPr>
              <a:t>1</a:t>
            </a:r>
          </a:p>
        </p:txBody>
      </p:sp>
      <p:sp>
        <p:nvSpPr>
          <p:cNvPr id="39939" name="Flowchart: Multidocument 10"/>
          <p:cNvSpPr>
            <a:spLocks noChangeArrowheads="1"/>
          </p:cNvSpPr>
          <p:nvPr/>
        </p:nvSpPr>
        <p:spPr bwMode="auto">
          <a:xfrm>
            <a:off x="7112000" y="4572000"/>
            <a:ext cx="3759200" cy="14478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sym typeface="Symbol" charset="0"/>
              </a:rPr>
              <a:t>1' OR '1'='1</a:t>
            </a:r>
            <a:endParaRPr lang="en-US" sz="2000" dirty="0">
              <a:solidFill>
                <a:srgbClr val="FF0000"/>
              </a:solidFill>
              <a:sym typeface="Symbol" charset="0"/>
            </a:endParaRPr>
          </a:p>
        </p:txBody>
      </p:sp>
      <p:sp>
        <p:nvSpPr>
          <p:cNvPr id="39940" name="TextBox 25"/>
          <p:cNvSpPr txBox="1">
            <a:spLocks noChangeArrowheads="1"/>
          </p:cNvSpPr>
          <p:nvPr/>
        </p:nvSpPr>
        <p:spPr bwMode="auto">
          <a:xfrm>
            <a:off x="1042508" y="1737121"/>
            <a:ext cx="10668000" cy="267765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res = exec(program,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i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)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for shady in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shady_strings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:</a:t>
            </a:r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 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 = </a:t>
            </a:r>
            <a:r>
              <a:rPr lang="en-US" sz="2800" b="1" dirty="0" err="1">
                <a:latin typeface="+mn-lt"/>
              </a:rPr>
              <a:t>i.replace</a:t>
            </a:r>
            <a:r>
              <a:rPr lang="en-US" sz="2800" b="1" dirty="0">
                <a:latin typeface="+mn-lt"/>
              </a:rPr>
              <a:t>(</a:t>
            </a:r>
            <a:r>
              <a:rPr lang="en-US" sz="2800" b="1" dirty="0" err="1">
                <a:latin typeface="+mn-lt"/>
              </a:rPr>
              <a:t>var</a:t>
            </a:r>
            <a:r>
              <a:rPr lang="en-US" sz="2800" b="1" dirty="0">
                <a:latin typeface="+mn-lt"/>
              </a:rPr>
              <a:t>, shady)</a:t>
            </a:r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  </a:t>
            </a:r>
            <a:r>
              <a:rPr lang="en-US" sz="2800" dirty="0" err="1">
                <a:latin typeface="+mn-lt"/>
              </a:rPr>
              <a:t>mutated_res</a:t>
            </a:r>
            <a:r>
              <a:rPr lang="en-US" sz="2800" dirty="0">
                <a:latin typeface="+mn-lt"/>
              </a:rPr>
              <a:t> = exec(program,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)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  if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mutated_res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 DIFFERS FROM res: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    report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mutated_input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 as attack</a:t>
            </a:r>
            <a:endParaRPr lang="en-US" sz="2800" dirty="0">
              <a:latin typeface="+mn-lt"/>
            </a:endParaRPr>
          </a:p>
        </p:txBody>
      </p:sp>
      <p:cxnSp>
        <p:nvCxnSpPr>
          <p:cNvPr id="39941" name="Elbow Connector 13"/>
          <p:cNvCxnSpPr>
            <a:cxnSpLocks noChangeShapeType="1"/>
          </p:cNvCxnSpPr>
          <p:nvPr/>
        </p:nvCxnSpPr>
        <p:spPr bwMode="auto">
          <a:xfrm>
            <a:off x="4876800" y="5334000"/>
            <a:ext cx="19304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41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SQL injection attack</a:t>
            </a:r>
          </a:p>
        </p:txBody>
      </p:sp>
      <p:sp>
        <p:nvSpPr>
          <p:cNvPr id="41986" name="Content Placeholder 2"/>
          <p:cNvSpPr>
            <a:spLocks/>
          </p:cNvSpPr>
          <p:nvPr/>
        </p:nvSpPr>
        <p:spPr bwMode="auto">
          <a:xfrm>
            <a:off x="711200" y="15240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1. </a:t>
            </a:r>
            <a:r>
              <a:rPr lang="en-US" sz="2800" b="1" dirty="0"/>
              <a:t>Generate</a:t>
            </a:r>
            <a:r>
              <a:rPr lang="en-US" sz="2800" dirty="0"/>
              <a:t> inputs until program reaches an SQL statement</a:t>
            </a: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000" dirty="0" smtClean="0"/>
              <a:t>       SELECT </a:t>
            </a:r>
            <a:r>
              <a:rPr lang="en-US" sz="2000" dirty="0" err="1"/>
              <a:t>msg</a:t>
            </a:r>
            <a:r>
              <a:rPr lang="en-US" sz="2000" dirty="0"/>
              <a:t> FROM messages WHERE </a:t>
            </a:r>
            <a:r>
              <a:rPr lang="en-US" sz="2000" dirty="0" err="1"/>
              <a:t>topicID</a:t>
            </a:r>
            <a:r>
              <a:rPr lang="en-US" sz="2000" dirty="0"/>
              <a:t>='$</a:t>
            </a:r>
            <a:r>
              <a:rPr lang="en-US" sz="2000" dirty="0" err="1"/>
              <a:t>my_topicID</a:t>
            </a:r>
            <a:r>
              <a:rPr lang="ja-JP" altLang="en-US" sz="2000" dirty="0"/>
              <a:t>‘</a:t>
            </a:r>
            <a:endParaRPr lang="en-US" altLang="ja-JP" sz="2000" dirty="0">
              <a:solidFill>
                <a:srgbClr val="808080"/>
              </a:solidFill>
            </a:endParaRP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2. </a:t>
            </a:r>
            <a:r>
              <a:rPr lang="en-US" sz="2800" b="1" dirty="0"/>
              <a:t>Collect taint sets</a:t>
            </a:r>
            <a:r>
              <a:rPr lang="en-US" sz="2800" dirty="0"/>
              <a:t> for values in sensitive sinks: </a:t>
            </a:r>
            <a:r>
              <a:rPr lang="en-US" sz="2800" dirty="0">
                <a:solidFill>
                  <a:srgbClr val="BD9969"/>
                </a:solidFill>
              </a:rPr>
              <a:t>{ </a:t>
            </a:r>
            <a:r>
              <a:rPr lang="ja-JP" altLang="en-US" sz="2800" dirty="0">
                <a:solidFill>
                  <a:srgbClr val="BD9969"/>
                </a:solidFill>
              </a:rPr>
              <a:t>’</a:t>
            </a:r>
            <a:r>
              <a:rPr lang="en-US" altLang="ja-JP" sz="2800" dirty="0" err="1">
                <a:solidFill>
                  <a:srgbClr val="BD9969"/>
                </a:solidFill>
              </a:rPr>
              <a:t>topicID</a:t>
            </a:r>
            <a:r>
              <a:rPr lang="ja-JP" altLang="en-US" sz="2800" dirty="0">
                <a:solidFill>
                  <a:srgbClr val="BD9969"/>
                </a:solidFill>
              </a:rPr>
              <a:t>’</a:t>
            </a:r>
            <a:r>
              <a:rPr lang="en-US" altLang="ja-JP" sz="2800" dirty="0">
                <a:solidFill>
                  <a:srgbClr val="BD9969"/>
                </a:solidFill>
              </a:rPr>
              <a:t> </a:t>
            </a:r>
            <a:r>
              <a:rPr lang="en-US" altLang="ja-JP" sz="2800" dirty="0" smtClean="0">
                <a:solidFill>
                  <a:srgbClr val="BD9969"/>
                </a:solidFill>
              </a:rPr>
              <a:t>}</a:t>
            </a:r>
            <a:endParaRPr lang="en-US" altLang="ja-JP" sz="2800" u="sng" dirty="0" smtClean="0">
              <a:solidFill>
                <a:srgbClr val="808080"/>
              </a:solidFill>
            </a:endParaRPr>
          </a:p>
          <a:p>
            <a:pPr marL="631825" indent="-514350" eaLnBrk="1" hangingPunct="1">
              <a:spcBef>
                <a:spcPct val="20000"/>
              </a:spcBef>
            </a:pPr>
            <a:endParaRPr lang="en-US" sz="2000" u="sng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3. </a:t>
            </a:r>
            <a:r>
              <a:rPr lang="en-US" sz="2800" b="1" dirty="0"/>
              <a:t>Generate</a:t>
            </a:r>
            <a:r>
              <a:rPr lang="en-US" sz="2800" dirty="0"/>
              <a:t> attack candidate by picking a shady string</a:t>
            </a:r>
            <a:endParaRPr lang="en-US" sz="2800" u="sng" dirty="0"/>
          </a:p>
        </p:txBody>
      </p:sp>
      <p:sp>
        <p:nvSpPr>
          <p:cNvPr id="41987" name="Flowchart: Multidocument 10"/>
          <p:cNvSpPr>
            <a:spLocks noChangeArrowheads="1"/>
          </p:cNvSpPr>
          <p:nvPr/>
        </p:nvSpPr>
        <p:spPr bwMode="auto">
          <a:xfrm>
            <a:off x="1311230" y="4850655"/>
            <a:ext cx="3352800" cy="14478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chemeClr val="bg1"/>
                </a:solidFill>
              </a:rPr>
              <a:t> = </a:t>
            </a:r>
            <a:r>
              <a:rPr lang="en-US" sz="2000" dirty="0">
                <a:solidFill>
                  <a:srgbClr val="FF0000"/>
                </a:solidFill>
                <a:sym typeface="Symbol" charset="0"/>
              </a:rPr>
              <a:t>1</a:t>
            </a:r>
          </a:p>
        </p:txBody>
      </p:sp>
      <p:sp>
        <p:nvSpPr>
          <p:cNvPr id="41988" name="Flowchart: Multidocument 10"/>
          <p:cNvSpPr>
            <a:spLocks noChangeArrowheads="1"/>
          </p:cNvSpPr>
          <p:nvPr/>
        </p:nvSpPr>
        <p:spPr bwMode="auto">
          <a:xfrm>
            <a:off x="7038376" y="4756049"/>
            <a:ext cx="3759200" cy="1556719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 </a:t>
            </a:r>
            <a:r>
              <a:rPr lang="en-US" sz="2000" b="1" dirty="0">
                <a:solidFill>
                  <a:srgbClr val="FF0000"/>
                </a:solidFill>
                <a:sym typeface="Symbol" charset="0"/>
              </a:rPr>
              <a:t>1' OR '1'='1</a:t>
            </a:r>
            <a:endParaRPr lang="en-US" sz="2000" dirty="0">
              <a:solidFill>
                <a:srgbClr val="FF0000"/>
              </a:solidFill>
              <a:sym typeface="Symbol" charset="0"/>
            </a:endParaRPr>
          </a:p>
        </p:txBody>
      </p:sp>
      <p:cxnSp>
        <p:nvCxnSpPr>
          <p:cNvPr id="41989" name="Elbow Connector 13"/>
          <p:cNvCxnSpPr>
            <a:cxnSpLocks noChangeShapeType="1"/>
          </p:cNvCxnSpPr>
          <p:nvPr/>
        </p:nvCxnSpPr>
        <p:spPr bwMode="auto">
          <a:xfrm>
            <a:off x="4858394" y="5591670"/>
            <a:ext cx="19304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84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Attack checking: diffing outputs</a:t>
            </a:r>
          </a:p>
        </p:txBody>
      </p:sp>
      <p:sp>
        <p:nvSpPr>
          <p:cNvPr id="44034" name="TextBox 25"/>
          <p:cNvSpPr txBox="1">
            <a:spLocks noChangeArrowheads="1"/>
          </p:cNvSpPr>
          <p:nvPr/>
        </p:nvSpPr>
        <p:spPr bwMode="auto">
          <a:xfrm>
            <a:off x="711200" y="1645095"/>
            <a:ext cx="10668000" cy="267765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res = exec(program,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i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)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for shady in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shady_strings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: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mutated_input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 =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i.replace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(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var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, shady)</a:t>
            </a:r>
          </a:p>
          <a:p>
            <a:pPr eaLnBrk="1" hangingPunct="1"/>
            <a:r>
              <a:rPr lang="en-US" sz="2800" dirty="0">
                <a:solidFill>
                  <a:srgbClr val="808080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mutated_res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 = exec(program, </a:t>
            </a:r>
            <a:r>
              <a:rPr lang="en-US" sz="2800" dirty="0" err="1">
                <a:solidFill>
                  <a:srgbClr val="808080"/>
                </a:solidFill>
                <a:latin typeface="+mn-lt"/>
              </a:rPr>
              <a:t>mutated_input</a:t>
            </a:r>
            <a:r>
              <a:rPr lang="en-US" sz="2800" dirty="0">
                <a:solidFill>
                  <a:srgbClr val="808080"/>
                </a:solidFill>
                <a:latin typeface="+mn-lt"/>
              </a:rPr>
              <a:t>)</a:t>
            </a:r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  if </a:t>
            </a:r>
            <a:r>
              <a:rPr lang="en-US" sz="2800" dirty="0" err="1">
                <a:latin typeface="+mn-lt"/>
              </a:rPr>
              <a:t>mutated_res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DIFFERS FROM</a:t>
            </a:r>
            <a:r>
              <a:rPr lang="en-US" sz="2800" dirty="0">
                <a:latin typeface="+mn-lt"/>
              </a:rPr>
              <a:t> res:</a:t>
            </a:r>
          </a:p>
          <a:p>
            <a:pPr eaLnBrk="1" hangingPunct="1"/>
            <a:r>
              <a:rPr lang="en-US" sz="2800" dirty="0">
                <a:latin typeface="+mn-lt"/>
              </a:rPr>
              <a:t>    report </a:t>
            </a:r>
            <a:r>
              <a:rPr lang="en-US" sz="2800" dirty="0" err="1">
                <a:latin typeface="+mn-lt"/>
              </a:rPr>
              <a:t>mutated_input</a:t>
            </a:r>
            <a:r>
              <a:rPr lang="en-US" sz="2800" dirty="0">
                <a:latin typeface="+mn-lt"/>
              </a:rPr>
              <a:t> as attack</a:t>
            </a:r>
          </a:p>
        </p:txBody>
      </p: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608133" y="4483150"/>
            <a:ext cx="1168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What is a significant difference?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+mn-lt"/>
              </a:rPr>
              <a:t> For SQLI:</a:t>
            </a:r>
            <a:r>
              <a:rPr lang="en-US" b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compare SQL parse tree </a:t>
            </a:r>
            <a:r>
              <a:rPr lang="en-US" i="1" dirty="0">
                <a:latin typeface="+mn-lt"/>
              </a:rPr>
              <a:t>structure</a:t>
            </a:r>
            <a:endParaRPr lang="en-US" dirty="0">
              <a:latin typeface="+mn-lt"/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latin typeface="+mn-lt"/>
              </a:rPr>
              <a:t> For XSS: compare HTML for additional script-inducing elements (&lt;script</a:t>
            </a:r>
            <a:r>
              <a:rPr lang="en-US" dirty="0" smtClean="0">
                <a:latin typeface="+mn-lt"/>
              </a:rPr>
              <a:t>&gt;)</a:t>
            </a:r>
            <a:endParaRPr lang="en-US" dirty="0">
              <a:latin typeface="+mn-lt"/>
            </a:endParaRPr>
          </a:p>
          <a:p>
            <a:pPr eaLnBrk="1" hangingPunct="1"/>
            <a:r>
              <a:rPr lang="en-US" dirty="0">
                <a:latin typeface="+mn-lt"/>
              </a:rPr>
              <a:t>Avoids false positives from input sanitizing and filtering</a:t>
            </a:r>
          </a:p>
        </p:txBody>
      </p:sp>
    </p:spTree>
    <p:extLst>
      <p:ext uri="{BB962C8B-B14F-4D97-AF65-F5344CB8AC3E}">
        <p14:creationId xmlns:p14="http://schemas.microsoft.com/office/powerpoint/2010/main" val="106710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SQL injection attack</a:t>
            </a:r>
          </a:p>
        </p:txBody>
      </p:sp>
      <p:sp>
        <p:nvSpPr>
          <p:cNvPr id="46082" name="Content Placeholder 2"/>
          <p:cNvSpPr>
            <a:spLocks/>
          </p:cNvSpPr>
          <p:nvPr/>
        </p:nvSpPr>
        <p:spPr bwMode="auto">
          <a:xfrm>
            <a:off x="711200" y="1524000"/>
            <a:ext cx="10972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631825" indent="-514350" eaLnBrk="1" hangingPunct="1">
              <a:spcBef>
                <a:spcPct val="20000"/>
              </a:spcBef>
            </a:pPr>
            <a:r>
              <a:rPr lang="en-US" sz="2000" dirty="0">
                <a:latin typeface="Verdana" charset="0"/>
              </a:rPr>
              <a:t>1</a:t>
            </a:r>
            <a:r>
              <a:rPr lang="en-US" sz="2800" dirty="0"/>
              <a:t>. </a:t>
            </a:r>
            <a:r>
              <a:rPr lang="en-US" sz="2800" b="1" dirty="0"/>
              <a:t>Generate</a:t>
            </a:r>
            <a:r>
              <a:rPr lang="en-US" sz="2800" dirty="0"/>
              <a:t> inputs until program reaches an SQL </a:t>
            </a:r>
            <a:r>
              <a:rPr lang="en-US" sz="2800" dirty="0" smtClean="0"/>
              <a:t>statement</a:t>
            </a: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400" dirty="0" smtClean="0"/>
              <a:t>     SELECT </a:t>
            </a:r>
            <a:r>
              <a:rPr lang="en-US" sz="2400" dirty="0" err="1"/>
              <a:t>msg</a:t>
            </a:r>
            <a:r>
              <a:rPr lang="en-US" sz="2400" dirty="0"/>
              <a:t> FROM messages WHERE </a:t>
            </a:r>
            <a:r>
              <a:rPr lang="en-US" sz="2400" dirty="0" err="1"/>
              <a:t>topicID</a:t>
            </a:r>
            <a:r>
              <a:rPr lang="en-US" sz="2400" dirty="0"/>
              <a:t>='$</a:t>
            </a:r>
            <a:r>
              <a:rPr lang="en-US" sz="2400" dirty="0" err="1"/>
              <a:t>my_topicID</a:t>
            </a:r>
            <a:r>
              <a:rPr lang="ja-JP" altLang="en-US" sz="2400" dirty="0"/>
              <a:t>‘</a:t>
            </a:r>
            <a:endParaRPr lang="en-US" altLang="ja-JP" sz="2400" dirty="0">
              <a:solidFill>
                <a:srgbClr val="808080"/>
              </a:solidFill>
            </a:endParaRPr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2. </a:t>
            </a:r>
            <a:r>
              <a:rPr lang="en-US" sz="2800" b="1" dirty="0"/>
              <a:t>Collect taint sets</a:t>
            </a:r>
            <a:r>
              <a:rPr lang="en-US" sz="2800" dirty="0"/>
              <a:t> for values in sensitive sinks: </a:t>
            </a:r>
            <a:r>
              <a:rPr lang="en-US" sz="2800" dirty="0">
                <a:solidFill>
                  <a:srgbClr val="BD9969"/>
                </a:solidFill>
              </a:rPr>
              <a:t>{ </a:t>
            </a:r>
            <a:r>
              <a:rPr lang="ja-JP" altLang="en-US" sz="2800" dirty="0">
                <a:solidFill>
                  <a:srgbClr val="BD9969"/>
                </a:solidFill>
              </a:rPr>
              <a:t>’</a:t>
            </a:r>
            <a:r>
              <a:rPr lang="en-US" altLang="ja-JP" sz="2800" dirty="0" err="1">
                <a:solidFill>
                  <a:srgbClr val="BD9969"/>
                </a:solidFill>
              </a:rPr>
              <a:t>topicID</a:t>
            </a:r>
            <a:r>
              <a:rPr lang="ja-JP" altLang="en-US" sz="2800" dirty="0">
                <a:solidFill>
                  <a:srgbClr val="BD9969"/>
                </a:solidFill>
              </a:rPr>
              <a:t>’</a:t>
            </a:r>
            <a:r>
              <a:rPr lang="en-US" altLang="ja-JP" sz="2800" dirty="0">
                <a:solidFill>
                  <a:srgbClr val="BD9969"/>
                </a:solidFill>
              </a:rPr>
              <a:t> </a:t>
            </a:r>
            <a:r>
              <a:rPr lang="en-US" altLang="ja-JP" sz="2800" dirty="0" smtClean="0">
                <a:solidFill>
                  <a:srgbClr val="BD9969"/>
                </a:solidFill>
              </a:rPr>
              <a:t>}</a:t>
            </a:r>
            <a:endParaRPr lang="en-US" sz="2000" u="sng" dirty="0">
              <a:solidFill>
                <a:srgbClr val="808080"/>
              </a:solidFill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3. </a:t>
            </a:r>
            <a:r>
              <a:rPr lang="en-US" sz="2800" b="1" dirty="0"/>
              <a:t>Generate</a:t>
            </a:r>
            <a:r>
              <a:rPr lang="en-US" sz="2800" dirty="0"/>
              <a:t> attack candidate by picking a shady </a:t>
            </a:r>
            <a:r>
              <a:rPr lang="en-US" sz="2800" dirty="0" smtClean="0"/>
              <a:t>string</a:t>
            </a:r>
            <a:endParaRPr lang="en-US" sz="2000" u="sng" dirty="0"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4. </a:t>
            </a:r>
            <a:r>
              <a:rPr lang="en-US" sz="2800" b="1" dirty="0"/>
              <a:t>Check</a:t>
            </a:r>
            <a:r>
              <a:rPr lang="en-US" sz="2800" dirty="0"/>
              <a:t> by mutating input and comparing SQL parse trees:</a:t>
            </a: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1800" dirty="0">
                <a:latin typeface="Lucida Console" charset="0"/>
              </a:rPr>
              <a:t>  </a:t>
            </a:r>
            <a:r>
              <a:rPr lang="en-US" sz="2400" i="1" dirty="0"/>
              <a:t>innocuous:</a:t>
            </a:r>
            <a:r>
              <a:rPr lang="en-US" sz="2400" dirty="0"/>
              <a:t> SELECT </a:t>
            </a:r>
            <a:r>
              <a:rPr lang="en-US" sz="2400" dirty="0" err="1"/>
              <a:t>msg</a:t>
            </a:r>
            <a:r>
              <a:rPr lang="en-US" sz="2400" dirty="0"/>
              <a:t> FROM messages WHERE </a:t>
            </a:r>
            <a:r>
              <a:rPr lang="en-US" sz="2400" dirty="0" err="1"/>
              <a:t>topicID</a:t>
            </a:r>
            <a:r>
              <a:rPr lang="en-US" sz="2400" dirty="0"/>
              <a:t>=</a:t>
            </a:r>
            <a:r>
              <a:rPr lang="ja-JP" altLang="en-US" sz="2400" dirty="0"/>
              <a:t>‘</a:t>
            </a:r>
            <a:r>
              <a:rPr lang="en-US" altLang="ja-JP" sz="2400" dirty="0"/>
              <a:t>1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i="1" dirty="0"/>
              <a:t>mutated:</a:t>
            </a:r>
            <a:r>
              <a:rPr lang="en-US" sz="2400" dirty="0"/>
              <a:t>    SELECT </a:t>
            </a:r>
            <a:r>
              <a:rPr lang="en-US" sz="2400" dirty="0" err="1"/>
              <a:t>msg</a:t>
            </a:r>
            <a:r>
              <a:rPr lang="en-US" sz="2400" dirty="0"/>
              <a:t> FROM messages WHERE </a:t>
            </a:r>
            <a:r>
              <a:rPr lang="en-US" sz="2400" dirty="0" err="1"/>
              <a:t>topicID</a:t>
            </a:r>
            <a:r>
              <a:rPr lang="en-US" sz="2400" dirty="0"/>
              <a:t>=</a:t>
            </a:r>
            <a:r>
              <a:rPr lang="ja-JP" altLang="en-US" sz="2400" dirty="0"/>
              <a:t>‘</a:t>
            </a:r>
            <a:r>
              <a:rPr lang="en-US" altLang="ja-JP" sz="2400" dirty="0">
                <a:solidFill>
                  <a:srgbClr val="BD9969"/>
                </a:solidFill>
              </a:rPr>
              <a:t>1</a:t>
            </a:r>
            <a:r>
              <a:rPr lang="ja-JP" altLang="en-US" sz="2400" dirty="0">
                <a:solidFill>
                  <a:srgbClr val="BD9969"/>
                </a:solidFill>
              </a:rPr>
              <a:t>’</a:t>
            </a:r>
            <a:r>
              <a:rPr lang="en-US" altLang="ja-JP" sz="2400" dirty="0">
                <a:solidFill>
                  <a:srgbClr val="BD9969"/>
                </a:solidFill>
              </a:rPr>
              <a:t> OR </a:t>
            </a:r>
            <a:r>
              <a:rPr lang="ja-JP" altLang="en-US" sz="2400" dirty="0">
                <a:solidFill>
                  <a:srgbClr val="BD9969"/>
                </a:solidFill>
              </a:rPr>
              <a:t>‘</a:t>
            </a:r>
            <a:r>
              <a:rPr lang="en-US" altLang="ja-JP" sz="2400" dirty="0">
                <a:solidFill>
                  <a:srgbClr val="BD9969"/>
                </a:solidFill>
              </a:rPr>
              <a:t>1</a:t>
            </a:r>
            <a:r>
              <a:rPr lang="ja-JP" altLang="en-US" sz="2400" dirty="0">
                <a:solidFill>
                  <a:srgbClr val="BD9969"/>
                </a:solidFill>
              </a:rPr>
              <a:t>’</a:t>
            </a:r>
            <a:r>
              <a:rPr lang="en-US" altLang="ja-JP" sz="2400" dirty="0">
                <a:solidFill>
                  <a:srgbClr val="BD9969"/>
                </a:solidFill>
              </a:rPr>
              <a:t>=</a:t>
            </a:r>
            <a:r>
              <a:rPr lang="ja-JP" altLang="en-US" sz="2400" dirty="0">
                <a:solidFill>
                  <a:srgbClr val="BD9969"/>
                </a:solidFill>
              </a:rPr>
              <a:t>‘</a:t>
            </a:r>
            <a:r>
              <a:rPr lang="en-US" altLang="ja-JP" sz="2400" dirty="0">
                <a:solidFill>
                  <a:srgbClr val="BD9969"/>
                </a:solidFill>
              </a:rPr>
              <a:t>1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marL="631825" indent="-514350" eaLnBrk="1" hangingPunct="1">
              <a:spcBef>
                <a:spcPct val="20000"/>
              </a:spcBef>
            </a:pPr>
            <a:endParaRPr lang="en-US" sz="2000" dirty="0">
              <a:latin typeface="Verdana" charset="0"/>
            </a:endParaRPr>
          </a:p>
          <a:p>
            <a:pPr marL="631825" indent="-514350" eaLnBrk="1" hangingPunct="1">
              <a:spcBef>
                <a:spcPct val="20000"/>
              </a:spcBef>
            </a:pPr>
            <a:r>
              <a:rPr lang="en-US" sz="2800" dirty="0"/>
              <a:t>5. </a:t>
            </a:r>
            <a:r>
              <a:rPr lang="en-US" sz="2800" b="1" dirty="0"/>
              <a:t>Report</a:t>
            </a:r>
            <a:r>
              <a:rPr lang="en-US" sz="2800" dirty="0"/>
              <a:t> an attack since SQL parse tree </a:t>
            </a:r>
            <a:r>
              <a:rPr lang="en-US" sz="2800" i="1" dirty="0"/>
              <a:t>structure</a:t>
            </a:r>
            <a:r>
              <a:rPr lang="en-US" sz="2800" dirty="0"/>
              <a:t> differs</a:t>
            </a:r>
          </a:p>
        </p:txBody>
      </p:sp>
    </p:spTree>
    <p:extLst>
      <p:ext uri="{BB962C8B-B14F-4D97-AF65-F5344CB8AC3E}">
        <p14:creationId xmlns:p14="http://schemas.microsoft.com/office/powerpoint/2010/main" val="284828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Georgia" charset="0"/>
                <a:ea typeface="ＭＳ Ｐゴシック" charset="0"/>
                <a:cs typeface="ＭＳ Ｐゴシック" charset="0"/>
              </a:rPr>
              <a:t>Experimental results</a:t>
            </a:r>
          </a:p>
        </p:txBody>
      </p:sp>
      <p:graphicFrame>
        <p:nvGraphicFramePr>
          <p:cNvPr id="35004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50774"/>
              </p:ext>
            </p:extLst>
          </p:nvPr>
        </p:nvGraphicFramePr>
        <p:xfrm>
          <a:off x="1930400" y="4230440"/>
          <a:ext cx="8229600" cy="1676400"/>
        </p:xfrm>
        <a:graphic>
          <a:graphicData uri="http://schemas.openxmlformats.org/drawingml/2006/table">
            <a:tbl>
              <a:tblPr/>
              <a:tblGrid>
                <a:gridCol w="2235200"/>
                <a:gridCol w="1828800"/>
                <a:gridCol w="2582333"/>
                <a:gridCol w="1583267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Vulnerability Kind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Sensitive sinks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Reached sensitive sinks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Unique attacks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SQLI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366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91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-order XSS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274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97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-order XSS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274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66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</a:tbl>
          </a:graphicData>
        </a:graphic>
      </p:graphicFrame>
      <p:sp>
        <p:nvSpPr>
          <p:cNvPr id="48157" name="Rectangle 7"/>
          <p:cNvSpPr>
            <a:spLocks noChangeArrowheads="1"/>
          </p:cNvSpPr>
          <p:nvPr/>
        </p:nvSpPr>
        <p:spPr bwMode="auto">
          <a:xfrm>
            <a:off x="8596986" y="6018263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800" dirty="0"/>
              <a:t>Total: </a:t>
            </a:r>
            <a:r>
              <a:rPr lang="en-US" sz="1800" b="1" dirty="0"/>
              <a:t>60</a:t>
            </a:r>
            <a:endParaRPr lang="en-US" sz="1800" dirty="0"/>
          </a:p>
        </p:txBody>
      </p:sp>
      <p:graphicFrame>
        <p:nvGraphicFramePr>
          <p:cNvPr id="34997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60394"/>
              </p:ext>
            </p:extLst>
          </p:nvPr>
        </p:nvGraphicFramePr>
        <p:xfrm>
          <a:off x="812800" y="1543646"/>
          <a:ext cx="10464799" cy="2254249"/>
        </p:xfrm>
        <a:graphic>
          <a:graphicData uri="http://schemas.openxmlformats.org/drawingml/2006/table">
            <a:tbl>
              <a:tblPr/>
              <a:tblGrid>
                <a:gridCol w="2694517"/>
                <a:gridCol w="3060700"/>
                <a:gridCol w="1962149"/>
                <a:gridCol w="2747433"/>
              </a:tblGrid>
              <a:tr h="579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Type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LOC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SourceForge Downloads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2529"/>
                    </a:solidFill>
                  </a:tcPr>
                </a:tc>
              </a:tr>
              <a:tr h="32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SchoolMate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School administration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8,181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 6,765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19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WebChess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Online chess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4,722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38,457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6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FaqForge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Document creator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1,712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15,355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6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EVE activity tracker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Game player tracker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  915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 1,143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  <a:tr h="304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geccBBlite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Bulletin board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  326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    366</a:t>
                      </a:r>
                    </a:p>
                  </a:txBody>
                  <a:tcPr marL="121920" marR="121920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1C1"/>
                    </a:solidFill>
                  </a:tcPr>
                </a:tc>
              </a:tr>
            </a:tbl>
          </a:graphicData>
        </a:graphic>
      </p:graphicFrame>
      <p:sp>
        <p:nvSpPr>
          <p:cNvPr id="48195" name="AutoShape 191"/>
          <p:cNvSpPr>
            <a:spLocks/>
          </p:cNvSpPr>
          <p:nvPr/>
        </p:nvSpPr>
        <p:spPr bwMode="auto">
          <a:xfrm>
            <a:off x="1898651" y="6145263"/>
            <a:ext cx="4502149" cy="400110"/>
          </a:xfrm>
          <a:prstGeom prst="borderCallout1">
            <a:avLst>
              <a:gd name="adj1" fmla="val 29148"/>
              <a:gd name="adj2" fmla="val 102255"/>
              <a:gd name="adj3" fmla="val -46153"/>
              <a:gd name="adj4" fmla="val 118102"/>
            </a:avLst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Main limitation: input generator</a:t>
            </a:r>
          </a:p>
        </p:txBody>
      </p:sp>
    </p:spTree>
    <p:extLst>
      <p:ext uri="{BB962C8B-B14F-4D97-AF65-F5344CB8AC3E}">
        <p14:creationId xmlns:p14="http://schemas.microsoft.com/office/powerpoint/2010/main" val="279020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Comparison </a:t>
            </a:r>
            <a:r>
              <a:rPr lang="en-US" dirty="0" smtClean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with other approaches</a:t>
            </a:r>
            <a:endParaRPr lang="en-US" dirty="0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049170" y="1626690"/>
            <a:ext cx="10086758" cy="45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b="1" dirty="0"/>
              <a:t>Defensive coding</a:t>
            </a:r>
            <a:r>
              <a:rPr lang="en-US" sz="2400" dirty="0" smtClean="0"/>
              <a:t>: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+ : can completely solve problem if done properly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-  : must re-write existing code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b="1" dirty="0"/>
              <a:t>Static analysis</a:t>
            </a:r>
            <a:r>
              <a:rPr lang="en-US" sz="2400" dirty="0" smtClean="0"/>
              <a:t>: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+ : can potentially prove absence of errors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-  : false positives, does not produce concrete attacks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b="1" dirty="0"/>
              <a:t>Dynamic monitoring</a:t>
            </a:r>
            <a:r>
              <a:rPr lang="en-US" sz="2400" dirty="0" smtClean="0"/>
              <a:t>: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+ : can prevent all attacks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-  : runtime overhead, false positives affect app. behavior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b="1" dirty="0"/>
              <a:t>Random fuzzing</a:t>
            </a:r>
            <a:r>
              <a:rPr lang="en-US" sz="2400" dirty="0" smtClean="0"/>
              <a:t>: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+ : easy to use, produces concrete attacks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2400" dirty="0"/>
              <a:t>-  : creates mostly invalid inputs</a:t>
            </a:r>
          </a:p>
        </p:txBody>
      </p:sp>
    </p:spTree>
    <p:extLst>
      <p:ext uri="{BB962C8B-B14F-4D97-AF65-F5344CB8AC3E}">
        <p14:creationId xmlns:p14="http://schemas.microsoft.com/office/powerpoint/2010/main" val="74764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11277600" cy="1295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Summary</a:t>
            </a:r>
            <a:endParaRPr lang="en-US" dirty="0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610" y="1928565"/>
            <a:ext cx="10085300" cy="41910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</a:rPr>
              <a:t>Automatically </a:t>
            </a:r>
            <a:r>
              <a:rPr lang="en-US" sz="2800" dirty="0">
                <a:ea typeface="ＭＳ Ｐゴシック" charset="0"/>
              </a:rPr>
              <a:t>create SQLI and XSS attacks</a:t>
            </a:r>
          </a:p>
          <a:p>
            <a:pPr eaLnBrk="1" hangingPunct="1"/>
            <a:r>
              <a:rPr lang="en-US" sz="2800" dirty="0" smtClean="0">
                <a:ea typeface="ＭＳ Ｐゴシック" charset="0"/>
                <a:cs typeface="ＭＳ Ｐゴシック" charset="0"/>
              </a:rPr>
              <a:t>Technique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 dirty="0">
                <a:ea typeface="ＭＳ Ｐゴシック" charset="0"/>
              </a:rPr>
              <a:t>Dynamically track taint through both program and database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Input mutation and output </a:t>
            </a:r>
            <a:r>
              <a:rPr lang="en-US" sz="2400" dirty="0" smtClean="0">
                <a:ea typeface="ＭＳ Ｐゴシック" charset="0"/>
              </a:rPr>
              <a:t>comparison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sz="2800" dirty="0">
                <a:ea typeface="ＭＳ Ｐゴシック" charset="0"/>
                <a:cs typeface="ＭＳ Ｐゴシック" charset="0"/>
              </a:rPr>
              <a:t>Implementation and evaluation</a:t>
            </a:r>
          </a:p>
          <a:p>
            <a:pPr lvl="1" eaLnBrk="1" hangingPunct="1"/>
            <a:r>
              <a:rPr lang="en-US" sz="2400" dirty="0">
                <a:ea typeface="ＭＳ Ｐゴシック" charset="0"/>
              </a:rPr>
              <a:t>Found 60 new vulnerabilities, no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338474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800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322" y="1447800"/>
            <a:ext cx="10871200" cy="4800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Problem: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ea typeface="ＭＳ Ｐゴシック" charset="0"/>
                <a:cs typeface="ＭＳ Ｐゴシック" charset="0"/>
              </a:rPr>
              <a:t>     </a:t>
            </a:r>
            <a:r>
              <a:rPr lang="en-US" dirty="0">
                <a:ea typeface="ＭＳ Ｐゴシック" charset="0"/>
                <a:cs typeface="ＭＳ Ｐゴシック" charset="0"/>
              </a:rPr>
              <a:t>Finding security vulnerabilities (SQLI and XSS) in Web applications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Approach: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Automatically generate inputs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Dynamically track taint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Mutate inputs to produce exploits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Results: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60 unique new vulnerabilities in 5 PHP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applications 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first </a:t>
            </a:r>
            <a:r>
              <a:rPr lang="en-US" dirty="0">
                <a:ea typeface="ＭＳ Ｐゴシック" charset="0"/>
                <a:cs typeface="ＭＳ Ｐゴシック" charset="0"/>
              </a:rPr>
              <a:t>to create 2nd-order XSS, no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311067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PHP Web applications</a:t>
            </a:r>
          </a:p>
        </p:txBody>
      </p:sp>
      <p:sp>
        <p:nvSpPr>
          <p:cNvPr id="7170" name="TextBox 13"/>
          <p:cNvSpPr txBox="1">
            <a:spLocks noChangeArrowheads="1"/>
          </p:cNvSpPr>
          <p:nvPr/>
        </p:nvSpPr>
        <p:spPr bwMode="auto">
          <a:xfrm>
            <a:off x="9338733" y="5607050"/>
            <a:ext cx="10695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>
                <a:latin typeface="+mn-lt"/>
              </a:rPr>
              <a:t>Web </a:t>
            </a:r>
          </a:p>
          <a:p>
            <a:pPr eaLnBrk="1" hangingPunct="1"/>
            <a:r>
              <a:rPr lang="en-US" sz="2000" b="1" dirty="0">
                <a:latin typeface="+mn-lt"/>
              </a:rPr>
              <a:t>browser</a:t>
            </a:r>
          </a:p>
        </p:txBody>
      </p:sp>
      <p:cxnSp>
        <p:nvCxnSpPr>
          <p:cNvPr id="7171" name="Straight Arrow Connector 15"/>
          <p:cNvCxnSpPr>
            <a:cxnSpLocks noChangeShapeType="1"/>
          </p:cNvCxnSpPr>
          <p:nvPr/>
        </p:nvCxnSpPr>
        <p:spPr bwMode="auto">
          <a:xfrm>
            <a:off x="2937933" y="5014914"/>
            <a:ext cx="2438400" cy="1587"/>
          </a:xfrm>
          <a:prstGeom prst="straightConnector1">
            <a:avLst/>
          </a:prstGeom>
          <a:noFill/>
          <a:ln w="38100">
            <a:solidFill>
              <a:srgbClr val="BD9969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Straight Arrow Connector 21"/>
          <p:cNvCxnSpPr>
            <a:cxnSpLocks noChangeShapeType="1"/>
          </p:cNvCxnSpPr>
          <p:nvPr/>
        </p:nvCxnSpPr>
        <p:spPr bwMode="auto">
          <a:xfrm rot="10800000" flipV="1">
            <a:off x="2844800" y="5472113"/>
            <a:ext cx="2438400" cy="0"/>
          </a:xfrm>
          <a:prstGeom prst="straightConnector1">
            <a:avLst/>
          </a:prstGeom>
          <a:noFill/>
          <a:ln w="38100">
            <a:solidFill>
              <a:srgbClr val="BD9969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3" name="mainfrm"/>
          <p:cNvSpPr>
            <a:spLocks noEditPoints="1" noChangeArrowheads="1"/>
          </p:cNvSpPr>
          <p:nvPr/>
        </p:nvSpPr>
        <p:spPr bwMode="auto">
          <a:xfrm>
            <a:off x="5384800" y="4710113"/>
            <a:ext cx="1625600" cy="1066800"/>
          </a:xfrm>
          <a:custGeom>
            <a:avLst/>
            <a:gdLst>
              <a:gd name="T0" fmla="*/ 0 w 21600"/>
              <a:gd name="T1" fmla="*/ 0 h 21600"/>
              <a:gd name="T2" fmla="*/ 30107467 w 21600"/>
              <a:gd name="T3" fmla="*/ 0 h 21600"/>
              <a:gd name="T4" fmla="*/ 60214933 w 21600"/>
              <a:gd name="T5" fmla="*/ 0 h 21600"/>
              <a:gd name="T6" fmla="*/ 60214933 w 21600"/>
              <a:gd name="T7" fmla="*/ 26344033 h 21600"/>
              <a:gd name="T8" fmla="*/ 57435552 w 21600"/>
              <a:gd name="T9" fmla="*/ 52688067 h 21600"/>
              <a:gd name="T10" fmla="*/ 30107467 w 21600"/>
              <a:gd name="T11" fmla="*/ 52688067 h 21600"/>
              <a:gd name="T12" fmla="*/ 3242112 w 21600"/>
              <a:gd name="T13" fmla="*/ 52688067 h 21600"/>
              <a:gd name="T14" fmla="*/ 0 w 21600"/>
              <a:gd name="T15" fmla="*/ 2634403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32 w 21600"/>
              <a:gd name="T25" fmla="*/ 22174 h 21600"/>
              <a:gd name="T26" fmla="*/ 21579 w 21600"/>
              <a:gd name="T27" fmla="*/ 279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B0BF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b="1">
                <a:latin typeface="Corbel" charset="0"/>
              </a:rPr>
              <a:t>PHP on </a:t>
            </a:r>
          </a:p>
          <a:p>
            <a:pPr eaLnBrk="1" hangingPunct="1"/>
            <a:r>
              <a:rPr lang="en-US" sz="1600" b="1">
                <a:latin typeface="Corbel" charset="0"/>
              </a:rPr>
              <a:t>webserver</a:t>
            </a:r>
          </a:p>
        </p:txBody>
      </p:sp>
      <p:sp>
        <p:nvSpPr>
          <p:cNvPr id="26" name="Flowchart: Magnetic Disk 25"/>
          <p:cNvSpPr/>
          <p:nvPr/>
        </p:nvSpPr>
        <p:spPr>
          <a:xfrm>
            <a:off x="1198034" y="4800600"/>
            <a:ext cx="1638300" cy="750888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cxnSp>
        <p:nvCxnSpPr>
          <p:cNvPr id="7175" name="Straight Arrow Connector 26"/>
          <p:cNvCxnSpPr>
            <a:cxnSpLocks noChangeShapeType="1"/>
          </p:cNvCxnSpPr>
          <p:nvPr/>
        </p:nvCxnSpPr>
        <p:spPr bwMode="auto">
          <a:xfrm>
            <a:off x="7103533" y="5014914"/>
            <a:ext cx="2235200" cy="1587"/>
          </a:xfrm>
          <a:prstGeom prst="straightConnector1">
            <a:avLst/>
          </a:prstGeom>
          <a:noFill/>
          <a:ln w="38100">
            <a:solidFill>
              <a:srgbClr val="BD9969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7010400" y="5472113"/>
            <a:ext cx="2235200" cy="0"/>
          </a:xfrm>
          <a:prstGeom prst="straightConnector1">
            <a:avLst/>
          </a:prstGeom>
          <a:noFill/>
          <a:ln w="38100">
            <a:solidFill>
              <a:srgbClr val="BD9969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TextBox 30"/>
          <p:cNvSpPr txBox="1">
            <a:spLocks noChangeArrowheads="1"/>
          </p:cNvSpPr>
          <p:nvPr/>
        </p:nvSpPr>
        <p:spPr bwMode="auto">
          <a:xfrm>
            <a:off x="1430079" y="5573068"/>
            <a:ext cx="11849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latin typeface="+mn-lt"/>
              </a:rPr>
              <a:t>Database</a:t>
            </a:r>
          </a:p>
        </p:txBody>
      </p:sp>
      <p:pic>
        <p:nvPicPr>
          <p:cNvPr id="7178" name="Picture 33" descr="firefox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533" y="46482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5094817" y="2014538"/>
            <a:ext cx="2235200" cy="1066800"/>
          </a:xfrm>
          <a:prstGeom prst="rect">
            <a:avLst/>
          </a:prstGeom>
          <a:solidFill>
            <a:srgbClr val="B0BFD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7EA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000" b="1" dirty="0"/>
              <a:t>PHP application</a:t>
            </a:r>
          </a:p>
        </p:txBody>
      </p:sp>
      <p:cxnSp>
        <p:nvCxnSpPr>
          <p:cNvPr id="7180" name="Elbow Connector 81"/>
          <p:cNvCxnSpPr>
            <a:cxnSpLocks noChangeShapeType="1"/>
          </p:cNvCxnSpPr>
          <p:nvPr/>
        </p:nvCxnSpPr>
        <p:spPr bwMode="auto">
          <a:xfrm>
            <a:off x="7431617" y="2547938"/>
            <a:ext cx="1016000" cy="0"/>
          </a:xfrm>
          <a:prstGeom prst="straightConnector1">
            <a:avLst/>
          </a:prstGeom>
          <a:noFill/>
          <a:ln w="25400">
            <a:solidFill>
              <a:srgbClr val="BD9969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Elbow Connector 81"/>
          <p:cNvCxnSpPr>
            <a:cxnSpLocks noChangeShapeType="1"/>
          </p:cNvCxnSpPr>
          <p:nvPr/>
        </p:nvCxnSpPr>
        <p:spPr bwMode="auto">
          <a:xfrm>
            <a:off x="3875617" y="1938339"/>
            <a:ext cx="1117600" cy="306387"/>
          </a:xfrm>
          <a:prstGeom prst="straightConnector1">
            <a:avLst/>
          </a:prstGeom>
          <a:noFill/>
          <a:ln w="25400">
            <a:solidFill>
              <a:srgbClr val="BD9969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2" name="Flowchart: Multidocument 10"/>
          <p:cNvSpPr>
            <a:spLocks noChangeArrowheads="1"/>
          </p:cNvSpPr>
          <p:nvPr/>
        </p:nvSpPr>
        <p:spPr bwMode="auto">
          <a:xfrm>
            <a:off x="1945217" y="1481138"/>
            <a:ext cx="1843616" cy="881062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>
                <a:solidFill>
                  <a:srgbClr val="FFFFFF"/>
                </a:solidFill>
              </a:rPr>
              <a:t>$_GET[]</a:t>
            </a:r>
          </a:p>
        </p:txBody>
      </p:sp>
      <p:sp>
        <p:nvSpPr>
          <p:cNvPr id="7183" name="Flowchart: Multidocument 10"/>
          <p:cNvSpPr>
            <a:spLocks noChangeArrowheads="1"/>
          </p:cNvSpPr>
          <p:nvPr/>
        </p:nvSpPr>
        <p:spPr bwMode="auto">
          <a:xfrm>
            <a:off x="1930401" y="2852738"/>
            <a:ext cx="1843617" cy="881062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>
                <a:solidFill>
                  <a:srgbClr val="FFFFFF"/>
                </a:solidFill>
              </a:rPr>
              <a:t>$_POST[]</a:t>
            </a:r>
          </a:p>
        </p:txBody>
      </p:sp>
      <p:cxnSp>
        <p:nvCxnSpPr>
          <p:cNvPr id="7184" name="Elbow Connector 81"/>
          <p:cNvCxnSpPr>
            <a:cxnSpLocks noChangeShapeType="1"/>
          </p:cNvCxnSpPr>
          <p:nvPr/>
        </p:nvCxnSpPr>
        <p:spPr bwMode="auto">
          <a:xfrm flipV="1">
            <a:off x="3875617" y="2854326"/>
            <a:ext cx="1117600" cy="227013"/>
          </a:xfrm>
          <a:prstGeom prst="straightConnector1">
            <a:avLst/>
          </a:prstGeom>
          <a:noFill/>
          <a:ln w="25400">
            <a:solidFill>
              <a:srgbClr val="BD9969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Rectangle 31"/>
          <p:cNvSpPr>
            <a:spLocks noChangeArrowheads="1"/>
          </p:cNvSpPr>
          <p:nvPr/>
        </p:nvSpPr>
        <p:spPr bwMode="auto">
          <a:xfrm>
            <a:off x="1877474" y="3926623"/>
            <a:ext cx="1117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www.example.com</a:t>
            </a:r>
            <a:r>
              <a:rPr lang="en-US" sz="2000" dirty="0"/>
              <a:t>/</a:t>
            </a:r>
            <a:r>
              <a:rPr lang="en-US" sz="2000" dirty="0" err="1"/>
              <a:t>register.php?</a:t>
            </a:r>
            <a:r>
              <a:rPr lang="en-US" sz="2000" dirty="0" err="1">
                <a:solidFill>
                  <a:srgbClr val="BD9969"/>
                </a:solidFill>
              </a:rPr>
              <a:t>name</a:t>
            </a:r>
            <a:r>
              <a:rPr lang="en-US" sz="2000" dirty="0">
                <a:solidFill>
                  <a:srgbClr val="BD9969"/>
                </a:solidFill>
              </a:rPr>
              <a:t>=</a:t>
            </a:r>
            <a:r>
              <a:rPr lang="en-US" sz="2000" dirty="0" err="1">
                <a:solidFill>
                  <a:srgbClr val="BD9969"/>
                </a:solidFill>
              </a:rPr>
              <a:t>Bob</a:t>
            </a:r>
            <a:r>
              <a:rPr lang="en-US" sz="2000" dirty="0" err="1"/>
              <a:t>&amp;</a:t>
            </a:r>
            <a:r>
              <a:rPr lang="en-US" sz="2000" dirty="0" err="1">
                <a:solidFill>
                  <a:srgbClr val="BD9969"/>
                </a:solidFill>
              </a:rPr>
              <a:t>age</a:t>
            </a:r>
            <a:r>
              <a:rPr lang="en-US" sz="2000" dirty="0">
                <a:solidFill>
                  <a:srgbClr val="BD9969"/>
                </a:solidFill>
              </a:rPr>
              <a:t>=25</a:t>
            </a:r>
            <a:endParaRPr lang="en-US" sz="2000" dirty="0"/>
          </a:p>
        </p:txBody>
      </p:sp>
      <p:sp>
        <p:nvSpPr>
          <p:cNvPr id="7186" name="AutoShape 33"/>
          <p:cNvSpPr>
            <a:spLocks noChangeArrowheads="1"/>
          </p:cNvSpPr>
          <p:nvPr/>
        </p:nvSpPr>
        <p:spPr bwMode="auto">
          <a:xfrm>
            <a:off x="8636000" y="1600200"/>
            <a:ext cx="1930400" cy="1905000"/>
          </a:xfrm>
          <a:prstGeom prst="foldedCorner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&lt;HTML&gt;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…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&lt;script&gt;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…</a:t>
            </a:r>
            <a:endParaRPr lang="en-US" sz="2000" dirty="0"/>
          </a:p>
        </p:txBody>
      </p:sp>
      <p:sp>
        <p:nvSpPr>
          <p:cNvPr id="7187" name="TextBox 13"/>
          <p:cNvSpPr txBox="1">
            <a:spLocks noChangeArrowheads="1"/>
          </p:cNvSpPr>
          <p:nvPr/>
        </p:nvSpPr>
        <p:spPr bwMode="auto">
          <a:xfrm>
            <a:off x="7823200" y="5486400"/>
            <a:ext cx="6078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URL</a:t>
            </a:r>
          </a:p>
        </p:txBody>
      </p:sp>
      <p:sp>
        <p:nvSpPr>
          <p:cNvPr id="7188" name="TextBox 13"/>
          <p:cNvSpPr txBox="1">
            <a:spLocks noChangeArrowheads="1"/>
          </p:cNvSpPr>
          <p:nvPr/>
        </p:nvSpPr>
        <p:spPr bwMode="auto">
          <a:xfrm>
            <a:off x="7721600" y="4619030"/>
            <a:ext cx="8002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HTML</a:t>
            </a:r>
          </a:p>
        </p:txBody>
      </p:sp>
      <p:sp>
        <p:nvSpPr>
          <p:cNvPr id="7189" name="TextBox 13"/>
          <p:cNvSpPr txBox="1">
            <a:spLocks noChangeArrowheads="1"/>
          </p:cNvSpPr>
          <p:nvPr/>
        </p:nvSpPr>
        <p:spPr bwMode="auto">
          <a:xfrm>
            <a:off x="3657601" y="4637435"/>
            <a:ext cx="6740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Data</a:t>
            </a:r>
          </a:p>
        </p:txBody>
      </p:sp>
      <p:sp>
        <p:nvSpPr>
          <p:cNvPr id="7190" name="TextBox 13"/>
          <p:cNvSpPr txBox="1">
            <a:spLocks noChangeArrowheads="1"/>
          </p:cNvSpPr>
          <p:nvPr/>
        </p:nvSpPr>
        <p:spPr bwMode="auto">
          <a:xfrm>
            <a:off x="3683000" y="5486400"/>
            <a:ext cx="595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SQL</a:t>
            </a:r>
          </a:p>
        </p:txBody>
      </p:sp>
    </p:spTree>
    <p:extLst>
      <p:ext uri="{BB962C8B-B14F-4D97-AF65-F5344CB8AC3E}">
        <p14:creationId xmlns:p14="http://schemas.microsoft.com/office/powerpoint/2010/main" val="12794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Message board (add mode)</a:t>
            </a:r>
          </a:p>
        </p:txBody>
      </p:sp>
      <p:sp>
        <p:nvSpPr>
          <p:cNvPr id="9218" name="Content Placeholder 2"/>
          <p:cNvSpPr>
            <a:spLocks/>
          </p:cNvSpPr>
          <p:nvPr/>
        </p:nvSpPr>
        <p:spPr bwMode="auto">
          <a:xfrm>
            <a:off x="1059446" y="1500435"/>
            <a:ext cx="528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if ($_GET['</a:t>
            </a:r>
            <a:r>
              <a:rPr lang="en-US" sz="2000" dirty="0">
                <a:solidFill>
                  <a:srgbClr val="BD9969"/>
                </a:solidFill>
              </a:rPr>
              <a:t>mode</a:t>
            </a:r>
            <a:r>
              <a:rPr lang="en-US" sz="2000" dirty="0"/>
              <a:t>'] == "add")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addMessageForTopic</a:t>
            </a:r>
            <a:r>
              <a:rPr lang="en-US" sz="2000" dirty="0"/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else if ($_GET[</a:t>
            </a:r>
            <a:r>
              <a:rPr lang="ja-JP" altLang="en-US" sz="2000" dirty="0"/>
              <a:t>‘</a:t>
            </a:r>
            <a:r>
              <a:rPr lang="en-US" altLang="ja-JP" sz="2000" dirty="0">
                <a:solidFill>
                  <a:srgbClr val="BD9969"/>
                </a:solidFill>
              </a:rPr>
              <a:t>mode</a:t>
            </a:r>
            <a:r>
              <a:rPr lang="ja-JP" altLang="en-US" sz="2000" dirty="0"/>
              <a:t>’</a:t>
            </a:r>
            <a:r>
              <a:rPr lang="en-US" altLang="ja-JP" sz="2000" dirty="0"/>
              <a:t>] == </a:t>
            </a:r>
            <a:r>
              <a:rPr lang="ja-JP" altLang="en-US" sz="2000" dirty="0"/>
              <a:t>“</a:t>
            </a:r>
            <a:r>
              <a:rPr lang="en-US" altLang="ja-JP" sz="2000" dirty="0"/>
              <a:t>display</a:t>
            </a:r>
            <a:r>
              <a:rPr lang="ja-JP" altLang="en-US" sz="2000" dirty="0"/>
              <a:t>”</a:t>
            </a:r>
            <a:r>
              <a:rPr lang="en-US" altLang="ja-JP" sz="2000" dirty="0"/>
              <a:t>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displayAllMessagesForTopic</a:t>
            </a:r>
            <a:r>
              <a:rPr lang="en-US" sz="2000" dirty="0"/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else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die(</a:t>
            </a:r>
            <a:r>
              <a:rPr lang="ja-JP" altLang="en-US" sz="2000" dirty="0"/>
              <a:t>“</a:t>
            </a:r>
            <a:r>
              <a:rPr lang="en-US" altLang="ja-JP" sz="2000" dirty="0"/>
              <a:t>Error: invalid mode</a:t>
            </a:r>
            <a:r>
              <a:rPr lang="ja-JP" altLang="en-US" sz="2000" dirty="0"/>
              <a:t>”</a:t>
            </a:r>
            <a:r>
              <a:rPr lang="en-US" altLang="ja-JP" sz="2000" dirty="0"/>
              <a:t>);</a:t>
            </a:r>
            <a:endParaRPr lang="en-US" sz="2000" dirty="0"/>
          </a:p>
        </p:txBody>
      </p:sp>
      <p:sp>
        <p:nvSpPr>
          <p:cNvPr id="9219" name="Content Placeholder 2"/>
          <p:cNvSpPr>
            <a:spLocks/>
          </p:cNvSpPr>
          <p:nvPr/>
        </p:nvSpPr>
        <p:spPr bwMode="auto">
          <a:xfrm>
            <a:off x="5486400" y="2616945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addMessageForTopic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my_msg</a:t>
            </a:r>
            <a:r>
              <a:rPr lang="en-US" sz="2000" dirty="0"/>
              <a:t> =     $_GET['</a:t>
            </a:r>
            <a:r>
              <a:rPr lang="en-US" sz="2000" dirty="0" err="1">
                <a:solidFill>
                  <a:srgbClr val="BD9969"/>
                </a:solidFill>
              </a:rPr>
              <a:t>msg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>
                <a:solidFill>
                  <a:srgbClr val="BD9969"/>
                </a:solidFill>
              </a:rPr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my_poster</a:t>
            </a:r>
            <a:r>
              <a:rPr lang="en-US" sz="2000" dirty="0"/>
              <a:t> =  $_GET['</a:t>
            </a:r>
            <a:r>
              <a:rPr lang="en-US" sz="2000" dirty="0">
                <a:solidFill>
                  <a:srgbClr val="BD9969"/>
                </a:solidFill>
              </a:rPr>
              <a:t>poster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endParaRPr lang="en-US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ja-JP" altLang="en-US" sz="2000" dirty="0"/>
              <a:t>”</a:t>
            </a:r>
            <a:r>
              <a:rPr lang="en-US" altLang="ja-JP" sz="2000" dirty="0"/>
              <a:t> </a:t>
            </a:r>
            <a:r>
              <a:rPr lang="en-US" altLang="ja-JP" sz="2000" i="1" dirty="0"/>
              <a:t>INSERT INTO messages VALUES('$</a:t>
            </a:r>
            <a:r>
              <a:rPr lang="en-US" altLang="ja-JP" sz="2000" i="1" dirty="0" err="1"/>
              <a:t>my_msg</a:t>
            </a:r>
            <a:r>
              <a:rPr lang="ja-JP" altLang="en-US" sz="2000" i="1" dirty="0"/>
              <a:t>’</a:t>
            </a:r>
            <a:r>
              <a:rPr lang="en-US" altLang="ja-JP" sz="2000" i="1" dirty="0"/>
              <a:t> , '$</a:t>
            </a:r>
            <a:r>
              <a:rPr lang="en-US" altLang="ja-JP" sz="2000" i="1" dirty="0" err="1"/>
              <a:t>my_topicID</a:t>
            </a:r>
            <a:r>
              <a:rPr lang="en-US" altLang="ja-JP" sz="2000" i="1" dirty="0"/>
              <a:t>') </a:t>
            </a:r>
            <a:r>
              <a:rPr lang="en-US" altLang="ja-JP" sz="2000" dirty="0"/>
              <a:t>";</a:t>
            </a:r>
          </a:p>
          <a:p>
            <a:pPr marL="438150" indent="-319088" eaLnBrk="1" hangingPunct="1">
              <a:spcBef>
                <a:spcPct val="20000"/>
              </a:spcBef>
            </a:pPr>
            <a:endParaRPr lang="en-US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echo "Thanks for posting, $</a:t>
            </a:r>
            <a:r>
              <a:rPr lang="en-US" sz="2000" dirty="0" err="1" smtClean="0"/>
              <a:t>my_poster</a:t>
            </a:r>
            <a:r>
              <a:rPr lang="en-US" sz="2000" dirty="0" smtClean="0"/>
              <a:t>”; }</a:t>
            </a:r>
            <a:endParaRPr lang="en-US" sz="2000" dirty="0"/>
          </a:p>
        </p:txBody>
      </p:sp>
      <p:sp>
        <p:nvSpPr>
          <p:cNvPr id="9220" name="Flowchart: Multidocument 10"/>
          <p:cNvSpPr>
            <a:spLocks noChangeArrowheads="1"/>
          </p:cNvSpPr>
          <p:nvPr/>
        </p:nvSpPr>
        <p:spPr bwMode="auto">
          <a:xfrm>
            <a:off x="1024102" y="3825825"/>
            <a:ext cx="3556000" cy="19812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add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msg</a:t>
            </a:r>
            <a:r>
              <a:rPr lang="en-US" sz="2000" dirty="0">
                <a:solidFill>
                  <a:srgbClr val="FFFFFF"/>
                </a:solidFill>
              </a:rPr>
              <a:t>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hi there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 42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poster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Bob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221" name="Text Box 40"/>
          <p:cNvSpPr txBox="1">
            <a:spLocks noChangeArrowheads="1"/>
          </p:cNvSpPr>
          <p:nvPr/>
        </p:nvSpPr>
        <p:spPr bwMode="auto">
          <a:xfrm>
            <a:off x="784090" y="6019800"/>
            <a:ext cx="4204062" cy="45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+mn-lt"/>
              </a:rPr>
              <a:t>Thanks for posting, Bob</a:t>
            </a:r>
          </a:p>
        </p:txBody>
      </p:sp>
    </p:spTree>
    <p:extLst>
      <p:ext uri="{BB962C8B-B14F-4D97-AF65-F5344CB8AC3E}">
        <p14:creationId xmlns:p14="http://schemas.microsoft.com/office/powerpoint/2010/main" val="388298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animBg="1"/>
      <p:bldP spid="9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114808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Example: Message board (display mode)</a:t>
            </a:r>
          </a:p>
        </p:txBody>
      </p:sp>
      <p:sp>
        <p:nvSpPr>
          <p:cNvPr id="11266" name="Content Placeholder 2"/>
          <p:cNvSpPr>
            <a:spLocks/>
          </p:cNvSpPr>
          <p:nvPr/>
        </p:nvSpPr>
        <p:spPr bwMode="auto">
          <a:xfrm>
            <a:off x="949010" y="1371600"/>
            <a:ext cx="528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if ($_GET['</a:t>
            </a:r>
            <a:r>
              <a:rPr lang="en-US" sz="2000" dirty="0">
                <a:solidFill>
                  <a:srgbClr val="BD9969"/>
                </a:solidFill>
              </a:rPr>
              <a:t>mode</a:t>
            </a:r>
            <a:r>
              <a:rPr lang="en-US" sz="2000" dirty="0"/>
              <a:t>'] == "add")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addMessageForTopic</a:t>
            </a:r>
            <a:r>
              <a:rPr lang="en-US" sz="2000" dirty="0"/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else if ($_GET[</a:t>
            </a:r>
            <a:r>
              <a:rPr lang="ja-JP" altLang="en-US" sz="2000" dirty="0"/>
              <a:t>‘</a:t>
            </a:r>
            <a:r>
              <a:rPr lang="en-US" altLang="ja-JP" sz="2000" dirty="0">
                <a:solidFill>
                  <a:srgbClr val="BD9969"/>
                </a:solidFill>
              </a:rPr>
              <a:t>mode</a:t>
            </a:r>
            <a:r>
              <a:rPr lang="ja-JP" altLang="en-US" sz="2000" dirty="0"/>
              <a:t>’</a:t>
            </a:r>
            <a:r>
              <a:rPr lang="en-US" altLang="ja-JP" sz="2000" dirty="0"/>
              <a:t>] == </a:t>
            </a:r>
            <a:r>
              <a:rPr lang="ja-JP" altLang="en-US" sz="2000" dirty="0"/>
              <a:t>“</a:t>
            </a:r>
            <a:r>
              <a:rPr lang="en-US" altLang="ja-JP" sz="2000" dirty="0"/>
              <a:t>display</a:t>
            </a:r>
            <a:r>
              <a:rPr lang="ja-JP" altLang="en-US" sz="2000" dirty="0"/>
              <a:t>”</a:t>
            </a:r>
            <a:r>
              <a:rPr lang="en-US" altLang="ja-JP" sz="2000" dirty="0"/>
              <a:t>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displayAllMessagesForTopic</a:t>
            </a:r>
            <a:r>
              <a:rPr lang="en-US" sz="2000" dirty="0"/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else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die(</a:t>
            </a:r>
            <a:r>
              <a:rPr lang="ja-JP" altLang="en-US" sz="2000" dirty="0"/>
              <a:t>“</a:t>
            </a:r>
            <a:r>
              <a:rPr lang="en-US" altLang="ja-JP" sz="2000" dirty="0"/>
              <a:t>Error: invalid mode</a:t>
            </a:r>
            <a:r>
              <a:rPr lang="ja-JP" altLang="en-US" sz="2000" dirty="0"/>
              <a:t>”</a:t>
            </a:r>
            <a:r>
              <a:rPr lang="en-US" altLang="ja-JP" sz="2000" dirty="0"/>
              <a:t>);</a:t>
            </a:r>
            <a:endParaRPr lang="en-US" sz="2000" dirty="0"/>
          </a:p>
        </p:txBody>
      </p:sp>
      <p:sp>
        <p:nvSpPr>
          <p:cNvPr id="11267" name="Content Placeholder 2"/>
          <p:cNvSpPr>
            <a:spLocks/>
          </p:cNvSpPr>
          <p:nvPr/>
        </p:nvSpPr>
        <p:spPr bwMode="auto">
          <a:xfrm>
            <a:off x="5336950" y="2895600"/>
            <a:ext cx="594622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displayAllMessagesForTopic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>
                <a:solidFill>
                  <a:srgbClr val="BD9969"/>
                </a:solidFill>
              </a:rPr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ja-JP" altLang="en-US" sz="2000" dirty="0"/>
              <a:t>”</a:t>
            </a:r>
            <a:r>
              <a:rPr lang="en-US" altLang="ja-JP" sz="2000" dirty="0"/>
              <a:t> </a:t>
            </a:r>
            <a:r>
              <a:rPr lang="en-US" altLang="ja-JP" sz="2000" i="1" dirty="0"/>
              <a:t>SELECT </a:t>
            </a:r>
            <a:r>
              <a:rPr lang="en-US" altLang="ja-JP" sz="2000" i="1" dirty="0" err="1"/>
              <a:t>msg</a:t>
            </a:r>
            <a:r>
              <a:rPr lang="en-US" altLang="ja-JP" sz="2000" i="1" dirty="0"/>
              <a:t> FROM messages WHERE </a:t>
            </a:r>
            <a:r>
              <a:rPr lang="en-US" altLang="ja-JP" sz="2000" i="1" dirty="0" err="1"/>
              <a:t>topicID</a:t>
            </a:r>
            <a:r>
              <a:rPr lang="en-US" altLang="ja-JP" sz="2000" i="1" dirty="0"/>
              <a:t>='$</a:t>
            </a:r>
            <a:r>
              <a:rPr lang="en-US" altLang="ja-JP" sz="2000" i="1" dirty="0" err="1"/>
              <a:t>my_topicID</a:t>
            </a:r>
            <a:r>
              <a:rPr lang="ja-JP" altLang="en-US" sz="2000" i="1" dirty="0"/>
              <a:t>’</a:t>
            </a:r>
            <a:r>
              <a:rPr lang="en-US" altLang="ja-JP" sz="2000" dirty="0"/>
              <a:t> ";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</a:t>
            </a:r>
          </a:p>
          <a:p>
            <a:pPr marL="438150" indent="-319088" eaLnBrk="1" hangingPunct="1">
              <a:spcBef>
                <a:spcPct val="20000"/>
              </a:spcBef>
            </a:pPr>
            <a:endParaRPr lang="en-US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while($row = </a:t>
            </a:r>
            <a:r>
              <a:rPr lang="en-US" sz="2000" dirty="0" err="1"/>
              <a:t>mysql_fetch_assoc</a:t>
            </a:r>
            <a:r>
              <a:rPr lang="en-US" sz="2000" dirty="0"/>
              <a:t>($result))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  echo "Message: " . $row['</a:t>
            </a:r>
            <a:r>
              <a:rPr lang="en-US" sz="2000" dirty="0" err="1"/>
              <a:t>msg</a:t>
            </a:r>
            <a:r>
              <a:rPr lang="en-US" sz="2000" dirty="0"/>
              <a:t>']</a:t>
            </a:r>
            <a:r>
              <a:rPr lang="en-US" sz="2000" dirty="0" smtClean="0"/>
              <a:t>; }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11268" name="Flowchart: Multidocument 10"/>
          <p:cNvSpPr>
            <a:spLocks noChangeArrowheads="1"/>
          </p:cNvSpPr>
          <p:nvPr/>
        </p:nvSpPr>
        <p:spPr bwMode="auto">
          <a:xfrm>
            <a:off x="1060914" y="4043759"/>
            <a:ext cx="3614332" cy="1606437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mode = </a:t>
            </a:r>
            <a:r>
              <a:rPr lang="ja-JP" altLang="en-US" sz="2000" dirty="0">
                <a:solidFill>
                  <a:srgbClr val="FFFFFF"/>
                </a:solidFill>
              </a:rPr>
              <a:t>“</a:t>
            </a:r>
            <a:r>
              <a:rPr lang="en-US" altLang="ja-JP" sz="2000" dirty="0">
                <a:solidFill>
                  <a:srgbClr val="FFFFFF"/>
                </a:solidFill>
              </a:rPr>
              <a:t>display</a:t>
            </a:r>
            <a:r>
              <a:rPr lang="ja-JP" altLang="en-US" sz="2000" dirty="0">
                <a:solidFill>
                  <a:srgbClr val="FFFFFF"/>
                </a:solidFill>
              </a:rPr>
              <a:t>”</a:t>
            </a:r>
            <a:endParaRPr lang="en-US" altLang="ja-JP" sz="20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FFFF"/>
                </a:solidFill>
              </a:rPr>
              <a:t>  </a:t>
            </a:r>
            <a:r>
              <a:rPr lang="en-US" sz="2000" dirty="0" err="1">
                <a:solidFill>
                  <a:srgbClr val="FFFFFF"/>
                </a:solidFill>
              </a:rPr>
              <a:t>topicID</a:t>
            </a:r>
            <a:r>
              <a:rPr lang="en-US" sz="2000" dirty="0">
                <a:solidFill>
                  <a:srgbClr val="FFFFFF"/>
                </a:solidFill>
              </a:rPr>
              <a:t> = </a:t>
            </a:r>
            <a:r>
              <a:rPr lang="en-US" sz="2000" dirty="0" smtClean="0">
                <a:solidFill>
                  <a:srgbClr val="FFFFFF"/>
                </a:solidFill>
              </a:rPr>
              <a:t>42545646546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004962" y="6019800"/>
            <a:ext cx="3759200" cy="4616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+mn-lt"/>
              </a:rPr>
              <a:t>Message: hi there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9220200" y="5948363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6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114808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SQL injection attack</a:t>
            </a:r>
          </a:p>
        </p:txBody>
      </p:sp>
      <p:sp>
        <p:nvSpPr>
          <p:cNvPr id="13314" name="Content Placeholder 2"/>
          <p:cNvSpPr>
            <a:spLocks/>
          </p:cNvSpPr>
          <p:nvPr/>
        </p:nvSpPr>
        <p:spPr bwMode="auto">
          <a:xfrm>
            <a:off x="4876800" y="2785170"/>
            <a:ext cx="6807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displayAllMessagesForTopic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my_topicID</a:t>
            </a:r>
            <a:r>
              <a:rPr lang="en-US" sz="2000" dirty="0"/>
              <a:t> = $_GET['</a:t>
            </a:r>
            <a:r>
              <a:rPr lang="en-US" sz="2000" dirty="0" err="1">
                <a:solidFill>
                  <a:srgbClr val="BD9969"/>
                </a:solidFill>
              </a:rPr>
              <a:t>topicID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sqlstmt</a:t>
            </a:r>
            <a:r>
              <a:rPr lang="en-US" sz="2000" dirty="0"/>
              <a:t> = </a:t>
            </a:r>
            <a:r>
              <a:rPr lang="ja-JP" altLang="en-US" sz="2000" dirty="0"/>
              <a:t>”</a:t>
            </a:r>
            <a:r>
              <a:rPr lang="en-US" altLang="ja-JP" sz="2000" dirty="0"/>
              <a:t> </a:t>
            </a:r>
            <a:r>
              <a:rPr lang="en-US" altLang="ja-JP" sz="2000" i="1" dirty="0"/>
              <a:t>SELECT </a:t>
            </a:r>
            <a:r>
              <a:rPr lang="en-US" altLang="ja-JP" sz="2000" i="1" dirty="0" err="1"/>
              <a:t>msg</a:t>
            </a:r>
            <a:r>
              <a:rPr lang="en-US" altLang="ja-JP" sz="2000" i="1" dirty="0"/>
              <a:t> FROM messages WHERE </a:t>
            </a:r>
            <a:r>
              <a:rPr lang="en-US" altLang="ja-JP" sz="2000" i="1" dirty="0" err="1"/>
              <a:t>topicID</a:t>
            </a:r>
            <a:r>
              <a:rPr lang="en-US" altLang="ja-JP" sz="2000" i="1" dirty="0"/>
              <a:t>='$</a:t>
            </a:r>
            <a:r>
              <a:rPr lang="en-US" altLang="ja-JP" sz="2000" i="1" dirty="0" err="1"/>
              <a:t>my_topicID</a:t>
            </a:r>
            <a:r>
              <a:rPr lang="ja-JP" altLang="en-US" sz="2000" i="1" dirty="0"/>
              <a:t>’</a:t>
            </a:r>
            <a:r>
              <a:rPr lang="en-US" altLang="ja-JP" sz="2000" dirty="0"/>
              <a:t> ";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$result = </a:t>
            </a:r>
            <a:r>
              <a:rPr lang="en-US" sz="2000" dirty="0" err="1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sqlstmt</a:t>
            </a:r>
            <a:r>
              <a:rPr lang="en-US" sz="2000" dirty="0"/>
              <a:t>);</a:t>
            </a:r>
          </a:p>
          <a:p>
            <a:pPr marL="438150" indent="-319088" eaLnBrk="1" hangingPunct="1">
              <a:spcBef>
                <a:spcPct val="20000"/>
              </a:spcBef>
            </a:pPr>
            <a:endParaRPr lang="en-US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while($row = </a:t>
            </a:r>
            <a:r>
              <a:rPr lang="en-US" sz="2000" dirty="0" err="1"/>
              <a:t>mysql_fetch_assoc</a:t>
            </a:r>
            <a:r>
              <a:rPr lang="en-US" sz="2000" dirty="0"/>
              <a:t>($result))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  echo "Message: " . $row['</a:t>
            </a:r>
            <a:r>
              <a:rPr lang="en-US" sz="2000" dirty="0" err="1"/>
              <a:t>msg</a:t>
            </a:r>
            <a:r>
              <a:rPr lang="en-US" sz="2000" dirty="0"/>
              <a:t>']</a:t>
            </a:r>
            <a:r>
              <a:rPr lang="en-US" sz="2000" dirty="0" smtClean="0"/>
              <a:t>; }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13315" name="Flowchart: Multidocument 10"/>
          <p:cNvSpPr>
            <a:spLocks noChangeArrowheads="1"/>
          </p:cNvSpPr>
          <p:nvPr/>
        </p:nvSpPr>
        <p:spPr bwMode="auto">
          <a:xfrm>
            <a:off x="7315200" y="1361280"/>
            <a:ext cx="3759200" cy="14478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 dirty="0">
                <a:solidFill>
                  <a:srgbClr val="FFFFFF"/>
                </a:solidFill>
                <a:latin typeface="Verdana" charset="0"/>
              </a:rPr>
              <a:t>$_GET[]:</a:t>
            </a:r>
          </a:p>
          <a:p>
            <a:pPr eaLnBrk="1" hangingPunct="1"/>
            <a:r>
              <a:rPr lang="en-US" sz="1600" dirty="0">
                <a:solidFill>
                  <a:srgbClr val="FFFFFF"/>
                </a:solidFill>
                <a:latin typeface="Verdana" charset="0"/>
              </a:rPr>
              <a:t>  mode = </a:t>
            </a:r>
            <a:r>
              <a:rPr lang="ja-JP" altLang="en-US" sz="1600" dirty="0">
                <a:solidFill>
                  <a:srgbClr val="FFFFFF"/>
                </a:solidFill>
                <a:latin typeface="Verdana" charset="0"/>
              </a:rPr>
              <a:t>“</a:t>
            </a:r>
            <a:r>
              <a:rPr lang="en-US" altLang="ja-JP" sz="1600" dirty="0">
                <a:solidFill>
                  <a:srgbClr val="FFFFFF"/>
                </a:solidFill>
                <a:latin typeface="Verdana" charset="0"/>
              </a:rPr>
              <a:t>display</a:t>
            </a:r>
            <a:r>
              <a:rPr lang="ja-JP" altLang="en-US" sz="1600" dirty="0">
                <a:solidFill>
                  <a:srgbClr val="FFFFFF"/>
                </a:solidFill>
                <a:latin typeface="Verdana" charset="0"/>
              </a:rPr>
              <a:t>”</a:t>
            </a:r>
            <a:endParaRPr lang="en-US" altLang="ja-JP" sz="1600" dirty="0">
              <a:solidFill>
                <a:srgbClr val="FFFFFF"/>
              </a:solidFill>
              <a:latin typeface="Verdana" charset="0"/>
            </a:endParaRPr>
          </a:p>
          <a:p>
            <a:pPr eaLnBrk="1" hangingPunct="1"/>
            <a:r>
              <a:rPr lang="en-US" sz="1600" dirty="0">
                <a:solidFill>
                  <a:srgbClr val="FFFFFF"/>
                </a:solidFill>
                <a:latin typeface="Verdana" charset="0"/>
              </a:rPr>
              <a:t>  </a:t>
            </a:r>
            <a:r>
              <a:rPr lang="en-US" sz="1600" dirty="0" err="1">
                <a:solidFill>
                  <a:srgbClr val="FFFFFF"/>
                </a:solidFill>
                <a:latin typeface="Verdana" charset="0"/>
              </a:rPr>
              <a:t>topicID</a:t>
            </a:r>
            <a:r>
              <a:rPr lang="en-US" sz="1600" dirty="0">
                <a:solidFill>
                  <a:srgbClr val="FFFFFF"/>
                </a:solidFill>
                <a:latin typeface="Verdana" charset="0"/>
              </a:rPr>
              <a:t> = </a:t>
            </a:r>
            <a:r>
              <a:rPr lang="en-US" sz="1600" b="1" dirty="0">
                <a:solidFill>
                  <a:srgbClr val="B0BFD5"/>
                </a:solidFill>
                <a:latin typeface="Lucida Console" charset="0"/>
                <a:sym typeface="Symbol" charset="0"/>
              </a:rPr>
              <a:t>1' OR '1'='1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050795" y="6093421"/>
            <a:ext cx="755620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Lucida Console" charset="0"/>
              </a:rPr>
              <a:t>SELECT </a:t>
            </a:r>
            <a:r>
              <a:rPr lang="en-US" sz="1800" dirty="0" err="1">
                <a:latin typeface="Lucida Console" charset="0"/>
              </a:rPr>
              <a:t>msg</a:t>
            </a:r>
            <a:r>
              <a:rPr lang="en-US" sz="1800" dirty="0">
                <a:latin typeface="Lucida Console" charset="0"/>
              </a:rPr>
              <a:t> FROM messages WHERE </a:t>
            </a:r>
            <a:r>
              <a:rPr lang="en-US" sz="1800" dirty="0" err="1">
                <a:latin typeface="Lucida Console" charset="0"/>
              </a:rPr>
              <a:t>topicID</a:t>
            </a:r>
            <a:r>
              <a:rPr lang="en-US" sz="1800" dirty="0">
                <a:latin typeface="Lucida Console" charset="0"/>
              </a:rPr>
              <a:t>='</a:t>
            </a:r>
            <a:r>
              <a:rPr lang="en-US" sz="1800" b="1" dirty="0">
                <a:solidFill>
                  <a:srgbClr val="BD9969"/>
                </a:solidFill>
                <a:latin typeface="Lucida Console" charset="0"/>
                <a:sym typeface="Symbol" charset="0"/>
              </a:rPr>
              <a:t>1' OR '1'='1</a:t>
            </a:r>
            <a:r>
              <a:rPr lang="en-US" sz="1800" dirty="0">
                <a:latin typeface="Lucida Console" charset="0"/>
              </a:rPr>
              <a:t>'</a:t>
            </a:r>
            <a:endParaRPr lang="en-US" sz="1800" dirty="0">
              <a:solidFill>
                <a:srgbClr val="820000"/>
              </a:solidFill>
              <a:latin typeface="Corbel" charset="0"/>
            </a:endParaRPr>
          </a:p>
        </p:txBody>
      </p:sp>
      <p:cxnSp>
        <p:nvCxnSpPr>
          <p:cNvPr id="13317" name="Elbow Connector 81"/>
          <p:cNvCxnSpPr>
            <a:cxnSpLocks noChangeShapeType="1"/>
          </p:cNvCxnSpPr>
          <p:nvPr/>
        </p:nvCxnSpPr>
        <p:spPr bwMode="auto">
          <a:xfrm flipH="1">
            <a:off x="3962400" y="4582736"/>
            <a:ext cx="1191418" cy="1398964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8" name="Content Placeholder 2"/>
          <p:cNvSpPr>
            <a:spLocks/>
          </p:cNvSpPr>
          <p:nvPr/>
        </p:nvSpPr>
        <p:spPr bwMode="auto">
          <a:xfrm>
            <a:off x="930604" y="1500435"/>
            <a:ext cx="528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808080"/>
                </a:solidFill>
              </a:rPr>
              <a:t>if ($_GET['mode'] == "add")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808080"/>
                </a:solidFill>
              </a:rPr>
              <a:t>  </a:t>
            </a:r>
            <a:r>
              <a:rPr lang="en-US" sz="2000" dirty="0" err="1">
                <a:solidFill>
                  <a:srgbClr val="808080"/>
                </a:solidFill>
              </a:rPr>
              <a:t>addMessageForTopic</a:t>
            </a:r>
            <a:r>
              <a:rPr lang="en-US" sz="2000" dirty="0">
                <a:solidFill>
                  <a:srgbClr val="808080"/>
                </a:solidFill>
              </a:rPr>
              <a:t>();</a:t>
            </a:r>
            <a:endParaRPr lang="en-US" sz="2000" dirty="0"/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else if ($_GET[</a:t>
            </a:r>
            <a:r>
              <a:rPr lang="ja-JP" altLang="en-US" sz="2000" dirty="0"/>
              <a:t>‘</a:t>
            </a:r>
            <a:r>
              <a:rPr lang="en-US" altLang="ja-JP" sz="2000" dirty="0">
                <a:solidFill>
                  <a:srgbClr val="BD9969"/>
                </a:solidFill>
              </a:rPr>
              <a:t>mode</a:t>
            </a:r>
            <a:r>
              <a:rPr lang="ja-JP" altLang="en-US" sz="2000" dirty="0"/>
              <a:t>’</a:t>
            </a:r>
            <a:r>
              <a:rPr lang="en-US" altLang="ja-JP" sz="2000" dirty="0"/>
              <a:t>] == </a:t>
            </a:r>
            <a:r>
              <a:rPr lang="ja-JP" altLang="en-US" sz="2000" dirty="0"/>
              <a:t>“</a:t>
            </a:r>
            <a:r>
              <a:rPr lang="en-US" altLang="ja-JP" sz="2000" dirty="0"/>
              <a:t>display</a:t>
            </a:r>
            <a:r>
              <a:rPr lang="ja-JP" altLang="en-US" sz="2000" dirty="0"/>
              <a:t>”</a:t>
            </a:r>
            <a:r>
              <a:rPr lang="en-US" altLang="ja-JP" sz="2000" dirty="0"/>
              <a:t>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displayAllMessagesForTopic</a:t>
            </a:r>
            <a:r>
              <a:rPr lang="en-US" sz="2000" dirty="0"/>
              <a:t>();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808080"/>
                </a:solidFill>
              </a:rPr>
              <a:t>else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808080"/>
                </a:solidFill>
              </a:rPr>
              <a:t>  die(</a:t>
            </a:r>
            <a:r>
              <a:rPr lang="ja-JP" altLang="en-US" sz="2000" dirty="0">
                <a:solidFill>
                  <a:srgbClr val="808080"/>
                </a:solidFill>
              </a:rPr>
              <a:t>“</a:t>
            </a:r>
            <a:r>
              <a:rPr lang="en-US" altLang="ja-JP" sz="2000" dirty="0">
                <a:solidFill>
                  <a:srgbClr val="808080"/>
                </a:solidFill>
              </a:rPr>
              <a:t>Error: invalid mode</a:t>
            </a:r>
            <a:r>
              <a:rPr lang="ja-JP" altLang="en-US" sz="2000" dirty="0">
                <a:solidFill>
                  <a:srgbClr val="808080"/>
                </a:solidFill>
              </a:rPr>
              <a:t>”</a:t>
            </a:r>
            <a:r>
              <a:rPr lang="en-US" altLang="ja-JP" sz="2000" dirty="0">
                <a:solidFill>
                  <a:srgbClr val="808080"/>
                </a:solidFill>
              </a:rPr>
              <a:t>);</a:t>
            </a:r>
            <a:endParaRPr lang="en-US" sz="2000" dirty="0"/>
          </a:p>
        </p:txBody>
      </p:sp>
      <p:cxnSp>
        <p:nvCxnSpPr>
          <p:cNvPr id="13319" name="Elbow Connector 81"/>
          <p:cNvCxnSpPr>
            <a:cxnSpLocks noChangeShapeType="1"/>
          </p:cNvCxnSpPr>
          <p:nvPr/>
        </p:nvCxnSpPr>
        <p:spPr bwMode="auto">
          <a:xfrm flipH="1">
            <a:off x="5689600" y="2042906"/>
            <a:ext cx="1341680" cy="14494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Elbow Connector 81"/>
          <p:cNvCxnSpPr>
            <a:cxnSpLocks noChangeShapeType="1"/>
          </p:cNvCxnSpPr>
          <p:nvPr/>
        </p:nvCxnSpPr>
        <p:spPr bwMode="auto">
          <a:xfrm>
            <a:off x="4978400" y="2667000"/>
            <a:ext cx="966897" cy="222516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191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11480800" cy="11430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R</a:t>
            </a:r>
            <a:r>
              <a:rPr lang="en-US" dirty="0" smtClean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eflected </a:t>
            </a:r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XSS attack</a:t>
            </a:r>
          </a:p>
        </p:txBody>
      </p:sp>
      <p:cxnSp>
        <p:nvCxnSpPr>
          <p:cNvPr id="15362" name="Elbow Connector 81"/>
          <p:cNvCxnSpPr>
            <a:cxnSpLocks noChangeShapeType="1"/>
          </p:cNvCxnSpPr>
          <p:nvPr/>
        </p:nvCxnSpPr>
        <p:spPr bwMode="auto">
          <a:xfrm>
            <a:off x="2705753" y="4729970"/>
            <a:ext cx="378330" cy="706380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3" name="Content Placeholder 2"/>
          <p:cNvSpPr>
            <a:spLocks/>
          </p:cNvSpPr>
          <p:nvPr/>
        </p:nvSpPr>
        <p:spPr bwMode="auto">
          <a:xfrm>
            <a:off x="1022634" y="1371600"/>
            <a:ext cx="528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if ($_GET['</a:t>
            </a:r>
            <a:r>
              <a:rPr lang="en-US" sz="2000" dirty="0">
                <a:solidFill>
                  <a:srgbClr val="BD9969"/>
                </a:solidFill>
              </a:rPr>
              <a:t>mode</a:t>
            </a:r>
            <a:r>
              <a:rPr lang="en-US" sz="2000" dirty="0"/>
              <a:t>'] == "add")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err="1"/>
              <a:t>addMessageForTopic</a:t>
            </a:r>
            <a:r>
              <a:rPr lang="en-US" sz="2000" dirty="0"/>
              <a:t>();</a:t>
            </a:r>
          </a:p>
        </p:txBody>
      </p:sp>
      <p:cxnSp>
        <p:nvCxnSpPr>
          <p:cNvPr id="15364" name="Elbow Connector 81"/>
          <p:cNvCxnSpPr>
            <a:cxnSpLocks noChangeShapeType="1"/>
          </p:cNvCxnSpPr>
          <p:nvPr/>
        </p:nvCxnSpPr>
        <p:spPr bwMode="auto">
          <a:xfrm flipH="1">
            <a:off x="4368800" y="1877272"/>
            <a:ext cx="1815781" cy="17408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5" name="Elbow Connector 81"/>
          <p:cNvCxnSpPr>
            <a:cxnSpLocks noChangeShapeType="1"/>
          </p:cNvCxnSpPr>
          <p:nvPr/>
        </p:nvCxnSpPr>
        <p:spPr bwMode="auto">
          <a:xfrm>
            <a:off x="2438400" y="2317650"/>
            <a:ext cx="9663" cy="866339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Flowchart: Multidocument 10"/>
          <p:cNvSpPr>
            <a:spLocks noChangeArrowheads="1"/>
          </p:cNvSpPr>
          <p:nvPr/>
        </p:nvSpPr>
        <p:spPr bwMode="auto">
          <a:xfrm>
            <a:off x="6460682" y="1509196"/>
            <a:ext cx="4288713" cy="2698319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mode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>
                <a:solidFill>
                  <a:schemeClr val="bg1"/>
                </a:solidFill>
              </a:rPr>
              <a:t>add</a:t>
            </a:r>
            <a:r>
              <a:rPr lang="ja-JP" altLang="en-US" sz="2000" dirty="0">
                <a:solidFill>
                  <a:schemeClr val="bg1"/>
                </a:solidFill>
              </a:rPr>
              <a:t>”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msg</a:t>
            </a:r>
            <a:r>
              <a:rPr lang="en-US" sz="2000" dirty="0">
                <a:solidFill>
                  <a:schemeClr val="bg1"/>
                </a:solidFill>
              </a:rPr>
              <a:t>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>
                <a:solidFill>
                  <a:schemeClr val="bg1"/>
                </a:solidFill>
              </a:rPr>
              <a:t>hi there</a:t>
            </a:r>
            <a:r>
              <a:rPr lang="ja-JP" altLang="en-US" sz="2000" dirty="0">
                <a:solidFill>
                  <a:schemeClr val="bg1"/>
                </a:solidFill>
              </a:rPr>
              <a:t>”</a:t>
            </a:r>
            <a:endParaRPr lang="en-US" altLang="ja-JP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topicID</a:t>
            </a:r>
            <a:r>
              <a:rPr lang="en-US" sz="2000" dirty="0">
                <a:solidFill>
                  <a:schemeClr val="bg1"/>
                </a:solidFill>
              </a:rPr>
              <a:t> = 42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poster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>
                <a:solidFill>
                  <a:schemeClr val="bg1"/>
                </a:solidFill>
              </a:rPr>
              <a:t>uh oh&lt;script&gt;alert(</a:t>
            </a:r>
            <a:r>
              <a:rPr lang="ja-JP" altLang="en-US" sz="2000" dirty="0">
                <a:solidFill>
                  <a:schemeClr val="bg1"/>
                </a:solidFill>
              </a:rPr>
              <a:t>‘</a:t>
            </a:r>
            <a:r>
              <a:rPr lang="en-US" altLang="ja-JP" sz="2000" dirty="0">
                <a:solidFill>
                  <a:schemeClr val="bg1"/>
                </a:solidFill>
              </a:rPr>
              <a:t>XSS</a:t>
            </a:r>
            <a:r>
              <a:rPr lang="ja-JP" altLang="en-US" sz="2000" dirty="0">
                <a:solidFill>
                  <a:schemeClr val="bg1"/>
                </a:solidFill>
              </a:rPr>
              <a:t>’</a:t>
            </a:r>
            <a:r>
              <a:rPr lang="en-US" altLang="ja-JP" sz="2000" dirty="0">
                <a:solidFill>
                  <a:schemeClr val="bg1"/>
                </a:solidFill>
              </a:rPr>
              <a:t>)&lt;/script&gt;</a:t>
            </a:r>
            <a:r>
              <a:rPr lang="ja-JP" altLang="en-US" sz="2000" dirty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367" name="Content Placeholder 2"/>
          <p:cNvSpPr>
            <a:spLocks/>
          </p:cNvSpPr>
          <p:nvPr/>
        </p:nvSpPr>
        <p:spPr bwMode="auto">
          <a:xfrm>
            <a:off x="829004" y="3150345"/>
            <a:ext cx="609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/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function </a:t>
            </a:r>
            <a:r>
              <a:rPr lang="en-US" sz="2000" dirty="0" err="1"/>
              <a:t>addMessageForTopic</a:t>
            </a:r>
            <a:r>
              <a:rPr lang="en-US" sz="2000" dirty="0"/>
              <a:t>() {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$</a:t>
            </a:r>
            <a:r>
              <a:rPr lang="en-US" sz="2000" dirty="0" err="1"/>
              <a:t>my_poster</a:t>
            </a:r>
            <a:r>
              <a:rPr lang="en-US" sz="2000" dirty="0"/>
              <a:t> =  $_GET['</a:t>
            </a:r>
            <a:r>
              <a:rPr lang="en-US" sz="2000" dirty="0">
                <a:solidFill>
                  <a:srgbClr val="BD9969"/>
                </a:solidFill>
              </a:rPr>
              <a:t>poster</a:t>
            </a:r>
            <a:r>
              <a:rPr lang="en-US" sz="2000" dirty="0"/>
              <a:t>'];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[…] 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   echo "Thanks for posting, $</a:t>
            </a:r>
            <a:r>
              <a:rPr lang="en-US" sz="2000" dirty="0" err="1"/>
              <a:t>my_poster</a:t>
            </a:r>
            <a:r>
              <a:rPr lang="en-US" sz="2000" dirty="0"/>
              <a:t>";</a:t>
            </a:r>
          </a:p>
          <a:p>
            <a:pPr marL="438150" indent="-319088" eaLnBrk="1" hangingPunct="1">
              <a:spcBef>
                <a:spcPct val="20000"/>
              </a:spcBef>
            </a:pPr>
            <a:r>
              <a:rPr lang="en-US" sz="2000" dirty="0"/>
              <a:t>}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1020375" y="5607151"/>
            <a:ext cx="4978400" cy="45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Thanks for posting, uh oh</a:t>
            </a:r>
          </a:p>
        </p:txBody>
      </p:sp>
      <p:pic>
        <p:nvPicPr>
          <p:cNvPr id="15370" name="Picture 17" descr="x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584" y="5281717"/>
            <a:ext cx="379306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51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798029" y="2621889"/>
            <a:ext cx="2760974" cy="1066800"/>
          </a:xfrm>
          <a:prstGeom prst="rect">
            <a:avLst/>
          </a:prstGeom>
          <a:solidFill>
            <a:srgbClr val="B0BFD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7EA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2000" b="1" dirty="0"/>
          </a:p>
        </p:txBody>
      </p:sp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11480800" cy="1143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Stored </a:t>
            </a:r>
            <a:r>
              <a:rPr lang="en-US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XSS attack</a:t>
            </a:r>
          </a:p>
        </p:txBody>
      </p:sp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5918574" y="2932411"/>
            <a:ext cx="25561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>
                <a:latin typeface="+mn-lt"/>
              </a:rPr>
              <a:t>addMessageForTopic</a:t>
            </a:r>
            <a:r>
              <a:rPr lang="en-US" sz="2000" dirty="0">
                <a:latin typeface="+mn-lt"/>
              </a:rPr>
              <a:t>()</a:t>
            </a:r>
          </a:p>
        </p:txBody>
      </p:sp>
      <p:sp>
        <p:nvSpPr>
          <p:cNvPr id="11" name="Flowchart: Magnetic Disk 10"/>
          <p:cNvSpPr/>
          <p:nvPr/>
        </p:nvSpPr>
        <p:spPr>
          <a:xfrm>
            <a:off x="9237489" y="2730167"/>
            <a:ext cx="1727200" cy="838200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cxnSp>
        <p:nvCxnSpPr>
          <p:cNvPr id="17412" name="Straight Arrow Connector 12"/>
          <p:cNvCxnSpPr>
            <a:cxnSpLocks noChangeShapeType="1"/>
          </p:cNvCxnSpPr>
          <p:nvPr/>
        </p:nvCxnSpPr>
        <p:spPr bwMode="auto">
          <a:xfrm>
            <a:off x="5189714" y="3183990"/>
            <a:ext cx="517197" cy="8109"/>
          </a:xfrm>
          <a:prstGeom prst="straightConnector1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Arrow Connector 14"/>
          <p:cNvCxnSpPr>
            <a:cxnSpLocks noChangeShapeType="1"/>
          </p:cNvCxnSpPr>
          <p:nvPr/>
        </p:nvCxnSpPr>
        <p:spPr bwMode="auto">
          <a:xfrm>
            <a:off x="8632641" y="3220798"/>
            <a:ext cx="478569" cy="0"/>
          </a:xfrm>
          <a:prstGeom prst="straightConnector1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6232225" y="3706116"/>
            <a:ext cx="1821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PHP application</a:t>
            </a:r>
          </a:p>
        </p:txBody>
      </p:sp>
      <p:sp>
        <p:nvSpPr>
          <p:cNvPr id="17415" name="TextBox 23"/>
          <p:cNvSpPr txBox="1">
            <a:spLocks noChangeArrowheads="1"/>
          </p:cNvSpPr>
          <p:nvPr/>
        </p:nvSpPr>
        <p:spPr bwMode="auto">
          <a:xfrm>
            <a:off x="9543208" y="3654686"/>
            <a:ext cx="11596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Database</a:t>
            </a:r>
            <a:endParaRPr lang="en-US" sz="2000" b="1" dirty="0">
              <a:latin typeface="+mn-lt"/>
            </a:endParaRP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1504136" y="4956580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Attacker</a:t>
            </a:r>
            <a:r>
              <a:rPr lang="ja-JP" altLang="en-US" sz="2000" dirty="0">
                <a:latin typeface="+mn-lt"/>
              </a:rPr>
              <a:t>’</a:t>
            </a:r>
            <a:r>
              <a:rPr lang="en-US" altLang="ja-JP" sz="2000" dirty="0">
                <a:latin typeface="+mn-lt"/>
              </a:rPr>
              <a:t>s input</a:t>
            </a:r>
            <a:endParaRPr lang="en-US" sz="2000" dirty="0">
              <a:latin typeface="+mn-lt"/>
            </a:endParaRPr>
          </a:p>
        </p:txBody>
      </p:sp>
      <p:sp>
        <p:nvSpPr>
          <p:cNvPr id="17419" name="Flowchart: Multidocument 10"/>
          <p:cNvSpPr>
            <a:spLocks noChangeArrowheads="1"/>
          </p:cNvSpPr>
          <p:nvPr/>
        </p:nvSpPr>
        <p:spPr bwMode="auto">
          <a:xfrm>
            <a:off x="876120" y="1721294"/>
            <a:ext cx="4222478" cy="3063900"/>
          </a:xfrm>
          <a:prstGeom prst="flowChartMultidocument">
            <a:avLst/>
          </a:prstGeom>
          <a:solidFill>
            <a:srgbClr val="402529"/>
          </a:solidFill>
          <a:ln w="1270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$_GET[]: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mode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>
                <a:solidFill>
                  <a:schemeClr val="bg1"/>
                </a:solidFill>
              </a:rPr>
              <a:t>add</a:t>
            </a:r>
            <a:r>
              <a:rPr lang="ja-JP" altLang="en-US" sz="2000" dirty="0">
                <a:solidFill>
                  <a:schemeClr val="bg1"/>
                </a:solidFill>
              </a:rPr>
              <a:t>”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msg</a:t>
            </a:r>
            <a:r>
              <a:rPr lang="en-US" sz="2000" dirty="0">
                <a:solidFill>
                  <a:schemeClr val="bg1"/>
                </a:solidFill>
              </a:rPr>
              <a:t> = </a:t>
            </a:r>
            <a:r>
              <a:rPr lang="ja-JP" altLang="en-US" sz="2000" dirty="0">
                <a:solidFill>
                  <a:schemeClr val="bg1"/>
                </a:solidFill>
              </a:rPr>
              <a:t>“</a:t>
            </a:r>
            <a:r>
              <a:rPr lang="en-US" altLang="ja-JP" sz="2000" dirty="0" smtClean="0">
                <a:solidFill>
                  <a:schemeClr val="bg1"/>
                </a:solidFill>
              </a:rPr>
              <a:t>uh oh</a:t>
            </a:r>
            <a:r>
              <a:rPr lang="en-US" altLang="ja-JP" sz="2000" dirty="0">
                <a:solidFill>
                  <a:schemeClr val="bg1"/>
                </a:solidFill>
              </a:rPr>
              <a:t>&lt;script&gt;alert(</a:t>
            </a:r>
            <a:r>
              <a:rPr lang="ja-JP" altLang="en-US" sz="2000" dirty="0">
                <a:solidFill>
                  <a:schemeClr val="bg1"/>
                </a:solidFill>
              </a:rPr>
              <a:t>‘</a:t>
            </a:r>
            <a:r>
              <a:rPr lang="en-US" altLang="ja-JP" sz="2000" dirty="0">
                <a:solidFill>
                  <a:schemeClr val="bg1"/>
                </a:solidFill>
              </a:rPr>
              <a:t>XSS</a:t>
            </a:r>
            <a:r>
              <a:rPr lang="ja-JP" altLang="en-US" sz="2000" dirty="0">
                <a:solidFill>
                  <a:schemeClr val="bg1"/>
                </a:solidFill>
              </a:rPr>
              <a:t>’</a:t>
            </a:r>
            <a:r>
              <a:rPr lang="en-US" altLang="ja-JP" sz="2000" dirty="0">
                <a:solidFill>
                  <a:schemeClr val="bg1"/>
                </a:solidFill>
              </a:rPr>
              <a:t>)</a:t>
            </a:r>
            <a:r>
              <a:rPr lang="en-US" altLang="ja-JP" sz="2000" dirty="0" smtClean="0">
                <a:solidFill>
                  <a:schemeClr val="bg1"/>
                </a:solidFill>
              </a:rPr>
              <a:t>&lt;/script</a:t>
            </a:r>
            <a:r>
              <a:rPr lang="en-US" altLang="ja-JP" sz="2000" dirty="0">
                <a:solidFill>
                  <a:schemeClr val="bg1"/>
                </a:solidFill>
              </a:rPr>
              <a:t>&gt;</a:t>
            </a:r>
            <a:r>
              <a:rPr lang="ja-JP" altLang="en-US" sz="2000" dirty="0" smtClean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topicID</a:t>
            </a:r>
            <a:r>
              <a:rPr lang="en-US" sz="2000" dirty="0">
                <a:solidFill>
                  <a:schemeClr val="bg1"/>
                </a:solidFill>
              </a:rPr>
              <a:t> = 42</a:t>
            </a:r>
          </a:p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  poster = </a:t>
            </a:r>
            <a:r>
              <a:rPr lang="ja-JP" altLang="en-US" sz="2000" dirty="0" smtClean="0">
                <a:solidFill>
                  <a:schemeClr val="bg1"/>
                </a:solidFill>
              </a:rPr>
              <a:t>“</a:t>
            </a:r>
            <a:r>
              <a:rPr lang="en-US" altLang="ja-JP" sz="2000" dirty="0" smtClean="0">
                <a:solidFill>
                  <a:schemeClr val="bg1"/>
                </a:solidFill>
              </a:rPr>
              <a:t>Attacker</a:t>
            </a:r>
            <a:r>
              <a:rPr lang="ja-JP" altLang="en-US" sz="2000" dirty="0" smtClean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9946940" y="3205773"/>
            <a:ext cx="304800" cy="152400"/>
          </a:xfrm>
          <a:prstGeom prst="roundRect">
            <a:avLst>
              <a:gd name="adj" fmla="val 16667"/>
            </a:avLst>
          </a:prstGeom>
          <a:solidFill>
            <a:srgbClr val="40252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16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2530</Words>
  <Application>Microsoft Macintosh PowerPoint</Application>
  <PresentationFormat>Custom</PresentationFormat>
  <Paragraphs>441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Detecting Vulnerabilities in Web Code with concolic execution</vt:lpstr>
      <vt:lpstr>PowerPoint Presentation</vt:lpstr>
      <vt:lpstr>Overview</vt:lpstr>
      <vt:lpstr>PHP Web applications</vt:lpstr>
      <vt:lpstr>Example: Message board (add mode)</vt:lpstr>
      <vt:lpstr>Example: Message board (display mode)</vt:lpstr>
      <vt:lpstr>SQL injection attack</vt:lpstr>
      <vt:lpstr>Reflected XSS attack</vt:lpstr>
      <vt:lpstr>Stored XSS attack</vt:lpstr>
      <vt:lpstr>Stored XSS attack</vt:lpstr>
      <vt:lpstr>Architecture</vt:lpstr>
      <vt:lpstr>Input generation</vt:lpstr>
      <vt:lpstr>Input generation: concolic execution</vt:lpstr>
      <vt:lpstr>Example: SQL injection attack</vt:lpstr>
      <vt:lpstr>Taint propagation</vt:lpstr>
      <vt:lpstr>Taint propagation: data-flow</vt:lpstr>
      <vt:lpstr>Example: SQL injection attack</vt:lpstr>
      <vt:lpstr>Attack generation and checking</vt:lpstr>
      <vt:lpstr>Attack generation and checking</vt:lpstr>
      <vt:lpstr>Attack generation: mutating inputs</vt:lpstr>
      <vt:lpstr>Example: SQL injection attack</vt:lpstr>
      <vt:lpstr>Attack checking: diffing outputs</vt:lpstr>
      <vt:lpstr>Example: SQL injection attack</vt:lpstr>
      <vt:lpstr>Experimental results</vt:lpstr>
      <vt:lpstr>Comparison with other approaches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Program Analysis</dc:title>
  <dc:creator>Baishakhi Ray</dc:creator>
  <cp:lastModifiedBy>Suman Jana</cp:lastModifiedBy>
  <cp:revision>132</cp:revision>
  <dcterms:created xsi:type="dcterms:W3CDTF">2016-08-29T01:27:54Z</dcterms:created>
  <dcterms:modified xsi:type="dcterms:W3CDTF">2017-04-04T06:01:05Z</dcterms:modified>
</cp:coreProperties>
</file>