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2" r:id="rId1"/>
  </p:sldMasterIdLst>
  <p:notesMasterIdLst>
    <p:notesMasterId r:id="rId28"/>
  </p:notesMasterIdLst>
  <p:sldIdLst>
    <p:sldId id="256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11" r:id="rId23"/>
    <p:sldId id="312" r:id="rId24"/>
    <p:sldId id="313" r:id="rId25"/>
    <p:sldId id="314" r:id="rId26"/>
    <p:sldId id="315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-52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3AA7B0-6818-4995-8BCF-7C9EEABCCC63}" type="datetimeFigureOut">
              <a:rPr lang="en-GB" smtClean="0"/>
              <a:t>4/3/17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A45DB5-7690-4FCE-9F15-E2BC6AB240F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6077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4DB04F5-9168-8D4B-8551-ACB25898D63B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Briefly describe diagram and VERY HIGH-LEVEL overview of our tool - INPUT and OUTPUT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FBE90D1-BFCC-F942-A9D7-47D36C67540C}" type="slidenum">
              <a:rPr lang="en-US" sz="1200"/>
              <a:pPr/>
              <a:t>11</a:t>
            </a:fld>
            <a:endParaRPr lang="en-US" sz="1200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Describe each component - why and how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7E4AD15-CAEF-B446-85A8-58C3883DB225}" type="slidenum">
              <a:rPr lang="en-US" sz="1200"/>
              <a:pPr/>
              <a:t>12</a:t>
            </a:fld>
            <a:endParaRPr lang="en-US" sz="1200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Could theoretically use any input generator - we just need to take a program and generate a bunch of inputs, could even be manual test suite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3684204-9B71-D54C-B40E-D549817C38A5}" type="slidenum">
              <a:rPr lang="en-US" sz="1200"/>
              <a:pPr/>
              <a:t>13</a:t>
            </a:fld>
            <a:endParaRPr lang="en-US" sz="1200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D78EE19-C142-824D-AC2A-B201DBA57F5B}" type="slidenum">
              <a:rPr lang="en-US" sz="1200"/>
              <a:pPr/>
              <a:t>14</a:t>
            </a:fld>
            <a:endParaRPr lang="en-US" sz="1200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49D3E7A-1DC4-7347-ACEC-391B2C13EBE5}" type="slidenum">
              <a:rPr lang="en-US" sz="1200"/>
              <a:pPr/>
              <a:t>15</a:t>
            </a:fld>
            <a:endParaRPr lang="en-US" sz="1200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6803660-184C-604E-B528-E393078BFA9E}" type="slidenum">
              <a:rPr lang="en-US" sz="1200"/>
              <a:pPr/>
              <a:t>16</a:t>
            </a:fld>
            <a:endParaRPr lang="en-US" sz="1200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Mention that we only care about taint sets for values that flow into SENSITIVE SINKS!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B382079-098F-704B-A7C3-8FB66FC2C525}" type="slidenum">
              <a:rPr lang="en-US" sz="1200"/>
              <a:pPr/>
              <a:t>17</a:t>
            </a:fld>
            <a:endParaRPr lang="en-US" sz="1200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Mention that the XSS attacks are similar and are described more in the paper</a:t>
            </a:r>
            <a:r>
              <a:rPr lang="en-US">
                <a:latin typeface="ヒラギノ角ゴ Pro W3" charset="0"/>
              </a:rPr>
              <a:t/>
            </a:r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2C14123-B3A4-9144-8707-264CDAE77710}" type="slidenum">
              <a:rPr lang="en-US" sz="1200"/>
              <a:pPr/>
              <a:t>18</a:t>
            </a:fld>
            <a:endParaRPr lang="en-US" sz="1200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930B784-558B-4546-A593-C4EF8262EB30}" type="slidenum">
              <a:rPr lang="en-US" sz="1200"/>
              <a:pPr/>
              <a:t>19</a:t>
            </a:fld>
            <a:endParaRPr lang="en-US" sz="1200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ja-JP" altLang="en-US"/>
              <a:t>‘</a:t>
            </a:r>
            <a:r>
              <a:rPr lang="en-US" altLang="ja-JP"/>
              <a:t>reaches</a:t>
            </a:r>
            <a:r>
              <a:rPr lang="ja-JP" altLang="en-US"/>
              <a:t>’</a:t>
            </a:r>
            <a:r>
              <a:rPr lang="en-US" altLang="ja-JP"/>
              <a:t> means that it</a:t>
            </a:r>
            <a:r>
              <a:rPr lang="ja-JP" altLang="en-US"/>
              <a:t>’</a:t>
            </a:r>
            <a:r>
              <a:rPr lang="en-US" altLang="ja-JP"/>
              <a:t>s in the TAINT SET of the value that enters a sensitive sink</a:t>
            </a:r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2010F48-CAB3-184E-ABF5-A40A4DF23A2B}" type="slidenum">
              <a:rPr lang="en-US" sz="1200"/>
              <a:pPr/>
              <a:t>20</a:t>
            </a:fld>
            <a:endParaRPr lang="en-US" sz="1200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FD704D4-1F5E-1645-9CCB-D6C367FBBAA2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Don</a:t>
            </a:r>
            <a:r>
              <a:rPr lang="ja-JP" altLang="en-US"/>
              <a:t>’</a:t>
            </a:r>
            <a:r>
              <a:rPr lang="en-US" altLang="ja-JP"/>
              <a:t>t read the slide - mention that it</a:t>
            </a:r>
            <a:r>
              <a:rPr lang="ja-JP" altLang="en-US"/>
              <a:t>’</a:t>
            </a:r>
            <a:r>
              <a:rPr lang="en-US" altLang="ja-JP"/>
              <a:t>s an OFFLINE DYNAMIC ANALYSIS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Also mention how this will only be a preview of the paper, don</a:t>
            </a:r>
            <a:r>
              <a:rPr lang="ja-JP" altLang="en-US"/>
              <a:t>’</a:t>
            </a:r>
            <a:r>
              <a:rPr lang="en-US" altLang="ja-JP"/>
              <a:t>t have room to discuss some of our contributions in-depth</a:t>
            </a:r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B6BA950-946F-BE4E-8FB9-C3C166FA87CF}" type="slidenum">
              <a:rPr lang="en-US" sz="1200"/>
              <a:pPr/>
              <a:t>21</a:t>
            </a:fld>
            <a:endParaRPr lang="en-US" sz="120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Mention that the XSS attacks are similar and are described more in the paper</a:t>
            </a:r>
            <a:r>
              <a:rPr lang="en-US">
                <a:latin typeface="ヒラギノ角ゴ Pro W3" charset="0"/>
              </a:rPr>
              <a:t/>
            </a:r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8C9FD77-B9A4-DE48-99E2-E159BDECD6AE}" type="slidenum">
              <a:rPr lang="en-US" sz="1200"/>
              <a:pPr/>
              <a:t>22</a:t>
            </a:fld>
            <a:endParaRPr lang="en-US" sz="1200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CBB415B-2671-6B4E-92B8-CFDD3E81B035}" type="slidenum">
              <a:rPr lang="en-US" sz="1200"/>
              <a:pPr/>
              <a:t>23</a:t>
            </a:fld>
            <a:endParaRPr lang="en-US" sz="120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Mention that the XSS attacks are similar and are described more in the paper</a:t>
            </a:r>
            <a:r>
              <a:rPr lang="en-US">
                <a:latin typeface="ヒラギノ角ゴ Pro W3" charset="0"/>
              </a:rPr>
              <a:t/>
            </a:r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8AFCA36-42F8-2F4A-BC83-12F3076408A4}" type="slidenum">
              <a:rPr lang="en-US" sz="1200"/>
              <a:pPr/>
              <a:t>24</a:t>
            </a:fld>
            <a:endParaRPr lang="en-US" sz="1200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In theory, FPs could arise due to those not being truly exploitable attacks</a:t>
            </a:r>
          </a:p>
          <a:p>
            <a:pPr eaLnBrk="1" hangingPunct="1"/>
            <a:endParaRPr lang="en-US"/>
          </a:p>
          <a:p>
            <a:pPr eaLnBrk="1" hangingPunct="1">
              <a:spcBef>
                <a:spcPct val="0"/>
              </a:spcBef>
            </a:pPr>
            <a:r>
              <a:rPr lang="en-US" sz="2400">
                <a:latin typeface="Verdana" charset="0"/>
              </a:rPr>
              <a:t>Main limitation: concolic input generator</a:t>
            </a:r>
          </a:p>
          <a:p>
            <a:pPr eaLnBrk="1" hangingPunct="1">
              <a:spcBef>
                <a:spcPct val="0"/>
              </a:spcBef>
            </a:pPr>
            <a:r>
              <a:rPr lang="en-US" sz="2400">
                <a:latin typeface="Verdana" charset="0"/>
              </a:rPr>
              <a:t>  Line coverage &lt; 50%</a:t>
            </a:r>
          </a:p>
          <a:p>
            <a:pPr eaLnBrk="1" hangingPunct="1">
              <a:spcBef>
                <a:spcPct val="0"/>
              </a:spcBef>
            </a:pPr>
            <a:r>
              <a:rPr lang="en-US" sz="2400">
                <a:latin typeface="Verdana" charset="0"/>
              </a:rPr>
              <a:t>  Inability to simulate user sessions and cookies</a:t>
            </a:r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FC23798-76C2-7C4B-A036-EAD7FD2E6B45}" type="slidenum">
              <a:rPr lang="en-US" sz="1200"/>
              <a:pPr/>
              <a:t>25</a:t>
            </a:fld>
            <a:endParaRPr lang="en-US" sz="1200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- Defensive coding means to use special libraries</a:t>
            </a:r>
          </a:p>
          <a:p>
            <a:pPr eaLnBrk="1" hangingPunct="1"/>
            <a:r>
              <a:rPr lang="en-US"/>
              <a:t>- We feel that our tool hits a sweet-spot that wasn</a:t>
            </a:r>
            <a:r>
              <a:rPr lang="ja-JP" altLang="en-US"/>
              <a:t>’</a:t>
            </a:r>
            <a:r>
              <a:rPr lang="en-US" altLang="ja-JP"/>
              <a:t>t previously covered</a:t>
            </a:r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9B72B55-0B88-494F-B66D-401E05348570}" type="slidenum">
              <a:rPr lang="en-US" sz="1200"/>
              <a:pPr/>
              <a:t>26</a:t>
            </a:fld>
            <a:endParaRPr lang="en-US" sz="1200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1C0E2AC-B4F5-1449-AB45-2FBAC5175DBC}" type="slidenum">
              <a:rPr lang="en-US" sz="1200"/>
              <a:pPr/>
              <a:t>4</a:t>
            </a:fld>
            <a:endParaRPr lang="en-US" sz="1200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Describe in terms of INPUTS and OUTPUTS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GET and POST are mappings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F27C750-D11A-7946-8E3C-AA822B2F9DE1}" type="slidenum">
              <a:rPr lang="en-US" sz="1200"/>
              <a:pPr/>
              <a:t>5</a:t>
            </a:fld>
            <a:endParaRPr lang="en-US" sz="1200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7402A98-14A2-394E-B9EF-E14C16C087DA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CD500C8-155C-A542-A930-249758838F14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C6277D4-B788-4E42-ADFF-11ABD29782DE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Talk about the need for social engineering - somebody could trick you into clicking on a malicious link with script code in GET, and then email your cookies or session info to attacker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31118C4-C450-F340-8163-F11440349B6C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Mention that victims are INNOCENT and that MANY victims can be harmed by one malicious db entry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048FEFC-7A86-7A45-8D7C-CCAB3A7A7ACC}" type="slidenum">
              <a:rPr lang="en-US" sz="1200"/>
              <a:pPr/>
              <a:t>10</a:t>
            </a:fld>
            <a:endParaRPr lang="en-US" sz="1200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Mention that victims are INNOCENT and that MANY victims can be harmed by one malicious db entry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0A665-D15D-4454-8B2A-114649007353}" type="datetimeFigureOut">
              <a:rPr lang="en-GB" smtClean="0"/>
              <a:t>4/3/17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1792-7604-4AD8-900D-0506E1FB5E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047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0A665-D15D-4454-8B2A-114649007353}" type="datetimeFigureOut">
              <a:rPr lang="en-GB" smtClean="0"/>
              <a:t>4/3/17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1792-7604-4AD8-900D-0506E1FB5E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3517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0A665-D15D-4454-8B2A-114649007353}" type="datetimeFigureOut">
              <a:rPr lang="en-GB" smtClean="0"/>
              <a:t>4/3/17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1792-7604-4AD8-900D-0506E1FB5E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5295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0A665-D15D-4454-8B2A-114649007353}" type="datetimeFigureOut">
              <a:rPr lang="en-GB" smtClean="0"/>
              <a:t>4/3/17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1792-7604-4AD8-900D-0506E1FB5E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228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0A665-D15D-4454-8B2A-114649007353}" type="datetimeFigureOut">
              <a:rPr lang="en-GB" smtClean="0"/>
              <a:t>4/3/17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1792-7604-4AD8-900D-0506E1FB5E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08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0A665-D15D-4454-8B2A-114649007353}" type="datetimeFigureOut">
              <a:rPr lang="en-GB" smtClean="0"/>
              <a:t>4/3/17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1792-7604-4AD8-900D-0506E1FB5E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672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0A665-D15D-4454-8B2A-114649007353}" type="datetimeFigureOut">
              <a:rPr lang="en-GB" smtClean="0"/>
              <a:t>4/3/17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1792-7604-4AD8-900D-0506E1FB5E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155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0A665-D15D-4454-8B2A-114649007353}" type="datetimeFigureOut">
              <a:rPr lang="en-GB" smtClean="0"/>
              <a:t>4/3/17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1792-7604-4AD8-900D-0506E1FB5E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933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0A665-D15D-4454-8B2A-114649007353}" type="datetimeFigureOut">
              <a:rPr lang="en-GB" smtClean="0"/>
              <a:t>4/3/17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1792-7604-4AD8-900D-0506E1FB5E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014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0A665-D15D-4454-8B2A-114649007353}" type="datetimeFigureOut">
              <a:rPr lang="en-GB" smtClean="0"/>
              <a:t>4/3/17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1792-7604-4AD8-900D-0506E1FB5E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54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0A665-D15D-4454-8B2A-114649007353}" type="datetimeFigureOut">
              <a:rPr lang="en-GB" smtClean="0"/>
              <a:t>4/3/17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1792-7604-4AD8-900D-0506E1FB5E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0239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0A665-D15D-4454-8B2A-114649007353}" type="datetimeFigureOut">
              <a:rPr lang="en-GB" smtClean="0"/>
              <a:t>4/3/17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21792-7604-4AD8-900D-0506E1FB5E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922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6752" y="1085553"/>
            <a:ext cx="9464676" cy="2387600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6600"/>
                </a:solidFill>
                <a:latin typeface="+mn-lt"/>
              </a:rPr>
              <a:t>Detecting Vulnerabilities in Web Code with </a:t>
            </a:r>
            <a:r>
              <a:rPr lang="en-US" sz="5400" dirty="0" err="1" smtClean="0">
                <a:solidFill>
                  <a:srgbClr val="FF6600"/>
                </a:solidFill>
                <a:latin typeface="+mn-lt"/>
              </a:rPr>
              <a:t>concolic</a:t>
            </a:r>
            <a:r>
              <a:rPr lang="en-US" sz="5400" dirty="0" smtClean="0">
                <a:solidFill>
                  <a:srgbClr val="FF6600"/>
                </a:solidFill>
                <a:latin typeface="+mn-lt"/>
              </a:rPr>
              <a:t> execution</a:t>
            </a:r>
            <a:endParaRPr lang="en-GB" sz="54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Suman Jana</a:t>
            </a:r>
          </a:p>
          <a:p>
            <a:endParaRPr lang="en-GB" dirty="0"/>
          </a:p>
          <a:p>
            <a:r>
              <a:rPr lang="en-GB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*slides </a:t>
            </a:r>
            <a:r>
              <a:rPr lang="en-GB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are </a:t>
            </a:r>
            <a:r>
              <a:rPr lang="en-GB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adapted from </a:t>
            </a:r>
            <a:r>
              <a:rPr lang="en-US" sz="1600" dirty="0"/>
              <a:t>Adam </a:t>
            </a:r>
            <a:r>
              <a:rPr lang="en-US" sz="1600" dirty="0" err="1"/>
              <a:t>Kiezun</a:t>
            </a:r>
            <a:r>
              <a:rPr lang="en-US" sz="1600" dirty="0"/>
              <a:t>, Philip J. </a:t>
            </a:r>
            <a:r>
              <a:rPr lang="en-US" sz="1600" dirty="0" err="1"/>
              <a:t>Guo</a:t>
            </a:r>
            <a:r>
              <a:rPr lang="en-US" sz="1600" dirty="0"/>
              <a:t>, </a:t>
            </a:r>
            <a:r>
              <a:rPr lang="en-US" sz="1600" dirty="0" err="1"/>
              <a:t>Karthick</a:t>
            </a:r>
            <a:r>
              <a:rPr lang="en-US" sz="1600" dirty="0"/>
              <a:t> </a:t>
            </a:r>
            <a:r>
              <a:rPr lang="en-US" sz="1600" dirty="0" err="1"/>
              <a:t>Jayaraman</a:t>
            </a:r>
            <a:r>
              <a:rPr lang="en-US" sz="1600" dirty="0"/>
              <a:t>, </a:t>
            </a:r>
            <a:r>
              <a:rPr lang="en-US" sz="1600" dirty="0" smtClean="0"/>
              <a:t>and Michael </a:t>
            </a:r>
            <a:r>
              <a:rPr lang="en-US" sz="1600" dirty="0"/>
              <a:t>D. Ernst</a:t>
            </a:r>
          </a:p>
          <a:p>
            <a:endParaRPr lang="en-GB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616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4805460" y="4081012"/>
            <a:ext cx="4011250" cy="1066800"/>
          </a:xfrm>
          <a:prstGeom prst="rect">
            <a:avLst/>
          </a:prstGeom>
          <a:solidFill>
            <a:srgbClr val="B0BFD5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7EA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endParaRPr lang="en-US" sz="2000" b="1" dirty="0"/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5242068" y="2566674"/>
            <a:ext cx="3077665" cy="1066800"/>
          </a:xfrm>
          <a:prstGeom prst="rect">
            <a:avLst/>
          </a:prstGeom>
          <a:solidFill>
            <a:srgbClr val="B0BFD5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7EA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endParaRPr lang="en-US" sz="2000" b="1" dirty="0"/>
          </a:p>
        </p:txBody>
      </p:sp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11480800" cy="1143000"/>
          </a:xfrm>
        </p:spPr>
        <p:txBody>
          <a:bodyPr/>
          <a:lstStyle/>
          <a:p>
            <a:pPr algn="ctr" eaLnBrk="1" hangingPunct="1"/>
            <a:r>
              <a:rPr lang="en-US" dirty="0" smtClean="0">
                <a:solidFill>
                  <a:srgbClr val="FF6600"/>
                </a:solidFill>
                <a:latin typeface="+mn-lt"/>
                <a:ea typeface="ＭＳ Ｐゴシック" charset="0"/>
                <a:cs typeface="ＭＳ Ｐゴシック" charset="0"/>
              </a:rPr>
              <a:t>Stored </a:t>
            </a:r>
            <a:r>
              <a:rPr lang="en-US" dirty="0">
                <a:solidFill>
                  <a:srgbClr val="FF6600"/>
                </a:solidFill>
                <a:latin typeface="+mn-lt"/>
                <a:ea typeface="ＭＳ Ｐゴシック" charset="0"/>
                <a:cs typeface="ＭＳ Ｐゴシック" charset="0"/>
              </a:rPr>
              <a:t>XSS attack</a:t>
            </a:r>
          </a:p>
        </p:txBody>
      </p:sp>
      <p:sp>
        <p:nvSpPr>
          <p:cNvPr id="19458" name="TextBox 7"/>
          <p:cNvSpPr txBox="1">
            <a:spLocks noChangeArrowheads="1"/>
          </p:cNvSpPr>
          <p:nvPr/>
        </p:nvSpPr>
        <p:spPr bwMode="auto">
          <a:xfrm>
            <a:off x="5384800" y="2895601"/>
            <a:ext cx="296637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Lucida Console" charset="0"/>
              </a:rPr>
              <a:t>addMessageForTopic()</a:t>
            </a:r>
          </a:p>
        </p:txBody>
      </p:sp>
      <p:sp>
        <p:nvSpPr>
          <p:cNvPr id="11" name="Flowchart: Magnetic Disk 10"/>
          <p:cNvSpPr/>
          <p:nvPr/>
        </p:nvSpPr>
        <p:spPr>
          <a:xfrm>
            <a:off x="9550400" y="3263900"/>
            <a:ext cx="1727200" cy="838200"/>
          </a:xfrm>
          <a:prstGeom prst="flowChartMagneticDisk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cxnSp>
        <p:nvCxnSpPr>
          <p:cNvPr id="19460" name="Straight Arrow Connector 12"/>
          <p:cNvCxnSpPr>
            <a:cxnSpLocks noChangeShapeType="1"/>
            <a:endCxn id="24" idx="1"/>
          </p:cNvCxnSpPr>
          <p:nvPr/>
        </p:nvCxnSpPr>
        <p:spPr bwMode="auto">
          <a:xfrm>
            <a:off x="4804094" y="2926325"/>
            <a:ext cx="437974" cy="173749"/>
          </a:xfrm>
          <a:prstGeom prst="straightConnector1">
            <a:avLst/>
          </a:prstGeom>
          <a:noFill/>
          <a:ln w="28575" cmpd="sng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61" name="Straight Arrow Connector 14"/>
          <p:cNvCxnSpPr>
            <a:cxnSpLocks noChangeShapeType="1"/>
            <a:stCxn id="19458" idx="3"/>
            <a:endCxn id="11" idx="2"/>
          </p:cNvCxnSpPr>
          <p:nvPr/>
        </p:nvCxnSpPr>
        <p:spPr bwMode="auto">
          <a:xfrm>
            <a:off x="8351177" y="3080267"/>
            <a:ext cx="1199223" cy="602733"/>
          </a:xfrm>
          <a:prstGeom prst="straightConnector1">
            <a:avLst/>
          </a:prstGeom>
          <a:noFill/>
          <a:ln w="28575" cmpd="sng">
            <a:solidFill>
              <a:srgbClr val="000000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62" name="TextBox 16"/>
          <p:cNvSpPr txBox="1">
            <a:spLocks noChangeArrowheads="1"/>
          </p:cNvSpPr>
          <p:nvPr/>
        </p:nvSpPr>
        <p:spPr bwMode="auto">
          <a:xfrm>
            <a:off x="5588001" y="3595688"/>
            <a:ext cx="19700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Verdana" charset="0"/>
              </a:rPr>
              <a:t>PHP application</a:t>
            </a:r>
          </a:p>
        </p:txBody>
      </p:sp>
      <p:sp>
        <p:nvSpPr>
          <p:cNvPr id="19463" name="TextBox 23"/>
          <p:cNvSpPr txBox="1">
            <a:spLocks noChangeArrowheads="1"/>
          </p:cNvSpPr>
          <p:nvPr/>
        </p:nvSpPr>
        <p:spPr bwMode="auto">
          <a:xfrm>
            <a:off x="10003368" y="4114801"/>
            <a:ext cx="12709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Verdana" charset="0"/>
              </a:rPr>
              <a:t>Database</a:t>
            </a:r>
            <a:endParaRPr lang="en-US" sz="1800" b="1">
              <a:latin typeface="Corbel" charset="0"/>
            </a:endParaRPr>
          </a:p>
        </p:txBody>
      </p:sp>
      <p:sp>
        <p:nvSpPr>
          <p:cNvPr id="27" name="Rounded Rectangle 26"/>
          <p:cNvSpPr>
            <a:spLocks noChangeArrowheads="1"/>
          </p:cNvSpPr>
          <p:nvPr/>
        </p:nvSpPr>
        <p:spPr bwMode="auto">
          <a:xfrm>
            <a:off x="10464800" y="3721100"/>
            <a:ext cx="406400" cy="152400"/>
          </a:xfrm>
          <a:prstGeom prst="roundRect">
            <a:avLst>
              <a:gd name="adj" fmla="val 16667"/>
            </a:avLst>
          </a:prstGeom>
          <a:solidFill>
            <a:srgbClr val="402529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465" name="TextBox 16"/>
          <p:cNvSpPr txBox="1">
            <a:spLocks noChangeArrowheads="1"/>
          </p:cNvSpPr>
          <p:nvPr/>
        </p:nvSpPr>
        <p:spPr bwMode="auto">
          <a:xfrm>
            <a:off x="1412097" y="4386043"/>
            <a:ext cx="2743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latin typeface="Verdana" charset="0"/>
              </a:rPr>
              <a:t>Attacker</a:t>
            </a:r>
            <a:r>
              <a:rPr lang="ja-JP" altLang="en-US" sz="1800" dirty="0">
                <a:latin typeface="Verdana" charset="0"/>
              </a:rPr>
              <a:t>’</a:t>
            </a:r>
            <a:r>
              <a:rPr lang="en-US" altLang="ja-JP" sz="1800" dirty="0">
                <a:latin typeface="Verdana" charset="0"/>
              </a:rPr>
              <a:t>s input</a:t>
            </a:r>
            <a:endParaRPr lang="en-US" sz="1800" dirty="0">
              <a:latin typeface="Verdana" charset="0"/>
            </a:endParaRPr>
          </a:p>
        </p:txBody>
      </p:sp>
      <p:sp>
        <p:nvSpPr>
          <p:cNvPr id="19466" name="TextBox 16"/>
          <p:cNvSpPr txBox="1">
            <a:spLocks noChangeArrowheads="1"/>
          </p:cNvSpPr>
          <p:nvPr/>
        </p:nvSpPr>
        <p:spPr bwMode="auto">
          <a:xfrm>
            <a:off x="1549787" y="6281438"/>
            <a:ext cx="2743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dirty="0">
                <a:latin typeface="+mn-lt"/>
              </a:rPr>
              <a:t>Victim</a:t>
            </a:r>
            <a:r>
              <a:rPr lang="ja-JP" altLang="en-US" sz="2000" dirty="0">
                <a:latin typeface="+mn-lt"/>
              </a:rPr>
              <a:t>’</a:t>
            </a:r>
            <a:r>
              <a:rPr lang="en-US" altLang="ja-JP" sz="2000" dirty="0">
                <a:latin typeface="+mn-lt"/>
              </a:rPr>
              <a:t>s input</a:t>
            </a:r>
            <a:endParaRPr lang="en-US" sz="2000" dirty="0">
              <a:latin typeface="+mn-lt"/>
            </a:endParaRPr>
          </a:p>
        </p:txBody>
      </p:sp>
      <p:sp>
        <p:nvSpPr>
          <p:cNvPr id="19467" name="Flowchart: Multidocument 10"/>
          <p:cNvSpPr>
            <a:spLocks noChangeArrowheads="1"/>
          </p:cNvSpPr>
          <p:nvPr/>
        </p:nvSpPr>
        <p:spPr bwMode="auto">
          <a:xfrm>
            <a:off x="1152944" y="4871985"/>
            <a:ext cx="2859659" cy="1447800"/>
          </a:xfrm>
          <a:prstGeom prst="flowChartMultidocument">
            <a:avLst/>
          </a:prstGeom>
          <a:solidFill>
            <a:srgbClr val="402529"/>
          </a:solidFill>
          <a:ln w="12700">
            <a:solidFill>
              <a:srgbClr val="C0C0C0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2000" dirty="0">
                <a:solidFill>
                  <a:srgbClr val="FFFFFF"/>
                </a:solidFill>
              </a:rPr>
              <a:t>$_GET[]:</a:t>
            </a:r>
          </a:p>
          <a:p>
            <a:pPr eaLnBrk="1" hangingPunct="1"/>
            <a:r>
              <a:rPr lang="en-US" sz="2000" dirty="0">
                <a:solidFill>
                  <a:srgbClr val="FFFFFF"/>
                </a:solidFill>
              </a:rPr>
              <a:t>  mode = </a:t>
            </a:r>
            <a:r>
              <a:rPr lang="ja-JP" altLang="en-US" sz="2000" dirty="0">
                <a:solidFill>
                  <a:srgbClr val="FFFFFF"/>
                </a:solidFill>
              </a:rPr>
              <a:t>“</a:t>
            </a:r>
            <a:r>
              <a:rPr lang="en-US" altLang="ja-JP" sz="2000" dirty="0">
                <a:solidFill>
                  <a:srgbClr val="FFFFFF"/>
                </a:solidFill>
              </a:rPr>
              <a:t>display</a:t>
            </a:r>
            <a:r>
              <a:rPr lang="ja-JP" altLang="en-US" sz="2000" dirty="0">
                <a:solidFill>
                  <a:srgbClr val="FFFFFF"/>
                </a:solidFill>
              </a:rPr>
              <a:t>”</a:t>
            </a:r>
            <a:endParaRPr lang="en-US" altLang="ja-JP" sz="2000" dirty="0">
              <a:solidFill>
                <a:srgbClr val="FFFFFF"/>
              </a:solidFill>
            </a:endParaRPr>
          </a:p>
          <a:p>
            <a:pPr eaLnBrk="1" hangingPunct="1"/>
            <a:r>
              <a:rPr lang="en-US" sz="2000" dirty="0">
                <a:solidFill>
                  <a:srgbClr val="FFFFFF"/>
                </a:solidFill>
              </a:rPr>
              <a:t>  </a:t>
            </a:r>
            <a:r>
              <a:rPr lang="en-US" sz="2000" dirty="0" err="1">
                <a:solidFill>
                  <a:srgbClr val="FFFFFF"/>
                </a:solidFill>
              </a:rPr>
              <a:t>topicID</a:t>
            </a:r>
            <a:r>
              <a:rPr lang="en-US" sz="2000" dirty="0">
                <a:solidFill>
                  <a:srgbClr val="FFFFFF"/>
                </a:solidFill>
              </a:rPr>
              <a:t> = 42</a:t>
            </a:r>
          </a:p>
        </p:txBody>
      </p:sp>
      <p:sp>
        <p:nvSpPr>
          <p:cNvPr id="19468" name="TextBox 18"/>
          <p:cNvSpPr txBox="1">
            <a:spLocks noChangeArrowheads="1"/>
          </p:cNvSpPr>
          <p:nvPr/>
        </p:nvSpPr>
        <p:spPr bwMode="auto">
          <a:xfrm>
            <a:off x="4775200" y="4387851"/>
            <a:ext cx="40790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 err="1">
                <a:latin typeface="Lucida Console" charset="0"/>
              </a:rPr>
              <a:t>displayAllMessagesForTopic</a:t>
            </a:r>
            <a:r>
              <a:rPr lang="en-US" sz="1800" dirty="0">
                <a:latin typeface="Lucida Console" charset="0"/>
              </a:rPr>
              <a:t>()</a:t>
            </a:r>
          </a:p>
        </p:txBody>
      </p:sp>
      <p:cxnSp>
        <p:nvCxnSpPr>
          <p:cNvPr id="19469" name="Straight Arrow Connector 20"/>
          <p:cNvCxnSpPr>
            <a:cxnSpLocks noChangeShapeType="1"/>
            <a:stCxn id="19468" idx="3"/>
          </p:cNvCxnSpPr>
          <p:nvPr/>
        </p:nvCxnSpPr>
        <p:spPr bwMode="auto">
          <a:xfrm flipV="1">
            <a:off x="8854261" y="4067408"/>
            <a:ext cx="735521" cy="505109"/>
          </a:xfrm>
          <a:prstGeom prst="straightConnector1">
            <a:avLst/>
          </a:prstGeom>
          <a:noFill/>
          <a:ln w="28575" cmpd="sng">
            <a:solidFill>
              <a:srgbClr val="000000"/>
            </a:solidFill>
            <a:round/>
            <a:headEnd type="triangle" w="lg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70" name="Straight Arrow Connector 22"/>
          <p:cNvCxnSpPr>
            <a:cxnSpLocks noChangeShapeType="1"/>
            <a:stCxn id="19468" idx="1"/>
          </p:cNvCxnSpPr>
          <p:nvPr/>
        </p:nvCxnSpPr>
        <p:spPr bwMode="auto">
          <a:xfrm flipH="1">
            <a:off x="4267200" y="4572517"/>
            <a:ext cx="508000" cy="342383"/>
          </a:xfrm>
          <a:prstGeom prst="straightConnector1">
            <a:avLst/>
          </a:prstGeom>
          <a:noFill/>
          <a:ln w="28575" cmpd="sng">
            <a:solidFill>
              <a:srgbClr val="000000"/>
            </a:solidFill>
            <a:round/>
            <a:headEnd type="triangle" w="lg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71" name="Straight Arrow Connector 22"/>
          <p:cNvCxnSpPr>
            <a:cxnSpLocks noChangeShapeType="1"/>
          </p:cNvCxnSpPr>
          <p:nvPr/>
        </p:nvCxnSpPr>
        <p:spPr bwMode="auto">
          <a:xfrm flipV="1">
            <a:off x="6146801" y="5153277"/>
            <a:ext cx="129813" cy="714123"/>
          </a:xfrm>
          <a:prstGeom prst="straightConnector1">
            <a:avLst/>
          </a:prstGeom>
          <a:noFill/>
          <a:ln w="25400">
            <a:solidFill>
              <a:srgbClr val="BD9969"/>
            </a:solidFill>
            <a:round/>
            <a:headEnd type="triangle" w="lg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72" name="Text Box 19"/>
          <p:cNvSpPr txBox="1">
            <a:spLocks noChangeArrowheads="1"/>
          </p:cNvSpPr>
          <p:nvPr/>
        </p:nvSpPr>
        <p:spPr bwMode="auto">
          <a:xfrm>
            <a:off x="4470400" y="5867400"/>
            <a:ext cx="3352800" cy="4572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Message: uh oh</a:t>
            </a:r>
          </a:p>
        </p:txBody>
      </p:sp>
      <p:sp>
        <p:nvSpPr>
          <p:cNvPr id="19473" name="TextBox 18"/>
          <p:cNvSpPr txBox="1">
            <a:spLocks noChangeArrowheads="1"/>
          </p:cNvSpPr>
          <p:nvPr/>
        </p:nvSpPr>
        <p:spPr bwMode="auto">
          <a:xfrm>
            <a:off x="6299200" y="4797583"/>
            <a:ext cx="101917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latin typeface="Lucida Console" charset="0"/>
              </a:rPr>
              <a:t>echo()</a:t>
            </a:r>
          </a:p>
        </p:txBody>
      </p:sp>
      <p:pic>
        <p:nvPicPr>
          <p:cNvPr id="19475" name="Picture 22" descr="xs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6400" y="5465764"/>
            <a:ext cx="3793067" cy="108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Flowchart: Multidocument 10"/>
          <p:cNvSpPr>
            <a:spLocks noChangeArrowheads="1"/>
          </p:cNvSpPr>
          <p:nvPr/>
        </p:nvSpPr>
        <p:spPr bwMode="auto">
          <a:xfrm>
            <a:off x="1023359" y="1334804"/>
            <a:ext cx="3743910" cy="3063900"/>
          </a:xfrm>
          <a:prstGeom prst="flowChartMultidocument">
            <a:avLst/>
          </a:prstGeom>
          <a:solidFill>
            <a:srgbClr val="402529"/>
          </a:solidFill>
          <a:ln w="12700">
            <a:solidFill>
              <a:srgbClr val="C0C0C0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2000" dirty="0">
                <a:solidFill>
                  <a:schemeClr val="bg1"/>
                </a:solidFill>
              </a:rPr>
              <a:t>$_GET[]:</a:t>
            </a:r>
          </a:p>
          <a:p>
            <a:pPr eaLnBrk="1" hangingPunct="1"/>
            <a:r>
              <a:rPr lang="en-US" sz="2000" dirty="0">
                <a:solidFill>
                  <a:schemeClr val="bg1"/>
                </a:solidFill>
              </a:rPr>
              <a:t>  mode = </a:t>
            </a:r>
            <a:r>
              <a:rPr lang="ja-JP" altLang="en-US" sz="2000" dirty="0">
                <a:solidFill>
                  <a:schemeClr val="bg1"/>
                </a:solidFill>
              </a:rPr>
              <a:t>“</a:t>
            </a:r>
            <a:r>
              <a:rPr lang="en-US" altLang="ja-JP" sz="2000" dirty="0">
                <a:solidFill>
                  <a:schemeClr val="bg1"/>
                </a:solidFill>
              </a:rPr>
              <a:t>add</a:t>
            </a:r>
            <a:r>
              <a:rPr lang="ja-JP" altLang="en-US" sz="2000" dirty="0">
                <a:solidFill>
                  <a:schemeClr val="bg1"/>
                </a:solidFill>
              </a:rPr>
              <a:t>”</a:t>
            </a:r>
            <a:endParaRPr lang="en-US" altLang="ja-JP" sz="20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  </a:t>
            </a:r>
            <a:r>
              <a:rPr lang="en-US" sz="2000" dirty="0" err="1">
                <a:solidFill>
                  <a:schemeClr val="bg1"/>
                </a:solidFill>
              </a:rPr>
              <a:t>msg</a:t>
            </a:r>
            <a:r>
              <a:rPr lang="en-US" sz="2000" dirty="0">
                <a:solidFill>
                  <a:schemeClr val="bg1"/>
                </a:solidFill>
              </a:rPr>
              <a:t> = </a:t>
            </a:r>
            <a:r>
              <a:rPr lang="ja-JP" altLang="en-US" sz="2000" dirty="0">
                <a:solidFill>
                  <a:schemeClr val="bg1"/>
                </a:solidFill>
              </a:rPr>
              <a:t>“</a:t>
            </a:r>
            <a:r>
              <a:rPr lang="en-US" altLang="ja-JP" sz="2000" dirty="0" smtClean="0">
                <a:solidFill>
                  <a:srgbClr val="FF0000"/>
                </a:solidFill>
              </a:rPr>
              <a:t>uh oh</a:t>
            </a:r>
            <a:r>
              <a:rPr lang="en-US" altLang="ja-JP" sz="2000" dirty="0">
                <a:solidFill>
                  <a:srgbClr val="FF0000"/>
                </a:solidFill>
              </a:rPr>
              <a:t>&lt;script&gt;alert(</a:t>
            </a:r>
            <a:r>
              <a:rPr lang="ja-JP" altLang="en-US" sz="2000" dirty="0">
                <a:solidFill>
                  <a:srgbClr val="FF0000"/>
                </a:solidFill>
              </a:rPr>
              <a:t>‘</a:t>
            </a:r>
            <a:r>
              <a:rPr lang="en-US" altLang="ja-JP" sz="2000" dirty="0">
                <a:solidFill>
                  <a:srgbClr val="FF0000"/>
                </a:solidFill>
              </a:rPr>
              <a:t>XSS</a:t>
            </a:r>
            <a:r>
              <a:rPr lang="ja-JP" altLang="en-US" sz="2000" dirty="0">
                <a:solidFill>
                  <a:srgbClr val="FF0000"/>
                </a:solidFill>
              </a:rPr>
              <a:t>’</a:t>
            </a:r>
            <a:r>
              <a:rPr lang="en-US" altLang="ja-JP" sz="2000" dirty="0">
                <a:solidFill>
                  <a:srgbClr val="FF0000"/>
                </a:solidFill>
              </a:rPr>
              <a:t>)</a:t>
            </a:r>
            <a:r>
              <a:rPr lang="en-US" altLang="ja-JP" sz="2000" dirty="0" smtClean="0">
                <a:solidFill>
                  <a:srgbClr val="FF0000"/>
                </a:solidFill>
              </a:rPr>
              <a:t>&lt;/script</a:t>
            </a:r>
            <a:r>
              <a:rPr lang="en-US" altLang="ja-JP" sz="2000" dirty="0">
                <a:solidFill>
                  <a:srgbClr val="FF0000"/>
                </a:solidFill>
              </a:rPr>
              <a:t>&gt;</a:t>
            </a:r>
            <a:r>
              <a:rPr lang="ja-JP" altLang="en-US" sz="2000" dirty="0" smtClean="0">
                <a:solidFill>
                  <a:schemeClr val="bg1"/>
                </a:solidFill>
              </a:rPr>
              <a:t>”</a:t>
            </a:r>
            <a:endParaRPr lang="en-US" sz="2000" dirty="0">
              <a:solidFill>
                <a:schemeClr val="bg1"/>
              </a:solidFill>
            </a:endParaRPr>
          </a:p>
          <a:p>
            <a:pPr eaLnBrk="1" hangingPunct="1"/>
            <a:r>
              <a:rPr lang="en-US" sz="2000" dirty="0">
                <a:solidFill>
                  <a:schemeClr val="bg1"/>
                </a:solidFill>
              </a:rPr>
              <a:t>  </a:t>
            </a:r>
            <a:r>
              <a:rPr lang="en-US" sz="2000" dirty="0" err="1">
                <a:solidFill>
                  <a:schemeClr val="bg1"/>
                </a:solidFill>
              </a:rPr>
              <a:t>topicID</a:t>
            </a:r>
            <a:r>
              <a:rPr lang="en-US" sz="2000" dirty="0">
                <a:solidFill>
                  <a:schemeClr val="bg1"/>
                </a:solidFill>
              </a:rPr>
              <a:t> = 42</a:t>
            </a:r>
          </a:p>
          <a:p>
            <a:pPr eaLnBrk="1" hangingPunct="1"/>
            <a:r>
              <a:rPr lang="en-US" sz="2000" dirty="0">
                <a:solidFill>
                  <a:schemeClr val="bg1"/>
                </a:solidFill>
              </a:rPr>
              <a:t>  poster = </a:t>
            </a:r>
            <a:r>
              <a:rPr lang="ja-JP" altLang="en-US" sz="2000" dirty="0" smtClean="0">
                <a:solidFill>
                  <a:schemeClr val="bg1"/>
                </a:solidFill>
              </a:rPr>
              <a:t>“</a:t>
            </a:r>
            <a:r>
              <a:rPr lang="en-US" altLang="ja-JP" sz="2000" dirty="0" smtClean="0">
                <a:solidFill>
                  <a:schemeClr val="bg1"/>
                </a:solidFill>
              </a:rPr>
              <a:t>Attacker</a:t>
            </a:r>
            <a:r>
              <a:rPr lang="ja-JP" altLang="en-US" sz="2000" dirty="0" smtClean="0">
                <a:solidFill>
                  <a:schemeClr val="bg1"/>
                </a:solidFill>
              </a:rPr>
              <a:t>”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38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37"/>
          <p:cNvSpPr>
            <a:spLocks noChangeArrowheads="1"/>
          </p:cNvSpPr>
          <p:nvPr/>
        </p:nvSpPr>
        <p:spPr bwMode="auto">
          <a:xfrm>
            <a:off x="2651170" y="1500435"/>
            <a:ext cx="8839200" cy="4038600"/>
          </a:xfrm>
          <a:prstGeom prst="rect">
            <a:avLst/>
          </a:prstGeom>
          <a:solidFill>
            <a:schemeClr val="accent1">
              <a:alpha val="0"/>
            </a:schemeClr>
          </a:solidFill>
          <a:ln w="28575">
            <a:solidFill>
              <a:srgbClr val="808080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>
                <a:solidFill>
                  <a:srgbClr val="FF6600"/>
                </a:solidFill>
                <a:latin typeface="+mn-lt"/>
                <a:ea typeface="ＭＳ Ｐゴシック" charset="0"/>
                <a:cs typeface="ＭＳ Ｐゴシック" charset="0"/>
              </a:rPr>
              <a:t>Architecture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362370" y="1749673"/>
            <a:ext cx="2946400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/>
              <a:t>Input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/>
              <a:t>Generator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250188" y="4657973"/>
            <a:ext cx="3134783" cy="609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dirty="0"/>
              <a:t>Attack Generator/Checker</a:t>
            </a:r>
          </a:p>
        </p:txBody>
      </p:sp>
      <p:cxnSp>
        <p:nvCxnSpPr>
          <p:cNvPr id="21509" name="Elbow Connector 13"/>
          <p:cNvCxnSpPr>
            <a:cxnSpLocks noChangeShapeType="1"/>
            <a:endCxn id="21514" idx="1"/>
          </p:cNvCxnSpPr>
          <p:nvPr/>
        </p:nvCxnSpPr>
        <p:spPr bwMode="auto">
          <a:xfrm>
            <a:off x="6511970" y="4962774"/>
            <a:ext cx="2423584" cy="127952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10" name="TextBox 20"/>
          <p:cNvSpPr txBox="1">
            <a:spLocks noChangeArrowheads="1"/>
          </p:cNvSpPr>
          <p:nvPr/>
        </p:nvSpPr>
        <p:spPr bwMode="auto">
          <a:xfrm>
            <a:off x="4784770" y="2448173"/>
            <a:ext cx="1219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41275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Verdana" charset="0"/>
              </a:rPr>
              <a:t>inputs</a:t>
            </a:r>
            <a:endParaRPr lang="en-US" sz="1800" b="1">
              <a:latin typeface="Corbel" charset="0"/>
            </a:endParaRPr>
          </a:p>
        </p:txBody>
      </p:sp>
      <p:sp>
        <p:nvSpPr>
          <p:cNvPr id="21511" name="TextBox 21"/>
          <p:cNvSpPr txBox="1">
            <a:spLocks noChangeArrowheads="1"/>
          </p:cNvSpPr>
          <p:nvPr/>
        </p:nvSpPr>
        <p:spPr bwMode="auto">
          <a:xfrm>
            <a:off x="4886370" y="3972173"/>
            <a:ext cx="1828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Verdana" charset="0"/>
              </a:rPr>
              <a:t>taint sets</a:t>
            </a:r>
          </a:p>
        </p:txBody>
      </p:sp>
      <p:sp>
        <p:nvSpPr>
          <p:cNvPr id="23" name="Flowchart: Magnetic Disk 22"/>
          <p:cNvSpPr/>
          <p:nvPr/>
        </p:nvSpPr>
        <p:spPr>
          <a:xfrm>
            <a:off x="7843354" y="2833935"/>
            <a:ext cx="3318933" cy="1036638"/>
          </a:xfrm>
          <a:prstGeom prst="flowChartMagneticDisk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800" b="1" dirty="0" smtClean="0">
                <a:solidFill>
                  <a:srgbClr val="000000"/>
                </a:solidFill>
                <a:latin typeface="Corbel" charset="0"/>
              </a:rPr>
              <a:t>Database with taint-tracking </a:t>
            </a:r>
            <a:endParaRPr lang="en-US" sz="1800" b="1" dirty="0" smtClean="0">
              <a:solidFill>
                <a:srgbClr val="000000"/>
              </a:solidFill>
              <a:latin typeface="Corbel" charset="0"/>
            </a:endParaRPr>
          </a:p>
        </p:txBody>
      </p:sp>
      <p:cxnSp>
        <p:nvCxnSpPr>
          <p:cNvPr id="21513" name="Straight Arrow Connector 124"/>
          <p:cNvCxnSpPr>
            <a:cxnSpLocks noChangeShapeType="1"/>
          </p:cNvCxnSpPr>
          <p:nvPr/>
        </p:nvCxnSpPr>
        <p:spPr bwMode="auto">
          <a:xfrm flipH="1">
            <a:off x="6410370" y="3438773"/>
            <a:ext cx="1416051" cy="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14" name="Flowchart: Multidocument 10"/>
          <p:cNvSpPr>
            <a:spLocks noChangeArrowheads="1"/>
          </p:cNvSpPr>
          <p:nvPr/>
        </p:nvSpPr>
        <p:spPr bwMode="auto">
          <a:xfrm>
            <a:off x="8935554" y="5800973"/>
            <a:ext cx="2046816" cy="881062"/>
          </a:xfrm>
          <a:prstGeom prst="flowChartMultidocument">
            <a:avLst/>
          </a:prstGeom>
          <a:solidFill>
            <a:srgbClr val="402529"/>
          </a:solidFill>
          <a:ln w="12700">
            <a:solidFill>
              <a:srgbClr val="C0C0C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1600">
                <a:solidFill>
                  <a:srgbClr val="FFFFFF"/>
                </a:solidFill>
                <a:latin typeface="Verdana" charset="0"/>
              </a:rPr>
              <a:t>Malicious inputs</a:t>
            </a:r>
          </a:p>
        </p:txBody>
      </p:sp>
      <p:cxnSp>
        <p:nvCxnSpPr>
          <p:cNvPr id="21515" name="Elbow Connector 81"/>
          <p:cNvCxnSpPr>
            <a:cxnSpLocks noChangeShapeType="1"/>
          </p:cNvCxnSpPr>
          <p:nvPr/>
        </p:nvCxnSpPr>
        <p:spPr bwMode="auto">
          <a:xfrm flipV="1">
            <a:off x="2143171" y="2017961"/>
            <a:ext cx="1104900" cy="1420813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6" name="Elbow Connector 81"/>
          <p:cNvCxnSpPr>
            <a:cxnSpLocks noChangeShapeType="1"/>
          </p:cNvCxnSpPr>
          <p:nvPr/>
        </p:nvCxnSpPr>
        <p:spPr bwMode="auto">
          <a:xfrm>
            <a:off x="2143171" y="3438773"/>
            <a:ext cx="1104900" cy="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7" name="Elbow Connector 81"/>
          <p:cNvCxnSpPr>
            <a:cxnSpLocks noChangeShapeType="1"/>
          </p:cNvCxnSpPr>
          <p:nvPr/>
        </p:nvCxnSpPr>
        <p:spPr bwMode="auto">
          <a:xfrm>
            <a:off x="2143170" y="3438773"/>
            <a:ext cx="1151467" cy="152400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8" name="Elbow Connector 81"/>
          <p:cNvCxnSpPr>
            <a:cxnSpLocks noChangeShapeType="1"/>
          </p:cNvCxnSpPr>
          <p:nvPr/>
        </p:nvCxnSpPr>
        <p:spPr bwMode="auto">
          <a:xfrm>
            <a:off x="4479970" y="2338636"/>
            <a:ext cx="306917" cy="67627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9" name="Elbow Connector 81"/>
          <p:cNvCxnSpPr>
            <a:cxnSpLocks noChangeShapeType="1"/>
          </p:cNvCxnSpPr>
          <p:nvPr/>
        </p:nvCxnSpPr>
        <p:spPr bwMode="auto">
          <a:xfrm flipH="1">
            <a:off x="4820754" y="3829298"/>
            <a:ext cx="16933" cy="74295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20" name="Rectangle 39"/>
          <p:cNvSpPr>
            <a:spLocks noChangeArrowheads="1"/>
          </p:cNvSpPr>
          <p:nvPr/>
        </p:nvSpPr>
        <p:spPr bwMode="auto">
          <a:xfrm>
            <a:off x="9458370" y="4929435"/>
            <a:ext cx="1930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en-US" sz="3200">
                <a:latin typeface="Georgia" charset="0"/>
              </a:rPr>
              <a:t>Ardilla</a:t>
            </a:r>
            <a:endParaRPr lang="en-US" sz="4000">
              <a:solidFill>
                <a:srgbClr val="FFFFFF"/>
              </a:solidFill>
              <a:latin typeface="Georgia" charset="0"/>
            </a:endParaRPr>
          </a:p>
        </p:txBody>
      </p:sp>
      <p:cxnSp>
        <p:nvCxnSpPr>
          <p:cNvPr id="21521" name="Elbow Connector 81"/>
          <p:cNvCxnSpPr>
            <a:cxnSpLocks noChangeShapeType="1"/>
          </p:cNvCxnSpPr>
          <p:nvPr/>
        </p:nvCxnSpPr>
        <p:spPr bwMode="auto">
          <a:xfrm flipH="1">
            <a:off x="4073570" y="2348161"/>
            <a:ext cx="406400" cy="220027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Rounded Rectangle 8"/>
          <p:cNvSpPr/>
          <p:nvPr/>
        </p:nvSpPr>
        <p:spPr>
          <a:xfrm>
            <a:off x="3362370" y="3133973"/>
            <a:ext cx="2946400" cy="609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/>
              <a:t>Taint Propagator</a:t>
            </a:r>
          </a:p>
        </p:txBody>
      </p:sp>
      <p:sp>
        <p:nvSpPr>
          <p:cNvPr id="21523" name="AutoShape 41"/>
          <p:cNvSpPr>
            <a:spLocks noChangeArrowheads="1"/>
          </p:cNvSpPr>
          <p:nvPr/>
        </p:nvSpPr>
        <p:spPr bwMode="auto">
          <a:xfrm>
            <a:off x="686903" y="2795835"/>
            <a:ext cx="1422400" cy="1371600"/>
          </a:xfrm>
          <a:prstGeom prst="foldedCorner">
            <a:avLst>
              <a:gd name="adj" fmla="val 12500"/>
            </a:avLst>
          </a:prstGeom>
          <a:solidFill>
            <a:srgbClr val="B0BFD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PHP</a:t>
            </a:r>
          </a:p>
          <a:p>
            <a:pPr algn="ctr"/>
            <a:r>
              <a:rPr lang="en-US" sz="2000" dirty="0"/>
              <a:t>Source</a:t>
            </a:r>
          </a:p>
          <a:p>
            <a:pPr algn="ctr"/>
            <a:r>
              <a:rPr lang="en-US" sz="2000" dirty="0"/>
              <a:t>Code</a:t>
            </a:r>
          </a:p>
        </p:txBody>
      </p:sp>
    </p:spTree>
    <p:extLst>
      <p:ext uri="{BB962C8B-B14F-4D97-AF65-F5344CB8AC3E}">
        <p14:creationId xmlns:p14="http://schemas.microsoft.com/office/powerpoint/2010/main" val="3339374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3"/>
          <p:cNvSpPr>
            <a:spLocks noGrp="1" noChangeArrowheads="1"/>
          </p:cNvSpPr>
          <p:nvPr>
            <p:ph type="title"/>
          </p:nvPr>
        </p:nvSpPr>
        <p:spPr>
          <a:xfrm>
            <a:off x="819794" y="346721"/>
            <a:ext cx="10515600" cy="1325563"/>
          </a:xfrm>
        </p:spPr>
        <p:txBody>
          <a:bodyPr/>
          <a:lstStyle/>
          <a:p>
            <a:pPr algn="ctr" eaLnBrk="1" hangingPunct="1"/>
            <a:r>
              <a:rPr lang="en-US" dirty="0">
                <a:solidFill>
                  <a:srgbClr val="FF6600"/>
                </a:solidFill>
                <a:latin typeface="+mn-lt"/>
                <a:ea typeface="ＭＳ Ｐゴシック" charset="0"/>
                <a:cs typeface="ＭＳ Ｐゴシック" charset="0"/>
              </a:rPr>
              <a:t>Input generation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697314" y="2112514"/>
            <a:ext cx="1411817" cy="40163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+mn-lt"/>
              </a:rPr>
              <a:t>Input</a:t>
            </a:r>
          </a:p>
          <a:p>
            <a:pPr algn="ctr" eaLnBrk="1" hangingPunct="1"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+mn-lt"/>
              </a:rPr>
              <a:t>Generator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697314" y="4154038"/>
            <a:ext cx="1411817" cy="5588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endParaRPr lang="en-US" sz="1200" b="1" smtClean="0">
              <a:solidFill>
                <a:srgbClr val="000000"/>
              </a:solidFill>
              <a:latin typeface="Corbel" charset="0"/>
            </a:endParaRPr>
          </a:p>
        </p:txBody>
      </p:sp>
      <p:cxnSp>
        <p:nvCxnSpPr>
          <p:cNvPr id="23556" name="Elbow Connector 13"/>
          <p:cNvCxnSpPr>
            <a:cxnSpLocks noChangeShapeType="1"/>
            <a:stCxn id="10" idx="3"/>
            <a:endCxn id="23559" idx="1"/>
          </p:cNvCxnSpPr>
          <p:nvPr/>
        </p:nvCxnSpPr>
        <p:spPr bwMode="auto">
          <a:xfrm>
            <a:off x="8090080" y="4433439"/>
            <a:ext cx="1295400" cy="128587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Flowchart: Magnetic Disk 22"/>
          <p:cNvSpPr/>
          <p:nvPr/>
        </p:nvSpPr>
        <p:spPr>
          <a:xfrm>
            <a:off x="9341031" y="2887214"/>
            <a:ext cx="1511300" cy="701675"/>
          </a:xfrm>
          <a:prstGeom prst="flowChartMagneticDisk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endParaRPr lang="en-US" sz="1200" b="1" smtClean="0">
              <a:solidFill>
                <a:srgbClr val="000000"/>
              </a:solidFill>
              <a:latin typeface="Corbel" charset="0"/>
            </a:endParaRPr>
          </a:p>
        </p:txBody>
      </p:sp>
      <p:cxnSp>
        <p:nvCxnSpPr>
          <p:cNvPr id="23558" name="Straight Arrow Connector 124"/>
          <p:cNvCxnSpPr>
            <a:cxnSpLocks noChangeShapeType="1"/>
            <a:stCxn id="23" idx="1"/>
          </p:cNvCxnSpPr>
          <p:nvPr/>
        </p:nvCxnSpPr>
        <p:spPr bwMode="auto">
          <a:xfrm flipH="1">
            <a:off x="8166281" y="3296788"/>
            <a:ext cx="1174751" cy="30162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559" name="Flowchart: Multidocument 10"/>
          <p:cNvSpPr>
            <a:spLocks noChangeArrowheads="1"/>
          </p:cNvSpPr>
          <p:nvPr/>
        </p:nvSpPr>
        <p:spPr bwMode="auto">
          <a:xfrm>
            <a:off x="9385480" y="4257225"/>
            <a:ext cx="1422400" cy="609600"/>
          </a:xfrm>
          <a:prstGeom prst="flowChartMultidocument">
            <a:avLst/>
          </a:prstGeom>
          <a:solidFill>
            <a:srgbClr val="402529"/>
          </a:solidFill>
          <a:ln w="12700">
            <a:solidFill>
              <a:srgbClr val="C0C0C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en-US" sz="1200">
              <a:solidFill>
                <a:srgbClr val="FFFFFF"/>
              </a:solidFill>
              <a:latin typeface="Verdana" charset="0"/>
            </a:endParaRPr>
          </a:p>
        </p:txBody>
      </p:sp>
      <p:cxnSp>
        <p:nvCxnSpPr>
          <p:cNvPr id="23560" name="Elbow Connector 81"/>
          <p:cNvCxnSpPr>
            <a:cxnSpLocks noChangeShapeType="1"/>
          </p:cNvCxnSpPr>
          <p:nvPr/>
        </p:nvCxnSpPr>
        <p:spPr bwMode="auto">
          <a:xfrm flipV="1">
            <a:off x="5524680" y="2314125"/>
            <a:ext cx="1117600" cy="101282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61" name="Elbow Connector 81"/>
          <p:cNvCxnSpPr>
            <a:cxnSpLocks noChangeShapeType="1"/>
          </p:cNvCxnSpPr>
          <p:nvPr/>
        </p:nvCxnSpPr>
        <p:spPr bwMode="auto">
          <a:xfrm>
            <a:off x="5524680" y="3326950"/>
            <a:ext cx="1117600" cy="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62" name="Elbow Connector 81"/>
          <p:cNvCxnSpPr>
            <a:cxnSpLocks noChangeShapeType="1"/>
          </p:cNvCxnSpPr>
          <p:nvPr/>
        </p:nvCxnSpPr>
        <p:spPr bwMode="auto">
          <a:xfrm>
            <a:off x="5524681" y="3326950"/>
            <a:ext cx="1191684" cy="1106488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63" name="Elbow Connector 81"/>
          <p:cNvCxnSpPr>
            <a:cxnSpLocks noChangeShapeType="1"/>
          </p:cNvCxnSpPr>
          <p:nvPr/>
        </p:nvCxnSpPr>
        <p:spPr bwMode="auto">
          <a:xfrm>
            <a:off x="7249765" y="2580825"/>
            <a:ext cx="103716" cy="45720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64" name="Elbow Connector 81"/>
          <p:cNvCxnSpPr>
            <a:cxnSpLocks noChangeShapeType="1"/>
          </p:cNvCxnSpPr>
          <p:nvPr/>
        </p:nvCxnSpPr>
        <p:spPr bwMode="auto">
          <a:xfrm>
            <a:off x="7404280" y="3614288"/>
            <a:ext cx="0" cy="461962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565" name="Rectangle 31"/>
          <p:cNvSpPr>
            <a:spLocks noChangeArrowheads="1"/>
          </p:cNvSpPr>
          <p:nvPr/>
        </p:nvSpPr>
        <p:spPr bwMode="auto">
          <a:xfrm>
            <a:off x="7497234" y="5881688"/>
            <a:ext cx="1846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3566" name="Text Box 32"/>
          <p:cNvSpPr txBox="1">
            <a:spLocks noChangeArrowheads="1"/>
          </p:cNvSpPr>
          <p:nvPr/>
        </p:nvSpPr>
        <p:spPr bwMode="auto">
          <a:xfrm>
            <a:off x="7353480" y="2549075"/>
            <a:ext cx="1219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+mn-lt"/>
              </a:rPr>
              <a:t>inputs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3567" name="Text Box 36"/>
          <p:cNvSpPr txBox="1">
            <a:spLocks noChangeArrowheads="1"/>
          </p:cNvSpPr>
          <p:nvPr/>
        </p:nvSpPr>
        <p:spPr bwMode="auto">
          <a:xfrm>
            <a:off x="1327456" y="4057338"/>
            <a:ext cx="4267200" cy="1200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latin typeface="+mn-lt"/>
              </a:rPr>
              <a:t>Goal:</a:t>
            </a:r>
            <a:r>
              <a:rPr lang="en-US" dirty="0">
                <a:latin typeface="+mn-lt"/>
              </a:rPr>
              <a:t> Create a set of concrete inputs (_$GET[] &amp; _$POST[]</a:t>
            </a:r>
            <a:r>
              <a:rPr lang="en-US" dirty="0" smtClean="0">
                <a:latin typeface="+mn-lt"/>
              </a:rPr>
              <a:t>) based on </a:t>
            </a:r>
            <a:r>
              <a:rPr lang="en-US" dirty="0" err="1" smtClean="0">
                <a:latin typeface="+mn-lt"/>
              </a:rPr>
              <a:t>concolic</a:t>
            </a:r>
            <a:r>
              <a:rPr lang="en-US" dirty="0" smtClean="0">
                <a:latin typeface="+mn-lt"/>
              </a:rPr>
              <a:t> execution</a:t>
            </a:r>
            <a:endParaRPr lang="en-US" dirty="0">
              <a:latin typeface="+mn-lt"/>
            </a:endParaRPr>
          </a:p>
        </p:txBody>
      </p:sp>
      <p:cxnSp>
        <p:nvCxnSpPr>
          <p:cNvPr id="23569" name="Elbow Connector 81"/>
          <p:cNvCxnSpPr>
            <a:cxnSpLocks noChangeShapeType="1"/>
          </p:cNvCxnSpPr>
          <p:nvPr/>
        </p:nvCxnSpPr>
        <p:spPr bwMode="auto">
          <a:xfrm flipH="1">
            <a:off x="6949197" y="2580825"/>
            <a:ext cx="201083" cy="144780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Rounded Rectangle 8"/>
          <p:cNvSpPr/>
          <p:nvPr/>
        </p:nvSpPr>
        <p:spPr>
          <a:xfrm>
            <a:off x="6697314" y="3101526"/>
            <a:ext cx="1411817" cy="44926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endParaRPr lang="en-US" sz="1200" b="1" smtClean="0">
              <a:solidFill>
                <a:srgbClr val="000000"/>
              </a:solidFill>
              <a:latin typeface="Corbel" charset="0"/>
            </a:endParaRPr>
          </a:p>
        </p:txBody>
      </p:sp>
      <p:sp>
        <p:nvSpPr>
          <p:cNvPr id="23571" name="AutoShape 39"/>
          <p:cNvSpPr>
            <a:spLocks noChangeArrowheads="1"/>
          </p:cNvSpPr>
          <p:nvPr/>
        </p:nvSpPr>
        <p:spPr bwMode="auto">
          <a:xfrm>
            <a:off x="4474813" y="2885625"/>
            <a:ext cx="1049867" cy="838200"/>
          </a:xfrm>
          <a:prstGeom prst="foldedCorner">
            <a:avLst>
              <a:gd name="adj" fmla="val 12500"/>
            </a:avLst>
          </a:prstGeom>
          <a:solidFill>
            <a:srgbClr val="B0BFD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/>
              <a:t>PHP</a:t>
            </a:r>
          </a:p>
          <a:p>
            <a:pPr algn="ctr"/>
            <a:r>
              <a:rPr lang="en-US" sz="1600" dirty="0"/>
              <a:t>Source</a:t>
            </a:r>
          </a:p>
          <a:p>
            <a:pPr algn="ctr"/>
            <a:r>
              <a:rPr lang="en-US" sz="1600" dirty="0"/>
              <a:t>Code</a:t>
            </a:r>
          </a:p>
        </p:txBody>
      </p:sp>
    </p:spTree>
    <p:extLst>
      <p:ext uri="{BB962C8B-B14F-4D97-AF65-F5344CB8AC3E}">
        <p14:creationId xmlns:p14="http://schemas.microsoft.com/office/powerpoint/2010/main" val="1452824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3"/>
          <p:cNvSpPr>
            <a:spLocks noGrp="1" noChangeArrowheads="1"/>
          </p:cNvSpPr>
          <p:nvPr>
            <p:ph type="title"/>
          </p:nvPr>
        </p:nvSpPr>
        <p:spPr>
          <a:xfrm>
            <a:off x="1059078" y="365125"/>
            <a:ext cx="105156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dirty="0">
                <a:solidFill>
                  <a:srgbClr val="FF6600"/>
                </a:solidFill>
                <a:latin typeface="+mn-lt"/>
                <a:ea typeface="ＭＳ Ｐゴシック" charset="0"/>
                <a:cs typeface="ＭＳ Ｐゴシック" charset="0"/>
              </a:rPr>
              <a:t>Input generation: </a:t>
            </a:r>
            <a:r>
              <a:rPr lang="en-US" dirty="0" err="1">
                <a:solidFill>
                  <a:srgbClr val="FF6600"/>
                </a:solidFill>
                <a:latin typeface="+mn-lt"/>
                <a:ea typeface="ＭＳ Ｐゴシック" charset="0"/>
                <a:cs typeface="ＭＳ Ｐゴシック" charset="0"/>
              </a:rPr>
              <a:t>concolic</a:t>
            </a:r>
            <a:r>
              <a:rPr lang="en-US" dirty="0">
                <a:solidFill>
                  <a:srgbClr val="FF6600"/>
                </a:solidFill>
                <a:latin typeface="+mn-lt"/>
                <a:ea typeface="ＭＳ Ｐゴシック" charset="0"/>
                <a:cs typeface="ＭＳ Ｐゴシック" charset="0"/>
              </a:rPr>
              <a:t> execution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9251951" y="2039839"/>
            <a:ext cx="1411816" cy="518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+mn-lt"/>
              </a:rPr>
              <a:t>Input</a:t>
            </a:r>
          </a:p>
          <a:p>
            <a:pPr algn="ctr" eaLnBrk="1" hangingPunct="1"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+mn-lt"/>
              </a:rPr>
              <a:t>Generator</a:t>
            </a:r>
          </a:p>
        </p:txBody>
      </p:sp>
      <p:cxnSp>
        <p:nvCxnSpPr>
          <p:cNvPr id="25603" name="Elbow Connector 81"/>
          <p:cNvCxnSpPr>
            <a:cxnSpLocks noChangeShapeType="1"/>
          </p:cNvCxnSpPr>
          <p:nvPr/>
        </p:nvCxnSpPr>
        <p:spPr bwMode="auto">
          <a:xfrm>
            <a:off x="8092018" y="2225576"/>
            <a:ext cx="1104900" cy="1587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04" name="Elbow Connector 81"/>
          <p:cNvCxnSpPr>
            <a:cxnSpLocks noChangeShapeType="1"/>
          </p:cNvCxnSpPr>
          <p:nvPr/>
        </p:nvCxnSpPr>
        <p:spPr bwMode="auto">
          <a:xfrm>
            <a:off x="9958917" y="2508150"/>
            <a:ext cx="0" cy="45720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Flowchart: Multidocument 10"/>
          <p:cNvSpPr>
            <a:spLocks noChangeArrowheads="1"/>
          </p:cNvSpPr>
          <p:nvPr/>
        </p:nvSpPr>
        <p:spPr bwMode="auto">
          <a:xfrm>
            <a:off x="4470400" y="4267200"/>
            <a:ext cx="2946400" cy="1981200"/>
          </a:xfrm>
          <a:prstGeom prst="flowChartMultidocument">
            <a:avLst/>
          </a:prstGeom>
          <a:solidFill>
            <a:srgbClr val="402529"/>
          </a:solidFill>
          <a:ln w="12700">
            <a:solidFill>
              <a:srgbClr val="C0C0C0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1600">
                <a:solidFill>
                  <a:srgbClr val="FFFFFF"/>
                </a:solidFill>
                <a:latin typeface="Verdana" charset="0"/>
              </a:rPr>
              <a:t>$_GET[]:</a:t>
            </a:r>
          </a:p>
          <a:p>
            <a:pPr eaLnBrk="1" hangingPunct="1"/>
            <a:r>
              <a:rPr lang="en-US" sz="1600">
                <a:solidFill>
                  <a:srgbClr val="FFFFFF"/>
                </a:solidFill>
                <a:latin typeface="Verdana" charset="0"/>
              </a:rPr>
              <a:t>  mode = </a:t>
            </a:r>
            <a:r>
              <a:rPr lang="ja-JP" altLang="en-US" sz="1600">
                <a:solidFill>
                  <a:srgbClr val="FFFFFF"/>
                </a:solidFill>
                <a:latin typeface="Verdana" charset="0"/>
              </a:rPr>
              <a:t>“</a:t>
            </a:r>
            <a:r>
              <a:rPr lang="en-US" altLang="ja-JP" sz="1600">
                <a:solidFill>
                  <a:srgbClr val="FFFFFF"/>
                </a:solidFill>
                <a:latin typeface="Verdana" charset="0"/>
              </a:rPr>
              <a:t>add</a:t>
            </a:r>
            <a:r>
              <a:rPr lang="ja-JP" altLang="en-US" sz="1600">
                <a:solidFill>
                  <a:srgbClr val="FFFFFF"/>
                </a:solidFill>
                <a:latin typeface="Verdana" charset="0"/>
              </a:rPr>
              <a:t>”</a:t>
            </a:r>
            <a:endParaRPr lang="en-US" altLang="ja-JP" sz="1600">
              <a:solidFill>
                <a:srgbClr val="FFFFFF"/>
              </a:solidFill>
              <a:latin typeface="Verdana" charset="0"/>
            </a:endParaRPr>
          </a:p>
          <a:p>
            <a:pPr eaLnBrk="1" hangingPunct="1"/>
            <a:r>
              <a:rPr lang="en-US" sz="1600">
                <a:solidFill>
                  <a:srgbClr val="FFFFFF"/>
                </a:solidFill>
                <a:latin typeface="Verdana" charset="0"/>
              </a:rPr>
              <a:t>  msg = </a:t>
            </a:r>
            <a:r>
              <a:rPr lang="ja-JP" altLang="en-US" sz="1600">
                <a:solidFill>
                  <a:srgbClr val="FFFFFF"/>
                </a:solidFill>
                <a:latin typeface="Verdana" charset="0"/>
              </a:rPr>
              <a:t>“</a:t>
            </a:r>
            <a:r>
              <a:rPr lang="en-US" altLang="ja-JP" sz="1600">
                <a:solidFill>
                  <a:srgbClr val="FFFFFF"/>
                </a:solidFill>
                <a:latin typeface="Verdana" charset="0"/>
              </a:rPr>
              <a:t>1</a:t>
            </a:r>
            <a:r>
              <a:rPr lang="ja-JP" altLang="en-US" sz="1600">
                <a:solidFill>
                  <a:srgbClr val="FFFFFF"/>
                </a:solidFill>
                <a:latin typeface="Verdana" charset="0"/>
              </a:rPr>
              <a:t>”</a:t>
            </a:r>
            <a:endParaRPr lang="en-US" altLang="ja-JP" sz="1600">
              <a:solidFill>
                <a:srgbClr val="FFFFFF"/>
              </a:solidFill>
              <a:latin typeface="Verdana" charset="0"/>
            </a:endParaRPr>
          </a:p>
          <a:p>
            <a:pPr eaLnBrk="1" hangingPunct="1"/>
            <a:r>
              <a:rPr lang="en-US" sz="1600">
                <a:solidFill>
                  <a:srgbClr val="FFFFFF"/>
                </a:solidFill>
                <a:latin typeface="Verdana" charset="0"/>
              </a:rPr>
              <a:t>  topicID = 1</a:t>
            </a:r>
          </a:p>
          <a:p>
            <a:pPr eaLnBrk="1" hangingPunct="1"/>
            <a:r>
              <a:rPr lang="en-US" sz="1600">
                <a:solidFill>
                  <a:srgbClr val="FFFFFF"/>
                </a:solidFill>
                <a:latin typeface="Verdana" charset="0"/>
              </a:rPr>
              <a:t>  poster = </a:t>
            </a:r>
            <a:r>
              <a:rPr lang="ja-JP" altLang="en-US" sz="1600">
                <a:solidFill>
                  <a:srgbClr val="FFFFFF"/>
                </a:solidFill>
                <a:latin typeface="Verdana" charset="0"/>
              </a:rPr>
              <a:t>“</a:t>
            </a:r>
            <a:r>
              <a:rPr lang="en-US" altLang="ja-JP" sz="1600">
                <a:solidFill>
                  <a:srgbClr val="FFFFFF"/>
                </a:solidFill>
                <a:latin typeface="Verdana" charset="0"/>
              </a:rPr>
              <a:t>1</a:t>
            </a:r>
            <a:r>
              <a:rPr lang="ja-JP" altLang="en-US" sz="1600">
                <a:solidFill>
                  <a:srgbClr val="FFFFFF"/>
                </a:solidFill>
                <a:latin typeface="Verdana" charset="0"/>
              </a:rPr>
              <a:t>”</a:t>
            </a:r>
            <a:endParaRPr lang="en-US" sz="1600">
              <a:solidFill>
                <a:srgbClr val="FFFFFF"/>
              </a:solidFill>
              <a:latin typeface="Verdana" charset="0"/>
            </a:endParaRPr>
          </a:p>
        </p:txBody>
      </p:sp>
      <p:sp>
        <p:nvSpPr>
          <p:cNvPr id="3" name="Flowchart: Multidocument 10"/>
          <p:cNvSpPr>
            <a:spLocks noChangeArrowheads="1"/>
          </p:cNvSpPr>
          <p:nvPr/>
        </p:nvSpPr>
        <p:spPr bwMode="auto">
          <a:xfrm>
            <a:off x="812800" y="4267200"/>
            <a:ext cx="2844800" cy="1981200"/>
          </a:xfrm>
          <a:prstGeom prst="flowChartMultidocument">
            <a:avLst/>
          </a:prstGeom>
          <a:solidFill>
            <a:srgbClr val="402529"/>
          </a:solidFill>
          <a:ln w="12700">
            <a:solidFill>
              <a:srgbClr val="C0C0C0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1600">
                <a:solidFill>
                  <a:srgbClr val="FFFFFF"/>
                </a:solidFill>
                <a:latin typeface="Verdana" charset="0"/>
              </a:rPr>
              <a:t>$_GET[]:</a:t>
            </a:r>
          </a:p>
          <a:p>
            <a:pPr eaLnBrk="1" hangingPunct="1"/>
            <a:r>
              <a:rPr lang="en-US" sz="1600">
                <a:solidFill>
                  <a:srgbClr val="FFFFFF"/>
                </a:solidFill>
                <a:latin typeface="Verdana" charset="0"/>
              </a:rPr>
              <a:t>  mode = </a:t>
            </a:r>
            <a:r>
              <a:rPr lang="ja-JP" altLang="en-US" sz="1600">
                <a:solidFill>
                  <a:srgbClr val="FFFFFF"/>
                </a:solidFill>
                <a:latin typeface="Verdana" charset="0"/>
              </a:rPr>
              <a:t>“</a:t>
            </a:r>
            <a:r>
              <a:rPr lang="en-US" altLang="ja-JP" sz="1600">
                <a:solidFill>
                  <a:srgbClr val="FFFFFF"/>
                </a:solidFill>
                <a:latin typeface="Verdana" charset="0"/>
              </a:rPr>
              <a:t>1</a:t>
            </a:r>
            <a:r>
              <a:rPr lang="ja-JP" altLang="en-US" sz="1600">
                <a:solidFill>
                  <a:srgbClr val="FFFFFF"/>
                </a:solidFill>
                <a:latin typeface="Verdana" charset="0"/>
              </a:rPr>
              <a:t>”</a:t>
            </a:r>
            <a:endParaRPr lang="en-US" altLang="ja-JP" sz="1600">
              <a:solidFill>
                <a:srgbClr val="FFFFFF"/>
              </a:solidFill>
              <a:latin typeface="Verdana" charset="0"/>
            </a:endParaRPr>
          </a:p>
          <a:p>
            <a:pPr eaLnBrk="1" hangingPunct="1"/>
            <a:r>
              <a:rPr lang="en-US" sz="1600">
                <a:solidFill>
                  <a:srgbClr val="FFFFFF"/>
                </a:solidFill>
                <a:latin typeface="Verdana" charset="0"/>
              </a:rPr>
              <a:t>  msg = </a:t>
            </a:r>
            <a:r>
              <a:rPr lang="ja-JP" altLang="en-US" sz="1600">
                <a:solidFill>
                  <a:srgbClr val="FFFFFF"/>
                </a:solidFill>
                <a:latin typeface="Verdana" charset="0"/>
              </a:rPr>
              <a:t>“</a:t>
            </a:r>
            <a:r>
              <a:rPr lang="en-US" altLang="ja-JP" sz="1600">
                <a:solidFill>
                  <a:srgbClr val="FFFFFF"/>
                </a:solidFill>
                <a:latin typeface="Verdana" charset="0"/>
              </a:rPr>
              <a:t>1</a:t>
            </a:r>
            <a:r>
              <a:rPr lang="ja-JP" altLang="en-US" sz="1600">
                <a:solidFill>
                  <a:srgbClr val="FFFFFF"/>
                </a:solidFill>
                <a:latin typeface="Verdana" charset="0"/>
              </a:rPr>
              <a:t>”</a:t>
            </a:r>
            <a:endParaRPr lang="en-US" altLang="ja-JP" sz="1600">
              <a:solidFill>
                <a:srgbClr val="FFFFFF"/>
              </a:solidFill>
              <a:latin typeface="Verdana" charset="0"/>
            </a:endParaRPr>
          </a:p>
          <a:p>
            <a:pPr eaLnBrk="1" hangingPunct="1"/>
            <a:r>
              <a:rPr lang="en-US" sz="1600">
                <a:solidFill>
                  <a:srgbClr val="FFFFFF"/>
                </a:solidFill>
                <a:latin typeface="Verdana" charset="0"/>
              </a:rPr>
              <a:t>  topicID = 1</a:t>
            </a:r>
          </a:p>
          <a:p>
            <a:pPr eaLnBrk="1" hangingPunct="1"/>
            <a:r>
              <a:rPr lang="en-US" sz="1600">
                <a:solidFill>
                  <a:srgbClr val="FFFFFF"/>
                </a:solidFill>
                <a:latin typeface="Verdana" charset="0"/>
              </a:rPr>
              <a:t>  poster = </a:t>
            </a:r>
            <a:r>
              <a:rPr lang="ja-JP" altLang="en-US" sz="1600">
                <a:solidFill>
                  <a:srgbClr val="FFFFFF"/>
                </a:solidFill>
                <a:latin typeface="Verdana" charset="0"/>
              </a:rPr>
              <a:t>“</a:t>
            </a:r>
            <a:r>
              <a:rPr lang="en-US" altLang="ja-JP" sz="1600">
                <a:solidFill>
                  <a:srgbClr val="FFFFFF"/>
                </a:solidFill>
                <a:latin typeface="Verdana" charset="0"/>
              </a:rPr>
              <a:t>1</a:t>
            </a:r>
            <a:r>
              <a:rPr lang="ja-JP" altLang="en-US" sz="1600">
                <a:solidFill>
                  <a:srgbClr val="FFFFFF"/>
                </a:solidFill>
                <a:latin typeface="Verdana" charset="0"/>
              </a:rPr>
              <a:t>”</a:t>
            </a:r>
            <a:endParaRPr lang="en-US" sz="1600">
              <a:solidFill>
                <a:srgbClr val="FFFFFF"/>
              </a:solidFill>
              <a:latin typeface="Verdana" charset="0"/>
            </a:endParaRPr>
          </a:p>
        </p:txBody>
      </p:sp>
      <p:sp>
        <p:nvSpPr>
          <p:cNvPr id="4" name="Flowchart: Multidocument 10"/>
          <p:cNvSpPr>
            <a:spLocks noChangeArrowheads="1"/>
          </p:cNvSpPr>
          <p:nvPr/>
        </p:nvSpPr>
        <p:spPr bwMode="auto">
          <a:xfrm>
            <a:off x="8229600" y="4267200"/>
            <a:ext cx="3352800" cy="1981200"/>
          </a:xfrm>
          <a:prstGeom prst="flowChartMultidocument">
            <a:avLst/>
          </a:prstGeom>
          <a:solidFill>
            <a:srgbClr val="402529"/>
          </a:solidFill>
          <a:ln w="12700">
            <a:solidFill>
              <a:srgbClr val="C0C0C0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1600">
                <a:solidFill>
                  <a:srgbClr val="FFFFFF"/>
                </a:solidFill>
                <a:latin typeface="Verdana" charset="0"/>
              </a:rPr>
              <a:t>$_GET[]:</a:t>
            </a:r>
          </a:p>
          <a:p>
            <a:pPr eaLnBrk="1" hangingPunct="1"/>
            <a:r>
              <a:rPr lang="en-US" sz="1600">
                <a:solidFill>
                  <a:srgbClr val="FFFFFF"/>
                </a:solidFill>
                <a:latin typeface="Verdana" charset="0"/>
              </a:rPr>
              <a:t>  mode = </a:t>
            </a:r>
            <a:r>
              <a:rPr lang="ja-JP" altLang="en-US" sz="1600">
                <a:solidFill>
                  <a:srgbClr val="FFFFFF"/>
                </a:solidFill>
                <a:latin typeface="Verdana" charset="0"/>
              </a:rPr>
              <a:t>“</a:t>
            </a:r>
            <a:r>
              <a:rPr lang="en-US" altLang="ja-JP" sz="1600">
                <a:solidFill>
                  <a:srgbClr val="FFFFFF"/>
                </a:solidFill>
                <a:latin typeface="Verdana" charset="0"/>
              </a:rPr>
              <a:t>display</a:t>
            </a:r>
            <a:r>
              <a:rPr lang="ja-JP" altLang="en-US" sz="1600">
                <a:solidFill>
                  <a:srgbClr val="FFFFFF"/>
                </a:solidFill>
                <a:latin typeface="Verdana" charset="0"/>
              </a:rPr>
              <a:t>”</a:t>
            </a:r>
            <a:endParaRPr lang="en-US" altLang="ja-JP" sz="1600">
              <a:solidFill>
                <a:srgbClr val="FFFFFF"/>
              </a:solidFill>
              <a:latin typeface="Verdana" charset="0"/>
            </a:endParaRPr>
          </a:p>
          <a:p>
            <a:pPr eaLnBrk="1" hangingPunct="1"/>
            <a:r>
              <a:rPr lang="en-US" sz="1600">
                <a:solidFill>
                  <a:srgbClr val="FFFFFF"/>
                </a:solidFill>
                <a:latin typeface="Verdana" charset="0"/>
              </a:rPr>
              <a:t>  msg = </a:t>
            </a:r>
            <a:r>
              <a:rPr lang="ja-JP" altLang="en-US" sz="1600">
                <a:solidFill>
                  <a:srgbClr val="FFFFFF"/>
                </a:solidFill>
                <a:latin typeface="Verdana" charset="0"/>
              </a:rPr>
              <a:t>“</a:t>
            </a:r>
            <a:r>
              <a:rPr lang="en-US" altLang="ja-JP" sz="1600">
                <a:solidFill>
                  <a:srgbClr val="FFFFFF"/>
                </a:solidFill>
                <a:latin typeface="Verdana" charset="0"/>
              </a:rPr>
              <a:t>1</a:t>
            </a:r>
            <a:r>
              <a:rPr lang="ja-JP" altLang="en-US" sz="1600">
                <a:solidFill>
                  <a:srgbClr val="FFFFFF"/>
                </a:solidFill>
                <a:latin typeface="Verdana" charset="0"/>
              </a:rPr>
              <a:t>”</a:t>
            </a:r>
            <a:endParaRPr lang="en-US" altLang="ja-JP" sz="1600">
              <a:solidFill>
                <a:srgbClr val="FFFFFF"/>
              </a:solidFill>
              <a:latin typeface="Verdana" charset="0"/>
            </a:endParaRPr>
          </a:p>
          <a:p>
            <a:pPr eaLnBrk="1" hangingPunct="1"/>
            <a:r>
              <a:rPr lang="en-US" sz="1600">
                <a:solidFill>
                  <a:srgbClr val="FFFFFF"/>
                </a:solidFill>
                <a:latin typeface="Verdana" charset="0"/>
              </a:rPr>
              <a:t>  topicID = 1</a:t>
            </a:r>
          </a:p>
          <a:p>
            <a:pPr eaLnBrk="1" hangingPunct="1"/>
            <a:r>
              <a:rPr lang="en-US" sz="1600">
                <a:solidFill>
                  <a:srgbClr val="FFFFFF"/>
                </a:solidFill>
                <a:latin typeface="Verdana" charset="0"/>
              </a:rPr>
              <a:t>  poster = </a:t>
            </a:r>
            <a:r>
              <a:rPr lang="ja-JP" altLang="en-US" sz="1600">
                <a:solidFill>
                  <a:srgbClr val="FFFFFF"/>
                </a:solidFill>
                <a:latin typeface="Verdana" charset="0"/>
              </a:rPr>
              <a:t>“</a:t>
            </a:r>
            <a:r>
              <a:rPr lang="en-US" altLang="ja-JP" sz="1600">
                <a:solidFill>
                  <a:srgbClr val="FFFFFF"/>
                </a:solidFill>
                <a:latin typeface="Verdana" charset="0"/>
              </a:rPr>
              <a:t>1</a:t>
            </a:r>
            <a:r>
              <a:rPr lang="ja-JP" altLang="en-US" sz="1600">
                <a:solidFill>
                  <a:srgbClr val="FFFFFF"/>
                </a:solidFill>
                <a:latin typeface="Verdana" charset="0"/>
              </a:rPr>
              <a:t>”</a:t>
            </a:r>
            <a:endParaRPr lang="en-US" sz="1600">
              <a:solidFill>
                <a:srgbClr val="FFFFFF"/>
              </a:solidFill>
              <a:latin typeface="Verdana" charset="0"/>
            </a:endParaRPr>
          </a:p>
        </p:txBody>
      </p:sp>
      <p:sp>
        <p:nvSpPr>
          <p:cNvPr id="25608" name="Content Placeholder 2"/>
          <p:cNvSpPr>
            <a:spLocks/>
          </p:cNvSpPr>
          <p:nvPr/>
        </p:nvSpPr>
        <p:spPr bwMode="auto">
          <a:xfrm>
            <a:off x="868018" y="1765845"/>
            <a:ext cx="52832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864" tIns="91440"/>
          <a:lstStyle/>
          <a:p>
            <a:pPr marL="438150" indent="-319088" eaLnBrk="1" hangingPunct="1">
              <a:spcBef>
                <a:spcPct val="20000"/>
              </a:spcBef>
            </a:pPr>
            <a:r>
              <a:rPr lang="en-US" sz="1800" dirty="0">
                <a:latin typeface="Lucida Console" charset="0"/>
              </a:rPr>
              <a:t>if ($_GET['</a:t>
            </a:r>
            <a:r>
              <a:rPr lang="en-US" sz="1800" dirty="0">
                <a:solidFill>
                  <a:srgbClr val="BD9969"/>
                </a:solidFill>
                <a:latin typeface="Lucida Console" charset="0"/>
              </a:rPr>
              <a:t>mode</a:t>
            </a:r>
            <a:r>
              <a:rPr lang="en-US" sz="1800" dirty="0">
                <a:latin typeface="Lucida Console" charset="0"/>
              </a:rPr>
              <a:t>'] == "add")</a:t>
            </a:r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1800" dirty="0">
                <a:latin typeface="Lucida Console" charset="0"/>
              </a:rPr>
              <a:t>  </a:t>
            </a:r>
            <a:r>
              <a:rPr lang="en-US" sz="1800" dirty="0" err="1">
                <a:latin typeface="Lucida Console" charset="0"/>
              </a:rPr>
              <a:t>addMessageForTopic</a:t>
            </a:r>
            <a:r>
              <a:rPr lang="en-US" sz="1800" dirty="0">
                <a:latin typeface="Lucida Console" charset="0"/>
              </a:rPr>
              <a:t>();</a:t>
            </a:r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1800" dirty="0">
                <a:latin typeface="Lucida Console" charset="0"/>
              </a:rPr>
              <a:t>else if ($_GET[</a:t>
            </a:r>
            <a:r>
              <a:rPr lang="ja-JP" altLang="en-US" sz="1800" dirty="0">
                <a:latin typeface="Lucida Console" charset="0"/>
              </a:rPr>
              <a:t>‘</a:t>
            </a:r>
            <a:r>
              <a:rPr lang="en-US" altLang="ja-JP" sz="1800" dirty="0">
                <a:solidFill>
                  <a:srgbClr val="BD9969"/>
                </a:solidFill>
                <a:latin typeface="Lucida Console" charset="0"/>
              </a:rPr>
              <a:t>mode</a:t>
            </a:r>
            <a:r>
              <a:rPr lang="ja-JP" altLang="en-US" sz="1800" dirty="0">
                <a:latin typeface="Lucida Console" charset="0"/>
              </a:rPr>
              <a:t>’</a:t>
            </a:r>
            <a:r>
              <a:rPr lang="en-US" altLang="ja-JP" sz="1800" dirty="0">
                <a:latin typeface="Lucida Console" charset="0"/>
              </a:rPr>
              <a:t>] == </a:t>
            </a:r>
            <a:r>
              <a:rPr lang="ja-JP" altLang="en-US" sz="1800" dirty="0">
                <a:latin typeface="Lucida Console" charset="0"/>
              </a:rPr>
              <a:t>“</a:t>
            </a:r>
            <a:r>
              <a:rPr lang="en-US" altLang="ja-JP" sz="1800" dirty="0">
                <a:latin typeface="Lucida Console" charset="0"/>
              </a:rPr>
              <a:t>display</a:t>
            </a:r>
            <a:r>
              <a:rPr lang="ja-JP" altLang="en-US" sz="1800" dirty="0">
                <a:latin typeface="Lucida Console" charset="0"/>
              </a:rPr>
              <a:t>”</a:t>
            </a:r>
            <a:r>
              <a:rPr lang="en-US" altLang="ja-JP" sz="1800" dirty="0">
                <a:latin typeface="Lucida Console" charset="0"/>
              </a:rPr>
              <a:t>)</a:t>
            </a:r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1800" dirty="0">
                <a:latin typeface="Lucida Console" charset="0"/>
              </a:rPr>
              <a:t>  </a:t>
            </a:r>
            <a:r>
              <a:rPr lang="en-US" sz="1800" dirty="0" err="1">
                <a:latin typeface="Lucida Console" charset="0"/>
              </a:rPr>
              <a:t>displayAllMessagesForTopic</a:t>
            </a:r>
            <a:r>
              <a:rPr lang="en-US" sz="1800" dirty="0">
                <a:latin typeface="Lucida Console" charset="0"/>
              </a:rPr>
              <a:t>();</a:t>
            </a:r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1800" dirty="0">
                <a:latin typeface="Lucida Console" charset="0"/>
              </a:rPr>
              <a:t>else</a:t>
            </a:r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1800" dirty="0">
                <a:latin typeface="Lucida Console" charset="0"/>
              </a:rPr>
              <a:t>  die(</a:t>
            </a:r>
            <a:r>
              <a:rPr lang="ja-JP" altLang="en-US" sz="1800" dirty="0">
                <a:latin typeface="Lucida Console" charset="0"/>
              </a:rPr>
              <a:t>“</a:t>
            </a:r>
            <a:r>
              <a:rPr lang="en-US" altLang="ja-JP" sz="1800" dirty="0">
                <a:latin typeface="Lucida Console" charset="0"/>
              </a:rPr>
              <a:t>Error: invalid mode</a:t>
            </a:r>
            <a:r>
              <a:rPr lang="ja-JP" altLang="en-US" sz="1800" dirty="0">
                <a:latin typeface="Lucida Console" charset="0"/>
              </a:rPr>
              <a:t>”</a:t>
            </a:r>
            <a:r>
              <a:rPr lang="en-US" altLang="ja-JP" sz="1800" dirty="0">
                <a:latin typeface="Lucida Console" charset="0"/>
              </a:rPr>
              <a:t>);</a:t>
            </a:r>
            <a:endParaRPr lang="en-US" sz="1800" dirty="0">
              <a:latin typeface="Lucida Console" charset="0"/>
            </a:endParaRPr>
          </a:p>
        </p:txBody>
      </p:sp>
      <p:sp>
        <p:nvSpPr>
          <p:cNvPr id="25609" name="AutoShape 38"/>
          <p:cNvSpPr>
            <a:spLocks noChangeArrowheads="1"/>
          </p:cNvSpPr>
          <p:nvPr/>
        </p:nvSpPr>
        <p:spPr bwMode="auto">
          <a:xfrm>
            <a:off x="6908800" y="1860450"/>
            <a:ext cx="1049867" cy="838200"/>
          </a:xfrm>
          <a:prstGeom prst="foldedCorner">
            <a:avLst>
              <a:gd name="adj" fmla="val 12500"/>
            </a:avLst>
          </a:prstGeom>
          <a:solidFill>
            <a:srgbClr val="B0BFD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</a:rPr>
              <a:t>PHP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</a:rPr>
              <a:t>Source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</a:rPr>
              <a:t>Code</a:t>
            </a:r>
          </a:p>
        </p:txBody>
      </p:sp>
      <p:sp>
        <p:nvSpPr>
          <p:cNvPr id="25610" name="Flowchart: Multidocument 10"/>
          <p:cNvSpPr>
            <a:spLocks noChangeArrowheads="1"/>
          </p:cNvSpPr>
          <p:nvPr/>
        </p:nvSpPr>
        <p:spPr bwMode="auto">
          <a:xfrm>
            <a:off x="9245600" y="3003450"/>
            <a:ext cx="1422400" cy="609600"/>
          </a:xfrm>
          <a:prstGeom prst="flowChartMultidocument">
            <a:avLst/>
          </a:prstGeom>
          <a:solidFill>
            <a:srgbClr val="402529"/>
          </a:solidFill>
          <a:ln w="12700">
            <a:solidFill>
              <a:srgbClr val="C0C0C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dirty="0">
                <a:solidFill>
                  <a:srgbClr val="FFFFFF"/>
                </a:solidFill>
              </a:rPr>
              <a:t>inputs</a:t>
            </a:r>
          </a:p>
        </p:txBody>
      </p:sp>
    </p:spTree>
    <p:extLst>
      <p:ext uri="{BB962C8B-B14F-4D97-AF65-F5344CB8AC3E}">
        <p14:creationId xmlns:p14="http://schemas.microsoft.com/office/powerpoint/2010/main" val="2744389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" grpId="0" animBg="1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>
                <a:solidFill>
                  <a:srgbClr val="FF6600"/>
                </a:solidFill>
                <a:latin typeface="+mn-lt"/>
                <a:ea typeface="ＭＳ Ｐゴシック" charset="0"/>
                <a:cs typeface="ＭＳ Ｐゴシック" charset="0"/>
              </a:rPr>
              <a:t>Example: SQL injection attack</a:t>
            </a:r>
          </a:p>
        </p:txBody>
      </p:sp>
      <p:sp>
        <p:nvSpPr>
          <p:cNvPr id="27650" name="Content Placeholder 2"/>
          <p:cNvSpPr>
            <a:spLocks/>
          </p:cNvSpPr>
          <p:nvPr/>
        </p:nvSpPr>
        <p:spPr bwMode="auto">
          <a:xfrm>
            <a:off x="711200" y="1524000"/>
            <a:ext cx="10972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864" tIns="91440"/>
          <a:lstStyle/>
          <a:p>
            <a:pPr marL="631825" indent="-514350" eaLnBrk="1" hangingPunct="1">
              <a:spcBef>
                <a:spcPct val="20000"/>
              </a:spcBef>
            </a:pPr>
            <a:r>
              <a:rPr lang="en-US" sz="2000" dirty="0">
                <a:latin typeface="Verdana" charset="0"/>
              </a:rPr>
              <a:t>1. </a:t>
            </a:r>
            <a:r>
              <a:rPr lang="en-US" sz="2000" b="1" dirty="0">
                <a:latin typeface="Verdana" charset="0"/>
              </a:rPr>
              <a:t>Generate</a:t>
            </a:r>
            <a:r>
              <a:rPr lang="en-US" sz="2000" dirty="0">
                <a:latin typeface="Verdana" charset="0"/>
              </a:rPr>
              <a:t> inputs until program reaches an SQL statement</a:t>
            </a:r>
          </a:p>
          <a:p>
            <a:pPr marL="631825" indent="-514350" eaLnBrk="1" hangingPunct="1">
              <a:spcBef>
                <a:spcPct val="20000"/>
              </a:spcBef>
            </a:pPr>
            <a:endParaRPr lang="en-US" sz="2000" dirty="0">
              <a:solidFill>
                <a:srgbClr val="808080"/>
              </a:solidFill>
              <a:latin typeface="Verdana" charset="0"/>
            </a:endParaRPr>
          </a:p>
          <a:p>
            <a:pPr marL="631825" indent="-514350" eaLnBrk="1" hangingPunct="1">
              <a:spcBef>
                <a:spcPct val="20000"/>
              </a:spcBef>
            </a:pPr>
            <a:r>
              <a:rPr lang="en-US" sz="1800" dirty="0">
                <a:latin typeface="Lucida Console" charset="0"/>
              </a:rPr>
              <a:t>SELECT </a:t>
            </a:r>
            <a:r>
              <a:rPr lang="en-US" sz="1800" dirty="0" err="1">
                <a:latin typeface="Lucida Console" charset="0"/>
              </a:rPr>
              <a:t>msg</a:t>
            </a:r>
            <a:r>
              <a:rPr lang="en-US" sz="1800" dirty="0">
                <a:latin typeface="Lucida Console" charset="0"/>
              </a:rPr>
              <a:t> FROM messages WHERE </a:t>
            </a:r>
            <a:r>
              <a:rPr lang="en-US" sz="1800" dirty="0" err="1">
                <a:latin typeface="Lucida Console" charset="0"/>
              </a:rPr>
              <a:t>topicID</a:t>
            </a:r>
            <a:r>
              <a:rPr lang="en-US" sz="1800" dirty="0">
                <a:latin typeface="Lucida Console" charset="0"/>
              </a:rPr>
              <a:t>='$</a:t>
            </a:r>
            <a:r>
              <a:rPr lang="en-US" sz="1800" dirty="0" err="1">
                <a:latin typeface="Lucida Console" charset="0"/>
              </a:rPr>
              <a:t>my_topicID</a:t>
            </a:r>
            <a:r>
              <a:rPr lang="ja-JP" altLang="en-US" sz="1800" dirty="0">
                <a:latin typeface="Lucida Console" charset="0"/>
              </a:rPr>
              <a:t>‘</a:t>
            </a:r>
            <a:endParaRPr lang="en-US" altLang="ja-JP" sz="1800" dirty="0">
              <a:solidFill>
                <a:srgbClr val="808080"/>
              </a:solidFill>
              <a:latin typeface="Lucida Console" charset="0"/>
            </a:endParaRPr>
          </a:p>
          <a:p>
            <a:pPr marL="631825" indent="-514350" eaLnBrk="1" hangingPunct="1">
              <a:spcBef>
                <a:spcPct val="20000"/>
              </a:spcBef>
            </a:pPr>
            <a:endParaRPr lang="en-US" sz="2000" dirty="0">
              <a:latin typeface="Verdana" charset="0"/>
            </a:endParaRPr>
          </a:p>
        </p:txBody>
      </p:sp>
      <p:sp>
        <p:nvSpPr>
          <p:cNvPr id="27651" name="Flowchart: Multidocument 10"/>
          <p:cNvSpPr>
            <a:spLocks noChangeArrowheads="1"/>
          </p:cNvSpPr>
          <p:nvPr/>
        </p:nvSpPr>
        <p:spPr bwMode="auto">
          <a:xfrm>
            <a:off x="7659014" y="3935910"/>
            <a:ext cx="3352800" cy="1981200"/>
          </a:xfrm>
          <a:prstGeom prst="flowChartMultidocument">
            <a:avLst/>
          </a:prstGeom>
          <a:solidFill>
            <a:srgbClr val="402529"/>
          </a:solidFill>
          <a:ln w="12700">
            <a:solidFill>
              <a:srgbClr val="C0C0C0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1600">
                <a:solidFill>
                  <a:srgbClr val="FFFFFF"/>
                </a:solidFill>
                <a:latin typeface="Verdana" charset="0"/>
              </a:rPr>
              <a:t>$_GET[]:</a:t>
            </a:r>
          </a:p>
          <a:p>
            <a:pPr eaLnBrk="1" hangingPunct="1"/>
            <a:r>
              <a:rPr lang="en-US" sz="1600">
                <a:solidFill>
                  <a:srgbClr val="FFFFFF"/>
                </a:solidFill>
                <a:latin typeface="Verdana" charset="0"/>
              </a:rPr>
              <a:t>  mode = </a:t>
            </a:r>
            <a:r>
              <a:rPr lang="ja-JP" altLang="en-US" sz="1600">
                <a:solidFill>
                  <a:srgbClr val="FFFFFF"/>
                </a:solidFill>
                <a:latin typeface="Verdana" charset="0"/>
              </a:rPr>
              <a:t>“</a:t>
            </a:r>
            <a:r>
              <a:rPr lang="en-US" altLang="ja-JP" sz="1600">
                <a:solidFill>
                  <a:srgbClr val="FFFFFF"/>
                </a:solidFill>
                <a:latin typeface="Verdana" charset="0"/>
              </a:rPr>
              <a:t>display</a:t>
            </a:r>
            <a:r>
              <a:rPr lang="ja-JP" altLang="en-US" sz="1600">
                <a:solidFill>
                  <a:srgbClr val="FFFFFF"/>
                </a:solidFill>
                <a:latin typeface="Verdana" charset="0"/>
              </a:rPr>
              <a:t>”</a:t>
            </a:r>
            <a:endParaRPr lang="en-US" altLang="ja-JP" sz="1600">
              <a:solidFill>
                <a:srgbClr val="FFFFFF"/>
              </a:solidFill>
              <a:latin typeface="Verdana" charset="0"/>
            </a:endParaRPr>
          </a:p>
          <a:p>
            <a:pPr eaLnBrk="1" hangingPunct="1"/>
            <a:r>
              <a:rPr lang="en-US" sz="1600">
                <a:solidFill>
                  <a:srgbClr val="FFFFFF"/>
                </a:solidFill>
                <a:latin typeface="Verdana" charset="0"/>
              </a:rPr>
              <a:t>  msg = </a:t>
            </a:r>
            <a:r>
              <a:rPr lang="ja-JP" altLang="en-US" sz="1600">
                <a:solidFill>
                  <a:srgbClr val="FFFFFF"/>
                </a:solidFill>
                <a:latin typeface="Verdana" charset="0"/>
              </a:rPr>
              <a:t>“</a:t>
            </a:r>
            <a:r>
              <a:rPr lang="en-US" altLang="ja-JP" sz="1600">
                <a:solidFill>
                  <a:srgbClr val="FFFFFF"/>
                </a:solidFill>
                <a:latin typeface="Verdana" charset="0"/>
              </a:rPr>
              <a:t>1</a:t>
            </a:r>
            <a:r>
              <a:rPr lang="ja-JP" altLang="en-US" sz="1600">
                <a:solidFill>
                  <a:srgbClr val="FFFFFF"/>
                </a:solidFill>
                <a:latin typeface="Verdana" charset="0"/>
              </a:rPr>
              <a:t>”</a:t>
            </a:r>
            <a:endParaRPr lang="en-US" altLang="ja-JP" sz="1600">
              <a:solidFill>
                <a:srgbClr val="FFFFFF"/>
              </a:solidFill>
              <a:latin typeface="Verdana" charset="0"/>
            </a:endParaRPr>
          </a:p>
          <a:p>
            <a:pPr eaLnBrk="1" hangingPunct="1"/>
            <a:r>
              <a:rPr lang="en-US" sz="1600">
                <a:solidFill>
                  <a:srgbClr val="FFFFFF"/>
                </a:solidFill>
                <a:latin typeface="Verdana" charset="0"/>
              </a:rPr>
              <a:t>  topicID = 1</a:t>
            </a:r>
          </a:p>
          <a:p>
            <a:pPr eaLnBrk="1" hangingPunct="1"/>
            <a:r>
              <a:rPr lang="en-US" sz="1600">
                <a:solidFill>
                  <a:srgbClr val="FFFFFF"/>
                </a:solidFill>
                <a:latin typeface="Verdana" charset="0"/>
              </a:rPr>
              <a:t>  poster = </a:t>
            </a:r>
            <a:r>
              <a:rPr lang="ja-JP" altLang="en-US" sz="1600">
                <a:solidFill>
                  <a:srgbClr val="FFFFFF"/>
                </a:solidFill>
                <a:latin typeface="Verdana" charset="0"/>
              </a:rPr>
              <a:t>“</a:t>
            </a:r>
            <a:r>
              <a:rPr lang="en-US" altLang="ja-JP" sz="1600">
                <a:solidFill>
                  <a:srgbClr val="FFFFFF"/>
                </a:solidFill>
                <a:latin typeface="Verdana" charset="0"/>
              </a:rPr>
              <a:t>1</a:t>
            </a:r>
            <a:r>
              <a:rPr lang="ja-JP" altLang="en-US" sz="1600">
                <a:solidFill>
                  <a:srgbClr val="FFFFFF"/>
                </a:solidFill>
                <a:latin typeface="Verdana" charset="0"/>
              </a:rPr>
              <a:t>”</a:t>
            </a:r>
            <a:endParaRPr lang="en-US" sz="1600">
              <a:solidFill>
                <a:srgbClr val="FFFFFF"/>
              </a:solidFill>
              <a:latin typeface="Verdana" charset="0"/>
            </a:endParaRPr>
          </a:p>
        </p:txBody>
      </p:sp>
      <p:sp>
        <p:nvSpPr>
          <p:cNvPr id="27652" name="Content Placeholder 2"/>
          <p:cNvSpPr>
            <a:spLocks/>
          </p:cNvSpPr>
          <p:nvPr/>
        </p:nvSpPr>
        <p:spPr bwMode="auto">
          <a:xfrm>
            <a:off x="1272246" y="3991124"/>
            <a:ext cx="5998332" cy="1828800"/>
          </a:xfrm>
          <a:prstGeom prst="rect">
            <a:avLst/>
          </a:prstGeom>
          <a:noFill/>
          <a:ln w="15875">
            <a:solidFill>
              <a:srgbClr val="969696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864" tIns="91440"/>
          <a:lstStyle/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function </a:t>
            </a:r>
            <a:r>
              <a:rPr lang="en-US" sz="2000" dirty="0" err="1"/>
              <a:t>displayAllMessagesForTopic</a:t>
            </a:r>
            <a:r>
              <a:rPr lang="en-US" sz="2000" dirty="0"/>
              <a:t>() {</a:t>
            </a:r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   $</a:t>
            </a:r>
            <a:r>
              <a:rPr lang="en-US" sz="2000" dirty="0" err="1"/>
              <a:t>my_topicID</a:t>
            </a:r>
            <a:r>
              <a:rPr lang="en-US" sz="2000" dirty="0"/>
              <a:t> = $_GET['</a:t>
            </a:r>
            <a:r>
              <a:rPr lang="en-US" sz="2000" dirty="0" err="1"/>
              <a:t>topicID</a:t>
            </a:r>
            <a:r>
              <a:rPr lang="en-US" sz="2000" dirty="0"/>
              <a:t>'];</a:t>
            </a:r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   $</a:t>
            </a:r>
            <a:r>
              <a:rPr lang="en-US" sz="2000" dirty="0" err="1"/>
              <a:t>sqlstmt</a:t>
            </a:r>
            <a:r>
              <a:rPr lang="en-US" sz="2000" dirty="0"/>
              <a:t> = </a:t>
            </a:r>
            <a:r>
              <a:rPr lang="ja-JP" altLang="en-US" sz="2000" dirty="0"/>
              <a:t>”</a:t>
            </a:r>
            <a:r>
              <a:rPr lang="en-US" altLang="ja-JP" sz="2000" dirty="0"/>
              <a:t> </a:t>
            </a:r>
            <a:r>
              <a:rPr lang="en-US" altLang="ja-JP" sz="2000" i="1" dirty="0"/>
              <a:t>SELECT </a:t>
            </a:r>
            <a:r>
              <a:rPr lang="en-US" altLang="ja-JP" sz="2000" i="1" dirty="0" err="1"/>
              <a:t>msg</a:t>
            </a:r>
            <a:r>
              <a:rPr lang="en-US" altLang="ja-JP" sz="2000" i="1" dirty="0"/>
              <a:t> FROM messages WHERE </a:t>
            </a:r>
            <a:r>
              <a:rPr lang="en-US" altLang="ja-JP" sz="2000" i="1" dirty="0" err="1"/>
              <a:t>topicID</a:t>
            </a:r>
            <a:r>
              <a:rPr lang="en-US" altLang="ja-JP" sz="2000" i="1" dirty="0"/>
              <a:t>='$</a:t>
            </a:r>
            <a:r>
              <a:rPr lang="en-US" altLang="ja-JP" sz="2000" i="1" dirty="0" err="1"/>
              <a:t>my_topicID</a:t>
            </a:r>
            <a:r>
              <a:rPr lang="ja-JP" altLang="en-US" sz="2000" i="1" dirty="0"/>
              <a:t>’</a:t>
            </a:r>
            <a:r>
              <a:rPr lang="en-US" altLang="ja-JP" sz="2000" dirty="0"/>
              <a:t> ";</a:t>
            </a:r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   $result = </a:t>
            </a:r>
            <a:r>
              <a:rPr lang="en-US" sz="2000" dirty="0" err="1"/>
              <a:t>mysql_query</a:t>
            </a:r>
            <a:r>
              <a:rPr lang="en-US" sz="2000" dirty="0"/>
              <a:t>($</a:t>
            </a:r>
            <a:r>
              <a:rPr lang="en-US" sz="2000" dirty="0" err="1"/>
              <a:t>sqlstmt</a:t>
            </a:r>
            <a:r>
              <a:rPr lang="en-US" sz="2000" dirty="0"/>
              <a:t>);</a:t>
            </a:r>
            <a:endParaRPr lang="en-US" sz="2000" dirty="0">
              <a:solidFill>
                <a:srgbClr val="B0BF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091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>
                <a:solidFill>
                  <a:srgbClr val="FF6600"/>
                </a:solidFill>
                <a:latin typeface="Georgia" charset="0"/>
                <a:ea typeface="ＭＳ Ｐゴシック" charset="0"/>
                <a:cs typeface="ＭＳ Ｐゴシック" charset="0"/>
              </a:rPr>
              <a:t>Taint propagation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010216" y="1578769"/>
            <a:ext cx="1411817" cy="40163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endParaRPr lang="en-US" sz="1200" b="1" smtClean="0">
              <a:solidFill>
                <a:srgbClr val="000000"/>
              </a:solidFill>
              <a:latin typeface="Corbel" charset="0"/>
            </a:endParaRPr>
          </a:p>
        </p:txBody>
      </p:sp>
      <p:sp>
        <p:nvSpPr>
          <p:cNvPr id="23" name="Flowchart: Magnetic Disk 22"/>
          <p:cNvSpPr/>
          <p:nvPr/>
        </p:nvSpPr>
        <p:spPr>
          <a:xfrm>
            <a:off x="9810750" y="2376984"/>
            <a:ext cx="1803745" cy="701675"/>
          </a:xfrm>
          <a:prstGeom prst="flowChartMagneticDisk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600" dirty="0" smtClean="0">
                <a:solidFill>
                  <a:srgbClr val="000000"/>
                </a:solidFill>
                <a:latin typeface="+mn-lt"/>
              </a:rPr>
              <a:t>Database with</a:t>
            </a:r>
          </a:p>
          <a:p>
            <a:pPr algn="ctr"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+mn-lt"/>
              </a:rPr>
              <a:t>t</a:t>
            </a:r>
            <a:r>
              <a:rPr lang="en-US" sz="1600" dirty="0" smtClean="0">
                <a:solidFill>
                  <a:srgbClr val="000000"/>
                </a:solidFill>
                <a:latin typeface="+mn-lt"/>
              </a:rPr>
              <a:t>aint tracking</a:t>
            </a:r>
            <a:endParaRPr lang="en-US" sz="1600" dirty="0" smtClea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9700" name="Text Box 29"/>
          <p:cNvSpPr txBox="1">
            <a:spLocks noChangeArrowheads="1"/>
          </p:cNvSpPr>
          <p:nvPr/>
        </p:nvSpPr>
        <p:spPr bwMode="auto">
          <a:xfrm>
            <a:off x="7823200" y="3610470"/>
            <a:ext cx="1828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>
                <a:solidFill>
                  <a:schemeClr val="bg1"/>
                </a:solidFill>
                <a:latin typeface="Verdana" charset="0"/>
              </a:rPr>
              <a:t>inputs</a:t>
            </a:r>
          </a:p>
        </p:txBody>
      </p:sp>
      <p:sp>
        <p:nvSpPr>
          <p:cNvPr id="29701" name="Text Box 30"/>
          <p:cNvSpPr txBox="1">
            <a:spLocks noChangeArrowheads="1"/>
          </p:cNvSpPr>
          <p:nvPr/>
        </p:nvSpPr>
        <p:spPr bwMode="auto">
          <a:xfrm>
            <a:off x="600030" y="3545035"/>
            <a:ext cx="5994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latin typeface="+mn-lt"/>
              </a:rPr>
              <a:t>Goal:</a:t>
            </a:r>
            <a:r>
              <a:rPr lang="en-US" sz="2800" dirty="0">
                <a:latin typeface="+mn-lt"/>
              </a:rPr>
              <a:t> Determine which input variables affect each potentially dangerous value</a:t>
            </a:r>
          </a:p>
        </p:txBody>
      </p:sp>
      <p:sp>
        <p:nvSpPr>
          <p:cNvPr id="27680" name="Text Box 32"/>
          <p:cNvSpPr txBox="1">
            <a:spLocks noChangeArrowheads="1"/>
          </p:cNvSpPr>
          <p:nvPr/>
        </p:nvSpPr>
        <p:spPr bwMode="auto">
          <a:xfrm>
            <a:off x="508000" y="5791200"/>
            <a:ext cx="10566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latin typeface="+mn-lt"/>
              </a:rPr>
              <a:t>Sensitive sinks: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mysql_query</a:t>
            </a:r>
            <a:r>
              <a:rPr lang="en-US" sz="2800" dirty="0">
                <a:latin typeface="+mn-lt"/>
              </a:rPr>
              <a:t>(), echo(), print()</a:t>
            </a:r>
          </a:p>
        </p:txBody>
      </p:sp>
      <p:sp>
        <p:nvSpPr>
          <p:cNvPr id="27681" name="Text Box 33"/>
          <p:cNvSpPr txBox="1">
            <a:spLocks noChangeArrowheads="1"/>
          </p:cNvSpPr>
          <p:nvPr/>
        </p:nvSpPr>
        <p:spPr bwMode="auto">
          <a:xfrm>
            <a:off x="508000" y="4664076"/>
            <a:ext cx="87376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latin typeface="+mn-lt"/>
              </a:rPr>
              <a:t>Technique:</a:t>
            </a:r>
            <a:r>
              <a:rPr lang="en-US" sz="2800" dirty="0">
                <a:latin typeface="+mn-lt"/>
              </a:rPr>
              <a:t> Execute and track data-flow from input variables to </a:t>
            </a:r>
            <a:r>
              <a:rPr lang="en-US" sz="2800" i="1" dirty="0">
                <a:latin typeface="+mn-lt"/>
              </a:rPr>
              <a:t>sensitive sinks</a:t>
            </a:r>
            <a:endParaRPr lang="en-US" sz="2800" dirty="0">
              <a:latin typeface="+mn-lt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065434" y="3583483"/>
            <a:ext cx="1411817" cy="5588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endParaRPr lang="en-US" sz="1200" b="1" smtClean="0">
              <a:solidFill>
                <a:srgbClr val="000000"/>
              </a:solidFill>
              <a:latin typeface="Corbel" charset="0"/>
            </a:endParaRPr>
          </a:p>
        </p:txBody>
      </p:sp>
      <p:cxnSp>
        <p:nvCxnSpPr>
          <p:cNvPr id="29705" name="Elbow Connector 13"/>
          <p:cNvCxnSpPr>
            <a:cxnSpLocks noChangeShapeType="1"/>
            <a:stCxn id="10" idx="3"/>
            <a:endCxn id="29707" idx="1"/>
          </p:cNvCxnSpPr>
          <p:nvPr/>
        </p:nvCxnSpPr>
        <p:spPr bwMode="auto">
          <a:xfrm>
            <a:off x="8458200" y="3862884"/>
            <a:ext cx="1295400" cy="128587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06" name="Straight Arrow Connector 124"/>
          <p:cNvCxnSpPr>
            <a:cxnSpLocks noChangeShapeType="1"/>
          </p:cNvCxnSpPr>
          <p:nvPr/>
        </p:nvCxnSpPr>
        <p:spPr bwMode="auto">
          <a:xfrm flipH="1">
            <a:off x="8534401" y="2726233"/>
            <a:ext cx="1174751" cy="30162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07" name="Flowchart: Multidocument 10"/>
          <p:cNvSpPr>
            <a:spLocks noChangeArrowheads="1"/>
          </p:cNvSpPr>
          <p:nvPr/>
        </p:nvSpPr>
        <p:spPr bwMode="auto">
          <a:xfrm>
            <a:off x="9753600" y="3686670"/>
            <a:ext cx="1422400" cy="609600"/>
          </a:xfrm>
          <a:prstGeom prst="flowChartMultidocument">
            <a:avLst/>
          </a:prstGeom>
          <a:solidFill>
            <a:srgbClr val="402529"/>
          </a:solidFill>
          <a:ln w="12700">
            <a:solidFill>
              <a:srgbClr val="C0C0C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en-US" sz="1200">
              <a:solidFill>
                <a:srgbClr val="FFFFFF"/>
              </a:solidFill>
              <a:latin typeface="Verdana" charset="0"/>
            </a:endParaRPr>
          </a:p>
        </p:txBody>
      </p:sp>
      <p:cxnSp>
        <p:nvCxnSpPr>
          <p:cNvPr id="29708" name="Elbow Connector 81"/>
          <p:cNvCxnSpPr>
            <a:cxnSpLocks noChangeShapeType="1"/>
          </p:cNvCxnSpPr>
          <p:nvPr/>
        </p:nvCxnSpPr>
        <p:spPr bwMode="auto">
          <a:xfrm flipV="1">
            <a:off x="5892800" y="1743570"/>
            <a:ext cx="1117600" cy="101282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09" name="Elbow Connector 81"/>
          <p:cNvCxnSpPr>
            <a:cxnSpLocks noChangeShapeType="1"/>
          </p:cNvCxnSpPr>
          <p:nvPr/>
        </p:nvCxnSpPr>
        <p:spPr bwMode="auto">
          <a:xfrm>
            <a:off x="5892800" y="2756395"/>
            <a:ext cx="1117600" cy="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10" name="Elbow Connector 81"/>
          <p:cNvCxnSpPr>
            <a:cxnSpLocks noChangeShapeType="1"/>
          </p:cNvCxnSpPr>
          <p:nvPr/>
        </p:nvCxnSpPr>
        <p:spPr bwMode="auto">
          <a:xfrm>
            <a:off x="5892801" y="2756395"/>
            <a:ext cx="1191684" cy="1106488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11" name="Elbow Connector 81"/>
          <p:cNvCxnSpPr>
            <a:cxnSpLocks noChangeShapeType="1"/>
          </p:cNvCxnSpPr>
          <p:nvPr/>
        </p:nvCxnSpPr>
        <p:spPr bwMode="auto">
          <a:xfrm>
            <a:off x="7772400" y="3043733"/>
            <a:ext cx="0" cy="461962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12" name="Text Box 76"/>
          <p:cNvSpPr txBox="1">
            <a:spLocks noChangeArrowheads="1"/>
          </p:cNvSpPr>
          <p:nvPr/>
        </p:nvSpPr>
        <p:spPr bwMode="auto">
          <a:xfrm>
            <a:off x="7721600" y="1978520"/>
            <a:ext cx="1219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dirty="0">
                <a:latin typeface="+mn-lt"/>
              </a:rPr>
              <a:t>inputs</a:t>
            </a:r>
            <a:endParaRPr lang="en-US" sz="1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9713" name="AutoShape 81"/>
          <p:cNvSpPr>
            <a:spLocks noChangeArrowheads="1"/>
          </p:cNvSpPr>
          <p:nvPr/>
        </p:nvSpPr>
        <p:spPr bwMode="auto">
          <a:xfrm>
            <a:off x="4842933" y="2315070"/>
            <a:ext cx="1049867" cy="838200"/>
          </a:xfrm>
          <a:prstGeom prst="foldedCorner">
            <a:avLst>
              <a:gd name="adj" fmla="val 12500"/>
            </a:avLst>
          </a:prstGeom>
          <a:solidFill>
            <a:srgbClr val="B0BFD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/>
              <a:t>PHP</a:t>
            </a:r>
          </a:p>
          <a:p>
            <a:pPr algn="ctr"/>
            <a:r>
              <a:rPr lang="en-US" sz="1600" dirty="0"/>
              <a:t>Source</a:t>
            </a:r>
          </a:p>
          <a:p>
            <a:pPr algn="ctr"/>
            <a:r>
              <a:rPr lang="en-US" sz="1600" dirty="0"/>
              <a:t>Code</a:t>
            </a:r>
          </a:p>
        </p:txBody>
      </p:sp>
      <p:sp>
        <p:nvSpPr>
          <p:cNvPr id="29714" name="Text Box 85"/>
          <p:cNvSpPr txBox="1">
            <a:spLocks noChangeArrowheads="1"/>
          </p:cNvSpPr>
          <p:nvPr/>
        </p:nvSpPr>
        <p:spPr bwMode="auto">
          <a:xfrm>
            <a:off x="7721600" y="2969120"/>
            <a:ext cx="152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dirty="0">
                <a:latin typeface="+mn-lt"/>
              </a:rPr>
              <a:t>taint sets</a:t>
            </a:r>
            <a:endParaRPr lang="en-US" sz="1600" dirty="0">
              <a:solidFill>
                <a:schemeClr val="bg1"/>
              </a:solidFill>
              <a:latin typeface="+mn-lt"/>
            </a:endParaRPr>
          </a:p>
        </p:txBody>
      </p:sp>
      <p:cxnSp>
        <p:nvCxnSpPr>
          <p:cNvPr id="29715" name="Elbow Connector 81"/>
          <p:cNvCxnSpPr>
            <a:cxnSpLocks noChangeShapeType="1"/>
          </p:cNvCxnSpPr>
          <p:nvPr/>
        </p:nvCxnSpPr>
        <p:spPr bwMode="auto">
          <a:xfrm>
            <a:off x="7617885" y="2010270"/>
            <a:ext cx="103716" cy="45720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16" name="Elbow Connector 81"/>
          <p:cNvCxnSpPr>
            <a:cxnSpLocks noChangeShapeType="1"/>
          </p:cNvCxnSpPr>
          <p:nvPr/>
        </p:nvCxnSpPr>
        <p:spPr bwMode="auto">
          <a:xfrm flipH="1">
            <a:off x="7317317" y="2010270"/>
            <a:ext cx="201083" cy="144780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Rounded Rectangle 8"/>
          <p:cNvSpPr/>
          <p:nvPr/>
        </p:nvSpPr>
        <p:spPr>
          <a:xfrm>
            <a:off x="7065434" y="2530971"/>
            <a:ext cx="1411817" cy="44926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600" dirty="0" smtClean="0">
                <a:solidFill>
                  <a:srgbClr val="000000"/>
                </a:solidFill>
                <a:latin typeface="+mn-lt"/>
              </a:rPr>
              <a:t>Taint Propagator</a:t>
            </a:r>
          </a:p>
        </p:txBody>
      </p:sp>
    </p:spTree>
    <p:extLst>
      <p:ext uri="{BB962C8B-B14F-4D97-AF65-F5344CB8AC3E}">
        <p14:creationId xmlns:p14="http://schemas.microsoft.com/office/powerpoint/2010/main" val="2408829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80" grpId="0"/>
      <p:bldP spid="2768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dirty="0">
                <a:solidFill>
                  <a:srgbClr val="FF6600"/>
                </a:solidFill>
                <a:latin typeface="+mn-lt"/>
                <a:ea typeface="ＭＳ Ｐゴシック" charset="0"/>
                <a:cs typeface="ＭＳ Ｐゴシック" charset="0"/>
              </a:rPr>
              <a:t>Taint propagation: data-flow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065434" y="1900486"/>
            <a:ext cx="1411817" cy="44926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600" dirty="0" smtClean="0">
                <a:solidFill>
                  <a:srgbClr val="000000"/>
                </a:solidFill>
                <a:latin typeface="+mn-lt"/>
              </a:rPr>
              <a:t>Taint Propagator</a:t>
            </a:r>
          </a:p>
        </p:txBody>
      </p:sp>
      <p:sp>
        <p:nvSpPr>
          <p:cNvPr id="23" name="Flowchart: Magnetic Disk 22"/>
          <p:cNvSpPr/>
          <p:nvPr/>
        </p:nvSpPr>
        <p:spPr>
          <a:xfrm>
            <a:off x="9810750" y="1741388"/>
            <a:ext cx="1803745" cy="701675"/>
          </a:xfrm>
          <a:prstGeom prst="flowChartMagneticDisk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600" dirty="0" smtClean="0">
                <a:solidFill>
                  <a:srgbClr val="000000"/>
                </a:solidFill>
                <a:latin typeface="+mn-lt"/>
              </a:rPr>
              <a:t>Database with</a:t>
            </a:r>
          </a:p>
          <a:p>
            <a:pPr algn="ctr"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+mn-lt"/>
              </a:rPr>
              <a:t>t</a:t>
            </a:r>
            <a:r>
              <a:rPr lang="en-US" sz="1600" dirty="0" smtClean="0">
                <a:solidFill>
                  <a:srgbClr val="000000"/>
                </a:solidFill>
                <a:latin typeface="+mn-lt"/>
              </a:rPr>
              <a:t>aint tracking</a:t>
            </a:r>
            <a:endParaRPr lang="en-US" sz="1600" dirty="0" smtClean="0">
              <a:solidFill>
                <a:srgbClr val="000000"/>
              </a:solidFill>
              <a:latin typeface="+mn-lt"/>
            </a:endParaRPr>
          </a:p>
        </p:txBody>
      </p:sp>
      <p:cxnSp>
        <p:nvCxnSpPr>
          <p:cNvPr id="31748" name="Straight Arrow Connector 124"/>
          <p:cNvCxnSpPr>
            <a:cxnSpLocks noChangeShapeType="1"/>
          </p:cNvCxnSpPr>
          <p:nvPr/>
        </p:nvCxnSpPr>
        <p:spPr bwMode="auto">
          <a:xfrm flipH="1" flipV="1">
            <a:off x="8534403" y="2125911"/>
            <a:ext cx="1202631" cy="9021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49" name="Elbow Connector 81"/>
          <p:cNvCxnSpPr>
            <a:cxnSpLocks noChangeShapeType="1"/>
          </p:cNvCxnSpPr>
          <p:nvPr/>
        </p:nvCxnSpPr>
        <p:spPr bwMode="auto">
          <a:xfrm>
            <a:off x="5905501" y="2125910"/>
            <a:ext cx="1104900" cy="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0" name="Elbow Connector 81"/>
          <p:cNvCxnSpPr>
            <a:cxnSpLocks noChangeShapeType="1"/>
          </p:cNvCxnSpPr>
          <p:nvPr/>
        </p:nvCxnSpPr>
        <p:spPr bwMode="auto">
          <a:xfrm>
            <a:off x="7772400" y="2413248"/>
            <a:ext cx="0" cy="461962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51" name="Text Box 26"/>
          <p:cNvSpPr txBox="1">
            <a:spLocks noChangeArrowheads="1"/>
          </p:cNvSpPr>
          <p:nvPr/>
        </p:nvSpPr>
        <p:spPr bwMode="auto">
          <a:xfrm>
            <a:off x="7896824" y="2449165"/>
            <a:ext cx="1828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dirty="0">
                <a:latin typeface="Verdana" charset="0"/>
              </a:rPr>
              <a:t>taint sets</a:t>
            </a:r>
          </a:p>
        </p:txBody>
      </p:sp>
      <p:sp>
        <p:nvSpPr>
          <p:cNvPr id="31752" name="Text Box 27"/>
          <p:cNvSpPr txBox="1">
            <a:spLocks noChangeArrowheads="1"/>
          </p:cNvSpPr>
          <p:nvPr/>
        </p:nvSpPr>
        <p:spPr bwMode="auto">
          <a:xfrm>
            <a:off x="7823200" y="1327150"/>
            <a:ext cx="1828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>
                <a:solidFill>
                  <a:schemeClr val="bg1"/>
                </a:solidFill>
                <a:latin typeface="Verdana" charset="0"/>
              </a:rPr>
              <a:t>inputs</a:t>
            </a:r>
          </a:p>
        </p:txBody>
      </p:sp>
      <p:cxnSp>
        <p:nvCxnSpPr>
          <p:cNvPr id="31753" name="Elbow Connector 81"/>
          <p:cNvCxnSpPr>
            <a:cxnSpLocks noChangeShapeType="1"/>
          </p:cNvCxnSpPr>
          <p:nvPr/>
        </p:nvCxnSpPr>
        <p:spPr bwMode="auto">
          <a:xfrm>
            <a:off x="7772400" y="1379785"/>
            <a:ext cx="0" cy="45720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54" name="Rectangle 32"/>
          <p:cNvSpPr>
            <a:spLocks noChangeArrowheads="1"/>
          </p:cNvSpPr>
          <p:nvPr/>
        </p:nvSpPr>
        <p:spPr bwMode="auto">
          <a:xfrm>
            <a:off x="812799" y="2202388"/>
            <a:ext cx="356794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/>
              <a:t>Each value has a </a:t>
            </a:r>
            <a:r>
              <a:rPr lang="en-US" sz="2400" b="1" dirty="0"/>
              <a:t>taint set</a:t>
            </a:r>
            <a:r>
              <a:rPr lang="en-US" sz="2400" dirty="0"/>
              <a:t>, which contains input </a:t>
            </a:r>
            <a:r>
              <a:rPr lang="en-US" sz="2400" i="1" dirty="0"/>
              <a:t>variables</a:t>
            </a:r>
            <a:r>
              <a:rPr lang="en-US" sz="2400" dirty="0"/>
              <a:t> whose values flow into it</a:t>
            </a:r>
          </a:p>
        </p:txBody>
      </p:sp>
      <p:sp>
        <p:nvSpPr>
          <p:cNvPr id="31755" name="Text Box 33"/>
          <p:cNvSpPr txBox="1">
            <a:spLocks noChangeArrowheads="1"/>
          </p:cNvSpPr>
          <p:nvPr/>
        </p:nvSpPr>
        <p:spPr bwMode="auto">
          <a:xfrm>
            <a:off x="7841606" y="1403250"/>
            <a:ext cx="1219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dirty="0">
                <a:latin typeface="Verdana" charset="0"/>
              </a:rPr>
              <a:t>inputs</a:t>
            </a:r>
            <a:endParaRPr lang="en-US" sz="1600" dirty="0">
              <a:solidFill>
                <a:schemeClr val="bg1"/>
              </a:solidFill>
              <a:latin typeface="Verdana" charset="0"/>
            </a:endParaRPr>
          </a:p>
        </p:txBody>
      </p:sp>
      <p:sp>
        <p:nvSpPr>
          <p:cNvPr id="50210" name="Content Placeholder 2"/>
          <p:cNvSpPr>
            <a:spLocks/>
          </p:cNvSpPr>
          <p:nvPr/>
        </p:nvSpPr>
        <p:spPr bwMode="auto">
          <a:xfrm>
            <a:off x="4673600" y="2966640"/>
            <a:ext cx="7112000" cy="1828800"/>
          </a:xfrm>
          <a:prstGeom prst="rect">
            <a:avLst/>
          </a:prstGeom>
          <a:noFill/>
          <a:ln w="15875">
            <a:solidFill>
              <a:srgbClr val="969696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864" tIns="91440"/>
          <a:lstStyle/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function </a:t>
            </a:r>
            <a:r>
              <a:rPr lang="en-US" sz="2000" dirty="0" err="1"/>
              <a:t>displayAllMessagesForTopic</a:t>
            </a:r>
            <a:r>
              <a:rPr lang="en-US" sz="2000" dirty="0"/>
              <a:t>() {</a:t>
            </a:r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   $</a:t>
            </a:r>
            <a:r>
              <a:rPr lang="en-US" sz="2000" dirty="0" err="1"/>
              <a:t>my_topicID</a:t>
            </a:r>
            <a:r>
              <a:rPr lang="en-US" sz="2000" dirty="0"/>
              <a:t> = $_GET['</a:t>
            </a:r>
            <a:r>
              <a:rPr lang="en-US" sz="2000" dirty="0" err="1">
                <a:solidFill>
                  <a:srgbClr val="BD9969"/>
                </a:solidFill>
              </a:rPr>
              <a:t>topicID</a:t>
            </a:r>
            <a:r>
              <a:rPr lang="en-US" sz="2000" dirty="0"/>
              <a:t>'];</a:t>
            </a:r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   $</a:t>
            </a:r>
            <a:r>
              <a:rPr lang="en-US" sz="2000" dirty="0" err="1"/>
              <a:t>sqlstmt</a:t>
            </a:r>
            <a:r>
              <a:rPr lang="en-US" sz="2000" dirty="0"/>
              <a:t> = </a:t>
            </a:r>
            <a:r>
              <a:rPr lang="ja-JP" altLang="en-US" sz="2000" dirty="0"/>
              <a:t>”</a:t>
            </a:r>
            <a:r>
              <a:rPr lang="en-US" altLang="ja-JP" sz="2000" dirty="0"/>
              <a:t> </a:t>
            </a:r>
            <a:r>
              <a:rPr lang="en-US" altLang="ja-JP" sz="2000" i="1" dirty="0"/>
              <a:t>SELECT </a:t>
            </a:r>
            <a:r>
              <a:rPr lang="en-US" altLang="ja-JP" sz="2000" i="1" dirty="0" err="1"/>
              <a:t>msg</a:t>
            </a:r>
            <a:r>
              <a:rPr lang="en-US" altLang="ja-JP" sz="2000" i="1" dirty="0"/>
              <a:t> FROM messages WHERE </a:t>
            </a:r>
            <a:r>
              <a:rPr lang="en-US" altLang="ja-JP" sz="2000" i="1" dirty="0" err="1"/>
              <a:t>topicID</a:t>
            </a:r>
            <a:r>
              <a:rPr lang="en-US" altLang="ja-JP" sz="2000" i="1" dirty="0"/>
              <a:t>='$</a:t>
            </a:r>
            <a:r>
              <a:rPr lang="en-US" altLang="ja-JP" sz="2000" i="1" dirty="0" err="1"/>
              <a:t>my_topicID</a:t>
            </a:r>
            <a:r>
              <a:rPr lang="ja-JP" altLang="en-US" sz="2000" i="1" dirty="0"/>
              <a:t>’</a:t>
            </a:r>
            <a:r>
              <a:rPr lang="en-US" altLang="ja-JP" sz="2000" dirty="0"/>
              <a:t> ";</a:t>
            </a:r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   $result = </a:t>
            </a:r>
            <a:r>
              <a:rPr lang="en-US" sz="2000" dirty="0" err="1"/>
              <a:t>mysql_query</a:t>
            </a:r>
            <a:r>
              <a:rPr lang="en-US" sz="2000" dirty="0"/>
              <a:t>($</a:t>
            </a:r>
            <a:r>
              <a:rPr lang="en-US" sz="2000" dirty="0" err="1"/>
              <a:t>sqlstmt</a:t>
            </a:r>
            <a:r>
              <a:rPr lang="en-US" sz="2000" dirty="0"/>
              <a:t>); </a:t>
            </a:r>
            <a:r>
              <a:rPr lang="en-US" sz="2000" dirty="0">
                <a:solidFill>
                  <a:srgbClr val="BD9969"/>
                </a:solidFill>
              </a:rPr>
              <a:t>/* {</a:t>
            </a:r>
            <a:r>
              <a:rPr lang="ja-JP" altLang="en-US" sz="2000" dirty="0">
                <a:solidFill>
                  <a:srgbClr val="BD9969"/>
                </a:solidFill>
              </a:rPr>
              <a:t>‘</a:t>
            </a:r>
            <a:r>
              <a:rPr lang="en-US" altLang="ja-JP" sz="2000" dirty="0" err="1">
                <a:solidFill>
                  <a:srgbClr val="BD9969"/>
                </a:solidFill>
              </a:rPr>
              <a:t>topicID</a:t>
            </a:r>
            <a:r>
              <a:rPr lang="ja-JP" altLang="en-US" sz="2000" dirty="0">
                <a:solidFill>
                  <a:srgbClr val="BD9969"/>
                </a:solidFill>
              </a:rPr>
              <a:t>’</a:t>
            </a:r>
            <a:r>
              <a:rPr lang="en-US" altLang="ja-JP" sz="2000" dirty="0">
                <a:solidFill>
                  <a:srgbClr val="BD9969"/>
                </a:solidFill>
              </a:rPr>
              <a:t>} */</a:t>
            </a:r>
            <a:endParaRPr lang="en-US" sz="2000" dirty="0">
              <a:solidFill>
                <a:srgbClr val="B0BFD5"/>
              </a:solidFill>
            </a:endParaRPr>
          </a:p>
        </p:txBody>
      </p:sp>
      <p:sp>
        <p:nvSpPr>
          <p:cNvPr id="50213" name="Rectangle 37"/>
          <p:cNvSpPr>
            <a:spLocks noChangeArrowheads="1"/>
          </p:cNvSpPr>
          <p:nvPr/>
        </p:nvSpPr>
        <p:spPr bwMode="auto">
          <a:xfrm>
            <a:off x="784090" y="4611390"/>
            <a:ext cx="109982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2400" b="1" dirty="0"/>
              <a:t>Taint propagation</a:t>
            </a:r>
            <a:endParaRPr lang="en-US" sz="2400" dirty="0"/>
          </a:p>
          <a:p>
            <a:pPr eaLnBrk="1" hangingPunct="1">
              <a:buFontTx/>
              <a:buChar char="•"/>
            </a:pPr>
            <a:r>
              <a:rPr lang="en-US" sz="2400" dirty="0"/>
              <a:t> Assignments: $</a:t>
            </a:r>
            <a:r>
              <a:rPr lang="en-US" sz="2400" dirty="0" err="1"/>
              <a:t>my_poster</a:t>
            </a:r>
            <a:r>
              <a:rPr lang="en-US" sz="2400" dirty="0"/>
              <a:t> = $_GET[</a:t>
            </a:r>
            <a:r>
              <a:rPr lang="ja-JP" altLang="en-US" sz="2400" dirty="0"/>
              <a:t>“</a:t>
            </a:r>
            <a:r>
              <a:rPr lang="en-US" altLang="ja-JP" sz="2400" dirty="0"/>
              <a:t>poster</a:t>
            </a:r>
            <a:r>
              <a:rPr lang="ja-JP" altLang="en-US" sz="2400" dirty="0"/>
              <a:t>”</a:t>
            </a:r>
            <a:r>
              <a:rPr lang="en-US" altLang="ja-JP" sz="2400" dirty="0"/>
              <a:t>]</a:t>
            </a:r>
          </a:p>
          <a:p>
            <a:pPr eaLnBrk="1" hangingPunct="1">
              <a:buFontTx/>
              <a:buChar char="•"/>
            </a:pPr>
            <a:r>
              <a:rPr lang="en-US" sz="2400" dirty="0"/>
              <a:t> String concatenation: $</a:t>
            </a:r>
            <a:r>
              <a:rPr lang="en-US" sz="2400" dirty="0" err="1"/>
              <a:t>full_n</a:t>
            </a:r>
            <a:r>
              <a:rPr lang="en-US" sz="2400" dirty="0"/>
              <a:t> = $</a:t>
            </a:r>
            <a:r>
              <a:rPr lang="en-US" sz="2400" dirty="0" err="1"/>
              <a:t>first_n</a:t>
            </a:r>
            <a:r>
              <a:rPr lang="en-US" sz="2400" dirty="0"/>
              <a:t> . $</a:t>
            </a:r>
            <a:r>
              <a:rPr lang="en-US" sz="2400" dirty="0" err="1"/>
              <a:t>last_n</a:t>
            </a:r>
            <a:endParaRPr lang="en-US" sz="2400" u="sng" dirty="0"/>
          </a:p>
          <a:p>
            <a:pPr eaLnBrk="1" hangingPunct="1">
              <a:buFontTx/>
              <a:buChar char="•"/>
            </a:pPr>
            <a:r>
              <a:rPr lang="en-US" sz="2400" dirty="0"/>
              <a:t> PHP built-in functions: $z = foo($x, $y)</a:t>
            </a:r>
          </a:p>
          <a:p>
            <a:pPr eaLnBrk="1" hangingPunct="1">
              <a:buFontTx/>
              <a:buChar char="•"/>
            </a:pPr>
            <a:r>
              <a:rPr lang="en-US" sz="2400" dirty="0"/>
              <a:t> Database operations (for </a:t>
            </a:r>
            <a:r>
              <a:rPr lang="en-US" sz="2400" dirty="0" smtClean="0"/>
              <a:t>stored </a:t>
            </a:r>
            <a:r>
              <a:rPr lang="en-US" sz="2400" dirty="0"/>
              <a:t>XSS)</a:t>
            </a:r>
          </a:p>
        </p:txBody>
      </p:sp>
      <p:sp>
        <p:nvSpPr>
          <p:cNvPr id="31758" name="AutoShape 38"/>
          <p:cNvSpPr>
            <a:spLocks noChangeArrowheads="1"/>
          </p:cNvSpPr>
          <p:nvPr/>
        </p:nvSpPr>
        <p:spPr bwMode="auto">
          <a:xfrm>
            <a:off x="4775200" y="1710630"/>
            <a:ext cx="1049867" cy="838200"/>
          </a:xfrm>
          <a:prstGeom prst="foldedCorner">
            <a:avLst>
              <a:gd name="adj" fmla="val 12500"/>
            </a:avLst>
          </a:prstGeom>
          <a:solidFill>
            <a:srgbClr val="B0BFD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/>
              <a:t>PHP</a:t>
            </a:r>
          </a:p>
          <a:p>
            <a:pPr algn="ctr"/>
            <a:r>
              <a:rPr lang="en-US" sz="1600" dirty="0"/>
              <a:t>Source</a:t>
            </a:r>
          </a:p>
          <a:p>
            <a:pPr algn="ctr"/>
            <a:r>
              <a:rPr lang="en-US" sz="1600" dirty="0"/>
              <a:t>Code</a:t>
            </a:r>
          </a:p>
        </p:txBody>
      </p:sp>
      <p:sp>
        <p:nvSpPr>
          <p:cNvPr id="50217" name="AutoShape 41"/>
          <p:cNvSpPr>
            <a:spLocks/>
          </p:cNvSpPr>
          <p:nvPr/>
        </p:nvSpPr>
        <p:spPr bwMode="auto">
          <a:xfrm>
            <a:off x="7123310" y="5310434"/>
            <a:ext cx="1513512" cy="369332"/>
          </a:xfrm>
          <a:prstGeom prst="borderCallout1">
            <a:avLst>
              <a:gd name="adj1" fmla="val -12755"/>
              <a:gd name="adj2" fmla="val 26266"/>
              <a:gd name="adj3" fmla="val -157245"/>
              <a:gd name="adj4" fmla="val -4098"/>
            </a:avLst>
          </a:prstGeom>
          <a:solidFill>
            <a:schemeClr val="tx1"/>
          </a:solidFill>
          <a:ln w="2540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Sensitive sink</a:t>
            </a:r>
          </a:p>
        </p:txBody>
      </p:sp>
      <p:sp>
        <p:nvSpPr>
          <p:cNvPr id="18" name="AutoShape 41"/>
          <p:cNvSpPr>
            <a:spLocks/>
          </p:cNvSpPr>
          <p:nvPr/>
        </p:nvSpPr>
        <p:spPr bwMode="auto">
          <a:xfrm>
            <a:off x="8928460" y="5334001"/>
            <a:ext cx="1268734" cy="369332"/>
          </a:xfrm>
          <a:prstGeom prst="borderCallout1">
            <a:avLst>
              <a:gd name="adj1" fmla="val -2789"/>
              <a:gd name="adj2" fmla="val 49373"/>
              <a:gd name="adj3" fmla="val -152262"/>
              <a:gd name="adj4" fmla="val 29954"/>
            </a:avLst>
          </a:prstGeom>
          <a:solidFill>
            <a:schemeClr val="tx1"/>
          </a:solidFill>
          <a:ln w="2540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pPr algn="ctr"/>
            <a:r>
              <a:rPr lang="en-US" sz="1800" dirty="0" smtClean="0">
                <a:solidFill>
                  <a:schemeClr val="bg1"/>
                </a:solidFill>
              </a:rPr>
              <a:t>Taint set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597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10" grpId="0" animBg="1"/>
      <p:bldP spid="50213" grpId="0"/>
      <p:bldP spid="50217" grpId="0" animBg="1"/>
      <p:bldP spid="50217" grpId="1" animBg="1"/>
      <p:bldP spid="18" grpId="0" animBg="1"/>
      <p:bldP spid="18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>
                <a:solidFill>
                  <a:srgbClr val="FF6600"/>
                </a:solidFill>
                <a:latin typeface="+mn-lt"/>
                <a:ea typeface="ＭＳ Ｐゴシック" charset="0"/>
                <a:cs typeface="ＭＳ Ｐゴシック" charset="0"/>
              </a:rPr>
              <a:t>Example: SQL injection attack</a:t>
            </a:r>
          </a:p>
        </p:txBody>
      </p:sp>
      <p:sp>
        <p:nvSpPr>
          <p:cNvPr id="33794" name="Content Placeholder 2"/>
          <p:cNvSpPr>
            <a:spLocks/>
          </p:cNvSpPr>
          <p:nvPr/>
        </p:nvSpPr>
        <p:spPr bwMode="auto">
          <a:xfrm>
            <a:off x="711200" y="1524000"/>
            <a:ext cx="10972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864" tIns="91440"/>
          <a:lstStyle/>
          <a:p>
            <a:pPr marL="631825" indent="-514350" eaLnBrk="1" hangingPunct="1">
              <a:spcBef>
                <a:spcPct val="20000"/>
              </a:spcBef>
            </a:pPr>
            <a:r>
              <a:rPr lang="en-US" sz="2400" dirty="0"/>
              <a:t>1. </a:t>
            </a:r>
            <a:r>
              <a:rPr lang="en-US" sz="2400" b="1" dirty="0"/>
              <a:t>Generate</a:t>
            </a:r>
            <a:r>
              <a:rPr lang="en-US" sz="2400" dirty="0"/>
              <a:t> inputs until program reaches an SQL statement</a:t>
            </a:r>
          </a:p>
          <a:p>
            <a:pPr marL="631825" indent="-514350" eaLnBrk="1" hangingPunct="1">
              <a:spcBef>
                <a:spcPct val="20000"/>
              </a:spcBef>
            </a:pPr>
            <a:endParaRPr lang="en-US" sz="2000" dirty="0">
              <a:solidFill>
                <a:srgbClr val="808080"/>
              </a:solidFill>
              <a:latin typeface="Verdana" charset="0"/>
            </a:endParaRPr>
          </a:p>
          <a:p>
            <a:pPr marL="631825" indent="-514350" eaLnBrk="1" hangingPunct="1">
              <a:spcBef>
                <a:spcPct val="20000"/>
              </a:spcBef>
            </a:pPr>
            <a:r>
              <a:rPr lang="en-US" sz="2000" dirty="0" smtClean="0"/>
              <a:t>      SELECT </a:t>
            </a:r>
            <a:r>
              <a:rPr lang="en-US" sz="2000" dirty="0" err="1"/>
              <a:t>msg</a:t>
            </a:r>
            <a:r>
              <a:rPr lang="en-US" sz="2000" dirty="0"/>
              <a:t> FROM messages WHERE </a:t>
            </a:r>
            <a:r>
              <a:rPr lang="en-US" sz="2000" dirty="0" err="1"/>
              <a:t>topicID</a:t>
            </a:r>
            <a:r>
              <a:rPr lang="en-US" sz="2000" dirty="0"/>
              <a:t>='$</a:t>
            </a:r>
            <a:r>
              <a:rPr lang="en-US" sz="2000" dirty="0" err="1"/>
              <a:t>my_topicID</a:t>
            </a:r>
            <a:r>
              <a:rPr lang="ja-JP" altLang="en-US" sz="2000" dirty="0"/>
              <a:t>‘</a:t>
            </a:r>
            <a:endParaRPr lang="en-US" altLang="ja-JP" sz="2000" dirty="0">
              <a:solidFill>
                <a:srgbClr val="808080"/>
              </a:solidFill>
            </a:endParaRPr>
          </a:p>
          <a:p>
            <a:pPr marL="631825" indent="-514350" eaLnBrk="1" hangingPunct="1">
              <a:spcBef>
                <a:spcPct val="20000"/>
              </a:spcBef>
            </a:pPr>
            <a:endParaRPr lang="en-US" sz="2000" dirty="0">
              <a:solidFill>
                <a:srgbClr val="808080"/>
              </a:solidFill>
              <a:latin typeface="Verdana" charset="0"/>
            </a:endParaRPr>
          </a:p>
          <a:p>
            <a:pPr marL="631825" indent="-514350" eaLnBrk="1" hangingPunct="1">
              <a:spcBef>
                <a:spcPct val="20000"/>
              </a:spcBef>
            </a:pPr>
            <a:r>
              <a:rPr lang="en-US" sz="2400" dirty="0"/>
              <a:t>2. </a:t>
            </a:r>
            <a:r>
              <a:rPr lang="en-US" sz="2400" b="1" dirty="0"/>
              <a:t>Collect taint sets</a:t>
            </a:r>
            <a:r>
              <a:rPr lang="en-US" sz="2400" dirty="0"/>
              <a:t> for values in sensitive sinks: </a:t>
            </a:r>
            <a:r>
              <a:rPr lang="en-US" sz="2400" dirty="0">
                <a:solidFill>
                  <a:srgbClr val="BD9969"/>
                </a:solidFill>
              </a:rPr>
              <a:t>{ </a:t>
            </a:r>
            <a:r>
              <a:rPr lang="ja-JP" altLang="en-US" sz="2400" dirty="0">
                <a:solidFill>
                  <a:srgbClr val="BD9969"/>
                </a:solidFill>
              </a:rPr>
              <a:t>’</a:t>
            </a:r>
            <a:r>
              <a:rPr lang="en-US" altLang="ja-JP" sz="2400" dirty="0" err="1">
                <a:solidFill>
                  <a:srgbClr val="BD9969"/>
                </a:solidFill>
              </a:rPr>
              <a:t>topicID</a:t>
            </a:r>
            <a:r>
              <a:rPr lang="ja-JP" altLang="en-US" sz="2400" dirty="0">
                <a:solidFill>
                  <a:srgbClr val="BD9969"/>
                </a:solidFill>
              </a:rPr>
              <a:t>’</a:t>
            </a:r>
            <a:r>
              <a:rPr lang="en-US" altLang="ja-JP" sz="2400" dirty="0">
                <a:solidFill>
                  <a:srgbClr val="BD9969"/>
                </a:solidFill>
              </a:rPr>
              <a:t> }</a:t>
            </a:r>
            <a:endParaRPr lang="en-US" sz="2400" dirty="0"/>
          </a:p>
        </p:txBody>
      </p:sp>
      <p:sp>
        <p:nvSpPr>
          <p:cNvPr id="33795" name="Content Placeholder 2"/>
          <p:cNvSpPr>
            <a:spLocks/>
          </p:cNvSpPr>
          <p:nvPr/>
        </p:nvSpPr>
        <p:spPr bwMode="auto">
          <a:xfrm>
            <a:off x="1472451" y="3789015"/>
            <a:ext cx="8559116" cy="1828800"/>
          </a:xfrm>
          <a:prstGeom prst="rect">
            <a:avLst/>
          </a:prstGeom>
          <a:noFill/>
          <a:ln w="15875">
            <a:solidFill>
              <a:srgbClr val="969696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864" tIns="91440"/>
          <a:lstStyle/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function </a:t>
            </a:r>
            <a:r>
              <a:rPr lang="en-US" sz="2000" dirty="0" err="1"/>
              <a:t>displayAllMessagesForTopic</a:t>
            </a:r>
            <a:r>
              <a:rPr lang="en-US" sz="2000" dirty="0"/>
              <a:t>() {</a:t>
            </a:r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   $</a:t>
            </a:r>
            <a:r>
              <a:rPr lang="en-US" sz="2000" dirty="0" err="1"/>
              <a:t>my_topicID</a:t>
            </a:r>
            <a:r>
              <a:rPr lang="en-US" sz="2000" dirty="0"/>
              <a:t> = $_GET['</a:t>
            </a:r>
            <a:r>
              <a:rPr lang="en-US" sz="2000" dirty="0" err="1">
                <a:solidFill>
                  <a:srgbClr val="BD9969"/>
                </a:solidFill>
              </a:rPr>
              <a:t>topicID</a:t>
            </a:r>
            <a:r>
              <a:rPr lang="en-US" sz="2000" dirty="0"/>
              <a:t>'];</a:t>
            </a:r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   $</a:t>
            </a:r>
            <a:r>
              <a:rPr lang="en-US" sz="2000" dirty="0" err="1"/>
              <a:t>sqlstmt</a:t>
            </a:r>
            <a:r>
              <a:rPr lang="en-US" sz="2000" dirty="0"/>
              <a:t> = </a:t>
            </a:r>
            <a:r>
              <a:rPr lang="en-US" sz="2000" dirty="0" smtClean="0"/>
              <a:t>“</a:t>
            </a:r>
            <a:r>
              <a:rPr lang="en-US" altLang="ja-JP" sz="2000" i="1" dirty="0" smtClean="0"/>
              <a:t>SELECT </a:t>
            </a:r>
            <a:r>
              <a:rPr lang="en-US" altLang="ja-JP" sz="2000" i="1" dirty="0" err="1"/>
              <a:t>msg</a:t>
            </a:r>
            <a:r>
              <a:rPr lang="en-US" altLang="ja-JP" sz="2000" i="1" dirty="0"/>
              <a:t> FROM messages WHERE </a:t>
            </a:r>
            <a:r>
              <a:rPr lang="en-US" altLang="ja-JP" sz="2000" i="1" dirty="0" err="1"/>
              <a:t>topicID</a:t>
            </a:r>
            <a:r>
              <a:rPr lang="en-US" altLang="ja-JP" sz="2000" i="1" dirty="0" smtClean="0"/>
              <a:t>=‘$</a:t>
            </a:r>
            <a:r>
              <a:rPr lang="en-US" altLang="ja-JP" sz="2000" i="1" dirty="0" err="1" smtClean="0"/>
              <a:t>my_topicID</a:t>
            </a:r>
            <a:r>
              <a:rPr lang="en-US" altLang="ja-JP" sz="2000" i="1" dirty="0" smtClean="0"/>
              <a:t>’</a:t>
            </a:r>
            <a:r>
              <a:rPr lang="en-US" altLang="ja-JP" sz="2000" dirty="0" smtClean="0"/>
              <a:t> “;</a:t>
            </a:r>
            <a:endParaRPr lang="en-US" altLang="ja-JP" sz="2000" dirty="0"/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   $result = </a:t>
            </a:r>
            <a:r>
              <a:rPr lang="en-US" sz="2000" dirty="0" err="1"/>
              <a:t>mysql_query</a:t>
            </a:r>
            <a:r>
              <a:rPr lang="en-US" sz="2000" dirty="0"/>
              <a:t>($</a:t>
            </a:r>
            <a:r>
              <a:rPr lang="en-US" sz="2000" dirty="0" err="1"/>
              <a:t>sqlstmt</a:t>
            </a:r>
            <a:r>
              <a:rPr lang="en-US" sz="2000" dirty="0"/>
              <a:t>); </a:t>
            </a:r>
            <a:r>
              <a:rPr lang="en-US" sz="2000" dirty="0">
                <a:solidFill>
                  <a:srgbClr val="BD9969"/>
                </a:solidFill>
              </a:rPr>
              <a:t>/* {</a:t>
            </a:r>
            <a:r>
              <a:rPr lang="ja-JP" altLang="en-US" sz="2000" dirty="0">
                <a:solidFill>
                  <a:srgbClr val="BD9969"/>
                </a:solidFill>
              </a:rPr>
              <a:t>‘</a:t>
            </a:r>
            <a:r>
              <a:rPr lang="en-US" altLang="ja-JP" sz="2000" dirty="0" err="1">
                <a:solidFill>
                  <a:srgbClr val="BD9969"/>
                </a:solidFill>
              </a:rPr>
              <a:t>topicID</a:t>
            </a:r>
            <a:r>
              <a:rPr lang="ja-JP" altLang="en-US" sz="2000" dirty="0">
                <a:solidFill>
                  <a:srgbClr val="BD9969"/>
                </a:solidFill>
              </a:rPr>
              <a:t>’</a:t>
            </a:r>
            <a:r>
              <a:rPr lang="en-US" altLang="ja-JP" sz="2000" dirty="0">
                <a:solidFill>
                  <a:srgbClr val="BD9969"/>
                </a:solidFill>
              </a:rPr>
              <a:t>} */</a:t>
            </a:r>
            <a:endParaRPr lang="en-US" sz="2000" dirty="0">
              <a:solidFill>
                <a:srgbClr val="B0BFD5"/>
              </a:solidFill>
            </a:endParaRPr>
          </a:p>
        </p:txBody>
      </p:sp>
      <p:sp>
        <p:nvSpPr>
          <p:cNvPr id="33796" name="AutoShape 6"/>
          <p:cNvSpPr>
            <a:spLocks/>
          </p:cNvSpPr>
          <p:nvPr/>
        </p:nvSpPr>
        <p:spPr bwMode="auto">
          <a:xfrm>
            <a:off x="4835520" y="5981753"/>
            <a:ext cx="1524000" cy="400110"/>
          </a:xfrm>
          <a:prstGeom prst="borderCallout1">
            <a:avLst>
              <a:gd name="adj1" fmla="val -12251"/>
              <a:gd name="adj2" fmla="val 55940"/>
              <a:gd name="adj3" fmla="val -178542"/>
              <a:gd name="adj4" fmla="val 87196"/>
            </a:avLst>
          </a:prstGeom>
          <a:solidFill>
            <a:schemeClr val="tx1"/>
          </a:solidFill>
          <a:ln w="2540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Taint set</a:t>
            </a:r>
          </a:p>
        </p:txBody>
      </p:sp>
      <p:sp>
        <p:nvSpPr>
          <p:cNvPr id="33797" name="AutoShape 7"/>
          <p:cNvSpPr>
            <a:spLocks/>
          </p:cNvSpPr>
          <p:nvPr/>
        </p:nvSpPr>
        <p:spPr bwMode="auto">
          <a:xfrm>
            <a:off x="1636624" y="5974461"/>
            <a:ext cx="2235200" cy="400110"/>
          </a:xfrm>
          <a:prstGeom prst="borderCallout1">
            <a:avLst>
              <a:gd name="adj1" fmla="val -10455"/>
              <a:gd name="adj2" fmla="val 55137"/>
              <a:gd name="adj3" fmla="val -182544"/>
              <a:gd name="adj4" fmla="val 94186"/>
            </a:avLst>
          </a:prstGeom>
          <a:solidFill>
            <a:schemeClr val="tx1"/>
          </a:solidFill>
          <a:ln w="2540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Sensitive sink</a:t>
            </a:r>
          </a:p>
        </p:txBody>
      </p:sp>
    </p:spTree>
    <p:extLst>
      <p:ext uri="{BB962C8B-B14F-4D97-AF65-F5344CB8AC3E}">
        <p14:creationId xmlns:p14="http://schemas.microsoft.com/office/powerpoint/2010/main" val="3898529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>
                <a:solidFill>
                  <a:srgbClr val="FF6600"/>
                </a:solidFill>
                <a:latin typeface="+mn-lt"/>
                <a:ea typeface="ＭＳ Ｐゴシック" charset="0"/>
                <a:cs typeface="ＭＳ Ｐゴシック" charset="0"/>
              </a:rPr>
              <a:t>Attack generation and checking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067551" y="1561009"/>
            <a:ext cx="1411816" cy="40163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endParaRPr lang="en-US" sz="1200" b="1" smtClean="0">
              <a:solidFill>
                <a:srgbClr val="000000"/>
              </a:solidFill>
              <a:latin typeface="Corbel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067551" y="3602533"/>
            <a:ext cx="1411816" cy="6673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600" dirty="0" smtClean="0">
                <a:solidFill>
                  <a:srgbClr val="000000"/>
                </a:solidFill>
                <a:latin typeface="+mn-lt"/>
              </a:rPr>
              <a:t>Attack Generator/Checker</a:t>
            </a:r>
          </a:p>
        </p:txBody>
      </p:sp>
      <p:cxnSp>
        <p:nvCxnSpPr>
          <p:cNvPr id="35844" name="Elbow Connector 13"/>
          <p:cNvCxnSpPr>
            <a:cxnSpLocks noChangeShapeType="1"/>
            <a:stCxn id="10" idx="3"/>
            <a:endCxn id="35847" idx="1"/>
          </p:cNvCxnSpPr>
          <p:nvPr/>
        </p:nvCxnSpPr>
        <p:spPr bwMode="auto">
          <a:xfrm>
            <a:off x="8479367" y="3936199"/>
            <a:ext cx="1276350" cy="116009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Flowchart: Magnetic Disk 22"/>
          <p:cNvSpPr/>
          <p:nvPr/>
        </p:nvSpPr>
        <p:spPr>
          <a:xfrm>
            <a:off x="9912351" y="2376984"/>
            <a:ext cx="1511300" cy="701675"/>
          </a:xfrm>
          <a:prstGeom prst="flowChartMagneticDisk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endParaRPr lang="en-US" sz="1200" b="1" smtClean="0">
              <a:solidFill>
                <a:srgbClr val="000000"/>
              </a:solidFill>
              <a:latin typeface="Corbel" charset="0"/>
            </a:endParaRPr>
          </a:p>
        </p:txBody>
      </p:sp>
      <p:cxnSp>
        <p:nvCxnSpPr>
          <p:cNvPr id="35846" name="Straight Arrow Connector 124"/>
          <p:cNvCxnSpPr>
            <a:cxnSpLocks noChangeShapeType="1"/>
            <a:stCxn id="23" idx="1"/>
          </p:cNvCxnSpPr>
          <p:nvPr/>
        </p:nvCxnSpPr>
        <p:spPr bwMode="auto">
          <a:xfrm flipH="1" flipV="1">
            <a:off x="8536518" y="2775446"/>
            <a:ext cx="1375833" cy="11113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47" name="Flowchart: Multidocument 10"/>
          <p:cNvSpPr>
            <a:spLocks noChangeArrowheads="1"/>
          </p:cNvSpPr>
          <p:nvPr/>
        </p:nvSpPr>
        <p:spPr bwMode="auto">
          <a:xfrm>
            <a:off x="9755717" y="3705719"/>
            <a:ext cx="1422400" cy="692977"/>
          </a:xfrm>
          <a:prstGeom prst="flowChartMultidocument">
            <a:avLst/>
          </a:prstGeom>
          <a:solidFill>
            <a:srgbClr val="402529"/>
          </a:solidFill>
          <a:ln w="12700">
            <a:solidFill>
              <a:srgbClr val="C0C0C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1600" dirty="0">
                <a:solidFill>
                  <a:srgbClr val="FFFFFF"/>
                </a:solidFill>
              </a:rPr>
              <a:t>Malicious inputs</a:t>
            </a:r>
          </a:p>
        </p:txBody>
      </p:sp>
      <p:cxnSp>
        <p:nvCxnSpPr>
          <p:cNvPr id="35848" name="Elbow Connector 81"/>
          <p:cNvCxnSpPr>
            <a:cxnSpLocks noChangeShapeType="1"/>
          </p:cNvCxnSpPr>
          <p:nvPr/>
        </p:nvCxnSpPr>
        <p:spPr bwMode="auto">
          <a:xfrm flipV="1">
            <a:off x="5907618" y="1762621"/>
            <a:ext cx="1104900" cy="101282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49" name="Elbow Connector 81"/>
          <p:cNvCxnSpPr>
            <a:cxnSpLocks noChangeShapeType="1"/>
          </p:cNvCxnSpPr>
          <p:nvPr/>
        </p:nvCxnSpPr>
        <p:spPr bwMode="auto">
          <a:xfrm>
            <a:off x="5907618" y="2775445"/>
            <a:ext cx="1104900" cy="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50" name="Elbow Connector 81"/>
          <p:cNvCxnSpPr>
            <a:cxnSpLocks noChangeShapeType="1"/>
          </p:cNvCxnSpPr>
          <p:nvPr/>
        </p:nvCxnSpPr>
        <p:spPr bwMode="auto">
          <a:xfrm>
            <a:off x="5907618" y="2775445"/>
            <a:ext cx="1178983" cy="1106488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51" name="Elbow Connector 81"/>
          <p:cNvCxnSpPr>
            <a:cxnSpLocks noChangeShapeType="1"/>
          </p:cNvCxnSpPr>
          <p:nvPr/>
        </p:nvCxnSpPr>
        <p:spPr bwMode="auto">
          <a:xfrm>
            <a:off x="7774517" y="3062783"/>
            <a:ext cx="0" cy="461962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52" name="Text Box 28"/>
          <p:cNvSpPr txBox="1">
            <a:spLocks noChangeArrowheads="1"/>
          </p:cNvSpPr>
          <p:nvPr/>
        </p:nvSpPr>
        <p:spPr bwMode="auto">
          <a:xfrm>
            <a:off x="7721600" y="3000870"/>
            <a:ext cx="1828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dirty="0">
                <a:latin typeface="+mn-lt"/>
              </a:rPr>
              <a:t>taint sets</a:t>
            </a:r>
          </a:p>
        </p:txBody>
      </p:sp>
      <p:sp>
        <p:nvSpPr>
          <p:cNvPr id="35853" name="Text Box 29"/>
          <p:cNvSpPr txBox="1">
            <a:spLocks noChangeArrowheads="1"/>
          </p:cNvSpPr>
          <p:nvPr/>
        </p:nvSpPr>
        <p:spPr bwMode="auto">
          <a:xfrm>
            <a:off x="443212" y="2895600"/>
            <a:ext cx="4064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latin typeface="+mn-lt"/>
              </a:rPr>
              <a:t>Goal:</a:t>
            </a:r>
            <a:r>
              <a:rPr lang="en-US" sz="2800" dirty="0">
                <a:latin typeface="+mn-lt"/>
              </a:rPr>
              <a:t> Generate attacks for each sensitive sink</a:t>
            </a:r>
          </a:p>
        </p:txBody>
      </p:sp>
      <p:sp>
        <p:nvSpPr>
          <p:cNvPr id="28702" name="TextBox 25"/>
          <p:cNvSpPr txBox="1">
            <a:spLocks noChangeArrowheads="1"/>
          </p:cNvSpPr>
          <p:nvPr/>
        </p:nvSpPr>
        <p:spPr bwMode="auto">
          <a:xfrm>
            <a:off x="406400" y="4343401"/>
            <a:ext cx="110744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800100" indent="-3429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b="1" dirty="0">
                <a:latin typeface="+mn-lt"/>
              </a:rPr>
              <a:t>Technique: </a:t>
            </a:r>
            <a:r>
              <a:rPr lang="en-US" sz="2800" dirty="0">
                <a:latin typeface="+mn-lt"/>
              </a:rPr>
              <a:t>Mutate inputs into candidate attacks</a:t>
            </a:r>
          </a:p>
          <a:p>
            <a:pPr eaLnBrk="1" hangingPunct="1">
              <a:buFontTx/>
              <a:buChar char="•"/>
            </a:pPr>
            <a:r>
              <a:rPr lang="en-US" sz="2800" dirty="0">
                <a:latin typeface="+mn-lt"/>
              </a:rPr>
              <a:t>Replace tainted input variables with shady strings developed by security professionals:</a:t>
            </a:r>
          </a:p>
          <a:p>
            <a:pPr lvl="1" eaLnBrk="1" hangingPunct="1">
              <a:buFontTx/>
              <a:buChar char="•"/>
            </a:pPr>
            <a:r>
              <a:rPr lang="en-US" sz="2800" dirty="0">
                <a:latin typeface="+mn-lt"/>
              </a:rPr>
              <a:t>e.g., </a:t>
            </a:r>
            <a:r>
              <a:rPr lang="ja-JP" altLang="en-US" sz="2800" dirty="0">
                <a:latin typeface="+mn-lt"/>
              </a:rPr>
              <a:t>“</a:t>
            </a:r>
            <a:r>
              <a:rPr lang="en-US" altLang="ja-JP" sz="2800" dirty="0">
                <a:solidFill>
                  <a:srgbClr val="BD9969"/>
                </a:solidFill>
                <a:latin typeface="+mn-lt"/>
              </a:rPr>
              <a:t>1</a:t>
            </a:r>
            <a:r>
              <a:rPr lang="ja-JP" altLang="en-US" sz="2800" dirty="0">
                <a:solidFill>
                  <a:srgbClr val="BD9969"/>
                </a:solidFill>
                <a:latin typeface="+mn-lt"/>
              </a:rPr>
              <a:t>’</a:t>
            </a:r>
            <a:r>
              <a:rPr lang="en-US" altLang="ja-JP" sz="2800" dirty="0">
                <a:solidFill>
                  <a:srgbClr val="BD9969"/>
                </a:solidFill>
                <a:latin typeface="+mn-lt"/>
              </a:rPr>
              <a:t> or </a:t>
            </a:r>
            <a:r>
              <a:rPr lang="ja-JP" altLang="en-US" sz="2800" dirty="0">
                <a:solidFill>
                  <a:srgbClr val="BD9969"/>
                </a:solidFill>
                <a:latin typeface="+mn-lt"/>
              </a:rPr>
              <a:t>‘</a:t>
            </a:r>
            <a:r>
              <a:rPr lang="en-US" altLang="ja-JP" sz="2800" dirty="0">
                <a:solidFill>
                  <a:srgbClr val="BD9969"/>
                </a:solidFill>
                <a:latin typeface="+mn-lt"/>
              </a:rPr>
              <a:t>1</a:t>
            </a:r>
            <a:r>
              <a:rPr lang="ja-JP" altLang="en-US" sz="2800" dirty="0">
                <a:solidFill>
                  <a:srgbClr val="BD9969"/>
                </a:solidFill>
                <a:latin typeface="+mn-lt"/>
              </a:rPr>
              <a:t>’</a:t>
            </a:r>
            <a:r>
              <a:rPr lang="en-US" altLang="ja-JP" sz="2800" dirty="0">
                <a:solidFill>
                  <a:srgbClr val="BD9969"/>
                </a:solidFill>
                <a:latin typeface="+mn-lt"/>
              </a:rPr>
              <a:t>=</a:t>
            </a:r>
            <a:r>
              <a:rPr lang="ja-JP" altLang="en-US" sz="2800" dirty="0">
                <a:solidFill>
                  <a:srgbClr val="BD9969"/>
                </a:solidFill>
                <a:latin typeface="+mn-lt"/>
              </a:rPr>
              <a:t>‘</a:t>
            </a:r>
            <a:r>
              <a:rPr lang="en-US" altLang="ja-JP" sz="2800" dirty="0">
                <a:solidFill>
                  <a:srgbClr val="BD9969"/>
                </a:solidFill>
                <a:latin typeface="+mn-lt"/>
              </a:rPr>
              <a:t>1</a:t>
            </a:r>
            <a:r>
              <a:rPr lang="ja-JP" altLang="en-US" sz="2800" dirty="0">
                <a:latin typeface="+mn-lt"/>
              </a:rPr>
              <a:t>”</a:t>
            </a:r>
            <a:r>
              <a:rPr lang="en-US" altLang="ja-JP" sz="2800" dirty="0">
                <a:latin typeface="+mn-lt"/>
              </a:rPr>
              <a:t>, </a:t>
            </a:r>
            <a:r>
              <a:rPr lang="ja-JP" altLang="en-US" sz="2800" dirty="0">
                <a:latin typeface="+mn-lt"/>
              </a:rPr>
              <a:t>“</a:t>
            </a:r>
            <a:r>
              <a:rPr lang="en-US" altLang="ja-JP" sz="2800" dirty="0">
                <a:solidFill>
                  <a:srgbClr val="BD9969"/>
                </a:solidFill>
                <a:latin typeface="+mn-lt"/>
              </a:rPr>
              <a:t>&lt;script&gt;</a:t>
            </a:r>
            <a:r>
              <a:rPr lang="en-US" altLang="ja-JP" sz="2800" i="1" dirty="0">
                <a:solidFill>
                  <a:srgbClr val="BD9969"/>
                </a:solidFill>
                <a:latin typeface="+mn-lt"/>
              </a:rPr>
              <a:t>code</a:t>
            </a:r>
            <a:r>
              <a:rPr lang="en-US" altLang="ja-JP" sz="2800" dirty="0">
                <a:solidFill>
                  <a:srgbClr val="BD9969"/>
                </a:solidFill>
                <a:latin typeface="+mn-lt"/>
              </a:rPr>
              <a:t>&lt;/script&gt;</a:t>
            </a:r>
            <a:r>
              <a:rPr lang="ja-JP" altLang="en-US" sz="2800" dirty="0">
                <a:latin typeface="+mn-lt"/>
              </a:rPr>
              <a:t>”</a:t>
            </a:r>
            <a:endParaRPr lang="en-US" sz="2800" b="1" dirty="0">
              <a:latin typeface="+mn-lt"/>
            </a:endParaRPr>
          </a:p>
        </p:txBody>
      </p:sp>
      <p:sp>
        <p:nvSpPr>
          <p:cNvPr id="35855" name="AutoShape 33"/>
          <p:cNvSpPr>
            <a:spLocks noChangeArrowheads="1"/>
          </p:cNvSpPr>
          <p:nvPr/>
        </p:nvSpPr>
        <p:spPr bwMode="auto">
          <a:xfrm>
            <a:off x="4775200" y="2391270"/>
            <a:ext cx="1049867" cy="838200"/>
          </a:xfrm>
          <a:prstGeom prst="foldedCorner">
            <a:avLst>
              <a:gd name="adj" fmla="val 12500"/>
            </a:avLst>
          </a:prstGeom>
          <a:solidFill>
            <a:srgbClr val="B0BFD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/>
              <a:t>PHP</a:t>
            </a:r>
          </a:p>
          <a:p>
            <a:pPr algn="ctr"/>
            <a:r>
              <a:rPr lang="en-US" sz="1600" dirty="0"/>
              <a:t>Source</a:t>
            </a:r>
          </a:p>
          <a:p>
            <a:pPr algn="ctr"/>
            <a:r>
              <a:rPr lang="en-US" sz="1600" dirty="0"/>
              <a:t>Code</a:t>
            </a:r>
          </a:p>
        </p:txBody>
      </p:sp>
      <p:sp>
        <p:nvSpPr>
          <p:cNvPr id="28706" name="TextBox 25"/>
          <p:cNvSpPr txBox="1">
            <a:spLocks noChangeArrowheads="1"/>
          </p:cNvSpPr>
          <p:nvPr/>
        </p:nvSpPr>
        <p:spPr bwMode="auto">
          <a:xfrm>
            <a:off x="406400" y="6075015"/>
            <a:ext cx="11582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b="1" dirty="0">
                <a:latin typeface="+mn-lt"/>
              </a:rPr>
              <a:t>Alternative: </a:t>
            </a:r>
            <a:r>
              <a:rPr lang="en-US" sz="2800" dirty="0" smtClean="0">
                <a:latin typeface="+mn-lt"/>
              </a:rPr>
              <a:t>Use a</a:t>
            </a:r>
            <a:r>
              <a:rPr lang="en-US" sz="2800" b="1" dirty="0" smtClean="0">
                <a:latin typeface="+mn-lt"/>
              </a:rPr>
              <a:t> </a:t>
            </a:r>
            <a:r>
              <a:rPr lang="en-US" sz="2800" dirty="0">
                <a:latin typeface="+mn-lt"/>
              </a:rPr>
              <a:t>s</a:t>
            </a:r>
            <a:r>
              <a:rPr lang="en-US" sz="2800" dirty="0" smtClean="0">
                <a:latin typeface="+mn-lt"/>
              </a:rPr>
              <a:t>tring </a:t>
            </a:r>
            <a:r>
              <a:rPr lang="en-US" sz="2800" dirty="0">
                <a:latin typeface="+mn-lt"/>
              </a:rPr>
              <a:t>constraint </a:t>
            </a:r>
            <a:r>
              <a:rPr lang="en-US" sz="2800" dirty="0" smtClean="0">
                <a:latin typeface="+mn-lt"/>
              </a:rPr>
              <a:t>solver</a:t>
            </a:r>
            <a:endParaRPr lang="en-US" sz="2800" dirty="0">
              <a:latin typeface="+mn-lt"/>
            </a:endParaRPr>
          </a:p>
        </p:txBody>
      </p:sp>
      <p:cxnSp>
        <p:nvCxnSpPr>
          <p:cNvPr id="35857" name="Elbow Connector 81"/>
          <p:cNvCxnSpPr>
            <a:cxnSpLocks noChangeShapeType="1"/>
          </p:cNvCxnSpPr>
          <p:nvPr/>
        </p:nvCxnSpPr>
        <p:spPr bwMode="auto">
          <a:xfrm>
            <a:off x="7617885" y="2010270"/>
            <a:ext cx="103716" cy="45720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58" name="Elbow Connector 81"/>
          <p:cNvCxnSpPr>
            <a:cxnSpLocks noChangeShapeType="1"/>
          </p:cNvCxnSpPr>
          <p:nvPr/>
        </p:nvCxnSpPr>
        <p:spPr bwMode="auto">
          <a:xfrm flipH="1">
            <a:off x="7317317" y="2010270"/>
            <a:ext cx="201083" cy="144780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Rounded Rectangle 8"/>
          <p:cNvSpPr/>
          <p:nvPr/>
        </p:nvSpPr>
        <p:spPr>
          <a:xfrm>
            <a:off x="7067551" y="2550021"/>
            <a:ext cx="1411816" cy="44926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endParaRPr lang="en-US" sz="1200" b="1" smtClean="0">
              <a:solidFill>
                <a:srgbClr val="000000"/>
              </a:solidFill>
              <a:latin typeface="Corbel" charset="0"/>
            </a:endParaRPr>
          </a:p>
        </p:txBody>
      </p:sp>
      <p:sp>
        <p:nvSpPr>
          <p:cNvPr id="35860" name="Text Box 32"/>
          <p:cNvSpPr txBox="1">
            <a:spLocks noChangeArrowheads="1"/>
          </p:cNvSpPr>
          <p:nvPr/>
        </p:nvSpPr>
        <p:spPr bwMode="auto">
          <a:xfrm>
            <a:off x="6400800" y="2924670"/>
            <a:ext cx="1219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dirty="0">
                <a:latin typeface="+mn-lt"/>
              </a:rPr>
              <a:t>inputs</a:t>
            </a:r>
            <a:endParaRPr lang="en-US" sz="16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87817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02" grpId="0"/>
      <p:bldP spid="2870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>
                <a:solidFill>
                  <a:srgbClr val="FF6600"/>
                </a:solidFill>
                <a:latin typeface="+mn-lt"/>
                <a:ea typeface="ＭＳ Ｐゴシック" charset="0"/>
                <a:cs typeface="ＭＳ Ｐゴシック" charset="0"/>
              </a:rPr>
              <a:t>Attack generation and checking</a:t>
            </a:r>
          </a:p>
        </p:txBody>
      </p:sp>
      <p:sp>
        <p:nvSpPr>
          <p:cNvPr id="37890" name="TextBox 25"/>
          <p:cNvSpPr txBox="1">
            <a:spLocks noChangeArrowheads="1"/>
          </p:cNvSpPr>
          <p:nvPr/>
        </p:nvSpPr>
        <p:spPr bwMode="auto">
          <a:xfrm>
            <a:off x="812800" y="1678318"/>
            <a:ext cx="11379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i="1" dirty="0">
                <a:latin typeface="+mn-lt"/>
              </a:rPr>
              <a:t>Given a program, an input </a:t>
            </a:r>
            <a:r>
              <a:rPr lang="en-US" sz="2800" i="1" dirty="0" err="1">
                <a:latin typeface="+mn-lt"/>
              </a:rPr>
              <a:t>i</a:t>
            </a:r>
            <a:r>
              <a:rPr lang="en-US" sz="2800" i="1" dirty="0">
                <a:latin typeface="+mn-lt"/>
              </a:rPr>
              <a:t>, and taint sets</a:t>
            </a:r>
            <a:endParaRPr lang="en-US" sz="2800" dirty="0">
              <a:latin typeface="+mn-lt"/>
            </a:endParaRPr>
          </a:p>
        </p:txBody>
      </p:sp>
      <p:sp>
        <p:nvSpPr>
          <p:cNvPr id="37899" name="TextBox 25"/>
          <p:cNvSpPr txBox="1">
            <a:spLocks noChangeArrowheads="1"/>
          </p:cNvSpPr>
          <p:nvPr/>
        </p:nvSpPr>
        <p:spPr bwMode="auto">
          <a:xfrm>
            <a:off x="515366" y="4561039"/>
            <a:ext cx="598211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>
                <a:latin typeface="+mn-lt"/>
              </a:rPr>
              <a:t>    if </a:t>
            </a:r>
            <a:r>
              <a:rPr lang="en-US" sz="2800" dirty="0" err="1">
                <a:latin typeface="+mn-lt"/>
              </a:rPr>
              <a:t>mutated_res</a:t>
            </a:r>
            <a:r>
              <a:rPr lang="en-US" sz="2800" dirty="0">
                <a:latin typeface="+mn-lt"/>
              </a:rPr>
              <a:t> </a:t>
            </a:r>
            <a:r>
              <a:rPr lang="en-US" sz="2800" b="1" dirty="0">
                <a:latin typeface="+mn-lt"/>
              </a:rPr>
              <a:t>DIFFERS FROM</a:t>
            </a:r>
            <a:r>
              <a:rPr lang="en-US" sz="2800" dirty="0">
                <a:latin typeface="+mn-lt"/>
              </a:rPr>
              <a:t> res:</a:t>
            </a:r>
          </a:p>
          <a:p>
            <a:pPr eaLnBrk="1" hangingPunct="1"/>
            <a:r>
              <a:rPr lang="en-US" sz="2800" dirty="0">
                <a:latin typeface="+mn-lt"/>
              </a:rPr>
              <a:t>      report </a:t>
            </a:r>
            <a:r>
              <a:rPr lang="en-US" sz="2800" dirty="0" err="1">
                <a:latin typeface="+mn-lt"/>
              </a:rPr>
              <a:t>mutated_input</a:t>
            </a:r>
            <a:r>
              <a:rPr lang="en-US" sz="2800" dirty="0">
                <a:latin typeface="+mn-lt"/>
              </a:rPr>
              <a:t> as attack</a:t>
            </a:r>
          </a:p>
        </p:txBody>
      </p:sp>
      <p:sp>
        <p:nvSpPr>
          <p:cNvPr id="37900" name="TextBox 25"/>
          <p:cNvSpPr txBox="1">
            <a:spLocks noChangeArrowheads="1"/>
          </p:cNvSpPr>
          <p:nvPr/>
        </p:nvSpPr>
        <p:spPr bwMode="auto">
          <a:xfrm>
            <a:off x="831206" y="2331723"/>
            <a:ext cx="11379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>
                <a:latin typeface="+mn-lt"/>
              </a:rPr>
              <a:t>for each </a:t>
            </a:r>
            <a:r>
              <a:rPr lang="en-US" sz="2800" dirty="0" err="1">
                <a:latin typeface="+mn-lt"/>
              </a:rPr>
              <a:t>var</a:t>
            </a:r>
            <a:r>
              <a:rPr lang="en-US" sz="2800" dirty="0">
                <a:latin typeface="+mn-lt"/>
              </a:rPr>
              <a:t> that reaches any sensitive sink:</a:t>
            </a:r>
          </a:p>
          <a:p>
            <a:pPr eaLnBrk="1" hangingPunct="1"/>
            <a:r>
              <a:rPr lang="en-US" sz="2800" dirty="0">
                <a:latin typeface="+mn-lt"/>
              </a:rPr>
              <a:t>  res = exec(program, </a:t>
            </a:r>
            <a:r>
              <a:rPr lang="en-US" sz="2800" dirty="0" err="1">
                <a:latin typeface="+mn-lt"/>
              </a:rPr>
              <a:t>i</a:t>
            </a:r>
            <a:r>
              <a:rPr lang="en-US" sz="2800" dirty="0">
                <a:latin typeface="+mn-lt"/>
              </a:rPr>
              <a:t>)</a:t>
            </a:r>
          </a:p>
        </p:txBody>
      </p:sp>
      <p:sp>
        <p:nvSpPr>
          <p:cNvPr id="37901" name="TextBox 25"/>
          <p:cNvSpPr txBox="1">
            <a:spLocks noChangeArrowheads="1"/>
          </p:cNvSpPr>
          <p:nvPr/>
        </p:nvSpPr>
        <p:spPr bwMode="auto">
          <a:xfrm>
            <a:off x="665554" y="3220041"/>
            <a:ext cx="7286056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>
                <a:latin typeface="+mn-lt"/>
              </a:rPr>
              <a:t>  for shady in </a:t>
            </a:r>
            <a:r>
              <a:rPr lang="en-US" sz="2800" dirty="0" err="1">
                <a:latin typeface="+mn-lt"/>
              </a:rPr>
              <a:t>shady_strings</a:t>
            </a:r>
            <a:r>
              <a:rPr lang="en-US" sz="2800" dirty="0">
                <a:latin typeface="+mn-lt"/>
              </a:rPr>
              <a:t>:</a:t>
            </a:r>
          </a:p>
          <a:p>
            <a:pPr eaLnBrk="1" hangingPunct="1"/>
            <a:r>
              <a:rPr lang="en-US" sz="2800" dirty="0">
                <a:latin typeface="+mn-lt"/>
              </a:rPr>
              <a:t>    </a:t>
            </a:r>
            <a:r>
              <a:rPr lang="en-US" sz="2800" dirty="0" err="1">
                <a:latin typeface="+mn-lt"/>
              </a:rPr>
              <a:t>mutated_input</a:t>
            </a:r>
            <a:r>
              <a:rPr lang="en-US" sz="2800" dirty="0">
                <a:latin typeface="+mn-lt"/>
              </a:rPr>
              <a:t> = </a:t>
            </a:r>
            <a:r>
              <a:rPr lang="en-US" sz="2800" b="1" dirty="0" err="1">
                <a:latin typeface="+mn-lt"/>
              </a:rPr>
              <a:t>i.replace</a:t>
            </a:r>
            <a:r>
              <a:rPr lang="en-US" sz="2800" b="1" dirty="0">
                <a:latin typeface="+mn-lt"/>
              </a:rPr>
              <a:t>(</a:t>
            </a:r>
            <a:r>
              <a:rPr lang="en-US" sz="2800" b="1" dirty="0" err="1">
                <a:latin typeface="+mn-lt"/>
              </a:rPr>
              <a:t>var</a:t>
            </a:r>
            <a:r>
              <a:rPr lang="en-US" sz="2800" b="1" dirty="0">
                <a:latin typeface="+mn-lt"/>
              </a:rPr>
              <a:t>, shady)</a:t>
            </a:r>
            <a:r>
              <a:rPr lang="en-US" sz="2800" dirty="0">
                <a:latin typeface="+mn-lt"/>
              </a:rPr>
              <a:t> </a:t>
            </a:r>
          </a:p>
          <a:p>
            <a:pPr eaLnBrk="1" hangingPunct="1"/>
            <a:r>
              <a:rPr lang="en-US" sz="2800" dirty="0">
                <a:latin typeface="+mn-lt"/>
              </a:rPr>
              <a:t>    </a:t>
            </a:r>
            <a:r>
              <a:rPr lang="en-US" sz="2800" dirty="0" err="1">
                <a:latin typeface="+mn-lt"/>
              </a:rPr>
              <a:t>mutated_res</a:t>
            </a:r>
            <a:r>
              <a:rPr lang="en-US" sz="2800" dirty="0">
                <a:latin typeface="+mn-lt"/>
              </a:rPr>
              <a:t> = exec(program, </a:t>
            </a:r>
            <a:r>
              <a:rPr lang="en-US" sz="2800" dirty="0" err="1">
                <a:latin typeface="+mn-lt"/>
              </a:rPr>
              <a:t>mutated_input</a:t>
            </a:r>
            <a:r>
              <a:rPr lang="en-US" sz="2800" dirty="0">
                <a:latin typeface="+mn-lt"/>
              </a:rPr>
              <a:t>) </a:t>
            </a:r>
          </a:p>
        </p:txBody>
      </p:sp>
      <p:sp>
        <p:nvSpPr>
          <p:cNvPr id="37903" name="AutoShape 50"/>
          <p:cNvSpPr>
            <a:spLocks/>
          </p:cNvSpPr>
          <p:nvPr/>
        </p:nvSpPr>
        <p:spPr bwMode="auto">
          <a:xfrm>
            <a:off x="7753217" y="3360214"/>
            <a:ext cx="2743200" cy="461665"/>
          </a:xfrm>
          <a:prstGeom prst="borderCallout1">
            <a:avLst>
              <a:gd name="adj1" fmla="val 47043"/>
              <a:gd name="adj2" fmla="val -3704"/>
              <a:gd name="adj3" fmla="val 142856"/>
              <a:gd name="adj4" fmla="val -38810"/>
            </a:avLst>
          </a:prstGeom>
          <a:solidFill>
            <a:schemeClr val="tx1"/>
          </a:solidFill>
          <a:ln w="2540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Attack generation</a:t>
            </a:r>
          </a:p>
        </p:txBody>
      </p:sp>
      <p:sp>
        <p:nvSpPr>
          <p:cNvPr id="37904" name="AutoShape 51"/>
          <p:cNvSpPr>
            <a:spLocks/>
          </p:cNvSpPr>
          <p:nvPr/>
        </p:nvSpPr>
        <p:spPr bwMode="auto">
          <a:xfrm>
            <a:off x="6437517" y="5196305"/>
            <a:ext cx="2438400" cy="461665"/>
          </a:xfrm>
          <a:prstGeom prst="borderCallout1">
            <a:avLst>
              <a:gd name="adj1" fmla="val 29148"/>
              <a:gd name="adj2" fmla="val -4167"/>
              <a:gd name="adj3" fmla="val -48176"/>
              <a:gd name="adj4" fmla="val -46787"/>
            </a:avLst>
          </a:prstGeom>
          <a:solidFill>
            <a:schemeClr val="tx1"/>
          </a:solidFill>
          <a:ln w="2540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Attack checking</a:t>
            </a:r>
          </a:p>
        </p:txBody>
      </p:sp>
    </p:spTree>
    <p:extLst>
      <p:ext uri="{BB962C8B-B14F-4D97-AF65-F5344CB8AC3E}">
        <p14:creationId xmlns:p14="http://schemas.microsoft.com/office/powerpoint/2010/main" val="581456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8"/>
          <p:cNvSpPr>
            <a:spLocks noChangeArrowheads="1"/>
          </p:cNvSpPr>
          <p:nvPr/>
        </p:nvSpPr>
        <p:spPr bwMode="auto">
          <a:xfrm>
            <a:off x="2931584" y="1295400"/>
            <a:ext cx="5994400" cy="3200400"/>
          </a:xfrm>
          <a:prstGeom prst="flowChartTerminator">
            <a:avLst/>
          </a:prstGeom>
          <a:solidFill>
            <a:srgbClr val="F2E1C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3200" dirty="0">
                <a:solidFill>
                  <a:srgbClr val="000000"/>
                </a:solidFill>
              </a:rPr>
              <a:t>Automatic Creation of </a:t>
            </a:r>
            <a:br>
              <a:rPr lang="en-US" sz="3200" dirty="0">
                <a:solidFill>
                  <a:srgbClr val="000000"/>
                </a:solidFill>
              </a:rPr>
            </a:br>
            <a:r>
              <a:rPr lang="en-US" sz="3200" dirty="0">
                <a:solidFill>
                  <a:srgbClr val="000000"/>
                </a:solidFill>
              </a:rPr>
              <a:t>SQL Injection and</a:t>
            </a:r>
            <a:br>
              <a:rPr lang="en-US" sz="3200" dirty="0">
                <a:solidFill>
                  <a:srgbClr val="000000"/>
                </a:solidFill>
              </a:rPr>
            </a:br>
            <a:r>
              <a:rPr lang="en-US" sz="3200" dirty="0">
                <a:solidFill>
                  <a:srgbClr val="000000"/>
                </a:solidFill>
              </a:rPr>
              <a:t>Cross-Site Scripting </a:t>
            </a:r>
            <a:br>
              <a:rPr lang="en-US" sz="3200" dirty="0">
                <a:solidFill>
                  <a:srgbClr val="000000"/>
                </a:solidFill>
              </a:rPr>
            </a:br>
            <a:r>
              <a:rPr lang="en-US" sz="3200" dirty="0">
                <a:solidFill>
                  <a:srgbClr val="000000"/>
                </a:solidFill>
              </a:rPr>
              <a:t>Attacks</a:t>
            </a:r>
          </a:p>
        </p:txBody>
      </p:sp>
      <p:sp>
        <p:nvSpPr>
          <p:cNvPr id="3074" name="Flowchart: Multidocument 10"/>
          <p:cNvSpPr>
            <a:spLocks noChangeArrowheads="1"/>
          </p:cNvSpPr>
          <p:nvPr/>
        </p:nvSpPr>
        <p:spPr bwMode="auto">
          <a:xfrm>
            <a:off x="9144000" y="4038601"/>
            <a:ext cx="2235200" cy="1022654"/>
          </a:xfrm>
          <a:prstGeom prst="flowChartMultidocument">
            <a:avLst/>
          </a:prstGeom>
          <a:solidFill>
            <a:srgbClr val="402529"/>
          </a:solidFill>
          <a:ln w="12700">
            <a:solidFill>
              <a:srgbClr val="C0C0C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2000" dirty="0" smtClean="0">
                <a:solidFill>
                  <a:srgbClr val="FFFFFF"/>
                </a:solidFill>
              </a:rPr>
              <a:t>Stored</a:t>
            </a:r>
          </a:p>
          <a:p>
            <a:pPr algn="ctr" eaLnBrk="1" hangingPunct="1"/>
            <a:r>
              <a:rPr lang="en-US" sz="2000" dirty="0" smtClean="0">
                <a:solidFill>
                  <a:srgbClr val="FFFFFF"/>
                </a:solidFill>
              </a:rPr>
              <a:t>XSS </a:t>
            </a:r>
            <a:r>
              <a:rPr lang="en-US" sz="2000" dirty="0">
                <a:solidFill>
                  <a:srgbClr val="FFFFFF"/>
                </a:solidFill>
              </a:rPr>
              <a:t>attacks</a:t>
            </a:r>
          </a:p>
        </p:txBody>
      </p:sp>
      <p:sp>
        <p:nvSpPr>
          <p:cNvPr id="3075" name="Flowchart: Multidocument 10"/>
          <p:cNvSpPr>
            <a:spLocks noChangeArrowheads="1"/>
          </p:cNvSpPr>
          <p:nvPr/>
        </p:nvSpPr>
        <p:spPr bwMode="auto">
          <a:xfrm>
            <a:off x="9637184" y="2395538"/>
            <a:ext cx="2250016" cy="1064520"/>
          </a:xfrm>
          <a:prstGeom prst="flowChartMultidocument">
            <a:avLst/>
          </a:prstGeom>
          <a:solidFill>
            <a:srgbClr val="402529"/>
          </a:solidFill>
          <a:ln w="12700">
            <a:solidFill>
              <a:srgbClr val="C0C0C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2000" dirty="0" smtClean="0">
                <a:solidFill>
                  <a:srgbClr val="FFFFFF"/>
                </a:solidFill>
              </a:rPr>
              <a:t>Reflected </a:t>
            </a:r>
            <a:r>
              <a:rPr lang="en-US" sz="2000" dirty="0">
                <a:solidFill>
                  <a:srgbClr val="FFFFFF"/>
                </a:solidFill>
              </a:rPr>
              <a:t>XSS attacks</a:t>
            </a:r>
          </a:p>
        </p:txBody>
      </p:sp>
      <p:sp>
        <p:nvSpPr>
          <p:cNvPr id="3076" name="Flowchart: Multidocument 10"/>
          <p:cNvSpPr>
            <a:spLocks noChangeArrowheads="1"/>
          </p:cNvSpPr>
          <p:nvPr/>
        </p:nvSpPr>
        <p:spPr bwMode="auto">
          <a:xfrm>
            <a:off x="9245601" y="762001"/>
            <a:ext cx="2046817" cy="881063"/>
          </a:xfrm>
          <a:prstGeom prst="flowChartMultidocument">
            <a:avLst/>
          </a:prstGeom>
          <a:solidFill>
            <a:srgbClr val="402529"/>
          </a:solidFill>
          <a:ln w="12700">
            <a:solidFill>
              <a:srgbClr val="C0C0C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2000" dirty="0">
                <a:solidFill>
                  <a:srgbClr val="FFFFFF"/>
                </a:solidFill>
              </a:rPr>
              <a:t>SQLI attacks</a:t>
            </a:r>
          </a:p>
        </p:txBody>
      </p:sp>
      <p:cxnSp>
        <p:nvCxnSpPr>
          <p:cNvPr id="3077" name="Elbow Connector 81"/>
          <p:cNvCxnSpPr>
            <a:cxnSpLocks noChangeShapeType="1"/>
          </p:cNvCxnSpPr>
          <p:nvPr/>
        </p:nvCxnSpPr>
        <p:spPr bwMode="auto">
          <a:xfrm>
            <a:off x="2032000" y="2971800"/>
            <a:ext cx="914400" cy="1588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8" name="Elbow Connector 81"/>
          <p:cNvCxnSpPr>
            <a:cxnSpLocks noChangeShapeType="1"/>
          </p:cNvCxnSpPr>
          <p:nvPr/>
        </p:nvCxnSpPr>
        <p:spPr bwMode="auto">
          <a:xfrm flipV="1">
            <a:off x="8331200" y="1343533"/>
            <a:ext cx="890452" cy="256667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9" name="Elbow Connector 81"/>
          <p:cNvCxnSpPr>
            <a:cxnSpLocks noChangeShapeType="1"/>
            <a:endCxn id="3075" idx="1"/>
          </p:cNvCxnSpPr>
          <p:nvPr/>
        </p:nvCxnSpPr>
        <p:spPr bwMode="auto">
          <a:xfrm>
            <a:off x="8722784" y="2895600"/>
            <a:ext cx="914400" cy="32198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0" name="Elbow Connector 81"/>
          <p:cNvCxnSpPr>
            <a:cxnSpLocks noChangeShapeType="1"/>
            <a:endCxn id="3074" idx="1"/>
          </p:cNvCxnSpPr>
          <p:nvPr/>
        </p:nvCxnSpPr>
        <p:spPr bwMode="auto">
          <a:xfrm>
            <a:off x="8331200" y="4191000"/>
            <a:ext cx="812800" cy="358928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1" name="Rectangle 19"/>
          <p:cNvSpPr>
            <a:spLocks noChangeArrowheads="1"/>
          </p:cNvSpPr>
          <p:nvPr/>
        </p:nvSpPr>
        <p:spPr bwMode="auto">
          <a:xfrm>
            <a:off x="508000" y="5181600"/>
            <a:ext cx="10871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 eaLnBrk="1" hangingPunct="1"/>
            <a:r>
              <a:rPr lang="en-US" sz="2400" dirty="0" err="1" smtClean="0"/>
              <a:t>Ardilla</a:t>
            </a:r>
            <a:r>
              <a:rPr lang="en-US" sz="2400" dirty="0" smtClean="0"/>
              <a:t> by </a:t>
            </a:r>
            <a:r>
              <a:rPr lang="en-US" sz="2400" dirty="0" err="1" smtClean="0"/>
              <a:t>Kiezun</a:t>
            </a:r>
            <a:r>
              <a:rPr lang="en-US" sz="2400" dirty="0" smtClean="0"/>
              <a:t> et al. [ ICSE 2009 ]</a:t>
            </a:r>
            <a:endParaRPr lang="en-US" sz="2400" dirty="0"/>
          </a:p>
        </p:txBody>
      </p:sp>
      <p:sp>
        <p:nvSpPr>
          <p:cNvPr id="3082" name="AutoShape 20"/>
          <p:cNvSpPr>
            <a:spLocks noChangeArrowheads="1"/>
          </p:cNvSpPr>
          <p:nvPr/>
        </p:nvSpPr>
        <p:spPr bwMode="auto">
          <a:xfrm>
            <a:off x="711200" y="2286000"/>
            <a:ext cx="1422400" cy="1371600"/>
          </a:xfrm>
          <a:prstGeom prst="foldedCorner">
            <a:avLst>
              <a:gd name="adj" fmla="val 12500"/>
            </a:avLst>
          </a:prstGeom>
          <a:solidFill>
            <a:srgbClr val="B0BFD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PHP</a:t>
            </a:r>
          </a:p>
          <a:p>
            <a:pPr algn="ctr"/>
            <a:r>
              <a:rPr lang="en-US" sz="2000" dirty="0"/>
              <a:t>Source</a:t>
            </a:r>
          </a:p>
          <a:p>
            <a:pPr algn="ctr"/>
            <a:r>
              <a:rPr lang="en-US" sz="2000" dirty="0"/>
              <a:t>Code</a:t>
            </a:r>
          </a:p>
        </p:txBody>
      </p:sp>
    </p:spTree>
    <p:extLst>
      <p:ext uri="{BB962C8B-B14F-4D97-AF65-F5344CB8AC3E}">
        <p14:creationId xmlns:p14="http://schemas.microsoft.com/office/powerpoint/2010/main" val="2437850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dirty="0">
                <a:solidFill>
                  <a:srgbClr val="FF6600"/>
                </a:solidFill>
                <a:latin typeface="+mn-lt"/>
                <a:ea typeface="ＭＳ Ｐゴシック" charset="0"/>
                <a:cs typeface="ＭＳ Ｐゴシック" charset="0"/>
              </a:rPr>
              <a:t>Attack generation: mutating inputs</a:t>
            </a:r>
          </a:p>
        </p:txBody>
      </p:sp>
      <p:sp>
        <p:nvSpPr>
          <p:cNvPr id="39938" name="Flowchart: Multidocument 10"/>
          <p:cNvSpPr>
            <a:spLocks noChangeArrowheads="1"/>
          </p:cNvSpPr>
          <p:nvPr/>
        </p:nvSpPr>
        <p:spPr bwMode="auto">
          <a:xfrm>
            <a:off x="1219200" y="4648200"/>
            <a:ext cx="3352800" cy="1447800"/>
          </a:xfrm>
          <a:prstGeom prst="flowChartMultidocument">
            <a:avLst/>
          </a:prstGeom>
          <a:solidFill>
            <a:srgbClr val="402529"/>
          </a:solidFill>
          <a:ln w="12700">
            <a:solidFill>
              <a:srgbClr val="C0C0C0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2000" dirty="0">
                <a:solidFill>
                  <a:srgbClr val="FFFFFF"/>
                </a:solidFill>
              </a:rPr>
              <a:t>$_GET[]:</a:t>
            </a:r>
          </a:p>
          <a:p>
            <a:pPr eaLnBrk="1" hangingPunct="1"/>
            <a:r>
              <a:rPr lang="en-US" sz="2000" dirty="0">
                <a:solidFill>
                  <a:srgbClr val="FFFFFF"/>
                </a:solidFill>
              </a:rPr>
              <a:t>  mode = </a:t>
            </a:r>
            <a:r>
              <a:rPr lang="ja-JP" altLang="en-US" sz="2000" dirty="0">
                <a:solidFill>
                  <a:srgbClr val="FFFFFF"/>
                </a:solidFill>
              </a:rPr>
              <a:t>“</a:t>
            </a:r>
            <a:r>
              <a:rPr lang="en-US" altLang="ja-JP" sz="2000" dirty="0">
                <a:solidFill>
                  <a:srgbClr val="FFFFFF"/>
                </a:solidFill>
              </a:rPr>
              <a:t>display</a:t>
            </a:r>
            <a:r>
              <a:rPr lang="ja-JP" altLang="en-US" sz="2000" dirty="0">
                <a:solidFill>
                  <a:srgbClr val="FFFFFF"/>
                </a:solidFill>
              </a:rPr>
              <a:t>”</a:t>
            </a:r>
            <a:endParaRPr lang="en-US" altLang="ja-JP" sz="2000" dirty="0">
              <a:solidFill>
                <a:srgbClr val="FFFFFF"/>
              </a:solidFill>
            </a:endParaRPr>
          </a:p>
          <a:p>
            <a:pPr eaLnBrk="1" hangingPunct="1"/>
            <a:r>
              <a:rPr lang="en-US" sz="2000" dirty="0">
                <a:solidFill>
                  <a:srgbClr val="FFFFFF"/>
                </a:solidFill>
              </a:rPr>
              <a:t>  </a:t>
            </a:r>
            <a:r>
              <a:rPr lang="en-US" sz="2000" dirty="0" err="1">
                <a:solidFill>
                  <a:srgbClr val="FFFFFF"/>
                </a:solidFill>
              </a:rPr>
              <a:t>topicID</a:t>
            </a:r>
            <a:r>
              <a:rPr lang="en-US" sz="2000" dirty="0">
                <a:solidFill>
                  <a:srgbClr val="FFFFFF"/>
                </a:solidFill>
              </a:rPr>
              <a:t> =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  <a:sym typeface="Symbol" charset="0"/>
              </a:rPr>
              <a:t>1</a:t>
            </a:r>
          </a:p>
        </p:txBody>
      </p:sp>
      <p:sp>
        <p:nvSpPr>
          <p:cNvPr id="39939" name="Flowchart: Multidocument 10"/>
          <p:cNvSpPr>
            <a:spLocks noChangeArrowheads="1"/>
          </p:cNvSpPr>
          <p:nvPr/>
        </p:nvSpPr>
        <p:spPr bwMode="auto">
          <a:xfrm>
            <a:off x="7112000" y="4572000"/>
            <a:ext cx="3759200" cy="1447800"/>
          </a:xfrm>
          <a:prstGeom prst="flowChartMultidocument">
            <a:avLst/>
          </a:prstGeom>
          <a:solidFill>
            <a:srgbClr val="402529"/>
          </a:solidFill>
          <a:ln w="12700">
            <a:solidFill>
              <a:srgbClr val="C0C0C0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2000" dirty="0">
                <a:solidFill>
                  <a:srgbClr val="FFFFFF"/>
                </a:solidFill>
              </a:rPr>
              <a:t>$_GET[]:</a:t>
            </a:r>
          </a:p>
          <a:p>
            <a:pPr eaLnBrk="1" hangingPunct="1"/>
            <a:r>
              <a:rPr lang="en-US" sz="2000" dirty="0">
                <a:solidFill>
                  <a:srgbClr val="FFFFFF"/>
                </a:solidFill>
              </a:rPr>
              <a:t>  mode = </a:t>
            </a:r>
            <a:r>
              <a:rPr lang="ja-JP" altLang="en-US" sz="2000" dirty="0">
                <a:solidFill>
                  <a:srgbClr val="FFFFFF"/>
                </a:solidFill>
              </a:rPr>
              <a:t>“</a:t>
            </a:r>
            <a:r>
              <a:rPr lang="en-US" altLang="ja-JP" sz="2000" dirty="0">
                <a:solidFill>
                  <a:srgbClr val="FFFFFF"/>
                </a:solidFill>
              </a:rPr>
              <a:t>display</a:t>
            </a:r>
            <a:r>
              <a:rPr lang="ja-JP" altLang="en-US" sz="2000" dirty="0">
                <a:solidFill>
                  <a:srgbClr val="FFFFFF"/>
                </a:solidFill>
              </a:rPr>
              <a:t>”</a:t>
            </a:r>
            <a:endParaRPr lang="en-US" altLang="ja-JP" sz="2000" dirty="0">
              <a:solidFill>
                <a:srgbClr val="FFFFFF"/>
              </a:solidFill>
            </a:endParaRPr>
          </a:p>
          <a:p>
            <a:pPr eaLnBrk="1" hangingPunct="1"/>
            <a:r>
              <a:rPr lang="en-US" sz="2000" dirty="0">
                <a:solidFill>
                  <a:srgbClr val="FFFFFF"/>
                </a:solidFill>
              </a:rPr>
              <a:t>  </a:t>
            </a:r>
            <a:r>
              <a:rPr lang="en-US" sz="2000" dirty="0" err="1">
                <a:solidFill>
                  <a:srgbClr val="FFFFFF"/>
                </a:solidFill>
              </a:rPr>
              <a:t>topicID</a:t>
            </a:r>
            <a:r>
              <a:rPr lang="en-US" sz="2000" dirty="0">
                <a:solidFill>
                  <a:srgbClr val="FFFFFF"/>
                </a:solidFill>
              </a:rPr>
              <a:t> =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  <a:sym typeface="Symbol" charset="0"/>
              </a:rPr>
              <a:t>1' OR '1'='1</a:t>
            </a:r>
            <a:endParaRPr lang="en-US" sz="2000" dirty="0">
              <a:solidFill>
                <a:srgbClr val="FF0000"/>
              </a:solidFill>
              <a:sym typeface="Symbol" charset="0"/>
            </a:endParaRPr>
          </a:p>
        </p:txBody>
      </p:sp>
      <p:sp>
        <p:nvSpPr>
          <p:cNvPr id="39940" name="TextBox 25"/>
          <p:cNvSpPr txBox="1">
            <a:spLocks noChangeArrowheads="1"/>
          </p:cNvSpPr>
          <p:nvPr/>
        </p:nvSpPr>
        <p:spPr bwMode="auto">
          <a:xfrm>
            <a:off x="1042508" y="1737121"/>
            <a:ext cx="10668000" cy="2677656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>
                <a:solidFill>
                  <a:srgbClr val="808080"/>
                </a:solidFill>
                <a:latin typeface="+mn-lt"/>
              </a:rPr>
              <a:t>res = exec(program, </a:t>
            </a:r>
            <a:r>
              <a:rPr lang="en-US" sz="2800" dirty="0" err="1">
                <a:solidFill>
                  <a:srgbClr val="808080"/>
                </a:solidFill>
                <a:latin typeface="+mn-lt"/>
              </a:rPr>
              <a:t>i</a:t>
            </a:r>
            <a:r>
              <a:rPr lang="en-US" sz="2800" dirty="0">
                <a:solidFill>
                  <a:srgbClr val="808080"/>
                </a:solidFill>
                <a:latin typeface="+mn-lt"/>
              </a:rPr>
              <a:t>)</a:t>
            </a:r>
          </a:p>
          <a:p>
            <a:pPr eaLnBrk="1" hangingPunct="1"/>
            <a:r>
              <a:rPr lang="en-US" sz="2800" dirty="0">
                <a:solidFill>
                  <a:srgbClr val="808080"/>
                </a:solidFill>
                <a:latin typeface="+mn-lt"/>
              </a:rPr>
              <a:t>for shady in </a:t>
            </a:r>
            <a:r>
              <a:rPr lang="en-US" sz="2800" dirty="0" err="1">
                <a:solidFill>
                  <a:srgbClr val="808080"/>
                </a:solidFill>
                <a:latin typeface="+mn-lt"/>
              </a:rPr>
              <a:t>shady_strings</a:t>
            </a:r>
            <a:r>
              <a:rPr lang="en-US" sz="2800" dirty="0">
                <a:solidFill>
                  <a:srgbClr val="808080"/>
                </a:solidFill>
                <a:latin typeface="+mn-lt"/>
              </a:rPr>
              <a:t>:</a:t>
            </a:r>
            <a:endParaRPr lang="en-US" sz="2800" dirty="0">
              <a:latin typeface="+mn-lt"/>
            </a:endParaRPr>
          </a:p>
          <a:p>
            <a:pPr eaLnBrk="1" hangingPunct="1"/>
            <a:r>
              <a:rPr lang="en-US" sz="2800" dirty="0">
                <a:latin typeface="+mn-lt"/>
              </a:rPr>
              <a:t>  </a:t>
            </a:r>
            <a:r>
              <a:rPr lang="en-US" sz="2800" dirty="0" err="1">
                <a:latin typeface="+mn-lt"/>
              </a:rPr>
              <a:t>mutated_input</a:t>
            </a:r>
            <a:r>
              <a:rPr lang="en-US" sz="2800" dirty="0">
                <a:latin typeface="+mn-lt"/>
              </a:rPr>
              <a:t> = </a:t>
            </a:r>
            <a:r>
              <a:rPr lang="en-US" sz="2800" b="1" dirty="0" err="1">
                <a:latin typeface="+mn-lt"/>
              </a:rPr>
              <a:t>i.replace</a:t>
            </a:r>
            <a:r>
              <a:rPr lang="en-US" sz="2800" b="1" dirty="0">
                <a:latin typeface="+mn-lt"/>
              </a:rPr>
              <a:t>(</a:t>
            </a:r>
            <a:r>
              <a:rPr lang="en-US" sz="2800" b="1" dirty="0" err="1">
                <a:latin typeface="+mn-lt"/>
              </a:rPr>
              <a:t>var</a:t>
            </a:r>
            <a:r>
              <a:rPr lang="en-US" sz="2800" b="1" dirty="0">
                <a:latin typeface="+mn-lt"/>
              </a:rPr>
              <a:t>, shady)</a:t>
            </a:r>
            <a:endParaRPr lang="en-US" sz="2800" dirty="0">
              <a:latin typeface="+mn-lt"/>
            </a:endParaRPr>
          </a:p>
          <a:p>
            <a:pPr eaLnBrk="1" hangingPunct="1"/>
            <a:r>
              <a:rPr lang="en-US" sz="2800" dirty="0">
                <a:latin typeface="+mn-lt"/>
              </a:rPr>
              <a:t>  </a:t>
            </a:r>
            <a:r>
              <a:rPr lang="en-US" sz="2800" dirty="0" err="1">
                <a:latin typeface="+mn-lt"/>
              </a:rPr>
              <a:t>mutated_res</a:t>
            </a:r>
            <a:r>
              <a:rPr lang="en-US" sz="2800" dirty="0">
                <a:latin typeface="+mn-lt"/>
              </a:rPr>
              <a:t> = exec(program, </a:t>
            </a:r>
            <a:r>
              <a:rPr lang="en-US" sz="2800" dirty="0" err="1">
                <a:latin typeface="+mn-lt"/>
              </a:rPr>
              <a:t>mutated_input</a:t>
            </a:r>
            <a:r>
              <a:rPr lang="en-US" sz="2800" dirty="0">
                <a:latin typeface="+mn-lt"/>
              </a:rPr>
              <a:t>)</a:t>
            </a:r>
          </a:p>
          <a:p>
            <a:pPr eaLnBrk="1" hangingPunct="1"/>
            <a:r>
              <a:rPr lang="en-US" sz="2800" dirty="0">
                <a:solidFill>
                  <a:srgbClr val="808080"/>
                </a:solidFill>
                <a:latin typeface="+mn-lt"/>
              </a:rPr>
              <a:t>  if </a:t>
            </a:r>
            <a:r>
              <a:rPr lang="en-US" sz="2800" dirty="0" err="1">
                <a:solidFill>
                  <a:srgbClr val="808080"/>
                </a:solidFill>
                <a:latin typeface="+mn-lt"/>
              </a:rPr>
              <a:t>mutated_res</a:t>
            </a:r>
            <a:r>
              <a:rPr lang="en-US" sz="2800" dirty="0">
                <a:solidFill>
                  <a:srgbClr val="808080"/>
                </a:solidFill>
                <a:latin typeface="+mn-lt"/>
              </a:rPr>
              <a:t> DIFFERS FROM res:</a:t>
            </a:r>
          </a:p>
          <a:p>
            <a:pPr eaLnBrk="1" hangingPunct="1"/>
            <a:r>
              <a:rPr lang="en-US" sz="2800" dirty="0">
                <a:solidFill>
                  <a:srgbClr val="808080"/>
                </a:solidFill>
                <a:latin typeface="+mn-lt"/>
              </a:rPr>
              <a:t>    report </a:t>
            </a:r>
            <a:r>
              <a:rPr lang="en-US" sz="2800" dirty="0" err="1">
                <a:solidFill>
                  <a:srgbClr val="808080"/>
                </a:solidFill>
                <a:latin typeface="+mn-lt"/>
              </a:rPr>
              <a:t>mutated_input</a:t>
            </a:r>
            <a:r>
              <a:rPr lang="en-US" sz="2800" dirty="0">
                <a:solidFill>
                  <a:srgbClr val="808080"/>
                </a:solidFill>
                <a:latin typeface="+mn-lt"/>
              </a:rPr>
              <a:t> as attack</a:t>
            </a:r>
            <a:endParaRPr lang="en-US" sz="2800" dirty="0">
              <a:latin typeface="+mn-lt"/>
            </a:endParaRPr>
          </a:p>
        </p:txBody>
      </p:sp>
      <p:cxnSp>
        <p:nvCxnSpPr>
          <p:cNvPr id="39941" name="Elbow Connector 13"/>
          <p:cNvCxnSpPr>
            <a:cxnSpLocks noChangeShapeType="1"/>
          </p:cNvCxnSpPr>
          <p:nvPr/>
        </p:nvCxnSpPr>
        <p:spPr bwMode="auto">
          <a:xfrm>
            <a:off x="4876800" y="5334000"/>
            <a:ext cx="1930400" cy="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19415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>
                <a:solidFill>
                  <a:srgbClr val="FF6600"/>
                </a:solidFill>
                <a:latin typeface="+mn-lt"/>
                <a:ea typeface="ＭＳ Ｐゴシック" charset="0"/>
                <a:cs typeface="ＭＳ Ｐゴシック" charset="0"/>
              </a:rPr>
              <a:t>Example: SQL injection attack</a:t>
            </a:r>
          </a:p>
        </p:txBody>
      </p:sp>
      <p:sp>
        <p:nvSpPr>
          <p:cNvPr id="41986" name="Content Placeholder 2"/>
          <p:cNvSpPr>
            <a:spLocks/>
          </p:cNvSpPr>
          <p:nvPr/>
        </p:nvSpPr>
        <p:spPr bwMode="auto">
          <a:xfrm>
            <a:off x="711200" y="1524000"/>
            <a:ext cx="10972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864" tIns="91440"/>
          <a:lstStyle/>
          <a:p>
            <a:pPr marL="631825" indent="-514350" eaLnBrk="1" hangingPunct="1">
              <a:spcBef>
                <a:spcPct val="20000"/>
              </a:spcBef>
            </a:pPr>
            <a:r>
              <a:rPr lang="en-US" sz="2800" dirty="0"/>
              <a:t>1. </a:t>
            </a:r>
            <a:r>
              <a:rPr lang="en-US" sz="2800" b="1" dirty="0"/>
              <a:t>Generate</a:t>
            </a:r>
            <a:r>
              <a:rPr lang="en-US" sz="2800" dirty="0"/>
              <a:t> inputs until program reaches an SQL statement</a:t>
            </a:r>
          </a:p>
          <a:p>
            <a:pPr marL="631825" indent="-514350" eaLnBrk="1" hangingPunct="1">
              <a:spcBef>
                <a:spcPct val="20000"/>
              </a:spcBef>
            </a:pPr>
            <a:endParaRPr lang="en-US" sz="2000" dirty="0">
              <a:solidFill>
                <a:srgbClr val="808080"/>
              </a:solidFill>
              <a:latin typeface="Verdana" charset="0"/>
            </a:endParaRPr>
          </a:p>
          <a:p>
            <a:pPr marL="631825" indent="-514350" eaLnBrk="1" hangingPunct="1">
              <a:spcBef>
                <a:spcPct val="20000"/>
              </a:spcBef>
            </a:pPr>
            <a:r>
              <a:rPr lang="en-US" sz="2000" dirty="0" smtClean="0"/>
              <a:t>       SELECT </a:t>
            </a:r>
            <a:r>
              <a:rPr lang="en-US" sz="2000" dirty="0" err="1"/>
              <a:t>msg</a:t>
            </a:r>
            <a:r>
              <a:rPr lang="en-US" sz="2000" dirty="0"/>
              <a:t> FROM messages WHERE </a:t>
            </a:r>
            <a:r>
              <a:rPr lang="en-US" sz="2000" dirty="0" err="1"/>
              <a:t>topicID</a:t>
            </a:r>
            <a:r>
              <a:rPr lang="en-US" sz="2000" dirty="0"/>
              <a:t>='$</a:t>
            </a:r>
            <a:r>
              <a:rPr lang="en-US" sz="2000" dirty="0" err="1"/>
              <a:t>my_topicID</a:t>
            </a:r>
            <a:r>
              <a:rPr lang="ja-JP" altLang="en-US" sz="2000" dirty="0"/>
              <a:t>‘</a:t>
            </a:r>
            <a:endParaRPr lang="en-US" altLang="ja-JP" sz="2000" dirty="0">
              <a:solidFill>
                <a:srgbClr val="808080"/>
              </a:solidFill>
            </a:endParaRPr>
          </a:p>
          <a:p>
            <a:pPr marL="631825" indent="-514350" eaLnBrk="1" hangingPunct="1">
              <a:spcBef>
                <a:spcPct val="20000"/>
              </a:spcBef>
            </a:pPr>
            <a:endParaRPr lang="en-US" sz="2000" dirty="0">
              <a:solidFill>
                <a:srgbClr val="808080"/>
              </a:solidFill>
              <a:latin typeface="Verdana" charset="0"/>
            </a:endParaRPr>
          </a:p>
          <a:p>
            <a:pPr marL="631825" indent="-514350" eaLnBrk="1" hangingPunct="1">
              <a:spcBef>
                <a:spcPct val="20000"/>
              </a:spcBef>
            </a:pPr>
            <a:r>
              <a:rPr lang="en-US" sz="2800" dirty="0"/>
              <a:t>2. </a:t>
            </a:r>
            <a:r>
              <a:rPr lang="en-US" sz="2800" b="1" dirty="0"/>
              <a:t>Collect taint sets</a:t>
            </a:r>
            <a:r>
              <a:rPr lang="en-US" sz="2800" dirty="0"/>
              <a:t> for values in sensitive sinks: </a:t>
            </a:r>
            <a:r>
              <a:rPr lang="en-US" sz="2800" dirty="0">
                <a:solidFill>
                  <a:srgbClr val="BD9969"/>
                </a:solidFill>
              </a:rPr>
              <a:t>{ </a:t>
            </a:r>
            <a:r>
              <a:rPr lang="ja-JP" altLang="en-US" sz="2800" dirty="0">
                <a:solidFill>
                  <a:srgbClr val="BD9969"/>
                </a:solidFill>
              </a:rPr>
              <a:t>’</a:t>
            </a:r>
            <a:r>
              <a:rPr lang="en-US" altLang="ja-JP" sz="2800" dirty="0" err="1">
                <a:solidFill>
                  <a:srgbClr val="BD9969"/>
                </a:solidFill>
              </a:rPr>
              <a:t>topicID</a:t>
            </a:r>
            <a:r>
              <a:rPr lang="ja-JP" altLang="en-US" sz="2800" dirty="0">
                <a:solidFill>
                  <a:srgbClr val="BD9969"/>
                </a:solidFill>
              </a:rPr>
              <a:t>’</a:t>
            </a:r>
            <a:r>
              <a:rPr lang="en-US" altLang="ja-JP" sz="2800" dirty="0">
                <a:solidFill>
                  <a:srgbClr val="BD9969"/>
                </a:solidFill>
              </a:rPr>
              <a:t> </a:t>
            </a:r>
            <a:r>
              <a:rPr lang="en-US" altLang="ja-JP" sz="2800" dirty="0" smtClean="0">
                <a:solidFill>
                  <a:srgbClr val="BD9969"/>
                </a:solidFill>
              </a:rPr>
              <a:t>}</a:t>
            </a:r>
            <a:endParaRPr lang="en-US" altLang="ja-JP" sz="2800" u="sng" dirty="0" smtClean="0">
              <a:solidFill>
                <a:srgbClr val="808080"/>
              </a:solidFill>
            </a:endParaRPr>
          </a:p>
          <a:p>
            <a:pPr marL="631825" indent="-514350" eaLnBrk="1" hangingPunct="1">
              <a:spcBef>
                <a:spcPct val="20000"/>
              </a:spcBef>
            </a:pPr>
            <a:endParaRPr lang="en-US" sz="2000" u="sng" dirty="0">
              <a:solidFill>
                <a:srgbClr val="808080"/>
              </a:solidFill>
              <a:latin typeface="Verdana" charset="0"/>
            </a:endParaRPr>
          </a:p>
          <a:p>
            <a:pPr marL="631825" indent="-514350" eaLnBrk="1" hangingPunct="1">
              <a:spcBef>
                <a:spcPct val="20000"/>
              </a:spcBef>
            </a:pPr>
            <a:r>
              <a:rPr lang="en-US" sz="2800" dirty="0"/>
              <a:t>3. </a:t>
            </a:r>
            <a:r>
              <a:rPr lang="en-US" sz="2800" b="1" dirty="0"/>
              <a:t>Generate</a:t>
            </a:r>
            <a:r>
              <a:rPr lang="en-US" sz="2800" dirty="0"/>
              <a:t> attack candidate by picking a shady string</a:t>
            </a:r>
            <a:endParaRPr lang="en-US" sz="2800" u="sng" dirty="0"/>
          </a:p>
        </p:txBody>
      </p:sp>
      <p:sp>
        <p:nvSpPr>
          <p:cNvPr id="41987" name="Flowchart: Multidocument 10"/>
          <p:cNvSpPr>
            <a:spLocks noChangeArrowheads="1"/>
          </p:cNvSpPr>
          <p:nvPr/>
        </p:nvSpPr>
        <p:spPr bwMode="auto">
          <a:xfrm>
            <a:off x="1311230" y="4850655"/>
            <a:ext cx="3352800" cy="1447800"/>
          </a:xfrm>
          <a:prstGeom prst="flowChartMultidocument">
            <a:avLst/>
          </a:prstGeom>
          <a:solidFill>
            <a:srgbClr val="402529"/>
          </a:solidFill>
          <a:ln w="12700">
            <a:solidFill>
              <a:srgbClr val="C0C0C0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2000" dirty="0">
                <a:solidFill>
                  <a:srgbClr val="FFFFFF"/>
                </a:solidFill>
              </a:rPr>
              <a:t>$_GET[]:</a:t>
            </a:r>
          </a:p>
          <a:p>
            <a:pPr eaLnBrk="1" hangingPunct="1"/>
            <a:r>
              <a:rPr lang="en-US" sz="2000" dirty="0">
                <a:solidFill>
                  <a:srgbClr val="FFFFFF"/>
                </a:solidFill>
              </a:rPr>
              <a:t>  mode = </a:t>
            </a:r>
            <a:r>
              <a:rPr lang="ja-JP" altLang="en-US" sz="2000" dirty="0">
                <a:solidFill>
                  <a:srgbClr val="FFFFFF"/>
                </a:solidFill>
              </a:rPr>
              <a:t>“</a:t>
            </a:r>
            <a:r>
              <a:rPr lang="en-US" altLang="ja-JP" sz="2000" dirty="0">
                <a:solidFill>
                  <a:srgbClr val="FFFFFF"/>
                </a:solidFill>
              </a:rPr>
              <a:t>display</a:t>
            </a:r>
            <a:r>
              <a:rPr lang="ja-JP" altLang="en-US" sz="2000" dirty="0">
                <a:solidFill>
                  <a:srgbClr val="FFFFFF"/>
                </a:solidFill>
              </a:rPr>
              <a:t>”</a:t>
            </a:r>
            <a:endParaRPr lang="en-US" altLang="ja-JP" sz="2000" dirty="0">
              <a:solidFill>
                <a:srgbClr val="FFFFFF"/>
              </a:solidFill>
            </a:endParaRPr>
          </a:p>
          <a:p>
            <a:pPr eaLnBrk="1" hangingPunct="1"/>
            <a:r>
              <a:rPr lang="en-US" sz="2000" dirty="0">
                <a:solidFill>
                  <a:srgbClr val="FFFFFF"/>
                </a:solidFill>
              </a:rPr>
              <a:t>  </a:t>
            </a:r>
            <a:r>
              <a:rPr lang="en-US" sz="2000" dirty="0" err="1">
                <a:solidFill>
                  <a:srgbClr val="FFFFFF"/>
                </a:solidFill>
              </a:rPr>
              <a:t>topicID</a:t>
            </a:r>
            <a:r>
              <a:rPr lang="en-US" sz="2000" dirty="0">
                <a:solidFill>
                  <a:schemeClr val="bg1"/>
                </a:solidFill>
              </a:rPr>
              <a:t> = </a:t>
            </a:r>
            <a:r>
              <a:rPr lang="en-US" sz="2000" dirty="0">
                <a:solidFill>
                  <a:srgbClr val="FF0000"/>
                </a:solidFill>
                <a:sym typeface="Symbol" charset="0"/>
              </a:rPr>
              <a:t>1</a:t>
            </a:r>
          </a:p>
        </p:txBody>
      </p:sp>
      <p:sp>
        <p:nvSpPr>
          <p:cNvPr id="41988" name="Flowchart: Multidocument 10"/>
          <p:cNvSpPr>
            <a:spLocks noChangeArrowheads="1"/>
          </p:cNvSpPr>
          <p:nvPr/>
        </p:nvSpPr>
        <p:spPr bwMode="auto">
          <a:xfrm>
            <a:off x="7038376" y="4756049"/>
            <a:ext cx="3759200" cy="1556719"/>
          </a:xfrm>
          <a:prstGeom prst="flowChartMultidocument">
            <a:avLst/>
          </a:prstGeom>
          <a:solidFill>
            <a:srgbClr val="402529"/>
          </a:solidFill>
          <a:ln w="12700">
            <a:solidFill>
              <a:srgbClr val="C0C0C0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2000" dirty="0">
                <a:solidFill>
                  <a:srgbClr val="FFFFFF"/>
                </a:solidFill>
              </a:rPr>
              <a:t>$_GET[]:</a:t>
            </a:r>
          </a:p>
          <a:p>
            <a:pPr eaLnBrk="1" hangingPunct="1"/>
            <a:r>
              <a:rPr lang="en-US" sz="2000" dirty="0">
                <a:solidFill>
                  <a:srgbClr val="FFFFFF"/>
                </a:solidFill>
              </a:rPr>
              <a:t>  mode = </a:t>
            </a:r>
            <a:r>
              <a:rPr lang="ja-JP" altLang="en-US" sz="2000" dirty="0">
                <a:solidFill>
                  <a:srgbClr val="FFFFFF"/>
                </a:solidFill>
              </a:rPr>
              <a:t>“</a:t>
            </a:r>
            <a:r>
              <a:rPr lang="en-US" altLang="ja-JP" sz="2000" dirty="0">
                <a:solidFill>
                  <a:srgbClr val="FFFFFF"/>
                </a:solidFill>
              </a:rPr>
              <a:t>display</a:t>
            </a:r>
            <a:r>
              <a:rPr lang="ja-JP" altLang="en-US" sz="2000" dirty="0">
                <a:solidFill>
                  <a:srgbClr val="FFFFFF"/>
                </a:solidFill>
              </a:rPr>
              <a:t>”</a:t>
            </a:r>
            <a:endParaRPr lang="en-US" altLang="ja-JP" sz="2000" dirty="0">
              <a:solidFill>
                <a:srgbClr val="FFFFFF"/>
              </a:solidFill>
            </a:endParaRPr>
          </a:p>
          <a:p>
            <a:pPr eaLnBrk="1" hangingPunct="1"/>
            <a:r>
              <a:rPr lang="en-US" sz="2000" dirty="0">
                <a:solidFill>
                  <a:srgbClr val="FFFFFF"/>
                </a:solidFill>
              </a:rPr>
              <a:t>  </a:t>
            </a:r>
            <a:r>
              <a:rPr lang="en-US" sz="2000" dirty="0" err="1">
                <a:solidFill>
                  <a:srgbClr val="FFFFFF"/>
                </a:solidFill>
              </a:rPr>
              <a:t>topicID</a:t>
            </a:r>
            <a:r>
              <a:rPr lang="en-US" sz="2000" dirty="0">
                <a:solidFill>
                  <a:srgbClr val="FFFFFF"/>
                </a:solidFill>
              </a:rPr>
              <a:t> = </a:t>
            </a:r>
            <a:r>
              <a:rPr lang="en-US" sz="2000" b="1" dirty="0">
                <a:solidFill>
                  <a:srgbClr val="FF0000"/>
                </a:solidFill>
                <a:sym typeface="Symbol" charset="0"/>
              </a:rPr>
              <a:t>1' OR '1'='1</a:t>
            </a:r>
            <a:endParaRPr lang="en-US" sz="2000" dirty="0">
              <a:solidFill>
                <a:srgbClr val="FF0000"/>
              </a:solidFill>
              <a:sym typeface="Symbol" charset="0"/>
            </a:endParaRPr>
          </a:p>
        </p:txBody>
      </p:sp>
      <p:cxnSp>
        <p:nvCxnSpPr>
          <p:cNvPr id="41989" name="Elbow Connector 13"/>
          <p:cNvCxnSpPr>
            <a:cxnSpLocks noChangeShapeType="1"/>
          </p:cNvCxnSpPr>
          <p:nvPr/>
        </p:nvCxnSpPr>
        <p:spPr bwMode="auto">
          <a:xfrm>
            <a:off x="4858394" y="5591670"/>
            <a:ext cx="1930400" cy="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6384051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dirty="0">
                <a:solidFill>
                  <a:srgbClr val="FF6600"/>
                </a:solidFill>
                <a:latin typeface="+mn-lt"/>
                <a:ea typeface="ＭＳ Ｐゴシック" charset="0"/>
                <a:cs typeface="ＭＳ Ｐゴシック" charset="0"/>
              </a:rPr>
              <a:t>Attack checking: diffing outputs</a:t>
            </a:r>
          </a:p>
        </p:txBody>
      </p:sp>
      <p:sp>
        <p:nvSpPr>
          <p:cNvPr id="44034" name="TextBox 25"/>
          <p:cNvSpPr txBox="1">
            <a:spLocks noChangeArrowheads="1"/>
          </p:cNvSpPr>
          <p:nvPr/>
        </p:nvSpPr>
        <p:spPr bwMode="auto">
          <a:xfrm>
            <a:off x="711200" y="1645095"/>
            <a:ext cx="10668000" cy="267765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>
                <a:solidFill>
                  <a:srgbClr val="808080"/>
                </a:solidFill>
                <a:latin typeface="+mn-lt"/>
              </a:rPr>
              <a:t>res = exec(program, </a:t>
            </a:r>
            <a:r>
              <a:rPr lang="en-US" sz="2800" dirty="0" err="1">
                <a:solidFill>
                  <a:srgbClr val="808080"/>
                </a:solidFill>
                <a:latin typeface="+mn-lt"/>
              </a:rPr>
              <a:t>i</a:t>
            </a:r>
            <a:r>
              <a:rPr lang="en-US" sz="2800" dirty="0">
                <a:solidFill>
                  <a:srgbClr val="808080"/>
                </a:solidFill>
                <a:latin typeface="+mn-lt"/>
              </a:rPr>
              <a:t>)</a:t>
            </a:r>
          </a:p>
          <a:p>
            <a:pPr eaLnBrk="1" hangingPunct="1"/>
            <a:r>
              <a:rPr lang="en-US" sz="2800" dirty="0">
                <a:solidFill>
                  <a:srgbClr val="808080"/>
                </a:solidFill>
                <a:latin typeface="+mn-lt"/>
              </a:rPr>
              <a:t>for shady in </a:t>
            </a:r>
            <a:r>
              <a:rPr lang="en-US" sz="2800" dirty="0" err="1">
                <a:solidFill>
                  <a:srgbClr val="808080"/>
                </a:solidFill>
                <a:latin typeface="+mn-lt"/>
              </a:rPr>
              <a:t>shady_strings</a:t>
            </a:r>
            <a:r>
              <a:rPr lang="en-US" sz="2800" dirty="0">
                <a:solidFill>
                  <a:srgbClr val="808080"/>
                </a:solidFill>
                <a:latin typeface="+mn-lt"/>
              </a:rPr>
              <a:t>:</a:t>
            </a:r>
          </a:p>
          <a:p>
            <a:pPr eaLnBrk="1" hangingPunct="1"/>
            <a:r>
              <a:rPr lang="en-US" sz="2800" dirty="0">
                <a:solidFill>
                  <a:srgbClr val="808080"/>
                </a:solidFill>
                <a:latin typeface="+mn-lt"/>
              </a:rPr>
              <a:t>  </a:t>
            </a:r>
            <a:r>
              <a:rPr lang="en-US" sz="2800" dirty="0" err="1">
                <a:solidFill>
                  <a:srgbClr val="808080"/>
                </a:solidFill>
                <a:latin typeface="+mn-lt"/>
              </a:rPr>
              <a:t>mutated_input</a:t>
            </a:r>
            <a:r>
              <a:rPr lang="en-US" sz="2800" dirty="0">
                <a:solidFill>
                  <a:srgbClr val="808080"/>
                </a:solidFill>
                <a:latin typeface="+mn-lt"/>
              </a:rPr>
              <a:t> = </a:t>
            </a:r>
            <a:r>
              <a:rPr lang="en-US" sz="2800" dirty="0" err="1">
                <a:solidFill>
                  <a:srgbClr val="808080"/>
                </a:solidFill>
                <a:latin typeface="+mn-lt"/>
              </a:rPr>
              <a:t>i.replace</a:t>
            </a:r>
            <a:r>
              <a:rPr lang="en-US" sz="2800" dirty="0">
                <a:solidFill>
                  <a:srgbClr val="808080"/>
                </a:solidFill>
                <a:latin typeface="+mn-lt"/>
              </a:rPr>
              <a:t>(</a:t>
            </a:r>
            <a:r>
              <a:rPr lang="en-US" sz="2800" dirty="0" err="1">
                <a:solidFill>
                  <a:srgbClr val="808080"/>
                </a:solidFill>
                <a:latin typeface="+mn-lt"/>
              </a:rPr>
              <a:t>var</a:t>
            </a:r>
            <a:r>
              <a:rPr lang="en-US" sz="2800" dirty="0">
                <a:solidFill>
                  <a:srgbClr val="808080"/>
                </a:solidFill>
                <a:latin typeface="+mn-lt"/>
              </a:rPr>
              <a:t>, shady)</a:t>
            </a:r>
          </a:p>
          <a:p>
            <a:pPr eaLnBrk="1" hangingPunct="1"/>
            <a:r>
              <a:rPr lang="en-US" sz="2800" dirty="0">
                <a:solidFill>
                  <a:srgbClr val="808080"/>
                </a:solidFill>
                <a:latin typeface="+mn-lt"/>
              </a:rPr>
              <a:t>  </a:t>
            </a:r>
            <a:r>
              <a:rPr lang="en-US" sz="2800" dirty="0" err="1">
                <a:solidFill>
                  <a:srgbClr val="808080"/>
                </a:solidFill>
                <a:latin typeface="+mn-lt"/>
              </a:rPr>
              <a:t>mutated_res</a:t>
            </a:r>
            <a:r>
              <a:rPr lang="en-US" sz="2800" dirty="0">
                <a:solidFill>
                  <a:srgbClr val="808080"/>
                </a:solidFill>
                <a:latin typeface="+mn-lt"/>
              </a:rPr>
              <a:t> = exec(program, </a:t>
            </a:r>
            <a:r>
              <a:rPr lang="en-US" sz="2800" dirty="0" err="1">
                <a:solidFill>
                  <a:srgbClr val="808080"/>
                </a:solidFill>
                <a:latin typeface="+mn-lt"/>
              </a:rPr>
              <a:t>mutated_input</a:t>
            </a:r>
            <a:r>
              <a:rPr lang="en-US" sz="2800" dirty="0">
                <a:solidFill>
                  <a:srgbClr val="808080"/>
                </a:solidFill>
                <a:latin typeface="+mn-lt"/>
              </a:rPr>
              <a:t>)</a:t>
            </a:r>
            <a:endParaRPr lang="en-US" sz="2800" dirty="0">
              <a:latin typeface="+mn-lt"/>
            </a:endParaRPr>
          </a:p>
          <a:p>
            <a:pPr eaLnBrk="1" hangingPunct="1"/>
            <a:r>
              <a:rPr lang="en-US" sz="2800" dirty="0">
                <a:latin typeface="+mn-lt"/>
              </a:rPr>
              <a:t>  if </a:t>
            </a:r>
            <a:r>
              <a:rPr lang="en-US" sz="2800" dirty="0" err="1">
                <a:latin typeface="+mn-lt"/>
              </a:rPr>
              <a:t>mutated_res</a:t>
            </a:r>
            <a:r>
              <a:rPr lang="en-US" sz="2800" dirty="0">
                <a:latin typeface="+mn-lt"/>
              </a:rPr>
              <a:t> </a:t>
            </a:r>
            <a:r>
              <a:rPr lang="en-US" sz="2800" b="1" dirty="0">
                <a:latin typeface="+mn-lt"/>
              </a:rPr>
              <a:t>DIFFERS FROM</a:t>
            </a:r>
            <a:r>
              <a:rPr lang="en-US" sz="2800" dirty="0">
                <a:latin typeface="+mn-lt"/>
              </a:rPr>
              <a:t> res:</a:t>
            </a:r>
          </a:p>
          <a:p>
            <a:pPr eaLnBrk="1" hangingPunct="1"/>
            <a:r>
              <a:rPr lang="en-US" sz="2800" dirty="0">
                <a:latin typeface="+mn-lt"/>
              </a:rPr>
              <a:t>    report </a:t>
            </a:r>
            <a:r>
              <a:rPr lang="en-US" sz="2800" dirty="0" err="1">
                <a:latin typeface="+mn-lt"/>
              </a:rPr>
              <a:t>mutated_input</a:t>
            </a:r>
            <a:r>
              <a:rPr lang="en-US" sz="2800" dirty="0">
                <a:latin typeface="+mn-lt"/>
              </a:rPr>
              <a:t> as attack</a:t>
            </a:r>
          </a:p>
        </p:txBody>
      </p:sp>
      <p:sp>
        <p:nvSpPr>
          <p:cNvPr id="44035" name="Text Box 7"/>
          <p:cNvSpPr txBox="1">
            <a:spLocks noChangeArrowheads="1"/>
          </p:cNvSpPr>
          <p:nvPr/>
        </p:nvSpPr>
        <p:spPr bwMode="auto">
          <a:xfrm>
            <a:off x="608133" y="4483150"/>
            <a:ext cx="11684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+mn-lt"/>
              </a:rPr>
              <a:t>What is a significant difference?</a:t>
            </a:r>
          </a:p>
          <a:p>
            <a:pPr lvl="1" eaLnBrk="1" hangingPunct="1">
              <a:buFontTx/>
              <a:buChar char="•"/>
            </a:pPr>
            <a:r>
              <a:rPr lang="en-US" dirty="0">
                <a:latin typeface="+mn-lt"/>
              </a:rPr>
              <a:t> For SQLI:</a:t>
            </a:r>
            <a:r>
              <a:rPr lang="en-US" b="1" dirty="0">
                <a:latin typeface="+mn-lt"/>
              </a:rPr>
              <a:t> </a:t>
            </a:r>
            <a:r>
              <a:rPr lang="en-US" dirty="0">
                <a:latin typeface="+mn-lt"/>
              </a:rPr>
              <a:t>compare SQL parse tree </a:t>
            </a:r>
            <a:r>
              <a:rPr lang="en-US" i="1" dirty="0">
                <a:latin typeface="+mn-lt"/>
              </a:rPr>
              <a:t>structure</a:t>
            </a:r>
            <a:endParaRPr lang="en-US" dirty="0">
              <a:latin typeface="+mn-lt"/>
            </a:endParaRPr>
          </a:p>
          <a:p>
            <a:pPr lvl="1" eaLnBrk="1" hangingPunct="1">
              <a:buFontTx/>
              <a:buChar char="•"/>
            </a:pPr>
            <a:r>
              <a:rPr lang="en-US" dirty="0">
                <a:latin typeface="+mn-lt"/>
              </a:rPr>
              <a:t> For XSS: compare HTML for additional script-inducing elements (&lt;script</a:t>
            </a:r>
            <a:r>
              <a:rPr lang="en-US" dirty="0" smtClean="0">
                <a:latin typeface="+mn-lt"/>
              </a:rPr>
              <a:t>&gt;)</a:t>
            </a:r>
            <a:endParaRPr lang="en-US" dirty="0">
              <a:latin typeface="+mn-lt"/>
            </a:endParaRPr>
          </a:p>
          <a:p>
            <a:pPr eaLnBrk="1" hangingPunct="1"/>
            <a:r>
              <a:rPr lang="en-US" dirty="0">
                <a:latin typeface="+mn-lt"/>
              </a:rPr>
              <a:t>Avoids false positives from input sanitizing and filtering</a:t>
            </a:r>
          </a:p>
        </p:txBody>
      </p:sp>
    </p:spTree>
    <p:extLst>
      <p:ext uri="{BB962C8B-B14F-4D97-AF65-F5344CB8AC3E}">
        <p14:creationId xmlns:p14="http://schemas.microsoft.com/office/powerpoint/2010/main" val="1067104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>
                <a:solidFill>
                  <a:srgbClr val="FF6600"/>
                </a:solidFill>
                <a:latin typeface="+mn-lt"/>
                <a:ea typeface="ＭＳ Ｐゴシック" charset="0"/>
                <a:cs typeface="ＭＳ Ｐゴシック" charset="0"/>
              </a:rPr>
              <a:t>Example: SQL injection attack</a:t>
            </a:r>
          </a:p>
        </p:txBody>
      </p:sp>
      <p:sp>
        <p:nvSpPr>
          <p:cNvPr id="46082" name="Content Placeholder 2"/>
          <p:cNvSpPr>
            <a:spLocks/>
          </p:cNvSpPr>
          <p:nvPr/>
        </p:nvSpPr>
        <p:spPr bwMode="auto">
          <a:xfrm>
            <a:off x="711200" y="1524000"/>
            <a:ext cx="10972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864" tIns="91440"/>
          <a:lstStyle/>
          <a:p>
            <a:pPr marL="631825" indent="-514350" eaLnBrk="1" hangingPunct="1">
              <a:spcBef>
                <a:spcPct val="20000"/>
              </a:spcBef>
            </a:pPr>
            <a:r>
              <a:rPr lang="en-US" sz="2000" dirty="0">
                <a:latin typeface="Verdana" charset="0"/>
              </a:rPr>
              <a:t>1</a:t>
            </a:r>
            <a:r>
              <a:rPr lang="en-US" sz="2800" dirty="0"/>
              <a:t>. </a:t>
            </a:r>
            <a:r>
              <a:rPr lang="en-US" sz="2800" b="1" dirty="0"/>
              <a:t>Generate</a:t>
            </a:r>
            <a:r>
              <a:rPr lang="en-US" sz="2800" dirty="0"/>
              <a:t> inputs until program reaches an SQL </a:t>
            </a:r>
            <a:r>
              <a:rPr lang="en-US" sz="2800" dirty="0" smtClean="0"/>
              <a:t>statement</a:t>
            </a:r>
            <a:endParaRPr lang="en-US" sz="2000" dirty="0">
              <a:solidFill>
                <a:srgbClr val="808080"/>
              </a:solidFill>
              <a:latin typeface="Verdana" charset="0"/>
            </a:endParaRPr>
          </a:p>
          <a:p>
            <a:pPr marL="631825" indent="-514350" eaLnBrk="1" hangingPunct="1">
              <a:spcBef>
                <a:spcPct val="20000"/>
              </a:spcBef>
            </a:pPr>
            <a:r>
              <a:rPr lang="en-US" sz="2400" dirty="0" smtClean="0"/>
              <a:t>     SELECT </a:t>
            </a:r>
            <a:r>
              <a:rPr lang="en-US" sz="2400" dirty="0" err="1"/>
              <a:t>msg</a:t>
            </a:r>
            <a:r>
              <a:rPr lang="en-US" sz="2400" dirty="0"/>
              <a:t> FROM messages WHERE </a:t>
            </a:r>
            <a:r>
              <a:rPr lang="en-US" sz="2400" dirty="0" err="1"/>
              <a:t>topicID</a:t>
            </a:r>
            <a:r>
              <a:rPr lang="en-US" sz="2400" dirty="0"/>
              <a:t>='$</a:t>
            </a:r>
            <a:r>
              <a:rPr lang="en-US" sz="2400" dirty="0" err="1"/>
              <a:t>my_topicID</a:t>
            </a:r>
            <a:r>
              <a:rPr lang="ja-JP" altLang="en-US" sz="2400" dirty="0"/>
              <a:t>‘</a:t>
            </a:r>
            <a:endParaRPr lang="en-US" altLang="ja-JP" sz="2400" dirty="0">
              <a:solidFill>
                <a:srgbClr val="808080"/>
              </a:solidFill>
            </a:endParaRPr>
          </a:p>
          <a:p>
            <a:pPr marL="631825" indent="-514350" eaLnBrk="1" hangingPunct="1">
              <a:spcBef>
                <a:spcPct val="20000"/>
              </a:spcBef>
            </a:pPr>
            <a:endParaRPr lang="en-US" sz="2000" dirty="0">
              <a:solidFill>
                <a:srgbClr val="808080"/>
              </a:solidFill>
              <a:latin typeface="Verdana" charset="0"/>
            </a:endParaRPr>
          </a:p>
          <a:p>
            <a:pPr marL="631825" indent="-514350" eaLnBrk="1" hangingPunct="1">
              <a:spcBef>
                <a:spcPct val="20000"/>
              </a:spcBef>
            </a:pPr>
            <a:r>
              <a:rPr lang="en-US" sz="2800" dirty="0"/>
              <a:t>2. </a:t>
            </a:r>
            <a:r>
              <a:rPr lang="en-US" sz="2800" b="1" dirty="0"/>
              <a:t>Collect taint sets</a:t>
            </a:r>
            <a:r>
              <a:rPr lang="en-US" sz="2800" dirty="0"/>
              <a:t> for values in sensitive sinks: </a:t>
            </a:r>
            <a:r>
              <a:rPr lang="en-US" sz="2800" dirty="0">
                <a:solidFill>
                  <a:srgbClr val="BD9969"/>
                </a:solidFill>
              </a:rPr>
              <a:t>{ </a:t>
            </a:r>
            <a:r>
              <a:rPr lang="ja-JP" altLang="en-US" sz="2800" dirty="0">
                <a:solidFill>
                  <a:srgbClr val="BD9969"/>
                </a:solidFill>
              </a:rPr>
              <a:t>’</a:t>
            </a:r>
            <a:r>
              <a:rPr lang="en-US" altLang="ja-JP" sz="2800" dirty="0" err="1">
                <a:solidFill>
                  <a:srgbClr val="BD9969"/>
                </a:solidFill>
              </a:rPr>
              <a:t>topicID</a:t>
            </a:r>
            <a:r>
              <a:rPr lang="ja-JP" altLang="en-US" sz="2800" dirty="0">
                <a:solidFill>
                  <a:srgbClr val="BD9969"/>
                </a:solidFill>
              </a:rPr>
              <a:t>’</a:t>
            </a:r>
            <a:r>
              <a:rPr lang="en-US" altLang="ja-JP" sz="2800" dirty="0">
                <a:solidFill>
                  <a:srgbClr val="BD9969"/>
                </a:solidFill>
              </a:rPr>
              <a:t> </a:t>
            </a:r>
            <a:r>
              <a:rPr lang="en-US" altLang="ja-JP" sz="2800" dirty="0" smtClean="0">
                <a:solidFill>
                  <a:srgbClr val="BD9969"/>
                </a:solidFill>
              </a:rPr>
              <a:t>}</a:t>
            </a:r>
            <a:endParaRPr lang="en-US" sz="2000" u="sng" dirty="0">
              <a:solidFill>
                <a:srgbClr val="808080"/>
              </a:solidFill>
              <a:latin typeface="Verdana" charset="0"/>
            </a:endParaRPr>
          </a:p>
          <a:p>
            <a:pPr marL="631825" indent="-514350" eaLnBrk="1" hangingPunct="1">
              <a:spcBef>
                <a:spcPct val="20000"/>
              </a:spcBef>
            </a:pPr>
            <a:r>
              <a:rPr lang="en-US" sz="2800" dirty="0"/>
              <a:t>3. </a:t>
            </a:r>
            <a:r>
              <a:rPr lang="en-US" sz="2800" b="1" dirty="0"/>
              <a:t>Generate</a:t>
            </a:r>
            <a:r>
              <a:rPr lang="en-US" sz="2800" dirty="0"/>
              <a:t> attack candidate by picking a shady </a:t>
            </a:r>
            <a:r>
              <a:rPr lang="en-US" sz="2800" dirty="0" smtClean="0"/>
              <a:t>string</a:t>
            </a:r>
            <a:endParaRPr lang="en-US" sz="2000" u="sng" dirty="0">
              <a:latin typeface="Verdana" charset="0"/>
            </a:endParaRPr>
          </a:p>
          <a:p>
            <a:pPr marL="631825" indent="-514350" eaLnBrk="1" hangingPunct="1">
              <a:spcBef>
                <a:spcPct val="20000"/>
              </a:spcBef>
            </a:pPr>
            <a:r>
              <a:rPr lang="en-US" sz="2800" dirty="0"/>
              <a:t>4. </a:t>
            </a:r>
            <a:r>
              <a:rPr lang="en-US" sz="2800" b="1" dirty="0"/>
              <a:t>Check</a:t>
            </a:r>
            <a:r>
              <a:rPr lang="en-US" sz="2800" dirty="0"/>
              <a:t> by mutating input and comparing SQL parse trees:</a:t>
            </a:r>
          </a:p>
          <a:p>
            <a:pPr marL="631825" indent="-514350" eaLnBrk="1" hangingPunct="1">
              <a:spcBef>
                <a:spcPct val="20000"/>
              </a:spcBef>
            </a:pPr>
            <a:r>
              <a:rPr lang="en-US" sz="1800" dirty="0">
                <a:latin typeface="Lucida Console" charset="0"/>
              </a:rPr>
              <a:t>  </a:t>
            </a:r>
            <a:r>
              <a:rPr lang="en-US" sz="2400" i="1" dirty="0"/>
              <a:t>innocuous:</a:t>
            </a:r>
            <a:r>
              <a:rPr lang="en-US" sz="2400" dirty="0"/>
              <a:t> SELECT </a:t>
            </a:r>
            <a:r>
              <a:rPr lang="en-US" sz="2400" dirty="0" err="1"/>
              <a:t>msg</a:t>
            </a:r>
            <a:r>
              <a:rPr lang="en-US" sz="2400" dirty="0"/>
              <a:t> FROM messages WHERE </a:t>
            </a:r>
            <a:r>
              <a:rPr lang="en-US" sz="2400" dirty="0" err="1"/>
              <a:t>topicID</a:t>
            </a:r>
            <a:r>
              <a:rPr lang="en-US" sz="2400" dirty="0"/>
              <a:t>=</a:t>
            </a:r>
            <a:r>
              <a:rPr lang="ja-JP" altLang="en-US" sz="2400" dirty="0"/>
              <a:t>‘</a:t>
            </a:r>
            <a:r>
              <a:rPr lang="en-US" altLang="ja-JP" sz="2400" dirty="0"/>
              <a:t>1</a:t>
            </a:r>
            <a:r>
              <a:rPr lang="ja-JP" altLang="en-US" sz="2400" dirty="0"/>
              <a:t>’</a:t>
            </a:r>
            <a:endParaRPr lang="en-US" altLang="ja-JP" sz="2400" dirty="0"/>
          </a:p>
          <a:p>
            <a:pPr marL="631825" indent="-514350" eaLnBrk="1" hangingPunct="1">
              <a:spcBef>
                <a:spcPct val="20000"/>
              </a:spcBef>
            </a:pPr>
            <a:r>
              <a:rPr lang="en-US" sz="2400" dirty="0"/>
              <a:t> </a:t>
            </a:r>
            <a:r>
              <a:rPr lang="en-US" sz="2400" dirty="0" smtClean="0"/>
              <a:t>  </a:t>
            </a:r>
            <a:r>
              <a:rPr lang="en-US" sz="2400" i="1" dirty="0"/>
              <a:t>mutated:</a:t>
            </a:r>
            <a:r>
              <a:rPr lang="en-US" sz="2400" dirty="0"/>
              <a:t>    SELECT </a:t>
            </a:r>
            <a:r>
              <a:rPr lang="en-US" sz="2400" dirty="0" err="1"/>
              <a:t>msg</a:t>
            </a:r>
            <a:r>
              <a:rPr lang="en-US" sz="2400" dirty="0"/>
              <a:t> FROM messages WHERE </a:t>
            </a:r>
            <a:r>
              <a:rPr lang="en-US" sz="2400" dirty="0" err="1"/>
              <a:t>topicID</a:t>
            </a:r>
            <a:r>
              <a:rPr lang="en-US" sz="2400" dirty="0"/>
              <a:t>=</a:t>
            </a:r>
            <a:r>
              <a:rPr lang="ja-JP" altLang="en-US" sz="2400" dirty="0"/>
              <a:t>‘</a:t>
            </a:r>
            <a:r>
              <a:rPr lang="en-US" altLang="ja-JP" sz="2400" dirty="0">
                <a:solidFill>
                  <a:srgbClr val="BD9969"/>
                </a:solidFill>
              </a:rPr>
              <a:t>1</a:t>
            </a:r>
            <a:r>
              <a:rPr lang="ja-JP" altLang="en-US" sz="2400" dirty="0">
                <a:solidFill>
                  <a:srgbClr val="BD9969"/>
                </a:solidFill>
              </a:rPr>
              <a:t>’</a:t>
            </a:r>
            <a:r>
              <a:rPr lang="en-US" altLang="ja-JP" sz="2400" dirty="0">
                <a:solidFill>
                  <a:srgbClr val="BD9969"/>
                </a:solidFill>
              </a:rPr>
              <a:t> OR </a:t>
            </a:r>
            <a:r>
              <a:rPr lang="ja-JP" altLang="en-US" sz="2400" dirty="0">
                <a:solidFill>
                  <a:srgbClr val="BD9969"/>
                </a:solidFill>
              </a:rPr>
              <a:t>‘</a:t>
            </a:r>
            <a:r>
              <a:rPr lang="en-US" altLang="ja-JP" sz="2400" dirty="0">
                <a:solidFill>
                  <a:srgbClr val="BD9969"/>
                </a:solidFill>
              </a:rPr>
              <a:t>1</a:t>
            </a:r>
            <a:r>
              <a:rPr lang="ja-JP" altLang="en-US" sz="2400" dirty="0">
                <a:solidFill>
                  <a:srgbClr val="BD9969"/>
                </a:solidFill>
              </a:rPr>
              <a:t>’</a:t>
            </a:r>
            <a:r>
              <a:rPr lang="en-US" altLang="ja-JP" sz="2400" dirty="0">
                <a:solidFill>
                  <a:srgbClr val="BD9969"/>
                </a:solidFill>
              </a:rPr>
              <a:t>=</a:t>
            </a:r>
            <a:r>
              <a:rPr lang="ja-JP" altLang="en-US" sz="2400" dirty="0">
                <a:solidFill>
                  <a:srgbClr val="BD9969"/>
                </a:solidFill>
              </a:rPr>
              <a:t>‘</a:t>
            </a:r>
            <a:r>
              <a:rPr lang="en-US" altLang="ja-JP" sz="2400" dirty="0">
                <a:solidFill>
                  <a:srgbClr val="BD9969"/>
                </a:solidFill>
              </a:rPr>
              <a:t>1</a:t>
            </a:r>
            <a:r>
              <a:rPr lang="ja-JP" altLang="en-US" sz="2400" dirty="0"/>
              <a:t>’</a:t>
            </a:r>
            <a:endParaRPr lang="en-US" altLang="ja-JP" sz="2400" dirty="0"/>
          </a:p>
          <a:p>
            <a:pPr marL="631825" indent="-514350" eaLnBrk="1" hangingPunct="1">
              <a:spcBef>
                <a:spcPct val="20000"/>
              </a:spcBef>
            </a:pPr>
            <a:endParaRPr lang="en-US" sz="2000" dirty="0">
              <a:latin typeface="Verdana" charset="0"/>
            </a:endParaRPr>
          </a:p>
          <a:p>
            <a:pPr marL="631825" indent="-514350" eaLnBrk="1" hangingPunct="1">
              <a:spcBef>
                <a:spcPct val="20000"/>
              </a:spcBef>
            </a:pPr>
            <a:r>
              <a:rPr lang="en-US" sz="2800" dirty="0"/>
              <a:t>5. </a:t>
            </a:r>
            <a:r>
              <a:rPr lang="en-US" sz="2800" b="1" dirty="0"/>
              <a:t>Report</a:t>
            </a:r>
            <a:r>
              <a:rPr lang="en-US" sz="2800" dirty="0"/>
              <a:t> an attack since SQL parse tree </a:t>
            </a:r>
            <a:r>
              <a:rPr lang="en-US" sz="2800" i="1" dirty="0"/>
              <a:t>structure</a:t>
            </a:r>
            <a:r>
              <a:rPr lang="en-US" sz="2800" dirty="0"/>
              <a:t> differs</a:t>
            </a:r>
          </a:p>
        </p:txBody>
      </p:sp>
    </p:spTree>
    <p:extLst>
      <p:ext uri="{BB962C8B-B14F-4D97-AF65-F5344CB8AC3E}">
        <p14:creationId xmlns:p14="http://schemas.microsoft.com/office/powerpoint/2010/main" val="2848287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>
                <a:solidFill>
                  <a:srgbClr val="FF6600"/>
                </a:solidFill>
                <a:latin typeface="Georgia" charset="0"/>
                <a:ea typeface="ＭＳ Ｐゴシック" charset="0"/>
                <a:cs typeface="ＭＳ Ｐゴシック" charset="0"/>
              </a:rPr>
              <a:t>Experimental results</a:t>
            </a:r>
          </a:p>
        </p:txBody>
      </p:sp>
      <p:graphicFrame>
        <p:nvGraphicFramePr>
          <p:cNvPr id="35004" name="Group 1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150774"/>
              </p:ext>
            </p:extLst>
          </p:nvPr>
        </p:nvGraphicFramePr>
        <p:xfrm>
          <a:off x="1930400" y="4230440"/>
          <a:ext cx="8229600" cy="1676400"/>
        </p:xfrm>
        <a:graphic>
          <a:graphicData uri="http://schemas.openxmlformats.org/drawingml/2006/table">
            <a:tbl>
              <a:tblPr/>
              <a:tblGrid>
                <a:gridCol w="2235200"/>
                <a:gridCol w="1828800"/>
                <a:gridCol w="2582333"/>
                <a:gridCol w="1583267"/>
              </a:tblGrid>
              <a:tr h="5791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Vulnerability Kind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0252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Sensitive sinks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0252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Reached sensitive sinks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0252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Unique attacks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02529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SQLI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1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366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1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91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1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23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1C1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st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-order XSS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1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274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1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97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1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29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1C1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nd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-order XSS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1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274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1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66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1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 8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1C1"/>
                    </a:solidFill>
                  </a:tcPr>
                </a:tc>
              </a:tr>
            </a:tbl>
          </a:graphicData>
        </a:graphic>
      </p:graphicFrame>
      <p:sp>
        <p:nvSpPr>
          <p:cNvPr id="48157" name="Rectangle 7"/>
          <p:cNvSpPr>
            <a:spLocks noChangeArrowheads="1"/>
          </p:cNvSpPr>
          <p:nvPr/>
        </p:nvSpPr>
        <p:spPr bwMode="auto">
          <a:xfrm>
            <a:off x="8596986" y="6018263"/>
            <a:ext cx="1828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1800" dirty="0"/>
              <a:t>Total: </a:t>
            </a:r>
            <a:r>
              <a:rPr lang="en-US" sz="1800" b="1" dirty="0"/>
              <a:t>60</a:t>
            </a:r>
            <a:endParaRPr lang="en-US" sz="1800" dirty="0"/>
          </a:p>
        </p:txBody>
      </p:sp>
      <p:graphicFrame>
        <p:nvGraphicFramePr>
          <p:cNvPr id="34997" name="Group 1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4260394"/>
              </p:ext>
            </p:extLst>
          </p:nvPr>
        </p:nvGraphicFramePr>
        <p:xfrm>
          <a:off x="812800" y="1543646"/>
          <a:ext cx="10464799" cy="2254249"/>
        </p:xfrm>
        <a:graphic>
          <a:graphicData uri="http://schemas.openxmlformats.org/drawingml/2006/table">
            <a:tbl>
              <a:tblPr/>
              <a:tblGrid>
                <a:gridCol w="2694517"/>
                <a:gridCol w="3060700"/>
                <a:gridCol w="1962149"/>
                <a:gridCol w="2747433"/>
              </a:tblGrid>
              <a:tr h="5792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Name</a:t>
                      </a:r>
                    </a:p>
                  </a:txBody>
                  <a:tcPr marL="121920" marR="121920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0252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Type</a:t>
                      </a:r>
                    </a:p>
                  </a:txBody>
                  <a:tcPr marL="121920" marR="121920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0252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LOC</a:t>
                      </a:r>
                    </a:p>
                  </a:txBody>
                  <a:tcPr marL="121920" marR="121920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0252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SourceForge Downloads</a:t>
                      </a:r>
                    </a:p>
                  </a:txBody>
                  <a:tcPr marL="121920" marR="121920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02529"/>
                    </a:solidFill>
                  </a:tcPr>
                </a:tc>
              </a:tr>
              <a:tr h="3207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SchoolMate</a:t>
                      </a:r>
                    </a:p>
                  </a:txBody>
                  <a:tcPr marL="121920" marR="121920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1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School administration</a:t>
                      </a:r>
                    </a:p>
                  </a:txBody>
                  <a:tcPr marL="121920" marR="121920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1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8,181</a:t>
                      </a:r>
                    </a:p>
                  </a:txBody>
                  <a:tcPr marL="121920" marR="121920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1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  6,765</a:t>
                      </a:r>
                    </a:p>
                  </a:txBody>
                  <a:tcPr marL="121920" marR="121920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1C1"/>
                    </a:solidFill>
                  </a:tcPr>
                </a:tc>
              </a:tr>
              <a:tr h="3191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WebChess</a:t>
                      </a:r>
                    </a:p>
                  </a:txBody>
                  <a:tcPr marL="121920" marR="121920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1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Online chess</a:t>
                      </a:r>
                    </a:p>
                  </a:txBody>
                  <a:tcPr marL="121920" marR="121920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1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4,722</a:t>
                      </a:r>
                    </a:p>
                  </a:txBody>
                  <a:tcPr marL="121920" marR="121920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1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38,457</a:t>
                      </a:r>
                    </a:p>
                  </a:txBody>
                  <a:tcPr marL="121920" marR="121920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1C1"/>
                    </a:solidFill>
                  </a:tcPr>
                </a:tc>
              </a:tr>
              <a:tr h="365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FaqForge</a:t>
                      </a:r>
                    </a:p>
                  </a:txBody>
                  <a:tcPr marL="121920" marR="121920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1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Document creator</a:t>
                      </a:r>
                    </a:p>
                  </a:txBody>
                  <a:tcPr marL="121920" marR="121920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1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1,712</a:t>
                      </a:r>
                    </a:p>
                  </a:txBody>
                  <a:tcPr marL="121920" marR="121920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1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15,355</a:t>
                      </a:r>
                    </a:p>
                  </a:txBody>
                  <a:tcPr marL="121920" marR="121920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1C1"/>
                    </a:solidFill>
                  </a:tcPr>
                </a:tc>
              </a:tr>
              <a:tr h="365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EVE activity tracker</a:t>
                      </a:r>
                    </a:p>
                  </a:txBody>
                  <a:tcPr marL="121920" marR="121920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1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Game player tracker</a:t>
                      </a:r>
                    </a:p>
                  </a:txBody>
                  <a:tcPr marL="121920" marR="121920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1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   915</a:t>
                      </a:r>
                    </a:p>
                  </a:txBody>
                  <a:tcPr marL="121920" marR="121920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1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  1,143</a:t>
                      </a:r>
                    </a:p>
                  </a:txBody>
                  <a:tcPr marL="121920" marR="121920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1C1"/>
                    </a:solidFill>
                  </a:tcPr>
                </a:tc>
              </a:tr>
              <a:tr h="3048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geccBBlite</a:t>
                      </a:r>
                    </a:p>
                  </a:txBody>
                  <a:tcPr marL="121920" marR="121920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1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Bulletin board</a:t>
                      </a:r>
                    </a:p>
                  </a:txBody>
                  <a:tcPr marL="121920" marR="121920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1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   326</a:t>
                      </a:r>
                    </a:p>
                  </a:txBody>
                  <a:tcPr marL="121920" marR="121920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1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    366</a:t>
                      </a:r>
                    </a:p>
                  </a:txBody>
                  <a:tcPr marL="121920" marR="121920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1C1"/>
                    </a:solidFill>
                  </a:tcPr>
                </a:tc>
              </a:tr>
            </a:tbl>
          </a:graphicData>
        </a:graphic>
      </p:graphicFrame>
      <p:sp>
        <p:nvSpPr>
          <p:cNvPr id="48195" name="AutoShape 191"/>
          <p:cNvSpPr>
            <a:spLocks/>
          </p:cNvSpPr>
          <p:nvPr/>
        </p:nvSpPr>
        <p:spPr bwMode="auto">
          <a:xfrm>
            <a:off x="1898651" y="6145263"/>
            <a:ext cx="4502149" cy="400110"/>
          </a:xfrm>
          <a:prstGeom prst="borderCallout1">
            <a:avLst>
              <a:gd name="adj1" fmla="val 29148"/>
              <a:gd name="adj2" fmla="val 102255"/>
              <a:gd name="adj3" fmla="val -46153"/>
              <a:gd name="adj4" fmla="val 118102"/>
            </a:avLst>
          </a:prstGeom>
          <a:solidFill>
            <a:schemeClr val="tx1"/>
          </a:solidFill>
          <a:ln w="2540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Main limitation: input generator</a:t>
            </a:r>
          </a:p>
        </p:txBody>
      </p:sp>
    </p:spTree>
    <p:extLst>
      <p:ext uri="{BB962C8B-B14F-4D97-AF65-F5344CB8AC3E}">
        <p14:creationId xmlns:p14="http://schemas.microsoft.com/office/powerpoint/2010/main" val="2790202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>
                <a:solidFill>
                  <a:srgbClr val="FF6600"/>
                </a:solidFill>
                <a:latin typeface="+mn-lt"/>
                <a:ea typeface="ＭＳ Ｐゴシック" charset="0"/>
                <a:cs typeface="ＭＳ Ｐゴシック" charset="0"/>
              </a:rPr>
              <a:t>Comparison </a:t>
            </a:r>
            <a:r>
              <a:rPr lang="en-US" dirty="0" smtClean="0">
                <a:solidFill>
                  <a:srgbClr val="FF6600"/>
                </a:solidFill>
                <a:latin typeface="+mn-lt"/>
                <a:ea typeface="ＭＳ Ｐゴシック" charset="0"/>
                <a:cs typeface="ＭＳ Ｐゴシック" charset="0"/>
              </a:rPr>
              <a:t>with other approaches</a:t>
            </a:r>
            <a:endParaRPr lang="en-US" dirty="0">
              <a:solidFill>
                <a:srgbClr val="FF6600"/>
              </a:solidFill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50178" name="Rectangle 4"/>
          <p:cNvSpPr>
            <a:spLocks noChangeArrowheads="1"/>
          </p:cNvSpPr>
          <p:nvPr/>
        </p:nvSpPr>
        <p:spPr bwMode="auto">
          <a:xfrm>
            <a:off x="1049170" y="1626690"/>
            <a:ext cx="10086758" cy="4536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  <a:buClr>
                <a:schemeClr val="accent1"/>
              </a:buClr>
              <a:buSzPct val="80000"/>
              <a:buFont typeface="Wingdings 2" charset="0"/>
              <a:buNone/>
            </a:pPr>
            <a:r>
              <a:rPr lang="en-US" sz="2400" b="1" dirty="0"/>
              <a:t>Defensive coding</a:t>
            </a:r>
            <a:r>
              <a:rPr lang="en-US" sz="2400" dirty="0" smtClean="0"/>
              <a:t>:</a:t>
            </a:r>
            <a:endParaRPr lang="en-US" sz="2400" dirty="0"/>
          </a:p>
          <a:p>
            <a:pPr eaLnBrk="1" hangingPunct="1">
              <a:lnSpc>
                <a:spcPct val="80000"/>
              </a:lnSpc>
              <a:buClr>
                <a:schemeClr val="accent1"/>
              </a:buClr>
              <a:buSzPct val="80000"/>
              <a:buFont typeface="Wingdings 2" charset="0"/>
              <a:buNone/>
            </a:pPr>
            <a:r>
              <a:rPr lang="en-US" sz="2400" dirty="0"/>
              <a:t>+ : can completely solve problem if done properly</a:t>
            </a:r>
          </a:p>
          <a:p>
            <a:pPr eaLnBrk="1" hangingPunct="1">
              <a:lnSpc>
                <a:spcPct val="80000"/>
              </a:lnSpc>
              <a:buClr>
                <a:schemeClr val="accent1"/>
              </a:buClr>
              <a:buSzPct val="80000"/>
              <a:buFont typeface="Wingdings 2" charset="0"/>
              <a:buNone/>
            </a:pPr>
            <a:r>
              <a:rPr lang="en-US" sz="2400" dirty="0"/>
              <a:t>-  : must re-write existing code</a:t>
            </a:r>
          </a:p>
          <a:p>
            <a:pPr eaLnBrk="1" hangingPunct="1">
              <a:lnSpc>
                <a:spcPct val="80000"/>
              </a:lnSpc>
              <a:buClr>
                <a:schemeClr val="accent1"/>
              </a:buClr>
              <a:buSzPct val="80000"/>
              <a:buFont typeface="Wingdings 2" charset="0"/>
              <a:buNone/>
            </a:pPr>
            <a:endParaRPr lang="en-US" sz="2400" dirty="0"/>
          </a:p>
          <a:p>
            <a:pPr eaLnBrk="1" hangingPunct="1">
              <a:lnSpc>
                <a:spcPct val="80000"/>
              </a:lnSpc>
              <a:buClr>
                <a:schemeClr val="accent1"/>
              </a:buClr>
              <a:buSzPct val="80000"/>
              <a:buFont typeface="Wingdings 2" charset="0"/>
              <a:buNone/>
            </a:pPr>
            <a:r>
              <a:rPr lang="en-US" sz="2400" b="1" dirty="0"/>
              <a:t>Static analysis</a:t>
            </a:r>
            <a:r>
              <a:rPr lang="en-US" sz="2400" dirty="0" smtClean="0"/>
              <a:t>:</a:t>
            </a:r>
            <a:endParaRPr lang="en-US" sz="2400" dirty="0"/>
          </a:p>
          <a:p>
            <a:pPr eaLnBrk="1" hangingPunct="1">
              <a:lnSpc>
                <a:spcPct val="80000"/>
              </a:lnSpc>
              <a:buClr>
                <a:schemeClr val="accent1"/>
              </a:buClr>
              <a:buSzPct val="80000"/>
              <a:buFont typeface="Wingdings 2" charset="0"/>
              <a:buNone/>
            </a:pPr>
            <a:r>
              <a:rPr lang="en-US" sz="2400" dirty="0"/>
              <a:t>+ : can potentially prove absence of errors</a:t>
            </a:r>
          </a:p>
          <a:p>
            <a:pPr eaLnBrk="1" hangingPunct="1">
              <a:lnSpc>
                <a:spcPct val="80000"/>
              </a:lnSpc>
              <a:buClr>
                <a:schemeClr val="accent1"/>
              </a:buClr>
              <a:buSzPct val="80000"/>
              <a:buFont typeface="Wingdings 2" charset="0"/>
              <a:buNone/>
            </a:pPr>
            <a:r>
              <a:rPr lang="en-US" sz="2400" dirty="0"/>
              <a:t>-  : false positives, does not produce concrete attacks</a:t>
            </a:r>
          </a:p>
          <a:p>
            <a:pPr eaLnBrk="1" hangingPunct="1">
              <a:lnSpc>
                <a:spcPct val="80000"/>
              </a:lnSpc>
              <a:buClr>
                <a:schemeClr val="accent1"/>
              </a:buClr>
              <a:buSzPct val="80000"/>
              <a:buFont typeface="Wingdings 2" charset="0"/>
              <a:buNone/>
            </a:pPr>
            <a:endParaRPr lang="en-US" sz="2400" dirty="0"/>
          </a:p>
          <a:p>
            <a:pPr eaLnBrk="1" hangingPunct="1">
              <a:lnSpc>
                <a:spcPct val="80000"/>
              </a:lnSpc>
              <a:buClr>
                <a:schemeClr val="accent1"/>
              </a:buClr>
              <a:buSzPct val="80000"/>
              <a:buFont typeface="Wingdings 2" charset="0"/>
              <a:buNone/>
            </a:pPr>
            <a:r>
              <a:rPr lang="en-US" sz="2400" b="1" dirty="0"/>
              <a:t>Dynamic monitoring</a:t>
            </a:r>
            <a:r>
              <a:rPr lang="en-US" sz="2400" dirty="0" smtClean="0"/>
              <a:t>:</a:t>
            </a:r>
            <a:endParaRPr lang="en-US" sz="2400" dirty="0"/>
          </a:p>
          <a:p>
            <a:pPr eaLnBrk="1" hangingPunct="1">
              <a:lnSpc>
                <a:spcPct val="80000"/>
              </a:lnSpc>
              <a:buClr>
                <a:schemeClr val="accent1"/>
              </a:buClr>
              <a:buSzPct val="80000"/>
              <a:buFont typeface="Wingdings 2" charset="0"/>
              <a:buNone/>
            </a:pPr>
            <a:r>
              <a:rPr lang="en-US" sz="2400" dirty="0"/>
              <a:t>+ : can prevent all attacks</a:t>
            </a:r>
          </a:p>
          <a:p>
            <a:pPr eaLnBrk="1" hangingPunct="1">
              <a:lnSpc>
                <a:spcPct val="80000"/>
              </a:lnSpc>
              <a:buClr>
                <a:schemeClr val="accent1"/>
              </a:buClr>
              <a:buSzPct val="80000"/>
              <a:buFont typeface="Wingdings 2" charset="0"/>
              <a:buNone/>
            </a:pPr>
            <a:r>
              <a:rPr lang="en-US" sz="2400" dirty="0"/>
              <a:t>-  : runtime overhead, false positives affect app. behavior</a:t>
            </a:r>
          </a:p>
          <a:p>
            <a:pPr eaLnBrk="1" hangingPunct="1">
              <a:lnSpc>
                <a:spcPct val="80000"/>
              </a:lnSpc>
              <a:buClr>
                <a:schemeClr val="accent1"/>
              </a:buClr>
              <a:buSzPct val="80000"/>
              <a:buFont typeface="Wingdings 2" charset="0"/>
              <a:buNone/>
            </a:pPr>
            <a:endParaRPr lang="en-US" sz="2400" dirty="0"/>
          </a:p>
          <a:p>
            <a:pPr eaLnBrk="1" hangingPunct="1">
              <a:lnSpc>
                <a:spcPct val="80000"/>
              </a:lnSpc>
              <a:buClr>
                <a:schemeClr val="accent1"/>
              </a:buClr>
              <a:buSzPct val="80000"/>
              <a:buFont typeface="Wingdings 2" charset="0"/>
              <a:buNone/>
            </a:pPr>
            <a:r>
              <a:rPr lang="en-US" sz="2400" b="1" dirty="0"/>
              <a:t>Random fuzzing</a:t>
            </a:r>
            <a:r>
              <a:rPr lang="en-US" sz="2400" dirty="0" smtClean="0"/>
              <a:t>:</a:t>
            </a:r>
            <a:endParaRPr lang="en-US" sz="2400" dirty="0"/>
          </a:p>
          <a:p>
            <a:pPr eaLnBrk="1" hangingPunct="1">
              <a:lnSpc>
                <a:spcPct val="80000"/>
              </a:lnSpc>
              <a:buClr>
                <a:schemeClr val="accent1"/>
              </a:buClr>
              <a:buSzPct val="80000"/>
              <a:buFont typeface="Wingdings 2" charset="0"/>
              <a:buNone/>
            </a:pPr>
            <a:r>
              <a:rPr lang="en-US" sz="2400" dirty="0"/>
              <a:t>+ : easy to use, produces concrete attacks</a:t>
            </a:r>
          </a:p>
          <a:p>
            <a:pPr eaLnBrk="1" hangingPunct="1">
              <a:lnSpc>
                <a:spcPct val="80000"/>
              </a:lnSpc>
              <a:buClr>
                <a:schemeClr val="accent1"/>
              </a:buClr>
              <a:buSzPct val="80000"/>
              <a:buFont typeface="Wingdings 2" charset="0"/>
              <a:buNone/>
            </a:pPr>
            <a:r>
              <a:rPr lang="en-US" sz="2400" dirty="0"/>
              <a:t>-  : creates mostly invalid inputs</a:t>
            </a:r>
          </a:p>
        </p:txBody>
      </p:sp>
    </p:spTree>
    <p:extLst>
      <p:ext uri="{BB962C8B-B14F-4D97-AF65-F5344CB8AC3E}">
        <p14:creationId xmlns:p14="http://schemas.microsoft.com/office/powerpoint/2010/main" val="747644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457200"/>
            <a:ext cx="11277600" cy="12954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dirty="0" smtClean="0">
                <a:solidFill>
                  <a:srgbClr val="FF6600"/>
                </a:solidFill>
                <a:latin typeface="+mn-lt"/>
                <a:ea typeface="ＭＳ Ｐゴシック" charset="0"/>
                <a:cs typeface="ＭＳ Ｐゴシック" charset="0"/>
              </a:rPr>
              <a:t>Summary</a:t>
            </a:r>
            <a:endParaRPr lang="en-US" dirty="0">
              <a:solidFill>
                <a:srgbClr val="FF6600"/>
              </a:solidFill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50610" y="1928565"/>
            <a:ext cx="10085300" cy="4191000"/>
          </a:xfrm>
        </p:spPr>
        <p:txBody>
          <a:bodyPr/>
          <a:lstStyle/>
          <a:p>
            <a:r>
              <a:rPr lang="en-US" sz="2800" dirty="0" smtClean="0">
                <a:ea typeface="ＭＳ Ｐゴシック" charset="0"/>
              </a:rPr>
              <a:t>Automatically </a:t>
            </a:r>
            <a:r>
              <a:rPr lang="en-US" sz="2800" dirty="0">
                <a:ea typeface="ＭＳ Ｐゴシック" charset="0"/>
              </a:rPr>
              <a:t>create SQLI and XSS attacks</a:t>
            </a:r>
          </a:p>
          <a:p>
            <a:pPr eaLnBrk="1" hangingPunct="1"/>
            <a:r>
              <a:rPr lang="en-US" sz="2800" dirty="0" smtClean="0">
                <a:ea typeface="ＭＳ Ｐゴシック" charset="0"/>
                <a:cs typeface="ＭＳ Ｐゴシック" charset="0"/>
              </a:rPr>
              <a:t>Technique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pPr lvl="1" eaLnBrk="1" hangingPunct="1"/>
            <a:r>
              <a:rPr lang="en-US" sz="2400" dirty="0">
                <a:ea typeface="ＭＳ Ｐゴシック" charset="0"/>
              </a:rPr>
              <a:t>Dynamically track taint through both program and database</a:t>
            </a:r>
          </a:p>
          <a:p>
            <a:pPr lvl="1" eaLnBrk="1" hangingPunct="1"/>
            <a:r>
              <a:rPr lang="en-US" sz="2400" dirty="0">
                <a:ea typeface="ＭＳ Ｐゴシック" charset="0"/>
              </a:rPr>
              <a:t>Input mutation and output </a:t>
            </a:r>
            <a:r>
              <a:rPr lang="en-US" sz="2400" dirty="0" smtClean="0">
                <a:ea typeface="ＭＳ Ｐゴシック" charset="0"/>
              </a:rPr>
              <a:t>comparison</a:t>
            </a:r>
            <a:endParaRPr lang="en-US" sz="2400" dirty="0">
              <a:ea typeface="ＭＳ Ｐゴシック" charset="0"/>
            </a:endParaRPr>
          </a:p>
          <a:p>
            <a:pPr eaLnBrk="1" hangingPunct="1"/>
            <a:r>
              <a:rPr lang="en-US" sz="2800" dirty="0">
                <a:ea typeface="ＭＳ Ｐゴシック" charset="0"/>
                <a:cs typeface="ＭＳ Ｐゴシック" charset="0"/>
              </a:rPr>
              <a:t>Implementation and evaluation</a:t>
            </a:r>
          </a:p>
          <a:p>
            <a:pPr lvl="1" eaLnBrk="1" hangingPunct="1"/>
            <a:r>
              <a:rPr lang="en-US" sz="2400" dirty="0">
                <a:ea typeface="ＭＳ Ｐゴシック" charset="0"/>
              </a:rPr>
              <a:t>Found 60 new vulnerabilities, no false positives</a:t>
            </a:r>
          </a:p>
        </p:txBody>
      </p:sp>
    </p:spTree>
    <p:extLst>
      <p:ext uri="{BB962C8B-B14F-4D97-AF65-F5344CB8AC3E}">
        <p14:creationId xmlns:p14="http://schemas.microsoft.com/office/powerpoint/2010/main" val="3384749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4800" dirty="0">
                <a:solidFill>
                  <a:srgbClr val="FF6600"/>
                </a:solidFill>
                <a:latin typeface="+mn-lt"/>
                <a:ea typeface="ＭＳ Ｐゴシック" charset="0"/>
                <a:cs typeface="ＭＳ Ｐゴシック" charset="0"/>
              </a:rPr>
              <a:t>Overview</a:t>
            </a:r>
          </a:p>
        </p:txBody>
      </p:sp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5322" y="1447800"/>
            <a:ext cx="10871200" cy="4800600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200" b="1" dirty="0">
                <a:ea typeface="ＭＳ Ｐゴシック" charset="0"/>
                <a:cs typeface="ＭＳ Ｐゴシック" charset="0"/>
              </a:rPr>
              <a:t>Problem: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</a:t>
            </a:r>
          </a:p>
          <a:p>
            <a:pPr marL="609600" indent="-60960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700" dirty="0">
                <a:ea typeface="ＭＳ Ｐゴシック" charset="0"/>
                <a:cs typeface="ＭＳ Ｐゴシック" charset="0"/>
              </a:rPr>
              <a:t>     </a:t>
            </a:r>
            <a:r>
              <a:rPr lang="en-US" dirty="0">
                <a:ea typeface="ＭＳ Ｐゴシック" charset="0"/>
                <a:cs typeface="ＭＳ Ｐゴシック" charset="0"/>
              </a:rPr>
              <a:t>Finding security vulnerabilities (SQLI and XSS) in Web applications</a:t>
            </a:r>
          </a:p>
          <a:p>
            <a:pPr marL="609600" indent="-609600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400" dirty="0">
              <a:ea typeface="ＭＳ Ｐゴシック" charset="0"/>
              <a:cs typeface="ＭＳ Ｐゴシック" charset="0"/>
            </a:endParaRPr>
          </a:p>
          <a:p>
            <a:pPr marL="609600" indent="-60960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200" b="1" dirty="0">
                <a:ea typeface="ＭＳ Ｐゴシック" charset="0"/>
                <a:cs typeface="ＭＳ Ｐゴシック" charset="0"/>
              </a:rPr>
              <a:t>Approach:</a:t>
            </a:r>
          </a:p>
          <a:p>
            <a:pPr marL="609600" indent="-609600">
              <a:lnSpc>
                <a:spcPct val="90000"/>
              </a:lnSpc>
              <a:spcBef>
                <a:spcPct val="0"/>
              </a:spcBef>
              <a:buFontTx/>
              <a:buAutoNum type="arabicPeriod"/>
            </a:pPr>
            <a:r>
              <a:rPr lang="en-US" dirty="0">
                <a:ea typeface="ＭＳ Ｐゴシック" charset="0"/>
                <a:cs typeface="ＭＳ Ｐゴシック" charset="0"/>
              </a:rPr>
              <a:t>Automatically generate inputs</a:t>
            </a:r>
          </a:p>
          <a:p>
            <a:pPr marL="609600" indent="-609600">
              <a:lnSpc>
                <a:spcPct val="90000"/>
              </a:lnSpc>
              <a:spcBef>
                <a:spcPct val="0"/>
              </a:spcBef>
              <a:buFontTx/>
              <a:buAutoNum type="arabicPeriod"/>
            </a:pPr>
            <a:r>
              <a:rPr lang="en-US" dirty="0">
                <a:ea typeface="ＭＳ Ｐゴシック" charset="0"/>
                <a:cs typeface="ＭＳ Ｐゴシック" charset="0"/>
              </a:rPr>
              <a:t>Dynamically track taint</a:t>
            </a:r>
          </a:p>
          <a:p>
            <a:pPr marL="609600" indent="-609600">
              <a:lnSpc>
                <a:spcPct val="90000"/>
              </a:lnSpc>
              <a:spcBef>
                <a:spcPct val="0"/>
              </a:spcBef>
              <a:buFontTx/>
              <a:buAutoNum type="arabicPeriod"/>
            </a:pPr>
            <a:r>
              <a:rPr lang="en-US" dirty="0">
                <a:ea typeface="ＭＳ Ｐゴシック" charset="0"/>
                <a:cs typeface="ＭＳ Ｐゴシック" charset="0"/>
              </a:rPr>
              <a:t>Mutate inputs to produce exploits</a:t>
            </a:r>
          </a:p>
          <a:p>
            <a:pPr marL="609600" indent="-609600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dirty="0">
              <a:ea typeface="ＭＳ Ｐゴシック" charset="0"/>
              <a:cs typeface="ＭＳ Ｐゴシック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3200" b="1" dirty="0">
                <a:ea typeface="ＭＳ Ｐゴシック" charset="0"/>
                <a:cs typeface="ＭＳ Ｐゴシック" charset="0"/>
              </a:rPr>
              <a:t>Results: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60 unique new vulnerabilities in 5 PHP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applications </a:t>
            </a:r>
          </a:p>
          <a:p>
            <a:r>
              <a:rPr lang="en-US" dirty="0" smtClean="0">
                <a:ea typeface="ＭＳ Ｐゴシック" charset="0"/>
                <a:cs typeface="ＭＳ Ｐゴシック" charset="0"/>
              </a:rPr>
              <a:t>first </a:t>
            </a:r>
            <a:r>
              <a:rPr lang="en-US" dirty="0">
                <a:ea typeface="ＭＳ Ｐゴシック" charset="0"/>
                <a:cs typeface="ＭＳ Ｐゴシック" charset="0"/>
              </a:rPr>
              <a:t>to create 2nd-order XSS, no false positives</a:t>
            </a:r>
          </a:p>
        </p:txBody>
      </p:sp>
    </p:spTree>
    <p:extLst>
      <p:ext uri="{BB962C8B-B14F-4D97-AF65-F5344CB8AC3E}">
        <p14:creationId xmlns:p14="http://schemas.microsoft.com/office/powerpoint/2010/main" val="3110677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>
                <a:solidFill>
                  <a:srgbClr val="FF6600"/>
                </a:solidFill>
                <a:latin typeface="+mn-lt"/>
                <a:ea typeface="ＭＳ Ｐゴシック" charset="0"/>
                <a:cs typeface="ＭＳ Ｐゴシック" charset="0"/>
              </a:rPr>
              <a:t>PHP Web applications</a:t>
            </a:r>
          </a:p>
        </p:txBody>
      </p:sp>
      <p:sp>
        <p:nvSpPr>
          <p:cNvPr id="7170" name="TextBox 13"/>
          <p:cNvSpPr txBox="1">
            <a:spLocks noChangeArrowheads="1"/>
          </p:cNvSpPr>
          <p:nvPr/>
        </p:nvSpPr>
        <p:spPr bwMode="auto">
          <a:xfrm>
            <a:off x="9338733" y="5607050"/>
            <a:ext cx="106952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1" dirty="0">
                <a:latin typeface="+mn-lt"/>
              </a:rPr>
              <a:t>Web </a:t>
            </a:r>
          </a:p>
          <a:p>
            <a:pPr eaLnBrk="1" hangingPunct="1"/>
            <a:r>
              <a:rPr lang="en-US" sz="2000" b="1" dirty="0">
                <a:latin typeface="+mn-lt"/>
              </a:rPr>
              <a:t>browser</a:t>
            </a:r>
          </a:p>
        </p:txBody>
      </p:sp>
      <p:cxnSp>
        <p:nvCxnSpPr>
          <p:cNvPr id="7171" name="Straight Arrow Connector 15"/>
          <p:cNvCxnSpPr>
            <a:cxnSpLocks noChangeShapeType="1"/>
          </p:cNvCxnSpPr>
          <p:nvPr/>
        </p:nvCxnSpPr>
        <p:spPr bwMode="auto">
          <a:xfrm>
            <a:off x="2937933" y="5014914"/>
            <a:ext cx="2438400" cy="1587"/>
          </a:xfrm>
          <a:prstGeom prst="straightConnector1">
            <a:avLst/>
          </a:prstGeom>
          <a:noFill/>
          <a:ln w="38100">
            <a:solidFill>
              <a:srgbClr val="BD9969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2" name="Straight Arrow Connector 21"/>
          <p:cNvCxnSpPr>
            <a:cxnSpLocks noChangeShapeType="1"/>
          </p:cNvCxnSpPr>
          <p:nvPr/>
        </p:nvCxnSpPr>
        <p:spPr bwMode="auto">
          <a:xfrm rot="10800000" flipV="1">
            <a:off x="2844800" y="5472113"/>
            <a:ext cx="2438400" cy="0"/>
          </a:xfrm>
          <a:prstGeom prst="straightConnector1">
            <a:avLst/>
          </a:prstGeom>
          <a:noFill/>
          <a:ln w="38100">
            <a:solidFill>
              <a:srgbClr val="BD9969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3" name="mainfrm"/>
          <p:cNvSpPr>
            <a:spLocks noEditPoints="1" noChangeArrowheads="1"/>
          </p:cNvSpPr>
          <p:nvPr/>
        </p:nvSpPr>
        <p:spPr bwMode="auto">
          <a:xfrm>
            <a:off x="5384800" y="4710113"/>
            <a:ext cx="1625600" cy="1066800"/>
          </a:xfrm>
          <a:custGeom>
            <a:avLst/>
            <a:gdLst>
              <a:gd name="T0" fmla="*/ 0 w 21600"/>
              <a:gd name="T1" fmla="*/ 0 h 21600"/>
              <a:gd name="T2" fmla="*/ 30107467 w 21600"/>
              <a:gd name="T3" fmla="*/ 0 h 21600"/>
              <a:gd name="T4" fmla="*/ 60214933 w 21600"/>
              <a:gd name="T5" fmla="*/ 0 h 21600"/>
              <a:gd name="T6" fmla="*/ 60214933 w 21600"/>
              <a:gd name="T7" fmla="*/ 26344033 h 21600"/>
              <a:gd name="T8" fmla="*/ 57435552 w 21600"/>
              <a:gd name="T9" fmla="*/ 52688067 h 21600"/>
              <a:gd name="T10" fmla="*/ 30107467 w 21600"/>
              <a:gd name="T11" fmla="*/ 52688067 h 21600"/>
              <a:gd name="T12" fmla="*/ 3242112 w 21600"/>
              <a:gd name="T13" fmla="*/ 52688067 h 21600"/>
              <a:gd name="T14" fmla="*/ 0 w 21600"/>
              <a:gd name="T15" fmla="*/ 26344033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32 w 21600"/>
              <a:gd name="T25" fmla="*/ 22174 h 21600"/>
              <a:gd name="T26" fmla="*/ 21579 w 21600"/>
              <a:gd name="T27" fmla="*/ 27914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21600" y="10885"/>
                </a:moveTo>
                <a:lnTo>
                  <a:pt x="21600" y="0"/>
                </a:lnTo>
                <a:lnTo>
                  <a:pt x="10634" y="0"/>
                </a:lnTo>
                <a:lnTo>
                  <a:pt x="0" y="0"/>
                </a:lnTo>
                <a:lnTo>
                  <a:pt x="0" y="10885"/>
                </a:lnTo>
                <a:lnTo>
                  <a:pt x="0" y="19729"/>
                </a:lnTo>
                <a:lnTo>
                  <a:pt x="1163" y="19729"/>
                </a:lnTo>
                <a:lnTo>
                  <a:pt x="1163" y="21600"/>
                </a:lnTo>
                <a:lnTo>
                  <a:pt x="10800" y="21600"/>
                </a:lnTo>
                <a:lnTo>
                  <a:pt x="20603" y="21600"/>
                </a:lnTo>
                <a:lnTo>
                  <a:pt x="20603" y="19729"/>
                </a:lnTo>
                <a:lnTo>
                  <a:pt x="21600" y="19729"/>
                </a:lnTo>
                <a:lnTo>
                  <a:pt x="21600" y="10885"/>
                </a:lnTo>
                <a:close/>
              </a:path>
              <a:path w="21600" h="21600" extrusionOk="0">
                <a:moveTo>
                  <a:pt x="1163" y="19729"/>
                </a:moveTo>
                <a:lnTo>
                  <a:pt x="4320" y="19729"/>
                </a:lnTo>
                <a:lnTo>
                  <a:pt x="16449" y="19729"/>
                </a:lnTo>
                <a:lnTo>
                  <a:pt x="20603" y="19729"/>
                </a:lnTo>
                <a:lnTo>
                  <a:pt x="1163" y="19729"/>
                </a:lnTo>
                <a:moveTo>
                  <a:pt x="1495" y="2381"/>
                </a:moveTo>
                <a:lnTo>
                  <a:pt x="2160" y="2381"/>
                </a:lnTo>
                <a:lnTo>
                  <a:pt x="4985" y="2381"/>
                </a:lnTo>
                <a:lnTo>
                  <a:pt x="5982" y="2381"/>
                </a:lnTo>
                <a:lnTo>
                  <a:pt x="1495" y="2381"/>
                </a:lnTo>
                <a:lnTo>
                  <a:pt x="1495" y="3402"/>
                </a:lnTo>
                <a:lnTo>
                  <a:pt x="2160" y="3402"/>
                </a:lnTo>
                <a:lnTo>
                  <a:pt x="4985" y="3402"/>
                </a:lnTo>
                <a:lnTo>
                  <a:pt x="5982" y="3402"/>
                </a:lnTo>
                <a:lnTo>
                  <a:pt x="1495" y="3402"/>
                </a:lnTo>
                <a:lnTo>
                  <a:pt x="1495" y="4422"/>
                </a:lnTo>
                <a:lnTo>
                  <a:pt x="2160" y="4422"/>
                </a:lnTo>
                <a:lnTo>
                  <a:pt x="4985" y="4422"/>
                </a:lnTo>
                <a:lnTo>
                  <a:pt x="5982" y="4422"/>
                </a:lnTo>
                <a:lnTo>
                  <a:pt x="1495" y="4422"/>
                </a:lnTo>
                <a:lnTo>
                  <a:pt x="1495" y="5443"/>
                </a:lnTo>
                <a:lnTo>
                  <a:pt x="2160" y="5443"/>
                </a:lnTo>
                <a:lnTo>
                  <a:pt x="4985" y="5443"/>
                </a:lnTo>
                <a:lnTo>
                  <a:pt x="5982" y="5443"/>
                </a:lnTo>
                <a:lnTo>
                  <a:pt x="1495" y="5443"/>
                </a:lnTo>
                <a:lnTo>
                  <a:pt x="1495" y="6463"/>
                </a:lnTo>
                <a:lnTo>
                  <a:pt x="2160" y="6463"/>
                </a:lnTo>
                <a:lnTo>
                  <a:pt x="4985" y="6463"/>
                </a:lnTo>
                <a:lnTo>
                  <a:pt x="5982" y="6463"/>
                </a:lnTo>
                <a:lnTo>
                  <a:pt x="1495" y="6463"/>
                </a:lnTo>
                <a:lnTo>
                  <a:pt x="1495" y="7483"/>
                </a:lnTo>
                <a:lnTo>
                  <a:pt x="2160" y="7483"/>
                </a:lnTo>
                <a:lnTo>
                  <a:pt x="4985" y="7483"/>
                </a:lnTo>
                <a:lnTo>
                  <a:pt x="5982" y="7483"/>
                </a:lnTo>
                <a:lnTo>
                  <a:pt x="1495" y="7483"/>
                </a:lnTo>
                <a:lnTo>
                  <a:pt x="1495" y="8504"/>
                </a:lnTo>
                <a:lnTo>
                  <a:pt x="2160" y="8504"/>
                </a:lnTo>
                <a:lnTo>
                  <a:pt x="4985" y="8504"/>
                </a:lnTo>
                <a:lnTo>
                  <a:pt x="5982" y="8504"/>
                </a:lnTo>
                <a:lnTo>
                  <a:pt x="1495" y="8504"/>
                </a:lnTo>
                <a:lnTo>
                  <a:pt x="1495" y="9524"/>
                </a:lnTo>
                <a:lnTo>
                  <a:pt x="2160" y="9524"/>
                </a:lnTo>
                <a:lnTo>
                  <a:pt x="4985" y="9524"/>
                </a:lnTo>
                <a:lnTo>
                  <a:pt x="5982" y="9524"/>
                </a:lnTo>
                <a:lnTo>
                  <a:pt x="1495" y="9524"/>
                </a:lnTo>
                <a:lnTo>
                  <a:pt x="1495" y="10545"/>
                </a:lnTo>
                <a:lnTo>
                  <a:pt x="2160" y="10545"/>
                </a:lnTo>
                <a:lnTo>
                  <a:pt x="4985" y="10545"/>
                </a:lnTo>
                <a:lnTo>
                  <a:pt x="5982" y="10545"/>
                </a:lnTo>
                <a:lnTo>
                  <a:pt x="1495" y="10545"/>
                </a:lnTo>
                <a:lnTo>
                  <a:pt x="1495" y="11565"/>
                </a:lnTo>
                <a:lnTo>
                  <a:pt x="2160" y="11565"/>
                </a:lnTo>
                <a:lnTo>
                  <a:pt x="4985" y="11565"/>
                </a:lnTo>
                <a:lnTo>
                  <a:pt x="5982" y="11565"/>
                </a:lnTo>
                <a:lnTo>
                  <a:pt x="1495" y="11565"/>
                </a:lnTo>
                <a:lnTo>
                  <a:pt x="1495" y="12586"/>
                </a:lnTo>
                <a:lnTo>
                  <a:pt x="2160" y="12586"/>
                </a:lnTo>
                <a:lnTo>
                  <a:pt x="4985" y="12586"/>
                </a:lnTo>
                <a:lnTo>
                  <a:pt x="5982" y="12586"/>
                </a:lnTo>
                <a:lnTo>
                  <a:pt x="1495" y="12586"/>
                </a:lnTo>
                <a:lnTo>
                  <a:pt x="1495" y="13606"/>
                </a:lnTo>
                <a:lnTo>
                  <a:pt x="2160" y="13606"/>
                </a:lnTo>
                <a:lnTo>
                  <a:pt x="4985" y="13606"/>
                </a:lnTo>
                <a:lnTo>
                  <a:pt x="5982" y="13606"/>
                </a:lnTo>
                <a:lnTo>
                  <a:pt x="1495" y="13606"/>
                </a:lnTo>
                <a:lnTo>
                  <a:pt x="1495" y="14627"/>
                </a:lnTo>
                <a:lnTo>
                  <a:pt x="2160" y="14627"/>
                </a:lnTo>
                <a:lnTo>
                  <a:pt x="4985" y="14627"/>
                </a:lnTo>
                <a:lnTo>
                  <a:pt x="5982" y="14627"/>
                </a:lnTo>
                <a:lnTo>
                  <a:pt x="1495" y="14627"/>
                </a:lnTo>
                <a:lnTo>
                  <a:pt x="1495" y="15647"/>
                </a:lnTo>
                <a:lnTo>
                  <a:pt x="2160" y="15647"/>
                </a:lnTo>
                <a:lnTo>
                  <a:pt x="4985" y="15647"/>
                </a:lnTo>
                <a:lnTo>
                  <a:pt x="5982" y="15647"/>
                </a:lnTo>
                <a:lnTo>
                  <a:pt x="1495" y="15647"/>
                </a:lnTo>
                <a:lnTo>
                  <a:pt x="1495" y="16668"/>
                </a:lnTo>
                <a:lnTo>
                  <a:pt x="2160" y="16668"/>
                </a:lnTo>
                <a:lnTo>
                  <a:pt x="4985" y="16668"/>
                </a:lnTo>
                <a:lnTo>
                  <a:pt x="5982" y="16668"/>
                </a:lnTo>
                <a:lnTo>
                  <a:pt x="1495" y="16668"/>
                </a:lnTo>
                <a:lnTo>
                  <a:pt x="1495" y="17688"/>
                </a:lnTo>
                <a:lnTo>
                  <a:pt x="2160" y="17688"/>
                </a:lnTo>
                <a:lnTo>
                  <a:pt x="4985" y="17688"/>
                </a:lnTo>
                <a:lnTo>
                  <a:pt x="5982" y="17688"/>
                </a:lnTo>
                <a:lnTo>
                  <a:pt x="1495" y="17688"/>
                </a:lnTo>
                <a:moveTo>
                  <a:pt x="1994" y="19729"/>
                </a:moveTo>
                <a:lnTo>
                  <a:pt x="1994" y="20069"/>
                </a:lnTo>
                <a:lnTo>
                  <a:pt x="1994" y="21260"/>
                </a:lnTo>
                <a:lnTo>
                  <a:pt x="1994" y="21600"/>
                </a:lnTo>
                <a:lnTo>
                  <a:pt x="1994" y="19729"/>
                </a:lnTo>
                <a:lnTo>
                  <a:pt x="2658" y="19729"/>
                </a:lnTo>
                <a:lnTo>
                  <a:pt x="2658" y="20069"/>
                </a:lnTo>
                <a:lnTo>
                  <a:pt x="2658" y="21260"/>
                </a:lnTo>
                <a:lnTo>
                  <a:pt x="2658" y="21600"/>
                </a:lnTo>
                <a:lnTo>
                  <a:pt x="2658" y="19729"/>
                </a:lnTo>
                <a:lnTo>
                  <a:pt x="3489" y="19729"/>
                </a:lnTo>
                <a:lnTo>
                  <a:pt x="3489" y="20069"/>
                </a:lnTo>
                <a:lnTo>
                  <a:pt x="3489" y="21260"/>
                </a:lnTo>
                <a:lnTo>
                  <a:pt x="3489" y="21600"/>
                </a:lnTo>
                <a:lnTo>
                  <a:pt x="3489" y="19729"/>
                </a:lnTo>
                <a:lnTo>
                  <a:pt x="4320" y="19729"/>
                </a:lnTo>
                <a:lnTo>
                  <a:pt x="4320" y="20069"/>
                </a:lnTo>
                <a:lnTo>
                  <a:pt x="4320" y="21260"/>
                </a:lnTo>
                <a:lnTo>
                  <a:pt x="4320" y="21600"/>
                </a:lnTo>
                <a:lnTo>
                  <a:pt x="4320" y="19729"/>
                </a:lnTo>
                <a:lnTo>
                  <a:pt x="5151" y="19729"/>
                </a:lnTo>
                <a:lnTo>
                  <a:pt x="5151" y="20069"/>
                </a:lnTo>
                <a:lnTo>
                  <a:pt x="5151" y="21260"/>
                </a:lnTo>
                <a:lnTo>
                  <a:pt x="5151" y="21600"/>
                </a:lnTo>
                <a:lnTo>
                  <a:pt x="5151" y="19729"/>
                </a:lnTo>
                <a:lnTo>
                  <a:pt x="5982" y="19729"/>
                </a:lnTo>
                <a:lnTo>
                  <a:pt x="5982" y="20069"/>
                </a:lnTo>
                <a:lnTo>
                  <a:pt x="5982" y="21260"/>
                </a:lnTo>
                <a:lnTo>
                  <a:pt x="5982" y="21600"/>
                </a:lnTo>
                <a:lnTo>
                  <a:pt x="5982" y="19729"/>
                </a:lnTo>
                <a:lnTo>
                  <a:pt x="6812" y="19729"/>
                </a:lnTo>
                <a:lnTo>
                  <a:pt x="6812" y="20069"/>
                </a:lnTo>
                <a:lnTo>
                  <a:pt x="6812" y="21260"/>
                </a:lnTo>
                <a:lnTo>
                  <a:pt x="6812" y="21600"/>
                </a:lnTo>
                <a:lnTo>
                  <a:pt x="6812" y="19729"/>
                </a:lnTo>
                <a:lnTo>
                  <a:pt x="7643" y="19729"/>
                </a:lnTo>
                <a:lnTo>
                  <a:pt x="7643" y="20069"/>
                </a:lnTo>
                <a:lnTo>
                  <a:pt x="7643" y="21260"/>
                </a:lnTo>
                <a:lnTo>
                  <a:pt x="7643" y="21600"/>
                </a:lnTo>
                <a:lnTo>
                  <a:pt x="7643" y="19729"/>
                </a:lnTo>
                <a:lnTo>
                  <a:pt x="8474" y="19729"/>
                </a:lnTo>
                <a:lnTo>
                  <a:pt x="8474" y="20069"/>
                </a:lnTo>
                <a:lnTo>
                  <a:pt x="8474" y="21260"/>
                </a:lnTo>
                <a:lnTo>
                  <a:pt x="8474" y="21600"/>
                </a:lnTo>
                <a:lnTo>
                  <a:pt x="8474" y="19729"/>
                </a:lnTo>
                <a:lnTo>
                  <a:pt x="9305" y="19729"/>
                </a:lnTo>
                <a:lnTo>
                  <a:pt x="9305" y="20069"/>
                </a:lnTo>
                <a:lnTo>
                  <a:pt x="9305" y="21260"/>
                </a:lnTo>
                <a:lnTo>
                  <a:pt x="9305" y="21600"/>
                </a:lnTo>
                <a:lnTo>
                  <a:pt x="9305" y="19729"/>
                </a:lnTo>
                <a:lnTo>
                  <a:pt x="10135" y="19729"/>
                </a:lnTo>
                <a:lnTo>
                  <a:pt x="10135" y="20069"/>
                </a:lnTo>
                <a:lnTo>
                  <a:pt x="10135" y="21260"/>
                </a:lnTo>
                <a:lnTo>
                  <a:pt x="10135" y="21600"/>
                </a:lnTo>
                <a:lnTo>
                  <a:pt x="10135" y="19729"/>
                </a:lnTo>
                <a:lnTo>
                  <a:pt x="10966" y="19729"/>
                </a:lnTo>
                <a:lnTo>
                  <a:pt x="10966" y="20069"/>
                </a:lnTo>
                <a:lnTo>
                  <a:pt x="10966" y="21260"/>
                </a:lnTo>
                <a:lnTo>
                  <a:pt x="10966" y="21600"/>
                </a:lnTo>
                <a:lnTo>
                  <a:pt x="10966" y="19729"/>
                </a:lnTo>
                <a:lnTo>
                  <a:pt x="11797" y="19729"/>
                </a:lnTo>
                <a:lnTo>
                  <a:pt x="11797" y="20069"/>
                </a:lnTo>
                <a:lnTo>
                  <a:pt x="11797" y="21260"/>
                </a:lnTo>
                <a:lnTo>
                  <a:pt x="11797" y="21600"/>
                </a:lnTo>
                <a:lnTo>
                  <a:pt x="11797" y="19729"/>
                </a:lnTo>
                <a:lnTo>
                  <a:pt x="12462" y="19729"/>
                </a:lnTo>
                <a:lnTo>
                  <a:pt x="12462" y="20069"/>
                </a:lnTo>
                <a:lnTo>
                  <a:pt x="12462" y="21260"/>
                </a:lnTo>
                <a:lnTo>
                  <a:pt x="12462" y="21600"/>
                </a:lnTo>
                <a:lnTo>
                  <a:pt x="12462" y="19729"/>
                </a:lnTo>
                <a:lnTo>
                  <a:pt x="13292" y="19729"/>
                </a:lnTo>
                <a:lnTo>
                  <a:pt x="13292" y="20069"/>
                </a:lnTo>
                <a:lnTo>
                  <a:pt x="13292" y="21260"/>
                </a:lnTo>
                <a:lnTo>
                  <a:pt x="13292" y="21600"/>
                </a:lnTo>
                <a:lnTo>
                  <a:pt x="13292" y="19729"/>
                </a:lnTo>
                <a:lnTo>
                  <a:pt x="14123" y="19729"/>
                </a:lnTo>
                <a:lnTo>
                  <a:pt x="14123" y="20069"/>
                </a:lnTo>
                <a:lnTo>
                  <a:pt x="14123" y="21260"/>
                </a:lnTo>
                <a:lnTo>
                  <a:pt x="14123" y="21600"/>
                </a:lnTo>
                <a:lnTo>
                  <a:pt x="14123" y="19729"/>
                </a:lnTo>
                <a:lnTo>
                  <a:pt x="14954" y="19729"/>
                </a:lnTo>
                <a:lnTo>
                  <a:pt x="14954" y="20069"/>
                </a:lnTo>
                <a:lnTo>
                  <a:pt x="14954" y="21260"/>
                </a:lnTo>
                <a:lnTo>
                  <a:pt x="14954" y="21600"/>
                </a:lnTo>
                <a:lnTo>
                  <a:pt x="14954" y="19729"/>
                </a:lnTo>
                <a:lnTo>
                  <a:pt x="15785" y="19729"/>
                </a:lnTo>
                <a:lnTo>
                  <a:pt x="15785" y="20069"/>
                </a:lnTo>
                <a:lnTo>
                  <a:pt x="15785" y="21260"/>
                </a:lnTo>
                <a:lnTo>
                  <a:pt x="15785" y="21600"/>
                </a:lnTo>
                <a:lnTo>
                  <a:pt x="15785" y="19729"/>
                </a:lnTo>
                <a:lnTo>
                  <a:pt x="16615" y="19729"/>
                </a:lnTo>
                <a:lnTo>
                  <a:pt x="16615" y="20069"/>
                </a:lnTo>
                <a:lnTo>
                  <a:pt x="16615" y="21260"/>
                </a:lnTo>
                <a:lnTo>
                  <a:pt x="16615" y="21600"/>
                </a:lnTo>
                <a:lnTo>
                  <a:pt x="16615" y="19729"/>
                </a:lnTo>
                <a:lnTo>
                  <a:pt x="17446" y="19729"/>
                </a:lnTo>
                <a:lnTo>
                  <a:pt x="17446" y="20069"/>
                </a:lnTo>
                <a:lnTo>
                  <a:pt x="17446" y="21260"/>
                </a:lnTo>
                <a:lnTo>
                  <a:pt x="17446" y="21600"/>
                </a:lnTo>
                <a:lnTo>
                  <a:pt x="17446" y="19729"/>
                </a:lnTo>
                <a:lnTo>
                  <a:pt x="18277" y="19729"/>
                </a:lnTo>
                <a:lnTo>
                  <a:pt x="18277" y="20069"/>
                </a:lnTo>
                <a:lnTo>
                  <a:pt x="18277" y="21260"/>
                </a:lnTo>
                <a:lnTo>
                  <a:pt x="18277" y="21600"/>
                </a:lnTo>
                <a:lnTo>
                  <a:pt x="18277" y="19729"/>
                </a:lnTo>
                <a:lnTo>
                  <a:pt x="19108" y="19729"/>
                </a:lnTo>
                <a:lnTo>
                  <a:pt x="19108" y="20069"/>
                </a:lnTo>
                <a:lnTo>
                  <a:pt x="19108" y="21260"/>
                </a:lnTo>
                <a:lnTo>
                  <a:pt x="19108" y="21600"/>
                </a:lnTo>
                <a:lnTo>
                  <a:pt x="19108" y="19729"/>
                </a:lnTo>
                <a:lnTo>
                  <a:pt x="19938" y="19729"/>
                </a:lnTo>
                <a:lnTo>
                  <a:pt x="19938" y="20069"/>
                </a:lnTo>
                <a:lnTo>
                  <a:pt x="19938" y="21260"/>
                </a:lnTo>
                <a:lnTo>
                  <a:pt x="19938" y="21600"/>
                </a:lnTo>
                <a:lnTo>
                  <a:pt x="19938" y="19729"/>
                </a:lnTo>
                <a:moveTo>
                  <a:pt x="1495" y="1531"/>
                </a:moveTo>
                <a:lnTo>
                  <a:pt x="5982" y="1531"/>
                </a:lnTo>
                <a:lnTo>
                  <a:pt x="5982" y="18539"/>
                </a:lnTo>
                <a:lnTo>
                  <a:pt x="1495" y="18539"/>
                </a:lnTo>
                <a:lnTo>
                  <a:pt x="1495" y="1531"/>
                </a:lnTo>
                <a:moveTo>
                  <a:pt x="7311" y="1531"/>
                </a:moveTo>
                <a:lnTo>
                  <a:pt x="7975" y="1531"/>
                </a:lnTo>
                <a:lnTo>
                  <a:pt x="7975" y="8334"/>
                </a:lnTo>
                <a:lnTo>
                  <a:pt x="7311" y="8334"/>
                </a:lnTo>
                <a:lnTo>
                  <a:pt x="7311" y="1531"/>
                </a:lnTo>
                <a:moveTo>
                  <a:pt x="7145" y="9865"/>
                </a:moveTo>
                <a:lnTo>
                  <a:pt x="8142" y="9865"/>
                </a:lnTo>
                <a:lnTo>
                  <a:pt x="8142" y="10715"/>
                </a:lnTo>
                <a:lnTo>
                  <a:pt x="7145" y="10715"/>
                </a:lnTo>
                <a:lnTo>
                  <a:pt x="7145" y="9865"/>
                </a:lnTo>
                <a:moveTo>
                  <a:pt x="8972" y="1531"/>
                </a:moveTo>
                <a:lnTo>
                  <a:pt x="12462" y="1531"/>
                </a:lnTo>
                <a:lnTo>
                  <a:pt x="12462" y="5443"/>
                </a:lnTo>
                <a:lnTo>
                  <a:pt x="8972" y="5443"/>
                </a:lnTo>
                <a:lnTo>
                  <a:pt x="8972" y="1531"/>
                </a:lnTo>
                <a:moveTo>
                  <a:pt x="13625" y="1531"/>
                </a:moveTo>
                <a:lnTo>
                  <a:pt x="20271" y="1531"/>
                </a:lnTo>
                <a:lnTo>
                  <a:pt x="20271" y="5443"/>
                </a:lnTo>
                <a:lnTo>
                  <a:pt x="13625" y="5443"/>
                </a:lnTo>
                <a:lnTo>
                  <a:pt x="13625" y="1531"/>
                </a:lnTo>
                <a:moveTo>
                  <a:pt x="18609" y="6463"/>
                </a:moveTo>
                <a:lnTo>
                  <a:pt x="20437" y="6463"/>
                </a:lnTo>
                <a:lnTo>
                  <a:pt x="20437" y="10885"/>
                </a:lnTo>
                <a:lnTo>
                  <a:pt x="18609" y="10885"/>
                </a:lnTo>
                <a:lnTo>
                  <a:pt x="18609" y="6463"/>
                </a:lnTo>
              </a:path>
            </a:pathLst>
          </a:custGeom>
          <a:solidFill>
            <a:srgbClr val="B0BFD5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600" b="1">
                <a:latin typeface="Corbel" charset="0"/>
              </a:rPr>
              <a:t>PHP on </a:t>
            </a:r>
          </a:p>
          <a:p>
            <a:pPr eaLnBrk="1" hangingPunct="1"/>
            <a:r>
              <a:rPr lang="en-US" sz="1600" b="1">
                <a:latin typeface="Corbel" charset="0"/>
              </a:rPr>
              <a:t>webserver</a:t>
            </a:r>
          </a:p>
        </p:txBody>
      </p:sp>
      <p:sp>
        <p:nvSpPr>
          <p:cNvPr id="26" name="Flowchart: Magnetic Disk 25"/>
          <p:cNvSpPr/>
          <p:nvPr/>
        </p:nvSpPr>
        <p:spPr>
          <a:xfrm>
            <a:off x="1198034" y="4800600"/>
            <a:ext cx="1638300" cy="750888"/>
          </a:xfrm>
          <a:prstGeom prst="flowChartMagneticDisk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cxnSp>
        <p:nvCxnSpPr>
          <p:cNvPr id="7175" name="Straight Arrow Connector 26"/>
          <p:cNvCxnSpPr>
            <a:cxnSpLocks noChangeShapeType="1"/>
          </p:cNvCxnSpPr>
          <p:nvPr/>
        </p:nvCxnSpPr>
        <p:spPr bwMode="auto">
          <a:xfrm>
            <a:off x="7103533" y="5014914"/>
            <a:ext cx="2235200" cy="1587"/>
          </a:xfrm>
          <a:prstGeom prst="straightConnector1">
            <a:avLst/>
          </a:prstGeom>
          <a:noFill/>
          <a:ln w="38100">
            <a:solidFill>
              <a:srgbClr val="BD9969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6" name="Straight Arrow Connector 27"/>
          <p:cNvCxnSpPr>
            <a:cxnSpLocks noChangeShapeType="1"/>
          </p:cNvCxnSpPr>
          <p:nvPr/>
        </p:nvCxnSpPr>
        <p:spPr bwMode="auto">
          <a:xfrm rot="10800000" flipV="1">
            <a:off x="7010400" y="5472113"/>
            <a:ext cx="2235200" cy="0"/>
          </a:xfrm>
          <a:prstGeom prst="straightConnector1">
            <a:avLst/>
          </a:prstGeom>
          <a:noFill/>
          <a:ln w="38100">
            <a:solidFill>
              <a:srgbClr val="BD9969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7" name="TextBox 30"/>
          <p:cNvSpPr txBox="1">
            <a:spLocks noChangeArrowheads="1"/>
          </p:cNvSpPr>
          <p:nvPr/>
        </p:nvSpPr>
        <p:spPr bwMode="auto">
          <a:xfrm>
            <a:off x="1430079" y="5573068"/>
            <a:ext cx="118494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b="1" dirty="0">
                <a:latin typeface="+mn-lt"/>
              </a:rPr>
              <a:t>Database</a:t>
            </a:r>
          </a:p>
        </p:txBody>
      </p:sp>
      <p:pic>
        <p:nvPicPr>
          <p:cNvPr id="7178" name="Picture 33" descr="firefox-12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5533" y="4648200"/>
            <a:ext cx="152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9" name="Rectangle 5"/>
          <p:cNvSpPr>
            <a:spLocks noChangeArrowheads="1"/>
          </p:cNvSpPr>
          <p:nvPr/>
        </p:nvSpPr>
        <p:spPr bwMode="auto">
          <a:xfrm>
            <a:off x="5094817" y="2014538"/>
            <a:ext cx="2235200" cy="1066800"/>
          </a:xfrm>
          <a:prstGeom prst="rect">
            <a:avLst/>
          </a:prstGeom>
          <a:solidFill>
            <a:srgbClr val="B0BFD5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7EA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2000" b="1" dirty="0"/>
              <a:t>PHP application</a:t>
            </a:r>
          </a:p>
        </p:txBody>
      </p:sp>
      <p:cxnSp>
        <p:nvCxnSpPr>
          <p:cNvPr id="7180" name="Elbow Connector 81"/>
          <p:cNvCxnSpPr>
            <a:cxnSpLocks noChangeShapeType="1"/>
          </p:cNvCxnSpPr>
          <p:nvPr/>
        </p:nvCxnSpPr>
        <p:spPr bwMode="auto">
          <a:xfrm>
            <a:off x="7431617" y="2547938"/>
            <a:ext cx="1016000" cy="0"/>
          </a:xfrm>
          <a:prstGeom prst="straightConnector1">
            <a:avLst/>
          </a:prstGeom>
          <a:noFill/>
          <a:ln w="25400">
            <a:solidFill>
              <a:srgbClr val="BD9969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81" name="Elbow Connector 81"/>
          <p:cNvCxnSpPr>
            <a:cxnSpLocks noChangeShapeType="1"/>
          </p:cNvCxnSpPr>
          <p:nvPr/>
        </p:nvCxnSpPr>
        <p:spPr bwMode="auto">
          <a:xfrm>
            <a:off x="3875617" y="1938339"/>
            <a:ext cx="1117600" cy="306387"/>
          </a:xfrm>
          <a:prstGeom prst="straightConnector1">
            <a:avLst/>
          </a:prstGeom>
          <a:noFill/>
          <a:ln w="25400">
            <a:solidFill>
              <a:srgbClr val="BD9969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82" name="Flowchart: Multidocument 10"/>
          <p:cNvSpPr>
            <a:spLocks noChangeArrowheads="1"/>
          </p:cNvSpPr>
          <p:nvPr/>
        </p:nvSpPr>
        <p:spPr bwMode="auto">
          <a:xfrm>
            <a:off x="1945217" y="1481138"/>
            <a:ext cx="1843616" cy="881062"/>
          </a:xfrm>
          <a:prstGeom prst="flowChartMultidocument">
            <a:avLst/>
          </a:prstGeom>
          <a:solidFill>
            <a:srgbClr val="402529"/>
          </a:solidFill>
          <a:ln w="12700">
            <a:solidFill>
              <a:srgbClr val="C0C0C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2000" dirty="0">
                <a:solidFill>
                  <a:srgbClr val="FFFFFF"/>
                </a:solidFill>
              </a:rPr>
              <a:t>$_GET[]</a:t>
            </a:r>
          </a:p>
        </p:txBody>
      </p:sp>
      <p:sp>
        <p:nvSpPr>
          <p:cNvPr id="7183" name="Flowchart: Multidocument 10"/>
          <p:cNvSpPr>
            <a:spLocks noChangeArrowheads="1"/>
          </p:cNvSpPr>
          <p:nvPr/>
        </p:nvSpPr>
        <p:spPr bwMode="auto">
          <a:xfrm>
            <a:off x="1930401" y="2852738"/>
            <a:ext cx="1843617" cy="881062"/>
          </a:xfrm>
          <a:prstGeom prst="flowChartMultidocument">
            <a:avLst/>
          </a:prstGeom>
          <a:solidFill>
            <a:srgbClr val="402529"/>
          </a:solidFill>
          <a:ln w="12700">
            <a:solidFill>
              <a:srgbClr val="C0C0C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2000" dirty="0">
                <a:solidFill>
                  <a:srgbClr val="FFFFFF"/>
                </a:solidFill>
              </a:rPr>
              <a:t>$_POST[]</a:t>
            </a:r>
          </a:p>
        </p:txBody>
      </p:sp>
      <p:cxnSp>
        <p:nvCxnSpPr>
          <p:cNvPr id="7184" name="Elbow Connector 81"/>
          <p:cNvCxnSpPr>
            <a:cxnSpLocks noChangeShapeType="1"/>
          </p:cNvCxnSpPr>
          <p:nvPr/>
        </p:nvCxnSpPr>
        <p:spPr bwMode="auto">
          <a:xfrm flipV="1">
            <a:off x="3875617" y="2854326"/>
            <a:ext cx="1117600" cy="227013"/>
          </a:xfrm>
          <a:prstGeom prst="straightConnector1">
            <a:avLst/>
          </a:prstGeom>
          <a:noFill/>
          <a:ln w="25400">
            <a:solidFill>
              <a:srgbClr val="BD9969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85" name="Rectangle 31"/>
          <p:cNvSpPr>
            <a:spLocks noChangeArrowheads="1"/>
          </p:cNvSpPr>
          <p:nvPr/>
        </p:nvSpPr>
        <p:spPr bwMode="auto">
          <a:xfrm>
            <a:off x="1877474" y="3926623"/>
            <a:ext cx="11176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 dirty="0"/>
              <a:t>http://</a:t>
            </a:r>
            <a:r>
              <a:rPr lang="en-US" sz="2000" dirty="0" err="1"/>
              <a:t>www.example.com</a:t>
            </a:r>
            <a:r>
              <a:rPr lang="en-US" sz="2000" dirty="0"/>
              <a:t>/</a:t>
            </a:r>
            <a:r>
              <a:rPr lang="en-US" sz="2000" dirty="0" err="1"/>
              <a:t>register.php?</a:t>
            </a:r>
            <a:r>
              <a:rPr lang="en-US" sz="2000" dirty="0" err="1">
                <a:solidFill>
                  <a:srgbClr val="BD9969"/>
                </a:solidFill>
              </a:rPr>
              <a:t>name</a:t>
            </a:r>
            <a:r>
              <a:rPr lang="en-US" sz="2000" dirty="0">
                <a:solidFill>
                  <a:srgbClr val="BD9969"/>
                </a:solidFill>
              </a:rPr>
              <a:t>=</a:t>
            </a:r>
            <a:r>
              <a:rPr lang="en-US" sz="2000" dirty="0" err="1">
                <a:solidFill>
                  <a:srgbClr val="BD9969"/>
                </a:solidFill>
              </a:rPr>
              <a:t>Bob</a:t>
            </a:r>
            <a:r>
              <a:rPr lang="en-US" sz="2000" dirty="0" err="1"/>
              <a:t>&amp;</a:t>
            </a:r>
            <a:r>
              <a:rPr lang="en-US" sz="2000" dirty="0" err="1">
                <a:solidFill>
                  <a:srgbClr val="BD9969"/>
                </a:solidFill>
              </a:rPr>
              <a:t>age</a:t>
            </a:r>
            <a:r>
              <a:rPr lang="en-US" sz="2000" dirty="0">
                <a:solidFill>
                  <a:srgbClr val="BD9969"/>
                </a:solidFill>
              </a:rPr>
              <a:t>=25</a:t>
            </a:r>
            <a:endParaRPr lang="en-US" sz="2000" dirty="0"/>
          </a:p>
        </p:txBody>
      </p:sp>
      <p:sp>
        <p:nvSpPr>
          <p:cNvPr id="7186" name="AutoShape 33"/>
          <p:cNvSpPr>
            <a:spLocks noChangeArrowheads="1"/>
          </p:cNvSpPr>
          <p:nvPr/>
        </p:nvSpPr>
        <p:spPr bwMode="auto">
          <a:xfrm>
            <a:off x="8636000" y="1600200"/>
            <a:ext cx="1930400" cy="1905000"/>
          </a:xfrm>
          <a:prstGeom prst="foldedCorner">
            <a:avLst>
              <a:gd name="adj" fmla="val 12500"/>
            </a:avLst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&lt;HTML&gt;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…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&lt;script&gt;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…</a:t>
            </a:r>
            <a:endParaRPr lang="en-US" sz="2000" dirty="0"/>
          </a:p>
        </p:txBody>
      </p:sp>
      <p:sp>
        <p:nvSpPr>
          <p:cNvPr id="7187" name="TextBox 13"/>
          <p:cNvSpPr txBox="1">
            <a:spLocks noChangeArrowheads="1"/>
          </p:cNvSpPr>
          <p:nvPr/>
        </p:nvSpPr>
        <p:spPr bwMode="auto">
          <a:xfrm>
            <a:off x="7823200" y="5486400"/>
            <a:ext cx="6078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dirty="0">
                <a:latin typeface="+mn-lt"/>
              </a:rPr>
              <a:t>URL</a:t>
            </a:r>
          </a:p>
        </p:txBody>
      </p:sp>
      <p:sp>
        <p:nvSpPr>
          <p:cNvPr id="7188" name="TextBox 13"/>
          <p:cNvSpPr txBox="1">
            <a:spLocks noChangeArrowheads="1"/>
          </p:cNvSpPr>
          <p:nvPr/>
        </p:nvSpPr>
        <p:spPr bwMode="auto">
          <a:xfrm>
            <a:off x="7721600" y="4619030"/>
            <a:ext cx="80021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dirty="0">
                <a:latin typeface="+mn-lt"/>
              </a:rPr>
              <a:t>HTML</a:t>
            </a:r>
          </a:p>
        </p:txBody>
      </p:sp>
      <p:sp>
        <p:nvSpPr>
          <p:cNvPr id="7189" name="TextBox 13"/>
          <p:cNvSpPr txBox="1">
            <a:spLocks noChangeArrowheads="1"/>
          </p:cNvSpPr>
          <p:nvPr/>
        </p:nvSpPr>
        <p:spPr bwMode="auto">
          <a:xfrm>
            <a:off x="3657601" y="4637435"/>
            <a:ext cx="67408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dirty="0">
                <a:latin typeface="+mn-lt"/>
              </a:rPr>
              <a:t>Data</a:t>
            </a:r>
          </a:p>
        </p:txBody>
      </p:sp>
      <p:sp>
        <p:nvSpPr>
          <p:cNvPr id="7190" name="TextBox 13"/>
          <p:cNvSpPr txBox="1">
            <a:spLocks noChangeArrowheads="1"/>
          </p:cNvSpPr>
          <p:nvPr/>
        </p:nvSpPr>
        <p:spPr bwMode="auto">
          <a:xfrm>
            <a:off x="3683000" y="5486400"/>
            <a:ext cx="5950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dirty="0">
                <a:latin typeface="+mn-lt"/>
              </a:rPr>
              <a:t>SQL</a:t>
            </a:r>
          </a:p>
        </p:txBody>
      </p:sp>
    </p:spTree>
    <p:extLst>
      <p:ext uri="{BB962C8B-B14F-4D97-AF65-F5344CB8AC3E}">
        <p14:creationId xmlns:p14="http://schemas.microsoft.com/office/powerpoint/2010/main" val="1279499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dirty="0">
                <a:solidFill>
                  <a:srgbClr val="FF6600"/>
                </a:solidFill>
                <a:latin typeface="+mn-lt"/>
                <a:ea typeface="ＭＳ Ｐゴシック" charset="0"/>
                <a:cs typeface="ＭＳ Ｐゴシック" charset="0"/>
              </a:rPr>
              <a:t>Example: Message board (add mode)</a:t>
            </a:r>
          </a:p>
        </p:txBody>
      </p:sp>
      <p:sp>
        <p:nvSpPr>
          <p:cNvPr id="9218" name="Content Placeholder 2"/>
          <p:cNvSpPr>
            <a:spLocks/>
          </p:cNvSpPr>
          <p:nvPr/>
        </p:nvSpPr>
        <p:spPr bwMode="auto">
          <a:xfrm>
            <a:off x="1059446" y="1500435"/>
            <a:ext cx="5283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864" tIns="91440"/>
          <a:lstStyle/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if ($_GET['</a:t>
            </a:r>
            <a:r>
              <a:rPr lang="en-US" sz="2000" dirty="0">
                <a:solidFill>
                  <a:srgbClr val="BD9969"/>
                </a:solidFill>
              </a:rPr>
              <a:t>mode</a:t>
            </a:r>
            <a:r>
              <a:rPr lang="en-US" sz="2000" dirty="0"/>
              <a:t>'] == "add")</a:t>
            </a:r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  </a:t>
            </a:r>
            <a:r>
              <a:rPr lang="en-US" sz="2000" dirty="0" err="1"/>
              <a:t>addMessageForTopic</a:t>
            </a:r>
            <a:r>
              <a:rPr lang="en-US" sz="2000" dirty="0"/>
              <a:t>();</a:t>
            </a:r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else if ($_GET[</a:t>
            </a:r>
            <a:r>
              <a:rPr lang="ja-JP" altLang="en-US" sz="2000" dirty="0"/>
              <a:t>‘</a:t>
            </a:r>
            <a:r>
              <a:rPr lang="en-US" altLang="ja-JP" sz="2000" dirty="0">
                <a:solidFill>
                  <a:srgbClr val="BD9969"/>
                </a:solidFill>
              </a:rPr>
              <a:t>mode</a:t>
            </a:r>
            <a:r>
              <a:rPr lang="ja-JP" altLang="en-US" sz="2000" dirty="0"/>
              <a:t>’</a:t>
            </a:r>
            <a:r>
              <a:rPr lang="en-US" altLang="ja-JP" sz="2000" dirty="0"/>
              <a:t>] == </a:t>
            </a:r>
            <a:r>
              <a:rPr lang="ja-JP" altLang="en-US" sz="2000" dirty="0"/>
              <a:t>“</a:t>
            </a:r>
            <a:r>
              <a:rPr lang="en-US" altLang="ja-JP" sz="2000" dirty="0"/>
              <a:t>display</a:t>
            </a:r>
            <a:r>
              <a:rPr lang="ja-JP" altLang="en-US" sz="2000" dirty="0"/>
              <a:t>”</a:t>
            </a:r>
            <a:r>
              <a:rPr lang="en-US" altLang="ja-JP" sz="2000" dirty="0"/>
              <a:t>)</a:t>
            </a:r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  </a:t>
            </a:r>
            <a:r>
              <a:rPr lang="en-US" sz="2000" dirty="0" err="1"/>
              <a:t>displayAllMessagesForTopic</a:t>
            </a:r>
            <a:r>
              <a:rPr lang="en-US" sz="2000" dirty="0"/>
              <a:t>();</a:t>
            </a:r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else</a:t>
            </a:r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  die(</a:t>
            </a:r>
            <a:r>
              <a:rPr lang="ja-JP" altLang="en-US" sz="2000" dirty="0"/>
              <a:t>“</a:t>
            </a:r>
            <a:r>
              <a:rPr lang="en-US" altLang="ja-JP" sz="2000" dirty="0"/>
              <a:t>Error: invalid mode</a:t>
            </a:r>
            <a:r>
              <a:rPr lang="ja-JP" altLang="en-US" sz="2000" dirty="0"/>
              <a:t>”</a:t>
            </a:r>
            <a:r>
              <a:rPr lang="en-US" altLang="ja-JP" sz="2000" dirty="0"/>
              <a:t>);</a:t>
            </a:r>
            <a:endParaRPr lang="en-US" sz="2000" dirty="0"/>
          </a:p>
        </p:txBody>
      </p:sp>
      <p:sp>
        <p:nvSpPr>
          <p:cNvPr id="9219" name="Content Placeholder 2"/>
          <p:cNvSpPr>
            <a:spLocks/>
          </p:cNvSpPr>
          <p:nvPr/>
        </p:nvSpPr>
        <p:spPr bwMode="auto">
          <a:xfrm>
            <a:off x="5486400" y="2616945"/>
            <a:ext cx="6096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864" tIns="91440"/>
          <a:lstStyle/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function </a:t>
            </a:r>
            <a:r>
              <a:rPr lang="en-US" sz="2000" dirty="0" err="1"/>
              <a:t>addMessageForTopic</a:t>
            </a:r>
            <a:r>
              <a:rPr lang="en-US" sz="2000" dirty="0"/>
              <a:t>() {</a:t>
            </a:r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   $</a:t>
            </a:r>
            <a:r>
              <a:rPr lang="en-US" sz="2000" dirty="0" err="1"/>
              <a:t>my_msg</a:t>
            </a:r>
            <a:r>
              <a:rPr lang="en-US" sz="2000" dirty="0"/>
              <a:t> =     $_GET['</a:t>
            </a:r>
            <a:r>
              <a:rPr lang="en-US" sz="2000" dirty="0" err="1">
                <a:solidFill>
                  <a:srgbClr val="BD9969"/>
                </a:solidFill>
              </a:rPr>
              <a:t>msg</a:t>
            </a:r>
            <a:r>
              <a:rPr lang="en-US" sz="2000" dirty="0"/>
              <a:t>'];</a:t>
            </a:r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   $</a:t>
            </a:r>
            <a:r>
              <a:rPr lang="en-US" sz="2000" dirty="0" err="1"/>
              <a:t>my_topicID</a:t>
            </a:r>
            <a:r>
              <a:rPr lang="en-US" sz="2000" dirty="0"/>
              <a:t> = $_GET['</a:t>
            </a:r>
            <a:r>
              <a:rPr lang="en-US" sz="2000" dirty="0" err="1">
                <a:solidFill>
                  <a:srgbClr val="BD9969"/>
                </a:solidFill>
              </a:rPr>
              <a:t>topicID</a:t>
            </a:r>
            <a:r>
              <a:rPr lang="en-US" sz="2000" dirty="0"/>
              <a:t>'];</a:t>
            </a:r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   $</a:t>
            </a:r>
            <a:r>
              <a:rPr lang="en-US" sz="2000" dirty="0" err="1"/>
              <a:t>my_poster</a:t>
            </a:r>
            <a:r>
              <a:rPr lang="en-US" sz="2000" dirty="0"/>
              <a:t> =  $_GET['</a:t>
            </a:r>
            <a:r>
              <a:rPr lang="en-US" sz="2000" dirty="0">
                <a:solidFill>
                  <a:srgbClr val="BD9969"/>
                </a:solidFill>
              </a:rPr>
              <a:t>poster</a:t>
            </a:r>
            <a:r>
              <a:rPr lang="en-US" sz="2000" dirty="0"/>
              <a:t>'];</a:t>
            </a:r>
          </a:p>
          <a:p>
            <a:pPr marL="438150" indent="-319088" eaLnBrk="1" hangingPunct="1">
              <a:spcBef>
                <a:spcPct val="20000"/>
              </a:spcBef>
            </a:pPr>
            <a:endParaRPr lang="en-US" sz="2000" dirty="0"/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   $</a:t>
            </a:r>
            <a:r>
              <a:rPr lang="en-US" sz="2000" dirty="0" err="1"/>
              <a:t>sqlstmt</a:t>
            </a:r>
            <a:r>
              <a:rPr lang="en-US" sz="2000" dirty="0"/>
              <a:t> = </a:t>
            </a:r>
            <a:r>
              <a:rPr lang="ja-JP" altLang="en-US" sz="2000" dirty="0"/>
              <a:t>”</a:t>
            </a:r>
            <a:r>
              <a:rPr lang="en-US" altLang="ja-JP" sz="2000" dirty="0"/>
              <a:t> </a:t>
            </a:r>
            <a:r>
              <a:rPr lang="en-US" altLang="ja-JP" sz="2000" i="1" dirty="0"/>
              <a:t>INSERT INTO messages VALUES('$</a:t>
            </a:r>
            <a:r>
              <a:rPr lang="en-US" altLang="ja-JP" sz="2000" i="1" dirty="0" err="1"/>
              <a:t>my_msg</a:t>
            </a:r>
            <a:r>
              <a:rPr lang="ja-JP" altLang="en-US" sz="2000" i="1" dirty="0"/>
              <a:t>’</a:t>
            </a:r>
            <a:r>
              <a:rPr lang="en-US" altLang="ja-JP" sz="2000" i="1" dirty="0"/>
              <a:t> , '$</a:t>
            </a:r>
            <a:r>
              <a:rPr lang="en-US" altLang="ja-JP" sz="2000" i="1" dirty="0" err="1"/>
              <a:t>my_topicID</a:t>
            </a:r>
            <a:r>
              <a:rPr lang="en-US" altLang="ja-JP" sz="2000" i="1" dirty="0"/>
              <a:t>') </a:t>
            </a:r>
            <a:r>
              <a:rPr lang="en-US" altLang="ja-JP" sz="2000" dirty="0"/>
              <a:t>";</a:t>
            </a:r>
          </a:p>
          <a:p>
            <a:pPr marL="438150" indent="-319088" eaLnBrk="1" hangingPunct="1">
              <a:spcBef>
                <a:spcPct val="20000"/>
              </a:spcBef>
            </a:pPr>
            <a:endParaRPr lang="en-US" sz="2000" dirty="0"/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   $result = </a:t>
            </a:r>
            <a:r>
              <a:rPr lang="en-US" sz="2000" dirty="0" err="1"/>
              <a:t>mysql_query</a:t>
            </a:r>
            <a:r>
              <a:rPr lang="en-US" sz="2000" dirty="0"/>
              <a:t>($</a:t>
            </a:r>
            <a:r>
              <a:rPr lang="en-US" sz="2000" dirty="0" err="1"/>
              <a:t>sqlstmt</a:t>
            </a:r>
            <a:r>
              <a:rPr lang="en-US" sz="2000" dirty="0"/>
              <a:t>);</a:t>
            </a:r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   echo "Thanks for posting, $</a:t>
            </a:r>
            <a:r>
              <a:rPr lang="en-US" sz="2000" dirty="0" err="1" smtClean="0"/>
              <a:t>my_poster</a:t>
            </a:r>
            <a:r>
              <a:rPr lang="en-US" sz="2000" dirty="0" smtClean="0"/>
              <a:t>”; }</a:t>
            </a:r>
            <a:endParaRPr lang="en-US" sz="2000" dirty="0"/>
          </a:p>
        </p:txBody>
      </p:sp>
      <p:sp>
        <p:nvSpPr>
          <p:cNvPr id="9220" name="Flowchart: Multidocument 10"/>
          <p:cNvSpPr>
            <a:spLocks noChangeArrowheads="1"/>
          </p:cNvSpPr>
          <p:nvPr/>
        </p:nvSpPr>
        <p:spPr bwMode="auto">
          <a:xfrm>
            <a:off x="1024102" y="3825825"/>
            <a:ext cx="3556000" cy="1981200"/>
          </a:xfrm>
          <a:prstGeom prst="flowChartMultidocument">
            <a:avLst/>
          </a:prstGeom>
          <a:solidFill>
            <a:srgbClr val="402529"/>
          </a:solidFill>
          <a:ln w="12700">
            <a:solidFill>
              <a:srgbClr val="C0C0C0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2000" dirty="0">
                <a:solidFill>
                  <a:srgbClr val="FFFFFF"/>
                </a:solidFill>
              </a:rPr>
              <a:t>$_GET[]:</a:t>
            </a:r>
          </a:p>
          <a:p>
            <a:pPr eaLnBrk="1" hangingPunct="1"/>
            <a:r>
              <a:rPr lang="en-US" sz="2000" dirty="0">
                <a:solidFill>
                  <a:srgbClr val="FFFFFF"/>
                </a:solidFill>
              </a:rPr>
              <a:t>  mode = </a:t>
            </a:r>
            <a:r>
              <a:rPr lang="ja-JP" altLang="en-US" sz="2000" dirty="0">
                <a:solidFill>
                  <a:srgbClr val="FFFFFF"/>
                </a:solidFill>
              </a:rPr>
              <a:t>“</a:t>
            </a:r>
            <a:r>
              <a:rPr lang="en-US" altLang="ja-JP" sz="2000" dirty="0">
                <a:solidFill>
                  <a:srgbClr val="FFFFFF"/>
                </a:solidFill>
              </a:rPr>
              <a:t>add</a:t>
            </a:r>
            <a:r>
              <a:rPr lang="ja-JP" altLang="en-US" sz="2000" dirty="0">
                <a:solidFill>
                  <a:srgbClr val="FFFFFF"/>
                </a:solidFill>
              </a:rPr>
              <a:t>”</a:t>
            </a:r>
            <a:endParaRPr lang="en-US" altLang="ja-JP" sz="2000" dirty="0">
              <a:solidFill>
                <a:srgbClr val="FFFFFF"/>
              </a:solidFill>
            </a:endParaRPr>
          </a:p>
          <a:p>
            <a:pPr eaLnBrk="1" hangingPunct="1"/>
            <a:r>
              <a:rPr lang="en-US" sz="2000" dirty="0">
                <a:solidFill>
                  <a:srgbClr val="FFFFFF"/>
                </a:solidFill>
              </a:rPr>
              <a:t>  </a:t>
            </a:r>
            <a:r>
              <a:rPr lang="en-US" sz="2000" dirty="0" err="1">
                <a:solidFill>
                  <a:srgbClr val="FFFFFF"/>
                </a:solidFill>
              </a:rPr>
              <a:t>msg</a:t>
            </a:r>
            <a:r>
              <a:rPr lang="en-US" sz="2000" dirty="0">
                <a:solidFill>
                  <a:srgbClr val="FFFFFF"/>
                </a:solidFill>
              </a:rPr>
              <a:t> = </a:t>
            </a:r>
            <a:r>
              <a:rPr lang="ja-JP" altLang="en-US" sz="2000" dirty="0">
                <a:solidFill>
                  <a:srgbClr val="FFFFFF"/>
                </a:solidFill>
              </a:rPr>
              <a:t>“</a:t>
            </a:r>
            <a:r>
              <a:rPr lang="en-US" altLang="ja-JP" sz="2000" dirty="0">
                <a:solidFill>
                  <a:srgbClr val="FFFFFF"/>
                </a:solidFill>
              </a:rPr>
              <a:t>hi there</a:t>
            </a:r>
            <a:r>
              <a:rPr lang="ja-JP" altLang="en-US" sz="2000" dirty="0">
                <a:solidFill>
                  <a:srgbClr val="FFFFFF"/>
                </a:solidFill>
              </a:rPr>
              <a:t>”</a:t>
            </a:r>
            <a:endParaRPr lang="en-US" altLang="ja-JP" sz="2000" dirty="0">
              <a:solidFill>
                <a:srgbClr val="FFFFFF"/>
              </a:solidFill>
            </a:endParaRPr>
          </a:p>
          <a:p>
            <a:pPr eaLnBrk="1" hangingPunct="1"/>
            <a:r>
              <a:rPr lang="en-US" sz="2000" dirty="0">
                <a:solidFill>
                  <a:srgbClr val="FFFFFF"/>
                </a:solidFill>
              </a:rPr>
              <a:t>  </a:t>
            </a:r>
            <a:r>
              <a:rPr lang="en-US" sz="2000" dirty="0" err="1">
                <a:solidFill>
                  <a:srgbClr val="FFFFFF"/>
                </a:solidFill>
              </a:rPr>
              <a:t>topicID</a:t>
            </a:r>
            <a:r>
              <a:rPr lang="en-US" sz="2000" dirty="0">
                <a:solidFill>
                  <a:srgbClr val="FFFFFF"/>
                </a:solidFill>
              </a:rPr>
              <a:t> = 42</a:t>
            </a:r>
          </a:p>
          <a:p>
            <a:pPr eaLnBrk="1" hangingPunct="1"/>
            <a:r>
              <a:rPr lang="en-US" sz="2000" dirty="0">
                <a:solidFill>
                  <a:srgbClr val="FFFFFF"/>
                </a:solidFill>
              </a:rPr>
              <a:t>  poster = </a:t>
            </a:r>
            <a:r>
              <a:rPr lang="ja-JP" altLang="en-US" sz="2000" dirty="0">
                <a:solidFill>
                  <a:srgbClr val="FFFFFF"/>
                </a:solidFill>
              </a:rPr>
              <a:t>“</a:t>
            </a:r>
            <a:r>
              <a:rPr lang="en-US" altLang="ja-JP" sz="2000" dirty="0">
                <a:solidFill>
                  <a:srgbClr val="FFFFFF"/>
                </a:solidFill>
              </a:rPr>
              <a:t>Bob</a:t>
            </a:r>
            <a:r>
              <a:rPr lang="ja-JP" altLang="en-US" sz="2000" dirty="0">
                <a:solidFill>
                  <a:srgbClr val="FFFFFF"/>
                </a:solidFill>
              </a:rPr>
              <a:t>”</a:t>
            </a:r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9221" name="Text Box 40"/>
          <p:cNvSpPr txBox="1">
            <a:spLocks noChangeArrowheads="1"/>
          </p:cNvSpPr>
          <p:nvPr/>
        </p:nvSpPr>
        <p:spPr bwMode="auto">
          <a:xfrm>
            <a:off x="784090" y="6019800"/>
            <a:ext cx="4204062" cy="4572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  <a:latin typeface="+mn-lt"/>
              </a:rPr>
              <a:t>Thanks for posting, Bob</a:t>
            </a:r>
          </a:p>
        </p:txBody>
      </p:sp>
    </p:spTree>
    <p:extLst>
      <p:ext uri="{BB962C8B-B14F-4D97-AF65-F5344CB8AC3E}">
        <p14:creationId xmlns:p14="http://schemas.microsoft.com/office/powerpoint/2010/main" val="3882989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  <p:bldP spid="9220" grpId="0" animBg="1"/>
      <p:bldP spid="92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114808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dirty="0">
                <a:solidFill>
                  <a:srgbClr val="FF6600"/>
                </a:solidFill>
                <a:latin typeface="+mn-lt"/>
                <a:ea typeface="ＭＳ Ｐゴシック" charset="0"/>
                <a:cs typeface="ＭＳ Ｐゴシック" charset="0"/>
              </a:rPr>
              <a:t>Example: Message board (display mode)</a:t>
            </a:r>
          </a:p>
        </p:txBody>
      </p:sp>
      <p:sp>
        <p:nvSpPr>
          <p:cNvPr id="11266" name="Content Placeholder 2"/>
          <p:cNvSpPr>
            <a:spLocks/>
          </p:cNvSpPr>
          <p:nvPr/>
        </p:nvSpPr>
        <p:spPr bwMode="auto">
          <a:xfrm>
            <a:off x="949010" y="1371600"/>
            <a:ext cx="5283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864" tIns="91440"/>
          <a:lstStyle/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if ($_GET['</a:t>
            </a:r>
            <a:r>
              <a:rPr lang="en-US" sz="2000" dirty="0">
                <a:solidFill>
                  <a:srgbClr val="BD9969"/>
                </a:solidFill>
              </a:rPr>
              <a:t>mode</a:t>
            </a:r>
            <a:r>
              <a:rPr lang="en-US" sz="2000" dirty="0"/>
              <a:t>'] == "add")</a:t>
            </a:r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  </a:t>
            </a:r>
            <a:r>
              <a:rPr lang="en-US" sz="2000" dirty="0" err="1"/>
              <a:t>addMessageForTopic</a:t>
            </a:r>
            <a:r>
              <a:rPr lang="en-US" sz="2000" dirty="0"/>
              <a:t>();</a:t>
            </a:r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else if ($_GET[</a:t>
            </a:r>
            <a:r>
              <a:rPr lang="ja-JP" altLang="en-US" sz="2000" dirty="0"/>
              <a:t>‘</a:t>
            </a:r>
            <a:r>
              <a:rPr lang="en-US" altLang="ja-JP" sz="2000" dirty="0">
                <a:solidFill>
                  <a:srgbClr val="BD9969"/>
                </a:solidFill>
              </a:rPr>
              <a:t>mode</a:t>
            </a:r>
            <a:r>
              <a:rPr lang="ja-JP" altLang="en-US" sz="2000" dirty="0"/>
              <a:t>’</a:t>
            </a:r>
            <a:r>
              <a:rPr lang="en-US" altLang="ja-JP" sz="2000" dirty="0"/>
              <a:t>] == </a:t>
            </a:r>
            <a:r>
              <a:rPr lang="ja-JP" altLang="en-US" sz="2000" dirty="0"/>
              <a:t>“</a:t>
            </a:r>
            <a:r>
              <a:rPr lang="en-US" altLang="ja-JP" sz="2000" dirty="0"/>
              <a:t>display</a:t>
            </a:r>
            <a:r>
              <a:rPr lang="ja-JP" altLang="en-US" sz="2000" dirty="0"/>
              <a:t>”</a:t>
            </a:r>
            <a:r>
              <a:rPr lang="en-US" altLang="ja-JP" sz="2000" dirty="0"/>
              <a:t>)</a:t>
            </a:r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  </a:t>
            </a:r>
            <a:r>
              <a:rPr lang="en-US" sz="2000" dirty="0" err="1"/>
              <a:t>displayAllMessagesForTopic</a:t>
            </a:r>
            <a:r>
              <a:rPr lang="en-US" sz="2000" dirty="0"/>
              <a:t>();</a:t>
            </a:r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else</a:t>
            </a:r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  die(</a:t>
            </a:r>
            <a:r>
              <a:rPr lang="ja-JP" altLang="en-US" sz="2000" dirty="0"/>
              <a:t>“</a:t>
            </a:r>
            <a:r>
              <a:rPr lang="en-US" altLang="ja-JP" sz="2000" dirty="0"/>
              <a:t>Error: invalid mode</a:t>
            </a:r>
            <a:r>
              <a:rPr lang="ja-JP" altLang="en-US" sz="2000" dirty="0"/>
              <a:t>”</a:t>
            </a:r>
            <a:r>
              <a:rPr lang="en-US" altLang="ja-JP" sz="2000" dirty="0"/>
              <a:t>);</a:t>
            </a:r>
            <a:endParaRPr lang="en-US" sz="2000" dirty="0"/>
          </a:p>
        </p:txBody>
      </p:sp>
      <p:sp>
        <p:nvSpPr>
          <p:cNvPr id="11267" name="Content Placeholder 2"/>
          <p:cNvSpPr>
            <a:spLocks/>
          </p:cNvSpPr>
          <p:nvPr/>
        </p:nvSpPr>
        <p:spPr bwMode="auto">
          <a:xfrm>
            <a:off x="5336950" y="2895600"/>
            <a:ext cx="5946228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864" tIns="91440"/>
          <a:lstStyle/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function </a:t>
            </a:r>
            <a:r>
              <a:rPr lang="en-US" sz="2000" dirty="0" err="1"/>
              <a:t>displayAllMessagesForTopic</a:t>
            </a:r>
            <a:r>
              <a:rPr lang="en-US" sz="2000" dirty="0"/>
              <a:t>() {</a:t>
            </a:r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   $</a:t>
            </a:r>
            <a:r>
              <a:rPr lang="en-US" sz="2000" dirty="0" err="1"/>
              <a:t>my_topicID</a:t>
            </a:r>
            <a:r>
              <a:rPr lang="en-US" sz="2000" dirty="0"/>
              <a:t> = $_GET['</a:t>
            </a:r>
            <a:r>
              <a:rPr lang="en-US" sz="2000" dirty="0" err="1">
                <a:solidFill>
                  <a:srgbClr val="BD9969"/>
                </a:solidFill>
              </a:rPr>
              <a:t>topicID</a:t>
            </a:r>
            <a:r>
              <a:rPr lang="en-US" sz="2000" dirty="0"/>
              <a:t>'];</a:t>
            </a:r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   $</a:t>
            </a:r>
            <a:r>
              <a:rPr lang="en-US" sz="2000" dirty="0" err="1"/>
              <a:t>sqlstmt</a:t>
            </a:r>
            <a:r>
              <a:rPr lang="en-US" sz="2000" dirty="0"/>
              <a:t> = </a:t>
            </a:r>
            <a:r>
              <a:rPr lang="ja-JP" altLang="en-US" sz="2000" dirty="0"/>
              <a:t>”</a:t>
            </a:r>
            <a:r>
              <a:rPr lang="en-US" altLang="ja-JP" sz="2000" dirty="0"/>
              <a:t> </a:t>
            </a:r>
            <a:r>
              <a:rPr lang="en-US" altLang="ja-JP" sz="2000" i="1" dirty="0"/>
              <a:t>SELECT </a:t>
            </a:r>
            <a:r>
              <a:rPr lang="en-US" altLang="ja-JP" sz="2000" i="1" dirty="0" err="1"/>
              <a:t>msg</a:t>
            </a:r>
            <a:r>
              <a:rPr lang="en-US" altLang="ja-JP" sz="2000" i="1" dirty="0"/>
              <a:t> FROM messages WHERE </a:t>
            </a:r>
            <a:r>
              <a:rPr lang="en-US" altLang="ja-JP" sz="2000" i="1" dirty="0" err="1"/>
              <a:t>topicID</a:t>
            </a:r>
            <a:r>
              <a:rPr lang="en-US" altLang="ja-JP" sz="2000" i="1" dirty="0"/>
              <a:t>='$</a:t>
            </a:r>
            <a:r>
              <a:rPr lang="en-US" altLang="ja-JP" sz="2000" i="1" dirty="0" err="1"/>
              <a:t>my_topicID</a:t>
            </a:r>
            <a:r>
              <a:rPr lang="ja-JP" altLang="en-US" sz="2000" i="1" dirty="0"/>
              <a:t>’</a:t>
            </a:r>
            <a:r>
              <a:rPr lang="en-US" altLang="ja-JP" sz="2000" dirty="0"/>
              <a:t> ";</a:t>
            </a:r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   $result = </a:t>
            </a:r>
            <a:r>
              <a:rPr lang="en-US" sz="2000" dirty="0" err="1"/>
              <a:t>mysql_query</a:t>
            </a:r>
            <a:r>
              <a:rPr lang="en-US" sz="2000" dirty="0"/>
              <a:t>($</a:t>
            </a:r>
            <a:r>
              <a:rPr lang="en-US" sz="2000" dirty="0" err="1"/>
              <a:t>sqlstmt</a:t>
            </a:r>
            <a:r>
              <a:rPr lang="en-US" sz="2000" dirty="0"/>
              <a:t>);</a:t>
            </a:r>
          </a:p>
          <a:p>
            <a:pPr marL="438150" indent="-319088" eaLnBrk="1" hangingPunct="1">
              <a:spcBef>
                <a:spcPct val="20000"/>
              </a:spcBef>
            </a:pPr>
            <a:endParaRPr lang="en-US" sz="2000" dirty="0"/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   while($row = </a:t>
            </a:r>
            <a:r>
              <a:rPr lang="en-US" sz="2000" dirty="0" err="1"/>
              <a:t>mysql_fetch_assoc</a:t>
            </a:r>
            <a:r>
              <a:rPr lang="en-US" sz="2000" dirty="0"/>
              <a:t>($result)) {</a:t>
            </a:r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     echo "Message: " . $row['</a:t>
            </a:r>
            <a:r>
              <a:rPr lang="en-US" sz="2000" dirty="0" err="1"/>
              <a:t>msg</a:t>
            </a:r>
            <a:r>
              <a:rPr lang="en-US" sz="2000" dirty="0"/>
              <a:t>']</a:t>
            </a:r>
            <a:r>
              <a:rPr lang="en-US" sz="2000" dirty="0" smtClean="0"/>
              <a:t>; }</a:t>
            </a:r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 smtClean="0"/>
              <a:t>}</a:t>
            </a:r>
            <a:endParaRPr lang="en-US" sz="2000" dirty="0"/>
          </a:p>
        </p:txBody>
      </p:sp>
      <p:sp>
        <p:nvSpPr>
          <p:cNvPr id="11268" name="Flowchart: Multidocument 10"/>
          <p:cNvSpPr>
            <a:spLocks noChangeArrowheads="1"/>
          </p:cNvSpPr>
          <p:nvPr/>
        </p:nvSpPr>
        <p:spPr bwMode="auto">
          <a:xfrm>
            <a:off x="1060914" y="4043759"/>
            <a:ext cx="3614332" cy="1606437"/>
          </a:xfrm>
          <a:prstGeom prst="flowChartMultidocument">
            <a:avLst/>
          </a:prstGeom>
          <a:solidFill>
            <a:srgbClr val="402529"/>
          </a:solidFill>
          <a:ln w="12700">
            <a:solidFill>
              <a:srgbClr val="C0C0C0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2000" dirty="0">
                <a:solidFill>
                  <a:srgbClr val="FFFFFF"/>
                </a:solidFill>
              </a:rPr>
              <a:t>$_GET[]:</a:t>
            </a:r>
          </a:p>
          <a:p>
            <a:pPr eaLnBrk="1" hangingPunct="1"/>
            <a:r>
              <a:rPr lang="en-US" sz="2000" dirty="0">
                <a:solidFill>
                  <a:srgbClr val="FFFFFF"/>
                </a:solidFill>
              </a:rPr>
              <a:t>  mode = </a:t>
            </a:r>
            <a:r>
              <a:rPr lang="ja-JP" altLang="en-US" sz="2000" dirty="0">
                <a:solidFill>
                  <a:srgbClr val="FFFFFF"/>
                </a:solidFill>
              </a:rPr>
              <a:t>“</a:t>
            </a:r>
            <a:r>
              <a:rPr lang="en-US" altLang="ja-JP" sz="2000" dirty="0">
                <a:solidFill>
                  <a:srgbClr val="FFFFFF"/>
                </a:solidFill>
              </a:rPr>
              <a:t>display</a:t>
            </a:r>
            <a:r>
              <a:rPr lang="ja-JP" altLang="en-US" sz="2000" dirty="0">
                <a:solidFill>
                  <a:srgbClr val="FFFFFF"/>
                </a:solidFill>
              </a:rPr>
              <a:t>”</a:t>
            </a:r>
            <a:endParaRPr lang="en-US" altLang="ja-JP" sz="2000" dirty="0">
              <a:solidFill>
                <a:srgbClr val="FFFFFF"/>
              </a:solidFill>
            </a:endParaRPr>
          </a:p>
          <a:p>
            <a:pPr eaLnBrk="1" hangingPunct="1"/>
            <a:r>
              <a:rPr lang="en-US" sz="2000" dirty="0">
                <a:solidFill>
                  <a:srgbClr val="FFFFFF"/>
                </a:solidFill>
              </a:rPr>
              <a:t>  </a:t>
            </a:r>
            <a:r>
              <a:rPr lang="en-US" sz="2000" dirty="0" err="1">
                <a:solidFill>
                  <a:srgbClr val="FFFFFF"/>
                </a:solidFill>
              </a:rPr>
              <a:t>topicID</a:t>
            </a:r>
            <a:r>
              <a:rPr lang="en-US" sz="2000" dirty="0">
                <a:solidFill>
                  <a:srgbClr val="FFFFFF"/>
                </a:solidFill>
              </a:rPr>
              <a:t> = </a:t>
            </a:r>
            <a:r>
              <a:rPr lang="en-US" sz="2000" dirty="0" smtClean="0">
                <a:solidFill>
                  <a:srgbClr val="FFFFFF"/>
                </a:solidFill>
              </a:rPr>
              <a:t>42545646546</a:t>
            </a:r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1269" name="Text Box 6"/>
          <p:cNvSpPr txBox="1">
            <a:spLocks noChangeArrowheads="1"/>
          </p:cNvSpPr>
          <p:nvPr/>
        </p:nvSpPr>
        <p:spPr bwMode="auto">
          <a:xfrm>
            <a:off x="1004962" y="6019800"/>
            <a:ext cx="3759200" cy="46166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  <a:latin typeface="+mn-lt"/>
              </a:rPr>
              <a:t>Message: hi there</a:t>
            </a:r>
          </a:p>
        </p:txBody>
      </p:sp>
      <p:sp>
        <p:nvSpPr>
          <p:cNvPr id="11270" name="Rectangle 8"/>
          <p:cNvSpPr>
            <a:spLocks noChangeArrowheads="1"/>
          </p:cNvSpPr>
          <p:nvPr/>
        </p:nvSpPr>
        <p:spPr bwMode="auto">
          <a:xfrm>
            <a:off x="9220200" y="5948363"/>
            <a:ext cx="1846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967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11480800" cy="1143000"/>
          </a:xfrm>
        </p:spPr>
        <p:txBody>
          <a:bodyPr/>
          <a:lstStyle/>
          <a:p>
            <a:pPr algn="ctr" eaLnBrk="1" hangingPunct="1"/>
            <a:r>
              <a:rPr lang="en-US" dirty="0">
                <a:solidFill>
                  <a:srgbClr val="FF6600"/>
                </a:solidFill>
                <a:latin typeface="+mn-lt"/>
                <a:ea typeface="ＭＳ Ｐゴシック" charset="0"/>
                <a:cs typeface="ＭＳ Ｐゴシック" charset="0"/>
              </a:rPr>
              <a:t>SQL injection attack</a:t>
            </a:r>
          </a:p>
        </p:txBody>
      </p:sp>
      <p:sp>
        <p:nvSpPr>
          <p:cNvPr id="13314" name="Content Placeholder 2"/>
          <p:cNvSpPr>
            <a:spLocks/>
          </p:cNvSpPr>
          <p:nvPr/>
        </p:nvSpPr>
        <p:spPr bwMode="auto">
          <a:xfrm>
            <a:off x="4876800" y="2785170"/>
            <a:ext cx="68072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864" tIns="91440"/>
          <a:lstStyle/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function </a:t>
            </a:r>
            <a:r>
              <a:rPr lang="en-US" sz="2000" dirty="0" err="1"/>
              <a:t>displayAllMessagesForTopic</a:t>
            </a:r>
            <a:r>
              <a:rPr lang="en-US" sz="2000" dirty="0"/>
              <a:t>() {</a:t>
            </a:r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   $</a:t>
            </a:r>
            <a:r>
              <a:rPr lang="en-US" sz="2000" dirty="0" err="1"/>
              <a:t>my_topicID</a:t>
            </a:r>
            <a:r>
              <a:rPr lang="en-US" sz="2000" dirty="0"/>
              <a:t> = $_GET['</a:t>
            </a:r>
            <a:r>
              <a:rPr lang="en-US" sz="2000" dirty="0" err="1">
                <a:solidFill>
                  <a:srgbClr val="BD9969"/>
                </a:solidFill>
              </a:rPr>
              <a:t>topicID</a:t>
            </a:r>
            <a:r>
              <a:rPr lang="en-US" sz="2000" dirty="0"/>
              <a:t>'];</a:t>
            </a:r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   $</a:t>
            </a:r>
            <a:r>
              <a:rPr lang="en-US" sz="2000" dirty="0" err="1"/>
              <a:t>sqlstmt</a:t>
            </a:r>
            <a:r>
              <a:rPr lang="en-US" sz="2000" dirty="0"/>
              <a:t> = </a:t>
            </a:r>
            <a:r>
              <a:rPr lang="ja-JP" altLang="en-US" sz="2000" dirty="0"/>
              <a:t>”</a:t>
            </a:r>
            <a:r>
              <a:rPr lang="en-US" altLang="ja-JP" sz="2000" dirty="0"/>
              <a:t> </a:t>
            </a:r>
            <a:r>
              <a:rPr lang="en-US" altLang="ja-JP" sz="2000" i="1" dirty="0"/>
              <a:t>SELECT </a:t>
            </a:r>
            <a:r>
              <a:rPr lang="en-US" altLang="ja-JP" sz="2000" i="1" dirty="0" err="1"/>
              <a:t>msg</a:t>
            </a:r>
            <a:r>
              <a:rPr lang="en-US" altLang="ja-JP" sz="2000" i="1" dirty="0"/>
              <a:t> FROM messages WHERE </a:t>
            </a:r>
            <a:r>
              <a:rPr lang="en-US" altLang="ja-JP" sz="2000" i="1" dirty="0" err="1"/>
              <a:t>topicID</a:t>
            </a:r>
            <a:r>
              <a:rPr lang="en-US" altLang="ja-JP" sz="2000" i="1" dirty="0"/>
              <a:t>='$</a:t>
            </a:r>
            <a:r>
              <a:rPr lang="en-US" altLang="ja-JP" sz="2000" i="1" dirty="0" err="1"/>
              <a:t>my_topicID</a:t>
            </a:r>
            <a:r>
              <a:rPr lang="ja-JP" altLang="en-US" sz="2000" i="1" dirty="0"/>
              <a:t>’</a:t>
            </a:r>
            <a:r>
              <a:rPr lang="en-US" altLang="ja-JP" sz="2000" dirty="0"/>
              <a:t> ";</a:t>
            </a:r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   $result = </a:t>
            </a:r>
            <a:r>
              <a:rPr lang="en-US" sz="2000" dirty="0" err="1"/>
              <a:t>mysql_query</a:t>
            </a:r>
            <a:r>
              <a:rPr lang="en-US" sz="2000" dirty="0"/>
              <a:t>($</a:t>
            </a:r>
            <a:r>
              <a:rPr lang="en-US" sz="2000" dirty="0" err="1"/>
              <a:t>sqlstmt</a:t>
            </a:r>
            <a:r>
              <a:rPr lang="en-US" sz="2000" dirty="0"/>
              <a:t>);</a:t>
            </a:r>
          </a:p>
          <a:p>
            <a:pPr marL="438150" indent="-319088" eaLnBrk="1" hangingPunct="1">
              <a:spcBef>
                <a:spcPct val="20000"/>
              </a:spcBef>
            </a:pPr>
            <a:endParaRPr lang="en-US" sz="2000" dirty="0"/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   while($row = </a:t>
            </a:r>
            <a:r>
              <a:rPr lang="en-US" sz="2000" dirty="0" err="1"/>
              <a:t>mysql_fetch_assoc</a:t>
            </a:r>
            <a:r>
              <a:rPr lang="en-US" sz="2000" dirty="0"/>
              <a:t>($result)) {</a:t>
            </a:r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     echo "Message: " . $row['</a:t>
            </a:r>
            <a:r>
              <a:rPr lang="en-US" sz="2000" dirty="0" err="1"/>
              <a:t>msg</a:t>
            </a:r>
            <a:r>
              <a:rPr lang="en-US" sz="2000" dirty="0"/>
              <a:t>']</a:t>
            </a:r>
            <a:r>
              <a:rPr lang="en-US" sz="2000" dirty="0" smtClean="0"/>
              <a:t>; }</a:t>
            </a:r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 smtClean="0"/>
              <a:t>}</a:t>
            </a:r>
            <a:endParaRPr lang="en-US" sz="2000" dirty="0"/>
          </a:p>
        </p:txBody>
      </p:sp>
      <p:sp>
        <p:nvSpPr>
          <p:cNvPr id="13315" name="Flowchart: Multidocument 10"/>
          <p:cNvSpPr>
            <a:spLocks noChangeArrowheads="1"/>
          </p:cNvSpPr>
          <p:nvPr/>
        </p:nvSpPr>
        <p:spPr bwMode="auto">
          <a:xfrm>
            <a:off x="7315200" y="1361280"/>
            <a:ext cx="3759200" cy="1447800"/>
          </a:xfrm>
          <a:prstGeom prst="flowChartMultidocument">
            <a:avLst/>
          </a:prstGeom>
          <a:solidFill>
            <a:srgbClr val="402529"/>
          </a:solidFill>
          <a:ln w="12700">
            <a:solidFill>
              <a:srgbClr val="C0C0C0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1600" dirty="0">
                <a:solidFill>
                  <a:srgbClr val="FFFFFF"/>
                </a:solidFill>
                <a:latin typeface="Verdana" charset="0"/>
              </a:rPr>
              <a:t>$_GET[]:</a:t>
            </a:r>
          </a:p>
          <a:p>
            <a:pPr eaLnBrk="1" hangingPunct="1"/>
            <a:r>
              <a:rPr lang="en-US" sz="1600" dirty="0">
                <a:solidFill>
                  <a:srgbClr val="FFFFFF"/>
                </a:solidFill>
                <a:latin typeface="Verdana" charset="0"/>
              </a:rPr>
              <a:t>  mode = </a:t>
            </a:r>
            <a:r>
              <a:rPr lang="ja-JP" altLang="en-US" sz="1600" dirty="0">
                <a:solidFill>
                  <a:srgbClr val="FFFFFF"/>
                </a:solidFill>
                <a:latin typeface="Verdana" charset="0"/>
              </a:rPr>
              <a:t>“</a:t>
            </a:r>
            <a:r>
              <a:rPr lang="en-US" altLang="ja-JP" sz="1600" dirty="0">
                <a:solidFill>
                  <a:srgbClr val="FFFFFF"/>
                </a:solidFill>
                <a:latin typeface="Verdana" charset="0"/>
              </a:rPr>
              <a:t>display</a:t>
            </a:r>
            <a:r>
              <a:rPr lang="ja-JP" altLang="en-US" sz="1600" dirty="0">
                <a:solidFill>
                  <a:srgbClr val="FFFFFF"/>
                </a:solidFill>
                <a:latin typeface="Verdana" charset="0"/>
              </a:rPr>
              <a:t>”</a:t>
            </a:r>
            <a:endParaRPr lang="en-US" altLang="ja-JP" sz="1600" dirty="0">
              <a:solidFill>
                <a:srgbClr val="FFFFFF"/>
              </a:solidFill>
              <a:latin typeface="Verdana" charset="0"/>
            </a:endParaRPr>
          </a:p>
          <a:p>
            <a:pPr eaLnBrk="1" hangingPunct="1"/>
            <a:r>
              <a:rPr lang="en-US" sz="1600" dirty="0">
                <a:solidFill>
                  <a:srgbClr val="FFFFFF"/>
                </a:solidFill>
                <a:latin typeface="Verdana" charset="0"/>
              </a:rPr>
              <a:t>  </a:t>
            </a:r>
            <a:r>
              <a:rPr lang="en-US" sz="1600" dirty="0" err="1">
                <a:solidFill>
                  <a:srgbClr val="FFFFFF"/>
                </a:solidFill>
                <a:latin typeface="Verdana" charset="0"/>
              </a:rPr>
              <a:t>topicID</a:t>
            </a:r>
            <a:r>
              <a:rPr lang="en-US" sz="1600" dirty="0">
                <a:solidFill>
                  <a:srgbClr val="FFFFFF"/>
                </a:solidFill>
                <a:latin typeface="Verdana" charset="0"/>
              </a:rPr>
              <a:t> = </a:t>
            </a:r>
            <a:r>
              <a:rPr lang="en-US" sz="1600" b="1" dirty="0">
                <a:solidFill>
                  <a:srgbClr val="B0BFD5"/>
                </a:solidFill>
                <a:latin typeface="Lucida Console" charset="0"/>
                <a:sym typeface="Symbol" charset="0"/>
              </a:rPr>
              <a:t>1' OR '1'='1</a:t>
            </a:r>
          </a:p>
        </p:txBody>
      </p:sp>
      <p:sp>
        <p:nvSpPr>
          <p:cNvPr id="13316" name="TextBox 7"/>
          <p:cNvSpPr txBox="1">
            <a:spLocks noChangeArrowheads="1"/>
          </p:cNvSpPr>
          <p:nvPr/>
        </p:nvSpPr>
        <p:spPr bwMode="auto">
          <a:xfrm>
            <a:off x="1050795" y="6093421"/>
            <a:ext cx="7556200" cy="36933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latin typeface="Lucida Console" charset="0"/>
              </a:rPr>
              <a:t>SELECT </a:t>
            </a:r>
            <a:r>
              <a:rPr lang="en-US" sz="1800" dirty="0" err="1">
                <a:latin typeface="Lucida Console" charset="0"/>
              </a:rPr>
              <a:t>msg</a:t>
            </a:r>
            <a:r>
              <a:rPr lang="en-US" sz="1800" dirty="0">
                <a:latin typeface="Lucida Console" charset="0"/>
              </a:rPr>
              <a:t> FROM messages WHERE </a:t>
            </a:r>
            <a:r>
              <a:rPr lang="en-US" sz="1800" dirty="0" err="1">
                <a:latin typeface="Lucida Console" charset="0"/>
              </a:rPr>
              <a:t>topicID</a:t>
            </a:r>
            <a:r>
              <a:rPr lang="en-US" sz="1800" dirty="0">
                <a:latin typeface="Lucida Console" charset="0"/>
              </a:rPr>
              <a:t>='</a:t>
            </a:r>
            <a:r>
              <a:rPr lang="en-US" sz="1800" b="1" dirty="0">
                <a:solidFill>
                  <a:srgbClr val="BD9969"/>
                </a:solidFill>
                <a:latin typeface="Lucida Console" charset="0"/>
                <a:sym typeface="Symbol" charset="0"/>
              </a:rPr>
              <a:t>1' OR '1'='1</a:t>
            </a:r>
            <a:r>
              <a:rPr lang="en-US" sz="1800" dirty="0">
                <a:latin typeface="Lucida Console" charset="0"/>
              </a:rPr>
              <a:t>'</a:t>
            </a:r>
            <a:endParaRPr lang="en-US" sz="1800" dirty="0">
              <a:solidFill>
                <a:srgbClr val="820000"/>
              </a:solidFill>
              <a:latin typeface="Corbel" charset="0"/>
            </a:endParaRPr>
          </a:p>
        </p:txBody>
      </p:sp>
      <p:cxnSp>
        <p:nvCxnSpPr>
          <p:cNvPr id="13317" name="Elbow Connector 81"/>
          <p:cNvCxnSpPr>
            <a:cxnSpLocks noChangeShapeType="1"/>
          </p:cNvCxnSpPr>
          <p:nvPr/>
        </p:nvCxnSpPr>
        <p:spPr bwMode="auto">
          <a:xfrm flipH="1">
            <a:off x="3962400" y="4582736"/>
            <a:ext cx="1191418" cy="1398964"/>
          </a:xfrm>
          <a:prstGeom prst="straightConnector1">
            <a:avLst/>
          </a:prstGeom>
          <a:noFill/>
          <a:ln w="28575" cmpd="sng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18" name="Content Placeholder 2"/>
          <p:cNvSpPr>
            <a:spLocks/>
          </p:cNvSpPr>
          <p:nvPr/>
        </p:nvSpPr>
        <p:spPr bwMode="auto">
          <a:xfrm>
            <a:off x="930604" y="1500435"/>
            <a:ext cx="5283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864" tIns="91440"/>
          <a:lstStyle/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>
                <a:solidFill>
                  <a:srgbClr val="808080"/>
                </a:solidFill>
              </a:rPr>
              <a:t>if ($_GET['mode'] == "add")</a:t>
            </a:r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>
                <a:solidFill>
                  <a:srgbClr val="808080"/>
                </a:solidFill>
              </a:rPr>
              <a:t>  </a:t>
            </a:r>
            <a:r>
              <a:rPr lang="en-US" sz="2000" dirty="0" err="1">
                <a:solidFill>
                  <a:srgbClr val="808080"/>
                </a:solidFill>
              </a:rPr>
              <a:t>addMessageForTopic</a:t>
            </a:r>
            <a:r>
              <a:rPr lang="en-US" sz="2000" dirty="0">
                <a:solidFill>
                  <a:srgbClr val="808080"/>
                </a:solidFill>
              </a:rPr>
              <a:t>();</a:t>
            </a:r>
            <a:endParaRPr lang="en-US" sz="2000" dirty="0"/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else if ($_GET[</a:t>
            </a:r>
            <a:r>
              <a:rPr lang="ja-JP" altLang="en-US" sz="2000" dirty="0"/>
              <a:t>‘</a:t>
            </a:r>
            <a:r>
              <a:rPr lang="en-US" altLang="ja-JP" sz="2000" dirty="0">
                <a:solidFill>
                  <a:srgbClr val="BD9969"/>
                </a:solidFill>
              </a:rPr>
              <a:t>mode</a:t>
            </a:r>
            <a:r>
              <a:rPr lang="ja-JP" altLang="en-US" sz="2000" dirty="0"/>
              <a:t>’</a:t>
            </a:r>
            <a:r>
              <a:rPr lang="en-US" altLang="ja-JP" sz="2000" dirty="0"/>
              <a:t>] == </a:t>
            </a:r>
            <a:r>
              <a:rPr lang="ja-JP" altLang="en-US" sz="2000" dirty="0"/>
              <a:t>“</a:t>
            </a:r>
            <a:r>
              <a:rPr lang="en-US" altLang="ja-JP" sz="2000" dirty="0"/>
              <a:t>display</a:t>
            </a:r>
            <a:r>
              <a:rPr lang="ja-JP" altLang="en-US" sz="2000" dirty="0"/>
              <a:t>”</a:t>
            </a:r>
            <a:r>
              <a:rPr lang="en-US" altLang="ja-JP" sz="2000" dirty="0"/>
              <a:t>)</a:t>
            </a:r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  </a:t>
            </a:r>
            <a:r>
              <a:rPr lang="en-US" sz="2000" dirty="0" err="1"/>
              <a:t>displayAllMessagesForTopic</a:t>
            </a:r>
            <a:r>
              <a:rPr lang="en-US" sz="2000" dirty="0"/>
              <a:t>();</a:t>
            </a:r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>
                <a:solidFill>
                  <a:srgbClr val="808080"/>
                </a:solidFill>
              </a:rPr>
              <a:t>else</a:t>
            </a:r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>
                <a:solidFill>
                  <a:srgbClr val="808080"/>
                </a:solidFill>
              </a:rPr>
              <a:t>  die(</a:t>
            </a:r>
            <a:r>
              <a:rPr lang="ja-JP" altLang="en-US" sz="2000" dirty="0">
                <a:solidFill>
                  <a:srgbClr val="808080"/>
                </a:solidFill>
              </a:rPr>
              <a:t>“</a:t>
            </a:r>
            <a:r>
              <a:rPr lang="en-US" altLang="ja-JP" sz="2000" dirty="0">
                <a:solidFill>
                  <a:srgbClr val="808080"/>
                </a:solidFill>
              </a:rPr>
              <a:t>Error: invalid mode</a:t>
            </a:r>
            <a:r>
              <a:rPr lang="ja-JP" altLang="en-US" sz="2000" dirty="0">
                <a:solidFill>
                  <a:srgbClr val="808080"/>
                </a:solidFill>
              </a:rPr>
              <a:t>”</a:t>
            </a:r>
            <a:r>
              <a:rPr lang="en-US" altLang="ja-JP" sz="2000" dirty="0">
                <a:solidFill>
                  <a:srgbClr val="808080"/>
                </a:solidFill>
              </a:rPr>
              <a:t>);</a:t>
            </a:r>
            <a:endParaRPr lang="en-US" sz="2000" dirty="0"/>
          </a:p>
        </p:txBody>
      </p:sp>
      <p:cxnSp>
        <p:nvCxnSpPr>
          <p:cNvPr id="13319" name="Elbow Connector 81"/>
          <p:cNvCxnSpPr>
            <a:cxnSpLocks noChangeShapeType="1"/>
          </p:cNvCxnSpPr>
          <p:nvPr/>
        </p:nvCxnSpPr>
        <p:spPr bwMode="auto">
          <a:xfrm flipH="1">
            <a:off x="5689600" y="2042906"/>
            <a:ext cx="1341680" cy="14494"/>
          </a:xfrm>
          <a:prstGeom prst="straightConnector1">
            <a:avLst/>
          </a:prstGeom>
          <a:noFill/>
          <a:ln w="28575" cmpd="sng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20" name="Elbow Connector 81"/>
          <p:cNvCxnSpPr>
            <a:cxnSpLocks noChangeShapeType="1"/>
          </p:cNvCxnSpPr>
          <p:nvPr/>
        </p:nvCxnSpPr>
        <p:spPr bwMode="auto">
          <a:xfrm>
            <a:off x="4978400" y="2667000"/>
            <a:ext cx="966897" cy="222516"/>
          </a:xfrm>
          <a:prstGeom prst="straightConnector1">
            <a:avLst/>
          </a:prstGeom>
          <a:noFill/>
          <a:ln w="28575" cmpd="sng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71916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11480800" cy="1143000"/>
          </a:xfrm>
        </p:spPr>
        <p:txBody>
          <a:bodyPr/>
          <a:lstStyle/>
          <a:p>
            <a:pPr algn="ctr" eaLnBrk="1" hangingPunct="1"/>
            <a:r>
              <a:rPr lang="en-US" dirty="0">
                <a:solidFill>
                  <a:srgbClr val="FF6600"/>
                </a:solidFill>
                <a:latin typeface="+mn-lt"/>
                <a:ea typeface="ＭＳ Ｐゴシック" charset="0"/>
                <a:cs typeface="ＭＳ Ｐゴシック" charset="0"/>
              </a:rPr>
              <a:t>R</a:t>
            </a:r>
            <a:r>
              <a:rPr lang="en-US" dirty="0" smtClean="0">
                <a:solidFill>
                  <a:srgbClr val="FF6600"/>
                </a:solidFill>
                <a:latin typeface="+mn-lt"/>
                <a:ea typeface="ＭＳ Ｐゴシック" charset="0"/>
                <a:cs typeface="ＭＳ Ｐゴシック" charset="0"/>
              </a:rPr>
              <a:t>eflected </a:t>
            </a:r>
            <a:r>
              <a:rPr lang="en-US" dirty="0">
                <a:solidFill>
                  <a:srgbClr val="FF6600"/>
                </a:solidFill>
                <a:latin typeface="+mn-lt"/>
                <a:ea typeface="ＭＳ Ｐゴシック" charset="0"/>
                <a:cs typeface="ＭＳ Ｐゴシック" charset="0"/>
              </a:rPr>
              <a:t>XSS attack</a:t>
            </a:r>
          </a:p>
        </p:txBody>
      </p:sp>
      <p:cxnSp>
        <p:nvCxnSpPr>
          <p:cNvPr id="15362" name="Elbow Connector 81"/>
          <p:cNvCxnSpPr>
            <a:cxnSpLocks noChangeShapeType="1"/>
          </p:cNvCxnSpPr>
          <p:nvPr/>
        </p:nvCxnSpPr>
        <p:spPr bwMode="auto">
          <a:xfrm>
            <a:off x="2705753" y="4729970"/>
            <a:ext cx="378330" cy="706380"/>
          </a:xfrm>
          <a:prstGeom prst="straightConnector1">
            <a:avLst/>
          </a:prstGeom>
          <a:noFill/>
          <a:ln w="28575" cmpd="sng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63" name="Content Placeholder 2"/>
          <p:cNvSpPr>
            <a:spLocks/>
          </p:cNvSpPr>
          <p:nvPr/>
        </p:nvSpPr>
        <p:spPr bwMode="auto">
          <a:xfrm>
            <a:off x="1022634" y="1371600"/>
            <a:ext cx="5283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864" tIns="91440"/>
          <a:lstStyle/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if ($_GET['</a:t>
            </a:r>
            <a:r>
              <a:rPr lang="en-US" sz="2000" dirty="0">
                <a:solidFill>
                  <a:srgbClr val="BD9969"/>
                </a:solidFill>
              </a:rPr>
              <a:t>mode</a:t>
            </a:r>
            <a:r>
              <a:rPr lang="en-US" sz="2000" dirty="0"/>
              <a:t>'] == "add")</a:t>
            </a:r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  </a:t>
            </a:r>
            <a:r>
              <a:rPr lang="en-US" sz="2000" dirty="0" err="1"/>
              <a:t>addMessageForTopic</a:t>
            </a:r>
            <a:r>
              <a:rPr lang="en-US" sz="2000" dirty="0"/>
              <a:t>();</a:t>
            </a:r>
          </a:p>
        </p:txBody>
      </p:sp>
      <p:cxnSp>
        <p:nvCxnSpPr>
          <p:cNvPr id="15364" name="Elbow Connector 81"/>
          <p:cNvCxnSpPr>
            <a:cxnSpLocks noChangeShapeType="1"/>
          </p:cNvCxnSpPr>
          <p:nvPr/>
        </p:nvCxnSpPr>
        <p:spPr bwMode="auto">
          <a:xfrm flipH="1">
            <a:off x="4368800" y="1877272"/>
            <a:ext cx="1815781" cy="17408"/>
          </a:xfrm>
          <a:prstGeom prst="straightConnector1">
            <a:avLst/>
          </a:prstGeom>
          <a:noFill/>
          <a:ln w="28575" cmpd="sng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65" name="Elbow Connector 81"/>
          <p:cNvCxnSpPr>
            <a:cxnSpLocks noChangeShapeType="1"/>
          </p:cNvCxnSpPr>
          <p:nvPr/>
        </p:nvCxnSpPr>
        <p:spPr bwMode="auto">
          <a:xfrm>
            <a:off x="2438400" y="2317650"/>
            <a:ext cx="9663" cy="866339"/>
          </a:xfrm>
          <a:prstGeom prst="straightConnector1">
            <a:avLst/>
          </a:prstGeom>
          <a:noFill/>
          <a:ln w="28575" cmpd="sng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66" name="Flowchart: Multidocument 10"/>
          <p:cNvSpPr>
            <a:spLocks noChangeArrowheads="1"/>
          </p:cNvSpPr>
          <p:nvPr/>
        </p:nvSpPr>
        <p:spPr bwMode="auto">
          <a:xfrm>
            <a:off x="6460682" y="1509196"/>
            <a:ext cx="4288713" cy="2698319"/>
          </a:xfrm>
          <a:prstGeom prst="flowChartMultidocument">
            <a:avLst/>
          </a:prstGeom>
          <a:solidFill>
            <a:srgbClr val="402529"/>
          </a:solidFill>
          <a:ln w="12700">
            <a:solidFill>
              <a:srgbClr val="C0C0C0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2000" dirty="0">
                <a:solidFill>
                  <a:schemeClr val="bg1"/>
                </a:solidFill>
              </a:rPr>
              <a:t>$_GET[]:</a:t>
            </a:r>
          </a:p>
          <a:p>
            <a:pPr eaLnBrk="1" hangingPunct="1"/>
            <a:r>
              <a:rPr lang="en-US" sz="2000" dirty="0">
                <a:solidFill>
                  <a:schemeClr val="bg1"/>
                </a:solidFill>
              </a:rPr>
              <a:t>  mode = </a:t>
            </a:r>
            <a:r>
              <a:rPr lang="ja-JP" altLang="en-US" sz="2000" dirty="0">
                <a:solidFill>
                  <a:schemeClr val="bg1"/>
                </a:solidFill>
              </a:rPr>
              <a:t>“</a:t>
            </a:r>
            <a:r>
              <a:rPr lang="en-US" altLang="ja-JP" sz="2000" dirty="0">
                <a:solidFill>
                  <a:schemeClr val="bg1"/>
                </a:solidFill>
              </a:rPr>
              <a:t>add</a:t>
            </a:r>
            <a:r>
              <a:rPr lang="ja-JP" altLang="en-US" sz="2000" dirty="0">
                <a:solidFill>
                  <a:schemeClr val="bg1"/>
                </a:solidFill>
              </a:rPr>
              <a:t>”</a:t>
            </a:r>
            <a:endParaRPr lang="en-US" altLang="ja-JP" sz="2000" dirty="0">
              <a:solidFill>
                <a:schemeClr val="bg1"/>
              </a:solidFill>
            </a:endParaRPr>
          </a:p>
          <a:p>
            <a:pPr eaLnBrk="1" hangingPunct="1"/>
            <a:r>
              <a:rPr lang="en-US" sz="2000" dirty="0">
                <a:solidFill>
                  <a:schemeClr val="bg1"/>
                </a:solidFill>
              </a:rPr>
              <a:t>  </a:t>
            </a:r>
            <a:r>
              <a:rPr lang="en-US" sz="2000" dirty="0" err="1">
                <a:solidFill>
                  <a:schemeClr val="bg1"/>
                </a:solidFill>
              </a:rPr>
              <a:t>msg</a:t>
            </a:r>
            <a:r>
              <a:rPr lang="en-US" sz="2000" dirty="0">
                <a:solidFill>
                  <a:schemeClr val="bg1"/>
                </a:solidFill>
              </a:rPr>
              <a:t> = </a:t>
            </a:r>
            <a:r>
              <a:rPr lang="ja-JP" altLang="en-US" sz="2000" dirty="0">
                <a:solidFill>
                  <a:schemeClr val="bg1"/>
                </a:solidFill>
              </a:rPr>
              <a:t>“</a:t>
            </a:r>
            <a:r>
              <a:rPr lang="en-US" altLang="ja-JP" sz="2000" dirty="0">
                <a:solidFill>
                  <a:schemeClr val="bg1"/>
                </a:solidFill>
              </a:rPr>
              <a:t>hi there</a:t>
            </a:r>
            <a:r>
              <a:rPr lang="ja-JP" altLang="en-US" sz="2000" dirty="0">
                <a:solidFill>
                  <a:schemeClr val="bg1"/>
                </a:solidFill>
              </a:rPr>
              <a:t>”</a:t>
            </a:r>
            <a:endParaRPr lang="en-US" altLang="ja-JP" sz="2000" dirty="0">
              <a:solidFill>
                <a:schemeClr val="bg1"/>
              </a:solidFill>
            </a:endParaRPr>
          </a:p>
          <a:p>
            <a:pPr eaLnBrk="1" hangingPunct="1"/>
            <a:r>
              <a:rPr lang="en-US" sz="2000" dirty="0">
                <a:solidFill>
                  <a:schemeClr val="bg1"/>
                </a:solidFill>
              </a:rPr>
              <a:t>  </a:t>
            </a:r>
            <a:r>
              <a:rPr lang="en-US" sz="2000" dirty="0" err="1">
                <a:solidFill>
                  <a:schemeClr val="bg1"/>
                </a:solidFill>
              </a:rPr>
              <a:t>topicID</a:t>
            </a:r>
            <a:r>
              <a:rPr lang="en-US" sz="2000" dirty="0">
                <a:solidFill>
                  <a:schemeClr val="bg1"/>
                </a:solidFill>
              </a:rPr>
              <a:t> = 42</a:t>
            </a:r>
          </a:p>
          <a:p>
            <a:r>
              <a:rPr lang="en-US" sz="2000" dirty="0">
                <a:solidFill>
                  <a:schemeClr val="bg1"/>
                </a:solidFill>
              </a:rPr>
              <a:t>  poster = </a:t>
            </a:r>
            <a:r>
              <a:rPr lang="ja-JP" altLang="en-US" sz="2000" dirty="0">
                <a:solidFill>
                  <a:schemeClr val="bg1"/>
                </a:solidFill>
              </a:rPr>
              <a:t>“</a:t>
            </a:r>
            <a:r>
              <a:rPr lang="en-US" altLang="ja-JP" sz="2000" dirty="0">
                <a:solidFill>
                  <a:schemeClr val="bg1"/>
                </a:solidFill>
              </a:rPr>
              <a:t>uh oh&lt;script&gt;alert(</a:t>
            </a:r>
            <a:r>
              <a:rPr lang="ja-JP" altLang="en-US" sz="2000" dirty="0">
                <a:solidFill>
                  <a:schemeClr val="bg1"/>
                </a:solidFill>
              </a:rPr>
              <a:t>‘</a:t>
            </a:r>
            <a:r>
              <a:rPr lang="en-US" altLang="ja-JP" sz="2000" dirty="0">
                <a:solidFill>
                  <a:schemeClr val="bg1"/>
                </a:solidFill>
              </a:rPr>
              <a:t>XSS</a:t>
            </a:r>
            <a:r>
              <a:rPr lang="ja-JP" altLang="en-US" sz="2000" dirty="0">
                <a:solidFill>
                  <a:schemeClr val="bg1"/>
                </a:solidFill>
              </a:rPr>
              <a:t>’</a:t>
            </a:r>
            <a:r>
              <a:rPr lang="en-US" altLang="ja-JP" sz="2000" dirty="0">
                <a:solidFill>
                  <a:schemeClr val="bg1"/>
                </a:solidFill>
              </a:rPr>
              <a:t>)&lt;/script&gt;</a:t>
            </a:r>
            <a:r>
              <a:rPr lang="ja-JP" altLang="en-US" sz="2000" dirty="0">
                <a:solidFill>
                  <a:schemeClr val="bg1"/>
                </a:solidFill>
              </a:rPr>
              <a:t>”</a:t>
            </a:r>
            <a:endParaRPr lang="en-US" sz="2000" dirty="0">
              <a:solidFill>
                <a:schemeClr val="bg1"/>
              </a:solidFill>
            </a:endParaRPr>
          </a:p>
          <a:p>
            <a:pPr eaLnBrk="1" hangingPunct="1"/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5367" name="Content Placeholder 2"/>
          <p:cNvSpPr>
            <a:spLocks/>
          </p:cNvSpPr>
          <p:nvPr/>
        </p:nvSpPr>
        <p:spPr bwMode="auto">
          <a:xfrm>
            <a:off x="829004" y="3150345"/>
            <a:ext cx="6096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864" tIns="91440"/>
          <a:lstStyle/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function </a:t>
            </a:r>
            <a:r>
              <a:rPr lang="en-US" sz="2000" dirty="0" err="1"/>
              <a:t>addMessageForTopic</a:t>
            </a:r>
            <a:r>
              <a:rPr lang="en-US" sz="2000" dirty="0"/>
              <a:t>() {</a:t>
            </a:r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   $</a:t>
            </a:r>
            <a:r>
              <a:rPr lang="en-US" sz="2000" dirty="0" err="1"/>
              <a:t>my_poster</a:t>
            </a:r>
            <a:r>
              <a:rPr lang="en-US" sz="2000" dirty="0"/>
              <a:t> =  $_GET['</a:t>
            </a:r>
            <a:r>
              <a:rPr lang="en-US" sz="2000" dirty="0">
                <a:solidFill>
                  <a:srgbClr val="BD9969"/>
                </a:solidFill>
              </a:rPr>
              <a:t>poster</a:t>
            </a:r>
            <a:r>
              <a:rPr lang="en-US" sz="2000" dirty="0"/>
              <a:t>'];</a:t>
            </a:r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   […] </a:t>
            </a:r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   echo "Thanks for posting, $</a:t>
            </a:r>
            <a:r>
              <a:rPr lang="en-US" sz="2000" dirty="0" err="1"/>
              <a:t>my_poster</a:t>
            </a:r>
            <a:r>
              <a:rPr lang="en-US" sz="2000" dirty="0"/>
              <a:t>";</a:t>
            </a:r>
          </a:p>
          <a:p>
            <a:pPr marL="438150" indent="-319088" eaLnBrk="1" hangingPunct="1">
              <a:spcBef>
                <a:spcPct val="20000"/>
              </a:spcBef>
            </a:pPr>
            <a:r>
              <a:rPr lang="en-US" sz="2000" dirty="0"/>
              <a:t>}</a:t>
            </a:r>
          </a:p>
        </p:txBody>
      </p:sp>
      <p:sp>
        <p:nvSpPr>
          <p:cNvPr id="15369" name="Text Box 16"/>
          <p:cNvSpPr txBox="1">
            <a:spLocks noChangeArrowheads="1"/>
          </p:cNvSpPr>
          <p:nvPr/>
        </p:nvSpPr>
        <p:spPr bwMode="auto">
          <a:xfrm>
            <a:off x="1020375" y="5607151"/>
            <a:ext cx="4978400" cy="4572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</a:rPr>
              <a:t>Thanks for posting, uh oh</a:t>
            </a:r>
          </a:p>
        </p:txBody>
      </p:sp>
      <p:pic>
        <p:nvPicPr>
          <p:cNvPr id="15370" name="Picture 17" descr="xs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1584" y="5281717"/>
            <a:ext cx="3793067" cy="108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7517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5798029" y="2621889"/>
            <a:ext cx="2760974" cy="1066800"/>
          </a:xfrm>
          <a:prstGeom prst="rect">
            <a:avLst/>
          </a:prstGeom>
          <a:solidFill>
            <a:srgbClr val="B0BFD5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7EA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endParaRPr lang="en-US" sz="2000" b="1" dirty="0"/>
          </a:p>
        </p:txBody>
      </p:sp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11480800" cy="1143000"/>
          </a:xfrm>
        </p:spPr>
        <p:txBody>
          <a:bodyPr/>
          <a:lstStyle/>
          <a:p>
            <a:pPr algn="ctr" eaLnBrk="1" hangingPunct="1"/>
            <a:r>
              <a:rPr lang="en-US" dirty="0" smtClean="0">
                <a:solidFill>
                  <a:srgbClr val="FF6600"/>
                </a:solidFill>
                <a:latin typeface="+mn-lt"/>
                <a:ea typeface="ＭＳ Ｐゴシック" charset="0"/>
                <a:cs typeface="ＭＳ Ｐゴシック" charset="0"/>
              </a:rPr>
              <a:t>Stored </a:t>
            </a:r>
            <a:r>
              <a:rPr lang="en-US" dirty="0">
                <a:solidFill>
                  <a:srgbClr val="FF6600"/>
                </a:solidFill>
                <a:latin typeface="+mn-lt"/>
                <a:ea typeface="ＭＳ Ｐゴシック" charset="0"/>
                <a:cs typeface="ＭＳ Ｐゴシック" charset="0"/>
              </a:rPr>
              <a:t>XSS attack</a:t>
            </a:r>
          </a:p>
        </p:txBody>
      </p:sp>
      <p:sp>
        <p:nvSpPr>
          <p:cNvPr id="17410" name="TextBox 7"/>
          <p:cNvSpPr txBox="1">
            <a:spLocks noChangeArrowheads="1"/>
          </p:cNvSpPr>
          <p:nvPr/>
        </p:nvSpPr>
        <p:spPr bwMode="auto">
          <a:xfrm>
            <a:off x="5918574" y="2932411"/>
            <a:ext cx="25561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dirty="0" err="1">
                <a:latin typeface="+mn-lt"/>
              </a:rPr>
              <a:t>addMessageForTopic</a:t>
            </a:r>
            <a:r>
              <a:rPr lang="en-US" sz="2000" dirty="0">
                <a:latin typeface="+mn-lt"/>
              </a:rPr>
              <a:t>()</a:t>
            </a:r>
          </a:p>
        </p:txBody>
      </p:sp>
      <p:sp>
        <p:nvSpPr>
          <p:cNvPr id="11" name="Flowchart: Magnetic Disk 10"/>
          <p:cNvSpPr/>
          <p:nvPr/>
        </p:nvSpPr>
        <p:spPr>
          <a:xfrm>
            <a:off x="9237489" y="2730167"/>
            <a:ext cx="1727200" cy="838200"/>
          </a:xfrm>
          <a:prstGeom prst="flowChartMagneticDisk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cxnSp>
        <p:nvCxnSpPr>
          <p:cNvPr id="17412" name="Straight Arrow Connector 12"/>
          <p:cNvCxnSpPr>
            <a:cxnSpLocks noChangeShapeType="1"/>
          </p:cNvCxnSpPr>
          <p:nvPr/>
        </p:nvCxnSpPr>
        <p:spPr bwMode="auto">
          <a:xfrm>
            <a:off x="5189714" y="3183990"/>
            <a:ext cx="517197" cy="8109"/>
          </a:xfrm>
          <a:prstGeom prst="straightConnector1">
            <a:avLst/>
          </a:prstGeom>
          <a:noFill/>
          <a:ln w="28575" cmpd="sng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13" name="Straight Arrow Connector 14"/>
          <p:cNvCxnSpPr>
            <a:cxnSpLocks noChangeShapeType="1"/>
          </p:cNvCxnSpPr>
          <p:nvPr/>
        </p:nvCxnSpPr>
        <p:spPr bwMode="auto">
          <a:xfrm>
            <a:off x="8632641" y="3220798"/>
            <a:ext cx="478569" cy="0"/>
          </a:xfrm>
          <a:prstGeom prst="straightConnector1">
            <a:avLst/>
          </a:prstGeom>
          <a:noFill/>
          <a:ln w="28575" cmpd="sng">
            <a:solidFill>
              <a:srgbClr val="000000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14" name="TextBox 16"/>
          <p:cNvSpPr txBox="1">
            <a:spLocks noChangeArrowheads="1"/>
          </p:cNvSpPr>
          <p:nvPr/>
        </p:nvSpPr>
        <p:spPr bwMode="auto">
          <a:xfrm>
            <a:off x="6232225" y="3706116"/>
            <a:ext cx="18217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dirty="0">
                <a:latin typeface="+mn-lt"/>
              </a:rPr>
              <a:t>PHP application</a:t>
            </a:r>
          </a:p>
        </p:txBody>
      </p:sp>
      <p:sp>
        <p:nvSpPr>
          <p:cNvPr id="17415" name="TextBox 23"/>
          <p:cNvSpPr txBox="1">
            <a:spLocks noChangeArrowheads="1"/>
          </p:cNvSpPr>
          <p:nvPr/>
        </p:nvSpPr>
        <p:spPr bwMode="auto">
          <a:xfrm>
            <a:off x="9543208" y="3654686"/>
            <a:ext cx="11596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dirty="0">
                <a:latin typeface="+mn-lt"/>
              </a:rPr>
              <a:t>Database</a:t>
            </a:r>
            <a:endParaRPr lang="en-US" sz="2000" b="1" dirty="0">
              <a:latin typeface="+mn-lt"/>
            </a:endParaRPr>
          </a:p>
        </p:txBody>
      </p:sp>
      <p:sp>
        <p:nvSpPr>
          <p:cNvPr id="17417" name="TextBox 16"/>
          <p:cNvSpPr txBox="1">
            <a:spLocks noChangeArrowheads="1"/>
          </p:cNvSpPr>
          <p:nvPr/>
        </p:nvSpPr>
        <p:spPr bwMode="auto">
          <a:xfrm>
            <a:off x="1504136" y="4956580"/>
            <a:ext cx="2743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dirty="0">
                <a:latin typeface="+mn-lt"/>
              </a:rPr>
              <a:t>Attacker</a:t>
            </a:r>
            <a:r>
              <a:rPr lang="ja-JP" altLang="en-US" sz="2000" dirty="0">
                <a:latin typeface="+mn-lt"/>
              </a:rPr>
              <a:t>’</a:t>
            </a:r>
            <a:r>
              <a:rPr lang="en-US" altLang="ja-JP" sz="2000" dirty="0">
                <a:latin typeface="+mn-lt"/>
              </a:rPr>
              <a:t>s input</a:t>
            </a:r>
            <a:endParaRPr lang="en-US" sz="2000" dirty="0">
              <a:latin typeface="+mn-lt"/>
            </a:endParaRPr>
          </a:p>
        </p:txBody>
      </p:sp>
      <p:sp>
        <p:nvSpPr>
          <p:cNvPr id="17419" name="Flowchart: Multidocument 10"/>
          <p:cNvSpPr>
            <a:spLocks noChangeArrowheads="1"/>
          </p:cNvSpPr>
          <p:nvPr/>
        </p:nvSpPr>
        <p:spPr bwMode="auto">
          <a:xfrm>
            <a:off x="876120" y="1721294"/>
            <a:ext cx="4222478" cy="3063900"/>
          </a:xfrm>
          <a:prstGeom prst="flowChartMultidocument">
            <a:avLst/>
          </a:prstGeom>
          <a:solidFill>
            <a:srgbClr val="402529"/>
          </a:solidFill>
          <a:ln w="12700">
            <a:solidFill>
              <a:srgbClr val="C0C0C0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2000" dirty="0">
                <a:solidFill>
                  <a:schemeClr val="bg1"/>
                </a:solidFill>
              </a:rPr>
              <a:t>$_GET[]:</a:t>
            </a:r>
          </a:p>
          <a:p>
            <a:pPr eaLnBrk="1" hangingPunct="1"/>
            <a:r>
              <a:rPr lang="en-US" sz="2000" dirty="0">
                <a:solidFill>
                  <a:schemeClr val="bg1"/>
                </a:solidFill>
              </a:rPr>
              <a:t>  mode = </a:t>
            </a:r>
            <a:r>
              <a:rPr lang="ja-JP" altLang="en-US" sz="2000" dirty="0">
                <a:solidFill>
                  <a:schemeClr val="bg1"/>
                </a:solidFill>
              </a:rPr>
              <a:t>“</a:t>
            </a:r>
            <a:r>
              <a:rPr lang="en-US" altLang="ja-JP" sz="2000" dirty="0">
                <a:solidFill>
                  <a:schemeClr val="bg1"/>
                </a:solidFill>
              </a:rPr>
              <a:t>add</a:t>
            </a:r>
            <a:r>
              <a:rPr lang="ja-JP" altLang="en-US" sz="2000" dirty="0">
                <a:solidFill>
                  <a:schemeClr val="bg1"/>
                </a:solidFill>
              </a:rPr>
              <a:t>”</a:t>
            </a:r>
            <a:endParaRPr lang="en-US" altLang="ja-JP" sz="20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  </a:t>
            </a:r>
            <a:r>
              <a:rPr lang="en-US" sz="2000" dirty="0" err="1">
                <a:solidFill>
                  <a:schemeClr val="bg1"/>
                </a:solidFill>
              </a:rPr>
              <a:t>msg</a:t>
            </a:r>
            <a:r>
              <a:rPr lang="en-US" sz="2000" dirty="0">
                <a:solidFill>
                  <a:schemeClr val="bg1"/>
                </a:solidFill>
              </a:rPr>
              <a:t> = </a:t>
            </a:r>
            <a:r>
              <a:rPr lang="ja-JP" altLang="en-US" sz="2000" dirty="0">
                <a:solidFill>
                  <a:schemeClr val="bg1"/>
                </a:solidFill>
              </a:rPr>
              <a:t>“</a:t>
            </a:r>
            <a:r>
              <a:rPr lang="en-US" altLang="ja-JP" sz="2000" dirty="0" smtClean="0">
                <a:solidFill>
                  <a:schemeClr val="bg1"/>
                </a:solidFill>
              </a:rPr>
              <a:t>uh oh</a:t>
            </a:r>
            <a:r>
              <a:rPr lang="en-US" altLang="ja-JP" sz="2000" dirty="0">
                <a:solidFill>
                  <a:schemeClr val="bg1"/>
                </a:solidFill>
              </a:rPr>
              <a:t>&lt;script&gt;alert(</a:t>
            </a:r>
            <a:r>
              <a:rPr lang="ja-JP" altLang="en-US" sz="2000" dirty="0">
                <a:solidFill>
                  <a:schemeClr val="bg1"/>
                </a:solidFill>
              </a:rPr>
              <a:t>‘</a:t>
            </a:r>
            <a:r>
              <a:rPr lang="en-US" altLang="ja-JP" sz="2000" dirty="0">
                <a:solidFill>
                  <a:schemeClr val="bg1"/>
                </a:solidFill>
              </a:rPr>
              <a:t>XSS</a:t>
            </a:r>
            <a:r>
              <a:rPr lang="ja-JP" altLang="en-US" sz="2000" dirty="0">
                <a:solidFill>
                  <a:schemeClr val="bg1"/>
                </a:solidFill>
              </a:rPr>
              <a:t>’</a:t>
            </a:r>
            <a:r>
              <a:rPr lang="en-US" altLang="ja-JP" sz="2000" dirty="0">
                <a:solidFill>
                  <a:schemeClr val="bg1"/>
                </a:solidFill>
              </a:rPr>
              <a:t>)</a:t>
            </a:r>
            <a:r>
              <a:rPr lang="en-US" altLang="ja-JP" sz="2000" dirty="0" smtClean="0">
                <a:solidFill>
                  <a:schemeClr val="bg1"/>
                </a:solidFill>
              </a:rPr>
              <a:t>&lt;/script</a:t>
            </a:r>
            <a:r>
              <a:rPr lang="en-US" altLang="ja-JP" sz="2000" dirty="0">
                <a:solidFill>
                  <a:schemeClr val="bg1"/>
                </a:solidFill>
              </a:rPr>
              <a:t>&gt;</a:t>
            </a:r>
            <a:r>
              <a:rPr lang="ja-JP" altLang="en-US" sz="2000" dirty="0" smtClean="0">
                <a:solidFill>
                  <a:schemeClr val="bg1"/>
                </a:solidFill>
              </a:rPr>
              <a:t>”</a:t>
            </a:r>
            <a:endParaRPr lang="en-US" sz="2000" dirty="0">
              <a:solidFill>
                <a:schemeClr val="bg1"/>
              </a:solidFill>
            </a:endParaRPr>
          </a:p>
          <a:p>
            <a:pPr eaLnBrk="1" hangingPunct="1"/>
            <a:r>
              <a:rPr lang="en-US" sz="2000" dirty="0">
                <a:solidFill>
                  <a:schemeClr val="bg1"/>
                </a:solidFill>
              </a:rPr>
              <a:t>  </a:t>
            </a:r>
            <a:r>
              <a:rPr lang="en-US" sz="2000" dirty="0" err="1">
                <a:solidFill>
                  <a:schemeClr val="bg1"/>
                </a:solidFill>
              </a:rPr>
              <a:t>topicID</a:t>
            </a:r>
            <a:r>
              <a:rPr lang="en-US" sz="2000" dirty="0">
                <a:solidFill>
                  <a:schemeClr val="bg1"/>
                </a:solidFill>
              </a:rPr>
              <a:t> = 42</a:t>
            </a:r>
          </a:p>
          <a:p>
            <a:pPr eaLnBrk="1" hangingPunct="1"/>
            <a:r>
              <a:rPr lang="en-US" sz="2000" dirty="0">
                <a:solidFill>
                  <a:schemeClr val="bg1"/>
                </a:solidFill>
              </a:rPr>
              <a:t>  poster = </a:t>
            </a:r>
            <a:r>
              <a:rPr lang="ja-JP" altLang="en-US" sz="2000" dirty="0" smtClean="0">
                <a:solidFill>
                  <a:schemeClr val="bg1"/>
                </a:solidFill>
              </a:rPr>
              <a:t>“</a:t>
            </a:r>
            <a:r>
              <a:rPr lang="en-US" altLang="ja-JP" sz="2000" dirty="0" smtClean="0">
                <a:solidFill>
                  <a:schemeClr val="bg1"/>
                </a:solidFill>
              </a:rPr>
              <a:t>Attacker</a:t>
            </a:r>
            <a:r>
              <a:rPr lang="ja-JP" altLang="en-US" sz="2000" dirty="0" smtClean="0">
                <a:solidFill>
                  <a:schemeClr val="bg1"/>
                </a:solidFill>
              </a:rPr>
              <a:t>”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8" name="Rounded Rectangle 27"/>
          <p:cNvSpPr>
            <a:spLocks noChangeArrowheads="1"/>
          </p:cNvSpPr>
          <p:nvPr/>
        </p:nvSpPr>
        <p:spPr bwMode="auto">
          <a:xfrm>
            <a:off x="9946940" y="3205773"/>
            <a:ext cx="304800" cy="152400"/>
          </a:xfrm>
          <a:prstGeom prst="roundRect">
            <a:avLst>
              <a:gd name="adj" fmla="val 16667"/>
            </a:avLst>
          </a:prstGeom>
          <a:solidFill>
            <a:srgbClr val="402529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0166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2092</TotalTime>
  <Words>2530</Words>
  <Application>Microsoft Macintosh PowerPoint</Application>
  <PresentationFormat>Custom</PresentationFormat>
  <Paragraphs>441</Paragraphs>
  <Slides>26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Detecting Vulnerabilities in Web Code with concolic execution</vt:lpstr>
      <vt:lpstr>PowerPoint Presentation</vt:lpstr>
      <vt:lpstr>Overview</vt:lpstr>
      <vt:lpstr>PHP Web applications</vt:lpstr>
      <vt:lpstr>Example: Message board (add mode)</vt:lpstr>
      <vt:lpstr>Example: Message board (display mode)</vt:lpstr>
      <vt:lpstr>SQL injection attack</vt:lpstr>
      <vt:lpstr>Reflected XSS attack</vt:lpstr>
      <vt:lpstr>Stored XSS attack</vt:lpstr>
      <vt:lpstr>Stored XSS attack</vt:lpstr>
      <vt:lpstr>Architecture</vt:lpstr>
      <vt:lpstr>Input generation</vt:lpstr>
      <vt:lpstr>Input generation: concolic execution</vt:lpstr>
      <vt:lpstr>Example: SQL injection attack</vt:lpstr>
      <vt:lpstr>Taint propagation</vt:lpstr>
      <vt:lpstr>Taint propagation: data-flow</vt:lpstr>
      <vt:lpstr>Example: SQL injection attack</vt:lpstr>
      <vt:lpstr>Attack generation and checking</vt:lpstr>
      <vt:lpstr>Attack generation and checking</vt:lpstr>
      <vt:lpstr>Attack generation: mutating inputs</vt:lpstr>
      <vt:lpstr>Example: SQL injection attack</vt:lpstr>
      <vt:lpstr>Attack checking: diffing outputs</vt:lpstr>
      <vt:lpstr>Example: SQL injection attack</vt:lpstr>
      <vt:lpstr>Experimental results</vt:lpstr>
      <vt:lpstr>Comparison with other approaches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Program Analysis</dc:title>
  <dc:creator>Baishakhi Ray</dc:creator>
  <cp:lastModifiedBy>Suman Jana</cp:lastModifiedBy>
  <cp:revision>132</cp:revision>
  <dcterms:created xsi:type="dcterms:W3CDTF">2016-08-29T01:27:54Z</dcterms:created>
  <dcterms:modified xsi:type="dcterms:W3CDTF">2017-04-04T06:01:05Z</dcterms:modified>
</cp:coreProperties>
</file>