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3" r:id="rId3"/>
    <p:sldId id="314" r:id="rId4"/>
    <p:sldId id="296" r:id="rId5"/>
    <p:sldId id="298" r:id="rId6"/>
    <p:sldId id="319" r:id="rId7"/>
    <p:sldId id="259" r:id="rId8"/>
    <p:sldId id="260" r:id="rId9"/>
    <p:sldId id="336" r:id="rId10"/>
    <p:sldId id="270" r:id="rId11"/>
    <p:sldId id="284" r:id="rId12"/>
    <p:sldId id="325" r:id="rId13"/>
    <p:sldId id="327" r:id="rId14"/>
    <p:sldId id="328" r:id="rId15"/>
    <p:sldId id="332" r:id="rId16"/>
    <p:sldId id="290" r:id="rId17"/>
    <p:sldId id="291" r:id="rId18"/>
    <p:sldId id="338" r:id="rId19"/>
    <p:sldId id="299" r:id="rId20"/>
    <p:sldId id="307" r:id="rId21"/>
    <p:sldId id="275" r:id="rId22"/>
    <p:sldId id="276" r:id="rId23"/>
    <p:sldId id="340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85"/>
    <a:srgbClr val="FF3333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6" autoAdjust="0"/>
    <p:restoredTop sz="90109" autoAdjust="0"/>
  </p:normalViewPr>
  <p:slideViewPr>
    <p:cSldViewPr>
      <p:cViewPr>
        <p:scale>
          <a:sx n="90" d="100"/>
          <a:sy n="90" d="100"/>
        </p:scale>
        <p:origin x="-1027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118"/>
    </p:cViewPr>
  </p:outlin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D8E1-F42B-4AB9-B99C-6CAF10AACDC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28A66-D987-4C5A-BF1A-F551484A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46F86-B3A4-449A-A80A-DB39B51517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3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89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32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25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2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87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87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46F86-B3A4-449A-A80A-DB39B51517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6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2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5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46F86-B3A4-449A-A80A-DB39B51517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46F86-B3A4-449A-A80A-DB39B51517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0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28A66-D987-4C5A-BF1A-F551484A11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DD08-83BA-470D-8F44-AC70055BE434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9C1B-DFAB-47B3-886C-55FA32777F6C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1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08C6-B6AE-4FD6-ADB1-ABCA1CBA9A37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8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84E8-9221-41AA-A7B6-19C152980E24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4700-0042-402A-BDA2-23E14D10473F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4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355D-999D-4A7A-B27B-B366B05EBBD7}" type="datetime1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01F-C731-4612-B008-C46B92C2D869}" type="datetime1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622C-1E37-4DC3-BCE0-B186C485D0E6}" type="datetime1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5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D31F-4CA0-4AC4-9131-EE84DFB7E9FE}" type="datetime1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1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6910-322B-4A90-BAFE-7F28503AB417}" type="datetime1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1C5B-9209-496E-B579-C24C5C1C0CA0}" type="datetime1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29A2-105F-416B-976D-A7CFD15DA2C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3B3D3-21FC-49CD-9F85-76D8CC0B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2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4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19.jpeg"/><Relationship Id="rId5" Type="http://schemas.openxmlformats.org/officeDocument/2006/relationships/image" Target="../media/image18.emf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7.jpg"/><Relationship Id="rId10" Type="http://schemas.openxmlformats.org/officeDocument/2006/relationships/image" Target="../media/image25.png"/><Relationship Id="rId4" Type="http://schemas.openxmlformats.org/officeDocument/2006/relationships/image" Target="../media/image18.emf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6.png"/><Relationship Id="rId5" Type="http://schemas.openxmlformats.org/officeDocument/2006/relationships/image" Target="../media/image28.emf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Eternal Sunshine of the Spotless Machine: Protecting Privacy with Ephemeral Channels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82000" cy="2133600"/>
          </a:xfrm>
        </p:spPr>
        <p:txBody>
          <a:bodyPr>
            <a:noAutofit/>
          </a:bodyPr>
          <a:lstStyle/>
          <a:p>
            <a:r>
              <a:rPr lang="en-US" sz="2400" b="1" dirty="0"/>
              <a:t>Alan M. Dunn</a:t>
            </a:r>
            <a:r>
              <a:rPr lang="en-US" sz="2400" dirty="0"/>
              <a:t>, Michael Z. Lee, </a:t>
            </a:r>
            <a:r>
              <a:rPr lang="en-US" sz="2400" dirty="0" err="1"/>
              <a:t>Suman</a:t>
            </a:r>
            <a:r>
              <a:rPr lang="en-US" sz="2400" dirty="0"/>
              <a:t> Jana, </a:t>
            </a:r>
            <a:r>
              <a:rPr lang="en-US" sz="2400" dirty="0" err="1"/>
              <a:t>Sangman</a:t>
            </a:r>
            <a:r>
              <a:rPr lang="en-US" sz="2400" dirty="0"/>
              <a:t> </a:t>
            </a:r>
            <a:r>
              <a:rPr lang="en-US" sz="2400" dirty="0" smtClean="0"/>
              <a:t>Kim,</a:t>
            </a:r>
          </a:p>
          <a:p>
            <a:r>
              <a:rPr lang="en-US" sz="2400" dirty="0" smtClean="0"/>
              <a:t>Mark </a:t>
            </a:r>
            <a:r>
              <a:rPr lang="en-US" sz="2400" dirty="0"/>
              <a:t>Silberstein, </a:t>
            </a:r>
            <a:r>
              <a:rPr lang="en-US" sz="2400" dirty="0" err="1"/>
              <a:t>Yuanzhong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Vitaly</a:t>
            </a:r>
            <a:r>
              <a:rPr lang="en-US" sz="2400" dirty="0"/>
              <a:t> </a:t>
            </a:r>
            <a:r>
              <a:rPr lang="en-US" sz="2400" dirty="0" err="1"/>
              <a:t>Shmatikov</a:t>
            </a:r>
            <a:r>
              <a:rPr lang="en-US" sz="2400" dirty="0"/>
              <a:t>, Emmett </a:t>
            </a:r>
            <a:r>
              <a:rPr lang="en-US" sz="2400" dirty="0" err="1" smtClean="0"/>
              <a:t>Witchel</a:t>
            </a:r>
            <a:endParaRPr lang="en-US" sz="2400" dirty="0" smtClean="0"/>
          </a:p>
          <a:p>
            <a:r>
              <a:rPr lang="en-US" sz="2400" i="1" dirty="0" smtClean="0"/>
              <a:t>University of Texas at Austin</a:t>
            </a:r>
          </a:p>
          <a:p>
            <a:r>
              <a:rPr lang="en-US" sz="2400" dirty="0" smtClean="0"/>
              <a:t>OSDI 2012</a:t>
            </a:r>
          </a:p>
          <a:p>
            <a:r>
              <a:rPr lang="en-US" sz="2400" dirty="0" smtClean="0"/>
              <a:t>October 8,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Erasable program container</a:t>
            </a:r>
          </a:p>
          <a:p>
            <a:pPr lvl="1"/>
            <a:r>
              <a:rPr lang="en-US" dirty="0" smtClean="0"/>
              <a:t>Allow communication with peripherals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Lacuna provides privacy</a:t>
            </a:r>
          </a:p>
          <a:p>
            <a:pPr lvl="1"/>
            <a:r>
              <a:rPr lang="en-US" dirty="0" smtClean="0"/>
              <a:t>Lacuna maintains usability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65" y="3582620"/>
            <a:ext cx="2504134" cy="25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75" y="1739180"/>
            <a:ext cx="27432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Erasable Program Container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697152" y="2468875"/>
            <a:ext cx="1728225" cy="6912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 smtClean="0"/>
              <a:t>Program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7450" y="1783076"/>
            <a:ext cx="3363313" cy="2721265"/>
            <a:chOff x="347450" y="1783076"/>
            <a:chExt cx="3363313" cy="272126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690155" y="1783076"/>
              <a:ext cx="1020608" cy="68579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690155" y="3160165"/>
              <a:ext cx="1006997" cy="134417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47450" y="1783076"/>
              <a:ext cx="2342705" cy="2721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9106" y="1906610"/>
            <a:ext cx="1459391" cy="6912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 smtClean="0"/>
              <a:t>Process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86839" y="2737710"/>
            <a:ext cx="1459391" cy="6912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 smtClean="0"/>
              <a:t>Process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6839" y="3550536"/>
            <a:ext cx="1459391" cy="6912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 smtClean="0"/>
              <a:t>Process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1070" y="2200040"/>
            <a:ext cx="1910650" cy="2305105"/>
            <a:chOff x="501070" y="2200040"/>
            <a:chExt cx="1910650" cy="2305105"/>
          </a:xfrm>
        </p:grpSpPr>
        <p:sp>
          <p:nvSpPr>
            <p:cNvPr id="13" name="TextBox 12"/>
            <p:cNvSpPr txBox="1"/>
            <p:nvPr/>
          </p:nvSpPr>
          <p:spPr>
            <a:xfrm>
              <a:off x="1337720" y="4043480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19" name="Arc 18"/>
            <p:cNvSpPr/>
            <p:nvPr/>
          </p:nvSpPr>
          <p:spPr>
            <a:xfrm>
              <a:off x="1960460" y="2252255"/>
              <a:ext cx="451260" cy="831100"/>
            </a:xfrm>
            <a:prstGeom prst="arc">
              <a:avLst>
                <a:gd name="adj1" fmla="val 16941432"/>
                <a:gd name="adj2" fmla="val 4638390"/>
              </a:avLst>
            </a:prstGeom>
            <a:ln w="25400">
              <a:solidFill>
                <a:schemeClr val="tx1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flipH="1">
              <a:off x="501070" y="2200040"/>
              <a:ext cx="768100" cy="1766630"/>
            </a:xfrm>
            <a:prstGeom prst="arc">
              <a:avLst>
                <a:gd name="adj1" fmla="val 16676349"/>
                <a:gd name="adj2" fmla="val 4979426"/>
              </a:avLst>
            </a:prstGeom>
            <a:ln w="25400">
              <a:solidFill>
                <a:schemeClr val="tx1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33218" y="4965200"/>
            <a:ext cx="781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VM contains Inter-Process Communication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98130" y="5771705"/>
            <a:ext cx="414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VM alone is insufficient</a:t>
            </a:r>
          </a:p>
        </p:txBody>
      </p:sp>
    </p:spTree>
    <p:extLst>
      <p:ext uri="{BB962C8B-B14F-4D97-AF65-F5344CB8AC3E}">
        <p14:creationId xmlns:p14="http://schemas.microsoft.com/office/powerpoint/2010/main" val="17489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33403 -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-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3342 -0.056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-28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342 -0.107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274638"/>
            <a:ext cx="87691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Communicating with Peripherals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12</a:t>
            </a:fld>
            <a:endParaRPr lang="en-US"/>
          </a:p>
        </p:txBody>
      </p:sp>
      <p:pic>
        <p:nvPicPr>
          <p:cNvPr id="1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10" y="324231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62278" y="1507945"/>
            <a:ext cx="2368240" cy="461665"/>
            <a:chOff x="1447800" y="1865542"/>
            <a:chExt cx="236824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735086" y="1865542"/>
              <a:ext cx="2080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 Sensitive data</a:t>
              </a:r>
              <a:endParaRPr lang="en-US" sz="2400" dirty="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970953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5756273"/>
            <a:ext cx="1828800" cy="10089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50" y="1931205"/>
            <a:ext cx="27432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443658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58498" y="4350720"/>
            <a:ext cx="6061505" cy="2203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5215" y="2921268"/>
            <a:ext cx="904826" cy="145939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3573470" y="2914193"/>
            <a:ext cx="2151287" cy="1705362"/>
            <a:chOff x="3573470" y="2914193"/>
            <a:chExt cx="2151287" cy="1705362"/>
          </a:xfrm>
        </p:grpSpPr>
        <p:sp>
          <p:nvSpPr>
            <p:cNvPr id="33" name="TextBox 32"/>
            <p:cNvSpPr txBox="1"/>
            <p:nvPr/>
          </p:nvSpPr>
          <p:spPr>
            <a:xfrm>
              <a:off x="4111140" y="2914193"/>
              <a:ext cx="754755" cy="14593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/>
                <a:t>App1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70002" y="2921268"/>
              <a:ext cx="754755" cy="14593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/>
                <a:t>App2</a:t>
              </a:r>
              <a:endParaRPr lang="en-US" sz="2400" dirty="0"/>
            </a:p>
          </p:txBody>
        </p:sp>
        <p:grpSp>
          <p:nvGrpSpPr>
            <p:cNvPr id="1031" name="Group 1030"/>
            <p:cNvGrpSpPr/>
            <p:nvPr/>
          </p:nvGrpSpPr>
          <p:grpSpPr>
            <a:xfrm>
              <a:off x="3573470" y="4109103"/>
              <a:ext cx="1773909" cy="510452"/>
              <a:chOff x="3573470" y="4109103"/>
              <a:chExt cx="1773909" cy="51045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505451" y="4158695"/>
                <a:ext cx="0" cy="46086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340100" y="4158695"/>
                <a:ext cx="0" cy="46086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573470" y="4619555"/>
                <a:ext cx="177390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573470" y="4109103"/>
                <a:ext cx="0" cy="510452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09" y="3923859"/>
            <a:ext cx="671511" cy="370489"/>
          </a:xfrm>
          <a:prstGeom prst="rect">
            <a:avLst/>
          </a:prstGeom>
        </p:spPr>
      </p:pic>
      <p:grpSp>
        <p:nvGrpSpPr>
          <p:cNvPr id="1030" name="Group 1029"/>
          <p:cNvGrpSpPr/>
          <p:nvPr/>
        </p:nvGrpSpPr>
        <p:grpSpPr>
          <a:xfrm>
            <a:off x="3379921" y="4102323"/>
            <a:ext cx="4850443" cy="762631"/>
            <a:chOff x="3379921" y="4102323"/>
            <a:chExt cx="4850443" cy="762631"/>
          </a:xfrm>
        </p:grpSpPr>
        <p:cxnSp>
          <p:nvCxnSpPr>
            <p:cNvPr id="57" name="Straight Connector 56"/>
            <p:cNvCxnSpPr/>
            <p:nvPr/>
          </p:nvCxnSpPr>
          <p:spPr>
            <a:xfrm flipH="1">
              <a:off x="3379921" y="4849985"/>
              <a:ext cx="485044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230364" y="4102323"/>
              <a:ext cx="0" cy="747662"/>
            </a:xfrm>
            <a:prstGeom prst="line">
              <a:avLst/>
            </a:prstGeom>
            <a:ln w="25400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379921" y="4109103"/>
              <a:ext cx="0" cy="75585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6159853" y="2483025"/>
            <a:ext cx="1248163" cy="4992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 smtClean="0"/>
              <a:t>Program</a:t>
            </a:r>
            <a:endParaRPr lang="en-US" sz="2400" dirty="0"/>
          </a:p>
        </p:txBody>
      </p:sp>
      <p:grpSp>
        <p:nvGrpSpPr>
          <p:cNvPr id="1041" name="Group 1040"/>
          <p:cNvGrpSpPr/>
          <p:nvPr/>
        </p:nvGrpSpPr>
        <p:grpSpPr>
          <a:xfrm>
            <a:off x="6783936" y="2784045"/>
            <a:ext cx="1957275" cy="990600"/>
            <a:chOff x="6783936" y="2784045"/>
            <a:chExt cx="1957275" cy="990600"/>
          </a:xfrm>
        </p:grpSpPr>
        <p:pic>
          <p:nvPicPr>
            <p:cNvPr id="55" name="Picture 54" descr="qemu_enter_passwor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2291" y="2784045"/>
              <a:ext cx="1258920" cy="990600"/>
            </a:xfrm>
            <a:prstGeom prst="rect">
              <a:avLst/>
            </a:prstGeom>
          </p:spPr>
        </p:pic>
        <p:cxnSp>
          <p:nvCxnSpPr>
            <p:cNvPr id="1026" name="Elbow Connector 1025"/>
            <p:cNvCxnSpPr>
              <a:stCxn id="67" idx="2"/>
              <a:endCxn id="55" idx="1"/>
            </p:cNvCxnSpPr>
            <p:nvPr/>
          </p:nvCxnSpPr>
          <p:spPr>
            <a:xfrm rot="16200000" flipH="1">
              <a:off x="6984586" y="2781639"/>
              <a:ext cx="297055" cy="698356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64" y="315993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64" y="3923859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TextBox 1032"/>
          <p:cNvSpPr txBox="1"/>
          <p:nvPr/>
        </p:nvSpPr>
        <p:spPr>
          <a:xfrm>
            <a:off x="2785215" y="4995334"/>
            <a:ext cx="2631695" cy="15159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Driver</a:t>
            </a:r>
            <a:endParaRPr lang="en-US" sz="24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2958990" y="4150228"/>
            <a:ext cx="12810" cy="2115105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8" name="Group 1047"/>
          <p:cNvGrpSpPr/>
          <p:nvPr/>
        </p:nvGrpSpPr>
        <p:grpSpPr>
          <a:xfrm>
            <a:off x="5147732" y="5272440"/>
            <a:ext cx="2503595" cy="869402"/>
            <a:chOff x="5147732" y="5272440"/>
            <a:chExt cx="2503595" cy="869402"/>
          </a:xfrm>
        </p:grpSpPr>
        <p:cxnSp>
          <p:nvCxnSpPr>
            <p:cNvPr id="1046" name="Straight Connector 1045"/>
            <p:cNvCxnSpPr/>
            <p:nvPr/>
          </p:nvCxnSpPr>
          <p:spPr>
            <a:xfrm>
              <a:off x="5147732" y="5272440"/>
              <a:ext cx="543157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TextBox 1046"/>
            <p:cNvSpPr txBox="1"/>
            <p:nvPr/>
          </p:nvSpPr>
          <p:spPr>
            <a:xfrm>
              <a:off x="5378505" y="5310845"/>
              <a:ext cx="2272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Dependencies on rest of OS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616" y="3006545"/>
            <a:ext cx="6067989" cy="2803565"/>
            <a:chOff x="78616" y="3006545"/>
            <a:chExt cx="6067989" cy="2803565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1845245" y="3006545"/>
              <a:ext cx="4301360" cy="28035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8616" y="4148921"/>
              <a:ext cx="26883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Program must communicate with peripheral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0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50" y="1931205"/>
            <a:ext cx="27432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274638"/>
            <a:ext cx="87691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Communicating with </a:t>
            </a:r>
            <a:r>
              <a:rPr lang="en-US" dirty="0"/>
              <a:t>Peripherals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13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362278" y="1507945"/>
            <a:ext cx="2368240" cy="461665"/>
            <a:chOff x="1447800" y="1865542"/>
            <a:chExt cx="236824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735086" y="1865542"/>
              <a:ext cx="2080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 Sensitive data</a:t>
              </a:r>
              <a:endParaRPr lang="en-US" sz="2400" dirty="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970953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408132878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8498" y="4350720"/>
            <a:ext cx="6061505" cy="2203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5215" y="2921268"/>
            <a:ext cx="904826" cy="145939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3573470" y="2914193"/>
            <a:ext cx="2151287" cy="1705362"/>
            <a:chOff x="3573470" y="2914193"/>
            <a:chExt cx="2151287" cy="1705362"/>
          </a:xfrm>
        </p:grpSpPr>
        <p:sp>
          <p:nvSpPr>
            <p:cNvPr id="33" name="TextBox 32"/>
            <p:cNvSpPr txBox="1"/>
            <p:nvPr/>
          </p:nvSpPr>
          <p:spPr>
            <a:xfrm>
              <a:off x="4111140" y="2914193"/>
              <a:ext cx="754755" cy="14593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/>
                <a:t>App1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70002" y="2921268"/>
              <a:ext cx="754755" cy="14593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/>
                <a:t>App2</a:t>
              </a:r>
              <a:endParaRPr lang="en-US" sz="2400" dirty="0"/>
            </a:p>
          </p:txBody>
        </p:sp>
        <p:grpSp>
          <p:nvGrpSpPr>
            <p:cNvPr id="1031" name="Group 1030"/>
            <p:cNvGrpSpPr/>
            <p:nvPr/>
          </p:nvGrpSpPr>
          <p:grpSpPr>
            <a:xfrm>
              <a:off x="3573470" y="4109103"/>
              <a:ext cx="1773909" cy="510452"/>
              <a:chOff x="3573470" y="4109103"/>
              <a:chExt cx="1773909" cy="51045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505451" y="4158695"/>
                <a:ext cx="0" cy="46086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340100" y="4158695"/>
                <a:ext cx="0" cy="46086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573470" y="4619555"/>
                <a:ext cx="177390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573470" y="4109103"/>
                <a:ext cx="0" cy="510452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3" name="TextBox 1032"/>
          <p:cNvSpPr txBox="1"/>
          <p:nvPr/>
        </p:nvSpPr>
        <p:spPr>
          <a:xfrm>
            <a:off x="2785215" y="4995334"/>
            <a:ext cx="2631695" cy="15159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Driver</a:t>
            </a:r>
            <a:endParaRPr lang="en-US" sz="2400" dirty="0"/>
          </a:p>
        </p:txBody>
      </p:sp>
      <p:grpSp>
        <p:nvGrpSpPr>
          <p:cNvPr id="1048" name="Group 1047"/>
          <p:cNvGrpSpPr/>
          <p:nvPr/>
        </p:nvGrpSpPr>
        <p:grpSpPr>
          <a:xfrm>
            <a:off x="5147732" y="5272440"/>
            <a:ext cx="2503595" cy="869402"/>
            <a:chOff x="5147732" y="5272440"/>
            <a:chExt cx="2503595" cy="869402"/>
          </a:xfrm>
        </p:grpSpPr>
        <p:cxnSp>
          <p:nvCxnSpPr>
            <p:cNvPr id="1046" name="Straight Connector 1045"/>
            <p:cNvCxnSpPr/>
            <p:nvPr/>
          </p:nvCxnSpPr>
          <p:spPr>
            <a:xfrm>
              <a:off x="5147732" y="5272440"/>
              <a:ext cx="543157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TextBox 1046"/>
            <p:cNvSpPr txBox="1"/>
            <p:nvPr/>
          </p:nvSpPr>
          <p:spPr>
            <a:xfrm>
              <a:off x="5378505" y="5310845"/>
              <a:ext cx="2272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Dependencies on rest of OS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5756273"/>
            <a:ext cx="1828800" cy="1008993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2958990" y="4150228"/>
            <a:ext cx="12810" cy="2115105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56" idx="3"/>
          </p:cNvCxnSpPr>
          <p:nvPr/>
        </p:nvCxnSpPr>
        <p:spPr>
          <a:xfrm flipH="1">
            <a:off x="2009775" y="6260769"/>
            <a:ext cx="949215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35318" y="1193800"/>
            <a:ext cx="1595079" cy="4596818"/>
            <a:chOff x="335318" y="1193800"/>
            <a:chExt cx="1595079" cy="459681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17" y="4510458"/>
              <a:ext cx="1274064" cy="128016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18" y="1901687"/>
              <a:ext cx="1595079" cy="159507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68" y="3180391"/>
              <a:ext cx="1466698" cy="1466698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76" y="1193800"/>
              <a:ext cx="1179996" cy="964647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6159853" y="2483025"/>
            <a:ext cx="1248163" cy="4992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 smtClean="0"/>
              <a:t>Program</a:t>
            </a:r>
            <a:endParaRPr lang="en-US" sz="24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09" y="3923859"/>
            <a:ext cx="671511" cy="37048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379921" y="4102323"/>
            <a:ext cx="4850443" cy="762631"/>
            <a:chOff x="3379921" y="4102323"/>
            <a:chExt cx="4850443" cy="762631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3379921" y="4849985"/>
              <a:ext cx="485044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230364" y="4102323"/>
              <a:ext cx="0" cy="747662"/>
            </a:xfrm>
            <a:prstGeom prst="line">
              <a:avLst/>
            </a:prstGeom>
            <a:ln w="25400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379921" y="4109103"/>
              <a:ext cx="0" cy="75585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64" y="3923859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2055" y="2084825"/>
            <a:ext cx="280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Code with potential data exposure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83899" y="2921268"/>
            <a:ext cx="5994401" cy="3592991"/>
            <a:chOff x="2783899" y="2921268"/>
            <a:chExt cx="5994401" cy="3592991"/>
          </a:xfrm>
        </p:grpSpPr>
        <p:sp>
          <p:nvSpPr>
            <p:cNvPr id="44" name="Rectangle 43"/>
            <p:cNvSpPr/>
            <p:nvPr/>
          </p:nvSpPr>
          <p:spPr>
            <a:xfrm>
              <a:off x="2783899" y="4380658"/>
              <a:ext cx="5994401" cy="213360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rtlCol="0" anchor="t" anchorCtr="0"/>
            <a:lstStyle/>
            <a:p>
              <a:r>
                <a:rPr lang="en-US" sz="3000" dirty="0" smtClean="0">
                  <a:solidFill>
                    <a:schemeClr val="tx1"/>
                  </a:solidFill>
                </a:rPr>
                <a:t>Host OS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85215" y="2921268"/>
              <a:ext cx="904826" cy="145939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/>
                <a:t>X</a:t>
              </a:r>
              <a:endParaRPr lang="en-US" sz="24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121394" y="414850"/>
            <a:ext cx="261001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0</a:t>
            </a:r>
            <a:endParaRPr lang="en-US" sz="344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" grpId="0"/>
      <p:bldP spid="53" grpId="0"/>
      <p:bldP spid="5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50" y="1931205"/>
            <a:ext cx="27432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274638"/>
            <a:ext cx="87691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Two Peripheral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14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362278" y="1507945"/>
            <a:ext cx="2368240" cy="461665"/>
            <a:chOff x="1447800" y="1865542"/>
            <a:chExt cx="236824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735086" y="1865542"/>
              <a:ext cx="2080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 Sensitive data</a:t>
              </a:r>
              <a:endParaRPr lang="en-US" sz="2400" dirty="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970953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3854693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8498" y="4350720"/>
            <a:ext cx="6061505" cy="22031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5756273"/>
            <a:ext cx="1828800" cy="100899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3" y="4673604"/>
            <a:ext cx="1179996" cy="9646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09" y="3923859"/>
            <a:ext cx="671511" cy="370489"/>
          </a:xfrm>
          <a:prstGeom prst="rect">
            <a:avLst/>
          </a:prstGeom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64" y="3923859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6285" y="2544880"/>
            <a:ext cx="46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Storage</a:t>
            </a:r>
            <a:endParaRPr lang="en-US" sz="2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35" y="596373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45" y="3851455"/>
            <a:ext cx="537670" cy="439545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60" y="392826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362200" y="1969610"/>
            <a:ext cx="2515640" cy="461665"/>
            <a:chOff x="1447800" y="2335416"/>
            <a:chExt cx="251564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1727187" y="2335416"/>
              <a:ext cx="2236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 Encrypted data</a:t>
              </a:r>
              <a:endParaRPr lang="en-US" sz="2400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406353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35" y="500360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305135" y="4233065"/>
            <a:ext cx="6185645" cy="1730665"/>
            <a:chOff x="1305135" y="4233065"/>
            <a:chExt cx="6185645" cy="1730665"/>
          </a:xfrm>
        </p:grpSpPr>
        <p:grpSp>
          <p:nvGrpSpPr>
            <p:cNvPr id="26" name="Group 25"/>
            <p:cNvGrpSpPr/>
            <p:nvPr/>
          </p:nvGrpSpPr>
          <p:grpSpPr>
            <a:xfrm>
              <a:off x="1305135" y="4233065"/>
              <a:ext cx="6185645" cy="924160"/>
              <a:chOff x="1305135" y="4233065"/>
              <a:chExt cx="6185645" cy="924160"/>
            </a:xfrm>
          </p:grpSpPr>
          <p:cxnSp>
            <p:nvCxnSpPr>
              <p:cNvPr id="8" name="Straight Connector 7"/>
              <p:cNvCxnSpPr>
                <a:stCxn id="17" idx="2"/>
              </p:cNvCxnSpPr>
              <p:nvPr/>
            </p:nvCxnSpPr>
            <p:spPr>
              <a:xfrm>
                <a:off x="7489560" y="4233065"/>
                <a:ext cx="1220" cy="92416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endCxn id="24" idx="3"/>
              </p:cNvCxnSpPr>
              <p:nvPr/>
            </p:nvCxnSpPr>
            <p:spPr>
              <a:xfrm flipH="1" flipV="1">
                <a:off x="1305135" y="5156005"/>
                <a:ext cx="6185645" cy="1220"/>
              </a:xfrm>
              <a:prstGeom prst="line">
                <a:avLst/>
              </a:prstGeom>
              <a:ln w="2540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3688685" y="5132733"/>
              <a:ext cx="2688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50"/>
                  </a:solidFill>
                </a:rPr>
                <a:t>Encrypt before data passes through OS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87950" y="2200040"/>
            <a:ext cx="2567645" cy="2905776"/>
            <a:chOff x="4187950" y="2200040"/>
            <a:chExt cx="2567645" cy="290577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950" y="4504340"/>
              <a:ext cx="683870" cy="601476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6069795" y="2200040"/>
              <a:ext cx="685800" cy="6035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871820" y="2803544"/>
              <a:ext cx="1540875" cy="2001534"/>
              <a:chOff x="4871820" y="2803544"/>
              <a:chExt cx="1540875" cy="2001534"/>
            </a:xfrm>
          </p:grpSpPr>
          <p:cxnSp>
            <p:nvCxnSpPr>
              <p:cNvPr id="30" name="Straight Arrow Connector 29"/>
              <p:cNvCxnSpPr>
                <a:stCxn id="28" idx="2"/>
                <a:endCxn id="37" idx="3"/>
              </p:cNvCxnSpPr>
              <p:nvPr/>
            </p:nvCxnSpPr>
            <p:spPr>
              <a:xfrm flipH="1">
                <a:off x="4871820" y="2803544"/>
                <a:ext cx="1540875" cy="2001534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917645" y="3313785"/>
                <a:ext cx="848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Swap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5493720" y="4581150"/>
            <a:ext cx="1462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VM writes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6285" y="2545685"/>
            <a:ext cx="46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2) All other peripherals</a:t>
            </a:r>
            <a:endParaRPr lang="en-US" sz="2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305135" y="4228659"/>
            <a:ext cx="6925229" cy="1887471"/>
            <a:chOff x="1305135" y="4228659"/>
            <a:chExt cx="6925229" cy="1887471"/>
          </a:xfrm>
        </p:grpSpPr>
        <p:grpSp>
          <p:nvGrpSpPr>
            <p:cNvPr id="50" name="Group 49"/>
            <p:cNvGrpSpPr/>
            <p:nvPr/>
          </p:nvGrpSpPr>
          <p:grpSpPr>
            <a:xfrm>
              <a:off x="1305135" y="4228659"/>
              <a:ext cx="6925229" cy="1887471"/>
              <a:chOff x="1305135" y="4228659"/>
              <a:chExt cx="6925229" cy="1887471"/>
            </a:xfrm>
          </p:grpSpPr>
          <p:cxnSp>
            <p:nvCxnSpPr>
              <p:cNvPr id="42" name="Straight Connector 41"/>
              <p:cNvCxnSpPr>
                <a:stCxn id="48" idx="2"/>
              </p:cNvCxnSpPr>
              <p:nvPr/>
            </p:nvCxnSpPr>
            <p:spPr>
              <a:xfrm flipH="1">
                <a:off x="8220475" y="4228659"/>
                <a:ext cx="9889" cy="185028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15" idx="3"/>
              </p:cNvCxnSpPr>
              <p:nvPr/>
            </p:nvCxnSpPr>
            <p:spPr>
              <a:xfrm flipV="1">
                <a:off x="1305135" y="6078945"/>
                <a:ext cx="6915340" cy="3718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3266230" y="5234035"/>
              <a:ext cx="3494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Must ensure no traces left that are readable later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22055" y="3481318"/>
            <a:ext cx="268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B050"/>
                </a:solidFill>
              </a:rPr>
              <a:t>Solve with ephemeral channels</a:t>
            </a:r>
            <a:endParaRPr lang="en-US" sz="24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39" grpId="1"/>
      <p:bldP spid="46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No Readable Traces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40979959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758498" y="4350720"/>
            <a:ext cx="6061505" cy="220310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053350" y="1931205"/>
            <a:ext cx="2743200" cy="2457450"/>
            <a:chOff x="6053350" y="1931205"/>
            <a:chExt cx="2743200" cy="24574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350" y="1931205"/>
              <a:ext cx="2743200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59853" y="2483025"/>
              <a:ext cx="1248163" cy="4992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Program</a:t>
              </a:r>
              <a:endParaRPr lang="en-US" sz="24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4" y="5402595"/>
            <a:ext cx="1766016" cy="176601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92200" y="3505810"/>
            <a:ext cx="4969933" cy="2310790"/>
            <a:chOff x="1092200" y="3505810"/>
            <a:chExt cx="4969933" cy="2310790"/>
          </a:xfrm>
        </p:grpSpPr>
        <p:sp>
          <p:nvSpPr>
            <p:cNvPr id="15" name="TextBox 14"/>
            <p:cNvSpPr txBox="1"/>
            <p:nvPr/>
          </p:nvSpPr>
          <p:spPr>
            <a:xfrm>
              <a:off x="1192360" y="3505810"/>
              <a:ext cx="3519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Strategy 1: Leave no trace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092200" y="4036351"/>
              <a:ext cx="4969933" cy="1780249"/>
            </a:xfrm>
            <a:custGeom>
              <a:avLst/>
              <a:gdLst>
                <a:gd name="connsiteX0" fmla="*/ 4969933 w 4969933"/>
                <a:gd name="connsiteY0" fmla="*/ 36116 h 1780249"/>
                <a:gd name="connsiteX1" fmla="*/ 1278467 w 4969933"/>
                <a:gd name="connsiteY1" fmla="*/ 230849 h 1780249"/>
                <a:gd name="connsiteX2" fmla="*/ 0 w 4969933"/>
                <a:gd name="connsiteY2" fmla="*/ 1780249 h 17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9933" h="1780249">
                  <a:moveTo>
                    <a:pt x="4969933" y="36116"/>
                  </a:moveTo>
                  <a:cubicBezTo>
                    <a:pt x="3538361" y="-11862"/>
                    <a:pt x="2106789" y="-59840"/>
                    <a:pt x="1278467" y="230849"/>
                  </a:cubicBezTo>
                  <a:cubicBezTo>
                    <a:pt x="450145" y="521538"/>
                    <a:pt x="225072" y="1150893"/>
                    <a:pt x="0" y="1780249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99970" y="4389125"/>
            <a:ext cx="6550935" cy="1896478"/>
            <a:chOff x="1899970" y="4389125"/>
            <a:chExt cx="6550935" cy="189647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450905" y="4389125"/>
              <a:ext cx="0" cy="1881845"/>
            </a:xfrm>
            <a:prstGeom prst="line">
              <a:avLst/>
            </a:prstGeom>
            <a:ln w="25400">
              <a:solidFill>
                <a:srgbClr val="00B05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3"/>
            </p:cNvCxnSpPr>
            <p:nvPr/>
          </p:nvCxnSpPr>
          <p:spPr>
            <a:xfrm flipV="1">
              <a:off x="1899970" y="6270970"/>
              <a:ext cx="6550935" cy="14633"/>
            </a:xfrm>
            <a:prstGeom prst="line">
              <a:avLst/>
            </a:prstGeom>
            <a:ln w="25400">
              <a:solidFill>
                <a:srgbClr val="00B05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995925" y="5272440"/>
            <a:ext cx="3149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Strategy 2: Make traces unreadable later 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00584" y="4389125"/>
            <a:ext cx="6550935" cy="1896478"/>
            <a:chOff x="1899970" y="4389125"/>
            <a:chExt cx="6550935" cy="189647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450905" y="4389125"/>
              <a:ext cx="0" cy="188184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899970" y="6270970"/>
              <a:ext cx="6550935" cy="14633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504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67" y="1929342"/>
            <a:ext cx="27432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6363807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351338"/>
            <a:ext cx="60610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 Channels</a:t>
            </a:r>
            <a:endParaRPr lang="en-US" dirty="0"/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6884923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1495" y="5461112"/>
            <a:ext cx="2126667" cy="1090071"/>
          </a:xfrm>
          <a:prstGeom prst="rect">
            <a:avLst/>
          </a:prstGeom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92" y="323892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1976" y="5084340"/>
            <a:ext cx="245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Erase channel key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33" y="3932717"/>
            <a:ext cx="15906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0" y="3501167"/>
            <a:ext cx="153000" cy="4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1" y="323892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11" y="3239313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362200" y="1969610"/>
            <a:ext cx="2515640" cy="461665"/>
            <a:chOff x="1447800" y="2335416"/>
            <a:chExt cx="2515640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727187" y="2335416"/>
              <a:ext cx="2236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 Encrypted data</a:t>
              </a:r>
              <a:endParaRPr lang="en-US" sz="2400" dirty="0"/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406353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2362278" y="1507945"/>
            <a:ext cx="2368240" cy="461665"/>
            <a:chOff x="1447800" y="1865542"/>
            <a:chExt cx="2368240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1735086" y="1865542"/>
              <a:ext cx="2080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 Sensitive data</a:t>
              </a:r>
              <a:endParaRPr lang="en-US" sz="2400" dirty="0"/>
            </a:p>
          </p:txBody>
        </p:sp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970953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33954" y="4678824"/>
            <a:ext cx="1766016" cy="2489787"/>
            <a:chOff x="3999063" y="2352251"/>
            <a:chExt cx="1766016" cy="2489787"/>
          </a:xfrm>
        </p:grpSpPr>
        <p:grpSp>
          <p:nvGrpSpPr>
            <p:cNvPr id="9" name="Group 8"/>
            <p:cNvGrpSpPr/>
            <p:nvPr/>
          </p:nvGrpSpPr>
          <p:grpSpPr>
            <a:xfrm>
              <a:off x="3999063" y="2352251"/>
              <a:ext cx="1766016" cy="2489787"/>
              <a:chOff x="1368403" y="3560676"/>
              <a:chExt cx="1766016" cy="248978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502309" y="3560676"/>
                <a:ext cx="1536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Encrypted ephemeral channel</a:t>
                </a:r>
                <a:endParaRPr lang="en-US" sz="2400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403" y="4284447"/>
                <a:ext cx="1766016" cy="1766016"/>
              </a:xfrm>
              <a:prstGeom prst="rect">
                <a:avLst/>
              </a:prstGeom>
            </p:spPr>
          </p:pic>
        </p:grp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763" y="3743417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499454" y="5974080"/>
            <a:ext cx="3149388" cy="457200"/>
            <a:chOff x="1008368" y="5974080"/>
            <a:chExt cx="3149388" cy="45720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5" t="-1" r="2795" b="7693"/>
            <a:stretch/>
          </p:blipFill>
          <p:spPr bwMode="auto">
            <a:xfrm>
              <a:off x="2466116" y="5974080"/>
              <a:ext cx="169164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>
              <a:stCxn id="50" idx="3"/>
            </p:cNvCxnSpPr>
            <p:nvPr/>
          </p:nvCxnSpPr>
          <p:spPr>
            <a:xfrm>
              <a:off x="1008368" y="6222390"/>
              <a:ext cx="1526328" cy="53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64506" y="1858932"/>
            <a:ext cx="1766016" cy="2489787"/>
            <a:chOff x="3999063" y="2352251"/>
            <a:chExt cx="1766016" cy="2489787"/>
          </a:xfrm>
        </p:grpSpPr>
        <p:grpSp>
          <p:nvGrpSpPr>
            <p:cNvPr id="55" name="Group 54"/>
            <p:cNvGrpSpPr/>
            <p:nvPr/>
          </p:nvGrpSpPr>
          <p:grpSpPr>
            <a:xfrm>
              <a:off x="3999063" y="2352251"/>
              <a:ext cx="1766016" cy="2489787"/>
              <a:chOff x="1368403" y="3560676"/>
              <a:chExt cx="1766016" cy="248978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502309" y="3560676"/>
                <a:ext cx="1536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Hardware ephemeral channel</a:t>
                </a:r>
                <a:endParaRPr lang="en-US" sz="2400" dirty="0"/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403" y="4284447"/>
                <a:ext cx="1766016" cy="1766016"/>
              </a:xfrm>
              <a:prstGeom prst="rect">
                <a:avLst/>
              </a:prstGeom>
            </p:spPr>
          </p:pic>
        </p:grpSp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763" y="3743417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530006" y="2995451"/>
            <a:ext cx="6841405" cy="407047"/>
            <a:chOff x="1530006" y="2995451"/>
            <a:chExt cx="6841405" cy="407047"/>
          </a:xfrm>
        </p:grpSpPr>
        <p:cxnSp>
          <p:nvCxnSpPr>
            <p:cNvPr id="36" name="Straight Arrow Connector 35"/>
            <p:cNvCxnSpPr>
              <a:stCxn id="56" idx="3"/>
              <a:endCxn id="34" idx="1"/>
            </p:cNvCxnSpPr>
            <p:nvPr/>
          </p:nvCxnSpPr>
          <p:spPr>
            <a:xfrm flipV="1">
              <a:off x="1530006" y="3391713"/>
              <a:ext cx="6841405" cy="107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1" name="TextBox 2050"/>
            <p:cNvSpPr txBox="1"/>
            <p:nvPr/>
          </p:nvSpPr>
          <p:spPr>
            <a:xfrm>
              <a:off x="1857375" y="2995451"/>
              <a:ext cx="2645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Guest control of hardware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3759" y="4238974"/>
            <a:ext cx="2641734" cy="2000281"/>
            <a:chOff x="4102673" y="4238974"/>
            <a:chExt cx="2641734" cy="2000281"/>
          </a:xfrm>
        </p:grpSpPr>
        <p:grpSp>
          <p:nvGrpSpPr>
            <p:cNvPr id="2061" name="Group 2060"/>
            <p:cNvGrpSpPr/>
            <p:nvPr/>
          </p:nvGrpSpPr>
          <p:grpSpPr>
            <a:xfrm>
              <a:off x="4102673" y="4238974"/>
              <a:ext cx="2641734" cy="2000281"/>
              <a:chOff x="4106954" y="4238974"/>
              <a:chExt cx="2641734" cy="2000281"/>
            </a:xfrm>
          </p:grpSpPr>
          <p:cxnSp>
            <p:nvCxnSpPr>
              <p:cNvPr id="2053" name="Straight Connector 2052"/>
              <p:cNvCxnSpPr/>
              <p:nvPr/>
            </p:nvCxnSpPr>
            <p:spPr>
              <a:xfrm>
                <a:off x="4106954" y="6239255"/>
                <a:ext cx="1527989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6" name="Straight Connector 2055"/>
              <p:cNvCxnSpPr/>
              <p:nvPr/>
            </p:nvCxnSpPr>
            <p:spPr>
              <a:xfrm>
                <a:off x="5634943" y="4926795"/>
                <a:ext cx="0" cy="130098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912245" y="4931579"/>
                <a:ext cx="0" cy="130098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181080" y="4931579"/>
                <a:ext cx="0" cy="130098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471386" y="4926795"/>
                <a:ext cx="0" cy="130098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748688" y="4238974"/>
                <a:ext cx="0" cy="1993591"/>
              </a:xfrm>
              <a:prstGeom prst="line">
                <a:avLst/>
              </a:prstGeom>
              <a:ln w="25400">
                <a:solidFill>
                  <a:srgbClr val="00B05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34943" y="4931332"/>
                <a:ext cx="268835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912245" y="6232565"/>
                <a:ext cx="268835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89547" y="4926795"/>
                <a:ext cx="268835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479853" y="6232565"/>
                <a:ext cx="268835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2" name="TextBox 2061"/>
            <p:cNvSpPr txBox="1"/>
            <p:nvPr/>
          </p:nvSpPr>
          <p:spPr>
            <a:xfrm>
              <a:off x="4533595" y="5278994"/>
              <a:ext cx="1113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(complex OS paths)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121394" y="414850"/>
            <a:ext cx="261001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0</a:t>
            </a:r>
            <a:endParaRPr lang="en-US" sz="344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85010" y="3044950"/>
            <a:ext cx="2459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Traces now </a:t>
            </a:r>
            <a:r>
              <a:rPr lang="en-US" sz="2400" b="1" dirty="0" smtClean="0">
                <a:solidFill>
                  <a:srgbClr val="00B050"/>
                </a:solidFill>
              </a:rPr>
              <a:t>cryptographically erased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0603" y="6078945"/>
            <a:ext cx="320040" cy="3456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9" grpId="0"/>
      <p:bldP spid="59" grpId="1"/>
      <p:bldP spid="6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Type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97414"/>
              </p:ext>
            </p:extLst>
          </p:nvPr>
        </p:nvGraphicFramePr>
        <p:xfrm>
          <a:off x="462664" y="1316725"/>
          <a:ext cx="8180265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76"/>
                <a:gridCol w="2649945"/>
                <a:gridCol w="264994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Hardware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Encrypted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Host drivers unmodified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Host code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never sees unencrypted data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Hardware virtualization support unnecessary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(No graphics)</a:t>
                      </a:r>
                      <a:endParaRPr lang="en-US" sz="4800" dirty="0" smtClean="0">
                        <a:solidFill>
                          <a:srgbClr val="FF0000"/>
                        </a:solidFill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5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Guest modification unnecessary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(Run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 Windows, Linux, unmodified programs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)</a:t>
                      </a:r>
                      <a:endParaRPr lang="en-US" sz="5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43039" y="1316724"/>
            <a:ext cx="2649945" cy="5031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92985" y="1316725"/>
            <a:ext cx="2649945" cy="5031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45" y="2852925"/>
            <a:ext cx="1766016" cy="1766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90" y="3313785"/>
            <a:ext cx="1389259" cy="7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5" y="2737710"/>
            <a:ext cx="27432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Encrypted Graphics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hardware virtualization support for graphics</a:t>
            </a:r>
          </a:p>
          <a:p>
            <a:r>
              <a:rPr lang="en-US" dirty="0" smtClean="0"/>
              <a:t>Solution: Encrypt VM output to GPU memory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29920" y="4710338"/>
            <a:ext cx="1958655" cy="1258996"/>
            <a:chOff x="1446082" y="5480999"/>
            <a:chExt cx="1958655" cy="12589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702" y="5480999"/>
              <a:ext cx="671511" cy="37048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46082" y="5908998"/>
              <a:ext cx="1958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Emulated graphics card</a:t>
              </a:r>
              <a:endParaRPr lang="en-US" sz="2400" dirty="0"/>
            </a:p>
          </p:txBody>
        </p:sp>
      </p:grpSp>
      <p:pic>
        <p:nvPicPr>
          <p:cNvPr id="13" name="Picture 12" descr="qemu_enter_passwo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8495" y="3327202"/>
            <a:ext cx="1258920" cy="990600"/>
          </a:xfrm>
          <a:prstGeom prst="rect">
            <a:avLst/>
          </a:prstGeom>
        </p:spPr>
      </p:pic>
      <p:pic>
        <p:nvPicPr>
          <p:cNvPr id="17" name="Picture 16" descr="qemu_enter_passwo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243" y="4993322"/>
            <a:ext cx="1061797" cy="83549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70640" y="4696365"/>
            <a:ext cx="2209800" cy="1658007"/>
            <a:chOff x="6477000" y="4818993"/>
            <a:chExt cx="2209800" cy="1658007"/>
          </a:xfrm>
        </p:grpSpPr>
        <p:grpSp>
          <p:nvGrpSpPr>
            <p:cNvPr id="19" name="Group 18"/>
            <p:cNvGrpSpPr/>
            <p:nvPr/>
          </p:nvGrpSpPr>
          <p:grpSpPr>
            <a:xfrm>
              <a:off x="6477000" y="4818993"/>
              <a:ext cx="2209800" cy="1429407"/>
              <a:chOff x="6477000" y="4818993"/>
              <a:chExt cx="2209800" cy="142940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477000" y="4818993"/>
                <a:ext cx="2209800" cy="14294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629400" y="4971393"/>
                <a:ext cx="1905000" cy="1124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010400" y="6248400"/>
              <a:ext cx="1143000" cy="228600"/>
              <a:chOff x="7010400" y="6248400"/>
              <a:chExt cx="1143000" cy="2286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7010400" y="6248400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924800" y="6248400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010400" y="6477000"/>
                <a:ext cx="1143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30" y="3518790"/>
            <a:ext cx="1828800" cy="100899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32235" y="3441980"/>
            <a:ext cx="1725293" cy="1018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1960460" y="3441980"/>
            <a:ext cx="384050" cy="2304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951993" y="4325295"/>
            <a:ext cx="430922" cy="1334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3830" y="2968140"/>
            <a:ext cx="185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GPU memory</a:t>
            </a:r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647754" y="3786405"/>
            <a:ext cx="907941" cy="572711"/>
            <a:chOff x="7197319" y="4086054"/>
            <a:chExt cx="907941" cy="572711"/>
          </a:xfrm>
        </p:grpSpPr>
        <p:cxnSp>
          <p:nvCxnSpPr>
            <p:cNvPr id="54" name="Straight Arrow Connector 53"/>
            <p:cNvCxnSpPr>
              <a:stCxn id="41" idx="1"/>
              <a:endCxn id="42" idx="3"/>
            </p:cNvCxnSpPr>
            <p:nvPr/>
          </p:nvCxnSpPr>
          <p:spPr>
            <a:xfrm flipH="1">
              <a:off x="7317030" y="4086054"/>
              <a:ext cx="65532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197319" y="4197100"/>
              <a:ext cx="907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CUDA</a:t>
              </a:r>
              <a:endParaRPr lang="en-US" sz="2400" dirty="0"/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88" y="367010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38" y="4732209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90" y="363400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5" y="363400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3458255" y="4926795"/>
            <a:ext cx="2227491" cy="1459390"/>
            <a:chOff x="3458255" y="4926795"/>
            <a:chExt cx="2227491" cy="1459390"/>
          </a:xfrm>
        </p:grpSpPr>
        <p:sp>
          <p:nvSpPr>
            <p:cNvPr id="6" name="TextBox 5"/>
            <p:cNvSpPr txBox="1"/>
            <p:nvPr/>
          </p:nvSpPr>
          <p:spPr>
            <a:xfrm>
              <a:off x="3458256" y="4926795"/>
              <a:ext cx="2227490" cy="14593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400" dirty="0" smtClean="0"/>
                <a:t>Host OS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58255" y="5464466"/>
              <a:ext cx="1651415" cy="920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400" dirty="0" smtClean="0"/>
                <a:t>Driver</a:t>
              </a:r>
              <a:endParaRPr lang="en-US" sz="2400" dirty="0"/>
            </a:p>
          </p:txBody>
        </p:sp>
      </p:grpSp>
      <p:sp>
        <p:nvSpPr>
          <p:cNvPr id="4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3B3D3-21FC-49CD-9F85-76D8CC0B4F3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32" y="4728743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112610" y="4312315"/>
            <a:ext cx="4734722" cy="1728225"/>
            <a:chOff x="3112610" y="4312315"/>
            <a:chExt cx="4734722" cy="1728225"/>
          </a:xfrm>
        </p:grpSpPr>
        <p:cxnSp>
          <p:nvCxnSpPr>
            <p:cNvPr id="35" name="Straight Connector 34"/>
            <p:cNvCxnSpPr>
              <a:stCxn id="51" idx="1"/>
            </p:cNvCxnSpPr>
            <p:nvPr/>
          </p:nvCxnSpPr>
          <p:spPr>
            <a:xfrm flipH="1">
              <a:off x="4264760" y="4881143"/>
              <a:ext cx="3582572" cy="115939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112610" y="6040540"/>
              <a:ext cx="115215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112610" y="4312315"/>
              <a:ext cx="0" cy="17282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67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USB Channel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50161" y="1463470"/>
            <a:ext cx="183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Switch into private mode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3709" y="5412612"/>
            <a:ext cx="2004866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USB host controller HW</a:t>
            </a:r>
            <a:endParaRPr lang="en-US" sz="2400" dirty="0"/>
          </a:p>
        </p:txBody>
      </p:sp>
      <p:cxnSp>
        <p:nvCxnSpPr>
          <p:cNvPr id="46" name="Straight Connector 45"/>
          <p:cNvCxnSpPr>
            <a:stCxn id="6" idx="0"/>
            <a:endCxn id="58" idx="2"/>
          </p:cNvCxnSpPr>
          <p:nvPr/>
        </p:nvCxnSpPr>
        <p:spPr>
          <a:xfrm flipV="1">
            <a:off x="1280177" y="3682199"/>
            <a:ext cx="1412181" cy="903205"/>
          </a:xfrm>
          <a:prstGeom prst="line">
            <a:avLst/>
          </a:prstGeom>
          <a:ln w="254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0"/>
            <a:endCxn id="62" idx="2"/>
          </p:cNvCxnSpPr>
          <p:nvPr/>
        </p:nvCxnSpPr>
        <p:spPr>
          <a:xfrm flipH="1" flipV="1">
            <a:off x="956286" y="3660235"/>
            <a:ext cx="323891" cy="925169"/>
          </a:xfrm>
          <a:prstGeom prst="line">
            <a:avLst/>
          </a:prstGeom>
          <a:ln w="254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8" idx="2"/>
            <a:endCxn id="6" idx="0"/>
          </p:cNvCxnSpPr>
          <p:nvPr/>
        </p:nvCxnSpPr>
        <p:spPr>
          <a:xfrm flipH="1">
            <a:off x="1280177" y="3682199"/>
            <a:ext cx="1412181" cy="903205"/>
          </a:xfrm>
          <a:prstGeom prst="line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2" idx="2"/>
            <a:endCxn id="6" idx="0"/>
          </p:cNvCxnSpPr>
          <p:nvPr/>
        </p:nvCxnSpPr>
        <p:spPr>
          <a:xfrm>
            <a:off x="956286" y="3660235"/>
            <a:ext cx="323891" cy="925169"/>
          </a:xfrm>
          <a:prstGeom prst="line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410830" y="1445853"/>
            <a:ext cx="230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Controller under guest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19</a:t>
            </a:fld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98" y="1690350"/>
            <a:ext cx="27432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734435" y="2142066"/>
            <a:ext cx="1915845" cy="1540133"/>
            <a:chOff x="6764512" y="3200400"/>
            <a:chExt cx="1915845" cy="1540133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3200400"/>
              <a:ext cx="1274064" cy="128016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6764512" y="4278868"/>
              <a:ext cx="1915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USB keyboard</a:t>
              </a:r>
              <a:endParaRPr lang="en-US" sz="2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5" y="4585404"/>
            <a:ext cx="1733204" cy="943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425" y="2718407"/>
            <a:ext cx="1601721" cy="941828"/>
            <a:chOff x="583311" y="4623400"/>
            <a:chExt cx="1601721" cy="941828"/>
          </a:xfrm>
        </p:grpSpPr>
        <p:sp>
          <p:nvSpPr>
            <p:cNvPr id="62" name="TextBox 61"/>
            <p:cNvSpPr txBox="1"/>
            <p:nvPr/>
          </p:nvSpPr>
          <p:spPr>
            <a:xfrm>
              <a:off x="583311" y="5103563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USB mouse</a:t>
              </a:r>
              <a:endParaRPr lang="en-US" sz="24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12" y="4623400"/>
              <a:ext cx="1525468" cy="495420"/>
            </a:xfrm>
            <a:prstGeom prst="rect">
              <a:avLst/>
            </a:prstGeom>
          </p:spPr>
        </p:pic>
      </p:grpSp>
      <p:pic>
        <p:nvPicPr>
          <p:cNvPr id="40" name="Picture 39"/>
          <p:cNvPicPr/>
          <p:nvPr>
            <p:extLst>
              <p:ext uri="{D42A27DB-BD31-4B8C-83A1-F6EECF244321}">
                <p14:modId xmlns:p14="http://schemas.microsoft.com/office/powerpoint/2010/main" val="387129896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68569" y="4105177"/>
            <a:ext cx="6061505" cy="220310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895286" y="4749791"/>
            <a:ext cx="2631695" cy="15159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Driver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5993524" y="1238305"/>
            <a:ext cx="304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Controller: non-private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92985" y="1239110"/>
            <a:ext cx="2461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Controller: private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146779" y="3544215"/>
            <a:ext cx="6496151" cy="1963538"/>
            <a:chOff x="2146779" y="3544215"/>
            <a:chExt cx="6496151" cy="1963538"/>
          </a:xfrm>
        </p:grpSpPr>
        <p:cxnSp>
          <p:nvCxnSpPr>
            <p:cNvPr id="52" name="Straight Arrow Connector 51"/>
            <p:cNvCxnSpPr>
              <a:stCxn id="6" idx="3"/>
              <a:endCxn id="43" idx="1"/>
            </p:cNvCxnSpPr>
            <p:nvPr/>
          </p:nvCxnSpPr>
          <p:spPr>
            <a:xfrm>
              <a:off x="2146779" y="5056938"/>
              <a:ext cx="748507" cy="4508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895286" y="3544215"/>
              <a:ext cx="5747644" cy="1958655"/>
              <a:chOff x="2895286" y="3544215"/>
              <a:chExt cx="5747644" cy="1958655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2895286" y="5502870"/>
                <a:ext cx="574764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642930" y="3544215"/>
                <a:ext cx="0" cy="195865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Freeform 75"/>
          <p:cNvSpPr/>
          <p:nvPr/>
        </p:nvSpPr>
        <p:spPr>
          <a:xfrm>
            <a:off x="1922055" y="3097552"/>
            <a:ext cx="4270177" cy="1752432"/>
          </a:xfrm>
          <a:custGeom>
            <a:avLst/>
            <a:gdLst>
              <a:gd name="connsiteX0" fmla="*/ 4969933 w 4969933"/>
              <a:gd name="connsiteY0" fmla="*/ 36116 h 1780249"/>
              <a:gd name="connsiteX1" fmla="*/ 1278467 w 4969933"/>
              <a:gd name="connsiteY1" fmla="*/ 230849 h 1780249"/>
              <a:gd name="connsiteX2" fmla="*/ 0 w 4969933"/>
              <a:gd name="connsiteY2" fmla="*/ 1780249 h 1780249"/>
              <a:gd name="connsiteX0" fmla="*/ 4969933 w 4969933"/>
              <a:gd name="connsiteY0" fmla="*/ 5340 h 1749473"/>
              <a:gd name="connsiteX1" fmla="*/ 2252093 w 4969933"/>
              <a:gd name="connsiteY1" fmla="*/ 531491 h 1749473"/>
              <a:gd name="connsiteX2" fmla="*/ 0 w 4969933"/>
              <a:gd name="connsiteY2" fmla="*/ 1749473 h 1749473"/>
              <a:gd name="connsiteX0" fmla="*/ 4969933 w 4969933"/>
              <a:gd name="connsiteY0" fmla="*/ 5483 h 1749616"/>
              <a:gd name="connsiteX1" fmla="*/ 2202921 w 4969933"/>
              <a:gd name="connsiteY1" fmla="*/ 522912 h 1749616"/>
              <a:gd name="connsiteX2" fmla="*/ 0 w 4969933"/>
              <a:gd name="connsiteY2" fmla="*/ 1749616 h 1749616"/>
              <a:gd name="connsiteX0" fmla="*/ 4969933 w 4969933"/>
              <a:gd name="connsiteY0" fmla="*/ 7755 h 1751888"/>
              <a:gd name="connsiteX1" fmla="*/ 2488124 w 4969933"/>
              <a:gd name="connsiteY1" fmla="*/ 429247 h 1751888"/>
              <a:gd name="connsiteX2" fmla="*/ 0 w 4969933"/>
              <a:gd name="connsiteY2" fmla="*/ 1751888 h 1751888"/>
              <a:gd name="connsiteX0" fmla="*/ 4969933 w 4969933"/>
              <a:gd name="connsiteY0" fmla="*/ 6144 h 1750277"/>
              <a:gd name="connsiteX1" fmla="*/ 2488124 w 4969933"/>
              <a:gd name="connsiteY1" fmla="*/ 488687 h 1750277"/>
              <a:gd name="connsiteX2" fmla="*/ 0 w 4969933"/>
              <a:gd name="connsiteY2" fmla="*/ 1750277 h 1750277"/>
              <a:gd name="connsiteX0" fmla="*/ 4969933 w 4969933"/>
              <a:gd name="connsiteY0" fmla="*/ 6747 h 1750880"/>
              <a:gd name="connsiteX1" fmla="*/ 2478289 w 4969933"/>
              <a:gd name="connsiteY1" fmla="*/ 463125 h 1750880"/>
              <a:gd name="connsiteX2" fmla="*/ 0 w 4969933"/>
              <a:gd name="connsiteY2" fmla="*/ 1750880 h 1750880"/>
              <a:gd name="connsiteX0" fmla="*/ 4969933 w 4969933"/>
              <a:gd name="connsiteY0" fmla="*/ 7755 h 1751888"/>
              <a:gd name="connsiteX1" fmla="*/ 2468454 w 4969933"/>
              <a:gd name="connsiteY1" fmla="*/ 429246 h 1751888"/>
              <a:gd name="connsiteX2" fmla="*/ 0 w 4969933"/>
              <a:gd name="connsiteY2" fmla="*/ 1751888 h 1751888"/>
              <a:gd name="connsiteX0" fmla="*/ 4969933 w 4969933"/>
              <a:gd name="connsiteY0" fmla="*/ 6332 h 1802795"/>
              <a:gd name="connsiteX1" fmla="*/ 2468454 w 4969933"/>
              <a:gd name="connsiteY1" fmla="*/ 480153 h 1802795"/>
              <a:gd name="connsiteX2" fmla="*/ 0 w 4969933"/>
              <a:gd name="connsiteY2" fmla="*/ 1802795 h 1802795"/>
              <a:gd name="connsiteX0" fmla="*/ 4969933 w 4969933"/>
              <a:gd name="connsiteY0" fmla="*/ 0 h 1796463"/>
              <a:gd name="connsiteX1" fmla="*/ 2468454 w 4969933"/>
              <a:gd name="connsiteY1" fmla="*/ 473821 h 1796463"/>
              <a:gd name="connsiteX2" fmla="*/ 0 w 4969933"/>
              <a:gd name="connsiteY2" fmla="*/ 1796463 h 1796463"/>
              <a:gd name="connsiteX0" fmla="*/ 4969933 w 4969933"/>
              <a:gd name="connsiteY0" fmla="*/ 0 h 1796463"/>
              <a:gd name="connsiteX1" fmla="*/ 2468454 w 4969933"/>
              <a:gd name="connsiteY1" fmla="*/ 473821 h 1796463"/>
              <a:gd name="connsiteX2" fmla="*/ 0 w 4969933"/>
              <a:gd name="connsiteY2" fmla="*/ 1796463 h 1796463"/>
              <a:gd name="connsiteX0" fmla="*/ 4979768 w 4979768"/>
              <a:gd name="connsiteY0" fmla="*/ 0 h 1857514"/>
              <a:gd name="connsiteX1" fmla="*/ 2468454 w 4979768"/>
              <a:gd name="connsiteY1" fmla="*/ 534872 h 1857514"/>
              <a:gd name="connsiteX2" fmla="*/ 0 w 4979768"/>
              <a:gd name="connsiteY2" fmla="*/ 1857514 h 1857514"/>
              <a:gd name="connsiteX0" fmla="*/ 4979768 w 4979768"/>
              <a:gd name="connsiteY0" fmla="*/ 0 h 1857514"/>
              <a:gd name="connsiteX1" fmla="*/ 2468454 w 4979768"/>
              <a:gd name="connsiteY1" fmla="*/ 534872 h 1857514"/>
              <a:gd name="connsiteX2" fmla="*/ 0 w 4979768"/>
              <a:gd name="connsiteY2" fmla="*/ 1857514 h 1857514"/>
              <a:gd name="connsiteX0" fmla="*/ 4960099 w 4960099"/>
              <a:gd name="connsiteY0" fmla="*/ 0 h 1805185"/>
              <a:gd name="connsiteX1" fmla="*/ 2468454 w 4960099"/>
              <a:gd name="connsiteY1" fmla="*/ 482543 h 1805185"/>
              <a:gd name="connsiteX2" fmla="*/ 0 w 4960099"/>
              <a:gd name="connsiteY2" fmla="*/ 1805185 h 180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099" h="1805185">
                <a:moveTo>
                  <a:pt x="4960099" y="0"/>
                </a:moveTo>
                <a:cubicBezTo>
                  <a:pt x="3548199" y="135175"/>
                  <a:pt x="3296776" y="191854"/>
                  <a:pt x="2468454" y="482543"/>
                </a:cubicBezTo>
                <a:cubicBezTo>
                  <a:pt x="1640132" y="773232"/>
                  <a:pt x="225072" y="1175829"/>
                  <a:pt x="0" y="1805185"/>
                </a:cubicBezTo>
              </a:path>
            </a:pathLst>
          </a:custGeom>
          <a:noFill/>
          <a:ln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2146779" y="3539332"/>
            <a:ext cx="6496151" cy="1963538"/>
            <a:chOff x="2146779" y="3544215"/>
            <a:chExt cx="6496151" cy="1963538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2146779" y="5056938"/>
              <a:ext cx="748507" cy="450815"/>
            </a:xfrm>
            <a:prstGeom prst="straightConnector1">
              <a:avLst/>
            </a:prstGeom>
            <a:ln w="25400">
              <a:solidFill>
                <a:srgbClr val="FF0000">
                  <a:alpha val="15000"/>
                </a:srgb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2895286" y="3544215"/>
              <a:ext cx="5747644" cy="1958655"/>
              <a:chOff x="2895286" y="3544215"/>
              <a:chExt cx="5747644" cy="1958655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2895286" y="5502870"/>
                <a:ext cx="5747644" cy="0"/>
              </a:xfrm>
              <a:prstGeom prst="line">
                <a:avLst/>
              </a:prstGeom>
              <a:ln w="25400">
                <a:solidFill>
                  <a:srgbClr val="FF0000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8642930" y="3544215"/>
                <a:ext cx="0" cy="1958655"/>
              </a:xfrm>
              <a:prstGeom prst="line">
                <a:avLst/>
              </a:prstGeom>
              <a:ln w="25400">
                <a:solidFill>
                  <a:srgbClr val="FF0000">
                    <a:alpha val="15000"/>
                  </a:srgbClr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/>
          <p:cNvSpPr txBox="1"/>
          <p:nvPr/>
        </p:nvSpPr>
        <p:spPr>
          <a:xfrm>
            <a:off x="5455315" y="4773175"/>
            <a:ext cx="3187615" cy="120032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Encrypted USB, audio, network channels described in paper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56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63" grpId="0"/>
      <p:bldP spid="60" grpId="0"/>
      <p:bldP spid="61" grpId="0"/>
      <p:bldP spid="76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Wanted: Application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492970" cy="4938996"/>
          </a:xfrm>
        </p:spPr>
        <p:txBody>
          <a:bodyPr>
            <a:normAutofit/>
          </a:bodyPr>
          <a:lstStyle/>
          <a:p>
            <a:r>
              <a:rPr lang="en-US" dirty="0" smtClean="0"/>
              <a:t>Goal: Run programs without leaving traces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12" y="4771065"/>
            <a:ext cx="2189085" cy="1924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070" y="3621025"/>
            <a:ext cx="58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4197100"/>
            <a:ext cx="6457505" cy="307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Current state: Private browsing</a:t>
            </a:r>
          </a:p>
          <a:p>
            <a:pPr lvl="1"/>
            <a:r>
              <a:rPr lang="en-US" dirty="0" smtClean="0"/>
              <a:t>Popular feature in web browsers</a:t>
            </a:r>
          </a:p>
          <a:p>
            <a:pPr lvl="1"/>
            <a:r>
              <a:rPr lang="en-US" dirty="0" smtClean="0"/>
              <a:t>Ideal: When private browsing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session terminates, all traces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erased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14" y="2123230"/>
            <a:ext cx="2163026" cy="1620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5" y="2137948"/>
            <a:ext cx="2376222" cy="15982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8102" y="3704389"/>
            <a:ext cx="188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VoIP conversation with lawyer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94" y="3697835"/>
            <a:ext cx="241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Biomedical researcher accessing data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46" y="2106296"/>
            <a:ext cx="2455046" cy="16366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41012" y="3704389"/>
            <a:ext cx="241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Website access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92985" y="3813050"/>
            <a:ext cx="422455" cy="53767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Sanitizing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35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Encrypt VM writes to storage</a:t>
            </a:r>
          </a:p>
          <a:p>
            <a:pPr lvl="1"/>
            <a:r>
              <a:rPr lang="en-US" dirty="0" smtClean="0"/>
              <a:t>VM image file unmodified</a:t>
            </a:r>
          </a:p>
          <a:p>
            <a:pPr lvl="1"/>
            <a:r>
              <a:rPr lang="en-US" b="1" dirty="0" smtClean="0"/>
              <a:t>Diffs </a:t>
            </a:r>
            <a:r>
              <a:rPr lang="en-US" b="1" dirty="0"/>
              <a:t>file</a:t>
            </a:r>
            <a:r>
              <a:rPr lang="en-US" dirty="0"/>
              <a:t> </a:t>
            </a:r>
            <a:r>
              <a:rPr lang="en-US" dirty="0" smtClean="0"/>
              <a:t>contains </a:t>
            </a:r>
            <a:r>
              <a:rPr lang="en-US" dirty="0"/>
              <a:t>VM writes </a:t>
            </a:r>
            <a:r>
              <a:rPr lang="en-US" dirty="0" smtClean="0"/>
              <a:t>to storage</a:t>
            </a:r>
          </a:p>
          <a:p>
            <a:pPr lvl="1"/>
            <a:r>
              <a:rPr lang="en-US" dirty="0" smtClean="0"/>
              <a:t>Diffs file encrypted</a:t>
            </a:r>
            <a:endParaRPr lang="en-US" dirty="0"/>
          </a:p>
          <a:p>
            <a:r>
              <a:rPr lang="en-US" dirty="0" smtClean="0"/>
              <a:t>Leave no evidence of which storage locations read</a:t>
            </a:r>
          </a:p>
          <a:p>
            <a:pPr lvl="1"/>
            <a:r>
              <a:rPr lang="en-US" dirty="0" smtClean="0"/>
              <a:t>Free buffer cache pages </a:t>
            </a:r>
            <a:r>
              <a:rPr lang="en-US" u="sng" dirty="0" smtClean="0"/>
              <a:t>for VM image file only</a:t>
            </a:r>
            <a:endParaRPr lang="en-US" dirty="0" smtClean="0"/>
          </a:p>
          <a:p>
            <a:r>
              <a:rPr lang="en-US" dirty="0" smtClean="0"/>
              <a:t>Encrypt swapped memory from private VM</a:t>
            </a:r>
          </a:p>
          <a:p>
            <a:pPr lvl="1"/>
            <a:r>
              <a:rPr lang="en-US" dirty="0" smtClean="0"/>
              <a:t>Encrypt swapped </a:t>
            </a:r>
            <a:r>
              <a:rPr lang="en-US" dirty="0"/>
              <a:t>pages </a:t>
            </a:r>
            <a:r>
              <a:rPr lang="en-US" u="sng" dirty="0"/>
              <a:t>for VMM </a:t>
            </a:r>
            <a:r>
              <a:rPr lang="en-US" u="sng" dirty="0" smtClean="0"/>
              <a:t>process only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Encryption keys erased on VM exit</a:t>
            </a:r>
          </a:p>
          <a:p>
            <a:r>
              <a:rPr lang="en-US" dirty="0"/>
              <a:t>Techniques here “pay as you go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85" y="740650"/>
            <a:ext cx="1549400" cy="1266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6" y="971080"/>
            <a:ext cx="814489" cy="17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Lacuna provides privacy</a:t>
            </a:r>
          </a:p>
          <a:p>
            <a:pPr lvl="1"/>
            <a:r>
              <a:rPr lang="en-US" dirty="0" smtClean="0"/>
              <a:t>Measure that Lacuna does not leak private data</a:t>
            </a:r>
          </a:p>
          <a:p>
            <a:pPr lvl="1"/>
            <a:r>
              <a:rPr lang="en-US" dirty="0" smtClean="0"/>
              <a:t>Quantify size of code that handles sensitive data</a:t>
            </a:r>
          </a:p>
          <a:p>
            <a:r>
              <a:rPr lang="en-US" dirty="0" smtClean="0"/>
              <a:t>Lacuna maintains usability</a:t>
            </a:r>
          </a:p>
          <a:p>
            <a:pPr lvl="1"/>
            <a:r>
              <a:rPr lang="en-US" dirty="0" smtClean="0"/>
              <a:t>Low switch time to private environment</a:t>
            </a:r>
            <a:endParaRPr lang="en-US" dirty="0"/>
          </a:p>
          <a:p>
            <a:pPr lvl="1"/>
            <a:r>
              <a:rPr lang="en-US" dirty="0" smtClean="0"/>
              <a:t>Application performance near that of running program in VM</a:t>
            </a:r>
          </a:p>
          <a:p>
            <a:r>
              <a:rPr lang="en-US" dirty="0" smtClean="0"/>
              <a:t>More evaluation in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Lacuna Protects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49784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to locate leaks</a:t>
            </a:r>
          </a:p>
          <a:p>
            <a:r>
              <a:rPr lang="en-US" dirty="0" smtClean="0"/>
              <a:t>Inject random “tokens” into peripheral I/O paths, scan memory to locate [Chow, 2005]</a:t>
            </a:r>
          </a:p>
          <a:p>
            <a:r>
              <a:rPr lang="en-US" dirty="0" smtClean="0"/>
              <a:t>Tokens </a:t>
            </a:r>
            <a:r>
              <a:rPr lang="en-US" u="sng" dirty="0" smtClean="0"/>
              <a:t>almost always</a:t>
            </a:r>
            <a:r>
              <a:rPr lang="en-US" dirty="0" smtClean="0"/>
              <a:t> found without Lacuna</a:t>
            </a:r>
          </a:p>
          <a:p>
            <a:r>
              <a:rPr lang="en-US" dirty="0" smtClean="0"/>
              <a:t>Tokens </a:t>
            </a:r>
            <a:r>
              <a:rPr lang="en-US" u="sng" dirty="0" smtClean="0"/>
              <a:t>never</a:t>
            </a:r>
            <a:r>
              <a:rPr lang="en-US" dirty="0" smtClean="0"/>
              <a:t> found with Lacuna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26" y="5003605"/>
            <a:ext cx="1274064" cy="1280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9240" y="4986476"/>
            <a:ext cx="2496325" cy="120768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Host OS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42305" y="5643685"/>
            <a:ext cx="22850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152485" y="5664915"/>
            <a:ext cx="4120936" cy="951700"/>
            <a:chOff x="2152485" y="5664915"/>
            <a:chExt cx="4120936" cy="951700"/>
          </a:xfrm>
        </p:grpSpPr>
        <p:sp>
          <p:nvSpPr>
            <p:cNvPr id="6" name="TextBox 5"/>
            <p:cNvSpPr txBox="1"/>
            <p:nvPr/>
          </p:nvSpPr>
          <p:spPr>
            <a:xfrm>
              <a:off x="2152485" y="6247283"/>
              <a:ext cx="4120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0x2a 0xbf 0x3c 0xb1 0x70 0xc6 0x6e 0x82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6" idx="0"/>
            </p:cNvCxnSpPr>
            <p:nvPr/>
          </p:nvCxnSpPr>
          <p:spPr>
            <a:xfrm flipV="1">
              <a:off x="4212953" y="5664915"/>
              <a:ext cx="653283" cy="5823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185010" y="544077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891716" y="5643486"/>
            <a:ext cx="123568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2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Little Code Handles Sensitive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09710"/>
              </p:ext>
            </p:extLst>
          </p:nvPr>
        </p:nvGraphicFramePr>
        <p:xfrm>
          <a:off x="2536535" y="1547155"/>
          <a:ext cx="4301359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488"/>
                <a:gridCol w="26068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Subsystem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Lines of Code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Graphics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725 (CUDA)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Sound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 (out)</a:t>
                      </a:r>
                    </a:p>
                    <a:p>
                      <a:pPr algn="ctr"/>
                      <a:r>
                        <a:rPr lang="en-US" sz="2400" dirty="0" smtClean="0"/>
                        <a:t>108 (in)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USB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Network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619554"/>
            <a:ext cx="8229600" cy="15746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Measurements are lines of code outside of QEMU that handle unencrypted data</a:t>
            </a:r>
          </a:p>
          <a:p>
            <a:pPr lvl="1"/>
            <a:r>
              <a:rPr lang="en-US" dirty="0" smtClean="0"/>
              <a:t>Data within QEMU erased at VM exit</a:t>
            </a:r>
          </a:p>
        </p:txBody>
      </p:sp>
    </p:spTree>
    <p:extLst>
      <p:ext uri="{BB962C8B-B14F-4D97-AF65-F5344CB8AC3E}">
        <p14:creationId xmlns:p14="http://schemas.microsoft.com/office/powerpoint/2010/main" val="11313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to Switch to Private Programs is 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3876353"/>
                  </p:ext>
                </p:extLst>
              </p:nvPr>
            </p:nvGraphicFramePr>
            <p:xfrm>
              <a:off x="1981200" y="1397000"/>
              <a:ext cx="5334000" cy="313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67000"/>
                    <a:gridCol w="2667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Channel</a:t>
                          </a:r>
                          <a:r>
                            <a:rPr lang="en-US" sz="1800" b="1" baseline="0" dirty="0" smtClean="0"/>
                            <a:t> Type</a:t>
                          </a:r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Switch Time (s)</a:t>
                          </a:r>
                          <a:endParaRPr lang="en-US" sz="18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USB </a:t>
                          </a:r>
                          <a:r>
                            <a:rPr lang="en-US" sz="1800" b="1" dirty="0" err="1" smtClean="0"/>
                            <a:t>passthrough</a:t>
                          </a:r>
                          <a:r>
                            <a:rPr lang="en-US" sz="1800" b="1" dirty="0" smtClean="0"/>
                            <a:t> (encrypted)</a:t>
                          </a:r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keyboard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1.4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 smtClean="0"/>
                            <a:t> 0.2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keyboar</a:t>
                          </a:r>
                          <a:r>
                            <a:rPr lang="en-US" sz="1800" baseline="0" dirty="0" smtClean="0"/>
                            <a:t>d + mouse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/>
                                  <a:ea typeface="Cambria Math"/>
                                </a:rPr>
                                <m:t>.3</m:t>
                              </m:r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 smtClean="0"/>
                            <a:t> 0.2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PCI assignment (hardware)</a:t>
                          </a:r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keyboard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2.4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 smtClean="0"/>
                            <a:t> 0.2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keyboar</a:t>
                          </a:r>
                          <a:r>
                            <a:rPr lang="en-US" sz="1800" baseline="0" dirty="0" smtClean="0"/>
                            <a:t>d + mouse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 smtClean="0">
                              <a:latin typeface="+mn-lt"/>
                              <a:ea typeface="+mn-ea"/>
                            </a:rPr>
                            <a:t>3.8</a:t>
                          </a:r>
                          <a:r>
                            <a:rPr lang="en-US" sz="1800" i="0" baseline="0" dirty="0" smtClean="0">
                              <a:latin typeface="+mn-lt"/>
                              <a:ea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 smtClean="0"/>
                            <a:t> 0.2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3876353"/>
                  </p:ext>
                </p:extLst>
              </p:nvPr>
            </p:nvGraphicFramePr>
            <p:xfrm>
              <a:off x="1981200" y="1397000"/>
              <a:ext cx="5334000" cy="313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67000"/>
                    <a:gridCol w="2667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Channel</a:t>
                          </a:r>
                          <a:r>
                            <a:rPr lang="en-US" sz="1800" b="1" baseline="0" dirty="0" smtClean="0"/>
                            <a:t> Type</a:t>
                          </a:r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Switch Time (s)</a:t>
                          </a:r>
                          <a:endParaRPr lang="en-US" sz="1800" b="1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USB </a:t>
                          </a:r>
                          <a:r>
                            <a:rPr lang="en-US" sz="1800" b="1" dirty="0" err="1" smtClean="0"/>
                            <a:t>passthrough</a:t>
                          </a:r>
                          <a:r>
                            <a:rPr lang="en-US" sz="1800" b="1" dirty="0" smtClean="0"/>
                            <a:t> (encrypted)</a:t>
                          </a:r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keyboard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29" t="-280328" b="-49508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keyboar</a:t>
                          </a:r>
                          <a:r>
                            <a:rPr lang="en-US" sz="1800" baseline="0" dirty="0" smtClean="0"/>
                            <a:t>d + mouse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29" t="-386667" b="-40333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PCI assignment (hardware)</a:t>
                          </a:r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keyboard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29" t="-650820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keyboar</a:t>
                          </a:r>
                          <a:r>
                            <a:rPr lang="en-US" sz="1800" baseline="0" dirty="0" smtClean="0"/>
                            <a:t>d + mouse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29" t="-75082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Oval 2"/>
          <p:cNvSpPr/>
          <p:nvPr/>
        </p:nvSpPr>
        <p:spPr>
          <a:xfrm>
            <a:off x="5334000" y="2362200"/>
            <a:ext cx="12954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USB driver disconnect significant (0.8-1.0 s)</a:t>
            </a:r>
          </a:p>
          <a:p>
            <a:r>
              <a:rPr lang="en-US" dirty="0" smtClean="0"/>
              <a:t>Switch time achieved by eliminating two extra disconnects in guest USB initialization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0" y="274638"/>
            <a:ext cx="84491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on Full-System Workloads is 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099947"/>
                  </p:ext>
                </p:extLst>
              </p:nvPr>
            </p:nvGraphicFramePr>
            <p:xfrm>
              <a:off x="1371600" y="3889860"/>
              <a:ext cx="6172200" cy="1651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3050"/>
                    <a:gridCol w="1543050"/>
                    <a:gridCol w="1543050"/>
                    <a:gridCol w="154305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Video</a:t>
                          </a:r>
                        </a:p>
                        <a:p>
                          <a:pPr algn="ctr"/>
                          <a:r>
                            <a:rPr lang="en-US" b="0" dirty="0" smtClean="0"/>
                            <a:t>(75 s)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Browser</a:t>
                          </a:r>
                        </a:p>
                        <a:p>
                          <a:pPr algn="ctr"/>
                          <a:r>
                            <a:rPr lang="en-US" b="0" dirty="0" smtClean="0"/>
                            <a:t>(20 s)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Office Suite</a:t>
                          </a:r>
                        </a:p>
                        <a:p>
                          <a:pPr algn="ctr"/>
                          <a:r>
                            <a:rPr lang="en-US" b="0" dirty="0" smtClean="0"/>
                            <a:t>(175</a:t>
                          </a:r>
                          <a:r>
                            <a:rPr lang="en-US" b="0" baseline="0" dirty="0" smtClean="0"/>
                            <a:t> s)</a:t>
                          </a:r>
                          <a:endParaRPr lang="en-US" b="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QEMU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32.2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 smtClean="0"/>
                            <a:t> 7.4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25.9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 smtClean="0"/>
                            <a:t> 1.3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8.1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 smtClean="0"/>
                            <a:t> 1.2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Lacuna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49.7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 smtClean="0"/>
                            <a:t> 0.3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(+ 17.5)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46.2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 smtClean="0"/>
                            <a:t> 1.5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(+ 20.3)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21.1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 smtClean="0"/>
                            <a:t> 0.6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(+ 13.0)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099947"/>
                  </p:ext>
                </p:extLst>
              </p:nvPr>
            </p:nvGraphicFramePr>
            <p:xfrm>
              <a:off x="1371600" y="3889860"/>
              <a:ext cx="6172200" cy="1651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3050"/>
                    <a:gridCol w="1543050"/>
                    <a:gridCol w="1543050"/>
                    <a:gridCol w="154305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Video</a:t>
                          </a:r>
                        </a:p>
                        <a:p>
                          <a:pPr algn="ctr"/>
                          <a:r>
                            <a:rPr lang="en-US" b="0" dirty="0" smtClean="0"/>
                            <a:t>(75 s)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Browser</a:t>
                          </a:r>
                        </a:p>
                        <a:p>
                          <a:pPr algn="ctr"/>
                          <a:r>
                            <a:rPr lang="en-US" b="0" dirty="0" smtClean="0"/>
                            <a:t>(20 s)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Office </a:t>
                          </a:r>
                          <a:r>
                            <a:rPr lang="en-US" b="1" dirty="0" smtClean="0"/>
                            <a:t>Suite</a:t>
                          </a:r>
                        </a:p>
                        <a:p>
                          <a:pPr algn="ctr"/>
                          <a:r>
                            <a:rPr lang="en-US" b="0" dirty="0" smtClean="0"/>
                            <a:t>(175</a:t>
                          </a:r>
                          <a:r>
                            <a:rPr lang="en-US" b="0" baseline="0" dirty="0" smtClean="0"/>
                            <a:t> s)</a:t>
                          </a:r>
                          <a:endParaRPr lang="en-US" b="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QEMU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06" t="-180328" r="-199213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95" t="-180328" r="-100000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395" t="-180328" b="-19836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Lacuna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06" t="-162857" r="-199213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95" t="-162857" r="-1000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395" t="-162857" b="-152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93535"/>
            <a:ext cx="82296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Benchmarks</a:t>
            </a:r>
          </a:p>
          <a:p>
            <a:pPr lvl="1"/>
            <a:r>
              <a:rPr lang="en-US" dirty="0" err="1" smtClean="0"/>
              <a:t>MPlayer</a:t>
            </a:r>
            <a:r>
              <a:rPr lang="en-US" dirty="0" smtClean="0"/>
              <a:t>: Watch video in across network</a:t>
            </a:r>
          </a:p>
          <a:p>
            <a:pPr lvl="1"/>
            <a:r>
              <a:rPr lang="en-US" dirty="0" smtClean="0"/>
              <a:t>Firefox: Browse </a:t>
            </a:r>
            <a:r>
              <a:rPr lang="en-US" dirty="0" err="1" smtClean="0"/>
              <a:t>Alexa</a:t>
            </a:r>
            <a:r>
              <a:rPr lang="en-US" dirty="0" smtClean="0"/>
              <a:t> top 20 websites</a:t>
            </a:r>
          </a:p>
          <a:p>
            <a:pPr lvl="1"/>
            <a:r>
              <a:rPr lang="en-US" dirty="0" err="1" smtClean="0"/>
              <a:t>LibreOffice</a:t>
            </a:r>
            <a:r>
              <a:rPr lang="en-US" dirty="0" smtClean="0"/>
              <a:t>: </a:t>
            </a:r>
            <a:r>
              <a:rPr lang="en-US" dirty="0"/>
              <a:t>Create </a:t>
            </a:r>
            <a:r>
              <a:rPr lang="en-US" dirty="0" smtClean="0"/>
              <a:t>2,994-character, 32-image document</a:t>
            </a:r>
          </a:p>
          <a:p>
            <a:r>
              <a:rPr lang="en-US" dirty="0" smtClean="0"/>
              <a:t>No execution slowdown, higher CPU utilization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53276" y="5540470"/>
            <a:ext cx="472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Measurements are % CPU utilization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593471" y="4875386"/>
            <a:ext cx="1295400" cy="6912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2665" y="5906440"/>
            <a:ext cx="8229600" cy="710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CPU utilization lowered by hardware AES (</a:t>
            </a:r>
            <a:r>
              <a:rPr lang="en-US" sz="3000" dirty="0"/>
              <a:t>AES-NI</a:t>
            </a:r>
            <a:r>
              <a:rPr lang="en-US" sz="3000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6175" y="5349250"/>
            <a:ext cx="307240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Worst case: additional 20 percentage points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computer systems leak secrets</a:t>
            </a:r>
          </a:p>
          <a:p>
            <a:r>
              <a:rPr lang="en-US" dirty="0" smtClean="0"/>
              <a:t>Lacuna provides </a:t>
            </a:r>
            <a:r>
              <a:rPr lang="en-US" b="1" dirty="0" smtClean="0"/>
              <a:t>forensic deniability</a:t>
            </a:r>
            <a:r>
              <a:rPr lang="en-US" dirty="0" smtClean="0"/>
              <a:t>: secrets removed after program termination</a:t>
            </a:r>
          </a:p>
          <a:p>
            <a:r>
              <a:rPr lang="en-US" b="1" dirty="0" smtClean="0"/>
              <a:t>Ephemeral channels</a:t>
            </a:r>
            <a:r>
              <a:rPr lang="en-US" dirty="0" smtClean="0"/>
              <a:t> provide private peripheral I/O</a:t>
            </a:r>
            <a:endParaRPr lang="en-US" b="1" dirty="0" smtClean="0"/>
          </a:p>
          <a:p>
            <a:r>
              <a:rPr lang="en-US" dirty="0" smtClean="0"/>
              <a:t>Lacuna runs full-system workloads efficiently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274638"/>
            <a:ext cx="84875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Privacy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153400" cy="32875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Private browsing </a:t>
            </a:r>
            <a:r>
              <a:rPr lang="en-US" u="sng" dirty="0" smtClean="0"/>
              <a:t>unachieved</a:t>
            </a:r>
            <a:endParaRPr lang="en-US" dirty="0"/>
          </a:p>
          <a:p>
            <a:pPr lvl="1"/>
            <a:r>
              <a:rPr lang="en-US" dirty="0" smtClean="0"/>
              <a:t>Evidence of site visits leaks into OS [</a:t>
            </a:r>
            <a:r>
              <a:rPr lang="en-US" dirty="0" err="1" smtClean="0"/>
              <a:t>Aggrawal</a:t>
            </a:r>
            <a:r>
              <a:rPr lang="en-US" dirty="0" smtClean="0"/>
              <a:t>, 2010]</a:t>
            </a:r>
            <a:endParaRPr lang="en-US" i="1" dirty="0" smtClean="0"/>
          </a:p>
          <a:p>
            <a:r>
              <a:rPr lang="en-US" dirty="0" smtClean="0"/>
              <a:t>Problem: </a:t>
            </a:r>
            <a:r>
              <a:rPr lang="en-US" dirty="0" smtClean="0">
                <a:solidFill>
                  <a:srgbClr val="FF0000"/>
                </a:solidFill>
              </a:rPr>
              <a:t>No system support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Applications interact with user and world</a:t>
            </a:r>
          </a:p>
          <a:p>
            <a:pPr lvl="1"/>
            <a:r>
              <a:rPr lang="en-US" dirty="0" smtClean="0"/>
              <a:t>Data leaks into OS, system services</a:t>
            </a:r>
          </a:p>
          <a:p>
            <a:pPr lvl="1"/>
            <a:r>
              <a:rPr lang="en-US" dirty="0" smtClean="0"/>
              <a:t>Applications </a:t>
            </a:r>
            <a:r>
              <a:rPr lang="en-US" u="sng" dirty="0" smtClean="0"/>
              <a:t>cannot</a:t>
            </a:r>
            <a:r>
              <a:rPr lang="en-US" dirty="0" smtClean="0"/>
              <a:t> remove traces they leave</a:t>
            </a:r>
          </a:p>
        </p:txBody>
      </p:sp>
      <p:pic>
        <p:nvPicPr>
          <p:cNvPr id="4" name="Picture 3" descr="leak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551532"/>
            <a:ext cx="2126915" cy="215406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124200"/>
            <a:ext cx="78486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Browsing a Website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1229" y="1662370"/>
            <a:ext cx="3370171" cy="2528630"/>
            <a:chOff x="6477000" y="4818993"/>
            <a:chExt cx="2209800" cy="1658007"/>
          </a:xfrm>
        </p:grpSpPr>
        <p:grpSp>
          <p:nvGrpSpPr>
            <p:cNvPr id="7" name="Group 6"/>
            <p:cNvGrpSpPr/>
            <p:nvPr/>
          </p:nvGrpSpPr>
          <p:grpSpPr>
            <a:xfrm>
              <a:off x="6477000" y="4818993"/>
              <a:ext cx="2209800" cy="1429407"/>
              <a:chOff x="6477000" y="4818993"/>
              <a:chExt cx="2209800" cy="142940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477000" y="4818993"/>
                <a:ext cx="2209800" cy="14294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629400" y="4971393"/>
                <a:ext cx="1905000" cy="1124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010400" y="6248400"/>
              <a:ext cx="1143000" cy="228600"/>
              <a:chOff x="7010400" y="6248400"/>
              <a:chExt cx="1143000" cy="2286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7010400" y="6248400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924800" y="6248400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010400" y="6477000"/>
                <a:ext cx="1143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3657600" y="1106554"/>
            <a:ext cx="1595079" cy="1618908"/>
            <a:chOff x="6974861" y="1738357"/>
            <a:chExt cx="1595079" cy="161890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861" y="1738357"/>
              <a:ext cx="1595079" cy="159507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159566" y="2895600"/>
              <a:ext cx="1263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33800" y="3665483"/>
            <a:ext cx="1466698" cy="1760577"/>
            <a:chOff x="5591250" y="4846234"/>
            <a:chExt cx="1466698" cy="176057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250" y="4846234"/>
              <a:ext cx="1466698" cy="146669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856254" y="6145146"/>
              <a:ext cx="918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Audio</a:t>
              </a:r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26355" y="5157225"/>
            <a:ext cx="457200" cy="572802"/>
            <a:chOff x="6400800" y="4989798"/>
            <a:chExt cx="457200" cy="572802"/>
          </a:xfrm>
        </p:grpSpPr>
        <p:sp>
          <p:nvSpPr>
            <p:cNvPr id="34" name="Arc 33"/>
            <p:cNvSpPr/>
            <p:nvPr/>
          </p:nvSpPr>
          <p:spPr>
            <a:xfrm>
              <a:off x="6400800" y="5282858"/>
              <a:ext cx="457200" cy="279742"/>
            </a:xfrm>
            <a:prstGeom prst="arc">
              <a:avLst>
                <a:gd name="adj1" fmla="val 324961"/>
                <a:gd name="adj2" fmla="val 1059084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6400800" y="5129669"/>
              <a:ext cx="457200" cy="279742"/>
            </a:xfrm>
            <a:prstGeom prst="arc">
              <a:avLst>
                <a:gd name="adj1" fmla="val 2046637"/>
                <a:gd name="adj2" fmla="val 85636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6400800" y="4989798"/>
              <a:ext cx="457200" cy="279742"/>
            </a:xfrm>
            <a:prstGeom prst="arc">
              <a:avLst>
                <a:gd name="adj1" fmla="val 3791738"/>
                <a:gd name="adj2" fmla="val 687578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10200" y="252180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What traces still remain on the computer?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1" y="1909734"/>
            <a:ext cx="2385014" cy="168249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345980" y="1931205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Leaks From Browsing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261" y="4398832"/>
            <a:ext cx="3264424" cy="19257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X server caches, graphics drivers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322508" y="4033345"/>
            <a:ext cx="3657600" cy="15049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err="1" smtClean="0"/>
              <a:t>PulseAudio</a:t>
            </a:r>
            <a:r>
              <a:rPr lang="en-US" dirty="0" smtClean="0"/>
              <a:t> server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00" y="4446556"/>
            <a:ext cx="3437568" cy="9151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27926" y="1314659"/>
            <a:ext cx="3276599" cy="23508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Memory contents: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78766" y="1676400"/>
            <a:ext cx="3148949" cy="1908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Complete packets, like:</a:t>
            </a:r>
          </a:p>
          <a:p>
            <a:endParaRPr lang="en-US" dirty="0">
              <a:latin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</a:rPr>
              <a:t>HTTP/1.1 </a:t>
            </a:r>
            <a:r>
              <a:rPr lang="en-US" sz="1600" dirty="0">
                <a:latin typeface="Courier New" pitchFamily="49" charset="0"/>
              </a:rPr>
              <a:t>200 OK</a:t>
            </a:r>
          </a:p>
          <a:p>
            <a:r>
              <a:rPr lang="en-US" sz="1600" dirty="0">
                <a:latin typeface="Courier New" pitchFamily="49" charset="0"/>
              </a:rPr>
              <a:t>Date: Mon, 17 Sep 2012 </a:t>
            </a:r>
            <a:r>
              <a:rPr lang="en-US" sz="1600" dirty="0" smtClean="0">
                <a:latin typeface="Courier New" pitchFamily="49" charset="0"/>
              </a:rPr>
              <a:t>…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Server: </a:t>
            </a:r>
            <a:r>
              <a:rPr lang="en-US" sz="1600" dirty="0" smtClean="0">
                <a:latin typeface="Courier New" pitchFamily="49" charset="0"/>
              </a:rPr>
              <a:t>Apache/2.2.14 …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…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72" y="5638800"/>
            <a:ext cx="3475863" cy="9144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5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657600" y="1106554"/>
            <a:ext cx="1595079" cy="1618908"/>
            <a:chOff x="6974861" y="1738357"/>
            <a:chExt cx="1595079" cy="161890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861" y="1738357"/>
              <a:ext cx="1595079" cy="159507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159566" y="2895600"/>
              <a:ext cx="1263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33800" y="3665483"/>
            <a:ext cx="1466698" cy="1760577"/>
            <a:chOff x="5591250" y="4846234"/>
            <a:chExt cx="1466698" cy="176057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250" y="4846234"/>
              <a:ext cx="1466698" cy="146669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856254" y="6145146"/>
              <a:ext cx="918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Audio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1229" y="1662370"/>
            <a:ext cx="3370171" cy="2528630"/>
            <a:chOff x="6477000" y="4818993"/>
            <a:chExt cx="2209800" cy="1658007"/>
          </a:xfrm>
        </p:grpSpPr>
        <p:grpSp>
          <p:nvGrpSpPr>
            <p:cNvPr id="32" name="Group 31"/>
            <p:cNvGrpSpPr/>
            <p:nvPr/>
          </p:nvGrpSpPr>
          <p:grpSpPr>
            <a:xfrm>
              <a:off x="6477000" y="4818993"/>
              <a:ext cx="2209800" cy="1429407"/>
              <a:chOff x="6477000" y="4818993"/>
              <a:chExt cx="2209800" cy="1429407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477000" y="4818993"/>
                <a:ext cx="2209800" cy="14294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629400" y="4971393"/>
                <a:ext cx="1905000" cy="1124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010400" y="6248400"/>
              <a:ext cx="1143000" cy="228600"/>
              <a:chOff x="7010400" y="6248400"/>
              <a:chExt cx="1143000" cy="2286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7010400" y="6248400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924800" y="6248400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010400" y="6477000"/>
                <a:ext cx="1143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0" y="4737600"/>
            <a:ext cx="1927642" cy="135984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48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2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</a:t>
            </a:r>
            <a:r>
              <a:rPr lang="en-US" dirty="0" err="1" smtClean="0"/>
              <a:t>Deallocation</a:t>
            </a:r>
            <a:r>
              <a:rPr lang="en-US" dirty="0" smtClean="0"/>
              <a:t> Is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254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Secure </a:t>
            </a:r>
            <a:r>
              <a:rPr lang="en-US" b="1" dirty="0" err="1" smtClean="0"/>
              <a:t>deallocation</a:t>
            </a:r>
            <a:r>
              <a:rPr lang="en-US" dirty="0" smtClean="0"/>
              <a:t>: Zero memory when freed</a:t>
            </a:r>
          </a:p>
          <a:p>
            <a:pPr lvl="1"/>
            <a:r>
              <a:rPr lang="en-US" dirty="0" smtClean="0"/>
              <a:t>Research implementation [Chow, 2005]</a:t>
            </a:r>
          </a:p>
          <a:p>
            <a:pPr lvl="1"/>
            <a:r>
              <a:rPr lang="en-US" dirty="0" err="1" smtClean="0"/>
              <a:t>PaX</a:t>
            </a:r>
            <a:r>
              <a:rPr lang="en-US" dirty="0" smtClean="0"/>
              <a:t>: Security patch for Linux kernel</a:t>
            </a:r>
          </a:p>
          <a:p>
            <a:r>
              <a:rPr lang="en-US" dirty="0" smtClean="0"/>
              <a:t>Sensitive </a:t>
            </a:r>
            <a:r>
              <a:rPr lang="en-US" dirty="0"/>
              <a:t>data remains allocated</a:t>
            </a:r>
          </a:p>
          <a:p>
            <a:pPr lvl="1"/>
            <a:r>
              <a:rPr lang="en-US" dirty="0"/>
              <a:t>X caches, </a:t>
            </a:r>
            <a:r>
              <a:rPr lang="en-US" dirty="0" err="1"/>
              <a:t>PulseAudio</a:t>
            </a:r>
            <a:r>
              <a:rPr lang="en-US" dirty="0"/>
              <a:t> buffers not </a:t>
            </a:r>
            <a:r>
              <a:rPr lang="en-US" dirty="0" smtClean="0"/>
              <a:t>freed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Resisting a Strong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Provide </a:t>
            </a:r>
            <a:r>
              <a:rPr lang="en-US" b="1" dirty="0" smtClean="0"/>
              <a:t>forensic deniability</a:t>
            </a:r>
            <a:r>
              <a:rPr lang="en-US" dirty="0" smtClean="0"/>
              <a:t> – no evidence left for non-concurrent attacker</a:t>
            </a:r>
          </a:p>
          <a:p>
            <a:r>
              <a:rPr lang="en-US" dirty="0" smtClean="0"/>
              <a:t>Once program terminated, protection maintained under </a:t>
            </a:r>
            <a:r>
              <a:rPr lang="en-US" u="sng" dirty="0" smtClean="0"/>
              <a:t>extreme</a:t>
            </a:r>
            <a:r>
              <a:rPr lang="en-US" dirty="0" smtClean="0"/>
              <a:t> circumstances</a:t>
            </a:r>
          </a:p>
        </p:txBody>
      </p:sp>
      <p:pic>
        <p:nvPicPr>
          <p:cNvPr id="5" name="Picture 4" descr="se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0"/>
            <a:ext cx="2944091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405" y="5867400"/>
            <a:ext cx="303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Computer physically seized</a:t>
            </a:r>
            <a:endParaRPr lang="en-US" sz="2000" dirty="0"/>
          </a:p>
        </p:txBody>
      </p:sp>
      <p:pic>
        <p:nvPicPr>
          <p:cNvPr id="7" name="Picture 6" descr="rootk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810000"/>
            <a:ext cx="2667000" cy="2003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9340" y="5867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Root-level compromise (after program terminates)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Provide privacy</a:t>
            </a:r>
          </a:p>
          <a:p>
            <a:pPr lvl="1"/>
            <a:r>
              <a:rPr lang="en-US" dirty="0" smtClean="0"/>
              <a:t>Private sessions with forensic deniability</a:t>
            </a:r>
          </a:p>
          <a:p>
            <a:r>
              <a:rPr lang="en-US" dirty="0" smtClean="0"/>
              <a:t>Maintain usability</a:t>
            </a:r>
          </a:p>
          <a:p>
            <a:pPr lvl="1"/>
            <a:r>
              <a:rPr lang="en-US" dirty="0"/>
              <a:t>Simultaneous private/non-private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/>
              <a:t>Support a wide variety of private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“Pay as you go” - costs only for private programs</a:t>
            </a:r>
          </a:p>
          <a:p>
            <a:pPr lvl="1"/>
            <a:r>
              <a:rPr lang="en-US" dirty="0" smtClean="0"/>
              <a:t>Impose low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to accomplish our privacy and usability goals</a:t>
            </a:r>
            <a:endParaRPr lang="en-US" dirty="0"/>
          </a:p>
          <a:p>
            <a:r>
              <a:rPr lang="en-US" dirty="0" smtClean="0"/>
              <a:t>Host OS (Linux), VMM (QEMU-KVM) modified</a:t>
            </a:r>
          </a:p>
          <a:p>
            <a:r>
              <a:rPr lang="en-US" dirty="0" smtClean="0"/>
              <a:t>Applications unmodified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3D3-21FC-49CD-9F85-76D8CC0B4F3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la·cu·na</a:t>
            </a:r>
            <a:r>
              <a:rPr lang="en-US" dirty="0"/>
              <a:t> [</a:t>
            </a:r>
            <a:r>
              <a:rPr lang="en-US" dirty="0" err="1"/>
              <a:t>luh-kyoo-nuh</a:t>
            </a:r>
            <a:r>
              <a:rPr lang="en-US" dirty="0"/>
              <a:t>] </a:t>
            </a:r>
          </a:p>
          <a:p>
            <a:r>
              <a:rPr lang="en-US" dirty="0"/>
              <a:t>1. a gap or missing part, as in a manuscript, </a:t>
            </a:r>
            <a:r>
              <a:rPr lang="en-US" dirty="0" smtClean="0"/>
              <a:t>series, or </a:t>
            </a:r>
            <a:r>
              <a:rPr lang="en-US" dirty="0"/>
              <a:t>logical </a:t>
            </a:r>
            <a:r>
              <a:rPr lang="en-US" dirty="0" smtClean="0"/>
              <a:t>argument...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</TotalTime>
  <Words>1027</Words>
  <Application>Microsoft Office PowerPoint</Application>
  <PresentationFormat>On-screen Show (4:3)</PresentationFormat>
  <Paragraphs>292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Eternal Sunshine of the Spotless Machine: Protecting Privacy with Ephemeral Channels </vt:lpstr>
      <vt:lpstr>Wanted: Application Privacy</vt:lpstr>
      <vt:lpstr>A Privacy Problem</vt:lpstr>
      <vt:lpstr>Example: Browsing a Website</vt:lpstr>
      <vt:lpstr>Leaks From Browsing</vt:lpstr>
      <vt:lpstr>Secure Deallocation Is Not Enough</vt:lpstr>
      <vt:lpstr>Resisting a Strong Adversary</vt:lpstr>
      <vt:lpstr>Goals</vt:lpstr>
      <vt:lpstr>Lacuna</vt:lpstr>
      <vt:lpstr>Outline</vt:lpstr>
      <vt:lpstr>Erasable Program Container</vt:lpstr>
      <vt:lpstr>Communicating with Peripherals</vt:lpstr>
      <vt:lpstr>Communicating with Peripherals</vt:lpstr>
      <vt:lpstr>Two Peripheral Types</vt:lpstr>
      <vt:lpstr>Ensuring No Readable Traces</vt:lpstr>
      <vt:lpstr>Ephemeral Channels</vt:lpstr>
      <vt:lpstr>Channel Type Comparison</vt:lpstr>
      <vt:lpstr>Encrypted Graphics Channel</vt:lpstr>
      <vt:lpstr>Hardware USB Channel</vt:lpstr>
      <vt:lpstr>Sanitizing Storage</vt:lpstr>
      <vt:lpstr>Evaluation</vt:lpstr>
      <vt:lpstr>Lacuna Protects Privacy</vt:lpstr>
      <vt:lpstr>Little Code Handles Sensitive Data </vt:lpstr>
      <vt:lpstr>Time to Switch to Private Programs is Low</vt:lpstr>
      <vt:lpstr>Impact on Full-System Workloads is Low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Alan</cp:lastModifiedBy>
  <cp:revision>1038</cp:revision>
  <dcterms:created xsi:type="dcterms:W3CDTF">2012-09-13T17:09:40Z</dcterms:created>
  <dcterms:modified xsi:type="dcterms:W3CDTF">2012-10-10T19:02:34Z</dcterms:modified>
</cp:coreProperties>
</file>