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59" r:id="rId4"/>
    <p:sldId id="260" r:id="rId5"/>
    <p:sldId id="262" r:id="rId6"/>
    <p:sldId id="264" r:id="rId7"/>
    <p:sldId id="261" r:id="rId8"/>
    <p:sldId id="267" r:id="rId9"/>
    <p:sldId id="266" r:id="rId10"/>
    <p:sldId id="263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300" r:id="rId19"/>
    <p:sldId id="306" r:id="rId20"/>
    <p:sldId id="307" r:id="rId21"/>
    <p:sldId id="274" r:id="rId22"/>
    <p:sldId id="275" r:id="rId23"/>
    <p:sldId id="276" r:id="rId24"/>
    <p:sldId id="277" r:id="rId25"/>
    <p:sldId id="278" r:id="rId26"/>
    <p:sldId id="279" r:id="rId27"/>
    <p:sldId id="299" r:id="rId28"/>
    <p:sldId id="280" r:id="rId29"/>
    <p:sldId id="281" r:id="rId30"/>
    <p:sldId id="282" r:id="rId31"/>
    <p:sldId id="286" r:id="rId32"/>
    <p:sldId id="283" r:id="rId33"/>
    <p:sldId id="301" r:id="rId34"/>
    <p:sldId id="304" r:id="rId35"/>
    <p:sldId id="305" r:id="rId36"/>
    <p:sldId id="284" r:id="rId37"/>
    <p:sldId id="287" r:id="rId38"/>
    <p:sldId id="285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302" r:id="rId51"/>
    <p:sldId id="30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96291"/>
  </p:normalViewPr>
  <p:slideViewPr>
    <p:cSldViewPr snapToGrid="0" snapToObjects="1">
      <p:cViewPr varScale="1">
        <p:scale>
          <a:sx n="118" d="100"/>
          <a:sy n="118" d="100"/>
        </p:scale>
        <p:origin x="22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1519C-7E76-A54C-ABBC-3DEF9E1A8DF8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7A4F5-2A8F-1D4A-9C91-BD6393A7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0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Wireless is, in fact, different, but less so than some people would have you believe. Try to draw people out at this point—make them say why.</a:t>
            </a:r>
          </a:p>
        </p:txBody>
      </p:sp>
    </p:spTree>
    <p:extLst>
      <p:ext uri="{BB962C8B-B14F-4D97-AF65-F5344CB8AC3E}">
        <p14:creationId xmlns:p14="http://schemas.microsoft.com/office/powerpoint/2010/main" val="2636684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Columbia U Secure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A4F5-2A8F-1D4A-9C91-BD6393A768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21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Verify that people understand how switches, ARP, etc.,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A4F5-2A8F-1D4A-9C91-BD6393A768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41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class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A4F5-2A8F-1D4A-9C91-BD6393A768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92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Corporate desktops have less on the computers themselves, because they usually use a networked drive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A4F5-2A8F-1D4A-9C91-BD6393A7682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56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employees in hotel rooms often use their laptops for recreation, too, so you </a:t>
            </a:r>
            <a:r>
              <a:rPr lang="en-US" i="1" dirty="0"/>
              <a:t>want</a:t>
            </a:r>
            <a:r>
              <a:rPr lang="en-US" i="0" dirty="0"/>
              <a:t> to permit them to go out via the corporate firewall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A4F5-2A8F-1D4A-9C91-BD6393A7682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4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Jeep attack in the reading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A4F5-2A8F-1D4A-9C91-BD6393A7682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1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 the room on how they’ve paired devices, especially headphones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A4F5-2A8F-1D4A-9C91-BD6393A768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5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we’ll be discussing complexity and implementation issues later in the 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A4F5-2A8F-1D4A-9C91-BD6393A768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8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A4F5-2A8F-1D4A-9C91-BD6393A768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99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for the benefit of those students who have not taken any networking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A4F5-2A8F-1D4A-9C91-BD6393A768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42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may take some discussion, especially the third bullet. The basic attack is &gt;100 years 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A4F5-2A8F-1D4A-9C91-BD6393A768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some time discussing how to do this with, say, an organization of ~100 people, some of whom travel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A4F5-2A8F-1D4A-9C91-BD6393A768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8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and WEP were IEEE standards. Membership is open only to paying organizations, which excluded academics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A4F5-2A8F-1D4A-9C91-BD6393A768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07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there are others described in </a:t>
            </a:r>
            <a:r>
              <a:rPr lang="en-US" i="1" dirty="0"/>
              <a:t>Thinking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A4F5-2A8F-1D4A-9C91-BD6393A768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9C54-A936-914A-BCC3-78ECF27B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baseline="0">
                <a:solidFill>
                  <a:srgbClr val="0432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4C144-07C8-0E43-9C06-40FFCCC82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AD1CE-1670-934E-A976-C54910BD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024B-E8FC-9E4C-B249-E56B937B03D5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BBB6D-C6C8-A840-9617-0D04B707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6D64D-17C4-A744-B7E8-EF97A2D8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CB8517-4F2B-034E-9DE2-C3A9E1F808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5853112"/>
            <a:ext cx="868363" cy="8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4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0D92F-FDF1-5747-9069-63E15358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rgbClr val="0432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6BA92-045B-CD49-AFE3-7EA6840F8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0432FF"/>
              </a:buClr>
              <a:defRPr/>
            </a:lvl1pPr>
            <a:lvl2pPr>
              <a:buClr>
                <a:srgbClr val="0432FF"/>
              </a:buClr>
              <a:defRPr/>
            </a:lvl2pPr>
            <a:lvl3pPr>
              <a:buClr>
                <a:srgbClr val="0432FF"/>
              </a:buClr>
              <a:defRPr/>
            </a:lvl3pPr>
            <a:lvl4pPr>
              <a:buClr>
                <a:srgbClr val="0432FF"/>
              </a:buClr>
              <a:defRPr/>
            </a:lvl4pPr>
            <a:lvl5pPr>
              <a:buClr>
                <a:srgbClr val="0432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333AE-968E-1646-AD81-4BE5A6F8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A778-97BD-3D41-ACC3-743501916638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34BD-0BB2-F944-86DE-46A77214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A9D81-5387-9543-97B7-D9469962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89674A-EAE9-8349-9BF2-28E9CD8FC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 baseline="0">
                <a:solidFill>
                  <a:srgbClr val="0432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41A9E-DBB9-EF44-B41F-9CE5B0FDD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buClr>
                <a:srgbClr val="0432FF"/>
              </a:buClr>
              <a:defRPr/>
            </a:lvl1pPr>
            <a:lvl2pPr>
              <a:buClr>
                <a:srgbClr val="0432FF"/>
              </a:buClr>
              <a:defRPr/>
            </a:lvl2pPr>
            <a:lvl3pPr>
              <a:buClr>
                <a:srgbClr val="0432FF"/>
              </a:buClr>
              <a:defRPr/>
            </a:lvl3pPr>
            <a:lvl4pPr>
              <a:buClr>
                <a:srgbClr val="0432FF"/>
              </a:buClr>
              <a:defRPr/>
            </a:lvl4pPr>
            <a:lvl5pPr>
              <a:buClr>
                <a:srgbClr val="0432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7D88-19DE-D04B-9EDC-F87D37DD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FEE2-A648-6943-A602-305A8D2904D3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2ABB6-0286-0F43-B00A-5212584A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4386D-1032-4B41-8337-E7A0E010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17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5441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48C6-9BEA-A64A-94E3-337C397A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rgbClr val="0432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B65DC-DC21-2746-8E00-04356C469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432FF"/>
              </a:buClr>
              <a:defRPr/>
            </a:lvl1pPr>
            <a:lvl2pPr>
              <a:buClr>
                <a:srgbClr val="0432FF"/>
              </a:buClr>
              <a:defRPr/>
            </a:lvl2pPr>
            <a:lvl3pPr>
              <a:buClr>
                <a:srgbClr val="0432FF"/>
              </a:buClr>
              <a:defRPr/>
            </a:lvl3pPr>
            <a:lvl4pPr>
              <a:buClr>
                <a:srgbClr val="0432FF"/>
              </a:buClr>
              <a:defRPr/>
            </a:lvl4pPr>
            <a:lvl5pPr>
              <a:buClr>
                <a:srgbClr val="0432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4F770-7E54-494A-8150-0C00E99D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B71B-4BC5-1E4D-827F-D5C20BCCBDE2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179A0-8D32-254F-9137-8BEA1306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F6C7-5F25-5E4E-B6B9-48D7DA5B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6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697BC-4132-D847-9DEF-DC71A26D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baseline="0">
                <a:solidFill>
                  <a:srgbClr val="0432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CE2E8-3325-9B45-A05C-95A6688EE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0F246-7628-D84F-AF30-4E4B85F3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1187-374B-FC40-B8FE-2EE1BFC8EAB6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D3109-0F67-6245-8361-A11100EE8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2F0A2-00C0-F14D-AF04-803E4220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9C74-CB55-0C4F-8FCF-4D3A30B3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rgbClr val="0432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D1E7B-0CA0-DF4C-8ADF-312711303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432FF"/>
              </a:buClr>
              <a:defRPr/>
            </a:lvl1pPr>
            <a:lvl2pPr>
              <a:buClr>
                <a:srgbClr val="0432FF"/>
              </a:buClr>
              <a:defRPr/>
            </a:lvl2pPr>
            <a:lvl3pPr>
              <a:buClr>
                <a:srgbClr val="0432FF"/>
              </a:buClr>
              <a:defRPr/>
            </a:lvl3pPr>
            <a:lvl4pPr>
              <a:buClr>
                <a:srgbClr val="0432FF"/>
              </a:buClr>
              <a:defRPr/>
            </a:lvl4pPr>
            <a:lvl5pPr>
              <a:buClr>
                <a:srgbClr val="0432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B755F-2D9E-2C48-819E-77612E269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rgbClr val="0432FF"/>
                </a:solidFill>
              </a:defRPr>
            </a:lvl1pPr>
            <a:lvl2pPr>
              <a:defRPr baseline="0">
                <a:solidFill>
                  <a:srgbClr val="0432FF"/>
                </a:solidFill>
              </a:defRPr>
            </a:lvl2pPr>
            <a:lvl3pPr>
              <a:defRPr baseline="0">
                <a:solidFill>
                  <a:srgbClr val="0432FF"/>
                </a:solidFill>
              </a:defRPr>
            </a:lvl3pPr>
            <a:lvl4pPr>
              <a:defRPr baseline="0">
                <a:solidFill>
                  <a:srgbClr val="0432FF"/>
                </a:solidFill>
              </a:defRPr>
            </a:lvl4pPr>
            <a:lvl5pPr>
              <a:defRPr baseline="0">
                <a:solidFill>
                  <a:srgbClr val="0432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32EBE-C76C-7844-B63E-CB712884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68CC-A808-6B40-BE91-9EE1C0059BC1}" type="datetime1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CAA28-D22B-9E4F-9AF3-5B1B4873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555B3-9226-5942-9C0E-305B3CE2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3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DC6E-D28A-8141-A766-E5B930C8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baseline="0">
                <a:solidFill>
                  <a:srgbClr val="0432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E6BE6-FCA8-ED47-BC88-32EB6F0C9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F49C2-7403-9042-B8FA-B9DCC232E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0432FF"/>
              </a:buClr>
              <a:defRPr/>
            </a:lvl1pPr>
            <a:lvl2pPr>
              <a:buClr>
                <a:srgbClr val="0432FF"/>
              </a:buClr>
              <a:defRPr/>
            </a:lvl2pPr>
            <a:lvl3pPr>
              <a:buClr>
                <a:srgbClr val="0432FF"/>
              </a:buClr>
              <a:defRPr/>
            </a:lvl3pPr>
            <a:lvl4pPr>
              <a:buClr>
                <a:srgbClr val="0432FF"/>
              </a:buClr>
              <a:defRPr/>
            </a:lvl4pPr>
            <a:lvl5pPr>
              <a:buClr>
                <a:srgbClr val="0432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9EA66-FED0-294A-B1B0-56D90C6BA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6A145-1EA2-D445-A0C9-62A78CAAC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432FF"/>
              </a:buClr>
              <a:defRPr/>
            </a:lvl1pPr>
            <a:lvl2pPr>
              <a:buClr>
                <a:srgbClr val="0432FF"/>
              </a:buClr>
              <a:defRPr/>
            </a:lvl2pPr>
            <a:lvl3pPr>
              <a:buClr>
                <a:srgbClr val="0432FF"/>
              </a:buClr>
              <a:defRPr/>
            </a:lvl3pPr>
            <a:lvl4pPr>
              <a:buClr>
                <a:srgbClr val="0432FF"/>
              </a:buClr>
              <a:defRPr/>
            </a:lvl4pPr>
            <a:lvl5pPr>
              <a:buClr>
                <a:srgbClr val="0432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D279A-7F1E-3148-81A9-AA3F301E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B51F-D0DD-864C-8318-AC34812CAA7C}" type="datetime1">
              <a:rPr lang="en-US" smtClean="0"/>
              <a:t>3/5/20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5E0AA-188C-2C46-A7ED-81F40E42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760AA-D4CB-D840-9443-6225524F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0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B0C84-610A-B94E-A91D-C01A0CF9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rgbClr val="0432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CBA33-3454-4C41-A8FC-15F3A242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B601-898E-2442-A04D-8CF3DD4925AC}" type="datetime1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A87BE-809A-A046-9333-86F58AB0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6D8A9-27F4-7D41-8EDB-796CBADC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60C8B1-8857-3A4E-B42F-6012AD88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0448-2509-6040-BD4D-A79AA7AC4F6D}" type="datetime1">
              <a:rPr lang="en-US" smtClean="0"/>
              <a:t>3/5/20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5F8DF-F65D-9A4E-AEB7-A68172C3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4A300-9C71-2240-B8B3-27424B5C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0BC0-CED0-1749-B732-F8E88F66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baseline="0">
                <a:solidFill>
                  <a:srgbClr val="0432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BABBF-651A-B141-8DB8-9B00F41EF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0432FF"/>
              </a:buClr>
              <a:defRPr sz="3200"/>
            </a:lvl1pPr>
            <a:lvl2pPr>
              <a:buClr>
                <a:srgbClr val="0432FF"/>
              </a:buClr>
              <a:defRPr sz="2800"/>
            </a:lvl2pPr>
            <a:lvl3pPr>
              <a:buClr>
                <a:srgbClr val="0432FF"/>
              </a:buClr>
              <a:defRPr sz="2400"/>
            </a:lvl3pPr>
            <a:lvl4pPr>
              <a:buClr>
                <a:srgbClr val="0432FF"/>
              </a:buClr>
              <a:defRPr sz="2000"/>
            </a:lvl4pPr>
            <a:lvl5pPr>
              <a:buClr>
                <a:srgbClr val="0432FF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374DB-4409-AE47-9F3F-384C2841B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D205F-F957-034B-9AF5-0DC83A5E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D63B-92EA-9B42-9B8E-4010EA968217}" type="datetime1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B1513-18D4-4547-BC75-0669CCA7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9ED6A-EC7B-8749-80DB-7992A552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7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3E8F-70FD-984F-B0CD-364C706A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baseline="0">
                <a:solidFill>
                  <a:srgbClr val="0432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D55A3-AC1B-8940-BD99-44C863CCA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52855-5E7B-6142-A6BB-B5228AF8D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C41D2-3A91-824D-8415-4A770CF7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BCD3-73F5-CF4B-9B1F-A4A1359E0740}" type="datetime1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BDCA1-03AE-5144-AA37-41CAFC5D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2DB65-555B-7A49-8D59-6D11BCD1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3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FAF43-CEFA-D74B-950C-1E43CAED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73347-2BD7-6B41-A603-C72A9C853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41C08-1509-5D41-B700-A61040DB9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2BB32-EDEE-FD4B-8677-B13387016E1B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87EEB-BEC7-ED4E-BF2F-6C9A2028A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42B-1BEF-944C-BA94-D4C4F1BA5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460C8-F39B-914A-827E-65F08F2A7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rstechnica.com/information-technology/2020/02/flaw-in-billions-of-wi-fi-devices-left-communications-open-to-eavesdropp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mjr/10660167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ireless Security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t>Wireless Security</a:t>
            </a:r>
          </a:p>
        </p:txBody>
      </p:sp>
      <p:sp>
        <p:nvSpPr>
          <p:cNvPr id="120" name="Body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997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6DA8-B0A5-A54F-9946-4BFB85A64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NFC—Attacks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88E60-CD5C-BC42-B572-26D6510CF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Hard; none known in the wild</a:t>
            </a:r>
          </a:p>
          <a:p>
            <a:r>
              <a:rPr lang="en-US" dirty="0"/>
              <a:t>Timing matters for NFC exchanges</a:t>
            </a:r>
          </a:p>
          <a:p>
            <a:r>
              <a:rPr lang="en-US" dirty="0"/>
              <a:t>Some </a:t>
            </a:r>
            <a:r>
              <a:rPr lang="en-US" dirty="0" err="1"/>
              <a:t>MitM</a:t>
            </a:r>
            <a:r>
              <a:rPr lang="en-US" dirty="0"/>
              <a:t> and relay attacks have been demonstrated in the lab</a:t>
            </a:r>
          </a:p>
          <a:p>
            <a:r>
              <a:rPr lang="en-US" dirty="0"/>
              <a:t>More serious issue: bugs in the NFC protocol stack</a:t>
            </a:r>
          </a:p>
          <a:p>
            <a:r>
              <a:rPr lang="en-US" i="1" dirty="0"/>
              <a:t>Complexity leads to insecurity!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57BD0-C241-3949-977B-E790502B11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290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6A9B-8DB9-D041-8C86-E47CF9D8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DB0A6-EA18-EF4E-B656-9D5903A6B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for short range, moderate bandwidth communications</a:t>
            </a:r>
          </a:p>
          <a:p>
            <a:r>
              <a:rPr lang="en-US" dirty="0"/>
              <a:t>Typical uses: wireless keyboards and mice, headphones, body-area networks, bootstrapping faster communications, etc.</a:t>
            </a:r>
          </a:p>
          <a:p>
            <a:r>
              <a:rPr lang="en-US" dirty="0"/>
              <a:t>Bandwidth: up to 1.4 Mbps for Bluetooth 5.0; slower for earlier versions</a:t>
            </a:r>
          </a:p>
          <a:p>
            <a:r>
              <a:rPr lang="en-US" dirty="0"/>
              <a:t>Security issue: </a:t>
            </a:r>
            <a:r>
              <a:rPr lang="en-US" i="1" dirty="0"/>
              <a:t>pairing</a:t>
            </a:r>
          </a:p>
          <a:p>
            <a:r>
              <a:rPr lang="en-US" dirty="0"/>
              <a:t>Pairing: how does one Bluetooth device know which other device to connect to and to encrypt to?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3327B-251E-EE43-9791-C3D0D9A2989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865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7B64-B01C-C44D-B46F-F0B6C958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Pairing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91FA2-7B0B-C74F-9E0E-DBECD2723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variants, depending on device type</a:t>
            </a:r>
          </a:p>
          <a:p>
            <a:r>
              <a:rPr lang="en-US" dirty="0"/>
              <a:t>Fancier devices can require PIN entry</a:t>
            </a:r>
          </a:p>
          <a:p>
            <a:r>
              <a:rPr lang="en-US" dirty="0"/>
              <a:t>Simpler devices, e.g., headphones, might enter pairing mode when you do something odd such as holding down the power button</a:t>
            </a:r>
          </a:p>
          <a:p>
            <a:r>
              <a:rPr lang="en-US" dirty="0"/>
              <a:t>A pairwise secret is negotiated; this is used for future associations and communications after successful pairing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EE150-F699-974F-A63A-F1964F814A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988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D9A8-2462-9642-ADE5-C20AE8FE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Attacks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F8868-9585-E940-9561-3163BF9F9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B000E-A30B-DB43-B7DA-762D4B12293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292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D9A8-2462-9642-ADE5-C20AE8FE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Attacks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F8868-9585-E940-9561-3163BF9F9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Cryptographic flaws</a:t>
            </a:r>
          </a:p>
          <a:p>
            <a:r>
              <a:rPr lang="en-US" dirty="0"/>
              <a:t>Protocol flaws</a:t>
            </a:r>
          </a:p>
          <a:p>
            <a:pPr lvl="1"/>
            <a:r>
              <a:rPr lang="en-US" dirty="0"/>
              <a:t>The Bluetooth protocol stack is </a:t>
            </a:r>
            <a:r>
              <a:rPr lang="en-US" i="1" dirty="0"/>
              <a:t>very</a:t>
            </a:r>
            <a:r>
              <a:rPr lang="en-US" dirty="0"/>
              <a:t> complex</a:t>
            </a:r>
          </a:p>
          <a:p>
            <a:r>
              <a:rPr lang="en-US" dirty="0"/>
              <a:t>Pairing flaws</a:t>
            </a:r>
          </a:p>
          <a:p>
            <a:r>
              <a:rPr lang="en-US" dirty="0"/>
              <a:t>Implementation flaws</a:t>
            </a:r>
          </a:p>
          <a:p>
            <a:pPr marL="0" indent="0">
              <a:buNone/>
            </a:pPr>
            <a:r>
              <a:rPr lang="en-US" dirty="0"/>
              <a:t>In other words, more or less anything that can </a:t>
            </a:r>
            <a:r>
              <a:rPr lang="en-US"/>
              <a:t>go wrong, has…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B000E-A30B-DB43-B7DA-762D4B12293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71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1D75-99BD-FC40-AD4A-F283F25F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BBBB4-42D0-3E40-9920-83455BFB6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Extremely common</a:t>
            </a:r>
          </a:p>
          <a:p>
            <a:r>
              <a:rPr lang="en-US" dirty="0"/>
              <a:t>Intended as “wireless Ethernet”—replacement for traditional, high-speed, wired networks</a:t>
            </a:r>
          </a:p>
          <a:p>
            <a:r>
              <a:rPr lang="en-US" dirty="0"/>
              <a:t>Speed varies with version, range, and </a:t>
            </a:r>
            <a:r>
              <a:rPr lang="en-US" dirty="0" err="1"/>
              <a:t>WiFi</a:t>
            </a:r>
            <a:r>
              <a:rPr lang="en-US" dirty="0"/>
              <a:t> usage in the area, but generally in the 10s of megabits/second.</a:t>
            </a:r>
          </a:p>
          <a:p>
            <a:r>
              <a:rPr lang="en-US" dirty="0"/>
              <a:t>Today, used far more than originally anticipated, for phones, tablets, IoT, and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820C1-1F05-0A4F-B3EF-E5869DADFB5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9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11D01-7832-D244-9245-C95C9A6F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Encryption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2CDCD-0AB2-4746-B99C-3605CF7C2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had encryption from the very beginning—but it had a long, tortuous history</a:t>
            </a:r>
          </a:p>
          <a:p>
            <a:r>
              <a:rPr lang="en-US" dirty="0"/>
              <a:t>The goal of the original standard, WEP, is told in its name: “Wired-Equivalent Privacy”</a:t>
            </a:r>
          </a:p>
          <a:p>
            <a:r>
              <a:rPr lang="en-US" dirty="0"/>
              <a:t>In other words: make the security equal to that of wired Ethernet, no less—but no more</a:t>
            </a:r>
          </a:p>
          <a:p>
            <a:r>
              <a:rPr lang="en-US" dirty="0"/>
              <a:t>It didn’t succeed…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A46C9-AEC7-D049-9E15-2F9D41D97EC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0745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D5FB-14D4-ED44-BB27-7FDE1561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27423-CDE2-EC4B-A81C-EA735101A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Shared key among all users of a network</a:t>
            </a:r>
          </a:p>
          <a:p>
            <a:r>
              <a:rPr lang="en-US" dirty="0"/>
              <a:t>No key management—keys were static</a:t>
            </a:r>
          </a:p>
          <a:p>
            <a:r>
              <a:rPr lang="en-US" dirty="0"/>
              <a:t>Used RC4, a stream cipher, and an unkeyed CRC instead of a MAC</a:t>
            </a:r>
          </a:p>
          <a:p>
            <a:r>
              <a:rPr lang="en-US" dirty="0"/>
              <a:t>Originally used a 40-bit key, due to US export rules; later raised to 104 bits</a:t>
            </a:r>
          </a:p>
          <a:p>
            <a:r>
              <a:rPr lang="en-US" dirty="0"/>
              <a:t>Why RC4? Remember the limitations of 1999 hardware—anything better was deemed too expensive, in silicon and in battery power. RC4 is </a:t>
            </a:r>
            <a:r>
              <a:rPr lang="en-US" i="1" dirty="0"/>
              <a:t>very</a:t>
            </a:r>
            <a:r>
              <a:rPr lang="en-US" dirty="0"/>
              <a:t> efficient</a:t>
            </a:r>
          </a:p>
          <a:p>
            <a:r>
              <a:rPr lang="en-US" dirty="0"/>
              <a:t>But: WEP was a horrible failure as a security mechanism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F1919-C0CB-AE4F-A56B-7C7DAFE703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2541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5B217-801F-0843-B080-275D92E97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versus MAC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A72FE-43A8-0F49-8C57-1F62C5B44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MAC: Message Authentication Code, a keyed cryptographic checksum that detects unauthorized modifications to the message</a:t>
            </a:r>
          </a:p>
          <a:p>
            <a:r>
              <a:rPr lang="en-US" dirty="0"/>
              <a:t>MAC address: Media Access Control address, i.e., an Ethernet address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C52E2-5F6A-4C4A-8A61-A0270FE15FB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9115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168C-BC99-9E4B-A080-31AF543A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: A Packet Medium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B8CDA-F038-F34F-973B-932191374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—like Ethernet and for that matter IP—is packet-oriented</a:t>
            </a:r>
          </a:p>
          <a:p>
            <a:r>
              <a:rPr lang="en-US" dirty="0"/>
              <a:t>Each packet is an independent message</a:t>
            </a:r>
          </a:p>
          <a:p>
            <a:pPr lvl="1"/>
            <a:r>
              <a:rPr lang="en-US" dirty="0"/>
              <a:t>Each packet is self-contained</a:t>
            </a:r>
          </a:p>
          <a:p>
            <a:pPr lvl="1"/>
            <a:r>
              <a:rPr lang="en-US" dirty="0"/>
              <a:t>Packets may be dropped, duplicated, damaged, or reordered</a:t>
            </a:r>
          </a:p>
          <a:p>
            <a:pPr lvl="1"/>
            <a:r>
              <a:rPr lang="en-US" dirty="0"/>
              <a:t>Any stream-like semantics have to be handled at a higher protocol layer (on the Internet, that’s TCP)</a:t>
            </a:r>
          </a:p>
          <a:p>
            <a:r>
              <a:rPr lang="en-US" dirty="0"/>
              <a:t>This means that encryption </a:t>
            </a:r>
            <a:r>
              <a:rPr lang="en-US" i="1" dirty="0"/>
              <a:t>at the </a:t>
            </a:r>
            <a:r>
              <a:rPr lang="en-US" i="1" dirty="0" err="1"/>
              <a:t>WiFi</a:t>
            </a:r>
            <a:r>
              <a:rPr lang="en-US" i="1" dirty="0"/>
              <a:t> layer</a:t>
            </a:r>
            <a:r>
              <a:rPr lang="en-US" dirty="0"/>
              <a:t> has to be packet-oriented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5056C-401F-FF4B-91DA-E9CD5D1F7A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096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Wireless is Differ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>
              <a:defRPr>
                <a:solidFill>
                  <a:srgbClr val="0000FF"/>
                </a:solidFill>
              </a:defRPr>
            </a:pPr>
            <a:r>
              <a:rPr sz="4400" dirty="0"/>
              <a:t>Wireless is Different</a:t>
            </a:r>
          </a:p>
        </p:txBody>
      </p:sp>
      <p:sp>
        <p:nvSpPr>
          <p:cNvPr id="123" name="Actually, why is it wireless different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Actually, why is wireless different?</a:t>
            </a:r>
          </a:p>
          <a:p>
            <a:r>
              <a:rPr dirty="0"/>
              <a:t>Is it different?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13716" y="6536531"/>
            <a:ext cx="159806" cy="22802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46570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25A8-C3EE-DF4C-B5B2-0921428E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and WEP Encryption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65C2-8BB3-3443-9CBB-206540ABF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Ideally, </a:t>
            </a:r>
            <a:r>
              <a:rPr lang="en-US" dirty="0" err="1"/>
              <a:t>WiFi</a:t>
            </a:r>
            <a:r>
              <a:rPr lang="en-US" dirty="0"/>
              <a:t> would use a block cipher in some suitable mode of operation, e.g., CBC</a:t>
            </a:r>
          </a:p>
          <a:p>
            <a:pPr lvl="1"/>
            <a:r>
              <a:rPr lang="en-US" dirty="0"/>
              <a:t>(Modes like GCM hadn’t been invented yet)</a:t>
            </a:r>
          </a:p>
          <a:p>
            <a:r>
              <a:rPr lang="en-US" dirty="0"/>
              <a:t>Stream ciphers assume a reliable underlying byte sequence—but on a packet network, there is no reliable layer larger than a packet</a:t>
            </a:r>
          </a:p>
          <a:p>
            <a:r>
              <a:rPr lang="en-US" dirty="0"/>
              <a:t>WEP used RC4, a stream cipher, so every packet had to be encrypted independently</a:t>
            </a:r>
          </a:p>
          <a:p>
            <a:r>
              <a:rPr lang="en-US" dirty="0"/>
              <a:t>RC4 generates a pseudo-random byte stream that is XORed with the plaintext, a byte at a time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C</a:t>
            </a:r>
            <a:r>
              <a:rPr lang="en-US" i="1" baseline="-25000" dirty="0"/>
              <a:t>i</a:t>
            </a:r>
            <a:r>
              <a:rPr lang="en-US" i="1" dirty="0"/>
              <a:t> := 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⊕</a:t>
            </a:r>
            <a:r>
              <a:rPr lang="en-US" i="1" dirty="0"/>
              <a:t> S</a:t>
            </a:r>
            <a:r>
              <a:rPr lang="en-US" i="1" baseline="-25000" dirty="0"/>
              <a:t>i</a:t>
            </a:r>
            <a:endParaRPr lang="en-US" baseline="-25000" dirty="0"/>
          </a:p>
          <a:p>
            <a:pPr marL="0" indent="0">
              <a:buNone/>
            </a:pPr>
            <a:r>
              <a:rPr lang="en-US" dirty="0"/>
              <a:t>   but for WEP, this can only be done within a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FB59-19E3-4A4D-9596-3F7FA369E4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695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5154-0783-7B4E-8463-D8F64B5A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and Stream Ciphers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6F81E-26C5-1546-BF9F-62EEE957A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stream ciphers, it is </a:t>
            </a:r>
            <a:r>
              <a:rPr lang="en-US" i="1" dirty="0"/>
              <a:t>vital</a:t>
            </a:r>
            <a:r>
              <a:rPr lang="en-US" dirty="0"/>
              <a:t> not to reuse a key stream for two different plaintexts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C</a:t>
            </a:r>
            <a:r>
              <a:rPr lang="en-US" i="1" baseline="-25000" dirty="0"/>
              <a:t>1,i</a:t>
            </a:r>
            <a:r>
              <a:rPr lang="en-US" i="1" dirty="0"/>
              <a:t> </a:t>
            </a:r>
            <a:r>
              <a:rPr lang="en-US" dirty="0"/>
              <a:t>⊕ </a:t>
            </a:r>
            <a:r>
              <a:rPr lang="en-US" i="1" dirty="0"/>
              <a:t>C</a:t>
            </a:r>
            <a:r>
              <a:rPr lang="en-US" i="1" baseline="-25000" dirty="0"/>
              <a:t>2,i</a:t>
            </a:r>
            <a:r>
              <a:rPr lang="en-US" i="1" dirty="0"/>
              <a:t> = P</a:t>
            </a:r>
            <a:r>
              <a:rPr lang="en-US" i="1" baseline="-25000" dirty="0"/>
              <a:t>1,i</a:t>
            </a:r>
            <a:r>
              <a:rPr lang="en-US" i="1" dirty="0"/>
              <a:t> </a:t>
            </a:r>
            <a:r>
              <a:rPr lang="en-US" dirty="0"/>
              <a:t>⊕ </a:t>
            </a:r>
            <a:r>
              <a:rPr lang="en-US" i="1" dirty="0"/>
              <a:t>S</a:t>
            </a:r>
            <a:r>
              <a:rPr lang="en-US" i="1" baseline="-25000" dirty="0"/>
              <a:t>i</a:t>
            </a:r>
            <a:r>
              <a:rPr lang="en-US" dirty="0"/>
              <a:t> ⊕ </a:t>
            </a:r>
            <a:r>
              <a:rPr lang="en-US" i="1" dirty="0"/>
              <a:t>P</a:t>
            </a:r>
            <a:r>
              <a:rPr lang="en-US" i="1" baseline="-25000" dirty="0"/>
              <a:t>2,i</a:t>
            </a:r>
            <a:r>
              <a:rPr lang="en-US" dirty="0"/>
              <a:t> ⊕ </a:t>
            </a:r>
            <a:r>
              <a:rPr lang="en-US" i="1" dirty="0"/>
              <a:t>S</a:t>
            </a:r>
            <a:r>
              <a:rPr lang="en-US" i="1" baseline="-25000" dirty="0"/>
              <a:t>i</a:t>
            </a:r>
            <a:r>
              <a:rPr lang="en-US" dirty="0"/>
              <a:t> = </a:t>
            </a:r>
            <a:r>
              <a:rPr lang="en-US" i="1" dirty="0"/>
              <a:t>P</a:t>
            </a:r>
            <a:r>
              <a:rPr lang="en-US" i="1" baseline="-25000" dirty="0"/>
              <a:t>1,i</a:t>
            </a:r>
            <a:r>
              <a:rPr lang="en-US" i="1" dirty="0"/>
              <a:t> </a:t>
            </a:r>
            <a:r>
              <a:rPr lang="en-US" dirty="0"/>
              <a:t>⊕ </a:t>
            </a:r>
            <a:r>
              <a:rPr lang="en-US" i="1" dirty="0"/>
              <a:t>P</a:t>
            </a:r>
            <a:r>
              <a:rPr lang="en-US" i="1" baseline="-25000" dirty="0"/>
              <a:t>2,i</a:t>
            </a:r>
            <a:r>
              <a:rPr lang="en-US" dirty="0"/>
              <a:t> </a:t>
            </a:r>
          </a:p>
          <a:p>
            <a:r>
              <a:rPr lang="en-US" dirty="0"/>
              <a:t>If you know one byte, it gives you the other, or you can guess at one plaintext stream and see if it makes the other make sense</a:t>
            </a:r>
          </a:p>
          <a:p>
            <a:r>
              <a:rPr lang="en-US" dirty="0"/>
              <a:t>To avoid this, WEP used a 24-bit IV that was concatenated with the static key to form a longer effective key</a:t>
            </a:r>
          </a:p>
          <a:p>
            <a:r>
              <a:rPr lang="en-US" dirty="0"/>
              <a:t>24 bits wasn’t nearly enough, and they didn’t even specify it properly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7A83A-1A83-C549-83E1-15414F6033F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5757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14106-D9B7-FF43-A203-3C10B962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IV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AC7D1-9783-1943-A405-4E72EC5E3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24</a:t>
            </a:r>
            <a:r>
              <a:rPr lang="en-US" dirty="0"/>
              <a:t> isn’t very many packets—an access point will send that many fairly quickly</a:t>
            </a:r>
          </a:p>
          <a:p>
            <a:r>
              <a:rPr lang="en-US" dirty="0"/>
              <a:t>The standard didn’t say how IVs were to be selected—and many devices always started at 0 on power-up (which was frequent, since early </a:t>
            </a:r>
            <a:r>
              <a:rPr lang="en-US" dirty="0" err="1"/>
              <a:t>WiFi</a:t>
            </a:r>
            <a:r>
              <a:rPr lang="en-US" dirty="0"/>
              <a:t> cards were removable from laptops)</a:t>
            </a:r>
          </a:p>
          <a:p>
            <a:r>
              <a:rPr lang="en-US" dirty="0"/>
              <a:t>If an implementation tried to be smart and use random IVs, instead of sequential ones, it would repeat on average every ~5,000 packets (birthday paradox)</a:t>
            </a:r>
          </a:p>
          <a:p>
            <a:r>
              <a:rPr lang="en-US" dirty="0"/>
              <a:t>The spec didn’t even bar repeated use of the same IV!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worse!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0F45D-C95B-EC49-B8CC-D5FA7869D4E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4886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4F56-D3C3-8B43-AED7-3210C32A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Injection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E8A1D-E833-1E43-91D6-6DF154D80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Suppose you know the full content of a packet</a:t>
            </a:r>
          </a:p>
          <a:p>
            <a:pPr lvl="1"/>
            <a:r>
              <a:rPr lang="en-US" dirty="0"/>
              <a:t>How? Send the target machine such a packet</a:t>
            </a:r>
          </a:p>
          <a:p>
            <a:pPr lvl="1"/>
            <a:r>
              <a:rPr lang="en-US" dirty="0"/>
              <a:t>Ping the target, and get the ping and the reply</a:t>
            </a:r>
          </a:p>
          <a:p>
            <a:pPr lvl="1"/>
            <a:r>
              <a:rPr lang="en-US" dirty="0"/>
              <a:t>Or induce the target to send you email or visit your website</a:t>
            </a:r>
          </a:p>
          <a:p>
            <a:r>
              <a:rPr lang="en-US" dirty="0"/>
              <a:t>XOR the known packet against the ciphertext of a WEP-protected </a:t>
            </a:r>
            <a:r>
              <a:rPr lang="en-US" dirty="0" err="1"/>
              <a:t>WiFi</a:t>
            </a:r>
            <a:r>
              <a:rPr lang="en-US" dirty="0"/>
              <a:t> packet</a:t>
            </a:r>
          </a:p>
          <a:p>
            <a:r>
              <a:rPr lang="en-US" dirty="0"/>
              <a:t>That gives you the </a:t>
            </a:r>
            <a:r>
              <a:rPr lang="en-US" i="1" dirty="0"/>
              <a:t>S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for the entire packet—use that to create as many new packets as you wish</a:t>
            </a:r>
          </a:p>
          <a:p>
            <a:r>
              <a:rPr lang="en-US" dirty="0"/>
              <a:t>Many more variations on this game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it got worse!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8928E-475B-AA47-9CA5-9C7465DB05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309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31423-7412-B642-A5F4-1BE3668B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RC4 Isn’t Very Good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9CC24-605F-BE4B-8E44-E790E1C14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RC4 turned out not to be very strong against cryptanalysis</a:t>
            </a:r>
          </a:p>
          <a:p>
            <a:r>
              <a:rPr lang="en-US" dirty="0"/>
              <a:t>Especially in the context of WEP, it’s easy to crack</a:t>
            </a:r>
          </a:p>
          <a:p>
            <a:r>
              <a:rPr lang="en-US" dirty="0"/>
              <a:t>Result: breaking into WEP-protected networks is more or less the only widespread use of a cryptanalytic attack in the wild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2DF28-431F-8041-8CF3-23BA8D76F1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58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514C-D7B1-E74A-B6B6-24D5980B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Operational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BC522-1E9E-8947-A052-19DFBDF71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lack of key management meant that there were no session keys—recovering the WEP key was all you needed for full access</a:t>
            </a:r>
          </a:p>
          <a:p>
            <a:r>
              <a:rPr lang="en-US" dirty="0"/>
              <a:t>Since everyone in an organization shared the same key, changing it was logistically almost impossible; everyone had to do it at the same time or they’d lose access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7CFD1-857D-654E-B076-B3557283CE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8459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DDC0-0C81-4240-8D63-97A644A5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Went Wrong with WEP?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B2F18-DD39-7A49-A95F-06F35E108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hardware was underpowered</a:t>
            </a:r>
          </a:p>
          <a:p>
            <a:r>
              <a:rPr lang="en-US" dirty="0"/>
              <a:t>The designers of WEP knew too little about cryptography—using a stream cipher was simply wrong</a:t>
            </a:r>
          </a:p>
          <a:p>
            <a:pPr lvl="1"/>
            <a:r>
              <a:rPr lang="en-US" dirty="0"/>
              <a:t>They should have tried to find a low-energy block cipher</a:t>
            </a:r>
          </a:p>
          <a:p>
            <a:pPr lvl="1"/>
            <a:r>
              <a:rPr lang="en-US" dirty="0"/>
              <a:t>At the very least, they could have used a much longer IV; it would have helped against many of the problems, with almost no performance hit</a:t>
            </a:r>
          </a:p>
          <a:p>
            <a:pPr lvl="1"/>
            <a:r>
              <a:rPr lang="en-US" dirty="0"/>
              <a:t>They should have used a keyed checksum</a:t>
            </a:r>
          </a:p>
          <a:p>
            <a:r>
              <a:rPr lang="en-US" dirty="0"/>
              <a:t>They left key management to a higher level of the protocol stack, but it was never designed, let alone implemented or adopted</a:t>
            </a:r>
          </a:p>
          <a:p>
            <a:r>
              <a:rPr lang="en-US" dirty="0"/>
              <a:t>There were no knowledgeable eyes on the entire standardization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1AF5A-1DD1-D640-A3BE-383B8285C8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796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A4C7F-4393-EF40-BC15-304B793A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28FD6-A719-A34C-8192-A30F6AEAB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WEP attacks have been used in the real world</a:t>
            </a:r>
          </a:p>
          <a:p>
            <a:r>
              <a:rPr lang="en-US" dirty="0"/>
              <a:t>The TJX attack is just one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C24B1-09DD-D945-B864-924B3D04D5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269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C213-DF73-9148-85B9-729E5619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versus our Threat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50660-444E-4C40-AC9F-0B019F84C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914400">
              <a:spcAft>
                <a:spcPts val="500"/>
              </a:spcAft>
              <a:buNone/>
            </a:pPr>
            <a:r>
              <a:rPr lang="en-US" b="1" dirty="0"/>
              <a:t>Host Access: </a:t>
            </a:r>
            <a:r>
              <a:rPr lang="en-US" dirty="0"/>
              <a:t>Available due to weak checksum and use of a stream cipher</a:t>
            </a:r>
            <a:endParaRPr lang="en-US" b="1" dirty="0"/>
          </a:p>
          <a:p>
            <a:pPr marL="0" indent="-914400">
              <a:spcAft>
                <a:spcPts val="500"/>
              </a:spcAft>
              <a:buNone/>
            </a:pPr>
            <a:r>
              <a:rPr lang="en-US" b="1" dirty="0"/>
              <a:t>Network Access: </a:t>
            </a:r>
            <a:r>
              <a:rPr lang="en-US" dirty="0"/>
              <a:t>Available via the known full packet attack</a:t>
            </a:r>
            <a:endParaRPr lang="en-US" b="1" dirty="0"/>
          </a:p>
          <a:p>
            <a:pPr marL="0" indent="-914400">
              <a:spcAft>
                <a:spcPts val="500"/>
              </a:spcAft>
              <a:buNone/>
            </a:pPr>
            <a:r>
              <a:rPr lang="en-US" b="1" dirty="0"/>
              <a:t>Content Access:</a:t>
            </a:r>
            <a:r>
              <a:rPr lang="en-US" dirty="0"/>
              <a:t> Available due to cryptanalytic weakness</a:t>
            </a:r>
            <a:endParaRPr lang="en-US" b="1" dirty="0"/>
          </a:p>
          <a:p>
            <a:pPr marL="0" indent="-914400">
              <a:spcAft>
                <a:spcPts val="500"/>
              </a:spcAft>
              <a:buNone/>
            </a:pPr>
            <a:r>
              <a:rPr lang="en-US" b="1" dirty="0"/>
              <a:t>Metadata Access:</a:t>
            </a:r>
            <a:r>
              <a:rPr lang="en-US" dirty="0"/>
              <a:t> The source and destination MAC addresses are sent in the clear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A7F40-004D-B04E-881E-7B8D545B7D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4390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B1B9-2315-F542-AD10-4A3CA7B7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WPA2: </a:t>
            </a:r>
            <a:r>
              <a:rPr lang="en-US" dirty="0" err="1"/>
              <a:t>WiFi</a:t>
            </a:r>
            <a:r>
              <a:rPr lang="en-US" dirty="0"/>
              <a:t> Protected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B6ACE-0ACB-1041-AF03-9702D7EDB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Much</a:t>
            </a:r>
            <a:r>
              <a:rPr lang="en-US" dirty="0"/>
              <a:t> stronger than WEP</a:t>
            </a:r>
          </a:p>
          <a:p>
            <a:r>
              <a:rPr lang="en-US" dirty="0"/>
              <a:t>Uses AES and a real MAC</a:t>
            </a:r>
          </a:p>
          <a:p>
            <a:r>
              <a:rPr lang="en-US" dirty="0"/>
              <a:t>Two modes: WPA2 Personal, with a single pre-shared key for the network, and WPA2 Enterprise, which has a login and password per user</a:t>
            </a:r>
          </a:p>
          <a:p>
            <a:r>
              <a:rPr lang="en-US" dirty="0"/>
              <a:t>Still some cryptographic issues—crypto protocol design is </a:t>
            </a:r>
            <a:r>
              <a:rPr lang="en-US" i="1" dirty="0"/>
              <a:t>hard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D85B5-560D-1147-99C0-4E60447590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588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ireless is Differ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Wireless </a:t>
            </a:r>
            <a:r>
              <a:rPr i="1" dirty="0">
                <a:latin typeface="Helvetica Neue"/>
                <a:ea typeface="Helvetica Neue"/>
                <a:cs typeface="Helvetica Neue"/>
                <a:sym typeface="Helvetica Neue"/>
              </a:rPr>
              <a:t>is</a:t>
            </a:r>
            <a:r>
              <a:rPr dirty="0"/>
              <a:t> Different</a:t>
            </a:r>
          </a:p>
        </p:txBody>
      </p:sp>
      <p:sp>
        <p:nvSpPr>
          <p:cNvPr id="129" name="The attacker has access to the network that isn’t as constrained by physical loc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attacker has access to the network that isn’t as constrained by physical location</a:t>
            </a:r>
          </a:p>
          <a:p>
            <a:r>
              <a:t>Your security perimeter is much larger</a:t>
            </a:r>
          </a:p>
          <a:p>
            <a:r>
              <a:t>Traffic can be monitored</a:t>
            </a:r>
          </a:p>
          <a:p>
            <a:r>
              <a:t>Traffic can be injected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13716" y="6536531"/>
            <a:ext cx="159806" cy="22802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64598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5BAA-E83F-9B41-AA90-9364D0B8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WPA2 Fare in our Goal Model?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A9AF4-357A-7744-B1E4-78D982961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914400">
              <a:spcAft>
                <a:spcPts val="500"/>
              </a:spcAft>
              <a:buNone/>
            </a:pPr>
            <a:r>
              <a:rPr lang="en-US" b="1" dirty="0"/>
              <a:t>Host Access: </a:t>
            </a:r>
            <a:r>
              <a:rPr lang="en-US" dirty="0"/>
              <a:t>Blocked</a:t>
            </a:r>
            <a:endParaRPr lang="en-US" b="1" dirty="0"/>
          </a:p>
          <a:p>
            <a:pPr marL="0" indent="-914400">
              <a:spcAft>
                <a:spcPts val="500"/>
              </a:spcAft>
              <a:buNone/>
            </a:pPr>
            <a:r>
              <a:rPr lang="en-US" b="1" dirty="0"/>
              <a:t>Network Access: </a:t>
            </a:r>
            <a:r>
              <a:rPr lang="en-US" dirty="0"/>
              <a:t>Blocked</a:t>
            </a:r>
            <a:endParaRPr lang="en-US" b="1" dirty="0"/>
          </a:p>
          <a:p>
            <a:pPr marL="0" indent="-914400">
              <a:spcAft>
                <a:spcPts val="500"/>
              </a:spcAft>
              <a:buNone/>
            </a:pPr>
            <a:r>
              <a:rPr lang="en-US" b="1" dirty="0"/>
              <a:t>Content Access:</a:t>
            </a:r>
            <a:r>
              <a:rPr lang="en-US" dirty="0"/>
              <a:t> Blocked</a:t>
            </a:r>
            <a:endParaRPr lang="en-US" b="1" dirty="0"/>
          </a:p>
          <a:p>
            <a:pPr marL="0" indent="-914400">
              <a:spcAft>
                <a:spcPts val="500"/>
              </a:spcAft>
              <a:buNone/>
            </a:pPr>
            <a:r>
              <a:rPr lang="en-US" b="1" dirty="0"/>
              <a:t>Metadata Access:</a:t>
            </a:r>
            <a:r>
              <a:rPr lang="en-US" dirty="0"/>
              <a:t> The source and destination MAC addresses are sent in the clear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But…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70027-248E-4D40-A36E-C81C84A8095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406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D581-A5EE-EE45-9B55-8B590E16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6F0A3-0C6F-A640-A30C-D583DA4FD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would want to exploit metadata? Remember that it’s MAC addresses, which stay local.</a:t>
            </a:r>
          </a:p>
          <a:p>
            <a:r>
              <a:rPr lang="en-US" dirty="0"/>
              <a:t>Intelligence agencies </a:t>
            </a:r>
            <a:r>
              <a:rPr lang="en-US" i="1" dirty="0"/>
              <a:t>love</a:t>
            </a:r>
            <a:r>
              <a:rPr lang="en-US" dirty="0"/>
              <a:t> metadata, to see who talks to whom</a:t>
            </a:r>
          </a:p>
          <a:p>
            <a:pPr lvl="1"/>
            <a:r>
              <a:rPr lang="en-US" dirty="0"/>
              <a:t>They also may have or be able to build a database of MAC addresses</a:t>
            </a:r>
          </a:p>
          <a:p>
            <a:r>
              <a:rPr lang="en-US" dirty="0"/>
              <a:t>Network operators can track it</a:t>
            </a:r>
          </a:p>
          <a:p>
            <a:pPr lvl="1"/>
            <a:r>
              <a:rPr lang="en-US" dirty="0"/>
              <a:t>Intrusion detection; marketing (for public </a:t>
            </a:r>
            <a:r>
              <a:rPr lang="en-US" dirty="0" err="1"/>
              <a:t>WiFi</a:t>
            </a:r>
            <a:r>
              <a:rPr lang="en-US" dirty="0"/>
              <a:t> nets)</a:t>
            </a:r>
          </a:p>
          <a:p>
            <a:r>
              <a:rPr lang="en-US" dirty="0"/>
              <a:t>For pay networks, impersonate someone else’s MAC address and run up their tab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F366E-24B1-954A-962E-D3450469C7E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7196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C69F-8102-E54C-BF77-5A6942C2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 </a:t>
            </a:r>
            <a:r>
              <a:rPr lang="en-US" dirty="0" err="1"/>
              <a:t>WiFi</a:t>
            </a:r>
            <a:r>
              <a:rPr lang="en-US" dirty="0"/>
              <a:t> versus Wired Nets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6C9D0-2B1B-3343-AE35-5D4CE82E4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With wired nets, you have a well-defined perimeter</a:t>
            </a:r>
          </a:p>
          <a:p>
            <a:r>
              <a:rPr lang="en-US" dirty="0"/>
              <a:t>You also have switch ports to localize misbehavior</a:t>
            </a:r>
          </a:p>
          <a:p>
            <a:pPr lvl="1"/>
            <a:r>
              <a:rPr lang="en-US" dirty="0"/>
              <a:t>Suppose that an internal machine has been hacked and starts spoofing its MAC address and IP address</a:t>
            </a:r>
          </a:p>
          <a:p>
            <a:pPr lvl="1"/>
            <a:r>
              <a:rPr lang="en-US" dirty="0"/>
              <a:t>On wired nets (with enterprise-grade managed switches), you can see which physical port the spoofing is coming from</a:t>
            </a:r>
          </a:p>
          <a:p>
            <a:pPr lvl="1"/>
            <a:r>
              <a:rPr lang="en-US" dirty="0"/>
              <a:t>With </a:t>
            </a:r>
            <a:r>
              <a:rPr lang="en-US" dirty="0" err="1"/>
              <a:t>WiFi</a:t>
            </a:r>
            <a:r>
              <a:rPr lang="en-US" dirty="0"/>
              <a:t>, the attacker could be more than a kilometer away</a:t>
            </a:r>
          </a:p>
          <a:p>
            <a:pPr lvl="1"/>
            <a:r>
              <a:rPr lang="en-US" dirty="0"/>
              <a:t>Also: switches (mostly) direct to the intended machine; with </a:t>
            </a:r>
            <a:r>
              <a:rPr lang="en-US" dirty="0" err="1"/>
              <a:t>WiFi</a:t>
            </a:r>
            <a:r>
              <a:rPr lang="en-US" dirty="0"/>
              <a:t>, everyone on the same access point will see it</a:t>
            </a:r>
          </a:p>
          <a:p>
            <a:pPr lvl="1"/>
            <a:r>
              <a:rPr lang="en-US" dirty="0"/>
              <a:t>Similarly, ARP-spoofing without detection is easier</a:t>
            </a:r>
          </a:p>
          <a:p>
            <a:r>
              <a:rPr lang="en-US" dirty="0"/>
              <a:t>But: the encryption with WPA2 Enterprise is per-user, so other on-net nodes can’t read the </a:t>
            </a:r>
            <a:r>
              <a:rPr lang="en-US" dirty="0" err="1"/>
              <a:t>WiFi</a:t>
            </a:r>
            <a:r>
              <a:rPr lang="en-US" dirty="0"/>
              <a:t> traffic; they can on some wired 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47379-DB03-9742-8B23-D06018AC9E0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8910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E8F1-72FB-5A4A-B02A-FD9CD77B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Misbehavior on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85747-B186-5A43-8612-0FAAB0C5E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from the access point</a:t>
            </a:r>
          </a:p>
          <a:p>
            <a:r>
              <a:rPr lang="en-US" dirty="0"/>
              <a:t>Using radio direction-finding is harder than you would think—problems with multipath</a:t>
            </a:r>
          </a:p>
          <a:p>
            <a:r>
              <a:rPr lang="en-US" dirty="0"/>
              <a:t>Blacklist the offending IP and/or MAC addresses and see who complains</a:t>
            </a:r>
          </a:p>
          <a:p>
            <a:r>
              <a:rPr lang="en-US" dirty="0"/>
              <a:t>That won’t do much good against a serious attacker!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CE42E-5AD5-F045-A81D-87DA6E4282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659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CEADC-8ABC-D142-8FAF-35AF62B2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Worry About This?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55137-AE35-8047-9291-DAF0ACA7D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“Flaw in billions of Wi-Fi devices left communications open to eavesdropping” (</a:t>
            </a:r>
            <a:r>
              <a:rPr lang="en-US" dirty="0">
                <a:hlinkClick r:id="rId3"/>
              </a:rPr>
              <a:t>https://arstechnica.com/information-technology/2020/02/flaw-in-billions-of-wi-fi-devices-left-communications-open-to-eavesdroppng/</a:t>
            </a:r>
            <a:r>
              <a:rPr lang="en-US" dirty="0"/>
              <a:t>)</a:t>
            </a:r>
          </a:p>
          <a:p>
            <a:r>
              <a:rPr lang="en-US" dirty="0"/>
              <a:t>When a device disassociates from an access point, remaining traffic is sent encrypted with a key of all zeroes—and it’s possible for the attacker to force disconnects</a:t>
            </a:r>
          </a:p>
          <a:p>
            <a:r>
              <a:rPr lang="en-US" dirty="0"/>
              <a:t>Is this scary?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32A88-3C8B-6045-A21A-A95D3A39FD3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4931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07F0-33DD-CB42-9E19-D565DB03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Really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E20B1-E074-3946-8E73-9D218DD9F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at best access to a bit of content and a bit of metadata</a:t>
            </a:r>
          </a:p>
          <a:p>
            <a:r>
              <a:rPr lang="en-US" dirty="0"/>
              <a:t>The attacker can’t control what’s </a:t>
            </a:r>
            <a:r>
              <a:rPr lang="en-US"/>
              <a:t>made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A6190-7D94-E947-9848-A97024CC3DE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010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733E-9741-C442-9F25-97BB39534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Public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46416-BB68-AD41-8DCA-C59727A13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Encryption is almost never used</a:t>
            </a:r>
          </a:p>
          <a:p>
            <a:r>
              <a:rPr lang="en-US" dirty="0"/>
              <a:t>If it is used, it’s WPA2 Personal, not Enterprise, so there’s no protection against on-net eavesdroppers</a:t>
            </a:r>
          </a:p>
          <a:p>
            <a:pPr lvl="1"/>
            <a:r>
              <a:rPr lang="en-US" dirty="0"/>
              <a:t>Remember that most public </a:t>
            </a:r>
            <a:r>
              <a:rPr lang="en-US" dirty="0" err="1"/>
              <a:t>WiFi</a:t>
            </a:r>
            <a:r>
              <a:rPr lang="en-US" dirty="0"/>
              <a:t> nets are used by normal people, not computer geeks</a:t>
            </a:r>
          </a:p>
          <a:p>
            <a:pPr lvl="1"/>
            <a:r>
              <a:rPr lang="en-US" dirty="0"/>
              <a:t>Asking users to put up with crazy configuration options </a:t>
            </a:r>
            <a:r>
              <a:rPr lang="en-US" i="1" dirty="0"/>
              <a:t>will not work</a:t>
            </a:r>
          </a:p>
          <a:p>
            <a:r>
              <a:rPr lang="en-US" dirty="0"/>
              <a:t>What are the risks? The attacker can achieve all of our goals. Is this a serious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02177-6CF9-F741-802D-A07EDBC1D0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3045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BB96-BFC4-1F41-9805-4EBBDF76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</a:t>
            </a:r>
            <a:r>
              <a:rPr lang="en-US" dirty="0" err="1"/>
              <a:t>WiFi</a:t>
            </a:r>
            <a:r>
              <a:rPr lang="en-US" dirty="0"/>
              <a:t>: Content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B4DBE-1DAD-E642-8FC4-38C60ADA0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is obviously available; use of encryption is </a:t>
            </a:r>
            <a:r>
              <a:rPr lang="en-US" i="1" dirty="0"/>
              <a:t>mandatory</a:t>
            </a:r>
            <a:r>
              <a:rPr lang="en-US" dirty="0"/>
              <a:t> </a:t>
            </a:r>
          </a:p>
          <a:p>
            <a:r>
              <a:rPr lang="en-US" dirty="0"/>
              <a:t>Better yet, use a VPN, to encrypt all traffic leaving your computer</a:t>
            </a:r>
          </a:p>
          <a:p>
            <a:r>
              <a:rPr lang="en-US" dirty="0"/>
              <a:t>MAC address metadata is always sent in the clear—but VPNs hide your destination IP addresses</a:t>
            </a:r>
          </a:p>
          <a:p>
            <a:pPr lvl="1"/>
            <a:r>
              <a:rPr lang="en-US" dirty="0"/>
              <a:t>If your MAC address is sensitive, change it-–you generally can—before connecting to the </a:t>
            </a:r>
            <a:r>
              <a:rPr lang="en-US" dirty="0" err="1"/>
              <a:t>WiFi</a:t>
            </a:r>
            <a:r>
              <a:rPr lang="en-US" dirty="0"/>
              <a:t> network</a:t>
            </a:r>
          </a:p>
          <a:p>
            <a:r>
              <a:rPr lang="en-US" dirty="0"/>
              <a:t>Is your VPN gateway sensitive? If so, use Tor</a:t>
            </a:r>
          </a:p>
          <a:p>
            <a:pPr lvl="1"/>
            <a:r>
              <a:rPr lang="en-US" dirty="0"/>
              <a:t>VPN gateway addresses are most likely to be of interest to intelligence agencies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07945-F4C7-8B41-ACE9-D924235B66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4474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EEC8-7BEC-B746-BD51-039851E90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</a:t>
            </a:r>
            <a:r>
              <a:rPr lang="en-US" dirty="0" err="1"/>
              <a:t>WiFi</a:t>
            </a:r>
            <a:r>
              <a:rPr lang="en-US" dirty="0"/>
              <a:t>: Network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C1BF-C9C4-1E4D-AEB5-A0523EFB9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 public net; no barriers to joining…</a:t>
            </a:r>
          </a:p>
          <a:p>
            <a:r>
              <a:rPr lang="en-US" dirty="0"/>
              <a:t>Some nets, e.g., in hotels, </a:t>
            </a:r>
            <a:r>
              <a:rPr lang="en-US" i="1" dirty="0"/>
              <a:t>may</a:t>
            </a:r>
            <a:r>
              <a:rPr lang="en-US" dirty="0"/>
              <a:t> restrict access, but via a very low barrier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39051-1331-2549-B7A6-41370611E24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0770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21BF-088E-2143-B776-E16F32D0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</a:t>
            </a:r>
            <a:r>
              <a:rPr lang="en-US" dirty="0" err="1"/>
              <a:t>WiFi</a:t>
            </a:r>
            <a:r>
              <a:rPr lang="en-US" dirty="0"/>
              <a:t>: Host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016B9-A393-444C-ACB4-808BA6A9E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public </a:t>
            </a:r>
            <a:r>
              <a:rPr lang="en-US" dirty="0" err="1"/>
              <a:t>WiFi</a:t>
            </a:r>
            <a:r>
              <a:rPr lang="en-US" dirty="0"/>
              <a:t> nets prevent hosts from contacting other hosts on the same network, but you can’t count on that</a:t>
            </a:r>
          </a:p>
          <a:p>
            <a:r>
              <a:rPr lang="en-US" dirty="0"/>
              <a:t>This is the hard question: what is the risk </a:t>
            </a:r>
            <a:r>
              <a:rPr lang="en-US" i="1" dirty="0"/>
              <a:t>to your computer</a:t>
            </a:r>
            <a:r>
              <a:rPr lang="en-US" dirty="0"/>
              <a:t> if you use a public </a:t>
            </a:r>
            <a:r>
              <a:rPr lang="en-US" dirty="0" err="1"/>
              <a:t>WiFi</a:t>
            </a:r>
            <a:r>
              <a:rPr lang="en-US" dirty="0"/>
              <a:t> network?</a:t>
            </a:r>
          </a:p>
          <a:p>
            <a:r>
              <a:rPr lang="en-US" dirty="0"/>
              <a:t>How do we analyze this? Of course: execution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C53B6-EDAC-1E4A-857D-4F125F76468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318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ommon Types of Wirel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Common Types of Wireless</a:t>
            </a:r>
          </a:p>
        </p:txBody>
      </p:sp>
      <p:sp>
        <p:nvSpPr>
          <p:cNvPr id="133" name="Cellula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Cellular</a:t>
            </a:r>
            <a:r>
              <a:rPr lang="en-US" dirty="0"/>
              <a:t>—Range 1.5-2km from the nearest antenna</a:t>
            </a:r>
            <a:endParaRPr dirty="0"/>
          </a:p>
          <a:p>
            <a:r>
              <a:rPr dirty="0" err="1"/>
              <a:t>WiF</a:t>
            </a:r>
            <a:r>
              <a:rPr lang="en-US" dirty="0" err="1"/>
              <a:t>i</a:t>
            </a:r>
            <a:r>
              <a:rPr dirty="0"/>
              <a:t>—range of about 100 meters</a:t>
            </a:r>
          </a:p>
          <a:p>
            <a:r>
              <a:rPr dirty="0"/>
              <a:t>Bluetooth—nominal range of 10 meters</a:t>
            </a:r>
          </a:p>
          <a:p>
            <a:r>
              <a:rPr dirty="0"/>
              <a:t>NFC (Near-Field Communication)—4 cm range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13716" y="6536531"/>
            <a:ext cx="159806" cy="22802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31478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CA8724-03CD-A742-B78F-73871064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Environments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972151-2B49-A142-9484-6321B8551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solidFill>
                  <a:srgbClr val="0432FF"/>
                </a:solidFill>
              </a:rPr>
              <a:t>Corporate Desktop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62FCEC-E6CF-DA44-AE80-CD23692A35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Mostly friendly hosts</a:t>
            </a:r>
          </a:p>
          <a:p>
            <a:pPr lvl="1"/>
            <a:r>
              <a:rPr lang="en-US" dirty="0"/>
              <a:t>But what if some internal host has already been hacked?</a:t>
            </a:r>
          </a:p>
          <a:p>
            <a:r>
              <a:rPr lang="en-US" dirty="0"/>
              <a:t>Good internal monitoring should detect traffic diversion attempts</a:t>
            </a:r>
          </a:p>
          <a:p>
            <a:r>
              <a:rPr lang="en-US" dirty="0"/>
              <a:t>A number of services on, to permit collaboration</a:t>
            </a:r>
          </a:p>
          <a:p>
            <a:r>
              <a:rPr lang="en-US" dirty="0"/>
              <a:t>Attacker goals</a:t>
            </a:r>
          </a:p>
          <a:p>
            <a:pPr lvl="1"/>
            <a:r>
              <a:rPr lang="en-US" dirty="0"/>
              <a:t>Access rights of this computer</a:t>
            </a:r>
          </a:p>
          <a:p>
            <a:pPr lvl="1"/>
            <a:r>
              <a:rPr lang="en-US" dirty="0"/>
              <a:t>Data stored on it (but maybe not much)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D02CB5-5621-C84E-9A98-CE307652A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solidFill>
                  <a:srgbClr val="0432FF"/>
                </a:solidFill>
              </a:rPr>
              <a:t>Public </a:t>
            </a:r>
            <a:r>
              <a:rPr lang="en-US" sz="2800" b="0" dirty="0" err="1">
                <a:solidFill>
                  <a:srgbClr val="0432FF"/>
                </a:solidFill>
              </a:rPr>
              <a:t>WiFi</a:t>
            </a:r>
            <a:endParaRPr lang="en-US" sz="2800" b="0" dirty="0">
              <a:solidFill>
                <a:srgbClr val="0432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696265-8746-A049-92B4-245CBD88BB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Mostly unknown hosts</a:t>
            </a:r>
          </a:p>
          <a:p>
            <a:pPr lvl="1"/>
            <a:r>
              <a:rPr lang="en-US" dirty="0"/>
              <a:t>Some might be evil</a:t>
            </a:r>
          </a:p>
          <a:p>
            <a:r>
              <a:rPr lang="en-US" dirty="0"/>
              <a:t>Intercepting traffic is easy</a:t>
            </a:r>
          </a:p>
          <a:p>
            <a:r>
              <a:rPr lang="en-US" dirty="0"/>
              <a:t>Few externally-facing services are needed—unless you need to talk to a public printer</a:t>
            </a:r>
          </a:p>
          <a:p>
            <a:r>
              <a:rPr lang="en-US" dirty="0"/>
              <a:t>Attacker goals</a:t>
            </a:r>
          </a:p>
          <a:p>
            <a:pPr lvl="1"/>
            <a:r>
              <a:rPr lang="en-US" dirty="0"/>
              <a:t>Access rights of this computer, </a:t>
            </a:r>
            <a:r>
              <a:rPr lang="en-US" i="1" dirty="0"/>
              <a:t>especially after it goes back to the office</a:t>
            </a:r>
            <a:endParaRPr lang="en-US" dirty="0"/>
          </a:p>
          <a:p>
            <a:pPr lvl="1"/>
            <a:r>
              <a:rPr lang="en-US" dirty="0"/>
              <a:t>Data stored on it (probably more than at work)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279E2-8E4F-A645-91A1-48631CCF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94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D27B9C-3135-5141-B038-30BA9A29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2BF078-CDBF-3244-93DB-60F9FA2C5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assets at risk for laptops on public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It may be how there is an inside machine that was hacked—it had been an exposed laptop…</a:t>
            </a:r>
          </a:p>
          <a:p>
            <a:r>
              <a:rPr lang="en-US" dirty="0"/>
              <a:t>For a serious enemy, the odds of an already-hacked inside machine are moderately high</a:t>
            </a:r>
          </a:p>
          <a:p>
            <a:pPr lvl="1"/>
            <a:r>
              <a:rPr lang="en-US" i="1" dirty="0"/>
              <a:t>No incremental risk of attack!</a:t>
            </a:r>
          </a:p>
          <a:p>
            <a:r>
              <a:rPr lang="en-US" dirty="0"/>
              <a:t>If we can turn off some services when outside—better yet, have them turned off automatically—the risk of attack may be </a:t>
            </a:r>
            <a:r>
              <a:rPr lang="en-US" i="1" dirty="0"/>
              <a:t>lower</a:t>
            </a:r>
            <a:r>
              <a:rPr lang="en-US" dirty="0"/>
              <a:t> outside</a:t>
            </a:r>
          </a:p>
          <a:p>
            <a:r>
              <a:rPr lang="en-US" dirty="0"/>
              <a:t>If the corporate firewall works well—an assumption!—it can block nasty stuff from “recreational” sites employees might visit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4349D-A5DC-8041-9A9B-A503DC46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06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9DA0-776F-F341-B816-6ADAF590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C348B-D290-B048-BA79-DD718D587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incremental risk to laptops is not high, especially with modern operating systems</a:t>
            </a:r>
          </a:p>
          <a:p>
            <a:r>
              <a:rPr lang="en-US" dirty="0"/>
              <a:t>Disabling some services automatically is a good idea</a:t>
            </a:r>
          </a:p>
          <a:p>
            <a:r>
              <a:rPr lang="en-US" dirty="0"/>
              <a:t>Use a VPN</a:t>
            </a:r>
          </a:p>
          <a:p>
            <a:r>
              <a:rPr lang="en-US" dirty="0"/>
              <a:t>Encourage use of the corporate firewall, even for recreational browsing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97791-D15A-3C4E-B072-6CE52D83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99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FC25-6075-FD4D-9A22-8966A0A5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Hotspots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F0CB4-081E-AF44-A631-F4E086744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devices </a:t>
            </a:r>
            <a:r>
              <a:rPr lang="en-US" i="1" dirty="0"/>
              <a:t>automatically</a:t>
            </a:r>
            <a:r>
              <a:rPr lang="en-US" dirty="0"/>
              <a:t> associate with known nets</a:t>
            </a:r>
          </a:p>
          <a:p>
            <a:pPr lvl="1"/>
            <a:r>
              <a:rPr lang="en-US" dirty="0"/>
              <a:t>Nets are identified by SSID (Service Set Identifier)</a:t>
            </a:r>
          </a:p>
          <a:p>
            <a:r>
              <a:rPr lang="en-US" dirty="0"/>
              <a:t>What if an attacker spoofs a known net, corporate or hotspot?</a:t>
            </a:r>
          </a:p>
          <a:p>
            <a:r>
              <a:rPr lang="en-US" dirty="0"/>
              <a:t>Conclusion: </a:t>
            </a:r>
            <a:r>
              <a:rPr lang="en-US" i="1" dirty="0"/>
              <a:t>always</a:t>
            </a:r>
            <a:r>
              <a:rPr lang="en-US" dirty="0"/>
              <a:t> use bilateral authentication</a:t>
            </a:r>
          </a:p>
          <a:p>
            <a:pPr lvl="1"/>
            <a:r>
              <a:rPr lang="en-US" dirty="0"/>
              <a:t>Software should </a:t>
            </a:r>
            <a:r>
              <a:rPr lang="en-US" i="1" dirty="0"/>
              <a:t>always</a:t>
            </a:r>
            <a:r>
              <a:rPr lang="en-US" dirty="0"/>
              <a:t> check the validity of the far side’s certificate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9217-1509-BE41-ADF5-333A7143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94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F7DE-16E7-F74C-AFD5-82AF3D6E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Always-On VPNs?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49B0B-1BA1-694C-BA11-D19E55E13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have an always-on VPN?</a:t>
            </a:r>
          </a:p>
          <a:p>
            <a:pPr lvl="1"/>
            <a:r>
              <a:rPr lang="en-US" dirty="0"/>
              <a:t>Recall that a proper VPN will reject non-VPN packets</a:t>
            </a:r>
          </a:p>
          <a:p>
            <a:r>
              <a:rPr lang="en-US" dirty="0"/>
              <a:t>The problem is sign-on—many public hotspots require some sort of sign-on page before they let you out to the Internet</a:t>
            </a:r>
          </a:p>
          <a:p>
            <a:r>
              <a:rPr lang="en-US" dirty="0"/>
              <a:t>How do you protect the browser that does the sign-on?</a:t>
            </a:r>
          </a:p>
          <a:p>
            <a:r>
              <a:rPr lang="en-US" dirty="0"/>
              <a:t>Sandbox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F0C83-F40B-2741-9FDB-6C547DCE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93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036EE-FC6C-7949-A32E-8DDD8660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Sandboxed Browser?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47A60-3E05-564C-B2BC-49827C6ED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Browsers are sandboxed; should they be allowed to bypass the VPN?</a:t>
            </a:r>
          </a:p>
          <a:p>
            <a:r>
              <a:rPr lang="en-US" dirty="0"/>
              <a:t>But browsers are always sandboxed because of how vulnerable they are</a:t>
            </a:r>
          </a:p>
          <a:p>
            <a:pPr lvl="1"/>
            <a:r>
              <a:rPr lang="en-US" dirty="0"/>
              <a:t>(Is the sandbox secure?)</a:t>
            </a:r>
          </a:p>
          <a:p>
            <a:r>
              <a:rPr lang="en-US" dirty="0"/>
              <a:t>And: browsers often have access to stored passwords</a:t>
            </a:r>
          </a:p>
          <a:p>
            <a:r>
              <a:rPr lang="en-US" dirty="0"/>
              <a:t>What’s needed: a separate browser that’s outside the VPN, with only the passwords needed to connect to networks</a:t>
            </a:r>
          </a:p>
          <a:p>
            <a:r>
              <a:rPr lang="en-US" b="1" dirty="0"/>
              <a:t>PLUS:</a:t>
            </a:r>
            <a:r>
              <a:rPr lang="en-US" dirty="0"/>
              <a:t> a VPN that is automatically and always started for all other network connections</a:t>
            </a:r>
          </a:p>
          <a:p>
            <a:r>
              <a:rPr lang="en-US" dirty="0"/>
              <a:t>That </a:t>
            </a:r>
            <a:r>
              <a:rPr lang="en-US" i="1" dirty="0"/>
              <a:t>should</a:t>
            </a:r>
            <a:r>
              <a:rPr lang="en-US" dirty="0"/>
              <a:t> make public </a:t>
            </a:r>
            <a:r>
              <a:rPr lang="en-US" dirty="0" err="1"/>
              <a:t>WiFi</a:t>
            </a:r>
            <a:r>
              <a:rPr lang="en-US" dirty="0"/>
              <a:t> safe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91795-A68B-7041-B832-082EB077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83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C3515-1566-3844-814B-3FA9AFC8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Without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4DAB-2557-0144-918D-A2084251F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companies just do without public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  <a:p>
            <a:r>
              <a:rPr lang="en-US" dirty="0"/>
              <a:t>Why do employees travel with laptops? </a:t>
            </a:r>
            <a:r>
              <a:rPr lang="en-US" i="1" dirty="0"/>
              <a:t>To increase their productivity—they </a:t>
            </a:r>
            <a:r>
              <a:rPr lang="en-US" dirty="0"/>
              <a:t>need</a:t>
            </a:r>
            <a:r>
              <a:rPr lang="en-US" i="1" dirty="0"/>
              <a:t> connectivity</a:t>
            </a:r>
          </a:p>
          <a:p>
            <a:r>
              <a:rPr lang="en-US" dirty="0"/>
              <a:t>In other words, there is a risk from no </a:t>
            </a:r>
            <a:r>
              <a:rPr lang="en-US" dirty="0" err="1"/>
              <a:t>WiFi</a:t>
            </a:r>
            <a:r>
              <a:rPr lang="en-US" dirty="0"/>
              <a:t> as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EBD5D-D810-6F43-84E7-C91D271E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61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5E4A-9F98-7546-99BC-22AFC8E6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Wireless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99AC3-FD02-F348-A3EC-CD9A9F1EC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Cellular service is usually safer</a:t>
            </a:r>
          </a:p>
          <a:p>
            <a:r>
              <a:rPr lang="en-US" dirty="0"/>
              <a:t>It’s relatively easy, even for high-end hackers, to divert calls to a mobile phone</a:t>
            </a:r>
          </a:p>
          <a:p>
            <a:r>
              <a:rPr lang="en-US" dirty="0"/>
              <a:t>But data is data, and is sent over IP, which isn’t controlled by SS7</a:t>
            </a:r>
          </a:p>
          <a:p>
            <a:r>
              <a:rPr lang="en-US" dirty="0"/>
              <a:t>There are still all of the usual IP routing games, but that’s an Internet story, not a cellular one</a:t>
            </a:r>
          </a:p>
          <a:p>
            <a:r>
              <a:rPr lang="en-US" dirty="0"/>
              <a:t>However…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2D880-CD51-E64F-A912-804E67EB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3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13E9-8345-774C-9BC0-3A8F2E69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IMSI Catchers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0BB2A-5DA2-154F-916F-F15B7D627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Fake base stations (sometimes called “Stingrays”, after one popular model)</a:t>
            </a:r>
          </a:p>
          <a:p>
            <a:r>
              <a:rPr lang="en-US" dirty="0"/>
              <a:t>Can locate cell phones belonging to targets; can also intercept traffic from them</a:t>
            </a:r>
          </a:p>
          <a:p>
            <a:pPr lvl="1"/>
            <a:r>
              <a:rPr lang="en-US" dirty="0"/>
              <a:t>But: must be close enough to the target to present a stronger signal than the real base stations</a:t>
            </a:r>
          </a:p>
          <a:p>
            <a:r>
              <a:rPr lang="en-US" dirty="0"/>
              <a:t>Newer mobile phone protocols authenticate the base station, too</a:t>
            </a:r>
          </a:p>
          <a:p>
            <a:pPr lvl="1"/>
            <a:r>
              <a:rPr lang="en-US" dirty="0"/>
              <a:t>But: what if the enemy controls the real cellular network?</a:t>
            </a:r>
          </a:p>
          <a:p>
            <a:pPr lvl="1"/>
            <a:r>
              <a:rPr lang="en-US" dirty="0"/>
              <a:t>In many countries, there are PTT—postal, telegraph, and telephone—ministries, i.e., the phone network is operated by the government</a:t>
            </a:r>
          </a:p>
          <a:p>
            <a:pPr lvl="1"/>
            <a:r>
              <a:rPr lang="en-US" dirty="0"/>
              <a:t>Or: phone switches can be hacked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10CD0-F9E9-BF45-886B-66904166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39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1108-3B93-E44F-99D3-EB29BD0B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IMSI Catchers: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1D646-5A12-D043-AA2C-592CC6C92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Primary law enforcement uses:</a:t>
            </a:r>
          </a:p>
          <a:p>
            <a:pPr lvl="1"/>
            <a:r>
              <a:rPr lang="en-US" dirty="0"/>
              <a:t>Is a given number in a given location?</a:t>
            </a:r>
          </a:p>
          <a:p>
            <a:pPr lvl="1"/>
            <a:r>
              <a:rPr lang="en-US" dirty="0"/>
              <a:t>What numbers are in that location?</a:t>
            </a:r>
          </a:p>
          <a:p>
            <a:pPr lvl="1"/>
            <a:r>
              <a:rPr lang="en-US" dirty="0"/>
              <a:t>N.B. Like all base stations, IMSI catchers have a finite radius they can reach, and almost certainly less than a real base station due to lack of a good, high-mounted antenna</a:t>
            </a:r>
          </a:p>
          <a:p>
            <a:r>
              <a:rPr lang="en-US" dirty="0"/>
              <a:t>Can IMSI catchers wiretap calls? Data? They could for 2G cellular, but that’s </a:t>
            </a:r>
            <a:r>
              <a:rPr lang="en-US" i="1" dirty="0"/>
              <a:t>old</a:t>
            </a:r>
            <a:r>
              <a:rPr lang="en-US" dirty="0"/>
              <a:t>. Can they today? Unknown publicly.</a:t>
            </a:r>
          </a:p>
          <a:p>
            <a:pPr lvl="1"/>
            <a:r>
              <a:rPr lang="en-US" dirty="0"/>
              <a:t>But: on their home turf, a foreign intelligence agency can play its games on the land side; they don’t need IMSI catchers for that</a:t>
            </a:r>
          </a:p>
          <a:p>
            <a:pPr lvl="1"/>
            <a:r>
              <a:rPr lang="en-US" dirty="0"/>
              <a:t>What about intelligence agencies operating in other countries? There have been claims about many IMSI catchers around D.C., but no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5B45A-E16C-F749-9B6A-4E37865F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6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FB0C-21F3-7142-A44A-972FDE79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F93E5-E45B-854E-93BD-3306E48979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ranges can be limited by terrain, intervening objects, and more</a:t>
            </a:r>
          </a:p>
          <a:p>
            <a:r>
              <a:rPr lang="en-US" dirty="0"/>
              <a:t>But use of proper antennas can extend the range—important to realize when analyzing security!</a:t>
            </a:r>
          </a:p>
          <a:p>
            <a:r>
              <a:rPr lang="en-US" dirty="0"/>
              <a:t>Example: the classic Pringles Can </a:t>
            </a:r>
            <a:r>
              <a:rPr lang="en-US" dirty="0" err="1"/>
              <a:t>WiFi</a:t>
            </a:r>
            <a:r>
              <a:rPr lang="en-US" dirty="0"/>
              <a:t> antenna—perhaps 1 km range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C8861-9D8E-1C41-AB48-0F488211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07E0A3-94A1-2545-92DD-66923C774E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825625"/>
            <a:ext cx="5181600" cy="345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3032EA-54A1-0140-80C3-438F15803C4B}"/>
              </a:ext>
            </a:extLst>
          </p:cNvPr>
          <p:cNvSpPr txBox="1"/>
          <p:nvPr/>
        </p:nvSpPr>
        <p:spPr>
          <a:xfrm>
            <a:off x="6172202" y="5690681"/>
            <a:ext cx="5181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Picture from </a:t>
            </a:r>
            <a:r>
              <a:rPr lang="en-US" sz="900" dirty="0">
                <a:hlinkClick r:id="rId3"/>
              </a:rPr>
              <a:t>https://www.flickr.com/photos/wmjr/106601670/</a:t>
            </a:r>
            <a:r>
              <a:rPr lang="en-US" sz="900" dirty="0"/>
              <a:t> by </a:t>
            </a:r>
            <a:r>
              <a:rPr lang="en-US" sz="900" dirty="0" err="1"/>
              <a:t>WmJr</a:t>
            </a:r>
            <a:r>
              <a:rPr lang="en-US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3688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49EE8-2345-224A-9F29-3189AB053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Network Access: </a:t>
            </a:r>
            <a:r>
              <a:rPr lang="en-US" dirty="0"/>
              <a:t>Trivial</a:t>
            </a:r>
          </a:p>
          <a:p>
            <a:pPr marL="0" indent="0">
              <a:buNone/>
            </a:pPr>
            <a:r>
              <a:rPr lang="en-US" b="1" dirty="0"/>
              <a:t>Host Access: </a:t>
            </a:r>
            <a:r>
              <a:rPr lang="en-US" dirty="0"/>
              <a:t>Generally blocked by carriers, but not always</a:t>
            </a:r>
          </a:p>
          <a:p>
            <a:pPr marL="0" indent="0">
              <a:buNone/>
            </a:pPr>
            <a:r>
              <a:rPr lang="en-US" b="1" dirty="0"/>
              <a:t>Content Access: </a:t>
            </a:r>
            <a:r>
              <a:rPr lang="en-US" dirty="0"/>
              <a:t>Encrypted over the air; how strongly is not clear</a:t>
            </a:r>
          </a:p>
          <a:p>
            <a:pPr marL="0" indent="0">
              <a:buNone/>
            </a:pPr>
            <a:r>
              <a:rPr lang="en-US" b="1" dirty="0"/>
              <a:t>Metadata Access: </a:t>
            </a:r>
            <a:r>
              <a:rPr lang="en-US" dirty="0"/>
              <a:t>Some available via IMSI catchers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590EE-B54F-694E-A101-00783655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Goals: Cellular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5B193-4370-5B46-9738-7A39AB55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3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E4C6-4948-EA4F-9E16-DE436A60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Wireless Safe?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30F76-A0D9-904E-881E-4E45B56B5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“It depends”</a:t>
            </a:r>
          </a:p>
          <a:p>
            <a:r>
              <a:rPr lang="en-US" dirty="0"/>
              <a:t>What is your threat model? Who are your enemies, and what are their goals?</a:t>
            </a:r>
          </a:p>
          <a:p>
            <a:r>
              <a:rPr lang="en-US" dirty="0"/>
              <a:t>Non-cellular nets require proximity, which limits attackers</a:t>
            </a:r>
          </a:p>
          <a:p>
            <a:r>
              <a:rPr lang="en-US" dirty="0"/>
              <a:t>Cellular networks are safer </a:t>
            </a:r>
            <a:r>
              <a:rPr lang="en-US" i="1" dirty="0"/>
              <a:t>except</a:t>
            </a:r>
            <a:r>
              <a:rPr lang="en-US" dirty="0"/>
              <a:t> when dealing with intelligence agencies</a:t>
            </a:r>
          </a:p>
          <a:p>
            <a:r>
              <a:rPr lang="en-US" dirty="0"/>
              <a:t>And again: what is the cost of </a:t>
            </a:r>
            <a:r>
              <a:rPr lang="en-US"/>
              <a:t>being offline?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58FD6-AA09-034C-8795-982FDE50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C69488-6E6A-1A44-BEF0-5213C6AC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(How </a:t>
            </a:r>
            <a:r>
              <a:rPr lang="en-US"/>
              <a:t>Far Away is </a:t>
            </a:r>
            <a:r>
              <a:rPr lang="en-US" dirty="0"/>
              <a:t>that Node?)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8D7517-26AA-6649-82EA-02093DEF1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range limits matter, you </a:t>
            </a:r>
            <a:r>
              <a:rPr lang="en-US" i="1" dirty="0"/>
              <a:t>can’t</a:t>
            </a:r>
            <a:r>
              <a:rPr lang="en-US" dirty="0"/>
              <a:t> trust the nominal limits</a:t>
            </a:r>
          </a:p>
          <a:p>
            <a:r>
              <a:rPr lang="en-US" dirty="0"/>
              <a:t>Use the ultimate limit: the speed of light.</a:t>
            </a:r>
          </a:p>
          <a:p>
            <a:r>
              <a:rPr lang="en-US" dirty="0"/>
              <a:t>Sets an upper bound on distance</a:t>
            </a:r>
          </a:p>
          <a:p>
            <a:r>
              <a:rPr lang="en-US" dirty="0"/>
              <a:t>Example: a signal </a:t>
            </a:r>
            <a:r>
              <a:rPr lang="en-US" i="1" dirty="0"/>
              <a:t>cannot</a:t>
            </a:r>
            <a:r>
              <a:rPr lang="en-US" dirty="0"/>
              <a:t> do a round trip of 5 cm each way in less than .16 nanoseconds</a:t>
            </a:r>
          </a:p>
          <a:p>
            <a:pPr lvl="1"/>
            <a:r>
              <a:rPr lang="en-US" dirty="0"/>
              <a:t>(Grace Hopper used to hand out foot-long pieces of wire and describe them as “nanoseconds”)</a:t>
            </a:r>
          </a:p>
          <a:p>
            <a:r>
              <a:rPr lang="en-US" dirty="0"/>
              <a:t>(The actual calculation is a bit more complex, but it can only raise that limit)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FDD18-1414-2349-8A53-34261095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60C8-F39B-914A-827E-65F08F2A75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6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C232-F946-894C-843E-0D9A432E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Attacker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F2E26-889D-1D4B-B2F2-5E12196E0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457200">
              <a:spcAft>
                <a:spcPts val="500"/>
              </a:spcAft>
              <a:buNone/>
            </a:pPr>
            <a:r>
              <a:rPr lang="en-US" b="1" dirty="0"/>
              <a:t>Host Access:</a:t>
            </a:r>
            <a:r>
              <a:rPr lang="en-US" dirty="0"/>
              <a:t> Ability to talk to a given computer on the net</a:t>
            </a:r>
          </a:p>
          <a:p>
            <a:pPr marL="0" indent="-457200">
              <a:spcAft>
                <a:spcPts val="500"/>
              </a:spcAft>
              <a:buNone/>
            </a:pPr>
            <a:r>
              <a:rPr lang="en-US" b="1" dirty="0"/>
              <a:t>Network Access:</a:t>
            </a:r>
            <a:r>
              <a:rPr lang="en-US" dirty="0"/>
              <a:t> Ability to act as a legitimate computer on the wireless net</a:t>
            </a:r>
          </a:p>
          <a:p>
            <a:pPr marL="0" indent="-457200">
              <a:spcAft>
                <a:spcPts val="500"/>
              </a:spcAft>
              <a:buNone/>
            </a:pPr>
            <a:r>
              <a:rPr lang="en-US" b="1" dirty="0"/>
              <a:t>Content Access: </a:t>
            </a:r>
            <a:r>
              <a:rPr lang="en-US" dirty="0"/>
              <a:t>Ability to read packets sent and received</a:t>
            </a:r>
          </a:p>
          <a:p>
            <a:pPr marL="0" indent="-457200">
              <a:spcAft>
                <a:spcPts val="500"/>
              </a:spcAft>
              <a:buNone/>
            </a:pPr>
            <a:r>
              <a:rPr lang="en-US" b="1" dirty="0"/>
              <a:t>Metadata Access: </a:t>
            </a:r>
            <a:r>
              <a:rPr lang="en-US" dirty="0"/>
              <a:t>Ability to conduct traffic analysis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6B1B7-4F67-9642-8BEB-C5DA9E33B4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7460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6DA8-B0A5-A54F-9946-4BFB85A64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88E60-CD5C-BC42-B572-26D6510CF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Primarily used for payments</a:t>
            </a:r>
          </a:p>
          <a:p>
            <a:pPr lvl="1"/>
            <a:r>
              <a:rPr lang="en-US" dirty="0"/>
              <a:t>The same basic protocol is used for RFID credit cards</a:t>
            </a:r>
          </a:p>
          <a:p>
            <a:r>
              <a:rPr lang="en-US" dirty="0"/>
              <a:t>Relatively low bandwidth—106–424K bps</a:t>
            </a:r>
          </a:p>
          <a:p>
            <a:r>
              <a:rPr lang="en-US" dirty="0"/>
              <a:t>Often used by very low power devices, e.g., RFID chips—hard to do much crypto</a:t>
            </a:r>
          </a:p>
          <a:p>
            <a:r>
              <a:rPr lang="en-US" dirty="0"/>
              <a:t>Sometimes used to set up faster connections, e.g., between Android phones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57BD0-C241-3949-977B-E790502B11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454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9D11-EF85-D848-837B-9B2F1468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NFC: Attacker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E324-5641-E143-AA77-C9F9B7321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access, especially for payment card info</a:t>
            </a:r>
          </a:p>
          <a:p>
            <a:r>
              <a:rPr lang="en-US" dirty="0"/>
              <a:t>Better yet, spoof a payment for something else</a:t>
            </a:r>
          </a:p>
          <a:p>
            <a:r>
              <a:rPr lang="en-US" dirty="0"/>
              <a:t>Possibility for some host access for phone-to-phone NFC</a:t>
            </a:r>
          </a:p>
          <a:p>
            <a:pPr lvl="1"/>
            <a:r>
              <a:rPr lang="en-US" dirty="0"/>
              <a:t>Supported on some Android versions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26D26-7875-0146-BE65-16D36F2EFA4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916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185203C-A746-8B41-83A9-0D5FD79D3817}" vid="{BF988959-E35B-5745-AB16-FE6CA97BB5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1216</TotalTime>
  <Words>3407</Words>
  <Application>Microsoft Macintosh PowerPoint</Application>
  <PresentationFormat>Widescreen</PresentationFormat>
  <Paragraphs>372</Paragraphs>
  <Slides>51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Helvetica Neue</vt:lpstr>
      <vt:lpstr>Office Theme</vt:lpstr>
      <vt:lpstr>Wireless Security</vt:lpstr>
      <vt:lpstr>Wireless is Different</vt:lpstr>
      <vt:lpstr>Wireless is Different</vt:lpstr>
      <vt:lpstr>Common Types of Wireless</vt:lpstr>
      <vt:lpstr>Range</vt:lpstr>
      <vt:lpstr>(How Far Away is that Node?)</vt:lpstr>
      <vt:lpstr>Possible Attacker Goals</vt:lpstr>
      <vt:lpstr>NFC</vt:lpstr>
      <vt:lpstr>NFC: Attacker Goals</vt:lpstr>
      <vt:lpstr>NFC—Attacks</vt:lpstr>
      <vt:lpstr>Bluetooth</vt:lpstr>
      <vt:lpstr>Bluetooth Pairing</vt:lpstr>
      <vt:lpstr>Bluetooth Attacks</vt:lpstr>
      <vt:lpstr>Bluetooth Attacks</vt:lpstr>
      <vt:lpstr>WiFi</vt:lpstr>
      <vt:lpstr>WiFi Encryption</vt:lpstr>
      <vt:lpstr>WEP</vt:lpstr>
      <vt:lpstr>MAC versus MAC</vt:lpstr>
      <vt:lpstr>WiFi: A Packet Medium</vt:lpstr>
      <vt:lpstr>WiFi and WEP Encryption</vt:lpstr>
      <vt:lpstr>WiFi and Stream Ciphers</vt:lpstr>
      <vt:lpstr>The IV Problem</vt:lpstr>
      <vt:lpstr>Packet Injection</vt:lpstr>
      <vt:lpstr>RC4 Isn’t Very Good</vt:lpstr>
      <vt:lpstr>WEP Operational Issues</vt:lpstr>
      <vt:lpstr>What Went Wrong with WEP?</vt:lpstr>
      <vt:lpstr>Consequences</vt:lpstr>
      <vt:lpstr>WEP versus our Threat List</vt:lpstr>
      <vt:lpstr>WPA2: WiFi Protected Access</vt:lpstr>
      <vt:lpstr>How Does WPA2 Fare in our Goal Model?</vt:lpstr>
      <vt:lpstr>Metadata Access</vt:lpstr>
      <vt:lpstr>WPA2 WiFi versus Wired Nets</vt:lpstr>
      <vt:lpstr>Tracking Misbehavior on WiFi</vt:lpstr>
      <vt:lpstr>Should We Worry About This?</vt:lpstr>
      <vt:lpstr>Not Really</vt:lpstr>
      <vt:lpstr>What About Public WiFi?</vt:lpstr>
      <vt:lpstr>Public WiFi: Content Access</vt:lpstr>
      <vt:lpstr>Public WiFi: Network Access</vt:lpstr>
      <vt:lpstr>Public WiFi: Host Access</vt:lpstr>
      <vt:lpstr>Execution Environments</vt:lpstr>
      <vt:lpstr>Differences</vt:lpstr>
      <vt:lpstr>Conclusions</vt:lpstr>
      <vt:lpstr>Fake Hotspots</vt:lpstr>
      <vt:lpstr>Always-On VPNs?</vt:lpstr>
      <vt:lpstr>A Sandboxed Browser?</vt:lpstr>
      <vt:lpstr>Doing Without WiFi?</vt:lpstr>
      <vt:lpstr>Cellular Wireless</vt:lpstr>
      <vt:lpstr>IMSI Catchers</vt:lpstr>
      <vt:lpstr>IMSI Catchers: Uses</vt:lpstr>
      <vt:lpstr>Attacker Goals: Cellular</vt:lpstr>
      <vt:lpstr>Is Wireless Safe?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Security</dc:title>
  <dc:creator>Steven M. Bellovin</dc:creator>
  <cp:lastModifiedBy>Steven M. Bellovin</cp:lastModifiedBy>
  <cp:revision>10</cp:revision>
  <dcterms:created xsi:type="dcterms:W3CDTF">2020-03-03T02:52:35Z</dcterms:created>
  <dcterms:modified xsi:type="dcterms:W3CDTF">2020-03-06T04:32:06Z</dcterms:modified>
</cp:coreProperties>
</file>