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316" r:id="rId10"/>
    <p:sldId id="264" r:id="rId11"/>
    <p:sldId id="265" r:id="rId12"/>
    <p:sldId id="266" r:id="rId13"/>
    <p:sldId id="267" r:id="rId14"/>
    <p:sldId id="268" r:id="rId15"/>
    <p:sldId id="31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285" r:id="rId44"/>
    <p:sldId id="307" r:id="rId45"/>
    <p:sldId id="308" r:id="rId46"/>
    <p:sldId id="289" r:id="rId47"/>
    <p:sldId id="309" r:id="rId48"/>
    <p:sldId id="310" r:id="rId49"/>
    <p:sldId id="311" r:id="rId50"/>
    <p:sldId id="312" r:id="rId51"/>
    <p:sldId id="313" r:id="rId52"/>
    <p:sldId id="314" r:id="rId53"/>
    <p:sldId id="286" r:id="rId54"/>
    <p:sldId id="287" r:id="rId55"/>
    <p:sldId id="288" r:id="rId56"/>
    <p:sldId id="284" r:id="rId57"/>
    <p:sldId id="290" r:id="rId58"/>
    <p:sldId id="291" r:id="rId59"/>
    <p:sldId id="292" r:id="rId60"/>
    <p:sldId id="293" r:id="rId61"/>
    <p:sldId id="315" r:id="rId62"/>
    <p:sldId id="318" r:id="rId6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43"/>
  </p:normalViewPr>
  <p:slideViewPr>
    <p:cSldViewPr snapToGrid="0" snapToObjects="1">
      <p:cViewPr varScale="1">
        <p:scale>
          <a:sx n="84" d="100"/>
          <a:sy n="84" d="100"/>
        </p:scale>
        <p:origin x="1232"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Slide Number Placeholder 7">
            <a:extLst>
              <a:ext uri="{FF2B5EF4-FFF2-40B4-BE49-F238E27FC236}">
                <a16:creationId xmlns:a16="http://schemas.microsoft.com/office/drawing/2014/main" id="{34BB20E1-69A8-0744-9FEE-0CF93D061806}"/>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43439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53389" y="3960142"/>
            <a:ext cx="5357978" cy="4626187"/>
          </a:xfrm>
        </p:spPr>
        <p:txBody>
          <a:bodyPr/>
          <a:lstStyle>
            <a:lvl1pPr>
              <a:defRPr sz="2560"/>
            </a:lvl1pPr>
            <a:lvl2pPr>
              <a:defRPr sz="2560"/>
            </a:lvl2pPr>
            <a:lvl3pPr>
              <a:defRPr sz="2560"/>
            </a:lvl3pPr>
            <a:lvl4pPr>
              <a:defRPr sz="2560"/>
            </a:lvl4pPr>
            <a:lvl5pPr>
              <a:defRPr sz="2560"/>
            </a:lvl5pPr>
            <a:lvl6pPr marL="2767992" indent="-322858">
              <a:defRPr sz="2276"/>
            </a:lvl6pPr>
            <a:lvl7pPr marL="3090850" indent="-322858">
              <a:defRPr sz="2276"/>
            </a:lvl7pPr>
            <a:lvl8pPr marL="3411450" indent="-322858">
              <a:defRPr sz="2276"/>
            </a:lvl8pPr>
            <a:lvl9pPr marL="3734306" indent="-322858">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91649" y="3960142"/>
            <a:ext cx="5357978" cy="4626187"/>
          </a:xfrm>
        </p:spPr>
        <p:txBody>
          <a:bodyPr/>
          <a:lstStyle>
            <a:lvl1pPr>
              <a:defRPr sz="2560"/>
            </a:lvl1pPr>
            <a:lvl2pPr>
              <a:defRPr sz="2560"/>
            </a:lvl2pPr>
            <a:lvl3pPr>
              <a:defRPr sz="2560"/>
            </a:lvl3pPr>
            <a:lvl4pPr>
              <a:defRPr sz="2560"/>
            </a:lvl4pPr>
            <a:lvl5pPr>
              <a:defRPr sz="2560"/>
            </a:lvl5pPr>
            <a:lvl6pPr marL="2767992" indent="-322858">
              <a:tabLst/>
              <a:defRPr sz="2276"/>
            </a:lvl6pPr>
            <a:lvl7pPr marL="3090850" indent="-322858">
              <a:tabLst/>
              <a:defRPr sz="2276"/>
            </a:lvl7pPr>
            <a:lvl8pPr marL="3411450" indent="-322858">
              <a:tabLst/>
              <a:defRPr sz="2276"/>
            </a:lvl8pPr>
            <a:lvl9pPr marL="3734306" indent="-322858">
              <a:tabLst/>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err="1"/>
              <a:t>cybersec</a:t>
            </a:r>
            <a:endParaRPr lang="en-US" dirty="0"/>
          </a:p>
        </p:txBody>
      </p:sp>
      <p:sp>
        <p:nvSpPr>
          <p:cNvPr id="7" name="Slide Number Placeholder 6"/>
          <p:cNvSpPr>
            <a:spLocks noGrp="1"/>
          </p:cNvSpPr>
          <p:nvPr>
            <p:ph type="sldNum" sz="quarter" idx="12"/>
          </p:nvPr>
        </p:nvSpPr>
        <p:spPr>
          <a:xfrm>
            <a:off x="6337911" y="9296400"/>
            <a:ext cx="322204" cy="348813"/>
          </a:xfrm>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31580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www.law.cornell.edu/uscode/text/18/2512"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www.eff.org/deeplinks/2013/08/intelligence-agency-attorney-explains-how-multi-communication-transactions-allowed"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www.extremetech.com/computing/196391-apple-pushes-its-first-ever-silent-automatic-security-update-to-mac-os-x-to-fix-ntp-bug" TargetMode="External"/><Relationship Id="rId2" Type="http://schemas.openxmlformats.org/officeDocument/2006/relationships/hyperlink" Target="http://news.bbc.co.uk/2/hi/8161190.stm"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ww.epic.org/privacy/carnivore/fisa.html" TargetMode="External"/><Relationship Id="rId2" Type="http://schemas.openxmlformats.org/officeDocument/2006/relationships/image" Target="../media/image13.tiff"/><Relationship Id="rId1" Type="http://schemas.openxmlformats.org/officeDocument/2006/relationships/slideLayout" Target="../slideLayouts/slideLayout12.xml"/><Relationship Id="rId4" Type="http://schemas.openxmlformats.org/officeDocument/2006/relationships/image" Target="../media/image14.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urveillance,…"/>
          <p:cNvSpPr txBox="1">
            <a:spLocks noGrp="1"/>
          </p:cNvSpPr>
          <p:nvPr>
            <p:ph type="ctrTitle"/>
          </p:nvPr>
        </p:nvSpPr>
        <p:spPr>
          <a:prstGeom prst="rect">
            <a:avLst/>
          </a:prstGeom>
        </p:spPr>
        <p:txBody>
          <a:bodyPr/>
          <a:lstStyle/>
          <a:p>
            <a:pPr defTabSz="502412">
              <a:defRPr sz="6880"/>
            </a:pPr>
            <a:r>
              <a:rPr dirty="0"/>
              <a:t>Surveillance,</a:t>
            </a:r>
          </a:p>
          <a:p>
            <a:pPr defTabSz="502412">
              <a:defRPr sz="6880"/>
            </a:pPr>
            <a:r>
              <a:rPr dirty="0"/>
              <a:t>Law Enforcement,</a:t>
            </a:r>
          </a:p>
          <a:p>
            <a:pPr defTabSz="502412">
              <a:defRPr sz="6880"/>
            </a:pPr>
            <a:r>
              <a:rPr dirty="0"/>
              <a:t>and Intelligence</a:t>
            </a:r>
          </a:p>
        </p:txBody>
      </p:sp>
      <p:sp>
        <p:nvSpPr>
          <p:cNvPr id="120" name="Body"/>
          <p:cNvSpPr txBox="1">
            <a:spLocks noGrp="1"/>
          </p:cNvSpPr>
          <p:nvPr>
            <p:ph type="subTitle" sz="quarter" idx="1"/>
          </p:nvPr>
        </p:nvSpPr>
        <p:spPr>
          <a:prstGeom prst="rect">
            <a:avLst/>
          </a:prstGeom>
        </p:spPr>
        <p:txBody>
          <a:bodyPr/>
          <a:lstStyle/>
          <a:p>
            <a:endParaRPr/>
          </a:p>
        </p:txBody>
      </p:sp>
      <p:sp>
        <p:nvSpPr>
          <p:cNvPr id="121"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lephone Tapping"/>
          <p:cNvSpPr txBox="1">
            <a:spLocks noGrp="1"/>
          </p:cNvSpPr>
          <p:nvPr>
            <p:ph type="title"/>
          </p:nvPr>
        </p:nvSpPr>
        <p:spPr>
          <a:prstGeom prst="rect">
            <a:avLst/>
          </a:prstGeom>
        </p:spPr>
        <p:txBody>
          <a:bodyPr/>
          <a:lstStyle/>
          <a:p>
            <a:r>
              <a:t>Telephone Tapping</a:t>
            </a:r>
          </a:p>
        </p:txBody>
      </p:sp>
      <p:sp>
        <p:nvSpPr>
          <p:cNvPr id="152" name="Telephones are also easy to tap (though there aren’t written copies of calls available)…"/>
          <p:cNvSpPr txBox="1">
            <a:spLocks noGrp="1"/>
          </p:cNvSpPr>
          <p:nvPr>
            <p:ph type="body" idx="1"/>
          </p:nvPr>
        </p:nvSpPr>
        <p:spPr>
          <a:prstGeom prst="rect">
            <a:avLst/>
          </a:prstGeom>
        </p:spPr>
        <p:txBody>
          <a:bodyPr/>
          <a:lstStyle/>
          <a:p>
            <a:r>
              <a:t>Telephones are also easy to tap (though there aren’t written copies of calls available)</a:t>
            </a:r>
          </a:p>
          <a:p>
            <a:r>
              <a:t>Also recognized very early on</a:t>
            </a:r>
          </a:p>
          <a:p>
            <a:r>
              <a:t>Wiretapping was outlawed by many states—but not by the Federal government</a:t>
            </a:r>
          </a:p>
          <a:p>
            <a:pPr lvl="1"/>
            <a:r>
              <a:t>California’s law, passed in 1905, extended their 1862 law against tapping telegraph lines</a:t>
            </a:r>
          </a:p>
        </p:txBody>
      </p:sp>
      <p:sp>
        <p:nvSpPr>
          <p:cNvPr id="153"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Olmstead v. United States…"/>
          <p:cNvSpPr txBox="1">
            <a:spLocks noGrp="1"/>
          </p:cNvSpPr>
          <p:nvPr>
            <p:ph type="title"/>
          </p:nvPr>
        </p:nvSpPr>
        <p:spPr>
          <a:prstGeom prst="rect">
            <a:avLst/>
          </a:prstGeom>
        </p:spPr>
        <p:txBody>
          <a:bodyPr>
            <a:normAutofit fontScale="90000"/>
          </a:bodyPr>
          <a:lstStyle/>
          <a:p>
            <a:pPr defTabSz="525779">
              <a:defRPr sz="7200"/>
            </a:pPr>
            <a:r>
              <a:t>Olmstead v. United States</a:t>
            </a:r>
          </a:p>
          <a:p>
            <a:pPr defTabSz="411479">
              <a:defRPr sz="2880" b="1">
                <a:solidFill>
                  <a:srgbClr val="333333"/>
                </a:solidFill>
                <a:latin typeface="Helvetica Neue"/>
                <a:ea typeface="Helvetica Neue"/>
                <a:cs typeface="Helvetica Neue"/>
                <a:sym typeface="Helvetica Neue"/>
              </a:defRPr>
            </a:pPr>
            <a:r>
              <a:t>277 U.S. 438 (1928)</a:t>
            </a:r>
          </a:p>
        </p:txBody>
      </p:sp>
      <p:sp>
        <p:nvSpPr>
          <p:cNvPr id="156" name="Majority opinion: “that cannot justify enlargement of the language employed beyond the possible practical meaning of houses, persons, papers, and effects, or so to apply the words search and seizure as to forbid hearing or sight.”…"/>
          <p:cNvSpPr txBox="1">
            <a:spLocks noGrp="1"/>
          </p:cNvSpPr>
          <p:nvPr>
            <p:ph type="body" idx="1"/>
          </p:nvPr>
        </p:nvSpPr>
        <p:spPr>
          <a:prstGeom prst="rect">
            <a:avLst/>
          </a:prstGeom>
        </p:spPr>
        <p:txBody>
          <a:bodyPr/>
          <a:lstStyle/>
          <a:p>
            <a:r>
              <a:rPr dirty="0"/>
              <a:t>Majority opinion: “that cannot justify enlargement of the language employed beyond the possible practical meaning of houses, persons, papers, and effects, or so to apply the words search and seizure as to forbid hearing or sight.”</a:t>
            </a:r>
          </a:p>
          <a:p>
            <a:r>
              <a:rPr dirty="0"/>
              <a:t>Brandeis: “the tapping of one man's telephone line involves the tapping of the telephone of every other person whom he may call or who may call him. As a means of espionage, writs of assistance and general warrants are but puny instruments of tyranny and oppression when compared with wiretapping.”</a:t>
            </a:r>
          </a:p>
        </p:txBody>
      </p:sp>
      <p:sp>
        <p:nvSpPr>
          <p:cNvPr id="157"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Federal Communications Act of 1934"/>
          <p:cNvSpPr txBox="1">
            <a:spLocks noGrp="1"/>
          </p:cNvSpPr>
          <p:nvPr>
            <p:ph type="title"/>
          </p:nvPr>
        </p:nvSpPr>
        <p:spPr>
          <a:prstGeom prst="rect">
            <a:avLst/>
          </a:prstGeom>
        </p:spPr>
        <p:txBody>
          <a:bodyPr/>
          <a:lstStyle>
            <a:lvl1pPr defTabSz="484886">
              <a:defRPr sz="6640"/>
            </a:lvl1pPr>
          </a:lstStyle>
          <a:p>
            <a:r>
              <a:t>Federal Communications Act of 1934</a:t>
            </a:r>
          </a:p>
        </p:txBody>
      </p:sp>
      <p:sp>
        <p:nvSpPr>
          <p:cNvPr id="160" name="Wiretapping was illegal…"/>
          <p:cNvSpPr txBox="1">
            <a:spLocks noGrp="1"/>
          </p:cNvSpPr>
          <p:nvPr>
            <p:ph type="body" idx="1"/>
          </p:nvPr>
        </p:nvSpPr>
        <p:spPr>
          <a:prstGeom prst="rect">
            <a:avLst/>
          </a:prstGeom>
        </p:spPr>
        <p:txBody>
          <a:bodyPr/>
          <a:lstStyle/>
          <a:p>
            <a:r>
              <a:t>Wiretapping was illegal</a:t>
            </a:r>
          </a:p>
          <a:p>
            <a:r>
              <a:t>Well, maybe—in 1940, at J. Edgar Hoover’s request, DoJ ruled that it was illegal to to intercept </a:t>
            </a:r>
            <a:r>
              <a:rPr i="1"/>
              <a:t>and</a:t>
            </a:r>
            <a:r>
              <a:t> divulge a call. Internal governmental use was OK.</a:t>
            </a:r>
          </a:p>
          <a:p>
            <a:r>
              <a:t>FDR ordered that this be done to catch spies and “subversives”</a:t>
            </a:r>
          </a:p>
          <a:p>
            <a:pPr lvl="1"/>
            <a:r>
              <a:t>He also wrote, “You are requested furthermore to limit these investigations so conducted to a minimum and to limit them insofar as possible to aliens.”</a:t>
            </a:r>
          </a:p>
        </p:txBody>
      </p:sp>
      <p:sp>
        <p:nvSpPr>
          <p:cNvPr id="161"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Katz v. United States…"/>
          <p:cNvSpPr txBox="1">
            <a:spLocks noGrp="1"/>
          </p:cNvSpPr>
          <p:nvPr>
            <p:ph type="title"/>
          </p:nvPr>
        </p:nvSpPr>
        <p:spPr>
          <a:prstGeom prst="rect">
            <a:avLst/>
          </a:prstGeom>
        </p:spPr>
        <p:txBody>
          <a:bodyPr/>
          <a:lstStyle/>
          <a:p>
            <a:r>
              <a:t>Katz v. United States</a:t>
            </a:r>
          </a:p>
          <a:p>
            <a:pPr>
              <a:defRPr sz="3200"/>
            </a:pPr>
            <a:r>
              <a:t>389 U.S. 347 (1967)</a:t>
            </a:r>
          </a:p>
        </p:txBody>
      </p:sp>
      <p:sp>
        <p:nvSpPr>
          <p:cNvPr id="164" name="“The Fourth Amendment protects people, not places.”…"/>
          <p:cNvSpPr txBox="1">
            <a:spLocks noGrp="1"/>
          </p:cNvSpPr>
          <p:nvPr>
            <p:ph type="body" idx="1"/>
          </p:nvPr>
        </p:nvSpPr>
        <p:spPr>
          <a:prstGeom prst="rect">
            <a:avLst/>
          </a:prstGeom>
        </p:spPr>
        <p:txBody>
          <a:bodyPr/>
          <a:lstStyle/>
          <a:p>
            <a:r>
              <a:t>“The Fourth Amendment protects people, not places.”</a:t>
            </a:r>
          </a:p>
          <a:p>
            <a:r>
              <a:t>“Its limitation on Fourth Amendment protection is, in the present day, bad physics as well as bad law, for reasonable expectations of privacy may be defeated by electronic as well as physical invasion.”</a:t>
            </a:r>
          </a:p>
          <a:p>
            <a:r>
              <a:t>Wiretaps were searches and required a warrant</a:t>
            </a:r>
          </a:p>
        </p:txBody>
      </p:sp>
      <p:sp>
        <p:nvSpPr>
          <p:cNvPr id="165"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mith v. Maryland…"/>
          <p:cNvSpPr txBox="1">
            <a:spLocks noGrp="1"/>
          </p:cNvSpPr>
          <p:nvPr>
            <p:ph type="title"/>
          </p:nvPr>
        </p:nvSpPr>
        <p:spPr>
          <a:prstGeom prst="rect">
            <a:avLst/>
          </a:prstGeom>
        </p:spPr>
        <p:txBody>
          <a:bodyPr/>
          <a:lstStyle/>
          <a:p>
            <a:r>
              <a:t>Smith v. Maryland</a:t>
            </a:r>
          </a:p>
          <a:p>
            <a:pPr>
              <a:defRPr sz="3200"/>
            </a:pPr>
            <a:r>
              <a:t>442 U.S. 735 (1979)</a:t>
            </a:r>
          </a:p>
        </p:txBody>
      </p:sp>
      <p:sp>
        <p:nvSpPr>
          <p:cNvPr id="168" name="Conversations are protected, but what about the metadata: the numbers dialed?…"/>
          <p:cNvSpPr txBox="1">
            <a:spLocks noGrp="1"/>
          </p:cNvSpPr>
          <p:nvPr>
            <p:ph type="body" idx="1"/>
          </p:nvPr>
        </p:nvSpPr>
        <p:spPr>
          <a:prstGeom prst="rect">
            <a:avLst/>
          </a:prstGeom>
        </p:spPr>
        <p:txBody>
          <a:bodyPr>
            <a:normAutofit lnSpcReduction="10000"/>
          </a:bodyPr>
          <a:lstStyle/>
          <a:p>
            <a:pPr marL="400050" indent="-400050" defTabSz="525779">
              <a:spcBef>
                <a:spcPts val="3700"/>
              </a:spcBef>
              <a:defRPr sz="2880"/>
            </a:pPr>
            <a:r>
              <a:t>Conversations are protected, but what about the metadata: the numbers dialed?</a:t>
            </a:r>
          </a:p>
          <a:p>
            <a:pPr marL="400050" indent="-400050" defTabSz="525779">
              <a:spcBef>
                <a:spcPts val="3700"/>
              </a:spcBef>
              <a:defRPr sz="2880"/>
            </a:pPr>
            <a:r>
              <a:t>No: “we doubt that people in general entertain any actual expectation of privacy in the numbers they dial. All telephone users realize that they must "convey" phone numbers to the telephone company.”</a:t>
            </a:r>
          </a:p>
          <a:p>
            <a:pPr marL="800100" lvl="1" indent="-400050" defTabSz="525779">
              <a:spcBef>
                <a:spcPts val="3700"/>
              </a:spcBef>
              <a:defRPr sz="2880"/>
            </a:pPr>
            <a:r>
              <a:t>The “third party doctrine”: you have no expectation of privacy in information voluntarily shared with a third party</a:t>
            </a:r>
          </a:p>
          <a:p>
            <a:pPr marL="400050" indent="-400050" defTabSz="525779">
              <a:spcBef>
                <a:spcPts val="3700"/>
              </a:spcBef>
              <a:defRPr sz="2880"/>
            </a:pPr>
            <a:r>
              <a:t>But: a list of numbers dialed “easily could reveal the identities of the persons and the places called, and thus reveal the most intimate details of a person's life.”</a:t>
            </a:r>
          </a:p>
        </p:txBody>
      </p:sp>
      <p:sp>
        <p:nvSpPr>
          <p:cNvPr id="169"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 Registers</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0203" y="3960142"/>
            <a:ext cx="3066064" cy="4626187"/>
          </a:xfrm>
        </p:spPr>
      </p:pic>
      <p:sp>
        <p:nvSpPr>
          <p:cNvPr id="7" name="Content Placeholder 6"/>
          <p:cNvSpPr>
            <a:spLocks noGrp="1"/>
          </p:cNvSpPr>
          <p:nvPr>
            <p:ph sz="half" idx="2"/>
          </p:nvPr>
        </p:nvSpPr>
        <p:spPr/>
        <p:txBody>
          <a:bodyPr/>
          <a:lstStyle/>
          <a:p>
            <a:r>
              <a:rPr lang="en-US" dirty="0"/>
              <a:t>Pen registers record dialed numbers</a:t>
            </a:r>
          </a:p>
          <a:p>
            <a:r>
              <a:rPr lang="en-US" dirty="0"/>
              <a:t>Early designs were attached to the wire pair and </a:t>
            </a:r>
            <a:r>
              <a:rPr lang="en-US"/>
              <a:t>simply recorded the actual dial pulses</a:t>
            </a:r>
          </a:p>
        </p:txBody>
      </p:sp>
      <p:sp>
        <p:nvSpPr>
          <p:cNvPr id="5" name="Slide Number Placeholder 4"/>
          <p:cNvSpPr>
            <a:spLocks noGrp="1"/>
          </p:cNvSpPr>
          <p:nvPr>
            <p:ph type="sldNum" sz="quarter" idx="12"/>
          </p:nvPr>
        </p:nvSpPr>
        <p:spPr>
          <a:xfrm>
            <a:off x="6390810" y="9296400"/>
            <a:ext cx="216405" cy="348813"/>
          </a:xfrm>
        </p:spPr>
        <p:txBody>
          <a:bodyPr/>
          <a:lstStyle/>
          <a:p>
            <a:fld id="{9F2F5E10-5301-4EE6-90D2-A6C4A3F62BED}" type="slidenum">
              <a:rPr lang="en-US" smtClean="0"/>
              <a:t>15</a:t>
            </a:fld>
            <a:endParaRPr lang="en-US"/>
          </a:p>
        </p:txBody>
      </p:sp>
    </p:spTree>
    <p:extLst>
      <p:ext uri="{BB962C8B-B14F-4D97-AF65-F5344CB8AC3E}">
        <p14:creationId xmlns:p14="http://schemas.microsoft.com/office/powerpoint/2010/main" val="3794962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U.S. Wiretap Law"/>
          <p:cNvSpPr txBox="1">
            <a:spLocks noGrp="1"/>
          </p:cNvSpPr>
          <p:nvPr>
            <p:ph type="title"/>
          </p:nvPr>
        </p:nvSpPr>
        <p:spPr>
          <a:prstGeom prst="rect">
            <a:avLst/>
          </a:prstGeom>
        </p:spPr>
        <p:txBody>
          <a:bodyPr/>
          <a:lstStyle/>
          <a:p>
            <a:r>
              <a:t>U.S. Wiretap Law</a:t>
            </a:r>
          </a:p>
        </p:txBody>
      </p:sp>
      <p:sp>
        <p:nvSpPr>
          <p:cNvPr id="172" name="Obtaining content (voice or data) is a search and requires a warrant…"/>
          <p:cNvSpPr txBox="1">
            <a:spLocks noGrp="1"/>
          </p:cNvSpPr>
          <p:nvPr>
            <p:ph type="body" idx="1"/>
          </p:nvPr>
        </p:nvSpPr>
        <p:spPr>
          <a:prstGeom prst="rect">
            <a:avLst/>
          </a:prstGeom>
        </p:spPr>
        <p:txBody>
          <a:bodyPr/>
          <a:lstStyle/>
          <a:p>
            <a:r>
              <a:t>Obtaining content (voice or data) is a search and requires a warrant</a:t>
            </a:r>
          </a:p>
          <a:p>
            <a:r>
              <a:t>Obtaining metadata is </a:t>
            </a:r>
            <a:r>
              <a:rPr i="1"/>
              <a:t>not</a:t>
            </a:r>
            <a:r>
              <a:t> a search and does not require a warrant</a:t>
            </a:r>
          </a:p>
          <a:p>
            <a:r>
              <a:t>N.B.: There is a </a:t>
            </a:r>
            <a:r>
              <a:rPr i="1"/>
              <a:t>lot</a:t>
            </a:r>
            <a:r>
              <a:t> more complexity</a:t>
            </a:r>
          </a:p>
        </p:txBody>
      </p:sp>
      <p:sp>
        <p:nvSpPr>
          <p:cNvPr id="173"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National Security Issues"/>
          <p:cNvSpPr txBox="1">
            <a:spLocks noGrp="1"/>
          </p:cNvSpPr>
          <p:nvPr>
            <p:ph type="title"/>
          </p:nvPr>
        </p:nvSpPr>
        <p:spPr>
          <a:prstGeom prst="rect">
            <a:avLst/>
          </a:prstGeom>
        </p:spPr>
        <p:txBody>
          <a:bodyPr/>
          <a:lstStyle>
            <a:lvl1pPr defTabSz="566674">
              <a:defRPr sz="7760"/>
            </a:lvl1pPr>
          </a:lstStyle>
          <a:p>
            <a:r>
              <a:t>National Security Issues</a:t>
            </a:r>
          </a:p>
        </p:txBody>
      </p:sp>
      <p:sp>
        <p:nvSpPr>
          <p:cNvPr id="176" name="Collecting intelligence abroad does not (generally) require any US legal process…"/>
          <p:cNvSpPr txBox="1">
            <a:spLocks noGrp="1"/>
          </p:cNvSpPr>
          <p:nvPr>
            <p:ph type="body" idx="1"/>
          </p:nvPr>
        </p:nvSpPr>
        <p:spPr>
          <a:prstGeom prst="rect">
            <a:avLst/>
          </a:prstGeom>
        </p:spPr>
        <p:txBody>
          <a:bodyPr/>
          <a:lstStyle/>
          <a:p>
            <a:r>
              <a:t>Collecting intelligence abroad does not (generally) require any US legal process</a:t>
            </a:r>
          </a:p>
          <a:p>
            <a:pPr lvl="1"/>
            <a:r>
              <a:t>The Fourth Amendment generally doesn’t protect foreigners</a:t>
            </a:r>
          </a:p>
          <a:p>
            <a:r>
              <a:t>Is it legal to tap foreign embassies within the US?</a:t>
            </a:r>
          </a:p>
          <a:p>
            <a:r>
              <a:t>Foreign spies? Their American assets?</a:t>
            </a:r>
          </a:p>
        </p:txBody>
      </p:sp>
      <p:sp>
        <p:nvSpPr>
          <p:cNvPr id="177"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he Church Committee (1976)"/>
          <p:cNvSpPr txBox="1">
            <a:spLocks noGrp="1"/>
          </p:cNvSpPr>
          <p:nvPr>
            <p:ph type="title"/>
          </p:nvPr>
        </p:nvSpPr>
        <p:spPr>
          <a:prstGeom prst="rect">
            <a:avLst/>
          </a:prstGeom>
        </p:spPr>
        <p:txBody>
          <a:bodyPr/>
          <a:lstStyle>
            <a:lvl1pPr defTabSz="484886">
              <a:defRPr sz="6640"/>
            </a:lvl1pPr>
          </a:lstStyle>
          <a:p>
            <a:r>
              <a:t>The Church Committee (1976)</a:t>
            </a:r>
          </a:p>
        </p:txBody>
      </p:sp>
      <p:sp>
        <p:nvSpPr>
          <p:cNvPr id="180" name="Hoover wanted (and exercised) broad power to surveil “communists”…"/>
          <p:cNvSpPr txBox="1">
            <a:spLocks noGrp="1"/>
          </p:cNvSpPr>
          <p:nvPr>
            <p:ph type="body" idx="1"/>
          </p:nvPr>
        </p:nvSpPr>
        <p:spPr>
          <a:prstGeom prst="rect">
            <a:avLst/>
          </a:prstGeom>
        </p:spPr>
        <p:txBody>
          <a:bodyPr>
            <a:normAutofit lnSpcReduction="10000"/>
          </a:bodyPr>
          <a:lstStyle/>
          <a:p>
            <a:pPr marL="400050" indent="-400050" defTabSz="525779">
              <a:spcBef>
                <a:spcPts val="3700"/>
              </a:spcBef>
              <a:defRPr sz="2880"/>
            </a:pPr>
            <a:r>
              <a:t>Hoover wanted (and exercised) broad power to surveil “communists”</a:t>
            </a:r>
          </a:p>
          <a:p>
            <a:pPr marL="800100" lvl="1" indent="-400050" defTabSz="525779">
              <a:spcBef>
                <a:spcPts val="3700"/>
              </a:spcBef>
              <a:defRPr sz="2880"/>
            </a:pPr>
            <a:r>
              <a:t>“Hoover stressed the danger of Communist subversion, and the FBI collected intelligence about the influence of Communists in a variety of categories, including ‘political activities, Negro question, youth matters, women’s matters, farmers’ matters, veterans’ matters’” (Diffie and Landau)</a:t>
            </a:r>
          </a:p>
          <a:p>
            <a:pPr marL="400050" indent="-400050" defTabSz="525779">
              <a:spcBef>
                <a:spcPts val="3700"/>
              </a:spcBef>
              <a:defRPr sz="2880"/>
            </a:pPr>
            <a:r>
              <a:t>Other abuses by Hoover (e.g., tapping Supreme Court justices), the CIA, and the NSA</a:t>
            </a:r>
          </a:p>
          <a:p>
            <a:pPr marL="400050" indent="-400050" defTabSz="525779">
              <a:spcBef>
                <a:spcPts val="3700"/>
              </a:spcBef>
              <a:defRPr sz="2880"/>
            </a:pPr>
            <a:r>
              <a:t>These were exposed by assorted Congressional committees, notably Church’s</a:t>
            </a:r>
          </a:p>
        </p:txBody>
      </p:sp>
      <p:sp>
        <p:nvSpPr>
          <p:cNvPr id="181"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he Foreign Intelligence Surveillance Act (1977)…"/>
          <p:cNvSpPr txBox="1">
            <a:spLocks noGrp="1"/>
          </p:cNvSpPr>
          <p:nvPr>
            <p:ph type="title"/>
          </p:nvPr>
        </p:nvSpPr>
        <p:spPr>
          <a:prstGeom prst="rect">
            <a:avLst/>
          </a:prstGeom>
        </p:spPr>
        <p:txBody>
          <a:bodyPr/>
          <a:lstStyle/>
          <a:p>
            <a:pPr defTabSz="397256">
              <a:defRPr sz="5440"/>
            </a:pPr>
            <a:r>
              <a:t>The Foreign Intelligence Surveillance Act (1977)</a:t>
            </a:r>
          </a:p>
          <a:p>
            <a:pPr defTabSz="397256">
              <a:defRPr sz="2176"/>
            </a:pPr>
            <a:r>
              <a:t>(50 U.S.C. §1801 et seq.)</a:t>
            </a:r>
          </a:p>
        </p:txBody>
      </p:sp>
      <p:sp>
        <p:nvSpPr>
          <p:cNvPr id="184" name="Codified rules for national security surveillance…"/>
          <p:cNvSpPr txBox="1">
            <a:spLocks noGrp="1"/>
          </p:cNvSpPr>
          <p:nvPr>
            <p:ph type="body" idx="1"/>
          </p:nvPr>
        </p:nvSpPr>
        <p:spPr>
          <a:prstGeom prst="rect">
            <a:avLst/>
          </a:prstGeom>
        </p:spPr>
        <p:txBody>
          <a:bodyPr>
            <a:normAutofit lnSpcReduction="10000"/>
          </a:bodyPr>
          <a:lstStyle/>
          <a:p>
            <a:pPr marL="400050" indent="-400050" defTabSz="525779">
              <a:spcBef>
                <a:spcPts val="3700"/>
              </a:spcBef>
              <a:defRPr sz="2880"/>
            </a:pPr>
            <a:r>
              <a:t>Codified rules for national security surveillance</a:t>
            </a:r>
          </a:p>
          <a:p>
            <a:pPr marL="400050" indent="-400050" defTabSz="525779">
              <a:spcBef>
                <a:spcPts val="3700"/>
              </a:spcBef>
              <a:defRPr sz="2880"/>
            </a:pPr>
            <a:r>
              <a:t>Tapping “US persons” within the US, or US citizens anywhere, requires a warrant from the Foreign Intelligence Surveillance Court</a:t>
            </a:r>
          </a:p>
          <a:p>
            <a:pPr marL="400050" indent="-400050" defTabSz="525779">
              <a:spcBef>
                <a:spcPts val="3700"/>
              </a:spcBef>
              <a:defRPr sz="2880"/>
            </a:pPr>
            <a:r>
              <a:t>Tapping foreign powers within the US requires Attorney-General approval and court notification</a:t>
            </a:r>
          </a:p>
          <a:p>
            <a:pPr marL="400050" indent="-400050" defTabSz="525779">
              <a:spcBef>
                <a:spcPts val="3700"/>
              </a:spcBef>
              <a:defRPr sz="2880"/>
            </a:pPr>
            <a:r>
              <a:t>“Minimization” required: “specific procedures, which shall be adopted by the Attorney General… to minimize the acquisition and retention, and prohibit the dissemination, of nonpublicly available information concerning unconsenting United States persons”</a:t>
            </a:r>
          </a:p>
        </p:txBody>
      </p:sp>
      <p:sp>
        <p:nvSpPr>
          <p:cNvPr id="185"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asons for Surveillance"/>
          <p:cNvSpPr txBox="1">
            <a:spLocks noGrp="1"/>
          </p:cNvSpPr>
          <p:nvPr>
            <p:ph type="title"/>
          </p:nvPr>
        </p:nvSpPr>
        <p:spPr>
          <a:prstGeom prst="rect">
            <a:avLst/>
          </a:prstGeom>
        </p:spPr>
        <p:txBody>
          <a:bodyPr/>
          <a:lstStyle>
            <a:lvl1pPr defTabSz="549148">
              <a:defRPr sz="7519"/>
            </a:lvl1pPr>
          </a:lstStyle>
          <a:p>
            <a:r>
              <a:t>Reasons for Surveillance</a:t>
            </a:r>
          </a:p>
        </p:txBody>
      </p:sp>
      <p:sp>
        <p:nvSpPr>
          <p:cNvPr id="124" name="Criminal…"/>
          <p:cNvSpPr txBox="1">
            <a:spLocks noGrp="1"/>
          </p:cNvSpPr>
          <p:nvPr>
            <p:ph type="body" idx="1"/>
          </p:nvPr>
        </p:nvSpPr>
        <p:spPr>
          <a:prstGeom prst="rect">
            <a:avLst/>
          </a:prstGeom>
        </p:spPr>
        <p:txBody>
          <a:bodyPr/>
          <a:lstStyle/>
          <a:p>
            <a:r>
              <a:t>Criminal</a:t>
            </a:r>
          </a:p>
          <a:p>
            <a:r>
              <a:t>Intelligence</a:t>
            </a:r>
          </a:p>
          <a:p>
            <a:r>
              <a:t>Counter-intelligence</a:t>
            </a:r>
          </a:p>
          <a:p>
            <a:r>
              <a:t>Military</a:t>
            </a:r>
          </a:p>
        </p:txBody>
      </p:sp>
      <p:sp>
        <p:nvSpPr>
          <p:cNvPr id="125"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rotecting Data"/>
          <p:cNvSpPr txBox="1">
            <a:spLocks noGrp="1"/>
          </p:cNvSpPr>
          <p:nvPr>
            <p:ph type="title"/>
          </p:nvPr>
        </p:nvSpPr>
        <p:spPr>
          <a:prstGeom prst="rect">
            <a:avLst/>
          </a:prstGeom>
        </p:spPr>
        <p:txBody>
          <a:bodyPr/>
          <a:lstStyle/>
          <a:p>
            <a:r>
              <a:t>Protecting Data</a:t>
            </a:r>
          </a:p>
        </p:txBody>
      </p:sp>
      <p:sp>
        <p:nvSpPr>
          <p:cNvPr id="188" name="The 1986 Electronic Communications Privacy Act extended the Wiretap Act to cover data…"/>
          <p:cNvSpPr txBox="1">
            <a:spLocks noGrp="1"/>
          </p:cNvSpPr>
          <p:nvPr>
            <p:ph type="body" idx="1"/>
          </p:nvPr>
        </p:nvSpPr>
        <p:spPr>
          <a:prstGeom prst="rect">
            <a:avLst/>
          </a:prstGeom>
        </p:spPr>
        <p:txBody>
          <a:bodyPr/>
          <a:lstStyle/>
          <a:p>
            <a:r>
              <a:t>The 1986 Electronic Communications Privacy Act extended the Wiretap Act to cover data</a:t>
            </a:r>
          </a:p>
          <a:p>
            <a:r>
              <a:t>The Stored Communications Act governs access to subscriber records (including call records) and to email</a:t>
            </a:r>
          </a:p>
          <a:p>
            <a:r>
              <a:t>It also set out procedures for law enforcement access to metadata, per </a:t>
            </a:r>
            <a:r>
              <a:rPr i="1"/>
              <a:t>Smith</a:t>
            </a:r>
          </a:p>
        </p:txBody>
      </p:sp>
      <p:sp>
        <p:nvSpPr>
          <p:cNvPr id="189"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Bulk Collection"/>
          <p:cNvSpPr txBox="1">
            <a:spLocks noGrp="1"/>
          </p:cNvSpPr>
          <p:nvPr>
            <p:ph type="title"/>
          </p:nvPr>
        </p:nvSpPr>
        <p:spPr>
          <a:prstGeom prst="rect">
            <a:avLst/>
          </a:prstGeom>
        </p:spPr>
        <p:txBody>
          <a:bodyPr/>
          <a:lstStyle/>
          <a:p>
            <a:r>
              <a:t>Bulk Collection</a:t>
            </a:r>
          </a:p>
        </p:txBody>
      </p:sp>
      <p:sp>
        <p:nvSpPr>
          <p:cNvPr id="192" name="Can the government collect data in bulk, or only on particular individuals?…"/>
          <p:cNvSpPr txBox="1">
            <a:spLocks noGrp="1"/>
          </p:cNvSpPr>
          <p:nvPr>
            <p:ph type="body" idx="1"/>
          </p:nvPr>
        </p:nvSpPr>
        <p:spPr>
          <a:prstGeom prst="rect">
            <a:avLst/>
          </a:prstGeom>
        </p:spPr>
        <p:txBody>
          <a:bodyPr/>
          <a:lstStyle/>
          <a:p>
            <a:r>
              <a:t>Can the government collect data in bulk, or only on particular individuals?</a:t>
            </a:r>
          </a:p>
          <a:p>
            <a:r>
              <a:t>The Fourth Amendment requires warrants to “particularly describ[e] the place to be searched, and the persons or things to be seized”—which would seem to rule out bulk collection</a:t>
            </a:r>
          </a:p>
          <a:p>
            <a:r>
              <a:t>But what of activities that don’t require warrants, such as metadata collection?</a:t>
            </a:r>
          </a:p>
        </p:txBody>
      </p:sp>
      <p:sp>
        <p:nvSpPr>
          <p:cNvPr id="193"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215 of the PATRIOT Act"/>
          <p:cNvSpPr txBox="1">
            <a:spLocks noGrp="1"/>
          </p:cNvSpPr>
          <p:nvPr>
            <p:ph type="title"/>
          </p:nvPr>
        </p:nvSpPr>
        <p:spPr>
          <a:prstGeom prst="rect">
            <a:avLst/>
          </a:prstGeom>
        </p:spPr>
        <p:txBody>
          <a:bodyPr>
            <a:normAutofit fontScale="90000"/>
          </a:bodyPr>
          <a:lstStyle>
            <a:lvl1pPr defTabSz="554990">
              <a:defRPr sz="7600"/>
            </a:lvl1pPr>
          </a:lstStyle>
          <a:p>
            <a:r>
              <a:t>§215 of the PATRIOT Act</a:t>
            </a:r>
          </a:p>
        </p:txBody>
      </p:sp>
      <p:sp>
        <p:nvSpPr>
          <p:cNvPr id="196" name="Was used by the NSA to collect metadata (“call detail records”) from phone companies for many domestic calls…"/>
          <p:cNvSpPr txBox="1">
            <a:spLocks noGrp="1"/>
          </p:cNvSpPr>
          <p:nvPr>
            <p:ph type="body" idx="1"/>
          </p:nvPr>
        </p:nvSpPr>
        <p:spPr>
          <a:prstGeom prst="rect">
            <a:avLst/>
          </a:prstGeom>
        </p:spPr>
        <p:txBody>
          <a:bodyPr/>
          <a:lstStyle/>
          <a:p>
            <a:r>
              <a:t>Was used by the NSA to collect metadata (“call detail records”) from phone companies for many </a:t>
            </a:r>
            <a:r>
              <a:rPr i="1"/>
              <a:t>domestic</a:t>
            </a:r>
            <a:r>
              <a:t> calls</a:t>
            </a:r>
          </a:p>
          <a:p>
            <a:r>
              <a:t>Reasoning: until they </a:t>
            </a:r>
            <a:r>
              <a:rPr i="1"/>
              <a:t>looked</a:t>
            </a:r>
            <a:r>
              <a:t> at the records, no rights were violated</a:t>
            </a:r>
          </a:p>
          <a:p>
            <a:r>
              <a:t>But: 50 U.S.C. §1842 requires “the information likely to be obtained is … is </a:t>
            </a:r>
            <a:r>
              <a:rPr i="1"/>
              <a:t>relevant to an ongoing investigation</a:t>
            </a:r>
            <a:r>
              <a:t>” [emphasis added]</a:t>
            </a:r>
          </a:p>
          <a:p>
            <a:r>
              <a:t>What does “relevant” mean?</a:t>
            </a:r>
          </a:p>
        </p:txBody>
      </p:sp>
      <p:sp>
        <p:nvSpPr>
          <p:cNvPr id="197"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Why §215?"/>
          <p:cNvSpPr txBox="1">
            <a:spLocks noGrp="1"/>
          </p:cNvSpPr>
          <p:nvPr>
            <p:ph type="title"/>
          </p:nvPr>
        </p:nvSpPr>
        <p:spPr>
          <a:prstGeom prst="rect">
            <a:avLst/>
          </a:prstGeom>
        </p:spPr>
        <p:txBody>
          <a:bodyPr/>
          <a:lstStyle/>
          <a:p>
            <a:r>
              <a:t>Why §215?</a:t>
            </a:r>
          </a:p>
        </p:txBody>
      </p:sp>
      <p:sp>
        <p:nvSpPr>
          <p:cNvPr id="200" name="Start with a “selector”—the phone number of a known terrorist…"/>
          <p:cNvSpPr txBox="1">
            <a:spLocks noGrp="1"/>
          </p:cNvSpPr>
          <p:nvPr>
            <p:ph type="body" idx="1"/>
          </p:nvPr>
        </p:nvSpPr>
        <p:spPr>
          <a:prstGeom prst="rect">
            <a:avLst/>
          </a:prstGeom>
        </p:spPr>
        <p:txBody>
          <a:bodyPr/>
          <a:lstStyle/>
          <a:p>
            <a:r>
              <a:t>Start with a “selector”—the phone number of a known terrorist</a:t>
            </a:r>
          </a:p>
          <a:p>
            <a:r>
              <a:t>Whom did that person call </a:t>
            </a:r>
            <a:r>
              <a:rPr i="1"/>
              <a:t>in the past?</a:t>
            </a:r>
            <a:r>
              <a:t> Who called that person </a:t>
            </a:r>
            <a:r>
              <a:rPr i="1"/>
              <a:t>in the past</a:t>
            </a:r>
            <a:r>
              <a:t>?</a:t>
            </a:r>
          </a:p>
          <a:p>
            <a:r>
              <a:t>Repeat the process for the new number, two or even three hops out</a:t>
            </a:r>
          </a:p>
          <a:p>
            <a:r>
              <a:t>Bulk collection acts as a “time machine”</a:t>
            </a:r>
          </a:p>
          <a:p>
            <a:pPr lvl="1"/>
            <a:r>
              <a:t>Extremely useful for investigations after an incident</a:t>
            </a:r>
          </a:p>
        </p:txBody>
      </p:sp>
      <p:sp>
        <p:nvSpPr>
          <p:cNvPr id="201"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he USA Freedom Act"/>
          <p:cNvSpPr txBox="1">
            <a:spLocks noGrp="1"/>
          </p:cNvSpPr>
          <p:nvPr>
            <p:ph type="title"/>
          </p:nvPr>
        </p:nvSpPr>
        <p:spPr>
          <a:prstGeom prst="rect">
            <a:avLst/>
          </a:prstGeom>
        </p:spPr>
        <p:txBody>
          <a:bodyPr/>
          <a:lstStyle/>
          <a:p>
            <a:r>
              <a:t>The USA Freedom Act</a:t>
            </a:r>
          </a:p>
        </p:txBody>
      </p:sp>
      <p:sp>
        <p:nvSpPr>
          <p:cNvPr id="204" name="The Second Circuit did not like the §215 program:…"/>
          <p:cNvSpPr txBox="1">
            <a:spLocks noGrp="1"/>
          </p:cNvSpPr>
          <p:nvPr>
            <p:ph type="body" idx="1"/>
          </p:nvPr>
        </p:nvSpPr>
        <p:spPr>
          <a:prstGeom prst="rect">
            <a:avLst/>
          </a:prstGeom>
        </p:spPr>
        <p:txBody>
          <a:bodyPr>
            <a:normAutofit fontScale="92500" lnSpcReduction="10000"/>
          </a:bodyPr>
          <a:lstStyle/>
          <a:p>
            <a:pPr marL="426719" indent="-426719" defTabSz="560831">
              <a:spcBef>
                <a:spcPts val="4000"/>
              </a:spcBef>
              <a:defRPr sz="3072"/>
            </a:pPr>
            <a:r>
              <a:rPr dirty="0"/>
              <a:t>The Second Circuit did not like the §215 program:</a:t>
            </a:r>
          </a:p>
          <a:p>
            <a:pPr marL="853439" lvl="1" indent="-426719" defTabSz="560831">
              <a:spcBef>
                <a:spcPts val="4000"/>
              </a:spcBef>
              <a:defRPr sz="3072"/>
            </a:pPr>
            <a:r>
              <a:rPr dirty="0"/>
              <a:t>“[T]he government takes the position that the metadata collected… are nevertheless "relevant" because they may allow the NSA, at some unknown time in the future, utilizing its ability to sift through the trove of irrelevant data it has collected up to that point, to identify information that </a:t>
            </a:r>
            <a:r>
              <a:rPr i="1" dirty="0"/>
              <a:t>is</a:t>
            </a:r>
            <a:r>
              <a:rPr dirty="0"/>
              <a:t> relevant. We agree with appellants that such an expansive concept of ‘relevance’ is unprecedented and unwarranted.”</a:t>
            </a:r>
          </a:p>
          <a:p>
            <a:pPr marL="426719" indent="-426719" defTabSz="560831">
              <a:spcBef>
                <a:spcPts val="4000"/>
              </a:spcBef>
              <a:defRPr sz="3072"/>
            </a:pPr>
            <a:r>
              <a:rPr dirty="0"/>
              <a:t>They essentially asked Congress to pass a better law—which it did</a:t>
            </a:r>
            <a:endParaRPr lang="en-US" dirty="0"/>
          </a:p>
          <a:p>
            <a:pPr marL="426719" indent="-426719" defTabSz="560831">
              <a:spcBef>
                <a:spcPts val="4000"/>
              </a:spcBef>
              <a:defRPr sz="3072"/>
            </a:pPr>
            <a:r>
              <a:rPr lang="en-US" dirty="0"/>
              <a:t>New version: phone companies keep the metadata, but NSA can query it</a:t>
            </a:r>
            <a:endParaRPr dirty="0"/>
          </a:p>
        </p:txBody>
      </p:sp>
      <p:sp>
        <p:nvSpPr>
          <p:cNvPr id="205"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chnology Issues"/>
          <p:cNvSpPr txBox="1">
            <a:spLocks noGrp="1"/>
          </p:cNvSpPr>
          <p:nvPr>
            <p:ph type="title"/>
          </p:nvPr>
        </p:nvSpPr>
        <p:spPr>
          <a:prstGeom prst="rect">
            <a:avLst/>
          </a:prstGeom>
        </p:spPr>
        <p:txBody>
          <a:bodyPr/>
          <a:lstStyle/>
          <a:p>
            <a:r>
              <a:t>Technology Issues</a:t>
            </a:r>
          </a:p>
        </p:txBody>
      </p:sp>
      <p:sp>
        <p:nvSpPr>
          <p:cNvPr id="208"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How To Tap Phones"/>
          <p:cNvSpPr txBox="1">
            <a:spLocks noGrp="1"/>
          </p:cNvSpPr>
          <p:nvPr>
            <p:ph type="title"/>
          </p:nvPr>
        </p:nvSpPr>
        <p:spPr>
          <a:prstGeom prst="rect">
            <a:avLst/>
          </a:prstGeom>
        </p:spPr>
        <p:txBody>
          <a:bodyPr/>
          <a:lstStyle/>
          <a:p>
            <a:r>
              <a:t>How To Tap Phones</a:t>
            </a:r>
          </a:p>
        </p:txBody>
      </p:sp>
      <p:sp>
        <p:nvSpPr>
          <p:cNvPr id="211" name="Originally, very simple—no technology was needed"/>
          <p:cNvSpPr txBox="1">
            <a:spLocks noGrp="1"/>
          </p:cNvSpPr>
          <p:nvPr>
            <p:ph type="body" sz="half" idx="1"/>
          </p:nvPr>
        </p:nvSpPr>
        <p:spPr>
          <a:prstGeom prst="rect">
            <a:avLst/>
          </a:prstGeom>
        </p:spPr>
        <p:txBody>
          <a:bodyPr/>
          <a:lstStyle/>
          <a:p>
            <a:r>
              <a:t>Originally, very simple—no technology was needed</a:t>
            </a:r>
          </a:p>
        </p:txBody>
      </p:sp>
      <p:pic>
        <p:nvPicPr>
          <p:cNvPr id="212" name="Alligator_clips_444.jpg" descr="Alligator_clips_444.jpg"/>
          <p:cNvPicPr>
            <a:picLocks noChangeAspect="1"/>
          </p:cNvPicPr>
          <p:nvPr/>
        </p:nvPicPr>
        <p:blipFill>
          <a:blip r:embed="rId2"/>
          <a:stretch>
            <a:fillRect/>
          </a:stretch>
        </p:blipFill>
        <p:spPr>
          <a:xfrm>
            <a:off x="6386050" y="3973279"/>
            <a:ext cx="6591515" cy="4119697"/>
          </a:xfrm>
          <a:prstGeom prst="rect">
            <a:avLst/>
          </a:prstGeom>
          <a:ln w="12700">
            <a:miter lim="400000"/>
          </a:ln>
        </p:spPr>
      </p:pic>
      <p:sp>
        <p:nvSpPr>
          <p:cNvPr id="213" name="© Benjamint444:…"/>
          <p:cNvSpPr txBox="1"/>
          <p:nvPr/>
        </p:nvSpPr>
        <p:spPr>
          <a:xfrm>
            <a:off x="8451825" y="8464549"/>
            <a:ext cx="2273350" cy="1003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ts val="3300"/>
              </a:lnSpc>
              <a:defRPr sz="1200" b="0">
                <a:latin typeface="Calibri"/>
                <a:ea typeface="Calibri"/>
                <a:cs typeface="Calibri"/>
                <a:sym typeface="Calibri"/>
              </a:defRPr>
            </a:pPr>
            <a:r>
              <a:t>© Benjamint444:</a:t>
            </a:r>
            <a:endParaRPr>
              <a:latin typeface="Times"/>
              <a:ea typeface="Times"/>
              <a:cs typeface="Times"/>
              <a:sym typeface="Times"/>
            </a:endParaRPr>
          </a:p>
          <a:p>
            <a:pPr defTabSz="457200">
              <a:lnSpc>
                <a:spcPts val="3300"/>
              </a:lnSpc>
              <a:defRPr sz="1200" b="0">
                <a:latin typeface="Calibri"/>
                <a:ea typeface="Calibri"/>
                <a:cs typeface="Calibri"/>
                <a:sym typeface="Calibri"/>
              </a:defRPr>
            </a:pPr>
            <a:r>
              <a:t>https://en.wikipedia.org/wiki/File:</a:t>
            </a:r>
            <a:endParaRPr>
              <a:latin typeface="Times"/>
              <a:ea typeface="Times"/>
              <a:cs typeface="Times"/>
              <a:sym typeface="Times"/>
            </a:endParaRPr>
          </a:p>
          <a:p>
            <a:pPr defTabSz="457200">
              <a:lnSpc>
                <a:spcPts val="3300"/>
              </a:lnSpc>
              <a:defRPr sz="1200" b="0">
                <a:latin typeface="Calibri"/>
                <a:ea typeface="Calibri"/>
                <a:cs typeface="Calibri"/>
                <a:sym typeface="Calibri"/>
              </a:defRPr>
            </a:pPr>
            <a:r>
              <a:t>Alligator_clips_444.jpg</a:t>
            </a:r>
            <a:endParaRPr>
              <a:latin typeface="Times"/>
              <a:ea typeface="Times"/>
              <a:cs typeface="Times"/>
              <a:sym typeface="Times"/>
            </a:endParaRPr>
          </a:p>
        </p:txBody>
      </p:sp>
      <p:sp>
        <p:nvSpPr>
          <p:cNvPr id="214" name="Slide Number"/>
          <p:cNvSpPr txBox="1">
            <a:spLocks noGrp="1"/>
          </p:cNvSpPr>
          <p:nvPr>
            <p:ph type="sldNum" sz="quarter" idx="4294967295"/>
          </p:nvPr>
        </p:nvSpPr>
        <p:spPr>
          <a:xfrm>
            <a:off x="6328884" y="9296400"/>
            <a:ext cx="340259" cy="342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Light"/>
                <a:ea typeface="Helvetica Light"/>
                <a:cs typeface="Helvetica Light"/>
                <a:sym typeface="Helvetica Light"/>
              </a:defRPr>
            </a:lvl1p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Image" descr="Image"/>
          <p:cNvPicPr>
            <a:picLocks noGrp="1" noChangeAspect="1"/>
          </p:cNvPicPr>
          <p:nvPr>
            <p:ph type="pic" idx="13"/>
          </p:nvPr>
        </p:nvPicPr>
        <p:blipFill>
          <a:blip r:embed="rId2"/>
          <a:srcRect l="21800" r="21800"/>
          <a:stretch>
            <a:fillRect/>
          </a:stretch>
        </p:blipFill>
        <p:spPr>
          <a:xfrm>
            <a:off x="6718299" y="3179328"/>
            <a:ext cx="4834644" cy="5697972"/>
          </a:xfrm>
          <a:prstGeom prst="rect">
            <a:avLst/>
          </a:prstGeom>
        </p:spPr>
      </p:pic>
      <p:sp>
        <p:nvSpPr>
          <p:cNvPr id="217" name="The Modern Version Isn’t Much More Complicated"/>
          <p:cNvSpPr txBox="1">
            <a:spLocks noGrp="1"/>
          </p:cNvSpPr>
          <p:nvPr>
            <p:ph type="title"/>
          </p:nvPr>
        </p:nvSpPr>
        <p:spPr>
          <a:prstGeom prst="rect">
            <a:avLst/>
          </a:prstGeom>
        </p:spPr>
        <p:txBody>
          <a:bodyPr/>
          <a:lstStyle>
            <a:lvl1pPr defTabSz="484886">
              <a:defRPr sz="6640"/>
            </a:lvl1pPr>
          </a:lstStyle>
          <a:p>
            <a:r>
              <a:t>The Modern Version Isn’t Much More Complicated</a:t>
            </a:r>
          </a:p>
        </p:txBody>
      </p:sp>
      <p:sp>
        <p:nvSpPr>
          <p:cNvPr id="218" name="Body"/>
          <p:cNvSpPr txBox="1">
            <a:spLocks noGrp="1"/>
          </p:cNvSpPr>
          <p:nvPr>
            <p:ph type="body" sz="half" idx="1"/>
          </p:nvPr>
        </p:nvSpPr>
        <p:spPr>
          <a:prstGeom prst="rect">
            <a:avLst/>
          </a:prstGeom>
        </p:spPr>
        <p:txBody>
          <a:bodyPr/>
          <a:lstStyle/>
          <a:p>
            <a:pPr marL="0" indent="0">
              <a:buSzTx/>
              <a:buNone/>
            </a:pPr>
            <a:endParaRPr/>
          </a:p>
        </p:txBody>
      </p:sp>
      <p:pic>
        <p:nvPicPr>
          <p:cNvPr id="219" name="Image" descr="Image"/>
          <p:cNvPicPr>
            <a:picLocks noChangeAspect="1"/>
          </p:cNvPicPr>
          <p:nvPr/>
        </p:nvPicPr>
        <p:blipFill>
          <a:blip r:embed="rId3"/>
          <a:stretch>
            <a:fillRect/>
          </a:stretch>
        </p:blipFill>
        <p:spPr>
          <a:xfrm>
            <a:off x="1096611" y="3989958"/>
            <a:ext cx="5232273" cy="3488183"/>
          </a:xfrm>
          <a:prstGeom prst="rect">
            <a:avLst/>
          </a:prstGeom>
          <a:ln w="12700">
            <a:miter lim="400000"/>
          </a:ln>
        </p:spPr>
      </p:pic>
      <p:sp>
        <p:nvSpPr>
          <p:cNvPr id="220" name="Photos ©Matt Blaze; used by permission"/>
          <p:cNvSpPr txBox="1"/>
          <p:nvPr/>
        </p:nvSpPr>
        <p:spPr>
          <a:xfrm>
            <a:off x="2374503" y="8045450"/>
            <a:ext cx="3505994" cy="520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ts val="3800"/>
              </a:lnSpc>
              <a:defRPr sz="1600" b="0">
                <a:latin typeface="Calibri"/>
                <a:ea typeface="Calibri"/>
                <a:cs typeface="Calibri"/>
                <a:sym typeface="Calibri"/>
              </a:defRPr>
            </a:lvl1pPr>
          </a:lstStyle>
          <a:p>
            <a:r>
              <a:t>Photos ©Matt Blaze; used by permission</a:t>
            </a:r>
            <a:endParaRPr sz="1200">
              <a:latin typeface="Times"/>
              <a:ea typeface="Times"/>
              <a:cs typeface="Times"/>
              <a:sym typeface="Times"/>
            </a:endParaRPr>
          </a:p>
        </p:txBody>
      </p:sp>
      <p:sp>
        <p:nvSpPr>
          <p:cNvPr id="221" name="Slide Number"/>
          <p:cNvSpPr txBox="1">
            <a:spLocks noGrp="1"/>
          </p:cNvSpPr>
          <p:nvPr>
            <p:ph type="sldNum" sz="quarter" idx="4294967295"/>
          </p:nvPr>
        </p:nvSpPr>
        <p:spPr>
          <a:xfrm>
            <a:off x="6328884" y="9296400"/>
            <a:ext cx="340259" cy="342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Light"/>
                <a:ea typeface="Helvetica Light"/>
                <a:cs typeface="Helvetica Light"/>
                <a:sym typeface="Helvetica Light"/>
              </a:defRPr>
            </a:lvl1p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Not Many Twisted Pair Lines These Days…"/>
          <p:cNvSpPr txBox="1">
            <a:spLocks noGrp="1"/>
          </p:cNvSpPr>
          <p:nvPr>
            <p:ph type="title"/>
          </p:nvPr>
        </p:nvSpPr>
        <p:spPr>
          <a:prstGeom prst="rect">
            <a:avLst/>
          </a:prstGeom>
        </p:spPr>
        <p:txBody>
          <a:bodyPr/>
          <a:lstStyle>
            <a:lvl1pPr defTabSz="484886">
              <a:defRPr sz="6640"/>
            </a:lvl1pPr>
          </a:lstStyle>
          <a:p>
            <a:r>
              <a:t>Not Many Twisted Pair Lines These Days…</a:t>
            </a:r>
          </a:p>
        </p:txBody>
      </p:sp>
      <p:sp>
        <p:nvSpPr>
          <p:cNvPr id="224" name="In 1994, Congress passed the Communications Assistance to Law Enforcement Act (CALEA); it mandates standardized wiretap interfaces on all phone switches…"/>
          <p:cNvSpPr txBox="1">
            <a:spLocks noGrp="1"/>
          </p:cNvSpPr>
          <p:nvPr>
            <p:ph type="body" idx="1"/>
          </p:nvPr>
        </p:nvSpPr>
        <p:spPr>
          <a:prstGeom prst="rect">
            <a:avLst/>
          </a:prstGeom>
        </p:spPr>
        <p:txBody>
          <a:bodyPr/>
          <a:lstStyle/>
          <a:p>
            <a:r>
              <a:t>In 1994, Congress passed the Communications Assistance to Law Enforcement Act (CALEA); it mandates standardized wiretap interfaces on all phone switches</a:t>
            </a:r>
          </a:p>
          <a:p>
            <a:r>
              <a:t>The concept was adopted in many other countries under the name “lawful intercept”</a:t>
            </a:r>
          </a:p>
          <a:p>
            <a:r>
              <a:t>Computer scientists warned there would be trouble</a:t>
            </a:r>
          </a:p>
          <a:p>
            <a:r>
              <a:t>We were right…</a:t>
            </a:r>
          </a:p>
        </p:txBody>
      </p:sp>
      <p:sp>
        <p:nvSpPr>
          <p:cNvPr id="225"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he Athens Affair"/>
          <p:cNvSpPr txBox="1">
            <a:spLocks noGrp="1"/>
          </p:cNvSpPr>
          <p:nvPr>
            <p:ph type="title"/>
          </p:nvPr>
        </p:nvSpPr>
        <p:spPr>
          <a:prstGeom prst="rect">
            <a:avLst/>
          </a:prstGeom>
        </p:spPr>
        <p:txBody>
          <a:bodyPr/>
          <a:lstStyle/>
          <a:p>
            <a:r>
              <a:t>The Athens Affair</a:t>
            </a:r>
          </a:p>
        </p:txBody>
      </p:sp>
      <p:sp>
        <p:nvSpPr>
          <p:cNvPr id="228" name="Modern phone switches are simply specialized computers, run by very complex software…"/>
          <p:cNvSpPr txBox="1">
            <a:spLocks noGrp="1"/>
          </p:cNvSpPr>
          <p:nvPr>
            <p:ph type="body" idx="1"/>
          </p:nvPr>
        </p:nvSpPr>
        <p:spPr>
          <a:prstGeom prst="rect">
            <a:avLst/>
          </a:prstGeom>
        </p:spPr>
        <p:txBody>
          <a:bodyPr/>
          <a:lstStyle/>
          <a:p>
            <a:r>
              <a:t>Modern phone switches are simply specialized computers, run by very complex software</a:t>
            </a:r>
          </a:p>
          <a:p>
            <a:r>
              <a:t>As such, they can be hacked</a:t>
            </a:r>
          </a:p>
          <a:p>
            <a:r>
              <a:t>About 100 mobile phones in Athens, including the Prime Minister’s, were tapped by someone who abused the lawful intercept mechanism</a:t>
            </a:r>
          </a:p>
          <a:p>
            <a:r>
              <a:t>The conversations were relayed to prepaid mobile phones located elsewhere in Athens</a:t>
            </a:r>
            <a:r>
              <a:rPr sz="1200">
                <a:latin typeface="Times"/>
                <a:ea typeface="Times"/>
                <a:cs typeface="Times"/>
                <a:sym typeface="Times"/>
              </a:rPr>
              <a:t> </a:t>
            </a:r>
          </a:p>
        </p:txBody>
      </p:sp>
      <p:sp>
        <p:nvSpPr>
          <p:cNvPr id="229"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urveillance Types"/>
          <p:cNvSpPr txBox="1">
            <a:spLocks noGrp="1"/>
          </p:cNvSpPr>
          <p:nvPr>
            <p:ph type="title"/>
          </p:nvPr>
        </p:nvSpPr>
        <p:spPr>
          <a:prstGeom prst="rect">
            <a:avLst/>
          </a:prstGeom>
        </p:spPr>
        <p:txBody>
          <a:bodyPr/>
          <a:lstStyle/>
          <a:p>
            <a:r>
              <a:t>Surveillance Types</a:t>
            </a:r>
          </a:p>
        </p:txBody>
      </p:sp>
      <p:sp>
        <p:nvSpPr>
          <p:cNvPr id="128" name="Location…"/>
          <p:cNvSpPr txBox="1">
            <a:spLocks noGrp="1"/>
          </p:cNvSpPr>
          <p:nvPr>
            <p:ph type="body" idx="1"/>
          </p:nvPr>
        </p:nvSpPr>
        <p:spPr>
          <a:prstGeom prst="rect">
            <a:avLst/>
          </a:prstGeom>
        </p:spPr>
        <p:txBody>
          <a:bodyPr numCol="2" spcCol="554990"/>
          <a:lstStyle/>
          <a:p>
            <a:pPr marL="426719" indent="-426719" defTabSz="560831">
              <a:spcBef>
                <a:spcPts val="1900"/>
              </a:spcBef>
              <a:defRPr sz="3072"/>
            </a:pPr>
            <a:r>
              <a:rPr dirty="0"/>
              <a:t>Location</a:t>
            </a:r>
          </a:p>
          <a:p>
            <a:pPr marL="853439" lvl="1" indent="-426719" defTabSz="560831">
              <a:spcBef>
                <a:spcPts val="1900"/>
              </a:spcBef>
              <a:defRPr sz="3072"/>
            </a:pPr>
            <a:r>
              <a:rPr dirty="0"/>
              <a:t>Physical observation</a:t>
            </a:r>
          </a:p>
          <a:p>
            <a:pPr marL="853439" lvl="1" indent="-426719" defTabSz="560831">
              <a:spcBef>
                <a:spcPts val="1900"/>
              </a:spcBef>
              <a:defRPr sz="3072"/>
            </a:pPr>
            <a:r>
              <a:rPr dirty="0"/>
              <a:t>GPS trackers and beepers</a:t>
            </a:r>
          </a:p>
          <a:p>
            <a:pPr marL="853439" lvl="1" indent="-426719" defTabSz="560831">
              <a:spcBef>
                <a:spcPts val="1900"/>
              </a:spcBef>
              <a:defRPr sz="3072"/>
            </a:pPr>
            <a:r>
              <a:rPr dirty="0"/>
              <a:t>Cell phones</a:t>
            </a:r>
          </a:p>
          <a:p>
            <a:pPr marL="426719" indent="-426719" defTabSz="560831">
              <a:spcBef>
                <a:spcPts val="1900"/>
              </a:spcBef>
              <a:defRPr sz="3072"/>
            </a:pPr>
            <a:r>
              <a:rPr dirty="0"/>
              <a:t>Communications</a:t>
            </a:r>
          </a:p>
          <a:p>
            <a:pPr marL="853439" lvl="1" indent="-426719" defTabSz="560831">
              <a:spcBef>
                <a:spcPts val="1900"/>
              </a:spcBef>
              <a:defRPr sz="3072"/>
            </a:pPr>
            <a:r>
              <a:rPr dirty="0"/>
              <a:t>Content</a:t>
            </a:r>
          </a:p>
          <a:p>
            <a:pPr marL="853439" lvl="1" indent="-426719" defTabSz="560831">
              <a:spcBef>
                <a:spcPts val="1900"/>
              </a:spcBef>
              <a:defRPr sz="3072"/>
            </a:pPr>
            <a:r>
              <a:rPr dirty="0"/>
              <a:t>Metadata</a:t>
            </a:r>
            <a:endParaRPr lang="en-US" dirty="0"/>
          </a:p>
          <a:p>
            <a:pPr marL="853439" lvl="1" indent="-426719" defTabSz="560831">
              <a:spcBef>
                <a:spcPts val="1900"/>
              </a:spcBef>
              <a:defRPr sz="3072"/>
            </a:pPr>
            <a:endParaRPr dirty="0"/>
          </a:p>
          <a:p>
            <a:pPr marL="426719" indent="-426719" defTabSz="560831">
              <a:spcBef>
                <a:spcPts val="1900"/>
              </a:spcBef>
              <a:defRPr sz="3072"/>
            </a:pPr>
            <a:r>
              <a:rPr dirty="0"/>
              <a:t>Public presence</a:t>
            </a:r>
          </a:p>
          <a:p>
            <a:pPr marL="853439" lvl="1" indent="-426719" defTabSz="560831">
              <a:spcBef>
                <a:spcPts val="1900"/>
              </a:spcBef>
              <a:defRPr sz="3072"/>
            </a:pPr>
            <a:r>
              <a:rPr dirty="0"/>
              <a:t>Published writings</a:t>
            </a:r>
          </a:p>
          <a:p>
            <a:pPr marL="853439" lvl="1" indent="-426719" defTabSz="560831">
              <a:spcBef>
                <a:spcPts val="1900"/>
              </a:spcBef>
              <a:defRPr sz="3072"/>
            </a:pPr>
            <a:r>
              <a:rPr dirty="0"/>
              <a:t>Social Media</a:t>
            </a:r>
          </a:p>
          <a:p>
            <a:pPr marL="426719" indent="-426719" defTabSz="560831">
              <a:spcBef>
                <a:spcPts val="1900"/>
              </a:spcBef>
              <a:defRPr sz="3072"/>
            </a:pPr>
            <a:r>
              <a:rPr dirty="0"/>
              <a:t>Associates</a:t>
            </a:r>
          </a:p>
          <a:p>
            <a:pPr marL="853439" lvl="1" indent="-426719" defTabSz="560831">
              <a:spcBef>
                <a:spcPts val="1900"/>
              </a:spcBef>
              <a:defRPr sz="3072"/>
            </a:pPr>
            <a:r>
              <a:rPr dirty="0"/>
              <a:t>Physical</a:t>
            </a:r>
          </a:p>
          <a:p>
            <a:pPr marL="853439" lvl="1" indent="-426719" defTabSz="560831">
              <a:spcBef>
                <a:spcPts val="1900"/>
              </a:spcBef>
              <a:defRPr sz="3072"/>
            </a:pPr>
            <a:r>
              <a:rPr dirty="0"/>
              <a:t>Online</a:t>
            </a:r>
          </a:p>
          <a:p>
            <a:pPr marL="426719" indent="-426719" defTabSz="560831">
              <a:spcBef>
                <a:spcPts val="1900"/>
              </a:spcBef>
              <a:defRPr sz="3072"/>
            </a:pPr>
            <a:r>
              <a:rPr dirty="0"/>
              <a:t>Focus</a:t>
            </a:r>
          </a:p>
          <a:p>
            <a:pPr marL="853439" lvl="1" indent="-426719" defTabSz="560831">
              <a:spcBef>
                <a:spcPts val="1900"/>
              </a:spcBef>
              <a:defRPr sz="3072"/>
            </a:pPr>
            <a:r>
              <a:rPr dirty="0"/>
              <a:t>Targeted</a:t>
            </a:r>
          </a:p>
          <a:p>
            <a:pPr marL="853439" lvl="1" indent="-426719" defTabSz="560831">
              <a:spcBef>
                <a:spcPts val="1900"/>
              </a:spcBef>
              <a:defRPr sz="3072"/>
            </a:pPr>
            <a:r>
              <a:rPr dirty="0"/>
              <a:t>Bulk collection</a:t>
            </a:r>
          </a:p>
        </p:txBody>
      </p:sp>
      <p:sp>
        <p:nvSpPr>
          <p:cNvPr id="129"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apping Computer Communications"/>
          <p:cNvSpPr txBox="1">
            <a:spLocks noGrp="1"/>
          </p:cNvSpPr>
          <p:nvPr>
            <p:ph type="title"/>
          </p:nvPr>
        </p:nvSpPr>
        <p:spPr>
          <a:prstGeom prst="rect">
            <a:avLst/>
          </a:prstGeom>
        </p:spPr>
        <p:txBody>
          <a:bodyPr/>
          <a:lstStyle>
            <a:lvl1pPr defTabSz="484886">
              <a:defRPr sz="6640"/>
            </a:lvl1pPr>
          </a:lstStyle>
          <a:p>
            <a:r>
              <a:t>Tapping Computer Communications</a:t>
            </a:r>
          </a:p>
        </p:txBody>
      </p:sp>
      <p:sp>
        <p:nvSpPr>
          <p:cNvPr id="232" name="What is desired? Real-time conversations? Email?…"/>
          <p:cNvSpPr txBox="1">
            <a:spLocks noGrp="1"/>
          </p:cNvSpPr>
          <p:nvPr>
            <p:ph type="body" idx="1"/>
          </p:nvPr>
        </p:nvSpPr>
        <p:spPr>
          <a:prstGeom prst="rect">
            <a:avLst/>
          </a:prstGeom>
        </p:spPr>
        <p:txBody>
          <a:bodyPr/>
          <a:lstStyle/>
          <a:p>
            <a:r>
              <a:t>What is desired? Real-time conversations? Email?</a:t>
            </a:r>
          </a:p>
          <a:p>
            <a:r>
              <a:t>Where is the target? At home? At work? At a public hotspot?</a:t>
            </a:r>
          </a:p>
          <a:p>
            <a:r>
              <a:t>What does law enforcement know about the target? A name? An email address? A MAC address? An IP address?</a:t>
            </a:r>
          </a:p>
          <a:p>
            <a:pPr lvl="1"/>
            <a:r>
              <a:t>IP addresses change very frequently, and are often assigned by ISPs</a:t>
            </a:r>
          </a:p>
        </p:txBody>
      </p:sp>
      <p:sp>
        <p:nvSpPr>
          <p:cNvPr id="233"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Tap?</a:t>
            </a:r>
          </a:p>
        </p:txBody>
      </p:sp>
      <p:sp>
        <p:nvSpPr>
          <p:cNvPr id="3" name="Content Placeholder 2"/>
          <p:cNvSpPr>
            <a:spLocks noGrp="1"/>
          </p:cNvSpPr>
          <p:nvPr>
            <p:ph idx="1"/>
          </p:nvPr>
        </p:nvSpPr>
        <p:spPr/>
        <p:txBody>
          <a:bodyPr/>
          <a:lstStyle/>
          <a:p>
            <a:r>
              <a:rPr lang="en-US" dirty="0"/>
              <a:t>On the target’s LAN?</a:t>
            </a:r>
          </a:p>
          <a:p>
            <a:r>
              <a:rPr lang="en-US" dirty="0"/>
              <a:t>On the access link to the customer from the ISP?</a:t>
            </a:r>
          </a:p>
          <a:p>
            <a:r>
              <a:rPr lang="en-US" dirty="0"/>
              <a:t>On the Internet backbone?</a:t>
            </a:r>
          </a:p>
        </p:txBody>
      </p:sp>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31</a:t>
            </a:fld>
            <a:endParaRPr lang="en-US"/>
          </a:p>
        </p:txBody>
      </p:sp>
    </p:spTree>
    <p:extLst>
      <p:ext uri="{BB962C8B-B14F-4D97-AF65-F5344CB8AC3E}">
        <p14:creationId xmlns:p14="http://schemas.microsoft.com/office/powerpoint/2010/main" val="2085715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Tap?</a:t>
            </a:r>
          </a:p>
        </p:txBody>
      </p:sp>
      <p:sp>
        <p:nvSpPr>
          <p:cNvPr id="3" name="Content Placeholder 2"/>
          <p:cNvSpPr>
            <a:spLocks noGrp="1"/>
          </p:cNvSpPr>
          <p:nvPr>
            <p:ph idx="1"/>
          </p:nvPr>
        </p:nvSpPr>
        <p:spPr/>
        <p:txBody>
          <a:bodyPr>
            <a:normAutofit fontScale="92500" lnSpcReduction="20000"/>
          </a:bodyPr>
          <a:lstStyle/>
          <a:p>
            <a:r>
              <a:rPr lang="en-US" dirty="0">
                <a:solidFill>
                  <a:schemeClr val="bg1">
                    <a:lumMod val="75000"/>
                  </a:schemeClr>
                </a:solidFill>
              </a:rPr>
              <a:t>On the target’s LAN?</a:t>
            </a:r>
          </a:p>
          <a:p>
            <a:pPr lvl="1"/>
            <a:r>
              <a:rPr lang="en-US" dirty="0">
                <a:solidFill>
                  <a:srgbClr val="FF0000"/>
                </a:solidFill>
              </a:rPr>
              <a:t>Hard to get access; may be detectable</a:t>
            </a:r>
          </a:p>
          <a:p>
            <a:r>
              <a:rPr lang="en-US" dirty="0">
                <a:solidFill>
                  <a:schemeClr val="bg1">
                    <a:lumMod val="75000"/>
                  </a:schemeClr>
                </a:solidFill>
              </a:rPr>
              <a:t>On the access link to the customer from the ISP?</a:t>
            </a:r>
          </a:p>
          <a:p>
            <a:pPr lvl="1"/>
            <a:r>
              <a:rPr lang="en-US" dirty="0">
                <a:solidFill>
                  <a:srgbClr val="FF0000"/>
                </a:solidFill>
              </a:rPr>
              <a:t>Best—but may be a shared medium and carry traffic for many customers</a:t>
            </a:r>
          </a:p>
          <a:p>
            <a:r>
              <a:rPr lang="en-US" dirty="0">
                <a:solidFill>
                  <a:schemeClr val="bg1">
                    <a:lumMod val="75000"/>
                  </a:schemeClr>
                </a:solidFill>
              </a:rPr>
              <a:t>On the Internet backbone?</a:t>
            </a:r>
          </a:p>
          <a:p>
            <a:pPr lvl="1"/>
            <a:r>
              <a:rPr lang="en-US" dirty="0">
                <a:solidFill>
                  <a:srgbClr val="FF0000"/>
                </a:solidFill>
              </a:rPr>
              <a:t>Too much volume, and paths are asymmetric</a:t>
            </a:r>
          </a:p>
          <a:p>
            <a:pPr lvl="1"/>
            <a:r>
              <a:rPr lang="en-US" dirty="0">
                <a:solidFill>
                  <a:srgbClr val="FF0000"/>
                </a:solidFill>
              </a:rPr>
              <a:t>May be done for intelligence taps</a:t>
            </a:r>
          </a:p>
        </p:txBody>
      </p:sp>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32</a:t>
            </a:fld>
            <a:endParaRPr lang="en-US"/>
          </a:p>
        </p:txBody>
      </p:sp>
    </p:spTree>
    <p:extLst>
      <p:ext uri="{BB962C8B-B14F-4D97-AF65-F5344CB8AC3E}">
        <p14:creationId xmlns:p14="http://schemas.microsoft.com/office/powerpoint/2010/main" val="4114660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Tapping a Link</a:t>
            </a:r>
          </a:p>
        </p:txBody>
      </p:sp>
      <p:sp>
        <p:nvSpPr>
          <p:cNvPr id="3" name="Content Placeholder 2"/>
          <p:cNvSpPr>
            <a:spLocks noGrp="1"/>
          </p:cNvSpPr>
          <p:nvPr>
            <p:ph idx="1"/>
          </p:nvPr>
        </p:nvSpPr>
        <p:spPr/>
        <p:txBody>
          <a:bodyPr/>
          <a:lstStyle/>
          <a:p>
            <a:r>
              <a:rPr lang="en-US" dirty="0"/>
              <a:t>Every Mac and Linux computer comes with the </a:t>
            </a:r>
            <a:r>
              <a:rPr lang="en-US" dirty="0" err="1">
                <a:latin typeface="Consolas" charset="0"/>
                <a:ea typeface="Consolas" charset="0"/>
                <a:cs typeface="Consolas" charset="0"/>
              </a:rPr>
              <a:t>tcpdump</a:t>
            </a:r>
            <a:r>
              <a:rPr lang="en-US" dirty="0"/>
              <a:t> command; this can tap networks</a:t>
            </a:r>
          </a:p>
          <a:p>
            <a:pPr lvl="1"/>
            <a:r>
              <a:rPr lang="en-US" dirty="0"/>
              <a:t>(Exercise: what about </a:t>
            </a:r>
            <a:r>
              <a:rPr lang="ro-RO" dirty="0">
                <a:hlinkClick r:id="rId2"/>
              </a:rPr>
              <a:t>18 U.S.C. § 2512</a:t>
            </a:r>
            <a:r>
              <a:rPr lang="en-US" dirty="0">
                <a:hlinkClick r:id="rId2"/>
              </a:rPr>
              <a:t>—</a:t>
            </a:r>
            <a:r>
              <a:rPr lang="ro-RO" dirty="0">
                <a:hlinkClick r:id="rId2"/>
              </a:rPr>
              <a:t>Manufacture, distribution, possession, and advertising of wire, oral, or electronic communication intercepting devices prohibited</a:t>
            </a:r>
            <a:r>
              <a:rPr lang="ro-RO" dirty="0"/>
              <a:t>?)</a:t>
            </a:r>
          </a:p>
          <a:p>
            <a:r>
              <a:rPr lang="ro-RO" dirty="0"/>
              <a:t>The </a:t>
            </a:r>
            <a:r>
              <a:rPr lang="en-US" dirty="0" err="1">
                <a:latin typeface="Courier New" panose="02070309020205020404" pitchFamily="49" charset="0"/>
                <a:ea typeface="Consolas" charset="0"/>
                <a:cs typeface="Consolas" charset="0"/>
              </a:rPr>
              <a:t>tcpdump</a:t>
            </a:r>
            <a:r>
              <a:rPr lang="ro-RO" dirty="0"/>
              <a:t> </a:t>
            </a:r>
            <a:r>
              <a:rPr lang="ro-RO" dirty="0" err="1"/>
              <a:t>command</a:t>
            </a:r>
            <a:r>
              <a:rPr lang="ro-RO" dirty="0"/>
              <a:t> </a:t>
            </a:r>
            <a:r>
              <a:rPr lang="ro-RO" dirty="0" err="1"/>
              <a:t>even</a:t>
            </a:r>
            <a:r>
              <a:rPr lang="ro-RO" dirty="0"/>
              <a:t> </a:t>
            </a:r>
            <a:r>
              <a:rPr lang="ro-RO" dirty="0" err="1"/>
              <a:t>does</a:t>
            </a:r>
            <a:r>
              <a:rPr lang="ro-RO" dirty="0"/>
              <a:t> </a:t>
            </a:r>
            <a:r>
              <a:rPr lang="ro-RO" dirty="0" err="1"/>
              <a:t>some</a:t>
            </a:r>
            <a:r>
              <a:rPr lang="ro-RO" dirty="0"/>
              <a:t> protocol </a:t>
            </a:r>
            <a:r>
              <a:rPr lang="ro-RO" dirty="0" err="1"/>
              <a:t>analysis</a:t>
            </a:r>
            <a:endParaRPr lang="ro-RO" dirty="0"/>
          </a:p>
        </p:txBody>
      </p:sp>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33</a:t>
            </a:fld>
            <a:endParaRPr lang="en-US"/>
          </a:p>
        </p:txBody>
      </p:sp>
    </p:spTree>
    <p:extLst>
      <p:ext uri="{BB962C8B-B14F-4D97-AF65-F5344CB8AC3E}">
        <p14:creationId xmlns:p14="http://schemas.microsoft.com/office/powerpoint/2010/main" val="4235702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305300" y="6356350"/>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2F5E10-5301-4EE6-90D2-A6C4A3F62BED}" type="slidenum">
              <a:rPr lang="en-US" smtClean="0"/>
              <a:pPr/>
              <a:t>34</a:t>
            </a:fld>
            <a:endParaRPr lang="en-US"/>
          </a:p>
        </p:txBody>
      </p:sp>
      <p:pic>
        <p:nvPicPr>
          <p:cNvPr id="6" name="Picture 5"/>
          <p:cNvPicPr>
            <a:picLocks noChangeAspect="1"/>
          </p:cNvPicPr>
          <p:nvPr/>
        </p:nvPicPr>
        <p:blipFill>
          <a:blip r:embed="rId2"/>
          <a:stretch>
            <a:fillRect/>
          </a:stretch>
        </p:blipFill>
        <p:spPr>
          <a:xfrm>
            <a:off x="1688818" y="1047609"/>
            <a:ext cx="9627164" cy="7658382"/>
          </a:xfrm>
          <a:prstGeom prst="rect">
            <a:avLst/>
          </a:prstGeom>
        </p:spPr>
      </p:pic>
    </p:spTree>
    <p:extLst>
      <p:ext uri="{BB962C8B-B14F-4D97-AF65-F5344CB8AC3E}">
        <p14:creationId xmlns:p14="http://schemas.microsoft.com/office/powerpoint/2010/main" val="159524772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the Right User’s Traffic</a:t>
            </a:r>
          </a:p>
        </p:txBody>
      </p:sp>
      <p:sp>
        <p:nvSpPr>
          <p:cNvPr id="3" name="Content Placeholder 2"/>
          <p:cNvSpPr>
            <a:spLocks noGrp="1"/>
          </p:cNvSpPr>
          <p:nvPr>
            <p:ph idx="1"/>
          </p:nvPr>
        </p:nvSpPr>
        <p:spPr/>
        <p:txBody>
          <a:bodyPr/>
          <a:lstStyle/>
          <a:p>
            <a:r>
              <a:rPr lang="en-US" dirty="0"/>
              <a:t>We want to tap a </a:t>
            </a:r>
            <a:r>
              <a:rPr lang="en-US" i="1" dirty="0"/>
              <a:t>person</a:t>
            </a:r>
            <a:endParaRPr lang="en-US" dirty="0"/>
          </a:p>
          <a:p>
            <a:r>
              <a:rPr lang="en-US" dirty="0"/>
              <a:t>We may or may not know that person’s email address</a:t>
            </a:r>
          </a:p>
          <a:p>
            <a:r>
              <a:rPr lang="en-US" dirty="0"/>
              <a:t>IP addresses are dynamically assigned, so we don’t know them a priori</a:t>
            </a:r>
          </a:p>
          <a:p>
            <a:r>
              <a:rPr lang="en-US" dirty="0"/>
              <a:t>We need smart, protocol-aware filtering</a:t>
            </a:r>
          </a:p>
        </p:txBody>
      </p:sp>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35</a:t>
            </a:fld>
            <a:endParaRPr lang="en-US"/>
          </a:p>
        </p:txBody>
      </p:sp>
    </p:spTree>
    <p:extLst>
      <p:ext uri="{BB962C8B-B14F-4D97-AF65-F5344CB8AC3E}">
        <p14:creationId xmlns:p14="http://schemas.microsoft.com/office/powerpoint/2010/main" val="2572878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Carnivore</a:t>
            </a:r>
          </a:p>
        </p:txBody>
      </p:sp>
      <p:sp>
        <p:nvSpPr>
          <p:cNvPr id="3" name="Content Placeholder 2"/>
          <p:cNvSpPr>
            <a:spLocks noGrp="1"/>
          </p:cNvSpPr>
          <p:nvPr>
            <p:ph idx="1"/>
          </p:nvPr>
        </p:nvSpPr>
        <p:spPr/>
        <p:txBody>
          <a:bodyPr/>
          <a:lstStyle/>
          <a:p>
            <a:r>
              <a:rPr lang="en-US" dirty="0"/>
              <a:t>A late 1990s FBI network-tapping device</a:t>
            </a:r>
          </a:p>
          <a:p>
            <a:r>
              <a:rPr lang="en-US" dirty="0"/>
              <a:t>Very controversial, so there was an external review</a:t>
            </a:r>
          </a:p>
          <a:p>
            <a:r>
              <a:rPr lang="en-US" dirty="0"/>
              <a:t>As a result, we know much more about it than about other specialized tapping software</a:t>
            </a:r>
          </a:p>
        </p:txBody>
      </p:sp>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36</a:t>
            </a:fld>
            <a:endParaRPr lang="en-US"/>
          </a:p>
        </p:txBody>
      </p:sp>
    </p:spTree>
    <p:extLst>
      <p:ext uri="{BB962C8B-B14F-4D97-AF65-F5344CB8AC3E}">
        <p14:creationId xmlns:p14="http://schemas.microsoft.com/office/powerpoint/2010/main" val="2992670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Carnivore</a:t>
            </a:r>
          </a:p>
        </p:txBody>
      </p:sp>
      <p:pic>
        <p:nvPicPr>
          <p:cNvPr id="6" name="Content Placeholder 5"/>
          <p:cNvPicPr>
            <a:picLocks noGrp="1" noChangeAspect="1"/>
          </p:cNvPicPr>
          <p:nvPr>
            <p:ph idx="1"/>
          </p:nvPr>
        </p:nvPicPr>
        <p:blipFill>
          <a:blip r:embed="rId2"/>
          <a:stretch>
            <a:fillRect/>
          </a:stretch>
        </p:blipFill>
        <p:spPr>
          <a:xfrm>
            <a:off x="246992" y="2123327"/>
            <a:ext cx="12510817" cy="6592838"/>
          </a:xfrm>
          <a:prstGeom prst="rect">
            <a:avLst/>
          </a:prstGeom>
        </p:spPr>
      </p:pic>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37</a:t>
            </a:fld>
            <a:endParaRPr lang="en-US"/>
          </a:p>
        </p:txBody>
      </p:sp>
    </p:spTree>
    <p:extLst>
      <p:ext uri="{BB962C8B-B14F-4D97-AF65-F5344CB8AC3E}">
        <p14:creationId xmlns:p14="http://schemas.microsoft.com/office/powerpoint/2010/main" val="1258692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t>
            </a:r>
            <a:r>
              <a:rPr lang="en-US"/>
              <a:t>IP Address</a:t>
            </a:r>
            <a:endParaRPr lang="en-US" dirty="0"/>
          </a:p>
        </p:txBody>
      </p:sp>
      <p:pic>
        <p:nvPicPr>
          <p:cNvPr id="6" name="Content Placeholder 5"/>
          <p:cNvPicPr>
            <a:picLocks noGrp="1" noChangeAspect="1"/>
          </p:cNvPicPr>
          <p:nvPr>
            <p:ph idx="1"/>
          </p:nvPr>
        </p:nvPicPr>
        <p:blipFill>
          <a:blip r:embed="rId2"/>
          <a:stretch>
            <a:fillRect/>
          </a:stretch>
        </p:blipFill>
        <p:spPr>
          <a:xfrm>
            <a:off x="246992" y="2123327"/>
            <a:ext cx="12510817" cy="6592838"/>
          </a:xfrm>
          <a:prstGeom prst="rect">
            <a:avLst/>
          </a:prstGeom>
        </p:spPr>
      </p:pic>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38</a:t>
            </a:fld>
            <a:endParaRPr lang="en-US"/>
          </a:p>
        </p:txBody>
      </p:sp>
      <p:sp>
        <p:nvSpPr>
          <p:cNvPr id="3" name="Frame 2"/>
          <p:cNvSpPr/>
          <p:nvPr/>
        </p:nvSpPr>
        <p:spPr>
          <a:xfrm>
            <a:off x="9645227" y="2817707"/>
            <a:ext cx="2817707" cy="5418667"/>
          </a:xfrm>
          <a:prstGeom prst="frame">
            <a:avLst>
              <a:gd name="adj1" fmla="val 0"/>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solidFill>
                <a:schemeClr val="tx1"/>
              </a:solidFill>
            </a:endParaRPr>
          </a:p>
        </p:txBody>
      </p:sp>
      <p:sp>
        <p:nvSpPr>
          <p:cNvPr id="7" name="Frame 6"/>
          <p:cNvSpPr/>
          <p:nvPr/>
        </p:nvSpPr>
        <p:spPr>
          <a:xfrm>
            <a:off x="3507076" y="2440445"/>
            <a:ext cx="2817707" cy="2436355"/>
          </a:xfrm>
          <a:prstGeom prst="frame">
            <a:avLst>
              <a:gd name="adj1" fmla="val 0"/>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solidFill>
                <a:schemeClr val="tx1"/>
              </a:solidFill>
            </a:endParaRPr>
          </a:p>
        </p:txBody>
      </p:sp>
    </p:spTree>
    <p:extLst>
      <p:ext uri="{BB962C8B-B14F-4D97-AF65-F5344CB8AC3E}">
        <p14:creationId xmlns:p14="http://schemas.microsoft.com/office/powerpoint/2010/main" val="742653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Filtering on Email Address</a:t>
            </a:r>
          </a:p>
        </p:txBody>
      </p:sp>
      <p:pic>
        <p:nvPicPr>
          <p:cNvPr id="6" name="Content Placeholder 5"/>
          <p:cNvPicPr>
            <a:picLocks noGrp="1" noChangeAspect="1"/>
          </p:cNvPicPr>
          <p:nvPr>
            <p:ph idx="1"/>
          </p:nvPr>
        </p:nvPicPr>
        <p:blipFill>
          <a:blip r:embed="rId2"/>
          <a:stretch>
            <a:fillRect/>
          </a:stretch>
        </p:blipFill>
        <p:spPr>
          <a:xfrm>
            <a:off x="246992" y="2123327"/>
            <a:ext cx="12510817" cy="6592838"/>
          </a:xfrm>
          <a:prstGeom prst="rect">
            <a:avLst/>
          </a:prstGeom>
        </p:spPr>
      </p:pic>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39</a:t>
            </a:fld>
            <a:endParaRPr lang="en-US"/>
          </a:p>
        </p:txBody>
      </p:sp>
      <p:sp>
        <p:nvSpPr>
          <p:cNvPr id="8" name="Frame 7"/>
          <p:cNvSpPr/>
          <p:nvPr/>
        </p:nvSpPr>
        <p:spPr>
          <a:xfrm>
            <a:off x="6285653" y="6177280"/>
            <a:ext cx="3251200" cy="2167467"/>
          </a:xfrm>
          <a:prstGeom prst="frame">
            <a:avLst>
              <a:gd name="adj1" fmla="val 0"/>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solidFill>
                <a:schemeClr val="tx1"/>
              </a:solidFill>
            </a:endParaRPr>
          </a:p>
        </p:txBody>
      </p:sp>
    </p:spTree>
    <p:extLst>
      <p:ext uri="{BB962C8B-B14F-4D97-AF65-F5344CB8AC3E}">
        <p14:creationId xmlns:p14="http://schemas.microsoft.com/office/powerpoint/2010/main" val="340066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urveillance Types"/>
          <p:cNvSpPr txBox="1">
            <a:spLocks noGrp="1"/>
          </p:cNvSpPr>
          <p:nvPr>
            <p:ph type="title"/>
          </p:nvPr>
        </p:nvSpPr>
        <p:spPr>
          <a:prstGeom prst="rect">
            <a:avLst/>
          </a:prstGeom>
        </p:spPr>
        <p:txBody>
          <a:bodyPr/>
          <a:lstStyle/>
          <a:p>
            <a:r>
              <a:t>Surveillance Types</a:t>
            </a:r>
          </a:p>
        </p:txBody>
      </p:sp>
      <p:sp>
        <p:nvSpPr>
          <p:cNvPr id="132" name="Location…"/>
          <p:cNvSpPr txBox="1">
            <a:spLocks noGrp="1"/>
          </p:cNvSpPr>
          <p:nvPr>
            <p:ph type="body" idx="1"/>
          </p:nvPr>
        </p:nvSpPr>
        <p:spPr>
          <a:prstGeom prst="rect">
            <a:avLst/>
          </a:prstGeom>
        </p:spPr>
        <p:txBody>
          <a:bodyPr numCol="2" spcCol="554990"/>
          <a:lstStyle/>
          <a:p>
            <a:pPr marL="426719" indent="-426719" defTabSz="560831">
              <a:spcBef>
                <a:spcPts val="1900"/>
              </a:spcBef>
              <a:defRPr sz="3072"/>
            </a:pPr>
            <a:r>
              <a:rPr dirty="0"/>
              <a:t>Location</a:t>
            </a:r>
          </a:p>
          <a:p>
            <a:pPr marL="853439" lvl="1" indent="-426719" defTabSz="560831">
              <a:spcBef>
                <a:spcPts val="1900"/>
              </a:spcBef>
              <a:defRPr sz="3072">
                <a:solidFill>
                  <a:srgbClr val="D6D5D5"/>
                </a:solidFill>
              </a:defRPr>
            </a:pPr>
            <a:r>
              <a:rPr dirty="0"/>
              <a:t>Physical observation</a:t>
            </a:r>
          </a:p>
          <a:p>
            <a:pPr marL="853439" lvl="1" indent="-426719" defTabSz="560831">
              <a:spcBef>
                <a:spcPts val="1900"/>
              </a:spcBef>
              <a:defRPr sz="3072">
                <a:solidFill>
                  <a:srgbClr val="D6D5D5"/>
                </a:solidFill>
              </a:defRPr>
            </a:pPr>
            <a:r>
              <a:rPr dirty="0"/>
              <a:t>GPS trackers and beepers</a:t>
            </a:r>
          </a:p>
          <a:p>
            <a:pPr marL="853439" lvl="1" indent="-426719" defTabSz="560831">
              <a:spcBef>
                <a:spcPts val="1900"/>
              </a:spcBef>
              <a:defRPr sz="3072"/>
            </a:pPr>
            <a:r>
              <a:rPr dirty="0"/>
              <a:t>Cell phones</a:t>
            </a:r>
          </a:p>
          <a:p>
            <a:pPr marL="426719" indent="-426719" defTabSz="560831">
              <a:spcBef>
                <a:spcPts val="1900"/>
              </a:spcBef>
              <a:defRPr sz="3072"/>
            </a:pPr>
            <a:r>
              <a:rPr dirty="0"/>
              <a:t>Communications</a:t>
            </a:r>
          </a:p>
          <a:p>
            <a:pPr marL="853439" lvl="1" indent="-426719" defTabSz="560831">
              <a:spcBef>
                <a:spcPts val="1900"/>
              </a:spcBef>
              <a:defRPr sz="3072"/>
            </a:pPr>
            <a:r>
              <a:rPr dirty="0"/>
              <a:t>Content</a:t>
            </a:r>
          </a:p>
          <a:p>
            <a:pPr marL="853439" lvl="1" indent="-426719" defTabSz="560831">
              <a:spcBef>
                <a:spcPts val="1900"/>
              </a:spcBef>
              <a:defRPr sz="3072"/>
            </a:pPr>
            <a:r>
              <a:rPr dirty="0"/>
              <a:t>Metadata</a:t>
            </a:r>
            <a:endParaRPr lang="en-US" dirty="0"/>
          </a:p>
          <a:p>
            <a:pPr marL="853439" lvl="1" indent="-426719" defTabSz="560831">
              <a:spcBef>
                <a:spcPts val="1900"/>
              </a:spcBef>
              <a:defRPr sz="3072"/>
            </a:pPr>
            <a:endParaRPr dirty="0"/>
          </a:p>
          <a:p>
            <a:pPr marL="426719" indent="-426719" defTabSz="560831">
              <a:spcBef>
                <a:spcPts val="1900"/>
              </a:spcBef>
              <a:defRPr sz="3072"/>
            </a:pPr>
            <a:r>
              <a:rPr dirty="0"/>
              <a:t>Public presence</a:t>
            </a:r>
          </a:p>
          <a:p>
            <a:pPr marL="853439" lvl="1" indent="-426719" defTabSz="560831">
              <a:spcBef>
                <a:spcPts val="1900"/>
              </a:spcBef>
              <a:defRPr sz="3072"/>
            </a:pPr>
            <a:r>
              <a:rPr dirty="0"/>
              <a:t>Published writings</a:t>
            </a:r>
          </a:p>
          <a:p>
            <a:pPr marL="853439" lvl="1" indent="-426719" defTabSz="560831">
              <a:spcBef>
                <a:spcPts val="1900"/>
              </a:spcBef>
              <a:defRPr sz="3072"/>
            </a:pPr>
            <a:r>
              <a:rPr dirty="0"/>
              <a:t>Social Media</a:t>
            </a:r>
          </a:p>
          <a:p>
            <a:pPr marL="426719" indent="-426719" defTabSz="560831">
              <a:spcBef>
                <a:spcPts val="1900"/>
              </a:spcBef>
              <a:defRPr sz="3072"/>
            </a:pPr>
            <a:r>
              <a:rPr dirty="0"/>
              <a:t>Associates</a:t>
            </a:r>
          </a:p>
          <a:p>
            <a:pPr marL="853439" lvl="1" indent="-426719" defTabSz="560831">
              <a:spcBef>
                <a:spcPts val="1900"/>
              </a:spcBef>
              <a:defRPr sz="3072">
                <a:solidFill>
                  <a:srgbClr val="D6D5D5"/>
                </a:solidFill>
              </a:defRPr>
            </a:pPr>
            <a:r>
              <a:rPr dirty="0"/>
              <a:t>Physical</a:t>
            </a:r>
          </a:p>
          <a:p>
            <a:pPr marL="853439" lvl="1" indent="-426719" defTabSz="560831">
              <a:spcBef>
                <a:spcPts val="1900"/>
              </a:spcBef>
              <a:defRPr sz="3072"/>
            </a:pPr>
            <a:r>
              <a:rPr dirty="0"/>
              <a:t>Online</a:t>
            </a:r>
          </a:p>
          <a:p>
            <a:pPr marL="426719" indent="-426719" defTabSz="560831">
              <a:spcBef>
                <a:spcPts val="1900"/>
              </a:spcBef>
              <a:defRPr sz="3072"/>
            </a:pPr>
            <a:r>
              <a:rPr dirty="0"/>
              <a:t>Focus</a:t>
            </a:r>
          </a:p>
          <a:p>
            <a:pPr marL="853439" lvl="1" indent="-426719" defTabSz="560831">
              <a:spcBef>
                <a:spcPts val="1900"/>
              </a:spcBef>
              <a:defRPr sz="3072"/>
            </a:pPr>
            <a:r>
              <a:rPr dirty="0"/>
              <a:t>Targeted</a:t>
            </a:r>
          </a:p>
          <a:p>
            <a:pPr marL="853439" lvl="1" indent="-426719" defTabSz="560831">
              <a:spcBef>
                <a:spcPts val="1900"/>
              </a:spcBef>
              <a:defRPr sz="3072"/>
            </a:pPr>
            <a:r>
              <a:rPr dirty="0"/>
              <a:t>Bulk collection</a:t>
            </a:r>
          </a:p>
        </p:txBody>
      </p:sp>
      <p:sp>
        <p:nvSpPr>
          <p:cNvPr id="133"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Protocols</a:t>
            </a:r>
          </a:p>
        </p:txBody>
      </p:sp>
      <p:pic>
        <p:nvPicPr>
          <p:cNvPr id="6" name="Content Placeholder 5"/>
          <p:cNvPicPr>
            <a:picLocks noGrp="1" noChangeAspect="1"/>
          </p:cNvPicPr>
          <p:nvPr>
            <p:ph idx="1"/>
          </p:nvPr>
        </p:nvPicPr>
        <p:blipFill>
          <a:blip r:embed="rId2"/>
          <a:stretch>
            <a:fillRect/>
          </a:stretch>
        </p:blipFill>
        <p:spPr>
          <a:xfrm>
            <a:off x="246992" y="2123327"/>
            <a:ext cx="12510817" cy="6592838"/>
          </a:xfrm>
          <a:prstGeom prst="rect">
            <a:avLst/>
          </a:prstGeom>
        </p:spPr>
      </p:pic>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40</a:t>
            </a:fld>
            <a:endParaRPr lang="en-US"/>
          </a:p>
        </p:txBody>
      </p:sp>
      <p:sp>
        <p:nvSpPr>
          <p:cNvPr id="7" name="Frame 6"/>
          <p:cNvSpPr/>
          <p:nvPr/>
        </p:nvSpPr>
        <p:spPr>
          <a:xfrm>
            <a:off x="6394027" y="2709333"/>
            <a:ext cx="3142827" cy="3467947"/>
          </a:xfrm>
          <a:prstGeom prst="frame">
            <a:avLst>
              <a:gd name="adj1" fmla="val 0"/>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solidFill>
                <a:schemeClr val="tx1"/>
              </a:solidFill>
            </a:endParaRPr>
          </a:p>
        </p:txBody>
      </p:sp>
    </p:spTree>
    <p:extLst>
      <p:ext uri="{BB962C8B-B14F-4D97-AF65-F5344CB8AC3E}">
        <p14:creationId xmlns:p14="http://schemas.microsoft.com/office/powerpoint/2010/main" val="306472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Full Content or </a:t>
            </a:r>
            <a:br>
              <a:rPr lang="en-US" dirty="0"/>
            </a:br>
            <a:r>
              <a:rPr lang="en-US" dirty="0"/>
              <a:t>Pen Register</a:t>
            </a:r>
          </a:p>
        </p:txBody>
      </p:sp>
      <p:pic>
        <p:nvPicPr>
          <p:cNvPr id="6" name="Content Placeholder 5"/>
          <p:cNvPicPr>
            <a:picLocks noGrp="1" noChangeAspect="1"/>
          </p:cNvPicPr>
          <p:nvPr>
            <p:ph idx="1"/>
          </p:nvPr>
        </p:nvPicPr>
        <p:blipFill>
          <a:blip r:embed="rId2"/>
          <a:stretch>
            <a:fillRect/>
          </a:stretch>
        </p:blipFill>
        <p:spPr>
          <a:xfrm>
            <a:off x="243604" y="2413000"/>
            <a:ext cx="12510817" cy="6592838"/>
          </a:xfrm>
          <a:prstGeom prst="rect">
            <a:avLst/>
          </a:prstGeom>
        </p:spPr>
      </p:pic>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41</a:t>
            </a:fld>
            <a:endParaRPr lang="en-US"/>
          </a:p>
        </p:txBody>
      </p:sp>
      <p:sp>
        <p:nvSpPr>
          <p:cNvPr id="7" name="Frame 6"/>
          <p:cNvSpPr/>
          <p:nvPr/>
        </p:nvSpPr>
        <p:spPr>
          <a:xfrm>
            <a:off x="3576320" y="4768427"/>
            <a:ext cx="2709333" cy="1517227"/>
          </a:xfrm>
          <a:prstGeom prst="frame">
            <a:avLst>
              <a:gd name="adj1" fmla="val 0"/>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solidFill>
                <a:schemeClr val="tx1"/>
              </a:solidFill>
            </a:endParaRPr>
          </a:p>
        </p:txBody>
      </p:sp>
    </p:spTree>
    <p:extLst>
      <p:ext uri="{BB962C8B-B14F-4D97-AF65-F5344CB8AC3E}">
        <p14:creationId xmlns:p14="http://schemas.microsoft.com/office/powerpoint/2010/main" val="3806419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on Content</a:t>
            </a:r>
          </a:p>
        </p:txBody>
      </p:sp>
      <p:pic>
        <p:nvPicPr>
          <p:cNvPr id="6" name="Content Placeholder 5"/>
          <p:cNvPicPr>
            <a:picLocks noGrp="1" noChangeAspect="1"/>
          </p:cNvPicPr>
          <p:nvPr>
            <p:ph idx="1"/>
          </p:nvPr>
        </p:nvPicPr>
        <p:blipFill>
          <a:blip r:embed="rId2"/>
          <a:stretch>
            <a:fillRect/>
          </a:stretch>
        </p:blipFill>
        <p:spPr>
          <a:xfrm>
            <a:off x="246992" y="2123327"/>
            <a:ext cx="12510817" cy="6592838"/>
          </a:xfrm>
          <a:prstGeom prst="rect">
            <a:avLst/>
          </a:prstGeom>
        </p:spPr>
      </p:pic>
      <p:sp>
        <p:nvSpPr>
          <p:cNvPr id="5" name="Slide Number Placeholder 4"/>
          <p:cNvSpPr>
            <a:spLocks noGrp="1"/>
          </p:cNvSpPr>
          <p:nvPr>
            <p:ph type="sldNum" sz="quarter" idx="10"/>
          </p:nvPr>
        </p:nvSpPr>
        <p:spPr>
          <a:xfrm>
            <a:off x="6333904" y="9296400"/>
            <a:ext cx="330219" cy="348813"/>
          </a:xfrm>
        </p:spPr>
        <p:txBody>
          <a:bodyPr/>
          <a:lstStyle/>
          <a:p>
            <a:fld id="{9F2F5E10-5301-4EE6-90D2-A6C4A3F62BED}" type="slidenum">
              <a:rPr lang="en-US" smtClean="0"/>
              <a:t>42</a:t>
            </a:fld>
            <a:endParaRPr lang="en-US"/>
          </a:p>
        </p:txBody>
      </p:sp>
      <p:sp>
        <p:nvSpPr>
          <p:cNvPr id="7" name="Frame 6"/>
          <p:cNvSpPr/>
          <p:nvPr/>
        </p:nvSpPr>
        <p:spPr>
          <a:xfrm>
            <a:off x="3467947" y="6177280"/>
            <a:ext cx="2817707" cy="2167467"/>
          </a:xfrm>
          <a:prstGeom prst="frame">
            <a:avLst>
              <a:gd name="adj1" fmla="val 0"/>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solidFill>
                <a:schemeClr val="tx1"/>
              </a:solidFill>
            </a:endParaRPr>
          </a:p>
        </p:txBody>
      </p:sp>
    </p:spTree>
    <p:extLst>
      <p:ext uri="{BB962C8B-B14F-4D97-AF65-F5344CB8AC3E}">
        <p14:creationId xmlns:p14="http://schemas.microsoft.com/office/powerpoint/2010/main" val="3986908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ading Email"/>
          <p:cNvSpPr txBox="1">
            <a:spLocks noGrp="1"/>
          </p:cNvSpPr>
          <p:nvPr>
            <p:ph type="title"/>
          </p:nvPr>
        </p:nvSpPr>
        <p:spPr>
          <a:prstGeom prst="rect">
            <a:avLst/>
          </a:prstGeom>
        </p:spPr>
        <p:txBody>
          <a:bodyPr/>
          <a:lstStyle/>
          <a:p>
            <a:r>
              <a:t>Reading Email</a:t>
            </a:r>
          </a:p>
        </p:txBody>
      </p:sp>
      <p:sp>
        <p:nvSpPr>
          <p:cNvPr id="241" name="Pick it up over the wire? Hard, and most transfers are encrypted…"/>
          <p:cNvSpPr txBox="1">
            <a:spLocks noGrp="1"/>
          </p:cNvSpPr>
          <p:nvPr>
            <p:ph type="body" idx="1"/>
          </p:nvPr>
        </p:nvSpPr>
        <p:spPr>
          <a:prstGeom prst="rect">
            <a:avLst/>
          </a:prstGeom>
        </p:spPr>
        <p:txBody>
          <a:bodyPr/>
          <a:lstStyle/>
          <a:p>
            <a:r>
              <a:t>Pick it up over the wire? Hard, and most transfers are encrypted</a:t>
            </a:r>
          </a:p>
          <a:p>
            <a:r>
              <a:t>Better: pick it up from the recipient’s email server</a:t>
            </a:r>
          </a:p>
          <a:p>
            <a:pPr lvl="1"/>
            <a:r>
              <a:t>Is this a tap, or is this a stored communication?</a:t>
            </a:r>
          </a:p>
          <a:p>
            <a:r>
              <a:t>Or: hack into the email server</a:t>
            </a:r>
          </a:p>
        </p:txBody>
      </p:sp>
      <p:sp>
        <p:nvSpPr>
          <p:cNvPr id="242"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Foreign Intelligence Surveillance Act §702</a:t>
            </a:r>
          </a:p>
        </p:txBody>
      </p:sp>
      <p:sp>
        <p:nvSpPr>
          <p:cNvPr id="3" name="Content Placeholder 2"/>
          <p:cNvSpPr>
            <a:spLocks noGrp="1"/>
          </p:cNvSpPr>
          <p:nvPr>
            <p:ph idx="1"/>
          </p:nvPr>
        </p:nvSpPr>
        <p:spPr/>
        <p:txBody>
          <a:bodyPr/>
          <a:lstStyle/>
          <a:p>
            <a:r>
              <a:rPr lang="en-US" dirty="0"/>
              <a:t>Downstream—compulsory process to ISPs (PRISM)</a:t>
            </a:r>
          </a:p>
          <a:p>
            <a:r>
              <a:rPr lang="en-US" dirty="0"/>
              <a:t>Upstream collection—look at wires, possibly in the US, for </a:t>
            </a:r>
            <a:r>
              <a:rPr lang="en-US" i="1" dirty="0"/>
              <a:t>legal</a:t>
            </a:r>
            <a:r>
              <a:rPr lang="en-US" dirty="0"/>
              <a:t> foreign intelligence information</a:t>
            </a:r>
          </a:p>
        </p:txBody>
      </p:sp>
      <p:sp>
        <p:nvSpPr>
          <p:cNvPr id="5" name="Slide Number Placeholder 4"/>
          <p:cNvSpPr>
            <a:spLocks noGrp="1"/>
          </p:cNvSpPr>
          <p:nvPr>
            <p:ph type="sldNum" sz="quarter" idx="12"/>
          </p:nvPr>
        </p:nvSpPr>
        <p:spPr>
          <a:xfrm>
            <a:off x="4305300" y="6356350"/>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2F5E10-5301-4EE6-90D2-A6C4A3F62BED}" type="slidenum">
              <a:rPr lang="en-US" smtClean="0"/>
              <a:pPr/>
              <a:t>44</a:t>
            </a:fld>
            <a:endParaRPr lang="en-US"/>
          </a:p>
        </p:txBody>
      </p:sp>
    </p:spTree>
    <p:extLst>
      <p:ext uri="{BB962C8B-B14F-4D97-AF65-F5344CB8AC3E}">
        <p14:creationId xmlns:p14="http://schemas.microsoft.com/office/powerpoint/2010/main" val="1670814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PRISM</a:t>
            </a:r>
          </a:p>
        </p:txBody>
      </p:sp>
      <p:pic>
        <p:nvPicPr>
          <p:cNvPr id="6" name="Content Placeholder 5"/>
          <p:cNvPicPr>
            <a:picLocks noGrp="1" noChangeAspect="1"/>
          </p:cNvPicPr>
          <p:nvPr>
            <p:ph idx="1"/>
          </p:nvPr>
        </p:nvPicPr>
        <p:blipFill>
          <a:blip r:embed="rId2"/>
          <a:stretch>
            <a:fillRect/>
          </a:stretch>
        </p:blipFill>
        <p:spPr>
          <a:xfrm>
            <a:off x="216747" y="4009814"/>
            <a:ext cx="12519131" cy="3370045"/>
          </a:xfrm>
          <a:prstGeom prst="rect">
            <a:avLst/>
          </a:prstGeom>
        </p:spPr>
      </p:pic>
      <p:sp>
        <p:nvSpPr>
          <p:cNvPr id="5" name="Slide Number Placeholder 4"/>
          <p:cNvSpPr>
            <a:spLocks noGrp="1"/>
          </p:cNvSpPr>
          <p:nvPr>
            <p:ph type="sldNum" sz="quarter" idx="12"/>
          </p:nvPr>
        </p:nvSpPr>
        <p:spPr>
          <a:xfrm>
            <a:off x="4305300" y="6356350"/>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2F5E10-5301-4EE6-90D2-A6C4A3F62BED}" type="slidenum">
              <a:rPr lang="en-US" smtClean="0"/>
              <a:pPr/>
              <a:t>45</a:t>
            </a:fld>
            <a:endParaRPr lang="en-US"/>
          </a:p>
        </p:txBody>
      </p:sp>
      <p:sp>
        <p:nvSpPr>
          <p:cNvPr id="7" name="TextBox 6"/>
          <p:cNvSpPr txBox="1"/>
          <p:nvPr/>
        </p:nvSpPr>
        <p:spPr>
          <a:xfrm>
            <a:off x="3251200" y="7911254"/>
            <a:ext cx="6394027" cy="442557"/>
          </a:xfrm>
          <a:prstGeom prst="rect">
            <a:avLst/>
          </a:prstGeom>
          <a:noFill/>
        </p:spPr>
        <p:txBody>
          <a:bodyPr wrap="square" rtlCol="0">
            <a:spAutoFit/>
          </a:bodyPr>
          <a:lstStyle/>
          <a:p>
            <a:pPr algn="ctr"/>
            <a:r>
              <a:rPr lang="en-US" sz="2276" dirty="0"/>
              <a:t>(PCLOB §702 report)</a:t>
            </a:r>
          </a:p>
        </p:txBody>
      </p:sp>
      <p:sp>
        <p:nvSpPr>
          <p:cNvPr id="10" name="Rectangle 9"/>
          <p:cNvSpPr/>
          <p:nvPr/>
        </p:nvSpPr>
        <p:spPr>
          <a:xfrm>
            <a:off x="216747" y="4009813"/>
            <a:ext cx="12519131" cy="3251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p>
        </p:txBody>
      </p:sp>
    </p:spTree>
    <p:extLst>
      <p:ext uri="{BB962C8B-B14F-4D97-AF65-F5344CB8AC3E}">
        <p14:creationId xmlns:p14="http://schemas.microsoft.com/office/powerpoint/2010/main" val="450919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Metadata?</a:t>
            </a:r>
          </a:p>
        </p:txBody>
      </p:sp>
      <p:pic>
        <p:nvPicPr>
          <p:cNvPr id="6" name="Content Placeholder 5"/>
          <p:cNvPicPr>
            <a:picLocks noGrp="1" noChangeAspect="1"/>
          </p:cNvPicPr>
          <p:nvPr>
            <p:ph idx="1"/>
          </p:nvPr>
        </p:nvPicPr>
        <p:blipFill>
          <a:blip r:embed="rId2"/>
          <a:stretch>
            <a:fillRect/>
          </a:stretch>
        </p:blipFill>
        <p:spPr>
          <a:xfrm>
            <a:off x="854612" y="3467947"/>
            <a:ext cx="11209259" cy="5118383"/>
          </a:xfrm>
          <a:prstGeom prst="rect">
            <a:avLst/>
          </a:prstGeom>
        </p:spPr>
      </p:pic>
      <p:sp>
        <p:nvSpPr>
          <p:cNvPr id="5" name="Slide Number Placeholder 4"/>
          <p:cNvSpPr>
            <a:spLocks noGrp="1"/>
          </p:cNvSpPr>
          <p:nvPr>
            <p:ph type="sldNum" sz="quarter" idx="12"/>
          </p:nvPr>
        </p:nvSpPr>
        <p:spPr>
          <a:xfrm>
            <a:off x="4305300" y="6356350"/>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2F5E10-5301-4EE6-90D2-A6C4A3F62BED}" type="slidenum">
              <a:rPr lang="en-US" smtClean="0"/>
              <a:pPr/>
              <a:t>46</a:t>
            </a:fld>
            <a:endParaRPr lang="en-US"/>
          </a:p>
        </p:txBody>
      </p:sp>
    </p:spTree>
    <p:extLst>
      <p:ext uri="{BB962C8B-B14F-4D97-AF65-F5344CB8AC3E}">
        <p14:creationId xmlns:p14="http://schemas.microsoft.com/office/powerpoint/2010/main" val="415243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Collecting Internet Metadata</a:t>
            </a:r>
          </a:p>
        </p:txBody>
      </p:sp>
      <p:sp>
        <p:nvSpPr>
          <p:cNvPr id="3" name="Content Placeholder 2"/>
          <p:cNvSpPr>
            <a:spLocks noGrp="1"/>
          </p:cNvSpPr>
          <p:nvPr>
            <p:ph idx="1"/>
          </p:nvPr>
        </p:nvSpPr>
        <p:spPr/>
        <p:txBody>
          <a:bodyPr>
            <a:normAutofit fontScale="92500" lnSpcReduction="10000"/>
          </a:bodyPr>
          <a:lstStyle/>
          <a:p>
            <a:endParaRPr lang="en-US" sz="2800" dirty="0"/>
          </a:p>
          <a:p>
            <a:r>
              <a:rPr lang="en-US" sz="2800" dirty="0"/>
              <a:t>You have to collect an entire SMTP or IMAP session</a:t>
            </a:r>
          </a:p>
          <a:p>
            <a:r>
              <a:rPr lang="en-US" sz="2800" dirty="0"/>
              <a:t>You have to parse the protocol and the email message</a:t>
            </a:r>
          </a:p>
          <a:p>
            <a:pPr lvl="1"/>
            <a:r>
              <a:rPr lang="en-US" sz="2800" dirty="0"/>
              <a:t>(It’s actually not at all clear that addresses in email header are legally metadata, at least per </a:t>
            </a:r>
            <a:r>
              <a:rPr lang="en-US" sz="2800" i="1" dirty="0"/>
              <a:t>Smith</a:t>
            </a:r>
            <a:r>
              <a:rPr lang="en-US" sz="2800" dirty="0"/>
              <a:t>)</a:t>
            </a:r>
          </a:p>
          <a:p>
            <a:r>
              <a:rPr lang="en-US" sz="2800" dirty="0"/>
              <a:t>Note the difference from phone calls</a:t>
            </a:r>
          </a:p>
          <a:p>
            <a:pPr lvl="1"/>
            <a:r>
              <a:rPr lang="en-US" sz="2800" dirty="0"/>
              <a:t>But—what about “post cut-through dialed digits”?</a:t>
            </a:r>
          </a:p>
          <a:p>
            <a:pPr lvl="1"/>
            <a:r>
              <a:rPr lang="en-US" sz="2800" dirty="0"/>
              <a:t>Hard to tell from content</a:t>
            </a:r>
          </a:p>
          <a:p>
            <a:endParaRPr lang="en-US" sz="2800" dirty="0"/>
          </a:p>
        </p:txBody>
      </p:sp>
      <p:sp>
        <p:nvSpPr>
          <p:cNvPr id="5" name="Slide Number Placeholder 4"/>
          <p:cNvSpPr>
            <a:spLocks noGrp="1"/>
          </p:cNvSpPr>
          <p:nvPr>
            <p:ph type="sldNum" sz="quarter" idx="12"/>
          </p:nvPr>
        </p:nvSpPr>
        <p:spPr>
          <a:xfrm>
            <a:off x="6014474" y="8891844"/>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Tree>
    <p:extLst>
      <p:ext uri="{BB962C8B-B14F-4D97-AF65-F5344CB8AC3E}">
        <p14:creationId xmlns:p14="http://schemas.microsoft.com/office/powerpoint/2010/main" val="1961515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Collection</a:t>
            </a:r>
          </a:p>
        </p:txBody>
      </p:sp>
      <p:sp>
        <p:nvSpPr>
          <p:cNvPr id="3" name="Content Placeholder 2"/>
          <p:cNvSpPr>
            <a:spLocks noGrp="1"/>
          </p:cNvSpPr>
          <p:nvPr>
            <p:ph idx="1"/>
          </p:nvPr>
        </p:nvSpPr>
        <p:spPr/>
        <p:txBody>
          <a:bodyPr/>
          <a:lstStyle/>
          <a:p>
            <a:r>
              <a:rPr lang="en-US" dirty="0"/>
              <a:t>Under the §702 program, the NSA can collect messages that mention a selector, i.e., that are “about” that selector</a:t>
            </a:r>
          </a:p>
          <a:p>
            <a:r>
              <a:rPr lang="en-US" dirty="0"/>
              <a:t>The selector still has to be a valid target</a:t>
            </a:r>
          </a:p>
          <a:p>
            <a:r>
              <a:rPr lang="en-US" dirty="0"/>
              <a:t>This can sweep up messages to and from US persons</a:t>
            </a:r>
          </a:p>
          <a:p>
            <a:r>
              <a:rPr lang="en-US" dirty="0"/>
              <a:t>Note: In April 2017, the NSA voluntarily halted </a:t>
            </a:r>
            <a:r>
              <a:rPr lang="en-US"/>
              <a:t>“about” collection</a:t>
            </a:r>
            <a:endParaRPr lang="en-US" dirty="0"/>
          </a:p>
        </p:txBody>
      </p:sp>
    </p:spTree>
    <p:extLst>
      <p:ext uri="{BB962C8B-B14F-4D97-AF65-F5344CB8AC3E}">
        <p14:creationId xmlns:p14="http://schemas.microsoft.com/office/powerpoint/2010/main" val="2944931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Doing “About” Collection</a:t>
            </a:r>
          </a:p>
        </p:txBody>
      </p:sp>
      <p:sp>
        <p:nvSpPr>
          <p:cNvPr id="7" name="Content Placeholder 6"/>
          <p:cNvSpPr>
            <a:spLocks noGrp="1"/>
          </p:cNvSpPr>
          <p:nvPr>
            <p:ph type="body" idx="1"/>
          </p:nvPr>
        </p:nvSpPr>
        <p:spPr/>
        <p:txBody>
          <a:bodyPr/>
          <a:lstStyle/>
          <a:p>
            <a:r>
              <a:rPr lang="en-US" dirty="0"/>
              <a:t>In the IP header, selectors are at fixed offsets</a:t>
            </a:r>
          </a:p>
          <a:p>
            <a:r>
              <a:rPr lang="en-US" dirty="0"/>
              <a:t>In email messages, the selectors are near the start of the session</a:t>
            </a:r>
          </a:p>
          <a:p>
            <a:r>
              <a:rPr lang="en-US" dirty="0"/>
              <a:t>With “about” collection, they can be anywhere—much more expensive!</a:t>
            </a:r>
          </a:p>
        </p:txBody>
      </p:sp>
      <p:sp>
        <p:nvSpPr>
          <p:cNvPr id="5" name="Slide Number Placeholder 4"/>
          <p:cNvSpPr>
            <a:spLocks noGrp="1"/>
          </p:cNvSpPr>
          <p:nvPr>
            <p:ph type="sldNum" sz="quarter" idx="2"/>
          </p:nvPr>
        </p:nvSpPr>
        <p:spPr/>
        <p:txBody>
          <a:bodyPr/>
          <a:lstStyle/>
          <a:p>
            <a:fld id="{9F2F5E10-5301-4EE6-90D2-A6C4A3F62BED}" type="slidenum">
              <a:rPr lang="en-US" smtClean="0"/>
              <a:t>49</a:t>
            </a:fld>
            <a:endParaRPr lang="en-US"/>
          </a:p>
        </p:txBody>
      </p:sp>
    </p:spTree>
    <p:extLst>
      <p:ext uri="{BB962C8B-B14F-4D97-AF65-F5344CB8AC3E}">
        <p14:creationId xmlns:p14="http://schemas.microsoft.com/office/powerpoint/2010/main" val="31578010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Questions"/>
          <p:cNvSpPr txBox="1">
            <a:spLocks noGrp="1"/>
          </p:cNvSpPr>
          <p:nvPr>
            <p:ph type="title"/>
          </p:nvPr>
        </p:nvSpPr>
        <p:spPr>
          <a:prstGeom prst="rect">
            <a:avLst/>
          </a:prstGeom>
        </p:spPr>
        <p:txBody>
          <a:bodyPr/>
          <a:lstStyle/>
          <a:p>
            <a:r>
              <a:t>Questions</a:t>
            </a:r>
          </a:p>
        </p:txBody>
      </p:sp>
      <p:sp>
        <p:nvSpPr>
          <p:cNvPr id="136" name="What are the legalities?…"/>
          <p:cNvSpPr txBox="1">
            <a:spLocks noGrp="1"/>
          </p:cNvSpPr>
          <p:nvPr>
            <p:ph type="body" idx="1"/>
          </p:nvPr>
        </p:nvSpPr>
        <p:spPr>
          <a:prstGeom prst="rect">
            <a:avLst/>
          </a:prstGeom>
        </p:spPr>
        <p:txBody>
          <a:bodyPr/>
          <a:lstStyle/>
          <a:p>
            <a:r>
              <a:t>What are the legalities?</a:t>
            </a:r>
          </a:p>
          <a:p>
            <a:r>
              <a:t>How does it work?</a:t>
            </a:r>
          </a:p>
          <a:p>
            <a:r>
              <a:t>Is it a good idea?</a:t>
            </a:r>
          </a:p>
        </p:txBody>
      </p:sp>
      <p:sp>
        <p:nvSpPr>
          <p:cNvPr id="137"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Multi-Communications Transactions</a:t>
            </a:r>
          </a:p>
        </p:txBody>
      </p:sp>
      <p:sp>
        <p:nvSpPr>
          <p:cNvPr id="3" name="Content Placeholder 2"/>
          <p:cNvSpPr>
            <a:spLocks noGrp="1"/>
          </p:cNvSpPr>
          <p:nvPr>
            <p:ph idx="1"/>
          </p:nvPr>
        </p:nvSpPr>
        <p:spPr/>
        <p:txBody>
          <a:bodyPr/>
          <a:lstStyle/>
          <a:p>
            <a:r>
              <a:rPr lang="en-US" dirty="0"/>
              <a:t>Sometimes, a single intercept contains permitted and prohibited (i.e., purely domestic) traffic</a:t>
            </a:r>
          </a:p>
          <a:p>
            <a:r>
              <a:rPr lang="en-US" dirty="0"/>
              <a:t>Picking out just the foreign traffic is technically infeasible</a:t>
            </a:r>
          </a:p>
        </p:txBody>
      </p:sp>
    </p:spTree>
    <p:extLst>
      <p:ext uri="{BB962C8B-B14F-4D97-AF65-F5344CB8AC3E}">
        <p14:creationId xmlns:p14="http://schemas.microsoft.com/office/powerpoint/2010/main" val="3933260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From ODNI</a:t>
            </a:r>
          </a:p>
        </p:txBody>
      </p:sp>
      <p:pic>
        <p:nvPicPr>
          <p:cNvPr id="6" name="Content Placeholder 5"/>
          <p:cNvPicPr>
            <a:picLocks noGrp="1" noChangeAspect="1"/>
          </p:cNvPicPr>
          <p:nvPr>
            <p:ph idx="1"/>
          </p:nvPr>
        </p:nvPicPr>
        <p:blipFill>
          <a:blip r:embed="rId2"/>
          <a:stretch>
            <a:fillRect/>
          </a:stretch>
        </p:blipFill>
        <p:spPr>
          <a:xfrm>
            <a:off x="1100666" y="4194951"/>
            <a:ext cx="10801209" cy="4136249"/>
          </a:xfrm>
          <a:prstGeom prst="rect">
            <a:avLst/>
          </a:prstGeom>
        </p:spPr>
      </p:pic>
      <p:sp>
        <p:nvSpPr>
          <p:cNvPr id="7" name="TextBox 6"/>
          <p:cNvSpPr txBox="1"/>
          <p:nvPr/>
        </p:nvSpPr>
        <p:spPr>
          <a:xfrm>
            <a:off x="1300480" y="8453121"/>
            <a:ext cx="10403840" cy="705065"/>
          </a:xfrm>
          <a:prstGeom prst="rect">
            <a:avLst/>
          </a:prstGeom>
          <a:noFill/>
        </p:spPr>
        <p:txBody>
          <a:bodyPr wrap="square" rtlCol="0">
            <a:spAutoFit/>
          </a:bodyPr>
          <a:lstStyle/>
          <a:p>
            <a:pPr algn="ctr"/>
            <a:r>
              <a:rPr lang="en-US" sz="1991" dirty="0">
                <a:hlinkClick r:id="rId3"/>
              </a:rPr>
              <a:t>https://</a:t>
            </a:r>
            <a:r>
              <a:rPr lang="en-US" sz="1991" dirty="0" err="1">
                <a:hlinkClick r:id="rId3"/>
              </a:rPr>
              <a:t>www.eff.org</a:t>
            </a:r>
            <a:r>
              <a:rPr lang="en-US" sz="1991" dirty="0">
                <a:hlinkClick r:id="rId3"/>
              </a:rPr>
              <a:t>/</a:t>
            </a:r>
            <a:r>
              <a:rPr lang="en-US" sz="1991" dirty="0" err="1">
                <a:hlinkClick r:id="rId3"/>
              </a:rPr>
              <a:t>deeplinks</a:t>
            </a:r>
            <a:r>
              <a:rPr lang="en-US" sz="1991" dirty="0">
                <a:hlinkClick r:id="rId3"/>
              </a:rPr>
              <a:t>/2013/08/intelligence-agency-attorney-explains-how-multi-communication-transactions-allowed</a:t>
            </a:r>
            <a:endParaRPr lang="en-US" sz="1991" dirty="0"/>
          </a:p>
        </p:txBody>
      </p:sp>
    </p:spTree>
    <p:extLst>
      <p:ext uri="{BB962C8B-B14F-4D97-AF65-F5344CB8AC3E}">
        <p14:creationId xmlns:p14="http://schemas.microsoft.com/office/powerpoint/2010/main" val="795965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Gmail Screenshot</a:t>
            </a:r>
          </a:p>
        </p:txBody>
      </p:sp>
      <p:pic>
        <p:nvPicPr>
          <p:cNvPr id="7" name="Content Placeholder 6"/>
          <p:cNvPicPr>
            <a:picLocks noGrp="1" noChangeAspect="1"/>
          </p:cNvPicPr>
          <p:nvPr>
            <p:ph idx="1"/>
          </p:nvPr>
        </p:nvPicPr>
        <p:blipFill>
          <a:blip r:embed="rId2"/>
          <a:stretch>
            <a:fillRect/>
          </a:stretch>
        </p:blipFill>
        <p:spPr>
          <a:xfrm>
            <a:off x="1517226" y="3684694"/>
            <a:ext cx="10238588" cy="5189867"/>
          </a:xfrm>
          <a:prstGeom prst="rect">
            <a:avLst/>
          </a:prstGeom>
        </p:spPr>
      </p:pic>
    </p:spTree>
    <p:extLst>
      <p:ext uri="{BB962C8B-B14F-4D97-AF65-F5344CB8AC3E}">
        <p14:creationId xmlns:p14="http://schemas.microsoft.com/office/powerpoint/2010/main" val="3435950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Hacking: The New…"/>
          <p:cNvSpPr txBox="1">
            <a:spLocks noGrp="1"/>
          </p:cNvSpPr>
          <p:nvPr>
            <p:ph type="title"/>
          </p:nvPr>
        </p:nvSpPr>
        <p:spPr>
          <a:prstGeom prst="rect">
            <a:avLst/>
          </a:prstGeom>
        </p:spPr>
        <p:txBody>
          <a:bodyPr/>
          <a:lstStyle/>
          <a:p>
            <a:pPr defTabSz="484886">
              <a:defRPr sz="6640"/>
            </a:pPr>
            <a:r>
              <a:t>Hacking: The New </a:t>
            </a:r>
          </a:p>
          <a:p>
            <a:pPr defTabSz="484886">
              <a:defRPr sz="6640"/>
            </a:pPr>
            <a:r>
              <a:t>Alligator Clips</a:t>
            </a:r>
          </a:p>
        </p:txBody>
      </p:sp>
      <p:sp>
        <p:nvSpPr>
          <p:cNvPr id="245" name="The FBI (apparently) converted a cellphone into a roving bug (allowed, US v. Tomero, 471 F. Supp. 2d 448, 2007)…"/>
          <p:cNvSpPr txBox="1">
            <a:spLocks noGrp="1"/>
          </p:cNvSpPr>
          <p:nvPr>
            <p:ph type="body" idx="1"/>
          </p:nvPr>
        </p:nvSpPr>
        <p:spPr>
          <a:prstGeom prst="rect">
            <a:avLst/>
          </a:prstGeom>
        </p:spPr>
        <p:txBody>
          <a:bodyPr/>
          <a:lstStyle/>
          <a:p>
            <a:pPr marL="386715" indent="-386715" defTabSz="508254">
              <a:spcBef>
                <a:spcPts val="3600"/>
              </a:spcBef>
              <a:defRPr sz="2784"/>
            </a:pPr>
            <a:r>
              <a:t>The FBI (apparently) converted a cellphone into a roving bug (allowed, US v. Tomero, 471 F. Supp. 2d 448, 2007)</a:t>
            </a:r>
          </a:p>
          <a:p>
            <a:pPr marL="773430" lvl="1" indent="-386715" defTabSz="508254">
              <a:spcBef>
                <a:spcPts val="3600"/>
              </a:spcBef>
              <a:defRPr sz="2784"/>
            </a:pPr>
            <a:r>
              <a:t>The details in the order are suggestive but not definitive</a:t>
            </a:r>
          </a:p>
          <a:p>
            <a:pPr marL="386715" indent="-386715" defTabSz="508254">
              <a:spcBef>
                <a:spcPts val="3600"/>
              </a:spcBef>
              <a:defRPr sz="2784"/>
            </a:pPr>
            <a:r>
              <a:t>The FBI used a car’s cellular “help” system to eavesdrop on conversations in the car (excluded, Company v. United States, 349 F.3d 1132, 1145 (9th Cir. 2002))</a:t>
            </a:r>
          </a:p>
          <a:p>
            <a:pPr marL="386715" indent="-386715" defTabSz="508254">
              <a:spcBef>
                <a:spcPts val="3600"/>
              </a:spcBef>
              <a:defRPr sz="2784"/>
            </a:pPr>
            <a:r>
              <a:t>Researchers have shown how to activate a Mac’s camera without turning on the light (“iSeeYou: Disabling the MacBook Webcam Indicator LED”, Brocker and Checkoway, </a:t>
            </a:r>
            <a:r>
              <a:rPr i="1"/>
              <a:t>Usenix Security 2014)</a:t>
            </a:r>
          </a:p>
          <a:p>
            <a:pPr marL="773430" lvl="1" indent="-386715" defTabSz="508254">
              <a:spcBef>
                <a:spcPts val="3600"/>
              </a:spcBef>
              <a:defRPr sz="2784"/>
            </a:pPr>
            <a:r>
              <a:t>Criminals have used similar abilities to spy on (mostly) women</a:t>
            </a:r>
            <a:r>
              <a:rPr sz="1044">
                <a:latin typeface="Times"/>
                <a:ea typeface="Times"/>
                <a:cs typeface="Times"/>
                <a:sym typeface="Times"/>
              </a:rPr>
              <a:t> </a:t>
            </a:r>
          </a:p>
        </p:txBody>
      </p:sp>
      <p:sp>
        <p:nvSpPr>
          <p:cNvPr id="246"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53</a:t>
            </a:fld>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How It’s Done: Many Ways"/>
          <p:cNvSpPr txBox="1">
            <a:spLocks noGrp="1"/>
          </p:cNvSpPr>
          <p:nvPr>
            <p:ph type="title"/>
          </p:nvPr>
        </p:nvSpPr>
        <p:spPr>
          <a:prstGeom prst="rect">
            <a:avLst/>
          </a:prstGeom>
        </p:spPr>
        <p:txBody>
          <a:bodyPr>
            <a:normAutofit fontScale="90000"/>
          </a:bodyPr>
          <a:lstStyle>
            <a:lvl1pPr defTabSz="514095">
              <a:defRPr sz="7040"/>
            </a:lvl1pPr>
          </a:lstStyle>
          <a:p>
            <a:r>
              <a:t>How It’s Done: Many Ways</a:t>
            </a:r>
          </a:p>
        </p:txBody>
      </p:sp>
      <p:sp>
        <p:nvSpPr>
          <p:cNvPr id="249" name="Hack the phone or computer to install new code…"/>
          <p:cNvSpPr txBox="1">
            <a:spLocks noGrp="1"/>
          </p:cNvSpPr>
          <p:nvPr>
            <p:ph type="body" idx="1"/>
          </p:nvPr>
        </p:nvSpPr>
        <p:spPr>
          <a:prstGeom prst="rect">
            <a:avLst/>
          </a:prstGeom>
        </p:spPr>
        <p:txBody>
          <a:bodyPr/>
          <a:lstStyle/>
          <a:p>
            <a:pPr marL="328929" indent="-328929" defTabSz="432308">
              <a:spcBef>
                <a:spcPts val="3100"/>
              </a:spcBef>
              <a:defRPr sz="2368"/>
            </a:pPr>
            <a:r>
              <a:t>Hack the phone or computer to install new code</a:t>
            </a:r>
          </a:p>
          <a:p>
            <a:pPr marL="328929" indent="-328929" defTabSz="432308">
              <a:spcBef>
                <a:spcPts val="3100"/>
              </a:spcBef>
              <a:defRPr sz="2368"/>
            </a:pPr>
            <a:r>
              <a:t>Control the server</a:t>
            </a:r>
          </a:p>
          <a:p>
            <a:pPr marL="328929" indent="-328929" defTabSz="432308">
              <a:spcBef>
                <a:spcPts val="3100"/>
              </a:spcBef>
              <a:defRPr sz="2368"/>
            </a:pPr>
            <a:r>
              <a:t>Control the server and use it to push new code to the device (the UAE tried that: </a:t>
            </a:r>
            <a:r>
              <a:rPr u="sng">
                <a:hlinkClick r:id="rId2"/>
              </a:rPr>
              <a:t>http://news.bbc.co.uk/2/hi/8161190.stm</a:t>
            </a:r>
            <a:r>
              <a:t>)</a:t>
            </a:r>
          </a:p>
          <a:p>
            <a:pPr marL="328929" indent="-328929" defTabSz="432308">
              <a:spcBef>
                <a:spcPts val="3100"/>
              </a:spcBef>
              <a:defRPr sz="2368"/>
            </a:pPr>
            <a:r>
              <a:t>Control the vendor and have it push new code to the device (most have the ability:</a:t>
            </a:r>
            <a:r>
              <a:rPr>
                <a:solidFill>
                  <a:srgbClr val="404040"/>
                </a:solidFill>
              </a:rPr>
              <a:t> </a:t>
            </a:r>
            <a:r>
              <a:rPr u="sng">
                <a:hlinkClick r:id="rId3"/>
              </a:rPr>
              <a:t>http://www.extremetech.com/computing/196391-apple-pushes-its-first-ever-silent-automatic-security-update-to-mac-os-x-to-fix-ntp-bug</a:t>
            </a:r>
            <a:r>
              <a:t>)</a:t>
            </a:r>
          </a:p>
          <a:p>
            <a:pPr marL="328929" indent="-328929" defTabSz="432308">
              <a:spcBef>
                <a:spcPts val="3100"/>
              </a:spcBef>
              <a:defRPr sz="2368"/>
            </a:pPr>
            <a:r>
              <a:t>Order other companies to issue bogus cryptographic authentication credentials</a:t>
            </a:r>
          </a:p>
          <a:p>
            <a:pPr marL="328929" indent="-328929" defTabSz="432308">
              <a:spcBef>
                <a:spcPts val="3100"/>
              </a:spcBef>
              <a:defRPr sz="2368"/>
            </a:pPr>
            <a:r>
              <a:t>Physical intrusion</a:t>
            </a:r>
          </a:p>
          <a:p>
            <a:pPr marL="328929" indent="-328929" defTabSz="432308">
              <a:spcBef>
                <a:spcPts val="3100"/>
              </a:spcBef>
              <a:defRPr sz="2368"/>
            </a:pPr>
            <a:r>
              <a:t>Infected USB sticks</a:t>
            </a:r>
          </a:p>
        </p:txBody>
      </p:sp>
      <p:sp>
        <p:nvSpPr>
          <p:cNvPr id="25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age" descr="Image"/>
          <p:cNvPicPr>
            <a:picLocks noGrp="1" noChangeAspect="1"/>
          </p:cNvPicPr>
          <p:nvPr>
            <p:ph type="pic" idx="13"/>
          </p:nvPr>
        </p:nvPicPr>
        <p:blipFill>
          <a:blip r:embed="rId2"/>
          <a:srcRect l="11649" r="11649"/>
          <a:stretch>
            <a:fillRect/>
          </a:stretch>
        </p:blipFill>
        <p:spPr>
          <a:xfrm>
            <a:off x="6718300" y="2590800"/>
            <a:ext cx="5334000" cy="6286500"/>
          </a:xfrm>
          <a:prstGeom prst="rect">
            <a:avLst/>
          </a:prstGeom>
        </p:spPr>
      </p:pic>
      <p:sp>
        <p:nvSpPr>
          <p:cNvPr id="253" name="Bugging Phones"/>
          <p:cNvSpPr txBox="1">
            <a:spLocks noGrp="1"/>
          </p:cNvSpPr>
          <p:nvPr>
            <p:ph type="title"/>
          </p:nvPr>
        </p:nvSpPr>
        <p:spPr>
          <a:prstGeom prst="rect">
            <a:avLst/>
          </a:prstGeom>
        </p:spPr>
        <p:txBody>
          <a:bodyPr/>
          <a:lstStyle/>
          <a:p>
            <a:r>
              <a:t>Bugging Phones</a:t>
            </a:r>
          </a:p>
        </p:txBody>
      </p:sp>
      <p:sp>
        <p:nvSpPr>
          <p:cNvPr id="254" name="On older phones, the microphone was physically disconnected from the phone line when the phone was on-hook…"/>
          <p:cNvSpPr txBox="1">
            <a:spLocks noGrp="1"/>
          </p:cNvSpPr>
          <p:nvPr>
            <p:ph type="body" sz="half" idx="1"/>
          </p:nvPr>
        </p:nvSpPr>
        <p:spPr>
          <a:prstGeom prst="rect">
            <a:avLst/>
          </a:prstGeom>
        </p:spPr>
        <p:txBody>
          <a:bodyPr/>
          <a:lstStyle/>
          <a:p>
            <a:pPr marL="315468" indent="-315468" defTabSz="537463">
              <a:spcBef>
                <a:spcPts val="2900"/>
              </a:spcBef>
              <a:defRPr sz="2576"/>
            </a:pPr>
            <a:r>
              <a:t>On older phones, the microphone was physically disconnected from the phone line when the phone was on-hook</a:t>
            </a:r>
          </a:p>
          <a:p>
            <a:pPr marL="315468" indent="-315468" defTabSz="537463">
              <a:spcBef>
                <a:spcPts val="2900"/>
              </a:spcBef>
              <a:defRPr sz="2576"/>
            </a:pPr>
            <a:r>
              <a:t>Today, the microphone is controlled by </a:t>
            </a:r>
            <a:r>
              <a:rPr i="1"/>
              <a:t>software</a:t>
            </a:r>
          </a:p>
          <a:p>
            <a:pPr marL="315468" indent="-315468" defTabSz="537463">
              <a:spcBef>
                <a:spcPts val="2900"/>
              </a:spcBef>
              <a:defRPr sz="2576"/>
            </a:pPr>
            <a:r>
              <a:t>Changed software, either in the phone or at the switch, can turn on the mic</a:t>
            </a:r>
          </a:p>
          <a:p>
            <a:pPr marL="315468" indent="-315468" defTabSz="537463">
              <a:spcBef>
                <a:spcPts val="2900"/>
              </a:spcBef>
              <a:defRPr sz="2576"/>
            </a:pPr>
            <a:r>
              <a:t>(Does your desk phone have a “speakerphone” button? Mine does…)</a:t>
            </a:r>
          </a:p>
        </p:txBody>
      </p:sp>
      <p:sp>
        <p:nvSpPr>
          <p:cNvPr id="255" name="Slide Number"/>
          <p:cNvSpPr txBox="1">
            <a:spLocks noGrp="1"/>
          </p:cNvSpPr>
          <p:nvPr>
            <p:ph type="sldNum" sz="quarter" idx="4294967295"/>
          </p:nvPr>
        </p:nvSpPr>
        <p:spPr>
          <a:xfrm>
            <a:off x="6328884" y="9296400"/>
            <a:ext cx="340259" cy="342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Light"/>
                <a:ea typeface="Helvetica Light"/>
                <a:cs typeface="Helvetica Light"/>
                <a:sym typeface="Helvetica Light"/>
              </a:defRPr>
            </a:lvl1pPr>
          </a:lstStyle>
          <a:p>
            <a:fld id="{86CB4B4D-7CA3-9044-876B-883B54F8677D}" type="slidenum">
              <a:t>55</a:t>
            </a:fld>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Can Be Buggy</a:t>
            </a:r>
          </a:p>
        </p:txBody>
      </p:sp>
      <p:pic>
        <p:nvPicPr>
          <p:cNvPr id="6" name="Content Placeholder 5"/>
          <p:cNvPicPr>
            <a:picLocks noGrp="1" noChangeAspect="1"/>
          </p:cNvPicPr>
          <p:nvPr>
            <p:ph idx="1"/>
          </p:nvPr>
        </p:nvPicPr>
        <p:blipFill>
          <a:blip r:embed="rId2"/>
          <a:stretch>
            <a:fillRect/>
          </a:stretch>
        </p:blipFill>
        <p:spPr>
          <a:xfrm rot="60000">
            <a:off x="113096" y="4915481"/>
            <a:ext cx="12912360" cy="2304786"/>
          </a:xfrm>
          <a:prstGeom prst="rect">
            <a:avLst/>
          </a:prstGeom>
          <a:ln w="9525">
            <a:solidFill>
              <a:schemeClr val="tx1"/>
            </a:solidFill>
          </a:ln>
        </p:spPr>
      </p:pic>
      <p:sp>
        <p:nvSpPr>
          <p:cNvPr id="5" name="Slide Number Placeholder 4"/>
          <p:cNvSpPr>
            <a:spLocks noGrp="1"/>
          </p:cNvSpPr>
          <p:nvPr>
            <p:ph type="sldNum" sz="quarter" idx="12"/>
          </p:nvPr>
        </p:nvSpPr>
        <p:spPr>
          <a:xfrm>
            <a:off x="4305300" y="6356350"/>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F2F5E10-5301-4EE6-90D2-A6C4A3F62BED}" type="slidenum">
              <a:rPr lang="en-US" smtClean="0"/>
              <a:pPr/>
              <a:t>56</a:t>
            </a:fld>
            <a:endParaRPr lang="en-US"/>
          </a:p>
        </p:txBody>
      </p:sp>
      <p:sp>
        <p:nvSpPr>
          <p:cNvPr id="7" name="TextBox 6"/>
          <p:cNvSpPr txBox="1"/>
          <p:nvPr/>
        </p:nvSpPr>
        <p:spPr>
          <a:xfrm>
            <a:off x="758614" y="7586134"/>
            <a:ext cx="11593690" cy="530017"/>
          </a:xfrm>
          <a:prstGeom prst="rect">
            <a:avLst/>
          </a:prstGeom>
          <a:noFill/>
        </p:spPr>
        <p:txBody>
          <a:bodyPr wrap="square" rtlCol="0">
            <a:spAutoFit/>
          </a:bodyPr>
          <a:lstStyle/>
          <a:p>
            <a:pPr algn="ctr"/>
            <a:r>
              <a:rPr lang="en-US" sz="2844" dirty="0"/>
              <a:t>From </a:t>
            </a:r>
            <a:r>
              <a:rPr lang="en-US" sz="2844" dirty="0">
                <a:hlinkClick r:id="rId3"/>
              </a:rPr>
              <a:t>https://www.epic.org/privacy/carnivore/fisa.html</a:t>
            </a:r>
            <a:endParaRPr lang="en-US" sz="2844" dirty="0"/>
          </a:p>
        </p:txBody>
      </p:sp>
      <p:cxnSp>
        <p:nvCxnSpPr>
          <p:cNvPr id="9" name="Straight Connector 8"/>
          <p:cNvCxnSpPr/>
          <p:nvPr/>
        </p:nvCxnSpPr>
        <p:spPr>
          <a:xfrm>
            <a:off x="7922305" y="5674094"/>
            <a:ext cx="476842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3967" y="6067873"/>
            <a:ext cx="11091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922306" y="6067873"/>
            <a:ext cx="36846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rot="60000">
            <a:off x="67947" y="3560656"/>
            <a:ext cx="12977489" cy="904270"/>
          </a:xfrm>
          <a:prstGeom prst="rect">
            <a:avLst/>
          </a:prstGeom>
        </p:spPr>
      </p:pic>
      <p:cxnSp>
        <p:nvCxnSpPr>
          <p:cNvPr id="17" name="Straight Connector 16"/>
          <p:cNvCxnSpPr/>
          <p:nvPr/>
        </p:nvCxnSpPr>
        <p:spPr>
          <a:xfrm>
            <a:off x="284259" y="4096461"/>
            <a:ext cx="8652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089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Location Data"/>
          <p:cNvSpPr txBox="1">
            <a:spLocks noGrp="1"/>
          </p:cNvSpPr>
          <p:nvPr>
            <p:ph type="title"/>
          </p:nvPr>
        </p:nvSpPr>
        <p:spPr>
          <a:prstGeom prst="rect">
            <a:avLst/>
          </a:prstGeom>
        </p:spPr>
        <p:txBody>
          <a:bodyPr/>
          <a:lstStyle/>
          <a:p>
            <a:r>
              <a:t>Location Data</a:t>
            </a:r>
          </a:p>
        </p:txBody>
      </p:sp>
      <p:sp>
        <p:nvSpPr>
          <p:cNvPr id="263" name="How is location data classified?…"/>
          <p:cNvSpPr txBox="1">
            <a:spLocks noGrp="1"/>
          </p:cNvSpPr>
          <p:nvPr>
            <p:ph type="body" idx="1"/>
          </p:nvPr>
        </p:nvSpPr>
        <p:spPr>
          <a:prstGeom prst="rect">
            <a:avLst/>
          </a:prstGeom>
        </p:spPr>
        <p:txBody>
          <a:bodyPr/>
          <a:lstStyle/>
          <a:p>
            <a:pPr marL="337820" indent="-337820" defTabSz="443991">
              <a:spcBef>
                <a:spcPts val="3100"/>
              </a:spcBef>
              <a:defRPr sz="2432"/>
            </a:pPr>
            <a:r>
              <a:rPr dirty="0"/>
              <a:t>How is location data </a:t>
            </a:r>
            <a:r>
              <a:rPr lang="en-US" dirty="0"/>
              <a:t>categorized</a:t>
            </a:r>
            <a:r>
              <a:rPr dirty="0"/>
              <a:t>? </a:t>
            </a:r>
          </a:p>
          <a:p>
            <a:pPr marL="337820" indent="-337820" defTabSz="443991">
              <a:spcBef>
                <a:spcPts val="3100"/>
              </a:spcBef>
              <a:defRPr sz="2432"/>
            </a:pPr>
            <a:r>
              <a:rPr dirty="0"/>
              <a:t>For cell phones, is location third party metadata? The phone company </a:t>
            </a:r>
            <a:r>
              <a:rPr i="1" dirty="0"/>
              <a:t>must</a:t>
            </a:r>
            <a:r>
              <a:rPr dirty="0"/>
              <a:t> know where you are, to route calls to you</a:t>
            </a:r>
          </a:p>
          <a:p>
            <a:pPr marL="337820" indent="-337820" defTabSz="443991">
              <a:spcBef>
                <a:spcPts val="3100"/>
              </a:spcBef>
              <a:defRPr sz="2432"/>
            </a:pPr>
            <a:r>
              <a:rPr dirty="0"/>
              <a:t>From Sotomayor’s concurrence in </a:t>
            </a:r>
            <a:r>
              <a:rPr i="1" dirty="0"/>
              <a:t>United States v. Jones </a:t>
            </a:r>
            <a:r>
              <a:rPr dirty="0"/>
              <a:t>(615 F. 3d 544 (2012)): “Disclosed in [GPS] data . . . will be trips the indisputably private nature of which takes little imagination to conjure: trips to the psychiatrist, the plastic surgeon, the abortion clinic, the AIDS treatment center, the strip club, the criminal defense attorney, the by-the-hour motel, the union meeting, the mosque, synagogue or church, the gay bar and on and on”</a:t>
            </a:r>
          </a:p>
          <a:p>
            <a:pPr marL="337820" indent="-337820" defTabSz="443991">
              <a:spcBef>
                <a:spcPts val="3100"/>
              </a:spcBef>
              <a:defRPr sz="2432"/>
            </a:pPr>
            <a:r>
              <a:rPr i="1" dirty="0"/>
              <a:t>United States v. Carpenter</a:t>
            </a:r>
            <a:r>
              <a:rPr dirty="0"/>
              <a:t> (138 S. Ct. 2206 (2018)): “When </a:t>
            </a:r>
            <a:r>
              <a:rPr i="1" dirty="0"/>
              <a:t>Smith </a:t>
            </a:r>
            <a:r>
              <a:rPr dirty="0"/>
              <a:t>was decided in 1979, few could have imagined a society in which a phone goes wherever its owner goes, conveying to the wireless carrier not just dialed digits, but a detailed and comprehensive record of the person’s movements.”</a:t>
            </a:r>
          </a:p>
        </p:txBody>
      </p:sp>
      <p:sp>
        <p:nvSpPr>
          <p:cNvPr id="264"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57</a:t>
            </a:fld>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ocial Media"/>
          <p:cNvSpPr txBox="1">
            <a:spLocks noGrp="1"/>
          </p:cNvSpPr>
          <p:nvPr>
            <p:ph type="title"/>
          </p:nvPr>
        </p:nvSpPr>
        <p:spPr>
          <a:prstGeom prst="rect">
            <a:avLst/>
          </a:prstGeom>
        </p:spPr>
        <p:txBody>
          <a:bodyPr/>
          <a:lstStyle/>
          <a:p>
            <a:r>
              <a:t>Social Media</a:t>
            </a:r>
          </a:p>
        </p:txBody>
      </p:sp>
      <p:sp>
        <p:nvSpPr>
          <p:cNvPr id="267" name="People express themselves freely on social media…"/>
          <p:cNvSpPr txBox="1">
            <a:spLocks noGrp="1"/>
          </p:cNvSpPr>
          <p:nvPr>
            <p:ph type="body" idx="1"/>
          </p:nvPr>
        </p:nvSpPr>
        <p:spPr>
          <a:prstGeom prst="rect">
            <a:avLst/>
          </a:prstGeom>
        </p:spPr>
        <p:txBody>
          <a:bodyPr/>
          <a:lstStyle/>
          <a:p>
            <a:r>
              <a:t>People express themselves freely on social media</a:t>
            </a:r>
          </a:p>
          <a:p>
            <a:r>
              <a:t>Should the government be allowed to monitor it?</a:t>
            </a:r>
          </a:p>
          <a:p>
            <a:r>
              <a:t>Sotomayor in </a:t>
            </a:r>
            <a:r>
              <a:rPr i="1"/>
              <a:t>Jones</a:t>
            </a:r>
            <a:r>
              <a:t>: "Awareness that the Government may be watching chills associational and expressive freedoms. And the Government’s unrestrained power to assemble data that reveal private aspects of identity is susceptible to abuse.”</a:t>
            </a:r>
          </a:p>
          <a:p>
            <a:r>
              <a:t>What about abroad, where the Bill of Rights doesn’t apply?</a:t>
            </a:r>
          </a:p>
        </p:txBody>
      </p:sp>
      <p:sp>
        <p:nvSpPr>
          <p:cNvPr id="268"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58</a:t>
            </a:fld>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ssociational Data"/>
          <p:cNvSpPr txBox="1">
            <a:spLocks noGrp="1"/>
          </p:cNvSpPr>
          <p:nvPr>
            <p:ph type="title"/>
          </p:nvPr>
        </p:nvSpPr>
        <p:spPr>
          <a:prstGeom prst="rect">
            <a:avLst/>
          </a:prstGeom>
        </p:spPr>
        <p:txBody>
          <a:bodyPr/>
          <a:lstStyle/>
          <a:p>
            <a:r>
              <a:t>Associational Data</a:t>
            </a:r>
          </a:p>
        </p:txBody>
      </p:sp>
      <p:sp>
        <p:nvSpPr>
          <p:cNvPr id="271" name="Associational data is very revealing…"/>
          <p:cNvSpPr txBox="1">
            <a:spLocks noGrp="1"/>
          </p:cNvSpPr>
          <p:nvPr>
            <p:ph type="body" idx="1"/>
          </p:nvPr>
        </p:nvSpPr>
        <p:spPr>
          <a:prstGeom prst="rect">
            <a:avLst/>
          </a:prstGeom>
        </p:spPr>
        <p:txBody>
          <a:bodyPr/>
          <a:lstStyle/>
          <a:p>
            <a:r>
              <a:t>Associational data is very revealing</a:t>
            </a:r>
          </a:p>
          <a:p>
            <a:r>
              <a:t>The phone numbers you dial uniquely identify you</a:t>
            </a:r>
          </a:p>
          <a:p>
            <a:r>
              <a:t>Facebook friend patterns often indicate sexual orientation</a:t>
            </a:r>
          </a:p>
          <a:p>
            <a:r>
              <a:t>But this data is often public—should legal process be required for law enforcement to access it? Does it matter if it’s bulk collection or targeted?</a:t>
            </a:r>
          </a:p>
          <a:p>
            <a:r>
              <a:t>What if it’s non-US data?</a:t>
            </a:r>
          </a:p>
        </p:txBody>
      </p:sp>
      <p:sp>
        <p:nvSpPr>
          <p:cNvPr id="272"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59</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Wiretapping"/>
          <p:cNvSpPr txBox="1">
            <a:spLocks noGrp="1"/>
          </p:cNvSpPr>
          <p:nvPr>
            <p:ph type="title"/>
          </p:nvPr>
        </p:nvSpPr>
        <p:spPr>
          <a:prstGeom prst="rect">
            <a:avLst/>
          </a:prstGeom>
        </p:spPr>
        <p:txBody>
          <a:bodyPr/>
          <a:lstStyle/>
          <a:p>
            <a:r>
              <a:t>Wiretapping</a:t>
            </a:r>
          </a:p>
        </p:txBody>
      </p:sp>
      <p:sp>
        <p:nvSpPr>
          <p:cNvPr id="140" name="Telegraph tapping: the oldest form of technical surveillance…"/>
          <p:cNvSpPr txBox="1">
            <a:spLocks noGrp="1"/>
          </p:cNvSpPr>
          <p:nvPr>
            <p:ph type="body" idx="1"/>
          </p:nvPr>
        </p:nvSpPr>
        <p:spPr>
          <a:prstGeom prst="rect">
            <a:avLst/>
          </a:prstGeom>
        </p:spPr>
        <p:txBody>
          <a:bodyPr/>
          <a:lstStyle/>
          <a:p>
            <a:r>
              <a:rPr dirty="0"/>
              <a:t>Telegraph tapping: the oldest form of technical surveillance</a:t>
            </a:r>
          </a:p>
          <a:p>
            <a:pPr lvl="1"/>
            <a:r>
              <a:rPr dirty="0"/>
              <a:t>The insecurity of telegraph communications was recognized </a:t>
            </a:r>
            <a:r>
              <a:rPr i="1" dirty="0"/>
              <a:t>immediately</a:t>
            </a:r>
            <a:r>
              <a:rPr dirty="0"/>
              <a:t>—Samuel Morse’s business partner wrote on in in 1845</a:t>
            </a:r>
          </a:p>
          <a:p>
            <a:pPr lvl="1"/>
            <a:r>
              <a:rPr lang="en-US" dirty="0"/>
              <a:t>Tapping </a:t>
            </a:r>
            <a:r>
              <a:rPr dirty="0"/>
              <a:t>telegraph lines</a:t>
            </a:r>
            <a:r>
              <a:rPr lang="en-US" dirty="0"/>
              <a:t> was done</a:t>
            </a:r>
            <a:r>
              <a:rPr dirty="0"/>
              <a:t> by both sides in the US Civil War</a:t>
            </a:r>
          </a:p>
          <a:p>
            <a:r>
              <a:rPr dirty="0"/>
              <a:t>Made into an art form by the British</a:t>
            </a:r>
          </a:p>
        </p:txBody>
      </p:sp>
      <p:sp>
        <p:nvSpPr>
          <p:cNvPr id="141"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ublished Text"/>
          <p:cNvSpPr txBox="1">
            <a:spLocks noGrp="1"/>
          </p:cNvSpPr>
          <p:nvPr>
            <p:ph type="title"/>
          </p:nvPr>
        </p:nvSpPr>
        <p:spPr>
          <a:prstGeom prst="rect">
            <a:avLst/>
          </a:prstGeom>
        </p:spPr>
        <p:txBody>
          <a:bodyPr/>
          <a:lstStyle/>
          <a:p>
            <a:r>
              <a:t>Published Text</a:t>
            </a:r>
          </a:p>
        </p:txBody>
      </p:sp>
      <p:sp>
        <p:nvSpPr>
          <p:cNvPr id="275" name="Use machine learning on published documents…"/>
          <p:cNvSpPr txBox="1">
            <a:spLocks noGrp="1"/>
          </p:cNvSpPr>
          <p:nvPr>
            <p:ph type="body" idx="1"/>
          </p:nvPr>
        </p:nvSpPr>
        <p:spPr>
          <a:prstGeom prst="rect">
            <a:avLst/>
          </a:prstGeom>
        </p:spPr>
        <p:txBody>
          <a:bodyPr/>
          <a:lstStyle/>
          <a:p>
            <a:r>
              <a:t>Use machine learning on published documents</a:t>
            </a:r>
          </a:p>
          <a:p>
            <a:r>
              <a:t>But—must train the algorithms</a:t>
            </a:r>
          </a:p>
          <a:p>
            <a:r>
              <a:t>Is there enough “evil” content?</a:t>
            </a:r>
          </a:p>
          <a:p>
            <a:r>
              <a:t>What about false positives?</a:t>
            </a:r>
          </a:p>
        </p:txBody>
      </p:sp>
      <p:sp>
        <p:nvSpPr>
          <p:cNvPr id="2" name="Slide Number Placeholder 1">
            <a:extLst>
              <a:ext uri="{FF2B5EF4-FFF2-40B4-BE49-F238E27FC236}">
                <a16:creationId xmlns:a16="http://schemas.microsoft.com/office/drawing/2014/main" id="{6621A370-6861-B940-9C45-C60615E0011D}"/>
              </a:ext>
            </a:extLst>
          </p:cNvPr>
          <p:cNvSpPr>
            <a:spLocks noGrp="1"/>
          </p:cNvSpPr>
          <p:nvPr>
            <p:ph type="sldNum" sz="quarter" idx="2"/>
          </p:nvPr>
        </p:nvSpPr>
        <p:spPr/>
        <p:txBody>
          <a:bodyPr/>
          <a:lstStyle/>
          <a:p>
            <a:fld id="{86CB4B4D-7CA3-9044-876B-883B54F8677D}" type="slidenum">
              <a:rPr lang="en-US" smtClean="0"/>
              <a:t>60</a:t>
            </a:fld>
            <a:endParaRPr lang="en-US"/>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3C3A-0F7E-3843-8995-C93DB7979720}"/>
              </a:ext>
            </a:extLst>
          </p:cNvPr>
          <p:cNvSpPr>
            <a:spLocks noGrp="1"/>
          </p:cNvSpPr>
          <p:nvPr>
            <p:ph type="title"/>
          </p:nvPr>
        </p:nvSpPr>
        <p:spPr/>
        <p:txBody>
          <a:bodyPr>
            <a:normAutofit fontScale="90000"/>
          </a:bodyPr>
          <a:lstStyle/>
          <a:p>
            <a:r>
              <a:rPr lang="en-US" dirty="0"/>
              <a:t>International Cooperation</a:t>
            </a:r>
          </a:p>
        </p:txBody>
      </p:sp>
      <p:sp>
        <p:nvSpPr>
          <p:cNvPr id="3" name="Text Placeholder 2">
            <a:extLst>
              <a:ext uri="{FF2B5EF4-FFF2-40B4-BE49-F238E27FC236}">
                <a16:creationId xmlns:a16="http://schemas.microsoft.com/office/drawing/2014/main" id="{A90EE5F4-8E1F-174B-8ED5-727E083B48F3}"/>
              </a:ext>
            </a:extLst>
          </p:cNvPr>
          <p:cNvSpPr>
            <a:spLocks noGrp="1"/>
          </p:cNvSpPr>
          <p:nvPr>
            <p:ph type="body" idx="1"/>
          </p:nvPr>
        </p:nvSpPr>
        <p:spPr/>
        <p:txBody>
          <a:bodyPr/>
          <a:lstStyle/>
          <a:p>
            <a:r>
              <a:rPr lang="en-US" dirty="0"/>
              <a:t>Intelligence: sometimes, there are close ties (NATO) or very close ties (Five Eyes: US, UK, Canada, Australia, New Zealand)</a:t>
            </a:r>
          </a:p>
          <a:p>
            <a:r>
              <a:rPr lang="en-US" dirty="0"/>
              <a:t>Law enforcement: MLATs—Mutual Legal Assistance Treaties</a:t>
            </a:r>
          </a:p>
          <a:p>
            <a:pPr lvl="1"/>
            <a:r>
              <a:rPr lang="en-US" dirty="0"/>
              <a:t>Slow process: US </a:t>
            </a:r>
            <a:r>
              <a:rPr lang="en-US" dirty="0" err="1"/>
              <a:t>DoJ</a:t>
            </a:r>
            <a:r>
              <a:rPr lang="en-US" dirty="0"/>
              <a:t> ➝ State Dept  ➝ Foreign Ministry ➝ Justice Ministry ➝ Court</a:t>
            </a:r>
          </a:p>
        </p:txBody>
      </p:sp>
      <p:sp>
        <p:nvSpPr>
          <p:cNvPr id="4" name="Slide Number Placeholder 3">
            <a:extLst>
              <a:ext uri="{FF2B5EF4-FFF2-40B4-BE49-F238E27FC236}">
                <a16:creationId xmlns:a16="http://schemas.microsoft.com/office/drawing/2014/main" id="{567FC338-DFA2-AE4E-9F81-1440AF3903C4}"/>
              </a:ext>
            </a:extLst>
          </p:cNvPr>
          <p:cNvSpPr>
            <a:spLocks noGrp="1"/>
          </p:cNvSpPr>
          <p:nvPr>
            <p:ph type="sldNum" sz="quarter" idx="2"/>
          </p:nvPr>
        </p:nvSpPr>
        <p:spPr/>
        <p:txBody>
          <a:bodyPr/>
          <a:lstStyle/>
          <a:p>
            <a:fld id="{86CB4B4D-7CA3-9044-876B-883B54F8677D}" type="slidenum">
              <a:rPr lang="en-US" smtClean="0"/>
              <a:t>61</a:t>
            </a:fld>
            <a:endParaRPr lang="en-US"/>
          </a:p>
        </p:txBody>
      </p:sp>
    </p:spTree>
    <p:extLst>
      <p:ext uri="{BB962C8B-B14F-4D97-AF65-F5344CB8AC3E}">
        <p14:creationId xmlns:p14="http://schemas.microsoft.com/office/powerpoint/2010/main" val="195632365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BC8A05-04AA-8B4E-B6F0-273EACAD5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409" y="0"/>
            <a:ext cx="8695981" cy="9753600"/>
          </a:xfrm>
          <a:prstGeom prst="rect">
            <a:avLst/>
          </a:prstGeom>
        </p:spPr>
      </p:pic>
    </p:spTree>
    <p:extLst>
      <p:ext uri="{BB962C8B-B14F-4D97-AF65-F5344CB8AC3E}">
        <p14:creationId xmlns:p14="http://schemas.microsoft.com/office/powerpoint/2010/main" val="33188237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he All-Red Route"/>
          <p:cNvSpPr txBox="1">
            <a:spLocks noGrp="1"/>
          </p:cNvSpPr>
          <p:nvPr>
            <p:ph type="title"/>
          </p:nvPr>
        </p:nvSpPr>
        <p:spPr>
          <a:prstGeom prst="rect">
            <a:avLst/>
          </a:prstGeom>
        </p:spPr>
        <p:txBody>
          <a:bodyPr/>
          <a:lstStyle/>
          <a:p>
            <a:r>
              <a:t>The All-Red Route</a:t>
            </a:r>
          </a:p>
        </p:txBody>
      </p:sp>
      <p:sp>
        <p:nvSpPr>
          <p:cNvPr id="144" name="Great Britain had the best technology for undersea cables…"/>
          <p:cNvSpPr txBox="1">
            <a:spLocks noGrp="1"/>
          </p:cNvSpPr>
          <p:nvPr>
            <p:ph type="body" idx="1"/>
          </p:nvPr>
        </p:nvSpPr>
        <p:spPr>
          <a:prstGeom prst="rect">
            <a:avLst/>
          </a:prstGeom>
        </p:spPr>
        <p:txBody>
          <a:bodyPr/>
          <a:lstStyle/>
          <a:p>
            <a:pPr marL="422275" indent="-422275" defTabSz="554990">
              <a:spcBef>
                <a:spcPts val="3900"/>
              </a:spcBef>
              <a:defRPr sz="3040"/>
            </a:pPr>
            <a:r>
              <a:t>Great Britain had the best technology for undersea cables</a:t>
            </a:r>
          </a:p>
          <a:p>
            <a:pPr marL="844550" lvl="1" indent="-422275" defTabSz="554990">
              <a:spcBef>
                <a:spcPts val="3900"/>
              </a:spcBef>
              <a:defRPr sz="3040"/>
            </a:pPr>
            <a:r>
              <a:t>When they laid cables for other countries, they routed the lines through British-controlled territories</a:t>
            </a:r>
          </a:p>
          <a:p>
            <a:pPr marL="844550" lvl="1" indent="-422275" defTabSz="554990">
              <a:spcBef>
                <a:spcPts val="3900"/>
              </a:spcBef>
              <a:defRPr sz="3040"/>
            </a:pPr>
            <a:r>
              <a:t>Their own communications went </a:t>
            </a:r>
            <a:r>
              <a:rPr i="1"/>
              <a:t>only</a:t>
            </a:r>
            <a:r>
              <a:t> through the British Empire</a:t>
            </a:r>
          </a:p>
          <a:p>
            <a:pPr marL="844550" lvl="1" indent="-422275" defTabSz="554990">
              <a:spcBef>
                <a:spcPts val="3900"/>
              </a:spcBef>
              <a:defRPr sz="3040"/>
            </a:pPr>
            <a:r>
              <a:t>Telegraph offices were required to give the Royal Navy a copy of all international telegrams</a:t>
            </a:r>
          </a:p>
          <a:p>
            <a:pPr marL="422275" indent="-422275" defTabSz="554990">
              <a:spcBef>
                <a:spcPts val="3900"/>
              </a:spcBef>
              <a:defRPr sz="3040"/>
            </a:pPr>
            <a:r>
              <a:t>And: cutting Germany’s undersea cables in August 1914 arguably led to Germany’s defeat four years later</a:t>
            </a:r>
          </a:p>
        </p:txBody>
      </p:sp>
      <p:sp>
        <p:nvSpPr>
          <p:cNvPr id="145"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World War I"/>
          <p:cNvSpPr txBox="1">
            <a:spLocks noGrp="1"/>
          </p:cNvSpPr>
          <p:nvPr>
            <p:ph type="title"/>
          </p:nvPr>
        </p:nvSpPr>
        <p:spPr>
          <a:prstGeom prst="rect">
            <a:avLst/>
          </a:prstGeom>
        </p:spPr>
        <p:txBody>
          <a:bodyPr/>
          <a:lstStyle/>
          <a:p>
            <a:r>
              <a:t>World War I</a:t>
            </a:r>
          </a:p>
        </p:txBody>
      </p:sp>
      <p:sp>
        <p:nvSpPr>
          <p:cNvPr id="148" name="All parties tried to tap the others’ telegraph, telephone, and radio links…"/>
          <p:cNvSpPr txBox="1">
            <a:spLocks noGrp="1"/>
          </p:cNvSpPr>
          <p:nvPr>
            <p:ph type="body" idx="1"/>
          </p:nvPr>
        </p:nvSpPr>
        <p:spPr>
          <a:prstGeom prst="rect">
            <a:avLst/>
          </a:prstGeom>
        </p:spPr>
        <p:txBody>
          <a:bodyPr/>
          <a:lstStyle/>
          <a:p>
            <a:r>
              <a:t>All parties tried to tap the others’ telegraph, telephone, and radio links</a:t>
            </a:r>
          </a:p>
          <a:p>
            <a:pPr lvl="1"/>
            <a:r>
              <a:t>For technical reasons, US telephone lines were vulnerable to </a:t>
            </a:r>
            <a:r>
              <a:rPr i="1"/>
              <a:t>remote</a:t>
            </a:r>
            <a:r>
              <a:t> taps</a:t>
            </a:r>
          </a:p>
          <a:p>
            <a:r>
              <a:t>Naturally, everyone used encryption; equally naturally, everyone practiced cryptanalysis</a:t>
            </a:r>
          </a:p>
          <a:p>
            <a:r>
              <a:t>The French started analyzing metadata (“traffic analysis”), originally to aid in cryptanalysis of the ADFGVX cipher but later for its own benefits</a:t>
            </a:r>
          </a:p>
        </p:txBody>
      </p:sp>
      <p:sp>
        <p:nvSpPr>
          <p:cNvPr id="149"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BBA9-879F-8941-8B63-32CED04FBF49}"/>
              </a:ext>
            </a:extLst>
          </p:cNvPr>
          <p:cNvSpPr>
            <a:spLocks noGrp="1"/>
          </p:cNvSpPr>
          <p:nvPr>
            <p:ph type="title"/>
          </p:nvPr>
        </p:nvSpPr>
        <p:spPr/>
        <p:txBody>
          <a:bodyPr>
            <a:normAutofit fontScale="90000"/>
          </a:bodyPr>
          <a:lstStyle/>
          <a:p>
            <a:r>
              <a:rPr lang="en-US" dirty="0"/>
              <a:t>Traffic Volume in ADFGVX Correlated with Battles</a:t>
            </a:r>
          </a:p>
        </p:txBody>
      </p:sp>
      <p:pic>
        <p:nvPicPr>
          <p:cNvPr id="5" name="Picture 4">
            <a:extLst>
              <a:ext uri="{FF2B5EF4-FFF2-40B4-BE49-F238E27FC236}">
                <a16:creationId xmlns:a16="http://schemas.microsoft.com/office/drawing/2014/main" id="{4F918640-45A1-A643-B257-2C28E64B1AD2}"/>
              </a:ext>
            </a:extLst>
          </p:cNvPr>
          <p:cNvPicPr>
            <a:picLocks noChangeAspect="1"/>
          </p:cNvPicPr>
          <p:nvPr/>
        </p:nvPicPr>
        <p:blipFill>
          <a:blip r:embed="rId2"/>
          <a:stretch>
            <a:fillRect/>
          </a:stretch>
        </p:blipFill>
        <p:spPr>
          <a:xfrm>
            <a:off x="952499" y="2413000"/>
            <a:ext cx="10773833" cy="6464300"/>
          </a:xfrm>
          <a:prstGeom prst="rect">
            <a:avLst/>
          </a:prstGeom>
        </p:spPr>
      </p:pic>
      <p:sp>
        <p:nvSpPr>
          <p:cNvPr id="3" name="Text Placeholder 2">
            <a:extLst>
              <a:ext uri="{FF2B5EF4-FFF2-40B4-BE49-F238E27FC236}">
                <a16:creationId xmlns:a16="http://schemas.microsoft.com/office/drawing/2014/main" id="{9AF9D21E-8854-4E4F-86AC-B4FE176B634B}"/>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C1851F8F-8B2F-B548-B41F-31317070A5F1}"/>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6" name="TextBox 5">
            <a:extLst>
              <a:ext uri="{FF2B5EF4-FFF2-40B4-BE49-F238E27FC236}">
                <a16:creationId xmlns:a16="http://schemas.microsoft.com/office/drawing/2014/main" id="{CF0FACFE-9726-9F45-8AA4-C011878F42A6}"/>
              </a:ext>
            </a:extLst>
          </p:cNvPr>
          <p:cNvSpPr txBox="1"/>
          <p:nvPr/>
        </p:nvSpPr>
        <p:spPr>
          <a:xfrm>
            <a:off x="7101840" y="8985954"/>
            <a:ext cx="48006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rPr>
              <a:t>Source: NSA, </a:t>
            </a:r>
            <a:r>
              <a:rPr kumimoji="0" lang="en-US" sz="1800" b="0" i="1" u="none" strike="noStrike" cap="none" spc="0" normalizeH="0" baseline="0" dirty="0">
                <a:ln>
                  <a:noFill/>
                </a:ln>
                <a:solidFill>
                  <a:srgbClr val="000000"/>
                </a:solidFill>
                <a:effectLst/>
                <a:uFillTx/>
                <a:latin typeface="Helvetica Neue"/>
                <a:ea typeface="Helvetica Neue"/>
                <a:cs typeface="Helvetica Neue"/>
                <a:sym typeface="Helvetica Neue"/>
              </a:rPr>
              <a:t>The Friedman Legacy</a:t>
            </a:r>
            <a:endParaRPr kumimoji="0" lang="en-US" sz="1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01569669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659</TotalTime>
  <Words>2931</Words>
  <Application>Microsoft Macintosh PowerPoint</Application>
  <PresentationFormat>Custom</PresentationFormat>
  <Paragraphs>329</Paragraphs>
  <Slides>62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Arial</vt:lpstr>
      <vt:lpstr>Calibri</vt:lpstr>
      <vt:lpstr>Consolas</vt:lpstr>
      <vt:lpstr>Courier New</vt:lpstr>
      <vt:lpstr>Helvetica Light</vt:lpstr>
      <vt:lpstr>Helvetica Neue</vt:lpstr>
      <vt:lpstr>Helvetica Neue Light</vt:lpstr>
      <vt:lpstr>Helvetica Neue Medium</vt:lpstr>
      <vt:lpstr>Helvetica Neue Thin</vt:lpstr>
      <vt:lpstr>Times</vt:lpstr>
      <vt:lpstr>White</vt:lpstr>
      <vt:lpstr>Surveillance, Law Enforcement, and Intelligence</vt:lpstr>
      <vt:lpstr>Reasons for Surveillance</vt:lpstr>
      <vt:lpstr>Surveillance Types</vt:lpstr>
      <vt:lpstr>Surveillance Types</vt:lpstr>
      <vt:lpstr>Questions</vt:lpstr>
      <vt:lpstr>Wiretapping</vt:lpstr>
      <vt:lpstr>The All-Red Route</vt:lpstr>
      <vt:lpstr>World War I</vt:lpstr>
      <vt:lpstr>Traffic Volume in ADFGVX Correlated with Battles</vt:lpstr>
      <vt:lpstr>Telephone Tapping</vt:lpstr>
      <vt:lpstr>Olmstead v. United States 277 U.S. 438 (1928)</vt:lpstr>
      <vt:lpstr>Federal Communications Act of 1934</vt:lpstr>
      <vt:lpstr>Katz v. United States 389 U.S. 347 (1967)</vt:lpstr>
      <vt:lpstr>Smith v. Maryland 442 U.S. 735 (1979)</vt:lpstr>
      <vt:lpstr>Pen Registers</vt:lpstr>
      <vt:lpstr>U.S. Wiretap Law</vt:lpstr>
      <vt:lpstr>National Security Issues</vt:lpstr>
      <vt:lpstr>The Church Committee (1976)</vt:lpstr>
      <vt:lpstr>The Foreign Intelligence Surveillance Act (1977) (50 U.S.C. §1801 et seq.)</vt:lpstr>
      <vt:lpstr>Protecting Data</vt:lpstr>
      <vt:lpstr>Bulk Collection</vt:lpstr>
      <vt:lpstr>§215 of the PATRIOT Act</vt:lpstr>
      <vt:lpstr>Why §215?</vt:lpstr>
      <vt:lpstr>The USA Freedom Act</vt:lpstr>
      <vt:lpstr>Technology Issues</vt:lpstr>
      <vt:lpstr>How To Tap Phones</vt:lpstr>
      <vt:lpstr>The Modern Version Isn’t Much More Complicated</vt:lpstr>
      <vt:lpstr>Not Many Twisted Pair Lines These Days…</vt:lpstr>
      <vt:lpstr>The Athens Affair</vt:lpstr>
      <vt:lpstr>Tapping Computer Communications</vt:lpstr>
      <vt:lpstr>Where Do We Tap?</vt:lpstr>
      <vt:lpstr>Where Do We Tap?</vt:lpstr>
      <vt:lpstr>Tapping a Link</vt:lpstr>
      <vt:lpstr>PowerPoint Presentation</vt:lpstr>
      <vt:lpstr>Getting the Right User’s Traffic</vt:lpstr>
      <vt:lpstr>Carnivore</vt:lpstr>
      <vt:lpstr>Configuring Carnivore</vt:lpstr>
      <vt:lpstr>Configuring IP Address</vt:lpstr>
      <vt:lpstr>Filtering on Email Address</vt:lpstr>
      <vt:lpstr>Selecting Protocols</vt:lpstr>
      <vt:lpstr>Full Content or  Pen Register</vt:lpstr>
      <vt:lpstr>Filtering on Content</vt:lpstr>
      <vt:lpstr>Reading Email</vt:lpstr>
      <vt:lpstr>Foreign Intelligence Surveillance Act §702</vt:lpstr>
      <vt:lpstr>PRISM</vt:lpstr>
      <vt:lpstr>What is Metadata?</vt:lpstr>
      <vt:lpstr>Collecting Internet Metadata</vt:lpstr>
      <vt:lpstr>“About” Collection</vt:lpstr>
      <vt:lpstr>Doing “About” Collection</vt:lpstr>
      <vt:lpstr>Multi-Communications Transactions</vt:lpstr>
      <vt:lpstr>From ODNI</vt:lpstr>
      <vt:lpstr>A Gmail Screenshot</vt:lpstr>
      <vt:lpstr>Hacking: The New  Alligator Clips</vt:lpstr>
      <vt:lpstr>How It’s Done: Many Ways</vt:lpstr>
      <vt:lpstr>Bugging Phones</vt:lpstr>
      <vt:lpstr>Software Can Be Buggy</vt:lpstr>
      <vt:lpstr>Location Data</vt:lpstr>
      <vt:lpstr>Social Media</vt:lpstr>
      <vt:lpstr>Associational Data</vt:lpstr>
      <vt:lpstr>Published Text</vt:lpstr>
      <vt:lpstr>International Cooperation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Law Enforcement, and Intelligence</dc:title>
  <cp:lastModifiedBy>Steven M. Bellovin</cp:lastModifiedBy>
  <cp:revision>8</cp:revision>
  <dcterms:modified xsi:type="dcterms:W3CDTF">2019-11-19T19:10:02Z</dcterms:modified>
</cp:coreProperties>
</file>