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43"/>
  </p:notesMasterIdLst>
  <p:handoutMasterIdLst>
    <p:handoutMasterId r:id="rId44"/>
  </p:handoutMasterIdLst>
  <p:sldIdLst>
    <p:sldId id="258" r:id="rId2"/>
    <p:sldId id="259" r:id="rId3"/>
    <p:sldId id="270" r:id="rId4"/>
    <p:sldId id="271" r:id="rId5"/>
    <p:sldId id="297" r:id="rId6"/>
    <p:sldId id="298" r:id="rId7"/>
    <p:sldId id="272" r:id="rId8"/>
    <p:sldId id="273" r:id="rId9"/>
    <p:sldId id="274" r:id="rId10"/>
    <p:sldId id="275" r:id="rId11"/>
    <p:sldId id="276" r:id="rId12"/>
    <p:sldId id="277" r:id="rId13"/>
    <p:sldId id="262" r:id="rId14"/>
    <p:sldId id="263" r:id="rId15"/>
    <p:sldId id="264" r:id="rId16"/>
    <p:sldId id="265" r:id="rId17"/>
    <p:sldId id="266" r:id="rId18"/>
    <p:sldId id="267" r:id="rId19"/>
    <p:sldId id="268" r:id="rId20"/>
    <p:sldId id="260" r:id="rId21"/>
    <p:sldId id="269" r:id="rId22"/>
    <p:sldId id="278" r:id="rId23"/>
    <p:sldId id="279" r:id="rId24"/>
    <p:sldId id="280" r:id="rId25"/>
    <p:sldId id="283" r:id="rId26"/>
    <p:sldId id="284" r:id="rId27"/>
    <p:sldId id="281" r:id="rId28"/>
    <p:sldId id="282" r:id="rId29"/>
    <p:sldId id="285" r:id="rId30"/>
    <p:sldId id="286" r:id="rId31"/>
    <p:sldId id="287" r:id="rId32"/>
    <p:sldId id="289" r:id="rId33"/>
    <p:sldId id="288" r:id="rId34"/>
    <p:sldId id="292" r:id="rId35"/>
    <p:sldId id="293" r:id="rId36"/>
    <p:sldId id="290" r:id="rId37"/>
    <p:sldId id="291" r:id="rId38"/>
    <p:sldId id="294" r:id="rId39"/>
    <p:sldId id="295" r:id="rId40"/>
    <p:sldId id="296" r:id="rId41"/>
    <p:sldId id="299" r:id="rId42"/>
  </p:sldIdLst>
  <p:sldSz cx="9144000" cy="6858000" type="screen4x3"/>
  <p:notesSz cx="9309100" cy="7053263"/>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62D5A"/>
    <a:srgbClr val="002060"/>
    <a:srgbClr val="003399"/>
    <a:srgbClr val="CC0000"/>
    <a:srgbClr val="FF3300"/>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036"/>
    <p:restoredTop sz="94825"/>
  </p:normalViewPr>
  <p:slideViewPr>
    <p:cSldViewPr snapToObjects="1">
      <p:cViewPr varScale="1">
        <p:scale>
          <a:sx n="102" d="100"/>
          <a:sy n="102" d="100"/>
        </p:scale>
        <p:origin x="1696" y="184"/>
      </p:cViewPr>
      <p:guideLst>
        <p:guide orient="horz" pos="2160"/>
        <p:guide pos="2880"/>
      </p:guideLst>
    </p:cSldViewPr>
  </p:slideViewPr>
  <p:outlineViewPr>
    <p:cViewPr>
      <p:scale>
        <a:sx n="33" d="100"/>
        <a:sy n="33" d="100"/>
      </p:scale>
      <p:origin x="0" y="-14296"/>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33943" cy="352663"/>
          </a:xfrm>
          <a:prstGeom prst="rect">
            <a:avLst/>
          </a:prstGeom>
        </p:spPr>
        <p:txBody>
          <a:bodyPr vert="horz" lIns="93497" tIns="46749" rIns="93497" bIns="46749" rtlCol="0"/>
          <a:lstStyle>
            <a:lvl1pPr algn="l">
              <a:defRPr sz="1200"/>
            </a:lvl1pPr>
          </a:lstStyle>
          <a:p>
            <a:endParaRPr lang="en-US"/>
          </a:p>
        </p:txBody>
      </p:sp>
      <p:sp>
        <p:nvSpPr>
          <p:cNvPr id="3" name="Date Placeholder 2"/>
          <p:cNvSpPr>
            <a:spLocks noGrp="1"/>
          </p:cNvSpPr>
          <p:nvPr>
            <p:ph type="dt" sz="quarter" idx="1"/>
          </p:nvPr>
        </p:nvSpPr>
        <p:spPr>
          <a:xfrm>
            <a:off x="5273003" y="0"/>
            <a:ext cx="4033943" cy="352663"/>
          </a:xfrm>
          <a:prstGeom prst="rect">
            <a:avLst/>
          </a:prstGeom>
        </p:spPr>
        <p:txBody>
          <a:bodyPr vert="horz" lIns="93497" tIns="46749" rIns="93497" bIns="46749" rtlCol="0"/>
          <a:lstStyle>
            <a:lvl1pPr algn="r">
              <a:defRPr sz="1200"/>
            </a:lvl1pPr>
          </a:lstStyle>
          <a:p>
            <a:fld id="{00B11D35-620B-4D7D-8379-9C56132950EF}" type="datetimeFigureOut">
              <a:rPr lang="en-US" smtClean="0"/>
              <a:t>9/1/19</a:t>
            </a:fld>
            <a:endParaRPr lang="en-US"/>
          </a:p>
        </p:txBody>
      </p:sp>
      <p:sp>
        <p:nvSpPr>
          <p:cNvPr id="4" name="Footer Placeholder 3"/>
          <p:cNvSpPr>
            <a:spLocks noGrp="1"/>
          </p:cNvSpPr>
          <p:nvPr>
            <p:ph type="ftr" sz="quarter" idx="2"/>
          </p:nvPr>
        </p:nvSpPr>
        <p:spPr>
          <a:xfrm>
            <a:off x="0" y="6699376"/>
            <a:ext cx="4033943" cy="352663"/>
          </a:xfrm>
          <a:prstGeom prst="rect">
            <a:avLst/>
          </a:prstGeom>
        </p:spPr>
        <p:txBody>
          <a:bodyPr vert="horz" lIns="93497" tIns="46749" rIns="93497" bIns="46749" rtlCol="0" anchor="b"/>
          <a:lstStyle>
            <a:lvl1pPr algn="l">
              <a:defRPr sz="1200"/>
            </a:lvl1pPr>
          </a:lstStyle>
          <a:p>
            <a:endParaRPr lang="en-US"/>
          </a:p>
        </p:txBody>
      </p:sp>
      <p:sp>
        <p:nvSpPr>
          <p:cNvPr id="5" name="Slide Number Placeholder 4"/>
          <p:cNvSpPr>
            <a:spLocks noGrp="1"/>
          </p:cNvSpPr>
          <p:nvPr>
            <p:ph type="sldNum" sz="quarter" idx="3"/>
          </p:nvPr>
        </p:nvSpPr>
        <p:spPr>
          <a:xfrm>
            <a:off x="5273003" y="6699376"/>
            <a:ext cx="4033943" cy="352663"/>
          </a:xfrm>
          <a:prstGeom prst="rect">
            <a:avLst/>
          </a:prstGeom>
        </p:spPr>
        <p:txBody>
          <a:bodyPr vert="horz" lIns="93497" tIns="46749" rIns="93497" bIns="46749" rtlCol="0" anchor="b"/>
          <a:lstStyle>
            <a:lvl1pPr algn="r">
              <a:defRPr sz="1200"/>
            </a:lvl1pPr>
          </a:lstStyle>
          <a:p>
            <a:fld id="{4D6DD10D-7C9B-428D-BAB1-754FBC8762DE}" type="slidenum">
              <a:rPr lang="en-US" smtClean="0"/>
              <a:t>‹#›</a:t>
            </a:fld>
            <a:endParaRPr lang="en-US"/>
          </a:p>
        </p:txBody>
      </p:sp>
    </p:spTree>
    <p:extLst>
      <p:ext uri="{BB962C8B-B14F-4D97-AF65-F5344CB8AC3E}">
        <p14:creationId xmlns:p14="http://schemas.microsoft.com/office/powerpoint/2010/main" val="366710703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33838" cy="35401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273675" y="0"/>
            <a:ext cx="4033838" cy="354013"/>
          </a:xfrm>
          <a:prstGeom prst="rect">
            <a:avLst/>
          </a:prstGeom>
        </p:spPr>
        <p:txBody>
          <a:bodyPr vert="horz" lIns="91440" tIns="45720" rIns="91440" bIns="45720" rtlCol="0"/>
          <a:lstStyle>
            <a:lvl1pPr algn="r">
              <a:defRPr sz="1200"/>
            </a:lvl1pPr>
          </a:lstStyle>
          <a:p>
            <a:fld id="{BAEB876A-FF64-CC43-86A5-2CDC94791A0C}" type="datetimeFigureOut">
              <a:rPr lang="en-US" smtClean="0"/>
              <a:t>9/1/19</a:t>
            </a:fld>
            <a:endParaRPr lang="en-US"/>
          </a:p>
        </p:txBody>
      </p:sp>
      <p:sp>
        <p:nvSpPr>
          <p:cNvPr id="4" name="Slide Image Placeholder 3"/>
          <p:cNvSpPr>
            <a:spLocks noGrp="1" noRot="1" noChangeAspect="1"/>
          </p:cNvSpPr>
          <p:nvPr>
            <p:ph type="sldImg" idx="2"/>
          </p:nvPr>
        </p:nvSpPr>
        <p:spPr>
          <a:xfrm>
            <a:off x="3067050" y="881063"/>
            <a:ext cx="3175000" cy="23812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30275" y="3394075"/>
            <a:ext cx="7448550" cy="277812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699250"/>
            <a:ext cx="4033838" cy="354013"/>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273675" y="6699250"/>
            <a:ext cx="4033838" cy="354013"/>
          </a:xfrm>
          <a:prstGeom prst="rect">
            <a:avLst/>
          </a:prstGeom>
        </p:spPr>
        <p:txBody>
          <a:bodyPr vert="horz" lIns="91440" tIns="45720" rIns="91440" bIns="45720" rtlCol="0" anchor="b"/>
          <a:lstStyle>
            <a:lvl1pPr algn="r">
              <a:defRPr sz="1200"/>
            </a:lvl1pPr>
          </a:lstStyle>
          <a:p>
            <a:fld id="{FA014BA5-9BF4-BB4B-BB09-42D2FC88E1DB}" type="slidenum">
              <a:rPr lang="en-US" smtClean="0"/>
              <a:t>‹#›</a:t>
            </a:fld>
            <a:endParaRPr lang="en-US"/>
          </a:p>
        </p:txBody>
      </p:sp>
    </p:spTree>
    <p:extLst>
      <p:ext uri="{BB962C8B-B14F-4D97-AF65-F5344CB8AC3E}">
        <p14:creationId xmlns:p14="http://schemas.microsoft.com/office/powerpoint/2010/main" val="10998757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A014BA5-9BF4-BB4B-BB09-42D2FC88E1DB}" type="slidenum">
              <a:rPr lang="en-US" smtClean="0"/>
              <a:t>1</a:t>
            </a:fld>
            <a:endParaRPr lang="en-US"/>
          </a:p>
        </p:txBody>
      </p:sp>
    </p:spTree>
    <p:extLst>
      <p:ext uri="{BB962C8B-B14F-4D97-AF65-F5344CB8AC3E}">
        <p14:creationId xmlns:p14="http://schemas.microsoft.com/office/powerpoint/2010/main" val="757644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457199" y="1295400"/>
            <a:ext cx="8228013" cy="1927225"/>
          </a:xfrm>
        </p:spPr>
        <p:txBody>
          <a:bodyPr tIns="0" bIns="0" anchor="b" anchorCtr="0"/>
          <a:lstStyle>
            <a:lvl1pPr>
              <a:defRPr sz="6000">
                <a:solidFill>
                  <a:schemeClr val="bg1"/>
                </a:solidFill>
              </a:defRPr>
            </a:lvl1pPr>
          </a:lstStyle>
          <a:p>
            <a:r>
              <a:rPr lang="en-US"/>
              <a:t>Click to edit Master title style</a:t>
            </a:r>
            <a:endParaRPr/>
          </a:p>
        </p:txBody>
      </p:sp>
      <p:sp>
        <p:nvSpPr>
          <p:cNvPr id="3" name="Subtitle 2"/>
          <p:cNvSpPr>
            <a:spLocks noGrp="1"/>
          </p:cNvSpPr>
          <p:nvPr>
            <p:ph type="subTitle" idx="1"/>
          </p:nvPr>
        </p:nvSpPr>
        <p:spPr>
          <a:xfrm>
            <a:off x="457199" y="3307976"/>
            <a:ext cx="8228013" cy="1066800"/>
          </a:xfrm>
        </p:spPr>
        <p:txBody>
          <a:bodyPr tIns="0" bIns="0"/>
          <a:lstStyle>
            <a:lvl1pPr marL="0" indent="0" algn="ctr">
              <a:spcBef>
                <a:spcPts val="300"/>
              </a:spcBef>
              <a:buNone/>
              <a:defRPr sz="1800">
                <a:solidFill>
                  <a:schemeClr val="bg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dirty="0"/>
          </a:p>
        </p:txBody>
      </p:sp>
      <p:sp>
        <p:nvSpPr>
          <p:cNvPr id="4" name="Date Placeholder 3"/>
          <p:cNvSpPr>
            <a:spLocks noGrp="1"/>
          </p:cNvSpPr>
          <p:nvPr>
            <p:ph type="dt" sz="half" idx="10"/>
          </p:nvPr>
        </p:nvSpPr>
        <p:spPr/>
        <p:txBody>
          <a:bodyPr/>
          <a:lstStyle/>
          <a:p>
            <a:fld id="{5DCCACDE-EA5A-2846-9C3B-4B2CBD3902C0}" type="datetime1">
              <a:rPr lang="en-US" smtClean="0"/>
              <a:t>9/1/19</a:t>
            </a:fld>
            <a:endParaRPr lang="en-US"/>
          </a:p>
        </p:txBody>
      </p:sp>
      <p:sp>
        <p:nvSpPr>
          <p:cNvPr id="5" name="Footer Placeholder 4"/>
          <p:cNvSpPr>
            <a:spLocks noGrp="1"/>
          </p:cNvSpPr>
          <p:nvPr>
            <p:ph type="ftr" sz="quarter" idx="11"/>
          </p:nvPr>
        </p:nvSpPr>
        <p:spPr/>
        <p:txBody>
          <a:bodyPr/>
          <a:lstStyle/>
          <a:p>
            <a:r>
              <a:rPr lang="en-US"/>
              <a:t>cybersecseminar</a:t>
            </a:r>
          </a:p>
        </p:txBody>
      </p:sp>
      <p:sp>
        <p:nvSpPr>
          <p:cNvPr id="6" name="Slide Number Placeholder 5"/>
          <p:cNvSpPr>
            <a:spLocks noGrp="1"/>
          </p:cNvSpPr>
          <p:nvPr>
            <p:ph type="sldNum" sz="quarter" idx="12"/>
          </p:nvPr>
        </p:nvSpPr>
        <p:spPr/>
        <p:txBody>
          <a:bodyPr/>
          <a:lstStyle/>
          <a:p>
            <a:fld id="{9F2F5E10-5301-4EE6-90D2-A6C4A3F62BED}"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bg>
      <p:bgRef idx="1001">
        <a:schemeClr val="bg1"/>
      </p:bgRef>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0984BC0-7A41-3E49-BF3E-6B68929E871E}" type="datetime1">
              <a:rPr lang="en-US" smtClean="0"/>
              <a:t>9/1/19</a:t>
            </a:fld>
            <a:endParaRPr lang="en-US"/>
          </a:p>
        </p:txBody>
      </p:sp>
      <p:sp>
        <p:nvSpPr>
          <p:cNvPr id="3" name="Footer Placeholder 2"/>
          <p:cNvSpPr>
            <a:spLocks noGrp="1"/>
          </p:cNvSpPr>
          <p:nvPr>
            <p:ph type="ftr" sz="quarter" idx="11"/>
          </p:nvPr>
        </p:nvSpPr>
        <p:spPr/>
        <p:txBody>
          <a:bodyPr/>
          <a:lstStyle/>
          <a:p>
            <a:r>
              <a:rPr lang="en-US"/>
              <a:t>cybersecseminar</a:t>
            </a:r>
          </a:p>
        </p:txBody>
      </p:sp>
      <p:sp>
        <p:nvSpPr>
          <p:cNvPr id="4" name="Slide Number Placeholder 3"/>
          <p:cNvSpPr>
            <a:spLocks noGrp="1"/>
          </p:cNvSpPr>
          <p:nvPr>
            <p:ph type="sldNum" sz="quarter" idx="12"/>
          </p:nvPr>
        </p:nvSpPr>
        <p:spPr/>
        <p:txBody>
          <a:bodyPr/>
          <a:lstStyle/>
          <a:p>
            <a:fld id="{9F2F5E10-5301-4EE6-90D2-A6C4A3F62BED}"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199" y="381001"/>
            <a:ext cx="3509683" cy="2209800"/>
          </a:xfrm>
        </p:spPr>
        <p:txBody>
          <a:bodyPr anchor="b"/>
          <a:lstStyle>
            <a:lvl1pPr algn="l">
              <a:defRPr sz="4400" b="0"/>
            </a:lvl1pPr>
          </a:lstStyle>
          <a:p>
            <a:r>
              <a:rPr lang="en-US"/>
              <a:t>Click to edit Master title style</a:t>
            </a:r>
            <a:endParaRPr/>
          </a:p>
        </p:txBody>
      </p:sp>
      <p:sp>
        <p:nvSpPr>
          <p:cNvPr id="3" name="Content Placeholder 2"/>
          <p:cNvSpPr>
            <a:spLocks noGrp="1"/>
          </p:cNvSpPr>
          <p:nvPr>
            <p:ph idx="1"/>
          </p:nvPr>
        </p:nvSpPr>
        <p:spPr>
          <a:xfrm>
            <a:off x="5029200" y="273050"/>
            <a:ext cx="3657600" cy="5853113"/>
          </a:xfrm>
        </p:spPr>
        <p:txBody>
          <a:bodyPr>
            <a:normAutofit/>
          </a:bodyPr>
          <a:lstStyle>
            <a:lvl1pPr>
              <a:defRPr sz="2200"/>
            </a:lvl1pPr>
            <a:lvl2pPr>
              <a:defRPr sz="2000"/>
            </a:lvl2pPr>
            <a:lvl3pPr>
              <a:defRPr sz="1800"/>
            </a:lvl3pPr>
            <a:lvl4pPr>
              <a:defRPr sz="1800"/>
            </a:lvl4pPr>
            <a:lvl5pPr>
              <a:defRPr sz="1800"/>
            </a:lvl5pPr>
            <a:lvl6pPr marL="1946275" indent="-227013">
              <a:defRPr sz="1600"/>
            </a:lvl6pPr>
            <a:lvl7pPr marL="2173288" indent="-227013">
              <a:defRPr sz="1600"/>
            </a:lvl7pPr>
            <a:lvl8pPr marL="2398713" indent="-227013">
              <a:defRPr sz="1600"/>
            </a:lvl8pPr>
            <a:lvl9pPr marL="2625725" indent="-227013">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Text Placeholder 3"/>
          <p:cNvSpPr>
            <a:spLocks noGrp="1"/>
          </p:cNvSpPr>
          <p:nvPr>
            <p:ph type="body" sz="half" idx="2"/>
          </p:nvPr>
        </p:nvSpPr>
        <p:spPr>
          <a:xfrm>
            <a:off x="457199" y="2649071"/>
            <a:ext cx="3509683" cy="3388192"/>
          </a:xfrm>
        </p:spPr>
        <p:txBody>
          <a:bodyPr>
            <a:normAutofit/>
          </a:bodyPr>
          <a:lstStyle>
            <a:lvl1pPr marL="0" indent="0">
              <a:spcBef>
                <a:spcPts val="600"/>
              </a:spcBef>
              <a:buNone/>
              <a:defRPr sz="20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chemeClr val="bg1"/>
                </a:solidFill>
              </a:defRPr>
            </a:lvl1pPr>
          </a:lstStyle>
          <a:p>
            <a:fld id="{B8C038AC-99FF-BA48-A1B9-F38C9986D155}" type="datetime1">
              <a:rPr lang="en-US" smtClean="0"/>
              <a:t>9/1/19</a:t>
            </a:fld>
            <a:endParaRPr lang="en-US"/>
          </a:p>
        </p:txBody>
      </p:sp>
      <p:sp>
        <p:nvSpPr>
          <p:cNvPr id="6" name="Footer Placeholder 5"/>
          <p:cNvSpPr>
            <a:spLocks noGrp="1"/>
          </p:cNvSpPr>
          <p:nvPr>
            <p:ph type="ftr" sz="quarter" idx="11"/>
          </p:nvPr>
        </p:nvSpPr>
        <p:spPr/>
        <p:txBody>
          <a:bodyPr/>
          <a:lstStyle/>
          <a:p>
            <a:r>
              <a:rPr lang="en-US"/>
              <a:t>cybersecseminar</a:t>
            </a:r>
          </a:p>
        </p:txBody>
      </p:sp>
      <p:sp>
        <p:nvSpPr>
          <p:cNvPr id="7" name="Slide Number Placeholder 6"/>
          <p:cNvSpPr>
            <a:spLocks noGrp="1"/>
          </p:cNvSpPr>
          <p:nvPr>
            <p:ph type="sldNum" sz="quarter" idx="12"/>
          </p:nvPr>
        </p:nvSpPr>
        <p:spPr/>
        <p:txBody>
          <a:bodyPr/>
          <a:lstStyle/>
          <a:p>
            <a:fld id="{9F2F5E10-5301-4EE6-90D2-A6C4A3F62BED}"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051425" y="381001"/>
            <a:ext cx="3635375" cy="2209800"/>
          </a:xfrm>
        </p:spPr>
        <p:txBody>
          <a:bodyPr anchor="b"/>
          <a:lstStyle>
            <a:lvl1pPr algn="l">
              <a:defRPr sz="4400" b="0">
                <a:solidFill>
                  <a:schemeClr val="tx1"/>
                </a:solidFill>
              </a:defRPr>
            </a:lvl1pPr>
          </a:lstStyle>
          <a:p>
            <a:r>
              <a:rPr lang="en-US"/>
              <a:t>Click to edit Master title style</a:t>
            </a:r>
            <a:endParaRPr/>
          </a:p>
        </p:txBody>
      </p:sp>
      <p:sp>
        <p:nvSpPr>
          <p:cNvPr id="4" name="Text Placeholder 3"/>
          <p:cNvSpPr>
            <a:spLocks noGrp="1"/>
          </p:cNvSpPr>
          <p:nvPr>
            <p:ph type="body" sz="half" idx="2"/>
          </p:nvPr>
        </p:nvSpPr>
        <p:spPr>
          <a:xfrm>
            <a:off x="5051425" y="2649070"/>
            <a:ext cx="3635375" cy="3505667"/>
          </a:xfrm>
        </p:spPr>
        <p:txBody>
          <a:bodyPr>
            <a:normAutofit/>
          </a:bodyPr>
          <a:lstStyle>
            <a:lvl1pPr marL="0" indent="0">
              <a:spcBef>
                <a:spcPts val="600"/>
              </a:spcBef>
              <a:buNone/>
              <a:defRPr sz="2000">
                <a:solidFill>
                  <a:schemeClr val="tx1">
                    <a:lumMod val="65000"/>
                    <a:lumOff val="3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chemeClr val="bg1"/>
                </a:solidFill>
              </a:defRPr>
            </a:lvl1pPr>
          </a:lstStyle>
          <a:p>
            <a:fld id="{E0A07BE3-64B5-9841-9095-1E3E51063F0E}" type="datetime1">
              <a:rPr lang="en-US" smtClean="0"/>
              <a:t>9/1/19</a:t>
            </a:fld>
            <a:endParaRPr lang="en-US"/>
          </a:p>
        </p:txBody>
      </p:sp>
      <p:sp>
        <p:nvSpPr>
          <p:cNvPr id="6" name="Footer Placeholder 5"/>
          <p:cNvSpPr>
            <a:spLocks noGrp="1"/>
          </p:cNvSpPr>
          <p:nvPr>
            <p:ph type="ftr" sz="quarter" idx="11"/>
          </p:nvPr>
        </p:nvSpPr>
        <p:spPr/>
        <p:txBody>
          <a:bodyPr/>
          <a:lstStyle/>
          <a:p>
            <a:r>
              <a:rPr lang="en-US"/>
              <a:t>cybersecseminar</a:t>
            </a:r>
          </a:p>
        </p:txBody>
      </p:sp>
      <p:sp>
        <p:nvSpPr>
          <p:cNvPr id="7" name="Slide Number Placeholder 6"/>
          <p:cNvSpPr>
            <a:spLocks noGrp="1"/>
          </p:cNvSpPr>
          <p:nvPr>
            <p:ph type="sldNum" sz="quarter" idx="12"/>
          </p:nvPr>
        </p:nvSpPr>
        <p:spPr/>
        <p:txBody>
          <a:bodyPr/>
          <a:lstStyle/>
          <a:p>
            <a:fld id="{9F2F5E10-5301-4EE6-90D2-A6C4A3F62BED}" type="slidenum">
              <a:rPr lang="en-US" smtClean="0"/>
              <a:t>‹#›</a:t>
            </a:fld>
            <a:endParaRPr lang="en-US"/>
          </a:p>
        </p:txBody>
      </p:sp>
      <p:sp>
        <p:nvSpPr>
          <p:cNvPr id="9" name="Picture Placeholder 8"/>
          <p:cNvSpPr>
            <a:spLocks noGrp="1"/>
          </p:cNvSpPr>
          <p:nvPr>
            <p:ph type="pic" sz="quarter" idx="13"/>
          </p:nvPr>
        </p:nvSpPr>
        <p:spPr>
          <a:xfrm>
            <a:off x="228600" y="1143000"/>
            <a:ext cx="4267200" cy="4267200"/>
          </a:xfrm>
          <a:prstGeom prst="ellipse">
            <a:avLst/>
          </a:prstGeom>
          <a:ln w="28575">
            <a:solidFill>
              <a:schemeClr val="accent1"/>
            </a:solidFill>
          </a:ln>
        </p:spPr>
        <p:txBody>
          <a:bodyPr/>
          <a:lstStyle>
            <a:lvl1pPr marL="0" indent="0">
              <a:buNone/>
              <a:defRPr>
                <a:solidFill>
                  <a:schemeClr val="bg1"/>
                </a:solidFill>
              </a:defRPr>
            </a:lvl1pPr>
          </a:lstStyle>
          <a:p>
            <a:r>
              <a:rPr lang="en-US"/>
              <a:t>Drag picture to placeholder or click icon to add</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051425" y="381001"/>
            <a:ext cx="3635375" cy="2209800"/>
          </a:xfrm>
        </p:spPr>
        <p:txBody>
          <a:bodyPr anchor="b"/>
          <a:lstStyle>
            <a:lvl1pPr algn="l">
              <a:defRPr sz="4400" b="0">
                <a:solidFill>
                  <a:schemeClr val="tx1"/>
                </a:solidFill>
              </a:defRPr>
            </a:lvl1pPr>
          </a:lstStyle>
          <a:p>
            <a:r>
              <a:rPr lang="en-US"/>
              <a:t>Click to edit Master title style</a:t>
            </a:r>
            <a:endParaRPr/>
          </a:p>
        </p:txBody>
      </p:sp>
      <p:sp>
        <p:nvSpPr>
          <p:cNvPr id="4" name="Text Placeholder 3"/>
          <p:cNvSpPr>
            <a:spLocks noGrp="1"/>
          </p:cNvSpPr>
          <p:nvPr>
            <p:ph type="body" sz="half" idx="2"/>
          </p:nvPr>
        </p:nvSpPr>
        <p:spPr>
          <a:xfrm>
            <a:off x="5051425" y="2649070"/>
            <a:ext cx="3635375" cy="3505667"/>
          </a:xfrm>
        </p:spPr>
        <p:txBody>
          <a:bodyPr>
            <a:normAutofit/>
          </a:bodyPr>
          <a:lstStyle>
            <a:lvl1pPr marL="0" indent="0">
              <a:spcBef>
                <a:spcPts val="600"/>
              </a:spcBef>
              <a:buNone/>
              <a:defRPr sz="2000">
                <a:solidFill>
                  <a:schemeClr val="tx1">
                    <a:lumMod val="65000"/>
                    <a:lumOff val="3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chemeClr val="bg1"/>
                </a:solidFill>
              </a:defRPr>
            </a:lvl1pPr>
          </a:lstStyle>
          <a:p>
            <a:fld id="{1B49D448-B91B-A84B-8969-86651583CF64}" type="datetime1">
              <a:rPr lang="en-US" smtClean="0"/>
              <a:t>9/1/19</a:t>
            </a:fld>
            <a:endParaRPr lang="en-US"/>
          </a:p>
        </p:txBody>
      </p:sp>
      <p:sp>
        <p:nvSpPr>
          <p:cNvPr id="6" name="Footer Placeholder 5"/>
          <p:cNvSpPr>
            <a:spLocks noGrp="1"/>
          </p:cNvSpPr>
          <p:nvPr>
            <p:ph type="ftr" sz="quarter" idx="11"/>
          </p:nvPr>
        </p:nvSpPr>
        <p:spPr/>
        <p:txBody>
          <a:bodyPr/>
          <a:lstStyle/>
          <a:p>
            <a:r>
              <a:rPr lang="en-US"/>
              <a:t>cybersecseminar</a:t>
            </a:r>
          </a:p>
        </p:txBody>
      </p:sp>
      <p:sp>
        <p:nvSpPr>
          <p:cNvPr id="7" name="Slide Number Placeholder 6"/>
          <p:cNvSpPr>
            <a:spLocks noGrp="1"/>
          </p:cNvSpPr>
          <p:nvPr>
            <p:ph type="sldNum" sz="quarter" idx="12"/>
          </p:nvPr>
        </p:nvSpPr>
        <p:spPr/>
        <p:txBody>
          <a:bodyPr/>
          <a:lstStyle/>
          <a:p>
            <a:fld id="{9F2F5E10-5301-4EE6-90D2-A6C4A3F62BED}" type="slidenum">
              <a:rPr lang="en-US" smtClean="0"/>
              <a:t>‹#›</a:t>
            </a:fld>
            <a:endParaRPr lang="en-US"/>
          </a:p>
        </p:txBody>
      </p:sp>
      <p:sp>
        <p:nvSpPr>
          <p:cNvPr id="9" name="Picture Placeholder 8"/>
          <p:cNvSpPr>
            <a:spLocks noGrp="1"/>
          </p:cNvSpPr>
          <p:nvPr>
            <p:ph type="pic" sz="quarter" idx="13"/>
          </p:nvPr>
        </p:nvSpPr>
        <p:spPr>
          <a:xfrm>
            <a:off x="990600" y="2590800"/>
            <a:ext cx="3505200" cy="3505200"/>
          </a:xfrm>
          <a:prstGeom prst="ellipse">
            <a:avLst/>
          </a:prstGeom>
          <a:ln w="28575">
            <a:solidFill>
              <a:schemeClr val="accent1"/>
            </a:solidFill>
          </a:ln>
        </p:spPr>
        <p:txBody>
          <a:bodyPr/>
          <a:lstStyle>
            <a:lvl1pPr marL="0" indent="0">
              <a:buNone/>
              <a:defRPr>
                <a:solidFill>
                  <a:schemeClr val="bg1"/>
                </a:solidFill>
              </a:defRPr>
            </a:lvl1pPr>
          </a:lstStyle>
          <a:p>
            <a:r>
              <a:rPr lang="en-US"/>
              <a:t>Drag picture to placeholder or click icon to add</a:t>
            </a:r>
            <a:endParaRPr/>
          </a:p>
        </p:txBody>
      </p:sp>
      <p:sp>
        <p:nvSpPr>
          <p:cNvPr id="8" name="Picture Placeholder 8"/>
          <p:cNvSpPr>
            <a:spLocks noGrp="1"/>
          </p:cNvSpPr>
          <p:nvPr>
            <p:ph type="pic" sz="quarter" idx="14"/>
          </p:nvPr>
        </p:nvSpPr>
        <p:spPr>
          <a:xfrm>
            <a:off x="2479675" y="1260475"/>
            <a:ext cx="1254125" cy="1254125"/>
          </a:xfrm>
          <a:prstGeom prst="ellipse">
            <a:avLst/>
          </a:prstGeom>
          <a:ln w="28575">
            <a:solidFill>
              <a:schemeClr val="accent1"/>
            </a:solidFill>
          </a:ln>
        </p:spPr>
        <p:txBody>
          <a:bodyPr>
            <a:normAutofit/>
          </a:bodyPr>
          <a:lstStyle>
            <a:lvl1pPr marL="0" indent="0">
              <a:buNone/>
              <a:defRPr sz="1400">
                <a:solidFill>
                  <a:schemeClr val="bg1"/>
                </a:solidFill>
              </a:defRPr>
            </a:lvl1pPr>
          </a:lstStyle>
          <a:p>
            <a:r>
              <a:rPr lang="en-US"/>
              <a:t>Drag picture to placeholder or click icon to add</a:t>
            </a:r>
            <a:endParaRPr/>
          </a:p>
        </p:txBody>
      </p:sp>
      <p:sp>
        <p:nvSpPr>
          <p:cNvPr id="10" name="Picture Placeholder 8"/>
          <p:cNvSpPr>
            <a:spLocks noGrp="1"/>
          </p:cNvSpPr>
          <p:nvPr>
            <p:ph type="pic" sz="quarter" idx="15"/>
          </p:nvPr>
        </p:nvSpPr>
        <p:spPr>
          <a:xfrm>
            <a:off x="269875" y="762000"/>
            <a:ext cx="2092325" cy="2092325"/>
          </a:xfrm>
          <a:prstGeom prst="ellipse">
            <a:avLst/>
          </a:prstGeom>
          <a:ln w="28575">
            <a:solidFill>
              <a:schemeClr val="accent1"/>
            </a:solidFill>
          </a:ln>
        </p:spPr>
        <p:txBody>
          <a:bodyPr>
            <a:normAutofit/>
          </a:bodyPr>
          <a:lstStyle>
            <a:lvl1pPr marL="0" indent="0">
              <a:buNone/>
              <a:defRPr sz="1800">
                <a:solidFill>
                  <a:schemeClr val="bg1"/>
                </a:solidFill>
              </a:defRPr>
            </a:lvl1pPr>
          </a:lstStyle>
          <a:p>
            <a:r>
              <a:rPr lang="en-US"/>
              <a:t>Drag picture to placeholder or click icon to add</a:t>
            </a: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a:xfrm>
            <a:off x="457200" y="2568388"/>
            <a:ext cx="8228013" cy="3468875"/>
          </a:xfrm>
        </p:spPr>
        <p:txBody>
          <a:bodyPr vert="eaVert"/>
          <a:lstStyle>
            <a:lvl5pPr>
              <a:defRPr/>
            </a:lvl5pPr>
            <a:lvl6pPr marL="1719072">
              <a:defRPr/>
            </a:lvl6pPr>
            <a:lvl7pPr marL="1719072">
              <a:defRPr/>
            </a:lvl7pPr>
            <a:lvl8pPr marL="1719072">
              <a:defRPr/>
            </a:lvl8pPr>
            <a:lvl9pPr marL="1719072">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650FE4C9-D053-6042-90E8-CA3042A9467A}" type="datetime1">
              <a:rPr lang="en-US" smtClean="0"/>
              <a:t>9/1/19</a:t>
            </a:fld>
            <a:endParaRPr lang="en-US"/>
          </a:p>
        </p:txBody>
      </p:sp>
      <p:sp>
        <p:nvSpPr>
          <p:cNvPr id="5" name="Footer Placeholder 4"/>
          <p:cNvSpPr>
            <a:spLocks noGrp="1"/>
          </p:cNvSpPr>
          <p:nvPr>
            <p:ph type="ftr" sz="quarter" idx="11"/>
          </p:nvPr>
        </p:nvSpPr>
        <p:spPr/>
        <p:txBody>
          <a:bodyPr/>
          <a:lstStyle/>
          <a:p>
            <a:r>
              <a:rPr lang="en-US"/>
              <a:t>cybersecseminar</a:t>
            </a:r>
          </a:p>
        </p:txBody>
      </p:sp>
      <p:sp>
        <p:nvSpPr>
          <p:cNvPr id="6" name="Slide Number Placeholder 5"/>
          <p:cNvSpPr>
            <a:spLocks noGrp="1"/>
          </p:cNvSpPr>
          <p:nvPr>
            <p:ph type="sldNum" sz="quarter" idx="12"/>
          </p:nvPr>
        </p:nvSpPr>
        <p:spPr/>
        <p:txBody>
          <a:bodyPr/>
          <a:lstStyle/>
          <a:p>
            <a:fld id="{9F2F5E10-5301-4EE6-90D2-A6C4A3F62BED}" type="slidenum">
              <a:rPr lang="en-US" smtClean="0"/>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6600" y="274638"/>
            <a:ext cx="1524000" cy="5851525"/>
          </a:xfrm>
        </p:spPr>
        <p:txBody>
          <a:bodyPr vert="eaVert" anchor="t" anchorCtr="0"/>
          <a:lstStyle/>
          <a:p>
            <a:r>
              <a:rPr lang="en-US"/>
              <a:t>Click to edit Master title style</a:t>
            </a:r>
            <a:endParaRPr/>
          </a:p>
        </p:txBody>
      </p:sp>
      <p:sp>
        <p:nvSpPr>
          <p:cNvPr id="3" name="Vertical Text Placeholder 2"/>
          <p:cNvSpPr>
            <a:spLocks noGrp="1"/>
          </p:cNvSpPr>
          <p:nvPr>
            <p:ph type="body" orient="vert" idx="1"/>
          </p:nvPr>
        </p:nvSpPr>
        <p:spPr>
          <a:xfrm>
            <a:off x="457200" y="416859"/>
            <a:ext cx="6019800" cy="5615642"/>
          </a:xfrm>
        </p:spPr>
        <p:txBody>
          <a:bodyPr vert="eaVert"/>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C8A4BB1D-938D-FE46-8988-2A76A3ED3A02}" type="datetime1">
              <a:rPr lang="en-US" smtClean="0"/>
              <a:t>9/1/19</a:t>
            </a:fld>
            <a:endParaRPr lang="en-US"/>
          </a:p>
        </p:txBody>
      </p:sp>
      <p:sp>
        <p:nvSpPr>
          <p:cNvPr id="5" name="Footer Placeholder 4"/>
          <p:cNvSpPr>
            <a:spLocks noGrp="1"/>
          </p:cNvSpPr>
          <p:nvPr>
            <p:ph type="ftr" sz="quarter" idx="11"/>
          </p:nvPr>
        </p:nvSpPr>
        <p:spPr/>
        <p:txBody>
          <a:bodyPr/>
          <a:lstStyle/>
          <a:p>
            <a:r>
              <a:rPr lang="en-US"/>
              <a:t>cybersecseminar</a:t>
            </a:r>
          </a:p>
        </p:txBody>
      </p:sp>
      <p:sp>
        <p:nvSpPr>
          <p:cNvPr id="6" name="Slide Number Placeholder 5"/>
          <p:cNvSpPr>
            <a:spLocks noGrp="1"/>
          </p:cNvSpPr>
          <p:nvPr>
            <p:ph type="sldNum" sz="quarter" idx="12"/>
          </p:nvPr>
        </p:nvSpPr>
        <p:spPr/>
        <p:txBody>
          <a:bodyPr/>
          <a:lstStyle/>
          <a:p>
            <a:fld id="{9F2F5E10-5301-4EE6-90D2-A6C4A3F62BED}" type="slidenum">
              <a:rPr lang="en-US" smtClean="0"/>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Closing">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8C5E98B0-F6B4-F54F-A2FE-2EB1337D6922}" type="datetime1">
              <a:rPr lang="en-US" smtClean="0"/>
              <a:t>9/1/19</a:t>
            </a:fld>
            <a:endParaRPr lang="en-US"/>
          </a:p>
        </p:txBody>
      </p:sp>
      <p:sp>
        <p:nvSpPr>
          <p:cNvPr id="4" name="Footer Placeholder 3"/>
          <p:cNvSpPr>
            <a:spLocks noGrp="1"/>
          </p:cNvSpPr>
          <p:nvPr>
            <p:ph type="ftr" sz="quarter" idx="11"/>
          </p:nvPr>
        </p:nvSpPr>
        <p:spPr/>
        <p:txBody>
          <a:bodyPr/>
          <a:lstStyle/>
          <a:p>
            <a:r>
              <a:rPr lang="en-US"/>
              <a:t>cybersecseminar</a:t>
            </a:r>
          </a:p>
        </p:txBody>
      </p:sp>
      <p:sp>
        <p:nvSpPr>
          <p:cNvPr id="5" name="Slide Number Placeholder 4"/>
          <p:cNvSpPr>
            <a:spLocks noGrp="1"/>
          </p:cNvSpPr>
          <p:nvPr>
            <p:ph type="sldNum" sz="quarter" idx="12"/>
          </p:nvPr>
        </p:nvSpPr>
        <p:spPr/>
        <p:txBody>
          <a:bodyPr/>
          <a:lstStyle/>
          <a:p>
            <a:fld id="{9F2F5E10-5301-4EE6-90D2-A6C4A3F62BED}"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09F57283-BB1A-B04D-A60B-80C190672765}" type="datetime1">
              <a:rPr lang="en-US" smtClean="0"/>
              <a:t>9/1/19</a:t>
            </a:fld>
            <a:endParaRPr lang="en-US"/>
          </a:p>
        </p:txBody>
      </p:sp>
      <p:sp>
        <p:nvSpPr>
          <p:cNvPr id="5" name="Footer Placeholder 4"/>
          <p:cNvSpPr>
            <a:spLocks noGrp="1"/>
          </p:cNvSpPr>
          <p:nvPr>
            <p:ph type="ftr" sz="quarter" idx="11"/>
          </p:nvPr>
        </p:nvSpPr>
        <p:spPr/>
        <p:txBody>
          <a:bodyPr/>
          <a:lstStyle/>
          <a:p>
            <a:r>
              <a:rPr lang="en-US"/>
              <a:t>cybersecseminar</a:t>
            </a:r>
          </a:p>
        </p:txBody>
      </p:sp>
      <p:sp>
        <p:nvSpPr>
          <p:cNvPr id="6" name="Slide Number Placeholder 5"/>
          <p:cNvSpPr>
            <a:spLocks noGrp="1"/>
          </p:cNvSpPr>
          <p:nvPr>
            <p:ph type="sldNum" sz="quarter" idx="12"/>
          </p:nvPr>
        </p:nvSpPr>
        <p:spPr/>
        <p:txBody>
          <a:bodyPr/>
          <a:lstStyle/>
          <a:p>
            <a:fld id="{9F2F5E10-5301-4EE6-90D2-A6C4A3F62BED}"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236694"/>
            <a:ext cx="6400800" cy="1362075"/>
          </a:xfrm>
        </p:spPr>
        <p:txBody>
          <a:bodyPr anchor="b" anchorCtr="0"/>
          <a:lstStyle>
            <a:lvl1pPr algn="r">
              <a:defRPr sz="4600" b="0" cap="none" baseline="0"/>
            </a:lvl1pPr>
          </a:lstStyle>
          <a:p>
            <a:r>
              <a:rPr lang="en-US"/>
              <a:t>Click to edit Master title style</a:t>
            </a:r>
            <a:endParaRPr/>
          </a:p>
        </p:txBody>
      </p:sp>
      <p:sp>
        <p:nvSpPr>
          <p:cNvPr id="3" name="Text Placeholder 2"/>
          <p:cNvSpPr>
            <a:spLocks noGrp="1"/>
          </p:cNvSpPr>
          <p:nvPr>
            <p:ph type="body" idx="1"/>
          </p:nvPr>
        </p:nvSpPr>
        <p:spPr>
          <a:xfrm>
            <a:off x="1676399" y="3609695"/>
            <a:ext cx="5181601" cy="1500187"/>
          </a:xfrm>
        </p:spPr>
        <p:txBody>
          <a:bodyPr anchor="t" anchorCtr="0"/>
          <a:lstStyle>
            <a:lvl1pPr marL="0" indent="0" algn="r">
              <a:spcBef>
                <a:spcPts val="300"/>
              </a:spcBef>
              <a:buNone/>
              <a:defRPr sz="1800" baseline="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chemeClr val="bg1"/>
                </a:solidFill>
              </a:defRPr>
            </a:lvl1pPr>
          </a:lstStyle>
          <a:p>
            <a:fld id="{6C287B83-D867-5C49-9BC1-A2CEE4F53796}" type="datetime1">
              <a:rPr lang="en-US" smtClean="0"/>
              <a:t>9/1/19</a:t>
            </a:fld>
            <a:endParaRPr lang="en-US"/>
          </a:p>
        </p:txBody>
      </p:sp>
      <p:sp>
        <p:nvSpPr>
          <p:cNvPr id="5" name="Footer Placeholder 4"/>
          <p:cNvSpPr>
            <a:spLocks noGrp="1"/>
          </p:cNvSpPr>
          <p:nvPr>
            <p:ph type="ftr" sz="quarter" idx="11"/>
          </p:nvPr>
        </p:nvSpPr>
        <p:spPr>
          <a:xfrm>
            <a:off x="7238999" y="6356350"/>
            <a:ext cx="1446213" cy="365125"/>
          </a:xfrm>
        </p:spPr>
        <p:txBody>
          <a:bodyPr/>
          <a:lstStyle/>
          <a:p>
            <a:r>
              <a:rPr lang="en-US"/>
              <a:t>cybersecseminar</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9F2F5E10-5301-4EE6-90D2-A6C4A3F62BED}" type="slidenum">
              <a:rPr lang="en-US" smtClean="0"/>
              <a:t>‹#›</a:t>
            </a:fld>
            <a:endParaRPr lang="en-US"/>
          </a:p>
        </p:txBody>
      </p:sp>
      <p:sp>
        <p:nvSpPr>
          <p:cNvPr id="8" name="TextBox 7"/>
          <p:cNvSpPr txBox="1"/>
          <p:nvPr/>
        </p:nvSpPr>
        <p:spPr>
          <a:xfrm>
            <a:off x="8292818" y="5804647"/>
            <a:ext cx="367088" cy="677108"/>
          </a:xfrm>
          <a:prstGeom prst="rect">
            <a:avLst/>
          </a:prstGeom>
          <a:noFill/>
        </p:spPr>
        <p:txBody>
          <a:bodyPr wrap="none" lIns="0" tIns="0" rIns="0" bIns="0" rtlCol="0">
            <a:spAutoFit/>
          </a:bodyPr>
          <a:lstStyle/>
          <a:p>
            <a:r>
              <a:rPr sz="4400">
                <a:solidFill>
                  <a:schemeClr val="accent1"/>
                </a:solidFill>
                <a:latin typeface="Wingdings" pitchFamily="2" charset="2"/>
              </a:rPr>
              <a:t>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740664" y="2784475"/>
            <a:ext cx="3767328" cy="3252788"/>
          </a:xfrm>
        </p:spPr>
        <p:txBody>
          <a:bodyPr/>
          <a:lstStyle>
            <a:lvl1pPr>
              <a:defRPr sz="1800"/>
            </a:lvl1pPr>
            <a:lvl2pPr>
              <a:defRPr sz="1800"/>
            </a:lvl2pPr>
            <a:lvl3pPr>
              <a:defRPr sz="1800"/>
            </a:lvl3pPr>
            <a:lvl4pPr>
              <a:defRPr sz="1800"/>
            </a:lvl4pPr>
            <a:lvl5pPr>
              <a:defRPr sz="1800"/>
            </a:lvl5pPr>
            <a:lvl6pPr marL="1946275" indent="-227013">
              <a:defRPr sz="1600"/>
            </a:lvl6pPr>
            <a:lvl7pPr marL="2173288" indent="-227013">
              <a:defRPr sz="1600"/>
            </a:lvl7pPr>
            <a:lvl8pPr marL="2398713" indent="-227013">
              <a:defRPr sz="1600"/>
            </a:lvl8pPr>
            <a:lvl9pPr marL="2625725" indent="-227013">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Content Placeholder 3"/>
          <p:cNvSpPr>
            <a:spLocks noGrp="1"/>
          </p:cNvSpPr>
          <p:nvPr>
            <p:ph sz="half" idx="2"/>
          </p:nvPr>
        </p:nvSpPr>
        <p:spPr>
          <a:xfrm>
            <a:off x="4634753" y="2784475"/>
            <a:ext cx="3767328" cy="3252788"/>
          </a:xfrm>
        </p:spPr>
        <p:txBody>
          <a:bodyPr/>
          <a:lstStyle>
            <a:lvl1pPr>
              <a:defRPr sz="1800"/>
            </a:lvl1pPr>
            <a:lvl2pPr>
              <a:defRPr sz="1800"/>
            </a:lvl2pPr>
            <a:lvl3pPr>
              <a:defRPr sz="1800"/>
            </a:lvl3pPr>
            <a:lvl4pPr>
              <a:defRPr sz="1800"/>
            </a:lvl4pPr>
            <a:lvl5pPr>
              <a:defRPr sz="1800"/>
            </a:lvl5pPr>
            <a:lvl6pPr marL="1946275" indent="-227013">
              <a:tabLst/>
              <a:defRPr sz="1600"/>
            </a:lvl6pPr>
            <a:lvl7pPr marL="2173288" indent="-227013">
              <a:tabLst/>
              <a:defRPr sz="1600"/>
            </a:lvl7pPr>
            <a:lvl8pPr marL="2398713" indent="-227013">
              <a:tabLst/>
              <a:defRPr sz="1600"/>
            </a:lvl8pPr>
            <a:lvl9pPr marL="2625725" indent="-227013">
              <a:tabLst/>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Date Placeholder 4"/>
          <p:cNvSpPr>
            <a:spLocks noGrp="1"/>
          </p:cNvSpPr>
          <p:nvPr>
            <p:ph type="dt" sz="half" idx="10"/>
          </p:nvPr>
        </p:nvSpPr>
        <p:spPr/>
        <p:txBody>
          <a:bodyPr/>
          <a:lstStyle/>
          <a:p>
            <a:fld id="{9F9E15D5-CF41-0B46-833A-9AB2BB3D9D89}" type="datetime1">
              <a:rPr lang="en-US" smtClean="0"/>
              <a:t>9/1/19</a:t>
            </a:fld>
            <a:endParaRPr lang="en-US"/>
          </a:p>
        </p:txBody>
      </p:sp>
      <p:sp>
        <p:nvSpPr>
          <p:cNvPr id="6" name="Footer Placeholder 5"/>
          <p:cNvSpPr>
            <a:spLocks noGrp="1"/>
          </p:cNvSpPr>
          <p:nvPr>
            <p:ph type="ftr" sz="quarter" idx="11"/>
          </p:nvPr>
        </p:nvSpPr>
        <p:spPr/>
        <p:txBody>
          <a:bodyPr/>
          <a:lstStyle/>
          <a:p>
            <a:r>
              <a:rPr lang="en-US"/>
              <a:t>cybersecseminar</a:t>
            </a:r>
          </a:p>
        </p:txBody>
      </p:sp>
      <p:sp>
        <p:nvSpPr>
          <p:cNvPr id="7" name="Slide Number Placeholder 6"/>
          <p:cNvSpPr>
            <a:spLocks noGrp="1"/>
          </p:cNvSpPr>
          <p:nvPr>
            <p:ph type="sldNum" sz="quarter" idx="12"/>
          </p:nvPr>
        </p:nvSpPr>
        <p:spPr/>
        <p:txBody>
          <a:bodyPr/>
          <a:lstStyle/>
          <a:p>
            <a:fld id="{9F2F5E10-5301-4EE6-90D2-A6C4A3F62BED}"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740664" y="2232211"/>
            <a:ext cx="3767328" cy="762000"/>
          </a:xfrm>
        </p:spPr>
        <p:txBody>
          <a:bodyPr anchor="b">
            <a:noAutofit/>
          </a:bodyPr>
          <a:lstStyle>
            <a:lvl1pPr marL="0" indent="0" algn="ctr">
              <a:lnSpc>
                <a:spcPts val="2600"/>
              </a:lnSpc>
              <a:spcBef>
                <a:spcPts val="0"/>
              </a:spcBef>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740664" y="3160059"/>
            <a:ext cx="3767328" cy="2891491"/>
          </a:xfrm>
        </p:spPr>
        <p:txBody>
          <a:bodyPr/>
          <a:lstStyle>
            <a:lvl1pPr>
              <a:defRPr sz="1800"/>
            </a:lvl1pPr>
            <a:lvl2pPr>
              <a:defRPr sz="1800"/>
            </a:lvl2pPr>
            <a:lvl3pPr>
              <a:defRPr sz="1800"/>
            </a:lvl3pPr>
            <a:lvl4pPr>
              <a:defRPr sz="1800"/>
            </a:lvl4pPr>
            <a:lvl5pPr>
              <a:defRPr sz="1800"/>
            </a:lvl5pPr>
            <a:lvl6pPr marL="1946275" indent="-234950">
              <a:defRPr sz="1600"/>
            </a:lvl6pPr>
            <a:lvl7pPr marL="2173288" indent="-234950">
              <a:defRPr sz="1600"/>
            </a:lvl7pPr>
            <a:lvl8pPr marL="2398713" indent="-234950">
              <a:defRPr sz="1600"/>
            </a:lvl8pPr>
            <a:lvl9pPr marL="2625725" indent="-234950">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Text Placeholder 4"/>
          <p:cNvSpPr>
            <a:spLocks noGrp="1"/>
          </p:cNvSpPr>
          <p:nvPr>
            <p:ph type="body" sz="quarter" idx="3"/>
          </p:nvPr>
        </p:nvSpPr>
        <p:spPr>
          <a:xfrm>
            <a:off x="4631578" y="2232211"/>
            <a:ext cx="3767328" cy="762000"/>
          </a:xfrm>
        </p:spPr>
        <p:txBody>
          <a:bodyPr anchor="b">
            <a:noAutofit/>
          </a:bodyPr>
          <a:lstStyle>
            <a:lvl1pPr marL="0" indent="0" algn="ctr">
              <a:lnSpc>
                <a:spcPts val="2600"/>
              </a:lnSpc>
              <a:spcBef>
                <a:spcPts val="0"/>
              </a:spcBef>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31578" y="3160059"/>
            <a:ext cx="3767328" cy="2891491"/>
          </a:xfrm>
        </p:spPr>
        <p:txBody>
          <a:bodyPr/>
          <a:lstStyle>
            <a:lvl1pPr>
              <a:defRPr sz="1800"/>
            </a:lvl1pPr>
            <a:lvl2pPr>
              <a:defRPr sz="1800"/>
            </a:lvl2pPr>
            <a:lvl3pPr>
              <a:defRPr sz="1800"/>
            </a:lvl3pPr>
            <a:lvl4pPr>
              <a:defRPr sz="1800"/>
            </a:lvl4pPr>
            <a:lvl5pPr>
              <a:defRPr sz="1800"/>
            </a:lvl5pPr>
            <a:lvl6pPr marL="1946275" indent="-234950">
              <a:defRPr sz="1600"/>
            </a:lvl6pPr>
            <a:lvl7pPr marL="2173288" indent="-234950">
              <a:defRPr sz="1600"/>
            </a:lvl7pPr>
            <a:lvl8pPr marL="2398713" indent="-234950">
              <a:defRPr sz="1600"/>
            </a:lvl8pPr>
            <a:lvl9pPr marL="2625725" indent="-234950">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7" name="Date Placeholder 6"/>
          <p:cNvSpPr>
            <a:spLocks noGrp="1"/>
          </p:cNvSpPr>
          <p:nvPr>
            <p:ph type="dt" sz="half" idx="10"/>
          </p:nvPr>
        </p:nvSpPr>
        <p:spPr/>
        <p:txBody>
          <a:bodyPr/>
          <a:lstStyle/>
          <a:p>
            <a:fld id="{33CC52C3-CDF8-E44A-A335-344C87734CB6}" type="datetime1">
              <a:rPr lang="en-US" smtClean="0"/>
              <a:t>9/1/19</a:t>
            </a:fld>
            <a:endParaRPr lang="en-US"/>
          </a:p>
        </p:txBody>
      </p:sp>
      <p:sp>
        <p:nvSpPr>
          <p:cNvPr id="8" name="Footer Placeholder 7"/>
          <p:cNvSpPr>
            <a:spLocks noGrp="1"/>
          </p:cNvSpPr>
          <p:nvPr>
            <p:ph type="ftr" sz="quarter" idx="11"/>
          </p:nvPr>
        </p:nvSpPr>
        <p:spPr/>
        <p:txBody>
          <a:bodyPr/>
          <a:lstStyle/>
          <a:p>
            <a:r>
              <a:rPr lang="en-US"/>
              <a:t>cybersecseminar</a:t>
            </a:r>
          </a:p>
        </p:txBody>
      </p:sp>
      <p:sp>
        <p:nvSpPr>
          <p:cNvPr id="9" name="Slide Number Placeholder 8"/>
          <p:cNvSpPr>
            <a:spLocks noGrp="1"/>
          </p:cNvSpPr>
          <p:nvPr>
            <p:ph type="sldNum" sz="quarter" idx="12"/>
          </p:nvPr>
        </p:nvSpPr>
        <p:spPr/>
        <p:txBody>
          <a:bodyPr/>
          <a:lstStyle/>
          <a:p>
            <a:fld id="{9F2F5E10-5301-4EE6-90D2-A6C4A3F62BED}"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762000" y="2784475"/>
            <a:ext cx="7656512" cy="1554480"/>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Date Placeholder 4"/>
          <p:cNvSpPr>
            <a:spLocks noGrp="1"/>
          </p:cNvSpPr>
          <p:nvPr>
            <p:ph type="dt" sz="half" idx="10"/>
          </p:nvPr>
        </p:nvSpPr>
        <p:spPr/>
        <p:txBody>
          <a:bodyPr/>
          <a:lstStyle/>
          <a:p>
            <a:fld id="{620C3332-CB64-6D41-AB06-84F460434810}" type="datetime1">
              <a:rPr lang="en-US" smtClean="0"/>
              <a:t>9/1/19</a:t>
            </a:fld>
            <a:endParaRPr lang="en-US"/>
          </a:p>
        </p:txBody>
      </p:sp>
      <p:sp>
        <p:nvSpPr>
          <p:cNvPr id="6" name="Footer Placeholder 5"/>
          <p:cNvSpPr>
            <a:spLocks noGrp="1"/>
          </p:cNvSpPr>
          <p:nvPr>
            <p:ph type="ftr" sz="quarter" idx="11"/>
          </p:nvPr>
        </p:nvSpPr>
        <p:spPr/>
        <p:txBody>
          <a:bodyPr/>
          <a:lstStyle/>
          <a:p>
            <a:r>
              <a:rPr lang="en-US"/>
              <a:t>cybersecseminar</a:t>
            </a:r>
          </a:p>
        </p:txBody>
      </p:sp>
      <p:sp>
        <p:nvSpPr>
          <p:cNvPr id="7" name="Slide Number Placeholder 6"/>
          <p:cNvSpPr>
            <a:spLocks noGrp="1"/>
          </p:cNvSpPr>
          <p:nvPr>
            <p:ph type="sldNum" sz="quarter" idx="12"/>
          </p:nvPr>
        </p:nvSpPr>
        <p:spPr/>
        <p:txBody>
          <a:bodyPr/>
          <a:lstStyle/>
          <a:p>
            <a:fld id="{9F2F5E10-5301-4EE6-90D2-A6C4A3F62BED}" type="slidenum">
              <a:rPr lang="en-US" smtClean="0"/>
              <a:t>‹#›</a:t>
            </a:fld>
            <a:endParaRPr lang="en-US"/>
          </a:p>
        </p:txBody>
      </p:sp>
      <p:sp>
        <p:nvSpPr>
          <p:cNvPr id="8" name="Content Placeholder 2"/>
          <p:cNvSpPr>
            <a:spLocks noGrp="1"/>
          </p:cNvSpPr>
          <p:nvPr>
            <p:ph sz="half" idx="13"/>
          </p:nvPr>
        </p:nvSpPr>
        <p:spPr>
          <a:xfrm>
            <a:off x="762000" y="4497070"/>
            <a:ext cx="7656512" cy="1554480"/>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4636008" y="2784475"/>
            <a:ext cx="3767328" cy="1554480"/>
          </a:xfrm>
        </p:spPr>
        <p:txBody>
          <a:bodyPr/>
          <a:lstStyle>
            <a:lvl1pPr>
              <a:defRPr sz="1800"/>
            </a:lvl1pPr>
            <a:lvl2pPr>
              <a:defRPr sz="1800"/>
            </a:lvl2pPr>
            <a:lvl3pPr>
              <a:defRPr sz="1800"/>
            </a:lvl3pPr>
            <a:lvl4pPr>
              <a:defRPr sz="1800"/>
            </a:lvl4pPr>
            <a:lvl5pPr>
              <a:defRPr sz="1800"/>
            </a:lvl5pPr>
            <a:lvl6pPr marL="1946275" indent="-227013">
              <a:defRPr sz="1600"/>
            </a:lvl6pPr>
            <a:lvl7pPr marL="2173288" indent="-227013">
              <a:defRPr sz="1600"/>
            </a:lvl7pPr>
            <a:lvl8pPr marL="2398713" indent="-227013">
              <a:defRPr sz="1600"/>
            </a:lvl8pPr>
            <a:lvl9pPr marL="2625725" indent="-227013">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Date Placeholder 4"/>
          <p:cNvSpPr>
            <a:spLocks noGrp="1"/>
          </p:cNvSpPr>
          <p:nvPr>
            <p:ph type="dt" sz="half" idx="10"/>
          </p:nvPr>
        </p:nvSpPr>
        <p:spPr/>
        <p:txBody>
          <a:bodyPr/>
          <a:lstStyle/>
          <a:p>
            <a:fld id="{F609A19E-FF42-D94D-855B-5A55A8F438EC}" type="datetime1">
              <a:rPr lang="en-US" smtClean="0"/>
              <a:t>9/1/19</a:t>
            </a:fld>
            <a:endParaRPr lang="en-US"/>
          </a:p>
        </p:txBody>
      </p:sp>
      <p:sp>
        <p:nvSpPr>
          <p:cNvPr id="6" name="Footer Placeholder 5"/>
          <p:cNvSpPr>
            <a:spLocks noGrp="1"/>
          </p:cNvSpPr>
          <p:nvPr>
            <p:ph type="ftr" sz="quarter" idx="11"/>
          </p:nvPr>
        </p:nvSpPr>
        <p:spPr/>
        <p:txBody>
          <a:bodyPr/>
          <a:lstStyle/>
          <a:p>
            <a:r>
              <a:rPr lang="en-US"/>
              <a:t>cybersecseminar</a:t>
            </a:r>
          </a:p>
        </p:txBody>
      </p:sp>
      <p:sp>
        <p:nvSpPr>
          <p:cNvPr id="7" name="Slide Number Placeholder 6"/>
          <p:cNvSpPr>
            <a:spLocks noGrp="1"/>
          </p:cNvSpPr>
          <p:nvPr>
            <p:ph type="sldNum" sz="quarter" idx="12"/>
          </p:nvPr>
        </p:nvSpPr>
        <p:spPr/>
        <p:txBody>
          <a:bodyPr/>
          <a:lstStyle/>
          <a:p>
            <a:fld id="{9F2F5E10-5301-4EE6-90D2-A6C4A3F62BED}" type="slidenum">
              <a:rPr lang="en-US" smtClean="0"/>
              <a:t>‹#›</a:t>
            </a:fld>
            <a:endParaRPr lang="en-US"/>
          </a:p>
        </p:txBody>
      </p:sp>
      <p:sp>
        <p:nvSpPr>
          <p:cNvPr id="8" name="Content Placeholder 2"/>
          <p:cNvSpPr>
            <a:spLocks noGrp="1"/>
          </p:cNvSpPr>
          <p:nvPr>
            <p:ph sz="half" idx="13"/>
          </p:nvPr>
        </p:nvSpPr>
        <p:spPr>
          <a:xfrm>
            <a:off x="4636008" y="4497070"/>
            <a:ext cx="3767328" cy="1554480"/>
          </a:xfrm>
        </p:spPr>
        <p:txBody>
          <a:bodyPr/>
          <a:lstStyle>
            <a:lvl1pPr>
              <a:defRPr sz="1800"/>
            </a:lvl1pPr>
            <a:lvl2pPr>
              <a:defRPr sz="1800"/>
            </a:lvl2pPr>
            <a:lvl3pPr>
              <a:defRPr sz="1800"/>
            </a:lvl3pPr>
            <a:lvl4pPr>
              <a:defRPr sz="1800"/>
            </a:lvl4pPr>
            <a:lvl5pPr>
              <a:defRPr sz="1800"/>
            </a:lvl5pPr>
            <a:lvl6pPr marL="1946275" indent="-234950">
              <a:defRPr sz="1600"/>
            </a:lvl6pPr>
            <a:lvl7pPr marL="2173288" indent="-234950">
              <a:defRPr sz="1600"/>
            </a:lvl7pPr>
            <a:lvl8pPr marL="2398713" indent="-234950">
              <a:defRPr sz="1600"/>
            </a:lvl8pPr>
            <a:lvl9pPr marL="2625725" indent="-234950">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9" name="Content Placeholder 2"/>
          <p:cNvSpPr>
            <a:spLocks noGrp="1"/>
          </p:cNvSpPr>
          <p:nvPr>
            <p:ph sz="half" idx="14"/>
          </p:nvPr>
        </p:nvSpPr>
        <p:spPr>
          <a:xfrm>
            <a:off x="740664" y="2784475"/>
            <a:ext cx="3767328" cy="3252788"/>
          </a:xfrm>
        </p:spPr>
        <p:txBody>
          <a:bodyPr/>
          <a:lstStyle>
            <a:lvl1pPr>
              <a:defRPr sz="1800"/>
            </a:lvl1pPr>
            <a:lvl2pPr>
              <a:defRPr sz="1800"/>
            </a:lvl2pPr>
            <a:lvl3pPr>
              <a:defRPr sz="1800"/>
            </a:lvl3pPr>
            <a:lvl4pPr>
              <a:defRPr sz="1800"/>
            </a:lvl4pPr>
            <a:lvl5pPr>
              <a:defRPr sz="1800"/>
            </a:lvl5pPr>
            <a:lvl6pPr marL="1946275" indent="-234950">
              <a:defRPr sz="1600"/>
            </a:lvl6pPr>
            <a:lvl7pPr marL="2173288" indent="-234950">
              <a:defRPr sz="1600"/>
            </a:lvl7pPr>
            <a:lvl8pPr marL="2398713" indent="-234950">
              <a:defRPr sz="1600"/>
            </a:lvl8pPr>
            <a:lvl9pPr marL="2625725" indent="-234950">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4636008" y="2784475"/>
            <a:ext cx="3767328" cy="1554480"/>
          </a:xfrm>
        </p:spPr>
        <p:txBody>
          <a:bodyPr/>
          <a:lstStyle>
            <a:lvl1pPr>
              <a:defRPr sz="1800"/>
            </a:lvl1pPr>
            <a:lvl2pPr>
              <a:defRPr sz="1800"/>
            </a:lvl2pPr>
            <a:lvl3pPr>
              <a:defRPr sz="1800"/>
            </a:lvl3pPr>
            <a:lvl4pPr>
              <a:defRPr sz="1800"/>
            </a:lvl4pPr>
            <a:lvl5pPr>
              <a:defRPr sz="1800"/>
            </a:lvl5pPr>
            <a:lvl6pPr marL="1946275" indent="-227013">
              <a:defRPr sz="1600"/>
            </a:lvl6pPr>
            <a:lvl7pPr marL="2173288" indent="-227013">
              <a:defRPr sz="1600"/>
            </a:lvl7pPr>
            <a:lvl8pPr marL="2398713" indent="-227013">
              <a:defRPr sz="1600"/>
            </a:lvl8pPr>
            <a:lvl9pPr marL="2625725" indent="-227013">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Date Placeholder 4"/>
          <p:cNvSpPr>
            <a:spLocks noGrp="1"/>
          </p:cNvSpPr>
          <p:nvPr>
            <p:ph type="dt" sz="half" idx="10"/>
          </p:nvPr>
        </p:nvSpPr>
        <p:spPr/>
        <p:txBody>
          <a:bodyPr/>
          <a:lstStyle/>
          <a:p>
            <a:fld id="{D8398243-D7C0-C348-8878-941C4334F204}" type="datetime1">
              <a:rPr lang="en-US" smtClean="0"/>
              <a:t>9/1/19</a:t>
            </a:fld>
            <a:endParaRPr lang="en-US"/>
          </a:p>
        </p:txBody>
      </p:sp>
      <p:sp>
        <p:nvSpPr>
          <p:cNvPr id="6" name="Footer Placeholder 5"/>
          <p:cNvSpPr>
            <a:spLocks noGrp="1"/>
          </p:cNvSpPr>
          <p:nvPr>
            <p:ph type="ftr" sz="quarter" idx="11"/>
          </p:nvPr>
        </p:nvSpPr>
        <p:spPr/>
        <p:txBody>
          <a:bodyPr/>
          <a:lstStyle/>
          <a:p>
            <a:r>
              <a:rPr lang="en-US"/>
              <a:t>cybersecseminar</a:t>
            </a:r>
          </a:p>
        </p:txBody>
      </p:sp>
      <p:sp>
        <p:nvSpPr>
          <p:cNvPr id="7" name="Slide Number Placeholder 6"/>
          <p:cNvSpPr>
            <a:spLocks noGrp="1"/>
          </p:cNvSpPr>
          <p:nvPr>
            <p:ph type="sldNum" sz="quarter" idx="12"/>
          </p:nvPr>
        </p:nvSpPr>
        <p:spPr/>
        <p:txBody>
          <a:bodyPr/>
          <a:lstStyle/>
          <a:p>
            <a:fld id="{9F2F5E10-5301-4EE6-90D2-A6C4A3F62BED}" type="slidenum">
              <a:rPr lang="en-US" smtClean="0"/>
              <a:t>‹#›</a:t>
            </a:fld>
            <a:endParaRPr lang="en-US"/>
          </a:p>
        </p:txBody>
      </p:sp>
      <p:sp>
        <p:nvSpPr>
          <p:cNvPr id="8" name="Content Placeholder 2"/>
          <p:cNvSpPr>
            <a:spLocks noGrp="1"/>
          </p:cNvSpPr>
          <p:nvPr>
            <p:ph sz="half" idx="13"/>
          </p:nvPr>
        </p:nvSpPr>
        <p:spPr>
          <a:xfrm>
            <a:off x="4636008" y="4497070"/>
            <a:ext cx="3767328" cy="1554480"/>
          </a:xfrm>
        </p:spPr>
        <p:txBody>
          <a:bodyPr/>
          <a:lstStyle>
            <a:lvl1pPr>
              <a:defRPr sz="1800"/>
            </a:lvl1pPr>
            <a:lvl2pPr>
              <a:defRPr sz="1800"/>
            </a:lvl2pPr>
            <a:lvl3pPr>
              <a:defRPr sz="1800"/>
            </a:lvl3pPr>
            <a:lvl4pPr>
              <a:defRPr sz="1800"/>
            </a:lvl4pPr>
            <a:lvl5pPr>
              <a:defRPr sz="1800"/>
            </a:lvl5pPr>
            <a:lvl6pPr marL="1946275" indent="-234950" algn="l" defTabSz="914400" rtl="0" eaLnBrk="1" latinLnBrk="0" hangingPunct="1">
              <a:spcBef>
                <a:spcPct val="20000"/>
              </a:spcBef>
              <a:buSzPct val="90000"/>
              <a:buFont typeface="Wingdings" pitchFamily="2" charset="2"/>
              <a:buChar char=""/>
              <a:defRPr lang="en-US" sz="1600" kern="1200" dirty="0" smtClean="0">
                <a:solidFill>
                  <a:schemeClr val="tx1">
                    <a:lumMod val="65000"/>
                    <a:lumOff val="35000"/>
                  </a:schemeClr>
                </a:solidFill>
                <a:latin typeface="+mn-lt"/>
                <a:ea typeface="+mn-ea"/>
                <a:cs typeface="+mn-cs"/>
              </a:defRPr>
            </a:lvl6pPr>
            <a:lvl7pPr marL="2173288" indent="-234950" algn="l" defTabSz="914400" rtl="0" eaLnBrk="1" latinLnBrk="0" hangingPunct="1">
              <a:spcBef>
                <a:spcPct val="20000"/>
              </a:spcBef>
              <a:buSzPct val="90000"/>
              <a:buFont typeface="Wingdings" pitchFamily="2" charset="2"/>
              <a:buChar char=""/>
              <a:defRPr lang="en-US" sz="1600" kern="1200" dirty="0" smtClean="0">
                <a:solidFill>
                  <a:schemeClr val="tx1">
                    <a:lumMod val="65000"/>
                    <a:lumOff val="35000"/>
                  </a:schemeClr>
                </a:solidFill>
                <a:latin typeface="+mn-lt"/>
                <a:ea typeface="+mn-ea"/>
                <a:cs typeface="+mn-cs"/>
              </a:defRPr>
            </a:lvl7pPr>
            <a:lvl8pPr marL="2398713" indent="-234950" algn="l" defTabSz="914400" rtl="0" eaLnBrk="1" latinLnBrk="0" hangingPunct="1">
              <a:spcBef>
                <a:spcPct val="20000"/>
              </a:spcBef>
              <a:buSzPct val="90000"/>
              <a:buFont typeface="Wingdings" pitchFamily="2" charset="2"/>
              <a:buChar char=""/>
              <a:defRPr lang="en-US" sz="1600" kern="1200" dirty="0" smtClean="0">
                <a:solidFill>
                  <a:schemeClr val="tx1">
                    <a:lumMod val="65000"/>
                    <a:lumOff val="35000"/>
                  </a:schemeClr>
                </a:solidFill>
                <a:latin typeface="+mn-lt"/>
                <a:ea typeface="+mn-ea"/>
                <a:cs typeface="+mn-cs"/>
              </a:defRPr>
            </a:lvl8pPr>
            <a:lvl9pPr marL="2625725" indent="-234950" algn="l" defTabSz="914400" rtl="0" eaLnBrk="1" latinLnBrk="0" hangingPunct="1">
              <a:spcBef>
                <a:spcPct val="20000"/>
              </a:spcBef>
              <a:buSzPct val="90000"/>
              <a:buFont typeface="Wingdings" pitchFamily="2" charset="2"/>
              <a:buChar char=""/>
              <a:defRPr lang="en-US" sz="1600" kern="1200" dirty="0">
                <a:solidFill>
                  <a:schemeClr val="tx1">
                    <a:lumMod val="65000"/>
                    <a:lumOff val="35000"/>
                  </a:schemeClr>
                </a:solidFill>
                <a:latin typeface="+mn-lt"/>
                <a:ea typeface="+mn-ea"/>
                <a:cs typeface="+mn-cs"/>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10" name="Content Placeholder 2"/>
          <p:cNvSpPr>
            <a:spLocks noGrp="1"/>
          </p:cNvSpPr>
          <p:nvPr>
            <p:ph sz="half" idx="14"/>
          </p:nvPr>
        </p:nvSpPr>
        <p:spPr>
          <a:xfrm>
            <a:off x="739775" y="2784475"/>
            <a:ext cx="3767328" cy="1554480"/>
          </a:xfrm>
        </p:spPr>
        <p:txBody>
          <a:bodyPr/>
          <a:lstStyle>
            <a:lvl1pPr>
              <a:defRPr sz="1800"/>
            </a:lvl1pPr>
            <a:lvl2pPr>
              <a:defRPr sz="1800"/>
            </a:lvl2pPr>
            <a:lvl3pPr>
              <a:defRPr sz="1800"/>
            </a:lvl3pPr>
            <a:lvl4pPr>
              <a:defRPr sz="1800"/>
            </a:lvl4pPr>
            <a:lvl5pPr>
              <a:defRPr sz="1800"/>
            </a:lvl5pPr>
            <a:lvl6pPr marL="1946275" indent="-227013">
              <a:defRPr sz="1600"/>
            </a:lvl6pPr>
            <a:lvl7pPr marL="2173288" indent="-227013">
              <a:defRPr sz="1600"/>
            </a:lvl7pPr>
            <a:lvl8pPr marL="2398713" indent="-227013">
              <a:defRPr sz="1600"/>
            </a:lvl8pPr>
            <a:lvl9pPr marL="2625725" indent="-227013">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11" name="Content Placeholder 2"/>
          <p:cNvSpPr>
            <a:spLocks noGrp="1"/>
          </p:cNvSpPr>
          <p:nvPr>
            <p:ph sz="half" idx="15"/>
          </p:nvPr>
        </p:nvSpPr>
        <p:spPr>
          <a:xfrm>
            <a:off x="739775" y="4497070"/>
            <a:ext cx="3767328" cy="1554480"/>
          </a:xfrm>
        </p:spPr>
        <p:txBody>
          <a:bodyPr/>
          <a:lstStyle>
            <a:lvl1pPr>
              <a:defRPr sz="1800"/>
            </a:lvl1pPr>
            <a:lvl2pPr>
              <a:defRPr sz="1800"/>
            </a:lvl2pPr>
            <a:lvl3pPr>
              <a:defRPr sz="1800"/>
            </a:lvl3pPr>
            <a:lvl4pPr>
              <a:defRPr sz="1800"/>
            </a:lvl4pPr>
            <a:lvl5pPr>
              <a:defRPr sz="1800"/>
            </a:lvl5pPr>
            <a:lvl6pPr marL="1946275" indent="-234950" algn="l" defTabSz="914400" rtl="0" eaLnBrk="1" latinLnBrk="0" hangingPunct="1">
              <a:spcBef>
                <a:spcPct val="20000"/>
              </a:spcBef>
              <a:buSzPct val="90000"/>
              <a:buFont typeface="Wingdings" pitchFamily="2" charset="2"/>
              <a:buChar char=""/>
              <a:defRPr lang="en-US" sz="1600" kern="1200" dirty="0" smtClean="0">
                <a:solidFill>
                  <a:schemeClr val="tx1">
                    <a:lumMod val="65000"/>
                    <a:lumOff val="35000"/>
                  </a:schemeClr>
                </a:solidFill>
                <a:latin typeface="+mn-lt"/>
                <a:ea typeface="+mn-ea"/>
                <a:cs typeface="+mn-cs"/>
              </a:defRPr>
            </a:lvl6pPr>
            <a:lvl7pPr marL="2173288" indent="-234950" algn="l" defTabSz="914400" rtl="0" eaLnBrk="1" latinLnBrk="0" hangingPunct="1">
              <a:spcBef>
                <a:spcPct val="20000"/>
              </a:spcBef>
              <a:buSzPct val="90000"/>
              <a:buFont typeface="Wingdings" pitchFamily="2" charset="2"/>
              <a:buChar char=""/>
              <a:defRPr lang="en-US" sz="1600" kern="1200" dirty="0" smtClean="0">
                <a:solidFill>
                  <a:schemeClr val="tx1">
                    <a:lumMod val="65000"/>
                    <a:lumOff val="35000"/>
                  </a:schemeClr>
                </a:solidFill>
                <a:latin typeface="+mn-lt"/>
                <a:ea typeface="+mn-ea"/>
                <a:cs typeface="+mn-cs"/>
              </a:defRPr>
            </a:lvl7pPr>
            <a:lvl8pPr marL="2398713" indent="-234950" algn="l" defTabSz="914400" rtl="0" eaLnBrk="1" latinLnBrk="0" hangingPunct="1">
              <a:spcBef>
                <a:spcPct val="20000"/>
              </a:spcBef>
              <a:buSzPct val="90000"/>
              <a:buFont typeface="Wingdings" pitchFamily="2" charset="2"/>
              <a:buChar char=""/>
              <a:defRPr lang="en-US" sz="1600" kern="1200" dirty="0" smtClean="0">
                <a:solidFill>
                  <a:schemeClr val="tx1">
                    <a:lumMod val="65000"/>
                    <a:lumOff val="35000"/>
                  </a:schemeClr>
                </a:solidFill>
                <a:latin typeface="+mn-lt"/>
                <a:ea typeface="+mn-ea"/>
                <a:cs typeface="+mn-cs"/>
              </a:defRPr>
            </a:lvl8pPr>
            <a:lvl9pPr marL="2625725" indent="-234950" algn="l" defTabSz="914400" rtl="0" eaLnBrk="1" latinLnBrk="0" hangingPunct="1">
              <a:spcBef>
                <a:spcPct val="20000"/>
              </a:spcBef>
              <a:buSzPct val="90000"/>
              <a:buFont typeface="Wingdings" pitchFamily="2" charset="2"/>
              <a:buChar char=""/>
              <a:defRPr lang="en-US" sz="1600" kern="1200" dirty="0">
                <a:solidFill>
                  <a:schemeClr val="tx1">
                    <a:lumMod val="65000"/>
                    <a:lumOff val="35000"/>
                  </a:schemeClr>
                </a:solidFill>
                <a:latin typeface="+mn-lt"/>
                <a:ea typeface="+mn-ea"/>
                <a:cs typeface="+mn-cs"/>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fld id="{1515FCB0-7F4E-FE48-A99B-F0409129C48F}" type="datetime1">
              <a:rPr lang="en-US" smtClean="0"/>
              <a:t>9/1/19</a:t>
            </a:fld>
            <a:endParaRPr lang="en-US"/>
          </a:p>
        </p:txBody>
      </p:sp>
      <p:sp>
        <p:nvSpPr>
          <p:cNvPr id="4" name="Footer Placeholder 3"/>
          <p:cNvSpPr>
            <a:spLocks noGrp="1"/>
          </p:cNvSpPr>
          <p:nvPr>
            <p:ph type="ftr" sz="quarter" idx="11"/>
          </p:nvPr>
        </p:nvSpPr>
        <p:spPr/>
        <p:txBody>
          <a:bodyPr/>
          <a:lstStyle/>
          <a:p>
            <a:r>
              <a:rPr lang="en-US"/>
              <a:t>cybersecseminar</a:t>
            </a:r>
          </a:p>
        </p:txBody>
      </p:sp>
      <p:sp>
        <p:nvSpPr>
          <p:cNvPr id="5" name="Slide Number Placeholder 4"/>
          <p:cNvSpPr>
            <a:spLocks noGrp="1"/>
          </p:cNvSpPr>
          <p:nvPr>
            <p:ph type="sldNum" sz="quarter" idx="12"/>
          </p:nvPr>
        </p:nvSpPr>
        <p:spPr/>
        <p:txBody>
          <a:bodyPr/>
          <a:lstStyle/>
          <a:p>
            <a:fld id="{9F2F5E10-5301-4EE6-90D2-A6C4A3F62BED}"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45141"/>
            <a:ext cx="8229600" cy="1143000"/>
          </a:xfrm>
          <a:prstGeom prst="rect">
            <a:avLst/>
          </a:prstGeom>
        </p:spPr>
        <p:txBody>
          <a:bodyPr vert="horz" lIns="91440" tIns="45720" rIns="91440" bIns="45720" rtlCol="0" anchor="ctr">
            <a:noAutofit/>
          </a:bodyPr>
          <a:lstStyle/>
          <a:p>
            <a:r>
              <a:rPr lang="en-US"/>
              <a:t>Click to edit Master title style</a:t>
            </a:r>
            <a:endParaRPr/>
          </a:p>
        </p:txBody>
      </p:sp>
      <p:sp>
        <p:nvSpPr>
          <p:cNvPr id="3" name="Text Placeholder 2"/>
          <p:cNvSpPr>
            <a:spLocks noGrp="1"/>
          </p:cNvSpPr>
          <p:nvPr>
            <p:ph type="body" idx="1"/>
          </p:nvPr>
        </p:nvSpPr>
        <p:spPr>
          <a:xfrm>
            <a:off x="739775" y="2770094"/>
            <a:ext cx="7662864" cy="3267169"/>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fld id="{EFC00B31-C1E8-8548-B602-55CE9E28B370}" type="datetime1">
              <a:rPr lang="en-US" smtClean="0"/>
              <a:t>9/1/19</a:t>
            </a:fld>
            <a:endParaRPr lang="en-US"/>
          </a:p>
        </p:txBody>
      </p:sp>
      <p:sp>
        <p:nvSpPr>
          <p:cNvPr id="5" name="Footer Placeholder 4"/>
          <p:cNvSpPr>
            <a:spLocks noGrp="1"/>
          </p:cNvSpPr>
          <p:nvPr>
            <p:ph type="ftr" sz="quarter" idx="3"/>
          </p:nvPr>
        </p:nvSpPr>
        <p:spPr>
          <a:xfrm>
            <a:off x="5789613" y="6356350"/>
            <a:ext cx="2895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r>
              <a:rPr lang="en-US"/>
              <a:t>cybersecseminar</a:t>
            </a:r>
          </a:p>
        </p:txBody>
      </p:sp>
      <p:sp>
        <p:nvSpPr>
          <p:cNvPr id="6" name="Slide Number Placeholder 5"/>
          <p:cNvSpPr>
            <a:spLocks noGrp="1"/>
          </p:cNvSpPr>
          <p:nvPr>
            <p:ph type="sldNum" sz="quarter" idx="4"/>
          </p:nvPr>
        </p:nvSpPr>
        <p:spPr>
          <a:xfrm>
            <a:off x="4305300" y="6356350"/>
            <a:ext cx="533400" cy="365125"/>
          </a:xfrm>
          <a:prstGeom prst="rect">
            <a:avLst/>
          </a:prstGeom>
        </p:spPr>
        <p:txBody>
          <a:bodyPr vert="horz" lIns="91440" tIns="45720" rIns="91440" bIns="45720" rtlCol="0" anchor="ctr"/>
          <a:lstStyle>
            <a:lvl1pPr algn="ctr">
              <a:defRPr sz="1100" b="1">
                <a:solidFill>
                  <a:schemeClr val="tx1">
                    <a:lumMod val="50000"/>
                    <a:lumOff val="50000"/>
                  </a:schemeClr>
                </a:solidFill>
              </a:defRPr>
            </a:lvl1pPr>
          </a:lstStyle>
          <a:p>
            <a:fld id="{9F2F5E10-5301-4EE6-90D2-A6C4A3F62BED}"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hf hdr="0" dt="0"/>
  <p:txStyles>
    <p:titleStyle>
      <a:lvl1pPr algn="ctr" defTabSz="914400" rtl="0" eaLnBrk="1" latinLnBrk="0" hangingPunct="1">
        <a:spcBef>
          <a:spcPct val="0"/>
        </a:spcBef>
        <a:buNone/>
        <a:defRPr sz="4600" kern="1200">
          <a:solidFill>
            <a:schemeClr val="bg1"/>
          </a:solidFill>
          <a:latin typeface="+mj-lt"/>
          <a:ea typeface="+mj-ea"/>
          <a:cs typeface="+mj-cs"/>
        </a:defRPr>
      </a:lvl1pPr>
    </p:titleStyle>
    <p:bodyStyle>
      <a:lvl1pPr marL="342900" indent="-342900" algn="l" defTabSz="914400" rtl="0" eaLnBrk="1" latinLnBrk="0" hangingPunct="1">
        <a:spcBef>
          <a:spcPts val="2000"/>
        </a:spcBef>
        <a:buClr>
          <a:schemeClr val="accent1"/>
        </a:buClr>
        <a:buSzPct val="90000"/>
        <a:buFont typeface="Arial" charset="0"/>
        <a:buChar char="•"/>
        <a:defRPr sz="2200" kern="1200">
          <a:solidFill>
            <a:schemeClr val="tx1">
              <a:lumMod val="65000"/>
              <a:lumOff val="35000"/>
            </a:schemeClr>
          </a:solidFill>
          <a:latin typeface="+mn-lt"/>
          <a:ea typeface="+mn-ea"/>
          <a:cs typeface="+mn-cs"/>
        </a:defRPr>
      </a:lvl1pPr>
      <a:lvl2pPr marL="692150" indent="-342900" algn="l" defTabSz="914400" rtl="0" eaLnBrk="1" latinLnBrk="0" hangingPunct="1">
        <a:spcBef>
          <a:spcPts val="600"/>
        </a:spcBef>
        <a:buClr>
          <a:schemeClr val="accent1">
            <a:lumMod val="60000"/>
            <a:lumOff val="40000"/>
          </a:schemeClr>
        </a:buClr>
        <a:buSzPct val="90000"/>
        <a:buFont typeface="Arial" charset="0"/>
        <a:buChar char="•"/>
        <a:defRPr sz="2000" kern="1200">
          <a:solidFill>
            <a:schemeClr val="tx1">
              <a:lumMod val="65000"/>
              <a:lumOff val="35000"/>
            </a:schemeClr>
          </a:solidFill>
          <a:latin typeface="+mn-lt"/>
          <a:ea typeface="+mn-ea"/>
          <a:cs typeface="+mn-cs"/>
        </a:defRPr>
      </a:lvl2pPr>
      <a:lvl3pPr marL="971550" indent="-285750" algn="l" defTabSz="914400" rtl="0" eaLnBrk="1" latinLnBrk="0" hangingPunct="1">
        <a:spcBef>
          <a:spcPts val="600"/>
        </a:spcBef>
        <a:buClr>
          <a:schemeClr val="accent1"/>
        </a:buClr>
        <a:buSzPct val="90000"/>
        <a:buFont typeface="Arial" charset="0"/>
        <a:buChar char="•"/>
        <a:defRPr sz="1800" kern="1200">
          <a:solidFill>
            <a:schemeClr val="tx1">
              <a:lumMod val="65000"/>
              <a:lumOff val="35000"/>
            </a:schemeClr>
          </a:solidFill>
          <a:latin typeface="+mn-lt"/>
          <a:ea typeface="+mn-ea"/>
          <a:cs typeface="+mn-cs"/>
        </a:defRPr>
      </a:lvl3pPr>
      <a:lvl4pPr marL="1320800" indent="-285750" algn="l" defTabSz="914400" rtl="0" eaLnBrk="1" latinLnBrk="0" hangingPunct="1">
        <a:spcBef>
          <a:spcPts val="600"/>
        </a:spcBef>
        <a:buClr>
          <a:schemeClr val="accent1">
            <a:lumMod val="60000"/>
            <a:lumOff val="40000"/>
          </a:schemeClr>
        </a:buClr>
        <a:buSzPct val="90000"/>
        <a:buFont typeface="Arial" charset="0"/>
        <a:buChar char="•"/>
        <a:defRPr sz="1800" kern="1200">
          <a:solidFill>
            <a:schemeClr val="tx1">
              <a:lumMod val="65000"/>
              <a:lumOff val="35000"/>
            </a:schemeClr>
          </a:solidFill>
          <a:latin typeface="+mn-lt"/>
          <a:ea typeface="+mn-ea"/>
          <a:cs typeface="+mn-cs"/>
        </a:defRPr>
      </a:lvl4pPr>
      <a:lvl5pPr marL="1657350" indent="-285750" algn="l" defTabSz="914400" rtl="0" eaLnBrk="1" latinLnBrk="0" hangingPunct="1">
        <a:spcBef>
          <a:spcPts val="600"/>
        </a:spcBef>
        <a:buClr>
          <a:schemeClr val="accent1"/>
        </a:buClr>
        <a:buSzPct val="90000"/>
        <a:buFont typeface="Arial" charset="0"/>
        <a:buChar char="•"/>
        <a:defRPr sz="1800" kern="1200">
          <a:solidFill>
            <a:schemeClr val="tx1">
              <a:lumMod val="65000"/>
              <a:lumOff val="35000"/>
            </a:schemeClr>
          </a:solidFill>
          <a:latin typeface="+mn-lt"/>
          <a:ea typeface="+mn-ea"/>
          <a:cs typeface="+mn-cs"/>
        </a:defRPr>
      </a:lvl5pPr>
      <a:lvl6pPr marL="2055813" indent="-344488" algn="l" defTabSz="914400" rtl="0" eaLnBrk="1" latinLnBrk="0" hangingPunct="1">
        <a:spcBef>
          <a:spcPct val="20000"/>
        </a:spcBef>
        <a:buClr>
          <a:schemeClr val="accent1">
            <a:lumMod val="60000"/>
            <a:lumOff val="40000"/>
          </a:schemeClr>
        </a:buClr>
        <a:buSzPct val="90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2398713" indent="-344488" algn="l" defTabSz="914400" rtl="0" eaLnBrk="1" latinLnBrk="0" hangingPunct="1">
        <a:spcBef>
          <a:spcPct val="20000"/>
        </a:spcBef>
        <a:buClr>
          <a:schemeClr val="accent1"/>
        </a:buClr>
        <a:buSzPct val="90000"/>
        <a:buFont typeface="Wingdings" pitchFamily="2" charset="2"/>
        <a:buChar char=""/>
        <a:defRPr lang="en-US" sz="1800" kern="1200" dirty="0" smtClean="0">
          <a:solidFill>
            <a:schemeClr val="tx1">
              <a:lumMod val="65000"/>
              <a:lumOff val="35000"/>
            </a:schemeClr>
          </a:solidFill>
          <a:latin typeface="+mn-lt"/>
          <a:ea typeface="+mn-ea"/>
          <a:cs typeface="+mn-cs"/>
        </a:defRPr>
      </a:lvl7pPr>
      <a:lvl8pPr marL="2743200" indent="-344488" algn="l" defTabSz="914400" rtl="0" eaLnBrk="1" latinLnBrk="0" hangingPunct="1">
        <a:spcBef>
          <a:spcPct val="20000"/>
        </a:spcBef>
        <a:buClr>
          <a:schemeClr val="accent1">
            <a:lumMod val="60000"/>
            <a:lumOff val="40000"/>
          </a:schemeClr>
        </a:buClr>
        <a:buSzPct val="90000"/>
        <a:buFont typeface="Wingdings" pitchFamily="2" charset="2"/>
        <a:buChar char=""/>
        <a:defRPr lang="en-US" sz="1800" kern="1200" dirty="0" smtClean="0">
          <a:solidFill>
            <a:schemeClr val="tx1">
              <a:lumMod val="65000"/>
              <a:lumOff val="35000"/>
            </a:schemeClr>
          </a:solidFill>
          <a:latin typeface="+mn-lt"/>
          <a:ea typeface="+mn-ea"/>
          <a:cs typeface="+mn-cs"/>
        </a:defRPr>
      </a:lvl8pPr>
      <a:lvl9pPr marL="3087688" indent="-344488" algn="l" defTabSz="914400" rtl="0" eaLnBrk="1" latinLnBrk="0" hangingPunct="1">
        <a:spcBef>
          <a:spcPct val="20000"/>
        </a:spcBef>
        <a:buClr>
          <a:schemeClr val="accent1"/>
        </a:buClr>
        <a:buSzPct val="90000"/>
        <a:buFont typeface="Wingdings" pitchFamily="2"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creativecommons.org/licenses/by-nc/4.0/deed.en_US"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Rectangle 4"/>
          <p:cNvSpPr>
            <a:spLocks noGrp="1" noChangeArrowheads="1"/>
          </p:cNvSpPr>
          <p:nvPr>
            <p:ph type="ctrTitle"/>
          </p:nvPr>
        </p:nvSpPr>
        <p:spPr/>
        <p:txBody>
          <a:bodyPr/>
          <a:lstStyle/>
          <a:p>
            <a:r>
              <a:rPr lang="en-US" sz="5400" noProof="0" dirty="0"/>
              <a:t>Introduction to Cryptography</a:t>
            </a:r>
          </a:p>
        </p:txBody>
      </p:sp>
      <p:sp>
        <p:nvSpPr>
          <p:cNvPr id="5125" name="Rectangle 5"/>
          <p:cNvSpPr>
            <a:spLocks noGrp="1" noChangeArrowheads="1"/>
          </p:cNvSpPr>
          <p:nvPr>
            <p:ph type="subTitle" idx="1"/>
          </p:nvPr>
        </p:nvSpPr>
        <p:spPr/>
        <p:txBody>
          <a:bodyPr/>
          <a:lstStyle/>
          <a:p>
            <a:endParaRPr lang="en-US" noProof="0" dirty="0"/>
          </a:p>
        </p:txBody>
      </p:sp>
      <p:pic>
        <p:nvPicPr>
          <p:cNvPr id="5" name="Picture 4" descr="by-nc.png">
            <a:hlinkClick r:id="rId3"/>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86200" y="5943600"/>
            <a:ext cx="1198880" cy="43688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dirty="0"/>
              <a:t>Three Major Themes</a:t>
            </a:r>
          </a:p>
        </p:txBody>
      </p:sp>
      <p:sp>
        <p:nvSpPr>
          <p:cNvPr id="3" name="Content Placeholder 2"/>
          <p:cNvSpPr>
            <a:spLocks noGrp="1"/>
          </p:cNvSpPr>
          <p:nvPr>
            <p:ph idx="1"/>
          </p:nvPr>
        </p:nvSpPr>
        <p:spPr/>
        <p:txBody>
          <a:bodyPr>
            <a:normAutofit fontScale="92500" lnSpcReduction="10000"/>
          </a:bodyPr>
          <a:lstStyle/>
          <a:p>
            <a:r>
              <a:rPr lang="en-US" noProof="0" dirty="0"/>
              <a:t>Mechanization of encryption</a:t>
            </a:r>
          </a:p>
          <a:p>
            <a:pPr lvl="1"/>
            <a:r>
              <a:rPr lang="en-US" noProof="0" dirty="0"/>
              <a:t>The famous Enigma machine (and other, lesser-known but equally important machines) was developed shortly after the war</a:t>
            </a:r>
          </a:p>
          <a:p>
            <a:r>
              <a:rPr lang="en-US" noProof="0" dirty="0"/>
              <a:t>Cryptanalysis started to become mathematical (Friedman (US), circa 1920)</a:t>
            </a:r>
          </a:p>
          <a:p>
            <a:pPr lvl="1"/>
            <a:r>
              <a:rPr lang="en-US" noProof="0" dirty="0"/>
              <a:t>Developed far more by Rejewski’s team (Poland) in the 1930s; their work was expanded at Bletchley Park</a:t>
            </a:r>
          </a:p>
          <a:p>
            <a:r>
              <a:rPr lang="en-US" noProof="0" dirty="0"/>
              <a:t>The use of metadata, first as an adjunct to cryptanalysis, and then as something useful in its own right</a:t>
            </a:r>
          </a:p>
        </p:txBody>
      </p:sp>
      <p:sp>
        <p:nvSpPr>
          <p:cNvPr id="4" name="Footer Placeholder 3"/>
          <p:cNvSpPr>
            <a:spLocks noGrp="1"/>
          </p:cNvSpPr>
          <p:nvPr>
            <p:ph type="ftr" sz="quarter" idx="11"/>
          </p:nvPr>
        </p:nvSpPr>
        <p:spPr/>
        <p:txBody>
          <a:bodyPr/>
          <a:lstStyle/>
          <a:p>
            <a:r>
              <a:rPr lang="en-US"/>
              <a:t>cybersecseminar</a:t>
            </a:r>
          </a:p>
        </p:txBody>
      </p:sp>
      <p:sp>
        <p:nvSpPr>
          <p:cNvPr id="5" name="Slide Number Placeholder 4"/>
          <p:cNvSpPr>
            <a:spLocks noGrp="1"/>
          </p:cNvSpPr>
          <p:nvPr>
            <p:ph type="sldNum" sz="quarter" idx="12"/>
          </p:nvPr>
        </p:nvSpPr>
        <p:spPr/>
        <p:txBody>
          <a:bodyPr/>
          <a:lstStyle/>
          <a:p>
            <a:fld id="{9F2F5E10-5301-4EE6-90D2-A6C4A3F62BED}" type="slidenum">
              <a:rPr lang="en-US" smtClean="0"/>
              <a:t>10</a:t>
            </a:fld>
            <a:endParaRPr lang="en-US"/>
          </a:p>
        </p:txBody>
      </p:sp>
    </p:spTree>
    <p:extLst>
      <p:ext uri="{BB962C8B-B14F-4D97-AF65-F5344CB8AC3E}">
        <p14:creationId xmlns:p14="http://schemas.microsoft.com/office/powerpoint/2010/main" val="21303918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dirty="0"/>
              <a:t>Metadata</a:t>
            </a:r>
          </a:p>
        </p:txBody>
      </p:sp>
      <p:sp>
        <p:nvSpPr>
          <p:cNvPr id="3" name="Content Placeholder 2"/>
          <p:cNvSpPr>
            <a:spLocks noGrp="1"/>
          </p:cNvSpPr>
          <p:nvPr>
            <p:ph idx="1"/>
          </p:nvPr>
        </p:nvSpPr>
        <p:spPr/>
        <p:txBody>
          <a:bodyPr/>
          <a:lstStyle/>
          <a:p>
            <a:r>
              <a:rPr lang="en-US" noProof="0" dirty="0"/>
              <a:t>Traffic analysis</a:t>
            </a:r>
          </a:p>
          <a:p>
            <a:pPr lvl="1"/>
            <a:r>
              <a:rPr lang="en-US" noProof="0" dirty="0"/>
              <a:t>Who speaks to whom</a:t>
            </a:r>
          </a:p>
          <a:p>
            <a:pPr lvl="1"/>
            <a:r>
              <a:rPr lang="en-US" noProof="0" dirty="0"/>
              <a:t>Message size</a:t>
            </a:r>
          </a:p>
          <a:p>
            <a:pPr lvl="1"/>
            <a:r>
              <a:rPr lang="en-US" noProof="0" dirty="0"/>
              <a:t>Message volume and timing</a:t>
            </a:r>
          </a:p>
          <a:p>
            <a:r>
              <a:rPr lang="en-US" noProof="0" dirty="0"/>
              <a:t>Other information (including “indicators”) in the message headers</a:t>
            </a:r>
          </a:p>
          <a:p>
            <a:pPr lvl="1"/>
            <a:r>
              <a:rPr lang="en-US" i="1" noProof="0" dirty="0"/>
              <a:t>How you used encryption had become crucial!</a:t>
            </a:r>
          </a:p>
        </p:txBody>
      </p:sp>
      <p:sp>
        <p:nvSpPr>
          <p:cNvPr id="4" name="Footer Placeholder 3"/>
          <p:cNvSpPr>
            <a:spLocks noGrp="1"/>
          </p:cNvSpPr>
          <p:nvPr>
            <p:ph type="ftr" sz="quarter" idx="11"/>
          </p:nvPr>
        </p:nvSpPr>
        <p:spPr/>
        <p:txBody>
          <a:bodyPr/>
          <a:lstStyle/>
          <a:p>
            <a:r>
              <a:rPr lang="en-US"/>
              <a:t>cybersecseminar</a:t>
            </a:r>
          </a:p>
        </p:txBody>
      </p:sp>
      <p:sp>
        <p:nvSpPr>
          <p:cNvPr id="5" name="Slide Number Placeholder 4"/>
          <p:cNvSpPr>
            <a:spLocks noGrp="1"/>
          </p:cNvSpPr>
          <p:nvPr>
            <p:ph type="sldNum" sz="quarter" idx="12"/>
          </p:nvPr>
        </p:nvSpPr>
        <p:spPr/>
        <p:txBody>
          <a:bodyPr/>
          <a:lstStyle/>
          <a:p>
            <a:fld id="{9F2F5E10-5301-4EE6-90D2-A6C4A3F62BED}" type="slidenum">
              <a:rPr lang="en-US" smtClean="0"/>
              <a:t>11</a:t>
            </a:fld>
            <a:endParaRPr lang="en-US"/>
          </a:p>
        </p:txBody>
      </p:sp>
    </p:spTree>
    <p:extLst>
      <p:ext uri="{BB962C8B-B14F-4D97-AF65-F5344CB8AC3E}">
        <p14:creationId xmlns:p14="http://schemas.microsoft.com/office/powerpoint/2010/main" val="9346276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dirty="0"/>
              <a:t>Cryptography is Very Hard</a:t>
            </a:r>
          </a:p>
        </p:txBody>
      </p:sp>
      <p:sp>
        <p:nvSpPr>
          <p:cNvPr id="3" name="Content Placeholder 2"/>
          <p:cNvSpPr>
            <a:spLocks noGrp="1"/>
          </p:cNvSpPr>
          <p:nvPr>
            <p:ph idx="1"/>
          </p:nvPr>
        </p:nvSpPr>
        <p:spPr/>
        <p:txBody>
          <a:bodyPr/>
          <a:lstStyle/>
          <a:p>
            <a:r>
              <a:rPr lang="en-US" noProof="0" dirty="0"/>
              <a:t>The design of ciphers is very hard</a:t>
            </a:r>
          </a:p>
          <a:p>
            <a:r>
              <a:rPr lang="en-US" i="1" noProof="0" dirty="0"/>
              <a:t>Cryptographic protocol</a:t>
            </a:r>
            <a:r>
              <a:rPr lang="en-US" noProof="0" dirty="0"/>
              <a:t> design is very hard</a:t>
            </a:r>
          </a:p>
          <a:p>
            <a:r>
              <a:rPr lang="en-US" noProof="0" dirty="0"/>
              <a:t>Using ciphers correctly is very hard</a:t>
            </a:r>
          </a:p>
        </p:txBody>
      </p:sp>
      <p:sp>
        <p:nvSpPr>
          <p:cNvPr id="4" name="Footer Placeholder 3"/>
          <p:cNvSpPr>
            <a:spLocks noGrp="1"/>
          </p:cNvSpPr>
          <p:nvPr>
            <p:ph type="ftr" sz="quarter" idx="11"/>
          </p:nvPr>
        </p:nvSpPr>
        <p:spPr/>
        <p:txBody>
          <a:bodyPr/>
          <a:lstStyle/>
          <a:p>
            <a:r>
              <a:rPr lang="en-US"/>
              <a:t>cybersecseminar</a:t>
            </a:r>
          </a:p>
        </p:txBody>
      </p:sp>
      <p:sp>
        <p:nvSpPr>
          <p:cNvPr id="5" name="Slide Number Placeholder 4"/>
          <p:cNvSpPr>
            <a:spLocks noGrp="1"/>
          </p:cNvSpPr>
          <p:nvPr>
            <p:ph type="sldNum" sz="quarter" idx="12"/>
          </p:nvPr>
        </p:nvSpPr>
        <p:spPr/>
        <p:txBody>
          <a:bodyPr/>
          <a:lstStyle/>
          <a:p>
            <a:fld id="{9F2F5E10-5301-4EE6-90D2-A6C4A3F62BED}" type="slidenum">
              <a:rPr lang="en-US" smtClean="0"/>
              <a:t>12</a:t>
            </a:fld>
            <a:endParaRPr lang="en-US"/>
          </a:p>
        </p:txBody>
      </p:sp>
    </p:spTree>
    <p:extLst>
      <p:ext uri="{BB962C8B-B14F-4D97-AF65-F5344CB8AC3E}">
        <p14:creationId xmlns:p14="http://schemas.microsoft.com/office/powerpoint/2010/main" val="17764206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dirty="0"/>
              <a:t>Historical Example: The World War II Enigma Machine</a:t>
            </a:r>
          </a:p>
        </p:txBody>
      </p:sp>
      <p:pic>
        <p:nvPicPr>
          <p:cNvPr id="4" name="Content Placeholder 3" descr="enigma_machine.jpg"/>
          <p:cNvPicPr>
            <a:picLocks noGrp="1" noChangeAspect="1"/>
          </p:cNvPicPr>
          <p:nvPr>
            <p:ph idx="1"/>
          </p:nvPr>
        </p:nvPicPr>
        <p:blipFill>
          <a:blip r:embed="rId2">
            <a:extLst>
              <a:ext uri="{28A0092B-C50C-407E-A947-70E740481C1C}">
                <a14:useLocalDpi xmlns:a14="http://schemas.microsoft.com/office/drawing/2010/main" val="0"/>
              </a:ext>
            </a:extLst>
          </a:blip>
          <a:srcRect l="-39382" r="-39382"/>
          <a:stretch>
            <a:fillRect/>
          </a:stretch>
        </p:blipFill>
        <p:spPr>
          <a:xfrm>
            <a:off x="516434" y="2756646"/>
            <a:ext cx="8308975" cy="3491753"/>
          </a:xfrm>
        </p:spPr>
      </p:pic>
      <p:sp>
        <p:nvSpPr>
          <p:cNvPr id="7" name="TextBox 6"/>
          <p:cNvSpPr txBox="1"/>
          <p:nvPr/>
        </p:nvSpPr>
        <p:spPr>
          <a:xfrm>
            <a:off x="2739172" y="6192326"/>
            <a:ext cx="3876544" cy="276999"/>
          </a:xfrm>
          <a:prstGeom prst="rect">
            <a:avLst/>
          </a:prstGeom>
          <a:noFill/>
        </p:spPr>
        <p:txBody>
          <a:bodyPr wrap="square" rtlCol="0">
            <a:spAutoFit/>
          </a:bodyPr>
          <a:lstStyle/>
          <a:p>
            <a:pPr algn="ctr"/>
            <a:r>
              <a:rPr lang="en-US" sz="1200" dirty="0"/>
              <a:t>Photo: public domain</a:t>
            </a:r>
          </a:p>
        </p:txBody>
      </p:sp>
      <p:sp>
        <p:nvSpPr>
          <p:cNvPr id="8" name="Footer Placeholder 7"/>
          <p:cNvSpPr>
            <a:spLocks noGrp="1"/>
          </p:cNvSpPr>
          <p:nvPr>
            <p:ph type="ftr" sz="quarter" idx="11"/>
          </p:nvPr>
        </p:nvSpPr>
        <p:spPr/>
        <p:txBody>
          <a:bodyPr/>
          <a:lstStyle/>
          <a:p>
            <a:r>
              <a:rPr lang="en-US"/>
              <a:t>smb</a:t>
            </a:r>
          </a:p>
        </p:txBody>
      </p:sp>
      <p:sp>
        <p:nvSpPr>
          <p:cNvPr id="9" name="Slide Number Placeholder 8"/>
          <p:cNvSpPr>
            <a:spLocks noGrp="1"/>
          </p:cNvSpPr>
          <p:nvPr>
            <p:ph type="sldNum" sz="quarter" idx="12"/>
          </p:nvPr>
        </p:nvSpPr>
        <p:spPr/>
        <p:txBody>
          <a:bodyPr/>
          <a:lstStyle/>
          <a:p>
            <a:fld id="{B85029F3-E7A2-B64A-BC69-9F42DCB6924C}" type="slidenum">
              <a:rPr lang="en-US" smtClean="0"/>
              <a:t>13</a:t>
            </a:fld>
            <a:endParaRPr lang="en-US"/>
          </a:p>
        </p:txBody>
      </p:sp>
    </p:spTree>
    <p:extLst>
      <p:ext uri="{BB962C8B-B14F-4D97-AF65-F5344CB8AC3E}">
        <p14:creationId xmlns:p14="http://schemas.microsoft.com/office/powerpoint/2010/main" val="16081922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dirty="0"/>
              <a:t>Historical Example: The World War II Enigma Machine</a:t>
            </a:r>
          </a:p>
        </p:txBody>
      </p:sp>
      <p:pic>
        <p:nvPicPr>
          <p:cNvPr id="5" name="Content Placeholder 4" descr="Enigma-rotors.jpg"/>
          <p:cNvPicPr>
            <a:picLocks noGrp="1" noChangeAspect="1"/>
          </p:cNvPicPr>
          <p:nvPr>
            <p:ph idx="1"/>
          </p:nvPr>
        </p:nvPicPr>
        <p:blipFill>
          <a:blip r:embed="rId2">
            <a:extLst>
              <a:ext uri="{28A0092B-C50C-407E-A947-70E740481C1C}">
                <a14:useLocalDpi xmlns:a14="http://schemas.microsoft.com/office/drawing/2010/main" val="0"/>
              </a:ext>
            </a:extLst>
          </a:blip>
          <a:srcRect l="-25787" r="-25787"/>
          <a:stretch>
            <a:fillRect/>
          </a:stretch>
        </p:blipFill>
        <p:spPr>
          <a:xfrm>
            <a:off x="-1005791" y="2756646"/>
            <a:ext cx="8308975" cy="3491753"/>
          </a:xfrm>
        </p:spPr>
      </p:pic>
      <p:sp>
        <p:nvSpPr>
          <p:cNvPr id="3" name="TextBox 2"/>
          <p:cNvSpPr txBox="1"/>
          <p:nvPr/>
        </p:nvSpPr>
        <p:spPr>
          <a:xfrm>
            <a:off x="6020063" y="2860025"/>
            <a:ext cx="2791913" cy="369332"/>
          </a:xfrm>
          <a:prstGeom prst="rect">
            <a:avLst/>
          </a:prstGeom>
          <a:noFill/>
        </p:spPr>
        <p:txBody>
          <a:bodyPr wrap="square" rtlCol="0">
            <a:spAutoFit/>
          </a:bodyPr>
          <a:lstStyle/>
          <a:p>
            <a:r>
              <a:rPr lang="en-US" dirty="0"/>
              <a:t>You select the proper rotors</a:t>
            </a:r>
          </a:p>
        </p:txBody>
      </p:sp>
      <p:sp>
        <p:nvSpPr>
          <p:cNvPr id="6" name="TextBox 5"/>
          <p:cNvSpPr txBox="1"/>
          <p:nvPr/>
        </p:nvSpPr>
        <p:spPr>
          <a:xfrm>
            <a:off x="1159027" y="6192326"/>
            <a:ext cx="3876544" cy="276999"/>
          </a:xfrm>
          <a:prstGeom prst="rect">
            <a:avLst/>
          </a:prstGeom>
          <a:noFill/>
        </p:spPr>
        <p:txBody>
          <a:bodyPr wrap="square" rtlCol="0">
            <a:spAutoFit/>
          </a:bodyPr>
          <a:lstStyle/>
          <a:p>
            <a:pPr algn="ctr"/>
            <a:r>
              <a:rPr lang="en-US" sz="1200" dirty="0"/>
              <a:t>Photo: public domain</a:t>
            </a:r>
          </a:p>
        </p:txBody>
      </p:sp>
      <p:sp>
        <p:nvSpPr>
          <p:cNvPr id="4" name="Footer Placeholder 3"/>
          <p:cNvSpPr>
            <a:spLocks noGrp="1"/>
          </p:cNvSpPr>
          <p:nvPr>
            <p:ph type="ftr" sz="quarter" idx="11"/>
          </p:nvPr>
        </p:nvSpPr>
        <p:spPr/>
        <p:txBody>
          <a:bodyPr/>
          <a:lstStyle/>
          <a:p>
            <a:r>
              <a:rPr lang="en-US"/>
              <a:t>smb</a:t>
            </a:r>
          </a:p>
        </p:txBody>
      </p:sp>
      <p:sp>
        <p:nvSpPr>
          <p:cNvPr id="7" name="Slide Number Placeholder 6"/>
          <p:cNvSpPr>
            <a:spLocks noGrp="1"/>
          </p:cNvSpPr>
          <p:nvPr>
            <p:ph type="sldNum" sz="quarter" idx="12"/>
          </p:nvPr>
        </p:nvSpPr>
        <p:spPr/>
        <p:txBody>
          <a:bodyPr/>
          <a:lstStyle/>
          <a:p>
            <a:fld id="{B85029F3-E7A2-B64A-BC69-9F42DCB6924C}" type="slidenum">
              <a:rPr lang="en-US" smtClean="0"/>
              <a:t>14</a:t>
            </a:fld>
            <a:endParaRPr lang="en-US"/>
          </a:p>
        </p:txBody>
      </p:sp>
    </p:spTree>
    <p:extLst>
      <p:ext uri="{BB962C8B-B14F-4D97-AF65-F5344CB8AC3E}">
        <p14:creationId xmlns:p14="http://schemas.microsoft.com/office/powerpoint/2010/main" val="6585024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dirty="0"/>
              <a:t>Historical Example: The World War II Enigma Machine</a:t>
            </a:r>
          </a:p>
        </p:txBody>
      </p:sp>
      <p:pic>
        <p:nvPicPr>
          <p:cNvPr id="5" name="Content Placeholder 4" descr="1261px-Enigma_rotors_with_alphabet_rings.jpg"/>
          <p:cNvPicPr>
            <a:picLocks noGrp="1" noChangeAspect="1"/>
          </p:cNvPicPr>
          <p:nvPr>
            <p:ph idx="1"/>
          </p:nvPr>
        </p:nvPicPr>
        <p:blipFill>
          <a:blip r:embed="rId2">
            <a:extLst>
              <a:ext uri="{28A0092B-C50C-407E-A947-70E740481C1C}">
                <a14:useLocalDpi xmlns:a14="http://schemas.microsoft.com/office/drawing/2010/main" val="0"/>
              </a:ext>
            </a:extLst>
          </a:blip>
          <a:srcRect l="-46618" r="-46618"/>
          <a:stretch>
            <a:fillRect/>
          </a:stretch>
        </p:blipFill>
        <p:spPr>
          <a:xfrm>
            <a:off x="-1612389" y="2756646"/>
            <a:ext cx="8308975" cy="3491753"/>
          </a:xfrm>
        </p:spPr>
      </p:pic>
      <p:sp>
        <p:nvSpPr>
          <p:cNvPr id="6" name="TextBox 5"/>
          <p:cNvSpPr txBox="1"/>
          <p:nvPr/>
        </p:nvSpPr>
        <p:spPr>
          <a:xfrm>
            <a:off x="4992483" y="2908500"/>
            <a:ext cx="3518974" cy="923330"/>
          </a:xfrm>
          <a:prstGeom prst="rect">
            <a:avLst/>
          </a:prstGeom>
          <a:noFill/>
        </p:spPr>
        <p:txBody>
          <a:bodyPr wrap="square" rtlCol="0">
            <a:spAutoFit/>
          </a:bodyPr>
          <a:lstStyle/>
          <a:p>
            <a:r>
              <a:rPr lang="en-US" dirty="0"/>
              <a:t>Adjust the rotors to their “ground setting”. (More complex than I’m explaining now.)</a:t>
            </a:r>
          </a:p>
        </p:txBody>
      </p:sp>
      <p:sp>
        <p:nvSpPr>
          <p:cNvPr id="7" name="TextBox 6"/>
          <p:cNvSpPr txBox="1"/>
          <p:nvPr/>
        </p:nvSpPr>
        <p:spPr>
          <a:xfrm>
            <a:off x="538602" y="6248399"/>
            <a:ext cx="3876544" cy="276999"/>
          </a:xfrm>
          <a:prstGeom prst="rect">
            <a:avLst/>
          </a:prstGeom>
          <a:noFill/>
        </p:spPr>
        <p:txBody>
          <a:bodyPr wrap="square" rtlCol="0">
            <a:spAutoFit/>
          </a:bodyPr>
          <a:lstStyle/>
          <a:p>
            <a:pPr algn="ctr"/>
            <a:r>
              <a:rPr lang="en-US" sz="1200" dirty="0"/>
              <a:t>Photo: public domain</a:t>
            </a:r>
          </a:p>
        </p:txBody>
      </p:sp>
      <p:sp>
        <p:nvSpPr>
          <p:cNvPr id="8" name="Footer Placeholder 7"/>
          <p:cNvSpPr>
            <a:spLocks noGrp="1"/>
          </p:cNvSpPr>
          <p:nvPr>
            <p:ph type="ftr" sz="quarter" idx="11"/>
          </p:nvPr>
        </p:nvSpPr>
        <p:spPr/>
        <p:txBody>
          <a:bodyPr/>
          <a:lstStyle/>
          <a:p>
            <a:r>
              <a:rPr lang="en-US"/>
              <a:t>smb</a:t>
            </a:r>
          </a:p>
        </p:txBody>
      </p:sp>
      <p:sp>
        <p:nvSpPr>
          <p:cNvPr id="9" name="Slide Number Placeholder 8"/>
          <p:cNvSpPr>
            <a:spLocks noGrp="1"/>
          </p:cNvSpPr>
          <p:nvPr>
            <p:ph type="sldNum" sz="quarter" idx="12"/>
          </p:nvPr>
        </p:nvSpPr>
        <p:spPr/>
        <p:txBody>
          <a:bodyPr/>
          <a:lstStyle/>
          <a:p>
            <a:fld id="{B85029F3-E7A2-B64A-BC69-9F42DCB6924C}" type="slidenum">
              <a:rPr lang="en-US" smtClean="0"/>
              <a:t>15</a:t>
            </a:fld>
            <a:endParaRPr lang="en-US"/>
          </a:p>
        </p:txBody>
      </p:sp>
    </p:spTree>
    <p:extLst>
      <p:ext uri="{BB962C8B-B14F-4D97-AF65-F5344CB8AC3E}">
        <p14:creationId xmlns:p14="http://schemas.microsoft.com/office/powerpoint/2010/main" val="14671416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dirty="0"/>
              <a:t>Historical Example: The World War II Enigma Machine</a:t>
            </a:r>
          </a:p>
        </p:txBody>
      </p:sp>
      <p:pic>
        <p:nvPicPr>
          <p:cNvPr id="7" name="Content Placeholder 6" descr="Enigma-plugboard.jpg"/>
          <p:cNvPicPr>
            <a:picLocks noGrp="1" noChangeAspect="1"/>
          </p:cNvPicPr>
          <p:nvPr>
            <p:ph idx="1"/>
          </p:nvPr>
        </p:nvPicPr>
        <p:blipFill>
          <a:blip r:embed="rId2">
            <a:extLst>
              <a:ext uri="{28A0092B-C50C-407E-A947-70E740481C1C}">
                <a14:useLocalDpi xmlns:a14="http://schemas.microsoft.com/office/drawing/2010/main" val="0"/>
              </a:ext>
            </a:extLst>
          </a:blip>
          <a:srcRect l="-30999" r="-30999"/>
          <a:stretch>
            <a:fillRect/>
          </a:stretch>
        </p:blipFill>
        <p:spPr>
          <a:xfrm>
            <a:off x="-1166918" y="2756646"/>
            <a:ext cx="8308975" cy="3491753"/>
          </a:xfrm>
        </p:spPr>
      </p:pic>
      <p:sp>
        <p:nvSpPr>
          <p:cNvPr id="8" name="TextBox 7"/>
          <p:cNvSpPr txBox="1"/>
          <p:nvPr/>
        </p:nvSpPr>
        <p:spPr>
          <a:xfrm>
            <a:off x="5729238" y="2869720"/>
            <a:ext cx="3121514" cy="2031325"/>
          </a:xfrm>
          <a:prstGeom prst="rect">
            <a:avLst/>
          </a:prstGeom>
          <a:noFill/>
        </p:spPr>
        <p:txBody>
          <a:bodyPr wrap="square" rtlCol="0">
            <a:spAutoFit/>
          </a:bodyPr>
          <a:lstStyle/>
          <a:p>
            <a:r>
              <a:rPr lang="en-US" dirty="0"/>
              <a:t>Set the </a:t>
            </a:r>
            <a:r>
              <a:rPr lang="en-US" dirty="0" err="1"/>
              <a:t>plugboard</a:t>
            </a:r>
            <a:endParaRPr lang="en-US" dirty="0"/>
          </a:p>
          <a:p>
            <a:endParaRPr lang="en-US" dirty="0"/>
          </a:p>
          <a:p>
            <a:r>
              <a:rPr lang="en-US" dirty="0"/>
              <a:t>Note: in today’s terminology, the rotor selection, initial rotor settings, and </a:t>
            </a:r>
            <a:r>
              <a:rPr lang="en-US" dirty="0" err="1"/>
              <a:t>plugboard</a:t>
            </a:r>
            <a:r>
              <a:rPr lang="en-US" dirty="0"/>
              <a:t> setting were the daily </a:t>
            </a:r>
            <a:r>
              <a:rPr lang="en-US" i="1" dirty="0"/>
              <a:t>key</a:t>
            </a:r>
            <a:r>
              <a:rPr lang="en-US" dirty="0"/>
              <a:t>, which was listed in a book.</a:t>
            </a:r>
          </a:p>
        </p:txBody>
      </p:sp>
      <p:sp>
        <p:nvSpPr>
          <p:cNvPr id="9" name="TextBox 8"/>
          <p:cNvSpPr txBox="1"/>
          <p:nvPr/>
        </p:nvSpPr>
        <p:spPr>
          <a:xfrm>
            <a:off x="965144" y="6208938"/>
            <a:ext cx="3876544" cy="276999"/>
          </a:xfrm>
          <a:prstGeom prst="rect">
            <a:avLst/>
          </a:prstGeom>
          <a:noFill/>
        </p:spPr>
        <p:txBody>
          <a:bodyPr wrap="square" rtlCol="0">
            <a:spAutoFit/>
          </a:bodyPr>
          <a:lstStyle/>
          <a:p>
            <a:pPr algn="ctr"/>
            <a:r>
              <a:rPr lang="en-US" sz="1200" dirty="0"/>
              <a:t>Photo: Bob Lord, via </a:t>
            </a:r>
            <a:r>
              <a:rPr lang="en-US" sz="1200" dirty="0" err="1"/>
              <a:t>WikiMedia</a:t>
            </a:r>
            <a:r>
              <a:rPr lang="en-US" sz="1200" dirty="0"/>
              <a:t> Commons</a:t>
            </a:r>
          </a:p>
        </p:txBody>
      </p:sp>
      <p:sp>
        <p:nvSpPr>
          <p:cNvPr id="10" name="Footer Placeholder 9"/>
          <p:cNvSpPr>
            <a:spLocks noGrp="1"/>
          </p:cNvSpPr>
          <p:nvPr>
            <p:ph type="ftr" sz="quarter" idx="11"/>
          </p:nvPr>
        </p:nvSpPr>
        <p:spPr/>
        <p:txBody>
          <a:bodyPr/>
          <a:lstStyle/>
          <a:p>
            <a:r>
              <a:rPr lang="en-US"/>
              <a:t>smb</a:t>
            </a:r>
          </a:p>
        </p:txBody>
      </p:sp>
      <p:sp>
        <p:nvSpPr>
          <p:cNvPr id="11" name="Slide Number Placeholder 10"/>
          <p:cNvSpPr>
            <a:spLocks noGrp="1"/>
          </p:cNvSpPr>
          <p:nvPr>
            <p:ph type="sldNum" sz="quarter" idx="12"/>
          </p:nvPr>
        </p:nvSpPr>
        <p:spPr/>
        <p:txBody>
          <a:bodyPr/>
          <a:lstStyle/>
          <a:p>
            <a:fld id="{B85029F3-E7A2-B64A-BC69-9F42DCB6924C}" type="slidenum">
              <a:rPr lang="en-US" smtClean="0"/>
              <a:t>16</a:t>
            </a:fld>
            <a:endParaRPr lang="en-US"/>
          </a:p>
        </p:txBody>
      </p:sp>
    </p:spTree>
    <p:extLst>
      <p:ext uri="{BB962C8B-B14F-4D97-AF65-F5344CB8AC3E}">
        <p14:creationId xmlns:p14="http://schemas.microsoft.com/office/powerpoint/2010/main" val="8421909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dirty="0"/>
              <a:t>Historical Example: The World War II Enigma Machine</a:t>
            </a:r>
          </a:p>
        </p:txBody>
      </p:sp>
      <p:pic>
        <p:nvPicPr>
          <p:cNvPr id="5" name="Content Placeholder 4" descr="7762049790_56a07ebb61_o.jpg"/>
          <p:cNvPicPr>
            <a:picLocks noGrp="1" noChangeAspect="1"/>
          </p:cNvPicPr>
          <p:nvPr>
            <p:ph idx="1"/>
          </p:nvPr>
        </p:nvPicPr>
        <p:blipFill>
          <a:blip r:embed="rId2">
            <a:extLst>
              <a:ext uri="{28A0092B-C50C-407E-A947-70E740481C1C}">
                <a14:useLocalDpi xmlns:a14="http://schemas.microsoft.com/office/drawing/2010/main" val="0"/>
              </a:ext>
            </a:extLst>
          </a:blip>
          <a:srcRect l="-29353" r="-29353"/>
          <a:stretch>
            <a:fillRect/>
          </a:stretch>
        </p:blipFill>
        <p:spPr>
          <a:xfrm>
            <a:off x="-1129005" y="2756646"/>
            <a:ext cx="8308975" cy="3491753"/>
          </a:xfrm>
        </p:spPr>
      </p:pic>
      <p:sp>
        <p:nvSpPr>
          <p:cNvPr id="6" name="TextBox 5"/>
          <p:cNvSpPr txBox="1"/>
          <p:nvPr/>
        </p:nvSpPr>
        <p:spPr>
          <a:xfrm>
            <a:off x="984532" y="6192326"/>
            <a:ext cx="3876544" cy="276999"/>
          </a:xfrm>
          <a:prstGeom prst="rect">
            <a:avLst/>
          </a:prstGeom>
          <a:noFill/>
        </p:spPr>
        <p:txBody>
          <a:bodyPr wrap="square" rtlCol="0">
            <a:spAutoFit/>
          </a:bodyPr>
          <a:lstStyle/>
          <a:p>
            <a:pPr algn="ctr"/>
            <a:r>
              <a:rPr lang="en-US" sz="1200" dirty="0"/>
              <a:t>Photo: Paul Hudson, via Flickr</a:t>
            </a:r>
          </a:p>
        </p:txBody>
      </p:sp>
      <p:sp>
        <p:nvSpPr>
          <p:cNvPr id="7" name="TextBox 6"/>
          <p:cNvSpPr txBox="1"/>
          <p:nvPr/>
        </p:nvSpPr>
        <p:spPr>
          <a:xfrm>
            <a:off x="5816486" y="2869720"/>
            <a:ext cx="2908414" cy="3139321"/>
          </a:xfrm>
          <a:prstGeom prst="rect">
            <a:avLst/>
          </a:prstGeom>
          <a:noFill/>
        </p:spPr>
        <p:txBody>
          <a:bodyPr wrap="square" rtlCol="0">
            <a:spAutoFit/>
          </a:bodyPr>
          <a:lstStyle/>
          <a:p>
            <a:pPr marL="285750" indent="-285750">
              <a:buFont typeface="Arial"/>
              <a:buChar char="•"/>
            </a:pPr>
            <a:r>
              <a:rPr lang="en-US" dirty="0"/>
              <a:t>Pick three random letters and encrypt them twice, and send those six letters as the start of the encrypted message</a:t>
            </a:r>
          </a:p>
          <a:p>
            <a:pPr marL="285750" indent="-285750">
              <a:buFont typeface="Arial"/>
              <a:buChar char="•"/>
            </a:pPr>
            <a:r>
              <a:rPr lang="en-US" dirty="0"/>
              <a:t>(In modern terminology, these letters are the </a:t>
            </a:r>
            <a:r>
              <a:rPr lang="en-US" i="1" dirty="0"/>
              <a:t>session key</a:t>
            </a:r>
            <a:r>
              <a:rPr lang="en-US" dirty="0"/>
              <a:t>)</a:t>
            </a:r>
          </a:p>
          <a:p>
            <a:pPr marL="285750" indent="-285750">
              <a:buFont typeface="Arial"/>
              <a:buChar char="•"/>
            </a:pPr>
            <a:r>
              <a:rPr lang="en-US" dirty="0"/>
              <a:t>Reset the rotors to those three letters</a:t>
            </a:r>
          </a:p>
        </p:txBody>
      </p:sp>
      <p:sp>
        <p:nvSpPr>
          <p:cNvPr id="8" name="Footer Placeholder 7"/>
          <p:cNvSpPr>
            <a:spLocks noGrp="1"/>
          </p:cNvSpPr>
          <p:nvPr>
            <p:ph type="ftr" sz="quarter" idx="11"/>
          </p:nvPr>
        </p:nvSpPr>
        <p:spPr/>
        <p:txBody>
          <a:bodyPr/>
          <a:lstStyle/>
          <a:p>
            <a:r>
              <a:rPr lang="en-US"/>
              <a:t>smb</a:t>
            </a:r>
          </a:p>
        </p:txBody>
      </p:sp>
      <p:sp>
        <p:nvSpPr>
          <p:cNvPr id="9" name="Slide Number Placeholder 8"/>
          <p:cNvSpPr>
            <a:spLocks noGrp="1"/>
          </p:cNvSpPr>
          <p:nvPr>
            <p:ph type="sldNum" sz="quarter" idx="12"/>
          </p:nvPr>
        </p:nvSpPr>
        <p:spPr/>
        <p:txBody>
          <a:bodyPr/>
          <a:lstStyle/>
          <a:p>
            <a:fld id="{B85029F3-E7A2-B64A-BC69-9F42DCB6924C}" type="slidenum">
              <a:rPr lang="en-US" smtClean="0"/>
              <a:t>17</a:t>
            </a:fld>
            <a:endParaRPr lang="en-US"/>
          </a:p>
        </p:txBody>
      </p:sp>
    </p:spTree>
    <p:extLst>
      <p:ext uri="{BB962C8B-B14F-4D97-AF65-F5344CB8AC3E}">
        <p14:creationId xmlns:p14="http://schemas.microsoft.com/office/powerpoint/2010/main" val="6390330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dirty="0"/>
              <a:t>What Could Go Wrong?</a:t>
            </a:r>
          </a:p>
        </p:txBody>
      </p:sp>
      <p:sp>
        <p:nvSpPr>
          <p:cNvPr id="3" name="Content Placeholder 2"/>
          <p:cNvSpPr>
            <a:spLocks noGrp="1"/>
          </p:cNvSpPr>
          <p:nvPr>
            <p:ph idx="1"/>
          </p:nvPr>
        </p:nvSpPr>
        <p:spPr/>
        <p:txBody>
          <a:bodyPr/>
          <a:lstStyle/>
          <a:p>
            <a:r>
              <a:rPr lang="en-US" noProof="0" dirty="0"/>
              <a:t>Sending the same, simple message every day was a fatal flaw</a:t>
            </a:r>
          </a:p>
          <a:p>
            <a:r>
              <a:rPr lang="en-US" noProof="0" dirty="0"/>
              <a:t>Picking non-random letters was a fatal flaw</a:t>
            </a:r>
          </a:p>
          <a:p>
            <a:r>
              <a:rPr lang="en-US" noProof="0" dirty="0"/>
              <a:t>Sending a message consisting of nothing but the letter “L” was a fatal flaw—this is partly usage, and partly a design weakness in the Enigma</a:t>
            </a:r>
          </a:p>
          <a:p>
            <a:r>
              <a:rPr lang="en-US" noProof="0" dirty="0"/>
              <a:t>Encrypting the three letters </a:t>
            </a:r>
            <a:r>
              <a:rPr lang="en-US" i="1" noProof="0" dirty="0"/>
              <a:t>twice</a:t>
            </a:r>
            <a:r>
              <a:rPr lang="en-US" noProof="0" dirty="0"/>
              <a:t> was a fatal flaw</a:t>
            </a:r>
          </a:p>
        </p:txBody>
      </p:sp>
      <p:sp>
        <p:nvSpPr>
          <p:cNvPr id="4" name="Footer Placeholder 3"/>
          <p:cNvSpPr>
            <a:spLocks noGrp="1"/>
          </p:cNvSpPr>
          <p:nvPr>
            <p:ph type="ftr" sz="quarter" idx="11"/>
          </p:nvPr>
        </p:nvSpPr>
        <p:spPr/>
        <p:txBody>
          <a:bodyPr/>
          <a:lstStyle/>
          <a:p>
            <a:r>
              <a:rPr lang="en-US"/>
              <a:t>smb</a:t>
            </a:r>
          </a:p>
        </p:txBody>
      </p:sp>
      <p:sp>
        <p:nvSpPr>
          <p:cNvPr id="5" name="Slide Number Placeholder 4"/>
          <p:cNvSpPr>
            <a:spLocks noGrp="1"/>
          </p:cNvSpPr>
          <p:nvPr>
            <p:ph type="sldNum" sz="quarter" idx="12"/>
          </p:nvPr>
        </p:nvSpPr>
        <p:spPr/>
        <p:txBody>
          <a:bodyPr/>
          <a:lstStyle/>
          <a:p>
            <a:fld id="{B85029F3-E7A2-B64A-BC69-9F42DCB6924C}" type="slidenum">
              <a:rPr lang="en-US" smtClean="0"/>
              <a:t>18</a:t>
            </a:fld>
            <a:endParaRPr lang="en-US"/>
          </a:p>
        </p:txBody>
      </p:sp>
    </p:spTree>
    <p:extLst>
      <p:ext uri="{BB962C8B-B14F-4D97-AF65-F5344CB8AC3E}">
        <p14:creationId xmlns:p14="http://schemas.microsoft.com/office/powerpoint/2010/main" val="6629543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dirty="0"/>
              <a:t>The Three Letters</a:t>
            </a:r>
          </a:p>
        </p:txBody>
      </p:sp>
      <p:sp>
        <p:nvSpPr>
          <p:cNvPr id="3" name="Content Placeholder 2"/>
          <p:cNvSpPr>
            <a:spLocks noGrp="1"/>
          </p:cNvSpPr>
          <p:nvPr>
            <p:ph idx="1"/>
          </p:nvPr>
        </p:nvSpPr>
        <p:spPr/>
        <p:txBody>
          <a:bodyPr>
            <a:normAutofit fontScale="92500"/>
          </a:bodyPr>
          <a:lstStyle/>
          <a:p>
            <a:r>
              <a:rPr lang="en-US" noProof="0" dirty="0"/>
              <a:t>Imagine that “</a:t>
            </a:r>
            <a:r>
              <a:rPr lang="en-US" noProof="0" dirty="0">
                <a:latin typeface="Courier"/>
              </a:rPr>
              <a:t>XJM</a:t>
            </a:r>
            <a:r>
              <a:rPr lang="en-US" noProof="0" dirty="0"/>
              <a:t>” was encrypted to “</a:t>
            </a:r>
            <a:r>
              <a:rPr lang="en-US" noProof="0" dirty="0">
                <a:latin typeface="Courier"/>
              </a:rPr>
              <a:t>AMRDTJ</a:t>
            </a:r>
            <a:r>
              <a:rPr lang="en-US" noProof="0" dirty="0"/>
              <a:t>”</a:t>
            </a:r>
          </a:p>
          <a:p>
            <a:r>
              <a:rPr lang="en-US" noProof="0" dirty="0"/>
              <a:t>The cryptanalysts realized that </a:t>
            </a:r>
            <a:r>
              <a:rPr lang="en-US" noProof="0" dirty="0">
                <a:latin typeface="Courier"/>
                <a:cs typeface="Courier"/>
              </a:rPr>
              <a:t>A</a:t>
            </a:r>
            <a:r>
              <a:rPr lang="en-US" noProof="0" dirty="0"/>
              <a:t> and </a:t>
            </a:r>
            <a:r>
              <a:rPr lang="en-US" noProof="0" dirty="0">
                <a:latin typeface="Courier"/>
                <a:cs typeface="Courier"/>
              </a:rPr>
              <a:t>D</a:t>
            </a:r>
            <a:r>
              <a:rPr lang="en-US" noProof="0" dirty="0"/>
              <a:t> represented the same letter, </a:t>
            </a:r>
            <a:r>
              <a:rPr lang="en-US" noProof="0" dirty="0">
                <a:latin typeface="Courier"/>
                <a:cs typeface="Courier"/>
              </a:rPr>
              <a:t>M</a:t>
            </a:r>
            <a:r>
              <a:rPr lang="en-US" noProof="0" dirty="0"/>
              <a:t> and </a:t>
            </a:r>
            <a:r>
              <a:rPr lang="en-US" noProof="0" dirty="0">
                <a:latin typeface="Courier"/>
                <a:cs typeface="Courier"/>
              </a:rPr>
              <a:t>T</a:t>
            </a:r>
            <a:r>
              <a:rPr lang="en-US" noProof="0" dirty="0"/>
              <a:t> were the same, and </a:t>
            </a:r>
            <a:r>
              <a:rPr lang="en-US" noProof="0" dirty="0">
                <a:latin typeface="Courier"/>
                <a:cs typeface="Courier"/>
              </a:rPr>
              <a:t>R</a:t>
            </a:r>
            <a:r>
              <a:rPr lang="en-US" noProof="0" dirty="0"/>
              <a:t> and </a:t>
            </a:r>
            <a:r>
              <a:rPr lang="en-US" noProof="0" dirty="0">
                <a:latin typeface="Courier"/>
                <a:cs typeface="Courier"/>
              </a:rPr>
              <a:t>J</a:t>
            </a:r>
            <a:r>
              <a:rPr lang="en-US" noProof="0" dirty="0"/>
              <a:t> were the same</a:t>
            </a:r>
          </a:p>
          <a:p>
            <a:r>
              <a:rPr lang="en-US" noProof="0" dirty="0"/>
              <a:t>This gave away valuable clues to the rotor wiring and the rotor order!</a:t>
            </a:r>
          </a:p>
          <a:p>
            <a:pPr marL="0" indent="0">
              <a:buNone/>
            </a:pPr>
            <a:endParaRPr lang="en-US" noProof="0" dirty="0"/>
          </a:p>
          <a:p>
            <a:pPr marL="0" indent="0" algn="ctr">
              <a:buNone/>
            </a:pPr>
            <a:r>
              <a:rPr lang="en-US" i="1" noProof="0" dirty="0"/>
              <a:t>Cryptography is very hard…</a:t>
            </a:r>
          </a:p>
        </p:txBody>
      </p:sp>
      <p:sp>
        <p:nvSpPr>
          <p:cNvPr id="4" name="Footer Placeholder 3"/>
          <p:cNvSpPr>
            <a:spLocks noGrp="1"/>
          </p:cNvSpPr>
          <p:nvPr>
            <p:ph type="ftr" sz="quarter" idx="11"/>
          </p:nvPr>
        </p:nvSpPr>
        <p:spPr/>
        <p:txBody>
          <a:bodyPr/>
          <a:lstStyle/>
          <a:p>
            <a:r>
              <a:rPr lang="en-US"/>
              <a:t>smb</a:t>
            </a:r>
          </a:p>
        </p:txBody>
      </p:sp>
      <p:sp>
        <p:nvSpPr>
          <p:cNvPr id="5" name="Slide Number Placeholder 4"/>
          <p:cNvSpPr>
            <a:spLocks noGrp="1"/>
          </p:cNvSpPr>
          <p:nvPr>
            <p:ph type="sldNum" sz="quarter" idx="12"/>
          </p:nvPr>
        </p:nvSpPr>
        <p:spPr/>
        <p:txBody>
          <a:bodyPr/>
          <a:lstStyle/>
          <a:p>
            <a:fld id="{B85029F3-E7A2-B64A-BC69-9F42DCB6924C}" type="slidenum">
              <a:rPr lang="en-US" smtClean="0"/>
              <a:t>19</a:t>
            </a:fld>
            <a:endParaRPr lang="en-US"/>
          </a:p>
        </p:txBody>
      </p:sp>
    </p:spTree>
    <p:extLst>
      <p:ext uri="{BB962C8B-B14F-4D97-AF65-F5344CB8AC3E}">
        <p14:creationId xmlns:p14="http://schemas.microsoft.com/office/powerpoint/2010/main" val="11292216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dirty="0"/>
              <a:t>What is Cryptography?</a:t>
            </a:r>
          </a:p>
        </p:txBody>
      </p:sp>
      <p:sp>
        <p:nvSpPr>
          <p:cNvPr id="3" name="Content Placeholder 2"/>
          <p:cNvSpPr>
            <a:spLocks noGrp="1"/>
          </p:cNvSpPr>
          <p:nvPr>
            <p:ph idx="1"/>
          </p:nvPr>
        </p:nvSpPr>
        <p:spPr/>
        <p:txBody>
          <a:bodyPr/>
          <a:lstStyle/>
          <a:p>
            <a:r>
              <a:rPr lang="en-US" noProof="0" dirty="0"/>
              <a:t>Literally: “hidden writing”</a:t>
            </a:r>
          </a:p>
          <a:p>
            <a:r>
              <a:rPr lang="en-US" noProof="0" dirty="0"/>
              <a:t>(Technical, the entire field is “cryptology”, but almost no one except the NSA and historians uses that word.)</a:t>
            </a:r>
          </a:p>
          <a:p>
            <a:r>
              <a:rPr lang="en-US" noProof="0" dirty="0"/>
              <a:t>Today, we do much more with cryptography than just encryption, i.e., hiding a message’s contents</a:t>
            </a:r>
          </a:p>
        </p:txBody>
      </p:sp>
      <p:sp>
        <p:nvSpPr>
          <p:cNvPr id="4" name="Footer Placeholder 3"/>
          <p:cNvSpPr>
            <a:spLocks noGrp="1"/>
          </p:cNvSpPr>
          <p:nvPr>
            <p:ph type="ftr" sz="quarter" idx="11"/>
          </p:nvPr>
        </p:nvSpPr>
        <p:spPr/>
        <p:txBody>
          <a:bodyPr/>
          <a:lstStyle/>
          <a:p>
            <a:r>
              <a:rPr lang="en-US"/>
              <a:t>cybersecseminar</a:t>
            </a:r>
          </a:p>
        </p:txBody>
      </p:sp>
      <p:sp>
        <p:nvSpPr>
          <p:cNvPr id="5" name="Slide Number Placeholder 4"/>
          <p:cNvSpPr>
            <a:spLocks noGrp="1"/>
          </p:cNvSpPr>
          <p:nvPr>
            <p:ph type="sldNum" sz="quarter" idx="12"/>
          </p:nvPr>
        </p:nvSpPr>
        <p:spPr/>
        <p:txBody>
          <a:bodyPr/>
          <a:lstStyle/>
          <a:p>
            <a:fld id="{9F2F5E10-5301-4EE6-90D2-A6C4A3F62BED}" type="slidenum">
              <a:rPr lang="en-US" smtClean="0"/>
              <a:t>2</a:t>
            </a:fld>
            <a:endParaRPr lang="en-US"/>
          </a:p>
        </p:txBody>
      </p:sp>
    </p:spTree>
    <p:extLst>
      <p:ext uri="{BB962C8B-B14F-4D97-AF65-F5344CB8AC3E}">
        <p14:creationId xmlns:p14="http://schemas.microsoft.com/office/powerpoint/2010/main" val="612911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dirty="0"/>
              <a:t>Modern Cryptography</a:t>
            </a:r>
          </a:p>
        </p:txBody>
      </p:sp>
      <p:sp>
        <p:nvSpPr>
          <p:cNvPr id="3" name="Content Placeholder 2"/>
          <p:cNvSpPr>
            <a:spLocks noGrp="1"/>
          </p:cNvSpPr>
          <p:nvPr>
            <p:ph idx="1"/>
          </p:nvPr>
        </p:nvSpPr>
        <p:spPr/>
        <p:txBody>
          <a:bodyPr>
            <a:normAutofit lnSpcReduction="10000"/>
          </a:bodyPr>
          <a:lstStyle/>
          <a:p>
            <a:r>
              <a:rPr lang="en-US" noProof="0" dirty="0"/>
              <a:t>Algorithms</a:t>
            </a:r>
          </a:p>
          <a:p>
            <a:r>
              <a:rPr lang="en-US" noProof="0" dirty="0"/>
              <a:t>Keys</a:t>
            </a:r>
          </a:p>
          <a:p>
            <a:r>
              <a:rPr lang="en-US" noProof="0" dirty="0"/>
              <a:t>Protocols</a:t>
            </a:r>
          </a:p>
          <a:p>
            <a:r>
              <a:rPr lang="en-US" noProof="0" dirty="0"/>
              <a:t>Hash functions (not covered in this lecture)</a:t>
            </a:r>
          </a:p>
          <a:p>
            <a:r>
              <a:rPr lang="en-US" dirty="0"/>
              <a:t>Digital signatures (also not covered)</a:t>
            </a:r>
          </a:p>
          <a:p>
            <a:r>
              <a:rPr lang="en-US" noProof="0" dirty="0"/>
              <a:t>Really arcane math</a:t>
            </a:r>
            <a:r>
              <a:rPr lang="mr-IN" noProof="0" dirty="0"/>
              <a:t>…</a:t>
            </a:r>
            <a:endParaRPr lang="en-US" noProof="0" dirty="0"/>
          </a:p>
        </p:txBody>
      </p:sp>
      <p:sp>
        <p:nvSpPr>
          <p:cNvPr id="4" name="Footer Placeholder 3"/>
          <p:cNvSpPr>
            <a:spLocks noGrp="1"/>
          </p:cNvSpPr>
          <p:nvPr>
            <p:ph type="ftr" sz="quarter" idx="11"/>
          </p:nvPr>
        </p:nvSpPr>
        <p:spPr/>
        <p:txBody>
          <a:bodyPr/>
          <a:lstStyle/>
          <a:p>
            <a:r>
              <a:rPr lang="en-US"/>
              <a:t>cybersecseminar</a:t>
            </a:r>
          </a:p>
        </p:txBody>
      </p:sp>
      <p:sp>
        <p:nvSpPr>
          <p:cNvPr id="5" name="Slide Number Placeholder 4"/>
          <p:cNvSpPr>
            <a:spLocks noGrp="1"/>
          </p:cNvSpPr>
          <p:nvPr>
            <p:ph type="sldNum" sz="quarter" idx="12"/>
          </p:nvPr>
        </p:nvSpPr>
        <p:spPr/>
        <p:txBody>
          <a:bodyPr/>
          <a:lstStyle/>
          <a:p>
            <a:fld id="{9F2F5E10-5301-4EE6-90D2-A6C4A3F62BED}" type="slidenum">
              <a:rPr lang="en-US" smtClean="0"/>
              <a:t>20</a:t>
            </a:fld>
            <a:endParaRPr lang="en-US"/>
          </a:p>
        </p:txBody>
      </p:sp>
    </p:spTree>
    <p:extLst>
      <p:ext uri="{BB962C8B-B14F-4D97-AF65-F5344CB8AC3E}">
        <p14:creationId xmlns:p14="http://schemas.microsoft.com/office/powerpoint/2010/main" val="1897736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dirty="0"/>
              <a:t>Modern Cryptography</a:t>
            </a:r>
          </a:p>
        </p:txBody>
      </p:sp>
      <p:sp>
        <p:nvSpPr>
          <p:cNvPr id="3" name="Content Placeholder 2"/>
          <p:cNvSpPr>
            <a:spLocks noGrp="1"/>
          </p:cNvSpPr>
          <p:nvPr>
            <p:ph idx="1"/>
          </p:nvPr>
        </p:nvSpPr>
        <p:spPr/>
        <p:txBody>
          <a:bodyPr/>
          <a:lstStyle/>
          <a:p>
            <a:r>
              <a:rPr lang="en-US" noProof="0" dirty="0"/>
              <a:t>An </a:t>
            </a:r>
            <a:r>
              <a:rPr lang="en-US" i="1" noProof="0" dirty="0"/>
              <a:t>algorithm</a:t>
            </a:r>
            <a:r>
              <a:rPr lang="en-US" noProof="0" dirty="0"/>
              <a:t> and a </a:t>
            </a:r>
            <a:r>
              <a:rPr lang="en-US" i="1" noProof="0" dirty="0"/>
              <a:t>key</a:t>
            </a:r>
            <a:r>
              <a:rPr lang="en-US" noProof="0" dirty="0"/>
              <a:t> convert </a:t>
            </a:r>
            <a:r>
              <a:rPr lang="en-US" i="1" noProof="0" dirty="0"/>
              <a:t>plaintext</a:t>
            </a:r>
            <a:r>
              <a:rPr lang="en-US" noProof="0" dirty="0"/>
              <a:t> into </a:t>
            </a:r>
            <a:r>
              <a:rPr lang="en-US" i="1" noProof="0" dirty="0"/>
              <a:t>ciphertext</a:t>
            </a:r>
            <a:endParaRPr lang="en-US" noProof="0" dirty="0"/>
          </a:p>
          <a:p>
            <a:r>
              <a:rPr lang="en-US" noProof="0" dirty="0"/>
              <a:t>A different algorithm and the key convert ciphertext into plaintext</a:t>
            </a:r>
          </a:p>
          <a:p>
            <a:r>
              <a:rPr lang="en-US" noProof="0" dirty="0" err="1"/>
              <a:t>Kerckhoff’s</a:t>
            </a:r>
            <a:r>
              <a:rPr lang="en-US" noProof="0" dirty="0"/>
              <a:t> Maxim (1883): “The system must not require secrecy, and it does not matter if it falls into the hands of the enemy.”</a:t>
            </a:r>
          </a:p>
          <a:p>
            <a:pPr lvl="1"/>
            <a:r>
              <a:rPr lang="en-US" dirty="0"/>
              <a:t>Don’t trust secret designs!</a:t>
            </a:r>
            <a:endParaRPr lang="en-US" noProof="0" dirty="0"/>
          </a:p>
          <a:p>
            <a:endParaRPr lang="en-US" noProof="0" dirty="0"/>
          </a:p>
        </p:txBody>
      </p:sp>
      <p:sp>
        <p:nvSpPr>
          <p:cNvPr id="4" name="Footer Placeholder 3"/>
          <p:cNvSpPr>
            <a:spLocks noGrp="1"/>
          </p:cNvSpPr>
          <p:nvPr>
            <p:ph type="ftr" sz="quarter" idx="11"/>
          </p:nvPr>
        </p:nvSpPr>
        <p:spPr/>
        <p:txBody>
          <a:bodyPr/>
          <a:lstStyle/>
          <a:p>
            <a:r>
              <a:rPr lang="en-US"/>
              <a:t>cybersecseminar</a:t>
            </a:r>
          </a:p>
        </p:txBody>
      </p:sp>
      <p:sp>
        <p:nvSpPr>
          <p:cNvPr id="5" name="Slide Number Placeholder 4"/>
          <p:cNvSpPr>
            <a:spLocks noGrp="1"/>
          </p:cNvSpPr>
          <p:nvPr>
            <p:ph type="sldNum" sz="quarter" idx="12"/>
          </p:nvPr>
        </p:nvSpPr>
        <p:spPr/>
        <p:txBody>
          <a:bodyPr/>
          <a:lstStyle/>
          <a:p>
            <a:fld id="{9F2F5E10-5301-4EE6-90D2-A6C4A3F62BED}" type="slidenum">
              <a:rPr lang="en-US" smtClean="0"/>
              <a:t>21</a:t>
            </a:fld>
            <a:endParaRPr lang="en-US"/>
          </a:p>
        </p:txBody>
      </p:sp>
    </p:spTree>
    <p:extLst>
      <p:ext uri="{BB962C8B-B14F-4D97-AF65-F5344CB8AC3E}">
        <p14:creationId xmlns:p14="http://schemas.microsoft.com/office/powerpoint/2010/main" val="16846208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dirty="0"/>
              <a:t>The Data Encryption Standard</a:t>
            </a:r>
          </a:p>
        </p:txBody>
      </p:sp>
      <p:sp>
        <p:nvSpPr>
          <p:cNvPr id="3" name="Content Placeholder 2"/>
          <p:cNvSpPr>
            <a:spLocks noGrp="1"/>
          </p:cNvSpPr>
          <p:nvPr>
            <p:ph idx="1"/>
          </p:nvPr>
        </p:nvSpPr>
        <p:spPr/>
        <p:txBody>
          <a:bodyPr/>
          <a:lstStyle/>
          <a:p>
            <a:r>
              <a:rPr lang="en-US" noProof="0" dirty="0"/>
              <a:t>In 1974, NBS (now NIST) adopted the </a:t>
            </a:r>
            <a:r>
              <a:rPr lang="en-US" i="1" noProof="0" dirty="0"/>
              <a:t>Data Encryption Standard (DES)</a:t>
            </a:r>
            <a:r>
              <a:rPr lang="en-US" noProof="0" dirty="0"/>
              <a:t> for sensitive but unclassified data</a:t>
            </a:r>
          </a:p>
          <a:p>
            <a:pPr lvl="1"/>
            <a:r>
              <a:rPr lang="en-US" noProof="0" dirty="0"/>
              <a:t>Some sources claim the need was realized after the Soviets intercepted calls by US private sector grain deal negotiators</a:t>
            </a:r>
          </a:p>
          <a:p>
            <a:r>
              <a:rPr lang="en-US" noProof="0" dirty="0"/>
              <a:t>DES is a </a:t>
            </a:r>
            <a:r>
              <a:rPr lang="en-US" i="1" noProof="0" dirty="0"/>
              <a:t>block cipher</a:t>
            </a:r>
            <a:r>
              <a:rPr lang="en-US" noProof="0" dirty="0"/>
              <a:t> and encrypts 64 bits (8 bytes) at a time</a:t>
            </a:r>
          </a:p>
          <a:p>
            <a:r>
              <a:rPr lang="en-US" noProof="0" dirty="0"/>
              <a:t>The key length is 56 bits—72,057,594,037,927,936 possible keys</a:t>
            </a:r>
          </a:p>
        </p:txBody>
      </p:sp>
      <p:sp>
        <p:nvSpPr>
          <p:cNvPr id="4" name="Footer Placeholder 3"/>
          <p:cNvSpPr>
            <a:spLocks noGrp="1"/>
          </p:cNvSpPr>
          <p:nvPr>
            <p:ph type="ftr" sz="quarter" idx="11"/>
          </p:nvPr>
        </p:nvSpPr>
        <p:spPr/>
        <p:txBody>
          <a:bodyPr/>
          <a:lstStyle/>
          <a:p>
            <a:r>
              <a:rPr lang="en-US"/>
              <a:t>cybersecseminar</a:t>
            </a:r>
          </a:p>
        </p:txBody>
      </p:sp>
      <p:sp>
        <p:nvSpPr>
          <p:cNvPr id="5" name="Slide Number Placeholder 4"/>
          <p:cNvSpPr>
            <a:spLocks noGrp="1"/>
          </p:cNvSpPr>
          <p:nvPr>
            <p:ph type="sldNum" sz="quarter" idx="12"/>
          </p:nvPr>
        </p:nvSpPr>
        <p:spPr/>
        <p:txBody>
          <a:bodyPr/>
          <a:lstStyle/>
          <a:p>
            <a:fld id="{9F2F5E10-5301-4EE6-90D2-A6C4A3F62BED}" type="slidenum">
              <a:rPr lang="en-US" smtClean="0"/>
              <a:t>22</a:t>
            </a:fld>
            <a:endParaRPr lang="en-US"/>
          </a:p>
        </p:txBody>
      </p:sp>
    </p:spTree>
    <p:extLst>
      <p:ext uri="{BB962C8B-B14F-4D97-AF65-F5344CB8AC3E}">
        <p14:creationId xmlns:p14="http://schemas.microsoft.com/office/powerpoint/2010/main" val="19667189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dirty="0"/>
              <a:t>NSA Limited the Key Length</a:t>
            </a:r>
          </a:p>
        </p:txBody>
      </p:sp>
      <p:sp>
        <p:nvSpPr>
          <p:cNvPr id="3" name="Content Placeholder 2"/>
          <p:cNvSpPr>
            <a:spLocks noGrp="1"/>
          </p:cNvSpPr>
          <p:nvPr>
            <p:ph idx="1"/>
          </p:nvPr>
        </p:nvSpPr>
        <p:spPr/>
        <p:txBody>
          <a:bodyPr>
            <a:normAutofit fontScale="92500"/>
          </a:bodyPr>
          <a:lstStyle/>
          <a:p>
            <a:r>
              <a:rPr lang="en-US" noProof="0" dirty="0"/>
              <a:t>The original design (from IBM) </a:t>
            </a:r>
            <a:r>
              <a:rPr lang="en-US" noProof="0"/>
              <a:t>used 112-bit </a:t>
            </a:r>
            <a:r>
              <a:rPr lang="en-US" noProof="0" dirty="0"/>
              <a:t>keys</a:t>
            </a:r>
          </a:p>
          <a:p>
            <a:r>
              <a:rPr lang="en-US" dirty="0"/>
              <a:t>The commercial design used 64-bit keys</a:t>
            </a:r>
            <a:endParaRPr lang="en-US" noProof="0" dirty="0"/>
          </a:p>
          <a:p>
            <a:r>
              <a:rPr lang="en-US" noProof="0" dirty="0"/>
              <a:t>This posed a dilemma for the NSA—protect US communications better, with longer keys, or ease cryptanalysis with shorter keys?</a:t>
            </a:r>
          </a:p>
          <a:p>
            <a:r>
              <a:rPr lang="en-US" noProof="0" dirty="0"/>
              <a:t>They ended up asking for 48 bits</a:t>
            </a:r>
          </a:p>
          <a:p>
            <a:r>
              <a:rPr lang="en-US" noProof="0" dirty="0"/>
              <a:t>The compromise with IBM was 56 bits, 256× (i.e., 2</a:t>
            </a:r>
            <a:r>
              <a:rPr lang="en-US" baseline="30000" noProof="0" dirty="0"/>
              <a:t>8</a:t>
            </a:r>
            <a:r>
              <a:rPr lang="en-US" noProof="0" dirty="0"/>
              <a:t>×) stronger than 48 bits but 256× weaker than 64 bits </a:t>
            </a:r>
          </a:p>
        </p:txBody>
      </p:sp>
      <p:sp>
        <p:nvSpPr>
          <p:cNvPr id="4" name="Footer Placeholder 3"/>
          <p:cNvSpPr>
            <a:spLocks noGrp="1"/>
          </p:cNvSpPr>
          <p:nvPr>
            <p:ph type="ftr" sz="quarter" idx="11"/>
          </p:nvPr>
        </p:nvSpPr>
        <p:spPr/>
        <p:txBody>
          <a:bodyPr/>
          <a:lstStyle/>
          <a:p>
            <a:r>
              <a:rPr lang="en-US"/>
              <a:t>cybersecseminar</a:t>
            </a:r>
          </a:p>
        </p:txBody>
      </p:sp>
      <p:sp>
        <p:nvSpPr>
          <p:cNvPr id="5" name="Slide Number Placeholder 4"/>
          <p:cNvSpPr>
            <a:spLocks noGrp="1"/>
          </p:cNvSpPr>
          <p:nvPr>
            <p:ph type="sldNum" sz="quarter" idx="12"/>
          </p:nvPr>
        </p:nvSpPr>
        <p:spPr/>
        <p:txBody>
          <a:bodyPr/>
          <a:lstStyle/>
          <a:p>
            <a:fld id="{9F2F5E10-5301-4EE6-90D2-A6C4A3F62BED}" type="slidenum">
              <a:rPr lang="en-US" smtClean="0"/>
              <a:t>23</a:t>
            </a:fld>
            <a:endParaRPr lang="en-US"/>
          </a:p>
        </p:txBody>
      </p:sp>
    </p:spTree>
    <p:extLst>
      <p:ext uri="{BB962C8B-B14F-4D97-AF65-F5344CB8AC3E}">
        <p14:creationId xmlns:p14="http://schemas.microsoft.com/office/powerpoint/2010/main" val="17523335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dirty="0"/>
              <a:t>Exhaustive Search</a:t>
            </a:r>
          </a:p>
        </p:txBody>
      </p:sp>
      <p:sp>
        <p:nvSpPr>
          <p:cNvPr id="3" name="Content Placeholder 2"/>
          <p:cNvSpPr>
            <a:spLocks noGrp="1"/>
          </p:cNvSpPr>
          <p:nvPr>
            <p:ph idx="1"/>
          </p:nvPr>
        </p:nvSpPr>
        <p:spPr/>
        <p:txBody>
          <a:bodyPr>
            <a:normAutofit fontScale="92500" lnSpcReduction="20000"/>
          </a:bodyPr>
          <a:lstStyle/>
          <a:p>
            <a:r>
              <a:rPr lang="en-US" noProof="0" dirty="0"/>
              <a:t>Any cipher can be cracked by trying each possible key</a:t>
            </a:r>
          </a:p>
          <a:p>
            <a:r>
              <a:rPr lang="en-US" noProof="0" dirty="0"/>
              <a:t>For a Caesar cipher, there are only 26 possible keys—clearly too few!</a:t>
            </a:r>
          </a:p>
          <a:p>
            <a:pPr lvl="1"/>
            <a:r>
              <a:rPr lang="en-US" noProof="0" dirty="0"/>
              <a:t>In Julius Caesar’s day, there were only 23 possible keys…</a:t>
            </a:r>
          </a:p>
          <a:p>
            <a:r>
              <a:rPr lang="en-US" noProof="0" dirty="0"/>
              <a:t>If a chip can try one key every microsecond and you have 1 million chips, full search of DES takes ~72,000 seconds—less than a day, on a machine estimated to cost ~$10 million (ballpark figure)</a:t>
            </a:r>
          </a:p>
          <a:p>
            <a:r>
              <a:rPr lang="en-US" noProof="0" dirty="0"/>
              <a:t>Moore’s Law means the design gets cheaper over time </a:t>
            </a:r>
          </a:p>
          <a:p>
            <a:endParaRPr lang="en-US" noProof="0" dirty="0"/>
          </a:p>
        </p:txBody>
      </p:sp>
      <p:sp>
        <p:nvSpPr>
          <p:cNvPr id="4" name="Footer Placeholder 3"/>
          <p:cNvSpPr>
            <a:spLocks noGrp="1"/>
          </p:cNvSpPr>
          <p:nvPr>
            <p:ph type="ftr" sz="quarter" idx="11"/>
          </p:nvPr>
        </p:nvSpPr>
        <p:spPr/>
        <p:txBody>
          <a:bodyPr/>
          <a:lstStyle/>
          <a:p>
            <a:r>
              <a:rPr lang="en-US"/>
              <a:t>cybersecseminar</a:t>
            </a:r>
          </a:p>
        </p:txBody>
      </p:sp>
      <p:sp>
        <p:nvSpPr>
          <p:cNvPr id="5" name="Slide Number Placeholder 4"/>
          <p:cNvSpPr>
            <a:spLocks noGrp="1"/>
          </p:cNvSpPr>
          <p:nvPr>
            <p:ph type="sldNum" sz="quarter" idx="12"/>
          </p:nvPr>
        </p:nvSpPr>
        <p:spPr/>
        <p:txBody>
          <a:bodyPr/>
          <a:lstStyle/>
          <a:p>
            <a:fld id="{9F2F5E10-5301-4EE6-90D2-A6C4A3F62BED}" type="slidenum">
              <a:rPr lang="en-US" smtClean="0"/>
              <a:t>24</a:t>
            </a:fld>
            <a:endParaRPr lang="en-US"/>
          </a:p>
        </p:txBody>
      </p:sp>
    </p:spTree>
    <p:extLst>
      <p:ext uri="{BB962C8B-B14F-4D97-AF65-F5344CB8AC3E}">
        <p14:creationId xmlns:p14="http://schemas.microsoft.com/office/powerpoint/2010/main" val="17183490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dirty="0"/>
              <a:t>Using Classical Cryptography</a:t>
            </a:r>
          </a:p>
        </p:txBody>
      </p:sp>
      <p:sp>
        <p:nvSpPr>
          <p:cNvPr id="3" name="Content Placeholder 2"/>
          <p:cNvSpPr>
            <a:spLocks noGrp="1"/>
          </p:cNvSpPr>
          <p:nvPr>
            <p:ph idx="1"/>
          </p:nvPr>
        </p:nvSpPr>
        <p:spPr/>
        <p:txBody>
          <a:bodyPr>
            <a:normAutofit fontScale="70000" lnSpcReduction="20000"/>
          </a:bodyPr>
          <a:lstStyle/>
          <a:p>
            <a:r>
              <a:rPr lang="en-US" noProof="0" dirty="0"/>
              <a:t>Alice and Bob want to exchange secret messages</a:t>
            </a:r>
          </a:p>
          <a:p>
            <a:r>
              <a:rPr lang="en-US" noProof="0" dirty="0"/>
              <a:t>First, Alice and Bob have to have a </a:t>
            </a:r>
            <a:r>
              <a:rPr lang="en-US" i="1" noProof="0" dirty="0"/>
              <a:t>shared key</a:t>
            </a:r>
            <a:r>
              <a:rPr lang="en-US" noProof="0" dirty="0"/>
              <a:t>, which they need to keep secret</a:t>
            </a:r>
          </a:p>
          <a:p>
            <a:r>
              <a:rPr lang="en-US" noProof="0" dirty="0"/>
              <a:t>Alice and Bob can then exchange secret messages</a:t>
            </a:r>
          </a:p>
          <a:p>
            <a:r>
              <a:rPr lang="en-US" noProof="0" dirty="0"/>
              <a:t>If Carol wants to talk securely with Alice, they need their own key</a:t>
            </a:r>
          </a:p>
          <a:p>
            <a:r>
              <a:rPr lang="en-US" noProof="0" dirty="0"/>
              <a:t>If Carol also wants to talk to Bob, they need a key, too</a:t>
            </a:r>
          </a:p>
          <a:p>
            <a:r>
              <a:rPr lang="en-US" noProof="0" dirty="0"/>
              <a:t>With </a:t>
            </a:r>
            <a:r>
              <a:rPr lang="en-US" i="1" noProof="0" dirty="0"/>
              <a:t>n</a:t>
            </a:r>
            <a:r>
              <a:rPr lang="en-US" noProof="0" dirty="0"/>
              <a:t> people, you need approximately </a:t>
            </a:r>
            <a:r>
              <a:rPr lang="en-US" i="1" noProof="0" dirty="0"/>
              <a:t>n</a:t>
            </a:r>
            <a:r>
              <a:rPr lang="en-US" i="1" baseline="30000" noProof="0" dirty="0"/>
              <a:t>2</a:t>
            </a:r>
            <a:r>
              <a:rPr lang="en-US" i="1" noProof="0" dirty="0"/>
              <a:t>/2</a:t>
            </a:r>
            <a:r>
              <a:rPr lang="en-US" noProof="0" dirty="0"/>
              <a:t> keys</a:t>
            </a:r>
          </a:p>
          <a:p>
            <a:r>
              <a:rPr lang="en-US" dirty="0"/>
              <a:t>That’s a lot of keys to issue and protect</a:t>
            </a:r>
          </a:p>
          <a:p>
            <a:pPr lvl="1"/>
            <a:r>
              <a:rPr lang="en-US" noProof="0" dirty="0"/>
              <a:t>How do these people exchange keys in the first place?</a:t>
            </a:r>
          </a:p>
        </p:txBody>
      </p:sp>
      <p:sp>
        <p:nvSpPr>
          <p:cNvPr id="4" name="Footer Placeholder 3"/>
          <p:cNvSpPr>
            <a:spLocks noGrp="1"/>
          </p:cNvSpPr>
          <p:nvPr>
            <p:ph type="ftr" sz="quarter" idx="11"/>
          </p:nvPr>
        </p:nvSpPr>
        <p:spPr/>
        <p:txBody>
          <a:bodyPr/>
          <a:lstStyle/>
          <a:p>
            <a:r>
              <a:rPr lang="en-US"/>
              <a:t>cybersecseminar</a:t>
            </a:r>
          </a:p>
        </p:txBody>
      </p:sp>
      <p:sp>
        <p:nvSpPr>
          <p:cNvPr id="5" name="Slide Number Placeholder 4"/>
          <p:cNvSpPr>
            <a:spLocks noGrp="1"/>
          </p:cNvSpPr>
          <p:nvPr>
            <p:ph type="sldNum" sz="quarter" idx="12"/>
          </p:nvPr>
        </p:nvSpPr>
        <p:spPr/>
        <p:txBody>
          <a:bodyPr/>
          <a:lstStyle/>
          <a:p>
            <a:fld id="{9F2F5E10-5301-4EE6-90D2-A6C4A3F62BED}" type="slidenum">
              <a:rPr lang="en-US" smtClean="0"/>
              <a:t>25</a:t>
            </a:fld>
            <a:endParaRPr lang="en-US"/>
          </a:p>
        </p:txBody>
      </p:sp>
    </p:spTree>
    <p:extLst>
      <p:ext uri="{BB962C8B-B14F-4D97-AF65-F5344CB8AC3E}">
        <p14:creationId xmlns:p14="http://schemas.microsoft.com/office/powerpoint/2010/main" val="78381780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dirty="0"/>
              <a:t>Key Management is Hard</a:t>
            </a:r>
          </a:p>
        </p:txBody>
      </p:sp>
      <p:sp>
        <p:nvSpPr>
          <p:cNvPr id="3" name="Content Placeholder 2"/>
          <p:cNvSpPr>
            <a:spLocks noGrp="1"/>
          </p:cNvSpPr>
          <p:nvPr>
            <p:ph idx="1"/>
          </p:nvPr>
        </p:nvSpPr>
        <p:spPr/>
        <p:txBody>
          <a:bodyPr/>
          <a:lstStyle/>
          <a:p>
            <a:r>
              <a:rPr lang="en-US" noProof="0" dirty="0"/>
              <a:t>If the Alice-Bob key is ever compromised, all of their past and future traffic is vulnerable</a:t>
            </a:r>
          </a:p>
          <a:p>
            <a:r>
              <a:rPr lang="en-US" dirty="0"/>
              <a:t>This means they need to change their key periodically</a:t>
            </a:r>
          </a:p>
          <a:p>
            <a:r>
              <a:rPr lang="en-US" noProof="0" dirty="0"/>
              <a:t>The same is true for all of the other pairs of users</a:t>
            </a:r>
          </a:p>
          <a:p>
            <a:r>
              <a:rPr lang="en-US" dirty="0"/>
              <a:t>Japanese key distribution difficulties during World War II were very useful to US cryptanalysts—and utterly vital to the US victory in the Battle of Midway</a:t>
            </a:r>
            <a:endParaRPr lang="en-US" noProof="0" dirty="0"/>
          </a:p>
        </p:txBody>
      </p:sp>
      <p:sp>
        <p:nvSpPr>
          <p:cNvPr id="4" name="Footer Placeholder 3"/>
          <p:cNvSpPr>
            <a:spLocks noGrp="1"/>
          </p:cNvSpPr>
          <p:nvPr>
            <p:ph type="ftr" sz="quarter" idx="11"/>
          </p:nvPr>
        </p:nvSpPr>
        <p:spPr/>
        <p:txBody>
          <a:bodyPr/>
          <a:lstStyle/>
          <a:p>
            <a:r>
              <a:rPr lang="en-US"/>
              <a:t>cybersecseminar</a:t>
            </a:r>
          </a:p>
        </p:txBody>
      </p:sp>
      <p:sp>
        <p:nvSpPr>
          <p:cNvPr id="5" name="Slide Number Placeholder 4"/>
          <p:cNvSpPr>
            <a:spLocks noGrp="1"/>
          </p:cNvSpPr>
          <p:nvPr>
            <p:ph type="sldNum" sz="quarter" idx="12"/>
          </p:nvPr>
        </p:nvSpPr>
        <p:spPr/>
        <p:txBody>
          <a:bodyPr/>
          <a:lstStyle/>
          <a:p>
            <a:fld id="{9F2F5E10-5301-4EE6-90D2-A6C4A3F62BED}" type="slidenum">
              <a:rPr lang="en-US" smtClean="0"/>
              <a:t>26</a:t>
            </a:fld>
            <a:endParaRPr lang="en-US"/>
          </a:p>
        </p:txBody>
      </p:sp>
    </p:spTree>
    <p:extLst>
      <p:ext uri="{BB962C8B-B14F-4D97-AF65-F5344CB8AC3E}">
        <p14:creationId xmlns:p14="http://schemas.microsoft.com/office/powerpoint/2010/main" val="1836057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dirty="0"/>
              <a:t>Public Key Cryptography</a:t>
            </a:r>
          </a:p>
        </p:txBody>
      </p:sp>
      <p:sp>
        <p:nvSpPr>
          <p:cNvPr id="3" name="Content Placeholder 2"/>
          <p:cNvSpPr>
            <a:spLocks noGrp="1"/>
          </p:cNvSpPr>
          <p:nvPr>
            <p:ph idx="1"/>
          </p:nvPr>
        </p:nvSpPr>
        <p:spPr/>
        <p:txBody>
          <a:bodyPr>
            <a:normAutofit fontScale="92500" lnSpcReduction="20000"/>
          </a:bodyPr>
          <a:lstStyle/>
          <a:p>
            <a:r>
              <a:rPr lang="en-US" noProof="0" dirty="0"/>
              <a:t>In 1976, </a:t>
            </a:r>
            <a:r>
              <a:rPr lang="en-US" noProof="0" dirty="0" err="1"/>
              <a:t>Diffie</a:t>
            </a:r>
            <a:r>
              <a:rPr lang="en-US" noProof="0" dirty="0"/>
              <a:t> and Hellman proposed a radically different form of cryptography: </a:t>
            </a:r>
            <a:r>
              <a:rPr lang="en-US" i="1" noProof="0" dirty="0"/>
              <a:t>public key cryptography</a:t>
            </a:r>
            <a:endParaRPr lang="en-US" noProof="0" dirty="0"/>
          </a:p>
          <a:p>
            <a:pPr lvl="1"/>
            <a:r>
              <a:rPr lang="en-US" noProof="0" dirty="0"/>
              <a:t>We now know that GCHQ had invented much of the same concept—but only five years ahead of </a:t>
            </a:r>
            <a:r>
              <a:rPr lang="en-US" noProof="0" dirty="0" err="1"/>
              <a:t>Diffie</a:t>
            </a:r>
            <a:r>
              <a:rPr lang="en-US" noProof="0" dirty="0"/>
              <a:t> and Hellman</a:t>
            </a:r>
          </a:p>
          <a:p>
            <a:pPr lvl="1"/>
            <a:r>
              <a:rPr lang="en-US" noProof="0" dirty="0" err="1"/>
              <a:t>Diffie</a:t>
            </a:r>
            <a:r>
              <a:rPr lang="en-US" noProof="0" dirty="0"/>
              <a:t> and Hellman had one idea, digital signatures, that even GCHQ and NSA didn’t have</a:t>
            </a:r>
          </a:p>
          <a:p>
            <a:r>
              <a:rPr lang="en-US" noProof="0" dirty="0"/>
              <a:t>However, </a:t>
            </a:r>
            <a:r>
              <a:rPr lang="en-US" noProof="0" dirty="0" err="1"/>
              <a:t>Diffie</a:t>
            </a:r>
            <a:r>
              <a:rPr lang="en-US" noProof="0" dirty="0"/>
              <a:t> and Hellman only invented the </a:t>
            </a:r>
            <a:r>
              <a:rPr lang="en-US" i="1" noProof="0" dirty="0"/>
              <a:t>concept</a:t>
            </a:r>
            <a:r>
              <a:rPr lang="en-US" noProof="0" dirty="0"/>
              <a:t>; they did not know an actual way to do it </a:t>
            </a:r>
          </a:p>
          <a:p>
            <a:r>
              <a:rPr lang="en-US" noProof="0" dirty="0"/>
              <a:t>In 1978, </a:t>
            </a:r>
            <a:r>
              <a:rPr lang="en-US" noProof="0" dirty="0" err="1"/>
              <a:t>Rivest</a:t>
            </a:r>
            <a:r>
              <a:rPr lang="en-US" noProof="0" dirty="0"/>
              <a:t>, Shamir, and </a:t>
            </a:r>
            <a:r>
              <a:rPr lang="en-US" noProof="0" dirty="0" err="1"/>
              <a:t>Adleman</a:t>
            </a:r>
            <a:r>
              <a:rPr lang="en-US" noProof="0" dirty="0"/>
              <a:t> developed the RSA algorithm and made it all work</a:t>
            </a:r>
          </a:p>
        </p:txBody>
      </p:sp>
      <p:sp>
        <p:nvSpPr>
          <p:cNvPr id="4" name="Footer Placeholder 3"/>
          <p:cNvSpPr>
            <a:spLocks noGrp="1"/>
          </p:cNvSpPr>
          <p:nvPr>
            <p:ph type="ftr" sz="quarter" idx="11"/>
          </p:nvPr>
        </p:nvSpPr>
        <p:spPr/>
        <p:txBody>
          <a:bodyPr/>
          <a:lstStyle/>
          <a:p>
            <a:r>
              <a:rPr lang="en-US"/>
              <a:t>cybersecseminar</a:t>
            </a:r>
          </a:p>
        </p:txBody>
      </p:sp>
      <p:sp>
        <p:nvSpPr>
          <p:cNvPr id="5" name="Slide Number Placeholder 4"/>
          <p:cNvSpPr>
            <a:spLocks noGrp="1"/>
          </p:cNvSpPr>
          <p:nvPr>
            <p:ph type="sldNum" sz="quarter" idx="12"/>
          </p:nvPr>
        </p:nvSpPr>
        <p:spPr/>
        <p:txBody>
          <a:bodyPr/>
          <a:lstStyle/>
          <a:p>
            <a:fld id="{9F2F5E10-5301-4EE6-90D2-A6C4A3F62BED}" type="slidenum">
              <a:rPr lang="en-US" smtClean="0"/>
              <a:t>27</a:t>
            </a:fld>
            <a:endParaRPr lang="en-US"/>
          </a:p>
        </p:txBody>
      </p:sp>
    </p:spTree>
    <p:extLst>
      <p:ext uri="{BB962C8B-B14F-4D97-AF65-F5344CB8AC3E}">
        <p14:creationId xmlns:p14="http://schemas.microsoft.com/office/powerpoint/2010/main" val="79174450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dirty="0"/>
              <a:t>Public Key Cryptography</a:t>
            </a:r>
          </a:p>
        </p:txBody>
      </p:sp>
      <p:sp>
        <p:nvSpPr>
          <p:cNvPr id="3" name="Content Placeholder 2"/>
          <p:cNvSpPr>
            <a:spLocks noGrp="1"/>
          </p:cNvSpPr>
          <p:nvPr>
            <p:ph idx="1"/>
          </p:nvPr>
        </p:nvSpPr>
        <p:spPr/>
        <p:txBody>
          <a:bodyPr>
            <a:noAutofit/>
          </a:bodyPr>
          <a:lstStyle/>
          <a:p>
            <a:r>
              <a:rPr lang="en-US" sz="2400" noProof="0" dirty="0"/>
              <a:t>In all previous designs, the </a:t>
            </a:r>
            <a:r>
              <a:rPr lang="en-US" sz="2400" i="1" noProof="0" dirty="0"/>
              <a:t>decryption key</a:t>
            </a:r>
            <a:r>
              <a:rPr lang="en-US" sz="2400" noProof="0" dirty="0"/>
              <a:t> is the same as the </a:t>
            </a:r>
            <a:r>
              <a:rPr lang="en-US" sz="2400" i="1" noProof="0" dirty="0"/>
              <a:t>encryption key</a:t>
            </a:r>
          </a:p>
          <a:p>
            <a:r>
              <a:rPr lang="en-US" sz="2400" noProof="0" dirty="0"/>
              <a:t>In public key systems, there are </a:t>
            </a:r>
            <a:r>
              <a:rPr lang="en-US" sz="2400" i="1" noProof="0" dirty="0"/>
              <a:t>two different keys</a:t>
            </a:r>
            <a:r>
              <a:rPr lang="en-US" sz="2400" noProof="0" dirty="0"/>
              <a:t> that are related</a:t>
            </a:r>
          </a:p>
          <a:p>
            <a:r>
              <a:rPr lang="en-US" sz="2400" noProof="0" dirty="0"/>
              <a:t>Furthermore, you cannot calculate the decryption key if all you know is the encryption key</a:t>
            </a:r>
          </a:p>
          <a:p>
            <a:r>
              <a:rPr lang="en-US" sz="2400" noProof="0" dirty="0"/>
              <a:t>This was revolutionary—and it has enabled today’s e-commerce</a:t>
            </a:r>
          </a:p>
        </p:txBody>
      </p:sp>
      <p:sp>
        <p:nvSpPr>
          <p:cNvPr id="4" name="Footer Placeholder 3"/>
          <p:cNvSpPr>
            <a:spLocks noGrp="1"/>
          </p:cNvSpPr>
          <p:nvPr>
            <p:ph type="ftr" sz="quarter" idx="11"/>
          </p:nvPr>
        </p:nvSpPr>
        <p:spPr/>
        <p:txBody>
          <a:bodyPr/>
          <a:lstStyle/>
          <a:p>
            <a:r>
              <a:rPr lang="en-US"/>
              <a:t>cybersecseminar</a:t>
            </a:r>
          </a:p>
        </p:txBody>
      </p:sp>
      <p:sp>
        <p:nvSpPr>
          <p:cNvPr id="5" name="Slide Number Placeholder 4"/>
          <p:cNvSpPr>
            <a:spLocks noGrp="1"/>
          </p:cNvSpPr>
          <p:nvPr>
            <p:ph type="sldNum" sz="quarter" idx="12"/>
          </p:nvPr>
        </p:nvSpPr>
        <p:spPr/>
        <p:txBody>
          <a:bodyPr/>
          <a:lstStyle/>
          <a:p>
            <a:fld id="{9F2F5E10-5301-4EE6-90D2-A6C4A3F62BED}" type="slidenum">
              <a:rPr lang="en-US" smtClean="0"/>
              <a:t>28</a:t>
            </a:fld>
            <a:endParaRPr lang="en-US"/>
          </a:p>
        </p:txBody>
      </p:sp>
    </p:spTree>
    <p:extLst>
      <p:ext uri="{BB962C8B-B14F-4D97-AF65-F5344CB8AC3E}">
        <p14:creationId xmlns:p14="http://schemas.microsoft.com/office/powerpoint/2010/main" val="5929994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Using Public Key Cryptography</a:t>
            </a:r>
          </a:p>
        </p:txBody>
      </p:sp>
      <p:sp>
        <p:nvSpPr>
          <p:cNvPr id="3" name="Content Placeholder 2"/>
          <p:cNvSpPr>
            <a:spLocks noGrp="1"/>
          </p:cNvSpPr>
          <p:nvPr>
            <p:ph idx="1"/>
          </p:nvPr>
        </p:nvSpPr>
        <p:spPr/>
        <p:txBody>
          <a:bodyPr/>
          <a:lstStyle/>
          <a:p>
            <a:r>
              <a:rPr lang="en-US" dirty="0"/>
              <a:t>Alice generates a </a:t>
            </a:r>
            <a:r>
              <a:rPr lang="en-US" i="1" dirty="0"/>
              <a:t>key pair</a:t>
            </a:r>
            <a:r>
              <a:rPr lang="en-US" dirty="0"/>
              <a:t>—an encryption key </a:t>
            </a:r>
            <a:r>
              <a:rPr lang="en-US" i="1" dirty="0"/>
              <a:t>k</a:t>
            </a:r>
            <a:r>
              <a:rPr lang="en-US" dirty="0"/>
              <a:t> and a decryption key </a:t>
            </a:r>
            <a:r>
              <a:rPr lang="en-US" i="1" dirty="0"/>
              <a:t>k </a:t>
            </a:r>
            <a:r>
              <a:rPr lang="en-US" i="1" baseline="30000" dirty="0"/>
              <a:t>-1</a:t>
            </a:r>
            <a:r>
              <a:rPr lang="en-US" dirty="0"/>
              <a:t>—and then publishes </a:t>
            </a:r>
            <a:r>
              <a:rPr lang="en-US" i="1" dirty="0"/>
              <a:t>k</a:t>
            </a:r>
          </a:p>
          <a:p>
            <a:r>
              <a:rPr lang="en-US" dirty="0"/>
              <a:t>Bob does the same thing</a:t>
            </a:r>
          </a:p>
          <a:p>
            <a:r>
              <a:rPr lang="en-US" dirty="0"/>
              <a:t>To send Alice a message, Bob looks up her encryption key on the Internet, encrypts the message, and sends it to Alice</a:t>
            </a:r>
          </a:p>
          <a:p>
            <a:r>
              <a:rPr lang="en-US" dirty="0"/>
              <a:t>Only Alice knows </a:t>
            </a:r>
            <a:r>
              <a:rPr lang="en-US" i="1" dirty="0"/>
              <a:t>k </a:t>
            </a:r>
            <a:r>
              <a:rPr lang="en-US" i="1" baseline="30000" dirty="0"/>
              <a:t>-1</a:t>
            </a:r>
            <a:r>
              <a:rPr lang="en-US" dirty="0"/>
              <a:t> and hence only she can decrypt the message</a:t>
            </a:r>
          </a:p>
        </p:txBody>
      </p:sp>
      <p:sp>
        <p:nvSpPr>
          <p:cNvPr id="4" name="Footer Placeholder 3"/>
          <p:cNvSpPr>
            <a:spLocks noGrp="1"/>
          </p:cNvSpPr>
          <p:nvPr>
            <p:ph type="ftr" sz="quarter" idx="11"/>
          </p:nvPr>
        </p:nvSpPr>
        <p:spPr/>
        <p:txBody>
          <a:bodyPr/>
          <a:lstStyle/>
          <a:p>
            <a:r>
              <a:rPr lang="en-US"/>
              <a:t>cybersecseminar</a:t>
            </a:r>
          </a:p>
        </p:txBody>
      </p:sp>
      <p:sp>
        <p:nvSpPr>
          <p:cNvPr id="5" name="Slide Number Placeholder 4"/>
          <p:cNvSpPr>
            <a:spLocks noGrp="1"/>
          </p:cNvSpPr>
          <p:nvPr>
            <p:ph type="sldNum" sz="quarter" idx="12"/>
          </p:nvPr>
        </p:nvSpPr>
        <p:spPr/>
        <p:txBody>
          <a:bodyPr/>
          <a:lstStyle/>
          <a:p>
            <a:fld id="{9F2F5E10-5301-4EE6-90D2-A6C4A3F62BED}" type="slidenum">
              <a:rPr lang="en-US" smtClean="0"/>
              <a:t>29</a:t>
            </a:fld>
            <a:endParaRPr lang="en-US"/>
          </a:p>
        </p:txBody>
      </p:sp>
    </p:spTree>
    <p:extLst>
      <p:ext uri="{BB962C8B-B14F-4D97-AF65-F5344CB8AC3E}">
        <p14:creationId xmlns:p14="http://schemas.microsoft.com/office/powerpoint/2010/main" val="1719958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dirty="0"/>
              <a:t>History of Cryptography</a:t>
            </a:r>
          </a:p>
        </p:txBody>
      </p:sp>
      <p:sp>
        <p:nvSpPr>
          <p:cNvPr id="3" name="Content Placeholder 2"/>
          <p:cNvSpPr>
            <a:spLocks noGrp="1"/>
          </p:cNvSpPr>
          <p:nvPr>
            <p:ph idx="1"/>
          </p:nvPr>
        </p:nvSpPr>
        <p:spPr/>
        <p:txBody>
          <a:bodyPr>
            <a:normAutofit fontScale="92500" lnSpcReduction="20000"/>
          </a:bodyPr>
          <a:lstStyle/>
          <a:p>
            <a:r>
              <a:rPr lang="en-US" noProof="0" dirty="0"/>
              <a:t>Arguably, goes back 4,000 years</a:t>
            </a:r>
          </a:p>
          <a:p>
            <a:pPr lvl="1"/>
            <a:r>
              <a:rPr lang="en-US" noProof="0" dirty="0"/>
              <a:t>Some say there is quasi-cryptography in some Egyptian hieroglyphics and in the Old Testament</a:t>
            </a:r>
          </a:p>
          <a:p>
            <a:pPr lvl="1"/>
            <a:r>
              <a:rPr lang="en-US" noProof="0" dirty="0"/>
              <a:t>There are Mesopotamian cuneiform inscriptions with substitutions</a:t>
            </a:r>
          </a:p>
          <a:p>
            <a:pPr lvl="1"/>
            <a:r>
              <a:rPr lang="en-US" noProof="0" dirty="0"/>
              <a:t>The 5</a:t>
            </a:r>
            <a:r>
              <a:rPr lang="en-US" baseline="30000" noProof="0" dirty="0"/>
              <a:t>th</a:t>
            </a:r>
            <a:r>
              <a:rPr lang="en-US" noProof="0" dirty="0"/>
              <a:t> century BCE Spartans used the </a:t>
            </a:r>
            <a:r>
              <a:rPr lang="en-US" i="1" noProof="0" dirty="0" err="1"/>
              <a:t>skytale</a:t>
            </a:r>
            <a:r>
              <a:rPr lang="en-US" noProof="0" dirty="0"/>
              <a:t>: wrapping papyrus around the shaft of a spear but writing across</a:t>
            </a:r>
          </a:p>
          <a:p>
            <a:pPr lvl="1"/>
            <a:r>
              <a:rPr lang="en-US" noProof="0" dirty="0"/>
              <a:t>An Indian treatise from the 4</a:t>
            </a:r>
            <a:r>
              <a:rPr lang="en-US" baseline="30000" noProof="0" dirty="0"/>
              <a:t>th</a:t>
            </a:r>
            <a:r>
              <a:rPr lang="en-US" noProof="0" dirty="0"/>
              <a:t> century BCE speaks of cryptanalysis</a:t>
            </a:r>
          </a:p>
          <a:p>
            <a:r>
              <a:rPr lang="en-US" noProof="0" dirty="0"/>
              <a:t>Julius Caesar</a:t>
            </a:r>
          </a:p>
        </p:txBody>
      </p:sp>
      <p:sp>
        <p:nvSpPr>
          <p:cNvPr id="4" name="Footer Placeholder 3"/>
          <p:cNvSpPr>
            <a:spLocks noGrp="1"/>
          </p:cNvSpPr>
          <p:nvPr>
            <p:ph type="ftr" sz="quarter" idx="11"/>
          </p:nvPr>
        </p:nvSpPr>
        <p:spPr/>
        <p:txBody>
          <a:bodyPr/>
          <a:lstStyle/>
          <a:p>
            <a:r>
              <a:rPr lang="en-US"/>
              <a:t>cybersecseminar</a:t>
            </a:r>
          </a:p>
        </p:txBody>
      </p:sp>
      <p:sp>
        <p:nvSpPr>
          <p:cNvPr id="5" name="Slide Number Placeholder 4"/>
          <p:cNvSpPr>
            <a:spLocks noGrp="1"/>
          </p:cNvSpPr>
          <p:nvPr>
            <p:ph type="sldNum" sz="quarter" idx="12"/>
          </p:nvPr>
        </p:nvSpPr>
        <p:spPr/>
        <p:txBody>
          <a:bodyPr/>
          <a:lstStyle/>
          <a:p>
            <a:fld id="{9F2F5E10-5301-4EE6-90D2-A6C4A3F62BED}" type="slidenum">
              <a:rPr lang="en-US" smtClean="0"/>
              <a:t>3</a:t>
            </a:fld>
            <a:endParaRPr lang="en-US"/>
          </a:p>
        </p:txBody>
      </p:sp>
    </p:spTree>
    <p:extLst>
      <p:ext uri="{BB962C8B-B14F-4D97-AF65-F5344CB8AC3E}">
        <p14:creationId xmlns:p14="http://schemas.microsoft.com/office/powerpoint/2010/main" val="81857750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Easier Key Management!</a:t>
            </a:r>
          </a:p>
        </p:txBody>
      </p:sp>
      <p:sp>
        <p:nvSpPr>
          <p:cNvPr id="3" name="Content Placeholder 2"/>
          <p:cNvSpPr>
            <a:spLocks noGrp="1"/>
          </p:cNvSpPr>
          <p:nvPr>
            <p:ph idx="1"/>
          </p:nvPr>
        </p:nvSpPr>
        <p:spPr/>
        <p:txBody>
          <a:bodyPr/>
          <a:lstStyle/>
          <a:p>
            <a:r>
              <a:rPr lang="en-US" dirty="0"/>
              <a:t>Carol can generate her own key pair, too</a:t>
            </a:r>
          </a:p>
          <a:p>
            <a:r>
              <a:rPr lang="en-US" dirty="0"/>
              <a:t>So can anyone else</a:t>
            </a:r>
          </a:p>
          <a:p>
            <a:r>
              <a:rPr lang="en-US" dirty="0"/>
              <a:t>For </a:t>
            </a:r>
            <a:r>
              <a:rPr lang="en-US" i="1" dirty="0"/>
              <a:t>n</a:t>
            </a:r>
            <a:r>
              <a:rPr lang="en-US" dirty="0"/>
              <a:t> people, we now need only </a:t>
            </a:r>
            <a:r>
              <a:rPr lang="en-US" i="1" dirty="0"/>
              <a:t>n</a:t>
            </a:r>
            <a:r>
              <a:rPr lang="en-US" dirty="0"/>
              <a:t> key pairs</a:t>
            </a:r>
          </a:p>
          <a:p>
            <a:r>
              <a:rPr lang="en-US" dirty="0"/>
              <a:t>Alice can generate and publish a new key pair any time she wants to—she doesn’t have to meet with Bob to exchange keys securely</a:t>
            </a:r>
          </a:p>
          <a:p>
            <a:endParaRPr lang="en-US" dirty="0"/>
          </a:p>
        </p:txBody>
      </p:sp>
      <p:sp>
        <p:nvSpPr>
          <p:cNvPr id="4" name="Footer Placeholder 3"/>
          <p:cNvSpPr>
            <a:spLocks noGrp="1"/>
          </p:cNvSpPr>
          <p:nvPr>
            <p:ph type="ftr" sz="quarter" idx="11"/>
          </p:nvPr>
        </p:nvSpPr>
        <p:spPr/>
        <p:txBody>
          <a:bodyPr/>
          <a:lstStyle/>
          <a:p>
            <a:r>
              <a:rPr lang="en-US"/>
              <a:t>cybersecseminar</a:t>
            </a:r>
          </a:p>
        </p:txBody>
      </p:sp>
      <p:sp>
        <p:nvSpPr>
          <p:cNvPr id="5" name="Slide Number Placeholder 4"/>
          <p:cNvSpPr>
            <a:spLocks noGrp="1"/>
          </p:cNvSpPr>
          <p:nvPr>
            <p:ph type="sldNum" sz="quarter" idx="12"/>
          </p:nvPr>
        </p:nvSpPr>
        <p:spPr/>
        <p:txBody>
          <a:bodyPr/>
          <a:lstStyle/>
          <a:p>
            <a:fld id="{9F2F5E10-5301-4EE6-90D2-A6C4A3F62BED}" type="slidenum">
              <a:rPr lang="en-US" smtClean="0"/>
              <a:t>30</a:t>
            </a:fld>
            <a:endParaRPr lang="en-US"/>
          </a:p>
        </p:txBody>
      </p:sp>
    </p:spTree>
    <p:extLst>
      <p:ext uri="{BB962C8B-B14F-4D97-AF65-F5344CB8AC3E}">
        <p14:creationId xmlns:p14="http://schemas.microsoft.com/office/powerpoint/2010/main" val="181967516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Does This Work?</a:t>
            </a:r>
          </a:p>
        </p:txBody>
      </p:sp>
      <p:sp>
        <p:nvSpPr>
          <p:cNvPr id="3" name="Content Placeholder 2"/>
          <p:cNvSpPr>
            <a:spLocks noGrp="1"/>
          </p:cNvSpPr>
          <p:nvPr>
            <p:ph idx="1"/>
          </p:nvPr>
        </p:nvSpPr>
        <p:spPr/>
        <p:txBody>
          <a:bodyPr>
            <a:normAutofit fontScale="92500" lnSpcReduction="10000"/>
          </a:bodyPr>
          <a:lstStyle/>
          <a:p>
            <a:r>
              <a:rPr lang="en-US" dirty="0"/>
              <a:t>I’m not going to tell you</a:t>
            </a:r>
            <a:r>
              <a:rPr lang="mr-IN" dirty="0"/>
              <a:t>…</a:t>
            </a:r>
            <a:endParaRPr lang="en-US" dirty="0"/>
          </a:p>
          <a:p>
            <a:pPr lvl="1"/>
            <a:r>
              <a:rPr lang="en-US" dirty="0"/>
              <a:t>It’s not secret, it’s just math that isn’t relevant for this class</a:t>
            </a:r>
          </a:p>
          <a:p>
            <a:pPr lvl="1"/>
            <a:r>
              <a:rPr lang="en-US" dirty="0"/>
              <a:t>However, it created very practical uses for a branch of mathematics that had been thought to be of purely academic interest</a:t>
            </a:r>
            <a:r>
              <a:rPr lang="mr-IN" dirty="0"/>
              <a:t>…</a:t>
            </a:r>
            <a:endParaRPr lang="en-US" dirty="0"/>
          </a:p>
          <a:p>
            <a:r>
              <a:rPr lang="en-US" dirty="0"/>
              <a:t>The RSA algorithm is being replaced by a new scheme called </a:t>
            </a:r>
            <a:r>
              <a:rPr lang="en-US" i="1" dirty="0"/>
              <a:t>elliptic curve cryptography</a:t>
            </a:r>
            <a:r>
              <a:rPr lang="en-US" dirty="0"/>
              <a:t>, which uses more complex math</a:t>
            </a:r>
          </a:p>
          <a:p>
            <a:r>
              <a:rPr lang="en-US" dirty="0"/>
              <a:t>If they ever build quantum computers, we’ll need newer algorithms</a:t>
            </a:r>
            <a:r>
              <a:rPr lang="mr-IN" dirty="0"/>
              <a:t>…</a:t>
            </a:r>
            <a:endParaRPr lang="en-US" dirty="0"/>
          </a:p>
        </p:txBody>
      </p:sp>
      <p:sp>
        <p:nvSpPr>
          <p:cNvPr id="4" name="Footer Placeholder 3"/>
          <p:cNvSpPr>
            <a:spLocks noGrp="1"/>
          </p:cNvSpPr>
          <p:nvPr>
            <p:ph type="ftr" sz="quarter" idx="11"/>
          </p:nvPr>
        </p:nvSpPr>
        <p:spPr/>
        <p:txBody>
          <a:bodyPr/>
          <a:lstStyle/>
          <a:p>
            <a:r>
              <a:rPr lang="en-US"/>
              <a:t>cybersecseminar</a:t>
            </a:r>
          </a:p>
        </p:txBody>
      </p:sp>
      <p:sp>
        <p:nvSpPr>
          <p:cNvPr id="5" name="Slide Number Placeholder 4"/>
          <p:cNvSpPr>
            <a:spLocks noGrp="1"/>
          </p:cNvSpPr>
          <p:nvPr>
            <p:ph type="sldNum" sz="quarter" idx="12"/>
          </p:nvPr>
        </p:nvSpPr>
        <p:spPr/>
        <p:txBody>
          <a:bodyPr/>
          <a:lstStyle/>
          <a:p>
            <a:fld id="{9F2F5E10-5301-4EE6-90D2-A6C4A3F62BED}" type="slidenum">
              <a:rPr lang="en-US" smtClean="0"/>
              <a:t>31</a:t>
            </a:fld>
            <a:endParaRPr lang="en-US"/>
          </a:p>
        </p:txBody>
      </p:sp>
    </p:spTree>
    <p:extLst>
      <p:ext uri="{BB962C8B-B14F-4D97-AF65-F5344CB8AC3E}">
        <p14:creationId xmlns:p14="http://schemas.microsoft.com/office/powerpoint/2010/main" val="49530323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 Sizes</a:t>
            </a:r>
          </a:p>
        </p:txBody>
      </p:sp>
      <p:sp>
        <p:nvSpPr>
          <p:cNvPr id="3" name="Content Placeholder 2"/>
          <p:cNvSpPr>
            <a:spLocks noGrp="1"/>
          </p:cNvSpPr>
          <p:nvPr>
            <p:ph idx="1"/>
          </p:nvPr>
        </p:nvSpPr>
        <p:spPr/>
        <p:txBody>
          <a:bodyPr>
            <a:normAutofit lnSpcReduction="10000"/>
          </a:bodyPr>
          <a:lstStyle/>
          <a:p>
            <a:r>
              <a:rPr lang="en-US" dirty="0"/>
              <a:t>RSA keys (public and private) are much longer than conventional keys—today, about 2048 bits</a:t>
            </a:r>
          </a:p>
          <a:p>
            <a:pPr lvl="1"/>
            <a:r>
              <a:rPr lang="en-US" dirty="0"/>
              <a:t>Public key systems are often called </a:t>
            </a:r>
            <a:r>
              <a:rPr lang="en-US" i="1" dirty="0"/>
              <a:t>asymmetric</a:t>
            </a:r>
            <a:r>
              <a:rPr lang="en-US" dirty="0"/>
              <a:t>; conventional systems, from Caesar ciphers to today’s, are called </a:t>
            </a:r>
            <a:r>
              <a:rPr lang="en-US" i="1" dirty="0"/>
              <a:t>symmetric</a:t>
            </a:r>
            <a:endParaRPr lang="en-US" dirty="0"/>
          </a:p>
          <a:p>
            <a:r>
              <a:rPr lang="en-US" dirty="0"/>
              <a:t>Symmetric and asymmetric key lengths are not easily comparable—the design and math are very different</a:t>
            </a:r>
          </a:p>
          <a:p>
            <a:r>
              <a:rPr lang="en-US" dirty="0"/>
              <a:t>Today’s standard cipher (AES) normally uses 128-bit keys, which corresponds to ~3072-bit RSA keys</a:t>
            </a:r>
          </a:p>
        </p:txBody>
      </p:sp>
      <p:sp>
        <p:nvSpPr>
          <p:cNvPr id="4" name="Footer Placeholder 3"/>
          <p:cNvSpPr>
            <a:spLocks noGrp="1"/>
          </p:cNvSpPr>
          <p:nvPr>
            <p:ph type="ftr" sz="quarter" idx="11"/>
          </p:nvPr>
        </p:nvSpPr>
        <p:spPr/>
        <p:txBody>
          <a:bodyPr/>
          <a:lstStyle/>
          <a:p>
            <a:r>
              <a:rPr lang="en-US"/>
              <a:t>cybersecseminar</a:t>
            </a:r>
          </a:p>
        </p:txBody>
      </p:sp>
      <p:sp>
        <p:nvSpPr>
          <p:cNvPr id="5" name="Slide Number Placeholder 4"/>
          <p:cNvSpPr>
            <a:spLocks noGrp="1"/>
          </p:cNvSpPr>
          <p:nvPr>
            <p:ph type="sldNum" sz="quarter" idx="12"/>
          </p:nvPr>
        </p:nvSpPr>
        <p:spPr/>
        <p:txBody>
          <a:bodyPr/>
          <a:lstStyle/>
          <a:p>
            <a:fld id="{9F2F5E10-5301-4EE6-90D2-A6C4A3F62BED}" type="slidenum">
              <a:rPr lang="en-US" smtClean="0"/>
              <a:t>32</a:t>
            </a:fld>
            <a:endParaRPr lang="en-US"/>
          </a:p>
        </p:txBody>
      </p:sp>
    </p:spTree>
    <p:extLst>
      <p:ext uri="{BB962C8B-B14F-4D97-AF65-F5344CB8AC3E}">
        <p14:creationId xmlns:p14="http://schemas.microsoft.com/office/powerpoint/2010/main" val="122760549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Problem Solved?</a:t>
            </a:r>
          </a:p>
        </p:txBody>
      </p:sp>
      <p:sp>
        <p:nvSpPr>
          <p:cNvPr id="3" name="Content Placeholder 2"/>
          <p:cNvSpPr>
            <a:spLocks noGrp="1"/>
          </p:cNvSpPr>
          <p:nvPr>
            <p:ph idx="1"/>
          </p:nvPr>
        </p:nvSpPr>
        <p:spPr/>
        <p:txBody>
          <a:bodyPr>
            <a:normAutofit fontScale="92500" lnSpcReduction="20000"/>
          </a:bodyPr>
          <a:lstStyle/>
          <a:p>
            <a:r>
              <a:rPr lang="en-US" dirty="0"/>
              <a:t>Well, no—using public key crypto is difficult</a:t>
            </a:r>
          </a:p>
          <a:p>
            <a:r>
              <a:rPr lang="en-US" dirty="0"/>
              <a:t>For one thing, public key operations are computationally expensive</a:t>
            </a:r>
          </a:p>
          <a:p>
            <a:r>
              <a:rPr lang="en-US" dirty="0"/>
              <a:t>For another, they’re mathematically tricky</a:t>
            </a:r>
          </a:p>
          <a:p>
            <a:pPr lvl="1"/>
            <a:r>
              <a:rPr lang="en-US" dirty="0"/>
              <a:t>(Don’t ask!)</a:t>
            </a:r>
          </a:p>
          <a:p>
            <a:r>
              <a:rPr lang="en-US" dirty="0"/>
              <a:t>And we don</a:t>
            </a:r>
            <a:r>
              <a:rPr lang="mr-IN" dirty="0"/>
              <a:t>’</a:t>
            </a:r>
            <a:r>
              <a:rPr lang="en-US" dirty="0"/>
              <a:t>t want to use any one key too much</a:t>
            </a:r>
          </a:p>
          <a:p>
            <a:r>
              <a:rPr lang="en-US" dirty="0"/>
              <a:t>Besides—how do we know this public key we found on the Internet really belongs to Alice?</a:t>
            </a:r>
          </a:p>
        </p:txBody>
      </p:sp>
      <p:sp>
        <p:nvSpPr>
          <p:cNvPr id="4" name="Footer Placeholder 3"/>
          <p:cNvSpPr>
            <a:spLocks noGrp="1"/>
          </p:cNvSpPr>
          <p:nvPr>
            <p:ph type="ftr" sz="quarter" idx="11"/>
          </p:nvPr>
        </p:nvSpPr>
        <p:spPr/>
        <p:txBody>
          <a:bodyPr/>
          <a:lstStyle/>
          <a:p>
            <a:r>
              <a:rPr lang="en-US"/>
              <a:t>cybersecseminar</a:t>
            </a:r>
          </a:p>
        </p:txBody>
      </p:sp>
      <p:sp>
        <p:nvSpPr>
          <p:cNvPr id="5" name="Slide Number Placeholder 4"/>
          <p:cNvSpPr>
            <a:spLocks noGrp="1"/>
          </p:cNvSpPr>
          <p:nvPr>
            <p:ph type="sldNum" sz="quarter" idx="12"/>
          </p:nvPr>
        </p:nvSpPr>
        <p:spPr/>
        <p:txBody>
          <a:bodyPr/>
          <a:lstStyle/>
          <a:p>
            <a:fld id="{9F2F5E10-5301-4EE6-90D2-A6C4A3F62BED}" type="slidenum">
              <a:rPr lang="en-US" smtClean="0"/>
              <a:t>33</a:t>
            </a:fld>
            <a:endParaRPr lang="en-US"/>
          </a:p>
        </p:txBody>
      </p:sp>
    </p:spTree>
    <p:extLst>
      <p:ext uri="{BB962C8B-B14F-4D97-AF65-F5344CB8AC3E}">
        <p14:creationId xmlns:p14="http://schemas.microsoft.com/office/powerpoint/2010/main" val="51378877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Cryptographic Protocols</a:t>
            </a:r>
          </a:p>
        </p:txBody>
      </p:sp>
      <p:sp>
        <p:nvSpPr>
          <p:cNvPr id="3" name="Content Placeholder 2"/>
          <p:cNvSpPr>
            <a:spLocks noGrp="1"/>
          </p:cNvSpPr>
          <p:nvPr>
            <p:ph idx="1"/>
          </p:nvPr>
        </p:nvSpPr>
        <p:spPr/>
        <p:txBody>
          <a:bodyPr/>
          <a:lstStyle/>
          <a:p>
            <a:r>
              <a:rPr lang="en-US" dirty="0"/>
              <a:t>To really use cryptography properly, we need a </a:t>
            </a:r>
            <a:r>
              <a:rPr lang="en-US" i="1" dirty="0"/>
              <a:t>protocol</a:t>
            </a:r>
            <a:endParaRPr lang="en-US" dirty="0"/>
          </a:p>
          <a:p>
            <a:r>
              <a:rPr lang="en-US" dirty="0"/>
              <a:t>A cryptographic protocol is a stylized set of messages between the parties</a:t>
            </a:r>
          </a:p>
          <a:p>
            <a:r>
              <a:rPr lang="en-US" dirty="0"/>
              <a:t>The usual goal is for the two parties who wish to communicate to end up with a shared </a:t>
            </a:r>
            <a:r>
              <a:rPr lang="en-US" i="1" dirty="0"/>
              <a:t>session key</a:t>
            </a:r>
            <a:r>
              <a:rPr lang="en-US" dirty="0"/>
              <a:t> and to be assured of the other’s identity</a:t>
            </a:r>
          </a:p>
        </p:txBody>
      </p:sp>
      <p:sp>
        <p:nvSpPr>
          <p:cNvPr id="4" name="Footer Placeholder 3"/>
          <p:cNvSpPr>
            <a:spLocks noGrp="1"/>
          </p:cNvSpPr>
          <p:nvPr>
            <p:ph type="ftr" sz="quarter" idx="11"/>
          </p:nvPr>
        </p:nvSpPr>
        <p:spPr/>
        <p:txBody>
          <a:bodyPr/>
          <a:lstStyle/>
          <a:p>
            <a:r>
              <a:rPr lang="en-US"/>
              <a:t>cybersecseminar</a:t>
            </a:r>
          </a:p>
        </p:txBody>
      </p:sp>
      <p:sp>
        <p:nvSpPr>
          <p:cNvPr id="5" name="Slide Number Placeholder 4"/>
          <p:cNvSpPr>
            <a:spLocks noGrp="1"/>
          </p:cNvSpPr>
          <p:nvPr>
            <p:ph type="sldNum" sz="quarter" idx="12"/>
          </p:nvPr>
        </p:nvSpPr>
        <p:spPr/>
        <p:txBody>
          <a:bodyPr/>
          <a:lstStyle/>
          <a:p>
            <a:fld id="{9F2F5E10-5301-4EE6-90D2-A6C4A3F62BED}" type="slidenum">
              <a:rPr lang="en-US" smtClean="0"/>
              <a:t>34</a:t>
            </a:fld>
            <a:endParaRPr lang="en-US"/>
          </a:p>
        </p:txBody>
      </p:sp>
    </p:spTree>
    <p:extLst>
      <p:ext uri="{BB962C8B-B14F-4D97-AF65-F5344CB8AC3E}">
        <p14:creationId xmlns:p14="http://schemas.microsoft.com/office/powerpoint/2010/main" val="197255298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Needham-Schroeder (1978)</a:t>
            </a:r>
          </a:p>
        </p:txBody>
      </p:sp>
      <p:sp>
        <p:nvSpPr>
          <p:cNvPr id="3" name="Content Placeholder 2"/>
          <p:cNvSpPr>
            <a:spLocks noGrp="1"/>
          </p:cNvSpPr>
          <p:nvPr>
            <p:ph idx="1"/>
          </p:nvPr>
        </p:nvSpPr>
        <p:spPr/>
        <p:txBody>
          <a:bodyPr>
            <a:normAutofit lnSpcReduction="10000"/>
          </a:bodyPr>
          <a:lstStyle/>
          <a:p>
            <a:r>
              <a:rPr lang="en-US" dirty="0"/>
              <a:t>This is the oldest cryptographic protocol in the open literature</a:t>
            </a:r>
          </a:p>
          <a:p>
            <a:r>
              <a:rPr lang="en-US" dirty="0"/>
              <a:t>I’ll show the symmetric version—there’s an asymmetric version, but it requires more complex concepts</a:t>
            </a:r>
          </a:p>
          <a:p>
            <a:r>
              <a:rPr lang="en-US" dirty="0"/>
              <a:t>In addition to Alice and Bob, there is a trusted </a:t>
            </a:r>
            <a:r>
              <a:rPr lang="en-US" i="1" dirty="0"/>
              <a:t>key server S</a:t>
            </a:r>
            <a:endParaRPr lang="en-US" dirty="0"/>
          </a:p>
          <a:p>
            <a:pPr marL="342900" lvl="1">
              <a:spcBef>
                <a:spcPts val="2000"/>
              </a:spcBef>
              <a:buClr>
                <a:schemeClr val="accent1"/>
              </a:buClr>
            </a:pPr>
            <a:r>
              <a:rPr lang="en-US" dirty="0"/>
              <a:t>Alice and Bob each share a key (</a:t>
            </a:r>
            <a:r>
              <a:rPr lang="en-US" i="1" dirty="0"/>
              <a:t>K</a:t>
            </a:r>
            <a:r>
              <a:rPr lang="en-US" i="1" baseline="-25000" dirty="0"/>
              <a:t>AS</a:t>
            </a:r>
            <a:r>
              <a:rPr lang="en-US" dirty="0"/>
              <a:t> and </a:t>
            </a:r>
            <a:r>
              <a:rPr lang="en-US" i="1" dirty="0"/>
              <a:t>K</a:t>
            </a:r>
            <a:r>
              <a:rPr lang="en-US" i="1" baseline="-25000" dirty="0"/>
              <a:t>BS</a:t>
            </a:r>
            <a:r>
              <a:rPr lang="en-US" dirty="0"/>
              <a:t>) with </a:t>
            </a:r>
            <a:r>
              <a:rPr lang="en-US" i="1" dirty="0"/>
              <a:t>S</a:t>
            </a:r>
          </a:p>
          <a:p>
            <a:pPr marL="342900" lvl="1">
              <a:spcBef>
                <a:spcPts val="2000"/>
              </a:spcBef>
              <a:buClr>
                <a:schemeClr val="accent1"/>
              </a:buClr>
            </a:pPr>
            <a:r>
              <a:rPr lang="en-US" dirty="0"/>
              <a:t>They want to end up with a new session key </a:t>
            </a:r>
            <a:r>
              <a:rPr lang="en-US" i="1" dirty="0"/>
              <a:t>K</a:t>
            </a:r>
            <a:r>
              <a:rPr lang="en-US" i="1" baseline="-25000" dirty="0"/>
              <a:t>AB</a:t>
            </a:r>
            <a:endParaRPr lang="en-US" dirty="0"/>
          </a:p>
        </p:txBody>
      </p:sp>
      <p:sp>
        <p:nvSpPr>
          <p:cNvPr id="4" name="Footer Placeholder 3"/>
          <p:cNvSpPr>
            <a:spLocks noGrp="1"/>
          </p:cNvSpPr>
          <p:nvPr>
            <p:ph type="ftr" sz="quarter" idx="11"/>
          </p:nvPr>
        </p:nvSpPr>
        <p:spPr/>
        <p:txBody>
          <a:bodyPr/>
          <a:lstStyle/>
          <a:p>
            <a:r>
              <a:rPr lang="en-US"/>
              <a:t>cybersecseminar</a:t>
            </a:r>
          </a:p>
        </p:txBody>
      </p:sp>
      <p:sp>
        <p:nvSpPr>
          <p:cNvPr id="5" name="Slide Number Placeholder 4"/>
          <p:cNvSpPr>
            <a:spLocks noGrp="1"/>
          </p:cNvSpPr>
          <p:nvPr>
            <p:ph type="sldNum" sz="quarter" idx="12"/>
          </p:nvPr>
        </p:nvSpPr>
        <p:spPr/>
        <p:txBody>
          <a:bodyPr/>
          <a:lstStyle/>
          <a:p>
            <a:fld id="{9F2F5E10-5301-4EE6-90D2-A6C4A3F62BED}" type="slidenum">
              <a:rPr lang="en-US" smtClean="0"/>
              <a:t>35</a:t>
            </a:fld>
            <a:endParaRPr lang="en-US"/>
          </a:p>
        </p:txBody>
      </p:sp>
    </p:spTree>
    <p:extLst>
      <p:ext uri="{BB962C8B-B14F-4D97-AF65-F5344CB8AC3E}">
        <p14:creationId xmlns:p14="http://schemas.microsoft.com/office/powerpoint/2010/main" val="171070233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Needham-Schroeder Protocol</a:t>
            </a:r>
          </a:p>
        </p:txBody>
      </p:sp>
      <p:sp>
        <p:nvSpPr>
          <p:cNvPr id="4" name="Footer Placeholder 3"/>
          <p:cNvSpPr>
            <a:spLocks noGrp="1"/>
          </p:cNvSpPr>
          <p:nvPr>
            <p:ph type="ftr" sz="quarter" idx="11"/>
          </p:nvPr>
        </p:nvSpPr>
        <p:spPr/>
        <p:txBody>
          <a:bodyPr/>
          <a:lstStyle/>
          <a:p>
            <a:r>
              <a:rPr lang="en-US"/>
              <a:t>cybersecseminar</a:t>
            </a:r>
          </a:p>
        </p:txBody>
      </p:sp>
      <p:sp>
        <p:nvSpPr>
          <p:cNvPr id="5" name="Slide Number Placeholder 4"/>
          <p:cNvSpPr>
            <a:spLocks noGrp="1"/>
          </p:cNvSpPr>
          <p:nvPr>
            <p:ph type="sldNum" sz="quarter" idx="12"/>
          </p:nvPr>
        </p:nvSpPr>
        <p:spPr/>
        <p:txBody>
          <a:bodyPr/>
          <a:lstStyle/>
          <a:p>
            <a:fld id="{9F2F5E10-5301-4EE6-90D2-A6C4A3F62BED}" type="slidenum">
              <a:rPr lang="en-US" smtClean="0"/>
              <a:t>36</a:t>
            </a:fld>
            <a:endParaRPr lang="en-US"/>
          </a:p>
        </p:txBody>
      </p:sp>
      <p:pic>
        <p:nvPicPr>
          <p:cNvPr id="8" name="Content Placeholder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47646" y="2770188"/>
            <a:ext cx="6247120" cy="3267075"/>
          </a:xfrm>
        </p:spPr>
      </p:pic>
    </p:spTree>
    <p:extLst>
      <p:ext uri="{BB962C8B-B14F-4D97-AF65-F5344CB8AC3E}">
        <p14:creationId xmlns:p14="http://schemas.microsoft.com/office/powerpoint/2010/main" val="111998140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Messages</a:t>
            </a:r>
          </a:p>
        </p:txBody>
      </p:sp>
      <p:sp>
        <p:nvSpPr>
          <p:cNvPr id="3" name="Content Placeholder 2"/>
          <p:cNvSpPr>
            <a:spLocks noGrp="1"/>
          </p:cNvSpPr>
          <p:nvPr>
            <p:ph idx="1"/>
          </p:nvPr>
        </p:nvSpPr>
        <p:spPr/>
        <p:txBody>
          <a:bodyPr>
            <a:normAutofit fontScale="92500" lnSpcReduction="20000"/>
          </a:bodyPr>
          <a:lstStyle/>
          <a:p>
            <a:pPr marL="457200" indent="-457200">
              <a:buFont typeface="+mj-lt"/>
              <a:buAutoNum type="arabicPeriod"/>
            </a:pPr>
            <a:r>
              <a:rPr lang="en-US" dirty="0"/>
              <a:t>Alice sends S her identity, plus a random </a:t>
            </a:r>
            <a:r>
              <a:rPr lang="en-US" i="1" dirty="0"/>
              <a:t>nonce</a:t>
            </a:r>
            <a:endParaRPr lang="en-US" dirty="0"/>
          </a:p>
          <a:p>
            <a:pPr marL="457200" indent="-457200">
              <a:buFont typeface="+mj-lt"/>
              <a:buAutoNum type="arabicPeriod"/>
            </a:pPr>
            <a:r>
              <a:rPr lang="en-US" dirty="0"/>
              <a:t>S’s response is encrypted in </a:t>
            </a:r>
            <a:r>
              <a:rPr lang="en-US" i="1" dirty="0"/>
              <a:t>K</a:t>
            </a:r>
            <a:r>
              <a:rPr lang="en-US" i="1" baseline="-25000" dirty="0"/>
              <a:t>AS</a:t>
            </a:r>
            <a:r>
              <a:rPr lang="en-US" dirty="0"/>
              <a:t>, which guarantees authenticity</a:t>
            </a:r>
          </a:p>
          <a:p>
            <a:pPr marL="806450" lvl="1" indent="-457200">
              <a:buFont typeface="+mj-lt"/>
              <a:buAutoNum type="arabicPeriod"/>
            </a:pPr>
            <a:r>
              <a:rPr lang="en-US" i="1" dirty="0"/>
              <a:t>N</a:t>
            </a:r>
            <a:r>
              <a:rPr lang="en-US" i="1" baseline="-25000" dirty="0"/>
              <a:t>A</a:t>
            </a:r>
            <a:r>
              <a:rPr lang="en-US" dirty="0"/>
              <a:t> guarantees freshness</a:t>
            </a:r>
          </a:p>
          <a:p>
            <a:pPr marL="806450" lvl="1" indent="-457200">
              <a:buFont typeface="+mj-lt"/>
              <a:buAutoNum type="arabicPeriod"/>
            </a:pPr>
            <a:r>
              <a:rPr lang="en-US" i="1" dirty="0"/>
              <a:t>K</a:t>
            </a:r>
            <a:r>
              <a:rPr lang="en-US" i="1" baseline="-25000" dirty="0"/>
              <a:t>AB</a:t>
            </a:r>
            <a:r>
              <a:rPr lang="en-US" baseline="-25000" dirty="0"/>
              <a:t> </a:t>
            </a:r>
            <a:r>
              <a:rPr lang="en-US" dirty="0"/>
              <a:t>is the new session key</a:t>
            </a:r>
          </a:p>
          <a:p>
            <a:pPr marL="806450" lvl="1" indent="-457200">
              <a:buFont typeface="+mj-lt"/>
              <a:buAutoNum type="arabicPeriod"/>
            </a:pPr>
            <a:r>
              <a:rPr lang="en-US" dirty="0"/>
              <a:t>There’s a sealed package for Bob encrypted with </a:t>
            </a:r>
            <a:r>
              <a:rPr lang="en-US" i="1" dirty="0"/>
              <a:t>K</a:t>
            </a:r>
            <a:r>
              <a:rPr lang="en-US" i="1" baseline="-25000" dirty="0"/>
              <a:t>BS</a:t>
            </a:r>
            <a:endParaRPr lang="en-US" baseline="-25000" dirty="0"/>
          </a:p>
          <a:p>
            <a:pPr marL="457200" indent="-457200">
              <a:buFont typeface="+mj-lt"/>
              <a:buAutoNum type="arabicPeriod"/>
            </a:pPr>
            <a:r>
              <a:rPr lang="en-US" dirty="0"/>
              <a:t>Alice sends the sealed package to Bob</a:t>
            </a:r>
          </a:p>
          <a:p>
            <a:pPr marL="457200" indent="-457200">
              <a:buFont typeface="+mj-lt"/>
              <a:buAutoNum type="arabicPeriod"/>
            </a:pPr>
            <a:r>
              <a:rPr lang="en-US" dirty="0"/>
              <a:t>Bob sends a nonce to Alice encrypted with </a:t>
            </a:r>
            <a:r>
              <a:rPr lang="en-US" i="1" dirty="0"/>
              <a:t>K</a:t>
            </a:r>
            <a:r>
              <a:rPr lang="en-US" i="1" baseline="-25000" dirty="0"/>
              <a:t>AB</a:t>
            </a:r>
            <a:endParaRPr lang="en-US" dirty="0"/>
          </a:p>
          <a:p>
            <a:pPr marL="457200" indent="-457200">
              <a:buFont typeface="+mj-lt"/>
              <a:buAutoNum type="arabicPeriod"/>
            </a:pPr>
            <a:r>
              <a:rPr lang="en-US" dirty="0"/>
              <a:t>Alice proves she could read the nonce</a:t>
            </a:r>
          </a:p>
        </p:txBody>
      </p:sp>
      <p:sp>
        <p:nvSpPr>
          <p:cNvPr id="4" name="Footer Placeholder 3"/>
          <p:cNvSpPr>
            <a:spLocks noGrp="1"/>
          </p:cNvSpPr>
          <p:nvPr>
            <p:ph type="ftr" sz="quarter" idx="11"/>
          </p:nvPr>
        </p:nvSpPr>
        <p:spPr/>
        <p:txBody>
          <a:bodyPr/>
          <a:lstStyle/>
          <a:p>
            <a:r>
              <a:rPr lang="en-US"/>
              <a:t>cybersecseminar</a:t>
            </a:r>
          </a:p>
        </p:txBody>
      </p:sp>
      <p:sp>
        <p:nvSpPr>
          <p:cNvPr id="5" name="Slide Number Placeholder 4"/>
          <p:cNvSpPr>
            <a:spLocks noGrp="1"/>
          </p:cNvSpPr>
          <p:nvPr>
            <p:ph type="sldNum" sz="quarter" idx="12"/>
          </p:nvPr>
        </p:nvSpPr>
        <p:spPr/>
        <p:txBody>
          <a:bodyPr/>
          <a:lstStyle/>
          <a:p>
            <a:fld id="{9F2F5E10-5301-4EE6-90D2-A6C4A3F62BED}" type="slidenum">
              <a:rPr lang="en-US" smtClean="0"/>
              <a:t>37</a:t>
            </a:fld>
            <a:endParaRPr lang="en-US"/>
          </a:p>
        </p:txBody>
      </p:sp>
    </p:spTree>
    <p:extLst>
      <p:ext uri="{BB962C8B-B14F-4D97-AF65-F5344CB8AC3E}">
        <p14:creationId xmlns:p14="http://schemas.microsoft.com/office/powerpoint/2010/main" val="69884768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You Are Not Expected </a:t>
            </a:r>
            <a:br>
              <a:rPr lang="en-US" dirty="0"/>
            </a:br>
            <a:r>
              <a:rPr lang="en-US" dirty="0"/>
              <a:t>to Understand This</a:t>
            </a:r>
          </a:p>
        </p:txBody>
      </p:sp>
      <p:sp>
        <p:nvSpPr>
          <p:cNvPr id="3" name="Content Placeholder 2"/>
          <p:cNvSpPr>
            <a:spLocks noGrp="1"/>
          </p:cNvSpPr>
          <p:nvPr>
            <p:ph idx="1"/>
          </p:nvPr>
        </p:nvSpPr>
        <p:spPr/>
        <p:txBody>
          <a:bodyPr/>
          <a:lstStyle/>
          <a:p>
            <a:r>
              <a:rPr lang="en-US" dirty="0"/>
              <a:t>Yes, it’s complicated</a:t>
            </a:r>
          </a:p>
          <a:p>
            <a:r>
              <a:rPr lang="en-US" dirty="0"/>
              <a:t>Modern protocols are often more complicated—setting up a TLS connection takes six messages, plus several concepts I haven’t discussed</a:t>
            </a:r>
          </a:p>
          <a:p>
            <a:r>
              <a:rPr lang="en-US" dirty="0"/>
              <a:t>It’s also not quite correct</a:t>
            </a:r>
            <a:r>
              <a:rPr lang="mr-IN" dirty="0"/>
              <a:t>…</a:t>
            </a:r>
            <a:r>
              <a:rPr lang="en-US" dirty="0"/>
              <a:t>.</a:t>
            </a:r>
          </a:p>
        </p:txBody>
      </p:sp>
      <p:sp>
        <p:nvSpPr>
          <p:cNvPr id="4" name="Footer Placeholder 3"/>
          <p:cNvSpPr>
            <a:spLocks noGrp="1"/>
          </p:cNvSpPr>
          <p:nvPr>
            <p:ph type="ftr" sz="quarter" idx="11"/>
          </p:nvPr>
        </p:nvSpPr>
        <p:spPr/>
        <p:txBody>
          <a:bodyPr/>
          <a:lstStyle/>
          <a:p>
            <a:r>
              <a:rPr lang="en-US"/>
              <a:t>cybersecseminar</a:t>
            </a:r>
          </a:p>
        </p:txBody>
      </p:sp>
      <p:sp>
        <p:nvSpPr>
          <p:cNvPr id="5" name="Slide Number Placeholder 4"/>
          <p:cNvSpPr>
            <a:spLocks noGrp="1"/>
          </p:cNvSpPr>
          <p:nvPr>
            <p:ph type="sldNum" sz="quarter" idx="12"/>
          </p:nvPr>
        </p:nvSpPr>
        <p:spPr/>
        <p:txBody>
          <a:bodyPr/>
          <a:lstStyle/>
          <a:p>
            <a:fld id="{9F2F5E10-5301-4EE6-90D2-A6C4A3F62BED}" type="slidenum">
              <a:rPr lang="en-US" smtClean="0"/>
              <a:t>38</a:t>
            </a:fld>
            <a:endParaRPr lang="en-US"/>
          </a:p>
        </p:txBody>
      </p:sp>
    </p:spTree>
    <p:extLst>
      <p:ext uri="{BB962C8B-B14F-4D97-AF65-F5344CB8AC3E}">
        <p14:creationId xmlns:p14="http://schemas.microsoft.com/office/powerpoint/2010/main" val="151775440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Errors in Needham-Schroeder</a:t>
            </a:r>
          </a:p>
        </p:txBody>
      </p:sp>
      <p:sp>
        <p:nvSpPr>
          <p:cNvPr id="3" name="Content Placeholder 2"/>
          <p:cNvSpPr>
            <a:spLocks noGrp="1"/>
          </p:cNvSpPr>
          <p:nvPr>
            <p:ph idx="1"/>
          </p:nvPr>
        </p:nvSpPr>
        <p:spPr/>
        <p:txBody>
          <a:bodyPr>
            <a:normAutofit fontScale="92500"/>
          </a:bodyPr>
          <a:lstStyle/>
          <a:p>
            <a:r>
              <a:rPr lang="en-US" dirty="0"/>
              <a:t>Needham-Schroeder was published in 1978</a:t>
            </a:r>
          </a:p>
          <a:p>
            <a:r>
              <a:rPr lang="en-US" dirty="0"/>
              <a:t>In 1981, Denning and Sacco found some flaws and proposed a fix</a:t>
            </a:r>
          </a:p>
          <a:p>
            <a:r>
              <a:rPr lang="en-US" dirty="0"/>
              <a:t>In 1987, Needham and Schroeder found a flaw in the fix</a:t>
            </a:r>
          </a:p>
          <a:p>
            <a:r>
              <a:rPr lang="en-US" dirty="0"/>
              <a:t>In 1996, Lowe found a new, previously unsuspected flaw in all of the older versions</a:t>
            </a:r>
          </a:p>
          <a:p>
            <a:r>
              <a:rPr lang="en-US" dirty="0"/>
              <a:t>All of these flaws were obvious in retrospect—but one of them took 18 years and automated assistance to find</a:t>
            </a:r>
          </a:p>
        </p:txBody>
      </p:sp>
      <p:sp>
        <p:nvSpPr>
          <p:cNvPr id="4" name="Footer Placeholder 3"/>
          <p:cNvSpPr>
            <a:spLocks noGrp="1"/>
          </p:cNvSpPr>
          <p:nvPr>
            <p:ph type="ftr" sz="quarter" idx="11"/>
          </p:nvPr>
        </p:nvSpPr>
        <p:spPr/>
        <p:txBody>
          <a:bodyPr/>
          <a:lstStyle/>
          <a:p>
            <a:r>
              <a:rPr lang="en-US"/>
              <a:t>cybersecseminar</a:t>
            </a:r>
          </a:p>
        </p:txBody>
      </p:sp>
      <p:sp>
        <p:nvSpPr>
          <p:cNvPr id="5" name="Slide Number Placeholder 4"/>
          <p:cNvSpPr>
            <a:spLocks noGrp="1"/>
          </p:cNvSpPr>
          <p:nvPr>
            <p:ph type="sldNum" sz="quarter" idx="12"/>
          </p:nvPr>
        </p:nvSpPr>
        <p:spPr/>
        <p:txBody>
          <a:bodyPr/>
          <a:lstStyle/>
          <a:p>
            <a:fld id="{9F2F5E10-5301-4EE6-90D2-A6C4A3F62BED}" type="slidenum">
              <a:rPr lang="en-US" smtClean="0"/>
              <a:t>39</a:t>
            </a:fld>
            <a:endParaRPr lang="en-US"/>
          </a:p>
        </p:txBody>
      </p:sp>
    </p:spTree>
    <p:extLst>
      <p:ext uri="{BB962C8B-B14F-4D97-AF65-F5344CB8AC3E}">
        <p14:creationId xmlns:p14="http://schemas.microsoft.com/office/powerpoint/2010/main" val="16834721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dirty="0"/>
              <a:t>The Caesar Cipher</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854722481"/>
              </p:ext>
            </p:extLst>
          </p:nvPr>
        </p:nvGraphicFramePr>
        <p:xfrm>
          <a:off x="739775" y="2770188"/>
          <a:ext cx="7662861" cy="1371600"/>
        </p:xfrm>
        <a:graphic>
          <a:graphicData uri="http://schemas.openxmlformats.org/drawingml/2006/table">
            <a:tbl>
              <a:tblPr firstRow="1" bandRow="1">
                <a:tableStyleId>{2D5ABB26-0587-4C30-8999-92F81FD0307C}</a:tableStyleId>
              </a:tblPr>
              <a:tblGrid>
                <a:gridCol w="851429">
                  <a:extLst>
                    <a:ext uri="{9D8B030D-6E8A-4147-A177-3AD203B41FA5}">
                      <a16:colId xmlns:a16="http://schemas.microsoft.com/office/drawing/2014/main" val="20000"/>
                    </a:ext>
                  </a:extLst>
                </a:gridCol>
                <a:gridCol w="851429">
                  <a:extLst>
                    <a:ext uri="{9D8B030D-6E8A-4147-A177-3AD203B41FA5}">
                      <a16:colId xmlns:a16="http://schemas.microsoft.com/office/drawing/2014/main" val="20001"/>
                    </a:ext>
                  </a:extLst>
                </a:gridCol>
                <a:gridCol w="851429">
                  <a:extLst>
                    <a:ext uri="{9D8B030D-6E8A-4147-A177-3AD203B41FA5}">
                      <a16:colId xmlns:a16="http://schemas.microsoft.com/office/drawing/2014/main" val="20002"/>
                    </a:ext>
                  </a:extLst>
                </a:gridCol>
                <a:gridCol w="851429">
                  <a:extLst>
                    <a:ext uri="{9D8B030D-6E8A-4147-A177-3AD203B41FA5}">
                      <a16:colId xmlns:a16="http://schemas.microsoft.com/office/drawing/2014/main" val="20003"/>
                    </a:ext>
                  </a:extLst>
                </a:gridCol>
                <a:gridCol w="851429">
                  <a:extLst>
                    <a:ext uri="{9D8B030D-6E8A-4147-A177-3AD203B41FA5}">
                      <a16:colId xmlns:a16="http://schemas.microsoft.com/office/drawing/2014/main" val="20004"/>
                    </a:ext>
                  </a:extLst>
                </a:gridCol>
                <a:gridCol w="851429">
                  <a:extLst>
                    <a:ext uri="{9D8B030D-6E8A-4147-A177-3AD203B41FA5}">
                      <a16:colId xmlns:a16="http://schemas.microsoft.com/office/drawing/2014/main" val="20005"/>
                    </a:ext>
                  </a:extLst>
                </a:gridCol>
                <a:gridCol w="851429">
                  <a:extLst>
                    <a:ext uri="{9D8B030D-6E8A-4147-A177-3AD203B41FA5}">
                      <a16:colId xmlns:a16="http://schemas.microsoft.com/office/drawing/2014/main" val="20006"/>
                    </a:ext>
                  </a:extLst>
                </a:gridCol>
                <a:gridCol w="851429">
                  <a:extLst>
                    <a:ext uri="{9D8B030D-6E8A-4147-A177-3AD203B41FA5}">
                      <a16:colId xmlns:a16="http://schemas.microsoft.com/office/drawing/2014/main" val="20007"/>
                    </a:ext>
                  </a:extLst>
                </a:gridCol>
                <a:gridCol w="851429">
                  <a:extLst>
                    <a:ext uri="{9D8B030D-6E8A-4147-A177-3AD203B41FA5}">
                      <a16:colId xmlns:a16="http://schemas.microsoft.com/office/drawing/2014/main" val="20008"/>
                    </a:ext>
                  </a:extLst>
                </a:gridCol>
              </a:tblGrid>
              <a:tr h="370840">
                <a:tc>
                  <a:txBody>
                    <a:bodyPr/>
                    <a:lstStyle/>
                    <a:p>
                      <a:pPr algn="ctr"/>
                      <a:r>
                        <a:rPr lang="en-US" sz="2400" dirty="0"/>
                        <a:t>A</a:t>
                      </a:r>
                    </a:p>
                  </a:txBody>
                  <a:tcPr/>
                </a:tc>
                <a:tc>
                  <a:txBody>
                    <a:bodyPr/>
                    <a:lstStyle/>
                    <a:p>
                      <a:pPr algn="ctr"/>
                      <a:r>
                        <a:rPr lang="en-US" sz="2400" dirty="0"/>
                        <a:t>B</a:t>
                      </a:r>
                    </a:p>
                  </a:txBody>
                  <a:tcPr/>
                </a:tc>
                <a:tc>
                  <a:txBody>
                    <a:bodyPr/>
                    <a:lstStyle/>
                    <a:p>
                      <a:pPr algn="ctr"/>
                      <a:r>
                        <a:rPr lang="en-US" sz="2400" dirty="0"/>
                        <a:t>C</a:t>
                      </a:r>
                    </a:p>
                  </a:txBody>
                  <a:tcPr/>
                </a:tc>
                <a:tc>
                  <a:txBody>
                    <a:bodyPr/>
                    <a:lstStyle/>
                    <a:p>
                      <a:pPr algn="ctr"/>
                      <a:r>
                        <a:rPr lang="en-US" sz="2400" dirty="0"/>
                        <a:t>D</a:t>
                      </a:r>
                    </a:p>
                  </a:txBody>
                  <a:tcPr/>
                </a:tc>
                <a:tc>
                  <a:txBody>
                    <a:bodyPr/>
                    <a:lstStyle/>
                    <a:p>
                      <a:pPr algn="ctr"/>
                      <a:r>
                        <a:rPr lang="mr-IN" sz="2400" dirty="0"/>
                        <a:t>…</a:t>
                      </a:r>
                      <a:endParaRPr lang="en-US" sz="2400" dirty="0"/>
                    </a:p>
                  </a:txBody>
                  <a:tcPr/>
                </a:tc>
                <a:tc>
                  <a:txBody>
                    <a:bodyPr/>
                    <a:lstStyle/>
                    <a:p>
                      <a:pPr algn="ctr"/>
                      <a:r>
                        <a:rPr lang="en-US" sz="2400" dirty="0"/>
                        <a:t>W</a:t>
                      </a:r>
                    </a:p>
                  </a:txBody>
                  <a:tcPr/>
                </a:tc>
                <a:tc>
                  <a:txBody>
                    <a:bodyPr/>
                    <a:lstStyle/>
                    <a:p>
                      <a:pPr algn="ctr"/>
                      <a:r>
                        <a:rPr lang="en-US" sz="2400" dirty="0"/>
                        <a:t>X</a:t>
                      </a:r>
                    </a:p>
                  </a:txBody>
                  <a:tcPr/>
                </a:tc>
                <a:tc>
                  <a:txBody>
                    <a:bodyPr/>
                    <a:lstStyle/>
                    <a:p>
                      <a:pPr algn="ctr"/>
                      <a:r>
                        <a:rPr lang="en-US" sz="2400" dirty="0"/>
                        <a:t>Y</a:t>
                      </a:r>
                    </a:p>
                  </a:txBody>
                  <a:tcPr/>
                </a:tc>
                <a:tc>
                  <a:txBody>
                    <a:bodyPr/>
                    <a:lstStyle/>
                    <a:p>
                      <a:pPr algn="ctr"/>
                      <a:r>
                        <a:rPr lang="en-US" sz="2400" dirty="0"/>
                        <a:t>Z</a:t>
                      </a:r>
                    </a:p>
                  </a:txBody>
                  <a:tcPr/>
                </a:tc>
                <a:extLst>
                  <a:ext uri="{0D108BD9-81ED-4DB2-BD59-A6C34878D82A}">
                    <a16:rowId xmlns:a16="http://schemas.microsoft.com/office/drawing/2014/main" val="10000"/>
                  </a:ext>
                </a:extLst>
              </a:tr>
              <a:tr h="370840">
                <a:tc>
                  <a:txBody>
                    <a:bodyPr/>
                    <a:lstStyle/>
                    <a:p>
                      <a:pPr algn="ctr"/>
                      <a:r>
                        <a:rPr lang="en-US" sz="2400" baseline="0" dirty="0">
                          <a:solidFill>
                            <a:schemeClr val="bg1">
                              <a:lumMod val="65000"/>
                            </a:schemeClr>
                          </a:solidFill>
                        </a:rPr>
                        <a:t>↓</a:t>
                      </a:r>
                    </a:p>
                  </a:txBody>
                  <a:tcPr/>
                </a:tc>
                <a:tc>
                  <a:txBody>
                    <a:bodyPr/>
                    <a:lstStyle/>
                    <a:p>
                      <a:pPr algn="ctr"/>
                      <a:r>
                        <a:rPr lang="en-US" sz="2400" baseline="0" dirty="0">
                          <a:solidFill>
                            <a:schemeClr val="bg1">
                              <a:lumMod val="65000"/>
                            </a:schemeClr>
                          </a:solidFill>
                        </a:rPr>
                        <a:t>↓</a:t>
                      </a:r>
                    </a:p>
                  </a:txBody>
                  <a:tcPr/>
                </a:tc>
                <a:tc>
                  <a:txBody>
                    <a:bodyPr/>
                    <a:lstStyle/>
                    <a:p>
                      <a:pPr algn="ctr"/>
                      <a:r>
                        <a:rPr lang="en-US" sz="2400" baseline="0" dirty="0">
                          <a:solidFill>
                            <a:schemeClr val="bg1">
                              <a:lumMod val="65000"/>
                            </a:schemeClr>
                          </a:solidFill>
                        </a:rPr>
                        <a:t>↓</a:t>
                      </a:r>
                    </a:p>
                  </a:txBody>
                  <a:tcPr/>
                </a:tc>
                <a:tc>
                  <a:txBody>
                    <a:bodyPr/>
                    <a:lstStyle/>
                    <a:p>
                      <a:pPr algn="ctr"/>
                      <a:r>
                        <a:rPr lang="en-US" sz="2400" baseline="0" dirty="0">
                          <a:solidFill>
                            <a:schemeClr val="bg1">
                              <a:lumMod val="65000"/>
                            </a:schemeClr>
                          </a:solidFill>
                        </a:rPr>
                        <a:t>↓</a:t>
                      </a:r>
                    </a:p>
                  </a:txBody>
                  <a:tcPr/>
                </a:tc>
                <a:tc>
                  <a:txBody>
                    <a:bodyPr/>
                    <a:lstStyle/>
                    <a:p>
                      <a:pPr algn="ctr"/>
                      <a:endParaRPr lang="en-US" sz="2400" baseline="0" dirty="0">
                        <a:solidFill>
                          <a:schemeClr val="bg1">
                            <a:lumMod val="65000"/>
                          </a:schemeClr>
                        </a:solidFill>
                      </a:endParaRPr>
                    </a:p>
                  </a:txBody>
                  <a:tcPr/>
                </a:tc>
                <a:tc>
                  <a:txBody>
                    <a:bodyPr/>
                    <a:lstStyle/>
                    <a:p>
                      <a:pPr algn="ctr"/>
                      <a:r>
                        <a:rPr lang="en-US" sz="2400" baseline="0" dirty="0">
                          <a:solidFill>
                            <a:schemeClr val="bg1">
                              <a:lumMod val="65000"/>
                            </a:schemeClr>
                          </a:solidFill>
                        </a:rPr>
                        <a:t>↓</a:t>
                      </a:r>
                    </a:p>
                  </a:txBody>
                  <a:tcPr/>
                </a:tc>
                <a:tc>
                  <a:txBody>
                    <a:bodyPr/>
                    <a:lstStyle/>
                    <a:p>
                      <a:pPr algn="ctr"/>
                      <a:r>
                        <a:rPr lang="en-US" sz="2400" baseline="0" dirty="0">
                          <a:solidFill>
                            <a:schemeClr val="bg1">
                              <a:lumMod val="65000"/>
                            </a:schemeClr>
                          </a:solidFill>
                        </a:rPr>
                        <a:t>↓</a:t>
                      </a:r>
                    </a:p>
                  </a:txBody>
                  <a:tcPr/>
                </a:tc>
                <a:tc>
                  <a:txBody>
                    <a:bodyPr/>
                    <a:lstStyle/>
                    <a:p>
                      <a:pPr algn="ctr"/>
                      <a:r>
                        <a:rPr lang="en-US" sz="2400" baseline="0" dirty="0">
                          <a:solidFill>
                            <a:schemeClr val="bg1">
                              <a:lumMod val="65000"/>
                            </a:schemeClr>
                          </a:solidFill>
                        </a:rPr>
                        <a:t>↓</a:t>
                      </a:r>
                    </a:p>
                  </a:txBody>
                  <a:tcPr/>
                </a:tc>
                <a:tc>
                  <a:txBody>
                    <a:bodyPr/>
                    <a:lstStyle/>
                    <a:p>
                      <a:pPr algn="ctr"/>
                      <a:r>
                        <a:rPr lang="en-US" sz="2400" baseline="0" dirty="0">
                          <a:solidFill>
                            <a:schemeClr val="bg1">
                              <a:lumMod val="65000"/>
                            </a:schemeClr>
                          </a:solidFill>
                        </a:rPr>
                        <a:t>↓</a:t>
                      </a:r>
                    </a:p>
                  </a:txBody>
                  <a:tcPr/>
                </a:tc>
                <a:extLst>
                  <a:ext uri="{0D108BD9-81ED-4DB2-BD59-A6C34878D82A}">
                    <a16:rowId xmlns:a16="http://schemas.microsoft.com/office/drawing/2014/main" val="10001"/>
                  </a:ext>
                </a:extLst>
              </a:tr>
              <a:tr h="370840">
                <a:tc>
                  <a:txBody>
                    <a:bodyPr/>
                    <a:lstStyle/>
                    <a:p>
                      <a:pPr algn="ctr"/>
                      <a:r>
                        <a:rPr lang="en-US" sz="2400" dirty="0"/>
                        <a:t>D</a:t>
                      </a:r>
                    </a:p>
                  </a:txBody>
                  <a:tcPr/>
                </a:tc>
                <a:tc>
                  <a:txBody>
                    <a:bodyPr/>
                    <a:lstStyle/>
                    <a:p>
                      <a:pPr algn="ctr"/>
                      <a:r>
                        <a:rPr lang="en-US" sz="2400" dirty="0"/>
                        <a:t>E</a:t>
                      </a:r>
                    </a:p>
                  </a:txBody>
                  <a:tcPr/>
                </a:tc>
                <a:tc>
                  <a:txBody>
                    <a:bodyPr/>
                    <a:lstStyle/>
                    <a:p>
                      <a:pPr algn="ctr"/>
                      <a:r>
                        <a:rPr lang="en-US" sz="2400" dirty="0"/>
                        <a:t>F</a:t>
                      </a:r>
                    </a:p>
                  </a:txBody>
                  <a:tcPr/>
                </a:tc>
                <a:tc>
                  <a:txBody>
                    <a:bodyPr/>
                    <a:lstStyle/>
                    <a:p>
                      <a:pPr algn="ctr"/>
                      <a:r>
                        <a:rPr lang="en-US" sz="2400" dirty="0"/>
                        <a:t>G</a:t>
                      </a:r>
                    </a:p>
                  </a:txBody>
                  <a:tcPr/>
                </a:tc>
                <a:tc>
                  <a:txBody>
                    <a:bodyPr/>
                    <a:lstStyle/>
                    <a:p>
                      <a:pPr algn="ctr"/>
                      <a:r>
                        <a:rPr lang="mr-IN" sz="2400" dirty="0"/>
                        <a:t>…</a:t>
                      </a:r>
                      <a:endParaRPr lang="en-US" sz="2400" dirty="0"/>
                    </a:p>
                  </a:txBody>
                  <a:tcPr/>
                </a:tc>
                <a:tc>
                  <a:txBody>
                    <a:bodyPr/>
                    <a:lstStyle/>
                    <a:p>
                      <a:pPr algn="ctr"/>
                      <a:r>
                        <a:rPr lang="en-US" sz="2400" dirty="0"/>
                        <a:t>Z</a:t>
                      </a:r>
                    </a:p>
                  </a:txBody>
                  <a:tcPr/>
                </a:tc>
                <a:tc>
                  <a:txBody>
                    <a:bodyPr/>
                    <a:lstStyle/>
                    <a:p>
                      <a:pPr algn="ctr"/>
                      <a:r>
                        <a:rPr lang="en-US" sz="2400" dirty="0"/>
                        <a:t>A</a:t>
                      </a:r>
                    </a:p>
                  </a:txBody>
                  <a:tcPr/>
                </a:tc>
                <a:tc>
                  <a:txBody>
                    <a:bodyPr/>
                    <a:lstStyle/>
                    <a:p>
                      <a:pPr algn="ctr"/>
                      <a:r>
                        <a:rPr lang="en-US" sz="2400" dirty="0"/>
                        <a:t>B</a:t>
                      </a:r>
                    </a:p>
                  </a:txBody>
                  <a:tcPr/>
                </a:tc>
                <a:tc>
                  <a:txBody>
                    <a:bodyPr/>
                    <a:lstStyle/>
                    <a:p>
                      <a:pPr algn="ctr"/>
                      <a:r>
                        <a:rPr lang="en-US" sz="2400" dirty="0"/>
                        <a:t>C</a:t>
                      </a:r>
                    </a:p>
                  </a:txBody>
                  <a:tcPr/>
                </a:tc>
                <a:extLst>
                  <a:ext uri="{0D108BD9-81ED-4DB2-BD59-A6C34878D82A}">
                    <a16:rowId xmlns:a16="http://schemas.microsoft.com/office/drawing/2014/main" val="10002"/>
                  </a:ext>
                </a:extLst>
              </a:tr>
            </a:tbl>
          </a:graphicData>
        </a:graphic>
      </p:graphicFrame>
      <p:sp>
        <p:nvSpPr>
          <p:cNvPr id="4" name="Footer Placeholder 3"/>
          <p:cNvSpPr>
            <a:spLocks noGrp="1"/>
          </p:cNvSpPr>
          <p:nvPr>
            <p:ph type="ftr" sz="quarter" idx="11"/>
          </p:nvPr>
        </p:nvSpPr>
        <p:spPr/>
        <p:txBody>
          <a:bodyPr/>
          <a:lstStyle/>
          <a:p>
            <a:r>
              <a:rPr lang="en-US"/>
              <a:t>cybersecseminar</a:t>
            </a:r>
          </a:p>
        </p:txBody>
      </p:sp>
      <p:sp>
        <p:nvSpPr>
          <p:cNvPr id="5" name="Slide Number Placeholder 4"/>
          <p:cNvSpPr>
            <a:spLocks noGrp="1"/>
          </p:cNvSpPr>
          <p:nvPr>
            <p:ph type="sldNum" sz="quarter" idx="12"/>
          </p:nvPr>
        </p:nvSpPr>
        <p:spPr/>
        <p:txBody>
          <a:bodyPr/>
          <a:lstStyle/>
          <a:p>
            <a:fld id="{9F2F5E10-5301-4EE6-90D2-A6C4A3F62BED}" type="slidenum">
              <a:rPr lang="en-US" smtClean="0"/>
              <a:t>4</a:t>
            </a:fld>
            <a:endParaRPr lang="en-US"/>
          </a:p>
        </p:txBody>
      </p:sp>
      <p:sp>
        <p:nvSpPr>
          <p:cNvPr id="7" name="TextBox 6"/>
          <p:cNvSpPr txBox="1"/>
          <p:nvPr/>
        </p:nvSpPr>
        <p:spPr>
          <a:xfrm>
            <a:off x="880533" y="4341128"/>
            <a:ext cx="7488236" cy="1815882"/>
          </a:xfrm>
          <a:prstGeom prst="rect">
            <a:avLst/>
          </a:prstGeom>
          <a:noFill/>
        </p:spPr>
        <p:txBody>
          <a:bodyPr wrap="square" rtlCol="0">
            <a:spAutoFit/>
          </a:bodyPr>
          <a:lstStyle/>
          <a:p>
            <a:pPr marL="285750" indent="-285750">
              <a:buFont typeface="Arial" charset="0"/>
              <a:buChar char="•"/>
            </a:pPr>
            <a:r>
              <a:rPr lang="en-US" sz="2800" dirty="0">
                <a:latin typeface="+mn-lt"/>
              </a:rPr>
              <a:t>Replace each letter with one three later in the alphabet</a:t>
            </a:r>
          </a:p>
          <a:p>
            <a:pPr marL="285750" indent="-285750">
              <a:buFont typeface="Arial" charset="0"/>
              <a:buChar char="•"/>
            </a:pPr>
            <a:r>
              <a:rPr lang="en-US" sz="2800" dirty="0">
                <a:latin typeface="+mn-lt"/>
              </a:rPr>
              <a:t>The offset need not be 3</a:t>
            </a:r>
          </a:p>
          <a:p>
            <a:pPr marL="285750" indent="-285750">
              <a:buFont typeface="Arial" charset="0"/>
              <a:buChar char="•"/>
            </a:pPr>
            <a:r>
              <a:rPr lang="en-US" sz="2800" dirty="0">
                <a:latin typeface="+mn-lt"/>
              </a:rPr>
              <a:t>3 is the </a:t>
            </a:r>
            <a:r>
              <a:rPr lang="en-US" sz="2800" i="1" dirty="0">
                <a:latin typeface="+mn-lt"/>
              </a:rPr>
              <a:t>key</a:t>
            </a:r>
            <a:endParaRPr lang="en-US" sz="2800" dirty="0">
              <a:latin typeface="+mn-lt"/>
            </a:endParaRPr>
          </a:p>
        </p:txBody>
      </p:sp>
    </p:spTree>
    <p:extLst>
      <p:ext uri="{BB962C8B-B14F-4D97-AF65-F5344CB8AC3E}">
        <p14:creationId xmlns:p14="http://schemas.microsoft.com/office/powerpoint/2010/main" val="214701375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Don’t Try This at Home!</a:t>
            </a:r>
          </a:p>
        </p:txBody>
      </p:sp>
      <p:sp>
        <p:nvSpPr>
          <p:cNvPr id="3" name="Content Placeholder 2"/>
          <p:cNvSpPr>
            <a:spLocks noGrp="1"/>
          </p:cNvSpPr>
          <p:nvPr>
            <p:ph idx="1"/>
          </p:nvPr>
        </p:nvSpPr>
        <p:spPr/>
        <p:txBody>
          <a:bodyPr/>
          <a:lstStyle/>
          <a:p>
            <a:r>
              <a:rPr lang="en-US" dirty="0"/>
              <a:t>The basic algorithms are hard</a:t>
            </a:r>
          </a:p>
          <a:p>
            <a:r>
              <a:rPr lang="en-US" dirty="0"/>
              <a:t>The protocols are hard</a:t>
            </a:r>
          </a:p>
          <a:p>
            <a:r>
              <a:rPr lang="en-US" dirty="0"/>
              <a:t>Users make mistakes</a:t>
            </a:r>
          </a:p>
          <a:p>
            <a:r>
              <a:rPr lang="en-US" dirty="0"/>
              <a:t>There’s a lot more I haven’t told you about, stuff that’s utterly vital in the real world</a:t>
            </a:r>
          </a:p>
          <a:p>
            <a:pPr lvl="1"/>
            <a:r>
              <a:rPr lang="en-US" dirty="0"/>
              <a:t>In particular, while we still need trusted third parties, we don’t need to trust them quite as much as I’ve shown</a:t>
            </a:r>
          </a:p>
        </p:txBody>
      </p:sp>
      <p:sp>
        <p:nvSpPr>
          <p:cNvPr id="4" name="Footer Placeholder 3"/>
          <p:cNvSpPr>
            <a:spLocks noGrp="1"/>
          </p:cNvSpPr>
          <p:nvPr>
            <p:ph type="ftr" sz="quarter" idx="11"/>
          </p:nvPr>
        </p:nvSpPr>
        <p:spPr/>
        <p:txBody>
          <a:bodyPr/>
          <a:lstStyle/>
          <a:p>
            <a:r>
              <a:rPr lang="en-US"/>
              <a:t>cybersecseminar</a:t>
            </a:r>
          </a:p>
        </p:txBody>
      </p:sp>
      <p:sp>
        <p:nvSpPr>
          <p:cNvPr id="5" name="Slide Number Placeholder 4"/>
          <p:cNvSpPr>
            <a:spLocks noGrp="1"/>
          </p:cNvSpPr>
          <p:nvPr>
            <p:ph type="sldNum" sz="quarter" idx="12"/>
          </p:nvPr>
        </p:nvSpPr>
        <p:spPr/>
        <p:txBody>
          <a:bodyPr/>
          <a:lstStyle/>
          <a:p>
            <a:fld id="{9F2F5E10-5301-4EE6-90D2-A6C4A3F62BED}" type="slidenum">
              <a:rPr lang="en-US" smtClean="0"/>
              <a:t>40</a:t>
            </a:fld>
            <a:endParaRPr lang="en-US"/>
          </a:p>
        </p:txBody>
      </p:sp>
    </p:spTree>
    <p:extLst>
      <p:ext uri="{BB962C8B-B14F-4D97-AF65-F5344CB8AC3E}">
        <p14:creationId xmlns:p14="http://schemas.microsoft.com/office/powerpoint/2010/main" val="194362680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Today’s Status</a:t>
            </a:r>
          </a:p>
        </p:txBody>
      </p:sp>
      <p:sp>
        <p:nvSpPr>
          <p:cNvPr id="3" name="Content Placeholder 2"/>
          <p:cNvSpPr>
            <a:spLocks noGrp="1"/>
          </p:cNvSpPr>
          <p:nvPr>
            <p:ph idx="1"/>
          </p:nvPr>
        </p:nvSpPr>
        <p:spPr/>
        <p:txBody>
          <a:bodyPr/>
          <a:lstStyle/>
          <a:p>
            <a:r>
              <a:rPr lang="en-US" dirty="0"/>
              <a:t>We have high confidence that the basic primitive algorithms are correct</a:t>
            </a:r>
          </a:p>
          <a:p>
            <a:r>
              <a:rPr lang="en-US" dirty="0"/>
              <a:t>Our protocols are very complex—errors have been found in many, including some designed by sophisticated companies</a:t>
            </a:r>
          </a:p>
          <a:p>
            <a:r>
              <a:rPr lang="en-US" dirty="0"/>
              <a:t>There are often bugs in the code—in one study, 85% of mobile apps </a:t>
            </a:r>
            <a:r>
              <a:rPr lang="en-US"/>
              <a:t>got </a:t>
            </a:r>
            <a:r>
              <a:rPr lang="en-US" i="1"/>
              <a:t>straightforward </a:t>
            </a:r>
            <a:r>
              <a:rPr lang="en-US"/>
              <a:t>cryptography </a:t>
            </a:r>
            <a:r>
              <a:rPr lang="en-US" dirty="0"/>
              <a:t>wrong</a:t>
            </a:r>
          </a:p>
          <a:p>
            <a:r>
              <a:rPr lang="en-US" dirty="0"/>
              <a:t>User errors are a major problem</a:t>
            </a:r>
          </a:p>
        </p:txBody>
      </p:sp>
      <p:sp>
        <p:nvSpPr>
          <p:cNvPr id="4" name="Footer Placeholder 3"/>
          <p:cNvSpPr>
            <a:spLocks noGrp="1"/>
          </p:cNvSpPr>
          <p:nvPr>
            <p:ph type="ftr" sz="quarter" idx="11"/>
          </p:nvPr>
        </p:nvSpPr>
        <p:spPr/>
        <p:txBody>
          <a:bodyPr/>
          <a:lstStyle/>
          <a:p>
            <a:r>
              <a:rPr lang="en-US"/>
              <a:t>cybersecseminar</a:t>
            </a:r>
          </a:p>
        </p:txBody>
      </p:sp>
      <p:sp>
        <p:nvSpPr>
          <p:cNvPr id="5" name="Slide Number Placeholder 4"/>
          <p:cNvSpPr>
            <a:spLocks noGrp="1"/>
          </p:cNvSpPr>
          <p:nvPr>
            <p:ph type="sldNum" sz="quarter" idx="12"/>
          </p:nvPr>
        </p:nvSpPr>
        <p:spPr/>
        <p:txBody>
          <a:bodyPr/>
          <a:lstStyle/>
          <a:p>
            <a:fld id="{9F2F5E10-5301-4EE6-90D2-A6C4A3F62BED}" type="slidenum">
              <a:rPr lang="en-US" smtClean="0"/>
              <a:t>41</a:t>
            </a:fld>
            <a:endParaRPr lang="en-US"/>
          </a:p>
        </p:txBody>
      </p:sp>
    </p:spTree>
    <p:extLst>
      <p:ext uri="{BB962C8B-B14F-4D97-AF65-F5344CB8AC3E}">
        <p14:creationId xmlns:p14="http://schemas.microsoft.com/office/powerpoint/2010/main" val="16845497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Codes and Ciphers</a:t>
            </a:r>
          </a:p>
        </p:txBody>
      </p:sp>
      <p:sp>
        <p:nvSpPr>
          <p:cNvPr id="3" name="Content Placeholder 2"/>
          <p:cNvSpPr>
            <a:spLocks noGrp="1"/>
          </p:cNvSpPr>
          <p:nvPr>
            <p:ph idx="1"/>
          </p:nvPr>
        </p:nvSpPr>
        <p:spPr/>
        <p:txBody>
          <a:bodyPr/>
          <a:lstStyle/>
          <a:p>
            <a:r>
              <a:rPr lang="en-US" dirty="0"/>
              <a:t>Roughly speaking, ciphers operate at the </a:t>
            </a:r>
            <a:r>
              <a:rPr lang="en-US" i="1" dirty="0"/>
              <a:t>syntactic</a:t>
            </a:r>
            <a:r>
              <a:rPr lang="en-US" dirty="0"/>
              <a:t> level: letters, groups of letters, or bits</a:t>
            </a:r>
          </a:p>
          <a:p>
            <a:r>
              <a:rPr lang="en-US" dirty="0"/>
              <a:t>Codes operate at the </a:t>
            </a:r>
            <a:r>
              <a:rPr lang="en-US" i="1" dirty="0"/>
              <a:t>semantic</a:t>
            </a:r>
            <a:r>
              <a:rPr lang="en-US" dirty="0"/>
              <a:t> level: words, phrases, sentences</a:t>
            </a:r>
          </a:p>
          <a:p>
            <a:r>
              <a:rPr lang="en-US" dirty="0"/>
              <a:t>Codes have more or less died out; they’re not as secure and they’re too hard to automate—and you need automation to encrypt today’s traffic volumes</a:t>
            </a:r>
          </a:p>
        </p:txBody>
      </p:sp>
      <p:sp>
        <p:nvSpPr>
          <p:cNvPr id="4" name="Footer Placeholder 3"/>
          <p:cNvSpPr>
            <a:spLocks noGrp="1"/>
          </p:cNvSpPr>
          <p:nvPr>
            <p:ph type="ftr" sz="quarter" idx="11"/>
          </p:nvPr>
        </p:nvSpPr>
        <p:spPr/>
        <p:txBody>
          <a:bodyPr/>
          <a:lstStyle/>
          <a:p>
            <a:r>
              <a:rPr lang="en-US"/>
              <a:t>cybersecseminar</a:t>
            </a:r>
          </a:p>
        </p:txBody>
      </p:sp>
      <p:sp>
        <p:nvSpPr>
          <p:cNvPr id="5" name="Slide Number Placeholder 4"/>
          <p:cNvSpPr>
            <a:spLocks noGrp="1"/>
          </p:cNvSpPr>
          <p:nvPr>
            <p:ph type="sldNum" sz="quarter" idx="12"/>
          </p:nvPr>
        </p:nvSpPr>
        <p:spPr/>
        <p:txBody>
          <a:bodyPr/>
          <a:lstStyle/>
          <a:p>
            <a:fld id="{9F2F5E10-5301-4EE6-90D2-A6C4A3F62BED}" type="slidenum">
              <a:rPr lang="en-US" smtClean="0"/>
              <a:t>5</a:t>
            </a:fld>
            <a:endParaRPr lang="en-US"/>
          </a:p>
        </p:txBody>
      </p:sp>
    </p:spTree>
    <p:extLst>
      <p:ext uri="{BB962C8B-B14F-4D97-AF65-F5344CB8AC3E}">
        <p14:creationId xmlns:p14="http://schemas.microsoft.com/office/powerpoint/2010/main" val="16730312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 Old Commercial Code</a:t>
            </a:r>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25613" y="2362200"/>
            <a:ext cx="5486400" cy="4396510"/>
          </a:xfrm>
        </p:spPr>
      </p:pic>
      <p:sp>
        <p:nvSpPr>
          <p:cNvPr id="4" name="Footer Placeholder 3"/>
          <p:cNvSpPr>
            <a:spLocks noGrp="1"/>
          </p:cNvSpPr>
          <p:nvPr>
            <p:ph type="ftr" sz="quarter" idx="11"/>
          </p:nvPr>
        </p:nvSpPr>
        <p:spPr/>
        <p:txBody>
          <a:bodyPr/>
          <a:lstStyle/>
          <a:p>
            <a:r>
              <a:rPr lang="en-US"/>
              <a:t>cybersecseminar</a:t>
            </a:r>
          </a:p>
        </p:txBody>
      </p:sp>
      <p:sp>
        <p:nvSpPr>
          <p:cNvPr id="5" name="Slide Number Placeholder 4"/>
          <p:cNvSpPr>
            <a:spLocks noGrp="1"/>
          </p:cNvSpPr>
          <p:nvPr>
            <p:ph type="sldNum" sz="quarter" idx="12"/>
          </p:nvPr>
        </p:nvSpPr>
        <p:spPr/>
        <p:txBody>
          <a:bodyPr/>
          <a:lstStyle/>
          <a:p>
            <a:fld id="{9F2F5E10-5301-4EE6-90D2-A6C4A3F62BED}" type="slidenum">
              <a:rPr lang="en-US" smtClean="0"/>
              <a:t>6</a:t>
            </a:fld>
            <a:endParaRPr lang="en-US"/>
          </a:p>
        </p:txBody>
      </p:sp>
    </p:spTree>
    <p:extLst>
      <p:ext uri="{BB962C8B-B14F-4D97-AF65-F5344CB8AC3E}">
        <p14:creationId xmlns:p14="http://schemas.microsoft.com/office/powerpoint/2010/main" val="1995683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dirty="0"/>
              <a:t>The Renaissance</a:t>
            </a:r>
          </a:p>
        </p:txBody>
      </p:sp>
      <p:sp>
        <p:nvSpPr>
          <p:cNvPr id="3" name="Content Placeholder 2"/>
          <p:cNvSpPr>
            <a:spLocks noGrp="1"/>
          </p:cNvSpPr>
          <p:nvPr>
            <p:ph idx="1"/>
          </p:nvPr>
        </p:nvSpPr>
        <p:spPr/>
        <p:txBody>
          <a:bodyPr>
            <a:normAutofit fontScale="92500"/>
          </a:bodyPr>
          <a:lstStyle/>
          <a:p>
            <a:r>
              <a:rPr lang="en-US" noProof="0" dirty="0"/>
              <a:t>Cryptography, especially codes, was heavily used for diplomatic correspondence in Europe</a:t>
            </a:r>
          </a:p>
          <a:p>
            <a:r>
              <a:rPr lang="en-US" noProof="0" dirty="0"/>
              <a:t>Many countries had “Black Chambers”—organizations that would unseal letters, copy and cryptanalyze the contents, and close them again with forged seals</a:t>
            </a:r>
          </a:p>
          <a:p>
            <a:r>
              <a:rPr lang="en-US" noProof="0" dirty="0"/>
              <a:t>(King Philip II of Spain complained to the pope that Henry IV of France must be using black magic to read his messages. The pope’s own cryptanalysts were also reading them…)</a:t>
            </a:r>
          </a:p>
        </p:txBody>
      </p:sp>
      <p:sp>
        <p:nvSpPr>
          <p:cNvPr id="4" name="Footer Placeholder 3"/>
          <p:cNvSpPr>
            <a:spLocks noGrp="1"/>
          </p:cNvSpPr>
          <p:nvPr>
            <p:ph type="ftr" sz="quarter" idx="11"/>
          </p:nvPr>
        </p:nvSpPr>
        <p:spPr/>
        <p:txBody>
          <a:bodyPr/>
          <a:lstStyle/>
          <a:p>
            <a:r>
              <a:rPr lang="en-US"/>
              <a:t>cybersecseminar</a:t>
            </a:r>
          </a:p>
        </p:txBody>
      </p:sp>
      <p:sp>
        <p:nvSpPr>
          <p:cNvPr id="5" name="Slide Number Placeholder 4"/>
          <p:cNvSpPr>
            <a:spLocks noGrp="1"/>
          </p:cNvSpPr>
          <p:nvPr>
            <p:ph type="sldNum" sz="quarter" idx="12"/>
          </p:nvPr>
        </p:nvSpPr>
        <p:spPr/>
        <p:txBody>
          <a:bodyPr/>
          <a:lstStyle/>
          <a:p>
            <a:fld id="{9F2F5E10-5301-4EE6-90D2-A6C4A3F62BED}" type="slidenum">
              <a:rPr lang="en-US" smtClean="0"/>
              <a:t>7</a:t>
            </a:fld>
            <a:endParaRPr lang="en-US"/>
          </a:p>
        </p:txBody>
      </p:sp>
    </p:spTree>
    <p:extLst>
      <p:ext uri="{BB962C8B-B14F-4D97-AF65-F5344CB8AC3E}">
        <p14:creationId xmlns:p14="http://schemas.microsoft.com/office/powerpoint/2010/main" val="8026233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dirty="0"/>
              <a:t>Cryptanalysis</a:t>
            </a:r>
          </a:p>
        </p:txBody>
      </p:sp>
      <p:sp>
        <p:nvSpPr>
          <p:cNvPr id="3" name="Content Placeholder 2"/>
          <p:cNvSpPr>
            <a:spLocks noGrp="1"/>
          </p:cNvSpPr>
          <p:nvPr>
            <p:ph idx="1"/>
          </p:nvPr>
        </p:nvSpPr>
        <p:spPr/>
        <p:txBody>
          <a:bodyPr>
            <a:normAutofit fontScale="92500"/>
          </a:bodyPr>
          <a:lstStyle/>
          <a:p>
            <a:r>
              <a:rPr lang="en-US" noProof="0" dirty="0"/>
              <a:t>As noted, evidence for cryptanalysis &gt;2,300 years ago in India</a:t>
            </a:r>
          </a:p>
          <a:p>
            <a:r>
              <a:rPr lang="en-US" noProof="0" dirty="0"/>
              <a:t>The first written description of a systematic approach to cryptanalysis is by Al-</a:t>
            </a:r>
            <a:r>
              <a:rPr lang="en-US" noProof="0" dirty="0" err="1"/>
              <a:t>Kindi</a:t>
            </a:r>
            <a:r>
              <a:rPr lang="en-US" noProof="0" dirty="0"/>
              <a:t> in Baghdad in the 9</a:t>
            </a:r>
            <a:r>
              <a:rPr lang="en-US" baseline="30000" noProof="0" dirty="0"/>
              <a:t>th</a:t>
            </a:r>
            <a:r>
              <a:rPr lang="en-US" noProof="0" dirty="0"/>
              <a:t> century CE</a:t>
            </a:r>
          </a:p>
          <a:p>
            <a:r>
              <a:rPr lang="en-US" noProof="0" dirty="0"/>
              <a:t>Sustained use in practice in Europe during the Renaissance</a:t>
            </a:r>
          </a:p>
          <a:p>
            <a:r>
              <a:rPr lang="en-US" dirty="0"/>
              <a:t>N</a:t>
            </a:r>
            <a:r>
              <a:rPr lang="en-US" noProof="0" dirty="0"/>
              <a:t>o systematic improvements until </a:t>
            </a:r>
            <a:r>
              <a:rPr lang="en-US" noProof="0" dirty="0" err="1"/>
              <a:t>Kasiski</a:t>
            </a:r>
            <a:r>
              <a:rPr lang="en-US" noProof="0" dirty="0"/>
              <a:t> (Prussia) in 1863</a:t>
            </a:r>
          </a:p>
          <a:p>
            <a:r>
              <a:rPr lang="en-US" noProof="0" dirty="0"/>
              <a:t>But the real birth of modern systems—and modern attacks—came with World War I</a:t>
            </a:r>
          </a:p>
        </p:txBody>
      </p:sp>
      <p:sp>
        <p:nvSpPr>
          <p:cNvPr id="4" name="Footer Placeholder 3"/>
          <p:cNvSpPr>
            <a:spLocks noGrp="1"/>
          </p:cNvSpPr>
          <p:nvPr>
            <p:ph type="ftr" sz="quarter" idx="11"/>
          </p:nvPr>
        </p:nvSpPr>
        <p:spPr/>
        <p:txBody>
          <a:bodyPr/>
          <a:lstStyle/>
          <a:p>
            <a:r>
              <a:rPr lang="en-US"/>
              <a:t>cybersecseminar</a:t>
            </a:r>
          </a:p>
        </p:txBody>
      </p:sp>
      <p:sp>
        <p:nvSpPr>
          <p:cNvPr id="5" name="Slide Number Placeholder 4"/>
          <p:cNvSpPr>
            <a:spLocks noGrp="1"/>
          </p:cNvSpPr>
          <p:nvPr>
            <p:ph type="sldNum" sz="quarter" idx="12"/>
          </p:nvPr>
        </p:nvSpPr>
        <p:spPr/>
        <p:txBody>
          <a:bodyPr/>
          <a:lstStyle/>
          <a:p>
            <a:fld id="{9F2F5E10-5301-4EE6-90D2-A6C4A3F62BED}" type="slidenum">
              <a:rPr lang="en-US" smtClean="0"/>
              <a:t>8</a:t>
            </a:fld>
            <a:endParaRPr lang="en-US"/>
          </a:p>
        </p:txBody>
      </p:sp>
    </p:spTree>
    <p:extLst>
      <p:ext uri="{BB962C8B-B14F-4D97-AF65-F5344CB8AC3E}">
        <p14:creationId xmlns:p14="http://schemas.microsoft.com/office/powerpoint/2010/main" val="18577446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dirty="0"/>
              <a:t>Why World War I?</a:t>
            </a:r>
          </a:p>
        </p:txBody>
      </p:sp>
      <p:sp>
        <p:nvSpPr>
          <p:cNvPr id="3" name="Content Placeholder 2"/>
          <p:cNvSpPr>
            <a:spLocks noGrp="1"/>
          </p:cNvSpPr>
          <p:nvPr>
            <p:ph idx="1"/>
          </p:nvPr>
        </p:nvSpPr>
        <p:spPr/>
        <p:txBody>
          <a:bodyPr/>
          <a:lstStyle/>
          <a:p>
            <a:r>
              <a:rPr lang="en-US" noProof="0" dirty="0"/>
              <a:t>Large volume of communications</a:t>
            </a:r>
          </a:p>
          <a:p>
            <a:pPr lvl="1"/>
            <a:r>
              <a:rPr lang="en-US" noProof="0" dirty="0"/>
              <a:t>Hand encryption systems couldn’t really cope with the volume</a:t>
            </a:r>
          </a:p>
          <a:p>
            <a:pPr lvl="1"/>
            <a:r>
              <a:rPr lang="en-US" noProof="0" dirty="0"/>
              <a:t>Much of the communication was by radio, making it easy to intercept</a:t>
            </a:r>
          </a:p>
          <a:p>
            <a:r>
              <a:rPr lang="en-US" noProof="0" dirty="0"/>
              <a:t>Technological improvements (and technological mindsets)</a:t>
            </a:r>
          </a:p>
        </p:txBody>
      </p:sp>
      <p:sp>
        <p:nvSpPr>
          <p:cNvPr id="4" name="Footer Placeholder 3"/>
          <p:cNvSpPr>
            <a:spLocks noGrp="1"/>
          </p:cNvSpPr>
          <p:nvPr>
            <p:ph type="ftr" sz="quarter" idx="11"/>
          </p:nvPr>
        </p:nvSpPr>
        <p:spPr/>
        <p:txBody>
          <a:bodyPr/>
          <a:lstStyle/>
          <a:p>
            <a:r>
              <a:rPr lang="en-US"/>
              <a:t>cybersecseminar</a:t>
            </a:r>
          </a:p>
        </p:txBody>
      </p:sp>
      <p:sp>
        <p:nvSpPr>
          <p:cNvPr id="5" name="Slide Number Placeholder 4"/>
          <p:cNvSpPr>
            <a:spLocks noGrp="1"/>
          </p:cNvSpPr>
          <p:nvPr>
            <p:ph type="sldNum" sz="quarter" idx="12"/>
          </p:nvPr>
        </p:nvSpPr>
        <p:spPr/>
        <p:txBody>
          <a:bodyPr/>
          <a:lstStyle/>
          <a:p>
            <a:fld id="{9F2F5E10-5301-4EE6-90D2-A6C4A3F62BED}" type="slidenum">
              <a:rPr lang="en-US" smtClean="0"/>
              <a:t>9</a:t>
            </a:fld>
            <a:endParaRPr lang="en-US"/>
          </a:p>
        </p:txBody>
      </p:sp>
    </p:spTree>
    <p:extLst>
      <p:ext uri="{BB962C8B-B14F-4D97-AF65-F5344CB8AC3E}">
        <p14:creationId xmlns:p14="http://schemas.microsoft.com/office/powerpoint/2010/main" val="1142052313"/>
      </p:ext>
    </p:extLst>
  </p:cSld>
  <p:clrMapOvr>
    <a:masterClrMapping/>
  </p:clrMapOvr>
</p:sld>
</file>

<file path=ppt/theme/_rels/them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Genesis">
  <a:themeElements>
    <a:clrScheme name="Genesis">
      <a:dk1>
        <a:sysClr val="windowText" lastClr="000000"/>
      </a:dk1>
      <a:lt1>
        <a:sysClr val="window" lastClr="FFFFFF"/>
      </a:lt1>
      <a:dk2>
        <a:srgbClr val="465466"/>
      </a:dk2>
      <a:lt2>
        <a:srgbClr val="BBD7F8"/>
      </a:lt2>
      <a:accent1>
        <a:srgbClr val="80B606"/>
      </a:accent1>
      <a:accent2>
        <a:srgbClr val="E29F1D"/>
      </a:accent2>
      <a:accent3>
        <a:srgbClr val="2397E2"/>
      </a:accent3>
      <a:accent4>
        <a:srgbClr val="35ACA2"/>
      </a:accent4>
      <a:accent5>
        <a:srgbClr val="5430BB"/>
      </a:accent5>
      <a:accent6>
        <a:srgbClr val="8D34E0"/>
      </a:accent6>
      <a:hlink>
        <a:srgbClr val="00B0F0"/>
      </a:hlink>
      <a:folHlink>
        <a:srgbClr val="0070C0"/>
      </a:folHlink>
    </a:clrScheme>
    <a:fontScheme name="Genesis">
      <a:majorFont>
        <a:latin typeface="Calisto MT"/>
        <a:ea typeface=""/>
        <a:cs typeface=""/>
        <a:font script="Jpan" typeface="ＭＳ 明朝"/>
        <a:font script="Hans" typeface="宋体"/>
        <a:font script="Hant" typeface="新細明體"/>
      </a:majorFont>
      <a:minorFont>
        <a:latin typeface="Calisto MT"/>
        <a:ea typeface=""/>
        <a:cs typeface=""/>
        <a:font script="Jpan" typeface="ＭＳ 明朝"/>
        <a:font script="Hans" typeface="宋体"/>
        <a:font script="Hant" typeface="新細明體"/>
      </a:minorFont>
    </a:fontScheme>
    <a:fmtScheme name="Genesis">
      <a:fillStyleLst>
        <a:solidFill>
          <a:schemeClr val="phClr"/>
        </a:solidFill>
        <a:gradFill rotWithShape="1">
          <a:gsLst>
            <a:gs pos="0">
              <a:schemeClr val="phClr">
                <a:tint val="100000"/>
                <a:shade val="70000"/>
                <a:satMod val="100000"/>
                <a:greenMod val="110000"/>
              </a:schemeClr>
            </a:gs>
            <a:gs pos="75000">
              <a:schemeClr val="phClr">
                <a:tint val="40000"/>
                <a:satMod val="150000"/>
                <a:redMod val="100000"/>
                <a:blueMod val="100000"/>
              </a:schemeClr>
            </a:gs>
            <a:gs pos="100000">
              <a:schemeClr val="phClr">
                <a:tint val="60000"/>
                <a:satMod val="120000"/>
                <a:redMod val="100000"/>
                <a:blueMod val="100000"/>
              </a:schemeClr>
            </a:gs>
          </a:gsLst>
          <a:path path="circle">
            <a:fillToRect l="25000" t="25000" r="5000" b="5000"/>
          </a:path>
        </a:gradFill>
        <a:gradFill rotWithShape="1">
          <a:gsLst>
            <a:gs pos="0">
              <a:schemeClr val="phClr">
                <a:tint val="50000"/>
                <a:shade val="100000"/>
                <a:alpha val="100000"/>
                <a:satMod val="150000"/>
              </a:schemeClr>
            </a:gs>
            <a:gs pos="40000">
              <a:schemeClr val="phClr">
                <a:tint val="70000"/>
                <a:shade val="100000"/>
                <a:alpha val="100000"/>
                <a:satMod val="150000"/>
              </a:schemeClr>
            </a:gs>
            <a:gs pos="100000">
              <a:schemeClr val="phClr">
                <a:shade val="90000"/>
                <a:satMod val="110000"/>
              </a:schemeClr>
            </a:gs>
          </a:gsLst>
          <a:lin ang="5400000" scaled="0"/>
        </a:gradFill>
      </a:fillStyleLst>
      <a:lnStyleLst>
        <a:ln w="12700" cap="flat" cmpd="sng" algn="ctr">
          <a:solidFill>
            <a:schemeClr val="phClr">
              <a:shade val="95000"/>
              <a:satMod val="105000"/>
            </a:schemeClr>
          </a:solidFill>
          <a:prstDash val="solid"/>
        </a:ln>
        <a:ln w="3175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outerShdw blurRad="88900" dist="50800" dir="11400000" sx="102000" sy="101000" algn="tl" rotWithShape="0">
              <a:srgbClr val="000000">
                <a:alpha val="35000"/>
              </a:srgbClr>
            </a:outerShdw>
          </a:effectLst>
          <a:scene3d>
            <a:camera prst="perspectiveFront" fov="4800000"/>
            <a:lightRig rig="morning" dir="tl"/>
          </a:scene3d>
          <a:sp3d prstMaterial="softmetal">
            <a:bevelT w="0" h="0"/>
          </a:sp3d>
        </a:effectStyle>
        <a:effectStyle>
          <a:effectLst>
            <a:innerShdw blurRad="50800" dist="25400" dir="13500000">
              <a:srgbClr val="000000">
                <a:alpha val="75000"/>
              </a:srgbClr>
            </a:innerShdw>
            <a:reflection blurRad="101600" stA="40000" endPos="50000" dist="63500" dir="5400000" fadeDir="7200000" sy="-100000" kx="300000" rotWithShape="0"/>
          </a:effectLst>
          <a:scene3d>
            <a:camera prst="orthographicFront">
              <a:rot lat="0" lon="0" rev="0"/>
            </a:camera>
            <a:lightRig rig="chilly" dir="tr">
              <a:rot lat="0" lon="0" rev="1200000"/>
            </a:lightRig>
          </a:scene3d>
          <a:sp3d prstMaterial="plastic">
            <a:bevelT w="0" h="0"/>
          </a:sp3d>
        </a:effectStyle>
      </a:effectStyleLst>
      <a:bgFillStyleLst>
        <a:blipFill rotWithShape="1">
          <a:blip xmlns:r="http://schemas.openxmlformats.org/officeDocument/2006/relationships" r:embed="rId1"/>
          <a:stretch/>
        </a:blipFill>
        <a:blipFill rotWithShape="1">
          <a:blip xmlns:r="http://schemas.openxmlformats.org/officeDocument/2006/relationships" r:embed="rId2"/>
          <a:stretch/>
        </a:blipFill>
        <a:blipFill rotWithShape="1">
          <a:blip xmlns:r="http://schemas.openxmlformats.org/officeDocument/2006/relationships" r:embed="rId3"/>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Genesis.thmx</Template>
  <TotalTime>28412</TotalTime>
  <Words>2317</Words>
  <Application>Microsoft Macintosh PowerPoint</Application>
  <PresentationFormat>On-screen Show (4:3)</PresentationFormat>
  <Paragraphs>312</Paragraphs>
  <Slides>41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41</vt:i4>
      </vt:variant>
    </vt:vector>
  </HeadingPairs>
  <TitlesOfParts>
    <vt:vector size="47" baseType="lpstr">
      <vt:lpstr>Arial</vt:lpstr>
      <vt:lpstr>Calibri</vt:lpstr>
      <vt:lpstr>Calisto MT</vt:lpstr>
      <vt:lpstr>Courier</vt:lpstr>
      <vt:lpstr>Wingdings</vt:lpstr>
      <vt:lpstr>Genesis</vt:lpstr>
      <vt:lpstr>Introduction to Cryptography</vt:lpstr>
      <vt:lpstr>What is Cryptography?</vt:lpstr>
      <vt:lpstr>History of Cryptography</vt:lpstr>
      <vt:lpstr>The Caesar Cipher</vt:lpstr>
      <vt:lpstr>Codes and Ciphers</vt:lpstr>
      <vt:lpstr>An Old Commercial Code</vt:lpstr>
      <vt:lpstr>The Renaissance</vt:lpstr>
      <vt:lpstr>Cryptanalysis</vt:lpstr>
      <vt:lpstr>Why World War I?</vt:lpstr>
      <vt:lpstr>Three Major Themes</vt:lpstr>
      <vt:lpstr>Metadata</vt:lpstr>
      <vt:lpstr>Cryptography is Very Hard</vt:lpstr>
      <vt:lpstr>Historical Example: The World War II Enigma Machine</vt:lpstr>
      <vt:lpstr>Historical Example: The World War II Enigma Machine</vt:lpstr>
      <vt:lpstr>Historical Example: The World War II Enigma Machine</vt:lpstr>
      <vt:lpstr>Historical Example: The World War II Enigma Machine</vt:lpstr>
      <vt:lpstr>Historical Example: The World War II Enigma Machine</vt:lpstr>
      <vt:lpstr>What Could Go Wrong?</vt:lpstr>
      <vt:lpstr>The Three Letters</vt:lpstr>
      <vt:lpstr>Modern Cryptography</vt:lpstr>
      <vt:lpstr>Modern Cryptography</vt:lpstr>
      <vt:lpstr>The Data Encryption Standard</vt:lpstr>
      <vt:lpstr>NSA Limited the Key Length</vt:lpstr>
      <vt:lpstr>Exhaustive Search</vt:lpstr>
      <vt:lpstr>Using Classical Cryptography</vt:lpstr>
      <vt:lpstr>Key Management is Hard</vt:lpstr>
      <vt:lpstr>Public Key Cryptography</vt:lpstr>
      <vt:lpstr>Public Key Cryptography</vt:lpstr>
      <vt:lpstr>Using Public Key Cryptography</vt:lpstr>
      <vt:lpstr>Easier Key Management!</vt:lpstr>
      <vt:lpstr>How Does This Work?</vt:lpstr>
      <vt:lpstr>Key Sizes</vt:lpstr>
      <vt:lpstr>Problem Solved?</vt:lpstr>
      <vt:lpstr>Cryptographic Protocols</vt:lpstr>
      <vt:lpstr>Needham-Schroeder (1978)</vt:lpstr>
      <vt:lpstr>The Needham-Schroeder Protocol</vt:lpstr>
      <vt:lpstr>The Messages</vt:lpstr>
      <vt:lpstr>You Are Not Expected  to Understand This</vt:lpstr>
      <vt:lpstr>Errors in Needham-Schroeder</vt:lpstr>
      <vt:lpstr>Don’t Try This at Home!</vt:lpstr>
      <vt:lpstr>Today’s Status</vt:lpstr>
    </vt:vector>
  </TitlesOfParts>
  <Company>Federal Trade Commission</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Web Security in the Real World</dc:title>
  <dc:creator>Federal Trade Commission</dc:creator>
  <cp:lastModifiedBy>Steven M. Bellovin</cp:lastModifiedBy>
  <cp:revision>230</cp:revision>
  <cp:lastPrinted>2013-04-03T14:51:41Z</cp:lastPrinted>
  <dcterms:created xsi:type="dcterms:W3CDTF">2013-03-26T17:17:25Z</dcterms:created>
  <dcterms:modified xsi:type="dcterms:W3CDTF">2019-09-02T02:35:01Z</dcterms:modified>
</cp:coreProperties>
</file>