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9" r:id="rId2"/>
    <p:sldId id="275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2"/>
    <p:restoredTop sz="94745"/>
  </p:normalViewPr>
  <p:slideViewPr>
    <p:cSldViewPr snapToObjects="1">
      <p:cViewPr varScale="1">
        <p:scale>
          <a:sx n="102" d="100"/>
          <a:sy n="102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9/3/19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9/3/19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reativecommons.org/licenses/by-nc/4.0/deed.en_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h3639@sipa.columbia.edu" TargetMode="External"/><Relationship Id="rId2" Type="http://schemas.openxmlformats.org/officeDocument/2006/relationships/hyperlink" Target="mailto:smb@cs.columbia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Wolff@crowel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crunch.com/2019/08/31/china-google-iphone-uyghu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295400"/>
            <a:ext cx="8763000" cy="1927225"/>
          </a:xfrm>
        </p:spPr>
        <p:txBody>
          <a:bodyPr/>
          <a:lstStyle/>
          <a:p>
            <a:r>
              <a:rPr lang="en-US" sz="3600" dirty="0"/>
              <a:t>COMS E6998-2, INAF U6518-001, </a:t>
            </a:r>
            <a:br>
              <a:rPr lang="en-US" sz="3600" dirty="0"/>
            </a:br>
            <a:r>
              <a:rPr lang="en-US" sz="3600" dirty="0"/>
              <a:t>Law L8989.00 — </a:t>
            </a:r>
            <a:br>
              <a:rPr lang="en-US" sz="3600" dirty="0"/>
            </a:br>
            <a:r>
              <a:rPr lang="en-US" sz="3600" dirty="0"/>
              <a:t>Cybersecurity: Technology, Policy and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Steven M. Bellovin, Jason Healey, Evan Wolff</a:t>
            </a:r>
          </a:p>
          <a:p>
            <a:r>
              <a:rPr lang="en-US" dirty="0"/>
              <a:t>Fall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42FB-D472-254E-9C20-41BF78E67A5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5143" y="39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by-nc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126"/>
            <a:ext cx="1199013" cy="43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02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people, two from each of the three schools</a:t>
            </a:r>
          </a:p>
          <a:p>
            <a:r>
              <a:rPr lang="en-US" dirty="0"/>
              <a:t>You’re expected to contribute your area’s expertise</a:t>
            </a:r>
          </a:p>
          <a:p>
            <a:r>
              <a:rPr lang="en-US" dirty="0"/>
              <a:t>Because of the groups, we want you to commit </a:t>
            </a:r>
            <a:r>
              <a:rPr lang="en-US" i="1" dirty="0"/>
              <a:t>now</a:t>
            </a:r>
            <a:r>
              <a:rPr lang="en-US" dirty="0"/>
              <a:t> to not dropping the course (and there’s a long wait list, so if you want to drop, drop </a:t>
            </a:r>
            <a:r>
              <a:rPr lang="en-US" i="1" dirty="0"/>
              <a:t>now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2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Scoping Paper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must be about a </a:t>
            </a:r>
            <a:r>
              <a:rPr lang="en-US" i="1" dirty="0"/>
              <a:t>cybersecurity</a:t>
            </a:r>
            <a:r>
              <a:rPr lang="en-US" dirty="0"/>
              <a:t> problem</a:t>
            </a:r>
          </a:p>
          <a:p>
            <a:r>
              <a:rPr lang="en-US" dirty="0"/>
              <a:t>More or less three semi-independent sections</a:t>
            </a:r>
          </a:p>
          <a:p>
            <a:r>
              <a:rPr lang="en-US" dirty="0"/>
              <a:t>Use perspectives and tools from each of the three areas to define the problem and possible solutions</a:t>
            </a:r>
          </a:p>
          <a:p>
            <a:r>
              <a:rPr lang="en-US" dirty="0"/>
              <a:t>Find the fundamental references and literature</a:t>
            </a:r>
          </a:p>
          <a:p>
            <a:r>
              <a:rPr lang="en-US" dirty="0"/>
              <a:t>About 2000 words</a:t>
            </a:r>
          </a:p>
          <a:p>
            <a:r>
              <a:rPr lang="en-US" dirty="0"/>
              <a:t>We will put you in touch with professionals in the field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6000 words</a:t>
            </a:r>
          </a:p>
          <a:p>
            <a:r>
              <a:rPr lang="en-US" dirty="0"/>
              <a:t>An integrated whole—what is the problem, and how can it be solved?</a:t>
            </a:r>
          </a:p>
          <a:p>
            <a:r>
              <a:rPr lang="en-US"/>
              <a:t>Due two weeks </a:t>
            </a:r>
            <a:r>
              <a:rPr lang="en-US" dirty="0"/>
              <a:t>after the last class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Academic 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Discussing homework with others is encouraged—but all programs and written material </a:t>
            </a:r>
            <a:r>
              <a:rPr lang="en-US" i="1" dirty="0"/>
              <a:t>must </a:t>
            </a:r>
            <a:r>
              <a:rPr lang="en-US" dirty="0"/>
              <a:t>be individual work unless otherwise instructed. </a:t>
            </a:r>
          </a:p>
          <a:p>
            <a:r>
              <a:rPr lang="en-US" dirty="0"/>
              <a:t>Please use appropriate file permission mechanisms to protect your homework. </a:t>
            </a:r>
          </a:p>
          <a:p>
            <a:r>
              <a:rPr lang="en-US" dirty="0"/>
              <a:t>Zero tolerance for cheating </a:t>
            </a:r>
          </a:p>
          <a:p>
            <a:r>
              <a:rPr lang="en-US" dirty="0"/>
              <a:t>Please see your school’s academic honesty policy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2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i="1" dirty="0"/>
              <a:t>must</a:t>
            </a:r>
            <a:r>
              <a:rPr lang="en-US" dirty="0"/>
              <a:t> cite to the appropriate literature</a:t>
            </a:r>
          </a:p>
          <a:p>
            <a:r>
              <a:rPr lang="en-US" dirty="0"/>
              <a:t>Your quotations </a:t>
            </a:r>
            <a:r>
              <a:rPr lang="en-US" i="1" dirty="0"/>
              <a:t>must</a:t>
            </a:r>
            <a:r>
              <a:rPr lang="en-US" dirty="0"/>
              <a:t> be textually distinctive (e.g., in quotation marks or in a separate, indented paragraph)</a:t>
            </a:r>
          </a:p>
          <a:p>
            <a:r>
              <a:rPr lang="en-US" dirty="0"/>
              <a:t>You </a:t>
            </a:r>
            <a:r>
              <a:rPr lang="en-US" i="1" dirty="0"/>
              <a:t>must</a:t>
            </a:r>
            <a:r>
              <a:rPr lang="en-US" dirty="0"/>
              <a:t> have a bibliography</a:t>
            </a:r>
          </a:p>
          <a:p>
            <a:pPr lvl="1"/>
            <a:r>
              <a:rPr lang="en-US" dirty="0"/>
              <a:t>Note to law students: This should be in precise Blue Book style</a:t>
            </a:r>
          </a:p>
          <a:p>
            <a:r>
              <a:rPr lang="en-US" dirty="0"/>
              <a:t>Group papers should use a single citation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75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Contacting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all busy and travel a lot</a:t>
            </a:r>
          </a:p>
          <a:p>
            <a:r>
              <a:rPr lang="en-US" dirty="0"/>
              <a:t>We all like to meet with students</a:t>
            </a:r>
          </a:p>
          <a:p>
            <a:r>
              <a:rPr lang="en-US" dirty="0"/>
              <a:t>Initial email contact is probably best, if only to make an appointment</a:t>
            </a:r>
          </a:p>
          <a:p>
            <a:pPr lvl="1"/>
            <a:r>
              <a:rPr lang="en-US" dirty="0"/>
              <a:t>Note: email to Prof. Wolff should clearly identify it as coming from a student</a:t>
            </a:r>
          </a:p>
          <a:p>
            <a:r>
              <a:rPr lang="en-US" dirty="0"/>
              <a:t>See the class web page for office hours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6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all adults</a:t>
            </a:r>
          </a:p>
          <a:p>
            <a:r>
              <a:rPr lang="en-US" dirty="0"/>
              <a:t> You’re all responsible for your own actions</a:t>
            </a:r>
          </a:p>
          <a:p>
            <a:r>
              <a:rPr lang="en-US" dirty="0"/>
              <a:t>If </a:t>
            </a:r>
            <a:r>
              <a:rPr lang="en-US"/>
              <a:t>there’s a problem, </a:t>
            </a:r>
            <a:r>
              <a:rPr lang="en-US" dirty="0"/>
              <a:t>you have to </a:t>
            </a:r>
            <a:r>
              <a:rPr lang="en-US"/>
              <a:t>tell us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69C9B-8978-EB4C-A7FC-45AB22C2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D4CA-78B7-AD49-B162-133B680D8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Steven M. Bellovin: </a:t>
            </a:r>
            <a:r>
              <a:rPr lang="en-US" dirty="0">
                <a:hlinkClick r:id="rId2"/>
              </a:rPr>
              <a:t>smb@cs.columbia.edu</a:t>
            </a:r>
            <a:endParaRPr lang="en-US" dirty="0"/>
          </a:p>
          <a:p>
            <a:r>
              <a:rPr lang="en-US" dirty="0"/>
              <a:t>Jason Healey: </a:t>
            </a:r>
            <a:r>
              <a:rPr lang="en-US" dirty="0">
                <a:hlinkClick r:id="rId3"/>
              </a:rPr>
              <a:t>jh3639@sipa.columbia.edu</a:t>
            </a:r>
            <a:endParaRPr lang="en-US" dirty="0"/>
          </a:p>
          <a:p>
            <a:r>
              <a:rPr lang="en-US" dirty="0"/>
              <a:t>Evan Wolff: </a:t>
            </a:r>
            <a:r>
              <a:rPr lang="en-US" dirty="0">
                <a:hlinkClick r:id="rId4"/>
              </a:rPr>
              <a:t>EWolff@crowell.com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92AFF-320E-4440-AFA9-1DF3A32E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8C04B-864A-AE43-839E-A2442FDE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this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Cybersecurity is an obvious national security problem</a:t>
            </a:r>
          </a:p>
          <a:p>
            <a:r>
              <a:rPr lang="en-US" dirty="0"/>
              <a:t>What do we do?</a:t>
            </a:r>
          </a:p>
          <a:p>
            <a:pPr lvl="1"/>
            <a:r>
              <a:rPr lang="en-US" dirty="0"/>
              <a:t>Fix the technology?</a:t>
            </a:r>
          </a:p>
          <a:p>
            <a:pPr lvl="1"/>
            <a:r>
              <a:rPr lang="en-US" dirty="0"/>
              <a:t>Pass laws?</a:t>
            </a:r>
          </a:p>
          <a:p>
            <a:pPr lvl="1"/>
            <a:r>
              <a:rPr lang="en-US" dirty="0"/>
              <a:t>Negotiate with other countries?</a:t>
            </a:r>
          </a:p>
          <a:p>
            <a:pPr lvl="1"/>
            <a:r>
              <a:rPr lang="en-US" dirty="0"/>
              <a:t>All of the above?</a:t>
            </a:r>
          </a:p>
          <a:p>
            <a:r>
              <a:rPr lang="en-US" dirty="0"/>
              <a:t>Solving the problem is an </a:t>
            </a:r>
            <a:r>
              <a:rPr lang="en-US" i="1" dirty="0"/>
              <a:t>interdisciplinary</a:t>
            </a:r>
            <a:r>
              <a:rPr lang="en-US" dirty="0"/>
              <a:t> effort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2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Legal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should the law cope with new technology?</a:t>
            </a:r>
          </a:p>
          <a:p>
            <a:pPr lvl="1"/>
            <a:r>
              <a:rPr lang="en-US" dirty="0"/>
              <a:t>Computers and phones, and all they hold</a:t>
            </a:r>
          </a:p>
          <a:p>
            <a:pPr lvl="1"/>
            <a:r>
              <a:rPr lang="en-US" dirty="0"/>
              <a:t>Encryption</a:t>
            </a:r>
          </a:p>
          <a:p>
            <a:r>
              <a:rPr lang="en-US" dirty="0"/>
              <a:t>How can new technology help law enforcement?</a:t>
            </a:r>
          </a:p>
          <a:p>
            <a:r>
              <a:rPr lang="en-US" dirty="0"/>
              <a:t>The Internet is international, with boundaries that aren’t apparent to people or apps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8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things “cyber” affect and are affected by normal public policy and international affairs? </a:t>
            </a:r>
          </a:p>
          <a:p>
            <a:r>
              <a:rPr lang="en-US" dirty="0"/>
              <a:t>What does </a:t>
            </a:r>
            <a:r>
              <a:rPr lang="en-US"/>
              <a:t>“winning” mean </a:t>
            </a:r>
            <a:r>
              <a:rPr lang="en-US" dirty="0"/>
              <a:t>in cyberspace? </a:t>
            </a:r>
          </a:p>
          <a:p>
            <a:r>
              <a:rPr lang="en-US" dirty="0"/>
              <a:t>What are our “</a:t>
            </a:r>
            <a:r>
              <a:rPr lang="en-US" dirty="0" err="1"/>
              <a:t>cyberrelations</a:t>
            </a:r>
            <a:r>
              <a:rPr lang="en-US" dirty="0"/>
              <a:t>” with other countries? What are the norms for cyber espionage and conflict? </a:t>
            </a:r>
          </a:p>
          <a:p>
            <a:r>
              <a:rPr lang="en-US" dirty="0"/>
              <a:t>Does deterrence work in cyberspace? Is that even the right question?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6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all of this technology work?</a:t>
            </a:r>
          </a:p>
          <a:p>
            <a:r>
              <a:rPr lang="en-US" dirty="0"/>
              <a:t>What are the technical underpinnings of the problems? Of the solutions?</a:t>
            </a:r>
          </a:p>
          <a:p>
            <a:r>
              <a:rPr lang="en-US" dirty="0"/>
              <a:t>Are there things technology </a:t>
            </a:r>
            <a:r>
              <a:rPr lang="en-US" i="1" dirty="0"/>
              <a:t>can’t</a:t>
            </a:r>
            <a:r>
              <a:rPr lang="en-US" dirty="0"/>
              <a:t> do?</a:t>
            </a:r>
          </a:p>
          <a:p>
            <a:r>
              <a:rPr lang="en-US" dirty="0"/>
              <a:t>Where is it going?</a:t>
            </a:r>
          </a:p>
          <a:p>
            <a:pPr lvl="1"/>
            <a:r>
              <a:rPr lang="en-US" dirty="0"/>
              <a:t>Smartphones are ~12 years old, but they’ve completely changed the cybersecurity world. What happens next?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2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Who’s This Course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don’t have to be a budding lawyer—but you have to be willing to grapple with legal concepts</a:t>
            </a:r>
          </a:p>
          <a:p>
            <a:r>
              <a:rPr lang="en-US" dirty="0"/>
              <a:t>You don’t have to know how to program—but you have to be willing to understand computers</a:t>
            </a:r>
          </a:p>
          <a:p>
            <a:r>
              <a:rPr lang="en-US" dirty="0"/>
              <a:t>You don’t have to be a policy wonk—but you have to be willing to understand how all of this fits into existing policy frameworks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 with an ample helping of interaction—we want to hear from </a:t>
            </a:r>
            <a:r>
              <a:rPr lang="en-US" i="1" dirty="0"/>
              <a:t>you</a:t>
            </a:r>
          </a:p>
          <a:p>
            <a:pPr lvl="1"/>
            <a:r>
              <a:rPr lang="en-US" dirty="0"/>
              <a:t>Each class starts with the week’s news: come prepared to talk about the cybersecurity events that have been in the news.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2"/>
              </a:rPr>
              <a:t>https://techcrunch.com/2019/08/31/china-google-iphone-uyghur/</a:t>
            </a:r>
            <a:endParaRPr lang="en-US" dirty="0"/>
          </a:p>
          <a:p>
            <a:r>
              <a:rPr lang="en-US" dirty="0"/>
              <a:t>Group projects plus presentation to the class</a:t>
            </a:r>
          </a:p>
          <a:p>
            <a:r>
              <a:rPr lang="en-US" dirty="0"/>
              <a:t>No exams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4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387056"/>
              </p:ext>
            </p:extLst>
          </p:nvPr>
        </p:nvGraphicFramePr>
        <p:xfrm>
          <a:off x="739775" y="2770188"/>
          <a:ext cx="7662864" cy="247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paper: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15%: Initial scoping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/>
                        <a:t>35%:</a:t>
                      </a:r>
                      <a:r>
                        <a:rPr lang="en-US" baseline="0" dirty="0"/>
                        <a:t> Final submission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 </a:t>
                      </a:r>
                      <a:r>
                        <a:rPr lang="en-US" b="1" dirty="0"/>
                        <a:t>short</a:t>
                      </a:r>
                      <a:r>
                        <a:rPr lang="en-US" dirty="0"/>
                        <a:t> individual papers, each from an area (law, policy,</a:t>
                      </a:r>
                      <a:r>
                        <a:rPr lang="en-US" baseline="0" dirty="0"/>
                        <a:t> tech) </a:t>
                      </a:r>
                      <a:r>
                        <a:rPr lang="en-US" i="1" baseline="0" dirty="0"/>
                        <a:t>not</a:t>
                      </a:r>
                      <a:r>
                        <a:rPr lang="en-US" i="0" baseline="0" dirty="0"/>
                        <a:t> your own</a:t>
                      </a:r>
                    </a:p>
                    <a:p>
                      <a:pPr lvl="1"/>
                      <a:r>
                        <a:rPr lang="en-US" dirty="0"/>
                        <a:t>Law students write policy and tech papers, CS students do law and policy,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participation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13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18066</TotalTime>
  <Words>772</Words>
  <Application>Microsoft Macintosh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Calisto MT</vt:lpstr>
      <vt:lpstr>Wingdings</vt:lpstr>
      <vt:lpstr>Genesis</vt:lpstr>
      <vt:lpstr>COMS E6998-2, INAF U6518-001,  Law L8989.00 —  Cybersecurity: Technology, Policy and Law</vt:lpstr>
      <vt:lpstr>Us</vt:lpstr>
      <vt:lpstr>What is this Class?</vt:lpstr>
      <vt:lpstr>The Legal Side</vt:lpstr>
      <vt:lpstr>Policy</vt:lpstr>
      <vt:lpstr>Technology</vt:lpstr>
      <vt:lpstr>Who’s This Course For?</vt:lpstr>
      <vt:lpstr>Course Structure</vt:lpstr>
      <vt:lpstr>Grading</vt:lpstr>
      <vt:lpstr>Groups</vt:lpstr>
      <vt:lpstr>Scoping Paper</vt:lpstr>
      <vt:lpstr>Final Paper</vt:lpstr>
      <vt:lpstr>Academic Honesty</vt:lpstr>
      <vt:lpstr>Citations</vt:lpstr>
      <vt:lpstr>Contacting Us</vt:lpstr>
      <vt:lpstr>Responsibility</vt:lpstr>
    </vt:vector>
  </TitlesOfParts>
  <Company>Federal Trade Commission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200</cp:revision>
  <cp:lastPrinted>2013-04-03T14:51:41Z</cp:lastPrinted>
  <dcterms:created xsi:type="dcterms:W3CDTF">2013-03-26T17:17:25Z</dcterms:created>
  <dcterms:modified xsi:type="dcterms:W3CDTF">2019-09-03T19:44:29Z</dcterms:modified>
</cp:coreProperties>
</file>