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9" r:id="rId2"/>
    <p:sldId id="260" r:id="rId3"/>
    <p:sldId id="261" r:id="rId4"/>
    <p:sldId id="262" r:id="rId5"/>
    <p:sldId id="266" r:id="rId6"/>
    <p:sldId id="264" r:id="rId7"/>
    <p:sldId id="265" r:id="rId8"/>
  </p:sldIdLst>
  <p:sldSz cx="9144000" cy="6858000" type="screen4x3"/>
  <p:notesSz cx="9309100" cy="70532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2D5A"/>
    <a:srgbClr val="002060"/>
    <a:srgbClr val="003399"/>
    <a:srgbClr val="CC0000"/>
    <a:srgbClr val="FF33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6"/>
    <p:restoredTop sz="94586"/>
  </p:normalViewPr>
  <p:slideViewPr>
    <p:cSldViewPr snapToObjects="1">
      <p:cViewPr varScale="1">
        <p:scale>
          <a:sx n="120" d="100"/>
          <a:sy n="120" d="100"/>
        </p:scale>
        <p:origin x="1320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3003" y="0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00B11D35-620B-4D7D-8379-9C56132950EF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3003" y="6699376"/>
            <a:ext cx="4033943" cy="352663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4D6DD10D-7C9B-428D-BAB1-754FBC876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107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3675" y="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EB876A-FF64-CC43-86A5-2CDC94791A0C}" type="datetimeFigureOut">
              <a:rPr lang="en-US" smtClean="0"/>
              <a:t>11/12/19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67050" y="881063"/>
            <a:ext cx="3175000" cy="2381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94075"/>
            <a:ext cx="7448550" cy="27781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3675" y="6699250"/>
            <a:ext cx="4033838" cy="354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014BA5-9BF4-BB4B-BB09-42D2FC88E1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87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FE5A7-D741-AD44-9C9A-17A0656BD704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777A32-6F43-4644-A3DA-3BB3F82EC5E0}" type="datetime1">
              <a:rPr lang="en-US" smtClean="0"/>
              <a:t>11/12/19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5420C35-DF95-514C-B6CF-357D382B0C90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EBEF07D-D5C2-F84D-A942-22A88B258351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7842485-0B3C-FF46-8812-C570B8C9CB8C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0313C-C10A-D54E-81F1-79D799DAFBE0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AA43F-A120-FB49-AAB8-D3477A86624F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CBB5-325A-E145-9CB8-A39A387F345E}" type="datetime1">
              <a:rPr lang="en-US" smtClean="0"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AD255-77D6-824E-970C-9F092024572C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77F5FC4-CCDA-6944-A930-809A73E30C4C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7F560-AB14-8846-840B-255C8027CF10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B07C3-67C0-CF4A-AE46-47B2CFCA2747}" type="datetime1">
              <a:rPr lang="en-US" smtClean="0"/>
              <a:t>11/12/19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917A4-6AD1-3740-B013-30279BDBB46F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2846C-AD78-BE45-A70A-9049A6C2FF91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B630B-2FCB-AC47-A30E-3256860178C8}" type="datetime1">
              <a:rPr lang="en-US" smtClean="0"/>
              <a:t>11/12/19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D9D3D-4E1E-B848-AA5B-860850E10DC1}" type="datetime1">
              <a:rPr lang="en-US" smtClean="0"/>
              <a:t>11/12/19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D6DD1DD-F5E4-DA4E-9066-D3E9F70426CD}" type="datetime1">
              <a:rPr lang="en-US" smtClean="0"/>
              <a:t>11/12/19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F2F5E10-5301-4EE6-90D2-A6C4A3F62BE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Arial" charset="0"/>
        <a:buChar char="•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92150" indent="-34290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715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20800" indent="-2857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657350" indent="-2857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Arial" charset="0"/>
        <a:buChar char="•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creativecommons.org/licenses/by-nc/4.0/deed.en_US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1" y="1295400"/>
            <a:ext cx="8763000" cy="1927225"/>
          </a:xfrm>
        </p:spPr>
        <p:txBody>
          <a:bodyPr/>
          <a:lstStyle/>
          <a:p>
            <a:r>
              <a:rPr lang="en-US" sz="3600" dirty="0"/>
              <a:t>A Brief History of</a:t>
            </a:r>
            <a:br>
              <a:rPr lang="en-US" sz="3600" dirty="0"/>
            </a:br>
            <a:r>
              <a:rPr lang="en-US" sz="3600" dirty="0"/>
              <a:t>the Crypto Wars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Steven M. Bellovin, Jason Healey, Evan Wolff</a:t>
            </a:r>
          </a:p>
          <a:p>
            <a:r>
              <a:rPr lang="en-US" dirty="0"/>
              <a:t>Fall 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942FB-D472-254E-9C20-41BF78E67A5F}" type="slidenum">
              <a:rPr lang="en-US" smtClean="0"/>
              <a:t>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495143" y="3991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7" name="Picture 6" descr="by-nc.png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5305126"/>
            <a:ext cx="1199013" cy="4369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802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Underlying Tension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Strong cryptography is necessary (though not sufficient) for computer and data security</a:t>
            </a:r>
          </a:p>
          <a:p>
            <a:pPr marL="0" indent="0" algn="ctr">
              <a:buNone/>
            </a:pPr>
            <a:r>
              <a:rPr lang="en-US" i="1" dirty="0"/>
              <a:t>But</a:t>
            </a:r>
            <a:r>
              <a:rPr lang="mr-IN" i="1" dirty="0"/>
              <a:t>…</a:t>
            </a:r>
            <a:endParaRPr lang="en-US" i="1" dirty="0"/>
          </a:p>
          <a:p>
            <a:r>
              <a:rPr lang="en-US" dirty="0"/>
              <a:t>Law enforcement and intelligence agencies need access to data, access that can be thwarted by strong encryption</a:t>
            </a:r>
          </a:p>
          <a:p>
            <a:pPr marL="0" indent="0">
              <a:buNone/>
            </a:pPr>
            <a:r>
              <a:rPr lang="en-US" i="1" dirty="0"/>
              <a:t>This tension has existed since the dawn of modern, open sector cryptography, in 1974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47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1970s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>
                <a:solidFill>
                  <a:srgbClr val="00B050"/>
                </a:solidFill>
              </a:rPr>
              <a:t>NIST issued a call for, and ultimately adopted, the Data Encryption Standard (DES) for sensitive-but-unclassified data</a:t>
            </a:r>
          </a:p>
          <a:p>
            <a:pPr marL="622300" lvl="2">
              <a:spcBef>
                <a:spcPts val="2000"/>
              </a:spcBef>
            </a:pPr>
            <a:r>
              <a:rPr lang="en-US" dirty="0">
                <a:solidFill>
                  <a:srgbClr val="00B050"/>
                </a:solidFill>
              </a:rPr>
              <a:t>There are claims this was because the US learned that Soviet intelligence was spying on US grain negotiators</a:t>
            </a:r>
          </a:p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>
                <a:solidFill>
                  <a:srgbClr val="00B050"/>
                </a:solidFill>
              </a:rPr>
              <a:t>IBM and/or NSA strengthened the design against cryptanalytic attacks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5"/>
                </a:solidFill>
              </a:rPr>
              <a:t>The NSA shortened the DES key size to 56 bits so that they could build a brute-force cracking machine</a:t>
            </a:r>
          </a:p>
          <a:p>
            <a:r>
              <a:rPr lang="en-US" dirty="0">
                <a:solidFill>
                  <a:schemeClr val="accent5"/>
                </a:solidFill>
              </a:rPr>
              <a:t>An NSA employee (on his own time) tried to block academic presentations about public key cryptography</a:t>
            </a:r>
          </a:p>
          <a:p>
            <a:r>
              <a:rPr lang="en-US" dirty="0">
                <a:solidFill>
                  <a:schemeClr val="accent5"/>
                </a:solidFill>
              </a:rPr>
              <a:t>A push by the NSA for voluntary censorship of academic research</a:t>
            </a:r>
          </a:p>
          <a:p>
            <a:endParaRPr lang="en-US" dirty="0">
              <a:solidFill>
                <a:schemeClr val="accent5"/>
              </a:solidFill>
            </a:endParaRPr>
          </a:p>
          <a:p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715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1980s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>
                <a:solidFill>
                  <a:srgbClr val="00B050"/>
                </a:solidFill>
              </a:rPr>
              <a:t>Nothing much happened—except that this is when academic research in crypto really took off</a:t>
            </a:r>
          </a:p>
          <a:p>
            <a:r>
              <a:rPr lang="en-US" dirty="0">
                <a:solidFill>
                  <a:srgbClr val="00B050"/>
                </a:solidFill>
              </a:rPr>
              <a:t>DES was one of the catalysts—it was the only public example of a modern, NSA-approved cipher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>
                <a:solidFill>
                  <a:srgbClr val="7030A0"/>
                </a:solidFill>
              </a:rPr>
              <a:t>Few academics were interested in the voluntary censorship scheme</a:t>
            </a:r>
          </a:p>
          <a:p>
            <a:pPr marL="342900" lvl="1">
              <a:spcBef>
                <a:spcPts val="2000"/>
              </a:spcBef>
              <a:buClr>
                <a:schemeClr val="accent1"/>
              </a:buClr>
            </a:pPr>
            <a:r>
              <a:rPr lang="en-US" dirty="0">
                <a:solidFill>
                  <a:srgbClr val="7030A0"/>
                </a:solidFill>
              </a:rPr>
              <a:t>NIST and the NSA battled for which agency would set standards for civilian cryptography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214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4672" y="2362200"/>
            <a:ext cx="3767328" cy="365760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AT&amp;T announced a simple-to-use voice </a:t>
            </a:r>
            <a:r>
              <a:rPr lang="en-US" dirty="0" err="1">
                <a:solidFill>
                  <a:srgbClr val="00B050"/>
                </a:solidFill>
              </a:rPr>
              <a:t>encryptor</a:t>
            </a:r>
            <a:r>
              <a:rPr lang="en-US" dirty="0">
                <a:solidFill>
                  <a:srgbClr val="00B050"/>
                </a:solidFill>
              </a:rPr>
              <a:t>, the TSD 3600</a:t>
            </a:r>
          </a:p>
          <a:p>
            <a:r>
              <a:rPr lang="en-US" dirty="0">
                <a:solidFill>
                  <a:srgbClr val="00B050"/>
                </a:solidFill>
              </a:rPr>
              <a:t>Because of the Internet, </a:t>
            </a:r>
            <a:r>
              <a:rPr lang="en-US" i="1" dirty="0">
                <a:solidFill>
                  <a:srgbClr val="00B050"/>
                </a:solidFill>
              </a:rPr>
              <a:t>tremendous</a:t>
            </a:r>
            <a:r>
              <a:rPr lang="en-US" dirty="0">
                <a:solidFill>
                  <a:srgbClr val="00B050"/>
                </a:solidFill>
              </a:rPr>
              <a:t> pressure for strong, exportable, ubiquitous crypto; plans and standards for encryption became commonplace</a:t>
            </a:r>
          </a:p>
          <a:p>
            <a:r>
              <a:rPr lang="en-US" dirty="0">
                <a:solidFill>
                  <a:srgbClr val="00B050"/>
                </a:solidFill>
              </a:rPr>
              <a:t>NSA introduced—and then improved—a secure hash function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The improvement taught the open sector a lot about hash functions</a:t>
            </a:r>
          </a:p>
          <a:p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  <a:p>
            <a:pPr lvl="1"/>
            <a:endParaRPr lang="en-US" dirty="0">
              <a:solidFill>
                <a:srgbClr val="00B050"/>
              </a:solidFill>
            </a:endParaRPr>
          </a:p>
          <a:p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2362200"/>
            <a:ext cx="3767328" cy="325278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>
                <a:solidFill>
                  <a:srgbClr val="7030A0"/>
                </a:solidFill>
              </a:rPr>
              <a:t>The government introduced the “Clipper Chip”, which featured a government access key</a:t>
            </a:r>
          </a:p>
          <a:p>
            <a:pPr lvl="2"/>
            <a:r>
              <a:rPr lang="en-US" dirty="0">
                <a:solidFill>
                  <a:srgbClr val="7030A0"/>
                </a:solidFill>
              </a:rPr>
              <a:t>It was a marketplace failure, partly because it required extra hardware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The NSA introduced a digital signature algorithm that couldn’t be used for secrecy</a:t>
            </a:r>
          </a:p>
          <a:p>
            <a:pPr marL="685800" lvl="2" indent="0" algn="ctr">
              <a:buNone/>
            </a:pP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066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2000s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400" dirty="0">
                <a:solidFill>
                  <a:srgbClr val="00B050"/>
                </a:solidFill>
              </a:rPr>
              <a:t>The US government (mostly) dropped its export restrictions on crypto under intense industry pressure and foreign competition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NIST standardizes a strong, </a:t>
            </a:r>
            <a:r>
              <a:rPr lang="en-US" sz="1400" i="1" dirty="0">
                <a:solidFill>
                  <a:srgbClr val="00B050"/>
                </a:solidFill>
              </a:rPr>
              <a:t>foreign-developed</a:t>
            </a:r>
            <a:r>
              <a:rPr lang="en-US" sz="1400" dirty="0">
                <a:solidFill>
                  <a:srgbClr val="00B050"/>
                </a:solidFill>
              </a:rPr>
              <a:t> encryption algorithm (AES)</a:t>
            </a:r>
          </a:p>
          <a:p>
            <a:r>
              <a:rPr lang="en-US" sz="1400" dirty="0">
                <a:solidFill>
                  <a:srgbClr val="00B050"/>
                </a:solidFill>
              </a:rPr>
              <a:t>Mainstream operating systems start including built-in crypto</a:t>
            </a:r>
          </a:p>
          <a:p>
            <a:r>
              <a:rPr lang="en-US" sz="1400" dirty="0">
                <a:solidFill>
                  <a:srgbClr val="00B050"/>
                </a:solidFill>
              </a:rPr>
              <a:t>Many Internet connections are encrypted, for web site logins and credit cards, and for road warriors calling home</a:t>
            </a:r>
          </a:p>
          <a:p>
            <a:r>
              <a:rPr lang="en-US" sz="1400" dirty="0">
                <a:solidFill>
                  <a:srgbClr val="00B050"/>
                </a:solidFill>
              </a:rPr>
              <a:t>NSA introduces the “Suite B” standards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1400" dirty="0">
                <a:solidFill>
                  <a:srgbClr val="7030A0"/>
                </a:solidFill>
              </a:rPr>
              <a:t>The FBI starts worrying about encryption and starts using NITs (“Network Investigative Techniques”—lawful hacking)</a:t>
            </a:r>
          </a:p>
          <a:p>
            <a:pPr marL="0" indent="0">
              <a:buNone/>
            </a:pPr>
            <a:endParaRPr lang="en-US" sz="1400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552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2010s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00B050"/>
                </a:solidFill>
              </a:rPr>
              <a:t>Apple introduces strong, always-on, invisible encryption for iPhone memory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An encrypted </a:t>
            </a:r>
            <a:r>
              <a:rPr lang="en-US" i="1" dirty="0">
                <a:solidFill>
                  <a:srgbClr val="00B050"/>
                </a:solidFill>
              </a:rPr>
              <a:t>device</a:t>
            </a:r>
            <a:r>
              <a:rPr lang="en-US" dirty="0">
                <a:solidFill>
                  <a:srgbClr val="00B050"/>
                </a:solidFill>
              </a:rPr>
              <a:t>, rather than encrypted </a:t>
            </a:r>
            <a:r>
              <a:rPr lang="en-US" i="1" dirty="0">
                <a:solidFill>
                  <a:srgbClr val="00B050"/>
                </a:solidFill>
              </a:rPr>
              <a:t>communication</a:t>
            </a:r>
          </a:p>
          <a:p>
            <a:r>
              <a:rPr lang="en-US" dirty="0">
                <a:solidFill>
                  <a:srgbClr val="00B050"/>
                </a:solidFill>
              </a:rPr>
              <a:t>Google and Apple start encouraging encrypted network traffic</a:t>
            </a:r>
          </a:p>
          <a:p>
            <a:pPr lvl="1"/>
            <a:r>
              <a:rPr lang="en-US" dirty="0">
                <a:solidFill>
                  <a:srgbClr val="00B050"/>
                </a:solidFill>
              </a:rPr>
              <a:t>This is a reaction to the Snowden revelations</a:t>
            </a:r>
          </a:p>
          <a:p>
            <a:r>
              <a:rPr lang="en-US" dirty="0">
                <a:solidFill>
                  <a:srgbClr val="00B050"/>
                </a:solidFill>
              </a:rPr>
              <a:t>More encryption by default, e.g., Facebook’s WhatsApp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7030A0"/>
                </a:solidFill>
              </a:rPr>
              <a:t>The NSA is found to have persuaded NIST to standardize a pseudo-random number generator with a “nobody but us” (NOBUS) trap door</a:t>
            </a:r>
          </a:p>
          <a:p>
            <a:pPr lvl="1"/>
            <a:r>
              <a:rPr lang="en-US" dirty="0">
                <a:solidFill>
                  <a:srgbClr val="7030A0"/>
                </a:solidFill>
              </a:rPr>
              <a:t>(Random numbers are necessary for crypto, e.g., for keys)</a:t>
            </a:r>
          </a:p>
          <a:p>
            <a:r>
              <a:rPr lang="en-US" dirty="0">
                <a:solidFill>
                  <a:srgbClr val="7030A0"/>
                </a:solidFill>
              </a:rPr>
              <a:t>More push for exceptional access to combat child porn</a:t>
            </a:r>
          </a:p>
          <a:p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cybersec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F5E10-5301-4EE6-90D2-A6C4A3F62BE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02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18889</TotalTime>
  <Words>525</Words>
  <Application>Microsoft Macintosh PowerPoint</Application>
  <PresentationFormat>On-screen Show (4:3)</PresentationFormat>
  <Paragraphs>60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Calisto MT</vt:lpstr>
      <vt:lpstr>Wingdings</vt:lpstr>
      <vt:lpstr>Genesis</vt:lpstr>
      <vt:lpstr>A Brief History of the Crypto Wars</vt:lpstr>
      <vt:lpstr>The Underlying Tension</vt:lpstr>
      <vt:lpstr>The 1970s</vt:lpstr>
      <vt:lpstr>The 1980s</vt:lpstr>
      <vt:lpstr>The 1990s</vt:lpstr>
      <vt:lpstr>The 2000s</vt:lpstr>
      <vt:lpstr>The 2010s</vt:lpstr>
    </vt:vector>
  </TitlesOfParts>
  <Company>Federal Trade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Web Security in the Real World</dc:title>
  <dc:creator>Federal Trade Commission</dc:creator>
  <cp:lastModifiedBy>Steven M. Bellovin</cp:lastModifiedBy>
  <cp:revision>270</cp:revision>
  <cp:lastPrinted>2013-04-03T14:51:41Z</cp:lastPrinted>
  <dcterms:created xsi:type="dcterms:W3CDTF">2013-03-26T17:17:25Z</dcterms:created>
  <dcterms:modified xsi:type="dcterms:W3CDTF">2019-11-12T23:17:56Z</dcterms:modified>
</cp:coreProperties>
</file>