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59" r:id="rId2"/>
    <p:sldId id="260" r:id="rId3"/>
    <p:sldId id="261" r:id="rId4"/>
    <p:sldId id="263" r:id="rId5"/>
    <p:sldId id="262" r:id="rId6"/>
    <p:sldId id="264" r:id="rId7"/>
    <p:sldId id="265" r:id="rId8"/>
    <p:sldId id="27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6" r:id="rId17"/>
    <p:sldId id="274" r:id="rId18"/>
    <p:sldId id="273" r:id="rId19"/>
    <p:sldId id="277" r:id="rId20"/>
    <p:sldId id="278" r:id="rId21"/>
    <p:sldId id="279" r:id="rId22"/>
    <p:sldId id="284" r:id="rId23"/>
    <p:sldId id="285" r:id="rId24"/>
    <p:sldId id="286" r:id="rId25"/>
  </p:sldIdLst>
  <p:sldSz cx="9144000" cy="6858000" type="screen4x3"/>
  <p:notesSz cx="9309100" cy="70532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2D5A"/>
    <a:srgbClr val="002060"/>
    <a:srgbClr val="003399"/>
    <a:srgbClr val="CC0000"/>
    <a:srgbClr val="FF33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67"/>
    <p:restoredTop sz="94674"/>
  </p:normalViewPr>
  <p:slideViewPr>
    <p:cSldViewPr snapToObjects="1">
      <p:cViewPr>
        <p:scale>
          <a:sx n="110" d="100"/>
          <a:sy n="110" d="100"/>
        </p:scale>
        <p:origin x="2112" y="4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3003" y="0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00B11D35-620B-4D7D-8379-9C56132950EF}" type="datetimeFigureOut">
              <a:rPr lang="en-US" smtClean="0"/>
              <a:t>10/10/17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99376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3003" y="6699376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4D6DD10D-7C9B-428D-BAB1-754FBC876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107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838" cy="354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3675" y="0"/>
            <a:ext cx="4033838" cy="354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EB876A-FF64-CC43-86A5-2CDC94791A0C}" type="datetimeFigureOut">
              <a:rPr lang="en-US" smtClean="0"/>
              <a:t>10/10/17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67050" y="881063"/>
            <a:ext cx="3175000" cy="2381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94075"/>
            <a:ext cx="7448550" cy="27781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99250"/>
            <a:ext cx="4033838" cy="354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3675" y="6699250"/>
            <a:ext cx="4033838" cy="354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014BA5-9BF4-BB4B-BB09-42D2FC88E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875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Junger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 Daley (6</a:t>
            </a:r>
            <a:r>
              <a:rPr lang="en-US" sz="120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Universal Studios v. Corley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(2</a:t>
            </a:r>
            <a:r>
              <a:rPr lang="en-US" sz="120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nd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Bernstein v. US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DoJ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(9</a:t>
            </a:r>
            <a:r>
              <a:rPr lang="en-US" sz="120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opinion withdrawn)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B1942-5D3E-5747-8D9E-2FE378ABBEA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22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FE5A7-D741-AD44-9C9A-17A0656BD704}" type="datetime1">
              <a:rPr lang="en-US" smtClean="0"/>
              <a:t>10/10/17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77A32-6F43-4644-A3DA-3BB3F82EC5E0}" type="datetime1">
              <a:rPr lang="en-US" smtClean="0"/>
              <a:t>10/10/17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420C35-DF95-514C-B6CF-357D382B0C90}" type="datetime1">
              <a:rPr lang="en-US" smtClean="0"/>
              <a:t>10/10/17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EBEF07D-D5C2-F84D-A942-22A88B258351}" type="datetime1">
              <a:rPr lang="en-US" smtClean="0"/>
              <a:t>10/10/17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7842485-0B3C-FF46-8812-C570B8C9CB8C}" type="datetime1">
              <a:rPr lang="en-US" smtClean="0"/>
              <a:t>10/10/17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0313C-C10A-D54E-81F1-79D799DAFBE0}" type="datetime1">
              <a:rPr lang="en-US" smtClean="0"/>
              <a:t>10/10/17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AA43F-A120-FB49-AAB8-D3477A86624F}" type="datetime1">
              <a:rPr lang="en-US" smtClean="0"/>
              <a:t>10/10/17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CBB5-325A-E145-9CB8-A39A387F345E}" type="datetime1">
              <a:rPr lang="en-US" smtClean="0"/>
              <a:t>10/10/17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AD255-77D6-824E-970C-9F092024572C}" type="datetime1">
              <a:rPr lang="en-US" smtClean="0"/>
              <a:t>10/10/17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77F5FC4-CCDA-6944-A930-809A73E30C4C}" type="datetime1">
              <a:rPr lang="en-US" smtClean="0"/>
              <a:t>10/10/17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F560-AB14-8846-840B-255C8027CF10}" type="datetime1">
              <a:rPr lang="en-US" smtClean="0"/>
              <a:t>10/10/17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07C3-67C0-CF4A-AE46-47B2CFCA2747}" type="datetime1">
              <a:rPr lang="en-US" smtClean="0"/>
              <a:t>10/10/17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917A4-6AD1-3740-B013-30279BDBB46F}" type="datetime1">
              <a:rPr lang="en-US" smtClean="0"/>
              <a:t>10/10/17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2846C-AD78-BE45-A70A-9049A6C2FF91}" type="datetime1">
              <a:rPr lang="en-US" smtClean="0"/>
              <a:t>10/10/17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630B-2FCB-AC47-A30E-3256860178C8}" type="datetime1">
              <a:rPr lang="en-US" smtClean="0"/>
              <a:t>10/10/17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9D3D-4E1E-B848-AA5B-860850E10DC1}" type="datetime1">
              <a:rPr lang="en-US" smtClean="0"/>
              <a:t>10/10/17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D6DD1DD-F5E4-DA4E-9066-D3E9F70426CD}" type="datetime1">
              <a:rPr lang="en-US" smtClean="0"/>
              <a:t>10/10/17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Arial" charset="0"/>
        <a:buChar char="•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92150" indent="-3429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Arial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71550" indent="-2857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Arial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20800" indent="-2857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Arial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657350" indent="-2857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Arial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creativecommons.org/licenses/by-nc/4.0/deed.en_US" TargetMode="External"/><Relationship Id="rId3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4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hyperlink" Target="https://arstechnica.com/information-technology/2015/07/950-million-android-phones-can-be-hijacked-by-malicious-text-messages/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1" y="1295400"/>
            <a:ext cx="8763000" cy="1927225"/>
          </a:xfrm>
        </p:spPr>
        <p:txBody>
          <a:bodyPr/>
          <a:lstStyle/>
          <a:p>
            <a:r>
              <a:rPr lang="en-US" sz="3600" dirty="0" smtClean="0"/>
              <a:t>The Problem with </a:t>
            </a:r>
            <a:r>
              <a:rPr lang="en-US" sz="3600" smtClean="0"/>
              <a:t>Exceptional Access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Steven M. Bellovin, Jason Healey, Matt Waxman</a:t>
            </a:r>
          </a:p>
          <a:p>
            <a:r>
              <a:rPr lang="en-US" dirty="0" smtClean="0"/>
              <a:t>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942FB-D472-254E-9C20-41BF78E67A5F}" type="slidenum">
              <a:rPr lang="en-US" smtClean="0"/>
              <a:t>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495143" y="39914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7" name="Picture 6" descr="by-nc.png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5305126"/>
            <a:ext cx="1199013" cy="43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80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 Economics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What about foreign-made cryptography?</a:t>
            </a:r>
          </a:p>
          <a:p>
            <a:pPr lvl="1"/>
            <a:r>
              <a:rPr lang="en-US" dirty="0" smtClean="0"/>
              <a:t>The majority of encryption products are developed abroad</a:t>
            </a:r>
          </a:p>
          <a:p>
            <a:pPr lvl="1"/>
            <a:r>
              <a:rPr lang="en-US" dirty="0" smtClean="0"/>
              <a:t>The last time crypto was an issue, in the 1990s, the loss of business to non-US companies was a major factor in loosening export restrictions</a:t>
            </a:r>
          </a:p>
          <a:p>
            <a:r>
              <a:rPr lang="en-US" dirty="0" smtClean="0"/>
              <a:t>What non-US buyers will want American software if the crypto has an exceptional access facility accessible to the FBI and the NSA?</a:t>
            </a:r>
          </a:p>
          <a:p>
            <a:pPr lvl="1"/>
            <a:r>
              <a:rPr lang="en-US" dirty="0" smtClean="0"/>
              <a:t>In 1997, the Swedish parliament was </a:t>
            </a:r>
            <a:r>
              <a:rPr lang="en-US" i="1" dirty="0" smtClean="0"/>
              <a:t>not</a:t>
            </a:r>
            <a:r>
              <a:rPr lang="en-US" dirty="0" smtClean="0"/>
              <a:t> amused to learn that they’d purchased a system to which the NSA had the keys</a:t>
            </a:r>
          </a:p>
          <a:p>
            <a:r>
              <a:rPr lang="en-US" dirty="0" smtClean="0"/>
              <a:t>What will the State Department say to China when it wants its own access?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29F3-E7A2-B64A-BC69-9F42DCB6924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87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Cost of Compliance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If breaking encryption is too cheap, it is bad </a:t>
            </a:r>
            <a:r>
              <a:rPr lang="en-US" dirty="0"/>
              <a:t>for society: “the ordinary checks that constrain abusive law enforcement </a:t>
            </a:r>
            <a:r>
              <a:rPr lang="en-US" dirty="0" smtClean="0"/>
              <a:t>practices [are]: ‘limited </a:t>
            </a:r>
            <a:r>
              <a:rPr lang="en-US" dirty="0"/>
              <a:t>police resources and community hostility</a:t>
            </a:r>
            <a:r>
              <a:rPr lang="en-US" dirty="0" smtClean="0"/>
              <a:t>.’” (</a:t>
            </a:r>
            <a:r>
              <a:rPr lang="en-US" i="1" dirty="0" smtClean="0"/>
              <a:t>US v. Jones</a:t>
            </a:r>
            <a:r>
              <a:rPr lang="en-US" dirty="0" smtClean="0"/>
              <a:t>, </a:t>
            </a:r>
            <a:r>
              <a:rPr lang="sk-SK" dirty="0"/>
              <a:t>615 F. 3d </a:t>
            </a:r>
            <a:r>
              <a:rPr lang="sk-SK" dirty="0" smtClean="0"/>
              <a:t>544 (2012), Sotomayor, concurring)</a:t>
            </a:r>
          </a:p>
          <a:p>
            <a:r>
              <a:rPr lang="sk-SK" dirty="0" smtClean="0"/>
              <a:t>If it‘s too expensive for the vendor, it inhibits innovation</a:t>
            </a:r>
          </a:p>
          <a:p>
            <a:r>
              <a:rPr lang="sk-SK" dirty="0" smtClean="0"/>
              <a:t>Code complexity is also a cost and security problem</a:t>
            </a:r>
          </a:p>
          <a:p>
            <a:r>
              <a:rPr lang="sk-SK" dirty="0" smtClean="0"/>
              <a:t>(As forecast, CALEA compliance indeed led to security problems)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29F3-E7A2-B64A-BC69-9F42DCB6924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30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Apple versus the FBI: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San </a:t>
            </a:r>
            <a:r>
              <a:rPr lang="en-US" dirty="0" err="1" smtClean="0"/>
              <a:t>Bernadino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When Syed </a:t>
            </a:r>
            <a:r>
              <a:rPr lang="en-US" dirty="0" err="1" smtClean="0"/>
              <a:t>Farook</a:t>
            </a:r>
            <a:r>
              <a:rPr lang="en-US" dirty="0" smtClean="0"/>
              <a:t> died in a shootout, the FBI found a county-owned iPhone in his car</a:t>
            </a:r>
          </a:p>
          <a:p>
            <a:r>
              <a:rPr lang="en-US" dirty="0" smtClean="0"/>
              <a:t>The county gave consent to a search, the FBI had a warrant—but the phone was locked (with some data encrypted) and </a:t>
            </a:r>
            <a:r>
              <a:rPr lang="en-US" i="1" dirty="0" smtClean="0"/>
              <a:t>might</a:t>
            </a:r>
            <a:r>
              <a:rPr lang="en-US" dirty="0" smtClean="0"/>
              <a:t> erase everything if the PIN was entered incorrectly 10 times</a:t>
            </a:r>
          </a:p>
          <a:p>
            <a:r>
              <a:rPr lang="en-US" dirty="0" smtClean="0"/>
              <a:t>Magistrate Judge Pym ordered Apple to produce software that would allow unlimited guesses, with a provision to enter them rapidly</a:t>
            </a:r>
          </a:p>
          <a:p>
            <a:r>
              <a:rPr lang="en-US" dirty="0" smtClean="0"/>
              <a:t>Apple objected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29F3-E7A2-B64A-BC69-9F42DCB6924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27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207" y="304800"/>
            <a:ext cx="8382000" cy="1143000"/>
          </a:xfrm>
        </p:spPr>
        <p:txBody>
          <a:bodyPr/>
          <a:lstStyle/>
          <a:p>
            <a:r>
              <a:rPr lang="en-US" smtClean="0"/>
              <a:t>It Wasn’t About </a:t>
            </a:r>
            <a:r>
              <a:rPr lang="en-US" dirty="0" smtClean="0"/>
              <a:t>This One Phone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There was good reason to believe the FBI would find nothing of interest on this phone</a:t>
            </a:r>
          </a:p>
          <a:p>
            <a:r>
              <a:rPr lang="en-US" dirty="0" smtClean="0"/>
              <a:t>Building the infrastructure to unlock this single phone is time-consuming and expensive—but once the code exists, it becomes easy to unlock others</a:t>
            </a:r>
          </a:p>
          <a:p>
            <a:r>
              <a:rPr lang="en-US" dirty="0" smtClean="0"/>
              <a:t>Apple and the FBI both knew this.</a:t>
            </a:r>
          </a:p>
          <a:p>
            <a:pPr lvl="1"/>
            <a:r>
              <a:rPr lang="en-US" dirty="0" smtClean="0"/>
              <a:t>The FBI wanted a precedent set in what seems like an ideal case</a:t>
            </a:r>
          </a:p>
          <a:p>
            <a:pPr lvl="1"/>
            <a:r>
              <a:rPr lang="en-US" dirty="0" smtClean="0"/>
              <a:t>Apple is afraid of exactly that happening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29F3-E7A2-B64A-BC69-9F42DCB6924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69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Apple estimated that it would take 3-10 person-months to produce the code</a:t>
            </a:r>
          </a:p>
          <a:p>
            <a:pPr lvl="1"/>
            <a:r>
              <a:rPr lang="en-US" dirty="0" smtClean="0"/>
              <a:t>My own, independent estimate </a:t>
            </a:r>
            <a:r>
              <a:rPr lang="en-US" dirty="0" smtClean="0"/>
              <a:t>was quite </a:t>
            </a:r>
            <a:r>
              <a:rPr lang="en-US" dirty="0" smtClean="0"/>
              <a:t>compatible with theirs</a:t>
            </a:r>
          </a:p>
          <a:p>
            <a:pPr lvl="1"/>
            <a:r>
              <a:rPr lang="en-US" dirty="0" smtClean="0"/>
              <a:t>All iPhone code must be “digitally signed”, using a cryptographic key possessed by Apple</a:t>
            </a:r>
          </a:p>
          <a:p>
            <a:r>
              <a:rPr lang="en-US" dirty="0" smtClean="0"/>
              <a:t>This, though, is the cost to produce the </a:t>
            </a:r>
            <a:r>
              <a:rPr lang="en-US" i="1" dirty="0" smtClean="0"/>
              <a:t>first</a:t>
            </a:r>
            <a:r>
              <a:rPr lang="el-GR" dirty="0"/>
              <a:t> </a:t>
            </a:r>
            <a:r>
              <a:rPr lang="en-US" dirty="0" smtClean="0"/>
              <a:t>copy of the software, for this one phone.  Each subsequent version would be very cheap</a:t>
            </a:r>
          </a:p>
          <a:p>
            <a:r>
              <a:rPr lang="en-US" dirty="0" smtClean="0"/>
              <a:t>If the software is not locked to one phone, it </a:t>
            </a:r>
            <a:r>
              <a:rPr lang="en-US" i="1" dirty="0" smtClean="0"/>
              <a:t>will</a:t>
            </a:r>
            <a:r>
              <a:rPr lang="en-US" dirty="0"/>
              <a:t> </a:t>
            </a:r>
            <a:r>
              <a:rPr lang="en-US" dirty="0" smtClean="0"/>
              <a:t>become a target of other governments</a:t>
            </a:r>
          </a:p>
          <a:p>
            <a:r>
              <a:rPr lang="en-US" dirty="0" smtClean="0"/>
              <a:t>If it is locked to one phone, you have the </a:t>
            </a:r>
            <a:r>
              <a:rPr lang="en-US" dirty="0" err="1" smtClean="0"/>
              <a:t>routinization</a:t>
            </a:r>
            <a:r>
              <a:rPr lang="en-US" dirty="0" smtClean="0"/>
              <a:t> problem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29F3-E7A2-B64A-BC69-9F42DCB6924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1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Compelled Speech?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600" dirty="0" smtClean="0"/>
              <a:t>Is computer code “speech” under the First Amendment, or is it purely functional?</a:t>
            </a:r>
          </a:p>
          <a:p>
            <a:pPr lvl="1"/>
            <a:r>
              <a:rPr lang="en-US" sz="1600" dirty="0" smtClean="0"/>
              <a:t>The 2</a:t>
            </a:r>
            <a:r>
              <a:rPr lang="en-US" sz="1600" baseline="30000" dirty="0" smtClean="0"/>
              <a:t>nd</a:t>
            </a:r>
            <a:r>
              <a:rPr lang="en-US" sz="1600" dirty="0" smtClean="0"/>
              <a:t>, 6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, and 9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Circuits have said code can be speech (9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Circuit opinion withdrawn)</a:t>
            </a:r>
          </a:p>
          <a:p>
            <a:pPr lvl="1"/>
            <a:r>
              <a:rPr lang="en-US" sz="1600" dirty="0" smtClean="0"/>
              <a:t>In all three cases, the code was linked to an political issue</a:t>
            </a:r>
          </a:p>
          <a:p>
            <a:r>
              <a:rPr lang="en-US" sz="1600" dirty="0" smtClean="0"/>
              <a:t>Apple has </a:t>
            </a:r>
            <a:r>
              <a:rPr lang="en-US" sz="1600" i="1" dirty="0" smtClean="0"/>
              <a:t>expressed an opinion</a:t>
            </a:r>
            <a:r>
              <a:rPr lang="en-US" sz="1600" dirty="0" smtClean="0"/>
              <a:t> that back doors are ethically wrong.  Can they be compelled to “say” something they don’t believe?</a:t>
            </a:r>
          </a:p>
          <a:p>
            <a:r>
              <a:rPr lang="en-US" sz="1600" dirty="0" smtClean="0"/>
              <a:t>What about the digital signature?</a:t>
            </a:r>
          </a:p>
          <a:p>
            <a:pPr lvl="1"/>
            <a:r>
              <a:rPr lang="en-US" sz="1600" dirty="0" smtClean="0"/>
              <a:t>Is that merely a functional access control mechanism?</a:t>
            </a:r>
          </a:p>
          <a:p>
            <a:pPr lvl="1"/>
            <a:r>
              <a:rPr lang="en-US" sz="1600" dirty="0" smtClean="0"/>
              <a:t>Or is it Apple’s attestation that the code meets their standards? </a:t>
            </a:r>
          </a:p>
          <a:p>
            <a:pPr lvl="1"/>
            <a:r>
              <a:rPr lang="en-US" sz="1600" dirty="0" smtClean="0"/>
              <a:t>Their app store policies and signed apps have been a major reason why </a:t>
            </a:r>
            <a:r>
              <a:rPr lang="en-US" sz="1600" dirty="0" err="1" smtClean="0"/>
              <a:t>iOS</a:t>
            </a:r>
            <a:r>
              <a:rPr lang="en-US" sz="1600" dirty="0" smtClean="0"/>
              <a:t> has much better security than Android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29F3-E7A2-B64A-BC69-9F42DCB6924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80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Subpoenaing the Code and Signing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FBI indicated that if Apple won’t help it unlock the phone, it would subpoena the code and signing key</a:t>
            </a:r>
          </a:p>
          <a:p>
            <a:r>
              <a:rPr lang="en-US" dirty="0" smtClean="0"/>
              <a:t>Can the code be subpoenaed?  Probably, but producing a usable copy of the code base and build environment is far from easy</a:t>
            </a:r>
          </a:p>
          <a:p>
            <a:r>
              <a:rPr lang="en-US" dirty="0" smtClean="0"/>
              <a:t>The signing key?</a:t>
            </a:r>
          </a:p>
          <a:p>
            <a:pPr lvl="1"/>
            <a:r>
              <a:rPr lang="en-US" dirty="0" smtClean="0"/>
              <a:t>There’s still the compelled speech issue</a:t>
            </a:r>
          </a:p>
          <a:p>
            <a:pPr lvl="1"/>
            <a:r>
              <a:rPr lang="en-US" dirty="0" smtClean="0"/>
              <a:t>Apple may not be able to turn it over—best practices dictate keeping such keys in a “Hardware Security Module” (HSM)</a:t>
            </a:r>
          </a:p>
          <a:p>
            <a:pPr lvl="1"/>
            <a:r>
              <a:rPr lang="en-US" dirty="0" smtClean="0"/>
              <a:t>The whole point of an HSM is to prevent disclosure of a major signing key!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29F3-E7A2-B64A-BC69-9F42DCB6924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19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Happened?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FBI paid an (unknown) company $900,000 to—somehow!—get into the phone</a:t>
            </a:r>
          </a:p>
          <a:p>
            <a:r>
              <a:rPr lang="en-US" dirty="0" smtClean="0"/>
              <a:t>Nothing was found</a:t>
            </a:r>
          </a:p>
          <a:p>
            <a:r>
              <a:rPr lang="en-US" dirty="0" smtClean="0"/>
              <a:t>Apple never wrote the requested code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6629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It’s Not Privacy, It’s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Phones hold a lot of sensitive information (passwords, bank account numbers, email account access, etc.)</a:t>
            </a:r>
          </a:p>
          <a:p>
            <a:r>
              <a:rPr lang="en-US" dirty="0" smtClean="0"/>
              <a:t>The decline of Blackberry and the rise of “Bring Your Own Device” (BYOD) means that corporate data is on phones, too</a:t>
            </a:r>
          </a:p>
          <a:p>
            <a:r>
              <a:rPr lang="en-US" dirty="0" smtClean="0"/>
              <a:t>Phones are are used as authenticators for network login, sometimes in place of hardware tokens</a:t>
            </a:r>
          </a:p>
          <a:p>
            <a:r>
              <a:rPr lang="en-US" dirty="0" smtClean="0"/>
              <a:t>Imagine an American business executive crossing the border into a country with an oppressive government—and that government can unlock the phone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29F3-E7A2-B64A-BC69-9F42DCB6924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61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Idea: Lawful Hacking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proposal: hack the endpoints</a:t>
            </a:r>
          </a:p>
          <a:p>
            <a:r>
              <a:rPr lang="en-US" dirty="0" smtClean="0"/>
              <a:t>Plant whatever wiretap software is needed on the target’s machine</a:t>
            </a:r>
          </a:p>
          <a:p>
            <a:r>
              <a:rPr lang="en-US" dirty="0" smtClean="0"/>
              <a:t>Capture plaintext before encryption or after decryption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CF53-17A2-2F40-8220-4E41C345DF55}" type="datetime1">
              <a:rPr lang="en-US" smtClean="0"/>
              <a:t>10/10/17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0A680-1A4C-D74A-A6C5-1C91DB9FD85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67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True fact: modern algorithms, if correctly implemented and correctly used, are unbreakable</a:t>
            </a:r>
          </a:p>
          <a:p>
            <a:r>
              <a:rPr lang="en-US" dirty="0" smtClean="0"/>
              <a:t>Why do I (and most other cryptographers) oppose exceptional access mechanisms?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720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Do It: Wiretaps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Scan the target computer and/or target network</a:t>
            </a:r>
          </a:p>
          <a:p>
            <a:r>
              <a:rPr lang="en-US" dirty="0" smtClean="0"/>
              <a:t>Must allow for multiple devices, home routers (technical term: “NATs”),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Figure out the OS and software used, the versions, etc.</a:t>
            </a:r>
          </a:p>
          <a:p>
            <a:r>
              <a:rPr lang="en-US" dirty="0" smtClean="0"/>
              <a:t>Select a vulnerability and built a wiretap package</a:t>
            </a:r>
          </a:p>
          <a:p>
            <a:r>
              <a:rPr lang="en-US" dirty="0" smtClean="0"/>
              <a:t>Install it: drive-by download, infected attachment, phishing, maybe even a black bag job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CF53-17A2-2F40-8220-4E41C345DF55}" type="datetime1">
              <a:rPr lang="en-US" smtClean="0"/>
              <a:t>10/10/17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0A680-1A4C-D74A-A6C5-1C91DB9FD85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48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Do It: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seems really, really hard</a:t>
            </a:r>
          </a:p>
          <a:p>
            <a:r>
              <a:rPr lang="en-US" dirty="0" smtClean="0"/>
              <a:t>After all, everything is encrypted </a:t>
            </a:r>
          </a:p>
          <a:p>
            <a:r>
              <a:rPr lang="en-US" dirty="0" smtClean="0"/>
              <a:t>There doesn’t seem to be room to insert the exploit software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CF53-17A2-2F40-8220-4E41C345DF55}" type="datetime1">
              <a:rPr lang="en-US" smtClean="0"/>
              <a:t>10/10/17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0A680-1A4C-D74A-A6C5-1C91DB9FD85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7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Don’t Go Through Strong Security</a:t>
            </a:r>
            <a:r>
              <a:rPr lang="en-US" smtClean="0"/>
              <a:t>, </a:t>
            </a:r>
            <a:br>
              <a:rPr lang="en-US" smtClean="0"/>
            </a:br>
            <a:r>
              <a:rPr lang="en-US" smtClean="0"/>
              <a:t>You Go Around It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940249" y="2542908"/>
            <a:ext cx="2947064" cy="2947064"/>
          </a:xfrm>
          <a:scene3d>
            <a:camera prst="orthographicFront">
              <a:rot lat="0" lon="0" rev="10800000"/>
            </a:camera>
            <a:lightRig rig="threePt" dir="t"/>
          </a:scene3d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CF53-17A2-2F40-8220-4E41C345DF55}" type="datetime1">
              <a:rPr lang="en-US" smtClean="0"/>
              <a:t>10/10/17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0A680-1A4C-D74A-A6C5-1C91DB9FD85E}" type="slidenum">
              <a:rPr lang="en-US" smtClean="0"/>
              <a:t>22</a:t>
            </a:fld>
            <a:endParaRPr lang="en-US"/>
          </a:p>
        </p:txBody>
      </p:sp>
      <p:pic>
        <p:nvPicPr>
          <p:cNvPr id="2050" name="Picture 2" descr="ttps://upload.wikimedia.org/wikipedia/commons/thumb/f/f8/Laptop-hard-drive-exposed.jpg/314px-Laptop-har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8600" y="4088208"/>
            <a:ext cx="1916101" cy="146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599249" y="5593846"/>
            <a:ext cx="150619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Photo: Evan Amos</a:t>
            </a:r>
          </a:p>
        </p:txBody>
      </p:sp>
      <p:pic>
        <p:nvPicPr>
          <p:cNvPr id="2052" name="Picture 4" descr="ttps://upload.wikimedia.org/wikipedia/commons/thumb/f/ff/Cliche_Hacker_and_Binary_Code_%2826946304530%2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41" y="3077470"/>
            <a:ext cx="2503918" cy="1877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41414" y="5386097"/>
            <a:ext cx="19868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Photo: David Whelan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670159" y="4016439"/>
            <a:ext cx="254198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959928" y="5386097"/>
            <a:ext cx="538683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>
            <a:off x="1822530" y="5195919"/>
            <a:ext cx="4965539" cy="1126191"/>
          </a:xfrm>
          <a:custGeom>
            <a:avLst/>
            <a:gdLst>
              <a:gd name="connsiteX0" fmla="*/ 0 w 4965539"/>
              <a:gd name="connsiteY0" fmla="*/ 0 h 1126191"/>
              <a:gd name="connsiteX1" fmla="*/ 949124 w 4965539"/>
              <a:gd name="connsiteY1" fmla="*/ 1064871 h 1126191"/>
              <a:gd name="connsiteX2" fmla="*/ 949124 w 4965539"/>
              <a:gd name="connsiteY2" fmla="*/ 1064871 h 1126191"/>
              <a:gd name="connsiteX3" fmla="*/ 2534856 w 4965539"/>
              <a:gd name="connsiteY3" fmla="*/ 1122744 h 1126191"/>
              <a:gd name="connsiteX4" fmla="*/ 4409954 w 4965539"/>
              <a:gd name="connsiteY4" fmla="*/ 949124 h 1126191"/>
              <a:gd name="connsiteX5" fmla="*/ 4965539 w 4965539"/>
              <a:gd name="connsiteY5" fmla="*/ 289367 h 1126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65539" h="1126191">
                <a:moveTo>
                  <a:pt x="0" y="0"/>
                </a:moveTo>
                <a:lnTo>
                  <a:pt x="949124" y="1064871"/>
                </a:lnTo>
                <a:lnTo>
                  <a:pt x="949124" y="1064871"/>
                </a:lnTo>
                <a:cubicBezTo>
                  <a:pt x="1213413" y="1074517"/>
                  <a:pt x="1958051" y="1142035"/>
                  <a:pt x="2534856" y="1122744"/>
                </a:cubicBezTo>
                <a:cubicBezTo>
                  <a:pt x="3111661" y="1103453"/>
                  <a:pt x="4004840" y="1088020"/>
                  <a:pt x="4409954" y="949124"/>
                </a:cubicBezTo>
                <a:cubicBezTo>
                  <a:pt x="4815068" y="810228"/>
                  <a:pt x="4965539" y="289367"/>
                  <a:pt x="4965539" y="289367"/>
                </a:cubicBezTo>
              </a:path>
            </a:pathLst>
          </a:custGeom>
          <a:noFill/>
          <a:ln w="444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76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power on a phone, much of it is </a:t>
            </a:r>
            <a:r>
              <a:rPr lang="en-US" i="1" dirty="0" smtClean="0"/>
              <a:t>not</a:t>
            </a:r>
            <a:r>
              <a:rPr lang="en-US" dirty="0" smtClean="0"/>
              <a:t> encrypted, even if no PIN is entered (though of course some is)</a:t>
            </a:r>
          </a:p>
          <a:p>
            <a:r>
              <a:rPr lang="en-US" dirty="0" smtClean="0"/>
              <a:t>The phone can still receive phone calls and text messages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23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4486878"/>
            <a:ext cx="8151813" cy="18415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1000" y="6328378"/>
            <a:ext cx="403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hlinkClick r:id="rId3"/>
              </a:rPr>
              <a:t>https://</a:t>
            </a:r>
            <a:r>
              <a:rPr lang="en-US" sz="800" dirty="0" err="1">
                <a:hlinkClick r:id="rId3"/>
              </a:rPr>
              <a:t>arstechnica.com</a:t>
            </a:r>
            <a:r>
              <a:rPr lang="en-US" sz="800" dirty="0">
                <a:hlinkClick r:id="rId3"/>
              </a:rPr>
              <a:t>/information-technology/2015/07/950-million-android-phones-can-be-hijacked-by-malicious-text-messages/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6021685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This Foolproof?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No, of course not—but nothing is</a:t>
            </a:r>
          </a:p>
          <a:p>
            <a:r>
              <a:rPr lang="en-US" dirty="0" smtClean="0"/>
              <a:t>The choice is not between exceptional access and unsolved crimes; rather, it’s which forms of crime are more serious</a:t>
            </a:r>
          </a:p>
          <a:p>
            <a:r>
              <a:rPr lang="en-US" dirty="0" smtClean="0"/>
              <a:t>Given how much of our infrastructure is online, and given the risks from bad crypto—</a:t>
            </a:r>
            <a:r>
              <a:rPr lang="en-US" i="1" dirty="0" smtClean="0"/>
              <a:t>especially</a:t>
            </a:r>
            <a:r>
              <a:rPr lang="en-US" dirty="0" smtClean="0"/>
              <a:t> when dealing with unfriendly countries—keeping our crypto simple and strong seems like a better tradeoff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064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Reason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True fact: modern algorithms, if </a:t>
            </a:r>
            <a:r>
              <a:rPr lang="en-US" dirty="0" smtClean="0">
                <a:solidFill>
                  <a:srgbClr val="FF0000"/>
                </a:solidFill>
              </a:rPr>
              <a:t>correctly implemented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and </a:t>
            </a:r>
            <a:r>
              <a:rPr lang="en-US" dirty="0" smtClean="0">
                <a:solidFill>
                  <a:srgbClr val="FF0000"/>
                </a:solidFill>
              </a:rPr>
              <a:t>correctly used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, are unbreakable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Why do I (and most other cryptographers) oppose exceptional access mechanisms?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Cryptography is hard enough as is—adding more complexity has a high probability of breaking things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Security is </a:t>
            </a:r>
            <a:r>
              <a:rPr lang="en-US" smtClean="0">
                <a:solidFill>
                  <a:schemeClr val="tx1"/>
                </a:solidFill>
              </a:rPr>
              <a:t>a </a:t>
            </a:r>
            <a:r>
              <a:rPr lang="en-US" i="1" smtClean="0">
                <a:solidFill>
                  <a:schemeClr val="tx1"/>
                </a:solidFill>
              </a:rPr>
              <a:t>systems</a:t>
            </a:r>
            <a:r>
              <a:rPr lang="en-US" smtClean="0">
                <a:solidFill>
                  <a:schemeClr val="tx1"/>
                </a:solidFill>
              </a:rPr>
              <a:t> property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048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Protocols are Subtle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noted, to do anything real with encryption you need a protocol</a:t>
            </a:r>
          </a:p>
          <a:p>
            <a:r>
              <a:rPr lang="en-US" dirty="0" smtClean="0"/>
              <a:t>These are harder to get right than the basic algorithms (e.g., AES and RSA)</a:t>
            </a:r>
          </a:p>
          <a:p>
            <a:r>
              <a:rPr lang="en-US" dirty="0" smtClean="0"/>
              <a:t>Algorithms change about once per generation. New protocols are adopted constantly, there are far more of them, and they’re studied less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432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Incorrectly padding a short message to match the encryption algorithm’s requirements has resulted in security flaws</a:t>
            </a:r>
          </a:p>
          <a:p>
            <a:r>
              <a:rPr lang="en-US" dirty="0" smtClean="0"/>
              <a:t>Not authenticating every encrypted message has resulted in flaws.  (That was the essential flaw recently found in Apple’s </a:t>
            </a:r>
            <a:r>
              <a:rPr lang="en-US" dirty="0" err="1" smtClean="0"/>
              <a:t>iMessage</a:t>
            </a:r>
            <a:r>
              <a:rPr lang="en-US" dirty="0" smtClean="0"/>
              <a:t> protocol.)</a:t>
            </a:r>
          </a:p>
          <a:p>
            <a:r>
              <a:rPr lang="en-US" dirty="0" smtClean="0"/>
              <a:t>Omitting sequence numbers from encrypted messages has resulted in flaws</a:t>
            </a:r>
          </a:p>
          <a:p>
            <a:r>
              <a:rPr lang="en-US" dirty="0" smtClean="0"/>
              <a:t>The </a:t>
            </a:r>
            <a:r>
              <a:rPr lang="en-US" i="1" dirty="0" smtClean="0"/>
              <a:t>existence</a:t>
            </a:r>
            <a:r>
              <a:rPr lang="en-US" dirty="0" smtClean="0"/>
              <a:t> of older, “exportable” algorithms in the key and algorithm negotiation protocol has resulted in flaws</a:t>
            </a:r>
          </a:p>
          <a:p>
            <a:r>
              <a:rPr lang="en-US" dirty="0" smtClean="0"/>
              <a:t>Trying to provide an “additional decryption key” for the government has resulted in flaws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29F3-E7A2-B64A-BC69-9F42DCB6924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17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Proposed Compromise: </a:t>
            </a:r>
            <a:br>
              <a:rPr lang="en-US" dirty="0" smtClean="0"/>
            </a:br>
            <a:r>
              <a:rPr lang="en-US" dirty="0" smtClean="0"/>
              <a:t>Additional Decryption Keys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Generic name: “exceptional access”</a:t>
            </a:r>
          </a:p>
          <a:p>
            <a:r>
              <a:rPr lang="en-US" dirty="0" smtClean="0"/>
              <a:t>(Avoids the value judgment implicit in calling it a “back door”, a “front door”, a “golden key”)</a:t>
            </a:r>
          </a:p>
          <a:p>
            <a:r>
              <a:rPr lang="en-US" dirty="0" smtClean="0"/>
              <a:t>One proposal: Any encryption system should provide an </a:t>
            </a:r>
            <a:r>
              <a:rPr lang="en-US" i="1" dirty="0" smtClean="0"/>
              <a:t>additional decryption key</a:t>
            </a:r>
            <a:r>
              <a:rPr lang="en-US" dirty="0" smtClean="0"/>
              <a:t>, accessible under proper legal safeguards</a:t>
            </a:r>
          </a:p>
          <a:p>
            <a:r>
              <a:rPr lang="en-US" dirty="0" smtClean="0"/>
              <a:t>First instantiated in the </a:t>
            </a:r>
            <a:r>
              <a:rPr lang="en-US" i="1" dirty="0" smtClean="0"/>
              <a:t>Clipper Chip</a:t>
            </a:r>
            <a:r>
              <a:rPr lang="en-US" dirty="0"/>
              <a:t> </a:t>
            </a:r>
            <a:r>
              <a:rPr lang="en-US" dirty="0" smtClean="0"/>
              <a:t>(1993), special hardware that implemented </a:t>
            </a:r>
            <a:r>
              <a:rPr lang="en-US" smtClean="0"/>
              <a:t>a then-classified </a:t>
            </a:r>
            <a:r>
              <a:rPr lang="en-US" dirty="0" smtClean="0"/>
              <a:t>encryption algorithm (Skipjack)</a:t>
            </a:r>
          </a:p>
          <a:p>
            <a:pPr lvl="1"/>
            <a:r>
              <a:rPr lang="en-US" dirty="0" smtClean="0"/>
              <a:t>It had an unexpected flaw in the exceptional access mechanism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29F3-E7A2-B64A-BC69-9F42DCB6924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59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and Policy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How do you protect the secret key necessary to use this feature?</a:t>
            </a:r>
          </a:p>
          <a:p>
            <a:r>
              <a:rPr lang="en-US" dirty="0" smtClean="0"/>
              <a:t>How do you protect it against a major intelligence agency?</a:t>
            </a:r>
          </a:p>
          <a:p>
            <a:r>
              <a:rPr lang="en-US" dirty="0" smtClean="0"/>
              <a:t>How do you protect the </a:t>
            </a:r>
            <a:r>
              <a:rPr lang="en-US" i="1" dirty="0" smtClean="0"/>
              <a:t>process</a:t>
            </a:r>
            <a:r>
              <a:rPr lang="en-US" dirty="0" smtClean="0"/>
              <a:t> against </a:t>
            </a:r>
            <a:r>
              <a:rPr lang="en-US" dirty="0" err="1" smtClean="0"/>
              <a:t>routinization</a:t>
            </a:r>
            <a:r>
              <a:rPr lang="en-US" dirty="0" smtClean="0"/>
              <a:t> of access?</a:t>
            </a:r>
          </a:p>
          <a:p>
            <a:pPr lvl="1"/>
            <a:r>
              <a:rPr lang="en-US" dirty="0" smtClean="0"/>
              <a:t>Manhattan alone has hundreds of phones the DA wants to decrypt</a:t>
            </a:r>
          </a:p>
          <a:p>
            <a:pPr lvl="1"/>
            <a:r>
              <a:rPr lang="en-US" dirty="0" smtClean="0"/>
              <a:t>There are undoubtedly thousands more across the country </a:t>
            </a:r>
            <a:r>
              <a:rPr lang="en-US" i="1" dirty="0" smtClean="0"/>
              <a:t>today</a:t>
            </a:r>
          </a:p>
          <a:p>
            <a:pPr lvl="1"/>
            <a:r>
              <a:rPr lang="en-US" dirty="0" smtClean="0"/>
              <a:t>Will people do the right thing when it’s something they do every day, repeatedly?  Hint: “rulebook slowdowns” work because normally, people don’t follow every last rule</a:t>
            </a:r>
            <a:r>
              <a:rPr lang="is-IS" dirty="0" smtClean="0"/>
              <a:t>…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29F3-E7A2-B64A-BC69-9F42DCB6924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3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Protecting the Infrastructure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We do not have a good track record at protecting crucial secrets</a:t>
            </a:r>
          </a:p>
          <a:p>
            <a:r>
              <a:rPr lang="en-US" dirty="0" smtClean="0"/>
              <a:t>OPM was hacked. Equifax was hacked. The South Korean/US </a:t>
            </a:r>
            <a:r>
              <a:rPr lang="en-US" smtClean="0"/>
              <a:t>war plans were stolen by North Korean hackers.</a:t>
            </a:r>
            <a:endParaRPr lang="en-US" dirty="0" smtClean="0"/>
          </a:p>
          <a:p>
            <a:r>
              <a:rPr lang="en-US" dirty="0" smtClean="0"/>
              <a:t>Snowden took </a:t>
            </a:r>
            <a:r>
              <a:rPr lang="en-US" i="1" dirty="0" smtClean="0"/>
              <a:t>many</a:t>
            </a:r>
            <a:r>
              <a:rPr lang="en-US" dirty="0" smtClean="0"/>
              <a:t> documents from the NSA. An employee working on replacement tools was careless and Russia stole them. Martin allegedly took </a:t>
            </a:r>
            <a:r>
              <a:rPr lang="en-US" i="1" dirty="0" smtClean="0"/>
              <a:t>terabytes</a:t>
            </a:r>
            <a:r>
              <a:rPr lang="en-US" dirty="0" smtClean="0"/>
              <a:t> of data home</a:t>
            </a:r>
          </a:p>
          <a:p>
            <a:pPr lvl="1"/>
            <a:r>
              <a:rPr lang="en-US" dirty="0" smtClean="0"/>
              <a:t>Who did supply “The Shadow Broker” with that NSA code?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545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Countries Can Decrypt?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country where </a:t>
            </a:r>
            <a:r>
              <a:rPr lang="en-US" dirty="0"/>
              <a:t>the device was </a:t>
            </a:r>
            <a:r>
              <a:rPr lang="en-US" dirty="0" smtClean="0"/>
              <a:t>sold?</a:t>
            </a:r>
          </a:p>
          <a:p>
            <a:r>
              <a:rPr lang="en-US" dirty="0"/>
              <a:t>The country where the </a:t>
            </a:r>
            <a:r>
              <a:rPr lang="en-US" dirty="0" smtClean="0"/>
              <a:t>device is now?  </a:t>
            </a:r>
          </a:p>
          <a:p>
            <a:pPr lvl="1"/>
            <a:r>
              <a:rPr lang="en-US" dirty="0" smtClean="0"/>
              <a:t>Does a new key get installed at the border?  How can that be done securely?</a:t>
            </a:r>
          </a:p>
          <a:p>
            <a:pPr lvl="1"/>
            <a:r>
              <a:rPr lang="en-US" dirty="0" smtClean="0"/>
              <a:t>Twice, I’ve been in one country but my phone was talking to a cell tower in another across the border</a:t>
            </a:r>
          </a:p>
          <a:p>
            <a:r>
              <a:rPr lang="en-US" dirty="0" smtClean="0"/>
              <a:t>The country of the citizenship of the owner?  How does the encryption code know?</a:t>
            </a:r>
          </a:p>
          <a:p>
            <a:r>
              <a:rPr lang="en-US" dirty="0" smtClean="0"/>
              <a:t>Will countries trust each other?  Not likely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29F3-E7A2-B64A-BC69-9F42DCB6924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80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19344</TotalTime>
  <Words>1645</Words>
  <Application>Microsoft Macintosh PowerPoint</Application>
  <PresentationFormat>On-screen Show (4:3)</PresentationFormat>
  <Paragraphs>180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Calisto MT</vt:lpstr>
      <vt:lpstr>Wingdings</vt:lpstr>
      <vt:lpstr>Genesis</vt:lpstr>
      <vt:lpstr>The Problem with Exceptional Access</vt:lpstr>
      <vt:lpstr>The Problem</vt:lpstr>
      <vt:lpstr>The Reason</vt:lpstr>
      <vt:lpstr>Protocols are Subtle</vt:lpstr>
      <vt:lpstr>Examples</vt:lpstr>
      <vt:lpstr>A Proposed Compromise:  Additional Decryption Keys </vt:lpstr>
      <vt:lpstr>System and Policy Problems</vt:lpstr>
      <vt:lpstr>Protecting the Infrastructure</vt:lpstr>
      <vt:lpstr>Which Countries Can Decrypt?</vt:lpstr>
      <vt:lpstr>International Economics</vt:lpstr>
      <vt:lpstr>The Cost of Compliance</vt:lpstr>
      <vt:lpstr>Apple versus the FBI:  San Bernadino</vt:lpstr>
      <vt:lpstr>It Wasn’t About This One Phone</vt:lpstr>
      <vt:lpstr>Cost</vt:lpstr>
      <vt:lpstr>Compelled Speech?</vt:lpstr>
      <vt:lpstr>Subpoenaing the Code and Signing Key</vt:lpstr>
      <vt:lpstr>What Happened?</vt:lpstr>
      <vt:lpstr>It’s Not Privacy, It’s Security</vt:lpstr>
      <vt:lpstr>An Idea: Lawful Hacking</vt:lpstr>
      <vt:lpstr>How to Do It: Wiretaps</vt:lpstr>
      <vt:lpstr>How to Do It: Devices</vt:lpstr>
      <vt:lpstr>You Don’t Go Through Strong Security,  You Go Around It</vt:lpstr>
      <vt:lpstr>Possible Paths</vt:lpstr>
      <vt:lpstr>Is This Foolproof?</vt:lpstr>
    </vt:vector>
  </TitlesOfParts>
  <Company>Federal Trade Commission</Company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Security in the Real World</dc:title>
  <dc:creator>Federal Trade Commission</dc:creator>
  <cp:lastModifiedBy>Steven M. Bellovin</cp:lastModifiedBy>
  <cp:revision>263</cp:revision>
  <cp:lastPrinted>2013-04-03T14:51:41Z</cp:lastPrinted>
  <dcterms:created xsi:type="dcterms:W3CDTF">2013-03-26T17:17:25Z</dcterms:created>
  <dcterms:modified xsi:type="dcterms:W3CDTF">2017-10-10T15:21:46Z</dcterms:modified>
</cp:coreProperties>
</file>