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9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2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01" r:id="rId28"/>
    <p:sldId id="305" r:id="rId29"/>
    <p:sldId id="287" r:id="rId30"/>
    <p:sldId id="285" r:id="rId31"/>
    <p:sldId id="288" r:id="rId32"/>
    <p:sldId id="286" r:id="rId33"/>
    <p:sldId id="289" r:id="rId34"/>
    <p:sldId id="290" r:id="rId35"/>
    <p:sldId id="303" r:id="rId36"/>
    <p:sldId id="304" r:id="rId37"/>
    <p:sldId id="291" r:id="rId38"/>
    <p:sldId id="292" r:id="rId39"/>
    <p:sldId id="302" r:id="rId40"/>
    <p:sldId id="293" r:id="rId41"/>
    <p:sldId id="294" r:id="rId42"/>
    <p:sldId id="295" r:id="rId43"/>
    <p:sldId id="297" r:id="rId44"/>
    <p:sldId id="298" r:id="rId45"/>
    <p:sldId id="299" r:id="rId46"/>
    <p:sldId id="300" r:id="rId47"/>
    <p:sldId id="296" r:id="rId48"/>
  </p:sldIdLst>
  <p:sldSz cx="9144000" cy="6858000" type="screen4x3"/>
  <p:notesSz cx="9309100" cy="7053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D5A"/>
    <a:srgbClr val="002060"/>
    <a:srgbClr val="003399"/>
    <a:srgbClr val="CC00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8"/>
    <p:restoredTop sz="94666"/>
  </p:normalViewPr>
  <p:slideViewPr>
    <p:cSldViewPr snapToObjects="1">
      <p:cViewPr>
        <p:scale>
          <a:sx n="110" d="100"/>
          <a:sy n="110" d="100"/>
        </p:scale>
        <p:origin x="1048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0B11D35-620B-4D7D-8379-9C56132950EF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D6DD10D-7C9B-428D-BAB1-754FBC876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0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B876A-FF64-CC43-86A5-2CDC94791A0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7050" y="881063"/>
            <a:ext cx="3175000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94075"/>
            <a:ext cx="7448550" cy="2778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14BA5-9BF4-BB4B-BB09-42D2FC88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E5A7-D741-AD44-9C9A-17A0656BD704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A32-6F43-4644-A3DA-3BB3F82EC5E0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420C35-DF95-514C-B6CF-357D382B0C90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EF07D-D5C2-F84D-A942-22A88B258351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842485-0B3C-FF46-8812-C570B8C9CB8C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313C-C10A-D54E-81F1-79D799DAFBE0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A43F-A120-FB49-AAB8-D3477A86624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CBB5-325A-E145-9CB8-A39A387F345E}" type="datetime1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255-77D6-824E-970C-9F092024572C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7F5FC4-CCDA-6944-A930-809A73E30C4C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F560-AB14-8846-840B-255C8027CF10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07C3-67C0-CF4A-AE46-47B2CFCA2747}" type="datetime1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17A4-6AD1-3740-B013-30279BDBB46F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846C-AD78-BE45-A70A-9049A6C2FF91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30B-2FCB-AC47-A30E-3256860178C8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9D3D-4E1E-B848-AA5B-860850E10DC1}" type="datetime1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6DD1DD-F5E4-DA4E-9066-D3E9F70426CD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Arial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9215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Arial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71550" indent="-2857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20800" indent="-2857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57350" indent="-2857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reativecommons.org/licenses/by-nc/4.0/deed.en_US" TargetMode="Externa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aw.cornell.edu/uscode/text/18/251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c.org/privacy/carnivore/fisa.html" TargetMode="External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hyperlink" Target="https://commons.wikimedia.org/w/index.php?title=User:Wenkbruno&amp;action=edit&amp;redlink=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https://www.eff.org/deeplinks/2013/08/intelligence-agency-attorney-explains-how-multi-communication-transactions-allowed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s://www.eff.org/files/fbi_cipav-08-p169.pdf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1295400"/>
            <a:ext cx="8763000" cy="1927225"/>
          </a:xfrm>
        </p:spPr>
        <p:txBody>
          <a:bodyPr/>
          <a:lstStyle/>
          <a:p>
            <a:r>
              <a:rPr lang="en-US" sz="3600" dirty="0" smtClean="0"/>
              <a:t>How to Wiretap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Steven M. Bellovin, Jason Healey, Matt Waxman</a:t>
            </a:r>
          </a:p>
          <a:p>
            <a:r>
              <a:rPr lang="en-US" dirty="0" smtClean="0"/>
              <a:t>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2FB-D472-254E-9C20-41BF78E67A5F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5143" y="399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by-nc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05126"/>
            <a:ext cx="1199013" cy="4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Tap </a:t>
            </a:r>
            <a:br>
              <a:rPr lang="en-US" dirty="0" smtClean="0"/>
            </a:br>
            <a:r>
              <a:rPr lang="en-US" dirty="0" smtClean="0"/>
              <a:t>the Internet?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Whom Do We Tap?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login?</a:t>
            </a:r>
          </a:p>
          <a:p>
            <a:r>
              <a:rPr lang="en-US" dirty="0" smtClean="0"/>
              <a:t>An IP address?</a:t>
            </a:r>
          </a:p>
          <a:p>
            <a:r>
              <a:rPr lang="en-US" dirty="0" smtClean="0"/>
              <a:t>A MAC address?</a:t>
            </a:r>
          </a:p>
          <a:p>
            <a:r>
              <a:rPr lang="en-US" dirty="0" smtClean="0"/>
              <a:t>An email address?</a:t>
            </a:r>
          </a:p>
          <a:p>
            <a:r>
              <a:rPr lang="en-US" dirty="0" smtClean="0"/>
              <a:t>A particular person connecting to a particular web server?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Whom Do We Tap?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 login?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An IP address?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 MAC address?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An email address?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 particular person connecting to a particular web server?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All of the above, plus combinations!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For intelligence taps, tapping many users may be necessary—plus taps by content!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Tap?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target’s LAN?</a:t>
            </a:r>
          </a:p>
          <a:p>
            <a:r>
              <a:rPr lang="en-US" dirty="0" smtClean="0"/>
              <a:t>On the access link to the customer from the ISP?</a:t>
            </a:r>
          </a:p>
          <a:p>
            <a:r>
              <a:rPr lang="en-US" dirty="0" smtClean="0"/>
              <a:t>On the Internet backbone?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Tap?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 the target’s LAN?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Hard to get access; may be detectable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 the access link to the customer from the ISP?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Best—but may be a shared medium and carry traffic for many customers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 the Internet backbone?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Too much volume, and paths are asymmetric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May be done for intelligence taps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Tapping a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Mac and Linux computer comes with the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tcpdump</a:t>
            </a:r>
            <a:r>
              <a:rPr lang="en-US" dirty="0" smtClean="0"/>
              <a:t> command; this can tap networks</a:t>
            </a:r>
          </a:p>
          <a:p>
            <a:pPr lvl="1"/>
            <a:r>
              <a:rPr lang="en-US" dirty="0" smtClean="0"/>
              <a:t>(Exercise: what about </a:t>
            </a:r>
            <a:r>
              <a:rPr lang="ro-RO" dirty="0">
                <a:hlinkClick r:id="rId2"/>
              </a:rPr>
              <a:t>18 </a:t>
            </a:r>
            <a:r>
              <a:rPr lang="ro-RO" dirty="0" smtClean="0">
                <a:hlinkClick r:id="rId2"/>
              </a:rPr>
              <a:t>U.S.C. </a:t>
            </a:r>
            <a:r>
              <a:rPr lang="ro-RO" dirty="0">
                <a:hlinkClick r:id="rId2"/>
              </a:rPr>
              <a:t>§ </a:t>
            </a:r>
            <a:r>
              <a:rPr lang="ro-RO" dirty="0" smtClean="0">
                <a:hlinkClick r:id="rId2"/>
              </a:rPr>
              <a:t>2512</a:t>
            </a:r>
            <a:r>
              <a:rPr lang="en-US" dirty="0" smtClean="0">
                <a:hlinkClick r:id="rId2"/>
              </a:rPr>
              <a:t>—</a:t>
            </a:r>
            <a:r>
              <a:rPr lang="ro-RO" dirty="0" smtClean="0">
                <a:hlinkClick r:id="rId2"/>
              </a:rPr>
              <a:t>Manufacture</a:t>
            </a:r>
            <a:r>
              <a:rPr lang="ro-RO" dirty="0">
                <a:hlinkClick r:id="rId2"/>
              </a:rPr>
              <a:t>, distribution, possession, and advertising of wire, oral, or electronic communication intercepting devices prohibited</a:t>
            </a:r>
            <a:r>
              <a:rPr lang="ro-RO" dirty="0" smtClean="0"/>
              <a:t>?)</a:t>
            </a:r>
          </a:p>
          <a:p>
            <a:r>
              <a:rPr lang="ro-RO" dirty="0" smtClean="0"/>
              <a:t>The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tcpdump</a:t>
            </a:r>
            <a:r>
              <a:rPr lang="ro-RO" dirty="0" smtClean="0"/>
              <a:t> </a:t>
            </a:r>
            <a:r>
              <a:rPr lang="ro-RO" dirty="0" err="1" smtClean="0"/>
              <a:t>command</a:t>
            </a:r>
            <a:r>
              <a:rPr lang="ro-RO" dirty="0" smtClean="0"/>
              <a:t> </a:t>
            </a:r>
            <a:r>
              <a:rPr lang="ro-RO" dirty="0" err="1" smtClean="0"/>
              <a:t>even</a:t>
            </a:r>
            <a:r>
              <a:rPr lang="ro-RO" dirty="0" smtClean="0"/>
              <a:t> </a:t>
            </a:r>
            <a:r>
              <a:rPr lang="ro-RO" dirty="0" err="1" smtClean="0"/>
              <a:t>does</a:t>
            </a:r>
            <a:r>
              <a:rPr lang="ro-RO" dirty="0" smtClean="0"/>
              <a:t> </a:t>
            </a:r>
            <a:r>
              <a:rPr lang="ro-RO" dirty="0" err="1" smtClean="0"/>
              <a:t>some</a:t>
            </a:r>
            <a:r>
              <a:rPr lang="ro-RO" dirty="0" smtClean="0"/>
              <a:t> protocol </a:t>
            </a:r>
            <a:r>
              <a:rPr lang="ro-RO" dirty="0" err="1" smtClean="0"/>
              <a:t>analysis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736600"/>
            <a:ext cx="67691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Right User’s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tap a </a:t>
            </a:r>
            <a:r>
              <a:rPr lang="en-US" i="1" dirty="0" smtClean="0"/>
              <a:t>person</a:t>
            </a:r>
            <a:endParaRPr lang="en-US" dirty="0" smtClean="0"/>
          </a:p>
          <a:p>
            <a:r>
              <a:rPr lang="en-US" dirty="0" smtClean="0"/>
              <a:t>We may or may not know that person’s email address</a:t>
            </a:r>
          </a:p>
          <a:p>
            <a:r>
              <a:rPr lang="en-US" dirty="0" smtClean="0"/>
              <a:t>IP addresses are dynamically assigned, so we don’t know them a priori</a:t>
            </a:r>
          </a:p>
          <a:p>
            <a:r>
              <a:rPr lang="en-US" dirty="0" smtClean="0"/>
              <a:t>We need smart, protocol-aware filtering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late 1990s FBI network-tapping device</a:t>
            </a:r>
          </a:p>
          <a:p>
            <a:r>
              <a:rPr lang="en-US" dirty="0" smtClean="0"/>
              <a:t>Very controversial, so there was an external review</a:t>
            </a:r>
          </a:p>
          <a:p>
            <a:r>
              <a:rPr lang="en-US" dirty="0" smtClean="0"/>
              <a:t>As a result, we know much more about it than about other specialized tapping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Carnivore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66" y="1492964"/>
            <a:ext cx="8796668" cy="46355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Once, Wiretapping Was Easy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3" y="2226469"/>
            <a:ext cx="2162783" cy="3263504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733800" y="2498213"/>
            <a:ext cx="4785725" cy="3263504"/>
          </a:xfrm>
        </p:spPr>
        <p:txBody>
          <a:bodyPr/>
          <a:lstStyle/>
          <a:p>
            <a:r>
              <a:rPr lang="en-US" dirty="0" smtClean="0"/>
              <a:t>The phone system was simple</a:t>
            </a:r>
          </a:p>
          <a:p>
            <a:r>
              <a:rPr lang="en-US" dirty="0" smtClean="0"/>
              <a:t>Tapping was simple</a:t>
            </a:r>
          </a:p>
          <a:p>
            <a:r>
              <a:rPr lang="en-US" dirty="0" smtClean="0"/>
              <a:t>Very little technology was needed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CF53-17A2-2F40-8220-4E41C345DF55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A680-1A4C-D74A-A6C5-1C91DB9FD85E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52" y="3858220"/>
            <a:ext cx="3072563" cy="19203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5707047"/>
            <a:ext cx="27745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Benjamint444:</a:t>
            </a:r>
          </a:p>
          <a:p>
            <a:pPr algn="ctr"/>
            <a:r>
              <a:rPr lang="en-US" sz="900" dirty="0"/>
              <a:t>https://</a:t>
            </a:r>
            <a:r>
              <a:rPr lang="en-US" sz="900" dirty="0" err="1"/>
              <a:t>en.wikipedia.org</a:t>
            </a:r>
            <a:r>
              <a:rPr lang="en-US" sz="900" dirty="0"/>
              <a:t>/wiki/File:</a:t>
            </a:r>
          </a:p>
          <a:p>
            <a:pPr algn="ctr"/>
            <a:r>
              <a:rPr lang="en-US" sz="900" dirty="0"/>
              <a:t>Alligator_clips_444.jpg</a:t>
            </a:r>
          </a:p>
        </p:txBody>
      </p:sp>
    </p:spTree>
    <p:extLst>
      <p:ext uri="{BB962C8B-B14F-4D97-AF65-F5344CB8AC3E}">
        <p14:creationId xmlns:p14="http://schemas.microsoft.com/office/powerpoint/2010/main" val="9913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smtClean="0"/>
              <a:t>IP Address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66" y="1492964"/>
            <a:ext cx="8796668" cy="46355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20</a:t>
            </a:fld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6781800" y="1981200"/>
            <a:ext cx="1981200" cy="3810000"/>
          </a:xfrm>
          <a:prstGeom prst="frame">
            <a:avLst>
              <a:gd name="adj1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465913" y="1715938"/>
            <a:ext cx="1981200" cy="1713062"/>
          </a:xfrm>
          <a:prstGeom prst="frame">
            <a:avLst>
              <a:gd name="adj1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on Email Address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66" y="1492964"/>
            <a:ext cx="8796668" cy="46355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21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4419600" y="4343400"/>
            <a:ext cx="2286000" cy="1524000"/>
          </a:xfrm>
          <a:prstGeom prst="frame">
            <a:avLst>
              <a:gd name="adj1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Protocols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66" y="1492964"/>
            <a:ext cx="8796668" cy="46355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22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4495800" y="1905000"/>
            <a:ext cx="2209800" cy="2438400"/>
          </a:xfrm>
          <a:prstGeom prst="frame">
            <a:avLst>
              <a:gd name="adj1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Content or Pen Register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66" y="1492964"/>
            <a:ext cx="8796668" cy="46355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23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2514600" y="3352800"/>
            <a:ext cx="1905000" cy="1066800"/>
          </a:xfrm>
          <a:prstGeom prst="frame">
            <a:avLst>
              <a:gd name="adj1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on Content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66" y="1492964"/>
            <a:ext cx="8796668" cy="46355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24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2438400" y="4343400"/>
            <a:ext cx="1981200" cy="1524000"/>
          </a:xfrm>
          <a:prstGeom prst="frame">
            <a:avLst>
              <a:gd name="adj1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taps </a:t>
            </a:r>
            <a:r>
              <a:rPr lang="en-US" i="1" dirty="0" smtClean="0"/>
              <a:t>must</a:t>
            </a:r>
            <a:r>
              <a:rPr lang="en-US" dirty="0" smtClean="0"/>
              <a:t> look at many intermixed sessions</a:t>
            </a:r>
          </a:p>
          <a:p>
            <a:r>
              <a:rPr lang="en-US" dirty="0" smtClean="0"/>
              <a:t>The tapping software must sort the packets into different sessions and evaluate each session for compliance with the warrant</a:t>
            </a:r>
          </a:p>
          <a:p>
            <a:r>
              <a:rPr lang="en-US" dirty="0" smtClean="0"/>
              <a:t>This is hard! (Wire pairs were much easier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Can Be Buggy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0000">
            <a:off x="79520" y="3456197"/>
            <a:ext cx="9079003" cy="16205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334000"/>
            <a:ext cx="8151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From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www.epic.org/privacy/carnivore/fisa.html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70371" y="3989597"/>
            <a:ext cx="33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70" y="4266473"/>
            <a:ext cx="7799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70371" y="4266473"/>
            <a:ext cx="259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47775" y="2503586"/>
            <a:ext cx="9124797" cy="63581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9870" y="2880324"/>
            <a:ext cx="6083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(When to Encrypt)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Anyone on-LAN can eavesdrop on traffic</a:t>
            </a:r>
          </a:p>
          <a:p>
            <a:r>
              <a:rPr lang="en-US" dirty="0" smtClean="0"/>
              <a:t>Law enforcement can eavesdrop on access links</a:t>
            </a:r>
          </a:p>
          <a:p>
            <a:r>
              <a:rPr lang="en-US" dirty="0" smtClean="0"/>
              <a:t>SIGINT agencies can tap backbones</a:t>
            </a:r>
          </a:p>
          <a:p>
            <a:r>
              <a:rPr lang="en-US" dirty="0" smtClean="0"/>
              <a:t>Law enforcement and SIGINT agencies can compel sites to disclose content, e.g., email</a:t>
            </a:r>
          </a:p>
          <a:p>
            <a:r>
              <a:rPr lang="en-US" dirty="0" smtClean="0"/>
              <a:t>Hackers can penetrate end-systems, including mail and web servers and user computers—and steal their keys</a:t>
            </a:r>
          </a:p>
          <a:p>
            <a:r>
              <a:rPr lang="en-US" dirty="0" smtClean="0"/>
              <a:t>Encrypt things if your usage patterns have one of those scenarios in your threat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FISA §702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Downstream—compulsory process to ISPs (PRISM)</a:t>
            </a:r>
          </a:p>
          <a:p>
            <a:r>
              <a:rPr lang="en-US" dirty="0" smtClean="0"/>
              <a:t>Upstream collection—look at wires, possibly in the US, for </a:t>
            </a:r>
            <a:r>
              <a:rPr lang="en-US" i="1" dirty="0" smtClean="0"/>
              <a:t>legal</a:t>
            </a:r>
            <a:r>
              <a:rPr lang="en-US" dirty="0" smtClean="0"/>
              <a:t> foreign intelligence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819400"/>
            <a:ext cx="8802514" cy="23695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55626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(PCLOB §702 report)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52400" y="2819400"/>
            <a:ext cx="8802514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Wasn’t Quite that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pair of wires should be tapped?</a:t>
            </a:r>
          </a:p>
          <a:p>
            <a:pPr lvl="1"/>
            <a:r>
              <a:rPr lang="en-US" dirty="0" smtClean="0"/>
              <a:t>Required cooperation from the phone company</a:t>
            </a:r>
          </a:p>
          <a:p>
            <a:r>
              <a:rPr lang="en-US" dirty="0" smtClean="0"/>
              <a:t>Where is the tap done?</a:t>
            </a:r>
          </a:p>
          <a:p>
            <a:pPr lvl="1"/>
            <a:r>
              <a:rPr lang="en-US" dirty="0" smtClean="0"/>
              <a:t>In </a:t>
            </a:r>
            <a:r>
              <a:rPr lang="en-US" i="1" dirty="0" smtClean="0"/>
              <a:t>Olmstead</a:t>
            </a:r>
            <a:r>
              <a:rPr lang="en-US" dirty="0" smtClean="0"/>
              <a:t>, it was in the basement of </a:t>
            </a:r>
            <a:r>
              <a:rPr lang="en-US" dirty="0"/>
              <a:t>his office building and “in the streets near the </a:t>
            </a:r>
            <a:r>
              <a:rPr lang="en-US" dirty="0" smtClean="0"/>
              <a:t>houses”.</a:t>
            </a:r>
          </a:p>
          <a:p>
            <a:pPr lvl="1"/>
            <a:r>
              <a:rPr lang="en-US" dirty="0" smtClean="0"/>
              <a:t>“In the streets” sounds wet, cold, and probably noticeable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Intelligence agencies need to capture a lot of traffic, both content and metadata</a:t>
            </a:r>
          </a:p>
          <a:p>
            <a:r>
              <a:rPr lang="en-US" dirty="0" smtClean="0"/>
              <a:t>Often, what is done is to capture a lot of data, but only look at “tasked selectors”</a:t>
            </a:r>
          </a:p>
          <a:p>
            <a:r>
              <a:rPr lang="en-US" dirty="0" smtClean="0"/>
              <a:t>(There are credible reports that this is sometimes done for criminal wiretaps, too.)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Stellar Wind is a now-discontinued bulk SIGINT collection system</a:t>
            </a:r>
          </a:p>
          <a:p>
            <a:pPr lvl="1"/>
            <a:r>
              <a:rPr lang="en-US" dirty="0" smtClean="0"/>
              <a:t>The legal arguments permitting it were dubious</a:t>
            </a:r>
          </a:p>
          <a:p>
            <a:r>
              <a:rPr lang="en-US" dirty="0" smtClean="0"/>
              <a:t>It did bulk collection of </a:t>
            </a:r>
            <a:r>
              <a:rPr lang="en-US" dirty="0"/>
              <a:t>foreign content </a:t>
            </a:r>
            <a:r>
              <a:rPr lang="en-US" dirty="0" smtClean="0"/>
              <a:t>and domestic and foreign communications metadata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Wind Content Database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568" y="2590800"/>
            <a:ext cx="7662863" cy="29923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57912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(From a </a:t>
            </a:r>
            <a:r>
              <a:rPr lang="en-US" sz="1400" dirty="0" err="1" smtClean="0"/>
              <a:t>DoJ</a:t>
            </a:r>
            <a:r>
              <a:rPr lang="en-US" sz="1400" dirty="0" smtClean="0"/>
              <a:t>/DoD/NSA/CIA/ODNI Inspectors General report)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08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Metadata?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9" y="2438400"/>
            <a:ext cx="7881510" cy="35988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Internet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to collect an entire SMTP or IMAP session</a:t>
            </a:r>
          </a:p>
          <a:p>
            <a:r>
              <a:rPr lang="en-US" dirty="0" smtClean="0"/>
              <a:t>You have to parse the protocol and the email message</a:t>
            </a:r>
          </a:p>
          <a:p>
            <a:pPr lvl="1"/>
            <a:r>
              <a:rPr lang="en-US" dirty="0" smtClean="0"/>
              <a:t>(It’s actually not at all clear that addresses in email header are legally metadata, at least per </a:t>
            </a:r>
            <a:r>
              <a:rPr lang="en-US" i="1" dirty="0" smtClean="0"/>
              <a:t>Smith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the difference from phone calls</a:t>
            </a:r>
          </a:p>
          <a:p>
            <a:pPr lvl="1"/>
            <a:r>
              <a:rPr lang="en-US" dirty="0" smtClean="0"/>
              <a:t>But—what about “post cut-through dialed digits”?</a:t>
            </a:r>
          </a:p>
          <a:p>
            <a:pPr lvl="1"/>
            <a:r>
              <a:rPr lang="en-US" dirty="0" smtClean="0"/>
              <a:t>Hard to tell from content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“About”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the §702 program, the NSA can collect messages that mention a selector, i.e., that are “about” that selector</a:t>
            </a:r>
          </a:p>
          <a:p>
            <a:r>
              <a:rPr lang="en-US" dirty="0" smtClean="0"/>
              <a:t>The selector still has to be a valid target</a:t>
            </a:r>
          </a:p>
          <a:p>
            <a:r>
              <a:rPr lang="en-US" dirty="0" smtClean="0"/>
              <a:t>This can sweep up messages to and from US </a:t>
            </a:r>
            <a:r>
              <a:rPr lang="en-US" dirty="0" smtClean="0"/>
              <a:t>persons</a:t>
            </a:r>
          </a:p>
          <a:p>
            <a:r>
              <a:rPr lang="en-US" dirty="0" smtClean="0"/>
              <a:t>Note: In April 2017, the NSA voluntarily halted </a:t>
            </a:r>
            <a:r>
              <a:rPr lang="en-US" smtClean="0"/>
              <a:t>“about” collection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“About” Collection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3999" y="2784475"/>
            <a:ext cx="3068081" cy="3235325"/>
          </a:xfrm>
        </p:spPr>
        <p:txBody>
          <a:bodyPr/>
          <a:lstStyle/>
          <a:p>
            <a:r>
              <a:rPr lang="en-US" dirty="0" smtClean="0"/>
              <a:t>In the IP header, selectors are at fixed offsets</a:t>
            </a:r>
          </a:p>
          <a:p>
            <a:r>
              <a:rPr lang="en-US" dirty="0" smtClean="0"/>
              <a:t>In email messages, the selectors are near the start of the session</a:t>
            </a:r>
          </a:p>
          <a:p>
            <a:r>
              <a:rPr lang="en-US" dirty="0" smtClean="0"/>
              <a:t>With “about” collection, they can be anywhere—much </a:t>
            </a:r>
            <a:r>
              <a:rPr lang="en-US" smtClean="0"/>
              <a:t>more expensive!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ttps://upload.wikimedia.org/wikipedia/commons/thumb/8/88/IPv4_Header.svg/800px-IPv4_Header.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4475"/>
            <a:ext cx="4943114" cy="21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578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Image: </a:t>
            </a:r>
            <a:r>
              <a:rPr lang="en-US" sz="1200" dirty="0">
                <a:hlinkClick r:id="rId3" tooltip="User:Wenkbruno (page does not exist)"/>
              </a:rPr>
              <a:t>Bruno Wenk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57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Multi-Communications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Sometimes, a single intercept contains permitted and prohibited (i.e., purely domestic) traffic</a:t>
            </a:r>
          </a:p>
          <a:p>
            <a:r>
              <a:rPr lang="en-US" dirty="0" smtClean="0"/>
              <a:t>Picking out just the foreign traffic is technically infeasible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ODNI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906" y="2949575"/>
            <a:ext cx="7594600" cy="2908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943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www.eff.org</a:t>
            </a:r>
            <a:r>
              <a:rPr lang="en-US" sz="1400" dirty="0">
                <a:hlinkClick r:id="rId3"/>
              </a:rPr>
              <a:t>/</a:t>
            </a:r>
            <a:r>
              <a:rPr lang="en-US" sz="1400" dirty="0" err="1">
                <a:hlinkClick r:id="rId3"/>
              </a:rPr>
              <a:t>deeplinks</a:t>
            </a:r>
            <a:r>
              <a:rPr lang="en-US" sz="1400" dirty="0">
                <a:hlinkClick r:id="rId3"/>
              </a:rPr>
              <a:t>/2013/08/intelligence-agency-attorney-explains-how-multi-communication-transactions-allowed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0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Gmail Screenshot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2590800"/>
            <a:ext cx="7199007" cy="36491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Registers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18" y="2784475"/>
            <a:ext cx="2155826" cy="325278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Pen registers record dialed numbers</a:t>
            </a:r>
          </a:p>
          <a:p>
            <a:r>
              <a:rPr lang="en-US" dirty="0" smtClean="0"/>
              <a:t>Early designs were attached to the wire pair and </a:t>
            </a:r>
            <a:r>
              <a:rPr lang="en-US" smtClean="0"/>
              <a:t>simply recorded the actual dial pulses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SIGINT Isn’t Always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traffic is encrypted?</a:t>
            </a:r>
          </a:p>
          <a:p>
            <a:pPr lvl="1"/>
            <a:r>
              <a:rPr lang="en-US" dirty="0" smtClean="0"/>
              <a:t>(Assuming, of course, that the NSA can’t break the crypto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if Tor is being used?</a:t>
            </a:r>
          </a:p>
          <a:p>
            <a:r>
              <a:rPr lang="en-US" dirty="0" smtClean="0"/>
              <a:t>Both the content and the metadata are hidden</a:t>
            </a:r>
          </a:p>
          <a:p>
            <a:r>
              <a:rPr lang="en-US" dirty="0" smtClean="0"/>
              <a:t>Solution: Network Investigative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5141"/>
            <a:ext cx="8610600" cy="1143000"/>
          </a:xfrm>
        </p:spPr>
        <p:txBody>
          <a:bodyPr/>
          <a:lstStyle/>
          <a:p>
            <a:r>
              <a:rPr lang="en-US"/>
              <a:t>Network Investigative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Investigative </a:t>
            </a:r>
            <a:r>
              <a:rPr lang="en-US" dirty="0" smtClean="0"/>
              <a:t>Techniques (NITs): lawful hacking</a:t>
            </a:r>
          </a:p>
          <a:p>
            <a:r>
              <a:rPr lang="en-US" dirty="0" smtClean="0"/>
              <a:t>Used by the FBI since at least 2002, per court filings and </a:t>
            </a:r>
            <a:r>
              <a:rPr lang="en-US" dirty="0" err="1" smtClean="0"/>
              <a:t>FOIAed</a:t>
            </a:r>
            <a:r>
              <a:rPr lang="en-US" dirty="0" smtClean="0"/>
              <a:t> documents</a:t>
            </a:r>
          </a:p>
          <a:p>
            <a:r>
              <a:rPr lang="en-US" dirty="0" smtClean="0"/>
              <a:t>Quite controversial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NITs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Email a booby-trapped attachment to the user</a:t>
            </a:r>
          </a:p>
          <a:p>
            <a:pPr lvl="1"/>
            <a:r>
              <a:rPr lang="en-US" dirty="0" smtClean="0"/>
              <a:t>Just like illegal </a:t>
            </a:r>
            <a:r>
              <a:rPr lang="en-US" dirty="0" err="1" smtClean="0"/>
              <a:t>spearphishing</a:t>
            </a:r>
            <a:r>
              <a:rPr lang="en-US" dirty="0" smtClean="0"/>
              <a:t> malware</a:t>
            </a:r>
          </a:p>
          <a:p>
            <a:r>
              <a:rPr lang="en-US" dirty="0" smtClean="0"/>
              <a:t>Plant something on a web site that your target(s) will visit</a:t>
            </a:r>
          </a:p>
          <a:p>
            <a:pPr lvl="1"/>
            <a:r>
              <a:rPr lang="en-US" dirty="0" smtClean="0"/>
              <a:t>Used in the PLAYPEN child pornography case</a:t>
            </a:r>
          </a:p>
          <a:p>
            <a:pPr lvl="1"/>
            <a:r>
              <a:rPr lang="en-US" dirty="0" smtClean="0"/>
              <a:t>Just like watering hole attacks</a:t>
            </a:r>
          </a:p>
          <a:p>
            <a:r>
              <a:rPr lang="en-US" dirty="0" smtClean="0"/>
              <a:t>Use any other mechanism commonly used to install malware on particular targets’ machines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common: find the real IP address, MAC address, perhaps owner information</a:t>
            </a:r>
          </a:p>
          <a:p>
            <a:pPr lvl="1"/>
            <a:r>
              <a:rPr lang="en-US" dirty="0" smtClean="0"/>
              <a:t>Some of that </a:t>
            </a:r>
            <a:r>
              <a:rPr lang="en-US" i="1" dirty="0" smtClean="0"/>
              <a:t>may</a:t>
            </a:r>
            <a:r>
              <a:rPr lang="en-US" dirty="0" smtClean="0"/>
              <a:t> be (legal) metadata; some of it probably isn’t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CIPAV</a:t>
            </a:r>
            <a:r>
              <a:rPr lang="en-US" dirty="0" smtClean="0"/>
              <a:t>: Computer and Internet Protocol Address Verifier</a:t>
            </a:r>
          </a:p>
          <a:p>
            <a:r>
              <a:rPr lang="en-US" dirty="0" smtClean="0"/>
              <a:t>Possibly do remote search (“Magic Lantern”)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a packet to the FBI from the target’s machine</a:t>
            </a:r>
          </a:p>
          <a:p>
            <a:r>
              <a:rPr lang="en-US" dirty="0" smtClean="0"/>
              <a:t>No worries about NATs—the NAT will translate the FBI’s packet’s address</a:t>
            </a:r>
          </a:p>
          <a:p>
            <a:r>
              <a:rPr lang="en-US" dirty="0" smtClean="0"/>
              <a:t>The address, as received, will be the global address, which can be used to find the suspect’s computer</a:t>
            </a:r>
          </a:p>
          <a:p>
            <a:r>
              <a:rPr lang="en-US" dirty="0" smtClean="0"/>
              <a:t>Other FBI tools are apparently classified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Processes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has been quite a bit of discussion about what legal process is needed for a CIPAV</a:t>
            </a:r>
          </a:p>
          <a:p>
            <a:r>
              <a:rPr lang="en-US" dirty="0" smtClean="0"/>
              <a:t>Eventual consensus: a search warrant to hack into the target’s computer, plus a pen register/trap-and-trace (i.e., metadata) order to obtain the IP address</a:t>
            </a:r>
          </a:p>
          <a:p>
            <a:r>
              <a:rPr lang="en-US" dirty="0" smtClean="0"/>
              <a:t>A remote search would require a search warrant as well as a hacking warrant (though both could be in the same warrant)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FBI’s Eventual Answer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033" y="3124200"/>
            <a:ext cx="8344180" cy="24384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715000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www.eff.org/files/fbi_cipav-08-p169.pdf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62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Jurisdiction—who can issue a warrant for a target computer in an unknown location?</a:t>
            </a:r>
          </a:p>
          <a:p>
            <a:r>
              <a:rPr lang="en-US" dirty="0" smtClean="0"/>
              <a:t>Is it “particular” enough?</a:t>
            </a:r>
          </a:p>
          <a:p>
            <a:r>
              <a:rPr lang="en-US" dirty="0" smtClean="0"/>
              <a:t>Is it reasonable to use one warrant to search or trace many computers?</a:t>
            </a:r>
          </a:p>
          <a:p>
            <a:r>
              <a:rPr lang="en-US" dirty="0" smtClean="0"/>
              <a:t>Is it acceptable for the FBI to hack computers?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Modern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better idea: </a:t>
            </a:r>
            <a:r>
              <a:rPr lang="en-US" i="1" dirty="0" smtClean="0"/>
              <a:t>loop extenders </a:t>
            </a:r>
            <a:endParaRPr lang="en-US" dirty="0" smtClean="0"/>
          </a:p>
          <a:p>
            <a:r>
              <a:rPr lang="en-US" dirty="0" smtClean="0"/>
              <a:t>Connect the tapped line to a </a:t>
            </a:r>
            <a:r>
              <a:rPr lang="en-US" i="1" dirty="0" smtClean="0"/>
              <a:t>friendly pair</a:t>
            </a:r>
            <a:r>
              <a:rPr lang="en-US" dirty="0" smtClean="0"/>
              <a:t> of wires that lead back to a nice, warm, dry office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790262"/>
            <a:ext cx="3767328" cy="2511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448" y="5586177"/>
            <a:ext cx="366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Photo </a:t>
            </a:r>
            <a:r>
              <a:rPr lang="en-US" sz="1200" dirty="0"/>
              <a:t>©Matt Blaze; used by </a:t>
            </a:r>
            <a:r>
              <a:rPr lang="en-US" sz="1200" dirty="0" smtClean="0"/>
              <a:t>permission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04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keeps changing</a:t>
            </a:r>
          </a:p>
          <a:p>
            <a:pPr lvl="1"/>
            <a:r>
              <a:rPr lang="en-US" dirty="0" smtClean="0"/>
              <a:t>Mobile phones</a:t>
            </a:r>
          </a:p>
          <a:p>
            <a:pPr lvl="1"/>
            <a:r>
              <a:rPr lang="en-US" dirty="0" smtClean="0"/>
              <a:t>Voice over IP (VoIP)</a:t>
            </a:r>
          </a:p>
          <a:p>
            <a:pPr lvl="1"/>
            <a:r>
              <a:rPr lang="en-US" dirty="0" smtClean="0"/>
              <a:t>Internet games with voice channels</a:t>
            </a:r>
          </a:p>
          <a:p>
            <a:pPr lvl="1"/>
            <a:r>
              <a:rPr lang="en-US" dirty="0" smtClean="0"/>
              <a:t>Skype</a:t>
            </a:r>
          </a:p>
          <a:p>
            <a:r>
              <a:rPr lang="en-US" dirty="0" smtClean="0"/>
              <a:t>Pair of wires? What pair of wires?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phone switches are required to have a standardized wiretap interface</a:t>
            </a:r>
          </a:p>
          <a:p>
            <a:r>
              <a:rPr lang="en-US" dirty="0" smtClean="0"/>
              <a:t>The technology is irrelevant; the switch handles the details</a:t>
            </a:r>
          </a:p>
          <a:p>
            <a:r>
              <a:rPr lang="en-US" dirty="0" smtClean="0"/>
              <a:t>Remote taps, from your own office</a:t>
            </a:r>
          </a:p>
          <a:p>
            <a:r>
              <a:rPr lang="en-US" dirty="0" smtClean="0"/>
              <a:t>The solution was rapidly copied around the world; the generic term is “lawful intercept”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00896"/>
            <a:ext cx="3886200" cy="29146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56-43C0-2E40-A5B6-B30896BC7169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0A680-1A4C-D74A-A6C5-1C91DB9FD85E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1812" y="5489972"/>
            <a:ext cx="366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en.wikipedia.org</a:t>
            </a:r>
            <a:r>
              <a:rPr lang="en-US" dirty="0" smtClean="0"/>
              <a:t>/wiki/File:Cisco7960G.jpg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More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telco handles a given phone number?</a:t>
            </a:r>
          </a:p>
          <a:p>
            <a:pPr lvl="1"/>
            <a:r>
              <a:rPr lang="en-US" dirty="0" smtClean="0"/>
              <a:t>Consult the </a:t>
            </a:r>
            <a:r>
              <a:rPr lang="en-US" i="1" dirty="0" smtClean="0"/>
              <a:t>local number portability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smtClean="0"/>
              <a:t>Contact that telco</a:t>
            </a:r>
          </a:p>
          <a:p>
            <a:r>
              <a:rPr lang="en-US" dirty="0" smtClean="0"/>
              <a:t>What about mobile phones that have roamed, perhaps to a different network?</a:t>
            </a:r>
          </a:p>
          <a:p>
            <a:pPr lvl="1"/>
            <a:r>
              <a:rPr lang="en-US" dirty="0" smtClean="0"/>
              <a:t>Do you route calls through the home location, for easier tapping?</a:t>
            </a:r>
          </a:p>
          <a:p>
            <a:pPr lvl="1"/>
            <a:r>
              <a:rPr lang="en-US" dirty="0" smtClean="0"/>
              <a:t>Or do you do the tap remotely, which gives better performance but demands comprehensive support for taps </a:t>
            </a:r>
            <a:r>
              <a:rPr lang="en-US" i="1" dirty="0" smtClean="0"/>
              <a:t>throughout</a:t>
            </a:r>
            <a:r>
              <a:rPr lang="en-US" dirty="0" smtClean="0"/>
              <a:t> the phone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Once, easy—put a simple device on the line pair</a:t>
            </a:r>
          </a:p>
          <a:p>
            <a:pPr lvl="1"/>
            <a:r>
              <a:rPr lang="en-US" dirty="0" smtClean="0"/>
              <a:t>Modern versions handle touchtone and are easier to use, but are about the same</a:t>
            </a:r>
          </a:p>
          <a:p>
            <a:r>
              <a:rPr lang="en-US" dirty="0" smtClean="0"/>
              <a:t>Again, though—today’s phones don’t use simple wire pairs</a:t>
            </a:r>
          </a:p>
          <a:p>
            <a:r>
              <a:rPr lang="en-US" dirty="0" smtClean="0"/>
              <a:t>Answer: put something in the switch, as per CALEA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cybersec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54" y="2784475"/>
            <a:ext cx="3767328" cy="2719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8700" y="5638800"/>
            <a:ext cx="3390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Photo </a:t>
            </a:r>
            <a:r>
              <a:rPr lang="en-US" sz="1100" dirty="0"/>
              <a:t>©Matt Blaze; used by </a:t>
            </a:r>
            <a:r>
              <a:rPr lang="en-US" sz="1100" dirty="0" smtClean="0"/>
              <a:t>permission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299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18093</TotalTime>
  <Words>1587</Words>
  <Application>Microsoft Macintosh PowerPoint</Application>
  <PresentationFormat>On-screen Show (4:3)</PresentationFormat>
  <Paragraphs>281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Calisto MT</vt:lpstr>
      <vt:lpstr>Consolas</vt:lpstr>
      <vt:lpstr>Wingdings</vt:lpstr>
      <vt:lpstr>Genesis</vt:lpstr>
      <vt:lpstr>How to Wiretap</vt:lpstr>
      <vt:lpstr>Once, Wiretapping Was Easy</vt:lpstr>
      <vt:lpstr>It Wasn’t Quite that Easy</vt:lpstr>
      <vt:lpstr>Pen Registers</vt:lpstr>
      <vt:lpstr>More Modern Approaches</vt:lpstr>
      <vt:lpstr>However…</vt:lpstr>
      <vt:lpstr>CALEA</vt:lpstr>
      <vt:lpstr>Yet More Complexity</vt:lpstr>
      <vt:lpstr>Pen Registers</vt:lpstr>
      <vt:lpstr>How Do We Tap  the Internet?</vt:lpstr>
      <vt:lpstr>Whom Do We Tap?</vt:lpstr>
      <vt:lpstr>Whom Do We Tap?</vt:lpstr>
      <vt:lpstr>Where Do We Tap?</vt:lpstr>
      <vt:lpstr>Where Do We Tap?</vt:lpstr>
      <vt:lpstr>Tapping a Link</vt:lpstr>
      <vt:lpstr>PowerPoint Presentation</vt:lpstr>
      <vt:lpstr>Getting the Right User’s Traffic</vt:lpstr>
      <vt:lpstr>Carnivore</vt:lpstr>
      <vt:lpstr>Configuring Carnivore</vt:lpstr>
      <vt:lpstr>Configuring IP Address</vt:lpstr>
      <vt:lpstr>Filtering on Email Address</vt:lpstr>
      <vt:lpstr>Selecting Protocols</vt:lpstr>
      <vt:lpstr>Full Content or Pen Register</vt:lpstr>
      <vt:lpstr>Filtering on Content</vt:lpstr>
      <vt:lpstr>What Does This Tell Us?</vt:lpstr>
      <vt:lpstr>Software Can Be Buggy</vt:lpstr>
      <vt:lpstr>(When to Encrypt)</vt:lpstr>
      <vt:lpstr>FISA §702</vt:lpstr>
      <vt:lpstr>PRISM</vt:lpstr>
      <vt:lpstr>Bulk Capture</vt:lpstr>
      <vt:lpstr>Stellar Wind</vt:lpstr>
      <vt:lpstr>Stellar Wind Content Database</vt:lpstr>
      <vt:lpstr>What is Metadata?</vt:lpstr>
      <vt:lpstr>Collecting Internet Metadata</vt:lpstr>
      <vt:lpstr>“About” Collection</vt:lpstr>
      <vt:lpstr>Doing “About” Collection</vt:lpstr>
      <vt:lpstr>Multi-Communications Transactions</vt:lpstr>
      <vt:lpstr>From ODNI</vt:lpstr>
      <vt:lpstr>A Gmail Screenshot</vt:lpstr>
      <vt:lpstr>SIGINT Isn’t Always Enough</vt:lpstr>
      <vt:lpstr>Network Investigative Techniques</vt:lpstr>
      <vt:lpstr>How NITs are Used</vt:lpstr>
      <vt:lpstr>The Purpose of NITs</vt:lpstr>
      <vt:lpstr>CIPAV</vt:lpstr>
      <vt:lpstr>Legal Processes Needed</vt:lpstr>
      <vt:lpstr>The FBI’s Eventual Answer</vt:lpstr>
      <vt:lpstr>Controversies</vt:lpstr>
    </vt:vector>
  </TitlesOfParts>
  <Company>Federal Trade Commission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 in the Real World</dc:title>
  <dc:creator>Federal Trade Commission</dc:creator>
  <cp:lastModifiedBy>Steven M. Bellovin</cp:lastModifiedBy>
  <cp:revision>246</cp:revision>
  <cp:lastPrinted>2013-04-03T14:51:41Z</cp:lastPrinted>
  <dcterms:created xsi:type="dcterms:W3CDTF">2013-03-26T17:17:25Z</dcterms:created>
  <dcterms:modified xsi:type="dcterms:W3CDTF">2017-10-03T22:19:23Z</dcterms:modified>
</cp:coreProperties>
</file>