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9" r:id="rId2"/>
    <p:sldId id="260" r:id="rId3"/>
    <p:sldId id="261" r:id="rId4"/>
    <p:sldId id="262" r:id="rId5"/>
    <p:sldId id="263" r:id="rId6"/>
    <p:sldId id="264" r:id="rId7"/>
    <p:sldId id="273" r:id="rId8"/>
    <p:sldId id="265" r:id="rId9"/>
    <p:sldId id="267" r:id="rId10"/>
    <p:sldId id="266" r:id="rId11"/>
    <p:sldId id="268" r:id="rId12"/>
    <p:sldId id="269" r:id="rId13"/>
    <p:sldId id="272" r:id="rId14"/>
    <p:sldId id="270" r:id="rId15"/>
    <p:sldId id="271" r:id="rId16"/>
    <p:sldId id="274" r:id="rId17"/>
  </p:sldIdLst>
  <p:sldSz cx="9144000" cy="6858000" type="screen4x3"/>
  <p:notesSz cx="9309100" cy="70532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D5A"/>
    <a:srgbClr val="002060"/>
    <a:srgbClr val="003399"/>
    <a:srgbClr val="CC0000"/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5"/>
    <p:restoredTop sz="94787"/>
  </p:normalViewPr>
  <p:slideViewPr>
    <p:cSldViewPr snapToObjects="1">
      <p:cViewPr>
        <p:scale>
          <a:sx n="140" d="100"/>
          <a:sy n="140" d="100"/>
        </p:scale>
        <p:origin x="152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00B11D35-620B-4D7D-8379-9C56132950EF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99376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3" y="6699376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4D6DD10D-7C9B-428D-BAB1-754FBC87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07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38" cy="354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675" y="0"/>
            <a:ext cx="4033838" cy="354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B876A-FF64-CC43-86A5-2CDC94791A0C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67050" y="881063"/>
            <a:ext cx="3175000" cy="2381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94075"/>
            <a:ext cx="7448550" cy="27781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99250"/>
            <a:ext cx="4033838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675" y="6699250"/>
            <a:ext cx="4033838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14BA5-9BF4-BB4B-BB09-42D2FC88E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75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14BA5-9BF4-BB4B-BB09-42D2FC88E1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41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E5A7-D741-AD44-9C9A-17A0656BD704}" type="datetime1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7A32-6F43-4644-A3DA-3BB3F82EC5E0}" type="datetime1">
              <a:rPr lang="en-US" smtClean="0"/>
              <a:t>11/27/17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420C35-DF95-514C-B6CF-357D382B0C90}" type="datetime1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EF07D-D5C2-F84D-A942-22A88B258351}" type="datetime1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842485-0B3C-FF46-8812-C570B8C9CB8C}" type="datetime1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313C-C10A-D54E-81F1-79D799DAFBE0}" type="datetime1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A43F-A120-FB49-AAB8-D3477A86624F}" type="datetime1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CBB5-325A-E145-9CB8-A39A387F345E}" type="datetime1">
              <a:rPr lang="en-US" smtClean="0"/>
              <a:t>11/27/17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AD255-77D6-824E-970C-9F092024572C}" type="datetime1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7F5FC4-CCDA-6944-A930-809A73E30C4C}" type="datetime1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F560-AB14-8846-840B-255C8027CF10}" type="datetime1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07C3-67C0-CF4A-AE46-47B2CFCA2747}" type="datetime1">
              <a:rPr lang="en-US" smtClean="0"/>
              <a:t>11/27/17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17A4-6AD1-3740-B013-30279BDBB46F}" type="datetime1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2846C-AD78-BE45-A70A-9049A6C2FF91}" type="datetime1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630B-2FCB-AC47-A30E-3256860178C8}" type="datetime1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D9D3D-4E1E-B848-AA5B-860850E10DC1}" type="datetime1">
              <a:rPr lang="en-US" smtClean="0"/>
              <a:t>11/27/17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D6DD1DD-F5E4-DA4E-9066-D3E9F70426CD}" type="datetime1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Arial" charset="0"/>
        <a:buChar char="•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9215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Arial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71550" indent="-2857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Arial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20800" indent="-2857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Arial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657350" indent="-2857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Arial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creativecommons.org/licenses/by-nc/4.0/deed.en_US" TargetMode="External"/><Relationship Id="rId3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1" y="1295400"/>
            <a:ext cx="8763000" cy="1927225"/>
          </a:xfrm>
        </p:spPr>
        <p:txBody>
          <a:bodyPr/>
          <a:lstStyle/>
          <a:p>
            <a:r>
              <a:rPr lang="en-US" sz="3600" dirty="0" smtClean="0"/>
              <a:t>Waging Cyberwar:</a:t>
            </a:r>
            <a:br>
              <a:rPr lang="en-US" sz="3600" dirty="0" smtClean="0"/>
            </a:br>
            <a:r>
              <a:rPr lang="en-US" sz="3600" dirty="0" smtClean="0"/>
              <a:t>Uniquely Military Issues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Steven M. Bellovin, Jason Healey, Matt Waxman</a:t>
            </a:r>
          </a:p>
          <a:p>
            <a:r>
              <a:rPr lang="en-US" dirty="0" smtClean="0"/>
              <a:t>Fall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42FB-D472-254E-9C20-41BF78E67A5F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95143" y="3991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by-nc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305126"/>
            <a:ext cx="1199013" cy="43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0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Assurance of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When you drop a real bomb, you want it to destroy the target</a:t>
            </a:r>
          </a:p>
          <a:p>
            <a:r>
              <a:rPr lang="en-US" dirty="0" smtClean="0"/>
              <a:t>When you “detonate” your cyber weapon, you want the same thing</a:t>
            </a:r>
          </a:p>
          <a:p>
            <a:r>
              <a:rPr lang="en-US" dirty="0" smtClean="0"/>
              <a:t>Again, there are configuration issues, perhaps beyond your implant</a:t>
            </a:r>
          </a:p>
          <a:p>
            <a:r>
              <a:rPr lang="en-US" dirty="0" smtClean="0"/>
              <a:t>And if you can’t test your weapon, you don’t know what it really does</a:t>
            </a:r>
          </a:p>
          <a:p>
            <a:pPr lvl="1"/>
            <a:r>
              <a:rPr lang="en-US" dirty="0" smtClean="0"/>
              <a:t>Have you penetrated a “honey net”?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17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time-to-effectiveness of a cyber weapon has to be predictable</a:t>
            </a:r>
          </a:p>
          <a:p>
            <a:pPr lvl="1"/>
            <a:r>
              <a:rPr lang="en-US" dirty="0" smtClean="0"/>
              <a:t>Hard to use it as part of a joint arms operation otherwise?</a:t>
            </a:r>
          </a:p>
          <a:p>
            <a:r>
              <a:rPr lang="en-US" dirty="0" smtClean="0"/>
              <a:t>(How </a:t>
            </a:r>
            <a:r>
              <a:rPr lang="en-US" i="1" dirty="0" smtClean="0"/>
              <a:t>did</a:t>
            </a:r>
            <a:r>
              <a:rPr lang="en-US" dirty="0" smtClean="0"/>
              <a:t> Israel know when the Syrian air defense radars would stop working?)</a:t>
            </a:r>
          </a:p>
          <a:p>
            <a:r>
              <a:rPr lang="en-US" dirty="0" smtClean="0"/>
              <a:t>It may be feasible in a static situation; it’s much harder in a dynamic, tactical environment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72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Soldiers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You can’t rely on a small group of brilliant hackers</a:t>
            </a:r>
          </a:p>
          <a:p>
            <a:r>
              <a:rPr lang="en-US" dirty="0" smtClean="0"/>
              <a:t>You need </a:t>
            </a:r>
            <a:r>
              <a:rPr lang="en-US" i="1" dirty="0" smtClean="0"/>
              <a:t>soldiers—</a:t>
            </a:r>
            <a:r>
              <a:rPr lang="en-US" dirty="0" smtClean="0"/>
              <a:t>enough people, properly trained, and in a military unit</a:t>
            </a:r>
          </a:p>
          <a:p>
            <a:r>
              <a:rPr lang="en-US" dirty="0" smtClean="0"/>
              <a:t>The concept isn’t unique—think pilots—but can you find enough? </a:t>
            </a:r>
          </a:p>
          <a:p>
            <a:pPr lvl="1"/>
            <a:r>
              <a:rPr lang="en-US" dirty="0" smtClean="0"/>
              <a:t>How do you assess their aptitude? Their skills?</a:t>
            </a:r>
          </a:p>
          <a:p>
            <a:pPr lvl="1"/>
            <a:r>
              <a:rPr lang="en-US" dirty="0" smtClean="0"/>
              <a:t>How do you train them?</a:t>
            </a:r>
          </a:p>
          <a:p>
            <a:pPr lvl="1"/>
            <a:r>
              <a:rPr lang="en-US" dirty="0" smtClean="0"/>
              <a:t>(The military had that problem with cryptanalysts during World War II)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84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</a:t>
            </a:r>
            <a:r>
              <a:rPr lang="en-US" smtClean="0"/>
              <a:t>We Get Enough of These?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09800" y="6172200"/>
            <a:ext cx="464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(U.S. Department of Defense)</a:t>
            </a:r>
            <a:endParaRPr lang="en-US" sz="1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448" y="2770188"/>
            <a:ext cx="4917516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58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8256" y="2847975"/>
            <a:ext cx="6565900" cy="31115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6096000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xkcd.com</a:t>
            </a:r>
            <a:r>
              <a:rPr lang="en-US" sz="1200" dirty="0"/>
              <a:t>/1671/</a:t>
            </a:r>
          </a:p>
        </p:txBody>
      </p:sp>
    </p:spTree>
    <p:extLst>
      <p:ext uri="{BB962C8B-B14F-4D97-AF65-F5344CB8AC3E}">
        <p14:creationId xmlns:p14="http://schemas.microsoft.com/office/powerpoint/2010/main" val="2080548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Simple Weapons, Too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006" y="3743325"/>
            <a:ext cx="6756400" cy="1320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0" y="5562600"/>
            <a:ext cx="609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(Eric </a:t>
            </a:r>
            <a:r>
              <a:rPr lang="en-US" sz="1200" dirty="0" err="1" smtClean="0"/>
              <a:t>Schosser</a:t>
            </a:r>
            <a:r>
              <a:rPr lang="en-US" sz="1200" dirty="0" smtClean="0"/>
              <a:t>, </a:t>
            </a:r>
            <a:r>
              <a:rPr lang="en-US" sz="1200" i="1" dirty="0" smtClean="0"/>
              <a:t>Command and Control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89741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This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0900" y="2770188"/>
            <a:ext cx="4900612" cy="32670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09800" y="6172200"/>
            <a:ext cx="472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www.pexels.com</a:t>
            </a:r>
            <a:r>
              <a:rPr lang="en-US" sz="1200" dirty="0"/>
              <a:t>/search/hacking/</a:t>
            </a:r>
          </a:p>
        </p:txBody>
      </p:sp>
    </p:spTree>
    <p:extLst>
      <p:ext uri="{BB962C8B-B14F-4D97-AF65-F5344CB8AC3E}">
        <p14:creationId xmlns:p14="http://schemas.microsoft.com/office/powerpoint/2010/main" val="941858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Waging Cyberwar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you do it? What are the defenses?</a:t>
            </a:r>
          </a:p>
          <a:p>
            <a:r>
              <a:rPr lang="en-US" dirty="0" smtClean="0"/>
              <a:t>What are the </a:t>
            </a:r>
            <a:r>
              <a:rPr lang="en-US" i="1" dirty="0" smtClean="0"/>
              <a:t>technical</a:t>
            </a:r>
            <a:r>
              <a:rPr lang="en-US" dirty="0" smtClean="0"/>
              <a:t> constraints?</a:t>
            </a:r>
          </a:p>
          <a:p>
            <a:r>
              <a:rPr lang="en-US" dirty="0" smtClean="0"/>
              <a:t>Are cyber weapons 21</a:t>
            </a:r>
            <a:r>
              <a:rPr lang="en-US" baseline="30000" dirty="0" smtClean="0"/>
              <a:t>st</a:t>
            </a:r>
            <a:r>
              <a:rPr lang="en-US" dirty="0"/>
              <a:t> </a:t>
            </a:r>
            <a:r>
              <a:rPr lang="en-US" dirty="0" smtClean="0"/>
              <a:t>century nukes? Or are they firecrackers?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41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Launch</a:t>
            </a:r>
            <a:br>
              <a:rPr lang="en-US" dirty="0" smtClean="0"/>
            </a:br>
            <a:r>
              <a:rPr lang="en-US" dirty="0" smtClean="0"/>
              <a:t> a Cyberattack?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58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</a:t>
            </a:r>
            <a:r>
              <a:rPr lang="en-US" smtClean="0"/>
              <a:t>You Launch</a:t>
            </a:r>
            <a:br>
              <a:rPr lang="en-US" smtClean="0"/>
            </a:br>
            <a:r>
              <a:rPr lang="en-US" smtClean="0"/>
              <a:t> a Cyberattack?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The same way you hack into anything else—there’s no magic</a:t>
            </a:r>
            <a:endParaRPr lang="en-US" sz="44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87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</a:t>
            </a:r>
            <a:r>
              <a:rPr lang="en-US" smtClean="0"/>
              <a:t>You Launch</a:t>
            </a:r>
            <a:br>
              <a:rPr lang="en-US" smtClean="0"/>
            </a:br>
            <a:r>
              <a:rPr lang="en-US" smtClean="0"/>
              <a:t> a Cyberattack?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i="1" dirty="0" smtClean="0">
                <a:solidFill>
                  <a:schemeClr val="bg1">
                    <a:lumMod val="75000"/>
                  </a:schemeClr>
                </a:solidFill>
              </a:rPr>
              <a:t>The same way you hack into anything else—there’s no magic</a:t>
            </a:r>
          </a:p>
          <a:p>
            <a:pPr marL="0" indent="0" algn="ctr">
              <a:buNone/>
            </a:pPr>
            <a:endParaRPr lang="en-US" sz="4400" i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i="1" dirty="0" smtClean="0">
                <a:solidFill>
                  <a:srgbClr val="FF0000"/>
                </a:solidFill>
              </a:rPr>
              <a:t>However</a:t>
            </a:r>
            <a:r>
              <a:rPr lang="mr-IN" sz="4400" i="1" dirty="0" smtClean="0">
                <a:solidFill>
                  <a:srgbClr val="FF0000"/>
                </a:solidFill>
              </a:rPr>
              <a:t>…</a:t>
            </a:r>
            <a:endParaRPr lang="en-US" sz="4400" i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2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Military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Targeting information</a:t>
            </a:r>
          </a:p>
          <a:p>
            <a:pPr lvl="1"/>
            <a:r>
              <a:rPr lang="en-US" dirty="0" smtClean="0"/>
              <a:t>What to attack?</a:t>
            </a:r>
          </a:p>
          <a:p>
            <a:pPr lvl="1"/>
            <a:r>
              <a:rPr lang="en-US" dirty="0" smtClean="0"/>
              <a:t>How to attack it?</a:t>
            </a:r>
          </a:p>
          <a:p>
            <a:r>
              <a:rPr lang="en-US" dirty="0" smtClean="0"/>
              <a:t>Assurance of function</a:t>
            </a:r>
          </a:p>
          <a:p>
            <a:r>
              <a:rPr lang="en-US" dirty="0" smtClean="0"/>
              <a:t>Assurance of effect</a:t>
            </a:r>
          </a:p>
          <a:p>
            <a:pPr lvl="1"/>
            <a:r>
              <a:rPr lang="en-US" dirty="0" smtClean="0"/>
              <a:t>And assurance of little or no effect on systems not targeted, </a:t>
            </a:r>
            <a:r>
              <a:rPr lang="en-US" i="1" dirty="0" smtClean="0"/>
              <a:t>especially</a:t>
            </a:r>
            <a:r>
              <a:rPr lang="en-US" dirty="0" smtClean="0"/>
              <a:t> ones disallowed by the laws of war</a:t>
            </a:r>
          </a:p>
          <a:p>
            <a:r>
              <a:rPr lang="en-US" dirty="0" smtClean="0"/>
              <a:t>Hacking as a military activity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13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Intelligence is Crucial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Intelligence is always crucial—but it’s easier to reconfigure a network than to move a factory or dam</a:t>
            </a:r>
          </a:p>
          <a:p>
            <a:r>
              <a:rPr lang="en-US" dirty="0" smtClean="0"/>
              <a:t>You need constant, ongoing intelligence</a:t>
            </a:r>
          </a:p>
          <a:p>
            <a:r>
              <a:rPr lang="en-US" dirty="0" smtClean="0"/>
              <a:t>Bonus: the mechanisms you use to hack into a system to gather data can later be used for an attack</a:t>
            </a:r>
          </a:p>
          <a:p>
            <a:r>
              <a:rPr lang="en-US" dirty="0" smtClean="0"/>
              <a:t>To some extent, gathering intelligence </a:t>
            </a:r>
            <a:r>
              <a:rPr lang="en-US" i="1" dirty="0" smtClean="0"/>
              <a:t>is</a:t>
            </a:r>
            <a:r>
              <a:rPr lang="en-US" dirty="0" smtClean="0"/>
              <a:t> building a cyber weapon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6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Assurance of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Penetration is always situation-dependent</a:t>
            </a:r>
          </a:p>
          <a:p>
            <a:pPr lvl="1"/>
            <a:r>
              <a:rPr lang="en-US" dirty="0" smtClean="0"/>
              <a:t>You can’t use a Windows Vista-only flaw if the target isn’t running Windows Vista</a:t>
            </a:r>
          </a:p>
          <a:p>
            <a:r>
              <a:rPr lang="en-US" dirty="0" smtClean="0"/>
              <a:t>Small changes in site configuration or practice can inadvertently provide a defense</a:t>
            </a:r>
          </a:p>
          <a:p>
            <a:pPr lvl="1"/>
            <a:r>
              <a:rPr lang="en-US" dirty="0" smtClean="0"/>
              <a:t>New OS</a:t>
            </a:r>
          </a:p>
          <a:p>
            <a:pPr lvl="1"/>
            <a:r>
              <a:rPr lang="en-US" dirty="0" smtClean="0"/>
              <a:t>Vendor patches</a:t>
            </a:r>
          </a:p>
          <a:p>
            <a:pPr lvl="1"/>
            <a:r>
              <a:rPr lang="en-US" dirty="0" smtClean="0"/>
              <a:t>Firewall or topology change</a:t>
            </a:r>
          </a:p>
          <a:p>
            <a:r>
              <a:rPr lang="en-US" dirty="0" smtClean="0"/>
              <a:t>Cyber weapons are </a:t>
            </a:r>
            <a:r>
              <a:rPr lang="en-US" i="1" dirty="0" smtClean="0"/>
              <a:t>not</a:t>
            </a:r>
            <a:r>
              <a:rPr lang="en-US" dirty="0" smtClean="0"/>
              <a:t> as suitable for high assurance, knock-out-the-enemy, first strikes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16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the Battlefield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During peacetime, figure out important targets </a:t>
            </a:r>
          </a:p>
          <a:p>
            <a:r>
              <a:rPr lang="en-US" dirty="0" smtClean="0"/>
              <a:t>Penetrate them then, at your leisure—and leave an implant behind</a:t>
            </a:r>
          </a:p>
          <a:p>
            <a:pPr lvl="1"/>
            <a:r>
              <a:rPr lang="en-US" i="1" dirty="0" smtClean="0"/>
              <a:t>No more worries about configuration changes</a:t>
            </a:r>
            <a:endParaRPr lang="en-US" dirty="0" smtClean="0"/>
          </a:p>
          <a:p>
            <a:pPr lvl="1"/>
            <a:r>
              <a:rPr lang="en-US" dirty="0" smtClean="0"/>
              <a:t>But—you now have to worry about the implant being detected and neutralized</a:t>
            </a:r>
          </a:p>
          <a:p>
            <a:r>
              <a:rPr lang="en-US" dirty="0" smtClean="0"/>
              <a:t>Is this legal? It’s not espionage—but it’s also not an armed </a:t>
            </a:r>
            <a:r>
              <a:rPr lang="en-US" dirty="0" smtClean="0"/>
              <a:t>attack. What </a:t>
            </a:r>
            <a:r>
              <a:rPr lang="en-US" smtClean="0"/>
              <a:t>is it?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072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23680</TotalTime>
  <Words>551</Words>
  <Application>Microsoft Macintosh PowerPoint</Application>
  <PresentationFormat>On-screen Show (4:3)</PresentationFormat>
  <Paragraphs>100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Calisto MT</vt:lpstr>
      <vt:lpstr>Wingdings</vt:lpstr>
      <vt:lpstr>Arial</vt:lpstr>
      <vt:lpstr>Genesis</vt:lpstr>
      <vt:lpstr>Waging Cyberwar: Uniquely Military Issues</vt:lpstr>
      <vt:lpstr>Waging Cyberwar</vt:lpstr>
      <vt:lpstr>How Do You Launch  a Cyberattack?</vt:lpstr>
      <vt:lpstr>How Do You Launch  a Cyberattack?</vt:lpstr>
      <vt:lpstr>How Do You Launch  a Cyberattack?</vt:lpstr>
      <vt:lpstr>Military Requirements</vt:lpstr>
      <vt:lpstr>Intelligence is Crucial</vt:lpstr>
      <vt:lpstr>Assurance of Function</vt:lpstr>
      <vt:lpstr>Preparing the Battlefield</vt:lpstr>
      <vt:lpstr>Assurance of Effect</vt:lpstr>
      <vt:lpstr>Timing</vt:lpstr>
      <vt:lpstr>Soldiers</vt:lpstr>
      <vt:lpstr>Can We Get Enough of These?</vt:lpstr>
      <vt:lpstr>The Problem</vt:lpstr>
      <vt:lpstr>We Need Simple Weapons, Too</vt:lpstr>
      <vt:lpstr>Not This</vt:lpstr>
    </vt:vector>
  </TitlesOfParts>
  <Company>Federal Trade Commission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Security in the Real World</dc:title>
  <dc:creator>Federal Trade Commission</dc:creator>
  <cp:lastModifiedBy>Steven M. Bellovin</cp:lastModifiedBy>
  <cp:revision>353</cp:revision>
  <cp:lastPrinted>2013-04-03T14:51:41Z</cp:lastPrinted>
  <dcterms:created xsi:type="dcterms:W3CDTF">2013-03-26T17:17:25Z</dcterms:created>
  <dcterms:modified xsi:type="dcterms:W3CDTF">2017-11-28T13:39:06Z</dcterms:modified>
</cp:coreProperties>
</file>