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4" r:id="rId9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D5A"/>
    <a:srgbClr val="002060"/>
    <a:srgbClr val="003399"/>
    <a:srgbClr val="CC00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/>
    <p:restoredTop sz="94740"/>
  </p:normalViewPr>
  <p:slideViewPr>
    <p:cSldViewPr snapToObjects="1">
      <p:cViewPr>
        <p:scale>
          <a:sx n="112" d="100"/>
          <a:sy n="112" d="100"/>
        </p:scale>
        <p:origin x="2304" y="4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0B11D35-620B-4D7D-8379-9C56132950EF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D6DD10D-7C9B-428D-BAB1-754FBC87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0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B876A-FF64-CC43-86A5-2CDC94791A0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7050" y="881063"/>
            <a:ext cx="3175000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94075"/>
            <a:ext cx="7448550" cy="2778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4BA5-9BF4-BB4B-BB09-42D2FC88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7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4BA5-9BF4-BB4B-BB09-42D2FC88E1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9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E5A7-D741-AD44-9C9A-17A0656BD704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77A32-6F43-4644-A3DA-3BB3F82EC5E0}" type="datetime1">
              <a:rPr lang="en-US" smtClean="0"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420C35-DF95-514C-B6CF-357D382B0C90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BEF07D-D5C2-F84D-A942-22A88B258351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842485-0B3C-FF46-8812-C570B8C9CB8C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313C-C10A-D54E-81F1-79D799DAFBE0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A43F-A120-FB49-AAB8-D3477A86624F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CBB5-325A-E145-9CB8-A39A387F345E}" type="datetime1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D255-77D6-824E-970C-9F092024572C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7F5FC4-CCDA-6944-A930-809A73E30C4C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F560-AB14-8846-840B-255C8027CF10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07C3-67C0-CF4A-AE46-47B2CFCA2747}" type="datetime1">
              <a:rPr lang="en-US" smtClean="0"/>
              <a:t>9/12/17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17A4-6AD1-3740-B013-30279BDBB46F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846C-AD78-BE45-A70A-9049A6C2FF91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630B-2FCB-AC47-A30E-3256860178C8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9D3D-4E1E-B848-AA5B-860850E10DC1}" type="datetime1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6DD1DD-F5E4-DA4E-9066-D3E9F70426CD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Arial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92150" indent="-3429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715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20800" indent="-2857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6573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deed.en_US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xkcd.com/327/" TargetMode="External"/><Relationship Id="rId4" Type="http://schemas.openxmlformats.org/officeDocument/2006/relationships/hyperlink" Target="https://www.wired.co.uk/article/sweden-election-hack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1" y="1295400"/>
            <a:ext cx="8382000" cy="1927225"/>
          </a:xfrm>
        </p:spPr>
        <p:txBody>
          <a:bodyPr/>
          <a:lstStyle/>
          <a:p>
            <a:r>
              <a:rPr lang="en-US" sz="5400" dirty="0" smtClean="0"/>
              <a:t>Software and its Discontents</a:t>
            </a:r>
            <a:endParaRPr lang="en-US" sz="5400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5" name="Picture 4" descr="by-nc.pn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943600"/>
            <a:ext cx="1198880" cy="436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Trouble with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is hard</a:t>
            </a:r>
          </a:p>
          <a:p>
            <a:r>
              <a:rPr lang="en-US" dirty="0" smtClean="0"/>
              <a:t>Correction: software is </a:t>
            </a:r>
            <a:r>
              <a:rPr lang="en-US" i="1" dirty="0" smtClean="0"/>
              <a:t>very</a:t>
            </a:r>
            <a:r>
              <a:rPr lang="en-US" dirty="0" smtClean="0"/>
              <a:t> hard</a:t>
            </a:r>
          </a:p>
          <a:p>
            <a:r>
              <a:rPr lang="en-US" dirty="0" smtClean="0"/>
              <a:t>Most security problems are due to buggy code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Software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interpret instructions literally</a:t>
            </a:r>
          </a:p>
          <a:p>
            <a:r>
              <a:rPr lang="en-US" dirty="0" smtClean="0"/>
              <a:t>They do this whether or not those instructions are sensible</a:t>
            </a:r>
          </a:p>
          <a:p>
            <a:r>
              <a:rPr lang="en-US" dirty="0" smtClean="0"/>
              <a:t>Programs today are </a:t>
            </a:r>
            <a:r>
              <a:rPr lang="en-US" i="1" dirty="0" smtClean="0"/>
              <a:t>huge</a:t>
            </a:r>
            <a:r>
              <a:rPr lang="en-US" dirty="0" smtClean="0"/>
              <a:t>—and any small error can result in a software problem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Programmers Starve</a:t>
            </a:r>
            <a:br>
              <a:rPr lang="en-US" dirty="0"/>
            </a:br>
            <a:r>
              <a:rPr lang="en-US" dirty="0"/>
              <a:t>to Death in the Shower?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See the instructions on the shampoo bottle:</a:t>
            </a:r>
          </a:p>
          <a:p>
            <a:r>
              <a:rPr lang="en-US" sz="3200" dirty="0" smtClean="0"/>
              <a:t>Lather</a:t>
            </a:r>
          </a:p>
          <a:p>
            <a:r>
              <a:rPr lang="en-US" sz="3200" dirty="0" smtClean="0"/>
              <a:t>Rinse</a:t>
            </a:r>
          </a:p>
          <a:p>
            <a:r>
              <a:rPr lang="en-US" sz="3200" dirty="0" smtClean="0"/>
              <a:t>Repeat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6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Common Bug:</a:t>
            </a:r>
            <a:br>
              <a:rPr lang="en-US" dirty="0" smtClean="0"/>
            </a:br>
            <a:r>
              <a:rPr lang="en-US" dirty="0" smtClean="0"/>
              <a:t>Buffer Overflow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2669" y="2288708"/>
            <a:ext cx="7078662" cy="326707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638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if you fill out the form online and enter a too-long date? It overflows into the “Official Use Only” area</a:t>
            </a:r>
            <a:r>
              <a:rPr lang="mr-IN" sz="24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830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Common Bug:</a:t>
            </a:r>
            <a:br>
              <a:rPr lang="en-US" dirty="0" smtClean="0"/>
            </a:br>
            <a:r>
              <a:rPr lang="en-US" dirty="0" smtClean="0"/>
              <a:t>SQL Injection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ttps://imgs.xkcd.com/comics/exploits_of_a_mom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68" y="2438400"/>
            <a:ext cx="7662863" cy="235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8800" y="4876800"/>
            <a:ext cx="510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(</a:t>
            </a:r>
            <a:r>
              <a:rPr lang="en-US" sz="1600" dirty="0">
                <a:hlinkClick r:id="rId3"/>
              </a:rPr>
              <a:t>https://xkcd.com/327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568" y="5486400"/>
            <a:ext cx="7944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see </a:t>
            </a:r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4"/>
              </a:rPr>
              <a:t>www.wired.co.uk</a:t>
            </a:r>
            <a:r>
              <a:rPr lang="en-US" dirty="0">
                <a:hlinkClick r:id="rId4"/>
              </a:rPr>
              <a:t>/article/</a:t>
            </a:r>
            <a:r>
              <a:rPr lang="en-US" dirty="0" err="1">
                <a:hlinkClick r:id="rId4"/>
              </a:rPr>
              <a:t>sweden</a:t>
            </a:r>
            <a:r>
              <a:rPr lang="en-US" dirty="0">
                <a:hlinkClick r:id="rId4"/>
              </a:rPr>
              <a:t>-election-hack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8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Consider </a:t>
            </a:r>
            <a:r>
              <a:rPr lang="en-US" dirty="0"/>
              <a:t>the </a:t>
            </a:r>
            <a:r>
              <a:rPr lang="en-US" dirty="0" smtClean="0"/>
              <a:t>SQL command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" charset="0"/>
              </a:rPr>
              <a:t>select </a:t>
            </a:r>
            <a:r>
              <a:rPr lang="en-US" dirty="0">
                <a:latin typeface="Courier" charset="0"/>
              </a:rPr>
              <a:t>where </a:t>
            </a:r>
            <a:r>
              <a:rPr lang="en-US" dirty="0" smtClean="0">
                <a:latin typeface="Courier" charset="0"/>
              </a:rPr>
              <a:t>user=</a:t>
            </a:r>
            <a:r>
              <a:rPr lang="en-US" dirty="0"/>
              <a:t> </a:t>
            </a:r>
            <a:r>
              <a:rPr lang="en-US" dirty="0" smtClean="0"/>
              <a:t>"</a:t>
            </a:r>
            <a:r>
              <a:rPr lang="en-US" dirty="0" smtClean="0">
                <a:latin typeface="Courier" charset="0"/>
              </a:rPr>
              <a:t>%s</a:t>
            </a:r>
            <a:r>
              <a:rPr lang="en-US" dirty="0" smtClean="0"/>
              <a:t>" </a:t>
            </a:r>
            <a:r>
              <a:rPr lang="en-US" dirty="0" smtClean="0">
                <a:latin typeface="Courier" charset="0"/>
              </a:rPr>
              <a:t>&amp;&amp; query=</a:t>
            </a:r>
            <a:r>
              <a:rPr lang="en-US" dirty="0"/>
              <a:t> </a:t>
            </a:r>
            <a:r>
              <a:rPr lang="en-US" dirty="0" smtClean="0"/>
              <a:t>"</a:t>
            </a:r>
            <a:r>
              <a:rPr lang="en-US" dirty="0" smtClean="0">
                <a:latin typeface="Courier" charset="0"/>
              </a:rPr>
              <a:t>%s</a:t>
            </a:r>
            <a:r>
              <a:rPr lang="en-US" dirty="0" smtClean="0"/>
              <a:t>"</a:t>
            </a:r>
            <a:endParaRPr lang="en-US" dirty="0">
              <a:latin typeface="Courier" charset="0"/>
            </a:endParaRPr>
          </a:p>
          <a:p>
            <a:pPr marL="0" indent="0">
              <a:buNone/>
            </a:pPr>
            <a:r>
              <a:rPr lang="en-US" dirty="0" smtClean="0"/>
              <a:t>where the first %s is the user’s login and the second is </a:t>
            </a:r>
            <a:r>
              <a:rPr lang="en-US" dirty="0" smtClean="0"/>
              <a:t>a </a:t>
            </a:r>
            <a:r>
              <a:rPr lang="en-US" dirty="0" smtClean="0"/>
              <a:t>user-entered query. If query is</a:t>
            </a:r>
          </a:p>
          <a:p>
            <a:pPr marL="0" indent="0">
              <a:buNone/>
            </a:pPr>
            <a:r>
              <a:rPr lang="en-US" dirty="0"/>
              <a:t>	foo" || </a:t>
            </a:r>
            <a:r>
              <a:rPr lang="en-US" dirty="0" smtClean="0"/>
              <a:t>user=</a:t>
            </a:r>
            <a:r>
              <a:rPr lang="en-US" dirty="0"/>
              <a:t> </a:t>
            </a:r>
            <a:r>
              <a:rPr lang="en-US" dirty="0" smtClean="0"/>
              <a:t>"target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resulting SQL command is</a:t>
            </a:r>
          </a:p>
          <a:p>
            <a:pPr marL="0" indent="0">
              <a:buNone/>
            </a:pPr>
            <a:r>
              <a:rPr lang="en-US" dirty="0"/>
              <a:t>	select where user="</a:t>
            </a:r>
            <a:r>
              <a:rPr lang="en-US" dirty="0" err="1"/>
              <a:t>uname</a:t>
            </a:r>
            <a:r>
              <a:rPr lang="en-US" dirty="0"/>
              <a:t>" &amp;&amp; query = "foo" || </a:t>
            </a:r>
            <a:r>
              <a:rPr lang="en-US" dirty="0" smtClean="0"/>
              <a:t>user=</a:t>
            </a:r>
            <a:r>
              <a:rPr lang="en-US" dirty="0"/>
              <a:t> </a:t>
            </a:r>
            <a:r>
              <a:rPr lang="en-US" dirty="0" smtClean="0"/>
              <a:t>"target</a:t>
            </a:r>
            <a:r>
              <a:rPr lang="en-US" dirty="0" smtClean="0"/>
              <a:t>"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the Services That Get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more functionality a computer provides over the Internet, the more vulnerable it is</a:t>
            </a:r>
          </a:p>
          <a:p>
            <a:r>
              <a:rPr lang="en-US" dirty="0" smtClean="0"/>
              <a:t>We will </a:t>
            </a:r>
            <a:r>
              <a:rPr lang="en-US" i="1" dirty="0" smtClean="0"/>
              <a:t>never</a:t>
            </a:r>
            <a:r>
              <a:rPr lang="en-US" dirty="0" smtClean="0"/>
              <a:t> escape this trap completely</a:t>
            </a:r>
          </a:p>
          <a:p>
            <a:r>
              <a:rPr lang="en-US" dirty="0" smtClean="0"/>
              <a:t>Note that </a:t>
            </a:r>
            <a:r>
              <a:rPr lang="en-US" i="1" dirty="0" smtClean="0"/>
              <a:t>everything</a:t>
            </a:r>
            <a:r>
              <a:rPr lang="en-US" dirty="0" smtClean="0"/>
              <a:t> is a computer: your phone, your car (probably has 60-70 computers), your USB stick, your disk drive, and more</a:t>
            </a:r>
          </a:p>
          <a:p>
            <a:r>
              <a:rPr lang="en-US" dirty="0" smtClean="0"/>
              <a:t>Plus, everything else on the “Internet of Things”: vacuum cleaners, light bulbs, thermostats, toothbrushes, forks, pacemakers</a:t>
            </a:r>
            <a:r>
              <a:rPr lang="en-US" smtClean="0"/>
              <a:t>, and </a:t>
            </a:r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46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17500</TotalTime>
  <Words>220</Words>
  <Application>Microsoft Macintosh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Calisto MT</vt:lpstr>
      <vt:lpstr>Courier</vt:lpstr>
      <vt:lpstr>Wingdings</vt:lpstr>
      <vt:lpstr>Arial</vt:lpstr>
      <vt:lpstr>Genesis</vt:lpstr>
      <vt:lpstr>Software and its Discontents</vt:lpstr>
      <vt:lpstr>The Trouble with Software</vt:lpstr>
      <vt:lpstr>Why is Software Hard?</vt:lpstr>
      <vt:lpstr>Why Do Programmers Starve to Death in the Shower?</vt:lpstr>
      <vt:lpstr>A Common Bug: Buffer Overflow</vt:lpstr>
      <vt:lpstr>Another Common Bug: SQL Injection</vt:lpstr>
      <vt:lpstr>SQL Injection Example</vt:lpstr>
      <vt:lpstr>It’s the Services That Get You</vt:lpstr>
    </vt:vector>
  </TitlesOfParts>
  <Company>Federal Trade Commission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in the Real World</dc:title>
  <dc:creator>Federal Trade Commission</dc:creator>
  <cp:lastModifiedBy>Steven M. Bellovin</cp:lastModifiedBy>
  <cp:revision>182</cp:revision>
  <cp:lastPrinted>2013-04-03T14:51:41Z</cp:lastPrinted>
  <dcterms:created xsi:type="dcterms:W3CDTF">2013-03-26T17:17:25Z</dcterms:created>
  <dcterms:modified xsi:type="dcterms:W3CDTF">2017-09-12T17:53:01Z</dcterms:modified>
</cp:coreProperties>
</file>