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20" r:id="rId28"/>
    <p:sldId id="319" r:id="rId29"/>
    <p:sldId id="322" r:id="rId30"/>
    <p:sldId id="321" r:id="rId31"/>
    <p:sldId id="286" r:id="rId32"/>
    <p:sldId id="287" r:id="rId33"/>
    <p:sldId id="318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23" r:id="rId54"/>
    <p:sldId id="324" r:id="rId55"/>
    <p:sldId id="325" r:id="rId56"/>
    <p:sldId id="317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9309100" cy="7053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D5A"/>
    <a:srgbClr val="002060"/>
    <a:srgbClr val="003399"/>
    <a:srgbClr val="CC0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0"/>
    <p:restoredTop sz="94825"/>
  </p:normalViewPr>
  <p:slideViewPr>
    <p:cSldViewPr snapToObjects="1">
      <p:cViewPr>
        <p:scale>
          <a:sx n="120" d="100"/>
          <a:sy n="120" d="100"/>
        </p:scale>
        <p:origin x="928" y="-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0B11D35-620B-4D7D-8379-9C56132950EF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D6DD10D-7C9B-428D-BAB1-754FBC87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876A-FF64-CC43-86A5-2CDC94791A0C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7050" y="881063"/>
            <a:ext cx="317500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4BA5-9BF4-BB4B-BB09-42D2FC88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4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points: ECPA transmission/storage applicability.  Email session will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E5A7-D741-AD44-9C9A-17A0656BD704}" type="datetime1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A32-6F43-4644-A3DA-3BB3F82EC5E0}" type="datetime1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420C35-DF95-514C-B6CF-357D382B0C90}" type="datetime1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EF07D-D5C2-F84D-A942-22A88B258351}" type="datetime1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842485-0B3C-FF46-8812-C570B8C9CB8C}" type="datetime1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313C-C10A-D54E-81F1-79D799DAFBE0}" type="datetime1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A43F-A120-FB49-AAB8-D3477A86624F}" type="datetime1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CBB5-325A-E145-9CB8-A39A387F345E}" type="datetime1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255-77D6-824E-970C-9F092024572C}" type="datetime1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7F5FC4-CCDA-6944-A930-809A73E30C4C}" type="datetime1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F560-AB14-8846-840B-255C8027CF10}" type="datetime1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07C3-67C0-CF4A-AE46-47B2CFCA2747}" type="datetime1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17A4-6AD1-3740-B013-30279BDBB46F}" type="datetime1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846C-AD78-BE45-A70A-9049A6C2FF91}" type="datetime1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30B-2FCB-AC47-A30E-3256860178C8}" type="datetime1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9D3D-4E1E-B848-AA5B-860850E10DC1}" type="datetime1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DD1DD-F5E4-DA4E-9066-D3E9F70426CD}" type="datetime1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Arial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715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20800" indent="-2857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573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reativecommons.org/licenses/by-nc/4.0/deed.en_US" TargetMode="Externa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technologyreview.com/news/425970/who-coined-cloud-computing/" TargetMode="Externa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the Internet 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5143" y="39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y-nc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05126"/>
            <a:ext cx="1199013" cy="4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415926" y="4162931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70" y="4043048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348364" y="4162931"/>
            <a:ext cx="453545" cy="393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1"/>
          </p:cNvCxnSpPr>
          <p:nvPr/>
        </p:nvCxnSpPr>
        <p:spPr>
          <a:xfrm>
            <a:off x="5754896" y="4343943"/>
            <a:ext cx="349274" cy="212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6402" y="3537987"/>
            <a:ext cx="2378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Internet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Browser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6044" y="5108697"/>
            <a:ext cx="1569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Hosting</a:t>
            </a:r>
          </a:p>
          <a:p>
            <a:r>
              <a:rPr lang="en-US" sz="2800" dirty="0" smtClean="0"/>
              <a:t>Company</a:t>
            </a:r>
            <a:endParaRPr lang="en-US" sz="2800" dirty="0"/>
          </a:p>
        </p:txBody>
      </p:sp>
      <p:pic>
        <p:nvPicPr>
          <p:cNvPr id="19" name="Picture 18" descr="skd188256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66" y="2779165"/>
            <a:ext cx="749746" cy="642551"/>
          </a:xfrm>
          <a:prstGeom prst="rect">
            <a:avLst/>
          </a:prstGeom>
        </p:spPr>
      </p:pic>
      <p:pic>
        <p:nvPicPr>
          <p:cNvPr id="20" name="Picture 19" descr="skd188256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89" y="3942090"/>
            <a:ext cx="749746" cy="642551"/>
          </a:xfrm>
          <a:prstGeom prst="rect">
            <a:avLst/>
          </a:prstGeom>
        </p:spPr>
      </p:pic>
      <p:pic>
        <p:nvPicPr>
          <p:cNvPr id="21" name="Picture 20" descr="skd188256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66" y="5220869"/>
            <a:ext cx="749746" cy="642551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19" idx="1"/>
          </p:cNvCxnSpPr>
          <p:nvPr/>
        </p:nvCxnSpPr>
        <p:spPr>
          <a:xfrm flipH="1">
            <a:off x="6813275" y="3100441"/>
            <a:ext cx="1098591" cy="942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897494" y="4307428"/>
            <a:ext cx="636444" cy="36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6897494" y="4998896"/>
            <a:ext cx="1014372" cy="543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13275" y="2751268"/>
            <a:ext cx="125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87254" y="3579010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75677" y="485153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11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3335729" y="5680973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</p:cNvCxnSpPr>
          <p:nvPr/>
        </p:nvCxnSpPr>
        <p:spPr>
          <a:xfrm rot="10800000" flipV="1">
            <a:off x="5957853" y="4619136"/>
            <a:ext cx="1894191" cy="3883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29989" y="4258549"/>
            <a:ext cx="1881211" cy="90421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56930" y="4258549"/>
            <a:ext cx="4995113" cy="24709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07093" y="4898751"/>
            <a:ext cx="1673082" cy="4939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85146" y="521316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3335729" y="5680973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</p:cNvCxnSpPr>
          <p:nvPr/>
        </p:nvCxnSpPr>
        <p:spPr>
          <a:xfrm rot="10800000" flipV="1">
            <a:off x="5957853" y="4619136"/>
            <a:ext cx="1894191" cy="3883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721017" y="4767715"/>
            <a:ext cx="411295" cy="785932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132312" y="4505642"/>
            <a:ext cx="3719731" cy="11349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059885" y="5182923"/>
            <a:ext cx="447541" cy="498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879403" y="476279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313374" y="5645775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  <a:endCxn id="14" idx="3"/>
          </p:cNvCxnSpPr>
          <p:nvPr/>
        </p:nvCxnSpPr>
        <p:spPr>
          <a:xfrm rot="10800000" flipV="1">
            <a:off x="5957851" y="4619135"/>
            <a:ext cx="1894193" cy="281151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76568" y="4838273"/>
            <a:ext cx="292285" cy="71537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68853" y="4505642"/>
            <a:ext cx="2883190" cy="26207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069641" y="5116075"/>
            <a:ext cx="502350" cy="52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879403" y="476279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30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2653974" y="5645775"/>
            <a:ext cx="1163693" cy="48902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416716" y="5805928"/>
            <a:ext cx="1189300" cy="10079"/>
          </a:xfrm>
          <a:prstGeom prst="straightConnector1">
            <a:avLst/>
          </a:prstGeom>
          <a:ln w="952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3335729" y="5680973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</p:cNvCxnSpPr>
          <p:nvPr/>
        </p:nvCxnSpPr>
        <p:spPr>
          <a:xfrm rot="10800000" flipV="1">
            <a:off x="5957853" y="4619136"/>
            <a:ext cx="1894191" cy="3883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09457" y="3228338"/>
            <a:ext cx="1501743" cy="103021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56930" y="4258549"/>
            <a:ext cx="4995113" cy="24709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209457" y="2877765"/>
            <a:ext cx="1206702" cy="88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85146" y="521316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CDN 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Example: </a:t>
            </a:r>
            <a:r>
              <a:rPr lang="en-US" dirty="0" err="1" smtClean="0"/>
              <a:t>www.supremecourtus.gov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15924" y="3890658"/>
          <a:ext cx="8308976" cy="185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New York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24.143.200.48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Ashburn, </a:t>
                      </a:r>
                      <a:r>
                        <a:rPr lang="en-US" b="0" dirty="0" err="1" smtClean="0"/>
                        <a:t>Va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23.15.9.144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Atlanta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208.44.23.57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San Francisco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216.156.149.106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Boston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207.86.164.89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0760" y="2790048"/>
            <a:ext cx="686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www.supremecourt.gov</a:t>
            </a:r>
            <a:r>
              <a:rPr lang="en-US" dirty="0" smtClean="0"/>
              <a:t> is </a:t>
            </a:r>
            <a:r>
              <a:rPr lang="en-US" dirty="0"/>
              <a:t>an alias for a1042.</a:t>
            </a:r>
            <a:r>
              <a:rPr lang="en-US" dirty="0" smtClean="0"/>
              <a:t>b.akamai.net; Akamai is </a:t>
            </a:r>
          </a:p>
          <a:p>
            <a:r>
              <a:rPr lang="en-US" dirty="0" smtClean="0"/>
              <a:t>a prominent CDN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Browser; Which is the Server?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415926" y="4162931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467611"/>
            <a:ext cx="3789632" cy="2531285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1" y="3823912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348364" y="4162931"/>
            <a:ext cx="453545" cy="393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1"/>
          </p:cNvCxnSpPr>
          <p:nvPr/>
        </p:nvCxnSpPr>
        <p:spPr>
          <a:xfrm>
            <a:off x="6500832" y="3733254"/>
            <a:ext cx="954549" cy="60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8924" y="3348533"/>
            <a:ext cx="205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Internet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Browser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7944" y="4998896"/>
            <a:ext cx="188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34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Architecturally, They’re the Same—What Matters is the Software They Run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6866364" y="3601602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467611"/>
            <a:ext cx="3789632" cy="2531285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0" y="4709848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500832" y="4041974"/>
            <a:ext cx="361319" cy="76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95902" y="4394765"/>
            <a:ext cx="1507583" cy="906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8924" y="3348533"/>
            <a:ext cx="205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Internet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188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Server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35379" y="4998896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Browser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“Smart Hosts, Dumb Network”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phone network was built for dumb phones – nothing else was technically or economically feasible.</a:t>
            </a:r>
          </a:p>
          <a:p>
            <a:r>
              <a:rPr lang="en-US" dirty="0" smtClean="0"/>
              <a:t>All intelligence is in the network: conference calls, call forwarding, even many voice menus</a:t>
            </a:r>
          </a:p>
          <a:p>
            <a:r>
              <a:rPr lang="en-US" dirty="0" smtClean="0"/>
              <a:t>Internet routers are very dumb; all intelligence is in end systems</a:t>
            </a:r>
          </a:p>
          <a:p>
            <a:pPr lvl="1"/>
            <a:r>
              <a:rPr lang="en-US" dirty="0" smtClean="0"/>
              <a:t>Consequence: </a:t>
            </a:r>
            <a:r>
              <a:rPr lang="en-US" i="1" dirty="0" smtClean="0"/>
              <a:t>service</a:t>
            </a:r>
            <a:r>
              <a:rPr lang="en-US" dirty="0" smtClean="0"/>
              <a:t> providers are not necessarily the same as </a:t>
            </a:r>
            <a:r>
              <a:rPr lang="en-US" i="1" dirty="0" smtClean="0"/>
              <a:t>network</a:t>
            </a:r>
            <a:r>
              <a:rPr lang="en-US" dirty="0" smtClean="0"/>
              <a:t> providers</a:t>
            </a:r>
          </a:p>
          <a:p>
            <a:pPr lvl="1"/>
            <a:r>
              <a:rPr lang="en-US" dirty="0" smtClean="0"/>
              <a:t>A person’s mail provider may be in another country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Phone Network:</a:t>
            </a:r>
            <a:br>
              <a:rPr lang="en-US" sz="3600" dirty="0" smtClean="0"/>
            </a:br>
            <a:r>
              <a:rPr lang="en-US" sz="3600" dirty="0" smtClean="0"/>
              <a:t>A Few Large Switches, Serving Phones</a:t>
            </a:r>
            <a:endParaRPr lang="en-US" sz="3600" dirty="0"/>
          </a:p>
        </p:txBody>
      </p:sp>
      <p:pic>
        <p:nvPicPr>
          <p:cNvPr id="16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802" r="-19802"/>
          <a:stretch/>
        </p:blipFill>
        <p:spPr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863" y="3731719"/>
            <a:ext cx="1409700" cy="1546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63" y="4041077"/>
            <a:ext cx="1409700" cy="15468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63" y="3110689"/>
            <a:ext cx="1409700" cy="154686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3744563" y="3610037"/>
            <a:ext cx="451045" cy="431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44563" y="4908509"/>
            <a:ext cx="1714500" cy="1284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9063" y="3610037"/>
            <a:ext cx="491851" cy="431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695" y="5587937"/>
            <a:ext cx="867473" cy="584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15" y="2893861"/>
            <a:ext cx="867473" cy="584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90" y="3317807"/>
            <a:ext cx="867473" cy="584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27" y="4908509"/>
            <a:ext cx="867473" cy="584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5114048"/>
            <a:ext cx="1047765" cy="10583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671503" y="3478321"/>
            <a:ext cx="270069" cy="253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77244" y="3788003"/>
            <a:ext cx="336946" cy="114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7" idx="1"/>
          </p:cNvCxnSpPr>
          <p:nvPr/>
        </p:nvCxnSpPr>
        <p:spPr>
          <a:xfrm>
            <a:off x="7503518" y="5114048"/>
            <a:ext cx="544409" cy="86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50236" y="5492969"/>
            <a:ext cx="441459" cy="221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21145" y="4970385"/>
            <a:ext cx="423350" cy="308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Internet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Phones</a:t>
            </a:r>
          </a:p>
          <a:p>
            <a:pPr lvl="1"/>
            <a:r>
              <a:rPr lang="en-US" dirty="0" smtClean="0"/>
              <a:t>“Things”</a:t>
            </a:r>
          </a:p>
          <a:p>
            <a:r>
              <a:rPr lang="en-US" dirty="0" smtClean="0"/>
              <a:t>Routers—specialized computers that forward “packets”</a:t>
            </a:r>
          </a:p>
          <a:p>
            <a:pPr lvl="1"/>
            <a:r>
              <a:rPr lang="en-US" dirty="0" smtClean="0"/>
              <a:t>Packets are fragments of messages</a:t>
            </a:r>
          </a:p>
          <a:p>
            <a:r>
              <a:rPr lang="en-US" dirty="0" smtClean="0"/>
              <a:t>Links—</a:t>
            </a:r>
            <a:r>
              <a:rPr lang="en-US" dirty="0" err="1" smtClean="0"/>
              <a:t>WiFi</a:t>
            </a:r>
            <a:r>
              <a:rPr lang="en-US" dirty="0" smtClean="0"/>
              <a:t>, Ethernet, fiber, etc.  The Internet was designed to run over </a:t>
            </a:r>
            <a:r>
              <a:rPr lang="en-US" i="1" dirty="0" smtClean="0"/>
              <a:t>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Internet:</a:t>
            </a:r>
            <a:br>
              <a:rPr lang="en-US" sz="3200" dirty="0" smtClean="0"/>
            </a:br>
            <a:r>
              <a:rPr lang="en-US" sz="3200" dirty="0" smtClean="0"/>
              <a:t>Many Routers, Very Many Types of Devices</a:t>
            </a:r>
            <a:endParaRPr lang="en-US" sz="3200" dirty="0"/>
          </a:p>
        </p:txBody>
      </p:sp>
      <p:pic>
        <p:nvPicPr>
          <p:cNvPr id="8" name="Content Placeholder 7" descr="thilakarathna_Comput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05" r="-76605"/>
          <a:stretch>
            <a:fillRect/>
          </a:stretch>
        </p:blipFill>
        <p:spPr>
          <a:xfrm>
            <a:off x="500173" y="2855164"/>
            <a:ext cx="1366181" cy="57398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/>
          <a:srcRect l="-19802" r="-19802"/>
          <a:stretch/>
        </p:blipFill>
        <p:spPr>
          <a:xfrm>
            <a:off x="500173" y="2855164"/>
            <a:ext cx="8308975" cy="3491753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09" y="3215934"/>
            <a:ext cx="414064" cy="638249"/>
          </a:xfrm>
          <a:prstGeom prst="rect">
            <a:avLst/>
          </a:prstGeom>
        </p:spPr>
      </p:pic>
      <p:pic>
        <p:nvPicPr>
          <p:cNvPr id="10" name="Picture 9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49" y="5422180"/>
            <a:ext cx="997021" cy="924737"/>
          </a:xfrm>
          <a:prstGeom prst="rect">
            <a:avLst/>
          </a:prstGeom>
        </p:spPr>
      </p:pic>
      <p:pic>
        <p:nvPicPr>
          <p:cNvPr id="11" name="Picture 10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2" y="3740086"/>
            <a:ext cx="997021" cy="92473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25" y="5114048"/>
            <a:ext cx="1047765" cy="105834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547418" y="3350083"/>
            <a:ext cx="583931" cy="39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48048" y="3557987"/>
            <a:ext cx="477201" cy="25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022" y="4466778"/>
            <a:ext cx="25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022" y="5525083"/>
            <a:ext cx="385021" cy="175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7640" y="4204026"/>
            <a:ext cx="416051" cy="8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47418" y="5132127"/>
            <a:ext cx="318936" cy="210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62" y="3854184"/>
            <a:ext cx="923656" cy="295570"/>
          </a:xfrm>
          <a:prstGeom prst="rect">
            <a:avLst/>
          </a:prstGeom>
        </p:spPr>
      </p:pic>
      <p:pic>
        <p:nvPicPr>
          <p:cNvPr id="27" name="Picture 26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4664823"/>
            <a:ext cx="923656" cy="295570"/>
          </a:xfrm>
          <a:prstGeom prst="rect">
            <a:avLst/>
          </a:prstGeom>
        </p:spPr>
      </p:pic>
      <p:pic>
        <p:nvPicPr>
          <p:cNvPr id="28" name="Picture 27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5194831"/>
            <a:ext cx="923656" cy="295570"/>
          </a:xfrm>
          <a:prstGeom prst="rect">
            <a:avLst/>
          </a:prstGeom>
        </p:spPr>
      </p:pic>
      <p:pic>
        <p:nvPicPr>
          <p:cNvPr id="29" name="Picture 28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88" y="5525083"/>
            <a:ext cx="923656" cy="295570"/>
          </a:xfrm>
          <a:prstGeom prst="rect">
            <a:avLst/>
          </a:prstGeom>
        </p:spPr>
      </p:pic>
      <p:pic>
        <p:nvPicPr>
          <p:cNvPr id="30" name="Picture 29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5" y="3958359"/>
            <a:ext cx="923656" cy="295570"/>
          </a:xfrm>
          <a:prstGeom prst="rect">
            <a:avLst/>
          </a:prstGeom>
        </p:spPr>
      </p:pic>
      <p:pic>
        <p:nvPicPr>
          <p:cNvPr id="31" name="Picture 30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30" y="3706399"/>
            <a:ext cx="923656" cy="295570"/>
          </a:xfrm>
          <a:prstGeom prst="rect">
            <a:avLst/>
          </a:prstGeom>
        </p:spPr>
      </p:pic>
      <p:pic>
        <p:nvPicPr>
          <p:cNvPr id="32" name="Picture 31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11" y="4436333"/>
            <a:ext cx="923656" cy="295570"/>
          </a:xfrm>
          <a:prstGeom prst="rect">
            <a:avLst/>
          </a:prstGeom>
        </p:spPr>
      </p:pic>
      <p:pic>
        <p:nvPicPr>
          <p:cNvPr id="33" name="Picture 32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08" y="4960393"/>
            <a:ext cx="923656" cy="295570"/>
          </a:xfrm>
          <a:prstGeom prst="rect">
            <a:avLst/>
          </a:prstGeom>
        </p:spPr>
      </p:pic>
      <p:pic>
        <p:nvPicPr>
          <p:cNvPr id="34" name="Picture 33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5" y="4436333"/>
            <a:ext cx="923656" cy="295570"/>
          </a:xfrm>
          <a:prstGeom prst="rect">
            <a:avLst/>
          </a:prstGeom>
        </p:spPr>
      </p:pic>
      <p:pic>
        <p:nvPicPr>
          <p:cNvPr id="35" name="Picture 34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03" y="5274395"/>
            <a:ext cx="923656" cy="29557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058323" y="3958359"/>
            <a:ext cx="94952" cy="4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</p:cNvCxnSpPr>
          <p:nvPr/>
        </p:nvCxnSpPr>
        <p:spPr>
          <a:xfrm flipH="1">
            <a:off x="3217730" y="4001969"/>
            <a:ext cx="461828" cy="377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86032" y="4106144"/>
            <a:ext cx="36495" cy="273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95519" y="4731903"/>
            <a:ext cx="109487" cy="172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99388" y="5194831"/>
            <a:ext cx="123139" cy="227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01383" y="4204026"/>
            <a:ext cx="870425" cy="700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17730" y="4664823"/>
            <a:ext cx="461828" cy="23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90460" y="4731903"/>
            <a:ext cx="43795" cy="462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217730" y="4960393"/>
            <a:ext cx="534029" cy="234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11605" y="4284311"/>
            <a:ext cx="29196" cy="299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7" idx="2"/>
          </p:cNvCxnSpPr>
          <p:nvPr/>
        </p:nvCxnSpPr>
        <p:spPr>
          <a:xfrm>
            <a:off x="4153275" y="4960393"/>
            <a:ext cx="0" cy="171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78750" y="5422180"/>
            <a:ext cx="867561" cy="14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832049" y="3405808"/>
            <a:ext cx="1879423" cy="387816"/>
          </a:xfrm>
          <a:custGeom>
            <a:avLst/>
            <a:gdLst>
              <a:gd name="connsiteX0" fmla="*/ 0 w 1879423"/>
              <a:gd name="connsiteY0" fmla="*/ 214326 h 387816"/>
              <a:gd name="connsiteX1" fmla="*/ 963487 w 1879423"/>
              <a:gd name="connsiteY1" fmla="*/ 2665 h 387816"/>
              <a:gd name="connsiteX2" fmla="*/ 1759094 w 1879423"/>
              <a:gd name="connsiteY2" fmla="*/ 345701 h 387816"/>
              <a:gd name="connsiteX3" fmla="*/ 1875880 w 1879423"/>
              <a:gd name="connsiteY3" fmla="*/ 382195 h 38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423" h="387816">
                <a:moveTo>
                  <a:pt x="0" y="214326"/>
                </a:moveTo>
                <a:cubicBezTo>
                  <a:pt x="335152" y="97547"/>
                  <a:pt x="670305" y="-19231"/>
                  <a:pt x="963487" y="2665"/>
                </a:cubicBezTo>
                <a:cubicBezTo>
                  <a:pt x="1256669" y="24561"/>
                  <a:pt x="1607029" y="282446"/>
                  <a:pt x="1759094" y="345701"/>
                </a:cubicBezTo>
                <a:cubicBezTo>
                  <a:pt x="1911159" y="408956"/>
                  <a:pt x="1875880" y="382195"/>
                  <a:pt x="1875880" y="38219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678750" y="4583556"/>
            <a:ext cx="813912" cy="148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Switching versus Packet Switching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Circuits: traditional telephony model</a:t>
            </a:r>
          </a:p>
          <a:p>
            <a:r>
              <a:rPr lang="en-US" dirty="0" smtClean="0"/>
              <a:t>Path through the network selected at “call setup time”</a:t>
            </a:r>
          </a:p>
          <a:p>
            <a:pPr lvl="1"/>
            <a:r>
              <a:rPr lang="en-US" dirty="0" smtClean="0"/>
              <a:t>Very small number of call setups; process can be heavyweight</a:t>
            </a:r>
          </a:p>
          <a:p>
            <a:r>
              <a:rPr lang="en-US" dirty="0" smtClean="0"/>
              <a:t>Each “phone switch” needs to know the </a:t>
            </a:r>
            <a:r>
              <a:rPr lang="en-US" i="1" dirty="0" smtClean="0"/>
              <a:t>destination</a:t>
            </a:r>
            <a:r>
              <a:rPr lang="en-US" dirty="0" smtClean="0"/>
              <a:t> of the call, not the source; return traffic takes the reverse 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Packets: Internet model</a:t>
            </a:r>
          </a:p>
          <a:p>
            <a:r>
              <a:rPr lang="en-US" dirty="0" smtClean="0"/>
              <a:t>Every “packet” – a fragment of a message – is routed independently</a:t>
            </a:r>
          </a:p>
          <a:p>
            <a:pPr lvl="1"/>
            <a:r>
              <a:rPr lang="en-US" dirty="0" smtClean="0"/>
              <a:t>No call setup</a:t>
            </a:r>
          </a:p>
          <a:p>
            <a:pPr lvl="1"/>
            <a:r>
              <a:rPr lang="en-US" dirty="0" smtClean="0"/>
              <a:t>Routing must be very, very fast; it’s done for each packet</a:t>
            </a:r>
          </a:p>
          <a:p>
            <a:r>
              <a:rPr lang="en-US" dirty="0" smtClean="0"/>
              <a:t>Robustness: if a “router” fails, packets can take a different path</a:t>
            </a:r>
          </a:p>
          <a:p>
            <a:r>
              <a:rPr lang="en-US" dirty="0" smtClean="0"/>
              <a:t>Every packet must have a source and destination address, to enable replies</a:t>
            </a:r>
          </a:p>
          <a:p>
            <a:r>
              <a:rPr lang="en-US" dirty="0" smtClean="0"/>
              <a:t>Reply traffic may take a very different path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user types a name such as www.dni.gov.  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Domain Name System (DNS)</a:t>
            </a:r>
            <a:r>
              <a:rPr lang="en-US" dirty="0" smtClean="0"/>
              <a:t> translates that to an </a:t>
            </a:r>
            <a:r>
              <a:rPr lang="en-US" i="1" dirty="0" smtClean="0"/>
              <a:t>Internet Protocol (IP) Address</a:t>
            </a:r>
            <a:r>
              <a:rPr lang="en-US" dirty="0" smtClean="0"/>
              <a:t> such as </a:t>
            </a:r>
            <a:r>
              <a:rPr lang="is-IS" dirty="0" smtClean="0"/>
              <a:t>23.213.38.42</a:t>
            </a:r>
          </a:p>
          <a:p>
            <a:pPr lvl="1"/>
            <a:r>
              <a:rPr lang="is-IS" dirty="0" smtClean="0"/>
              <a:t>IP addresses are four bytes long; each of those numbers is in the range 0-255</a:t>
            </a:r>
          </a:p>
          <a:p>
            <a:pPr lvl="1"/>
            <a:r>
              <a:rPr lang="is-IS" dirty="0" smtClean="0"/>
              <a:t>www.dni.gov actually uses a CDN, so every querier gets a different answer</a:t>
            </a:r>
          </a:p>
          <a:p>
            <a:r>
              <a:rPr lang="en-US" dirty="0" smtClean="0"/>
              <a:t>IP addresses are what appear in packets</a:t>
            </a:r>
          </a:p>
          <a:p>
            <a:r>
              <a:rPr lang="en-US" dirty="0" smtClean="0"/>
              <a:t>Routers talk to each other (via </a:t>
            </a:r>
            <a:r>
              <a:rPr lang="en-US" i="1" dirty="0" smtClean="0"/>
              <a:t>Routing Protocols</a:t>
            </a:r>
            <a:r>
              <a:rPr lang="en-US" dirty="0" smtClean="0"/>
              <a:t>) to learn where each IP address 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Roughly 4 billion possible IP addresses today</a:t>
            </a:r>
          </a:p>
          <a:p>
            <a:pPr lvl="1"/>
            <a:r>
              <a:rPr lang="en-US" dirty="0" smtClean="0"/>
              <a:t>IPv6, a newer version of IP being deployed now, has many more addresses</a:t>
            </a:r>
          </a:p>
          <a:p>
            <a:r>
              <a:rPr lang="en-US" dirty="0" smtClean="0"/>
              <a:t>IP addresses are handed out in blocks to big ISPs.  Big ISPs give pieces of their allocations to smaller ISPs or to end customers</a:t>
            </a:r>
          </a:p>
          <a:p>
            <a:r>
              <a:rPr lang="en-US" dirty="0" smtClean="0"/>
              <a:t>Unless you’re a very large enterprise, the only way to get IP addresses is from your ISP – and if you switch ISPs, you have to renumber your computers</a:t>
            </a:r>
          </a:p>
          <a:p>
            <a:r>
              <a:rPr lang="en-US" dirty="0" smtClean="0"/>
              <a:t>There is no analog to “local number portability” on the Internet – and can’t be; there’s no time to do that many lookups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IP addresses are handed out by </a:t>
            </a:r>
            <a:r>
              <a:rPr lang="en-US" i="1" dirty="0"/>
              <a:t>Regional Internet </a:t>
            </a:r>
            <a:r>
              <a:rPr lang="en-US" i="1" dirty="0" smtClean="0"/>
              <a:t>Registries </a:t>
            </a:r>
            <a:r>
              <a:rPr lang="en-US" i="1" dirty="0"/>
              <a:t>(</a:t>
            </a:r>
            <a:r>
              <a:rPr lang="en-US" i="1" dirty="0" smtClean="0"/>
              <a:t>RIRs)</a:t>
            </a:r>
            <a:r>
              <a:rPr lang="en-US" dirty="0" smtClean="0"/>
              <a:t>, such as ARIN</a:t>
            </a:r>
            <a:endParaRPr lang="en-US" i="1" dirty="0"/>
          </a:p>
          <a:p>
            <a:r>
              <a:rPr lang="en-US" dirty="0" smtClean="0"/>
              <a:t>They get their addresses from ICANN, an international non-profit which gets its authority from the U.S. Department of Commerce – controversial abroad</a:t>
            </a:r>
          </a:p>
          <a:p>
            <a:r>
              <a:rPr lang="en-US" dirty="0" smtClean="0"/>
              <a:t>Addresses are allocated based on demonstrated short-term need and evidence of efficient use of previously-allocated addresses</a:t>
            </a:r>
          </a:p>
          <a:p>
            <a:r>
              <a:rPr lang="en-US" dirty="0" smtClean="0"/>
              <a:t>Addresses may not be sold, even as part of a bankruptcy, merger, or acquisition, except with ARIN’s approval and in accordance with ARIN’s policies</a:t>
            </a:r>
          </a:p>
          <a:p>
            <a:pPr lvl="1"/>
            <a:r>
              <a:rPr lang="en-US" dirty="0" smtClean="0"/>
              <a:t>This assertion of authority has never been contested in court—and some have been transferred by order of a </a:t>
            </a:r>
            <a:r>
              <a:rPr lang="en-US" smtClean="0"/>
              <a:t>bankruptcy court</a:t>
            </a:r>
            <a:endParaRPr lang="en-US" dirty="0" smtClean="0"/>
          </a:p>
          <a:p>
            <a:pPr lvl="1"/>
            <a:r>
              <a:rPr lang="en-US" dirty="0" smtClean="0"/>
              <a:t>Some ISPs have (very valuable) pre-ARIN addresses, called “legacy space”.  Legacy address holders don’t have to renumber when switching ISPs (among other advantages)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one computer contacts another, is it trying to talk to a Web server or trying to send mail?</a:t>
            </a:r>
          </a:p>
          <a:p>
            <a:pPr lvl="1"/>
            <a:r>
              <a:rPr lang="en-US" dirty="0" smtClean="0"/>
              <a:t>Remember that architecturally, all machines on the Internet are alike</a:t>
            </a:r>
          </a:p>
          <a:p>
            <a:pPr lvl="1"/>
            <a:r>
              <a:rPr lang="en-US" dirty="0" smtClean="0"/>
              <a:t>It’s perfectly legal to run a Web server </a:t>
            </a:r>
            <a:r>
              <a:rPr lang="en-US" i="1" dirty="0" smtClean="0"/>
              <a:t>and</a:t>
            </a:r>
            <a:r>
              <a:rPr lang="en-US" dirty="0" smtClean="0"/>
              <a:t> a mail server on a single computer</a:t>
            </a:r>
          </a:p>
          <a:p>
            <a:r>
              <a:rPr lang="en-US" dirty="0" smtClean="0"/>
              <a:t>Packets contain not just an IP address but a </a:t>
            </a:r>
            <a:r>
              <a:rPr lang="en-US" i="1" dirty="0" smtClean="0"/>
              <a:t>port number</a:t>
            </a:r>
            <a:endParaRPr lang="en-US" dirty="0" smtClean="0"/>
          </a:p>
          <a:p>
            <a:pPr lvl="1"/>
            <a:r>
              <a:rPr lang="en-US" dirty="0" smtClean="0"/>
              <a:t>Port 25 is the mail server, port 80 is the Web server, 443 is encrypted Web, etc.</a:t>
            </a:r>
          </a:p>
          <a:p>
            <a:r>
              <a:rPr lang="en-US" dirty="0" smtClean="0"/>
              <a:t>If an IP address is like a street address, a port number is the room number in the building</a:t>
            </a:r>
          </a:p>
          <a:p>
            <a:pPr lvl="1"/>
            <a:r>
              <a:rPr lang="en-US" dirty="0" smtClean="0"/>
              <a:t>Room 25 is the mail room, room 80 is library, etc.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Stack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6164" b="-66164"/>
          <a:stretch>
            <a:fillRect/>
          </a:stretch>
        </p:blipFill>
        <p:spPr>
          <a:xfrm>
            <a:off x="416858" y="2465914"/>
            <a:ext cx="5629980" cy="402065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46838" y="2770188"/>
            <a:ext cx="2666855" cy="34647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Internet uses a </a:t>
            </a:r>
            <a:r>
              <a:rPr lang="en-US" i="1" dirty="0" smtClean="0"/>
              <a:t>layered </a:t>
            </a:r>
            <a:r>
              <a:rPr lang="en-US" dirty="0" smtClean="0"/>
              <a:t>architecture</a:t>
            </a:r>
          </a:p>
          <a:p>
            <a:r>
              <a:rPr lang="en-US" dirty="0" smtClean="0"/>
              <a:t>Applications—email, web, etc.—are what we care about</a:t>
            </a:r>
          </a:p>
          <a:p>
            <a:r>
              <a:rPr lang="en-US" dirty="0" smtClean="0"/>
              <a:t>TCP (which has port numbers) </a:t>
            </a:r>
            <a:r>
              <a:rPr lang="en-US" i="1" dirty="0" smtClean="0"/>
              <a:t>transports</a:t>
            </a:r>
            <a:r>
              <a:rPr lang="en-US" dirty="0" smtClean="0"/>
              <a:t> the data; it is </a:t>
            </a:r>
            <a:r>
              <a:rPr lang="en-US" i="1" dirty="0" smtClean="0"/>
              <a:t>end-to-end</a:t>
            </a:r>
            <a:endParaRPr lang="en-US" dirty="0" smtClean="0"/>
          </a:p>
          <a:p>
            <a:r>
              <a:rPr lang="en-US" dirty="0" smtClean="0"/>
              <a:t>IP (the </a:t>
            </a:r>
            <a:r>
              <a:rPr lang="en-US" i="1" dirty="0" smtClean="0"/>
              <a:t>network layer</a:t>
            </a:r>
            <a:r>
              <a:rPr lang="en-US" dirty="0" smtClean="0"/>
              <a:t>) is processed by every router along the path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link layer</a:t>
            </a:r>
            <a:r>
              <a:rPr lang="en-US" dirty="0" smtClean="0"/>
              <a:t> is things like </a:t>
            </a:r>
            <a:r>
              <a:rPr lang="en-US" dirty="0" err="1" smtClean="0"/>
              <a:t>WiFi</a:t>
            </a:r>
            <a:r>
              <a:rPr lang="en-US" dirty="0" smtClean="0"/>
              <a:t>, Ethernet, etc.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and Routing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data is to be transmitted, it is broken up into </a:t>
            </a:r>
            <a:r>
              <a:rPr lang="en-US" i="1" dirty="0" smtClean="0"/>
              <a:t>packets</a:t>
            </a:r>
            <a:endParaRPr lang="en-US" dirty="0" smtClean="0"/>
          </a:p>
          <a:p>
            <a:r>
              <a:rPr lang="en-US" dirty="0" smtClean="0"/>
              <a:t>Each packet is sent independently</a:t>
            </a:r>
          </a:p>
          <a:p>
            <a:pPr lvl="1"/>
            <a:r>
              <a:rPr lang="en-US" dirty="0" smtClean="0"/>
              <a:t>Every packet has a source and destination IP address</a:t>
            </a:r>
          </a:p>
          <a:p>
            <a:pPr lvl="1"/>
            <a:r>
              <a:rPr lang="en-US" dirty="0" smtClean="0"/>
              <a:t>Packets can be dropped, damaged, duplicated, or reordered in transit</a:t>
            </a:r>
          </a:p>
          <a:p>
            <a:pPr lvl="1"/>
            <a:r>
              <a:rPr lang="en-US" dirty="0" smtClean="0"/>
              <a:t>Other information in the the packet is used to reconstruct the original data stream despite these errors</a:t>
            </a:r>
          </a:p>
          <a:p>
            <a:r>
              <a:rPr lang="en-US" dirty="0" smtClean="0"/>
              <a:t>An Internet transmission is more like a series of postcards than like a phone call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3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Forged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Often, a compromised computer can forge the source IP address on packets</a:t>
            </a:r>
          </a:p>
          <a:p>
            <a:r>
              <a:rPr lang="en-US" dirty="0" smtClean="0"/>
              <a:t>This can deceive the recipient—but reply packets won’t make it to the sender</a:t>
            </a:r>
          </a:p>
          <a:p>
            <a:r>
              <a:rPr lang="en-US" dirty="0" smtClean="0"/>
              <a:t>Some ISPs block forged packets from their customers; others do not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Each cable has many pairs of </a:t>
            </a:r>
            <a:r>
              <a:rPr lang="en-US" i="1" dirty="0" smtClean="0"/>
              <a:t>strands</a:t>
            </a:r>
            <a:endParaRPr lang="en-US" dirty="0" smtClean="0"/>
          </a:p>
          <a:p>
            <a:r>
              <a:rPr lang="en-US" dirty="0" smtClean="0"/>
              <a:t>Each strand carries many </a:t>
            </a:r>
            <a:r>
              <a:rPr lang="en-US" i="1" dirty="0" smtClean="0"/>
              <a:t>wavelengths</a:t>
            </a:r>
            <a:r>
              <a:rPr lang="en-US" dirty="0" smtClean="0"/>
              <a:t> (aka “colors” or “lambdas”)</a:t>
            </a:r>
          </a:p>
          <a:p>
            <a:pPr lvl="1"/>
            <a:r>
              <a:rPr lang="en-US" dirty="0" smtClean="0"/>
              <a:t>A new trans-Pacific fiber has six pairs of strands</a:t>
            </a:r>
          </a:p>
          <a:p>
            <a:pPr lvl="1"/>
            <a:r>
              <a:rPr lang="en-US" dirty="0" smtClean="0"/>
              <a:t>Each strand carries 100 wavelengths</a:t>
            </a:r>
          </a:p>
          <a:p>
            <a:pPr lvl="1"/>
            <a:r>
              <a:rPr lang="en-US" dirty="0" smtClean="0"/>
              <a:t>Each wavelength has a bandwidth of 100G bps</a:t>
            </a:r>
          </a:p>
          <a:p>
            <a:pPr lvl="1"/>
            <a:r>
              <a:rPr lang="en-US" dirty="0" smtClean="0"/>
              <a:t>Total capacity: 60 terabits/second</a:t>
            </a:r>
          </a:p>
          <a:p>
            <a:r>
              <a:rPr lang="en-US" dirty="0" smtClean="0"/>
              <a:t>Each wavelength can carry many different circuits</a:t>
            </a:r>
          </a:p>
          <a:p>
            <a:r>
              <a:rPr lang="en-US" dirty="0" smtClean="0"/>
              <a:t>Each Internet circuit carries packets for many different conversations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packets “know” how to reach their destination?</a:t>
            </a:r>
          </a:p>
          <a:p>
            <a:r>
              <a:rPr lang="en-US" dirty="0" smtClean="0"/>
              <a:t>Routers talk to each other; they thus build up a map of the Internet</a:t>
            </a:r>
          </a:p>
          <a:p>
            <a:r>
              <a:rPr lang="en-US" dirty="0" smtClean="0"/>
              <a:t>What if a router lies? </a:t>
            </a:r>
          </a:p>
          <a:p>
            <a:pPr lvl="1"/>
            <a:r>
              <a:rPr lang="en-US" dirty="0" smtClean="0"/>
              <a:t>Translation: what if your map has incorrect data?</a:t>
            </a:r>
          </a:p>
          <a:p>
            <a:pPr lvl="1"/>
            <a:r>
              <a:rPr lang="en-US" dirty="0" smtClean="0"/>
              <a:t>Used by spammers—and nation-states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Note: it’s hard to prevent routers from 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Email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6928" b="-6928"/>
          <a:stretch/>
        </p:blipFill>
        <p:spPr>
          <a:xfrm>
            <a:off x="2119937" y="2778262"/>
            <a:ext cx="1475342" cy="98545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6104984" y="4311236"/>
            <a:ext cx="1475342" cy="985455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1382266" y="4311236"/>
            <a:ext cx="1475342" cy="98545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4974763" y="2778262"/>
            <a:ext cx="1475342" cy="985455"/>
          </a:xfrm>
          <a:prstGeom prst="rect">
            <a:avLst/>
          </a:prstGeom>
        </p:spPr>
      </p:pic>
      <p:pic>
        <p:nvPicPr>
          <p:cNvPr id="12" name="Picture 11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26" y="5296691"/>
            <a:ext cx="1127674" cy="966444"/>
          </a:xfrm>
          <a:prstGeom prst="rect">
            <a:avLst/>
          </a:prstGeom>
        </p:spPr>
      </p:pic>
      <p:pic>
        <p:nvPicPr>
          <p:cNvPr id="14" name="Picture 13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4" y="5456437"/>
            <a:ext cx="941277" cy="80669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8" name="Straight Connector 17"/>
          <p:cNvCxnSpPr/>
          <p:nvPr/>
        </p:nvCxnSpPr>
        <p:spPr>
          <a:xfrm flipV="1">
            <a:off x="1382266" y="5090796"/>
            <a:ext cx="216061" cy="36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98327" y="3175001"/>
            <a:ext cx="521610" cy="235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3"/>
          </p:cNvCxnSpPr>
          <p:nvPr/>
        </p:nvCxnSpPr>
        <p:spPr>
          <a:xfrm flipV="1">
            <a:off x="6450105" y="3175001"/>
            <a:ext cx="423588" cy="95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59964" y="5090796"/>
            <a:ext cx="237262" cy="205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255828" y="3296121"/>
            <a:ext cx="943291" cy="2140338"/>
          </a:xfrm>
          <a:custGeom>
            <a:avLst/>
            <a:gdLst>
              <a:gd name="connsiteX0" fmla="*/ 0 w 943291"/>
              <a:gd name="connsiteY0" fmla="*/ 2140338 h 2140338"/>
              <a:gd name="connsiteX1" fmla="*/ 71354 w 943291"/>
              <a:gd name="connsiteY1" fmla="*/ 2054724 h 2140338"/>
              <a:gd name="connsiteX2" fmla="*/ 156979 w 943291"/>
              <a:gd name="connsiteY2" fmla="*/ 1997649 h 2140338"/>
              <a:gd name="connsiteX3" fmla="*/ 185520 w 943291"/>
              <a:gd name="connsiteY3" fmla="*/ 1954842 h 2140338"/>
              <a:gd name="connsiteX4" fmla="*/ 199791 w 943291"/>
              <a:gd name="connsiteY4" fmla="*/ 1912035 h 2140338"/>
              <a:gd name="connsiteX5" fmla="*/ 242604 w 943291"/>
              <a:gd name="connsiteY5" fmla="*/ 1869228 h 2140338"/>
              <a:gd name="connsiteX6" fmla="*/ 328228 w 943291"/>
              <a:gd name="connsiteY6" fmla="*/ 1740808 h 2140338"/>
              <a:gd name="connsiteX7" fmla="*/ 356770 w 943291"/>
              <a:gd name="connsiteY7" fmla="*/ 1698001 h 2140338"/>
              <a:gd name="connsiteX8" fmla="*/ 399582 w 943291"/>
              <a:gd name="connsiteY8" fmla="*/ 1655194 h 2140338"/>
              <a:gd name="connsiteX9" fmla="*/ 470936 w 943291"/>
              <a:gd name="connsiteY9" fmla="*/ 1526774 h 2140338"/>
              <a:gd name="connsiteX10" fmla="*/ 528019 w 943291"/>
              <a:gd name="connsiteY10" fmla="*/ 1441161 h 2140338"/>
              <a:gd name="connsiteX11" fmla="*/ 542290 w 943291"/>
              <a:gd name="connsiteY11" fmla="*/ 1384085 h 2140338"/>
              <a:gd name="connsiteX12" fmla="*/ 599373 w 943291"/>
              <a:gd name="connsiteY12" fmla="*/ 1298471 h 2140338"/>
              <a:gd name="connsiteX13" fmla="*/ 613644 w 943291"/>
              <a:gd name="connsiteY13" fmla="*/ 1255665 h 2140338"/>
              <a:gd name="connsiteX14" fmla="*/ 670727 w 943291"/>
              <a:gd name="connsiteY14" fmla="*/ 1170051 h 2140338"/>
              <a:gd name="connsiteX15" fmla="*/ 727810 w 943291"/>
              <a:gd name="connsiteY15" fmla="*/ 1041631 h 2140338"/>
              <a:gd name="connsiteX16" fmla="*/ 784893 w 943291"/>
              <a:gd name="connsiteY16" fmla="*/ 927480 h 2140338"/>
              <a:gd name="connsiteX17" fmla="*/ 799164 w 943291"/>
              <a:gd name="connsiteY17" fmla="*/ 884673 h 2140338"/>
              <a:gd name="connsiteX18" fmla="*/ 827705 w 943291"/>
              <a:gd name="connsiteY18" fmla="*/ 841866 h 2140338"/>
              <a:gd name="connsiteX19" fmla="*/ 841976 w 943291"/>
              <a:gd name="connsiteY19" fmla="*/ 770521 h 2140338"/>
              <a:gd name="connsiteX20" fmla="*/ 899059 w 943291"/>
              <a:gd name="connsiteY20" fmla="*/ 642101 h 2140338"/>
              <a:gd name="connsiteX21" fmla="*/ 913330 w 943291"/>
              <a:gd name="connsiteY21" fmla="*/ 585025 h 2140338"/>
              <a:gd name="connsiteX22" fmla="*/ 941872 w 943291"/>
              <a:gd name="connsiteY22" fmla="*/ 527950 h 2140338"/>
              <a:gd name="connsiteX23" fmla="*/ 927601 w 943291"/>
              <a:gd name="connsiteY23" fmla="*/ 370992 h 2140338"/>
              <a:gd name="connsiteX24" fmla="*/ 841976 w 943291"/>
              <a:gd name="connsiteY24" fmla="*/ 328185 h 2140338"/>
              <a:gd name="connsiteX25" fmla="*/ 756351 w 943291"/>
              <a:gd name="connsiteY25" fmla="*/ 271109 h 2140338"/>
              <a:gd name="connsiteX26" fmla="*/ 699268 w 943291"/>
              <a:gd name="connsiteY26" fmla="*/ 242571 h 2140338"/>
              <a:gd name="connsiteX27" fmla="*/ 613644 w 943291"/>
              <a:gd name="connsiteY27" fmla="*/ 185496 h 2140338"/>
              <a:gd name="connsiteX28" fmla="*/ 499478 w 943291"/>
              <a:gd name="connsiteY28" fmla="*/ 156958 h 2140338"/>
              <a:gd name="connsiteX29" fmla="*/ 399582 w 943291"/>
              <a:gd name="connsiteY29" fmla="*/ 128420 h 2140338"/>
              <a:gd name="connsiteX30" fmla="*/ 356770 w 943291"/>
              <a:gd name="connsiteY30" fmla="*/ 99882 h 2140338"/>
              <a:gd name="connsiteX31" fmla="*/ 256874 w 943291"/>
              <a:gd name="connsiteY31" fmla="*/ 71344 h 2140338"/>
              <a:gd name="connsiteX32" fmla="*/ 156979 w 943291"/>
              <a:gd name="connsiteY32" fmla="*/ 14269 h 2140338"/>
              <a:gd name="connsiteX33" fmla="*/ 142708 w 943291"/>
              <a:gd name="connsiteY33" fmla="*/ 0 h 21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43291" h="2140338">
                <a:moveTo>
                  <a:pt x="0" y="2140338"/>
                </a:moveTo>
                <a:cubicBezTo>
                  <a:pt x="23785" y="2111800"/>
                  <a:pt x="43864" y="2079712"/>
                  <a:pt x="71354" y="2054724"/>
                </a:cubicBezTo>
                <a:cubicBezTo>
                  <a:pt x="96736" y="2031652"/>
                  <a:pt x="156979" y="1997649"/>
                  <a:pt x="156979" y="1997649"/>
                </a:cubicBezTo>
                <a:cubicBezTo>
                  <a:pt x="166493" y="1983380"/>
                  <a:pt x="177850" y="1970181"/>
                  <a:pt x="185520" y="1954842"/>
                </a:cubicBezTo>
                <a:cubicBezTo>
                  <a:pt x="192247" y="1941389"/>
                  <a:pt x="191447" y="1924549"/>
                  <a:pt x="199791" y="1912035"/>
                </a:cubicBezTo>
                <a:cubicBezTo>
                  <a:pt x="210986" y="1895244"/>
                  <a:pt x="230213" y="1885157"/>
                  <a:pt x="242604" y="1869228"/>
                </a:cubicBezTo>
                <a:cubicBezTo>
                  <a:pt x="242621" y="1869206"/>
                  <a:pt x="313950" y="1762223"/>
                  <a:pt x="328228" y="1740808"/>
                </a:cubicBezTo>
                <a:cubicBezTo>
                  <a:pt x="337742" y="1726539"/>
                  <a:pt x="344642" y="1710127"/>
                  <a:pt x="356770" y="1698001"/>
                </a:cubicBezTo>
                <a:lnTo>
                  <a:pt x="399582" y="1655194"/>
                </a:lnTo>
                <a:cubicBezTo>
                  <a:pt x="434507" y="1550436"/>
                  <a:pt x="406852" y="1590851"/>
                  <a:pt x="470936" y="1526774"/>
                </a:cubicBezTo>
                <a:cubicBezTo>
                  <a:pt x="515492" y="1393124"/>
                  <a:pt x="442501" y="1590798"/>
                  <a:pt x="528019" y="1441161"/>
                </a:cubicBezTo>
                <a:cubicBezTo>
                  <a:pt x="537750" y="1424134"/>
                  <a:pt x="533519" y="1401625"/>
                  <a:pt x="542290" y="1384085"/>
                </a:cubicBezTo>
                <a:cubicBezTo>
                  <a:pt x="557631" y="1353407"/>
                  <a:pt x="588525" y="1331010"/>
                  <a:pt x="599373" y="1298471"/>
                </a:cubicBezTo>
                <a:cubicBezTo>
                  <a:pt x="604130" y="1284202"/>
                  <a:pt x="606339" y="1268813"/>
                  <a:pt x="613644" y="1255665"/>
                </a:cubicBezTo>
                <a:cubicBezTo>
                  <a:pt x="630303" y="1225683"/>
                  <a:pt x="659879" y="1202590"/>
                  <a:pt x="670727" y="1170051"/>
                </a:cubicBezTo>
                <a:cubicBezTo>
                  <a:pt x="744361" y="949175"/>
                  <a:pt x="659964" y="1177306"/>
                  <a:pt x="727810" y="1041631"/>
                </a:cubicBezTo>
                <a:cubicBezTo>
                  <a:pt x="797630" y="902007"/>
                  <a:pt x="718768" y="1026652"/>
                  <a:pt x="784893" y="927480"/>
                </a:cubicBezTo>
                <a:cubicBezTo>
                  <a:pt x="789650" y="913211"/>
                  <a:pt x="792437" y="898126"/>
                  <a:pt x="799164" y="884673"/>
                </a:cubicBezTo>
                <a:cubicBezTo>
                  <a:pt x="806834" y="869334"/>
                  <a:pt x="821683" y="857924"/>
                  <a:pt x="827705" y="841866"/>
                </a:cubicBezTo>
                <a:cubicBezTo>
                  <a:pt x="836222" y="819158"/>
                  <a:pt x="835594" y="793919"/>
                  <a:pt x="841976" y="770521"/>
                </a:cubicBezTo>
                <a:cubicBezTo>
                  <a:pt x="865490" y="684314"/>
                  <a:pt x="859789" y="701000"/>
                  <a:pt x="899059" y="642101"/>
                </a:cubicBezTo>
                <a:cubicBezTo>
                  <a:pt x="903816" y="623076"/>
                  <a:pt x="906443" y="603387"/>
                  <a:pt x="913330" y="585025"/>
                </a:cubicBezTo>
                <a:cubicBezTo>
                  <a:pt x="920800" y="565108"/>
                  <a:pt x="940457" y="549174"/>
                  <a:pt x="941872" y="527950"/>
                </a:cubicBezTo>
                <a:cubicBezTo>
                  <a:pt x="945367" y="475531"/>
                  <a:pt x="943053" y="421203"/>
                  <a:pt x="927601" y="370992"/>
                </a:cubicBezTo>
                <a:cubicBezTo>
                  <a:pt x="919764" y="345524"/>
                  <a:pt x="859405" y="337867"/>
                  <a:pt x="841976" y="328185"/>
                </a:cubicBezTo>
                <a:cubicBezTo>
                  <a:pt x="811990" y="311528"/>
                  <a:pt x="787032" y="286448"/>
                  <a:pt x="756351" y="271109"/>
                </a:cubicBezTo>
                <a:cubicBezTo>
                  <a:pt x="737323" y="261596"/>
                  <a:pt x="717510" y="253515"/>
                  <a:pt x="699268" y="242571"/>
                </a:cubicBezTo>
                <a:cubicBezTo>
                  <a:pt x="669854" y="224925"/>
                  <a:pt x="647279" y="192222"/>
                  <a:pt x="613644" y="185496"/>
                </a:cubicBezTo>
                <a:cubicBezTo>
                  <a:pt x="468568" y="156484"/>
                  <a:pt x="601873" y="186210"/>
                  <a:pt x="499478" y="156958"/>
                </a:cubicBezTo>
                <a:cubicBezTo>
                  <a:pt x="478140" y="150862"/>
                  <a:pt x="422394" y="139825"/>
                  <a:pt x="399582" y="128420"/>
                </a:cubicBezTo>
                <a:cubicBezTo>
                  <a:pt x="384242" y="120751"/>
                  <a:pt x="372110" y="107551"/>
                  <a:pt x="356770" y="99882"/>
                </a:cubicBezTo>
                <a:cubicBezTo>
                  <a:pt x="322271" y="82635"/>
                  <a:pt x="293450" y="85058"/>
                  <a:pt x="256874" y="71344"/>
                </a:cubicBezTo>
                <a:cubicBezTo>
                  <a:pt x="225274" y="59495"/>
                  <a:pt x="184580" y="34967"/>
                  <a:pt x="156979" y="14269"/>
                </a:cubicBezTo>
                <a:cubicBezTo>
                  <a:pt x="151597" y="10233"/>
                  <a:pt x="147465" y="4756"/>
                  <a:pt x="142708" y="0"/>
                </a:cubicBezTo>
              </a:path>
            </a:pathLst>
          </a:custGeom>
          <a:ln w="508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urved Connector 28"/>
          <p:cNvCxnSpPr/>
          <p:nvPr/>
        </p:nvCxnSpPr>
        <p:spPr>
          <a:xfrm>
            <a:off x="1829191" y="3043096"/>
            <a:ext cx="4892345" cy="12700"/>
          </a:xfrm>
          <a:prstGeom prst="curvedConnector3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6221939" y="3279301"/>
            <a:ext cx="1270112" cy="2363027"/>
          </a:xfrm>
          <a:custGeom>
            <a:avLst/>
            <a:gdLst>
              <a:gd name="connsiteX0" fmla="*/ 787791 w 1270112"/>
              <a:gd name="connsiteY0" fmla="*/ 0 h 2363027"/>
              <a:gd name="connsiteX1" fmla="*/ 707404 w 1270112"/>
              <a:gd name="connsiteY1" fmla="*/ 32151 h 2363027"/>
              <a:gd name="connsiteX2" fmla="*/ 627017 w 1270112"/>
              <a:gd name="connsiteY2" fmla="*/ 48226 h 2363027"/>
              <a:gd name="connsiteX3" fmla="*/ 562708 w 1270112"/>
              <a:gd name="connsiteY3" fmla="*/ 64301 h 2363027"/>
              <a:gd name="connsiteX4" fmla="*/ 514476 w 1270112"/>
              <a:gd name="connsiteY4" fmla="*/ 80376 h 2363027"/>
              <a:gd name="connsiteX5" fmla="*/ 353702 w 1270112"/>
              <a:gd name="connsiteY5" fmla="*/ 128601 h 2363027"/>
              <a:gd name="connsiteX6" fmla="*/ 209006 w 1270112"/>
              <a:gd name="connsiteY6" fmla="*/ 176826 h 2363027"/>
              <a:gd name="connsiteX7" fmla="*/ 160774 w 1270112"/>
              <a:gd name="connsiteY7" fmla="*/ 192901 h 2363027"/>
              <a:gd name="connsiteX8" fmla="*/ 128619 w 1270112"/>
              <a:gd name="connsiteY8" fmla="*/ 241126 h 2363027"/>
              <a:gd name="connsiteX9" fmla="*/ 64310 w 1270112"/>
              <a:gd name="connsiteY9" fmla="*/ 273276 h 2363027"/>
              <a:gd name="connsiteX10" fmla="*/ 48232 w 1270112"/>
              <a:gd name="connsiteY10" fmla="*/ 337576 h 2363027"/>
              <a:gd name="connsiteX11" fmla="*/ 0 w 1270112"/>
              <a:gd name="connsiteY11" fmla="*/ 401876 h 2363027"/>
              <a:gd name="connsiteX12" fmla="*/ 16078 w 1270112"/>
              <a:gd name="connsiteY12" fmla="*/ 723376 h 2363027"/>
              <a:gd name="connsiteX13" fmla="*/ 48232 w 1270112"/>
              <a:gd name="connsiteY13" fmla="*/ 771601 h 2363027"/>
              <a:gd name="connsiteX14" fmla="*/ 96465 w 1270112"/>
              <a:gd name="connsiteY14" fmla="*/ 884126 h 2363027"/>
              <a:gd name="connsiteX15" fmla="*/ 176851 w 1270112"/>
              <a:gd name="connsiteY15" fmla="*/ 996651 h 2363027"/>
              <a:gd name="connsiteX16" fmla="*/ 241161 w 1270112"/>
              <a:gd name="connsiteY16" fmla="*/ 1093101 h 2363027"/>
              <a:gd name="connsiteX17" fmla="*/ 289393 w 1270112"/>
              <a:gd name="connsiteY17" fmla="*/ 1189551 h 2363027"/>
              <a:gd name="connsiteX18" fmla="*/ 305470 w 1270112"/>
              <a:gd name="connsiteY18" fmla="*/ 1237776 h 2363027"/>
              <a:gd name="connsiteX19" fmla="*/ 369780 w 1270112"/>
              <a:gd name="connsiteY19" fmla="*/ 1350301 h 2363027"/>
              <a:gd name="connsiteX20" fmla="*/ 401934 w 1270112"/>
              <a:gd name="connsiteY20" fmla="*/ 1462826 h 2363027"/>
              <a:gd name="connsiteX21" fmla="*/ 514476 w 1270112"/>
              <a:gd name="connsiteY21" fmla="*/ 1607501 h 2363027"/>
              <a:gd name="connsiteX22" fmla="*/ 546631 w 1270112"/>
              <a:gd name="connsiteY22" fmla="*/ 1655726 h 2363027"/>
              <a:gd name="connsiteX23" fmla="*/ 594863 w 1270112"/>
              <a:gd name="connsiteY23" fmla="*/ 1703951 h 2363027"/>
              <a:gd name="connsiteX24" fmla="*/ 627017 w 1270112"/>
              <a:gd name="connsiteY24" fmla="*/ 1752176 h 2363027"/>
              <a:gd name="connsiteX25" fmla="*/ 675250 w 1270112"/>
              <a:gd name="connsiteY25" fmla="*/ 1784326 h 2363027"/>
              <a:gd name="connsiteX26" fmla="*/ 771714 w 1270112"/>
              <a:gd name="connsiteY26" fmla="*/ 1880776 h 2363027"/>
              <a:gd name="connsiteX27" fmla="*/ 819946 w 1270112"/>
              <a:gd name="connsiteY27" fmla="*/ 1912926 h 2363027"/>
              <a:gd name="connsiteX28" fmla="*/ 916410 w 1270112"/>
              <a:gd name="connsiteY28" fmla="*/ 2025451 h 2363027"/>
              <a:gd name="connsiteX29" fmla="*/ 1012874 w 1270112"/>
              <a:gd name="connsiteY29" fmla="*/ 2105826 h 2363027"/>
              <a:gd name="connsiteX30" fmla="*/ 1077184 w 1270112"/>
              <a:gd name="connsiteY30" fmla="*/ 2186201 h 2363027"/>
              <a:gd name="connsiteX31" fmla="*/ 1141493 w 1270112"/>
              <a:gd name="connsiteY31" fmla="*/ 2282652 h 2363027"/>
              <a:gd name="connsiteX32" fmla="*/ 1189725 w 1270112"/>
              <a:gd name="connsiteY32" fmla="*/ 2298727 h 2363027"/>
              <a:gd name="connsiteX33" fmla="*/ 1270112 w 1270112"/>
              <a:gd name="connsiteY33" fmla="*/ 2363027 h 236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70112" h="2363027">
                <a:moveTo>
                  <a:pt x="787791" y="0"/>
                </a:moveTo>
                <a:cubicBezTo>
                  <a:pt x="760995" y="10717"/>
                  <a:pt x="735047" y="23859"/>
                  <a:pt x="707404" y="32151"/>
                </a:cubicBezTo>
                <a:cubicBezTo>
                  <a:pt x="681230" y="40002"/>
                  <a:pt x="653693" y="42299"/>
                  <a:pt x="627017" y="48226"/>
                </a:cubicBezTo>
                <a:cubicBezTo>
                  <a:pt x="605447" y="53019"/>
                  <a:pt x="583954" y="58232"/>
                  <a:pt x="562708" y="64301"/>
                </a:cubicBezTo>
                <a:cubicBezTo>
                  <a:pt x="546413" y="68956"/>
                  <a:pt x="530771" y="75721"/>
                  <a:pt x="514476" y="80376"/>
                </a:cubicBezTo>
                <a:cubicBezTo>
                  <a:pt x="344391" y="128964"/>
                  <a:pt x="582940" y="52199"/>
                  <a:pt x="353702" y="128601"/>
                </a:cubicBezTo>
                <a:lnTo>
                  <a:pt x="209006" y="176826"/>
                </a:lnTo>
                <a:lnTo>
                  <a:pt x="160774" y="192901"/>
                </a:lnTo>
                <a:cubicBezTo>
                  <a:pt x="150056" y="208976"/>
                  <a:pt x="143462" y="228758"/>
                  <a:pt x="128619" y="241126"/>
                </a:cubicBezTo>
                <a:cubicBezTo>
                  <a:pt x="110207" y="256467"/>
                  <a:pt x="79654" y="254866"/>
                  <a:pt x="64310" y="273276"/>
                </a:cubicBezTo>
                <a:cubicBezTo>
                  <a:pt x="50165" y="290247"/>
                  <a:pt x="58114" y="317816"/>
                  <a:pt x="48232" y="337576"/>
                </a:cubicBezTo>
                <a:cubicBezTo>
                  <a:pt x="36248" y="361540"/>
                  <a:pt x="16077" y="380443"/>
                  <a:pt x="0" y="401876"/>
                </a:cubicBezTo>
                <a:cubicBezTo>
                  <a:pt x="5359" y="509043"/>
                  <a:pt x="2198" y="616977"/>
                  <a:pt x="16078" y="723376"/>
                </a:cubicBezTo>
                <a:cubicBezTo>
                  <a:pt x="18577" y="742534"/>
                  <a:pt x="38645" y="754827"/>
                  <a:pt x="48232" y="771601"/>
                </a:cubicBezTo>
                <a:cubicBezTo>
                  <a:pt x="109169" y="878226"/>
                  <a:pt x="57815" y="793956"/>
                  <a:pt x="96465" y="884126"/>
                </a:cubicBezTo>
                <a:cubicBezTo>
                  <a:pt x="144059" y="995162"/>
                  <a:pt x="106672" y="906434"/>
                  <a:pt x="176851" y="996651"/>
                </a:cubicBezTo>
                <a:cubicBezTo>
                  <a:pt x="200577" y="1027151"/>
                  <a:pt x="241161" y="1093101"/>
                  <a:pt x="241161" y="1093101"/>
                </a:cubicBezTo>
                <a:cubicBezTo>
                  <a:pt x="281570" y="1214314"/>
                  <a:pt x="227061" y="1064905"/>
                  <a:pt x="289393" y="1189551"/>
                </a:cubicBezTo>
                <a:cubicBezTo>
                  <a:pt x="296972" y="1204706"/>
                  <a:pt x="298794" y="1222202"/>
                  <a:pt x="305470" y="1237776"/>
                </a:cubicBezTo>
                <a:cubicBezTo>
                  <a:pt x="329947" y="1294881"/>
                  <a:pt x="337488" y="1301871"/>
                  <a:pt x="369780" y="1350301"/>
                </a:cubicBezTo>
                <a:cubicBezTo>
                  <a:pt x="373564" y="1365435"/>
                  <a:pt x="391450" y="1443958"/>
                  <a:pt x="401934" y="1462826"/>
                </a:cubicBezTo>
                <a:cubicBezTo>
                  <a:pt x="483200" y="1609083"/>
                  <a:pt x="436363" y="1513779"/>
                  <a:pt x="514476" y="1607501"/>
                </a:cubicBezTo>
                <a:cubicBezTo>
                  <a:pt x="526846" y="1622343"/>
                  <a:pt x="534261" y="1640884"/>
                  <a:pt x="546631" y="1655726"/>
                </a:cubicBezTo>
                <a:cubicBezTo>
                  <a:pt x="561187" y="1673191"/>
                  <a:pt x="580307" y="1686486"/>
                  <a:pt x="594863" y="1703951"/>
                </a:cubicBezTo>
                <a:cubicBezTo>
                  <a:pt x="607233" y="1718793"/>
                  <a:pt x="613354" y="1738515"/>
                  <a:pt x="627017" y="1752176"/>
                </a:cubicBezTo>
                <a:cubicBezTo>
                  <a:pt x="640681" y="1765838"/>
                  <a:pt x="660808" y="1771490"/>
                  <a:pt x="675250" y="1784326"/>
                </a:cubicBezTo>
                <a:cubicBezTo>
                  <a:pt x="709237" y="1814532"/>
                  <a:pt x="733879" y="1855556"/>
                  <a:pt x="771714" y="1880776"/>
                </a:cubicBezTo>
                <a:cubicBezTo>
                  <a:pt x="787791" y="1891493"/>
                  <a:pt x="805102" y="1900558"/>
                  <a:pt x="819946" y="1912926"/>
                </a:cubicBezTo>
                <a:cubicBezTo>
                  <a:pt x="879787" y="1962786"/>
                  <a:pt x="863183" y="1963362"/>
                  <a:pt x="916410" y="2025451"/>
                </a:cubicBezTo>
                <a:cubicBezTo>
                  <a:pt x="957674" y="2073585"/>
                  <a:pt x="963259" y="2072754"/>
                  <a:pt x="1012874" y="2105826"/>
                </a:cubicBezTo>
                <a:cubicBezTo>
                  <a:pt x="1049081" y="2214426"/>
                  <a:pt x="998868" y="2096709"/>
                  <a:pt x="1077184" y="2186201"/>
                </a:cubicBezTo>
                <a:cubicBezTo>
                  <a:pt x="1102631" y="2215280"/>
                  <a:pt x="1104834" y="2270434"/>
                  <a:pt x="1141493" y="2282652"/>
                </a:cubicBezTo>
                <a:cubicBezTo>
                  <a:pt x="1157570" y="2288010"/>
                  <a:pt x="1174567" y="2291149"/>
                  <a:pt x="1189725" y="2298727"/>
                </a:cubicBezTo>
                <a:cubicBezTo>
                  <a:pt x="1230287" y="2319005"/>
                  <a:pt x="1240203" y="2333123"/>
                  <a:pt x="1270112" y="2363027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30667" y="5296691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58706" y="3774239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47822" y="3774239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67654" y="5328111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2775711"/>
            <a:ext cx="966341" cy="13701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880" y="2611023"/>
            <a:ext cx="966341" cy="13701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976" y="4147857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Outbound </a:t>
            </a:r>
          </a:p>
          <a:p>
            <a:r>
              <a:rPr lang="en-US" sz="1400" dirty="0" smtClean="0"/>
              <a:t>Mail Server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897173" y="338447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Inbound </a:t>
            </a:r>
          </a:p>
          <a:p>
            <a:r>
              <a:rPr lang="en-US" sz="1400" dirty="0" smtClean="0"/>
              <a:t>Mail Server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08990" y="5840640"/>
            <a:ext cx="2384546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Access Links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555139" y="5356800"/>
            <a:ext cx="2263591" cy="656640"/>
          </a:xfrm>
          <a:custGeom>
            <a:avLst/>
            <a:gdLst>
              <a:gd name="connsiteX0" fmla="*/ 0 w 2263591"/>
              <a:gd name="connsiteY0" fmla="*/ 0 h 656640"/>
              <a:gd name="connsiteX1" fmla="*/ 190072 w 2263591"/>
              <a:gd name="connsiteY1" fmla="*/ 43200 h 656640"/>
              <a:gd name="connsiteX2" fmla="*/ 233271 w 2263591"/>
              <a:gd name="connsiteY2" fmla="*/ 60480 h 656640"/>
              <a:gd name="connsiteX3" fmla="*/ 259190 w 2263591"/>
              <a:gd name="connsiteY3" fmla="*/ 69120 h 656640"/>
              <a:gd name="connsiteX4" fmla="*/ 336947 w 2263591"/>
              <a:gd name="connsiteY4" fmla="*/ 86400 h 656640"/>
              <a:gd name="connsiteX5" fmla="*/ 406064 w 2263591"/>
              <a:gd name="connsiteY5" fmla="*/ 112320 h 656640"/>
              <a:gd name="connsiteX6" fmla="*/ 509740 w 2263591"/>
              <a:gd name="connsiteY6" fmla="*/ 138240 h 656640"/>
              <a:gd name="connsiteX7" fmla="*/ 604776 w 2263591"/>
              <a:gd name="connsiteY7" fmla="*/ 164160 h 656640"/>
              <a:gd name="connsiteX8" fmla="*/ 682533 w 2263591"/>
              <a:gd name="connsiteY8" fmla="*/ 181440 h 656640"/>
              <a:gd name="connsiteX9" fmla="*/ 708452 w 2263591"/>
              <a:gd name="connsiteY9" fmla="*/ 190080 h 656640"/>
              <a:gd name="connsiteX10" fmla="*/ 768930 w 2263591"/>
              <a:gd name="connsiteY10" fmla="*/ 198720 h 656640"/>
              <a:gd name="connsiteX11" fmla="*/ 881245 w 2263591"/>
              <a:gd name="connsiteY11" fmla="*/ 224640 h 656640"/>
              <a:gd name="connsiteX12" fmla="*/ 915804 w 2263591"/>
              <a:gd name="connsiteY12" fmla="*/ 233280 h 656640"/>
              <a:gd name="connsiteX13" fmla="*/ 1062678 w 2263591"/>
              <a:gd name="connsiteY13" fmla="*/ 250560 h 656640"/>
              <a:gd name="connsiteX14" fmla="*/ 1114516 w 2263591"/>
              <a:gd name="connsiteY14" fmla="*/ 267840 h 656640"/>
              <a:gd name="connsiteX15" fmla="*/ 1252750 w 2263591"/>
              <a:gd name="connsiteY15" fmla="*/ 285120 h 656640"/>
              <a:gd name="connsiteX16" fmla="*/ 1477382 w 2263591"/>
              <a:gd name="connsiteY16" fmla="*/ 302400 h 656640"/>
              <a:gd name="connsiteX17" fmla="*/ 1555139 w 2263591"/>
              <a:gd name="connsiteY17" fmla="*/ 311040 h 656640"/>
              <a:gd name="connsiteX18" fmla="*/ 1658814 w 2263591"/>
              <a:gd name="connsiteY18" fmla="*/ 336960 h 656640"/>
              <a:gd name="connsiteX19" fmla="*/ 1710652 w 2263591"/>
              <a:gd name="connsiteY19" fmla="*/ 345600 h 656640"/>
              <a:gd name="connsiteX20" fmla="*/ 1805689 w 2263591"/>
              <a:gd name="connsiteY20" fmla="*/ 371520 h 656640"/>
              <a:gd name="connsiteX21" fmla="*/ 1840247 w 2263591"/>
              <a:gd name="connsiteY21" fmla="*/ 388800 h 656640"/>
              <a:gd name="connsiteX22" fmla="*/ 1874806 w 2263591"/>
              <a:gd name="connsiteY22" fmla="*/ 397440 h 656640"/>
              <a:gd name="connsiteX23" fmla="*/ 1909365 w 2263591"/>
              <a:gd name="connsiteY23" fmla="*/ 414720 h 656640"/>
              <a:gd name="connsiteX24" fmla="*/ 1961203 w 2263591"/>
              <a:gd name="connsiteY24" fmla="*/ 432000 h 656640"/>
              <a:gd name="connsiteX25" fmla="*/ 2004401 w 2263591"/>
              <a:gd name="connsiteY25" fmla="*/ 449280 h 656640"/>
              <a:gd name="connsiteX26" fmla="*/ 2082158 w 2263591"/>
              <a:gd name="connsiteY26" fmla="*/ 466560 h 656640"/>
              <a:gd name="connsiteX27" fmla="*/ 2125356 w 2263591"/>
              <a:gd name="connsiteY27" fmla="*/ 492480 h 656640"/>
              <a:gd name="connsiteX28" fmla="*/ 2159915 w 2263591"/>
              <a:gd name="connsiteY28" fmla="*/ 509760 h 656640"/>
              <a:gd name="connsiteX29" fmla="*/ 2185834 w 2263591"/>
              <a:gd name="connsiteY29" fmla="*/ 535680 h 656640"/>
              <a:gd name="connsiteX30" fmla="*/ 2220392 w 2263591"/>
              <a:gd name="connsiteY30" fmla="*/ 587520 h 656640"/>
              <a:gd name="connsiteX31" fmla="*/ 2246311 w 2263591"/>
              <a:gd name="connsiteY31" fmla="*/ 622080 h 656640"/>
              <a:gd name="connsiteX32" fmla="*/ 2263591 w 2263591"/>
              <a:gd name="connsiteY32" fmla="*/ 656640 h 6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63591" h="656640">
                <a:moveTo>
                  <a:pt x="0" y="0"/>
                </a:moveTo>
                <a:cubicBezTo>
                  <a:pt x="63357" y="14400"/>
                  <a:pt x="127178" y="26894"/>
                  <a:pt x="190072" y="43200"/>
                </a:cubicBezTo>
                <a:cubicBezTo>
                  <a:pt x="205085" y="47092"/>
                  <a:pt x="218750" y="55034"/>
                  <a:pt x="233271" y="60480"/>
                </a:cubicBezTo>
                <a:cubicBezTo>
                  <a:pt x="241798" y="63678"/>
                  <a:pt x="250355" y="66911"/>
                  <a:pt x="259190" y="69120"/>
                </a:cubicBezTo>
                <a:cubicBezTo>
                  <a:pt x="286578" y="75967"/>
                  <a:pt x="310341" y="77531"/>
                  <a:pt x="336947" y="86400"/>
                </a:cubicBezTo>
                <a:cubicBezTo>
                  <a:pt x="360290" y="94181"/>
                  <a:pt x="382496" y="105249"/>
                  <a:pt x="406064" y="112320"/>
                </a:cubicBezTo>
                <a:cubicBezTo>
                  <a:pt x="440184" y="122556"/>
                  <a:pt x="475488" y="128453"/>
                  <a:pt x="509740" y="138240"/>
                </a:cubicBezTo>
                <a:cubicBezTo>
                  <a:pt x="547713" y="149090"/>
                  <a:pt x="569089" y="155924"/>
                  <a:pt x="604776" y="164160"/>
                </a:cubicBezTo>
                <a:cubicBezTo>
                  <a:pt x="630647" y="170131"/>
                  <a:pt x="656775" y="175000"/>
                  <a:pt x="682533" y="181440"/>
                </a:cubicBezTo>
                <a:cubicBezTo>
                  <a:pt x="691368" y="183649"/>
                  <a:pt x="699522" y="188294"/>
                  <a:pt x="708452" y="190080"/>
                </a:cubicBezTo>
                <a:cubicBezTo>
                  <a:pt x="728421" y="194074"/>
                  <a:pt x="748771" y="195840"/>
                  <a:pt x="768930" y="198720"/>
                </a:cubicBezTo>
                <a:cubicBezTo>
                  <a:pt x="858141" y="228459"/>
                  <a:pt x="782550" y="206695"/>
                  <a:pt x="881245" y="224640"/>
                </a:cubicBezTo>
                <a:cubicBezTo>
                  <a:pt x="892928" y="226764"/>
                  <a:pt x="904121" y="231156"/>
                  <a:pt x="915804" y="233280"/>
                </a:cubicBezTo>
                <a:cubicBezTo>
                  <a:pt x="962492" y="241769"/>
                  <a:pt x="1016339" y="245926"/>
                  <a:pt x="1062678" y="250560"/>
                </a:cubicBezTo>
                <a:cubicBezTo>
                  <a:pt x="1079957" y="256320"/>
                  <a:pt x="1096768" y="263744"/>
                  <a:pt x="1114516" y="267840"/>
                </a:cubicBezTo>
                <a:cubicBezTo>
                  <a:pt x="1139132" y="273521"/>
                  <a:pt x="1233739" y="282744"/>
                  <a:pt x="1252750" y="285120"/>
                </a:cubicBezTo>
                <a:cubicBezTo>
                  <a:pt x="1395776" y="302999"/>
                  <a:pt x="1216731" y="288681"/>
                  <a:pt x="1477382" y="302400"/>
                </a:cubicBezTo>
                <a:cubicBezTo>
                  <a:pt x="1503301" y="305280"/>
                  <a:pt x="1529521" y="306160"/>
                  <a:pt x="1555139" y="311040"/>
                </a:cubicBezTo>
                <a:cubicBezTo>
                  <a:pt x="1590132" y="317706"/>
                  <a:pt x="1623677" y="331104"/>
                  <a:pt x="1658814" y="336960"/>
                </a:cubicBezTo>
                <a:lnTo>
                  <a:pt x="1710652" y="345600"/>
                </a:lnTo>
                <a:cubicBezTo>
                  <a:pt x="1766545" y="382864"/>
                  <a:pt x="1702441" y="345707"/>
                  <a:pt x="1805689" y="371520"/>
                </a:cubicBezTo>
                <a:cubicBezTo>
                  <a:pt x="1818184" y="374644"/>
                  <a:pt x="1828188" y="384278"/>
                  <a:pt x="1840247" y="388800"/>
                </a:cubicBezTo>
                <a:cubicBezTo>
                  <a:pt x="1851365" y="392969"/>
                  <a:pt x="1863688" y="393271"/>
                  <a:pt x="1874806" y="397440"/>
                </a:cubicBezTo>
                <a:cubicBezTo>
                  <a:pt x="1886865" y="401962"/>
                  <a:pt x="1897407" y="409937"/>
                  <a:pt x="1909365" y="414720"/>
                </a:cubicBezTo>
                <a:cubicBezTo>
                  <a:pt x="1926276" y="421485"/>
                  <a:pt x="1944292" y="425235"/>
                  <a:pt x="1961203" y="432000"/>
                </a:cubicBezTo>
                <a:cubicBezTo>
                  <a:pt x="1975602" y="437760"/>
                  <a:pt x="1989439" y="445199"/>
                  <a:pt x="2004401" y="449280"/>
                </a:cubicBezTo>
                <a:cubicBezTo>
                  <a:pt x="2033602" y="457244"/>
                  <a:pt x="2056059" y="453510"/>
                  <a:pt x="2082158" y="466560"/>
                </a:cubicBezTo>
                <a:cubicBezTo>
                  <a:pt x="2097178" y="474070"/>
                  <a:pt x="2110677" y="484325"/>
                  <a:pt x="2125356" y="492480"/>
                </a:cubicBezTo>
                <a:cubicBezTo>
                  <a:pt x="2136615" y="498735"/>
                  <a:pt x="2148395" y="504000"/>
                  <a:pt x="2159915" y="509760"/>
                </a:cubicBezTo>
                <a:cubicBezTo>
                  <a:pt x="2168555" y="518400"/>
                  <a:pt x="2178333" y="526035"/>
                  <a:pt x="2185834" y="535680"/>
                </a:cubicBezTo>
                <a:cubicBezTo>
                  <a:pt x="2198584" y="552073"/>
                  <a:pt x="2207932" y="570906"/>
                  <a:pt x="2220392" y="587520"/>
                </a:cubicBezTo>
                <a:lnTo>
                  <a:pt x="2246311" y="622080"/>
                </a:lnTo>
                <a:cubicBezTo>
                  <a:pt x="2256239" y="651864"/>
                  <a:pt x="2248511" y="641560"/>
                  <a:pt x="2263591" y="6566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78482" y="3438720"/>
            <a:ext cx="1935284" cy="2342390"/>
          </a:xfrm>
          <a:custGeom>
            <a:avLst/>
            <a:gdLst>
              <a:gd name="connsiteX0" fmla="*/ 0 w 1935284"/>
              <a:gd name="connsiteY0" fmla="*/ 0 h 2342390"/>
              <a:gd name="connsiteX1" fmla="*/ 60478 w 1935284"/>
              <a:gd name="connsiteY1" fmla="*/ 77760 h 2342390"/>
              <a:gd name="connsiteX2" fmla="*/ 112316 w 1935284"/>
              <a:gd name="connsiteY2" fmla="*/ 120960 h 2342390"/>
              <a:gd name="connsiteX3" fmla="*/ 155514 w 1935284"/>
              <a:gd name="connsiteY3" fmla="*/ 181440 h 2342390"/>
              <a:gd name="connsiteX4" fmla="*/ 207352 w 1935284"/>
              <a:gd name="connsiteY4" fmla="*/ 233280 h 2342390"/>
              <a:gd name="connsiteX5" fmla="*/ 371505 w 1935284"/>
              <a:gd name="connsiteY5" fmla="*/ 406080 h 2342390"/>
              <a:gd name="connsiteX6" fmla="*/ 431983 w 1935284"/>
              <a:gd name="connsiteY6" fmla="*/ 466560 h 2342390"/>
              <a:gd name="connsiteX7" fmla="*/ 561578 w 1935284"/>
              <a:gd name="connsiteY7" fmla="*/ 578880 h 2342390"/>
              <a:gd name="connsiteX8" fmla="*/ 656614 w 1935284"/>
              <a:gd name="connsiteY8" fmla="*/ 665280 h 2342390"/>
              <a:gd name="connsiteX9" fmla="*/ 777569 w 1935284"/>
              <a:gd name="connsiteY9" fmla="*/ 760320 h 2342390"/>
              <a:gd name="connsiteX10" fmla="*/ 812128 w 1935284"/>
              <a:gd name="connsiteY10" fmla="*/ 786240 h 2342390"/>
              <a:gd name="connsiteX11" fmla="*/ 855326 w 1935284"/>
              <a:gd name="connsiteY11" fmla="*/ 812160 h 2342390"/>
              <a:gd name="connsiteX12" fmla="*/ 872606 w 1935284"/>
              <a:gd name="connsiteY12" fmla="*/ 838080 h 2342390"/>
              <a:gd name="connsiteX13" fmla="*/ 933083 w 1935284"/>
              <a:gd name="connsiteY13" fmla="*/ 881280 h 2342390"/>
              <a:gd name="connsiteX14" fmla="*/ 976282 w 1935284"/>
              <a:gd name="connsiteY14" fmla="*/ 933120 h 2342390"/>
              <a:gd name="connsiteX15" fmla="*/ 1028120 w 1935284"/>
              <a:gd name="connsiteY15" fmla="*/ 959040 h 2342390"/>
              <a:gd name="connsiteX16" fmla="*/ 1097237 w 1935284"/>
              <a:gd name="connsiteY16" fmla="*/ 1028160 h 2342390"/>
              <a:gd name="connsiteX17" fmla="*/ 1149075 w 1935284"/>
              <a:gd name="connsiteY17" fmla="*/ 1071360 h 2342390"/>
              <a:gd name="connsiteX18" fmla="*/ 1174994 w 1935284"/>
              <a:gd name="connsiteY18" fmla="*/ 1097280 h 2342390"/>
              <a:gd name="connsiteX19" fmla="*/ 1200913 w 1935284"/>
              <a:gd name="connsiteY19" fmla="*/ 1114560 h 2342390"/>
              <a:gd name="connsiteX20" fmla="*/ 1261390 w 1935284"/>
              <a:gd name="connsiteY20" fmla="*/ 1166400 h 2342390"/>
              <a:gd name="connsiteX21" fmla="*/ 1321868 w 1935284"/>
              <a:gd name="connsiteY21" fmla="*/ 1261440 h 2342390"/>
              <a:gd name="connsiteX22" fmla="*/ 1347787 w 1935284"/>
              <a:gd name="connsiteY22" fmla="*/ 1296000 h 2342390"/>
              <a:gd name="connsiteX23" fmla="*/ 1365066 w 1935284"/>
              <a:gd name="connsiteY23" fmla="*/ 1330560 h 2342390"/>
              <a:gd name="connsiteX24" fmla="*/ 1399625 w 1935284"/>
              <a:gd name="connsiteY24" fmla="*/ 1382400 h 2342390"/>
              <a:gd name="connsiteX25" fmla="*/ 1425544 w 1935284"/>
              <a:gd name="connsiteY25" fmla="*/ 1442880 h 2342390"/>
              <a:gd name="connsiteX26" fmla="*/ 1434184 w 1935284"/>
              <a:gd name="connsiteY26" fmla="*/ 1468800 h 2342390"/>
              <a:gd name="connsiteX27" fmla="*/ 1468742 w 1935284"/>
              <a:gd name="connsiteY27" fmla="*/ 1520640 h 2342390"/>
              <a:gd name="connsiteX28" fmla="*/ 1494661 w 1935284"/>
              <a:gd name="connsiteY28" fmla="*/ 1572480 h 2342390"/>
              <a:gd name="connsiteX29" fmla="*/ 1529220 w 1935284"/>
              <a:gd name="connsiteY29" fmla="*/ 1624320 h 2342390"/>
              <a:gd name="connsiteX30" fmla="*/ 1563779 w 1935284"/>
              <a:gd name="connsiteY30" fmla="*/ 1702080 h 2342390"/>
              <a:gd name="connsiteX31" fmla="*/ 1589698 w 1935284"/>
              <a:gd name="connsiteY31" fmla="*/ 1762560 h 2342390"/>
              <a:gd name="connsiteX32" fmla="*/ 1615617 w 1935284"/>
              <a:gd name="connsiteY32" fmla="*/ 1797120 h 2342390"/>
              <a:gd name="connsiteX33" fmla="*/ 1650175 w 1935284"/>
              <a:gd name="connsiteY33" fmla="*/ 1866240 h 2342390"/>
              <a:gd name="connsiteX34" fmla="*/ 1676094 w 1935284"/>
              <a:gd name="connsiteY34" fmla="*/ 1900800 h 2342390"/>
              <a:gd name="connsiteX35" fmla="*/ 1693373 w 1935284"/>
              <a:gd name="connsiteY35" fmla="*/ 1935360 h 2342390"/>
              <a:gd name="connsiteX36" fmla="*/ 1719292 w 1935284"/>
              <a:gd name="connsiteY36" fmla="*/ 2004480 h 2342390"/>
              <a:gd name="connsiteX37" fmla="*/ 1745211 w 1935284"/>
              <a:gd name="connsiteY37" fmla="*/ 2021760 h 2342390"/>
              <a:gd name="connsiteX38" fmla="*/ 1771130 w 1935284"/>
              <a:gd name="connsiteY38" fmla="*/ 2082240 h 2342390"/>
              <a:gd name="connsiteX39" fmla="*/ 1779770 w 1935284"/>
              <a:gd name="connsiteY39" fmla="*/ 2116800 h 2342390"/>
              <a:gd name="connsiteX40" fmla="*/ 1822968 w 1935284"/>
              <a:gd name="connsiteY40" fmla="*/ 2194560 h 2342390"/>
              <a:gd name="connsiteX41" fmla="*/ 1840248 w 1935284"/>
              <a:gd name="connsiteY41" fmla="*/ 2246400 h 2342390"/>
              <a:gd name="connsiteX42" fmla="*/ 1866167 w 1935284"/>
              <a:gd name="connsiteY42" fmla="*/ 2272320 h 2342390"/>
              <a:gd name="connsiteX43" fmla="*/ 1883446 w 1935284"/>
              <a:gd name="connsiteY43" fmla="*/ 2298240 h 2342390"/>
              <a:gd name="connsiteX44" fmla="*/ 1892086 w 1935284"/>
              <a:gd name="connsiteY44" fmla="*/ 2324160 h 2342390"/>
              <a:gd name="connsiteX45" fmla="*/ 1918005 w 1935284"/>
              <a:gd name="connsiteY45" fmla="*/ 2341440 h 2342390"/>
              <a:gd name="connsiteX46" fmla="*/ 1935284 w 1935284"/>
              <a:gd name="connsiteY46" fmla="*/ 2341440 h 234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5284" h="2342390">
                <a:moveTo>
                  <a:pt x="0" y="0"/>
                </a:moveTo>
                <a:cubicBezTo>
                  <a:pt x="20159" y="25920"/>
                  <a:pt x="38135" y="53697"/>
                  <a:pt x="60478" y="77760"/>
                </a:cubicBezTo>
                <a:cubicBezTo>
                  <a:pt x="75783" y="94243"/>
                  <a:pt x="97117" y="104379"/>
                  <a:pt x="112316" y="120960"/>
                </a:cubicBezTo>
                <a:cubicBezTo>
                  <a:pt x="129056" y="139223"/>
                  <a:pt x="139512" y="162527"/>
                  <a:pt x="155514" y="181440"/>
                </a:cubicBezTo>
                <a:cubicBezTo>
                  <a:pt x="171299" y="200095"/>
                  <a:pt x="190724" y="215372"/>
                  <a:pt x="207352" y="233280"/>
                </a:cubicBezTo>
                <a:cubicBezTo>
                  <a:pt x="379435" y="418607"/>
                  <a:pt x="119390" y="153955"/>
                  <a:pt x="371505" y="406080"/>
                </a:cubicBezTo>
                <a:cubicBezTo>
                  <a:pt x="391664" y="426240"/>
                  <a:pt x="410439" y="447887"/>
                  <a:pt x="431983" y="466560"/>
                </a:cubicBezTo>
                <a:lnTo>
                  <a:pt x="561578" y="578880"/>
                </a:lnTo>
                <a:cubicBezTo>
                  <a:pt x="593644" y="607248"/>
                  <a:pt x="622950" y="638828"/>
                  <a:pt x="656614" y="665280"/>
                </a:cubicBezTo>
                <a:lnTo>
                  <a:pt x="777569" y="760320"/>
                </a:lnTo>
                <a:cubicBezTo>
                  <a:pt x="788935" y="769161"/>
                  <a:pt x="799780" y="778831"/>
                  <a:pt x="812128" y="786240"/>
                </a:cubicBezTo>
                <a:lnTo>
                  <a:pt x="855326" y="812160"/>
                </a:lnTo>
                <a:cubicBezTo>
                  <a:pt x="861086" y="820800"/>
                  <a:pt x="865264" y="830737"/>
                  <a:pt x="872606" y="838080"/>
                </a:cubicBezTo>
                <a:cubicBezTo>
                  <a:pt x="883324" y="848798"/>
                  <a:pt x="918365" y="871467"/>
                  <a:pt x="933083" y="881280"/>
                </a:cubicBezTo>
                <a:cubicBezTo>
                  <a:pt x="945833" y="900405"/>
                  <a:pt x="956326" y="919816"/>
                  <a:pt x="976282" y="933120"/>
                </a:cubicBezTo>
                <a:cubicBezTo>
                  <a:pt x="992356" y="943837"/>
                  <a:pt x="1012929" y="947104"/>
                  <a:pt x="1028120" y="959040"/>
                </a:cubicBezTo>
                <a:cubicBezTo>
                  <a:pt x="1053740" y="979171"/>
                  <a:pt x="1072207" y="1007301"/>
                  <a:pt x="1097237" y="1028160"/>
                </a:cubicBezTo>
                <a:cubicBezTo>
                  <a:pt x="1114516" y="1042560"/>
                  <a:pt x="1132264" y="1056416"/>
                  <a:pt x="1149075" y="1071360"/>
                </a:cubicBezTo>
                <a:cubicBezTo>
                  <a:pt x="1158207" y="1079478"/>
                  <a:pt x="1165608" y="1089458"/>
                  <a:pt x="1174994" y="1097280"/>
                </a:cubicBezTo>
                <a:cubicBezTo>
                  <a:pt x="1182971" y="1103928"/>
                  <a:pt x="1193571" y="1107217"/>
                  <a:pt x="1200913" y="1114560"/>
                </a:cubicBezTo>
                <a:cubicBezTo>
                  <a:pt x="1256253" y="1169903"/>
                  <a:pt x="1210523" y="1149444"/>
                  <a:pt x="1261390" y="1166400"/>
                </a:cubicBezTo>
                <a:cubicBezTo>
                  <a:pt x="1280257" y="1197846"/>
                  <a:pt x="1299929" y="1232187"/>
                  <a:pt x="1321868" y="1261440"/>
                </a:cubicBezTo>
                <a:cubicBezTo>
                  <a:pt x="1330508" y="1272960"/>
                  <a:pt x="1340155" y="1283789"/>
                  <a:pt x="1347787" y="1296000"/>
                </a:cubicBezTo>
                <a:cubicBezTo>
                  <a:pt x="1354613" y="1306922"/>
                  <a:pt x="1358440" y="1319516"/>
                  <a:pt x="1365066" y="1330560"/>
                </a:cubicBezTo>
                <a:cubicBezTo>
                  <a:pt x="1375751" y="1348368"/>
                  <a:pt x="1391444" y="1363311"/>
                  <a:pt x="1399625" y="1382400"/>
                </a:cubicBezTo>
                <a:cubicBezTo>
                  <a:pt x="1408265" y="1402560"/>
                  <a:pt x="1417398" y="1422515"/>
                  <a:pt x="1425544" y="1442880"/>
                </a:cubicBezTo>
                <a:cubicBezTo>
                  <a:pt x="1428926" y="1451336"/>
                  <a:pt x="1429761" y="1460839"/>
                  <a:pt x="1434184" y="1468800"/>
                </a:cubicBezTo>
                <a:cubicBezTo>
                  <a:pt x="1444269" y="1486954"/>
                  <a:pt x="1459455" y="1502065"/>
                  <a:pt x="1468742" y="1520640"/>
                </a:cubicBezTo>
                <a:cubicBezTo>
                  <a:pt x="1477382" y="1537920"/>
                  <a:pt x="1484927" y="1555792"/>
                  <a:pt x="1494661" y="1572480"/>
                </a:cubicBezTo>
                <a:cubicBezTo>
                  <a:pt x="1505125" y="1590419"/>
                  <a:pt x="1529220" y="1624320"/>
                  <a:pt x="1529220" y="1624320"/>
                </a:cubicBezTo>
                <a:cubicBezTo>
                  <a:pt x="1545708" y="1690273"/>
                  <a:pt x="1526412" y="1627341"/>
                  <a:pt x="1563779" y="1702080"/>
                </a:cubicBezTo>
                <a:cubicBezTo>
                  <a:pt x="1593176" y="1760878"/>
                  <a:pt x="1544748" y="1690638"/>
                  <a:pt x="1589698" y="1762560"/>
                </a:cubicBezTo>
                <a:cubicBezTo>
                  <a:pt x="1597330" y="1774771"/>
                  <a:pt x="1608362" y="1784682"/>
                  <a:pt x="1615617" y="1797120"/>
                </a:cubicBezTo>
                <a:cubicBezTo>
                  <a:pt x="1628596" y="1819371"/>
                  <a:pt x="1634720" y="1845632"/>
                  <a:pt x="1650175" y="1866240"/>
                </a:cubicBezTo>
                <a:cubicBezTo>
                  <a:pt x="1658815" y="1877760"/>
                  <a:pt x="1668462" y="1888589"/>
                  <a:pt x="1676094" y="1900800"/>
                </a:cubicBezTo>
                <a:cubicBezTo>
                  <a:pt x="1682920" y="1911722"/>
                  <a:pt x="1688851" y="1923300"/>
                  <a:pt x="1693373" y="1935360"/>
                </a:cubicBezTo>
                <a:cubicBezTo>
                  <a:pt x="1704470" y="1964952"/>
                  <a:pt x="1697426" y="1978240"/>
                  <a:pt x="1719292" y="2004480"/>
                </a:cubicBezTo>
                <a:cubicBezTo>
                  <a:pt x="1725939" y="2012457"/>
                  <a:pt x="1736571" y="2016000"/>
                  <a:pt x="1745211" y="2021760"/>
                </a:cubicBezTo>
                <a:cubicBezTo>
                  <a:pt x="1760574" y="2052486"/>
                  <a:pt x="1762654" y="2052572"/>
                  <a:pt x="1771130" y="2082240"/>
                </a:cubicBezTo>
                <a:cubicBezTo>
                  <a:pt x="1774392" y="2093658"/>
                  <a:pt x="1775601" y="2105681"/>
                  <a:pt x="1779770" y="2116800"/>
                </a:cubicBezTo>
                <a:cubicBezTo>
                  <a:pt x="1797674" y="2164546"/>
                  <a:pt x="1799399" y="2142708"/>
                  <a:pt x="1822968" y="2194560"/>
                </a:cubicBezTo>
                <a:cubicBezTo>
                  <a:pt x="1830505" y="2211142"/>
                  <a:pt x="1827368" y="2233520"/>
                  <a:pt x="1840248" y="2246400"/>
                </a:cubicBezTo>
                <a:cubicBezTo>
                  <a:pt x="1848888" y="2255040"/>
                  <a:pt x="1858345" y="2262933"/>
                  <a:pt x="1866167" y="2272320"/>
                </a:cubicBezTo>
                <a:cubicBezTo>
                  <a:pt x="1872814" y="2280297"/>
                  <a:pt x="1878802" y="2288952"/>
                  <a:pt x="1883446" y="2298240"/>
                </a:cubicBezTo>
                <a:cubicBezTo>
                  <a:pt x="1887519" y="2306386"/>
                  <a:pt x="1886397" y="2317048"/>
                  <a:pt x="1892086" y="2324160"/>
                </a:cubicBezTo>
                <a:cubicBezTo>
                  <a:pt x="1898573" y="2332268"/>
                  <a:pt x="1908364" y="2337583"/>
                  <a:pt x="1918005" y="2341440"/>
                </a:cubicBezTo>
                <a:cubicBezTo>
                  <a:pt x="1923353" y="2343579"/>
                  <a:pt x="1929524" y="2341440"/>
                  <a:pt x="1935284" y="23414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83983" y="3343680"/>
            <a:ext cx="2185834" cy="2462400"/>
          </a:xfrm>
          <a:custGeom>
            <a:avLst/>
            <a:gdLst>
              <a:gd name="connsiteX0" fmla="*/ 2185834 w 2185834"/>
              <a:gd name="connsiteY0" fmla="*/ 0 h 2462400"/>
              <a:gd name="connsiteX1" fmla="*/ 2038960 w 2185834"/>
              <a:gd name="connsiteY1" fmla="*/ 259200 h 2462400"/>
              <a:gd name="connsiteX2" fmla="*/ 1822969 w 2185834"/>
              <a:gd name="connsiteY2" fmla="*/ 552960 h 2462400"/>
              <a:gd name="connsiteX3" fmla="*/ 1745212 w 2185834"/>
              <a:gd name="connsiteY3" fmla="*/ 656640 h 2462400"/>
              <a:gd name="connsiteX4" fmla="*/ 1624257 w 2185834"/>
              <a:gd name="connsiteY4" fmla="*/ 794880 h 2462400"/>
              <a:gd name="connsiteX5" fmla="*/ 1434184 w 2185834"/>
              <a:gd name="connsiteY5" fmla="*/ 1054080 h 2462400"/>
              <a:gd name="connsiteX6" fmla="*/ 1382346 w 2185834"/>
              <a:gd name="connsiteY6" fmla="*/ 1105920 h 2462400"/>
              <a:gd name="connsiteX7" fmla="*/ 1278670 w 2185834"/>
              <a:gd name="connsiteY7" fmla="*/ 1226880 h 2462400"/>
              <a:gd name="connsiteX8" fmla="*/ 1114517 w 2185834"/>
              <a:gd name="connsiteY8" fmla="*/ 1365120 h 2462400"/>
              <a:gd name="connsiteX9" fmla="*/ 976282 w 2185834"/>
              <a:gd name="connsiteY9" fmla="*/ 1477440 h 2462400"/>
              <a:gd name="connsiteX10" fmla="*/ 855327 w 2185834"/>
              <a:gd name="connsiteY10" fmla="*/ 1572480 h 2462400"/>
              <a:gd name="connsiteX11" fmla="*/ 699813 w 2185834"/>
              <a:gd name="connsiteY11" fmla="*/ 1676160 h 2462400"/>
              <a:gd name="connsiteX12" fmla="*/ 630696 w 2185834"/>
              <a:gd name="connsiteY12" fmla="*/ 1710720 h 2462400"/>
              <a:gd name="connsiteX13" fmla="*/ 578858 w 2185834"/>
              <a:gd name="connsiteY13" fmla="*/ 1745280 h 2462400"/>
              <a:gd name="connsiteX14" fmla="*/ 544299 w 2185834"/>
              <a:gd name="connsiteY14" fmla="*/ 1771200 h 2462400"/>
              <a:gd name="connsiteX15" fmla="*/ 501101 w 2185834"/>
              <a:gd name="connsiteY15" fmla="*/ 1788480 h 2462400"/>
              <a:gd name="connsiteX16" fmla="*/ 440623 w 2185834"/>
              <a:gd name="connsiteY16" fmla="*/ 1831680 h 2462400"/>
              <a:gd name="connsiteX17" fmla="*/ 336947 w 2185834"/>
              <a:gd name="connsiteY17" fmla="*/ 1935360 h 2462400"/>
              <a:gd name="connsiteX18" fmla="*/ 311028 w 2185834"/>
              <a:gd name="connsiteY18" fmla="*/ 1961280 h 2462400"/>
              <a:gd name="connsiteX19" fmla="*/ 259190 w 2185834"/>
              <a:gd name="connsiteY19" fmla="*/ 2039040 h 2462400"/>
              <a:gd name="connsiteX20" fmla="*/ 233271 w 2185834"/>
              <a:gd name="connsiteY20" fmla="*/ 2047680 h 2462400"/>
              <a:gd name="connsiteX21" fmla="*/ 207352 w 2185834"/>
              <a:gd name="connsiteY21" fmla="*/ 2090880 h 2462400"/>
              <a:gd name="connsiteX22" fmla="*/ 155514 w 2185834"/>
              <a:gd name="connsiteY22" fmla="*/ 2142720 h 2462400"/>
              <a:gd name="connsiteX23" fmla="*/ 95037 w 2185834"/>
              <a:gd name="connsiteY23" fmla="*/ 2237760 h 2462400"/>
              <a:gd name="connsiteX24" fmla="*/ 77757 w 2185834"/>
              <a:gd name="connsiteY24" fmla="*/ 2280960 h 2462400"/>
              <a:gd name="connsiteX25" fmla="*/ 51838 w 2185834"/>
              <a:gd name="connsiteY25" fmla="*/ 2332800 h 2462400"/>
              <a:gd name="connsiteX26" fmla="*/ 17280 w 2185834"/>
              <a:gd name="connsiteY26" fmla="*/ 2419200 h 2462400"/>
              <a:gd name="connsiteX27" fmla="*/ 0 w 2185834"/>
              <a:gd name="connsiteY27" fmla="*/ 2462400 h 24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85834" h="2462400">
                <a:moveTo>
                  <a:pt x="2185834" y="0"/>
                </a:moveTo>
                <a:cubicBezTo>
                  <a:pt x="2136876" y="86400"/>
                  <a:pt x="2097787" y="179192"/>
                  <a:pt x="2038960" y="259200"/>
                </a:cubicBezTo>
                <a:lnTo>
                  <a:pt x="1822969" y="552960"/>
                </a:lnTo>
                <a:cubicBezTo>
                  <a:pt x="1797292" y="587700"/>
                  <a:pt x="1773658" y="624129"/>
                  <a:pt x="1745212" y="656640"/>
                </a:cubicBezTo>
                <a:cubicBezTo>
                  <a:pt x="1704894" y="702720"/>
                  <a:pt x="1661992" y="746662"/>
                  <a:pt x="1624257" y="794880"/>
                </a:cubicBezTo>
                <a:cubicBezTo>
                  <a:pt x="1558227" y="879255"/>
                  <a:pt x="1509943" y="978319"/>
                  <a:pt x="1434184" y="1054080"/>
                </a:cubicBezTo>
                <a:cubicBezTo>
                  <a:pt x="1416905" y="1071360"/>
                  <a:pt x="1398693" y="1087756"/>
                  <a:pt x="1382346" y="1105920"/>
                </a:cubicBezTo>
                <a:cubicBezTo>
                  <a:pt x="1346822" y="1145392"/>
                  <a:pt x="1316219" y="1189329"/>
                  <a:pt x="1278670" y="1226880"/>
                </a:cubicBezTo>
                <a:cubicBezTo>
                  <a:pt x="1262403" y="1243148"/>
                  <a:pt x="1152105" y="1333314"/>
                  <a:pt x="1114517" y="1365120"/>
                </a:cubicBezTo>
                <a:cubicBezTo>
                  <a:pt x="1003096" y="1459403"/>
                  <a:pt x="1107167" y="1374598"/>
                  <a:pt x="976282" y="1477440"/>
                </a:cubicBezTo>
                <a:cubicBezTo>
                  <a:pt x="947566" y="1500004"/>
                  <a:pt x="876196" y="1558567"/>
                  <a:pt x="855327" y="1572480"/>
                </a:cubicBezTo>
                <a:cubicBezTo>
                  <a:pt x="803489" y="1607040"/>
                  <a:pt x="755537" y="1648297"/>
                  <a:pt x="699813" y="1676160"/>
                </a:cubicBezTo>
                <a:cubicBezTo>
                  <a:pt x="676774" y="1687680"/>
                  <a:pt x="653061" y="1697940"/>
                  <a:pt x="630696" y="1710720"/>
                </a:cubicBezTo>
                <a:cubicBezTo>
                  <a:pt x="612665" y="1721024"/>
                  <a:pt x="595871" y="1733370"/>
                  <a:pt x="578858" y="1745280"/>
                </a:cubicBezTo>
                <a:cubicBezTo>
                  <a:pt x="567061" y="1753538"/>
                  <a:pt x="556887" y="1764207"/>
                  <a:pt x="544299" y="1771200"/>
                </a:cubicBezTo>
                <a:cubicBezTo>
                  <a:pt x="530742" y="1778732"/>
                  <a:pt x="515500" y="1782720"/>
                  <a:pt x="501101" y="1788480"/>
                </a:cubicBezTo>
                <a:cubicBezTo>
                  <a:pt x="390559" y="1899026"/>
                  <a:pt x="565711" y="1729332"/>
                  <a:pt x="440623" y="1831680"/>
                </a:cubicBezTo>
                <a:cubicBezTo>
                  <a:pt x="440617" y="1831685"/>
                  <a:pt x="346825" y="1925482"/>
                  <a:pt x="336947" y="1935360"/>
                </a:cubicBezTo>
                <a:cubicBezTo>
                  <a:pt x="328307" y="1944000"/>
                  <a:pt x="317314" y="1950803"/>
                  <a:pt x="311028" y="1961280"/>
                </a:cubicBezTo>
                <a:cubicBezTo>
                  <a:pt x="302887" y="1974850"/>
                  <a:pt x="273588" y="2027041"/>
                  <a:pt x="259190" y="2039040"/>
                </a:cubicBezTo>
                <a:cubicBezTo>
                  <a:pt x="252194" y="2044870"/>
                  <a:pt x="241911" y="2044800"/>
                  <a:pt x="233271" y="2047680"/>
                </a:cubicBezTo>
                <a:cubicBezTo>
                  <a:pt x="224631" y="2062080"/>
                  <a:pt x="217986" y="2077883"/>
                  <a:pt x="207352" y="2090880"/>
                </a:cubicBezTo>
                <a:cubicBezTo>
                  <a:pt x="191878" y="2109794"/>
                  <a:pt x="168633" y="2122103"/>
                  <a:pt x="155514" y="2142720"/>
                </a:cubicBezTo>
                <a:cubicBezTo>
                  <a:pt x="135355" y="2174400"/>
                  <a:pt x="108983" y="2202896"/>
                  <a:pt x="95037" y="2237760"/>
                </a:cubicBezTo>
                <a:cubicBezTo>
                  <a:pt x="89277" y="2252160"/>
                  <a:pt x="84175" y="2266841"/>
                  <a:pt x="77757" y="2280960"/>
                </a:cubicBezTo>
                <a:cubicBezTo>
                  <a:pt x="69763" y="2298548"/>
                  <a:pt x="59581" y="2315100"/>
                  <a:pt x="51838" y="2332800"/>
                </a:cubicBezTo>
                <a:cubicBezTo>
                  <a:pt x="39406" y="2361218"/>
                  <a:pt x="28800" y="2390400"/>
                  <a:pt x="17280" y="2419200"/>
                </a:cubicBezTo>
                <a:lnTo>
                  <a:pt x="0" y="24624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82696" y="5279040"/>
            <a:ext cx="2781970" cy="475200"/>
          </a:xfrm>
          <a:custGeom>
            <a:avLst/>
            <a:gdLst>
              <a:gd name="connsiteX0" fmla="*/ 2781970 w 2781970"/>
              <a:gd name="connsiteY0" fmla="*/ 0 h 475200"/>
              <a:gd name="connsiteX1" fmla="*/ 2721492 w 2781970"/>
              <a:gd name="connsiteY1" fmla="*/ 8640 h 475200"/>
              <a:gd name="connsiteX2" fmla="*/ 2600537 w 2781970"/>
              <a:gd name="connsiteY2" fmla="*/ 60480 h 475200"/>
              <a:gd name="connsiteX3" fmla="*/ 2505501 w 2781970"/>
              <a:gd name="connsiteY3" fmla="*/ 77760 h 475200"/>
              <a:gd name="connsiteX4" fmla="*/ 2349987 w 2781970"/>
              <a:gd name="connsiteY4" fmla="*/ 95040 h 475200"/>
              <a:gd name="connsiteX5" fmla="*/ 2229032 w 2781970"/>
              <a:gd name="connsiteY5" fmla="*/ 129600 h 475200"/>
              <a:gd name="connsiteX6" fmla="*/ 1589697 w 2781970"/>
              <a:gd name="connsiteY6" fmla="*/ 155520 h 475200"/>
              <a:gd name="connsiteX7" fmla="*/ 1356426 w 2781970"/>
              <a:gd name="connsiteY7" fmla="*/ 172800 h 475200"/>
              <a:gd name="connsiteX8" fmla="*/ 1252750 w 2781970"/>
              <a:gd name="connsiteY8" fmla="*/ 181440 h 475200"/>
              <a:gd name="connsiteX9" fmla="*/ 1140435 w 2781970"/>
              <a:gd name="connsiteY9" fmla="*/ 216000 h 475200"/>
              <a:gd name="connsiteX10" fmla="*/ 950362 w 2781970"/>
              <a:gd name="connsiteY10" fmla="*/ 241920 h 475200"/>
              <a:gd name="connsiteX11" fmla="*/ 898524 w 2781970"/>
              <a:gd name="connsiteY11" fmla="*/ 250560 h 475200"/>
              <a:gd name="connsiteX12" fmla="*/ 820767 w 2781970"/>
              <a:gd name="connsiteY12" fmla="*/ 259200 h 475200"/>
              <a:gd name="connsiteX13" fmla="*/ 777569 w 2781970"/>
              <a:gd name="connsiteY13" fmla="*/ 267840 h 475200"/>
              <a:gd name="connsiteX14" fmla="*/ 647974 w 2781970"/>
              <a:gd name="connsiteY14" fmla="*/ 276480 h 475200"/>
              <a:gd name="connsiteX15" fmla="*/ 570217 w 2781970"/>
              <a:gd name="connsiteY15" fmla="*/ 293760 h 475200"/>
              <a:gd name="connsiteX16" fmla="*/ 492460 w 2781970"/>
              <a:gd name="connsiteY16" fmla="*/ 311040 h 475200"/>
              <a:gd name="connsiteX17" fmla="*/ 457902 w 2781970"/>
              <a:gd name="connsiteY17" fmla="*/ 319680 h 475200"/>
              <a:gd name="connsiteX18" fmla="*/ 328307 w 2781970"/>
              <a:gd name="connsiteY18" fmla="*/ 336960 h 475200"/>
              <a:gd name="connsiteX19" fmla="*/ 276469 w 2781970"/>
              <a:gd name="connsiteY19" fmla="*/ 354240 h 475200"/>
              <a:gd name="connsiteX20" fmla="*/ 224631 w 2781970"/>
              <a:gd name="connsiteY20" fmla="*/ 371520 h 475200"/>
              <a:gd name="connsiteX21" fmla="*/ 138234 w 2781970"/>
              <a:gd name="connsiteY21" fmla="*/ 388800 h 475200"/>
              <a:gd name="connsiteX22" fmla="*/ 112315 w 2781970"/>
              <a:gd name="connsiteY22" fmla="*/ 397440 h 475200"/>
              <a:gd name="connsiteX23" fmla="*/ 43198 w 2781970"/>
              <a:gd name="connsiteY23" fmla="*/ 414720 h 475200"/>
              <a:gd name="connsiteX24" fmla="*/ 17279 w 2781970"/>
              <a:gd name="connsiteY24" fmla="*/ 432000 h 475200"/>
              <a:gd name="connsiteX25" fmla="*/ 8639 w 2781970"/>
              <a:gd name="connsiteY25" fmla="*/ 457920 h 475200"/>
              <a:gd name="connsiteX26" fmla="*/ 0 w 2781970"/>
              <a:gd name="connsiteY26" fmla="*/ 47520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81970" h="475200">
                <a:moveTo>
                  <a:pt x="2781970" y="0"/>
                </a:moveTo>
                <a:cubicBezTo>
                  <a:pt x="2761811" y="2880"/>
                  <a:pt x="2741168" y="3393"/>
                  <a:pt x="2721492" y="8640"/>
                </a:cubicBezTo>
                <a:cubicBezTo>
                  <a:pt x="2599451" y="41186"/>
                  <a:pt x="2701733" y="23680"/>
                  <a:pt x="2600537" y="60480"/>
                </a:cubicBezTo>
                <a:cubicBezTo>
                  <a:pt x="2590652" y="64075"/>
                  <a:pt x="2511592" y="76823"/>
                  <a:pt x="2505501" y="77760"/>
                </a:cubicBezTo>
                <a:cubicBezTo>
                  <a:pt x="2429592" y="89439"/>
                  <a:pt x="2440219" y="86837"/>
                  <a:pt x="2349987" y="95040"/>
                </a:cubicBezTo>
                <a:cubicBezTo>
                  <a:pt x="2303009" y="118529"/>
                  <a:pt x="2296476" y="125585"/>
                  <a:pt x="2229032" y="129600"/>
                </a:cubicBezTo>
                <a:cubicBezTo>
                  <a:pt x="2016122" y="142274"/>
                  <a:pt x="1589697" y="155520"/>
                  <a:pt x="1589697" y="155520"/>
                </a:cubicBezTo>
                <a:lnTo>
                  <a:pt x="1356426" y="172800"/>
                </a:lnTo>
                <a:lnTo>
                  <a:pt x="1252750" y="181440"/>
                </a:lnTo>
                <a:cubicBezTo>
                  <a:pt x="1229593" y="189159"/>
                  <a:pt x="1172873" y="210275"/>
                  <a:pt x="1140435" y="216000"/>
                </a:cubicBezTo>
                <a:cubicBezTo>
                  <a:pt x="988420" y="242827"/>
                  <a:pt x="1075353" y="225254"/>
                  <a:pt x="950362" y="241920"/>
                </a:cubicBezTo>
                <a:cubicBezTo>
                  <a:pt x="932998" y="244235"/>
                  <a:pt x="915888" y="248245"/>
                  <a:pt x="898524" y="250560"/>
                </a:cubicBezTo>
                <a:cubicBezTo>
                  <a:pt x="872674" y="254007"/>
                  <a:pt x="846583" y="255512"/>
                  <a:pt x="820767" y="259200"/>
                </a:cubicBezTo>
                <a:cubicBezTo>
                  <a:pt x="806230" y="261277"/>
                  <a:pt x="792181" y="266379"/>
                  <a:pt x="777569" y="267840"/>
                </a:cubicBezTo>
                <a:cubicBezTo>
                  <a:pt x="734490" y="272148"/>
                  <a:pt x="691172" y="273600"/>
                  <a:pt x="647974" y="276480"/>
                </a:cubicBezTo>
                <a:cubicBezTo>
                  <a:pt x="555411" y="294994"/>
                  <a:pt x="649525" y="275458"/>
                  <a:pt x="570217" y="293760"/>
                </a:cubicBezTo>
                <a:lnTo>
                  <a:pt x="492460" y="311040"/>
                </a:lnTo>
                <a:cubicBezTo>
                  <a:pt x="480890" y="313710"/>
                  <a:pt x="469631" y="317828"/>
                  <a:pt x="457902" y="319680"/>
                </a:cubicBezTo>
                <a:cubicBezTo>
                  <a:pt x="414855" y="326477"/>
                  <a:pt x="371505" y="331200"/>
                  <a:pt x="328307" y="336960"/>
                </a:cubicBezTo>
                <a:lnTo>
                  <a:pt x="276469" y="354240"/>
                </a:lnTo>
                <a:cubicBezTo>
                  <a:pt x="259190" y="360000"/>
                  <a:pt x="242491" y="367948"/>
                  <a:pt x="224631" y="371520"/>
                </a:cubicBezTo>
                <a:cubicBezTo>
                  <a:pt x="195832" y="377280"/>
                  <a:pt x="166851" y="382196"/>
                  <a:pt x="138234" y="388800"/>
                </a:cubicBezTo>
                <a:cubicBezTo>
                  <a:pt x="129360" y="390848"/>
                  <a:pt x="121101" y="395044"/>
                  <a:pt x="112315" y="397440"/>
                </a:cubicBezTo>
                <a:cubicBezTo>
                  <a:pt x="89404" y="403689"/>
                  <a:pt x="43198" y="414720"/>
                  <a:pt x="43198" y="414720"/>
                </a:cubicBezTo>
                <a:cubicBezTo>
                  <a:pt x="34558" y="420480"/>
                  <a:pt x="23766" y="423892"/>
                  <a:pt x="17279" y="432000"/>
                </a:cubicBezTo>
                <a:cubicBezTo>
                  <a:pt x="11590" y="439112"/>
                  <a:pt x="12021" y="449464"/>
                  <a:pt x="8639" y="457920"/>
                </a:cubicBezTo>
                <a:cubicBezTo>
                  <a:pt x="6247" y="463899"/>
                  <a:pt x="2880" y="469440"/>
                  <a:pt x="0" y="475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58627" y="3646080"/>
            <a:ext cx="276469" cy="704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3"/>
            <a:endCxn id="11" idx="1"/>
          </p:cNvCxnSpPr>
          <p:nvPr/>
        </p:nvCxnSpPr>
        <p:spPr>
          <a:xfrm>
            <a:off x="3595279" y="3270990"/>
            <a:ext cx="1379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</p:cNvCxnSpPr>
          <p:nvPr/>
        </p:nvCxnSpPr>
        <p:spPr>
          <a:xfrm>
            <a:off x="5712434" y="3763717"/>
            <a:ext cx="509505" cy="753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sender</a:t>
            </a:r>
          </a:p>
          <a:p>
            <a:r>
              <a:rPr lang="en-US" dirty="0" smtClean="0"/>
              <a:t>The sender’s outbound mail server (often an ISP, an employer, a university, or Google)</a:t>
            </a:r>
          </a:p>
          <a:p>
            <a:r>
              <a:rPr lang="en-US" dirty="0" smtClean="0"/>
              <a:t>The receiver’s inbound mail server (ditto)</a:t>
            </a:r>
          </a:p>
          <a:p>
            <a:r>
              <a:rPr lang="en-US" dirty="0" smtClean="0"/>
              <a:t>The recipient</a:t>
            </a:r>
          </a:p>
          <a:p>
            <a:r>
              <a:rPr lang="en-US" dirty="0" smtClean="0"/>
              <a:t>The sender and/or the recipient may use a mail client or they may use a web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6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on the Internet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Can be Encrypted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Links—though mostly used on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Virtual Private Networks (VPNs)</a:t>
            </a:r>
          </a:p>
          <a:p>
            <a:r>
              <a:rPr lang="en-US" dirty="0" smtClean="0"/>
              <a:t>Simple connections (Web, email, etc.), generally via Transport Layer Security (TLS)</a:t>
            </a:r>
          </a:p>
          <a:p>
            <a:r>
              <a:rPr lang="en-US" dirty="0" smtClean="0"/>
              <a:t>Data, especially the body of email messages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Used by corporate employees for telecommuting or while traveling</a:t>
            </a:r>
          </a:p>
          <a:p>
            <a:pPr lvl="1"/>
            <a:r>
              <a:rPr lang="en-US" dirty="0" smtClean="0"/>
              <a:t>Also used to connect multiple </a:t>
            </a:r>
            <a:r>
              <a:rPr lang="en-US" smtClean="0"/>
              <a:t>corporate locations</a:t>
            </a:r>
            <a:endParaRPr lang="en-US" dirty="0" smtClean="0"/>
          </a:p>
          <a:p>
            <a:r>
              <a:rPr lang="en-US" dirty="0" smtClean="0"/>
              <a:t>Sometimes used to spoof location</a:t>
            </a:r>
          </a:p>
          <a:p>
            <a:pPr lvl="1"/>
            <a:r>
              <a:rPr lang="en-US" dirty="0" smtClean="0"/>
              <a:t>Cover tracks</a:t>
            </a:r>
          </a:p>
          <a:p>
            <a:pPr lvl="1"/>
            <a:r>
              <a:rPr lang="en-US" dirty="0" smtClean="0"/>
              <a:t>Fool geographic restrictions on content, e.g., streaming movies and music</a:t>
            </a:r>
          </a:p>
          <a:p>
            <a:r>
              <a:rPr lang="en-US" dirty="0" smtClean="0"/>
              <a:t>A recently published academic paper concluded that the NSA could cryptanalyze a lot of VPN sessions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Used for all secure Web traffic</a:t>
            </a:r>
          </a:p>
          <a:p>
            <a:r>
              <a:rPr lang="en-US" dirty="0" smtClean="0"/>
              <a:t>Widely (and increasingly) used when sending and retrieving email</a:t>
            </a:r>
          </a:p>
          <a:p>
            <a:pPr lvl="1"/>
            <a:r>
              <a:rPr lang="en-US" dirty="0" smtClean="0"/>
              <a:t>But—TLS does not protect email “at rest”, i.e., while on disk on the various servers</a:t>
            </a:r>
          </a:p>
          <a:p>
            <a:r>
              <a:rPr lang="en-US" dirty="0" smtClean="0"/>
              <a:t>Used for many other point-to-point connections, e.g., </a:t>
            </a:r>
            <a:r>
              <a:rPr lang="en-US" dirty="0" err="1" smtClean="0"/>
              <a:t>Dropbox</a:t>
            </a:r>
            <a:endParaRPr lang="en-US" dirty="0" smtClean="0"/>
          </a:p>
          <a:p>
            <a:r>
              <a:rPr lang="en-US" dirty="0" smtClean="0"/>
              <a:t>Older versions of TLS have cryptographic weaknesses; these are (believed to be) fixed in the newest versions</a:t>
            </a:r>
          </a:p>
          <a:p>
            <a:r>
              <a:rPr lang="en-US" dirty="0" smtClean="0"/>
              <a:t>The most common implementations of TLS have a long history of serious security flaws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standards, S/MIME and PGP</a:t>
            </a:r>
          </a:p>
          <a:p>
            <a:pPr lvl="1"/>
            <a:r>
              <a:rPr lang="en-US" dirty="0" smtClean="0"/>
              <a:t>S/MIME is widely supported—but rarely used</a:t>
            </a:r>
          </a:p>
          <a:p>
            <a:pPr lvl="1"/>
            <a:r>
              <a:rPr lang="en-US" dirty="0" smtClean="0"/>
              <a:t>PGP requires less infrastructure support, and hence is used by enthusiasts</a:t>
            </a:r>
          </a:p>
          <a:p>
            <a:r>
              <a:rPr lang="en-US" dirty="0" smtClean="0"/>
              <a:t>Protects email at rest—but hinders searching</a:t>
            </a:r>
          </a:p>
          <a:p>
            <a:r>
              <a:rPr lang="en-US" dirty="0" smtClean="0"/>
              <a:t>Does not protect email headers or other metadata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Tor: The Onion Router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Computer A picks a sequence of Tor relays (C</a:t>
            </a:r>
            <a:r>
              <a:rPr lang="en-US" dirty="0"/>
              <a:t>➝</a:t>
            </a:r>
            <a:r>
              <a:rPr lang="en-US" dirty="0" smtClean="0"/>
              <a:t>E➝D)</a:t>
            </a:r>
          </a:p>
          <a:p>
            <a:pPr lvl="1"/>
            <a:r>
              <a:rPr lang="en-US" dirty="0" smtClean="0"/>
              <a:t>D is the exit node, and passes the traffic to destination host G</a:t>
            </a:r>
          </a:p>
          <a:p>
            <a:pPr lvl="1"/>
            <a:r>
              <a:rPr lang="en-US" dirty="0" smtClean="0"/>
              <a:t>All of these hops are encrypted</a:t>
            </a:r>
          </a:p>
          <a:p>
            <a:r>
              <a:rPr lang="en-US" dirty="0" smtClean="0"/>
              <a:t>B picks relays F➝C➝D</a:t>
            </a:r>
          </a:p>
          <a:p>
            <a:pPr lvl="1"/>
            <a:r>
              <a:rPr lang="en-US" dirty="0" smtClean="0"/>
              <a:t>G can’t tell which is from A and which from B</a:t>
            </a:r>
          </a:p>
          <a:p>
            <a:r>
              <a:rPr lang="en-US" dirty="0" smtClean="0"/>
              <a:t>Neither can anyone else monitoring G’s traffic</a:t>
            </a:r>
          </a:p>
          <a:p>
            <a:r>
              <a:rPr lang="en-US" dirty="0" smtClean="0"/>
              <a:t>Many use Tor for anonymity: police, human rights workers, spies—and criminals (e.g., Ross Ulbricht of Silk Road fame)</a:t>
            </a:r>
          </a:p>
          <a:p>
            <a:r>
              <a:rPr lang="en-US" dirty="0" smtClean="0"/>
              <a:t>Mental model: nested, sealed envelopes</a:t>
            </a:r>
            <a:endParaRPr lang="en-US" dirty="0"/>
          </a:p>
        </p:txBody>
      </p:sp>
      <p:pic>
        <p:nvPicPr>
          <p:cNvPr id="7" name="Content Placeholder 6" descr="onio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38" b="-22338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public spaces and private residences</a:t>
            </a:r>
          </a:p>
          <a:p>
            <a:pPr lvl="1"/>
            <a:r>
              <a:rPr lang="en-US" dirty="0" smtClean="0"/>
              <a:t>Some use in business, but wired Ethernet is more common for desktops</a:t>
            </a:r>
          </a:p>
          <a:p>
            <a:r>
              <a:rPr lang="en-US" dirty="0" smtClean="0"/>
              <a:t>Range: about 100 meters</a:t>
            </a:r>
          </a:p>
          <a:p>
            <a:r>
              <a:rPr lang="en-US" dirty="0" smtClean="0"/>
              <a:t>Security: WEP is obsolete and insecure; WPA2 is quite good—and in public, all </a:t>
            </a:r>
            <a:r>
              <a:rPr lang="en-US" smtClean="0"/>
              <a:t>bets are off.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56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Cloud?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cloud is a traditional way to represent a network</a:t>
            </a:r>
          </a:p>
          <a:p>
            <a:r>
              <a:rPr lang="en-US" dirty="0" smtClean="0"/>
              <a:t>This “three-cloud network” picture is from 1982</a:t>
            </a:r>
          </a:p>
          <a:p>
            <a:r>
              <a:rPr lang="en-US" dirty="0" smtClean="0"/>
              <a:t>But—today “cloud” refers to </a:t>
            </a:r>
            <a:r>
              <a:rPr lang="en-US" dirty="0" smtClean="0">
                <a:solidFill>
                  <a:srgbClr val="FF0000"/>
                </a:solidFill>
              </a:rPr>
              <a:t>computing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services</a:t>
            </a:r>
            <a:r>
              <a:rPr lang="en-US" dirty="0" smtClean="0"/>
              <a:t> provided via the </a:t>
            </a:r>
            <a:r>
              <a:rPr lang="en-US" dirty="0" smtClean="0">
                <a:solidFill>
                  <a:srgbClr val="FF0000"/>
                </a:solidFill>
              </a:rPr>
              <a:t>Internet</a:t>
            </a:r>
            <a:r>
              <a:rPr lang="en-US" dirty="0" smtClean="0"/>
              <a:t> by an </a:t>
            </a:r>
            <a:r>
              <a:rPr lang="en-US" dirty="0" smtClean="0">
                <a:solidFill>
                  <a:srgbClr val="FF0000"/>
                </a:solidFill>
              </a:rPr>
              <a:t>outside party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(The modern usage seems </a:t>
            </a:r>
            <a:r>
              <a:rPr lang="en-US" dirty="0">
                <a:solidFill>
                  <a:schemeClr val="tx1"/>
                </a:solidFill>
              </a:rPr>
              <a:t>to date to 1996: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www.technologyreview.com</a:t>
            </a:r>
            <a:r>
              <a:rPr lang="en-US" dirty="0">
                <a:solidFill>
                  <a:schemeClr val="tx1"/>
                </a:solidFill>
                <a:hlinkClick r:id="rId2"/>
              </a:rPr>
              <a:t>/news/425970/who-coined-cloud-computing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Content Placeholder 8" descr="cloud198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3" b="-30643"/>
          <a:stretch>
            <a:fillRect/>
          </a:stretch>
        </p:blipFill>
        <p:spPr>
          <a:xfrm>
            <a:off x="4257339" y="2770188"/>
            <a:ext cx="4456355" cy="346476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“Via the Internet”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service is not provided on-premises</a:t>
            </a:r>
          </a:p>
          <a:p>
            <a:r>
              <a:rPr lang="en-US" dirty="0" smtClean="0"/>
              <a:t>An Internet link is necessary </a:t>
            </a:r>
          </a:p>
          <a:p>
            <a:r>
              <a:rPr lang="en-US" dirty="0" smtClean="0"/>
              <a:t>This link provides an opportunity for interception, lawful or otherwise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“Outside Party”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definition, cloud services are provided by an outside party</a:t>
            </a:r>
          </a:p>
          <a:p>
            <a:pPr lvl="1"/>
            <a:r>
              <a:rPr lang="en-US" dirty="0" smtClean="0"/>
              <a:t>Similar in spirit to the computing and time-sharing service bureaus, which date back to the 1960s</a:t>
            </a:r>
          </a:p>
          <a:p>
            <a:r>
              <a:rPr lang="en-US" i="1" dirty="0" smtClean="0"/>
              <a:t>Not</a:t>
            </a:r>
            <a:r>
              <a:rPr lang="en-US" dirty="0" smtClean="0"/>
              <a:t> the same as a company’s own remote computing facility</a:t>
            </a:r>
          </a:p>
          <a:p>
            <a:pPr lvl="1"/>
            <a:r>
              <a:rPr lang="en-US" dirty="0" smtClean="0"/>
              <a:t>Organizations can have a “private cloud”, but the legal issues may be very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types of services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Disk space in a remote location</a:t>
            </a:r>
          </a:p>
          <a:p>
            <a:r>
              <a:rPr lang="en-US" sz="1400" dirty="0" smtClean="0"/>
              <a:t>Easily shared (and outside the corporate firewall)</a:t>
            </a:r>
          </a:p>
          <a:p>
            <a:r>
              <a:rPr lang="en-US" sz="1400" dirty="0" smtClean="0"/>
              <a:t>Often replicated for reliability</a:t>
            </a:r>
          </a:p>
          <a:p>
            <a:pPr lvl="1"/>
            <a:r>
              <a:rPr lang="en-US" sz="1200" dirty="0" smtClean="0"/>
              <a:t>Replicas can be on different power grids, earthquake zones, countries, continents, etc.</a:t>
            </a:r>
          </a:p>
          <a:p>
            <a:pPr lvl="1"/>
            <a:r>
              <a:rPr lang="en-US" sz="1200" dirty="0" smtClean="0"/>
              <a:t>Data can be moved—or move “by itself”—to be closer to its users</a:t>
            </a:r>
          </a:p>
          <a:p>
            <a:r>
              <a:rPr lang="en-US" sz="1400" dirty="0" smtClean="0"/>
              <a:t>Expandable</a:t>
            </a:r>
          </a:p>
          <a:p>
            <a:r>
              <a:rPr lang="en-US" sz="1400" dirty="0" smtClean="0"/>
              <a:t>Someone else can worry about disk space, backups, security, and more</a:t>
            </a:r>
          </a:p>
          <a:p>
            <a:r>
              <a:rPr lang="en-US" sz="1400" dirty="0" smtClean="0"/>
              <a:t>Examples: </a:t>
            </a:r>
            <a:r>
              <a:rPr lang="en-US" sz="1400" dirty="0" err="1" smtClean="0"/>
              <a:t>Dropbox</a:t>
            </a:r>
            <a:r>
              <a:rPr lang="en-US" sz="1400" dirty="0" smtClean="0"/>
              <a:t>, Google Drive, </a:t>
            </a:r>
            <a:r>
              <a:rPr lang="en-US" sz="1400" dirty="0" err="1" smtClean="0"/>
              <a:t>Carbonite</a:t>
            </a:r>
            <a:r>
              <a:rPr lang="en-US" sz="1400" dirty="0" smtClean="0"/>
              <a:t> (for backups), Amazon S3</a:t>
            </a:r>
          </a:p>
          <a:p>
            <a:r>
              <a:rPr lang="en-US" sz="1400" dirty="0" smtClean="0"/>
              <a:t>Mental model: secure, self-storage warehouse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Rent computing cycles as you need them</a:t>
            </a:r>
          </a:p>
          <a:p>
            <a:r>
              <a:rPr lang="en-US" dirty="0" smtClean="0"/>
              <a:t>Pay only for what you use</a:t>
            </a:r>
          </a:p>
          <a:p>
            <a:r>
              <a:rPr lang="en-US" dirty="0" smtClean="0"/>
              <a:t>Often used in conjunction with the provider’s cloud storage service</a:t>
            </a:r>
          </a:p>
          <a:p>
            <a:r>
              <a:rPr lang="en-US" dirty="0" smtClean="0"/>
              <a:t>Examples: Amazon EC2, Microsoft Azure, Google Cloud</a:t>
            </a:r>
          </a:p>
          <a:p>
            <a:pPr lvl="1"/>
            <a:r>
              <a:rPr lang="en-US" dirty="0" err="1" smtClean="0"/>
              <a:t>Dropbox</a:t>
            </a:r>
            <a:r>
              <a:rPr lang="en-US" dirty="0" smtClean="0"/>
              <a:t> is a cloud service that uses a different provider’s cloud storage</a:t>
            </a:r>
          </a:p>
          <a:p>
            <a:r>
              <a:rPr lang="en-US" dirty="0" smtClean="0"/>
              <a:t>Mental model: calling up a temp agency for seasonal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Provider runs particular applications for clients</a:t>
            </a:r>
          </a:p>
          <a:p>
            <a:r>
              <a:rPr lang="en-US" dirty="0" smtClean="0"/>
              <a:t>Common types: web sites, email services</a:t>
            </a:r>
          </a:p>
          <a:p>
            <a:r>
              <a:rPr lang="en-US" dirty="0" smtClean="0"/>
              <a:t>Less common types: shared word processing, payrolls</a:t>
            </a:r>
          </a:p>
          <a:p>
            <a:r>
              <a:rPr lang="en-US" dirty="0" smtClean="0"/>
              <a:t>Well-known providers: Google’s Gmail and Docs, Microsoft’s Outlook and Office 360, </a:t>
            </a:r>
            <a:r>
              <a:rPr lang="en-US" dirty="0" err="1" smtClean="0"/>
              <a:t>Dreamhost</a:t>
            </a:r>
            <a:r>
              <a:rPr lang="en-US" dirty="0" smtClean="0"/>
              <a:t> (web hosting)</a:t>
            </a:r>
          </a:p>
          <a:p>
            <a:r>
              <a:rPr lang="en-US" dirty="0" smtClean="0"/>
              <a:t>Mental model: engaging a contractor for specific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Playing an Active Part: Google Docs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Someone, using a Web browser, creates a document</a:t>
            </a:r>
          </a:p>
          <a:p>
            <a:pPr lvl="1"/>
            <a:r>
              <a:rPr lang="en-US" dirty="0" smtClean="0"/>
              <a:t>Standard formatting buttons: font, italics or bold, copy and paste, etc.</a:t>
            </a:r>
          </a:p>
          <a:p>
            <a:r>
              <a:rPr lang="en-US" dirty="0" smtClean="0"/>
              <a:t>Others who have the proper authorization (sometimes just a special URL) can edit the document via their own Web browsers</a:t>
            </a:r>
          </a:p>
          <a:p>
            <a:r>
              <a:rPr lang="en-US" dirty="0" smtClean="0"/>
              <a:t>The changes made by one user show up </a:t>
            </a:r>
            <a:r>
              <a:rPr lang="en-US" i="1" dirty="0" smtClean="0"/>
              <a:t>in real time</a:t>
            </a:r>
            <a:r>
              <a:rPr lang="en-US" dirty="0" smtClean="0"/>
              <a:t> in all other users’ browser windows</a:t>
            </a:r>
          </a:p>
          <a:p>
            <a:r>
              <a:rPr lang="en-US" dirty="0" smtClean="0"/>
              <a:t>In other words, Google is not just a passive repository; it is noticing changes and sending them out immediately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Normal desktops: an </a:t>
            </a:r>
            <a:r>
              <a:rPr lang="en-US" i="1" dirty="0" smtClean="0"/>
              <a:t>operating system</a:t>
            </a:r>
            <a:r>
              <a:rPr lang="en-US" dirty="0" smtClean="0"/>
              <a:t> (e.g., Microsoft Windows) runs the computer; applications run on top of the operating system</a:t>
            </a:r>
          </a:p>
          <a:p>
            <a:r>
              <a:rPr lang="en-US" dirty="0" smtClean="0"/>
              <a:t>Virtual machines: a </a:t>
            </a:r>
            <a:r>
              <a:rPr lang="en-US" i="1" dirty="0" smtClean="0"/>
              <a:t>hypervisor</a:t>
            </a:r>
            <a:r>
              <a:rPr lang="en-US" dirty="0" smtClean="0"/>
              <a:t> running on a single computer emulates multiple real computers.  A different operating system can run on each of these emulated computers—and each one is independent of the others and is protected from it</a:t>
            </a:r>
          </a:p>
          <a:p>
            <a:r>
              <a:rPr lang="en-US" dirty="0" smtClean="0"/>
              <a:t>Net effect: many computers that consume the space and power requirements of a single computer</a:t>
            </a:r>
          </a:p>
          <a:p>
            <a:r>
              <a:rPr lang="en-US" dirty="0" smtClean="0"/>
              <a:t>Mental model: rented office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Common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browsing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The Cloud</a:t>
            </a:r>
          </a:p>
          <a:p>
            <a:r>
              <a:rPr lang="en-US" i="1" dirty="0" smtClean="0"/>
              <a:t>Caution: all of this is simplified—and arguably oversimplified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 Cloud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Responsiveness of and effective bandwidth to a server is limited by how far away it is</a:t>
            </a:r>
          </a:p>
          <a:p>
            <a:pPr lvl="1"/>
            <a:r>
              <a:rPr lang="en-US" dirty="0" smtClean="0"/>
              <a:t>The problem is the speed of light—and not even Silicon Valley can overcome that limit!</a:t>
            </a:r>
          </a:p>
          <a:p>
            <a:pPr lvl="1"/>
            <a:r>
              <a:rPr lang="en-US" dirty="0" smtClean="0"/>
              <a:t>It takes a </a:t>
            </a:r>
            <a:r>
              <a:rPr lang="en-US" i="1" dirty="0" smtClean="0"/>
              <a:t>minimum</a:t>
            </a:r>
            <a:r>
              <a:rPr lang="en-US" dirty="0" smtClean="0"/>
              <a:t> of a quarter-second to set up a secure connection from Washington to Paris, and twice that to New Delhi</a:t>
            </a:r>
          </a:p>
          <a:p>
            <a:r>
              <a:rPr lang="en-US" dirty="0" smtClean="0"/>
              <a:t>For performance reasons—and independent of political and legal considerations—large cloud providers therefore place server complexes in many places around the world</a:t>
            </a:r>
          </a:p>
          <a:p>
            <a:pPr lvl="1"/>
            <a:r>
              <a:rPr lang="en-US" dirty="0" smtClean="0"/>
              <a:t>Also: take advantage of cheap power and cooling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Data Stored?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email: on the server </a:t>
            </a:r>
            <a:r>
              <a:rPr lang="en-US" i="1" dirty="0" smtClean="0"/>
              <a:t>and</a:t>
            </a:r>
            <a:r>
              <a:rPr lang="en-US" dirty="0" smtClean="0"/>
              <a:t> on one or more devices</a:t>
            </a:r>
          </a:p>
          <a:p>
            <a:pPr lvl="1"/>
            <a:r>
              <a:rPr lang="en-US" dirty="0" smtClean="0"/>
              <a:t>Users can’t easily tell what’s on their device (e.g., phone or laptop) versus what is retrieved from the server on demand</a:t>
            </a:r>
          </a:p>
          <a:p>
            <a:pPr lvl="1"/>
            <a:r>
              <a:rPr lang="en-US" dirty="0" smtClean="0"/>
              <a:t>It differs for different devices at different times, and may depend on the user’s recent activity</a:t>
            </a:r>
          </a:p>
          <a:p>
            <a:pPr lvl="1"/>
            <a:r>
              <a:rPr lang="en-US" dirty="0" smtClean="0"/>
              <a:t>What if the device and server are in different jurisdictions?</a:t>
            </a:r>
          </a:p>
          <a:p>
            <a:r>
              <a:rPr lang="en-US" dirty="0" smtClean="0"/>
              <a:t>(A bad fit for the assumed behavior model of Stored Communications Act)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Privacy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Gmail: Google applications scan email and serve up appropriate ads</a:t>
            </a:r>
          </a:p>
          <a:p>
            <a:r>
              <a:rPr lang="en-US" dirty="0" err="1" smtClean="0"/>
              <a:t>Dropbox</a:t>
            </a:r>
            <a:r>
              <a:rPr lang="en-US" dirty="0" smtClean="0"/>
              <a:t>: uses Amazon S3 for actual storage; encrypts data so that Amazon can’t read it—but </a:t>
            </a:r>
            <a:r>
              <a:rPr lang="en-US" dirty="0" err="1" smtClean="0"/>
              <a:t>Dropbox</a:t>
            </a:r>
            <a:r>
              <a:rPr lang="en-US" dirty="0" smtClean="0"/>
              <a:t> can</a:t>
            </a:r>
          </a:p>
          <a:p>
            <a:r>
              <a:rPr lang="en-US" dirty="0" smtClean="0"/>
              <a:t>Spider Oak: data is encrypted with the user’s password; Spider Oak can’t read it</a:t>
            </a:r>
          </a:p>
          <a:p>
            <a:r>
              <a:rPr lang="en-US" dirty="0" err="1" smtClean="0"/>
              <a:t>Outlook.com</a:t>
            </a:r>
            <a:r>
              <a:rPr lang="en-US" dirty="0" smtClean="0"/>
              <a:t>: blocks file attachments that frequently contain viruses</a:t>
            </a:r>
          </a:p>
          <a:p>
            <a:r>
              <a:rPr lang="en-US" dirty="0" smtClean="0"/>
              <a:t>Many: check pictures for known child pornography</a:t>
            </a:r>
          </a:p>
          <a:p>
            <a:r>
              <a:rPr lang="en-US" dirty="0" smtClean="0"/>
              <a:t>Many: spam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21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Attacks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Change the DNS</a:t>
            </a:r>
          </a:p>
          <a:p>
            <a:pPr lvl="1"/>
            <a:r>
              <a:rPr lang="en-US" dirty="0" smtClean="0"/>
              <a:t>Packets go to the wrong IP address</a:t>
            </a:r>
          </a:p>
          <a:p>
            <a:r>
              <a:rPr lang="en-US" dirty="0" smtClean="0"/>
              <a:t>Lie about routing</a:t>
            </a:r>
          </a:p>
          <a:p>
            <a:pPr lvl="1"/>
            <a:r>
              <a:rPr lang="en-US" dirty="0" smtClean="0"/>
              <a:t>Packets go to the wrong destination</a:t>
            </a:r>
          </a:p>
          <a:p>
            <a:r>
              <a:rPr lang="en-US" dirty="0" smtClean="0"/>
              <a:t>Forge source IP addresses on packets</a:t>
            </a:r>
          </a:p>
          <a:p>
            <a:pPr lvl="1"/>
            <a:r>
              <a:rPr lang="en-US" dirty="0" smtClean="0"/>
              <a:t>Packets are hard to trace or filter—used for DDoS attacks</a:t>
            </a:r>
          </a:p>
          <a:p>
            <a:r>
              <a:rPr lang="en-US" dirty="0" smtClean="0"/>
              <a:t>Other infrastructure</a:t>
            </a:r>
          </a:p>
          <a:p>
            <a:pPr lvl="1"/>
            <a:r>
              <a:rPr lang="en-US" dirty="0" smtClean="0"/>
              <a:t>CDNs; name, IP address, and routing registries</a:t>
            </a:r>
          </a:p>
          <a:p>
            <a:r>
              <a:rPr lang="en-US" dirty="0" smtClean="0"/>
              <a:t>Distributed Denial of Service (DDoS) attacks—flood your victim with too much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7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attacks are due to buggy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94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Questions</a:t>
            </a:r>
            <a:r>
              <a:rPr lang="en-US" sz="4800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445"/>
            <a:ext cx="8308975" cy="1143000"/>
          </a:xfrm>
        </p:spPr>
        <p:txBody>
          <a:bodyPr/>
          <a:lstStyle/>
          <a:p>
            <a:r>
              <a:rPr lang="en-US" sz="3600" dirty="0" smtClean="0"/>
              <a:t>Sending Myself Email—An SMTP Transcript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04149"/>
            <a:ext cx="8493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ESMTP Exim 4.82 Tue, 11 Mar 2014 19:43:03 +0000</a:t>
            </a:r>
          </a:p>
          <a:p>
            <a:r>
              <a:rPr lang="en-US" sz="1400" dirty="0"/>
              <a:t>HELO </a:t>
            </a:r>
            <a:r>
              <a:rPr lang="en-US" sz="1400" dirty="0" err="1" smtClean="0"/>
              <a:t>eloi.cs.columbia.edu</a:t>
            </a:r>
            <a:endParaRPr lang="en-US" sz="1400" dirty="0"/>
          </a:p>
          <a:p>
            <a:r>
              <a:rPr lang="en-US" sz="1400" dirty="0"/>
              <a:t>250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Hello </a:t>
            </a:r>
            <a:r>
              <a:rPr lang="en-US" sz="1400" dirty="0" err="1" smtClean="0"/>
              <a:t>eloi.cs.columbia.edu</a:t>
            </a:r>
            <a:r>
              <a:rPr lang="en-US" sz="1400" dirty="0" smtClean="0"/>
              <a:t> </a:t>
            </a:r>
            <a:r>
              <a:rPr lang="en-US" sz="1400" dirty="0"/>
              <a:t>[2001:18d8:ffff:16:12dd:b1ff:feef:8868]</a:t>
            </a:r>
          </a:p>
          <a:p>
            <a:r>
              <a:rPr lang="en-US" sz="1400" dirty="0"/>
              <a:t>MAIL FROM:&lt;</a:t>
            </a:r>
            <a:r>
              <a:rPr lang="en-US" sz="1400" dirty="0" err="1"/>
              <a:t>smb</a:t>
            </a:r>
            <a:r>
              <a:rPr lang="en-US" sz="1400" dirty="0" err="1" smtClean="0"/>
              <a:t>@eloi.cs.columbia.edu</a:t>
            </a:r>
            <a:r>
              <a:rPr lang="en-US" sz="1400" dirty="0"/>
              <a:t>&gt;</a:t>
            </a:r>
          </a:p>
          <a:p>
            <a:r>
              <a:rPr lang="en-US" sz="1400" dirty="0"/>
              <a:t>250 OK</a:t>
            </a:r>
          </a:p>
          <a:p>
            <a:r>
              <a:rPr lang="en-US" sz="1400" dirty="0"/>
              <a:t>RCPT TO:&lt;</a:t>
            </a:r>
            <a:r>
              <a:rPr lang="en-US" sz="1400" dirty="0" err="1"/>
              <a:t>smb</a:t>
            </a:r>
            <a:r>
              <a:rPr lang="en-US" sz="1400" dirty="0" err="1" smtClean="0"/>
              <a:t>@machshav.com</a:t>
            </a:r>
            <a:r>
              <a:rPr lang="en-US" sz="1400" dirty="0"/>
              <a:t>&gt;</a:t>
            </a:r>
          </a:p>
          <a:p>
            <a:r>
              <a:rPr lang="en-US" sz="1400" dirty="0"/>
              <a:t>250 Accepted</a:t>
            </a:r>
          </a:p>
          <a:p>
            <a:r>
              <a:rPr lang="en-US" sz="1400" dirty="0"/>
              <a:t>DATA</a:t>
            </a:r>
          </a:p>
          <a:p>
            <a:r>
              <a:rPr lang="en-US" sz="1400" dirty="0"/>
              <a:t>354 Enter message, ending with "." on a line by itself</a:t>
            </a:r>
          </a:p>
          <a:p>
            <a:r>
              <a:rPr lang="en-US" sz="1400" dirty="0">
                <a:solidFill>
                  <a:srgbClr val="3366FF"/>
                </a:solidFill>
              </a:rPr>
              <a:t>From: Barack Obama &lt;</a:t>
            </a:r>
            <a:r>
              <a:rPr lang="en-US" sz="1400" dirty="0" err="1">
                <a:solidFill>
                  <a:srgbClr val="3366FF"/>
                </a:solidFill>
              </a:rPr>
              <a:t>president@whitehouse.gov</a:t>
            </a:r>
            <a:r>
              <a:rPr lang="en-US" sz="1400" dirty="0">
                <a:solidFill>
                  <a:srgbClr val="3366FF"/>
                </a:solidFill>
              </a:rPr>
              <a:t>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To: &lt;smb2132@columbia.edu&gt;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Subject: Test</a:t>
            </a:r>
          </a:p>
          <a:p>
            <a:endParaRPr lang="en-US" sz="1400" dirty="0">
              <a:solidFill>
                <a:srgbClr val="3366FF"/>
              </a:solidFill>
            </a:endParaRPr>
          </a:p>
          <a:p>
            <a:r>
              <a:rPr lang="en-US" sz="1400" dirty="0">
                <a:solidFill>
                  <a:srgbClr val="3366FF"/>
                </a:solidFill>
              </a:rPr>
              <a:t>This is a test</a:t>
            </a:r>
          </a:p>
          <a:p>
            <a:r>
              <a:rPr lang="en-US" sz="1400" dirty="0"/>
              <a:t>.</a:t>
            </a:r>
          </a:p>
          <a:p>
            <a:r>
              <a:rPr lang="en-US" sz="1400" dirty="0"/>
              <a:t>250 OK id=1WNSaS-0001z5-1d</a:t>
            </a:r>
          </a:p>
          <a:p>
            <a:r>
              <a:rPr lang="en-US" sz="1400" dirty="0"/>
              <a:t>QUIT</a:t>
            </a:r>
          </a:p>
          <a:p>
            <a:r>
              <a:rPr lang="en-US" sz="1400" dirty="0"/>
              <a:t>221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closing connection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05972" y="4476640"/>
            <a:ext cx="155448" cy="1068861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5461420" y="5004784"/>
            <a:ext cx="448075" cy="62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9495" y="4820118"/>
            <a:ext cx="247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569350"/>
            <a:ext cx="8308975" cy="1143000"/>
          </a:xfrm>
        </p:spPr>
        <p:txBody>
          <a:bodyPr/>
          <a:lstStyle/>
          <a:p>
            <a:r>
              <a:rPr lang="en-US" sz="4400" dirty="0" smtClean="0"/>
              <a:t>Conversation With A Third Party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04149"/>
            <a:ext cx="8493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ESMTP Exim 4.82 Tue, 11 Mar 2014 19:43:03 +0000</a:t>
            </a:r>
          </a:p>
          <a:p>
            <a:r>
              <a:rPr lang="en-US" sz="1400" dirty="0"/>
              <a:t>HELO </a:t>
            </a:r>
            <a:r>
              <a:rPr lang="en-US" sz="1400" dirty="0" err="1" smtClean="0"/>
              <a:t>eloi.cs.columbia.edu</a:t>
            </a:r>
            <a:endParaRPr lang="en-US" sz="1400" dirty="0"/>
          </a:p>
          <a:p>
            <a:r>
              <a:rPr lang="en-US" sz="1400" dirty="0"/>
              <a:t>250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Hello </a:t>
            </a:r>
            <a:r>
              <a:rPr lang="en-US" sz="1400" dirty="0" err="1" smtClean="0"/>
              <a:t>eloi.cs.columbia.edu</a:t>
            </a:r>
            <a:r>
              <a:rPr lang="en-US" sz="1400" dirty="0" smtClean="0"/>
              <a:t> </a:t>
            </a:r>
            <a:r>
              <a:rPr lang="en-US" sz="1400" dirty="0"/>
              <a:t>[2001:18d8:ffff:16:12dd:b1ff:feef:8868]</a:t>
            </a:r>
          </a:p>
          <a:p>
            <a:r>
              <a:rPr lang="en-US" sz="1400" dirty="0"/>
              <a:t>MAIL FROM:&lt;</a:t>
            </a:r>
            <a:r>
              <a:rPr lang="en-US" sz="1400" dirty="0" err="1"/>
              <a:t>smb</a:t>
            </a:r>
            <a:r>
              <a:rPr lang="en-US" sz="1400" dirty="0" err="1" smtClean="0"/>
              <a:t>@eloi.cs.columbia.edu</a:t>
            </a:r>
            <a:r>
              <a:rPr lang="en-US" sz="1400" dirty="0"/>
              <a:t>&gt;</a:t>
            </a:r>
          </a:p>
          <a:p>
            <a:r>
              <a:rPr lang="en-US" sz="1400" dirty="0"/>
              <a:t>250 OK</a:t>
            </a:r>
          </a:p>
          <a:p>
            <a:r>
              <a:rPr lang="en-US" sz="1400" dirty="0"/>
              <a:t>RCPT TO:&lt;</a:t>
            </a:r>
            <a:r>
              <a:rPr lang="en-US" sz="1400" dirty="0" err="1"/>
              <a:t>smb</a:t>
            </a:r>
            <a:r>
              <a:rPr lang="en-US" sz="1400" dirty="0" err="1" smtClean="0"/>
              <a:t>@machshav.com</a:t>
            </a:r>
            <a:r>
              <a:rPr lang="en-US" sz="1400" dirty="0"/>
              <a:t>&gt;</a:t>
            </a:r>
          </a:p>
          <a:p>
            <a:r>
              <a:rPr lang="en-US" sz="1400" dirty="0"/>
              <a:t>250 Accepted</a:t>
            </a:r>
          </a:p>
          <a:p>
            <a:r>
              <a:rPr lang="en-US" sz="1400" dirty="0"/>
              <a:t>DATA</a:t>
            </a:r>
          </a:p>
          <a:p>
            <a:r>
              <a:rPr lang="en-US" sz="1400" dirty="0"/>
              <a:t>354 Enter message, ending with "." on a line by itself</a:t>
            </a:r>
          </a:p>
          <a:p>
            <a:r>
              <a:rPr lang="en-US" sz="1400" dirty="0" smtClean="0">
                <a:solidFill>
                  <a:srgbClr val="3366FF"/>
                </a:solidFill>
              </a:rPr>
              <a:t>From: Barack Obama &lt;</a:t>
            </a:r>
            <a:r>
              <a:rPr lang="en-US" sz="1400" dirty="0" err="1" smtClean="0">
                <a:solidFill>
                  <a:srgbClr val="3366FF"/>
                </a:solidFill>
              </a:rPr>
              <a:t>president@whitehouse.gov</a:t>
            </a:r>
            <a:r>
              <a:rPr lang="en-US" sz="1400" dirty="0" smtClean="0">
                <a:solidFill>
                  <a:srgbClr val="3366FF"/>
                </a:solidFill>
              </a:rPr>
              <a:t>&gt;</a:t>
            </a:r>
          </a:p>
          <a:p>
            <a:r>
              <a:rPr lang="en-US" sz="1400" dirty="0" smtClean="0">
                <a:solidFill>
                  <a:srgbClr val="3366FF"/>
                </a:solidFill>
              </a:rPr>
              <a:t>To: &lt;smb2132@columbia.edu&gt;</a:t>
            </a:r>
          </a:p>
          <a:p>
            <a:r>
              <a:rPr lang="en-US" sz="1400" dirty="0" smtClean="0">
                <a:solidFill>
                  <a:srgbClr val="3366FF"/>
                </a:solidFill>
              </a:rPr>
              <a:t>Subject: Test</a:t>
            </a:r>
          </a:p>
          <a:p>
            <a:endParaRPr lang="en-US" sz="1400" dirty="0" smtClean="0">
              <a:solidFill>
                <a:srgbClr val="3366FF"/>
              </a:solidFill>
            </a:endParaRPr>
          </a:p>
          <a:p>
            <a:r>
              <a:rPr lang="en-US" sz="1400" dirty="0" smtClean="0">
                <a:solidFill>
                  <a:srgbClr val="3366FF"/>
                </a:solidFill>
              </a:rPr>
              <a:t>This is a test</a:t>
            </a:r>
          </a:p>
          <a:p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250 OK id=1WNSaS-0001z5-1d</a:t>
            </a:r>
          </a:p>
          <a:p>
            <a:r>
              <a:rPr lang="en-US" sz="1400" dirty="0"/>
              <a:t>QUIT</a:t>
            </a:r>
          </a:p>
          <a:p>
            <a:r>
              <a:rPr lang="en-US" sz="1400" dirty="0"/>
              <a:t>221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closing connection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05972" y="4476640"/>
            <a:ext cx="155448" cy="1068861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5461420" y="5004784"/>
            <a:ext cx="448075" cy="62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9495" y="4820118"/>
            <a:ext cx="247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5659" y="4476640"/>
            <a:ext cx="4770313" cy="1068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7316"/>
            <a:ext cx="8308975" cy="1143000"/>
          </a:xfrm>
        </p:spPr>
        <p:txBody>
          <a:bodyPr/>
          <a:lstStyle/>
          <a:p>
            <a:r>
              <a:rPr lang="en-US" dirty="0" smtClean="0"/>
              <a:t>What the Recipient Sees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04149"/>
            <a:ext cx="8493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ESMTP Exim 4.82 Tue, 11 Mar 2014 19:43:03 +0000</a:t>
            </a:r>
          </a:p>
          <a:p>
            <a:r>
              <a:rPr lang="en-US" sz="1400" dirty="0"/>
              <a:t>HELO </a:t>
            </a:r>
            <a:r>
              <a:rPr lang="en-US" sz="1400" dirty="0" err="1" smtClean="0"/>
              <a:t>eloi.cs.columbia.edu</a:t>
            </a:r>
            <a:endParaRPr lang="en-US" sz="1400" dirty="0"/>
          </a:p>
          <a:p>
            <a:r>
              <a:rPr lang="en-US" sz="1400" dirty="0"/>
              <a:t>250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Hello </a:t>
            </a:r>
            <a:r>
              <a:rPr lang="en-US" sz="1400" dirty="0" err="1" smtClean="0"/>
              <a:t>eloi.cs.columbia.edu</a:t>
            </a:r>
            <a:r>
              <a:rPr lang="en-US" sz="1400" dirty="0" smtClean="0"/>
              <a:t> </a:t>
            </a:r>
            <a:r>
              <a:rPr lang="en-US" sz="1400" dirty="0"/>
              <a:t>[2001:18d8:ffff:16:12dd:b1ff:feef:8868]</a:t>
            </a:r>
          </a:p>
          <a:p>
            <a:r>
              <a:rPr lang="en-US" sz="1400" dirty="0"/>
              <a:t>MAIL FROM:&lt;</a:t>
            </a:r>
            <a:r>
              <a:rPr lang="en-US" sz="1400" dirty="0" err="1"/>
              <a:t>smb</a:t>
            </a:r>
            <a:r>
              <a:rPr lang="en-US" sz="1400" dirty="0" err="1" smtClean="0"/>
              <a:t>@eloi.cs.columbia.edu</a:t>
            </a:r>
            <a:r>
              <a:rPr lang="en-US" sz="1400" dirty="0"/>
              <a:t>&gt;</a:t>
            </a:r>
          </a:p>
          <a:p>
            <a:r>
              <a:rPr lang="en-US" sz="1400" dirty="0"/>
              <a:t>250 OK</a:t>
            </a:r>
          </a:p>
          <a:p>
            <a:r>
              <a:rPr lang="en-US" sz="1400" dirty="0"/>
              <a:t>RCPT TO:&lt;</a:t>
            </a:r>
            <a:r>
              <a:rPr lang="en-US" sz="1400" dirty="0" err="1"/>
              <a:t>smb</a:t>
            </a:r>
            <a:r>
              <a:rPr lang="en-US" sz="1400" dirty="0" err="1" smtClean="0"/>
              <a:t>@machshav.com</a:t>
            </a:r>
            <a:r>
              <a:rPr lang="en-US" sz="1400" dirty="0"/>
              <a:t>&gt;</a:t>
            </a:r>
          </a:p>
          <a:p>
            <a:r>
              <a:rPr lang="en-US" sz="1400" dirty="0"/>
              <a:t>250 Accepted</a:t>
            </a:r>
          </a:p>
          <a:p>
            <a:r>
              <a:rPr lang="en-US" sz="1400" dirty="0"/>
              <a:t>DATA</a:t>
            </a:r>
          </a:p>
          <a:p>
            <a:r>
              <a:rPr lang="en-US" sz="1400" dirty="0"/>
              <a:t>354 Enter message, ending with "." on a line by itself</a:t>
            </a:r>
          </a:p>
          <a:p>
            <a:r>
              <a:rPr lang="en-US" sz="1400" dirty="0">
                <a:solidFill>
                  <a:srgbClr val="3366FF"/>
                </a:solidFill>
              </a:rPr>
              <a:t>From: Barack Obama &lt;</a:t>
            </a:r>
            <a:r>
              <a:rPr lang="en-US" sz="1400" dirty="0" err="1">
                <a:solidFill>
                  <a:srgbClr val="3366FF"/>
                </a:solidFill>
              </a:rPr>
              <a:t>president@whitehouse.gov</a:t>
            </a:r>
            <a:r>
              <a:rPr lang="en-US" sz="1400" dirty="0">
                <a:solidFill>
                  <a:srgbClr val="3366FF"/>
                </a:solidFill>
              </a:rPr>
              <a:t>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To: &lt;smb2132@columbia.edu&gt;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Subject: Test</a:t>
            </a:r>
          </a:p>
          <a:p>
            <a:endParaRPr lang="en-US" sz="1400" dirty="0">
              <a:solidFill>
                <a:srgbClr val="3366FF"/>
              </a:solidFill>
            </a:endParaRPr>
          </a:p>
          <a:p>
            <a:r>
              <a:rPr lang="en-US" sz="1400" dirty="0">
                <a:solidFill>
                  <a:srgbClr val="3366FF"/>
                </a:solidFill>
              </a:rPr>
              <a:t>This is a test</a:t>
            </a:r>
          </a:p>
          <a:p>
            <a:r>
              <a:rPr lang="en-US" sz="1400" dirty="0"/>
              <a:t>.</a:t>
            </a:r>
          </a:p>
          <a:p>
            <a:r>
              <a:rPr lang="en-US" sz="1400" dirty="0"/>
              <a:t>250 OK id=1WNSaS-0001z5-1d</a:t>
            </a:r>
          </a:p>
          <a:p>
            <a:r>
              <a:rPr lang="en-US" sz="1400" dirty="0"/>
              <a:t>QUIT</a:t>
            </a:r>
          </a:p>
          <a:p>
            <a:r>
              <a:rPr lang="en-US" sz="1400" dirty="0"/>
              <a:t>221 </a:t>
            </a:r>
            <a:r>
              <a:rPr lang="en-US" sz="1400" dirty="0" err="1" smtClean="0"/>
              <a:t>machshav.com</a:t>
            </a:r>
            <a:r>
              <a:rPr lang="en-US" sz="1400" dirty="0" smtClean="0"/>
              <a:t> </a:t>
            </a:r>
            <a:r>
              <a:rPr lang="en-US" sz="1400" dirty="0"/>
              <a:t>closing connection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05972" y="4476640"/>
            <a:ext cx="155448" cy="1068861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5461420" y="5004784"/>
            <a:ext cx="448075" cy="62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9495" y="4820118"/>
            <a:ext cx="247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2566080"/>
            <a:ext cx="6520329" cy="1910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545501"/>
            <a:ext cx="6520328" cy="909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Web Appears to Users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415926" y="4162931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467611"/>
            <a:ext cx="3789632" cy="2531285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1" y="3823912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348364" y="4162931"/>
            <a:ext cx="453545" cy="393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1"/>
          </p:cNvCxnSpPr>
          <p:nvPr/>
        </p:nvCxnSpPr>
        <p:spPr>
          <a:xfrm>
            <a:off x="6500832" y="3733254"/>
            <a:ext cx="954549" cy="60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8924" y="3348533"/>
            <a:ext cx="205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Internet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Browser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7944" y="4998896"/>
            <a:ext cx="188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Web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2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Letter from Eleanor Roosevelt </a:t>
            </a:r>
            <a:br>
              <a:rPr lang="en-US" sz="4400" dirty="0" smtClean="0"/>
            </a:br>
            <a:r>
              <a:rPr lang="en-US" sz="4400" dirty="0" smtClean="0"/>
              <a:t>to Lorena </a:t>
            </a:r>
            <a:r>
              <a:rPr lang="en-US" sz="4400" dirty="0" err="1" smtClean="0"/>
              <a:t>Hickock</a:t>
            </a:r>
            <a:r>
              <a:rPr lang="en-US" sz="4400" dirty="0" smtClean="0"/>
              <a:t> (March 1933)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91" r="-23091"/>
          <a:stretch>
            <a:fillRect/>
          </a:stretch>
        </p:blipFill>
        <p:spPr>
          <a:xfrm>
            <a:off x="893675" y="2678218"/>
            <a:ext cx="7488325" cy="314688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EA90-4541-AD44-81D3-6DEA54C1A3DE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925" y="6043741"/>
            <a:ext cx="83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begins “Hick my dearest”.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10670" y="4256488"/>
            <a:ext cx="2681025" cy="681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08194" y="5872135"/>
            <a:ext cx="1516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(excerpt from </a:t>
            </a:r>
            <a:r>
              <a:rPr lang="en-US" sz="1100" dirty="0" err="1" smtClean="0"/>
              <a:t>Amazon.com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445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SMTP </a:t>
            </a:r>
            <a:r>
              <a:rPr lang="en-US" i="1" dirty="0" smtClean="0"/>
              <a:t>envelope</a:t>
            </a:r>
            <a:r>
              <a:rPr lang="en-US" dirty="0" smtClean="0"/>
              <a:t>—that’s the technical term!</a:t>
            </a:r>
            <a:r>
              <a:rPr lang="en-US" i="1" dirty="0" smtClean="0"/>
              <a:t>—</a:t>
            </a:r>
            <a:r>
              <a:rPr lang="en-US" dirty="0" smtClean="0"/>
              <a:t>can have different information than the message headers</a:t>
            </a:r>
          </a:p>
          <a:p>
            <a:r>
              <a:rPr lang="en-US" dirty="0" smtClean="0"/>
              <a:t>Unlike the phone network, anyone can run their own mail servers</a:t>
            </a:r>
          </a:p>
          <a:p>
            <a:pPr lvl="1"/>
            <a:r>
              <a:rPr lang="en-US" dirty="0" smtClean="0"/>
              <a:t>I personally run two, one personal and one professional</a:t>
            </a:r>
          </a:p>
          <a:p>
            <a:pPr lvl="1"/>
            <a:r>
              <a:rPr lang="en-US" dirty="0" smtClean="0"/>
              <a:t>This complicates third party doctrine analysis</a:t>
            </a:r>
          </a:p>
          <a:p>
            <a:r>
              <a:rPr lang="en-US" dirty="0" smtClean="0"/>
              <a:t>The reality of email is far more complex than I’ve outlined here</a:t>
            </a:r>
          </a:p>
          <a:p>
            <a:pPr lvl="1"/>
            <a:r>
              <a:rPr lang="en-US" dirty="0" smtClean="0"/>
              <a:t>Example: many people read their email via a Web browser—and the NSA has stated that even for them, picking out just the From/To information from a Webmail session is very difficult</a:t>
            </a:r>
          </a:p>
          <a:p>
            <a:r>
              <a:rPr lang="en-US" dirty="0" smtClean="0"/>
              <a:t>I haven’t even begun to address server-resident email, virus scanning, spam filtering, and the like, let alone all of the other metadata that’s present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EA90-4541-AD44-81D3-6DEA54C1A3D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Has Structure: Multiple ISPs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15741" y="3116527"/>
            <a:ext cx="7483384" cy="2896695"/>
            <a:chOff x="815741" y="3116527"/>
            <a:chExt cx="7483384" cy="2896695"/>
          </a:xfrm>
        </p:grpSpPr>
        <p:grpSp>
          <p:nvGrpSpPr>
            <p:cNvPr id="22" name="Group 21"/>
            <p:cNvGrpSpPr/>
            <p:nvPr/>
          </p:nvGrpSpPr>
          <p:grpSpPr>
            <a:xfrm>
              <a:off x="815741" y="3116527"/>
              <a:ext cx="7483384" cy="2896695"/>
              <a:chOff x="815741" y="3116527"/>
              <a:chExt cx="7483384" cy="289669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05076" y="3116527"/>
                <a:ext cx="5131297" cy="116778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ISP A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057476" y="4845437"/>
                <a:ext cx="5131297" cy="1167785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ISP B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525503" y="4087248"/>
                <a:ext cx="0" cy="10072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25" idx="7"/>
              </p:cNvCxnSpPr>
              <p:nvPr/>
            </p:nvCxnSpPr>
            <p:spPr>
              <a:xfrm flipH="1">
                <a:off x="6437312" y="4087248"/>
                <a:ext cx="12793" cy="929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700595" y="3306291"/>
                <a:ext cx="598530" cy="59193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15741" y="5261459"/>
                <a:ext cx="598530" cy="59193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NYC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Connector 29"/>
              <p:cNvCxnSpPr>
                <a:stCxn id="24" idx="5"/>
              </p:cNvCxnSpPr>
              <p:nvPr/>
            </p:nvCxnSpPr>
            <p:spPr>
              <a:xfrm flipH="1">
                <a:off x="6277262" y="4113294"/>
                <a:ext cx="7650" cy="9031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6"/>
              </p:cNvCxnSpPr>
              <p:nvPr/>
            </p:nvCxnSpPr>
            <p:spPr>
              <a:xfrm>
                <a:off x="7036373" y="3700420"/>
                <a:ext cx="664222" cy="145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414271" y="5422902"/>
                <a:ext cx="643205" cy="72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/>
              <p:nvPr/>
            </p:nvCxnSpPr>
            <p:spPr>
              <a:xfrm rot="10800000" flipV="1">
                <a:off x="6576528" y="3802596"/>
                <a:ext cx="1124069" cy="7302"/>
              </a:xfrm>
              <a:prstGeom prst="curvedConnector3">
                <a:avLst/>
              </a:prstGeom>
              <a:ln w="76200">
                <a:solidFill>
                  <a:srgbClr val="008000">
                    <a:alpha val="7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1414271" y="5645013"/>
                <a:ext cx="5162257" cy="25047"/>
              </a:xfrm>
              <a:prstGeom prst="straightConnector1">
                <a:avLst/>
              </a:prstGeom>
              <a:ln w="76200">
                <a:solidFill>
                  <a:srgbClr val="008000">
                    <a:alpha val="7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1414271" y="5313422"/>
                <a:ext cx="1023642" cy="7299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  <a:alpha val="7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2437913" y="3532551"/>
                <a:ext cx="7299" cy="1788170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  <a:alpha val="7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6576527" y="3809898"/>
              <a:ext cx="0" cy="1860162"/>
            </a:xfrm>
            <a:prstGeom prst="straightConnector1">
              <a:avLst/>
            </a:prstGeom>
            <a:ln w="76200">
              <a:solidFill>
                <a:srgbClr val="008000">
                  <a:alpha val="70000"/>
                </a:srgb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437913" y="3539848"/>
              <a:ext cx="5262682" cy="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  <a:alpha val="7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7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54" y="1219200"/>
            <a:ext cx="8308975" cy="1143000"/>
          </a:xfrm>
        </p:spPr>
        <p:txBody>
          <a:bodyPr/>
          <a:lstStyle/>
          <a:p>
            <a:r>
              <a:rPr lang="en-US" dirty="0" smtClean="0"/>
              <a:t>Routing Between ISPs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765540" y="6588670"/>
            <a:ext cx="378460" cy="2693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46A2CF-36C2-9048-9432-4945EA95EDC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043602" y="3050910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Verizon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305035" y="2515909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Sprint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71337" y="3087741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IIJ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11" name="Curved Connector 10"/>
          <p:cNvCxnSpPr>
            <a:stCxn id="8" idx="5"/>
            <a:endCxn id="10" idx="3"/>
          </p:cNvCxnSpPr>
          <p:nvPr/>
        </p:nvCxnSpPr>
        <p:spPr bwMode="auto">
          <a:xfrm rot="16200000" flipH="1">
            <a:off x="4046090" y="2384229"/>
            <a:ext cx="36831" cy="3627836"/>
          </a:xfrm>
          <a:prstGeom prst="curvedConnector3">
            <a:avLst>
              <a:gd name="adj1" fmla="val 1246521"/>
            </a:avLst>
          </a:prstGeom>
          <a:solidFill>
            <a:srgbClr val="00B8FF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Curved Connector 11"/>
          <p:cNvCxnSpPr>
            <a:stCxn id="8" idx="6"/>
          </p:cNvCxnSpPr>
          <p:nvPr/>
        </p:nvCxnSpPr>
        <p:spPr bwMode="auto">
          <a:xfrm flipV="1">
            <a:off x="2457673" y="3177158"/>
            <a:ext cx="847362" cy="53500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Curved Connector 12"/>
          <p:cNvCxnSpPr>
            <a:stCxn id="10" idx="2"/>
          </p:cNvCxnSpPr>
          <p:nvPr/>
        </p:nvCxnSpPr>
        <p:spPr bwMode="auto">
          <a:xfrm rot="10800000">
            <a:off x="4719107" y="3177158"/>
            <a:ext cx="952231" cy="571832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658884" y="3961299"/>
            <a:ext cx="286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Big ISPs ‘Peering’</a:t>
            </a:r>
            <a:endParaRPr lang="en-US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70346" y="4941169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GoJ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16" name="Curved Connector 15"/>
          <p:cNvCxnSpPr>
            <a:endCxn id="10" idx="4"/>
          </p:cNvCxnSpPr>
          <p:nvPr/>
        </p:nvCxnSpPr>
        <p:spPr bwMode="auto">
          <a:xfrm rot="16200000" flipV="1">
            <a:off x="6212413" y="4576199"/>
            <a:ext cx="530931" cy="199009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97797" y="4916929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Amazon</a:t>
            </a:r>
          </a:p>
        </p:txBody>
      </p:sp>
      <p:cxnSp>
        <p:nvCxnSpPr>
          <p:cNvPr id="18" name="Curved Connector 17"/>
          <p:cNvCxnSpPr>
            <a:stCxn id="8" idx="4"/>
          </p:cNvCxnSpPr>
          <p:nvPr/>
        </p:nvCxnSpPr>
        <p:spPr bwMode="auto">
          <a:xfrm rot="5400000">
            <a:off x="1205975" y="4372266"/>
            <a:ext cx="543522" cy="54580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 rot="5400000">
            <a:off x="1745272" y="3811328"/>
            <a:ext cx="1933447" cy="1600253"/>
          </a:xfrm>
          <a:prstGeom prst="curvedConnector2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206672" y="5639027"/>
            <a:ext cx="369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Customers buy ‘Transit’</a:t>
            </a:r>
            <a:endParaRPr lang="en-US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514216" y="4930456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Sakura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22" name="Curved Connector 21"/>
          <p:cNvCxnSpPr>
            <a:stCxn id="10" idx="5"/>
            <a:endCxn id="21" idx="1"/>
          </p:cNvCxnSpPr>
          <p:nvPr/>
        </p:nvCxnSpPr>
        <p:spPr bwMode="auto">
          <a:xfrm rot="16200000" flipH="1">
            <a:off x="6846028" y="4248857"/>
            <a:ext cx="907568" cy="84298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7713841" y="4214784"/>
            <a:ext cx="408302" cy="41636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177725" y="4218126"/>
            <a:ext cx="408302" cy="41636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27" name="Straight Arrow Connector 26"/>
          <p:cNvCxnSpPr>
            <a:endCxn id="23" idx="4"/>
          </p:cNvCxnSpPr>
          <p:nvPr/>
        </p:nvCxnSpPr>
        <p:spPr bwMode="auto">
          <a:xfrm flipV="1">
            <a:off x="7912778" y="4631144"/>
            <a:ext cx="5214" cy="39050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Straight Arrow Connector 27"/>
          <p:cNvCxnSpPr>
            <a:endCxn id="24" idx="4"/>
          </p:cNvCxnSpPr>
          <p:nvPr/>
        </p:nvCxnSpPr>
        <p:spPr bwMode="auto">
          <a:xfrm flipV="1">
            <a:off x="8345821" y="4634486"/>
            <a:ext cx="36055" cy="30668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43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ISP Has Structure:</a:t>
            </a:r>
            <a:r>
              <a:rPr lang="en-US" dirty="0"/>
              <a:t> </a:t>
            </a:r>
            <a:r>
              <a:rPr lang="en-US" dirty="0" smtClean="0"/>
              <a:t>Many Routers</a:t>
            </a:r>
            <a:endParaRPr lang="en-US" dirty="0"/>
          </a:p>
        </p:txBody>
      </p:sp>
      <p:pic>
        <p:nvPicPr>
          <p:cNvPr id="8" name="Content Placeholder 7" descr="thilakarathna_Comput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05" r="-76605"/>
          <a:stretch>
            <a:fillRect/>
          </a:stretch>
        </p:blipFill>
        <p:spPr>
          <a:xfrm>
            <a:off x="500173" y="2855164"/>
            <a:ext cx="1366181" cy="57398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/>
          <a:srcRect l="-19802" r="-19802"/>
          <a:stretch/>
        </p:blipFill>
        <p:spPr>
          <a:xfrm>
            <a:off x="500173" y="2855164"/>
            <a:ext cx="8308975" cy="3491753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09" y="3215934"/>
            <a:ext cx="414064" cy="638249"/>
          </a:xfrm>
          <a:prstGeom prst="rect">
            <a:avLst/>
          </a:prstGeom>
        </p:spPr>
      </p:pic>
      <p:pic>
        <p:nvPicPr>
          <p:cNvPr id="10" name="Picture 9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49" y="5422180"/>
            <a:ext cx="997021" cy="924737"/>
          </a:xfrm>
          <a:prstGeom prst="rect">
            <a:avLst/>
          </a:prstGeom>
        </p:spPr>
      </p:pic>
      <p:pic>
        <p:nvPicPr>
          <p:cNvPr id="11" name="Picture 10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2" y="3740086"/>
            <a:ext cx="997021" cy="92473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25" y="5114048"/>
            <a:ext cx="1047765" cy="105834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547418" y="3350083"/>
            <a:ext cx="583931" cy="39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48048" y="3557987"/>
            <a:ext cx="477201" cy="25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022" y="4466778"/>
            <a:ext cx="25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022" y="5525083"/>
            <a:ext cx="385021" cy="175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7640" y="4204026"/>
            <a:ext cx="416051" cy="8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47418" y="5132127"/>
            <a:ext cx="318936" cy="210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62" y="3854184"/>
            <a:ext cx="923656" cy="295570"/>
          </a:xfrm>
          <a:prstGeom prst="rect">
            <a:avLst/>
          </a:prstGeom>
        </p:spPr>
      </p:pic>
      <p:pic>
        <p:nvPicPr>
          <p:cNvPr id="27" name="Picture 26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4664823"/>
            <a:ext cx="923656" cy="295570"/>
          </a:xfrm>
          <a:prstGeom prst="rect">
            <a:avLst/>
          </a:prstGeom>
        </p:spPr>
      </p:pic>
      <p:pic>
        <p:nvPicPr>
          <p:cNvPr id="28" name="Picture 27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5194831"/>
            <a:ext cx="923656" cy="295570"/>
          </a:xfrm>
          <a:prstGeom prst="rect">
            <a:avLst/>
          </a:prstGeom>
        </p:spPr>
      </p:pic>
      <p:pic>
        <p:nvPicPr>
          <p:cNvPr id="29" name="Picture 28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88" y="5525083"/>
            <a:ext cx="923656" cy="295570"/>
          </a:xfrm>
          <a:prstGeom prst="rect">
            <a:avLst/>
          </a:prstGeom>
        </p:spPr>
      </p:pic>
      <p:pic>
        <p:nvPicPr>
          <p:cNvPr id="30" name="Picture 29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5" y="3958359"/>
            <a:ext cx="923656" cy="295570"/>
          </a:xfrm>
          <a:prstGeom prst="rect">
            <a:avLst/>
          </a:prstGeom>
        </p:spPr>
      </p:pic>
      <p:pic>
        <p:nvPicPr>
          <p:cNvPr id="31" name="Picture 30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30" y="3706399"/>
            <a:ext cx="923656" cy="295570"/>
          </a:xfrm>
          <a:prstGeom prst="rect">
            <a:avLst/>
          </a:prstGeom>
        </p:spPr>
      </p:pic>
      <p:pic>
        <p:nvPicPr>
          <p:cNvPr id="32" name="Picture 31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11" y="4436333"/>
            <a:ext cx="923656" cy="295570"/>
          </a:xfrm>
          <a:prstGeom prst="rect">
            <a:avLst/>
          </a:prstGeom>
        </p:spPr>
      </p:pic>
      <p:pic>
        <p:nvPicPr>
          <p:cNvPr id="33" name="Picture 32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08" y="4960393"/>
            <a:ext cx="923656" cy="295570"/>
          </a:xfrm>
          <a:prstGeom prst="rect">
            <a:avLst/>
          </a:prstGeom>
        </p:spPr>
      </p:pic>
      <p:pic>
        <p:nvPicPr>
          <p:cNvPr id="34" name="Picture 33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5" y="4436333"/>
            <a:ext cx="923656" cy="295570"/>
          </a:xfrm>
          <a:prstGeom prst="rect">
            <a:avLst/>
          </a:prstGeom>
        </p:spPr>
      </p:pic>
      <p:pic>
        <p:nvPicPr>
          <p:cNvPr id="35" name="Picture 34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03" y="5274395"/>
            <a:ext cx="923656" cy="29557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058323" y="3958359"/>
            <a:ext cx="94952" cy="4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</p:cNvCxnSpPr>
          <p:nvPr/>
        </p:nvCxnSpPr>
        <p:spPr>
          <a:xfrm flipH="1">
            <a:off x="3217730" y="4001969"/>
            <a:ext cx="461828" cy="377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86032" y="4106144"/>
            <a:ext cx="36495" cy="273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95519" y="4731903"/>
            <a:ext cx="109487" cy="172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99388" y="5194831"/>
            <a:ext cx="123139" cy="227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01383" y="4204026"/>
            <a:ext cx="870425" cy="700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17730" y="4664823"/>
            <a:ext cx="461828" cy="23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90460" y="4731903"/>
            <a:ext cx="43795" cy="462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217730" y="4960393"/>
            <a:ext cx="534029" cy="234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11605" y="4284311"/>
            <a:ext cx="29196" cy="299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7" idx="2"/>
          </p:cNvCxnSpPr>
          <p:nvPr/>
        </p:nvCxnSpPr>
        <p:spPr>
          <a:xfrm>
            <a:off x="4153275" y="4960393"/>
            <a:ext cx="0" cy="171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78750" y="5422180"/>
            <a:ext cx="867561" cy="14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832049" y="3405808"/>
            <a:ext cx="1879423" cy="387816"/>
          </a:xfrm>
          <a:custGeom>
            <a:avLst/>
            <a:gdLst>
              <a:gd name="connsiteX0" fmla="*/ 0 w 1879423"/>
              <a:gd name="connsiteY0" fmla="*/ 214326 h 387816"/>
              <a:gd name="connsiteX1" fmla="*/ 963487 w 1879423"/>
              <a:gd name="connsiteY1" fmla="*/ 2665 h 387816"/>
              <a:gd name="connsiteX2" fmla="*/ 1759094 w 1879423"/>
              <a:gd name="connsiteY2" fmla="*/ 345701 h 387816"/>
              <a:gd name="connsiteX3" fmla="*/ 1875880 w 1879423"/>
              <a:gd name="connsiteY3" fmla="*/ 382195 h 38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423" h="387816">
                <a:moveTo>
                  <a:pt x="0" y="214326"/>
                </a:moveTo>
                <a:cubicBezTo>
                  <a:pt x="335152" y="97547"/>
                  <a:pt x="670305" y="-19231"/>
                  <a:pt x="963487" y="2665"/>
                </a:cubicBezTo>
                <a:cubicBezTo>
                  <a:pt x="1256669" y="24561"/>
                  <a:pt x="1607029" y="282446"/>
                  <a:pt x="1759094" y="345701"/>
                </a:cubicBezTo>
                <a:cubicBezTo>
                  <a:pt x="1911159" y="408956"/>
                  <a:pt x="1875880" y="382195"/>
                  <a:pt x="1875880" y="38219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678750" y="4583556"/>
            <a:ext cx="813912" cy="148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24117</TotalTime>
  <Words>2936</Words>
  <Application>Microsoft Macintosh PowerPoint</Application>
  <PresentationFormat>On-screen Show (4:3)</PresentationFormat>
  <Paragraphs>466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Calibri</vt:lpstr>
      <vt:lpstr>Calisto MT</vt:lpstr>
      <vt:lpstr>Comic Sans MS</vt:lpstr>
      <vt:lpstr>Times New Roman</vt:lpstr>
      <vt:lpstr>Wingdings</vt:lpstr>
      <vt:lpstr>Arial</vt:lpstr>
      <vt:lpstr>Genesis</vt:lpstr>
      <vt:lpstr>How the Internet Works</vt:lpstr>
      <vt:lpstr>What is the Internet Made of?</vt:lpstr>
      <vt:lpstr>Fibers</vt:lpstr>
      <vt:lpstr>WiFi</vt:lpstr>
      <vt:lpstr>A Look at Common Applications</vt:lpstr>
      <vt:lpstr>How the Web Appears to Users</vt:lpstr>
      <vt:lpstr>The Internet Has Structure: Multiple ISPs</vt:lpstr>
      <vt:lpstr>Routing Between ISPs</vt:lpstr>
      <vt:lpstr>Each ISP Has Structure: Many Routers</vt:lpstr>
      <vt:lpstr>Hosting Services</vt:lpstr>
      <vt:lpstr>Content Distribution Network</vt:lpstr>
      <vt:lpstr>Content Distribution Network</vt:lpstr>
      <vt:lpstr>Content Distribution Network</vt:lpstr>
      <vt:lpstr>Content Distribution Network</vt:lpstr>
      <vt:lpstr>CDN Example: www.supremecourtus.gov</vt:lpstr>
      <vt:lpstr>Which is the Browser; Which is the Server?</vt:lpstr>
      <vt:lpstr>Architecturally, They’re the Same—What Matters is the Software They Run</vt:lpstr>
      <vt:lpstr>“Smart Hosts, Dumb Network”</vt:lpstr>
      <vt:lpstr>The Phone Network: A Few Large Switches, Serving Phones</vt:lpstr>
      <vt:lpstr>The Internet: Many Routers, Very Many Types of Devices</vt:lpstr>
      <vt:lpstr>Circuit Switching versus Packet Switching</vt:lpstr>
      <vt:lpstr>IP Addresses</vt:lpstr>
      <vt:lpstr>IP Addressing</vt:lpstr>
      <vt:lpstr>Address Space Assignment</vt:lpstr>
      <vt:lpstr>Port Numbers</vt:lpstr>
      <vt:lpstr>The Network Stack</vt:lpstr>
      <vt:lpstr>Packets and Routing</vt:lpstr>
      <vt:lpstr>Packets</vt:lpstr>
      <vt:lpstr>Forged Packets</vt:lpstr>
      <vt:lpstr>Routing</vt:lpstr>
      <vt:lpstr>Email</vt:lpstr>
      <vt:lpstr>Sending Email</vt:lpstr>
      <vt:lpstr>Multiple Parties!</vt:lpstr>
      <vt:lpstr>Encryption on the Internet</vt:lpstr>
      <vt:lpstr>Anything Can be Encrypted</vt:lpstr>
      <vt:lpstr>VPNs</vt:lpstr>
      <vt:lpstr>TLS</vt:lpstr>
      <vt:lpstr>Email Encryption</vt:lpstr>
      <vt:lpstr>Tor: The Onion Router</vt:lpstr>
      <vt:lpstr>Cloud Computing</vt:lpstr>
      <vt:lpstr>What’s a Cloud?</vt:lpstr>
      <vt:lpstr>“Via the Internet”</vt:lpstr>
      <vt:lpstr>“Outside Party”</vt:lpstr>
      <vt:lpstr>Computing Services</vt:lpstr>
      <vt:lpstr>Storage</vt:lpstr>
      <vt:lpstr>Computing</vt:lpstr>
      <vt:lpstr>Applications</vt:lpstr>
      <vt:lpstr>Playing an Active Part: Google Docs</vt:lpstr>
      <vt:lpstr>Virtual Machines</vt:lpstr>
      <vt:lpstr>Location of  Cloud Servers</vt:lpstr>
      <vt:lpstr>Where is Data Stored?</vt:lpstr>
      <vt:lpstr>Security and Privacy Issues</vt:lpstr>
      <vt:lpstr>Attacks</vt:lpstr>
      <vt:lpstr>Common Attacks</vt:lpstr>
      <vt:lpstr>But…</vt:lpstr>
      <vt:lpstr>Questions?</vt:lpstr>
      <vt:lpstr>Sending Myself Email—An SMTP Transcript</vt:lpstr>
      <vt:lpstr>Conversation With A Third Party</vt:lpstr>
      <vt:lpstr>What the Recipient Sees</vt:lpstr>
      <vt:lpstr>A Letter from Eleanor Roosevelt  to Lorena Hickock (March 1933)</vt:lpstr>
      <vt:lpstr>Things to Note</vt:lpstr>
    </vt:vector>
  </TitlesOfParts>
  <Company>Federal Trade Commission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in the Real World</dc:title>
  <dc:creator>Federal Trade Commission</dc:creator>
  <cp:lastModifiedBy>Steven M. Bellovin</cp:lastModifiedBy>
  <cp:revision>182</cp:revision>
  <cp:lastPrinted>2013-04-03T14:51:41Z</cp:lastPrinted>
  <dcterms:created xsi:type="dcterms:W3CDTF">2013-03-26T17:17:25Z</dcterms:created>
  <dcterms:modified xsi:type="dcterms:W3CDTF">2017-09-05T19:23:35Z</dcterms:modified>
</cp:coreProperties>
</file>