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9"/>
  </p:notesMasterIdLst>
  <p:handoutMasterIdLst>
    <p:handoutMasterId r:id="rId40"/>
  </p:handoutMasterIdLst>
  <p:sldIdLst>
    <p:sldId id="259" r:id="rId2"/>
    <p:sldId id="260" r:id="rId3"/>
    <p:sldId id="261" r:id="rId4"/>
    <p:sldId id="262" r:id="rId5"/>
    <p:sldId id="265" r:id="rId6"/>
    <p:sldId id="263" r:id="rId7"/>
    <p:sldId id="264" r:id="rId8"/>
    <p:sldId id="266" r:id="rId9"/>
    <p:sldId id="267" r:id="rId10"/>
    <p:sldId id="279" r:id="rId11"/>
    <p:sldId id="268" r:id="rId12"/>
    <p:sldId id="269" r:id="rId13"/>
    <p:sldId id="271" r:id="rId14"/>
    <p:sldId id="273" r:id="rId15"/>
    <p:sldId id="274" r:id="rId16"/>
    <p:sldId id="272" r:id="rId17"/>
    <p:sldId id="281" r:id="rId18"/>
    <p:sldId id="275" r:id="rId19"/>
    <p:sldId id="276" r:id="rId20"/>
    <p:sldId id="278" r:id="rId21"/>
    <p:sldId id="277" r:id="rId22"/>
    <p:sldId id="280" r:id="rId23"/>
    <p:sldId id="282" r:id="rId24"/>
    <p:sldId id="283" r:id="rId25"/>
    <p:sldId id="284" r:id="rId26"/>
    <p:sldId id="285" r:id="rId27"/>
    <p:sldId id="286" r:id="rId28"/>
    <p:sldId id="297" r:id="rId29"/>
    <p:sldId id="289" r:id="rId30"/>
    <p:sldId id="287" r:id="rId31"/>
    <p:sldId id="290" r:id="rId32"/>
    <p:sldId id="291" r:id="rId33"/>
    <p:sldId id="292" r:id="rId34"/>
    <p:sldId id="293" r:id="rId35"/>
    <p:sldId id="296" r:id="rId36"/>
    <p:sldId id="294" r:id="rId37"/>
    <p:sldId id="295" r:id="rId38"/>
  </p:sldIdLst>
  <p:sldSz cx="9144000" cy="6858000" type="screen4x3"/>
  <p:notesSz cx="9309100" cy="705326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2D5A"/>
    <a:srgbClr val="002060"/>
    <a:srgbClr val="003399"/>
    <a:srgbClr val="CC0000"/>
    <a:srgbClr val="FF33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4"/>
    <p:restoredTop sz="94666"/>
  </p:normalViewPr>
  <p:slideViewPr>
    <p:cSldViewPr snapToObjects="1">
      <p:cViewPr>
        <p:scale>
          <a:sx n="110" d="100"/>
          <a:sy n="110" d="100"/>
        </p:scale>
        <p:origin x="968" y="-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notesMaster" Target="notesMasters/notesMaster1.xml"/><Relationship Id="rId40" Type="http://schemas.openxmlformats.org/officeDocument/2006/relationships/handoutMaster" Target="handoutMasters/handoutMaster1.xml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73003" y="0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/>
          <a:lstStyle>
            <a:lvl1pPr algn="r">
              <a:defRPr sz="1200"/>
            </a:lvl1pPr>
          </a:lstStyle>
          <a:p>
            <a:fld id="{00B11D35-620B-4D7D-8379-9C56132950EF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73003" y="6699376"/>
            <a:ext cx="4033943" cy="352663"/>
          </a:xfrm>
          <a:prstGeom prst="rect">
            <a:avLst/>
          </a:prstGeom>
        </p:spPr>
        <p:txBody>
          <a:bodyPr vert="horz" lIns="93497" tIns="46749" rIns="93497" bIns="46749" rtlCol="0" anchor="b"/>
          <a:lstStyle>
            <a:lvl1pPr algn="r">
              <a:defRPr sz="1200"/>
            </a:lvl1pPr>
          </a:lstStyle>
          <a:p>
            <a:fld id="{4D6DD10D-7C9B-428D-BAB1-754FBC8762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710703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273675" y="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EB876A-FF64-CC43-86A5-2CDC94791A0C}" type="datetimeFigureOut">
              <a:rPr lang="en-US" smtClean="0"/>
              <a:t>10/23/17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67050" y="881063"/>
            <a:ext cx="3175000" cy="23812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30275" y="3394075"/>
            <a:ext cx="7448550" cy="27781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69925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273675" y="6699250"/>
            <a:ext cx="4033838" cy="354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014BA5-9BF4-BB4B-BB09-42D2FC88E1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757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FE5A7-D741-AD44-9C9A-17A0656BD704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77A32-6F43-4644-A3DA-3BB3F82EC5E0}" type="datetime1">
              <a:rPr lang="en-US" smtClean="0"/>
              <a:t>10/23/17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5420C35-DF95-514C-B6CF-357D382B0C90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EBEF07D-D5C2-F84D-A942-22A88B258351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7842485-0B3C-FF46-8812-C570B8C9CB8C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</p:spPr>
        <p:txBody>
          <a:bodyPr vert="eaVert"/>
          <a:lstStyle>
            <a:lvl5pPr>
              <a:defRPr/>
            </a:lvl5pPr>
            <a:lvl6pPr marL="1719072">
              <a:defRPr/>
            </a:lvl6pPr>
            <a:lvl7pPr marL="1719072">
              <a:defRPr/>
            </a:lvl7pPr>
            <a:lvl8pPr marL="1719072">
              <a:defRPr/>
            </a:lvl8pPr>
            <a:lvl9pPr marL="1719072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10313C-C10A-D54E-81F1-79D799DAFBE0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AA43F-A120-FB49-AAB8-D3477A86624F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BCBB5-325A-E145-9CB8-A39A387F345E}" type="datetime1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AD255-77D6-824E-970C-9F092024572C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B77F5FC4-CCDA-6944-A930-809A73E30C4C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tabLst/>
              <a:defRPr sz="1600"/>
            </a:lvl6pPr>
            <a:lvl7pPr marL="2173288" indent="-227013">
              <a:tabLst/>
              <a:defRPr sz="1600"/>
            </a:lvl7pPr>
            <a:lvl8pPr marL="2398713" indent="-227013">
              <a:tabLst/>
              <a:defRPr sz="1600"/>
            </a:lvl8pPr>
            <a:lvl9pPr marL="2625725" indent="-227013">
              <a:tabLst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E7F560-AB14-8846-840B-255C8027CF10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9B07C3-67C0-CF4A-AE46-47B2CFCA2747}" type="datetime1">
              <a:rPr lang="en-US" smtClean="0"/>
              <a:t>10/23/17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917A4-6AD1-3740-B013-30279BDBB46F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2846C-AD78-BE45-A70A-9049A6C2FF91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>
              <a:defRPr sz="1600"/>
            </a:lvl6pPr>
            <a:lvl7pPr marL="2173288" indent="-234950">
              <a:defRPr sz="1600"/>
            </a:lvl7pPr>
            <a:lvl8pPr marL="2398713" indent="-234950">
              <a:defRPr sz="1600"/>
            </a:lvl8pPr>
            <a:lvl9pPr marL="2625725" indent="-2349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CB630B-2FCB-AC47-A30E-3256860178C8}" type="datetime1">
              <a:rPr lang="en-US" smtClean="0"/>
              <a:t>10/23/17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27013">
              <a:defRPr sz="1600"/>
            </a:lvl6pPr>
            <a:lvl7pPr marL="2173288" indent="-227013">
              <a:defRPr sz="1600"/>
            </a:lvl7pPr>
            <a:lvl8pPr marL="2398713" indent="-227013">
              <a:defRPr sz="1600"/>
            </a:lvl8pPr>
            <a:lvl9pPr marL="2625725" indent="-22701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194627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173288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398713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625725" indent="-234950" algn="l" defTabSz="914400" rtl="0" eaLnBrk="1" latinLnBrk="0" hangingPunct="1">
              <a:spcBef>
                <a:spcPct val="20000"/>
              </a:spcBef>
              <a:buSzPct val="90000"/>
              <a:buFont typeface="Wingdings" pitchFamily="2" charset="2"/>
              <a:buChar char=""/>
              <a:defRPr lang="en-US" sz="1600" kern="12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4D9D3D-4E1E-B848-AA5B-860850E10DC1}" type="datetime1">
              <a:rPr lang="en-US" smtClean="0"/>
              <a:t>10/23/17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D6DD1DD-F5E4-DA4E-9066-D3E9F70426CD}" type="datetime1">
              <a:rPr lang="en-US" smtClean="0"/>
              <a:t>10/23/17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89613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F2F5E10-5301-4EE6-90D2-A6C4A3F62BE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Arial" charset="0"/>
        <a:buChar char="•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92150" indent="-34290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Arial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71550" indent="-2857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20800" indent="-2857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657350" indent="-2857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Arial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5813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398713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743200" indent="-344488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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087688" indent="-344488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Wingdings" pitchFamily="2" charset="2"/>
        <a:buChar char="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hyperlink" Target="https://creativecommons.org/licenses/by-nc/4.0/deed.en_US" TargetMode="External"/><Relationship Id="rId3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1" y="1295400"/>
            <a:ext cx="8763000" cy="1927225"/>
          </a:xfrm>
        </p:spPr>
        <p:txBody>
          <a:bodyPr/>
          <a:lstStyle/>
          <a:p>
            <a:r>
              <a:rPr lang="en-US" sz="3600" dirty="0" smtClean="0"/>
              <a:t>Artificial Intelligence</a:t>
            </a:r>
            <a:br>
              <a:rPr lang="en-US" sz="3600" dirty="0" smtClean="0"/>
            </a:br>
            <a:r>
              <a:rPr lang="en-US" sz="3600" dirty="0" smtClean="0"/>
              <a:t>and National Security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r>
              <a:rPr lang="en-US" dirty="0" smtClean="0"/>
              <a:t>Steven M. Bellovin, Jason Healey, Matt Waxman</a:t>
            </a:r>
          </a:p>
          <a:p>
            <a:r>
              <a:rPr lang="en-US" dirty="0" smtClean="0"/>
              <a:t>Fall 2017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42FB-D472-254E-9C20-41BF78E67A5F}" type="slidenum">
              <a:rPr lang="en-US" smtClean="0"/>
              <a:t>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495143" y="39914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" name="Picture 6" descr="by-nc.png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305126"/>
            <a:ext cx="1199013" cy="43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8020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Unsupervised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Feed in lots of data </a:t>
            </a:r>
            <a:r>
              <a:rPr lang="en-US" i="1" dirty="0" smtClean="0"/>
              <a:t>without</a:t>
            </a:r>
            <a:r>
              <a:rPr lang="en-US" dirty="0" smtClean="0"/>
              <a:t> ground truth</a:t>
            </a:r>
          </a:p>
          <a:p>
            <a:r>
              <a:rPr lang="en-US" dirty="0" smtClean="0"/>
              <a:t>The algorithms find clusters of similar items; they can also find outliers—items that don’t cluster with others</a:t>
            </a:r>
          </a:p>
          <a:p>
            <a:r>
              <a:rPr lang="en-US" dirty="0" smtClean="0"/>
              <a:t>They can also find probabilistic dependencies—if a certain pattern of one set of variables is associated with the values of another set, a </a:t>
            </a:r>
            <a:r>
              <a:rPr lang="en-US" dirty="0" smtClean="0"/>
              <a:t>prediction can be made about new items’ values for those variables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94552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Watch Out for </a:t>
            </a:r>
            <a:br>
              <a:rPr lang="en-US" dirty="0" smtClean="0"/>
            </a:br>
            <a:r>
              <a:rPr lang="en-US" dirty="0" smtClean="0"/>
              <a:t>Biased Training Data!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Google Photos misidentified two African-American men as </a:t>
            </a:r>
            <a:r>
              <a:rPr lang="en-US" dirty="0" smtClean="0"/>
              <a:t>gorillas</a:t>
            </a:r>
            <a:endParaRPr lang="en-US" dirty="0"/>
          </a:p>
          <a:p>
            <a:r>
              <a:rPr lang="en-US" dirty="0"/>
              <a:t>Jacky </a:t>
            </a:r>
            <a:r>
              <a:rPr lang="en-US" dirty="0" err="1" smtClean="0"/>
              <a:t>Alciné</a:t>
            </a:r>
            <a:r>
              <a:rPr lang="en-US" dirty="0" smtClean="0"/>
              <a:t>—a </a:t>
            </a:r>
            <a:r>
              <a:rPr lang="en-US" dirty="0"/>
              <a:t>programmer and one of the people who </a:t>
            </a:r>
            <a:r>
              <a:rPr lang="en-US" dirty="0" smtClean="0"/>
              <a:t>was misidentified, </a:t>
            </a:r>
            <a:r>
              <a:rPr lang="en-US" dirty="0"/>
              <a:t>“I understand HOW this happens; the problem </a:t>
            </a:r>
            <a:r>
              <a:rPr lang="en-US" dirty="0" smtClean="0"/>
              <a:t>is </a:t>
            </a:r>
            <a:r>
              <a:rPr lang="en-US" dirty="0" err="1" smtClean="0"/>
              <a:t>moreso</a:t>
            </a:r>
            <a:r>
              <a:rPr lang="en-US" dirty="0" smtClean="0"/>
              <a:t> </a:t>
            </a:r>
            <a:r>
              <a:rPr lang="en-US" dirty="0"/>
              <a:t>on the WHY</a:t>
            </a:r>
            <a:r>
              <a:rPr lang="en-US" dirty="0" smtClean="0"/>
              <a:t>.”</a:t>
            </a:r>
            <a:endParaRPr lang="en-US" dirty="0"/>
          </a:p>
          <a:p>
            <a:r>
              <a:rPr lang="en-US" dirty="0"/>
              <a:t>Likely cause: not enough dark-skinned faces in the training dataset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1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ML </a:t>
            </a:r>
            <a:br>
              <a:rPr lang="en-US" dirty="0" smtClean="0"/>
            </a:br>
            <a:r>
              <a:rPr lang="en-US" dirty="0" smtClean="0"/>
              <a:t>Image Recognition?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67128"/>
            <a:ext cx="7013448" cy="4663198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161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ML</a:t>
            </a:r>
            <a:br>
              <a:rPr lang="en-US" dirty="0" smtClean="0"/>
            </a:br>
            <a:r>
              <a:rPr lang="en-US" dirty="0" smtClean="0"/>
              <a:t>Image Recognition?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13</a:t>
            </a:fld>
            <a:endParaRPr lang="en-US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67128"/>
            <a:ext cx="7013448" cy="4663198"/>
          </a:xfrm>
        </p:spPr>
      </p:pic>
    </p:spTree>
    <p:extLst>
      <p:ext uri="{BB962C8B-B14F-4D97-AF65-F5344CB8AC3E}">
        <p14:creationId xmlns:p14="http://schemas.microsoft.com/office/powerpoint/2010/main" val="1628406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 Use ML</a:t>
            </a:r>
            <a:br>
              <a:rPr lang="en-US" dirty="0" smtClean="0"/>
            </a:br>
            <a:r>
              <a:rPr lang="en-US" dirty="0" smtClean="0"/>
              <a:t>Image Recognition?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14</a:t>
            </a:fld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756418" cy="3397110"/>
          </a:xfrm>
        </p:spPr>
      </p:pic>
    </p:spTree>
    <p:extLst>
      <p:ext uri="{BB962C8B-B14F-4D97-AF65-F5344CB8AC3E}">
        <p14:creationId xmlns:p14="http://schemas.microsoft.com/office/powerpoint/2010/main" val="219643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382000" cy="1143000"/>
          </a:xfrm>
        </p:spPr>
        <p:txBody>
          <a:bodyPr/>
          <a:lstStyle/>
          <a:p>
            <a:r>
              <a:rPr lang="en-US" dirty="0" smtClean="0"/>
              <a:t>ML </a:t>
            </a:r>
            <a:r>
              <a:rPr lang="en-US" smtClean="0"/>
              <a:t>Can Spot Features You Miss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15</a:t>
            </a:fld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743200"/>
            <a:ext cx="8759952" cy="3398481"/>
          </a:xfrm>
        </p:spPr>
      </p:pic>
    </p:spTree>
    <p:extLst>
      <p:ext uri="{BB962C8B-B14F-4D97-AF65-F5344CB8AC3E}">
        <p14:creationId xmlns:p14="http://schemas.microsoft.com/office/powerpoint/2010/main" val="63389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Guanajay</a:t>
            </a:r>
            <a:r>
              <a:rPr lang="en-US" dirty="0" smtClean="0"/>
              <a:t>, Cuba, 1962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95400" y="1701186"/>
            <a:ext cx="6172200" cy="5092066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6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Uses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Machine translation</a:t>
            </a:r>
          </a:p>
          <a:p>
            <a:r>
              <a:rPr lang="en-US" dirty="0" smtClean="0"/>
              <a:t>Speech recognition</a:t>
            </a:r>
          </a:p>
          <a:p>
            <a:r>
              <a:rPr lang="en-US" dirty="0" smtClean="0"/>
              <a:t>Computer vision</a:t>
            </a:r>
          </a:p>
          <a:p>
            <a:r>
              <a:rPr lang="en-US" dirty="0" smtClean="0"/>
              <a:t>Some search engine features</a:t>
            </a:r>
          </a:p>
          <a:p>
            <a:r>
              <a:rPr lang="en-US" dirty="0" smtClean="0"/>
              <a:t>A lot of self-driving car software</a:t>
            </a:r>
          </a:p>
          <a:p>
            <a:pPr marL="0" indent="0">
              <a:buNone/>
            </a:pPr>
            <a:r>
              <a:rPr lang="en-US" dirty="0" smtClean="0"/>
              <a:t>In the past, all of these things were attempted by dedicated code, which didn’t work nearly as well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8954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Merging Data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sensors, not just visual light cameras</a:t>
            </a:r>
          </a:p>
          <a:p>
            <a:r>
              <a:rPr lang="en-US" dirty="0" smtClean="0"/>
              <a:t>They differ in resolution, coverage, timing, etc.</a:t>
            </a:r>
          </a:p>
          <a:p>
            <a:r>
              <a:rPr lang="en-US" dirty="0" smtClean="0"/>
              <a:t>Imagine: satellite photo, airborne side-looking radar, ground-level helmet camera, plus </a:t>
            </a:r>
            <a:r>
              <a:rPr lang="en-US" dirty="0" smtClean="0"/>
              <a:t>weather</a:t>
            </a:r>
          </a:p>
          <a:p>
            <a:r>
              <a:rPr lang="en-US" dirty="0" smtClean="0"/>
              <a:t>ML algorithms can treat these as multiple variables and make inferences </a:t>
            </a:r>
            <a:r>
              <a:rPr lang="en-US" i="1" dirty="0" smtClean="0"/>
              <a:t>without</a:t>
            </a:r>
            <a:r>
              <a:rPr lang="en-US" dirty="0" smtClean="0"/>
              <a:t> actually merging them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5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 Security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 your ML system on normal, unhacked data</a:t>
            </a:r>
          </a:p>
          <a:p>
            <a:r>
              <a:rPr lang="en-US" dirty="0" smtClean="0"/>
              <a:t>Have it look, in real-time, for deviations; flag them as possible security incidents</a:t>
            </a:r>
          </a:p>
          <a:p>
            <a:r>
              <a:rPr lang="en-US" dirty="0" smtClean="0"/>
              <a:t>Known as “anomaly detection”; used for network traffic, host behavior, virus detection, etc.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849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Artificial Intelligence?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You know what it is—computer programs that “think” or otherwise act “intelligent”</a:t>
            </a:r>
          </a:p>
          <a:p>
            <a:pPr lvl="1"/>
            <a:r>
              <a:rPr lang="en-US" dirty="0" smtClean="0"/>
              <a:t>The Turing test?</a:t>
            </a:r>
          </a:p>
          <a:p>
            <a:r>
              <a:rPr lang="en-US" dirty="0" smtClean="0"/>
              <a:t>What is “machine learning” (ML)?</a:t>
            </a:r>
          </a:p>
          <a:p>
            <a:pPr lvl="1"/>
            <a:r>
              <a:rPr lang="en-US" dirty="0" smtClean="0"/>
              <a:t>It’s </a:t>
            </a:r>
            <a:r>
              <a:rPr lang="en-US" dirty="0" smtClean="0"/>
              <a:t>simply one </a:t>
            </a:r>
            <a:r>
              <a:rPr lang="en-US" dirty="0" smtClean="0"/>
              <a:t>technique for AI—throw a lot of data at a program and let it figure things out</a:t>
            </a:r>
          </a:p>
          <a:p>
            <a:r>
              <a:rPr lang="en-US" dirty="0" smtClean="0"/>
              <a:t>What are “neural networks”?</a:t>
            </a:r>
          </a:p>
          <a:p>
            <a:pPr lvl="1"/>
            <a:r>
              <a:rPr lang="en-US" dirty="0" smtClean="0"/>
              <a:t>A currently popular technique for ML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7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Drone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many drones flying over Afghanistan, Syria, Iraq, etc.</a:t>
            </a:r>
          </a:p>
          <a:p>
            <a:r>
              <a:rPr lang="en-US" dirty="0" smtClean="0"/>
              <a:t>They send back many hours of video</a:t>
            </a:r>
          </a:p>
          <a:p>
            <a:r>
              <a:rPr lang="en-US" dirty="0" smtClean="0"/>
              <a:t>Most of it is useless—the routes too and from the target area, clouds, etc.</a:t>
            </a:r>
          </a:p>
          <a:p>
            <a:r>
              <a:rPr lang="en-US" dirty="0" smtClean="0"/>
              <a:t>Can machine learning pick out the interesting parts?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1671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Targeting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machine learning pick out the right targets?</a:t>
            </a:r>
          </a:p>
          <a:p>
            <a:r>
              <a:rPr lang="en-US" dirty="0" smtClean="0"/>
              <a:t>What about decoys or radar chaff?</a:t>
            </a:r>
          </a:p>
          <a:p>
            <a:r>
              <a:rPr lang="en-US" dirty="0" smtClean="0"/>
              <a:t>Can you train the system properly?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83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People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 metadata—calling patterns, location, etc.</a:t>
            </a:r>
          </a:p>
          <a:p>
            <a:r>
              <a:rPr lang="en-US" dirty="0" smtClean="0"/>
              <a:t>Look for people who cluster </a:t>
            </a:r>
            <a:r>
              <a:rPr lang="en-US" dirty="0" smtClean="0"/>
              <a:t>(in the ML sense) with </a:t>
            </a:r>
            <a:r>
              <a:rPr lang="en-US" dirty="0" smtClean="0"/>
              <a:t>known targets</a:t>
            </a:r>
          </a:p>
          <a:p>
            <a:r>
              <a:rPr lang="en-US" dirty="0" smtClean="0"/>
              <a:t>At the least, they merit further investigation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12804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Good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ML has made incredible progress in the last very few years</a:t>
            </a:r>
          </a:p>
          <a:p>
            <a:r>
              <a:rPr lang="en-US" dirty="0" smtClean="0"/>
              <a:t>Things that had been very hard research problems are now routine</a:t>
            </a:r>
          </a:p>
          <a:p>
            <a:r>
              <a:rPr lang="en-US" dirty="0" smtClean="0"/>
              <a:t>There is every reason to expect continued rapid progress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0" y="4737393"/>
            <a:ext cx="4260057" cy="196286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54013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Things Change Rapidly!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September 2014</a:t>
            </a:r>
            <a:endParaRPr lang="en-US" dirty="0"/>
          </a:p>
        </p:txBody>
      </p:sp>
      <p:pic>
        <p:nvPicPr>
          <p:cNvPr id="1026" name="Picture 2" descr="ttps://imgs.xkcd.com/comics/tasks_2x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64140" y="3160713"/>
            <a:ext cx="1721582" cy="2890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Google Images, Today</a:t>
            </a:r>
            <a:endParaRPr lang="en-US" dirty="0"/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4542716" y="3815705"/>
            <a:ext cx="3767138" cy="158085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295400" y="6172200"/>
            <a:ext cx="2667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xkcd.com</a:t>
            </a:r>
            <a:r>
              <a:rPr lang="en-US" sz="1200" dirty="0"/>
              <a:t>/1425/</a:t>
            </a:r>
          </a:p>
        </p:txBody>
      </p:sp>
    </p:spTree>
    <p:extLst>
      <p:ext uri="{BB962C8B-B14F-4D97-AF65-F5344CB8AC3E}">
        <p14:creationId xmlns:p14="http://schemas.microsoft.com/office/powerpoint/2010/main" val="11882053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Full Picture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" y="2121975"/>
            <a:ext cx="5867400" cy="3915289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7204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However</a:t>
            </a:r>
            <a:r>
              <a:rPr lang="mr-IN" dirty="0" smtClean="0"/>
              <a:t>…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8615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Are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Data Is Hard</a:t>
            </a:r>
          </a:p>
          <a:p>
            <a:r>
              <a:rPr lang="en-US" dirty="0" smtClean="0"/>
              <a:t>Output is Probabilistic</a:t>
            </a:r>
          </a:p>
          <a:p>
            <a:r>
              <a:rPr lang="en-US" dirty="0" smtClean="0"/>
              <a:t>Adversarial machine learning</a:t>
            </a:r>
          </a:p>
          <a:p>
            <a:r>
              <a:rPr lang="en-US" dirty="0" smtClean="0"/>
              <a:t>There are important “big data” situations where ML cannot help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3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Adversarial Machine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Computers do not “see” the way we do</a:t>
            </a:r>
          </a:p>
          <a:p>
            <a:r>
              <a:rPr lang="en-US" dirty="0" smtClean="0"/>
              <a:t>Imperceptible or irrelevant—to us!—changes to an image can drastically change the results</a:t>
            </a:r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28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4160861"/>
            <a:ext cx="5459834" cy="21954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39775" y="6356350"/>
            <a:ext cx="34512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https://</a:t>
            </a:r>
            <a:r>
              <a:rPr lang="en-US" sz="1200" dirty="0" err="1"/>
              <a:t>arxiv.org</a:t>
            </a:r>
            <a:r>
              <a:rPr lang="en-US" sz="1200" dirty="0"/>
              <a:t>/abs/1412.6572</a:t>
            </a:r>
          </a:p>
        </p:txBody>
      </p:sp>
    </p:spTree>
    <p:extLst>
      <p:ext uri="{BB962C8B-B14F-4D97-AF65-F5344CB8AC3E}">
        <p14:creationId xmlns:p14="http://schemas.microsoft.com/office/powerpoint/2010/main" val="663946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100% </a:t>
            </a:r>
            <a:r>
              <a:rPr lang="en-US" smtClean="0"/>
              <a:t>Successful Attack</a:t>
            </a:r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88712" y="1898928"/>
            <a:ext cx="3366575" cy="4457422"/>
          </a:xfrm>
          <a:prstGeom prst="rect">
            <a:avLst/>
          </a:prstGeo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29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28600" y="3048000"/>
            <a:ext cx="24384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https://</a:t>
            </a:r>
            <a:r>
              <a:rPr lang="en-US" sz="1100" dirty="0" err="1"/>
              <a:t>arxiv.org</a:t>
            </a:r>
            <a:r>
              <a:rPr lang="en-US" sz="1100" dirty="0"/>
              <a:t>/pdf/1707.08945.pdf</a:t>
            </a:r>
          </a:p>
        </p:txBody>
      </p:sp>
    </p:spTree>
    <p:extLst>
      <p:ext uri="{BB962C8B-B14F-4D97-AF65-F5344CB8AC3E}">
        <p14:creationId xmlns:p14="http://schemas.microsoft.com/office/powerpoint/2010/main" val="3821693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Does ML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Lots of complicated math</a:t>
            </a:r>
          </a:p>
          <a:p>
            <a:r>
              <a:rPr lang="en-US" i="1" dirty="0" smtClean="0"/>
              <a:t>Not</a:t>
            </a:r>
            <a:r>
              <a:rPr lang="en-US" dirty="0" smtClean="0"/>
              <a:t> the way human brains with human neurons work</a:t>
            </a:r>
          </a:p>
          <a:p>
            <a:r>
              <a:rPr lang="en-US" dirty="0" smtClean="0"/>
              <a:t>To us, it doesn’t matter—we’ll treat it as a black box with certain properties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1557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Biased Sources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Training data that doesn’t represent actual </a:t>
            </a:r>
            <a:r>
              <a:rPr lang="en-US" dirty="0" smtClean="0"/>
              <a:t>data</a:t>
            </a:r>
            <a:endParaRPr lang="en-US" dirty="0"/>
          </a:p>
          <a:p>
            <a:r>
              <a:rPr lang="en-US" dirty="0"/>
              <a:t>Cultural biases by the trainers </a:t>
            </a:r>
            <a:endParaRPr lang="en-US" dirty="0" smtClean="0"/>
          </a:p>
          <a:p>
            <a:pPr lvl="1"/>
            <a:r>
              <a:rPr lang="en-US" dirty="0" smtClean="0"/>
              <a:t>Mechanical Turk</a:t>
            </a:r>
            <a:r>
              <a:rPr lang="en-US" dirty="0"/>
              <a:t> </a:t>
            </a:r>
            <a:r>
              <a:rPr lang="en-US" dirty="0" smtClean="0"/>
              <a:t>workers are often used for labeling</a:t>
            </a:r>
            <a:endParaRPr lang="en-US" dirty="0"/>
          </a:p>
          <a:p>
            <a:r>
              <a:rPr lang="en-US" dirty="0"/>
              <a:t>False positives and false negatives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9192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 Facts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066800" y="1463210"/>
            <a:ext cx="2667000" cy="5045408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Mostly right</a:t>
            </a:r>
            <a:r>
              <a:rPr lang="mr-IN" dirty="0" smtClean="0"/>
              <a:t>…</a:t>
            </a:r>
            <a:endParaRPr lang="en-US" dirty="0" smtClean="0"/>
          </a:p>
          <a:p>
            <a:r>
              <a:rPr lang="en-US" dirty="0" smtClean="0"/>
              <a:t>However, I never went to Duke!</a:t>
            </a:r>
          </a:p>
          <a:p>
            <a:r>
              <a:rPr lang="en-US" dirty="0" smtClean="0"/>
              <a:t>My earliest well-known work was done with people from Duke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281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Points as </a:t>
            </a:r>
            <a:r>
              <a:rPr lang="en-US" dirty="0" smtClean="0"/>
              <a:t>Proxies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Algorithms can find correlations that are proxies for other </a:t>
            </a:r>
            <a:r>
              <a:rPr lang="en-US" dirty="0" smtClean="0"/>
              <a:t>values</a:t>
            </a:r>
            <a:endParaRPr lang="en-US" dirty="0"/>
          </a:p>
          <a:p>
            <a:r>
              <a:rPr lang="en-US" dirty="0"/>
              <a:t>Example: certain other items correlate with </a:t>
            </a:r>
            <a:r>
              <a:rPr lang="en-US" dirty="0" smtClean="0"/>
              <a:t>race</a:t>
            </a:r>
            <a:endParaRPr lang="en-US" dirty="0"/>
          </a:p>
          <a:p>
            <a:r>
              <a:rPr lang="en-US" dirty="0"/>
              <a:t>Race cannot be used in making certain decisions—can these </a:t>
            </a:r>
            <a:r>
              <a:rPr lang="en-US" dirty="0" smtClean="0"/>
              <a:t>other fields</a:t>
            </a:r>
            <a:r>
              <a:rPr lang="en-US" dirty="0"/>
              <a:t>?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788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 Scores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Credit </a:t>
            </a:r>
            <a:r>
              <a:rPr lang="en-US" dirty="0"/>
              <a:t>scores are supposed to indicate how likely you are to repay </a:t>
            </a:r>
            <a:r>
              <a:rPr lang="en-US" dirty="0" smtClean="0"/>
              <a:t>a loan</a:t>
            </a:r>
            <a:endParaRPr lang="en-US" dirty="0"/>
          </a:p>
          <a:p>
            <a:r>
              <a:rPr lang="en-US" dirty="0"/>
              <a:t>They’re used for other things, too, </a:t>
            </a:r>
            <a:r>
              <a:rPr lang="en-US" dirty="0" smtClean="0"/>
              <a:t>like car </a:t>
            </a:r>
            <a:r>
              <a:rPr lang="en-US" dirty="0"/>
              <a:t>insurance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5579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 FTC Study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“This </a:t>
            </a:r>
            <a:r>
              <a:rPr lang="en-US" dirty="0"/>
              <a:t>study examines the effect of credit-based insurance scores on the price and availability of automobile insurance and the impact of such scores on racial and ethnic minority groups and on low-income groups. Using a large database of insurance policies, the study shows that </a:t>
            </a:r>
            <a:r>
              <a:rPr lang="en-US" dirty="0">
                <a:solidFill>
                  <a:srgbClr val="FF0000"/>
                </a:solidFill>
              </a:rPr>
              <a:t>scores are effective predictors of risk </a:t>
            </a:r>
            <a:r>
              <a:rPr lang="en-US" dirty="0"/>
              <a:t>under automobile policies. At the same time, </a:t>
            </a:r>
            <a:r>
              <a:rPr lang="en-US" dirty="0">
                <a:solidFill>
                  <a:srgbClr val="FF0000"/>
                </a:solidFill>
              </a:rPr>
              <a:t>scores are observed to be distributed differently among racial and ethnic groups</a:t>
            </a:r>
            <a:r>
              <a:rPr lang="en-US" dirty="0"/>
              <a:t>, and this difference is likely to have an effect on the insurance premiums that these groups pay, on average. Nonetheless, scores appear to derive a relatively small amount of their predictive power from their correlation with race and ethnicity. Finally, </a:t>
            </a:r>
            <a:r>
              <a:rPr lang="en-US" dirty="0">
                <a:solidFill>
                  <a:srgbClr val="FF0000"/>
                </a:solidFill>
              </a:rPr>
              <a:t>the Commission could not develop an alternative scoring model</a:t>
            </a:r>
            <a:r>
              <a:rPr lang="en-US" dirty="0"/>
              <a:t> that would continue to predict risk effectively, yet decrease the differences in scores among racial and ethnic groups</a:t>
            </a:r>
            <a:r>
              <a:rPr lang="en-US" dirty="0" smtClean="0"/>
              <a:t>.”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62000" y="6248400"/>
            <a:ext cx="35433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https://</a:t>
            </a:r>
            <a:r>
              <a:rPr lang="en-US" sz="1100" dirty="0" err="1"/>
              <a:t>www.ftc.gov</a:t>
            </a:r>
            <a:r>
              <a:rPr lang="en-US" sz="1100" dirty="0"/>
              <a:t>/reports/credit-based-insurance-scores-impacts-consumers-automobile-insurance-report-congress-federal</a:t>
            </a:r>
          </a:p>
        </p:txBody>
      </p:sp>
    </p:spTree>
    <p:extLst>
      <p:ext uri="{BB962C8B-B14F-4D97-AF65-F5344CB8AC3E}">
        <p14:creationId xmlns:p14="http://schemas.microsoft.com/office/powerpoint/2010/main" val="7469315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Decoy Warheads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There’s an incoming missile with a nuclear warhead</a:t>
            </a:r>
          </a:p>
          <a:p>
            <a:r>
              <a:rPr lang="en-US" dirty="0" smtClean="0"/>
              <a:t>The missile has also deployed decoys to fool US anti-missile radars</a:t>
            </a:r>
          </a:p>
          <a:p>
            <a:r>
              <a:rPr lang="en-US" dirty="0" smtClean="0"/>
              <a:t>Can we use ML to pick out the real warhead?</a:t>
            </a:r>
          </a:p>
          <a:p>
            <a:r>
              <a:rPr lang="en-US" dirty="0" smtClean="0"/>
              <a:t>Do we have enough labeled training data on real versus decoy warheads?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780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Terrorists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There are very, very few terrorists</a:t>
            </a:r>
          </a:p>
          <a:p>
            <a:r>
              <a:rPr lang="en-US" dirty="0" smtClean="0"/>
              <a:t>Where are you going to find enough training data?</a:t>
            </a:r>
          </a:p>
          <a:p>
            <a:r>
              <a:rPr lang="en-US" dirty="0" smtClean="0"/>
              <a:t>Almost certainly, any features the real terrorists have in common will be matched by very many other innocent people</a:t>
            </a:r>
          </a:p>
          <a:p>
            <a:r>
              <a:rPr lang="en-US" dirty="0" smtClean="0"/>
              <a:t>The algorithms can’t </a:t>
            </a:r>
            <a:r>
              <a:rPr lang="en-US" dirty="0" smtClean="0"/>
              <a:t>distinguish them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177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Finding Terrorists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There are very, very few terrorists</a:t>
            </a:r>
          </a:p>
          <a:p>
            <a:r>
              <a:rPr lang="en-US" dirty="0" smtClean="0"/>
              <a:t>Where are you going to find enough training data?</a:t>
            </a:r>
          </a:p>
          <a:p>
            <a:r>
              <a:rPr lang="en-US" dirty="0" smtClean="0"/>
              <a:t>Almost certainly, any features the real terrorists have in common will be matched by very many other innocent people</a:t>
            </a:r>
          </a:p>
          <a:p>
            <a:r>
              <a:rPr lang="en-US" dirty="0" smtClean="0"/>
              <a:t>The algorithms </a:t>
            </a:r>
            <a:r>
              <a:rPr lang="en-US" smtClean="0"/>
              <a:t>can’t </a:t>
            </a:r>
            <a:r>
              <a:rPr lang="en-US" smtClean="0"/>
              <a:t>distinguish them</a:t>
            </a:r>
            <a:endParaRPr lang="en-US" dirty="0" smtClean="0"/>
          </a:p>
          <a:p>
            <a:r>
              <a:rPr lang="en-US" dirty="0" smtClean="0">
                <a:solidFill>
                  <a:srgbClr val="FF0000"/>
                </a:solidFill>
              </a:rPr>
              <a:t>When humans do this, we call it profiling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9604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ML 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You feed the program a lot of </a:t>
            </a:r>
            <a:r>
              <a:rPr lang="en-US" i="1" dirty="0" smtClean="0"/>
              <a:t>training data</a:t>
            </a:r>
            <a:endParaRPr lang="en-US" dirty="0" smtClean="0"/>
          </a:p>
          <a:p>
            <a:r>
              <a:rPr lang="en-US" dirty="0" smtClean="0"/>
              <a:t>From this training data, the ML algorithm builds a model of the input</a:t>
            </a:r>
          </a:p>
          <a:p>
            <a:r>
              <a:rPr lang="en-US" dirty="0" smtClean="0"/>
              <a:t>New inputs are matched against the model</a:t>
            </a:r>
          </a:p>
          <a:p>
            <a:pPr lvl="1"/>
            <a:r>
              <a:rPr lang="en-US" dirty="0" smtClean="0"/>
              <a:t>Examples: Google Translate, Amazon and Netflix’s recommendation engines, speech and image recognition</a:t>
            </a:r>
          </a:p>
          <a:p>
            <a:r>
              <a:rPr lang="en-US" dirty="0"/>
              <a:t>However—machine learning algorithms find </a:t>
            </a:r>
            <a:r>
              <a:rPr lang="en-US" i="1" dirty="0"/>
              <a:t>correlations</a:t>
            </a:r>
            <a:r>
              <a:rPr lang="en-US" dirty="0"/>
              <a:t>, not </a:t>
            </a:r>
            <a:r>
              <a:rPr lang="en-US" i="1" dirty="0"/>
              <a:t>causation</a:t>
            </a:r>
          </a:p>
          <a:p>
            <a:pPr lvl="1"/>
            <a:r>
              <a:rPr lang="en-US" dirty="0"/>
              <a:t>It’s not always clear why ML makes certain connections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030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versus Causation</a:t>
            </a:r>
            <a:endParaRPr lang="en-US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Bellovin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5</a:t>
            </a:fld>
            <a:endParaRPr lang="en-US"/>
          </a:p>
        </p:txBody>
      </p:sp>
      <p:pic>
        <p:nvPicPr>
          <p:cNvPr id="1026" name="Picture 2" descr="orrelatio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048000"/>
            <a:ext cx="6400800" cy="2579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828800" y="5867400"/>
            <a:ext cx="548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https://</a:t>
            </a:r>
            <a:r>
              <a:rPr lang="en-US" sz="1400" dirty="0" err="1"/>
              <a:t>xkcd.com</a:t>
            </a:r>
            <a:r>
              <a:rPr lang="en-US" sz="1400" dirty="0"/>
              <a:t>/552/</a:t>
            </a:r>
          </a:p>
        </p:txBody>
      </p:sp>
    </p:spTree>
    <p:extLst>
      <p:ext uri="{BB962C8B-B14F-4D97-AF65-F5344CB8AC3E}">
        <p14:creationId xmlns:p14="http://schemas.microsoft.com/office/powerpoint/2010/main" val="56086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Training data must represent the desired actual input space</a:t>
            </a:r>
          </a:p>
          <a:p>
            <a:r>
              <a:rPr lang="en-US" dirty="0" smtClean="0"/>
              <a:t>Ideally, the training records should be statistically </a:t>
            </a:r>
            <a:r>
              <a:rPr lang="en-US" i="1" dirty="0" smtClean="0"/>
              <a:t>independent</a:t>
            </a:r>
          </a:p>
          <a:p>
            <a:r>
              <a:rPr lang="en-US" dirty="0" smtClean="0"/>
              <a:t>If you get the training data wrong, the output will be biased</a:t>
            </a:r>
          </a:p>
          <a:p>
            <a:r>
              <a:rPr lang="en-US" dirty="0" smtClean="0"/>
              <a:t>To understand or evaluate the behavior of an ML system, you need the code </a:t>
            </a:r>
            <a:r>
              <a:rPr lang="en-US" i="1" dirty="0" smtClean="0"/>
              <a:t>and</a:t>
            </a:r>
            <a:r>
              <a:rPr lang="en-US" dirty="0" smtClean="0"/>
              <a:t> the data it was trained </a:t>
            </a:r>
            <a:r>
              <a:rPr lang="en-US" dirty="0" smtClean="0"/>
              <a:t>on</a:t>
            </a:r>
          </a:p>
          <a:p>
            <a:pPr lvl="1"/>
            <a:r>
              <a:rPr lang="en-US" dirty="0" smtClean="0"/>
              <a:t>“Algorithm transparency” alone won’t do it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401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Biased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Suppose you want an ML system to evaluate job applications</a:t>
            </a:r>
          </a:p>
          <a:p>
            <a:r>
              <a:rPr lang="en-US" dirty="0" smtClean="0"/>
              <a:t>You train it with data on your current employees</a:t>
            </a:r>
          </a:p>
          <a:p>
            <a:r>
              <a:rPr lang="en-US" dirty="0" smtClean="0"/>
              <a:t>The ML system will find applicants who “resemble” the current work force</a:t>
            </a:r>
          </a:p>
          <a:p>
            <a:r>
              <a:rPr lang="en-US" i="1" dirty="0" smtClean="0"/>
              <a:t>If your current workforce is predominantly white males, the ML system will select white male </a:t>
            </a:r>
            <a:r>
              <a:rPr lang="en-US" i="1" dirty="0" smtClean="0"/>
              <a:t>applicants and perpetuate bias</a:t>
            </a:r>
            <a:endParaRPr lang="en-US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2661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Learning Styles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Supervised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 human </a:t>
            </a:r>
            <a:r>
              <a:rPr lang="en-US" sz="2000" i="1" dirty="0" smtClean="0"/>
              <a:t>labels</a:t>
            </a:r>
            <a:r>
              <a:rPr lang="en-US" sz="2000" dirty="0" smtClean="0"/>
              <a:t> the training data according to some criteria, e.g., spam or not spam</a:t>
            </a:r>
          </a:p>
          <a:p>
            <a:r>
              <a:rPr lang="en-US" sz="2000" dirty="0" smtClean="0"/>
              <a:t>The algorithm then </a:t>
            </a:r>
            <a:r>
              <a:rPr lang="en-US" sz="2000" dirty="0" smtClean="0"/>
              <a:t>“learns” </a:t>
            </a:r>
            <a:r>
              <a:rPr lang="en-US" sz="2000" dirty="0" smtClean="0"/>
              <a:t>what characteristics make items more like spam or more like non-spam</a:t>
            </a:r>
            <a:endParaRPr lang="en-US" sz="20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Unsupervised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Finds what items cluster together</a:t>
            </a:r>
          </a:p>
          <a:p>
            <a:r>
              <a:rPr lang="en-US" sz="2000" dirty="0" smtClean="0"/>
              <a:t>Useful for large datasets, where there is no ground truth, or where labels don’t matter</a:t>
            </a:r>
          </a:p>
          <a:p>
            <a:r>
              <a:rPr lang="en-US" sz="2000" dirty="0" smtClean="0"/>
              <a:t>What counts is </a:t>
            </a:r>
            <a:r>
              <a:rPr lang="en-US" sz="2000" i="1" dirty="0" smtClean="0"/>
              <a:t>similarity</a:t>
            </a:r>
            <a:endParaRPr lang="en-US" sz="2000" i="1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Bellovin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6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Supervised: Image Recognition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Feed it lots of pictures of different things</a:t>
            </a:r>
          </a:p>
          <a:p>
            <a:r>
              <a:rPr lang="en-US" dirty="0" smtClean="0"/>
              <a:t>Label each one: a dog, a plane, a mountain, etc.</a:t>
            </a:r>
          </a:p>
          <a:p>
            <a:r>
              <a:rPr lang="en-US" dirty="0" smtClean="0"/>
              <a:t>Now feed it a new picture—it will find the closest match and output the label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cybersec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2F5E10-5301-4EE6-90D2-A6C4A3F62B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6168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21857</TotalTime>
  <Words>1380</Words>
  <Application>Microsoft Macintosh PowerPoint</Application>
  <PresentationFormat>On-screen Show (4:3)</PresentationFormat>
  <Paragraphs>218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Calibri</vt:lpstr>
      <vt:lpstr>Calisto MT</vt:lpstr>
      <vt:lpstr>Wingdings</vt:lpstr>
      <vt:lpstr>Arial</vt:lpstr>
      <vt:lpstr>Genesis</vt:lpstr>
      <vt:lpstr>Artificial Intelligence and National Security</vt:lpstr>
      <vt:lpstr>What is Artificial Intelligence?</vt:lpstr>
      <vt:lpstr>How Does ML Work?</vt:lpstr>
      <vt:lpstr>How ML Works</vt:lpstr>
      <vt:lpstr>Correlation versus Causation</vt:lpstr>
      <vt:lpstr>Training Data</vt:lpstr>
      <vt:lpstr>Biased Data</vt:lpstr>
      <vt:lpstr>Learning Styles</vt:lpstr>
      <vt:lpstr>Supervised: Image Recognition</vt:lpstr>
      <vt:lpstr>Unsupervised Learning</vt:lpstr>
      <vt:lpstr>Watch Out for  Biased Training Data!</vt:lpstr>
      <vt:lpstr>Why Use ML  Image Recognition?</vt:lpstr>
      <vt:lpstr>Why Use ML Image Recognition?</vt:lpstr>
      <vt:lpstr>Why Use ML Image Recognition?</vt:lpstr>
      <vt:lpstr>ML Can Spot Features You Miss</vt:lpstr>
      <vt:lpstr>Guanajay, Cuba, 1962</vt:lpstr>
      <vt:lpstr>Today’s Uses</vt:lpstr>
      <vt:lpstr>Merging Data Sources</vt:lpstr>
      <vt:lpstr>Computer Security</vt:lpstr>
      <vt:lpstr>Drone Data</vt:lpstr>
      <vt:lpstr>Targeting</vt:lpstr>
      <vt:lpstr>Finding People</vt:lpstr>
      <vt:lpstr>The Good News</vt:lpstr>
      <vt:lpstr>Things Change Rapidly!</vt:lpstr>
      <vt:lpstr>The Full Picture</vt:lpstr>
      <vt:lpstr>However…</vt:lpstr>
      <vt:lpstr>There Are Issues</vt:lpstr>
      <vt:lpstr>Adversarial Machine Learning</vt:lpstr>
      <vt:lpstr>100% Successful Attack</vt:lpstr>
      <vt:lpstr>Biased Sources</vt:lpstr>
      <vt:lpstr>Alternative Facts</vt:lpstr>
      <vt:lpstr>Data Points as Proxies</vt:lpstr>
      <vt:lpstr>Credit Scores</vt:lpstr>
      <vt:lpstr>An FTC Study</vt:lpstr>
      <vt:lpstr>Decoy Warheads</vt:lpstr>
      <vt:lpstr>Finding Terrorists</vt:lpstr>
      <vt:lpstr>Finding Terrorists</vt:lpstr>
    </vt:vector>
  </TitlesOfParts>
  <Company>Federal Trade Commission</Company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Security in the Real World</dc:title>
  <dc:creator>Federal Trade Commission</dc:creator>
  <cp:lastModifiedBy>Steven M. Bellovin</cp:lastModifiedBy>
  <cp:revision>334</cp:revision>
  <cp:lastPrinted>2013-04-03T14:51:41Z</cp:lastPrinted>
  <dcterms:created xsi:type="dcterms:W3CDTF">2013-03-26T17:17:25Z</dcterms:created>
  <dcterms:modified xsi:type="dcterms:W3CDTF">2017-10-24T04:47:21Z</dcterms:modified>
</cp:coreProperties>
</file>