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D5A"/>
    <a:srgbClr val="002060"/>
    <a:srgbClr val="003399"/>
    <a:srgbClr val="CC0000"/>
    <a:srgbClr val="FF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18"/>
    <p:restoredTop sz="94745"/>
  </p:normalViewPr>
  <p:slideViewPr>
    <p:cSldViewPr snapToObjects="1">
      <p:cViewPr>
        <p:scale>
          <a:sx n="110" d="100"/>
          <a:sy n="110" d="100"/>
        </p:scale>
        <p:origin x="1168" y="-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0B11D35-620B-4D7D-8379-9C56132950EF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4D6DD10D-7C9B-428D-BAB1-754FBC87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0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B876A-FF64-CC43-86A5-2CDC94791A0C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7050" y="881063"/>
            <a:ext cx="3175000" cy="238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94075"/>
            <a:ext cx="7448550" cy="2778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14BA5-9BF4-BB4B-BB09-42D2FC88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7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E5A7-D741-AD44-9C9A-17A0656BD704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77A32-6F43-4644-A3DA-3BB3F82EC5E0}" type="datetime1">
              <a:rPr lang="en-US" smtClean="0"/>
              <a:t>9/12/17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420C35-DF95-514C-B6CF-357D382B0C90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BEF07D-D5C2-F84D-A942-22A88B258351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842485-0B3C-FF46-8812-C570B8C9CB8C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313C-C10A-D54E-81F1-79D799DAFBE0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A43F-A120-FB49-AAB8-D3477A86624F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CBB5-325A-E145-9CB8-A39A387F345E}" type="datetime1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D255-77D6-824E-970C-9F092024572C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7F5FC4-CCDA-6944-A930-809A73E30C4C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F560-AB14-8846-840B-255C8027CF10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07C3-67C0-CF4A-AE46-47B2CFCA2747}" type="datetime1">
              <a:rPr lang="en-US" smtClean="0"/>
              <a:t>9/12/17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17A4-6AD1-3740-B013-30279BDBB46F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846C-AD78-BE45-A70A-9049A6C2FF91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630B-2FCB-AC47-A30E-3256860178C8}" type="datetime1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9D3D-4E1E-B848-AA5B-860850E10DC1}" type="datetime1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D6DD1DD-F5E4-DA4E-9066-D3E9F70426CD}" type="datetime1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Arial" charset="0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92150" indent="-3429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715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20800" indent="-2857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6573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creativecommons.org/licenses/by-nc/4.0/deed.en_US" TargetMode="External"/><Relationship Id="rId3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295400"/>
            <a:ext cx="8763000" cy="1927225"/>
          </a:xfrm>
        </p:spPr>
        <p:txBody>
          <a:bodyPr/>
          <a:lstStyle/>
          <a:p>
            <a:r>
              <a:rPr lang="en-US" sz="3600" dirty="0"/>
              <a:t>COMS E6998-9, INAF U6518-001,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Law </a:t>
            </a:r>
            <a:r>
              <a:rPr lang="en-US" sz="3600" dirty="0"/>
              <a:t>L8989.00 —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Cybersecurity</a:t>
            </a:r>
            <a:r>
              <a:rPr lang="en-US" sz="3600" dirty="0"/>
              <a:t>: Technology, Policy and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Steven M. Bellovin, Jason Healey, Matt Waxman</a:t>
            </a:r>
          </a:p>
          <a:p>
            <a:r>
              <a:rPr lang="en-US" dirty="0" smtClean="0"/>
              <a:t>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42FB-D472-254E-9C20-41BF78E67A5F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95143" y="3991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 descr="by-nc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305126"/>
            <a:ext cx="1199013" cy="43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0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Final Paper Topics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Technical, policy, and legal norms to reduce intensity of cyber </a:t>
            </a:r>
            <a:r>
              <a:rPr lang="en-US" sz="1200" dirty="0" smtClean="0"/>
              <a:t>conflict</a:t>
            </a:r>
          </a:p>
          <a:p>
            <a:r>
              <a:rPr lang="en-US" sz="1200" dirty="0" smtClean="0"/>
              <a:t>Technical</a:t>
            </a:r>
            <a:r>
              <a:rPr lang="en-US" sz="1200" dirty="0"/>
              <a:t>, policy, and legal actions to balance security and </a:t>
            </a:r>
            <a:r>
              <a:rPr lang="en-US" sz="1200" dirty="0" smtClean="0"/>
              <a:t>privacy</a:t>
            </a:r>
          </a:p>
          <a:p>
            <a:r>
              <a:rPr lang="en-US" sz="1200" dirty="0" smtClean="0"/>
              <a:t>Technical</a:t>
            </a:r>
            <a:r>
              <a:rPr lang="en-US" sz="1200" dirty="0"/>
              <a:t>, policy, and legal actions to secure smart </a:t>
            </a:r>
            <a:r>
              <a:rPr lang="en-US" sz="1200" dirty="0" smtClean="0"/>
              <a:t>cities</a:t>
            </a:r>
          </a:p>
          <a:p>
            <a:r>
              <a:rPr lang="en-US" sz="1200" dirty="0" smtClean="0"/>
              <a:t>Technical</a:t>
            </a:r>
            <a:r>
              <a:rPr lang="en-US" sz="1200" dirty="0"/>
              <a:t>, policy, and legal actions to secure networked medical </a:t>
            </a:r>
            <a:r>
              <a:rPr lang="en-US" sz="1200" dirty="0" smtClean="0"/>
              <a:t>devices</a:t>
            </a:r>
          </a:p>
          <a:p>
            <a:r>
              <a:rPr lang="en-US" sz="1200" dirty="0" smtClean="0"/>
              <a:t>Technical</a:t>
            </a:r>
            <a:r>
              <a:rPr lang="en-US" sz="1200" dirty="0"/>
              <a:t>, policy, and legal actions to reduce identity theft and credit-card </a:t>
            </a:r>
            <a:r>
              <a:rPr lang="en-US" sz="1200" dirty="0" smtClean="0"/>
              <a:t>fraud</a:t>
            </a:r>
            <a:endParaRPr lang="en-US" sz="1200" dirty="0"/>
          </a:p>
          <a:p>
            <a:r>
              <a:rPr lang="en-US" sz="1200" dirty="0"/>
              <a:t>Technical, policy, and legal actions to </a:t>
            </a:r>
            <a:r>
              <a:rPr lang="en-US" sz="1200" dirty="0" smtClean="0"/>
              <a:t>secure elections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Technical, policy, and legal actions to secure financial transactions and </a:t>
            </a:r>
            <a:r>
              <a:rPr lang="en-US" sz="1200" dirty="0" smtClean="0"/>
              <a:t>institutions</a:t>
            </a:r>
          </a:p>
          <a:p>
            <a:r>
              <a:rPr lang="en-US" sz="1200" dirty="0" smtClean="0"/>
              <a:t>Technical</a:t>
            </a:r>
            <a:r>
              <a:rPr lang="en-US" sz="1200" dirty="0"/>
              <a:t>, policy, and legal actions to find norms to reduce cyber </a:t>
            </a:r>
            <a:r>
              <a:rPr lang="en-US" sz="1200" dirty="0" smtClean="0"/>
              <a:t>espionage</a:t>
            </a:r>
          </a:p>
          <a:p>
            <a:r>
              <a:rPr lang="en-US" sz="1200" dirty="0" smtClean="0"/>
              <a:t>Technical</a:t>
            </a:r>
            <a:r>
              <a:rPr lang="en-US" sz="1200" dirty="0"/>
              <a:t>, policy, and legal actions to secure the electrical </a:t>
            </a:r>
            <a:r>
              <a:rPr lang="en-US" sz="1200" dirty="0" smtClean="0"/>
              <a:t>grid</a:t>
            </a:r>
          </a:p>
          <a:p>
            <a:r>
              <a:rPr lang="en-US" sz="1200" dirty="0" smtClean="0"/>
              <a:t>Technical</a:t>
            </a:r>
            <a:r>
              <a:rPr lang="en-US" sz="1200" dirty="0"/>
              <a:t>, policy, and legal considerations for vulnerability </a:t>
            </a:r>
            <a:r>
              <a:rPr lang="en-US" sz="1200" dirty="0" smtClean="0"/>
              <a:t>disclosure</a:t>
            </a:r>
          </a:p>
          <a:p>
            <a:r>
              <a:rPr lang="en-US" sz="1200" dirty="0" smtClean="0"/>
              <a:t>Technical</a:t>
            </a:r>
            <a:r>
              <a:rPr lang="en-US" sz="1200" dirty="0"/>
              <a:t>, policy, and legal considerations for information operations. </a:t>
            </a:r>
            <a:endParaRPr lang="en-US" sz="1200" dirty="0" smtClean="0"/>
          </a:p>
          <a:p>
            <a:r>
              <a:rPr lang="en-US" sz="1200" dirty="0" smtClean="0"/>
              <a:t>Critique or defend Microsoft’s proposal for a “cyber Geneva Convention”</a:t>
            </a: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23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Scoping Paper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or less three semi-independent sections</a:t>
            </a:r>
          </a:p>
          <a:p>
            <a:r>
              <a:rPr lang="en-US" dirty="0" smtClean="0"/>
              <a:t>Use perspectives and tools from each of the three areas to define the problem and possible solutions</a:t>
            </a:r>
          </a:p>
          <a:p>
            <a:r>
              <a:rPr lang="en-US" dirty="0" smtClean="0"/>
              <a:t>Find the fundamental references and literature</a:t>
            </a:r>
          </a:p>
          <a:p>
            <a:r>
              <a:rPr lang="en-US" dirty="0" smtClean="0"/>
              <a:t>About 2000 words</a:t>
            </a:r>
          </a:p>
          <a:p>
            <a:r>
              <a:rPr lang="en-US" dirty="0" smtClean="0"/>
              <a:t>We will put you in touch with professionals in the field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75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6000 words</a:t>
            </a:r>
          </a:p>
          <a:p>
            <a:r>
              <a:rPr lang="en-US" dirty="0" smtClean="0"/>
              <a:t>An integrated whole—what is the problem, and how can it be solved?</a:t>
            </a:r>
          </a:p>
          <a:p>
            <a:r>
              <a:rPr lang="en-US" dirty="0" smtClean="0"/>
              <a:t>Due the Tuesday after the last class meeting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15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Academic Honesty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Discussing homework with others is encouraged—but all programs and written material </a:t>
            </a:r>
            <a:r>
              <a:rPr lang="en-US" i="1" dirty="0"/>
              <a:t>must </a:t>
            </a:r>
            <a:r>
              <a:rPr lang="en-US" dirty="0"/>
              <a:t>be individual work unless otherwise instructed. </a:t>
            </a:r>
          </a:p>
          <a:p>
            <a:r>
              <a:rPr lang="en-US" dirty="0"/>
              <a:t>Please use appropriate file permission mechanisms to protect your homework. (Looking at other people’s work is forbidden.) </a:t>
            </a:r>
          </a:p>
          <a:p>
            <a:r>
              <a:rPr lang="en-US" dirty="0"/>
              <a:t>Zero tolerance for cheating </a:t>
            </a:r>
          </a:p>
          <a:p>
            <a:r>
              <a:rPr lang="en-US" dirty="0" smtClean="0"/>
              <a:t>Please see your school’s academic honesty policy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2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i="1" dirty="0" smtClean="0"/>
              <a:t>must</a:t>
            </a:r>
            <a:r>
              <a:rPr lang="en-US" dirty="0" smtClean="0"/>
              <a:t> cite to the appropriate literature</a:t>
            </a:r>
          </a:p>
          <a:p>
            <a:r>
              <a:rPr lang="en-US" dirty="0" smtClean="0"/>
              <a:t>Your quotations </a:t>
            </a:r>
            <a:r>
              <a:rPr lang="en-US" i="1" dirty="0" smtClean="0"/>
              <a:t>must</a:t>
            </a:r>
            <a:r>
              <a:rPr lang="en-US" dirty="0" smtClean="0"/>
              <a:t> be textually distinctive (e.g., in quotation marks or in a separate, indented paragraph)</a:t>
            </a:r>
          </a:p>
          <a:p>
            <a:r>
              <a:rPr lang="en-US" dirty="0" smtClean="0"/>
              <a:t>You </a:t>
            </a:r>
            <a:r>
              <a:rPr lang="en-US" i="1" dirty="0" smtClean="0"/>
              <a:t>must</a:t>
            </a:r>
            <a:r>
              <a:rPr lang="en-US" dirty="0" smtClean="0"/>
              <a:t> have a bibliography</a:t>
            </a:r>
          </a:p>
          <a:p>
            <a:pPr lvl="1"/>
            <a:r>
              <a:rPr lang="en-US" dirty="0" smtClean="0"/>
              <a:t>Note to law students: This need not be in precise Blue Book style</a:t>
            </a:r>
          </a:p>
          <a:p>
            <a:r>
              <a:rPr lang="en-US" dirty="0" smtClean="0"/>
              <a:t>Group papers should use a single citation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75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Contacting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all busy and travel a lot</a:t>
            </a:r>
          </a:p>
          <a:p>
            <a:r>
              <a:rPr lang="en-US" dirty="0" smtClean="0"/>
              <a:t>We all like to meet with students</a:t>
            </a:r>
          </a:p>
          <a:p>
            <a:r>
              <a:rPr lang="en-US" dirty="0" smtClean="0"/>
              <a:t>Initial email contact is probably best, if only to make an appointment</a:t>
            </a:r>
          </a:p>
          <a:p>
            <a:r>
              <a:rPr lang="en-US" dirty="0" smtClean="0"/>
              <a:t>See the class web page for office hours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6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You’re all </a:t>
            </a:r>
            <a:r>
              <a:rPr lang="en-US" dirty="0" smtClean="0"/>
              <a:t>adults</a:t>
            </a:r>
          </a:p>
          <a:p>
            <a:r>
              <a:rPr lang="en-US" dirty="0" smtClean="0"/>
              <a:t> </a:t>
            </a:r>
            <a:r>
              <a:rPr lang="en-US" dirty="0"/>
              <a:t>You’re all responsible for your own </a:t>
            </a:r>
            <a:r>
              <a:rPr lang="en-US" dirty="0" smtClean="0"/>
              <a:t>actions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/>
              <a:t>there’s </a:t>
            </a:r>
            <a:r>
              <a:rPr lang="en-US" smtClean="0"/>
              <a:t>a problem, </a:t>
            </a:r>
            <a:r>
              <a:rPr lang="en-US" dirty="0"/>
              <a:t>you have to </a:t>
            </a:r>
            <a:r>
              <a:rPr lang="en-US"/>
              <a:t>tell </a:t>
            </a:r>
            <a:r>
              <a:rPr lang="en-US" smtClean="0"/>
              <a:t>us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1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this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Cybersecurity is an obvious national security problem</a:t>
            </a:r>
          </a:p>
          <a:p>
            <a:r>
              <a:rPr lang="en-US" dirty="0" smtClean="0"/>
              <a:t>What do we do?</a:t>
            </a:r>
          </a:p>
          <a:p>
            <a:pPr lvl="1"/>
            <a:r>
              <a:rPr lang="en-US" dirty="0" smtClean="0"/>
              <a:t>Fix the technology?</a:t>
            </a:r>
          </a:p>
          <a:p>
            <a:pPr lvl="1"/>
            <a:r>
              <a:rPr lang="en-US" dirty="0" smtClean="0"/>
              <a:t>Pass laws?</a:t>
            </a:r>
          </a:p>
          <a:p>
            <a:pPr lvl="1"/>
            <a:r>
              <a:rPr lang="en-US" dirty="0" smtClean="0"/>
              <a:t>Negotiate with other countries?</a:t>
            </a:r>
          </a:p>
          <a:p>
            <a:pPr lvl="1"/>
            <a:r>
              <a:rPr lang="en-US" dirty="0" smtClean="0"/>
              <a:t>All of the above?</a:t>
            </a:r>
          </a:p>
          <a:p>
            <a:r>
              <a:rPr lang="en-US" dirty="0" smtClean="0"/>
              <a:t>Solving the problem is an </a:t>
            </a:r>
            <a:r>
              <a:rPr lang="en-US" i="1" dirty="0" smtClean="0"/>
              <a:t>interdisciplinary</a:t>
            </a:r>
            <a:r>
              <a:rPr lang="en-US" dirty="0" smtClean="0"/>
              <a:t> effort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22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Legal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the law cope with new technology?</a:t>
            </a:r>
          </a:p>
          <a:p>
            <a:pPr lvl="1"/>
            <a:r>
              <a:rPr lang="en-US" dirty="0" smtClean="0"/>
              <a:t>Computers and phones, and all they hold</a:t>
            </a:r>
          </a:p>
          <a:p>
            <a:pPr lvl="1"/>
            <a:r>
              <a:rPr lang="en-US" dirty="0" smtClean="0"/>
              <a:t>Encryption</a:t>
            </a:r>
          </a:p>
          <a:p>
            <a:r>
              <a:rPr lang="en-US" dirty="0" smtClean="0"/>
              <a:t>How can new technology help law enforcement?</a:t>
            </a:r>
          </a:p>
          <a:p>
            <a:r>
              <a:rPr lang="en-US" dirty="0" smtClean="0"/>
              <a:t>The Internet is international, with boundaries that aren’t apparent to people or apps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80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</a:t>
            </a:r>
            <a:r>
              <a:rPr lang="en-US" dirty="0" smtClean="0"/>
              <a:t>things “cyber” affect </a:t>
            </a:r>
            <a:r>
              <a:rPr lang="en-US" dirty="0"/>
              <a:t>and are affected by normal public policy and international affairs? </a:t>
            </a:r>
          </a:p>
          <a:p>
            <a:r>
              <a:rPr lang="en-US" dirty="0"/>
              <a:t>What </a:t>
            </a:r>
            <a:r>
              <a:rPr lang="en-US" dirty="0" smtClean="0"/>
              <a:t>does </a:t>
            </a:r>
            <a:r>
              <a:rPr lang="en-US" smtClean="0"/>
              <a:t>“winning” mean </a:t>
            </a:r>
            <a:r>
              <a:rPr lang="en-US" dirty="0"/>
              <a:t>in cyberspace? </a:t>
            </a:r>
          </a:p>
          <a:p>
            <a:r>
              <a:rPr lang="en-US" dirty="0"/>
              <a:t>What are our “</a:t>
            </a:r>
            <a:r>
              <a:rPr lang="en-US" dirty="0" err="1"/>
              <a:t>cyberrelations</a:t>
            </a:r>
            <a:r>
              <a:rPr lang="en-US" dirty="0"/>
              <a:t>” with other countries? What are the norms for cyber espionage and conflict? </a:t>
            </a:r>
          </a:p>
          <a:p>
            <a:r>
              <a:rPr lang="en-US" dirty="0"/>
              <a:t>Does deterrence work in cyberspace? Is that even the right question?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6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all of this technology work?</a:t>
            </a:r>
          </a:p>
          <a:p>
            <a:r>
              <a:rPr lang="en-US" dirty="0" smtClean="0"/>
              <a:t>What are the technical underpinnings of the problems? Of the solutions?</a:t>
            </a:r>
          </a:p>
          <a:p>
            <a:r>
              <a:rPr lang="en-US" dirty="0" smtClean="0"/>
              <a:t>Are there things technology </a:t>
            </a:r>
            <a:r>
              <a:rPr lang="en-US" i="1" dirty="0" smtClean="0"/>
              <a:t>can’t</a:t>
            </a:r>
            <a:r>
              <a:rPr lang="en-US" dirty="0" smtClean="0"/>
              <a:t> do?</a:t>
            </a:r>
          </a:p>
          <a:p>
            <a:r>
              <a:rPr lang="en-US" dirty="0" smtClean="0"/>
              <a:t>Where is it going?</a:t>
            </a:r>
          </a:p>
          <a:p>
            <a:pPr lvl="1"/>
            <a:r>
              <a:rPr lang="en-US" dirty="0" smtClean="0"/>
              <a:t>Smartphones are ~10 years old, but they’ve completely changed the cybersecurity world. What happens next?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20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This Course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don’t have to be a budding lawyer—but you have to be willing to grapple with legal concepts</a:t>
            </a:r>
          </a:p>
          <a:p>
            <a:r>
              <a:rPr lang="en-US" dirty="0" smtClean="0"/>
              <a:t>You don’t have to know how to program—but you have to be willing to understand computers</a:t>
            </a:r>
          </a:p>
          <a:p>
            <a:r>
              <a:rPr lang="en-US" dirty="0" smtClean="0"/>
              <a:t>You don’t have to be a policy wonk—but you have to be willing to understand how all of this fits into existing policy frameworks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 with an ample helping of interaction—we want to hear from </a:t>
            </a:r>
            <a:r>
              <a:rPr lang="en-US" i="1" dirty="0" smtClean="0"/>
              <a:t>you</a:t>
            </a:r>
          </a:p>
          <a:p>
            <a:r>
              <a:rPr lang="en-US" dirty="0" smtClean="0"/>
              <a:t>Group projects plus presentation to the class</a:t>
            </a:r>
          </a:p>
          <a:p>
            <a:r>
              <a:rPr lang="en-US" dirty="0" smtClean="0"/>
              <a:t>No exams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4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846012"/>
              </p:ext>
            </p:extLst>
          </p:nvPr>
        </p:nvGraphicFramePr>
        <p:xfrm>
          <a:off x="739775" y="2770188"/>
          <a:ext cx="7662864" cy="165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8025"/>
                <a:gridCol w="69548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paper: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15%: Initial scoping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35%:</a:t>
                      </a:r>
                      <a:r>
                        <a:rPr lang="en-US" baseline="0" dirty="0" smtClean="0"/>
                        <a:t> Final submission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 short </a:t>
                      </a:r>
                      <a:r>
                        <a:rPr lang="en-US" dirty="0" smtClean="0"/>
                        <a:t>individual papers, one on each area (law, policy,</a:t>
                      </a:r>
                      <a:r>
                        <a:rPr lang="en-US" baseline="0" dirty="0" smtClean="0"/>
                        <a:t> tech)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 participation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13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Six people, two from each of the three schools</a:t>
            </a:r>
          </a:p>
          <a:p>
            <a:r>
              <a:rPr lang="en-US" dirty="0" smtClean="0"/>
              <a:t>You’re expected to contribute your area’s expertise</a:t>
            </a:r>
          </a:p>
          <a:p>
            <a:r>
              <a:rPr lang="en-US" dirty="0" smtClean="0"/>
              <a:t>Because of the groups, we want you to commit </a:t>
            </a:r>
            <a:r>
              <a:rPr lang="en-US" i="1" dirty="0" smtClean="0"/>
              <a:t>now</a:t>
            </a:r>
            <a:r>
              <a:rPr lang="en-US" dirty="0" smtClean="0"/>
              <a:t> to not dropping the course (and there’s a long wait list, so if you want to drop, drop </a:t>
            </a:r>
            <a:r>
              <a:rPr lang="en-US" i="1" dirty="0" smtClean="0"/>
              <a:t>now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cybersec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29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16945</TotalTime>
  <Words>807</Words>
  <Application>Microsoft Macintosh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Calisto MT</vt:lpstr>
      <vt:lpstr>Wingdings</vt:lpstr>
      <vt:lpstr>Arial</vt:lpstr>
      <vt:lpstr>Genesis</vt:lpstr>
      <vt:lpstr>COMS E6998-9, INAF U6518-001,  Law L8989.00 —  Cybersecurity: Technology, Policy and Law</vt:lpstr>
      <vt:lpstr>What is this Class?</vt:lpstr>
      <vt:lpstr>The Legal Side</vt:lpstr>
      <vt:lpstr>Policy</vt:lpstr>
      <vt:lpstr>Technology</vt:lpstr>
      <vt:lpstr>Who’s This Course For?</vt:lpstr>
      <vt:lpstr>Course Structure</vt:lpstr>
      <vt:lpstr>Grading</vt:lpstr>
      <vt:lpstr>Groups</vt:lpstr>
      <vt:lpstr>Possible Final Paper Topics</vt:lpstr>
      <vt:lpstr>Scoping Paper</vt:lpstr>
      <vt:lpstr>Final Paper</vt:lpstr>
      <vt:lpstr>Academic Honesty</vt:lpstr>
      <vt:lpstr>Citations</vt:lpstr>
      <vt:lpstr>Contacting Us</vt:lpstr>
      <vt:lpstr>Responsibility</vt:lpstr>
    </vt:vector>
  </TitlesOfParts>
  <Company>Federal Trade Commission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Security in the Real World</dc:title>
  <dc:creator>Federal Trade Commission</dc:creator>
  <cp:lastModifiedBy>Steven M. Bellovin</cp:lastModifiedBy>
  <cp:revision>191</cp:revision>
  <cp:lastPrinted>2013-04-03T14:51:41Z</cp:lastPrinted>
  <dcterms:created xsi:type="dcterms:W3CDTF">2013-03-26T17:17:25Z</dcterms:created>
  <dcterms:modified xsi:type="dcterms:W3CDTF">2017-09-12T16:50:39Z</dcterms:modified>
</cp:coreProperties>
</file>