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9" r:id="rId2"/>
    <p:sldId id="260" r:id="rId3"/>
    <p:sldId id="261" r:id="rId4"/>
    <p:sldId id="262" r:id="rId5"/>
    <p:sldId id="266" r:id="rId6"/>
    <p:sldId id="264" r:id="rId7"/>
    <p:sldId id="265" r:id="rId8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D5A"/>
    <a:srgbClr val="002060"/>
    <a:srgbClr val="003399"/>
    <a:srgbClr val="CC0000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4"/>
    <p:restoredTop sz="94607"/>
  </p:normalViewPr>
  <p:slideViewPr>
    <p:cSldViewPr snapToObjects="1">
      <p:cViewPr>
        <p:scale>
          <a:sx n="120" d="100"/>
          <a:sy n="120" d="100"/>
        </p:scale>
        <p:origin x="2008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0B11D35-620B-4D7D-8379-9C56132950EF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D6DD10D-7C9B-428D-BAB1-754FBC87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0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B876A-FF64-CC43-86A5-2CDC94791A0C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7050" y="881063"/>
            <a:ext cx="3175000" cy="238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94075"/>
            <a:ext cx="7448550" cy="2778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14BA5-9BF4-BB4B-BB09-42D2FC88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7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E5A7-D741-AD44-9C9A-17A0656BD704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77A32-6F43-4644-A3DA-3BB3F82EC5E0}" type="datetime1">
              <a:rPr lang="en-US" smtClean="0"/>
              <a:t>10/10/17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420C35-DF95-514C-B6CF-357D382B0C90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BEF07D-D5C2-F84D-A942-22A88B258351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842485-0B3C-FF46-8812-C570B8C9CB8C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313C-C10A-D54E-81F1-79D799DAFBE0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A43F-A120-FB49-AAB8-D3477A86624F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CBB5-325A-E145-9CB8-A39A387F345E}" type="datetime1">
              <a:rPr lang="en-US" smtClean="0"/>
              <a:t>10/10/17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D255-77D6-824E-970C-9F092024572C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7F5FC4-CCDA-6944-A930-809A73E30C4C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F560-AB14-8846-840B-255C8027CF10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07C3-67C0-CF4A-AE46-47B2CFCA2747}" type="datetime1">
              <a:rPr lang="en-US" smtClean="0"/>
              <a:t>10/10/17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17A4-6AD1-3740-B013-30279BDBB46F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846C-AD78-BE45-A70A-9049A6C2FF91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630B-2FCB-AC47-A30E-3256860178C8}" type="datetime1">
              <a:rPr lang="en-US" smtClean="0"/>
              <a:t>10/10/17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9D3D-4E1E-B848-AA5B-860850E10DC1}" type="datetime1">
              <a:rPr lang="en-US" smtClean="0"/>
              <a:t>10/10/17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6DD1DD-F5E4-DA4E-9066-D3E9F70426CD}" type="datetime1">
              <a:rPr lang="en-US" smtClean="0"/>
              <a:t>10/10/17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Arial" charset="0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92150" indent="-3429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715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20800" indent="-2857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6573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creativecommons.org/licenses/by-nc/4.0/deed.en_US" TargetMode="External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295400"/>
            <a:ext cx="8763000" cy="1927225"/>
          </a:xfrm>
        </p:spPr>
        <p:txBody>
          <a:bodyPr/>
          <a:lstStyle/>
          <a:p>
            <a:r>
              <a:rPr lang="en-US" sz="3600" dirty="0" smtClean="0"/>
              <a:t>A Brief History of</a:t>
            </a:r>
            <a:br>
              <a:rPr lang="en-US" sz="3600" dirty="0" smtClean="0"/>
            </a:br>
            <a:r>
              <a:rPr lang="en-US" sz="3600" dirty="0" smtClean="0"/>
              <a:t>the Crypto Wars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Steven M. Bellovin, Jason Healey, Matt Waxman</a:t>
            </a:r>
          </a:p>
          <a:p>
            <a:r>
              <a:rPr lang="en-US" dirty="0" smtClean="0"/>
              <a:t>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42FB-D472-254E-9C20-41BF78E67A5F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95143" y="3991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 descr="by-nc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05126"/>
            <a:ext cx="1199013" cy="43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0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Underlying 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cryptography is necessary (though not sufficient) for computer and data security</a:t>
            </a:r>
          </a:p>
          <a:p>
            <a:pPr marL="0" indent="0" algn="ctr">
              <a:buNone/>
            </a:pPr>
            <a:r>
              <a:rPr lang="en-US" i="1" dirty="0" smtClean="0"/>
              <a:t>But</a:t>
            </a:r>
            <a:r>
              <a:rPr lang="mr-IN" i="1" dirty="0" smtClean="0"/>
              <a:t>…</a:t>
            </a:r>
            <a:endParaRPr lang="en-US" i="1" dirty="0" smtClean="0"/>
          </a:p>
          <a:p>
            <a:r>
              <a:rPr lang="en-US" dirty="0" smtClean="0"/>
              <a:t>Law enforcement and intelligence agencies need access to data, access that can be thwarted by strong encryption</a:t>
            </a:r>
          </a:p>
          <a:p>
            <a:pPr marL="0" indent="0">
              <a:buNone/>
            </a:pPr>
            <a:r>
              <a:rPr lang="en-US" i="1" dirty="0" smtClean="0"/>
              <a:t>This tension has existed since the dawn of modern, open sector cryptography, in 1974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1970s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342900" lvl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solidFill>
                  <a:srgbClr val="00B050"/>
                </a:solidFill>
              </a:rPr>
              <a:t>NIST issued a call for, and ultimately adopted, the Data Encryption Standard (DES) for sensitive-but-unclassified data</a:t>
            </a:r>
          </a:p>
          <a:p>
            <a:pPr marL="342900" lvl="1">
              <a:spcBef>
                <a:spcPts val="2000"/>
              </a:spcBef>
              <a:buClr>
                <a:schemeClr val="accent1"/>
              </a:buClr>
            </a:pPr>
            <a:r>
              <a:rPr lang="en-US" dirty="0">
                <a:solidFill>
                  <a:srgbClr val="00B050"/>
                </a:solidFill>
              </a:rPr>
              <a:t>IBM and/or NSA strengthened </a:t>
            </a:r>
            <a:r>
              <a:rPr lang="en-US" dirty="0">
                <a:solidFill>
                  <a:srgbClr val="00B050"/>
                </a:solidFill>
              </a:rPr>
              <a:t>the design against cryptanalytic </a:t>
            </a:r>
            <a:r>
              <a:rPr lang="en-US" dirty="0" smtClean="0">
                <a:solidFill>
                  <a:srgbClr val="00B050"/>
                </a:solidFill>
              </a:rPr>
              <a:t>attacks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5"/>
                </a:solidFill>
              </a:rPr>
              <a:t>The NSA shortened the DES key size to 56 bits so that they could build a brute-force cracking machine</a:t>
            </a:r>
          </a:p>
          <a:p>
            <a:r>
              <a:rPr lang="en-US" dirty="0">
                <a:solidFill>
                  <a:schemeClr val="accent5"/>
                </a:solidFill>
              </a:rPr>
              <a:t>An NSA employee (on his own time) tried to block academic presentations about public key </a:t>
            </a:r>
            <a:r>
              <a:rPr lang="en-US" dirty="0" smtClean="0">
                <a:solidFill>
                  <a:schemeClr val="accent5"/>
                </a:solidFill>
              </a:rPr>
              <a:t>cryptography</a:t>
            </a:r>
          </a:p>
          <a:p>
            <a:r>
              <a:rPr lang="en-US" dirty="0">
                <a:solidFill>
                  <a:schemeClr val="accent5"/>
                </a:solidFill>
              </a:rPr>
              <a:t>A push by the NSA for voluntary censorship of academic research</a:t>
            </a:r>
          </a:p>
          <a:p>
            <a:endParaRPr lang="en-US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1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1980s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Nothing much happened—except that this is when academic research in crypto really took off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DES was one of the catalysts—it was the only public example of a modern, NSA-approved cipher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solidFill>
                  <a:srgbClr val="7030A0"/>
                </a:solidFill>
              </a:rPr>
              <a:t>Few a</a:t>
            </a:r>
            <a:r>
              <a:rPr lang="en-US" dirty="0" smtClean="0">
                <a:solidFill>
                  <a:srgbClr val="7030A0"/>
                </a:solidFill>
              </a:rPr>
              <a:t>cademics </a:t>
            </a:r>
            <a:r>
              <a:rPr lang="en-US" dirty="0">
                <a:solidFill>
                  <a:srgbClr val="7030A0"/>
                </a:solidFill>
              </a:rPr>
              <a:t>were </a:t>
            </a:r>
            <a:r>
              <a:rPr lang="en-US" dirty="0" smtClean="0">
                <a:solidFill>
                  <a:srgbClr val="7030A0"/>
                </a:solidFill>
              </a:rPr>
              <a:t>interested </a:t>
            </a:r>
            <a:r>
              <a:rPr lang="en-US" dirty="0">
                <a:solidFill>
                  <a:srgbClr val="7030A0"/>
                </a:solidFill>
              </a:rPr>
              <a:t>in the voluntary censorship </a:t>
            </a:r>
            <a:r>
              <a:rPr lang="en-US" dirty="0" smtClean="0">
                <a:solidFill>
                  <a:srgbClr val="7030A0"/>
                </a:solidFill>
              </a:rPr>
              <a:t>scheme</a:t>
            </a:r>
          </a:p>
          <a:p>
            <a:pPr marL="342900" lvl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solidFill>
                  <a:srgbClr val="7030A0"/>
                </a:solidFill>
              </a:rPr>
              <a:t>NIST and the NSA battled for which agency would set standards for civilian cryptography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1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1990s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672" y="2362200"/>
            <a:ext cx="3767328" cy="3657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AT&amp;T announced a simple-to-use voice </a:t>
            </a:r>
            <a:r>
              <a:rPr lang="en-US" dirty="0" err="1">
                <a:solidFill>
                  <a:srgbClr val="00B050"/>
                </a:solidFill>
              </a:rPr>
              <a:t>encryptor</a:t>
            </a:r>
            <a:r>
              <a:rPr lang="en-US" dirty="0">
                <a:solidFill>
                  <a:srgbClr val="00B050"/>
                </a:solidFill>
              </a:rPr>
              <a:t>, the TSD </a:t>
            </a:r>
            <a:r>
              <a:rPr lang="en-US" dirty="0" smtClean="0">
                <a:solidFill>
                  <a:srgbClr val="00B050"/>
                </a:solidFill>
              </a:rPr>
              <a:t>3600</a:t>
            </a:r>
          </a:p>
          <a:p>
            <a:r>
              <a:rPr lang="en-US" dirty="0">
                <a:solidFill>
                  <a:srgbClr val="00B050"/>
                </a:solidFill>
              </a:rPr>
              <a:t>Because of the Internet, </a:t>
            </a:r>
            <a:r>
              <a:rPr lang="en-US" i="1" dirty="0">
                <a:solidFill>
                  <a:srgbClr val="00B050"/>
                </a:solidFill>
              </a:rPr>
              <a:t>tremendous</a:t>
            </a:r>
            <a:r>
              <a:rPr lang="en-US" dirty="0">
                <a:solidFill>
                  <a:srgbClr val="00B050"/>
                </a:solidFill>
              </a:rPr>
              <a:t> pressure for strong, exportable, ubiquitous </a:t>
            </a:r>
            <a:r>
              <a:rPr lang="en-US" dirty="0" smtClean="0">
                <a:solidFill>
                  <a:srgbClr val="00B050"/>
                </a:solidFill>
              </a:rPr>
              <a:t>crypto; plans </a:t>
            </a:r>
            <a:r>
              <a:rPr lang="en-US" dirty="0">
                <a:solidFill>
                  <a:srgbClr val="00B050"/>
                </a:solidFill>
              </a:rPr>
              <a:t>and standards for encryption became </a:t>
            </a:r>
            <a:r>
              <a:rPr lang="en-US" dirty="0" smtClean="0">
                <a:solidFill>
                  <a:srgbClr val="00B050"/>
                </a:solidFill>
              </a:rPr>
              <a:t>commonplace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NSA introduced—and then improved—a secure hash function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The improvement taught the open sector a lot about hash functions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362200"/>
            <a:ext cx="3767328" cy="325278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solidFill>
                  <a:srgbClr val="7030A0"/>
                </a:solidFill>
              </a:rPr>
              <a:t>The government </a:t>
            </a:r>
            <a:r>
              <a:rPr lang="en-US" dirty="0">
                <a:solidFill>
                  <a:srgbClr val="7030A0"/>
                </a:solidFill>
              </a:rPr>
              <a:t>introduced the “Clipper Chip”, which featured a government access key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It was a marketplace failure, partly because it required extra </a:t>
            </a:r>
            <a:r>
              <a:rPr lang="en-US" dirty="0" smtClean="0">
                <a:solidFill>
                  <a:srgbClr val="7030A0"/>
                </a:solidFill>
              </a:rPr>
              <a:t>hardware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The NSA introduced a digital signature algorithm that couldn’t be used for secrecy</a:t>
            </a:r>
          </a:p>
          <a:p>
            <a:pPr marL="685800" lvl="2" indent="0" algn="ctr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66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The US government (mostly) dropped its export restrictions on crypto under intense industry pressure and foreign competition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NIST standardizes a strong, </a:t>
            </a:r>
            <a:r>
              <a:rPr lang="en-US" sz="1400" i="1" dirty="0" smtClean="0">
                <a:solidFill>
                  <a:srgbClr val="00B050"/>
                </a:solidFill>
              </a:rPr>
              <a:t>foreign-developed</a:t>
            </a:r>
            <a:r>
              <a:rPr lang="en-US" sz="1400" dirty="0" smtClean="0">
                <a:solidFill>
                  <a:srgbClr val="00B050"/>
                </a:solidFill>
              </a:rPr>
              <a:t> encryption algorithm (AES)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Mainstream operating systems start including built-in crypto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Many Internet connections are encrypted, for web site logins and credit cards, and for road warriors calling home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NSA introduces the “Suite B” standards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The FBI starts </a:t>
            </a:r>
            <a:r>
              <a:rPr lang="en-US" sz="1400" dirty="0" smtClean="0">
                <a:solidFill>
                  <a:srgbClr val="7030A0"/>
                </a:solidFill>
              </a:rPr>
              <a:t>worrying about encryption </a:t>
            </a:r>
            <a:r>
              <a:rPr lang="en-US" sz="1400" dirty="0">
                <a:solidFill>
                  <a:srgbClr val="7030A0"/>
                </a:solidFill>
              </a:rPr>
              <a:t>and </a:t>
            </a:r>
            <a:r>
              <a:rPr lang="en-US" sz="1400" dirty="0" smtClean="0">
                <a:solidFill>
                  <a:srgbClr val="7030A0"/>
                </a:solidFill>
              </a:rPr>
              <a:t>starts using </a:t>
            </a:r>
            <a:r>
              <a:rPr lang="en-US" sz="1400" dirty="0">
                <a:solidFill>
                  <a:srgbClr val="7030A0"/>
                </a:solidFill>
              </a:rPr>
              <a:t>NITs</a:t>
            </a:r>
          </a:p>
          <a:p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5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2010s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Apple introduces strong</a:t>
            </a:r>
            <a:r>
              <a:rPr lang="en-US" smtClean="0">
                <a:solidFill>
                  <a:srgbClr val="00B050"/>
                </a:solidFill>
              </a:rPr>
              <a:t>, always-on</a:t>
            </a:r>
            <a:r>
              <a:rPr lang="en-US" dirty="0" smtClean="0">
                <a:solidFill>
                  <a:srgbClr val="00B050"/>
                </a:solidFill>
              </a:rPr>
              <a:t>, invisible encryption for iPhone memory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An encrypted </a:t>
            </a:r>
            <a:r>
              <a:rPr lang="en-US" i="1" dirty="0" smtClean="0">
                <a:solidFill>
                  <a:srgbClr val="00B050"/>
                </a:solidFill>
              </a:rPr>
              <a:t>device</a:t>
            </a:r>
            <a:r>
              <a:rPr lang="en-US" dirty="0" smtClean="0">
                <a:solidFill>
                  <a:srgbClr val="00B050"/>
                </a:solidFill>
              </a:rPr>
              <a:t>, rather than encrypted </a:t>
            </a:r>
            <a:r>
              <a:rPr lang="en-US" i="1" dirty="0" smtClean="0">
                <a:solidFill>
                  <a:srgbClr val="00B050"/>
                </a:solidFill>
              </a:rPr>
              <a:t>communication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Google and Apple start encouraging encrypted network traffic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This is a reaction to the Snowden revelations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The NSA is found to have persuaded NIST to standardize a pseudo-random number generator with a “nobody but us” (NOBUS) trap door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(Random numbers are necessary for crypto, e.g., for keys)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18756</TotalTime>
  <Words>461</Words>
  <Application>Microsoft Macintosh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Calisto MT</vt:lpstr>
      <vt:lpstr>Wingdings</vt:lpstr>
      <vt:lpstr>Genesis</vt:lpstr>
      <vt:lpstr>A Brief History of the Crypto Wars</vt:lpstr>
      <vt:lpstr>The Underlying Tension</vt:lpstr>
      <vt:lpstr>The 1970s</vt:lpstr>
      <vt:lpstr>The 1980s</vt:lpstr>
      <vt:lpstr>The 1990s</vt:lpstr>
      <vt:lpstr>The 2000s</vt:lpstr>
      <vt:lpstr>The 2010s</vt:lpstr>
    </vt:vector>
  </TitlesOfParts>
  <Company>Federal Trade Commission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Security in the Real World</dc:title>
  <dc:creator>Federal Trade Commission</dc:creator>
  <cp:lastModifiedBy>Steven M. Bellovin</cp:lastModifiedBy>
  <cp:revision>269</cp:revision>
  <cp:lastPrinted>2013-04-03T14:51:41Z</cp:lastPrinted>
  <dcterms:created xsi:type="dcterms:W3CDTF">2013-03-26T17:17:25Z</dcterms:created>
  <dcterms:modified xsi:type="dcterms:W3CDTF">2017-10-10T15:10:06Z</dcterms:modified>
</cp:coreProperties>
</file>