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60" r:id="rId4"/>
    <p:sldId id="272" r:id="rId5"/>
    <p:sldId id="261" r:id="rId6"/>
    <p:sldId id="264" r:id="rId7"/>
    <p:sldId id="265" r:id="rId8"/>
    <p:sldId id="266" r:id="rId9"/>
    <p:sldId id="270" r:id="rId10"/>
    <p:sldId id="269" r:id="rId11"/>
    <p:sldId id="271" r:id="rId12"/>
    <p:sldId id="262" r:id="rId13"/>
    <p:sldId id="268"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2"/>
    <p:restoredTop sz="94674"/>
  </p:normalViewPr>
  <p:slideViewPr>
    <p:cSldViewPr snapToGrid="0" snapToObjects="1">
      <p:cViewPr>
        <p:scale>
          <a:sx n="119" d="100"/>
          <a:sy n="119" d="100"/>
        </p:scale>
        <p:origin x="-768" y="-2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F6682-ACD0-824E-B1C2-C7C8E69C01A0}" type="datetimeFigureOut">
              <a:rPr lang="en-US" smtClean="0"/>
              <a:t>10/1/17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E5496-4E33-4D4F-B54A-B8D25A68BCED}" type="slidenum">
              <a:rPr lang="en-US" smtClean="0"/>
              <a:t>‹#›</a:t>
            </a:fld>
            <a:endParaRPr lang="en-US"/>
          </a:p>
        </p:txBody>
      </p:sp>
    </p:spTree>
    <p:extLst>
      <p:ext uri="{BB962C8B-B14F-4D97-AF65-F5344CB8AC3E}">
        <p14:creationId xmlns:p14="http://schemas.microsoft.com/office/powerpoint/2010/main" val="8221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charset="0"/>
                <a:ea typeface="ＭＳ Ｐゴシック" charset="-128"/>
              </a:rPr>
              <a:t>At the time of this case, warrantless wiretapping for NS not new.  FDR, Truman – legality not really questioned in part because until Katz, communications not protected by 4A.  </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Group of </a:t>
            </a:r>
            <a:r>
              <a:rPr lang="en-US" altLang="en-US" u="sng">
                <a:latin typeface="Arial" charset="0"/>
                <a:ea typeface="ＭＳ Ｐゴシック" charset="-128"/>
              </a:rPr>
              <a:t>Americans (DOMESTIC GROUP) </a:t>
            </a:r>
            <a:r>
              <a:rPr lang="en-US" altLang="en-US">
                <a:latin typeface="Arial" charset="0"/>
                <a:ea typeface="ＭＳ Ｐゴシック" charset="-128"/>
              </a:rPr>
              <a:t>inside the US (affiliated with radical White Panther Party) trying to bomb the CIA, wiretapped w/o warrant</a:t>
            </a:r>
          </a:p>
          <a:p>
            <a:pPr eaLnBrk="1" hangingPunct="1"/>
            <a:r>
              <a:rPr lang="en-US" altLang="en-US">
                <a:latin typeface="Arial" charset="0"/>
                <a:ea typeface="ＭＳ Ｐゴシック" charset="-128"/>
              </a:rPr>
              <a:t>Under Supt Ct doctrine at the time, any evidence tainted by illegal wiretap would have to be thrown out – so, Defense asked for disclosure of any surveillance info.  Government responded that only required to turn over any information that might be illegal, but in this case it wasn</a:t>
            </a:r>
            <a:r>
              <a:rPr lang="ja-JP" altLang="en-US">
                <a:latin typeface="Arial" charset="0"/>
                <a:ea typeface="ＭＳ Ｐゴシック" charset="-128"/>
              </a:rPr>
              <a:t>’</a:t>
            </a:r>
            <a:r>
              <a:rPr lang="en-US" altLang="ja-JP">
                <a:latin typeface="Arial" charset="0"/>
                <a:ea typeface="ＭＳ Ｐゴシック" charset="-128"/>
              </a:rPr>
              <a:t>t, because NS – submitted affadavit by AG Mitchell himself (see p. 559 middle)</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How does SCt answer this question?</a:t>
            </a:r>
          </a:p>
          <a:p>
            <a:pPr eaLnBrk="1" hangingPunct="1"/>
            <a:endParaRPr lang="en-US" altLang="en-US">
              <a:latin typeface="Arial" charset="0"/>
              <a:ea typeface="ＭＳ Ｐゴシック" charset="-128"/>
            </a:endParaRPr>
          </a:p>
          <a:p>
            <a:endParaRPr lang="en-US" altLang="en-US">
              <a:latin typeface="Arial" charset="0"/>
              <a:ea typeface="ＭＳ Ｐゴシック"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F9A6D87-AFFF-A94B-AD0F-62E412387E8A}" type="slidenum">
              <a:rPr lang="en-US" altLang="en-US" sz="1200"/>
              <a:pPr/>
              <a:t>6</a:t>
            </a:fld>
            <a:endParaRPr lang="en-US" altLang="en-US" sz="1200"/>
          </a:p>
        </p:txBody>
      </p:sp>
    </p:spTree>
    <p:extLst>
      <p:ext uri="{BB962C8B-B14F-4D97-AF65-F5344CB8AC3E}">
        <p14:creationId xmlns:p14="http://schemas.microsoft.com/office/powerpoint/2010/main" val="81801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FA8AA96-6CA2-4E41-8990-EE72C491DCB1}" type="slidenum">
              <a:rPr lang="en-US" altLang="en-US" sz="1200"/>
              <a:pPr/>
              <a:t>7</a:t>
            </a:fld>
            <a:endParaRPr lang="en-US" alt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228600" y="4114800"/>
            <a:ext cx="66294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latin typeface="Arial" charset="0"/>
                <a:ea typeface="ＭＳ Ｐゴシック" charset="-128"/>
              </a:rPr>
              <a:t>HOlding: prior judicial approval required for domestic national security surveillance; such approval may be made in accordance with such reasonable standards as Congress may prescribe</a:t>
            </a:r>
          </a:p>
          <a:p>
            <a:pPr eaLnBrk="1" hangingPunct="1"/>
            <a:r>
              <a:rPr lang="en-US" altLang="en-US" sz="900">
                <a:latin typeface="Arial" charset="0"/>
                <a:ea typeface="ＭＳ Ｐゴシック" charset="-128"/>
              </a:rPr>
              <a:t>(RETURN TO GRAPHIC: no complete executive discretion – THEN FLIP TO NEXT SLIDE</a:t>
            </a:r>
          </a:p>
          <a:p>
            <a:pPr eaLnBrk="1" hangingPunct="1"/>
            <a:endParaRPr lang="en-US" altLang="en-US" sz="900">
              <a:latin typeface="Arial" charset="0"/>
              <a:ea typeface="ＭＳ Ｐゴシック" charset="-128"/>
            </a:endParaRPr>
          </a:p>
          <a:p>
            <a:pPr eaLnBrk="1" hangingPunct="1"/>
            <a:r>
              <a:rPr lang="en-US" altLang="en-US" sz="900">
                <a:latin typeface="Arial" charset="0"/>
                <a:ea typeface="ＭＳ Ｐゴシック" charset="-128"/>
              </a:rPr>
              <a:t>Read 487-88 (security interests, and dangers – 1</a:t>
            </a:r>
            <a:r>
              <a:rPr lang="en-US" altLang="en-US" sz="900" baseline="30000">
                <a:latin typeface="Arial" charset="0"/>
                <a:ea typeface="ＭＳ Ｐゴシック" charset="-128"/>
              </a:rPr>
              <a:t>st</a:t>
            </a:r>
            <a:r>
              <a:rPr lang="en-US" altLang="en-US" sz="900">
                <a:latin typeface="Arial" charset="0"/>
                <a:ea typeface="ＭＳ Ｐゴシック" charset="-128"/>
              </a:rPr>
              <a:t> and 4</a:t>
            </a:r>
            <a:r>
              <a:rPr lang="en-US" altLang="en-US" sz="900" baseline="30000">
                <a:latin typeface="Arial" charset="0"/>
                <a:ea typeface="ＭＳ Ｐゴシック" charset="-128"/>
              </a:rPr>
              <a:t>th</a:t>
            </a:r>
            <a:r>
              <a:rPr lang="en-US" altLang="en-US" sz="900">
                <a:latin typeface="Arial" charset="0"/>
                <a:ea typeface="ＭＳ Ｐゴシック" charset="-128"/>
              </a:rPr>
              <a:t>), </a:t>
            </a:r>
          </a:p>
          <a:p>
            <a:pPr eaLnBrk="1" hangingPunct="1"/>
            <a:r>
              <a:rPr lang="en-US" altLang="en-US" sz="900">
                <a:latin typeface="Arial" charset="0"/>
                <a:ea typeface="ＭＳ Ｐゴシック" charset="-128"/>
              </a:rPr>
              <a:t>Then read bottom 488-489: particular dangers -- note emphasis on both subst and inst</a:t>
            </a:r>
          </a:p>
          <a:p>
            <a:pPr eaLnBrk="1" hangingPunct="1"/>
            <a:endParaRPr lang="en-US" altLang="en-US" sz="900">
              <a:latin typeface="Arial" charset="0"/>
              <a:ea typeface="ＭＳ Ｐゴシック" charset="-128"/>
            </a:endParaRPr>
          </a:p>
          <a:p>
            <a:pPr eaLnBrk="1" hangingPunct="1"/>
            <a:r>
              <a:rPr lang="en-US" altLang="en-US" sz="900">
                <a:latin typeface="Arial" charset="0"/>
                <a:ea typeface="ＭＳ Ｐゴシック" charset="-128"/>
              </a:rPr>
              <a:t>Government arguments:  responses?</a:t>
            </a:r>
          </a:p>
          <a:p>
            <a:pPr eaLnBrk="1" hangingPunct="1"/>
            <a:r>
              <a:rPr lang="en-US" altLang="en-US" sz="900">
                <a:latin typeface="Arial" charset="0"/>
                <a:ea typeface="ＭＳ Ｐゴシック" charset="-128"/>
              </a:rPr>
              <a:t>	also increased danger to privacy, freedoms</a:t>
            </a:r>
          </a:p>
          <a:p>
            <a:pPr eaLnBrk="1" hangingPunct="1"/>
            <a:r>
              <a:rPr lang="en-US" altLang="en-US" sz="900">
                <a:latin typeface="Arial" charset="0"/>
                <a:ea typeface="ＭＳ Ｐゴシック" charset="-128"/>
              </a:rPr>
              <a:t>	judiciary competent (why no deference here?  Why not rely on Exec?  AG himself authorized!)</a:t>
            </a:r>
          </a:p>
          <a:p>
            <a:pPr eaLnBrk="1" hangingPunct="1"/>
            <a:r>
              <a:rPr lang="en-US" altLang="en-US" sz="900">
                <a:latin typeface="Arial" charset="0"/>
                <a:ea typeface="ＭＳ Ｐゴシック" charset="-128"/>
              </a:rPr>
              <a:t>	handle secrecy all the time</a:t>
            </a:r>
          </a:p>
          <a:p>
            <a:pPr eaLnBrk="1" hangingPunct="1"/>
            <a:endParaRPr lang="en-US" altLang="en-US" sz="900">
              <a:latin typeface="Arial" charset="0"/>
              <a:ea typeface="ＭＳ Ｐゴシック" charset="-128"/>
            </a:endParaRPr>
          </a:p>
          <a:p>
            <a:pPr eaLnBrk="1" hangingPunct="1"/>
            <a:r>
              <a:rPr lang="en-US" altLang="en-US" sz="900">
                <a:latin typeface="Arial" charset="0"/>
                <a:ea typeface="ＭＳ Ｐゴシック" charset="-128"/>
              </a:rPr>
              <a:t>Note that court says congress could develop separate procedures and rules</a:t>
            </a:r>
          </a:p>
          <a:p>
            <a:pPr eaLnBrk="1" hangingPunct="1"/>
            <a:endParaRPr lang="en-US" altLang="en-US" sz="900">
              <a:latin typeface="Arial" charset="0"/>
              <a:ea typeface="ＭＳ Ｐゴシック" charset="-128"/>
            </a:endParaRPr>
          </a:p>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56134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38B7D38-41B5-B84B-AC03-8DA1D5EB1446}" type="slidenum">
              <a:rPr lang="en-US" altLang="en-US" sz="1200"/>
              <a:pPr/>
              <a:t>8</a:t>
            </a:fld>
            <a:endParaRPr lang="en-US" alt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charset="0"/>
                <a:ea typeface="ＭＳ Ｐゴシック" charset="-128"/>
              </a:rPr>
              <a:t>Truong: espionage convictions of a Vietnamese-American and a citizen-employee of the USG who were caught passing classified govt appers to North Vientamese representatives who were negotiating with the US in late 1970s.  </a:t>
            </a:r>
            <a:br>
              <a:rPr lang="en-US" altLang="en-US">
                <a:latin typeface="Arial" charset="0"/>
                <a:ea typeface="ＭＳ Ｐゴシック" charset="-128"/>
              </a:rPr>
            </a:br>
            <a:r>
              <a:rPr lang="en-US" altLang="en-US">
                <a:latin typeface="Arial" charset="0"/>
                <a:ea typeface="ＭＳ Ｐゴシック" charset="-128"/>
              </a:rPr>
              <a:t>Pres Carter and AG Bell authorized warrantless searches of their packages, the fruits of which led to wiretaps and other surveillance of their communications, all without warrants.</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PUZZLE -- why come out the other way ? </a:t>
            </a:r>
          </a:p>
          <a:p>
            <a:pPr eaLnBrk="1" hangingPunct="1"/>
            <a:r>
              <a:rPr lang="en-US" altLang="en-US">
                <a:latin typeface="Arial" charset="0"/>
                <a:ea typeface="ＭＳ Ｐゴシック" charset="-128"/>
              </a:rPr>
              <a:t>Does this distinction make sense?</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(note requirements on: search must still be reasonable, which includes </a:t>
            </a:r>
            <a:r>
              <a:rPr lang="ja-JP" altLang="en-US">
                <a:latin typeface="Arial" charset="0"/>
                <a:ea typeface="ＭＳ Ｐゴシック" charset="-128"/>
              </a:rPr>
              <a:t>“</a:t>
            </a:r>
            <a:r>
              <a:rPr lang="en-US" altLang="ja-JP">
                <a:latin typeface="Arial" charset="0"/>
                <a:ea typeface="ＭＳ Ｐゴシック" charset="-128"/>
              </a:rPr>
              <a:t>primary purpose</a:t>
            </a:r>
            <a:r>
              <a:rPr lang="ja-JP" altLang="en-US">
                <a:latin typeface="Arial" charset="0"/>
                <a:ea typeface="ＭＳ Ｐゴシック" charset="-128"/>
              </a:rPr>
              <a:t>”</a:t>
            </a:r>
            <a:r>
              <a:rPr lang="en-US" altLang="ja-JP">
                <a:latin typeface="Arial" charset="0"/>
                <a:ea typeface="ＭＳ Ｐゴシック" charset="-128"/>
              </a:rPr>
              <a:t> test)</a:t>
            </a:r>
          </a:p>
          <a:p>
            <a:pPr eaLnBrk="1" hangingPunct="1"/>
            <a:r>
              <a:rPr lang="en-US" altLang="en-US">
                <a:latin typeface="Arial" charset="0"/>
                <a:ea typeface="ＭＳ Ｐゴシック" charset="-128"/>
              </a:rPr>
              <a:t>What is </a:t>
            </a:r>
            <a:r>
              <a:rPr lang="ja-JP" altLang="en-US">
                <a:latin typeface="Arial" charset="0"/>
                <a:ea typeface="ＭＳ Ｐゴシック" charset="-128"/>
              </a:rPr>
              <a:t>“</a:t>
            </a:r>
            <a:r>
              <a:rPr lang="en-US" altLang="ja-JP">
                <a:latin typeface="Arial" charset="0"/>
                <a:ea typeface="ＭＳ Ｐゴシック" charset="-128"/>
              </a:rPr>
              <a:t>foreign intelligence</a:t>
            </a:r>
            <a:r>
              <a:rPr lang="ja-JP" altLang="en-US">
                <a:latin typeface="Arial" charset="0"/>
                <a:ea typeface="ＭＳ Ｐゴシック" charset="-128"/>
              </a:rPr>
              <a:t>”</a:t>
            </a:r>
            <a:r>
              <a:rPr lang="en-US" altLang="ja-JP">
                <a:latin typeface="Arial" charset="0"/>
                <a:ea typeface="ＭＳ Ｐゴシック" charset="-128"/>
              </a:rPr>
              <a:t>?  (see statutory definition)</a:t>
            </a:r>
          </a:p>
          <a:p>
            <a:pPr eaLnBrk="1" hangingPunct="1"/>
            <a:endParaRPr lang="en-US" altLang="ja-JP">
              <a:latin typeface="Arial" charset="0"/>
              <a:ea typeface="ＭＳ Ｐゴシック" charset="-128"/>
            </a:endParaRP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Church and Pike Commissions find massive abuse, including domestic wiretapping of civil rights leaders like MLK and even political opponents</a:t>
            </a:r>
          </a:p>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94382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charset="0"/>
                <a:ea typeface="ＭＳ Ｐゴシック" charset="-128"/>
              </a:rPr>
              <a:t>At the time of this case, warrantless wiretapping for NS not new.  FDR, Truman – legality not really questioned in part because until Katz, communications not protected by 4A.  </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Group of </a:t>
            </a:r>
            <a:r>
              <a:rPr lang="en-US" altLang="en-US" u="sng">
                <a:latin typeface="Arial" charset="0"/>
                <a:ea typeface="ＭＳ Ｐゴシック" charset="-128"/>
              </a:rPr>
              <a:t>Americans (DOMESTIC GROUP) </a:t>
            </a:r>
            <a:r>
              <a:rPr lang="en-US" altLang="en-US">
                <a:latin typeface="Arial" charset="0"/>
                <a:ea typeface="ＭＳ Ｐゴシック" charset="-128"/>
              </a:rPr>
              <a:t>inside the US (affiliated with radical White Panther Party) trying to bomb the CIA, wiretapped w/o warrant</a:t>
            </a:r>
          </a:p>
          <a:p>
            <a:pPr eaLnBrk="1" hangingPunct="1"/>
            <a:r>
              <a:rPr lang="en-US" altLang="en-US">
                <a:latin typeface="Arial" charset="0"/>
                <a:ea typeface="ＭＳ Ｐゴシック" charset="-128"/>
              </a:rPr>
              <a:t>Under Supt Ct doctrine at the time, any evidence tainted by illegal wiretap would have to be thrown out – so, Defense asked for disclosure of any surveillance info.  Government responded that only required to turn over any information that might be illegal, but in this case it wasn</a:t>
            </a:r>
            <a:r>
              <a:rPr lang="ja-JP" altLang="en-US">
                <a:latin typeface="Arial" charset="0"/>
                <a:ea typeface="ＭＳ Ｐゴシック" charset="-128"/>
              </a:rPr>
              <a:t>’</a:t>
            </a:r>
            <a:r>
              <a:rPr lang="en-US" altLang="ja-JP">
                <a:latin typeface="Arial" charset="0"/>
                <a:ea typeface="ＭＳ Ｐゴシック" charset="-128"/>
              </a:rPr>
              <a:t>t, because NS – submitted affadavit by AG Mitchell himself (see p. 559 middle)</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How does SCt answer this question?</a:t>
            </a:r>
          </a:p>
          <a:p>
            <a:pPr eaLnBrk="1" hangingPunct="1"/>
            <a:endParaRPr lang="en-US" altLang="en-US">
              <a:latin typeface="Arial" charset="0"/>
              <a:ea typeface="ＭＳ Ｐゴシック" charset="-128"/>
            </a:endParaRPr>
          </a:p>
          <a:p>
            <a:endParaRPr lang="en-US" altLang="en-US">
              <a:latin typeface="Arial" charset="0"/>
              <a:ea typeface="ＭＳ Ｐゴシック"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F9A6D87-AFFF-A94B-AD0F-62E412387E8A}" type="slidenum">
              <a:rPr lang="en-US" altLang="en-US" sz="1200"/>
              <a:pPr/>
              <a:t>9</a:t>
            </a:fld>
            <a:endParaRPr lang="en-US" altLang="en-US" sz="1200"/>
          </a:p>
        </p:txBody>
      </p:sp>
    </p:spTree>
    <p:extLst>
      <p:ext uri="{BB962C8B-B14F-4D97-AF65-F5344CB8AC3E}">
        <p14:creationId xmlns:p14="http://schemas.microsoft.com/office/powerpoint/2010/main" val="42363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a typeface="ＭＳ Ｐゴシック" charset="-128"/>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162E33D-5E20-9A40-814B-309D3432E9E7}" type="slidenum">
              <a:rPr lang="en-US" altLang="en-US" sz="1200"/>
              <a:pPr/>
              <a:t>13</a:t>
            </a:fld>
            <a:endParaRPr lang="en-US" altLang="en-US" sz="1200"/>
          </a:p>
        </p:txBody>
      </p:sp>
    </p:spTree>
    <p:extLst>
      <p:ext uri="{BB962C8B-B14F-4D97-AF65-F5344CB8AC3E}">
        <p14:creationId xmlns:p14="http://schemas.microsoft.com/office/powerpoint/2010/main" val="47004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A2CA2-A813-3D4D-BD74-6EE1BB7BD052}"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1180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A2CA2-A813-3D4D-BD74-6EE1BB7BD052}"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85495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A2CA2-A813-3D4D-BD74-6EE1BB7BD052}"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13084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A2CA2-A813-3D4D-BD74-6EE1BB7BD052}"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01158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A2CA2-A813-3D4D-BD74-6EE1BB7BD052}"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4249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A2CA2-A813-3D4D-BD74-6EE1BB7BD052}"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40677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A2CA2-A813-3D4D-BD74-6EE1BB7BD052}" type="datetimeFigureOut">
              <a:rPr lang="en-US" smtClean="0"/>
              <a:t>10/1/17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26726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A2CA2-A813-3D4D-BD74-6EE1BB7BD052}" type="datetimeFigureOut">
              <a:rPr lang="en-US" smtClean="0"/>
              <a:t>10/1/17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4606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A2CA2-A813-3D4D-BD74-6EE1BB7BD052}" type="datetimeFigureOut">
              <a:rPr lang="en-US" smtClean="0"/>
              <a:t>10/1/17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26165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A2CA2-A813-3D4D-BD74-6EE1BB7BD052}"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17126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A2CA2-A813-3D4D-BD74-6EE1BB7BD052}"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715BA-99B0-DB47-A869-D8FE2CF3D85C}" type="slidenum">
              <a:rPr lang="en-US" smtClean="0"/>
              <a:t>‹#›</a:t>
            </a:fld>
            <a:endParaRPr lang="en-US"/>
          </a:p>
        </p:txBody>
      </p:sp>
    </p:spTree>
    <p:extLst>
      <p:ext uri="{BB962C8B-B14F-4D97-AF65-F5344CB8AC3E}">
        <p14:creationId xmlns:p14="http://schemas.microsoft.com/office/powerpoint/2010/main" val="88912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A2CA2-A813-3D4D-BD74-6EE1BB7BD052}" type="datetimeFigureOut">
              <a:rPr lang="en-US" smtClean="0"/>
              <a:t>10/1/17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715BA-99B0-DB47-A869-D8FE2CF3D85C}" type="slidenum">
              <a:rPr lang="en-US" smtClean="0"/>
              <a:t>‹#›</a:t>
            </a:fld>
            <a:endParaRPr lang="en-US"/>
          </a:p>
        </p:txBody>
      </p:sp>
    </p:spTree>
    <p:extLst>
      <p:ext uri="{BB962C8B-B14F-4D97-AF65-F5344CB8AC3E}">
        <p14:creationId xmlns:p14="http://schemas.microsoft.com/office/powerpoint/2010/main" val="12090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lvl1pPr>
              <a:defRPr sz="3600" baseline="0"/>
            </a:lvl1pPr>
          </a:lstStyle>
          <a:p>
            <a:r>
              <a:rPr lang="en-US" sz="4000" b="1" dirty="0" smtClean="0">
                <a:latin typeface="Arial" charset="0"/>
                <a:ea typeface="Arial" charset="0"/>
                <a:cs typeface="Arial" charset="0"/>
              </a:rPr>
              <a:t>Fourth Amendment and </a:t>
            </a:r>
            <a:br>
              <a:rPr lang="en-US" sz="4000" b="1" dirty="0" smtClean="0">
                <a:latin typeface="Arial" charset="0"/>
                <a:ea typeface="Arial" charset="0"/>
                <a:cs typeface="Arial" charset="0"/>
              </a:rPr>
            </a:br>
            <a:r>
              <a:rPr lang="en-US" sz="4000" b="1" dirty="0" smtClean="0">
                <a:latin typeface="Arial" charset="0"/>
                <a:ea typeface="Arial" charset="0"/>
                <a:cs typeface="Arial" charset="0"/>
              </a:rPr>
              <a:t>Foundations of Surveillance Law</a:t>
            </a:r>
            <a:endParaRPr lang="en-US" sz="4000" b="1" dirty="0">
              <a:latin typeface="Arial" charset="0"/>
              <a:ea typeface="Arial" charset="0"/>
              <a:cs typeface="Arial" charset="0"/>
            </a:endParaRPr>
          </a:p>
        </p:txBody>
      </p:sp>
      <p:sp>
        <p:nvSpPr>
          <p:cNvPr id="6" name="Subtitle 2"/>
          <p:cNvSpPr>
            <a:spLocks noGrp="1"/>
          </p:cNvSpPr>
          <p:nvPr>
            <p:ph type="subTitle" idx="1"/>
          </p:nvPr>
        </p:nvSpPr>
        <p:spPr/>
        <p:txBody>
          <a:bodyPr>
            <a:normAutofit fontScale="92500" lnSpcReduction="2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latin typeface="Arial" charset="0"/>
              <a:ea typeface="Arial" charset="0"/>
              <a:cs typeface="Arial" charset="0"/>
            </a:endParaRPr>
          </a:p>
          <a:p>
            <a:r>
              <a:rPr lang="en-US" sz="2800" b="1" dirty="0" smtClean="0">
                <a:latin typeface="Arial" charset="0"/>
                <a:ea typeface="Arial" charset="0"/>
                <a:cs typeface="Arial" charset="0"/>
              </a:rPr>
              <a:t>Matthew C. Waxman</a:t>
            </a:r>
          </a:p>
          <a:p>
            <a:r>
              <a:rPr lang="en-US" sz="2800" b="1" dirty="0" err="1" smtClean="0">
                <a:latin typeface="Arial" charset="0"/>
                <a:ea typeface="Arial" charset="0"/>
                <a:cs typeface="Arial" charset="0"/>
              </a:rPr>
              <a:t>Liviu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Librescu</a:t>
            </a:r>
            <a:r>
              <a:rPr lang="en-US" sz="2800" b="1" dirty="0" smtClean="0">
                <a:latin typeface="Arial" charset="0"/>
                <a:ea typeface="Arial" charset="0"/>
                <a:cs typeface="Arial" charset="0"/>
              </a:rPr>
              <a:t> Professor of Law, Columbia Law School</a:t>
            </a:r>
          </a:p>
          <a:p>
            <a:r>
              <a:rPr lang="en-US" sz="2800" b="1" dirty="0" smtClean="0">
                <a:latin typeface="Arial" charset="0"/>
                <a:ea typeface="Arial" charset="0"/>
                <a:cs typeface="Arial" charset="0"/>
              </a:rPr>
              <a:t>Co-Chair, Columbia DSI Cybersecurity Center</a:t>
            </a:r>
            <a:endParaRPr lang="en-US" sz="2800" b="1" dirty="0">
              <a:latin typeface="Arial" charset="0"/>
              <a:ea typeface="Arial" charset="0"/>
              <a:cs typeface="Arial" charset="0"/>
            </a:endParaRPr>
          </a:p>
        </p:txBody>
      </p:sp>
      <p:sp>
        <p:nvSpPr>
          <p:cNvPr id="7" name="Date Placeholder 3"/>
          <p:cNvSpPr>
            <a:spLocks noGrp="1"/>
          </p:cNvSpPr>
          <p:nvPr>
            <p:ph type="dt" sz="half" idx="10"/>
          </p:nvPr>
        </p:nvSpPr>
        <p:spPr/>
        <p:txBody>
          <a:bodyPr/>
          <a:lstStyle/>
          <a:p>
            <a:fld id="{04DA8D01-B1F9-A549-94E7-C6D6430CCA31}" type="datetimeFigureOut">
              <a:rPr lang="en-US" smtClean="0">
                <a:latin typeface="Arial" charset="0"/>
                <a:ea typeface="Arial" charset="0"/>
                <a:cs typeface="Arial" charset="0"/>
              </a:rPr>
              <a:t>10/1/17</a:t>
            </a:fld>
            <a:endParaRPr lang="en-US">
              <a:latin typeface="Arial" charset="0"/>
              <a:ea typeface="Arial" charset="0"/>
              <a:cs typeface="Arial" charset="0"/>
            </a:endParaRPr>
          </a:p>
        </p:txBody>
      </p:sp>
      <p:sp>
        <p:nvSpPr>
          <p:cNvPr id="8" name="Footer Placeholder 4"/>
          <p:cNvSpPr>
            <a:spLocks noGrp="1"/>
          </p:cNvSpPr>
          <p:nvPr>
            <p:ph type="ftr" sz="quarter" idx="11"/>
          </p:nvPr>
        </p:nvSpPr>
        <p:spPr/>
        <p:txBody>
          <a:bodyPr/>
          <a:lstStyle/>
          <a:p>
            <a:endParaRPr lang="en-US">
              <a:latin typeface="Arial" charset="0"/>
              <a:ea typeface="Arial" charset="0"/>
              <a:cs typeface="Arial" charset="0"/>
            </a:endParaRPr>
          </a:p>
        </p:txBody>
      </p:sp>
      <p:sp>
        <p:nvSpPr>
          <p:cNvPr id="9" name="Slide Number Placeholder 5"/>
          <p:cNvSpPr>
            <a:spLocks noGrp="1"/>
          </p:cNvSpPr>
          <p:nvPr>
            <p:ph type="sldNum" sz="quarter" idx="12"/>
          </p:nvPr>
        </p:nvSpPr>
        <p:spPr/>
        <p:txBody>
          <a:bodyPr/>
          <a:lstStyle/>
          <a:p>
            <a:fld id="{B1FACBCC-DAC4-764F-B946-D71307C0CD09}" type="slidenum">
              <a:rPr lang="en-US" smtClean="0">
                <a:latin typeface="Arial" charset="0"/>
                <a:ea typeface="Arial" charset="0"/>
                <a:cs typeface="Arial" charset="0"/>
              </a:rPr>
              <a:t>1</a:t>
            </a:fld>
            <a:endParaRPr lang="en-US">
              <a:latin typeface="Arial" charset="0"/>
              <a:ea typeface="Arial" charset="0"/>
              <a:cs typeface="Arial" charset="0"/>
            </a:endParaRPr>
          </a:p>
        </p:txBody>
      </p:sp>
      <p:sp>
        <p:nvSpPr>
          <p:cNvPr id="10" name="TextBox 9"/>
          <p:cNvSpPr txBox="1"/>
          <p:nvPr/>
        </p:nvSpPr>
        <p:spPr>
          <a:xfrm>
            <a:off x="3859731" y="1732547"/>
            <a:ext cx="184731" cy="369332"/>
          </a:xfrm>
          <a:prstGeom prst="rect">
            <a:avLst/>
          </a:prstGeom>
          <a:noFill/>
        </p:spPr>
        <p:txBody>
          <a:bodyPr wrap="none" rtlCol="0">
            <a:spAutoFit/>
          </a:bodyPr>
          <a:lstStyle/>
          <a:p>
            <a:endParaRPr lang="en-US" dirty="0">
              <a:latin typeface="Arial" charset="0"/>
              <a:ea typeface="Arial" charset="0"/>
              <a:cs typeface="Arial" charset="0"/>
            </a:endParaRPr>
          </a:p>
        </p:txBody>
      </p:sp>
    </p:spTree>
    <p:extLst>
      <p:ext uri="{BB962C8B-B14F-4D97-AF65-F5344CB8AC3E}">
        <p14:creationId xmlns:p14="http://schemas.microsoft.com/office/powerpoint/2010/main" val="95098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6943" y="291341"/>
            <a:ext cx="10047386" cy="12466200"/>
          </a:xfrm>
          <a:prstGeom prst="rect">
            <a:avLst/>
          </a:prstGeom>
        </p:spPr>
      </p:pic>
    </p:spTree>
    <p:extLst>
      <p:ext uri="{BB962C8B-B14F-4D97-AF65-F5344CB8AC3E}">
        <p14:creationId xmlns:p14="http://schemas.microsoft.com/office/powerpoint/2010/main" val="157919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748" y="-7842"/>
            <a:ext cx="8009263" cy="6861269"/>
          </a:xfrm>
          <a:prstGeom prst="rect">
            <a:avLst/>
          </a:prstGeom>
        </p:spPr>
      </p:pic>
    </p:spTree>
    <p:extLst>
      <p:ext uri="{BB962C8B-B14F-4D97-AF65-F5344CB8AC3E}">
        <p14:creationId xmlns:p14="http://schemas.microsoft.com/office/powerpoint/2010/main" val="160325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853"/>
            <a:ext cx="10515600" cy="432543"/>
          </a:xfrm>
        </p:spPr>
        <p:txBody>
          <a:bodyPr>
            <a:normAutofit fontScale="90000"/>
          </a:bodyPr>
          <a:lstStyle/>
          <a:p>
            <a:pPr algn="ctr"/>
            <a:r>
              <a:rPr lang="en-US" b="1" dirty="0" smtClean="0">
                <a:latin typeface="Arial" charset="0"/>
                <a:ea typeface="Arial" charset="0"/>
                <a:cs typeface="Arial" charset="0"/>
              </a:rPr>
              <a:t>Major Takeaways</a:t>
            </a:r>
            <a:endParaRPr lang="en-US" b="1" dirty="0">
              <a:latin typeface="Arial" charset="0"/>
              <a:ea typeface="Arial" charset="0"/>
              <a:cs typeface="Arial" charset="0"/>
            </a:endParaRPr>
          </a:p>
        </p:txBody>
      </p:sp>
      <p:sp>
        <p:nvSpPr>
          <p:cNvPr id="3" name="Content Placeholder 2"/>
          <p:cNvSpPr>
            <a:spLocks noGrp="1"/>
          </p:cNvSpPr>
          <p:nvPr>
            <p:ph idx="1"/>
          </p:nvPr>
        </p:nvSpPr>
        <p:spPr>
          <a:xfrm>
            <a:off x="605928" y="903382"/>
            <a:ext cx="11005850" cy="5860975"/>
          </a:xfrm>
        </p:spPr>
        <p:txBody>
          <a:bodyPr>
            <a:normAutofit/>
          </a:bodyPr>
          <a:lstStyle/>
          <a:p>
            <a:r>
              <a:rPr lang="en-US" sz="2400" dirty="0" smtClean="0">
                <a:latin typeface="Arial" charset="0"/>
                <a:ea typeface="Arial" charset="0"/>
                <a:cs typeface="Arial" charset="0"/>
              </a:rPr>
              <a:t>4A protects reasonable expectations of privacy, generally requires a warrant to monitor communications </a:t>
            </a:r>
            <a:r>
              <a:rPr lang="en-US" sz="2400" u="sng" dirty="0" smtClean="0">
                <a:latin typeface="Arial" charset="0"/>
                <a:ea typeface="Arial" charset="0"/>
                <a:cs typeface="Arial" charset="0"/>
              </a:rPr>
              <a:t>inside the United States</a:t>
            </a:r>
            <a:r>
              <a:rPr lang="en-US" sz="2400" dirty="0" smtClean="0">
                <a:latin typeface="Arial" charset="0"/>
                <a:ea typeface="Arial" charset="0"/>
                <a:cs typeface="Arial" charset="0"/>
              </a:rPr>
              <a:t> (</a:t>
            </a:r>
            <a:r>
              <a:rPr lang="en-US" sz="2400" i="1" dirty="0" smtClean="0">
                <a:latin typeface="Arial" charset="0"/>
                <a:ea typeface="Arial" charset="0"/>
                <a:cs typeface="Arial" charset="0"/>
              </a:rPr>
              <a:t>Katz</a:t>
            </a:r>
            <a:r>
              <a:rPr lang="en-US" sz="2400" dirty="0" smtClean="0">
                <a:latin typeface="Arial" charset="0"/>
                <a:ea typeface="Arial" charset="0"/>
                <a:cs typeface="Arial" charset="0"/>
              </a:rPr>
              <a:t>)</a:t>
            </a:r>
          </a:p>
          <a:p>
            <a:pPr lvl="1"/>
            <a:r>
              <a:rPr lang="en-US" sz="2000" dirty="0" smtClean="0">
                <a:latin typeface="Arial" charset="0"/>
                <a:ea typeface="Arial" charset="0"/>
                <a:cs typeface="Arial" charset="0"/>
              </a:rPr>
              <a:t>Title III (federal statute) sets out rules for getting a warrant</a:t>
            </a:r>
          </a:p>
          <a:p>
            <a:pPr lvl="1"/>
            <a:endParaRPr lang="en-US" sz="2000" dirty="0">
              <a:latin typeface="Arial" charset="0"/>
              <a:ea typeface="Arial" charset="0"/>
              <a:cs typeface="Arial" charset="0"/>
            </a:endParaRPr>
          </a:p>
          <a:p>
            <a:r>
              <a:rPr lang="en-US" sz="2400" dirty="0" smtClean="0">
                <a:latin typeface="Arial" charset="0"/>
                <a:ea typeface="Arial" charset="0"/>
                <a:cs typeface="Arial" charset="0"/>
              </a:rPr>
              <a:t>No general national security exception, but there is a </a:t>
            </a:r>
            <a:r>
              <a:rPr lang="en-US" sz="2400" u="sng" dirty="0" smtClean="0">
                <a:latin typeface="Arial" charset="0"/>
                <a:ea typeface="Arial" charset="0"/>
                <a:cs typeface="Arial" charset="0"/>
              </a:rPr>
              <a:t>foreign intelligence exception</a:t>
            </a:r>
            <a:r>
              <a:rPr lang="en-US" sz="2400" dirty="0" smtClean="0">
                <a:latin typeface="Arial" charset="0"/>
                <a:ea typeface="Arial" charset="0"/>
                <a:cs typeface="Arial" charset="0"/>
              </a:rPr>
              <a:t> to warrant requirement (</a:t>
            </a:r>
            <a:r>
              <a:rPr lang="en-US" sz="2400" i="1" dirty="0" smtClean="0">
                <a:latin typeface="Arial" charset="0"/>
                <a:ea typeface="Arial" charset="0"/>
                <a:cs typeface="Arial" charset="0"/>
              </a:rPr>
              <a:t>Truong</a:t>
            </a:r>
            <a:r>
              <a:rPr lang="en-US" sz="2400" dirty="0" smtClean="0">
                <a:latin typeface="Arial" charset="0"/>
                <a:ea typeface="Arial" charset="0"/>
                <a:cs typeface="Arial" charset="0"/>
              </a:rPr>
              <a:t>)</a:t>
            </a:r>
          </a:p>
          <a:p>
            <a:pPr lvl="1"/>
            <a:r>
              <a:rPr lang="en-US" sz="2000" dirty="0" smtClean="0">
                <a:latin typeface="Arial" charset="0"/>
                <a:ea typeface="Arial" charset="0"/>
                <a:cs typeface="Arial" charset="0"/>
              </a:rPr>
              <a:t>However, FISA (federal statute) generally requires special court authorization (like </a:t>
            </a:r>
            <a:r>
              <a:rPr lang="en-US" sz="2000" smtClean="0">
                <a:latin typeface="Arial" charset="0"/>
                <a:ea typeface="Arial" charset="0"/>
                <a:cs typeface="Arial" charset="0"/>
              </a:rPr>
              <a:t>a warrant) </a:t>
            </a:r>
            <a:r>
              <a:rPr lang="en-US" sz="2000" dirty="0" smtClean="0">
                <a:latin typeface="Arial" charset="0"/>
                <a:ea typeface="Arial" charset="0"/>
                <a:cs typeface="Arial" charset="0"/>
              </a:rPr>
              <a:t>for FI surveillance inside US or of US citizens</a:t>
            </a:r>
          </a:p>
          <a:p>
            <a:pPr lvl="1"/>
            <a:endParaRPr lang="en-US" sz="2000" dirty="0">
              <a:latin typeface="Arial" charset="0"/>
              <a:ea typeface="Arial" charset="0"/>
              <a:cs typeface="Arial" charset="0"/>
            </a:endParaRPr>
          </a:p>
          <a:p>
            <a:r>
              <a:rPr lang="en-US" sz="2400" dirty="0" smtClean="0">
                <a:latin typeface="Arial" charset="0"/>
                <a:ea typeface="Arial" charset="0"/>
                <a:cs typeface="Arial" charset="0"/>
              </a:rPr>
              <a:t>4A generally does not protect info (e.g. metadata) provided to </a:t>
            </a:r>
            <a:r>
              <a:rPr lang="en-US" sz="2400" u="sng" dirty="0" smtClean="0">
                <a:latin typeface="Arial" charset="0"/>
                <a:ea typeface="Arial" charset="0"/>
                <a:cs typeface="Arial" charset="0"/>
              </a:rPr>
              <a:t>third-parties</a:t>
            </a:r>
            <a:r>
              <a:rPr lang="en-US" sz="2400" dirty="0" smtClean="0">
                <a:latin typeface="Arial" charset="0"/>
                <a:ea typeface="Arial" charset="0"/>
                <a:cs typeface="Arial" charset="0"/>
              </a:rPr>
              <a:t> (</a:t>
            </a:r>
            <a:r>
              <a:rPr lang="en-US" sz="2400" i="1" dirty="0" smtClean="0">
                <a:latin typeface="Arial" charset="0"/>
                <a:ea typeface="Arial" charset="0"/>
                <a:cs typeface="Arial" charset="0"/>
              </a:rPr>
              <a:t>Smith v. Md., U.S. v. Miller</a:t>
            </a:r>
            <a:r>
              <a:rPr lang="en-US" sz="2400" dirty="0" smtClean="0">
                <a:latin typeface="Arial" charset="0"/>
                <a:ea typeface="Arial" charset="0"/>
                <a:cs typeface="Arial" charset="0"/>
              </a:rPr>
              <a:t>)</a:t>
            </a:r>
          </a:p>
          <a:p>
            <a:pPr lvl="1"/>
            <a:r>
              <a:rPr lang="en-US" sz="2000" dirty="0" smtClean="0">
                <a:latin typeface="Arial" charset="0"/>
                <a:ea typeface="Arial" charset="0"/>
                <a:cs typeface="Arial" charset="0"/>
              </a:rPr>
              <a:t>But, Congress has provided some protections (federal statutes)</a:t>
            </a:r>
          </a:p>
          <a:p>
            <a:pPr lvl="1"/>
            <a:r>
              <a:rPr lang="en-US" sz="2000" dirty="0" smtClean="0">
                <a:latin typeface="Arial" charset="0"/>
                <a:ea typeface="Arial" charset="0"/>
                <a:cs typeface="Arial" charset="0"/>
              </a:rPr>
              <a:t>This doctrine is increasingly questioned (</a:t>
            </a:r>
            <a:r>
              <a:rPr lang="en-US" sz="2000" i="1" dirty="0" smtClean="0">
                <a:latin typeface="Arial" charset="0"/>
                <a:ea typeface="Arial" charset="0"/>
                <a:cs typeface="Arial" charset="0"/>
              </a:rPr>
              <a:t>Jones</a:t>
            </a:r>
            <a:r>
              <a:rPr lang="en-US" sz="2000" dirty="0" smtClean="0">
                <a:latin typeface="Arial" charset="0"/>
                <a:ea typeface="Arial" charset="0"/>
                <a:cs typeface="Arial" charset="0"/>
              </a:rPr>
              <a:t>)</a:t>
            </a:r>
            <a:endParaRPr lang="en-US" u="sng" dirty="0" smtClean="0">
              <a:latin typeface="Arial" charset="0"/>
              <a:ea typeface="Arial" charset="0"/>
              <a:cs typeface="Arial" charset="0"/>
            </a:endParaRPr>
          </a:p>
          <a:p>
            <a:pPr lvl="1"/>
            <a:endParaRPr lang="en-US" sz="2000" u="sng" dirty="0">
              <a:latin typeface="Arial" charset="0"/>
              <a:ea typeface="Arial" charset="0"/>
              <a:cs typeface="Arial" charset="0"/>
            </a:endParaRPr>
          </a:p>
          <a:p>
            <a:pPr marL="0" indent="0">
              <a:buNone/>
            </a:pPr>
            <a:r>
              <a:rPr lang="en-US" sz="2400" i="1" dirty="0" smtClean="0">
                <a:latin typeface="Arial" charset="0"/>
                <a:ea typeface="Arial" charset="0"/>
                <a:cs typeface="Arial" charset="0"/>
              </a:rPr>
              <a:t>Note: This is gross simplification. There are always exceptions to exceptions</a:t>
            </a:r>
            <a:r>
              <a:rPr lang="mr-IN" sz="2400" i="1" dirty="0" smtClean="0">
                <a:latin typeface="Arial" charset="0"/>
                <a:ea typeface="Arial" charset="0"/>
                <a:cs typeface="Arial" charset="0"/>
              </a:rPr>
              <a:t>…</a:t>
            </a:r>
            <a:endParaRPr lang="en-US" sz="2400" i="1" dirty="0" smtClean="0">
              <a:latin typeface="Arial" charset="0"/>
              <a:ea typeface="Arial" charset="0"/>
              <a:cs typeface="Arial" charset="0"/>
            </a:endParaRPr>
          </a:p>
        </p:txBody>
      </p:sp>
    </p:spTree>
    <p:extLst>
      <p:ext uri="{BB962C8B-B14F-4D97-AF65-F5344CB8AC3E}">
        <p14:creationId xmlns:p14="http://schemas.microsoft.com/office/powerpoint/2010/main" val="26408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981200" y="-152400"/>
            <a:ext cx="8229600" cy="1143000"/>
          </a:xfrm>
        </p:spPr>
        <p:txBody>
          <a:bodyPr>
            <a:normAutofit/>
          </a:bodyPr>
          <a:lstStyle/>
          <a:p>
            <a:pPr algn="ctr"/>
            <a:r>
              <a:rPr lang="en-US" altLang="en-US" sz="3600" b="1" dirty="0">
                <a:latin typeface="Arial" charset="0"/>
                <a:ea typeface="Arial" charset="0"/>
                <a:cs typeface="Arial" charset="0"/>
              </a:rPr>
              <a:t>Consider </a:t>
            </a:r>
            <a:r>
              <a:rPr lang="en-US" altLang="en-US" sz="3600" b="1" dirty="0" smtClean="0">
                <a:latin typeface="Arial" charset="0"/>
                <a:ea typeface="Arial" charset="0"/>
                <a:cs typeface="Arial" charset="0"/>
              </a:rPr>
              <a:t>This </a:t>
            </a:r>
            <a:r>
              <a:rPr lang="en-US" altLang="en-US" sz="3600" b="1" dirty="0">
                <a:latin typeface="Arial" charset="0"/>
                <a:ea typeface="Arial" charset="0"/>
                <a:cs typeface="Arial" charset="0"/>
              </a:rPr>
              <a:t>H</a:t>
            </a:r>
            <a:r>
              <a:rPr lang="en-US" altLang="en-US" sz="3600" b="1" dirty="0" smtClean="0">
                <a:latin typeface="Arial" charset="0"/>
                <a:ea typeface="Arial" charset="0"/>
                <a:cs typeface="Arial" charset="0"/>
              </a:rPr>
              <a:t>ypothetical</a:t>
            </a:r>
            <a:endParaRPr lang="en-US" altLang="en-US" sz="3600" b="1" dirty="0">
              <a:latin typeface="Arial" charset="0"/>
              <a:ea typeface="Arial" charset="0"/>
              <a:cs typeface="Arial" charset="0"/>
            </a:endParaRPr>
          </a:p>
        </p:txBody>
      </p:sp>
      <p:sp>
        <p:nvSpPr>
          <p:cNvPr id="44034" name="Content Placeholder 2"/>
          <p:cNvSpPr>
            <a:spLocks noGrp="1"/>
          </p:cNvSpPr>
          <p:nvPr>
            <p:ph idx="1"/>
          </p:nvPr>
        </p:nvSpPr>
        <p:spPr>
          <a:xfrm>
            <a:off x="715579" y="808378"/>
            <a:ext cx="10117157" cy="6337456"/>
          </a:xfrm>
        </p:spPr>
        <p:txBody>
          <a:bodyPr>
            <a:normAutofit/>
          </a:bodyPr>
          <a:lstStyle/>
          <a:p>
            <a:pPr lvl="1">
              <a:spcAft>
                <a:spcPts val="1200"/>
              </a:spcAft>
            </a:pPr>
            <a:r>
              <a:rPr lang="en-US" altLang="en-US" sz="2800" dirty="0" smtClean="0">
                <a:latin typeface="Arial" charset="0"/>
                <a:ea typeface="Arial" charset="0"/>
                <a:cs typeface="Arial" charset="0"/>
              </a:rPr>
              <a:t>U.S</a:t>
            </a:r>
            <a:r>
              <a:rPr lang="en-US" altLang="en-US" sz="2800" dirty="0">
                <a:latin typeface="Arial" charset="0"/>
                <a:ea typeface="Arial" charset="0"/>
                <a:cs typeface="Arial" charset="0"/>
              </a:rPr>
              <a:t>. military forces raid al Qaida leader’s house in Afghanistan</a:t>
            </a:r>
          </a:p>
          <a:p>
            <a:pPr lvl="1">
              <a:spcAft>
                <a:spcPts val="1200"/>
              </a:spcAft>
            </a:pPr>
            <a:r>
              <a:rPr lang="en-US" altLang="en-US" sz="2800" dirty="0">
                <a:latin typeface="Arial" charset="0"/>
                <a:ea typeface="Arial" charset="0"/>
                <a:cs typeface="Arial" charset="0"/>
              </a:rPr>
              <a:t>They capture his laptop with an address book that includes </a:t>
            </a:r>
            <a:r>
              <a:rPr lang="en-US" altLang="en-US" sz="2800" dirty="0" smtClean="0">
                <a:latin typeface="Arial" charset="0"/>
                <a:ea typeface="Arial" charset="0"/>
                <a:cs typeface="Arial" charset="0"/>
              </a:rPr>
              <a:t>valuable info about </a:t>
            </a:r>
            <a:r>
              <a:rPr lang="en-US" altLang="en-US" sz="2800" dirty="0">
                <a:latin typeface="Arial" charset="0"/>
                <a:ea typeface="Arial" charset="0"/>
                <a:cs typeface="Arial" charset="0"/>
              </a:rPr>
              <a:t>other al Qaida </a:t>
            </a:r>
            <a:r>
              <a:rPr lang="en-US" altLang="en-US" sz="2800" dirty="0" smtClean="0">
                <a:latin typeface="Arial" charset="0"/>
                <a:ea typeface="Arial" charset="0"/>
                <a:cs typeface="Arial" charset="0"/>
              </a:rPr>
              <a:t>agents as well as personal info about the AQ leader and his family</a:t>
            </a:r>
            <a:endParaRPr lang="en-US" altLang="en-US" sz="2800" dirty="0">
              <a:latin typeface="Arial" charset="0"/>
              <a:ea typeface="Arial" charset="0"/>
              <a:cs typeface="Arial" charset="0"/>
            </a:endParaRPr>
          </a:p>
          <a:p>
            <a:pPr lvl="1">
              <a:spcAft>
                <a:spcPts val="1200"/>
              </a:spcAft>
            </a:pPr>
            <a:r>
              <a:rPr lang="en-US" altLang="en-US" sz="2800" dirty="0">
                <a:latin typeface="Arial" charset="0"/>
                <a:ea typeface="Arial" charset="0"/>
                <a:cs typeface="Arial" charset="0"/>
              </a:rPr>
              <a:t>Address book contains highlighted item that says: “For the big event, call: +92-123-4567”</a:t>
            </a:r>
          </a:p>
          <a:p>
            <a:pPr lvl="1">
              <a:spcAft>
                <a:spcPts val="1200"/>
              </a:spcAft>
            </a:pPr>
            <a:r>
              <a:rPr lang="en-US" altLang="en-US" sz="2800" dirty="0">
                <a:latin typeface="Arial" charset="0"/>
                <a:ea typeface="Arial" charset="0"/>
                <a:cs typeface="Arial" charset="0"/>
              </a:rPr>
              <a:t>U.S. government can’t identify </a:t>
            </a:r>
            <a:r>
              <a:rPr lang="en-US" altLang="en-US" sz="2800" dirty="0" smtClean="0">
                <a:latin typeface="Arial" charset="0"/>
                <a:ea typeface="Arial" charset="0"/>
                <a:cs typeface="Arial" charset="0"/>
              </a:rPr>
              <a:t>holder </a:t>
            </a:r>
            <a:r>
              <a:rPr lang="en-US" altLang="en-US" sz="2800" dirty="0">
                <a:latin typeface="Arial" charset="0"/>
                <a:ea typeface="Arial" charset="0"/>
                <a:cs typeface="Arial" charset="0"/>
              </a:rPr>
              <a:t>of that number, but analysis reveals that several other known AQ leaders </a:t>
            </a:r>
            <a:r>
              <a:rPr lang="en-US" altLang="en-US" sz="2800" dirty="0" smtClean="0">
                <a:latin typeface="Arial" charset="0"/>
                <a:ea typeface="Arial" charset="0"/>
                <a:cs typeface="Arial" charset="0"/>
              </a:rPr>
              <a:t>and operatives have </a:t>
            </a:r>
            <a:r>
              <a:rPr lang="en-US" altLang="en-US" sz="2800" dirty="0">
                <a:latin typeface="Arial" charset="0"/>
                <a:ea typeface="Arial" charset="0"/>
                <a:cs typeface="Arial" charset="0"/>
              </a:rPr>
              <a:t>called it in </a:t>
            </a:r>
            <a:r>
              <a:rPr lang="en-US" altLang="en-US" sz="2800" dirty="0" smtClean="0">
                <a:latin typeface="Arial" charset="0"/>
                <a:ea typeface="Arial" charset="0"/>
                <a:cs typeface="Arial" charset="0"/>
              </a:rPr>
              <a:t>days </a:t>
            </a:r>
            <a:r>
              <a:rPr lang="en-US" altLang="en-US" sz="2800" dirty="0">
                <a:latin typeface="Arial" charset="0"/>
                <a:ea typeface="Arial" charset="0"/>
                <a:cs typeface="Arial" charset="0"/>
              </a:rPr>
              <a:t>prior to major AQ </a:t>
            </a:r>
            <a:r>
              <a:rPr lang="en-US" altLang="en-US" sz="2800" dirty="0" smtClean="0">
                <a:latin typeface="Arial" charset="0"/>
                <a:ea typeface="Arial" charset="0"/>
                <a:cs typeface="Arial" charset="0"/>
              </a:rPr>
              <a:t>attacks  </a:t>
            </a:r>
            <a:endParaRPr lang="en-US" altLang="en-US" sz="2800" dirty="0">
              <a:latin typeface="Arial" charset="0"/>
              <a:ea typeface="Arial" charset="0"/>
              <a:cs typeface="Arial" charset="0"/>
            </a:endParaRPr>
          </a:p>
          <a:p>
            <a:pPr lvl="1">
              <a:spcAft>
                <a:spcPts val="1200"/>
              </a:spcAft>
            </a:pPr>
            <a:r>
              <a:rPr lang="en-US" altLang="en-US" sz="2800" dirty="0" smtClean="0">
                <a:latin typeface="Arial" charset="0"/>
                <a:ea typeface="Arial" charset="0"/>
                <a:cs typeface="Arial" charset="0"/>
              </a:rPr>
              <a:t>U.S. government also discovers that Max </a:t>
            </a:r>
            <a:r>
              <a:rPr lang="en-US" altLang="en-US" sz="2800" dirty="0" err="1" smtClean="0">
                <a:latin typeface="Arial" charset="0"/>
                <a:ea typeface="Arial" charset="0"/>
                <a:cs typeface="Arial" charset="0"/>
              </a:rPr>
              <a:t>Watman</a:t>
            </a:r>
            <a:r>
              <a:rPr lang="en-US" altLang="en-US" sz="2800" dirty="0">
                <a:latin typeface="Arial" charset="0"/>
                <a:ea typeface="Arial" charset="0"/>
                <a:cs typeface="Arial" charset="0"/>
              </a:rPr>
              <a:t>, a US citizen who studied engineering in Pakistan, </a:t>
            </a:r>
            <a:r>
              <a:rPr lang="en-US" altLang="en-US" sz="2800" dirty="0" smtClean="0">
                <a:latin typeface="Arial" charset="0"/>
                <a:ea typeface="Arial" charset="0"/>
                <a:cs typeface="Arial" charset="0"/>
              </a:rPr>
              <a:t>has recently called that </a:t>
            </a:r>
            <a:r>
              <a:rPr lang="en-US" altLang="en-US" sz="2800" dirty="0">
                <a:latin typeface="Arial" charset="0"/>
                <a:ea typeface="Arial" charset="0"/>
                <a:cs typeface="Arial" charset="0"/>
              </a:rPr>
              <a:t>number</a:t>
            </a:r>
          </a:p>
        </p:txBody>
      </p:sp>
    </p:spTree>
    <p:extLst>
      <p:ext uri="{BB962C8B-B14F-4D97-AF65-F5344CB8AC3E}">
        <p14:creationId xmlns:p14="http://schemas.microsoft.com/office/powerpoint/2010/main" val="147925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71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2543"/>
          </a:xfrm>
        </p:spPr>
        <p:txBody>
          <a:bodyPr>
            <a:normAutofit fontScale="90000"/>
          </a:bodyPr>
          <a:lstStyle/>
          <a:p>
            <a:pPr algn="ctr"/>
            <a:r>
              <a:rPr lang="en-US" b="1" dirty="0" smtClean="0">
                <a:latin typeface="Arial" charset="0"/>
                <a:ea typeface="Arial" charset="0"/>
                <a:cs typeface="Arial" charset="0"/>
              </a:rPr>
              <a:t>A Brief Introduction to Law</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266940"/>
            <a:ext cx="10515600" cy="4910023"/>
          </a:xfrm>
        </p:spPr>
        <p:txBody>
          <a:bodyPr>
            <a:normAutofit lnSpcReduction="10000"/>
          </a:bodyPr>
          <a:lstStyle/>
          <a:p>
            <a:r>
              <a:rPr lang="en-US" dirty="0" smtClean="0">
                <a:latin typeface="Arial" charset="0"/>
                <a:ea typeface="Arial" charset="0"/>
                <a:cs typeface="Arial" charset="0"/>
              </a:rPr>
              <a:t>Computer Code vs. Legal Code</a:t>
            </a:r>
          </a:p>
          <a:p>
            <a:endParaRPr lang="en-US" dirty="0">
              <a:latin typeface="Arial" charset="0"/>
              <a:ea typeface="Arial" charset="0"/>
              <a:cs typeface="Arial" charset="0"/>
            </a:endParaRPr>
          </a:p>
          <a:p>
            <a:r>
              <a:rPr lang="en-US" dirty="0" smtClean="0">
                <a:latin typeface="Arial" charset="0"/>
                <a:ea typeface="Arial" charset="0"/>
                <a:cs typeface="Arial" charset="0"/>
              </a:rPr>
              <a:t>A Play on a Classic Example:</a:t>
            </a:r>
          </a:p>
          <a:p>
            <a:endParaRPr lang="en-US" dirty="0" smtClean="0">
              <a:latin typeface="Arial" charset="0"/>
              <a:ea typeface="Arial" charset="0"/>
              <a:cs typeface="Arial" charset="0"/>
            </a:endParaRPr>
          </a:p>
          <a:p>
            <a:pPr marL="0" indent="0" algn="ctr">
              <a:buNone/>
            </a:pPr>
            <a:r>
              <a:rPr lang="en-US" i="1" dirty="0" smtClean="0">
                <a:latin typeface="Arial" charset="0"/>
                <a:ea typeface="Arial" charset="0"/>
                <a:cs typeface="Arial" charset="0"/>
              </a:rPr>
              <a:t>NO CARS ALLOWED IN THE PARK</a:t>
            </a:r>
            <a:endParaRPr lang="en-US" dirty="0">
              <a:latin typeface="Arial" charset="0"/>
              <a:ea typeface="Arial" charset="0"/>
              <a:cs typeface="Arial" charset="0"/>
            </a:endParaRPr>
          </a:p>
          <a:p>
            <a:pPr marL="0" indent="0" algn="ctr">
              <a:buNone/>
            </a:pPr>
            <a:endParaRPr lang="en-US" dirty="0" smtClean="0">
              <a:latin typeface="Arial" charset="0"/>
              <a:ea typeface="Arial" charset="0"/>
              <a:cs typeface="Arial" charset="0"/>
            </a:endParaRPr>
          </a:p>
          <a:p>
            <a:r>
              <a:rPr lang="en-US" dirty="0" smtClean="0">
                <a:latin typeface="Arial" charset="0"/>
                <a:ea typeface="Arial" charset="0"/>
                <a:cs typeface="Arial" charset="0"/>
              </a:rPr>
              <a:t>Many legal levels and dimensions</a:t>
            </a:r>
          </a:p>
          <a:p>
            <a:pPr lvl="1"/>
            <a:r>
              <a:rPr lang="en-US" dirty="0" smtClean="0">
                <a:latin typeface="Arial" charset="0"/>
                <a:ea typeface="Arial" charset="0"/>
                <a:cs typeface="Arial" charset="0"/>
              </a:rPr>
              <a:t>Constitutional</a:t>
            </a:r>
          </a:p>
          <a:p>
            <a:pPr lvl="1"/>
            <a:r>
              <a:rPr lang="en-US" dirty="0" smtClean="0">
                <a:latin typeface="Arial" charset="0"/>
                <a:ea typeface="Arial" charset="0"/>
                <a:cs typeface="Arial" charset="0"/>
              </a:rPr>
              <a:t>Federal</a:t>
            </a:r>
          </a:p>
          <a:p>
            <a:pPr lvl="1"/>
            <a:r>
              <a:rPr lang="en-US" dirty="0" smtClean="0">
                <a:latin typeface="Arial" charset="0"/>
                <a:ea typeface="Arial" charset="0"/>
                <a:cs typeface="Arial" charset="0"/>
              </a:rPr>
              <a:t>International </a:t>
            </a:r>
          </a:p>
          <a:p>
            <a:pPr lvl="1"/>
            <a:r>
              <a:rPr lang="en-US" dirty="0" smtClean="0">
                <a:latin typeface="Arial" charset="0"/>
                <a:ea typeface="Arial" charset="0"/>
                <a:cs typeface="Arial" charset="0"/>
              </a:rPr>
              <a:t>State &amp; Local</a:t>
            </a:r>
          </a:p>
        </p:txBody>
      </p:sp>
    </p:spTree>
    <p:extLst>
      <p:ext uri="{BB962C8B-B14F-4D97-AF65-F5344CB8AC3E}">
        <p14:creationId xmlns:p14="http://schemas.microsoft.com/office/powerpoint/2010/main" val="72127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2543"/>
          </a:xfrm>
        </p:spPr>
        <p:txBody>
          <a:bodyPr>
            <a:normAutofit fontScale="90000"/>
          </a:bodyPr>
          <a:lstStyle/>
          <a:p>
            <a:pPr algn="ctr"/>
            <a:r>
              <a:rPr lang="en-US" b="1" dirty="0" smtClean="0">
                <a:latin typeface="Arial" charset="0"/>
                <a:ea typeface="Arial" charset="0"/>
                <a:cs typeface="Arial" charset="0"/>
              </a:rPr>
              <a:t>Fourth Amendment</a:t>
            </a:r>
            <a:endParaRPr lang="en-US"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lnSpc>
                <a:spcPct val="80000"/>
              </a:lnSpc>
              <a:spcBef>
                <a:spcPts val="0"/>
              </a:spcBef>
              <a:buNone/>
            </a:pPr>
            <a:r>
              <a:rPr lang="ja-JP" altLang="en-US" sz="4000" dirty="0">
                <a:latin typeface="Arial" charset="0"/>
                <a:ea typeface="Arial" charset="0"/>
                <a:cs typeface="Arial" charset="0"/>
              </a:rPr>
              <a:t>“</a:t>
            </a:r>
            <a:r>
              <a:rPr lang="en-US" altLang="ja-JP" sz="4000" dirty="0">
                <a:latin typeface="Arial" charset="0"/>
                <a:ea typeface="Arial" charset="0"/>
                <a:cs typeface="Arial"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r>
              <a:rPr lang="ja-JP" altLang="en-US" sz="4000" dirty="0">
                <a:latin typeface="Arial" charset="0"/>
                <a:ea typeface="Arial" charset="0"/>
                <a:cs typeface="Arial" charset="0"/>
              </a:rPr>
              <a:t>”</a:t>
            </a:r>
            <a:endParaRPr lang="en-US" altLang="en-US" sz="4000" dirty="0">
              <a:latin typeface="Arial" charset="0"/>
              <a:ea typeface="Arial" charset="0"/>
              <a:cs typeface="Arial" charset="0"/>
            </a:endParaRPr>
          </a:p>
          <a:p>
            <a:pPr marL="0" marR="0" lvl="0" indent="0" defTabSz="914400" eaLnBrk="1" fontAlgn="auto" latinLnBrk="0" hangingPunct="1">
              <a:lnSpc>
                <a:spcPct val="80000"/>
              </a:lnSpc>
              <a:spcBef>
                <a:spcPts val="0"/>
              </a:spcBef>
              <a:spcAft>
                <a:spcPts val="0"/>
              </a:spcAft>
              <a:buClrTx/>
              <a:buSzTx/>
              <a:buFontTx/>
              <a:buNone/>
              <a:tabLst/>
              <a:defRPr/>
            </a:pPr>
            <a:endParaRPr lang="en-US" sz="4000" dirty="0" smtClean="0">
              <a:latin typeface="Arial" charset="0"/>
              <a:ea typeface="Arial" charset="0"/>
              <a:cs typeface="Arial" charset="0"/>
            </a:endParaRPr>
          </a:p>
        </p:txBody>
      </p:sp>
    </p:spTree>
    <p:extLst>
      <p:ext uri="{BB962C8B-B14F-4D97-AF65-F5344CB8AC3E}">
        <p14:creationId xmlns:p14="http://schemas.microsoft.com/office/powerpoint/2010/main" val="176231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2543"/>
          </a:xfrm>
        </p:spPr>
        <p:txBody>
          <a:bodyPr>
            <a:normAutofit fontScale="90000"/>
          </a:bodyPr>
          <a:lstStyle/>
          <a:p>
            <a:pPr algn="ctr"/>
            <a:r>
              <a:rPr lang="en-US" b="1" dirty="0" smtClean="0">
                <a:latin typeface="Arial" charset="0"/>
                <a:ea typeface="Arial" charset="0"/>
                <a:cs typeface="Arial" charset="0"/>
              </a:rPr>
              <a:t>Side Note on Burdens of Proof</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237129"/>
            <a:ext cx="10515600" cy="4939834"/>
          </a:xfrm>
        </p:spPr>
        <p:txBody>
          <a:bodyPr>
            <a:normAutofit/>
          </a:bodyPr>
          <a:lstStyle/>
          <a:p>
            <a:pPr>
              <a:lnSpc>
                <a:spcPct val="80000"/>
              </a:lnSpc>
              <a:spcBef>
                <a:spcPts val="0"/>
              </a:spcBef>
              <a:defRPr/>
            </a:pPr>
            <a:r>
              <a:rPr lang="en-US" sz="3600" dirty="0" smtClean="0">
                <a:latin typeface="Arial" charset="0"/>
                <a:ea typeface="Arial" charset="0"/>
                <a:cs typeface="Arial" charset="0"/>
              </a:rPr>
              <a:t>Nice illustration of legal “code” vs. computer code</a:t>
            </a:r>
          </a:p>
          <a:p>
            <a:pPr>
              <a:lnSpc>
                <a:spcPct val="80000"/>
              </a:lnSpc>
              <a:spcBef>
                <a:spcPts val="0"/>
              </a:spcBef>
              <a:defRPr/>
            </a:pPr>
            <a:endParaRPr lang="en-US" sz="3600" dirty="0">
              <a:latin typeface="Arial" charset="0"/>
              <a:ea typeface="Arial" charset="0"/>
              <a:cs typeface="Arial" charset="0"/>
            </a:endParaRPr>
          </a:p>
          <a:p>
            <a:pPr>
              <a:lnSpc>
                <a:spcPct val="80000"/>
              </a:lnSpc>
              <a:spcBef>
                <a:spcPts val="0"/>
              </a:spcBef>
              <a:defRPr/>
            </a:pPr>
            <a:r>
              <a:rPr lang="en-US" sz="3600" dirty="0" smtClean="0">
                <a:latin typeface="Arial" charset="0"/>
                <a:ea typeface="Arial" charset="0"/>
                <a:cs typeface="Arial" charset="0"/>
              </a:rPr>
              <a:t>What is “probable cause”?</a:t>
            </a:r>
          </a:p>
          <a:p>
            <a:pPr>
              <a:lnSpc>
                <a:spcPct val="80000"/>
              </a:lnSpc>
              <a:spcBef>
                <a:spcPts val="0"/>
              </a:spcBef>
              <a:defRPr/>
            </a:pPr>
            <a:endParaRPr lang="en-US" sz="3600" dirty="0">
              <a:latin typeface="Arial" charset="0"/>
              <a:ea typeface="Arial" charset="0"/>
              <a:cs typeface="Arial" charset="0"/>
            </a:endParaRPr>
          </a:p>
          <a:p>
            <a:pPr>
              <a:lnSpc>
                <a:spcPct val="80000"/>
              </a:lnSpc>
              <a:spcBef>
                <a:spcPts val="0"/>
              </a:spcBef>
              <a:defRPr/>
            </a:pPr>
            <a:r>
              <a:rPr lang="en-US" sz="3600" dirty="0" smtClean="0">
                <a:latin typeface="Arial" charset="0"/>
                <a:ea typeface="Arial" charset="0"/>
                <a:cs typeface="Arial" charset="0"/>
              </a:rPr>
              <a:t>“preponderance of evidence”:  P(X) &gt; 0.5</a:t>
            </a:r>
          </a:p>
          <a:p>
            <a:pPr>
              <a:lnSpc>
                <a:spcPct val="80000"/>
              </a:lnSpc>
              <a:spcBef>
                <a:spcPts val="0"/>
              </a:spcBef>
              <a:defRPr/>
            </a:pPr>
            <a:endParaRPr lang="en-US" sz="3600" dirty="0">
              <a:latin typeface="Arial" charset="0"/>
              <a:ea typeface="Arial" charset="0"/>
              <a:cs typeface="Arial" charset="0"/>
            </a:endParaRPr>
          </a:p>
          <a:p>
            <a:pPr>
              <a:lnSpc>
                <a:spcPct val="80000"/>
              </a:lnSpc>
              <a:spcBef>
                <a:spcPts val="0"/>
              </a:spcBef>
              <a:defRPr/>
            </a:pPr>
            <a:r>
              <a:rPr lang="en-US" sz="3600" dirty="0" smtClean="0">
                <a:latin typeface="Arial" charset="0"/>
                <a:ea typeface="Arial" charset="0"/>
                <a:cs typeface="Arial" charset="0"/>
              </a:rPr>
              <a:t>Compare w/ “clear &amp; convincing” or “beyond reasonable doubt”</a:t>
            </a:r>
          </a:p>
          <a:p>
            <a:pPr>
              <a:lnSpc>
                <a:spcPct val="80000"/>
              </a:lnSpc>
              <a:spcBef>
                <a:spcPts val="0"/>
              </a:spcBef>
              <a:defRPr/>
            </a:pPr>
            <a:endParaRPr lang="en-US" sz="3600" dirty="0">
              <a:latin typeface="Arial" charset="0"/>
              <a:ea typeface="Arial" charset="0"/>
              <a:cs typeface="Arial" charset="0"/>
            </a:endParaRPr>
          </a:p>
          <a:p>
            <a:pPr>
              <a:lnSpc>
                <a:spcPct val="80000"/>
              </a:lnSpc>
              <a:spcBef>
                <a:spcPts val="0"/>
              </a:spcBef>
              <a:defRPr/>
            </a:pPr>
            <a:r>
              <a:rPr lang="en-US" sz="3600" dirty="0" smtClean="0">
                <a:latin typeface="Arial" charset="0"/>
                <a:ea typeface="Arial" charset="0"/>
                <a:cs typeface="Arial" charset="0"/>
              </a:rPr>
              <a:t>“Blackstone’s Ratio”: “</a:t>
            </a:r>
            <a:r>
              <a:rPr lang="en-US" sz="3600" i="1" dirty="0" smtClean="0">
                <a:latin typeface="Arial" charset="0"/>
                <a:ea typeface="Arial" charset="0"/>
                <a:cs typeface="Arial" charset="0"/>
              </a:rPr>
              <a:t>It </a:t>
            </a:r>
            <a:r>
              <a:rPr lang="en-US" sz="3600" i="1" dirty="0">
                <a:latin typeface="Arial" charset="0"/>
                <a:ea typeface="Arial" charset="0"/>
                <a:cs typeface="Arial" charset="0"/>
              </a:rPr>
              <a:t>is better that ten guilty persons escape than that one innocent </a:t>
            </a:r>
            <a:r>
              <a:rPr lang="en-US" sz="3600" i="1" dirty="0" smtClean="0">
                <a:latin typeface="Arial" charset="0"/>
                <a:ea typeface="Arial" charset="0"/>
                <a:cs typeface="Arial" charset="0"/>
              </a:rPr>
              <a:t>suffer</a:t>
            </a:r>
            <a:r>
              <a:rPr lang="en-US" sz="3600" dirty="0" smtClean="0">
                <a:latin typeface="Arial" charset="0"/>
                <a:ea typeface="Arial" charset="0"/>
                <a:cs typeface="Arial" charset="0"/>
              </a:rPr>
              <a:t>”</a:t>
            </a:r>
          </a:p>
        </p:txBody>
      </p:sp>
    </p:spTree>
    <p:extLst>
      <p:ext uri="{BB962C8B-B14F-4D97-AF65-F5344CB8AC3E}">
        <p14:creationId xmlns:p14="http://schemas.microsoft.com/office/powerpoint/2010/main" val="113683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819"/>
            <a:ext cx="10515600" cy="432543"/>
          </a:xfrm>
        </p:spPr>
        <p:txBody>
          <a:bodyPr>
            <a:normAutofit fontScale="90000"/>
          </a:bodyPr>
          <a:lstStyle/>
          <a:p>
            <a:pPr algn="ctr"/>
            <a:r>
              <a:rPr lang="en-US" b="1" i="1" dirty="0" smtClean="0">
                <a:latin typeface="Arial" charset="0"/>
                <a:ea typeface="Arial" charset="0"/>
                <a:cs typeface="Arial" charset="0"/>
              </a:rPr>
              <a:t>Katz v. United States</a:t>
            </a:r>
            <a:r>
              <a:rPr lang="en-US" b="1" dirty="0" smtClean="0">
                <a:latin typeface="Arial" charset="0"/>
                <a:ea typeface="Arial" charset="0"/>
                <a:cs typeface="Arial" charset="0"/>
              </a:rPr>
              <a:t> (1967)</a:t>
            </a:r>
            <a:endParaRPr lang="en-US" b="1" i="1" dirty="0">
              <a:latin typeface="Arial" charset="0"/>
              <a:ea typeface="Arial" charset="0"/>
              <a:cs typeface="Arial" charset="0"/>
            </a:endParaRPr>
          </a:p>
        </p:txBody>
      </p:sp>
      <p:sp>
        <p:nvSpPr>
          <p:cNvPr id="3" name="Content Placeholder 2"/>
          <p:cNvSpPr>
            <a:spLocks noGrp="1"/>
          </p:cNvSpPr>
          <p:nvPr>
            <p:ph idx="1"/>
          </p:nvPr>
        </p:nvSpPr>
        <p:spPr>
          <a:xfrm>
            <a:off x="187287" y="848909"/>
            <a:ext cx="6555036" cy="5821802"/>
          </a:xfrm>
        </p:spPr>
        <p:txBody>
          <a:bodyPr>
            <a:normAutofit fontScale="92500" lnSpcReduction="20000"/>
          </a:bodyPr>
          <a:lstStyle/>
          <a:p>
            <a:r>
              <a:rPr lang="en-US" i="1" dirty="0" smtClean="0">
                <a:latin typeface="Arial" charset="0"/>
                <a:ea typeface="Arial" charset="0"/>
                <a:cs typeface="Arial" charset="0"/>
              </a:rPr>
              <a:t>Olmstead </a:t>
            </a:r>
            <a:r>
              <a:rPr lang="en-US" dirty="0" smtClean="0">
                <a:latin typeface="Arial" charset="0"/>
                <a:ea typeface="Arial" charset="0"/>
                <a:cs typeface="Arial" charset="0"/>
              </a:rPr>
              <a:t>(1928)</a:t>
            </a:r>
          </a:p>
          <a:p>
            <a:pPr marL="800100" lvl="2" indent="-342900">
              <a:spcBef>
                <a:spcPts val="1000"/>
              </a:spcBef>
              <a:buFont typeface="Courier New" charset="0"/>
              <a:buChar char="o"/>
            </a:pPr>
            <a:r>
              <a:rPr lang="en-US" sz="2400" dirty="0">
                <a:latin typeface="Arial" charset="0"/>
                <a:ea typeface="Arial" charset="0"/>
                <a:cs typeface="Arial" charset="0"/>
              </a:rPr>
              <a:t>What’s the technology?</a:t>
            </a:r>
          </a:p>
          <a:p>
            <a:endParaRPr lang="en-US" i="1" dirty="0">
              <a:latin typeface="Arial" charset="0"/>
              <a:ea typeface="Arial" charset="0"/>
              <a:cs typeface="Arial" charset="0"/>
            </a:endParaRPr>
          </a:p>
          <a:p>
            <a:r>
              <a:rPr lang="en-US" i="1" dirty="0" smtClean="0">
                <a:latin typeface="Arial" charset="0"/>
                <a:ea typeface="Arial" charset="0"/>
                <a:cs typeface="Arial" charset="0"/>
              </a:rPr>
              <a:t>Katz </a:t>
            </a:r>
            <a:r>
              <a:rPr lang="en-US" dirty="0" smtClean="0">
                <a:latin typeface="Arial" charset="0"/>
                <a:ea typeface="Arial" charset="0"/>
                <a:cs typeface="Arial" charset="0"/>
              </a:rPr>
              <a:t>(1967)</a:t>
            </a:r>
            <a:endParaRPr lang="en-US" i="1" dirty="0">
              <a:latin typeface="Arial" charset="0"/>
              <a:ea typeface="Arial" charset="0"/>
              <a:cs typeface="Arial" charset="0"/>
            </a:endParaRPr>
          </a:p>
          <a:p>
            <a:pPr lvl="1">
              <a:buFont typeface="Courier New" charset="0"/>
              <a:buChar char="o"/>
            </a:pPr>
            <a:r>
              <a:rPr lang="en-US" dirty="0" smtClean="0">
                <a:latin typeface="Arial" charset="0"/>
                <a:ea typeface="Arial" charset="0"/>
                <a:cs typeface="Arial" charset="0"/>
              </a:rPr>
              <a:t>4A protects people, not places</a:t>
            </a:r>
          </a:p>
          <a:p>
            <a:pPr lvl="1">
              <a:buFont typeface="Courier New" charset="0"/>
              <a:buChar char="o"/>
            </a:pPr>
            <a:r>
              <a:rPr lang="en-US" dirty="0" smtClean="0">
                <a:latin typeface="Arial" charset="0"/>
                <a:ea typeface="Arial" charset="0"/>
                <a:cs typeface="Arial" charset="0"/>
              </a:rPr>
              <a:t>“reasonable expectation of privacy”</a:t>
            </a:r>
          </a:p>
          <a:p>
            <a:pPr lvl="1">
              <a:buFont typeface="Courier New" charset="0"/>
              <a:buChar char="o"/>
            </a:pPr>
            <a:endParaRPr lang="en-US" dirty="0">
              <a:latin typeface="Arial" charset="0"/>
              <a:ea typeface="Arial" charset="0"/>
              <a:cs typeface="Arial" charset="0"/>
            </a:endParaRPr>
          </a:p>
          <a:p>
            <a:pPr>
              <a:buFont typeface="Arial" charset="0"/>
              <a:buChar char="•"/>
            </a:pPr>
            <a:r>
              <a:rPr lang="en-US" dirty="0" smtClean="0">
                <a:latin typeface="Arial" charset="0"/>
                <a:ea typeface="Arial" charset="0"/>
                <a:cs typeface="Arial" charset="0"/>
              </a:rPr>
              <a:t>Congress enacts “Title III” to regulate </a:t>
            </a:r>
            <a:r>
              <a:rPr lang="en-US" dirty="0" err="1" smtClean="0">
                <a:latin typeface="Arial" charset="0"/>
                <a:ea typeface="Arial" charset="0"/>
                <a:cs typeface="Arial" charset="0"/>
              </a:rPr>
              <a:t>govt</a:t>
            </a:r>
            <a:r>
              <a:rPr lang="en-US" dirty="0" smtClean="0">
                <a:latin typeface="Arial" charset="0"/>
                <a:ea typeface="Arial" charset="0"/>
                <a:cs typeface="Arial" charset="0"/>
              </a:rPr>
              <a:t> wiretaps</a:t>
            </a:r>
          </a:p>
          <a:p>
            <a:pPr lvl="1">
              <a:buFont typeface="Courier New" charset="0"/>
              <a:buChar char="o"/>
            </a:pPr>
            <a:r>
              <a:rPr lang="en-US" dirty="0" smtClean="0">
                <a:latin typeface="Arial" charset="0"/>
                <a:ea typeface="Arial" charset="0"/>
                <a:cs typeface="Arial" charset="0"/>
              </a:rPr>
              <a:t>Judge (“magistrate”)</a:t>
            </a:r>
          </a:p>
          <a:p>
            <a:pPr lvl="1">
              <a:buFont typeface="Courier New" charset="0"/>
              <a:buChar char="o"/>
            </a:pPr>
            <a:r>
              <a:rPr lang="en-US" dirty="0" smtClean="0">
                <a:latin typeface="Arial" charset="0"/>
                <a:ea typeface="Arial" charset="0"/>
                <a:cs typeface="Arial" charset="0"/>
              </a:rPr>
              <a:t>“Probable cause” &amp; other requirements</a:t>
            </a:r>
          </a:p>
          <a:p>
            <a:pPr lvl="1"/>
            <a:endParaRPr lang="en-US" dirty="0">
              <a:latin typeface="Arial" charset="0"/>
              <a:ea typeface="Arial" charset="0"/>
              <a:cs typeface="Arial" charset="0"/>
            </a:endParaRPr>
          </a:p>
          <a:p>
            <a:r>
              <a:rPr lang="en-US" dirty="0" smtClean="0">
                <a:latin typeface="Arial" charset="0"/>
                <a:ea typeface="Arial" charset="0"/>
                <a:cs typeface="Arial" charset="0"/>
              </a:rPr>
              <a:t>Exceptions we’ll consider:</a:t>
            </a:r>
          </a:p>
          <a:p>
            <a:pPr lvl="1">
              <a:buFont typeface="Courier New" charset="0"/>
              <a:buChar char="o"/>
            </a:pPr>
            <a:r>
              <a:rPr lang="en-US" dirty="0" smtClean="0">
                <a:latin typeface="Arial" charset="0"/>
                <a:ea typeface="Arial" charset="0"/>
                <a:cs typeface="Arial" charset="0"/>
              </a:rPr>
              <a:t>National security?</a:t>
            </a:r>
          </a:p>
          <a:p>
            <a:pPr lvl="1">
              <a:buFont typeface="Courier New" charset="0"/>
              <a:buChar char="o"/>
            </a:pPr>
            <a:r>
              <a:rPr lang="en-US" dirty="0" smtClean="0">
                <a:latin typeface="Arial" charset="0"/>
                <a:ea typeface="Arial" charset="0"/>
                <a:cs typeface="Arial" charset="0"/>
              </a:rPr>
              <a:t>Foreign intelligence?</a:t>
            </a:r>
          </a:p>
          <a:p>
            <a:pPr lvl="1">
              <a:buFont typeface="Courier New" charset="0"/>
              <a:buChar char="o"/>
            </a:pPr>
            <a:r>
              <a:rPr lang="en-US" dirty="0" smtClean="0">
                <a:latin typeface="Arial" charset="0"/>
                <a:ea typeface="Arial" charset="0"/>
                <a:cs typeface="Arial" charset="0"/>
              </a:rPr>
              <a:t>Metadata?</a:t>
            </a:r>
          </a:p>
        </p:txBody>
      </p:sp>
      <p:pic>
        <p:nvPicPr>
          <p:cNvPr id="5" name="Picture 4"/>
          <p:cNvPicPr>
            <a:picLocks noChangeAspect="1"/>
          </p:cNvPicPr>
          <p:nvPr/>
        </p:nvPicPr>
        <p:blipFill>
          <a:blip r:embed="rId2"/>
          <a:stretch>
            <a:fillRect/>
          </a:stretch>
        </p:blipFill>
        <p:spPr>
          <a:xfrm>
            <a:off x="6945369" y="1036198"/>
            <a:ext cx="2903711" cy="5695124"/>
          </a:xfrm>
          <a:prstGeom prst="rect">
            <a:avLst/>
          </a:prstGeom>
        </p:spPr>
      </p:pic>
    </p:spTree>
    <p:extLst>
      <p:ext uri="{BB962C8B-B14F-4D97-AF65-F5344CB8AC3E}">
        <p14:creationId xmlns:p14="http://schemas.microsoft.com/office/powerpoint/2010/main" val="119354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09800" y="176272"/>
            <a:ext cx="7772400" cy="533400"/>
          </a:xfrm>
        </p:spPr>
        <p:txBody>
          <a:bodyPr>
            <a:normAutofit/>
          </a:bodyPr>
          <a:lstStyle/>
          <a:p>
            <a:pPr algn="ctr" eaLnBrk="1" hangingPunct="1"/>
            <a:r>
              <a:rPr lang="en-US" altLang="en-US" sz="3200" b="1" i="1" u="sng" dirty="0">
                <a:latin typeface="Arial" charset="0"/>
                <a:ea typeface="Arial" charset="0"/>
                <a:cs typeface="Arial" charset="0"/>
              </a:rPr>
              <a:t>U.S. v. US District Court (Keith</a:t>
            </a:r>
            <a:r>
              <a:rPr lang="en-US" altLang="en-US" sz="3200" b="1" i="1" u="sng" dirty="0" smtClean="0">
                <a:latin typeface="Arial" charset="0"/>
                <a:ea typeface="Arial" charset="0"/>
                <a:cs typeface="Arial" charset="0"/>
              </a:rPr>
              <a:t>) </a:t>
            </a:r>
            <a:r>
              <a:rPr lang="en-US" altLang="en-US" sz="3200" b="1" u="sng" dirty="0" smtClean="0">
                <a:latin typeface="Arial" charset="0"/>
                <a:ea typeface="Arial" charset="0"/>
                <a:cs typeface="Arial" charset="0"/>
              </a:rPr>
              <a:t>(1972)</a:t>
            </a:r>
            <a:endParaRPr lang="en-US" altLang="en-US" sz="4800" b="1" i="1" u="sng" dirty="0">
              <a:latin typeface="Arial" charset="0"/>
              <a:ea typeface="Arial" charset="0"/>
              <a:cs typeface="Arial" charset="0"/>
            </a:endParaRPr>
          </a:p>
        </p:txBody>
      </p:sp>
      <p:sp>
        <p:nvSpPr>
          <p:cNvPr id="23554" name="Rectangle 3"/>
          <p:cNvSpPr txBox="1">
            <a:spLocks noChangeArrowheads="1"/>
          </p:cNvSpPr>
          <p:nvPr/>
        </p:nvSpPr>
        <p:spPr bwMode="auto">
          <a:xfrm>
            <a:off x="694063" y="533400"/>
            <a:ext cx="10201619"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endParaRPr lang="en-US" altLang="en-US" sz="2600" dirty="0" smtClean="0">
              <a:ea typeface="Arial" charset="0"/>
              <a:cs typeface="Arial" charset="0"/>
            </a:endParaRPr>
          </a:p>
          <a:p>
            <a:pPr eaLnBrk="1" hangingPunct="1">
              <a:lnSpc>
                <a:spcPct val="90000"/>
              </a:lnSpc>
              <a:spcBef>
                <a:spcPct val="20000"/>
              </a:spcBef>
            </a:pPr>
            <a:endParaRPr lang="en-US" altLang="en-US" sz="2600" dirty="0">
              <a:ea typeface="Arial" charset="0"/>
              <a:cs typeface="Arial" charset="0"/>
            </a:endParaRPr>
          </a:p>
          <a:p>
            <a:pPr eaLnBrk="1" hangingPunct="1">
              <a:lnSpc>
                <a:spcPct val="90000"/>
              </a:lnSpc>
              <a:spcBef>
                <a:spcPct val="20000"/>
              </a:spcBef>
            </a:pPr>
            <a:r>
              <a:rPr lang="en-US" altLang="en-US" sz="2600" b="1" dirty="0" smtClean="0">
                <a:ea typeface="Arial" charset="0"/>
                <a:cs typeface="Arial" charset="0"/>
              </a:rPr>
              <a:t>Question</a:t>
            </a:r>
            <a:r>
              <a:rPr lang="en-US" altLang="en-US" sz="2600" dirty="0">
                <a:ea typeface="Arial" charset="0"/>
                <a:cs typeface="Arial" charset="0"/>
              </a:rPr>
              <a:t>: generally, is prior judicial authorization (warrant) required </a:t>
            </a:r>
            <a:r>
              <a:rPr lang="en-US" altLang="en-US" sz="2600" dirty="0" smtClean="0">
                <a:ea typeface="Arial" charset="0"/>
                <a:cs typeface="Arial" charset="0"/>
              </a:rPr>
              <a:t>in </a:t>
            </a:r>
            <a:r>
              <a:rPr lang="en-US" altLang="en-US" sz="2600" u="sng" dirty="0">
                <a:ea typeface="Arial" charset="0"/>
                <a:cs typeface="Arial" charset="0"/>
              </a:rPr>
              <a:t>national security </a:t>
            </a:r>
            <a:r>
              <a:rPr lang="en-US" altLang="en-US" sz="2600" dirty="0">
                <a:ea typeface="Arial" charset="0"/>
                <a:cs typeface="Arial" charset="0"/>
              </a:rPr>
              <a:t>wiretap investigation to satisfy 4A?</a:t>
            </a:r>
          </a:p>
          <a:p>
            <a:pPr eaLnBrk="1" hangingPunct="1">
              <a:lnSpc>
                <a:spcPct val="90000"/>
              </a:lnSpc>
              <a:spcBef>
                <a:spcPct val="20000"/>
              </a:spcBef>
            </a:pPr>
            <a:endParaRPr lang="en-US" altLang="en-US" sz="2600" dirty="0">
              <a:ea typeface="Arial" charset="0"/>
              <a:cs typeface="Arial" charset="0"/>
            </a:endParaRPr>
          </a:p>
          <a:p>
            <a:pPr eaLnBrk="1" hangingPunct="1">
              <a:lnSpc>
                <a:spcPct val="90000"/>
              </a:lnSpc>
              <a:spcBef>
                <a:spcPct val="20000"/>
              </a:spcBef>
            </a:pPr>
            <a:r>
              <a:rPr lang="en-US" altLang="en-US" sz="2600" b="1" dirty="0">
                <a:ea typeface="Arial" charset="0"/>
                <a:cs typeface="Arial" charset="0"/>
              </a:rPr>
              <a:t>Holding</a:t>
            </a:r>
            <a:r>
              <a:rPr lang="en-US" altLang="en-US" sz="2600" dirty="0">
                <a:ea typeface="Arial" charset="0"/>
                <a:cs typeface="Arial" charset="0"/>
              </a:rPr>
              <a:t>?</a:t>
            </a:r>
          </a:p>
          <a:p>
            <a:pPr eaLnBrk="1" hangingPunct="1">
              <a:lnSpc>
                <a:spcPct val="90000"/>
              </a:lnSpc>
              <a:spcBef>
                <a:spcPct val="20000"/>
              </a:spcBef>
            </a:pPr>
            <a:endParaRPr lang="en-US" altLang="en-US" sz="2600" dirty="0">
              <a:ea typeface="Arial" charset="0"/>
              <a:cs typeface="Arial" charset="0"/>
            </a:endParaRPr>
          </a:p>
          <a:p>
            <a:pPr eaLnBrk="1" hangingPunct="1">
              <a:lnSpc>
                <a:spcPct val="90000"/>
              </a:lnSpc>
              <a:spcBef>
                <a:spcPct val="20000"/>
              </a:spcBef>
            </a:pPr>
            <a:r>
              <a:rPr lang="en-US" altLang="en-US" sz="2600" b="1" dirty="0" smtClean="0">
                <a:ea typeface="Arial" charset="0"/>
                <a:cs typeface="Arial" charset="0"/>
              </a:rPr>
              <a:t>Reasoning</a:t>
            </a:r>
            <a:r>
              <a:rPr lang="en-US" altLang="en-US" sz="2600" dirty="0">
                <a:ea typeface="Arial" charset="0"/>
                <a:cs typeface="Arial" charset="0"/>
              </a:rPr>
              <a:t>?</a:t>
            </a:r>
          </a:p>
          <a:p>
            <a:pPr eaLnBrk="1" hangingPunct="1">
              <a:lnSpc>
                <a:spcPct val="90000"/>
              </a:lnSpc>
              <a:spcBef>
                <a:spcPct val="20000"/>
              </a:spcBef>
            </a:pPr>
            <a:endParaRPr lang="en-US" altLang="en-US" sz="2600" dirty="0">
              <a:ea typeface="Arial" charset="0"/>
              <a:cs typeface="Arial" charset="0"/>
            </a:endParaRPr>
          </a:p>
          <a:p>
            <a:pPr eaLnBrk="1" hangingPunct="1">
              <a:lnSpc>
                <a:spcPct val="90000"/>
              </a:lnSpc>
              <a:spcBef>
                <a:spcPct val="20000"/>
              </a:spcBef>
            </a:pPr>
            <a:endParaRPr lang="en-US" altLang="en-US" sz="2600" dirty="0">
              <a:ea typeface="Arial" charset="0"/>
              <a:cs typeface="Arial" charset="0"/>
            </a:endParaRPr>
          </a:p>
        </p:txBody>
      </p:sp>
    </p:spTree>
    <p:extLst>
      <p:ext uri="{BB962C8B-B14F-4D97-AF65-F5344CB8AC3E}">
        <p14:creationId xmlns:p14="http://schemas.microsoft.com/office/powerpoint/2010/main" val="151479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209800" y="77119"/>
            <a:ext cx="7772400" cy="533400"/>
          </a:xfrm>
        </p:spPr>
        <p:txBody>
          <a:bodyPr>
            <a:normAutofit/>
          </a:bodyPr>
          <a:lstStyle/>
          <a:p>
            <a:pPr algn="ctr" eaLnBrk="1" hangingPunct="1"/>
            <a:r>
              <a:rPr lang="en-US" altLang="en-US" sz="3200" b="1" i="1" u="sng" dirty="0">
                <a:latin typeface="Arial" charset="0"/>
                <a:ea typeface="Arial" charset="0"/>
                <a:cs typeface="Arial" charset="0"/>
              </a:rPr>
              <a:t>U.S. v. US District Court (</a:t>
            </a:r>
            <a:r>
              <a:rPr lang="en-US" altLang="en-US" sz="3200" b="1" i="1" u="sng" dirty="0" smtClean="0">
                <a:latin typeface="Arial" charset="0"/>
                <a:ea typeface="Arial" charset="0"/>
                <a:cs typeface="Arial" charset="0"/>
              </a:rPr>
              <a:t>Keith) </a:t>
            </a:r>
            <a:r>
              <a:rPr lang="en-US" altLang="en-US" sz="3200" b="1" u="sng" dirty="0">
                <a:latin typeface="Arial" charset="0"/>
                <a:ea typeface="Arial" charset="0"/>
                <a:cs typeface="Arial" charset="0"/>
              </a:rPr>
              <a:t>(1972</a:t>
            </a:r>
            <a:r>
              <a:rPr lang="en-US" altLang="en-US" sz="3200" b="1" u="sng" dirty="0" smtClean="0">
                <a:latin typeface="Arial" charset="0"/>
                <a:ea typeface="Arial" charset="0"/>
                <a:cs typeface="Arial" charset="0"/>
              </a:rPr>
              <a:t>)</a:t>
            </a:r>
            <a:endParaRPr lang="en-US" altLang="en-US" sz="4800" b="1" i="1" u="sng" dirty="0">
              <a:latin typeface="Arial" charset="0"/>
              <a:ea typeface="Arial" charset="0"/>
              <a:cs typeface="Arial" charset="0"/>
            </a:endParaRPr>
          </a:p>
        </p:txBody>
      </p:sp>
      <p:sp>
        <p:nvSpPr>
          <p:cNvPr id="25602" name="Rectangle 3"/>
          <p:cNvSpPr>
            <a:spLocks noGrp="1" noChangeArrowheads="1"/>
          </p:cNvSpPr>
          <p:nvPr>
            <p:ph type="body" idx="1"/>
          </p:nvPr>
        </p:nvSpPr>
        <p:spPr>
          <a:xfrm>
            <a:off x="550842" y="280010"/>
            <a:ext cx="10970597" cy="5999602"/>
          </a:xfrm>
        </p:spPr>
        <p:txBody>
          <a:bodyPr>
            <a:noAutofit/>
          </a:bodyPr>
          <a:lstStyle/>
          <a:p>
            <a:pPr marL="609600" indent="-609600">
              <a:buNone/>
            </a:pPr>
            <a:endParaRPr lang="en-US" altLang="en-US" sz="2600" dirty="0" smtClean="0">
              <a:latin typeface="Arial" charset="0"/>
              <a:ea typeface="Arial" charset="0"/>
              <a:cs typeface="Arial" charset="0"/>
            </a:endParaRPr>
          </a:p>
          <a:p>
            <a:pPr marL="609600" indent="-609600">
              <a:buNone/>
            </a:pPr>
            <a:r>
              <a:rPr lang="en-US" altLang="en-US" sz="2600" b="1" dirty="0" smtClean="0">
                <a:latin typeface="Arial" charset="0"/>
                <a:ea typeface="Arial" charset="0"/>
                <a:cs typeface="Arial" charset="0"/>
              </a:rPr>
              <a:t>Question</a:t>
            </a:r>
            <a:r>
              <a:rPr lang="en-US" altLang="en-US" sz="2600" dirty="0">
                <a:latin typeface="Arial" charset="0"/>
                <a:ea typeface="Arial" charset="0"/>
                <a:cs typeface="Arial" charset="0"/>
              </a:rPr>
              <a:t>: generally, is prior judicial authorization (warrant) required in national security wiretap investigation to satisfy 4A?</a:t>
            </a:r>
          </a:p>
          <a:p>
            <a:pPr marL="609600" indent="-609600">
              <a:buNone/>
            </a:pPr>
            <a:endParaRPr lang="en-US" altLang="en-US" sz="2600" dirty="0">
              <a:latin typeface="Arial" charset="0"/>
              <a:ea typeface="Arial" charset="0"/>
              <a:cs typeface="Arial" charset="0"/>
            </a:endParaRPr>
          </a:p>
          <a:p>
            <a:pPr marL="609600" indent="-609600">
              <a:buNone/>
            </a:pPr>
            <a:r>
              <a:rPr lang="en-US" altLang="en-US" sz="2600" b="1" dirty="0">
                <a:latin typeface="Arial" charset="0"/>
                <a:ea typeface="Arial" charset="0"/>
                <a:cs typeface="Arial" charset="0"/>
              </a:rPr>
              <a:t>Holding</a:t>
            </a:r>
            <a:r>
              <a:rPr lang="en-US" altLang="en-US" sz="2600" dirty="0">
                <a:latin typeface="Arial" charset="0"/>
                <a:ea typeface="Arial" charset="0"/>
                <a:cs typeface="Arial" charset="0"/>
              </a:rPr>
              <a:t>: Yes, prior judicial approval required </a:t>
            </a:r>
            <a:r>
              <a:rPr lang="en-US" altLang="en-US" sz="2600" dirty="0" smtClean="0">
                <a:latin typeface="Arial" charset="0"/>
                <a:ea typeface="Arial" charset="0"/>
                <a:cs typeface="Arial" charset="0"/>
              </a:rPr>
              <a:t>for surveillance in purely domestic </a:t>
            </a:r>
            <a:r>
              <a:rPr lang="en-US" altLang="en-US" sz="2600" dirty="0" err="1" smtClean="0">
                <a:latin typeface="Arial" charset="0"/>
                <a:ea typeface="Arial" charset="0"/>
                <a:cs typeface="Arial" charset="0"/>
              </a:rPr>
              <a:t>nat’l</a:t>
            </a:r>
            <a:r>
              <a:rPr lang="en-US" altLang="en-US" sz="2600" dirty="0" smtClean="0">
                <a:latin typeface="Arial" charset="0"/>
                <a:ea typeface="Arial" charset="0"/>
                <a:cs typeface="Arial" charset="0"/>
              </a:rPr>
              <a:t> security matter; </a:t>
            </a:r>
            <a:r>
              <a:rPr lang="en-US" altLang="en-US" sz="2600" dirty="0">
                <a:latin typeface="Arial" charset="0"/>
                <a:ea typeface="Arial" charset="0"/>
                <a:cs typeface="Arial" charset="0"/>
              </a:rPr>
              <a:t>such approval may be </a:t>
            </a:r>
            <a:r>
              <a:rPr lang="en-US" altLang="en-US" sz="2600" smtClean="0">
                <a:latin typeface="Arial" charset="0"/>
                <a:ea typeface="Arial" charset="0"/>
                <a:cs typeface="Arial" charset="0"/>
              </a:rPr>
              <a:t>made according </a:t>
            </a:r>
            <a:r>
              <a:rPr lang="en-US" altLang="en-US" sz="2600" dirty="0" smtClean="0">
                <a:latin typeface="Arial" charset="0"/>
                <a:ea typeface="Arial" charset="0"/>
                <a:cs typeface="Arial" charset="0"/>
              </a:rPr>
              <a:t>to such </a:t>
            </a:r>
            <a:r>
              <a:rPr lang="en-US" altLang="en-US" sz="2600" dirty="0">
                <a:latin typeface="Arial" charset="0"/>
                <a:ea typeface="Arial" charset="0"/>
                <a:cs typeface="Arial" charset="0"/>
              </a:rPr>
              <a:t>reasonable standards as Congress may prescribe </a:t>
            </a:r>
          </a:p>
          <a:p>
            <a:pPr marL="609600" indent="-609600">
              <a:buNone/>
            </a:pPr>
            <a:endParaRPr lang="en-US" altLang="en-US" sz="2600" dirty="0">
              <a:latin typeface="Arial" charset="0"/>
              <a:ea typeface="Arial" charset="0"/>
              <a:cs typeface="Arial" charset="0"/>
            </a:endParaRPr>
          </a:p>
          <a:p>
            <a:pPr marL="609600" indent="-609600">
              <a:buNone/>
            </a:pPr>
            <a:r>
              <a:rPr lang="en-US" altLang="en-US" sz="2600" b="1" dirty="0">
                <a:latin typeface="Arial" charset="0"/>
                <a:ea typeface="Arial" charset="0"/>
                <a:cs typeface="Arial" charset="0"/>
              </a:rPr>
              <a:t>Reasoning</a:t>
            </a:r>
            <a:r>
              <a:rPr lang="en-US" altLang="en-US" sz="2600" dirty="0">
                <a:latin typeface="Arial" charset="0"/>
                <a:ea typeface="Arial" charset="0"/>
                <a:cs typeface="Arial" charset="0"/>
              </a:rPr>
              <a:t>:</a:t>
            </a:r>
          </a:p>
          <a:p>
            <a:pPr marL="1390650" lvl="2" indent="-533400">
              <a:buFontTx/>
              <a:buAutoNum type="arabicPeriod"/>
            </a:pPr>
            <a:r>
              <a:rPr lang="en-US" altLang="en-US" sz="2600" dirty="0">
                <a:latin typeface="Arial" charset="0"/>
                <a:ea typeface="Arial" charset="0"/>
                <a:cs typeface="Arial" charset="0"/>
              </a:rPr>
              <a:t>Necessity/urgency?</a:t>
            </a:r>
          </a:p>
          <a:p>
            <a:pPr marL="1390650" lvl="2" indent="-533400">
              <a:buFontTx/>
              <a:buAutoNum type="arabicPeriod"/>
            </a:pPr>
            <a:r>
              <a:rPr lang="en-US" altLang="en-US" sz="2600" dirty="0">
                <a:latin typeface="Arial" charset="0"/>
                <a:ea typeface="Arial" charset="0"/>
                <a:cs typeface="Arial" charset="0"/>
              </a:rPr>
              <a:t>Judicial competence?</a:t>
            </a:r>
          </a:p>
          <a:p>
            <a:pPr marL="1390650" lvl="2" indent="-533400">
              <a:buFontTx/>
              <a:buAutoNum type="arabicPeriod"/>
            </a:pPr>
            <a:r>
              <a:rPr lang="en-US" altLang="en-US" sz="2600" dirty="0">
                <a:latin typeface="Arial" charset="0"/>
                <a:ea typeface="Arial" charset="0"/>
                <a:cs typeface="Arial" charset="0"/>
              </a:rPr>
              <a:t>Secrecy?</a:t>
            </a:r>
          </a:p>
          <a:p>
            <a:pPr marL="609600" indent="-609600">
              <a:buNone/>
            </a:pPr>
            <a:endParaRPr lang="en-US" altLang="en-US" sz="2600" dirty="0">
              <a:latin typeface="Arial" charset="0"/>
              <a:ea typeface="Arial" charset="0"/>
              <a:cs typeface="Arial" charset="0"/>
            </a:endParaRPr>
          </a:p>
          <a:p>
            <a:pPr marL="609600" indent="-609600">
              <a:buNone/>
            </a:pPr>
            <a:r>
              <a:rPr lang="en-US" altLang="en-US" sz="2600" b="1" dirty="0">
                <a:latin typeface="Arial" charset="0"/>
                <a:ea typeface="Arial" charset="0"/>
                <a:cs typeface="Arial" charset="0"/>
              </a:rPr>
              <a:t>Open Question</a:t>
            </a:r>
            <a:r>
              <a:rPr lang="en-US" altLang="en-US" sz="2600" dirty="0">
                <a:latin typeface="Arial" charset="0"/>
                <a:ea typeface="Arial" charset="0"/>
                <a:cs typeface="Arial" charset="0"/>
              </a:rPr>
              <a:t>:  </a:t>
            </a:r>
            <a:r>
              <a:rPr lang="en-US" altLang="en-US" sz="2600" i="1" dirty="0">
                <a:latin typeface="Arial" charset="0"/>
                <a:ea typeface="Arial" charset="0"/>
                <a:cs typeface="Arial" charset="0"/>
              </a:rPr>
              <a:t>Foreign</a:t>
            </a:r>
            <a:r>
              <a:rPr lang="en-US" altLang="en-US" sz="2600" dirty="0">
                <a:latin typeface="Arial" charset="0"/>
                <a:ea typeface="Arial" charset="0"/>
                <a:cs typeface="Arial" charset="0"/>
              </a:rPr>
              <a:t> Intelligence </a:t>
            </a:r>
            <a:r>
              <a:rPr lang="en-US" altLang="en-US" sz="2600" dirty="0" smtClean="0">
                <a:latin typeface="Arial" charset="0"/>
                <a:ea typeface="Arial" charset="0"/>
                <a:cs typeface="Arial" charset="0"/>
              </a:rPr>
              <a:t>Exception</a:t>
            </a:r>
            <a:r>
              <a:rPr lang="mr-IN" altLang="en-US" sz="2600" dirty="0" smtClean="0">
                <a:latin typeface="Arial" charset="0"/>
                <a:ea typeface="Arial" charset="0"/>
                <a:cs typeface="Arial" charset="0"/>
              </a:rPr>
              <a:t>…</a:t>
            </a:r>
            <a:r>
              <a:rPr lang="en-US" altLang="en-US" sz="2600" dirty="0" smtClean="0">
                <a:latin typeface="Arial" charset="0"/>
                <a:ea typeface="Arial" charset="0"/>
                <a:cs typeface="Arial" charset="0"/>
              </a:rPr>
              <a:t>.?</a:t>
            </a:r>
            <a:endParaRPr lang="en-US" altLang="en-US" sz="2600" dirty="0">
              <a:latin typeface="Arial" charset="0"/>
              <a:ea typeface="Arial" charset="0"/>
              <a:cs typeface="Arial" charset="0"/>
            </a:endParaRPr>
          </a:p>
          <a:p>
            <a:pPr marL="609600" indent="-609600">
              <a:buNone/>
            </a:pPr>
            <a:r>
              <a:rPr lang="en-US" altLang="en-US" sz="2600" dirty="0">
                <a:latin typeface="Arial" charset="0"/>
                <a:ea typeface="Arial" charset="0"/>
                <a:cs typeface="Arial" charset="0"/>
              </a:rPr>
              <a:t>	</a:t>
            </a:r>
          </a:p>
          <a:p>
            <a:pPr marL="609600" indent="-609600">
              <a:buNone/>
            </a:pPr>
            <a:endParaRPr lang="en-US" altLang="en-US" sz="2600" dirty="0">
              <a:latin typeface="Arial" charset="0"/>
              <a:ea typeface="Arial" charset="0"/>
              <a:cs typeface="Arial" charset="0"/>
            </a:endParaRPr>
          </a:p>
        </p:txBody>
      </p:sp>
    </p:spTree>
    <p:extLst>
      <p:ext uri="{BB962C8B-B14F-4D97-AF65-F5344CB8AC3E}">
        <p14:creationId xmlns:p14="http://schemas.microsoft.com/office/powerpoint/2010/main" val="168452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219897" y="139545"/>
            <a:ext cx="8036805" cy="457200"/>
          </a:xfrm>
        </p:spPr>
        <p:txBody>
          <a:bodyPr>
            <a:noAutofit/>
          </a:bodyPr>
          <a:lstStyle/>
          <a:p>
            <a:pPr algn="ctr" eaLnBrk="1" hangingPunct="1"/>
            <a:r>
              <a:rPr lang="en-US" altLang="en-US" sz="3200" b="1" u="sng" dirty="0">
                <a:latin typeface="Arial" charset="0"/>
                <a:ea typeface="Arial" charset="0"/>
                <a:cs typeface="Arial" charset="0"/>
              </a:rPr>
              <a:t>A Foreign Intelligence Exception to 4A?</a:t>
            </a:r>
            <a:endParaRPr lang="en-US" altLang="en-US" sz="4800" b="1" u="sng" dirty="0">
              <a:latin typeface="Arial" charset="0"/>
              <a:ea typeface="Arial" charset="0"/>
              <a:cs typeface="Arial" charset="0"/>
            </a:endParaRPr>
          </a:p>
        </p:txBody>
      </p:sp>
      <p:sp>
        <p:nvSpPr>
          <p:cNvPr id="29698" name="Rectangle 3"/>
          <p:cNvSpPr>
            <a:spLocks noGrp="1" noChangeArrowheads="1"/>
          </p:cNvSpPr>
          <p:nvPr>
            <p:ph type="body" idx="1"/>
          </p:nvPr>
        </p:nvSpPr>
        <p:spPr>
          <a:xfrm>
            <a:off x="1299990" y="683044"/>
            <a:ext cx="9782978" cy="6009701"/>
          </a:xfrm>
        </p:spPr>
        <p:txBody>
          <a:bodyPr>
            <a:noAutofit/>
          </a:bodyPr>
          <a:lstStyle/>
          <a:p>
            <a:pPr eaLnBrk="1" hangingPunct="1"/>
            <a:r>
              <a:rPr lang="en-US" altLang="en-US" i="1" dirty="0">
                <a:latin typeface="Arial" charset="0"/>
                <a:ea typeface="Arial" charset="0"/>
                <a:cs typeface="Arial" charset="0"/>
              </a:rPr>
              <a:t>Keith</a:t>
            </a:r>
            <a:r>
              <a:rPr lang="en-US" altLang="en-US" dirty="0">
                <a:latin typeface="Arial" charset="0"/>
                <a:ea typeface="Arial" charset="0"/>
                <a:cs typeface="Arial" charset="0"/>
              </a:rPr>
              <a:t> held that prior judicial approval generally required even in domestic national security cases.  </a:t>
            </a:r>
          </a:p>
          <a:p>
            <a:pPr lvl="1" eaLnBrk="1" hangingPunct="1"/>
            <a:r>
              <a:rPr lang="en-US" altLang="en-US" dirty="0">
                <a:latin typeface="Arial" charset="0"/>
                <a:ea typeface="Arial" charset="0"/>
                <a:cs typeface="Arial" charset="0"/>
              </a:rPr>
              <a:t>Expressly leaves open </a:t>
            </a:r>
            <a:r>
              <a:rPr lang="en-US" altLang="en-US" u="sng" dirty="0">
                <a:latin typeface="Arial" charset="0"/>
                <a:ea typeface="Arial" charset="0"/>
                <a:cs typeface="Arial" charset="0"/>
              </a:rPr>
              <a:t>foreign intelligence</a:t>
            </a:r>
            <a:r>
              <a:rPr lang="en-US" altLang="en-US" dirty="0">
                <a:latin typeface="Arial" charset="0"/>
                <a:ea typeface="Arial" charset="0"/>
                <a:cs typeface="Arial" charset="0"/>
              </a:rPr>
              <a:t> exception</a:t>
            </a:r>
          </a:p>
          <a:p>
            <a:pPr lvl="1" eaLnBrk="1" hangingPunct="1"/>
            <a:endParaRPr lang="en-US" altLang="en-US" i="1" dirty="0">
              <a:latin typeface="Arial" charset="0"/>
              <a:ea typeface="Arial" charset="0"/>
              <a:cs typeface="Arial" charset="0"/>
            </a:endParaRPr>
          </a:p>
          <a:p>
            <a:pPr eaLnBrk="1" hangingPunct="1"/>
            <a:r>
              <a:rPr lang="en-US" altLang="en-US" b="1" i="1" dirty="0" err="1">
                <a:latin typeface="Arial" charset="0"/>
                <a:ea typeface="Arial" charset="0"/>
                <a:cs typeface="Arial" charset="0"/>
              </a:rPr>
              <a:t>Troung</a:t>
            </a:r>
            <a:r>
              <a:rPr lang="en-US" altLang="en-US" b="1" dirty="0">
                <a:latin typeface="Arial" charset="0"/>
                <a:ea typeface="Arial" charset="0"/>
                <a:cs typeface="Arial" charset="0"/>
              </a:rPr>
              <a:t> (4th Cir (1980))</a:t>
            </a:r>
          </a:p>
          <a:p>
            <a:pPr lvl="1" eaLnBrk="1" hangingPunct="1"/>
            <a:r>
              <a:rPr lang="en-US" altLang="en-US" dirty="0" err="1">
                <a:latin typeface="Arial" charset="0"/>
                <a:ea typeface="Arial" charset="0"/>
                <a:cs typeface="Arial" charset="0"/>
              </a:rPr>
              <a:t>Gov</a:t>
            </a:r>
            <a:r>
              <a:rPr lang="ja-JP" altLang="en-US" dirty="0">
                <a:latin typeface="Arial" charset="0"/>
                <a:ea typeface="Arial" charset="0"/>
                <a:cs typeface="Arial" charset="0"/>
              </a:rPr>
              <a:t>’</a:t>
            </a:r>
            <a:r>
              <a:rPr lang="en-US" altLang="ja-JP" dirty="0">
                <a:latin typeface="Arial" charset="0"/>
                <a:ea typeface="Arial" charset="0"/>
                <a:cs typeface="Arial" charset="0"/>
              </a:rPr>
              <a:t>t relied on </a:t>
            </a:r>
            <a:r>
              <a:rPr lang="ja-JP" altLang="en-US" dirty="0">
                <a:latin typeface="Arial" charset="0"/>
                <a:ea typeface="Arial" charset="0"/>
                <a:cs typeface="Arial" charset="0"/>
              </a:rPr>
              <a:t>“</a:t>
            </a:r>
            <a:r>
              <a:rPr lang="en-US" altLang="ja-JP" dirty="0">
                <a:latin typeface="Arial" charset="0"/>
                <a:ea typeface="Arial" charset="0"/>
                <a:cs typeface="Arial" charset="0"/>
              </a:rPr>
              <a:t>foreign intelligence exception</a:t>
            </a:r>
            <a:r>
              <a:rPr lang="ja-JP" altLang="en-US" dirty="0">
                <a:latin typeface="Arial" charset="0"/>
                <a:ea typeface="Arial" charset="0"/>
                <a:cs typeface="Arial" charset="0"/>
              </a:rPr>
              <a:t>”</a:t>
            </a:r>
            <a:r>
              <a:rPr lang="en-US" altLang="ja-JP" dirty="0">
                <a:latin typeface="Arial" charset="0"/>
                <a:ea typeface="Arial" charset="0"/>
                <a:cs typeface="Arial" charset="0"/>
              </a:rPr>
              <a:t> -- court agrees</a:t>
            </a:r>
          </a:p>
          <a:p>
            <a:pPr lvl="1" eaLnBrk="1" hangingPunct="1"/>
            <a:r>
              <a:rPr lang="en-US" altLang="en-US" dirty="0">
                <a:latin typeface="Arial" charset="0"/>
                <a:ea typeface="Arial" charset="0"/>
                <a:cs typeface="Arial" charset="0"/>
              </a:rPr>
              <a:t>Compare </a:t>
            </a:r>
            <a:r>
              <a:rPr lang="en-US" altLang="en-US" i="1" dirty="0" smtClean="0">
                <a:latin typeface="Arial" charset="0"/>
                <a:ea typeface="Arial" charset="0"/>
                <a:cs typeface="Arial" charset="0"/>
              </a:rPr>
              <a:t>Keith</a:t>
            </a:r>
            <a:r>
              <a:rPr lang="en-US" altLang="en-US" dirty="0">
                <a:latin typeface="Arial" charset="0"/>
                <a:ea typeface="Arial" charset="0"/>
                <a:cs typeface="Arial" charset="0"/>
              </a:rPr>
              <a:t> </a:t>
            </a:r>
            <a:r>
              <a:rPr lang="en-US" altLang="en-US" dirty="0" smtClean="0">
                <a:latin typeface="Arial" charset="0"/>
                <a:ea typeface="Arial" charset="0"/>
                <a:cs typeface="Arial" charset="0"/>
              </a:rPr>
              <a:t>(domestic subversive case) vs </a:t>
            </a:r>
            <a:r>
              <a:rPr lang="en-US" altLang="en-US" i="1" dirty="0" smtClean="0">
                <a:latin typeface="Arial" charset="0"/>
                <a:ea typeface="Arial" charset="0"/>
                <a:cs typeface="Arial" charset="0"/>
              </a:rPr>
              <a:t>Truong</a:t>
            </a:r>
            <a:r>
              <a:rPr lang="en-US" altLang="en-US" dirty="0" smtClean="0">
                <a:latin typeface="Arial" charset="0"/>
                <a:ea typeface="Arial" charset="0"/>
                <a:cs typeface="Arial" charset="0"/>
              </a:rPr>
              <a:t> (spy case)</a:t>
            </a:r>
            <a:endParaRPr lang="en-US" altLang="en-US" dirty="0">
              <a:latin typeface="Arial" charset="0"/>
              <a:ea typeface="Arial" charset="0"/>
              <a:cs typeface="Arial" charset="0"/>
            </a:endParaRPr>
          </a:p>
          <a:p>
            <a:pPr lvl="1" eaLnBrk="1" hangingPunct="1"/>
            <a:r>
              <a:rPr lang="en-US" altLang="en-US" dirty="0" smtClean="0">
                <a:latin typeface="Arial" charset="0"/>
                <a:ea typeface="Arial" charset="0"/>
                <a:cs typeface="Arial" charset="0"/>
              </a:rPr>
              <a:t>Still </a:t>
            </a:r>
            <a:r>
              <a:rPr lang="en-US" altLang="en-US" dirty="0">
                <a:latin typeface="Arial" charset="0"/>
                <a:ea typeface="Arial" charset="0"/>
                <a:cs typeface="Arial" charset="0"/>
              </a:rPr>
              <a:t>some limits: must be foreign powers/agents, </a:t>
            </a:r>
            <a:r>
              <a:rPr lang="en-US" altLang="en-US" dirty="0" smtClean="0">
                <a:latin typeface="Arial" charset="0"/>
                <a:ea typeface="Arial" charset="0"/>
                <a:cs typeface="Arial" charset="0"/>
              </a:rPr>
              <a:t>F.I. purpose</a:t>
            </a:r>
            <a:endParaRPr lang="en-US" altLang="en-US" dirty="0">
              <a:latin typeface="Arial" charset="0"/>
              <a:ea typeface="Arial" charset="0"/>
              <a:cs typeface="Arial" charset="0"/>
            </a:endParaRPr>
          </a:p>
          <a:p>
            <a:pPr lvl="1" eaLnBrk="1" hangingPunct="1"/>
            <a:r>
              <a:rPr lang="en-US" altLang="en-US" dirty="0" err="1">
                <a:latin typeface="Arial" charset="0"/>
                <a:ea typeface="Arial" charset="0"/>
                <a:cs typeface="Arial" charset="0"/>
              </a:rPr>
              <a:t>Doesn</a:t>
            </a:r>
            <a:r>
              <a:rPr lang="ja-JP" altLang="en-US" dirty="0">
                <a:latin typeface="Arial" charset="0"/>
                <a:ea typeface="Arial" charset="0"/>
                <a:cs typeface="Arial" charset="0"/>
              </a:rPr>
              <a:t>’</a:t>
            </a:r>
            <a:r>
              <a:rPr lang="en-US" altLang="ja-JP" dirty="0">
                <a:latin typeface="Arial" charset="0"/>
                <a:ea typeface="Arial" charset="0"/>
                <a:cs typeface="Arial" charset="0"/>
              </a:rPr>
              <a:t>t reach the </a:t>
            </a:r>
            <a:r>
              <a:rPr lang="en-US" altLang="ja-JP" dirty="0" smtClean="0">
                <a:latin typeface="Arial" charset="0"/>
                <a:ea typeface="Arial" charset="0"/>
                <a:cs typeface="Arial" charset="0"/>
              </a:rPr>
              <a:t>Sup Ct (though </a:t>
            </a:r>
            <a:r>
              <a:rPr lang="en-US" altLang="ja-JP" dirty="0">
                <a:latin typeface="Arial" charset="0"/>
                <a:ea typeface="Arial" charset="0"/>
                <a:cs typeface="Arial" charset="0"/>
              </a:rPr>
              <a:t>other Cir. </a:t>
            </a:r>
            <a:r>
              <a:rPr lang="en-US" altLang="ja-JP" dirty="0" err="1">
                <a:latin typeface="Arial" charset="0"/>
                <a:ea typeface="Arial" charset="0"/>
                <a:cs typeface="Arial" charset="0"/>
              </a:rPr>
              <a:t>Cts</a:t>
            </a:r>
            <a:r>
              <a:rPr lang="en-US" altLang="ja-JP" dirty="0">
                <a:latin typeface="Arial" charset="0"/>
                <a:ea typeface="Arial" charset="0"/>
                <a:cs typeface="Arial" charset="0"/>
              </a:rPr>
              <a:t> generally agree)</a:t>
            </a:r>
          </a:p>
          <a:p>
            <a:pPr lvl="1" eaLnBrk="1" hangingPunct="1"/>
            <a:endParaRPr lang="en-US" altLang="en-US" dirty="0">
              <a:latin typeface="Arial" charset="0"/>
              <a:ea typeface="Arial" charset="0"/>
              <a:cs typeface="Arial" charset="0"/>
            </a:endParaRPr>
          </a:p>
          <a:p>
            <a:pPr eaLnBrk="1" hangingPunct="1"/>
            <a:r>
              <a:rPr lang="en-US" altLang="en-US" dirty="0">
                <a:latin typeface="Arial" charset="0"/>
                <a:ea typeface="Arial" charset="0"/>
                <a:cs typeface="Arial" charset="0"/>
              </a:rPr>
              <a:t>➤</a:t>
            </a:r>
            <a:r>
              <a:rPr lang="en-US" altLang="en-US" dirty="0" smtClean="0">
                <a:latin typeface="Arial" charset="0"/>
                <a:ea typeface="Arial" charset="0"/>
                <a:cs typeface="Arial" charset="0"/>
              </a:rPr>
              <a:t> </a:t>
            </a:r>
            <a:r>
              <a:rPr lang="en-US" altLang="en-US" b="1" dirty="0">
                <a:latin typeface="Arial" charset="0"/>
                <a:ea typeface="Arial" charset="0"/>
                <a:cs typeface="Arial" charset="0"/>
              </a:rPr>
              <a:t>Foreign Intelligence Surveillance Act (FISA</a:t>
            </a:r>
            <a:r>
              <a:rPr lang="en-US" altLang="en-US" b="1" dirty="0" smtClean="0">
                <a:latin typeface="Arial" charset="0"/>
                <a:ea typeface="Arial" charset="0"/>
                <a:cs typeface="Arial" charset="0"/>
              </a:rPr>
              <a:t>)</a:t>
            </a:r>
          </a:p>
          <a:p>
            <a:pPr lvl="1"/>
            <a:r>
              <a:rPr lang="en-US" altLang="en-US" dirty="0" smtClean="0">
                <a:latin typeface="Arial" charset="0"/>
                <a:ea typeface="Arial" charset="0"/>
                <a:cs typeface="Arial" charset="0"/>
              </a:rPr>
              <a:t>Special Court: Foreign Intelligence Surveillance Court (FISC)</a:t>
            </a:r>
          </a:p>
          <a:p>
            <a:pPr lvl="1"/>
            <a:r>
              <a:rPr lang="en-US" altLang="en-US" dirty="0" smtClean="0">
                <a:latin typeface="Arial" charset="0"/>
                <a:ea typeface="Arial" charset="0"/>
                <a:cs typeface="Arial" charset="0"/>
              </a:rPr>
              <a:t>Must show probable cause to believe foreign power or agent of foreign power; purpose is foreign intel</a:t>
            </a:r>
            <a:endParaRPr lang="en-US" altLang="en-US" dirty="0">
              <a:latin typeface="Arial" charset="0"/>
              <a:ea typeface="Arial" charset="0"/>
              <a:cs typeface="Arial" charset="0"/>
            </a:endParaRPr>
          </a:p>
        </p:txBody>
      </p:sp>
    </p:spTree>
    <p:extLst>
      <p:ext uri="{BB962C8B-B14F-4D97-AF65-F5344CB8AC3E}">
        <p14:creationId xmlns:p14="http://schemas.microsoft.com/office/powerpoint/2010/main" val="13498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09800" y="176272"/>
            <a:ext cx="7772400" cy="533400"/>
          </a:xfrm>
        </p:spPr>
        <p:txBody>
          <a:bodyPr>
            <a:noAutofit/>
          </a:bodyPr>
          <a:lstStyle/>
          <a:p>
            <a:pPr algn="ctr" eaLnBrk="1" hangingPunct="1"/>
            <a:r>
              <a:rPr lang="en-US" altLang="en-US" sz="3600" b="1" u="sng" dirty="0" smtClean="0">
                <a:latin typeface="Arial" charset="0"/>
                <a:ea typeface="Arial" charset="0"/>
                <a:cs typeface="Arial" charset="0"/>
              </a:rPr>
              <a:t>“Third Party Doctrine”</a:t>
            </a:r>
            <a:endParaRPr lang="en-US" altLang="en-US" sz="5400" b="1" u="sng" dirty="0">
              <a:latin typeface="Arial" charset="0"/>
              <a:ea typeface="Arial" charset="0"/>
              <a:cs typeface="Arial" charset="0"/>
            </a:endParaRPr>
          </a:p>
        </p:txBody>
      </p:sp>
      <p:sp>
        <p:nvSpPr>
          <p:cNvPr id="23554" name="Rectangle 3"/>
          <p:cNvSpPr txBox="1">
            <a:spLocks noChangeArrowheads="1"/>
          </p:cNvSpPr>
          <p:nvPr/>
        </p:nvSpPr>
        <p:spPr bwMode="auto">
          <a:xfrm>
            <a:off x="484094" y="361272"/>
            <a:ext cx="1123098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buFont typeface="Arial" charset="0"/>
              <a:buChar char="•"/>
            </a:pPr>
            <a:endParaRPr lang="en-US" altLang="en-US" sz="2600" i="1" dirty="0" smtClean="0">
              <a:ea typeface="Arial" charset="0"/>
              <a:cs typeface="Arial" charset="0"/>
            </a:endParaRPr>
          </a:p>
          <a:p>
            <a:pPr marL="457200" indent="-457200" eaLnBrk="1" hangingPunct="1">
              <a:lnSpc>
                <a:spcPct val="90000"/>
              </a:lnSpc>
              <a:spcBef>
                <a:spcPct val="20000"/>
              </a:spcBef>
              <a:buFont typeface="Arial" charset="0"/>
              <a:buChar char="•"/>
            </a:pPr>
            <a:r>
              <a:rPr lang="en-US" altLang="en-US" sz="2600" dirty="0" smtClean="0">
                <a:ea typeface="Arial" charset="0"/>
                <a:cs typeface="Arial" charset="0"/>
              </a:rPr>
              <a:t>So far we’ve been discussing </a:t>
            </a:r>
          </a:p>
          <a:p>
            <a:pPr marL="0" indent="0" eaLnBrk="1" hangingPunct="1">
              <a:lnSpc>
                <a:spcPct val="90000"/>
              </a:lnSpc>
              <a:spcBef>
                <a:spcPct val="20000"/>
              </a:spcBef>
            </a:pPr>
            <a:r>
              <a:rPr lang="en-US" altLang="en-US" sz="2600" dirty="0">
                <a:ea typeface="Arial" charset="0"/>
                <a:cs typeface="Arial" charset="0"/>
              </a:rPr>
              <a:t>	</a:t>
            </a:r>
            <a:r>
              <a:rPr lang="en-US" altLang="en-US" sz="2600" u="sng" dirty="0">
                <a:ea typeface="Arial" charset="0"/>
                <a:cs typeface="Arial" charset="0"/>
              </a:rPr>
              <a:t>c</a:t>
            </a:r>
            <a:r>
              <a:rPr lang="en-US" altLang="en-US" sz="2600" u="sng" dirty="0" smtClean="0">
                <a:ea typeface="Arial" charset="0"/>
                <a:cs typeface="Arial" charset="0"/>
              </a:rPr>
              <a:t>ontent</a:t>
            </a:r>
            <a:r>
              <a:rPr lang="en-US" altLang="en-US" sz="2600" dirty="0" smtClean="0">
                <a:ea typeface="Arial" charset="0"/>
                <a:cs typeface="Arial" charset="0"/>
              </a:rPr>
              <a:t> of communications</a:t>
            </a:r>
            <a:endParaRPr lang="en-US" altLang="en-US" sz="2800" dirty="0" smtClean="0">
              <a:ea typeface="Arial" charset="0"/>
              <a:cs typeface="Arial" charset="0"/>
            </a:endParaRPr>
          </a:p>
          <a:p>
            <a:pPr eaLnBrk="1" hangingPunct="1">
              <a:lnSpc>
                <a:spcPct val="90000"/>
              </a:lnSpc>
              <a:spcBef>
                <a:spcPct val="20000"/>
              </a:spcBef>
              <a:buFont typeface="Arial" charset="0"/>
              <a:buChar char="•"/>
            </a:pPr>
            <a:endParaRPr lang="en-US" altLang="en-US" sz="2800" i="1" dirty="0">
              <a:ea typeface="Arial" charset="0"/>
              <a:cs typeface="Arial" charset="0"/>
            </a:endParaRPr>
          </a:p>
          <a:p>
            <a:pPr marL="457200" indent="-457200" eaLnBrk="1" hangingPunct="1">
              <a:lnSpc>
                <a:spcPct val="90000"/>
              </a:lnSpc>
              <a:spcBef>
                <a:spcPct val="20000"/>
              </a:spcBef>
              <a:buFont typeface="Arial" charset="0"/>
              <a:buChar char="•"/>
            </a:pPr>
            <a:r>
              <a:rPr lang="en-US" altLang="en-US" sz="2800" i="1" dirty="0" smtClean="0">
                <a:ea typeface="Arial" charset="0"/>
                <a:cs typeface="Arial" charset="0"/>
              </a:rPr>
              <a:t>Smith v. Maryland </a:t>
            </a:r>
            <a:r>
              <a:rPr lang="en-US" altLang="en-US" sz="2800" dirty="0" smtClean="0">
                <a:ea typeface="Arial" charset="0"/>
                <a:cs typeface="Arial" charset="0"/>
              </a:rPr>
              <a:t>(1979): call</a:t>
            </a:r>
          </a:p>
          <a:p>
            <a:pPr marL="0" indent="0" eaLnBrk="1" hangingPunct="1">
              <a:lnSpc>
                <a:spcPct val="90000"/>
              </a:lnSpc>
              <a:spcBef>
                <a:spcPct val="20000"/>
              </a:spcBef>
            </a:pPr>
            <a:r>
              <a:rPr lang="en-US" altLang="en-US" sz="2800" dirty="0">
                <a:ea typeface="Arial" charset="0"/>
                <a:cs typeface="Arial" charset="0"/>
              </a:rPr>
              <a:t>	</a:t>
            </a:r>
            <a:r>
              <a:rPr lang="en-US" altLang="en-US" sz="2800" dirty="0" smtClean="0">
                <a:ea typeface="Arial" charset="0"/>
                <a:cs typeface="Arial" charset="0"/>
              </a:rPr>
              <a:t>records</a:t>
            </a:r>
          </a:p>
          <a:p>
            <a:pPr marL="457200" indent="-457200" eaLnBrk="1" hangingPunct="1">
              <a:lnSpc>
                <a:spcPct val="90000"/>
              </a:lnSpc>
              <a:spcBef>
                <a:spcPct val="20000"/>
              </a:spcBef>
              <a:buFont typeface="Arial" charset="0"/>
              <a:buChar char="•"/>
            </a:pPr>
            <a:endParaRPr lang="en-US" altLang="en-US" sz="2800" i="1" dirty="0">
              <a:ea typeface="Arial" charset="0"/>
              <a:cs typeface="Arial" charset="0"/>
            </a:endParaRPr>
          </a:p>
          <a:p>
            <a:pPr marL="457200" indent="-457200" eaLnBrk="1" hangingPunct="1">
              <a:lnSpc>
                <a:spcPct val="90000"/>
              </a:lnSpc>
              <a:spcBef>
                <a:spcPct val="20000"/>
              </a:spcBef>
              <a:buFont typeface="Arial" charset="0"/>
              <a:buChar char="•"/>
            </a:pPr>
            <a:r>
              <a:rPr lang="en-US" altLang="en-US" sz="2800" dirty="0" smtClean="0">
                <a:ea typeface="Arial" charset="0"/>
                <a:cs typeface="Arial" charset="0"/>
              </a:rPr>
              <a:t>But, federal </a:t>
            </a:r>
            <a:r>
              <a:rPr lang="en-US" altLang="en-US" sz="2800" u="sng" dirty="0" smtClean="0">
                <a:ea typeface="Arial" charset="0"/>
                <a:cs typeface="Arial" charset="0"/>
              </a:rPr>
              <a:t>statutes</a:t>
            </a:r>
            <a:r>
              <a:rPr lang="en-US" altLang="en-US" sz="2800" dirty="0" smtClean="0">
                <a:ea typeface="Arial" charset="0"/>
                <a:cs typeface="Arial" charset="0"/>
              </a:rPr>
              <a:t> regulate </a:t>
            </a:r>
          </a:p>
          <a:p>
            <a:pPr marL="0" indent="0" eaLnBrk="1" hangingPunct="1">
              <a:lnSpc>
                <a:spcPct val="90000"/>
              </a:lnSpc>
              <a:spcBef>
                <a:spcPct val="20000"/>
              </a:spcBef>
            </a:pPr>
            <a:r>
              <a:rPr lang="en-US" altLang="en-US" sz="2800" dirty="0">
                <a:ea typeface="Arial" charset="0"/>
                <a:cs typeface="Arial" charset="0"/>
              </a:rPr>
              <a:t>	</a:t>
            </a:r>
            <a:r>
              <a:rPr lang="en-US" altLang="en-US" sz="2800" dirty="0" smtClean="0">
                <a:ea typeface="Arial" charset="0"/>
                <a:cs typeface="Arial" charset="0"/>
              </a:rPr>
              <a:t>government access</a:t>
            </a:r>
          </a:p>
          <a:p>
            <a:pPr marL="457200" indent="-457200" eaLnBrk="1" hangingPunct="1">
              <a:lnSpc>
                <a:spcPct val="90000"/>
              </a:lnSpc>
              <a:spcBef>
                <a:spcPct val="20000"/>
              </a:spcBef>
              <a:buFont typeface="Arial" charset="0"/>
              <a:buChar char="•"/>
            </a:pPr>
            <a:endParaRPr lang="en-US" altLang="en-US" sz="2800" dirty="0">
              <a:ea typeface="Arial" charset="0"/>
              <a:cs typeface="Arial" charset="0"/>
            </a:endParaRPr>
          </a:p>
          <a:p>
            <a:pPr marL="457200" indent="-457200" eaLnBrk="1" hangingPunct="1">
              <a:lnSpc>
                <a:spcPct val="90000"/>
              </a:lnSpc>
              <a:spcBef>
                <a:spcPct val="20000"/>
              </a:spcBef>
              <a:buFont typeface="Arial" charset="0"/>
              <a:buChar char="•"/>
            </a:pPr>
            <a:r>
              <a:rPr lang="en-US" altLang="en-US" sz="2800" dirty="0" smtClean="0">
                <a:ea typeface="Arial" charset="0"/>
                <a:cs typeface="Arial" charset="0"/>
              </a:rPr>
              <a:t>Similar to </a:t>
            </a:r>
            <a:r>
              <a:rPr lang="en-US" altLang="en-US" sz="2800" i="1" dirty="0" smtClean="0">
                <a:ea typeface="Arial" charset="0"/>
                <a:cs typeface="Arial" charset="0"/>
              </a:rPr>
              <a:t>United States v. Miller</a:t>
            </a:r>
            <a:r>
              <a:rPr lang="en-US" altLang="en-US" sz="2800" dirty="0" smtClean="0">
                <a:ea typeface="Arial" charset="0"/>
                <a:cs typeface="Arial" charset="0"/>
              </a:rPr>
              <a:t> (1976) (bank transaction records)</a:t>
            </a:r>
          </a:p>
          <a:p>
            <a:pPr marL="1257300" lvl="2" indent="-342900">
              <a:lnSpc>
                <a:spcPct val="90000"/>
              </a:lnSpc>
              <a:spcBef>
                <a:spcPct val="20000"/>
              </a:spcBef>
              <a:buFont typeface="Arial" charset="0"/>
              <a:buChar char="•"/>
            </a:pPr>
            <a:r>
              <a:rPr lang="en-US" altLang="en-US" dirty="0" smtClean="0">
                <a:ea typeface="Arial" charset="0"/>
                <a:cs typeface="Arial" charset="0"/>
              </a:rPr>
              <a:t>Again, federal statutes provide some protection</a:t>
            </a:r>
            <a:endParaRPr lang="en-US" altLang="en-US" sz="2000" dirty="0" smtClean="0">
              <a:ea typeface="Arial" charset="0"/>
              <a:cs typeface="Arial" charset="0"/>
            </a:endParaRPr>
          </a:p>
          <a:p>
            <a:pPr marL="457200" indent="-457200" eaLnBrk="1" hangingPunct="1">
              <a:lnSpc>
                <a:spcPct val="90000"/>
              </a:lnSpc>
              <a:spcBef>
                <a:spcPct val="20000"/>
              </a:spcBef>
              <a:buFont typeface="Arial" charset="0"/>
              <a:buChar char="•"/>
            </a:pPr>
            <a:endParaRPr lang="en-US" altLang="en-US" sz="2800" dirty="0">
              <a:ea typeface="Arial" charset="0"/>
              <a:cs typeface="Arial" charset="0"/>
            </a:endParaRPr>
          </a:p>
          <a:p>
            <a:pPr marL="457200" indent="-457200" eaLnBrk="1" hangingPunct="1">
              <a:lnSpc>
                <a:spcPct val="90000"/>
              </a:lnSpc>
              <a:spcBef>
                <a:spcPct val="20000"/>
              </a:spcBef>
              <a:buFont typeface="Arial" charset="0"/>
              <a:buChar char="•"/>
            </a:pPr>
            <a:r>
              <a:rPr lang="en-US" altLang="en-US" sz="2800" dirty="0" smtClean="0">
                <a:ea typeface="Arial" charset="0"/>
                <a:cs typeface="Arial" charset="0"/>
              </a:rPr>
              <a:t>Limits</a:t>
            </a:r>
            <a:r>
              <a:rPr lang="mr-IN" altLang="en-US" sz="2800" dirty="0" smtClean="0">
                <a:ea typeface="Arial" charset="0"/>
                <a:cs typeface="Arial" charset="0"/>
              </a:rPr>
              <a:t>…</a:t>
            </a:r>
            <a:r>
              <a:rPr lang="en-US" altLang="en-US" sz="2800" dirty="0">
                <a:ea typeface="Arial" charset="0"/>
                <a:cs typeface="Arial" charset="0"/>
              </a:rPr>
              <a:t>?</a:t>
            </a:r>
          </a:p>
          <a:p>
            <a:pPr marL="0" indent="0" eaLnBrk="1" hangingPunct="1">
              <a:lnSpc>
                <a:spcPct val="90000"/>
              </a:lnSpc>
              <a:spcBef>
                <a:spcPct val="20000"/>
              </a:spcBef>
            </a:pPr>
            <a:endParaRPr lang="en-US" altLang="en-US" sz="2600" dirty="0">
              <a:ea typeface="Arial" charset="0"/>
              <a:cs typeface="Arial" charset="0"/>
            </a:endParaRPr>
          </a:p>
        </p:txBody>
      </p:sp>
      <p:pic>
        <p:nvPicPr>
          <p:cNvPr id="2" name="Picture 1"/>
          <p:cNvPicPr>
            <a:picLocks noChangeAspect="1"/>
          </p:cNvPicPr>
          <p:nvPr/>
        </p:nvPicPr>
        <p:blipFill>
          <a:blip r:embed="rId3"/>
          <a:stretch>
            <a:fillRect/>
          </a:stretch>
        </p:blipFill>
        <p:spPr>
          <a:xfrm>
            <a:off x="6321302" y="815247"/>
            <a:ext cx="5820069" cy="3806325"/>
          </a:xfrm>
          <a:prstGeom prst="rect">
            <a:avLst/>
          </a:prstGeom>
        </p:spPr>
      </p:pic>
    </p:spTree>
    <p:extLst>
      <p:ext uri="{BB962C8B-B14F-4D97-AF65-F5344CB8AC3E}">
        <p14:creationId xmlns:p14="http://schemas.microsoft.com/office/powerpoint/2010/main" val="833234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1163</Words>
  <Application>Microsoft Macintosh PowerPoint</Application>
  <PresentationFormat>Widescreen</PresentationFormat>
  <Paragraphs>153</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Courier New</vt:lpstr>
      <vt:lpstr>ＭＳ Ｐゴシック</vt:lpstr>
      <vt:lpstr>Arial</vt:lpstr>
      <vt:lpstr>Office Theme</vt:lpstr>
      <vt:lpstr>Fourth Amendment and  Foundations of Surveillance Law</vt:lpstr>
      <vt:lpstr>A Brief Introduction to Law</vt:lpstr>
      <vt:lpstr>Fourth Amendment</vt:lpstr>
      <vt:lpstr>Side Note on Burdens of Proof</vt:lpstr>
      <vt:lpstr>Katz v. United States (1967)</vt:lpstr>
      <vt:lpstr>U.S. v. US District Court (Keith) (1972)</vt:lpstr>
      <vt:lpstr>U.S. v. US District Court (Keith) (1972)</vt:lpstr>
      <vt:lpstr>A Foreign Intelligence Exception to 4A?</vt:lpstr>
      <vt:lpstr>“Third Party Doctrine”</vt:lpstr>
      <vt:lpstr>PowerPoint Presentation</vt:lpstr>
      <vt:lpstr>PowerPoint Presentation</vt:lpstr>
      <vt:lpstr>Major Takeaways</vt:lpstr>
      <vt:lpstr>Consider This Hypothetical</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Amendment and  Foundations of Surveillance Law</dc:title>
  <dc:creator>Microsoft Office User</dc:creator>
  <cp:lastModifiedBy>Steven M. Bellovin</cp:lastModifiedBy>
  <cp:revision>53</cp:revision>
  <dcterms:created xsi:type="dcterms:W3CDTF">2017-09-15T15:25:30Z</dcterms:created>
  <dcterms:modified xsi:type="dcterms:W3CDTF">2017-10-01T20:06:00Z</dcterms:modified>
</cp:coreProperties>
</file>