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59" r:id="rId2"/>
    <p:sldId id="260" r:id="rId3"/>
    <p:sldId id="261" r:id="rId4"/>
    <p:sldId id="262" r:id="rId5"/>
    <p:sldId id="265" r:id="rId6"/>
    <p:sldId id="263" r:id="rId7"/>
    <p:sldId id="264" r:id="rId8"/>
    <p:sldId id="266" r:id="rId9"/>
    <p:sldId id="267" r:id="rId10"/>
    <p:sldId id="279" r:id="rId11"/>
    <p:sldId id="298" r:id="rId12"/>
    <p:sldId id="268" r:id="rId13"/>
    <p:sldId id="269" r:id="rId14"/>
    <p:sldId id="271" r:id="rId15"/>
    <p:sldId id="273" r:id="rId16"/>
    <p:sldId id="274" r:id="rId17"/>
    <p:sldId id="299" r:id="rId18"/>
    <p:sldId id="281" r:id="rId19"/>
    <p:sldId id="314" r:id="rId20"/>
    <p:sldId id="275" r:id="rId21"/>
    <p:sldId id="276" r:id="rId22"/>
    <p:sldId id="282" r:id="rId23"/>
    <p:sldId id="283" r:id="rId24"/>
    <p:sldId id="284" r:id="rId25"/>
    <p:sldId id="285" r:id="rId26"/>
    <p:sldId id="286" r:id="rId27"/>
    <p:sldId id="297" r:id="rId28"/>
    <p:sldId id="289" r:id="rId29"/>
    <p:sldId id="287" r:id="rId30"/>
    <p:sldId id="294" r:id="rId31"/>
    <p:sldId id="295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</p:sldIdLst>
  <p:sldSz cx="9144000" cy="6858000" type="screen4x3"/>
  <p:notesSz cx="9309100" cy="70532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D5A"/>
    <a:srgbClr val="002060"/>
    <a:srgbClr val="003399"/>
    <a:srgbClr val="CC0000"/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/>
    <p:restoredTop sz="94619"/>
  </p:normalViewPr>
  <p:slideViewPr>
    <p:cSldViewPr snapToObjects="1">
      <p:cViewPr varScale="1">
        <p:scale>
          <a:sx n="121" d="100"/>
          <a:sy n="121" d="100"/>
        </p:scale>
        <p:origin x="70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00B11D35-620B-4D7D-8379-9C56132950EF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99376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3" y="6699376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4D6DD10D-7C9B-428D-BAB1-754FBC87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07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38" cy="354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675" y="0"/>
            <a:ext cx="4033838" cy="354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B876A-FF64-CC43-86A5-2CDC94791A0C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67050" y="881063"/>
            <a:ext cx="3175000" cy="2381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94075"/>
            <a:ext cx="7448550" cy="2778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99250"/>
            <a:ext cx="4033838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675" y="6699250"/>
            <a:ext cx="4033838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14BA5-9BF4-BB4B-BB09-42D2FC88E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75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357F1-E058-364C-994A-F76605167C18}" type="datetime1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9C14-D47D-9949-AF7B-D54AE9024D4D}" type="datetime1">
              <a:rPr lang="en-US" smtClean="0"/>
              <a:t>2/6/18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93D3E7-9D91-8548-BE70-178880550467}" type="datetime1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BDD085-5B1C-9348-866C-2A9B817FEA38}" type="datetime1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6DE2E9-A42B-5C46-AE41-372149F24692}" type="datetime1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E26F-5C93-9940-A698-9F4BB7CF1867}" type="datetime1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78E5-3C94-9446-8BCC-F1C9B28C8438}" type="datetime1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FAE1-7EDE-C74B-9314-CFDD35E50902}" type="datetime1">
              <a:rPr lang="en-US" smtClean="0"/>
              <a:t>2/6/18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92E60-E499-C74E-A214-DDBB37BB8698}" type="datetime1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5C2922-DEDA-F548-9389-1D7B3DCE20CF}" type="datetime1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2AC6-BF22-4948-8F01-4D784A1A1B14}" type="datetime1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6BB4-AF3F-D341-9D46-096093D07EDA}" type="datetime1">
              <a:rPr lang="en-US" smtClean="0"/>
              <a:t>2/6/18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6FD6-FE64-794B-B140-08258223321B}" type="datetime1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6E91E-C3C8-4C4E-A1A4-8CD8255EA9F1}" type="datetime1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C5545-2EE2-A645-A0EE-8D757BBA89D4}" type="datetime1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D1FE9-DF19-1843-95FB-20197248D4AC}" type="datetime1">
              <a:rPr lang="en-US" smtClean="0"/>
              <a:t>2/6/18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4E0C98A-7C9F-034A-A837-03269F923CEF}" type="datetime1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Arial" charset="0"/>
        <a:buChar char="•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9215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Arial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71550" indent="-2857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Arial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20800" indent="-2857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Arial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657350" indent="-2857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Arial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creativecommons.org/licenses/by-nc/4.0/deed.en_U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1" y="1295400"/>
            <a:ext cx="8763000" cy="1927225"/>
          </a:xfrm>
        </p:spPr>
        <p:txBody>
          <a:bodyPr/>
          <a:lstStyle/>
          <a:p>
            <a:r>
              <a:rPr lang="en-US" sz="3600" dirty="0"/>
              <a:t>Artificial Intelligence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Steven M. Bellovin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95143" y="3991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by-nc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305126"/>
            <a:ext cx="1199013" cy="43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02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Feed in lots of data </a:t>
            </a:r>
            <a:r>
              <a:rPr lang="en-US" i="1" dirty="0"/>
              <a:t>without</a:t>
            </a:r>
            <a:r>
              <a:rPr lang="en-US" dirty="0"/>
              <a:t> ground truth</a:t>
            </a:r>
          </a:p>
          <a:p>
            <a:r>
              <a:rPr lang="en-US" dirty="0"/>
              <a:t>The algorithms find clusters of similar items; they can also find outliers—items that don’t cluster with others</a:t>
            </a:r>
          </a:p>
          <a:p>
            <a:r>
              <a:rPr lang="en-US" dirty="0"/>
              <a:t>They can also find probabilistic dependencies—if a certain pattern of one set of variables is associated with the values of another set, a prediction can be made about new items’ values for those variables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55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7CD4A-8193-5240-9254-7EAAB3B9A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 Engines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1DD61-19C7-B748-9C8F-AC1319CF7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recommend things to you, Amazon, Netflix, YouTube, etc., do not need to know what you buy or watch</a:t>
            </a:r>
          </a:p>
          <a:p>
            <a:r>
              <a:rPr lang="en-US" dirty="0"/>
              <a:t>Rather, they just need to know that people who liked </a:t>
            </a:r>
            <a:r>
              <a:rPr lang="en-US" i="1" dirty="0"/>
              <a:t>X</a:t>
            </a:r>
            <a:r>
              <a:rPr lang="en-US" dirty="0"/>
              <a:t> also tended to like </a:t>
            </a:r>
            <a:r>
              <a:rPr lang="en-US" i="1" dirty="0"/>
              <a:t>Y</a:t>
            </a:r>
            <a:r>
              <a:rPr lang="en-US" dirty="0"/>
              <a:t> and </a:t>
            </a:r>
            <a:r>
              <a:rPr lang="en-US" i="1" dirty="0"/>
              <a:t>Z</a:t>
            </a:r>
            <a:r>
              <a:rPr lang="en-US" dirty="0"/>
              <a:t>.</a:t>
            </a:r>
          </a:p>
          <a:p>
            <a:r>
              <a:rPr lang="en-US" dirty="0"/>
              <a:t>This is a classic example of unsupervised learning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5F9F2C-B587-7F47-B5BC-C6D3CC72E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B09CF-9920-334B-B6D6-A9EE4A0FD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55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Out for </a:t>
            </a:r>
            <a:br>
              <a:rPr lang="en-US" dirty="0"/>
            </a:br>
            <a:r>
              <a:rPr lang="en-US" dirty="0"/>
              <a:t>Biased Training Data!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Google Photos misidentified two African-American men as gorillas</a:t>
            </a:r>
          </a:p>
          <a:p>
            <a:r>
              <a:rPr lang="en-US" dirty="0"/>
              <a:t>Jacky </a:t>
            </a:r>
            <a:r>
              <a:rPr lang="en-US" dirty="0" err="1"/>
              <a:t>Alciné</a:t>
            </a:r>
            <a:r>
              <a:rPr lang="en-US" dirty="0"/>
              <a:t>—a programmer and one of the people who was misidentified, “I understand HOW this happens; the problem is </a:t>
            </a:r>
            <a:r>
              <a:rPr lang="en-US" dirty="0" err="1"/>
              <a:t>moreso</a:t>
            </a:r>
            <a:r>
              <a:rPr lang="en-US" dirty="0"/>
              <a:t> on the WHY.”</a:t>
            </a:r>
          </a:p>
          <a:p>
            <a:r>
              <a:rPr lang="en-US" dirty="0"/>
              <a:t>Likely cause: not enough dark-skinned faces in the training dataset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13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ML </a:t>
            </a:r>
            <a:br>
              <a:rPr lang="en-US" dirty="0"/>
            </a:br>
            <a:r>
              <a:rPr lang="en-US" dirty="0"/>
              <a:t>Image Recognition?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67128"/>
            <a:ext cx="7013448" cy="466319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61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ML</a:t>
            </a:r>
            <a:br>
              <a:rPr lang="en-US" dirty="0"/>
            </a:br>
            <a:r>
              <a:rPr lang="en-US" dirty="0"/>
              <a:t>Image Recognition?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14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67128"/>
            <a:ext cx="7013448" cy="4663198"/>
          </a:xfrm>
        </p:spPr>
      </p:pic>
    </p:spTree>
    <p:extLst>
      <p:ext uri="{BB962C8B-B14F-4D97-AF65-F5344CB8AC3E}">
        <p14:creationId xmlns:p14="http://schemas.microsoft.com/office/powerpoint/2010/main" val="1628406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ML</a:t>
            </a:r>
            <a:br>
              <a:rPr lang="en-US" dirty="0"/>
            </a:br>
            <a:r>
              <a:rPr lang="en-US" dirty="0"/>
              <a:t>Image Recognition?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15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8756418" cy="3397110"/>
          </a:xfrm>
        </p:spPr>
      </p:pic>
    </p:spTree>
    <p:extLst>
      <p:ext uri="{BB962C8B-B14F-4D97-AF65-F5344CB8AC3E}">
        <p14:creationId xmlns:p14="http://schemas.microsoft.com/office/powerpoint/2010/main" val="219643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382000" cy="1143000"/>
          </a:xfrm>
        </p:spPr>
        <p:txBody>
          <a:bodyPr/>
          <a:lstStyle/>
          <a:p>
            <a:r>
              <a:rPr lang="en-US" dirty="0"/>
              <a:t>ML </a:t>
            </a:r>
            <a:r>
              <a:rPr lang="en-US"/>
              <a:t>Can Spot Features You Miss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8759952" cy="3398481"/>
          </a:xfrm>
        </p:spPr>
      </p:pic>
    </p:spTree>
    <p:extLst>
      <p:ext uri="{BB962C8B-B14F-4D97-AF65-F5344CB8AC3E}">
        <p14:creationId xmlns:p14="http://schemas.microsoft.com/office/powerpoint/2010/main" val="63389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B9F69-94BB-9342-94CC-EFADFE2E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CD70-DC0F-FA44-A4E8-B2F73ACD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ML-based image recognition is being tried out on medical images: X-rays, MRIs, etc.</a:t>
            </a:r>
          </a:p>
          <a:p>
            <a:r>
              <a:rPr lang="en-US" dirty="0"/>
              <a:t>In some trials, it’s been as good or even better than radiologists</a:t>
            </a:r>
          </a:p>
          <a:p>
            <a:r>
              <a:rPr lang="en-US" dirty="0"/>
              <a:t>And: computers don’t get tired, don’t get bored, and don’t get distracted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315CF-86FD-1D48-8BF4-6FF79279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7C2A7-5EB2-0D4C-8D6A-09440BEC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3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Machine translation</a:t>
            </a:r>
          </a:p>
          <a:p>
            <a:r>
              <a:rPr lang="en-US" dirty="0"/>
              <a:t>Speech recognition</a:t>
            </a:r>
          </a:p>
          <a:p>
            <a:r>
              <a:rPr lang="en-US" dirty="0"/>
              <a:t>Computer vision</a:t>
            </a:r>
          </a:p>
          <a:p>
            <a:r>
              <a:rPr lang="en-US" dirty="0"/>
              <a:t>Some search engine features</a:t>
            </a:r>
          </a:p>
          <a:p>
            <a:r>
              <a:rPr lang="en-US" dirty="0"/>
              <a:t>A lot of self-driving car software</a:t>
            </a:r>
          </a:p>
          <a:p>
            <a:pPr marL="0" indent="0">
              <a:buNone/>
            </a:pPr>
            <a:r>
              <a:rPr lang="en-US" dirty="0"/>
              <a:t>In the past, all of these things were attempted by dedicated code, which didn’t work nearly as well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95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DE6BF02-DE89-3E4B-8F99-FF47DF419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Image Recognition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26E9B4-5BDB-CB49-BEE5-31593BCC56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Ever wonder why so many of the CAPTCHAs are relevant to drivers?</a:t>
            </a:r>
          </a:p>
          <a:p>
            <a:r>
              <a:rPr lang="en-US" dirty="0"/>
              <a:t>That’s right—you’re helping to train an ML algorithm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B2D6124-02DD-C948-B73D-EE18C7DCAA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33999" y="1964577"/>
            <a:ext cx="3351213" cy="43917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70F41-3225-5E44-B51C-2C98D508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8C5EF-8D14-AA4D-8AAE-73F8403ED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4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Artificial Intelligence?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You know what it is—computer programs that “think” or otherwise act “intelligent”</a:t>
            </a:r>
          </a:p>
          <a:p>
            <a:pPr lvl="1"/>
            <a:r>
              <a:rPr lang="en-US" dirty="0"/>
              <a:t>The Turing test?</a:t>
            </a:r>
          </a:p>
          <a:p>
            <a:r>
              <a:rPr lang="en-US" dirty="0"/>
              <a:t>What is “machine learning” (ML)?</a:t>
            </a:r>
          </a:p>
          <a:p>
            <a:pPr lvl="1"/>
            <a:r>
              <a:rPr lang="en-US" dirty="0"/>
              <a:t>It’s simply one technique for AI—throw a lot of data at a program and let it figure things out</a:t>
            </a:r>
          </a:p>
          <a:p>
            <a:r>
              <a:rPr lang="en-US" dirty="0"/>
              <a:t>What are “neural networks”?</a:t>
            </a:r>
          </a:p>
          <a:p>
            <a:pPr lvl="1"/>
            <a:r>
              <a:rPr lang="en-US" dirty="0"/>
              <a:t>A currently popular technique for ML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Merging Data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sensors, not just visual light cameras</a:t>
            </a:r>
          </a:p>
          <a:p>
            <a:r>
              <a:rPr lang="en-US" dirty="0"/>
              <a:t>They differ in resolution, coverage, timing, etc.</a:t>
            </a:r>
          </a:p>
          <a:p>
            <a:r>
              <a:rPr lang="en-US" dirty="0"/>
              <a:t>Imagine: satellite photos in different wavelengths, airborne side-looking radar, weather, temperature, etc.</a:t>
            </a:r>
          </a:p>
          <a:p>
            <a:r>
              <a:rPr lang="en-US" dirty="0"/>
              <a:t>ML algorithms can treat these as multiple variables and make inferences </a:t>
            </a:r>
            <a:r>
              <a:rPr lang="en-US" i="1" dirty="0"/>
              <a:t>without</a:t>
            </a:r>
            <a:r>
              <a:rPr lang="en-US" dirty="0"/>
              <a:t> actually merging them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58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 your ML system on normal, unhacked data</a:t>
            </a:r>
          </a:p>
          <a:p>
            <a:r>
              <a:rPr lang="en-US" dirty="0"/>
              <a:t>Have it look, in real-time, for deviations; flag them as possible security incidents</a:t>
            </a:r>
          </a:p>
          <a:p>
            <a:r>
              <a:rPr lang="en-US" dirty="0"/>
              <a:t>Known as “anomaly detection”; used for network traffic, host behavior, virus detection, etc.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49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Good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has made incredible progress in the last very few years</a:t>
            </a:r>
          </a:p>
          <a:p>
            <a:r>
              <a:rPr lang="en-US" dirty="0"/>
              <a:t>Things that had been very hard research problems are now routine</a:t>
            </a:r>
          </a:p>
          <a:p>
            <a:r>
              <a:rPr lang="en-US" dirty="0"/>
              <a:t>There is every reason to expect continued rapid progress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737393"/>
            <a:ext cx="4260057" cy="19628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401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Change Rapidly!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September 2014</a:t>
            </a:r>
          </a:p>
        </p:txBody>
      </p:sp>
      <p:pic>
        <p:nvPicPr>
          <p:cNvPr id="1026" name="Picture 2" descr="ttps://imgs.xkcd.com/comics/tasks_2x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4140" y="3160713"/>
            <a:ext cx="1721582" cy="289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Google Images, Today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42716" y="3815705"/>
            <a:ext cx="3767138" cy="158085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95400" y="61722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xkcd.com</a:t>
            </a:r>
            <a:r>
              <a:rPr lang="en-US" sz="1200" dirty="0"/>
              <a:t>/1425/</a:t>
            </a:r>
          </a:p>
        </p:txBody>
      </p:sp>
    </p:spTree>
    <p:extLst>
      <p:ext uri="{BB962C8B-B14F-4D97-AF65-F5344CB8AC3E}">
        <p14:creationId xmlns:p14="http://schemas.microsoft.com/office/powerpoint/2010/main" val="1188205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Full Picture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21975"/>
            <a:ext cx="5867400" cy="391528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20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61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Data Is Hard</a:t>
            </a:r>
          </a:p>
          <a:p>
            <a:r>
              <a:rPr lang="en-US" dirty="0"/>
              <a:t>Output is Probabilistic</a:t>
            </a:r>
          </a:p>
          <a:p>
            <a:r>
              <a:rPr lang="en-US" dirty="0"/>
              <a:t>Adversarial machine learning</a:t>
            </a:r>
          </a:p>
          <a:p>
            <a:r>
              <a:rPr lang="en-US" dirty="0"/>
              <a:t>There are important “big data” situations where ML cannot help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43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Computers do not “see” the way we do</a:t>
            </a:r>
          </a:p>
          <a:p>
            <a:r>
              <a:rPr lang="en-US" dirty="0"/>
              <a:t>Imperceptible or irrelevant—to us!—changes to an image can drastically change the results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160861"/>
            <a:ext cx="5459834" cy="2195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775" y="6356350"/>
            <a:ext cx="3451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arxiv.org</a:t>
            </a:r>
            <a:r>
              <a:rPr lang="en-US" sz="1200" dirty="0"/>
              <a:t>/abs/1412.6572</a:t>
            </a:r>
          </a:p>
        </p:txBody>
      </p:sp>
    </p:spTree>
    <p:extLst>
      <p:ext uri="{BB962C8B-B14F-4D97-AF65-F5344CB8AC3E}">
        <p14:creationId xmlns:p14="http://schemas.microsoft.com/office/powerpoint/2010/main" val="663946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100% </a:t>
            </a:r>
            <a:r>
              <a:rPr lang="en-US"/>
              <a:t>Successful Attack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8712" y="1898928"/>
            <a:ext cx="3366575" cy="445742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3048000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arxiv.org</a:t>
            </a:r>
            <a:r>
              <a:rPr lang="en-US" sz="1100" dirty="0"/>
              <a:t>/pdf/1707.08945.pdf</a:t>
            </a:r>
          </a:p>
        </p:txBody>
      </p:sp>
    </p:spTree>
    <p:extLst>
      <p:ext uri="{BB962C8B-B14F-4D97-AF65-F5344CB8AC3E}">
        <p14:creationId xmlns:p14="http://schemas.microsoft.com/office/powerpoint/2010/main" val="382169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Biased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data that doesn’t represent actual data</a:t>
            </a:r>
          </a:p>
          <a:p>
            <a:r>
              <a:rPr lang="en-US" dirty="0"/>
              <a:t>Cultural biases by the trainers </a:t>
            </a:r>
          </a:p>
          <a:p>
            <a:pPr lvl="1"/>
            <a:r>
              <a:rPr lang="en-US" dirty="0"/>
              <a:t>Mechanical Turk workers are often used for labeling</a:t>
            </a:r>
          </a:p>
          <a:p>
            <a:r>
              <a:rPr lang="en-US" dirty="0"/>
              <a:t>False positives and false negatives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9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ML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of complicated math</a:t>
            </a:r>
          </a:p>
          <a:p>
            <a:r>
              <a:rPr lang="en-US" i="1" dirty="0"/>
              <a:t>Not</a:t>
            </a:r>
            <a:r>
              <a:rPr lang="en-US" dirty="0"/>
              <a:t> the way human brains with human neurons work</a:t>
            </a:r>
          </a:p>
          <a:p>
            <a:r>
              <a:rPr lang="en-US" dirty="0"/>
              <a:t>To us, it doesn’t matter—we’ll treat it as a black box with certain properties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55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Terrorists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very, very few terrorists</a:t>
            </a:r>
          </a:p>
          <a:p>
            <a:r>
              <a:rPr lang="en-US" dirty="0"/>
              <a:t>Where are you going to find enough training data?</a:t>
            </a:r>
          </a:p>
          <a:p>
            <a:r>
              <a:rPr lang="en-US" dirty="0"/>
              <a:t>Almost certainly, any features the real terrorists have in common will be matched by very many other innocent people</a:t>
            </a:r>
          </a:p>
          <a:p>
            <a:r>
              <a:rPr lang="en-US" dirty="0"/>
              <a:t>The algorithms can’t distinguish them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7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Terrorists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There are very, very few terrorists</a:t>
            </a:r>
          </a:p>
          <a:p>
            <a:r>
              <a:rPr lang="en-US" dirty="0"/>
              <a:t>Where are you going to find enough training data?</a:t>
            </a:r>
          </a:p>
          <a:p>
            <a:r>
              <a:rPr lang="en-US" dirty="0"/>
              <a:t>Almost certainly, any features the real terrorists have in common will be matched by very many other innocent people</a:t>
            </a:r>
          </a:p>
          <a:p>
            <a:r>
              <a:rPr lang="en-US" dirty="0"/>
              <a:t>The algorithms </a:t>
            </a:r>
            <a:r>
              <a:rPr lang="en-US"/>
              <a:t>can’t distinguish them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When humans do this, we call it profiling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60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92D14-C848-AD41-A48D-50537DA82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6694"/>
            <a:ext cx="6934200" cy="1362075"/>
          </a:xfrm>
        </p:spPr>
        <p:txBody>
          <a:bodyPr/>
          <a:lstStyle/>
          <a:p>
            <a:r>
              <a:rPr lang="en-US" dirty="0"/>
              <a:t>ML Doesn’t Always Work the Way We Want it To…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8AC8C-B861-B74F-9A63-69F510B8A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5F549-2308-0843-9DA8-54A269751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0C5E4E-81ED-474D-9E41-2E05BAA8F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01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77CB8-F6CE-3B45-BBEE-30AF4D180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31D1D-43E2-554B-8429-40CAB3F08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Microsoft </a:t>
            </a:r>
            <a:r>
              <a:rPr lang="en-US" dirty="0" err="1"/>
              <a:t>Tay</a:t>
            </a:r>
            <a:endParaRPr lang="en-US" dirty="0"/>
          </a:p>
          <a:p>
            <a:r>
              <a:rPr lang="en-US" dirty="0"/>
              <a:t>Recidivism risk</a:t>
            </a:r>
          </a:p>
          <a:p>
            <a:r>
              <a:rPr lang="en-US" dirty="0"/>
              <a:t>Targeted advertising</a:t>
            </a:r>
          </a:p>
          <a:p>
            <a:r>
              <a:rPr lang="en-US" dirty="0"/>
              <a:t>More…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B8F9D-0513-C544-BDB6-65F0FE1BD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12E2C-F2E1-F84B-B1B6-F86ED9509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74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3AB40-F0D8-5F43-9632-F08F535B8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Microsoft </a:t>
            </a:r>
            <a:r>
              <a:rPr lang="en-US" dirty="0" err="1"/>
              <a:t>Tay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590D8-A35D-134C-A3AB-F82A98BF2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Twitter “</a:t>
            </a:r>
            <a:r>
              <a:rPr lang="en-US" dirty="0" err="1"/>
              <a:t>chatbot</a:t>
            </a:r>
            <a:r>
              <a:rPr lang="en-US" dirty="0"/>
              <a:t>”</a:t>
            </a:r>
          </a:p>
          <a:p>
            <a:r>
              <a:rPr lang="en-US" dirty="0" err="1"/>
              <a:t>Tay</a:t>
            </a:r>
            <a:r>
              <a:rPr lang="en-US" dirty="0"/>
              <a:t> “talked” with people on Twitter</a:t>
            </a:r>
          </a:p>
          <a:p>
            <a:r>
              <a:rPr lang="en-US" dirty="0"/>
              <a:t>What people tweeted to it became its training data</a:t>
            </a:r>
          </a:p>
          <a:p>
            <a:r>
              <a:rPr lang="en-US" dirty="0"/>
              <a:t>It started sounding like a misogynist Nazi…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B156E6-62D0-F04D-B31D-C73D1223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D741F-1366-B045-ADEE-3662D60C3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19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E8BC7-8140-424D-8016-0D1A6D1E6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2003-FD17-624F-B41B-96399C1E7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from 4Chan and 8Chan decided to troll it.</a:t>
            </a:r>
          </a:p>
          <a:p>
            <a:r>
              <a:rPr lang="en-US" dirty="0"/>
              <a:t>With ML, vile Nazi garbage in, vile Nazi garbage out</a:t>
            </a:r>
          </a:p>
          <a:p>
            <a:r>
              <a:rPr lang="en-US" dirty="0"/>
              <a:t>Microsoft didn’t appreciate just what people would try.</a:t>
            </a:r>
          </a:p>
          <a:p>
            <a:r>
              <a:rPr lang="en-US" dirty="0"/>
              <a:t>“</a:t>
            </a:r>
            <a:r>
              <a:rPr lang="en-US" dirty="0" err="1"/>
              <a:t>Sinders</a:t>
            </a:r>
            <a:r>
              <a:rPr lang="en-US" dirty="0"/>
              <a:t> is critical of Microsoft and </a:t>
            </a:r>
            <a:r>
              <a:rPr lang="en-US" dirty="0" err="1"/>
              <a:t>Tay</a:t>
            </a:r>
            <a:r>
              <a:rPr lang="en-US" dirty="0"/>
              <a:t>, writing that ‘designers and engineers have to start thinking about codes of conduct and how accidentally abusive an AI can be.’” (</a:t>
            </a:r>
            <a:r>
              <a:rPr lang="en-US" i="1" dirty="0" err="1"/>
              <a:t>Ars</a:t>
            </a:r>
            <a:r>
              <a:rPr lang="en-US" i="1" dirty="0"/>
              <a:t> </a:t>
            </a:r>
            <a:r>
              <a:rPr lang="en-US" i="1" dirty="0" err="1"/>
              <a:t>Technica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49AA0-74ED-8A4E-86F2-3A88596CC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82F55-7A1F-5B4E-9EEA-86BD1BEB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56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2BAFD-30AF-DB46-9D8B-A2CBD5FCD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Recidivism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9FA07-EF40-6543-9E3D-24950E1B6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companies market “risk assessment tools” to law enforcement and the judiciary</a:t>
            </a:r>
          </a:p>
          <a:p>
            <a:r>
              <a:rPr lang="en-US" dirty="0"/>
              <a:t>Do they work? Do they exhibit impermissible bias?</a:t>
            </a:r>
          </a:p>
          <a:p>
            <a:r>
              <a:rPr lang="en-US" dirty="0"/>
              <a:t>A </a:t>
            </a:r>
            <a:r>
              <a:rPr lang="en-US" dirty="0" err="1"/>
              <a:t>ProPublica</a:t>
            </a:r>
            <a:r>
              <a:rPr lang="en-US" dirty="0"/>
              <a:t> study says that one popular one doesn’t work and does show racial bias: blacks are more likely to be seen as likely reoffenders—but the predictions aren’t very accurate anyway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3AAAB7-D4EC-3A44-9F38-E695D21C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F6793-60DA-7C46-A47F-CBE08DE87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43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F689D-D0F7-9F47-A0DC-DA04AFC8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1343B-9550-A448-9CC9-0AC0752F0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Inadequate evaluation of accuracy</a:t>
            </a:r>
          </a:p>
          <a:p>
            <a:r>
              <a:rPr lang="en-US" dirty="0"/>
              <a:t>Using the program in ways not intended by the developers</a:t>
            </a:r>
          </a:p>
          <a:p>
            <a:r>
              <a:rPr lang="en-US" dirty="0"/>
              <a:t>Proxy variables for race</a:t>
            </a:r>
          </a:p>
          <a:p>
            <a:r>
              <a:rPr lang="en-US" dirty="0"/>
              <a:t>Using inappropriate variables, e.g., “arrests” rather than “crimes committed”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E6A15E-9966-F04D-8B09-3F867C6F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52D60-FDB8-194B-B5AB-0E315C97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68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C5AA-189A-2349-8621-F5CA4C43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Hypertargeted</a:t>
            </a:r>
            <a:r>
              <a:rPr lang="en-US" dirty="0"/>
              <a:t> Advertising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99949-478D-DA4F-B2F4-F6FD0B634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It’s normal practice to target ads to the “right” audience</a:t>
            </a:r>
          </a:p>
          <a:p>
            <a:r>
              <a:rPr lang="en-US" dirty="0"/>
              <a:t>ML permits very precise targeting—others can’t even see the ads</a:t>
            </a:r>
          </a:p>
          <a:p>
            <a:r>
              <a:rPr lang="en-US" dirty="0"/>
              <a:t>Used politically—some say that YouTube’s recommendation algorithms helped Trump</a:t>
            </a:r>
          </a:p>
          <a:p>
            <a:pPr lvl="1"/>
            <a:r>
              <a:rPr lang="en-US" dirty="0"/>
              <a:t>The Trump campaign used precise targeting on Facebook</a:t>
            </a:r>
          </a:p>
          <a:p>
            <a:r>
              <a:rPr lang="en-US" dirty="0"/>
              <a:t>Target managed to identify a pregnant 16-year-old—her family didn’t even know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8D547-05CE-4245-BFD0-0F5588D1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98F7A-CFE7-364F-BF1A-6B43BA3F0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88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588C9-47E7-9846-86D8-6B1B4BA2C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52FB4-F533-BF45-8502-1DD276F54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People habitually buy from the same stores</a:t>
            </a:r>
          </a:p>
          <a:p>
            <a:r>
              <a:rPr lang="en-US" dirty="0"/>
              <a:t>They tend to switch only at certain times, e.g., when a baby is born</a:t>
            </a:r>
          </a:p>
          <a:p>
            <a:r>
              <a:rPr lang="en-US" dirty="0"/>
              <a:t>Target analyzed sales data to find leading indicators of pregnancy</a:t>
            </a:r>
          </a:p>
          <a:p>
            <a:r>
              <a:rPr lang="en-US" dirty="0"/>
              <a:t>They then sent coupons to women who showed those indicators</a:t>
            </a:r>
          </a:p>
          <a:p>
            <a:r>
              <a:rPr lang="en-US" dirty="0"/>
              <a:t>People found that creepy—so Target buried the coupons among other, untargeted stuff that they didn’t really care if you bought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020CE-DDD0-AF44-9BAE-B40F55FDB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3DE39-93DB-1F47-87EB-F4AE8B3B6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24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ML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You feed the program a lot of </a:t>
            </a:r>
            <a:r>
              <a:rPr lang="en-US" i="1" dirty="0"/>
              <a:t>training data</a:t>
            </a:r>
            <a:endParaRPr lang="en-US" dirty="0"/>
          </a:p>
          <a:p>
            <a:r>
              <a:rPr lang="en-US" dirty="0"/>
              <a:t>From this training data, the ML algorithm builds a model of the input</a:t>
            </a:r>
          </a:p>
          <a:p>
            <a:r>
              <a:rPr lang="en-US" dirty="0"/>
              <a:t>New inputs are matched against the model</a:t>
            </a:r>
          </a:p>
          <a:p>
            <a:pPr lvl="1"/>
            <a:r>
              <a:rPr lang="en-US" dirty="0"/>
              <a:t>Examples: Google Translate, Amazon and Netflix’s recommendation engines, speech and image recognition</a:t>
            </a:r>
          </a:p>
          <a:p>
            <a:r>
              <a:rPr lang="en-US" dirty="0"/>
              <a:t>However—machine learning algorithms find </a:t>
            </a:r>
            <a:r>
              <a:rPr lang="en-US" i="1" dirty="0"/>
              <a:t>correlations</a:t>
            </a:r>
            <a:r>
              <a:rPr lang="en-US" dirty="0"/>
              <a:t>, not </a:t>
            </a:r>
            <a:r>
              <a:rPr lang="en-US" i="1" dirty="0"/>
              <a:t>causation</a:t>
            </a:r>
          </a:p>
          <a:p>
            <a:pPr lvl="1"/>
            <a:r>
              <a:rPr lang="en-US" dirty="0"/>
              <a:t>It’s not always clear why ML makes certain connections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30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E2AE1-4413-0A40-A4EB-0D7A837A9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Algorithmic Transparency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D0358-D7C2-DD4A-8C11-EF18768FE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have been calls for “algorithmic transparency”—make companies disclose their algorithms</a:t>
            </a:r>
          </a:p>
          <a:p>
            <a:r>
              <a:rPr lang="en-US" dirty="0"/>
              <a:t>It can help a little, in that it will show what variables are being used</a:t>
            </a:r>
          </a:p>
          <a:p>
            <a:r>
              <a:rPr lang="en-US" dirty="0"/>
              <a:t>But—it’s not just the code, it’s the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626156-C0C7-1D48-BC24-C1ADE14E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89285-329E-804B-A094-61319325B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96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E66F7-77E2-7B49-81D5-CB4D66D4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Transparency?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E6FF4-2B22-2A4B-883A-163E9585D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training data is often far more sensitive than the code</a:t>
            </a:r>
          </a:p>
          <a:p>
            <a:pPr lvl="1"/>
            <a:r>
              <a:rPr lang="en-US" dirty="0"/>
              <a:t>It can be a matter of user privacy</a:t>
            </a:r>
          </a:p>
          <a:p>
            <a:r>
              <a:rPr lang="en-US" dirty="0"/>
              <a:t>In some systems, the model is continuously updated</a:t>
            </a:r>
          </a:p>
          <a:p>
            <a:r>
              <a:rPr lang="en-US" dirty="0"/>
              <a:t>Example: when you click on a link on a Google results page, the link actually takes you to Google, so it can tell what you clicked on</a:t>
            </a:r>
          </a:p>
          <a:p>
            <a:r>
              <a:rPr lang="en-US" dirty="0"/>
              <a:t>But what can we do?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65D659-CA59-5E41-895D-6293C160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C73ED-4A5A-774C-A52F-D020A1870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65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E51C6-E845-924E-921E-75DD3452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York City Initiative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414BF-F61C-C946-B1B0-B47579752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task force will develop:</a:t>
            </a:r>
          </a:p>
          <a:p>
            <a:pPr lvl="1"/>
            <a:r>
              <a:rPr lang="en-US" dirty="0"/>
              <a:t>Appeal procedures for people affected by city ML systems</a:t>
            </a:r>
          </a:p>
          <a:p>
            <a:pPr lvl="1"/>
            <a:r>
              <a:rPr lang="en-US" dirty="0"/>
              <a:t>Methods to look for bias</a:t>
            </a:r>
          </a:p>
          <a:p>
            <a:pPr lvl="1"/>
            <a:r>
              <a:rPr lang="en-US" dirty="0"/>
              <a:t>A procedure to provide redress for people discriminated against</a:t>
            </a:r>
          </a:p>
          <a:p>
            <a:pPr lvl="1"/>
            <a:r>
              <a:rPr lang="en-US" dirty="0"/>
              <a:t>Recommendations for transparency of operation</a:t>
            </a:r>
          </a:p>
          <a:p>
            <a:pPr lvl="1"/>
            <a:r>
              <a:rPr lang="en-US" dirty="0"/>
              <a:t>Procedures to archive code </a:t>
            </a:r>
            <a:r>
              <a:rPr lang="en-US" i="1" dirty="0"/>
              <a:t>and</a:t>
            </a:r>
            <a:r>
              <a:rPr lang="en-US" dirty="0"/>
              <a:t> training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CA5BC-3CC6-0D40-928F-0790CA9BE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9CE53-F67F-5147-8F1B-73B78BFC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638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F865B-E9BB-0E4C-BF4E-69A1D37B1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F88B5-C46B-2344-B0BC-E1A3AAEF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can, up to a point. However…</a:t>
            </a:r>
          </a:p>
          <a:p>
            <a:r>
              <a:rPr lang="en-US" dirty="0"/>
              <a:t>Explaining why an ML algorithm gave a particular answer is </a:t>
            </a:r>
            <a:r>
              <a:rPr lang="en-US" i="1" dirty="0"/>
              <a:t>hard</a:t>
            </a:r>
            <a:endParaRPr lang="en-US" dirty="0"/>
          </a:p>
          <a:p>
            <a:r>
              <a:rPr lang="en-US" dirty="0"/>
              <a:t>Code is often vendor-proprietary</a:t>
            </a:r>
          </a:p>
          <a:p>
            <a:r>
              <a:rPr lang="en-US" dirty="0"/>
              <a:t>Training data is often sensitive</a:t>
            </a:r>
          </a:p>
          <a:p>
            <a:r>
              <a:rPr lang="en-US" dirty="0"/>
              <a:t>But at least the city recognizes the issue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DE54B-F12D-7D4D-BD39-0449525E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20DD1-A5D1-7640-A508-540A765A3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24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A2D77-34F2-F04F-A8A4-A73393460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954C3-E771-7141-8D66-54E96C125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Awareness is key</a:t>
            </a:r>
          </a:p>
          <a:p>
            <a:r>
              <a:rPr lang="en-US" dirty="0"/>
              <a:t>Get competent data scientists to study each system, to look at data sources, proxies, code, etc.</a:t>
            </a:r>
          </a:p>
          <a:p>
            <a:pPr lvl="1"/>
            <a:r>
              <a:rPr lang="en-US" i="1" dirty="0"/>
              <a:t>Require</a:t>
            </a:r>
            <a:r>
              <a:rPr lang="en-US" dirty="0"/>
              <a:t> vendors to make code available to city-designated experts</a:t>
            </a:r>
          </a:p>
          <a:p>
            <a:r>
              <a:rPr lang="en-US" dirty="0"/>
              <a:t>Above all: social policy has to come first, and be set by political processes; code has to follow that policy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DED5F-1033-924C-81AE-0D54175B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6B9E0-AD65-2848-A2F6-6AB6DEE1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1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versus Causation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orrel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0"/>
            <a:ext cx="6400800" cy="257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0" y="58674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https://</a:t>
            </a:r>
            <a:r>
              <a:rPr lang="en-US" sz="1400" dirty="0" err="1"/>
              <a:t>xkcd.com</a:t>
            </a:r>
            <a:r>
              <a:rPr lang="en-US" sz="1400" dirty="0"/>
              <a:t>/552/</a:t>
            </a:r>
          </a:p>
        </p:txBody>
      </p:sp>
    </p:spTree>
    <p:extLst>
      <p:ext uri="{BB962C8B-B14F-4D97-AF65-F5344CB8AC3E}">
        <p14:creationId xmlns:p14="http://schemas.microsoft.com/office/powerpoint/2010/main" val="560860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data must represent the desired actual input space</a:t>
            </a:r>
          </a:p>
          <a:p>
            <a:r>
              <a:rPr lang="en-US" dirty="0"/>
              <a:t>Ideally, the training records should be statistically </a:t>
            </a:r>
            <a:r>
              <a:rPr lang="en-US" i="1" dirty="0"/>
              <a:t>independent</a:t>
            </a:r>
          </a:p>
          <a:p>
            <a:r>
              <a:rPr lang="en-US" dirty="0"/>
              <a:t>If you get the training data wrong, the output will be biased</a:t>
            </a:r>
          </a:p>
          <a:p>
            <a:r>
              <a:rPr lang="en-US" dirty="0"/>
              <a:t>To understand or evaluate the behavior of an ML system, you need the code </a:t>
            </a:r>
            <a:r>
              <a:rPr lang="en-US" i="1" dirty="0"/>
              <a:t>and</a:t>
            </a:r>
            <a:r>
              <a:rPr lang="en-US" dirty="0"/>
              <a:t> the data it was trained on</a:t>
            </a:r>
          </a:p>
          <a:p>
            <a:pPr lvl="1"/>
            <a:r>
              <a:rPr lang="en-US" dirty="0"/>
              <a:t>“Algorithm transparency” alone won’t do 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01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Biased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you want an ML system to evaluate job applications</a:t>
            </a:r>
          </a:p>
          <a:p>
            <a:r>
              <a:rPr lang="en-US" dirty="0"/>
              <a:t>You train it with data on your current employees</a:t>
            </a:r>
          </a:p>
          <a:p>
            <a:r>
              <a:rPr lang="en-US" dirty="0"/>
              <a:t>The ML system will find applicants who “resemble” the current work force</a:t>
            </a:r>
          </a:p>
          <a:p>
            <a:r>
              <a:rPr lang="en-US" i="1" dirty="0"/>
              <a:t>If your current workforce is predominantly white males, the ML system will select white male applicants and perpetuate bias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6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Supervised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 human </a:t>
            </a:r>
            <a:r>
              <a:rPr lang="en-US" sz="2000" i="1" dirty="0"/>
              <a:t>labels</a:t>
            </a:r>
            <a:r>
              <a:rPr lang="en-US" sz="2000" dirty="0"/>
              <a:t> the training data according to some criteria, e.g., spam or not spam</a:t>
            </a:r>
          </a:p>
          <a:p>
            <a:r>
              <a:rPr lang="en-US" sz="2000" dirty="0"/>
              <a:t>The algorithm then “learns” what characteristics make items more like spam or more like non-spam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Unsupervised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Finds what items cluster together</a:t>
            </a:r>
          </a:p>
          <a:p>
            <a:r>
              <a:rPr lang="en-US" sz="2000" dirty="0"/>
              <a:t>Useful for large datasets, where there is no ground truth, or where labels don’t matter</a:t>
            </a:r>
          </a:p>
          <a:p>
            <a:r>
              <a:rPr lang="en-US" sz="2000" dirty="0"/>
              <a:t>What counts is </a:t>
            </a:r>
            <a:r>
              <a:rPr lang="en-US" sz="2000" i="1" dirty="0"/>
              <a:t>similarity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5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Supervised: Image Recognition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Feed it lots of pictures of different things</a:t>
            </a:r>
          </a:p>
          <a:p>
            <a:r>
              <a:rPr lang="en-US" dirty="0"/>
              <a:t>Label each one: a dog, a plane, a mountain, etc.</a:t>
            </a:r>
          </a:p>
          <a:p>
            <a:r>
              <a:rPr lang="en-US" dirty="0"/>
              <a:t>Now feed it a new picture—it will find the closest match and output the label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168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22890</TotalTime>
  <Words>1769</Words>
  <Application>Microsoft Macintosh PowerPoint</Application>
  <PresentationFormat>On-screen Show (4:3)</PresentationFormat>
  <Paragraphs>273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Calisto MT</vt:lpstr>
      <vt:lpstr>Wingdings</vt:lpstr>
      <vt:lpstr>Genesis</vt:lpstr>
      <vt:lpstr>Artificial Intelligence </vt:lpstr>
      <vt:lpstr>What is Artificial Intelligence?</vt:lpstr>
      <vt:lpstr>How Does ML Work?</vt:lpstr>
      <vt:lpstr>How ML Works</vt:lpstr>
      <vt:lpstr>Correlation versus Causation</vt:lpstr>
      <vt:lpstr>Training Data</vt:lpstr>
      <vt:lpstr>Biased Data</vt:lpstr>
      <vt:lpstr>Learning Styles</vt:lpstr>
      <vt:lpstr>Supervised: Image Recognition</vt:lpstr>
      <vt:lpstr>Unsupervised Learning</vt:lpstr>
      <vt:lpstr>Recommendation Engines</vt:lpstr>
      <vt:lpstr>Watch Out for  Biased Training Data!</vt:lpstr>
      <vt:lpstr>Why Use ML  Image Recognition?</vt:lpstr>
      <vt:lpstr>Why Use ML Image Recognition?</vt:lpstr>
      <vt:lpstr>Why Use ML Image Recognition?</vt:lpstr>
      <vt:lpstr>ML Can Spot Features You Miss</vt:lpstr>
      <vt:lpstr>Medical Imagery</vt:lpstr>
      <vt:lpstr>Today’s Uses</vt:lpstr>
      <vt:lpstr>Training Image Recognition</vt:lpstr>
      <vt:lpstr>Merging Data Sources</vt:lpstr>
      <vt:lpstr>Computer Security</vt:lpstr>
      <vt:lpstr>The Good News</vt:lpstr>
      <vt:lpstr>Things Change Rapidly!</vt:lpstr>
      <vt:lpstr>The Full Picture</vt:lpstr>
      <vt:lpstr>However…</vt:lpstr>
      <vt:lpstr>There Are Issues</vt:lpstr>
      <vt:lpstr>Adversarial Machine Learning</vt:lpstr>
      <vt:lpstr>100% Successful Attack</vt:lpstr>
      <vt:lpstr>Biased Sources</vt:lpstr>
      <vt:lpstr>Finding Terrorists</vt:lpstr>
      <vt:lpstr>Finding Terrorists</vt:lpstr>
      <vt:lpstr>ML Doesn’t Always Work the Way We Want it To…</vt:lpstr>
      <vt:lpstr>Some Examples</vt:lpstr>
      <vt:lpstr>Microsoft Tay</vt:lpstr>
      <vt:lpstr>What Happened?</vt:lpstr>
      <vt:lpstr>Recidivism</vt:lpstr>
      <vt:lpstr>What Happened?</vt:lpstr>
      <vt:lpstr>Hypertargeted Advertising</vt:lpstr>
      <vt:lpstr>Target</vt:lpstr>
      <vt:lpstr>Algorithmic Transparency</vt:lpstr>
      <vt:lpstr>Data Transparency?</vt:lpstr>
      <vt:lpstr>The New York City Initiative</vt:lpstr>
      <vt:lpstr>Will it Work?</vt:lpstr>
      <vt:lpstr>What Should We Do?</vt:lpstr>
    </vt:vector>
  </TitlesOfParts>
  <Company>Federal Trade Commission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Security in the Real World</dc:title>
  <dc:creator>Federal Trade Commission</dc:creator>
  <cp:lastModifiedBy>Steven M. Bellovin</cp:lastModifiedBy>
  <cp:revision>356</cp:revision>
  <cp:lastPrinted>2013-04-03T14:51:41Z</cp:lastPrinted>
  <dcterms:created xsi:type="dcterms:W3CDTF">2013-03-26T17:17:25Z</dcterms:created>
  <dcterms:modified xsi:type="dcterms:W3CDTF">2018-02-07T18:25:19Z</dcterms:modified>
</cp:coreProperties>
</file>