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5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AF57E-F49F-4C5F-9B02-831C01213DE1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6621-0B28-4BBD-A790-F95068A14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051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AF57E-F49F-4C5F-9B02-831C01213DE1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6621-0B28-4BBD-A790-F95068A14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182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AF57E-F49F-4C5F-9B02-831C01213DE1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6621-0B28-4BBD-A790-F95068A14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07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AF57E-F49F-4C5F-9B02-831C01213DE1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6621-0B28-4BBD-A790-F95068A14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93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AF57E-F49F-4C5F-9B02-831C01213DE1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6621-0B28-4BBD-A790-F95068A14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345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AF57E-F49F-4C5F-9B02-831C01213DE1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6621-0B28-4BBD-A790-F95068A14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423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AF57E-F49F-4C5F-9B02-831C01213DE1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6621-0B28-4BBD-A790-F95068A14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897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AF57E-F49F-4C5F-9B02-831C01213DE1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6621-0B28-4BBD-A790-F95068A14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802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AF57E-F49F-4C5F-9B02-831C01213DE1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6621-0B28-4BBD-A790-F95068A14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145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AF57E-F49F-4C5F-9B02-831C01213DE1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6621-0B28-4BBD-A790-F95068A14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814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AF57E-F49F-4C5F-9B02-831C01213DE1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6621-0B28-4BBD-A790-F95068A14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98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AF57E-F49F-4C5F-9B02-831C01213DE1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36621-0B28-4BBD-A790-F95068A14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52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42504" y="245806"/>
            <a:ext cx="2399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CARL Compilation Flow</a:t>
            </a:r>
          </a:p>
        </p:txBody>
      </p:sp>
      <p:sp>
        <p:nvSpPr>
          <p:cNvPr id="5" name="Flowchart: Document 4"/>
          <p:cNvSpPr/>
          <p:nvPr/>
        </p:nvSpPr>
        <p:spPr>
          <a:xfrm>
            <a:off x="7855973" y="1022554"/>
            <a:ext cx="1946787" cy="1150374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Input Text File</a:t>
            </a:r>
          </a:p>
          <a:p>
            <a:r>
              <a:rPr lang="en-US" sz="1400" dirty="0">
                <a:solidFill>
                  <a:schemeClr val="tx1"/>
                </a:solidFill>
              </a:rPr>
              <a:t>Jane 555-4433</a:t>
            </a:r>
          </a:p>
          <a:p>
            <a:r>
              <a:rPr lang="en-US" sz="1400" dirty="0">
                <a:solidFill>
                  <a:schemeClr val="tx1"/>
                </a:solidFill>
              </a:rPr>
              <a:t>Bill 444-3322</a:t>
            </a:r>
          </a:p>
        </p:txBody>
      </p:sp>
      <p:sp>
        <p:nvSpPr>
          <p:cNvPr id="6" name="Flowchart: Document 5"/>
          <p:cNvSpPr/>
          <p:nvPr/>
        </p:nvSpPr>
        <p:spPr>
          <a:xfrm>
            <a:off x="2998834" y="1022554"/>
            <a:ext cx="1897628" cy="1150374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 err="1">
                <a:solidFill>
                  <a:schemeClr val="tx1"/>
                </a:solidFill>
              </a:rPr>
              <a:t>hello.carl</a:t>
            </a:r>
            <a:r>
              <a:rPr lang="en-US" sz="1400" b="1" dirty="0">
                <a:solidFill>
                  <a:schemeClr val="tx1"/>
                </a:solidFill>
              </a:rPr>
              <a:t> (Program)</a:t>
            </a:r>
          </a:p>
          <a:p>
            <a:r>
              <a:rPr lang="en-US" sz="1400" dirty="0">
                <a:solidFill>
                  <a:schemeClr val="tx1"/>
                </a:solidFill>
              </a:rPr>
              <a:t>BEGIN { print 42; }</a:t>
            </a:r>
          </a:p>
          <a:p>
            <a:r>
              <a:rPr lang="en-US" sz="1400" dirty="0">
                <a:solidFill>
                  <a:schemeClr val="tx1"/>
                </a:solidFill>
              </a:rPr>
              <a:t>\w*43\w* {print $0;}</a:t>
            </a:r>
          </a:p>
        </p:txBody>
      </p:sp>
      <p:sp>
        <p:nvSpPr>
          <p:cNvPr id="7" name="Flowchart: Multidocument 6"/>
          <p:cNvSpPr/>
          <p:nvPr/>
        </p:nvSpPr>
        <p:spPr>
          <a:xfrm>
            <a:off x="245806" y="3136491"/>
            <a:ext cx="2172929" cy="1759974"/>
          </a:xfrm>
          <a:prstGeom prst="flowChartMultidocumen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Compiler Source Code</a:t>
            </a:r>
          </a:p>
          <a:p>
            <a:pPr algn="ctr"/>
            <a:r>
              <a:rPr lang="en-US" sz="1400" dirty="0" err="1">
                <a:solidFill>
                  <a:schemeClr val="tx1"/>
                </a:solidFill>
              </a:rPr>
              <a:t>scanner.mll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parser.mly</a:t>
            </a:r>
            <a:r>
              <a:rPr lang="en-US" sz="1400" dirty="0">
                <a:solidFill>
                  <a:schemeClr val="tx1"/>
                </a:solidFill>
              </a:rPr>
              <a:t>, ast.ml, sast.ml, codegel.ml, semant.ml, convert.ml(?)</a:t>
            </a:r>
          </a:p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2998834" y="3274141"/>
            <a:ext cx="1897628" cy="1101213"/>
          </a:xfrm>
          <a:prstGeom prst="flowChart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CARL Executable</a:t>
            </a:r>
          </a:p>
        </p:txBody>
      </p:sp>
      <p:sp>
        <p:nvSpPr>
          <p:cNvPr id="9" name="Arrow: Right 8"/>
          <p:cNvSpPr/>
          <p:nvPr/>
        </p:nvSpPr>
        <p:spPr>
          <a:xfrm>
            <a:off x="2517056" y="3559276"/>
            <a:ext cx="383457" cy="530942"/>
          </a:xfrm>
          <a:prstGeom prst="rightArrow">
            <a:avLst>
              <a:gd name="adj1" fmla="val 50000"/>
              <a:gd name="adj2" fmla="val 5512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5" name="Arrow: Down 14"/>
          <p:cNvSpPr/>
          <p:nvPr/>
        </p:nvSpPr>
        <p:spPr>
          <a:xfrm>
            <a:off x="3618270" y="2359740"/>
            <a:ext cx="658761" cy="393292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0" y="2914640"/>
            <a:ext cx="5053781" cy="2139140"/>
          </a:xfrm>
          <a:prstGeom prst="flowChartProcess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/>
          <p:cNvSpPr/>
          <p:nvPr/>
        </p:nvSpPr>
        <p:spPr>
          <a:xfrm>
            <a:off x="5274995" y="3559276"/>
            <a:ext cx="390291" cy="530942"/>
          </a:xfrm>
          <a:prstGeom prst="rightArrow">
            <a:avLst>
              <a:gd name="adj1" fmla="val 50000"/>
              <a:gd name="adj2" fmla="val 5512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8" name="Flowchart: Document 17"/>
          <p:cNvSpPr/>
          <p:nvPr/>
        </p:nvSpPr>
        <p:spPr>
          <a:xfrm>
            <a:off x="5801028" y="3276598"/>
            <a:ext cx="1897628" cy="1150374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 err="1">
                <a:solidFill>
                  <a:schemeClr val="tx1"/>
                </a:solidFill>
              </a:rPr>
              <a:t>hello.ll</a:t>
            </a:r>
            <a:r>
              <a:rPr lang="en-US" sz="1400" b="1" dirty="0">
                <a:solidFill>
                  <a:schemeClr val="tx1"/>
                </a:solidFill>
              </a:rPr>
              <a:t> (LLVM)</a:t>
            </a:r>
          </a:p>
          <a:p>
            <a:r>
              <a:rPr lang="en-US" sz="1400" dirty="0">
                <a:solidFill>
                  <a:schemeClr val="tx1"/>
                </a:solidFill>
              </a:rPr>
              <a:t>@NPAT …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@RS …</a:t>
            </a:r>
          </a:p>
        </p:txBody>
      </p:sp>
      <p:sp>
        <p:nvSpPr>
          <p:cNvPr id="19" name="Flowchart: Document 18"/>
          <p:cNvSpPr/>
          <p:nvPr/>
        </p:nvSpPr>
        <p:spPr>
          <a:xfrm>
            <a:off x="2998834" y="5413281"/>
            <a:ext cx="1897628" cy="1150374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carl_engine.cpp</a:t>
            </a:r>
          </a:p>
          <a:p>
            <a:r>
              <a:rPr lang="en-US" sz="1400" dirty="0" err="1">
                <a:solidFill>
                  <a:schemeClr val="tx1"/>
                </a:solidFill>
              </a:rPr>
              <a:t>Int</a:t>
            </a:r>
            <a:r>
              <a:rPr lang="en-US" sz="1400" dirty="0">
                <a:solidFill>
                  <a:schemeClr val="tx1"/>
                </a:solidFill>
              </a:rPr>
              <a:t> main(){</a:t>
            </a:r>
          </a:p>
          <a:p>
            <a:r>
              <a:rPr lang="en-US" sz="1400" dirty="0">
                <a:solidFill>
                  <a:schemeClr val="tx1"/>
                </a:solidFill>
              </a:rPr>
              <a:t>parse, </a:t>
            </a:r>
            <a:r>
              <a:rPr lang="en-US" sz="1400" dirty="0" err="1">
                <a:solidFill>
                  <a:schemeClr val="tx1"/>
                </a:solidFill>
              </a:rPr>
              <a:t>patten</a:t>
            </a:r>
            <a:r>
              <a:rPr lang="en-US" sz="1400" dirty="0">
                <a:solidFill>
                  <a:schemeClr val="tx1"/>
                </a:solidFill>
              </a:rPr>
              <a:t>, action</a:t>
            </a:r>
          </a:p>
        </p:txBody>
      </p:sp>
      <p:sp>
        <p:nvSpPr>
          <p:cNvPr id="20" name="Arrow: Right 19"/>
          <p:cNvSpPr/>
          <p:nvPr/>
        </p:nvSpPr>
        <p:spPr>
          <a:xfrm>
            <a:off x="5274995" y="5722997"/>
            <a:ext cx="390291" cy="530942"/>
          </a:xfrm>
          <a:prstGeom prst="rightArrow">
            <a:avLst>
              <a:gd name="adj1" fmla="val 50000"/>
              <a:gd name="adj2" fmla="val 5512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1" name="Flowchart: Document 20"/>
          <p:cNvSpPr/>
          <p:nvPr/>
        </p:nvSpPr>
        <p:spPr>
          <a:xfrm>
            <a:off x="5801028" y="5413281"/>
            <a:ext cx="1897628" cy="1150374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 err="1">
                <a:solidFill>
                  <a:schemeClr val="tx1"/>
                </a:solidFill>
              </a:rPr>
              <a:t>carl_engine.o</a:t>
            </a:r>
            <a:endParaRPr lang="en-US" sz="1400" b="1" dirty="0">
              <a:solidFill>
                <a:schemeClr val="tx1"/>
              </a:solidFill>
            </a:endParaRPr>
          </a:p>
          <a:p>
            <a:r>
              <a:rPr lang="en-US" sz="1400" dirty="0" err="1">
                <a:solidFill>
                  <a:schemeClr val="tx1"/>
                </a:solidFill>
              </a:rPr>
              <a:t>Int</a:t>
            </a:r>
            <a:r>
              <a:rPr lang="en-US" sz="1400" dirty="0">
                <a:solidFill>
                  <a:schemeClr val="tx1"/>
                </a:solidFill>
              </a:rPr>
              <a:t> main(){</a:t>
            </a:r>
          </a:p>
          <a:p>
            <a:r>
              <a:rPr lang="en-US" sz="1400" dirty="0">
                <a:solidFill>
                  <a:schemeClr val="tx1"/>
                </a:solidFill>
              </a:rPr>
              <a:t>parse, </a:t>
            </a:r>
            <a:r>
              <a:rPr lang="en-US" sz="1400" dirty="0" err="1">
                <a:solidFill>
                  <a:schemeClr val="tx1"/>
                </a:solidFill>
              </a:rPr>
              <a:t>patten</a:t>
            </a:r>
            <a:r>
              <a:rPr lang="en-US" sz="1400" dirty="0">
                <a:solidFill>
                  <a:schemeClr val="tx1"/>
                </a:solidFill>
              </a:rPr>
              <a:t>, action</a:t>
            </a:r>
          </a:p>
        </p:txBody>
      </p:sp>
      <p:sp>
        <p:nvSpPr>
          <p:cNvPr id="22" name="Flowchart: Process 21"/>
          <p:cNvSpPr/>
          <p:nvPr/>
        </p:nvSpPr>
        <p:spPr>
          <a:xfrm>
            <a:off x="8259097" y="3274141"/>
            <a:ext cx="1371598" cy="1101213"/>
          </a:xfrm>
          <a:prstGeom prst="flowChart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Hello Executable</a:t>
            </a:r>
          </a:p>
        </p:txBody>
      </p:sp>
      <p:sp>
        <p:nvSpPr>
          <p:cNvPr id="25" name="Arrow: Down 24"/>
          <p:cNvSpPr/>
          <p:nvPr/>
        </p:nvSpPr>
        <p:spPr>
          <a:xfrm rot="13478487">
            <a:off x="7713398" y="4689984"/>
            <a:ext cx="658761" cy="393292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6" name="Arrow: Right 25"/>
          <p:cNvSpPr/>
          <p:nvPr/>
        </p:nvSpPr>
        <p:spPr>
          <a:xfrm>
            <a:off x="7783731" y="3559276"/>
            <a:ext cx="390291" cy="530942"/>
          </a:xfrm>
          <a:prstGeom prst="rightArrow">
            <a:avLst>
              <a:gd name="adj1" fmla="val 50000"/>
              <a:gd name="adj2" fmla="val 5512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7" name="Arrow: Down 26"/>
          <p:cNvSpPr/>
          <p:nvPr/>
        </p:nvSpPr>
        <p:spPr>
          <a:xfrm>
            <a:off x="8615515" y="2419919"/>
            <a:ext cx="658761" cy="393292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31" name="Flowchart: Process 30"/>
          <p:cNvSpPr/>
          <p:nvPr/>
        </p:nvSpPr>
        <p:spPr>
          <a:xfrm>
            <a:off x="835736" y="5193693"/>
            <a:ext cx="6947996" cy="1452914"/>
          </a:xfrm>
          <a:prstGeom prst="flowChartProcess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873709" y="5246132"/>
            <a:ext cx="2040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Once to create library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418734" y="4725022"/>
            <a:ext cx="2441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Once to create compiler</a:t>
            </a:r>
          </a:p>
        </p:txBody>
      </p:sp>
      <p:sp>
        <p:nvSpPr>
          <p:cNvPr id="35" name="Flowchart: Process 34"/>
          <p:cNvSpPr/>
          <p:nvPr/>
        </p:nvSpPr>
        <p:spPr>
          <a:xfrm>
            <a:off x="10548914" y="3274141"/>
            <a:ext cx="1643087" cy="1159585"/>
          </a:xfrm>
          <a:prstGeom prst="flowChart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42</a:t>
            </a:r>
          </a:p>
          <a:p>
            <a:r>
              <a:rPr lang="en-US" sz="1400" dirty="0">
                <a:solidFill>
                  <a:schemeClr val="tx1"/>
                </a:solidFill>
              </a:rPr>
              <a:t>Jane 555-4433</a:t>
            </a:r>
          </a:p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7" name="Flowchart: Process 36"/>
          <p:cNvSpPr/>
          <p:nvPr/>
        </p:nvSpPr>
        <p:spPr>
          <a:xfrm>
            <a:off x="5719364" y="3001211"/>
            <a:ext cx="4083397" cy="3645395"/>
          </a:xfrm>
          <a:prstGeom prst="flowChartProcess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row: Right 37"/>
          <p:cNvSpPr/>
          <p:nvPr/>
        </p:nvSpPr>
        <p:spPr>
          <a:xfrm>
            <a:off x="9995990" y="3559276"/>
            <a:ext cx="390291" cy="530942"/>
          </a:xfrm>
          <a:prstGeom prst="rightArrow">
            <a:avLst>
              <a:gd name="adj1" fmla="val 50000"/>
              <a:gd name="adj2" fmla="val 5512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042778" y="5427745"/>
            <a:ext cx="1640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Compiled to create each CARL program</a:t>
            </a:r>
          </a:p>
        </p:txBody>
      </p:sp>
    </p:spTree>
    <p:extLst>
      <p:ext uri="{BB962C8B-B14F-4D97-AF65-F5344CB8AC3E}">
        <p14:creationId xmlns:p14="http://schemas.microsoft.com/office/powerpoint/2010/main" val="245195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ocument 3"/>
          <p:cNvSpPr/>
          <p:nvPr/>
        </p:nvSpPr>
        <p:spPr>
          <a:xfrm>
            <a:off x="6174657" y="727587"/>
            <a:ext cx="4837471" cy="4925962"/>
          </a:xfrm>
          <a:prstGeom prst="flowChartDocumen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	</a:t>
            </a:r>
            <a:r>
              <a:rPr lang="en-US" sz="1400" dirty="0" err="1">
                <a:solidFill>
                  <a:schemeClr val="tx1"/>
                </a:solidFill>
                <a:latin typeface="Inconsolata" panose="020B0609030003000000" pitchFamily="49" charset="0"/>
              </a:rPr>
              <a:t>carl_source.llvm</a:t>
            </a:r>
            <a:endParaRPr lang="en-US" sz="1400" dirty="0">
              <a:solidFill>
                <a:schemeClr val="tx1"/>
              </a:solidFill>
              <a:latin typeface="Inconsolata" panose="020B0609030003000000" pitchFamily="49" charset="0"/>
            </a:endParaRPr>
          </a:p>
          <a:p>
            <a:r>
              <a:rPr lang="en-US" sz="1400" dirty="0" err="1">
                <a:solidFill>
                  <a:schemeClr val="tx1"/>
                </a:solidFill>
                <a:latin typeface="Inconsolata" panose="020B0609030003000000" pitchFamily="49" charset="0"/>
              </a:rPr>
              <a:t>int</a:t>
            </a:r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 NPAT = 2;</a:t>
            </a:r>
          </a:p>
          <a:p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char RS = '\n';</a:t>
            </a:r>
          </a:p>
          <a:p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char FS = ' ';</a:t>
            </a:r>
          </a:p>
          <a:p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char** patterns;</a:t>
            </a:r>
          </a:p>
          <a:p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void (**actions)(</a:t>
            </a:r>
            <a:r>
              <a:rPr lang="en-US" sz="1400" dirty="0" err="1">
                <a:solidFill>
                  <a:schemeClr val="tx1"/>
                </a:solidFill>
                <a:latin typeface="Inconsolata" panose="020B0609030003000000" pitchFamily="49" charset="0"/>
              </a:rPr>
              <a:t>const</a:t>
            </a:r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Inconsolata" panose="020B0609030003000000" pitchFamily="49" charset="0"/>
              </a:rPr>
              <a:t>int</a:t>
            </a:r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, char**, </a:t>
            </a:r>
            <a:r>
              <a:rPr lang="en-US" sz="1400" dirty="0" err="1">
                <a:solidFill>
                  <a:schemeClr val="tx1"/>
                </a:solidFill>
                <a:latin typeface="Inconsolata" panose="020B0609030003000000" pitchFamily="49" charset="0"/>
              </a:rPr>
              <a:t>int</a:t>
            </a:r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*);</a:t>
            </a:r>
          </a:p>
        </p:txBody>
      </p:sp>
      <p:sp>
        <p:nvSpPr>
          <p:cNvPr id="5" name="Flowchart: Document 4"/>
          <p:cNvSpPr/>
          <p:nvPr/>
        </p:nvSpPr>
        <p:spPr>
          <a:xfrm>
            <a:off x="314632" y="727587"/>
            <a:ext cx="5102942" cy="4925962"/>
          </a:xfrm>
          <a:prstGeom prst="flowChartDocumen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carl_engine.cpp</a:t>
            </a:r>
          </a:p>
          <a:p>
            <a:pPr defTabSz="225425"/>
            <a:r>
              <a:rPr lang="en-US" sz="1400" dirty="0" err="1">
                <a:solidFill>
                  <a:schemeClr val="tx1"/>
                </a:solidFill>
                <a:latin typeface="Inconsolata" panose="020B0609030003000000" pitchFamily="49" charset="0"/>
              </a:rPr>
              <a:t>Int</a:t>
            </a:r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 main(){</a:t>
            </a:r>
          </a:p>
          <a:p>
            <a:pPr defTabSz="225425"/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	opens the file;</a:t>
            </a:r>
          </a:p>
          <a:p>
            <a:pPr defTabSz="225425"/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	parse using RS, FS</a:t>
            </a:r>
          </a:p>
          <a:p>
            <a:pPr defTabSz="225425"/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	</a:t>
            </a:r>
            <a:r>
              <a:rPr lang="en-US" sz="1400" dirty="0" err="1">
                <a:solidFill>
                  <a:schemeClr val="tx1"/>
                </a:solidFill>
                <a:latin typeface="Inconsolata" panose="020B0609030003000000" pitchFamily="49" charset="0"/>
              </a:rPr>
              <a:t>make_c_arrays</a:t>
            </a:r>
            <a:endParaRPr lang="en-US" sz="1400" dirty="0">
              <a:solidFill>
                <a:schemeClr val="tx1"/>
              </a:solidFill>
              <a:latin typeface="Inconsolata" panose="020B0609030003000000" pitchFamily="49" charset="0"/>
            </a:endParaRPr>
          </a:p>
          <a:p>
            <a:pPr defTabSz="225425"/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 	for (</a:t>
            </a:r>
            <a:r>
              <a:rPr lang="en-US" sz="1400" dirty="0" err="1">
                <a:solidFill>
                  <a:schemeClr val="tx1"/>
                </a:solidFill>
                <a:latin typeface="Inconsolata" panose="020B0609030003000000" pitchFamily="49" charset="0"/>
              </a:rPr>
              <a:t>int</a:t>
            </a:r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Inconsolata" panose="020B0609030003000000" pitchFamily="49" charset="0"/>
              </a:rPr>
              <a:t>i</a:t>
            </a:r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; </a:t>
            </a:r>
            <a:r>
              <a:rPr lang="en-US" sz="1400" dirty="0" err="1">
                <a:solidFill>
                  <a:schemeClr val="tx1"/>
                </a:solidFill>
                <a:latin typeface="Inconsolata" panose="020B0609030003000000" pitchFamily="49" charset="0"/>
              </a:rPr>
              <a:t>i</a:t>
            </a:r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 &lt; NPAT, </a:t>
            </a:r>
            <a:r>
              <a:rPr lang="en-US" sz="1400" dirty="0" err="1">
                <a:solidFill>
                  <a:schemeClr val="tx1"/>
                </a:solidFill>
                <a:latin typeface="Inconsolata" panose="020B0609030003000000" pitchFamily="49" charset="0"/>
              </a:rPr>
              <a:t>i</a:t>
            </a:r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++){</a:t>
            </a:r>
          </a:p>
          <a:p>
            <a:pPr defTabSz="225425"/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  		if pattern[</a:t>
            </a:r>
            <a:r>
              <a:rPr lang="en-US" sz="1400" dirty="0" err="1">
                <a:solidFill>
                  <a:schemeClr val="tx1"/>
                </a:solidFill>
                <a:latin typeface="Inconsolata" panose="020B0609030003000000" pitchFamily="49" charset="0"/>
              </a:rPr>
              <a:t>i</a:t>
            </a:r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]</a:t>
            </a:r>
          </a:p>
          <a:p>
            <a:pPr defTabSz="225425"/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			(*action[</a:t>
            </a:r>
            <a:r>
              <a:rPr lang="en-US" sz="1400" dirty="0" err="1">
                <a:solidFill>
                  <a:schemeClr val="tx1"/>
                </a:solidFill>
                <a:latin typeface="Inconsolata" panose="020B0609030003000000" pitchFamily="49" charset="0"/>
              </a:rPr>
              <a:t>i</a:t>
            </a:r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]) (</a:t>
            </a:r>
            <a:r>
              <a:rPr lang="en-US" sz="1400" dirty="0" err="1">
                <a:solidFill>
                  <a:schemeClr val="tx1"/>
                </a:solidFill>
                <a:latin typeface="Inconsolata" panose="020B0609030003000000" pitchFamily="49" charset="0"/>
              </a:rPr>
              <a:t>int</a:t>
            </a:r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Inconsolata" panose="020B0609030003000000" pitchFamily="49" charset="0"/>
              </a:rPr>
              <a:t>len</a:t>
            </a:r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, char** </a:t>
            </a:r>
            <a:r>
              <a:rPr lang="en-US" sz="1400" dirty="0" err="1">
                <a:solidFill>
                  <a:schemeClr val="tx1"/>
                </a:solidFill>
                <a:latin typeface="Inconsolata" panose="020B0609030003000000" pitchFamily="49" charset="0"/>
              </a:rPr>
              <a:t>cfields</a:t>
            </a:r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, char* </a:t>
            </a:r>
            <a:r>
              <a:rPr lang="en-US" sz="1400" dirty="0" err="1">
                <a:solidFill>
                  <a:schemeClr val="tx1"/>
                </a:solidFill>
                <a:latin typeface="Inconsolata" panose="020B0609030003000000" pitchFamily="49" charset="0"/>
              </a:rPr>
              <a:t>cfield_len</a:t>
            </a:r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)</a:t>
            </a:r>
          </a:p>
          <a:p>
            <a:pPr defTabSz="225425"/>
            <a:endParaRPr lang="en-US" sz="1400" dirty="0">
              <a:solidFill>
                <a:schemeClr val="tx1"/>
              </a:solidFill>
              <a:latin typeface="Inconsolata" panose="020B0609030003000000" pitchFamily="49" charset="0"/>
            </a:endParaRPr>
          </a:p>
          <a:p>
            <a:pPr defTabSz="225425"/>
            <a:r>
              <a:rPr lang="en-US" sz="1400" dirty="0">
                <a:solidFill>
                  <a:schemeClr val="tx1"/>
                </a:solidFill>
                <a:latin typeface="Inconsolata" panose="020B0609030003000000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714444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129</Words>
  <Application>Microsoft Office PowerPoint</Application>
  <PresentationFormat>Widescreen</PresentationFormat>
  <Paragraphs>40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Inconsolata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Keir Lauritzen</dc:creator>
  <cp:lastModifiedBy>Keir Lauritzen</cp:lastModifiedBy>
  <cp:revision>11</cp:revision>
  <dcterms:created xsi:type="dcterms:W3CDTF">2017-03-29T13:54:59Z</dcterms:created>
  <dcterms:modified xsi:type="dcterms:W3CDTF">2017-03-29T16:08:11Z</dcterms:modified>
</cp:coreProperties>
</file>