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84" r:id="rId3"/>
    <p:sldMasterId id="2147483696" r:id="rId4"/>
  </p:sldMasterIdLst>
  <p:notesMasterIdLst>
    <p:notesMasterId r:id="rId70"/>
  </p:notesMasterIdLst>
  <p:sldIdLst>
    <p:sldId id="256" r:id="rId5"/>
    <p:sldId id="339" r:id="rId6"/>
    <p:sldId id="267" r:id="rId7"/>
    <p:sldId id="269" r:id="rId8"/>
    <p:sldId id="290" r:id="rId9"/>
    <p:sldId id="306" r:id="rId10"/>
    <p:sldId id="454" r:id="rId11"/>
    <p:sldId id="495" r:id="rId12"/>
    <p:sldId id="351" r:id="rId13"/>
    <p:sldId id="483" r:id="rId14"/>
    <p:sldId id="309" r:id="rId15"/>
    <p:sldId id="440" r:id="rId16"/>
    <p:sldId id="459" r:id="rId17"/>
    <p:sldId id="460" r:id="rId18"/>
    <p:sldId id="310" r:id="rId19"/>
    <p:sldId id="441" r:id="rId20"/>
    <p:sldId id="442" r:id="rId21"/>
    <p:sldId id="443" r:id="rId22"/>
    <p:sldId id="448" r:id="rId23"/>
    <p:sldId id="444" r:id="rId24"/>
    <p:sldId id="504" r:id="rId25"/>
    <p:sldId id="503" r:id="rId26"/>
    <p:sldId id="446" r:id="rId27"/>
    <p:sldId id="461" r:id="rId28"/>
    <p:sldId id="455" r:id="rId29"/>
    <p:sldId id="497" r:id="rId30"/>
    <p:sldId id="453" r:id="rId31"/>
    <p:sldId id="312" r:id="rId32"/>
    <p:sldId id="463" r:id="rId33"/>
    <p:sldId id="319" r:id="rId34"/>
    <p:sldId id="496" r:id="rId35"/>
    <p:sldId id="456" r:id="rId36"/>
    <p:sldId id="457" r:id="rId37"/>
    <p:sldId id="498" r:id="rId38"/>
    <p:sldId id="317" r:id="rId39"/>
    <p:sldId id="458" r:id="rId40"/>
    <p:sldId id="464" r:id="rId41"/>
    <p:sldId id="355" r:id="rId42"/>
    <p:sldId id="501" r:id="rId43"/>
    <p:sldId id="502" r:id="rId44"/>
    <p:sldId id="445" r:id="rId45"/>
    <p:sldId id="430" r:id="rId46"/>
    <p:sldId id="432" r:id="rId47"/>
    <p:sldId id="420" r:id="rId48"/>
    <p:sldId id="421" r:id="rId49"/>
    <p:sldId id="478" r:id="rId50"/>
    <p:sldId id="346" r:id="rId51"/>
    <p:sldId id="490" r:id="rId52"/>
    <p:sldId id="491" r:id="rId53"/>
    <p:sldId id="426" r:id="rId54"/>
    <p:sldId id="492" r:id="rId55"/>
    <p:sldId id="493" r:id="rId56"/>
    <p:sldId id="494" r:id="rId57"/>
    <p:sldId id="482" r:id="rId58"/>
    <p:sldId id="389" r:id="rId59"/>
    <p:sldId id="499" r:id="rId60"/>
    <p:sldId id="427" r:id="rId61"/>
    <p:sldId id="428" r:id="rId62"/>
    <p:sldId id="328" r:id="rId63"/>
    <p:sldId id="485" r:id="rId64"/>
    <p:sldId id="484" r:id="rId65"/>
    <p:sldId id="486" r:id="rId66"/>
    <p:sldId id="487" r:id="rId67"/>
    <p:sldId id="437" r:id="rId68"/>
    <p:sldId id="500"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00B05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07"/>
    <p:restoredTop sz="85279"/>
  </p:normalViewPr>
  <p:slideViewPr>
    <p:cSldViewPr snapToGrid="0">
      <p:cViewPr varScale="1">
        <p:scale>
          <a:sx n="99" d="100"/>
          <a:sy n="99" d="100"/>
        </p:scale>
        <p:origin x="200" y="4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9-22T01:52:06.133"/>
    </inkml:context>
    <inkml:brush xml:id="br0">
      <inkml:brushProperty name="width" value="0.4" units="cm"/>
      <inkml:brushProperty name="height" value="0.8" units="cm"/>
      <inkml:brushProperty name="color" value="#FFACD5"/>
      <inkml:brushProperty name="tip" value="rectangle"/>
      <inkml:brushProperty name="rasterOp" value="maskPen"/>
    </inkml:brush>
  </inkml:definitions>
  <inkml:trace contextRef="#ctx0" brushRef="#br0">1 41,'67'0,"-9"0,-32 0,-4 0,10 0,-10 0,10 0,-10 0,4 0,13 0,-14 0,8 0,-19 0,5 0,1-5,6 4,-2-3,1 0,2 2,-1-2,0 4,-5-5,-1 4,0-4,1 5,-1 0,1 0,-1 0,0 0,1 0,-1-4,1 3,3-4,-2 5,6 0,-6 0,-3 0,4 0,-6 0,11 0,-2 0,0 0,-7 0,9 0,-10 0,11 5,-8 0,-1 1,1 3,-1-8,0 4,1-5,3 0,2 0,-6 0,3 0,-4 0,6 0,0 0,0 0,-5 0,1 0,5 0,-4 0,-1 0,7 0,-10 0,6 0,5 4,-12-3,19 4,-14-5,10 0,-10 4,10-2,-5 2,1-4,-2 0,-5 0,-1 0,0 0,4 0,-4 0,3 0,-1 0,-3 0,4 0,-1 0,-2 0,2 0,0 0,-3 4,5-3,-5 3,6-4,-5 0,4 0,-3 0,-2 0,5 0,-5 0,1 0,-3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9-22T01:52:16.243"/>
    </inkml:context>
    <inkml:brush xml:id="br0">
      <inkml:brushProperty name="width" value="0.4" units="cm"/>
      <inkml:brushProperty name="height" value="0.8" units="cm"/>
      <inkml:brushProperty name="color" value="#FFACD5"/>
      <inkml:brushProperty name="tip" value="rectangle"/>
      <inkml:brushProperty name="rasterOp" value="maskPen"/>
    </inkml:brush>
  </inkml:definitions>
  <inkml:trace contextRef="#ctx0" brushRef="#br0">0 93,'60'0,"-12"0,-21 0,-7 0,6 0,-9 0,14 0,-5 0,2 0,2 0,-10 0,5 0,-4 0,4 0,1 0,-4-9,4 6,0-6,-4 9,4 0,-5 0,-1 0,1 0,3 0,-2 0,2 0,-4 0,1 0,5 0,-4 0,4 0,-5 0,-1 0,0 0,1 0,-1 0,6 0,-4 0,10 0,-10 0,10 0,-15 0,7 0,-6 0,5 0,6-4,-4-2,-1 1,-8 1,7 4,-2 0,4 0,0 0,-5 0,5 0,-4 0,4 0,-1 0,-3 0,8 0,-12 0,10 0,-7 0,1 0,5 4,-10 1,6 4,-2-4,-2 3,7-3,-10 1,13-2,-12 0,13-3,-13 4,7-5,-3 4,1-2,8 2,-13-4,8 0,-5 0,7 5,-6-4,4 3,-9 1,5-4,10 3,-7 1,6-4,-9 4,1-5,3 0,-2 0,2 0,1 0,-4 0,8 0,-8 0,4 0,-1 0,-7 0,10 0,-11 0,7 0,0-5,-7 4,15-4,-18 5,18 0,-10-4,0 3,2-4,0 5,0 0,6 0,-9 0,0 0,1 0,-1 0,1 0,-1 0,6 0,-9 0,8 0,-5 0,1 0,8 0,-13 0,7 0,2 0,-2 0,6 0,-9 0,5 0,-4 0,8 0,-8 0,4 0,-5-5,1 4,3-3,-2 4,2 0,-4 0,0 0,8 0,-11 0,10 0,-7 0,1 0,8 0,-8 0,-1 0,3 0,-2 0,-1 0,7 0,-12 0,8 0,4 0,-6 0,2 0,23 0,-29 0,28 0,-34 0,12 0,-3 0,5 0,3 0,-7 0,-1 0,8 0,-15-4,14 2,-9-2,1 4,12-4,-9 3,6-9,-8 9,1-3,-1-1,0 4,0-4,3 1,-3 3,8-8,-13 8,12-8,-11 8,7-4,5 1,-11 3,14-7,-15 7,3-3,7-1,-10 4,7-7,-2 7,-6-3,12 4,-8 0,3 0,5 0,-6 0,3 0,1 0,-8-5,9 4,-5-4,-1 5,0 0,5 0,0 0,-4 0,2 0,1 0,-7 0,11 0,-10 0,3 0,5 0,-6 0,2 0,-3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9-22T01:57:17.861"/>
    </inkml:context>
    <inkml:brush xml:id="br0">
      <inkml:brushProperty name="width" value="0.4" units="cm"/>
      <inkml:brushProperty name="height" value="0.8" units="cm"/>
      <inkml:brushProperty name="color" value="#FFACD5"/>
      <inkml:brushProperty name="tip" value="rectangle"/>
      <inkml:brushProperty name="rasterOp" value="maskPen"/>
    </inkml:brush>
  </inkml:definitions>
  <inkml:trace contextRef="#ctx0" brushRef="#br0">1 33,'84'0,"-3"0,-7 0,3 0,-8 0,3 0,-5 0,1 5,15-3,-15 4,7-6,-9 0,0 0,-8 0,15 0,-13 0,15 0,-9 0,-1 0,1 0,0 0,0 0,-7 0,-3 0,-7 0,0 0,-7 0,-2 0,-7 0,1 0,0 0,-1 0,7 0,2 5,7 2,0 5,0 0,7 1,-5-1,13-5,-20-1,10-6,-18 5,11-4,-12 9,12-4,-12 6,12 0,-11-1,11-4,-5 3,14-9,-5 5,5-6,-7 0,0 0,0 0,-1 0,1 0,-7 0,5 0,-12 0,12 0,-11 0,11 0,-12 0,5 0,-6 0,-1 0,1 0,-1 0,16 0,-5 0,13 0,-15 0,5 0,-5 0,7 0,-7-5,5-2,-12-4,5-1,-6 1,-1-1,1 1,-6 5,-2-4,0 9,-4-4,4 1,-5 3,-1-4,0 5,7 0,-5 0,10 0,-5 0,7 0,-1 0,-5 0,4 0,-10 0,10 0,-10 0,4 0,0 0,2 0,6 0,-1 0,1 0,-7 0,6 0,-12 0,6 0,-7 0,0 0,1 0,-1 0,1 0,-1 0,0 4,7-2,0 7,7-8,0 9,-1-8,7 3,2-5,7 0,-7 0,5 0,-12 0,0 0,-3 0,-10 0,-1 0,4 0,-2 0,11 0,-1 0,15 0,-4 0,16 0,3 0,10-6,-10 5,-1 0,4-5,-8 6,-2 0,-7 0,-7 0,5-5,-12 3,6-3,-14 5,5-5,-10 4,10-4,-10 5,10 0,-4 0,6 0,6 0,-5 0,5-5,1-2,-6-5,5 1,-6 4,6-3,-5 4,6-1,7 2,-11 5,12 0,-16-5,1 3,-6-3,4 5,-10 0,10 0,-5 0,14 0,1 0,6 0,1 0,0 0,0 0,-7 5,5 2,-5 5,0-1,-2 6,-6-4,-1 3,1 0,14 1,-11 1,19-2,-21-5,12 2,-5-7,0-1,5-5,-5 0,7 0,0 0,-1 0,-6 0,5 0,-5 0,7 0,-7 0,5 0,-11 0,11 0,-12 0,5 0,-6 0,-1 0,1 0,-1 0,1 0,-1 0,1 0,6 0,2 0,0 0,5 0,-5-5,7 3,-7-8,5 9,-12-9,12 8,-11-8,11 4,-12-6,5 5,1-3,-6 3,5-4,-6-1,-1 1,1 0,-1 4,1-3,-1 4,8-6,-6 1,12 4,-12-3,6 9,-14-4,5 5,-4 0,15 0,-13 0,11 0,-19 0,10 0,-5 0,1 0,-2 0,-5 4,-1-2,1 7,3 0,-8 2,8-1,-5-2,-2-6,10 7,-10-8,6 7,1-7,-9 4,11-5,-7 0,6 0,-2 0,-3 0,-1 0,4 0,-4 0,3 0,-3 0,4 0,-3 0,3 0,-1 0,-2 0,7 0,-11 0,10 0,-6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EB0F78-5605-6144-B5AC-7A4F791D37E2}" type="datetimeFigureOut">
              <a:rPr lang="en-US" smtClean="0"/>
              <a:t>2/4/26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D78163-0953-B146-A7EB-9D27F92294D1}" type="slidenum">
              <a:rPr lang="en-US" smtClean="0"/>
              <a:t>‹#›</a:t>
            </a:fld>
            <a:endParaRPr lang="en-US"/>
          </a:p>
        </p:txBody>
      </p:sp>
    </p:spTree>
    <p:extLst>
      <p:ext uri="{BB962C8B-B14F-4D97-AF65-F5344CB8AC3E}">
        <p14:creationId xmlns:p14="http://schemas.microsoft.com/office/powerpoint/2010/main" val="682821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78163-0953-B146-A7EB-9D27F92294D1}" type="slidenum">
              <a:rPr lang="en-US" smtClean="0"/>
              <a:t>1</a:t>
            </a:fld>
            <a:endParaRPr lang="en-US"/>
          </a:p>
        </p:txBody>
      </p:sp>
    </p:spTree>
    <p:extLst>
      <p:ext uri="{BB962C8B-B14F-4D97-AF65-F5344CB8AC3E}">
        <p14:creationId xmlns:p14="http://schemas.microsoft.com/office/powerpoint/2010/main" val="2002038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D78163-0953-B146-A7EB-9D27F92294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5700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D78163-0953-B146-A7EB-9D27F92294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788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D78163-0953-B146-A7EB-9D27F92294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5899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D78163-0953-B146-A7EB-9D27F92294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1123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78163-0953-B146-A7EB-9D27F92294D1}" type="slidenum">
              <a:rPr lang="en-US" smtClean="0"/>
              <a:t>38</a:t>
            </a:fld>
            <a:endParaRPr lang="en-US"/>
          </a:p>
        </p:txBody>
      </p:sp>
    </p:spTree>
    <p:extLst>
      <p:ext uri="{BB962C8B-B14F-4D97-AF65-F5344CB8AC3E}">
        <p14:creationId xmlns:p14="http://schemas.microsoft.com/office/powerpoint/2010/main" val="1730330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PRC consists of an encoding algorithm and a decoding algorithm. </a:t>
            </a:r>
          </a:p>
          <a:p>
            <a:endParaRPr lang="en-US" dirty="0"/>
          </a:p>
          <a:p>
            <a:r>
              <a:rPr lang="en-US" dirty="0"/>
              <a:t>A PRC is pseudorandom in that a distinguisher cannot tell whether it is interacting with an encoding oracle on messages of its choice, or the uniform distribution which outputs a fresh random string on each query.</a:t>
            </a:r>
          </a:p>
          <a:p>
            <a:endParaRPr lang="en-US" dirty="0"/>
          </a:p>
          <a:p>
            <a:r>
              <a:rPr lang="en-US" dirty="0"/>
              <a:t>It also satisfies error correction: if x is the output of encode applied to some message, and you add low weight error to x, Decode still recovers the message with overwhelming probability. In this talk, we’ll focus on binary PRCs, because randomness recovery typically works best for binary randomness. You can think of errors as a constant rate of random bit-flips, though in the paper we consider worst-case errors and deletions as well.</a:t>
            </a:r>
          </a:p>
          <a:p>
            <a:endParaRPr lang="en-US" dirty="0"/>
          </a:p>
          <a:p>
            <a:r>
              <a:rPr lang="en-US" dirty="0"/>
              <a:t>In the paper, we also construct public-key PRCs, analogous to public-key encryption.</a:t>
            </a:r>
          </a:p>
        </p:txBody>
      </p:sp>
      <p:sp>
        <p:nvSpPr>
          <p:cNvPr id="4" name="Slide Number Placeholder 3"/>
          <p:cNvSpPr>
            <a:spLocks noGrp="1"/>
          </p:cNvSpPr>
          <p:nvPr>
            <p:ph type="sldNum" sz="quarter" idx="5"/>
          </p:nvPr>
        </p:nvSpPr>
        <p:spPr/>
        <p:txBody>
          <a:bodyPr/>
          <a:lstStyle/>
          <a:p>
            <a:fld id="{FED78163-0953-B146-A7EB-9D27F92294D1}" type="slidenum">
              <a:rPr lang="en-US" smtClean="0"/>
              <a:t>39</a:t>
            </a:fld>
            <a:endParaRPr lang="en-US"/>
          </a:p>
        </p:txBody>
      </p:sp>
    </p:spTree>
    <p:extLst>
      <p:ext uri="{BB962C8B-B14F-4D97-AF65-F5344CB8AC3E}">
        <p14:creationId xmlns:p14="http://schemas.microsoft.com/office/powerpoint/2010/main" val="492058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PRC consists of an encoding algorithm and a decoding algorithm. </a:t>
            </a:r>
          </a:p>
          <a:p>
            <a:endParaRPr lang="en-US" dirty="0"/>
          </a:p>
          <a:p>
            <a:r>
              <a:rPr lang="en-US" dirty="0"/>
              <a:t>A PRC is pseudorandom in that a distinguisher cannot tell whether it is interacting with an encoding oracle on messages of its choice, or the uniform distribution which outputs a fresh random string on each query.</a:t>
            </a:r>
          </a:p>
          <a:p>
            <a:endParaRPr lang="en-US" dirty="0"/>
          </a:p>
          <a:p>
            <a:r>
              <a:rPr lang="en-US" dirty="0"/>
              <a:t>It also satisfies error correction: if x is the output of encode applied to some message, and you add low weight error to x, Decode still recovers the message with overwhelming probability. In this talk, we’ll focus on binary PRCs, because randomness recovery typically works best for binary randomness. You can think of errors as a constant rate of random bit-flips, though in the paper we consider worst-case errors and deletions as well.</a:t>
            </a:r>
          </a:p>
          <a:p>
            <a:endParaRPr lang="en-US" dirty="0"/>
          </a:p>
          <a:p>
            <a:r>
              <a:rPr lang="en-US" dirty="0"/>
              <a:t>In the paper, we also construct public-key PRCs, analogous to public-key encryption.</a:t>
            </a:r>
          </a:p>
        </p:txBody>
      </p:sp>
      <p:sp>
        <p:nvSpPr>
          <p:cNvPr id="4" name="Slide Number Placeholder 3"/>
          <p:cNvSpPr>
            <a:spLocks noGrp="1"/>
          </p:cNvSpPr>
          <p:nvPr>
            <p:ph type="sldNum" sz="quarter" idx="5"/>
          </p:nvPr>
        </p:nvSpPr>
        <p:spPr/>
        <p:txBody>
          <a:bodyPr/>
          <a:lstStyle/>
          <a:p>
            <a:fld id="{FED78163-0953-B146-A7EB-9D27F92294D1}" type="slidenum">
              <a:rPr lang="en-US" smtClean="0"/>
              <a:t>40</a:t>
            </a:fld>
            <a:endParaRPr lang="en-US"/>
          </a:p>
        </p:txBody>
      </p:sp>
    </p:spTree>
    <p:extLst>
      <p:ext uri="{BB962C8B-B14F-4D97-AF65-F5344CB8AC3E}">
        <p14:creationId xmlns:p14="http://schemas.microsoft.com/office/powerpoint/2010/main" val="5783058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PRC consists of an encoding algorithm and a decoding algorithm. </a:t>
            </a:r>
          </a:p>
          <a:p>
            <a:endParaRPr lang="en-US" dirty="0"/>
          </a:p>
          <a:p>
            <a:r>
              <a:rPr lang="en-US" dirty="0"/>
              <a:t>A PRC is pseudorandom in that a distinguisher cannot tell whether it is interacting with an encoding oracle on messages of its choice, or the uniform distribution which outputs a fresh random string on each query.</a:t>
            </a:r>
          </a:p>
          <a:p>
            <a:endParaRPr lang="en-US" dirty="0"/>
          </a:p>
          <a:p>
            <a:r>
              <a:rPr lang="en-US" dirty="0"/>
              <a:t>It also satisfies error correction: if x is the output of encode applied to some message, and you add low weight error to x, Decode still recovers the message with overwhelming probability. In this talk, we’ll focus on binary PRCs, because randomness recovery typically works best for binary randomness. You can think of errors as a constant rate of random bit-flips, though in the paper we consider worst-case errors and deletions as well.</a:t>
            </a:r>
          </a:p>
          <a:p>
            <a:endParaRPr lang="en-US" dirty="0"/>
          </a:p>
          <a:p>
            <a:r>
              <a:rPr lang="en-US" dirty="0"/>
              <a:t>In the paper, we also construct public-key PRCs, analogous to public-key encryption.</a:t>
            </a:r>
          </a:p>
        </p:txBody>
      </p:sp>
      <p:sp>
        <p:nvSpPr>
          <p:cNvPr id="4" name="Slide Number Placeholder 3"/>
          <p:cNvSpPr>
            <a:spLocks noGrp="1"/>
          </p:cNvSpPr>
          <p:nvPr>
            <p:ph type="sldNum" sz="quarter" idx="5"/>
          </p:nvPr>
        </p:nvSpPr>
        <p:spPr/>
        <p:txBody>
          <a:bodyPr/>
          <a:lstStyle/>
          <a:p>
            <a:fld id="{FED78163-0953-B146-A7EB-9D27F92294D1}" type="slidenum">
              <a:rPr lang="en-US" smtClean="0"/>
              <a:t>41</a:t>
            </a:fld>
            <a:endParaRPr lang="en-US"/>
          </a:p>
        </p:txBody>
      </p:sp>
    </p:spTree>
    <p:extLst>
      <p:ext uri="{BB962C8B-B14F-4D97-AF65-F5344CB8AC3E}">
        <p14:creationId xmlns:p14="http://schemas.microsoft.com/office/powerpoint/2010/main" val="35571320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PRC consists of an encoding algorithm and a decoding algorithm. </a:t>
            </a:r>
          </a:p>
          <a:p>
            <a:endParaRPr lang="en-US" dirty="0"/>
          </a:p>
          <a:p>
            <a:r>
              <a:rPr lang="en-US" dirty="0"/>
              <a:t>A PRC is pseudorandom in that a distinguisher cannot tell whether it is interacting with an encoding oracle on messages of its choice, or the uniform distribution which outputs a fresh random string on each query.</a:t>
            </a:r>
          </a:p>
          <a:p>
            <a:endParaRPr lang="en-US" dirty="0"/>
          </a:p>
          <a:p>
            <a:r>
              <a:rPr lang="en-US" dirty="0"/>
              <a:t>It also satisfies error correction: if x is the output of encode applied to some message, and you add low weight error to x, Decode still recovers the message with overwhelming probability. In this talk, we’ll focus on binary PRCs, because randomness recovery typically works best for binary randomness. You can think of errors as a constant rate of random bit-flips, though in the paper we consider worst-case errors and deletions as well.</a:t>
            </a:r>
          </a:p>
          <a:p>
            <a:endParaRPr lang="en-US" dirty="0"/>
          </a:p>
          <a:p>
            <a:r>
              <a:rPr lang="en-US" dirty="0"/>
              <a:t>In the paper, we also construct public-key PRCs, analogous to public-key encryption.</a:t>
            </a:r>
          </a:p>
        </p:txBody>
      </p:sp>
      <p:sp>
        <p:nvSpPr>
          <p:cNvPr id="4" name="Slide Number Placeholder 3"/>
          <p:cNvSpPr>
            <a:spLocks noGrp="1"/>
          </p:cNvSpPr>
          <p:nvPr>
            <p:ph type="sldNum" sz="quarter" idx="5"/>
          </p:nvPr>
        </p:nvSpPr>
        <p:spPr/>
        <p:txBody>
          <a:bodyPr/>
          <a:lstStyle/>
          <a:p>
            <a:fld id="{FED78163-0953-B146-A7EB-9D27F92294D1}" type="slidenum">
              <a:rPr lang="en-US" smtClean="0"/>
              <a:t>42</a:t>
            </a:fld>
            <a:endParaRPr lang="en-US"/>
          </a:p>
        </p:txBody>
      </p:sp>
    </p:spTree>
    <p:extLst>
      <p:ext uri="{BB962C8B-B14F-4D97-AF65-F5344CB8AC3E}">
        <p14:creationId xmlns:p14="http://schemas.microsoft.com/office/powerpoint/2010/main" val="10201910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PRC consists of an encoding algorithm and a decoding algorithm. </a:t>
            </a:r>
          </a:p>
          <a:p>
            <a:endParaRPr lang="en-US" dirty="0"/>
          </a:p>
          <a:p>
            <a:r>
              <a:rPr lang="en-US" dirty="0"/>
              <a:t>A PRC is pseudorandom in that a distinguisher cannot tell whether it is interacting with an encoding oracle on messages of its choice, or the uniform distribution which outputs a fresh random string on each query.</a:t>
            </a:r>
          </a:p>
          <a:p>
            <a:endParaRPr lang="en-US" dirty="0"/>
          </a:p>
          <a:p>
            <a:r>
              <a:rPr lang="en-US" dirty="0"/>
              <a:t>It also satisfies error correction: if x is the output of encode applied to some message, and you add low weight error to x, Decode still recovers the message with overwhelming probability. In this talk, we’ll focus on binary PRCs, because randomness recovery typically works best for binary randomness. You can think of errors as a constant rate of random bit-flips, though in the paper we consider worst-case errors and deletions as well.</a:t>
            </a:r>
          </a:p>
          <a:p>
            <a:endParaRPr lang="en-US" dirty="0"/>
          </a:p>
          <a:p>
            <a:r>
              <a:rPr lang="en-US" dirty="0"/>
              <a:t>In the paper, we also construct public-key PRCs, analogous to public-key encryption.</a:t>
            </a:r>
          </a:p>
        </p:txBody>
      </p:sp>
      <p:sp>
        <p:nvSpPr>
          <p:cNvPr id="4" name="Slide Number Placeholder 3"/>
          <p:cNvSpPr>
            <a:spLocks noGrp="1"/>
          </p:cNvSpPr>
          <p:nvPr>
            <p:ph type="sldNum" sz="quarter" idx="5"/>
          </p:nvPr>
        </p:nvSpPr>
        <p:spPr/>
        <p:txBody>
          <a:bodyPr/>
          <a:lstStyle/>
          <a:p>
            <a:fld id="{FED78163-0953-B146-A7EB-9D27F92294D1}" type="slidenum">
              <a:rPr lang="en-US" smtClean="0"/>
              <a:t>43</a:t>
            </a:fld>
            <a:endParaRPr lang="en-US"/>
          </a:p>
        </p:txBody>
      </p:sp>
    </p:spTree>
    <p:extLst>
      <p:ext uri="{BB962C8B-B14F-4D97-AF65-F5344CB8AC3E}">
        <p14:creationId xmlns:p14="http://schemas.microsoft.com/office/powerpoint/2010/main" val="2461090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78163-0953-B146-A7EB-9D27F92294D1}" type="slidenum">
              <a:rPr lang="en-US" smtClean="0"/>
              <a:t>3</a:t>
            </a:fld>
            <a:endParaRPr lang="en-US"/>
          </a:p>
        </p:txBody>
      </p:sp>
    </p:spTree>
    <p:extLst>
      <p:ext uri="{BB962C8B-B14F-4D97-AF65-F5344CB8AC3E}">
        <p14:creationId xmlns:p14="http://schemas.microsoft.com/office/powerpoint/2010/main" val="33257472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D78163-0953-B146-A7EB-9D27F92294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10832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D78163-0953-B146-A7EB-9D27F92294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79772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Helvetica" pitchFamily="2" charset="0"/>
              </a:rPr>
              <a:t>We take a different approach.</a:t>
            </a:r>
          </a:p>
          <a:p>
            <a:r>
              <a:rPr lang="en-US" dirty="0">
                <a:effectLst/>
                <a:latin typeface="Helvetica" pitchFamily="2" charset="0"/>
              </a:rPr>
              <a:t>Let’s only try to encode a single bit; we’ll see shortly how to build a high-rate PRC from any 1-bit PRC.</a:t>
            </a:r>
          </a:p>
          <a:p>
            <a:r>
              <a:rPr lang="en-US" dirty="0">
                <a:effectLst/>
                <a:latin typeface="Helvetica" pitchFamily="2" charset="0"/>
              </a:rPr>
              <a:t>Since we have a question about error-correcting codes, it seems natural to try to see if we can use LPN to build PRCs.</a:t>
            </a:r>
          </a:p>
          <a:p>
            <a:r>
              <a:rPr lang="en-US" dirty="0">
                <a:effectLst/>
                <a:latin typeface="Helvetica" pitchFamily="2" charset="0"/>
              </a:rPr>
              <a:t>LPN says that noisy samples from a random linear subspace of F2 are pseudorandom.</a:t>
            </a:r>
          </a:p>
          <a:p>
            <a:r>
              <a:rPr lang="en-US" dirty="0">
                <a:effectLst/>
                <a:latin typeface="Helvetica" pitchFamily="2" charset="0"/>
              </a:rPr>
              <a:t>So are we done? Do we just encode 1-bit messages as either random strings, or noisy samples from a random linear subspace?</a:t>
            </a:r>
          </a:p>
          <a:p>
            <a:r>
              <a:rPr lang="en-US" dirty="0">
                <a:effectLst/>
                <a:latin typeface="Helvetica" pitchFamily="2" charset="0"/>
              </a:rPr>
              <a:t>No, because LPN says that these samples are pseudorandom even if you know what the subspace is.</a:t>
            </a:r>
          </a:p>
          <a:p>
            <a:endParaRPr lang="en-US" dirty="0">
              <a:effectLst/>
              <a:latin typeface="Helvetica" pitchFamily="2" charset="0"/>
            </a:endParaRPr>
          </a:p>
          <a:p>
            <a:r>
              <a:rPr lang="en-US" dirty="0">
                <a:effectLst/>
                <a:latin typeface="Helvetica" pitchFamily="2" charset="0"/>
              </a:rPr>
              <a:t>But we show that it’s possible to sample small random linear subspaces together with a trapdoor for decoding.</a:t>
            </a:r>
          </a:p>
          <a:p>
            <a:r>
              <a:rPr lang="en-US" dirty="0">
                <a:effectLst/>
                <a:latin typeface="Helvetica" pitchFamily="2" charset="0"/>
              </a:rPr>
              <a:t>Crucially, this trapdoor will work even if the codeword is subjected to a high rate of errors.</a:t>
            </a:r>
            <a:br>
              <a:rPr lang="en-US" dirty="0">
                <a:effectLst/>
                <a:latin typeface="Helvetica" pitchFamily="2" charset="0"/>
              </a:rPr>
            </a:br>
            <a:endParaRPr lang="en-US" dirty="0">
              <a:effectLst/>
              <a:latin typeface="Helvetica" pitchFamily="2" charset="0"/>
            </a:endParaRPr>
          </a:p>
          <a:p>
            <a:r>
              <a:rPr lang="en-US" dirty="0">
                <a:effectLst/>
                <a:latin typeface="Helvetica" pitchFamily="2" charset="0"/>
              </a:rPr>
              <a:t>The way we do this is simple.</a:t>
            </a:r>
          </a:p>
          <a:p>
            <a:r>
              <a:rPr lang="en-US" dirty="0">
                <a:effectLst/>
                <a:latin typeface="Helvetica" pitchFamily="2" charset="0"/>
              </a:rPr>
              <a:t>First we sample a random parity check matrix where the rows have sparsity log(n).</a:t>
            </a:r>
          </a:p>
          <a:p>
            <a:r>
              <a:rPr lang="en-US" dirty="0">
                <a:effectLst/>
                <a:latin typeface="Helvetica" pitchFamily="2" charset="0"/>
              </a:rPr>
              <a:t>This will serve as the detection key.</a:t>
            </a:r>
          </a:p>
          <a:p>
            <a:r>
              <a:rPr lang="en-US" dirty="0">
                <a:effectLst/>
                <a:latin typeface="Helvetica" pitchFamily="2" charset="0"/>
              </a:rPr>
              <a:t>Then we sample a random m-dimensional subspace of the kernel of P, with generator matrix A.</a:t>
            </a:r>
            <a:br>
              <a:rPr lang="en-US" dirty="0">
                <a:effectLst/>
                <a:latin typeface="Helvetica" pitchFamily="2" charset="0"/>
              </a:rPr>
            </a:br>
            <a:endParaRPr lang="en-US" dirty="0">
              <a:effectLst/>
              <a:latin typeface="Helvetica" pitchFamily="2" charset="0"/>
            </a:endParaRPr>
          </a:p>
          <a:p>
            <a:r>
              <a:rPr lang="en-US" dirty="0">
                <a:effectLst/>
                <a:latin typeface="Helvetica" pitchFamily="2" charset="0"/>
              </a:rPr>
              <a:t>The first technical theorem that we prove is that the marginal distribution on A is actually statistically random, as long as m is not too big (like log^2 n).</a:t>
            </a:r>
          </a:p>
          <a:p>
            <a:r>
              <a:rPr lang="en-US" dirty="0">
                <a:effectLst/>
                <a:latin typeface="Helvetica" pitchFamily="2" charset="0"/>
              </a:rPr>
              <a:t>So by sub-exponential LPN, noisy samples from the image of A are pseudorandom — but if you know P, then you can easily distinguish them.</a:t>
            </a:r>
          </a:p>
          <a:p>
            <a:r>
              <a:rPr lang="en-US" dirty="0">
                <a:effectLst/>
                <a:latin typeface="Helvetica" pitchFamily="2" charset="0"/>
              </a:rPr>
              <a:t>On the next slide we’ll spell this out a bit more carefully.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D78163-0953-B146-A7EB-9D27F92294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78292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Helvetica" pitchFamily="2" charset="0"/>
              </a:rPr>
              <a:t>We take a different approach.</a:t>
            </a:r>
          </a:p>
          <a:p>
            <a:r>
              <a:rPr lang="en-US" dirty="0">
                <a:effectLst/>
                <a:latin typeface="Helvetica" pitchFamily="2" charset="0"/>
              </a:rPr>
              <a:t>Let’s only try to encode a single bit; we’ll see shortly how to build a high-rate PRC from any 1-bit PRC.</a:t>
            </a:r>
          </a:p>
          <a:p>
            <a:r>
              <a:rPr lang="en-US" dirty="0">
                <a:effectLst/>
                <a:latin typeface="Helvetica" pitchFamily="2" charset="0"/>
              </a:rPr>
              <a:t>Since we have a question about error-correcting codes, it seems natural to try to see if we can use LPN to build PRCs.</a:t>
            </a:r>
          </a:p>
          <a:p>
            <a:r>
              <a:rPr lang="en-US" dirty="0">
                <a:effectLst/>
                <a:latin typeface="Helvetica" pitchFamily="2" charset="0"/>
              </a:rPr>
              <a:t>LPN says that noisy samples from a random linear subspace of F2 are pseudorandom.</a:t>
            </a:r>
          </a:p>
          <a:p>
            <a:r>
              <a:rPr lang="en-US" dirty="0">
                <a:effectLst/>
                <a:latin typeface="Helvetica" pitchFamily="2" charset="0"/>
              </a:rPr>
              <a:t>So are we done? Do we just encode 1-bit messages as either random strings, or noisy samples from a random linear subspace?</a:t>
            </a:r>
          </a:p>
          <a:p>
            <a:r>
              <a:rPr lang="en-US" dirty="0">
                <a:effectLst/>
                <a:latin typeface="Helvetica" pitchFamily="2" charset="0"/>
              </a:rPr>
              <a:t>No, because LPN says that these samples are pseudorandom even if you know what the subspace is.</a:t>
            </a:r>
          </a:p>
          <a:p>
            <a:endParaRPr lang="en-US" dirty="0">
              <a:effectLst/>
              <a:latin typeface="Helvetica" pitchFamily="2" charset="0"/>
            </a:endParaRPr>
          </a:p>
          <a:p>
            <a:r>
              <a:rPr lang="en-US" dirty="0">
                <a:effectLst/>
                <a:latin typeface="Helvetica" pitchFamily="2" charset="0"/>
              </a:rPr>
              <a:t>But we show that it’s possible to sample small random linear subspaces together with a trapdoor for decoding.</a:t>
            </a:r>
          </a:p>
          <a:p>
            <a:r>
              <a:rPr lang="en-US" dirty="0">
                <a:effectLst/>
                <a:latin typeface="Helvetica" pitchFamily="2" charset="0"/>
              </a:rPr>
              <a:t>Crucially, this trapdoor will work even if the codeword is subjected to a high rate of errors.</a:t>
            </a:r>
            <a:br>
              <a:rPr lang="en-US" dirty="0">
                <a:effectLst/>
                <a:latin typeface="Helvetica" pitchFamily="2" charset="0"/>
              </a:rPr>
            </a:br>
            <a:endParaRPr lang="en-US" dirty="0">
              <a:effectLst/>
              <a:latin typeface="Helvetica" pitchFamily="2" charset="0"/>
            </a:endParaRPr>
          </a:p>
          <a:p>
            <a:r>
              <a:rPr lang="en-US" dirty="0">
                <a:effectLst/>
                <a:latin typeface="Helvetica" pitchFamily="2" charset="0"/>
              </a:rPr>
              <a:t>The way we do this is simple.</a:t>
            </a:r>
          </a:p>
          <a:p>
            <a:r>
              <a:rPr lang="en-US" dirty="0">
                <a:effectLst/>
                <a:latin typeface="Helvetica" pitchFamily="2" charset="0"/>
              </a:rPr>
              <a:t>First we sample a random parity check matrix where the rows have sparsity log(n).</a:t>
            </a:r>
          </a:p>
          <a:p>
            <a:r>
              <a:rPr lang="en-US" dirty="0">
                <a:effectLst/>
                <a:latin typeface="Helvetica" pitchFamily="2" charset="0"/>
              </a:rPr>
              <a:t>This will serve as the detection key.</a:t>
            </a:r>
          </a:p>
          <a:p>
            <a:r>
              <a:rPr lang="en-US" dirty="0">
                <a:effectLst/>
                <a:latin typeface="Helvetica" pitchFamily="2" charset="0"/>
              </a:rPr>
              <a:t>Then we sample a random m-dimensional subspace of the kernel of P, with generator matrix A.</a:t>
            </a:r>
            <a:br>
              <a:rPr lang="en-US" dirty="0">
                <a:effectLst/>
                <a:latin typeface="Helvetica" pitchFamily="2" charset="0"/>
              </a:rPr>
            </a:br>
            <a:endParaRPr lang="en-US" dirty="0">
              <a:effectLst/>
              <a:latin typeface="Helvetica" pitchFamily="2" charset="0"/>
            </a:endParaRPr>
          </a:p>
          <a:p>
            <a:r>
              <a:rPr lang="en-US" dirty="0">
                <a:effectLst/>
                <a:latin typeface="Helvetica" pitchFamily="2" charset="0"/>
              </a:rPr>
              <a:t>The first technical theorem that we prove is that the marginal distribution on A is actually statistically random, as long as m is not too big (like log^2 n).</a:t>
            </a:r>
          </a:p>
          <a:p>
            <a:r>
              <a:rPr lang="en-US" dirty="0">
                <a:effectLst/>
                <a:latin typeface="Helvetica" pitchFamily="2" charset="0"/>
              </a:rPr>
              <a:t>So by sub-exponential LPN, noisy samples from the image of A are pseudorandom — but if you know P, then you can easily distinguish them.</a:t>
            </a:r>
          </a:p>
          <a:p>
            <a:r>
              <a:rPr lang="en-US" dirty="0">
                <a:effectLst/>
                <a:latin typeface="Helvetica" pitchFamily="2" charset="0"/>
              </a:rPr>
              <a:t>On the next slide we’ll spell this out a bit more carefully.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D78163-0953-B146-A7EB-9D27F92294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15739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78163-0953-B146-A7EB-9D27F92294D1}" type="slidenum">
              <a:rPr lang="en-US" smtClean="0"/>
              <a:t>48</a:t>
            </a:fld>
            <a:endParaRPr lang="en-US"/>
          </a:p>
        </p:txBody>
      </p:sp>
    </p:spTree>
    <p:extLst>
      <p:ext uri="{BB962C8B-B14F-4D97-AF65-F5344CB8AC3E}">
        <p14:creationId xmlns:p14="http://schemas.microsoft.com/office/powerpoint/2010/main" val="14760400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D78163-0953-B146-A7EB-9D27F92294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12669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D78163-0953-B146-A7EB-9D27F92294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34820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D78163-0953-B146-A7EB-9D27F92294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47084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D78163-0953-B146-A7EB-9D27F92294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5861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78163-0953-B146-A7EB-9D27F92294D1}" type="slidenum">
              <a:rPr lang="en-US" smtClean="0"/>
              <a:t>4</a:t>
            </a:fld>
            <a:endParaRPr lang="en-US"/>
          </a:p>
        </p:txBody>
      </p:sp>
    </p:spTree>
    <p:extLst>
      <p:ext uri="{BB962C8B-B14F-4D97-AF65-F5344CB8AC3E}">
        <p14:creationId xmlns:p14="http://schemas.microsoft.com/office/powerpoint/2010/main" val="517960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D78163-0953-B146-A7EB-9D27F92294D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76040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D78163-0953-B146-A7EB-9D27F92294D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61623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D78163-0953-B146-A7EB-9D27F92294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0031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D78163-0953-B146-A7EB-9D27F92294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3710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D78163-0953-B146-A7EB-9D27F92294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2067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D78163-0953-B146-A7EB-9D27F92294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5940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CF297-BC7B-C5E4-C081-53F39A44BE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425324-3D3C-8E3E-3AA5-7320F2A2CB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A5759F-3E1E-CB33-5E95-92939ABE308E}"/>
              </a:ext>
            </a:extLst>
          </p:cNvPr>
          <p:cNvSpPr>
            <a:spLocks noGrp="1"/>
          </p:cNvSpPr>
          <p:nvPr>
            <p:ph type="dt" sz="half" idx="10"/>
          </p:nvPr>
        </p:nvSpPr>
        <p:spPr/>
        <p:txBody>
          <a:bodyPr/>
          <a:lstStyle/>
          <a:p>
            <a:fld id="{CD71C70E-5139-8749-AB66-9CBAE9F98BDC}" type="datetimeFigureOut">
              <a:rPr lang="en-US" smtClean="0"/>
              <a:t>2/4/26</a:t>
            </a:fld>
            <a:endParaRPr lang="en-US"/>
          </a:p>
        </p:txBody>
      </p:sp>
      <p:sp>
        <p:nvSpPr>
          <p:cNvPr id="5" name="Footer Placeholder 4">
            <a:extLst>
              <a:ext uri="{FF2B5EF4-FFF2-40B4-BE49-F238E27FC236}">
                <a16:creationId xmlns:a16="http://schemas.microsoft.com/office/drawing/2014/main" id="{8F545951-D724-14A8-78D9-31FAE2E4D3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40FDE9-855F-C0B7-DD34-0171F548D19E}"/>
              </a:ext>
            </a:extLst>
          </p:cNvPr>
          <p:cNvSpPr>
            <a:spLocks noGrp="1"/>
          </p:cNvSpPr>
          <p:nvPr>
            <p:ph type="sldNum" sz="quarter" idx="12"/>
          </p:nvPr>
        </p:nvSpPr>
        <p:spPr/>
        <p:txBody>
          <a:bodyPr/>
          <a:lstStyle/>
          <a:p>
            <a:fld id="{69DA7DDF-B01F-804B-AEB0-1A0D4A9EE607}" type="slidenum">
              <a:rPr lang="en-US" smtClean="0"/>
              <a:t>‹#›</a:t>
            </a:fld>
            <a:endParaRPr lang="en-US"/>
          </a:p>
        </p:txBody>
      </p:sp>
    </p:spTree>
    <p:extLst>
      <p:ext uri="{BB962C8B-B14F-4D97-AF65-F5344CB8AC3E}">
        <p14:creationId xmlns:p14="http://schemas.microsoft.com/office/powerpoint/2010/main" val="3598096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61417-477B-9AC9-2BEB-CD321F5742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862C82-D571-8BF5-0DB8-F5AD9E0E1A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37C526-E11A-536F-D737-BF7F05876C35}"/>
              </a:ext>
            </a:extLst>
          </p:cNvPr>
          <p:cNvSpPr>
            <a:spLocks noGrp="1"/>
          </p:cNvSpPr>
          <p:nvPr>
            <p:ph type="dt" sz="half" idx="10"/>
          </p:nvPr>
        </p:nvSpPr>
        <p:spPr/>
        <p:txBody>
          <a:bodyPr/>
          <a:lstStyle/>
          <a:p>
            <a:fld id="{CD71C70E-5139-8749-AB66-9CBAE9F98BDC}" type="datetimeFigureOut">
              <a:rPr lang="en-US" smtClean="0"/>
              <a:t>2/4/26</a:t>
            </a:fld>
            <a:endParaRPr lang="en-US"/>
          </a:p>
        </p:txBody>
      </p:sp>
      <p:sp>
        <p:nvSpPr>
          <p:cNvPr id="5" name="Footer Placeholder 4">
            <a:extLst>
              <a:ext uri="{FF2B5EF4-FFF2-40B4-BE49-F238E27FC236}">
                <a16:creationId xmlns:a16="http://schemas.microsoft.com/office/drawing/2014/main" id="{F757DEA3-8B26-EDA2-D4A5-E7ECA529E4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D5A30A-ECC0-3D9F-82C2-4F2A0F0D3B9E}"/>
              </a:ext>
            </a:extLst>
          </p:cNvPr>
          <p:cNvSpPr>
            <a:spLocks noGrp="1"/>
          </p:cNvSpPr>
          <p:nvPr>
            <p:ph type="sldNum" sz="quarter" idx="12"/>
          </p:nvPr>
        </p:nvSpPr>
        <p:spPr/>
        <p:txBody>
          <a:bodyPr/>
          <a:lstStyle/>
          <a:p>
            <a:fld id="{69DA7DDF-B01F-804B-AEB0-1A0D4A9EE607}" type="slidenum">
              <a:rPr lang="en-US" smtClean="0"/>
              <a:t>‹#›</a:t>
            </a:fld>
            <a:endParaRPr lang="en-US"/>
          </a:p>
        </p:txBody>
      </p:sp>
    </p:spTree>
    <p:extLst>
      <p:ext uri="{BB962C8B-B14F-4D97-AF65-F5344CB8AC3E}">
        <p14:creationId xmlns:p14="http://schemas.microsoft.com/office/powerpoint/2010/main" val="2093502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E4E57E-4B6E-E7E6-173F-D657C16BAEC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D52474A-A635-0034-0D3D-37923A3761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17DE44-953A-2A54-F251-573DC8819AB1}"/>
              </a:ext>
            </a:extLst>
          </p:cNvPr>
          <p:cNvSpPr>
            <a:spLocks noGrp="1"/>
          </p:cNvSpPr>
          <p:nvPr>
            <p:ph type="dt" sz="half" idx="10"/>
          </p:nvPr>
        </p:nvSpPr>
        <p:spPr/>
        <p:txBody>
          <a:bodyPr/>
          <a:lstStyle/>
          <a:p>
            <a:fld id="{CD71C70E-5139-8749-AB66-9CBAE9F98BDC}" type="datetimeFigureOut">
              <a:rPr lang="en-US" smtClean="0"/>
              <a:t>2/4/26</a:t>
            </a:fld>
            <a:endParaRPr lang="en-US"/>
          </a:p>
        </p:txBody>
      </p:sp>
      <p:sp>
        <p:nvSpPr>
          <p:cNvPr id="5" name="Footer Placeholder 4">
            <a:extLst>
              <a:ext uri="{FF2B5EF4-FFF2-40B4-BE49-F238E27FC236}">
                <a16:creationId xmlns:a16="http://schemas.microsoft.com/office/drawing/2014/main" id="{0BEC2016-CAE9-051A-C6B9-C5A9FB68B9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181362-5EE5-56F0-F89F-004510877083}"/>
              </a:ext>
            </a:extLst>
          </p:cNvPr>
          <p:cNvSpPr>
            <a:spLocks noGrp="1"/>
          </p:cNvSpPr>
          <p:nvPr>
            <p:ph type="sldNum" sz="quarter" idx="12"/>
          </p:nvPr>
        </p:nvSpPr>
        <p:spPr/>
        <p:txBody>
          <a:bodyPr/>
          <a:lstStyle/>
          <a:p>
            <a:fld id="{69DA7DDF-B01F-804B-AEB0-1A0D4A9EE607}" type="slidenum">
              <a:rPr lang="en-US" smtClean="0"/>
              <a:t>‹#›</a:t>
            </a:fld>
            <a:endParaRPr lang="en-US"/>
          </a:p>
        </p:txBody>
      </p:sp>
    </p:spTree>
    <p:extLst>
      <p:ext uri="{BB962C8B-B14F-4D97-AF65-F5344CB8AC3E}">
        <p14:creationId xmlns:p14="http://schemas.microsoft.com/office/powerpoint/2010/main" val="1433837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C997B-10E7-719A-72C3-50D2C535ED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966E86-97B5-98D0-A45E-D80964056E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8B0C0D-0F27-980D-7CD7-D2BFAE96FED3}"/>
              </a:ext>
            </a:extLst>
          </p:cNvPr>
          <p:cNvSpPr>
            <a:spLocks noGrp="1"/>
          </p:cNvSpPr>
          <p:nvPr>
            <p:ph type="dt" sz="half" idx="10"/>
          </p:nvPr>
        </p:nvSpPr>
        <p:spPr/>
        <p:txBody>
          <a:bodyPr/>
          <a:lstStyle/>
          <a:p>
            <a:fld id="{01DE8892-36B7-5142-BB2E-F4603FEC6D91}" type="datetimeFigureOut">
              <a:rPr lang="en-US" smtClean="0"/>
              <a:t>2/4/26</a:t>
            </a:fld>
            <a:endParaRPr lang="en-US"/>
          </a:p>
        </p:txBody>
      </p:sp>
      <p:sp>
        <p:nvSpPr>
          <p:cNvPr id="5" name="Footer Placeholder 4">
            <a:extLst>
              <a:ext uri="{FF2B5EF4-FFF2-40B4-BE49-F238E27FC236}">
                <a16:creationId xmlns:a16="http://schemas.microsoft.com/office/drawing/2014/main" id="{F88583EC-1B3C-8560-A1B5-E08830A89C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E94E1D-DA32-7E61-F5CF-AD97415CBDEB}"/>
              </a:ext>
            </a:extLst>
          </p:cNvPr>
          <p:cNvSpPr>
            <a:spLocks noGrp="1"/>
          </p:cNvSpPr>
          <p:nvPr>
            <p:ph type="sldNum" sz="quarter" idx="12"/>
          </p:nvPr>
        </p:nvSpPr>
        <p:spPr/>
        <p:txBody>
          <a:bodyPr/>
          <a:lstStyle/>
          <a:p>
            <a:fld id="{FB8DBE5D-81A0-4044-9E96-9968A9DFD415}" type="slidenum">
              <a:rPr lang="en-US" smtClean="0"/>
              <a:t>‹#›</a:t>
            </a:fld>
            <a:endParaRPr lang="en-US"/>
          </a:p>
        </p:txBody>
      </p:sp>
    </p:spTree>
    <p:extLst>
      <p:ext uri="{BB962C8B-B14F-4D97-AF65-F5344CB8AC3E}">
        <p14:creationId xmlns:p14="http://schemas.microsoft.com/office/powerpoint/2010/main" val="3675132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4CC6-29F9-0BBF-0A53-8E56D17264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DBE912-3951-2F11-ABA8-CFC0314F1D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D2C439-73F8-CD2E-44AF-AB236DA4B131}"/>
              </a:ext>
            </a:extLst>
          </p:cNvPr>
          <p:cNvSpPr>
            <a:spLocks noGrp="1"/>
          </p:cNvSpPr>
          <p:nvPr>
            <p:ph type="dt" sz="half" idx="10"/>
          </p:nvPr>
        </p:nvSpPr>
        <p:spPr/>
        <p:txBody>
          <a:bodyPr/>
          <a:lstStyle/>
          <a:p>
            <a:fld id="{01DE8892-36B7-5142-BB2E-F4603FEC6D91}" type="datetimeFigureOut">
              <a:rPr lang="en-US" smtClean="0"/>
              <a:t>2/4/26</a:t>
            </a:fld>
            <a:endParaRPr lang="en-US"/>
          </a:p>
        </p:txBody>
      </p:sp>
      <p:sp>
        <p:nvSpPr>
          <p:cNvPr id="5" name="Footer Placeholder 4">
            <a:extLst>
              <a:ext uri="{FF2B5EF4-FFF2-40B4-BE49-F238E27FC236}">
                <a16:creationId xmlns:a16="http://schemas.microsoft.com/office/drawing/2014/main" id="{4F7709B6-0872-605C-369E-812BFDC915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657642-AD00-B6F0-D188-852E4D2CBF1B}"/>
              </a:ext>
            </a:extLst>
          </p:cNvPr>
          <p:cNvSpPr>
            <a:spLocks noGrp="1"/>
          </p:cNvSpPr>
          <p:nvPr>
            <p:ph type="sldNum" sz="quarter" idx="12"/>
          </p:nvPr>
        </p:nvSpPr>
        <p:spPr/>
        <p:txBody>
          <a:bodyPr/>
          <a:lstStyle/>
          <a:p>
            <a:fld id="{FB8DBE5D-81A0-4044-9E96-9968A9DFD415}" type="slidenum">
              <a:rPr lang="en-US" smtClean="0"/>
              <a:t>‹#›</a:t>
            </a:fld>
            <a:endParaRPr lang="en-US"/>
          </a:p>
        </p:txBody>
      </p:sp>
    </p:spTree>
    <p:extLst>
      <p:ext uri="{BB962C8B-B14F-4D97-AF65-F5344CB8AC3E}">
        <p14:creationId xmlns:p14="http://schemas.microsoft.com/office/powerpoint/2010/main" val="1764826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EF758-2BB2-2B89-6BEF-0EE70FFE5D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AC21D6-8418-2E76-8D89-38F96C534CB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ED185F-7FBE-B63C-E65B-136B4ABD84EB}"/>
              </a:ext>
            </a:extLst>
          </p:cNvPr>
          <p:cNvSpPr>
            <a:spLocks noGrp="1"/>
          </p:cNvSpPr>
          <p:nvPr>
            <p:ph type="dt" sz="half" idx="10"/>
          </p:nvPr>
        </p:nvSpPr>
        <p:spPr/>
        <p:txBody>
          <a:bodyPr/>
          <a:lstStyle/>
          <a:p>
            <a:fld id="{01DE8892-36B7-5142-BB2E-F4603FEC6D91}" type="datetimeFigureOut">
              <a:rPr lang="en-US" smtClean="0"/>
              <a:t>2/4/26</a:t>
            </a:fld>
            <a:endParaRPr lang="en-US"/>
          </a:p>
        </p:txBody>
      </p:sp>
      <p:sp>
        <p:nvSpPr>
          <p:cNvPr id="5" name="Footer Placeholder 4">
            <a:extLst>
              <a:ext uri="{FF2B5EF4-FFF2-40B4-BE49-F238E27FC236}">
                <a16:creationId xmlns:a16="http://schemas.microsoft.com/office/drawing/2014/main" id="{7A27CF11-B262-ED08-283D-43A76DEA16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BF7861-25BB-B299-82F8-7F155A029D1F}"/>
              </a:ext>
            </a:extLst>
          </p:cNvPr>
          <p:cNvSpPr>
            <a:spLocks noGrp="1"/>
          </p:cNvSpPr>
          <p:nvPr>
            <p:ph type="sldNum" sz="quarter" idx="12"/>
          </p:nvPr>
        </p:nvSpPr>
        <p:spPr/>
        <p:txBody>
          <a:bodyPr/>
          <a:lstStyle/>
          <a:p>
            <a:fld id="{FB8DBE5D-81A0-4044-9E96-9968A9DFD415}" type="slidenum">
              <a:rPr lang="en-US" smtClean="0"/>
              <a:t>‹#›</a:t>
            </a:fld>
            <a:endParaRPr lang="en-US"/>
          </a:p>
        </p:txBody>
      </p:sp>
    </p:spTree>
    <p:extLst>
      <p:ext uri="{BB962C8B-B14F-4D97-AF65-F5344CB8AC3E}">
        <p14:creationId xmlns:p14="http://schemas.microsoft.com/office/powerpoint/2010/main" val="15110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5543B-6675-199E-7CAE-48A989DFC0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3EFC24-08B4-516A-03D1-1CCC4753E4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2F878A-FF4C-2131-F07E-AE04B68953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DE5F24-4F2D-98E1-3400-092E9CA7F944}"/>
              </a:ext>
            </a:extLst>
          </p:cNvPr>
          <p:cNvSpPr>
            <a:spLocks noGrp="1"/>
          </p:cNvSpPr>
          <p:nvPr>
            <p:ph type="dt" sz="half" idx="10"/>
          </p:nvPr>
        </p:nvSpPr>
        <p:spPr/>
        <p:txBody>
          <a:bodyPr/>
          <a:lstStyle/>
          <a:p>
            <a:fld id="{01DE8892-36B7-5142-BB2E-F4603FEC6D91}" type="datetimeFigureOut">
              <a:rPr lang="en-US" smtClean="0"/>
              <a:t>2/4/26</a:t>
            </a:fld>
            <a:endParaRPr lang="en-US"/>
          </a:p>
        </p:txBody>
      </p:sp>
      <p:sp>
        <p:nvSpPr>
          <p:cNvPr id="6" name="Footer Placeholder 5">
            <a:extLst>
              <a:ext uri="{FF2B5EF4-FFF2-40B4-BE49-F238E27FC236}">
                <a16:creationId xmlns:a16="http://schemas.microsoft.com/office/drawing/2014/main" id="{93D225C3-03EC-3255-968D-5E4AC282F3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CB4F54-862D-3B0A-EE0F-5D23EFE66ADB}"/>
              </a:ext>
            </a:extLst>
          </p:cNvPr>
          <p:cNvSpPr>
            <a:spLocks noGrp="1"/>
          </p:cNvSpPr>
          <p:nvPr>
            <p:ph type="sldNum" sz="quarter" idx="12"/>
          </p:nvPr>
        </p:nvSpPr>
        <p:spPr/>
        <p:txBody>
          <a:bodyPr/>
          <a:lstStyle/>
          <a:p>
            <a:fld id="{FB8DBE5D-81A0-4044-9E96-9968A9DFD415}" type="slidenum">
              <a:rPr lang="en-US" smtClean="0"/>
              <a:t>‹#›</a:t>
            </a:fld>
            <a:endParaRPr lang="en-US"/>
          </a:p>
        </p:txBody>
      </p:sp>
    </p:spTree>
    <p:extLst>
      <p:ext uri="{BB962C8B-B14F-4D97-AF65-F5344CB8AC3E}">
        <p14:creationId xmlns:p14="http://schemas.microsoft.com/office/powerpoint/2010/main" val="697087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53458-E4D8-D1DE-B2FE-444B92EB6F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5FA082-4974-9EA1-DBFF-0FBE271EF8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D856A1-7627-A247-7CDB-2E6CF54A17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0803F0-0F74-2D64-00AC-C63D3A75E1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B74C61-93CA-909D-12A8-274286B335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B9D158-129F-B97E-82D9-41263BE695F7}"/>
              </a:ext>
            </a:extLst>
          </p:cNvPr>
          <p:cNvSpPr>
            <a:spLocks noGrp="1"/>
          </p:cNvSpPr>
          <p:nvPr>
            <p:ph type="dt" sz="half" idx="10"/>
          </p:nvPr>
        </p:nvSpPr>
        <p:spPr/>
        <p:txBody>
          <a:bodyPr/>
          <a:lstStyle/>
          <a:p>
            <a:fld id="{01DE8892-36B7-5142-BB2E-F4603FEC6D91}" type="datetimeFigureOut">
              <a:rPr lang="en-US" smtClean="0"/>
              <a:t>2/4/26</a:t>
            </a:fld>
            <a:endParaRPr lang="en-US"/>
          </a:p>
        </p:txBody>
      </p:sp>
      <p:sp>
        <p:nvSpPr>
          <p:cNvPr id="8" name="Footer Placeholder 7">
            <a:extLst>
              <a:ext uri="{FF2B5EF4-FFF2-40B4-BE49-F238E27FC236}">
                <a16:creationId xmlns:a16="http://schemas.microsoft.com/office/drawing/2014/main" id="{4754A880-5EA2-A929-EC4E-F8088A5512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445828-079B-8E30-9732-86542E3B7765}"/>
              </a:ext>
            </a:extLst>
          </p:cNvPr>
          <p:cNvSpPr>
            <a:spLocks noGrp="1"/>
          </p:cNvSpPr>
          <p:nvPr>
            <p:ph type="sldNum" sz="quarter" idx="12"/>
          </p:nvPr>
        </p:nvSpPr>
        <p:spPr/>
        <p:txBody>
          <a:bodyPr/>
          <a:lstStyle/>
          <a:p>
            <a:fld id="{FB8DBE5D-81A0-4044-9E96-9968A9DFD415}" type="slidenum">
              <a:rPr lang="en-US" smtClean="0"/>
              <a:t>‹#›</a:t>
            </a:fld>
            <a:endParaRPr lang="en-US"/>
          </a:p>
        </p:txBody>
      </p:sp>
    </p:spTree>
    <p:extLst>
      <p:ext uri="{BB962C8B-B14F-4D97-AF65-F5344CB8AC3E}">
        <p14:creationId xmlns:p14="http://schemas.microsoft.com/office/powerpoint/2010/main" val="22158542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37277-590D-92C6-BC34-DFF752D38D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49F667-88A5-6B40-8C96-2392E982B3A2}"/>
              </a:ext>
            </a:extLst>
          </p:cNvPr>
          <p:cNvSpPr>
            <a:spLocks noGrp="1"/>
          </p:cNvSpPr>
          <p:nvPr>
            <p:ph type="dt" sz="half" idx="10"/>
          </p:nvPr>
        </p:nvSpPr>
        <p:spPr/>
        <p:txBody>
          <a:bodyPr/>
          <a:lstStyle/>
          <a:p>
            <a:fld id="{01DE8892-36B7-5142-BB2E-F4603FEC6D91}" type="datetimeFigureOut">
              <a:rPr lang="en-US" smtClean="0"/>
              <a:t>2/4/26</a:t>
            </a:fld>
            <a:endParaRPr lang="en-US"/>
          </a:p>
        </p:txBody>
      </p:sp>
      <p:sp>
        <p:nvSpPr>
          <p:cNvPr id="4" name="Footer Placeholder 3">
            <a:extLst>
              <a:ext uri="{FF2B5EF4-FFF2-40B4-BE49-F238E27FC236}">
                <a16:creationId xmlns:a16="http://schemas.microsoft.com/office/drawing/2014/main" id="{B3050A59-597E-EC5B-AAF5-DCDB8C4D41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04930D-E5CF-8EBA-2192-53A562DD6EC1}"/>
              </a:ext>
            </a:extLst>
          </p:cNvPr>
          <p:cNvSpPr>
            <a:spLocks noGrp="1"/>
          </p:cNvSpPr>
          <p:nvPr>
            <p:ph type="sldNum" sz="quarter" idx="12"/>
          </p:nvPr>
        </p:nvSpPr>
        <p:spPr/>
        <p:txBody>
          <a:bodyPr/>
          <a:lstStyle/>
          <a:p>
            <a:fld id="{FB8DBE5D-81A0-4044-9E96-9968A9DFD415}" type="slidenum">
              <a:rPr lang="en-US" smtClean="0"/>
              <a:t>‹#›</a:t>
            </a:fld>
            <a:endParaRPr lang="en-US"/>
          </a:p>
        </p:txBody>
      </p:sp>
    </p:spTree>
    <p:extLst>
      <p:ext uri="{BB962C8B-B14F-4D97-AF65-F5344CB8AC3E}">
        <p14:creationId xmlns:p14="http://schemas.microsoft.com/office/powerpoint/2010/main" val="35428137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5E97FB-EEA2-B508-15A3-AD0B2185FE57}"/>
              </a:ext>
            </a:extLst>
          </p:cNvPr>
          <p:cNvSpPr>
            <a:spLocks noGrp="1"/>
          </p:cNvSpPr>
          <p:nvPr>
            <p:ph type="dt" sz="half" idx="10"/>
          </p:nvPr>
        </p:nvSpPr>
        <p:spPr/>
        <p:txBody>
          <a:bodyPr/>
          <a:lstStyle/>
          <a:p>
            <a:fld id="{01DE8892-36B7-5142-BB2E-F4603FEC6D91}" type="datetimeFigureOut">
              <a:rPr lang="en-US" smtClean="0"/>
              <a:t>2/4/26</a:t>
            </a:fld>
            <a:endParaRPr lang="en-US"/>
          </a:p>
        </p:txBody>
      </p:sp>
      <p:sp>
        <p:nvSpPr>
          <p:cNvPr id="3" name="Footer Placeholder 2">
            <a:extLst>
              <a:ext uri="{FF2B5EF4-FFF2-40B4-BE49-F238E27FC236}">
                <a16:creationId xmlns:a16="http://schemas.microsoft.com/office/drawing/2014/main" id="{C42F1528-2483-928D-7FE4-5D2E0D7FBF2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732D8E-28A2-EE3A-37D7-D9F25AD45A4D}"/>
              </a:ext>
            </a:extLst>
          </p:cNvPr>
          <p:cNvSpPr>
            <a:spLocks noGrp="1"/>
          </p:cNvSpPr>
          <p:nvPr>
            <p:ph type="sldNum" sz="quarter" idx="12"/>
          </p:nvPr>
        </p:nvSpPr>
        <p:spPr/>
        <p:txBody>
          <a:bodyPr/>
          <a:lstStyle/>
          <a:p>
            <a:fld id="{FB8DBE5D-81A0-4044-9E96-9968A9DFD415}" type="slidenum">
              <a:rPr lang="en-US" smtClean="0"/>
              <a:t>‹#›</a:t>
            </a:fld>
            <a:endParaRPr lang="en-US"/>
          </a:p>
        </p:txBody>
      </p:sp>
    </p:spTree>
    <p:extLst>
      <p:ext uri="{BB962C8B-B14F-4D97-AF65-F5344CB8AC3E}">
        <p14:creationId xmlns:p14="http://schemas.microsoft.com/office/powerpoint/2010/main" val="37850044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980DA-3633-C3C4-8845-F13FEC93CF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5A1120-F5C2-5451-E6D0-339EEDA383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61E623-B40C-1462-06FA-E63F71E0F1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95E22A-EBA6-7A89-B4D6-0C36B3C0C90A}"/>
              </a:ext>
            </a:extLst>
          </p:cNvPr>
          <p:cNvSpPr>
            <a:spLocks noGrp="1"/>
          </p:cNvSpPr>
          <p:nvPr>
            <p:ph type="dt" sz="half" idx="10"/>
          </p:nvPr>
        </p:nvSpPr>
        <p:spPr/>
        <p:txBody>
          <a:bodyPr/>
          <a:lstStyle/>
          <a:p>
            <a:fld id="{01DE8892-36B7-5142-BB2E-F4603FEC6D91}" type="datetimeFigureOut">
              <a:rPr lang="en-US" smtClean="0"/>
              <a:t>2/4/26</a:t>
            </a:fld>
            <a:endParaRPr lang="en-US"/>
          </a:p>
        </p:txBody>
      </p:sp>
      <p:sp>
        <p:nvSpPr>
          <p:cNvPr id="6" name="Footer Placeholder 5">
            <a:extLst>
              <a:ext uri="{FF2B5EF4-FFF2-40B4-BE49-F238E27FC236}">
                <a16:creationId xmlns:a16="http://schemas.microsoft.com/office/drawing/2014/main" id="{975E57EF-8E07-4CB0-8DEA-5F6C1C7F07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675A77-4411-72FD-6823-90F53402757B}"/>
              </a:ext>
            </a:extLst>
          </p:cNvPr>
          <p:cNvSpPr>
            <a:spLocks noGrp="1"/>
          </p:cNvSpPr>
          <p:nvPr>
            <p:ph type="sldNum" sz="quarter" idx="12"/>
          </p:nvPr>
        </p:nvSpPr>
        <p:spPr/>
        <p:txBody>
          <a:bodyPr/>
          <a:lstStyle/>
          <a:p>
            <a:fld id="{FB8DBE5D-81A0-4044-9E96-9968A9DFD415}" type="slidenum">
              <a:rPr lang="en-US" smtClean="0"/>
              <a:t>‹#›</a:t>
            </a:fld>
            <a:endParaRPr lang="en-US"/>
          </a:p>
        </p:txBody>
      </p:sp>
    </p:spTree>
    <p:extLst>
      <p:ext uri="{BB962C8B-B14F-4D97-AF65-F5344CB8AC3E}">
        <p14:creationId xmlns:p14="http://schemas.microsoft.com/office/powerpoint/2010/main" val="3313894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60B1D-A745-90DB-9147-6739083A8F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B34628-1697-6F90-CB40-2795CCDD13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085F74-CB1D-C855-1C8C-9E36B5A4B94A}"/>
              </a:ext>
            </a:extLst>
          </p:cNvPr>
          <p:cNvSpPr>
            <a:spLocks noGrp="1"/>
          </p:cNvSpPr>
          <p:nvPr>
            <p:ph type="dt" sz="half" idx="10"/>
          </p:nvPr>
        </p:nvSpPr>
        <p:spPr/>
        <p:txBody>
          <a:bodyPr/>
          <a:lstStyle/>
          <a:p>
            <a:fld id="{CD71C70E-5139-8749-AB66-9CBAE9F98BDC}" type="datetimeFigureOut">
              <a:rPr lang="en-US" smtClean="0"/>
              <a:t>2/4/26</a:t>
            </a:fld>
            <a:endParaRPr lang="en-US"/>
          </a:p>
        </p:txBody>
      </p:sp>
      <p:sp>
        <p:nvSpPr>
          <p:cNvPr id="5" name="Footer Placeholder 4">
            <a:extLst>
              <a:ext uri="{FF2B5EF4-FFF2-40B4-BE49-F238E27FC236}">
                <a16:creationId xmlns:a16="http://schemas.microsoft.com/office/drawing/2014/main" id="{EAA51FD1-03BC-10D0-475F-0DCA36FF02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EC5C8D-A576-312A-2525-7218EE56ABB9}"/>
              </a:ext>
            </a:extLst>
          </p:cNvPr>
          <p:cNvSpPr>
            <a:spLocks noGrp="1"/>
          </p:cNvSpPr>
          <p:nvPr>
            <p:ph type="sldNum" sz="quarter" idx="12"/>
          </p:nvPr>
        </p:nvSpPr>
        <p:spPr/>
        <p:txBody>
          <a:bodyPr/>
          <a:lstStyle/>
          <a:p>
            <a:fld id="{69DA7DDF-B01F-804B-AEB0-1A0D4A9EE607}" type="slidenum">
              <a:rPr lang="en-US" smtClean="0"/>
              <a:t>‹#›</a:t>
            </a:fld>
            <a:endParaRPr lang="en-US"/>
          </a:p>
        </p:txBody>
      </p:sp>
    </p:spTree>
    <p:extLst>
      <p:ext uri="{BB962C8B-B14F-4D97-AF65-F5344CB8AC3E}">
        <p14:creationId xmlns:p14="http://schemas.microsoft.com/office/powerpoint/2010/main" val="4105590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708B-52C5-02D8-4051-43EC22C9BC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453C42-2749-A9F3-FD04-F9425B75A4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6E02D2-C14A-73BB-33E5-6040A6CC40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2FB26D-B574-2AB5-D383-9B8D3CCDEBAA}"/>
              </a:ext>
            </a:extLst>
          </p:cNvPr>
          <p:cNvSpPr>
            <a:spLocks noGrp="1"/>
          </p:cNvSpPr>
          <p:nvPr>
            <p:ph type="dt" sz="half" idx="10"/>
          </p:nvPr>
        </p:nvSpPr>
        <p:spPr/>
        <p:txBody>
          <a:bodyPr/>
          <a:lstStyle/>
          <a:p>
            <a:fld id="{01DE8892-36B7-5142-BB2E-F4603FEC6D91}" type="datetimeFigureOut">
              <a:rPr lang="en-US" smtClean="0"/>
              <a:t>2/4/26</a:t>
            </a:fld>
            <a:endParaRPr lang="en-US"/>
          </a:p>
        </p:txBody>
      </p:sp>
      <p:sp>
        <p:nvSpPr>
          <p:cNvPr id="6" name="Footer Placeholder 5">
            <a:extLst>
              <a:ext uri="{FF2B5EF4-FFF2-40B4-BE49-F238E27FC236}">
                <a16:creationId xmlns:a16="http://schemas.microsoft.com/office/drawing/2014/main" id="{1726E722-30DE-34F3-B9EA-61F4A3ECD4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9EAC47-FD40-83C9-143A-81FC92E9036C}"/>
              </a:ext>
            </a:extLst>
          </p:cNvPr>
          <p:cNvSpPr>
            <a:spLocks noGrp="1"/>
          </p:cNvSpPr>
          <p:nvPr>
            <p:ph type="sldNum" sz="quarter" idx="12"/>
          </p:nvPr>
        </p:nvSpPr>
        <p:spPr/>
        <p:txBody>
          <a:bodyPr/>
          <a:lstStyle/>
          <a:p>
            <a:fld id="{FB8DBE5D-81A0-4044-9E96-9968A9DFD415}" type="slidenum">
              <a:rPr lang="en-US" smtClean="0"/>
              <a:t>‹#›</a:t>
            </a:fld>
            <a:endParaRPr lang="en-US"/>
          </a:p>
        </p:txBody>
      </p:sp>
    </p:spTree>
    <p:extLst>
      <p:ext uri="{BB962C8B-B14F-4D97-AF65-F5344CB8AC3E}">
        <p14:creationId xmlns:p14="http://schemas.microsoft.com/office/powerpoint/2010/main" val="42162017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45142-0B09-F479-8E77-89EDB7BB3F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262C375-880D-8986-2CFF-6341ED8CFF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C98A25-F176-B7ED-5E5B-F86CE1C84E3F}"/>
              </a:ext>
            </a:extLst>
          </p:cNvPr>
          <p:cNvSpPr>
            <a:spLocks noGrp="1"/>
          </p:cNvSpPr>
          <p:nvPr>
            <p:ph type="dt" sz="half" idx="10"/>
          </p:nvPr>
        </p:nvSpPr>
        <p:spPr/>
        <p:txBody>
          <a:bodyPr/>
          <a:lstStyle/>
          <a:p>
            <a:fld id="{01DE8892-36B7-5142-BB2E-F4603FEC6D91}" type="datetimeFigureOut">
              <a:rPr lang="en-US" smtClean="0"/>
              <a:t>2/4/26</a:t>
            </a:fld>
            <a:endParaRPr lang="en-US"/>
          </a:p>
        </p:txBody>
      </p:sp>
      <p:sp>
        <p:nvSpPr>
          <p:cNvPr id="5" name="Footer Placeholder 4">
            <a:extLst>
              <a:ext uri="{FF2B5EF4-FFF2-40B4-BE49-F238E27FC236}">
                <a16:creationId xmlns:a16="http://schemas.microsoft.com/office/drawing/2014/main" id="{18E0F5B2-EDB8-68F3-BEA8-E4044F9FEA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E9A6A9-8A68-B445-3716-2BED3E8557AA}"/>
              </a:ext>
            </a:extLst>
          </p:cNvPr>
          <p:cNvSpPr>
            <a:spLocks noGrp="1"/>
          </p:cNvSpPr>
          <p:nvPr>
            <p:ph type="sldNum" sz="quarter" idx="12"/>
          </p:nvPr>
        </p:nvSpPr>
        <p:spPr/>
        <p:txBody>
          <a:bodyPr/>
          <a:lstStyle/>
          <a:p>
            <a:fld id="{FB8DBE5D-81A0-4044-9E96-9968A9DFD415}" type="slidenum">
              <a:rPr lang="en-US" smtClean="0"/>
              <a:t>‹#›</a:t>
            </a:fld>
            <a:endParaRPr lang="en-US"/>
          </a:p>
        </p:txBody>
      </p:sp>
    </p:spTree>
    <p:extLst>
      <p:ext uri="{BB962C8B-B14F-4D97-AF65-F5344CB8AC3E}">
        <p14:creationId xmlns:p14="http://schemas.microsoft.com/office/powerpoint/2010/main" val="22418230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E03E36-6395-CC86-BC2D-4657DF3DFF5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EEC814-94E4-602A-058B-AF92AD8648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7076A2-4933-6F7C-6CBC-3A3F4CB953B5}"/>
              </a:ext>
            </a:extLst>
          </p:cNvPr>
          <p:cNvSpPr>
            <a:spLocks noGrp="1"/>
          </p:cNvSpPr>
          <p:nvPr>
            <p:ph type="dt" sz="half" idx="10"/>
          </p:nvPr>
        </p:nvSpPr>
        <p:spPr/>
        <p:txBody>
          <a:bodyPr/>
          <a:lstStyle/>
          <a:p>
            <a:fld id="{01DE8892-36B7-5142-BB2E-F4603FEC6D91}" type="datetimeFigureOut">
              <a:rPr lang="en-US" smtClean="0"/>
              <a:t>2/4/26</a:t>
            </a:fld>
            <a:endParaRPr lang="en-US"/>
          </a:p>
        </p:txBody>
      </p:sp>
      <p:sp>
        <p:nvSpPr>
          <p:cNvPr id="5" name="Footer Placeholder 4">
            <a:extLst>
              <a:ext uri="{FF2B5EF4-FFF2-40B4-BE49-F238E27FC236}">
                <a16:creationId xmlns:a16="http://schemas.microsoft.com/office/drawing/2014/main" id="{6C1F38EE-6590-7EDD-26DA-D744E8509B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1ED5E3-B7D4-7DAB-F89C-DE03598F6784}"/>
              </a:ext>
            </a:extLst>
          </p:cNvPr>
          <p:cNvSpPr>
            <a:spLocks noGrp="1"/>
          </p:cNvSpPr>
          <p:nvPr>
            <p:ph type="sldNum" sz="quarter" idx="12"/>
          </p:nvPr>
        </p:nvSpPr>
        <p:spPr/>
        <p:txBody>
          <a:bodyPr/>
          <a:lstStyle/>
          <a:p>
            <a:fld id="{FB8DBE5D-81A0-4044-9E96-9968A9DFD415}" type="slidenum">
              <a:rPr lang="en-US" smtClean="0"/>
              <a:t>‹#›</a:t>
            </a:fld>
            <a:endParaRPr lang="en-US"/>
          </a:p>
        </p:txBody>
      </p:sp>
    </p:spTree>
    <p:extLst>
      <p:ext uri="{BB962C8B-B14F-4D97-AF65-F5344CB8AC3E}">
        <p14:creationId xmlns:p14="http://schemas.microsoft.com/office/powerpoint/2010/main" val="41013500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D71C70E-5139-8749-AB66-9CBAE9F98BDC}" type="datetimeFigureOut">
              <a:rPr lang="en-US" smtClean="0"/>
              <a:t>2/4/26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DA7DDF-B01F-804B-AEB0-1A0D4A9EE607}" type="slidenum">
              <a:rPr lang="en-US" smtClean="0"/>
              <a:t>‹#›</a:t>
            </a:fld>
            <a:endParaRPr lang="en-US"/>
          </a:p>
        </p:txBody>
      </p:sp>
    </p:spTree>
    <p:extLst>
      <p:ext uri="{BB962C8B-B14F-4D97-AF65-F5344CB8AC3E}">
        <p14:creationId xmlns:p14="http://schemas.microsoft.com/office/powerpoint/2010/main" val="29064062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71C70E-5139-8749-AB66-9CBAE9F98BDC}" type="datetimeFigureOut">
              <a:rPr lang="en-US" smtClean="0"/>
              <a:t>2/4/26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DA7DDF-B01F-804B-AEB0-1A0D4A9EE607}" type="slidenum">
              <a:rPr lang="en-US" smtClean="0"/>
              <a:t>‹#›</a:t>
            </a:fld>
            <a:endParaRPr lang="en-US"/>
          </a:p>
        </p:txBody>
      </p:sp>
    </p:spTree>
    <p:extLst>
      <p:ext uri="{BB962C8B-B14F-4D97-AF65-F5344CB8AC3E}">
        <p14:creationId xmlns:p14="http://schemas.microsoft.com/office/powerpoint/2010/main" val="14568393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71C70E-5139-8749-AB66-9CBAE9F98BDC}" type="datetimeFigureOut">
              <a:rPr lang="en-US" smtClean="0"/>
              <a:t>2/4/26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DA7DDF-B01F-804B-AEB0-1A0D4A9EE607}" type="slidenum">
              <a:rPr lang="en-US" smtClean="0"/>
              <a:t>‹#›</a:t>
            </a:fld>
            <a:endParaRPr lang="en-US"/>
          </a:p>
        </p:txBody>
      </p:sp>
    </p:spTree>
    <p:extLst>
      <p:ext uri="{BB962C8B-B14F-4D97-AF65-F5344CB8AC3E}">
        <p14:creationId xmlns:p14="http://schemas.microsoft.com/office/powerpoint/2010/main" val="33025918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D71C70E-5139-8749-AB66-9CBAE9F98BDC}" type="datetimeFigureOut">
              <a:rPr lang="en-US" smtClean="0"/>
              <a:t>2/4/26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DA7DDF-B01F-804B-AEB0-1A0D4A9EE607}" type="slidenum">
              <a:rPr lang="en-US" smtClean="0"/>
              <a:t>‹#›</a:t>
            </a:fld>
            <a:endParaRPr lang="en-US"/>
          </a:p>
        </p:txBody>
      </p:sp>
    </p:spTree>
    <p:extLst>
      <p:ext uri="{BB962C8B-B14F-4D97-AF65-F5344CB8AC3E}">
        <p14:creationId xmlns:p14="http://schemas.microsoft.com/office/powerpoint/2010/main" val="38021271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71C70E-5139-8749-AB66-9CBAE9F98BDC}" type="datetimeFigureOut">
              <a:rPr lang="en-US" smtClean="0"/>
              <a:t>2/4/26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DA7DDF-B01F-804B-AEB0-1A0D4A9EE607}" type="slidenum">
              <a:rPr lang="en-US" smtClean="0"/>
              <a:t>‹#›</a:t>
            </a:fld>
            <a:endParaRPr lang="en-US"/>
          </a:p>
        </p:txBody>
      </p:sp>
    </p:spTree>
    <p:extLst>
      <p:ext uri="{BB962C8B-B14F-4D97-AF65-F5344CB8AC3E}">
        <p14:creationId xmlns:p14="http://schemas.microsoft.com/office/powerpoint/2010/main" val="6883851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D71C70E-5139-8749-AB66-9CBAE9F98BDC}" type="datetimeFigureOut">
              <a:rPr lang="en-US" smtClean="0"/>
              <a:t>2/4/26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DA7DDF-B01F-804B-AEB0-1A0D4A9EE607}" type="slidenum">
              <a:rPr lang="en-US" smtClean="0"/>
              <a:t>‹#›</a:t>
            </a:fld>
            <a:endParaRPr lang="en-US"/>
          </a:p>
        </p:txBody>
      </p:sp>
    </p:spTree>
    <p:extLst>
      <p:ext uri="{BB962C8B-B14F-4D97-AF65-F5344CB8AC3E}">
        <p14:creationId xmlns:p14="http://schemas.microsoft.com/office/powerpoint/2010/main" val="18212950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71C70E-5139-8749-AB66-9CBAE9F98BDC}" type="datetimeFigureOut">
              <a:rPr lang="en-US" smtClean="0"/>
              <a:t>2/4/26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DA7DDF-B01F-804B-AEB0-1A0D4A9EE607}" type="slidenum">
              <a:rPr lang="en-US" smtClean="0"/>
              <a:t>‹#›</a:t>
            </a:fld>
            <a:endParaRPr lang="en-US"/>
          </a:p>
        </p:txBody>
      </p:sp>
    </p:spTree>
    <p:extLst>
      <p:ext uri="{BB962C8B-B14F-4D97-AF65-F5344CB8AC3E}">
        <p14:creationId xmlns:p14="http://schemas.microsoft.com/office/powerpoint/2010/main" val="2502620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81B3C-F07D-2C0C-2196-768DEFF57D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3DD55FC-B49E-0BF4-C78C-259EAE08BF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0908AD-5821-7AE8-A9FB-F2BE2C778515}"/>
              </a:ext>
            </a:extLst>
          </p:cNvPr>
          <p:cNvSpPr>
            <a:spLocks noGrp="1"/>
          </p:cNvSpPr>
          <p:nvPr>
            <p:ph type="dt" sz="half" idx="10"/>
          </p:nvPr>
        </p:nvSpPr>
        <p:spPr/>
        <p:txBody>
          <a:bodyPr/>
          <a:lstStyle/>
          <a:p>
            <a:fld id="{CD71C70E-5139-8749-AB66-9CBAE9F98BDC}" type="datetimeFigureOut">
              <a:rPr lang="en-US" smtClean="0"/>
              <a:t>2/4/26</a:t>
            </a:fld>
            <a:endParaRPr lang="en-US"/>
          </a:p>
        </p:txBody>
      </p:sp>
      <p:sp>
        <p:nvSpPr>
          <p:cNvPr id="5" name="Footer Placeholder 4">
            <a:extLst>
              <a:ext uri="{FF2B5EF4-FFF2-40B4-BE49-F238E27FC236}">
                <a16:creationId xmlns:a16="http://schemas.microsoft.com/office/drawing/2014/main" id="{07206A56-C6E1-1035-7C03-557162D44B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1E3B1B-38EB-8DD9-4F55-6EEBCB657C05}"/>
              </a:ext>
            </a:extLst>
          </p:cNvPr>
          <p:cNvSpPr>
            <a:spLocks noGrp="1"/>
          </p:cNvSpPr>
          <p:nvPr>
            <p:ph type="sldNum" sz="quarter" idx="12"/>
          </p:nvPr>
        </p:nvSpPr>
        <p:spPr/>
        <p:txBody>
          <a:bodyPr/>
          <a:lstStyle/>
          <a:p>
            <a:fld id="{69DA7DDF-B01F-804B-AEB0-1A0D4A9EE607}" type="slidenum">
              <a:rPr lang="en-US" smtClean="0"/>
              <a:t>‹#›</a:t>
            </a:fld>
            <a:endParaRPr lang="en-US"/>
          </a:p>
        </p:txBody>
      </p:sp>
    </p:spTree>
    <p:extLst>
      <p:ext uri="{BB962C8B-B14F-4D97-AF65-F5344CB8AC3E}">
        <p14:creationId xmlns:p14="http://schemas.microsoft.com/office/powerpoint/2010/main" val="12943801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71C70E-5139-8749-AB66-9CBAE9F98BDC}" type="datetimeFigureOut">
              <a:rPr lang="en-US" smtClean="0"/>
              <a:t>2/4/26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DA7DDF-B01F-804B-AEB0-1A0D4A9EE607}" type="slidenum">
              <a:rPr lang="en-US" smtClean="0"/>
              <a:t>‹#›</a:t>
            </a:fld>
            <a:endParaRPr lang="en-US"/>
          </a:p>
        </p:txBody>
      </p:sp>
    </p:spTree>
    <p:extLst>
      <p:ext uri="{BB962C8B-B14F-4D97-AF65-F5344CB8AC3E}">
        <p14:creationId xmlns:p14="http://schemas.microsoft.com/office/powerpoint/2010/main" val="16692351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71C70E-5139-8749-AB66-9CBAE9F98BDC}" type="datetimeFigureOut">
              <a:rPr lang="en-US" smtClean="0"/>
              <a:t>2/4/26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DA7DDF-B01F-804B-AEB0-1A0D4A9EE607}" type="slidenum">
              <a:rPr lang="en-US" smtClean="0"/>
              <a:t>‹#›</a:t>
            </a:fld>
            <a:endParaRPr lang="en-US"/>
          </a:p>
        </p:txBody>
      </p:sp>
    </p:spTree>
    <p:extLst>
      <p:ext uri="{BB962C8B-B14F-4D97-AF65-F5344CB8AC3E}">
        <p14:creationId xmlns:p14="http://schemas.microsoft.com/office/powerpoint/2010/main" val="38941681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71C70E-5139-8749-AB66-9CBAE9F98BDC}" type="datetimeFigureOut">
              <a:rPr lang="en-US" smtClean="0"/>
              <a:t>2/4/26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DA7DDF-B01F-804B-AEB0-1A0D4A9EE607}" type="slidenum">
              <a:rPr lang="en-US" smtClean="0"/>
              <a:t>‹#›</a:t>
            </a:fld>
            <a:endParaRPr lang="en-US"/>
          </a:p>
        </p:txBody>
      </p:sp>
    </p:spTree>
    <p:extLst>
      <p:ext uri="{BB962C8B-B14F-4D97-AF65-F5344CB8AC3E}">
        <p14:creationId xmlns:p14="http://schemas.microsoft.com/office/powerpoint/2010/main" val="2956284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71C70E-5139-8749-AB66-9CBAE9F98BDC}" type="datetimeFigureOut">
              <a:rPr lang="en-US" smtClean="0"/>
              <a:t>2/4/26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DA7DDF-B01F-804B-AEB0-1A0D4A9EE607}" type="slidenum">
              <a:rPr lang="en-US" smtClean="0"/>
              <a:t>‹#›</a:t>
            </a:fld>
            <a:endParaRPr lang="en-US"/>
          </a:p>
        </p:txBody>
      </p:sp>
    </p:spTree>
    <p:extLst>
      <p:ext uri="{BB962C8B-B14F-4D97-AF65-F5344CB8AC3E}">
        <p14:creationId xmlns:p14="http://schemas.microsoft.com/office/powerpoint/2010/main" val="26807028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018CE-9AE0-E40F-785D-5522DD7B01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C66414-CFC1-F731-DB92-DA447CCF2E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4D0B67-1CB0-DCFC-31F8-FF54EFD6ABA9}"/>
              </a:ext>
            </a:extLst>
          </p:cNvPr>
          <p:cNvSpPr>
            <a:spLocks noGrp="1"/>
          </p:cNvSpPr>
          <p:nvPr>
            <p:ph type="dt" sz="half" idx="10"/>
          </p:nvPr>
        </p:nvSpPr>
        <p:spPr/>
        <p:txBody>
          <a:bodyPr/>
          <a:lstStyle/>
          <a:p>
            <a:fld id="{4271D02F-2195-2149-9585-B33E58B4BFED}" type="datetimeFigureOut">
              <a:rPr lang="en-US" smtClean="0"/>
              <a:t>2/4/26</a:t>
            </a:fld>
            <a:endParaRPr lang="en-US"/>
          </a:p>
        </p:txBody>
      </p:sp>
      <p:sp>
        <p:nvSpPr>
          <p:cNvPr id="5" name="Footer Placeholder 4">
            <a:extLst>
              <a:ext uri="{FF2B5EF4-FFF2-40B4-BE49-F238E27FC236}">
                <a16:creationId xmlns:a16="http://schemas.microsoft.com/office/drawing/2014/main" id="{329CD5B6-2196-63BD-19A2-A6BFFE0672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2015C-82FF-7E6D-74EF-BE7907C7CE6A}"/>
              </a:ext>
            </a:extLst>
          </p:cNvPr>
          <p:cNvSpPr>
            <a:spLocks noGrp="1"/>
          </p:cNvSpPr>
          <p:nvPr>
            <p:ph type="sldNum" sz="quarter" idx="12"/>
          </p:nvPr>
        </p:nvSpPr>
        <p:spPr/>
        <p:txBody>
          <a:bodyPr/>
          <a:lstStyle/>
          <a:p>
            <a:fld id="{0CE16881-D556-464A-8F87-703E479F7B38}" type="slidenum">
              <a:rPr lang="en-US" smtClean="0"/>
              <a:t>‹#›</a:t>
            </a:fld>
            <a:endParaRPr lang="en-US"/>
          </a:p>
        </p:txBody>
      </p:sp>
    </p:spTree>
    <p:extLst>
      <p:ext uri="{BB962C8B-B14F-4D97-AF65-F5344CB8AC3E}">
        <p14:creationId xmlns:p14="http://schemas.microsoft.com/office/powerpoint/2010/main" val="37485707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A2A2D-781A-ED87-0373-14B3BD1FE8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16716A-A38D-576D-78FB-F8FDE736A9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78E7C1-D783-7429-E248-7B95863544F7}"/>
              </a:ext>
            </a:extLst>
          </p:cNvPr>
          <p:cNvSpPr>
            <a:spLocks noGrp="1"/>
          </p:cNvSpPr>
          <p:nvPr>
            <p:ph type="dt" sz="half" idx="10"/>
          </p:nvPr>
        </p:nvSpPr>
        <p:spPr/>
        <p:txBody>
          <a:bodyPr/>
          <a:lstStyle/>
          <a:p>
            <a:fld id="{4271D02F-2195-2149-9585-B33E58B4BFED}" type="datetimeFigureOut">
              <a:rPr lang="en-US" smtClean="0"/>
              <a:t>2/4/26</a:t>
            </a:fld>
            <a:endParaRPr lang="en-US"/>
          </a:p>
        </p:txBody>
      </p:sp>
      <p:sp>
        <p:nvSpPr>
          <p:cNvPr id="5" name="Footer Placeholder 4">
            <a:extLst>
              <a:ext uri="{FF2B5EF4-FFF2-40B4-BE49-F238E27FC236}">
                <a16:creationId xmlns:a16="http://schemas.microsoft.com/office/drawing/2014/main" id="{7292A756-5DAD-9A3A-A9D8-ADBDAAEA39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167473-635E-A91D-23DD-480E5FBB972A}"/>
              </a:ext>
            </a:extLst>
          </p:cNvPr>
          <p:cNvSpPr>
            <a:spLocks noGrp="1"/>
          </p:cNvSpPr>
          <p:nvPr>
            <p:ph type="sldNum" sz="quarter" idx="12"/>
          </p:nvPr>
        </p:nvSpPr>
        <p:spPr/>
        <p:txBody>
          <a:bodyPr/>
          <a:lstStyle/>
          <a:p>
            <a:fld id="{0CE16881-D556-464A-8F87-703E479F7B38}" type="slidenum">
              <a:rPr lang="en-US" smtClean="0"/>
              <a:t>‹#›</a:t>
            </a:fld>
            <a:endParaRPr lang="en-US"/>
          </a:p>
        </p:txBody>
      </p:sp>
    </p:spTree>
    <p:extLst>
      <p:ext uri="{BB962C8B-B14F-4D97-AF65-F5344CB8AC3E}">
        <p14:creationId xmlns:p14="http://schemas.microsoft.com/office/powerpoint/2010/main" val="13674262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56093-F02F-1189-A57B-64B9818C55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92BA98-703B-0480-D351-F1D6B14CD47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E787CD-013C-2EDA-0C06-EA15963E4E44}"/>
              </a:ext>
            </a:extLst>
          </p:cNvPr>
          <p:cNvSpPr>
            <a:spLocks noGrp="1"/>
          </p:cNvSpPr>
          <p:nvPr>
            <p:ph type="dt" sz="half" idx="10"/>
          </p:nvPr>
        </p:nvSpPr>
        <p:spPr/>
        <p:txBody>
          <a:bodyPr/>
          <a:lstStyle/>
          <a:p>
            <a:fld id="{4271D02F-2195-2149-9585-B33E58B4BFED}" type="datetimeFigureOut">
              <a:rPr lang="en-US" smtClean="0"/>
              <a:t>2/4/26</a:t>
            </a:fld>
            <a:endParaRPr lang="en-US"/>
          </a:p>
        </p:txBody>
      </p:sp>
      <p:sp>
        <p:nvSpPr>
          <p:cNvPr id="5" name="Footer Placeholder 4">
            <a:extLst>
              <a:ext uri="{FF2B5EF4-FFF2-40B4-BE49-F238E27FC236}">
                <a16:creationId xmlns:a16="http://schemas.microsoft.com/office/drawing/2014/main" id="{6005B2A8-248E-2893-85F5-AD5086E0E6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E1D337-3961-EC12-2352-05F120F546F4}"/>
              </a:ext>
            </a:extLst>
          </p:cNvPr>
          <p:cNvSpPr>
            <a:spLocks noGrp="1"/>
          </p:cNvSpPr>
          <p:nvPr>
            <p:ph type="sldNum" sz="quarter" idx="12"/>
          </p:nvPr>
        </p:nvSpPr>
        <p:spPr/>
        <p:txBody>
          <a:bodyPr/>
          <a:lstStyle/>
          <a:p>
            <a:fld id="{0CE16881-D556-464A-8F87-703E479F7B38}" type="slidenum">
              <a:rPr lang="en-US" smtClean="0"/>
              <a:t>‹#›</a:t>
            </a:fld>
            <a:endParaRPr lang="en-US"/>
          </a:p>
        </p:txBody>
      </p:sp>
    </p:spTree>
    <p:extLst>
      <p:ext uri="{BB962C8B-B14F-4D97-AF65-F5344CB8AC3E}">
        <p14:creationId xmlns:p14="http://schemas.microsoft.com/office/powerpoint/2010/main" val="37011371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03231-CB10-3CA4-0EC8-C75C34B922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FED2FD-41DE-755D-F894-0286A50637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8D32DC2-F146-CD4A-AF47-E90311CB43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EE77EE-AA76-0347-3EA3-7938A89E4423}"/>
              </a:ext>
            </a:extLst>
          </p:cNvPr>
          <p:cNvSpPr>
            <a:spLocks noGrp="1"/>
          </p:cNvSpPr>
          <p:nvPr>
            <p:ph type="dt" sz="half" idx="10"/>
          </p:nvPr>
        </p:nvSpPr>
        <p:spPr/>
        <p:txBody>
          <a:bodyPr/>
          <a:lstStyle/>
          <a:p>
            <a:fld id="{4271D02F-2195-2149-9585-B33E58B4BFED}" type="datetimeFigureOut">
              <a:rPr lang="en-US" smtClean="0"/>
              <a:t>2/4/26</a:t>
            </a:fld>
            <a:endParaRPr lang="en-US"/>
          </a:p>
        </p:txBody>
      </p:sp>
      <p:sp>
        <p:nvSpPr>
          <p:cNvPr id="6" name="Footer Placeholder 5">
            <a:extLst>
              <a:ext uri="{FF2B5EF4-FFF2-40B4-BE49-F238E27FC236}">
                <a16:creationId xmlns:a16="http://schemas.microsoft.com/office/drawing/2014/main" id="{7D473281-B84E-F265-1201-8367729E6D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529EEF-60EB-E970-5F71-89D6D2506741}"/>
              </a:ext>
            </a:extLst>
          </p:cNvPr>
          <p:cNvSpPr>
            <a:spLocks noGrp="1"/>
          </p:cNvSpPr>
          <p:nvPr>
            <p:ph type="sldNum" sz="quarter" idx="12"/>
          </p:nvPr>
        </p:nvSpPr>
        <p:spPr/>
        <p:txBody>
          <a:bodyPr/>
          <a:lstStyle/>
          <a:p>
            <a:fld id="{0CE16881-D556-464A-8F87-703E479F7B38}" type="slidenum">
              <a:rPr lang="en-US" smtClean="0"/>
              <a:t>‹#›</a:t>
            </a:fld>
            <a:endParaRPr lang="en-US"/>
          </a:p>
        </p:txBody>
      </p:sp>
    </p:spTree>
    <p:extLst>
      <p:ext uri="{BB962C8B-B14F-4D97-AF65-F5344CB8AC3E}">
        <p14:creationId xmlns:p14="http://schemas.microsoft.com/office/powerpoint/2010/main" val="39321383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5672E-F1A0-057A-4876-30CC786C24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48DB36-B6CD-64FC-8862-289AFD7BF2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5E7F4E-8A85-0496-B8AB-398B0C7761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754ECA-2CAA-32AA-6F59-428AF31018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8E88B9-0A5C-979F-D04D-14325B8637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00A70C-0A8E-404B-B9EB-BAE51F445640}"/>
              </a:ext>
            </a:extLst>
          </p:cNvPr>
          <p:cNvSpPr>
            <a:spLocks noGrp="1"/>
          </p:cNvSpPr>
          <p:nvPr>
            <p:ph type="dt" sz="half" idx="10"/>
          </p:nvPr>
        </p:nvSpPr>
        <p:spPr/>
        <p:txBody>
          <a:bodyPr/>
          <a:lstStyle/>
          <a:p>
            <a:fld id="{4271D02F-2195-2149-9585-B33E58B4BFED}" type="datetimeFigureOut">
              <a:rPr lang="en-US" smtClean="0"/>
              <a:t>2/4/26</a:t>
            </a:fld>
            <a:endParaRPr lang="en-US"/>
          </a:p>
        </p:txBody>
      </p:sp>
      <p:sp>
        <p:nvSpPr>
          <p:cNvPr id="8" name="Footer Placeholder 7">
            <a:extLst>
              <a:ext uri="{FF2B5EF4-FFF2-40B4-BE49-F238E27FC236}">
                <a16:creationId xmlns:a16="http://schemas.microsoft.com/office/drawing/2014/main" id="{AB106BC8-51A9-EFA8-0443-E24FBD5F67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B4B5D8-B4F3-372F-DF75-EF24B8066E86}"/>
              </a:ext>
            </a:extLst>
          </p:cNvPr>
          <p:cNvSpPr>
            <a:spLocks noGrp="1"/>
          </p:cNvSpPr>
          <p:nvPr>
            <p:ph type="sldNum" sz="quarter" idx="12"/>
          </p:nvPr>
        </p:nvSpPr>
        <p:spPr/>
        <p:txBody>
          <a:bodyPr/>
          <a:lstStyle/>
          <a:p>
            <a:fld id="{0CE16881-D556-464A-8F87-703E479F7B38}" type="slidenum">
              <a:rPr lang="en-US" smtClean="0"/>
              <a:t>‹#›</a:t>
            </a:fld>
            <a:endParaRPr lang="en-US"/>
          </a:p>
        </p:txBody>
      </p:sp>
    </p:spTree>
    <p:extLst>
      <p:ext uri="{BB962C8B-B14F-4D97-AF65-F5344CB8AC3E}">
        <p14:creationId xmlns:p14="http://schemas.microsoft.com/office/powerpoint/2010/main" val="36563278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BCE44-F754-371D-52E4-6EFE85287A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3C0234-16CB-1A4E-415A-8B634FD291F6}"/>
              </a:ext>
            </a:extLst>
          </p:cNvPr>
          <p:cNvSpPr>
            <a:spLocks noGrp="1"/>
          </p:cNvSpPr>
          <p:nvPr>
            <p:ph type="dt" sz="half" idx="10"/>
          </p:nvPr>
        </p:nvSpPr>
        <p:spPr/>
        <p:txBody>
          <a:bodyPr/>
          <a:lstStyle/>
          <a:p>
            <a:fld id="{4271D02F-2195-2149-9585-B33E58B4BFED}" type="datetimeFigureOut">
              <a:rPr lang="en-US" smtClean="0"/>
              <a:t>2/4/26</a:t>
            </a:fld>
            <a:endParaRPr lang="en-US"/>
          </a:p>
        </p:txBody>
      </p:sp>
      <p:sp>
        <p:nvSpPr>
          <p:cNvPr id="4" name="Footer Placeholder 3">
            <a:extLst>
              <a:ext uri="{FF2B5EF4-FFF2-40B4-BE49-F238E27FC236}">
                <a16:creationId xmlns:a16="http://schemas.microsoft.com/office/drawing/2014/main" id="{A384A548-ADAF-1AB3-60E6-C7747C5CF8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049657-927A-9F7A-9931-83D7B9424BBC}"/>
              </a:ext>
            </a:extLst>
          </p:cNvPr>
          <p:cNvSpPr>
            <a:spLocks noGrp="1"/>
          </p:cNvSpPr>
          <p:nvPr>
            <p:ph type="sldNum" sz="quarter" idx="12"/>
          </p:nvPr>
        </p:nvSpPr>
        <p:spPr/>
        <p:txBody>
          <a:bodyPr/>
          <a:lstStyle/>
          <a:p>
            <a:fld id="{0CE16881-D556-464A-8F87-703E479F7B38}" type="slidenum">
              <a:rPr lang="en-US" smtClean="0"/>
              <a:t>‹#›</a:t>
            </a:fld>
            <a:endParaRPr lang="en-US"/>
          </a:p>
        </p:txBody>
      </p:sp>
    </p:spTree>
    <p:extLst>
      <p:ext uri="{BB962C8B-B14F-4D97-AF65-F5344CB8AC3E}">
        <p14:creationId xmlns:p14="http://schemas.microsoft.com/office/powerpoint/2010/main" val="1492819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42364-CBF4-7866-22F1-5838439581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9532E8-BF34-210E-6EB9-4DBC3DF845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8AD3A0-551D-A841-A242-11CD139AC4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5F3A16-8890-54EB-536E-41A6A71045BB}"/>
              </a:ext>
            </a:extLst>
          </p:cNvPr>
          <p:cNvSpPr>
            <a:spLocks noGrp="1"/>
          </p:cNvSpPr>
          <p:nvPr>
            <p:ph type="dt" sz="half" idx="10"/>
          </p:nvPr>
        </p:nvSpPr>
        <p:spPr/>
        <p:txBody>
          <a:bodyPr/>
          <a:lstStyle/>
          <a:p>
            <a:fld id="{CD71C70E-5139-8749-AB66-9CBAE9F98BDC}" type="datetimeFigureOut">
              <a:rPr lang="en-US" smtClean="0"/>
              <a:t>2/4/26</a:t>
            </a:fld>
            <a:endParaRPr lang="en-US"/>
          </a:p>
        </p:txBody>
      </p:sp>
      <p:sp>
        <p:nvSpPr>
          <p:cNvPr id="6" name="Footer Placeholder 5">
            <a:extLst>
              <a:ext uri="{FF2B5EF4-FFF2-40B4-BE49-F238E27FC236}">
                <a16:creationId xmlns:a16="http://schemas.microsoft.com/office/drawing/2014/main" id="{3207D8A3-A64A-6D4A-C745-F1C828100A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9B8F41-A7E9-B59F-788F-7D78B5D73E5D}"/>
              </a:ext>
            </a:extLst>
          </p:cNvPr>
          <p:cNvSpPr>
            <a:spLocks noGrp="1"/>
          </p:cNvSpPr>
          <p:nvPr>
            <p:ph type="sldNum" sz="quarter" idx="12"/>
          </p:nvPr>
        </p:nvSpPr>
        <p:spPr/>
        <p:txBody>
          <a:bodyPr/>
          <a:lstStyle/>
          <a:p>
            <a:fld id="{69DA7DDF-B01F-804B-AEB0-1A0D4A9EE607}" type="slidenum">
              <a:rPr lang="en-US" smtClean="0"/>
              <a:t>‹#›</a:t>
            </a:fld>
            <a:endParaRPr lang="en-US"/>
          </a:p>
        </p:txBody>
      </p:sp>
    </p:spTree>
    <p:extLst>
      <p:ext uri="{BB962C8B-B14F-4D97-AF65-F5344CB8AC3E}">
        <p14:creationId xmlns:p14="http://schemas.microsoft.com/office/powerpoint/2010/main" val="42738826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6B9796-9639-2F87-C723-4ED4DE45D666}"/>
              </a:ext>
            </a:extLst>
          </p:cNvPr>
          <p:cNvSpPr>
            <a:spLocks noGrp="1"/>
          </p:cNvSpPr>
          <p:nvPr>
            <p:ph type="dt" sz="half" idx="10"/>
          </p:nvPr>
        </p:nvSpPr>
        <p:spPr/>
        <p:txBody>
          <a:bodyPr/>
          <a:lstStyle/>
          <a:p>
            <a:fld id="{4271D02F-2195-2149-9585-B33E58B4BFED}" type="datetimeFigureOut">
              <a:rPr lang="en-US" smtClean="0"/>
              <a:t>2/4/26</a:t>
            </a:fld>
            <a:endParaRPr lang="en-US"/>
          </a:p>
        </p:txBody>
      </p:sp>
      <p:sp>
        <p:nvSpPr>
          <p:cNvPr id="3" name="Footer Placeholder 2">
            <a:extLst>
              <a:ext uri="{FF2B5EF4-FFF2-40B4-BE49-F238E27FC236}">
                <a16:creationId xmlns:a16="http://schemas.microsoft.com/office/drawing/2014/main" id="{73F90C5B-FE92-2986-86C5-0FDBD589E7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E837C1E-9C21-59D5-CFC2-DFF8E02F504B}"/>
              </a:ext>
            </a:extLst>
          </p:cNvPr>
          <p:cNvSpPr>
            <a:spLocks noGrp="1"/>
          </p:cNvSpPr>
          <p:nvPr>
            <p:ph type="sldNum" sz="quarter" idx="12"/>
          </p:nvPr>
        </p:nvSpPr>
        <p:spPr/>
        <p:txBody>
          <a:bodyPr/>
          <a:lstStyle/>
          <a:p>
            <a:fld id="{0CE16881-D556-464A-8F87-703E479F7B38}" type="slidenum">
              <a:rPr lang="en-US" smtClean="0"/>
              <a:t>‹#›</a:t>
            </a:fld>
            <a:endParaRPr lang="en-US"/>
          </a:p>
        </p:txBody>
      </p:sp>
    </p:spTree>
    <p:extLst>
      <p:ext uri="{BB962C8B-B14F-4D97-AF65-F5344CB8AC3E}">
        <p14:creationId xmlns:p14="http://schemas.microsoft.com/office/powerpoint/2010/main" val="16656696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94303-161B-FAA1-86DD-2B52CEC49D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68CAD8-D8B9-D40F-75E8-5655628AF3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F15F4E-241C-FE1C-427C-BB8AA4FCD6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D4C9E7-173E-E852-6AAF-26B4A1845ED4}"/>
              </a:ext>
            </a:extLst>
          </p:cNvPr>
          <p:cNvSpPr>
            <a:spLocks noGrp="1"/>
          </p:cNvSpPr>
          <p:nvPr>
            <p:ph type="dt" sz="half" idx="10"/>
          </p:nvPr>
        </p:nvSpPr>
        <p:spPr/>
        <p:txBody>
          <a:bodyPr/>
          <a:lstStyle/>
          <a:p>
            <a:fld id="{4271D02F-2195-2149-9585-B33E58B4BFED}" type="datetimeFigureOut">
              <a:rPr lang="en-US" smtClean="0"/>
              <a:t>2/4/26</a:t>
            </a:fld>
            <a:endParaRPr lang="en-US"/>
          </a:p>
        </p:txBody>
      </p:sp>
      <p:sp>
        <p:nvSpPr>
          <p:cNvPr id="6" name="Footer Placeholder 5">
            <a:extLst>
              <a:ext uri="{FF2B5EF4-FFF2-40B4-BE49-F238E27FC236}">
                <a16:creationId xmlns:a16="http://schemas.microsoft.com/office/drawing/2014/main" id="{759F56EB-9994-8442-8A64-8086DAED71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F3B703-EAF4-D062-5B12-F2B762E72813}"/>
              </a:ext>
            </a:extLst>
          </p:cNvPr>
          <p:cNvSpPr>
            <a:spLocks noGrp="1"/>
          </p:cNvSpPr>
          <p:nvPr>
            <p:ph type="sldNum" sz="quarter" idx="12"/>
          </p:nvPr>
        </p:nvSpPr>
        <p:spPr/>
        <p:txBody>
          <a:bodyPr/>
          <a:lstStyle/>
          <a:p>
            <a:fld id="{0CE16881-D556-464A-8F87-703E479F7B38}" type="slidenum">
              <a:rPr lang="en-US" smtClean="0"/>
              <a:t>‹#›</a:t>
            </a:fld>
            <a:endParaRPr lang="en-US"/>
          </a:p>
        </p:txBody>
      </p:sp>
    </p:spTree>
    <p:extLst>
      <p:ext uri="{BB962C8B-B14F-4D97-AF65-F5344CB8AC3E}">
        <p14:creationId xmlns:p14="http://schemas.microsoft.com/office/powerpoint/2010/main" val="23491102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88840-437E-191A-36C8-BF44253E61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495133-3939-DD12-5CC4-E00FB51086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B55014-957F-1515-DC5B-9441263B78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2EC24D-EA43-93E9-2981-944B04FAB666}"/>
              </a:ext>
            </a:extLst>
          </p:cNvPr>
          <p:cNvSpPr>
            <a:spLocks noGrp="1"/>
          </p:cNvSpPr>
          <p:nvPr>
            <p:ph type="dt" sz="half" idx="10"/>
          </p:nvPr>
        </p:nvSpPr>
        <p:spPr/>
        <p:txBody>
          <a:bodyPr/>
          <a:lstStyle/>
          <a:p>
            <a:fld id="{4271D02F-2195-2149-9585-B33E58B4BFED}" type="datetimeFigureOut">
              <a:rPr lang="en-US" smtClean="0"/>
              <a:t>2/4/26</a:t>
            </a:fld>
            <a:endParaRPr lang="en-US"/>
          </a:p>
        </p:txBody>
      </p:sp>
      <p:sp>
        <p:nvSpPr>
          <p:cNvPr id="6" name="Footer Placeholder 5">
            <a:extLst>
              <a:ext uri="{FF2B5EF4-FFF2-40B4-BE49-F238E27FC236}">
                <a16:creationId xmlns:a16="http://schemas.microsoft.com/office/drawing/2014/main" id="{C4DDC7C7-D841-DF56-D6A8-8CE35ABD21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8A4162-FBC9-59DD-85C3-CE06DFD0F6B8}"/>
              </a:ext>
            </a:extLst>
          </p:cNvPr>
          <p:cNvSpPr>
            <a:spLocks noGrp="1"/>
          </p:cNvSpPr>
          <p:nvPr>
            <p:ph type="sldNum" sz="quarter" idx="12"/>
          </p:nvPr>
        </p:nvSpPr>
        <p:spPr/>
        <p:txBody>
          <a:bodyPr/>
          <a:lstStyle/>
          <a:p>
            <a:fld id="{0CE16881-D556-464A-8F87-703E479F7B38}" type="slidenum">
              <a:rPr lang="en-US" smtClean="0"/>
              <a:t>‹#›</a:t>
            </a:fld>
            <a:endParaRPr lang="en-US"/>
          </a:p>
        </p:txBody>
      </p:sp>
    </p:spTree>
    <p:extLst>
      <p:ext uri="{BB962C8B-B14F-4D97-AF65-F5344CB8AC3E}">
        <p14:creationId xmlns:p14="http://schemas.microsoft.com/office/powerpoint/2010/main" val="14562057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E1050-460D-B4A5-1D93-2F77B1E7CD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B21072-590D-7960-D9BC-EE34E8C5A2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ABFF4A-66CE-0115-8B6F-AA2B76D07BB3}"/>
              </a:ext>
            </a:extLst>
          </p:cNvPr>
          <p:cNvSpPr>
            <a:spLocks noGrp="1"/>
          </p:cNvSpPr>
          <p:nvPr>
            <p:ph type="dt" sz="half" idx="10"/>
          </p:nvPr>
        </p:nvSpPr>
        <p:spPr/>
        <p:txBody>
          <a:bodyPr/>
          <a:lstStyle/>
          <a:p>
            <a:fld id="{4271D02F-2195-2149-9585-B33E58B4BFED}" type="datetimeFigureOut">
              <a:rPr lang="en-US" smtClean="0"/>
              <a:t>2/4/26</a:t>
            </a:fld>
            <a:endParaRPr lang="en-US"/>
          </a:p>
        </p:txBody>
      </p:sp>
      <p:sp>
        <p:nvSpPr>
          <p:cNvPr id="5" name="Footer Placeholder 4">
            <a:extLst>
              <a:ext uri="{FF2B5EF4-FFF2-40B4-BE49-F238E27FC236}">
                <a16:creationId xmlns:a16="http://schemas.microsoft.com/office/drawing/2014/main" id="{604FA3F5-7E20-AE7C-9D9E-6207EB1E36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E221E1-7A19-0664-87B2-E2B5F026C63A}"/>
              </a:ext>
            </a:extLst>
          </p:cNvPr>
          <p:cNvSpPr>
            <a:spLocks noGrp="1"/>
          </p:cNvSpPr>
          <p:nvPr>
            <p:ph type="sldNum" sz="quarter" idx="12"/>
          </p:nvPr>
        </p:nvSpPr>
        <p:spPr/>
        <p:txBody>
          <a:bodyPr/>
          <a:lstStyle/>
          <a:p>
            <a:fld id="{0CE16881-D556-464A-8F87-703E479F7B38}" type="slidenum">
              <a:rPr lang="en-US" smtClean="0"/>
              <a:t>‹#›</a:t>
            </a:fld>
            <a:endParaRPr lang="en-US"/>
          </a:p>
        </p:txBody>
      </p:sp>
    </p:spTree>
    <p:extLst>
      <p:ext uri="{BB962C8B-B14F-4D97-AF65-F5344CB8AC3E}">
        <p14:creationId xmlns:p14="http://schemas.microsoft.com/office/powerpoint/2010/main" val="845898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9479B1-8644-4DD0-9B30-6E0C79F87D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8A0E79-77CF-7832-A662-24FBCF8D7E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16DCB8-33BF-35E7-B858-2BCF427698AC}"/>
              </a:ext>
            </a:extLst>
          </p:cNvPr>
          <p:cNvSpPr>
            <a:spLocks noGrp="1"/>
          </p:cNvSpPr>
          <p:nvPr>
            <p:ph type="dt" sz="half" idx="10"/>
          </p:nvPr>
        </p:nvSpPr>
        <p:spPr/>
        <p:txBody>
          <a:bodyPr/>
          <a:lstStyle/>
          <a:p>
            <a:fld id="{4271D02F-2195-2149-9585-B33E58B4BFED}" type="datetimeFigureOut">
              <a:rPr lang="en-US" smtClean="0"/>
              <a:t>2/4/26</a:t>
            </a:fld>
            <a:endParaRPr lang="en-US"/>
          </a:p>
        </p:txBody>
      </p:sp>
      <p:sp>
        <p:nvSpPr>
          <p:cNvPr id="5" name="Footer Placeholder 4">
            <a:extLst>
              <a:ext uri="{FF2B5EF4-FFF2-40B4-BE49-F238E27FC236}">
                <a16:creationId xmlns:a16="http://schemas.microsoft.com/office/drawing/2014/main" id="{9C2662F8-7927-D2C8-6961-4A4CEB8127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5DBB60-A2EA-AFE9-C36D-A458DBD301ED}"/>
              </a:ext>
            </a:extLst>
          </p:cNvPr>
          <p:cNvSpPr>
            <a:spLocks noGrp="1"/>
          </p:cNvSpPr>
          <p:nvPr>
            <p:ph type="sldNum" sz="quarter" idx="12"/>
          </p:nvPr>
        </p:nvSpPr>
        <p:spPr/>
        <p:txBody>
          <a:bodyPr/>
          <a:lstStyle/>
          <a:p>
            <a:fld id="{0CE16881-D556-464A-8F87-703E479F7B38}" type="slidenum">
              <a:rPr lang="en-US" smtClean="0"/>
              <a:t>‹#›</a:t>
            </a:fld>
            <a:endParaRPr lang="en-US"/>
          </a:p>
        </p:txBody>
      </p:sp>
    </p:spTree>
    <p:extLst>
      <p:ext uri="{BB962C8B-B14F-4D97-AF65-F5344CB8AC3E}">
        <p14:creationId xmlns:p14="http://schemas.microsoft.com/office/powerpoint/2010/main" val="1190602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05057-3F16-BE8D-E09D-868BA759EA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034CDA-1E15-013F-475E-FB7B285494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F518C3-52D8-A0A5-5DA6-5A677C6267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106BA8-CB4A-5D5D-5EA7-92EF6CD315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DD943C-9FEE-75CE-FA27-A5AACE5106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247CBB-DA9F-81E5-49A5-156B3379E716}"/>
              </a:ext>
            </a:extLst>
          </p:cNvPr>
          <p:cNvSpPr>
            <a:spLocks noGrp="1"/>
          </p:cNvSpPr>
          <p:nvPr>
            <p:ph type="dt" sz="half" idx="10"/>
          </p:nvPr>
        </p:nvSpPr>
        <p:spPr/>
        <p:txBody>
          <a:bodyPr/>
          <a:lstStyle/>
          <a:p>
            <a:fld id="{CD71C70E-5139-8749-AB66-9CBAE9F98BDC}" type="datetimeFigureOut">
              <a:rPr lang="en-US" smtClean="0"/>
              <a:t>2/4/26</a:t>
            </a:fld>
            <a:endParaRPr lang="en-US"/>
          </a:p>
        </p:txBody>
      </p:sp>
      <p:sp>
        <p:nvSpPr>
          <p:cNvPr id="8" name="Footer Placeholder 7">
            <a:extLst>
              <a:ext uri="{FF2B5EF4-FFF2-40B4-BE49-F238E27FC236}">
                <a16:creationId xmlns:a16="http://schemas.microsoft.com/office/drawing/2014/main" id="{E90F1F4A-0338-C337-A2A6-93152881FE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A5B2E6-75B6-CBF8-92EB-E68163FB97E0}"/>
              </a:ext>
            </a:extLst>
          </p:cNvPr>
          <p:cNvSpPr>
            <a:spLocks noGrp="1"/>
          </p:cNvSpPr>
          <p:nvPr>
            <p:ph type="sldNum" sz="quarter" idx="12"/>
          </p:nvPr>
        </p:nvSpPr>
        <p:spPr/>
        <p:txBody>
          <a:bodyPr/>
          <a:lstStyle/>
          <a:p>
            <a:fld id="{69DA7DDF-B01F-804B-AEB0-1A0D4A9EE607}" type="slidenum">
              <a:rPr lang="en-US" smtClean="0"/>
              <a:t>‹#›</a:t>
            </a:fld>
            <a:endParaRPr lang="en-US"/>
          </a:p>
        </p:txBody>
      </p:sp>
    </p:spTree>
    <p:extLst>
      <p:ext uri="{BB962C8B-B14F-4D97-AF65-F5344CB8AC3E}">
        <p14:creationId xmlns:p14="http://schemas.microsoft.com/office/powerpoint/2010/main" val="4075018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A4386-8B88-50CF-173D-4EE32504A9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634397-4560-9CD1-10E6-B5D428641A07}"/>
              </a:ext>
            </a:extLst>
          </p:cNvPr>
          <p:cNvSpPr>
            <a:spLocks noGrp="1"/>
          </p:cNvSpPr>
          <p:nvPr>
            <p:ph type="dt" sz="half" idx="10"/>
          </p:nvPr>
        </p:nvSpPr>
        <p:spPr/>
        <p:txBody>
          <a:bodyPr/>
          <a:lstStyle/>
          <a:p>
            <a:fld id="{CD71C70E-5139-8749-AB66-9CBAE9F98BDC}" type="datetimeFigureOut">
              <a:rPr lang="en-US" smtClean="0"/>
              <a:t>2/4/26</a:t>
            </a:fld>
            <a:endParaRPr lang="en-US"/>
          </a:p>
        </p:txBody>
      </p:sp>
      <p:sp>
        <p:nvSpPr>
          <p:cNvPr id="4" name="Footer Placeholder 3">
            <a:extLst>
              <a:ext uri="{FF2B5EF4-FFF2-40B4-BE49-F238E27FC236}">
                <a16:creationId xmlns:a16="http://schemas.microsoft.com/office/drawing/2014/main" id="{EFA26B88-E32D-9A25-5BE0-67CC3AA5C5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4092A3-9BC9-CC4C-7C5A-CC70903B0965}"/>
              </a:ext>
            </a:extLst>
          </p:cNvPr>
          <p:cNvSpPr>
            <a:spLocks noGrp="1"/>
          </p:cNvSpPr>
          <p:nvPr>
            <p:ph type="sldNum" sz="quarter" idx="12"/>
          </p:nvPr>
        </p:nvSpPr>
        <p:spPr/>
        <p:txBody>
          <a:bodyPr/>
          <a:lstStyle/>
          <a:p>
            <a:fld id="{69DA7DDF-B01F-804B-AEB0-1A0D4A9EE607}" type="slidenum">
              <a:rPr lang="en-US" smtClean="0"/>
              <a:t>‹#›</a:t>
            </a:fld>
            <a:endParaRPr lang="en-US"/>
          </a:p>
        </p:txBody>
      </p:sp>
    </p:spTree>
    <p:extLst>
      <p:ext uri="{BB962C8B-B14F-4D97-AF65-F5344CB8AC3E}">
        <p14:creationId xmlns:p14="http://schemas.microsoft.com/office/powerpoint/2010/main" val="2215859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844726-363D-DD06-CDC6-2F8FCF88407A}"/>
              </a:ext>
            </a:extLst>
          </p:cNvPr>
          <p:cNvSpPr>
            <a:spLocks noGrp="1"/>
          </p:cNvSpPr>
          <p:nvPr>
            <p:ph type="dt" sz="half" idx="10"/>
          </p:nvPr>
        </p:nvSpPr>
        <p:spPr/>
        <p:txBody>
          <a:bodyPr/>
          <a:lstStyle/>
          <a:p>
            <a:fld id="{CD71C70E-5139-8749-AB66-9CBAE9F98BDC}" type="datetimeFigureOut">
              <a:rPr lang="en-US" smtClean="0"/>
              <a:t>2/4/26</a:t>
            </a:fld>
            <a:endParaRPr lang="en-US"/>
          </a:p>
        </p:txBody>
      </p:sp>
      <p:sp>
        <p:nvSpPr>
          <p:cNvPr id="3" name="Footer Placeholder 2">
            <a:extLst>
              <a:ext uri="{FF2B5EF4-FFF2-40B4-BE49-F238E27FC236}">
                <a16:creationId xmlns:a16="http://schemas.microsoft.com/office/drawing/2014/main" id="{00EE4896-71A1-B254-2E20-325A44284B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AE957F-CA29-9438-FDEB-A1FA42FC864C}"/>
              </a:ext>
            </a:extLst>
          </p:cNvPr>
          <p:cNvSpPr>
            <a:spLocks noGrp="1"/>
          </p:cNvSpPr>
          <p:nvPr>
            <p:ph type="sldNum" sz="quarter" idx="12"/>
          </p:nvPr>
        </p:nvSpPr>
        <p:spPr/>
        <p:txBody>
          <a:bodyPr/>
          <a:lstStyle/>
          <a:p>
            <a:fld id="{69DA7DDF-B01F-804B-AEB0-1A0D4A9EE607}" type="slidenum">
              <a:rPr lang="en-US" smtClean="0"/>
              <a:t>‹#›</a:t>
            </a:fld>
            <a:endParaRPr lang="en-US"/>
          </a:p>
        </p:txBody>
      </p:sp>
    </p:spTree>
    <p:extLst>
      <p:ext uri="{BB962C8B-B14F-4D97-AF65-F5344CB8AC3E}">
        <p14:creationId xmlns:p14="http://schemas.microsoft.com/office/powerpoint/2010/main" val="2272538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48328-16BB-1F38-E3E8-D1BEFE8FD8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41A862-AE8C-B259-76D2-C00024AA34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DDAC9B-2FE9-EF86-3DFF-898F9B94E4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E9854D-1E6A-78E0-99F6-CF7226F7FAAA}"/>
              </a:ext>
            </a:extLst>
          </p:cNvPr>
          <p:cNvSpPr>
            <a:spLocks noGrp="1"/>
          </p:cNvSpPr>
          <p:nvPr>
            <p:ph type="dt" sz="half" idx="10"/>
          </p:nvPr>
        </p:nvSpPr>
        <p:spPr/>
        <p:txBody>
          <a:bodyPr/>
          <a:lstStyle/>
          <a:p>
            <a:fld id="{CD71C70E-5139-8749-AB66-9CBAE9F98BDC}" type="datetimeFigureOut">
              <a:rPr lang="en-US" smtClean="0"/>
              <a:t>2/4/26</a:t>
            </a:fld>
            <a:endParaRPr lang="en-US"/>
          </a:p>
        </p:txBody>
      </p:sp>
      <p:sp>
        <p:nvSpPr>
          <p:cNvPr id="6" name="Footer Placeholder 5">
            <a:extLst>
              <a:ext uri="{FF2B5EF4-FFF2-40B4-BE49-F238E27FC236}">
                <a16:creationId xmlns:a16="http://schemas.microsoft.com/office/drawing/2014/main" id="{7984DEE1-84F6-2683-C48D-FA8401B70F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D14FCD-F27C-E98C-3213-8E7DBA10CBB2}"/>
              </a:ext>
            </a:extLst>
          </p:cNvPr>
          <p:cNvSpPr>
            <a:spLocks noGrp="1"/>
          </p:cNvSpPr>
          <p:nvPr>
            <p:ph type="sldNum" sz="quarter" idx="12"/>
          </p:nvPr>
        </p:nvSpPr>
        <p:spPr/>
        <p:txBody>
          <a:bodyPr/>
          <a:lstStyle/>
          <a:p>
            <a:fld id="{69DA7DDF-B01F-804B-AEB0-1A0D4A9EE607}" type="slidenum">
              <a:rPr lang="en-US" smtClean="0"/>
              <a:t>‹#›</a:t>
            </a:fld>
            <a:endParaRPr lang="en-US"/>
          </a:p>
        </p:txBody>
      </p:sp>
    </p:spTree>
    <p:extLst>
      <p:ext uri="{BB962C8B-B14F-4D97-AF65-F5344CB8AC3E}">
        <p14:creationId xmlns:p14="http://schemas.microsoft.com/office/powerpoint/2010/main" val="417172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64D97-2872-5615-453E-1B0C0E3368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5656DB-49BF-23A9-782B-D35A1625D8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7734A2-2246-2F42-4392-D40F99C069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F27A2B-D0A3-07AE-6796-03BA8425C800}"/>
              </a:ext>
            </a:extLst>
          </p:cNvPr>
          <p:cNvSpPr>
            <a:spLocks noGrp="1"/>
          </p:cNvSpPr>
          <p:nvPr>
            <p:ph type="dt" sz="half" idx="10"/>
          </p:nvPr>
        </p:nvSpPr>
        <p:spPr/>
        <p:txBody>
          <a:bodyPr/>
          <a:lstStyle/>
          <a:p>
            <a:fld id="{CD71C70E-5139-8749-AB66-9CBAE9F98BDC}" type="datetimeFigureOut">
              <a:rPr lang="en-US" smtClean="0"/>
              <a:t>2/4/26</a:t>
            </a:fld>
            <a:endParaRPr lang="en-US"/>
          </a:p>
        </p:txBody>
      </p:sp>
      <p:sp>
        <p:nvSpPr>
          <p:cNvPr id="6" name="Footer Placeholder 5">
            <a:extLst>
              <a:ext uri="{FF2B5EF4-FFF2-40B4-BE49-F238E27FC236}">
                <a16:creationId xmlns:a16="http://schemas.microsoft.com/office/drawing/2014/main" id="{B0EE5A8B-D90A-A79F-295A-5E0FA2EE6E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46C581-DC95-3A03-AD0B-23BE571AE399}"/>
              </a:ext>
            </a:extLst>
          </p:cNvPr>
          <p:cNvSpPr>
            <a:spLocks noGrp="1"/>
          </p:cNvSpPr>
          <p:nvPr>
            <p:ph type="sldNum" sz="quarter" idx="12"/>
          </p:nvPr>
        </p:nvSpPr>
        <p:spPr/>
        <p:txBody>
          <a:bodyPr/>
          <a:lstStyle/>
          <a:p>
            <a:fld id="{69DA7DDF-B01F-804B-AEB0-1A0D4A9EE607}" type="slidenum">
              <a:rPr lang="en-US" smtClean="0"/>
              <a:t>‹#›</a:t>
            </a:fld>
            <a:endParaRPr lang="en-US"/>
          </a:p>
        </p:txBody>
      </p:sp>
    </p:spTree>
    <p:extLst>
      <p:ext uri="{BB962C8B-B14F-4D97-AF65-F5344CB8AC3E}">
        <p14:creationId xmlns:p14="http://schemas.microsoft.com/office/powerpoint/2010/main" val="3788824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3186E5-433F-2E9B-6B3F-1A5F165ADA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AF100D-40F5-8D25-9C8B-528D850DF4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9E5F69-C106-0C0F-B000-E184240D9E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71C70E-5139-8749-AB66-9CBAE9F98BDC}" type="datetimeFigureOut">
              <a:rPr lang="en-US" smtClean="0"/>
              <a:t>2/4/26</a:t>
            </a:fld>
            <a:endParaRPr lang="en-US"/>
          </a:p>
        </p:txBody>
      </p:sp>
      <p:sp>
        <p:nvSpPr>
          <p:cNvPr id="5" name="Footer Placeholder 4">
            <a:extLst>
              <a:ext uri="{FF2B5EF4-FFF2-40B4-BE49-F238E27FC236}">
                <a16:creationId xmlns:a16="http://schemas.microsoft.com/office/drawing/2014/main" id="{1B311787-295D-0FBC-F411-B9DFEB8E1C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88CC345-75CA-893F-11E4-57686FD9DF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DA7DDF-B01F-804B-AEB0-1A0D4A9EE607}" type="slidenum">
              <a:rPr lang="en-US" smtClean="0"/>
              <a:t>‹#›</a:t>
            </a:fld>
            <a:endParaRPr lang="en-US"/>
          </a:p>
        </p:txBody>
      </p:sp>
    </p:spTree>
    <p:extLst>
      <p:ext uri="{BB962C8B-B14F-4D97-AF65-F5344CB8AC3E}">
        <p14:creationId xmlns:p14="http://schemas.microsoft.com/office/powerpoint/2010/main" val="4136275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2C7B96-AF02-0384-8F6F-094F8EC340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A33E15-BDA4-1A90-0EA1-C63E76FF82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39C945-03C8-56A6-396E-A421260FEC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1DE8892-36B7-5142-BB2E-F4603FEC6D91}" type="datetimeFigureOut">
              <a:rPr lang="en-US" smtClean="0"/>
              <a:t>2/4/26</a:t>
            </a:fld>
            <a:endParaRPr lang="en-US"/>
          </a:p>
        </p:txBody>
      </p:sp>
      <p:sp>
        <p:nvSpPr>
          <p:cNvPr id="5" name="Footer Placeholder 4">
            <a:extLst>
              <a:ext uri="{FF2B5EF4-FFF2-40B4-BE49-F238E27FC236}">
                <a16:creationId xmlns:a16="http://schemas.microsoft.com/office/drawing/2014/main" id="{760D5369-47A5-54E1-9DC8-29EF61718B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D5FE893-7A92-C9DB-069C-0758A68115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B8DBE5D-81A0-4044-9E96-9968A9DFD415}" type="slidenum">
              <a:rPr lang="en-US" smtClean="0"/>
              <a:t>‹#›</a:t>
            </a:fld>
            <a:endParaRPr lang="en-US"/>
          </a:p>
        </p:txBody>
      </p:sp>
    </p:spTree>
    <p:extLst>
      <p:ext uri="{BB962C8B-B14F-4D97-AF65-F5344CB8AC3E}">
        <p14:creationId xmlns:p14="http://schemas.microsoft.com/office/powerpoint/2010/main" val="3182226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71C70E-5139-8749-AB66-9CBAE9F98BDC}" type="datetimeFigureOut">
              <a:rPr lang="en-US" smtClean="0"/>
              <a:t>2/4/26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DA7DDF-B01F-804B-AEB0-1A0D4A9EE607}" type="slidenum">
              <a:rPr lang="en-US" smtClean="0"/>
              <a:t>‹#›</a:t>
            </a:fld>
            <a:endParaRPr lang="en-US"/>
          </a:p>
        </p:txBody>
      </p:sp>
    </p:spTree>
    <p:extLst>
      <p:ext uri="{BB962C8B-B14F-4D97-AF65-F5344CB8AC3E}">
        <p14:creationId xmlns:p14="http://schemas.microsoft.com/office/powerpoint/2010/main" val="32184745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79355A-FDD9-EE21-A113-8E1FD19A9A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57EDA0A-9D40-6D8D-44EF-506F53F4AD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0D6341-BC07-870F-2424-57837E0305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271D02F-2195-2149-9585-B33E58B4BFED}" type="datetimeFigureOut">
              <a:rPr lang="en-US" smtClean="0"/>
              <a:t>2/4/26</a:t>
            </a:fld>
            <a:endParaRPr lang="en-US"/>
          </a:p>
        </p:txBody>
      </p:sp>
      <p:sp>
        <p:nvSpPr>
          <p:cNvPr id="5" name="Footer Placeholder 4">
            <a:extLst>
              <a:ext uri="{FF2B5EF4-FFF2-40B4-BE49-F238E27FC236}">
                <a16:creationId xmlns:a16="http://schemas.microsoft.com/office/drawing/2014/main" id="{36AB7E75-2ACE-E44C-A84D-8F29E44847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15D9521-F811-D856-9599-F63F2A09F7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CE16881-D556-464A-8F87-703E479F7B38}" type="slidenum">
              <a:rPr lang="en-US" smtClean="0"/>
              <a:t>‹#›</a:t>
            </a:fld>
            <a:endParaRPr lang="en-US"/>
          </a:p>
        </p:txBody>
      </p:sp>
    </p:spTree>
    <p:extLst>
      <p:ext uri="{BB962C8B-B14F-4D97-AF65-F5344CB8AC3E}">
        <p14:creationId xmlns:p14="http://schemas.microsoft.com/office/powerpoint/2010/main" val="44935342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20.png"/><Relationship Id="rId3" Type="http://schemas.openxmlformats.org/officeDocument/2006/relationships/image" Target="../media/image42.png"/><Relationship Id="rId7"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00.png"/><Relationship Id="rId11" Type="http://schemas.openxmlformats.org/officeDocument/2006/relationships/image" Target="../media/image45.png"/><Relationship Id="rId10" Type="http://schemas.openxmlformats.org/officeDocument/2006/relationships/image" Target="../media/image44.png"/><Relationship Id="rId9" Type="http://schemas.openxmlformats.org/officeDocument/2006/relationships/image" Target="../media/image331.png"/></Relationships>
</file>

<file path=ppt/slides/_rels/slide16.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46.png"/><Relationship Id="rId7" Type="http://schemas.openxmlformats.org/officeDocument/2006/relationships/image" Target="../media/image45.png"/><Relationship Id="rId12" Type="http://schemas.openxmlformats.org/officeDocument/2006/relationships/image" Target="../media/image5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2.png"/><Relationship Id="rId5" Type="http://schemas.openxmlformats.org/officeDocument/2006/relationships/image" Target="../media/image47.png"/><Relationship Id="rId15" Type="http://schemas.openxmlformats.org/officeDocument/2006/relationships/image" Target="../media/image44.png"/><Relationship Id="rId10" Type="http://schemas.openxmlformats.org/officeDocument/2006/relationships/image" Target="../media/image51.png"/><Relationship Id="rId4" Type="http://schemas.openxmlformats.org/officeDocument/2006/relationships/image" Target="../media/image43.png"/><Relationship Id="rId9" Type="http://schemas.openxmlformats.org/officeDocument/2006/relationships/image" Target="../media/image50.png"/><Relationship Id="rId14" Type="http://schemas.openxmlformats.org/officeDocument/2006/relationships/image" Target="../media/image55.png"/></Relationships>
</file>

<file path=ppt/slides/_rels/slide17.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5.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9.png"/><Relationship Id="rId11" Type="http://schemas.openxmlformats.org/officeDocument/2006/relationships/image" Target="../media/image63.png"/><Relationship Id="rId5" Type="http://schemas.openxmlformats.org/officeDocument/2006/relationships/image" Target="../media/image58.png"/><Relationship Id="rId10" Type="http://schemas.openxmlformats.org/officeDocument/2006/relationships/image" Target="../media/image48.png"/><Relationship Id="rId4" Type="http://schemas.openxmlformats.org/officeDocument/2006/relationships/image" Target="../media/image57.png"/><Relationship Id="rId9" Type="http://schemas.openxmlformats.org/officeDocument/2006/relationships/image" Target="../media/image62.png"/></Relationships>
</file>

<file path=ppt/slides/_rels/slide1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65.png"/><Relationship Id="rId5" Type="http://schemas.openxmlformats.org/officeDocument/2006/relationships/image" Target="../media/image51.png"/><Relationship Id="rId10" Type="http://schemas.openxmlformats.org/officeDocument/2006/relationships/image" Target="../media/image66.png"/><Relationship Id="rId4" Type="http://schemas.openxmlformats.org/officeDocument/2006/relationships/image" Target="../media/image50.png"/><Relationship Id="rId9" Type="http://schemas.openxmlformats.org/officeDocument/2006/relationships/image" Target="../media/image55.png"/></Relationships>
</file>

<file path=ppt/slides/_rels/slide19.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47.png"/><Relationship Id="rId3" Type="http://schemas.openxmlformats.org/officeDocument/2006/relationships/image" Target="../media/image67.png"/><Relationship Id="rId7" Type="http://schemas.openxmlformats.org/officeDocument/2006/relationships/image" Target="../media/image70.png"/><Relationship Id="rId12" Type="http://schemas.openxmlformats.org/officeDocument/2006/relationships/image" Target="../media/image7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43.png"/><Relationship Id="rId9" Type="http://schemas.openxmlformats.org/officeDocument/2006/relationships/image" Target="../media/image72.png"/><Relationship Id="rId14" Type="http://schemas.openxmlformats.org/officeDocument/2006/relationships/image" Target="../media/image7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2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18.png"/><Relationship Id="rId5" Type="http://schemas.openxmlformats.org/officeDocument/2006/relationships/image" Target="../media/image13.png"/><Relationship Id="rId10" Type="http://schemas.openxmlformats.org/officeDocument/2006/relationships/customXml" Target="../ink/ink3.xml"/><Relationship Id="rId4" Type="http://schemas.openxmlformats.org/officeDocument/2006/relationships/customXml" Target="../ink/ink1.xml"/><Relationship Id="rId9"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1.png"/><Relationship Id="rId5" Type="http://schemas.openxmlformats.org/officeDocument/2006/relationships/image" Target="../media/image130.png"/><Relationship Id="rId4" Type="http://schemas.openxmlformats.org/officeDocument/2006/relationships/image" Target="../media/image89.png"/></Relationships>
</file>

<file path=ppt/slides/_rels/slide2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1.png"/><Relationship Id="rId5" Type="http://schemas.openxmlformats.org/officeDocument/2006/relationships/image" Target="../media/image130.png"/><Relationship Id="rId4" Type="http://schemas.openxmlformats.org/officeDocument/2006/relationships/image" Target="../media/image89.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610.png"/><Relationship Id="rId4" Type="http://schemas.openxmlformats.org/officeDocument/2006/relationships/image" Target="../media/image2.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9.sv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21.png"/><Relationship Id="rId7" Type="http://schemas.openxmlformats.org/officeDocument/2006/relationships/image" Target="../media/image7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10.png"/><Relationship Id="rId5" Type="http://schemas.openxmlformats.org/officeDocument/2006/relationships/image" Target="../media/image2.svg"/><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notesSlide" Target="../notesSlides/notesSlide16.xml"/><Relationship Id="rId1" Type="http://schemas.openxmlformats.org/officeDocument/2006/relationships/slideLayout" Target="../slideLayouts/slideLayout24.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4.xml"/><Relationship Id="rId4" Type="http://schemas.openxmlformats.org/officeDocument/2006/relationships/image" Target="../media/image510.png"/></Relationships>
</file>

<file path=ppt/slides/_rels/slide42.xml.rels><?xml version="1.0" encoding="UTF-8" standalone="yes"?>
<Relationships xmlns="http://schemas.openxmlformats.org/package/2006/relationships"><Relationship Id="rId3" Type="http://schemas.openxmlformats.org/officeDocument/2006/relationships/image" Target="../media/image611.png"/><Relationship Id="rId2" Type="http://schemas.openxmlformats.org/officeDocument/2006/relationships/notesSlide" Target="../notesSlides/notesSlide18.xml"/><Relationship Id="rId1" Type="http://schemas.openxmlformats.org/officeDocument/2006/relationships/slideLayout" Target="../slideLayouts/slideLayout24.xml"/><Relationship Id="rId5" Type="http://schemas.openxmlformats.org/officeDocument/2006/relationships/image" Target="../media/image510.png"/><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510.png"/><Relationship Id="rId2" Type="http://schemas.openxmlformats.org/officeDocument/2006/relationships/notesSlide" Target="../notesSlides/notesSlide19.xml"/><Relationship Id="rId1" Type="http://schemas.openxmlformats.org/officeDocument/2006/relationships/slideLayout" Target="../slideLayouts/slideLayout24.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740.pn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3.svg"/><Relationship Id="rId2" Type="http://schemas.openxmlformats.org/officeDocument/2006/relationships/notesSlide" Target="../notesSlides/notesSlide22.xml"/><Relationship Id="rId1" Type="http://schemas.openxmlformats.org/officeDocument/2006/relationships/slideLayout" Target="../slideLayouts/slideLayout35.xml"/><Relationship Id="rId6" Type="http://schemas.openxmlformats.org/officeDocument/2006/relationships/image" Target="../media/image22.png"/><Relationship Id="rId5" Type="http://schemas.openxmlformats.org/officeDocument/2006/relationships/image" Target="../media/image31.png"/><Relationship Id="rId4" Type="http://schemas.openxmlformats.org/officeDocument/2006/relationships/image" Target="../media/image28.png"/></Relationships>
</file>

<file path=ppt/slides/_rels/slide47.xml.rels><?xml version="1.0" encoding="UTF-8" standalone="yes"?>
<Relationships xmlns="http://schemas.openxmlformats.org/package/2006/relationships"><Relationship Id="rId8" Type="http://schemas.openxmlformats.org/officeDocument/2006/relationships/image" Target="../media/image3200.png"/><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35.xml"/><Relationship Id="rId6" Type="http://schemas.openxmlformats.org/officeDocument/2006/relationships/image" Target="../media/image3000.png"/><Relationship Id="rId11" Type="http://schemas.openxmlformats.org/officeDocument/2006/relationships/image" Target="../media/image25.svg"/><Relationship Id="rId5" Type="http://schemas.openxmlformats.org/officeDocument/2006/relationships/image" Target="../media/image35.png"/><Relationship Id="rId10" Type="http://schemas.openxmlformats.org/officeDocument/2006/relationships/image" Target="../media/image24.png"/><Relationship Id="rId4" Type="http://schemas.openxmlformats.org/officeDocument/2006/relationships/image" Target="../media/image280.png"/><Relationship Id="rId9" Type="http://schemas.openxmlformats.org/officeDocument/2006/relationships/image" Target="../media/image37.png"/></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4.xml"/><Relationship Id="rId6" Type="http://schemas.openxmlformats.org/officeDocument/2006/relationships/image" Target="../media/image181.png"/><Relationship Id="rId5" Type="http://schemas.openxmlformats.org/officeDocument/2006/relationships/image" Target="../media/image170.png"/><Relationship Id="rId4" Type="http://schemas.openxmlformats.org/officeDocument/2006/relationships/image" Target="../media/image9.svg"/></Relationships>
</file>

<file path=ppt/slides/_rels/slide49.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4.xml"/><Relationship Id="rId5" Type="http://schemas.openxmlformats.org/officeDocument/2006/relationships/image" Target="../media/image101.png"/><Relationship Id="rId4" Type="http://schemas.openxmlformats.org/officeDocument/2006/relationships/image" Target="../media/image100.png"/></Relationships>
</file>

<file path=ppt/slides/_rels/slide5.xml.rels><?xml version="1.0" encoding="UTF-8" standalone="yes"?>
<Relationships xmlns="http://schemas.openxmlformats.org/package/2006/relationships"><Relationship Id="rId8" Type="http://schemas.openxmlformats.org/officeDocument/2006/relationships/image" Target="../media/image4.svg"/><Relationship Id="rId7" Type="http://schemas.openxmlformats.org/officeDocument/2006/relationships/image" Target="../media/image3.png"/><Relationship Id="rId12" Type="http://schemas.openxmlformats.org/officeDocument/2006/relationships/image" Target="../media/image2.svg"/><Relationship Id="rId2" Type="http://schemas.openxmlformats.org/officeDocument/2006/relationships/image" Target="../media/image160.png"/><Relationship Id="rId1" Type="http://schemas.openxmlformats.org/officeDocument/2006/relationships/slideLayout" Target="../slideLayouts/slideLayout2.xml"/><Relationship Id="rId6" Type="http://schemas.openxmlformats.org/officeDocument/2006/relationships/image" Target="../media/image150.png"/><Relationship Id="rId11" Type="http://schemas.openxmlformats.org/officeDocument/2006/relationships/image" Target="../media/image1.png"/><Relationship Id="rId5" Type="http://schemas.openxmlformats.org/officeDocument/2006/relationships/image" Target="../media/image141.png"/><Relationship Id="rId10" Type="http://schemas.openxmlformats.org/officeDocument/2006/relationships/image" Target="../media/image19.png"/><Relationship Id="rId9" Type="http://schemas.openxmlformats.org/officeDocument/2006/relationships/image" Target="../media/image180.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4.xml"/><Relationship Id="rId4" Type="http://schemas.openxmlformats.org/officeDocument/2006/relationships/image" Target="../media/image10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4.xml"/><Relationship Id="rId5" Type="http://schemas.openxmlformats.org/officeDocument/2006/relationships/image" Target="../media/image26.png"/><Relationship Id="rId4" Type="http://schemas.openxmlformats.org/officeDocument/2006/relationships/image" Target="../media/image9.svg"/></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4.xml"/><Relationship Id="rId5" Type="http://schemas.openxmlformats.org/officeDocument/2006/relationships/image" Target="../media/image26.png"/><Relationship Id="rId4" Type="http://schemas.openxmlformats.org/officeDocument/2006/relationships/image" Target="../media/image9.svg"/></Relationships>
</file>

<file path=ppt/slides/_rels/slide5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33.png"/><Relationship Id="rId1" Type="http://schemas.openxmlformats.org/officeDocument/2006/relationships/slideLayout" Target="../slideLayouts/slideLayout29.xml"/><Relationship Id="rId4" Type="http://schemas.openxmlformats.org/officeDocument/2006/relationships/image" Target="../media/image7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EEA178-E9EA-D8B7-8D6A-676DD6107A99}"/>
              </a:ext>
            </a:extLst>
          </p:cNvPr>
          <p:cNvSpPr>
            <a:spLocks noGrp="1"/>
          </p:cNvSpPr>
          <p:nvPr>
            <p:ph type="ctrTitle"/>
          </p:nvPr>
        </p:nvSpPr>
        <p:spPr>
          <a:xfrm>
            <a:off x="1524000" y="1293338"/>
            <a:ext cx="9144000" cy="3274592"/>
          </a:xfrm>
        </p:spPr>
        <p:txBody>
          <a:bodyPr anchor="ctr">
            <a:normAutofit/>
          </a:bodyPr>
          <a:lstStyle/>
          <a:p>
            <a:r>
              <a:rPr lang="en-US" sz="7200"/>
              <a:t>Watermarks for Generative AI: Constructions</a:t>
            </a:r>
          </a:p>
        </p:txBody>
      </p:sp>
      <p:sp>
        <p:nvSpPr>
          <p:cNvPr id="3" name="Subtitle 2">
            <a:extLst>
              <a:ext uri="{FF2B5EF4-FFF2-40B4-BE49-F238E27FC236}">
                <a16:creationId xmlns:a16="http://schemas.microsoft.com/office/drawing/2014/main" id="{1640745F-39F3-E63C-3BE6-828C41B07D54}"/>
              </a:ext>
            </a:extLst>
          </p:cNvPr>
          <p:cNvSpPr>
            <a:spLocks noGrp="1"/>
          </p:cNvSpPr>
          <p:nvPr>
            <p:ph type="subTitle" idx="1"/>
          </p:nvPr>
        </p:nvSpPr>
        <p:spPr>
          <a:xfrm>
            <a:off x="4058990" y="5564662"/>
            <a:ext cx="4074017" cy="651910"/>
          </a:xfrm>
        </p:spPr>
        <p:txBody>
          <a:bodyPr anchor="ctr">
            <a:noAutofit/>
          </a:bodyPr>
          <a:lstStyle/>
          <a:p>
            <a:pPr>
              <a:defRPr/>
            </a:pPr>
            <a:r>
              <a:rPr kumimoji="0" lang="en-US" b="1" i="0" strike="noStrike" kern="1200" cap="none" spc="0" normalizeH="0" baseline="0" noProof="0" dirty="0">
                <a:ln>
                  <a:noFill/>
                </a:ln>
                <a:effectLst/>
                <a:uLnTx/>
                <a:uFillTx/>
                <a:latin typeface="Calibri" panose="020F0502020204030204"/>
                <a:ea typeface="+mn-ea"/>
                <a:cs typeface="+mn-cs"/>
              </a:rPr>
              <a:t>Miranda Christ</a:t>
            </a:r>
          </a:p>
          <a:p>
            <a:pPr>
              <a:defRPr/>
            </a:pPr>
            <a:r>
              <a:rPr lang="en-US" b="1" dirty="0">
                <a:latin typeface="Calibri" panose="020F0502020204030204"/>
              </a:rPr>
              <a:t>Columbia University</a:t>
            </a:r>
            <a:endParaRPr kumimoji="0" lang="en-US" b="1" i="0" strike="noStrike" kern="1200" cap="none" spc="0" normalizeH="0" baseline="0" noProof="0" dirty="0">
              <a:ln>
                <a:noFill/>
              </a:ln>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6349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99CCC-398B-84EB-1C95-071954156AA8}"/>
              </a:ext>
            </a:extLst>
          </p:cNvPr>
          <p:cNvSpPr>
            <a:spLocks noGrp="1"/>
          </p:cNvSpPr>
          <p:nvPr>
            <p:ph type="title"/>
          </p:nvPr>
        </p:nvSpPr>
        <p:spPr/>
        <p:txBody>
          <a:bodyPr/>
          <a:lstStyle/>
          <a:p>
            <a:r>
              <a:rPr lang="en-US" dirty="0"/>
              <a:t>Robustness to substitutions</a:t>
            </a:r>
          </a:p>
        </p:txBody>
      </p:sp>
      <mc:AlternateContent xmlns:mc="http://schemas.openxmlformats.org/markup-compatibility/2006" xmlns:a14="http://schemas.microsoft.com/office/drawing/2010/main">
        <mc:Choice Requires="a14">
          <p:sp>
            <p:nvSpPr>
              <p:cNvPr id="4" name="Rounded Rectangle 3">
                <a:extLst>
                  <a:ext uri="{FF2B5EF4-FFF2-40B4-BE49-F238E27FC236}">
                    <a16:creationId xmlns:a16="http://schemas.microsoft.com/office/drawing/2014/main" id="{B45B0E94-175C-DC49-E049-0BFCF496FFDF}"/>
                  </a:ext>
                </a:extLst>
              </p:cNvPr>
              <p:cNvSpPr/>
              <p:nvPr/>
            </p:nvSpPr>
            <p:spPr>
              <a:xfrm>
                <a:off x="545203" y="1690688"/>
                <a:ext cx="11101589" cy="248562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t>Definition. </a:t>
                </a:r>
                <a:r>
                  <a:rPr lang="en-US" sz="2800" dirty="0"/>
                  <a:t>For </a:t>
                </a:r>
                <a14:m>
                  <m:oMath xmlns:m="http://schemas.openxmlformats.org/officeDocument/2006/math">
                    <m:r>
                      <a:rPr lang="en-US" sz="2800" b="0" i="1" smtClean="0">
                        <a:latin typeface="Cambria Math" panose="02040503050406030204" pitchFamily="18" charset="0"/>
                      </a:rPr>
                      <m:t>𝑐</m:t>
                    </m:r>
                    <m:r>
                      <a:rPr lang="en-US" sz="2800" b="0" i="1" smtClean="0">
                        <a:latin typeface="Cambria Math" panose="02040503050406030204" pitchFamily="18" charset="0"/>
                      </a:rPr>
                      <m:t>∈[0,1]</m:t>
                    </m:r>
                  </m:oMath>
                </a14:m>
                <a:r>
                  <a:rPr lang="en-US" sz="2800" dirty="0"/>
                  <a:t>, a channel </a:t>
                </a:r>
                <a14:m>
                  <m:oMath xmlns:m="http://schemas.openxmlformats.org/officeDocument/2006/math">
                    <m:r>
                      <a:rPr lang="en-US" sz="2800" i="1" smtClean="0">
                        <a:latin typeface="Cambria Math" panose="02040503050406030204" pitchFamily="18" charset="0"/>
                        <a:ea typeface="Cambria Math" panose="02040503050406030204" pitchFamily="18" charset="0"/>
                      </a:rPr>
                      <m:t>ℇ</m:t>
                    </m:r>
                  </m:oMath>
                </a14:m>
                <a:r>
                  <a:rPr lang="en-US" sz="2800" dirty="0"/>
                  <a:t> is </a:t>
                </a:r>
                <a:r>
                  <a:rPr lang="en-US" sz="2800" i="1" dirty="0"/>
                  <a:t>c-substitution-bounded </a:t>
                </a:r>
                <a:r>
                  <a:rPr lang="en-US" sz="2800" dirty="0"/>
                  <a:t>if it is length-preserving and modifies at most </a:t>
                </a:r>
                <a14:m>
                  <m:oMath xmlns:m="http://schemas.openxmlformats.org/officeDocument/2006/math">
                    <m:r>
                      <a:rPr lang="en-US" sz="2800" b="0" i="1" smtClean="0">
                        <a:latin typeface="Cambria Math" panose="02040503050406030204" pitchFamily="18" charset="0"/>
                      </a:rPr>
                      <m:t>𝑐</m:t>
                    </m:r>
                    <m:r>
                      <a:rPr lang="en-US" sz="2800" b="0" i="1" smtClean="0">
                        <a:latin typeface="Cambria Math" panose="02040503050406030204" pitchFamily="18" charset="0"/>
                      </a:rPr>
                      <m:t>|</m:t>
                    </m:r>
                    <m:r>
                      <a:rPr lang="en-US" sz="2800" b="0" i="1" smtClean="0">
                        <a:latin typeface="Cambria Math" panose="02040503050406030204" pitchFamily="18" charset="0"/>
                      </a:rPr>
                      <m:t>𝑡</m:t>
                    </m:r>
                    <m:r>
                      <a:rPr lang="en-US" sz="2800" b="0" i="1" smtClean="0">
                        <a:latin typeface="Cambria Math" panose="02040503050406030204" pitchFamily="18" charset="0"/>
                      </a:rPr>
                      <m:t>|</m:t>
                    </m:r>
                  </m:oMath>
                </a14:m>
                <a:r>
                  <a:rPr lang="en-US" sz="2800" dirty="0"/>
                  <a:t> locations of its input </a:t>
                </a:r>
                <a14:m>
                  <m:oMath xmlns:m="http://schemas.openxmlformats.org/officeDocument/2006/math">
                    <m:r>
                      <a:rPr lang="en-US" sz="2800" b="0" i="1" smtClean="0">
                        <a:latin typeface="Cambria Math" panose="02040503050406030204" pitchFamily="18" charset="0"/>
                      </a:rPr>
                      <m:t>𝑡</m:t>
                    </m:r>
                  </m:oMath>
                </a14:m>
                <a:r>
                  <a:rPr lang="en-US" sz="2800" dirty="0"/>
                  <a:t>. </a:t>
                </a:r>
              </a:p>
            </p:txBody>
          </p:sp>
        </mc:Choice>
        <mc:Fallback xmlns="">
          <p:sp>
            <p:nvSpPr>
              <p:cNvPr id="4" name="Rounded Rectangle 3">
                <a:extLst>
                  <a:ext uri="{FF2B5EF4-FFF2-40B4-BE49-F238E27FC236}">
                    <a16:creationId xmlns:a16="http://schemas.microsoft.com/office/drawing/2014/main" id="{B45B0E94-175C-DC49-E049-0BFCF496FFDF}"/>
                  </a:ext>
                </a:extLst>
              </p:cNvPr>
              <p:cNvSpPr>
                <a:spLocks noRot="1" noChangeAspect="1" noMove="1" noResize="1" noEditPoints="1" noAdjustHandles="1" noChangeArrowheads="1" noChangeShapeType="1" noTextEdit="1"/>
              </p:cNvSpPr>
              <p:nvPr/>
            </p:nvSpPr>
            <p:spPr>
              <a:xfrm>
                <a:off x="545203" y="1690688"/>
                <a:ext cx="11101589" cy="2485624"/>
              </a:xfrm>
              <a:prstGeom prst="round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ounded Rectangle 5">
                <a:extLst>
                  <a:ext uri="{FF2B5EF4-FFF2-40B4-BE49-F238E27FC236}">
                    <a16:creationId xmlns:a16="http://schemas.microsoft.com/office/drawing/2014/main" id="{9C3E34B5-BF8D-3A19-8C74-7BF99B6072E9}"/>
                  </a:ext>
                </a:extLst>
              </p:cNvPr>
              <p:cNvSpPr/>
              <p:nvPr/>
            </p:nvSpPr>
            <p:spPr>
              <a:xfrm>
                <a:off x="545204" y="4866875"/>
                <a:ext cx="11101589" cy="1687132"/>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dirty="0"/>
                  <a:t>A watermark is </a:t>
                </a:r>
                <a:r>
                  <a:rPr lang="en-US" sz="2800" i="1" dirty="0"/>
                  <a:t>robust to a rate c of substitutions</a:t>
                </a:r>
                <a:r>
                  <a:rPr lang="en-US" sz="2800" dirty="0"/>
                  <a:t> if it is robust to all </a:t>
                </a:r>
              </a:p>
              <a:p>
                <a:pPr algn="ctr"/>
                <a14:m>
                  <m:oMath xmlns:m="http://schemas.openxmlformats.org/officeDocument/2006/math">
                    <m:r>
                      <a:rPr lang="en-US" sz="2800" b="0" i="1" smtClean="0">
                        <a:latin typeface="Cambria Math" panose="02040503050406030204" pitchFamily="18" charset="0"/>
                      </a:rPr>
                      <m:t>𝑐</m:t>
                    </m:r>
                  </m:oMath>
                </a14:m>
                <a:r>
                  <a:rPr lang="en-US" sz="2800" dirty="0"/>
                  <a:t>-substitution-bounded channels.</a:t>
                </a:r>
              </a:p>
            </p:txBody>
          </p:sp>
        </mc:Choice>
        <mc:Fallback xmlns="">
          <p:sp>
            <p:nvSpPr>
              <p:cNvPr id="6" name="Rounded Rectangle 5">
                <a:extLst>
                  <a:ext uri="{FF2B5EF4-FFF2-40B4-BE49-F238E27FC236}">
                    <a16:creationId xmlns:a16="http://schemas.microsoft.com/office/drawing/2014/main" id="{9C3E34B5-BF8D-3A19-8C74-7BF99B6072E9}"/>
                  </a:ext>
                </a:extLst>
              </p:cNvPr>
              <p:cNvSpPr>
                <a:spLocks noRot="1" noChangeAspect="1" noMove="1" noResize="1" noEditPoints="1" noAdjustHandles="1" noChangeArrowheads="1" noChangeShapeType="1" noTextEdit="1"/>
              </p:cNvSpPr>
              <p:nvPr/>
            </p:nvSpPr>
            <p:spPr>
              <a:xfrm>
                <a:off x="545204" y="4866875"/>
                <a:ext cx="11101589" cy="1687132"/>
              </a:xfrm>
              <a:prstGeom prst="round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5227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8EEA178-E9EA-D8B7-8D6A-676DD6107A99}"/>
              </a:ext>
            </a:extLst>
          </p:cNvPr>
          <p:cNvSpPr>
            <a:spLocks noGrp="1"/>
          </p:cNvSpPr>
          <p:nvPr>
            <p:ph type="ctrTitle"/>
          </p:nvPr>
        </p:nvSpPr>
        <p:spPr>
          <a:xfrm>
            <a:off x="1023984" y="1678517"/>
            <a:ext cx="9997802" cy="2442722"/>
          </a:xfrm>
        </p:spPr>
        <p:txBody>
          <a:bodyPr anchor="b">
            <a:normAutofit/>
          </a:bodyPr>
          <a:lstStyle/>
          <a:p>
            <a:pPr algn="l"/>
            <a:r>
              <a:rPr lang="en-US" dirty="0"/>
              <a:t>Key technique: </a:t>
            </a:r>
            <a:br>
              <a:rPr lang="en-US" dirty="0"/>
            </a:br>
            <a:r>
              <a:rPr lang="en-US" dirty="0"/>
              <a:t>unbiased correlated sampling</a:t>
            </a:r>
          </a:p>
        </p:txBody>
      </p:sp>
    </p:spTree>
    <p:extLst>
      <p:ext uri="{BB962C8B-B14F-4D97-AF65-F5344CB8AC3E}">
        <p14:creationId xmlns:p14="http://schemas.microsoft.com/office/powerpoint/2010/main" val="1538772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65885BA-BFE4-775E-177A-E8D33F78C2AE}"/>
              </a:ext>
            </a:extLst>
          </p:cNvPr>
          <p:cNvSpPr txBox="1"/>
          <p:nvPr/>
        </p:nvSpPr>
        <p:spPr>
          <a:xfrm>
            <a:off x="1885932" y="3755740"/>
            <a:ext cx="2124812" cy="52322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sngStrike" kern="1200" cap="none" spc="0" normalizeH="0" baseline="0" noProof="0" dirty="0">
                <a:ln>
                  <a:noFill/>
                </a:ln>
                <a:solidFill>
                  <a:prstClr val="black"/>
                </a:solidFill>
                <a:effectLst/>
                <a:uLnTx/>
                <a:uFillTx/>
                <a:latin typeface="Aptos" panose="02110004020202020204"/>
                <a:ea typeface="+mn-ea"/>
                <a:cs typeface="+mn-cs"/>
              </a:rPr>
              <a:t>randomness</a:t>
            </a:r>
          </a:p>
        </p:txBody>
      </p:sp>
      <p:sp>
        <p:nvSpPr>
          <p:cNvPr id="2" name="Title 1">
            <a:extLst>
              <a:ext uri="{FF2B5EF4-FFF2-40B4-BE49-F238E27FC236}">
                <a16:creationId xmlns:a16="http://schemas.microsoft.com/office/drawing/2014/main" id="{639F63F2-3A4D-468A-D126-AE49E1034467}"/>
              </a:ext>
            </a:extLst>
          </p:cNvPr>
          <p:cNvSpPr>
            <a:spLocks noGrp="1"/>
          </p:cNvSpPr>
          <p:nvPr>
            <p:ph type="title"/>
          </p:nvPr>
        </p:nvSpPr>
        <p:spPr/>
        <p:txBody>
          <a:bodyPr/>
          <a:lstStyle/>
          <a:p>
            <a:r>
              <a:rPr lang="en-US" dirty="0"/>
              <a:t>Watermark template</a:t>
            </a:r>
          </a:p>
        </p:txBody>
      </p:sp>
      <p:pic>
        <p:nvPicPr>
          <p:cNvPr id="4" name="Graphic 3" descr="Robot with solid fill">
            <a:extLst>
              <a:ext uri="{FF2B5EF4-FFF2-40B4-BE49-F238E27FC236}">
                <a16:creationId xmlns:a16="http://schemas.microsoft.com/office/drawing/2014/main" id="{7E84DB1D-092A-1431-C3E0-75A5CCCA52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59680" y="3478183"/>
            <a:ext cx="2072640" cy="2072640"/>
          </a:xfrm>
          <a:prstGeom prst="rect">
            <a:avLst/>
          </a:prstGeom>
        </p:spPr>
      </p:pic>
      <p:sp>
        <p:nvSpPr>
          <p:cNvPr id="6" name="TextBox 5">
            <a:extLst>
              <a:ext uri="{FF2B5EF4-FFF2-40B4-BE49-F238E27FC236}">
                <a16:creationId xmlns:a16="http://schemas.microsoft.com/office/drawing/2014/main" id="{0F907728-2DB8-2928-AADA-3BF732D5C7CB}"/>
              </a:ext>
            </a:extLst>
          </p:cNvPr>
          <p:cNvSpPr txBox="1"/>
          <p:nvPr/>
        </p:nvSpPr>
        <p:spPr>
          <a:xfrm>
            <a:off x="1772266" y="4866978"/>
            <a:ext cx="218585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input/prompt</a:t>
            </a:r>
          </a:p>
        </p:txBody>
      </p:sp>
      <p:sp>
        <p:nvSpPr>
          <p:cNvPr id="7" name="Right Arrow 6">
            <a:extLst>
              <a:ext uri="{FF2B5EF4-FFF2-40B4-BE49-F238E27FC236}">
                <a16:creationId xmlns:a16="http://schemas.microsoft.com/office/drawing/2014/main" id="{DF62601E-C3DD-393E-80A6-671C8F20F52B}"/>
              </a:ext>
            </a:extLst>
          </p:cNvPr>
          <p:cNvSpPr/>
          <p:nvPr/>
        </p:nvSpPr>
        <p:spPr>
          <a:xfrm>
            <a:off x="3966136" y="3880190"/>
            <a:ext cx="1188720" cy="274320"/>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Right Arrow 7">
            <a:extLst>
              <a:ext uri="{FF2B5EF4-FFF2-40B4-BE49-F238E27FC236}">
                <a16:creationId xmlns:a16="http://schemas.microsoft.com/office/drawing/2014/main" id="{FD3B06C1-9642-18C2-A7C6-65127C18142E}"/>
              </a:ext>
            </a:extLst>
          </p:cNvPr>
          <p:cNvSpPr/>
          <p:nvPr/>
        </p:nvSpPr>
        <p:spPr>
          <a:xfrm>
            <a:off x="3966136" y="5039342"/>
            <a:ext cx="1188720" cy="274320"/>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Right Arrow 8">
            <a:extLst>
              <a:ext uri="{FF2B5EF4-FFF2-40B4-BE49-F238E27FC236}">
                <a16:creationId xmlns:a16="http://schemas.microsoft.com/office/drawing/2014/main" id="{981EE9F1-04C9-7BDB-FF73-618C26E33B7F}"/>
              </a:ext>
            </a:extLst>
          </p:cNvPr>
          <p:cNvSpPr/>
          <p:nvPr/>
        </p:nvSpPr>
        <p:spPr>
          <a:xfrm>
            <a:off x="7139468" y="4377343"/>
            <a:ext cx="1188720" cy="274320"/>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89990889-E5A3-2B64-6BA8-B1F843659F55}"/>
              </a:ext>
            </a:extLst>
          </p:cNvPr>
          <p:cNvSpPr txBox="1"/>
          <p:nvPr/>
        </p:nvSpPr>
        <p:spPr>
          <a:xfrm>
            <a:off x="8453392" y="4219043"/>
            <a:ext cx="130933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content</a:t>
            </a:r>
          </a:p>
        </p:txBody>
      </p:sp>
      <p:cxnSp>
        <p:nvCxnSpPr>
          <p:cNvPr id="11" name="Curved Connector 10">
            <a:extLst>
              <a:ext uri="{FF2B5EF4-FFF2-40B4-BE49-F238E27FC236}">
                <a16:creationId xmlns:a16="http://schemas.microsoft.com/office/drawing/2014/main" id="{1BCD9B18-69FB-DA6E-E0BC-FC25EF798E0A}"/>
              </a:ext>
            </a:extLst>
          </p:cNvPr>
          <p:cNvCxnSpPr>
            <a:cxnSpLocks/>
          </p:cNvCxnSpPr>
          <p:nvPr/>
        </p:nvCxnSpPr>
        <p:spPr>
          <a:xfrm rot="16200000" flipV="1">
            <a:off x="5812044" y="918059"/>
            <a:ext cx="466344" cy="6135624"/>
          </a:xfrm>
          <a:prstGeom prst="curvedConnector3">
            <a:avLst>
              <a:gd name="adj1" fmla="val 266761"/>
            </a:avLst>
          </a:prstGeom>
          <a:ln w="57150">
            <a:tailEnd type="triangle"/>
          </a:ln>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a16="http://schemas.microsoft.com/office/drawing/2014/main" id="{CD0811CC-334C-A633-8A28-52A5EAAC456B}"/>
              </a:ext>
            </a:extLst>
          </p:cNvPr>
          <p:cNvSpPr txBox="1"/>
          <p:nvPr/>
        </p:nvSpPr>
        <p:spPr>
          <a:xfrm>
            <a:off x="4118060" y="1923629"/>
            <a:ext cx="3854311"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approximate randomness recovery</a:t>
            </a:r>
          </a:p>
        </p:txBody>
      </p:sp>
      <p:sp>
        <p:nvSpPr>
          <p:cNvPr id="5" name="TextBox 4">
            <a:extLst>
              <a:ext uri="{FF2B5EF4-FFF2-40B4-BE49-F238E27FC236}">
                <a16:creationId xmlns:a16="http://schemas.microsoft.com/office/drawing/2014/main" id="{BFB5C5A6-751E-2B64-1070-A6551B92BCE3}"/>
              </a:ext>
            </a:extLst>
          </p:cNvPr>
          <p:cNvSpPr txBox="1"/>
          <p:nvPr/>
        </p:nvSpPr>
        <p:spPr>
          <a:xfrm>
            <a:off x="1778722" y="3755740"/>
            <a:ext cx="2124812" cy="52322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randomness</a:t>
            </a:r>
          </a:p>
        </p:txBody>
      </p:sp>
      <p:sp>
        <p:nvSpPr>
          <p:cNvPr id="3" name="TextBox 2">
            <a:extLst>
              <a:ext uri="{FF2B5EF4-FFF2-40B4-BE49-F238E27FC236}">
                <a16:creationId xmlns:a16="http://schemas.microsoft.com/office/drawing/2014/main" id="{1ACE1240-F1C1-65BA-8545-0F6CA1833BE1}"/>
              </a:ext>
            </a:extLst>
          </p:cNvPr>
          <p:cNvSpPr txBox="1"/>
          <p:nvPr/>
        </p:nvSpPr>
        <p:spPr>
          <a:xfrm>
            <a:off x="4353790" y="3706091"/>
            <a:ext cx="67887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7" name="Rounded Rectangle 16">
            <a:extLst>
              <a:ext uri="{FF2B5EF4-FFF2-40B4-BE49-F238E27FC236}">
                <a16:creationId xmlns:a16="http://schemas.microsoft.com/office/drawing/2014/main" id="{223752ED-AD18-87AE-D1DA-B96188628285}"/>
              </a:ext>
            </a:extLst>
          </p:cNvPr>
          <p:cNvSpPr/>
          <p:nvPr/>
        </p:nvSpPr>
        <p:spPr>
          <a:xfrm>
            <a:off x="1493949" y="4219043"/>
            <a:ext cx="2516795" cy="52322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some seed x</a:t>
            </a:r>
          </a:p>
        </p:txBody>
      </p:sp>
      <p:sp>
        <p:nvSpPr>
          <p:cNvPr id="18" name="Rounded Rectangle 17">
            <a:extLst>
              <a:ext uri="{FF2B5EF4-FFF2-40B4-BE49-F238E27FC236}">
                <a16:creationId xmlns:a16="http://schemas.microsoft.com/office/drawing/2014/main" id="{26B956B9-0349-361A-5C06-3A1401CF8B16}"/>
              </a:ext>
            </a:extLst>
          </p:cNvPr>
          <p:cNvSpPr/>
          <p:nvPr/>
        </p:nvSpPr>
        <p:spPr>
          <a:xfrm>
            <a:off x="7902939" y="4742263"/>
            <a:ext cx="2516795" cy="52322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correlated with x</a:t>
            </a:r>
          </a:p>
        </p:txBody>
      </p:sp>
    </p:spTree>
    <p:extLst>
      <p:ext uri="{BB962C8B-B14F-4D97-AF65-F5344CB8AC3E}">
        <p14:creationId xmlns:p14="http://schemas.microsoft.com/office/powerpoint/2010/main" val="3575026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F63F2-3A4D-468A-D126-AE49E1034467}"/>
              </a:ext>
            </a:extLst>
          </p:cNvPr>
          <p:cNvSpPr>
            <a:spLocks noGrp="1"/>
          </p:cNvSpPr>
          <p:nvPr>
            <p:ph type="title"/>
          </p:nvPr>
        </p:nvSpPr>
        <p:spPr>
          <a:xfrm>
            <a:off x="232893" y="-131201"/>
            <a:ext cx="10515600" cy="1325563"/>
          </a:xfrm>
        </p:spPr>
        <p:txBody>
          <a:bodyPr/>
          <a:lstStyle/>
          <a:p>
            <a:r>
              <a:rPr lang="en-US" dirty="0"/>
              <a:t>I’ll show:</a:t>
            </a:r>
          </a:p>
        </p:txBody>
      </p:sp>
      <mc:AlternateContent xmlns:mc="http://schemas.openxmlformats.org/markup-compatibility/2006" xmlns:a14="http://schemas.microsoft.com/office/drawing/2010/main">
        <mc:Choice Requires="a14">
          <p:sp>
            <p:nvSpPr>
              <p:cNvPr id="12" name="Rounded Rectangle 11">
                <a:extLst>
                  <a:ext uri="{FF2B5EF4-FFF2-40B4-BE49-F238E27FC236}">
                    <a16:creationId xmlns:a16="http://schemas.microsoft.com/office/drawing/2014/main" id="{9B37464E-CABF-A08C-85A1-9D7A3C6D4587}"/>
                  </a:ext>
                </a:extLst>
              </p:cNvPr>
              <p:cNvSpPr/>
              <p:nvPr/>
            </p:nvSpPr>
            <p:spPr>
              <a:xfrm>
                <a:off x="348256" y="969133"/>
                <a:ext cx="11436439" cy="206062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There is a “seed-correlated sampler” </a:t>
                </a:r>
                <a14:m>
                  <m:oMath xmlns:m="http://schemas.openxmlformats.org/officeDocument/2006/math">
                    <m:r>
                      <a:rPr lang="en-US" sz="3200" b="0" i="1" smtClean="0">
                        <a:latin typeface="Cambria Math" panose="02040503050406030204" pitchFamily="18" charset="0"/>
                      </a:rPr>
                      <m:t>𝑆𝑎𝑚𝑝</m:t>
                    </m:r>
                  </m:oMath>
                </a14:m>
                <a:r>
                  <a:rPr lang="en-US" sz="3200" dirty="0"/>
                  <a:t> such that for any LLM </a:t>
                </a:r>
                <a14:m>
                  <m:oMath xmlns:m="http://schemas.openxmlformats.org/officeDocument/2006/math">
                    <m:r>
                      <a:rPr lang="en-US" sz="3200" b="0" i="1" smtClean="0">
                        <a:latin typeface="Cambria Math" panose="02040503050406030204" pitchFamily="18" charset="0"/>
                      </a:rPr>
                      <m:t>𝑀</m:t>
                    </m:r>
                  </m:oMath>
                </a14:m>
                <a:r>
                  <a:rPr lang="en-US" sz="3200" dirty="0"/>
                  <a:t> and prompt </a:t>
                </a:r>
                <a14:m>
                  <m:oMath xmlns:m="http://schemas.openxmlformats.org/officeDocument/2006/math">
                    <m:r>
                      <a:rPr lang="en-US" sz="3200" b="0" i="1" smtClean="0">
                        <a:latin typeface="Cambria Math" panose="02040503050406030204" pitchFamily="18" charset="0"/>
                      </a:rPr>
                      <m:t>𝜋</m:t>
                    </m:r>
                  </m:oMath>
                </a14:m>
                <a:r>
                  <a:rPr lang="en-US" sz="3200" dirty="0"/>
                  <a:t>:</a:t>
                </a:r>
              </a:p>
            </p:txBody>
          </p:sp>
        </mc:Choice>
        <mc:Fallback xmlns="">
          <p:sp>
            <p:nvSpPr>
              <p:cNvPr id="12" name="Rounded Rectangle 11">
                <a:extLst>
                  <a:ext uri="{FF2B5EF4-FFF2-40B4-BE49-F238E27FC236}">
                    <a16:creationId xmlns:a16="http://schemas.microsoft.com/office/drawing/2014/main" id="{9B37464E-CABF-A08C-85A1-9D7A3C6D4587}"/>
                  </a:ext>
                </a:extLst>
              </p:cNvPr>
              <p:cNvSpPr>
                <a:spLocks noRot="1" noChangeAspect="1" noMove="1" noResize="1" noEditPoints="1" noAdjustHandles="1" noChangeArrowheads="1" noChangeShapeType="1" noTextEdit="1"/>
              </p:cNvSpPr>
              <p:nvPr/>
            </p:nvSpPr>
            <p:spPr>
              <a:xfrm>
                <a:off x="348256" y="969133"/>
                <a:ext cx="11436439" cy="2060621"/>
              </a:xfrm>
              <a:prstGeom prst="roundRect">
                <a:avLst/>
              </a:prstGeom>
              <a:blipFill>
                <a:blip r:embed="rId3"/>
                <a:stretch>
                  <a:fillRect r="-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ounded Rectangle 13">
                <a:extLst>
                  <a:ext uri="{FF2B5EF4-FFF2-40B4-BE49-F238E27FC236}">
                    <a16:creationId xmlns:a16="http://schemas.microsoft.com/office/drawing/2014/main" id="{E36CF1FB-ADC7-7F17-11BC-1DFB3205505A}"/>
                  </a:ext>
                </a:extLst>
              </p:cNvPr>
              <p:cNvSpPr/>
              <p:nvPr/>
            </p:nvSpPr>
            <p:spPr>
              <a:xfrm>
                <a:off x="407304" y="3377787"/>
                <a:ext cx="11377391" cy="936735"/>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𝑀</m:t>
                      </m:r>
                      <m:d>
                        <m:dPr>
                          <m:ctrlPr>
                            <a:rPr lang="en-US" sz="2800" i="1">
                              <a:latin typeface="Cambria Math" panose="02040503050406030204" pitchFamily="18" charset="0"/>
                            </a:rPr>
                          </m:ctrlPr>
                        </m:dPr>
                        <m:e>
                          <m:r>
                            <a:rPr lang="en-US" sz="2800" i="1">
                              <a:latin typeface="Cambria Math" panose="02040503050406030204" pitchFamily="18" charset="0"/>
                            </a:rPr>
                            <m:t>𝜋</m:t>
                          </m:r>
                        </m:e>
                      </m:d>
                      <m:r>
                        <a:rPr lang="en-US" sz="2800" i="1">
                          <a:latin typeface="Cambria Math" panose="02040503050406030204" pitchFamily="18" charset="0"/>
                        </a:rPr>
                        <m:t>≡</m:t>
                      </m:r>
                      <m:r>
                        <a:rPr lang="en-US" sz="2800" i="1">
                          <a:latin typeface="Cambria Math" panose="02040503050406030204" pitchFamily="18" charset="0"/>
                        </a:rPr>
                        <m:t>𝑆𝑎𝑚𝑝</m:t>
                      </m:r>
                      <m:d>
                        <m:dPr>
                          <m:ctrlPr>
                            <a:rPr lang="en-US" sz="2800" i="1">
                              <a:latin typeface="Cambria Math" panose="02040503050406030204" pitchFamily="18" charset="0"/>
                            </a:rPr>
                          </m:ctrlPr>
                        </m:dPr>
                        <m:e>
                          <m:r>
                            <a:rPr lang="en-US" sz="2800" i="1">
                              <a:latin typeface="Cambria Math" panose="02040503050406030204" pitchFamily="18" charset="0"/>
                            </a:rPr>
                            <m:t>𝑀</m:t>
                          </m:r>
                          <m:r>
                            <a:rPr lang="en-US" sz="2800" i="1">
                              <a:latin typeface="Cambria Math" panose="02040503050406030204" pitchFamily="18" charset="0"/>
                            </a:rPr>
                            <m:t>, </m:t>
                          </m:r>
                          <m:r>
                            <a:rPr lang="en-US" sz="2800" i="1">
                              <a:latin typeface="Cambria Math" panose="02040503050406030204" pitchFamily="18" charset="0"/>
                            </a:rPr>
                            <m:t>𝜋</m:t>
                          </m:r>
                          <m:r>
                            <a:rPr lang="en-US" sz="2800" i="1">
                              <a:latin typeface="Cambria Math" panose="02040503050406030204" pitchFamily="18" charset="0"/>
                            </a:rPr>
                            <m:t>, </m:t>
                          </m:r>
                          <m:r>
                            <a:rPr lang="en-US" sz="2800" i="1">
                              <a:latin typeface="Cambria Math" panose="02040503050406030204" pitchFamily="18" charset="0"/>
                            </a:rPr>
                            <m:t>𝑠</m:t>
                          </m:r>
                        </m:e>
                      </m:d>
                      <m:r>
                        <a:rPr lang="en-US" sz="2800" i="1">
                          <a:latin typeface="Cambria Math" panose="02040503050406030204" pitchFamily="18" charset="0"/>
                        </a:rPr>
                        <m:t> :</m:t>
                      </m:r>
                      <m:r>
                        <a:rPr lang="en-US" sz="2800" i="1">
                          <a:latin typeface="Cambria Math" panose="02040503050406030204" pitchFamily="18" charset="0"/>
                        </a:rPr>
                        <m:t>𝑠</m:t>
                      </m:r>
                      <m:r>
                        <a:rPr lang="en-US" sz="2800" i="1">
                          <a:latin typeface="Cambria Math" panose="02040503050406030204" pitchFamily="18" charset="0"/>
                        </a:rPr>
                        <m:t>←</m:t>
                      </m:r>
                      <m:sSup>
                        <m:sSupPr>
                          <m:ctrlPr>
                            <a:rPr lang="en-US" sz="2800" i="1">
                              <a:latin typeface="Cambria Math" panose="02040503050406030204" pitchFamily="18" charset="0"/>
                            </a:rPr>
                          </m:ctrlPr>
                        </m:sSupPr>
                        <m:e>
                          <m:d>
                            <m:dPr>
                              <m:begChr m:val="{"/>
                              <m:endChr m:val="}"/>
                              <m:ctrlPr>
                                <a:rPr lang="en-US" sz="2800" i="1">
                                  <a:latin typeface="Cambria Math" panose="02040503050406030204" pitchFamily="18" charset="0"/>
                                </a:rPr>
                              </m:ctrlPr>
                            </m:dPr>
                            <m:e>
                              <m:r>
                                <a:rPr lang="en-US" sz="2800" i="1">
                                  <a:latin typeface="Cambria Math" panose="02040503050406030204" pitchFamily="18" charset="0"/>
                                </a:rPr>
                                <m:t>0,1</m:t>
                              </m:r>
                            </m:e>
                          </m:d>
                        </m:e>
                        <m:sup>
                          <m:r>
                            <a:rPr lang="en-US" sz="2800" i="1">
                              <a:latin typeface="Cambria Math" panose="02040503050406030204" pitchFamily="18" charset="0"/>
                            </a:rPr>
                            <m:t>𝑛</m:t>
                          </m:r>
                        </m:sup>
                      </m:sSup>
                    </m:oMath>
                  </m:oMathPara>
                </a14:m>
                <a:endParaRPr lang="en-US" sz="2800" dirty="0"/>
              </a:p>
            </p:txBody>
          </p:sp>
        </mc:Choice>
        <mc:Fallback xmlns="">
          <p:sp>
            <p:nvSpPr>
              <p:cNvPr id="14" name="Rounded Rectangle 13">
                <a:extLst>
                  <a:ext uri="{FF2B5EF4-FFF2-40B4-BE49-F238E27FC236}">
                    <a16:creationId xmlns:a16="http://schemas.microsoft.com/office/drawing/2014/main" id="{E36CF1FB-ADC7-7F17-11BC-1DFB3205505A}"/>
                  </a:ext>
                </a:extLst>
              </p:cNvPr>
              <p:cNvSpPr>
                <a:spLocks noRot="1" noChangeAspect="1" noMove="1" noResize="1" noEditPoints="1" noAdjustHandles="1" noChangeArrowheads="1" noChangeShapeType="1" noTextEdit="1"/>
              </p:cNvSpPr>
              <p:nvPr/>
            </p:nvSpPr>
            <p:spPr>
              <a:xfrm>
                <a:off x="407304" y="3377787"/>
                <a:ext cx="11377391" cy="936735"/>
              </a:xfrm>
              <a:prstGeom prst="round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ounded Rectangle 14">
                <a:extLst>
                  <a:ext uri="{FF2B5EF4-FFF2-40B4-BE49-F238E27FC236}">
                    <a16:creationId xmlns:a16="http://schemas.microsoft.com/office/drawing/2014/main" id="{4849CC5D-8626-E4B3-B501-59022C731D9A}"/>
                  </a:ext>
                </a:extLst>
              </p:cNvPr>
              <p:cNvSpPr/>
              <p:nvPr/>
            </p:nvSpPr>
            <p:spPr>
              <a:xfrm>
                <a:off x="407303" y="5200047"/>
                <a:ext cx="11377391" cy="936735"/>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14:m>
                  <m:oMath xmlns:m="http://schemas.openxmlformats.org/officeDocument/2006/math">
                    <m:r>
                      <m:rPr>
                        <m:nor/>
                      </m:rPr>
                      <a:rPr lang="en-US" sz="2800" dirty="0" smtClean="0"/>
                      <m:t>For</m:t>
                    </m:r>
                    <m:r>
                      <m:rPr>
                        <m:nor/>
                      </m:rPr>
                      <a:rPr lang="en-US" sz="2800" dirty="0" smtClean="0"/>
                      <m:t> </m:t>
                    </m:r>
                    <m:r>
                      <a:rPr lang="en-US" sz="2800" i="1">
                        <a:latin typeface="Cambria Math" panose="02040503050406030204" pitchFamily="18" charset="0"/>
                      </a:rPr>
                      <m:t>𝑡</m:t>
                    </m:r>
                    <m:r>
                      <a:rPr lang="en-US" sz="2800" i="1">
                        <a:latin typeface="Cambria Math" panose="02040503050406030204" pitchFamily="18" charset="0"/>
                      </a:rPr>
                      <m:t>←</m:t>
                    </m:r>
                    <m:r>
                      <a:rPr lang="en-US" sz="2800" i="1">
                        <a:latin typeface="Cambria Math" panose="02040503050406030204" pitchFamily="18" charset="0"/>
                      </a:rPr>
                      <m:t>𝑆𝑎𝑚𝑝</m:t>
                    </m:r>
                    <m:r>
                      <a:rPr lang="en-US" sz="2800" i="1">
                        <a:latin typeface="Cambria Math" panose="02040503050406030204" pitchFamily="18" charset="0"/>
                      </a:rPr>
                      <m:t>(</m:t>
                    </m:r>
                    <m:r>
                      <a:rPr lang="en-US" sz="2800" i="1">
                        <a:latin typeface="Cambria Math" panose="02040503050406030204" pitchFamily="18" charset="0"/>
                      </a:rPr>
                      <m:t>𝑀</m:t>
                    </m:r>
                    <m:r>
                      <a:rPr lang="en-US" sz="2800" i="1">
                        <a:latin typeface="Cambria Math" panose="02040503050406030204" pitchFamily="18" charset="0"/>
                      </a:rPr>
                      <m:t>, </m:t>
                    </m:r>
                    <m:r>
                      <a:rPr lang="en-US" sz="2800" i="1">
                        <a:latin typeface="Cambria Math" panose="02040503050406030204" pitchFamily="18" charset="0"/>
                      </a:rPr>
                      <m:t>𝜋</m:t>
                    </m:r>
                    <m:r>
                      <a:rPr lang="en-US" sz="2800" i="1">
                        <a:latin typeface="Cambria Math" panose="02040503050406030204" pitchFamily="18" charset="0"/>
                      </a:rPr>
                      <m:t>, </m:t>
                    </m:r>
                    <m:r>
                      <a:rPr lang="en-US" sz="2800" i="1">
                        <a:latin typeface="Cambria Math" panose="02040503050406030204" pitchFamily="18" charset="0"/>
                      </a:rPr>
                      <m:t>𝑠</m:t>
                    </m:r>
                    <m:r>
                      <a:rPr lang="en-US" sz="2800" i="1">
                        <a:latin typeface="Cambria Math" panose="02040503050406030204" pitchFamily="18" charset="0"/>
                      </a:rPr>
                      <m:t>)</m:t>
                    </m:r>
                    <m:r>
                      <m:rPr>
                        <m:nor/>
                      </m:rPr>
                      <a:rPr lang="en-US" sz="2800" dirty="0"/>
                      <m:t>, </m:t>
                    </m:r>
                    <m:r>
                      <a:rPr lang="en-US" sz="2800" b="0" i="1" dirty="0" smtClean="0">
                        <a:latin typeface="Cambria Math" panose="02040503050406030204" pitchFamily="18" charset="0"/>
                      </a:rPr>
                      <m:t>𝑑</m:t>
                    </m:r>
                    <m:r>
                      <a:rPr lang="en-US" sz="2800" b="0" i="1" dirty="0" smtClean="0">
                        <a:latin typeface="Cambria Math" panose="02040503050406030204" pitchFamily="18" charset="0"/>
                      </a:rPr>
                      <m:t>(</m:t>
                    </m:r>
                    <m:r>
                      <a:rPr lang="en-US" sz="2800" i="1" dirty="0">
                        <a:latin typeface="Cambria Math" panose="02040503050406030204" pitchFamily="18" charset="0"/>
                      </a:rPr>
                      <m:t>𝑏𝑖𝑛𝑎𝑟𝑦</m:t>
                    </m:r>
                    <m:d>
                      <m:dPr>
                        <m:ctrlPr>
                          <a:rPr lang="en-US" sz="2800" i="1" dirty="0">
                            <a:latin typeface="Cambria Math" panose="02040503050406030204" pitchFamily="18" charset="0"/>
                          </a:rPr>
                        </m:ctrlPr>
                      </m:dPr>
                      <m:e>
                        <m:r>
                          <a:rPr lang="en-US" sz="2800" i="1" dirty="0">
                            <a:latin typeface="Cambria Math" panose="02040503050406030204" pitchFamily="18" charset="0"/>
                          </a:rPr>
                          <m:t>𝑡</m:t>
                        </m:r>
                      </m:e>
                    </m:d>
                    <m:r>
                      <a:rPr lang="en-US" sz="2800" b="0" i="1" dirty="0" smtClean="0">
                        <a:latin typeface="Cambria Math" panose="02040503050406030204" pitchFamily="18" charset="0"/>
                      </a:rPr>
                      <m:t>,  </m:t>
                    </m:r>
                    <m:r>
                      <a:rPr lang="en-US" sz="2800" i="1" dirty="0">
                        <a:latin typeface="Cambria Math" panose="02040503050406030204" pitchFamily="18" charset="0"/>
                      </a:rPr>
                      <m:t>𝑠</m:t>
                    </m:r>
                    <m:r>
                      <m:rPr>
                        <m:nor/>
                      </m:rPr>
                      <a:rPr lang="en-US" sz="2800" b="0" i="0" dirty="0" smtClean="0">
                        <a:latin typeface="Cambria Math" panose="02040503050406030204" pitchFamily="18" charset="0"/>
                      </a:rPr>
                      <m:t>)</m:t>
                    </m:r>
                    <m:r>
                      <m:rPr>
                        <m:nor/>
                      </m:rPr>
                      <a:rPr lang="en-US" sz="2800" dirty="0"/>
                      <m:t> </m:t>
                    </m:r>
                    <m:r>
                      <m:rPr>
                        <m:nor/>
                      </m:rPr>
                      <a:rPr lang="en-US" sz="2800" dirty="0"/>
                      <m:t>is</m:t>
                    </m:r>
                    <m:r>
                      <m:rPr>
                        <m:nor/>
                      </m:rPr>
                      <a:rPr lang="en-US" sz="2800" dirty="0"/>
                      <m:t> </m:t>
                    </m:r>
                    <m:r>
                      <m:rPr>
                        <m:nor/>
                      </m:rPr>
                      <a:rPr lang="en-US" sz="2800" dirty="0"/>
                      <m:t>small</m:t>
                    </m:r>
                  </m:oMath>
                </a14:m>
                <a:r>
                  <a:rPr lang="en-US" sz="2800" dirty="0"/>
                  <a:t> </a:t>
                </a:r>
                <a:r>
                  <a:rPr lang="en-US" sz="2800" dirty="0" err="1"/>
                  <a:t>w.h.p</a:t>
                </a:r>
                <a:r>
                  <a:rPr lang="en-US" sz="2800" dirty="0"/>
                  <a:t>.</a:t>
                </a:r>
              </a:p>
            </p:txBody>
          </p:sp>
        </mc:Choice>
        <mc:Fallback xmlns="">
          <p:sp>
            <p:nvSpPr>
              <p:cNvPr id="15" name="Rounded Rectangle 14">
                <a:extLst>
                  <a:ext uri="{FF2B5EF4-FFF2-40B4-BE49-F238E27FC236}">
                    <a16:creationId xmlns:a16="http://schemas.microsoft.com/office/drawing/2014/main" id="{4849CC5D-8626-E4B3-B501-59022C731D9A}"/>
                  </a:ext>
                </a:extLst>
              </p:cNvPr>
              <p:cNvSpPr>
                <a:spLocks noRot="1" noChangeAspect="1" noMove="1" noResize="1" noEditPoints="1" noAdjustHandles="1" noChangeArrowheads="1" noChangeShapeType="1" noTextEdit="1"/>
              </p:cNvSpPr>
              <p:nvPr/>
            </p:nvSpPr>
            <p:spPr>
              <a:xfrm>
                <a:off x="407303" y="5200047"/>
                <a:ext cx="11377391" cy="936735"/>
              </a:xfrm>
              <a:prstGeom prst="round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E5404F63-58E0-424F-561E-F2F913749B3B}"/>
                  </a:ext>
                </a:extLst>
              </p:cNvPr>
              <p:cNvSpPr txBox="1"/>
              <p:nvPr/>
            </p:nvSpPr>
            <p:spPr>
              <a:xfrm>
                <a:off x="407303" y="4431722"/>
                <a:ext cx="11477629" cy="461665"/>
              </a:xfrm>
              <a:prstGeom prst="rect">
                <a:avLst/>
              </a:prstGeom>
              <a:noFill/>
            </p:spPr>
            <p:txBody>
              <a:bodyPr wrap="none" rtlCol="0">
                <a:spAutoFit/>
              </a:bodyPr>
              <a:lstStyle/>
              <a:p>
                <a:r>
                  <a:rPr lang="en-US" sz="2400" dirty="0"/>
                  <a:t>⇨ sampling a response with a random seed yields the same distribution obtained under </a:t>
                </a:r>
                <a14:m>
                  <m:oMath xmlns:m="http://schemas.openxmlformats.org/officeDocument/2006/math">
                    <m:r>
                      <a:rPr lang="en-US" sz="2400" b="0" i="1" smtClean="0">
                        <a:latin typeface="Cambria Math" panose="02040503050406030204" pitchFamily="18" charset="0"/>
                      </a:rPr>
                      <m:t>𝑀</m:t>
                    </m:r>
                  </m:oMath>
                </a14:m>
                <a:endParaRPr lang="en-US" sz="2400" dirty="0"/>
              </a:p>
            </p:txBody>
          </p:sp>
        </mc:Choice>
        <mc:Fallback xmlns="">
          <p:sp>
            <p:nvSpPr>
              <p:cNvPr id="16" name="TextBox 15">
                <a:extLst>
                  <a:ext uri="{FF2B5EF4-FFF2-40B4-BE49-F238E27FC236}">
                    <a16:creationId xmlns:a16="http://schemas.microsoft.com/office/drawing/2014/main" id="{E5404F63-58E0-424F-561E-F2F913749B3B}"/>
                  </a:ext>
                </a:extLst>
              </p:cNvPr>
              <p:cNvSpPr txBox="1">
                <a:spLocks noRot="1" noChangeAspect="1" noMove="1" noResize="1" noEditPoints="1" noAdjustHandles="1" noChangeArrowheads="1" noChangeShapeType="1" noTextEdit="1"/>
              </p:cNvSpPr>
              <p:nvPr/>
            </p:nvSpPr>
            <p:spPr>
              <a:xfrm>
                <a:off x="407303" y="4431722"/>
                <a:ext cx="11477629" cy="461665"/>
              </a:xfrm>
              <a:prstGeom prst="rect">
                <a:avLst/>
              </a:prstGeom>
              <a:blipFill>
                <a:blip r:embed="rId6"/>
                <a:stretch>
                  <a:fillRect l="-884" t="-7895" b="-26316"/>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001E2CEF-301F-A839-B470-C2D5CE3362A8}"/>
              </a:ext>
            </a:extLst>
          </p:cNvPr>
          <p:cNvSpPr txBox="1"/>
          <p:nvPr/>
        </p:nvSpPr>
        <p:spPr>
          <a:xfrm>
            <a:off x="407302" y="6212609"/>
            <a:ext cx="10378995" cy="461665"/>
          </a:xfrm>
          <a:prstGeom prst="rect">
            <a:avLst/>
          </a:prstGeom>
          <a:noFill/>
        </p:spPr>
        <p:txBody>
          <a:bodyPr wrap="none" rtlCol="0">
            <a:spAutoFit/>
          </a:bodyPr>
          <a:lstStyle/>
          <a:p>
            <a:r>
              <a:rPr lang="en-US" sz="2400" dirty="0"/>
              <a:t>⇨ the response, when written in binary, is close to the seed in Hamming distance </a:t>
            </a:r>
          </a:p>
        </p:txBody>
      </p:sp>
    </p:spTree>
    <p:extLst>
      <p:ext uri="{BB962C8B-B14F-4D97-AF65-F5344CB8AC3E}">
        <p14:creationId xmlns:p14="http://schemas.microsoft.com/office/powerpoint/2010/main" val="207115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DAD2E5-7EB1-1B55-F11B-7AA8F3CE36E4}"/>
              </a:ext>
            </a:extLst>
          </p:cNvPr>
          <p:cNvSpPr>
            <a:spLocks noGrp="1"/>
          </p:cNvSpPr>
          <p:nvPr>
            <p:ph idx="1"/>
          </p:nvPr>
        </p:nvSpPr>
        <p:spPr/>
        <p:txBody>
          <a:bodyPr>
            <a:normAutofit/>
          </a:bodyPr>
          <a:lstStyle/>
          <a:p>
            <a:pPr marL="0" indent="0">
              <a:buNone/>
            </a:pPr>
            <a:r>
              <a:rPr lang="en-US" sz="3600" dirty="0"/>
              <a:t>For simplicity, assume the model outputs its response in binary.</a:t>
            </a:r>
          </a:p>
          <a:p>
            <a:pPr marL="0" indent="0">
              <a:buNone/>
            </a:pPr>
            <a:endParaRPr lang="en-US" sz="3600" dirty="0"/>
          </a:p>
          <a:p>
            <a:pPr marL="0" indent="0">
              <a:buNone/>
            </a:pPr>
            <a:r>
              <a:rPr lang="en-US" sz="3600" dirty="0"/>
              <a:t>This can be done without loss of generality; see [CGZ24, CG24].  </a:t>
            </a:r>
          </a:p>
        </p:txBody>
      </p:sp>
    </p:spTree>
    <p:extLst>
      <p:ext uri="{BB962C8B-B14F-4D97-AF65-F5344CB8AC3E}">
        <p14:creationId xmlns:p14="http://schemas.microsoft.com/office/powerpoint/2010/main" val="2664427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1F08CF6-147C-AB6D-EB89-4EC34EDA2424}"/>
                  </a:ext>
                </a:extLst>
              </p:cNvPr>
              <p:cNvSpPr>
                <a:spLocks noGrp="1"/>
              </p:cNvSpPr>
              <p:nvPr>
                <p:ph idx="1"/>
              </p:nvPr>
            </p:nvSpPr>
            <p:spPr>
              <a:xfrm>
                <a:off x="838199" y="1508517"/>
                <a:ext cx="10955867" cy="2753239"/>
              </a:xfrm>
            </p:spPr>
            <p:txBody>
              <a:bodyPr>
                <a:normAutofit/>
              </a:bodyPr>
              <a:lstStyle/>
              <a:p>
                <a:r>
                  <a:rPr lang="en-US" dirty="0"/>
                  <a:t>Let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m:rPr>
                        <m:sty m:val="p"/>
                      </m:rPr>
                      <a:rPr lang="en-US" b="0" i="0" smtClean="0">
                        <a:latin typeface="Cambria Math" panose="02040503050406030204" pitchFamily="18" charset="0"/>
                      </a:rPr>
                      <m:t>Pr</m:t>
                    </m:r>
                    <m:r>
                      <a:rPr lang="en-US" b="0" i="1" smtClean="0">
                        <a:latin typeface="Cambria Math" panose="02040503050406030204" pitchFamily="18" charset="0"/>
                      </a:rPr>
                      <m:t>⁡[</m:t>
                    </m:r>
                    <m:r>
                      <m:rPr>
                        <m:sty m:val="p"/>
                      </m:rPr>
                      <a:rPr lang="en-US" b="0" i="0" smtClean="0">
                        <a:latin typeface="Cambria Math" panose="02040503050406030204" pitchFamily="18" charset="0"/>
                      </a:rPr>
                      <m:t>first</m:t>
                    </m:r>
                    <m:r>
                      <a:rPr lang="en-US" b="0" i="0" smtClean="0">
                        <a:latin typeface="Cambria Math" panose="02040503050406030204" pitchFamily="18" charset="0"/>
                      </a:rPr>
                      <m:t> </m:t>
                    </m:r>
                    <m:r>
                      <m:rPr>
                        <m:sty m:val="p"/>
                      </m:rPr>
                      <a:rPr lang="en-US" b="0" i="0" smtClean="0">
                        <a:latin typeface="Cambria Math" panose="02040503050406030204" pitchFamily="18" charset="0"/>
                      </a:rPr>
                      <m:t>token</m:t>
                    </m:r>
                    <m:r>
                      <a:rPr lang="en-US" b="0" i="0" smtClean="0">
                        <a:latin typeface="Cambria Math" panose="02040503050406030204" pitchFamily="18" charset="0"/>
                      </a:rPr>
                      <m:t> </m:t>
                    </m:r>
                    <m:r>
                      <m:rPr>
                        <m:sty m:val="p"/>
                      </m:rPr>
                      <a:rPr lang="en-US" b="0" i="0" smtClean="0">
                        <a:latin typeface="Cambria Math" panose="02040503050406030204" pitchFamily="18" charset="0"/>
                      </a:rPr>
                      <m:t>is</m:t>
                    </m:r>
                    <m:r>
                      <a:rPr lang="en-US" b="0" i="0" smtClean="0">
                        <a:latin typeface="Cambria Math" panose="02040503050406030204" pitchFamily="18" charset="0"/>
                      </a:rPr>
                      <m:t> 1</m:t>
                    </m:r>
                    <m:r>
                      <a:rPr lang="en-US" b="0" i="1" smtClean="0">
                        <a:latin typeface="Cambria Math" panose="02040503050406030204" pitchFamily="18" charset="0"/>
                      </a:rPr>
                      <m:t>]</m:t>
                    </m:r>
                  </m:oMath>
                </a14:m>
                <a:r>
                  <a:rPr lang="en-US" dirty="0"/>
                  <a:t>. Let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∈{0,1}</m:t>
                    </m:r>
                  </m:oMath>
                </a14:m>
                <a:r>
                  <a:rPr lang="en-US" dirty="0"/>
                  <a:t> be our random seed.</a:t>
                </a:r>
              </a:p>
              <a:p>
                <a:r>
                  <a:rPr lang="en-US" dirty="0"/>
                  <a:t>We want a “watermarked probability” </a:t>
                </a:r>
                <a14:m>
                  <m:oMath xmlns:m="http://schemas.openxmlformats.org/officeDocument/2006/math">
                    <m:sSub>
                      <m:sSubPr>
                        <m:ctrlPr>
                          <a:rPr lang="en-US" b="0" i="1" dirty="0" smtClean="0">
                            <a:latin typeface="Cambria Math" panose="02040503050406030204" pitchFamily="18" charset="0"/>
                          </a:rPr>
                        </m:ctrlPr>
                      </m:sSubPr>
                      <m:e>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𝑝</m:t>
                            </m:r>
                          </m:e>
                        </m:acc>
                      </m:e>
                      <m:sub>
                        <m:r>
                          <a:rPr lang="en-US" b="0" i="1" dirty="0" smtClean="0">
                            <a:latin typeface="Cambria Math" panose="02040503050406030204" pitchFamily="18" charset="0"/>
                          </a:rPr>
                          <m:t>𝑥</m:t>
                        </m:r>
                      </m:sub>
                    </m:sSub>
                  </m:oMath>
                </a14:m>
                <a:r>
                  <a:rPr lang="en-US" dirty="0"/>
                  <a:t> such that:</a:t>
                </a:r>
              </a:p>
            </p:txBody>
          </p:sp>
        </mc:Choice>
        <mc:Fallback xmlns="">
          <p:sp>
            <p:nvSpPr>
              <p:cNvPr id="3" name="Content Placeholder 2">
                <a:extLst>
                  <a:ext uri="{FF2B5EF4-FFF2-40B4-BE49-F238E27FC236}">
                    <a16:creationId xmlns:a16="http://schemas.microsoft.com/office/drawing/2014/main" id="{81F08CF6-147C-AB6D-EB89-4EC34EDA2424}"/>
                  </a:ext>
                </a:extLst>
              </p:cNvPr>
              <p:cNvSpPr>
                <a:spLocks noGrp="1" noRot="1" noChangeAspect="1" noMove="1" noResize="1" noEditPoints="1" noAdjustHandles="1" noChangeArrowheads="1" noChangeShapeType="1" noTextEdit="1"/>
              </p:cNvSpPr>
              <p:nvPr>
                <p:ph idx="1"/>
              </p:nvPr>
            </p:nvSpPr>
            <p:spPr>
              <a:xfrm>
                <a:off x="838199" y="1508517"/>
                <a:ext cx="10955867" cy="2753239"/>
              </a:xfrm>
              <a:blipFill>
                <a:blip r:embed="rId3"/>
                <a:stretch>
                  <a:fillRect l="-926" t="-3670"/>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4725F801-6FD8-E188-F596-8CECFC6B1D61}"/>
              </a:ext>
            </a:extLst>
          </p:cNvPr>
          <p:cNvSpPr>
            <a:spLocks noGrp="1"/>
          </p:cNvSpPr>
          <p:nvPr>
            <p:ph type="title"/>
          </p:nvPr>
        </p:nvSpPr>
        <p:spPr>
          <a:xfrm>
            <a:off x="248312" y="48202"/>
            <a:ext cx="10515600" cy="1325563"/>
          </a:xfrm>
        </p:spPr>
        <p:txBody>
          <a:bodyPr/>
          <a:lstStyle/>
          <a:p>
            <a:r>
              <a:rPr lang="en-US" dirty="0"/>
              <a:t>Watermarking one token</a:t>
            </a:r>
          </a:p>
        </p:txBody>
      </p:sp>
      <p:grpSp>
        <p:nvGrpSpPr>
          <p:cNvPr id="25" name="Group 24">
            <a:extLst>
              <a:ext uri="{FF2B5EF4-FFF2-40B4-BE49-F238E27FC236}">
                <a16:creationId xmlns:a16="http://schemas.microsoft.com/office/drawing/2014/main" id="{1B4803CC-C618-5E3C-23F2-E65DADDE1A4C}"/>
              </a:ext>
            </a:extLst>
          </p:cNvPr>
          <p:cNvGrpSpPr/>
          <p:nvPr/>
        </p:nvGrpSpPr>
        <p:grpSpPr>
          <a:xfrm>
            <a:off x="5104327" y="3191724"/>
            <a:ext cx="998697" cy="2909628"/>
            <a:chOff x="10656413" y="3537586"/>
            <a:chExt cx="998697" cy="2909628"/>
          </a:xfrm>
        </p:grpSpPr>
        <p:sp>
          <p:nvSpPr>
            <p:cNvPr id="8" name="Rectangle 7">
              <a:extLst>
                <a:ext uri="{FF2B5EF4-FFF2-40B4-BE49-F238E27FC236}">
                  <a16:creationId xmlns:a16="http://schemas.microsoft.com/office/drawing/2014/main" id="{B7D1BCD1-0580-7457-0702-5DA5BADFA386}"/>
                </a:ext>
              </a:extLst>
            </p:cNvPr>
            <p:cNvSpPr/>
            <p:nvPr/>
          </p:nvSpPr>
          <p:spPr>
            <a:xfrm>
              <a:off x="10656413" y="3753030"/>
              <a:ext cx="261571" cy="2478741"/>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C0D117A-A7C7-778B-7E63-281051948158}"/>
                    </a:ext>
                  </a:extLst>
                </p:cNvPr>
                <p:cNvSpPr txBox="1"/>
                <p:nvPr/>
              </p:nvSpPr>
              <p:spPr>
                <a:xfrm>
                  <a:off x="11368621" y="4261756"/>
                  <a:ext cx="286489"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9" name="TextBox 8">
                  <a:extLst>
                    <a:ext uri="{FF2B5EF4-FFF2-40B4-BE49-F238E27FC236}">
                      <a16:creationId xmlns:a16="http://schemas.microsoft.com/office/drawing/2014/main" id="{2C0D117A-A7C7-778B-7E63-281051948158}"/>
                    </a:ext>
                  </a:extLst>
                </p:cNvPr>
                <p:cNvSpPr txBox="1">
                  <a:spLocks noRot="1" noChangeAspect="1" noMove="1" noResize="1" noEditPoints="1" noAdjustHandles="1" noChangeArrowheads="1" noChangeShapeType="1" noTextEdit="1"/>
                </p:cNvSpPr>
                <p:nvPr/>
              </p:nvSpPr>
              <p:spPr>
                <a:xfrm>
                  <a:off x="11368621" y="4261756"/>
                  <a:ext cx="286489" cy="430887"/>
                </a:xfrm>
                <a:prstGeom prst="rect">
                  <a:avLst/>
                </a:prstGeom>
                <a:blipFill>
                  <a:blip r:embed="rId6"/>
                  <a:stretch>
                    <a:fillRect l="-30435" r="-30435" b="-22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674E303-5B9A-CF36-E096-30A2FA6BD452}"/>
                    </a:ext>
                  </a:extLst>
                </p:cNvPr>
                <p:cNvSpPr txBox="1"/>
                <p:nvPr/>
              </p:nvSpPr>
              <p:spPr>
                <a:xfrm>
                  <a:off x="11421072" y="4733560"/>
                  <a:ext cx="234038" cy="60837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den>
                      </m:f>
                    </m:oMath>
                  </a14:m>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mc:Choice>
          <mc:Fallback xmlns="">
            <p:sp>
              <p:nvSpPr>
                <p:cNvPr id="10" name="TextBox 9">
                  <a:extLst>
                    <a:ext uri="{FF2B5EF4-FFF2-40B4-BE49-F238E27FC236}">
                      <a16:creationId xmlns:a16="http://schemas.microsoft.com/office/drawing/2014/main" id="{A674E303-5B9A-CF36-E096-30A2FA6BD452}"/>
                    </a:ext>
                  </a:extLst>
                </p:cNvPr>
                <p:cNvSpPr txBox="1">
                  <a:spLocks noRot="1" noChangeAspect="1" noMove="1" noResize="1" noEditPoints="1" noAdjustHandles="1" noChangeArrowheads="1" noChangeShapeType="1" noTextEdit="1"/>
                </p:cNvSpPr>
                <p:nvPr/>
              </p:nvSpPr>
              <p:spPr>
                <a:xfrm>
                  <a:off x="11421072" y="4733560"/>
                  <a:ext cx="234038" cy="608372"/>
                </a:xfrm>
                <a:prstGeom prst="rect">
                  <a:avLst/>
                </a:prstGeom>
                <a:blipFill>
                  <a:blip r:embed="rId7"/>
                  <a:stretch>
                    <a:fillRect l="-36842" b="-122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907E4C3-688C-6DF7-B53B-CD01A0CE7F7E}"/>
                    </a:ext>
                  </a:extLst>
                </p:cNvPr>
                <p:cNvSpPr txBox="1"/>
                <p:nvPr/>
              </p:nvSpPr>
              <p:spPr>
                <a:xfrm>
                  <a:off x="11347205" y="3537586"/>
                  <a:ext cx="280526"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1" name="TextBox 10">
                  <a:extLst>
                    <a:ext uri="{FF2B5EF4-FFF2-40B4-BE49-F238E27FC236}">
                      <a16:creationId xmlns:a16="http://schemas.microsoft.com/office/drawing/2014/main" id="{1907E4C3-688C-6DF7-B53B-CD01A0CE7F7E}"/>
                    </a:ext>
                  </a:extLst>
                </p:cNvPr>
                <p:cNvSpPr txBox="1">
                  <a:spLocks noRot="1" noChangeAspect="1" noMove="1" noResize="1" noEditPoints="1" noAdjustHandles="1" noChangeArrowheads="1" noChangeShapeType="1" noTextEdit="1"/>
                </p:cNvSpPr>
                <p:nvPr/>
              </p:nvSpPr>
              <p:spPr>
                <a:xfrm>
                  <a:off x="11347205" y="3537586"/>
                  <a:ext cx="280526" cy="430887"/>
                </a:xfrm>
                <a:prstGeom prst="rect">
                  <a:avLst/>
                </a:prstGeom>
                <a:blipFill>
                  <a:blip r:embed="rId8"/>
                  <a:stretch>
                    <a:fillRect l="-26087" r="-30435" b="-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6ED2F6C-EC31-A85A-5AE5-5113431CEA6F}"/>
                    </a:ext>
                  </a:extLst>
                </p:cNvPr>
                <p:cNvSpPr txBox="1"/>
                <p:nvPr/>
              </p:nvSpPr>
              <p:spPr>
                <a:xfrm>
                  <a:off x="11374584" y="6016327"/>
                  <a:ext cx="280526"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2" name="TextBox 11">
                  <a:extLst>
                    <a:ext uri="{FF2B5EF4-FFF2-40B4-BE49-F238E27FC236}">
                      <a16:creationId xmlns:a16="http://schemas.microsoft.com/office/drawing/2014/main" id="{B6ED2F6C-EC31-A85A-5AE5-5113431CEA6F}"/>
                    </a:ext>
                  </a:extLst>
                </p:cNvPr>
                <p:cNvSpPr txBox="1">
                  <a:spLocks noRot="1" noChangeAspect="1" noMove="1" noResize="1" noEditPoints="1" noAdjustHandles="1" noChangeArrowheads="1" noChangeShapeType="1" noTextEdit="1"/>
                </p:cNvSpPr>
                <p:nvPr/>
              </p:nvSpPr>
              <p:spPr>
                <a:xfrm>
                  <a:off x="11374584" y="6016327"/>
                  <a:ext cx="280526" cy="430887"/>
                </a:xfrm>
                <a:prstGeom prst="rect">
                  <a:avLst/>
                </a:prstGeom>
                <a:blipFill>
                  <a:blip r:embed="rId9"/>
                  <a:stretch>
                    <a:fillRect l="-30435" r="-30435" b="-5714"/>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7D5BBC13-6857-A8D1-62B2-0830003B35E5}"/>
                </a:ext>
              </a:extLst>
            </p:cNvPr>
            <p:cNvCxnSpPr>
              <a:stCxn id="11" idx="1"/>
            </p:cNvCxnSpPr>
            <p:nvPr/>
          </p:nvCxnSpPr>
          <p:spPr>
            <a:xfrm flipH="1" flipV="1">
              <a:off x="10936939" y="3753029"/>
              <a:ext cx="410266" cy="1"/>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439A04C1-4D21-95F8-3B91-2DE8C07B930C}"/>
                </a:ext>
              </a:extLst>
            </p:cNvPr>
            <p:cNvCxnSpPr>
              <a:cxnSpLocks/>
              <a:stCxn id="9" idx="1"/>
            </p:cNvCxnSpPr>
            <p:nvPr/>
          </p:nvCxnSpPr>
          <p:spPr>
            <a:xfrm flipH="1" flipV="1">
              <a:off x="10936939" y="4477199"/>
              <a:ext cx="431682" cy="1"/>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a:extLst>
                <a:ext uri="{FF2B5EF4-FFF2-40B4-BE49-F238E27FC236}">
                  <a16:creationId xmlns:a16="http://schemas.microsoft.com/office/drawing/2014/main" id="{86CA105A-7D32-A6BA-9314-28A2427056F9}"/>
                </a:ext>
              </a:extLst>
            </p:cNvPr>
            <p:cNvCxnSpPr>
              <a:cxnSpLocks/>
            </p:cNvCxnSpPr>
            <p:nvPr/>
          </p:nvCxnSpPr>
          <p:spPr>
            <a:xfrm flipH="1">
              <a:off x="10909565" y="5051129"/>
              <a:ext cx="431682" cy="0"/>
            </a:xfrm>
            <a:prstGeom prst="straightConnector1">
              <a:avLst/>
            </a:prstGeom>
            <a:ln w="38100">
              <a:solidFill>
                <a:schemeClr val="tx1"/>
              </a:solidFill>
              <a:prstDash val="sysDot"/>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a:extLst>
                <a:ext uri="{FF2B5EF4-FFF2-40B4-BE49-F238E27FC236}">
                  <a16:creationId xmlns:a16="http://schemas.microsoft.com/office/drawing/2014/main" id="{FA43F642-73AF-6941-CDA0-573E7A0DC720}"/>
                </a:ext>
              </a:extLst>
            </p:cNvPr>
            <p:cNvCxnSpPr>
              <a:cxnSpLocks/>
              <a:stCxn id="12" idx="1"/>
            </p:cNvCxnSpPr>
            <p:nvPr/>
          </p:nvCxnSpPr>
          <p:spPr>
            <a:xfrm flipH="1" flipV="1">
              <a:off x="10936939" y="6231770"/>
              <a:ext cx="437645" cy="1"/>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24" name="Rectangle 23">
              <a:extLst>
                <a:ext uri="{FF2B5EF4-FFF2-40B4-BE49-F238E27FC236}">
                  <a16:creationId xmlns:a16="http://schemas.microsoft.com/office/drawing/2014/main" id="{A9C8C071-06C8-3260-465A-71674860FEB8}"/>
                </a:ext>
              </a:extLst>
            </p:cNvPr>
            <p:cNvSpPr/>
            <p:nvPr/>
          </p:nvSpPr>
          <p:spPr>
            <a:xfrm>
              <a:off x="10656413" y="4477199"/>
              <a:ext cx="261571" cy="1754571"/>
            </a:xfrm>
            <a:prstGeom prst="rect">
              <a:avLst/>
            </a:prstGeom>
            <a:solidFill>
              <a:schemeClr val="tx1"/>
            </a:solidFill>
            <a:ln w="3810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mc:AlternateContent xmlns:mc="http://schemas.openxmlformats.org/markup-compatibility/2006" xmlns:a14="http://schemas.microsoft.com/office/drawing/2010/main">
        <mc:Choice Requires="a14">
          <p:sp>
            <p:nvSpPr>
              <p:cNvPr id="4" name="Rounded Rectangle 3">
                <a:extLst>
                  <a:ext uri="{FF2B5EF4-FFF2-40B4-BE49-F238E27FC236}">
                    <a16:creationId xmlns:a16="http://schemas.microsoft.com/office/drawing/2014/main" id="{FEC97BAC-A608-7CD5-6E78-37AC47251430}"/>
                  </a:ext>
                </a:extLst>
              </p:cNvPr>
              <p:cNvSpPr/>
              <p:nvPr/>
            </p:nvSpPr>
            <p:spPr>
              <a:xfrm>
                <a:off x="1107146" y="3255370"/>
                <a:ext cx="3091366" cy="139116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Unbiased: </a:t>
                </a:r>
              </a:p>
              <a:p>
                <a:pPr algn="ct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𝔼</m:t>
                          </m:r>
                        </m:e>
                        <m:sub>
                          <m:r>
                            <a:rPr lang="en-US" sz="2400" b="0" i="1" smtClean="0">
                              <a:latin typeface="Cambria Math" panose="02040503050406030204" pitchFamily="18" charset="0"/>
                              <a:ea typeface="Cambria Math" panose="02040503050406030204" pitchFamily="18" charset="0"/>
                            </a:rPr>
                            <m:t>𝑥</m:t>
                          </m:r>
                        </m:sub>
                      </m:sSub>
                      <m:d>
                        <m:dPr>
                          <m:begChr m:val="["/>
                          <m:endChr m:val="]"/>
                          <m:ctrlPr>
                            <a:rPr lang="en-US" sz="240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𝐵𝑒𝑟</m:t>
                          </m:r>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acc>
                                <m:accPr>
                                  <m:chr m:val="̂"/>
                                  <m:ctrlPr>
                                    <a:rPr lang="en-US" sz="2400" b="0" i="1" smtClean="0">
                                      <a:latin typeface="Cambria Math" panose="02040503050406030204" pitchFamily="18" charset="0"/>
                                      <a:ea typeface="Cambria Math" panose="02040503050406030204" pitchFamily="18" charset="0"/>
                                    </a:rPr>
                                  </m:ctrlPr>
                                </m:accPr>
                                <m:e>
                                  <m:r>
                                    <a:rPr lang="en-US" sz="2400" b="0" i="1" smtClean="0">
                                      <a:latin typeface="Cambria Math" panose="02040503050406030204" pitchFamily="18" charset="0"/>
                                      <a:ea typeface="Cambria Math" panose="02040503050406030204" pitchFamily="18" charset="0"/>
                                    </a:rPr>
                                    <m:t>𝑝</m:t>
                                  </m:r>
                                </m:e>
                              </m:acc>
                            </m:e>
                            <m:sub>
                              <m:r>
                                <a:rPr lang="en-US" sz="2400" b="0" i="1" smtClean="0">
                                  <a:latin typeface="Cambria Math" panose="02040503050406030204" pitchFamily="18" charset="0"/>
                                  <a:ea typeface="Cambria Math" panose="02040503050406030204" pitchFamily="18" charset="0"/>
                                </a:rPr>
                                <m:t>𝑥</m:t>
                              </m:r>
                            </m:sub>
                          </m:sSub>
                          <m:r>
                            <a:rPr lang="en-US" sz="2400" b="0" i="1" smtClean="0">
                              <a:latin typeface="Cambria Math" panose="02040503050406030204" pitchFamily="18" charset="0"/>
                              <a:ea typeface="Cambria Math" panose="02040503050406030204" pitchFamily="18" charset="0"/>
                            </a:rPr>
                            <m:t>)</m:t>
                          </m:r>
                        </m:e>
                      </m:d>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𝑝</m:t>
                      </m:r>
                    </m:oMath>
                  </m:oMathPara>
                </a14:m>
                <a:endParaRPr lang="en-US" sz="2400" dirty="0"/>
              </a:p>
            </p:txBody>
          </p:sp>
        </mc:Choice>
        <mc:Fallback xmlns="">
          <p:sp>
            <p:nvSpPr>
              <p:cNvPr id="4" name="Rounded Rectangle 3">
                <a:extLst>
                  <a:ext uri="{FF2B5EF4-FFF2-40B4-BE49-F238E27FC236}">
                    <a16:creationId xmlns:a16="http://schemas.microsoft.com/office/drawing/2014/main" id="{FEC97BAC-A608-7CD5-6E78-37AC47251430}"/>
                  </a:ext>
                </a:extLst>
              </p:cNvPr>
              <p:cNvSpPr>
                <a:spLocks noRot="1" noChangeAspect="1" noMove="1" noResize="1" noEditPoints="1" noAdjustHandles="1" noChangeArrowheads="1" noChangeShapeType="1" noTextEdit="1"/>
              </p:cNvSpPr>
              <p:nvPr/>
            </p:nvSpPr>
            <p:spPr>
              <a:xfrm>
                <a:off x="1107146" y="3255370"/>
                <a:ext cx="3091366" cy="1391168"/>
              </a:xfrm>
              <a:prstGeom prst="round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ounded Rectangle 15">
                <a:extLst>
                  <a:ext uri="{FF2B5EF4-FFF2-40B4-BE49-F238E27FC236}">
                    <a16:creationId xmlns:a16="http://schemas.microsoft.com/office/drawing/2014/main" id="{3DE1B03E-BB25-C927-1D9D-F4F0F6B65131}"/>
                  </a:ext>
                </a:extLst>
              </p:cNvPr>
              <p:cNvSpPr/>
              <p:nvPr/>
            </p:nvSpPr>
            <p:spPr>
              <a:xfrm>
                <a:off x="1107145" y="4992400"/>
                <a:ext cx="3091367" cy="139116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Correlated: </a:t>
                </a:r>
              </a:p>
              <a:p>
                <a:pPr algn="ctr"/>
                <a14:m>
                  <m:oMath xmlns:m="http://schemas.openxmlformats.org/officeDocument/2006/math">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Pr</m:t>
                            </m:r>
                          </m:e>
                          <m:lim>
                            <m:r>
                              <a:rPr lang="en-US" sz="2400" i="1">
                                <a:latin typeface="Cambria Math" panose="02040503050406030204" pitchFamily="18" charset="0"/>
                              </a:rPr>
                              <m:t>𝑥</m:t>
                            </m:r>
                          </m:lim>
                        </m:limLow>
                      </m:fName>
                      <m:e>
                        <m:d>
                          <m:dPr>
                            <m:begChr m:val="["/>
                            <m:endChr m:val="]"/>
                            <m:ctrlPr>
                              <a:rPr lang="en-US" sz="2400" i="1">
                                <a:latin typeface="Cambria Math" panose="02040503050406030204" pitchFamily="18" charset="0"/>
                              </a:rPr>
                            </m:ctrlPr>
                          </m:dPr>
                          <m:e>
                            <m:r>
                              <a:rPr lang="en-US" sz="2400" b="0" i="1" smtClean="0">
                                <a:latin typeface="Cambria Math" panose="02040503050406030204" pitchFamily="18" charset="0"/>
                              </a:rPr>
                              <m:t>𝐵𝑒𝑟</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𝑝</m:t>
                                        </m:r>
                                      </m:e>
                                    </m:acc>
                                  </m:e>
                                  <m:sub>
                                    <m:r>
                                      <a:rPr lang="en-US" sz="2400" b="0" i="1" smtClean="0">
                                        <a:latin typeface="Cambria Math" panose="02040503050406030204" pitchFamily="18" charset="0"/>
                                      </a:rPr>
                                      <m:t>𝑥</m:t>
                                    </m:r>
                                  </m:sub>
                                </m:sSub>
                              </m:e>
                            </m:d>
                            <m:r>
                              <a:rPr lang="en-US" sz="2400" b="0" i="1" smtClean="0">
                                <a:latin typeface="Cambria Math" panose="02040503050406030204" pitchFamily="18" charset="0"/>
                              </a:rPr>
                              <m:t>=</m:t>
                            </m:r>
                            <m:r>
                              <a:rPr lang="en-US" sz="2400" b="0" i="1" smtClean="0">
                                <a:latin typeface="Cambria Math" panose="02040503050406030204" pitchFamily="18" charset="0"/>
                              </a:rPr>
                              <m:t>𝑥</m:t>
                            </m:r>
                          </m:e>
                        </m:d>
                      </m:e>
                    </m:func>
                    <m:r>
                      <a:rPr lang="en-US" sz="2400" i="1">
                        <a:latin typeface="Cambria Math" panose="02040503050406030204" pitchFamily="18" charset="0"/>
                      </a:rPr>
                      <m:t>&gt;</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2</m:t>
                        </m:r>
                      </m:den>
                    </m:f>
                  </m:oMath>
                </a14:m>
                <a:r>
                  <a:rPr lang="en-US" sz="2400" dirty="0"/>
                  <a:t> </a:t>
                </a:r>
              </a:p>
            </p:txBody>
          </p:sp>
        </mc:Choice>
        <mc:Fallback xmlns="">
          <p:sp>
            <p:nvSpPr>
              <p:cNvPr id="16" name="Rounded Rectangle 15">
                <a:extLst>
                  <a:ext uri="{FF2B5EF4-FFF2-40B4-BE49-F238E27FC236}">
                    <a16:creationId xmlns:a16="http://schemas.microsoft.com/office/drawing/2014/main" id="{3DE1B03E-BB25-C927-1D9D-F4F0F6B65131}"/>
                  </a:ext>
                </a:extLst>
              </p:cNvPr>
              <p:cNvSpPr>
                <a:spLocks noRot="1" noChangeAspect="1" noMove="1" noResize="1" noEditPoints="1" noAdjustHandles="1" noChangeArrowheads="1" noChangeShapeType="1" noTextEdit="1"/>
              </p:cNvSpPr>
              <p:nvPr/>
            </p:nvSpPr>
            <p:spPr>
              <a:xfrm>
                <a:off x="1107145" y="4992400"/>
                <a:ext cx="3091367" cy="1391168"/>
              </a:xfrm>
              <a:prstGeom prst="round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80773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1B4803CC-C618-5E3C-23F2-E65DADDE1A4C}"/>
              </a:ext>
            </a:extLst>
          </p:cNvPr>
          <p:cNvGrpSpPr/>
          <p:nvPr/>
        </p:nvGrpSpPr>
        <p:grpSpPr>
          <a:xfrm>
            <a:off x="5104327" y="3191724"/>
            <a:ext cx="998697" cy="2909628"/>
            <a:chOff x="10656413" y="3537586"/>
            <a:chExt cx="998697" cy="2909628"/>
          </a:xfrm>
        </p:grpSpPr>
        <p:sp>
          <p:nvSpPr>
            <p:cNvPr id="8" name="Rectangle 7">
              <a:extLst>
                <a:ext uri="{FF2B5EF4-FFF2-40B4-BE49-F238E27FC236}">
                  <a16:creationId xmlns:a16="http://schemas.microsoft.com/office/drawing/2014/main" id="{B7D1BCD1-0580-7457-0702-5DA5BADFA386}"/>
                </a:ext>
              </a:extLst>
            </p:cNvPr>
            <p:cNvSpPr/>
            <p:nvPr/>
          </p:nvSpPr>
          <p:spPr>
            <a:xfrm>
              <a:off x="10656413" y="3753030"/>
              <a:ext cx="261571" cy="2478741"/>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C0D117A-A7C7-778B-7E63-281051948158}"/>
                    </a:ext>
                  </a:extLst>
                </p:cNvPr>
                <p:cNvSpPr txBox="1"/>
                <p:nvPr/>
              </p:nvSpPr>
              <p:spPr>
                <a:xfrm>
                  <a:off x="11368621" y="4261756"/>
                  <a:ext cx="286489"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9" name="TextBox 8">
                  <a:extLst>
                    <a:ext uri="{FF2B5EF4-FFF2-40B4-BE49-F238E27FC236}">
                      <a16:creationId xmlns:a16="http://schemas.microsoft.com/office/drawing/2014/main" id="{2C0D117A-A7C7-778B-7E63-281051948158}"/>
                    </a:ext>
                  </a:extLst>
                </p:cNvPr>
                <p:cNvSpPr txBox="1">
                  <a:spLocks noRot="1" noChangeAspect="1" noMove="1" noResize="1" noEditPoints="1" noAdjustHandles="1" noChangeArrowheads="1" noChangeShapeType="1" noTextEdit="1"/>
                </p:cNvSpPr>
                <p:nvPr/>
              </p:nvSpPr>
              <p:spPr>
                <a:xfrm>
                  <a:off x="11368621" y="4261756"/>
                  <a:ext cx="286489" cy="430887"/>
                </a:xfrm>
                <a:prstGeom prst="rect">
                  <a:avLst/>
                </a:prstGeom>
                <a:blipFill>
                  <a:blip r:embed="rId3"/>
                  <a:stretch>
                    <a:fillRect l="-25000" r="-25000"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674E303-5B9A-CF36-E096-30A2FA6BD452}"/>
                    </a:ext>
                  </a:extLst>
                </p:cNvPr>
                <p:cNvSpPr txBox="1"/>
                <p:nvPr/>
              </p:nvSpPr>
              <p:spPr>
                <a:xfrm>
                  <a:off x="11421072" y="4733560"/>
                  <a:ext cx="234038" cy="60837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den>
                      </m:f>
                    </m:oMath>
                  </a14:m>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mc:Choice>
          <mc:Fallback xmlns="">
            <p:sp>
              <p:nvSpPr>
                <p:cNvPr id="10" name="TextBox 9">
                  <a:extLst>
                    <a:ext uri="{FF2B5EF4-FFF2-40B4-BE49-F238E27FC236}">
                      <a16:creationId xmlns:a16="http://schemas.microsoft.com/office/drawing/2014/main" id="{A674E303-5B9A-CF36-E096-30A2FA6BD452}"/>
                    </a:ext>
                  </a:extLst>
                </p:cNvPr>
                <p:cNvSpPr txBox="1">
                  <a:spLocks noRot="1" noChangeAspect="1" noMove="1" noResize="1" noEditPoints="1" noAdjustHandles="1" noChangeArrowheads="1" noChangeShapeType="1" noTextEdit="1"/>
                </p:cNvSpPr>
                <p:nvPr/>
              </p:nvSpPr>
              <p:spPr>
                <a:xfrm>
                  <a:off x="11421072" y="4733560"/>
                  <a:ext cx="234038" cy="608372"/>
                </a:xfrm>
                <a:prstGeom prst="rect">
                  <a:avLst/>
                </a:prstGeom>
                <a:blipFill>
                  <a:blip r:embed="rId4"/>
                  <a:stretch>
                    <a:fillRect l="-36842" b="-122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907E4C3-688C-6DF7-B53B-CD01A0CE7F7E}"/>
                    </a:ext>
                  </a:extLst>
                </p:cNvPr>
                <p:cNvSpPr txBox="1"/>
                <p:nvPr/>
              </p:nvSpPr>
              <p:spPr>
                <a:xfrm>
                  <a:off x="11347205" y="3537586"/>
                  <a:ext cx="280526"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1" name="TextBox 10">
                  <a:extLst>
                    <a:ext uri="{FF2B5EF4-FFF2-40B4-BE49-F238E27FC236}">
                      <a16:creationId xmlns:a16="http://schemas.microsoft.com/office/drawing/2014/main" id="{1907E4C3-688C-6DF7-B53B-CD01A0CE7F7E}"/>
                    </a:ext>
                  </a:extLst>
                </p:cNvPr>
                <p:cNvSpPr txBox="1">
                  <a:spLocks noRot="1" noChangeAspect="1" noMove="1" noResize="1" noEditPoints="1" noAdjustHandles="1" noChangeArrowheads="1" noChangeShapeType="1" noTextEdit="1"/>
                </p:cNvSpPr>
                <p:nvPr/>
              </p:nvSpPr>
              <p:spPr>
                <a:xfrm>
                  <a:off x="11347205" y="3537586"/>
                  <a:ext cx="280526" cy="430887"/>
                </a:xfrm>
                <a:prstGeom prst="rect">
                  <a:avLst/>
                </a:prstGeom>
                <a:blipFill>
                  <a:blip r:embed="rId5"/>
                  <a:stretch>
                    <a:fillRect l="-30435" r="-26087" b="-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6ED2F6C-EC31-A85A-5AE5-5113431CEA6F}"/>
                    </a:ext>
                  </a:extLst>
                </p:cNvPr>
                <p:cNvSpPr txBox="1"/>
                <p:nvPr/>
              </p:nvSpPr>
              <p:spPr>
                <a:xfrm>
                  <a:off x="11374584" y="6016327"/>
                  <a:ext cx="280526"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2" name="TextBox 11">
                  <a:extLst>
                    <a:ext uri="{FF2B5EF4-FFF2-40B4-BE49-F238E27FC236}">
                      <a16:creationId xmlns:a16="http://schemas.microsoft.com/office/drawing/2014/main" id="{B6ED2F6C-EC31-A85A-5AE5-5113431CEA6F}"/>
                    </a:ext>
                  </a:extLst>
                </p:cNvPr>
                <p:cNvSpPr txBox="1">
                  <a:spLocks noRot="1" noChangeAspect="1" noMove="1" noResize="1" noEditPoints="1" noAdjustHandles="1" noChangeArrowheads="1" noChangeShapeType="1" noTextEdit="1"/>
                </p:cNvSpPr>
                <p:nvPr/>
              </p:nvSpPr>
              <p:spPr>
                <a:xfrm>
                  <a:off x="11374584" y="6016327"/>
                  <a:ext cx="280526" cy="430887"/>
                </a:xfrm>
                <a:prstGeom prst="rect">
                  <a:avLst/>
                </a:prstGeom>
                <a:blipFill>
                  <a:blip r:embed="rId6"/>
                  <a:stretch>
                    <a:fillRect l="-26087" r="-26087" b="-5714"/>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7D5BBC13-6857-A8D1-62B2-0830003B35E5}"/>
                </a:ext>
              </a:extLst>
            </p:cNvPr>
            <p:cNvCxnSpPr>
              <a:stCxn id="11" idx="1"/>
            </p:cNvCxnSpPr>
            <p:nvPr/>
          </p:nvCxnSpPr>
          <p:spPr>
            <a:xfrm flipH="1" flipV="1">
              <a:off x="10936939" y="3753029"/>
              <a:ext cx="410266" cy="1"/>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439A04C1-4D21-95F8-3B91-2DE8C07B930C}"/>
                </a:ext>
              </a:extLst>
            </p:cNvPr>
            <p:cNvCxnSpPr>
              <a:cxnSpLocks/>
              <a:stCxn id="9" idx="1"/>
            </p:cNvCxnSpPr>
            <p:nvPr/>
          </p:nvCxnSpPr>
          <p:spPr>
            <a:xfrm flipH="1" flipV="1">
              <a:off x="10936939" y="4477199"/>
              <a:ext cx="431682" cy="1"/>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a:extLst>
                <a:ext uri="{FF2B5EF4-FFF2-40B4-BE49-F238E27FC236}">
                  <a16:creationId xmlns:a16="http://schemas.microsoft.com/office/drawing/2014/main" id="{86CA105A-7D32-A6BA-9314-28A2427056F9}"/>
                </a:ext>
              </a:extLst>
            </p:cNvPr>
            <p:cNvCxnSpPr>
              <a:cxnSpLocks/>
            </p:cNvCxnSpPr>
            <p:nvPr/>
          </p:nvCxnSpPr>
          <p:spPr>
            <a:xfrm flipH="1">
              <a:off x="10909565" y="5051129"/>
              <a:ext cx="431682" cy="0"/>
            </a:xfrm>
            <a:prstGeom prst="straightConnector1">
              <a:avLst/>
            </a:prstGeom>
            <a:ln w="38100">
              <a:solidFill>
                <a:schemeClr val="tx1"/>
              </a:solidFill>
              <a:prstDash val="sysDot"/>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a:extLst>
                <a:ext uri="{FF2B5EF4-FFF2-40B4-BE49-F238E27FC236}">
                  <a16:creationId xmlns:a16="http://schemas.microsoft.com/office/drawing/2014/main" id="{FA43F642-73AF-6941-CDA0-573E7A0DC720}"/>
                </a:ext>
              </a:extLst>
            </p:cNvPr>
            <p:cNvCxnSpPr>
              <a:cxnSpLocks/>
              <a:stCxn id="12" idx="1"/>
            </p:cNvCxnSpPr>
            <p:nvPr/>
          </p:nvCxnSpPr>
          <p:spPr>
            <a:xfrm flipH="1" flipV="1">
              <a:off x="10936939" y="6231770"/>
              <a:ext cx="437645" cy="1"/>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24" name="Rectangle 23">
              <a:extLst>
                <a:ext uri="{FF2B5EF4-FFF2-40B4-BE49-F238E27FC236}">
                  <a16:creationId xmlns:a16="http://schemas.microsoft.com/office/drawing/2014/main" id="{A9C8C071-06C8-3260-465A-71674860FEB8}"/>
                </a:ext>
              </a:extLst>
            </p:cNvPr>
            <p:cNvSpPr/>
            <p:nvPr/>
          </p:nvSpPr>
          <p:spPr>
            <a:xfrm>
              <a:off x="10656413" y="4477199"/>
              <a:ext cx="261571" cy="1754571"/>
            </a:xfrm>
            <a:prstGeom prst="rect">
              <a:avLst/>
            </a:prstGeom>
            <a:solidFill>
              <a:schemeClr val="tx1"/>
            </a:solidFill>
            <a:ln w="3810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mc:AlternateContent xmlns:mc="http://schemas.openxmlformats.org/markup-compatibility/2006" xmlns:a14="http://schemas.microsoft.com/office/drawing/2010/main">
        <mc:Choice Requires="a14">
          <p:sp>
            <p:nvSpPr>
              <p:cNvPr id="16" name="Rounded Rectangle 15">
                <a:extLst>
                  <a:ext uri="{FF2B5EF4-FFF2-40B4-BE49-F238E27FC236}">
                    <a16:creationId xmlns:a16="http://schemas.microsoft.com/office/drawing/2014/main" id="{3DE1B03E-BB25-C927-1D9D-F4F0F6B65131}"/>
                  </a:ext>
                </a:extLst>
              </p:cNvPr>
              <p:cNvSpPr/>
              <p:nvPr/>
            </p:nvSpPr>
            <p:spPr>
              <a:xfrm>
                <a:off x="1107145" y="4992400"/>
                <a:ext cx="3091367" cy="139116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Correlated: </a:t>
                </a:r>
              </a:p>
              <a:p>
                <a:pPr algn="ctr"/>
                <a14:m>
                  <m:oMath xmlns:m="http://schemas.openxmlformats.org/officeDocument/2006/math">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Pr</m:t>
                            </m:r>
                          </m:e>
                          <m:lim>
                            <m:r>
                              <a:rPr lang="en-US" sz="2400" i="1">
                                <a:latin typeface="Cambria Math" panose="02040503050406030204" pitchFamily="18" charset="0"/>
                              </a:rPr>
                              <m:t>𝑥</m:t>
                            </m:r>
                          </m:lim>
                        </m:limLow>
                      </m:fName>
                      <m:e>
                        <m:d>
                          <m:dPr>
                            <m:begChr m:val="["/>
                            <m:endChr m:val="]"/>
                            <m:ctrlPr>
                              <a:rPr lang="en-US" sz="2400" i="1">
                                <a:latin typeface="Cambria Math" panose="02040503050406030204" pitchFamily="18" charset="0"/>
                              </a:rPr>
                            </m:ctrlPr>
                          </m:dPr>
                          <m:e>
                            <m:r>
                              <a:rPr lang="en-US" sz="2400" b="0" i="1" smtClean="0">
                                <a:latin typeface="Cambria Math" panose="02040503050406030204" pitchFamily="18" charset="0"/>
                              </a:rPr>
                              <m:t>𝐵𝑒𝑟</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𝑝</m:t>
                                        </m:r>
                                      </m:e>
                                    </m:acc>
                                  </m:e>
                                  <m:sub>
                                    <m:r>
                                      <a:rPr lang="en-US" sz="2400" b="0" i="1" smtClean="0">
                                        <a:latin typeface="Cambria Math" panose="02040503050406030204" pitchFamily="18" charset="0"/>
                                      </a:rPr>
                                      <m:t>𝑥</m:t>
                                    </m:r>
                                  </m:sub>
                                </m:sSub>
                              </m:e>
                            </m:d>
                            <m:r>
                              <a:rPr lang="en-US" sz="2400" b="0" i="1" smtClean="0">
                                <a:latin typeface="Cambria Math" panose="02040503050406030204" pitchFamily="18" charset="0"/>
                              </a:rPr>
                              <m:t>=</m:t>
                            </m:r>
                            <m:r>
                              <a:rPr lang="en-US" sz="2400" b="0" i="1" smtClean="0">
                                <a:latin typeface="Cambria Math" panose="02040503050406030204" pitchFamily="18" charset="0"/>
                              </a:rPr>
                              <m:t>𝑥</m:t>
                            </m:r>
                          </m:e>
                        </m:d>
                      </m:e>
                    </m:func>
                    <m:r>
                      <a:rPr lang="en-US" sz="2400" i="1">
                        <a:latin typeface="Cambria Math" panose="02040503050406030204" pitchFamily="18" charset="0"/>
                      </a:rPr>
                      <m:t>&gt;</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2</m:t>
                        </m:r>
                      </m:den>
                    </m:f>
                  </m:oMath>
                </a14:m>
                <a:r>
                  <a:rPr lang="en-US" sz="2400" dirty="0"/>
                  <a:t> </a:t>
                </a:r>
              </a:p>
            </p:txBody>
          </p:sp>
        </mc:Choice>
        <mc:Fallback xmlns="">
          <p:sp>
            <p:nvSpPr>
              <p:cNvPr id="16" name="Rounded Rectangle 15">
                <a:extLst>
                  <a:ext uri="{FF2B5EF4-FFF2-40B4-BE49-F238E27FC236}">
                    <a16:creationId xmlns:a16="http://schemas.microsoft.com/office/drawing/2014/main" id="{3DE1B03E-BB25-C927-1D9D-F4F0F6B65131}"/>
                  </a:ext>
                </a:extLst>
              </p:cNvPr>
              <p:cNvSpPr>
                <a:spLocks noRot="1" noChangeAspect="1" noMove="1" noResize="1" noEditPoints="1" noAdjustHandles="1" noChangeArrowheads="1" noChangeShapeType="1" noTextEdit="1"/>
              </p:cNvSpPr>
              <p:nvPr/>
            </p:nvSpPr>
            <p:spPr>
              <a:xfrm>
                <a:off x="1107145" y="4992400"/>
                <a:ext cx="3091367" cy="1391168"/>
              </a:xfrm>
              <a:prstGeom prst="roundRect">
                <a:avLst/>
              </a:prstGeom>
              <a:blipFill>
                <a:blip r:embed="rId7"/>
                <a:stretch>
                  <a:fillRect/>
                </a:stretch>
              </a:blipFill>
            </p:spPr>
            <p:txBody>
              <a:bodyPr/>
              <a:lstStyle/>
              <a:p>
                <a:r>
                  <a:rPr lang="en-US">
                    <a:noFill/>
                  </a:rPr>
                  <a:t> </a:t>
                </a:r>
              </a:p>
            </p:txBody>
          </p:sp>
        </mc:Fallback>
      </mc:AlternateContent>
      <p:grpSp>
        <p:nvGrpSpPr>
          <p:cNvPr id="45" name="Group 44">
            <a:extLst>
              <a:ext uri="{FF2B5EF4-FFF2-40B4-BE49-F238E27FC236}">
                <a16:creationId xmlns:a16="http://schemas.microsoft.com/office/drawing/2014/main" id="{DAB97931-A293-1D80-6BF4-03843F3DC475}"/>
              </a:ext>
            </a:extLst>
          </p:cNvPr>
          <p:cNvGrpSpPr/>
          <p:nvPr/>
        </p:nvGrpSpPr>
        <p:grpSpPr>
          <a:xfrm>
            <a:off x="7946336" y="2956820"/>
            <a:ext cx="1272810" cy="3380686"/>
            <a:chOff x="7946336" y="2956820"/>
            <a:chExt cx="1272810" cy="3380686"/>
          </a:xfrm>
        </p:grpSpPr>
        <p:grpSp>
          <p:nvGrpSpPr>
            <p:cNvPr id="17" name="Group 16">
              <a:extLst>
                <a:ext uri="{FF2B5EF4-FFF2-40B4-BE49-F238E27FC236}">
                  <a16:creationId xmlns:a16="http://schemas.microsoft.com/office/drawing/2014/main" id="{072C0AF4-F581-65FE-3649-1AE1350BA4E3}"/>
                </a:ext>
              </a:extLst>
            </p:cNvPr>
            <p:cNvGrpSpPr/>
            <p:nvPr/>
          </p:nvGrpSpPr>
          <p:grpSpPr>
            <a:xfrm>
              <a:off x="7946336" y="2956820"/>
              <a:ext cx="1272810" cy="3380686"/>
              <a:chOff x="10656413" y="3322142"/>
              <a:chExt cx="1272810" cy="3380686"/>
            </a:xfrm>
          </p:grpSpPr>
          <p:sp>
            <p:nvSpPr>
              <p:cNvPr id="20" name="Rectangle 19">
                <a:extLst>
                  <a:ext uri="{FF2B5EF4-FFF2-40B4-BE49-F238E27FC236}">
                    <a16:creationId xmlns:a16="http://schemas.microsoft.com/office/drawing/2014/main" id="{D11A23B0-AD07-F5DD-6F78-45978EF8AD3E}"/>
                  </a:ext>
                </a:extLst>
              </p:cNvPr>
              <p:cNvSpPr/>
              <p:nvPr/>
            </p:nvSpPr>
            <p:spPr>
              <a:xfrm>
                <a:off x="10656413" y="3753030"/>
                <a:ext cx="261571" cy="2478741"/>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46EACB27-587F-8A5A-C4E9-E7EC4148CD29}"/>
                      </a:ext>
                    </a:extLst>
                  </p:cNvPr>
                  <p:cNvSpPr txBox="1"/>
                  <p:nvPr/>
                </p:nvSpPr>
                <p:spPr>
                  <a:xfrm>
                    <a:off x="11421072" y="3537585"/>
                    <a:ext cx="508151"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acc>
                            </m:e>
                            <m: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2" name="TextBox 21">
                    <a:extLst>
                      <a:ext uri="{FF2B5EF4-FFF2-40B4-BE49-F238E27FC236}">
                        <a16:creationId xmlns:a16="http://schemas.microsoft.com/office/drawing/2014/main" id="{46EACB27-587F-8A5A-C4E9-E7EC4148CD29}"/>
                      </a:ext>
                    </a:extLst>
                  </p:cNvPr>
                  <p:cNvSpPr txBox="1">
                    <a:spLocks noRot="1" noChangeAspect="1" noMove="1" noResize="1" noEditPoints="1" noAdjustHandles="1" noChangeArrowheads="1" noChangeShapeType="1" noTextEdit="1"/>
                  </p:cNvSpPr>
                  <p:nvPr/>
                </p:nvSpPr>
                <p:spPr>
                  <a:xfrm>
                    <a:off x="11421072" y="3537585"/>
                    <a:ext cx="508151" cy="430887"/>
                  </a:xfrm>
                  <a:prstGeom prst="rect">
                    <a:avLst/>
                  </a:prstGeom>
                  <a:blipFill>
                    <a:blip r:embed="rId8"/>
                    <a:stretch>
                      <a:fillRect l="-14634" t="-17143" r="-26829" b="-3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121B3409-FB69-E2B6-438C-A9A984C0C9BF}"/>
                      </a:ext>
                    </a:extLst>
                  </p:cNvPr>
                  <p:cNvSpPr txBox="1"/>
                  <p:nvPr/>
                </p:nvSpPr>
                <p:spPr>
                  <a:xfrm>
                    <a:off x="11421072" y="4733560"/>
                    <a:ext cx="234038" cy="60837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den>
                        </m:f>
                      </m:oMath>
                    </a14:m>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mc:Choice>
            <mc:Fallback xmlns="">
              <p:sp>
                <p:nvSpPr>
                  <p:cNvPr id="23" name="TextBox 22">
                    <a:extLst>
                      <a:ext uri="{FF2B5EF4-FFF2-40B4-BE49-F238E27FC236}">
                        <a16:creationId xmlns:a16="http://schemas.microsoft.com/office/drawing/2014/main" id="{121B3409-FB69-E2B6-438C-A9A984C0C9BF}"/>
                      </a:ext>
                    </a:extLst>
                  </p:cNvPr>
                  <p:cNvSpPr txBox="1">
                    <a:spLocks noRot="1" noChangeAspect="1" noMove="1" noResize="1" noEditPoints="1" noAdjustHandles="1" noChangeArrowheads="1" noChangeShapeType="1" noTextEdit="1"/>
                  </p:cNvSpPr>
                  <p:nvPr/>
                </p:nvSpPr>
                <p:spPr>
                  <a:xfrm>
                    <a:off x="11421072" y="4733560"/>
                    <a:ext cx="234038" cy="608372"/>
                  </a:xfrm>
                  <a:prstGeom prst="rect">
                    <a:avLst/>
                  </a:prstGeom>
                  <a:blipFill>
                    <a:blip r:embed="rId9"/>
                    <a:stretch>
                      <a:fillRect l="-30000"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A400230E-D16C-E6C5-C7A8-AB417F9F5F31}"/>
                      </a:ext>
                    </a:extLst>
                  </p:cNvPr>
                  <p:cNvSpPr txBox="1"/>
                  <p:nvPr/>
                </p:nvSpPr>
                <p:spPr>
                  <a:xfrm>
                    <a:off x="10684725" y="3322142"/>
                    <a:ext cx="280526"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6" name="TextBox 25">
                    <a:extLst>
                      <a:ext uri="{FF2B5EF4-FFF2-40B4-BE49-F238E27FC236}">
                        <a16:creationId xmlns:a16="http://schemas.microsoft.com/office/drawing/2014/main" id="{A400230E-D16C-E6C5-C7A8-AB417F9F5F31}"/>
                      </a:ext>
                    </a:extLst>
                  </p:cNvPr>
                  <p:cNvSpPr txBox="1">
                    <a:spLocks noRot="1" noChangeAspect="1" noMove="1" noResize="1" noEditPoints="1" noAdjustHandles="1" noChangeArrowheads="1" noChangeShapeType="1" noTextEdit="1"/>
                  </p:cNvSpPr>
                  <p:nvPr/>
                </p:nvSpPr>
                <p:spPr>
                  <a:xfrm>
                    <a:off x="10684725" y="3322142"/>
                    <a:ext cx="280526" cy="430887"/>
                  </a:xfrm>
                  <a:prstGeom prst="rect">
                    <a:avLst/>
                  </a:prstGeom>
                  <a:blipFill>
                    <a:blip r:embed="rId10"/>
                    <a:stretch>
                      <a:fillRect l="-26087" r="-30435" b="-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7E84F2BA-0664-6E72-57F0-D67D52B13C01}"/>
                      </a:ext>
                    </a:extLst>
                  </p:cNvPr>
                  <p:cNvSpPr txBox="1"/>
                  <p:nvPr/>
                </p:nvSpPr>
                <p:spPr>
                  <a:xfrm>
                    <a:off x="10670841" y="6271941"/>
                    <a:ext cx="280526"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7" name="TextBox 26">
                    <a:extLst>
                      <a:ext uri="{FF2B5EF4-FFF2-40B4-BE49-F238E27FC236}">
                        <a16:creationId xmlns:a16="http://schemas.microsoft.com/office/drawing/2014/main" id="{7E84F2BA-0664-6E72-57F0-D67D52B13C01}"/>
                      </a:ext>
                    </a:extLst>
                  </p:cNvPr>
                  <p:cNvSpPr txBox="1">
                    <a:spLocks noRot="1" noChangeAspect="1" noMove="1" noResize="1" noEditPoints="1" noAdjustHandles="1" noChangeArrowheads="1" noChangeShapeType="1" noTextEdit="1"/>
                  </p:cNvSpPr>
                  <p:nvPr/>
                </p:nvSpPr>
                <p:spPr>
                  <a:xfrm>
                    <a:off x="10670841" y="6271941"/>
                    <a:ext cx="280526" cy="430887"/>
                  </a:xfrm>
                  <a:prstGeom prst="rect">
                    <a:avLst/>
                  </a:prstGeom>
                  <a:blipFill>
                    <a:blip r:embed="rId11"/>
                    <a:stretch>
                      <a:fillRect l="-26087" r="-30435" b="-2857"/>
                    </a:stretch>
                  </a:blipFill>
                </p:spPr>
                <p:txBody>
                  <a:bodyPr/>
                  <a:lstStyle/>
                  <a:p>
                    <a:r>
                      <a:rPr lang="en-US">
                        <a:noFill/>
                      </a:rPr>
                      <a:t> </a:t>
                    </a:r>
                  </a:p>
                </p:txBody>
              </p:sp>
            </mc:Fallback>
          </mc:AlternateContent>
          <p:cxnSp>
            <p:nvCxnSpPr>
              <p:cNvPr id="29" name="Straight Arrow Connector 28">
                <a:extLst>
                  <a:ext uri="{FF2B5EF4-FFF2-40B4-BE49-F238E27FC236}">
                    <a16:creationId xmlns:a16="http://schemas.microsoft.com/office/drawing/2014/main" id="{1B0F9044-F277-356F-CAF5-8607D9941097}"/>
                  </a:ext>
                </a:extLst>
              </p:cNvPr>
              <p:cNvCxnSpPr>
                <a:cxnSpLocks/>
              </p:cNvCxnSpPr>
              <p:nvPr/>
            </p:nvCxnSpPr>
            <p:spPr>
              <a:xfrm flipH="1" flipV="1">
                <a:off x="10936939" y="3755981"/>
                <a:ext cx="431682" cy="1"/>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30" name="Straight Arrow Connector 29">
                <a:extLst>
                  <a:ext uri="{FF2B5EF4-FFF2-40B4-BE49-F238E27FC236}">
                    <a16:creationId xmlns:a16="http://schemas.microsoft.com/office/drawing/2014/main" id="{6A35758D-FBAC-FE08-074B-B33BA02A0643}"/>
                  </a:ext>
                </a:extLst>
              </p:cNvPr>
              <p:cNvCxnSpPr>
                <a:cxnSpLocks/>
              </p:cNvCxnSpPr>
              <p:nvPr/>
            </p:nvCxnSpPr>
            <p:spPr>
              <a:xfrm flipH="1">
                <a:off x="10909565" y="5051129"/>
                <a:ext cx="431682" cy="0"/>
              </a:xfrm>
              <a:prstGeom prst="straightConnector1">
                <a:avLst/>
              </a:prstGeom>
              <a:ln w="38100">
                <a:solidFill>
                  <a:schemeClr val="tx1"/>
                </a:solidFill>
                <a:prstDash val="sysDot"/>
                <a:tailEnd type="triangle"/>
              </a:ln>
            </p:spPr>
            <p:style>
              <a:lnRef idx="3">
                <a:schemeClr val="dk1"/>
              </a:lnRef>
              <a:fillRef idx="0">
                <a:schemeClr val="dk1"/>
              </a:fillRef>
              <a:effectRef idx="2">
                <a:schemeClr val="dk1"/>
              </a:effectRef>
              <a:fontRef idx="minor">
                <a:schemeClr val="tx1"/>
              </a:fontRef>
            </p:style>
          </p:cxnSp>
          <p:sp>
            <p:nvSpPr>
              <p:cNvPr id="32" name="Rectangle 31">
                <a:extLst>
                  <a:ext uri="{FF2B5EF4-FFF2-40B4-BE49-F238E27FC236}">
                    <a16:creationId xmlns:a16="http://schemas.microsoft.com/office/drawing/2014/main" id="{8B398797-67D5-04B8-2613-8C625AABD6AE}"/>
                  </a:ext>
                </a:extLst>
              </p:cNvPr>
              <p:cNvSpPr/>
              <p:nvPr/>
            </p:nvSpPr>
            <p:spPr>
              <a:xfrm>
                <a:off x="10656413" y="4477199"/>
                <a:ext cx="261571" cy="1754571"/>
              </a:xfrm>
              <a:prstGeom prst="rect">
                <a:avLst/>
              </a:prstGeom>
              <a:solidFill>
                <a:schemeClr val="tx1"/>
              </a:solidFill>
              <a:ln w="3810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3" name="Rectangle 32">
              <a:extLst>
                <a:ext uri="{FF2B5EF4-FFF2-40B4-BE49-F238E27FC236}">
                  <a16:creationId xmlns:a16="http://schemas.microsoft.com/office/drawing/2014/main" id="{6EB03B19-4C79-E283-12DC-54BBCFEF57E7}"/>
                </a:ext>
              </a:extLst>
            </p:cNvPr>
            <p:cNvSpPr/>
            <p:nvPr/>
          </p:nvSpPr>
          <p:spPr>
            <a:xfrm>
              <a:off x="7946336" y="3387708"/>
              <a:ext cx="261571" cy="724169"/>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3F83C84D-7A60-C42C-4422-99F171E02E1E}"/>
              </a:ext>
            </a:extLst>
          </p:cNvPr>
          <p:cNvGrpSpPr/>
          <p:nvPr/>
        </p:nvGrpSpPr>
        <p:grpSpPr>
          <a:xfrm>
            <a:off x="9756676" y="2995464"/>
            <a:ext cx="1265448" cy="3380686"/>
            <a:chOff x="9756676" y="2995464"/>
            <a:chExt cx="1265448" cy="3380686"/>
          </a:xfrm>
        </p:grpSpPr>
        <p:grpSp>
          <p:nvGrpSpPr>
            <p:cNvPr id="34" name="Group 33">
              <a:extLst>
                <a:ext uri="{FF2B5EF4-FFF2-40B4-BE49-F238E27FC236}">
                  <a16:creationId xmlns:a16="http://schemas.microsoft.com/office/drawing/2014/main" id="{79C2AB90-242B-DA01-692A-7223222F9FA3}"/>
                </a:ext>
              </a:extLst>
            </p:cNvPr>
            <p:cNvGrpSpPr/>
            <p:nvPr/>
          </p:nvGrpSpPr>
          <p:grpSpPr>
            <a:xfrm>
              <a:off x="9993710" y="2995464"/>
              <a:ext cx="1028414" cy="3380686"/>
              <a:chOff x="10656413" y="3322142"/>
              <a:chExt cx="1028414" cy="3380686"/>
            </a:xfrm>
          </p:grpSpPr>
          <p:sp>
            <p:nvSpPr>
              <p:cNvPr id="35" name="Rectangle 34">
                <a:extLst>
                  <a:ext uri="{FF2B5EF4-FFF2-40B4-BE49-F238E27FC236}">
                    <a16:creationId xmlns:a16="http://schemas.microsoft.com/office/drawing/2014/main" id="{2C68F6A6-EBB9-D9A2-2751-857115E728D8}"/>
                  </a:ext>
                </a:extLst>
              </p:cNvPr>
              <p:cNvSpPr/>
              <p:nvPr/>
            </p:nvSpPr>
            <p:spPr>
              <a:xfrm>
                <a:off x="10656413" y="3753030"/>
                <a:ext cx="261571" cy="2478741"/>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D96634AF-562C-4EF5-A638-190858F52BB0}"/>
                      </a:ext>
                    </a:extLst>
                  </p:cNvPr>
                  <p:cNvSpPr txBox="1"/>
                  <p:nvPr/>
                </p:nvSpPr>
                <p:spPr>
                  <a:xfrm>
                    <a:off x="11168404" y="5315840"/>
                    <a:ext cx="516423"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acc>
                            </m:e>
                            <m: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sub>
                          </m:s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6" name="TextBox 35">
                    <a:extLst>
                      <a:ext uri="{FF2B5EF4-FFF2-40B4-BE49-F238E27FC236}">
                        <a16:creationId xmlns:a16="http://schemas.microsoft.com/office/drawing/2014/main" id="{D96634AF-562C-4EF5-A638-190858F52BB0}"/>
                      </a:ext>
                    </a:extLst>
                  </p:cNvPr>
                  <p:cNvSpPr txBox="1">
                    <a:spLocks noRot="1" noChangeAspect="1" noMove="1" noResize="1" noEditPoints="1" noAdjustHandles="1" noChangeArrowheads="1" noChangeShapeType="1" noTextEdit="1"/>
                  </p:cNvSpPr>
                  <p:nvPr/>
                </p:nvSpPr>
                <p:spPr>
                  <a:xfrm>
                    <a:off x="11168404" y="5315840"/>
                    <a:ext cx="516423" cy="430887"/>
                  </a:xfrm>
                  <a:prstGeom prst="rect">
                    <a:avLst/>
                  </a:prstGeom>
                  <a:blipFill>
                    <a:blip r:embed="rId12"/>
                    <a:stretch>
                      <a:fillRect l="-17073" t="-17143" r="-26829" b="-3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9A66AB14-7358-05C9-C09B-7F05B362E1AD}"/>
                      </a:ext>
                    </a:extLst>
                  </p:cNvPr>
                  <p:cNvSpPr txBox="1"/>
                  <p:nvPr/>
                </p:nvSpPr>
                <p:spPr>
                  <a:xfrm>
                    <a:off x="11434134" y="4514843"/>
                    <a:ext cx="234038" cy="60837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den>
                        </m:f>
                      </m:oMath>
                    </a14:m>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mc:Choice>
            <mc:Fallback xmlns="">
              <p:sp>
                <p:nvSpPr>
                  <p:cNvPr id="37" name="TextBox 36">
                    <a:extLst>
                      <a:ext uri="{FF2B5EF4-FFF2-40B4-BE49-F238E27FC236}">
                        <a16:creationId xmlns:a16="http://schemas.microsoft.com/office/drawing/2014/main" id="{9A66AB14-7358-05C9-C09B-7F05B362E1AD}"/>
                      </a:ext>
                    </a:extLst>
                  </p:cNvPr>
                  <p:cNvSpPr txBox="1">
                    <a:spLocks noRot="1" noChangeAspect="1" noMove="1" noResize="1" noEditPoints="1" noAdjustHandles="1" noChangeArrowheads="1" noChangeShapeType="1" noTextEdit="1"/>
                  </p:cNvSpPr>
                  <p:nvPr/>
                </p:nvSpPr>
                <p:spPr>
                  <a:xfrm>
                    <a:off x="11434134" y="4514843"/>
                    <a:ext cx="234038" cy="608372"/>
                  </a:xfrm>
                  <a:prstGeom prst="rect">
                    <a:avLst/>
                  </a:prstGeom>
                  <a:blipFill>
                    <a:blip r:embed="rId13"/>
                    <a:stretch>
                      <a:fillRect l="-36842" b="-122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2355B276-F165-BC2B-5874-70BE06FA71F0}"/>
                      </a:ext>
                    </a:extLst>
                  </p:cNvPr>
                  <p:cNvSpPr txBox="1"/>
                  <p:nvPr/>
                </p:nvSpPr>
                <p:spPr>
                  <a:xfrm>
                    <a:off x="10684725" y="3322142"/>
                    <a:ext cx="280526"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8" name="TextBox 37">
                    <a:extLst>
                      <a:ext uri="{FF2B5EF4-FFF2-40B4-BE49-F238E27FC236}">
                        <a16:creationId xmlns:a16="http://schemas.microsoft.com/office/drawing/2014/main" id="{2355B276-F165-BC2B-5874-70BE06FA71F0}"/>
                      </a:ext>
                    </a:extLst>
                  </p:cNvPr>
                  <p:cNvSpPr txBox="1">
                    <a:spLocks noRot="1" noChangeAspect="1" noMove="1" noResize="1" noEditPoints="1" noAdjustHandles="1" noChangeArrowheads="1" noChangeShapeType="1" noTextEdit="1"/>
                  </p:cNvSpPr>
                  <p:nvPr/>
                </p:nvSpPr>
                <p:spPr>
                  <a:xfrm>
                    <a:off x="10684725" y="3322142"/>
                    <a:ext cx="280526" cy="430887"/>
                  </a:xfrm>
                  <a:prstGeom prst="rect">
                    <a:avLst/>
                  </a:prstGeom>
                  <a:blipFill>
                    <a:blip r:embed="rId10"/>
                    <a:stretch>
                      <a:fillRect l="-30435" r="-26087" b="-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C233F93A-B879-CA8E-7CC5-3AA78CDC57A5}"/>
                      </a:ext>
                    </a:extLst>
                  </p:cNvPr>
                  <p:cNvSpPr txBox="1"/>
                  <p:nvPr/>
                </p:nvSpPr>
                <p:spPr>
                  <a:xfrm>
                    <a:off x="10670841" y="6271941"/>
                    <a:ext cx="280526"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9" name="TextBox 38">
                    <a:extLst>
                      <a:ext uri="{FF2B5EF4-FFF2-40B4-BE49-F238E27FC236}">
                        <a16:creationId xmlns:a16="http://schemas.microsoft.com/office/drawing/2014/main" id="{C233F93A-B879-CA8E-7CC5-3AA78CDC57A5}"/>
                      </a:ext>
                    </a:extLst>
                  </p:cNvPr>
                  <p:cNvSpPr txBox="1">
                    <a:spLocks noRot="1" noChangeAspect="1" noMove="1" noResize="1" noEditPoints="1" noAdjustHandles="1" noChangeArrowheads="1" noChangeShapeType="1" noTextEdit="1"/>
                  </p:cNvSpPr>
                  <p:nvPr/>
                </p:nvSpPr>
                <p:spPr>
                  <a:xfrm>
                    <a:off x="10670841" y="6271941"/>
                    <a:ext cx="280526" cy="430887"/>
                  </a:xfrm>
                  <a:prstGeom prst="rect">
                    <a:avLst/>
                  </a:prstGeom>
                  <a:blipFill>
                    <a:blip r:embed="rId14"/>
                    <a:stretch>
                      <a:fillRect l="-30435" r="-26087" b="-5714"/>
                    </a:stretch>
                  </a:blipFill>
                </p:spPr>
                <p:txBody>
                  <a:bodyPr/>
                  <a:lstStyle/>
                  <a:p>
                    <a:r>
                      <a:rPr lang="en-US">
                        <a:noFill/>
                      </a:rPr>
                      <a:t> </a:t>
                    </a:r>
                  </a:p>
                </p:txBody>
              </p:sp>
            </mc:Fallback>
          </mc:AlternateContent>
          <p:cxnSp>
            <p:nvCxnSpPr>
              <p:cNvPr id="40" name="Straight Arrow Connector 39">
                <a:extLst>
                  <a:ext uri="{FF2B5EF4-FFF2-40B4-BE49-F238E27FC236}">
                    <a16:creationId xmlns:a16="http://schemas.microsoft.com/office/drawing/2014/main" id="{ED6409C2-7B91-61DC-4A9C-C12D0A2AB7B4}"/>
                  </a:ext>
                </a:extLst>
              </p:cNvPr>
              <p:cNvCxnSpPr>
                <a:cxnSpLocks/>
              </p:cNvCxnSpPr>
              <p:nvPr/>
            </p:nvCxnSpPr>
            <p:spPr>
              <a:xfrm flipH="1" flipV="1">
                <a:off x="10909565" y="5212719"/>
                <a:ext cx="431682" cy="1"/>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41" name="Straight Arrow Connector 40">
                <a:extLst>
                  <a:ext uri="{FF2B5EF4-FFF2-40B4-BE49-F238E27FC236}">
                    <a16:creationId xmlns:a16="http://schemas.microsoft.com/office/drawing/2014/main" id="{AF83285C-131F-8F1F-312F-8358752DDBD3}"/>
                  </a:ext>
                </a:extLst>
              </p:cNvPr>
              <p:cNvCxnSpPr>
                <a:cxnSpLocks/>
              </p:cNvCxnSpPr>
              <p:nvPr/>
            </p:nvCxnSpPr>
            <p:spPr>
              <a:xfrm flipH="1">
                <a:off x="10909565" y="5051129"/>
                <a:ext cx="431682" cy="0"/>
              </a:xfrm>
              <a:prstGeom prst="straightConnector1">
                <a:avLst/>
              </a:prstGeom>
              <a:ln w="38100">
                <a:solidFill>
                  <a:schemeClr val="tx1"/>
                </a:solidFill>
                <a:prstDash val="sysDot"/>
                <a:tailEnd type="triangle"/>
              </a:ln>
            </p:spPr>
            <p:style>
              <a:lnRef idx="3">
                <a:schemeClr val="dk1"/>
              </a:lnRef>
              <a:fillRef idx="0">
                <a:schemeClr val="dk1"/>
              </a:fillRef>
              <a:effectRef idx="2">
                <a:schemeClr val="dk1"/>
              </a:effectRef>
              <a:fontRef idx="minor">
                <a:schemeClr val="tx1"/>
              </a:fontRef>
            </p:style>
          </p:cxnSp>
          <p:sp>
            <p:nvSpPr>
              <p:cNvPr id="42" name="Rectangle 41">
                <a:extLst>
                  <a:ext uri="{FF2B5EF4-FFF2-40B4-BE49-F238E27FC236}">
                    <a16:creationId xmlns:a16="http://schemas.microsoft.com/office/drawing/2014/main" id="{5AC84FE3-B7A1-8653-57DC-42DFCBABA5A1}"/>
                  </a:ext>
                </a:extLst>
              </p:cNvPr>
              <p:cNvSpPr/>
              <p:nvPr/>
            </p:nvSpPr>
            <p:spPr>
              <a:xfrm>
                <a:off x="10669799" y="5218455"/>
                <a:ext cx="248185" cy="1013315"/>
              </a:xfrm>
              <a:prstGeom prst="rect">
                <a:avLst/>
              </a:prstGeom>
              <a:solidFill>
                <a:schemeClr val="tx1"/>
              </a:solidFill>
              <a:ln w="3810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43" name="Rectangle 42">
              <a:extLst>
                <a:ext uri="{FF2B5EF4-FFF2-40B4-BE49-F238E27FC236}">
                  <a16:creationId xmlns:a16="http://schemas.microsoft.com/office/drawing/2014/main" id="{88A50126-6F51-8443-FDB3-624B1813A7D4}"/>
                </a:ext>
              </a:extLst>
            </p:cNvPr>
            <p:cNvSpPr/>
            <p:nvPr/>
          </p:nvSpPr>
          <p:spPr>
            <a:xfrm>
              <a:off x="9756676" y="4188166"/>
              <a:ext cx="226379" cy="697876"/>
            </a:xfrm>
            <a:prstGeom prst="rect">
              <a:avLst/>
            </a:prstGeom>
            <a:solidFill>
              <a:srgbClr val="70AD47">
                <a:alpha val="5803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Rounded Rectangle 6">
            <a:extLst>
              <a:ext uri="{FF2B5EF4-FFF2-40B4-BE49-F238E27FC236}">
                <a16:creationId xmlns:a16="http://schemas.microsoft.com/office/drawing/2014/main" id="{DAA7C065-1FE6-6E24-8EE6-54D801336091}"/>
              </a:ext>
            </a:extLst>
          </p:cNvPr>
          <p:cNvSpPr/>
          <p:nvPr/>
        </p:nvSpPr>
        <p:spPr>
          <a:xfrm>
            <a:off x="4306880" y="1411251"/>
            <a:ext cx="4135823" cy="1391168"/>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dirty="0"/>
              <a:t>when x=1, increase prob of 1 by green bar</a:t>
            </a:r>
          </a:p>
        </p:txBody>
      </p:sp>
      <p:sp>
        <p:nvSpPr>
          <p:cNvPr id="13" name="Rounded Rectangle 12">
            <a:extLst>
              <a:ext uri="{FF2B5EF4-FFF2-40B4-BE49-F238E27FC236}">
                <a16:creationId xmlns:a16="http://schemas.microsoft.com/office/drawing/2014/main" id="{C60372E0-3EA8-E76C-492F-D95AFDEA326F}"/>
              </a:ext>
            </a:extLst>
          </p:cNvPr>
          <p:cNvSpPr/>
          <p:nvPr/>
        </p:nvSpPr>
        <p:spPr>
          <a:xfrm>
            <a:off x="8965070" y="1368701"/>
            <a:ext cx="2767737" cy="1391168"/>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dirty="0"/>
              <a:t>when x=0, </a:t>
            </a:r>
          </a:p>
          <a:p>
            <a:pPr algn="ctr"/>
            <a:r>
              <a:rPr lang="en-US" sz="2400" dirty="0"/>
              <a:t>decrease similarly</a:t>
            </a:r>
          </a:p>
        </p:txBody>
      </p:sp>
      <p:sp>
        <p:nvSpPr>
          <p:cNvPr id="28" name="Title 27">
            <a:extLst>
              <a:ext uri="{FF2B5EF4-FFF2-40B4-BE49-F238E27FC236}">
                <a16:creationId xmlns:a16="http://schemas.microsoft.com/office/drawing/2014/main" id="{6036AD14-3623-3C5B-4AB1-D60E23BC2F7E}"/>
              </a:ext>
            </a:extLst>
          </p:cNvPr>
          <p:cNvSpPr>
            <a:spLocks noGrp="1"/>
          </p:cNvSpPr>
          <p:nvPr>
            <p:ph type="title"/>
          </p:nvPr>
        </p:nvSpPr>
        <p:spPr/>
        <p:txBody>
          <a:bodyPr/>
          <a:lstStyle/>
          <a:p>
            <a:endParaRPr lang="en-US"/>
          </a:p>
        </p:txBody>
      </p:sp>
      <p:sp>
        <p:nvSpPr>
          <p:cNvPr id="31" name="Title 1">
            <a:extLst>
              <a:ext uri="{FF2B5EF4-FFF2-40B4-BE49-F238E27FC236}">
                <a16:creationId xmlns:a16="http://schemas.microsoft.com/office/drawing/2014/main" id="{E52B6931-F9C2-8F4D-8483-0719A1392D93}"/>
              </a:ext>
            </a:extLst>
          </p:cNvPr>
          <p:cNvSpPr txBox="1">
            <a:spLocks/>
          </p:cNvSpPr>
          <p:nvPr/>
        </p:nvSpPr>
        <p:spPr>
          <a:xfrm>
            <a:off x="248312" y="482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Watermarking one token</a:t>
            </a:r>
            <a:endParaRPr lang="en-US" dirty="0"/>
          </a:p>
        </p:txBody>
      </p:sp>
      <mc:AlternateContent xmlns:mc="http://schemas.openxmlformats.org/markup-compatibility/2006" xmlns:a14="http://schemas.microsoft.com/office/drawing/2010/main">
        <mc:Choice Requires="a14">
          <p:sp>
            <p:nvSpPr>
              <p:cNvPr id="44" name="Rounded Rectangle 43">
                <a:extLst>
                  <a:ext uri="{FF2B5EF4-FFF2-40B4-BE49-F238E27FC236}">
                    <a16:creationId xmlns:a16="http://schemas.microsoft.com/office/drawing/2014/main" id="{F43D6494-A2EC-CB90-B732-E206BA43D9E6}"/>
                  </a:ext>
                </a:extLst>
              </p:cNvPr>
              <p:cNvSpPr/>
              <p:nvPr/>
            </p:nvSpPr>
            <p:spPr>
              <a:xfrm>
                <a:off x="1107146" y="3255370"/>
                <a:ext cx="3091366" cy="139116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Unbiased: </a:t>
                </a:r>
              </a:p>
              <a:p>
                <a:pPr algn="ct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𝔼</m:t>
                          </m:r>
                        </m:e>
                        <m:sub>
                          <m:r>
                            <a:rPr lang="en-US" sz="2400" b="0" i="1" smtClean="0">
                              <a:latin typeface="Cambria Math" panose="02040503050406030204" pitchFamily="18" charset="0"/>
                              <a:ea typeface="Cambria Math" panose="02040503050406030204" pitchFamily="18" charset="0"/>
                            </a:rPr>
                            <m:t>𝑥</m:t>
                          </m:r>
                        </m:sub>
                      </m:sSub>
                      <m:d>
                        <m:dPr>
                          <m:begChr m:val="["/>
                          <m:endChr m:val="]"/>
                          <m:ctrlPr>
                            <a:rPr lang="en-US" sz="240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𝐵𝑒𝑟</m:t>
                          </m:r>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acc>
                                <m:accPr>
                                  <m:chr m:val="̂"/>
                                  <m:ctrlPr>
                                    <a:rPr lang="en-US" sz="2400" b="0" i="1" smtClean="0">
                                      <a:latin typeface="Cambria Math" panose="02040503050406030204" pitchFamily="18" charset="0"/>
                                      <a:ea typeface="Cambria Math" panose="02040503050406030204" pitchFamily="18" charset="0"/>
                                    </a:rPr>
                                  </m:ctrlPr>
                                </m:accPr>
                                <m:e>
                                  <m:r>
                                    <a:rPr lang="en-US" sz="2400" b="0" i="1" smtClean="0">
                                      <a:latin typeface="Cambria Math" panose="02040503050406030204" pitchFamily="18" charset="0"/>
                                      <a:ea typeface="Cambria Math" panose="02040503050406030204" pitchFamily="18" charset="0"/>
                                    </a:rPr>
                                    <m:t>𝑝</m:t>
                                  </m:r>
                                </m:e>
                              </m:acc>
                            </m:e>
                            <m:sub>
                              <m:r>
                                <a:rPr lang="en-US" sz="2400" b="0" i="1" smtClean="0">
                                  <a:latin typeface="Cambria Math" panose="02040503050406030204" pitchFamily="18" charset="0"/>
                                  <a:ea typeface="Cambria Math" panose="02040503050406030204" pitchFamily="18" charset="0"/>
                                </a:rPr>
                                <m:t>𝑥</m:t>
                              </m:r>
                            </m:sub>
                          </m:sSub>
                          <m:r>
                            <a:rPr lang="en-US" sz="2400" b="0" i="1" smtClean="0">
                              <a:latin typeface="Cambria Math" panose="02040503050406030204" pitchFamily="18" charset="0"/>
                              <a:ea typeface="Cambria Math" panose="02040503050406030204" pitchFamily="18" charset="0"/>
                            </a:rPr>
                            <m:t>)</m:t>
                          </m:r>
                        </m:e>
                      </m:d>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𝑝</m:t>
                      </m:r>
                    </m:oMath>
                  </m:oMathPara>
                </a14:m>
                <a:endParaRPr lang="en-US" sz="2400" dirty="0"/>
              </a:p>
            </p:txBody>
          </p:sp>
        </mc:Choice>
        <mc:Fallback xmlns="">
          <p:sp>
            <p:nvSpPr>
              <p:cNvPr id="44" name="Rounded Rectangle 43">
                <a:extLst>
                  <a:ext uri="{FF2B5EF4-FFF2-40B4-BE49-F238E27FC236}">
                    <a16:creationId xmlns:a16="http://schemas.microsoft.com/office/drawing/2014/main" id="{F43D6494-A2EC-CB90-B732-E206BA43D9E6}"/>
                  </a:ext>
                </a:extLst>
              </p:cNvPr>
              <p:cNvSpPr>
                <a:spLocks noRot="1" noChangeAspect="1" noMove="1" noResize="1" noEditPoints="1" noAdjustHandles="1" noChangeArrowheads="1" noChangeShapeType="1" noTextEdit="1"/>
              </p:cNvSpPr>
              <p:nvPr/>
            </p:nvSpPr>
            <p:spPr>
              <a:xfrm>
                <a:off x="1107146" y="3255370"/>
                <a:ext cx="3091366" cy="1391168"/>
              </a:xfrm>
              <a:prstGeom prst="round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6188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EC97BAC-A608-7CD5-6E78-37AC47251430}"/>
              </a:ext>
            </a:extLst>
          </p:cNvPr>
          <p:cNvSpPr/>
          <p:nvPr/>
        </p:nvSpPr>
        <p:spPr>
          <a:xfrm>
            <a:off x="501839" y="1783636"/>
            <a:ext cx="3091366" cy="71899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Unbiased: </a:t>
            </a:r>
          </a:p>
        </p:txBody>
      </p:sp>
      <p:grpSp>
        <p:nvGrpSpPr>
          <p:cNvPr id="45" name="Group 44">
            <a:extLst>
              <a:ext uri="{FF2B5EF4-FFF2-40B4-BE49-F238E27FC236}">
                <a16:creationId xmlns:a16="http://schemas.microsoft.com/office/drawing/2014/main" id="{DAB97931-A293-1D80-6BF4-03843F3DC475}"/>
              </a:ext>
            </a:extLst>
          </p:cNvPr>
          <p:cNvGrpSpPr/>
          <p:nvPr/>
        </p:nvGrpSpPr>
        <p:grpSpPr>
          <a:xfrm>
            <a:off x="8332705" y="2428785"/>
            <a:ext cx="1272810" cy="3380686"/>
            <a:chOff x="7946336" y="2956820"/>
            <a:chExt cx="1272810" cy="3380686"/>
          </a:xfrm>
        </p:grpSpPr>
        <p:grpSp>
          <p:nvGrpSpPr>
            <p:cNvPr id="17" name="Group 16">
              <a:extLst>
                <a:ext uri="{FF2B5EF4-FFF2-40B4-BE49-F238E27FC236}">
                  <a16:creationId xmlns:a16="http://schemas.microsoft.com/office/drawing/2014/main" id="{072C0AF4-F581-65FE-3649-1AE1350BA4E3}"/>
                </a:ext>
              </a:extLst>
            </p:cNvPr>
            <p:cNvGrpSpPr/>
            <p:nvPr/>
          </p:nvGrpSpPr>
          <p:grpSpPr>
            <a:xfrm>
              <a:off x="7946336" y="2956820"/>
              <a:ext cx="1272810" cy="3380686"/>
              <a:chOff x="10656413" y="3322142"/>
              <a:chExt cx="1272810" cy="3380686"/>
            </a:xfrm>
          </p:grpSpPr>
          <p:sp>
            <p:nvSpPr>
              <p:cNvPr id="20" name="Rectangle 19">
                <a:extLst>
                  <a:ext uri="{FF2B5EF4-FFF2-40B4-BE49-F238E27FC236}">
                    <a16:creationId xmlns:a16="http://schemas.microsoft.com/office/drawing/2014/main" id="{D11A23B0-AD07-F5DD-6F78-45978EF8AD3E}"/>
                  </a:ext>
                </a:extLst>
              </p:cNvPr>
              <p:cNvSpPr/>
              <p:nvPr/>
            </p:nvSpPr>
            <p:spPr>
              <a:xfrm>
                <a:off x="10656413" y="3753030"/>
                <a:ext cx="261571" cy="2478741"/>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46EACB27-587F-8A5A-C4E9-E7EC4148CD29}"/>
                      </a:ext>
                    </a:extLst>
                  </p:cNvPr>
                  <p:cNvSpPr txBox="1"/>
                  <p:nvPr/>
                </p:nvSpPr>
                <p:spPr>
                  <a:xfrm>
                    <a:off x="11421072" y="3537585"/>
                    <a:ext cx="508151"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acc>
                            </m:e>
                            <m: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2" name="TextBox 21">
                    <a:extLst>
                      <a:ext uri="{FF2B5EF4-FFF2-40B4-BE49-F238E27FC236}">
                        <a16:creationId xmlns:a16="http://schemas.microsoft.com/office/drawing/2014/main" id="{46EACB27-587F-8A5A-C4E9-E7EC4148CD29}"/>
                      </a:ext>
                    </a:extLst>
                  </p:cNvPr>
                  <p:cNvSpPr txBox="1">
                    <a:spLocks noRot="1" noChangeAspect="1" noMove="1" noResize="1" noEditPoints="1" noAdjustHandles="1" noChangeArrowheads="1" noChangeShapeType="1" noTextEdit="1"/>
                  </p:cNvSpPr>
                  <p:nvPr/>
                </p:nvSpPr>
                <p:spPr>
                  <a:xfrm>
                    <a:off x="11421072" y="3537585"/>
                    <a:ext cx="508151" cy="430887"/>
                  </a:xfrm>
                  <a:prstGeom prst="rect">
                    <a:avLst/>
                  </a:prstGeom>
                  <a:blipFill>
                    <a:blip r:embed="rId3"/>
                    <a:stretch>
                      <a:fillRect l="-17073" t="-17647" r="-26829" b="-38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121B3409-FB69-E2B6-438C-A9A984C0C9BF}"/>
                      </a:ext>
                    </a:extLst>
                  </p:cNvPr>
                  <p:cNvSpPr txBox="1"/>
                  <p:nvPr/>
                </p:nvSpPr>
                <p:spPr>
                  <a:xfrm>
                    <a:off x="11421072" y="4733560"/>
                    <a:ext cx="234038" cy="60837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den>
                        </m:f>
                      </m:oMath>
                    </a14:m>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mc:Choice>
            <mc:Fallback xmlns="">
              <p:sp>
                <p:nvSpPr>
                  <p:cNvPr id="23" name="TextBox 22">
                    <a:extLst>
                      <a:ext uri="{FF2B5EF4-FFF2-40B4-BE49-F238E27FC236}">
                        <a16:creationId xmlns:a16="http://schemas.microsoft.com/office/drawing/2014/main" id="{121B3409-FB69-E2B6-438C-A9A984C0C9BF}"/>
                      </a:ext>
                    </a:extLst>
                  </p:cNvPr>
                  <p:cNvSpPr txBox="1">
                    <a:spLocks noRot="1" noChangeAspect="1" noMove="1" noResize="1" noEditPoints="1" noAdjustHandles="1" noChangeArrowheads="1" noChangeShapeType="1" noTextEdit="1"/>
                  </p:cNvSpPr>
                  <p:nvPr/>
                </p:nvSpPr>
                <p:spPr>
                  <a:xfrm>
                    <a:off x="11421072" y="4733560"/>
                    <a:ext cx="234038" cy="608372"/>
                  </a:xfrm>
                  <a:prstGeom prst="rect">
                    <a:avLst/>
                  </a:prstGeom>
                  <a:blipFill>
                    <a:blip r:embed="rId4"/>
                    <a:stretch>
                      <a:fillRect l="-36842" b="-122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A400230E-D16C-E6C5-C7A8-AB417F9F5F31}"/>
                      </a:ext>
                    </a:extLst>
                  </p:cNvPr>
                  <p:cNvSpPr txBox="1"/>
                  <p:nvPr/>
                </p:nvSpPr>
                <p:spPr>
                  <a:xfrm>
                    <a:off x="10684725" y="3322142"/>
                    <a:ext cx="280526"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6" name="TextBox 25">
                    <a:extLst>
                      <a:ext uri="{FF2B5EF4-FFF2-40B4-BE49-F238E27FC236}">
                        <a16:creationId xmlns:a16="http://schemas.microsoft.com/office/drawing/2014/main" id="{A400230E-D16C-E6C5-C7A8-AB417F9F5F31}"/>
                      </a:ext>
                    </a:extLst>
                  </p:cNvPr>
                  <p:cNvSpPr txBox="1">
                    <a:spLocks noRot="1" noChangeAspect="1" noMove="1" noResize="1" noEditPoints="1" noAdjustHandles="1" noChangeArrowheads="1" noChangeShapeType="1" noTextEdit="1"/>
                  </p:cNvSpPr>
                  <p:nvPr/>
                </p:nvSpPr>
                <p:spPr>
                  <a:xfrm>
                    <a:off x="10684725" y="3322142"/>
                    <a:ext cx="280526" cy="430887"/>
                  </a:xfrm>
                  <a:prstGeom prst="rect">
                    <a:avLst/>
                  </a:prstGeom>
                  <a:blipFill>
                    <a:blip r:embed="rId5"/>
                    <a:stretch>
                      <a:fillRect l="-30435" r="-26087" b="-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7E84F2BA-0664-6E72-57F0-D67D52B13C01}"/>
                      </a:ext>
                    </a:extLst>
                  </p:cNvPr>
                  <p:cNvSpPr txBox="1"/>
                  <p:nvPr/>
                </p:nvSpPr>
                <p:spPr>
                  <a:xfrm>
                    <a:off x="10670841" y="6271941"/>
                    <a:ext cx="280526"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7" name="TextBox 26">
                    <a:extLst>
                      <a:ext uri="{FF2B5EF4-FFF2-40B4-BE49-F238E27FC236}">
                        <a16:creationId xmlns:a16="http://schemas.microsoft.com/office/drawing/2014/main" id="{7E84F2BA-0664-6E72-57F0-D67D52B13C01}"/>
                      </a:ext>
                    </a:extLst>
                  </p:cNvPr>
                  <p:cNvSpPr txBox="1">
                    <a:spLocks noRot="1" noChangeAspect="1" noMove="1" noResize="1" noEditPoints="1" noAdjustHandles="1" noChangeArrowheads="1" noChangeShapeType="1" noTextEdit="1"/>
                  </p:cNvSpPr>
                  <p:nvPr/>
                </p:nvSpPr>
                <p:spPr>
                  <a:xfrm>
                    <a:off x="10670841" y="6271941"/>
                    <a:ext cx="280526" cy="430887"/>
                  </a:xfrm>
                  <a:prstGeom prst="rect">
                    <a:avLst/>
                  </a:prstGeom>
                  <a:blipFill>
                    <a:blip r:embed="rId6"/>
                    <a:stretch>
                      <a:fillRect l="-30435" r="-26087" b="-5714"/>
                    </a:stretch>
                  </a:blipFill>
                </p:spPr>
                <p:txBody>
                  <a:bodyPr/>
                  <a:lstStyle/>
                  <a:p>
                    <a:r>
                      <a:rPr lang="en-US">
                        <a:noFill/>
                      </a:rPr>
                      <a:t> </a:t>
                    </a:r>
                  </a:p>
                </p:txBody>
              </p:sp>
            </mc:Fallback>
          </mc:AlternateContent>
          <p:cxnSp>
            <p:nvCxnSpPr>
              <p:cNvPr id="29" name="Straight Arrow Connector 28">
                <a:extLst>
                  <a:ext uri="{FF2B5EF4-FFF2-40B4-BE49-F238E27FC236}">
                    <a16:creationId xmlns:a16="http://schemas.microsoft.com/office/drawing/2014/main" id="{1B0F9044-F277-356F-CAF5-8607D9941097}"/>
                  </a:ext>
                </a:extLst>
              </p:cNvPr>
              <p:cNvCxnSpPr>
                <a:cxnSpLocks/>
              </p:cNvCxnSpPr>
              <p:nvPr/>
            </p:nvCxnSpPr>
            <p:spPr>
              <a:xfrm flipH="1" flipV="1">
                <a:off x="10936939" y="3755981"/>
                <a:ext cx="431682" cy="1"/>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30" name="Straight Arrow Connector 29">
                <a:extLst>
                  <a:ext uri="{FF2B5EF4-FFF2-40B4-BE49-F238E27FC236}">
                    <a16:creationId xmlns:a16="http://schemas.microsoft.com/office/drawing/2014/main" id="{6A35758D-FBAC-FE08-074B-B33BA02A0643}"/>
                  </a:ext>
                </a:extLst>
              </p:cNvPr>
              <p:cNvCxnSpPr>
                <a:cxnSpLocks/>
              </p:cNvCxnSpPr>
              <p:nvPr/>
            </p:nvCxnSpPr>
            <p:spPr>
              <a:xfrm flipH="1">
                <a:off x="10909565" y="5051129"/>
                <a:ext cx="431682" cy="0"/>
              </a:xfrm>
              <a:prstGeom prst="straightConnector1">
                <a:avLst/>
              </a:prstGeom>
              <a:ln w="38100">
                <a:solidFill>
                  <a:schemeClr val="tx1"/>
                </a:solidFill>
                <a:prstDash val="sysDot"/>
                <a:tailEnd type="triangle"/>
              </a:ln>
            </p:spPr>
            <p:style>
              <a:lnRef idx="3">
                <a:schemeClr val="dk1"/>
              </a:lnRef>
              <a:fillRef idx="0">
                <a:schemeClr val="dk1"/>
              </a:fillRef>
              <a:effectRef idx="2">
                <a:schemeClr val="dk1"/>
              </a:effectRef>
              <a:fontRef idx="minor">
                <a:schemeClr val="tx1"/>
              </a:fontRef>
            </p:style>
          </p:cxnSp>
          <p:sp>
            <p:nvSpPr>
              <p:cNvPr id="32" name="Rectangle 31">
                <a:extLst>
                  <a:ext uri="{FF2B5EF4-FFF2-40B4-BE49-F238E27FC236}">
                    <a16:creationId xmlns:a16="http://schemas.microsoft.com/office/drawing/2014/main" id="{8B398797-67D5-04B8-2613-8C625AABD6AE}"/>
                  </a:ext>
                </a:extLst>
              </p:cNvPr>
              <p:cNvSpPr/>
              <p:nvPr/>
            </p:nvSpPr>
            <p:spPr>
              <a:xfrm>
                <a:off x="10656413" y="4477199"/>
                <a:ext cx="261571" cy="1754571"/>
              </a:xfrm>
              <a:prstGeom prst="rect">
                <a:avLst/>
              </a:prstGeom>
              <a:solidFill>
                <a:schemeClr val="tx1"/>
              </a:solidFill>
              <a:ln w="3810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3" name="Rectangle 32">
              <a:extLst>
                <a:ext uri="{FF2B5EF4-FFF2-40B4-BE49-F238E27FC236}">
                  <a16:creationId xmlns:a16="http://schemas.microsoft.com/office/drawing/2014/main" id="{6EB03B19-4C79-E283-12DC-54BBCFEF57E7}"/>
                </a:ext>
              </a:extLst>
            </p:cNvPr>
            <p:cNvSpPr/>
            <p:nvPr/>
          </p:nvSpPr>
          <p:spPr>
            <a:xfrm>
              <a:off x="7946336" y="3387708"/>
              <a:ext cx="261571" cy="724169"/>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79C2AB90-242B-DA01-692A-7223222F9FA3}"/>
              </a:ext>
            </a:extLst>
          </p:cNvPr>
          <p:cNvGrpSpPr/>
          <p:nvPr/>
        </p:nvGrpSpPr>
        <p:grpSpPr>
          <a:xfrm>
            <a:off x="10380079" y="2467429"/>
            <a:ext cx="1028414" cy="3380686"/>
            <a:chOff x="10656413" y="3322142"/>
            <a:chExt cx="1028414" cy="3380686"/>
          </a:xfrm>
        </p:grpSpPr>
        <p:sp>
          <p:nvSpPr>
            <p:cNvPr id="35" name="Rectangle 34">
              <a:extLst>
                <a:ext uri="{FF2B5EF4-FFF2-40B4-BE49-F238E27FC236}">
                  <a16:creationId xmlns:a16="http://schemas.microsoft.com/office/drawing/2014/main" id="{2C68F6A6-EBB9-D9A2-2751-857115E728D8}"/>
                </a:ext>
              </a:extLst>
            </p:cNvPr>
            <p:cNvSpPr/>
            <p:nvPr/>
          </p:nvSpPr>
          <p:spPr>
            <a:xfrm>
              <a:off x="10656413" y="3753030"/>
              <a:ext cx="261571" cy="2478741"/>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D96634AF-562C-4EF5-A638-190858F52BB0}"/>
                    </a:ext>
                  </a:extLst>
                </p:cNvPr>
                <p:cNvSpPr txBox="1"/>
                <p:nvPr/>
              </p:nvSpPr>
              <p:spPr>
                <a:xfrm>
                  <a:off x="11168404" y="5315840"/>
                  <a:ext cx="516423"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acc>
                          </m:e>
                          <m: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sub>
                        </m:s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6" name="TextBox 35">
                  <a:extLst>
                    <a:ext uri="{FF2B5EF4-FFF2-40B4-BE49-F238E27FC236}">
                      <a16:creationId xmlns:a16="http://schemas.microsoft.com/office/drawing/2014/main" id="{D96634AF-562C-4EF5-A638-190858F52BB0}"/>
                    </a:ext>
                  </a:extLst>
                </p:cNvPr>
                <p:cNvSpPr txBox="1">
                  <a:spLocks noRot="1" noChangeAspect="1" noMove="1" noResize="1" noEditPoints="1" noAdjustHandles="1" noChangeArrowheads="1" noChangeShapeType="1" noTextEdit="1"/>
                </p:cNvSpPr>
                <p:nvPr/>
              </p:nvSpPr>
              <p:spPr>
                <a:xfrm>
                  <a:off x="11168404" y="5315840"/>
                  <a:ext cx="516423" cy="430887"/>
                </a:xfrm>
                <a:prstGeom prst="rect">
                  <a:avLst/>
                </a:prstGeom>
                <a:blipFill>
                  <a:blip r:embed="rId7"/>
                  <a:stretch>
                    <a:fillRect l="-14286" t="-17647" r="-26190" b="-38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9A66AB14-7358-05C9-C09B-7F05B362E1AD}"/>
                    </a:ext>
                  </a:extLst>
                </p:cNvPr>
                <p:cNvSpPr txBox="1"/>
                <p:nvPr/>
              </p:nvSpPr>
              <p:spPr>
                <a:xfrm>
                  <a:off x="11434134" y="4514843"/>
                  <a:ext cx="234038" cy="60837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den>
                      </m:f>
                    </m:oMath>
                  </a14:m>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mc:Choice>
          <mc:Fallback xmlns="">
            <p:sp>
              <p:nvSpPr>
                <p:cNvPr id="37" name="TextBox 36">
                  <a:extLst>
                    <a:ext uri="{FF2B5EF4-FFF2-40B4-BE49-F238E27FC236}">
                      <a16:creationId xmlns:a16="http://schemas.microsoft.com/office/drawing/2014/main" id="{9A66AB14-7358-05C9-C09B-7F05B362E1AD}"/>
                    </a:ext>
                  </a:extLst>
                </p:cNvPr>
                <p:cNvSpPr txBox="1">
                  <a:spLocks noRot="1" noChangeAspect="1" noMove="1" noResize="1" noEditPoints="1" noAdjustHandles="1" noChangeArrowheads="1" noChangeShapeType="1" noTextEdit="1"/>
                </p:cNvSpPr>
                <p:nvPr/>
              </p:nvSpPr>
              <p:spPr>
                <a:xfrm>
                  <a:off x="11434134" y="4514843"/>
                  <a:ext cx="234038" cy="608372"/>
                </a:xfrm>
                <a:prstGeom prst="rect">
                  <a:avLst/>
                </a:prstGeom>
                <a:blipFill>
                  <a:blip r:embed="rId8"/>
                  <a:stretch>
                    <a:fillRect l="-35000" b="-145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2355B276-F165-BC2B-5874-70BE06FA71F0}"/>
                    </a:ext>
                  </a:extLst>
                </p:cNvPr>
                <p:cNvSpPr txBox="1"/>
                <p:nvPr/>
              </p:nvSpPr>
              <p:spPr>
                <a:xfrm>
                  <a:off x="10684725" y="3322142"/>
                  <a:ext cx="280526"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8" name="TextBox 37">
                  <a:extLst>
                    <a:ext uri="{FF2B5EF4-FFF2-40B4-BE49-F238E27FC236}">
                      <a16:creationId xmlns:a16="http://schemas.microsoft.com/office/drawing/2014/main" id="{2355B276-F165-BC2B-5874-70BE06FA71F0}"/>
                    </a:ext>
                  </a:extLst>
                </p:cNvPr>
                <p:cNvSpPr txBox="1">
                  <a:spLocks noRot="1" noChangeAspect="1" noMove="1" noResize="1" noEditPoints="1" noAdjustHandles="1" noChangeArrowheads="1" noChangeShapeType="1" noTextEdit="1"/>
                </p:cNvSpPr>
                <p:nvPr/>
              </p:nvSpPr>
              <p:spPr>
                <a:xfrm>
                  <a:off x="10684725" y="3322142"/>
                  <a:ext cx="280526" cy="430887"/>
                </a:xfrm>
                <a:prstGeom prst="rect">
                  <a:avLst/>
                </a:prstGeom>
                <a:blipFill>
                  <a:blip r:embed="rId9"/>
                  <a:stretch>
                    <a:fillRect l="-26087" r="-30435" b="-2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C233F93A-B879-CA8E-7CC5-3AA78CDC57A5}"/>
                    </a:ext>
                  </a:extLst>
                </p:cNvPr>
                <p:cNvSpPr txBox="1"/>
                <p:nvPr/>
              </p:nvSpPr>
              <p:spPr>
                <a:xfrm>
                  <a:off x="10670841" y="6271941"/>
                  <a:ext cx="280526"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9" name="TextBox 38">
                  <a:extLst>
                    <a:ext uri="{FF2B5EF4-FFF2-40B4-BE49-F238E27FC236}">
                      <a16:creationId xmlns:a16="http://schemas.microsoft.com/office/drawing/2014/main" id="{C233F93A-B879-CA8E-7CC5-3AA78CDC57A5}"/>
                    </a:ext>
                  </a:extLst>
                </p:cNvPr>
                <p:cNvSpPr txBox="1">
                  <a:spLocks noRot="1" noChangeAspect="1" noMove="1" noResize="1" noEditPoints="1" noAdjustHandles="1" noChangeArrowheads="1" noChangeShapeType="1" noTextEdit="1"/>
                </p:cNvSpPr>
                <p:nvPr/>
              </p:nvSpPr>
              <p:spPr>
                <a:xfrm>
                  <a:off x="10670841" y="6271941"/>
                  <a:ext cx="280526" cy="430887"/>
                </a:xfrm>
                <a:prstGeom prst="rect">
                  <a:avLst/>
                </a:prstGeom>
                <a:blipFill>
                  <a:blip r:embed="rId10"/>
                  <a:stretch>
                    <a:fillRect l="-26087" r="-26087" b="-5714"/>
                  </a:stretch>
                </a:blipFill>
              </p:spPr>
              <p:txBody>
                <a:bodyPr/>
                <a:lstStyle/>
                <a:p>
                  <a:r>
                    <a:rPr lang="en-US">
                      <a:noFill/>
                    </a:rPr>
                    <a:t> </a:t>
                  </a:r>
                </a:p>
              </p:txBody>
            </p:sp>
          </mc:Fallback>
        </mc:AlternateContent>
        <p:cxnSp>
          <p:nvCxnSpPr>
            <p:cNvPr id="40" name="Straight Arrow Connector 39">
              <a:extLst>
                <a:ext uri="{FF2B5EF4-FFF2-40B4-BE49-F238E27FC236}">
                  <a16:creationId xmlns:a16="http://schemas.microsoft.com/office/drawing/2014/main" id="{ED6409C2-7B91-61DC-4A9C-C12D0A2AB7B4}"/>
                </a:ext>
              </a:extLst>
            </p:cNvPr>
            <p:cNvCxnSpPr>
              <a:cxnSpLocks/>
            </p:cNvCxnSpPr>
            <p:nvPr/>
          </p:nvCxnSpPr>
          <p:spPr>
            <a:xfrm flipH="1" flipV="1">
              <a:off x="10909565" y="5212719"/>
              <a:ext cx="431682" cy="1"/>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41" name="Straight Arrow Connector 40">
              <a:extLst>
                <a:ext uri="{FF2B5EF4-FFF2-40B4-BE49-F238E27FC236}">
                  <a16:creationId xmlns:a16="http://schemas.microsoft.com/office/drawing/2014/main" id="{AF83285C-131F-8F1F-312F-8358752DDBD3}"/>
                </a:ext>
              </a:extLst>
            </p:cNvPr>
            <p:cNvCxnSpPr>
              <a:cxnSpLocks/>
            </p:cNvCxnSpPr>
            <p:nvPr/>
          </p:nvCxnSpPr>
          <p:spPr>
            <a:xfrm flipH="1">
              <a:off x="10909565" y="5051129"/>
              <a:ext cx="431682" cy="0"/>
            </a:xfrm>
            <a:prstGeom prst="straightConnector1">
              <a:avLst/>
            </a:prstGeom>
            <a:ln w="38100">
              <a:solidFill>
                <a:schemeClr val="tx1"/>
              </a:solidFill>
              <a:prstDash val="sysDot"/>
              <a:tailEnd type="triangle"/>
            </a:ln>
          </p:spPr>
          <p:style>
            <a:lnRef idx="3">
              <a:schemeClr val="dk1"/>
            </a:lnRef>
            <a:fillRef idx="0">
              <a:schemeClr val="dk1"/>
            </a:fillRef>
            <a:effectRef idx="2">
              <a:schemeClr val="dk1"/>
            </a:effectRef>
            <a:fontRef idx="minor">
              <a:schemeClr val="tx1"/>
            </a:fontRef>
          </p:style>
        </p:cxnSp>
        <p:sp>
          <p:nvSpPr>
            <p:cNvPr id="42" name="Rectangle 41">
              <a:extLst>
                <a:ext uri="{FF2B5EF4-FFF2-40B4-BE49-F238E27FC236}">
                  <a16:creationId xmlns:a16="http://schemas.microsoft.com/office/drawing/2014/main" id="{5AC84FE3-B7A1-8653-57DC-42DFCBABA5A1}"/>
                </a:ext>
              </a:extLst>
            </p:cNvPr>
            <p:cNvSpPr/>
            <p:nvPr/>
          </p:nvSpPr>
          <p:spPr>
            <a:xfrm>
              <a:off x="10669799" y="5218455"/>
              <a:ext cx="248185" cy="1013315"/>
            </a:xfrm>
            <a:prstGeom prst="rect">
              <a:avLst/>
            </a:prstGeom>
            <a:solidFill>
              <a:schemeClr val="tx1"/>
            </a:solidFill>
            <a:ln w="3810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4EE4D32-96F1-C441-9C44-E570A62A82A4}"/>
                  </a:ext>
                </a:extLst>
              </p:cNvPr>
              <p:cNvSpPr txBox="1"/>
              <p:nvPr/>
            </p:nvSpPr>
            <p:spPr>
              <a:xfrm>
                <a:off x="292208" y="2724020"/>
                <a:ext cx="7533216" cy="11531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Pr</m:t>
                              </m:r>
                            </m:e>
                            <m:lim>
                              <m:r>
                                <m:rPr>
                                  <m:sty m:val="p"/>
                                </m:rPr>
                                <a:rPr lang="en-US" sz="2400" b="0" i="0" smtClean="0">
                                  <a:latin typeface="Cambria Math" panose="02040503050406030204" pitchFamily="18" charset="0"/>
                                </a:rPr>
                                <m:t>x</m:t>
                              </m:r>
                            </m:lim>
                          </m:limLow>
                        </m:fName>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r>
                                <a:rPr lang="en-US" sz="2400" b="0" i="1" smtClean="0">
                                  <a:latin typeface="Cambria Math" panose="02040503050406030204" pitchFamily="18" charset="0"/>
                                </a:rPr>
                                <m:t>=1</m:t>
                              </m:r>
                            </m:e>
                          </m:d>
                        </m:e>
                      </m:func>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1" i="0" smtClean="0">
                              <a:solidFill>
                                <a:schemeClr val="accent6"/>
                              </a:solidFill>
                              <a:latin typeface="Cambria Math" panose="02040503050406030204" pitchFamily="18" charset="0"/>
                            </a:rPr>
                            <m:t>𝐠𝐫𝐞𝐞𝐧</m:t>
                          </m:r>
                          <m:r>
                            <a:rPr lang="en-US" sz="2400" b="1" i="0" smtClean="0">
                              <a:solidFill>
                                <a:schemeClr val="accent6"/>
                              </a:solidFill>
                              <a:latin typeface="Cambria Math" panose="02040503050406030204" pitchFamily="18" charset="0"/>
                            </a:rPr>
                            <m:t> </m:t>
                          </m:r>
                          <m:r>
                            <a:rPr lang="en-US" sz="2400" b="1" i="0" smtClean="0">
                              <a:solidFill>
                                <a:schemeClr val="accent6"/>
                              </a:solidFill>
                              <a:latin typeface="Cambria Math" panose="02040503050406030204" pitchFamily="18" charset="0"/>
                            </a:rPr>
                            <m:t>𝐚𝐫𝐞𝐚</m:t>
                          </m:r>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 −</m:t>
                      </m:r>
                      <m:r>
                        <a:rPr lang="en-US" sz="2400" b="1" i="0" smtClean="0">
                          <a:solidFill>
                            <a:schemeClr val="accent6"/>
                          </a:solidFill>
                          <a:latin typeface="Cambria Math" panose="02040503050406030204" pitchFamily="18" charset="0"/>
                        </a:rPr>
                        <m:t>𝐠𝐫𝐞𝐞𝐧</m:t>
                      </m:r>
                      <m:r>
                        <a:rPr lang="en-US" sz="2400" b="1" i="0" smtClean="0">
                          <a:solidFill>
                            <a:schemeClr val="accent6"/>
                          </a:solidFill>
                          <a:latin typeface="Cambria Math" panose="02040503050406030204" pitchFamily="18" charset="0"/>
                        </a:rPr>
                        <m:t> </m:t>
                      </m:r>
                      <m:r>
                        <a:rPr lang="en-US" sz="2400" b="1" i="0" smtClean="0">
                          <a:solidFill>
                            <a:schemeClr val="accent6"/>
                          </a:solidFill>
                          <a:latin typeface="Cambria Math" panose="02040503050406030204" pitchFamily="18" charset="0"/>
                        </a:rPr>
                        <m:t>𝐚𝐫𝐞𝐚</m:t>
                      </m:r>
                      <m:r>
                        <a:rPr lang="en-US" sz="2400" b="0" i="1" smtClean="0">
                          <a:latin typeface="Cambria Math" panose="02040503050406030204" pitchFamily="18" charset="0"/>
                        </a:rPr>
                        <m:t>)</m:t>
                      </m:r>
                    </m:oMath>
                  </m:oMathPara>
                </a14:m>
                <a:endParaRPr lang="en-US" sz="2400" dirty="0"/>
              </a:p>
              <a:p>
                <a:r>
                  <a:rPr lang="en-US" sz="2400" dirty="0"/>
                  <a:t>                    </a:t>
                </a:r>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r>
                  <a:rPr lang="en-US" sz="2400" dirty="0"/>
                  <a:t> as desired.</a:t>
                </a:r>
              </a:p>
            </p:txBody>
          </p:sp>
        </mc:Choice>
        <mc:Fallback xmlns="">
          <p:sp>
            <p:nvSpPr>
              <p:cNvPr id="3" name="TextBox 2">
                <a:extLst>
                  <a:ext uri="{FF2B5EF4-FFF2-40B4-BE49-F238E27FC236}">
                    <a16:creationId xmlns:a16="http://schemas.microsoft.com/office/drawing/2014/main" id="{24EE4D32-96F1-C441-9C44-E570A62A82A4}"/>
                  </a:ext>
                </a:extLst>
              </p:cNvPr>
              <p:cNvSpPr txBox="1">
                <a:spLocks noRot="1" noChangeAspect="1" noMove="1" noResize="1" noEditPoints="1" noAdjustHandles="1" noChangeArrowheads="1" noChangeShapeType="1" noTextEdit="1"/>
              </p:cNvSpPr>
              <p:nvPr/>
            </p:nvSpPr>
            <p:spPr>
              <a:xfrm>
                <a:off x="292208" y="2724020"/>
                <a:ext cx="7533216" cy="1153136"/>
              </a:xfrm>
              <a:prstGeom prst="rect">
                <a:avLst/>
              </a:prstGeom>
              <a:blipFill>
                <a:blip r:embed="rId11"/>
                <a:stretch>
                  <a:fillRect b="-9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5397A24-025B-980A-7E94-3774583DD3A3}"/>
                  </a:ext>
                </a:extLst>
              </p:cNvPr>
              <p:cNvSpPr txBox="1"/>
              <p:nvPr/>
            </p:nvSpPr>
            <p:spPr>
              <a:xfrm>
                <a:off x="177128" y="5418638"/>
                <a:ext cx="494802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Pr</m:t>
                          </m:r>
                        </m:fName>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r>
                                <a:rPr lang="en-US" sz="2400" b="0" i="1" smtClean="0">
                                  <a:latin typeface="Cambria Math" panose="02040503050406030204" pitchFamily="18" charset="0"/>
                                </a:rPr>
                                <m:t>=1 | </m:t>
                              </m:r>
                              <m:r>
                                <a:rPr lang="en-US" sz="2400" b="0" i="1" smtClean="0">
                                  <a:latin typeface="Cambria Math" panose="02040503050406030204" pitchFamily="18" charset="0"/>
                                </a:rPr>
                                <m:t>𝑥</m:t>
                              </m:r>
                              <m:r>
                                <a:rPr lang="en-US" sz="2400" b="0" i="1" smtClean="0">
                                  <a:latin typeface="Cambria Math" panose="02040503050406030204" pitchFamily="18" charset="0"/>
                                </a:rPr>
                                <m:t>=1</m:t>
                              </m:r>
                            </m:e>
                          </m:d>
                        </m:e>
                      </m:func>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1" i="0" smtClean="0">
                          <a:solidFill>
                            <a:schemeClr val="accent6"/>
                          </a:solidFill>
                          <a:latin typeface="Cambria Math" panose="02040503050406030204" pitchFamily="18" charset="0"/>
                        </a:rPr>
                        <m:t>𝐠𝐫𝐞𝐞𝐧</m:t>
                      </m:r>
                      <m:r>
                        <a:rPr lang="en-US" sz="2400" b="1" i="0" smtClean="0">
                          <a:solidFill>
                            <a:schemeClr val="accent6"/>
                          </a:solidFill>
                          <a:latin typeface="Cambria Math" panose="02040503050406030204" pitchFamily="18" charset="0"/>
                        </a:rPr>
                        <m:t> </m:t>
                      </m:r>
                      <m:r>
                        <a:rPr lang="en-US" sz="2400" b="1" i="0" smtClean="0">
                          <a:solidFill>
                            <a:schemeClr val="accent6"/>
                          </a:solidFill>
                          <a:latin typeface="Cambria Math" panose="02040503050406030204" pitchFamily="18" charset="0"/>
                        </a:rPr>
                        <m:t>𝐚𝐫𝐞𝐚</m:t>
                      </m:r>
                    </m:oMath>
                  </m:oMathPara>
                </a14:m>
                <a:endParaRPr lang="en-US" sz="2400" dirty="0"/>
              </a:p>
            </p:txBody>
          </p:sp>
        </mc:Choice>
        <mc:Fallback xmlns="">
          <p:sp>
            <p:nvSpPr>
              <p:cNvPr id="5" name="TextBox 4">
                <a:extLst>
                  <a:ext uri="{FF2B5EF4-FFF2-40B4-BE49-F238E27FC236}">
                    <a16:creationId xmlns:a16="http://schemas.microsoft.com/office/drawing/2014/main" id="{05397A24-025B-980A-7E94-3774583DD3A3}"/>
                  </a:ext>
                </a:extLst>
              </p:cNvPr>
              <p:cNvSpPr txBox="1">
                <a:spLocks noRot="1" noChangeAspect="1" noMove="1" noResize="1" noEditPoints="1" noAdjustHandles="1" noChangeArrowheads="1" noChangeShapeType="1" noTextEdit="1"/>
              </p:cNvSpPr>
              <p:nvPr/>
            </p:nvSpPr>
            <p:spPr>
              <a:xfrm>
                <a:off x="177128" y="5418638"/>
                <a:ext cx="4948021" cy="461665"/>
              </a:xfrm>
              <a:prstGeom prst="rect">
                <a:avLst/>
              </a:prstGeom>
              <a:blipFill>
                <a:blip r:embed="rId12"/>
                <a:stretch>
                  <a:fillRect b="-18421"/>
                </a:stretch>
              </a:blipFill>
            </p:spPr>
            <p:txBody>
              <a:bodyPr/>
              <a:lstStyle/>
              <a:p>
                <a:r>
                  <a:rPr lang="en-US">
                    <a:noFill/>
                  </a:rPr>
                  <a:t> </a:t>
                </a:r>
              </a:p>
            </p:txBody>
          </p:sp>
        </mc:Fallback>
      </mc:AlternateContent>
      <p:sp>
        <p:nvSpPr>
          <p:cNvPr id="6" name="Rounded Rectangle 5">
            <a:extLst>
              <a:ext uri="{FF2B5EF4-FFF2-40B4-BE49-F238E27FC236}">
                <a16:creationId xmlns:a16="http://schemas.microsoft.com/office/drawing/2014/main" id="{3EBDD46C-91CC-E538-8CB1-3E33411C46C1}"/>
              </a:ext>
            </a:extLst>
          </p:cNvPr>
          <p:cNvSpPr/>
          <p:nvPr/>
        </p:nvSpPr>
        <p:spPr>
          <a:xfrm>
            <a:off x="501839" y="4576682"/>
            <a:ext cx="3091366" cy="71899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Correlated:</a:t>
            </a:r>
          </a:p>
        </p:txBody>
      </p:sp>
      <p:sp>
        <p:nvSpPr>
          <p:cNvPr id="28" name="Title 27">
            <a:extLst>
              <a:ext uri="{FF2B5EF4-FFF2-40B4-BE49-F238E27FC236}">
                <a16:creationId xmlns:a16="http://schemas.microsoft.com/office/drawing/2014/main" id="{91ADEDA5-DC68-C104-60D4-D169398C1A0A}"/>
              </a:ext>
            </a:extLst>
          </p:cNvPr>
          <p:cNvSpPr>
            <a:spLocks noGrp="1"/>
          </p:cNvSpPr>
          <p:nvPr>
            <p:ph type="title"/>
          </p:nvPr>
        </p:nvSpPr>
        <p:spPr/>
        <p:txBody>
          <a:bodyPr/>
          <a:lstStyle/>
          <a:p>
            <a:endParaRPr lang="en-US"/>
          </a:p>
        </p:txBody>
      </p:sp>
      <p:sp>
        <p:nvSpPr>
          <p:cNvPr id="31" name="Title 1">
            <a:extLst>
              <a:ext uri="{FF2B5EF4-FFF2-40B4-BE49-F238E27FC236}">
                <a16:creationId xmlns:a16="http://schemas.microsoft.com/office/drawing/2014/main" id="{ADCEFADA-8236-1B98-41E8-435AC4C2C702}"/>
              </a:ext>
            </a:extLst>
          </p:cNvPr>
          <p:cNvSpPr txBox="1">
            <a:spLocks/>
          </p:cNvSpPr>
          <p:nvPr/>
        </p:nvSpPr>
        <p:spPr>
          <a:xfrm>
            <a:off x="248312" y="482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Watermarking one token</a:t>
            </a:r>
            <a:endParaRPr lang="en-US" dirty="0"/>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7536C260-15FD-934D-A290-002354153F09}"/>
                  </a:ext>
                </a:extLst>
              </p:cNvPr>
              <p:cNvSpPr txBox="1"/>
              <p:nvPr/>
            </p:nvSpPr>
            <p:spPr>
              <a:xfrm>
                <a:off x="177128" y="6003261"/>
                <a:ext cx="8443195" cy="7838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Pr</m:t>
                          </m:r>
                        </m:fName>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r>
                                <a:rPr lang="en-US" sz="2400" b="0" i="1" smtClean="0">
                                  <a:latin typeface="Cambria Math" panose="02040503050406030204" pitchFamily="18" charset="0"/>
                                </a:rPr>
                                <m:t>=</m:t>
                              </m:r>
                              <m:r>
                                <a:rPr lang="en-US" sz="2400" b="0" i="1" smtClean="0">
                                  <a:latin typeface="Cambria Math" panose="02040503050406030204" pitchFamily="18" charset="0"/>
                                </a:rPr>
                                <m:t>𝑥</m:t>
                              </m:r>
                            </m:e>
                          </m:d>
                        </m:e>
                      </m:func>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1" i="0" smtClean="0">
                              <a:solidFill>
                                <a:schemeClr val="accent6"/>
                              </a:solidFill>
                              <a:latin typeface="Cambria Math" panose="02040503050406030204" pitchFamily="18" charset="0"/>
                            </a:rPr>
                            <m:t>𝐠𝐫𝐞𝐞𝐧</m:t>
                          </m:r>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1" i="0" smtClean="0">
                              <a:solidFill>
                                <a:schemeClr val="accent6"/>
                              </a:solidFill>
                              <a:latin typeface="Cambria Math" panose="02040503050406030204" pitchFamily="18" charset="0"/>
                            </a:rPr>
                            <m:t>𝐠𝐫𝐞𝐞𝐧</m:t>
                          </m:r>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r>
                        <a:rPr lang="en-US" sz="2400" b="0" i="1" smtClean="0">
                          <a:latin typeface="Cambria Math" panose="02040503050406030204" pitchFamily="18" charset="0"/>
                        </a:rPr>
                        <m:t>+</m:t>
                      </m:r>
                      <m:r>
                        <a:rPr lang="en-US" sz="2400" b="1" i="0" smtClean="0">
                          <a:solidFill>
                            <a:schemeClr val="accent6"/>
                          </a:solidFill>
                          <a:latin typeface="Cambria Math" panose="02040503050406030204" pitchFamily="18" charset="0"/>
                        </a:rPr>
                        <m:t>𝐠𝐫𝐞𝐞𝐧</m:t>
                      </m:r>
                    </m:oMath>
                  </m:oMathPara>
                </a14:m>
                <a:endParaRPr lang="en-US" sz="2400" dirty="0"/>
              </a:p>
            </p:txBody>
          </p:sp>
        </mc:Choice>
        <mc:Fallback xmlns="">
          <p:sp>
            <p:nvSpPr>
              <p:cNvPr id="44" name="TextBox 43">
                <a:extLst>
                  <a:ext uri="{FF2B5EF4-FFF2-40B4-BE49-F238E27FC236}">
                    <a16:creationId xmlns:a16="http://schemas.microsoft.com/office/drawing/2014/main" id="{7536C260-15FD-934D-A290-002354153F09}"/>
                  </a:ext>
                </a:extLst>
              </p:cNvPr>
              <p:cNvSpPr txBox="1">
                <a:spLocks noRot="1" noChangeAspect="1" noMove="1" noResize="1" noEditPoints="1" noAdjustHandles="1" noChangeArrowheads="1" noChangeShapeType="1" noTextEdit="1"/>
              </p:cNvSpPr>
              <p:nvPr/>
            </p:nvSpPr>
            <p:spPr>
              <a:xfrm>
                <a:off x="177128" y="6003261"/>
                <a:ext cx="8443195" cy="783804"/>
              </a:xfrm>
              <a:prstGeom prst="rect">
                <a:avLst/>
              </a:prstGeom>
              <a:blipFill>
                <a:blip r:embed="rId13"/>
                <a:stretch>
                  <a:fillRect b="-6349"/>
                </a:stretch>
              </a:blipFill>
            </p:spPr>
            <p:txBody>
              <a:bodyPr/>
              <a:lstStyle/>
              <a:p>
                <a:r>
                  <a:rPr lang="en-US">
                    <a:noFill/>
                  </a:rPr>
                  <a:t> </a:t>
                </a:r>
              </a:p>
            </p:txBody>
          </p:sp>
        </mc:Fallback>
      </mc:AlternateContent>
      <p:sp>
        <p:nvSpPr>
          <p:cNvPr id="47" name="Rectangle 46">
            <a:extLst>
              <a:ext uri="{FF2B5EF4-FFF2-40B4-BE49-F238E27FC236}">
                <a16:creationId xmlns:a16="http://schemas.microsoft.com/office/drawing/2014/main" id="{0E6F9527-0DD5-9E3F-4EB9-4C2630760A98}"/>
              </a:ext>
            </a:extLst>
          </p:cNvPr>
          <p:cNvSpPr/>
          <p:nvPr/>
        </p:nvSpPr>
        <p:spPr>
          <a:xfrm>
            <a:off x="10140314" y="3660130"/>
            <a:ext cx="226379" cy="697876"/>
          </a:xfrm>
          <a:prstGeom prst="rect">
            <a:avLst/>
          </a:prstGeom>
          <a:solidFill>
            <a:srgbClr val="70AD47">
              <a:alpha val="5803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8419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DAB97931-A293-1D80-6BF4-03843F3DC475}"/>
              </a:ext>
            </a:extLst>
          </p:cNvPr>
          <p:cNvGrpSpPr/>
          <p:nvPr/>
        </p:nvGrpSpPr>
        <p:grpSpPr>
          <a:xfrm>
            <a:off x="7946336" y="2956820"/>
            <a:ext cx="1272810" cy="3380686"/>
            <a:chOff x="7946336" y="2956820"/>
            <a:chExt cx="1272810" cy="3380686"/>
          </a:xfrm>
        </p:grpSpPr>
        <p:grpSp>
          <p:nvGrpSpPr>
            <p:cNvPr id="17" name="Group 16">
              <a:extLst>
                <a:ext uri="{FF2B5EF4-FFF2-40B4-BE49-F238E27FC236}">
                  <a16:creationId xmlns:a16="http://schemas.microsoft.com/office/drawing/2014/main" id="{072C0AF4-F581-65FE-3649-1AE1350BA4E3}"/>
                </a:ext>
              </a:extLst>
            </p:cNvPr>
            <p:cNvGrpSpPr/>
            <p:nvPr/>
          </p:nvGrpSpPr>
          <p:grpSpPr>
            <a:xfrm>
              <a:off x="7946336" y="2956820"/>
              <a:ext cx="1272810" cy="3380686"/>
              <a:chOff x="10656413" y="3322142"/>
              <a:chExt cx="1272810" cy="3380686"/>
            </a:xfrm>
          </p:grpSpPr>
          <p:sp>
            <p:nvSpPr>
              <p:cNvPr id="20" name="Rectangle 19">
                <a:extLst>
                  <a:ext uri="{FF2B5EF4-FFF2-40B4-BE49-F238E27FC236}">
                    <a16:creationId xmlns:a16="http://schemas.microsoft.com/office/drawing/2014/main" id="{D11A23B0-AD07-F5DD-6F78-45978EF8AD3E}"/>
                  </a:ext>
                </a:extLst>
              </p:cNvPr>
              <p:cNvSpPr/>
              <p:nvPr/>
            </p:nvSpPr>
            <p:spPr>
              <a:xfrm>
                <a:off x="10656413" y="3753030"/>
                <a:ext cx="261571" cy="2478741"/>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46EACB27-587F-8A5A-C4E9-E7EC4148CD29}"/>
                      </a:ext>
                    </a:extLst>
                  </p:cNvPr>
                  <p:cNvSpPr txBox="1"/>
                  <p:nvPr/>
                </p:nvSpPr>
                <p:spPr>
                  <a:xfrm>
                    <a:off x="11421072" y="3537585"/>
                    <a:ext cx="508151"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acc>
                            </m:e>
                            <m: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2" name="TextBox 21">
                    <a:extLst>
                      <a:ext uri="{FF2B5EF4-FFF2-40B4-BE49-F238E27FC236}">
                        <a16:creationId xmlns:a16="http://schemas.microsoft.com/office/drawing/2014/main" id="{46EACB27-587F-8A5A-C4E9-E7EC4148CD29}"/>
                      </a:ext>
                    </a:extLst>
                  </p:cNvPr>
                  <p:cNvSpPr txBox="1">
                    <a:spLocks noRot="1" noChangeAspect="1" noMove="1" noResize="1" noEditPoints="1" noAdjustHandles="1" noChangeArrowheads="1" noChangeShapeType="1" noTextEdit="1"/>
                  </p:cNvSpPr>
                  <p:nvPr/>
                </p:nvSpPr>
                <p:spPr>
                  <a:xfrm>
                    <a:off x="11421072" y="3537585"/>
                    <a:ext cx="508151" cy="430887"/>
                  </a:xfrm>
                  <a:prstGeom prst="rect">
                    <a:avLst/>
                  </a:prstGeom>
                  <a:blipFill>
                    <a:blip r:embed="rId3"/>
                    <a:stretch>
                      <a:fillRect l="-14634" t="-17143" r="-26829" b="-3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121B3409-FB69-E2B6-438C-A9A984C0C9BF}"/>
                      </a:ext>
                    </a:extLst>
                  </p:cNvPr>
                  <p:cNvSpPr txBox="1"/>
                  <p:nvPr/>
                </p:nvSpPr>
                <p:spPr>
                  <a:xfrm>
                    <a:off x="11421072" y="4733560"/>
                    <a:ext cx="234038" cy="60837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den>
                        </m:f>
                      </m:oMath>
                    </a14:m>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mc:Choice>
            <mc:Fallback xmlns="">
              <p:sp>
                <p:nvSpPr>
                  <p:cNvPr id="23" name="TextBox 22">
                    <a:extLst>
                      <a:ext uri="{FF2B5EF4-FFF2-40B4-BE49-F238E27FC236}">
                        <a16:creationId xmlns:a16="http://schemas.microsoft.com/office/drawing/2014/main" id="{121B3409-FB69-E2B6-438C-A9A984C0C9BF}"/>
                      </a:ext>
                    </a:extLst>
                  </p:cNvPr>
                  <p:cNvSpPr txBox="1">
                    <a:spLocks noRot="1" noChangeAspect="1" noMove="1" noResize="1" noEditPoints="1" noAdjustHandles="1" noChangeArrowheads="1" noChangeShapeType="1" noTextEdit="1"/>
                  </p:cNvSpPr>
                  <p:nvPr/>
                </p:nvSpPr>
                <p:spPr>
                  <a:xfrm>
                    <a:off x="11421072" y="4733560"/>
                    <a:ext cx="234038" cy="608372"/>
                  </a:xfrm>
                  <a:prstGeom prst="rect">
                    <a:avLst/>
                  </a:prstGeom>
                  <a:blipFill>
                    <a:blip r:embed="rId4"/>
                    <a:stretch>
                      <a:fillRect l="-30000"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A400230E-D16C-E6C5-C7A8-AB417F9F5F31}"/>
                      </a:ext>
                    </a:extLst>
                  </p:cNvPr>
                  <p:cNvSpPr txBox="1"/>
                  <p:nvPr/>
                </p:nvSpPr>
                <p:spPr>
                  <a:xfrm>
                    <a:off x="10684725" y="3322142"/>
                    <a:ext cx="280526"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6" name="TextBox 25">
                    <a:extLst>
                      <a:ext uri="{FF2B5EF4-FFF2-40B4-BE49-F238E27FC236}">
                        <a16:creationId xmlns:a16="http://schemas.microsoft.com/office/drawing/2014/main" id="{A400230E-D16C-E6C5-C7A8-AB417F9F5F31}"/>
                      </a:ext>
                    </a:extLst>
                  </p:cNvPr>
                  <p:cNvSpPr txBox="1">
                    <a:spLocks noRot="1" noChangeAspect="1" noMove="1" noResize="1" noEditPoints="1" noAdjustHandles="1" noChangeArrowheads="1" noChangeShapeType="1" noTextEdit="1"/>
                  </p:cNvSpPr>
                  <p:nvPr/>
                </p:nvSpPr>
                <p:spPr>
                  <a:xfrm>
                    <a:off x="10684725" y="3322142"/>
                    <a:ext cx="280526" cy="430887"/>
                  </a:xfrm>
                  <a:prstGeom prst="rect">
                    <a:avLst/>
                  </a:prstGeom>
                  <a:blipFill>
                    <a:blip r:embed="rId5"/>
                    <a:stretch>
                      <a:fillRect l="-26087" r="-30435" b="-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7E84F2BA-0664-6E72-57F0-D67D52B13C01}"/>
                      </a:ext>
                    </a:extLst>
                  </p:cNvPr>
                  <p:cNvSpPr txBox="1"/>
                  <p:nvPr/>
                </p:nvSpPr>
                <p:spPr>
                  <a:xfrm>
                    <a:off x="10670841" y="6271941"/>
                    <a:ext cx="280526"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7" name="TextBox 26">
                    <a:extLst>
                      <a:ext uri="{FF2B5EF4-FFF2-40B4-BE49-F238E27FC236}">
                        <a16:creationId xmlns:a16="http://schemas.microsoft.com/office/drawing/2014/main" id="{7E84F2BA-0664-6E72-57F0-D67D52B13C01}"/>
                      </a:ext>
                    </a:extLst>
                  </p:cNvPr>
                  <p:cNvSpPr txBox="1">
                    <a:spLocks noRot="1" noChangeAspect="1" noMove="1" noResize="1" noEditPoints="1" noAdjustHandles="1" noChangeArrowheads="1" noChangeShapeType="1" noTextEdit="1"/>
                  </p:cNvSpPr>
                  <p:nvPr/>
                </p:nvSpPr>
                <p:spPr>
                  <a:xfrm>
                    <a:off x="10670841" y="6271941"/>
                    <a:ext cx="280526" cy="430887"/>
                  </a:xfrm>
                  <a:prstGeom prst="rect">
                    <a:avLst/>
                  </a:prstGeom>
                  <a:blipFill>
                    <a:blip r:embed="rId6"/>
                    <a:stretch>
                      <a:fillRect l="-26087" r="-30435" b="-2857"/>
                    </a:stretch>
                  </a:blipFill>
                </p:spPr>
                <p:txBody>
                  <a:bodyPr/>
                  <a:lstStyle/>
                  <a:p>
                    <a:r>
                      <a:rPr lang="en-US">
                        <a:noFill/>
                      </a:rPr>
                      <a:t> </a:t>
                    </a:r>
                  </a:p>
                </p:txBody>
              </p:sp>
            </mc:Fallback>
          </mc:AlternateContent>
          <p:cxnSp>
            <p:nvCxnSpPr>
              <p:cNvPr id="29" name="Straight Arrow Connector 28">
                <a:extLst>
                  <a:ext uri="{FF2B5EF4-FFF2-40B4-BE49-F238E27FC236}">
                    <a16:creationId xmlns:a16="http://schemas.microsoft.com/office/drawing/2014/main" id="{1B0F9044-F277-356F-CAF5-8607D9941097}"/>
                  </a:ext>
                </a:extLst>
              </p:cNvPr>
              <p:cNvCxnSpPr>
                <a:cxnSpLocks/>
              </p:cNvCxnSpPr>
              <p:nvPr/>
            </p:nvCxnSpPr>
            <p:spPr>
              <a:xfrm flipH="1" flipV="1">
                <a:off x="10936939" y="3755981"/>
                <a:ext cx="431682" cy="1"/>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30" name="Straight Arrow Connector 29">
                <a:extLst>
                  <a:ext uri="{FF2B5EF4-FFF2-40B4-BE49-F238E27FC236}">
                    <a16:creationId xmlns:a16="http://schemas.microsoft.com/office/drawing/2014/main" id="{6A35758D-FBAC-FE08-074B-B33BA02A0643}"/>
                  </a:ext>
                </a:extLst>
              </p:cNvPr>
              <p:cNvCxnSpPr>
                <a:cxnSpLocks/>
              </p:cNvCxnSpPr>
              <p:nvPr/>
            </p:nvCxnSpPr>
            <p:spPr>
              <a:xfrm flipH="1">
                <a:off x="10909565" y="5051129"/>
                <a:ext cx="431682" cy="0"/>
              </a:xfrm>
              <a:prstGeom prst="straightConnector1">
                <a:avLst/>
              </a:prstGeom>
              <a:ln w="38100">
                <a:solidFill>
                  <a:schemeClr val="tx1"/>
                </a:solidFill>
                <a:prstDash val="sysDot"/>
                <a:tailEnd type="triangle"/>
              </a:ln>
            </p:spPr>
            <p:style>
              <a:lnRef idx="3">
                <a:schemeClr val="dk1"/>
              </a:lnRef>
              <a:fillRef idx="0">
                <a:schemeClr val="dk1"/>
              </a:fillRef>
              <a:effectRef idx="2">
                <a:schemeClr val="dk1"/>
              </a:effectRef>
              <a:fontRef idx="minor">
                <a:schemeClr val="tx1"/>
              </a:fontRef>
            </p:style>
          </p:cxnSp>
          <p:sp>
            <p:nvSpPr>
              <p:cNvPr id="32" name="Rectangle 31">
                <a:extLst>
                  <a:ext uri="{FF2B5EF4-FFF2-40B4-BE49-F238E27FC236}">
                    <a16:creationId xmlns:a16="http://schemas.microsoft.com/office/drawing/2014/main" id="{8B398797-67D5-04B8-2613-8C625AABD6AE}"/>
                  </a:ext>
                </a:extLst>
              </p:cNvPr>
              <p:cNvSpPr/>
              <p:nvPr/>
            </p:nvSpPr>
            <p:spPr>
              <a:xfrm>
                <a:off x="10656413" y="4477199"/>
                <a:ext cx="261571" cy="1754571"/>
              </a:xfrm>
              <a:prstGeom prst="rect">
                <a:avLst/>
              </a:prstGeom>
              <a:solidFill>
                <a:schemeClr val="tx1"/>
              </a:solidFill>
              <a:ln w="3810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3" name="Rectangle 32">
              <a:extLst>
                <a:ext uri="{FF2B5EF4-FFF2-40B4-BE49-F238E27FC236}">
                  <a16:creationId xmlns:a16="http://schemas.microsoft.com/office/drawing/2014/main" id="{6EB03B19-4C79-E283-12DC-54BBCFEF57E7}"/>
                </a:ext>
              </a:extLst>
            </p:cNvPr>
            <p:cNvSpPr/>
            <p:nvPr/>
          </p:nvSpPr>
          <p:spPr>
            <a:xfrm>
              <a:off x="7946336" y="3387708"/>
              <a:ext cx="261571" cy="724169"/>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79C2AB90-242B-DA01-692A-7223222F9FA3}"/>
              </a:ext>
            </a:extLst>
          </p:cNvPr>
          <p:cNvGrpSpPr/>
          <p:nvPr/>
        </p:nvGrpSpPr>
        <p:grpSpPr>
          <a:xfrm>
            <a:off x="9993710" y="2995464"/>
            <a:ext cx="1028414" cy="3380686"/>
            <a:chOff x="10656413" y="3322142"/>
            <a:chExt cx="1028414" cy="3380686"/>
          </a:xfrm>
        </p:grpSpPr>
        <p:sp>
          <p:nvSpPr>
            <p:cNvPr id="35" name="Rectangle 34">
              <a:extLst>
                <a:ext uri="{FF2B5EF4-FFF2-40B4-BE49-F238E27FC236}">
                  <a16:creationId xmlns:a16="http://schemas.microsoft.com/office/drawing/2014/main" id="{2C68F6A6-EBB9-D9A2-2751-857115E728D8}"/>
                </a:ext>
              </a:extLst>
            </p:cNvPr>
            <p:cNvSpPr/>
            <p:nvPr/>
          </p:nvSpPr>
          <p:spPr>
            <a:xfrm>
              <a:off x="10656413" y="3753030"/>
              <a:ext cx="261571" cy="2478741"/>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D96634AF-562C-4EF5-A638-190858F52BB0}"/>
                    </a:ext>
                  </a:extLst>
                </p:cNvPr>
                <p:cNvSpPr txBox="1"/>
                <p:nvPr/>
              </p:nvSpPr>
              <p:spPr>
                <a:xfrm>
                  <a:off x="11168404" y="5315840"/>
                  <a:ext cx="516423"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acc>
                          </m:e>
                          <m: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sub>
                        </m:s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6" name="TextBox 35">
                  <a:extLst>
                    <a:ext uri="{FF2B5EF4-FFF2-40B4-BE49-F238E27FC236}">
                      <a16:creationId xmlns:a16="http://schemas.microsoft.com/office/drawing/2014/main" id="{D96634AF-562C-4EF5-A638-190858F52BB0}"/>
                    </a:ext>
                  </a:extLst>
                </p:cNvPr>
                <p:cNvSpPr txBox="1">
                  <a:spLocks noRot="1" noChangeAspect="1" noMove="1" noResize="1" noEditPoints="1" noAdjustHandles="1" noChangeArrowheads="1" noChangeShapeType="1" noTextEdit="1"/>
                </p:cNvSpPr>
                <p:nvPr/>
              </p:nvSpPr>
              <p:spPr>
                <a:xfrm>
                  <a:off x="11168404" y="5315840"/>
                  <a:ext cx="516423" cy="430887"/>
                </a:xfrm>
                <a:prstGeom prst="rect">
                  <a:avLst/>
                </a:prstGeom>
                <a:blipFill>
                  <a:blip r:embed="rId7"/>
                  <a:stretch>
                    <a:fillRect l="-17073" t="-17143" r="-26829" b="-3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9A66AB14-7358-05C9-C09B-7F05B362E1AD}"/>
                    </a:ext>
                  </a:extLst>
                </p:cNvPr>
                <p:cNvSpPr txBox="1"/>
                <p:nvPr/>
              </p:nvSpPr>
              <p:spPr>
                <a:xfrm>
                  <a:off x="11434134" y="4514843"/>
                  <a:ext cx="234038" cy="60837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den>
                      </m:f>
                    </m:oMath>
                  </a14:m>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mc:Choice>
          <mc:Fallback xmlns="">
            <p:sp>
              <p:nvSpPr>
                <p:cNvPr id="37" name="TextBox 36">
                  <a:extLst>
                    <a:ext uri="{FF2B5EF4-FFF2-40B4-BE49-F238E27FC236}">
                      <a16:creationId xmlns:a16="http://schemas.microsoft.com/office/drawing/2014/main" id="{9A66AB14-7358-05C9-C09B-7F05B362E1AD}"/>
                    </a:ext>
                  </a:extLst>
                </p:cNvPr>
                <p:cNvSpPr txBox="1">
                  <a:spLocks noRot="1" noChangeAspect="1" noMove="1" noResize="1" noEditPoints="1" noAdjustHandles="1" noChangeArrowheads="1" noChangeShapeType="1" noTextEdit="1"/>
                </p:cNvSpPr>
                <p:nvPr/>
              </p:nvSpPr>
              <p:spPr>
                <a:xfrm>
                  <a:off x="11434134" y="4514843"/>
                  <a:ext cx="234038" cy="608372"/>
                </a:xfrm>
                <a:prstGeom prst="rect">
                  <a:avLst/>
                </a:prstGeom>
                <a:blipFill>
                  <a:blip r:embed="rId8"/>
                  <a:stretch>
                    <a:fillRect l="-36842" b="-122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2355B276-F165-BC2B-5874-70BE06FA71F0}"/>
                    </a:ext>
                  </a:extLst>
                </p:cNvPr>
                <p:cNvSpPr txBox="1"/>
                <p:nvPr/>
              </p:nvSpPr>
              <p:spPr>
                <a:xfrm>
                  <a:off x="10684725" y="3322142"/>
                  <a:ext cx="280526"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8" name="TextBox 37">
                  <a:extLst>
                    <a:ext uri="{FF2B5EF4-FFF2-40B4-BE49-F238E27FC236}">
                      <a16:creationId xmlns:a16="http://schemas.microsoft.com/office/drawing/2014/main" id="{2355B276-F165-BC2B-5874-70BE06FA71F0}"/>
                    </a:ext>
                  </a:extLst>
                </p:cNvPr>
                <p:cNvSpPr txBox="1">
                  <a:spLocks noRot="1" noChangeAspect="1" noMove="1" noResize="1" noEditPoints="1" noAdjustHandles="1" noChangeArrowheads="1" noChangeShapeType="1" noTextEdit="1"/>
                </p:cNvSpPr>
                <p:nvPr/>
              </p:nvSpPr>
              <p:spPr>
                <a:xfrm>
                  <a:off x="10684725" y="3322142"/>
                  <a:ext cx="280526" cy="430887"/>
                </a:xfrm>
                <a:prstGeom prst="rect">
                  <a:avLst/>
                </a:prstGeom>
                <a:blipFill>
                  <a:blip r:embed="rId5"/>
                  <a:stretch>
                    <a:fillRect l="-30435" r="-26087" b="-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C233F93A-B879-CA8E-7CC5-3AA78CDC57A5}"/>
                    </a:ext>
                  </a:extLst>
                </p:cNvPr>
                <p:cNvSpPr txBox="1"/>
                <p:nvPr/>
              </p:nvSpPr>
              <p:spPr>
                <a:xfrm>
                  <a:off x="10670841" y="6271941"/>
                  <a:ext cx="280526"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9" name="TextBox 38">
                  <a:extLst>
                    <a:ext uri="{FF2B5EF4-FFF2-40B4-BE49-F238E27FC236}">
                      <a16:creationId xmlns:a16="http://schemas.microsoft.com/office/drawing/2014/main" id="{C233F93A-B879-CA8E-7CC5-3AA78CDC57A5}"/>
                    </a:ext>
                  </a:extLst>
                </p:cNvPr>
                <p:cNvSpPr txBox="1">
                  <a:spLocks noRot="1" noChangeAspect="1" noMove="1" noResize="1" noEditPoints="1" noAdjustHandles="1" noChangeArrowheads="1" noChangeShapeType="1" noTextEdit="1"/>
                </p:cNvSpPr>
                <p:nvPr/>
              </p:nvSpPr>
              <p:spPr>
                <a:xfrm>
                  <a:off x="10670841" y="6271941"/>
                  <a:ext cx="280526" cy="430887"/>
                </a:xfrm>
                <a:prstGeom prst="rect">
                  <a:avLst/>
                </a:prstGeom>
                <a:blipFill>
                  <a:blip r:embed="rId9"/>
                  <a:stretch>
                    <a:fillRect l="-30435" r="-26087" b="-5714"/>
                  </a:stretch>
                </a:blipFill>
              </p:spPr>
              <p:txBody>
                <a:bodyPr/>
                <a:lstStyle/>
                <a:p>
                  <a:r>
                    <a:rPr lang="en-US">
                      <a:noFill/>
                    </a:rPr>
                    <a:t> </a:t>
                  </a:r>
                </a:p>
              </p:txBody>
            </p:sp>
          </mc:Fallback>
        </mc:AlternateContent>
        <p:cxnSp>
          <p:nvCxnSpPr>
            <p:cNvPr id="40" name="Straight Arrow Connector 39">
              <a:extLst>
                <a:ext uri="{FF2B5EF4-FFF2-40B4-BE49-F238E27FC236}">
                  <a16:creationId xmlns:a16="http://schemas.microsoft.com/office/drawing/2014/main" id="{ED6409C2-7B91-61DC-4A9C-C12D0A2AB7B4}"/>
                </a:ext>
              </a:extLst>
            </p:cNvPr>
            <p:cNvCxnSpPr>
              <a:cxnSpLocks/>
            </p:cNvCxnSpPr>
            <p:nvPr/>
          </p:nvCxnSpPr>
          <p:spPr>
            <a:xfrm flipH="1" flipV="1">
              <a:off x="10909565" y="5212719"/>
              <a:ext cx="431682" cy="1"/>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41" name="Straight Arrow Connector 40">
              <a:extLst>
                <a:ext uri="{FF2B5EF4-FFF2-40B4-BE49-F238E27FC236}">
                  <a16:creationId xmlns:a16="http://schemas.microsoft.com/office/drawing/2014/main" id="{AF83285C-131F-8F1F-312F-8358752DDBD3}"/>
                </a:ext>
              </a:extLst>
            </p:cNvPr>
            <p:cNvCxnSpPr>
              <a:cxnSpLocks/>
            </p:cNvCxnSpPr>
            <p:nvPr/>
          </p:nvCxnSpPr>
          <p:spPr>
            <a:xfrm flipH="1">
              <a:off x="10909565" y="5051129"/>
              <a:ext cx="431682" cy="0"/>
            </a:xfrm>
            <a:prstGeom prst="straightConnector1">
              <a:avLst/>
            </a:prstGeom>
            <a:ln w="38100">
              <a:solidFill>
                <a:schemeClr val="tx1"/>
              </a:solidFill>
              <a:prstDash val="sysDot"/>
              <a:tailEnd type="triangle"/>
            </a:ln>
          </p:spPr>
          <p:style>
            <a:lnRef idx="3">
              <a:schemeClr val="dk1"/>
            </a:lnRef>
            <a:fillRef idx="0">
              <a:schemeClr val="dk1"/>
            </a:fillRef>
            <a:effectRef idx="2">
              <a:schemeClr val="dk1"/>
            </a:effectRef>
            <a:fontRef idx="minor">
              <a:schemeClr val="tx1"/>
            </a:fontRef>
          </p:style>
        </p:cxnSp>
        <p:sp>
          <p:nvSpPr>
            <p:cNvPr id="42" name="Rectangle 41">
              <a:extLst>
                <a:ext uri="{FF2B5EF4-FFF2-40B4-BE49-F238E27FC236}">
                  <a16:creationId xmlns:a16="http://schemas.microsoft.com/office/drawing/2014/main" id="{5AC84FE3-B7A1-8653-57DC-42DFCBABA5A1}"/>
                </a:ext>
              </a:extLst>
            </p:cNvPr>
            <p:cNvSpPr/>
            <p:nvPr/>
          </p:nvSpPr>
          <p:spPr>
            <a:xfrm>
              <a:off x="10669799" y="5218455"/>
              <a:ext cx="248185" cy="1013315"/>
            </a:xfrm>
            <a:prstGeom prst="rect">
              <a:avLst/>
            </a:prstGeom>
            <a:solidFill>
              <a:schemeClr val="tx1"/>
            </a:solidFill>
            <a:ln w="3810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6" name="Rounded Rectangle 5">
            <a:extLst>
              <a:ext uri="{FF2B5EF4-FFF2-40B4-BE49-F238E27FC236}">
                <a16:creationId xmlns:a16="http://schemas.microsoft.com/office/drawing/2014/main" id="{3EBDD46C-91CC-E538-8CB1-3E33411C46C1}"/>
              </a:ext>
            </a:extLst>
          </p:cNvPr>
          <p:cNvSpPr/>
          <p:nvPr/>
        </p:nvSpPr>
        <p:spPr>
          <a:xfrm>
            <a:off x="501839" y="4576682"/>
            <a:ext cx="3091366" cy="71899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Correlated:</a:t>
            </a:r>
          </a:p>
        </p:txBody>
      </p:sp>
      <mc:AlternateContent xmlns:mc="http://schemas.openxmlformats.org/markup-compatibility/2006" xmlns:a14="http://schemas.microsoft.com/office/drawing/2010/main">
        <mc:Choice Requires="a14">
          <p:sp>
            <p:nvSpPr>
              <p:cNvPr id="7" name="Rounded Rectangle 6">
                <a:extLst>
                  <a:ext uri="{FF2B5EF4-FFF2-40B4-BE49-F238E27FC236}">
                    <a16:creationId xmlns:a16="http://schemas.microsoft.com/office/drawing/2014/main" id="{E8AAA376-421C-D68B-1DC0-08D4998AC550}"/>
                  </a:ext>
                </a:extLst>
              </p:cNvPr>
              <p:cNvSpPr/>
              <p:nvPr/>
            </p:nvSpPr>
            <p:spPr>
              <a:xfrm>
                <a:off x="174528" y="1587584"/>
                <a:ext cx="7520264" cy="2250247"/>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dirty="0"/>
                  <a:t>Observe: Green area is maximized when </a:t>
                </a: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2</m:t>
                        </m:r>
                      </m:den>
                    </m:f>
                  </m:oMath>
                </a14:m>
                <a:endParaRPr lang="en-US" sz="2800" dirty="0"/>
              </a:p>
              <a:p>
                <a:pPr algn="ctr"/>
                <a:r>
                  <a:rPr lang="en-US" sz="2800" dirty="0"/>
                  <a:t>or, </a:t>
                </a:r>
              </a:p>
              <a:p>
                <a:pPr algn="ctr"/>
                <a:r>
                  <a:rPr lang="en-US" sz="2800" dirty="0"/>
                  <a:t>higher entropy ⟺ stronger signal</a:t>
                </a:r>
              </a:p>
            </p:txBody>
          </p:sp>
        </mc:Choice>
        <mc:Fallback xmlns="">
          <p:sp>
            <p:nvSpPr>
              <p:cNvPr id="7" name="Rounded Rectangle 6">
                <a:extLst>
                  <a:ext uri="{FF2B5EF4-FFF2-40B4-BE49-F238E27FC236}">
                    <a16:creationId xmlns:a16="http://schemas.microsoft.com/office/drawing/2014/main" id="{E8AAA376-421C-D68B-1DC0-08D4998AC550}"/>
                  </a:ext>
                </a:extLst>
              </p:cNvPr>
              <p:cNvSpPr>
                <a:spLocks noRot="1" noChangeAspect="1" noMove="1" noResize="1" noEditPoints="1" noAdjustHandles="1" noChangeArrowheads="1" noChangeShapeType="1" noTextEdit="1"/>
              </p:cNvSpPr>
              <p:nvPr/>
            </p:nvSpPr>
            <p:spPr>
              <a:xfrm>
                <a:off x="174528" y="1587584"/>
                <a:ext cx="7520264" cy="2250247"/>
              </a:xfrm>
              <a:prstGeom prst="roundRect">
                <a:avLst/>
              </a:prstGeom>
              <a:blipFill>
                <a:blip r:embed="rId10"/>
                <a:stretch>
                  <a:fillRect/>
                </a:stretch>
              </a:blipFill>
            </p:spPr>
            <p:txBody>
              <a:bodyPr/>
              <a:lstStyle/>
              <a:p>
                <a:r>
                  <a:rPr lang="en-US">
                    <a:noFill/>
                  </a:rPr>
                  <a:t> </a:t>
                </a:r>
              </a:p>
            </p:txBody>
          </p:sp>
        </mc:Fallback>
      </mc:AlternateContent>
      <p:sp>
        <p:nvSpPr>
          <p:cNvPr id="9" name="Title 8">
            <a:extLst>
              <a:ext uri="{FF2B5EF4-FFF2-40B4-BE49-F238E27FC236}">
                <a16:creationId xmlns:a16="http://schemas.microsoft.com/office/drawing/2014/main" id="{487F8ADB-B0CD-5CD9-98EB-F8DC8007D4D1}"/>
              </a:ext>
            </a:extLst>
          </p:cNvPr>
          <p:cNvSpPr>
            <a:spLocks noGrp="1"/>
          </p:cNvSpPr>
          <p:nvPr>
            <p:ph type="title"/>
          </p:nvPr>
        </p:nvSpPr>
        <p:spPr/>
        <p:txBody>
          <a:bodyPr/>
          <a:lstStyle/>
          <a:p>
            <a:endParaRPr lang="en-US"/>
          </a:p>
        </p:txBody>
      </p:sp>
      <p:sp>
        <p:nvSpPr>
          <p:cNvPr id="10" name="Title 1">
            <a:extLst>
              <a:ext uri="{FF2B5EF4-FFF2-40B4-BE49-F238E27FC236}">
                <a16:creationId xmlns:a16="http://schemas.microsoft.com/office/drawing/2014/main" id="{CF3C0D76-9E5F-DDF6-023E-CB27B7CC5FB1}"/>
              </a:ext>
            </a:extLst>
          </p:cNvPr>
          <p:cNvSpPr txBox="1">
            <a:spLocks/>
          </p:cNvSpPr>
          <p:nvPr/>
        </p:nvSpPr>
        <p:spPr>
          <a:xfrm>
            <a:off x="248312" y="482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Watermarking one token</a:t>
            </a:r>
            <a:endParaRPr lang="en-US"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0282E49-2313-2F98-E702-6B9EFE2FA261}"/>
                  </a:ext>
                </a:extLst>
              </p:cNvPr>
              <p:cNvSpPr txBox="1"/>
              <p:nvPr/>
            </p:nvSpPr>
            <p:spPr>
              <a:xfrm>
                <a:off x="177128" y="6003261"/>
                <a:ext cx="8443195" cy="7838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Pr</m:t>
                          </m:r>
                        </m:fName>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r>
                                <a:rPr lang="en-US" sz="2400" b="0" i="1" smtClean="0">
                                  <a:latin typeface="Cambria Math" panose="02040503050406030204" pitchFamily="18" charset="0"/>
                                </a:rPr>
                                <m:t>=</m:t>
                              </m:r>
                              <m:r>
                                <a:rPr lang="en-US" sz="2400" b="0" i="1" smtClean="0">
                                  <a:latin typeface="Cambria Math" panose="02040503050406030204" pitchFamily="18" charset="0"/>
                                </a:rPr>
                                <m:t>𝑥</m:t>
                              </m:r>
                            </m:e>
                          </m:d>
                        </m:e>
                      </m:func>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1" i="0" smtClean="0">
                              <a:solidFill>
                                <a:schemeClr val="accent6"/>
                              </a:solidFill>
                              <a:latin typeface="Cambria Math" panose="02040503050406030204" pitchFamily="18" charset="0"/>
                            </a:rPr>
                            <m:t>𝐠𝐫𝐞𝐞𝐧</m:t>
                          </m:r>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1" i="0" smtClean="0">
                              <a:solidFill>
                                <a:schemeClr val="accent6"/>
                              </a:solidFill>
                              <a:latin typeface="Cambria Math" panose="02040503050406030204" pitchFamily="18" charset="0"/>
                            </a:rPr>
                            <m:t>𝐠𝐫𝐞𝐞𝐧</m:t>
                          </m:r>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r>
                        <a:rPr lang="en-US" sz="2400" b="0" i="1" smtClean="0">
                          <a:latin typeface="Cambria Math" panose="02040503050406030204" pitchFamily="18" charset="0"/>
                        </a:rPr>
                        <m:t>+</m:t>
                      </m:r>
                      <m:r>
                        <a:rPr lang="en-US" sz="2400" b="1" i="0" smtClean="0">
                          <a:solidFill>
                            <a:schemeClr val="accent6"/>
                          </a:solidFill>
                          <a:latin typeface="Cambria Math" panose="02040503050406030204" pitchFamily="18" charset="0"/>
                        </a:rPr>
                        <m:t>𝐠𝐫𝐞𝐞𝐧</m:t>
                      </m:r>
                    </m:oMath>
                  </m:oMathPara>
                </a14:m>
                <a:endParaRPr lang="en-US" sz="2400" dirty="0"/>
              </a:p>
            </p:txBody>
          </p:sp>
        </mc:Choice>
        <mc:Fallback xmlns="">
          <p:sp>
            <p:nvSpPr>
              <p:cNvPr id="11" name="TextBox 10">
                <a:extLst>
                  <a:ext uri="{FF2B5EF4-FFF2-40B4-BE49-F238E27FC236}">
                    <a16:creationId xmlns:a16="http://schemas.microsoft.com/office/drawing/2014/main" id="{80282E49-2313-2F98-E702-6B9EFE2FA261}"/>
                  </a:ext>
                </a:extLst>
              </p:cNvPr>
              <p:cNvSpPr txBox="1">
                <a:spLocks noRot="1" noChangeAspect="1" noMove="1" noResize="1" noEditPoints="1" noAdjustHandles="1" noChangeArrowheads="1" noChangeShapeType="1" noTextEdit="1"/>
              </p:cNvSpPr>
              <p:nvPr/>
            </p:nvSpPr>
            <p:spPr>
              <a:xfrm>
                <a:off x="177128" y="6003261"/>
                <a:ext cx="8443195" cy="783804"/>
              </a:xfrm>
              <a:prstGeom prst="rect">
                <a:avLst/>
              </a:prstGeom>
              <a:blipFill>
                <a:blip r:embed="rId11"/>
                <a:stretch>
                  <a:fillRect b="-6349"/>
                </a:stretch>
              </a:blipFill>
            </p:spPr>
            <p:txBody>
              <a:bodyPr/>
              <a:lstStyle/>
              <a:p>
                <a:r>
                  <a:rPr lang="en-US">
                    <a:noFill/>
                  </a:rPr>
                  <a:t> </a:t>
                </a:r>
              </a:p>
            </p:txBody>
          </p:sp>
        </mc:Fallback>
      </mc:AlternateContent>
      <p:sp>
        <p:nvSpPr>
          <p:cNvPr id="12" name="Rectangle 11">
            <a:extLst>
              <a:ext uri="{FF2B5EF4-FFF2-40B4-BE49-F238E27FC236}">
                <a16:creationId xmlns:a16="http://schemas.microsoft.com/office/drawing/2014/main" id="{0CEBA18E-6AFA-B5A8-8D9F-69ADC83DA449}"/>
              </a:ext>
            </a:extLst>
          </p:cNvPr>
          <p:cNvSpPr/>
          <p:nvPr/>
        </p:nvSpPr>
        <p:spPr>
          <a:xfrm>
            <a:off x="9753945" y="4188165"/>
            <a:ext cx="226379" cy="697876"/>
          </a:xfrm>
          <a:prstGeom prst="rect">
            <a:avLst/>
          </a:prstGeom>
          <a:solidFill>
            <a:srgbClr val="70AD47">
              <a:alpha val="5803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03239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DAB97931-A293-1D80-6BF4-03843F3DC475}"/>
              </a:ext>
            </a:extLst>
          </p:cNvPr>
          <p:cNvGrpSpPr/>
          <p:nvPr/>
        </p:nvGrpSpPr>
        <p:grpSpPr>
          <a:xfrm>
            <a:off x="5976084" y="3027803"/>
            <a:ext cx="1272810" cy="3380686"/>
            <a:chOff x="7946336" y="2956820"/>
            <a:chExt cx="1272810" cy="3380686"/>
          </a:xfrm>
        </p:grpSpPr>
        <p:grpSp>
          <p:nvGrpSpPr>
            <p:cNvPr id="17" name="Group 16">
              <a:extLst>
                <a:ext uri="{FF2B5EF4-FFF2-40B4-BE49-F238E27FC236}">
                  <a16:creationId xmlns:a16="http://schemas.microsoft.com/office/drawing/2014/main" id="{072C0AF4-F581-65FE-3649-1AE1350BA4E3}"/>
                </a:ext>
              </a:extLst>
            </p:cNvPr>
            <p:cNvGrpSpPr/>
            <p:nvPr/>
          </p:nvGrpSpPr>
          <p:grpSpPr>
            <a:xfrm>
              <a:off x="7946336" y="2956820"/>
              <a:ext cx="1272810" cy="3380686"/>
              <a:chOff x="10656413" y="3322142"/>
              <a:chExt cx="1272810" cy="3380686"/>
            </a:xfrm>
          </p:grpSpPr>
          <p:sp>
            <p:nvSpPr>
              <p:cNvPr id="20" name="Rectangle 19">
                <a:extLst>
                  <a:ext uri="{FF2B5EF4-FFF2-40B4-BE49-F238E27FC236}">
                    <a16:creationId xmlns:a16="http://schemas.microsoft.com/office/drawing/2014/main" id="{D11A23B0-AD07-F5DD-6F78-45978EF8AD3E}"/>
                  </a:ext>
                </a:extLst>
              </p:cNvPr>
              <p:cNvSpPr/>
              <p:nvPr/>
            </p:nvSpPr>
            <p:spPr>
              <a:xfrm>
                <a:off x="10656413" y="3753030"/>
                <a:ext cx="261571" cy="2478741"/>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46EACB27-587F-8A5A-C4E9-E7EC4148CD29}"/>
                      </a:ext>
                    </a:extLst>
                  </p:cNvPr>
                  <p:cNvSpPr txBox="1"/>
                  <p:nvPr/>
                </p:nvSpPr>
                <p:spPr>
                  <a:xfrm>
                    <a:off x="11421072" y="3537585"/>
                    <a:ext cx="508151"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acc>
                            </m:e>
                            <m: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2" name="TextBox 21">
                    <a:extLst>
                      <a:ext uri="{FF2B5EF4-FFF2-40B4-BE49-F238E27FC236}">
                        <a16:creationId xmlns:a16="http://schemas.microsoft.com/office/drawing/2014/main" id="{46EACB27-587F-8A5A-C4E9-E7EC4148CD29}"/>
                      </a:ext>
                    </a:extLst>
                  </p:cNvPr>
                  <p:cNvSpPr txBox="1">
                    <a:spLocks noRot="1" noChangeAspect="1" noMove="1" noResize="1" noEditPoints="1" noAdjustHandles="1" noChangeArrowheads="1" noChangeShapeType="1" noTextEdit="1"/>
                  </p:cNvSpPr>
                  <p:nvPr/>
                </p:nvSpPr>
                <p:spPr>
                  <a:xfrm>
                    <a:off x="11421072" y="3537585"/>
                    <a:ext cx="508151" cy="430887"/>
                  </a:xfrm>
                  <a:prstGeom prst="rect">
                    <a:avLst/>
                  </a:prstGeom>
                  <a:blipFill>
                    <a:blip r:embed="rId3"/>
                    <a:stretch>
                      <a:fillRect l="-14634" t="-17143" r="-26829" b="-3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121B3409-FB69-E2B6-438C-A9A984C0C9BF}"/>
                      </a:ext>
                    </a:extLst>
                  </p:cNvPr>
                  <p:cNvSpPr txBox="1"/>
                  <p:nvPr/>
                </p:nvSpPr>
                <p:spPr>
                  <a:xfrm>
                    <a:off x="11421072" y="4733560"/>
                    <a:ext cx="234038" cy="60837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den>
                        </m:f>
                      </m:oMath>
                    </a14:m>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mc:Choice>
            <mc:Fallback xmlns="">
              <p:sp>
                <p:nvSpPr>
                  <p:cNvPr id="23" name="TextBox 22">
                    <a:extLst>
                      <a:ext uri="{FF2B5EF4-FFF2-40B4-BE49-F238E27FC236}">
                        <a16:creationId xmlns:a16="http://schemas.microsoft.com/office/drawing/2014/main" id="{121B3409-FB69-E2B6-438C-A9A984C0C9BF}"/>
                      </a:ext>
                    </a:extLst>
                  </p:cNvPr>
                  <p:cNvSpPr txBox="1">
                    <a:spLocks noRot="1" noChangeAspect="1" noMove="1" noResize="1" noEditPoints="1" noAdjustHandles="1" noChangeArrowheads="1" noChangeShapeType="1" noTextEdit="1"/>
                  </p:cNvSpPr>
                  <p:nvPr/>
                </p:nvSpPr>
                <p:spPr>
                  <a:xfrm>
                    <a:off x="11421072" y="4733560"/>
                    <a:ext cx="234038" cy="608372"/>
                  </a:xfrm>
                  <a:prstGeom prst="rect">
                    <a:avLst/>
                  </a:prstGeom>
                  <a:blipFill>
                    <a:blip r:embed="rId4"/>
                    <a:stretch>
                      <a:fillRect l="-30000" b="-122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A400230E-D16C-E6C5-C7A8-AB417F9F5F31}"/>
                      </a:ext>
                    </a:extLst>
                  </p:cNvPr>
                  <p:cNvSpPr txBox="1"/>
                  <p:nvPr/>
                </p:nvSpPr>
                <p:spPr>
                  <a:xfrm>
                    <a:off x="10684725" y="3322142"/>
                    <a:ext cx="280526"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6" name="TextBox 25">
                    <a:extLst>
                      <a:ext uri="{FF2B5EF4-FFF2-40B4-BE49-F238E27FC236}">
                        <a16:creationId xmlns:a16="http://schemas.microsoft.com/office/drawing/2014/main" id="{A400230E-D16C-E6C5-C7A8-AB417F9F5F31}"/>
                      </a:ext>
                    </a:extLst>
                  </p:cNvPr>
                  <p:cNvSpPr txBox="1">
                    <a:spLocks noRot="1" noChangeAspect="1" noMove="1" noResize="1" noEditPoints="1" noAdjustHandles="1" noChangeArrowheads="1" noChangeShapeType="1" noTextEdit="1"/>
                  </p:cNvSpPr>
                  <p:nvPr/>
                </p:nvSpPr>
                <p:spPr>
                  <a:xfrm>
                    <a:off x="10684725" y="3322142"/>
                    <a:ext cx="280526" cy="430887"/>
                  </a:xfrm>
                  <a:prstGeom prst="rect">
                    <a:avLst/>
                  </a:prstGeom>
                  <a:blipFill>
                    <a:blip r:embed="rId5"/>
                    <a:stretch>
                      <a:fillRect l="-26087" r="-30435" b="-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7E84F2BA-0664-6E72-57F0-D67D52B13C01}"/>
                      </a:ext>
                    </a:extLst>
                  </p:cNvPr>
                  <p:cNvSpPr txBox="1"/>
                  <p:nvPr/>
                </p:nvSpPr>
                <p:spPr>
                  <a:xfrm>
                    <a:off x="10670841" y="6271941"/>
                    <a:ext cx="280526"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7" name="TextBox 26">
                    <a:extLst>
                      <a:ext uri="{FF2B5EF4-FFF2-40B4-BE49-F238E27FC236}">
                        <a16:creationId xmlns:a16="http://schemas.microsoft.com/office/drawing/2014/main" id="{7E84F2BA-0664-6E72-57F0-D67D52B13C01}"/>
                      </a:ext>
                    </a:extLst>
                  </p:cNvPr>
                  <p:cNvSpPr txBox="1">
                    <a:spLocks noRot="1" noChangeAspect="1" noMove="1" noResize="1" noEditPoints="1" noAdjustHandles="1" noChangeArrowheads="1" noChangeShapeType="1" noTextEdit="1"/>
                  </p:cNvSpPr>
                  <p:nvPr/>
                </p:nvSpPr>
                <p:spPr>
                  <a:xfrm>
                    <a:off x="10670841" y="6271941"/>
                    <a:ext cx="280526" cy="430887"/>
                  </a:xfrm>
                  <a:prstGeom prst="rect">
                    <a:avLst/>
                  </a:prstGeom>
                  <a:blipFill>
                    <a:blip r:embed="rId6"/>
                    <a:stretch>
                      <a:fillRect l="-26087" r="-30435" b="-5714"/>
                    </a:stretch>
                  </a:blipFill>
                </p:spPr>
                <p:txBody>
                  <a:bodyPr/>
                  <a:lstStyle/>
                  <a:p>
                    <a:r>
                      <a:rPr lang="en-US">
                        <a:noFill/>
                      </a:rPr>
                      <a:t> </a:t>
                    </a:r>
                  </a:p>
                </p:txBody>
              </p:sp>
            </mc:Fallback>
          </mc:AlternateContent>
          <p:cxnSp>
            <p:nvCxnSpPr>
              <p:cNvPr id="29" name="Straight Arrow Connector 28">
                <a:extLst>
                  <a:ext uri="{FF2B5EF4-FFF2-40B4-BE49-F238E27FC236}">
                    <a16:creationId xmlns:a16="http://schemas.microsoft.com/office/drawing/2014/main" id="{1B0F9044-F277-356F-CAF5-8607D9941097}"/>
                  </a:ext>
                </a:extLst>
              </p:cNvPr>
              <p:cNvCxnSpPr>
                <a:cxnSpLocks/>
              </p:cNvCxnSpPr>
              <p:nvPr/>
            </p:nvCxnSpPr>
            <p:spPr>
              <a:xfrm flipH="1" flipV="1">
                <a:off x="10936939" y="3755981"/>
                <a:ext cx="431682" cy="1"/>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30" name="Straight Arrow Connector 29">
                <a:extLst>
                  <a:ext uri="{FF2B5EF4-FFF2-40B4-BE49-F238E27FC236}">
                    <a16:creationId xmlns:a16="http://schemas.microsoft.com/office/drawing/2014/main" id="{6A35758D-FBAC-FE08-074B-B33BA02A0643}"/>
                  </a:ext>
                </a:extLst>
              </p:cNvPr>
              <p:cNvCxnSpPr>
                <a:cxnSpLocks/>
              </p:cNvCxnSpPr>
              <p:nvPr/>
            </p:nvCxnSpPr>
            <p:spPr>
              <a:xfrm flipH="1">
                <a:off x="10909565" y="5051129"/>
                <a:ext cx="431682" cy="0"/>
              </a:xfrm>
              <a:prstGeom prst="straightConnector1">
                <a:avLst/>
              </a:prstGeom>
              <a:ln w="38100">
                <a:solidFill>
                  <a:schemeClr val="tx1"/>
                </a:solidFill>
                <a:prstDash val="sysDot"/>
                <a:tailEnd type="triangle"/>
              </a:ln>
            </p:spPr>
            <p:style>
              <a:lnRef idx="3">
                <a:schemeClr val="dk1"/>
              </a:lnRef>
              <a:fillRef idx="0">
                <a:schemeClr val="dk1"/>
              </a:fillRef>
              <a:effectRef idx="2">
                <a:schemeClr val="dk1"/>
              </a:effectRef>
              <a:fontRef idx="minor">
                <a:schemeClr val="tx1"/>
              </a:fontRef>
            </p:style>
          </p:cxnSp>
          <p:sp>
            <p:nvSpPr>
              <p:cNvPr id="32" name="Rectangle 31">
                <a:extLst>
                  <a:ext uri="{FF2B5EF4-FFF2-40B4-BE49-F238E27FC236}">
                    <a16:creationId xmlns:a16="http://schemas.microsoft.com/office/drawing/2014/main" id="{8B398797-67D5-04B8-2613-8C625AABD6AE}"/>
                  </a:ext>
                </a:extLst>
              </p:cNvPr>
              <p:cNvSpPr/>
              <p:nvPr/>
            </p:nvSpPr>
            <p:spPr>
              <a:xfrm>
                <a:off x="10656413" y="4477199"/>
                <a:ext cx="261571" cy="1754571"/>
              </a:xfrm>
              <a:prstGeom prst="rect">
                <a:avLst/>
              </a:prstGeom>
              <a:solidFill>
                <a:schemeClr val="tx1"/>
              </a:solidFill>
              <a:ln w="3810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3" name="Rectangle 32">
              <a:extLst>
                <a:ext uri="{FF2B5EF4-FFF2-40B4-BE49-F238E27FC236}">
                  <a16:creationId xmlns:a16="http://schemas.microsoft.com/office/drawing/2014/main" id="{6EB03B19-4C79-E283-12DC-54BBCFEF57E7}"/>
                </a:ext>
              </a:extLst>
            </p:cNvPr>
            <p:cNvSpPr/>
            <p:nvPr/>
          </p:nvSpPr>
          <p:spPr>
            <a:xfrm>
              <a:off x="7946336" y="3387708"/>
              <a:ext cx="261571" cy="724169"/>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79C2AB90-242B-DA01-692A-7223222F9FA3}"/>
              </a:ext>
            </a:extLst>
          </p:cNvPr>
          <p:cNvGrpSpPr/>
          <p:nvPr/>
        </p:nvGrpSpPr>
        <p:grpSpPr>
          <a:xfrm>
            <a:off x="8147938" y="3027803"/>
            <a:ext cx="1028414" cy="3380686"/>
            <a:chOff x="10656413" y="3322142"/>
            <a:chExt cx="1028414" cy="3380686"/>
          </a:xfrm>
        </p:grpSpPr>
        <p:sp>
          <p:nvSpPr>
            <p:cNvPr id="35" name="Rectangle 34">
              <a:extLst>
                <a:ext uri="{FF2B5EF4-FFF2-40B4-BE49-F238E27FC236}">
                  <a16:creationId xmlns:a16="http://schemas.microsoft.com/office/drawing/2014/main" id="{2C68F6A6-EBB9-D9A2-2751-857115E728D8}"/>
                </a:ext>
              </a:extLst>
            </p:cNvPr>
            <p:cNvSpPr/>
            <p:nvPr/>
          </p:nvSpPr>
          <p:spPr>
            <a:xfrm>
              <a:off x="10656413" y="3753030"/>
              <a:ext cx="261571" cy="2478741"/>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D96634AF-562C-4EF5-A638-190858F52BB0}"/>
                    </a:ext>
                  </a:extLst>
                </p:cNvPr>
                <p:cNvSpPr txBox="1"/>
                <p:nvPr/>
              </p:nvSpPr>
              <p:spPr>
                <a:xfrm>
                  <a:off x="11168404" y="5315840"/>
                  <a:ext cx="516423"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acc>
                          </m:e>
                          <m: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sub>
                        </m:s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6" name="TextBox 35">
                  <a:extLst>
                    <a:ext uri="{FF2B5EF4-FFF2-40B4-BE49-F238E27FC236}">
                      <a16:creationId xmlns:a16="http://schemas.microsoft.com/office/drawing/2014/main" id="{D96634AF-562C-4EF5-A638-190858F52BB0}"/>
                    </a:ext>
                  </a:extLst>
                </p:cNvPr>
                <p:cNvSpPr txBox="1">
                  <a:spLocks noRot="1" noChangeAspect="1" noMove="1" noResize="1" noEditPoints="1" noAdjustHandles="1" noChangeArrowheads="1" noChangeShapeType="1" noTextEdit="1"/>
                </p:cNvSpPr>
                <p:nvPr/>
              </p:nvSpPr>
              <p:spPr>
                <a:xfrm>
                  <a:off x="11168404" y="5315840"/>
                  <a:ext cx="516423" cy="430887"/>
                </a:xfrm>
                <a:prstGeom prst="rect">
                  <a:avLst/>
                </a:prstGeom>
                <a:blipFill>
                  <a:blip r:embed="rId7"/>
                  <a:stretch>
                    <a:fillRect l="-17073" t="-17143" r="-26829" b="-3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9A66AB14-7358-05C9-C09B-7F05B362E1AD}"/>
                    </a:ext>
                  </a:extLst>
                </p:cNvPr>
                <p:cNvSpPr txBox="1"/>
                <p:nvPr/>
              </p:nvSpPr>
              <p:spPr>
                <a:xfrm>
                  <a:off x="11434134" y="4514843"/>
                  <a:ext cx="234038" cy="60837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den>
                      </m:f>
                    </m:oMath>
                  </a14:m>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mc:Choice>
          <mc:Fallback xmlns="">
            <p:sp>
              <p:nvSpPr>
                <p:cNvPr id="37" name="TextBox 36">
                  <a:extLst>
                    <a:ext uri="{FF2B5EF4-FFF2-40B4-BE49-F238E27FC236}">
                      <a16:creationId xmlns:a16="http://schemas.microsoft.com/office/drawing/2014/main" id="{9A66AB14-7358-05C9-C09B-7F05B362E1AD}"/>
                    </a:ext>
                  </a:extLst>
                </p:cNvPr>
                <p:cNvSpPr txBox="1">
                  <a:spLocks noRot="1" noChangeAspect="1" noMove="1" noResize="1" noEditPoints="1" noAdjustHandles="1" noChangeArrowheads="1" noChangeShapeType="1" noTextEdit="1"/>
                </p:cNvSpPr>
                <p:nvPr/>
              </p:nvSpPr>
              <p:spPr>
                <a:xfrm>
                  <a:off x="11434134" y="4514843"/>
                  <a:ext cx="234038" cy="608372"/>
                </a:xfrm>
                <a:prstGeom prst="rect">
                  <a:avLst/>
                </a:prstGeom>
                <a:blipFill>
                  <a:blip r:embed="rId8"/>
                  <a:stretch>
                    <a:fillRect l="-30000" b="-102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2355B276-F165-BC2B-5874-70BE06FA71F0}"/>
                    </a:ext>
                  </a:extLst>
                </p:cNvPr>
                <p:cNvSpPr txBox="1"/>
                <p:nvPr/>
              </p:nvSpPr>
              <p:spPr>
                <a:xfrm>
                  <a:off x="10684725" y="3322142"/>
                  <a:ext cx="280526"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8" name="TextBox 37">
                  <a:extLst>
                    <a:ext uri="{FF2B5EF4-FFF2-40B4-BE49-F238E27FC236}">
                      <a16:creationId xmlns:a16="http://schemas.microsoft.com/office/drawing/2014/main" id="{2355B276-F165-BC2B-5874-70BE06FA71F0}"/>
                    </a:ext>
                  </a:extLst>
                </p:cNvPr>
                <p:cNvSpPr txBox="1">
                  <a:spLocks noRot="1" noChangeAspect="1" noMove="1" noResize="1" noEditPoints="1" noAdjustHandles="1" noChangeArrowheads="1" noChangeShapeType="1" noTextEdit="1"/>
                </p:cNvSpPr>
                <p:nvPr/>
              </p:nvSpPr>
              <p:spPr>
                <a:xfrm>
                  <a:off x="10684725" y="3322142"/>
                  <a:ext cx="280526" cy="430887"/>
                </a:xfrm>
                <a:prstGeom prst="rect">
                  <a:avLst/>
                </a:prstGeom>
                <a:blipFill>
                  <a:blip r:embed="rId5"/>
                  <a:stretch>
                    <a:fillRect l="-26087" r="-30435" b="-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C233F93A-B879-CA8E-7CC5-3AA78CDC57A5}"/>
                    </a:ext>
                  </a:extLst>
                </p:cNvPr>
                <p:cNvSpPr txBox="1"/>
                <p:nvPr/>
              </p:nvSpPr>
              <p:spPr>
                <a:xfrm>
                  <a:off x="10670841" y="6271941"/>
                  <a:ext cx="280526"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9" name="TextBox 38">
                  <a:extLst>
                    <a:ext uri="{FF2B5EF4-FFF2-40B4-BE49-F238E27FC236}">
                      <a16:creationId xmlns:a16="http://schemas.microsoft.com/office/drawing/2014/main" id="{C233F93A-B879-CA8E-7CC5-3AA78CDC57A5}"/>
                    </a:ext>
                  </a:extLst>
                </p:cNvPr>
                <p:cNvSpPr txBox="1">
                  <a:spLocks noRot="1" noChangeAspect="1" noMove="1" noResize="1" noEditPoints="1" noAdjustHandles="1" noChangeArrowheads="1" noChangeShapeType="1" noTextEdit="1"/>
                </p:cNvSpPr>
                <p:nvPr/>
              </p:nvSpPr>
              <p:spPr>
                <a:xfrm>
                  <a:off x="10670841" y="6271941"/>
                  <a:ext cx="280526" cy="430887"/>
                </a:xfrm>
                <a:prstGeom prst="rect">
                  <a:avLst/>
                </a:prstGeom>
                <a:blipFill>
                  <a:blip r:embed="rId6"/>
                  <a:stretch>
                    <a:fillRect l="-26087" r="-30435" b="-5714"/>
                  </a:stretch>
                </a:blipFill>
              </p:spPr>
              <p:txBody>
                <a:bodyPr/>
                <a:lstStyle/>
                <a:p>
                  <a:r>
                    <a:rPr lang="en-US">
                      <a:noFill/>
                    </a:rPr>
                    <a:t> </a:t>
                  </a:r>
                </a:p>
              </p:txBody>
            </p:sp>
          </mc:Fallback>
        </mc:AlternateContent>
        <p:cxnSp>
          <p:nvCxnSpPr>
            <p:cNvPr id="40" name="Straight Arrow Connector 39">
              <a:extLst>
                <a:ext uri="{FF2B5EF4-FFF2-40B4-BE49-F238E27FC236}">
                  <a16:creationId xmlns:a16="http://schemas.microsoft.com/office/drawing/2014/main" id="{ED6409C2-7B91-61DC-4A9C-C12D0A2AB7B4}"/>
                </a:ext>
              </a:extLst>
            </p:cNvPr>
            <p:cNvCxnSpPr>
              <a:cxnSpLocks/>
            </p:cNvCxnSpPr>
            <p:nvPr/>
          </p:nvCxnSpPr>
          <p:spPr>
            <a:xfrm flipH="1" flipV="1">
              <a:off x="10909565" y="5212719"/>
              <a:ext cx="431682" cy="1"/>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41" name="Straight Arrow Connector 40">
              <a:extLst>
                <a:ext uri="{FF2B5EF4-FFF2-40B4-BE49-F238E27FC236}">
                  <a16:creationId xmlns:a16="http://schemas.microsoft.com/office/drawing/2014/main" id="{AF83285C-131F-8F1F-312F-8358752DDBD3}"/>
                </a:ext>
              </a:extLst>
            </p:cNvPr>
            <p:cNvCxnSpPr>
              <a:cxnSpLocks/>
            </p:cNvCxnSpPr>
            <p:nvPr/>
          </p:nvCxnSpPr>
          <p:spPr>
            <a:xfrm flipH="1">
              <a:off x="10909565" y="5051129"/>
              <a:ext cx="431682" cy="0"/>
            </a:xfrm>
            <a:prstGeom prst="straightConnector1">
              <a:avLst/>
            </a:prstGeom>
            <a:ln w="38100">
              <a:solidFill>
                <a:schemeClr val="tx1"/>
              </a:solidFill>
              <a:prstDash val="sysDot"/>
              <a:tailEnd type="triangle"/>
            </a:ln>
          </p:spPr>
          <p:style>
            <a:lnRef idx="3">
              <a:schemeClr val="dk1"/>
            </a:lnRef>
            <a:fillRef idx="0">
              <a:schemeClr val="dk1"/>
            </a:fillRef>
            <a:effectRef idx="2">
              <a:schemeClr val="dk1"/>
            </a:effectRef>
            <a:fontRef idx="minor">
              <a:schemeClr val="tx1"/>
            </a:fontRef>
          </p:style>
        </p:cxnSp>
        <p:sp>
          <p:nvSpPr>
            <p:cNvPr id="42" name="Rectangle 41">
              <a:extLst>
                <a:ext uri="{FF2B5EF4-FFF2-40B4-BE49-F238E27FC236}">
                  <a16:creationId xmlns:a16="http://schemas.microsoft.com/office/drawing/2014/main" id="{5AC84FE3-B7A1-8653-57DC-42DFCBABA5A1}"/>
                </a:ext>
              </a:extLst>
            </p:cNvPr>
            <p:cNvSpPr/>
            <p:nvPr/>
          </p:nvSpPr>
          <p:spPr>
            <a:xfrm>
              <a:off x="10669799" y="5218455"/>
              <a:ext cx="248185" cy="1013315"/>
            </a:xfrm>
            <a:prstGeom prst="rect">
              <a:avLst/>
            </a:prstGeom>
            <a:solidFill>
              <a:schemeClr val="tx1"/>
            </a:solidFill>
            <a:ln w="3810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mc:AlternateContent xmlns:mc="http://schemas.openxmlformats.org/markup-compatibility/2006" xmlns:a14="http://schemas.microsoft.com/office/drawing/2010/main">
        <mc:Choice Requires="a14">
          <p:sp>
            <p:nvSpPr>
              <p:cNvPr id="7" name="Rounded Rectangle 6">
                <a:extLst>
                  <a:ext uri="{FF2B5EF4-FFF2-40B4-BE49-F238E27FC236}">
                    <a16:creationId xmlns:a16="http://schemas.microsoft.com/office/drawing/2014/main" id="{E8AAA376-421C-D68B-1DC0-08D4998AC550}"/>
                  </a:ext>
                </a:extLst>
              </p:cNvPr>
              <p:cNvSpPr/>
              <p:nvPr/>
            </p:nvSpPr>
            <p:spPr>
              <a:xfrm>
                <a:off x="407304" y="1189915"/>
                <a:ext cx="11377391" cy="1637674"/>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dirty="0"/>
                  <a:t>Generate a long seed </a:t>
                </a:r>
                <a14:m>
                  <m:oMath xmlns:m="http://schemas.openxmlformats.org/officeDocument/2006/math">
                    <m:r>
                      <a:rPr lang="en-US" sz="2800" b="0" i="1" smtClean="0">
                        <a:latin typeface="Cambria Math" panose="02040503050406030204" pitchFamily="18" charset="0"/>
                      </a:rPr>
                      <m:t>𝑥</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1</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𝑛</m:t>
                        </m:r>
                      </m:sub>
                    </m:sSub>
                  </m:oMath>
                </a14:m>
                <a:endParaRPr lang="en-US" sz="2800" dirty="0"/>
              </a:p>
              <a:p>
                <a:pPr algn="ctr"/>
                <a:r>
                  <a:rPr lang="en-US" sz="2800" dirty="0"/>
                  <a:t>Use each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𝑖</m:t>
                        </m:r>
                      </m:sub>
                    </m:sSub>
                  </m:oMath>
                </a14:m>
                <a:r>
                  <a:rPr lang="en-US" sz="2800" dirty="0"/>
                  <a:t> as we just saw, computing </a:t>
                </a:r>
                <a14:m>
                  <m:oMath xmlns:m="http://schemas.openxmlformats.org/officeDocument/2006/math">
                    <m:sSub>
                      <m:sSubPr>
                        <m:ctrlPr>
                          <a:rPr lang="en-US" sz="2800" b="0" i="1" dirty="0" smtClean="0">
                            <a:latin typeface="Cambria Math" panose="02040503050406030204" pitchFamily="18" charset="0"/>
                          </a:rPr>
                        </m:ctrlPr>
                      </m:sSub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𝑝</m:t>
                            </m:r>
                          </m:e>
                        </m:acc>
                      </m:e>
                      <m:sub>
                        <m:sSub>
                          <m:sSubPr>
                            <m:ctrlPr>
                              <a:rPr lang="en-US" sz="2800" b="0" i="1" dirty="0" smtClean="0">
                                <a:latin typeface="Cambria Math" panose="02040503050406030204" pitchFamily="18" charset="0"/>
                              </a:rPr>
                            </m:ctrlPr>
                          </m:sSubPr>
                          <m:e>
                            <m:r>
                              <a:rPr lang="en-US" sz="2800" b="0" i="1" dirty="0" smtClean="0">
                                <a:latin typeface="Cambria Math" panose="02040503050406030204" pitchFamily="18" charset="0"/>
                              </a:rPr>
                              <m:t>𝑥</m:t>
                            </m:r>
                          </m:e>
                          <m:sub>
                            <m:r>
                              <a:rPr lang="en-US" sz="2800" b="0" i="1" dirty="0" smtClean="0">
                                <a:latin typeface="Cambria Math" panose="02040503050406030204" pitchFamily="18" charset="0"/>
                              </a:rPr>
                              <m:t>𝑖</m:t>
                            </m:r>
                          </m:sub>
                        </m:sSub>
                      </m:sub>
                    </m:sSub>
                  </m:oMath>
                </a14:m>
                <a:endParaRPr lang="en-US" sz="2800" dirty="0"/>
              </a:p>
            </p:txBody>
          </p:sp>
        </mc:Choice>
        <mc:Fallback xmlns="">
          <p:sp>
            <p:nvSpPr>
              <p:cNvPr id="7" name="Rounded Rectangle 6">
                <a:extLst>
                  <a:ext uri="{FF2B5EF4-FFF2-40B4-BE49-F238E27FC236}">
                    <a16:creationId xmlns:a16="http://schemas.microsoft.com/office/drawing/2014/main" id="{E8AAA376-421C-D68B-1DC0-08D4998AC550}"/>
                  </a:ext>
                </a:extLst>
              </p:cNvPr>
              <p:cNvSpPr>
                <a:spLocks noRot="1" noChangeAspect="1" noMove="1" noResize="1" noEditPoints="1" noAdjustHandles="1" noChangeArrowheads="1" noChangeShapeType="1" noTextEdit="1"/>
              </p:cNvSpPr>
              <p:nvPr/>
            </p:nvSpPr>
            <p:spPr>
              <a:xfrm>
                <a:off x="407304" y="1189915"/>
                <a:ext cx="11377391" cy="1637674"/>
              </a:xfrm>
              <a:prstGeom prst="round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itle 1">
                <a:extLst>
                  <a:ext uri="{FF2B5EF4-FFF2-40B4-BE49-F238E27FC236}">
                    <a16:creationId xmlns:a16="http://schemas.microsoft.com/office/drawing/2014/main" id="{CF3C0D76-9E5F-DDF6-023E-CB27B7CC5FB1}"/>
                  </a:ext>
                </a:extLst>
              </p:cNvPr>
              <p:cNvSpPr txBox="1">
                <a:spLocks/>
              </p:cNvSpPr>
              <p:nvPr/>
            </p:nvSpPr>
            <p:spPr>
              <a:xfrm>
                <a:off x="248312" y="482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Extend to </a:t>
                </a:r>
                <a14:m>
                  <m:oMath xmlns:m="http://schemas.openxmlformats.org/officeDocument/2006/math">
                    <m:r>
                      <a:rPr lang="en-US" b="0" i="1" smtClean="0">
                        <a:latin typeface="Cambria Math" panose="02040503050406030204" pitchFamily="18" charset="0"/>
                      </a:rPr>
                      <m:t>𝑛</m:t>
                    </m:r>
                  </m:oMath>
                </a14:m>
                <a:r>
                  <a:rPr lang="en-US" dirty="0"/>
                  <a:t> tokens!</a:t>
                </a:r>
              </a:p>
            </p:txBody>
          </p:sp>
        </mc:Choice>
        <mc:Fallback xmlns="">
          <p:sp>
            <p:nvSpPr>
              <p:cNvPr id="10" name="Title 1">
                <a:extLst>
                  <a:ext uri="{FF2B5EF4-FFF2-40B4-BE49-F238E27FC236}">
                    <a16:creationId xmlns:a16="http://schemas.microsoft.com/office/drawing/2014/main" id="{CF3C0D76-9E5F-DDF6-023E-CB27B7CC5FB1}"/>
                  </a:ext>
                </a:extLst>
              </p:cNvPr>
              <p:cNvSpPr txBox="1">
                <a:spLocks noRot="1" noChangeAspect="1" noMove="1" noResize="1" noEditPoints="1" noAdjustHandles="1" noChangeArrowheads="1" noChangeShapeType="1" noTextEdit="1"/>
              </p:cNvSpPr>
              <p:nvPr/>
            </p:nvSpPr>
            <p:spPr>
              <a:xfrm>
                <a:off x="248312" y="48202"/>
                <a:ext cx="10515600" cy="1325563"/>
              </a:xfrm>
              <a:prstGeom prst="rect">
                <a:avLst/>
              </a:prstGeom>
              <a:blipFill>
                <a:blip r:embed="rId10"/>
                <a:stretch>
                  <a:fillRect l="-2292"/>
                </a:stretch>
              </a:blipFill>
            </p:spPr>
            <p:txBody>
              <a:bodyPr/>
              <a:lstStyle/>
              <a:p>
                <a:r>
                  <a:rPr lang="en-US">
                    <a:noFill/>
                  </a:rPr>
                  <a:t> </a:t>
                </a:r>
              </a:p>
            </p:txBody>
          </p:sp>
        </mc:Fallback>
      </mc:AlternateContent>
      <p:grpSp>
        <p:nvGrpSpPr>
          <p:cNvPr id="2" name="Group 1">
            <a:extLst>
              <a:ext uri="{FF2B5EF4-FFF2-40B4-BE49-F238E27FC236}">
                <a16:creationId xmlns:a16="http://schemas.microsoft.com/office/drawing/2014/main" id="{A607C5CF-897B-B4B2-ECFA-DD2BBB1DBE6C}"/>
              </a:ext>
            </a:extLst>
          </p:cNvPr>
          <p:cNvGrpSpPr/>
          <p:nvPr/>
        </p:nvGrpSpPr>
        <p:grpSpPr>
          <a:xfrm>
            <a:off x="3613719" y="3283417"/>
            <a:ext cx="998697" cy="2909628"/>
            <a:chOff x="10656413" y="3537586"/>
            <a:chExt cx="998697" cy="2909628"/>
          </a:xfrm>
        </p:grpSpPr>
        <p:sp>
          <p:nvSpPr>
            <p:cNvPr id="3" name="Rectangle 2">
              <a:extLst>
                <a:ext uri="{FF2B5EF4-FFF2-40B4-BE49-F238E27FC236}">
                  <a16:creationId xmlns:a16="http://schemas.microsoft.com/office/drawing/2014/main" id="{179FA593-D444-0E94-2E8F-12AA13790C09}"/>
                </a:ext>
              </a:extLst>
            </p:cNvPr>
            <p:cNvSpPr/>
            <p:nvPr/>
          </p:nvSpPr>
          <p:spPr>
            <a:xfrm>
              <a:off x="10656413" y="3753030"/>
              <a:ext cx="261571" cy="2478741"/>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E19E267-A148-AE3F-C5E3-7729C67F6AD7}"/>
                    </a:ext>
                  </a:extLst>
                </p:cNvPr>
                <p:cNvSpPr txBox="1"/>
                <p:nvPr/>
              </p:nvSpPr>
              <p:spPr>
                <a:xfrm>
                  <a:off x="11368621" y="4261756"/>
                  <a:ext cx="286489"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 name="TextBox 3">
                  <a:extLst>
                    <a:ext uri="{FF2B5EF4-FFF2-40B4-BE49-F238E27FC236}">
                      <a16:creationId xmlns:a16="http://schemas.microsoft.com/office/drawing/2014/main" id="{DE19E267-A148-AE3F-C5E3-7729C67F6AD7}"/>
                    </a:ext>
                  </a:extLst>
                </p:cNvPr>
                <p:cNvSpPr txBox="1">
                  <a:spLocks noRot="1" noChangeAspect="1" noMove="1" noResize="1" noEditPoints="1" noAdjustHandles="1" noChangeArrowheads="1" noChangeShapeType="1" noTextEdit="1"/>
                </p:cNvSpPr>
                <p:nvPr/>
              </p:nvSpPr>
              <p:spPr>
                <a:xfrm>
                  <a:off x="11368621" y="4261756"/>
                  <a:ext cx="286489" cy="430887"/>
                </a:xfrm>
                <a:prstGeom prst="rect">
                  <a:avLst/>
                </a:prstGeom>
                <a:blipFill>
                  <a:blip r:embed="rId11"/>
                  <a:stretch>
                    <a:fillRect l="-25000" r="-25000" b="-22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43FA137-DE08-8D1A-2BF5-7050CC32C964}"/>
                    </a:ext>
                  </a:extLst>
                </p:cNvPr>
                <p:cNvSpPr txBox="1"/>
                <p:nvPr/>
              </p:nvSpPr>
              <p:spPr>
                <a:xfrm>
                  <a:off x="11421072" y="4733560"/>
                  <a:ext cx="234038" cy="60837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den>
                      </m:f>
                    </m:oMath>
                  </a14:m>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mc:Choice>
          <mc:Fallback xmlns="">
            <p:sp>
              <p:nvSpPr>
                <p:cNvPr id="8" name="TextBox 7">
                  <a:extLst>
                    <a:ext uri="{FF2B5EF4-FFF2-40B4-BE49-F238E27FC236}">
                      <a16:creationId xmlns:a16="http://schemas.microsoft.com/office/drawing/2014/main" id="{D43FA137-DE08-8D1A-2BF5-7050CC32C964}"/>
                    </a:ext>
                  </a:extLst>
                </p:cNvPr>
                <p:cNvSpPr txBox="1">
                  <a:spLocks noRot="1" noChangeAspect="1" noMove="1" noResize="1" noEditPoints="1" noAdjustHandles="1" noChangeArrowheads="1" noChangeShapeType="1" noTextEdit="1"/>
                </p:cNvSpPr>
                <p:nvPr/>
              </p:nvSpPr>
              <p:spPr>
                <a:xfrm>
                  <a:off x="11421072" y="4733560"/>
                  <a:ext cx="234038" cy="608372"/>
                </a:xfrm>
                <a:prstGeom prst="rect">
                  <a:avLst/>
                </a:prstGeom>
                <a:blipFill>
                  <a:blip r:embed="rId12"/>
                  <a:stretch>
                    <a:fillRect l="-35000" b="-122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C440BDD-FDB9-040E-ED36-E42D62D6F114}"/>
                    </a:ext>
                  </a:extLst>
                </p:cNvPr>
                <p:cNvSpPr txBox="1"/>
                <p:nvPr/>
              </p:nvSpPr>
              <p:spPr>
                <a:xfrm>
                  <a:off x="11347205" y="3537586"/>
                  <a:ext cx="280526"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1" name="TextBox 10">
                  <a:extLst>
                    <a:ext uri="{FF2B5EF4-FFF2-40B4-BE49-F238E27FC236}">
                      <a16:creationId xmlns:a16="http://schemas.microsoft.com/office/drawing/2014/main" id="{0C440BDD-FDB9-040E-ED36-E42D62D6F114}"/>
                    </a:ext>
                  </a:extLst>
                </p:cNvPr>
                <p:cNvSpPr txBox="1">
                  <a:spLocks noRot="1" noChangeAspect="1" noMove="1" noResize="1" noEditPoints="1" noAdjustHandles="1" noChangeArrowheads="1" noChangeShapeType="1" noTextEdit="1"/>
                </p:cNvSpPr>
                <p:nvPr/>
              </p:nvSpPr>
              <p:spPr>
                <a:xfrm>
                  <a:off x="11347205" y="3537586"/>
                  <a:ext cx="280526" cy="430887"/>
                </a:xfrm>
                <a:prstGeom prst="rect">
                  <a:avLst/>
                </a:prstGeom>
                <a:blipFill>
                  <a:blip r:embed="rId13"/>
                  <a:stretch>
                    <a:fillRect l="-26087" r="-30435" b="-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5021EDB-9E4F-A27B-1586-ED9268E5B710}"/>
                    </a:ext>
                  </a:extLst>
                </p:cNvPr>
                <p:cNvSpPr txBox="1"/>
                <p:nvPr/>
              </p:nvSpPr>
              <p:spPr>
                <a:xfrm>
                  <a:off x="11374584" y="6016327"/>
                  <a:ext cx="280526"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2" name="TextBox 11">
                  <a:extLst>
                    <a:ext uri="{FF2B5EF4-FFF2-40B4-BE49-F238E27FC236}">
                      <a16:creationId xmlns:a16="http://schemas.microsoft.com/office/drawing/2014/main" id="{85021EDB-9E4F-A27B-1586-ED9268E5B710}"/>
                    </a:ext>
                  </a:extLst>
                </p:cNvPr>
                <p:cNvSpPr txBox="1">
                  <a:spLocks noRot="1" noChangeAspect="1" noMove="1" noResize="1" noEditPoints="1" noAdjustHandles="1" noChangeArrowheads="1" noChangeShapeType="1" noTextEdit="1"/>
                </p:cNvSpPr>
                <p:nvPr/>
              </p:nvSpPr>
              <p:spPr>
                <a:xfrm>
                  <a:off x="11374584" y="6016327"/>
                  <a:ext cx="280526" cy="430887"/>
                </a:xfrm>
                <a:prstGeom prst="rect">
                  <a:avLst/>
                </a:prstGeom>
                <a:blipFill>
                  <a:blip r:embed="rId14"/>
                  <a:stretch>
                    <a:fillRect l="-30435" r="-26087" b="-5714"/>
                  </a:stretch>
                </a:blipFill>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B59ACC39-DC09-E8F5-9073-BA09D99A1177}"/>
                </a:ext>
              </a:extLst>
            </p:cNvPr>
            <p:cNvCxnSpPr>
              <a:stCxn id="11" idx="1"/>
            </p:cNvCxnSpPr>
            <p:nvPr/>
          </p:nvCxnSpPr>
          <p:spPr>
            <a:xfrm flipH="1" flipV="1">
              <a:off x="10936939" y="3753029"/>
              <a:ext cx="410266" cy="1"/>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a:extLst>
                <a:ext uri="{FF2B5EF4-FFF2-40B4-BE49-F238E27FC236}">
                  <a16:creationId xmlns:a16="http://schemas.microsoft.com/office/drawing/2014/main" id="{11B55548-5EE0-76C6-9146-3E48BF3E998D}"/>
                </a:ext>
              </a:extLst>
            </p:cNvPr>
            <p:cNvCxnSpPr>
              <a:cxnSpLocks/>
              <a:stCxn id="4" idx="1"/>
            </p:cNvCxnSpPr>
            <p:nvPr/>
          </p:nvCxnSpPr>
          <p:spPr>
            <a:xfrm flipH="1" flipV="1">
              <a:off x="10936939" y="4477199"/>
              <a:ext cx="431682" cy="1"/>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CEAF940D-9E4D-2E30-9DDF-368CCFE3E7A9}"/>
                </a:ext>
              </a:extLst>
            </p:cNvPr>
            <p:cNvCxnSpPr>
              <a:cxnSpLocks/>
            </p:cNvCxnSpPr>
            <p:nvPr/>
          </p:nvCxnSpPr>
          <p:spPr>
            <a:xfrm flipH="1">
              <a:off x="10909565" y="5051129"/>
              <a:ext cx="431682" cy="0"/>
            </a:xfrm>
            <a:prstGeom prst="straightConnector1">
              <a:avLst/>
            </a:prstGeom>
            <a:ln w="38100">
              <a:solidFill>
                <a:schemeClr val="tx1"/>
              </a:solidFill>
              <a:prstDash val="sysDot"/>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a:extLst>
                <a:ext uri="{FF2B5EF4-FFF2-40B4-BE49-F238E27FC236}">
                  <a16:creationId xmlns:a16="http://schemas.microsoft.com/office/drawing/2014/main" id="{81717768-BFBB-3A4A-738C-2F5693895C24}"/>
                </a:ext>
              </a:extLst>
            </p:cNvPr>
            <p:cNvCxnSpPr>
              <a:cxnSpLocks/>
              <a:stCxn id="12" idx="1"/>
            </p:cNvCxnSpPr>
            <p:nvPr/>
          </p:nvCxnSpPr>
          <p:spPr>
            <a:xfrm flipH="1" flipV="1">
              <a:off x="10936939" y="6231770"/>
              <a:ext cx="437645" cy="1"/>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18" name="Rectangle 17">
              <a:extLst>
                <a:ext uri="{FF2B5EF4-FFF2-40B4-BE49-F238E27FC236}">
                  <a16:creationId xmlns:a16="http://schemas.microsoft.com/office/drawing/2014/main" id="{5D4156C2-0D11-51F6-E2F9-9EB3484FBF8A}"/>
                </a:ext>
              </a:extLst>
            </p:cNvPr>
            <p:cNvSpPr/>
            <p:nvPr/>
          </p:nvSpPr>
          <p:spPr>
            <a:xfrm>
              <a:off x="10656413" y="4477199"/>
              <a:ext cx="261571" cy="1754571"/>
            </a:xfrm>
            <a:prstGeom prst="rect">
              <a:avLst/>
            </a:prstGeom>
            <a:solidFill>
              <a:schemeClr val="tx1"/>
            </a:solidFill>
            <a:ln w="3810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9" name="Rectangle 18">
            <a:extLst>
              <a:ext uri="{FF2B5EF4-FFF2-40B4-BE49-F238E27FC236}">
                <a16:creationId xmlns:a16="http://schemas.microsoft.com/office/drawing/2014/main" id="{23AA314D-9812-0498-9FD4-6E4AA8FBC8D4}"/>
              </a:ext>
            </a:extLst>
          </p:cNvPr>
          <p:cNvSpPr/>
          <p:nvPr/>
        </p:nvSpPr>
        <p:spPr>
          <a:xfrm>
            <a:off x="7897518" y="4220504"/>
            <a:ext cx="226379" cy="697876"/>
          </a:xfrm>
          <a:prstGeom prst="rect">
            <a:avLst/>
          </a:prstGeom>
          <a:solidFill>
            <a:srgbClr val="70AD47">
              <a:alpha val="5803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65534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8EEA178-E9EA-D8B7-8D6A-676DD6107A99}"/>
              </a:ext>
            </a:extLst>
          </p:cNvPr>
          <p:cNvSpPr>
            <a:spLocks noGrp="1"/>
          </p:cNvSpPr>
          <p:nvPr>
            <p:ph type="ctrTitle"/>
          </p:nvPr>
        </p:nvSpPr>
        <p:spPr>
          <a:xfrm>
            <a:off x="1023984" y="1678517"/>
            <a:ext cx="9997802" cy="1657350"/>
          </a:xfrm>
        </p:spPr>
        <p:txBody>
          <a:bodyPr anchor="b">
            <a:normAutofit/>
          </a:bodyPr>
          <a:lstStyle/>
          <a:p>
            <a:pPr algn="l"/>
            <a:r>
              <a:rPr lang="en-US" dirty="0"/>
              <a:t>Large language models</a:t>
            </a:r>
          </a:p>
        </p:txBody>
      </p:sp>
    </p:spTree>
    <p:extLst>
      <p:ext uri="{BB962C8B-B14F-4D97-AF65-F5344CB8AC3E}">
        <p14:creationId xmlns:p14="http://schemas.microsoft.com/office/powerpoint/2010/main" val="3517874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ounded Rectangle 3">
                <a:extLst>
                  <a:ext uri="{FF2B5EF4-FFF2-40B4-BE49-F238E27FC236}">
                    <a16:creationId xmlns:a16="http://schemas.microsoft.com/office/drawing/2014/main" id="{06A345C9-9C27-C8B0-3EC5-22811F0E8624}"/>
                  </a:ext>
                </a:extLst>
              </p:cNvPr>
              <p:cNvSpPr/>
              <p:nvPr/>
            </p:nvSpPr>
            <p:spPr>
              <a:xfrm>
                <a:off x="838200" y="528035"/>
                <a:ext cx="10379299" cy="1571221"/>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dirty="0"/>
                  <a:t>Theorem: If the response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𝑡</m:t>
                        </m:r>
                      </m:e>
                      <m:sub>
                        <m:r>
                          <a:rPr lang="en-US" sz="2800" b="0" i="1" smtClean="0">
                            <a:latin typeface="Cambria Math" panose="02040503050406030204" pitchFamily="18" charset="0"/>
                          </a:rPr>
                          <m:t>1</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𝑡</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𝑡</m:t>
                        </m:r>
                      </m:e>
                      <m:sub>
                        <m:r>
                          <a:rPr lang="en-US" sz="2800" b="0" i="1" smtClean="0">
                            <a:latin typeface="Cambria Math" panose="02040503050406030204" pitchFamily="18" charset="0"/>
                          </a:rPr>
                          <m:t>𝑛</m:t>
                        </m:r>
                      </m:sub>
                    </m:sSub>
                  </m:oMath>
                </a14:m>
                <a:r>
                  <a:rPr lang="en-US" sz="2800" dirty="0"/>
                  <a:t> has enough entropy, </a:t>
                </a:r>
              </a:p>
              <a:p>
                <a:pPr algn="ctr"/>
                <a:r>
                  <a:rPr lang="en-US" sz="2800" b="0" dirty="0"/>
                  <a:t>then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𝑡</m:t>
                        </m:r>
                      </m:e>
                      <m:sub>
                        <m:r>
                          <a:rPr lang="en-US" sz="2800" b="0" i="1" smtClean="0">
                            <a:latin typeface="Cambria Math" panose="02040503050406030204" pitchFamily="18" charset="0"/>
                          </a:rPr>
                          <m:t>𝑖</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𝑖</m:t>
                        </m:r>
                      </m:sub>
                    </m:sSub>
                  </m:oMath>
                </a14:m>
                <a:r>
                  <a:rPr lang="en-US" sz="2800" dirty="0"/>
                  <a:t> for </a:t>
                </a:r>
                <a14:m>
                  <m:oMath xmlns:m="http://schemas.openxmlformats.org/officeDocument/2006/math">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𝑛</m:t>
                        </m:r>
                      </m:num>
                      <m:den>
                        <m:r>
                          <a:rPr lang="en-US" sz="2800" b="0" i="1" smtClean="0">
                            <a:latin typeface="Cambria Math" panose="02040503050406030204" pitchFamily="18" charset="0"/>
                          </a:rPr>
                          <m:t>2</m:t>
                        </m:r>
                      </m:den>
                    </m:f>
                  </m:oMath>
                </a14:m>
                <a:r>
                  <a:rPr lang="en-US" sz="2800" dirty="0"/>
                  <a:t> values of </a:t>
                </a:r>
                <a14:m>
                  <m:oMath xmlns:m="http://schemas.openxmlformats.org/officeDocument/2006/math">
                    <m:r>
                      <a:rPr lang="en-US" sz="2800" b="0" i="1" smtClean="0">
                        <a:latin typeface="Cambria Math" panose="02040503050406030204" pitchFamily="18" charset="0"/>
                      </a:rPr>
                      <m:t>𝑖</m:t>
                    </m:r>
                  </m:oMath>
                </a14:m>
                <a:r>
                  <a:rPr lang="en-US" sz="2800" dirty="0"/>
                  <a:t>.</a:t>
                </a:r>
              </a:p>
            </p:txBody>
          </p:sp>
        </mc:Choice>
        <mc:Fallback>
          <p:sp>
            <p:nvSpPr>
              <p:cNvPr id="4" name="Rounded Rectangle 3">
                <a:extLst>
                  <a:ext uri="{FF2B5EF4-FFF2-40B4-BE49-F238E27FC236}">
                    <a16:creationId xmlns:a16="http://schemas.microsoft.com/office/drawing/2014/main" id="{06A345C9-9C27-C8B0-3EC5-22811F0E8624}"/>
                  </a:ext>
                </a:extLst>
              </p:cNvPr>
              <p:cNvSpPr>
                <a:spLocks noRot="1" noChangeAspect="1" noMove="1" noResize="1" noEditPoints="1" noAdjustHandles="1" noChangeArrowheads="1" noChangeShapeType="1" noTextEdit="1"/>
              </p:cNvSpPr>
              <p:nvPr/>
            </p:nvSpPr>
            <p:spPr>
              <a:xfrm>
                <a:off x="838200" y="528035"/>
                <a:ext cx="10379299" cy="1571221"/>
              </a:xfrm>
              <a:prstGeom prst="round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92014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ounded Rectangle 3">
                <a:extLst>
                  <a:ext uri="{FF2B5EF4-FFF2-40B4-BE49-F238E27FC236}">
                    <a16:creationId xmlns:a16="http://schemas.microsoft.com/office/drawing/2014/main" id="{06A345C9-9C27-C8B0-3EC5-22811F0E8624}"/>
                  </a:ext>
                </a:extLst>
              </p:cNvPr>
              <p:cNvSpPr/>
              <p:nvPr/>
            </p:nvSpPr>
            <p:spPr>
              <a:xfrm>
                <a:off x="838200" y="528035"/>
                <a:ext cx="10379299" cy="1571221"/>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dirty="0"/>
                  <a:t>Theorem: If the response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𝑡</m:t>
                        </m:r>
                      </m:e>
                      <m:sub>
                        <m:r>
                          <a:rPr lang="en-US" sz="2800" b="0" i="1" smtClean="0">
                            <a:latin typeface="Cambria Math" panose="02040503050406030204" pitchFamily="18" charset="0"/>
                          </a:rPr>
                          <m:t>1</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𝑡</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𝑡</m:t>
                        </m:r>
                      </m:e>
                      <m:sub>
                        <m:r>
                          <a:rPr lang="en-US" sz="2800" b="0" i="1" smtClean="0">
                            <a:latin typeface="Cambria Math" panose="02040503050406030204" pitchFamily="18" charset="0"/>
                          </a:rPr>
                          <m:t>𝑛</m:t>
                        </m:r>
                      </m:sub>
                    </m:sSub>
                  </m:oMath>
                </a14:m>
                <a:r>
                  <a:rPr lang="en-US" sz="2800" dirty="0"/>
                  <a:t> has enough entropy, </a:t>
                </a:r>
              </a:p>
              <a:p>
                <a:pPr algn="ctr"/>
                <a:r>
                  <a:rPr lang="en-US" sz="2800" b="0" dirty="0"/>
                  <a:t>then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𝑡</m:t>
                        </m:r>
                      </m:e>
                      <m:sub>
                        <m:r>
                          <a:rPr lang="en-US" sz="2800" b="0" i="1" smtClean="0">
                            <a:latin typeface="Cambria Math" panose="02040503050406030204" pitchFamily="18" charset="0"/>
                          </a:rPr>
                          <m:t>𝑖</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𝑖</m:t>
                        </m:r>
                      </m:sub>
                    </m:sSub>
                  </m:oMath>
                </a14:m>
                <a:r>
                  <a:rPr lang="en-US" sz="2800" dirty="0"/>
                  <a:t> for </a:t>
                </a:r>
                <a14:m>
                  <m:oMath xmlns:m="http://schemas.openxmlformats.org/officeDocument/2006/math">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𝑛</m:t>
                        </m:r>
                      </m:num>
                      <m:den>
                        <m:r>
                          <a:rPr lang="en-US" sz="2800" b="0" i="1" smtClean="0">
                            <a:latin typeface="Cambria Math" panose="02040503050406030204" pitchFamily="18" charset="0"/>
                          </a:rPr>
                          <m:t>2</m:t>
                        </m:r>
                      </m:den>
                    </m:f>
                  </m:oMath>
                </a14:m>
                <a:r>
                  <a:rPr lang="en-US" sz="2800" dirty="0"/>
                  <a:t> values of </a:t>
                </a:r>
                <a14:m>
                  <m:oMath xmlns:m="http://schemas.openxmlformats.org/officeDocument/2006/math">
                    <m:r>
                      <a:rPr lang="en-US" sz="2800" b="0" i="1" smtClean="0">
                        <a:latin typeface="Cambria Math" panose="02040503050406030204" pitchFamily="18" charset="0"/>
                      </a:rPr>
                      <m:t>𝑖</m:t>
                    </m:r>
                  </m:oMath>
                </a14:m>
                <a:r>
                  <a:rPr lang="en-US" sz="2800" dirty="0"/>
                  <a:t>.</a:t>
                </a:r>
              </a:p>
            </p:txBody>
          </p:sp>
        </mc:Choice>
        <mc:Fallback>
          <p:sp>
            <p:nvSpPr>
              <p:cNvPr id="4" name="Rounded Rectangle 3">
                <a:extLst>
                  <a:ext uri="{FF2B5EF4-FFF2-40B4-BE49-F238E27FC236}">
                    <a16:creationId xmlns:a16="http://schemas.microsoft.com/office/drawing/2014/main" id="{06A345C9-9C27-C8B0-3EC5-22811F0E8624}"/>
                  </a:ext>
                </a:extLst>
              </p:cNvPr>
              <p:cNvSpPr>
                <a:spLocks noRot="1" noChangeAspect="1" noMove="1" noResize="1" noEditPoints="1" noAdjustHandles="1" noChangeArrowheads="1" noChangeShapeType="1" noTextEdit="1"/>
              </p:cNvSpPr>
              <p:nvPr/>
            </p:nvSpPr>
            <p:spPr>
              <a:xfrm>
                <a:off x="838200" y="528035"/>
                <a:ext cx="10379299" cy="1571221"/>
              </a:xfrm>
              <a:prstGeom prst="roundRect">
                <a:avLst/>
              </a:prstGeom>
              <a:blipFill>
                <a:blip r:embed="rId2"/>
                <a:stretch>
                  <a:fillRect/>
                </a:stretch>
              </a:blipFill>
            </p:spPr>
            <p:txBody>
              <a:bodyPr/>
              <a:lstStyle/>
              <a:p>
                <a:r>
                  <a:rPr lang="en-US">
                    <a:noFill/>
                  </a:rPr>
                  <a:t> </a:t>
                </a:r>
              </a:p>
            </p:txBody>
          </p:sp>
        </mc:Fallback>
      </mc:AlternateContent>
      <p:grpSp>
        <p:nvGrpSpPr>
          <p:cNvPr id="16" name="Group 15">
            <a:extLst>
              <a:ext uri="{FF2B5EF4-FFF2-40B4-BE49-F238E27FC236}">
                <a16:creationId xmlns:a16="http://schemas.microsoft.com/office/drawing/2014/main" id="{082217E4-F9FB-A8BC-A6CE-C2E64B9AD566}"/>
              </a:ext>
            </a:extLst>
          </p:cNvPr>
          <p:cNvGrpSpPr/>
          <p:nvPr/>
        </p:nvGrpSpPr>
        <p:grpSpPr>
          <a:xfrm>
            <a:off x="1564956" y="2702771"/>
            <a:ext cx="8925785" cy="3627194"/>
            <a:chOff x="1493949" y="1923629"/>
            <a:chExt cx="8925785" cy="3627194"/>
          </a:xfrm>
        </p:grpSpPr>
        <p:sp>
          <p:nvSpPr>
            <p:cNvPr id="2" name="TextBox 1">
              <a:extLst>
                <a:ext uri="{FF2B5EF4-FFF2-40B4-BE49-F238E27FC236}">
                  <a16:creationId xmlns:a16="http://schemas.microsoft.com/office/drawing/2014/main" id="{9744561C-86B5-AE93-616B-F724D45F7EAB}"/>
                </a:ext>
              </a:extLst>
            </p:cNvPr>
            <p:cNvSpPr txBox="1"/>
            <p:nvPr/>
          </p:nvSpPr>
          <p:spPr>
            <a:xfrm>
              <a:off x="1885932" y="3755740"/>
              <a:ext cx="2124812" cy="52322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sngStrike" kern="1200" cap="none" spc="0" normalizeH="0" baseline="0" noProof="0" dirty="0">
                  <a:ln>
                    <a:noFill/>
                  </a:ln>
                  <a:solidFill>
                    <a:prstClr val="black"/>
                  </a:solidFill>
                  <a:effectLst/>
                  <a:uLnTx/>
                  <a:uFillTx/>
                  <a:latin typeface="Aptos" panose="02110004020202020204"/>
                  <a:ea typeface="+mn-ea"/>
                  <a:cs typeface="+mn-cs"/>
                </a:rPr>
                <a:t>randomness</a:t>
              </a:r>
            </a:p>
          </p:txBody>
        </p:sp>
        <p:pic>
          <p:nvPicPr>
            <p:cNvPr id="3" name="Graphic 2" descr="Robot with solid fill">
              <a:extLst>
                <a:ext uri="{FF2B5EF4-FFF2-40B4-BE49-F238E27FC236}">
                  <a16:creationId xmlns:a16="http://schemas.microsoft.com/office/drawing/2014/main" id="{1835B54A-3377-1197-0853-BCA7A2C07D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59680" y="3478183"/>
              <a:ext cx="2072640" cy="2072640"/>
            </a:xfrm>
            <a:prstGeom prst="rect">
              <a:avLst/>
            </a:prstGeom>
          </p:spPr>
        </p:pic>
        <p:sp>
          <p:nvSpPr>
            <p:cNvPr id="5" name="TextBox 4">
              <a:extLst>
                <a:ext uri="{FF2B5EF4-FFF2-40B4-BE49-F238E27FC236}">
                  <a16:creationId xmlns:a16="http://schemas.microsoft.com/office/drawing/2014/main" id="{3ACCFB91-D089-B25C-6DC8-EEBDEB77CF59}"/>
                </a:ext>
              </a:extLst>
            </p:cNvPr>
            <p:cNvSpPr txBox="1"/>
            <p:nvPr/>
          </p:nvSpPr>
          <p:spPr>
            <a:xfrm>
              <a:off x="1772266" y="4866978"/>
              <a:ext cx="218585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input/prompt</a:t>
              </a:r>
            </a:p>
          </p:txBody>
        </p:sp>
        <p:sp>
          <p:nvSpPr>
            <p:cNvPr id="6" name="Right Arrow 5">
              <a:extLst>
                <a:ext uri="{FF2B5EF4-FFF2-40B4-BE49-F238E27FC236}">
                  <a16:creationId xmlns:a16="http://schemas.microsoft.com/office/drawing/2014/main" id="{29AA3C73-BB3C-7676-9C1B-B4891EED29F7}"/>
                </a:ext>
              </a:extLst>
            </p:cNvPr>
            <p:cNvSpPr/>
            <p:nvPr/>
          </p:nvSpPr>
          <p:spPr>
            <a:xfrm>
              <a:off x="3966136" y="3880190"/>
              <a:ext cx="1188720" cy="274320"/>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Right Arrow 6">
              <a:extLst>
                <a:ext uri="{FF2B5EF4-FFF2-40B4-BE49-F238E27FC236}">
                  <a16:creationId xmlns:a16="http://schemas.microsoft.com/office/drawing/2014/main" id="{A5A298AA-ECD1-F96F-392B-07BE291B40D9}"/>
                </a:ext>
              </a:extLst>
            </p:cNvPr>
            <p:cNvSpPr/>
            <p:nvPr/>
          </p:nvSpPr>
          <p:spPr>
            <a:xfrm>
              <a:off x="3966136" y="5039342"/>
              <a:ext cx="1188720" cy="274320"/>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Right Arrow 7">
              <a:extLst>
                <a:ext uri="{FF2B5EF4-FFF2-40B4-BE49-F238E27FC236}">
                  <a16:creationId xmlns:a16="http://schemas.microsoft.com/office/drawing/2014/main" id="{A192918F-59D8-A319-C87C-D1A97669BD48}"/>
                </a:ext>
              </a:extLst>
            </p:cNvPr>
            <p:cNvSpPr/>
            <p:nvPr/>
          </p:nvSpPr>
          <p:spPr>
            <a:xfrm>
              <a:off x="7139468" y="4377343"/>
              <a:ext cx="1188720" cy="274320"/>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TextBox 8">
              <a:extLst>
                <a:ext uri="{FF2B5EF4-FFF2-40B4-BE49-F238E27FC236}">
                  <a16:creationId xmlns:a16="http://schemas.microsoft.com/office/drawing/2014/main" id="{BA7292E8-0677-463D-3FC1-4A5C242E7C0C}"/>
                </a:ext>
              </a:extLst>
            </p:cNvPr>
            <p:cNvSpPr txBox="1"/>
            <p:nvPr/>
          </p:nvSpPr>
          <p:spPr>
            <a:xfrm>
              <a:off x="8453392" y="4219043"/>
              <a:ext cx="130933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content</a:t>
              </a:r>
            </a:p>
          </p:txBody>
        </p:sp>
        <p:cxnSp>
          <p:nvCxnSpPr>
            <p:cNvPr id="10" name="Curved Connector 9">
              <a:extLst>
                <a:ext uri="{FF2B5EF4-FFF2-40B4-BE49-F238E27FC236}">
                  <a16:creationId xmlns:a16="http://schemas.microsoft.com/office/drawing/2014/main" id="{65024126-9746-258B-3085-4D068D0439F9}"/>
                </a:ext>
              </a:extLst>
            </p:cNvPr>
            <p:cNvCxnSpPr>
              <a:cxnSpLocks/>
            </p:cNvCxnSpPr>
            <p:nvPr/>
          </p:nvCxnSpPr>
          <p:spPr>
            <a:xfrm rot="16200000" flipV="1">
              <a:off x="5812044" y="918059"/>
              <a:ext cx="466344" cy="6135624"/>
            </a:xfrm>
            <a:prstGeom prst="curvedConnector3">
              <a:avLst>
                <a:gd name="adj1" fmla="val 266761"/>
              </a:avLst>
            </a:prstGeom>
            <a:ln w="57150">
              <a:tailEnd type="triangle"/>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17067923-7480-E9A7-A864-2048337468D6}"/>
                </a:ext>
              </a:extLst>
            </p:cNvPr>
            <p:cNvSpPr txBox="1"/>
            <p:nvPr/>
          </p:nvSpPr>
          <p:spPr>
            <a:xfrm>
              <a:off x="4118060" y="1923629"/>
              <a:ext cx="3854311"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approximate randomness recovery</a:t>
              </a:r>
            </a:p>
          </p:txBody>
        </p:sp>
        <p:sp>
          <p:nvSpPr>
            <p:cNvPr id="12" name="TextBox 11">
              <a:extLst>
                <a:ext uri="{FF2B5EF4-FFF2-40B4-BE49-F238E27FC236}">
                  <a16:creationId xmlns:a16="http://schemas.microsoft.com/office/drawing/2014/main" id="{E3A25178-A309-18B5-EB34-E674F34F40CC}"/>
                </a:ext>
              </a:extLst>
            </p:cNvPr>
            <p:cNvSpPr txBox="1"/>
            <p:nvPr/>
          </p:nvSpPr>
          <p:spPr>
            <a:xfrm>
              <a:off x="1778722" y="3755740"/>
              <a:ext cx="2124812" cy="52322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randomness</a:t>
              </a:r>
            </a:p>
          </p:txBody>
        </p:sp>
        <p:sp>
          <p:nvSpPr>
            <p:cNvPr id="13" name="TextBox 12">
              <a:extLst>
                <a:ext uri="{FF2B5EF4-FFF2-40B4-BE49-F238E27FC236}">
                  <a16:creationId xmlns:a16="http://schemas.microsoft.com/office/drawing/2014/main" id="{FEA29491-524C-EEF8-E8FE-6216771E6374}"/>
                </a:ext>
              </a:extLst>
            </p:cNvPr>
            <p:cNvSpPr txBox="1"/>
            <p:nvPr/>
          </p:nvSpPr>
          <p:spPr>
            <a:xfrm>
              <a:off x="4353790" y="3706091"/>
              <a:ext cx="67887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4" name="Rounded Rectangle 13">
              <a:extLst>
                <a:ext uri="{FF2B5EF4-FFF2-40B4-BE49-F238E27FC236}">
                  <a16:creationId xmlns:a16="http://schemas.microsoft.com/office/drawing/2014/main" id="{378C08E1-253E-1600-FDAD-78ECFD98B85F}"/>
                </a:ext>
              </a:extLst>
            </p:cNvPr>
            <p:cNvSpPr/>
            <p:nvPr/>
          </p:nvSpPr>
          <p:spPr>
            <a:xfrm>
              <a:off x="1493949" y="4219043"/>
              <a:ext cx="2516795" cy="52322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some seed x</a:t>
              </a:r>
            </a:p>
          </p:txBody>
        </p:sp>
        <p:sp>
          <p:nvSpPr>
            <p:cNvPr id="15" name="Rounded Rectangle 14">
              <a:extLst>
                <a:ext uri="{FF2B5EF4-FFF2-40B4-BE49-F238E27FC236}">
                  <a16:creationId xmlns:a16="http://schemas.microsoft.com/office/drawing/2014/main" id="{AFEE02F0-18CD-C651-B758-6211D726DD40}"/>
                </a:ext>
              </a:extLst>
            </p:cNvPr>
            <p:cNvSpPr/>
            <p:nvPr/>
          </p:nvSpPr>
          <p:spPr>
            <a:xfrm>
              <a:off x="7902939" y="4742263"/>
              <a:ext cx="2516795" cy="52322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correlated with x</a:t>
              </a:r>
            </a:p>
          </p:txBody>
        </p:sp>
      </p:grpSp>
      <p:sp>
        <p:nvSpPr>
          <p:cNvPr id="17" name="Cloud 16">
            <a:extLst>
              <a:ext uri="{FF2B5EF4-FFF2-40B4-BE49-F238E27FC236}">
                <a16:creationId xmlns:a16="http://schemas.microsoft.com/office/drawing/2014/main" id="{608AAB6B-6787-41A8-7E34-3596BAC58B23}"/>
              </a:ext>
            </a:extLst>
          </p:cNvPr>
          <p:cNvSpPr/>
          <p:nvPr/>
        </p:nvSpPr>
        <p:spPr>
          <a:xfrm>
            <a:off x="8043378" y="2272441"/>
            <a:ext cx="4185633" cy="1893194"/>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If responses are binary, this is the identity function!</a:t>
            </a:r>
          </a:p>
        </p:txBody>
      </p:sp>
    </p:spTree>
    <p:extLst>
      <p:ext uri="{BB962C8B-B14F-4D97-AF65-F5344CB8AC3E}">
        <p14:creationId xmlns:p14="http://schemas.microsoft.com/office/powerpoint/2010/main" val="337437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DEB886-00BA-9C32-7FA1-59A8C9BA3663}"/>
              </a:ext>
            </a:extLst>
          </p:cNvPr>
          <p:cNvSpPr>
            <a:spLocks noGrp="1"/>
          </p:cNvSpPr>
          <p:nvPr>
            <p:ph idx="1"/>
          </p:nvPr>
        </p:nvSpPr>
        <p:spPr>
          <a:xfrm>
            <a:off x="838200" y="267282"/>
            <a:ext cx="10515600" cy="4351338"/>
          </a:xfrm>
        </p:spPr>
        <p:txBody>
          <a:bodyPr/>
          <a:lstStyle/>
          <a:p>
            <a:pPr marL="0" indent="0">
              <a:buNone/>
            </a:pPr>
            <a:r>
              <a:rPr lang="en-US" dirty="0"/>
              <a:t>Basically every (theory) watermarking paper (sometimes secretly) uses a theorem like:</a:t>
            </a:r>
          </a:p>
        </p:txBody>
      </p:sp>
      <mc:AlternateContent xmlns:mc="http://schemas.openxmlformats.org/markup-compatibility/2006">
        <mc:Choice xmlns:a14="http://schemas.microsoft.com/office/drawing/2010/main" Requires="a14">
          <p:sp>
            <p:nvSpPr>
              <p:cNvPr id="4" name="Rounded Rectangle 3">
                <a:extLst>
                  <a:ext uri="{FF2B5EF4-FFF2-40B4-BE49-F238E27FC236}">
                    <a16:creationId xmlns:a16="http://schemas.microsoft.com/office/drawing/2014/main" id="{06A345C9-9C27-C8B0-3EC5-22811F0E8624}"/>
                  </a:ext>
                </a:extLst>
              </p:cNvPr>
              <p:cNvSpPr/>
              <p:nvPr/>
            </p:nvSpPr>
            <p:spPr>
              <a:xfrm>
                <a:off x="838200" y="1326525"/>
                <a:ext cx="10379299" cy="1571221"/>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dirty="0"/>
                  <a:t>Theorem: If the response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𝑡</m:t>
                        </m:r>
                      </m:e>
                      <m:sub>
                        <m:r>
                          <a:rPr lang="en-US" sz="2800" b="0" i="1" smtClean="0">
                            <a:latin typeface="Cambria Math" panose="02040503050406030204" pitchFamily="18" charset="0"/>
                          </a:rPr>
                          <m:t>1</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𝑡</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𝑡</m:t>
                        </m:r>
                      </m:e>
                      <m:sub>
                        <m:r>
                          <a:rPr lang="en-US" sz="2800" b="0" i="1" smtClean="0">
                            <a:latin typeface="Cambria Math" panose="02040503050406030204" pitchFamily="18" charset="0"/>
                          </a:rPr>
                          <m:t>𝑛</m:t>
                        </m:r>
                      </m:sub>
                    </m:sSub>
                  </m:oMath>
                </a14:m>
                <a:r>
                  <a:rPr lang="en-US" sz="2800" dirty="0"/>
                  <a:t> has enough entropy, </a:t>
                </a:r>
              </a:p>
              <a:p>
                <a:pPr algn="ctr"/>
                <a:r>
                  <a:rPr lang="en-US" sz="2800" b="0" dirty="0"/>
                  <a:t>then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𝑡</m:t>
                        </m:r>
                      </m:e>
                      <m:sub>
                        <m:r>
                          <a:rPr lang="en-US" sz="2800" b="0" i="1" smtClean="0">
                            <a:latin typeface="Cambria Math" panose="02040503050406030204" pitchFamily="18" charset="0"/>
                          </a:rPr>
                          <m:t>𝑖</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𝑖</m:t>
                        </m:r>
                      </m:sub>
                    </m:sSub>
                  </m:oMath>
                </a14:m>
                <a:r>
                  <a:rPr lang="en-US" sz="2800" dirty="0"/>
                  <a:t> for </a:t>
                </a:r>
                <a14:m>
                  <m:oMath xmlns:m="http://schemas.openxmlformats.org/officeDocument/2006/math">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𝑛</m:t>
                        </m:r>
                      </m:num>
                      <m:den>
                        <m:r>
                          <a:rPr lang="en-US" sz="2800" b="0" i="1" smtClean="0">
                            <a:latin typeface="Cambria Math" panose="02040503050406030204" pitchFamily="18" charset="0"/>
                          </a:rPr>
                          <m:t>2</m:t>
                        </m:r>
                      </m:den>
                    </m:f>
                  </m:oMath>
                </a14:m>
                <a:r>
                  <a:rPr lang="en-US" sz="2800" dirty="0"/>
                  <a:t> values of </a:t>
                </a:r>
                <a14:m>
                  <m:oMath xmlns:m="http://schemas.openxmlformats.org/officeDocument/2006/math">
                    <m:r>
                      <a:rPr lang="en-US" sz="2800" b="0" i="1" smtClean="0">
                        <a:latin typeface="Cambria Math" panose="02040503050406030204" pitchFamily="18" charset="0"/>
                      </a:rPr>
                      <m:t>𝑖</m:t>
                    </m:r>
                  </m:oMath>
                </a14:m>
                <a:r>
                  <a:rPr lang="en-US" sz="2800" dirty="0"/>
                  <a:t>.</a:t>
                </a:r>
              </a:p>
            </p:txBody>
          </p:sp>
        </mc:Choice>
        <mc:Fallback>
          <p:sp>
            <p:nvSpPr>
              <p:cNvPr id="4" name="Rounded Rectangle 3">
                <a:extLst>
                  <a:ext uri="{FF2B5EF4-FFF2-40B4-BE49-F238E27FC236}">
                    <a16:creationId xmlns:a16="http://schemas.microsoft.com/office/drawing/2014/main" id="{06A345C9-9C27-C8B0-3EC5-22811F0E8624}"/>
                  </a:ext>
                </a:extLst>
              </p:cNvPr>
              <p:cNvSpPr>
                <a:spLocks noRot="1" noChangeAspect="1" noMove="1" noResize="1" noEditPoints="1" noAdjustHandles="1" noChangeArrowheads="1" noChangeShapeType="1" noTextEdit="1"/>
              </p:cNvSpPr>
              <p:nvPr/>
            </p:nvSpPr>
            <p:spPr>
              <a:xfrm>
                <a:off x="838200" y="1326525"/>
                <a:ext cx="10379299" cy="1571221"/>
              </a:xfrm>
              <a:prstGeom prst="roundRect">
                <a:avLst/>
              </a:prstGeom>
              <a:blipFill>
                <a:blip r:embed="rId2"/>
                <a:stretch>
                  <a:fillRect/>
                </a:stretch>
              </a:blipFill>
            </p:spPr>
            <p:txBody>
              <a:bodyPr/>
              <a:lstStyle/>
              <a:p>
                <a:r>
                  <a:rPr lang="en-US">
                    <a:noFill/>
                  </a:rPr>
                  <a:t> </a:t>
                </a:r>
              </a:p>
            </p:txBody>
          </p:sp>
        </mc:Fallback>
      </mc:AlternateContent>
      <p:sp>
        <p:nvSpPr>
          <p:cNvPr id="5" name="Rounded Rectangle 4">
            <a:extLst>
              <a:ext uri="{FF2B5EF4-FFF2-40B4-BE49-F238E27FC236}">
                <a16:creationId xmlns:a16="http://schemas.microsoft.com/office/drawing/2014/main" id="{AE1CBEC1-E207-1E04-22F9-240593DF5CCC}"/>
              </a:ext>
            </a:extLst>
          </p:cNvPr>
          <p:cNvSpPr/>
          <p:nvPr/>
        </p:nvSpPr>
        <p:spPr>
          <a:xfrm>
            <a:off x="734096" y="3429000"/>
            <a:ext cx="5022760" cy="316171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b"/>
          <a:lstStyle/>
          <a:p>
            <a:r>
              <a:rPr lang="en-US" dirty="0"/>
              <a:t>A Watermark for Large Language Models.</a:t>
            </a:r>
          </a:p>
        </p:txBody>
      </p:sp>
      <p:pic>
        <p:nvPicPr>
          <p:cNvPr id="7" name="Picture 6" descr="A math equations and formulas&#10;&#10;Description automatically generated with medium confidence">
            <a:extLst>
              <a:ext uri="{FF2B5EF4-FFF2-40B4-BE49-F238E27FC236}">
                <a16:creationId xmlns:a16="http://schemas.microsoft.com/office/drawing/2014/main" id="{EFFB6C76-5A48-3E93-8D8D-C8D17A638489}"/>
              </a:ext>
            </a:extLst>
          </p:cNvPr>
          <p:cNvPicPr>
            <a:picLocks noChangeAspect="1"/>
          </p:cNvPicPr>
          <p:nvPr/>
        </p:nvPicPr>
        <p:blipFill>
          <a:blip r:embed="rId3"/>
          <a:stretch>
            <a:fillRect/>
          </a:stretch>
        </p:blipFill>
        <p:spPr>
          <a:xfrm>
            <a:off x="1069387" y="3614315"/>
            <a:ext cx="4352177" cy="2445149"/>
          </a:xfrm>
          <a:prstGeom prst="rect">
            <a:avLst/>
          </a:prstGeom>
        </p:spPr>
      </p:pic>
      <mc:AlternateContent xmlns:mc="http://schemas.openxmlformats.org/markup-compatibility/2006">
        <mc:Choice xmlns:p14="http://schemas.microsoft.com/office/powerpoint/2010/main" Requires="p14">
          <p:contentPart p14:bwMode="auto" r:id="rId4">
            <p14:nvContentPartPr>
              <p14:cNvPr id="9" name="Ink 8">
                <a:extLst>
                  <a:ext uri="{FF2B5EF4-FFF2-40B4-BE49-F238E27FC236}">
                    <a16:creationId xmlns:a16="http://schemas.microsoft.com/office/drawing/2014/main" id="{40E0C22E-DACF-958C-BB2C-EEDD9564B5A4}"/>
                  </a:ext>
                </a:extLst>
              </p14:cNvPr>
              <p14:cNvContentPartPr/>
              <p14:nvPr/>
            </p14:nvContentPartPr>
            <p14:xfrm>
              <a:off x="1201908" y="4034662"/>
              <a:ext cx="884520" cy="21960"/>
            </p14:xfrm>
          </p:contentPart>
        </mc:Choice>
        <mc:Fallback>
          <p:pic>
            <p:nvPicPr>
              <p:cNvPr id="9" name="Ink 8">
                <a:extLst>
                  <a:ext uri="{FF2B5EF4-FFF2-40B4-BE49-F238E27FC236}">
                    <a16:creationId xmlns:a16="http://schemas.microsoft.com/office/drawing/2014/main" id="{40E0C22E-DACF-958C-BB2C-EEDD9564B5A4}"/>
                  </a:ext>
                </a:extLst>
              </p:cNvPr>
              <p:cNvPicPr/>
              <p:nvPr/>
            </p:nvPicPr>
            <p:blipFill>
              <a:blip r:embed="rId5"/>
              <a:stretch>
                <a:fillRect/>
              </a:stretch>
            </p:blipFill>
            <p:spPr>
              <a:xfrm>
                <a:off x="1129879" y="3890662"/>
                <a:ext cx="1028218" cy="309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1" name="Ink 10">
                <a:extLst>
                  <a:ext uri="{FF2B5EF4-FFF2-40B4-BE49-F238E27FC236}">
                    <a16:creationId xmlns:a16="http://schemas.microsoft.com/office/drawing/2014/main" id="{FF75175D-5031-0527-8659-902F4A873A95}"/>
                  </a:ext>
                </a:extLst>
              </p14:cNvPr>
              <p14:cNvContentPartPr/>
              <p14:nvPr/>
            </p14:nvContentPartPr>
            <p14:xfrm>
              <a:off x="1889508" y="5050222"/>
              <a:ext cx="1884600" cy="54000"/>
            </p14:xfrm>
          </p:contentPart>
        </mc:Choice>
        <mc:Fallback>
          <p:pic>
            <p:nvPicPr>
              <p:cNvPr id="11" name="Ink 10">
                <a:extLst>
                  <a:ext uri="{FF2B5EF4-FFF2-40B4-BE49-F238E27FC236}">
                    <a16:creationId xmlns:a16="http://schemas.microsoft.com/office/drawing/2014/main" id="{FF75175D-5031-0527-8659-902F4A873A95}"/>
                  </a:ext>
                </a:extLst>
              </p:cNvPr>
              <p:cNvPicPr/>
              <p:nvPr/>
            </p:nvPicPr>
            <p:blipFill>
              <a:blip r:embed="rId7"/>
              <a:stretch>
                <a:fillRect/>
              </a:stretch>
            </p:blipFill>
            <p:spPr>
              <a:xfrm>
                <a:off x="1817508" y="4907176"/>
                <a:ext cx="2028240" cy="339735"/>
              </a:xfrm>
              <a:prstGeom prst="rect">
                <a:avLst/>
              </a:prstGeom>
            </p:spPr>
          </p:pic>
        </mc:Fallback>
      </mc:AlternateContent>
      <p:sp>
        <p:nvSpPr>
          <p:cNvPr id="12" name="Rounded Rectangle 11">
            <a:extLst>
              <a:ext uri="{FF2B5EF4-FFF2-40B4-BE49-F238E27FC236}">
                <a16:creationId xmlns:a16="http://schemas.microsoft.com/office/drawing/2014/main" id="{0DC8B845-27DC-BC44-9EC5-36DAF018398E}"/>
              </a:ext>
            </a:extLst>
          </p:cNvPr>
          <p:cNvSpPr/>
          <p:nvPr/>
        </p:nvSpPr>
        <p:spPr>
          <a:xfrm>
            <a:off x="6194739" y="3429000"/>
            <a:ext cx="5022760" cy="316171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b"/>
          <a:lstStyle/>
          <a:p>
            <a:r>
              <a:rPr lang="en-US" dirty="0"/>
              <a:t>Provable Robust Watermarking for AI-Generated Text.</a:t>
            </a:r>
          </a:p>
        </p:txBody>
      </p:sp>
      <p:pic>
        <p:nvPicPr>
          <p:cNvPr id="16" name="Picture 15" descr="A math equation with black text&#10;&#10;Description automatically generated">
            <a:extLst>
              <a:ext uri="{FF2B5EF4-FFF2-40B4-BE49-F238E27FC236}">
                <a16:creationId xmlns:a16="http://schemas.microsoft.com/office/drawing/2014/main" id="{F140AE66-BB97-9B6F-5C23-EA083CA9FF50}"/>
              </a:ext>
            </a:extLst>
          </p:cNvPr>
          <p:cNvPicPr>
            <a:picLocks noChangeAspect="1"/>
          </p:cNvPicPr>
          <p:nvPr/>
        </p:nvPicPr>
        <p:blipFill>
          <a:blip r:embed="rId8"/>
          <a:stretch>
            <a:fillRect/>
          </a:stretch>
        </p:blipFill>
        <p:spPr>
          <a:xfrm>
            <a:off x="6242182" y="3956989"/>
            <a:ext cx="4927874" cy="815694"/>
          </a:xfrm>
          <a:prstGeom prst="rect">
            <a:avLst/>
          </a:prstGeom>
        </p:spPr>
      </p:pic>
      <p:pic>
        <p:nvPicPr>
          <p:cNvPr id="18" name="Picture 17">
            <a:extLst>
              <a:ext uri="{FF2B5EF4-FFF2-40B4-BE49-F238E27FC236}">
                <a16:creationId xmlns:a16="http://schemas.microsoft.com/office/drawing/2014/main" id="{6AA93A91-0374-807D-D472-620295A239B5}"/>
              </a:ext>
            </a:extLst>
          </p:cNvPr>
          <p:cNvPicPr>
            <a:picLocks noChangeAspect="1"/>
          </p:cNvPicPr>
          <p:nvPr/>
        </p:nvPicPr>
        <p:blipFill>
          <a:blip r:embed="rId9"/>
          <a:stretch>
            <a:fillRect/>
          </a:stretch>
        </p:blipFill>
        <p:spPr>
          <a:xfrm>
            <a:off x="6515369" y="5022714"/>
            <a:ext cx="4381500" cy="533400"/>
          </a:xfrm>
          <a:prstGeom prst="rect">
            <a:avLst/>
          </a:prstGeom>
        </p:spPr>
      </p:pic>
      <mc:AlternateContent xmlns:mc="http://schemas.openxmlformats.org/markup-compatibility/2006">
        <mc:Choice xmlns:p14="http://schemas.microsoft.com/office/powerpoint/2010/main" Requires="p14">
          <p:contentPart p14:bwMode="auto" r:id="rId10">
            <p14:nvContentPartPr>
              <p14:cNvPr id="19" name="Ink 18">
                <a:extLst>
                  <a:ext uri="{FF2B5EF4-FFF2-40B4-BE49-F238E27FC236}">
                    <a16:creationId xmlns:a16="http://schemas.microsoft.com/office/drawing/2014/main" id="{79A16489-B8DA-39E6-A63E-89A51DA83363}"/>
                  </a:ext>
                </a:extLst>
              </p14:cNvPr>
              <p14:cNvContentPartPr/>
              <p14:nvPr/>
            </p14:nvContentPartPr>
            <p14:xfrm>
              <a:off x="6661668" y="5273782"/>
              <a:ext cx="4159440" cy="72360"/>
            </p14:xfrm>
          </p:contentPart>
        </mc:Choice>
        <mc:Fallback>
          <p:pic>
            <p:nvPicPr>
              <p:cNvPr id="19" name="Ink 18">
                <a:extLst>
                  <a:ext uri="{FF2B5EF4-FFF2-40B4-BE49-F238E27FC236}">
                    <a16:creationId xmlns:a16="http://schemas.microsoft.com/office/drawing/2014/main" id="{79A16489-B8DA-39E6-A63E-89A51DA83363}"/>
                  </a:ext>
                </a:extLst>
              </p:cNvPr>
              <p:cNvPicPr/>
              <p:nvPr/>
            </p:nvPicPr>
            <p:blipFill>
              <a:blip r:embed="rId11"/>
              <a:stretch>
                <a:fillRect/>
              </a:stretch>
            </p:blipFill>
            <p:spPr>
              <a:xfrm>
                <a:off x="6589668" y="5129782"/>
                <a:ext cx="4303080" cy="360000"/>
              </a:xfrm>
              <a:prstGeom prst="rect">
                <a:avLst/>
              </a:prstGeom>
            </p:spPr>
          </p:pic>
        </mc:Fallback>
      </mc:AlternateContent>
    </p:spTree>
    <p:extLst>
      <p:ext uri="{BB962C8B-B14F-4D97-AF65-F5344CB8AC3E}">
        <p14:creationId xmlns:p14="http://schemas.microsoft.com/office/powerpoint/2010/main" val="948987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9570D-88A1-7292-02A8-1A7592736C98}"/>
              </a:ext>
            </a:extLst>
          </p:cNvPr>
          <p:cNvSpPr>
            <a:spLocks noGrp="1"/>
          </p:cNvSpPr>
          <p:nvPr>
            <p:ph type="title"/>
          </p:nvPr>
        </p:nvSpPr>
        <p:spPr/>
        <p:txBody>
          <a:bodyPr/>
          <a:lstStyle/>
          <a:p>
            <a:r>
              <a:rPr lang="en-US" dirty="0"/>
              <a:t>Common watermark blueprint</a:t>
            </a:r>
          </a:p>
        </p:txBody>
      </p:sp>
      <p:sp>
        <p:nvSpPr>
          <p:cNvPr id="4" name="Rounded Rectangle 3">
            <a:extLst>
              <a:ext uri="{FF2B5EF4-FFF2-40B4-BE49-F238E27FC236}">
                <a16:creationId xmlns:a16="http://schemas.microsoft.com/office/drawing/2014/main" id="{B7CC01B4-23B4-6069-DA94-9675EDC566F6}"/>
              </a:ext>
            </a:extLst>
          </p:cNvPr>
          <p:cNvSpPr/>
          <p:nvPr/>
        </p:nvSpPr>
        <p:spPr>
          <a:xfrm>
            <a:off x="412124" y="1532586"/>
            <a:ext cx="11436439" cy="139091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1. Choose seeds from a special structured family.</a:t>
            </a:r>
          </a:p>
        </p:txBody>
      </p:sp>
      <p:sp>
        <p:nvSpPr>
          <p:cNvPr id="5" name="Rounded Rectangle 4">
            <a:extLst>
              <a:ext uri="{FF2B5EF4-FFF2-40B4-BE49-F238E27FC236}">
                <a16:creationId xmlns:a16="http://schemas.microsoft.com/office/drawing/2014/main" id="{0AFE0D0F-ADD6-91A4-9DB0-ADC166C4D2E6}"/>
              </a:ext>
            </a:extLst>
          </p:cNvPr>
          <p:cNvSpPr/>
          <p:nvPr/>
        </p:nvSpPr>
        <p:spPr>
          <a:xfrm>
            <a:off x="412123" y="3239038"/>
            <a:ext cx="11436439" cy="139091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2. Use an unbiased correlated sampler with seed.</a:t>
            </a:r>
          </a:p>
        </p:txBody>
      </p:sp>
      <p:sp>
        <p:nvSpPr>
          <p:cNvPr id="6" name="Rounded Rectangle 5">
            <a:extLst>
              <a:ext uri="{FF2B5EF4-FFF2-40B4-BE49-F238E27FC236}">
                <a16:creationId xmlns:a16="http://schemas.microsoft.com/office/drawing/2014/main" id="{199E74DE-032D-241A-983D-55371C9A657F}"/>
              </a:ext>
            </a:extLst>
          </p:cNvPr>
          <p:cNvSpPr/>
          <p:nvPr/>
        </p:nvSpPr>
        <p:spPr>
          <a:xfrm>
            <a:off x="412123" y="4977687"/>
            <a:ext cx="11436439" cy="139091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3. To detect, check correlation between response and seed family.</a:t>
            </a:r>
          </a:p>
        </p:txBody>
      </p:sp>
    </p:spTree>
    <p:extLst>
      <p:ext uri="{BB962C8B-B14F-4D97-AF65-F5344CB8AC3E}">
        <p14:creationId xmlns:p14="http://schemas.microsoft.com/office/powerpoint/2010/main" val="140339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8EEA178-E9EA-D8B7-8D6A-676DD6107A99}"/>
              </a:ext>
            </a:extLst>
          </p:cNvPr>
          <p:cNvSpPr>
            <a:spLocks noGrp="1"/>
          </p:cNvSpPr>
          <p:nvPr>
            <p:ph type="ctrTitle"/>
          </p:nvPr>
        </p:nvSpPr>
        <p:spPr>
          <a:xfrm>
            <a:off x="1023984" y="1678517"/>
            <a:ext cx="9997802" cy="2442722"/>
          </a:xfrm>
        </p:spPr>
        <p:txBody>
          <a:bodyPr anchor="b">
            <a:normAutofit fontScale="90000"/>
          </a:bodyPr>
          <a:lstStyle/>
          <a:p>
            <a:pPr algn="l"/>
            <a:r>
              <a:rPr lang="en-US" dirty="0"/>
              <a:t>Using correlated unbiased sampling to construct a watermark</a:t>
            </a:r>
          </a:p>
        </p:txBody>
      </p:sp>
    </p:spTree>
    <p:extLst>
      <p:ext uri="{BB962C8B-B14F-4D97-AF65-F5344CB8AC3E}">
        <p14:creationId xmlns:p14="http://schemas.microsoft.com/office/powerpoint/2010/main" val="718255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91916D5-DDBA-19E6-AC8B-0E51BC1A9C2D}"/>
              </a:ext>
            </a:extLst>
          </p:cNvPr>
          <p:cNvGraphicFramePr>
            <a:graphicFrameLocks noGrp="1"/>
          </p:cNvGraphicFramePr>
          <p:nvPr>
            <p:ph idx="1"/>
            <p:extLst>
              <p:ext uri="{D42A27DB-BD31-4B8C-83A1-F6EECF244321}">
                <p14:modId xmlns:p14="http://schemas.microsoft.com/office/powerpoint/2010/main" val="1059523286"/>
              </p:ext>
            </p:extLst>
          </p:nvPr>
        </p:nvGraphicFramePr>
        <p:xfrm>
          <a:off x="745365" y="613379"/>
          <a:ext cx="10701270" cy="5459298"/>
        </p:xfrm>
        <a:graphic>
          <a:graphicData uri="http://schemas.openxmlformats.org/drawingml/2006/table">
            <a:tbl>
              <a:tblPr firstRow="1" bandRow="1">
                <a:tableStyleId>{93296810-A885-4BE3-A3E7-6D5BEEA58F35}</a:tableStyleId>
              </a:tblPr>
              <a:tblGrid>
                <a:gridCol w="2742129">
                  <a:extLst>
                    <a:ext uri="{9D8B030D-6E8A-4147-A177-3AD203B41FA5}">
                      <a16:colId xmlns:a16="http://schemas.microsoft.com/office/drawing/2014/main" val="2142783062"/>
                    </a:ext>
                  </a:extLst>
                </a:gridCol>
                <a:gridCol w="4392051">
                  <a:extLst>
                    <a:ext uri="{9D8B030D-6E8A-4147-A177-3AD203B41FA5}">
                      <a16:colId xmlns:a16="http://schemas.microsoft.com/office/drawing/2014/main" val="2892035956"/>
                    </a:ext>
                  </a:extLst>
                </a:gridCol>
                <a:gridCol w="3567090">
                  <a:extLst>
                    <a:ext uri="{9D8B030D-6E8A-4147-A177-3AD203B41FA5}">
                      <a16:colId xmlns:a16="http://schemas.microsoft.com/office/drawing/2014/main" val="1745102663"/>
                    </a:ext>
                  </a:extLst>
                </a:gridCol>
              </a:tblGrid>
              <a:tr h="909883">
                <a:tc>
                  <a:txBody>
                    <a:bodyPr/>
                    <a:lstStyle/>
                    <a:p>
                      <a:endParaRPr lang="en-US" sz="2400" dirty="0"/>
                    </a:p>
                  </a:txBody>
                  <a:tcPr/>
                </a:tc>
                <a:tc>
                  <a:txBody>
                    <a:bodyPr/>
                    <a:lstStyle/>
                    <a:p>
                      <a:r>
                        <a:rPr lang="en-US" sz="2400" dirty="0"/>
                        <a:t>Seed family</a:t>
                      </a:r>
                    </a:p>
                  </a:txBody>
                  <a:tcPr/>
                </a:tc>
                <a:tc>
                  <a:txBody>
                    <a:bodyPr/>
                    <a:lstStyle/>
                    <a:p>
                      <a:r>
                        <a:rPr lang="en-US" sz="2400" dirty="0"/>
                        <a:t>Detection</a:t>
                      </a:r>
                    </a:p>
                  </a:txBody>
                  <a:tcPr/>
                </a:tc>
                <a:extLst>
                  <a:ext uri="{0D108BD9-81ED-4DB2-BD59-A6C34878D82A}">
                    <a16:rowId xmlns:a16="http://schemas.microsoft.com/office/drawing/2014/main" val="1922761765"/>
                  </a:ext>
                </a:extLst>
              </a:tr>
              <a:tr h="909883">
                <a:tc>
                  <a:txBody>
                    <a:bodyPr/>
                    <a:lstStyle/>
                    <a:p>
                      <a:r>
                        <a:rPr lang="en-US" sz="2400" dirty="0"/>
                        <a:t>[Aar22, KGW+23, CGZ24]</a:t>
                      </a:r>
                    </a:p>
                  </a:txBody>
                  <a:tcPr/>
                </a:tc>
                <a:tc>
                  <a:txBody>
                    <a:bodyPr/>
                    <a:lstStyle/>
                    <a:p>
                      <a:r>
                        <a:rPr lang="en-US" sz="2400" dirty="0"/>
                        <a:t>Derived from a PRF applied to </a:t>
                      </a:r>
                      <a:r>
                        <a:rPr lang="en-US" sz="2400" dirty="0" err="1"/>
                        <a:t>prev</a:t>
                      </a:r>
                      <a:r>
                        <a:rPr lang="en-US" sz="2400" dirty="0"/>
                        <a:t> tokens.</a:t>
                      </a:r>
                    </a:p>
                  </a:txBody>
                  <a:tcPr/>
                </a:tc>
                <a:tc>
                  <a:txBody>
                    <a:bodyPr/>
                    <a:lstStyle/>
                    <a:p>
                      <a:r>
                        <a:rPr lang="en-US" sz="2400" dirty="0"/>
                        <a:t>Rederive seed by computing PRF.</a:t>
                      </a:r>
                    </a:p>
                  </a:txBody>
                  <a:tcPr/>
                </a:tc>
                <a:extLst>
                  <a:ext uri="{0D108BD9-81ED-4DB2-BD59-A6C34878D82A}">
                    <a16:rowId xmlns:a16="http://schemas.microsoft.com/office/drawing/2014/main" val="3326596364"/>
                  </a:ext>
                </a:extLst>
              </a:tr>
              <a:tr h="909883">
                <a:tc>
                  <a:txBody>
                    <a:bodyPr/>
                    <a:lstStyle/>
                    <a:p>
                      <a:r>
                        <a:rPr lang="en-US" sz="2400" dirty="0"/>
                        <a:t>[ZALW24]</a:t>
                      </a:r>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3042201856"/>
                  </a:ext>
                </a:extLst>
              </a:tr>
              <a:tr h="909883">
                <a:tc>
                  <a:txBody>
                    <a:bodyPr/>
                    <a:lstStyle/>
                    <a:p>
                      <a:r>
                        <a:rPr lang="en-US" sz="2400" dirty="0"/>
                        <a:t>[KTHL24]</a:t>
                      </a:r>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3814963369"/>
                  </a:ext>
                </a:extLst>
              </a:tr>
              <a:tr h="909883">
                <a:tc>
                  <a:txBody>
                    <a:bodyPr/>
                    <a:lstStyle/>
                    <a:p>
                      <a:r>
                        <a:rPr lang="en-US" sz="2400" dirty="0"/>
                        <a:t>[FGJ+24]</a:t>
                      </a:r>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2099729563"/>
                  </a:ext>
                </a:extLst>
              </a:tr>
              <a:tr h="909883">
                <a:tc>
                  <a:txBody>
                    <a:bodyPr/>
                    <a:lstStyle/>
                    <a:p>
                      <a:r>
                        <a:rPr lang="en-US" sz="2400" dirty="0"/>
                        <a:t>[CG24, GM24]</a:t>
                      </a:r>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4056219550"/>
                  </a:ext>
                </a:extLst>
              </a:tr>
            </a:tbl>
          </a:graphicData>
        </a:graphic>
      </p:graphicFrame>
      <p:sp>
        <p:nvSpPr>
          <p:cNvPr id="3" name="TextBox 2">
            <a:extLst>
              <a:ext uri="{FF2B5EF4-FFF2-40B4-BE49-F238E27FC236}">
                <a16:creationId xmlns:a16="http://schemas.microsoft.com/office/drawing/2014/main" id="{61B7F4CC-4A12-E4D7-1EFE-B2D7BB2644B7}"/>
              </a:ext>
            </a:extLst>
          </p:cNvPr>
          <p:cNvSpPr txBox="1"/>
          <p:nvPr/>
        </p:nvSpPr>
        <p:spPr>
          <a:xfrm>
            <a:off x="745365" y="6037702"/>
            <a:ext cx="10052624" cy="830997"/>
          </a:xfrm>
          <a:prstGeom prst="rect">
            <a:avLst/>
          </a:prstGeom>
          <a:noFill/>
        </p:spPr>
        <p:txBody>
          <a:bodyPr wrap="none" rtlCol="0">
            <a:spAutoFit/>
          </a:bodyPr>
          <a:lstStyle/>
          <a:p>
            <a:pPr marL="0" indent="0" algn="l">
              <a:buNone/>
            </a:pPr>
            <a:r>
              <a:rPr lang="en-US" sz="1600" dirty="0"/>
              <a:t>[</a:t>
            </a:r>
            <a:r>
              <a:rPr lang="en-US" sz="1600" b="1" dirty="0"/>
              <a:t>Aar22</a:t>
            </a:r>
            <a:r>
              <a:rPr lang="en-US" sz="1600" dirty="0"/>
              <a:t>]: S. Aaronson, “Leaning Into </a:t>
            </a:r>
            <a:r>
              <a:rPr lang="en-US" sz="1600" dirty="0" err="1"/>
              <a:t>Uninterpretability</a:t>
            </a:r>
            <a:r>
              <a:rPr lang="en-US" sz="1600" dirty="0"/>
              <a:t> for AI Alignment,” 2022.</a:t>
            </a:r>
          </a:p>
          <a:p>
            <a:pPr marL="0" indent="0">
              <a:buNone/>
            </a:pPr>
            <a:r>
              <a:rPr lang="en-US" sz="1600" dirty="0"/>
              <a:t>[</a:t>
            </a:r>
            <a:r>
              <a:rPr lang="en-US" sz="1600" b="1" dirty="0"/>
              <a:t>KGW+23</a:t>
            </a:r>
            <a:r>
              <a:rPr lang="en-US" sz="1600" dirty="0"/>
              <a:t>]: J. </a:t>
            </a:r>
            <a:r>
              <a:rPr lang="en-US" sz="1600" dirty="0" err="1"/>
              <a:t>Kirchenbauer</a:t>
            </a:r>
            <a:r>
              <a:rPr lang="en-US" sz="1600" dirty="0"/>
              <a:t>, J. </a:t>
            </a:r>
            <a:r>
              <a:rPr lang="en-US" sz="1600" dirty="0" err="1"/>
              <a:t>Geiping</a:t>
            </a:r>
            <a:r>
              <a:rPr lang="en-US" sz="1600" dirty="0"/>
              <a:t>, Y. Wen, J. Katz, I. </a:t>
            </a:r>
            <a:r>
              <a:rPr lang="en-US" sz="1600" dirty="0" err="1"/>
              <a:t>Miers</a:t>
            </a:r>
            <a:r>
              <a:rPr lang="en-US" sz="1600" dirty="0"/>
              <a:t>, T. Goldstein, “A Watermark for Language Models,” 2023.</a:t>
            </a:r>
          </a:p>
          <a:p>
            <a:pPr marL="0" indent="0" algn="l">
              <a:buNone/>
            </a:pPr>
            <a:r>
              <a:rPr lang="en-US" sz="1600" dirty="0"/>
              <a:t>[</a:t>
            </a:r>
            <a:r>
              <a:rPr lang="en-US" sz="1600" b="1" dirty="0"/>
              <a:t>CGZ24</a:t>
            </a:r>
            <a:r>
              <a:rPr lang="en-US" sz="1600" dirty="0"/>
              <a:t>]: M. Christ, S. Gunn, O. Zamir, “Undetectable Watermarks for Language Models,” 2024.</a:t>
            </a:r>
          </a:p>
        </p:txBody>
      </p:sp>
    </p:spTree>
    <p:extLst>
      <p:ext uri="{BB962C8B-B14F-4D97-AF65-F5344CB8AC3E}">
        <p14:creationId xmlns:p14="http://schemas.microsoft.com/office/powerpoint/2010/main" val="38719439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91916D5-DDBA-19E6-AC8B-0E51BC1A9C2D}"/>
              </a:ext>
            </a:extLst>
          </p:cNvPr>
          <p:cNvGraphicFramePr>
            <a:graphicFrameLocks noGrp="1"/>
          </p:cNvGraphicFramePr>
          <p:nvPr>
            <p:ph idx="1"/>
            <p:extLst>
              <p:ext uri="{D42A27DB-BD31-4B8C-83A1-F6EECF244321}">
                <p14:modId xmlns:p14="http://schemas.microsoft.com/office/powerpoint/2010/main" val="3102549313"/>
              </p:ext>
            </p:extLst>
          </p:nvPr>
        </p:nvGraphicFramePr>
        <p:xfrm>
          <a:off x="745365" y="613379"/>
          <a:ext cx="10701270" cy="5459298"/>
        </p:xfrm>
        <a:graphic>
          <a:graphicData uri="http://schemas.openxmlformats.org/drawingml/2006/table">
            <a:tbl>
              <a:tblPr firstRow="1" bandRow="1">
                <a:tableStyleId>{93296810-A885-4BE3-A3E7-6D5BEEA58F35}</a:tableStyleId>
              </a:tblPr>
              <a:tblGrid>
                <a:gridCol w="2742129">
                  <a:extLst>
                    <a:ext uri="{9D8B030D-6E8A-4147-A177-3AD203B41FA5}">
                      <a16:colId xmlns:a16="http://schemas.microsoft.com/office/drawing/2014/main" val="2142783062"/>
                    </a:ext>
                  </a:extLst>
                </a:gridCol>
                <a:gridCol w="4392051">
                  <a:extLst>
                    <a:ext uri="{9D8B030D-6E8A-4147-A177-3AD203B41FA5}">
                      <a16:colId xmlns:a16="http://schemas.microsoft.com/office/drawing/2014/main" val="2892035956"/>
                    </a:ext>
                  </a:extLst>
                </a:gridCol>
                <a:gridCol w="3567090">
                  <a:extLst>
                    <a:ext uri="{9D8B030D-6E8A-4147-A177-3AD203B41FA5}">
                      <a16:colId xmlns:a16="http://schemas.microsoft.com/office/drawing/2014/main" val="1745102663"/>
                    </a:ext>
                  </a:extLst>
                </a:gridCol>
              </a:tblGrid>
              <a:tr h="909883">
                <a:tc>
                  <a:txBody>
                    <a:bodyPr/>
                    <a:lstStyle/>
                    <a:p>
                      <a:endParaRPr lang="en-US" sz="2400" dirty="0"/>
                    </a:p>
                  </a:txBody>
                  <a:tcPr/>
                </a:tc>
                <a:tc>
                  <a:txBody>
                    <a:bodyPr/>
                    <a:lstStyle/>
                    <a:p>
                      <a:r>
                        <a:rPr lang="en-US" sz="2400" dirty="0"/>
                        <a:t>Seed family</a:t>
                      </a:r>
                    </a:p>
                  </a:txBody>
                  <a:tcPr/>
                </a:tc>
                <a:tc>
                  <a:txBody>
                    <a:bodyPr/>
                    <a:lstStyle/>
                    <a:p>
                      <a:r>
                        <a:rPr lang="en-US" sz="2400" dirty="0"/>
                        <a:t>Detection</a:t>
                      </a:r>
                    </a:p>
                  </a:txBody>
                  <a:tcPr/>
                </a:tc>
                <a:extLst>
                  <a:ext uri="{0D108BD9-81ED-4DB2-BD59-A6C34878D82A}">
                    <a16:rowId xmlns:a16="http://schemas.microsoft.com/office/drawing/2014/main" val="1922761765"/>
                  </a:ext>
                </a:extLst>
              </a:tr>
              <a:tr h="909883">
                <a:tc>
                  <a:txBody>
                    <a:bodyPr/>
                    <a:lstStyle/>
                    <a:p>
                      <a:r>
                        <a:rPr lang="en-US" sz="2400" dirty="0"/>
                        <a:t>[Aar22, KGW+23*, CGZ24]</a:t>
                      </a:r>
                    </a:p>
                  </a:txBody>
                  <a:tcPr/>
                </a:tc>
                <a:tc>
                  <a:txBody>
                    <a:bodyPr/>
                    <a:lstStyle/>
                    <a:p>
                      <a:r>
                        <a:rPr lang="en-US" sz="2400" dirty="0"/>
                        <a:t>Derived from a PRF applied to </a:t>
                      </a:r>
                      <a:r>
                        <a:rPr lang="en-US" sz="2400" dirty="0" err="1"/>
                        <a:t>prev</a:t>
                      </a:r>
                      <a:r>
                        <a:rPr lang="en-US" sz="2400" dirty="0"/>
                        <a:t> tokens.</a:t>
                      </a:r>
                    </a:p>
                  </a:txBody>
                  <a:tcPr/>
                </a:tc>
                <a:tc>
                  <a:txBody>
                    <a:bodyPr/>
                    <a:lstStyle/>
                    <a:p>
                      <a:r>
                        <a:rPr lang="en-US" sz="2400" dirty="0"/>
                        <a:t>Rederive seed by computing PRF.</a:t>
                      </a:r>
                    </a:p>
                  </a:txBody>
                  <a:tcPr/>
                </a:tc>
                <a:extLst>
                  <a:ext uri="{0D108BD9-81ED-4DB2-BD59-A6C34878D82A}">
                    <a16:rowId xmlns:a16="http://schemas.microsoft.com/office/drawing/2014/main" val="3326596364"/>
                  </a:ext>
                </a:extLst>
              </a:tr>
              <a:tr h="909883">
                <a:tc>
                  <a:txBody>
                    <a:bodyPr/>
                    <a:lstStyle/>
                    <a:p>
                      <a:r>
                        <a:rPr lang="en-US" sz="2400" dirty="0"/>
                        <a:t>[ZALW24]</a:t>
                      </a:r>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3042201856"/>
                  </a:ext>
                </a:extLst>
              </a:tr>
              <a:tr h="909883">
                <a:tc>
                  <a:txBody>
                    <a:bodyPr/>
                    <a:lstStyle/>
                    <a:p>
                      <a:r>
                        <a:rPr lang="en-US" sz="2400" dirty="0"/>
                        <a:t>[KTHL24]</a:t>
                      </a:r>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3814963369"/>
                  </a:ext>
                </a:extLst>
              </a:tr>
              <a:tr h="909883">
                <a:tc>
                  <a:txBody>
                    <a:bodyPr/>
                    <a:lstStyle/>
                    <a:p>
                      <a:r>
                        <a:rPr lang="en-US" sz="2400" dirty="0"/>
                        <a:t>[FGJ+24]</a:t>
                      </a:r>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2099729563"/>
                  </a:ext>
                </a:extLst>
              </a:tr>
              <a:tr h="909883">
                <a:tc>
                  <a:txBody>
                    <a:bodyPr/>
                    <a:lstStyle/>
                    <a:p>
                      <a:r>
                        <a:rPr lang="en-US" sz="2400" dirty="0"/>
                        <a:t>[CG24, GM24]</a:t>
                      </a:r>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4056219550"/>
                  </a:ext>
                </a:extLst>
              </a:tr>
            </a:tbl>
          </a:graphicData>
        </a:graphic>
      </p:graphicFrame>
      <p:sp>
        <p:nvSpPr>
          <p:cNvPr id="2" name="Up Arrow Callout 1">
            <a:extLst>
              <a:ext uri="{FF2B5EF4-FFF2-40B4-BE49-F238E27FC236}">
                <a16:creationId xmlns:a16="http://schemas.microsoft.com/office/drawing/2014/main" id="{519A1CBB-0FFB-ECB5-89EC-029C79C1676D}"/>
              </a:ext>
            </a:extLst>
          </p:cNvPr>
          <p:cNvSpPr/>
          <p:nvPr/>
        </p:nvSpPr>
        <p:spPr>
          <a:xfrm>
            <a:off x="2604394" y="2311116"/>
            <a:ext cx="3886557" cy="1885393"/>
          </a:xfrm>
          <a:prstGeom prst="upArrowCallout">
            <a:avLst>
              <a:gd name="adj1" fmla="val 9000"/>
              <a:gd name="adj2" fmla="val 25000"/>
              <a:gd name="adj3" fmla="val 25000"/>
              <a:gd name="adj4" fmla="val 64977"/>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Seed can’t be rederived if these tokens are modified.</a:t>
            </a:r>
          </a:p>
        </p:txBody>
      </p:sp>
      <p:sp>
        <p:nvSpPr>
          <p:cNvPr id="3" name="TextBox 2">
            <a:extLst>
              <a:ext uri="{FF2B5EF4-FFF2-40B4-BE49-F238E27FC236}">
                <a16:creationId xmlns:a16="http://schemas.microsoft.com/office/drawing/2014/main" id="{87164887-1594-8349-1CDC-6F7F2781F254}"/>
              </a:ext>
            </a:extLst>
          </p:cNvPr>
          <p:cNvSpPr txBox="1"/>
          <p:nvPr/>
        </p:nvSpPr>
        <p:spPr>
          <a:xfrm>
            <a:off x="745365" y="6351514"/>
            <a:ext cx="5452134" cy="461665"/>
          </a:xfrm>
          <a:prstGeom prst="rect">
            <a:avLst/>
          </a:prstGeom>
          <a:noFill/>
        </p:spPr>
        <p:txBody>
          <a:bodyPr wrap="none" rtlCol="0">
            <a:spAutoFit/>
          </a:bodyPr>
          <a:lstStyle/>
          <a:p>
            <a:r>
              <a:rPr lang="en-US" sz="2400" dirty="0"/>
              <a:t>*Their correlated sampler is not unbiased.</a:t>
            </a:r>
          </a:p>
        </p:txBody>
      </p:sp>
    </p:spTree>
    <p:extLst>
      <p:ext uri="{BB962C8B-B14F-4D97-AF65-F5344CB8AC3E}">
        <p14:creationId xmlns:p14="http://schemas.microsoft.com/office/powerpoint/2010/main" val="101208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8EEA178-E9EA-D8B7-8D6A-676DD6107A99}"/>
              </a:ext>
            </a:extLst>
          </p:cNvPr>
          <p:cNvSpPr>
            <a:spLocks noGrp="1"/>
          </p:cNvSpPr>
          <p:nvPr>
            <p:ph type="ctrTitle"/>
          </p:nvPr>
        </p:nvSpPr>
        <p:spPr>
          <a:xfrm>
            <a:off x="1095399" y="1232025"/>
            <a:ext cx="9997802" cy="2442722"/>
          </a:xfrm>
        </p:spPr>
        <p:txBody>
          <a:bodyPr anchor="b">
            <a:normAutofit/>
          </a:bodyPr>
          <a:lstStyle/>
          <a:p>
            <a:pPr algn="l"/>
            <a:r>
              <a:rPr lang="en-US" dirty="0"/>
              <a:t>An undetectable watermark</a:t>
            </a:r>
            <a:br>
              <a:rPr lang="en-US" dirty="0"/>
            </a:br>
            <a:r>
              <a:rPr lang="en-US" dirty="0"/>
              <a:t>[CGZ24]</a:t>
            </a:r>
          </a:p>
        </p:txBody>
      </p:sp>
      <p:pic>
        <p:nvPicPr>
          <p:cNvPr id="4" name="Picture 3" descr="A person wearing glasses and a tie dye hoodie&#10;&#10;Description automatically generated">
            <a:extLst>
              <a:ext uri="{FF2B5EF4-FFF2-40B4-BE49-F238E27FC236}">
                <a16:creationId xmlns:a16="http://schemas.microsoft.com/office/drawing/2014/main" id="{35C8365D-BC65-3ACD-6730-30461E13AAC5}"/>
              </a:ext>
            </a:extLst>
          </p:cNvPr>
          <p:cNvPicPr>
            <a:picLocks noChangeAspect="1"/>
          </p:cNvPicPr>
          <p:nvPr/>
        </p:nvPicPr>
        <p:blipFill rotWithShape="1">
          <a:blip r:embed="rId2"/>
          <a:srcRect l="8617" t="28279" r="9238" b="20036"/>
          <a:stretch/>
        </p:blipFill>
        <p:spPr>
          <a:xfrm>
            <a:off x="1183759" y="4052538"/>
            <a:ext cx="1576548" cy="1576548"/>
          </a:xfrm>
          <a:prstGeom prst="rect">
            <a:avLst/>
          </a:prstGeom>
        </p:spPr>
      </p:pic>
      <p:pic>
        <p:nvPicPr>
          <p:cNvPr id="1026" name="Picture 2" descr="Or Zamir">
            <a:extLst>
              <a:ext uri="{FF2B5EF4-FFF2-40B4-BE49-F238E27FC236}">
                <a16:creationId xmlns:a16="http://schemas.microsoft.com/office/drawing/2014/main" id="{509FA0F5-F6D6-754E-E603-7993CE1976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9002" y="4049956"/>
            <a:ext cx="1579130" cy="15791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1622E8D-38B1-61F1-70B8-8ECD4B0A043A}"/>
              </a:ext>
            </a:extLst>
          </p:cNvPr>
          <p:cNvSpPr txBox="1"/>
          <p:nvPr/>
        </p:nvSpPr>
        <p:spPr>
          <a:xfrm>
            <a:off x="1397196" y="5745455"/>
            <a:ext cx="1149674" cy="369332"/>
          </a:xfrm>
          <a:prstGeom prst="rect">
            <a:avLst/>
          </a:prstGeom>
          <a:noFill/>
        </p:spPr>
        <p:txBody>
          <a:bodyPr wrap="none" rtlCol="0">
            <a:spAutoFit/>
          </a:bodyPr>
          <a:lstStyle/>
          <a:p>
            <a:r>
              <a:rPr lang="en-US" dirty="0"/>
              <a:t>Sam Gunn</a:t>
            </a:r>
          </a:p>
        </p:txBody>
      </p:sp>
      <p:sp>
        <p:nvSpPr>
          <p:cNvPr id="6" name="TextBox 5">
            <a:extLst>
              <a:ext uri="{FF2B5EF4-FFF2-40B4-BE49-F238E27FC236}">
                <a16:creationId xmlns:a16="http://schemas.microsoft.com/office/drawing/2014/main" id="{70C8F552-3E25-8F35-6EBB-82281403E9CA}"/>
              </a:ext>
            </a:extLst>
          </p:cNvPr>
          <p:cNvSpPr txBox="1"/>
          <p:nvPr/>
        </p:nvSpPr>
        <p:spPr>
          <a:xfrm>
            <a:off x="3416442" y="5757841"/>
            <a:ext cx="1004249" cy="369332"/>
          </a:xfrm>
          <a:prstGeom prst="rect">
            <a:avLst/>
          </a:prstGeom>
          <a:noFill/>
        </p:spPr>
        <p:txBody>
          <a:bodyPr wrap="none" rtlCol="0">
            <a:spAutoFit/>
          </a:bodyPr>
          <a:lstStyle/>
          <a:p>
            <a:r>
              <a:rPr lang="en-US" dirty="0"/>
              <a:t>Or Zamir</a:t>
            </a:r>
          </a:p>
        </p:txBody>
      </p:sp>
    </p:spTree>
    <p:extLst>
      <p:ext uri="{BB962C8B-B14F-4D97-AF65-F5344CB8AC3E}">
        <p14:creationId xmlns:p14="http://schemas.microsoft.com/office/powerpoint/2010/main" val="34104541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E90B4CC3-612D-E668-C635-ECB691572937}"/>
                  </a:ext>
                </a:extLst>
              </p:cNvPr>
              <p:cNvSpPr/>
              <p:nvPr/>
            </p:nvSpPr>
            <p:spPr>
              <a:xfrm>
                <a:off x="3649133" y="3678348"/>
                <a:ext cx="2274019" cy="423335"/>
              </a:xfrm>
              <a:prstGeom prst="rect">
                <a:avLst/>
              </a:prstGeom>
              <a:solidFill>
                <a:srgbClr val="C00000">
                  <a:alpha val="5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b>
                      </m:s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3</m:t>
                          </m:r>
                        </m:sub>
                      </m:s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e>
                        <m: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oMath>
                  </m:oMathPara>
                </a14:m>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 name="Rectangle 5">
                <a:extLst>
                  <a:ext uri="{FF2B5EF4-FFF2-40B4-BE49-F238E27FC236}">
                    <a16:creationId xmlns:a16="http://schemas.microsoft.com/office/drawing/2014/main" id="{E90B4CC3-612D-E668-C635-ECB691572937}"/>
                  </a:ext>
                </a:extLst>
              </p:cNvPr>
              <p:cNvSpPr>
                <a:spLocks noRot="1" noChangeAspect="1" noMove="1" noResize="1" noEditPoints="1" noAdjustHandles="1" noChangeArrowheads="1" noChangeShapeType="1" noTextEdit="1"/>
              </p:cNvSpPr>
              <p:nvPr/>
            </p:nvSpPr>
            <p:spPr>
              <a:xfrm>
                <a:off x="3649133" y="3678348"/>
                <a:ext cx="2274019" cy="423335"/>
              </a:xfrm>
              <a:prstGeom prst="rect">
                <a:avLst/>
              </a:prstGeom>
              <a:blipFill>
                <a:blip r:embed="rId3"/>
                <a:stretch>
                  <a:fillRect b="-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7A087399-432F-B03E-9098-8C46350DEE54}"/>
                  </a:ext>
                </a:extLst>
              </p:cNvPr>
              <p:cNvSpPr/>
              <p:nvPr/>
            </p:nvSpPr>
            <p:spPr>
              <a:xfrm>
                <a:off x="5923152" y="3678347"/>
                <a:ext cx="1223504" cy="423335"/>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 </m:t>
                      </m:r>
                      <m:sSub>
                        <m:sSub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𝑗</m:t>
                          </m:r>
                        </m:sub>
                      </m:sSub>
                    </m:oMath>
                  </m:oMathPara>
                </a14:m>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8" name="Rectangle 7">
                <a:extLst>
                  <a:ext uri="{FF2B5EF4-FFF2-40B4-BE49-F238E27FC236}">
                    <a16:creationId xmlns:a16="http://schemas.microsoft.com/office/drawing/2014/main" id="{7A087399-432F-B03E-9098-8C46350DEE54}"/>
                  </a:ext>
                </a:extLst>
              </p:cNvPr>
              <p:cNvSpPr>
                <a:spLocks noRot="1" noChangeAspect="1" noMove="1" noResize="1" noEditPoints="1" noAdjustHandles="1" noChangeArrowheads="1" noChangeShapeType="1" noTextEdit="1"/>
              </p:cNvSpPr>
              <p:nvPr/>
            </p:nvSpPr>
            <p:spPr>
              <a:xfrm>
                <a:off x="5923152" y="3678347"/>
                <a:ext cx="1223504" cy="423335"/>
              </a:xfrm>
              <a:prstGeom prst="rect">
                <a:avLst/>
              </a:prstGeom>
              <a:blipFill>
                <a:blip r:embed="rId4"/>
                <a:stretch>
                  <a:fillRect b="-19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1F08CF6-147C-AB6D-EB89-4EC34EDA2424}"/>
                  </a:ext>
                </a:extLst>
              </p:cNvPr>
              <p:cNvSpPr>
                <a:spLocks noGrp="1"/>
              </p:cNvSpPr>
              <p:nvPr>
                <p:ph idx="1"/>
              </p:nvPr>
            </p:nvSpPr>
            <p:spPr>
              <a:xfrm>
                <a:off x="838200" y="1508517"/>
                <a:ext cx="10515600" cy="2239235"/>
              </a:xfrm>
            </p:spPr>
            <p:txBody>
              <a:bodyPr>
                <a:normAutofit/>
              </a:bodyPr>
              <a:lstStyle/>
              <a:p>
                <a:pPr marL="0" indent="0">
                  <a:buNone/>
                </a:pPr>
                <a:r>
                  <a:rPr lang="en-US" dirty="0"/>
                  <a:t>Sample text naturally, until it has </a:t>
                </a:r>
                <a14:m>
                  <m:oMath xmlns:m="http://schemas.openxmlformats.org/officeDocument/2006/math">
                    <m:r>
                      <a:rPr lang="en-US" b="0" i="1" smtClean="0">
                        <a:latin typeface="Cambria Math" panose="02040503050406030204" pitchFamily="18" charset="0"/>
                      </a:rPr>
                      <m:t>𝜆</m:t>
                    </m:r>
                  </m:oMath>
                </a14:m>
                <a:r>
                  <a:rPr lang="en-US" dirty="0"/>
                  <a:t> bits of empirical entropy</a:t>
                </a:r>
              </a:p>
              <a:p>
                <a:pPr marL="0" indent="0">
                  <a:buNone/>
                </a:pPr>
                <a:r>
                  <a:rPr lang="en-US" dirty="0"/>
                  <a:t>Derive seed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𝑃𝑅𝐹</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𝑖</m:t>
                        </m:r>
                        <m:r>
                          <a:rPr lang="en-US" b="0" i="1" smtClean="0">
                            <a:latin typeface="Cambria Math" panose="02040503050406030204" pitchFamily="18" charset="0"/>
                          </a:rPr>
                          <m:t>−1</m:t>
                        </m:r>
                      </m:sub>
                    </m:sSub>
                    <m:r>
                      <a:rPr lang="en-US" b="0" i="1" smtClean="0">
                        <a:latin typeface="Cambria Math" panose="02040503050406030204" pitchFamily="18" charset="0"/>
                      </a:rPr>
                      <m:t>)</m:t>
                    </m:r>
                  </m:oMath>
                </a14:m>
                <a:endParaRPr lang="en-US" dirty="0"/>
              </a:p>
              <a:p>
                <a:pPr marL="0" indent="0">
                  <a:buNone/>
                </a:pPr>
                <a:r>
                  <a:rPr lang="en-US" dirty="0"/>
                  <a:t>Use </a:t>
                </a:r>
                <a14:m>
                  <m:oMath xmlns:m="http://schemas.openxmlformats.org/officeDocument/2006/math">
                    <m:r>
                      <a:rPr lang="en-US" b="0" i="1" smtClean="0">
                        <a:latin typeface="Cambria Math" panose="02040503050406030204" pitchFamily="18" charset="0"/>
                      </a:rPr>
                      <m:t>𝑥</m:t>
                    </m:r>
                  </m:oMath>
                </a14:m>
                <a:r>
                  <a:rPr lang="en-US" dirty="0"/>
                  <a:t> and unbiased correlated sampling for rest of response!</a:t>
                </a:r>
              </a:p>
              <a:p>
                <a:pPr marL="0" indent="0">
                  <a:buNone/>
                </a:pPr>
                <a:r>
                  <a:rPr lang="en-US" dirty="0"/>
                  <a:t>To detect, rederive seed and compute Hamming distance to </a:t>
                </a:r>
              </a:p>
            </p:txBody>
          </p:sp>
        </mc:Choice>
        <mc:Fallback xmlns="">
          <p:sp>
            <p:nvSpPr>
              <p:cNvPr id="3" name="Content Placeholder 2">
                <a:extLst>
                  <a:ext uri="{FF2B5EF4-FFF2-40B4-BE49-F238E27FC236}">
                    <a16:creationId xmlns:a16="http://schemas.microsoft.com/office/drawing/2014/main" id="{81F08CF6-147C-AB6D-EB89-4EC34EDA2424}"/>
                  </a:ext>
                </a:extLst>
              </p:cNvPr>
              <p:cNvSpPr>
                <a:spLocks noGrp="1" noRot="1" noChangeAspect="1" noMove="1" noResize="1" noEditPoints="1" noAdjustHandles="1" noChangeArrowheads="1" noChangeShapeType="1" noTextEdit="1"/>
              </p:cNvSpPr>
              <p:nvPr>
                <p:ph idx="1"/>
              </p:nvPr>
            </p:nvSpPr>
            <p:spPr>
              <a:xfrm>
                <a:off x="838200" y="1508517"/>
                <a:ext cx="10515600" cy="2239235"/>
              </a:xfrm>
              <a:blipFill>
                <a:blip r:embed="rId5"/>
                <a:stretch>
                  <a:fillRect l="-1206" t="-4494"/>
                </a:stretch>
              </a:blipFill>
            </p:spPr>
            <p:txBody>
              <a:bodyPr/>
              <a:lstStyle/>
              <a:p>
                <a:r>
                  <a:rPr lang="en-US">
                    <a:noFill/>
                  </a:rPr>
                  <a:t> </a:t>
                </a:r>
              </a:p>
            </p:txBody>
          </p:sp>
        </mc:Fallback>
      </mc:AlternateContent>
      <p:sp>
        <p:nvSpPr>
          <p:cNvPr id="4" name="Content Placeholder 2">
            <a:extLst>
              <a:ext uri="{FF2B5EF4-FFF2-40B4-BE49-F238E27FC236}">
                <a16:creationId xmlns:a16="http://schemas.microsoft.com/office/drawing/2014/main" id="{FBAB372C-C295-CD53-F0D1-ED283CBA3739}"/>
              </a:ext>
            </a:extLst>
          </p:cNvPr>
          <p:cNvSpPr txBox="1">
            <a:spLocks/>
          </p:cNvSpPr>
          <p:nvPr/>
        </p:nvSpPr>
        <p:spPr>
          <a:xfrm>
            <a:off x="838200" y="5009882"/>
            <a:ext cx="10515600" cy="14829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[Aar22, KGW+23] also hash tokens to bias future tokens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(they were first, served as inspiration)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They hash a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fixed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number of tokens; cannot get undetectability this way</a:t>
            </a:r>
          </a:p>
        </p:txBody>
      </p:sp>
      <p:sp>
        <p:nvSpPr>
          <p:cNvPr id="5" name="TextBox 4">
            <a:extLst>
              <a:ext uri="{FF2B5EF4-FFF2-40B4-BE49-F238E27FC236}">
                <a16:creationId xmlns:a16="http://schemas.microsoft.com/office/drawing/2014/main" id="{CD7118DC-572F-3DC5-156A-121805707F22}"/>
              </a:ext>
            </a:extLst>
          </p:cNvPr>
          <p:cNvSpPr txBox="1"/>
          <p:nvPr/>
        </p:nvSpPr>
        <p:spPr>
          <a:xfrm>
            <a:off x="3452970" y="4359487"/>
            <a:ext cx="176202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yields seed x</a:t>
            </a:r>
          </a:p>
        </p:txBody>
      </p:sp>
      <p:sp>
        <p:nvSpPr>
          <p:cNvPr id="7" name="TextBox 6">
            <a:extLst>
              <a:ext uri="{FF2B5EF4-FFF2-40B4-BE49-F238E27FC236}">
                <a16:creationId xmlns:a16="http://schemas.microsoft.com/office/drawing/2014/main" id="{8BD8EF47-6AA4-7B54-6F1A-78A0F7A8FD77}"/>
              </a:ext>
            </a:extLst>
          </p:cNvPr>
          <p:cNvSpPr txBox="1"/>
          <p:nvPr/>
        </p:nvSpPr>
        <p:spPr>
          <a:xfrm>
            <a:off x="6374437" y="4134856"/>
            <a:ext cx="229421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correlated with x</a:t>
            </a:r>
          </a:p>
        </p:txBody>
      </p:sp>
      <p:sp>
        <p:nvSpPr>
          <p:cNvPr id="9" name="Left Brace 8">
            <a:extLst>
              <a:ext uri="{FF2B5EF4-FFF2-40B4-BE49-F238E27FC236}">
                <a16:creationId xmlns:a16="http://schemas.microsoft.com/office/drawing/2014/main" id="{A3937CAB-540D-7996-4D93-9B307EE0777E}"/>
              </a:ext>
            </a:extLst>
          </p:cNvPr>
          <p:cNvSpPr/>
          <p:nvPr/>
        </p:nvSpPr>
        <p:spPr>
          <a:xfrm rot="16200000">
            <a:off x="4622609" y="3208132"/>
            <a:ext cx="287730" cy="2102181"/>
          </a:xfrm>
          <a:prstGeom prst="leftBrace">
            <a:avLst>
              <a:gd name="adj1" fmla="val 8333"/>
              <a:gd name="adj2" fmla="val 49543"/>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9">
            <a:extLst>
              <a:ext uri="{FF2B5EF4-FFF2-40B4-BE49-F238E27FC236}">
                <a16:creationId xmlns:a16="http://schemas.microsoft.com/office/drawing/2014/main" id="{2220541D-FEAE-A095-BC75-992BC41BB91D}"/>
              </a:ext>
            </a:extLst>
          </p:cNvPr>
          <p:cNvSpPr/>
          <p:nvPr/>
        </p:nvSpPr>
        <p:spPr>
          <a:xfrm>
            <a:off x="5214991" y="4029132"/>
            <a:ext cx="1046375" cy="593892"/>
          </a:xfrm>
          <a:custGeom>
            <a:avLst/>
            <a:gdLst>
              <a:gd name="connsiteX0" fmla="*/ 0 w 1357460"/>
              <a:gd name="connsiteY0" fmla="*/ 754144 h 754144"/>
              <a:gd name="connsiteX1" fmla="*/ 961534 w 1357460"/>
              <a:gd name="connsiteY1" fmla="*/ 509047 h 754144"/>
              <a:gd name="connsiteX2" fmla="*/ 1357460 w 1357460"/>
              <a:gd name="connsiteY2" fmla="*/ 0 h 754144"/>
            </a:gdLst>
            <a:ahLst/>
            <a:cxnLst>
              <a:cxn ang="0">
                <a:pos x="connsiteX0" y="connsiteY0"/>
              </a:cxn>
              <a:cxn ang="0">
                <a:pos x="connsiteX1" y="connsiteY1"/>
              </a:cxn>
              <a:cxn ang="0">
                <a:pos x="connsiteX2" y="connsiteY2"/>
              </a:cxn>
            </a:cxnLst>
            <a:rect l="l" t="t" r="r" b="b"/>
            <a:pathLst>
              <a:path w="1357460" h="754144">
                <a:moveTo>
                  <a:pt x="0" y="754144"/>
                </a:moveTo>
                <a:cubicBezTo>
                  <a:pt x="367645" y="694441"/>
                  <a:pt x="735291" y="634738"/>
                  <a:pt x="961534" y="509047"/>
                </a:cubicBezTo>
                <a:cubicBezTo>
                  <a:pt x="1187777" y="383356"/>
                  <a:pt x="1288330" y="109979"/>
                  <a:pt x="1357460" y="0"/>
                </a:cubicBezTo>
              </a:path>
            </a:pathLst>
          </a:custGeom>
          <a:noFill/>
          <a:ln w="31750">
            <a:solidFill>
              <a:srgbClr val="FF0000"/>
            </a:solidFill>
            <a:headEnd type="none"/>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68788D1C-19B3-A1CE-B4AA-7EBA6922A8EC}"/>
                  </a:ext>
                </a:extLst>
              </p:cNvPr>
              <p:cNvSpPr/>
              <p:nvPr/>
            </p:nvSpPr>
            <p:spPr>
              <a:xfrm>
                <a:off x="9668758" y="3098894"/>
                <a:ext cx="1223504" cy="423335"/>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 </m:t>
                      </m:r>
                      <m:sSub>
                        <m:sSub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𝑗</m:t>
                          </m:r>
                        </m:sub>
                      </m:sSub>
                    </m:oMath>
                  </m:oMathPara>
                </a14:m>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1" name="Rectangle 10">
                <a:extLst>
                  <a:ext uri="{FF2B5EF4-FFF2-40B4-BE49-F238E27FC236}">
                    <a16:creationId xmlns:a16="http://schemas.microsoft.com/office/drawing/2014/main" id="{68788D1C-19B3-A1CE-B4AA-7EBA6922A8EC}"/>
                  </a:ext>
                </a:extLst>
              </p:cNvPr>
              <p:cNvSpPr>
                <a:spLocks noRot="1" noChangeAspect="1" noMove="1" noResize="1" noEditPoints="1" noAdjustHandles="1" noChangeArrowheads="1" noChangeShapeType="1" noTextEdit="1"/>
              </p:cNvSpPr>
              <p:nvPr/>
            </p:nvSpPr>
            <p:spPr>
              <a:xfrm>
                <a:off x="9668758" y="3098894"/>
                <a:ext cx="1223504" cy="423335"/>
              </a:xfrm>
              <a:prstGeom prst="rect">
                <a:avLst/>
              </a:prstGeom>
              <a:blipFill>
                <a:blip r:embed="rId6"/>
                <a:stretch>
                  <a:fillRect b="-22857"/>
                </a:stretch>
              </a:blipFill>
            </p:spPr>
            <p:txBody>
              <a:bodyPr/>
              <a:lstStyle/>
              <a:p>
                <a:r>
                  <a:rPr lang="en-US">
                    <a:noFill/>
                  </a:rPr>
                  <a:t> </a:t>
                </a:r>
              </a:p>
            </p:txBody>
          </p:sp>
        </mc:Fallback>
      </mc:AlternateContent>
    </p:spTree>
    <p:extLst>
      <p:ext uri="{BB962C8B-B14F-4D97-AF65-F5344CB8AC3E}">
        <p14:creationId xmlns:p14="http://schemas.microsoft.com/office/powerpoint/2010/main" val="145028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4" grpId="0"/>
      <p:bldP spid="5" grpId="0"/>
      <p:bldP spid="7" grpId="0"/>
      <p:bldP spid="9" grpId="0" animBg="1"/>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E90B4CC3-612D-E668-C635-ECB691572937}"/>
                  </a:ext>
                </a:extLst>
              </p:cNvPr>
              <p:cNvSpPr/>
              <p:nvPr/>
            </p:nvSpPr>
            <p:spPr>
              <a:xfrm>
                <a:off x="3649133" y="3678348"/>
                <a:ext cx="2274019" cy="423335"/>
              </a:xfrm>
              <a:prstGeom prst="rect">
                <a:avLst/>
              </a:prstGeom>
              <a:solidFill>
                <a:srgbClr val="C00000">
                  <a:alpha val="5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b>
                      </m:s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3</m:t>
                          </m:r>
                        </m:sub>
                      </m:s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e>
                        <m: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oMath>
                  </m:oMathPara>
                </a14:m>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 name="Rectangle 5">
                <a:extLst>
                  <a:ext uri="{FF2B5EF4-FFF2-40B4-BE49-F238E27FC236}">
                    <a16:creationId xmlns:a16="http://schemas.microsoft.com/office/drawing/2014/main" id="{E90B4CC3-612D-E668-C635-ECB691572937}"/>
                  </a:ext>
                </a:extLst>
              </p:cNvPr>
              <p:cNvSpPr>
                <a:spLocks noRot="1" noChangeAspect="1" noMove="1" noResize="1" noEditPoints="1" noAdjustHandles="1" noChangeArrowheads="1" noChangeShapeType="1" noTextEdit="1"/>
              </p:cNvSpPr>
              <p:nvPr/>
            </p:nvSpPr>
            <p:spPr>
              <a:xfrm>
                <a:off x="3649133" y="3678348"/>
                <a:ext cx="2274019" cy="423335"/>
              </a:xfrm>
              <a:prstGeom prst="rect">
                <a:avLst/>
              </a:prstGeom>
              <a:blipFill>
                <a:blip r:embed="rId3"/>
                <a:stretch>
                  <a:fillRect b="-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7A087399-432F-B03E-9098-8C46350DEE54}"/>
                  </a:ext>
                </a:extLst>
              </p:cNvPr>
              <p:cNvSpPr/>
              <p:nvPr/>
            </p:nvSpPr>
            <p:spPr>
              <a:xfrm>
                <a:off x="5923152" y="3678347"/>
                <a:ext cx="1223504" cy="423335"/>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 </m:t>
                      </m:r>
                      <m:sSub>
                        <m:sSub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𝑗</m:t>
                          </m:r>
                        </m:sub>
                      </m:sSub>
                    </m:oMath>
                  </m:oMathPara>
                </a14:m>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8" name="Rectangle 7">
                <a:extLst>
                  <a:ext uri="{FF2B5EF4-FFF2-40B4-BE49-F238E27FC236}">
                    <a16:creationId xmlns:a16="http://schemas.microsoft.com/office/drawing/2014/main" id="{7A087399-432F-B03E-9098-8C46350DEE54}"/>
                  </a:ext>
                </a:extLst>
              </p:cNvPr>
              <p:cNvSpPr>
                <a:spLocks noRot="1" noChangeAspect="1" noMove="1" noResize="1" noEditPoints="1" noAdjustHandles="1" noChangeArrowheads="1" noChangeShapeType="1" noTextEdit="1"/>
              </p:cNvSpPr>
              <p:nvPr/>
            </p:nvSpPr>
            <p:spPr>
              <a:xfrm>
                <a:off x="5923152" y="3678347"/>
                <a:ext cx="1223504" cy="423335"/>
              </a:xfrm>
              <a:prstGeom prst="rect">
                <a:avLst/>
              </a:prstGeom>
              <a:blipFill>
                <a:blip r:embed="rId4"/>
                <a:stretch>
                  <a:fillRect b="-19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1F08CF6-147C-AB6D-EB89-4EC34EDA2424}"/>
                  </a:ext>
                </a:extLst>
              </p:cNvPr>
              <p:cNvSpPr>
                <a:spLocks noGrp="1"/>
              </p:cNvSpPr>
              <p:nvPr>
                <p:ph idx="1"/>
              </p:nvPr>
            </p:nvSpPr>
            <p:spPr>
              <a:xfrm>
                <a:off x="838200" y="1508517"/>
                <a:ext cx="10515600" cy="2239235"/>
              </a:xfrm>
            </p:spPr>
            <p:txBody>
              <a:bodyPr>
                <a:normAutofit/>
              </a:bodyPr>
              <a:lstStyle/>
              <a:p>
                <a:pPr marL="0" indent="0">
                  <a:buNone/>
                </a:pPr>
                <a:r>
                  <a:rPr lang="en-US" dirty="0"/>
                  <a:t>Sample text naturally, until it has </a:t>
                </a:r>
                <a14:m>
                  <m:oMath xmlns:m="http://schemas.openxmlformats.org/officeDocument/2006/math">
                    <m:r>
                      <a:rPr lang="en-US" b="0" i="1" smtClean="0">
                        <a:latin typeface="Cambria Math" panose="02040503050406030204" pitchFamily="18" charset="0"/>
                      </a:rPr>
                      <m:t>𝜆</m:t>
                    </m:r>
                  </m:oMath>
                </a14:m>
                <a:r>
                  <a:rPr lang="en-US" dirty="0"/>
                  <a:t> bits of empirical entropy</a:t>
                </a:r>
              </a:p>
              <a:p>
                <a:pPr marL="0" indent="0">
                  <a:buNone/>
                </a:pPr>
                <a:r>
                  <a:rPr lang="en-US" dirty="0"/>
                  <a:t>Derive seed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𝑃𝑅𝐹</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𝑖</m:t>
                        </m:r>
                        <m:r>
                          <a:rPr lang="en-US" b="0" i="1" smtClean="0">
                            <a:latin typeface="Cambria Math" panose="02040503050406030204" pitchFamily="18" charset="0"/>
                          </a:rPr>
                          <m:t>−1</m:t>
                        </m:r>
                      </m:sub>
                    </m:sSub>
                    <m:r>
                      <a:rPr lang="en-US" b="0" i="1" smtClean="0">
                        <a:latin typeface="Cambria Math" panose="02040503050406030204" pitchFamily="18" charset="0"/>
                      </a:rPr>
                      <m:t>)</m:t>
                    </m:r>
                  </m:oMath>
                </a14:m>
                <a:endParaRPr lang="en-US" dirty="0"/>
              </a:p>
              <a:p>
                <a:pPr marL="0" indent="0">
                  <a:buNone/>
                </a:pPr>
                <a:r>
                  <a:rPr lang="en-US" dirty="0"/>
                  <a:t>Use </a:t>
                </a:r>
                <a14:m>
                  <m:oMath xmlns:m="http://schemas.openxmlformats.org/officeDocument/2006/math">
                    <m:r>
                      <a:rPr lang="en-US" b="0" i="1" smtClean="0">
                        <a:latin typeface="Cambria Math" panose="02040503050406030204" pitchFamily="18" charset="0"/>
                      </a:rPr>
                      <m:t>𝑥</m:t>
                    </m:r>
                  </m:oMath>
                </a14:m>
                <a:r>
                  <a:rPr lang="en-US" dirty="0"/>
                  <a:t> and unbiased correlated sampling for rest of response!</a:t>
                </a:r>
              </a:p>
              <a:p>
                <a:pPr marL="0" indent="0">
                  <a:buNone/>
                </a:pPr>
                <a:r>
                  <a:rPr lang="en-US" dirty="0"/>
                  <a:t>To detect, rederive seed and compute Hamming distance to </a:t>
                </a:r>
              </a:p>
            </p:txBody>
          </p:sp>
        </mc:Choice>
        <mc:Fallback xmlns="">
          <p:sp>
            <p:nvSpPr>
              <p:cNvPr id="3" name="Content Placeholder 2">
                <a:extLst>
                  <a:ext uri="{FF2B5EF4-FFF2-40B4-BE49-F238E27FC236}">
                    <a16:creationId xmlns:a16="http://schemas.microsoft.com/office/drawing/2014/main" id="{81F08CF6-147C-AB6D-EB89-4EC34EDA2424}"/>
                  </a:ext>
                </a:extLst>
              </p:cNvPr>
              <p:cNvSpPr>
                <a:spLocks noGrp="1" noRot="1" noChangeAspect="1" noMove="1" noResize="1" noEditPoints="1" noAdjustHandles="1" noChangeArrowheads="1" noChangeShapeType="1" noTextEdit="1"/>
              </p:cNvSpPr>
              <p:nvPr>
                <p:ph idx="1"/>
              </p:nvPr>
            </p:nvSpPr>
            <p:spPr>
              <a:xfrm>
                <a:off x="838200" y="1508517"/>
                <a:ext cx="10515600" cy="2239235"/>
              </a:xfrm>
              <a:blipFill>
                <a:blip r:embed="rId5"/>
                <a:stretch>
                  <a:fillRect l="-1206" t="-4494"/>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CD7118DC-572F-3DC5-156A-121805707F22}"/>
              </a:ext>
            </a:extLst>
          </p:cNvPr>
          <p:cNvSpPr txBox="1"/>
          <p:nvPr/>
        </p:nvSpPr>
        <p:spPr>
          <a:xfrm>
            <a:off x="3452970" y="4359487"/>
            <a:ext cx="176202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yields seed x</a:t>
            </a:r>
          </a:p>
        </p:txBody>
      </p:sp>
      <p:sp>
        <p:nvSpPr>
          <p:cNvPr id="7" name="TextBox 6">
            <a:extLst>
              <a:ext uri="{FF2B5EF4-FFF2-40B4-BE49-F238E27FC236}">
                <a16:creationId xmlns:a16="http://schemas.microsoft.com/office/drawing/2014/main" id="{8BD8EF47-6AA4-7B54-6F1A-78A0F7A8FD77}"/>
              </a:ext>
            </a:extLst>
          </p:cNvPr>
          <p:cNvSpPr txBox="1"/>
          <p:nvPr/>
        </p:nvSpPr>
        <p:spPr>
          <a:xfrm>
            <a:off x="6374437" y="4134856"/>
            <a:ext cx="229421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correlated with x</a:t>
            </a:r>
          </a:p>
        </p:txBody>
      </p:sp>
      <p:sp>
        <p:nvSpPr>
          <p:cNvPr id="9" name="Left Brace 8">
            <a:extLst>
              <a:ext uri="{FF2B5EF4-FFF2-40B4-BE49-F238E27FC236}">
                <a16:creationId xmlns:a16="http://schemas.microsoft.com/office/drawing/2014/main" id="{A3937CAB-540D-7996-4D93-9B307EE0777E}"/>
              </a:ext>
            </a:extLst>
          </p:cNvPr>
          <p:cNvSpPr/>
          <p:nvPr/>
        </p:nvSpPr>
        <p:spPr>
          <a:xfrm rot="16200000">
            <a:off x="4622609" y="3208132"/>
            <a:ext cx="287730" cy="2102181"/>
          </a:xfrm>
          <a:prstGeom prst="leftBrace">
            <a:avLst>
              <a:gd name="adj1" fmla="val 8333"/>
              <a:gd name="adj2" fmla="val 49543"/>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9">
            <a:extLst>
              <a:ext uri="{FF2B5EF4-FFF2-40B4-BE49-F238E27FC236}">
                <a16:creationId xmlns:a16="http://schemas.microsoft.com/office/drawing/2014/main" id="{2220541D-FEAE-A095-BC75-992BC41BB91D}"/>
              </a:ext>
            </a:extLst>
          </p:cNvPr>
          <p:cNvSpPr/>
          <p:nvPr/>
        </p:nvSpPr>
        <p:spPr>
          <a:xfrm>
            <a:off x="5214991" y="4029132"/>
            <a:ext cx="1046375" cy="593892"/>
          </a:xfrm>
          <a:custGeom>
            <a:avLst/>
            <a:gdLst>
              <a:gd name="connsiteX0" fmla="*/ 0 w 1357460"/>
              <a:gd name="connsiteY0" fmla="*/ 754144 h 754144"/>
              <a:gd name="connsiteX1" fmla="*/ 961534 w 1357460"/>
              <a:gd name="connsiteY1" fmla="*/ 509047 h 754144"/>
              <a:gd name="connsiteX2" fmla="*/ 1357460 w 1357460"/>
              <a:gd name="connsiteY2" fmla="*/ 0 h 754144"/>
            </a:gdLst>
            <a:ahLst/>
            <a:cxnLst>
              <a:cxn ang="0">
                <a:pos x="connsiteX0" y="connsiteY0"/>
              </a:cxn>
              <a:cxn ang="0">
                <a:pos x="connsiteX1" y="connsiteY1"/>
              </a:cxn>
              <a:cxn ang="0">
                <a:pos x="connsiteX2" y="connsiteY2"/>
              </a:cxn>
            </a:cxnLst>
            <a:rect l="l" t="t" r="r" b="b"/>
            <a:pathLst>
              <a:path w="1357460" h="754144">
                <a:moveTo>
                  <a:pt x="0" y="754144"/>
                </a:moveTo>
                <a:cubicBezTo>
                  <a:pt x="367645" y="694441"/>
                  <a:pt x="735291" y="634738"/>
                  <a:pt x="961534" y="509047"/>
                </a:cubicBezTo>
                <a:cubicBezTo>
                  <a:pt x="1187777" y="383356"/>
                  <a:pt x="1288330" y="109979"/>
                  <a:pt x="1357460" y="0"/>
                </a:cubicBezTo>
              </a:path>
            </a:pathLst>
          </a:custGeom>
          <a:noFill/>
          <a:ln w="31750">
            <a:solidFill>
              <a:srgbClr val="FF0000"/>
            </a:solidFill>
            <a:headEnd type="none"/>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68788D1C-19B3-A1CE-B4AA-7EBA6922A8EC}"/>
                  </a:ext>
                </a:extLst>
              </p:cNvPr>
              <p:cNvSpPr/>
              <p:nvPr/>
            </p:nvSpPr>
            <p:spPr>
              <a:xfrm>
                <a:off x="9668758" y="3098894"/>
                <a:ext cx="1223504" cy="423335"/>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 </m:t>
                      </m:r>
                      <m:sSub>
                        <m:sSub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𝑗</m:t>
                          </m:r>
                        </m:sub>
                      </m:sSub>
                    </m:oMath>
                  </m:oMathPara>
                </a14:m>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1" name="Rectangle 10">
                <a:extLst>
                  <a:ext uri="{FF2B5EF4-FFF2-40B4-BE49-F238E27FC236}">
                    <a16:creationId xmlns:a16="http://schemas.microsoft.com/office/drawing/2014/main" id="{68788D1C-19B3-A1CE-B4AA-7EBA6922A8EC}"/>
                  </a:ext>
                </a:extLst>
              </p:cNvPr>
              <p:cNvSpPr>
                <a:spLocks noRot="1" noChangeAspect="1" noMove="1" noResize="1" noEditPoints="1" noAdjustHandles="1" noChangeArrowheads="1" noChangeShapeType="1" noTextEdit="1"/>
              </p:cNvSpPr>
              <p:nvPr/>
            </p:nvSpPr>
            <p:spPr>
              <a:xfrm>
                <a:off x="9668758" y="3098894"/>
                <a:ext cx="1223504" cy="423335"/>
              </a:xfrm>
              <a:prstGeom prst="rect">
                <a:avLst/>
              </a:prstGeom>
              <a:blipFill>
                <a:blip r:embed="rId6"/>
                <a:stretch>
                  <a:fillRect b="-22857"/>
                </a:stretch>
              </a:blipFill>
            </p:spPr>
            <p:txBody>
              <a:bodyPr/>
              <a:lstStyle/>
              <a:p>
                <a:r>
                  <a:rPr lang="en-US">
                    <a:noFill/>
                  </a:rPr>
                  <a:t> </a:t>
                </a:r>
              </a:p>
            </p:txBody>
          </p:sp>
        </mc:Fallback>
      </mc:AlternateContent>
      <p:sp>
        <p:nvSpPr>
          <p:cNvPr id="12" name="Rounded Rectangle 11">
            <a:extLst>
              <a:ext uri="{FF2B5EF4-FFF2-40B4-BE49-F238E27FC236}">
                <a16:creationId xmlns:a16="http://schemas.microsoft.com/office/drawing/2014/main" id="{8AC87D6A-2595-49D3-323A-7A944E1C8F26}"/>
              </a:ext>
            </a:extLst>
          </p:cNvPr>
          <p:cNvSpPr/>
          <p:nvPr/>
        </p:nvSpPr>
        <p:spPr>
          <a:xfrm>
            <a:off x="643944" y="5022761"/>
            <a:ext cx="4816698" cy="149394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Entropy ensures we never repeat seeds.</a:t>
            </a:r>
          </a:p>
        </p:txBody>
      </p:sp>
      <p:sp>
        <p:nvSpPr>
          <p:cNvPr id="13" name="Rounded Rectangle 12">
            <a:extLst>
              <a:ext uri="{FF2B5EF4-FFF2-40B4-BE49-F238E27FC236}">
                <a16:creationId xmlns:a16="http://schemas.microsoft.com/office/drawing/2014/main" id="{CA303C54-2DFC-4F0B-661A-B9F98971569C}"/>
              </a:ext>
            </a:extLst>
          </p:cNvPr>
          <p:cNvSpPr/>
          <p:nvPr/>
        </p:nvSpPr>
        <p:spPr>
          <a:xfrm>
            <a:off x="6374437" y="4998926"/>
            <a:ext cx="4816698" cy="149394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Cannot detect watermark if seed block is altered.</a:t>
            </a:r>
          </a:p>
        </p:txBody>
      </p:sp>
    </p:spTree>
    <p:extLst>
      <p:ext uri="{BB962C8B-B14F-4D97-AF65-F5344CB8AC3E}">
        <p14:creationId xmlns:p14="http://schemas.microsoft.com/office/powerpoint/2010/main" val="286343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D19D6-FE72-E54F-FC12-0105C2A28E2D}"/>
              </a:ext>
            </a:extLst>
          </p:cNvPr>
          <p:cNvSpPr>
            <a:spLocks noGrp="1"/>
          </p:cNvSpPr>
          <p:nvPr>
            <p:ph type="title"/>
          </p:nvPr>
        </p:nvSpPr>
        <p:spPr/>
        <p:txBody>
          <a:bodyPr/>
          <a:lstStyle/>
          <a:p>
            <a:r>
              <a:rPr lang="en-US" dirty="0"/>
              <a:t>Large language models (LLMs)</a:t>
            </a:r>
          </a:p>
        </p:txBody>
      </p:sp>
      <p:sp>
        <p:nvSpPr>
          <p:cNvPr id="4" name="Rounded Rectangle 3">
            <a:extLst>
              <a:ext uri="{FF2B5EF4-FFF2-40B4-BE49-F238E27FC236}">
                <a16:creationId xmlns:a16="http://schemas.microsoft.com/office/drawing/2014/main" id="{2B6EFDF3-4D52-196A-B601-6144D200DA67}"/>
              </a:ext>
            </a:extLst>
          </p:cNvPr>
          <p:cNvSpPr/>
          <p:nvPr/>
        </p:nvSpPr>
        <p:spPr>
          <a:xfrm>
            <a:off x="5773133" y="2066827"/>
            <a:ext cx="5580667" cy="272434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400" dirty="0">
                <a:cs typeface="Consolas" panose="020B0609020204030204" pitchFamily="49" charset="0"/>
              </a:rPr>
              <a:t>Model</a:t>
            </a:r>
          </a:p>
        </p:txBody>
      </p:sp>
      <p:pic>
        <p:nvPicPr>
          <p:cNvPr id="8" name="Graphic 7" descr="Man with solid fill">
            <a:extLst>
              <a:ext uri="{FF2B5EF4-FFF2-40B4-BE49-F238E27FC236}">
                <a16:creationId xmlns:a16="http://schemas.microsoft.com/office/drawing/2014/main" id="{973A60F2-7ACE-C4FC-1BE8-A1D883CB87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8452" y="2599442"/>
            <a:ext cx="1659117" cy="1659117"/>
          </a:xfrm>
          <a:prstGeom prst="rect">
            <a:avLst/>
          </a:prstGeom>
        </p:spPr>
      </p:pic>
      <p:cxnSp>
        <p:nvCxnSpPr>
          <p:cNvPr id="10" name="Straight Arrow Connector 9">
            <a:extLst>
              <a:ext uri="{FF2B5EF4-FFF2-40B4-BE49-F238E27FC236}">
                <a16:creationId xmlns:a16="http://schemas.microsoft.com/office/drawing/2014/main" id="{6D5D3D91-0CF2-290C-411A-414F7E49D22D}"/>
              </a:ext>
            </a:extLst>
          </p:cNvPr>
          <p:cNvCxnSpPr>
            <a:cxnSpLocks/>
            <a:stCxn id="8" idx="3"/>
            <a:endCxn id="4" idx="1"/>
          </p:cNvCxnSpPr>
          <p:nvPr/>
        </p:nvCxnSpPr>
        <p:spPr>
          <a:xfrm flipV="1">
            <a:off x="2657569" y="3429000"/>
            <a:ext cx="3115564" cy="1"/>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64C1A16-407D-4C30-2024-DA71D3495B61}"/>
                  </a:ext>
                </a:extLst>
              </p:cNvPr>
              <p:cNvSpPr txBox="1"/>
              <p:nvPr/>
            </p:nvSpPr>
            <p:spPr>
              <a:xfrm>
                <a:off x="3367181" y="2905780"/>
                <a:ext cx="1576394" cy="523220"/>
              </a:xfrm>
              <a:prstGeom prst="rect">
                <a:avLst/>
              </a:prstGeom>
              <a:noFill/>
            </p:spPr>
            <p:txBody>
              <a:bodyPr wrap="none" rtlCol="0">
                <a:spAutoFit/>
              </a:bodyPr>
              <a:lstStyle/>
              <a:p>
                <a:r>
                  <a:rPr lang="en-US" sz="2800" b="0" dirty="0"/>
                  <a:t>Prompt </a:t>
                </a:r>
                <a14:m>
                  <m:oMath xmlns:m="http://schemas.openxmlformats.org/officeDocument/2006/math">
                    <m:r>
                      <a:rPr lang="en-US" sz="2800" b="0" i="1" smtClean="0">
                        <a:latin typeface="Cambria Math" panose="02040503050406030204" pitchFamily="18" charset="0"/>
                      </a:rPr>
                      <m:t>𝜋</m:t>
                    </m:r>
                  </m:oMath>
                </a14:m>
                <a:endParaRPr lang="en-US" sz="2800" dirty="0"/>
              </a:p>
            </p:txBody>
          </p:sp>
        </mc:Choice>
        <mc:Fallback xmlns="">
          <p:sp>
            <p:nvSpPr>
              <p:cNvPr id="12" name="TextBox 11">
                <a:extLst>
                  <a:ext uri="{FF2B5EF4-FFF2-40B4-BE49-F238E27FC236}">
                    <a16:creationId xmlns:a16="http://schemas.microsoft.com/office/drawing/2014/main" id="{D64C1A16-407D-4C30-2024-DA71D3495B61}"/>
                  </a:ext>
                </a:extLst>
              </p:cNvPr>
              <p:cNvSpPr txBox="1">
                <a:spLocks noRot="1" noChangeAspect="1" noMove="1" noResize="1" noEditPoints="1" noAdjustHandles="1" noChangeArrowheads="1" noChangeShapeType="1" noTextEdit="1"/>
              </p:cNvSpPr>
              <p:nvPr/>
            </p:nvSpPr>
            <p:spPr>
              <a:xfrm>
                <a:off x="3367181" y="2905780"/>
                <a:ext cx="1576394" cy="523220"/>
              </a:xfrm>
              <a:prstGeom prst="rect">
                <a:avLst/>
              </a:prstGeom>
              <a:blipFill>
                <a:blip r:embed="rId5"/>
                <a:stretch>
                  <a:fillRect l="-7937" t="-11628" b="-27907"/>
                </a:stretch>
              </a:blipFill>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EFE8A2C8-752A-4D82-15C9-45D75C18AEA7}"/>
              </a:ext>
            </a:extLst>
          </p:cNvPr>
          <p:cNvCxnSpPr>
            <a:cxnSpLocks/>
          </p:cNvCxnSpPr>
          <p:nvPr/>
        </p:nvCxnSpPr>
        <p:spPr>
          <a:xfrm flipH="1">
            <a:off x="2657569" y="3805139"/>
            <a:ext cx="3115564" cy="0"/>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7E052C5-99F8-8B23-BFB6-74FDAE2618B8}"/>
                  </a:ext>
                </a:extLst>
              </p:cNvPr>
              <p:cNvSpPr txBox="1"/>
              <p:nvPr/>
            </p:nvSpPr>
            <p:spPr>
              <a:xfrm>
                <a:off x="3367181" y="3919668"/>
                <a:ext cx="2125390" cy="523220"/>
              </a:xfrm>
              <a:prstGeom prst="rect">
                <a:avLst/>
              </a:prstGeom>
              <a:noFill/>
            </p:spPr>
            <p:txBody>
              <a:bodyPr wrap="none" rtlCol="0">
                <a:spAutoFit/>
              </a:bodyPr>
              <a:lstStyle/>
              <a:p>
                <a:r>
                  <a:rPr lang="en-US" sz="2800" b="0" dirty="0"/>
                  <a:t>Text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𝑡</m:t>
                        </m:r>
                      </m:sub>
                    </m:sSub>
                  </m:oMath>
                </a14:m>
                <a:endParaRPr lang="en-US" sz="2800" dirty="0"/>
              </a:p>
            </p:txBody>
          </p:sp>
        </mc:Choice>
        <mc:Fallback xmlns="">
          <p:sp>
            <p:nvSpPr>
              <p:cNvPr id="20" name="TextBox 19">
                <a:extLst>
                  <a:ext uri="{FF2B5EF4-FFF2-40B4-BE49-F238E27FC236}">
                    <a16:creationId xmlns:a16="http://schemas.microsoft.com/office/drawing/2014/main" id="{07E052C5-99F8-8B23-BFB6-74FDAE2618B8}"/>
                  </a:ext>
                </a:extLst>
              </p:cNvPr>
              <p:cNvSpPr txBox="1">
                <a:spLocks noRot="1" noChangeAspect="1" noMove="1" noResize="1" noEditPoints="1" noAdjustHandles="1" noChangeArrowheads="1" noChangeShapeType="1" noTextEdit="1"/>
              </p:cNvSpPr>
              <p:nvPr/>
            </p:nvSpPr>
            <p:spPr>
              <a:xfrm>
                <a:off x="3367181" y="3919668"/>
                <a:ext cx="2125390" cy="523220"/>
              </a:xfrm>
              <a:prstGeom prst="rect">
                <a:avLst/>
              </a:prstGeom>
              <a:blipFill>
                <a:blip r:embed="rId6"/>
                <a:stretch>
                  <a:fillRect l="-5917" t="-11905" b="-30952"/>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2536C487-3A6A-29C9-BA7E-BF659C98C4E6}"/>
              </a:ext>
            </a:extLst>
          </p:cNvPr>
          <p:cNvSpPr txBox="1"/>
          <p:nvPr/>
        </p:nvSpPr>
        <p:spPr>
          <a:xfrm>
            <a:off x="3878169" y="5049137"/>
            <a:ext cx="1445589" cy="523220"/>
          </a:xfrm>
          <a:prstGeom prst="rect">
            <a:avLst/>
          </a:prstGeom>
          <a:noFill/>
        </p:spPr>
        <p:txBody>
          <a:bodyPr wrap="none" rtlCol="0">
            <a:spAutoFit/>
          </a:bodyPr>
          <a:lstStyle/>
          <a:p>
            <a:r>
              <a:rPr lang="en-US" sz="2800" b="0" dirty="0"/>
              <a:t>“tokens”</a:t>
            </a:r>
            <a:endParaRPr lang="en-US" sz="2800" dirty="0"/>
          </a:p>
        </p:txBody>
      </p:sp>
      <p:cxnSp>
        <p:nvCxnSpPr>
          <p:cNvPr id="6" name="Straight Arrow Connector 5">
            <a:extLst>
              <a:ext uri="{FF2B5EF4-FFF2-40B4-BE49-F238E27FC236}">
                <a16:creationId xmlns:a16="http://schemas.microsoft.com/office/drawing/2014/main" id="{6072A8AC-E9D3-6B8E-1B9F-DD7CFC4DF345}"/>
              </a:ext>
            </a:extLst>
          </p:cNvPr>
          <p:cNvCxnSpPr>
            <a:stCxn id="3" idx="0"/>
            <a:endCxn id="20" idx="2"/>
          </p:cNvCxnSpPr>
          <p:nvPr/>
        </p:nvCxnSpPr>
        <p:spPr>
          <a:xfrm flipH="1" flipV="1">
            <a:off x="4429876" y="4442888"/>
            <a:ext cx="171088" cy="60624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 name="Straight Arrow Connector 6">
            <a:extLst>
              <a:ext uri="{FF2B5EF4-FFF2-40B4-BE49-F238E27FC236}">
                <a16:creationId xmlns:a16="http://schemas.microsoft.com/office/drawing/2014/main" id="{5F6CCCEE-71CB-4CBE-A92B-666FD9E68333}"/>
              </a:ext>
            </a:extLst>
          </p:cNvPr>
          <p:cNvCxnSpPr>
            <a:cxnSpLocks/>
            <a:stCxn id="3" idx="0"/>
          </p:cNvCxnSpPr>
          <p:nvPr/>
        </p:nvCxnSpPr>
        <p:spPr>
          <a:xfrm flipV="1">
            <a:off x="4600964" y="4442888"/>
            <a:ext cx="551707" cy="60624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5404D5E-3A38-792B-715E-BCE8FD8A6D11}"/>
                  </a:ext>
                </a:extLst>
              </p:cNvPr>
              <p:cNvSpPr txBox="1"/>
              <p:nvPr/>
            </p:nvSpPr>
            <p:spPr>
              <a:xfrm>
                <a:off x="8888697" y="3004457"/>
                <a:ext cx="1149531"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3600" i="1" smtClean="0">
                              <a:latin typeface="Cambria Math" panose="02040503050406030204" pitchFamily="18" charset="0"/>
                            </a:rPr>
                          </m:ctrlPr>
                        </m:sSupPr>
                        <m:e>
                          <m:r>
                            <a:rPr lang="en-US" sz="3600" b="0" i="1" smtClean="0">
                              <a:latin typeface="Cambria Math" panose="02040503050406030204" pitchFamily="18" charset="0"/>
                            </a:rPr>
                            <m:t> </m:t>
                          </m:r>
                        </m:e>
                        <m:sup>
                          <m:r>
                            <a:rPr lang="en-US" sz="3600" b="0" i="1" smtClean="0">
                              <a:latin typeface="Cambria Math" panose="02040503050406030204" pitchFamily="18" charset="0"/>
                            </a:rPr>
                            <m:t>𝑀</m:t>
                          </m:r>
                        </m:sup>
                      </m:sSup>
                    </m:oMath>
                  </m:oMathPara>
                </a14:m>
                <a:endParaRPr lang="en-US" sz="3600" dirty="0"/>
              </a:p>
            </p:txBody>
          </p:sp>
        </mc:Choice>
        <mc:Fallback xmlns="">
          <p:sp>
            <p:nvSpPr>
              <p:cNvPr id="5" name="TextBox 4">
                <a:extLst>
                  <a:ext uri="{FF2B5EF4-FFF2-40B4-BE49-F238E27FC236}">
                    <a16:creationId xmlns:a16="http://schemas.microsoft.com/office/drawing/2014/main" id="{E5404D5E-3A38-792B-715E-BCE8FD8A6D11}"/>
                  </a:ext>
                </a:extLst>
              </p:cNvPr>
              <p:cNvSpPr txBox="1">
                <a:spLocks noRot="1" noChangeAspect="1" noMove="1" noResize="1" noEditPoints="1" noAdjustHandles="1" noChangeArrowheads="1" noChangeShapeType="1" noTextEdit="1"/>
              </p:cNvSpPr>
              <p:nvPr/>
            </p:nvSpPr>
            <p:spPr>
              <a:xfrm>
                <a:off x="8888697" y="3004457"/>
                <a:ext cx="1149531" cy="646331"/>
              </a:xfrm>
              <a:prstGeom prst="rect">
                <a:avLst/>
              </a:prstGeom>
              <a:blipFill>
                <a:blip r:embed="rId7"/>
                <a:stretch>
                  <a:fillRect b="-25000"/>
                </a:stretch>
              </a:blipFill>
            </p:spPr>
            <p:txBody>
              <a:bodyPr/>
              <a:lstStyle/>
              <a:p>
                <a:r>
                  <a:rPr lang="en-US">
                    <a:noFill/>
                  </a:rPr>
                  <a:t> </a:t>
                </a:r>
              </a:p>
            </p:txBody>
          </p:sp>
        </mc:Fallback>
      </mc:AlternateContent>
      <p:sp>
        <p:nvSpPr>
          <p:cNvPr id="9" name="Up Arrow Callout 8">
            <a:extLst>
              <a:ext uri="{FF2B5EF4-FFF2-40B4-BE49-F238E27FC236}">
                <a16:creationId xmlns:a16="http://schemas.microsoft.com/office/drawing/2014/main" id="{9CB7CAD1-A941-9F9A-E010-AA4F93FCC948}"/>
              </a:ext>
            </a:extLst>
          </p:cNvPr>
          <p:cNvSpPr/>
          <p:nvPr/>
        </p:nvSpPr>
        <p:spPr>
          <a:xfrm>
            <a:off x="8647033" y="3429000"/>
            <a:ext cx="1632858" cy="1885393"/>
          </a:xfrm>
          <a:prstGeom prst="upArrowCallout">
            <a:avLst>
              <a:gd name="adj1" fmla="val 9000"/>
              <a:gd name="adj2" fmla="val 25000"/>
              <a:gd name="adj3" fmla="val 25000"/>
              <a:gd name="adj4" fmla="val 64977"/>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Neural network</a:t>
            </a:r>
          </a:p>
        </p:txBody>
      </p:sp>
    </p:spTree>
    <p:extLst>
      <p:ext uri="{BB962C8B-B14F-4D97-AF65-F5344CB8AC3E}">
        <p14:creationId xmlns:p14="http://schemas.microsoft.com/office/powerpoint/2010/main" val="50027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97618-6F15-1E64-6197-B0936C7DAF8A}"/>
              </a:ext>
            </a:extLst>
          </p:cNvPr>
          <p:cNvSpPr>
            <a:spLocks noGrp="1"/>
          </p:cNvSpPr>
          <p:nvPr>
            <p:ph type="title"/>
          </p:nvPr>
        </p:nvSpPr>
        <p:spPr/>
        <p:txBody>
          <a:bodyPr/>
          <a:lstStyle/>
          <a:p>
            <a:r>
              <a:rPr lang="en-US" dirty="0"/>
              <a:t>Example generated text</a:t>
            </a:r>
          </a:p>
        </p:txBody>
      </p:sp>
      <p:sp>
        <p:nvSpPr>
          <p:cNvPr id="3" name="Content Placeholder 2">
            <a:extLst>
              <a:ext uri="{FF2B5EF4-FFF2-40B4-BE49-F238E27FC236}">
                <a16:creationId xmlns:a16="http://schemas.microsoft.com/office/drawing/2014/main" id="{5274023D-3801-2998-4BB3-951457B92DC2}"/>
              </a:ext>
            </a:extLst>
          </p:cNvPr>
          <p:cNvSpPr>
            <a:spLocks noGrp="1"/>
          </p:cNvSpPr>
          <p:nvPr>
            <p:ph idx="1"/>
          </p:nvPr>
        </p:nvSpPr>
        <p:spPr>
          <a:xfrm>
            <a:off x="838200" y="2446637"/>
            <a:ext cx="10515600" cy="3730325"/>
          </a:xfrm>
        </p:spPr>
        <p:txBody>
          <a:bodyPr>
            <a:normAutofit fontScale="92500" lnSpcReduction="20000"/>
          </a:bodyPr>
          <a:lstStyle/>
          <a:p>
            <a:pPr marL="0" indent="0">
              <a:buNone/>
            </a:pPr>
            <a:r>
              <a:rPr lang="en-US" sz="2000" dirty="0">
                <a:highlight>
                  <a:srgbClr val="FFFF00"/>
                </a:highlight>
              </a:rPr>
              <a:t>Music and mathematics have been intimately intertwined throughout history, and have had a powerful impact on many aspects </a:t>
            </a:r>
            <a:r>
              <a:rPr lang="en-US" sz="2000" dirty="0"/>
              <a:t>of culture and society. Mathematics is a fundamental tool in understanding musical structure and composition, and music can help to make mathematics more accessible and interesting.</a:t>
            </a:r>
          </a:p>
          <a:p>
            <a:pPr marL="0" indent="0">
              <a:buNone/>
            </a:pPr>
            <a:r>
              <a:rPr lang="en-US" sz="2000" dirty="0"/>
              <a:t>Music and mathematics are both based upon the same underlying principles of order, structure and rhythm that make them inherently linked. Mathematics is used to analyze musical elements such as pitch, tempo, rhythm, harmony, and form. It is essential to understand the mathematics of music in order to accurately compose or perform music. Music theory, which is the scientific study of music and its structure, is based heavily upon mathematical principles. </a:t>
            </a:r>
          </a:p>
          <a:p>
            <a:pPr marL="0" indent="0">
              <a:buNone/>
            </a:pPr>
            <a:r>
              <a:rPr lang="en-US" sz="2000" dirty="0"/>
              <a:t>Mathematical concepts are also used to explain the physical properties of sound. The frequency of a sound is determined by mathematical equations, as well as the way in which different notes and chords combine and interact. The mathematical principles of harmony and dissonance are also used to create musical compositions. </a:t>
            </a:r>
          </a:p>
          <a:p>
            <a:pPr marL="0" indent="0">
              <a:buNone/>
            </a:pPr>
            <a:r>
              <a:rPr lang="en-US" sz="2000" dirty="0"/>
              <a:t>Music and mathematics can also be used to explore and explain the psychological aspects of music. The mathematical principles of…</a:t>
            </a:r>
          </a:p>
        </p:txBody>
      </p:sp>
      <p:sp>
        <p:nvSpPr>
          <p:cNvPr id="4" name="TextBox 3">
            <a:extLst>
              <a:ext uri="{FF2B5EF4-FFF2-40B4-BE49-F238E27FC236}">
                <a16:creationId xmlns:a16="http://schemas.microsoft.com/office/drawing/2014/main" id="{F4E87686-AF2A-583A-03FB-A3EDA1830D65}"/>
              </a:ext>
            </a:extLst>
          </p:cNvPr>
          <p:cNvSpPr txBox="1"/>
          <p:nvPr/>
        </p:nvSpPr>
        <p:spPr>
          <a:xfrm>
            <a:off x="1243913" y="1667906"/>
            <a:ext cx="448327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Seed</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(40 bits of empirical entropy)</a:t>
            </a:r>
          </a:p>
        </p:txBody>
      </p:sp>
      <p:sp>
        <p:nvSpPr>
          <p:cNvPr id="5" name="Freeform 4">
            <a:extLst>
              <a:ext uri="{FF2B5EF4-FFF2-40B4-BE49-F238E27FC236}">
                <a16:creationId xmlns:a16="http://schemas.microsoft.com/office/drawing/2014/main" id="{246531B1-9D33-11B3-D1F4-7935F42B100C}"/>
              </a:ext>
            </a:extLst>
          </p:cNvPr>
          <p:cNvSpPr/>
          <p:nvPr/>
        </p:nvSpPr>
        <p:spPr>
          <a:xfrm flipV="1">
            <a:off x="5733829" y="1898738"/>
            <a:ext cx="405713" cy="461665"/>
          </a:xfrm>
          <a:custGeom>
            <a:avLst/>
            <a:gdLst>
              <a:gd name="connsiteX0" fmla="*/ 0 w 1357460"/>
              <a:gd name="connsiteY0" fmla="*/ 754144 h 754144"/>
              <a:gd name="connsiteX1" fmla="*/ 961534 w 1357460"/>
              <a:gd name="connsiteY1" fmla="*/ 509047 h 754144"/>
              <a:gd name="connsiteX2" fmla="*/ 1357460 w 1357460"/>
              <a:gd name="connsiteY2" fmla="*/ 0 h 754144"/>
            </a:gdLst>
            <a:ahLst/>
            <a:cxnLst>
              <a:cxn ang="0">
                <a:pos x="connsiteX0" y="connsiteY0"/>
              </a:cxn>
              <a:cxn ang="0">
                <a:pos x="connsiteX1" y="connsiteY1"/>
              </a:cxn>
              <a:cxn ang="0">
                <a:pos x="connsiteX2" y="connsiteY2"/>
              </a:cxn>
            </a:cxnLst>
            <a:rect l="l" t="t" r="r" b="b"/>
            <a:pathLst>
              <a:path w="1357460" h="754144">
                <a:moveTo>
                  <a:pt x="0" y="754144"/>
                </a:moveTo>
                <a:cubicBezTo>
                  <a:pt x="367645" y="694441"/>
                  <a:pt x="735291" y="634738"/>
                  <a:pt x="961534" y="509047"/>
                </a:cubicBezTo>
                <a:cubicBezTo>
                  <a:pt x="1187777" y="383356"/>
                  <a:pt x="1288330" y="109979"/>
                  <a:pt x="1357460" y="0"/>
                </a:cubicBezTo>
              </a:path>
            </a:pathLst>
          </a:custGeom>
          <a:noFill/>
          <a:ln w="31750">
            <a:solidFill>
              <a:schemeClr val="tx1"/>
            </a:solidFill>
            <a:headEnd type="none"/>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Left Arrow Callout 5">
            <a:extLst>
              <a:ext uri="{FF2B5EF4-FFF2-40B4-BE49-F238E27FC236}">
                <a16:creationId xmlns:a16="http://schemas.microsoft.com/office/drawing/2014/main" id="{F2FF20C6-392D-2233-FE3A-64BBAA0573DD}"/>
              </a:ext>
            </a:extLst>
          </p:cNvPr>
          <p:cNvSpPr/>
          <p:nvPr/>
        </p:nvSpPr>
        <p:spPr>
          <a:xfrm>
            <a:off x="3485552" y="2215805"/>
            <a:ext cx="3200400" cy="1136460"/>
          </a:xfrm>
          <a:prstGeom prst="leftArrowCallout">
            <a:avLst/>
          </a:prstGeom>
          <a:ln w="28575"/>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Changing any word of the seed removes the watermark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85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91916D5-DDBA-19E6-AC8B-0E51BC1A9C2D}"/>
              </a:ext>
            </a:extLst>
          </p:cNvPr>
          <p:cNvGraphicFramePr>
            <a:graphicFrameLocks noGrp="1"/>
          </p:cNvGraphicFramePr>
          <p:nvPr>
            <p:ph idx="1"/>
            <p:extLst>
              <p:ext uri="{D42A27DB-BD31-4B8C-83A1-F6EECF244321}">
                <p14:modId xmlns:p14="http://schemas.microsoft.com/office/powerpoint/2010/main" val="2091459878"/>
              </p:ext>
            </p:extLst>
          </p:nvPr>
        </p:nvGraphicFramePr>
        <p:xfrm>
          <a:off x="745365" y="613379"/>
          <a:ext cx="10701270" cy="5459298"/>
        </p:xfrm>
        <a:graphic>
          <a:graphicData uri="http://schemas.openxmlformats.org/drawingml/2006/table">
            <a:tbl>
              <a:tblPr firstRow="1" bandRow="1">
                <a:tableStyleId>{93296810-A885-4BE3-A3E7-6D5BEEA58F35}</a:tableStyleId>
              </a:tblPr>
              <a:tblGrid>
                <a:gridCol w="2742129">
                  <a:extLst>
                    <a:ext uri="{9D8B030D-6E8A-4147-A177-3AD203B41FA5}">
                      <a16:colId xmlns:a16="http://schemas.microsoft.com/office/drawing/2014/main" val="2142783062"/>
                    </a:ext>
                  </a:extLst>
                </a:gridCol>
                <a:gridCol w="4392051">
                  <a:extLst>
                    <a:ext uri="{9D8B030D-6E8A-4147-A177-3AD203B41FA5}">
                      <a16:colId xmlns:a16="http://schemas.microsoft.com/office/drawing/2014/main" val="2892035956"/>
                    </a:ext>
                  </a:extLst>
                </a:gridCol>
                <a:gridCol w="3567090">
                  <a:extLst>
                    <a:ext uri="{9D8B030D-6E8A-4147-A177-3AD203B41FA5}">
                      <a16:colId xmlns:a16="http://schemas.microsoft.com/office/drawing/2014/main" val="1745102663"/>
                    </a:ext>
                  </a:extLst>
                </a:gridCol>
              </a:tblGrid>
              <a:tr h="909883">
                <a:tc>
                  <a:txBody>
                    <a:bodyPr/>
                    <a:lstStyle/>
                    <a:p>
                      <a:endParaRPr lang="en-US" sz="2400" dirty="0"/>
                    </a:p>
                  </a:txBody>
                  <a:tcPr/>
                </a:tc>
                <a:tc>
                  <a:txBody>
                    <a:bodyPr/>
                    <a:lstStyle/>
                    <a:p>
                      <a:r>
                        <a:rPr lang="en-US" sz="2400" dirty="0"/>
                        <a:t>Seed family</a:t>
                      </a:r>
                    </a:p>
                  </a:txBody>
                  <a:tcPr/>
                </a:tc>
                <a:tc>
                  <a:txBody>
                    <a:bodyPr/>
                    <a:lstStyle/>
                    <a:p>
                      <a:r>
                        <a:rPr lang="en-US" sz="2400" dirty="0"/>
                        <a:t>Detection</a:t>
                      </a:r>
                    </a:p>
                  </a:txBody>
                  <a:tcPr/>
                </a:tc>
                <a:extLst>
                  <a:ext uri="{0D108BD9-81ED-4DB2-BD59-A6C34878D82A}">
                    <a16:rowId xmlns:a16="http://schemas.microsoft.com/office/drawing/2014/main" val="1922761765"/>
                  </a:ext>
                </a:extLst>
              </a:tr>
              <a:tr h="909883">
                <a:tc>
                  <a:txBody>
                    <a:bodyPr/>
                    <a:lstStyle/>
                    <a:p>
                      <a:r>
                        <a:rPr lang="en-US" sz="2400" dirty="0"/>
                        <a:t>[Aar22, KGW+23, CGZ24]</a:t>
                      </a:r>
                    </a:p>
                  </a:txBody>
                  <a:tcPr/>
                </a:tc>
                <a:tc>
                  <a:txBody>
                    <a:bodyPr/>
                    <a:lstStyle/>
                    <a:p>
                      <a:r>
                        <a:rPr lang="en-US" sz="2400" dirty="0"/>
                        <a:t>Derived from a PRF applied to </a:t>
                      </a:r>
                      <a:r>
                        <a:rPr lang="en-US" sz="2400" dirty="0" err="1"/>
                        <a:t>prev</a:t>
                      </a:r>
                      <a:r>
                        <a:rPr lang="en-US" sz="2400" dirty="0"/>
                        <a:t> tokens.</a:t>
                      </a:r>
                    </a:p>
                  </a:txBody>
                  <a:tcPr/>
                </a:tc>
                <a:tc>
                  <a:txBody>
                    <a:bodyPr/>
                    <a:lstStyle/>
                    <a:p>
                      <a:r>
                        <a:rPr lang="en-US" sz="2400" dirty="0"/>
                        <a:t>Rederive seed by computing PRF.</a:t>
                      </a:r>
                    </a:p>
                  </a:txBody>
                  <a:tcPr/>
                </a:tc>
                <a:extLst>
                  <a:ext uri="{0D108BD9-81ED-4DB2-BD59-A6C34878D82A}">
                    <a16:rowId xmlns:a16="http://schemas.microsoft.com/office/drawing/2014/main" val="3326596364"/>
                  </a:ext>
                </a:extLst>
              </a:tr>
              <a:tr h="909883">
                <a:tc>
                  <a:txBody>
                    <a:bodyPr/>
                    <a:lstStyle/>
                    <a:p>
                      <a:r>
                        <a:rPr lang="en-US" sz="2400" dirty="0"/>
                        <a:t>[ZALW24]</a:t>
                      </a:r>
                    </a:p>
                    <a:p>
                      <a:r>
                        <a:rPr lang="en-US" sz="2400" dirty="0"/>
                        <a:t>(red/green scheme)</a:t>
                      </a:r>
                    </a:p>
                  </a:txBody>
                  <a:tcPr/>
                </a:tc>
                <a:tc>
                  <a:txBody>
                    <a:bodyPr/>
                    <a:lstStyle/>
                    <a:p>
                      <a:r>
                        <a:rPr lang="en-US" sz="2400" dirty="0"/>
                        <a:t>Fixed seed = 111…1.</a:t>
                      </a:r>
                    </a:p>
                  </a:txBody>
                  <a:tcPr/>
                </a:tc>
                <a:tc>
                  <a:txBody>
                    <a:bodyPr/>
                    <a:lstStyle/>
                    <a:p>
                      <a:r>
                        <a:rPr lang="en-US" sz="2400" dirty="0"/>
                        <a:t>Compute distance to seed.</a:t>
                      </a:r>
                    </a:p>
                  </a:txBody>
                  <a:tcPr/>
                </a:tc>
                <a:extLst>
                  <a:ext uri="{0D108BD9-81ED-4DB2-BD59-A6C34878D82A}">
                    <a16:rowId xmlns:a16="http://schemas.microsoft.com/office/drawing/2014/main" val="3042201856"/>
                  </a:ext>
                </a:extLst>
              </a:tr>
              <a:tr h="909883">
                <a:tc>
                  <a:txBody>
                    <a:bodyPr/>
                    <a:lstStyle/>
                    <a:p>
                      <a:r>
                        <a:rPr lang="en-US" sz="2400" dirty="0"/>
                        <a:t>[KTHL24]</a:t>
                      </a:r>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3814963369"/>
                  </a:ext>
                </a:extLst>
              </a:tr>
              <a:tr h="909883">
                <a:tc>
                  <a:txBody>
                    <a:bodyPr/>
                    <a:lstStyle/>
                    <a:p>
                      <a:r>
                        <a:rPr lang="en-US" sz="2400" dirty="0"/>
                        <a:t>[FGJ+24]</a:t>
                      </a:r>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2099729563"/>
                  </a:ext>
                </a:extLst>
              </a:tr>
              <a:tr h="909883">
                <a:tc>
                  <a:txBody>
                    <a:bodyPr/>
                    <a:lstStyle/>
                    <a:p>
                      <a:r>
                        <a:rPr lang="en-US" sz="2400" dirty="0"/>
                        <a:t>[CG24, GM24]</a:t>
                      </a:r>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4056219550"/>
                  </a:ext>
                </a:extLst>
              </a:tr>
            </a:tbl>
          </a:graphicData>
        </a:graphic>
      </p:graphicFrame>
      <p:sp>
        <p:nvSpPr>
          <p:cNvPr id="2" name="Up Arrow Callout 1">
            <a:extLst>
              <a:ext uri="{FF2B5EF4-FFF2-40B4-BE49-F238E27FC236}">
                <a16:creationId xmlns:a16="http://schemas.microsoft.com/office/drawing/2014/main" id="{B4690BE8-EB52-25E9-4B49-421A0CF40B7D}"/>
              </a:ext>
            </a:extLst>
          </p:cNvPr>
          <p:cNvSpPr/>
          <p:nvPr/>
        </p:nvSpPr>
        <p:spPr>
          <a:xfrm>
            <a:off x="7395336" y="3212637"/>
            <a:ext cx="3886557" cy="1885393"/>
          </a:xfrm>
          <a:prstGeom prst="upArrowCallout">
            <a:avLst>
              <a:gd name="adj1" fmla="val 9000"/>
              <a:gd name="adj2" fmla="val 25000"/>
              <a:gd name="adj3" fmla="val 25000"/>
              <a:gd name="adj4" fmla="val 64977"/>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Equivalently,</a:t>
            </a:r>
          </a:p>
          <a:p>
            <a:pPr algn="ctr"/>
            <a:r>
              <a:rPr lang="en-US" sz="2400" dirty="0"/>
              <a:t>count number green tokens</a:t>
            </a:r>
          </a:p>
        </p:txBody>
      </p:sp>
      <p:sp>
        <p:nvSpPr>
          <p:cNvPr id="3" name="TextBox 2">
            <a:extLst>
              <a:ext uri="{FF2B5EF4-FFF2-40B4-BE49-F238E27FC236}">
                <a16:creationId xmlns:a16="http://schemas.microsoft.com/office/drawing/2014/main" id="{AFC9DC98-27D1-11B8-DEF3-AD900CDD1756}"/>
              </a:ext>
            </a:extLst>
          </p:cNvPr>
          <p:cNvSpPr txBox="1"/>
          <p:nvPr/>
        </p:nvSpPr>
        <p:spPr>
          <a:xfrm>
            <a:off x="745365" y="6397451"/>
            <a:ext cx="9001503" cy="338554"/>
          </a:xfrm>
          <a:prstGeom prst="rect">
            <a:avLst/>
          </a:prstGeom>
          <a:noFill/>
        </p:spPr>
        <p:txBody>
          <a:bodyPr wrap="none" rtlCol="0">
            <a:spAutoFit/>
          </a:bodyPr>
          <a:lstStyle/>
          <a:p>
            <a:pPr marL="0" indent="0">
              <a:buNone/>
            </a:pPr>
            <a:r>
              <a:rPr lang="en-US" sz="1600" dirty="0"/>
              <a:t>[</a:t>
            </a:r>
            <a:r>
              <a:rPr lang="en-US" sz="1600" b="1" dirty="0"/>
              <a:t>ZALW24</a:t>
            </a:r>
            <a:r>
              <a:rPr lang="en-US" sz="1600" dirty="0"/>
              <a:t>]:</a:t>
            </a:r>
            <a:r>
              <a:rPr lang="en-US" sz="1600" b="1" dirty="0"/>
              <a:t> </a:t>
            </a:r>
            <a:r>
              <a:rPr lang="en-US" sz="1600" dirty="0"/>
              <a:t>X. Zhao, P. Ananth, L. Li, Y. Wang, “Provable Robust Watermarking for AI-Generated Text,” 2024.</a:t>
            </a:r>
          </a:p>
        </p:txBody>
      </p:sp>
    </p:spTree>
    <p:extLst>
      <p:ext uri="{BB962C8B-B14F-4D97-AF65-F5344CB8AC3E}">
        <p14:creationId xmlns:p14="http://schemas.microsoft.com/office/powerpoint/2010/main" val="248826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91916D5-DDBA-19E6-AC8B-0E51BC1A9C2D}"/>
              </a:ext>
            </a:extLst>
          </p:cNvPr>
          <p:cNvGraphicFramePr>
            <a:graphicFrameLocks noGrp="1"/>
          </p:cNvGraphicFramePr>
          <p:nvPr>
            <p:ph idx="1"/>
            <p:extLst>
              <p:ext uri="{D42A27DB-BD31-4B8C-83A1-F6EECF244321}">
                <p14:modId xmlns:p14="http://schemas.microsoft.com/office/powerpoint/2010/main" val="3766004622"/>
              </p:ext>
            </p:extLst>
          </p:nvPr>
        </p:nvGraphicFramePr>
        <p:xfrm>
          <a:off x="745365" y="613379"/>
          <a:ext cx="10701270" cy="5459298"/>
        </p:xfrm>
        <a:graphic>
          <a:graphicData uri="http://schemas.openxmlformats.org/drawingml/2006/table">
            <a:tbl>
              <a:tblPr firstRow="1" bandRow="1">
                <a:tableStyleId>{93296810-A885-4BE3-A3E7-6D5BEEA58F35}</a:tableStyleId>
              </a:tblPr>
              <a:tblGrid>
                <a:gridCol w="2742129">
                  <a:extLst>
                    <a:ext uri="{9D8B030D-6E8A-4147-A177-3AD203B41FA5}">
                      <a16:colId xmlns:a16="http://schemas.microsoft.com/office/drawing/2014/main" val="2142783062"/>
                    </a:ext>
                  </a:extLst>
                </a:gridCol>
                <a:gridCol w="4392051">
                  <a:extLst>
                    <a:ext uri="{9D8B030D-6E8A-4147-A177-3AD203B41FA5}">
                      <a16:colId xmlns:a16="http://schemas.microsoft.com/office/drawing/2014/main" val="2892035956"/>
                    </a:ext>
                  </a:extLst>
                </a:gridCol>
                <a:gridCol w="3567090">
                  <a:extLst>
                    <a:ext uri="{9D8B030D-6E8A-4147-A177-3AD203B41FA5}">
                      <a16:colId xmlns:a16="http://schemas.microsoft.com/office/drawing/2014/main" val="1745102663"/>
                    </a:ext>
                  </a:extLst>
                </a:gridCol>
              </a:tblGrid>
              <a:tr h="909883">
                <a:tc>
                  <a:txBody>
                    <a:bodyPr/>
                    <a:lstStyle/>
                    <a:p>
                      <a:endParaRPr lang="en-US" sz="2400" dirty="0"/>
                    </a:p>
                  </a:txBody>
                  <a:tcPr/>
                </a:tc>
                <a:tc>
                  <a:txBody>
                    <a:bodyPr/>
                    <a:lstStyle/>
                    <a:p>
                      <a:r>
                        <a:rPr lang="en-US" sz="2400" dirty="0"/>
                        <a:t>Seed family</a:t>
                      </a:r>
                    </a:p>
                  </a:txBody>
                  <a:tcPr/>
                </a:tc>
                <a:tc>
                  <a:txBody>
                    <a:bodyPr/>
                    <a:lstStyle/>
                    <a:p>
                      <a:r>
                        <a:rPr lang="en-US" sz="2400" dirty="0"/>
                        <a:t>Detection</a:t>
                      </a:r>
                    </a:p>
                  </a:txBody>
                  <a:tcPr/>
                </a:tc>
                <a:extLst>
                  <a:ext uri="{0D108BD9-81ED-4DB2-BD59-A6C34878D82A}">
                    <a16:rowId xmlns:a16="http://schemas.microsoft.com/office/drawing/2014/main" val="1922761765"/>
                  </a:ext>
                </a:extLst>
              </a:tr>
              <a:tr h="909883">
                <a:tc>
                  <a:txBody>
                    <a:bodyPr/>
                    <a:lstStyle/>
                    <a:p>
                      <a:r>
                        <a:rPr lang="en-US" sz="2400" dirty="0"/>
                        <a:t>[Aar22, KGW+23, CGZ24]</a:t>
                      </a:r>
                    </a:p>
                  </a:txBody>
                  <a:tcPr/>
                </a:tc>
                <a:tc>
                  <a:txBody>
                    <a:bodyPr/>
                    <a:lstStyle/>
                    <a:p>
                      <a:r>
                        <a:rPr lang="en-US" sz="2400" dirty="0"/>
                        <a:t>Derived from a PRF applied to </a:t>
                      </a:r>
                      <a:r>
                        <a:rPr lang="en-US" sz="2400" dirty="0" err="1"/>
                        <a:t>prev</a:t>
                      </a:r>
                      <a:r>
                        <a:rPr lang="en-US" sz="2400" dirty="0"/>
                        <a:t> tokens.</a:t>
                      </a:r>
                    </a:p>
                  </a:txBody>
                  <a:tcPr/>
                </a:tc>
                <a:tc>
                  <a:txBody>
                    <a:bodyPr/>
                    <a:lstStyle/>
                    <a:p>
                      <a:r>
                        <a:rPr lang="en-US" sz="2400" dirty="0"/>
                        <a:t>Rederive seed by computing PRF.</a:t>
                      </a:r>
                    </a:p>
                  </a:txBody>
                  <a:tcPr/>
                </a:tc>
                <a:extLst>
                  <a:ext uri="{0D108BD9-81ED-4DB2-BD59-A6C34878D82A}">
                    <a16:rowId xmlns:a16="http://schemas.microsoft.com/office/drawing/2014/main" val="3326596364"/>
                  </a:ext>
                </a:extLst>
              </a:tr>
              <a:tr h="909883">
                <a:tc>
                  <a:txBody>
                    <a:bodyPr/>
                    <a:lstStyle/>
                    <a:p>
                      <a:r>
                        <a:rPr lang="en-US" sz="2400" dirty="0"/>
                        <a:t>[ZALW24]</a:t>
                      </a:r>
                    </a:p>
                  </a:txBody>
                  <a:tcPr/>
                </a:tc>
                <a:tc>
                  <a:txBody>
                    <a:bodyPr/>
                    <a:lstStyle/>
                    <a:p>
                      <a:r>
                        <a:rPr lang="en-US" sz="2400" dirty="0"/>
                        <a:t>Fixed seed = 111…1.</a:t>
                      </a:r>
                    </a:p>
                  </a:txBody>
                  <a:tcPr/>
                </a:tc>
                <a:tc>
                  <a:txBody>
                    <a:bodyPr/>
                    <a:lstStyle/>
                    <a:p>
                      <a:r>
                        <a:rPr lang="en-US" sz="2400" dirty="0"/>
                        <a:t>Compute distance to seed.</a:t>
                      </a:r>
                    </a:p>
                  </a:txBody>
                  <a:tcPr/>
                </a:tc>
                <a:extLst>
                  <a:ext uri="{0D108BD9-81ED-4DB2-BD59-A6C34878D82A}">
                    <a16:rowId xmlns:a16="http://schemas.microsoft.com/office/drawing/2014/main" val="3042201856"/>
                  </a:ext>
                </a:extLst>
              </a:tr>
              <a:tr h="909883">
                <a:tc>
                  <a:txBody>
                    <a:bodyPr/>
                    <a:lstStyle/>
                    <a:p>
                      <a:r>
                        <a:rPr lang="en-US" sz="2400" dirty="0"/>
                        <a:t>[KTHL24]</a:t>
                      </a:r>
                    </a:p>
                  </a:txBody>
                  <a:tcPr/>
                </a:tc>
                <a:tc>
                  <a:txBody>
                    <a:bodyPr/>
                    <a:lstStyle/>
                    <a:p>
                      <a:r>
                        <a:rPr lang="en-US" sz="2400" dirty="0"/>
                        <a:t>Fixed random seed.</a:t>
                      </a:r>
                    </a:p>
                  </a:txBody>
                  <a:tcPr/>
                </a:tc>
                <a:tc>
                  <a:txBody>
                    <a:bodyPr/>
                    <a:lstStyle/>
                    <a:p>
                      <a:r>
                        <a:rPr lang="en-US" sz="2400" dirty="0"/>
                        <a:t>Compute edit distance to seed.</a:t>
                      </a:r>
                    </a:p>
                  </a:txBody>
                  <a:tcPr/>
                </a:tc>
                <a:extLst>
                  <a:ext uri="{0D108BD9-81ED-4DB2-BD59-A6C34878D82A}">
                    <a16:rowId xmlns:a16="http://schemas.microsoft.com/office/drawing/2014/main" val="3814963369"/>
                  </a:ext>
                </a:extLst>
              </a:tr>
              <a:tr h="909883">
                <a:tc>
                  <a:txBody>
                    <a:bodyPr/>
                    <a:lstStyle/>
                    <a:p>
                      <a:r>
                        <a:rPr lang="en-US" sz="2400" dirty="0"/>
                        <a:t>[FGJ+24]</a:t>
                      </a:r>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2099729563"/>
                  </a:ext>
                </a:extLst>
              </a:tr>
              <a:tr h="909883">
                <a:tc>
                  <a:txBody>
                    <a:bodyPr/>
                    <a:lstStyle/>
                    <a:p>
                      <a:r>
                        <a:rPr lang="en-US" sz="2400" dirty="0"/>
                        <a:t>[CG24, GM24]</a:t>
                      </a:r>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4056219550"/>
                  </a:ext>
                </a:extLst>
              </a:tr>
            </a:tbl>
          </a:graphicData>
        </a:graphic>
      </p:graphicFrame>
      <p:sp>
        <p:nvSpPr>
          <p:cNvPr id="2" name="TextBox 1">
            <a:extLst>
              <a:ext uri="{FF2B5EF4-FFF2-40B4-BE49-F238E27FC236}">
                <a16:creationId xmlns:a16="http://schemas.microsoft.com/office/drawing/2014/main" id="{5E2E840E-EB8B-0BB9-C073-8F71E9E6867E}"/>
              </a:ext>
            </a:extLst>
          </p:cNvPr>
          <p:cNvSpPr txBox="1"/>
          <p:nvPr/>
        </p:nvSpPr>
        <p:spPr>
          <a:xfrm>
            <a:off x="745365" y="6397451"/>
            <a:ext cx="10582512" cy="338554"/>
          </a:xfrm>
          <a:prstGeom prst="rect">
            <a:avLst/>
          </a:prstGeom>
          <a:noFill/>
        </p:spPr>
        <p:txBody>
          <a:bodyPr wrap="none" rtlCol="0">
            <a:spAutoFit/>
          </a:bodyPr>
          <a:lstStyle/>
          <a:p>
            <a:pPr marL="0" indent="0">
              <a:buNone/>
            </a:pPr>
            <a:r>
              <a:rPr lang="en-US" sz="1600" dirty="0"/>
              <a:t>[</a:t>
            </a:r>
            <a:r>
              <a:rPr lang="en-US" sz="1600" b="1" dirty="0"/>
              <a:t>KTHL24</a:t>
            </a:r>
            <a:r>
              <a:rPr lang="en-US" sz="1600" dirty="0"/>
              <a:t>]: R. </a:t>
            </a:r>
            <a:r>
              <a:rPr lang="en-US" sz="1600" dirty="0" err="1"/>
              <a:t>Kuditipudi</a:t>
            </a:r>
            <a:r>
              <a:rPr lang="en-US" sz="1600" dirty="0"/>
              <a:t>, J. </a:t>
            </a:r>
            <a:r>
              <a:rPr lang="en-US" sz="1600" dirty="0" err="1"/>
              <a:t>Thickstun</a:t>
            </a:r>
            <a:r>
              <a:rPr lang="en-US" sz="1600" dirty="0"/>
              <a:t>, T. Hashimoto, P. Liang, “Robust Distortion-free Watermarks for Language Models,” 2024.</a:t>
            </a:r>
          </a:p>
        </p:txBody>
      </p:sp>
    </p:spTree>
    <p:extLst>
      <p:ext uri="{BB962C8B-B14F-4D97-AF65-F5344CB8AC3E}">
        <p14:creationId xmlns:p14="http://schemas.microsoft.com/office/powerpoint/2010/main" val="38473791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91916D5-DDBA-19E6-AC8B-0E51BC1A9C2D}"/>
              </a:ext>
            </a:extLst>
          </p:cNvPr>
          <p:cNvGraphicFramePr>
            <a:graphicFrameLocks noGrp="1"/>
          </p:cNvGraphicFramePr>
          <p:nvPr>
            <p:ph idx="1"/>
            <p:extLst>
              <p:ext uri="{D42A27DB-BD31-4B8C-83A1-F6EECF244321}">
                <p14:modId xmlns:p14="http://schemas.microsoft.com/office/powerpoint/2010/main" val="4085235578"/>
              </p:ext>
            </p:extLst>
          </p:nvPr>
        </p:nvGraphicFramePr>
        <p:xfrm>
          <a:off x="745365" y="613379"/>
          <a:ext cx="10701270" cy="5459298"/>
        </p:xfrm>
        <a:graphic>
          <a:graphicData uri="http://schemas.openxmlformats.org/drawingml/2006/table">
            <a:tbl>
              <a:tblPr firstRow="1" bandRow="1">
                <a:tableStyleId>{93296810-A885-4BE3-A3E7-6D5BEEA58F35}</a:tableStyleId>
              </a:tblPr>
              <a:tblGrid>
                <a:gridCol w="2742129">
                  <a:extLst>
                    <a:ext uri="{9D8B030D-6E8A-4147-A177-3AD203B41FA5}">
                      <a16:colId xmlns:a16="http://schemas.microsoft.com/office/drawing/2014/main" val="2142783062"/>
                    </a:ext>
                  </a:extLst>
                </a:gridCol>
                <a:gridCol w="4392051">
                  <a:extLst>
                    <a:ext uri="{9D8B030D-6E8A-4147-A177-3AD203B41FA5}">
                      <a16:colId xmlns:a16="http://schemas.microsoft.com/office/drawing/2014/main" val="2892035956"/>
                    </a:ext>
                  </a:extLst>
                </a:gridCol>
                <a:gridCol w="3567090">
                  <a:extLst>
                    <a:ext uri="{9D8B030D-6E8A-4147-A177-3AD203B41FA5}">
                      <a16:colId xmlns:a16="http://schemas.microsoft.com/office/drawing/2014/main" val="1745102663"/>
                    </a:ext>
                  </a:extLst>
                </a:gridCol>
              </a:tblGrid>
              <a:tr h="909883">
                <a:tc>
                  <a:txBody>
                    <a:bodyPr/>
                    <a:lstStyle/>
                    <a:p>
                      <a:endParaRPr lang="en-US" sz="2400" dirty="0"/>
                    </a:p>
                  </a:txBody>
                  <a:tcPr/>
                </a:tc>
                <a:tc>
                  <a:txBody>
                    <a:bodyPr/>
                    <a:lstStyle/>
                    <a:p>
                      <a:r>
                        <a:rPr lang="en-US" sz="2400" dirty="0"/>
                        <a:t>Seed family</a:t>
                      </a:r>
                    </a:p>
                  </a:txBody>
                  <a:tcPr/>
                </a:tc>
                <a:tc>
                  <a:txBody>
                    <a:bodyPr/>
                    <a:lstStyle/>
                    <a:p>
                      <a:r>
                        <a:rPr lang="en-US" sz="2400" dirty="0"/>
                        <a:t>Detection</a:t>
                      </a:r>
                    </a:p>
                  </a:txBody>
                  <a:tcPr/>
                </a:tc>
                <a:extLst>
                  <a:ext uri="{0D108BD9-81ED-4DB2-BD59-A6C34878D82A}">
                    <a16:rowId xmlns:a16="http://schemas.microsoft.com/office/drawing/2014/main" val="1922761765"/>
                  </a:ext>
                </a:extLst>
              </a:tr>
              <a:tr h="909883">
                <a:tc>
                  <a:txBody>
                    <a:bodyPr/>
                    <a:lstStyle/>
                    <a:p>
                      <a:r>
                        <a:rPr lang="en-US" sz="2400" dirty="0"/>
                        <a:t>[Aar22, KGW+23, CGZ24]</a:t>
                      </a:r>
                    </a:p>
                  </a:txBody>
                  <a:tcPr/>
                </a:tc>
                <a:tc>
                  <a:txBody>
                    <a:bodyPr/>
                    <a:lstStyle/>
                    <a:p>
                      <a:r>
                        <a:rPr lang="en-US" sz="2400" dirty="0"/>
                        <a:t>Derived from a PRF applied to </a:t>
                      </a:r>
                      <a:r>
                        <a:rPr lang="en-US" sz="2400" dirty="0" err="1"/>
                        <a:t>prev</a:t>
                      </a:r>
                      <a:r>
                        <a:rPr lang="en-US" sz="2400" dirty="0"/>
                        <a:t> tokens.</a:t>
                      </a:r>
                    </a:p>
                  </a:txBody>
                  <a:tcPr/>
                </a:tc>
                <a:tc>
                  <a:txBody>
                    <a:bodyPr/>
                    <a:lstStyle/>
                    <a:p>
                      <a:r>
                        <a:rPr lang="en-US" sz="2400" dirty="0"/>
                        <a:t>Rederive seed by computing PRF.</a:t>
                      </a:r>
                    </a:p>
                  </a:txBody>
                  <a:tcPr/>
                </a:tc>
                <a:extLst>
                  <a:ext uri="{0D108BD9-81ED-4DB2-BD59-A6C34878D82A}">
                    <a16:rowId xmlns:a16="http://schemas.microsoft.com/office/drawing/2014/main" val="3326596364"/>
                  </a:ext>
                </a:extLst>
              </a:tr>
              <a:tr h="909883">
                <a:tc>
                  <a:txBody>
                    <a:bodyPr/>
                    <a:lstStyle/>
                    <a:p>
                      <a:r>
                        <a:rPr lang="en-US" sz="2400" dirty="0"/>
                        <a:t>[ZALW24]</a:t>
                      </a:r>
                    </a:p>
                  </a:txBody>
                  <a:tcPr/>
                </a:tc>
                <a:tc>
                  <a:txBody>
                    <a:bodyPr/>
                    <a:lstStyle/>
                    <a:p>
                      <a:r>
                        <a:rPr lang="en-US" sz="2400" dirty="0"/>
                        <a:t>Fixed seed = 111…1.</a:t>
                      </a:r>
                    </a:p>
                  </a:txBody>
                  <a:tcPr/>
                </a:tc>
                <a:tc>
                  <a:txBody>
                    <a:bodyPr/>
                    <a:lstStyle/>
                    <a:p>
                      <a:r>
                        <a:rPr lang="en-US" sz="2400" dirty="0"/>
                        <a:t>Compute distance to seed.</a:t>
                      </a:r>
                    </a:p>
                  </a:txBody>
                  <a:tcPr/>
                </a:tc>
                <a:extLst>
                  <a:ext uri="{0D108BD9-81ED-4DB2-BD59-A6C34878D82A}">
                    <a16:rowId xmlns:a16="http://schemas.microsoft.com/office/drawing/2014/main" val="3042201856"/>
                  </a:ext>
                </a:extLst>
              </a:tr>
              <a:tr h="909883">
                <a:tc>
                  <a:txBody>
                    <a:bodyPr/>
                    <a:lstStyle/>
                    <a:p>
                      <a:r>
                        <a:rPr lang="en-US" sz="2400" dirty="0"/>
                        <a:t>[KTHL24]</a:t>
                      </a:r>
                    </a:p>
                  </a:txBody>
                  <a:tcPr/>
                </a:tc>
                <a:tc>
                  <a:txBody>
                    <a:bodyPr/>
                    <a:lstStyle/>
                    <a:p>
                      <a:r>
                        <a:rPr lang="en-US" sz="2400" dirty="0"/>
                        <a:t>Fixed random seed.</a:t>
                      </a:r>
                    </a:p>
                  </a:txBody>
                  <a:tcPr/>
                </a:tc>
                <a:tc>
                  <a:txBody>
                    <a:bodyPr/>
                    <a:lstStyle/>
                    <a:p>
                      <a:r>
                        <a:rPr lang="en-US" sz="2400" dirty="0"/>
                        <a:t>Compute edit distance to seed.</a:t>
                      </a:r>
                    </a:p>
                  </a:txBody>
                  <a:tcPr/>
                </a:tc>
                <a:extLst>
                  <a:ext uri="{0D108BD9-81ED-4DB2-BD59-A6C34878D82A}">
                    <a16:rowId xmlns:a16="http://schemas.microsoft.com/office/drawing/2014/main" val="3814963369"/>
                  </a:ext>
                </a:extLst>
              </a:tr>
              <a:tr h="909883">
                <a:tc>
                  <a:txBody>
                    <a:bodyPr/>
                    <a:lstStyle/>
                    <a:p>
                      <a:r>
                        <a:rPr lang="en-US" sz="2400" dirty="0"/>
                        <a:t>[FGJ+24]</a:t>
                      </a:r>
                    </a:p>
                  </a:txBody>
                  <a:tcPr/>
                </a:tc>
                <a:tc>
                  <a:txBody>
                    <a:bodyPr/>
                    <a:lstStyle/>
                    <a:p>
                      <a:r>
                        <a:rPr lang="en-US" sz="2400" dirty="0"/>
                        <a:t>Pseudorandom signatures.</a:t>
                      </a:r>
                    </a:p>
                  </a:txBody>
                  <a:tcPr/>
                </a:tc>
                <a:tc>
                  <a:txBody>
                    <a:bodyPr/>
                    <a:lstStyle/>
                    <a:p>
                      <a:r>
                        <a:rPr lang="en-US" sz="2400" dirty="0"/>
                        <a:t>Verify signature.</a:t>
                      </a:r>
                    </a:p>
                  </a:txBody>
                  <a:tcPr/>
                </a:tc>
                <a:extLst>
                  <a:ext uri="{0D108BD9-81ED-4DB2-BD59-A6C34878D82A}">
                    <a16:rowId xmlns:a16="http://schemas.microsoft.com/office/drawing/2014/main" val="2099729563"/>
                  </a:ext>
                </a:extLst>
              </a:tr>
              <a:tr h="909883">
                <a:tc>
                  <a:txBody>
                    <a:bodyPr/>
                    <a:lstStyle/>
                    <a:p>
                      <a:r>
                        <a:rPr lang="en-US" sz="2400" dirty="0"/>
                        <a:t>[CG24, GM24]</a:t>
                      </a:r>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4056219550"/>
                  </a:ext>
                </a:extLst>
              </a:tr>
            </a:tbl>
          </a:graphicData>
        </a:graphic>
      </p:graphicFrame>
      <p:sp>
        <p:nvSpPr>
          <p:cNvPr id="3" name="TextBox 2">
            <a:extLst>
              <a:ext uri="{FF2B5EF4-FFF2-40B4-BE49-F238E27FC236}">
                <a16:creationId xmlns:a16="http://schemas.microsoft.com/office/drawing/2014/main" id="{817F2292-1D81-0BED-858B-A1D35B8A04C1}"/>
              </a:ext>
            </a:extLst>
          </p:cNvPr>
          <p:cNvSpPr txBox="1"/>
          <p:nvPr/>
        </p:nvSpPr>
        <p:spPr>
          <a:xfrm>
            <a:off x="278161" y="6410330"/>
            <a:ext cx="11913839" cy="338554"/>
          </a:xfrm>
          <a:prstGeom prst="rect">
            <a:avLst/>
          </a:prstGeom>
          <a:noFill/>
        </p:spPr>
        <p:txBody>
          <a:bodyPr wrap="none" rtlCol="0">
            <a:spAutoFit/>
          </a:bodyPr>
          <a:lstStyle/>
          <a:p>
            <a:pPr marL="0" indent="0">
              <a:buNone/>
            </a:pPr>
            <a:r>
              <a:rPr lang="en-US" sz="1600" dirty="0"/>
              <a:t>[</a:t>
            </a:r>
            <a:r>
              <a:rPr lang="en-US" sz="1600" b="1" dirty="0"/>
              <a:t>FGJ+24</a:t>
            </a:r>
            <a:r>
              <a:rPr lang="en-US" sz="1600" dirty="0"/>
              <a:t>]: J. </a:t>
            </a:r>
            <a:r>
              <a:rPr lang="en-US" sz="1600" dirty="0" err="1"/>
              <a:t>Fairoze</a:t>
            </a:r>
            <a:r>
              <a:rPr lang="en-US" sz="1600" dirty="0"/>
              <a:t>, S. Garg, S. Jha,  S. </a:t>
            </a:r>
            <a:r>
              <a:rPr lang="en-US" sz="1600" dirty="0" err="1"/>
              <a:t>Mahloujifar</a:t>
            </a:r>
            <a:r>
              <a:rPr lang="en-US" sz="1600" dirty="0"/>
              <a:t>, M. </a:t>
            </a:r>
            <a:r>
              <a:rPr lang="en-US" sz="1600" dirty="0" err="1"/>
              <a:t>Mahmoody</a:t>
            </a:r>
            <a:r>
              <a:rPr lang="en-US" sz="1600" dirty="0"/>
              <a:t>, M. Wang, “Publicly-Detectable Watermarking for Language Models,” 2024.</a:t>
            </a:r>
          </a:p>
        </p:txBody>
      </p:sp>
    </p:spTree>
    <p:extLst>
      <p:ext uri="{BB962C8B-B14F-4D97-AF65-F5344CB8AC3E}">
        <p14:creationId xmlns:p14="http://schemas.microsoft.com/office/powerpoint/2010/main" val="5099647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91916D5-DDBA-19E6-AC8B-0E51BC1A9C2D}"/>
              </a:ext>
            </a:extLst>
          </p:cNvPr>
          <p:cNvGraphicFramePr>
            <a:graphicFrameLocks noGrp="1"/>
          </p:cNvGraphicFramePr>
          <p:nvPr>
            <p:ph idx="1"/>
            <p:extLst>
              <p:ext uri="{D42A27DB-BD31-4B8C-83A1-F6EECF244321}">
                <p14:modId xmlns:p14="http://schemas.microsoft.com/office/powerpoint/2010/main" val="2856035671"/>
              </p:ext>
            </p:extLst>
          </p:nvPr>
        </p:nvGraphicFramePr>
        <p:xfrm>
          <a:off x="745365" y="613379"/>
          <a:ext cx="10701270" cy="5459298"/>
        </p:xfrm>
        <a:graphic>
          <a:graphicData uri="http://schemas.openxmlformats.org/drawingml/2006/table">
            <a:tbl>
              <a:tblPr firstRow="1" bandRow="1">
                <a:tableStyleId>{93296810-A885-4BE3-A3E7-6D5BEEA58F35}</a:tableStyleId>
              </a:tblPr>
              <a:tblGrid>
                <a:gridCol w="2742129">
                  <a:extLst>
                    <a:ext uri="{9D8B030D-6E8A-4147-A177-3AD203B41FA5}">
                      <a16:colId xmlns:a16="http://schemas.microsoft.com/office/drawing/2014/main" val="2142783062"/>
                    </a:ext>
                  </a:extLst>
                </a:gridCol>
                <a:gridCol w="4392051">
                  <a:extLst>
                    <a:ext uri="{9D8B030D-6E8A-4147-A177-3AD203B41FA5}">
                      <a16:colId xmlns:a16="http://schemas.microsoft.com/office/drawing/2014/main" val="2892035956"/>
                    </a:ext>
                  </a:extLst>
                </a:gridCol>
                <a:gridCol w="3567090">
                  <a:extLst>
                    <a:ext uri="{9D8B030D-6E8A-4147-A177-3AD203B41FA5}">
                      <a16:colId xmlns:a16="http://schemas.microsoft.com/office/drawing/2014/main" val="1745102663"/>
                    </a:ext>
                  </a:extLst>
                </a:gridCol>
              </a:tblGrid>
              <a:tr h="909883">
                <a:tc>
                  <a:txBody>
                    <a:bodyPr/>
                    <a:lstStyle/>
                    <a:p>
                      <a:endParaRPr lang="en-US" sz="2400" dirty="0"/>
                    </a:p>
                  </a:txBody>
                  <a:tcPr/>
                </a:tc>
                <a:tc>
                  <a:txBody>
                    <a:bodyPr/>
                    <a:lstStyle/>
                    <a:p>
                      <a:r>
                        <a:rPr lang="en-US" sz="2400" dirty="0"/>
                        <a:t>Seed family</a:t>
                      </a:r>
                    </a:p>
                  </a:txBody>
                  <a:tcPr/>
                </a:tc>
                <a:tc>
                  <a:txBody>
                    <a:bodyPr/>
                    <a:lstStyle/>
                    <a:p>
                      <a:r>
                        <a:rPr lang="en-US" sz="2400" dirty="0"/>
                        <a:t>Detection</a:t>
                      </a:r>
                    </a:p>
                  </a:txBody>
                  <a:tcPr/>
                </a:tc>
                <a:extLst>
                  <a:ext uri="{0D108BD9-81ED-4DB2-BD59-A6C34878D82A}">
                    <a16:rowId xmlns:a16="http://schemas.microsoft.com/office/drawing/2014/main" val="1922761765"/>
                  </a:ext>
                </a:extLst>
              </a:tr>
              <a:tr h="909883">
                <a:tc>
                  <a:txBody>
                    <a:bodyPr/>
                    <a:lstStyle/>
                    <a:p>
                      <a:r>
                        <a:rPr lang="en-US" sz="2400" dirty="0"/>
                        <a:t>[Aar22, KGW+23, CGZ24]</a:t>
                      </a:r>
                    </a:p>
                  </a:txBody>
                  <a:tcPr/>
                </a:tc>
                <a:tc>
                  <a:txBody>
                    <a:bodyPr/>
                    <a:lstStyle/>
                    <a:p>
                      <a:r>
                        <a:rPr lang="en-US" sz="2400" dirty="0"/>
                        <a:t>Derived from a PRF applied to </a:t>
                      </a:r>
                      <a:r>
                        <a:rPr lang="en-US" sz="2400" dirty="0" err="1"/>
                        <a:t>prev</a:t>
                      </a:r>
                      <a:r>
                        <a:rPr lang="en-US" sz="2400" dirty="0"/>
                        <a:t> tokens.</a:t>
                      </a:r>
                    </a:p>
                  </a:txBody>
                  <a:tcPr/>
                </a:tc>
                <a:tc>
                  <a:txBody>
                    <a:bodyPr/>
                    <a:lstStyle/>
                    <a:p>
                      <a:r>
                        <a:rPr lang="en-US" sz="2400" dirty="0"/>
                        <a:t>Rederive seed by computing PRF.</a:t>
                      </a:r>
                    </a:p>
                  </a:txBody>
                  <a:tcPr/>
                </a:tc>
                <a:extLst>
                  <a:ext uri="{0D108BD9-81ED-4DB2-BD59-A6C34878D82A}">
                    <a16:rowId xmlns:a16="http://schemas.microsoft.com/office/drawing/2014/main" val="3326596364"/>
                  </a:ext>
                </a:extLst>
              </a:tr>
              <a:tr h="909883">
                <a:tc>
                  <a:txBody>
                    <a:bodyPr/>
                    <a:lstStyle/>
                    <a:p>
                      <a:r>
                        <a:rPr lang="en-US" sz="2400" dirty="0"/>
                        <a:t>[ZALW24]</a:t>
                      </a:r>
                    </a:p>
                  </a:txBody>
                  <a:tcPr/>
                </a:tc>
                <a:tc>
                  <a:txBody>
                    <a:bodyPr/>
                    <a:lstStyle/>
                    <a:p>
                      <a:r>
                        <a:rPr lang="en-US" sz="2400" dirty="0"/>
                        <a:t>Fixed seed = 111…1.</a:t>
                      </a:r>
                    </a:p>
                  </a:txBody>
                  <a:tcPr/>
                </a:tc>
                <a:tc>
                  <a:txBody>
                    <a:bodyPr/>
                    <a:lstStyle/>
                    <a:p>
                      <a:r>
                        <a:rPr lang="en-US" sz="2400" dirty="0"/>
                        <a:t>Compute distance to seed.</a:t>
                      </a:r>
                    </a:p>
                  </a:txBody>
                  <a:tcPr/>
                </a:tc>
                <a:extLst>
                  <a:ext uri="{0D108BD9-81ED-4DB2-BD59-A6C34878D82A}">
                    <a16:rowId xmlns:a16="http://schemas.microsoft.com/office/drawing/2014/main" val="3042201856"/>
                  </a:ext>
                </a:extLst>
              </a:tr>
              <a:tr h="909883">
                <a:tc>
                  <a:txBody>
                    <a:bodyPr/>
                    <a:lstStyle/>
                    <a:p>
                      <a:r>
                        <a:rPr lang="en-US" sz="2400" dirty="0"/>
                        <a:t>[KTHL24]</a:t>
                      </a:r>
                    </a:p>
                  </a:txBody>
                  <a:tcPr/>
                </a:tc>
                <a:tc>
                  <a:txBody>
                    <a:bodyPr/>
                    <a:lstStyle/>
                    <a:p>
                      <a:r>
                        <a:rPr lang="en-US" sz="2400" dirty="0"/>
                        <a:t>Fixed random seed.</a:t>
                      </a:r>
                    </a:p>
                  </a:txBody>
                  <a:tcPr/>
                </a:tc>
                <a:tc>
                  <a:txBody>
                    <a:bodyPr/>
                    <a:lstStyle/>
                    <a:p>
                      <a:r>
                        <a:rPr lang="en-US" sz="2400" dirty="0"/>
                        <a:t>Compute edit distance to seed.</a:t>
                      </a:r>
                    </a:p>
                  </a:txBody>
                  <a:tcPr/>
                </a:tc>
                <a:extLst>
                  <a:ext uri="{0D108BD9-81ED-4DB2-BD59-A6C34878D82A}">
                    <a16:rowId xmlns:a16="http://schemas.microsoft.com/office/drawing/2014/main" val="3814963369"/>
                  </a:ext>
                </a:extLst>
              </a:tr>
              <a:tr h="909883">
                <a:tc>
                  <a:txBody>
                    <a:bodyPr/>
                    <a:lstStyle/>
                    <a:p>
                      <a:r>
                        <a:rPr lang="en-US" sz="2400" dirty="0"/>
                        <a:t>[FGJ+24]*</a:t>
                      </a:r>
                    </a:p>
                  </a:txBody>
                  <a:tcPr/>
                </a:tc>
                <a:tc>
                  <a:txBody>
                    <a:bodyPr/>
                    <a:lstStyle/>
                    <a:p>
                      <a:r>
                        <a:rPr lang="en-US" sz="2400" dirty="0"/>
                        <a:t>Pseudorandom signatures.</a:t>
                      </a:r>
                    </a:p>
                  </a:txBody>
                  <a:tcPr/>
                </a:tc>
                <a:tc>
                  <a:txBody>
                    <a:bodyPr/>
                    <a:lstStyle/>
                    <a:p>
                      <a:r>
                        <a:rPr lang="en-US" sz="2400" dirty="0"/>
                        <a:t>Verify signature.</a:t>
                      </a:r>
                    </a:p>
                  </a:txBody>
                  <a:tcPr/>
                </a:tc>
                <a:extLst>
                  <a:ext uri="{0D108BD9-81ED-4DB2-BD59-A6C34878D82A}">
                    <a16:rowId xmlns:a16="http://schemas.microsoft.com/office/drawing/2014/main" val="2099729563"/>
                  </a:ext>
                </a:extLst>
              </a:tr>
              <a:tr h="909883">
                <a:tc>
                  <a:txBody>
                    <a:bodyPr/>
                    <a:lstStyle/>
                    <a:p>
                      <a:r>
                        <a:rPr lang="en-US" sz="2400" dirty="0"/>
                        <a:t>[CG24, GM24]</a:t>
                      </a:r>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4056219550"/>
                  </a:ext>
                </a:extLst>
              </a:tr>
            </a:tbl>
          </a:graphicData>
        </a:graphic>
      </p:graphicFrame>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9576782A-0117-24C9-07B2-DA93AE0A6D28}"/>
                  </a:ext>
                </a:extLst>
              </p:cNvPr>
              <p:cNvSpPr txBox="1"/>
              <p:nvPr/>
            </p:nvSpPr>
            <p:spPr>
              <a:xfrm>
                <a:off x="745365" y="6244621"/>
                <a:ext cx="10005368" cy="461665"/>
              </a:xfrm>
              <a:prstGeom prst="rect">
                <a:avLst/>
              </a:prstGeom>
              <a:noFill/>
            </p:spPr>
            <p:txBody>
              <a:bodyPr wrap="none" rtlCol="0">
                <a:spAutoFit/>
              </a:bodyPr>
              <a:lstStyle/>
              <a:p>
                <a:r>
                  <a:rPr lang="en-US" sz="2400" dirty="0"/>
                  <a:t>*Rejection samples </a:t>
                </a:r>
                <a14:m>
                  <m:oMath xmlns:m="http://schemas.openxmlformats.org/officeDocument/2006/math">
                    <m:r>
                      <a:rPr lang="en-US" sz="2400" b="0" i="1" smtClean="0">
                        <a:latin typeface="Cambria Math" panose="02040503050406030204" pitchFamily="18" charset="0"/>
                      </a:rPr>
                      <m:t>𝜆</m:t>
                    </m:r>
                  </m:oMath>
                </a14:m>
                <a:r>
                  <a:rPr lang="en-US" sz="2400" dirty="0"/>
                  <a:t>-entropy chunks of text to get </a:t>
                </a:r>
                <a:r>
                  <a:rPr lang="en-US" sz="2400" b="1" dirty="0"/>
                  <a:t>exact </a:t>
                </a:r>
                <a:r>
                  <a:rPr lang="en-US" sz="2400" dirty="0"/>
                  <a:t>randomness recovery.</a:t>
                </a:r>
              </a:p>
            </p:txBody>
          </p:sp>
        </mc:Choice>
        <mc:Fallback xmlns="">
          <p:sp>
            <p:nvSpPr>
              <p:cNvPr id="2" name="TextBox 1">
                <a:extLst>
                  <a:ext uri="{FF2B5EF4-FFF2-40B4-BE49-F238E27FC236}">
                    <a16:creationId xmlns:a16="http://schemas.microsoft.com/office/drawing/2014/main" id="{9576782A-0117-24C9-07B2-DA93AE0A6D28}"/>
                  </a:ext>
                </a:extLst>
              </p:cNvPr>
              <p:cNvSpPr txBox="1">
                <a:spLocks noRot="1" noChangeAspect="1" noMove="1" noResize="1" noEditPoints="1" noAdjustHandles="1" noChangeArrowheads="1" noChangeShapeType="1" noTextEdit="1"/>
              </p:cNvSpPr>
              <p:nvPr/>
            </p:nvSpPr>
            <p:spPr>
              <a:xfrm>
                <a:off x="745365" y="6244621"/>
                <a:ext cx="10005368" cy="461665"/>
              </a:xfrm>
              <a:prstGeom prst="rect">
                <a:avLst/>
              </a:prstGeom>
              <a:blipFill>
                <a:blip r:embed="rId2"/>
                <a:stretch>
                  <a:fillRect l="-887" t="-8108" r="-760" b="-32432"/>
                </a:stretch>
              </a:blipFill>
            </p:spPr>
            <p:txBody>
              <a:bodyPr/>
              <a:lstStyle/>
              <a:p>
                <a:r>
                  <a:rPr lang="en-US">
                    <a:noFill/>
                  </a:rPr>
                  <a:t> </a:t>
                </a:r>
              </a:p>
            </p:txBody>
          </p:sp>
        </mc:Fallback>
      </mc:AlternateContent>
    </p:spTree>
    <p:extLst>
      <p:ext uri="{BB962C8B-B14F-4D97-AF65-F5344CB8AC3E}">
        <p14:creationId xmlns:p14="http://schemas.microsoft.com/office/powerpoint/2010/main" val="28436940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34544-4234-02AF-989A-755AA4F9D88E}"/>
              </a:ext>
            </a:extLst>
          </p:cNvPr>
          <p:cNvSpPr>
            <a:spLocks noGrp="1"/>
          </p:cNvSpPr>
          <p:nvPr>
            <p:ph type="title"/>
          </p:nvPr>
        </p:nvSpPr>
        <p:spPr/>
        <p:txBody>
          <a:bodyPr/>
          <a:lstStyle/>
          <a:p>
            <a:r>
              <a:rPr lang="en-US" dirty="0"/>
              <a:t>Schemes as of 2023</a:t>
            </a:r>
          </a:p>
        </p:txBody>
      </p:sp>
      <p:sp>
        <p:nvSpPr>
          <p:cNvPr id="3" name="Content Placeholder 2">
            <a:extLst>
              <a:ext uri="{FF2B5EF4-FFF2-40B4-BE49-F238E27FC236}">
                <a16:creationId xmlns:a16="http://schemas.microsoft.com/office/drawing/2014/main" id="{5099A0AA-333F-E894-4F19-45D244D4E875}"/>
              </a:ext>
            </a:extLst>
          </p:cNvPr>
          <p:cNvSpPr>
            <a:spLocks noGrp="1"/>
          </p:cNvSpPr>
          <p:nvPr>
            <p:ph idx="1"/>
          </p:nvPr>
        </p:nvSpPr>
        <p:spPr>
          <a:xfrm>
            <a:off x="1746424" y="1825625"/>
            <a:ext cx="8847438" cy="4351338"/>
          </a:xfrm>
        </p:spPr>
        <p:txBody>
          <a:bodyPr/>
          <a:lstStyle/>
          <a:p>
            <a:r>
              <a:rPr lang="en-US" dirty="0"/>
              <a:t>[ZALW24] preferentially uses certain tokens.</a:t>
            </a:r>
          </a:p>
          <a:p>
            <a:r>
              <a:rPr lang="en-US" dirty="0"/>
              <a:t>[KTHL24] biases text toward a fixed random string.</a:t>
            </a:r>
          </a:p>
          <a:p>
            <a:pPr lvl="1"/>
            <a:r>
              <a:rPr lang="en-US" dirty="0"/>
              <a:t>Undetectable for a single bounded-length response.</a:t>
            </a:r>
          </a:p>
          <a:p>
            <a:r>
              <a:rPr lang="en-US" dirty="0"/>
              <a:t>[Aar22, KGW+23, CGZ24] all use a similar strategy of applying a PRF to tokens.</a:t>
            </a:r>
          </a:p>
          <a:p>
            <a:pPr lvl="1"/>
            <a:r>
              <a:rPr lang="en-US" dirty="0"/>
              <a:t>[Aar22] is undetectable for a single token (or for many tokens under a strong entropy assumption about the text).</a:t>
            </a:r>
          </a:p>
          <a:p>
            <a:pPr lvl="1"/>
            <a:r>
              <a:rPr lang="en-US" dirty="0"/>
              <a:t>[CGZ24] is undetectable to any polynomial-time user.</a:t>
            </a:r>
          </a:p>
        </p:txBody>
      </p:sp>
      <p:sp>
        <p:nvSpPr>
          <p:cNvPr id="4" name="Down Arrow 3">
            <a:extLst>
              <a:ext uri="{FF2B5EF4-FFF2-40B4-BE49-F238E27FC236}">
                <a16:creationId xmlns:a16="http://schemas.microsoft.com/office/drawing/2014/main" id="{78445C90-55FB-454A-D972-29CD1A141900}"/>
              </a:ext>
            </a:extLst>
          </p:cNvPr>
          <p:cNvSpPr/>
          <p:nvPr/>
        </p:nvSpPr>
        <p:spPr>
          <a:xfrm>
            <a:off x="1103872" y="1690688"/>
            <a:ext cx="576649" cy="331984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a:extLst>
              <a:ext uri="{FF2B5EF4-FFF2-40B4-BE49-F238E27FC236}">
                <a16:creationId xmlns:a16="http://schemas.microsoft.com/office/drawing/2014/main" id="{264DBEB0-4C1F-1DC9-AEE7-9015ADAE9E0C}"/>
              </a:ext>
            </a:extLst>
          </p:cNvPr>
          <p:cNvSpPr/>
          <p:nvPr/>
        </p:nvSpPr>
        <p:spPr>
          <a:xfrm rot="10800000">
            <a:off x="10169613" y="1690688"/>
            <a:ext cx="576649" cy="331984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7EA8ABF-7093-1404-3A0C-803BC7DC24CE}"/>
              </a:ext>
            </a:extLst>
          </p:cNvPr>
          <p:cNvSpPr txBox="1"/>
          <p:nvPr/>
        </p:nvSpPr>
        <p:spPr>
          <a:xfrm>
            <a:off x="390375" y="5010536"/>
            <a:ext cx="1426994" cy="584775"/>
          </a:xfrm>
          <a:prstGeom prst="rect">
            <a:avLst/>
          </a:prstGeom>
          <a:noFill/>
        </p:spPr>
        <p:txBody>
          <a:bodyPr wrap="none" rtlCol="0">
            <a:spAutoFit/>
          </a:bodyPr>
          <a:lstStyle/>
          <a:p>
            <a:r>
              <a:rPr lang="en-US" sz="3200" b="1" dirty="0"/>
              <a:t>Quality</a:t>
            </a:r>
          </a:p>
        </p:txBody>
      </p:sp>
      <p:sp>
        <p:nvSpPr>
          <p:cNvPr id="7" name="TextBox 6">
            <a:extLst>
              <a:ext uri="{FF2B5EF4-FFF2-40B4-BE49-F238E27FC236}">
                <a16:creationId xmlns:a16="http://schemas.microsoft.com/office/drawing/2014/main" id="{44AC27D6-6E1D-4FA8-A4C2-E1BF0CDE5845}"/>
              </a:ext>
            </a:extLst>
          </p:cNvPr>
          <p:cNvSpPr txBox="1"/>
          <p:nvPr/>
        </p:nvSpPr>
        <p:spPr>
          <a:xfrm>
            <a:off x="9230142" y="903004"/>
            <a:ext cx="2123658" cy="584775"/>
          </a:xfrm>
          <a:prstGeom prst="rect">
            <a:avLst/>
          </a:prstGeom>
          <a:noFill/>
        </p:spPr>
        <p:txBody>
          <a:bodyPr wrap="none" rtlCol="0">
            <a:spAutoFit/>
          </a:bodyPr>
          <a:lstStyle/>
          <a:p>
            <a:r>
              <a:rPr lang="en-US" sz="3200" b="1" dirty="0"/>
              <a:t>Robustness</a:t>
            </a:r>
          </a:p>
        </p:txBody>
      </p:sp>
      <p:cxnSp>
        <p:nvCxnSpPr>
          <p:cNvPr id="9" name="Straight Connector 8">
            <a:extLst>
              <a:ext uri="{FF2B5EF4-FFF2-40B4-BE49-F238E27FC236}">
                <a16:creationId xmlns:a16="http://schemas.microsoft.com/office/drawing/2014/main" id="{8C989655-A386-8181-4F9F-E50EEB796C86}"/>
              </a:ext>
            </a:extLst>
          </p:cNvPr>
          <p:cNvCxnSpPr/>
          <p:nvPr/>
        </p:nvCxnSpPr>
        <p:spPr>
          <a:xfrm flipV="1">
            <a:off x="2021983" y="1825625"/>
            <a:ext cx="6800045" cy="354486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Cloud 9">
            <a:extLst>
              <a:ext uri="{FF2B5EF4-FFF2-40B4-BE49-F238E27FC236}">
                <a16:creationId xmlns:a16="http://schemas.microsoft.com/office/drawing/2014/main" id="{EE2EDF33-BE97-93C3-36D8-5E0DC0E16360}"/>
              </a:ext>
            </a:extLst>
          </p:cNvPr>
          <p:cNvSpPr/>
          <p:nvPr/>
        </p:nvSpPr>
        <p:spPr>
          <a:xfrm>
            <a:off x="2839650" y="2367797"/>
            <a:ext cx="5679583" cy="2460519"/>
          </a:xfrm>
          <a:prstGeom prst="cloud">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a:t>Pseudorandom codes!</a:t>
            </a:r>
          </a:p>
        </p:txBody>
      </p:sp>
    </p:spTree>
    <p:extLst>
      <p:ext uri="{BB962C8B-B14F-4D97-AF65-F5344CB8AC3E}">
        <p14:creationId xmlns:p14="http://schemas.microsoft.com/office/powerpoint/2010/main" val="37954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91916D5-DDBA-19E6-AC8B-0E51BC1A9C2D}"/>
              </a:ext>
            </a:extLst>
          </p:cNvPr>
          <p:cNvGraphicFramePr>
            <a:graphicFrameLocks noGrp="1"/>
          </p:cNvGraphicFramePr>
          <p:nvPr>
            <p:ph idx="1"/>
            <p:extLst>
              <p:ext uri="{D42A27DB-BD31-4B8C-83A1-F6EECF244321}">
                <p14:modId xmlns:p14="http://schemas.microsoft.com/office/powerpoint/2010/main" val="1933450605"/>
              </p:ext>
            </p:extLst>
          </p:nvPr>
        </p:nvGraphicFramePr>
        <p:xfrm>
          <a:off x="745365" y="613379"/>
          <a:ext cx="10701270" cy="5459298"/>
        </p:xfrm>
        <a:graphic>
          <a:graphicData uri="http://schemas.openxmlformats.org/drawingml/2006/table">
            <a:tbl>
              <a:tblPr firstRow="1" bandRow="1">
                <a:tableStyleId>{93296810-A885-4BE3-A3E7-6D5BEEA58F35}</a:tableStyleId>
              </a:tblPr>
              <a:tblGrid>
                <a:gridCol w="2742129">
                  <a:extLst>
                    <a:ext uri="{9D8B030D-6E8A-4147-A177-3AD203B41FA5}">
                      <a16:colId xmlns:a16="http://schemas.microsoft.com/office/drawing/2014/main" val="2142783062"/>
                    </a:ext>
                  </a:extLst>
                </a:gridCol>
                <a:gridCol w="4392051">
                  <a:extLst>
                    <a:ext uri="{9D8B030D-6E8A-4147-A177-3AD203B41FA5}">
                      <a16:colId xmlns:a16="http://schemas.microsoft.com/office/drawing/2014/main" val="2892035956"/>
                    </a:ext>
                  </a:extLst>
                </a:gridCol>
                <a:gridCol w="3567090">
                  <a:extLst>
                    <a:ext uri="{9D8B030D-6E8A-4147-A177-3AD203B41FA5}">
                      <a16:colId xmlns:a16="http://schemas.microsoft.com/office/drawing/2014/main" val="1745102663"/>
                    </a:ext>
                  </a:extLst>
                </a:gridCol>
              </a:tblGrid>
              <a:tr h="909883">
                <a:tc>
                  <a:txBody>
                    <a:bodyPr/>
                    <a:lstStyle/>
                    <a:p>
                      <a:endParaRPr lang="en-US" sz="2400" dirty="0"/>
                    </a:p>
                  </a:txBody>
                  <a:tcPr/>
                </a:tc>
                <a:tc>
                  <a:txBody>
                    <a:bodyPr/>
                    <a:lstStyle/>
                    <a:p>
                      <a:r>
                        <a:rPr lang="en-US" sz="2400" dirty="0"/>
                        <a:t>Seed family</a:t>
                      </a:r>
                    </a:p>
                  </a:txBody>
                  <a:tcPr/>
                </a:tc>
                <a:tc>
                  <a:txBody>
                    <a:bodyPr/>
                    <a:lstStyle/>
                    <a:p>
                      <a:r>
                        <a:rPr lang="en-US" sz="2400" dirty="0"/>
                        <a:t>Detection</a:t>
                      </a:r>
                    </a:p>
                  </a:txBody>
                  <a:tcPr/>
                </a:tc>
                <a:extLst>
                  <a:ext uri="{0D108BD9-81ED-4DB2-BD59-A6C34878D82A}">
                    <a16:rowId xmlns:a16="http://schemas.microsoft.com/office/drawing/2014/main" val="1922761765"/>
                  </a:ext>
                </a:extLst>
              </a:tr>
              <a:tr h="909883">
                <a:tc>
                  <a:txBody>
                    <a:bodyPr/>
                    <a:lstStyle/>
                    <a:p>
                      <a:r>
                        <a:rPr lang="en-US" sz="2400" dirty="0"/>
                        <a:t>[Aar22, KGW+23, CGZ24]</a:t>
                      </a:r>
                    </a:p>
                  </a:txBody>
                  <a:tcPr/>
                </a:tc>
                <a:tc>
                  <a:txBody>
                    <a:bodyPr/>
                    <a:lstStyle/>
                    <a:p>
                      <a:r>
                        <a:rPr lang="en-US" sz="2400" dirty="0"/>
                        <a:t>Derived from a PRF applied to </a:t>
                      </a:r>
                      <a:r>
                        <a:rPr lang="en-US" sz="2400" dirty="0" err="1"/>
                        <a:t>prev</a:t>
                      </a:r>
                      <a:r>
                        <a:rPr lang="en-US" sz="2400" dirty="0"/>
                        <a:t> tokens.</a:t>
                      </a:r>
                    </a:p>
                  </a:txBody>
                  <a:tcPr/>
                </a:tc>
                <a:tc>
                  <a:txBody>
                    <a:bodyPr/>
                    <a:lstStyle/>
                    <a:p>
                      <a:r>
                        <a:rPr lang="en-US" sz="2400" dirty="0"/>
                        <a:t>Rederive seed by computing PRF.</a:t>
                      </a:r>
                    </a:p>
                  </a:txBody>
                  <a:tcPr/>
                </a:tc>
                <a:extLst>
                  <a:ext uri="{0D108BD9-81ED-4DB2-BD59-A6C34878D82A}">
                    <a16:rowId xmlns:a16="http://schemas.microsoft.com/office/drawing/2014/main" val="3326596364"/>
                  </a:ext>
                </a:extLst>
              </a:tr>
              <a:tr h="909883">
                <a:tc>
                  <a:txBody>
                    <a:bodyPr/>
                    <a:lstStyle/>
                    <a:p>
                      <a:r>
                        <a:rPr lang="en-US" sz="2400" dirty="0"/>
                        <a:t>[ZALW24]</a:t>
                      </a:r>
                    </a:p>
                  </a:txBody>
                  <a:tcPr/>
                </a:tc>
                <a:tc>
                  <a:txBody>
                    <a:bodyPr/>
                    <a:lstStyle/>
                    <a:p>
                      <a:r>
                        <a:rPr lang="en-US" sz="2400" dirty="0"/>
                        <a:t>Fixed seed = 111…1.</a:t>
                      </a:r>
                    </a:p>
                  </a:txBody>
                  <a:tcPr/>
                </a:tc>
                <a:tc>
                  <a:txBody>
                    <a:bodyPr/>
                    <a:lstStyle/>
                    <a:p>
                      <a:r>
                        <a:rPr lang="en-US" sz="2400" dirty="0"/>
                        <a:t>Compute distance to seed.</a:t>
                      </a:r>
                    </a:p>
                  </a:txBody>
                  <a:tcPr/>
                </a:tc>
                <a:extLst>
                  <a:ext uri="{0D108BD9-81ED-4DB2-BD59-A6C34878D82A}">
                    <a16:rowId xmlns:a16="http://schemas.microsoft.com/office/drawing/2014/main" val="3042201856"/>
                  </a:ext>
                </a:extLst>
              </a:tr>
              <a:tr h="909883">
                <a:tc>
                  <a:txBody>
                    <a:bodyPr/>
                    <a:lstStyle/>
                    <a:p>
                      <a:r>
                        <a:rPr lang="en-US" sz="2400" dirty="0"/>
                        <a:t>[KTHL24]</a:t>
                      </a:r>
                    </a:p>
                  </a:txBody>
                  <a:tcPr/>
                </a:tc>
                <a:tc>
                  <a:txBody>
                    <a:bodyPr/>
                    <a:lstStyle/>
                    <a:p>
                      <a:r>
                        <a:rPr lang="en-US" sz="2400" dirty="0"/>
                        <a:t>Fixed random seed.</a:t>
                      </a:r>
                    </a:p>
                  </a:txBody>
                  <a:tcPr/>
                </a:tc>
                <a:tc>
                  <a:txBody>
                    <a:bodyPr/>
                    <a:lstStyle/>
                    <a:p>
                      <a:r>
                        <a:rPr lang="en-US" sz="2400" dirty="0"/>
                        <a:t>Compute edit distance to seed.</a:t>
                      </a:r>
                    </a:p>
                  </a:txBody>
                  <a:tcPr/>
                </a:tc>
                <a:extLst>
                  <a:ext uri="{0D108BD9-81ED-4DB2-BD59-A6C34878D82A}">
                    <a16:rowId xmlns:a16="http://schemas.microsoft.com/office/drawing/2014/main" val="3814963369"/>
                  </a:ext>
                </a:extLst>
              </a:tr>
              <a:tr h="909883">
                <a:tc>
                  <a:txBody>
                    <a:bodyPr/>
                    <a:lstStyle/>
                    <a:p>
                      <a:r>
                        <a:rPr lang="en-US" sz="2400" dirty="0"/>
                        <a:t>[FGJ+24]</a:t>
                      </a:r>
                    </a:p>
                  </a:txBody>
                  <a:tcPr/>
                </a:tc>
                <a:tc>
                  <a:txBody>
                    <a:bodyPr/>
                    <a:lstStyle/>
                    <a:p>
                      <a:r>
                        <a:rPr lang="en-US" sz="2400" dirty="0"/>
                        <a:t>Pseudorandom signatures.</a:t>
                      </a:r>
                    </a:p>
                  </a:txBody>
                  <a:tcPr/>
                </a:tc>
                <a:tc>
                  <a:txBody>
                    <a:bodyPr/>
                    <a:lstStyle/>
                    <a:p>
                      <a:r>
                        <a:rPr lang="en-US" sz="2400" dirty="0"/>
                        <a:t>Verify signature.</a:t>
                      </a:r>
                    </a:p>
                  </a:txBody>
                  <a:tcPr/>
                </a:tc>
                <a:extLst>
                  <a:ext uri="{0D108BD9-81ED-4DB2-BD59-A6C34878D82A}">
                    <a16:rowId xmlns:a16="http://schemas.microsoft.com/office/drawing/2014/main" val="2099729563"/>
                  </a:ext>
                </a:extLst>
              </a:tr>
              <a:tr h="909883">
                <a:tc>
                  <a:txBody>
                    <a:bodyPr/>
                    <a:lstStyle/>
                    <a:p>
                      <a:r>
                        <a:rPr lang="en-US" sz="2400" dirty="0"/>
                        <a:t>[CG24, GM24]</a:t>
                      </a:r>
                    </a:p>
                  </a:txBody>
                  <a:tcPr/>
                </a:tc>
                <a:tc>
                  <a:txBody>
                    <a:bodyPr/>
                    <a:lstStyle/>
                    <a:p>
                      <a:r>
                        <a:rPr lang="en-US" sz="2400" dirty="0"/>
                        <a:t>Derived from a pseudorandom code (PRC).</a:t>
                      </a:r>
                    </a:p>
                  </a:txBody>
                  <a:tcPr/>
                </a:tc>
                <a:tc>
                  <a:txBody>
                    <a:bodyPr/>
                    <a:lstStyle/>
                    <a:p>
                      <a:r>
                        <a:rPr lang="en-US" sz="2400" dirty="0"/>
                        <a:t>Run PRC decoder.</a:t>
                      </a:r>
                    </a:p>
                  </a:txBody>
                  <a:tcPr/>
                </a:tc>
                <a:extLst>
                  <a:ext uri="{0D108BD9-81ED-4DB2-BD59-A6C34878D82A}">
                    <a16:rowId xmlns:a16="http://schemas.microsoft.com/office/drawing/2014/main" val="4056219550"/>
                  </a:ext>
                </a:extLst>
              </a:tr>
            </a:tbl>
          </a:graphicData>
        </a:graphic>
      </p:graphicFrame>
      <p:sp>
        <p:nvSpPr>
          <p:cNvPr id="2" name="TextBox 1">
            <a:extLst>
              <a:ext uri="{FF2B5EF4-FFF2-40B4-BE49-F238E27FC236}">
                <a16:creationId xmlns:a16="http://schemas.microsoft.com/office/drawing/2014/main" id="{45787F2A-D848-DA0D-01A8-7873D9F6ABF8}"/>
              </a:ext>
            </a:extLst>
          </p:cNvPr>
          <p:cNvSpPr txBox="1"/>
          <p:nvPr/>
        </p:nvSpPr>
        <p:spPr>
          <a:xfrm>
            <a:off x="745365" y="6244621"/>
            <a:ext cx="9310754" cy="584775"/>
          </a:xfrm>
          <a:prstGeom prst="rect">
            <a:avLst/>
          </a:prstGeom>
          <a:noFill/>
        </p:spPr>
        <p:txBody>
          <a:bodyPr wrap="none" rtlCol="0">
            <a:spAutoFit/>
          </a:bodyPr>
          <a:lstStyle/>
          <a:p>
            <a:pPr marL="0" indent="0">
              <a:buNone/>
            </a:pPr>
            <a:r>
              <a:rPr lang="en-US" sz="1600" dirty="0"/>
              <a:t>[</a:t>
            </a:r>
            <a:r>
              <a:rPr lang="en-US" sz="1600" b="1" dirty="0"/>
              <a:t>CG24</a:t>
            </a:r>
            <a:r>
              <a:rPr lang="en-US" sz="1600" dirty="0"/>
              <a:t>]: M. Christ and S. Gunn, “Pseudorandom Error-Correcting Codes,” 2024.</a:t>
            </a:r>
          </a:p>
          <a:p>
            <a:pPr marL="0" indent="0">
              <a:buNone/>
            </a:pPr>
            <a:r>
              <a:rPr lang="en-US" sz="1600" dirty="0"/>
              <a:t>[</a:t>
            </a:r>
            <a:r>
              <a:rPr lang="en-US" sz="1600" b="1" dirty="0"/>
              <a:t>GM24</a:t>
            </a:r>
            <a:r>
              <a:rPr lang="en-US" sz="1600" dirty="0"/>
              <a:t>]: N. </a:t>
            </a:r>
            <a:r>
              <a:rPr lang="en-US" sz="1600" dirty="0" err="1"/>
              <a:t>Golowich</a:t>
            </a:r>
            <a:r>
              <a:rPr lang="en-US" sz="1600" dirty="0"/>
              <a:t>, A. </a:t>
            </a:r>
            <a:r>
              <a:rPr lang="en-US" sz="1600" dirty="0" err="1"/>
              <a:t>Moitra</a:t>
            </a:r>
            <a:r>
              <a:rPr lang="en-US" sz="1600" dirty="0"/>
              <a:t>, “Edit Distance Robust Watermarks via Indexing Pseudorandom Codes,” 2024.</a:t>
            </a:r>
          </a:p>
        </p:txBody>
      </p:sp>
    </p:spTree>
    <p:extLst>
      <p:ext uri="{BB962C8B-B14F-4D97-AF65-F5344CB8AC3E}">
        <p14:creationId xmlns:p14="http://schemas.microsoft.com/office/powerpoint/2010/main" val="31391412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8EEA178-E9EA-D8B7-8D6A-676DD6107A99}"/>
              </a:ext>
            </a:extLst>
          </p:cNvPr>
          <p:cNvSpPr>
            <a:spLocks noGrp="1"/>
          </p:cNvSpPr>
          <p:nvPr>
            <p:ph type="ctrTitle"/>
          </p:nvPr>
        </p:nvSpPr>
        <p:spPr>
          <a:xfrm>
            <a:off x="1095399" y="1976787"/>
            <a:ext cx="9997802" cy="1657350"/>
          </a:xfrm>
        </p:spPr>
        <p:txBody>
          <a:bodyPr anchor="b">
            <a:normAutofit fontScale="90000"/>
          </a:bodyPr>
          <a:lstStyle/>
          <a:p>
            <a:pPr algn="l"/>
            <a:r>
              <a:rPr lang="en-US" dirty="0"/>
              <a:t>The [CG24] approach:</a:t>
            </a:r>
            <a:br>
              <a:rPr lang="en-US" dirty="0"/>
            </a:br>
            <a:r>
              <a:rPr lang="en-US" dirty="0"/>
              <a:t>pseudorandom codes</a:t>
            </a:r>
          </a:p>
        </p:txBody>
      </p:sp>
      <p:sp>
        <p:nvSpPr>
          <p:cNvPr id="3" name="TextBox 2">
            <a:extLst>
              <a:ext uri="{FF2B5EF4-FFF2-40B4-BE49-F238E27FC236}">
                <a16:creationId xmlns:a16="http://schemas.microsoft.com/office/drawing/2014/main" id="{07E43B87-4721-E1D6-C917-10DD893B3F26}"/>
              </a:ext>
            </a:extLst>
          </p:cNvPr>
          <p:cNvSpPr txBox="1"/>
          <p:nvPr/>
        </p:nvSpPr>
        <p:spPr>
          <a:xfrm>
            <a:off x="-697943" y="6461763"/>
            <a:ext cx="625111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50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US" sz="1400" b="1" i="0" u="none" strike="noStrike" kern="1200" cap="none" spc="0" normalizeH="0" baseline="0" noProof="0" dirty="0">
                <a:ln>
                  <a:noFill/>
                </a:ln>
                <a:solidFill>
                  <a:prstClr val="black"/>
                </a:solidFill>
                <a:effectLst/>
                <a:uLnTx/>
                <a:uFillTx/>
                <a:latin typeface="Aptos" panose="02110004020202020204"/>
                <a:ea typeface="+mn-ea"/>
                <a:cs typeface="+mn-cs"/>
              </a:rPr>
              <a:t>CG24</a:t>
            </a: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 M. Christ, S. Gunn. </a:t>
            </a:r>
            <a:r>
              <a:rPr kumimoji="0" lang="en-US" sz="1400" b="0" i="1" u="none" strike="noStrike" kern="1200" cap="none" spc="0" normalizeH="0" baseline="0" noProof="0" dirty="0">
                <a:ln>
                  <a:noFill/>
                </a:ln>
                <a:solidFill>
                  <a:prstClr val="black"/>
                </a:solidFill>
                <a:effectLst/>
                <a:uLnTx/>
                <a:uFillTx/>
                <a:latin typeface="Aptos" panose="02110004020202020204"/>
                <a:ea typeface="+mn-ea"/>
                <a:cs typeface="+mn-cs"/>
              </a:rPr>
              <a:t>Pseudorandom Error-Correcting Codes.</a:t>
            </a:r>
            <a:endPar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4" name="Picture 3" descr="A person wearing glasses and a tie dye hoodie&#10;&#10;Description automatically generated">
            <a:extLst>
              <a:ext uri="{FF2B5EF4-FFF2-40B4-BE49-F238E27FC236}">
                <a16:creationId xmlns:a16="http://schemas.microsoft.com/office/drawing/2014/main" id="{34373E05-F165-8C15-57B6-C0842DCF8DDA}"/>
              </a:ext>
            </a:extLst>
          </p:cNvPr>
          <p:cNvPicPr>
            <a:picLocks noChangeAspect="1"/>
          </p:cNvPicPr>
          <p:nvPr/>
        </p:nvPicPr>
        <p:blipFill rotWithShape="1">
          <a:blip r:embed="rId3"/>
          <a:srcRect l="8617" t="28279" r="9238" b="20036"/>
          <a:stretch/>
        </p:blipFill>
        <p:spPr>
          <a:xfrm>
            <a:off x="1183759" y="4052538"/>
            <a:ext cx="1576548" cy="1576548"/>
          </a:xfrm>
          <a:prstGeom prst="rect">
            <a:avLst/>
          </a:prstGeom>
        </p:spPr>
      </p:pic>
      <p:sp>
        <p:nvSpPr>
          <p:cNvPr id="5" name="TextBox 4">
            <a:extLst>
              <a:ext uri="{FF2B5EF4-FFF2-40B4-BE49-F238E27FC236}">
                <a16:creationId xmlns:a16="http://schemas.microsoft.com/office/drawing/2014/main" id="{3CA0DBF2-5639-36C8-EC14-DC305C633287}"/>
              </a:ext>
            </a:extLst>
          </p:cNvPr>
          <p:cNvSpPr txBox="1"/>
          <p:nvPr/>
        </p:nvSpPr>
        <p:spPr>
          <a:xfrm>
            <a:off x="1397196" y="5745455"/>
            <a:ext cx="1149674" cy="369332"/>
          </a:xfrm>
          <a:prstGeom prst="rect">
            <a:avLst/>
          </a:prstGeom>
          <a:noFill/>
        </p:spPr>
        <p:txBody>
          <a:bodyPr wrap="none" rtlCol="0">
            <a:spAutoFit/>
          </a:bodyPr>
          <a:lstStyle/>
          <a:p>
            <a:r>
              <a:rPr lang="en-US" dirty="0"/>
              <a:t>Sam Gunn</a:t>
            </a:r>
          </a:p>
        </p:txBody>
      </p:sp>
    </p:spTree>
    <p:extLst>
      <p:ext uri="{BB962C8B-B14F-4D97-AF65-F5344CB8AC3E}">
        <p14:creationId xmlns:p14="http://schemas.microsoft.com/office/powerpoint/2010/main" val="206097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F63F2-3A4D-468A-D126-AE49E1034467}"/>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Watermarking template</a:t>
            </a:r>
          </a:p>
        </p:txBody>
      </p:sp>
      <p:sp>
        <p:nvSpPr>
          <p:cNvPr id="16" name="TextBox 15">
            <a:extLst>
              <a:ext uri="{FF2B5EF4-FFF2-40B4-BE49-F238E27FC236}">
                <a16:creationId xmlns:a16="http://schemas.microsoft.com/office/drawing/2014/main" id="{25C7A933-253A-7795-FBE0-EEBCD1B1035D}"/>
              </a:ext>
            </a:extLst>
          </p:cNvPr>
          <p:cNvSpPr txBox="1"/>
          <p:nvPr/>
        </p:nvSpPr>
        <p:spPr>
          <a:xfrm>
            <a:off x="1341627" y="4147445"/>
            <a:ext cx="10012173" cy="2123658"/>
          </a:xfrm>
          <a:prstGeom prst="rect">
            <a:avLst/>
          </a:prstGeom>
          <a:noFill/>
        </p:spPr>
        <p:txBody>
          <a:bodyPr wrap="square" rtlCol="0">
            <a:spAutoFit/>
          </a:bodyPr>
          <a:lstStyle/>
          <a:p>
            <a:r>
              <a:rPr lang="en-US" sz="2800" dirty="0"/>
              <a:t>To embed: </a:t>
            </a:r>
          </a:p>
          <a:p>
            <a:r>
              <a:rPr lang="en-US" sz="2400" dirty="0"/>
              <a:t>For each query, draw a fresh </a:t>
            </a:r>
            <a:r>
              <a:rPr lang="en-US" sz="2400" i="1" dirty="0"/>
              <a:t>s </a:t>
            </a:r>
            <a:r>
              <a:rPr lang="en-US" sz="2400" dirty="0"/>
              <a:t>and output           </a:t>
            </a:r>
            <a:r>
              <a:rPr lang="en-US" sz="2400" i="1" dirty="0">
                <a:latin typeface="+mj-lt"/>
              </a:rPr>
              <a:t>(PRG(s), prompt)</a:t>
            </a:r>
          </a:p>
          <a:p>
            <a:endParaRPr lang="en-US" sz="2800" dirty="0"/>
          </a:p>
          <a:p>
            <a:r>
              <a:rPr lang="en-US" sz="2800" dirty="0"/>
              <a:t>To detect: </a:t>
            </a:r>
          </a:p>
          <a:p>
            <a:r>
              <a:rPr lang="en-US" sz="2400" dirty="0"/>
              <a:t>Check if </a:t>
            </a:r>
            <a:r>
              <a:rPr lang="en-US" sz="2400" i="1" dirty="0" err="1">
                <a:latin typeface="+mj-lt"/>
              </a:rPr>
              <a:t>RandomnessRecovery</a:t>
            </a:r>
            <a:r>
              <a:rPr lang="en-US" sz="2400" i="1" dirty="0">
                <a:latin typeface="+mj-lt"/>
              </a:rPr>
              <a:t>(content) </a:t>
            </a:r>
            <a:r>
              <a:rPr lang="en-US" sz="2400" dirty="0"/>
              <a:t>is a PRG output (using the trapdoor)</a:t>
            </a:r>
          </a:p>
        </p:txBody>
      </p:sp>
      <p:pic>
        <p:nvPicPr>
          <p:cNvPr id="19" name="Graphic 18" descr="Robot with solid fill">
            <a:extLst>
              <a:ext uri="{FF2B5EF4-FFF2-40B4-BE49-F238E27FC236}">
                <a16:creationId xmlns:a16="http://schemas.microsoft.com/office/drawing/2014/main" id="{6EFACC93-D3A4-37A4-D056-DFFA1FB9CD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83919" y="4447556"/>
            <a:ext cx="712471" cy="712471"/>
          </a:xfrm>
          <a:prstGeom prst="rect">
            <a:avLst/>
          </a:prstGeom>
        </p:spPr>
      </p:pic>
      <p:pic>
        <p:nvPicPr>
          <p:cNvPr id="4" name="Picture 3" descr="A diagram of a robot&#10;&#10;Description automatically generated">
            <a:extLst>
              <a:ext uri="{FF2B5EF4-FFF2-40B4-BE49-F238E27FC236}">
                <a16:creationId xmlns:a16="http://schemas.microsoft.com/office/drawing/2014/main" id="{DBA3AED0-2245-B335-73F5-336C7D69D1CC}"/>
              </a:ext>
            </a:extLst>
          </p:cNvPr>
          <p:cNvPicPr>
            <a:picLocks noChangeAspect="1"/>
          </p:cNvPicPr>
          <p:nvPr/>
        </p:nvPicPr>
        <p:blipFill>
          <a:blip r:embed="rId5"/>
          <a:stretch>
            <a:fillRect/>
          </a:stretch>
        </p:blipFill>
        <p:spPr>
          <a:xfrm>
            <a:off x="1744027" y="1270161"/>
            <a:ext cx="7772400" cy="2861125"/>
          </a:xfrm>
          <a:prstGeom prst="rect">
            <a:avLst/>
          </a:prstGeom>
        </p:spPr>
      </p:pic>
      <p:sp>
        <p:nvSpPr>
          <p:cNvPr id="3" name="TextBox 2">
            <a:extLst>
              <a:ext uri="{FF2B5EF4-FFF2-40B4-BE49-F238E27FC236}">
                <a16:creationId xmlns:a16="http://schemas.microsoft.com/office/drawing/2014/main" id="{F88F0BC0-E5F0-D9E2-5AAD-CB46618F4C45}"/>
              </a:ext>
            </a:extLst>
          </p:cNvPr>
          <p:cNvSpPr txBox="1"/>
          <p:nvPr/>
        </p:nvSpPr>
        <p:spPr>
          <a:xfrm>
            <a:off x="5790913" y="2486368"/>
            <a:ext cx="4447791" cy="181588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D8047">
                    <a:lumMod val="75000"/>
                  </a:srgbClr>
                </a:solidFill>
                <a:effectLst/>
                <a:uLnTx/>
                <a:uFillTx/>
                <a:latin typeface="Calibri" panose="020F0502020204030204"/>
                <a:ea typeface="+mn-ea"/>
                <a:cs typeface="+mn-cs"/>
              </a:rPr>
              <a:t>Recovery is only approximate;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rgbClr val="DD8047">
                    <a:lumMod val="75000"/>
                  </a:srgbClr>
                </a:solidFill>
                <a:latin typeface="Calibri" panose="020F0502020204030204"/>
              </a:rPr>
              <a:t>Need a </a:t>
            </a:r>
            <a:r>
              <a:rPr lang="en-US" sz="2800" b="1" i="1" noProof="0" dirty="0">
                <a:solidFill>
                  <a:srgbClr val="DD8047">
                    <a:lumMod val="75000"/>
                  </a:srgbClr>
                </a:solidFill>
                <a:latin typeface="Calibri" panose="020F0502020204030204"/>
              </a:rPr>
              <a:t>robust trapdoor PRG = PRC</a:t>
            </a:r>
            <a:endParaRPr kumimoji="0" lang="en-US" sz="2800" b="1" i="0" u="none" strike="noStrike" kern="1200" cap="none" spc="0" normalizeH="0" baseline="0" noProof="0" dirty="0">
              <a:ln>
                <a:noFill/>
              </a:ln>
              <a:solidFill>
                <a:srgbClr val="DD8047">
                  <a:lumMod val="75000"/>
                </a:srgbClr>
              </a:solidFill>
              <a:effectLst/>
              <a:uLnTx/>
              <a:uFillTx/>
              <a:latin typeface="Calibri" panose="020F0502020204030204"/>
              <a:ea typeface="+mn-ea"/>
              <a:cs typeface="+mn-cs"/>
            </a:endParaRPr>
          </a:p>
        </p:txBody>
      </p:sp>
      <p:sp>
        <p:nvSpPr>
          <p:cNvPr id="5" name="Right Arrow 4">
            <a:extLst>
              <a:ext uri="{FF2B5EF4-FFF2-40B4-BE49-F238E27FC236}">
                <a16:creationId xmlns:a16="http://schemas.microsoft.com/office/drawing/2014/main" id="{BE7967F8-262D-B03D-38E5-6BE649B25A97}"/>
              </a:ext>
            </a:extLst>
          </p:cNvPr>
          <p:cNvSpPr/>
          <p:nvPr/>
        </p:nvSpPr>
        <p:spPr>
          <a:xfrm rot="5400000">
            <a:off x="7007153" y="4863025"/>
            <a:ext cx="1178473" cy="477053"/>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030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76F62-337C-2286-FEDC-94AEBE711100}"/>
              </a:ext>
            </a:extLst>
          </p:cNvPr>
          <p:cNvSpPr>
            <a:spLocks noGrp="1"/>
          </p:cNvSpPr>
          <p:nvPr>
            <p:ph type="title"/>
          </p:nvPr>
        </p:nvSpPr>
        <p:spPr>
          <a:xfrm>
            <a:off x="374073" y="-162791"/>
            <a:ext cx="11817927" cy="1325563"/>
          </a:xfrm>
        </p:spPr>
        <p:txBody>
          <a:bodyPr>
            <a:normAutofit/>
          </a:bodyPr>
          <a:lstStyle/>
          <a:p>
            <a:pPr algn="ctr"/>
            <a:r>
              <a:rPr lang="en-US" dirty="0"/>
              <a:t>Pseudorandom codes </a:t>
            </a:r>
            <a:r>
              <a:rPr lang="en-US" sz="4400" dirty="0"/>
              <a:t>[</a:t>
            </a:r>
            <a:r>
              <a:rPr lang="en-US" sz="4400" dirty="0">
                <a:solidFill>
                  <a:schemeClr val="accent1"/>
                </a:solidFill>
              </a:rPr>
              <a:t>C-</a:t>
            </a:r>
            <a:r>
              <a:rPr lang="en-US" sz="4400" dirty="0"/>
              <a:t>Gunn24]</a:t>
            </a:r>
            <a:endParaRPr lang="en-US" dirty="0"/>
          </a:p>
        </p:txBody>
      </p:sp>
      <p:sp>
        <p:nvSpPr>
          <p:cNvPr id="4" name="Rounded Rectangle 3">
            <a:extLst>
              <a:ext uri="{FF2B5EF4-FFF2-40B4-BE49-F238E27FC236}">
                <a16:creationId xmlns:a16="http://schemas.microsoft.com/office/drawing/2014/main" id="{76A912F1-820C-3407-081C-C4950EE7F64F}"/>
              </a:ext>
            </a:extLst>
          </p:cNvPr>
          <p:cNvSpPr/>
          <p:nvPr/>
        </p:nvSpPr>
        <p:spPr>
          <a:xfrm>
            <a:off x="5500254" y="1406237"/>
            <a:ext cx="6061364" cy="229985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t>Pseudorandom encryption</a:t>
            </a:r>
          </a:p>
        </p:txBody>
      </p:sp>
      <p:sp>
        <p:nvSpPr>
          <p:cNvPr id="5" name="Rounded Rectangle 4">
            <a:extLst>
              <a:ext uri="{FF2B5EF4-FFF2-40B4-BE49-F238E27FC236}">
                <a16:creationId xmlns:a16="http://schemas.microsoft.com/office/drawing/2014/main" id="{E09E557B-9000-F82E-D3BE-595F63C0C951}"/>
              </a:ext>
            </a:extLst>
          </p:cNvPr>
          <p:cNvSpPr/>
          <p:nvPr/>
        </p:nvSpPr>
        <p:spPr>
          <a:xfrm>
            <a:off x="5500253" y="4193021"/>
            <a:ext cx="6061363" cy="229985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t>Error-correcting code</a:t>
            </a:r>
          </a:p>
        </p:txBody>
      </p:sp>
      <p:sp>
        <p:nvSpPr>
          <p:cNvPr id="7" name="Rounded Rectangle 6">
            <a:extLst>
              <a:ext uri="{FF2B5EF4-FFF2-40B4-BE49-F238E27FC236}">
                <a16:creationId xmlns:a16="http://schemas.microsoft.com/office/drawing/2014/main" id="{9ED1F00B-913E-2324-A2AE-37EF7CE8D18A}"/>
              </a:ext>
            </a:extLst>
          </p:cNvPr>
          <p:cNvSpPr/>
          <p:nvPr/>
        </p:nvSpPr>
        <p:spPr>
          <a:xfrm>
            <a:off x="374073" y="2879329"/>
            <a:ext cx="3855026" cy="229985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t>Pseudorandom code (PRC)</a:t>
            </a:r>
          </a:p>
        </p:txBody>
      </p:sp>
      <p:sp>
        <p:nvSpPr>
          <p:cNvPr id="3" name="TextBox 2">
            <a:extLst>
              <a:ext uri="{FF2B5EF4-FFF2-40B4-BE49-F238E27FC236}">
                <a16:creationId xmlns:a16="http://schemas.microsoft.com/office/drawing/2014/main" id="{1E244EDE-94CB-5738-9FA0-7D89F3939868}"/>
              </a:ext>
            </a:extLst>
          </p:cNvPr>
          <p:cNvSpPr txBox="1"/>
          <p:nvPr/>
        </p:nvSpPr>
        <p:spPr>
          <a:xfrm>
            <a:off x="4525239" y="3706091"/>
            <a:ext cx="678873" cy="923330"/>
          </a:xfrm>
          <a:prstGeom prst="rect">
            <a:avLst/>
          </a:prstGeom>
          <a:noFill/>
        </p:spPr>
        <p:txBody>
          <a:bodyPr wrap="square" rtlCol="0">
            <a:spAutoFit/>
          </a:bodyPr>
          <a:lstStyle/>
          <a:p>
            <a:r>
              <a:rPr lang="en-US" sz="5400" dirty="0"/>
              <a:t>=</a:t>
            </a:r>
          </a:p>
        </p:txBody>
      </p:sp>
      <p:sp>
        <p:nvSpPr>
          <p:cNvPr id="6" name="TextBox 5">
            <a:extLst>
              <a:ext uri="{FF2B5EF4-FFF2-40B4-BE49-F238E27FC236}">
                <a16:creationId xmlns:a16="http://schemas.microsoft.com/office/drawing/2014/main" id="{124209CB-A8A9-C3DD-90B1-930A7D310114}"/>
              </a:ext>
            </a:extLst>
          </p:cNvPr>
          <p:cNvSpPr txBox="1"/>
          <p:nvPr/>
        </p:nvSpPr>
        <p:spPr>
          <a:xfrm>
            <a:off x="8423560" y="3505200"/>
            <a:ext cx="678873" cy="923330"/>
          </a:xfrm>
          <a:prstGeom prst="rect">
            <a:avLst/>
          </a:prstGeom>
          <a:noFill/>
        </p:spPr>
        <p:txBody>
          <a:bodyPr wrap="square" rtlCol="0">
            <a:spAutoFit/>
          </a:bodyPr>
          <a:lstStyle/>
          <a:p>
            <a:r>
              <a:rPr lang="en-US" sz="5400" dirty="0"/>
              <a:t>+</a:t>
            </a:r>
          </a:p>
        </p:txBody>
      </p:sp>
    </p:spTree>
    <p:extLst>
      <p:ext uri="{BB962C8B-B14F-4D97-AF65-F5344CB8AC3E}">
        <p14:creationId xmlns:p14="http://schemas.microsoft.com/office/powerpoint/2010/main" val="2713917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D19D6-FE72-E54F-FC12-0105C2A28E2D}"/>
              </a:ext>
            </a:extLst>
          </p:cNvPr>
          <p:cNvSpPr>
            <a:spLocks noGrp="1"/>
          </p:cNvSpPr>
          <p:nvPr>
            <p:ph type="title"/>
          </p:nvPr>
        </p:nvSpPr>
        <p:spPr/>
        <p:txBody>
          <a:bodyPr/>
          <a:lstStyle/>
          <a:p>
            <a:r>
              <a:rPr lang="en-US" dirty="0"/>
              <a:t>Large language models (LLMs)</a:t>
            </a:r>
          </a:p>
        </p:txBody>
      </p:sp>
      <mc:AlternateContent xmlns:mc="http://schemas.openxmlformats.org/markup-compatibility/2006" xmlns:a14="http://schemas.microsoft.com/office/drawing/2010/main">
        <mc:Choice Requires="a14">
          <p:sp>
            <p:nvSpPr>
              <p:cNvPr id="4" name="Rounded Rectangle 3">
                <a:extLst>
                  <a:ext uri="{FF2B5EF4-FFF2-40B4-BE49-F238E27FC236}">
                    <a16:creationId xmlns:a16="http://schemas.microsoft.com/office/drawing/2014/main" id="{2B6EFDF3-4D52-196A-B601-6144D200DA67}"/>
                  </a:ext>
                </a:extLst>
              </p:cNvPr>
              <p:cNvSpPr/>
              <p:nvPr/>
            </p:nvSpPr>
            <p:spPr>
              <a:xfrm>
                <a:off x="5773133" y="2066827"/>
                <a:ext cx="5580667" cy="2724346"/>
              </a:xfrm>
              <a:prstGeom prst="roundRect">
                <a:avLst/>
              </a:prstGeom>
            </p:spPr>
            <p:style>
              <a:lnRef idx="1">
                <a:schemeClr val="accent5"/>
              </a:lnRef>
              <a:fillRef idx="2">
                <a:schemeClr val="accent5"/>
              </a:fillRef>
              <a:effectRef idx="1">
                <a:schemeClr val="accent5"/>
              </a:effectRef>
              <a:fontRef idx="minor">
                <a:schemeClr val="dk1"/>
              </a:fontRef>
            </p:style>
            <p:txBody>
              <a:bodyPr rtlCol="0" anchor="t"/>
              <a:lstStyle/>
              <a:p>
                <a:r>
                  <a:rPr lang="en-US" sz="2800" dirty="0">
                    <a:latin typeface="Consolas" panose="020B0609020204030204" pitchFamily="49" charset="0"/>
                    <a:cs typeface="Consolas" panose="020B0609020204030204" pitchFamily="49" charset="0"/>
                  </a:rPr>
                  <a:t>while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𝑡</m:t>
                        </m:r>
                      </m:sub>
                    </m:sSub>
                    <m:r>
                      <a:rPr lang="en-US" sz="2800" b="0" i="1" smtClean="0">
                        <a:latin typeface="Cambria Math" panose="02040503050406030204" pitchFamily="18" charset="0"/>
                      </a:rPr>
                      <m:t>≠ </m:t>
                    </m:r>
                  </m:oMath>
                </a14:m>
                <a:r>
                  <a:rPr lang="en-US" sz="2800" dirty="0">
                    <a:latin typeface="Consolas" panose="020B0609020204030204" pitchFamily="49" charset="0"/>
                    <a:cs typeface="Consolas" panose="020B0609020204030204" pitchFamily="49" charset="0"/>
                  </a:rPr>
                  <a:t>done:</a:t>
                </a:r>
              </a:p>
              <a:p>
                <a:pPr marL="971550" lvl="1" indent="-514350">
                  <a:buFont typeface="+mj-lt"/>
                  <a:buAutoNum type="arabicPeriod"/>
                </a:pPr>
                <a:r>
                  <a:rPr lang="en-US" sz="2800" b="0" dirty="0"/>
                  <a:t>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𝑝</m:t>
                        </m:r>
                      </m:e>
                      <m:sub>
                        <m:r>
                          <a:rPr lang="en-US" sz="2800" b="0" i="1" smtClean="0">
                            <a:latin typeface="Cambria Math" panose="02040503050406030204" pitchFamily="18" charset="0"/>
                          </a:rPr>
                          <m:t>𝑡</m:t>
                        </m:r>
                        <m:r>
                          <a:rPr lang="en-US" sz="2800" b="0" i="1" smtClean="0">
                            <a:latin typeface="Cambria Math" panose="02040503050406030204" pitchFamily="18" charset="0"/>
                          </a:rPr>
                          <m:t>+1</m:t>
                        </m:r>
                      </m:sub>
                    </m:sSub>
                    <m:r>
                      <a:rPr lang="en-US" sz="2800" b="0" i="1" smtClean="0">
                        <a:latin typeface="Cambria Math" panose="02040503050406030204" pitchFamily="18" charset="0"/>
                      </a:rPr>
                      <m:t>=</m:t>
                    </m:r>
                    <m:r>
                      <a:rPr lang="en-US" sz="2800" b="0" i="1" smtClean="0">
                        <a:latin typeface="Cambria Math" panose="02040503050406030204" pitchFamily="18" charset="0"/>
                      </a:rPr>
                      <m:t>𝑀</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𝜋</m:t>
                        </m:r>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𝑡</m:t>
                            </m:r>
                          </m:sub>
                        </m:sSub>
                      </m:e>
                    </m:d>
                  </m:oMath>
                </a14:m>
                <a:endParaRPr lang="en-US" sz="2800" b="0" dirty="0">
                  <a:latin typeface="Consolas" panose="020B0609020204030204" pitchFamily="49" charset="0"/>
                  <a:cs typeface="Consolas" panose="020B0609020204030204" pitchFamily="49" charset="0"/>
                </a:endParaRPr>
              </a:p>
              <a:p>
                <a:pPr marL="971550" lvl="1" indent="-514350">
                  <a:buFont typeface="+mj-lt"/>
                  <a:buAutoNum type="arabicPeriod"/>
                </a:pPr>
                <a:r>
                  <a:rPr lang="en-US" sz="2800" b="0" dirty="0">
                    <a:cs typeface="Consolas" panose="020B0609020204030204" pitchFamily="49" charset="0"/>
                  </a:rPr>
                  <a:t> </a:t>
                </a:r>
                <a:r>
                  <a:rPr lang="en-US" sz="2800" dirty="0">
                    <a:latin typeface="Consolas" panose="020B0609020204030204" pitchFamily="49" charset="0"/>
                    <a:cs typeface="Consolas" panose="020B0609020204030204" pitchFamily="49" charset="0"/>
                  </a:rPr>
                  <a:t>sample </a:t>
                </a:r>
                <a14:m>
                  <m:oMath xmlns:m="http://schemas.openxmlformats.org/officeDocument/2006/math">
                    <m:sSub>
                      <m:sSubPr>
                        <m:ctrlPr>
                          <a:rPr lang="en-US" sz="2800" b="0" i="1" smtClean="0">
                            <a:latin typeface="Cambria Math" panose="02040503050406030204" pitchFamily="18" charset="0"/>
                            <a:cs typeface="Consolas" panose="020B0609020204030204" pitchFamily="49" charset="0"/>
                          </a:rPr>
                        </m:ctrlPr>
                      </m:sSubPr>
                      <m:e>
                        <m:r>
                          <a:rPr lang="en-US" sz="2800" b="0" i="1" smtClean="0">
                            <a:latin typeface="Cambria Math" panose="02040503050406030204" pitchFamily="18" charset="0"/>
                            <a:cs typeface="Consolas" panose="020B0609020204030204" pitchFamily="49" charset="0"/>
                          </a:rPr>
                          <m:t>𝑥</m:t>
                        </m:r>
                      </m:e>
                      <m:sub>
                        <m:r>
                          <a:rPr lang="en-US" sz="2800" b="0" i="1" smtClean="0">
                            <a:latin typeface="Cambria Math" panose="02040503050406030204" pitchFamily="18" charset="0"/>
                            <a:cs typeface="Consolas" panose="020B0609020204030204" pitchFamily="49" charset="0"/>
                          </a:rPr>
                          <m:t>𝑡</m:t>
                        </m:r>
                        <m:r>
                          <a:rPr lang="en-US" sz="2800" b="0" i="1" smtClean="0">
                            <a:latin typeface="Cambria Math" panose="02040503050406030204" pitchFamily="18" charset="0"/>
                            <a:cs typeface="Consolas" panose="020B0609020204030204" pitchFamily="49" charset="0"/>
                          </a:rPr>
                          <m:t>+1</m:t>
                        </m:r>
                      </m:sub>
                    </m:sSub>
                  </m:oMath>
                </a14:m>
                <a:r>
                  <a:rPr lang="en-US" sz="2800" dirty="0">
                    <a:latin typeface="Consolas" panose="020B0609020204030204" pitchFamily="49" charset="0"/>
                    <a:cs typeface="Consolas" panose="020B0609020204030204" pitchFamily="49" charset="0"/>
                  </a:rPr>
                  <a:t> from </a:t>
                </a:r>
                <a14:m>
                  <m:oMath xmlns:m="http://schemas.openxmlformats.org/officeDocument/2006/math">
                    <m:sSub>
                      <m:sSubPr>
                        <m:ctrlPr>
                          <a:rPr lang="en-US" sz="2800" b="0" i="1" smtClean="0">
                            <a:latin typeface="Cambria Math" panose="02040503050406030204" pitchFamily="18" charset="0"/>
                            <a:cs typeface="Consolas" panose="020B0609020204030204" pitchFamily="49" charset="0"/>
                          </a:rPr>
                        </m:ctrlPr>
                      </m:sSubPr>
                      <m:e>
                        <m:r>
                          <a:rPr lang="en-US" sz="2800" b="0" i="1" smtClean="0">
                            <a:latin typeface="Cambria Math" panose="02040503050406030204" pitchFamily="18" charset="0"/>
                            <a:cs typeface="Consolas" panose="020B0609020204030204" pitchFamily="49" charset="0"/>
                          </a:rPr>
                          <m:t>𝑝</m:t>
                        </m:r>
                      </m:e>
                      <m:sub>
                        <m:r>
                          <a:rPr lang="en-US" sz="2800" b="0" i="1" smtClean="0">
                            <a:latin typeface="Cambria Math" panose="02040503050406030204" pitchFamily="18" charset="0"/>
                            <a:cs typeface="Consolas" panose="020B0609020204030204" pitchFamily="49" charset="0"/>
                          </a:rPr>
                          <m:t>𝑡</m:t>
                        </m:r>
                        <m:r>
                          <a:rPr lang="en-US" sz="2800" b="0" i="1" smtClean="0">
                            <a:latin typeface="Cambria Math" panose="02040503050406030204" pitchFamily="18" charset="0"/>
                            <a:cs typeface="Consolas" panose="020B0609020204030204" pitchFamily="49" charset="0"/>
                          </a:rPr>
                          <m:t>+1</m:t>
                        </m:r>
                      </m:sub>
                    </m:sSub>
                  </m:oMath>
                </a14:m>
                <a:endParaRPr lang="en-US" sz="2800" dirty="0">
                  <a:latin typeface="Consolas" panose="020B0609020204030204" pitchFamily="49" charset="0"/>
                  <a:cs typeface="Consolas" panose="020B0609020204030204" pitchFamily="49" charset="0"/>
                </a:endParaRPr>
              </a:p>
              <a:p>
                <a:pPr marL="971550" lvl="1" indent="-514350">
                  <a:buFont typeface="+mj-lt"/>
                  <a:buAutoNum type="arabicPeriod"/>
                </a:pPr>
                <a:r>
                  <a:rPr lang="en-US" sz="2800" b="0" dirty="0">
                    <a:cs typeface="Consolas" panose="020B0609020204030204" pitchFamily="49" charset="0"/>
                  </a:rPr>
                  <a:t> </a:t>
                </a:r>
                <a14:m>
                  <m:oMath xmlns:m="http://schemas.openxmlformats.org/officeDocument/2006/math">
                    <m:r>
                      <a:rPr lang="en-US" sz="2800" b="0" i="1" smtClean="0">
                        <a:latin typeface="Cambria Math" panose="02040503050406030204" pitchFamily="18" charset="0"/>
                        <a:cs typeface="Consolas" panose="020B0609020204030204" pitchFamily="49" charset="0"/>
                      </a:rPr>
                      <m:t>𝑡</m:t>
                    </m:r>
                    <m:r>
                      <a:rPr lang="en-US" sz="2800" b="0" i="1" smtClean="0">
                        <a:latin typeface="Cambria Math" panose="02040503050406030204" pitchFamily="18" charset="0"/>
                        <a:cs typeface="Consolas" panose="020B0609020204030204" pitchFamily="49" charset="0"/>
                      </a:rPr>
                      <m:t>=</m:t>
                    </m:r>
                    <m:r>
                      <a:rPr lang="en-US" sz="2800" b="0" i="1" smtClean="0">
                        <a:latin typeface="Cambria Math" panose="02040503050406030204" pitchFamily="18" charset="0"/>
                        <a:cs typeface="Consolas" panose="020B0609020204030204" pitchFamily="49" charset="0"/>
                      </a:rPr>
                      <m:t>𝑡</m:t>
                    </m:r>
                    <m:r>
                      <a:rPr lang="en-US" sz="2800" b="0" i="1" smtClean="0">
                        <a:latin typeface="Cambria Math" panose="02040503050406030204" pitchFamily="18" charset="0"/>
                        <a:cs typeface="Consolas" panose="020B0609020204030204" pitchFamily="49" charset="0"/>
                      </a:rPr>
                      <m:t>+1</m:t>
                    </m:r>
                  </m:oMath>
                </a14:m>
                <a:endParaRPr lang="en-US" sz="2800" dirty="0">
                  <a:latin typeface="Consolas" panose="020B0609020204030204" pitchFamily="49" charset="0"/>
                  <a:cs typeface="Consolas" panose="020B0609020204030204" pitchFamily="49" charset="0"/>
                </a:endParaRPr>
              </a:p>
              <a:p>
                <a:r>
                  <a:rPr lang="en-US" sz="2800" dirty="0">
                    <a:latin typeface="Consolas" panose="020B0609020204030204" pitchFamily="49" charset="0"/>
                    <a:cs typeface="Consolas" panose="020B0609020204030204" pitchFamily="49" charset="0"/>
                  </a:rPr>
                  <a:t>output </a:t>
                </a:r>
                <a14:m>
                  <m:oMath xmlns:m="http://schemas.openxmlformats.org/officeDocument/2006/math">
                    <m:sSub>
                      <m:sSubPr>
                        <m:ctrlPr>
                          <a:rPr lang="en-US" sz="2800" b="0" i="1" smtClean="0">
                            <a:latin typeface="Cambria Math" panose="02040503050406030204" pitchFamily="18" charset="0"/>
                            <a:cs typeface="Consolas" panose="020B0609020204030204" pitchFamily="49" charset="0"/>
                          </a:rPr>
                        </m:ctrlPr>
                      </m:sSubPr>
                      <m:e>
                        <m:r>
                          <a:rPr lang="en-US" sz="2800" b="0" i="1" smtClean="0">
                            <a:latin typeface="Cambria Math" panose="02040503050406030204" pitchFamily="18" charset="0"/>
                            <a:cs typeface="Consolas" panose="020B0609020204030204" pitchFamily="49" charset="0"/>
                          </a:rPr>
                          <m:t>𝑥</m:t>
                        </m:r>
                      </m:e>
                      <m:sub>
                        <m:r>
                          <a:rPr lang="en-US" sz="2800" b="0" i="1" smtClean="0">
                            <a:latin typeface="Cambria Math" panose="02040503050406030204" pitchFamily="18" charset="0"/>
                            <a:cs typeface="Consolas" panose="020B0609020204030204" pitchFamily="49" charset="0"/>
                          </a:rPr>
                          <m:t>1</m:t>
                        </m:r>
                      </m:sub>
                    </m:sSub>
                    <m:r>
                      <a:rPr lang="en-US" sz="2800" b="0" i="1" smtClean="0">
                        <a:latin typeface="Cambria Math" panose="02040503050406030204" pitchFamily="18" charset="0"/>
                        <a:cs typeface="Consolas" panose="020B0609020204030204" pitchFamily="49" charset="0"/>
                      </a:rPr>
                      <m:t>,…, </m:t>
                    </m:r>
                    <m:sSub>
                      <m:sSubPr>
                        <m:ctrlPr>
                          <a:rPr lang="en-US" sz="2800" b="0" i="1" smtClean="0">
                            <a:latin typeface="Cambria Math" panose="02040503050406030204" pitchFamily="18" charset="0"/>
                            <a:cs typeface="Consolas" panose="020B0609020204030204" pitchFamily="49" charset="0"/>
                          </a:rPr>
                        </m:ctrlPr>
                      </m:sSubPr>
                      <m:e>
                        <m:r>
                          <a:rPr lang="en-US" sz="2800" b="0" i="1" smtClean="0">
                            <a:latin typeface="Cambria Math" panose="02040503050406030204" pitchFamily="18" charset="0"/>
                            <a:cs typeface="Consolas" panose="020B0609020204030204" pitchFamily="49" charset="0"/>
                          </a:rPr>
                          <m:t>𝑥</m:t>
                        </m:r>
                      </m:e>
                      <m:sub>
                        <m:r>
                          <a:rPr lang="en-US" sz="2800" b="0" i="1" smtClean="0">
                            <a:latin typeface="Cambria Math" panose="02040503050406030204" pitchFamily="18" charset="0"/>
                            <a:cs typeface="Consolas" panose="020B0609020204030204" pitchFamily="49" charset="0"/>
                          </a:rPr>
                          <m:t>𝑡</m:t>
                        </m:r>
                      </m:sub>
                    </m:sSub>
                  </m:oMath>
                </a14:m>
                <a:endParaRPr lang="en-US" sz="2800" dirty="0">
                  <a:latin typeface="Consolas" panose="020B0609020204030204" pitchFamily="49" charset="0"/>
                  <a:cs typeface="Consolas" panose="020B0609020204030204" pitchFamily="49" charset="0"/>
                </a:endParaRPr>
              </a:p>
            </p:txBody>
          </p:sp>
        </mc:Choice>
        <mc:Fallback xmlns="">
          <p:sp>
            <p:nvSpPr>
              <p:cNvPr id="4" name="Rounded Rectangle 3">
                <a:extLst>
                  <a:ext uri="{FF2B5EF4-FFF2-40B4-BE49-F238E27FC236}">
                    <a16:creationId xmlns:a16="http://schemas.microsoft.com/office/drawing/2014/main" id="{2B6EFDF3-4D52-196A-B601-6144D200DA67}"/>
                  </a:ext>
                </a:extLst>
              </p:cNvPr>
              <p:cNvSpPr>
                <a:spLocks noRot="1" noChangeAspect="1" noMove="1" noResize="1" noEditPoints="1" noAdjustHandles="1" noChangeArrowheads="1" noChangeShapeType="1" noTextEdit="1"/>
              </p:cNvSpPr>
              <p:nvPr/>
            </p:nvSpPr>
            <p:spPr>
              <a:xfrm>
                <a:off x="5773133" y="2066827"/>
                <a:ext cx="5580667" cy="2724346"/>
              </a:xfrm>
              <a:prstGeom prst="roundRect">
                <a:avLst/>
              </a:prstGeom>
              <a:blipFill>
                <a:blip r:embed="rId3"/>
                <a:stretch>
                  <a:fillRect/>
                </a:stretch>
              </a:blipFill>
            </p:spPr>
            <p:txBody>
              <a:bodyPr/>
              <a:lstStyle/>
              <a:p>
                <a:r>
                  <a:rPr lang="en-US">
                    <a:noFill/>
                  </a:rPr>
                  <a:t> </a:t>
                </a:r>
              </a:p>
            </p:txBody>
          </p:sp>
        </mc:Fallback>
      </mc:AlternateContent>
      <p:pic>
        <p:nvPicPr>
          <p:cNvPr id="8" name="Graphic 7" descr="Man with solid fill">
            <a:extLst>
              <a:ext uri="{FF2B5EF4-FFF2-40B4-BE49-F238E27FC236}">
                <a16:creationId xmlns:a16="http://schemas.microsoft.com/office/drawing/2014/main" id="{973A60F2-7ACE-C4FC-1BE8-A1D883CB87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8452" y="2599442"/>
            <a:ext cx="1659117" cy="1659117"/>
          </a:xfrm>
          <a:prstGeom prst="rect">
            <a:avLst/>
          </a:prstGeom>
        </p:spPr>
      </p:pic>
      <p:cxnSp>
        <p:nvCxnSpPr>
          <p:cNvPr id="10" name="Straight Arrow Connector 9">
            <a:extLst>
              <a:ext uri="{FF2B5EF4-FFF2-40B4-BE49-F238E27FC236}">
                <a16:creationId xmlns:a16="http://schemas.microsoft.com/office/drawing/2014/main" id="{6D5D3D91-0CF2-290C-411A-414F7E49D22D}"/>
              </a:ext>
            </a:extLst>
          </p:cNvPr>
          <p:cNvCxnSpPr>
            <a:cxnSpLocks/>
            <a:stCxn id="8" idx="3"/>
            <a:endCxn id="4" idx="1"/>
          </p:cNvCxnSpPr>
          <p:nvPr/>
        </p:nvCxnSpPr>
        <p:spPr>
          <a:xfrm flipV="1">
            <a:off x="2657569" y="3429000"/>
            <a:ext cx="3115564" cy="1"/>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64C1A16-407D-4C30-2024-DA71D3495B61}"/>
                  </a:ext>
                </a:extLst>
              </p:cNvPr>
              <p:cNvSpPr txBox="1"/>
              <p:nvPr/>
            </p:nvSpPr>
            <p:spPr>
              <a:xfrm>
                <a:off x="3367181" y="2905780"/>
                <a:ext cx="1576394" cy="523220"/>
              </a:xfrm>
              <a:prstGeom prst="rect">
                <a:avLst/>
              </a:prstGeom>
              <a:noFill/>
            </p:spPr>
            <p:txBody>
              <a:bodyPr wrap="none" rtlCol="0">
                <a:spAutoFit/>
              </a:bodyPr>
              <a:lstStyle/>
              <a:p>
                <a:r>
                  <a:rPr lang="en-US" sz="2800" b="0" dirty="0"/>
                  <a:t>Prompt </a:t>
                </a:r>
                <a14:m>
                  <m:oMath xmlns:m="http://schemas.openxmlformats.org/officeDocument/2006/math">
                    <m:r>
                      <a:rPr lang="en-US" sz="2800" b="0" i="1" smtClean="0">
                        <a:latin typeface="Cambria Math" panose="02040503050406030204" pitchFamily="18" charset="0"/>
                      </a:rPr>
                      <m:t>𝜋</m:t>
                    </m:r>
                  </m:oMath>
                </a14:m>
                <a:endParaRPr lang="en-US" sz="2800" dirty="0"/>
              </a:p>
            </p:txBody>
          </p:sp>
        </mc:Choice>
        <mc:Fallback xmlns="">
          <p:sp>
            <p:nvSpPr>
              <p:cNvPr id="12" name="TextBox 11">
                <a:extLst>
                  <a:ext uri="{FF2B5EF4-FFF2-40B4-BE49-F238E27FC236}">
                    <a16:creationId xmlns:a16="http://schemas.microsoft.com/office/drawing/2014/main" id="{D64C1A16-407D-4C30-2024-DA71D3495B61}"/>
                  </a:ext>
                </a:extLst>
              </p:cNvPr>
              <p:cNvSpPr txBox="1">
                <a:spLocks noRot="1" noChangeAspect="1" noMove="1" noResize="1" noEditPoints="1" noAdjustHandles="1" noChangeArrowheads="1" noChangeShapeType="1" noTextEdit="1"/>
              </p:cNvSpPr>
              <p:nvPr/>
            </p:nvSpPr>
            <p:spPr>
              <a:xfrm>
                <a:off x="3367181" y="2905780"/>
                <a:ext cx="1576394" cy="523220"/>
              </a:xfrm>
              <a:prstGeom prst="rect">
                <a:avLst/>
              </a:prstGeom>
              <a:blipFill>
                <a:blip r:embed="rId6"/>
                <a:stretch>
                  <a:fillRect l="-7937" t="-11628" b="-27907"/>
                </a:stretch>
              </a:blipFill>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EFE8A2C8-752A-4D82-15C9-45D75C18AEA7}"/>
              </a:ext>
            </a:extLst>
          </p:cNvPr>
          <p:cNvCxnSpPr>
            <a:cxnSpLocks/>
          </p:cNvCxnSpPr>
          <p:nvPr/>
        </p:nvCxnSpPr>
        <p:spPr>
          <a:xfrm flipH="1">
            <a:off x="2657569" y="3805139"/>
            <a:ext cx="3115564" cy="0"/>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C981C52-B502-0B3E-B38B-CA5BC307A475}"/>
                  </a:ext>
                </a:extLst>
              </p:cNvPr>
              <p:cNvSpPr txBox="1"/>
              <p:nvPr/>
            </p:nvSpPr>
            <p:spPr>
              <a:xfrm>
                <a:off x="3367181" y="3919668"/>
                <a:ext cx="2125390" cy="523220"/>
              </a:xfrm>
              <a:prstGeom prst="rect">
                <a:avLst/>
              </a:prstGeom>
              <a:noFill/>
            </p:spPr>
            <p:txBody>
              <a:bodyPr wrap="none" rtlCol="0">
                <a:spAutoFit/>
              </a:bodyPr>
              <a:lstStyle/>
              <a:p>
                <a:r>
                  <a:rPr lang="en-US" sz="2800" b="0" dirty="0"/>
                  <a:t>Text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𝑡</m:t>
                        </m:r>
                      </m:sub>
                    </m:sSub>
                  </m:oMath>
                </a14:m>
                <a:endParaRPr lang="en-US" sz="2800" dirty="0"/>
              </a:p>
            </p:txBody>
          </p:sp>
        </mc:Choice>
        <mc:Fallback xmlns="">
          <p:sp>
            <p:nvSpPr>
              <p:cNvPr id="3" name="TextBox 2">
                <a:extLst>
                  <a:ext uri="{FF2B5EF4-FFF2-40B4-BE49-F238E27FC236}">
                    <a16:creationId xmlns:a16="http://schemas.microsoft.com/office/drawing/2014/main" id="{7C981C52-B502-0B3E-B38B-CA5BC307A475}"/>
                  </a:ext>
                </a:extLst>
              </p:cNvPr>
              <p:cNvSpPr txBox="1">
                <a:spLocks noRot="1" noChangeAspect="1" noMove="1" noResize="1" noEditPoints="1" noAdjustHandles="1" noChangeArrowheads="1" noChangeShapeType="1" noTextEdit="1"/>
              </p:cNvSpPr>
              <p:nvPr/>
            </p:nvSpPr>
            <p:spPr>
              <a:xfrm>
                <a:off x="3367181" y="3919668"/>
                <a:ext cx="2125390" cy="523220"/>
              </a:xfrm>
              <a:prstGeom prst="rect">
                <a:avLst/>
              </a:prstGeom>
              <a:blipFill>
                <a:blip r:embed="rId7"/>
                <a:stretch>
                  <a:fillRect l="-5917" t="-11905" b="-30952"/>
                </a:stretch>
              </a:blipFill>
            </p:spPr>
            <p:txBody>
              <a:bodyPr/>
              <a:lstStyle/>
              <a:p>
                <a:r>
                  <a:rPr lang="en-US">
                    <a:noFill/>
                  </a:rPr>
                  <a:t> </a:t>
                </a:r>
              </a:p>
            </p:txBody>
          </p:sp>
        </mc:Fallback>
      </mc:AlternateContent>
      <p:sp>
        <p:nvSpPr>
          <p:cNvPr id="5" name="Frame 4">
            <a:extLst>
              <a:ext uri="{FF2B5EF4-FFF2-40B4-BE49-F238E27FC236}">
                <a16:creationId xmlns:a16="http://schemas.microsoft.com/office/drawing/2014/main" id="{39E89A81-3235-1DC4-DDF5-55AA4B3F9809}"/>
              </a:ext>
            </a:extLst>
          </p:cNvPr>
          <p:cNvSpPr/>
          <p:nvPr/>
        </p:nvSpPr>
        <p:spPr>
          <a:xfrm>
            <a:off x="6301946" y="3089188"/>
            <a:ext cx="4728519" cy="510747"/>
          </a:xfrm>
          <a:prstGeom prst="fram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Down Arrow Callout 5">
            <a:extLst>
              <a:ext uri="{FF2B5EF4-FFF2-40B4-BE49-F238E27FC236}">
                <a16:creationId xmlns:a16="http://schemas.microsoft.com/office/drawing/2014/main" id="{8C4BE0E8-8983-B646-A962-3F39464F4333}"/>
              </a:ext>
            </a:extLst>
          </p:cNvPr>
          <p:cNvSpPr/>
          <p:nvPr/>
        </p:nvSpPr>
        <p:spPr>
          <a:xfrm>
            <a:off x="6521823" y="1029050"/>
            <a:ext cx="1653988" cy="1737800"/>
          </a:xfrm>
          <a:prstGeom prst="downArrowCallout">
            <a:avLst>
              <a:gd name="adj1" fmla="val 9615"/>
              <a:gd name="adj2" fmla="val 25000"/>
              <a:gd name="adj3" fmla="val 24023"/>
              <a:gd name="adj4" fmla="val 64977"/>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likelihood of each token</a:t>
            </a:r>
          </a:p>
        </p:txBody>
      </p:sp>
      <p:sp>
        <p:nvSpPr>
          <p:cNvPr id="11" name="Up Arrow Callout 10">
            <a:extLst>
              <a:ext uri="{FF2B5EF4-FFF2-40B4-BE49-F238E27FC236}">
                <a16:creationId xmlns:a16="http://schemas.microsoft.com/office/drawing/2014/main" id="{F36761C5-94CB-D05E-88EA-4C0CA34A1B67}"/>
              </a:ext>
            </a:extLst>
          </p:cNvPr>
          <p:cNvSpPr/>
          <p:nvPr/>
        </p:nvSpPr>
        <p:spPr>
          <a:xfrm>
            <a:off x="7529645" y="3102318"/>
            <a:ext cx="1632858" cy="1885393"/>
          </a:xfrm>
          <a:prstGeom prst="upArrowCallout">
            <a:avLst>
              <a:gd name="adj1" fmla="val 9000"/>
              <a:gd name="adj2" fmla="val 25000"/>
              <a:gd name="adj3" fmla="val 25000"/>
              <a:gd name="adj4" fmla="val 64977"/>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Neural network</a:t>
            </a:r>
          </a:p>
        </p:txBody>
      </p:sp>
    </p:spTree>
    <p:extLst>
      <p:ext uri="{BB962C8B-B14F-4D97-AF65-F5344CB8AC3E}">
        <p14:creationId xmlns:p14="http://schemas.microsoft.com/office/powerpoint/2010/main" val="427212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6"/>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11" grpId="0" animBg="1"/>
      <p:bldP spid="11"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76F62-337C-2286-FEDC-94AEBE711100}"/>
              </a:ext>
            </a:extLst>
          </p:cNvPr>
          <p:cNvSpPr>
            <a:spLocks noGrp="1"/>
          </p:cNvSpPr>
          <p:nvPr>
            <p:ph type="title"/>
          </p:nvPr>
        </p:nvSpPr>
        <p:spPr>
          <a:xfrm>
            <a:off x="374073" y="-162791"/>
            <a:ext cx="11817927" cy="1325563"/>
          </a:xfrm>
        </p:spPr>
        <p:txBody>
          <a:bodyPr>
            <a:normAutofit/>
          </a:bodyPr>
          <a:lstStyle/>
          <a:p>
            <a:pPr algn="ctr"/>
            <a:r>
              <a:rPr lang="en-US" dirty="0"/>
              <a:t>Pseudorandom codes </a:t>
            </a:r>
            <a:r>
              <a:rPr lang="en-US" sz="4400" dirty="0"/>
              <a:t>[</a:t>
            </a:r>
            <a:r>
              <a:rPr lang="en-US" sz="4400" dirty="0">
                <a:solidFill>
                  <a:schemeClr val="accent1"/>
                </a:solidFill>
              </a:rPr>
              <a:t>C-</a:t>
            </a:r>
            <a:r>
              <a:rPr lang="en-US" sz="4400" dirty="0"/>
              <a:t>Gunn24]</a:t>
            </a:r>
            <a:endParaRPr lang="en-US" dirty="0"/>
          </a:p>
        </p:txBody>
      </p:sp>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E09E557B-9000-F82E-D3BE-595F63C0C951}"/>
                  </a:ext>
                </a:extLst>
              </p:cNvPr>
              <p:cNvSpPr/>
              <p:nvPr/>
            </p:nvSpPr>
            <p:spPr>
              <a:xfrm>
                <a:off x="5500253" y="4193021"/>
                <a:ext cx="6061363" cy="229985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t>Ciphertexts are robust:</a:t>
                </a:r>
              </a:p>
              <a:p>
                <a:pPr algn="ctr"/>
                <a14:m>
                  <m:oMath xmlns:m="http://schemas.openxmlformats.org/officeDocument/2006/math">
                    <m:r>
                      <a:rPr lang="en-US" sz="3200" b="0" i="1" smtClean="0">
                        <a:latin typeface="Cambria Math" panose="02040503050406030204" pitchFamily="18" charset="0"/>
                      </a:rPr>
                      <m:t>𝐸𝑛𝑐</m:t>
                    </m:r>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𝑚</m:t>
                        </m:r>
                      </m:e>
                    </m:d>
                  </m:oMath>
                </a14:m>
                <a:r>
                  <a:rPr lang="en-US" sz="3200" dirty="0"/>
                  <a:t> + low-weight error </a:t>
                </a:r>
              </a:p>
              <a:p>
                <a:pPr algn="ctr"/>
                <a:r>
                  <a:rPr lang="en-US" sz="3200" dirty="0"/>
                  <a:t>still decrypts to </a:t>
                </a:r>
                <a14:m>
                  <m:oMath xmlns:m="http://schemas.openxmlformats.org/officeDocument/2006/math">
                    <m:r>
                      <a:rPr lang="en-US" sz="3200" b="0" i="1" smtClean="0">
                        <a:latin typeface="Cambria Math" panose="02040503050406030204" pitchFamily="18" charset="0"/>
                      </a:rPr>
                      <m:t>𝑚</m:t>
                    </m:r>
                  </m:oMath>
                </a14:m>
                <a:endParaRPr lang="en-US" sz="3200" dirty="0"/>
              </a:p>
            </p:txBody>
          </p:sp>
        </mc:Choice>
        <mc:Fallback xmlns="">
          <p:sp>
            <p:nvSpPr>
              <p:cNvPr id="5" name="Rounded Rectangle 4">
                <a:extLst>
                  <a:ext uri="{FF2B5EF4-FFF2-40B4-BE49-F238E27FC236}">
                    <a16:creationId xmlns:a16="http://schemas.microsoft.com/office/drawing/2014/main" id="{E09E557B-9000-F82E-D3BE-595F63C0C951}"/>
                  </a:ext>
                </a:extLst>
              </p:cNvPr>
              <p:cNvSpPr>
                <a:spLocks noRot="1" noChangeAspect="1" noMove="1" noResize="1" noEditPoints="1" noAdjustHandles="1" noChangeArrowheads="1" noChangeShapeType="1" noTextEdit="1"/>
              </p:cNvSpPr>
              <p:nvPr/>
            </p:nvSpPr>
            <p:spPr>
              <a:xfrm>
                <a:off x="5500253" y="4193021"/>
                <a:ext cx="6061363" cy="2299854"/>
              </a:xfrm>
              <a:prstGeom prst="roundRect">
                <a:avLst/>
              </a:prstGeom>
              <a:blipFill>
                <a:blip r:embed="rId3"/>
                <a:stretch>
                  <a:fillRect/>
                </a:stretch>
              </a:blipFill>
            </p:spPr>
            <p:txBody>
              <a:bodyPr/>
              <a:lstStyle/>
              <a:p>
                <a:r>
                  <a:rPr lang="en-US">
                    <a:noFill/>
                  </a:rPr>
                  <a:t> </a:t>
                </a:r>
              </a:p>
            </p:txBody>
          </p:sp>
        </mc:Fallback>
      </mc:AlternateContent>
      <p:sp>
        <p:nvSpPr>
          <p:cNvPr id="7" name="Rounded Rectangle 6">
            <a:extLst>
              <a:ext uri="{FF2B5EF4-FFF2-40B4-BE49-F238E27FC236}">
                <a16:creationId xmlns:a16="http://schemas.microsoft.com/office/drawing/2014/main" id="{9ED1F00B-913E-2324-A2AE-37EF7CE8D18A}"/>
              </a:ext>
            </a:extLst>
          </p:cNvPr>
          <p:cNvSpPr/>
          <p:nvPr/>
        </p:nvSpPr>
        <p:spPr>
          <a:xfrm>
            <a:off x="374073" y="2879329"/>
            <a:ext cx="3855026" cy="229985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t>Pseudorandom code (PRC)</a:t>
            </a:r>
          </a:p>
        </p:txBody>
      </p:sp>
      <p:sp>
        <p:nvSpPr>
          <p:cNvPr id="3" name="TextBox 2">
            <a:extLst>
              <a:ext uri="{FF2B5EF4-FFF2-40B4-BE49-F238E27FC236}">
                <a16:creationId xmlns:a16="http://schemas.microsoft.com/office/drawing/2014/main" id="{1E244EDE-94CB-5738-9FA0-7D89F3939868}"/>
              </a:ext>
            </a:extLst>
          </p:cNvPr>
          <p:cNvSpPr txBox="1"/>
          <p:nvPr/>
        </p:nvSpPr>
        <p:spPr>
          <a:xfrm>
            <a:off x="4525239" y="3706091"/>
            <a:ext cx="678873" cy="923330"/>
          </a:xfrm>
          <a:prstGeom prst="rect">
            <a:avLst/>
          </a:prstGeom>
          <a:noFill/>
        </p:spPr>
        <p:txBody>
          <a:bodyPr wrap="square" rtlCol="0">
            <a:spAutoFit/>
          </a:bodyPr>
          <a:lstStyle/>
          <a:p>
            <a:r>
              <a:rPr lang="en-US" sz="5400" dirty="0"/>
              <a:t>=</a:t>
            </a:r>
          </a:p>
        </p:txBody>
      </p:sp>
      <p:sp>
        <p:nvSpPr>
          <p:cNvPr id="6" name="TextBox 5">
            <a:extLst>
              <a:ext uri="{FF2B5EF4-FFF2-40B4-BE49-F238E27FC236}">
                <a16:creationId xmlns:a16="http://schemas.microsoft.com/office/drawing/2014/main" id="{124209CB-A8A9-C3DD-90B1-930A7D310114}"/>
              </a:ext>
            </a:extLst>
          </p:cNvPr>
          <p:cNvSpPr txBox="1"/>
          <p:nvPr/>
        </p:nvSpPr>
        <p:spPr>
          <a:xfrm>
            <a:off x="8423560" y="3505200"/>
            <a:ext cx="678873" cy="923330"/>
          </a:xfrm>
          <a:prstGeom prst="rect">
            <a:avLst/>
          </a:prstGeom>
          <a:noFill/>
        </p:spPr>
        <p:txBody>
          <a:bodyPr wrap="square" rtlCol="0">
            <a:spAutoFit/>
          </a:bodyPr>
          <a:lstStyle/>
          <a:p>
            <a:r>
              <a:rPr lang="en-US" sz="5400" dirty="0"/>
              <a:t>+</a:t>
            </a:r>
          </a:p>
        </p:txBody>
      </p:sp>
      <p:sp>
        <p:nvSpPr>
          <p:cNvPr id="8" name="Rounded Rectangle 7">
            <a:extLst>
              <a:ext uri="{FF2B5EF4-FFF2-40B4-BE49-F238E27FC236}">
                <a16:creationId xmlns:a16="http://schemas.microsoft.com/office/drawing/2014/main" id="{9F71F136-0C5D-8118-6869-69B64D3D2DE6}"/>
              </a:ext>
            </a:extLst>
          </p:cNvPr>
          <p:cNvSpPr/>
          <p:nvPr/>
        </p:nvSpPr>
        <p:spPr>
          <a:xfrm>
            <a:off x="5500252" y="4193021"/>
            <a:ext cx="6061363" cy="229985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t>Error-correcting code</a:t>
            </a:r>
          </a:p>
        </p:txBody>
      </p:sp>
      <mc:AlternateContent xmlns:mc="http://schemas.openxmlformats.org/markup-compatibility/2006" xmlns:a14="http://schemas.microsoft.com/office/drawing/2010/main">
        <mc:Choice Requires="a14">
          <p:sp>
            <p:nvSpPr>
              <p:cNvPr id="9" name="Rounded Rectangle 8">
                <a:extLst>
                  <a:ext uri="{FF2B5EF4-FFF2-40B4-BE49-F238E27FC236}">
                    <a16:creationId xmlns:a16="http://schemas.microsoft.com/office/drawing/2014/main" id="{D7823138-3866-EB0F-C51E-7C18BCA4D7AC}"/>
                  </a:ext>
                </a:extLst>
              </p:cNvPr>
              <p:cNvSpPr/>
              <p:nvPr/>
            </p:nvSpPr>
            <p:spPr>
              <a:xfrm>
                <a:off x="5500254" y="1406237"/>
                <a:ext cx="6061364" cy="229985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dirty="0"/>
                  <a:t>Ciphertexts are pseudorandom:</a:t>
                </a:r>
              </a:p>
              <a:p>
                <a:pPr algn="ctr"/>
                <a14:m>
                  <m:oMath xmlns:m="http://schemas.openxmlformats.org/officeDocument/2006/math">
                    <m:r>
                      <a:rPr lang="en-US" sz="4000" b="0" i="1" smtClean="0">
                        <a:latin typeface="Cambria Math" panose="02040503050406030204" pitchFamily="18" charset="0"/>
                      </a:rPr>
                      <m:t>𝐸𝑛</m:t>
                    </m:r>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𝑐</m:t>
                        </m:r>
                      </m:e>
                      <m:sub>
                        <m:r>
                          <a:rPr lang="en-US" sz="4000" b="0" i="1" smtClean="0">
                            <a:latin typeface="Cambria Math" panose="02040503050406030204" pitchFamily="18" charset="0"/>
                          </a:rPr>
                          <m:t>𝑠𝑘</m:t>
                        </m:r>
                      </m:sub>
                    </m:sSub>
                    <m:d>
                      <m:dPr>
                        <m:ctrlPr>
                          <a:rPr lang="en-US" sz="4000" b="0" i="1" smtClean="0">
                            <a:latin typeface="Cambria Math" panose="02040503050406030204" pitchFamily="18" charset="0"/>
                          </a:rPr>
                        </m:ctrlPr>
                      </m:dPr>
                      <m:e>
                        <m:r>
                          <a:rPr lang="en-US" sz="4000" b="0" i="1" smtClean="0">
                            <a:latin typeface="Cambria Math" panose="02040503050406030204" pitchFamily="18" charset="0"/>
                          </a:rPr>
                          <m:t>⋅</m:t>
                        </m:r>
                      </m:e>
                    </m:d>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m:t>
                        </m:r>
                      </m:e>
                      <m:sub>
                        <m:r>
                          <a:rPr lang="en-US" sz="4000" b="0" i="1" smtClean="0">
                            <a:latin typeface="Cambria Math" panose="02040503050406030204" pitchFamily="18" charset="0"/>
                          </a:rPr>
                          <m:t>𝑐</m:t>
                        </m:r>
                      </m:sub>
                    </m:sSub>
                    <m:r>
                      <a:rPr lang="en-US" sz="4000" b="0" i="1" smtClean="0">
                        <a:latin typeface="Cambria Math" panose="02040503050406030204" pitchFamily="18" charset="0"/>
                      </a:rPr>
                      <m:t> </m:t>
                    </m:r>
                    <m:r>
                      <a:rPr lang="en-US" sz="4000" b="0" i="1" smtClean="0">
                        <a:latin typeface="Cambria Math" panose="02040503050406030204" pitchFamily="18" charset="0"/>
                      </a:rPr>
                      <m:t>𝑈𝑛𝑖𝑓</m:t>
                    </m:r>
                    <m:r>
                      <a:rPr lang="en-US" sz="4000" b="0" i="1" smtClean="0">
                        <a:latin typeface="Cambria Math" panose="02040503050406030204" pitchFamily="18" charset="0"/>
                      </a:rPr>
                      <m:t>(⋅)</m:t>
                    </m:r>
                  </m:oMath>
                </a14:m>
                <a:r>
                  <a:rPr lang="en-US" sz="4000" dirty="0"/>
                  <a:t>  </a:t>
                </a:r>
              </a:p>
            </p:txBody>
          </p:sp>
        </mc:Choice>
        <mc:Fallback xmlns="">
          <p:sp>
            <p:nvSpPr>
              <p:cNvPr id="9" name="Rounded Rectangle 8">
                <a:extLst>
                  <a:ext uri="{FF2B5EF4-FFF2-40B4-BE49-F238E27FC236}">
                    <a16:creationId xmlns:a16="http://schemas.microsoft.com/office/drawing/2014/main" id="{D7823138-3866-EB0F-C51E-7C18BCA4D7AC}"/>
                  </a:ext>
                </a:extLst>
              </p:cNvPr>
              <p:cNvSpPr>
                <a:spLocks noRot="1" noChangeAspect="1" noMove="1" noResize="1" noEditPoints="1" noAdjustHandles="1" noChangeArrowheads="1" noChangeShapeType="1" noTextEdit="1"/>
              </p:cNvSpPr>
              <p:nvPr/>
            </p:nvSpPr>
            <p:spPr>
              <a:xfrm>
                <a:off x="5500254" y="1406237"/>
                <a:ext cx="6061364" cy="2299854"/>
              </a:xfrm>
              <a:prstGeom prst="round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747420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76F62-337C-2286-FEDC-94AEBE711100}"/>
              </a:ext>
            </a:extLst>
          </p:cNvPr>
          <p:cNvSpPr>
            <a:spLocks noGrp="1"/>
          </p:cNvSpPr>
          <p:nvPr>
            <p:ph type="title"/>
          </p:nvPr>
        </p:nvSpPr>
        <p:spPr>
          <a:xfrm>
            <a:off x="374073" y="-162791"/>
            <a:ext cx="11817927" cy="1325563"/>
          </a:xfrm>
        </p:spPr>
        <p:txBody>
          <a:bodyPr>
            <a:normAutofit/>
          </a:bodyPr>
          <a:lstStyle/>
          <a:p>
            <a:pPr algn="ctr"/>
            <a:r>
              <a:rPr lang="en-US" dirty="0"/>
              <a:t>Pseudorandom codes </a:t>
            </a:r>
            <a:r>
              <a:rPr lang="en-US" sz="4400" dirty="0"/>
              <a:t>[</a:t>
            </a:r>
            <a:r>
              <a:rPr lang="en-US" sz="4400" dirty="0">
                <a:solidFill>
                  <a:schemeClr val="accent1"/>
                </a:solidFill>
              </a:rPr>
              <a:t>C-</a:t>
            </a:r>
            <a:r>
              <a:rPr lang="en-US" sz="4400" dirty="0"/>
              <a:t>Gunn24]</a:t>
            </a:r>
            <a:endParaRPr lang="en-US" dirty="0"/>
          </a:p>
        </p:txBody>
      </p:sp>
      <mc:AlternateContent xmlns:mc="http://schemas.openxmlformats.org/markup-compatibility/2006" xmlns:a14="http://schemas.microsoft.com/office/drawing/2010/main">
        <mc:Choice Requires="a14">
          <p:sp>
            <p:nvSpPr>
              <p:cNvPr id="4" name="Rounded Rectangle 3">
                <a:extLst>
                  <a:ext uri="{FF2B5EF4-FFF2-40B4-BE49-F238E27FC236}">
                    <a16:creationId xmlns:a16="http://schemas.microsoft.com/office/drawing/2014/main" id="{76A912F1-820C-3407-081C-C4950EE7F64F}"/>
                  </a:ext>
                </a:extLst>
              </p:cNvPr>
              <p:cNvSpPr/>
              <p:nvPr/>
            </p:nvSpPr>
            <p:spPr>
              <a:xfrm>
                <a:off x="5500254" y="1406237"/>
                <a:ext cx="6061364" cy="229985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dirty="0"/>
                  <a:t>Ciphertexts are pseudorandom:</a:t>
                </a:r>
              </a:p>
              <a:p>
                <a:pPr algn="ctr"/>
                <a14:m>
                  <m:oMath xmlns:m="http://schemas.openxmlformats.org/officeDocument/2006/math">
                    <m:r>
                      <a:rPr lang="en-US" sz="4000" b="0" i="1" smtClean="0">
                        <a:latin typeface="Cambria Math" panose="02040503050406030204" pitchFamily="18" charset="0"/>
                      </a:rPr>
                      <m:t>𝐸𝑛</m:t>
                    </m:r>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𝑐</m:t>
                        </m:r>
                      </m:e>
                      <m:sub>
                        <m:r>
                          <a:rPr lang="en-US" sz="4000" b="0" i="1" smtClean="0">
                            <a:latin typeface="Cambria Math" panose="02040503050406030204" pitchFamily="18" charset="0"/>
                          </a:rPr>
                          <m:t>𝑠𝑘</m:t>
                        </m:r>
                      </m:sub>
                    </m:sSub>
                    <m:d>
                      <m:dPr>
                        <m:ctrlPr>
                          <a:rPr lang="en-US" sz="4000" b="0" i="1" smtClean="0">
                            <a:latin typeface="Cambria Math" panose="02040503050406030204" pitchFamily="18" charset="0"/>
                          </a:rPr>
                        </m:ctrlPr>
                      </m:dPr>
                      <m:e>
                        <m:r>
                          <a:rPr lang="en-US" sz="4000" b="0" i="1" smtClean="0">
                            <a:latin typeface="Cambria Math" panose="02040503050406030204" pitchFamily="18" charset="0"/>
                          </a:rPr>
                          <m:t>⋅</m:t>
                        </m:r>
                      </m:e>
                    </m:d>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m:t>
                        </m:r>
                      </m:e>
                      <m:sub>
                        <m:r>
                          <a:rPr lang="en-US" sz="4000" b="0" i="1" smtClean="0">
                            <a:latin typeface="Cambria Math" panose="02040503050406030204" pitchFamily="18" charset="0"/>
                          </a:rPr>
                          <m:t>𝑐</m:t>
                        </m:r>
                      </m:sub>
                    </m:sSub>
                    <m:r>
                      <a:rPr lang="en-US" sz="4000" b="0" i="1" smtClean="0">
                        <a:latin typeface="Cambria Math" panose="02040503050406030204" pitchFamily="18" charset="0"/>
                      </a:rPr>
                      <m:t> </m:t>
                    </m:r>
                    <m:r>
                      <a:rPr lang="en-US" sz="4000" b="0" i="1" smtClean="0">
                        <a:latin typeface="Cambria Math" panose="02040503050406030204" pitchFamily="18" charset="0"/>
                      </a:rPr>
                      <m:t>𝑈𝑛𝑖𝑓</m:t>
                    </m:r>
                    <m:r>
                      <a:rPr lang="en-US" sz="4000" b="0" i="1" smtClean="0">
                        <a:latin typeface="Cambria Math" panose="02040503050406030204" pitchFamily="18" charset="0"/>
                      </a:rPr>
                      <m:t>(⋅)</m:t>
                    </m:r>
                  </m:oMath>
                </a14:m>
                <a:r>
                  <a:rPr lang="en-US" sz="4000" dirty="0"/>
                  <a:t>  </a:t>
                </a:r>
              </a:p>
            </p:txBody>
          </p:sp>
        </mc:Choice>
        <mc:Fallback xmlns="">
          <p:sp>
            <p:nvSpPr>
              <p:cNvPr id="4" name="Rounded Rectangle 3">
                <a:extLst>
                  <a:ext uri="{FF2B5EF4-FFF2-40B4-BE49-F238E27FC236}">
                    <a16:creationId xmlns:a16="http://schemas.microsoft.com/office/drawing/2014/main" id="{76A912F1-820C-3407-081C-C4950EE7F64F}"/>
                  </a:ext>
                </a:extLst>
              </p:cNvPr>
              <p:cNvSpPr>
                <a:spLocks noRot="1" noChangeAspect="1" noMove="1" noResize="1" noEditPoints="1" noAdjustHandles="1" noChangeArrowheads="1" noChangeShapeType="1" noTextEdit="1"/>
              </p:cNvSpPr>
              <p:nvPr/>
            </p:nvSpPr>
            <p:spPr>
              <a:xfrm>
                <a:off x="5500254" y="1406237"/>
                <a:ext cx="6061364" cy="2299854"/>
              </a:xfrm>
              <a:prstGeom prst="round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E09E557B-9000-F82E-D3BE-595F63C0C951}"/>
                  </a:ext>
                </a:extLst>
              </p:cNvPr>
              <p:cNvSpPr/>
              <p:nvPr/>
            </p:nvSpPr>
            <p:spPr>
              <a:xfrm>
                <a:off x="5500253" y="4193021"/>
                <a:ext cx="6061363" cy="229985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dirty="0"/>
                  <a:t>Ciphertexts are robust:</a:t>
                </a:r>
              </a:p>
              <a:p>
                <a:pPr algn="ctr"/>
                <a14:m>
                  <m:oMath xmlns:m="http://schemas.openxmlformats.org/officeDocument/2006/math">
                    <m:r>
                      <a:rPr lang="en-US" sz="3200" b="0" i="1" smtClean="0">
                        <a:latin typeface="Cambria Math" panose="02040503050406030204" pitchFamily="18" charset="0"/>
                      </a:rPr>
                      <m:t>𝐸𝑛</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𝑐</m:t>
                        </m:r>
                      </m:e>
                      <m:sub>
                        <m:r>
                          <a:rPr lang="en-US" sz="3200" b="0" i="1" smtClean="0">
                            <a:latin typeface="Cambria Math" panose="02040503050406030204" pitchFamily="18" charset="0"/>
                          </a:rPr>
                          <m:t>𝑠𝑘</m:t>
                        </m:r>
                      </m:sub>
                    </m:sSub>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𝑚</m:t>
                        </m:r>
                      </m:e>
                    </m:d>
                  </m:oMath>
                </a14:m>
                <a:r>
                  <a:rPr lang="en-US" sz="3200" dirty="0"/>
                  <a:t> + low-weight error </a:t>
                </a:r>
              </a:p>
              <a:p>
                <a:pPr algn="ctr"/>
                <a:r>
                  <a:rPr lang="en-US" sz="3200" dirty="0"/>
                  <a:t>still decrypts to </a:t>
                </a:r>
                <a14:m>
                  <m:oMath xmlns:m="http://schemas.openxmlformats.org/officeDocument/2006/math">
                    <m:r>
                      <a:rPr lang="en-US" sz="3200" b="0" i="1" smtClean="0">
                        <a:latin typeface="Cambria Math" panose="02040503050406030204" pitchFamily="18" charset="0"/>
                      </a:rPr>
                      <m:t>𝑚</m:t>
                    </m:r>
                  </m:oMath>
                </a14:m>
                <a:endParaRPr lang="en-US" sz="3200" dirty="0"/>
              </a:p>
            </p:txBody>
          </p:sp>
        </mc:Choice>
        <mc:Fallback xmlns="">
          <p:sp>
            <p:nvSpPr>
              <p:cNvPr id="5" name="Rounded Rectangle 4">
                <a:extLst>
                  <a:ext uri="{FF2B5EF4-FFF2-40B4-BE49-F238E27FC236}">
                    <a16:creationId xmlns:a16="http://schemas.microsoft.com/office/drawing/2014/main" id="{E09E557B-9000-F82E-D3BE-595F63C0C951}"/>
                  </a:ext>
                </a:extLst>
              </p:cNvPr>
              <p:cNvSpPr>
                <a:spLocks noRot="1" noChangeAspect="1" noMove="1" noResize="1" noEditPoints="1" noAdjustHandles="1" noChangeArrowheads="1" noChangeShapeType="1" noTextEdit="1"/>
              </p:cNvSpPr>
              <p:nvPr/>
            </p:nvSpPr>
            <p:spPr>
              <a:xfrm>
                <a:off x="5500253" y="4193021"/>
                <a:ext cx="6061363" cy="2299854"/>
              </a:xfrm>
              <a:prstGeom prst="roundRect">
                <a:avLst/>
              </a:prstGeom>
              <a:blipFill>
                <a:blip r:embed="rId4"/>
                <a:stretch>
                  <a:fillRect/>
                </a:stretch>
              </a:blipFill>
            </p:spPr>
            <p:txBody>
              <a:bodyPr/>
              <a:lstStyle/>
              <a:p>
                <a:r>
                  <a:rPr lang="en-US">
                    <a:noFill/>
                  </a:rPr>
                  <a:t> </a:t>
                </a:r>
              </a:p>
            </p:txBody>
          </p:sp>
        </mc:Fallback>
      </mc:AlternateContent>
      <p:sp>
        <p:nvSpPr>
          <p:cNvPr id="7" name="Rounded Rectangle 6">
            <a:extLst>
              <a:ext uri="{FF2B5EF4-FFF2-40B4-BE49-F238E27FC236}">
                <a16:creationId xmlns:a16="http://schemas.microsoft.com/office/drawing/2014/main" id="{9ED1F00B-913E-2324-A2AE-37EF7CE8D18A}"/>
              </a:ext>
            </a:extLst>
          </p:cNvPr>
          <p:cNvSpPr/>
          <p:nvPr/>
        </p:nvSpPr>
        <p:spPr>
          <a:xfrm>
            <a:off x="374073" y="2879329"/>
            <a:ext cx="3855026" cy="229985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t>Pseudorandom code (PRC)</a:t>
            </a:r>
          </a:p>
        </p:txBody>
      </p:sp>
      <p:sp>
        <p:nvSpPr>
          <p:cNvPr id="3" name="TextBox 2">
            <a:extLst>
              <a:ext uri="{FF2B5EF4-FFF2-40B4-BE49-F238E27FC236}">
                <a16:creationId xmlns:a16="http://schemas.microsoft.com/office/drawing/2014/main" id="{1E244EDE-94CB-5738-9FA0-7D89F3939868}"/>
              </a:ext>
            </a:extLst>
          </p:cNvPr>
          <p:cNvSpPr txBox="1"/>
          <p:nvPr/>
        </p:nvSpPr>
        <p:spPr>
          <a:xfrm>
            <a:off x="4525239" y="3706091"/>
            <a:ext cx="678873" cy="923330"/>
          </a:xfrm>
          <a:prstGeom prst="rect">
            <a:avLst/>
          </a:prstGeom>
          <a:noFill/>
        </p:spPr>
        <p:txBody>
          <a:bodyPr wrap="square" rtlCol="0">
            <a:spAutoFit/>
          </a:bodyPr>
          <a:lstStyle/>
          <a:p>
            <a:r>
              <a:rPr lang="en-US" sz="5400" dirty="0"/>
              <a:t>=</a:t>
            </a:r>
          </a:p>
        </p:txBody>
      </p:sp>
      <p:sp>
        <p:nvSpPr>
          <p:cNvPr id="6" name="TextBox 5">
            <a:extLst>
              <a:ext uri="{FF2B5EF4-FFF2-40B4-BE49-F238E27FC236}">
                <a16:creationId xmlns:a16="http://schemas.microsoft.com/office/drawing/2014/main" id="{124209CB-A8A9-C3DD-90B1-930A7D310114}"/>
              </a:ext>
            </a:extLst>
          </p:cNvPr>
          <p:cNvSpPr txBox="1"/>
          <p:nvPr/>
        </p:nvSpPr>
        <p:spPr>
          <a:xfrm>
            <a:off x="8423560" y="3505200"/>
            <a:ext cx="678873" cy="923330"/>
          </a:xfrm>
          <a:prstGeom prst="rect">
            <a:avLst/>
          </a:prstGeom>
          <a:noFill/>
        </p:spPr>
        <p:txBody>
          <a:bodyPr wrap="square" rtlCol="0">
            <a:spAutoFit/>
          </a:bodyPr>
          <a:lstStyle/>
          <a:p>
            <a:r>
              <a:rPr lang="en-US" sz="5400" dirty="0"/>
              <a:t>+</a:t>
            </a:r>
          </a:p>
        </p:txBody>
      </p:sp>
    </p:spTree>
    <p:extLst>
      <p:ext uri="{BB962C8B-B14F-4D97-AF65-F5344CB8AC3E}">
        <p14:creationId xmlns:p14="http://schemas.microsoft.com/office/powerpoint/2010/main" val="30303397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F61E00C-8C0A-60AF-01A5-319081F12167}"/>
              </a:ext>
            </a:extLst>
          </p:cNvPr>
          <p:cNvSpPr/>
          <p:nvPr/>
        </p:nvSpPr>
        <p:spPr>
          <a:xfrm>
            <a:off x="374073" y="2068080"/>
            <a:ext cx="4828310" cy="346681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A06D328-9626-F451-82C6-60D12F5BD677}"/>
              </a:ext>
            </a:extLst>
          </p:cNvPr>
          <p:cNvSpPr>
            <a:spLocks noChangeAspect="1"/>
          </p:cNvSpPr>
          <p:nvPr/>
        </p:nvSpPr>
        <p:spPr>
          <a:xfrm>
            <a:off x="1160877" y="3018622"/>
            <a:ext cx="123564" cy="123564"/>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389F329-5C01-7B10-9274-543E2B66FDFE}"/>
              </a:ext>
            </a:extLst>
          </p:cNvPr>
          <p:cNvSpPr>
            <a:spLocks noChangeAspect="1"/>
          </p:cNvSpPr>
          <p:nvPr/>
        </p:nvSpPr>
        <p:spPr>
          <a:xfrm>
            <a:off x="2684877" y="3937717"/>
            <a:ext cx="123564" cy="123564"/>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BEF2368-2683-6326-AF67-38088725E782}"/>
              </a:ext>
            </a:extLst>
          </p:cNvPr>
          <p:cNvSpPr>
            <a:spLocks noChangeAspect="1"/>
          </p:cNvSpPr>
          <p:nvPr/>
        </p:nvSpPr>
        <p:spPr>
          <a:xfrm>
            <a:off x="3827871" y="3187109"/>
            <a:ext cx="123564" cy="123564"/>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232E3C7-09F2-455C-09D9-8A8B8842656B}"/>
              </a:ext>
            </a:extLst>
          </p:cNvPr>
          <p:cNvSpPr>
            <a:spLocks noChangeAspect="1"/>
          </p:cNvSpPr>
          <p:nvPr/>
        </p:nvSpPr>
        <p:spPr>
          <a:xfrm>
            <a:off x="1618077" y="4328440"/>
            <a:ext cx="123564" cy="123564"/>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520032D-F48E-0D53-96C1-C8B6AAC3A0C0}"/>
              </a:ext>
            </a:extLst>
          </p:cNvPr>
          <p:cNvSpPr>
            <a:spLocks noChangeAspect="1"/>
          </p:cNvSpPr>
          <p:nvPr/>
        </p:nvSpPr>
        <p:spPr>
          <a:xfrm>
            <a:off x="4463451" y="4785640"/>
            <a:ext cx="123564" cy="123564"/>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8D9BE19F-CDA0-59E9-51E2-A1A09B4DF2A0}"/>
              </a:ext>
            </a:extLst>
          </p:cNvPr>
          <p:cNvSpPr>
            <a:spLocks noChangeAspect="1"/>
          </p:cNvSpPr>
          <p:nvPr/>
        </p:nvSpPr>
        <p:spPr>
          <a:xfrm>
            <a:off x="2799174" y="2607681"/>
            <a:ext cx="123564" cy="123564"/>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813E8B11-41C3-B90E-9378-69FFFEE6452E}"/>
              </a:ext>
            </a:extLst>
          </p:cNvPr>
          <p:cNvSpPr>
            <a:spLocks noChangeAspect="1"/>
          </p:cNvSpPr>
          <p:nvPr/>
        </p:nvSpPr>
        <p:spPr>
          <a:xfrm>
            <a:off x="3338334" y="4934013"/>
            <a:ext cx="123564" cy="123564"/>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5772F20-B132-5AFA-838C-6A6C5F8D0321}"/>
              </a:ext>
            </a:extLst>
          </p:cNvPr>
          <p:cNvSpPr>
            <a:spLocks noChangeAspect="1"/>
          </p:cNvSpPr>
          <p:nvPr/>
        </p:nvSpPr>
        <p:spPr>
          <a:xfrm>
            <a:off x="863006" y="4981273"/>
            <a:ext cx="123564" cy="123564"/>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585FD460-BF55-2496-13B1-1A9B6BDD1E61}"/>
              </a:ext>
            </a:extLst>
          </p:cNvPr>
          <p:cNvSpPr>
            <a:spLocks noChangeAspect="1"/>
          </p:cNvSpPr>
          <p:nvPr/>
        </p:nvSpPr>
        <p:spPr>
          <a:xfrm>
            <a:off x="1618077" y="4328440"/>
            <a:ext cx="123564" cy="123564"/>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26028B6-8138-C243-0DB9-F5CE5B229A3A}"/>
              </a:ext>
            </a:extLst>
          </p:cNvPr>
          <p:cNvSpPr>
            <a:spLocks noChangeAspect="1"/>
          </p:cNvSpPr>
          <p:nvPr/>
        </p:nvSpPr>
        <p:spPr>
          <a:xfrm>
            <a:off x="4463451" y="4785640"/>
            <a:ext cx="123564" cy="123564"/>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8076EDC-F724-5277-263F-CFA087B3ADB8}"/>
              </a:ext>
            </a:extLst>
          </p:cNvPr>
          <p:cNvSpPr>
            <a:spLocks noChangeAspect="1"/>
          </p:cNvSpPr>
          <p:nvPr/>
        </p:nvSpPr>
        <p:spPr>
          <a:xfrm>
            <a:off x="3338334" y="4934013"/>
            <a:ext cx="123564" cy="123564"/>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a:extLst>
              <a:ext uri="{FF2B5EF4-FFF2-40B4-BE49-F238E27FC236}">
                <a16:creationId xmlns:a16="http://schemas.microsoft.com/office/drawing/2014/main" id="{12B97C2C-D6D8-682A-8E88-1B4C3D5F69A3}"/>
              </a:ext>
            </a:extLst>
          </p:cNvPr>
          <p:cNvCxnSpPr/>
          <p:nvPr/>
        </p:nvCxnSpPr>
        <p:spPr>
          <a:xfrm flipH="1" flipV="1">
            <a:off x="3461898" y="5104837"/>
            <a:ext cx="489537" cy="10050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73E86767-9BA3-5E78-7464-7614CFD1E679}"/>
              </a:ext>
            </a:extLst>
          </p:cNvPr>
          <p:cNvCxnSpPr>
            <a:cxnSpLocks/>
          </p:cNvCxnSpPr>
          <p:nvPr/>
        </p:nvCxnSpPr>
        <p:spPr>
          <a:xfrm flipH="1" flipV="1">
            <a:off x="1762693" y="4538595"/>
            <a:ext cx="1724023" cy="16429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17679233-1EC7-13B7-43FE-3417DA574C19}"/>
              </a:ext>
            </a:extLst>
          </p:cNvPr>
          <p:cNvSpPr txBox="1"/>
          <p:nvPr/>
        </p:nvSpPr>
        <p:spPr>
          <a:xfrm>
            <a:off x="2624704" y="6109855"/>
            <a:ext cx="2709296" cy="523220"/>
          </a:xfrm>
          <a:prstGeom prst="rect">
            <a:avLst/>
          </a:prstGeom>
          <a:noFill/>
        </p:spPr>
        <p:txBody>
          <a:bodyPr wrap="square" rtlCol="0">
            <a:spAutoFit/>
          </a:bodyPr>
          <a:lstStyle/>
          <a:p>
            <a:r>
              <a:rPr lang="en-US" sz="2800" dirty="0"/>
              <a:t>Encryptions of 1</a:t>
            </a: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62EE8F9B-852C-844D-1082-90DA25F4896E}"/>
                  </a:ext>
                </a:extLst>
              </p:cNvPr>
              <p:cNvSpPr txBox="1"/>
              <p:nvPr/>
            </p:nvSpPr>
            <p:spPr>
              <a:xfrm>
                <a:off x="1256120" y="1358114"/>
                <a:ext cx="3476881"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3600" b="0" i="1" smtClean="0">
                              <a:latin typeface="Cambria Math" panose="02040503050406030204" pitchFamily="18" charset="0"/>
                            </a:rPr>
                          </m:ctrlPr>
                        </m:sSupPr>
                        <m:e>
                          <m:d>
                            <m:dPr>
                              <m:begChr m:val="{"/>
                              <m:endChr m:val="}"/>
                              <m:ctrlPr>
                                <a:rPr lang="en-US" sz="3600" b="0" i="1" smtClean="0">
                                  <a:latin typeface="Cambria Math" panose="02040503050406030204" pitchFamily="18" charset="0"/>
                                </a:rPr>
                              </m:ctrlPr>
                            </m:dPr>
                            <m:e>
                              <m:r>
                                <a:rPr lang="en-US" sz="3600" b="0" i="1" smtClean="0">
                                  <a:latin typeface="Cambria Math" panose="02040503050406030204" pitchFamily="18" charset="0"/>
                                </a:rPr>
                                <m:t>0,1</m:t>
                              </m:r>
                            </m:e>
                          </m:d>
                        </m:e>
                        <m:sup>
                          <m:r>
                            <a:rPr lang="en-US" sz="3600" b="0" i="1" smtClean="0">
                              <a:latin typeface="Cambria Math" panose="02040503050406030204" pitchFamily="18" charset="0"/>
                            </a:rPr>
                            <m:t>𝑛</m:t>
                          </m:r>
                        </m:sup>
                      </m:sSup>
                    </m:oMath>
                  </m:oMathPara>
                </a14:m>
                <a:endParaRPr lang="en-US" sz="3600" dirty="0"/>
              </a:p>
            </p:txBody>
          </p:sp>
        </mc:Choice>
        <mc:Fallback xmlns="">
          <p:sp>
            <p:nvSpPr>
              <p:cNvPr id="33" name="TextBox 32">
                <a:extLst>
                  <a:ext uri="{FF2B5EF4-FFF2-40B4-BE49-F238E27FC236}">
                    <a16:creationId xmlns:a16="http://schemas.microsoft.com/office/drawing/2014/main" id="{62EE8F9B-852C-844D-1082-90DA25F4896E}"/>
                  </a:ext>
                </a:extLst>
              </p:cNvPr>
              <p:cNvSpPr txBox="1">
                <a:spLocks noRot="1" noChangeAspect="1" noMove="1" noResize="1" noEditPoints="1" noAdjustHandles="1" noChangeArrowheads="1" noChangeShapeType="1" noTextEdit="1"/>
              </p:cNvSpPr>
              <p:nvPr/>
            </p:nvSpPr>
            <p:spPr>
              <a:xfrm>
                <a:off x="1256120" y="1358114"/>
                <a:ext cx="3476881" cy="646331"/>
              </a:xfrm>
              <a:prstGeom prst="rect">
                <a:avLst/>
              </a:prstGeom>
              <a:blipFill>
                <a:blip r:embed="rId3"/>
                <a:stretch>
                  <a:fillRect/>
                </a:stretch>
              </a:blipFill>
            </p:spPr>
            <p:txBody>
              <a:bodyPr/>
              <a:lstStyle/>
              <a:p>
                <a:r>
                  <a:rPr lang="en-US">
                    <a:noFill/>
                  </a:rPr>
                  <a:t> </a:t>
                </a:r>
              </a:p>
            </p:txBody>
          </p:sp>
        </mc:Fallback>
      </mc:AlternateContent>
      <p:sp>
        <p:nvSpPr>
          <p:cNvPr id="38" name="Title 1">
            <a:extLst>
              <a:ext uri="{FF2B5EF4-FFF2-40B4-BE49-F238E27FC236}">
                <a16:creationId xmlns:a16="http://schemas.microsoft.com/office/drawing/2014/main" id="{53BD25F4-B26F-AF04-20C0-08DE7E440912}"/>
              </a:ext>
            </a:extLst>
          </p:cNvPr>
          <p:cNvSpPr txBox="1">
            <a:spLocks/>
          </p:cNvSpPr>
          <p:nvPr/>
        </p:nvSpPr>
        <p:spPr>
          <a:xfrm>
            <a:off x="374073" y="-162791"/>
            <a:ext cx="1181792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Pseudorandom codes [</a:t>
            </a:r>
            <a:r>
              <a:rPr lang="en-US" dirty="0">
                <a:solidFill>
                  <a:schemeClr val="accent1"/>
                </a:solidFill>
              </a:rPr>
              <a:t>C-</a:t>
            </a:r>
            <a:r>
              <a:rPr lang="en-US" dirty="0"/>
              <a:t>Gunn24]</a:t>
            </a:r>
          </a:p>
        </p:txBody>
      </p:sp>
      <mc:AlternateContent xmlns:mc="http://schemas.openxmlformats.org/markup-compatibility/2006" xmlns:a14="http://schemas.microsoft.com/office/drawing/2010/main">
        <mc:Choice Requires="a14">
          <p:sp>
            <p:nvSpPr>
              <p:cNvPr id="39" name="Rounded Rectangle 38">
                <a:extLst>
                  <a:ext uri="{FF2B5EF4-FFF2-40B4-BE49-F238E27FC236}">
                    <a16:creationId xmlns:a16="http://schemas.microsoft.com/office/drawing/2014/main" id="{F71058B0-33F3-A4A1-1D05-988DC9B668E0}"/>
                  </a:ext>
                </a:extLst>
              </p:cNvPr>
              <p:cNvSpPr/>
              <p:nvPr/>
            </p:nvSpPr>
            <p:spPr>
              <a:xfrm>
                <a:off x="5500254" y="1406237"/>
                <a:ext cx="6061364" cy="229985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dirty="0"/>
                  <a:t>Ciphertexts are pseudorandom:</a:t>
                </a:r>
              </a:p>
              <a:p>
                <a:pPr algn="ctr"/>
                <a14:m>
                  <m:oMath xmlns:m="http://schemas.openxmlformats.org/officeDocument/2006/math">
                    <m:r>
                      <a:rPr lang="en-US" sz="4000" b="0" i="1" smtClean="0">
                        <a:latin typeface="Cambria Math" panose="02040503050406030204" pitchFamily="18" charset="0"/>
                      </a:rPr>
                      <m:t>𝐸𝑛</m:t>
                    </m:r>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𝑐</m:t>
                        </m:r>
                      </m:e>
                      <m:sub>
                        <m:r>
                          <a:rPr lang="en-US" sz="4000" b="0" i="1" smtClean="0">
                            <a:latin typeface="Cambria Math" panose="02040503050406030204" pitchFamily="18" charset="0"/>
                          </a:rPr>
                          <m:t>𝑠𝑘</m:t>
                        </m:r>
                      </m:sub>
                    </m:sSub>
                    <m:d>
                      <m:dPr>
                        <m:ctrlPr>
                          <a:rPr lang="en-US" sz="4000" b="0" i="1" smtClean="0">
                            <a:latin typeface="Cambria Math" panose="02040503050406030204" pitchFamily="18" charset="0"/>
                          </a:rPr>
                        </m:ctrlPr>
                      </m:dPr>
                      <m:e>
                        <m:r>
                          <a:rPr lang="en-US" sz="4000" b="0" i="1" smtClean="0">
                            <a:latin typeface="Cambria Math" panose="02040503050406030204" pitchFamily="18" charset="0"/>
                          </a:rPr>
                          <m:t>⋅</m:t>
                        </m:r>
                      </m:e>
                    </m:d>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m:t>
                        </m:r>
                      </m:e>
                      <m:sub>
                        <m:r>
                          <a:rPr lang="en-US" sz="4000" b="0" i="1" smtClean="0">
                            <a:latin typeface="Cambria Math" panose="02040503050406030204" pitchFamily="18" charset="0"/>
                          </a:rPr>
                          <m:t>𝑐</m:t>
                        </m:r>
                      </m:sub>
                    </m:sSub>
                    <m:r>
                      <a:rPr lang="en-US" sz="4000" b="0" i="1" smtClean="0">
                        <a:latin typeface="Cambria Math" panose="02040503050406030204" pitchFamily="18" charset="0"/>
                      </a:rPr>
                      <m:t> </m:t>
                    </m:r>
                    <m:r>
                      <a:rPr lang="en-US" sz="4000" b="0" i="1" smtClean="0">
                        <a:latin typeface="Cambria Math" panose="02040503050406030204" pitchFamily="18" charset="0"/>
                      </a:rPr>
                      <m:t>𝑈𝑛𝑖𝑓</m:t>
                    </m:r>
                    <m:r>
                      <a:rPr lang="en-US" sz="4000" b="0" i="1" smtClean="0">
                        <a:latin typeface="Cambria Math" panose="02040503050406030204" pitchFamily="18" charset="0"/>
                      </a:rPr>
                      <m:t>(⋅)</m:t>
                    </m:r>
                  </m:oMath>
                </a14:m>
                <a:r>
                  <a:rPr lang="en-US" sz="4000" dirty="0"/>
                  <a:t>  </a:t>
                </a:r>
              </a:p>
            </p:txBody>
          </p:sp>
        </mc:Choice>
        <mc:Fallback xmlns="">
          <p:sp>
            <p:nvSpPr>
              <p:cNvPr id="39" name="Rounded Rectangle 38">
                <a:extLst>
                  <a:ext uri="{FF2B5EF4-FFF2-40B4-BE49-F238E27FC236}">
                    <a16:creationId xmlns:a16="http://schemas.microsoft.com/office/drawing/2014/main" id="{F71058B0-33F3-A4A1-1D05-988DC9B668E0}"/>
                  </a:ext>
                </a:extLst>
              </p:cNvPr>
              <p:cNvSpPr>
                <a:spLocks noRot="1" noChangeAspect="1" noMove="1" noResize="1" noEditPoints="1" noAdjustHandles="1" noChangeArrowheads="1" noChangeShapeType="1" noTextEdit="1"/>
              </p:cNvSpPr>
              <p:nvPr/>
            </p:nvSpPr>
            <p:spPr>
              <a:xfrm>
                <a:off x="5500254" y="1406237"/>
                <a:ext cx="6061364" cy="2299854"/>
              </a:xfrm>
              <a:prstGeom prst="round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ounded Rectangle 39">
                <a:extLst>
                  <a:ext uri="{FF2B5EF4-FFF2-40B4-BE49-F238E27FC236}">
                    <a16:creationId xmlns:a16="http://schemas.microsoft.com/office/drawing/2014/main" id="{CC841FCB-8105-7165-9A7C-C71657A58207}"/>
                  </a:ext>
                </a:extLst>
              </p:cNvPr>
              <p:cNvSpPr/>
              <p:nvPr/>
            </p:nvSpPr>
            <p:spPr>
              <a:xfrm>
                <a:off x="5500253" y="4193021"/>
                <a:ext cx="6061363" cy="229985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dirty="0"/>
                  <a:t>Ciphertexts are robust:</a:t>
                </a:r>
              </a:p>
              <a:p>
                <a:pPr algn="ctr"/>
                <a14:m>
                  <m:oMath xmlns:m="http://schemas.openxmlformats.org/officeDocument/2006/math">
                    <m:r>
                      <a:rPr lang="en-US" sz="3200" b="0" i="1" smtClean="0">
                        <a:latin typeface="Cambria Math" panose="02040503050406030204" pitchFamily="18" charset="0"/>
                      </a:rPr>
                      <m:t>𝐸𝑛</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𝑐</m:t>
                        </m:r>
                      </m:e>
                      <m:sub>
                        <m:r>
                          <a:rPr lang="en-US" sz="3200" b="0" i="1" smtClean="0">
                            <a:latin typeface="Cambria Math" panose="02040503050406030204" pitchFamily="18" charset="0"/>
                          </a:rPr>
                          <m:t>𝑠𝑘</m:t>
                        </m:r>
                      </m:sub>
                    </m:sSub>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𝑚</m:t>
                        </m:r>
                      </m:e>
                    </m:d>
                  </m:oMath>
                </a14:m>
                <a:r>
                  <a:rPr lang="en-US" sz="3200" dirty="0"/>
                  <a:t> + low-weight error </a:t>
                </a:r>
              </a:p>
              <a:p>
                <a:pPr algn="ctr"/>
                <a:r>
                  <a:rPr lang="en-US" sz="3200" dirty="0"/>
                  <a:t>still decrypts to </a:t>
                </a:r>
                <a14:m>
                  <m:oMath xmlns:m="http://schemas.openxmlformats.org/officeDocument/2006/math">
                    <m:r>
                      <a:rPr lang="en-US" sz="3200" b="0" i="1" smtClean="0">
                        <a:latin typeface="Cambria Math" panose="02040503050406030204" pitchFamily="18" charset="0"/>
                      </a:rPr>
                      <m:t>𝑚</m:t>
                    </m:r>
                  </m:oMath>
                </a14:m>
                <a:endParaRPr lang="en-US" sz="3200" dirty="0"/>
              </a:p>
            </p:txBody>
          </p:sp>
        </mc:Choice>
        <mc:Fallback xmlns="">
          <p:sp>
            <p:nvSpPr>
              <p:cNvPr id="40" name="Rounded Rectangle 39">
                <a:extLst>
                  <a:ext uri="{FF2B5EF4-FFF2-40B4-BE49-F238E27FC236}">
                    <a16:creationId xmlns:a16="http://schemas.microsoft.com/office/drawing/2014/main" id="{CC841FCB-8105-7165-9A7C-C71657A58207}"/>
                  </a:ext>
                </a:extLst>
              </p:cNvPr>
              <p:cNvSpPr>
                <a:spLocks noRot="1" noChangeAspect="1" noMove="1" noResize="1" noEditPoints="1" noAdjustHandles="1" noChangeArrowheads="1" noChangeShapeType="1" noTextEdit="1"/>
              </p:cNvSpPr>
              <p:nvPr/>
            </p:nvSpPr>
            <p:spPr>
              <a:xfrm>
                <a:off x="5500253" y="4193021"/>
                <a:ext cx="6061363" cy="2299854"/>
              </a:xfrm>
              <a:prstGeom prst="roundRect">
                <a:avLst/>
              </a:prstGeom>
              <a:blipFill>
                <a:blip r:embed="rId5"/>
                <a:stretch>
                  <a:fillRect/>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739E4793-126B-55A2-2A68-A7644E410849}"/>
              </a:ext>
            </a:extLst>
          </p:cNvPr>
          <p:cNvSpPr/>
          <p:nvPr/>
        </p:nvSpPr>
        <p:spPr>
          <a:xfrm>
            <a:off x="5334000" y="3838584"/>
            <a:ext cx="6400802" cy="2963434"/>
          </a:xfrm>
          <a:prstGeom prst="rect">
            <a:avLst/>
          </a:prstGeom>
          <a:solidFill>
            <a:srgbClr val="FFFFFF">
              <a:alpha val="9041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14950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D584106-F8FA-C2BC-40B8-F5BA57EF7175}"/>
              </a:ext>
            </a:extLst>
          </p:cNvPr>
          <p:cNvSpPr/>
          <p:nvPr/>
        </p:nvSpPr>
        <p:spPr>
          <a:xfrm>
            <a:off x="374073" y="2068080"/>
            <a:ext cx="4828310" cy="346681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9C54A238-BE11-F99E-0E3B-916E02E016A5}"/>
              </a:ext>
            </a:extLst>
          </p:cNvPr>
          <p:cNvSpPr>
            <a:spLocks noChangeAspect="1"/>
          </p:cNvSpPr>
          <p:nvPr/>
        </p:nvSpPr>
        <p:spPr>
          <a:xfrm>
            <a:off x="765459" y="2623204"/>
            <a:ext cx="914400" cy="914400"/>
          </a:xfrm>
          <a:prstGeom prst="ellipse">
            <a:avLst/>
          </a:prstGeom>
          <a:solidFill>
            <a:schemeClr val="accent1">
              <a:alpha val="5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80EB5F7-CC26-0985-75EA-734D4EA7BB73}"/>
              </a:ext>
            </a:extLst>
          </p:cNvPr>
          <p:cNvSpPr>
            <a:spLocks noChangeAspect="1"/>
          </p:cNvSpPr>
          <p:nvPr/>
        </p:nvSpPr>
        <p:spPr>
          <a:xfrm>
            <a:off x="1160877" y="3018622"/>
            <a:ext cx="123564" cy="123564"/>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360C7AD-C972-3B98-34F3-538627768C9F}"/>
              </a:ext>
            </a:extLst>
          </p:cNvPr>
          <p:cNvSpPr>
            <a:spLocks noChangeAspect="1"/>
          </p:cNvSpPr>
          <p:nvPr/>
        </p:nvSpPr>
        <p:spPr>
          <a:xfrm>
            <a:off x="2289459" y="3542299"/>
            <a:ext cx="914400" cy="914400"/>
          </a:xfrm>
          <a:prstGeom prst="ellipse">
            <a:avLst/>
          </a:prstGeom>
          <a:solidFill>
            <a:schemeClr val="accent1">
              <a:alpha val="5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97B366C-8D01-CB74-E58C-A2F9D78BCEB8}"/>
              </a:ext>
            </a:extLst>
          </p:cNvPr>
          <p:cNvSpPr>
            <a:spLocks noChangeAspect="1"/>
          </p:cNvSpPr>
          <p:nvPr/>
        </p:nvSpPr>
        <p:spPr>
          <a:xfrm>
            <a:off x="2684877" y="3937717"/>
            <a:ext cx="123564" cy="123564"/>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63CC398-A5CD-33B3-1E8D-322E30B19AC1}"/>
              </a:ext>
            </a:extLst>
          </p:cNvPr>
          <p:cNvSpPr>
            <a:spLocks noChangeAspect="1"/>
          </p:cNvSpPr>
          <p:nvPr/>
        </p:nvSpPr>
        <p:spPr>
          <a:xfrm>
            <a:off x="3432453" y="2791691"/>
            <a:ext cx="914400" cy="914400"/>
          </a:xfrm>
          <a:prstGeom prst="ellipse">
            <a:avLst/>
          </a:prstGeom>
          <a:solidFill>
            <a:schemeClr val="accent1">
              <a:alpha val="5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982B3BF-BA46-66E4-8544-CF80F38C7E6B}"/>
              </a:ext>
            </a:extLst>
          </p:cNvPr>
          <p:cNvSpPr>
            <a:spLocks noChangeAspect="1"/>
          </p:cNvSpPr>
          <p:nvPr/>
        </p:nvSpPr>
        <p:spPr>
          <a:xfrm>
            <a:off x="3827871" y="3187109"/>
            <a:ext cx="123564" cy="123564"/>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58AA8E7-6231-9368-E036-7BEA62B9B1BE}"/>
              </a:ext>
            </a:extLst>
          </p:cNvPr>
          <p:cNvSpPr>
            <a:spLocks noChangeAspect="1"/>
          </p:cNvSpPr>
          <p:nvPr/>
        </p:nvSpPr>
        <p:spPr>
          <a:xfrm>
            <a:off x="1222659" y="3933022"/>
            <a:ext cx="914400" cy="914400"/>
          </a:xfrm>
          <a:prstGeom prst="ellipse">
            <a:avLst/>
          </a:prstGeom>
          <a:solidFill>
            <a:schemeClr val="accent1">
              <a:alpha val="59000"/>
            </a:schemeClr>
          </a:solidFill>
          <a:ln w="539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1CA4F16-0879-BB6C-7C37-9EE20784847B}"/>
              </a:ext>
            </a:extLst>
          </p:cNvPr>
          <p:cNvSpPr>
            <a:spLocks noChangeAspect="1"/>
          </p:cNvSpPr>
          <p:nvPr/>
        </p:nvSpPr>
        <p:spPr>
          <a:xfrm>
            <a:off x="1618077" y="4328440"/>
            <a:ext cx="123564" cy="123564"/>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682BBF-6A8A-5EB7-20BE-B7A485B7A19C}"/>
              </a:ext>
            </a:extLst>
          </p:cNvPr>
          <p:cNvSpPr>
            <a:spLocks noChangeAspect="1"/>
          </p:cNvSpPr>
          <p:nvPr/>
        </p:nvSpPr>
        <p:spPr>
          <a:xfrm>
            <a:off x="4068033" y="4390222"/>
            <a:ext cx="914400" cy="914400"/>
          </a:xfrm>
          <a:prstGeom prst="ellipse">
            <a:avLst/>
          </a:prstGeom>
          <a:solidFill>
            <a:schemeClr val="accent1">
              <a:alpha val="5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4C9DF46-50D7-8A69-D97C-893F193F6ABE}"/>
              </a:ext>
            </a:extLst>
          </p:cNvPr>
          <p:cNvSpPr>
            <a:spLocks noChangeAspect="1"/>
          </p:cNvSpPr>
          <p:nvPr/>
        </p:nvSpPr>
        <p:spPr>
          <a:xfrm>
            <a:off x="4463451" y="4785640"/>
            <a:ext cx="123564" cy="123564"/>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E0482A56-B379-DD60-28E5-A3E7DECEAED9}"/>
              </a:ext>
            </a:extLst>
          </p:cNvPr>
          <p:cNvSpPr>
            <a:spLocks noChangeAspect="1"/>
          </p:cNvSpPr>
          <p:nvPr/>
        </p:nvSpPr>
        <p:spPr>
          <a:xfrm>
            <a:off x="2403756" y="2212263"/>
            <a:ext cx="914400" cy="914400"/>
          </a:xfrm>
          <a:prstGeom prst="ellipse">
            <a:avLst/>
          </a:prstGeom>
          <a:solidFill>
            <a:schemeClr val="accent1">
              <a:alpha val="5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B39E24E-4CE0-B469-BEC3-45443D9F21EF}"/>
              </a:ext>
            </a:extLst>
          </p:cNvPr>
          <p:cNvSpPr>
            <a:spLocks noChangeAspect="1"/>
          </p:cNvSpPr>
          <p:nvPr/>
        </p:nvSpPr>
        <p:spPr>
          <a:xfrm>
            <a:off x="2799174" y="2607681"/>
            <a:ext cx="123564" cy="123564"/>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7F6B81C-9DCA-79F5-AECA-15218B752A15}"/>
              </a:ext>
            </a:extLst>
          </p:cNvPr>
          <p:cNvSpPr>
            <a:spLocks noChangeAspect="1"/>
          </p:cNvSpPr>
          <p:nvPr/>
        </p:nvSpPr>
        <p:spPr>
          <a:xfrm>
            <a:off x="2942916" y="4538595"/>
            <a:ext cx="914400" cy="914400"/>
          </a:xfrm>
          <a:prstGeom prst="ellipse">
            <a:avLst/>
          </a:prstGeom>
          <a:solidFill>
            <a:schemeClr val="accent1">
              <a:alpha val="5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BF0041A-6766-6859-E51E-1FC5FBEE3A58}"/>
              </a:ext>
            </a:extLst>
          </p:cNvPr>
          <p:cNvSpPr>
            <a:spLocks noChangeAspect="1"/>
          </p:cNvSpPr>
          <p:nvPr/>
        </p:nvSpPr>
        <p:spPr>
          <a:xfrm>
            <a:off x="3338334" y="4934013"/>
            <a:ext cx="123564" cy="123564"/>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4936729-16F6-D562-95E4-61393FC244EF}"/>
              </a:ext>
            </a:extLst>
          </p:cNvPr>
          <p:cNvSpPr>
            <a:spLocks noChangeAspect="1"/>
          </p:cNvSpPr>
          <p:nvPr/>
        </p:nvSpPr>
        <p:spPr>
          <a:xfrm>
            <a:off x="467588" y="4585855"/>
            <a:ext cx="914400" cy="914400"/>
          </a:xfrm>
          <a:prstGeom prst="ellipse">
            <a:avLst/>
          </a:prstGeom>
          <a:solidFill>
            <a:schemeClr val="accent1">
              <a:alpha val="5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D644E3D-F28D-BF6A-3E06-9FF6BE465490}"/>
              </a:ext>
            </a:extLst>
          </p:cNvPr>
          <p:cNvSpPr>
            <a:spLocks noChangeAspect="1"/>
          </p:cNvSpPr>
          <p:nvPr/>
        </p:nvSpPr>
        <p:spPr>
          <a:xfrm>
            <a:off x="863006" y="4981273"/>
            <a:ext cx="123564" cy="123564"/>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B9FF4-F5C4-88BC-A653-DA18F7795FA8}"/>
              </a:ext>
            </a:extLst>
          </p:cNvPr>
          <p:cNvSpPr txBox="1"/>
          <p:nvPr/>
        </p:nvSpPr>
        <p:spPr>
          <a:xfrm>
            <a:off x="312229" y="5721627"/>
            <a:ext cx="4951997" cy="830997"/>
          </a:xfrm>
          <a:prstGeom prst="rect">
            <a:avLst/>
          </a:prstGeom>
          <a:solidFill>
            <a:schemeClr val="accent1">
              <a:alpha val="48000"/>
            </a:schemeClr>
          </a:solidFill>
        </p:spPr>
        <p:txBody>
          <a:bodyPr wrap="none" rtlCol="0">
            <a:spAutoFit/>
          </a:bodyPr>
          <a:lstStyle/>
          <a:p>
            <a:r>
              <a:rPr lang="en-US" sz="2400" dirty="0"/>
              <a:t>(nearly) all these strings decrypt to 1</a:t>
            </a:r>
          </a:p>
          <a:p>
            <a:r>
              <a:rPr lang="en-US" sz="2400" dirty="0"/>
              <a:t>Intuition: hard to remove watermark</a:t>
            </a:r>
          </a:p>
        </p:txBody>
      </p:sp>
      <p:sp>
        <p:nvSpPr>
          <p:cNvPr id="35" name="Rectangle 34">
            <a:extLst>
              <a:ext uri="{FF2B5EF4-FFF2-40B4-BE49-F238E27FC236}">
                <a16:creationId xmlns:a16="http://schemas.microsoft.com/office/drawing/2014/main" id="{050B8283-15CB-67FF-480D-65E6904E9988}"/>
              </a:ext>
            </a:extLst>
          </p:cNvPr>
          <p:cNvSpPr/>
          <p:nvPr/>
        </p:nvSpPr>
        <p:spPr>
          <a:xfrm>
            <a:off x="2232310" y="3463636"/>
            <a:ext cx="1028697" cy="1109595"/>
          </a:xfrm>
          <a:prstGeom prst="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itle 36">
            <a:extLst>
              <a:ext uri="{FF2B5EF4-FFF2-40B4-BE49-F238E27FC236}">
                <a16:creationId xmlns:a16="http://schemas.microsoft.com/office/drawing/2014/main" id="{416E4925-AC63-1BC9-4C30-D2A8B454DDD7}"/>
              </a:ext>
            </a:extLst>
          </p:cNvPr>
          <p:cNvSpPr>
            <a:spLocks noGrp="1"/>
          </p:cNvSpPr>
          <p:nvPr>
            <p:ph type="title"/>
          </p:nvPr>
        </p:nvSpPr>
        <p:spPr/>
        <p:txBody>
          <a:bodyPr/>
          <a:lstStyle/>
          <a:p>
            <a:endParaRPr lang="en-US"/>
          </a:p>
        </p:txBody>
      </p:sp>
      <p:sp>
        <p:nvSpPr>
          <p:cNvPr id="38" name="Title 1">
            <a:extLst>
              <a:ext uri="{FF2B5EF4-FFF2-40B4-BE49-F238E27FC236}">
                <a16:creationId xmlns:a16="http://schemas.microsoft.com/office/drawing/2014/main" id="{CF0F8E49-9B27-BA4A-7685-21640C24B701}"/>
              </a:ext>
            </a:extLst>
          </p:cNvPr>
          <p:cNvSpPr txBox="1">
            <a:spLocks/>
          </p:cNvSpPr>
          <p:nvPr/>
        </p:nvSpPr>
        <p:spPr>
          <a:xfrm>
            <a:off x="374073" y="-162791"/>
            <a:ext cx="1181792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Pseudorandom codes [</a:t>
            </a:r>
            <a:r>
              <a:rPr lang="en-US" dirty="0">
                <a:solidFill>
                  <a:schemeClr val="accent1"/>
                </a:solidFill>
              </a:rPr>
              <a:t>C-</a:t>
            </a:r>
            <a:r>
              <a:rPr lang="en-US" dirty="0"/>
              <a:t>Gunn24]</a:t>
            </a:r>
          </a:p>
        </p:txBody>
      </p:sp>
      <mc:AlternateContent xmlns:mc="http://schemas.openxmlformats.org/markup-compatibility/2006" xmlns:a14="http://schemas.microsoft.com/office/drawing/2010/main">
        <mc:Choice Requires="a14">
          <p:sp>
            <p:nvSpPr>
              <p:cNvPr id="40" name="Rounded Rectangle 39">
                <a:extLst>
                  <a:ext uri="{FF2B5EF4-FFF2-40B4-BE49-F238E27FC236}">
                    <a16:creationId xmlns:a16="http://schemas.microsoft.com/office/drawing/2014/main" id="{5D197F15-3FF7-7FF1-5F8A-B4AE8F0106FF}"/>
                  </a:ext>
                </a:extLst>
              </p:cNvPr>
              <p:cNvSpPr/>
              <p:nvPr/>
            </p:nvSpPr>
            <p:spPr>
              <a:xfrm>
                <a:off x="5500253" y="4193021"/>
                <a:ext cx="6061363" cy="229985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dirty="0"/>
                  <a:t>Ciphertexts are robust:</a:t>
                </a:r>
              </a:p>
              <a:p>
                <a:pPr algn="ctr"/>
                <a14:m>
                  <m:oMath xmlns:m="http://schemas.openxmlformats.org/officeDocument/2006/math">
                    <m:r>
                      <a:rPr lang="en-US" sz="3200" b="0" i="1" smtClean="0">
                        <a:latin typeface="Cambria Math" panose="02040503050406030204" pitchFamily="18" charset="0"/>
                      </a:rPr>
                      <m:t>𝐸𝑛</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𝑐</m:t>
                        </m:r>
                      </m:e>
                      <m:sub>
                        <m:r>
                          <a:rPr lang="en-US" sz="3200" b="0" i="1" smtClean="0">
                            <a:latin typeface="Cambria Math" panose="02040503050406030204" pitchFamily="18" charset="0"/>
                          </a:rPr>
                          <m:t>𝑠𝑘</m:t>
                        </m:r>
                      </m:sub>
                    </m:sSub>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𝑚</m:t>
                        </m:r>
                      </m:e>
                    </m:d>
                  </m:oMath>
                </a14:m>
                <a:r>
                  <a:rPr lang="en-US" sz="3200" dirty="0"/>
                  <a:t> + low-weight error </a:t>
                </a:r>
              </a:p>
              <a:p>
                <a:pPr algn="ctr"/>
                <a:r>
                  <a:rPr lang="en-US" sz="3200" dirty="0"/>
                  <a:t>still decrypts to </a:t>
                </a:r>
                <a14:m>
                  <m:oMath xmlns:m="http://schemas.openxmlformats.org/officeDocument/2006/math">
                    <m:r>
                      <a:rPr lang="en-US" sz="3200" b="0" i="1" smtClean="0">
                        <a:latin typeface="Cambria Math" panose="02040503050406030204" pitchFamily="18" charset="0"/>
                      </a:rPr>
                      <m:t>𝑚</m:t>
                    </m:r>
                  </m:oMath>
                </a14:m>
                <a:endParaRPr lang="en-US" sz="3200" dirty="0"/>
              </a:p>
            </p:txBody>
          </p:sp>
        </mc:Choice>
        <mc:Fallback xmlns="">
          <p:sp>
            <p:nvSpPr>
              <p:cNvPr id="40" name="Rounded Rectangle 39">
                <a:extLst>
                  <a:ext uri="{FF2B5EF4-FFF2-40B4-BE49-F238E27FC236}">
                    <a16:creationId xmlns:a16="http://schemas.microsoft.com/office/drawing/2014/main" id="{5D197F15-3FF7-7FF1-5F8A-B4AE8F0106FF}"/>
                  </a:ext>
                </a:extLst>
              </p:cNvPr>
              <p:cNvSpPr>
                <a:spLocks noRot="1" noChangeAspect="1" noMove="1" noResize="1" noEditPoints="1" noAdjustHandles="1" noChangeArrowheads="1" noChangeShapeType="1" noTextEdit="1"/>
              </p:cNvSpPr>
              <p:nvPr/>
            </p:nvSpPr>
            <p:spPr>
              <a:xfrm>
                <a:off x="5500253" y="4193021"/>
                <a:ext cx="6061363" cy="2299854"/>
              </a:xfrm>
              <a:prstGeom prst="round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ounded Rectangle 40">
                <a:extLst>
                  <a:ext uri="{FF2B5EF4-FFF2-40B4-BE49-F238E27FC236}">
                    <a16:creationId xmlns:a16="http://schemas.microsoft.com/office/drawing/2014/main" id="{AF73A82D-0162-46F5-ED0D-472060B3C430}"/>
                  </a:ext>
                </a:extLst>
              </p:cNvPr>
              <p:cNvSpPr/>
              <p:nvPr/>
            </p:nvSpPr>
            <p:spPr>
              <a:xfrm>
                <a:off x="5500254" y="1406237"/>
                <a:ext cx="6061364" cy="229985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dirty="0"/>
                  <a:t>Ciphertexts are pseudorandom:</a:t>
                </a:r>
              </a:p>
              <a:p>
                <a:pPr algn="ctr"/>
                <a14:m>
                  <m:oMath xmlns:m="http://schemas.openxmlformats.org/officeDocument/2006/math">
                    <m:r>
                      <a:rPr lang="en-US" sz="4000" b="0" i="1" smtClean="0">
                        <a:latin typeface="Cambria Math" panose="02040503050406030204" pitchFamily="18" charset="0"/>
                      </a:rPr>
                      <m:t>𝐸𝑛</m:t>
                    </m:r>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𝑐</m:t>
                        </m:r>
                      </m:e>
                      <m:sub>
                        <m:r>
                          <a:rPr lang="en-US" sz="4000" b="0" i="1" smtClean="0">
                            <a:latin typeface="Cambria Math" panose="02040503050406030204" pitchFamily="18" charset="0"/>
                          </a:rPr>
                          <m:t>𝑠𝑘</m:t>
                        </m:r>
                      </m:sub>
                    </m:sSub>
                    <m:d>
                      <m:dPr>
                        <m:ctrlPr>
                          <a:rPr lang="en-US" sz="4000" b="0" i="1" smtClean="0">
                            <a:latin typeface="Cambria Math" panose="02040503050406030204" pitchFamily="18" charset="0"/>
                          </a:rPr>
                        </m:ctrlPr>
                      </m:dPr>
                      <m:e>
                        <m:r>
                          <a:rPr lang="en-US" sz="4000" b="0" i="1" smtClean="0">
                            <a:latin typeface="Cambria Math" panose="02040503050406030204" pitchFamily="18" charset="0"/>
                          </a:rPr>
                          <m:t>⋅</m:t>
                        </m:r>
                      </m:e>
                    </m:d>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m:t>
                        </m:r>
                      </m:e>
                      <m:sub>
                        <m:r>
                          <a:rPr lang="en-US" sz="4000" b="0" i="1" smtClean="0">
                            <a:latin typeface="Cambria Math" panose="02040503050406030204" pitchFamily="18" charset="0"/>
                          </a:rPr>
                          <m:t>𝑐</m:t>
                        </m:r>
                      </m:sub>
                    </m:sSub>
                    <m:r>
                      <a:rPr lang="en-US" sz="4000" b="0" i="1" smtClean="0">
                        <a:latin typeface="Cambria Math" panose="02040503050406030204" pitchFamily="18" charset="0"/>
                      </a:rPr>
                      <m:t> </m:t>
                    </m:r>
                    <m:r>
                      <a:rPr lang="en-US" sz="4000" b="0" i="1" smtClean="0">
                        <a:latin typeface="Cambria Math" panose="02040503050406030204" pitchFamily="18" charset="0"/>
                      </a:rPr>
                      <m:t>𝑈𝑛𝑖𝑓</m:t>
                    </m:r>
                    <m:r>
                      <a:rPr lang="en-US" sz="4000" b="0" i="1" smtClean="0">
                        <a:latin typeface="Cambria Math" panose="02040503050406030204" pitchFamily="18" charset="0"/>
                      </a:rPr>
                      <m:t>(⋅)</m:t>
                    </m:r>
                  </m:oMath>
                </a14:m>
                <a:r>
                  <a:rPr lang="en-US" sz="4000" dirty="0"/>
                  <a:t>  </a:t>
                </a:r>
              </a:p>
            </p:txBody>
          </p:sp>
        </mc:Choice>
        <mc:Fallback xmlns="">
          <p:sp>
            <p:nvSpPr>
              <p:cNvPr id="41" name="Rounded Rectangle 40">
                <a:extLst>
                  <a:ext uri="{FF2B5EF4-FFF2-40B4-BE49-F238E27FC236}">
                    <a16:creationId xmlns:a16="http://schemas.microsoft.com/office/drawing/2014/main" id="{AF73A82D-0162-46F5-ED0D-472060B3C430}"/>
                  </a:ext>
                </a:extLst>
              </p:cNvPr>
              <p:cNvSpPr>
                <a:spLocks noRot="1" noChangeAspect="1" noMove="1" noResize="1" noEditPoints="1" noAdjustHandles="1" noChangeArrowheads="1" noChangeShapeType="1" noTextEdit="1"/>
              </p:cNvSpPr>
              <p:nvPr/>
            </p:nvSpPr>
            <p:spPr>
              <a:xfrm>
                <a:off x="5500254" y="1406237"/>
                <a:ext cx="6061364" cy="2299854"/>
              </a:xfrm>
              <a:prstGeom prst="round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1713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76F62-337C-2286-FEDC-94AEBE711100}"/>
              </a:ext>
            </a:extLst>
          </p:cNvPr>
          <p:cNvSpPr>
            <a:spLocks noGrp="1"/>
          </p:cNvSpPr>
          <p:nvPr>
            <p:ph type="title"/>
          </p:nvPr>
        </p:nvSpPr>
        <p:spPr/>
        <p:txBody>
          <a:bodyPr/>
          <a:lstStyle/>
          <a:p>
            <a:r>
              <a:rPr lang="en-US" dirty="0"/>
              <a:t>PRC Definition [CG24]</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94BF572-9EEA-F3CC-15FD-18310B3B7D5B}"/>
                  </a:ext>
                </a:extLst>
              </p:cNvPr>
              <p:cNvSpPr>
                <a:spLocks noGrp="1"/>
              </p:cNvSpPr>
              <p:nvPr>
                <p:ph idx="1"/>
              </p:nvPr>
            </p:nvSpPr>
            <p:spPr>
              <a:xfrm>
                <a:off x="838200" y="1825625"/>
                <a:ext cx="10515600" cy="3406333"/>
              </a:xfrm>
            </p:spPr>
            <p:txBody>
              <a:bodyPr>
                <a:normAutofit fontScale="92500" lnSpcReduction="10000"/>
              </a:bodyPr>
              <a:lstStyle/>
              <a:p>
                <a:pPr marL="0" indent="0">
                  <a:buNone/>
                </a:pPr>
                <a:r>
                  <a:rPr lang="en-US" dirty="0"/>
                  <a:t>A pseudorandom code (PRC) is a pair of algorithms </a:t>
                </a:r>
                <a14:m>
                  <m:oMath xmlns:m="http://schemas.openxmlformats.org/officeDocument/2006/math">
                    <m:r>
                      <a:rPr lang="en-US" b="0" i="1" smtClean="0">
                        <a:latin typeface="Cambria Math" panose="02040503050406030204" pitchFamily="18" charset="0"/>
                      </a:rPr>
                      <m:t>𝐸𝑛𝑐</m:t>
                    </m:r>
                    <m:r>
                      <a:rPr lang="en-US" b="0" i="1" smtClean="0">
                        <a:latin typeface="Cambria Math" panose="02040503050406030204" pitchFamily="18" charset="0"/>
                      </a:rPr>
                      <m:t>,</m:t>
                    </m:r>
                    <m:r>
                      <a:rPr lang="en-US" b="0" i="1" smtClean="0">
                        <a:latin typeface="Cambria Math" panose="02040503050406030204" pitchFamily="18" charset="0"/>
                      </a:rPr>
                      <m:t>𝐷𝑒𝑐</m:t>
                    </m:r>
                  </m:oMath>
                </a14:m>
                <a:r>
                  <a:rPr lang="en-US" dirty="0"/>
                  <a:t> satisfying:</a:t>
                </a:r>
              </a:p>
              <a:p>
                <a:pPr marL="0" indent="0">
                  <a:buNone/>
                </a:pPr>
                <a:endParaRPr lang="en-US" dirty="0"/>
              </a:p>
              <a:p>
                <a:r>
                  <a:rPr lang="en-US" b="1" dirty="0"/>
                  <a:t>Pseudorandomness</a:t>
                </a:r>
                <a:r>
                  <a:rPr lang="en-US" dirty="0"/>
                  <a:t>: For any polynomial-time distinguisher </a:t>
                </a:r>
                <a14:m>
                  <m:oMath xmlns:m="http://schemas.openxmlformats.org/officeDocument/2006/math">
                    <m:r>
                      <a:rPr lang="en-US" i="1" smtClean="0">
                        <a:latin typeface="Cambria Math" panose="02040503050406030204" pitchFamily="18" charset="0"/>
                        <a:ea typeface="Cambria Math" panose="02040503050406030204" pitchFamily="18" charset="0"/>
                      </a:rPr>
                      <m:t>𝒟</m:t>
                    </m:r>
                  </m:oMath>
                </a14:m>
                <a:r>
                  <a:rPr lang="en-US" dirty="0"/>
                  <a:t>,</a:t>
                </a:r>
              </a:p>
              <a:p>
                <a:pPr marL="0" indent="0" algn="ctr">
                  <a:buNone/>
                </a:pPr>
                <a14:m>
                  <m:oMath xmlns:m="http://schemas.openxmlformats.org/officeDocument/2006/math">
                    <m:d>
                      <m:dPr>
                        <m:begChr m:val="|"/>
                        <m:endChr m:val="|"/>
                        <m:ctrlPr>
                          <a:rPr lang="en-US" b="0" i="1" smtClean="0">
                            <a:latin typeface="Cambria Math" panose="02040503050406030204" pitchFamily="18" charset="0"/>
                          </a:rPr>
                        </m:ctrlPr>
                      </m:dPr>
                      <m:e>
                        <m:func>
                          <m:funcPr>
                            <m:ctrlPr>
                              <a:rPr lang="en-US" i="1">
                                <a:latin typeface="Cambria Math" panose="02040503050406030204" pitchFamily="18" charset="0"/>
                              </a:rPr>
                            </m:ctrlPr>
                          </m:funcPr>
                          <m:fName>
                            <m:r>
                              <m:rPr>
                                <m:sty m:val="p"/>
                              </m:rPr>
                              <a:rPr lang="en-US">
                                <a:latin typeface="Cambria Math" panose="02040503050406030204" pitchFamily="18" charset="0"/>
                              </a:rPr>
                              <m:t>Pr</m:t>
                            </m:r>
                          </m:fName>
                          <m:e>
                            <m:d>
                              <m:dPr>
                                <m:begChr m:val="["/>
                                <m:endChr m:val="]"/>
                                <m:ctrlPr>
                                  <a:rPr lang="en-US" i="1">
                                    <a:latin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𝒟</m:t>
                                    </m:r>
                                  </m:e>
                                  <m:sup>
                                    <m:r>
                                      <a:rPr lang="en-US" i="1">
                                        <a:latin typeface="Cambria Math" panose="02040503050406030204" pitchFamily="18" charset="0"/>
                                        <a:ea typeface="Cambria Math" panose="02040503050406030204" pitchFamily="18" charset="0"/>
                                      </a:rPr>
                                      <m:t>𝐸𝑛𝑐</m:t>
                                    </m:r>
                                    <m:d>
                                      <m:dPr>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𝑠</m:t>
                                        </m:r>
                                        <m:r>
                                          <a:rPr lang="en-US" i="1">
                                            <a:latin typeface="Cambria Math" panose="02040503050406030204" pitchFamily="18" charset="0"/>
                                            <a:ea typeface="Cambria Math" panose="02040503050406030204" pitchFamily="18" charset="0"/>
                                          </a:rPr>
                                          <m:t>𝑘</m:t>
                                        </m:r>
                                        <m:r>
                                          <a:rPr lang="en-US" i="1">
                                            <a:latin typeface="Cambria Math" panose="02040503050406030204" pitchFamily="18" charset="0"/>
                                            <a:ea typeface="Cambria Math" panose="02040503050406030204" pitchFamily="18" charset="0"/>
                                          </a:rPr>
                                          <m:t>; ⋅</m:t>
                                        </m:r>
                                      </m:e>
                                    </m:d>
                                  </m:sup>
                                </m:sSup>
                                <m:d>
                                  <m:dPr>
                                    <m:ctrlPr>
                                      <a:rPr lang="en-US" i="1">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m:t>
                                        </m:r>
                                      </m:e>
                                      <m:sup>
                                        <m:r>
                                          <a:rPr lang="en-US" i="1">
                                            <a:latin typeface="Cambria Math" panose="02040503050406030204" pitchFamily="18" charset="0"/>
                                            <a:ea typeface="Cambria Math" panose="02040503050406030204" pitchFamily="18" charset="0"/>
                                          </a:rPr>
                                          <m:t>𝜆</m:t>
                                        </m:r>
                                      </m:sup>
                                    </m:sSup>
                                  </m:e>
                                </m:d>
                                <m:r>
                                  <a:rPr lang="en-US" i="1">
                                    <a:latin typeface="Cambria Math" panose="02040503050406030204" pitchFamily="18" charset="0"/>
                                    <a:ea typeface="Cambria Math" panose="02040503050406030204" pitchFamily="18" charset="0"/>
                                  </a:rPr>
                                  <m:t>=1</m:t>
                                </m:r>
                              </m:e>
                            </m:d>
                          </m:e>
                        </m:func>
                        <m:r>
                          <a:rPr lang="en-US" i="1">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Pr</m:t>
                            </m:r>
                          </m:fName>
                          <m:e>
                            <m:d>
                              <m:dPr>
                                <m:begChr m:val="["/>
                                <m:endChr m:val="]"/>
                                <m:ctrlPr>
                                  <a:rPr lang="en-US" i="1">
                                    <a:latin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𝒟</m:t>
                                    </m:r>
                                  </m:e>
                                  <m:sup>
                                    <m:r>
                                      <a:rPr lang="en-US" i="1">
                                        <a:latin typeface="Cambria Math" panose="02040503050406030204" pitchFamily="18" charset="0"/>
                                        <a:ea typeface="Cambria Math" panose="02040503050406030204" pitchFamily="18" charset="0"/>
                                      </a:rPr>
                                      <m:t>𝒰</m:t>
                                    </m:r>
                                  </m:sup>
                                </m:sSup>
                                <m:d>
                                  <m:dPr>
                                    <m:ctrlPr>
                                      <a:rPr lang="en-US" i="1">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m:t>
                                        </m:r>
                                      </m:e>
                                      <m:sup>
                                        <m:r>
                                          <a:rPr lang="en-US" i="1">
                                            <a:latin typeface="Cambria Math" panose="02040503050406030204" pitchFamily="18" charset="0"/>
                                            <a:ea typeface="Cambria Math" panose="02040503050406030204" pitchFamily="18" charset="0"/>
                                          </a:rPr>
                                          <m:t>𝜆</m:t>
                                        </m:r>
                                      </m:sup>
                                    </m:sSup>
                                  </m:e>
                                </m:d>
                                <m:r>
                                  <a:rPr lang="en-US" i="1">
                                    <a:latin typeface="Cambria Math" panose="02040503050406030204" pitchFamily="18" charset="0"/>
                                    <a:ea typeface="Cambria Math" panose="02040503050406030204" pitchFamily="18" charset="0"/>
                                  </a:rPr>
                                  <m:t>=1</m:t>
                                </m:r>
                              </m:e>
                            </m:d>
                          </m:e>
                        </m:func>
                      </m:e>
                    </m:d>
                    <m:r>
                      <a:rPr lang="en-US" b="0" i="1" smtClean="0">
                        <a:latin typeface="Cambria Math" panose="02040503050406030204" pitchFamily="18" charset="0"/>
                      </a:rPr>
                      <m:t>=</m:t>
                    </m:r>
                    <m:r>
                      <a:rPr lang="en-US" b="0" i="1" smtClean="0">
                        <a:latin typeface="Cambria Math" panose="02040503050406030204" pitchFamily="18" charset="0"/>
                      </a:rPr>
                      <m:t>𝑛𝑒𝑔𝑙</m:t>
                    </m:r>
                    <m:r>
                      <a:rPr lang="en-US" b="0" i="1" smtClean="0">
                        <a:latin typeface="Cambria Math" panose="02040503050406030204" pitchFamily="18" charset="0"/>
                      </a:rPr>
                      <m:t>(</m:t>
                    </m:r>
                    <m:r>
                      <a:rPr lang="en-US" b="0" i="1" smtClean="0">
                        <a:latin typeface="Cambria Math" panose="02040503050406030204" pitchFamily="18" charset="0"/>
                      </a:rPr>
                      <m:t>𝜆</m:t>
                    </m:r>
                    <m:r>
                      <a:rPr lang="en-US" b="0" i="1" smtClean="0">
                        <a:latin typeface="Cambria Math" panose="02040503050406030204" pitchFamily="18" charset="0"/>
                      </a:rPr>
                      <m:t>)</m:t>
                    </m:r>
                  </m:oMath>
                </a14:m>
                <a:r>
                  <a:rPr lang="en-US" dirty="0"/>
                  <a:t>.</a:t>
                </a:r>
              </a:p>
              <a:p>
                <a:pPr marL="0" indent="0" algn="ctr">
                  <a:buNone/>
                </a:pPr>
                <a:endParaRPr lang="en-US" dirty="0"/>
              </a:p>
              <a:p>
                <a:r>
                  <a:rPr lang="en-US" b="1" dirty="0"/>
                  <a:t>Error correction</a:t>
                </a:r>
                <a:r>
                  <a:rPr lang="en-US" dirty="0"/>
                  <a:t>: If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𝐸𝑛𝑐</m:t>
                    </m:r>
                    <m:r>
                      <a:rPr lang="en-US" i="1">
                        <a:latin typeface="Cambria Math" panose="02040503050406030204" pitchFamily="18" charset="0"/>
                      </a:rPr>
                      <m:t>(</m:t>
                    </m:r>
                    <m:r>
                      <a:rPr lang="en-US" b="0" i="1" smtClean="0">
                        <a:latin typeface="Cambria Math" panose="02040503050406030204" pitchFamily="18" charset="0"/>
                      </a:rPr>
                      <m:t>𝑠</m:t>
                    </m:r>
                    <m:r>
                      <a:rPr lang="en-US" i="1">
                        <a:latin typeface="Cambria Math" panose="02040503050406030204" pitchFamily="18" charset="0"/>
                      </a:rPr>
                      <m:t>𝑘</m:t>
                    </m:r>
                    <m:r>
                      <a:rPr lang="en-US" i="1">
                        <a:latin typeface="Cambria Math" panose="02040503050406030204" pitchFamily="18" charset="0"/>
                      </a:rPr>
                      <m:t>; </m:t>
                    </m:r>
                    <m:r>
                      <a:rPr lang="en-US" i="1">
                        <a:latin typeface="Cambria Math" panose="02040503050406030204" pitchFamily="18" charset="0"/>
                      </a:rPr>
                      <m:t>𝑚</m:t>
                    </m:r>
                    <m:r>
                      <a:rPr lang="en-US" i="1">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𝑒</m:t>
                    </m:r>
                  </m:oMath>
                </a14:m>
                <a:r>
                  <a:rPr lang="en-US" dirty="0"/>
                  <a:t> has low weight, then</a:t>
                </a:r>
              </a:p>
              <a:p>
                <a:pPr marL="0" indent="0" algn="ctr">
                  <a:buNone/>
                </a:pPr>
                <a14:m>
                  <m:oMath xmlns:m="http://schemas.openxmlformats.org/officeDocument/2006/math">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Pr</m:t>
                            </m:r>
                          </m:e>
                          <m:lim>
                            <m:r>
                              <a:rPr lang="en-US" b="0" i="1" smtClean="0">
                                <a:latin typeface="Cambria Math" panose="02040503050406030204" pitchFamily="18" charset="0"/>
                              </a:rPr>
                              <m:t>𝑠𝑘</m:t>
                            </m:r>
                          </m:lim>
                        </m:limLow>
                      </m:fName>
                      <m:e>
                        <m:d>
                          <m:dPr>
                            <m:begChr m:val="["/>
                            <m:endChr m:val="]"/>
                            <m:ctrlPr>
                              <a:rPr lang="en-US" b="0" i="1" smtClean="0">
                                <a:latin typeface="Cambria Math" panose="02040503050406030204" pitchFamily="18" charset="0"/>
                              </a:rPr>
                            </m:ctrlPr>
                          </m:dPr>
                          <m:e>
                            <m:r>
                              <a:rPr lang="en-US" i="1">
                                <a:latin typeface="Cambria Math" panose="02040503050406030204" pitchFamily="18" charset="0"/>
                              </a:rPr>
                              <m:t>𝐷𝑒𝑐</m:t>
                            </m:r>
                            <m:d>
                              <m:dPr>
                                <m:ctrlPr>
                                  <a:rPr lang="en-US" i="1">
                                    <a:latin typeface="Cambria Math" panose="02040503050406030204" pitchFamily="18" charset="0"/>
                                  </a:rPr>
                                </m:ctrlPr>
                              </m:dPr>
                              <m:e>
                                <m:r>
                                  <a:rPr lang="en-US" i="1">
                                    <a:latin typeface="Cambria Math" panose="02040503050406030204" pitchFamily="18" charset="0"/>
                                  </a:rPr>
                                  <m:t>𝑘</m:t>
                                </m:r>
                                <m:r>
                                  <a:rPr lang="en-US" i="1">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𝑒</m:t>
                                </m:r>
                              </m:e>
                            </m:d>
                            <m:r>
                              <a:rPr lang="en-US" i="1">
                                <a:latin typeface="Cambria Math" panose="02040503050406030204" pitchFamily="18" charset="0"/>
                              </a:rPr>
                              <m:t>=</m:t>
                            </m:r>
                            <m:r>
                              <a:rPr lang="en-US" i="1">
                                <a:latin typeface="Cambria Math" panose="02040503050406030204" pitchFamily="18" charset="0"/>
                              </a:rPr>
                              <m:t>𝑚</m:t>
                            </m:r>
                          </m:e>
                        </m:d>
                      </m:e>
                    </m:func>
                    <m:r>
                      <a:rPr lang="en-US" b="0" i="1" smtClean="0">
                        <a:latin typeface="Cambria Math" panose="02040503050406030204" pitchFamily="18" charset="0"/>
                      </a:rPr>
                      <m:t>=1−</m:t>
                    </m:r>
                    <m:r>
                      <a:rPr lang="en-US" b="0" i="1" smtClean="0">
                        <a:latin typeface="Cambria Math" panose="02040503050406030204" pitchFamily="18" charset="0"/>
                      </a:rPr>
                      <m:t>𝑛𝑒𝑔𝑙</m:t>
                    </m:r>
                    <m:r>
                      <a:rPr lang="en-US" b="0" i="1" smtClean="0">
                        <a:latin typeface="Cambria Math" panose="02040503050406030204" pitchFamily="18" charset="0"/>
                      </a:rPr>
                      <m:t>(</m:t>
                    </m:r>
                    <m:r>
                      <a:rPr lang="en-US" b="0" i="1" smtClean="0">
                        <a:latin typeface="Cambria Math" panose="02040503050406030204" pitchFamily="18" charset="0"/>
                      </a:rPr>
                      <m:t>𝜆</m:t>
                    </m:r>
                    <m:r>
                      <a:rPr lang="en-US" b="0" i="1" smtClean="0">
                        <a:latin typeface="Cambria Math" panose="02040503050406030204" pitchFamily="18" charset="0"/>
                      </a:rPr>
                      <m:t>)</m:t>
                    </m:r>
                  </m:oMath>
                </a14:m>
                <a:r>
                  <a:rPr lang="en-US" dirty="0"/>
                  <a:t>.</a:t>
                </a:r>
              </a:p>
            </p:txBody>
          </p:sp>
        </mc:Choice>
        <mc:Fallback xmlns="">
          <p:sp>
            <p:nvSpPr>
              <p:cNvPr id="3" name="Content Placeholder 2">
                <a:extLst>
                  <a:ext uri="{FF2B5EF4-FFF2-40B4-BE49-F238E27FC236}">
                    <a16:creationId xmlns:a16="http://schemas.microsoft.com/office/drawing/2014/main" id="{C94BF572-9EEA-F3CC-15FD-18310B3B7D5B}"/>
                  </a:ext>
                </a:extLst>
              </p:cNvPr>
              <p:cNvSpPr>
                <a:spLocks noGrp="1" noRot="1" noChangeAspect="1" noMove="1" noResize="1" noEditPoints="1" noAdjustHandles="1" noChangeArrowheads="1" noChangeShapeType="1" noTextEdit="1"/>
              </p:cNvSpPr>
              <p:nvPr>
                <p:ph idx="1"/>
              </p:nvPr>
            </p:nvSpPr>
            <p:spPr>
              <a:xfrm>
                <a:off x="838200" y="1825625"/>
                <a:ext cx="10515600" cy="3406333"/>
              </a:xfrm>
              <a:blipFill>
                <a:blip r:embed="rId3"/>
                <a:stretch>
                  <a:fillRect l="-1086" t="-3346"/>
                </a:stretch>
              </a:blipFill>
            </p:spPr>
            <p:txBody>
              <a:bodyPr/>
              <a:lstStyle/>
              <a:p>
                <a:r>
                  <a:rPr lang="en-US">
                    <a:noFill/>
                  </a:rPr>
                  <a:t> </a:t>
                </a:r>
              </a:p>
            </p:txBody>
          </p:sp>
        </mc:Fallback>
      </mc:AlternateContent>
    </p:spTree>
    <p:extLst>
      <p:ext uri="{BB962C8B-B14F-4D97-AF65-F5344CB8AC3E}">
        <p14:creationId xmlns:p14="http://schemas.microsoft.com/office/powerpoint/2010/main" val="277738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0E4C343C-471D-0CC6-D978-003DF903D3E5}"/>
              </a:ext>
            </a:extLst>
          </p:cNvPr>
          <p:cNvSpPr/>
          <p:nvPr/>
        </p:nvSpPr>
        <p:spPr>
          <a:xfrm>
            <a:off x="2261151" y="1027906"/>
            <a:ext cx="7669697" cy="4802187"/>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Calibri" panose="020F0502020204030204"/>
                <a:ea typeface="+mn-ea"/>
                <a:cs typeface="+mn-cs"/>
              </a:rPr>
              <a:t>Theorem [CG24]:</a:t>
            </a:r>
            <a:endParaRPr kumimoji="0" lang="en-US" sz="32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Calibri" panose="020F0502020204030204"/>
                <a:ea typeface="+mn-ea"/>
                <a:cs typeface="+mn-cs"/>
              </a:rPr>
              <a:t>Assuming </a:t>
            </a:r>
            <a:r>
              <a:rPr kumimoji="0" lang="en-US" sz="3200" b="0" i="0" u="none" strike="noStrike" kern="1200" cap="none" spc="0" normalizeH="0" baseline="0" noProof="0" dirty="0" err="1">
                <a:ln>
                  <a:noFill/>
                </a:ln>
                <a:solidFill>
                  <a:schemeClr val="bg1"/>
                </a:solidFill>
                <a:effectLst/>
                <a:uLnTx/>
                <a:uFillTx/>
                <a:latin typeface="Calibri" panose="020F0502020204030204"/>
                <a:ea typeface="+mn-ea"/>
                <a:cs typeface="+mn-cs"/>
              </a:rPr>
              <a:t>subexponential</a:t>
            </a:r>
            <a:r>
              <a:rPr kumimoji="0" lang="en-US" sz="3200" b="0" i="0" u="none" strike="noStrike" kern="1200" cap="none" spc="0" normalizeH="0" baseline="0" noProof="0" dirty="0">
                <a:ln>
                  <a:noFill/>
                </a:ln>
                <a:solidFill>
                  <a:schemeClr val="bg1"/>
                </a:solidFill>
                <a:effectLst/>
                <a:uLnTx/>
                <a:uFillTx/>
                <a:latin typeface="Calibri" panose="020F0502020204030204"/>
                <a:ea typeface="+mn-ea"/>
                <a:cs typeface="+mn-cs"/>
              </a:rPr>
              <a:t> hardness of LPN, we construct PRCs robust to </a:t>
            </a:r>
            <a:r>
              <a:rPr kumimoji="0" lang="en-US" sz="3200" b="0" i="1" u="none" strike="noStrike" kern="1200" cap="none" spc="0" normalizeH="0" baseline="0" noProof="0" dirty="0">
                <a:ln>
                  <a:noFill/>
                </a:ln>
                <a:solidFill>
                  <a:schemeClr val="bg1"/>
                </a:solidFill>
                <a:effectLst/>
                <a:uLnTx/>
                <a:uFillTx/>
                <a:latin typeface="Calibri" panose="020F0502020204030204"/>
                <a:ea typeface="+mn-ea"/>
                <a:cs typeface="+mn-cs"/>
              </a:rPr>
              <a:t>any constant rate</a:t>
            </a:r>
            <a:r>
              <a:rPr kumimoji="0" lang="en-US" sz="3200" b="0" i="0" u="none" strike="noStrike" kern="1200" cap="none" spc="0" normalizeH="0" baseline="0" noProof="0" dirty="0">
                <a:ln>
                  <a:noFill/>
                </a:ln>
                <a:solidFill>
                  <a:schemeClr val="bg1"/>
                </a:solidFill>
                <a:effectLst/>
                <a:uLnTx/>
                <a:uFillTx/>
                <a:latin typeface="Calibri" panose="020F0502020204030204"/>
                <a:ea typeface="+mn-ea"/>
                <a:cs typeface="+mn-cs"/>
              </a:rPr>
              <a:t> of: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chemeClr val="bg1"/>
                </a:solidFill>
                <a:effectLst/>
                <a:uLnTx/>
                <a:uFillTx/>
                <a:latin typeface="Calibri" panose="020F0502020204030204"/>
                <a:ea typeface="+mn-ea"/>
                <a:cs typeface="+mn-cs"/>
              </a:rPr>
              <a:t>Random* bit flips, and</a:t>
            </a:r>
            <a:r>
              <a:rPr kumimoji="0" lang="en-US" sz="3200" b="0" i="1" u="none" strike="noStrike" kern="1200" cap="none" spc="0" normalizeH="0" baseline="0" noProof="0" dirty="0">
                <a:ln>
                  <a:noFill/>
                </a:ln>
                <a:solidFill>
                  <a:schemeClr val="bg1"/>
                </a:solidFill>
                <a:effectLst/>
                <a:uLnTx/>
                <a:uFillTx/>
                <a:latin typeface="Calibri" panose="020F0502020204030204"/>
                <a:ea typeface="+mn-ea"/>
                <a:cs typeface="+mn-cs"/>
              </a:rPr>
              <a:t>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chemeClr val="bg1"/>
                </a:solidFill>
                <a:effectLst/>
                <a:uLnTx/>
                <a:uFillTx/>
                <a:latin typeface="Calibri" panose="020F0502020204030204"/>
                <a:ea typeface="+mn-ea"/>
                <a:cs typeface="+mn-cs"/>
              </a:rPr>
              <a:t>Random deletions</a:t>
            </a:r>
          </a:p>
        </p:txBody>
      </p:sp>
    </p:spTree>
    <p:extLst>
      <p:ext uri="{BB962C8B-B14F-4D97-AF65-F5344CB8AC3E}">
        <p14:creationId xmlns:p14="http://schemas.microsoft.com/office/powerpoint/2010/main" val="182514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FD3FEE33-AA12-CFB9-0F15-48F3D08DB72E}"/>
                  </a:ext>
                </a:extLst>
              </p:cNvPr>
              <p:cNvSpPr txBox="1">
                <a:spLocks/>
              </p:cNvSpPr>
              <p:nvPr/>
            </p:nvSpPr>
            <p:spPr>
              <a:xfrm>
                <a:off x="838199" y="2931669"/>
                <a:ext cx="11113393" cy="19092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First attempt at encoding:</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To encode 0, output a random string </a:t>
                </a:r>
                <a14:m>
                  <m:oMath xmlns:m="http://schemas.openxmlformats.org/officeDocument/2006/math">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Sup>
                      <m:sSubSup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Sup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𝔽</m:t>
                        </m:r>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m:t>
                        </m:r>
                      </m:sub>
                      <m:sup>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𝑛</m:t>
                        </m:r>
                      </m:sup>
                    </m:sSubSup>
                  </m:oMath>
                </a14:m>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To encode 1, sample </a:t>
                </a:r>
                <a14:m>
                  <m:oMath xmlns:m="http://schemas.openxmlformats.org/officeDocument/2006/math">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𝑠</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Sup>
                      <m:sSubSup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Sup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𝔽</m:t>
                        </m:r>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m:t>
                        </m:r>
                      </m:sub>
                      <m:sup>
                        <m:func>
                          <m:func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funcPr>
                          <m:fName>
                            <m:sSup>
                              <m:sSup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m:rPr>
                                    <m:sty m:val="p"/>
                                  </m:rPr>
                                  <a:rPr kumimoji="0" lang="en-US" sz="24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log</m:t>
                                </m:r>
                              </m:e>
                              <m:sup>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m:t>
                                </m:r>
                              </m:sup>
                            </m:sSup>
                          </m:fName>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𝑛</m:t>
                            </m:r>
                          </m:e>
                        </m:func>
                      </m:sup>
                    </m:sSubSup>
                  </m:oMath>
                </a14:m>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 and low-weight error </a:t>
                </a:r>
                <a14:m>
                  <m:oMath xmlns:m="http://schemas.openxmlformats.org/officeDocument/2006/math">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𝑒</m:t>
                    </m:r>
                  </m:oMath>
                </a14:m>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 and output </a:t>
                </a:r>
                <a14:m>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𝐺𝑠</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𝑒</m:t>
                    </m:r>
                  </m:oMath>
                </a14:m>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a:t>
                </a:r>
              </a:p>
            </p:txBody>
          </p:sp>
        </mc:Choice>
        <mc:Fallback xmlns="">
          <p:sp>
            <p:nvSpPr>
              <p:cNvPr id="6" name="Content Placeholder 2">
                <a:extLst>
                  <a:ext uri="{FF2B5EF4-FFF2-40B4-BE49-F238E27FC236}">
                    <a16:creationId xmlns:a16="http://schemas.microsoft.com/office/drawing/2014/main" id="{FD3FEE33-AA12-CFB9-0F15-48F3D08DB72E}"/>
                  </a:ext>
                </a:extLst>
              </p:cNvPr>
              <p:cNvSpPr txBox="1">
                <a:spLocks noRot="1" noChangeAspect="1" noMove="1" noResize="1" noEditPoints="1" noAdjustHandles="1" noChangeArrowheads="1" noChangeShapeType="1" noTextEdit="1"/>
              </p:cNvSpPr>
              <p:nvPr/>
            </p:nvSpPr>
            <p:spPr>
              <a:xfrm>
                <a:off x="838199" y="2931669"/>
                <a:ext cx="11113393" cy="1909272"/>
              </a:xfrm>
              <a:prstGeom prst="rect">
                <a:avLst/>
              </a:prstGeom>
              <a:blipFill>
                <a:blip r:embed="rId3"/>
                <a:stretch>
                  <a:fillRect l="-912" t="-5263"/>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6FA76F62-337C-2286-FEDC-94AEBE711100}"/>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Constructing a PRC for 1 bit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94BF572-9EEA-F3CC-15FD-18310B3B7D5B}"/>
                  </a:ext>
                </a:extLst>
              </p:cNvPr>
              <p:cNvSpPr>
                <a:spLocks noGrp="1"/>
              </p:cNvSpPr>
              <p:nvPr>
                <p:ph idx="1"/>
              </p:nvPr>
            </p:nvSpPr>
            <p:spPr>
              <a:xfrm>
                <a:off x="838200" y="1825625"/>
                <a:ext cx="11113394" cy="1097916"/>
              </a:xfrm>
            </p:spPr>
            <p:txBody>
              <a:bodyPr>
                <a:normAutofit fontScale="92500"/>
              </a:bodyPr>
              <a:lstStyle/>
              <a:p>
                <a:r>
                  <a:rPr lang="en-US" dirty="0"/>
                  <a:t>LPN says that noisy samples from random linear codes are pseudorandom:</a:t>
                </a:r>
              </a:p>
              <a:p>
                <a:pPr marL="0" indent="0" algn="ctr">
                  <a:buNone/>
                </a:pP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𝐺</m:t>
                    </m:r>
                    <m:r>
                      <a:rPr lang="en-US" b="0" i="1" smtClean="0">
                        <a:latin typeface="Cambria Math" panose="02040503050406030204" pitchFamily="18" charset="0"/>
                      </a:rPr>
                      <m:t>, </m:t>
                    </m:r>
                    <m:r>
                      <a:rPr lang="en-US" b="0" i="1" smtClean="0">
                        <a:latin typeface="Cambria Math" panose="02040503050406030204" pitchFamily="18" charset="0"/>
                      </a:rPr>
                      <m:t>𝐺𝑠</m:t>
                    </m:r>
                    <m:r>
                      <a:rPr lang="en-US" b="0" i="1" smtClean="0">
                        <a:latin typeface="Cambria Math" panose="02040503050406030204" pitchFamily="18" charset="0"/>
                      </a:rPr>
                      <m:t>⊕</m:t>
                    </m:r>
                    <m:r>
                      <a:rPr lang="en-US" b="0" i="1" smtClean="0">
                        <a:latin typeface="Cambria Math" panose="02040503050406030204" pitchFamily="18" charset="0"/>
                      </a:rPr>
                      <m:t>𝑒</m:t>
                    </m:r>
                    <m:r>
                      <a:rPr lang="en-US" b="0" i="1" smtClean="0">
                        <a:latin typeface="Cambria Math" panose="02040503050406030204" pitchFamily="18" charset="0"/>
                      </a:rPr>
                      <m:t>)≈(</m:t>
                    </m:r>
                    <m:r>
                      <a:rPr lang="en-US" b="0" i="1" smtClean="0">
                        <a:latin typeface="Cambria Math" panose="02040503050406030204" pitchFamily="18" charset="0"/>
                      </a:rPr>
                      <m:t>𝐺</m:t>
                    </m:r>
                    <m:r>
                      <a:rPr lang="en-US" b="0" i="1" smtClean="0">
                        <a:latin typeface="Cambria Math" panose="02040503050406030204" pitchFamily="18" charset="0"/>
                      </a:rPr>
                      <m:t>, </m:t>
                    </m:r>
                    <m:r>
                      <a:rPr lang="en-US" b="0" i="1" smtClean="0">
                        <a:latin typeface="Cambria Math" panose="02040503050406030204" pitchFamily="18" charset="0"/>
                      </a:rPr>
                      <m:t>𝑢</m:t>
                    </m:r>
                    <m:r>
                      <a:rPr lang="en-US" b="0" i="1" smtClean="0">
                        <a:latin typeface="Cambria Math" panose="02040503050406030204" pitchFamily="18" charset="0"/>
                      </a:rPr>
                      <m:t>)</m:t>
                    </m:r>
                  </m:oMath>
                </a14:m>
                <a:r>
                  <a:rPr lang="en-US" dirty="0"/>
                  <a:t>.</a:t>
                </a:r>
              </a:p>
            </p:txBody>
          </p:sp>
        </mc:Choice>
        <mc:Fallback xmlns="">
          <p:sp>
            <p:nvSpPr>
              <p:cNvPr id="3" name="Content Placeholder 2">
                <a:extLst>
                  <a:ext uri="{FF2B5EF4-FFF2-40B4-BE49-F238E27FC236}">
                    <a16:creationId xmlns:a16="http://schemas.microsoft.com/office/drawing/2014/main" id="{C94BF572-9EEA-F3CC-15FD-18310B3B7D5B}"/>
                  </a:ext>
                </a:extLst>
              </p:cNvPr>
              <p:cNvSpPr>
                <a:spLocks noGrp="1" noRot="1" noChangeAspect="1" noMove="1" noResize="1" noEditPoints="1" noAdjustHandles="1" noChangeArrowheads="1" noChangeShapeType="1" noTextEdit="1"/>
              </p:cNvSpPr>
              <p:nvPr>
                <p:ph idx="1"/>
              </p:nvPr>
            </p:nvSpPr>
            <p:spPr>
              <a:xfrm>
                <a:off x="838200" y="1825625"/>
                <a:ext cx="11113394" cy="1097916"/>
              </a:xfrm>
              <a:blipFill>
                <a:blip r:embed="rId4"/>
                <a:stretch>
                  <a:fillRect l="-913" t="-7955" r="-3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ounded Rectangle 8">
                <a:extLst>
                  <a:ext uri="{FF2B5EF4-FFF2-40B4-BE49-F238E27FC236}">
                    <a16:creationId xmlns:a16="http://schemas.microsoft.com/office/drawing/2014/main" id="{536608A4-BDBD-C395-7214-96C71DEAD502}"/>
                  </a:ext>
                </a:extLst>
              </p:cNvPr>
              <p:cNvSpPr/>
              <p:nvPr/>
            </p:nvSpPr>
            <p:spPr>
              <a:xfrm>
                <a:off x="777476" y="4555085"/>
                <a:ext cx="10988698" cy="2010634"/>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ptos" panose="02110004020202020204"/>
                    <a:ea typeface="+mn-ea"/>
                    <a:cs typeface="Consolas" panose="020B0609020204030204" pitchFamily="49" charset="0"/>
                  </a:rPr>
                  <a:t>Sample </a:t>
                </a:r>
                <a14:m>
                  <m:oMath xmlns:m="http://schemas.openxmlformats.org/officeDocument/2006/math">
                    <m:r>
                      <a:rPr kumimoji="0" lang="en-US" sz="36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onsolas" panose="020B0609020204030204" pitchFamily="49" charset="0"/>
                      </a:rPr>
                      <m:t>𝐺</m:t>
                    </m:r>
                  </m:oMath>
                </a14:m>
                <a:r>
                  <a:rPr kumimoji="0" lang="en-US" sz="3600" b="0" i="0" u="none" strike="noStrike" kern="1200" cap="none" spc="0" normalizeH="0" baseline="0" noProof="0" dirty="0">
                    <a:ln>
                      <a:noFill/>
                    </a:ln>
                    <a:solidFill>
                      <a:prstClr val="white"/>
                    </a:solidFill>
                    <a:effectLst/>
                    <a:uLnTx/>
                    <a:uFillTx/>
                    <a:latin typeface="Aptos" panose="02110004020202020204"/>
                    <a:ea typeface="+mn-ea"/>
                    <a:cs typeface="Consolas" panose="020B0609020204030204" pitchFamily="49" charset="0"/>
                  </a:rPr>
                  <a:t> with a trapdoor!</a:t>
                </a:r>
              </a:p>
            </p:txBody>
          </p:sp>
        </mc:Choice>
        <mc:Fallback xmlns="">
          <p:sp>
            <p:nvSpPr>
              <p:cNvPr id="9" name="Rounded Rectangle 8">
                <a:extLst>
                  <a:ext uri="{FF2B5EF4-FFF2-40B4-BE49-F238E27FC236}">
                    <a16:creationId xmlns:a16="http://schemas.microsoft.com/office/drawing/2014/main" id="{536608A4-BDBD-C395-7214-96C71DEAD502}"/>
                  </a:ext>
                </a:extLst>
              </p:cNvPr>
              <p:cNvSpPr>
                <a:spLocks noRot="1" noChangeAspect="1" noMove="1" noResize="1" noEditPoints="1" noAdjustHandles="1" noChangeArrowheads="1" noChangeShapeType="1" noTextEdit="1"/>
              </p:cNvSpPr>
              <p:nvPr/>
            </p:nvSpPr>
            <p:spPr>
              <a:xfrm>
                <a:off x="777476" y="4555085"/>
                <a:ext cx="10988698" cy="2010634"/>
              </a:xfrm>
              <a:prstGeom prst="roundRect">
                <a:avLst/>
              </a:prstGeom>
              <a:blipFill>
                <a:blip r:embed="rId5"/>
                <a:stretch>
                  <a:fillRect/>
                </a:stretch>
              </a:blipFill>
            </p:spPr>
            <p:txBody>
              <a:bodyPr/>
              <a:lstStyle/>
              <a:p>
                <a:r>
                  <a:rPr lang="en-US">
                    <a:noFill/>
                  </a:rPr>
                  <a:t> </a:t>
                </a:r>
              </a:p>
            </p:txBody>
          </p:sp>
        </mc:Fallback>
      </mc:AlternateContent>
      <p:pic>
        <p:nvPicPr>
          <p:cNvPr id="11" name="Graphic 10" descr="Lightbulb with solid fill">
            <a:extLst>
              <a:ext uri="{FF2B5EF4-FFF2-40B4-BE49-F238E27FC236}">
                <a16:creationId xmlns:a16="http://schemas.microsoft.com/office/drawing/2014/main" id="{39B247A1-3DB2-1B90-89A6-26C1E63D2B8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2425" y="4556487"/>
            <a:ext cx="2067567" cy="1948626"/>
          </a:xfrm>
          <a:prstGeom prst="rect">
            <a:avLst/>
          </a:prstGeom>
        </p:spPr>
      </p:pic>
    </p:spTree>
    <p:extLst>
      <p:ext uri="{BB962C8B-B14F-4D97-AF65-F5344CB8AC3E}">
        <p14:creationId xmlns:p14="http://schemas.microsoft.com/office/powerpoint/2010/main" val="27362147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76F62-337C-2286-FEDC-94AEBE711100}"/>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Constructing a PRC for 1 bit</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F67CE86C-9990-B014-BDAF-F1EB107D65C3}"/>
                  </a:ext>
                </a:extLst>
              </p:cNvPr>
              <p:cNvSpPr txBox="1">
                <a:spLocks/>
              </p:cNvSpPr>
              <p:nvPr/>
            </p:nvSpPr>
            <p:spPr>
              <a:xfrm>
                <a:off x="838200" y="1690688"/>
                <a:ext cx="11164910" cy="12843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Sample a random </a:t>
                </a:r>
                <a14:m>
                  <m:oMath xmlns:m="http://schemas.openxmlformats.org/officeDocument/2006/math">
                    <m:r>
                      <a:rPr kumimoji="0" lang="en-US" sz="2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unc>
                      <m:func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uncPr>
                      <m:fName>
                        <m:r>
                          <m:rPr>
                            <m:sty m:val="p"/>
                          </m:rPr>
                          <a:rPr kumimoji="0" lang="en-US" sz="2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log</m:t>
                        </m:r>
                      </m:fName>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e>
                    </m:func>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-row-sparse parity-check matrix </a:t>
                </a:r>
                <a14:m>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𝐻</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Sup>
                      <m:sSubSup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Sup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𝔽</m:t>
                        </m:r>
                      </m:e>
                      <m: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up>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sup>
                    </m:sSubSup>
                  </m:oMath>
                </a14:m>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Sample a random </a:t>
                </a:r>
                <a14:m>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oMath>
                </a14:m>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 matrix </a:t>
                </a:r>
                <a14:m>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𝐺</m:t>
                    </m:r>
                  </m:oMath>
                </a14:m>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 subject to </a:t>
                </a:r>
                <a14:m>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𝐻𝐺</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oMath>
                </a14:m>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a:t>
                </a:r>
              </a:p>
            </p:txBody>
          </p:sp>
        </mc:Choice>
        <mc:Fallback xmlns="">
          <p:sp>
            <p:nvSpPr>
              <p:cNvPr id="4" name="Content Placeholder 2">
                <a:extLst>
                  <a:ext uri="{FF2B5EF4-FFF2-40B4-BE49-F238E27FC236}">
                    <a16:creationId xmlns:a16="http://schemas.microsoft.com/office/drawing/2014/main" id="{F67CE86C-9990-B014-BDAF-F1EB107D65C3}"/>
                  </a:ext>
                </a:extLst>
              </p:cNvPr>
              <p:cNvSpPr txBox="1">
                <a:spLocks noRot="1" noChangeAspect="1" noMove="1" noResize="1" noEditPoints="1" noAdjustHandles="1" noChangeArrowheads="1" noChangeShapeType="1" noTextEdit="1"/>
              </p:cNvSpPr>
              <p:nvPr/>
            </p:nvSpPr>
            <p:spPr>
              <a:xfrm>
                <a:off x="838200" y="1690688"/>
                <a:ext cx="11164910" cy="1284329"/>
              </a:xfrm>
              <a:prstGeom prst="rect">
                <a:avLst/>
              </a:prstGeom>
              <a:blipFill>
                <a:blip r:embed="rId3"/>
                <a:stretch>
                  <a:fillRect l="-1136" t="-77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D92ACB6-30F6-8D0A-B599-110B1FCFA54A}"/>
                  </a:ext>
                </a:extLst>
              </p:cNvPr>
              <p:cNvSpPr txBox="1"/>
              <p:nvPr/>
            </p:nvSpPr>
            <p:spPr>
              <a:xfrm>
                <a:off x="1311088" y="3643060"/>
                <a:ext cx="4094630" cy="137960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m>
                            <m:mPr>
                              <m:mcs>
                                <m:mc>
                                  <m:mcPr>
                                    <m:count m:val="5"/>
                                    <m:mcJc m:val="center"/>
                                  </m:mcPr>
                                </m:mc>
                              </m:mcs>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mPr>
                            <m:mr>
                              <m:e>
                                <m:r>
                                  <m:rPr>
                                    <m:brk m:alnAt="7"/>
                                  </m:r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e>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e>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e>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e>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e>
                            </m:mr>
                            <m:m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e>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e>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e>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e>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e>
                            </m:mr>
                            <m:m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e>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e>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e>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e>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e>
                            </m:mr>
                            <m:m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e>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e>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e>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e>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e>
                            </m:mr>
                          </m:m>
                        </m:e>
                      </m:d>
                    </m:oMath>
                  </m:oMathPara>
                </a14:m>
                <a:endPar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mc:Choice>
        <mc:Fallback xmlns="">
          <p:sp>
            <p:nvSpPr>
              <p:cNvPr id="9" name="TextBox 8">
                <a:extLst>
                  <a:ext uri="{FF2B5EF4-FFF2-40B4-BE49-F238E27FC236}">
                    <a16:creationId xmlns:a16="http://schemas.microsoft.com/office/drawing/2014/main" id="{9D92ACB6-30F6-8D0A-B599-110B1FCFA54A}"/>
                  </a:ext>
                </a:extLst>
              </p:cNvPr>
              <p:cNvSpPr txBox="1">
                <a:spLocks noRot="1" noChangeAspect="1" noMove="1" noResize="1" noEditPoints="1" noAdjustHandles="1" noChangeArrowheads="1" noChangeShapeType="1" noTextEdit="1"/>
              </p:cNvSpPr>
              <p:nvPr/>
            </p:nvSpPr>
            <p:spPr>
              <a:xfrm>
                <a:off x="1311088" y="3643060"/>
                <a:ext cx="4094630" cy="1379608"/>
              </a:xfrm>
              <a:prstGeom prst="rect">
                <a:avLst/>
              </a:prstGeom>
              <a:blipFill>
                <a:blip r:embed="rId4"/>
                <a:stretch>
                  <a:fillRect b="-45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73B4050-2588-D67A-C829-847DA54E346C}"/>
                  </a:ext>
                </a:extLst>
              </p:cNvPr>
              <p:cNvSpPr txBox="1"/>
              <p:nvPr/>
            </p:nvSpPr>
            <p:spPr>
              <a:xfrm>
                <a:off x="3257798" y="3152001"/>
                <a:ext cx="386355"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𝐻</m:t>
                      </m:r>
                    </m:oMath>
                  </m:oMathPara>
                </a14:m>
                <a:endPar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mc:Choice>
        <mc:Fallback xmlns="">
          <p:sp>
            <p:nvSpPr>
              <p:cNvPr id="10" name="TextBox 9">
                <a:extLst>
                  <a:ext uri="{FF2B5EF4-FFF2-40B4-BE49-F238E27FC236}">
                    <a16:creationId xmlns:a16="http://schemas.microsoft.com/office/drawing/2014/main" id="{673B4050-2588-D67A-C829-847DA54E346C}"/>
                  </a:ext>
                </a:extLst>
              </p:cNvPr>
              <p:cNvSpPr txBox="1">
                <a:spLocks noRot="1" noChangeAspect="1" noMove="1" noResize="1" noEditPoints="1" noAdjustHandles="1" noChangeArrowheads="1" noChangeShapeType="1" noTextEdit="1"/>
              </p:cNvSpPr>
              <p:nvPr/>
            </p:nvSpPr>
            <p:spPr>
              <a:xfrm>
                <a:off x="3257798" y="3152001"/>
                <a:ext cx="386355" cy="369332"/>
              </a:xfrm>
              <a:prstGeom prst="rect">
                <a:avLst/>
              </a:prstGeom>
              <a:blipFill>
                <a:blip r:embed="rId5"/>
                <a:stretch>
                  <a:fillRect l="-6250" r="-3125"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1776B47-1925-B1C4-7D1D-6BA357DA2F70}"/>
                  </a:ext>
                </a:extLst>
              </p:cNvPr>
              <p:cNvSpPr txBox="1"/>
              <p:nvPr/>
            </p:nvSpPr>
            <p:spPr>
              <a:xfrm>
                <a:off x="5197288" y="3654711"/>
                <a:ext cx="1661031" cy="175342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m>
                            <m:mPr>
                              <m:mcs>
                                <m:mc>
                                  <m:mcPr>
                                    <m:count m:val="3"/>
                                    <m:mcJc m:val="center"/>
                                  </m:mcPr>
                                </m:mc>
                              </m:mcs>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mPr>
                            <m:mr>
                              <m:e>
                                <m:r>
                                  <m:rPr>
                                    <m:brk m:alnAt="7"/>
                                  </m:r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e>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e>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e>
                            </m:mr>
                            <m:m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e>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e>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e>
                            </m:mr>
                            <m:m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e>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e>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e>
                            </m:mr>
                            <m:m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e>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e>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e>
                            </m:mr>
                            <m:m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e>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e>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e>
                            </m:mr>
                          </m:m>
                        </m:e>
                      </m:d>
                    </m:oMath>
                  </m:oMathPara>
                </a14:m>
                <a:endPar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mc:Choice>
        <mc:Fallback xmlns="">
          <p:sp>
            <p:nvSpPr>
              <p:cNvPr id="11" name="TextBox 10">
                <a:extLst>
                  <a:ext uri="{FF2B5EF4-FFF2-40B4-BE49-F238E27FC236}">
                    <a16:creationId xmlns:a16="http://schemas.microsoft.com/office/drawing/2014/main" id="{01776B47-1925-B1C4-7D1D-6BA357DA2F70}"/>
                  </a:ext>
                </a:extLst>
              </p:cNvPr>
              <p:cNvSpPr txBox="1">
                <a:spLocks noRot="1" noChangeAspect="1" noMove="1" noResize="1" noEditPoints="1" noAdjustHandles="1" noChangeArrowheads="1" noChangeShapeType="1" noTextEdit="1"/>
              </p:cNvSpPr>
              <p:nvPr/>
            </p:nvSpPr>
            <p:spPr>
              <a:xfrm>
                <a:off x="5197288" y="3654711"/>
                <a:ext cx="1661031" cy="1753429"/>
              </a:xfrm>
              <a:prstGeom prst="rect">
                <a:avLst/>
              </a:prstGeom>
              <a:blipFill>
                <a:blip r:embed="rId6"/>
                <a:stretch>
                  <a:fillRect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DB6F1E9-B52A-B6D2-7587-F06FC2608B0E}"/>
                  </a:ext>
                </a:extLst>
              </p:cNvPr>
              <p:cNvSpPr txBox="1"/>
              <p:nvPr/>
            </p:nvSpPr>
            <p:spPr>
              <a:xfrm>
                <a:off x="5894048" y="3153422"/>
                <a:ext cx="270010" cy="36933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𝐺</m:t>
                      </m:r>
                    </m:oMath>
                  </m:oMathPara>
                </a14:m>
                <a:endPar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mc:Choice>
        <mc:Fallback xmlns="">
          <p:sp>
            <p:nvSpPr>
              <p:cNvPr id="12" name="TextBox 11">
                <a:extLst>
                  <a:ext uri="{FF2B5EF4-FFF2-40B4-BE49-F238E27FC236}">
                    <a16:creationId xmlns:a16="http://schemas.microsoft.com/office/drawing/2014/main" id="{FDB6F1E9-B52A-B6D2-7587-F06FC2608B0E}"/>
                  </a:ext>
                </a:extLst>
              </p:cNvPr>
              <p:cNvSpPr txBox="1">
                <a:spLocks noRot="1" noChangeAspect="1" noMove="1" noResize="1" noEditPoints="1" noAdjustHandles="1" noChangeArrowheads="1" noChangeShapeType="1" noTextEdit="1"/>
              </p:cNvSpPr>
              <p:nvPr/>
            </p:nvSpPr>
            <p:spPr>
              <a:xfrm>
                <a:off x="5894048" y="3153422"/>
                <a:ext cx="270010" cy="369332"/>
              </a:xfrm>
              <a:prstGeom prst="rect">
                <a:avLst/>
              </a:prstGeom>
              <a:blipFill>
                <a:blip r:embed="rId7"/>
                <a:stretch>
                  <a:fillRect l="-27273" r="-22727"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2856337-E53F-478E-BC66-8E3BF782C39F}"/>
                  </a:ext>
                </a:extLst>
              </p:cNvPr>
              <p:cNvSpPr txBox="1"/>
              <p:nvPr/>
            </p:nvSpPr>
            <p:spPr>
              <a:xfrm>
                <a:off x="7416052" y="3841621"/>
                <a:ext cx="2027670" cy="137960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d>
                        <m:d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m>
                            <m:mPr>
                              <m:mcs>
                                <m:mc>
                                  <m:mcPr>
                                    <m:count m:val="3"/>
                                    <m:mcJc m:val="center"/>
                                  </m:mcPr>
                                </m:mc>
                              </m:mcs>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mPr>
                            <m:mr>
                              <m:e>
                                <m:r>
                                  <m:rPr>
                                    <m:brk m:alnAt="7"/>
                                  </m:r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e>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e>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e>
                            </m:mr>
                            <m:m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e>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e>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e>
                            </m:mr>
                            <m:m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e>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e>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e>
                            </m:mr>
                            <m:m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e>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e>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e>
                            </m:mr>
                          </m:m>
                        </m:e>
                      </m:d>
                    </m:oMath>
                  </m:oMathPara>
                </a14:m>
                <a:endPar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mc:Choice>
        <mc:Fallback xmlns="">
          <p:sp>
            <p:nvSpPr>
              <p:cNvPr id="13" name="TextBox 12">
                <a:extLst>
                  <a:ext uri="{FF2B5EF4-FFF2-40B4-BE49-F238E27FC236}">
                    <a16:creationId xmlns:a16="http://schemas.microsoft.com/office/drawing/2014/main" id="{62856337-E53F-478E-BC66-8E3BF782C39F}"/>
                  </a:ext>
                </a:extLst>
              </p:cNvPr>
              <p:cNvSpPr txBox="1">
                <a:spLocks noRot="1" noChangeAspect="1" noMove="1" noResize="1" noEditPoints="1" noAdjustHandles="1" noChangeArrowheads="1" noChangeShapeType="1" noTextEdit="1"/>
              </p:cNvSpPr>
              <p:nvPr/>
            </p:nvSpPr>
            <p:spPr>
              <a:xfrm>
                <a:off x="7416052" y="3841621"/>
                <a:ext cx="2027670" cy="1379608"/>
              </a:xfrm>
              <a:prstGeom prst="rect">
                <a:avLst/>
              </a:prstGeom>
              <a:blipFill>
                <a:blip r:embed="rId8"/>
                <a:stretch>
                  <a:fillRect l="-1250" b="-4545"/>
                </a:stretch>
              </a:blipFill>
            </p:spPr>
            <p:txBody>
              <a:bodyPr/>
              <a:lstStyle/>
              <a:p>
                <a:r>
                  <a:rPr lang="en-US">
                    <a:noFill/>
                  </a:rPr>
                  <a:t> </a:t>
                </a:r>
              </a:p>
            </p:txBody>
          </p:sp>
        </mc:Fallback>
      </mc:AlternateContent>
      <p:sp>
        <p:nvSpPr>
          <p:cNvPr id="15" name="Rounded Rectangle 14">
            <a:extLst>
              <a:ext uri="{FF2B5EF4-FFF2-40B4-BE49-F238E27FC236}">
                <a16:creationId xmlns:a16="http://schemas.microsoft.com/office/drawing/2014/main" id="{84DC139B-4AA0-0239-A2B1-099DB0654549}"/>
              </a:ext>
            </a:extLst>
          </p:cNvPr>
          <p:cNvSpPr/>
          <p:nvPr/>
        </p:nvSpPr>
        <p:spPr>
          <a:xfrm>
            <a:off x="4169089" y="1629201"/>
            <a:ext cx="2991564" cy="523220"/>
          </a:xfrm>
          <a:prstGeom prst="roundRect">
            <a:avLst/>
          </a:prstGeom>
          <a:solidFill>
            <a:schemeClr val="accent5">
              <a:lumMod val="75000"/>
              <a:alpha val="2745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7" name="Group 16">
            <a:extLst>
              <a:ext uri="{FF2B5EF4-FFF2-40B4-BE49-F238E27FC236}">
                <a16:creationId xmlns:a16="http://schemas.microsoft.com/office/drawing/2014/main" id="{B3D62915-EB3B-5E69-AAA6-B8253DED2559}"/>
              </a:ext>
            </a:extLst>
          </p:cNvPr>
          <p:cNvGrpSpPr/>
          <p:nvPr/>
        </p:nvGrpSpPr>
        <p:grpSpPr>
          <a:xfrm>
            <a:off x="3805054" y="5584600"/>
            <a:ext cx="4445497" cy="1194908"/>
            <a:chOff x="4150737" y="3609678"/>
            <a:chExt cx="3571826" cy="1194908"/>
          </a:xfrm>
        </p:grpSpPr>
        <mc:AlternateContent xmlns:mc="http://schemas.openxmlformats.org/markup-compatibility/2006" xmlns:a14="http://schemas.microsoft.com/office/drawing/2010/main">
          <mc:Choice Requires="a14">
            <p:sp>
              <p:nvSpPr>
                <p:cNvPr id="18" name="Rounded Rectangle 17">
                  <a:extLst>
                    <a:ext uri="{FF2B5EF4-FFF2-40B4-BE49-F238E27FC236}">
                      <a16:creationId xmlns:a16="http://schemas.microsoft.com/office/drawing/2014/main" id="{B44FCE09-6E18-34BE-9E8C-D6B6E9D42C04}"/>
                    </a:ext>
                  </a:extLst>
                </p:cNvPr>
                <p:cNvSpPr/>
                <p:nvPr/>
              </p:nvSpPr>
              <p:spPr>
                <a:xfrm>
                  <a:off x="4150737" y="3609678"/>
                  <a:ext cx="3571826" cy="1194908"/>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marL="914400" marR="0" lvl="2" indent="0" algn="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r>
                          <a:rPr kumimoji="0" lang="en-US" sz="36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onsolas" panose="020B0609020204030204" pitchFamily="49" charset="0"/>
                          </a:rPr>
                          <m:t>𝐻</m:t>
                        </m:r>
                        <m:d>
                          <m:dPr>
                            <m:ctrlPr>
                              <a:rPr kumimoji="0" lang="en-US" sz="36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onsolas" panose="020B0609020204030204" pitchFamily="49" charset="0"/>
                              </a:rPr>
                            </m:ctrlPr>
                          </m:dPr>
                          <m:e>
                            <m:r>
                              <a:rPr kumimoji="0" lang="en-US" sz="36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onsolas" panose="020B0609020204030204" pitchFamily="49" charset="0"/>
                              </a:rPr>
                              <m:t>𝐺𝑠</m:t>
                            </m:r>
                            <m:r>
                              <a:rPr kumimoji="0" lang="en-US" sz="36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onsolas" panose="020B0609020204030204" pitchFamily="49" charset="0"/>
                              </a:rPr>
                              <m:t>+</m:t>
                            </m:r>
                            <m:r>
                              <a:rPr kumimoji="0" lang="en-US" sz="36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onsolas" panose="020B0609020204030204" pitchFamily="49" charset="0"/>
                              </a:rPr>
                              <m:t>𝑒</m:t>
                            </m:r>
                          </m:e>
                        </m:d>
                        <m:r>
                          <a:rPr kumimoji="0" lang="en-US" sz="36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onsolas" panose="020B0609020204030204" pitchFamily="49" charset="0"/>
                          </a:rPr>
                          <m:t>=</m:t>
                        </m:r>
                        <m:r>
                          <a:rPr kumimoji="0" lang="en-US" sz="36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onsolas" panose="020B0609020204030204" pitchFamily="49" charset="0"/>
                          </a:rPr>
                          <m:t>𝐻𝑒</m:t>
                        </m:r>
                      </m:oMath>
                    </m:oMathPara>
                  </a14:m>
                  <a:endParaRPr kumimoji="0" lang="en-US" sz="3600" b="0" i="0" u="none" strike="noStrike" kern="1200" cap="none" spc="0" normalizeH="0" baseline="0" noProof="0" dirty="0">
                    <a:ln>
                      <a:noFill/>
                    </a:ln>
                    <a:solidFill>
                      <a:prstClr val="white"/>
                    </a:solidFill>
                    <a:effectLst/>
                    <a:uLnTx/>
                    <a:uFillTx/>
                    <a:latin typeface="Aptos" panose="02110004020202020204"/>
                    <a:ea typeface="+mn-ea"/>
                    <a:cs typeface="Consolas" panose="020B0609020204030204" pitchFamily="49" charset="0"/>
                  </a:endParaRPr>
                </a:p>
              </p:txBody>
            </p:sp>
          </mc:Choice>
          <mc:Fallback xmlns="">
            <p:sp>
              <p:nvSpPr>
                <p:cNvPr id="18" name="Rounded Rectangle 17">
                  <a:extLst>
                    <a:ext uri="{FF2B5EF4-FFF2-40B4-BE49-F238E27FC236}">
                      <a16:creationId xmlns:a16="http://schemas.microsoft.com/office/drawing/2014/main" id="{B44FCE09-6E18-34BE-9E8C-D6B6E9D42C04}"/>
                    </a:ext>
                  </a:extLst>
                </p:cNvPr>
                <p:cNvSpPr>
                  <a:spLocks noRot="1" noChangeAspect="1" noMove="1" noResize="1" noEditPoints="1" noAdjustHandles="1" noChangeArrowheads="1" noChangeShapeType="1" noTextEdit="1"/>
                </p:cNvSpPr>
                <p:nvPr/>
              </p:nvSpPr>
              <p:spPr>
                <a:xfrm>
                  <a:off x="4150737" y="3609678"/>
                  <a:ext cx="3571826" cy="1194908"/>
                </a:xfrm>
                <a:prstGeom prst="roundRect">
                  <a:avLst/>
                </a:prstGeom>
                <a:blipFill>
                  <a:blip r:embed="rId9"/>
                  <a:stretch>
                    <a:fillRect/>
                  </a:stretch>
                </a:blipFill>
              </p:spPr>
              <p:txBody>
                <a:bodyPr/>
                <a:lstStyle/>
                <a:p>
                  <a:r>
                    <a:rPr lang="en-US">
                      <a:noFill/>
                    </a:rPr>
                    <a:t> </a:t>
                  </a:r>
                </a:p>
              </p:txBody>
            </p:sp>
          </mc:Fallback>
        </mc:AlternateContent>
        <p:pic>
          <p:nvPicPr>
            <p:cNvPr id="19" name="Graphic 18" descr="Lightbulb with solid fill">
              <a:extLst>
                <a:ext uri="{FF2B5EF4-FFF2-40B4-BE49-F238E27FC236}">
                  <a16:creationId xmlns:a16="http://schemas.microsoft.com/office/drawing/2014/main" id="{84C06DFD-59A1-3C02-1177-1E98B2DF4C0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150737" y="3671164"/>
              <a:ext cx="913839" cy="1071935"/>
            </a:xfrm>
            <a:prstGeom prst="rect">
              <a:avLst/>
            </a:prstGeom>
          </p:spPr>
        </p:pic>
      </p:grpSp>
    </p:spTree>
    <p:extLst>
      <p:ext uri="{BB962C8B-B14F-4D97-AF65-F5344CB8AC3E}">
        <p14:creationId xmlns:p14="http://schemas.microsoft.com/office/powerpoint/2010/main" val="216936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65885BA-BFE4-775E-177A-E8D33F78C2AE}"/>
              </a:ext>
            </a:extLst>
          </p:cNvPr>
          <p:cNvSpPr txBox="1"/>
          <p:nvPr/>
        </p:nvSpPr>
        <p:spPr>
          <a:xfrm>
            <a:off x="1885932" y="2970129"/>
            <a:ext cx="2124812" cy="523220"/>
          </a:xfrm>
          <a:prstGeom prst="rect">
            <a:avLst/>
          </a:prstGeom>
          <a:solidFill>
            <a:schemeClr val="bg1"/>
          </a:solidFill>
        </p:spPr>
        <p:txBody>
          <a:bodyPr wrap="none" rtlCol="0">
            <a:spAutoFit/>
          </a:bodyPr>
          <a:lstStyle/>
          <a:p>
            <a:r>
              <a:rPr lang="en-US" sz="2800" strike="sngStrike" dirty="0"/>
              <a:t>randomness</a:t>
            </a:r>
          </a:p>
        </p:txBody>
      </p:sp>
      <p:sp>
        <p:nvSpPr>
          <p:cNvPr id="2" name="Title 1">
            <a:extLst>
              <a:ext uri="{FF2B5EF4-FFF2-40B4-BE49-F238E27FC236}">
                <a16:creationId xmlns:a16="http://schemas.microsoft.com/office/drawing/2014/main" id="{639F63F2-3A4D-468A-D126-AE49E1034467}"/>
              </a:ext>
            </a:extLst>
          </p:cNvPr>
          <p:cNvSpPr>
            <a:spLocks noGrp="1"/>
          </p:cNvSpPr>
          <p:nvPr>
            <p:ph type="title"/>
          </p:nvPr>
        </p:nvSpPr>
        <p:spPr>
          <a:xfrm>
            <a:off x="221672" y="-66391"/>
            <a:ext cx="10515600" cy="1325563"/>
          </a:xfrm>
        </p:spPr>
        <p:txBody>
          <a:bodyPr/>
          <a:lstStyle/>
          <a:p>
            <a:r>
              <a:rPr lang="en-US" dirty="0"/>
              <a:t>Constructing a watermark</a:t>
            </a:r>
          </a:p>
        </p:txBody>
      </p:sp>
      <p:pic>
        <p:nvPicPr>
          <p:cNvPr id="4" name="Graphic 3" descr="Robot with solid fill">
            <a:extLst>
              <a:ext uri="{FF2B5EF4-FFF2-40B4-BE49-F238E27FC236}">
                <a16:creationId xmlns:a16="http://schemas.microsoft.com/office/drawing/2014/main" id="{7E84DB1D-092A-1431-C3E0-75A5CCCA52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59680" y="2692572"/>
            <a:ext cx="2072640" cy="2072640"/>
          </a:xfrm>
          <a:prstGeom prst="rect">
            <a:avLst/>
          </a:prstGeom>
        </p:spPr>
      </p:pic>
      <p:sp>
        <p:nvSpPr>
          <p:cNvPr id="6" name="TextBox 5">
            <a:extLst>
              <a:ext uri="{FF2B5EF4-FFF2-40B4-BE49-F238E27FC236}">
                <a16:creationId xmlns:a16="http://schemas.microsoft.com/office/drawing/2014/main" id="{0F907728-2DB8-2928-AADA-3BF732D5C7CB}"/>
              </a:ext>
            </a:extLst>
          </p:cNvPr>
          <p:cNvSpPr txBox="1"/>
          <p:nvPr/>
        </p:nvSpPr>
        <p:spPr>
          <a:xfrm>
            <a:off x="1772266" y="4081367"/>
            <a:ext cx="2185855" cy="523220"/>
          </a:xfrm>
          <a:prstGeom prst="rect">
            <a:avLst/>
          </a:prstGeom>
          <a:noFill/>
        </p:spPr>
        <p:txBody>
          <a:bodyPr wrap="none" rtlCol="0">
            <a:spAutoFit/>
          </a:bodyPr>
          <a:lstStyle/>
          <a:p>
            <a:r>
              <a:rPr lang="en-US" sz="2800" dirty="0"/>
              <a:t>input/prompt</a:t>
            </a:r>
          </a:p>
        </p:txBody>
      </p:sp>
      <p:sp>
        <p:nvSpPr>
          <p:cNvPr id="7" name="Right Arrow 6">
            <a:extLst>
              <a:ext uri="{FF2B5EF4-FFF2-40B4-BE49-F238E27FC236}">
                <a16:creationId xmlns:a16="http://schemas.microsoft.com/office/drawing/2014/main" id="{DF62601E-C3DD-393E-80A6-671C8F20F52B}"/>
              </a:ext>
            </a:extLst>
          </p:cNvPr>
          <p:cNvSpPr/>
          <p:nvPr/>
        </p:nvSpPr>
        <p:spPr>
          <a:xfrm>
            <a:off x="3966136" y="3094579"/>
            <a:ext cx="1188720" cy="274320"/>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ight Arrow 7">
            <a:extLst>
              <a:ext uri="{FF2B5EF4-FFF2-40B4-BE49-F238E27FC236}">
                <a16:creationId xmlns:a16="http://schemas.microsoft.com/office/drawing/2014/main" id="{FD3B06C1-9642-18C2-A7C6-65127C18142E}"/>
              </a:ext>
            </a:extLst>
          </p:cNvPr>
          <p:cNvSpPr/>
          <p:nvPr/>
        </p:nvSpPr>
        <p:spPr>
          <a:xfrm>
            <a:off x="3966136" y="4253731"/>
            <a:ext cx="1188720" cy="274320"/>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ight Arrow 8">
            <a:extLst>
              <a:ext uri="{FF2B5EF4-FFF2-40B4-BE49-F238E27FC236}">
                <a16:creationId xmlns:a16="http://schemas.microsoft.com/office/drawing/2014/main" id="{981EE9F1-04C9-7BDB-FF73-618C26E33B7F}"/>
              </a:ext>
            </a:extLst>
          </p:cNvPr>
          <p:cNvSpPr/>
          <p:nvPr/>
        </p:nvSpPr>
        <p:spPr>
          <a:xfrm>
            <a:off x="7139468" y="3591732"/>
            <a:ext cx="1188720" cy="274320"/>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9990889-E5A3-2B64-6BA8-B1F843659F55}"/>
              </a:ext>
            </a:extLst>
          </p:cNvPr>
          <p:cNvSpPr txBox="1"/>
          <p:nvPr/>
        </p:nvSpPr>
        <p:spPr>
          <a:xfrm>
            <a:off x="8453392" y="3433432"/>
            <a:ext cx="1309333" cy="523220"/>
          </a:xfrm>
          <a:prstGeom prst="rect">
            <a:avLst/>
          </a:prstGeom>
          <a:noFill/>
        </p:spPr>
        <p:txBody>
          <a:bodyPr wrap="none" rtlCol="0">
            <a:spAutoFit/>
          </a:bodyPr>
          <a:lstStyle/>
          <a:p>
            <a:r>
              <a:rPr lang="en-US" sz="2800" dirty="0"/>
              <a:t>content</a:t>
            </a:r>
          </a:p>
        </p:txBody>
      </p:sp>
      <p:cxnSp>
        <p:nvCxnSpPr>
          <p:cNvPr id="11" name="Curved Connector 10">
            <a:extLst>
              <a:ext uri="{FF2B5EF4-FFF2-40B4-BE49-F238E27FC236}">
                <a16:creationId xmlns:a16="http://schemas.microsoft.com/office/drawing/2014/main" id="{1BCD9B18-69FB-DA6E-E0BC-FC25EF798E0A}"/>
              </a:ext>
            </a:extLst>
          </p:cNvPr>
          <p:cNvCxnSpPr>
            <a:cxnSpLocks/>
          </p:cNvCxnSpPr>
          <p:nvPr/>
        </p:nvCxnSpPr>
        <p:spPr>
          <a:xfrm rot="16200000" flipV="1">
            <a:off x="5812044" y="132448"/>
            <a:ext cx="466344" cy="6135624"/>
          </a:xfrm>
          <a:prstGeom prst="curvedConnector3">
            <a:avLst>
              <a:gd name="adj1" fmla="val 266761"/>
            </a:avLst>
          </a:prstGeom>
          <a:ln w="57150">
            <a:tailEnd type="triangle"/>
          </a:ln>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a16="http://schemas.microsoft.com/office/drawing/2014/main" id="{CD0811CC-334C-A633-8A28-52A5EAAC456B}"/>
              </a:ext>
            </a:extLst>
          </p:cNvPr>
          <p:cNvSpPr txBox="1"/>
          <p:nvPr/>
        </p:nvSpPr>
        <p:spPr>
          <a:xfrm>
            <a:off x="4118060" y="1138018"/>
            <a:ext cx="3854311" cy="954107"/>
          </a:xfrm>
          <a:prstGeom prst="rect">
            <a:avLst/>
          </a:prstGeom>
          <a:noFill/>
        </p:spPr>
        <p:txBody>
          <a:bodyPr wrap="square" rtlCol="0">
            <a:spAutoFit/>
          </a:bodyPr>
          <a:lstStyle/>
          <a:p>
            <a:pPr algn="ctr"/>
            <a:r>
              <a:rPr lang="en-US" sz="2800" dirty="0"/>
              <a:t>approximate randomness recovery</a:t>
            </a:r>
          </a:p>
        </p:txBody>
      </p:sp>
      <p:sp>
        <p:nvSpPr>
          <p:cNvPr id="5" name="TextBox 4">
            <a:extLst>
              <a:ext uri="{FF2B5EF4-FFF2-40B4-BE49-F238E27FC236}">
                <a16:creationId xmlns:a16="http://schemas.microsoft.com/office/drawing/2014/main" id="{BFB5C5A6-751E-2B64-1070-A6551B92BCE3}"/>
              </a:ext>
            </a:extLst>
          </p:cNvPr>
          <p:cNvSpPr txBox="1"/>
          <p:nvPr/>
        </p:nvSpPr>
        <p:spPr>
          <a:xfrm>
            <a:off x="1778722" y="2970129"/>
            <a:ext cx="2124812" cy="523220"/>
          </a:xfrm>
          <a:prstGeom prst="rect">
            <a:avLst/>
          </a:prstGeom>
          <a:solidFill>
            <a:schemeClr val="bg1"/>
          </a:solidFill>
        </p:spPr>
        <p:txBody>
          <a:bodyPr wrap="none" rtlCol="0">
            <a:spAutoFit/>
          </a:bodyPr>
          <a:lstStyle/>
          <a:p>
            <a:r>
              <a:rPr lang="en-US" sz="2800" dirty="0"/>
              <a:t>randomness</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82A86E5-A8A1-0A33-DE9E-8F95E4C33FF6}"/>
                  </a:ext>
                </a:extLst>
              </p:cNvPr>
              <p:cNvSpPr txBox="1"/>
              <p:nvPr/>
            </p:nvSpPr>
            <p:spPr>
              <a:xfrm>
                <a:off x="221672" y="3296272"/>
                <a:ext cx="5874327" cy="954107"/>
              </a:xfrm>
              <a:prstGeom prst="rect">
                <a:avLst/>
              </a:prstGeom>
              <a:noFill/>
            </p:spPr>
            <p:txBody>
              <a:bodyPr wrap="square" rtlCol="0">
                <a:spAutoFit/>
              </a:bodyPr>
              <a:lstStyle/>
              <a:p>
                <a:pPr algn="ctr"/>
                <a:r>
                  <a:rPr lang="en-US" sz="2800" b="1" dirty="0">
                    <a:solidFill>
                      <a:schemeClr val="accent2"/>
                    </a:solidFill>
                  </a:rPr>
                  <a:t>pseudorandom codeword: </a:t>
                </a:r>
              </a:p>
              <a:p>
                <a:pPr algn="ctr"/>
                <a14:m>
                  <m:oMathPara xmlns:m="http://schemas.openxmlformats.org/officeDocument/2006/math">
                    <m:oMathParaPr>
                      <m:jc m:val="centerGroup"/>
                    </m:oMathParaPr>
                    <m:oMath xmlns:m="http://schemas.openxmlformats.org/officeDocument/2006/math">
                      <m:r>
                        <a:rPr lang="en-US" sz="2800" b="1" i="1" dirty="0" smtClean="0">
                          <a:solidFill>
                            <a:schemeClr val="accent2"/>
                          </a:solidFill>
                          <a:latin typeface="Cambria Math" panose="02040503050406030204" pitchFamily="18" charset="0"/>
                        </a:rPr>
                        <m:t>𝑬𝒏</m:t>
                      </m:r>
                      <m:sSub>
                        <m:sSubPr>
                          <m:ctrlPr>
                            <a:rPr lang="en-US" sz="2800" b="1" i="1" dirty="0" smtClean="0">
                              <a:solidFill>
                                <a:schemeClr val="accent2"/>
                              </a:solidFill>
                              <a:latin typeface="Cambria Math" panose="02040503050406030204" pitchFamily="18" charset="0"/>
                            </a:rPr>
                          </m:ctrlPr>
                        </m:sSubPr>
                        <m:e>
                          <m:r>
                            <a:rPr lang="en-US" sz="2800" b="1" i="1" dirty="0" smtClean="0">
                              <a:solidFill>
                                <a:schemeClr val="accent2"/>
                              </a:solidFill>
                              <a:latin typeface="Cambria Math" panose="02040503050406030204" pitchFamily="18" charset="0"/>
                            </a:rPr>
                            <m:t>𝒄</m:t>
                          </m:r>
                        </m:e>
                        <m:sub>
                          <m:r>
                            <a:rPr lang="en-US" sz="2800" b="1" i="1" dirty="0" smtClean="0">
                              <a:solidFill>
                                <a:schemeClr val="accent2"/>
                              </a:solidFill>
                              <a:latin typeface="Cambria Math" panose="02040503050406030204" pitchFamily="18" charset="0"/>
                            </a:rPr>
                            <m:t>𝒔𝒌</m:t>
                          </m:r>
                        </m:sub>
                      </m:sSub>
                      <m:r>
                        <a:rPr lang="en-US" sz="2800" b="1" i="1" dirty="0" smtClean="0">
                          <a:solidFill>
                            <a:schemeClr val="accent2"/>
                          </a:solidFill>
                          <a:latin typeface="Cambria Math" panose="02040503050406030204" pitchFamily="18" charset="0"/>
                        </a:rPr>
                        <m:t>(</m:t>
                      </m:r>
                      <m:r>
                        <a:rPr lang="en-US" sz="2800" b="1" i="1" dirty="0" smtClean="0">
                          <a:solidFill>
                            <a:schemeClr val="accent2"/>
                          </a:solidFill>
                          <a:latin typeface="Cambria Math" panose="02040503050406030204" pitchFamily="18" charset="0"/>
                        </a:rPr>
                        <m:t>𝟏</m:t>
                      </m:r>
                      <m:r>
                        <a:rPr lang="en-US" sz="2800" b="1" i="1" dirty="0" smtClean="0">
                          <a:solidFill>
                            <a:schemeClr val="accent2"/>
                          </a:solidFill>
                          <a:latin typeface="Cambria Math" panose="02040503050406030204" pitchFamily="18" charset="0"/>
                        </a:rPr>
                        <m:t>)</m:t>
                      </m:r>
                    </m:oMath>
                  </m:oMathPara>
                </a14:m>
                <a:endParaRPr lang="en-US" sz="2800" b="1" dirty="0">
                  <a:solidFill>
                    <a:schemeClr val="accent2"/>
                  </a:solidFill>
                </a:endParaRPr>
              </a:p>
            </p:txBody>
          </p:sp>
        </mc:Choice>
        <mc:Fallback xmlns="">
          <p:sp>
            <p:nvSpPr>
              <p:cNvPr id="12" name="TextBox 11">
                <a:extLst>
                  <a:ext uri="{FF2B5EF4-FFF2-40B4-BE49-F238E27FC236}">
                    <a16:creationId xmlns:a16="http://schemas.microsoft.com/office/drawing/2014/main" id="{182A86E5-A8A1-0A33-DE9E-8F95E4C33FF6}"/>
                  </a:ext>
                </a:extLst>
              </p:cNvPr>
              <p:cNvSpPr txBox="1">
                <a:spLocks noRot="1" noChangeAspect="1" noMove="1" noResize="1" noEditPoints="1" noAdjustHandles="1" noChangeArrowheads="1" noChangeShapeType="1" noTextEdit="1"/>
              </p:cNvSpPr>
              <p:nvPr/>
            </p:nvSpPr>
            <p:spPr>
              <a:xfrm>
                <a:off x="221672" y="3296272"/>
                <a:ext cx="5874327" cy="954107"/>
              </a:xfrm>
              <a:prstGeom prst="rect">
                <a:avLst/>
              </a:prstGeom>
              <a:blipFill>
                <a:blip r:embed="rId5"/>
                <a:stretch>
                  <a:fillRect t="-6579" b="-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ounded Rectangle 15">
                <a:extLst>
                  <a:ext uri="{FF2B5EF4-FFF2-40B4-BE49-F238E27FC236}">
                    <a16:creationId xmlns:a16="http://schemas.microsoft.com/office/drawing/2014/main" id="{1E8BB333-AEB4-918B-4A5C-0ABE33A937B7}"/>
                  </a:ext>
                </a:extLst>
              </p:cNvPr>
              <p:cNvSpPr/>
              <p:nvPr/>
            </p:nvSpPr>
            <p:spPr>
              <a:xfrm>
                <a:off x="548972" y="5174780"/>
                <a:ext cx="11377391" cy="1201513"/>
              </a:xfrm>
              <a:prstGeom prst="roundRect">
                <a:avLst/>
              </a:prstGeom>
              <a:solidFill>
                <a:srgbClr val="70AD47"/>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rPr>
                  <a:t>To detect, output </a:t>
                </a:r>
                <a14:m>
                  <m:oMath xmlns:m="http://schemas.openxmlformats.org/officeDocument/2006/math">
                    <m: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t>𝐷𝑒</m:t>
                    </m:r>
                    <m:sSub>
                      <m:sSubPr>
                        <m:ctrlP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t>𝑐</m:t>
                        </m:r>
                      </m:e>
                      <m:sub>
                        <m: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t>𝑠𝑘</m:t>
                        </m:r>
                      </m:sub>
                    </m:sSub>
                    <m: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t>(</m:t>
                    </m:r>
                    <m:r>
                      <m:rPr>
                        <m:sty m:val="p"/>
                      </m:rPr>
                      <a:rPr kumimoji="0" lang="en-US" sz="2800" b="0" i="0"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t>RandRec</m:t>
                    </m:r>
                    <m:d>
                      <m:dPr>
                        <m:ctrlP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ctrlPr>
                      </m:dPr>
                      <m:e>
                        <m:r>
                          <m:rPr>
                            <m:sty m:val="p"/>
                          </m:rPr>
                          <a:rPr kumimoji="0" lang="en-US" sz="2800" b="0" i="0"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t>content</m:t>
                        </m:r>
                      </m:e>
                    </m:d>
                    <m: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t>)</m:t>
                    </m:r>
                  </m:oMath>
                </a14:m>
                <a:endPar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mc:Choice>
        <mc:Fallback xmlns="">
          <p:sp>
            <p:nvSpPr>
              <p:cNvPr id="16" name="Rounded Rectangle 15">
                <a:extLst>
                  <a:ext uri="{FF2B5EF4-FFF2-40B4-BE49-F238E27FC236}">
                    <a16:creationId xmlns:a16="http://schemas.microsoft.com/office/drawing/2014/main" id="{1E8BB333-AEB4-918B-4A5C-0ABE33A937B7}"/>
                  </a:ext>
                </a:extLst>
              </p:cNvPr>
              <p:cNvSpPr>
                <a:spLocks noRot="1" noChangeAspect="1" noMove="1" noResize="1" noEditPoints="1" noAdjustHandles="1" noChangeArrowheads="1" noChangeShapeType="1" noTextEdit="1"/>
              </p:cNvSpPr>
              <p:nvPr/>
            </p:nvSpPr>
            <p:spPr>
              <a:xfrm>
                <a:off x="548972" y="5174780"/>
                <a:ext cx="11377391" cy="1201513"/>
              </a:xfrm>
              <a:prstGeom prst="roundRect">
                <a:avLst/>
              </a:prstGeom>
              <a:blipFill>
                <a:blip r:embed="rId6"/>
                <a:stretch>
                  <a:fillRect/>
                </a:stretch>
              </a:blipFill>
              <a:ln w="19050" cap="flat" cmpd="sng" algn="ctr">
                <a:solidFill>
                  <a:sysClr val="window" lastClr="FFFFFF"/>
                </a:solidFill>
                <a:prstDash val="solid"/>
                <a:miter lim="800000"/>
              </a:ln>
              <a:effectLst/>
            </p:spPr>
            <p:txBody>
              <a:bodyPr/>
              <a:lstStyle/>
              <a:p>
                <a:r>
                  <a:rPr lang="en-US">
                    <a:noFill/>
                  </a:rPr>
                  <a:t> </a:t>
                </a:r>
              </a:p>
            </p:txBody>
          </p:sp>
        </mc:Fallback>
      </mc:AlternateContent>
    </p:spTree>
    <p:extLst>
      <p:ext uri="{BB962C8B-B14F-4D97-AF65-F5344CB8AC3E}">
        <p14:creationId xmlns:p14="http://schemas.microsoft.com/office/powerpoint/2010/main" val="105390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AA717-B159-52F5-FF5D-A0C763B86B4B}"/>
              </a:ext>
            </a:extLst>
          </p:cNvPr>
          <p:cNvSpPr>
            <a:spLocks noGrp="1"/>
          </p:cNvSpPr>
          <p:nvPr>
            <p:ph type="title"/>
          </p:nvPr>
        </p:nvSpPr>
        <p:spPr>
          <a:xfrm>
            <a:off x="91226" y="-105628"/>
            <a:ext cx="10515600" cy="1325563"/>
          </a:xfrm>
        </p:spPr>
        <p:txBody>
          <a:bodyPr/>
          <a:lstStyle/>
          <a:p>
            <a:r>
              <a:rPr lang="en-US" dirty="0"/>
              <a:t>Proving substitution robustness</a:t>
            </a:r>
          </a:p>
        </p:txBody>
      </p:sp>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2AEAA198-5A39-A858-07E8-B81273E19B16}"/>
                  </a:ext>
                </a:extLst>
              </p:cNvPr>
              <p:cNvSpPr/>
              <p:nvPr/>
            </p:nvSpPr>
            <p:spPr>
              <a:xfrm>
                <a:off x="407304" y="962209"/>
                <a:ext cx="11377391" cy="2327520"/>
              </a:xfrm>
              <a:prstGeom prst="roundRect">
                <a:avLst/>
              </a:prstGeom>
              <a:solidFill>
                <a:srgbClr val="70AD47"/>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Calibri" panose="020F0502020204030204"/>
                    <a:ea typeface="+mn-ea"/>
                    <a:cs typeface="+mn-cs"/>
                  </a:rPr>
                  <a:t>1. Lemma [CG24]: The error introduced by randomness recovery is captured by a </a:t>
                </a:r>
                <a14:m>
                  <m:oMath xmlns:m="http://schemas.openxmlformats.org/officeDocument/2006/math">
                    <m:sSub>
                      <m:sSubPr>
                        <m:ctrlPr>
                          <a:rPr kumimoji="0" lang="en-US" sz="3200" b="0"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3200" b="0"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t>𝑐</m:t>
                        </m:r>
                      </m:e>
                      <m:sub>
                        <m:r>
                          <a:rPr kumimoji="0" lang="en-US" sz="3200" b="0"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t>1</m:t>
                        </m:r>
                      </m:sub>
                    </m:sSub>
                  </m:oMath>
                </a14:m>
                <a:r>
                  <a:rPr kumimoji="0" lang="en-US" sz="3200" b="0" i="0" u="none" strike="noStrike" kern="0" cap="none" spc="0" normalizeH="0" baseline="0" noProof="0" dirty="0">
                    <a:ln>
                      <a:noFill/>
                    </a:ln>
                    <a:solidFill>
                      <a:prstClr val="white"/>
                    </a:solidFill>
                    <a:effectLst/>
                    <a:uLnTx/>
                    <a:uFillTx/>
                    <a:latin typeface="Calibri" panose="020F0502020204030204"/>
                    <a:ea typeface="+mn-ea"/>
                    <a:cs typeface="+mn-cs"/>
                  </a:rPr>
                  <a:t>-bounded “embedding</a:t>
                </a:r>
                <a:r>
                  <a:rPr kumimoji="0" lang="en-US" sz="3200" b="0" i="0" u="none" strike="noStrike" kern="0" cap="none" spc="0" normalizeH="0" noProof="0" dirty="0">
                    <a:ln>
                      <a:noFill/>
                    </a:ln>
                    <a:solidFill>
                      <a:prstClr val="white"/>
                    </a:solidFill>
                    <a:effectLst/>
                    <a:uLnTx/>
                    <a:uFillTx/>
                    <a:latin typeface="Calibri" panose="020F0502020204030204"/>
                    <a:ea typeface="+mn-ea"/>
                    <a:cs typeface="+mn-cs"/>
                  </a:rPr>
                  <a:t> channel”</a:t>
                </a:r>
              </a:p>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baseline="0" dirty="0">
                    <a:solidFill>
                      <a:prstClr val="white"/>
                    </a:solidFill>
                    <a:latin typeface="Calibri" panose="020F0502020204030204"/>
                  </a:rPr>
                  <a:t>(where</a:t>
                </a:r>
                <a:r>
                  <a:rPr lang="en-US" sz="2800" kern="0" dirty="0">
                    <a:solidFill>
                      <a:prstClr val="white"/>
                    </a:solidFill>
                    <a:latin typeface="Calibri" panose="020F0502020204030204"/>
                  </a:rPr>
                  <a:t> </a:t>
                </a:r>
                <a14:m>
                  <m:oMath xmlns:m="http://schemas.openxmlformats.org/officeDocument/2006/math">
                    <m:sSub>
                      <m:sSubPr>
                        <m:ctrlPr>
                          <a:rPr lang="en-US" sz="2800" b="0" i="1" kern="0" smtClean="0">
                            <a:solidFill>
                              <a:prstClr val="white"/>
                            </a:solidFill>
                            <a:latin typeface="Cambria Math" panose="02040503050406030204" pitchFamily="18" charset="0"/>
                          </a:rPr>
                        </m:ctrlPr>
                      </m:sSubPr>
                      <m:e>
                        <m:r>
                          <a:rPr lang="en-US" sz="2800" b="0" i="1" kern="0" smtClean="0">
                            <a:solidFill>
                              <a:prstClr val="white"/>
                            </a:solidFill>
                            <a:latin typeface="Cambria Math" panose="02040503050406030204" pitchFamily="18" charset="0"/>
                          </a:rPr>
                          <m:t>𝑐</m:t>
                        </m:r>
                      </m:e>
                      <m:sub>
                        <m:r>
                          <a:rPr lang="en-US" sz="2800" b="0" i="1" kern="0" smtClean="0">
                            <a:solidFill>
                              <a:prstClr val="white"/>
                            </a:solidFill>
                            <a:latin typeface="Cambria Math" panose="02040503050406030204" pitchFamily="18" charset="0"/>
                          </a:rPr>
                          <m:t>1</m:t>
                        </m:r>
                      </m:sub>
                    </m:sSub>
                  </m:oMath>
                </a14:m>
                <a:r>
                  <a:rPr lang="en-US" sz="2800" kern="0" dirty="0">
                    <a:solidFill>
                      <a:prstClr val="white"/>
                    </a:solidFill>
                    <a:latin typeface="Calibri" panose="020F0502020204030204"/>
                  </a:rPr>
                  <a:t> is a function of the entropy in the response).</a:t>
                </a:r>
                <a:endPar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mc:Choice>
        <mc:Fallback xmlns="">
          <p:sp>
            <p:nvSpPr>
              <p:cNvPr id="5" name="Rounded Rectangle 4">
                <a:extLst>
                  <a:ext uri="{FF2B5EF4-FFF2-40B4-BE49-F238E27FC236}">
                    <a16:creationId xmlns:a16="http://schemas.microsoft.com/office/drawing/2014/main" id="{2AEAA198-5A39-A858-07E8-B81273E19B16}"/>
                  </a:ext>
                </a:extLst>
              </p:cNvPr>
              <p:cNvSpPr>
                <a:spLocks noRot="1" noChangeAspect="1" noMove="1" noResize="1" noEditPoints="1" noAdjustHandles="1" noChangeArrowheads="1" noChangeShapeType="1" noTextEdit="1"/>
              </p:cNvSpPr>
              <p:nvPr/>
            </p:nvSpPr>
            <p:spPr>
              <a:xfrm>
                <a:off x="407304" y="962209"/>
                <a:ext cx="11377391" cy="2327520"/>
              </a:xfrm>
              <a:prstGeom prst="roundRect">
                <a:avLst/>
              </a:prstGeom>
              <a:blipFill>
                <a:blip r:embed="rId2"/>
                <a:stretch>
                  <a:fillRect/>
                </a:stretch>
              </a:blipFill>
              <a:ln w="19050" cap="flat" cmpd="sng" algn="ctr">
                <a:solidFill>
                  <a:sysClr val="window" lastClr="FFFFFF"/>
                </a:solidFill>
                <a:prstDash val="solid"/>
                <a:miter lim="8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ounded Rectangle 5">
                <a:extLst>
                  <a:ext uri="{FF2B5EF4-FFF2-40B4-BE49-F238E27FC236}">
                    <a16:creationId xmlns:a16="http://schemas.microsoft.com/office/drawing/2014/main" id="{16BD4FFC-03FD-E934-AB9A-D2633017B428}"/>
                  </a:ext>
                </a:extLst>
              </p:cNvPr>
              <p:cNvSpPr/>
              <p:nvPr/>
            </p:nvSpPr>
            <p:spPr>
              <a:xfrm>
                <a:off x="407304" y="3667587"/>
                <a:ext cx="11377391" cy="1089228"/>
              </a:xfrm>
              <a:prstGeom prst="roundRect">
                <a:avLst/>
              </a:prstGeom>
              <a:solidFill>
                <a:srgbClr val="70AD47"/>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dirty="0">
                    <a:solidFill>
                      <a:prstClr val="white"/>
                    </a:solidFill>
                    <a:latin typeface="Calibri" panose="020F0502020204030204"/>
                  </a:rPr>
                  <a:t>2. The composition of </a:t>
                </a:r>
                <a14:m>
                  <m:oMath xmlns:m="http://schemas.openxmlformats.org/officeDocument/2006/math">
                    <m:sSub>
                      <m:sSubPr>
                        <m:ctrlPr>
                          <a:rPr lang="en-US" sz="2800" b="0" i="1" kern="0" smtClean="0">
                            <a:solidFill>
                              <a:prstClr val="white"/>
                            </a:solidFill>
                            <a:latin typeface="Cambria Math" panose="02040503050406030204" pitchFamily="18" charset="0"/>
                          </a:rPr>
                        </m:ctrlPr>
                      </m:sSubPr>
                      <m:e>
                        <m:r>
                          <a:rPr lang="en-US" sz="2800" b="0" i="1" kern="0" smtClean="0">
                            <a:solidFill>
                              <a:prstClr val="white"/>
                            </a:solidFill>
                            <a:latin typeface="Cambria Math" panose="02040503050406030204" pitchFamily="18" charset="0"/>
                          </a:rPr>
                          <m:t>𝑐</m:t>
                        </m:r>
                      </m:e>
                      <m:sub>
                        <m:r>
                          <a:rPr lang="en-US" sz="2800" b="0" i="1" kern="0" smtClean="0">
                            <a:solidFill>
                              <a:prstClr val="white"/>
                            </a:solidFill>
                            <a:latin typeface="Cambria Math" panose="02040503050406030204" pitchFamily="18" charset="0"/>
                          </a:rPr>
                          <m:t>1</m:t>
                        </m:r>
                      </m:sub>
                    </m:sSub>
                  </m:oMath>
                </a14:m>
                <a:r>
                  <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rPr>
                  <a:t>- and </a:t>
                </a:r>
                <a14:m>
                  <m:oMath xmlns:m="http://schemas.openxmlformats.org/officeDocument/2006/math">
                    <m:sSub>
                      <m:sSubPr>
                        <m:ctrlP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t>𝑐</m:t>
                        </m:r>
                      </m:e>
                      <m:sub>
                        <m: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t>2</m:t>
                        </m:r>
                      </m:sub>
                    </m:sSub>
                  </m:oMath>
                </a14:m>
                <a:r>
                  <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rPr>
                  <a:t>- bounded channels is </a:t>
                </a:r>
                <a14:m>
                  <m:oMath xmlns:m="http://schemas.openxmlformats.org/officeDocument/2006/math">
                    <m: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t>(</m:t>
                    </m:r>
                    <m:sSub>
                      <m:sSubPr>
                        <m:ctrlP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t>𝑐</m:t>
                        </m:r>
                      </m:e>
                      <m:sub>
                        <m: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t>1</m:t>
                        </m:r>
                      </m:sub>
                    </m:sSub>
                    <m: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t>+</m:t>
                    </m:r>
                    <m:sSub>
                      <m:sSubPr>
                        <m:ctrlP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t>𝑐</m:t>
                        </m:r>
                      </m:e>
                      <m:sub>
                        <m: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t>2</m:t>
                        </m:r>
                      </m:sub>
                    </m:sSub>
                    <m: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t>)</m:t>
                    </m:r>
                  </m:oMath>
                </a14:m>
                <a:r>
                  <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rPr>
                  <a:t>-bounded.</a:t>
                </a:r>
              </a:p>
            </p:txBody>
          </p:sp>
        </mc:Choice>
        <mc:Fallback xmlns="">
          <p:sp>
            <p:nvSpPr>
              <p:cNvPr id="6" name="Rounded Rectangle 5">
                <a:extLst>
                  <a:ext uri="{FF2B5EF4-FFF2-40B4-BE49-F238E27FC236}">
                    <a16:creationId xmlns:a16="http://schemas.microsoft.com/office/drawing/2014/main" id="{16BD4FFC-03FD-E934-AB9A-D2633017B428}"/>
                  </a:ext>
                </a:extLst>
              </p:cNvPr>
              <p:cNvSpPr>
                <a:spLocks noRot="1" noChangeAspect="1" noMove="1" noResize="1" noEditPoints="1" noAdjustHandles="1" noChangeArrowheads="1" noChangeShapeType="1" noTextEdit="1"/>
              </p:cNvSpPr>
              <p:nvPr/>
            </p:nvSpPr>
            <p:spPr>
              <a:xfrm>
                <a:off x="407304" y="3667587"/>
                <a:ext cx="11377391" cy="1089228"/>
              </a:xfrm>
              <a:prstGeom prst="roundRect">
                <a:avLst/>
              </a:prstGeom>
              <a:blipFill>
                <a:blip r:embed="rId3"/>
                <a:stretch>
                  <a:fillRect/>
                </a:stretch>
              </a:blipFill>
              <a:ln w="19050" cap="flat" cmpd="sng" algn="ctr">
                <a:solidFill>
                  <a:sysClr val="window" lastClr="FFFFFF"/>
                </a:solidFill>
                <a:prstDash val="solid"/>
                <a:miter lim="8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ounded Rectangle 6">
                <a:extLst>
                  <a:ext uri="{FF2B5EF4-FFF2-40B4-BE49-F238E27FC236}">
                    <a16:creationId xmlns:a16="http://schemas.microsoft.com/office/drawing/2014/main" id="{639334E8-972E-3E0D-7FC4-29D435579501}"/>
                  </a:ext>
                </a:extLst>
              </p:cNvPr>
              <p:cNvSpPr/>
              <p:nvPr/>
            </p:nvSpPr>
            <p:spPr>
              <a:xfrm>
                <a:off x="407304" y="5056357"/>
                <a:ext cx="11377391" cy="1089228"/>
              </a:xfrm>
              <a:prstGeom prst="roundRect">
                <a:avLst/>
              </a:prstGeom>
              <a:solidFill>
                <a:srgbClr val="70AD47"/>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dirty="0">
                    <a:solidFill>
                      <a:prstClr val="white"/>
                    </a:solidFill>
                    <a:latin typeface="Calibri" panose="020F0502020204030204"/>
                  </a:rPr>
                  <a:t>3. The PRC used tolerates </a:t>
                </a:r>
                <a14:m>
                  <m:oMath xmlns:m="http://schemas.openxmlformats.org/officeDocument/2006/math">
                    <m:r>
                      <a:rPr lang="en-US" sz="2800" b="0" i="1" kern="0" smtClean="0">
                        <a:solidFill>
                          <a:prstClr val="white"/>
                        </a:solidFill>
                        <a:latin typeface="Cambria Math" panose="02040503050406030204" pitchFamily="18" charset="0"/>
                      </a:rPr>
                      <m:t>(</m:t>
                    </m:r>
                    <m:sSub>
                      <m:sSubPr>
                        <m:ctrlPr>
                          <a:rPr lang="en-US" sz="2800" b="0" i="1" kern="0" smtClean="0">
                            <a:solidFill>
                              <a:prstClr val="white"/>
                            </a:solidFill>
                            <a:latin typeface="Cambria Math" panose="02040503050406030204" pitchFamily="18" charset="0"/>
                          </a:rPr>
                        </m:ctrlPr>
                      </m:sSubPr>
                      <m:e>
                        <m:r>
                          <a:rPr lang="en-US" sz="2800" b="0" i="1" kern="0" smtClean="0">
                            <a:solidFill>
                              <a:prstClr val="white"/>
                            </a:solidFill>
                            <a:latin typeface="Cambria Math" panose="02040503050406030204" pitchFamily="18" charset="0"/>
                          </a:rPr>
                          <m:t>𝑐</m:t>
                        </m:r>
                      </m:e>
                      <m:sub>
                        <m:r>
                          <a:rPr lang="en-US" sz="2800" b="0" i="1" kern="0" smtClean="0">
                            <a:solidFill>
                              <a:prstClr val="white"/>
                            </a:solidFill>
                            <a:latin typeface="Cambria Math" panose="02040503050406030204" pitchFamily="18" charset="0"/>
                          </a:rPr>
                          <m:t>1</m:t>
                        </m:r>
                      </m:sub>
                    </m:sSub>
                    <m:r>
                      <a:rPr lang="en-US" sz="2800" b="0" i="1" kern="0" smtClean="0">
                        <a:solidFill>
                          <a:prstClr val="white"/>
                        </a:solidFill>
                        <a:latin typeface="Cambria Math" panose="02040503050406030204" pitchFamily="18" charset="0"/>
                      </a:rPr>
                      <m:t>+</m:t>
                    </m:r>
                    <m:sSub>
                      <m:sSubPr>
                        <m:ctrlPr>
                          <a:rPr lang="en-US" sz="2800" b="0" i="1" kern="0" smtClean="0">
                            <a:solidFill>
                              <a:prstClr val="white"/>
                            </a:solidFill>
                            <a:latin typeface="Cambria Math" panose="02040503050406030204" pitchFamily="18" charset="0"/>
                          </a:rPr>
                        </m:ctrlPr>
                      </m:sSubPr>
                      <m:e>
                        <m:r>
                          <a:rPr lang="en-US" sz="2800" b="0" i="1" kern="0" smtClean="0">
                            <a:solidFill>
                              <a:prstClr val="white"/>
                            </a:solidFill>
                            <a:latin typeface="Cambria Math" panose="02040503050406030204" pitchFamily="18" charset="0"/>
                          </a:rPr>
                          <m:t>𝑐</m:t>
                        </m:r>
                      </m:e>
                      <m:sub>
                        <m:r>
                          <a:rPr lang="en-US" sz="2800" b="0" i="1" kern="0" smtClean="0">
                            <a:solidFill>
                              <a:prstClr val="white"/>
                            </a:solidFill>
                            <a:latin typeface="Cambria Math" panose="02040503050406030204" pitchFamily="18" charset="0"/>
                          </a:rPr>
                          <m:t>2</m:t>
                        </m:r>
                      </m:sub>
                    </m:sSub>
                    <m:r>
                      <a:rPr lang="en-US" sz="2800" b="0" i="1" kern="0" smtClean="0">
                        <a:solidFill>
                          <a:prstClr val="white"/>
                        </a:solidFill>
                        <a:latin typeface="Cambria Math" panose="02040503050406030204" pitchFamily="18" charset="0"/>
                      </a:rPr>
                      <m:t>)</m:t>
                    </m:r>
                  </m:oMath>
                </a14:m>
                <a:r>
                  <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rPr>
                  <a:t>-bounded error channels.</a:t>
                </a:r>
              </a:p>
            </p:txBody>
          </p:sp>
        </mc:Choice>
        <mc:Fallback xmlns="">
          <p:sp>
            <p:nvSpPr>
              <p:cNvPr id="7" name="Rounded Rectangle 6">
                <a:extLst>
                  <a:ext uri="{FF2B5EF4-FFF2-40B4-BE49-F238E27FC236}">
                    <a16:creationId xmlns:a16="http://schemas.microsoft.com/office/drawing/2014/main" id="{639334E8-972E-3E0D-7FC4-29D435579501}"/>
                  </a:ext>
                </a:extLst>
              </p:cNvPr>
              <p:cNvSpPr>
                <a:spLocks noRot="1" noChangeAspect="1" noMove="1" noResize="1" noEditPoints="1" noAdjustHandles="1" noChangeArrowheads="1" noChangeShapeType="1" noTextEdit="1"/>
              </p:cNvSpPr>
              <p:nvPr/>
            </p:nvSpPr>
            <p:spPr>
              <a:xfrm>
                <a:off x="407304" y="5056357"/>
                <a:ext cx="11377391" cy="1089228"/>
              </a:xfrm>
              <a:prstGeom prst="roundRect">
                <a:avLst/>
              </a:prstGeom>
              <a:blipFill>
                <a:blip r:embed="rId4"/>
                <a:stretch>
                  <a:fillRect/>
                </a:stretch>
              </a:blipFill>
              <a:ln w="19050" cap="flat" cmpd="sng" algn="ctr">
                <a:solidFill>
                  <a:sysClr val="window" lastClr="FFFFFF"/>
                </a:solidFill>
                <a:prstDash val="solid"/>
                <a:miter lim="8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DE8A157-B63B-9008-2653-87C35AAE40E5}"/>
                  </a:ext>
                </a:extLst>
              </p:cNvPr>
              <p:cNvSpPr txBox="1"/>
              <p:nvPr/>
            </p:nvSpPr>
            <p:spPr>
              <a:xfrm>
                <a:off x="407304" y="6214294"/>
                <a:ext cx="8585684" cy="523220"/>
              </a:xfrm>
              <a:prstGeom prst="rect">
                <a:avLst/>
              </a:prstGeom>
              <a:noFill/>
            </p:spPr>
            <p:txBody>
              <a:bodyPr wrap="none" rtlCol="0">
                <a:spAutoFit/>
              </a:bodyPr>
              <a:lstStyle/>
              <a:p>
                <a:r>
                  <a:rPr lang="en-US" sz="2800" dirty="0"/>
                  <a:t>⇨ the watermark is robust to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𝑐</m:t>
                        </m:r>
                      </m:e>
                      <m:sub>
                        <m:r>
                          <a:rPr lang="en-US" sz="2800" b="0" i="1" smtClean="0">
                            <a:latin typeface="Cambria Math" panose="02040503050406030204" pitchFamily="18" charset="0"/>
                          </a:rPr>
                          <m:t>2</m:t>
                        </m:r>
                      </m:sub>
                    </m:sSub>
                  </m:oMath>
                </a14:m>
                <a:r>
                  <a:rPr lang="en-US" sz="2800" dirty="0"/>
                  <a:t>-bounded error channels! </a:t>
                </a:r>
              </a:p>
            </p:txBody>
          </p:sp>
        </mc:Choice>
        <mc:Fallback xmlns="">
          <p:sp>
            <p:nvSpPr>
              <p:cNvPr id="8" name="TextBox 7">
                <a:extLst>
                  <a:ext uri="{FF2B5EF4-FFF2-40B4-BE49-F238E27FC236}">
                    <a16:creationId xmlns:a16="http://schemas.microsoft.com/office/drawing/2014/main" id="{1DE8A157-B63B-9008-2653-87C35AAE40E5}"/>
                  </a:ext>
                </a:extLst>
              </p:cNvPr>
              <p:cNvSpPr txBox="1">
                <a:spLocks noRot="1" noChangeAspect="1" noMove="1" noResize="1" noEditPoints="1" noAdjustHandles="1" noChangeArrowheads="1" noChangeShapeType="1" noTextEdit="1"/>
              </p:cNvSpPr>
              <p:nvPr/>
            </p:nvSpPr>
            <p:spPr>
              <a:xfrm>
                <a:off x="407304" y="6214294"/>
                <a:ext cx="8585684" cy="523220"/>
              </a:xfrm>
              <a:prstGeom prst="rect">
                <a:avLst/>
              </a:prstGeom>
              <a:blipFill>
                <a:blip r:embed="rId5"/>
                <a:stretch>
                  <a:fillRect l="-1479" t="-11905" r="-1627" b="-30952"/>
                </a:stretch>
              </a:blipFill>
            </p:spPr>
            <p:txBody>
              <a:bodyPr/>
              <a:lstStyle/>
              <a:p>
                <a:r>
                  <a:rPr lang="en-US">
                    <a:noFill/>
                  </a:rPr>
                  <a:t> </a:t>
                </a:r>
              </a:p>
            </p:txBody>
          </p:sp>
        </mc:Fallback>
      </mc:AlternateContent>
    </p:spTree>
    <p:extLst>
      <p:ext uri="{BB962C8B-B14F-4D97-AF65-F5344CB8AC3E}">
        <p14:creationId xmlns:p14="http://schemas.microsoft.com/office/powerpoint/2010/main" val="120741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D19D6-FE72-E54F-FC12-0105C2A28E2D}"/>
              </a:ext>
            </a:extLst>
          </p:cNvPr>
          <p:cNvSpPr>
            <a:spLocks noGrp="1"/>
          </p:cNvSpPr>
          <p:nvPr>
            <p:ph type="title"/>
          </p:nvPr>
        </p:nvSpPr>
        <p:spPr/>
        <p:txBody>
          <a:bodyPr/>
          <a:lstStyle/>
          <a:p>
            <a:r>
              <a:rPr lang="en-US" dirty="0"/>
              <a:t>Watermarking LLMs</a:t>
            </a:r>
          </a:p>
        </p:txBody>
      </p:sp>
      <mc:AlternateContent xmlns:mc="http://schemas.openxmlformats.org/markup-compatibility/2006" xmlns:a14="http://schemas.microsoft.com/office/drawing/2010/main">
        <mc:Choice Requires="a14">
          <p:sp>
            <p:nvSpPr>
              <p:cNvPr id="4" name="Rounded Rectangle 3">
                <a:extLst>
                  <a:ext uri="{FF2B5EF4-FFF2-40B4-BE49-F238E27FC236}">
                    <a16:creationId xmlns:a16="http://schemas.microsoft.com/office/drawing/2014/main" id="{2B6EFDF3-4D52-196A-B601-6144D200DA67}"/>
                  </a:ext>
                </a:extLst>
              </p:cNvPr>
              <p:cNvSpPr/>
              <p:nvPr/>
            </p:nvSpPr>
            <p:spPr>
              <a:xfrm>
                <a:off x="6893721" y="2043952"/>
                <a:ext cx="3218467" cy="165911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400" b="0" i="1" smtClean="0">
                          <a:latin typeface="Cambria Math" panose="02040503050406030204" pitchFamily="18" charset="0"/>
                          <a:cs typeface="Consolas" panose="020B0609020204030204" pitchFamily="49" charset="0"/>
                        </a:rPr>
                        <m:t>𝑊𝑎</m:t>
                      </m:r>
                      <m:sSubSup>
                        <m:sSubSupPr>
                          <m:ctrlPr>
                            <a:rPr lang="en-US" sz="4400" b="0" i="1" smtClean="0">
                              <a:latin typeface="Cambria Math" panose="02040503050406030204" pitchFamily="18" charset="0"/>
                              <a:cs typeface="Consolas" panose="020B0609020204030204" pitchFamily="49" charset="0"/>
                            </a:rPr>
                          </m:ctrlPr>
                        </m:sSubSupPr>
                        <m:e>
                          <m:r>
                            <a:rPr lang="en-US" sz="4400" b="0" i="1" smtClean="0">
                              <a:latin typeface="Cambria Math" panose="02040503050406030204" pitchFamily="18" charset="0"/>
                              <a:cs typeface="Consolas" panose="020B0609020204030204" pitchFamily="49" charset="0"/>
                            </a:rPr>
                            <m:t>𝑡</m:t>
                          </m:r>
                        </m:e>
                        <m:sub>
                          <m:r>
                            <a:rPr lang="en-US" sz="4400" b="0" i="1" smtClean="0">
                              <a:latin typeface="Cambria Math" panose="02040503050406030204" pitchFamily="18" charset="0"/>
                              <a:cs typeface="Consolas" panose="020B0609020204030204" pitchFamily="49" charset="0"/>
                            </a:rPr>
                            <m:t>𝑘</m:t>
                          </m:r>
                        </m:sub>
                        <m:sup>
                          <m:r>
                            <a:rPr lang="en-US" sz="4400" b="0" i="1" smtClean="0">
                              <a:latin typeface="Cambria Math" panose="02040503050406030204" pitchFamily="18" charset="0"/>
                              <a:cs typeface="Consolas" panose="020B0609020204030204" pitchFamily="49" charset="0"/>
                            </a:rPr>
                            <m:t>𝑀</m:t>
                          </m:r>
                        </m:sup>
                      </m:sSubSup>
                    </m:oMath>
                  </m:oMathPara>
                </a14:m>
                <a:endParaRPr lang="en-US" sz="4400" dirty="0">
                  <a:cs typeface="Consolas" panose="020B0609020204030204" pitchFamily="49" charset="0"/>
                </a:endParaRPr>
              </a:p>
            </p:txBody>
          </p:sp>
        </mc:Choice>
        <mc:Fallback xmlns="">
          <p:sp>
            <p:nvSpPr>
              <p:cNvPr id="4" name="Rounded Rectangle 3">
                <a:extLst>
                  <a:ext uri="{FF2B5EF4-FFF2-40B4-BE49-F238E27FC236}">
                    <a16:creationId xmlns:a16="http://schemas.microsoft.com/office/drawing/2014/main" id="{2B6EFDF3-4D52-196A-B601-6144D200DA67}"/>
                  </a:ext>
                </a:extLst>
              </p:cNvPr>
              <p:cNvSpPr>
                <a:spLocks noRot="1" noChangeAspect="1" noMove="1" noResize="1" noEditPoints="1" noAdjustHandles="1" noChangeArrowheads="1" noChangeShapeType="1" noTextEdit="1"/>
              </p:cNvSpPr>
              <p:nvPr/>
            </p:nvSpPr>
            <p:spPr>
              <a:xfrm>
                <a:off x="6893721" y="2043952"/>
                <a:ext cx="3218467" cy="1659118"/>
              </a:xfrm>
              <a:prstGeom prst="roundRect">
                <a:avLst/>
              </a:prstGeom>
              <a:blipFill>
                <a:blip r:embed="rId2"/>
                <a:stretch>
                  <a:fillRect/>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6D5D3D91-0CF2-290C-411A-414F7E49D22D}"/>
              </a:ext>
            </a:extLst>
          </p:cNvPr>
          <p:cNvCxnSpPr>
            <a:cxnSpLocks/>
          </p:cNvCxnSpPr>
          <p:nvPr/>
        </p:nvCxnSpPr>
        <p:spPr>
          <a:xfrm>
            <a:off x="3778157" y="2640105"/>
            <a:ext cx="3115564" cy="0"/>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64C1A16-407D-4C30-2024-DA71D3495B61}"/>
                  </a:ext>
                </a:extLst>
              </p:cNvPr>
              <p:cNvSpPr txBox="1"/>
              <p:nvPr/>
            </p:nvSpPr>
            <p:spPr>
              <a:xfrm>
                <a:off x="4487769" y="2116884"/>
                <a:ext cx="1576394" cy="523220"/>
              </a:xfrm>
              <a:prstGeom prst="rect">
                <a:avLst/>
              </a:prstGeom>
              <a:noFill/>
            </p:spPr>
            <p:txBody>
              <a:bodyPr wrap="none" rtlCol="0">
                <a:spAutoFit/>
              </a:bodyPr>
              <a:lstStyle/>
              <a:p>
                <a:r>
                  <a:rPr lang="en-US" sz="2800" b="0" dirty="0"/>
                  <a:t>Prompt </a:t>
                </a:r>
                <a14:m>
                  <m:oMath xmlns:m="http://schemas.openxmlformats.org/officeDocument/2006/math">
                    <m:r>
                      <a:rPr lang="en-US" sz="2800" b="0" i="1" smtClean="0">
                        <a:latin typeface="Cambria Math" panose="02040503050406030204" pitchFamily="18" charset="0"/>
                      </a:rPr>
                      <m:t>𝜋</m:t>
                    </m:r>
                  </m:oMath>
                </a14:m>
                <a:endParaRPr lang="en-US" sz="2800" dirty="0"/>
              </a:p>
            </p:txBody>
          </p:sp>
        </mc:Choice>
        <mc:Fallback xmlns="">
          <p:sp>
            <p:nvSpPr>
              <p:cNvPr id="12" name="TextBox 11">
                <a:extLst>
                  <a:ext uri="{FF2B5EF4-FFF2-40B4-BE49-F238E27FC236}">
                    <a16:creationId xmlns:a16="http://schemas.microsoft.com/office/drawing/2014/main" id="{D64C1A16-407D-4C30-2024-DA71D3495B61}"/>
                  </a:ext>
                </a:extLst>
              </p:cNvPr>
              <p:cNvSpPr txBox="1">
                <a:spLocks noRot="1" noChangeAspect="1" noMove="1" noResize="1" noEditPoints="1" noAdjustHandles="1" noChangeArrowheads="1" noChangeShapeType="1" noTextEdit="1"/>
              </p:cNvSpPr>
              <p:nvPr/>
            </p:nvSpPr>
            <p:spPr>
              <a:xfrm>
                <a:off x="4487769" y="2116884"/>
                <a:ext cx="1576394" cy="523220"/>
              </a:xfrm>
              <a:prstGeom prst="rect">
                <a:avLst/>
              </a:prstGeom>
              <a:blipFill>
                <a:blip r:embed="rId5"/>
                <a:stretch>
                  <a:fillRect l="-8000" t="-11905" b="-30952"/>
                </a:stretch>
              </a:blipFill>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EFE8A2C8-752A-4D82-15C9-45D75C18AEA7}"/>
              </a:ext>
            </a:extLst>
          </p:cNvPr>
          <p:cNvCxnSpPr>
            <a:cxnSpLocks/>
          </p:cNvCxnSpPr>
          <p:nvPr/>
        </p:nvCxnSpPr>
        <p:spPr>
          <a:xfrm flipH="1">
            <a:off x="3778157" y="3016243"/>
            <a:ext cx="3115564" cy="0"/>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7E052C5-99F8-8B23-BFB6-74FDAE2618B8}"/>
                  </a:ext>
                </a:extLst>
              </p:cNvPr>
              <p:cNvSpPr txBox="1"/>
              <p:nvPr/>
            </p:nvSpPr>
            <p:spPr>
              <a:xfrm>
                <a:off x="4271317" y="3066300"/>
                <a:ext cx="2461177" cy="954107"/>
              </a:xfrm>
              <a:prstGeom prst="rect">
                <a:avLst/>
              </a:prstGeom>
              <a:noFill/>
            </p:spPr>
            <p:txBody>
              <a:bodyPr wrap="square" rtlCol="0">
                <a:spAutoFit/>
              </a:bodyPr>
              <a:lstStyle/>
              <a:p>
                <a:r>
                  <a:rPr lang="en-US" sz="2800" dirty="0"/>
                  <a:t>Watermarked t</a:t>
                </a:r>
                <a:r>
                  <a:rPr lang="en-US" sz="2800" b="0" dirty="0"/>
                  <a:t>ext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𝑡</m:t>
                        </m:r>
                      </m:sub>
                    </m:sSub>
                  </m:oMath>
                </a14:m>
                <a:endParaRPr lang="en-US" sz="2800" dirty="0"/>
              </a:p>
            </p:txBody>
          </p:sp>
        </mc:Choice>
        <mc:Fallback xmlns="">
          <p:sp>
            <p:nvSpPr>
              <p:cNvPr id="20" name="TextBox 19">
                <a:extLst>
                  <a:ext uri="{FF2B5EF4-FFF2-40B4-BE49-F238E27FC236}">
                    <a16:creationId xmlns:a16="http://schemas.microsoft.com/office/drawing/2014/main" id="{07E052C5-99F8-8B23-BFB6-74FDAE2618B8}"/>
                  </a:ext>
                </a:extLst>
              </p:cNvPr>
              <p:cNvSpPr txBox="1">
                <a:spLocks noRot="1" noChangeAspect="1" noMove="1" noResize="1" noEditPoints="1" noAdjustHandles="1" noChangeArrowheads="1" noChangeShapeType="1" noTextEdit="1"/>
              </p:cNvSpPr>
              <p:nvPr/>
            </p:nvSpPr>
            <p:spPr>
              <a:xfrm>
                <a:off x="4271317" y="3066300"/>
                <a:ext cx="2461177" cy="954107"/>
              </a:xfrm>
              <a:prstGeom prst="rect">
                <a:avLst/>
              </a:prstGeom>
              <a:blipFill>
                <a:blip r:embed="rId6"/>
                <a:stretch>
                  <a:fillRect l="-5155" t="-6579" b="-17105"/>
                </a:stretch>
              </a:blipFill>
            </p:spPr>
            <p:txBody>
              <a:bodyPr/>
              <a:lstStyle/>
              <a:p>
                <a:r>
                  <a:rPr lang="en-US">
                    <a:noFill/>
                  </a:rPr>
                  <a:t> </a:t>
                </a:r>
              </a:p>
            </p:txBody>
          </p:sp>
        </mc:Fallback>
      </mc:AlternateContent>
      <p:pic>
        <p:nvPicPr>
          <p:cNvPr id="9" name="Graphic 8" descr="Professor female with solid fill">
            <a:extLst>
              <a:ext uri="{FF2B5EF4-FFF2-40B4-BE49-F238E27FC236}">
                <a16:creationId xmlns:a16="http://schemas.microsoft.com/office/drawing/2014/main" id="{45620AF3-3F40-BEB7-508B-63B8A7AAABE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119040" y="4547210"/>
            <a:ext cx="1659117" cy="1659117"/>
          </a:xfrm>
          <a:prstGeom prst="rect">
            <a:avLst/>
          </a:prstGeom>
        </p:spPr>
      </p:pic>
      <mc:AlternateContent xmlns:mc="http://schemas.openxmlformats.org/markup-compatibility/2006" xmlns:a14="http://schemas.microsoft.com/office/drawing/2010/main">
        <mc:Choice Requires="a14">
          <p:sp>
            <p:nvSpPr>
              <p:cNvPr id="18" name="Rounded Rectangle 17">
                <a:extLst>
                  <a:ext uri="{FF2B5EF4-FFF2-40B4-BE49-F238E27FC236}">
                    <a16:creationId xmlns:a16="http://schemas.microsoft.com/office/drawing/2014/main" id="{3269BDDA-35D4-F113-F848-A79C3804D5FE}"/>
                  </a:ext>
                </a:extLst>
              </p:cNvPr>
              <p:cNvSpPr/>
              <p:nvPr/>
            </p:nvSpPr>
            <p:spPr>
              <a:xfrm>
                <a:off x="6893721" y="4547210"/>
                <a:ext cx="3218467" cy="165911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400" b="0" i="1" smtClean="0">
                          <a:latin typeface="Cambria Math" panose="02040503050406030204" pitchFamily="18" charset="0"/>
                          <a:cs typeface="Consolas" panose="020B0609020204030204" pitchFamily="49" charset="0"/>
                        </a:rPr>
                        <m:t>𝐷𝑒𝑡𝑒𝑐</m:t>
                      </m:r>
                      <m:sSub>
                        <m:sSubPr>
                          <m:ctrlPr>
                            <a:rPr lang="en-US" sz="4400" b="0" i="1" smtClean="0">
                              <a:latin typeface="Cambria Math" panose="02040503050406030204" pitchFamily="18" charset="0"/>
                              <a:cs typeface="Consolas" panose="020B0609020204030204" pitchFamily="49" charset="0"/>
                            </a:rPr>
                          </m:ctrlPr>
                        </m:sSubPr>
                        <m:e>
                          <m:r>
                            <a:rPr lang="en-US" sz="4400" b="0" i="1" smtClean="0">
                              <a:latin typeface="Cambria Math" panose="02040503050406030204" pitchFamily="18" charset="0"/>
                              <a:cs typeface="Consolas" panose="020B0609020204030204" pitchFamily="49" charset="0"/>
                            </a:rPr>
                            <m:t>𝑡</m:t>
                          </m:r>
                        </m:e>
                        <m:sub>
                          <m:r>
                            <a:rPr lang="en-US" sz="4400" b="0" i="1" smtClean="0">
                              <a:latin typeface="Cambria Math" panose="02040503050406030204" pitchFamily="18" charset="0"/>
                              <a:cs typeface="Consolas" panose="020B0609020204030204" pitchFamily="49" charset="0"/>
                            </a:rPr>
                            <m:t>𝑘</m:t>
                          </m:r>
                        </m:sub>
                      </m:sSub>
                    </m:oMath>
                  </m:oMathPara>
                </a14:m>
                <a:endParaRPr lang="en-US" sz="4400" dirty="0">
                  <a:cs typeface="Consolas" panose="020B0609020204030204" pitchFamily="49" charset="0"/>
                </a:endParaRPr>
              </a:p>
            </p:txBody>
          </p:sp>
        </mc:Choice>
        <mc:Fallback xmlns="">
          <p:sp>
            <p:nvSpPr>
              <p:cNvPr id="18" name="Rounded Rectangle 17">
                <a:extLst>
                  <a:ext uri="{FF2B5EF4-FFF2-40B4-BE49-F238E27FC236}">
                    <a16:creationId xmlns:a16="http://schemas.microsoft.com/office/drawing/2014/main" id="{3269BDDA-35D4-F113-F848-A79C3804D5FE}"/>
                  </a:ext>
                </a:extLst>
              </p:cNvPr>
              <p:cNvSpPr>
                <a:spLocks noRot="1" noChangeAspect="1" noMove="1" noResize="1" noEditPoints="1" noAdjustHandles="1" noChangeArrowheads="1" noChangeShapeType="1" noTextEdit="1"/>
              </p:cNvSpPr>
              <p:nvPr/>
            </p:nvSpPr>
            <p:spPr>
              <a:xfrm>
                <a:off x="6893721" y="4547210"/>
                <a:ext cx="3218467" cy="1659118"/>
              </a:xfrm>
              <a:prstGeom prst="roundRect">
                <a:avLst/>
              </a:prstGeom>
              <a:blipFill>
                <a:blip r:embed="rId9"/>
                <a:stretch>
                  <a:fillRect/>
                </a:stretch>
              </a:blipFill>
            </p:spPr>
            <p:txBody>
              <a:bodyPr/>
              <a:lstStyle/>
              <a:p>
                <a:r>
                  <a:rPr lang="en-US">
                    <a:noFill/>
                  </a:rPr>
                  <a:t> </a:t>
                </a:r>
              </a:p>
            </p:txBody>
          </p:sp>
        </mc:Fallback>
      </mc:AlternateContent>
      <p:cxnSp>
        <p:nvCxnSpPr>
          <p:cNvPr id="19" name="Straight Arrow Connector 18">
            <a:extLst>
              <a:ext uri="{FF2B5EF4-FFF2-40B4-BE49-F238E27FC236}">
                <a16:creationId xmlns:a16="http://schemas.microsoft.com/office/drawing/2014/main" id="{65C98CE7-4B59-04D5-BA7F-E2A694C158DD}"/>
              </a:ext>
            </a:extLst>
          </p:cNvPr>
          <p:cNvCxnSpPr>
            <a:cxnSpLocks/>
          </p:cNvCxnSpPr>
          <p:nvPr/>
        </p:nvCxnSpPr>
        <p:spPr>
          <a:xfrm flipV="1">
            <a:off x="3778157" y="5162425"/>
            <a:ext cx="3115564" cy="1"/>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a:extLst>
              <a:ext uri="{FF2B5EF4-FFF2-40B4-BE49-F238E27FC236}">
                <a16:creationId xmlns:a16="http://schemas.microsoft.com/office/drawing/2014/main" id="{7915314F-51A8-82BA-0EA0-3A6C9288885E}"/>
              </a:ext>
            </a:extLst>
          </p:cNvPr>
          <p:cNvCxnSpPr>
            <a:cxnSpLocks/>
          </p:cNvCxnSpPr>
          <p:nvPr/>
        </p:nvCxnSpPr>
        <p:spPr>
          <a:xfrm flipH="1">
            <a:off x="3778157" y="5538564"/>
            <a:ext cx="3115564" cy="0"/>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B25E6EE-E17F-2D71-F5D8-6A15A4F2B1B9}"/>
                  </a:ext>
                </a:extLst>
              </p:cNvPr>
              <p:cNvSpPr txBox="1"/>
              <p:nvPr/>
            </p:nvSpPr>
            <p:spPr>
              <a:xfrm>
                <a:off x="4082921" y="4609191"/>
                <a:ext cx="2353738" cy="523220"/>
              </a:xfrm>
              <a:prstGeom prst="rect">
                <a:avLst/>
              </a:prstGeom>
              <a:noFill/>
            </p:spPr>
            <p:txBody>
              <a:bodyPr wrap="square" rtlCol="0">
                <a:spAutoFit/>
              </a:bodyPr>
              <a:lstStyle/>
              <a:p>
                <a:r>
                  <a:rPr lang="en-US" sz="2800" dirty="0"/>
                  <a:t>T</a:t>
                </a:r>
                <a:r>
                  <a:rPr lang="en-US" sz="2800" b="0" dirty="0"/>
                  <a:t>ext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𝑡</m:t>
                        </m:r>
                      </m:sub>
                    </m:sSub>
                  </m:oMath>
                </a14:m>
                <a:endParaRPr lang="en-US" sz="2800" dirty="0"/>
              </a:p>
            </p:txBody>
          </p:sp>
        </mc:Choice>
        <mc:Fallback xmlns="">
          <p:sp>
            <p:nvSpPr>
              <p:cNvPr id="22" name="TextBox 21">
                <a:extLst>
                  <a:ext uri="{FF2B5EF4-FFF2-40B4-BE49-F238E27FC236}">
                    <a16:creationId xmlns:a16="http://schemas.microsoft.com/office/drawing/2014/main" id="{CB25E6EE-E17F-2D71-F5D8-6A15A4F2B1B9}"/>
                  </a:ext>
                </a:extLst>
              </p:cNvPr>
              <p:cNvSpPr txBox="1">
                <a:spLocks noRot="1" noChangeAspect="1" noMove="1" noResize="1" noEditPoints="1" noAdjustHandles="1" noChangeArrowheads="1" noChangeShapeType="1" noTextEdit="1"/>
              </p:cNvSpPr>
              <p:nvPr/>
            </p:nvSpPr>
            <p:spPr>
              <a:xfrm>
                <a:off x="4082921" y="4609191"/>
                <a:ext cx="2353738" cy="523220"/>
              </a:xfrm>
              <a:prstGeom prst="rect">
                <a:avLst/>
              </a:prstGeom>
              <a:blipFill>
                <a:blip r:embed="rId10"/>
                <a:stretch>
                  <a:fillRect l="-5376" t="-11628" b="-27907"/>
                </a:stretch>
              </a:blipFill>
            </p:spPr>
            <p:txBody>
              <a:bodyPr/>
              <a:lstStyle/>
              <a:p>
                <a:r>
                  <a:rPr lang="en-US">
                    <a:noFill/>
                  </a:rPr>
                  <a:t> </a:t>
                </a:r>
              </a:p>
            </p:txBody>
          </p:sp>
        </mc:Fallback>
      </mc:AlternateContent>
      <p:sp>
        <p:nvSpPr>
          <p:cNvPr id="23" name="TextBox 22">
            <a:extLst>
              <a:ext uri="{FF2B5EF4-FFF2-40B4-BE49-F238E27FC236}">
                <a16:creationId xmlns:a16="http://schemas.microsoft.com/office/drawing/2014/main" id="{2DC050B6-60AA-7E76-4D81-5C4BDF619A94}"/>
              </a:ext>
            </a:extLst>
          </p:cNvPr>
          <p:cNvSpPr txBox="1"/>
          <p:nvPr/>
        </p:nvSpPr>
        <p:spPr>
          <a:xfrm>
            <a:off x="4253250" y="5538564"/>
            <a:ext cx="2013079" cy="523220"/>
          </a:xfrm>
          <a:prstGeom prst="rect">
            <a:avLst/>
          </a:prstGeom>
          <a:noFill/>
        </p:spPr>
        <p:txBody>
          <a:bodyPr wrap="square" rtlCol="0">
            <a:spAutoFit/>
          </a:bodyPr>
          <a:lstStyle/>
          <a:p>
            <a:r>
              <a:rPr lang="en-US" sz="2800" dirty="0"/>
              <a:t>True/False</a:t>
            </a:r>
          </a:p>
        </p:txBody>
      </p:sp>
      <p:pic>
        <p:nvPicPr>
          <p:cNvPr id="15" name="Graphic 14" descr="Man with solid fill">
            <a:extLst>
              <a:ext uri="{FF2B5EF4-FFF2-40B4-BE49-F238E27FC236}">
                <a16:creationId xmlns:a16="http://schemas.microsoft.com/office/drawing/2014/main" id="{13C23558-2727-2B45-BEA6-3C2AB600248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119040" y="1810546"/>
            <a:ext cx="1659117" cy="1659117"/>
          </a:xfrm>
          <a:prstGeom prst="rect">
            <a:avLst/>
          </a:prstGeom>
        </p:spPr>
      </p:pic>
      <p:sp>
        <p:nvSpPr>
          <p:cNvPr id="3" name="Up Arrow Callout 2">
            <a:extLst>
              <a:ext uri="{FF2B5EF4-FFF2-40B4-BE49-F238E27FC236}">
                <a16:creationId xmlns:a16="http://schemas.microsoft.com/office/drawing/2014/main" id="{98E18A68-3711-4716-4F6E-0140AFCF749E}"/>
              </a:ext>
            </a:extLst>
          </p:cNvPr>
          <p:cNvSpPr/>
          <p:nvPr/>
        </p:nvSpPr>
        <p:spPr>
          <a:xfrm>
            <a:off x="8052159" y="3277032"/>
            <a:ext cx="1632858" cy="1885393"/>
          </a:xfrm>
          <a:prstGeom prst="upArrowCallout">
            <a:avLst>
              <a:gd name="adj1" fmla="val 9000"/>
              <a:gd name="adj2" fmla="val 25000"/>
              <a:gd name="adj3" fmla="val 25000"/>
              <a:gd name="adj4" fmla="val 64977"/>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Secret key</a:t>
            </a:r>
          </a:p>
          <a:p>
            <a:pPr algn="ctr"/>
            <a:r>
              <a:rPr lang="en-US" dirty="0"/>
              <a:t>= </a:t>
            </a:r>
          </a:p>
          <a:p>
            <a:pPr algn="ctr"/>
            <a:r>
              <a:rPr lang="en-US" dirty="0"/>
              <a:t>Secret rule</a:t>
            </a:r>
          </a:p>
        </p:txBody>
      </p:sp>
    </p:spTree>
    <p:extLst>
      <p:ext uri="{BB962C8B-B14F-4D97-AF65-F5344CB8AC3E}">
        <p14:creationId xmlns:p14="http://schemas.microsoft.com/office/powerpoint/2010/main" val="353753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p:bldP spid="23" grpId="0"/>
      <p:bldP spid="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76F62-337C-2286-FEDC-94AEBE711100}"/>
              </a:ext>
            </a:extLst>
          </p:cNvPr>
          <p:cNvSpPr>
            <a:spLocks noGrp="1"/>
          </p:cNvSpPr>
          <p:nvPr>
            <p:ph type="title"/>
          </p:nvPr>
        </p:nvSpPr>
        <p:spPr/>
        <p:txBody>
          <a:bodyPr/>
          <a:lstStyle/>
          <a:p>
            <a:r>
              <a:rPr lang="en-US" dirty="0"/>
              <a:t>Watermarking template: LLMs</a:t>
            </a:r>
          </a:p>
        </p:txBody>
      </p:sp>
      <p:sp>
        <p:nvSpPr>
          <p:cNvPr id="5" name="Rounded Rectangle 4">
            <a:extLst>
              <a:ext uri="{FF2B5EF4-FFF2-40B4-BE49-F238E27FC236}">
                <a16:creationId xmlns:a16="http://schemas.microsoft.com/office/drawing/2014/main" id="{0E4C343C-471D-0CC6-D978-003DF903D3E5}"/>
              </a:ext>
            </a:extLst>
          </p:cNvPr>
          <p:cNvSpPr/>
          <p:nvPr/>
        </p:nvSpPr>
        <p:spPr>
          <a:xfrm>
            <a:off x="2261151" y="1690687"/>
            <a:ext cx="7669697" cy="4802187"/>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Calibri" panose="020F0502020204030204"/>
                <a:ea typeface="+mn-ea"/>
                <a:cs typeface="+mn-cs"/>
              </a:rPr>
              <a:t>Theorem [CG24]:</a:t>
            </a:r>
            <a:endParaRPr kumimoji="0" lang="en-US" sz="32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Calibri" panose="020F0502020204030204"/>
                <a:ea typeface="+mn-ea"/>
                <a:cs typeface="+mn-cs"/>
              </a:rPr>
              <a:t>We construct the first </a:t>
            </a:r>
            <a:r>
              <a:rPr kumimoji="0" lang="en-US" sz="3200" b="0" i="1" u="none" strike="noStrike" kern="1200" cap="none" spc="0" normalizeH="0" baseline="0" noProof="0" dirty="0">
                <a:ln>
                  <a:noFill/>
                </a:ln>
                <a:solidFill>
                  <a:schemeClr val="bg1"/>
                </a:solidFill>
                <a:effectLst/>
                <a:uLnTx/>
                <a:uFillTx/>
                <a:latin typeface="Calibri" panose="020F0502020204030204"/>
                <a:ea typeface="+mn-ea"/>
                <a:cs typeface="+mn-cs"/>
              </a:rPr>
              <a:t>undetectable </a:t>
            </a:r>
            <a:r>
              <a:rPr kumimoji="0" lang="en-US" sz="3200" b="0" i="0" u="none" strike="noStrike" kern="1200" cap="none" spc="0" normalizeH="0" baseline="0" noProof="0" dirty="0">
                <a:ln>
                  <a:noFill/>
                </a:ln>
                <a:solidFill>
                  <a:schemeClr val="bg1"/>
                </a:solidFill>
                <a:effectLst/>
                <a:uLnTx/>
                <a:uFillTx/>
                <a:latin typeface="Calibri" panose="020F0502020204030204"/>
                <a:ea typeface="+mn-ea"/>
                <a:cs typeface="+mn-cs"/>
              </a:rPr>
              <a:t>LLM watermark with robustness to </a:t>
            </a:r>
            <a:r>
              <a:rPr kumimoji="0" lang="en-US" sz="3200" b="0" i="1" u="none" strike="noStrike" kern="1200" cap="none" spc="0" normalizeH="0" baseline="0" noProof="0" dirty="0">
                <a:ln>
                  <a:noFill/>
                </a:ln>
                <a:solidFill>
                  <a:schemeClr val="bg1"/>
                </a:solidFill>
                <a:effectLst/>
                <a:uLnTx/>
                <a:uFillTx/>
                <a:latin typeface="Calibri" panose="020F0502020204030204"/>
                <a:ea typeface="+mn-ea"/>
                <a:cs typeface="+mn-cs"/>
              </a:rPr>
              <a:t>any constant rate of</a:t>
            </a:r>
            <a:r>
              <a:rPr kumimoji="0" lang="en-US" sz="3200" b="0" i="0" u="none" strike="noStrike" kern="1200" cap="none" spc="0" normalizeH="0" baseline="0" noProof="0" dirty="0">
                <a:ln>
                  <a:noFill/>
                </a:ln>
                <a:solidFill>
                  <a:schemeClr val="bg1"/>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chemeClr val="bg1"/>
                </a:solidFill>
                <a:effectLst/>
                <a:uLnTx/>
                <a:uFillTx/>
                <a:latin typeface="Calibri" panose="020F0502020204030204"/>
                <a:ea typeface="+mn-ea"/>
                <a:cs typeface="+mn-cs"/>
              </a:rPr>
              <a:t>Random word substitutions, and</a:t>
            </a:r>
            <a:r>
              <a:rPr kumimoji="0" lang="en-US" sz="3200" b="0" i="1" u="none" strike="noStrike" kern="1200" cap="none" spc="0" normalizeH="0" baseline="0" noProof="0" dirty="0">
                <a:ln>
                  <a:noFill/>
                </a:ln>
                <a:solidFill>
                  <a:schemeClr val="bg1"/>
                </a:solidFill>
                <a:effectLst/>
                <a:uLnTx/>
                <a:uFillTx/>
                <a:latin typeface="Calibri" panose="020F0502020204030204"/>
                <a:ea typeface="+mn-ea"/>
                <a:cs typeface="+mn-cs"/>
              </a:rPr>
              <a:t>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chemeClr val="bg1"/>
                </a:solidFill>
                <a:effectLst/>
                <a:uLnTx/>
                <a:uFillTx/>
                <a:latin typeface="Calibri" panose="020F0502020204030204"/>
                <a:ea typeface="+mn-ea"/>
                <a:cs typeface="+mn-cs"/>
              </a:rPr>
              <a:t>Random word deletions</a:t>
            </a:r>
          </a:p>
        </p:txBody>
      </p:sp>
    </p:spTree>
    <p:extLst>
      <p:ext uri="{BB962C8B-B14F-4D97-AF65-F5344CB8AC3E}">
        <p14:creationId xmlns:p14="http://schemas.microsoft.com/office/powerpoint/2010/main" val="262499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AA717-B159-52F5-FF5D-A0C763B86B4B}"/>
              </a:ext>
            </a:extLst>
          </p:cNvPr>
          <p:cNvSpPr>
            <a:spLocks noGrp="1"/>
          </p:cNvSpPr>
          <p:nvPr>
            <p:ph type="title"/>
          </p:nvPr>
        </p:nvSpPr>
        <p:spPr>
          <a:xfrm>
            <a:off x="91226" y="-105628"/>
            <a:ext cx="10515600" cy="1325563"/>
          </a:xfrm>
        </p:spPr>
        <p:txBody>
          <a:bodyPr/>
          <a:lstStyle/>
          <a:p>
            <a:r>
              <a:rPr lang="en-US" dirty="0"/>
              <a:t>Proving robustness, more generally</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DE8A157-B63B-9008-2653-87C35AAE40E5}"/>
                  </a:ext>
                </a:extLst>
              </p:cNvPr>
              <p:cNvSpPr txBox="1"/>
              <p:nvPr/>
            </p:nvSpPr>
            <p:spPr>
              <a:xfrm>
                <a:off x="420183" y="1219935"/>
                <a:ext cx="11157924" cy="1815882"/>
              </a:xfrm>
              <a:prstGeom prst="rect">
                <a:avLst/>
              </a:prstGeom>
              <a:noFill/>
            </p:spPr>
            <p:txBody>
              <a:bodyPr wrap="square" rtlCol="0">
                <a:spAutoFit/>
              </a:bodyPr>
              <a:lstStyle/>
              <a:p>
                <a:r>
                  <a:rPr lang="en-US" sz="2800" dirty="0"/>
                  <a:t>Suppose we have a PRC robust to all channels in a class C.</a:t>
                </a:r>
              </a:p>
              <a:p>
                <a:endParaRPr lang="en-US" sz="2800" dirty="0"/>
              </a:p>
              <a:p>
                <a:r>
                  <a:rPr lang="en-US" sz="2800" dirty="0"/>
                  <a:t>To show the watermark is robust to an error channel </a:t>
                </a:r>
                <a14:m>
                  <m:oMath xmlns:m="http://schemas.openxmlformats.org/officeDocument/2006/math">
                    <m:r>
                      <a:rPr lang="en-US" sz="2800" i="1" smtClean="0">
                        <a:latin typeface="Cambria Math" panose="02040503050406030204" pitchFamily="18" charset="0"/>
                        <a:ea typeface="Cambria Math" panose="02040503050406030204" pitchFamily="18" charset="0"/>
                      </a:rPr>
                      <m:t>ℇ</m:t>
                    </m:r>
                  </m:oMath>
                </a14:m>
                <a:r>
                  <a:rPr lang="en-US" sz="2800" dirty="0"/>
                  <a:t>, show:</a:t>
                </a:r>
              </a:p>
              <a:p>
                <a:endParaRPr lang="en-US" sz="2800" dirty="0"/>
              </a:p>
            </p:txBody>
          </p:sp>
        </mc:Choice>
        <mc:Fallback xmlns="">
          <p:sp>
            <p:nvSpPr>
              <p:cNvPr id="8" name="TextBox 7">
                <a:extLst>
                  <a:ext uri="{FF2B5EF4-FFF2-40B4-BE49-F238E27FC236}">
                    <a16:creationId xmlns:a16="http://schemas.microsoft.com/office/drawing/2014/main" id="{1DE8A157-B63B-9008-2653-87C35AAE40E5}"/>
                  </a:ext>
                </a:extLst>
              </p:cNvPr>
              <p:cNvSpPr txBox="1">
                <a:spLocks noRot="1" noChangeAspect="1" noMove="1" noResize="1" noEditPoints="1" noAdjustHandles="1" noChangeArrowheads="1" noChangeShapeType="1" noTextEdit="1"/>
              </p:cNvSpPr>
              <p:nvPr/>
            </p:nvSpPr>
            <p:spPr>
              <a:xfrm>
                <a:off x="420183" y="1219935"/>
                <a:ext cx="11157924" cy="1815882"/>
              </a:xfrm>
              <a:prstGeom prst="rect">
                <a:avLst/>
              </a:prstGeom>
              <a:blipFill>
                <a:blip r:embed="rId2"/>
                <a:stretch>
                  <a:fillRect l="-1138" t="-41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ounded Rectangle 2">
                <a:extLst>
                  <a:ext uri="{FF2B5EF4-FFF2-40B4-BE49-F238E27FC236}">
                    <a16:creationId xmlns:a16="http://schemas.microsoft.com/office/drawing/2014/main" id="{F4332B12-6EF8-104D-AF17-A7ADD78B36B7}"/>
                  </a:ext>
                </a:extLst>
              </p:cNvPr>
              <p:cNvSpPr/>
              <p:nvPr/>
            </p:nvSpPr>
            <p:spPr>
              <a:xfrm>
                <a:off x="407304" y="2755596"/>
                <a:ext cx="11377391" cy="1089228"/>
              </a:xfrm>
              <a:prstGeom prst="roundRect">
                <a:avLst/>
              </a:prstGeom>
              <a:solidFill>
                <a:srgbClr val="70AD47"/>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rPr>
                        <m:t>ℇ∘</m:t>
                      </m:r>
                      <m:d>
                        <m:dPr>
                          <m:ctrlP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rPr>
                          </m:ctrlPr>
                        </m:dPr>
                        <m:e>
                          <m:r>
                            <m:rPr>
                              <m:sty m:val="p"/>
                            </m:rPr>
                            <a:rPr kumimoji="0" lang="en-US" sz="2800" b="0" i="0" u="none" strike="noStrike" kern="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rPr>
                            <m:t>embedding</m:t>
                          </m:r>
                          <m:r>
                            <a:rPr kumimoji="0" lang="en-US" sz="2800" b="0" i="0" u="none" strike="noStrike" kern="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rPr>
                            <m:t> </m:t>
                          </m:r>
                          <m:r>
                            <m:rPr>
                              <m:sty m:val="p"/>
                            </m:rPr>
                            <a:rPr kumimoji="0" lang="en-US" sz="2800" b="0" i="0" u="none" strike="noStrike" kern="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rPr>
                            <m:t>channel</m:t>
                          </m:r>
                        </m:e>
                      </m:d>
                      <m: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rPr>
                        <m:t>∈</m:t>
                      </m:r>
                      <m: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rPr>
                        <m:t>𝐶</m:t>
                      </m:r>
                    </m:oMath>
                  </m:oMathPara>
                </a14:m>
                <a:endParaRPr kumimoji="0" lang="en-US" sz="2800" b="0" u="none" strike="noStrike" kern="0" cap="none" spc="0" normalizeH="0" baseline="0" noProof="0" dirty="0">
                  <a:ln>
                    <a:noFill/>
                  </a:ln>
                  <a:solidFill>
                    <a:prstClr val="white"/>
                  </a:solidFill>
                  <a:effectLst/>
                  <a:uLnTx/>
                  <a:uFillTx/>
                  <a:latin typeface="Calibri" panose="020F0502020204030204"/>
                </a:endParaRPr>
              </a:p>
            </p:txBody>
          </p:sp>
        </mc:Choice>
        <mc:Fallback xmlns="">
          <p:sp>
            <p:nvSpPr>
              <p:cNvPr id="3" name="Rounded Rectangle 2">
                <a:extLst>
                  <a:ext uri="{FF2B5EF4-FFF2-40B4-BE49-F238E27FC236}">
                    <a16:creationId xmlns:a16="http://schemas.microsoft.com/office/drawing/2014/main" id="{F4332B12-6EF8-104D-AF17-A7ADD78B36B7}"/>
                  </a:ext>
                </a:extLst>
              </p:cNvPr>
              <p:cNvSpPr>
                <a:spLocks noRot="1" noChangeAspect="1" noMove="1" noResize="1" noEditPoints="1" noAdjustHandles="1" noChangeArrowheads="1" noChangeShapeType="1" noTextEdit="1"/>
              </p:cNvSpPr>
              <p:nvPr/>
            </p:nvSpPr>
            <p:spPr>
              <a:xfrm>
                <a:off x="407304" y="2755596"/>
                <a:ext cx="11377391" cy="1089228"/>
              </a:xfrm>
              <a:prstGeom prst="roundRect">
                <a:avLst/>
              </a:prstGeom>
              <a:blipFill>
                <a:blip r:embed="rId3"/>
                <a:stretch>
                  <a:fillRect/>
                </a:stretch>
              </a:blipFill>
              <a:ln w="19050" cap="flat" cmpd="sng" algn="ctr">
                <a:solidFill>
                  <a:sysClr val="window" lastClr="FFFFFF"/>
                </a:solidFill>
                <a:prstDash val="solid"/>
                <a:miter lim="8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ounded Rectangle 3">
                <a:extLst>
                  <a:ext uri="{FF2B5EF4-FFF2-40B4-BE49-F238E27FC236}">
                    <a16:creationId xmlns:a16="http://schemas.microsoft.com/office/drawing/2014/main" id="{8319D313-482B-6E26-5ACB-287E239D419C}"/>
                  </a:ext>
                </a:extLst>
              </p:cNvPr>
              <p:cNvSpPr/>
              <p:nvPr/>
            </p:nvSpPr>
            <p:spPr>
              <a:xfrm>
                <a:off x="407303" y="4193953"/>
                <a:ext cx="11377391" cy="1657828"/>
              </a:xfrm>
              <a:prstGeom prst="roundRect">
                <a:avLst/>
              </a:prstGeom>
              <a:solidFill>
                <a:srgbClr val="70AD47"/>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dirty="0">
                    <a:solidFill>
                      <a:prstClr val="white"/>
                    </a:solidFill>
                    <a:latin typeface="Calibri" panose="020F0502020204030204" pitchFamily="34" charset="0"/>
                    <a:ea typeface="Cambria Math" panose="02040503050406030204" pitchFamily="18" charset="0"/>
                    <a:cs typeface="Calibri" panose="020F0502020204030204" pitchFamily="34" charset="0"/>
                  </a:rPr>
                  <a:t>Equivalently, using [CG24] lemma from last slide:</a:t>
                </a:r>
                <a:endParaRPr kumimoji="0" lang="en-US" sz="2800" b="0" u="none" strike="noStrike" kern="0" cap="none" spc="0" normalizeH="0" baseline="0" noProof="0" dirty="0">
                  <a:ln>
                    <a:noFill/>
                  </a:ln>
                  <a:solidFill>
                    <a:prstClr val="white"/>
                  </a:solidFill>
                  <a:effectLst/>
                  <a:uLnTx/>
                  <a:uFillTx/>
                  <a:latin typeface="Calibri" panose="020F0502020204030204" pitchFamily="34" charset="0"/>
                  <a:ea typeface="Cambria Math" panose="02040503050406030204" pitchFamily="18" charset="0"/>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rPr>
                        <m:t>ℇ∘</m:t>
                      </m:r>
                      <m:d>
                        <m:dPr>
                          <m:ctrlP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rPr>
                          </m:ctrlPr>
                        </m:dPr>
                        <m:e>
                          <m:sSub>
                            <m:sSubPr>
                              <m:ctrlP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rPr>
                              </m:ctrlPr>
                            </m:sSubPr>
                            <m:e>
                              <m: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rPr>
                                <m:t>𝑐</m:t>
                              </m:r>
                            </m:e>
                            <m:sub>
                              <m: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rPr>
                                <m:t>1</m:t>
                              </m:r>
                            </m:sub>
                          </m:sSub>
                          <m:r>
                            <m:rPr>
                              <m:sty m:val="p"/>
                            </m:rPr>
                            <a:rPr kumimoji="0" lang="en-US" sz="2800" b="0" i="0" u="none" strike="noStrike" kern="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rPr>
                            <m:t>bounded</m:t>
                          </m:r>
                          <m:r>
                            <a:rPr kumimoji="0" lang="en-US" sz="2800" b="0" i="0" u="none" strike="noStrike" kern="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rPr>
                            <m:t> </m:t>
                          </m:r>
                          <m:r>
                            <m:rPr>
                              <m:sty m:val="p"/>
                            </m:rPr>
                            <a:rPr kumimoji="0" lang="en-US" sz="2800" b="0" i="0" u="none" strike="noStrike" kern="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rPr>
                            <m:t>channel</m:t>
                          </m:r>
                        </m:e>
                      </m:d>
                      <m: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rPr>
                        <m:t>∈</m:t>
                      </m:r>
                      <m: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rPr>
                        <m:t>𝐶</m:t>
                      </m:r>
                    </m:oMath>
                  </m:oMathPara>
                </a14:m>
                <a:endParaRPr kumimoji="0" lang="en-US" sz="2800" b="0" u="none" strike="noStrike" kern="0" cap="none" spc="0" normalizeH="0" baseline="0" noProof="0" dirty="0">
                  <a:ln>
                    <a:noFill/>
                  </a:ln>
                  <a:solidFill>
                    <a:prstClr val="white"/>
                  </a:solidFill>
                  <a:effectLst/>
                  <a:uLnTx/>
                  <a:uFillTx/>
                  <a:latin typeface="Calibri" panose="020F0502020204030204"/>
                </a:endParaRPr>
              </a:p>
            </p:txBody>
          </p:sp>
        </mc:Choice>
        <mc:Fallback xmlns="">
          <p:sp>
            <p:nvSpPr>
              <p:cNvPr id="4" name="Rounded Rectangle 3">
                <a:extLst>
                  <a:ext uri="{FF2B5EF4-FFF2-40B4-BE49-F238E27FC236}">
                    <a16:creationId xmlns:a16="http://schemas.microsoft.com/office/drawing/2014/main" id="{8319D313-482B-6E26-5ACB-287E239D419C}"/>
                  </a:ext>
                </a:extLst>
              </p:cNvPr>
              <p:cNvSpPr>
                <a:spLocks noRot="1" noChangeAspect="1" noMove="1" noResize="1" noEditPoints="1" noAdjustHandles="1" noChangeArrowheads="1" noChangeShapeType="1" noTextEdit="1"/>
              </p:cNvSpPr>
              <p:nvPr/>
            </p:nvSpPr>
            <p:spPr>
              <a:xfrm>
                <a:off x="407303" y="4193953"/>
                <a:ext cx="11377391" cy="1657828"/>
              </a:xfrm>
              <a:prstGeom prst="roundRect">
                <a:avLst/>
              </a:prstGeom>
              <a:blipFill>
                <a:blip r:embed="rId4"/>
                <a:stretch>
                  <a:fillRect/>
                </a:stretch>
              </a:blipFill>
              <a:ln w="19050" cap="flat" cmpd="sng" algn="ctr">
                <a:solidFill>
                  <a:sysClr val="window" lastClr="FFFFFF"/>
                </a:solidFill>
                <a:prstDash val="solid"/>
                <a:miter lim="800000"/>
              </a:ln>
              <a:effectLst/>
            </p:spPr>
            <p:txBody>
              <a:bodyPr/>
              <a:lstStyle/>
              <a:p>
                <a:r>
                  <a:rPr lang="en-US">
                    <a:noFill/>
                  </a:rPr>
                  <a:t> </a:t>
                </a:r>
              </a:p>
            </p:txBody>
          </p:sp>
        </mc:Fallback>
      </mc:AlternateContent>
      <p:sp>
        <p:nvSpPr>
          <p:cNvPr id="9" name="TextBox 8">
            <a:extLst>
              <a:ext uri="{FF2B5EF4-FFF2-40B4-BE49-F238E27FC236}">
                <a16:creationId xmlns:a16="http://schemas.microsoft.com/office/drawing/2014/main" id="{10906A45-AA3E-B4B1-00E1-D426D47BE9DB}"/>
              </a:ext>
            </a:extLst>
          </p:cNvPr>
          <p:cNvSpPr txBox="1"/>
          <p:nvPr/>
        </p:nvSpPr>
        <p:spPr>
          <a:xfrm>
            <a:off x="420183" y="5939300"/>
            <a:ext cx="7747314" cy="523220"/>
          </a:xfrm>
          <a:prstGeom prst="rect">
            <a:avLst/>
          </a:prstGeom>
          <a:noFill/>
        </p:spPr>
        <p:txBody>
          <a:bodyPr wrap="none" rtlCol="0">
            <a:spAutoFit/>
          </a:bodyPr>
          <a:lstStyle/>
          <a:p>
            <a:r>
              <a:rPr lang="en-US" sz="2800" dirty="0"/>
              <a:t>⇨ more robust PRCs yield more robust watermarks!</a:t>
            </a:r>
          </a:p>
        </p:txBody>
      </p:sp>
    </p:spTree>
    <p:extLst>
      <p:ext uri="{BB962C8B-B14F-4D97-AF65-F5344CB8AC3E}">
        <p14:creationId xmlns:p14="http://schemas.microsoft.com/office/powerpoint/2010/main" val="386328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8319D313-482B-6E26-5ACB-287E239D419C}"/>
              </a:ext>
            </a:extLst>
          </p:cNvPr>
          <p:cNvSpPr/>
          <p:nvPr/>
        </p:nvSpPr>
        <p:spPr>
          <a:xfrm>
            <a:off x="270455" y="778395"/>
            <a:ext cx="11676845" cy="2422781"/>
          </a:xfrm>
          <a:prstGeom prst="roundRect">
            <a:avLst/>
          </a:prstGeom>
          <a:solidFill>
            <a:srgbClr val="70AD47"/>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kern="0" dirty="0" err="1">
                <a:solidFill>
                  <a:prstClr val="white"/>
                </a:solidFill>
                <a:latin typeface="Calibri" panose="020F0502020204030204" pitchFamily="34" charset="0"/>
                <a:ea typeface="Cambria Math" panose="02040503050406030204" pitchFamily="18" charset="0"/>
                <a:cs typeface="Calibri" panose="020F0502020204030204" pitchFamily="34" charset="0"/>
              </a:rPr>
              <a:t>Golowich-Moitra</a:t>
            </a:r>
            <a:r>
              <a:rPr lang="en-US" sz="2400" kern="0" dirty="0">
                <a:solidFill>
                  <a:prstClr val="white"/>
                </a:solidFill>
                <a:latin typeface="Calibri" panose="020F0502020204030204" pitchFamily="34" charset="0"/>
                <a:ea typeface="Cambria Math" panose="02040503050406030204" pitchFamily="18" charset="0"/>
                <a:cs typeface="Calibri" panose="020F0502020204030204" pitchFamily="34" charset="0"/>
              </a:rPr>
              <a:t> (</a:t>
            </a:r>
            <a:r>
              <a:rPr lang="en-US" sz="2400" kern="0" dirty="0" err="1">
                <a:solidFill>
                  <a:prstClr val="white"/>
                </a:solidFill>
                <a:latin typeface="Calibri" panose="020F0502020204030204" pitchFamily="34" charset="0"/>
                <a:ea typeface="Cambria Math" panose="02040503050406030204" pitchFamily="18" charset="0"/>
                <a:cs typeface="Calibri" panose="020F0502020204030204" pitchFamily="34" charset="0"/>
              </a:rPr>
              <a:t>NeurIPS</a:t>
            </a:r>
            <a:r>
              <a:rPr lang="en-US" sz="2400" kern="0" dirty="0">
                <a:solidFill>
                  <a:prstClr val="white"/>
                </a:solidFill>
                <a:latin typeface="Calibri" panose="020F0502020204030204" pitchFamily="34" charset="0"/>
                <a:ea typeface="Cambria Math" panose="02040503050406030204" pitchFamily="18" charset="0"/>
                <a:cs typeface="Calibri" panose="020F0502020204030204" pitchFamily="34" charset="0"/>
              </a:rPr>
              <a:t> ’24) and Christ-</a:t>
            </a:r>
            <a:r>
              <a:rPr lang="en-US" sz="2400" kern="0" dirty="0" err="1">
                <a:solidFill>
                  <a:prstClr val="white"/>
                </a:solidFill>
                <a:latin typeface="Calibri" panose="020F0502020204030204" pitchFamily="34" charset="0"/>
                <a:ea typeface="Cambria Math" panose="02040503050406030204" pitchFamily="18" charset="0"/>
                <a:cs typeface="Calibri" panose="020F0502020204030204" pitchFamily="34" charset="0"/>
              </a:rPr>
              <a:t>Golowich</a:t>
            </a:r>
            <a:r>
              <a:rPr lang="en-US" sz="2400" kern="0" dirty="0">
                <a:solidFill>
                  <a:prstClr val="white"/>
                </a:solidFill>
                <a:latin typeface="Calibri" panose="020F0502020204030204" pitchFamily="34" charset="0"/>
                <a:ea typeface="Cambria Math" panose="02040503050406030204" pitchFamily="18" charset="0"/>
                <a:cs typeface="Calibri" panose="020F0502020204030204" pitchFamily="34" charset="0"/>
              </a:rPr>
              <a:t>-Gunn-</a:t>
            </a:r>
            <a:r>
              <a:rPr lang="en-US" sz="2400" kern="0" dirty="0" err="1">
                <a:solidFill>
                  <a:prstClr val="white"/>
                </a:solidFill>
                <a:latin typeface="Calibri" panose="020F0502020204030204" pitchFamily="34" charset="0"/>
                <a:ea typeface="Cambria Math" panose="02040503050406030204" pitchFamily="18" charset="0"/>
                <a:cs typeface="Calibri" panose="020F0502020204030204" pitchFamily="34" charset="0"/>
              </a:rPr>
              <a:t>Moitra</a:t>
            </a:r>
            <a:r>
              <a:rPr lang="en-US" sz="2400" kern="0" dirty="0">
                <a:solidFill>
                  <a:prstClr val="white"/>
                </a:solidFill>
                <a:latin typeface="Calibri" panose="020F0502020204030204" pitchFamily="34" charset="0"/>
                <a:ea typeface="Cambria Math" panose="02040503050406030204" pitchFamily="18" charset="0"/>
                <a:cs typeface="Calibri" panose="020F0502020204030204" pitchFamily="34" charset="0"/>
              </a:rPr>
              <a:t>-</a:t>
            </a:r>
            <a:r>
              <a:rPr lang="en-US" sz="2400" kern="0" dirty="0" err="1">
                <a:solidFill>
                  <a:prstClr val="white"/>
                </a:solidFill>
                <a:latin typeface="Calibri" panose="020F0502020204030204" pitchFamily="34" charset="0"/>
                <a:ea typeface="Cambria Math" panose="02040503050406030204" pitchFamily="18" charset="0"/>
                <a:cs typeface="Calibri" panose="020F0502020204030204" pitchFamily="34" charset="0"/>
              </a:rPr>
              <a:t>Wichs</a:t>
            </a:r>
            <a:r>
              <a:rPr lang="en-US" sz="2400" kern="0" dirty="0">
                <a:solidFill>
                  <a:prstClr val="white"/>
                </a:solidFill>
                <a:latin typeface="Calibri" panose="020F0502020204030204" pitchFamily="34" charset="0"/>
                <a:ea typeface="Cambria Math" panose="02040503050406030204" pitchFamily="18" charset="0"/>
                <a:cs typeface="Calibri" panose="020F0502020204030204" pitchFamily="34" charset="0"/>
              </a:rPr>
              <a:t> (STOC ’26):</a:t>
            </a:r>
          </a:p>
          <a:p>
            <a:pPr marL="0" marR="0" lvl="0" indent="0" algn="ctr" defTabSz="914400" eaLnBrk="1" fontAlgn="auto" latinLnBrk="0" hangingPunct="1">
              <a:lnSpc>
                <a:spcPct val="100000"/>
              </a:lnSpc>
              <a:spcBef>
                <a:spcPts val="0"/>
              </a:spcBef>
              <a:spcAft>
                <a:spcPts val="0"/>
              </a:spcAft>
              <a:buClrTx/>
              <a:buSzTx/>
              <a:buFontTx/>
              <a:buNone/>
              <a:tabLst/>
              <a:defRPr/>
            </a:pPr>
            <a:r>
              <a:rPr lang="en-US" sz="3200" kern="0" dirty="0">
                <a:solidFill>
                  <a:prstClr val="white"/>
                </a:solidFill>
                <a:latin typeface="Calibri" panose="020F0502020204030204" pitchFamily="34" charset="0"/>
                <a:ea typeface="Cambria Math" panose="02040503050406030204" pitchFamily="18" charset="0"/>
                <a:cs typeface="Calibri" panose="020F0502020204030204" pitchFamily="34" charset="0"/>
              </a:rPr>
              <a:t>construct PRCs robust to </a:t>
            </a:r>
            <a:r>
              <a:rPr lang="en-US" sz="3200" b="1" i="1" kern="0" dirty="0">
                <a:solidFill>
                  <a:prstClr val="white"/>
                </a:solidFill>
                <a:latin typeface="Calibri" panose="020F0502020204030204" pitchFamily="34" charset="0"/>
                <a:ea typeface="Cambria Math" panose="02040503050406030204" pitchFamily="18" charset="0"/>
                <a:cs typeface="Calibri" panose="020F0502020204030204" pitchFamily="34" charset="0"/>
              </a:rPr>
              <a:t>worst-case edits</a:t>
            </a:r>
            <a:r>
              <a:rPr lang="en-US" sz="3200" i="1" kern="0" dirty="0">
                <a:solidFill>
                  <a:prstClr val="white"/>
                </a:solidFill>
                <a:latin typeface="Calibri" panose="020F0502020204030204" pitchFamily="34" charset="0"/>
                <a:ea typeface="Cambria Math" panose="02040503050406030204" pitchFamily="18" charset="0"/>
                <a:cs typeface="Calibri" panose="020F0502020204030204" pitchFamily="34" charset="0"/>
              </a:rPr>
              <a:t> </a:t>
            </a:r>
            <a:r>
              <a:rPr lang="en-US" sz="3200" kern="0" dirty="0">
                <a:solidFill>
                  <a:prstClr val="white"/>
                </a:solidFill>
                <a:latin typeface="Calibri" panose="020F0502020204030204" pitchFamily="34" charset="0"/>
                <a:ea typeface="Cambria Math" panose="02040503050406030204" pitchFamily="18" charset="0"/>
                <a:cs typeface="Calibri" panose="020F0502020204030204" pitchFamily="34" charset="0"/>
              </a:rPr>
              <a:t>(insertions/deletions/substitutions)</a:t>
            </a:r>
            <a:endParaRPr kumimoji="0" lang="en-US" sz="3200" b="0" u="none" strike="noStrike" kern="0" cap="none" spc="0" normalizeH="0" baseline="0" noProof="0" dirty="0">
              <a:ln>
                <a:noFill/>
              </a:ln>
              <a:solidFill>
                <a:prstClr val="white"/>
              </a:solidFill>
              <a:effectLst/>
              <a:uLnTx/>
              <a:uFillTx/>
              <a:latin typeface="Calibri" panose="020F0502020204030204"/>
            </a:endParaRPr>
          </a:p>
        </p:txBody>
      </p:sp>
      <p:sp>
        <p:nvSpPr>
          <p:cNvPr id="6" name="Rounded Rectangle 5">
            <a:extLst>
              <a:ext uri="{FF2B5EF4-FFF2-40B4-BE49-F238E27FC236}">
                <a16:creationId xmlns:a16="http://schemas.microsoft.com/office/drawing/2014/main" id="{7F50213C-3D0D-0BBC-C350-E3F4BE9B944C}"/>
              </a:ext>
            </a:extLst>
          </p:cNvPr>
          <p:cNvSpPr/>
          <p:nvPr/>
        </p:nvSpPr>
        <p:spPr>
          <a:xfrm>
            <a:off x="390659" y="4868214"/>
            <a:ext cx="11436439" cy="1390918"/>
          </a:xfrm>
          <a:prstGeom prst="roundRect">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kern="0" dirty="0">
                <a:solidFill>
                  <a:prstClr val="white"/>
                </a:solidFill>
                <a:latin typeface="Calibri" panose="020F0502020204030204"/>
              </a:rPr>
              <a:t>w</a:t>
            </a:r>
            <a:r>
              <a:rPr kumimoji="0" lang="en-US" sz="3200" b="0" i="0" u="none" strike="noStrike" kern="0" cap="none" spc="0" normalizeH="0" baseline="0" noProof="0" dirty="0" err="1">
                <a:ln>
                  <a:noFill/>
                </a:ln>
                <a:solidFill>
                  <a:prstClr val="white"/>
                </a:solidFill>
                <a:effectLst/>
                <a:uLnTx/>
                <a:uFillTx/>
                <a:latin typeface="Calibri" panose="020F0502020204030204"/>
                <a:ea typeface="+mn-ea"/>
                <a:cs typeface="+mn-cs"/>
              </a:rPr>
              <a:t>atermarks</a:t>
            </a:r>
            <a:r>
              <a:rPr kumimoji="0" lang="en-US" sz="3200" b="0" i="0" u="none" strike="noStrike" kern="0" cap="none" spc="0" normalizeH="0" noProof="0" dirty="0">
                <a:ln>
                  <a:noFill/>
                </a:ln>
                <a:solidFill>
                  <a:prstClr val="white"/>
                </a:solidFill>
                <a:effectLst/>
                <a:uLnTx/>
                <a:uFillTx/>
                <a:latin typeface="Calibri" panose="020F0502020204030204"/>
                <a:ea typeface="+mn-ea"/>
                <a:cs typeface="+mn-cs"/>
              </a:rPr>
              <a:t> robust to worst-case edits</a:t>
            </a:r>
            <a:endParaRPr kumimoji="0" lang="en-US" sz="32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ight Arrow 8">
            <a:extLst>
              <a:ext uri="{FF2B5EF4-FFF2-40B4-BE49-F238E27FC236}">
                <a16:creationId xmlns:a16="http://schemas.microsoft.com/office/drawing/2014/main" id="{588A8068-1392-0D22-15C2-35A60A94847A}"/>
              </a:ext>
            </a:extLst>
          </p:cNvPr>
          <p:cNvSpPr/>
          <p:nvPr/>
        </p:nvSpPr>
        <p:spPr>
          <a:xfrm rot="5400000">
            <a:off x="5519640" y="3796168"/>
            <a:ext cx="1178473" cy="477053"/>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56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8EEA178-E9EA-D8B7-8D6A-676DD6107A99}"/>
              </a:ext>
            </a:extLst>
          </p:cNvPr>
          <p:cNvSpPr>
            <a:spLocks noGrp="1"/>
          </p:cNvSpPr>
          <p:nvPr>
            <p:ph type="ctrTitle"/>
          </p:nvPr>
        </p:nvSpPr>
        <p:spPr>
          <a:xfrm>
            <a:off x="1023984" y="1678517"/>
            <a:ext cx="9997802" cy="1657350"/>
          </a:xfrm>
        </p:spPr>
        <p:txBody>
          <a:bodyPr anchor="b">
            <a:normAutofit/>
          </a:bodyPr>
          <a:lstStyle/>
          <a:p>
            <a:pPr algn="l"/>
            <a:r>
              <a:rPr lang="en-US" dirty="0"/>
              <a:t>More pseudorandom codes</a:t>
            </a:r>
          </a:p>
        </p:txBody>
      </p:sp>
    </p:spTree>
    <p:extLst>
      <p:ext uri="{BB962C8B-B14F-4D97-AF65-F5344CB8AC3E}">
        <p14:creationId xmlns:p14="http://schemas.microsoft.com/office/powerpoint/2010/main" val="1561664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696A1-F716-053B-84C5-5F1A1E6344FF}"/>
              </a:ext>
            </a:extLst>
          </p:cNvPr>
          <p:cNvSpPr>
            <a:spLocks noGrp="1"/>
          </p:cNvSpPr>
          <p:nvPr>
            <p:ph type="title"/>
          </p:nvPr>
        </p:nvSpPr>
        <p:spPr>
          <a:xfrm>
            <a:off x="284408" y="0"/>
            <a:ext cx="10515600" cy="1325563"/>
          </a:xfrm>
        </p:spPr>
        <p:txBody>
          <a:bodyPr/>
          <a:lstStyle/>
          <a:p>
            <a:r>
              <a:rPr lang="en-US" dirty="0">
                <a:latin typeface="Calibri Light" panose="020F0302020204030204" pitchFamily="34" charset="0"/>
                <a:cs typeface="Calibri Light" panose="020F0302020204030204" pitchFamily="34" charset="0"/>
              </a:rPr>
              <a:t>More pseudorandom codes</a:t>
            </a:r>
          </a:p>
        </p:txBody>
      </p:sp>
      <p:sp>
        <p:nvSpPr>
          <p:cNvPr id="3" name="Content Placeholder 2">
            <a:extLst>
              <a:ext uri="{FF2B5EF4-FFF2-40B4-BE49-F238E27FC236}">
                <a16:creationId xmlns:a16="http://schemas.microsoft.com/office/drawing/2014/main" id="{3A642C89-E49F-C507-C751-ADCEC8CB095D}"/>
              </a:ext>
            </a:extLst>
          </p:cNvPr>
          <p:cNvSpPr>
            <a:spLocks noGrp="1"/>
          </p:cNvSpPr>
          <p:nvPr>
            <p:ph idx="1"/>
          </p:nvPr>
        </p:nvSpPr>
        <p:spPr>
          <a:xfrm>
            <a:off x="838199" y="1442434"/>
            <a:ext cx="11177789" cy="5050441"/>
          </a:xfrm>
        </p:spPr>
        <p:txBody>
          <a:bodyPr>
            <a:normAutofit/>
          </a:bodyPr>
          <a:lstStyle/>
          <a:p>
            <a:pPr marL="0" indent="0">
              <a:buNone/>
            </a:pPr>
            <a:r>
              <a:rPr lang="en-US" sz="2800" b="1" dirty="0" err="1">
                <a:latin typeface="Calibri" panose="020F0502020204030204" pitchFamily="34" charset="0"/>
                <a:cs typeface="Calibri" panose="020F0502020204030204" pitchFamily="34" charset="0"/>
              </a:rPr>
              <a:t>Ghentiyala</a:t>
            </a:r>
            <a:r>
              <a:rPr lang="en-US" sz="2800" b="1" dirty="0">
                <a:latin typeface="Calibri" panose="020F0502020204030204" pitchFamily="34" charset="0"/>
                <a:cs typeface="Calibri" panose="020F0502020204030204" pitchFamily="34" charset="0"/>
              </a:rPr>
              <a:t> &amp; </a:t>
            </a:r>
            <a:r>
              <a:rPr lang="en-US" sz="2800" b="1" dirty="0" err="1">
                <a:latin typeface="Calibri" panose="020F0502020204030204" pitchFamily="34" charset="0"/>
                <a:cs typeface="Calibri" panose="020F0502020204030204" pitchFamily="34" charset="0"/>
              </a:rPr>
              <a:t>Guruswami</a:t>
            </a:r>
            <a:r>
              <a:rPr lang="en-US" sz="2800" b="1" dirty="0">
                <a:latin typeface="Calibri" panose="020F0502020204030204" pitchFamily="34" charset="0"/>
                <a:cs typeface="Calibri" panose="020F0502020204030204" pitchFamily="34" charset="0"/>
              </a:rPr>
              <a:t> (RANDOM ‘25): </a:t>
            </a:r>
          </a:p>
          <a:p>
            <a:r>
              <a:rPr lang="en-US" sz="2800" dirty="0">
                <a:latin typeface="Calibri" panose="020F0502020204030204" pitchFamily="34" charset="0"/>
                <a:cs typeface="Calibri" panose="020F0502020204030204" pitchFamily="34" charset="0"/>
              </a:rPr>
              <a:t>pseudorandom codes from other assumptions, some with pseudorandomness against weaker adversaries</a:t>
            </a:r>
          </a:p>
          <a:p>
            <a:pPr marL="0" indent="0">
              <a:buNone/>
            </a:pPr>
            <a:r>
              <a:rPr lang="en-US" sz="2800" b="1" dirty="0" err="1">
                <a:latin typeface="Calibri" panose="020F0502020204030204" pitchFamily="34" charset="0"/>
                <a:cs typeface="Calibri" panose="020F0502020204030204" pitchFamily="34" charset="0"/>
              </a:rPr>
              <a:t>Alrabiah</a:t>
            </a:r>
            <a:r>
              <a:rPr lang="en-US" sz="2800" b="1" dirty="0">
                <a:latin typeface="Calibri" panose="020F0502020204030204" pitchFamily="34" charset="0"/>
                <a:cs typeface="Calibri" panose="020F0502020204030204" pitchFamily="34" charset="0"/>
              </a:rPr>
              <a:t>, Ananth, Christ, </a:t>
            </a:r>
            <a:r>
              <a:rPr lang="en-US" sz="2800" b="1" dirty="0" err="1">
                <a:latin typeface="Calibri" panose="020F0502020204030204" pitchFamily="34" charset="0"/>
                <a:cs typeface="Calibri" panose="020F0502020204030204" pitchFamily="34" charset="0"/>
              </a:rPr>
              <a:t>Dodis</a:t>
            </a:r>
            <a:r>
              <a:rPr lang="en-US" sz="2800" b="1" dirty="0">
                <a:latin typeface="Calibri" panose="020F0502020204030204" pitchFamily="34" charset="0"/>
                <a:cs typeface="Calibri" panose="020F0502020204030204" pitchFamily="34" charset="0"/>
              </a:rPr>
              <a:t>, Gunn (STOC ‘25):</a:t>
            </a:r>
          </a:p>
          <a:p>
            <a:r>
              <a:rPr lang="en-US" dirty="0">
                <a:latin typeface="Calibri" panose="020F0502020204030204" pitchFamily="34" charset="0"/>
                <a:cs typeface="Calibri" panose="020F0502020204030204" pitchFamily="34" charset="0"/>
              </a:rPr>
              <a:t>p</a:t>
            </a:r>
            <a:r>
              <a:rPr lang="en-US" sz="2800" dirty="0">
                <a:latin typeface="Calibri" panose="020F0502020204030204" pitchFamily="34" charset="0"/>
                <a:cs typeface="Calibri" panose="020F0502020204030204" pitchFamily="34" charset="0"/>
              </a:rPr>
              <a:t>seudorandom codes with robustness in the presence of encoding and decoding oracles</a:t>
            </a:r>
          </a:p>
          <a:p>
            <a:pPr marL="0" indent="0">
              <a:buNone/>
            </a:pPr>
            <a:r>
              <a:rPr lang="en-US" sz="2800" b="1" dirty="0">
                <a:latin typeface="Calibri" panose="020F0502020204030204" pitchFamily="34" charset="0"/>
                <a:cs typeface="Calibri" panose="020F0502020204030204" pitchFamily="34" charset="0"/>
              </a:rPr>
              <a:t>Garg, Gunn, Wang (TCC ‘25);  </a:t>
            </a:r>
            <a:r>
              <a:rPr lang="en-US" sz="2800" b="1" dirty="0" err="1">
                <a:latin typeface="Calibri" panose="020F0502020204030204" pitchFamily="34" charset="0"/>
                <a:cs typeface="Calibri" panose="020F0502020204030204" pitchFamily="34" charset="0"/>
              </a:rPr>
              <a:t>Döttling</a:t>
            </a:r>
            <a:r>
              <a:rPr lang="en-US" sz="2800" b="1" dirty="0">
                <a:latin typeface="Calibri" panose="020F0502020204030204" pitchFamily="34" charset="0"/>
                <a:cs typeface="Calibri" panose="020F0502020204030204" pitchFamily="34" charset="0"/>
              </a:rPr>
              <a:t>, Müller, </a:t>
            </a:r>
            <a:r>
              <a:rPr lang="en-US" sz="2800" b="1" dirty="0" err="1">
                <a:latin typeface="Calibri" panose="020F0502020204030204" pitchFamily="34" charset="0"/>
                <a:cs typeface="Calibri" panose="020F0502020204030204" pitchFamily="34" charset="0"/>
              </a:rPr>
              <a:t>Rajasree</a:t>
            </a:r>
            <a:r>
              <a:rPr lang="en-US" sz="2800" b="1" dirty="0">
                <a:latin typeface="Calibri" panose="020F0502020204030204" pitchFamily="34" charset="0"/>
                <a:cs typeface="Calibri" panose="020F0502020204030204" pitchFamily="34" charset="0"/>
              </a:rPr>
              <a:t> (TCC ‘25): </a:t>
            </a:r>
          </a:p>
          <a:p>
            <a:r>
              <a:rPr lang="en-US" sz="2800" dirty="0">
                <a:latin typeface="Calibri" panose="020F0502020204030204" pitchFamily="34" charset="0"/>
                <a:cs typeface="Calibri" panose="020F0502020204030204" pitchFamily="34" charset="0"/>
              </a:rPr>
              <a:t>there are no black-box constructions of PRCs from essentially </a:t>
            </a:r>
            <a:r>
              <a:rPr lang="en-US" sz="2800" i="1" dirty="0">
                <a:latin typeface="Calibri" panose="020F0502020204030204" pitchFamily="34" charset="0"/>
                <a:cs typeface="Calibri" panose="020F0502020204030204" pitchFamily="34" charset="0"/>
              </a:rPr>
              <a:t>any </a:t>
            </a:r>
            <a:r>
              <a:rPr lang="en-US" sz="2800" dirty="0">
                <a:latin typeface="Calibri" panose="020F0502020204030204" pitchFamily="34" charset="0"/>
                <a:cs typeface="Calibri" panose="020F0502020204030204" pitchFamily="34" charset="0"/>
              </a:rPr>
              <a:t>crypto (OWF, VBB, PKE, …)</a:t>
            </a:r>
          </a:p>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4368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F63F2-3A4D-468A-D126-AE49E1034467}"/>
              </a:ext>
            </a:extLst>
          </p:cNvPr>
          <p:cNvSpPr>
            <a:spLocks noGrp="1"/>
          </p:cNvSpPr>
          <p:nvPr>
            <p:ph type="title"/>
          </p:nvPr>
        </p:nvSpPr>
        <p:spPr>
          <a:xfrm>
            <a:off x="838200" y="365125"/>
            <a:ext cx="10947400" cy="1576548"/>
          </a:xfrm>
        </p:spPr>
        <p:txBody>
          <a:bodyPr>
            <a:normAutofit fontScale="90000"/>
          </a:bodyPr>
          <a:lstStyle/>
          <a:p>
            <a:r>
              <a:rPr lang="en-US" dirty="0"/>
              <a:t>An Undetectable Watermark for Generative Image Models</a:t>
            </a:r>
            <a:br>
              <a:rPr lang="en-US" dirty="0"/>
            </a:br>
            <a:r>
              <a:rPr lang="en-US" sz="2700" dirty="0"/>
              <a:t>Sam Gunn, </a:t>
            </a:r>
            <a:r>
              <a:rPr lang="en-US" sz="2700" dirty="0" err="1"/>
              <a:t>Xuandong</a:t>
            </a:r>
            <a:r>
              <a:rPr lang="en-US" sz="2700" dirty="0"/>
              <a:t> Zhao, Dawn Song. ICLR ‘25</a:t>
            </a:r>
          </a:p>
        </p:txBody>
      </p:sp>
      <p:pic>
        <p:nvPicPr>
          <p:cNvPr id="12" name="Graphic 11" descr="Robot with solid fill">
            <a:extLst>
              <a:ext uri="{FF2B5EF4-FFF2-40B4-BE49-F238E27FC236}">
                <a16:creationId xmlns:a16="http://schemas.microsoft.com/office/drawing/2014/main" id="{2DB4BB8A-3053-1C10-4628-141684E3BC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59680" y="3287439"/>
            <a:ext cx="2072640" cy="2072640"/>
          </a:xfrm>
          <a:prstGeom prst="rect">
            <a:avLst/>
          </a:prstGeom>
        </p:spPr>
      </p:pic>
      <p:sp>
        <p:nvSpPr>
          <p:cNvPr id="17" name="Right Arrow 16">
            <a:extLst>
              <a:ext uri="{FF2B5EF4-FFF2-40B4-BE49-F238E27FC236}">
                <a16:creationId xmlns:a16="http://schemas.microsoft.com/office/drawing/2014/main" id="{9F898DF2-25F5-97F8-246B-94E9B239469C}"/>
              </a:ext>
            </a:extLst>
          </p:cNvPr>
          <p:cNvSpPr/>
          <p:nvPr/>
        </p:nvSpPr>
        <p:spPr>
          <a:xfrm>
            <a:off x="7099746" y="4186599"/>
            <a:ext cx="1188720" cy="274320"/>
          </a:xfrm>
          <a:prstGeom prst="rightArrow">
            <a:avLst/>
          </a:prstGeom>
          <a:solidFill>
            <a:schemeClr val="accent2"/>
          </a:solidFill>
          <a:ln>
            <a:solidFill>
              <a:schemeClr val="accent2">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CF201D0D-4200-9D34-9587-D7B84EB15C9B}"/>
              </a:ext>
            </a:extLst>
          </p:cNvPr>
          <p:cNvSpPr txBox="1"/>
          <p:nvPr/>
        </p:nvSpPr>
        <p:spPr>
          <a:xfrm>
            <a:off x="8786103" y="2175132"/>
            <a:ext cx="2127185" cy="95410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watermarked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image</a:t>
            </a:r>
          </a:p>
        </p:txBody>
      </p:sp>
      <p:pic>
        <p:nvPicPr>
          <p:cNvPr id="6" name="Picture 5" descr="A person sitting at a desk with a computer screen&#10;&#10;Description automatically generated">
            <a:extLst>
              <a:ext uri="{FF2B5EF4-FFF2-40B4-BE49-F238E27FC236}">
                <a16:creationId xmlns:a16="http://schemas.microsoft.com/office/drawing/2014/main" id="{7A7DB97C-5AF7-DBD9-1FB3-1B1414187306}"/>
              </a:ext>
            </a:extLst>
          </p:cNvPr>
          <p:cNvPicPr>
            <a:picLocks noChangeAspect="1"/>
          </p:cNvPicPr>
          <p:nvPr/>
        </p:nvPicPr>
        <p:blipFill>
          <a:blip r:embed="rId5"/>
          <a:stretch>
            <a:fillRect/>
          </a:stretch>
        </p:blipFill>
        <p:spPr>
          <a:xfrm>
            <a:off x="8673676" y="3166226"/>
            <a:ext cx="2352040" cy="2352040"/>
          </a:xfrm>
          <a:prstGeom prst="rect">
            <a:avLst/>
          </a:prstGeom>
        </p:spPr>
      </p:pic>
      <p:sp>
        <p:nvSpPr>
          <p:cNvPr id="8" name="TextBox 7">
            <a:extLst>
              <a:ext uri="{FF2B5EF4-FFF2-40B4-BE49-F238E27FC236}">
                <a16:creationId xmlns:a16="http://schemas.microsoft.com/office/drawing/2014/main" id="{35EC5F14-F846-ED80-F788-31AB36DAC77F}"/>
              </a:ext>
            </a:extLst>
          </p:cNvPr>
          <p:cNvSpPr txBox="1"/>
          <p:nvPr/>
        </p:nvSpPr>
        <p:spPr>
          <a:xfrm>
            <a:off x="1641976" y="3798310"/>
            <a:ext cx="247926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sngStrike" kern="1200" cap="none" spc="0" normalizeH="0" baseline="0" noProof="0" dirty="0">
                <a:ln>
                  <a:noFill/>
                </a:ln>
                <a:solidFill>
                  <a:prstClr val="black"/>
                </a:solidFill>
                <a:effectLst/>
                <a:uLnTx/>
                <a:uFillTx/>
                <a:latin typeface="Calibri" panose="020F0502020204030204"/>
                <a:ea typeface="+mn-ea"/>
                <a:cs typeface="+mn-cs"/>
              </a:rPr>
              <a:t>l</a:t>
            </a:r>
            <a:r>
              <a:rPr kumimoji="0" lang="en-US" sz="2800" b="0" i="0" u="none" strike="sngStrike" kern="1200" cap="none" spc="0" normalizeH="0" baseline="0" noProof="0" dirty="0" err="1">
                <a:ln>
                  <a:noFill/>
                </a:ln>
                <a:solidFill>
                  <a:prstClr val="black"/>
                </a:solidFill>
                <a:effectLst/>
                <a:uLnTx/>
                <a:uFillTx/>
                <a:latin typeface="Calibri" panose="020F0502020204030204"/>
                <a:ea typeface="+mn-ea"/>
                <a:cs typeface="+mn-cs"/>
              </a:rPr>
              <a:t>atents</a:t>
            </a:r>
            <a:r>
              <a:rPr kumimoji="0" lang="en-US" sz="2800" b="0" i="0" u="none" strike="sngStrike" kern="1200" cap="none" spc="0" normalizeH="0" baseline="0" noProof="0" dirty="0">
                <a:ln>
                  <a:noFill/>
                </a:ln>
                <a:solidFill>
                  <a:prstClr val="black"/>
                </a:solidFill>
                <a:effectLst/>
                <a:uLnTx/>
                <a:uFillTx/>
                <a:latin typeface="Calibri" panose="020F0502020204030204"/>
                <a:ea typeface="+mn-ea"/>
                <a:cs typeface="+mn-cs"/>
              </a:rPr>
              <a:t> with random signs</a:t>
            </a:r>
          </a:p>
        </p:txBody>
      </p:sp>
      <p:sp>
        <p:nvSpPr>
          <p:cNvPr id="10" name="Right Arrow 9">
            <a:extLst>
              <a:ext uri="{FF2B5EF4-FFF2-40B4-BE49-F238E27FC236}">
                <a16:creationId xmlns:a16="http://schemas.microsoft.com/office/drawing/2014/main" id="{B75647B5-45D8-C352-16E6-4A7E152EE9DA}"/>
              </a:ext>
            </a:extLst>
          </p:cNvPr>
          <p:cNvSpPr/>
          <p:nvPr/>
        </p:nvSpPr>
        <p:spPr>
          <a:xfrm>
            <a:off x="4105240" y="4141996"/>
            <a:ext cx="1188720" cy="274320"/>
          </a:xfrm>
          <a:prstGeom prst="rightArrow">
            <a:avLst/>
          </a:prstGeom>
          <a:solidFill>
            <a:schemeClr val="accent2"/>
          </a:solidFill>
          <a:ln>
            <a:solidFill>
              <a:schemeClr val="accent2">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ounded Rectangle 18">
            <a:extLst>
              <a:ext uri="{FF2B5EF4-FFF2-40B4-BE49-F238E27FC236}">
                <a16:creationId xmlns:a16="http://schemas.microsoft.com/office/drawing/2014/main" id="{5459410C-82A9-46F6-15A3-B1FB9A09F9E4}"/>
              </a:ext>
            </a:extLst>
          </p:cNvPr>
          <p:cNvSpPr/>
          <p:nvPr/>
        </p:nvSpPr>
        <p:spPr>
          <a:xfrm>
            <a:off x="1424266" y="3828661"/>
            <a:ext cx="2479268" cy="1066068"/>
          </a:xfrm>
          <a:prstGeom prst="roundRect">
            <a:avLst/>
          </a:prstGeom>
          <a:solidFill>
            <a:schemeClr val="accent1">
              <a:lumMod val="50000"/>
              <a:alpha val="2745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sng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4F9DC1F2-0B31-2D23-E651-4CA354130765}"/>
              </a:ext>
            </a:extLst>
          </p:cNvPr>
          <p:cNvSpPr txBox="1"/>
          <p:nvPr/>
        </p:nvSpPr>
        <p:spPr>
          <a:xfrm>
            <a:off x="1105969" y="2409980"/>
            <a:ext cx="3115861"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7BA79D">
                    <a:lumMod val="75000"/>
                  </a:srgbClr>
                </a:solidFill>
                <a:effectLst/>
                <a:uLnTx/>
                <a:uFillTx/>
                <a:latin typeface="Calibri" panose="020F0502020204030204"/>
                <a:ea typeface="+mn-ea"/>
                <a:cs typeface="+mn-cs"/>
              </a:rPr>
              <a:t>l</a:t>
            </a:r>
            <a:r>
              <a:rPr kumimoji="0" lang="en-US" sz="2800" b="0" i="0" u="none" strike="noStrike" kern="1200" cap="none" spc="0" normalizeH="0" baseline="0" noProof="0" dirty="0" err="1">
                <a:ln>
                  <a:noFill/>
                </a:ln>
                <a:solidFill>
                  <a:srgbClr val="7BA79D">
                    <a:lumMod val="75000"/>
                  </a:srgbClr>
                </a:solidFill>
                <a:effectLst/>
                <a:uLnTx/>
                <a:uFillTx/>
                <a:latin typeface="Calibri" panose="020F0502020204030204"/>
                <a:ea typeface="+mn-ea"/>
                <a:cs typeface="+mn-cs"/>
              </a:rPr>
              <a:t>atents</a:t>
            </a:r>
            <a:r>
              <a:rPr kumimoji="0" lang="en-US" sz="2800" b="0" i="0" u="none" strike="noStrike" kern="1200" cap="none" spc="0" normalizeH="0" baseline="0" noProof="0" dirty="0">
                <a:ln>
                  <a:noFill/>
                </a:ln>
                <a:solidFill>
                  <a:srgbClr val="7BA79D">
                    <a:lumMod val="75000"/>
                  </a:srgbClr>
                </a:solidFill>
                <a:effectLst/>
                <a:uLnTx/>
                <a:uFillTx/>
                <a:latin typeface="Calibri" panose="020F0502020204030204"/>
                <a:ea typeface="+mn-ea"/>
                <a:cs typeface="+mn-cs"/>
              </a:rPr>
              <a:t> with signs from a PRC codeword</a:t>
            </a:r>
          </a:p>
        </p:txBody>
      </p:sp>
    </p:spTree>
    <p:extLst>
      <p:ext uri="{BB962C8B-B14F-4D97-AF65-F5344CB8AC3E}">
        <p14:creationId xmlns:p14="http://schemas.microsoft.com/office/powerpoint/2010/main" val="25863234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descr="Robot with solid fill">
            <a:extLst>
              <a:ext uri="{FF2B5EF4-FFF2-40B4-BE49-F238E27FC236}">
                <a16:creationId xmlns:a16="http://schemas.microsoft.com/office/drawing/2014/main" id="{2DB4BB8A-3053-1C10-4628-141684E3BC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59680" y="1716216"/>
            <a:ext cx="2072640" cy="2072640"/>
          </a:xfrm>
          <a:prstGeom prst="rect">
            <a:avLst/>
          </a:prstGeom>
        </p:spPr>
      </p:pic>
      <p:sp>
        <p:nvSpPr>
          <p:cNvPr id="17" name="Right Arrow 16">
            <a:extLst>
              <a:ext uri="{FF2B5EF4-FFF2-40B4-BE49-F238E27FC236}">
                <a16:creationId xmlns:a16="http://schemas.microsoft.com/office/drawing/2014/main" id="{9F898DF2-25F5-97F8-246B-94E9B239469C}"/>
              </a:ext>
            </a:extLst>
          </p:cNvPr>
          <p:cNvSpPr/>
          <p:nvPr/>
        </p:nvSpPr>
        <p:spPr>
          <a:xfrm>
            <a:off x="7099746" y="2615376"/>
            <a:ext cx="1188720" cy="274320"/>
          </a:xfrm>
          <a:prstGeom prst="rightArrow">
            <a:avLst/>
          </a:prstGeom>
          <a:solidFill>
            <a:schemeClr val="accent2"/>
          </a:solidFill>
          <a:ln>
            <a:solidFill>
              <a:schemeClr val="accent2">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CF201D0D-4200-9D34-9587-D7B84EB15C9B}"/>
              </a:ext>
            </a:extLst>
          </p:cNvPr>
          <p:cNvSpPr txBox="1"/>
          <p:nvPr/>
        </p:nvSpPr>
        <p:spPr>
          <a:xfrm>
            <a:off x="8786103" y="603909"/>
            <a:ext cx="2127185" cy="95410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watermarked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image</a:t>
            </a:r>
          </a:p>
        </p:txBody>
      </p:sp>
      <p:pic>
        <p:nvPicPr>
          <p:cNvPr id="6" name="Picture 5" descr="A person sitting at a desk with a computer screen&#10;&#10;Description automatically generated">
            <a:extLst>
              <a:ext uri="{FF2B5EF4-FFF2-40B4-BE49-F238E27FC236}">
                <a16:creationId xmlns:a16="http://schemas.microsoft.com/office/drawing/2014/main" id="{7A7DB97C-5AF7-DBD9-1FB3-1B1414187306}"/>
              </a:ext>
            </a:extLst>
          </p:cNvPr>
          <p:cNvPicPr>
            <a:picLocks noChangeAspect="1"/>
          </p:cNvPicPr>
          <p:nvPr/>
        </p:nvPicPr>
        <p:blipFill>
          <a:blip r:embed="rId5"/>
          <a:stretch>
            <a:fillRect/>
          </a:stretch>
        </p:blipFill>
        <p:spPr>
          <a:xfrm>
            <a:off x="8673676" y="1595003"/>
            <a:ext cx="2352040" cy="2352040"/>
          </a:xfrm>
          <a:prstGeom prst="rect">
            <a:avLst/>
          </a:prstGeom>
        </p:spPr>
      </p:pic>
      <p:sp>
        <p:nvSpPr>
          <p:cNvPr id="8" name="TextBox 7">
            <a:extLst>
              <a:ext uri="{FF2B5EF4-FFF2-40B4-BE49-F238E27FC236}">
                <a16:creationId xmlns:a16="http://schemas.microsoft.com/office/drawing/2014/main" id="{35EC5F14-F846-ED80-F788-31AB36DAC77F}"/>
              </a:ext>
            </a:extLst>
          </p:cNvPr>
          <p:cNvSpPr txBox="1"/>
          <p:nvPr/>
        </p:nvSpPr>
        <p:spPr>
          <a:xfrm>
            <a:off x="1641976" y="2227087"/>
            <a:ext cx="247926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sngStrike" kern="1200" cap="none" spc="0" normalizeH="0" baseline="0" noProof="0" dirty="0">
                <a:ln>
                  <a:noFill/>
                </a:ln>
                <a:solidFill>
                  <a:prstClr val="black"/>
                </a:solidFill>
                <a:effectLst/>
                <a:uLnTx/>
                <a:uFillTx/>
                <a:latin typeface="Calibri" panose="020F0502020204030204"/>
                <a:ea typeface="+mn-ea"/>
                <a:cs typeface="+mn-cs"/>
              </a:rPr>
              <a:t>l</a:t>
            </a:r>
            <a:r>
              <a:rPr kumimoji="0" lang="en-US" sz="2800" b="0" i="0" u="none" strike="sngStrike" kern="1200" cap="none" spc="0" normalizeH="0" baseline="0" noProof="0" dirty="0" err="1">
                <a:ln>
                  <a:noFill/>
                </a:ln>
                <a:solidFill>
                  <a:prstClr val="black"/>
                </a:solidFill>
                <a:effectLst/>
                <a:uLnTx/>
                <a:uFillTx/>
                <a:latin typeface="Calibri" panose="020F0502020204030204"/>
                <a:ea typeface="+mn-ea"/>
                <a:cs typeface="+mn-cs"/>
              </a:rPr>
              <a:t>atents</a:t>
            </a:r>
            <a:r>
              <a:rPr kumimoji="0" lang="en-US" sz="2800" b="0" i="0" u="none" strike="sngStrike" kern="1200" cap="none" spc="0" normalizeH="0" baseline="0" noProof="0" dirty="0">
                <a:ln>
                  <a:noFill/>
                </a:ln>
                <a:solidFill>
                  <a:prstClr val="black"/>
                </a:solidFill>
                <a:effectLst/>
                <a:uLnTx/>
                <a:uFillTx/>
                <a:latin typeface="Calibri" panose="020F0502020204030204"/>
                <a:ea typeface="+mn-ea"/>
                <a:cs typeface="+mn-cs"/>
              </a:rPr>
              <a:t> with random signs</a:t>
            </a:r>
          </a:p>
        </p:txBody>
      </p:sp>
      <p:sp>
        <p:nvSpPr>
          <p:cNvPr id="10" name="Right Arrow 9">
            <a:extLst>
              <a:ext uri="{FF2B5EF4-FFF2-40B4-BE49-F238E27FC236}">
                <a16:creationId xmlns:a16="http://schemas.microsoft.com/office/drawing/2014/main" id="{B75647B5-45D8-C352-16E6-4A7E152EE9DA}"/>
              </a:ext>
            </a:extLst>
          </p:cNvPr>
          <p:cNvSpPr/>
          <p:nvPr/>
        </p:nvSpPr>
        <p:spPr>
          <a:xfrm>
            <a:off x="4105240" y="2570773"/>
            <a:ext cx="1188720" cy="274320"/>
          </a:xfrm>
          <a:prstGeom prst="rightArrow">
            <a:avLst/>
          </a:prstGeom>
          <a:solidFill>
            <a:schemeClr val="accent2"/>
          </a:solidFill>
          <a:ln>
            <a:solidFill>
              <a:schemeClr val="accent2">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ounded Rectangle 18">
            <a:extLst>
              <a:ext uri="{FF2B5EF4-FFF2-40B4-BE49-F238E27FC236}">
                <a16:creationId xmlns:a16="http://schemas.microsoft.com/office/drawing/2014/main" id="{5459410C-82A9-46F6-15A3-B1FB9A09F9E4}"/>
              </a:ext>
            </a:extLst>
          </p:cNvPr>
          <p:cNvSpPr/>
          <p:nvPr/>
        </p:nvSpPr>
        <p:spPr>
          <a:xfrm>
            <a:off x="1424266" y="2257438"/>
            <a:ext cx="2479268" cy="1066068"/>
          </a:xfrm>
          <a:prstGeom prst="roundRect">
            <a:avLst/>
          </a:prstGeom>
          <a:solidFill>
            <a:schemeClr val="accent1">
              <a:lumMod val="50000"/>
              <a:alpha val="2745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sng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4F9DC1F2-0B31-2D23-E651-4CA354130765}"/>
              </a:ext>
            </a:extLst>
          </p:cNvPr>
          <p:cNvSpPr txBox="1"/>
          <p:nvPr/>
        </p:nvSpPr>
        <p:spPr>
          <a:xfrm>
            <a:off x="1105969" y="838757"/>
            <a:ext cx="3115861"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7BA79D">
                    <a:lumMod val="75000"/>
                  </a:srgbClr>
                </a:solidFill>
                <a:effectLst/>
                <a:uLnTx/>
                <a:uFillTx/>
                <a:latin typeface="Calibri" panose="020F0502020204030204"/>
                <a:ea typeface="+mn-ea"/>
                <a:cs typeface="+mn-cs"/>
              </a:rPr>
              <a:t>l</a:t>
            </a:r>
            <a:r>
              <a:rPr kumimoji="0" lang="en-US" sz="2800" b="0" i="0" u="none" strike="noStrike" kern="1200" cap="none" spc="0" normalizeH="0" baseline="0" noProof="0" dirty="0" err="1">
                <a:ln>
                  <a:noFill/>
                </a:ln>
                <a:solidFill>
                  <a:srgbClr val="7BA79D">
                    <a:lumMod val="75000"/>
                  </a:srgbClr>
                </a:solidFill>
                <a:effectLst/>
                <a:uLnTx/>
                <a:uFillTx/>
                <a:latin typeface="Calibri" panose="020F0502020204030204"/>
                <a:ea typeface="+mn-ea"/>
                <a:cs typeface="+mn-cs"/>
              </a:rPr>
              <a:t>atents</a:t>
            </a:r>
            <a:r>
              <a:rPr kumimoji="0" lang="en-US" sz="2800" b="0" i="0" u="none" strike="noStrike" kern="1200" cap="none" spc="0" normalizeH="0" baseline="0" noProof="0" dirty="0">
                <a:ln>
                  <a:noFill/>
                </a:ln>
                <a:solidFill>
                  <a:srgbClr val="7BA79D">
                    <a:lumMod val="75000"/>
                  </a:srgbClr>
                </a:solidFill>
                <a:effectLst/>
                <a:uLnTx/>
                <a:uFillTx/>
                <a:latin typeface="Calibri" panose="020F0502020204030204"/>
                <a:ea typeface="+mn-ea"/>
                <a:cs typeface="+mn-cs"/>
              </a:rPr>
              <a:t> with signs from a PRC codeword</a:t>
            </a:r>
          </a:p>
        </p:txBody>
      </p:sp>
      <p:cxnSp>
        <p:nvCxnSpPr>
          <p:cNvPr id="4" name="Curved Connector 3">
            <a:extLst>
              <a:ext uri="{FF2B5EF4-FFF2-40B4-BE49-F238E27FC236}">
                <a16:creationId xmlns:a16="http://schemas.microsoft.com/office/drawing/2014/main" id="{29E4EB40-ED8F-5094-FF88-29A5365D5E62}"/>
              </a:ext>
            </a:extLst>
          </p:cNvPr>
          <p:cNvCxnSpPr>
            <a:cxnSpLocks/>
          </p:cNvCxnSpPr>
          <p:nvPr/>
        </p:nvCxnSpPr>
        <p:spPr>
          <a:xfrm rot="16200000" flipV="1">
            <a:off x="5716250" y="739596"/>
            <a:ext cx="466344" cy="6135624"/>
          </a:xfrm>
          <a:prstGeom prst="curvedConnector3">
            <a:avLst>
              <a:gd name="adj1" fmla="val -230339"/>
            </a:avLst>
          </a:prstGeom>
          <a:ln w="57150">
            <a:tailEnd type="triangle"/>
          </a:ln>
        </p:spPr>
        <p:style>
          <a:lnRef idx="3">
            <a:schemeClr val="dk1"/>
          </a:lnRef>
          <a:fillRef idx="0">
            <a:schemeClr val="dk1"/>
          </a:fillRef>
          <a:effectRef idx="2">
            <a:schemeClr val="dk1"/>
          </a:effectRef>
          <a:fontRef idx="minor">
            <a:schemeClr val="tx1"/>
          </a:fontRef>
        </p:style>
      </p:cxnSp>
      <p:sp>
        <p:nvSpPr>
          <p:cNvPr id="9" name="Rounded Rectangle 8">
            <a:extLst>
              <a:ext uri="{FF2B5EF4-FFF2-40B4-BE49-F238E27FC236}">
                <a16:creationId xmlns:a16="http://schemas.microsoft.com/office/drawing/2014/main" id="{F6BA0CF5-CF59-9E04-9BFB-EFC103BDD2EB}"/>
              </a:ext>
            </a:extLst>
          </p:cNvPr>
          <p:cNvSpPr/>
          <p:nvPr/>
        </p:nvSpPr>
        <p:spPr>
          <a:xfrm>
            <a:off x="3654715" y="5422463"/>
            <a:ext cx="4882569" cy="1193559"/>
          </a:xfrm>
          <a:prstGeom prst="roundRect">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rPr>
              <a:t>To detect, compute </a:t>
            </a:r>
            <a:r>
              <a:rPr kumimoji="0" lang="en-US" sz="2800" b="0" i="0" u="none" strike="noStrike" kern="0" cap="none" spc="0" normalizeH="0" baseline="0" noProof="0" dirty="0" err="1">
                <a:ln>
                  <a:noFill/>
                </a:ln>
                <a:solidFill>
                  <a:prstClr val="white"/>
                </a:solidFill>
                <a:effectLst/>
                <a:uLnTx/>
                <a:uFillTx/>
                <a:latin typeface="Calibri" panose="020F0502020204030204"/>
                <a:ea typeface="+mn-ea"/>
                <a:cs typeface="+mn-cs"/>
              </a:rPr>
              <a:t>latents</a:t>
            </a:r>
            <a:r>
              <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rPr>
              <a:t> and decode signs</a:t>
            </a:r>
          </a:p>
        </p:txBody>
      </p:sp>
    </p:spTree>
    <p:extLst>
      <p:ext uri="{BB962C8B-B14F-4D97-AF65-F5344CB8AC3E}">
        <p14:creationId xmlns:p14="http://schemas.microsoft.com/office/powerpoint/2010/main" val="1654528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F63F2-3A4D-468A-D126-AE49E1034467}"/>
              </a:ext>
            </a:extLst>
          </p:cNvPr>
          <p:cNvSpPr>
            <a:spLocks noGrp="1"/>
          </p:cNvSpPr>
          <p:nvPr>
            <p:ph type="title"/>
          </p:nvPr>
        </p:nvSpPr>
        <p:spPr>
          <a:xfrm>
            <a:off x="838200" y="365125"/>
            <a:ext cx="10947400" cy="1576548"/>
          </a:xfrm>
        </p:spPr>
        <p:txBody>
          <a:bodyPr>
            <a:normAutofit fontScale="90000"/>
          </a:bodyPr>
          <a:lstStyle/>
          <a:p>
            <a:r>
              <a:rPr lang="en-US" dirty="0"/>
              <a:t>An Undetectable Watermark for Generative Image Models</a:t>
            </a:r>
            <a:br>
              <a:rPr lang="en-US" dirty="0"/>
            </a:br>
            <a:r>
              <a:rPr lang="en-US" sz="2100" dirty="0"/>
              <a:t>Sam Gunn, </a:t>
            </a:r>
            <a:r>
              <a:rPr lang="en-US" sz="2100" dirty="0" err="1"/>
              <a:t>Xuandong</a:t>
            </a:r>
            <a:r>
              <a:rPr lang="en-US" sz="2100" dirty="0"/>
              <a:t> Zhao, Dawn Song. ICLR ‘25</a:t>
            </a:r>
          </a:p>
        </p:txBody>
      </p:sp>
      <p:pic>
        <p:nvPicPr>
          <p:cNvPr id="4" name="Picture 3" descr="A screenshot of a video game&#10;&#10;Description automatically generated">
            <a:extLst>
              <a:ext uri="{FF2B5EF4-FFF2-40B4-BE49-F238E27FC236}">
                <a16:creationId xmlns:a16="http://schemas.microsoft.com/office/drawing/2014/main" id="{A63EDC4B-220E-2B65-E2FF-1F4AF30B7F74}"/>
              </a:ext>
            </a:extLst>
          </p:cNvPr>
          <p:cNvPicPr>
            <a:picLocks noChangeAspect="1"/>
          </p:cNvPicPr>
          <p:nvPr/>
        </p:nvPicPr>
        <p:blipFill>
          <a:blip r:embed="rId3"/>
          <a:stretch>
            <a:fillRect/>
          </a:stretch>
        </p:blipFill>
        <p:spPr>
          <a:xfrm>
            <a:off x="1079499" y="1941673"/>
            <a:ext cx="9642291" cy="4284315"/>
          </a:xfrm>
          <a:prstGeom prst="rect">
            <a:avLst/>
          </a:prstGeom>
        </p:spPr>
      </p:pic>
      <p:sp>
        <p:nvSpPr>
          <p:cNvPr id="5" name="Rounded Rectangle 4">
            <a:extLst>
              <a:ext uri="{FF2B5EF4-FFF2-40B4-BE49-F238E27FC236}">
                <a16:creationId xmlns:a16="http://schemas.microsoft.com/office/drawing/2014/main" id="{940741F2-819A-8E8B-896C-8DA9E0CF2462}"/>
              </a:ext>
            </a:extLst>
          </p:cNvPr>
          <p:cNvSpPr/>
          <p:nvPr/>
        </p:nvSpPr>
        <p:spPr>
          <a:xfrm>
            <a:off x="8646459" y="4047565"/>
            <a:ext cx="2075331" cy="2178423"/>
          </a:xfrm>
          <a:prstGeom prst="roundRect">
            <a:avLst/>
          </a:prstGeom>
          <a:noFill/>
          <a:ln w="76200">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516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A black and white text on a white background&#10;&#10;Description automatically generated">
            <a:extLst>
              <a:ext uri="{FF2B5EF4-FFF2-40B4-BE49-F238E27FC236}">
                <a16:creationId xmlns:a16="http://schemas.microsoft.com/office/drawing/2014/main" id="{9513E9A9-709E-0B24-3B68-EFBBD848D01C}"/>
              </a:ext>
            </a:extLst>
          </p:cNvPr>
          <p:cNvPicPr>
            <a:picLocks noChangeAspect="1"/>
          </p:cNvPicPr>
          <p:nvPr/>
        </p:nvPicPr>
        <p:blipFill>
          <a:blip r:embed="rId2"/>
          <a:stretch>
            <a:fillRect/>
          </a:stretch>
        </p:blipFill>
        <p:spPr>
          <a:xfrm>
            <a:off x="117609" y="100169"/>
            <a:ext cx="5697758" cy="3793527"/>
          </a:xfrm>
          <a:prstGeom prst="rect">
            <a:avLst/>
          </a:prstGeom>
        </p:spPr>
      </p:pic>
      <p:pic>
        <p:nvPicPr>
          <p:cNvPr id="5" name="Picture 4" descr="A black text on a white background&#10;&#10;Description automatically generated">
            <a:extLst>
              <a:ext uri="{FF2B5EF4-FFF2-40B4-BE49-F238E27FC236}">
                <a16:creationId xmlns:a16="http://schemas.microsoft.com/office/drawing/2014/main" id="{AF0B7029-B0CD-BA29-7715-C0320CFE14C9}"/>
              </a:ext>
            </a:extLst>
          </p:cNvPr>
          <p:cNvPicPr>
            <a:picLocks noChangeAspect="1"/>
          </p:cNvPicPr>
          <p:nvPr/>
        </p:nvPicPr>
        <p:blipFill>
          <a:blip r:embed="rId3"/>
          <a:stretch>
            <a:fillRect/>
          </a:stretch>
        </p:blipFill>
        <p:spPr>
          <a:xfrm>
            <a:off x="5840747" y="279633"/>
            <a:ext cx="5737360" cy="1582063"/>
          </a:xfrm>
          <a:prstGeom prst="rect">
            <a:avLst/>
          </a:prstGeom>
        </p:spPr>
      </p:pic>
      <p:pic>
        <p:nvPicPr>
          <p:cNvPr id="7" name="Picture 6" descr="A close-up of a text&#10;&#10;Description automatically generated">
            <a:extLst>
              <a:ext uri="{FF2B5EF4-FFF2-40B4-BE49-F238E27FC236}">
                <a16:creationId xmlns:a16="http://schemas.microsoft.com/office/drawing/2014/main" id="{61808B6A-D11F-F03E-FE68-7F5730F8C76F}"/>
              </a:ext>
            </a:extLst>
          </p:cNvPr>
          <p:cNvPicPr>
            <a:picLocks noChangeAspect="1"/>
          </p:cNvPicPr>
          <p:nvPr/>
        </p:nvPicPr>
        <p:blipFill>
          <a:blip r:embed="rId4"/>
          <a:stretch>
            <a:fillRect/>
          </a:stretch>
        </p:blipFill>
        <p:spPr>
          <a:xfrm>
            <a:off x="5840747" y="1861696"/>
            <a:ext cx="5778500" cy="2032000"/>
          </a:xfrm>
          <a:prstGeom prst="rect">
            <a:avLst/>
          </a:prstGeom>
        </p:spPr>
      </p:pic>
      <p:sp>
        <p:nvSpPr>
          <p:cNvPr id="8" name="Rounded Rectangle 7">
            <a:extLst>
              <a:ext uri="{FF2B5EF4-FFF2-40B4-BE49-F238E27FC236}">
                <a16:creationId xmlns:a16="http://schemas.microsoft.com/office/drawing/2014/main" id="{5F453581-4ECE-A855-13BF-5CA21515ECA6}"/>
              </a:ext>
            </a:extLst>
          </p:cNvPr>
          <p:cNvSpPr/>
          <p:nvPr/>
        </p:nvSpPr>
        <p:spPr>
          <a:xfrm>
            <a:off x="1403797" y="3696237"/>
            <a:ext cx="734096" cy="197459"/>
          </a:xfrm>
          <a:prstGeom prst="roundRect">
            <a:avLst/>
          </a:prstGeom>
          <a:solidFill>
            <a:srgbClr val="00B050">
              <a:alpha val="39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A7B02D71-66BA-643E-7DEC-1C12DA63ECE9}"/>
              </a:ext>
            </a:extLst>
          </p:cNvPr>
          <p:cNvSpPr/>
          <p:nvPr/>
        </p:nvSpPr>
        <p:spPr>
          <a:xfrm>
            <a:off x="10885151" y="2161504"/>
            <a:ext cx="734096" cy="349876"/>
          </a:xfrm>
          <a:prstGeom prst="roundRect">
            <a:avLst/>
          </a:prstGeom>
          <a:solidFill>
            <a:srgbClr val="00B050">
              <a:alpha val="39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67CE52B1-100A-82C7-C464-B3F590E77D04}"/>
              </a:ext>
            </a:extLst>
          </p:cNvPr>
          <p:cNvSpPr/>
          <p:nvPr/>
        </p:nvSpPr>
        <p:spPr>
          <a:xfrm>
            <a:off x="2547871" y="748693"/>
            <a:ext cx="826394" cy="410406"/>
          </a:xfrm>
          <a:prstGeom prst="roundRect">
            <a:avLst/>
          </a:prstGeom>
          <a:solidFill>
            <a:srgbClr val="00B050">
              <a:alpha val="39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CA553D45-7898-F536-109C-230B150E2333}"/>
              </a:ext>
            </a:extLst>
          </p:cNvPr>
          <p:cNvSpPr/>
          <p:nvPr/>
        </p:nvSpPr>
        <p:spPr>
          <a:xfrm>
            <a:off x="6349285" y="1036304"/>
            <a:ext cx="888642" cy="354614"/>
          </a:xfrm>
          <a:prstGeom prst="roundRect">
            <a:avLst/>
          </a:prstGeom>
          <a:solidFill>
            <a:srgbClr val="00B050">
              <a:alpha val="39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56436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8EEA178-E9EA-D8B7-8D6A-676DD6107A99}"/>
              </a:ext>
            </a:extLst>
          </p:cNvPr>
          <p:cNvSpPr>
            <a:spLocks noGrp="1"/>
          </p:cNvSpPr>
          <p:nvPr>
            <p:ph type="ctrTitle"/>
          </p:nvPr>
        </p:nvSpPr>
        <p:spPr>
          <a:xfrm>
            <a:off x="1023984" y="1678517"/>
            <a:ext cx="9997802" cy="1657350"/>
          </a:xfrm>
        </p:spPr>
        <p:txBody>
          <a:bodyPr anchor="b">
            <a:normAutofit/>
          </a:bodyPr>
          <a:lstStyle/>
          <a:p>
            <a:pPr algn="l"/>
            <a:r>
              <a:rPr lang="en-US" dirty="0"/>
              <a:t>Future directions</a:t>
            </a:r>
          </a:p>
        </p:txBody>
      </p:sp>
    </p:spTree>
    <p:extLst>
      <p:ext uri="{BB962C8B-B14F-4D97-AF65-F5344CB8AC3E}">
        <p14:creationId xmlns:p14="http://schemas.microsoft.com/office/powerpoint/2010/main" val="3527744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8EEA178-E9EA-D8B7-8D6A-676DD6107A99}"/>
              </a:ext>
            </a:extLst>
          </p:cNvPr>
          <p:cNvSpPr>
            <a:spLocks noGrp="1"/>
          </p:cNvSpPr>
          <p:nvPr>
            <p:ph type="ctrTitle"/>
          </p:nvPr>
        </p:nvSpPr>
        <p:spPr>
          <a:xfrm>
            <a:off x="1023984" y="1678517"/>
            <a:ext cx="9997802" cy="1657350"/>
          </a:xfrm>
        </p:spPr>
        <p:txBody>
          <a:bodyPr anchor="b">
            <a:normAutofit/>
          </a:bodyPr>
          <a:lstStyle/>
          <a:p>
            <a:pPr algn="l"/>
            <a:r>
              <a:rPr lang="en-US" dirty="0"/>
              <a:t>Robustness</a:t>
            </a:r>
          </a:p>
        </p:txBody>
      </p:sp>
    </p:spTree>
    <p:extLst>
      <p:ext uri="{BB962C8B-B14F-4D97-AF65-F5344CB8AC3E}">
        <p14:creationId xmlns:p14="http://schemas.microsoft.com/office/powerpoint/2010/main" val="6638010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26A66-F8C0-C2FC-F300-A3E5EE99756D}"/>
              </a:ext>
            </a:extLst>
          </p:cNvPr>
          <p:cNvSpPr>
            <a:spLocks noGrp="1"/>
          </p:cNvSpPr>
          <p:nvPr>
            <p:ph type="title"/>
          </p:nvPr>
        </p:nvSpPr>
        <p:spPr>
          <a:xfrm>
            <a:off x="838200" y="365125"/>
            <a:ext cx="11243256" cy="1325563"/>
          </a:xfrm>
        </p:spPr>
        <p:txBody>
          <a:bodyPr/>
          <a:lstStyle/>
          <a:p>
            <a:r>
              <a:rPr lang="en-US" dirty="0"/>
              <a:t>LLM watermarks with </a:t>
            </a:r>
            <a:r>
              <a:rPr lang="en-US" b="1" dirty="0"/>
              <a:t>semantic robustness</a:t>
            </a:r>
          </a:p>
        </p:txBody>
      </p:sp>
      <p:sp>
        <p:nvSpPr>
          <p:cNvPr id="3" name="Content Placeholder 2">
            <a:extLst>
              <a:ext uri="{FF2B5EF4-FFF2-40B4-BE49-F238E27FC236}">
                <a16:creationId xmlns:a16="http://schemas.microsoft.com/office/drawing/2014/main" id="{A3C9BEF1-BA31-C8C9-31ED-06E46F080346}"/>
              </a:ext>
            </a:extLst>
          </p:cNvPr>
          <p:cNvSpPr>
            <a:spLocks noGrp="1"/>
          </p:cNvSpPr>
          <p:nvPr>
            <p:ph idx="1"/>
          </p:nvPr>
        </p:nvSpPr>
        <p:spPr>
          <a:xfrm>
            <a:off x="838200" y="3100154"/>
            <a:ext cx="10515600" cy="2035736"/>
          </a:xfrm>
        </p:spPr>
        <p:txBody>
          <a:bodyPr>
            <a:normAutofit/>
          </a:bodyPr>
          <a:lstStyle/>
          <a:p>
            <a:pPr marL="0" indent="0">
              <a:buNone/>
            </a:pPr>
            <a:r>
              <a:rPr lang="en-US" dirty="0"/>
              <a:t>Should be possible, but in my (limited) experience it’s been hard to reliably manipulate semantics </a:t>
            </a:r>
          </a:p>
        </p:txBody>
      </p:sp>
      <p:sp>
        <p:nvSpPr>
          <p:cNvPr id="4" name="Rounded Rectangle 3">
            <a:extLst>
              <a:ext uri="{FF2B5EF4-FFF2-40B4-BE49-F238E27FC236}">
                <a16:creationId xmlns:a16="http://schemas.microsoft.com/office/drawing/2014/main" id="{7E6CB5C1-5672-F8CF-5276-98CB17ED44F8}"/>
              </a:ext>
            </a:extLst>
          </p:cNvPr>
          <p:cNvSpPr/>
          <p:nvPr/>
        </p:nvSpPr>
        <p:spPr>
          <a:xfrm>
            <a:off x="463637" y="1690688"/>
            <a:ext cx="11243257" cy="1197735"/>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200" dirty="0"/>
              <a:t>Can we embed a watermark in the semantic space of text?</a:t>
            </a:r>
          </a:p>
        </p:txBody>
      </p:sp>
    </p:spTree>
    <p:extLst>
      <p:ext uri="{BB962C8B-B14F-4D97-AF65-F5344CB8AC3E}">
        <p14:creationId xmlns:p14="http://schemas.microsoft.com/office/powerpoint/2010/main" val="227706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26A66-F8C0-C2FC-F300-A3E5EE99756D}"/>
              </a:ext>
            </a:extLst>
          </p:cNvPr>
          <p:cNvSpPr>
            <a:spLocks noGrp="1"/>
          </p:cNvSpPr>
          <p:nvPr>
            <p:ph type="title"/>
          </p:nvPr>
        </p:nvSpPr>
        <p:spPr>
          <a:xfrm>
            <a:off x="838200" y="365125"/>
            <a:ext cx="11243256" cy="1325563"/>
          </a:xfrm>
        </p:spPr>
        <p:txBody>
          <a:bodyPr/>
          <a:lstStyle/>
          <a:p>
            <a:r>
              <a:rPr lang="en-US" dirty="0"/>
              <a:t>Practical bottleneck: </a:t>
            </a:r>
            <a:r>
              <a:rPr lang="en-US" b="1" dirty="0"/>
              <a:t>information rate of PRCs</a:t>
            </a:r>
            <a:endParaRPr lang="en-US" dirty="0"/>
          </a:p>
        </p:txBody>
      </p:sp>
      <p:sp>
        <p:nvSpPr>
          <p:cNvPr id="3" name="Content Placeholder 2">
            <a:extLst>
              <a:ext uri="{FF2B5EF4-FFF2-40B4-BE49-F238E27FC236}">
                <a16:creationId xmlns:a16="http://schemas.microsoft.com/office/drawing/2014/main" id="{A3C9BEF1-BA31-C8C9-31ED-06E46F080346}"/>
              </a:ext>
            </a:extLst>
          </p:cNvPr>
          <p:cNvSpPr>
            <a:spLocks noGrp="1"/>
          </p:cNvSpPr>
          <p:nvPr>
            <p:ph idx="1"/>
          </p:nvPr>
        </p:nvSpPr>
        <p:spPr>
          <a:xfrm>
            <a:off x="838200" y="3100154"/>
            <a:ext cx="10515600" cy="2035736"/>
          </a:xfrm>
        </p:spPr>
        <p:txBody>
          <a:bodyPr>
            <a:normAutofit/>
          </a:bodyPr>
          <a:lstStyle/>
          <a:p>
            <a:pPr marL="0" indent="0">
              <a:buNone/>
            </a:pPr>
            <a:r>
              <a:rPr lang="en-US" dirty="0"/>
              <a:t>⇨ for the level of error in LLMs, need 1000s of words to embed a watermark</a:t>
            </a:r>
          </a:p>
          <a:p>
            <a:pPr marL="0" indent="0">
              <a:buNone/>
            </a:pPr>
            <a:r>
              <a:rPr lang="en-US" dirty="0"/>
              <a:t>⇨ image models have far lower error, so embedding is already feasible. But a better information rate would let us embed </a:t>
            </a:r>
            <a:r>
              <a:rPr lang="en-US" b="1" dirty="0"/>
              <a:t>more</a:t>
            </a:r>
            <a:r>
              <a:rPr lang="en-US" dirty="0"/>
              <a:t> </a:t>
            </a:r>
            <a:r>
              <a:rPr lang="en-US" b="1" dirty="0"/>
              <a:t>metadata</a:t>
            </a:r>
            <a:endParaRPr lang="en-US" dirty="0"/>
          </a:p>
        </p:txBody>
      </p:sp>
      <p:sp>
        <p:nvSpPr>
          <p:cNvPr id="4" name="Rounded Rectangle 3">
            <a:extLst>
              <a:ext uri="{FF2B5EF4-FFF2-40B4-BE49-F238E27FC236}">
                <a16:creationId xmlns:a16="http://schemas.microsoft.com/office/drawing/2014/main" id="{7E6CB5C1-5672-F8CF-5276-98CB17ED44F8}"/>
              </a:ext>
            </a:extLst>
          </p:cNvPr>
          <p:cNvSpPr/>
          <p:nvPr/>
        </p:nvSpPr>
        <p:spPr>
          <a:xfrm>
            <a:off x="463637" y="1690688"/>
            <a:ext cx="11243257" cy="1197735"/>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200" dirty="0"/>
              <a:t>Can we construct PRCs with concretely shorter codewords?</a:t>
            </a:r>
          </a:p>
        </p:txBody>
      </p:sp>
      <p:sp>
        <p:nvSpPr>
          <p:cNvPr id="5" name="Rounded Rectangle 4">
            <a:extLst>
              <a:ext uri="{FF2B5EF4-FFF2-40B4-BE49-F238E27FC236}">
                <a16:creationId xmlns:a16="http://schemas.microsoft.com/office/drawing/2014/main" id="{CBC91308-4C5A-9098-FB04-CEB0B8FB6B15}"/>
              </a:ext>
            </a:extLst>
          </p:cNvPr>
          <p:cNvSpPr/>
          <p:nvPr/>
        </p:nvSpPr>
        <p:spPr>
          <a:xfrm>
            <a:off x="463638" y="5205952"/>
            <a:ext cx="11243257" cy="1197735"/>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200" dirty="0"/>
              <a:t>Can we improve randomness recovery for LLMs?</a:t>
            </a:r>
          </a:p>
        </p:txBody>
      </p:sp>
    </p:spTree>
    <p:extLst>
      <p:ext uri="{BB962C8B-B14F-4D97-AF65-F5344CB8AC3E}">
        <p14:creationId xmlns:p14="http://schemas.microsoft.com/office/powerpoint/2010/main" val="402631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26A66-F8C0-C2FC-F300-A3E5EE99756D}"/>
              </a:ext>
            </a:extLst>
          </p:cNvPr>
          <p:cNvSpPr>
            <a:spLocks noGrp="1"/>
          </p:cNvSpPr>
          <p:nvPr>
            <p:ph type="title"/>
          </p:nvPr>
        </p:nvSpPr>
        <p:spPr/>
        <p:txBody>
          <a:bodyPr/>
          <a:lstStyle/>
          <a:p>
            <a:r>
              <a:rPr lang="en-US" dirty="0"/>
              <a:t>Watermarks for </a:t>
            </a:r>
            <a:r>
              <a:rPr lang="en-US" b="1" dirty="0"/>
              <a:t>open models</a:t>
            </a:r>
          </a:p>
        </p:txBody>
      </p:sp>
      <p:sp>
        <p:nvSpPr>
          <p:cNvPr id="3" name="Content Placeholder 2">
            <a:extLst>
              <a:ext uri="{FF2B5EF4-FFF2-40B4-BE49-F238E27FC236}">
                <a16:creationId xmlns:a16="http://schemas.microsoft.com/office/drawing/2014/main" id="{A3C9BEF1-BA31-C8C9-31ED-06E46F080346}"/>
              </a:ext>
            </a:extLst>
          </p:cNvPr>
          <p:cNvSpPr>
            <a:spLocks noGrp="1"/>
          </p:cNvSpPr>
          <p:nvPr>
            <p:ph idx="1"/>
          </p:nvPr>
        </p:nvSpPr>
        <p:spPr>
          <a:xfrm>
            <a:off x="838200" y="3602910"/>
            <a:ext cx="10515600" cy="1947884"/>
          </a:xfrm>
        </p:spPr>
        <p:txBody>
          <a:bodyPr/>
          <a:lstStyle/>
          <a:p>
            <a:pPr marL="0" indent="0">
              <a:buNone/>
            </a:pPr>
            <a:r>
              <a:rPr lang="en-US" dirty="0"/>
              <a:t>Partial answer: </a:t>
            </a:r>
          </a:p>
          <a:p>
            <a:pPr marL="0" indent="0">
              <a:buNone/>
            </a:pPr>
            <a:r>
              <a:rPr lang="en-US" sz="1800" dirty="0"/>
              <a:t>Christ, Gunn, </a:t>
            </a:r>
            <a:r>
              <a:rPr lang="en-US" sz="1800" dirty="0" err="1"/>
              <a:t>Raykova</a:t>
            </a:r>
            <a:r>
              <a:rPr lang="en-US" sz="1800" dirty="0"/>
              <a:t>, Malkin ‘23: Provably Robust Watermarks for Open-Source Language Models</a:t>
            </a:r>
          </a:p>
        </p:txBody>
      </p:sp>
      <p:sp>
        <p:nvSpPr>
          <p:cNvPr id="4" name="Rounded Rectangle 3">
            <a:extLst>
              <a:ext uri="{FF2B5EF4-FFF2-40B4-BE49-F238E27FC236}">
                <a16:creationId xmlns:a16="http://schemas.microsoft.com/office/drawing/2014/main" id="{652881D0-073E-80D0-AE56-F950A3262A1D}"/>
              </a:ext>
            </a:extLst>
          </p:cNvPr>
          <p:cNvSpPr/>
          <p:nvPr/>
        </p:nvSpPr>
        <p:spPr>
          <a:xfrm>
            <a:off x="463637" y="1690688"/>
            <a:ext cx="11243257" cy="1564402"/>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200" dirty="0"/>
              <a:t>Can we watermark content generated by open models, in a way that is not trivially removable?</a:t>
            </a:r>
          </a:p>
        </p:txBody>
      </p:sp>
    </p:spTree>
    <p:extLst>
      <p:ext uri="{BB962C8B-B14F-4D97-AF65-F5344CB8AC3E}">
        <p14:creationId xmlns:p14="http://schemas.microsoft.com/office/powerpoint/2010/main" val="400792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EA263-C2F8-3025-6E40-ED50F1F48F64}"/>
              </a:ext>
            </a:extLst>
          </p:cNvPr>
          <p:cNvSpPr>
            <a:spLocks noGrp="1"/>
          </p:cNvSpPr>
          <p:nvPr>
            <p:ph type="title"/>
          </p:nvPr>
        </p:nvSpPr>
        <p:spPr/>
        <p:txBody>
          <a:bodyPr>
            <a:normAutofit/>
          </a:bodyPr>
          <a:lstStyle/>
          <a:p>
            <a:r>
              <a:rPr lang="en-US" sz="4000" b="1" dirty="0"/>
              <a:t>“Secure” detection</a:t>
            </a:r>
            <a:r>
              <a:rPr lang="en-US" sz="4000" dirty="0"/>
              <a:t>, whatever that means</a:t>
            </a:r>
          </a:p>
        </p:txBody>
      </p:sp>
      <p:sp>
        <p:nvSpPr>
          <p:cNvPr id="3" name="Content Placeholder 2">
            <a:extLst>
              <a:ext uri="{FF2B5EF4-FFF2-40B4-BE49-F238E27FC236}">
                <a16:creationId xmlns:a16="http://schemas.microsoft.com/office/drawing/2014/main" id="{8479C27B-3782-68D9-3F82-2FEFE1FBF0AF}"/>
              </a:ext>
            </a:extLst>
          </p:cNvPr>
          <p:cNvSpPr>
            <a:spLocks noGrp="1"/>
          </p:cNvSpPr>
          <p:nvPr>
            <p:ph idx="1"/>
          </p:nvPr>
        </p:nvSpPr>
        <p:spPr>
          <a:xfrm>
            <a:off x="838200" y="4413936"/>
            <a:ext cx="10515600" cy="4351338"/>
          </a:xfrm>
        </p:spPr>
        <p:txBody>
          <a:bodyPr>
            <a:normAutofit/>
          </a:bodyPr>
          <a:lstStyle/>
          <a:p>
            <a:pPr marL="457200" lvl="1" indent="0">
              <a:buNone/>
            </a:pPr>
            <a:r>
              <a:rPr lang="en-US" dirty="0"/>
              <a:t>Unforgeable public detection: [FGJ+23, </a:t>
            </a:r>
            <a:r>
              <a:rPr lang="en-US" dirty="0">
                <a:solidFill>
                  <a:schemeClr val="accent1"/>
                </a:solidFill>
              </a:rPr>
              <a:t>CG24</a:t>
            </a:r>
            <a:r>
              <a:rPr lang="en-US" dirty="0"/>
              <a:t>]</a:t>
            </a:r>
          </a:p>
          <a:p>
            <a:pPr lvl="2"/>
            <a:r>
              <a:rPr lang="en-US" dirty="0"/>
              <a:t>Require an infeasibly large amount of text to detect</a:t>
            </a:r>
          </a:p>
          <a:p>
            <a:pPr marL="457200" lvl="1" indent="0">
              <a:buNone/>
            </a:pPr>
            <a:r>
              <a:rPr lang="en-US" dirty="0"/>
              <a:t>Robustness: [CHS25, </a:t>
            </a:r>
            <a:r>
              <a:rPr lang="en-US" dirty="0">
                <a:solidFill>
                  <a:schemeClr val="accent1"/>
                </a:solidFill>
              </a:rPr>
              <a:t>AAC+25</a:t>
            </a:r>
            <a:r>
              <a:rPr lang="en-US" dirty="0"/>
              <a:t>]</a:t>
            </a:r>
          </a:p>
          <a:p>
            <a:endParaRPr lang="en-US" dirty="0"/>
          </a:p>
          <a:p>
            <a:endParaRPr lang="en-US" dirty="0"/>
          </a:p>
        </p:txBody>
      </p:sp>
      <p:sp>
        <p:nvSpPr>
          <p:cNvPr id="5" name="Rounded Rectangle 4">
            <a:extLst>
              <a:ext uri="{FF2B5EF4-FFF2-40B4-BE49-F238E27FC236}">
                <a16:creationId xmlns:a16="http://schemas.microsoft.com/office/drawing/2014/main" id="{EBE55482-A47C-9552-7B34-B1BA64156DA2}"/>
              </a:ext>
            </a:extLst>
          </p:cNvPr>
          <p:cNvSpPr/>
          <p:nvPr/>
        </p:nvSpPr>
        <p:spPr>
          <a:xfrm>
            <a:off x="237184" y="1436300"/>
            <a:ext cx="11650016" cy="881587"/>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200" dirty="0"/>
              <a:t>Who do we give detector access? And how?</a:t>
            </a:r>
          </a:p>
        </p:txBody>
      </p:sp>
      <p:sp>
        <p:nvSpPr>
          <p:cNvPr id="6" name="TextBox 5">
            <a:extLst>
              <a:ext uri="{FF2B5EF4-FFF2-40B4-BE49-F238E27FC236}">
                <a16:creationId xmlns:a16="http://schemas.microsoft.com/office/drawing/2014/main" id="{BD124780-26DF-F115-A50C-D827DCA7F3E4}"/>
              </a:ext>
            </a:extLst>
          </p:cNvPr>
          <p:cNvSpPr txBox="1"/>
          <p:nvPr/>
        </p:nvSpPr>
        <p:spPr>
          <a:xfrm>
            <a:off x="838200" y="2405719"/>
            <a:ext cx="11049000" cy="1015150"/>
          </a:xfrm>
          <a:prstGeom prst="rect">
            <a:avLst/>
          </a:prstGeom>
          <a:noFill/>
        </p:spPr>
        <p:txBody>
          <a:bodyPr wrap="square" rtlCol="0">
            <a:spAutoFit/>
          </a:bodyPr>
          <a:lstStyle/>
          <a:p>
            <a:pPr marR="0" lvl="1" algn="l" defTabSz="914400" rtl="0" eaLnBrk="1" fontAlgn="auto" latinLnBrk="0" hangingPunct="1">
              <a:lnSpc>
                <a:spcPct val="90000"/>
              </a:lnSpc>
              <a:spcBef>
                <a:spcPts val="500"/>
              </a:spcBef>
              <a:spcAft>
                <a:spcPts val="0"/>
              </a:spcAft>
              <a:buClrTx/>
              <a:buSzTx/>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API? Detection key?</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for some schemes, secret key can be learned from a detection API or even just watermarked responses</a:t>
            </a:r>
          </a:p>
          <a:p>
            <a:endParaRPr lang="en-US" dirty="0"/>
          </a:p>
        </p:txBody>
      </p:sp>
      <p:sp>
        <p:nvSpPr>
          <p:cNvPr id="7" name="Rounded Rectangle 6">
            <a:extLst>
              <a:ext uri="{FF2B5EF4-FFF2-40B4-BE49-F238E27FC236}">
                <a16:creationId xmlns:a16="http://schemas.microsoft.com/office/drawing/2014/main" id="{5A535C78-FE44-E51A-149C-2D2B12F90FD4}"/>
              </a:ext>
            </a:extLst>
          </p:cNvPr>
          <p:cNvSpPr/>
          <p:nvPr/>
        </p:nvSpPr>
        <p:spPr>
          <a:xfrm>
            <a:off x="237184" y="3310954"/>
            <a:ext cx="11717630" cy="1106498"/>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200" dirty="0"/>
              <a:t>How do we allow detection without compromising other properties?</a:t>
            </a:r>
          </a:p>
        </p:txBody>
      </p:sp>
      <p:sp>
        <p:nvSpPr>
          <p:cNvPr id="8" name="Rounded Rectangle 7">
            <a:extLst>
              <a:ext uri="{FF2B5EF4-FFF2-40B4-BE49-F238E27FC236}">
                <a16:creationId xmlns:a16="http://schemas.microsoft.com/office/drawing/2014/main" id="{E4D1FCB8-EF50-B0CF-DBF9-0D71844194E2}"/>
              </a:ext>
            </a:extLst>
          </p:cNvPr>
          <p:cNvSpPr/>
          <p:nvPr/>
        </p:nvSpPr>
        <p:spPr>
          <a:xfrm>
            <a:off x="237184" y="5588368"/>
            <a:ext cx="11717630" cy="1106498"/>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200" dirty="0"/>
              <a:t>What properties do we even want to preserve?</a:t>
            </a:r>
          </a:p>
        </p:txBody>
      </p:sp>
    </p:spTree>
    <p:extLst>
      <p:ext uri="{BB962C8B-B14F-4D97-AF65-F5344CB8AC3E}">
        <p14:creationId xmlns:p14="http://schemas.microsoft.com/office/powerpoint/2010/main" val="290849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animBg="1"/>
      <p:bldP spid="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0A04A-760A-662E-5370-757566155ACF}"/>
              </a:ext>
            </a:extLst>
          </p:cNvPr>
          <p:cNvSpPr>
            <a:spLocks noGrp="1"/>
          </p:cNvSpPr>
          <p:nvPr>
            <p:ph type="title"/>
          </p:nvPr>
        </p:nvSpPr>
        <p:spPr/>
        <p:txBody>
          <a:bodyPr/>
          <a:lstStyle/>
          <a:p>
            <a:r>
              <a:rPr lang="en-US" dirty="0"/>
              <a:t>References: papers</a:t>
            </a:r>
          </a:p>
        </p:txBody>
      </p:sp>
      <p:sp>
        <p:nvSpPr>
          <p:cNvPr id="3" name="Content Placeholder 2">
            <a:extLst>
              <a:ext uri="{FF2B5EF4-FFF2-40B4-BE49-F238E27FC236}">
                <a16:creationId xmlns:a16="http://schemas.microsoft.com/office/drawing/2014/main" id="{D58EE0D1-D472-B391-9DFC-8CD4730CE039}"/>
              </a:ext>
            </a:extLst>
          </p:cNvPr>
          <p:cNvSpPr>
            <a:spLocks noGrp="1"/>
          </p:cNvSpPr>
          <p:nvPr>
            <p:ph idx="1"/>
          </p:nvPr>
        </p:nvSpPr>
        <p:spPr>
          <a:xfrm>
            <a:off x="838200" y="1383632"/>
            <a:ext cx="10515600" cy="5366083"/>
          </a:xfrm>
        </p:spPr>
        <p:txBody>
          <a:bodyPr>
            <a:normAutofit fontScale="92500" lnSpcReduction="10000"/>
          </a:bodyPr>
          <a:lstStyle/>
          <a:p>
            <a:pPr marL="0" indent="0" algn="l">
              <a:buNone/>
            </a:pPr>
            <a:r>
              <a:rPr lang="en-US" sz="1600" dirty="0"/>
              <a:t>[</a:t>
            </a:r>
            <a:r>
              <a:rPr lang="en-US" sz="1600" b="1" dirty="0"/>
              <a:t>Aar22</a:t>
            </a:r>
            <a:r>
              <a:rPr lang="en-US" sz="1600" dirty="0"/>
              <a:t>]: S. Aaronson, “Leaning Into </a:t>
            </a:r>
            <a:r>
              <a:rPr lang="en-US" sz="1600" dirty="0" err="1"/>
              <a:t>Uninterpretability</a:t>
            </a:r>
            <a:r>
              <a:rPr lang="en-US" sz="1600" dirty="0"/>
              <a:t> for AI Alignment,” 2022.</a:t>
            </a:r>
          </a:p>
          <a:p>
            <a:pPr marL="0" indent="0">
              <a:buNone/>
            </a:pPr>
            <a:r>
              <a:rPr lang="en-US" sz="1600" dirty="0"/>
              <a:t>[</a:t>
            </a:r>
            <a:r>
              <a:rPr lang="en-US" sz="1600" b="1" dirty="0"/>
              <a:t>KGW+23</a:t>
            </a:r>
            <a:r>
              <a:rPr lang="en-US" sz="1600" dirty="0"/>
              <a:t>]: J. </a:t>
            </a:r>
            <a:r>
              <a:rPr lang="en-US" sz="1600" dirty="0" err="1"/>
              <a:t>Kirchenbauer</a:t>
            </a:r>
            <a:r>
              <a:rPr lang="en-US" sz="1600" dirty="0"/>
              <a:t>, J. </a:t>
            </a:r>
            <a:r>
              <a:rPr lang="en-US" sz="1600" dirty="0" err="1"/>
              <a:t>Geiping</a:t>
            </a:r>
            <a:r>
              <a:rPr lang="en-US" sz="1600" dirty="0"/>
              <a:t>, Y. Wen, J. Katz, I. </a:t>
            </a:r>
            <a:r>
              <a:rPr lang="en-US" sz="1600" dirty="0" err="1"/>
              <a:t>Miers</a:t>
            </a:r>
            <a:r>
              <a:rPr lang="en-US" sz="1600" dirty="0"/>
              <a:t>, T. Goldstein, “A Watermark for Language Models,” 2023.</a:t>
            </a:r>
          </a:p>
          <a:p>
            <a:pPr marL="0" indent="0" algn="l">
              <a:buNone/>
            </a:pPr>
            <a:r>
              <a:rPr lang="en-US" sz="1600" dirty="0"/>
              <a:t>[</a:t>
            </a:r>
            <a:r>
              <a:rPr lang="en-US" sz="1600" b="1" dirty="0"/>
              <a:t>CGZ24</a:t>
            </a:r>
            <a:r>
              <a:rPr lang="en-US" sz="1600" dirty="0"/>
              <a:t>]: M. Christ, S. Gunn, O. Zamir, “Undetectable Watermarks for Language Models,” 2024.</a:t>
            </a:r>
          </a:p>
          <a:p>
            <a:pPr marL="0" indent="0">
              <a:buNone/>
            </a:pPr>
            <a:r>
              <a:rPr lang="en-US" sz="1600" dirty="0"/>
              <a:t>[</a:t>
            </a:r>
            <a:r>
              <a:rPr lang="en-US" sz="1600" b="1" dirty="0"/>
              <a:t>ZALW24</a:t>
            </a:r>
            <a:r>
              <a:rPr lang="en-US" sz="1600" dirty="0"/>
              <a:t>]:</a:t>
            </a:r>
            <a:r>
              <a:rPr lang="en-US" sz="1600" b="1" dirty="0"/>
              <a:t> </a:t>
            </a:r>
            <a:r>
              <a:rPr lang="en-US" sz="1600" dirty="0"/>
              <a:t>X. Zhao, P. Ananth, L. Li, Y. Wang, “Provable Robust Watermarking for AI-Generated Text,” 2024.</a:t>
            </a:r>
          </a:p>
          <a:p>
            <a:pPr marL="0" indent="0">
              <a:buNone/>
            </a:pPr>
            <a:r>
              <a:rPr lang="en-US" sz="1600" dirty="0"/>
              <a:t>[</a:t>
            </a:r>
            <a:r>
              <a:rPr lang="en-US" sz="1600" b="1" dirty="0"/>
              <a:t>KTHL24</a:t>
            </a:r>
            <a:r>
              <a:rPr lang="en-US" sz="1600" dirty="0"/>
              <a:t>]: R. </a:t>
            </a:r>
            <a:r>
              <a:rPr lang="en-US" sz="1600" dirty="0" err="1"/>
              <a:t>Kuditipudi</a:t>
            </a:r>
            <a:r>
              <a:rPr lang="en-US" sz="1600" dirty="0"/>
              <a:t>, J. </a:t>
            </a:r>
            <a:r>
              <a:rPr lang="en-US" sz="1600" dirty="0" err="1"/>
              <a:t>Thickstun</a:t>
            </a:r>
            <a:r>
              <a:rPr lang="en-US" sz="1600" dirty="0"/>
              <a:t>, T. Hashimoto, P. Liang, “Robust Distortion-free Watermarks for Language Models,” 2024.</a:t>
            </a:r>
          </a:p>
          <a:p>
            <a:pPr marL="0" indent="0">
              <a:buNone/>
            </a:pPr>
            <a:r>
              <a:rPr lang="en-US" sz="1600" dirty="0"/>
              <a:t>[</a:t>
            </a:r>
            <a:r>
              <a:rPr lang="en-US" sz="1600" b="1" dirty="0"/>
              <a:t>FGJ+24</a:t>
            </a:r>
            <a:r>
              <a:rPr lang="en-US" sz="1600" dirty="0"/>
              <a:t>]: J. </a:t>
            </a:r>
            <a:r>
              <a:rPr lang="en-US" sz="1600" dirty="0" err="1"/>
              <a:t>Fairoze</a:t>
            </a:r>
            <a:r>
              <a:rPr lang="en-US" sz="1600" dirty="0"/>
              <a:t>, S. Garg, S. Jha,  S. </a:t>
            </a:r>
            <a:r>
              <a:rPr lang="en-US" sz="1600" dirty="0" err="1"/>
              <a:t>Mahloujifar</a:t>
            </a:r>
            <a:r>
              <a:rPr lang="en-US" sz="1600" dirty="0"/>
              <a:t>, M. </a:t>
            </a:r>
            <a:r>
              <a:rPr lang="en-US" sz="1600" dirty="0" err="1"/>
              <a:t>Mahmoody</a:t>
            </a:r>
            <a:r>
              <a:rPr lang="en-US" sz="1600" dirty="0"/>
              <a:t>, M. Wang, “Publicly-Detectable Watermarking for Language Models,” 2024.</a:t>
            </a:r>
          </a:p>
          <a:p>
            <a:pPr marL="0" indent="0">
              <a:buNone/>
            </a:pPr>
            <a:r>
              <a:rPr lang="en-US" sz="1600"/>
              <a:t>[</a:t>
            </a:r>
            <a:r>
              <a:rPr lang="en-US" sz="1600" b="1" dirty="0"/>
              <a:t>CGRM23</a:t>
            </a:r>
            <a:r>
              <a:rPr lang="en-US" sz="1600" dirty="0"/>
              <a:t>]: M. Christ, S. Gunn, M. </a:t>
            </a:r>
            <a:r>
              <a:rPr lang="en-US" sz="1600" dirty="0" err="1"/>
              <a:t>Raykova</a:t>
            </a:r>
            <a:r>
              <a:rPr lang="en-US" sz="1600" dirty="0"/>
              <a:t>, T. Malkin, “Provably Robust Watermarks for Open-Source Language Models,” 2023.</a:t>
            </a:r>
          </a:p>
          <a:p>
            <a:pPr marL="0" indent="0">
              <a:buNone/>
            </a:pPr>
            <a:r>
              <a:rPr lang="en-US" sz="1600" dirty="0"/>
              <a:t>[</a:t>
            </a:r>
            <a:r>
              <a:rPr lang="en-US" sz="1600" b="1" dirty="0"/>
              <a:t>CG24</a:t>
            </a:r>
            <a:r>
              <a:rPr lang="en-US" sz="1600" dirty="0"/>
              <a:t>]: M. Christ and S. Gunn, “Pseudorandom Error-Correcting Codes,” 2024.</a:t>
            </a:r>
          </a:p>
          <a:p>
            <a:pPr marL="0" indent="0">
              <a:buNone/>
            </a:pPr>
            <a:r>
              <a:rPr lang="en-US" sz="1600" dirty="0"/>
              <a:t>[</a:t>
            </a:r>
            <a:r>
              <a:rPr lang="en-US" sz="1600" b="1" dirty="0"/>
              <a:t>GM24</a:t>
            </a:r>
            <a:r>
              <a:rPr lang="en-US" sz="1600" dirty="0"/>
              <a:t>]: N. </a:t>
            </a:r>
            <a:r>
              <a:rPr lang="en-US" sz="1600" dirty="0" err="1"/>
              <a:t>Golowich</a:t>
            </a:r>
            <a:r>
              <a:rPr lang="en-US" sz="1600" dirty="0"/>
              <a:t>, A. </a:t>
            </a:r>
            <a:r>
              <a:rPr lang="en-US" sz="1600" dirty="0" err="1"/>
              <a:t>Moitra</a:t>
            </a:r>
            <a:r>
              <a:rPr lang="en-US" sz="1600" dirty="0"/>
              <a:t>, “Edit Distance Robust Watermarks via Indexing Pseudorandom Codes,” 2024.</a:t>
            </a:r>
          </a:p>
          <a:p>
            <a:pPr marL="0" indent="0">
              <a:buNone/>
            </a:pPr>
            <a:r>
              <a:rPr lang="en-US" sz="1600" dirty="0"/>
              <a:t>[</a:t>
            </a:r>
            <a:r>
              <a:rPr lang="en-US" sz="1600" b="1" dirty="0"/>
              <a:t>GG24</a:t>
            </a:r>
            <a:r>
              <a:rPr lang="en-US" sz="1600" dirty="0"/>
              <a:t>]: S. </a:t>
            </a:r>
            <a:r>
              <a:rPr lang="en-US" sz="1600" dirty="0" err="1"/>
              <a:t>Ghentiyala</a:t>
            </a:r>
            <a:r>
              <a:rPr lang="en-US" sz="1600" dirty="0"/>
              <a:t>, V. </a:t>
            </a:r>
            <a:r>
              <a:rPr lang="en-US" sz="1600" dirty="0" err="1"/>
              <a:t>Guruswami</a:t>
            </a:r>
            <a:r>
              <a:rPr lang="en-US" sz="1600" dirty="0"/>
              <a:t>, “New Constructions of Pseudorandom Codes,” 2024.</a:t>
            </a:r>
          </a:p>
          <a:p>
            <a:pPr marL="0" indent="0">
              <a:buNone/>
            </a:pPr>
            <a:r>
              <a:rPr lang="en-US" sz="1600" dirty="0"/>
              <a:t>[</a:t>
            </a:r>
            <a:r>
              <a:rPr lang="en-US" sz="1600" b="1" dirty="0"/>
              <a:t>GZS25</a:t>
            </a:r>
            <a:r>
              <a:rPr lang="en-US" sz="1600" dirty="0"/>
              <a:t>]: S. Gunn, X. Zhao, D. Song, “An Undetectable Watermark for Generative Image Models,” 2025.</a:t>
            </a:r>
          </a:p>
          <a:p>
            <a:pPr marL="0" indent="0">
              <a:buNone/>
            </a:pPr>
            <a:r>
              <a:rPr lang="en-US" sz="1600" dirty="0"/>
              <a:t>[</a:t>
            </a:r>
            <a:r>
              <a:rPr lang="en-US" sz="1600" b="1" dirty="0"/>
              <a:t>CHS25</a:t>
            </a:r>
            <a:r>
              <a:rPr lang="en-US" sz="1600" dirty="0"/>
              <a:t>]: A. Cohen, A. Hoover, G. </a:t>
            </a:r>
            <a:r>
              <a:rPr lang="en-US" sz="1600" dirty="0" err="1"/>
              <a:t>Schoenbach</a:t>
            </a:r>
            <a:r>
              <a:rPr lang="en-US" sz="1600" dirty="0"/>
              <a:t>, “Watermarking Language Models for Many Adaptive Users,” 2025.</a:t>
            </a:r>
          </a:p>
          <a:p>
            <a:pPr marL="0" indent="0">
              <a:buNone/>
            </a:pPr>
            <a:r>
              <a:rPr lang="en-US" sz="1600" dirty="0"/>
              <a:t>[</a:t>
            </a:r>
            <a:r>
              <a:rPr lang="en-US" sz="1600" b="1" dirty="0"/>
              <a:t>AAC+25</a:t>
            </a:r>
            <a:r>
              <a:rPr lang="en-US" sz="1600" dirty="0"/>
              <a:t>]: O. </a:t>
            </a:r>
            <a:r>
              <a:rPr lang="en-US" sz="1600" dirty="0" err="1"/>
              <a:t>Alrabiah</a:t>
            </a:r>
            <a:r>
              <a:rPr lang="en-US" sz="1600" dirty="0"/>
              <a:t>, P. Ananth, M. Christ, Y. </a:t>
            </a:r>
            <a:r>
              <a:rPr lang="en-US" sz="1600" dirty="0" err="1"/>
              <a:t>Dodis</a:t>
            </a:r>
            <a:r>
              <a:rPr lang="en-US" sz="1600" dirty="0"/>
              <a:t>, S. Gunn, “Ideal Pseudorandom Codes,” 2025.</a:t>
            </a:r>
          </a:p>
          <a:p>
            <a:pPr marL="0" indent="0">
              <a:buNone/>
            </a:pPr>
            <a:r>
              <a:rPr lang="en-US" sz="1600" dirty="0"/>
              <a:t>[</a:t>
            </a:r>
            <a:r>
              <a:rPr lang="en-US" sz="1600" b="1" dirty="0"/>
              <a:t>GGW25</a:t>
            </a:r>
            <a:r>
              <a:rPr lang="en-US" sz="1600" dirty="0"/>
              <a:t>]: S. Garg, S. Gunn, M. Wang, “Black-Box Crypto is Useless for Pseudorandom Codes,” 2025.</a:t>
            </a:r>
          </a:p>
          <a:p>
            <a:pPr marL="0" indent="0">
              <a:buNone/>
            </a:pPr>
            <a:r>
              <a:rPr lang="en-US" sz="1600" dirty="0"/>
              <a:t>[</a:t>
            </a:r>
            <a:r>
              <a:rPr lang="en-US" sz="1600" b="1" dirty="0"/>
              <a:t>DMR25</a:t>
            </a:r>
            <a:r>
              <a:rPr lang="en-US" sz="1600" dirty="0"/>
              <a:t>]: N. </a:t>
            </a:r>
            <a:r>
              <a:rPr lang="en-US" sz="1600" dirty="0" err="1"/>
              <a:t>Döttling</a:t>
            </a:r>
            <a:r>
              <a:rPr lang="en-US" sz="1600" dirty="0"/>
              <a:t>, A. Müller, M. </a:t>
            </a:r>
            <a:r>
              <a:rPr lang="en-US" sz="1600" dirty="0" err="1"/>
              <a:t>Rajasree</a:t>
            </a:r>
            <a:r>
              <a:rPr lang="en-US" sz="1600" dirty="0"/>
              <a:t>, “Separating Pseudorandom Codes from Local Oracles,” 2025.</a:t>
            </a:r>
          </a:p>
          <a:p>
            <a:pPr marL="0" indent="0">
              <a:buNone/>
            </a:pPr>
            <a:r>
              <a:rPr lang="en-US" sz="1600" dirty="0"/>
              <a:t>[</a:t>
            </a:r>
            <a:r>
              <a:rPr lang="en-US" sz="1600" b="1" dirty="0"/>
              <a:t>ZGC+25</a:t>
            </a:r>
            <a:r>
              <a:rPr lang="en-US" sz="1600" dirty="0"/>
              <a:t>]: X. Zhao, S. Gunn, M. Christ, J. </a:t>
            </a:r>
            <a:r>
              <a:rPr lang="en-US" sz="1600" dirty="0" err="1"/>
              <a:t>Fairoze</a:t>
            </a:r>
            <a:r>
              <a:rPr lang="en-US" sz="1600" dirty="0"/>
              <a:t>, A. </a:t>
            </a:r>
            <a:r>
              <a:rPr lang="en-US" sz="1600" dirty="0" err="1"/>
              <a:t>Fabrega</a:t>
            </a:r>
            <a:r>
              <a:rPr lang="en-US" sz="1600" dirty="0"/>
              <a:t>, N. </a:t>
            </a:r>
            <a:r>
              <a:rPr lang="en-US" sz="1600" dirty="0" err="1"/>
              <a:t>Carlini</a:t>
            </a:r>
            <a:r>
              <a:rPr lang="en-US" sz="1600" dirty="0"/>
              <a:t>, S. Garg, S. Hong, M. Nasr, F. </a:t>
            </a:r>
            <a:r>
              <a:rPr lang="en-US" sz="1600" dirty="0" err="1"/>
              <a:t>Tramer</a:t>
            </a:r>
            <a:r>
              <a:rPr lang="en-US" sz="1600" dirty="0"/>
              <a:t>, S. Jha, L. Li, Y. Wang, D. Song, “</a:t>
            </a:r>
            <a:r>
              <a:rPr lang="en-US" sz="1600" dirty="0" err="1"/>
              <a:t>SoK</a:t>
            </a:r>
            <a:r>
              <a:rPr lang="en-US" sz="1600" dirty="0"/>
              <a:t>: Watermarking for AI-Generated Content,” 2025.</a:t>
            </a:r>
          </a:p>
        </p:txBody>
      </p:sp>
    </p:spTree>
    <p:extLst>
      <p:ext uri="{BB962C8B-B14F-4D97-AF65-F5344CB8AC3E}">
        <p14:creationId xmlns:p14="http://schemas.microsoft.com/office/powerpoint/2010/main" val="19777344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8EEA178-E9EA-D8B7-8D6A-676DD6107A99}"/>
              </a:ext>
            </a:extLst>
          </p:cNvPr>
          <p:cNvSpPr>
            <a:spLocks noGrp="1"/>
          </p:cNvSpPr>
          <p:nvPr>
            <p:ph type="ctrTitle"/>
          </p:nvPr>
        </p:nvSpPr>
        <p:spPr>
          <a:xfrm>
            <a:off x="1023984" y="1678517"/>
            <a:ext cx="9997802" cy="1657350"/>
          </a:xfrm>
        </p:spPr>
        <p:txBody>
          <a:bodyPr anchor="b">
            <a:normAutofit/>
          </a:bodyPr>
          <a:lstStyle/>
          <a:p>
            <a:pPr algn="l"/>
            <a:r>
              <a:rPr lang="en-US" dirty="0"/>
              <a:t>Thanks!</a:t>
            </a:r>
          </a:p>
        </p:txBody>
      </p:sp>
    </p:spTree>
    <p:extLst>
      <p:ext uri="{BB962C8B-B14F-4D97-AF65-F5344CB8AC3E}">
        <p14:creationId xmlns:p14="http://schemas.microsoft.com/office/powerpoint/2010/main" val="2564711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99CCC-398B-84EB-1C95-071954156AA8}"/>
              </a:ext>
            </a:extLst>
          </p:cNvPr>
          <p:cNvSpPr>
            <a:spLocks noGrp="1"/>
          </p:cNvSpPr>
          <p:nvPr>
            <p:ph type="title"/>
          </p:nvPr>
        </p:nvSpPr>
        <p:spPr/>
        <p:txBody>
          <a:bodyPr/>
          <a:lstStyle/>
          <a:p>
            <a:r>
              <a:rPr lang="en-US" dirty="0"/>
              <a:t>Completeness</a:t>
            </a:r>
          </a:p>
        </p:txBody>
      </p:sp>
      <mc:AlternateContent xmlns:mc="http://schemas.openxmlformats.org/markup-compatibility/2006" xmlns:a14="http://schemas.microsoft.com/office/drawing/2010/main">
        <mc:Choice Requires="a14">
          <p:sp>
            <p:nvSpPr>
              <p:cNvPr id="4" name="Rounded Rectangle 3">
                <a:extLst>
                  <a:ext uri="{FF2B5EF4-FFF2-40B4-BE49-F238E27FC236}">
                    <a16:creationId xmlns:a16="http://schemas.microsoft.com/office/drawing/2014/main" id="{B45B0E94-175C-DC49-E049-0BFCF496FFDF}"/>
                  </a:ext>
                </a:extLst>
              </p:cNvPr>
              <p:cNvSpPr/>
              <p:nvPr/>
            </p:nvSpPr>
            <p:spPr>
              <a:xfrm>
                <a:off x="545205" y="2421227"/>
                <a:ext cx="11101589" cy="248562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t>Definition. </a:t>
                </a:r>
                <a:r>
                  <a:rPr lang="en-US" sz="2800" dirty="0"/>
                  <a:t>A watermark is </a:t>
                </a:r>
                <a:r>
                  <a:rPr lang="en-US" sz="2800" i="1" dirty="0"/>
                  <a:t>complete </a:t>
                </a:r>
                <a:r>
                  <a:rPr lang="en-US" sz="2800" dirty="0"/>
                  <a:t>if for all prompts </a:t>
                </a:r>
                <a14:m>
                  <m:oMath xmlns:m="http://schemas.openxmlformats.org/officeDocument/2006/math">
                    <m:r>
                      <a:rPr lang="en-US" sz="2800" b="0" i="1" smtClean="0">
                        <a:latin typeface="Cambria Math" panose="02040503050406030204" pitchFamily="18" charset="0"/>
                      </a:rPr>
                      <m:t>𝜋</m:t>
                    </m:r>
                  </m:oMath>
                </a14:m>
                <a:r>
                  <a:rPr lang="en-US" sz="2800" b="1" dirty="0"/>
                  <a:t> </a:t>
                </a:r>
                <a:r>
                  <a:rPr lang="en-US" sz="2800" dirty="0"/>
                  <a:t>and models </a:t>
                </a:r>
                <a14:m>
                  <m:oMath xmlns:m="http://schemas.openxmlformats.org/officeDocument/2006/math">
                    <m:r>
                      <a:rPr lang="en-US" sz="2800" b="0" i="1" smtClean="0">
                        <a:latin typeface="Cambria Math" panose="02040503050406030204" pitchFamily="18" charset="0"/>
                      </a:rPr>
                      <m:t>𝑀</m:t>
                    </m:r>
                  </m:oMath>
                </a14:m>
                <a:r>
                  <a:rPr lang="en-US" sz="2800" dirty="0"/>
                  <a:t>,</a:t>
                </a:r>
              </a:p>
              <a:p>
                <a:pPr algn="ctr"/>
                <a:endParaRPr lang="en-US" sz="2800" dirty="0"/>
              </a:p>
              <a:p>
                <a:pPr algn="ctr"/>
                <a14:m>
                  <m:oMathPara xmlns:m="http://schemas.openxmlformats.org/officeDocument/2006/math">
                    <m:oMathParaPr>
                      <m:jc m:val="centerGroup"/>
                    </m:oMathParaPr>
                    <m:oMath xmlns:m="http://schemas.openxmlformats.org/officeDocument/2006/math">
                      <m:func>
                        <m:funcPr>
                          <m:ctrlPr>
                            <a:rPr lang="en-US" sz="2800" i="1">
                              <a:latin typeface="Cambria Math" panose="02040503050406030204" pitchFamily="18" charset="0"/>
                            </a:rPr>
                          </m:ctrlPr>
                        </m:funcPr>
                        <m:fName>
                          <m:limLow>
                            <m:limLowPr>
                              <m:ctrlPr>
                                <a:rPr lang="en-US" sz="2800" i="1">
                                  <a:latin typeface="Cambria Math" panose="02040503050406030204" pitchFamily="18" charset="0"/>
                                </a:rPr>
                              </m:ctrlPr>
                            </m:limLowPr>
                            <m:e>
                              <m:r>
                                <m:rPr>
                                  <m:sty m:val="p"/>
                                </m:rPr>
                                <a:rPr lang="en-US" sz="2800">
                                  <a:latin typeface="Cambria Math" panose="02040503050406030204" pitchFamily="18" charset="0"/>
                                </a:rPr>
                                <m:t>Pr</m:t>
                              </m:r>
                            </m:e>
                            <m:lim>
                              <m:eqArr>
                                <m:eqArrPr>
                                  <m:ctrlPr>
                                    <a:rPr lang="en-US" sz="2800" i="1">
                                      <a:latin typeface="Cambria Math" panose="02040503050406030204" pitchFamily="18" charset="0"/>
                                    </a:rPr>
                                  </m:ctrlPr>
                                </m:eqArrPr>
                                <m:e>
                                  <m:r>
                                    <a:rPr lang="en-US" sz="2800" i="1">
                                      <a:latin typeface="Cambria Math" panose="02040503050406030204" pitchFamily="18" charset="0"/>
                                    </a:rPr>
                                    <m:t>𝑠𝑘</m:t>
                                  </m:r>
                                </m:e>
                                <m:e>
                                  <m:r>
                                    <a:rPr lang="en-US" sz="2800" i="1">
                                      <a:latin typeface="Cambria Math" panose="02040503050406030204" pitchFamily="18" charset="0"/>
                                    </a:rPr>
                                    <m:t>𝑡</m:t>
                                  </m:r>
                                  <m:r>
                                    <a:rPr lang="en-US" sz="2800" i="1">
                                      <a:latin typeface="Cambria Math" panose="02040503050406030204" pitchFamily="18" charset="0"/>
                                    </a:rPr>
                                    <m:t>←</m:t>
                                  </m:r>
                                  <m:r>
                                    <a:rPr lang="en-US" sz="2800" i="1">
                                      <a:latin typeface="Cambria Math" panose="02040503050406030204" pitchFamily="18" charset="0"/>
                                    </a:rPr>
                                    <m:t>𝑊𝑎</m:t>
                                  </m:r>
                                  <m:sSubSup>
                                    <m:sSubSupPr>
                                      <m:ctrlPr>
                                        <a:rPr lang="en-US" sz="2800" i="1">
                                          <a:latin typeface="Cambria Math" panose="02040503050406030204" pitchFamily="18" charset="0"/>
                                        </a:rPr>
                                      </m:ctrlPr>
                                    </m:sSubSupPr>
                                    <m:e>
                                      <m:r>
                                        <a:rPr lang="en-US" sz="2800" i="1">
                                          <a:latin typeface="Cambria Math" panose="02040503050406030204" pitchFamily="18" charset="0"/>
                                        </a:rPr>
                                        <m:t>𝑡</m:t>
                                      </m:r>
                                    </m:e>
                                    <m:sub>
                                      <m:r>
                                        <a:rPr lang="en-US" sz="2800" i="1">
                                          <a:latin typeface="Cambria Math" panose="02040503050406030204" pitchFamily="18" charset="0"/>
                                        </a:rPr>
                                        <m:t>𝑠𝑘</m:t>
                                      </m:r>
                                    </m:sub>
                                    <m:sup>
                                      <m:r>
                                        <a:rPr lang="en-US" sz="2800" i="1">
                                          <a:latin typeface="Cambria Math" panose="02040503050406030204" pitchFamily="18" charset="0"/>
                                        </a:rPr>
                                        <m:t>𝑀</m:t>
                                      </m:r>
                                    </m:sup>
                                  </m:sSubSup>
                                  <m:d>
                                    <m:dPr>
                                      <m:ctrlPr>
                                        <a:rPr lang="en-US" sz="2800" i="1">
                                          <a:latin typeface="Cambria Math" panose="02040503050406030204" pitchFamily="18" charset="0"/>
                                        </a:rPr>
                                      </m:ctrlPr>
                                    </m:dPr>
                                    <m:e>
                                      <m:r>
                                        <a:rPr lang="en-US" sz="2800" i="1">
                                          <a:latin typeface="Cambria Math" panose="02040503050406030204" pitchFamily="18" charset="0"/>
                                        </a:rPr>
                                        <m:t>𝜋</m:t>
                                      </m:r>
                                    </m:e>
                                  </m:d>
                                </m:e>
                              </m:eqArr>
                            </m:lim>
                          </m:limLow>
                        </m:fName>
                        <m:e>
                          <m:d>
                            <m:dPr>
                              <m:begChr m:val="["/>
                              <m:endChr m:val="]"/>
                              <m:ctrlPr>
                                <a:rPr lang="en-US" sz="2800" i="1">
                                  <a:latin typeface="Cambria Math" panose="02040503050406030204" pitchFamily="18" charset="0"/>
                                </a:rPr>
                              </m:ctrlPr>
                            </m:dPr>
                            <m:e>
                              <m:r>
                                <a:rPr lang="en-US" sz="2800" i="1">
                                  <a:latin typeface="Cambria Math" panose="02040503050406030204" pitchFamily="18" charset="0"/>
                                </a:rPr>
                                <m:t>𝐷𝑒𝑡𝑒𝑐</m:t>
                              </m:r>
                              <m:sSub>
                                <m:sSubPr>
                                  <m:ctrlPr>
                                    <a:rPr lang="en-US" sz="2800" i="1">
                                      <a:latin typeface="Cambria Math" panose="02040503050406030204" pitchFamily="18" charset="0"/>
                                    </a:rPr>
                                  </m:ctrlPr>
                                </m:sSubPr>
                                <m:e>
                                  <m:r>
                                    <a:rPr lang="en-US" sz="2800" i="1">
                                      <a:latin typeface="Cambria Math" panose="02040503050406030204" pitchFamily="18" charset="0"/>
                                    </a:rPr>
                                    <m:t>𝑡</m:t>
                                  </m:r>
                                </m:e>
                                <m:sub>
                                  <m:r>
                                    <a:rPr lang="en-US" sz="2800" i="1">
                                      <a:latin typeface="Cambria Math" panose="02040503050406030204" pitchFamily="18" charset="0"/>
                                    </a:rPr>
                                    <m:t>𝑠𝑘</m:t>
                                  </m:r>
                                </m:sub>
                              </m:sSub>
                              <m:d>
                                <m:dPr>
                                  <m:ctrlPr>
                                    <a:rPr lang="en-US" sz="2800" i="1">
                                      <a:latin typeface="Cambria Math" panose="02040503050406030204" pitchFamily="18" charset="0"/>
                                    </a:rPr>
                                  </m:ctrlPr>
                                </m:dPr>
                                <m:e>
                                  <m:r>
                                    <a:rPr lang="en-US" sz="2800" b="0" i="1" smtClean="0">
                                      <a:latin typeface="Cambria Math" panose="02040503050406030204" pitchFamily="18" charset="0"/>
                                    </a:rPr>
                                    <m:t>𝑡</m:t>
                                  </m:r>
                                </m:e>
                              </m:d>
                              <m:r>
                                <a:rPr lang="en-US" sz="2800" i="1">
                                  <a:latin typeface="Cambria Math" panose="02040503050406030204" pitchFamily="18" charset="0"/>
                                </a:rPr>
                                <m:t>=</m:t>
                              </m:r>
                              <m:r>
                                <m:rPr>
                                  <m:sty m:val="p"/>
                                </m:rPr>
                                <a:rPr lang="en-US" sz="2800">
                                  <a:latin typeface="Cambria Math" panose="02040503050406030204" pitchFamily="18" charset="0"/>
                                </a:rPr>
                                <m:t>False</m:t>
                              </m:r>
                              <m:r>
                                <a:rPr lang="en-US" sz="2800">
                                  <a:latin typeface="Cambria Math" panose="02040503050406030204" pitchFamily="18" charset="0"/>
                                </a:rPr>
                                <m:t> </m:t>
                              </m:r>
                              <m:r>
                                <m:rPr>
                                  <m:sty m:val="p"/>
                                </m:rPr>
                                <a:rPr lang="en-US" sz="2800">
                                  <a:latin typeface="Cambria Math" panose="02040503050406030204" pitchFamily="18" charset="0"/>
                                </a:rPr>
                                <m:t>and</m:t>
                              </m:r>
                              <m:r>
                                <a:rPr lang="en-US" sz="2800">
                                  <a:latin typeface="Cambria Math" panose="02040503050406030204" pitchFamily="18" charset="0"/>
                                </a:rPr>
                                <m:t> </m:t>
                              </m:r>
                              <m:r>
                                <m:rPr>
                                  <m:sty m:val="p"/>
                                </m:rPr>
                                <a:rPr lang="en-US" sz="2800">
                                  <a:latin typeface="Cambria Math" panose="02040503050406030204" pitchFamily="18" charset="0"/>
                                </a:rPr>
                                <m:t>Entropy</m:t>
                              </m:r>
                              <m:d>
                                <m:dPr>
                                  <m:ctrlPr>
                                    <a:rPr lang="en-US" sz="2800" i="1">
                                      <a:latin typeface="Cambria Math" panose="02040503050406030204" pitchFamily="18" charset="0"/>
                                    </a:rPr>
                                  </m:ctrlPr>
                                </m:dPr>
                                <m:e>
                                  <m:r>
                                    <a:rPr lang="en-US" sz="2800" i="1">
                                      <a:latin typeface="Cambria Math" panose="02040503050406030204" pitchFamily="18" charset="0"/>
                                    </a:rPr>
                                    <m:t>𝜋</m:t>
                                  </m:r>
                                </m:e>
                              </m:d>
                              <m:r>
                                <a:rPr lang="en-US" sz="2800" i="1">
                                  <a:latin typeface="Cambria Math" panose="02040503050406030204" pitchFamily="18" charset="0"/>
                                </a:rPr>
                                <m:t>≥</m:t>
                              </m:r>
                              <m:r>
                                <a:rPr lang="en-US" sz="2800" i="1">
                                  <a:latin typeface="Cambria Math" panose="02040503050406030204" pitchFamily="18" charset="0"/>
                                </a:rPr>
                                <m:t>𝑏</m:t>
                              </m:r>
                            </m:e>
                          </m:d>
                        </m:e>
                      </m:func>
                      <m:r>
                        <a:rPr lang="en-US" sz="2800" b="0" i="1" smtClean="0">
                          <a:latin typeface="Cambria Math" panose="02040503050406030204" pitchFamily="18" charset="0"/>
                        </a:rPr>
                        <m:t>≤</m:t>
                      </m:r>
                      <m:r>
                        <a:rPr lang="en-US" sz="2800" b="0" i="1" smtClean="0">
                          <a:latin typeface="Cambria Math" panose="02040503050406030204" pitchFamily="18" charset="0"/>
                        </a:rPr>
                        <m:t>𝑛𝑒𝑔𝑙</m:t>
                      </m:r>
                      <m:r>
                        <a:rPr lang="en-US" sz="2800" b="0" i="1" smtClean="0">
                          <a:latin typeface="Cambria Math" panose="02040503050406030204" pitchFamily="18" charset="0"/>
                        </a:rPr>
                        <m:t>.</m:t>
                      </m:r>
                    </m:oMath>
                  </m:oMathPara>
                </a14:m>
                <a:endParaRPr lang="en-US" sz="2800" dirty="0"/>
              </a:p>
            </p:txBody>
          </p:sp>
        </mc:Choice>
        <mc:Fallback xmlns="">
          <p:sp>
            <p:nvSpPr>
              <p:cNvPr id="4" name="Rounded Rectangle 3">
                <a:extLst>
                  <a:ext uri="{FF2B5EF4-FFF2-40B4-BE49-F238E27FC236}">
                    <a16:creationId xmlns:a16="http://schemas.microsoft.com/office/drawing/2014/main" id="{B45B0E94-175C-DC49-E049-0BFCF496FFDF}"/>
                  </a:ext>
                </a:extLst>
              </p:cNvPr>
              <p:cNvSpPr>
                <a:spLocks noRot="1" noChangeAspect="1" noMove="1" noResize="1" noEditPoints="1" noAdjustHandles="1" noChangeArrowheads="1" noChangeShapeType="1" noTextEdit="1"/>
              </p:cNvSpPr>
              <p:nvPr/>
            </p:nvSpPr>
            <p:spPr>
              <a:xfrm>
                <a:off x="545205" y="2421227"/>
                <a:ext cx="11101589" cy="2485624"/>
              </a:xfrm>
              <a:prstGeom prst="round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20125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99CCC-398B-84EB-1C95-071954156AA8}"/>
              </a:ext>
            </a:extLst>
          </p:cNvPr>
          <p:cNvSpPr>
            <a:spLocks noGrp="1"/>
          </p:cNvSpPr>
          <p:nvPr>
            <p:ph type="title"/>
          </p:nvPr>
        </p:nvSpPr>
        <p:spPr/>
        <p:txBody>
          <a:bodyPr/>
          <a:lstStyle/>
          <a:p>
            <a:r>
              <a:rPr lang="en-US" dirty="0"/>
              <a:t>Robustness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2933C89-20AD-291F-323C-3300B7355CF2}"/>
                  </a:ext>
                </a:extLst>
              </p:cNvPr>
              <p:cNvSpPr>
                <a:spLocks noGrp="1"/>
              </p:cNvSpPr>
              <p:nvPr>
                <p:ph idx="1"/>
              </p:nvPr>
            </p:nvSpPr>
            <p:spPr>
              <a:xfrm>
                <a:off x="838200" y="1825625"/>
                <a:ext cx="10515600" cy="698634"/>
              </a:xfrm>
            </p:spPr>
            <p:txBody>
              <a:bodyPr/>
              <a:lstStyle/>
              <a:p>
                <a:pPr marL="0" indent="0">
                  <a:buNone/>
                </a:pPr>
                <a:r>
                  <a:rPr lang="en-US" dirty="0"/>
                  <a:t>An </a:t>
                </a:r>
                <a:r>
                  <a:rPr lang="en-US" i="1" dirty="0"/>
                  <a:t>error channel </a:t>
                </a:r>
                <a14:m>
                  <m:oMath xmlns:m="http://schemas.openxmlformats.org/officeDocument/2006/math">
                    <m:r>
                      <a:rPr lang="en-US" i="1" smtClean="0">
                        <a:latin typeface="Cambria Math" panose="02040503050406030204" pitchFamily="18" charset="0"/>
                        <a:ea typeface="Cambria Math" panose="02040503050406030204" pitchFamily="18" charset="0"/>
                      </a:rPr>
                      <m:t>ℇ</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m:t>
                        </m:r>
                      </m:e>
                    </m:d>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m:rPr>
                            <m:sty m:val="p"/>
                          </m:rPr>
                          <a:rPr lang="en-US" b="0" i="0" smtClean="0">
                            <a:latin typeface="Cambria Math" panose="02040503050406030204" pitchFamily="18" charset="0"/>
                            <a:ea typeface="Cambria Math" panose="02040503050406030204" pitchFamily="18" charset="0"/>
                          </a:rPr>
                          <m:t>Σ</m:t>
                        </m:r>
                      </m:e>
                      <m:sup>
                        <m:r>
                          <a:rPr lang="en-US" b="0" i="1" smtClean="0">
                            <a:latin typeface="Cambria Math" panose="02040503050406030204" pitchFamily="18" charset="0"/>
                            <a:ea typeface="Cambria Math" panose="02040503050406030204" pitchFamily="18" charset="0"/>
                          </a:rPr>
                          <m:t>∗</m:t>
                        </m:r>
                      </m:sup>
                    </m:sSup>
                  </m:oMath>
                </a14:m>
                <a:r>
                  <a:rPr lang="en-US" dirty="0"/>
                  <a:t> takes as input text </a:t>
                </a:r>
                <a14:m>
                  <m:oMath xmlns:m="http://schemas.openxmlformats.org/officeDocument/2006/math">
                    <m:r>
                      <a:rPr lang="en-US" b="0" i="1" smtClean="0">
                        <a:latin typeface="Cambria Math" panose="02040503050406030204" pitchFamily="18" charset="0"/>
                      </a:rPr>
                      <m:t>𝑡</m:t>
                    </m:r>
                  </m:oMath>
                </a14:m>
                <a:r>
                  <a:rPr lang="en-US" dirty="0"/>
                  <a:t> and outputs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m:t>
                    </m:r>
                  </m:oMath>
                </a14:m>
                <a:r>
                  <a:rPr lang="en-US" dirty="0"/>
                  <a:t>.</a:t>
                </a:r>
              </a:p>
            </p:txBody>
          </p:sp>
        </mc:Choice>
        <mc:Fallback xmlns="">
          <p:sp>
            <p:nvSpPr>
              <p:cNvPr id="3" name="Content Placeholder 2">
                <a:extLst>
                  <a:ext uri="{FF2B5EF4-FFF2-40B4-BE49-F238E27FC236}">
                    <a16:creationId xmlns:a16="http://schemas.microsoft.com/office/drawing/2014/main" id="{32933C89-20AD-291F-323C-3300B7355CF2}"/>
                  </a:ext>
                </a:extLst>
              </p:cNvPr>
              <p:cNvSpPr>
                <a:spLocks noGrp="1" noRot="1" noChangeAspect="1" noMove="1" noResize="1" noEditPoints="1" noAdjustHandles="1" noChangeArrowheads="1" noChangeShapeType="1" noTextEdit="1"/>
              </p:cNvSpPr>
              <p:nvPr>
                <p:ph idx="1"/>
              </p:nvPr>
            </p:nvSpPr>
            <p:spPr>
              <a:xfrm>
                <a:off x="838200" y="1825625"/>
                <a:ext cx="10515600" cy="698634"/>
              </a:xfrm>
              <a:blipFill>
                <a:blip r:embed="rId2"/>
                <a:stretch>
                  <a:fillRect l="-1206" t="-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ounded Rectangle 3">
                <a:extLst>
                  <a:ext uri="{FF2B5EF4-FFF2-40B4-BE49-F238E27FC236}">
                    <a16:creationId xmlns:a16="http://schemas.microsoft.com/office/drawing/2014/main" id="{B45B0E94-175C-DC49-E049-0BFCF496FFDF}"/>
                  </a:ext>
                </a:extLst>
              </p:cNvPr>
              <p:cNvSpPr/>
              <p:nvPr/>
            </p:nvSpPr>
            <p:spPr>
              <a:xfrm>
                <a:off x="545205" y="2421227"/>
                <a:ext cx="11101589" cy="248562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t>Definition. </a:t>
                </a:r>
                <a:r>
                  <a:rPr lang="en-US" sz="2800" dirty="0"/>
                  <a:t>A watermark is </a:t>
                </a:r>
                <a:r>
                  <a:rPr lang="en-US" sz="2800" i="1" dirty="0"/>
                  <a:t>robust to </a:t>
                </a:r>
                <a14:m>
                  <m:oMath xmlns:m="http://schemas.openxmlformats.org/officeDocument/2006/math">
                    <m:r>
                      <a:rPr lang="en-US" sz="2800" i="1" smtClean="0">
                        <a:latin typeface="Cambria Math" panose="02040503050406030204" pitchFamily="18" charset="0"/>
                        <a:ea typeface="Cambria Math" panose="02040503050406030204" pitchFamily="18" charset="0"/>
                      </a:rPr>
                      <m:t>ℇ</m:t>
                    </m:r>
                  </m:oMath>
                </a14:m>
                <a:r>
                  <a:rPr lang="en-US" sz="2800" b="1" dirty="0"/>
                  <a:t> </a:t>
                </a:r>
                <a:r>
                  <a:rPr lang="en-US" sz="2800" dirty="0"/>
                  <a:t>if for all prompts </a:t>
                </a:r>
                <a14:m>
                  <m:oMath xmlns:m="http://schemas.openxmlformats.org/officeDocument/2006/math">
                    <m:r>
                      <a:rPr lang="en-US" sz="2800" b="0" i="1" smtClean="0">
                        <a:latin typeface="Cambria Math" panose="02040503050406030204" pitchFamily="18" charset="0"/>
                      </a:rPr>
                      <m:t>𝜋</m:t>
                    </m:r>
                  </m:oMath>
                </a14:m>
                <a:r>
                  <a:rPr lang="en-US" sz="2800" b="1" dirty="0"/>
                  <a:t> </a:t>
                </a:r>
                <a:r>
                  <a:rPr lang="en-US" sz="2800" dirty="0"/>
                  <a:t>and models </a:t>
                </a:r>
                <a14:m>
                  <m:oMath xmlns:m="http://schemas.openxmlformats.org/officeDocument/2006/math">
                    <m:r>
                      <a:rPr lang="en-US" sz="2800" b="0" i="1" smtClean="0">
                        <a:latin typeface="Cambria Math" panose="02040503050406030204" pitchFamily="18" charset="0"/>
                      </a:rPr>
                      <m:t>𝑀</m:t>
                    </m:r>
                  </m:oMath>
                </a14:m>
                <a:r>
                  <a:rPr lang="en-US" sz="2800" dirty="0"/>
                  <a:t>,</a:t>
                </a:r>
              </a:p>
              <a:p>
                <a:pPr algn="ctr"/>
                <a:endParaRPr lang="en-US" sz="2800" dirty="0"/>
              </a:p>
              <a:p>
                <a:pPr algn="ctr"/>
                <a14:m>
                  <m:oMathPara xmlns:m="http://schemas.openxmlformats.org/officeDocument/2006/math">
                    <m:oMathParaPr>
                      <m:jc m:val="centerGroup"/>
                    </m:oMathParaPr>
                    <m:oMath xmlns:m="http://schemas.openxmlformats.org/officeDocument/2006/math">
                      <m:func>
                        <m:funcPr>
                          <m:ctrlPr>
                            <a:rPr lang="en-US" sz="2800" i="1">
                              <a:latin typeface="Cambria Math" panose="02040503050406030204" pitchFamily="18" charset="0"/>
                            </a:rPr>
                          </m:ctrlPr>
                        </m:funcPr>
                        <m:fName>
                          <m:limLow>
                            <m:limLowPr>
                              <m:ctrlPr>
                                <a:rPr lang="en-US" sz="2800" i="1">
                                  <a:latin typeface="Cambria Math" panose="02040503050406030204" pitchFamily="18" charset="0"/>
                                </a:rPr>
                              </m:ctrlPr>
                            </m:limLowPr>
                            <m:e>
                              <m:r>
                                <m:rPr>
                                  <m:sty m:val="p"/>
                                </m:rPr>
                                <a:rPr lang="en-US" sz="2800">
                                  <a:latin typeface="Cambria Math" panose="02040503050406030204" pitchFamily="18" charset="0"/>
                                </a:rPr>
                                <m:t>Pr</m:t>
                              </m:r>
                            </m:e>
                            <m:lim>
                              <m:eqArr>
                                <m:eqArrPr>
                                  <m:ctrlPr>
                                    <a:rPr lang="en-US" sz="2800" i="1">
                                      <a:latin typeface="Cambria Math" panose="02040503050406030204" pitchFamily="18" charset="0"/>
                                    </a:rPr>
                                  </m:ctrlPr>
                                </m:eqArrPr>
                                <m:e>
                                  <m:r>
                                    <a:rPr lang="en-US" sz="2800" i="1">
                                      <a:latin typeface="Cambria Math" panose="02040503050406030204" pitchFamily="18" charset="0"/>
                                    </a:rPr>
                                    <m:t>𝑠𝑘</m:t>
                                  </m:r>
                                </m:e>
                                <m:e>
                                  <m:r>
                                    <a:rPr lang="en-US" sz="2800" i="1">
                                      <a:latin typeface="Cambria Math" panose="02040503050406030204" pitchFamily="18" charset="0"/>
                                    </a:rPr>
                                    <m:t>𝑡</m:t>
                                  </m:r>
                                  <m:r>
                                    <a:rPr lang="en-US" sz="2800" i="1">
                                      <a:latin typeface="Cambria Math" panose="02040503050406030204" pitchFamily="18" charset="0"/>
                                    </a:rPr>
                                    <m:t>←</m:t>
                                  </m:r>
                                  <m:r>
                                    <a:rPr lang="en-US" sz="2800" i="1">
                                      <a:latin typeface="Cambria Math" panose="02040503050406030204" pitchFamily="18" charset="0"/>
                                    </a:rPr>
                                    <m:t>𝑊𝑎</m:t>
                                  </m:r>
                                  <m:sSubSup>
                                    <m:sSubSupPr>
                                      <m:ctrlPr>
                                        <a:rPr lang="en-US" sz="2800" i="1">
                                          <a:latin typeface="Cambria Math" panose="02040503050406030204" pitchFamily="18" charset="0"/>
                                        </a:rPr>
                                      </m:ctrlPr>
                                    </m:sSubSupPr>
                                    <m:e>
                                      <m:r>
                                        <a:rPr lang="en-US" sz="2800" i="1">
                                          <a:latin typeface="Cambria Math" panose="02040503050406030204" pitchFamily="18" charset="0"/>
                                        </a:rPr>
                                        <m:t>𝑡</m:t>
                                      </m:r>
                                    </m:e>
                                    <m:sub>
                                      <m:r>
                                        <a:rPr lang="en-US" sz="2800" i="1">
                                          <a:latin typeface="Cambria Math" panose="02040503050406030204" pitchFamily="18" charset="0"/>
                                        </a:rPr>
                                        <m:t>𝑠𝑘</m:t>
                                      </m:r>
                                    </m:sub>
                                    <m:sup>
                                      <m:r>
                                        <a:rPr lang="en-US" sz="2800" i="1">
                                          <a:latin typeface="Cambria Math" panose="02040503050406030204" pitchFamily="18" charset="0"/>
                                        </a:rPr>
                                        <m:t>𝑀</m:t>
                                      </m:r>
                                    </m:sup>
                                  </m:sSubSup>
                                  <m:d>
                                    <m:dPr>
                                      <m:ctrlPr>
                                        <a:rPr lang="en-US" sz="2800" i="1">
                                          <a:latin typeface="Cambria Math" panose="02040503050406030204" pitchFamily="18" charset="0"/>
                                        </a:rPr>
                                      </m:ctrlPr>
                                    </m:dPr>
                                    <m:e>
                                      <m:r>
                                        <a:rPr lang="en-US" sz="2800" i="1">
                                          <a:latin typeface="Cambria Math" panose="02040503050406030204" pitchFamily="18" charset="0"/>
                                        </a:rPr>
                                        <m:t>𝜋</m:t>
                                      </m:r>
                                    </m:e>
                                  </m:d>
                                </m:e>
                              </m:eqArr>
                            </m:lim>
                          </m:limLow>
                        </m:fName>
                        <m:e>
                          <m:d>
                            <m:dPr>
                              <m:begChr m:val="["/>
                              <m:endChr m:val="]"/>
                              <m:ctrlPr>
                                <a:rPr lang="en-US" sz="2800" i="1">
                                  <a:latin typeface="Cambria Math" panose="02040503050406030204" pitchFamily="18" charset="0"/>
                                </a:rPr>
                              </m:ctrlPr>
                            </m:dPr>
                            <m:e>
                              <m:r>
                                <a:rPr lang="en-US" sz="2800" i="1">
                                  <a:latin typeface="Cambria Math" panose="02040503050406030204" pitchFamily="18" charset="0"/>
                                </a:rPr>
                                <m:t>𝐷𝑒𝑡𝑒𝑐</m:t>
                              </m:r>
                              <m:sSub>
                                <m:sSubPr>
                                  <m:ctrlPr>
                                    <a:rPr lang="en-US" sz="2800" i="1">
                                      <a:latin typeface="Cambria Math" panose="02040503050406030204" pitchFamily="18" charset="0"/>
                                    </a:rPr>
                                  </m:ctrlPr>
                                </m:sSubPr>
                                <m:e>
                                  <m:r>
                                    <a:rPr lang="en-US" sz="2800" i="1">
                                      <a:latin typeface="Cambria Math" panose="02040503050406030204" pitchFamily="18" charset="0"/>
                                    </a:rPr>
                                    <m:t>𝑡</m:t>
                                  </m:r>
                                </m:e>
                                <m:sub>
                                  <m:r>
                                    <a:rPr lang="en-US" sz="2800" i="1">
                                      <a:latin typeface="Cambria Math" panose="02040503050406030204" pitchFamily="18" charset="0"/>
                                    </a:rPr>
                                    <m:t>𝑠𝑘</m:t>
                                  </m:r>
                                </m:sub>
                              </m:sSub>
                              <m:d>
                                <m:dPr>
                                  <m:ctrlPr>
                                    <a:rPr lang="en-US" sz="2800" i="1">
                                      <a:latin typeface="Cambria Math" panose="02040503050406030204" pitchFamily="18" charset="0"/>
                                    </a:rPr>
                                  </m:ctrlPr>
                                </m:dPr>
                                <m:e>
                                  <m:r>
                                    <a:rPr lang="en-US" sz="2800" i="1" smtClean="0">
                                      <a:latin typeface="Cambria Math" panose="02040503050406030204" pitchFamily="18" charset="0"/>
                                      <a:ea typeface="Cambria Math" panose="02040503050406030204" pitchFamily="18" charset="0"/>
                                    </a:rPr>
                                    <m:t>ℇ</m:t>
                                  </m:r>
                                  <m:r>
                                    <a:rPr lang="en-US" sz="2800" b="0" i="1" smtClean="0">
                                      <a:latin typeface="Cambria Math" panose="02040503050406030204" pitchFamily="18" charset="0"/>
                                      <a:ea typeface="Cambria Math" panose="02040503050406030204" pitchFamily="18" charset="0"/>
                                    </a:rPr>
                                    <m:t>(</m:t>
                                  </m:r>
                                  <m:r>
                                    <a:rPr lang="en-US" sz="2800" i="1">
                                      <a:latin typeface="Cambria Math" panose="02040503050406030204" pitchFamily="18" charset="0"/>
                                    </a:rPr>
                                    <m:t>𝑡</m:t>
                                  </m:r>
                                  <m:r>
                                    <a:rPr lang="en-US" sz="2800" b="0" i="1" smtClean="0">
                                      <a:latin typeface="Cambria Math" panose="02040503050406030204" pitchFamily="18" charset="0"/>
                                    </a:rPr>
                                    <m:t>)</m:t>
                                  </m:r>
                                </m:e>
                              </m:d>
                              <m:r>
                                <a:rPr lang="en-US" sz="2800" i="1">
                                  <a:latin typeface="Cambria Math" panose="02040503050406030204" pitchFamily="18" charset="0"/>
                                </a:rPr>
                                <m:t>=</m:t>
                              </m:r>
                              <m:r>
                                <m:rPr>
                                  <m:sty m:val="p"/>
                                </m:rPr>
                                <a:rPr lang="en-US" sz="2800">
                                  <a:latin typeface="Cambria Math" panose="02040503050406030204" pitchFamily="18" charset="0"/>
                                </a:rPr>
                                <m:t>False</m:t>
                              </m:r>
                              <m:r>
                                <a:rPr lang="en-US" sz="2800">
                                  <a:latin typeface="Cambria Math" panose="02040503050406030204" pitchFamily="18" charset="0"/>
                                </a:rPr>
                                <m:t> </m:t>
                              </m:r>
                              <m:r>
                                <m:rPr>
                                  <m:sty m:val="p"/>
                                </m:rPr>
                                <a:rPr lang="en-US" sz="2800">
                                  <a:latin typeface="Cambria Math" panose="02040503050406030204" pitchFamily="18" charset="0"/>
                                </a:rPr>
                                <m:t>and</m:t>
                              </m:r>
                              <m:r>
                                <a:rPr lang="en-US" sz="2800">
                                  <a:latin typeface="Cambria Math" panose="02040503050406030204" pitchFamily="18" charset="0"/>
                                </a:rPr>
                                <m:t> </m:t>
                              </m:r>
                              <m:r>
                                <m:rPr>
                                  <m:sty m:val="p"/>
                                </m:rPr>
                                <a:rPr lang="en-US" sz="2800">
                                  <a:latin typeface="Cambria Math" panose="02040503050406030204" pitchFamily="18" charset="0"/>
                                </a:rPr>
                                <m:t>Entropy</m:t>
                              </m:r>
                              <m:d>
                                <m:dPr>
                                  <m:ctrlPr>
                                    <a:rPr lang="en-US" sz="2800" i="1">
                                      <a:latin typeface="Cambria Math" panose="02040503050406030204" pitchFamily="18" charset="0"/>
                                    </a:rPr>
                                  </m:ctrlPr>
                                </m:dPr>
                                <m:e>
                                  <m:r>
                                    <a:rPr lang="en-US" sz="2800" i="1">
                                      <a:latin typeface="Cambria Math" panose="02040503050406030204" pitchFamily="18" charset="0"/>
                                    </a:rPr>
                                    <m:t>𝜋</m:t>
                                  </m:r>
                                </m:e>
                              </m:d>
                              <m:r>
                                <a:rPr lang="en-US" sz="2800" i="1">
                                  <a:latin typeface="Cambria Math" panose="02040503050406030204" pitchFamily="18" charset="0"/>
                                </a:rPr>
                                <m:t>≥</m:t>
                              </m:r>
                              <m:r>
                                <a:rPr lang="en-US" sz="2800" i="1">
                                  <a:latin typeface="Cambria Math" panose="02040503050406030204" pitchFamily="18" charset="0"/>
                                </a:rPr>
                                <m:t>𝑏</m:t>
                              </m:r>
                            </m:e>
                          </m:d>
                        </m:e>
                      </m:func>
                      <m:r>
                        <a:rPr lang="en-US" sz="2800" b="0" i="1" smtClean="0">
                          <a:latin typeface="Cambria Math" panose="02040503050406030204" pitchFamily="18" charset="0"/>
                        </a:rPr>
                        <m:t>≤</m:t>
                      </m:r>
                      <m:r>
                        <a:rPr lang="en-US" sz="2800" b="0" i="1" smtClean="0">
                          <a:latin typeface="Cambria Math" panose="02040503050406030204" pitchFamily="18" charset="0"/>
                        </a:rPr>
                        <m:t>𝑛𝑒𝑔𝑙</m:t>
                      </m:r>
                      <m:r>
                        <a:rPr lang="en-US" sz="2800" b="0" i="1" smtClean="0">
                          <a:latin typeface="Cambria Math" panose="02040503050406030204" pitchFamily="18" charset="0"/>
                        </a:rPr>
                        <m:t>.</m:t>
                      </m:r>
                    </m:oMath>
                  </m:oMathPara>
                </a14:m>
                <a:endParaRPr lang="en-US" sz="2800" dirty="0"/>
              </a:p>
            </p:txBody>
          </p:sp>
        </mc:Choice>
        <mc:Fallback xmlns="">
          <p:sp>
            <p:nvSpPr>
              <p:cNvPr id="4" name="Rounded Rectangle 3">
                <a:extLst>
                  <a:ext uri="{FF2B5EF4-FFF2-40B4-BE49-F238E27FC236}">
                    <a16:creationId xmlns:a16="http://schemas.microsoft.com/office/drawing/2014/main" id="{B45B0E94-175C-DC49-E049-0BFCF496FFDF}"/>
                  </a:ext>
                </a:extLst>
              </p:cNvPr>
              <p:cNvSpPr>
                <a:spLocks noRot="1" noChangeAspect="1" noMove="1" noResize="1" noEditPoints="1" noAdjustHandles="1" noChangeArrowheads="1" noChangeShapeType="1" noTextEdit="1"/>
              </p:cNvSpPr>
              <p:nvPr/>
            </p:nvSpPr>
            <p:spPr>
              <a:xfrm>
                <a:off x="545205" y="2421227"/>
                <a:ext cx="11101589" cy="2485624"/>
              </a:xfrm>
              <a:prstGeom prst="roundRect">
                <a:avLst/>
              </a:prstGeom>
              <a:blipFill>
                <a:blip r:embed="rId3"/>
                <a:stretch>
                  <a:fillRect/>
                </a:stretch>
              </a:blipFill>
            </p:spPr>
            <p:txBody>
              <a:bodyPr/>
              <a:lstStyle/>
              <a:p>
                <a:r>
                  <a:rPr lang="en-US">
                    <a:noFill/>
                  </a:rPr>
                  <a:t> </a:t>
                </a:r>
              </a:p>
            </p:txBody>
          </p:sp>
        </mc:Fallback>
      </mc:AlternateContent>
      <p:sp>
        <p:nvSpPr>
          <p:cNvPr id="5" name="Up Arrow Callout 4">
            <a:extLst>
              <a:ext uri="{FF2B5EF4-FFF2-40B4-BE49-F238E27FC236}">
                <a16:creationId xmlns:a16="http://schemas.microsoft.com/office/drawing/2014/main" id="{169AE46C-EEC5-11A7-B372-6E434B433DA9}"/>
              </a:ext>
            </a:extLst>
          </p:cNvPr>
          <p:cNvSpPr/>
          <p:nvPr/>
        </p:nvSpPr>
        <p:spPr>
          <a:xfrm>
            <a:off x="2552879" y="4165673"/>
            <a:ext cx="3886557" cy="1885393"/>
          </a:xfrm>
          <a:prstGeom prst="upArrowCallout">
            <a:avLst>
              <a:gd name="adj1" fmla="val 9000"/>
              <a:gd name="adj2" fmla="val 25000"/>
              <a:gd name="adj3" fmla="val 25000"/>
              <a:gd name="adj4" fmla="val 64977"/>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Same as completeness,</a:t>
            </a:r>
          </a:p>
          <a:p>
            <a:pPr algn="ctr"/>
            <a:r>
              <a:rPr lang="en-US" sz="2400" dirty="0"/>
              <a:t>but error channel is applied</a:t>
            </a:r>
          </a:p>
        </p:txBody>
      </p:sp>
    </p:spTree>
    <p:extLst>
      <p:ext uri="{BB962C8B-B14F-4D97-AF65-F5344CB8AC3E}">
        <p14:creationId xmlns:p14="http://schemas.microsoft.com/office/powerpoint/2010/main" val="125354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80E67-9C77-21BE-6B34-C2B2183D9BFF}"/>
              </a:ext>
            </a:extLst>
          </p:cNvPr>
          <p:cNvSpPr>
            <a:spLocks noGrp="1"/>
          </p:cNvSpPr>
          <p:nvPr>
            <p:ph type="title"/>
          </p:nvPr>
        </p:nvSpPr>
        <p:spPr/>
        <p:txBody>
          <a:bodyPr/>
          <a:lstStyle/>
          <a:p>
            <a:r>
              <a:rPr lang="en-US" dirty="0"/>
              <a:t>Kinds of robustness</a:t>
            </a:r>
            <a:endParaRPr lang="en-US" strike="sngStrike" dirty="0"/>
          </a:p>
        </p:txBody>
      </p:sp>
      <p:sp>
        <p:nvSpPr>
          <p:cNvPr id="7" name="Content Placeholder 2">
            <a:extLst>
              <a:ext uri="{FF2B5EF4-FFF2-40B4-BE49-F238E27FC236}">
                <a16:creationId xmlns:a16="http://schemas.microsoft.com/office/drawing/2014/main" id="{5BD28350-DE8D-DE4A-C16E-2B02E63A0152}"/>
              </a:ext>
            </a:extLst>
          </p:cNvPr>
          <p:cNvSpPr txBox="1">
            <a:spLocks/>
          </p:cNvSpPr>
          <p:nvPr/>
        </p:nvSpPr>
        <p:spPr>
          <a:xfrm>
            <a:off x="922421" y="1601218"/>
            <a:ext cx="10515600" cy="47153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Substitution robustness</a:t>
            </a:r>
          </a:p>
          <a:p>
            <a:pPr lvl="1"/>
            <a:r>
              <a:rPr lang="en-US" dirty="0"/>
              <a:t>Replace some words</a:t>
            </a:r>
          </a:p>
          <a:p>
            <a:r>
              <a:rPr lang="en-US" dirty="0"/>
              <a:t>Edit robustness</a:t>
            </a:r>
          </a:p>
          <a:p>
            <a:pPr lvl="1"/>
            <a:r>
              <a:rPr lang="en-US" dirty="0"/>
              <a:t>Delete/insert words</a:t>
            </a:r>
          </a:p>
          <a:p>
            <a:r>
              <a:rPr lang="en-US" dirty="0"/>
              <a:t>Semantic robustness</a:t>
            </a:r>
          </a:p>
          <a:p>
            <a:pPr lvl="1"/>
            <a:r>
              <a:rPr lang="en-US" dirty="0"/>
              <a:t>Paraphrase text</a:t>
            </a:r>
          </a:p>
          <a:p>
            <a:pPr lvl="1"/>
            <a:r>
              <a:rPr lang="en-US" dirty="0"/>
              <a:t>More generally, apply any transformation that preserves meaning </a:t>
            </a:r>
          </a:p>
        </p:txBody>
      </p:sp>
      <p:sp>
        <p:nvSpPr>
          <p:cNvPr id="3" name="Rounded Rectangle 2">
            <a:extLst>
              <a:ext uri="{FF2B5EF4-FFF2-40B4-BE49-F238E27FC236}">
                <a16:creationId xmlns:a16="http://schemas.microsoft.com/office/drawing/2014/main" id="{EFEC2C7E-6AF4-1DEA-9569-4C3B00F9E572}"/>
              </a:ext>
            </a:extLst>
          </p:cNvPr>
          <p:cNvSpPr/>
          <p:nvPr/>
        </p:nvSpPr>
        <p:spPr>
          <a:xfrm>
            <a:off x="709863" y="1419726"/>
            <a:ext cx="4463716" cy="2009274"/>
          </a:xfrm>
          <a:prstGeom prst="roundRect">
            <a:avLst/>
          </a:prstGeom>
          <a:solidFill>
            <a:schemeClr val="accent6">
              <a:alpha val="35000"/>
            </a:schemeClr>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260602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3_Office Theme">
  <a:themeElements>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28796</TotalTime>
  <Words>4871</Words>
  <Application>Microsoft Macintosh PowerPoint</Application>
  <PresentationFormat>Widescreen</PresentationFormat>
  <Paragraphs>588</Paragraphs>
  <Slides>65</Slides>
  <Notes>28</Notes>
  <HiddenSlides>4</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65</vt:i4>
      </vt:variant>
    </vt:vector>
  </HeadingPairs>
  <TitlesOfParts>
    <vt:vector size="77" baseType="lpstr">
      <vt:lpstr>Aptos</vt:lpstr>
      <vt:lpstr>Aptos Display</vt:lpstr>
      <vt:lpstr>Arial</vt:lpstr>
      <vt:lpstr>Calibri</vt:lpstr>
      <vt:lpstr>Calibri Light</vt:lpstr>
      <vt:lpstr>Cambria Math</vt:lpstr>
      <vt:lpstr>Consolas</vt:lpstr>
      <vt:lpstr>Helvetica</vt:lpstr>
      <vt:lpstr>Office Theme</vt:lpstr>
      <vt:lpstr>2_Office Theme</vt:lpstr>
      <vt:lpstr>Office 2013 - 2022 Theme</vt:lpstr>
      <vt:lpstr>3_Office Theme</vt:lpstr>
      <vt:lpstr>Watermarks for Generative AI: Constructions</vt:lpstr>
      <vt:lpstr>Large language models</vt:lpstr>
      <vt:lpstr>Large language models (LLMs)</vt:lpstr>
      <vt:lpstr>Large language models (LLMs)</vt:lpstr>
      <vt:lpstr>Watermarking LLMs</vt:lpstr>
      <vt:lpstr>Robustness</vt:lpstr>
      <vt:lpstr>Completeness</vt:lpstr>
      <vt:lpstr>Robustness</vt:lpstr>
      <vt:lpstr>Kinds of robustness</vt:lpstr>
      <vt:lpstr>Robustness to substitutions</vt:lpstr>
      <vt:lpstr>Key technique:  unbiased correlated sampling</vt:lpstr>
      <vt:lpstr>Watermark template</vt:lpstr>
      <vt:lpstr>I’ll show:</vt:lpstr>
      <vt:lpstr>PowerPoint Presentation</vt:lpstr>
      <vt:lpstr>Watermarking one token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Common watermark blueprint</vt:lpstr>
      <vt:lpstr>Using correlated unbiased sampling to construct a watermark</vt:lpstr>
      <vt:lpstr>PowerPoint Presentation</vt:lpstr>
      <vt:lpstr>PowerPoint Presentation</vt:lpstr>
      <vt:lpstr>An undetectable watermark [CGZ24]</vt:lpstr>
      <vt:lpstr>PowerPoint Presentation</vt:lpstr>
      <vt:lpstr>PowerPoint Presentation</vt:lpstr>
      <vt:lpstr>Example generated text</vt:lpstr>
      <vt:lpstr>PowerPoint Presentation</vt:lpstr>
      <vt:lpstr>PowerPoint Presentation</vt:lpstr>
      <vt:lpstr>PowerPoint Presentation</vt:lpstr>
      <vt:lpstr>PowerPoint Presentation</vt:lpstr>
      <vt:lpstr>Schemes as of 2023</vt:lpstr>
      <vt:lpstr>PowerPoint Presentation</vt:lpstr>
      <vt:lpstr>The [CG24] approach: pseudorandom codes</vt:lpstr>
      <vt:lpstr>Watermarking template</vt:lpstr>
      <vt:lpstr>Pseudorandom codes [C-Gunn24]</vt:lpstr>
      <vt:lpstr>Pseudorandom codes [C-Gunn24]</vt:lpstr>
      <vt:lpstr>Pseudorandom codes [C-Gunn24]</vt:lpstr>
      <vt:lpstr>PowerPoint Presentation</vt:lpstr>
      <vt:lpstr>PowerPoint Presentation</vt:lpstr>
      <vt:lpstr>PRC Definition [CG24]</vt:lpstr>
      <vt:lpstr>PowerPoint Presentation</vt:lpstr>
      <vt:lpstr>Constructing a PRC for 1 bit</vt:lpstr>
      <vt:lpstr>Constructing a PRC for 1 bit</vt:lpstr>
      <vt:lpstr>Constructing a watermark</vt:lpstr>
      <vt:lpstr>Proving substitution robustness</vt:lpstr>
      <vt:lpstr>Watermarking template: LLMs</vt:lpstr>
      <vt:lpstr>Proving robustness, more generally</vt:lpstr>
      <vt:lpstr>PowerPoint Presentation</vt:lpstr>
      <vt:lpstr>More pseudorandom codes</vt:lpstr>
      <vt:lpstr>More pseudorandom codes</vt:lpstr>
      <vt:lpstr>An Undetectable Watermark for Generative Image Models Sam Gunn, Xuandong Zhao, Dawn Song. ICLR ‘25</vt:lpstr>
      <vt:lpstr>PowerPoint Presentation</vt:lpstr>
      <vt:lpstr>An Undetectable Watermark for Generative Image Models Sam Gunn, Xuandong Zhao, Dawn Song. ICLR ‘25</vt:lpstr>
      <vt:lpstr>PowerPoint Presentation</vt:lpstr>
      <vt:lpstr>Future directions</vt:lpstr>
      <vt:lpstr>LLM watermarks with semantic robustness</vt:lpstr>
      <vt:lpstr>Practical bottleneck: information rate of PRCs</vt:lpstr>
      <vt:lpstr>Watermarks for open models</vt:lpstr>
      <vt:lpstr>“Secure” detection, whatever that means</vt:lpstr>
      <vt:lpstr>References: papers</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Undetectable Watermarks for Language Models</dc:title>
  <dc:creator>Sam Gunn</dc:creator>
  <cp:lastModifiedBy>mjc2313</cp:lastModifiedBy>
  <cp:revision>336</cp:revision>
  <dcterms:created xsi:type="dcterms:W3CDTF">2023-07-05T18:10:01Z</dcterms:created>
  <dcterms:modified xsi:type="dcterms:W3CDTF">2026-02-05T15:59:07Z</dcterms:modified>
</cp:coreProperties>
</file>