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442" r:id="rId3"/>
    <p:sldId id="269" r:id="rId4"/>
    <p:sldId id="443" r:id="rId5"/>
    <p:sldId id="444" r:id="rId6"/>
    <p:sldId id="445" r:id="rId7"/>
    <p:sldId id="430" r:id="rId8"/>
    <p:sldId id="432" r:id="rId9"/>
    <p:sldId id="431" r:id="rId10"/>
    <p:sldId id="434" r:id="rId11"/>
    <p:sldId id="415" r:id="rId12"/>
    <p:sldId id="418" r:id="rId13"/>
    <p:sldId id="420" r:id="rId14"/>
    <p:sldId id="435" r:id="rId15"/>
    <p:sldId id="436" r:id="rId16"/>
    <p:sldId id="424" r:id="rId17"/>
    <p:sldId id="438" r:id="rId18"/>
    <p:sldId id="440" r:id="rId19"/>
    <p:sldId id="441" r:id="rId20"/>
    <p:sldId id="44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p:restoredTop sz="84966"/>
  </p:normalViewPr>
  <p:slideViewPr>
    <p:cSldViewPr snapToGrid="0">
      <p:cViewPr varScale="1">
        <p:scale>
          <a:sx n="93" d="100"/>
          <a:sy n="93" d="100"/>
        </p:scale>
        <p:origin x="216" y="5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D136EE-8DEA-7F42-AEE7-40D39B8F4627}" type="datetimeFigureOut">
              <a:rPr lang="en-US" smtClean="0"/>
              <a:t>6/25/25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FF15B-8104-7D43-BAB2-010A3E45DE5F}" type="slidenum">
              <a:rPr lang="en-US" smtClean="0"/>
              <a:t>‹#›</a:t>
            </a:fld>
            <a:endParaRPr lang="en-US"/>
          </a:p>
        </p:txBody>
      </p:sp>
    </p:spTree>
    <p:extLst>
      <p:ext uri="{BB962C8B-B14F-4D97-AF65-F5344CB8AC3E}">
        <p14:creationId xmlns:p14="http://schemas.microsoft.com/office/powerpoint/2010/main" val="2893193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PRC consists of an encoding algorithm and a decoding algorithm. </a:t>
            </a:r>
          </a:p>
          <a:p>
            <a:endParaRPr lang="en-US" dirty="0"/>
          </a:p>
          <a:p>
            <a:r>
              <a:rPr lang="en-US" dirty="0"/>
              <a:t>A PRC is pseudorandom in that a distinguisher cannot tell whether it is interacting with an encoding oracle on messages of its choice, or the uniform distribution which outputs a fresh random string on each query.</a:t>
            </a:r>
          </a:p>
          <a:p>
            <a:endParaRPr lang="en-US" dirty="0"/>
          </a:p>
          <a:p>
            <a:r>
              <a:rPr lang="en-US" dirty="0"/>
              <a:t>It also satisfies error correction: if x is the output of encode applied to some message, and you add low weight error to x, Decode still recovers the message with overwhelming probability. In this talk, we’ll focus on binary PRCs, because randomness recovery typically works best for binary randomness. You can think of errors as a constant rate of random bit-flips, though in the paper we consider worst-case errors and deletions as well.</a:t>
            </a:r>
          </a:p>
          <a:p>
            <a:endParaRPr lang="en-US" dirty="0"/>
          </a:p>
          <a:p>
            <a:r>
              <a:rPr lang="en-US" dirty="0"/>
              <a:t>In the paper, we also construct public-key PRCs, analogous to public-key encryption.</a:t>
            </a:r>
          </a:p>
        </p:txBody>
      </p:sp>
      <p:sp>
        <p:nvSpPr>
          <p:cNvPr id="4" name="Slide Number Placeholder 3"/>
          <p:cNvSpPr>
            <a:spLocks noGrp="1"/>
          </p:cNvSpPr>
          <p:nvPr>
            <p:ph type="sldNum" sz="quarter" idx="5"/>
          </p:nvPr>
        </p:nvSpPr>
        <p:spPr/>
        <p:txBody>
          <a:bodyPr/>
          <a:lstStyle/>
          <a:p>
            <a:fld id="{FED78163-0953-B146-A7EB-9D27F92294D1}" type="slidenum">
              <a:rPr lang="en-US" smtClean="0"/>
              <a:t>2</a:t>
            </a:fld>
            <a:endParaRPr lang="en-US"/>
          </a:p>
        </p:txBody>
      </p:sp>
    </p:spTree>
    <p:extLst>
      <p:ext uri="{BB962C8B-B14F-4D97-AF65-F5344CB8AC3E}">
        <p14:creationId xmlns:p14="http://schemas.microsoft.com/office/powerpoint/2010/main" val="440313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time: add mini pictures of red dot/no red dot worlds next to oracles, copies of adv next to each</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D78163-0953-B146-A7EB-9D27F92294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5172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 say model, I mean this whole black box that outputs a response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D78163-0953-B146-A7EB-9D27F92294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525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 green</a:t>
            </a:r>
          </a:p>
        </p:txBody>
      </p:sp>
      <p:sp>
        <p:nvSpPr>
          <p:cNvPr id="4" name="Slide Number Placeholder 3"/>
          <p:cNvSpPr>
            <a:spLocks noGrp="1"/>
          </p:cNvSpPr>
          <p:nvPr>
            <p:ph type="sldNum" sz="quarter" idx="5"/>
          </p:nvPr>
        </p:nvSpPr>
        <p:spPr/>
        <p:txBody>
          <a:bodyPr/>
          <a:lstStyle/>
          <a:p>
            <a:fld id="{55FFF15B-8104-7D43-BAB2-010A3E45DE5F}" type="slidenum">
              <a:rPr lang="en-US" smtClean="0"/>
              <a:t>13</a:t>
            </a:fld>
            <a:endParaRPr lang="en-US"/>
          </a:p>
        </p:txBody>
      </p:sp>
    </p:spTree>
    <p:extLst>
      <p:ext uri="{BB962C8B-B14F-4D97-AF65-F5344CB8AC3E}">
        <p14:creationId xmlns:p14="http://schemas.microsoft.com/office/powerpoint/2010/main" val="35636655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 green</a:t>
            </a:r>
          </a:p>
        </p:txBody>
      </p:sp>
      <p:sp>
        <p:nvSpPr>
          <p:cNvPr id="4" name="Slide Number Placeholder 3"/>
          <p:cNvSpPr>
            <a:spLocks noGrp="1"/>
          </p:cNvSpPr>
          <p:nvPr>
            <p:ph type="sldNum" sz="quarter" idx="5"/>
          </p:nvPr>
        </p:nvSpPr>
        <p:spPr/>
        <p:txBody>
          <a:bodyPr/>
          <a:lstStyle/>
          <a:p>
            <a:fld id="{55FFF15B-8104-7D43-BAB2-010A3E45DE5F}" type="slidenum">
              <a:rPr lang="en-US" smtClean="0"/>
              <a:t>14</a:t>
            </a:fld>
            <a:endParaRPr lang="en-US"/>
          </a:p>
        </p:txBody>
      </p:sp>
    </p:spTree>
    <p:extLst>
      <p:ext uri="{BB962C8B-B14F-4D97-AF65-F5344CB8AC3E}">
        <p14:creationId xmlns:p14="http://schemas.microsoft.com/office/powerpoint/2010/main" val="13097922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 </a:t>
            </a:r>
            <a:r>
              <a:rPr lang="en-US" dirty="0" err="1"/>
              <a:t>logn</a:t>
            </a:r>
            <a:r>
              <a:rPr lang="en-US" dirty="0"/>
              <a:t>-row-sparse to be clearer</a:t>
            </a:r>
          </a:p>
          <a:p>
            <a:r>
              <a:rPr lang="en-US" dirty="0"/>
              <a:t>Add dimensions alongside matrices ; avoid field notation</a:t>
            </a:r>
          </a:p>
          <a:p>
            <a:endParaRPr lang="en-US" dirty="0"/>
          </a:p>
          <a:p>
            <a:r>
              <a:rPr lang="en-US" dirty="0"/>
              <a:t>Delete text; animate matrices</a:t>
            </a:r>
          </a:p>
        </p:txBody>
      </p:sp>
      <p:sp>
        <p:nvSpPr>
          <p:cNvPr id="4" name="Slide Number Placeholder 3"/>
          <p:cNvSpPr>
            <a:spLocks noGrp="1"/>
          </p:cNvSpPr>
          <p:nvPr>
            <p:ph type="sldNum" sz="quarter" idx="5"/>
          </p:nvPr>
        </p:nvSpPr>
        <p:spPr/>
        <p:txBody>
          <a:bodyPr/>
          <a:lstStyle/>
          <a:p>
            <a:fld id="{FED78163-0953-B146-A7EB-9D27F92294D1}" type="slidenum">
              <a:rPr lang="en-US" smtClean="0"/>
              <a:t>15</a:t>
            </a:fld>
            <a:endParaRPr lang="en-US"/>
          </a:p>
        </p:txBody>
      </p:sp>
    </p:spTree>
    <p:extLst>
      <p:ext uri="{BB962C8B-B14F-4D97-AF65-F5344CB8AC3E}">
        <p14:creationId xmlns:p14="http://schemas.microsoft.com/office/powerpoint/2010/main" val="690147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 green</a:t>
            </a:r>
          </a:p>
        </p:txBody>
      </p:sp>
      <p:sp>
        <p:nvSpPr>
          <p:cNvPr id="4" name="Slide Number Placeholder 3"/>
          <p:cNvSpPr>
            <a:spLocks noGrp="1"/>
          </p:cNvSpPr>
          <p:nvPr>
            <p:ph type="sldNum" sz="quarter" idx="5"/>
          </p:nvPr>
        </p:nvSpPr>
        <p:spPr/>
        <p:txBody>
          <a:bodyPr/>
          <a:lstStyle/>
          <a:p>
            <a:fld id="{55FFF15B-8104-7D43-BAB2-010A3E45DE5F}" type="slidenum">
              <a:rPr lang="en-US" smtClean="0"/>
              <a:t>18</a:t>
            </a:fld>
            <a:endParaRPr lang="en-US"/>
          </a:p>
        </p:txBody>
      </p:sp>
    </p:spTree>
    <p:extLst>
      <p:ext uri="{BB962C8B-B14F-4D97-AF65-F5344CB8AC3E}">
        <p14:creationId xmlns:p14="http://schemas.microsoft.com/office/powerpoint/2010/main" val="4287894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Helvetica" pitchFamily="2" charset="0"/>
              </a:rPr>
              <a:t>So we propose replacing the randomness with samples from a pseudorandom code instead.</a:t>
            </a:r>
          </a:p>
          <a:p>
            <a:endParaRPr lang="en-US" dirty="0">
              <a:effectLst/>
              <a:latin typeface="Helvetica" pitchFamily="2" charset="0"/>
            </a:endParaRPr>
          </a:p>
          <a:p>
            <a:r>
              <a:rPr lang="en-US" dirty="0">
                <a:effectLst/>
                <a:latin typeface="Helvetica" pitchFamily="2" charset="0"/>
              </a:rPr>
              <a:t>Pseudorandom codes, or PRCs, give you </a:t>
            </a:r>
            <a:r>
              <a:rPr lang="en-US" dirty="0" err="1">
                <a:effectLst/>
                <a:latin typeface="Helvetica" pitchFamily="2" charset="0"/>
              </a:rPr>
              <a:t>pseudorandomness</a:t>
            </a:r>
            <a:r>
              <a:rPr lang="en-US" dirty="0">
                <a:effectLst/>
                <a:latin typeface="Helvetica" pitchFamily="2" charset="0"/>
              </a:rPr>
              <a:t> with a trapdoor detection algorithm that is also robust to errors.</a:t>
            </a:r>
          </a:p>
          <a:p>
            <a:endParaRPr lang="en-US" dirty="0">
              <a:effectLst/>
              <a:latin typeface="Helvetica" pitchFamily="2" charset="0"/>
            </a:endParaRPr>
          </a:p>
          <a:p>
            <a:r>
              <a:rPr lang="en-US" dirty="0">
                <a:effectLst/>
                <a:latin typeface="Helvetica" pitchFamily="2" charset="0"/>
              </a:rPr>
              <a:t>In fact, we will construct PRCs that actually encode messages (with a constant information rate).</a:t>
            </a:r>
          </a:p>
          <a:p>
            <a:r>
              <a:rPr lang="en-US" dirty="0">
                <a:effectLst/>
                <a:latin typeface="Helvetica" pitchFamily="2" charset="0"/>
              </a:rPr>
              <a:t>This means that we can embed not only watermarks in the generated content, but also arbitrary information like a secret message, a user ID, a timestamp, etc.</a:t>
            </a:r>
          </a:p>
          <a:p>
            <a:endParaRPr lang="en-US" dirty="0">
              <a:effectLst/>
              <a:latin typeface="Helvetica" pitchFamily="2" charset="0"/>
            </a:endParaRPr>
          </a:p>
          <a:p>
            <a:r>
              <a:rPr lang="en-US" dirty="0">
                <a:effectLst/>
                <a:latin typeface="Helvetica" pitchFamily="2" charset="0"/>
              </a:rPr>
              <a:t>And to the best of our knowledge, it wasn’t known how to construct anything like this before our work.</a:t>
            </a:r>
          </a:p>
          <a:p>
            <a:endParaRPr lang="en-US" dirty="0"/>
          </a:p>
        </p:txBody>
      </p:sp>
      <p:sp>
        <p:nvSpPr>
          <p:cNvPr id="4" name="Slide Number Placeholder 3"/>
          <p:cNvSpPr>
            <a:spLocks noGrp="1"/>
          </p:cNvSpPr>
          <p:nvPr>
            <p:ph type="sldNum" sz="quarter" idx="5"/>
          </p:nvPr>
        </p:nvSpPr>
        <p:spPr/>
        <p:txBody>
          <a:bodyPr/>
          <a:lstStyle/>
          <a:p>
            <a:fld id="{FED78163-0953-B146-A7EB-9D27F92294D1}" type="slidenum">
              <a:rPr lang="en-US" smtClean="0"/>
              <a:t>19</a:t>
            </a:fld>
            <a:endParaRPr lang="en-US"/>
          </a:p>
        </p:txBody>
      </p:sp>
    </p:spTree>
    <p:extLst>
      <p:ext uri="{BB962C8B-B14F-4D97-AF65-F5344CB8AC3E}">
        <p14:creationId xmlns:p14="http://schemas.microsoft.com/office/powerpoint/2010/main" val="2580914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Helvetica" pitchFamily="2" charset="0"/>
              </a:rPr>
              <a:t>So we propose replacing the randomness with samples from a pseudorandom code instead.</a:t>
            </a:r>
          </a:p>
          <a:p>
            <a:endParaRPr lang="en-US" dirty="0">
              <a:effectLst/>
              <a:latin typeface="Helvetica" pitchFamily="2" charset="0"/>
            </a:endParaRPr>
          </a:p>
          <a:p>
            <a:r>
              <a:rPr lang="en-US" dirty="0">
                <a:effectLst/>
                <a:latin typeface="Helvetica" pitchFamily="2" charset="0"/>
              </a:rPr>
              <a:t>Pseudorandom codes, or PRCs, give you </a:t>
            </a:r>
            <a:r>
              <a:rPr lang="en-US" dirty="0" err="1">
                <a:effectLst/>
                <a:latin typeface="Helvetica" pitchFamily="2" charset="0"/>
              </a:rPr>
              <a:t>pseudorandomness</a:t>
            </a:r>
            <a:r>
              <a:rPr lang="en-US" dirty="0">
                <a:effectLst/>
                <a:latin typeface="Helvetica" pitchFamily="2" charset="0"/>
              </a:rPr>
              <a:t> with a trapdoor detection algorithm that is also robust to errors.</a:t>
            </a:r>
          </a:p>
          <a:p>
            <a:endParaRPr lang="en-US" dirty="0">
              <a:effectLst/>
              <a:latin typeface="Helvetica" pitchFamily="2" charset="0"/>
            </a:endParaRPr>
          </a:p>
          <a:p>
            <a:r>
              <a:rPr lang="en-US" dirty="0">
                <a:effectLst/>
                <a:latin typeface="Helvetica" pitchFamily="2" charset="0"/>
              </a:rPr>
              <a:t>In fact, we will construct PRCs that actually encode messages (with a constant information rate).</a:t>
            </a:r>
          </a:p>
          <a:p>
            <a:r>
              <a:rPr lang="en-US" dirty="0">
                <a:effectLst/>
                <a:latin typeface="Helvetica" pitchFamily="2" charset="0"/>
              </a:rPr>
              <a:t>This means that we can embed not only watermarks in the generated content, but also arbitrary information like a secret message, a user ID, a timestamp, etc.</a:t>
            </a:r>
          </a:p>
          <a:p>
            <a:endParaRPr lang="en-US" dirty="0">
              <a:effectLst/>
              <a:latin typeface="Helvetica" pitchFamily="2" charset="0"/>
            </a:endParaRPr>
          </a:p>
          <a:p>
            <a:r>
              <a:rPr lang="en-US" dirty="0">
                <a:effectLst/>
                <a:latin typeface="Helvetica" pitchFamily="2" charset="0"/>
              </a:rPr>
              <a:t>And to the best of our knowledge, it wasn’t known how to construct anything like this before our work.</a:t>
            </a:r>
          </a:p>
          <a:p>
            <a:endParaRPr lang="en-US" dirty="0"/>
          </a:p>
        </p:txBody>
      </p:sp>
      <p:sp>
        <p:nvSpPr>
          <p:cNvPr id="4" name="Slide Number Placeholder 3"/>
          <p:cNvSpPr>
            <a:spLocks noGrp="1"/>
          </p:cNvSpPr>
          <p:nvPr>
            <p:ph type="sldNum" sz="quarter" idx="5"/>
          </p:nvPr>
        </p:nvSpPr>
        <p:spPr/>
        <p:txBody>
          <a:bodyPr/>
          <a:lstStyle/>
          <a:p>
            <a:fld id="{FED78163-0953-B146-A7EB-9D27F92294D1}" type="slidenum">
              <a:rPr lang="en-US" smtClean="0"/>
              <a:t>3</a:t>
            </a:fld>
            <a:endParaRPr lang="en-US"/>
          </a:p>
        </p:txBody>
      </p:sp>
    </p:spTree>
    <p:extLst>
      <p:ext uri="{BB962C8B-B14F-4D97-AF65-F5344CB8AC3E}">
        <p14:creationId xmlns:p14="http://schemas.microsoft.com/office/powerpoint/2010/main" val="1476040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PRC consists of an encoding algorithm and a decoding algorithm. </a:t>
            </a:r>
          </a:p>
          <a:p>
            <a:endParaRPr lang="en-US" dirty="0"/>
          </a:p>
          <a:p>
            <a:r>
              <a:rPr lang="en-US" dirty="0"/>
              <a:t>A PRC is pseudorandom in that a distinguisher cannot tell whether it is interacting with an encoding oracle on messages of its choice, or the uniform distribution which outputs a fresh random string on each query.</a:t>
            </a:r>
          </a:p>
          <a:p>
            <a:endParaRPr lang="en-US" dirty="0"/>
          </a:p>
          <a:p>
            <a:r>
              <a:rPr lang="en-US" dirty="0"/>
              <a:t>It also satisfies error correction: if x is the output of encode applied to some message, and you add low weight error to x, Decode still recovers the message with overwhelming probability. In this talk, we’ll focus on binary PRCs, because randomness recovery typically works best for binary randomness. You can think of errors as a constant rate of random bit-flips, though in the paper we consider worst-case errors and deletions as well.</a:t>
            </a:r>
          </a:p>
          <a:p>
            <a:endParaRPr lang="en-US" dirty="0"/>
          </a:p>
          <a:p>
            <a:r>
              <a:rPr lang="en-US" dirty="0"/>
              <a:t>In the paper, we also construct public-key PRCs, analogous to public-key encryption.</a:t>
            </a:r>
          </a:p>
        </p:txBody>
      </p:sp>
      <p:sp>
        <p:nvSpPr>
          <p:cNvPr id="4" name="Slide Number Placeholder 3"/>
          <p:cNvSpPr>
            <a:spLocks noGrp="1"/>
          </p:cNvSpPr>
          <p:nvPr>
            <p:ph type="sldNum" sz="quarter" idx="5"/>
          </p:nvPr>
        </p:nvSpPr>
        <p:spPr/>
        <p:txBody>
          <a:bodyPr/>
          <a:lstStyle/>
          <a:p>
            <a:fld id="{FED78163-0953-B146-A7EB-9D27F92294D1}" type="slidenum">
              <a:rPr lang="en-US" smtClean="0"/>
              <a:t>4</a:t>
            </a:fld>
            <a:endParaRPr lang="en-US"/>
          </a:p>
        </p:txBody>
      </p:sp>
    </p:spTree>
    <p:extLst>
      <p:ext uri="{BB962C8B-B14F-4D97-AF65-F5344CB8AC3E}">
        <p14:creationId xmlns:p14="http://schemas.microsoft.com/office/powerpoint/2010/main" val="492058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PRC consists of an encoding algorithm and a decoding algorithm. </a:t>
            </a:r>
          </a:p>
          <a:p>
            <a:endParaRPr lang="en-US" dirty="0"/>
          </a:p>
          <a:p>
            <a:r>
              <a:rPr lang="en-US" dirty="0"/>
              <a:t>A PRC is pseudorandom in that a distinguisher cannot tell whether it is interacting with an encoding oracle on messages of its choice, or the uniform distribution which outputs a fresh random string on each query.</a:t>
            </a:r>
          </a:p>
          <a:p>
            <a:endParaRPr lang="en-US" dirty="0"/>
          </a:p>
          <a:p>
            <a:r>
              <a:rPr lang="en-US" dirty="0"/>
              <a:t>It also satisfies error correction: if x is the output of encode applied to some message, and you add low weight error to x, Decode still recovers the message with overwhelming probability. In this talk, we’ll focus on binary PRCs, because randomness recovery typically works best for binary randomness. You can think of errors as a constant rate of random bit-flips, though in the paper we consider worst-case errors and deletions as well.</a:t>
            </a:r>
          </a:p>
          <a:p>
            <a:endParaRPr lang="en-US" dirty="0"/>
          </a:p>
          <a:p>
            <a:r>
              <a:rPr lang="en-US" dirty="0"/>
              <a:t>In the paper, we also construct public-key PRCs, analogous to public-key encryption.</a:t>
            </a:r>
          </a:p>
        </p:txBody>
      </p:sp>
      <p:sp>
        <p:nvSpPr>
          <p:cNvPr id="4" name="Slide Number Placeholder 3"/>
          <p:cNvSpPr>
            <a:spLocks noGrp="1"/>
          </p:cNvSpPr>
          <p:nvPr>
            <p:ph type="sldNum" sz="quarter" idx="5"/>
          </p:nvPr>
        </p:nvSpPr>
        <p:spPr/>
        <p:txBody>
          <a:bodyPr/>
          <a:lstStyle/>
          <a:p>
            <a:fld id="{FED78163-0953-B146-A7EB-9D27F92294D1}" type="slidenum">
              <a:rPr lang="en-US" smtClean="0"/>
              <a:t>5</a:t>
            </a:fld>
            <a:endParaRPr lang="en-US"/>
          </a:p>
        </p:txBody>
      </p:sp>
    </p:spTree>
    <p:extLst>
      <p:ext uri="{BB962C8B-B14F-4D97-AF65-F5344CB8AC3E}">
        <p14:creationId xmlns:p14="http://schemas.microsoft.com/office/powerpoint/2010/main" val="578305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PRC consists of an encoding algorithm and a decoding algorithm. </a:t>
            </a:r>
          </a:p>
          <a:p>
            <a:endParaRPr lang="en-US" dirty="0"/>
          </a:p>
          <a:p>
            <a:r>
              <a:rPr lang="en-US" dirty="0"/>
              <a:t>A PRC is pseudorandom in that a distinguisher cannot tell whether it is interacting with an encoding oracle on messages of its choice, or the uniform distribution which outputs a fresh random string on each query.</a:t>
            </a:r>
          </a:p>
          <a:p>
            <a:endParaRPr lang="en-US" dirty="0"/>
          </a:p>
          <a:p>
            <a:r>
              <a:rPr lang="en-US" dirty="0"/>
              <a:t>It also satisfies error correction: if x is the output of encode applied to some message, and you add low weight error to x, Decode still recovers the message with overwhelming probability. In this talk, we’ll focus on binary PRCs, because randomness recovery typically works best for binary randomness. You can think of errors as a constant rate of random bit-flips, though in the paper we consider worst-case errors and deletions as well.</a:t>
            </a:r>
          </a:p>
          <a:p>
            <a:endParaRPr lang="en-US" dirty="0"/>
          </a:p>
          <a:p>
            <a:r>
              <a:rPr lang="en-US" dirty="0"/>
              <a:t>In the paper, we also construct public-key PRCs, analogous to public-key encryption.</a:t>
            </a:r>
          </a:p>
        </p:txBody>
      </p:sp>
      <p:sp>
        <p:nvSpPr>
          <p:cNvPr id="4" name="Slide Number Placeholder 3"/>
          <p:cNvSpPr>
            <a:spLocks noGrp="1"/>
          </p:cNvSpPr>
          <p:nvPr>
            <p:ph type="sldNum" sz="quarter" idx="5"/>
          </p:nvPr>
        </p:nvSpPr>
        <p:spPr/>
        <p:txBody>
          <a:bodyPr/>
          <a:lstStyle/>
          <a:p>
            <a:fld id="{FED78163-0953-B146-A7EB-9D27F92294D1}" type="slidenum">
              <a:rPr lang="en-US" smtClean="0"/>
              <a:t>6</a:t>
            </a:fld>
            <a:endParaRPr lang="en-US"/>
          </a:p>
        </p:txBody>
      </p:sp>
    </p:spTree>
    <p:extLst>
      <p:ext uri="{BB962C8B-B14F-4D97-AF65-F5344CB8AC3E}">
        <p14:creationId xmlns:p14="http://schemas.microsoft.com/office/powerpoint/2010/main" val="3557132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PRC consists of an encoding algorithm and a decoding algorithm. </a:t>
            </a:r>
          </a:p>
          <a:p>
            <a:endParaRPr lang="en-US" dirty="0"/>
          </a:p>
          <a:p>
            <a:r>
              <a:rPr lang="en-US" dirty="0"/>
              <a:t>A PRC is pseudorandom in that a distinguisher cannot tell whether it is interacting with an encoding oracle on messages of its choice, or the uniform distribution which outputs a fresh random string on each query.</a:t>
            </a:r>
          </a:p>
          <a:p>
            <a:endParaRPr lang="en-US" dirty="0"/>
          </a:p>
          <a:p>
            <a:r>
              <a:rPr lang="en-US" dirty="0"/>
              <a:t>It also satisfies error correction: if x is the output of encode applied to some message, and you add low weight error to x, Decode still recovers the message with overwhelming probability. In this talk, we’ll focus on binary PRCs, because randomness recovery typically works best for binary randomness. You can think of errors as a constant rate of random bit-flips, though in the paper we consider worst-case errors and deletions as well.</a:t>
            </a:r>
          </a:p>
          <a:p>
            <a:endParaRPr lang="en-US" dirty="0"/>
          </a:p>
          <a:p>
            <a:r>
              <a:rPr lang="en-US" dirty="0"/>
              <a:t>In the paper, we also construct public-key PRCs, analogous to public-key encryption.</a:t>
            </a:r>
          </a:p>
        </p:txBody>
      </p:sp>
      <p:sp>
        <p:nvSpPr>
          <p:cNvPr id="4" name="Slide Number Placeholder 3"/>
          <p:cNvSpPr>
            <a:spLocks noGrp="1"/>
          </p:cNvSpPr>
          <p:nvPr>
            <p:ph type="sldNum" sz="quarter" idx="5"/>
          </p:nvPr>
        </p:nvSpPr>
        <p:spPr/>
        <p:txBody>
          <a:bodyPr/>
          <a:lstStyle/>
          <a:p>
            <a:fld id="{FED78163-0953-B146-A7EB-9D27F92294D1}" type="slidenum">
              <a:rPr lang="en-US" smtClean="0"/>
              <a:t>7</a:t>
            </a:fld>
            <a:endParaRPr lang="en-US"/>
          </a:p>
        </p:txBody>
      </p:sp>
    </p:spTree>
    <p:extLst>
      <p:ext uri="{BB962C8B-B14F-4D97-AF65-F5344CB8AC3E}">
        <p14:creationId xmlns:p14="http://schemas.microsoft.com/office/powerpoint/2010/main" val="1020191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PRC consists of an encoding algorithm and a decoding algorithm. </a:t>
            </a:r>
          </a:p>
          <a:p>
            <a:endParaRPr lang="en-US" dirty="0"/>
          </a:p>
          <a:p>
            <a:r>
              <a:rPr lang="en-US" dirty="0"/>
              <a:t>A PRC is pseudorandom in that a distinguisher cannot tell whether it is interacting with an encoding oracle on messages of its choice, or the uniform distribution which outputs a fresh random string on each query.</a:t>
            </a:r>
          </a:p>
          <a:p>
            <a:endParaRPr lang="en-US" dirty="0"/>
          </a:p>
          <a:p>
            <a:r>
              <a:rPr lang="en-US" dirty="0"/>
              <a:t>It also satisfies error correction: if x is the output of encode applied to some message, and you add low weight error to x, Decode still recovers the message with overwhelming probability. In this talk, we’ll focus on binary PRCs, because randomness recovery typically works best for binary randomness. You can think of errors as a constant rate of random bit-flips, though in the paper we consider worst-case errors and deletions as well.</a:t>
            </a:r>
          </a:p>
          <a:p>
            <a:endParaRPr lang="en-US" dirty="0"/>
          </a:p>
          <a:p>
            <a:r>
              <a:rPr lang="en-US" dirty="0"/>
              <a:t>In the paper, we also construct public-key PRCs, analogous to public-key encryption.</a:t>
            </a:r>
          </a:p>
        </p:txBody>
      </p:sp>
      <p:sp>
        <p:nvSpPr>
          <p:cNvPr id="4" name="Slide Number Placeholder 3"/>
          <p:cNvSpPr>
            <a:spLocks noGrp="1"/>
          </p:cNvSpPr>
          <p:nvPr>
            <p:ph type="sldNum" sz="quarter" idx="5"/>
          </p:nvPr>
        </p:nvSpPr>
        <p:spPr/>
        <p:txBody>
          <a:bodyPr/>
          <a:lstStyle/>
          <a:p>
            <a:fld id="{FED78163-0953-B146-A7EB-9D27F92294D1}" type="slidenum">
              <a:rPr lang="en-US" smtClean="0"/>
              <a:t>8</a:t>
            </a:fld>
            <a:endParaRPr lang="en-US"/>
          </a:p>
        </p:txBody>
      </p:sp>
    </p:spTree>
    <p:extLst>
      <p:ext uri="{BB962C8B-B14F-4D97-AF65-F5344CB8AC3E}">
        <p14:creationId xmlns:p14="http://schemas.microsoft.com/office/powerpoint/2010/main" val="2461090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PRC consists of an encoding algorithm and a decoding algorithm. </a:t>
            </a:r>
          </a:p>
          <a:p>
            <a:endParaRPr lang="en-US" dirty="0"/>
          </a:p>
          <a:p>
            <a:r>
              <a:rPr lang="en-US" dirty="0"/>
              <a:t>A PRC is pseudorandom in that a distinguisher cannot tell whether it is interacting with an encoding oracle on messages of its choice, or the uniform distribution which outputs a fresh random string on each query.</a:t>
            </a:r>
          </a:p>
          <a:p>
            <a:endParaRPr lang="en-US" dirty="0"/>
          </a:p>
          <a:p>
            <a:r>
              <a:rPr lang="en-US" dirty="0"/>
              <a:t>It also satisfies error correction: if x is the output of encode applied to some message, and you add low weight error to x, Decode still recovers the message with overwhelming probability. In this talk, we’ll focus on binary PRCs, because randomness recovery typically works best for binary randomness. You can think of errors as a constant rate of random bit-flips, though in the paper we consider worst-case errors and deletions as well.</a:t>
            </a:r>
          </a:p>
          <a:p>
            <a:endParaRPr lang="en-US" dirty="0"/>
          </a:p>
          <a:p>
            <a:r>
              <a:rPr lang="en-US" dirty="0"/>
              <a:t>In the paper, we also construct public-key PRCs, analogous to public-key encryption.</a:t>
            </a:r>
          </a:p>
        </p:txBody>
      </p:sp>
      <p:sp>
        <p:nvSpPr>
          <p:cNvPr id="4" name="Slide Number Placeholder 3"/>
          <p:cNvSpPr>
            <a:spLocks noGrp="1"/>
          </p:cNvSpPr>
          <p:nvPr>
            <p:ph type="sldNum" sz="quarter" idx="5"/>
          </p:nvPr>
        </p:nvSpPr>
        <p:spPr/>
        <p:txBody>
          <a:bodyPr/>
          <a:lstStyle/>
          <a:p>
            <a:fld id="{FED78163-0953-B146-A7EB-9D27F92294D1}" type="slidenum">
              <a:rPr lang="en-US" smtClean="0"/>
              <a:t>9</a:t>
            </a:fld>
            <a:endParaRPr lang="en-US"/>
          </a:p>
        </p:txBody>
      </p:sp>
    </p:spTree>
    <p:extLst>
      <p:ext uri="{BB962C8B-B14F-4D97-AF65-F5344CB8AC3E}">
        <p14:creationId xmlns:p14="http://schemas.microsoft.com/office/powerpoint/2010/main" val="167280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PRC consists of an encoding algorithm and a decoding algorithm. </a:t>
            </a:r>
          </a:p>
          <a:p>
            <a:endParaRPr lang="en-US" dirty="0"/>
          </a:p>
          <a:p>
            <a:r>
              <a:rPr lang="en-US" dirty="0"/>
              <a:t>A PRC is pseudorandom in that a distinguisher cannot tell whether it is interacting with an encoding oracle on messages of its choice, or the uniform distribution which outputs a fresh random string on each query.</a:t>
            </a:r>
          </a:p>
          <a:p>
            <a:endParaRPr lang="en-US" dirty="0"/>
          </a:p>
          <a:p>
            <a:r>
              <a:rPr lang="en-US" dirty="0"/>
              <a:t>It also satisfies error correction: if x is the output of encode applied to some message, and you add low weight error to x, Decode still recovers the message with overwhelming probability. In this talk, we’ll focus on binary PRCs, because randomness recovery typically works best for binary randomness. You can think of errors as a constant rate of random bit-flips, though in the paper we consider worst-case errors and deletions as well.</a:t>
            </a:r>
          </a:p>
          <a:p>
            <a:endParaRPr lang="en-US" dirty="0"/>
          </a:p>
          <a:p>
            <a:r>
              <a:rPr lang="en-US" dirty="0"/>
              <a:t>In the paper, we also construct public-key PRCs, analogous to public-key encryption.</a:t>
            </a:r>
          </a:p>
        </p:txBody>
      </p:sp>
      <p:sp>
        <p:nvSpPr>
          <p:cNvPr id="4" name="Slide Number Placeholder 3"/>
          <p:cNvSpPr>
            <a:spLocks noGrp="1"/>
          </p:cNvSpPr>
          <p:nvPr>
            <p:ph type="sldNum" sz="quarter" idx="5"/>
          </p:nvPr>
        </p:nvSpPr>
        <p:spPr/>
        <p:txBody>
          <a:bodyPr/>
          <a:lstStyle/>
          <a:p>
            <a:fld id="{FED78163-0953-B146-A7EB-9D27F92294D1}" type="slidenum">
              <a:rPr lang="en-US" smtClean="0"/>
              <a:t>10</a:t>
            </a:fld>
            <a:endParaRPr lang="en-US"/>
          </a:p>
        </p:txBody>
      </p:sp>
    </p:spTree>
    <p:extLst>
      <p:ext uri="{BB962C8B-B14F-4D97-AF65-F5344CB8AC3E}">
        <p14:creationId xmlns:p14="http://schemas.microsoft.com/office/powerpoint/2010/main" val="4212125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018CE-9AE0-E40F-785D-5522DD7B01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C66414-CFC1-F731-DB92-DA447CCF2E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4D0B67-1CB0-DCFC-31F8-FF54EFD6ABA9}"/>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5" name="Footer Placeholder 4">
            <a:extLst>
              <a:ext uri="{FF2B5EF4-FFF2-40B4-BE49-F238E27FC236}">
                <a16:creationId xmlns:a16="http://schemas.microsoft.com/office/drawing/2014/main" id="{329CD5B6-2196-63BD-19A2-A6BFFE0672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2015C-82FF-7E6D-74EF-BE7907C7CE6A}"/>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2861302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E1050-460D-B4A5-1D93-2F77B1E7CD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B21072-590D-7960-D9BC-EE34E8C5A2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ABFF4A-66CE-0115-8B6F-AA2B76D07BB3}"/>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5" name="Footer Placeholder 4">
            <a:extLst>
              <a:ext uri="{FF2B5EF4-FFF2-40B4-BE49-F238E27FC236}">
                <a16:creationId xmlns:a16="http://schemas.microsoft.com/office/drawing/2014/main" id="{604FA3F5-7E20-AE7C-9D9E-6207EB1E36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E221E1-7A19-0664-87B2-E2B5F026C63A}"/>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178728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9479B1-8644-4DD0-9B30-6E0C79F87D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8A0E79-77CF-7832-A662-24FBCF8D7E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16DCB8-33BF-35E7-B858-2BCF427698AC}"/>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5" name="Footer Placeholder 4">
            <a:extLst>
              <a:ext uri="{FF2B5EF4-FFF2-40B4-BE49-F238E27FC236}">
                <a16:creationId xmlns:a16="http://schemas.microsoft.com/office/drawing/2014/main" id="{9C2662F8-7927-D2C8-6961-4A4CEB812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DBB60-A2EA-AFE9-C36D-A458DBD301ED}"/>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79627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A2A2D-781A-ED87-0373-14B3BD1FE8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16716A-A38D-576D-78FB-F8FDE736A9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78E7C1-D783-7429-E248-7B95863544F7}"/>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5" name="Footer Placeholder 4">
            <a:extLst>
              <a:ext uri="{FF2B5EF4-FFF2-40B4-BE49-F238E27FC236}">
                <a16:creationId xmlns:a16="http://schemas.microsoft.com/office/drawing/2014/main" id="{7292A756-5DAD-9A3A-A9D8-ADBDAAEA39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167473-635E-A91D-23DD-480E5FBB972A}"/>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3063069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56093-F02F-1189-A57B-64B9818C55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92BA98-703B-0480-D351-F1D6B14CD47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E787CD-013C-2EDA-0C06-EA15963E4E44}"/>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5" name="Footer Placeholder 4">
            <a:extLst>
              <a:ext uri="{FF2B5EF4-FFF2-40B4-BE49-F238E27FC236}">
                <a16:creationId xmlns:a16="http://schemas.microsoft.com/office/drawing/2014/main" id="{6005B2A8-248E-2893-85F5-AD5086E0E6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E1D337-3961-EC12-2352-05F120F546F4}"/>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3726900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03231-CB10-3CA4-0EC8-C75C34B922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FED2FD-41DE-755D-F894-0286A50637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D32DC2-F146-CD4A-AF47-E90311CB43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EE77EE-AA76-0347-3EA3-7938A89E4423}"/>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6" name="Footer Placeholder 5">
            <a:extLst>
              <a:ext uri="{FF2B5EF4-FFF2-40B4-BE49-F238E27FC236}">
                <a16:creationId xmlns:a16="http://schemas.microsoft.com/office/drawing/2014/main" id="{7D473281-B84E-F265-1201-8367729E6D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529EEF-60EB-E970-5F71-89D6D2506741}"/>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234254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5672E-F1A0-057A-4876-30CC786C24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48DB36-B6CD-64FC-8862-289AFD7BF2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5E7F4E-8A85-0496-B8AB-398B0C7761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754ECA-2CAA-32AA-6F59-428AF31018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8E88B9-0A5C-979F-D04D-14325B8637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00A70C-0A8E-404B-B9EB-BAE51F445640}"/>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8" name="Footer Placeholder 7">
            <a:extLst>
              <a:ext uri="{FF2B5EF4-FFF2-40B4-BE49-F238E27FC236}">
                <a16:creationId xmlns:a16="http://schemas.microsoft.com/office/drawing/2014/main" id="{AB106BC8-51A9-EFA8-0443-E24FBD5F67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B4B5D8-B4F3-372F-DF75-EF24B8066E86}"/>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80417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BCE44-F754-371D-52E4-6EFE85287A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3C0234-16CB-1A4E-415A-8B634FD291F6}"/>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4" name="Footer Placeholder 3">
            <a:extLst>
              <a:ext uri="{FF2B5EF4-FFF2-40B4-BE49-F238E27FC236}">
                <a16:creationId xmlns:a16="http://schemas.microsoft.com/office/drawing/2014/main" id="{A384A548-ADAF-1AB3-60E6-C7747C5CF8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049657-927A-9F7A-9931-83D7B9424BBC}"/>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3911232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6B9796-9639-2F87-C723-4ED4DE45D666}"/>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3" name="Footer Placeholder 2">
            <a:extLst>
              <a:ext uri="{FF2B5EF4-FFF2-40B4-BE49-F238E27FC236}">
                <a16:creationId xmlns:a16="http://schemas.microsoft.com/office/drawing/2014/main" id="{73F90C5B-FE92-2986-86C5-0FDBD589E7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837C1E-9C21-59D5-CFC2-DFF8E02F504B}"/>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1842917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94303-161B-FAA1-86DD-2B52CEC49D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68CAD8-D8B9-D40F-75E8-5655628AF3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F15F4E-241C-FE1C-427C-BB8AA4FCD6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D4C9E7-173E-E852-6AAF-26B4A1845ED4}"/>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6" name="Footer Placeholder 5">
            <a:extLst>
              <a:ext uri="{FF2B5EF4-FFF2-40B4-BE49-F238E27FC236}">
                <a16:creationId xmlns:a16="http://schemas.microsoft.com/office/drawing/2014/main" id="{759F56EB-9994-8442-8A64-8086DAED71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F3B703-EAF4-D062-5B12-F2B762E72813}"/>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418266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88840-437E-191A-36C8-BF44253E61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495133-3939-DD12-5CC4-E00FB51086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55014-957F-1515-DC5B-9441263B78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EC24D-EA43-93E9-2981-944B04FAB666}"/>
              </a:ext>
            </a:extLst>
          </p:cNvPr>
          <p:cNvSpPr>
            <a:spLocks noGrp="1"/>
          </p:cNvSpPr>
          <p:nvPr>
            <p:ph type="dt" sz="half" idx="10"/>
          </p:nvPr>
        </p:nvSpPr>
        <p:spPr/>
        <p:txBody>
          <a:bodyPr/>
          <a:lstStyle/>
          <a:p>
            <a:fld id="{4271D02F-2195-2149-9585-B33E58B4BFED}" type="datetimeFigureOut">
              <a:rPr lang="en-US" smtClean="0"/>
              <a:t>6/25/25</a:t>
            </a:fld>
            <a:endParaRPr lang="en-US"/>
          </a:p>
        </p:txBody>
      </p:sp>
      <p:sp>
        <p:nvSpPr>
          <p:cNvPr id="6" name="Footer Placeholder 5">
            <a:extLst>
              <a:ext uri="{FF2B5EF4-FFF2-40B4-BE49-F238E27FC236}">
                <a16:creationId xmlns:a16="http://schemas.microsoft.com/office/drawing/2014/main" id="{C4DDC7C7-D841-DF56-D6A8-8CE35ABD21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A4162-FBC9-59DD-85C3-CE06DFD0F6B8}"/>
              </a:ext>
            </a:extLst>
          </p:cNvPr>
          <p:cNvSpPr>
            <a:spLocks noGrp="1"/>
          </p:cNvSpPr>
          <p:nvPr>
            <p:ph type="sldNum" sz="quarter" idx="12"/>
          </p:nvPr>
        </p:nvSpPr>
        <p:spPr/>
        <p:txBody>
          <a:bodyPr/>
          <a:lstStyle/>
          <a:p>
            <a:fld id="{0CE16881-D556-464A-8F87-703E479F7B38}" type="slidenum">
              <a:rPr lang="en-US" smtClean="0"/>
              <a:t>‹#›</a:t>
            </a:fld>
            <a:endParaRPr lang="en-US"/>
          </a:p>
        </p:txBody>
      </p:sp>
    </p:spTree>
    <p:extLst>
      <p:ext uri="{BB962C8B-B14F-4D97-AF65-F5344CB8AC3E}">
        <p14:creationId xmlns:p14="http://schemas.microsoft.com/office/powerpoint/2010/main" val="1063977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79355A-FDD9-EE21-A113-8E1FD19A9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7EDA0A-9D40-6D8D-44EF-506F53F4AD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0D6341-BC07-870F-2424-57837E0305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71D02F-2195-2149-9585-B33E58B4BFED}" type="datetimeFigureOut">
              <a:rPr lang="en-US" smtClean="0"/>
              <a:t>6/25/25</a:t>
            </a:fld>
            <a:endParaRPr lang="en-US"/>
          </a:p>
        </p:txBody>
      </p:sp>
      <p:sp>
        <p:nvSpPr>
          <p:cNvPr id="5" name="Footer Placeholder 4">
            <a:extLst>
              <a:ext uri="{FF2B5EF4-FFF2-40B4-BE49-F238E27FC236}">
                <a16:creationId xmlns:a16="http://schemas.microsoft.com/office/drawing/2014/main" id="{36AB7E75-2ACE-E44C-A84D-8F29E44847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15D9521-F811-D856-9599-F63F2A09F7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E16881-D556-464A-8F87-703E479F7B38}" type="slidenum">
              <a:rPr lang="en-US" smtClean="0"/>
              <a:t>‹#›</a:t>
            </a:fld>
            <a:endParaRPr lang="en-US"/>
          </a:p>
        </p:txBody>
      </p:sp>
    </p:spTree>
    <p:extLst>
      <p:ext uri="{BB962C8B-B14F-4D97-AF65-F5344CB8AC3E}">
        <p14:creationId xmlns:p14="http://schemas.microsoft.com/office/powerpoint/2010/main" val="2661167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0.png"/><Relationship Id="rId7" Type="http://schemas.openxmlformats.org/officeDocument/2006/relationships/image" Target="../media/image8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2.svg"/><Relationship Id="rId10" Type="http://schemas.openxmlformats.org/officeDocument/2006/relationships/image" Target="../media/image15.svg"/><Relationship Id="rId4" Type="http://schemas.openxmlformats.org/officeDocument/2006/relationships/image" Target="../media/image11.png"/><Relationship Id="rId9" Type="http://schemas.openxmlformats.org/officeDocument/2006/relationships/image" Target="../media/image14.png"/></Relationships>
</file>

<file path=ppt/slides/_rels/slide1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6.png"/><Relationship Id="rId7" Type="http://schemas.openxmlformats.org/officeDocument/2006/relationships/image" Target="../media/image83.png"/><Relationship Id="rId12" Type="http://schemas.openxmlformats.org/officeDocument/2006/relationships/image" Target="../media/image15.sv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2.png"/><Relationship Id="rId11" Type="http://schemas.openxmlformats.org/officeDocument/2006/relationships/image" Target="../media/image14.png"/><Relationship Id="rId5" Type="http://schemas.openxmlformats.org/officeDocument/2006/relationships/image" Target="../media/image81.png"/><Relationship Id="rId10" Type="http://schemas.openxmlformats.org/officeDocument/2006/relationships/image" Target="../media/image12.svg"/><Relationship Id="rId9"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1.png"/><Relationship Id="rId7" Type="http://schemas.openxmlformats.org/officeDocument/2006/relationships/image" Target="../media/image23.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12.svg"/><Relationship Id="rId9" Type="http://schemas.openxmlformats.org/officeDocument/2006/relationships/image" Target="../media/image25.png"/></Relationships>
</file>

<file path=ppt/slides/_rels/slide1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27.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3.png"/><Relationship Id="rId4" Type="http://schemas.openxmlformats.org/officeDocument/2006/relationships/image" Target="../media/image12.svg"/><Relationship Id="rId9" Type="http://schemas.openxmlformats.org/officeDocument/2006/relationships/image" Target="../media/image2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F149A-C741-2239-DED5-C70F7D39B6EB}"/>
              </a:ext>
            </a:extLst>
          </p:cNvPr>
          <p:cNvSpPr>
            <a:spLocks noGrp="1"/>
          </p:cNvSpPr>
          <p:nvPr>
            <p:ph type="ctrTitle"/>
          </p:nvPr>
        </p:nvSpPr>
        <p:spPr/>
        <p:txBody>
          <a:bodyPr/>
          <a:lstStyle/>
          <a:p>
            <a:r>
              <a:rPr lang="en-US" dirty="0"/>
              <a:t>Ideal Pseudorandom Codes</a:t>
            </a:r>
          </a:p>
        </p:txBody>
      </p:sp>
      <p:sp>
        <p:nvSpPr>
          <p:cNvPr id="6" name="TextBox 5">
            <a:extLst>
              <a:ext uri="{FF2B5EF4-FFF2-40B4-BE49-F238E27FC236}">
                <a16:creationId xmlns:a16="http://schemas.microsoft.com/office/drawing/2014/main" id="{C6568175-F00D-FDF9-C64F-A50D97E1F8FB}"/>
              </a:ext>
            </a:extLst>
          </p:cNvPr>
          <p:cNvSpPr txBox="1"/>
          <p:nvPr/>
        </p:nvSpPr>
        <p:spPr>
          <a:xfrm>
            <a:off x="1246909" y="4114800"/>
            <a:ext cx="2701636" cy="646331"/>
          </a:xfrm>
          <a:prstGeom prst="rect">
            <a:avLst/>
          </a:prstGeom>
          <a:noFill/>
        </p:spPr>
        <p:txBody>
          <a:bodyPr wrap="square" rtlCol="0">
            <a:spAutoFit/>
          </a:bodyPr>
          <a:lstStyle/>
          <a:p>
            <a:pPr algn="ctr"/>
            <a:r>
              <a:rPr lang="en-US" dirty="0"/>
              <a:t>Omar </a:t>
            </a:r>
            <a:r>
              <a:rPr lang="en-US" dirty="0" err="1"/>
              <a:t>Alrabiah</a:t>
            </a:r>
            <a:endParaRPr lang="en-US" dirty="0"/>
          </a:p>
          <a:p>
            <a:pPr algn="ctr"/>
            <a:r>
              <a:rPr lang="en-US" dirty="0"/>
              <a:t>UC Berkeley</a:t>
            </a:r>
          </a:p>
        </p:txBody>
      </p:sp>
      <p:sp>
        <p:nvSpPr>
          <p:cNvPr id="7" name="TextBox 6">
            <a:extLst>
              <a:ext uri="{FF2B5EF4-FFF2-40B4-BE49-F238E27FC236}">
                <a16:creationId xmlns:a16="http://schemas.microsoft.com/office/drawing/2014/main" id="{F94D2411-44AC-062B-BF44-4522622161E9}"/>
              </a:ext>
            </a:extLst>
          </p:cNvPr>
          <p:cNvSpPr txBox="1"/>
          <p:nvPr/>
        </p:nvSpPr>
        <p:spPr>
          <a:xfrm>
            <a:off x="4745182" y="4114800"/>
            <a:ext cx="2701636" cy="646331"/>
          </a:xfrm>
          <a:prstGeom prst="rect">
            <a:avLst/>
          </a:prstGeom>
          <a:noFill/>
        </p:spPr>
        <p:txBody>
          <a:bodyPr wrap="square" rtlCol="0">
            <a:spAutoFit/>
          </a:bodyPr>
          <a:lstStyle/>
          <a:p>
            <a:pPr algn="ctr"/>
            <a:r>
              <a:rPr lang="en-US" dirty="0" err="1"/>
              <a:t>Prabhanjan</a:t>
            </a:r>
            <a:r>
              <a:rPr lang="en-US" dirty="0"/>
              <a:t> Ananth</a:t>
            </a:r>
          </a:p>
          <a:p>
            <a:pPr algn="ctr"/>
            <a:r>
              <a:rPr lang="en-US" dirty="0"/>
              <a:t>UCSB</a:t>
            </a:r>
          </a:p>
        </p:txBody>
      </p:sp>
      <p:sp>
        <p:nvSpPr>
          <p:cNvPr id="8" name="TextBox 7">
            <a:extLst>
              <a:ext uri="{FF2B5EF4-FFF2-40B4-BE49-F238E27FC236}">
                <a16:creationId xmlns:a16="http://schemas.microsoft.com/office/drawing/2014/main" id="{9DC3D85C-4418-AF0D-C6D1-D872AEC10063}"/>
              </a:ext>
            </a:extLst>
          </p:cNvPr>
          <p:cNvSpPr txBox="1"/>
          <p:nvPr/>
        </p:nvSpPr>
        <p:spPr>
          <a:xfrm>
            <a:off x="8243455" y="4114799"/>
            <a:ext cx="2701636" cy="646331"/>
          </a:xfrm>
          <a:prstGeom prst="rect">
            <a:avLst/>
          </a:prstGeom>
          <a:noFill/>
        </p:spPr>
        <p:txBody>
          <a:bodyPr wrap="square" rtlCol="0">
            <a:spAutoFit/>
          </a:bodyPr>
          <a:lstStyle/>
          <a:p>
            <a:pPr algn="ctr"/>
            <a:r>
              <a:rPr lang="en-US" b="1" dirty="0">
                <a:solidFill>
                  <a:schemeClr val="accent1"/>
                </a:solidFill>
              </a:rPr>
              <a:t>Miranda Christ</a:t>
            </a:r>
          </a:p>
          <a:p>
            <a:pPr algn="ctr"/>
            <a:r>
              <a:rPr lang="en-US" dirty="0"/>
              <a:t>Columbia University</a:t>
            </a:r>
          </a:p>
        </p:txBody>
      </p:sp>
      <p:sp>
        <p:nvSpPr>
          <p:cNvPr id="9" name="TextBox 8">
            <a:extLst>
              <a:ext uri="{FF2B5EF4-FFF2-40B4-BE49-F238E27FC236}">
                <a16:creationId xmlns:a16="http://schemas.microsoft.com/office/drawing/2014/main" id="{4010A4E3-EE40-3727-B345-2D869777CD6D}"/>
              </a:ext>
            </a:extLst>
          </p:cNvPr>
          <p:cNvSpPr txBox="1"/>
          <p:nvPr/>
        </p:nvSpPr>
        <p:spPr>
          <a:xfrm>
            <a:off x="2597727" y="5237018"/>
            <a:ext cx="2701636" cy="646331"/>
          </a:xfrm>
          <a:prstGeom prst="rect">
            <a:avLst/>
          </a:prstGeom>
          <a:noFill/>
        </p:spPr>
        <p:txBody>
          <a:bodyPr wrap="square" rtlCol="0">
            <a:spAutoFit/>
          </a:bodyPr>
          <a:lstStyle/>
          <a:p>
            <a:pPr algn="ctr"/>
            <a:r>
              <a:rPr lang="en-US" dirty="0"/>
              <a:t>Yevgeniy </a:t>
            </a:r>
            <a:r>
              <a:rPr lang="en-US" dirty="0" err="1"/>
              <a:t>Dodis</a:t>
            </a:r>
            <a:endParaRPr lang="en-US" dirty="0"/>
          </a:p>
          <a:p>
            <a:pPr algn="ctr"/>
            <a:r>
              <a:rPr lang="en-US" dirty="0"/>
              <a:t>NYU</a:t>
            </a:r>
          </a:p>
        </p:txBody>
      </p:sp>
      <p:sp>
        <p:nvSpPr>
          <p:cNvPr id="10" name="TextBox 9">
            <a:extLst>
              <a:ext uri="{FF2B5EF4-FFF2-40B4-BE49-F238E27FC236}">
                <a16:creationId xmlns:a16="http://schemas.microsoft.com/office/drawing/2014/main" id="{5E4D1F1F-D8E1-9D8E-9D8B-0C4FBB800DCF}"/>
              </a:ext>
            </a:extLst>
          </p:cNvPr>
          <p:cNvSpPr txBox="1"/>
          <p:nvPr/>
        </p:nvSpPr>
        <p:spPr>
          <a:xfrm>
            <a:off x="6525491" y="5237018"/>
            <a:ext cx="2701636" cy="646331"/>
          </a:xfrm>
          <a:prstGeom prst="rect">
            <a:avLst/>
          </a:prstGeom>
          <a:noFill/>
        </p:spPr>
        <p:txBody>
          <a:bodyPr wrap="square" rtlCol="0">
            <a:spAutoFit/>
          </a:bodyPr>
          <a:lstStyle/>
          <a:p>
            <a:pPr algn="ctr"/>
            <a:r>
              <a:rPr lang="en-US" dirty="0"/>
              <a:t>Sam Gunn</a:t>
            </a:r>
          </a:p>
          <a:p>
            <a:pPr algn="ctr"/>
            <a:r>
              <a:rPr lang="en-US" dirty="0"/>
              <a:t>UC Berkeley</a:t>
            </a:r>
          </a:p>
        </p:txBody>
      </p:sp>
    </p:spTree>
    <p:extLst>
      <p:ext uri="{BB962C8B-B14F-4D97-AF65-F5344CB8AC3E}">
        <p14:creationId xmlns:p14="http://schemas.microsoft.com/office/powerpoint/2010/main" val="4221787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8" name="TextBox 37">
                <a:extLst>
                  <a:ext uri="{FF2B5EF4-FFF2-40B4-BE49-F238E27FC236}">
                    <a16:creationId xmlns:a16="http://schemas.microsoft.com/office/drawing/2014/main" id="{67D1BC6D-C380-B260-5526-C9E5BC4AFF3F}"/>
                  </a:ext>
                </a:extLst>
              </p:cNvPr>
              <p:cNvSpPr txBox="1"/>
              <p:nvPr/>
            </p:nvSpPr>
            <p:spPr>
              <a:xfrm>
                <a:off x="389659" y="5758258"/>
                <a:ext cx="5237018" cy="1200329"/>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US" sz="3600" b="0" i="1" smtClean="0">
                          <a:latin typeface="Cambria Math" panose="02040503050406030204" pitchFamily="18" charset="0"/>
                        </a:rPr>
                        <m:t>𝐷𝑒</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𝑠𝑘</m:t>
                          </m:r>
                        </m:sub>
                      </m:sSub>
                      <m:d>
                        <m:dPr>
                          <m:ctrlPr>
                            <a:rPr lang="en-US" sz="3600" b="0" i="1" smtClean="0">
                              <a:latin typeface="Cambria Math" panose="02040503050406030204" pitchFamily="18" charset="0"/>
                            </a:rPr>
                          </m:ctrlPr>
                        </m:dPr>
                        <m:e>
                          <m:r>
                            <a:rPr lang="en-US" sz="3600" b="0" i="1" smtClean="0">
                              <a:latin typeface="Cambria Math" panose="02040503050406030204" pitchFamily="18" charset="0"/>
                            </a:rPr>
                            <m:t>    </m:t>
                          </m:r>
                        </m:e>
                      </m:d>
                      <m:r>
                        <a:rPr lang="en-US" sz="3600" b="0" i="1" smtClean="0">
                          <a:latin typeface="Cambria Math" panose="02040503050406030204" pitchFamily="18" charset="0"/>
                        </a:rPr>
                        <m:t>=0</m:t>
                      </m:r>
                    </m:oMath>
                  </m:oMathPara>
                </a14:m>
                <a:endParaRPr lang="en-US" sz="3600" b="0" dirty="0"/>
              </a:p>
              <a:p>
                <a:endParaRPr lang="en-US" sz="3600" dirty="0"/>
              </a:p>
            </p:txBody>
          </p:sp>
        </mc:Choice>
        <mc:Fallback>
          <p:sp>
            <p:nvSpPr>
              <p:cNvPr id="38" name="TextBox 37">
                <a:extLst>
                  <a:ext uri="{FF2B5EF4-FFF2-40B4-BE49-F238E27FC236}">
                    <a16:creationId xmlns:a16="http://schemas.microsoft.com/office/drawing/2014/main" id="{67D1BC6D-C380-B260-5526-C9E5BC4AFF3F}"/>
                  </a:ext>
                </a:extLst>
              </p:cNvPr>
              <p:cNvSpPr txBox="1">
                <a:spLocks noRot="1" noChangeAspect="1" noMove="1" noResize="1" noEditPoints="1" noAdjustHandles="1" noChangeArrowheads="1" noChangeShapeType="1" noTextEdit="1"/>
              </p:cNvSpPr>
              <p:nvPr/>
            </p:nvSpPr>
            <p:spPr>
              <a:xfrm>
                <a:off x="389659" y="5758258"/>
                <a:ext cx="5237018" cy="1200329"/>
              </a:xfrm>
              <a:prstGeom prst="rect">
                <a:avLst/>
              </a:prstGeom>
              <a:blipFill>
                <a:blip r:embed="rId3"/>
                <a:stretch>
                  <a:fillRect t="-1042"/>
                </a:stretch>
              </a:blipFill>
            </p:spPr>
            <p:txBody>
              <a:bodyPr/>
              <a:lstStyle/>
              <a:p>
                <a:r>
                  <a:rPr lang="en-US">
                    <a:noFill/>
                  </a:rPr>
                  <a:t> </a:t>
                </a:r>
              </a:p>
            </p:txBody>
          </p:sp>
        </mc:Fallback>
      </mc:AlternateContent>
      <p:grpSp>
        <p:nvGrpSpPr>
          <p:cNvPr id="27" name="Group 26">
            <a:extLst>
              <a:ext uri="{FF2B5EF4-FFF2-40B4-BE49-F238E27FC236}">
                <a16:creationId xmlns:a16="http://schemas.microsoft.com/office/drawing/2014/main" id="{B6F99629-1FE5-B868-DD87-2C3C11D36EA1}"/>
              </a:ext>
            </a:extLst>
          </p:cNvPr>
          <p:cNvGrpSpPr>
            <a:grpSpLocks noChangeAspect="1"/>
          </p:cNvGrpSpPr>
          <p:nvPr/>
        </p:nvGrpSpPr>
        <p:grpSpPr>
          <a:xfrm>
            <a:off x="843391" y="1449529"/>
            <a:ext cx="4329554" cy="4329554"/>
            <a:chOff x="2368808" y="3621648"/>
            <a:chExt cx="755703" cy="755703"/>
          </a:xfrm>
        </p:grpSpPr>
        <p:sp>
          <p:nvSpPr>
            <p:cNvPr id="25" name="Oval 24">
              <a:extLst>
                <a:ext uri="{FF2B5EF4-FFF2-40B4-BE49-F238E27FC236}">
                  <a16:creationId xmlns:a16="http://schemas.microsoft.com/office/drawing/2014/main" id="{CB4E38F3-F34E-9FDE-17FE-F1A772EECA7B}"/>
                </a:ext>
              </a:extLst>
            </p:cNvPr>
            <p:cNvSpPr>
              <a:spLocks noChangeAspect="1"/>
            </p:cNvSpPr>
            <p:nvPr/>
          </p:nvSpPr>
          <p:spPr>
            <a:xfrm>
              <a:off x="2368808" y="3621648"/>
              <a:ext cx="755703" cy="755703"/>
            </a:xfrm>
            <a:prstGeom prst="ellipse">
              <a:avLst/>
            </a:prstGeom>
            <a:solidFill>
              <a:schemeClr val="accent1">
                <a:alpha val="5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F239F40-52B1-6BF7-CE2A-9ECC96820650}"/>
                </a:ext>
              </a:extLst>
            </p:cNvPr>
            <p:cNvSpPr>
              <a:spLocks noChangeAspect="1"/>
            </p:cNvSpPr>
            <p:nvPr/>
          </p:nvSpPr>
          <p:spPr>
            <a:xfrm>
              <a:off x="2734123" y="3979315"/>
              <a:ext cx="40368" cy="40368"/>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Rectangle 27">
            <a:extLst>
              <a:ext uri="{FF2B5EF4-FFF2-40B4-BE49-F238E27FC236}">
                <a16:creationId xmlns:a16="http://schemas.microsoft.com/office/drawing/2014/main" id="{651140D4-D968-69EA-1CDD-5646190DC289}"/>
              </a:ext>
            </a:extLst>
          </p:cNvPr>
          <p:cNvSpPr/>
          <p:nvPr/>
        </p:nvSpPr>
        <p:spPr>
          <a:xfrm>
            <a:off x="401781" y="1311488"/>
            <a:ext cx="5237018" cy="5103167"/>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193F33E-7C99-5B6D-5960-1526BED771FE}"/>
              </a:ext>
            </a:extLst>
          </p:cNvPr>
          <p:cNvSpPr>
            <a:spLocks noChangeAspect="1"/>
          </p:cNvSpPr>
          <p:nvPr/>
        </p:nvSpPr>
        <p:spPr>
          <a:xfrm>
            <a:off x="1585128" y="4880779"/>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2FDD568D-6C9E-B781-6228-CF73FEB6D108}"/>
              </a:ext>
            </a:extLst>
          </p:cNvPr>
          <p:cNvSpPr>
            <a:spLocks noChangeAspect="1"/>
          </p:cNvSpPr>
          <p:nvPr/>
        </p:nvSpPr>
        <p:spPr>
          <a:xfrm>
            <a:off x="2541091" y="2913433"/>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7067DB77-B10B-404D-E120-9160B1C64962}"/>
              </a:ext>
            </a:extLst>
          </p:cNvPr>
          <p:cNvSpPr>
            <a:spLocks noChangeAspect="1"/>
          </p:cNvSpPr>
          <p:nvPr/>
        </p:nvSpPr>
        <p:spPr>
          <a:xfrm>
            <a:off x="3829564" y="2470088"/>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E7AB3024-8F9A-FB2B-9461-442B3BFC6CC0}"/>
              </a:ext>
            </a:extLst>
          </p:cNvPr>
          <p:cNvSpPr>
            <a:spLocks noChangeAspect="1"/>
          </p:cNvSpPr>
          <p:nvPr/>
        </p:nvSpPr>
        <p:spPr>
          <a:xfrm>
            <a:off x="3920832" y="4880779"/>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310ECCA7-4C6B-3E7B-4AF1-3E132A1AF093}"/>
              </a:ext>
            </a:extLst>
          </p:cNvPr>
          <p:cNvSpPr>
            <a:spLocks noChangeAspect="1"/>
          </p:cNvSpPr>
          <p:nvPr/>
        </p:nvSpPr>
        <p:spPr>
          <a:xfrm>
            <a:off x="3008168" y="5975889"/>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ed Rectangle 39">
            <a:extLst>
              <a:ext uri="{FF2B5EF4-FFF2-40B4-BE49-F238E27FC236}">
                <a16:creationId xmlns:a16="http://schemas.microsoft.com/office/drawing/2014/main" id="{51005E0F-7890-5CDD-63EA-8CFA2E12B156}"/>
              </a:ext>
            </a:extLst>
          </p:cNvPr>
          <p:cNvSpPr/>
          <p:nvPr/>
        </p:nvSpPr>
        <p:spPr>
          <a:xfrm>
            <a:off x="5933080" y="1449529"/>
            <a:ext cx="5818909" cy="211281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What we </a:t>
            </a:r>
            <a:r>
              <a:rPr lang="en-US" sz="3200" i="1" dirty="0"/>
              <a:t>really</a:t>
            </a:r>
            <a:r>
              <a:rPr lang="en-US" sz="3200" dirty="0"/>
              <a:t> want:</a:t>
            </a:r>
          </a:p>
          <a:p>
            <a:pPr algn="ctr"/>
            <a:r>
              <a:rPr lang="en-US" sz="3200" dirty="0"/>
              <a:t>Red dots are </a:t>
            </a:r>
            <a:r>
              <a:rPr lang="en-US" sz="3200" b="1" dirty="0">
                <a:solidFill>
                  <a:schemeClr val="accent4"/>
                </a:solidFill>
              </a:rPr>
              <a:t>hard to find</a:t>
            </a:r>
            <a:endParaRPr lang="en-US" sz="3200" dirty="0">
              <a:solidFill>
                <a:schemeClr val="accent4"/>
              </a:solidFill>
            </a:endParaRPr>
          </a:p>
        </p:txBody>
      </p:sp>
      <p:sp>
        <p:nvSpPr>
          <p:cNvPr id="41" name="Title 1">
            <a:extLst>
              <a:ext uri="{FF2B5EF4-FFF2-40B4-BE49-F238E27FC236}">
                <a16:creationId xmlns:a16="http://schemas.microsoft.com/office/drawing/2014/main" id="{1F9A2DFD-0447-8B12-A52A-25A09EED9818}"/>
              </a:ext>
            </a:extLst>
          </p:cNvPr>
          <p:cNvSpPr>
            <a:spLocks noGrp="1"/>
          </p:cNvSpPr>
          <p:nvPr>
            <p:ph type="title"/>
          </p:nvPr>
        </p:nvSpPr>
        <p:spPr>
          <a:xfrm>
            <a:off x="838200" y="69052"/>
            <a:ext cx="10515600" cy="1325563"/>
          </a:xfrm>
        </p:spPr>
        <p:txBody>
          <a:bodyPr/>
          <a:lstStyle/>
          <a:p>
            <a:r>
              <a:rPr lang="en-US" dirty="0"/>
              <a:t>How hard is it to remove a watermark?</a:t>
            </a:r>
          </a:p>
        </p:txBody>
      </p:sp>
      <p:sp>
        <p:nvSpPr>
          <p:cNvPr id="2" name="TextBox 1">
            <a:extLst>
              <a:ext uri="{FF2B5EF4-FFF2-40B4-BE49-F238E27FC236}">
                <a16:creationId xmlns:a16="http://schemas.microsoft.com/office/drawing/2014/main" id="{63B5E6D9-FCC3-BF92-1BD6-8539A17E0C6E}"/>
              </a:ext>
            </a:extLst>
          </p:cNvPr>
          <p:cNvSpPr txBox="1"/>
          <p:nvPr/>
        </p:nvSpPr>
        <p:spPr>
          <a:xfrm>
            <a:off x="5892679" y="3863071"/>
            <a:ext cx="5837307" cy="2677656"/>
          </a:xfrm>
          <a:prstGeom prst="rect">
            <a:avLst/>
          </a:prstGeom>
          <a:noFill/>
        </p:spPr>
        <p:txBody>
          <a:bodyPr wrap="square" rtlCol="0">
            <a:spAutoFit/>
          </a:bodyPr>
          <a:lstStyle/>
          <a:p>
            <a:r>
              <a:rPr lang="en-US" sz="2800" b="1" dirty="0"/>
              <a:t>Problem: </a:t>
            </a:r>
            <a:r>
              <a:rPr lang="en-US" sz="2800" dirty="0"/>
              <a:t>encoding + decoding oracles may leak info about red dots</a:t>
            </a:r>
          </a:p>
          <a:p>
            <a:endParaRPr lang="en-US" sz="2800" dirty="0"/>
          </a:p>
          <a:p>
            <a:r>
              <a:rPr lang="en-US" sz="2800" b="1" dirty="0"/>
              <a:t>Ideal PRC </a:t>
            </a:r>
            <a:r>
              <a:rPr lang="en-US" sz="2800" dirty="0"/>
              <a:t>(this work): encoding and decoding oracles “look like” a world with no red dots</a:t>
            </a:r>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AC23D675-A58D-1DD0-D1F1-93984739453D}"/>
                  </a:ext>
                </a:extLst>
              </p:cNvPr>
              <p:cNvSpPr txBox="1"/>
              <p:nvPr/>
            </p:nvSpPr>
            <p:spPr>
              <a:xfrm>
                <a:off x="1923343" y="3267684"/>
                <a:ext cx="5237018" cy="646331"/>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US" sz="3600" b="0" i="1" smtClean="0">
                          <a:latin typeface="Cambria Math" panose="02040503050406030204" pitchFamily="18" charset="0"/>
                        </a:rPr>
                        <m:t>=</m:t>
                      </m:r>
                      <m:r>
                        <a:rPr lang="en-US" sz="3600" b="0" i="1" smtClean="0">
                          <a:latin typeface="Cambria Math" panose="02040503050406030204" pitchFamily="18" charset="0"/>
                        </a:rPr>
                        <m:t>𝐸𝑛</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𝑠𝑘</m:t>
                          </m:r>
                        </m:sub>
                      </m:sSub>
                      <m:r>
                        <a:rPr lang="en-US" sz="3600" b="0" i="1" smtClean="0">
                          <a:latin typeface="Cambria Math" panose="02040503050406030204" pitchFamily="18" charset="0"/>
                        </a:rPr>
                        <m:t>(1)</m:t>
                      </m:r>
                    </m:oMath>
                  </m:oMathPara>
                </a14:m>
                <a:endParaRPr lang="en-US" sz="3600" dirty="0"/>
              </a:p>
            </p:txBody>
          </p:sp>
        </mc:Choice>
        <mc:Fallback>
          <p:sp>
            <p:nvSpPr>
              <p:cNvPr id="3" name="TextBox 2">
                <a:extLst>
                  <a:ext uri="{FF2B5EF4-FFF2-40B4-BE49-F238E27FC236}">
                    <a16:creationId xmlns:a16="http://schemas.microsoft.com/office/drawing/2014/main" id="{AC23D675-A58D-1DD0-D1F1-93984739453D}"/>
                  </a:ext>
                </a:extLst>
              </p:cNvPr>
              <p:cNvSpPr txBox="1">
                <a:spLocks noRot="1" noChangeAspect="1" noMove="1" noResize="1" noEditPoints="1" noAdjustHandles="1" noChangeArrowheads="1" noChangeShapeType="1" noTextEdit="1"/>
              </p:cNvSpPr>
              <p:nvPr/>
            </p:nvSpPr>
            <p:spPr>
              <a:xfrm>
                <a:off x="1923343" y="3267684"/>
                <a:ext cx="5237018" cy="646331"/>
              </a:xfrm>
              <a:prstGeom prst="rect">
                <a:avLst/>
              </a:prstGeom>
              <a:blipFill>
                <a:blip r:embed="rId4"/>
                <a:stretch>
                  <a:fillRect b="-19231"/>
                </a:stretch>
              </a:blipFill>
            </p:spPr>
            <p:txBody>
              <a:bodyPr/>
              <a:lstStyle/>
              <a:p>
                <a:r>
                  <a:rPr lang="en-US">
                    <a:noFill/>
                  </a:rPr>
                  <a:t> </a:t>
                </a:r>
              </a:p>
            </p:txBody>
          </p:sp>
        </mc:Fallback>
      </mc:AlternateContent>
    </p:spTree>
    <p:extLst>
      <p:ext uri="{BB962C8B-B14F-4D97-AF65-F5344CB8AC3E}">
        <p14:creationId xmlns:p14="http://schemas.microsoft.com/office/powerpoint/2010/main" val="92878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D19D6-FE72-E54F-FC12-0105C2A28E2D}"/>
              </a:ext>
            </a:extLst>
          </p:cNvPr>
          <p:cNvSpPr>
            <a:spLocks noGrp="1"/>
          </p:cNvSpPr>
          <p:nvPr>
            <p:ph type="title"/>
          </p:nvPr>
        </p:nvSpPr>
        <p:spPr/>
        <p:txBody>
          <a:bodyPr/>
          <a:lstStyle/>
          <a:p>
            <a:r>
              <a:rPr lang="en-US" dirty="0"/>
              <a:t>Ideal PRC (this work)</a:t>
            </a:r>
          </a:p>
        </p:txBody>
      </p:sp>
      <mc:AlternateContent xmlns:mc="http://schemas.openxmlformats.org/markup-compatibility/2006">
        <mc:Choice xmlns:a14="http://schemas.microsoft.com/office/drawing/2010/main" Requires="a14">
          <p:sp>
            <p:nvSpPr>
              <p:cNvPr id="4" name="Rounded Rectangle 3">
                <a:extLst>
                  <a:ext uri="{FF2B5EF4-FFF2-40B4-BE49-F238E27FC236}">
                    <a16:creationId xmlns:a16="http://schemas.microsoft.com/office/drawing/2014/main" id="{2B6EFDF3-4D52-196A-B601-6144D200DA67}"/>
                  </a:ext>
                </a:extLst>
              </p:cNvPr>
              <p:cNvSpPr/>
              <p:nvPr/>
            </p:nvSpPr>
            <p:spPr>
              <a:xfrm>
                <a:off x="7113494" y="2066827"/>
                <a:ext cx="4240306" cy="26934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𝐸𝑛𝑐</m:t>
                      </m:r>
                      <m:d>
                        <m:dPr>
                          <m:ctrlP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ctrlPr>
                        </m:dPr>
                        <m:e>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m:t>
                          </m:r>
                        </m:e>
                      </m:d>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 </m:t>
                      </m:r>
                    </m:oMath>
                  </m:oMathPara>
                </a14:m>
                <a:endParaRPr kumimoji="0" lang="en-US" sz="40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Consolas" panose="020B0609020204030204" pitchFamily="49"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Consolas" panose="020B0609020204030204" pitchFamily="49"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𝐷𝑒𝑐</m:t>
                      </m:r>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m:t>
                      </m:r>
                    </m:oMath>
                  </m:oMathPara>
                </a14:m>
                <a:endParaRPr kumimoji="0" lang="en-US" sz="4000" b="0" i="0" u="none" strike="noStrike" kern="1200" cap="none" spc="0" normalizeH="0" baseline="0" noProof="0" dirty="0">
                  <a:ln>
                    <a:noFill/>
                  </a:ln>
                  <a:solidFill>
                    <a:prstClr val="black"/>
                  </a:solidFill>
                  <a:effectLst/>
                  <a:uLnTx/>
                  <a:uFillTx/>
                  <a:latin typeface="Calibri" panose="020F0502020204030204"/>
                  <a:ea typeface="+mn-ea"/>
                  <a:cs typeface="Consolas" panose="020B0609020204030204" pitchFamily="49" charset="0"/>
                </a:endParaRPr>
              </a:p>
            </p:txBody>
          </p:sp>
        </mc:Choice>
        <mc:Fallback>
          <p:sp>
            <p:nvSpPr>
              <p:cNvPr id="4" name="Rounded Rectangle 3">
                <a:extLst>
                  <a:ext uri="{FF2B5EF4-FFF2-40B4-BE49-F238E27FC236}">
                    <a16:creationId xmlns:a16="http://schemas.microsoft.com/office/drawing/2014/main" id="{2B6EFDF3-4D52-196A-B601-6144D200DA67}"/>
                  </a:ext>
                </a:extLst>
              </p:cNvPr>
              <p:cNvSpPr>
                <a:spLocks noRot="1" noChangeAspect="1" noMove="1" noResize="1" noEditPoints="1" noAdjustHandles="1" noChangeArrowheads="1" noChangeShapeType="1" noTextEdit="1"/>
              </p:cNvSpPr>
              <p:nvPr/>
            </p:nvSpPr>
            <p:spPr>
              <a:xfrm>
                <a:off x="7113494" y="2066827"/>
                <a:ext cx="4240306" cy="2693432"/>
              </a:xfrm>
              <a:prstGeom prst="roundRect">
                <a:avLst/>
              </a:prstGeom>
              <a:blipFill>
                <a:blip r:embed="rId3"/>
                <a:stretch>
                  <a:fillRect/>
                </a:stretch>
              </a:blipFill>
            </p:spPr>
            <p:txBody>
              <a:bodyPr/>
              <a:lstStyle/>
              <a:p>
                <a:r>
                  <a:rPr lang="en-US">
                    <a:noFill/>
                  </a:rPr>
                  <a:t> </a:t>
                </a:r>
              </a:p>
            </p:txBody>
          </p:sp>
        </mc:Fallback>
      </mc:AlternateContent>
      <p:pic>
        <p:nvPicPr>
          <p:cNvPr id="31" name="Graphic 30" descr="Devil face outline with solid fill">
            <a:extLst>
              <a:ext uri="{FF2B5EF4-FFF2-40B4-BE49-F238E27FC236}">
                <a16:creationId xmlns:a16="http://schemas.microsoft.com/office/drawing/2014/main" id="{CBEE6508-362E-0406-67C3-CADD077593F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73862" y="4020648"/>
            <a:ext cx="844275" cy="844275"/>
          </a:xfrm>
          <a:prstGeom prst="rect">
            <a:avLst/>
          </a:prstGeom>
        </p:spPr>
      </p:pic>
      <p:sp>
        <p:nvSpPr>
          <p:cNvPr id="3" name="Oval 2">
            <a:extLst>
              <a:ext uri="{FF2B5EF4-FFF2-40B4-BE49-F238E27FC236}">
                <a16:creationId xmlns:a16="http://schemas.microsoft.com/office/drawing/2014/main" id="{35F10B6F-4A52-A0A1-80C2-A265360B8DCE}"/>
              </a:ext>
            </a:extLst>
          </p:cNvPr>
          <p:cNvSpPr/>
          <p:nvPr/>
        </p:nvSpPr>
        <p:spPr>
          <a:xfrm>
            <a:off x="8441937" y="2364347"/>
            <a:ext cx="1463419" cy="187319"/>
          </a:xfrm>
          <a:prstGeom prst="ellipse">
            <a:avLst/>
          </a:prstGeom>
          <a:noFill/>
          <a:ln w="571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Oval 4">
            <a:extLst>
              <a:ext uri="{FF2B5EF4-FFF2-40B4-BE49-F238E27FC236}">
                <a16:creationId xmlns:a16="http://schemas.microsoft.com/office/drawing/2014/main" id="{AA18D27D-22D1-BF68-F43A-C9EB0F67557D}"/>
              </a:ext>
            </a:extLst>
          </p:cNvPr>
          <p:cNvSpPr/>
          <p:nvPr/>
        </p:nvSpPr>
        <p:spPr>
          <a:xfrm>
            <a:off x="8441937" y="3562303"/>
            <a:ext cx="1463419" cy="187319"/>
          </a:xfrm>
          <a:prstGeom prst="ellipse">
            <a:avLst/>
          </a:prstGeom>
          <a:noFill/>
          <a:ln w="571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24B15EFA-5822-67CF-18FE-53155AE062A6}"/>
                  </a:ext>
                </a:extLst>
              </p:cNvPr>
              <p:cNvSpPr txBox="1"/>
              <p:nvPr/>
            </p:nvSpPr>
            <p:spPr>
              <a:xfrm>
                <a:off x="4993492" y="2376108"/>
                <a:ext cx="2164367" cy="22467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oMath>
                  </m:oMathPara>
                </a14:m>
                <a:endParaRPr kumimoji="0" lang="en-US" sz="1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mc:Choice>
        <mc:Fallback xmlns="">
          <p:sp>
            <p:nvSpPr>
              <p:cNvPr id="6" name="TextBox 5">
                <a:extLst>
                  <a:ext uri="{FF2B5EF4-FFF2-40B4-BE49-F238E27FC236}">
                    <a16:creationId xmlns:a16="http://schemas.microsoft.com/office/drawing/2014/main" id="{24B15EFA-5822-67CF-18FE-53155AE062A6}"/>
                  </a:ext>
                </a:extLst>
              </p:cNvPr>
              <p:cNvSpPr txBox="1">
                <a:spLocks noRot="1" noChangeAspect="1" noMove="1" noResize="1" noEditPoints="1" noAdjustHandles="1" noChangeArrowheads="1" noChangeShapeType="1" noTextEdit="1"/>
              </p:cNvSpPr>
              <p:nvPr/>
            </p:nvSpPr>
            <p:spPr>
              <a:xfrm>
                <a:off x="4993492" y="2376108"/>
                <a:ext cx="2164367" cy="2246769"/>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Rounded Rectangle 6">
                <a:extLst>
                  <a:ext uri="{FF2B5EF4-FFF2-40B4-BE49-F238E27FC236}">
                    <a16:creationId xmlns:a16="http://schemas.microsoft.com/office/drawing/2014/main" id="{D61310EC-7875-41FB-914B-B2A5DB001693}"/>
                  </a:ext>
                </a:extLst>
              </p:cNvPr>
              <p:cNvSpPr/>
              <p:nvPr/>
            </p:nvSpPr>
            <p:spPr>
              <a:xfrm>
                <a:off x="797550" y="2066827"/>
                <a:ext cx="4240306" cy="26934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𝐸𝑛</m:t>
                      </m:r>
                      <m:sSub>
                        <m:sSubPr>
                          <m:ctrlP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ctrlPr>
                        </m:sSubPr>
                        <m:e>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𝑐</m:t>
                          </m:r>
                        </m:e>
                        <m:sub>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𝑠𝑘</m:t>
                          </m:r>
                        </m:sub>
                      </m:sSub>
                      <m:d>
                        <m:dPr>
                          <m:ctrlP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ctrlPr>
                        </m:dPr>
                        <m:e>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m:t>
                          </m:r>
                        </m:e>
                      </m:d>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 </m:t>
                      </m:r>
                    </m:oMath>
                  </m:oMathPara>
                </a14:m>
                <a:endParaRPr kumimoji="0" lang="en-US" sz="40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Consolas" panose="020B0609020204030204" pitchFamily="49"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Consolas" panose="020B0609020204030204" pitchFamily="49"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𝐷𝑒</m:t>
                      </m:r>
                      <m:sSub>
                        <m:sSubPr>
                          <m:ctrlP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ctrlPr>
                        </m:sSubPr>
                        <m:e>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𝑐</m:t>
                          </m:r>
                        </m:e>
                        <m:sub>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𝑠𝑘</m:t>
                          </m:r>
                        </m:sub>
                      </m:sSub>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m:t>
                      </m:r>
                    </m:oMath>
                  </m:oMathPara>
                </a14:m>
                <a:endParaRPr kumimoji="0" lang="en-US" sz="4000" b="0" i="0" u="none" strike="noStrike" kern="1200" cap="none" spc="0" normalizeH="0" baseline="0" noProof="0" dirty="0">
                  <a:ln>
                    <a:noFill/>
                  </a:ln>
                  <a:solidFill>
                    <a:prstClr val="black"/>
                  </a:solidFill>
                  <a:effectLst/>
                  <a:uLnTx/>
                  <a:uFillTx/>
                  <a:latin typeface="Calibri" panose="020F0502020204030204"/>
                  <a:ea typeface="+mn-ea"/>
                  <a:cs typeface="Consolas" panose="020B0609020204030204" pitchFamily="49" charset="0"/>
                </a:endParaRPr>
              </a:p>
            </p:txBody>
          </p:sp>
        </mc:Choice>
        <mc:Fallback>
          <p:sp>
            <p:nvSpPr>
              <p:cNvPr id="7" name="Rounded Rectangle 6">
                <a:extLst>
                  <a:ext uri="{FF2B5EF4-FFF2-40B4-BE49-F238E27FC236}">
                    <a16:creationId xmlns:a16="http://schemas.microsoft.com/office/drawing/2014/main" id="{D61310EC-7875-41FB-914B-B2A5DB001693}"/>
                  </a:ext>
                </a:extLst>
              </p:cNvPr>
              <p:cNvSpPr>
                <a:spLocks noRot="1" noChangeAspect="1" noMove="1" noResize="1" noEditPoints="1" noAdjustHandles="1" noChangeArrowheads="1" noChangeShapeType="1" noTextEdit="1"/>
              </p:cNvSpPr>
              <p:nvPr/>
            </p:nvSpPr>
            <p:spPr>
              <a:xfrm>
                <a:off x="797550" y="2066827"/>
                <a:ext cx="4240306" cy="2693432"/>
              </a:xfrm>
              <a:prstGeom prst="roundRect">
                <a:avLst/>
              </a:prstGeom>
              <a:blipFill>
                <a:blip r:embed="rId8"/>
                <a:stretch>
                  <a:fillRect/>
                </a:stretch>
              </a:blipFill>
            </p:spPr>
            <p:txBody>
              <a:bodyPr/>
              <a:lstStyle/>
              <a:p>
                <a:r>
                  <a:rPr lang="en-US">
                    <a:noFill/>
                  </a:rPr>
                  <a:t> </a:t>
                </a:r>
              </a:p>
            </p:txBody>
          </p:sp>
        </mc:Fallback>
      </mc:AlternateContent>
      <p:sp>
        <p:nvSpPr>
          <p:cNvPr id="8" name="Rounded Rectangle 7">
            <a:extLst>
              <a:ext uri="{FF2B5EF4-FFF2-40B4-BE49-F238E27FC236}">
                <a16:creationId xmlns:a16="http://schemas.microsoft.com/office/drawing/2014/main" id="{86937195-6FF1-A840-03AF-C8EBA764186F}"/>
              </a:ext>
            </a:extLst>
          </p:cNvPr>
          <p:cNvSpPr/>
          <p:nvPr/>
        </p:nvSpPr>
        <p:spPr>
          <a:xfrm>
            <a:off x="1181275" y="5314393"/>
            <a:ext cx="9979784" cy="1210235"/>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 PRC is </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ideal</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if it is computationally indistinguishable from the ideal functionality.</a:t>
            </a:r>
          </a:p>
        </p:txBody>
      </p:sp>
      <p:pic>
        <p:nvPicPr>
          <p:cNvPr id="10" name="Graphic 9" descr="Database with solid fill">
            <a:extLst>
              <a:ext uri="{FF2B5EF4-FFF2-40B4-BE49-F238E27FC236}">
                <a16:creationId xmlns:a16="http://schemas.microsoft.com/office/drawing/2014/main" id="{CE95C88D-F7BC-96E8-4A40-88956E03D4F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246659" y="2956343"/>
            <a:ext cx="914400" cy="914400"/>
          </a:xfrm>
          <a:prstGeom prst="rect">
            <a:avLst/>
          </a:prstGeom>
        </p:spPr>
      </p:pic>
    </p:spTree>
    <p:extLst>
      <p:ext uri="{BB962C8B-B14F-4D97-AF65-F5344CB8AC3E}">
        <p14:creationId xmlns:p14="http://schemas.microsoft.com/office/powerpoint/2010/main" val="1453455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Arrow Connector 12">
            <a:extLst>
              <a:ext uri="{FF2B5EF4-FFF2-40B4-BE49-F238E27FC236}">
                <a16:creationId xmlns:a16="http://schemas.microsoft.com/office/drawing/2014/main" id="{9B46C2AB-425D-A6AD-42E6-A86DAE31768C}"/>
              </a:ext>
            </a:extLst>
          </p:cNvPr>
          <p:cNvCxnSpPr>
            <a:cxnSpLocks/>
          </p:cNvCxnSpPr>
          <p:nvPr/>
        </p:nvCxnSpPr>
        <p:spPr>
          <a:xfrm flipH="1">
            <a:off x="2648605" y="4616442"/>
            <a:ext cx="3268101" cy="0"/>
          </a:xfrm>
          <a:prstGeom prst="straightConnector1">
            <a:avLst/>
          </a:prstGeom>
          <a:ln w="63500">
            <a:tailEnd type="triangle"/>
          </a:ln>
        </p:spPr>
        <p:style>
          <a:lnRef idx="3">
            <a:schemeClr val="dk1"/>
          </a:lnRef>
          <a:fillRef idx="0">
            <a:schemeClr val="dk1"/>
          </a:fillRef>
          <a:effectRef idx="2">
            <a:schemeClr val="dk1"/>
          </a:effectRef>
          <a:fontRef idx="minor">
            <a:schemeClr val="tx1"/>
          </a:fontRef>
        </p:style>
      </p:cxnSp>
      <p:sp>
        <p:nvSpPr>
          <p:cNvPr id="2" name="Title 1">
            <a:extLst>
              <a:ext uri="{FF2B5EF4-FFF2-40B4-BE49-F238E27FC236}">
                <a16:creationId xmlns:a16="http://schemas.microsoft.com/office/drawing/2014/main" id="{137D19D6-FE72-E54F-FC12-0105C2A28E2D}"/>
              </a:ext>
            </a:extLst>
          </p:cNvPr>
          <p:cNvSpPr>
            <a:spLocks noGrp="1"/>
          </p:cNvSpPr>
          <p:nvPr>
            <p:ph type="title"/>
          </p:nvPr>
        </p:nvSpPr>
        <p:spPr/>
        <p:txBody>
          <a:bodyPr/>
          <a:lstStyle/>
          <a:p>
            <a:r>
              <a:rPr lang="en-US" dirty="0"/>
              <a:t>Ideal PRC functionality (this work)</a:t>
            </a:r>
          </a:p>
        </p:txBody>
      </p:sp>
      <mc:AlternateContent xmlns:mc="http://schemas.openxmlformats.org/markup-compatibility/2006">
        <mc:Choice xmlns:a14="http://schemas.microsoft.com/office/drawing/2010/main" Requires="a14">
          <p:sp>
            <p:nvSpPr>
              <p:cNvPr id="4" name="Rounded Rectangle 3">
                <a:extLst>
                  <a:ext uri="{FF2B5EF4-FFF2-40B4-BE49-F238E27FC236}">
                    <a16:creationId xmlns:a16="http://schemas.microsoft.com/office/drawing/2014/main" id="{2B6EFDF3-4D52-196A-B601-6144D200DA67}"/>
                  </a:ext>
                </a:extLst>
              </p:cNvPr>
              <p:cNvSpPr/>
              <p:nvPr/>
            </p:nvSpPr>
            <p:spPr>
              <a:xfrm>
                <a:off x="5773133" y="2066827"/>
                <a:ext cx="5580667" cy="272434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𝐸𝑛𝑐</m:t>
                      </m:r>
                      <m:d>
                        <m:dPr>
                          <m:ctrlP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ctrlPr>
                        </m:dPr>
                        <m:e>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m:t>
                          </m:r>
                        </m:e>
                      </m:d>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 </m:t>
                      </m:r>
                    </m:oMath>
                  </m:oMathPara>
                </a14:m>
                <a:endParaRPr kumimoji="0" lang="en-US" sz="40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Consolas" panose="020B0609020204030204" pitchFamily="49"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Consolas" panose="020B0609020204030204" pitchFamily="49"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𝐷𝑒𝑐</m:t>
                      </m:r>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m:t>
                      </m:r>
                    </m:oMath>
                  </m:oMathPara>
                </a14:m>
                <a:endParaRPr kumimoji="0" lang="en-US" sz="4000" b="0" i="0" u="none" strike="noStrike" kern="1200" cap="none" spc="0" normalizeH="0" baseline="0" noProof="0" dirty="0">
                  <a:ln>
                    <a:noFill/>
                  </a:ln>
                  <a:solidFill>
                    <a:prstClr val="black"/>
                  </a:solidFill>
                  <a:effectLst/>
                  <a:uLnTx/>
                  <a:uFillTx/>
                  <a:latin typeface="Calibri" panose="020F0502020204030204"/>
                  <a:ea typeface="+mn-ea"/>
                  <a:cs typeface="Consolas" panose="020B0609020204030204" pitchFamily="49" charset="0"/>
                </a:endParaRPr>
              </a:p>
            </p:txBody>
          </p:sp>
        </mc:Choice>
        <mc:Fallback>
          <p:sp>
            <p:nvSpPr>
              <p:cNvPr id="4" name="Rounded Rectangle 3">
                <a:extLst>
                  <a:ext uri="{FF2B5EF4-FFF2-40B4-BE49-F238E27FC236}">
                    <a16:creationId xmlns:a16="http://schemas.microsoft.com/office/drawing/2014/main" id="{2B6EFDF3-4D52-196A-B601-6144D200DA67}"/>
                  </a:ext>
                </a:extLst>
              </p:cNvPr>
              <p:cNvSpPr>
                <a:spLocks noRot="1" noChangeAspect="1" noMove="1" noResize="1" noEditPoints="1" noAdjustHandles="1" noChangeArrowheads="1" noChangeShapeType="1" noTextEdit="1"/>
              </p:cNvSpPr>
              <p:nvPr/>
            </p:nvSpPr>
            <p:spPr>
              <a:xfrm>
                <a:off x="5773133" y="2066827"/>
                <a:ext cx="5580667" cy="2724346"/>
              </a:xfrm>
              <a:prstGeom prst="roundRect">
                <a:avLst/>
              </a:prstGeom>
              <a:blipFill>
                <a:blip r:embed="rId3"/>
                <a:stretch>
                  <a:fillRect/>
                </a:stretch>
              </a:blipFill>
            </p:spPr>
            <p:txBody>
              <a:bodyPr/>
              <a:lstStyle/>
              <a:p>
                <a:r>
                  <a:rPr lang="en-US">
                    <a:noFill/>
                  </a:rPr>
                  <a:t> </a:t>
                </a:r>
              </a:p>
            </p:txBody>
          </p:sp>
        </mc:Fallback>
      </mc:AlternateContent>
      <p:cxnSp>
        <p:nvCxnSpPr>
          <p:cNvPr id="10" name="Straight Arrow Connector 9">
            <a:extLst>
              <a:ext uri="{FF2B5EF4-FFF2-40B4-BE49-F238E27FC236}">
                <a16:creationId xmlns:a16="http://schemas.microsoft.com/office/drawing/2014/main" id="{6D5D3D91-0CF2-290C-411A-414F7E49D22D}"/>
              </a:ext>
            </a:extLst>
          </p:cNvPr>
          <p:cNvCxnSpPr>
            <a:cxnSpLocks/>
          </p:cNvCxnSpPr>
          <p:nvPr/>
        </p:nvCxnSpPr>
        <p:spPr>
          <a:xfrm flipV="1">
            <a:off x="2657569" y="2407028"/>
            <a:ext cx="3115564" cy="1"/>
          </a:xfrm>
          <a:prstGeom prst="straightConnector1">
            <a:avLst/>
          </a:prstGeom>
          <a:ln w="63500">
            <a:tailEnd type="triangle"/>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D64C1A16-407D-4C30-2024-DA71D3495B61}"/>
                  </a:ext>
                </a:extLst>
              </p:cNvPr>
              <p:cNvSpPr txBox="1"/>
              <p:nvPr/>
            </p:nvSpPr>
            <p:spPr>
              <a:xfrm>
                <a:off x="3232711" y="1883808"/>
                <a:ext cx="188500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“encode </a:t>
                </a:r>
                <a14:m>
                  <m:oMath xmlns:m="http://schemas.openxmlformats.org/officeDocument/2006/math">
                    <m:sSub>
                      <m:sSubPr>
                        <m:ctrlP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𝑥</m:t>
                        </m:r>
                      </m:e>
                      <m:sub>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 </m:t>
                        </m:r>
                      </m:sub>
                    </m:sSub>
                  </m:oMath>
                </a14:m>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mc:Choice>
        <mc:Fallback xmlns="">
          <p:sp>
            <p:nvSpPr>
              <p:cNvPr id="12" name="TextBox 11">
                <a:extLst>
                  <a:ext uri="{FF2B5EF4-FFF2-40B4-BE49-F238E27FC236}">
                    <a16:creationId xmlns:a16="http://schemas.microsoft.com/office/drawing/2014/main" id="{D64C1A16-407D-4C30-2024-DA71D3495B61}"/>
                  </a:ext>
                </a:extLst>
              </p:cNvPr>
              <p:cNvSpPr txBox="1">
                <a:spLocks noRot="1" noChangeAspect="1" noMove="1" noResize="1" noEditPoints="1" noAdjustHandles="1" noChangeArrowheads="1" noChangeShapeType="1" noTextEdit="1"/>
              </p:cNvSpPr>
              <p:nvPr/>
            </p:nvSpPr>
            <p:spPr>
              <a:xfrm>
                <a:off x="3232711" y="1883808"/>
                <a:ext cx="1885003" cy="523220"/>
              </a:xfrm>
              <a:prstGeom prst="rect">
                <a:avLst/>
              </a:prstGeom>
              <a:blipFill>
                <a:blip r:embed="rId5"/>
                <a:stretch>
                  <a:fillRect l="-6667" t="-11905" r="-5333" b="-30952"/>
                </a:stretch>
              </a:blipFill>
            </p:spPr>
            <p:txBody>
              <a:bodyPr/>
              <a:lstStyle/>
              <a:p>
                <a:r>
                  <a:rPr lang="en-US">
                    <a:noFill/>
                  </a:rPr>
                  <a:t> </a:t>
                </a:r>
              </a:p>
            </p:txBody>
          </p:sp>
        </mc:Fallback>
      </mc:AlternateContent>
      <p:cxnSp>
        <p:nvCxnSpPr>
          <p:cNvPr id="16" name="Straight Arrow Connector 15">
            <a:extLst>
              <a:ext uri="{FF2B5EF4-FFF2-40B4-BE49-F238E27FC236}">
                <a16:creationId xmlns:a16="http://schemas.microsoft.com/office/drawing/2014/main" id="{EFE8A2C8-752A-4D82-15C9-45D75C18AEA7}"/>
              </a:ext>
            </a:extLst>
          </p:cNvPr>
          <p:cNvCxnSpPr>
            <a:cxnSpLocks/>
          </p:cNvCxnSpPr>
          <p:nvPr/>
        </p:nvCxnSpPr>
        <p:spPr>
          <a:xfrm flipH="1">
            <a:off x="2657569" y="2783167"/>
            <a:ext cx="3115564" cy="0"/>
          </a:xfrm>
          <a:prstGeom prst="straightConnector1">
            <a:avLst/>
          </a:prstGeom>
          <a:ln w="63500">
            <a:tailEnd type="triangle"/>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07E052C5-99F8-8B23-BFB6-74FDAE2618B8}"/>
                  </a:ext>
                </a:extLst>
              </p:cNvPr>
              <p:cNvSpPr txBox="1"/>
              <p:nvPr/>
            </p:nvSpPr>
            <p:spPr>
              <a:xfrm>
                <a:off x="3367181" y="2763226"/>
                <a:ext cx="1589538"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Calibri" panose="020F0502020204030204"/>
                    <a:ea typeface="+mn-ea"/>
                    <a:cs typeface="+mn-cs"/>
                  </a:rPr>
                  <a:t>uniform </a:t>
                </a:r>
                <a14:m>
                  <m:oMath xmlns:m="http://schemas.openxmlformats.org/officeDocument/2006/math">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𝑐</m:t>
                    </m:r>
                  </m:oMath>
                </a14:m>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mc:Choice>
        <mc:Fallback xmlns="">
          <p:sp>
            <p:nvSpPr>
              <p:cNvPr id="20" name="TextBox 19">
                <a:extLst>
                  <a:ext uri="{FF2B5EF4-FFF2-40B4-BE49-F238E27FC236}">
                    <a16:creationId xmlns:a16="http://schemas.microsoft.com/office/drawing/2014/main" id="{07E052C5-99F8-8B23-BFB6-74FDAE2618B8}"/>
                  </a:ext>
                </a:extLst>
              </p:cNvPr>
              <p:cNvSpPr txBox="1">
                <a:spLocks noRot="1" noChangeAspect="1" noMove="1" noResize="1" noEditPoints="1" noAdjustHandles="1" noChangeArrowheads="1" noChangeShapeType="1" noTextEdit="1"/>
              </p:cNvSpPr>
              <p:nvPr/>
            </p:nvSpPr>
            <p:spPr>
              <a:xfrm>
                <a:off x="3367181" y="2763226"/>
                <a:ext cx="1589538" cy="523220"/>
              </a:xfrm>
              <a:prstGeom prst="rect">
                <a:avLst/>
              </a:prstGeom>
              <a:blipFill>
                <a:blip r:embed="rId6"/>
                <a:stretch>
                  <a:fillRect l="-7874" t="-11905" b="-30952"/>
                </a:stretch>
              </a:blipFill>
            </p:spPr>
            <p:txBody>
              <a:bodyPr/>
              <a:lstStyle/>
              <a:p>
                <a:r>
                  <a:rPr lang="en-US">
                    <a:noFill/>
                  </a:rPr>
                  <a:t> </a:t>
                </a:r>
              </a:p>
            </p:txBody>
          </p:sp>
        </mc:Fallback>
      </mc:AlternateContent>
      <p:cxnSp>
        <p:nvCxnSpPr>
          <p:cNvPr id="11" name="Straight Arrow Connector 10">
            <a:extLst>
              <a:ext uri="{FF2B5EF4-FFF2-40B4-BE49-F238E27FC236}">
                <a16:creationId xmlns:a16="http://schemas.microsoft.com/office/drawing/2014/main" id="{6CFDBA84-B27E-882F-B962-C055C10B350A}"/>
              </a:ext>
            </a:extLst>
          </p:cNvPr>
          <p:cNvCxnSpPr>
            <a:cxnSpLocks/>
          </p:cNvCxnSpPr>
          <p:nvPr/>
        </p:nvCxnSpPr>
        <p:spPr>
          <a:xfrm flipV="1">
            <a:off x="2648605" y="4240303"/>
            <a:ext cx="3115564" cy="1"/>
          </a:xfrm>
          <a:prstGeom prst="straightConnector1">
            <a:avLst/>
          </a:prstGeom>
          <a:ln w="63500">
            <a:tailEnd type="triangle"/>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4E31E932-7103-9040-0BFF-9EC8914F268B}"/>
                  </a:ext>
                </a:extLst>
              </p:cNvPr>
              <p:cNvSpPr txBox="1"/>
              <p:nvPr/>
            </p:nvSpPr>
            <p:spPr>
              <a:xfrm>
                <a:off x="3154754" y="3737903"/>
                <a:ext cx="190827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“decode </a:t>
                </a:r>
                <a14:m>
                  <m:oMath xmlns:m="http://schemas.openxmlformats.org/officeDocument/2006/math">
                    <m:sSup>
                      <m:sSupPr>
                        <m:ctrlP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pPr>
                      <m:e>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𝑐</m:t>
                        </m:r>
                      </m:e>
                      <m:sup>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sup>
                    </m:sSup>
                  </m:oMath>
                </a14:m>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mc:Choice>
        <mc:Fallback xmlns="">
          <p:sp>
            <p:nvSpPr>
              <p:cNvPr id="15" name="TextBox 14">
                <a:extLst>
                  <a:ext uri="{FF2B5EF4-FFF2-40B4-BE49-F238E27FC236}">
                    <a16:creationId xmlns:a16="http://schemas.microsoft.com/office/drawing/2014/main" id="{4E31E932-7103-9040-0BFF-9EC8914F268B}"/>
                  </a:ext>
                </a:extLst>
              </p:cNvPr>
              <p:cNvSpPr txBox="1">
                <a:spLocks noRot="1" noChangeAspect="1" noMove="1" noResize="1" noEditPoints="1" noAdjustHandles="1" noChangeArrowheads="1" noChangeShapeType="1" noTextEdit="1"/>
              </p:cNvSpPr>
              <p:nvPr/>
            </p:nvSpPr>
            <p:spPr>
              <a:xfrm>
                <a:off x="3154754" y="3737903"/>
                <a:ext cx="1908279" cy="523220"/>
              </a:xfrm>
              <a:prstGeom prst="rect">
                <a:avLst/>
              </a:prstGeom>
              <a:blipFill>
                <a:blip r:embed="rId7"/>
                <a:stretch>
                  <a:fillRect l="-6623" t="-14286" r="-5960" b="-28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8DD1D3C1-0EA1-B15D-50DC-A38B740BA7CA}"/>
                  </a:ext>
                </a:extLst>
              </p:cNvPr>
              <p:cNvSpPr txBox="1"/>
              <p:nvPr/>
            </p:nvSpPr>
            <p:spPr>
              <a:xfrm>
                <a:off x="3044849" y="4662959"/>
                <a:ext cx="275745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sSub>
                      <m:sSub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𝑥</m:t>
                        </m:r>
                      </m:e>
                      <m: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𝑖</m:t>
                        </m:r>
                      </m:sub>
                    </m:sSub>
                  </m:oMath>
                </a14:m>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if </a:t>
                </a:r>
                <a14:m>
                  <m:oMath xmlns:m="http://schemas.openxmlformats.org/officeDocument/2006/math">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𝑐</m:t>
                    </m:r>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oMath>
                </a14:m>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is close to </a:t>
                </a:r>
                <a14:m>
                  <m:oMath xmlns:m="http://schemas.openxmlformats.org/officeDocument/2006/math">
                    <m:sSub>
                      <m:sSubPr>
                        <m:ctrlP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sSubPr>
                      <m:e>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𝑐</m:t>
                        </m:r>
                      </m:e>
                      <m:sub>
                        <m:r>
                          <a:rPr kumimoji="0" lang="en-US" sz="2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𝑖</m:t>
                        </m:r>
                      </m:sub>
                    </m:sSub>
                  </m:oMath>
                </a14:m>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mc:Choice>
        <mc:Fallback>
          <p:sp>
            <p:nvSpPr>
              <p:cNvPr id="17" name="TextBox 16">
                <a:extLst>
                  <a:ext uri="{FF2B5EF4-FFF2-40B4-BE49-F238E27FC236}">
                    <a16:creationId xmlns:a16="http://schemas.microsoft.com/office/drawing/2014/main" id="{8DD1D3C1-0EA1-B15D-50DC-A38B740BA7CA}"/>
                  </a:ext>
                </a:extLst>
              </p:cNvPr>
              <p:cNvSpPr txBox="1">
                <a:spLocks noRot="1" noChangeAspect="1" noMove="1" noResize="1" noEditPoints="1" noAdjustHandles="1" noChangeArrowheads="1" noChangeShapeType="1" noTextEdit="1"/>
              </p:cNvSpPr>
              <p:nvPr/>
            </p:nvSpPr>
            <p:spPr>
              <a:xfrm>
                <a:off x="3044849" y="4662959"/>
                <a:ext cx="2757450" cy="461665"/>
              </a:xfrm>
              <a:prstGeom prst="rect">
                <a:avLst/>
              </a:prstGeom>
              <a:blipFill>
                <a:blip r:embed="rId8"/>
                <a:stretch>
                  <a:fillRect t="-8108" b="-29730"/>
                </a:stretch>
              </a:blipFill>
            </p:spPr>
            <p:txBody>
              <a:bodyPr/>
              <a:lstStyle/>
              <a:p>
                <a:r>
                  <a:rPr lang="en-US">
                    <a:noFill/>
                  </a:rPr>
                  <a:t> </a:t>
                </a:r>
              </a:p>
            </p:txBody>
          </p:sp>
        </mc:Fallback>
      </mc:AlternateContent>
      <p:pic>
        <p:nvPicPr>
          <p:cNvPr id="31" name="Graphic 30" descr="Devil face outline with solid fill">
            <a:extLst>
              <a:ext uri="{FF2B5EF4-FFF2-40B4-BE49-F238E27FC236}">
                <a16:creationId xmlns:a16="http://schemas.microsoft.com/office/drawing/2014/main" id="{CBEE6508-362E-0406-67C3-CADD077593F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48396" y="2721765"/>
            <a:ext cx="1644644" cy="1644644"/>
          </a:xfrm>
          <a:prstGeom prst="rect">
            <a:avLst/>
          </a:prstGeom>
        </p:spPr>
      </p:pic>
      <p:sp>
        <p:nvSpPr>
          <p:cNvPr id="3" name="Oval 2">
            <a:extLst>
              <a:ext uri="{FF2B5EF4-FFF2-40B4-BE49-F238E27FC236}">
                <a16:creationId xmlns:a16="http://schemas.microsoft.com/office/drawing/2014/main" id="{35F10B6F-4A52-A0A1-80C2-A265360B8DCE}"/>
              </a:ext>
            </a:extLst>
          </p:cNvPr>
          <p:cNvSpPr/>
          <p:nvPr/>
        </p:nvSpPr>
        <p:spPr>
          <a:xfrm>
            <a:off x="7769707" y="2407028"/>
            <a:ext cx="1463419" cy="187319"/>
          </a:xfrm>
          <a:prstGeom prst="ellipse">
            <a:avLst/>
          </a:prstGeom>
          <a:noFill/>
          <a:ln w="571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Oval 4">
            <a:extLst>
              <a:ext uri="{FF2B5EF4-FFF2-40B4-BE49-F238E27FC236}">
                <a16:creationId xmlns:a16="http://schemas.microsoft.com/office/drawing/2014/main" id="{AA18D27D-22D1-BF68-F43A-C9EB0F67557D}"/>
              </a:ext>
            </a:extLst>
          </p:cNvPr>
          <p:cNvSpPr/>
          <p:nvPr/>
        </p:nvSpPr>
        <p:spPr>
          <a:xfrm>
            <a:off x="7750578" y="3661445"/>
            <a:ext cx="1463419" cy="187319"/>
          </a:xfrm>
          <a:prstGeom prst="ellipse">
            <a:avLst/>
          </a:prstGeom>
          <a:noFill/>
          <a:ln w="571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ounded Rectangle 5">
            <a:extLst>
              <a:ext uri="{FF2B5EF4-FFF2-40B4-BE49-F238E27FC236}">
                <a16:creationId xmlns:a16="http://schemas.microsoft.com/office/drawing/2014/main" id="{D9DEA5CA-03AB-4222-D9C7-6CA09E24094E}"/>
              </a:ext>
            </a:extLst>
          </p:cNvPr>
          <p:cNvSpPr/>
          <p:nvPr/>
        </p:nvSpPr>
        <p:spPr>
          <a:xfrm>
            <a:off x="1181275" y="5314393"/>
            <a:ext cx="9979784" cy="1210235"/>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Calibri" panose="020F0502020204030204"/>
              </a:rPr>
              <a:t>B</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oth</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robust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and </a:t>
            </a:r>
            <a:r>
              <a:rPr lang="en-US" sz="2400" b="1" dirty="0">
                <a:solidFill>
                  <a:prstClr val="black"/>
                </a:solidFill>
                <a:latin typeface="Calibri" panose="020F0502020204030204"/>
              </a:rPr>
              <a:t>pseudo</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random,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even in the presence of encoding and decoding</a:t>
            </a:r>
            <a:r>
              <a:rPr kumimoji="0" lang="en-US" sz="2400" b="0" i="0" u="none" strike="noStrike" kern="1200" cap="none" spc="0" normalizeH="0" noProof="0" dirty="0">
                <a:ln>
                  <a:noFill/>
                </a:ln>
                <a:solidFill>
                  <a:prstClr val="black"/>
                </a:solidFill>
                <a:effectLst/>
                <a:uLnTx/>
                <a:uFillTx/>
                <a:latin typeface="Calibri" panose="020F0502020204030204"/>
                <a:ea typeface="+mn-ea"/>
                <a:cs typeface="+mn-cs"/>
              </a:rPr>
              <a:t> oracles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rc 6">
            <a:extLst>
              <a:ext uri="{FF2B5EF4-FFF2-40B4-BE49-F238E27FC236}">
                <a16:creationId xmlns:a16="http://schemas.microsoft.com/office/drawing/2014/main" id="{EEA49C1C-5FBF-132A-295D-5A8B5C4F5FE8}"/>
              </a:ext>
            </a:extLst>
          </p:cNvPr>
          <p:cNvSpPr/>
          <p:nvPr/>
        </p:nvSpPr>
        <p:spPr>
          <a:xfrm flipH="1">
            <a:off x="1955488" y="4159312"/>
            <a:ext cx="946192" cy="572433"/>
          </a:xfrm>
          <a:prstGeom prst="arc">
            <a:avLst>
              <a:gd name="adj1" fmla="val 15867724"/>
              <a:gd name="adj2" fmla="val 4553912"/>
            </a:avLst>
          </a:prstGeom>
          <a:ln w="38100">
            <a:solidFill>
              <a:schemeClr val="tx1"/>
            </a:solidFill>
            <a:head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Arc 7">
            <a:extLst>
              <a:ext uri="{FF2B5EF4-FFF2-40B4-BE49-F238E27FC236}">
                <a16:creationId xmlns:a16="http://schemas.microsoft.com/office/drawing/2014/main" id="{EA8FB4F4-698C-8AE3-CDF2-083E9659E9F2}"/>
              </a:ext>
            </a:extLst>
          </p:cNvPr>
          <p:cNvSpPr/>
          <p:nvPr/>
        </p:nvSpPr>
        <p:spPr>
          <a:xfrm flipH="1">
            <a:off x="1955488" y="2289478"/>
            <a:ext cx="946192" cy="572433"/>
          </a:xfrm>
          <a:prstGeom prst="arc">
            <a:avLst>
              <a:gd name="adj1" fmla="val 15867724"/>
              <a:gd name="adj2" fmla="val 4553912"/>
            </a:avLst>
          </a:prstGeom>
          <a:ln w="38100">
            <a:solidFill>
              <a:schemeClr val="tx1"/>
            </a:solidFill>
            <a:head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9" name="Graphic 8" descr="Database with solid fill">
            <a:extLst>
              <a:ext uri="{FF2B5EF4-FFF2-40B4-BE49-F238E27FC236}">
                <a16:creationId xmlns:a16="http://schemas.microsoft.com/office/drawing/2014/main" id="{A1F082D7-95DE-4AE8-22B2-6B5226D787E6}"/>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011132" y="2971800"/>
            <a:ext cx="914400" cy="914400"/>
          </a:xfrm>
          <a:prstGeom prst="rect">
            <a:avLst/>
          </a:prstGeom>
        </p:spPr>
      </p:pic>
    </p:spTree>
    <p:extLst>
      <p:ext uri="{BB962C8B-B14F-4D97-AF65-F5344CB8AC3E}">
        <p14:creationId xmlns:p14="http://schemas.microsoft.com/office/powerpoint/2010/main" val="189712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F812E-548C-3EE5-5B89-1678815DE801}"/>
              </a:ext>
            </a:extLst>
          </p:cNvPr>
          <p:cNvSpPr>
            <a:spLocks noGrp="1"/>
          </p:cNvSpPr>
          <p:nvPr>
            <p:ph type="title"/>
          </p:nvPr>
        </p:nvSpPr>
        <p:spPr>
          <a:xfrm>
            <a:off x="838199" y="0"/>
            <a:ext cx="10515600" cy="1325563"/>
          </a:xfrm>
        </p:spPr>
        <p:txBody>
          <a:bodyPr/>
          <a:lstStyle/>
          <a:p>
            <a:r>
              <a:rPr lang="en-US" dirty="0"/>
              <a:t>This Work</a:t>
            </a:r>
          </a:p>
        </p:txBody>
      </p:sp>
      <p:sp>
        <p:nvSpPr>
          <p:cNvPr id="6" name="Rounded Rectangle 5">
            <a:extLst>
              <a:ext uri="{FF2B5EF4-FFF2-40B4-BE49-F238E27FC236}">
                <a16:creationId xmlns:a16="http://schemas.microsoft.com/office/drawing/2014/main" id="{3DFE08C1-C8FC-2DB6-13D3-2256E5630130}"/>
              </a:ext>
            </a:extLst>
          </p:cNvPr>
          <p:cNvSpPr/>
          <p:nvPr/>
        </p:nvSpPr>
        <p:spPr>
          <a:xfrm>
            <a:off x="784664" y="1325563"/>
            <a:ext cx="10622671" cy="1100466"/>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sz="2800" b="1" dirty="0">
                <a:solidFill>
                  <a:sysClr val="windowText" lastClr="000000"/>
                </a:solidFill>
              </a:rPr>
              <a:t>Main Theorem:</a:t>
            </a:r>
            <a:r>
              <a:rPr lang="en-US" sz="2800" dirty="0">
                <a:solidFill>
                  <a:sysClr val="windowText" lastClr="000000"/>
                </a:solidFill>
              </a:rPr>
              <a:t> Ideal PRCs exist assuming </a:t>
            </a:r>
            <a:r>
              <a:rPr lang="en-US" sz="2800" dirty="0" err="1">
                <a:solidFill>
                  <a:sysClr val="windowText" lastClr="000000"/>
                </a:solidFill>
              </a:rPr>
              <a:t>subexponential</a:t>
            </a:r>
            <a:r>
              <a:rPr lang="en-US" sz="2800" dirty="0">
                <a:solidFill>
                  <a:sysClr val="windowText" lastClr="000000"/>
                </a:solidFill>
              </a:rPr>
              <a:t> LPN.</a:t>
            </a:r>
            <a:endParaRPr lang="en-US" sz="2800" b="1" dirty="0">
              <a:solidFill>
                <a:sysClr val="windowText" lastClr="000000"/>
              </a:solidFill>
            </a:endParaRPr>
          </a:p>
        </p:txBody>
      </p:sp>
      <p:sp>
        <p:nvSpPr>
          <p:cNvPr id="7" name="Rounded Rectangle 6">
            <a:extLst>
              <a:ext uri="{FF2B5EF4-FFF2-40B4-BE49-F238E27FC236}">
                <a16:creationId xmlns:a16="http://schemas.microsoft.com/office/drawing/2014/main" id="{C4D58DD3-8C82-A648-7D39-B10D0C9088CC}"/>
              </a:ext>
            </a:extLst>
          </p:cNvPr>
          <p:cNvSpPr/>
          <p:nvPr/>
        </p:nvSpPr>
        <p:spPr>
          <a:xfrm>
            <a:off x="757897" y="3488674"/>
            <a:ext cx="10622670" cy="1100466"/>
          </a:xfrm>
          <a:prstGeom prst="roundRect">
            <a:avLst/>
          </a:prstGeom>
          <a:solidFill>
            <a:schemeClr val="accent5"/>
          </a:solidFill>
          <a:ln w="1905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sz="2800" b="1" dirty="0">
                <a:solidFill>
                  <a:sysClr val="windowText" lastClr="000000"/>
                </a:solidFill>
              </a:rPr>
              <a:t>Step 1: </a:t>
            </a:r>
            <a:r>
              <a:rPr lang="en-US" sz="2800" dirty="0">
                <a:solidFill>
                  <a:sysClr val="windowText" lastClr="000000"/>
                </a:solidFill>
              </a:rPr>
              <a:t>PRC construction of [CG24] is </a:t>
            </a:r>
            <a:r>
              <a:rPr lang="en-US" sz="2800" b="1" dirty="0">
                <a:solidFill>
                  <a:sysClr val="windowText" lastClr="000000"/>
                </a:solidFill>
              </a:rPr>
              <a:t>“encoder-only” ideal </a:t>
            </a:r>
          </a:p>
          <a:p>
            <a:pPr lvl="1" algn="ctr"/>
            <a:r>
              <a:rPr lang="en-US" sz="2800" dirty="0">
                <a:solidFill>
                  <a:sysClr val="windowText" lastClr="000000"/>
                </a:solidFill>
              </a:rPr>
              <a:t>(hard to find red dots with an encoding oracle)</a:t>
            </a:r>
          </a:p>
        </p:txBody>
      </p:sp>
      <p:sp>
        <p:nvSpPr>
          <p:cNvPr id="8" name="Rounded Rectangle 7">
            <a:extLst>
              <a:ext uri="{FF2B5EF4-FFF2-40B4-BE49-F238E27FC236}">
                <a16:creationId xmlns:a16="http://schemas.microsoft.com/office/drawing/2014/main" id="{816DEC96-F949-6D24-6CCE-03C142807DD0}"/>
              </a:ext>
            </a:extLst>
          </p:cNvPr>
          <p:cNvSpPr/>
          <p:nvPr/>
        </p:nvSpPr>
        <p:spPr>
          <a:xfrm>
            <a:off x="731130" y="5388549"/>
            <a:ext cx="10676204" cy="1100466"/>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sz="2800" b="1" dirty="0">
                <a:solidFill>
                  <a:sysClr val="windowText" lastClr="000000"/>
                </a:solidFill>
              </a:rPr>
              <a:t>Step 2: </a:t>
            </a:r>
            <a:r>
              <a:rPr lang="en-US" sz="2800" dirty="0">
                <a:solidFill>
                  <a:sysClr val="windowText" lastClr="000000"/>
                </a:solidFill>
              </a:rPr>
              <a:t>Generic compiler from encoder-only ideal to ideal</a:t>
            </a:r>
          </a:p>
        </p:txBody>
      </p:sp>
    </p:spTree>
    <p:extLst>
      <p:ext uri="{BB962C8B-B14F-4D97-AF65-F5344CB8AC3E}">
        <p14:creationId xmlns:p14="http://schemas.microsoft.com/office/powerpoint/2010/main" val="4192938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C4D58DD3-8C82-A648-7D39-B10D0C9088CC}"/>
              </a:ext>
            </a:extLst>
          </p:cNvPr>
          <p:cNvSpPr/>
          <p:nvPr/>
        </p:nvSpPr>
        <p:spPr>
          <a:xfrm>
            <a:off x="757897" y="3488674"/>
            <a:ext cx="10622670" cy="1100466"/>
          </a:xfrm>
          <a:prstGeom prst="roundRect">
            <a:avLst/>
          </a:prstGeom>
          <a:solidFill>
            <a:schemeClr val="accent5"/>
          </a:solidFill>
          <a:ln w="825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sz="2800" b="1" dirty="0">
                <a:solidFill>
                  <a:sysClr val="windowText" lastClr="000000"/>
                </a:solidFill>
              </a:rPr>
              <a:t>Step 1: </a:t>
            </a:r>
            <a:r>
              <a:rPr lang="en-US" sz="2800" dirty="0">
                <a:solidFill>
                  <a:sysClr val="windowText" lastClr="000000"/>
                </a:solidFill>
              </a:rPr>
              <a:t>PRC construction of [CG24] is “encoder-only” ideal </a:t>
            </a:r>
          </a:p>
          <a:p>
            <a:pPr lvl="1" algn="ctr"/>
            <a:r>
              <a:rPr lang="en-US" sz="2800" dirty="0">
                <a:solidFill>
                  <a:sysClr val="windowText" lastClr="000000"/>
                </a:solidFill>
              </a:rPr>
              <a:t>(hard to find red dots with an encoding oracle)</a:t>
            </a:r>
          </a:p>
        </p:txBody>
      </p:sp>
      <p:sp>
        <p:nvSpPr>
          <p:cNvPr id="9" name="TextBox 8">
            <a:extLst>
              <a:ext uri="{FF2B5EF4-FFF2-40B4-BE49-F238E27FC236}">
                <a16:creationId xmlns:a16="http://schemas.microsoft.com/office/drawing/2014/main" id="{27987F0D-4930-4A63-62D7-C44D7852541D}"/>
              </a:ext>
            </a:extLst>
          </p:cNvPr>
          <p:cNvSpPr txBox="1"/>
          <p:nvPr/>
        </p:nvSpPr>
        <p:spPr>
          <a:xfrm>
            <a:off x="7509163" y="2819128"/>
            <a:ext cx="2840182" cy="646331"/>
          </a:xfrm>
          <a:prstGeom prst="rect">
            <a:avLst/>
          </a:prstGeom>
          <a:noFill/>
        </p:spPr>
        <p:txBody>
          <a:bodyPr wrap="square" rtlCol="0">
            <a:spAutoFit/>
          </a:bodyPr>
          <a:lstStyle/>
          <a:p>
            <a:r>
              <a:rPr lang="en-US" sz="3600" b="1" dirty="0">
                <a:solidFill>
                  <a:schemeClr val="accent4"/>
                </a:solidFill>
              </a:rPr>
              <a:t>This talk</a:t>
            </a:r>
          </a:p>
        </p:txBody>
      </p:sp>
      <p:sp>
        <p:nvSpPr>
          <p:cNvPr id="5" name="TextBox 4">
            <a:extLst>
              <a:ext uri="{FF2B5EF4-FFF2-40B4-BE49-F238E27FC236}">
                <a16:creationId xmlns:a16="http://schemas.microsoft.com/office/drawing/2014/main" id="{6E31AD32-95B6-AF2E-44B9-DAD0947387F3}"/>
              </a:ext>
            </a:extLst>
          </p:cNvPr>
          <p:cNvSpPr txBox="1"/>
          <p:nvPr/>
        </p:nvSpPr>
        <p:spPr>
          <a:xfrm>
            <a:off x="969818" y="4821382"/>
            <a:ext cx="7190509" cy="1569660"/>
          </a:xfrm>
          <a:prstGeom prst="rect">
            <a:avLst/>
          </a:prstGeom>
          <a:noFill/>
        </p:spPr>
        <p:txBody>
          <a:bodyPr wrap="square" rtlCol="0">
            <a:spAutoFit/>
          </a:bodyPr>
          <a:lstStyle/>
          <a:p>
            <a:r>
              <a:rPr lang="en-US" sz="3200" dirty="0"/>
              <a:t>Up next: </a:t>
            </a:r>
          </a:p>
          <a:p>
            <a:pPr marL="285750" indent="-285750">
              <a:buFont typeface="Arial" panose="020B0604020202020204" pitchFamily="34" charset="0"/>
              <a:buChar char="•"/>
            </a:pPr>
            <a:r>
              <a:rPr lang="en-US" sz="3200" dirty="0"/>
              <a:t>Recap [CG24] PRC construction</a:t>
            </a:r>
          </a:p>
          <a:p>
            <a:pPr marL="285750" indent="-285750">
              <a:buFont typeface="Arial" panose="020B0604020202020204" pitchFamily="34" charset="0"/>
              <a:buChar char="•"/>
            </a:pPr>
            <a:r>
              <a:rPr lang="en-US" sz="3200" dirty="0"/>
              <a:t>Sketch “encoder-only” idealness</a:t>
            </a:r>
          </a:p>
        </p:txBody>
      </p:sp>
    </p:spTree>
    <p:extLst>
      <p:ext uri="{BB962C8B-B14F-4D97-AF65-F5344CB8AC3E}">
        <p14:creationId xmlns:p14="http://schemas.microsoft.com/office/powerpoint/2010/main" val="1779873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76F62-337C-2286-FEDC-94AEBE711100}"/>
              </a:ext>
            </a:extLst>
          </p:cNvPr>
          <p:cNvSpPr>
            <a:spLocks noGrp="1"/>
          </p:cNvSpPr>
          <p:nvPr>
            <p:ph type="title"/>
          </p:nvPr>
        </p:nvSpPr>
        <p:spPr>
          <a:xfrm>
            <a:off x="366696" y="-77928"/>
            <a:ext cx="10515600" cy="1325563"/>
          </a:xfrm>
        </p:spPr>
        <p:txBody>
          <a:bodyPr/>
          <a:lstStyle/>
          <a:p>
            <a:r>
              <a:rPr lang="en-US" dirty="0"/>
              <a:t>[CG24] PRC scheme</a:t>
            </a:r>
          </a:p>
        </p:txBody>
      </p:sp>
      <p:sp>
        <p:nvSpPr>
          <p:cNvPr id="3" name="Rectangle 2">
            <a:extLst>
              <a:ext uri="{FF2B5EF4-FFF2-40B4-BE49-F238E27FC236}">
                <a16:creationId xmlns:a16="http://schemas.microsoft.com/office/drawing/2014/main" id="{716E0570-9067-E515-551A-188AEA804506}"/>
              </a:ext>
            </a:extLst>
          </p:cNvPr>
          <p:cNvSpPr/>
          <p:nvPr/>
        </p:nvSpPr>
        <p:spPr>
          <a:xfrm>
            <a:off x="3394357" y="2264640"/>
            <a:ext cx="623453" cy="142701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5" name="TextBox 4">
            <a:extLst>
              <a:ext uri="{FF2B5EF4-FFF2-40B4-BE49-F238E27FC236}">
                <a16:creationId xmlns:a16="http://schemas.microsoft.com/office/drawing/2014/main" id="{4C7310E4-EDCE-02C8-C1A0-25D0510697C5}"/>
              </a:ext>
            </a:extLst>
          </p:cNvPr>
          <p:cNvSpPr txBox="1"/>
          <p:nvPr/>
        </p:nvSpPr>
        <p:spPr>
          <a:xfrm>
            <a:off x="2474760" y="1446538"/>
            <a:ext cx="2462646" cy="646331"/>
          </a:xfrm>
          <a:prstGeom prst="rect">
            <a:avLst/>
          </a:prstGeom>
          <a:noFill/>
        </p:spPr>
        <p:txBody>
          <a:bodyPr wrap="square" rtlCol="0">
            <a:spAutoFit/>
          </a:bodyPr>
          <a:lstStyle/>
          <a:p>
            <a:pPr algn="ctr"/>
            <a:r>
              <a:rPr lang="en-US" dirty="0"/>
              <a:t>Public key: random 0/1 matrix  </a:t>
            </a:r>
          </a:p>
        </p:txBody>
      </p:sp>
      <p:sp>
        <p:nvSpPr>
          <p:cNvPr id="6" name="Rectangle 5">
            <a:extLst>
              <a:ext uri="{FF2B5EF4-FFF2-40B4-BE49-F238E27FC236}">
                <a16:creationId xmlns:a16="http://schemas.microsoft.com/office/drawing/2014/main" id="{ECF907D6-5407-4B3D-2834-718D42779C89}"/>
              </a:ext>
            </a:extLst>
          </p:cNvPr>
          <p:cNvSpPr/>
          <p:nvPr/>
        </p:nvSpPr>
        <p:spPr>
          <a:xfrm>
            <a:off x="1094500" y="2264640"/>
            <a:ext cx="1524000" cy="106636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7" name="TextBox 6">
            <a:extLst>
              <a:ext uri="{FF2B5EF4-FFF2-40B4-BE49-F238E27FC236}">
                <a16:creationId xmlns:a16="http://schemas.microsoft.com/office/drawing/2014/main" id="{DA9548F2-B2F8-42EA-AE9C-2151A0F50CF4}"/>
              </a:ext>
            </a:extLst>
          </p:cNvPr>
          <p:cNvSpPr txBox="1"/>
          <p:nvPr/>
        </p:nvSpPr>
        <p:spPr>
          <a:xfrm>
            <a:off x="543783" y="3407604"/>
            <a:ext cx="2462646" cy="923330"/>
          </a:xfrm>
          <a:prstGeom prst="rect">
            <a:avLst/>
          </a:prstGeom>
          <a:noFill/>
        </p:spPr>
        <p:txBody>
          <a:bodyPr wrap="square" rtlCol="0">
            <a:spAutoFit/>
          </a:bodyPr>
          <a:lstStyle/>
          <a:p>
            <a:pPr algn="ctr"/>
            <a:r>
              <a:rPr lang="en-US" dirty="0"/>
              <a:t>Secret key: </a:t>
            </a:r>
          </a:p>
          <a:p>
            <a:pPr algn="ctr"/>
            <a:r>
              <a:rPr lang="en-US" dirty="0"/>
              <a:t>low-weight parity check matrix  </a:t>
            </a:r>
          </a:p>
        </p:txBody>
      </p:sp>
      <p:sp>
        <p:nvSpPr>
          <p:cNvPr id="8" name="TextBox 7">
            <a:extLst>
              <a:ext uri="{FF2B5EF4-FFF2-40B4-BE49-F238E27FC236}">
                <a16:creationId xmlns:a16="http://schemas.microsoft.com/office/drawing/2014/main" id="{B0BE6AC1-DDA0-154D-5964-555DF714DB43}"/>
              </a:ext>
            </a:extLst>
          </p:cNvPr>
          <p:cNvSpPr txBox="1"/>
          <p:nvPr/>
        </p:nvSpPr>
        <p:spPr>
          <a:xfrm>
            <a:off x="4405738" y="2772101"/>
            <a:ext cx="2687782" cy="646331"/>
          </a:xfrm>
          <a:prstGeom prst="rect">
            <a:avLst/>
          </a:prstGeom>
          <a:noFill/>
        </p:spPr>
        <p:txBody>
          <a:bodyPr wrap="square" rtlCol="0">
            <a:spAutoFit/>
          </a:bodyPr>
          <a:lstStyle/>
          <a:p>
            <a:r>
              <a:rPr lang="en-US" sz="3600" dirty="0"/>
              <a:t>= all 0</a:t>
            </a:r>
          </a:p>
        </p:txBody>
      </p:sp>
      <p:sp>
        <p:nvSpPr>
          <p:cNvPr id="16" name="TextBox 15">
            <a:extLst>
              <a:ext uri="{FF2B5EF4-FFF2-40B4-BE49-F238E27FC236}">
                <a16:creationId xmlns:a16="http://schemas.microsoft.com/office/drawing/2014/main" id="{AE79088C-10CE-069B-D16A-D68A75383568}"/>
              </a:ext>
            </a:extLst>
          </p:cNvPr>
          <p:cNvSpPr txBox="1"/>
          <p:nvPr/>
        </p:nvSpPr>
        <p:spPr>
          <a:xfrm>
            <a:off x="6279565" y="228490"/>
            <a:ext cx="2074717" cy="461665"/>
          </a:xfrm>
          <a:prstGeom prst="rect">
            <a:avLst/>
          </a:prstGeom>
          <a:noFill/>
        </p:spPr>
        <p:txBody>
          <a:bodyPr wrap="square" rtlCol="0">
            <a:spAutoFit/>
          </a:bodyPr>
          <a:lstStyle/>
          <a:p>
            <a:r>
              <a:rPr lang="en-US" sz="2400" dirty="0"/>
              <a:t>Encode:</a:t>
            </a:r>
          </a:p>
        </p:txBody>
      </p:sp>
      <p:sp>
        <p:nvSpPr>
          <p:cNvPr id="17" name="Rectangle 16">
            <a:extLst>
              <a:ext uri="{FF2B5EF4-FFF2-40B4-BE49-F238E27FC236}">
                <a16:creationId xmlns:a16="http://schemas.microsoft.com/office/drawing/2014/main" id="{8DA3AC8A-927C-F3A7-BED4-928876E8F6FB}"/>
              </a:ext>
            </a:extLst>
          </p:cNvPr>
          <p:cNvSpPr/>
          <p:nvPr/>
        </p:nvSpPr>
        <p:spPr>
          <a:xfrm>
            <a:off x="6227608" y="175148"/>
            <a:ext cx="5770429" cy="236912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E0E9DF3-A20B-9DDA-8C2C-C51180F16E4B}"/>
              </a:ext>
            </a:extLst>
          </p:cNvPr>
          <p:cNvSpPr/>
          <p:nvPr/>
        </p:nvSpPr>
        <p:spPr>
          <a:xfrm>
            <a:off x="7199161" y="648079"/>
            <a:ext cx="623453" cy="142701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9" name="Rectangle 18">
            <a:extLst>
              <a:ext uri="{FF2B5EF4-FFF2-40B4-BE49-F238E27FC236}">
                <a16:creationId xmlns:a16="http://schemas.microsoft.com/office/drawing/2014/main" id="{16BF7142-BD97-BA95-FF2C-44315906C56B}"/>
              </a:ext>
            </a:extLst>
          </p:cNvPr>
          <p:cNvSpPr/>
          <p:nvPr/>
        </p:nvSpPr>
        <p:spPr>
          <a:xfrm>
            <a:off x="8137369" y="648079"/>
            <a:ext cx="146345" cy="81706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20" name="TextBox 19">
            <a:extLst>
              <a:ext uri="{FF2B5EF4-FFF2-40B4-BE49-F238E27FC236}">
                <a16:creationId xmlns:a16="http://schemas.microsoft.com/office/drawing/2014/main" id="{10B152E3-C49B-EECF-BCEB-0101EB85093A}"/>
              </a:ext>
            </a:extLst>
          </p:cNvPr>
          <p:cNvSpPr txBox="1"/>
          <p:nvPr/>
        </p:nvSpPr>
        <p:spPr>
          <a:xfrm>
            <a:off x="8343891" y="923296"/>
            <a:ext cx="249374" cy="369332"/>
          </a:xfrm>
          <a:prstGeom prst="rect">
            <a:avLst/>
          </a:prstGeom>
          <a:noFill/>
        </p:spPr>
        <p:txBody>
          <a:bodyPr wrap="square" rtlCol="0">
            <a:spAutoFit/>
          </a:bodyPr>
          <a:lstStyle/>
          <a:p>
            <a:r>
              <a:rPr lang="en-US" dirty="0"/>
              <a:t>+</a:t>
            </a:r>
          </a:p>
        </p:txBody>
      </p:sp>
      <p:sp>
        <p:nvSpPr>
          <p:cNvPr id="21" name="Rectangle 20">
            <a:extLst>
              <a:ext uri="{FF2B5EF4-FFF2-40B4-BE49-F238E27FC236}">
                <a16:creationId xmlns:a16="http://schemas.microsoft.com/office/drawing/2014/main" id="{92930124-BAFE-C4CB-903E-3222454B9BB9}"/>
              </a:ext>
            </a:extLst>
          </p:cNvPr>
          <p:cNvSpPr/>
          <p:nvPr/>
        </p:nvSpPr>
        <p:spPr>
          <a:xfrm>
            <a:off x="8669037" y="648078"/>
            <a:ext cx="146345" cy="142701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22" name="TextBox 21">
            <a:extLst>
              <a:ext uri="{FF2B5EF4-FFF2-40B4-BE49-F238E27FC236}">
                <a16:creationId xmlns:a16="http://schemas.microsoft.com/office/drawing/2014/main" id="{8240B94E-E558-019C-2EB7-8CA9B4939AA3}"/>
              </a:ext>
            </a:extLst>
          </p:cNvPr>
          <p:cNvSpPr txBox="1"/>
          <p:nvPr/>
        </p:nvSpPr>
        <p:spPr>
          <a:xfrm>
            <a:off x="7216462" y="2117551"/>
            <a:ext cx="2341418" cy="369332"/>
          </a:xfrm>
          <a:prstGeom prst="rect">
            <a:avLst/>
          </a:prstGeom>
          <a:noFill/>
        </p:spPr>
        <p:txBody>
          <a:bodyPr wrap="square" rtlCol="0">
            <a:spAutoFit/>
          </a:bodyPr>
          <a:lstStyle/>
          <a:p>
            <a:r>
              <a:rPr lang="en-US" dirty="0"/>
              <a:t>Encoding of 1</a:t>
            </a:r>
          </a:p>
        </p:txBody>
      </p:sp>
      <p:sp>
        <p:nvSpPr>
          <p:cNvPr id="23" name="Rectangle 22">
            <a:extLst>
              <a:ext uri="{FF2B5EF4-FFF2-40B4-BE49-F238E27FC236}">
                <a16:creationId xmlns:a16="http://schemas.microsoft.com/office/drawing/2014/main" id="{8DF63DD9-C8BB-BA0B-D439-26AC2036FE6E}"/>
              </a:ext>
            </a:extLst>
          </p:cNvPr>
          <p:cNvSpPr/>
          <p:nvPr/>
        </p:nvSpPr>
        <p:spPr>
          <a:xfrm>
            <a:off x="10968891" y="648078"/>
            <a:ext cx="146345" cy="142701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u</a:t>
            </a:r>
          </a:p>
        </p:txBody>
      </p:sp>
      <p:sp>
        <p:nvSpPr>
          <p:cNvPr id="24" name="TextBox 23">
            <a:extLst>
              <a:ext uri="{FF2B5EF4-FFF2-40B4-BE49-F238E27FC236}">
                <a16:creationId xmlns:a16="http://schemas.microsoft.com/office/drawing/2014/main" id="{4512351A-6D04-9EB6-BBB5-50F30DE19B15}"/>
              </a:ext>
            </a:extLst>
          </p:cNvPr>
          <p:cNvSpPr txBox="1"/>
          <p:nvPr/>
        </p:nvSpPr>
        <p:spPr>
          <a:xfrm>
            <a:off x="10266211" y="2107354"/>
            <a:ext cx="2341418" cy="369332"/>
          </a:xfrm>
          <a:prstGeom prst="rect">
            <a:avLst/>
          </a:prstGeom>
          <a:noFill/>
        </p:spPr>
        <p:txBody>
          <a:bodyPr wrap="square" rtlCol="0">
            <a:spAutoFit/>
          </a:bodyPr>
          <a:lstStyle/>
          <a:p>
            <a:r>
              <a:rPr lang="en-US" dirty="0"/>
              <a:t>Encoding of 0</a:t>
            </a:r>
          </a:p>
        </p:txBody>
      </p:sp>
      <p:sp>
        <p:nvSpPr>
          <p:cNvPr id="25" name="TextBox 24">
            <a:extLst>
              <a:ext uri="{FF2B5EF4-FFF2-40B4-BE49-F238E27FC236}">
                <a16:creationId xmlns:a16="http://schemas.microsoft.com/office/drawing/2014/main" id="{EBA42214-67B7-67DB-9150-24EAD3CCC38E}"/>
              </a:ext>
            </a:extLst>
          </p:cNvPr>
          <p:cNvSpPr txBox="1"/>
          <p:nvPr/>
        </p:nvSpPr>
        <p:spPr>
          <a:xfrm>
            <a:off x="6279565" y="2869049"/>
            <a:ext cx="5368652" cy="1200329"/>
          </a:xfrm>
          <a:prstGeom prst="rect">
            <a:avLst/>
          </a:prstGeom>
          <a:noFill/>
        </p:spPr>
        <p:txBody>
          <a:bodyPr wrap="square" rtlCol="0">
            <a:spAutoFit/>
          </a:bodyPr>
          <a:lstStyle/>
          <a:p>
            <a:r>
              <a:rPr lang="en-US" sz="2400" dirty="0"/>
              <a:t>Decode: multiply by H.</a:t>
            </a:r>
          </a:p>
          <a:p>
            <a:r>
              <a:rPr lang="en-US" sz="2400" dirty="0"/>
              <a:t>	high weight ⟶ decrypt as 0</a:t>
            </a:r>
          </a:p>
          <a:p>
            <a:r>
              <a:rPr lang="en-US" sz="2400" dirty="0"/>
              <a:t>	low weight ⟶ decrypt as 1</a:t>
            </a:r>
          </a:p>
        </p:txBody>
      </p:sp>
      <p:sp>
        <p:nvSpPr>
          <p:cNvPr id="26" name="Rectangle 25">
            <a:extLst>
              <a:ext uri="{FF2B5EF4-FFF2-40B4-BE49-F238E27FC236}">
                <a16:creationId xmlns:a16="http://schemas.microsoft.com/office/drawing/2014/main" id="{95D865FF-2CF5-0866-65C4-0DD87D8D0916}"/>
              </a:ext>
            </a:extLst>
          </p:cNvPr>
          <p:cNvSpPr/>
          <p:nvPr/>
        </p:nvSpPr>
        <p:spPr>
          <a:xfrm>
            <a:off x="6227608" y="2743178"/>
            <a:ext cx="5770429" cy="236912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34" name="TextBox 33">
                <a:extLst>
                  <a:ext uri="{FF2B5EF4-FFF2-40B4-BE49-F238E27FC236}">
                    <a16:creationId xmlns:a16="http://schemas.microsoft.com/office/drawing/2014/main" id="{A41F1EB3-21D3-91CE-B9F1-5603FE8A30C9}"/>
                  </a:ext>
                </a:extLst>
              </p:cNvPr>
              <p:cNvSpPr txBox="1"/>
              <p:nvPr/>
            </p:nvSpPr>
            <p:spPr>
              <a:xfrm>
                <a:off x="6761010" y="4294051"/>
                <a:ext cx="6546284" cy="523220"/>
              </a:xfrm>
              <a:prstGeom prst="rect">
                <a:avLst/>
              </a:prstGeom>
              <a:noFill/>
            </p:spPr>
            <p:txBody>
              <a:bodyPr wrap="square" rtlCol="0">
                <a:spAutoFit/>
              </a:bodyPr>
              <a:lstStyle/>
              <a:p>
                <a14:m>
                  <m:oMath xmlns:m="http://schemas.openxmlformats.org/officeDocument/2006/math">
                    <m:r>
                      <a:rPr lang="en-US" sz="2800" b="0" i="1" smtClean="0">
                        <a:latin typeface="Cambria Math" panose="02040503050406030204" pitchFamily="18" charset="0"/>
                      </a:rPr>
                      <m:t>𝐻</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𝐺𝑠</m:t>
                        </m:r>
                        <m:r>
                          <a:rPr lang="en-US" sz="2800" b="0" i="1" smtClean="0">
                            <a:latin typeface="Cambria Math" panose="02040503050406030204" pitchFamily="18" charset="0"/>
                          </a:rPr>
                          <m:t>+</m:t>
                        </m:r>
                        <m:r>
                          <a:rPr lang="en-US" sz="2800" b="0" i="1" smtClean="0">
                            <a:latin typeface="Cambria Math" panose="02040503050406030204" pitchFamily="18" charset="0"/>
                          </a:rPr>
                          <m:t>𝑒</m:t>
                        </m:r>
                      </m:e>
                    </m:d>
                    <m:r>
                      <a:rPr lang="en-US" sz="2800" b="0" i="1" smtClean="0">
                        <a:latin typeface="Cambria Math" panose="02040503050406030204" pitchFamily="18" charset="0"/>
                      </a:rPr>
                      <m:t>=</m:t>
                    </m:r>
                    <m:r>
                      <a:rPr lang="en-US" sz="2800" b="0" i="1" smtClean="0">
                        <a:latin typeface="Cambria Math" panose="02040503050406030204" pitchFamily="18" charset="0"/>
                      </a:rPr>
                      <m:t>𝐻𝑒</m:t>
                    </m:r>
                  </m:oMath>
                </a14:m>
                <a:r>
                  <a:rPr lang="en-US" sz="2800" dirty="0"/>
                  <a:t>   ⟵ low weight</a:t>
                </a:r>
              </a:p>
            </p:txBody>
          </p:sp>
        </mc:Choice>
        <mc:Fallback>
          <p:sp>
            <p:nvSpPr>
              <p:cNvPr id="34" name="TextBox 33">
                <a:extLst>
                  <a:ext uri="{FF2B5EF4-FFF2-40B4-BE49-F238E27FC236}">
                    <a16:creationId xmlns:a16="http://schemas.microsoft.com/office/drawing/2014/main" id="{A41F1EB3-21D3-91CE-B9F1-5603FE8A30C9}"/>
                  </a:ext>
                </a:extLst>
              </p:cNvPr>
              <p:cNvSpPr txBox="1">
                <a:spLocks noRot="1" noChangeAspect="1" noMove="1" noResize="1" noEditPoints="1" noAdjustHandles="1" noChangeArrowheads="1" noChangeShapeType="1" noTextEdit="1"/>
              </p:cNvSpPr>
              <p:nvPr/>
            </p:nvSpPr>
            <p:spPr>
              <a:xfrm>
                <a:off x="6761010" y="4294051"/>
                <a:ext cx="6546284" cy="523220"/>
              </a:xfrm>
              <a:prstGeom prst="rect">
                <a:avLst/>
              </a:prstGeom>
              <a:blipFill>
                <a:blip r:embed="rId3"/>
                <a:stretch>
                  <a:fillRect l="-581" t="-9302" b="-32558"/>
                </a:stretch>
              </a:blipFill>
            </p:spPr>
            <p:txBody>
              <a:bodyPr/>
              <a:lstStyle/>
              <a:p>
                <a:r>
                  <a:rPr lang="en-US">
                    <a:noFill/>
                  </a:rPr>
                  <a:t> </a:t>
                </a:r>
              </a:p>
            </p:txBody>
          </p:sp>
        </mc:Fallback>
      </mc:AlternateContent>
      <p:sp>
        <p:nvSpPr>
          <p:cNvPr id="35" name="Rounded Rectangle 34">
            <a:extLst>
              <a:ext uri="{FF2B5EF4-FFF2-40B4-BE49-F238E27FC236}">
                <a16:creationId xmlns:a16="http://schemas.microsoft.com/office/drawing/2014/main" id="{E01745A7-948D-E4CA-FD03-9A417E3C1DC1}"/>
              </a:ext>
            </a:extLst>
          </p:cNvPr>
          <p:cNvSpPr/>
          <p:nvPr/>
        </p:nvSpPr>
        <p:spPr>
          <a:xfrm>
            <a:off x="838200" y="5317947"/>
            <a:ext cx="10910455" cy="134608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a:t>[CG24]: can instantiate with extremely low-weight H</a:t>
            </a:r>
          </a:p>
          <a:p>
            <a:pPr algn="ctr"/>
            <a:r>
              <a:rPr lang="en-US" sz="2800" dirty="0"/>
              <a:t>yields robustness to a constant error rate</a:t>
            </a:r>
          </a:p>
        </p:txBody>
      </p:sp>
      <p:sp>
        <p:nvSpPr>
          <p:cNvPr id="36" name="Rectangle 35">
            <a:extLst>
              <a:ext uri="{FF2B5EF4-FFF2-40B4-BE49-F238E27FC236}">
                <a16:creationId xmlns:a16="http://schemas.microsoft.com/office/drawing/2014/main" id="{5CFB35F7-6FE8-6A46-2CDC-BD2026FC2448}"/>
              </a:ext>
            </a:extLst>
          </p:cNvPr>
          <p:cNvSpPr/>
          <p:nvPr/>
        </p:nvSpPr>
        <p:spPr>
          <a:xfrm>
            <a:off x="450232" y="1302319"/>
            <a:ext cx="5462621" cy="299173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37" name="Rounded Rectangle 36">
                <a:extLst>
                  <a:ext uri="{FF2B5EF4-FFF2-40B4-BE49-F238E27FC236}">
                    <a16:creationId xmlns:a16="http://schemas.microsoft.com/office/drawing/2014/main" id="{A42C1BB6-473E-2D5D-CB0B-1A099A11A22A}"/>
                  </a:ext>
                </a:extLst>
              </p:cNvPr>
              <p:cNvSpPr/>
              <p:nvPr/>
            </p:nvSpPr>
            <p:spPr>
              <a:xfrm>
                <a:off x="1492816" y="3502778"/>
                <a:ext cx="4468091" cy="161908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14:m>
                  <m:oMath xmlns:m="http://schemas.openxmlformats.org/officeDocument/2006/math">
                    <m:r>
                      <a:rPr lang="en-US" sz="2800" b="0" i="1" smtClean="0">
                        <a:latin typeface="Cambria Math" panose="02040503050406030204" pitchFamily="18" charset="0"/>
                      </a:rPr>
                      <m:t>𝑒</m:t>
                    </m:r>
                    <m:r>
                      <a:rPr lang="en-US" sz="2800" b="0" i="1" smtClean="0">
                        <a:latin typeface="Cambria Math" panose="02040503050406030204" pitchFamily="18" charset="0"/>
                      </a:rPr>
                      <m:t>′</m:t>
                    </m:r>
                  </m:oMath>
                </a14:m>
                <a:r>
                  <a:rPr lang="en-US" sz="2800" dirty="0"/>
                  <a:t> has low weight implies </a:t>
                </a:r>
                <a14:m>
                  <m:oMath xmlns:m="http://schemas.openxmlformats.org/officeDocument/2006/math">
                    <m:r>
                      <a:rPr lang="en-US" sz="2800" b="0" i="1" smtClean="0">
                        <a:latin typeface="Cambria Math" panose="02040503050406030204" pitchFamily="18" charset="0"/>
                      </a:rPr>
                      <m:t>𝐻</m:t>
                    </m:r>
                    <m:r>
                      <a:rPr lang="en-US" sz="2800" b="0" i="1" smtClean="0">
                        <a:latin typeface="Cambria Math" panose="02040503050406030204" pitchFamily="18" charset="0"/>
                      </a:rPr>
                      <m:t>(</m:t>
                    </m:r>
                    <m:r>
                      <m:rPr>
                        <m:sty m:val="p"/>
                      </m:rPr>
                      <a:rPr lang="en-US" sz="2800" b="0" i="0" smtClean="0">
                        <a:latin typeface="Cambria Math" panose="02040503050406030204" pitchFamily="18" charset="0"/>
                      </a:rPr>
                      <m:t>ct</m:t>
                    </m:r>
                    <m:r>
                      <a:rPr lang="en-US" sz="2800" b="0" i="1" smtClean="0">
                        <a:latin typeface="Cambria Math" panose="02040503050406030204" pitchFamily="18" charset="0"/>
                      </a:rPr>
                      <m:t>+</m:t>
                    </m:r>
                    <m:r>
                      <a:rPr lang="en-US" sz="2800" b="0" i="1" smtClean="0">
                        <a:latin typeface="Cambria Math" panose="02040503050406030204" pitchFamily="18" charset="0"/>
                      </a:rPr>
                      <m:t>𝑒</m:t>
                    </m:r>
                    <m:r>
                      <a:rPr lang="en-US" sz="2800" b="0" i="1" smtClean="0">
                        <a:latin typeface="Cambria Math" panose="02040503050406030204" pitchFamily="18" charset="0"/>
                      </a:rPr>
                      <m:t>′)</m:t>
                    </m:r>
                  </m:oMath>
                </a14:m>
                <a:r>
                  <a:rPr lang="en-US" sz="2800" dirty="0"/>
                  <a:t> has low weight</a:t>
                </a:r>
              </a:p>
            </p:txBody>
          </p:sp>
        </mc:Choice>
        <mc:Fallback>
          <p:sp>
            <p:nvSpPr>
              <p:cNvPr id="37" name="Rounded Rectangle 36">
                <a:extLst>
                  <a:ext uri="{FF2B5EF4-FFF2-40B4-BE49-F238E27FC236}">
                    <a16:creationId xmlns:a16="http://schemas.microsoft.com/office/drawing/2014/main" id="{A42C1BB6-473E-2D5D-CB0B-1A099A11A22A}"/>
                  </a:ext>
                </a:extLst>
              </p:cNvPr>
              <p:cNvSpPr>
                <a:spLocks noRot="1" noChangeAspect="1" noMove="1" noResize="1" noEditPoints="1" noAdjustHandles="1" noChangeArrowheads="1" noChangeShapeType="1" noTextEdit="1"/>
              </p:cNvSpPr>
              <p:nvPr/>
            </p:nvSpPr>
            <p:spPr>
              <a:xfrm>
                <a:off x="1492816" y="3502778"/>
                <a:ext cx="4468091" cy="1619084"/>
              </a:xfrm>
              <a:prstGeom prst="round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17714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animBg="1"/>
      <p:bldP spid="18" grpId="0" animBg="1"/>
      <p:bldP spid="19" grpId="0" animBg="1"/>
      <p:bldP spid="20" grpId="0"/>
      <p:bldP spid="21" grpId="0" animBg="1"/>
      <p:bldP spid="22" grpId="0"/>
      <p:bldP spid="23" grpId="0" animBg="1"/>
      <p:bldP spid="24" grpId="0"/>
      <p:bldP spid="25" grpId="0"/>
      <p:bldP spid="26" grpId="0" animBg="1"/>
      <p:bldP spid="34" grpId="0"/>
      <p:bldP spid="35" grpId="0" animBg="1"/>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38305-320D-4CB8-C772-1D7C0EAE826C}"/>
              </a:ext>
            </a:extLst>
          </p:cNvPr>
          <p:cNvSpPr>
            <a:spLocks noGrp="1"/>
          </p:cNvSpPr>
          <p:nvPr>
            <p:ph type="title"/>
          </p:nvPr>
        </p:nvSpPr>
        <p:spPr>
          <a:xfrm>
            <a:off x="838200" y="-23244"/>
            <a:ext cx="10515600" cy="1325563"/>
          </a:xfrm>
        </p:spPr>
        <p:txBody>
          <a:bodyPr/>
          <a:lstStyle/>
          <a:p>
            <a:r>
              <a:rPr lang="en-US" dirty="0"/>
              <a:t>This work: [CG24] PRC is encoder-only ideal</a:t>
            </a:r>
          </a:p>
        </p:txBody>
      </p:sp>
      <mc:AlternateContent xmlns:mc="http://schemas.openxmlformats.org/markup-compatibility/2006">
        <mc:Choice xmlns:a14="http://schemas.microsoft.com/office/drawing/2010/main" Requires="a14">
          <p:sp>
            <p:nvSpPr>
              <p:cNvPr id="6" name="Rounded Rectangle 5">
                <a:extLst>
                  <a:ext uri="{FF2B5EF4-FFF2-40B4-BE49-F238E27FC236}">
                    <a16:creationId xmlns:a16="http://schemas.microsoft.com/office/drawing/2014/main" id="{6610BE29-ECC3-02C7-D139-DCA9FA480181}"/>
                  </a:ext>
                </a:extLst>
              </p:cNvPr>
              <p:cNvSpPr/>
              <p:nvPr/>
            </p:nvSpPr>
            <p:spPr>
              <a:xfrm>
                <a:off x="2364916" y="1690688"/>
                <a:ext cx="3093776" cy="150764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𝐸𝑛</m:t>
                      </m:r>
                      <m:sSub>
                        <m:sSubPr>
                          <m:ctrlP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ctrlPr>
                        </m:sSubPr>
                        <m:e>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𝑐</m:t>
                          </m:r>
                        </m:e>
                        <m:sub>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𝑠𝑘</m:t>
                          </m:r>
                        </m:sub>
                      </m:sSub>
                      <m:d>
                        <m:dPr>
                          <m:ctrlP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ctrlPr>
                        </m:dPr>
                        <m:e>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m:t>
                          </m:r>
                        </m:e>
                      </m:d>
                    </m:oMath>
                  </m:oMathPara>
                </a14:m>
                <a:endParaRPr kumimoji="0" lang="en-US" sz="40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Consolas" panose="020B0609020204030204" pitchFamily="49" charset="0"/>
                </a:endParaRPr>
              </a:p>
            </p:txBody>
          </p:sp>
        </mc:Choice>
        <mc:Fallback>
          <p:sp>
            <p:nvSpPr>
              <p:cNvPr id="6" name="Rounded Rectangle 5">
                <a:extLst>
                  <a:ext uri="{FF2B5EF4-FFF2-40B4-BE49-F238E27FC236}">
                    <a16:creationId xmlns:a16="http://schemas.microsoft.com/office/drawing/2014/main" id="{6610BE29-ECC3-02C7-D139-DCA9FA480181}"/>
                  </a:ext>
                </a:extLst>
              </p:cNvPr>
              <p:cNvSpPr>
                <a:spLocks noRot="1" noChangeAspect="1" noMove="1" noResize="1" noEditPoints="1" noAdjustHandles="1" noChangeArrowheads="1" noChangeShapeType="1" noTextEdit="1"/>
              </p:cNvSpPr>
              <p:nvPr/>
            </p:nvSpPr>
            <p:spPr>
              <a:xfrm>
                <a:off x="2364916" y="1690688"/>
                <a:ext cx="3093776" cy="1507646"/>
              </a:xfrm>
              <a:prstGeom prst="roundRect">
                <a:avLst/>
              </a:prstGeom>
              <a:blipFill>
                <a:blip r:embed="rId2"/>
                <a:stretch>
                  <a:fillRect/>
                </a:stretch>
              </a:blipFill>
            </p:spPr>
            <p:txBody>
              <a:bodyPr/>
              <a:lstStyle/>
              <a:p>
                <a:r>
                  <a:rPr lang="en-US">
                    <a:noFill/>
                  </a:rPr>
                  <a:t> </a:t>
                </a:r>
              </a:p>
            </p:txBody>
          </p:sp>
        </mc:Fallback>
      </mc:AlternateContent>
      <p:pic>
        <p:nvPicPr>
          <p:cNvPr id="7" name="Graphic 6" descr="Devil face outline with solid fill">
            <a:extLst>
              <a:ext uri="{FF2B5EF4-FFF2-40B4-BE49-F238E27FC236}">
                <a16:creationId xmlns:a16="http://schemas.microsoft.com/office/drawing/2014/main" id="{FB3723A1-CEAF-0FA5-1480-A6C601FD9B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1632" y="2782642"/>
            <a:ext cx="1386440" cy="1386440"/>
          </a:xfrm>
          <a:prstGeom prst="rect">
            <a:avLst/>
          </a:prstGeom>
        </p:spPr>
      </p:pic>
      <p:cxnSp>
        <p:nvCxnSpPr>
          <p:cNvPr id="11" name="Straight Arrow Connector 10">
            <a:extLst>
              <a:ext uri="{FF2B5EF4-FFF2-40B4-BE49-F238E27FC236}">
                <a16:creationId xmlns:a16="http://schemas.microsoft.com/office/drawing/2014/main" id="{9615385F-A69E-4F90-BE92-0A13E81D7ED3}"/>
              </a:ext>
            </a:extLst>
          </p:cNvPr>
          <p:cNvCxnSpPr>
            <a:cxnSpLocks/>
          </p:cNvCxnSpPr>
          <p:nvPr/>
        </p:nvCxnSpPr>
        <p:spPr>
          <a:xfrm flipV="1">
            <a:off x="1204852" y="2108942"/>
            <a:ext cx="1039584" cy="183165"/>
          </a:xfrm>
          <a:prstGeom prst="straightConnector1">
            <a:avLst/>
          </a:prstGeom>
          <a:ln w="38100">
            <a:tailEnd type="stealth"/>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79286E43-6039-D579-66B6-CBA4E887239A}"/>
              </a:ext>
            </a:extLst>
          </p:cNvPr>
          <p:cNvCxnSpPr>
            <a:cxnSpLocks/>
          </p:cNvCxnSpPr>
          <p:nvPr/>
        </p:nvCxnSpPr>
        <p:spPr>
          <a:xfrm flipH="1">
            <a:off x="1170709" y="2348563"/>
            <a:ext cx="1107870" cy="185731"/>
          </a:xfrm>
          <a:prstGeom prst="straightConnector1">
            <a:avLst/>
          </a:prstGeom>
          <a:ln w="38100">
            <a:tailEnd type="stealt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BE62649D-BB97-C452-D48E-540B86EDE363}"/>
                  </a:ext>
                </a:extLst>
              </p:cNvPr>
              <p:cNvSpPr txBox="1"/>
              <p:nvPr/>
            </p:nvSpPr>
            <p:spPr>
              <a:xfrm>
                <a:off x="1482436" y="1656165"/>
                <a:ext cx="415636"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𝑚</m:t>
                          </m:r>
                        </m:e>
                        <m:sub>
                          <m:r>
                            <a:rPr lang="en-US" sz="2400" b="0" i="1" smtClean="0">
                              <a:latin typeface="Cambria Math" panose="02040503050406030204" pitchFamily="18" charset="0"/>
                            </a:rPr>
                            <m:t>𝑖</m:t>
                          </m:r>
                        </m:sub>
                      </m:sSub>
                    </m:oMath>
                  </m:oMathPara>
                </a14:m>
                <a:endParaRPr lang="en-US" sz="2400" dirty="0"/>
              </a:p>
            </p:txBody>
          </p:sp>
        </mc:Choice>
        <mc:Fallback>
          <p:sp>
            <p:nvSpPr>
              <p:cNvPr id="15" name="TextBox 14">
                <a:extLst>
                  <a:ext uri="{FF2B5EF4-FFF2-40B4-BE49-F238E27FC236}">
                    <a16:creationId xmlns:a16="http://schemas.microsoft.com/office/drawing/2014/main" id="{BE62649D-BB97-C452-D48E-540B86EDE363}"/>
                  </a:ext>
                </a:extLst>
              </p:cNvPr>
              <p:cNvSpPr txBox="1">
                <a:spLocks noRot="1" noChangeAspect="1" noMove="1" noResize="1" noEditPoints="1" noAdjustHandles="1" noChangeArrowheads="1" noChangeShapeType="1" noTextEdit="1"/>
              </p:cNvSpPr>
              <p:nvPr/>
            </p:nvSpPr>
            <p:spPr>
              <a:xfrm>
                <a:off x="1482436" y="1656165"/>
                <a:ext cx="415636" cy="461665"/>
              </a:xfrm>
              <a:prstGeom prst="rect">
                <a:avLst/>
              </a:prstGeom>
              <a:blipFill>
                <a:blip r:embed="rId5"/>
                <a:stretch>
                  <a:fillRect r="-20588" b="-270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ECCB149F-C94C-8D87-AFEC-750A43CB09C3}"/>
                  </a:ext>
                </a:extLst>
              </p:cNvPr>
              <p:cNvSpPr txBox="1"/>
              <p:nvPr/>
            </p:nvSpPr>
            <p:spPr>
              <a:xfrm>
                <a:off x="1697182" y="2393065"/>
                <a:ext cx="415636"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𝑐</m:t>
                          </m:r>
                        </m:e>
                        <m:sub>
                          <m:r>
                            <a:rPr lang="en-US" sz="2400" b="0" i="1" smtClean="0">
                              <a:latin typeface="Cambria Math" panose="02040503050406030204" pitchFamily="18" charset="0"/>
                            </a:rPr>
                            <m:t>𝑖</m:t>
                          </m:r>
                        </m:sub>
                      </m:sSub>
                    </m:oMath>
                  </m:oMathPara>
                </a14:m>
                <a:endParaRPr lang="en-US" sz="2400" dirty="0"/>
              </a:p>
            </p:txBody>
          </p:sp>
        </mc:Choice>
        <mc:Fallback>
          <p:sp>
            <p:nvSpPr>
              <p:cNvPr id="16" name="TextBox 15">
                <a:extLst>
                  <a:ext uri="{FF2B5EF4-FFF2-40B4-BE49-F238E27FC236}">
                    <a16:creationId xmlns:a16="http://schemas.microsoft.com/office/drawing/2014/main" id="{ECCB149F-C94C-8D87-AFEC-750A43CB09C3}"/>
                  </a:ext>
                </a:extLst>
              </p:cNvPr>
              <p:cNvSpPr txBox="1">
                <a:spLocks noRot="1" noChangeAspect="1" noMove="1" noResize="1" noEditPoints="1" noAdjustHandles="1" noChangeArrowheads="1" noChangeShapeType="1" noTextEdit="1"/>
              </p:cNvSpPr>
              <p:nvPr/>
            </p:nvSpPr>
            <p:spPr>
              <a:xfrm>
                <a:off x="1697182" y="2393065"/>
                <a:ext cx="415636" cy="461665"/>
              </a:xfrm>
              <a:prstGeom prst="rect">
                <a:avLst/>
              </a:prstGeom>
              <a:blipFill>
                <a:blip r:embed="rId6"/>
                <a:stretch>
                  <a:fillRect b="-2703"/>
                </a:stretch>
              </a:blipFill>
            </p:spPr>
            <p:txBody>
              <a:bodyPr/>
              <a:lstStyle/>
              <a:p>
                <a:r>
                  <a:rPr lang="en-US">
                    <a:noFill/>
                  </a:rPr>
                  <a:t> </a:t>
                </a:r>
              </a:p>
            </p:txBody>
          </p:sp>
        </mc:Fallback>
      </mc:AlternateContent>
      <p:cxnSp>
        <p:nvCxnSpPr>
          <p:cNvPr id="18" name="Elbow Connector 17">
            <a:extLst>
              <a:ext uri="{FF2B5EF4-FFF2-40B4-BE49-F238E27FC236}">
                <a16:creationId xmlns:a16="http://schemas.microsoft.com/office/drawing/2014/main" id="{78F402AA-BD95-8998-55F9-2B0036634E04}"/>
              </a:ext>
            </a:extLst>
          </p:cNvPr>
          <p:cNvCxnSpPr>
            <a:cxnSpLocks/>
          </p:cNvCxnSpPr>
          <p:nvPr/>
        </p:nvCxnSpPr>
        <p:spPr>
          <a:xfrm>
            <a:off x="1230948" y="4169082"/>
            <a:ext cx="1498397" cy="354815"/>
          </a:xfrm>
          <a:prstGeom prst="bentConnector3">
            <a:avLst>
              <a:gd name="adj1" fmla="val -854"/>
            </a:avLst>
          </a:prstGeom>
          <a:ln w="38100">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C119A81E-7F45-6F0A-B436-B9BAC7510BE3}"/>
                  </a:ext>
                </a:extLst>
              </p:cNvPr>
              <p:cNvSpPr txBox="1"/>
              <p:nvPr/>
            </p:nvSpPr>
            <p:spPr>
              <a:xfrm>
                <a:off x="2617388" y="4169082"/>
                <a:ext cx="1498398" cy="692727"/>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𝑗</m:t>
                          </m:r>
                        </m:sub>
                      </m:sSub>
                      <m:r>
                        <a:rPr lang="en-US" sz="3600" b="0" i="1" smtClean="0">
                          <a:latin typeface="Cambria Math" panose="02040503050406030204" pitchFamily="18" charset="0"/>
                        </a:rPr>
                        <m:t>, </m:t>
                      </m:r>
                      <m:r>
                        <a:rPr lang="en-US" sz="3600" b="0" i="1" smtClean="0">
                          <a:latin typeface="Cambria Math" panose="02040503050406030204" pitchFamily="18" charset="0"/>
                        </a:rPr>
                        <m:t>𝑒</m:t>
                      </m:r>
                      <m:r>
                        <a:rPr lang="en-US" sz="3600" b="0" i="1" smtClean="0">
                          <a:latin typeface="Cambria Math" panose="02040503050406030204" pitchFamily="18" charset="0"/>
                        </a:rPr>
                        <m:t>′</m:t>
                      </m:r>
                    </m:oMath>
                  </m:oMathPara>
                </a14:m>
                <a:endParaRPr lang="en-US" sz="3600" dirty="0"/>
              </a:p>
            </p:txBody>
          </p:sp>
        </mc:Choice>
        <mc:Fallback>
          <p:sp>
            <p:nvSpPr>
              <p:cNvPr id="25" name="TextBox 24">
                <a:extLst>
                  <a:ext uri="{FF2B5EF4-FFF2-40B4-BE49-F238E27FC236}">
                    <a16:creationId xmlns:a16="http://schemas.microsoft.com/office/drawing/2014/main" id="{C119A81E-7F45-6F0A-B436-B9BAC7510BE3}"/>
                  </a:ext>
                </a:extLst>
              </p:cNvPr>
              <p:cNvSpPr txBox="1">
                <a:spLocks noRot="1" noChangeAspect="1" noMove="1" noResize="1" noEditPoints="1" noAdjustHandles="1" noChangeArrowheads="1" noChangeShapeType="1" noTextEdit="1"/>
              </p:cNvSpPr>
              <p:nvPr/>
            </p:nvSpPr>
            <p:spPr>
              <a:xfrm>
                <a:off x="2617388" y="4169082"/>
                <a:ext cx="1498398" cy="692727"/>
              </a:xfrm>
              <a:prstGeom prst="rect">
                <a:avLst/>
              </a:prstGeom>
              <a:blipFill>
                <a:blip r:embed="rId7"/>
                <a:stretch>
                  <a:fillRect b="-10714"/>
                </a:stretch>
              </a:blipFill>
            </p:spPr>
            <p:txBody>
              <a:bodyPr/>
              <a:lstStyle/>
              <a:p>
                <a:r>
                  <a:rPr lang="en-US">
                    <a:noFill/>
                  </a:rPr>
                  <a:t> </a:t>
                </a:r>
              </a:p>
            </p:txBody>
          </p:sp>
        </mc:Fallback>
      </mc:AlternateContent>
      <p:sp>
        <p:nvSpPr>
          <p:cNvPr id="26" name="TextBox 25">
            <a:extLst>
              <a:ext uri="{FF2B5EF4-FFF2-40B4-BE49-F238E27FC236}">
                <a16:creationId xmlns:a16="http://schemas.microsoft.com/office/drawing/2014/main" id="{633E5118-266B-D771-9FEF-3A359C63FB07}"/>
              </a:ext>
            </a:extLst>
          </p:cNvPr>
          <p:cNvSpPr txBox="1"/>
          <p:nvPr/>
        </p:nvSpPr>
        <p:spPr>
          <a:xfrm>
            <a:off x="5710790" y="2180670"/>
            <a:ext cx="1274618" cy="646331"/>
          </a:xfrm>
          <a:prstGeom prst="rect">
            <a:avLst/>
          </a:prstGeom>
          <a:noFill/>
        </p:spPr>
        <p:txBody>
          <a:bodyPr wrap="square" rtlCol="0">
            <a:spAutoFit/>
          </a:bodyPr>
          <a:lstStyle/>
          <a:p>
            <a:r>
              <a:rPr lang="en-US" dirty="0"/>
              <a:t>Phase 1: query</a:t>
            </a:r>
          </a:p>
        </p:txBody>
      </p:sp>
      <p:sp>
        <p:nvSpPr>
          <p:cNvPr id="27" name="TextBox 26">
            <a:extLst>
              <a:ext uri="{FF2B5EF4-FFF2-40B4-BE49-F238E27FC236}">
                <a16:creationId xmlns:a16="http://schemas.microsoft.com/office/drawing/2014/main" id="{354782E9-D5A7-4D4F-C240-3E6B1C5112B3}"/>
              </a:ext>
            </a:extLst>
          </p:cNvPr>
          <p:cNvSpPr txBox="1"/>
          <p:nvPr/>
        </p:nvSpPr>
        <p:spPr>
          <a:xfrm>
            <a:off x="5710790" y="4215478"/>
            <a:ext cx="1274618" cy="646331"/>
          </a:xfrm>
          <a:prstGeom prst="rect">
            <a:avLst/>
          </a:prstGeom>
          <a:noFill/>
        </p:spPr>
        <p:txBody>
          <a:bodyPr wrap="square" rtlCol="0">
            <a:spAutoFit/>
          </a:bodyPr>
          <a:lstStyle/>
          <a:p>
            <a:r>
              <a:rPr lang="en-US" dirty="0"/>
              <a:t>Phase 2: output</a:t>
            </a:r>
          </a:p>
        </p:txBody>
      </p:sp>
      <p:sp>
        <p:nvSpPr>
          <p:cNvPr id="28" name="TextBox 27">
            <a:extLst>
              <a:ext uri="{FF2B5EF4-FFF2-40B4-BE49-F238E27FC236}">
                <a16:creationId xmlns:a16="http://schemas.microsoft.com/office/drawing/2014/main" id="{F3ABDEF5-85D0-8366-6181-C2B473B873E8}"/>
              </a:ext>
            </a:extLst>
          </p:cNvPr>
          <p:cNvSpPr txBox="1"/>
          <p:nvPr/>
        </p:nvSpPr>
        <p:spPr>
          <a:xfrm>
            <a:off x="5710790" y="5603955"/>
            <a:ext cx="1274618" cy="646331"/>
          </a:xfrm>
          <a:prstGeom prst="rect">
            <a:avLst/>
          </a:prstGeom>
          <a:noFill/>
        </p:spPr>
        <p:txBody>
          <a:bodyPr wrap="square" rtlCol="0">
            <a:spAutoFit/>
          </a:bodyPr>
          <a:lstStyle/>
          <a:p>
            <a:r>
              <a:rPr lang="en-US" dirty="0"/>
              <a:t>Phase 3: </a:t>
            </a:r>
          </a:p>
          <a:p>
            <a:r>
              <a:rPr lang="en-US" dirty="0"/>
              <a:t>test</a:t>
            </a:r>
          </a:p>
        </p:txBody>
      </p:sp>
      <mc:AlternateContent xmlns:mc="http://schemas.openxmlformats.org/markup-compatibility/2006">
        <mc:Choice xmlns:a14="http://schemas.microsoft.com/office/drawing/2010/main" Requires="a14">
          <p:sp>
            <p:nvSpPr>
              <p:cNvPr id="29" name="Rounded Rectangle 28">
                <a:extLst>
                  <a:ext uri="{FF2B5EF4-FFF2-40B4-BE49-F238E27FC236}">
                    <a16:creationId xmlns:a16="http://schemas.microsoft.com/office/drawing/2014/main" id="{2EEE4355-103B-5FED-9AA7-F3CB81CB7578}"/>
                  </a:ext>
                </a:extLst>
              </p:cNvPr>
              <p:cNvSpPr/>
              <p:nvPr/>
            </p:nvSpPr>
            <p:spPr>
              <a:xfrm>
                <a:off x="511632" y="5055923"/>
                <a:ext cx="4947060" cy="150764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Adversary wins if </a:t>
                </a:r>
                <a14:m>
                  <m:oMath xmlns:m="http://schemas.openxmlformats.org/officeDocument/2006/math">
                    <m:r>
                      <a:rPr lang="en-US" b="0" i="1" smtClean="0">
                        <a:latin typeface="Cambria Math" panose="02040503050406030204" pitchFamily="18" charset="0"/>
                      </a:rPr>
                      <m:t>𝑒</m:t>
                    </m:r>
                    <m:r>
                      <a:rPr lang="en-US" b="0" i="1" smtClean="0">
                        <a:latin typeface="Cambria Math" panose="02040503050406030204" pitchFamily="18" charset="0"/>
                      </a:rPr>
                      <m:t>′</m:t>
                    </m:r>
                  </m:oMath>
                </a14:m>
                <a:r>
                  <a:rPr lang="en-US" dirty="0"/>
                  <a:t> has low weight and</a:t>
                </a:r>
              </a:p>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𝐷𝑒</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𝑠𝑘</m:t>
                          </m:r>
                        </m:sub>
                      </m:sSub>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𝑗</m:t>
                              </m:r>
                            </m:sub>
                          </m:sSub>
                          <m:r>
                            <a:rPr lang="en-US" b="0" i="1" smtClean="0">
                              <a:latin typeface="Cambria Math" panose="02040503050406030204" pitchFamily="18" charset="0"/>
                            </a:rPr>
                            <m:t>⊕</m:t>
                          </m:r>
                          <m:r>
                            <a:rPr lang="en-US" b="0" i="1" smtClean="0">
                              <a:latin typeface="Cambria Math" panose="02040503050406030204" pitchFamily="18" charset="0"/>
                            </a:rPr>
                            <m:t>𝑒</m:t>
                          </m:r>
                          <m:r>
                            <a:rPr lang="en-US" b="0" i="1" smtClean="0">
                              <a:latin typeface="Cambria Math" panose="02040503050406030204" pitchFamily="18" charset="0"/>
                            </a:rPr>
                            <m:t>′</m:t>
                          </m:r>
                        </m:e>
                      </m:d>
                      <m:r>
                        <a:rPr lang="en-US" b="0" i="1" smtClean="0">
                          <a:latin typeface="Cambria Math" panose="02040503050406030204" pitchFamily="18" charset="0"/>
                        </a:rPr>
                        <m:t>≠</m:t>
                      </m:r>
                      <m:r>
                        <a:rPr lang="en-US" b="0" i="1" smtClean="0">
                          <a:latin typeface="Cambria Math" panose="02040503050406030204" pitchFamily="18" charset="0"/>
                        </a:rPr>
                        <m:t>𝐷𝑒</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𝑠𝑘</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𝑗</m:t>
                          </m:r>
                        </m:sub>
                      </m:sSub>
                      <m:r>
                        <a:rPr lang="en-US" b="0" i="1" smtClean="0">
                          <a:latin typeface="Cambria Math" panose="02040503050406030204" pitchFamily="18" charset="0"/>
                        </a:rPr>
                        <m:t>)</m:t>
                      </m:r>
                    </m:oMath>
                  </m:oMathPara>
                </a14:m>
                <a:endParaRPr lang="en-US" dirty="0"/>
              </a:p>
            </p:txBody>
          </p:sp>
        </mc:Choice>
        <mc:Fallback>
          <p:sp>
            <p:nvSpPr>
              <p:cNvPr id="29" name="Rounded Rectangle 28">
                <a:extLst>
                  <a:ext uri="{FF2B5EF4-FFF2-40B4-BE49-F238E27FC236}">
                    <a16:creationId xmlns:a16="http://schemas.microsoft.com/office/drawing/2014/main" id="{2EEE4355-103B-5FED-9AA7-F3CB81CB7578}"/>
                  </a:ext>
                </a:extLst>
              </p:cNvPr>
              <p:cNvSpPr>
                <a:spLocks noRot="1" noChangeAspect="1" noMove="1" noResize="1" noEditPoints="1" noAdjustHandles="1" noChangeArrowheads="1" noChangeShapeType="1" noTextEdit="1"/>
              </p:cNvSpPr>
              <p:nvPr/>
            </p:nvSpPr>
            <p:spPr>
              <a:xfrm>
                <a:off x="511632" y="5055923"/>
                <a:ext cx="4947060" cy="1507645"/>
              </a:xfrm>
              <a:prstGeom prst="roundRect">
                <a:avLst/>
              </a:prstGeom>
              <a:blipFill>
                <a:blip r:embed="rId8"/>
                <a:stretch>
                  <a:fillRect/>
                </a:stretch>
              </a:blipFill>
            </p:spPr>
            <p:txBody>
              <a:bodyPr/>
              <a:lstStyle/>
              <a:p>
                <a:r>
                  <a:rPr lang="en-US">
                    <a:noFill/>
                  </a:rPr>
                  <a:t> </a:t>
                </a:r>
              </a:p>
            </p:txBody>
          </p:sp>
        </mc:Fallback>
      </mc:AlternateContent>
      <p:sp>
        <p:nvSpPr>
          <p:cNvPr id="30" name="Rectangle 29">
            <a:extLst>
              <a:ext uri="{FF2B5EF4-FFF2-40B4-BE49-F238E27FC236}">
                <a16:creationId xmlns:a16="http://schemas.microsoft.com/office/drawing/2014/main" id="{0F4DA5C5-2606-79A0-8F7C-10C5EE7E2A5E}"/>
              </a:ext>
            </a:extLst>
          </p:cNvPr>
          <p:cNvSpPr/>
          <p:nvPr/>
        </p:nvSpPr>
        <p:spPr>
          <a:xfrm>
            <a:off x="304800" y="1302319"/>
            <a:ext cx="6680608" cy="541713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31" name="Content Placeholder 2">
                <a:extLst>
                  <a:ext uri="{FF2B5EF4-FFF2-40B4-BE49-F238E27FC236}">
                    <a16:creationId xmlns:a16="http://schemas.microsoft.com/office/drawing/2014/main" id="{598D1781-9171-61FA-8AB6-0E3816E8DCEF}"/>
                  </a:ext>
                </a:extLst>
              </p:cNvPr>
              <p:cNvSpPr>
                <a:spLocks noGrp="1"/>
              </p:cNvSpPr>
              <p:nvPr>
                <p:ph idx="1"/>
              </p:nvPr>
            </p:nvSpPr>
            <p:spPr>
              <a:xfrm>
                <a:off x="7237506" y="5482404"/>
                <a:ext cx="4649694" cy="1237051"/>
              </a:xfrm>
            </p:spPr>
            <p:txBody>
              <a:bodyPr>
                <a:normAutofit fontScale="92500"/>
              </a:bodyPr>
              <a:lstStyle/>
              <a:p>
                <a:pPr marL="0" indent="0">
                  <a:buNone/>
                </a:pPr>
                <a:r>
                  <a:rPr lang="en-US" dirty="0"/>
                  <a:t>Equivalently, adversary wins if</a:t>
                </a:r>
              </a:p>
              <a:p>
                <a:pPr marL="0" indent="0">
                  <a:buNone/>
                </a:pPr>
                <a14:m>
                  <m:oMath xmlns:m="http://schemas.openxmlformats.org/officeDocument/2006/math">
                    <m:r>
                      <a:rPr lang="en-US" b="0" i="1" smtClean="0">
                        <a:latin typeface="Cambria Math" panose="02040503050406030204" pitchFamily="18" charset="0"/>
                      </a:rPr>
                      <m:t>𝐻𝑒</m:t>
                    </m:r>
                    <m:r>
                      <a:rPr lang="en-US" b="0" i="1" smtClean="0">
                        <a:latin typeface="Cambria Math" panose="02040503050406030204" pitchFamily="18" charset="0"/>
                      </a:rPr>
                      <m:t>′</m:t>
                    </m:r>
                  </m:oMath>
                </a14:m>
                <a:r>
                  <a:rPr lang="en-US" dirty="0"/>
                  <a:t> has </a:t>
                </a:r>
                <a:r>
                  <a:rPr lang="en-US" b="1" dirty="0"/>
                  <a:t>high weight</a:t>
                </a:r>
                <a:endParaRPr lang="en-US" dirty="0"/>
              </a:p>
            </p:txBody>
          </p:sp>
        </mc:Choice>
        <mc:Fallback>
          <p:sp>
            <p:nvSpPr>
              <p:cNvPr id="31" name="Content Placeholder 2">
                <a:extLst>
                  <a:ext uri="{FF2B5EF4-FFF2-40B4-BE49-F238E27FC236}">
                    <a16:creationId xmlns:a16="http://schemas.microsoft.com/office/drawing/2014/main" id="{598D1781-9171-61FA-8AB6-0E3816E8DCEF}"/>
                  </a:ext>
                </a:extLst>
              </p:cNvPr>
              <p:cNvSpPr>
                <a:spLocks noGrp="1" noRot="1" noChangeAspect="1" noMove="1" noResize="1" noEditPoints="1" noAdjustHandles="1" noChangeArrowheads="1" noChangeShapeType="1" noTextEdit="1"/>
              </p:cNvSpPr>
              <p:nvPr>
                <p:ph idx="1"/>
              </p:nvPr>
            </p:nvSpPr>
            <p:spPr>
              <a:xfrm>
                <a:off x="7237506" y="5482404"/>
                <a:ext cx="4649694" cy="1237051"/>
              </a:xfrm>
              <a:blipFill>
                <a:blip r:embed="rId9"/>
                <a:stretch>
                  <a:fillRect l="-2174" t="-7143"/>
                </a:stretch>
              </a:blipFill>
            </p:spPr>
            <p:txBody>
              <a:bodyPr/>
              <a:lstStyle/>
              <a:p>
                <a:r>
                  <a:rPr lang="en-US">
                    <a:noFill/>
                  </a:rPr>
                  <a:t> </a:t>
                </a:r>
              </a:p>
            </p:txBody>
          </p:sp>
        </mc:Fallback>
      </mc:AlternateContent>
      <p:sp>
        <p:nvSpPr>
          <p:cNvPr id="32" name="Right Arrow 31">
            <a:extLst>
              <a:ext uri="{FF2B5EF4-FFF2-40B4-BE49-F238E27FC236}">
                <a16:creationId xmlns:a16="http://schemas.microsoft.com/office/drawing/2014/main" id="{EAE14A7E-DB46-3271-85B4-B5F0F41DC485}"/>
              </a:ext>
            </a:extLst>
          </p:cNvPr>
          <p:cNvSpPr/>
          <p:nvPr/>
        </p:nvSpPr>
        <p:spPr>
          <a:xfrm rot="10800000">
            <a:off x="4795031" y="5700474"/>
            <a:ext cx="2397209" cy="453291"/>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84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1" grpId="0" uiExpand="1" build="p"/>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38305-320D-4CB8-C772-1D7C0EAE826C}"/>
              </a:ext>
            </a:extLst>
          </p:cNvPr>
          <p:cNvSpPr>
            <a:spLocks noGrp="1"/>
          </p:cNvSpPr>
          <p:nvPr>
            <p:ph type="title"/>
          </p:nvPr>
        </p:nvSpPr>
        <p:spPr>
          <a:xfrm>
            <a:off x="838200" y="-23244"/>
            <a:ext cx="10515600" cy="1325563"/>
          </a:xfrm>
        </p:spPr>
        <p:txBody>
          <a:bodyPr/>
          <a:lstStyle/>
          <a:p>
            <a:r>
              <a:rPr lang="en-US" dirty="0"/>
              <a:t>This work: [CG24] PRC is encoder-only ideal</a:t>
            </a:r>
          </a:p>
        </p:txBody>
      </p:sp>
      <mc:AlternateContent xmlns:mc="http://schemas.openxmlformats.org/markup-compatibility/2006">
        <mc:Choice xmlns:a14="http://schemas.microsoft.com/office/drawing/2010/main" Requires="a14">
          <p:sp>
            <p:nvSpPr>
              <p:cNvPr id="6" name="Rounded Rectangle 5">
                <a:extLst>
                  <a:ext uri="{FF2B5EF4-FFF2-40B4-BE49-F238E27FC236}">
                    <a16:creationId xmlns:a16="http://schemas.microsoft.com/office/drawing/2014/main" id="{6610BE29-ECC3-02C7-D139-DCA9FA480181}"/>
                  </a:ext>
                </a:extLst>
              </p:cNvPr>
              <p:cNvSpPr/>
              <p:nvPr/>
            </p:nvSpPr>
            <p:spPr>
              <a:xfrm>
                <a:off x="2364916" y="1690688"/>
                <a:ext cx="3093776" cy="150764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𝐸𝑛</m:t>
                      </m:r>
                      <m:sSub>
                        <m:sSubPr>
                          <m:ctrlP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ctrlPr>
                        </m:sSubPr>
                        <m:e>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𝑐</m:t>
                          </m:r>
                        </m:e>
                        <m:sub>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𝑠𝑘</m:t>
                          </m:r>
                        </m:sub>
                      </m:sSub>
                      <m:d>
                        <m:dPr>
                          <m:ctrlP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ctrlPr>
                        </m:dPr>
                        <m:e>
                          <m:r>
                            <a:rPr kumimoji="0" lang="en-US" sz="40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Consolas" panose="020B0609020204030204" pitchFamily="49" charset="0"/>
                            </a:rPr>
                            <m:t>⋅</m:t>
                          </m:r>
                        </m:e>
                      </m:d>
                    </m:oMath>
                  </m:oMathPara>
                </a14:m>
                <a:endParaRPr kumimoji="0" lang="en-US" sz="40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Consolas" panose="020B0609020204030204" pitchFamily="49" charset="0"/>
                </a:endParaRPr>
              </a:p>
            </p:txBody>
          </p:sp>
        </mc:Choice>
        <mc:Fallback>
          <p:sp>
            <p:nvSpPr>
              <p:cNvPr id="6" name="Rounded Rectangle 5">
                <a:extLst>
                  <a:ext uri="{FF2B5EF4-FFF2-40B4-BE49-F238E27FC236}">
                    <a16:creationId xmlns:a16="http://schemas.microsoft.com/office/drawing/2014/main" id="{6610BE29-ECC3-02C7-D139-DCA9FA480181}"/>
                  </a:ext>
                </a:extLst>
              </p:cNvPr>
              <p:cNvSpPr>
                <a:spLocks noRot="1" noChangeAspect="1" noMove="1" noResize="1" noEditPoints="1" noAdjustHandles="1" noChangeArrowheads="1" noChangeShapeType="1" noTextEdit="1"/>
              </p:cNvSpPr>
              <p:nvPr/>
            </p:nvSpPr>
            <p:spPr>
              <a:xfrm>
                <a:off x="2364916" y="1690688"/>
                <a:ext cx="3093776" cy="1507646"/>
              </a:xfrm>
              <a:prstGeom prst="roundRect">
                <a:avLst/>
              </a:prstGeom>
              <a:blipFill>
                <a:blip r:embed="rId2"/>
                <a:stretch>
                  <a:fillRect/>
                </a:stretch>
              </a:blipFill>
            </p:spPr>
            <p:txBody>
              <a:bodyPr/>
              <a:lstStyle/>
              <a:p>
                <a:r>
                  <a:rPr lang="en-US">
                    <a:noFill/>
                  </a:rPr>
                  <a:t> </a:t>
                </a:r>
              </a:p>
            </p:txBody>
          </p:sp>
        </mc:Fallback>
      </mc:AlternateContent>
      <p:pic>
        <p:nvPicPr>
          <p:cNvPr id="7" name="Graphic 6" descr="Devil face outline with solid fill">
            <a:extLst>
              <a:ext uri="{FF2B5EF4-FFF2-40B4-BE49-F238E27FC236}">
                <a16:creationId xmlns:a16="http://schemas.microsoft.com/office/drawing/2014/main" id="{FB3723A1-CEAF-0FA5-1480-A6C601FD9B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1632" y="2782642"/>
            <a:ext cx="1386440" cy="1386440"/>
          </a:xfrm>
          <a:prstGeom prst="rect">
            <a:avLst/>
          </a:prstGeom>
        </p:spPr>
      </p:pic>
      <p:cxnSp>
        <p:nvCxnSpPr>
          <p:cNvPr id="18" name="Elbow Connector 17">
            <a:extLst>
              <a:ext uri="{FF2B5EF4-FFF2-40B4-BE49-F238E27FC236}">
                <a16:creationId xmlns:a16="http://schemas.microsoft.com/office/drawing/2014/main" id="{78F402AA-BD95-8998-55F9-2B0036634E04}"/>
              </a:ext>
            </a:extLst>
          </p:cNvPr>
          <p:cNvCxnSpPr>
            <a:cxnSpLocks/>
          </p:cNvCxnSpPr>
          <p:nvPr/>
        </p:nvCxnSpPr>
        <p:spPr>
          <a:xfrm>
            <a:off x="1230948" y="4169082"/>
            <a:ext cx="1498397" cy="354815"/>
          </a:xfrm>
          <a:prstGeom prst="bentConnector3">
            <a:avLst>
              <a:gd name="adj1" fmla="val -854"/>
            </a:avLst>
          </a:prstGeom>
          <a:ln w="38100">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C119A81E-7F45-6F0A-B436-B9BAC7510BE3}"/>
                  </a:ext>
                </a:extLst>
              </p:cNvPr>
              <p:cNvSpPr txBox="1"/>
              <p:nvPr/>
            </p:nvSpPr>
            <p:spPr>
              <a:xfrm>
                <a:off x="2617388" y="4169082"/>
                <a:ext cx="1498398" cy="69272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𝑗</m:t>
                          </m:r>
                        </m:sub>
                      </m:sSub>
                      <m:r>
                        <a:rPr lang="en-US" sz="3600" b="0" i="1" smtClean="0">
                          <a:latin typeface="Cambria Math" panose="02040503050406030204" pitchFamily="18" charset="0"/>
                        </a:rPr>
                        <m:t>, </m:t>
                      </m:r>
                      <m:r>
                        <a:rPr lang="en-US" sz="3600" b="0" i="1" smtClean="0">
                          <a:latin typeface="Cambria Math" panose="02040503050406030204" pitchFamily="18" charset="0"/>
                        </a:rPr>
                        <m:t>𝑒</m:t>
                      </m:r>
                      <m:r>
                        <a:rPr lang="en-US" sz="3600" b="0" i="1" smtClean="0">
                          <a:latin typeface="Cambria Math" panose="02040503050406030204" pitchFamily="18" charset="0"/>
                        </a:rPr>
                        <m:t>′</m:t>
                      </m:r>
                    </m:oMath>
                  </m:oMathPara>
                </a14:m>
                <a:endParaRPr lang="en-US" sz="3600" dirty="0"/>
              </a:p>
            </p:txBody>
          </p:sp>
        </mc:Choice>
        <mc:Fallback>
          <p:sp>
            <p:nvSpPr>
              <p:cNvPr id="25" name="TextBox 24">
                <a:extLst>
                  <a:ext uri="{FF2B5EF4-FFF2-40B4-BE49-F238E27FC236}">
                    <a16:creationId xmlns:a16="http://schemas.microsoft.com/office/drawing/2014/main" id="{C119A81E-7F45-6F0A-B436-B9BAC7510BE3}"/>
                  </a:ext>
                </a:extLst>
              </p:cNvPr>
              <p:cNvSpPr txBox="1">
                <a:spLocks noRot="1" noChangeAspect="1" noMove="1" noResize="1" noEditPoints="1" noAdjustHandles="1" noChangeArrowheads="1" noChangeShapeType="1" noTextEdit="1"/>
              </p:cNvSpPr>
              <p:nvPr/>
            </p:nvSpPr>
            <p:spPr>
              <a:xfrm>
                <a:off x="2617388" y="4169082"/>
                <a:ext cx="1498398" cy="692727"/>
              </a:xfrm>
              <a:prstGeom prst="rect">
                <a:avLst/>
              </a:prstGeom>
              <a:blipFill>
                <a:blip r:embed="rId5"/>
                <a:stretch>
                  <a:fillRect b="-10714"/>
                </a:stretch>
              </a:blipFill>
            </p:spPr>
            <p:txBody>
              <a:bodyPr/>
              <a:lstStyle/>
              <a:p>
                <a:r>
                  <a:rPr lang="en-US">
                    <a:noFill/>
                  </a:rPr>
                  <a:t> </a:t>
                </a:r>
              </a:p>
            </p:txBody>
          </p:sp>
        </mc:Fallback>
      </mc:AlternateContent>
      <p:sp>
        <p:nvSpPr>
          <p:cNvPr id="26" name="TextBox 25">
            <a:extLst>
              <a:ext uri="{FF2B5EF4-FFF2-40B4-BE49-F238E27FC236}">
                <a16:creationId xmlns:a16="http://schemas.microsoft.com/office/drawing/2014/main" id="{633E5118-266B-D771-9FEF-3A359C63FB07}"/>
              </a:ext>
            </a:extLst>
          </p:cNvPr>
          <p:cNvSpPr txBox="1"/>
          <p:nvPr/>
        </p:nvSpPr>
        <p:spPr>
          <a:xfrm>
            <a:off x="5710790" y="2180670"/>
            <a:ext cx="1274618" cy="646331"/>
          </a:xfrm>
          <a:prstGeom prst="rect">
            <a:avLst/>
          </a:prstGeom>
          <a:noFill/>
        </p:spPr>
        <p:txBody>
          <a:bodyPr wrap="square" rtlCol="0">
            <a:spAutoFit/>
          </a:bodyPr>
          <a:lstStyle/>
          <a:p>
            <a:r>
              <a:rPr lang="en-US" dirty="0"/>
              <a:t>Phase 1: query</a:t>
            </a:r>
          </a:p>
        </p:txBody>
      </p:sp>
      <p:sp>
        <p:nvSpPr>
          <p:cNvPr id="27" name="TextBox 26">
            <a:extLst>
              <a:ext uri="{FF2B5EF4-FFF2-40B4-BE49-F238E27FC236}">
                <a16:creationId xmlns:a16="http://schemas.microsoft.com/office/drawing/2014/main" id="{354782E9-D5A7-4D4F-C240-3E6B1C5112B3}"/>
              </a:ext>
            </a:extLst>
          </p:cNvPr>
          <p:cNvSpPr txBox="1"/>
          <p:nvPr/>
        </p:nvSpPr>
        <p:spPr>
          <a:xfrm>
            <a:off x="5710790" y="4215478"/>
            <a:ext cx="1274618" cy="646331"/>
          </a:xfrm>
          <a:prstGeom prst="rect">
            <a:avLst/>
          </a:prstGeom>
          <a:noFill/>
        </p:spPr>
        <p:txBody>
          <a:bodyPr wrap="square" rtlCol="0">
            <a:spAutoFit/>
          </a:bodyPr>
          <a:lstStyle/>
          <a:p>
            <a:r>
              <a:rPr lang="en-US" dirty="0"/>
              <a:t>Phase 2: output</a:t>
            </a:r>
          </a:p>
        </p:txBody>
      </p:sp>
      <p:sp>
        <p:nvSpPr>
          <p:cNvPr id="28" name="TextBox 27">
            <a:extLst>
              <a:ext uri="{FF2B5EF4-FFF2-40B4-BE49-F238E27FC236}">
                <a16:creationId xmlns:a16="http://schemas.microsoft.com/office/drawing/2014/main" id="{F3ABDEF5-85D0-8366-6181-C2B473B873E8}"/>
              </a:ext>
            </a:extLst>
          </p:cNvPr>
          <p:cNvSpPr txBox="1"/>
          <p:nvPr/>
        </p:nvSpPr>
        <p:spPr>
          <a:xfrm>
            <a:off x="5710790" y="5603955"/>
            <a:ext cx="1274618" cy="646331"/>
          </a:xfrm>
          <a:prstGeom prst="rect">
            <a:avLst/>
          </a:prstGeom>
          <a:noFill/>
        </p:spPr>
        <p:txBody>
          <a:bodyPr wrap="square" rtlCol="0">
            <a:spAutoFit/>
          </a:bodyPr>
          <a:lstStyle/>
          <a:p>
            <a:r>
              <a:rPr lang="en-US" dirty="0"/>
              <a:t>Phase 3: </a:t>
            </a:r>
          </a:p>
          <a:p>
            <a:r>
              <a:rPr lang="en-US" dirty="0"/>
              <a:t>test</a:t>
            </a:r>
          </a:p>
        </p:txBody>
      </p:sp>
      <mc:AlternateContent xmlns:mc="http://schemas.openxmlformats.org/markup-compatibility/2006">
        <mc:Choice xmlns:a14="http://schemas.microsoft.com/office/drawing/2010/main" Requires="a14">
          <p:sp>
            <p:nvSpPr>
              <p:cNvPr id="29" name="Rounded Rectangle 28">
                <a:extLst>
                  <a:ext uri="{FF2B5EF4-FFF2-40B4-BE49-F238E27FC236}">
                    <a16:creationId xmlns:a16="http://schemas.microsoft.com/office/drawing/2014/main" id="{2EEE4355-103B-5FED-9AA7-F3CB81CB7578}"/>
                  </a:ext>
                </a:extLst>
              </p:cNvPr>
              <p:cNvSpPr/>
              <p:nvPr/>
            </p:nvSpPr>
            <p:spPr>
              <a:xfrm>
                <a:off x="511632" y="5055923"/>
                <a:ext cx="4947060" cy="150764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400" dirty="0"/>
                  <a:t>Adversary wins if </a:t>
                </a:r>
                <a14:m>
                  <m:oMath xmlns:m="http://schemas.openxmlformats.org/officeDocument/2006/math">
                    <m:r>
                      <a:rPr lang="en-US" sz="2400" b="0" i="1" smtClean="0">
                        <a:latin typeface="Cambria Math" panose="02040503050406030204" pitchFamily="18" charset="0"/>
                      </a:rPr>
                      <m:t>𝑒</m:t>
                    </m:r>
                    <m:r>
                      <a:rPr lang="en-US" sz="2400" b="0" i="1" smtClean="0">
                        <a:latin typeface="Cambria Math" panose="02040503050406030204" pitchFamily="18" charset="0"/>
                      </a:rPr>
                      <m:t>′</m:t>
                    </m:r>
                  </m:oMath>
                </a14:m>
                <a:r>
                  <a:rPr lang="en-US" sz="2400" dirty="0"/>
                  <a:t> has low weight and</a:t>
                </a:r>
              </a:p>
              <a:p>
                <a:pPr algn="ctr"/>
                <a14:m>
                  <m:oMath xmlns:m="http://schemas.openxmlformats.org/officeDocument/2006/math">
                    <m:r>
                      <a:rPr lang="en-US" sz="2400" b="1" i="1" smtClean="0">
                        <a:latin typeface="Cambria Math" panose="02040503050406030204" pitchFamily="18" charset="0"/>
                      </a:rPr>
                      <m:t>𝑯𝒆</m:t>
                    </m:r>
                    <m:r>
                      <a:rPr lang="en-US" sz="2400" b="1" i="1" smtClean="0">
                        <a:latin typeface="Cambria Math" panose="02040503050406030204" pitchFamily="18" charset="0"/>
                      </a:rPr>
                      <m:t>′</m:t>
                    </m:r>
                  </m:oMath>
                </a14:m>
                <a:r>
                  <a:rPr lang="en-US" sz="2400" b="1" dirty="0"/>
                  <a:t> has high weight</a:t>
                </a:r>
              </a:p>
            </p:txBody>
          </p:sp>
        </mc:Choice>
        <mc:Fallback>
          <p:sp>
            <p:nvSpPr>
              <p:cNvPr id="29" name="Rounded Rectangle 28">
                <a:extLst>
                  <a:ext uri="{FF2B5EF4-FFF2-40B4-BE49-F238E27FC236}">
                    <a16:creationId xmlns:a16="http://schemas.microsoft.com/office/drawing/2014/main" id="{2EEE4355-103B-5FED-9AA7-F3CB81CB7578}"/>
                  </a:ext>
                </a:extLst>
              </p:cNvPr>
              <p:cNvSpPr>
                <a:spLocks noRot="1" noChangeAspect="1" noMove="1" noResize="1" noEditPoints="1" noAdjustHandles="1" noChangeArrowheads="1" noChangeShapeType="1" noTextEdit="1"/>
              </p:cNvSpPr>
              <p:nvPr/>
            </p:nvSpPr>
            <p:spPr>
              <a:xfrm>
                <a:off x="511632" y="5055923"/>
                <a:ext cx="4947060" cy="1507645"/>
              </a:xfrm>
              <a:prstGeom prst="roundRect">
                <a:avLst/>
              </a:prstGeom>
              <a:blipFill>
                <a:blip r:embed="rId6"/>
                <a:stretch>
                  <a:fillRect r="-255"/>
                </a:stretch>
              </a:blipFill>
            </p:spPr>
            <p:txBody>
              <a:bodyPr/>
              <a:lstStyle/>
              <a:p>
                <a:r>
                  <a:rPr lang="en-US">
                    <a:noFill/>
                  </a:rPr>
                  <a:t> </a:t>
                </a:r>
              </a:p>
            </p:txBody>
          </p:sp>
        </mc:Fallback>
      </mc:AlternateContent>
      <p:sp>
        <p:nvSpPr>
          <p:cNvPr id="30" name="Rectangle 29">
            <a:extLst>
              <a:ext uri="{FF2B5EF4-FFF2-40B4-BE49-F238E27FC236}">
                <a16:creationId xmlns:a16="http://schemas.microsoft.com/office/drawing/2014/main" id="{0F4DA5C5-2606-79A0-8F7C-10C5EE7E2A5E}"/>
              </a:ext>
            </a:extLst>
          </p:cNvPr>
          <p:cNvSpPr/>
          <p:nvPr/>
        </p:nvSpPr>
        <p:spPr>
          <a:xfrm>
            <a:off x="304800" y="1302319"/>
            <a:ext cx="6680608" cy="541713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31" name="Content Placeholder 2">
                <a:extLst>
                  <a:ext uri="{FF2B5EF4-FFF2-40B4-BE49-F238E27FC236}">
                    <a16:creationId xmlns:a16="http://schemas.microsoft.com/office/drawing/2014/main" id="{598D1781-9171-61FA-8AB6-0E3816E8DCEF}"/>
                  </a:ext>
                </a:extLst>
              </p:cNvPr>
              <p:cNvSpPr>
                <a:spLocks noGrp="1"/>
              </p:cNvSpPr>
              <p:nvPr>
                <p:ph idx="1"/>
              </p:nvPr>
            </p:nvSpPr>
            <p:spPr>
              <a:xfrm>
                <a:off x="7071745" y="1302319"/>
                <a:ext cx="5147964" cy="4874644"/>
              </a:xfrm>
            </p:spPr>
            <p:txBody>
              <a:bodyPr/>
              <a:lstStyle/>
              <a:p>
                <a:pPr marL="0" indent="0">
                  <a:buNone/>
                </a:pPr>
                <a:r>
                  <a:rPr lang="en-US" dirty="0"/>
                  <a:t>To show </a:t>
                </a:r>
                <a14:m>
                  <m:oMath xmlns:m="http://schemas.openxmlformats.org/officeDocument/2006/math">
                    <m:r>
                      <a:rPr lang="en-US" b="1" i="1" smtClean="0">
                        <a:latin typeface="Cambria Math" panose="02040503050406030204" pitchFamily="18" charset="0"/>
                      </a:rPr>
                      <m:t>𝑯𝒆</m:t>
                    </m:r>
                    <m:r>
                      <a:rPr lang="en-US" b="1" i="1" smtClean="0">
                        <a:latin typeface="Cambria Math" panose="02040503050406030204" pitchFamily="18" charset="0"/>
                      </a:rPr>
                      <m:t>′</m:t>
                    </m:r>
                  </m:oMath>
                </a14:m>
                <a:r>
                  <a:rPr lang="en-US" b="1" dirty="0"/>
                  <a:t> has low weight:</a:t>
                </a:r>
              </a:p>
              <a:p>
                <a:r>
                  <a:rPr lang="en-US" sz="2400" dirty="0"/>
                  <a:t>Can show: </a:t>
                </a:r>
                <a:r>
                  <a:rPr lang="en-US" sz="2400" i="1" dirty="0"/>
                  <a:t>many </a:t>
                </a:r>
                <a:r>
                  <a:rPr lang="en-US" sz="2400" dirty="0"/>
                  <a:t>possible H are consistent with G.</a:t>
                </a:r>
              </a:p>
              <a:p>
                <a:r>
                  <a:rPr lang="en-US" sz="2400" dirty="0"/>
                  <a:t>Observation: Phases 1 + 2 depend </a:t>
                </a:r>
                <a:r>
                  <a:rPr lang="en-US" sz="2400" b="1" dirty="0"/>
                  <a:t>only on G.</a:t>
                </a:r>
              </a:p>
              <a:p>
                <a:pPr lvl="1"/>
                <a:r>
                  <a:rPr lang="en-US" dirty="0"/>
                  <a:t>In the analysis, sample H </a:t>
                </a:r>
                <a:r>
                  <a:rPr lang="en-US" b="1" dirty="0"/>
                  <a:t>after</a:t>
                </a:r>
                <a:r>
                  <a:rPr lang="en-US" dirty="0"/>
                  <a:t> Phase 2.</a:t>
                </a:r>
                <a:endParaRPr lang="en-US" i="1" dirty="0"/>
              </a:p>
              <a:p>
                <a:r>
                  <a:rPr lang="en-US" sz="2400" dirty="0"/>
                  <a:t>Can show: for any low-weight </a:t>
                </a:r>
                <a14:m>
                  <m:oMath xmlns:m="http://schemas.openxmlformats.org/officeDocument/2006/math">
                    <m:r>
                      <a:rPr lang="en-US" sz="2400" b="0" i="1" smtClean="0">
                        <a:latin typeface="Cambria Math" panose="02040503050406030204" pitchFamily="18" charset="0"/>
                      </a:rPr>
                      <m:t>𝑒</m:t>
                    </m:r>
                    <m:r>
                      <a:rPr lang="en-US" sz="2400" b="0" i="1" smtClean="0">
                        <a:latin typeface="Cambria Math" panose="02040503050406030204" pitchFamily="18" charset="0"/>
                      </a:rPr>
                      <m:t>′</m:t>
                    </m:r>
                  </m:oMath>
                </a14:m>
                <a:r>
                  <a:rPr lang="en-US" sz="2400" dirty="0"/>
                  <a:t>, </a:t>
                </a:r>
              </a:p>
              <a:p>
                <a:pPr marL="0" indent="0">
                  <a:buNone/>
                </a:pPr>
                <a:endParaRPr lang="en-US" sz="2400" dirty="0"/>
              </a:p>
              <a:p>
                <a:pPr marL="0" indent="0">
                  <a:buNone/>
                </a:pPr>
                <a14:m>
                  <m:oMathPara xmlns:m="http://schemas.openxmlformats.org/officeDocument/2006/math">
                    <m:oMathParaPr>
                      <m:jc m:val="centerGroup"/>
                    </m:oMathParaPr>
                    <m:oMath xmlns:m="http://schemas.openxmlformats.org/officeDocument/2006/math">
                      <m:func>
                        <m:funcPr>
                          <m:ctrlPr>
                            <a:rPr lang="en-US" sz="2400" b="0" i="1" smtClean="0">
                              <a:latin typeface="Cambria Math" panose="02040503050406030204" pitchFamily="18" charset="0"/>
                            </a:rPr>
                          </m:ctrlPr>
                        </m:funcPr>
                        <m:fName>
                          <m:limLow>
                            <m:limLowPr>
                              <m:ctrlPr>
                                <a:rPr lang="en-US" sz="2400" b="0" i="1" smtClean="0">
                                  <a:latin typeface="Cambria Math" panose="02040503050406030204" pitchFamily="18" charset="0"/>
                                </a:rPr>
                              </m:ctrlPr>
                            </m:limLowPr>
                            <m:e>
                              <m:r>
                                <m:rPr>
                                  <m:sty m:val="p"/>
                                </m:rPr>
                                <a:rPr lang="en-US" sz="2400" b="0" i="0" smtClean="0">
                                  <a:latin typeface="Cambria Math" panose="02040503050406030204" pitchFamily="18" charset="0"/>
                                </a:rPr>
                                <m:t>Pr</m:t>
                              </m:r>
                            </m:e>
                            <m:lim>
                              <m:r>
                                <a:rPr lang="en-US" sz="2400" b="0" i="1" smtClean="0">
                                  <a:latin typeface="Cambria Math" panose="02040503050406030204" pitchFamily="18" charset="0"/>
                                </a:rPr>
                                <m:t>𝐻</m:t>
                              </m:r>
                            </m:lim>
                          </m:limLow>
                        </m:fName>
                        <m:e>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𝐻</m:t>
                              </m:r>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𝑒</m:t>
                                  </m:r>
                                </m:e>
                                <m:sup>
                                  <m:r>
                                    <a:rPr lang="en-US" sz="2400" b="0" i="1" smtClean="0">
                                      <a:latin typeface="Cambria Math" panose="02040503050406030204" pitchFamily="18" charset="0"/>
                                    </a:rPr>
                                    <m:t>′</m:t>
                                  </m:r>
                                </m:sup>
                              </m:sSup>
                              <m:r>
                                <m:rPr>
                                  <m:sty m:val="p"/>
                                </m:rPr>
                                <a:rPr lang="en-US" sz="2400" b="0" i="0" smtClean="0">
                                  <a:latin typeface="Cambria Math" panose="02040503050406030204" pitchFamily="18" charset="0"/>
                                </a:rPr>
                                <m:t>has</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high</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weight</m:t>
                              </m:r>
                            </m:e>
                          </m:d>
                          <m:r>
                            <a:rPr lang="en-US" sz="2400" b="0" i="1" smtClean="0">
                              <a:latin typeface="Cambria Math" panose="02040503050406030204" pitchFamily="18" charset="0"/>
                            </a:rPr>
                            <m:t>≤</m:t>
                          </m:r>
                          <m:r>
                            <a:rPr lang="en-US" sz="2400" b="0" i="1" smtClean="0">
                              <a:latin typeface="Cambria Math" panose="02040503050406030204" pitchFamily="18" charset="0"/>
                            </a:rPr>
                            <m:t>𝑛𝑒𝑔𝑙</m:t>
                          </m:r>
                          <m:r>
                            <a:rPr lang="en-US" sz="2400" b="0" i="1" smtClean="0">
                              <a:latin typeface="Cambria Math" panose="02040503050406030204" pitchFamily="18" charset="0"/>
                            </a:rPr>
                            <m:t>.</m:t>
                          </m:r>
                        </m:e>
                      </m:func>
                    </m:oMath>
                  </m:oMathPara>
                </a14:m>
                <a:endParaRPr lang="en-US" sz="2400" dirty="0"/>
              </a:p>
            </p:txBody>
          </p:sp>
        </mc:Choice>
        <mc:Fallback>
          <p:sp>
            <p:nvSpPr>
              <p:cNvPr id="31" name="Content Placeholder 2">
                <a:extLst>
                  <a:ext uri="{FF2B5EF4-FFF2-40B4-BE49-F238E27FC236}">
                    <a16:creationId xmlns:a16="http://schemas.microsoft.com/office/drawing/2014/main" id="{598D1781-9171-61FA-8AB6-0E3816E8DCEF}"/>
                  </a:ext>
                </a:extLst>
              </p:cNvPr>
              <p:cNvSpPr>
                <a:spLocks noGrp="1" noRot="1" noChangeAspect="1" noMove="1" noResize="1" noEditPoints="1" noAdjustHandles="1" noChangeArrowheads="1" noChangeShapeType="1" noTextEdit="1"/>
              </p:cNvSpPr>
              <p:nvPr>
                <p:ph idx="1"/>
              </p:nvPr>
            </p:nvSpPr>
            <p:spPr>
              <a:xfrm>
                <a:off x="7071745" y="1302319"/>
                <a:ext cx="5147964" cy="4874644"/>
              </a:xfrm>
              <a:blipFill>
                <a:blip r:embed="rId7"/>
                <a:stretch>
                  <a:fillRect l="-2457" t="-2078"/>
                </a:stretch>
              </a:blipFill>
            </p:spPr>
            <p:txBody>
              <a:bodyPr/>
              <a:lstStyle/>
              <a:p>
                <a:r>
                  <a:rPr lang="en-US">
                    <a:noFill/>
                  </a:rPr>
                  <a:t> </a:t>
                </a:r>
              </a:p>
            </p:txBody>
          </p:sp>
        </mc:Fallback>
      </mc:AlternateContent>
      <p:cxnSp>
        <p:nvCxnSpPr>
          <p:cNvPr id="3" name="Straight Arrow Connector 2">
            <a:extLst>
              <a:ext uri="{FF2B5EF4-FFF2-40B4-BE49-F238E27FC236}">
                <a16:creationId xmlns:a16="http://schemas.microsoft.com/office/drawing/2014/main" id="{16898D47-F922-81A5-235B-DAF5619EFD3B}"/>
              </a:ext>
            </a:extLst>
          </p:cNvPr>
          <p:cNvCxnSpPr>
            <a:cxnSpLocks/>
          </p:cNvCxnSpPr>
          <p:nvPr/>
        </p:nvCxnSpPr>
        <p:spPr>
          <a:xfrm flipH="1" flipV="1">
            <a:off x="7812280" y="5422607"/>
            <a:ext cx="692628" cy="544654"/>
          </a:xfrm>
          <a:prstGeom prst="straightConnector1">
            <a:avLst/>
          </a:prstGeom>
          <a:ln w="38100">
            <a:tailEnd type="stealth"/>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BA2661DB-3A51-894B-AC0A-1AF520D5CE3E}"/>
              </a:ext>
            </a:extLst>
          </p:cNvPr>
          <p:cNvSpPr txBox="1"/>
          <p:nvPr/>
        </p:nvSpPr>
        <p:spPr>
          <a:xfrm>
            <a:off x="7898617" y="5932880"/>
            <a:ext cx="3016018" cy="369332"/>
          </a:xfrm>
          <a:prstGeom prst="rect">
            <a:avLst/>
          </a:prstGeom>
          <a:noFill/>
        </p:spPr>
        <p:txBody>
          <a:bodyPr wrap="none" rtlCol="0">
            <a:spAutoFit/>
          </a:bodyPr>
          <a:lstStyle/>
          <a:p>
            <a:r>
              <a:rPr lang="en-US" dirty="0"/>
              <a:t>Random H consistent with G</a:t>
            </a:r>
          </a:p>
        </p:txBody>
      </p:sp>
      <p:cxnSp>
        <p:nvCxnSpPr>
          <p:cNvPr id="10" name="Straight Arrow Connector 9">
            <a:extLst>
              <a:ext uri="{FF2B5EF4-FFF2-40B4-BE49-F238E27FC236}">
                <a16:creationId xmlns:a16="http://schemas.microsoft.com/office/drawing/2014/main" id="{E942F30E-81C5-1A9E-38D1-D7C99E0326C6}"/>
              </a:ext>
            </a:extLst>
          </p:cNvPr>
          <p:cNvCxnSpPr>
            <a:cxnSpLocks/>
          </p:cNvCxnSpPr>
          <p:nvPr/>
        </p:nvCxnSpPr>
        <p:spPr>
          <a:xfrm flipV="1">
            <a:off x="1204852" y="2108942"/>
            <a:ext cx="1039584" cy="183165"/>
          </a:xfrm>
          <a:prstGeom prst="straightConnector1">
            <a:avLst/>
          </a:prstGeom>
          <a:ln w="38100">
            <a:tailEnd type="stealth"/>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B89DCFA5-5749-A5DB-6E89-C1CECF6C872C}"/>
              </a:ext>
            </a:extLst>
          </p:cNvPr>
          <p:cNvCxnSpPr>
            <a:cxnSpLocks/>
          </p:cNvCxnSpPr>
          <p:nvPr/>
        </p:nvCxnSpPr>
        <p:spPr>
          <a:xfrm flipH="1">
            <a:off x="1170709" y="2348563"/>
            <a:ext cx="1107870" cy="185731"/>
          </a:xfrm>
          <a:prstGeom prst="straightConnector1">
            <a:avLst/>
          </a:prstGeom>
          <a:ln w="38100">
            <a:tailEnd type="stealt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0BB50FDF-5918-1E5B-2ADD-91B1CFFD2FDC}"/>
                  </a:ext>
                </a:extLst>
              </p:cNvPr>
              <p:cNvSpPr txBox="1"/>
              <p:nvPr/>
            </p:nvSpPr>
            <p:spPr>
              <a:xfrm>
                <a:off x="1482436" y="1656165"/>
                <a:ext cx="415636"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𝑚</m:t>
                          </m:r>
                        </m:e>
                        <m:sub>
                          <m:r>
                            <a:rPr lang="en-US" sz="2400" b="0" i="1" smtClean="0">
                              <a:latin typeface="Cambria Math" panose="02040503050406030204" pitchFamily="18" charset="0"/>
                            </a:rPr>
                            <m:t>𝑖</m:t>
                          </m:r>
                        </m:sub>
                      </m:sSub>
                    </m:oMath>
                  </m:oMathPara>
                </a14:m>
                <a:endParaRPr lang="en-US" sz="2400" dirty="0"/>
              </a:p>
            </p:txBody>
          </p:sp>
        </mc:Choice>
        <mc:Fallback>
          <p:sp>
            <p:nvSpPr>
              <p:cNvPr id="14" name="TextBox 13">
                <a:extLst>
                  <a:ext uri="{FF2B5EF4-FFF2-40B4-BE49-F238E27FC236}">
                    <a16:creationId xmlns:a16="http://schemas.microsoft.com/office/drawing/2014/main" id="{0BB50FDF-5918-1E5B-2ADD-91B1CFFD2FDC}"/>
                  </a:ext>
                </a:extLst>
              </p:cNvPr>
              <p:cNvSpPr txBox="1">
                <a:spLocks noRot="1" noChangeAspect="1" noMove="1" noResize="1" noEditPoints="1" noAdjustHandles="1" noChangeArrowheads="1" noChangeShapeType="1" noTextEdit="1"/>
              </p:cNvSpPr>
              <p:nvPr/>
            </p:nvSpPr>
            <p:spPr>
              <a:xfrm>
                <a:off x="1482436" y="1656165"/>
                <a:ext cx="415636" cy="461665"/>
              </a:xfrm>
              <a:prstGeom prst="rect">
                <a:avLst/>
              </a:prstGeom>
              <a:blipFill>
                <a:blip r:embed="rId8"/>
                <a:stretch>
                  <a:fillRect r="-20588" b="-270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480E2816-AC4B-9D7E-9713-EF9DD97A57BA}"/>
                  </a:ext>
                </a:extLst>
              </p:cNvPr>
              <p:cNvSpPr txBox="1"/>
              <p:nvPr/>
            </p:nvSpPr>
            <p:spPr>
              <a:xfrm>
                <a:off x="1697182" y="2393065"/>
                <a:ext cx="415636"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𝑐</m:t>
                          </m:r>
                        </m:e>
                        <m:sub>
                          <m:r>
                            <a:rPr lang="en-US" sz="2400" b="0" i="1" smtClean="0">
                              <a:latin typeface="Cambria Math" panose="02040503050406030204" pitchFamily="18" charset="0"/>
                            </a:rPr>
                            <m:t>𝑖</m:t>
                          </m:r>
                        </m:sub>
                      </m:sSub>
                    </m:oMath>
                  </m:oMathPara>
                </a14:m>
                <a:endParaRPr lang="en-US" sz="2400" dirty="0"/>
              </a:p>
            </p:txBody>
          </p:sp>
        </mc:Choice>
        <mc:Fallback>
          <p:sp>
            <p:nvSpPr>
              <p:cNvPr id="17" name="TextBox 16">
                <a:extLst>
                  <a:ext uri="{FF2B5EF4-FFF2-40B4-BE49-F238E27FC236}">
                    <a16:creationId xmlns:a16="http://schemas.microsoft.com/office/drawing/2014/main" id="{480E2816-AC4B-9D7E-9713-EF9DD97A57BA}"/>
                  </a:ext>
                </a:extLst>
              </p:cNvPr>
              <p:cNvSpPr txBox="1">
                <a:spLocks noRot="1" noChangeAspect="1" noMove="1" noResize="1" noEditPoints="1" noAdjustHandles="1" noChangeArrowheads="1" noChangeShapeType="1" noTextEdit="1"/>
              </p:cNvSpPr>
              <p:nvPr/>
            </p:nvSpPr>
            <p:spPr>
              <a:xfrm>
                <a:off x="1697182" y="2393065"/>
                <a:ext cx="415636" cy="461665"/>
              </a:xfrm>
              <a:prstGeom prst="rect">
                <a:avLst/>
              </a:prstGeom>
              <a:blipFill>
                <a:blip r:embed="rId9"/>
                <a:stretch>
                  <a:fillRect b="-2703"/>
                </a:stretch>
              </a:blipFill>
            </p:spPr>
            <p:txBody>
              <a:bodyPr/>
              <a:lstStyle/>
              <a:p>
                <a:r>
                  <a:rPr lang="en-US">
                    <a:noFill/>
                  </a:rPr>
                  <a:t> </a:t>
                </a:r>
              </a:p>
            </p:txBody>
          </p:sp>
        </mc:Fallback>
      </mc:AlternateContent>
    </p:spTree>
    <p:extLst>
      <p:ext uri="{BB962C8B-B14F-4D97-AF65-F5344CB8AC3E}">
        <p14:creationId xmlns:p14="http://schemas.microsoft.com/office/powerpoint/2010/main" val="392558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F812E-548C-3EE5-5B89-1678815DE801}"/>
              </a:ext>
            </a:extLst>
          </p:cNvPr>
          <p:cNvSpPr>
            <a:spLocks noGrp="1"/>
          </p:cNvSpPr>
          <p:nvPr>
            <p:ph type="title"/>
          </p:nvPr>
        </p:nvSpPr>
        <p:spPr>
          <a:xfrm>
            <a:off x="838199" y="0"/>
            <a:ext cx="10515600" cy="1325563"/>
          </a:xfrm>
        </p:spPr>
        <p:txBody>
          <a:bodyPr/>
          <a:lstStyle/>
          <a:p>
            <a:r>
              <a:rPr lang="en-US" dirty="0"/>
              <a:t>Summary</a:t>
            </a:r>
          </a:p>
        </p:txBody>
      </p:sp>
      <p:sp>
        <p:nvSpPr>
          <p:cNvPr id="6" name="Rounded Rectangle 5">
            <a:extLst>
              <a:ext uri="{FF2B5EF4-FFF2-40B4-BE49-F238E27FC236}">
                <a16:creationId xmlns:a16="http://schemas.microsoft.com/office/drawing/2014/main" id="{3DFE08C1-C8FC-2DB6-13D3-2256E5630130}"/>
              </a:ext>
            </a:extLst>
          </p:cNvPr>
          <p:cNvSpPr/>
          <p:nvPr/>
        </p:nvSpPr>
        <p:spPr>
          <a:xfrm>
            <a:off x="784664" y="1325563"/>
            <a:ext cx="10622671" cy="1100466"/>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sz="2800" b="1" dirty="0">
                <a:solidFill>
                  <a:sysClr val="windowText" lastClr="000000"/>
                </a:solidFill>
              </a:rPr>
              <a:t>Main Theorem:</a:t>
            </a:r>
            <a:r>
              <a:rPr lang="en-US" sz="2800" dirty="0">
                <a:solidFill>
                  <a:sysClr val="windowText" lastClr="000000"/>
                </a:solidFill>
              </a:rPr>
              <a:t> Ideal PRCs exist assuming </a:t>
            </a:r>
            <a:r>
              <a:rPr lang="en-US" sz="2800" dirty="0" err="1">
                <a:solidFill>
                  <a:sysClr val="windowText" lastClr="000000"/>
                </a:solidFill>
              </a:rPr>
              <a:t>subexponential</a:t>
            </a:r>
            <a:r>
              <a:rPr lang="en-US" sz="2800" dirty="0">
                <a:solidFill>
                  <a:sysClr val="windowText" lastClr="000000"/>
                </a:solidFill>
              </a:rPr>
              <a:t> LPN.</a:t>
            </a:r>
            <a:endParaRPr lang="en-US" sz="2800" b="1" dirty="0">
              <a:solidFill>
                <a:sysClr val="windowText" lastClr="000000"/>
              </a:solidFill>
            </a:endParaRPr>
          </a:p>
        </p:txBody>
      </p:sp>
      <p:sp>
        <p:nvSpPr>
          <p:cNvPr id="7" name="Rounded Rectangle 6">
            <a:extLst>
              <a:ext uri="{FF2B5EF4-FFF2-40B4-BE49-F238E27FC236}">
                <a16:creationId xmlns:a16="http://schemas.microsoft.com/office/drawing/2014/main" id="{C4D58DD3-8C82-A648-7D39-B10D0C9088CC}"/>
              </a:ext>
            </a:extLst>
          </p:cNvPr>
          <p:cNvSpPr/>
          <p:nvPr/>
        </p:nvSpPr>
        <p:spPr>
          <a:xfrm>
            <a:off x="757897" y="3211578"/>
            <a:ext cx="10622670" cy="1100466"/>
          </a:xfrm>
          <a:prstGeom prst="roundRect">
            <a:avLst/>
          </a:prstGeom>
          <a:solidFill>
            <a:schemeClr val="accent5"/>
          </a:solidFill>
          <a:ln w="825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sz="2800" b="1" dirty="0">
                <a:solidFill>
                  <a:sysClr val="windowText" lastClr="000000"/>
                </a:solidFill>
              </a:rPr>
              <a:t>Step 1: </a:t>
            </a:r>
            <a:r>
              <a:rPr lang="en-US" sz="2800" dirty="0">
                <a:solidFill>
                  <a:sysClr val="windowText" lastClr="000000"/>
                </a:solidFill>
              </a:rPr>
              <a:t>PRC construction of [CG24] is “encoder-only” ideal </a:t>
            </a:r>
          </a:p>
          <a:p>
            <a:pPr lvl="1" algn="ctr"/>
            <a:r>
              <a:rPr lang="en-US" sz="2800" dirty="0">
                <a:solidFill>
                  <a:sysClr val="windowText" lastClr="000000"/>
                </a:solidFill>
              </a:rPr>
              <a:t>(hard to find red dots with an encoding oracle)</a:t>
            </a:r>
          </a:p>
        </p:txBody>
      </p:sp>
      <p:sp>
        <p:nvSpPr>
          <p:cNvPr id="8" name="Rounded Rectangle 7">
            <a:extLst>
              <a:ext uri="{FF2B5EF4-FFF2-40B4-BE49-F238E27FC236}">
                <a16:creationId xmlns:a16="http://schemas.microsoft.com/office/drawing/2014/main" id="{816DEC96-F949-6D24-6CCE-03C142807DD0}"/>
              </a:ext>
            </a:extLst>
          </p:cNvPr>
          <p:cNvSpPr/>
          <p:nvPr/>
        </p:nvSpPr>
        <p:spPr>
          <a:xfrm>
            <a:off x="731130" y="5111453"/>
            <a:ext cx="10676204" cy="1100466"/>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r>
              <a:rPr lang="en-US" sz="2800" b="1" dirty="0">
                <a:solidFill>
                  <a:sysClr val="windowText" lastClr="000000"/>
                </a:solidFill>
              </a:rPr>
              <a:t>Step 2: </a:t>
            </a:r>
            <a:r>
              <a:rPr lang="en-US" sz="2800" dirty="0">
                <a:solidFill>
                  <a:sysClr val="windowText" lastClr="000000"/>
                </a:solidFill>
              </a:rPr>
              <a:t>Generic compiler from encoder-only ideal to ideal</a:t>
            </a:r>
          </a:p>
        </p:txBody>
      </p:sp>
      <p:sp>
        <p:nvSpPr>
          <p:cNvPr id="9" name="TextBox 8">
            <a:extLst>
              <a:ext uri="{FF2B5EF4-FFF2-40B4-BE49-F238E27FC236}">
                <a16:creationId xmlns:a16="http://schemas.microsoft.com/office/drawing/2014/main" id="{27987F0D-4930-4A63-62D7-C44D7852541D}"/>
              </a:ext>
            </a:extLst>
          </p:cNvPr>
          <p:cNvSpPr txBox="1"/>
          <p:nvPr/>
        </p:nvSpPr>
        <p:spPr>
          <a:xfrm>
            <a:off x="7509162" y="2542032"/>
            <a:ext cx="3366655" cy="646331"/>
          </a:xfrm>
          <a:prstGeom prst="rect">
            <a:avLst/>
          </a:prstGeom>
          <a:noFill/>
        </p:spPr>
        <p:txBody>
          <a:bodyPr wrap="square" rtlCol="0">
            <a:spAutoFit/>
          </a:bodyPr>
          <a:lstStyle/>
          <a:p>
            <a:r>
              <a:rPr lang="en-US" sz="3600" b="1" dirty="0">
                <a:solidFill>
                  <a:schemeClr val="accent4"/>
                </a:solidFill>
              </a:rPr>
              <a:t>What we saw</a:t>
            </a:r>
          </a:p>
        </p:txBody>
      </p:sp>
      <p:sp>
        <p:nvSpPr>
          <p:cNvPr id="3" name="TextBox 2">
            <a:extLst>
              <a:ext uri="{FF2B5EF4-FFF2-40B4-BE49-F238E27FC236}">
                <a16:creationId xmlns:a16="http://schemas.microsoft.com/office/drawing/2014/main" id="{ACA39B0B-B692-DAE9-9CC1-384CED1CBD6D}"/>
              </a:ext>
            </a:extLst>
          </p:cNvPr>
          <p:cNvSpPr txBox="1"/>
          <p:nvPr/>
        </p:nvSpPr>
        <p:spPr>
          <a:xfrm>
            <a:off x="7509162" y="4588233"/>
            <a:ext cx="3366655" cy="523220"/>
          </a:xfrm>
          <a:prstGeom prst="rect">
            <a:avLst/>
          </a:prstGeom>
          <a:noFill/>
        </p:spPr>
        <p:txBody>
          <a:bodyPr wrap="square" rtlCol="0">
            <a:spAutoFit/>
          </a:bodyPr>
          <a:lstStyle/>
          <a:p>
            <a:r>
              <a:rPr lang="en-US" sz="2800" dirty="0"/>
              <a:t>See paper</a:t>
            </a:r>
          </a:p>
        </p:txBody>
      </p:sp>
      <p:sp>
        <p:nvSpPr>
          <p:cNvPr id="4" name="TextBox 3">
            <a:extLst>
              <a:ext uri="{FF2B5EF4-FFF2-40B4-BE49-F238E27FC236}">
                <a16:creationId xmlns:a16="http://schemas.microsoft.com/office/drawing/2014/main" id="{AEF9DEB4-02B8-28AD-0D3F-67E05C02B2ED}"/>
              </a:ext>
            </a:extLst>
          </p:cNvPr>
          <p:cNvSpPr txBox="1"/>
          <p:nvPr/>
        </p:nvSpPr>
        <p:spPr>
          <a:xfrm>
            <a:off x="318655" y="6488668"/>
            <a:ext cx="7661564" cy="369332"/>
          </a:xfrm>
          <a:prstGeom prst="rect">
            <a:avLst/>
          </a:prstGeom>
          <a:noFill/>
        </p:spPr>
        <p:txBody>
          <a:bodyPr wrap="square" rtlCol="0">
            <a:spAutoFit/>
          </a:bodyPr>
          <a:lstStyle/>
          <a:p>
            <a:r>
              <a:rPr lang="en-US" dirty="0"/>
              <a:t>Note: in the paper, “encoder-only ideal” = “adaptively robust”</a:t>
            </a:r>
          </a:p>
        </p:txBody>
      </p:sp>
    </p:spTree>
    <p:extLst>
      <p:ext uri="{BB962C8B-B14F-4D97-AF65-F5344CB8AC3E}">
        <p14:creationId xmlns:p14="http://schemas.microsoft.com/office/powerpoint/2010/main" val="4003929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F63F2-3A4D-468A-D126-AE49E1034467}"/>
              </a:ext>
            </a:extLst>
          </p:cNvPr>
          <p:cNvSpPr>
            <a:spLocks noGrp="1"/>
          </p:cNvSpPr>
          <p:nvPr>
            <p:ph type="title"/>
          </p:nvPr>
        </p:nvSpPr>
        <p:spPr/>
        <p:txBody>
          <a:bodyPr/>
          <a:lstStyle/>
          <a:p>
            <a:r>
              <a:rPr lang="en-US" dirty="0"/>
              <a:t>Takeaway for Watermarks</a:t>
            </a:r>
          </a:p>
        </p:txBody>
      </p:sp>
      <p:sp>
        <p:nvSpPr>
          <p:cNvPr id="3" name="Rounded Rectangle 2">
            <a:extLst>
              <a:ext uri="{FF2B5EF4-FFF2-40B4-BE49-F238E27FC236}">
                <a16:creationId xmlns:a16="http://schemas.microsoft.com/office/drawing/2014/main" id="{67C4D6AE-6194-2FC3-0651-96053888B3D1}"/>
              </a:ext>
            </a:extLst>
          </p:cNvPr>
          <p:cNvSpPr/>
          <p:nvPr/>
        </p:nvSpPr>
        <p:spPr>
          <a:xfrm>
            <a:off x="838200" y="2183820"/>
            <a:ext cx="10636957" cy="269298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Ideal PRC-based watermarks are hard to remove*</a:t>
            </a:r>
          </a:p>
          <a:p>
            <a:pPr algn="ctr"/>
            <a:r>
              <a:rPr lang="en-US" sz="3200" b="1" dirty="0">
                <a:solidFill>
                  <a:schemeClr val="accent4"/>
                </a:solidFill>
              </a:rPr>
              <a:t>even with generator (</a:t>
            </a:r>
            <a:r>
              <a:rPr lang="en-US" sz="3200" b="1" dirty="0" err="1">
                <a:solidFill>
                  <a:schemeClr val="accent4"/>
                </a:solidFill>
              </a:rPr>
              <a:t>eg</a:t>
            </a:r>
            <a:r>
              <a:rPr lang="en-US" sz="3200" b="1" dirty="0">
                <a:solidFill>
                  <a:schemeClr val="accent4"/>
                </a:solidFill>
              </a:rPr>
              <a:t>, </a:t>
            </a:r>
            <a:r>
              <a:rPr lang="en-US" sz="3200" b="1" dirty="0" err="1">
                <a:solidFill>
                  <a:schemeClr val="accent4"/>
                </a:solidFill>
              </a:rPr>
              <a:t>ChatGPT</a:t>
            </a:r>
            <a:r>
              <a:rPr lang="en-US" sz="3200" b="1" dirty="0">
                <a:solidFill>
                  <a:schemeClr val="accent4"/>
                </a:solidFill>
              </a:rPr>
              <a:t>) and detector access</a:t>
            </a:r>
          </a:p>
        </p:txBody>
      </p:sp>
      <p:sp>
        <p:nvSpPr>
          <p:cNvPr id="14" name="TextBox 13">
            <a:extLst>
              <a:ext uri="{FF2B5EF4-FFF2-40B4-BE49-F238E27FC236}">
                <a16:creationId xmlns:a16="http://schemas.microsoft.com/office/drawing/2014/main" id="{19C34D73-9D04-39EF-5151-0808A0BBFC30}"/>
              </a:ext>
            </a:extLst>
          </p:cNvPr>
          <p:cNvSpPr txBox="1"/>
          <p:nvPr/>
        </p:nvSpPr>
        <p:spPr>
          <a:xfrm>
            <a:off x="318655" y="6488668"/>
            <a:ext cx="7661564" cy="369332"/>
          </a:xfrm>
          <a:prstGeom prst="rect">
            <a:avLst/>
          </a:prstGeom>
          <a:noFill/>
        </p:spPr>
        <p:txBody>
          <a:bodyPr wrap="square" rtlCol="0">
            <a:spAutoFit/>
          </a:bodyPr>
          <a:lstStyle/>
          <a:p>
            <a:r>
              <a:rPr lang="en-US" dirty="0"/>
              <a:t>*Without significantly changing the content</a:t>
            </a:r>
          </a:p>
        </p:txBody>
      </p:sp>
    </p:spTree>
    <p:extLst>
      <p:ext uri="{BB962C8B-B14F-4D97-AF65-F5344CB8AC3E}">
        <p14:creationId xmlns:p14="http://schemas.microsoft.com/office/powerpoint/2010/main" val="3497531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76F62-337C-2286-FEDC-94AEBE711100}"/>
              </a:ext>
            </a:extLst>
          </p:cNvPr>
          <p:cNvSpPr>
            <a:spLocks noGrp="1"/>
          </p:cNvSpPr>
          <p:nvPr>
            <p:ph type="title"/>
          </p:nvPr>
        </p:nvSpPr>
        <p:spPr>
          <a:xfrm>
            <a:off x="187036" y="80674"/>
            <a:ext cx="11817927" cy="1325563"/>
          </a:xfrm>
        </p:spPr>
        <p:txBody>
          <a:bodyPr>
            <a:normAutofit/>
          </a:bodyPr>
          <a:lstStyle/>
          <a:p>
            <a:pPr algn="ctr"/>
            <a:r>
              <a:rPr lang="en-US" dirty="0"/>
              <a:t>This talk is about pseudorandom codes </a:t>
            </a:r>
            <a:r>
              <a:rPr lang="en-US" sz="4400" dirty="0"/>
              <a:t>[</a:t>
            </a:r>
            <a:r>
              <a:rPr lang="en-US" sz="4400" dirty="0">
                <a:solidFill>
                  <a:schemeClr val="accent1"/>
                </a:solidFill>
              </a:rPr>
              <a:t>C-</a:t>
            </a:r>
            <a:r>
              <a:rPr lang="en-US" sz="4400" dirty="0"/>
              <a:t>Gunn24]</a:t>
            </a:r>
            <a:endParaRPr lang="en-US" dirty="0"/>
          </a:p>
        </p:txBody>
      </p:sp>
      <p:sp>
        <p:nvSpPr>
          <p:cNvPr id="4" name="Rounded Rectangle 3">
            <a:extLst>
              <a:ext uri="{FF2B5EF4-FFF2-40B4-BE49-F238E27FC236}">
                <a16:creationId xmlns:a16="http://schemas.microsoft.com/office/drawing/2014/main" id="{76A912F1-820C-3407-081C-C4950EE7F64F}"/>
              </a:ext>
            </a:extLst>
          </p:cNvPr>
          <p:cNvSpPr/>
          <p:nvPr/>
        </p:nvSpPr>
        <p:spPr>
          <a:xfrm>
            <a:off x="5500254" y="1406237"/>
            <a:ext cx="6061364"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Pseudorandom encryption</a:t>
            </a:r>
          </a:p>
        </p:txBody>
      </p:sp>
      <p:sp>
        <p:nvSpPr>
          <p:cNvPr id="5" name="Rounded Rectangle 4">
            <a:extLst>
              <a:ext uri="{FF2B5EF4-FFF2-40B4-BE49-F238E27FC236}">
                <a16:creationId xmlns:a16="http://schemas.microsoft.com/office/drawing/2014/main" id="{E09E557B-9000-F82E-D3BE-595F63C0C951}"/>
              </a:ext>
            </a:extLst>
          </p:cNvPr>
          <p:cNvSpPr/>
          <p:nvPr/>
        </p:nvSpPr>
        <p:spPr>
          <a:xfrm>
            <a:off x="5500253" y="4193021"/>
            <a:ext cx="6061363"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Error-correcting code</a:t>
            </a:r>
          </a:p>
        </p:txBody>
      </p:sp>
      <p:sp>
        <p:nvSpPr>
          <p:cNvPr id="7" name="Rounded Rectangle 6">
            <a:extLst>
              <a:ext uri="{FF2B5EF4-FFF2-40B4-BE49-F238E27FC236}">
                <a16:creationId xmlns:a16="http://schemas.microsoft.com/office/drawing/2014/main" id="{9ED1F00B-913E-2324-A2AE-37EF7CE8D18A}"/>
              </a:ext>
            </a:extLst>
          </p:cNvPr>
          <p:cNvSpPr/>
          <p:nvPr/>
        </p:nvSpPr>
        <p:spPr>
          <a:xfrm>
            <a:off x="374073" y="2879329"/>
            <a:ext cx="3855026"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Pseudorandom code (PRC)</a:t>
            </a:r>
          </a:p>
        </p:txBody>
      </p:sp>
      <p:sp>
        <p:nvSpPr>
          <p:cNvPr id="3" name="TextBox 2">
            <a:extLst>
              <a:ext uri="{FF2B5EF4-FFF2-40B4-BE49-F238E27FC236}">
                <a16:creationId xmlns:a16="http://schemas.microsoft.com/office/drawing/2014/main" id="{1E244EDE-94CB-5738-9FA0-7D89F3939868}"/>
              </a:ext>
            </a:extLst>
          </p:cNvPr>
          <p:cNvSpPr txBox="1"/>
          <p:nvPr/>
        </p:nvSpPr>
        <p:spPr>
          <a:xfrm>
            <a:off x="4525239" y="3706091"/>
            <a:ext cx="678873" cy="923330"/>
          </a:xfrm>
          <a:prstGeom prst="rect">
            <a:avLst/>
          </a:prstGeom>
          <a:noFill/>
        </p:spPr>
        <p:txBody>
          <a:bodyPr wrap="square" rtlCol="0">
            <a:spAutoFit/>
          </a:bodyPr>
          <a:lstStyle/>
          <a:p>
            <a:r>
              <a:rPr lang="en-US" sz="5400" dirty="0"/>
              <a:t>=</a:t>
            </a:r>
          </a:p>
        </p:txBody>
      </p:sp>
      <p:sp>
        <p:nvSpPr>
          <p:cNvPr id="6" name="TextBox 5">
            <a:extLst>
              <a:ext uri="{FF2B5EF4-FFF2-40B4-BE49-F238E27FC236}">
                <a16:creationId xmlns:a16="http://schemas.microsoft.com/office/drawing/2014/main" id="{124209CB-A8A9-C3DD-90B1-930A7D310114}"/>
              </a:ext>
            </a:extLst>
          </p:cNvPr>
          <p:cNvSpPr txBox="1"/>
          <p:nvPr/>
        </p:nvSpPr>
        <p:spPr>
          <a:xfrm>
            <a:off x="8423560" y="3505200"/>
            <a:ext cx="678873" cy="923330"/>
          </a:xfrm>
          <a:prstGeom prst="rect">
            <a:avLst/>
          </a:prstGeom>
          <a:noFill/>
        </p:spPr>
        <p:txBody>
          <a:bodyPr wrap="square" rtlCol="0">
            <a:spAutoFit/>
          </a:bodyPr>
          <a:lstStyle/>
          <a:p>
            <a:r>
              <a:rPr lang="en-US" sz="5400" dirty="0"/>
              <a:t>+</a:t>
            </a:r>
          </a:p>
        </p:txBody>
      </p:sp>
    </p:spTree>
    <p:extLst>
      <p:ext uri="{BB962C8B-B14F-4D97-AF65-F5344CB8AC3E}">
        <p14:creationId xmlns:p14="http://schemas.microsoft.com/office/powerpoint/2010/main" val="174141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4A659-2843-AD0D-39AC-8248DA1A317B}"/>
              </a:ext>
            </a:extLst>
          </p:cNvPr>
          <p:cNvSpPr>
            <a:spLocks noGrp="1"/>
          </p:cNvSpPr>
          <p:nvPr>
            <p:ph type="title"/>
          </p:nvPr>
        </p:nvSpPr>
        <p:spPr/>
        <p:txBody>
          <a:bodyPr/>
          <a:lstStyle/>
          <a:p>
            <a:r>
              <a:rPr lang="en-US" dirty="0"/>
              <a:t>Open Questions</a:t>
            </a:r>
          </a:p>
        </p:txBody>
      </p:sp>
      <p:sp>
        <p:nvSpPr>
          <p:cNvPr id="3" name="Content Placeholder 2">
            <a:extLst>
              <a:ext uri="{FF2B5EF4-FFF2-40B4-BE49-F238E27FC236}">
                <a16:creationId xmlns:a16="http://schemas.microsoft.com/office/drawing/2014/main" id="{6E7C90A8-2DE9-2475-D904-FFF104630B5E}"/>
              </a:ext>
            </a:extLst>
          </p:cNvPr>
          <p:cNvSpPr>
            <a:spLocks noGrp="1"/>
          </p:cNvSpPr>
          <p:nvPr>
            <p:ph idx="1"/>
          </p:nvPr>
        </p:nvSpPr>
        <p:spPr/>
        <p:txBody>
          <a:bodyPr/>
          <a:lstStyle/>
          <a:p>
            <a:r>
              <a:rPr lang="en-US" dirty="0"/>
              <a:t>PRCs without </a:t>
            </a:r>
            <a:r>
              <a:rPr lang="en-US" dirty="0" err="1"/>
              <a:t>quasipolynomial</a:t>
            </a:r>
            <a:r>
              <a:rPr lang="en-US" dirty="0"/>
              <a:t>-time distinguishing attacks?</a:t>
            </a:r>
          </a:p>
          <a:p>
            <a:r>
              <a:rPr lang="en-US" dirty="0"/>
              <a:t>PRCs with robustness to adversaries </a:t>
            </a:r>
            <a:r>
              <a:rPr lang="en-US" i="1" dirty="0"/>
              <a:t>with a decoding key</a:t>
            </a:r>
            <a:r>
              <a:rPr lang="en-US" dirty="0"/>
              <a:t>?</a:t>
            </a:r>
          </a:p>
        </p:txBody>
      </p:sp>
    </p:spTree>
    <p:extLst>
      <p:ext uri="{BB962C8B-B14F-4D97-AF65-F5344CB8AC3E}">
        <p14:creationId xmlns:p14="http://schemas.microsoft.com/office/powerpoint/2010/main" val="1798454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A65885BA-BFE4-775E-177A-E8D33F78C2AE}"/>
              </a:ext>
            </a:extLst>
          </p:cNvPr>
          <p:cNvSpPr txBox="1"/>
          <p:nvPr/>
        </p:nvSpPr>
        <p:spPr>
          <a:xfrm>
            <a:off x="1885932" y="3755740"/>
            <a:ext cx="2124812" cy="523220"/>
          </a:xfrm>
          <a:prstGeom prst="rect">
            <a:avLst/>
          </a:prstGeom>
          <a:solidFill>
            <a:schemeClr val="bg1"/>
          </a:solidFill>
        </p:spPr>
        <p:txBody>
          <a:bodyPr wrap="none" rtlCol="0">
            <a:spAutoFit/>
          </a:bodyPr>
          <a:lstStyle/>
          <a:p>
            <a:r>
              <a:rPr lang="en-US" sz="2800" strike="sngStrike" dirty="0"/>
              <a:t>randomness</a:t>
            </a:r>
          </a:p>
        </p:txBody>
      </p:sp>
      <p:sp>
        <p:nvSpPr>
          <p:cNvPr id="2" name="Title 1">
            <a:extLst>
              <a:ext uri="{FF2B5EF4-FFF2-40B4-BE49-F238E27FC236}">
                <a16:creationId xmlns:a16="http://schemas.microsoft.com/office/drawing/2014/main" id="{639F63F2-3A4D-468A-D126-AE49E1034467}"/>
              </a:ext>
            </a:extLst>
          </p:cNvPr>
          <p:cNvSpPr>
            <a:spLocks noGrp="1"/>
          </p:cNvSpPr>
          <p:nvPr>
            <p:ph type="title"/>
          </p:nvPr>
        </p:nvSpPr>
        <p:spPr/>
        <p:txBody>
          <a:bodyPr/>
          <a:lstStyle/>
          <a:p>
            <a:r>
              <a:rPr lang="en-US" dirty="0"/>
              <a:t>Motivation: Watermarks for Generative AI</a:t>
            </a:r>
          </a:p>
        </p:txBody>
      </p:sp>
      <p:pic>
        <p:nvPicPr>
          <p:cNvPr id="4" name="Graphic 3" descr="Robot with solid fill">
            <a:extLst>
              <a:ext uri="{FF2B5EF4-FFF2-40B4-BE49-F238E27FC236}">
                <a16:creationId xmlns:a16="http://schemas.microsoft.com/office/drawing/2014/main" id="{7E84DB1D-092A-1431-C3E0-75A5CCCA520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59680" y="3478183"/>
            <a:ext cx="2072640" cy="2072640"/>
          </a:xfrm>
          <a:prstGeom prst="rect">
            <a:avLst/>
          </a:prstGeom>
        </p:spPr>
      </p:pic>
      <p:sp>
        <p:nvSpPr>
          <p:cNvPr id="6" name="TextBox 5">
            <a:extLst>
              <a:ext uri="{FF2B5EF4-FFF2-40B4-BE49-F238E27FC236}">
                <a16:creationId xmlns:a16="http://schemas.microsoft.com/office/drawing/2014/main" id="{0F907728-2DB8-2928-AADA-3BF732D5C7CB}"/>
              </a:ext>
            </a:extLst>
          </p:cNvPr>
          <p:cNvSpPr txBox="1"/>
          <p:nvPr/>
        </p:nvSpPr>
        <p:spPr>
          <a:xfrm>
            <a:off x="1772266" y="4866978"/>
            <a:ext cx="2185855" cy="523220"/>
          </a:xfrm>
          <a:prstGeom prst="rect">
            <a:avLst/>
          </a:prstGeom>
          <a:noFill/>
        </p:spPr>
        <p:txBody>
          <a:bodyPr wrap="none" rtlCol="0">
            <a:spAutoFit/>
          </a:bodyPr>
          <a:lstStyle/>
          <a:p>
            <a:r>
              <a:rPr lang="en-US" sz="2800" dirty="0"/>
              <a:t>input/prompt</a:t>
            </a:r>
          </a:p>
        </p:txBody>
      </p:sp>
      <p:sp>
        <p:nvSpPr>
          <p:cNvPr id="7" name="Right Arrow 6">
            <a:extLst>
              <a:ext uri="{FF2B5EF4-FFF2-40B4-BE49-F238E27FC236}">
                <a16:creationId xmlns:a16="http://schemas.microsoft.com/office/drawing/2014/main" id="{DF62601E-C3DD-393E-80A6-671C8F20F52B}"/>
              </a:ext>
            </a:extLst>
          </p:cNvPr>
          <p:cNvSpPr/>
          <p:nvPr/>
        </p:nvSpPr>
        <p:spPr>
          <a:xfrm>
            <a:off x="3966136" y="3880190"/>
            <a:ext cx="1188720" cy="274320"/>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ight Arrow 7">
            <a:extLst>
              <a:ext uri="{FF2B5EF4-FFF2-40B4-BE49-F238E27FC236}">
                <a16:creationId xmlns:a16="http://schemas.microsoft.com/office/drawing/2014/main" id="{FD3B06C1-9642-18C2-A7C6-65127C18142E}"/>
              </a:ext>
            </a:extLst>
          </p:cNvPr>
          <p:cNvSpPr/>
          <p:nvPr/>
        </p:nvSpPr>
        <p:spPr>
          <a:xfrm>
            <a:off x="3966136" y="5039342"/>
            <a:ext cx="1188720" cy="274320"/>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ight Arrow 8">
            <a:extLst>
              <a:ext uri="{FF2B5EF4-FFF2-40B4-BE49-F238E27FC236}">
                <a16:creationId xmlns:a16="http://schemas.microsoft.com/office/drawing/2014/main" id="{981EE9F1-04C9-7BDB-FF73-618C26E33B7F}"/>
              </a:ext>
            </a:extLst>
          </p:cNvPr>
          <p:cNvSpPr/>
          <p:nvPr/>
        </p:nvSpPr>
        <p:spPr>
          <a:xfrm>
            <a:off x="7139468" y="4377343"/>
            <a:ext cx="1188720" cy="274320"/>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89990889-E5A3-2B64-6BA8-B1F843659F55}"/>
              </a:ext>
            </a:extLst>
          </p:cNvPr>
          <p:cNvSpPr txBox="1"/>
          <p:nvPr/>
        </p:nvSpPr>
        <p:spPr>
          <a:xfrm>
            <a:off x="8453392" y="4219043"/>
            <a:ext cx="1309333" cy="523220"/>
          </a:xfrm>
          <a:prstGeom prst="rect">
            <a:avLst/>
          </a:prstGeom>
          <a:noFill/>
        </p:spPr>
        <p:txBody>
          <a:bodyPr wrap="none" rtlCol="0">
            <a:spAutoFit/>
          </a:bodyPr>
          <a:lstStyle/>
          <a:p>
            <a:r>
              <a:rPr lang="en-US" sz="2800" dirty="0"/>
              <a:t>content</a:t>
            </a:r>
          </a:p>
        </p:txBody>
      </p:sp>
      <p:cxnSp>
        <p:nvCxnSpPr>
          <p:cNvPr id="11" name="Curved Connector 10">
            <a:extLst>
              <a:ext uri="{FF2B5EF4-FFF2-40B4-BE49-F238E27FC236}">
                <a16:creationId xmlns:a16="http://schemas.microsoft.com/office/drawing/2014/main" id="{1BCD9B18-69FB-DA6E-E0BC-FC25EF798E0A}"/>
              </a:ext>
            </a:extLst>
          </p:cNvPr>
          <p:cNvCxnSpPr>
            <a:cxnSpLocks/>
          </p:cNvCxnSpPr>
          <p:nvPr/>
        </p:nvCxnSpPr>
        <p:spPr>
          <a:xfrm rot="16200000" flipV="1">
            <a:off x="5812044" y="918059"/>
            <a:ext cx="466344" cy="6135624"/>
          </a:xfrm>
          <a:prstGeom prst="curvedConnector3">
            <a:avLst>
              <a:gd name="adj1" fmla="val 266761"/>
            </a:avLst>
          </a:prstGeom>
          <a:ln w="57150">
            <a:tailEnd type="triangle"/>
          </a:ln>
        </p:spPr>
        <p:style>
          <a:lnRef idx="3">
            <a:schemeClr val="dk1"/>
          </a:lnRef>
          <a:fillRef idx="0">
            <a:schemeClr val="dk1"/>
          </a:fillRef>
          <a:effectRef idx="2">
            <a:schemeClr val="dk1"/>
          </a:effectRef>
          <a:fontRef idx="minor">
            <a:schemeClr val="tx1"/>
          </a:fontRef>
        </p:style>
      </p:cxnSp>
      <p:sp>
        <p:nvSpPr>
          <p:cNvPr id="13" name="TextBox 12">
            <a:extLst>
              <a:ext uri="{FF2B5EF4-FFF2-40B4-BE49-F238E27FC236}">
                <a16:creationId xmlns:a16="http://schemas.microsoft.com/office/drawing/2014/main" id="{CD0811CC-334C-A633-8A28-52A5EAAC456B}"/>
              </a:ext>
            </a:extLst>
          </p:cNvPr>
          <p:cNvSpPr txBox="1"/>
          <p:nvPr/>
        </p:nvSpPr>
        <p:spPr>
          <a:xfrm>
            <a:off x="4118060" y="1923629"/>
            <a:ext cx="3854311" cy="954107"/>
          </a:xfrm>
          <a:prstGeom prst="rect">
            <a:avLst/>
          </a:prstGeom>
          <a:noFill/>
        </p:spPr>
        <p:txBody>
          <a:bodyPr wrap="square" rtlCol="0">
            <a:spAutoFit/>
          </a:bodyPr>
          <a:lstStyle/>
          <a:p>
            <a:pPr algn="ctr"/>
            <a:r>
              <a:rPr lang="en-US" sz="2800" dirty="0"/>
              <a:t>approximate randomness recovery</a:t>
            </a:r>
          </a:p>
        </p:txBody>
      </p:sp>
      <p:sp>
        <p:nvSpPr>
          <p:cNvPr id="5" name="TextBox 4">
            <a:extLst>
              <a:ext uri="{FF2B5EF4-FFF2-40B4-BE49-F238E27FC236}">
                <a16:creationId xmlns:a16="http://schemas.microsoft.com/office/drawing/2014/main" id="{BFB5C5A6-751E-2B64-1070-A6551B92BCE3}"/>
              </a:ext>
            </a:extLst>
          </p:cNvPr>
          <p:cNvSpPr txBox="1"/>
          <p:nvPr/>
        </p:nvSpPr>
        <p:spPr>
          <a:xfrm>
            <a:off x="1778722" y="3755740"/>
            <a:ext cx="2124812" cy="523220"/>
          </a:xfrm>
          <a:prstGeom prst="rect">
            <a:avLst/>
          </a:prstGeom>
          <a:solidFill>
            <a:schemeClr val="bg1"/>
          </a:solidFill>
        </p:spPr>
        <p:txBody>
          <a:bodyPr wrap="none" rtlCol="0">
            <a:spAutoFit/>
          </a:bodyPr>
          <a:lstStyle/>
          <a:p>
            <a:r>
              <a:rPr lang="en-US" sz="2800" dirty="0"/>
              <a:t>randomness</a:t>
            </a:r>
          </a:p>
        </p:txBody>
      </p:sp>
      <p:sp>
        <p:nvSpPr>
          <p:cNvPr id="12" name="TextBox 11">
            <a:extLst>
              <a:ext uri="{FF2B5EF4-FFF2-40B4-BE49-F238E27FC236}">
                <a16:creationId xmlns:a16="http://schemas.microsoft.com/office/drawing/2014/main" id="{182A86E5-A8A1-0A33-DE9E-8F95E4C33FF6}"/>
              </a:ext>
            </a:extLst>
          </p:cNvPr>
          <p:cNvSpPr txBox="1"/>
          <p:nvPr/>
        </p:nvSpPr>
        <p:spPr>
          <a:xfrm>
            <a:off x="221672" y="4081883"/>
            <a:ext cx="5874327" cy="954107"/>
          </a:xfrm>
          <a:prstGeom prst="rect">
            <a:avLst/>
          </a:prstGeom>
          <a:noFill/>
        </p:spPr>
        <p:txBody>
          <a:bodyPr wrap="square" rtlCol="0">
            <a:spAutoFit/>
          </a:bodyPr>
          <a:lstStyle/>
          <a:p>
            <a:pPr algn="ctr"/>
            <a:r>
              <a:rPr lang="en-US" sz="2800" b="1" dirty="0">
                <a:solidFill>
                  <a:schemeClr val="accent2"/>
                </a:solidFill>
              </a:rPr>
              <a:t>pseudorandom codeword: </a:t>
            </a:r>
          </a:p>
          <a:p>
            <a:pPr algn="ctr"/>
            <a:r>
              <a:rPr lang="en-US" sz="2800" b="1" dirty="0">
                <a:solidFill>
                  <a:schemeClr val="accent2"/>
                </a:solidFill>
              </a:rPr>
              <a:t>Enc(1)</a:t>
            </a:r>
          </a:p>
        </p:txBody>
      </p:sp>
      <p:sp>
        <p:nvSpPr>
          <p:cNvPr id="3" name="TextBox 2">
            <a:extLst>
              <a:ext uri="{FF2B5EF4-FFF2-40B4-BE49-F238E27FC236}">
                <a16:creationId xmlns:a16="http://schemas.microsoft.com/office/drawing/2014/main" id="{1ACE1240-F1C1-65BA-8545-0F6CA1833BE1}"/>
              </a:ext>
            </a:extLst>
          </p:cNvPr>
          <p:cNvSpPr txBox="1"/>
          <p:nvPr/>
        </p:nvSpPr>
        <p:spPr>
          <a:xfrm>
            <a:off x="4353790" y="3706091"/>
            <a:ext cx="678873" cy="646331"/>
          </a:xfrm>
          <a:prstGeom prst="rect">
            <a:avLst/>
          </a:prstGeom>
          <a:noFill/>
        </p:spPr>
        <p:txBody>
          <a:bodyPr wrap="square" rtlCol="0">
            <a:spAutoFit/>
          </a:bodyPr>
          <a:lstStyle/>
          <a:p>
            <a:r>
              <a:rPr lang="en-US" sz="3600" dirty="0"/>
              <a:t>=</a:t>
            </a:r>
          </a:p>
        </p:txBody>
      </p:sp>
    </p:spTree>
    <p:extLst>
      <p:ext uri="{BB962C8B-B14F-4D97-AF65-F5344CB8AC3E}">
        <p14:creationId xmlns:p14="http://schemas.microsoft.com/office/powerpoint/2010/main" val="105390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76F62-337C-2286-FEDC-94AEBE711100}"/>
              </a:ext>
            </a:extLst>
          </p:cNvPr>
          <p:cNvSpPr>
            <a:spLocks noGrp="1"/>
          </p:cNvSpPr>
          <p:nvPr>
            <p:ph type="title"/>
          </p:nvPr>
        </p:nvSpPr>
        <p:spPr>
          <a:xfrm>
            <a:off x="374073" y="-162791"/>
            <a:ext cx="11817927" cy="1325563"/>
          </a:xfrm>
        </p:spPr>
        <p:txBody>
          <a:bodyPr>
            <a:normAutofit/>
          </a:bodyPr>
          <a:lstStyle/>
          <a:p>
            <a:pPr algn="ctr"/>
            <a:r>
              <a:rPr lang="en-US" dirty="0"/>
              <a:t>Pseudorandom codes </a:t>
            </a:r>
            <a:r>
              <a:rPr lang="en-US" sz="4400" dirty="0"/>
              <a:t>[</a:t>
            </a:r>
            <a:r>
              <a:rPr lang="en-US" sz="4400" dirty="0">
                <a:solidFill>
                  <a:schemeClr val="accent1"/>
                </a:solidFill>
              </a:rPr>
              <a:t>C-</a:t>
            </a:r>
            <a:r>
              <a:rPr lang="en-US" sz="4400" dirty="0"/>
              <a:t>Gunn24]</a:t>
            </a:r>
            <a:endParaRPr lang="en-US" dirty="0"/>
          </a:p>
        </p:txBody>
      </p:sp>
      <p:sp>
        <p:nvSpPr>
          <p:cNvPr id="4" name="Rounded Rectangle 3">
            <a:extLst>
              <a:ext uri="{FF2B5EF4-FFF2-40B4-BE49-F238E27FC236}">
                <a16:creationId xmlns:a16="http://schemas.microsoft.com/office/drawing/2014/main" id="{76A912F1-820C-3407-081C-C4950EE7F64F}"/>
              </a:ext>
            </a:extLst>
          </p:cNvPr>
          <p:cNvSpPr/>
          <p:nvPr/>
        </p:nvSpPr>
        <p:spPr>
          <a:xfrm>
            <a:off x="5500254" y="1406237"/>
            <a:ext cx="6061364"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Pseudorandom encryption</a:t>
            </a:r>
          </a:p>
        </p:txBody>
      </p:sp>
      <p:sp>
        <p:nvSpPr>
          <p:cNvPr id="5" name="Rounded Rectangle 4">
            <a:extLst>
              <a:ext uri="{FF2B5EF4-FFF2-40B4-BE49-F238E27FC236}">
                <a16:creationId xmlns:a16="http://schemas.microsoft.com/office/drawing/2014/main" id="{E09E557B-9000-F82E-D3BE-595F63C0C951}"/>
              </a:ext>
            </a:extLst>
          </p:cNvPr>
          <p:cNvSpPr/>
          <p:nvPr/>
        </p:nvSpPr>
        <p:spPr>
          <a:xfrm>
            <a:off x="5500253" y="4193021"/>
            <a:ext cx="6061363"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Error-correcting code</a:t>
            </a:r>
          </a:p>
        </p:txBody>
      </p:sp>
      <p:sp>
        <p:nvSpPr>
          <p:cNvPr id="7" name="Rounded Rectangle 6">
            <a:extLst>
              <a:ext uri="{FF2B5EF4-FFF2-40B4-BE49-F238E27FC236}">
                <a16:creationId xmlns:a16="http://schemas.microsoft.com/office/drawing/2014/main" id="{9ED1F00B-913E-2324-A2AE-37EF7CE8D18A}"/>
              </a:ext>
            </a:extLst>
          </p:cNvPr>
          <p:cNvSpPr/>
          <p:nvPr/>
        </p:nvSpPr>
        <p:spPr>
          <a:xfrm>
            <a:off x="374073" y="2879329"/>
            <a:ext cx="3855026"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Pseudorandom code (PRC)</a:t>
            </a:r>
          </a:p>
        </p:txBody>
      </p:sp>
      <p:sp>
        <p:nvSpPr>
          <p:cNvPr id="3" name="TextBox 2">
            <a:extLst>
              <a:ext uri="{FF2B5EF4-FFF2-40B4-BE49-F238E27FC236}">
                <a16:creationId xmlns:a16="http://schemas.microsoft.com/office/drawing/2014/main" id="{1E244EDE-94CB-5738-9FA0-7D89F3939868}"/>
              </a:ext>
            </a:extLst>
          </p:cNvPr>
          <p:cNvSpPr txBox="1"/>
          <p:nvPr/>
        </p:nvSpPr>
        <p:spPr>
          <a:xfrm>
            <a:off x="4525239" y="3706091"/>
            <a:ext cx="678873" cy="923330"/>
          </a:xfrm>
          <a:prstGeom prst="rect">
            <a:avLst/>
          </a:prstGeom>
          <a:noFill/>
        </p:spPr>
        <p:txBody>
          <a:bodyPr wrap="square" rtlCol="0">
            <a:spAutoFit/>
          </a:bodyPr>
          <a:lstStyle/>
          <a:p>
            <a:r>
              <a:rPr lang="en-US" sz="5400" dirty="0"/>
              <a:t>=</a:t>
            </a:r>
          </a:p>
        </p:txBody>
      </p:sp>
      <p:sp>
        <p:nvSpPr>
          <p:cNvPr id="6" name="TextBox 5">
            <a:extLst>
              <a:ext uri="{FF2B5EF4-FFF2-40B4-BE49-F238E27FC236}">
                <a16:creationId xmlns:a16="http://schemas.microsoft.com/office/drawing/2014/main" id="{124209CB-A8A9-C3DD-90B1-930A7D310114}"/>
              </a:ext>
            </a:extLst>
          </p:cNvPr>
          <p:cNvSpPr txBox="1"/>
          <p:nvPr/>
        </p:nvSpPr>
        <p:spPr>
          <a:xfrm>
            <a:off x="8423560" y="3505200"/>
            <a:ext cx="678873" cy="923330"/>
          </a:xfrm>
          <a:prstGeom prst="rect">
            <a:avLst/>
          </a:prstGeom>
          <a:noFill/>
        </p:spPr>
        <p:txBody>
          <a:bodyPr wrap="square" rtlCol="0">
            <a:spAutoFit/>
          </a:bodyPr>
          <a:lstStyle/>
          <a:p>
            <a:r>
              <a:rPr lang="en-US" sz="5400" dirty="0"/>
              <a:t>+</a:t>
            </a:r>
          </a:p>
        </p:txBody>
      </p:sp>
    </p:spTree>
    <p:extLst>
      <p:ext uri="{BB962C8B-B14F-4D97-AF65-F5344CB8AC3E}">
        <p14:creationId xmlns:p14="http://schemas.microsoft.com/office/powerpoint/2010/main" val="2713917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76F62-337C-2286-FEDC-94AEBE711100}"/>
              </a:ext>
            </a:extLst>
          </p:cNvPr>
          <p:cNvSpPr>
            <a:spLocks noGrp="1"/>
          </p:cNvSpPr>
          <p:nvPr>
            <p:ph type="title"/>
          </p:nvPr>
        </p:nvSpPr>
        <p:spPr>
          <a:xfrm>
            <a:off x="374073" y="-162791"/>
            <a:ext cx="11817927" cy="1325563"/>
          </a:xfrm>
        </p:spPr>
        <p:txBody>
          <a:bodyPr>
            <a:normAutofit/>
          </a:bodyPr>
          <a:lstStyle/>
          <a:p>
            <a:pPr algn="ctr"/>
            <a:r>
              <a:rPr lang="en-US" dirty="0"/>
              <a:t>Pseudorandom codes </a:t>
            </a:r>
            <a:r>
              <a:rPr lang="en-US" sz="4400" dirty="0"/>
              <a:t>[</a:t>
            </a:r>
            <a:r>
              <a:rPr lang="en-US" sz="4400" dirty="0">
                <a:solidFill>
                  <a:schemeClr val="accent1"/>
                </a:solidFill>
              </a:rPr>
              <a:t>C-</a:t>
            </a:r>
            <a:r>
              <a:rPr lang="en-US" sz="4400" dirty="0"/>
              <a:t>Gunn24]</a:t>
            </a:r>
            <a:endParaRPr lang="en-US" dirty="0"/>
          </a:p>
        </p:txBody>
      </p:sp>
      <mc:AlternateContent xmlns:mc="http://schemas.openxmlformats.org/markup-compatibility/2006">
        <mc:Choice xmlns:a14="http://schemas.microsoft.com/office/drawing/2010/main" Requires="a14">
          <p:sp>
            <p:nvSpPr>
              <p:cNvPr id="5" name="Rounded Rectangle 4">
                <a:extLst>
                  <a:ext uri="{FF2B5EF4-FFF2-40B4-BE49-F238E27FC236}">
                    <a16:creationId xmlns:a16="http://schemas.microsoft.com/office/drawing/2014/main" id="{E09E557B-9000-F82E-D3BE-595F63C0C951}"/>
                  </a:ext>
                </a:extLst>
              </p:cNvPr>
              <p:cNvSpPr/>
              <p:nvPr/>
            </p:nvSpPr>
            <p:spPr>
              <a:xfrm>
                <a:off x="5500253" y="4193021"/>
                <a:ext cx="6061363"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Ciphertexts are robust:</a:t>
                </a:r>
              </a:p>
              <a:p>
                <a:pPr algn="ctr"/>
                <a14:m>
                  <m:oMath xmlns:m="http://schemas.openxmlformats.org/officeDocument/2006/math">
                    <m:r>
                      <a:rPr lang="en-US" sz="3200" b="0" i="1" smtClean="0">
                        <a:latin typeface="Cambria Math" panose="02040503050406030204" pitchFamily="18" charset="0"/>
                      </a:rPr>
                      <m:t>𝐸𝑛𝑐</m:t>
                    </m:r>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𝑚</m:t>
                        </m:r>
                      </m:e>
                    </m:d>
                  </m:oMath>
                </a14:m>
                <a:r>
                  <a:rPr lang="en-US" sz="3200" dirty="0"/>
                  <a:t> + low-weight error </a:t>
                </a:r>
              </a:p>
              <a:p>
                <a:pPr algn="ctr"/>
                <a:r>
                  <a:rPr lang="en-US" sz="3200" dirty="0"/>
                  <a:t>still decrypts to </a:t>
                </a:r>
                <a14:m>
                  <m:oMath xmlns:m="http://schemas.openxmlformats.org/officeDocument/2006/math">
                    <m:r>
                      <a:rPr lang="en-US" sz="3200" b="0" i="1" smtClean="0">
                        <a:latin typeface="Cambria Math" panose="02040503050406030204" pitchFamily="18" charset="0"/>
                      </a:rPr>
                      <m:t>𝑚</m:t>
                    </m:r>
                  </m:oMath>
                </a14:m>
                <a:endParaRPr lang="en-US" sz="3200" dirty="0"/>
              </a:p>
            </p:txBody>
          </p:sp>
        </mc:Choice>
        <mc:Fallback>
          <p:sp>
            <p:nvSpPr>
              <p:cNvPr id="5" name="Rounded Rectangle 4">
                <a:extLst>
                  <a:ext uri="{FF2B5EF4-FFF2-40B4-BE49-F238E27FC236}">
                    <a16:creationId xmlns:a16="http://schemas.microsoft.com/office/drawing/2014/main" id="{E09E557B-9000-F82E-D3BE-595F63C0C951}"/>
                  </a:ext>
                </a:extLst>
              </p:cNvPr>
              <p:cNvSpPr>
                <a:spLocks noRot="1" noChangeAspect="1" noMove="1" noResize="1" noEditPoints="1" noAdjustHandles="1" noChangeArrowheads="1" noChangeShapeType="1" noTextEdit="1"/>
              </p:cNvSpPr>
              <p:nvPr/>
            </p:nvSpPr>
            <p:spPr>
              <a:xfrm>
                <a:off x="5500253" y="4193021"/>
                <a:ext cx="6061363" cy="2299854"/>
              </a:xfrm>
              <a:prstGeom prst="roundRect">
                <a:avLst/>
              </a:prstGeom>
              <a:blipFill>
                <a:blip r:embed="rId3"/>
                <a:stretch>
                  <a:fillRect/>
                </a:stretch>
              </a:blipFill>
            </p:spPr>
            <p:txBody>
              <a:bodyPr/>
              <a:lstStyle/>
              <a:p>
                <a:r>
                  <a:rPr lang="en-US">
                    <a:noFill/>
                  </a:rPr>
                  <a:t> </a:t>
                </a:r>
              </a:p>
            </p:txBody>
          </p:sp>
        </mc:Fallback>
      </mc:AlternateContent>
      <p:sp>
        <p:nvSpPr>
          <p:cNvPr id="7" name="Rounded Rectangle 6">
            <a:extLst>
              <a:ext uri="{FF2B5EF4-FFF2-40B4-BE49-F238E27FC236}">
                <a16:creationId xmlns:a16="http://schemas.microsoft.com/office/drawing/2014/main" id="{9ED1F00B-913E-2324-A2AE-37EF7CE8D18A}"/>
              </a:ext>
            </a:extLst>
          </p:cNvPr>
          <p:cNvSpPr/>
          <p:nvPr/>
        </p:nvSpPr>
        <p:spPr>
          <a:xfrm>
            <a:off x="374073" y="2879329"/>
            <a:ext cx="3855026"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Pseudorandom code (PRC)</a:t>
            </a:r>
          </a:p>
        </p:txBody>
      </p:sp>
      <p:sp>
        <p:nvSpPr>
          <p:cNvPr id="3" name="TextBox 2">
            <a:extLst>
              <a:ext uri="{FF2B5EF4-FFF2-40B4-BE49-F238E27FC236}">
                <a16:creationId xmlns:a16="http://schemas.microsoft.com/office/drawing/2014/main" id="{1E244EDE-94CB-5738-9FA0-7D89F3939868}"/>
              </a:ext>
            </a:extLst>
          </p:cNvPr>
          <p:cNvSpPr txBox="1"/>
          <p:nvPr/>
        </p:nvSpPr>
        <p:spPr>
          <a:xfrm>
            <a:off x="4525239" y="3706091"/>
            <a:ext cx="678873" cy="923330"/>
          </a:xfrm>
          <a:prstGeom prst="rect">
            <a:avLst/>
          </a:prstGeom>
          <a:noFill/>
        </p:spPr>
        <p:txBody>
          <a:bodyPr wrap="square" rtlCol="0">
            <a:spAutoFit/>
          </a:bodyPr>
          <a:lstStyle/>
          <a:p>
            <a:r>
              <a:rPr lang="en-US" sz="5400" dirty="0"/>
              <a:t>=</a:t>
            </a:r>
          </a:p>
        </p:txBody>
      </p:sp>
      <p:sp>
        <p:nvSpPr>
          <p:cNvPr id="6" name="TextBox 5">
            <a:extLst>
              <a:ext uri="{FF2B5EF4-FFF2-40B4-BE49-F238E27FC236}">
                <a16:creationId xmlns:a16="http://schemas.microsoft.com/office/drawing/2014/main" id="{124209CB-A8A9-C3DD-90B1-930A7D310114}"/>
              </a:ext>
            </a:extLst>
          </p:cNvPr>
          <p:cNvSpPr txBox="1"/>
          <p:nvPr/>
        </p:nvSpPr>
        <p:spPr>
          <a:xfrm>
            <a:off x="8423560" y="3505200"/>
            <a:ext cx="678873" cy="923330"/>
          </a:xfrm>
          <a:prstGeom prst="rect">
            <a:avLst/>
          </a:prstGeom>
          <a:noFill/>
        </p:spPr>
        <p:txBody>
          <a:bodyPr wrap="square" rtlCol="0">
            <a:spAutoFit/>
          </a:bodyPr>
          <a:lstStyle/>
          <a:p>
            <a:r>
              <a:rPr lang="en-US" sz="5400" dirty="0"/>
              <a:t>+</a:t>
            </a:r>
          </a:p>
        </p:txBody>
      </p:sp>
      <p:sp>
        <p:nvSpPr>
          <p:cNvPr id="8" name="Rounded Rectangle 7">
            <a:extLst>
              <a:ext uri="{FF2B5EF4-FFF2-40B4-BE49-F238E27FC236}">
                <a16:creationId xmlns:a16="http://schemas.microsoft.com/office/drawing/2014/main" id="{9F71F136-0C5D-8118-6869-69B64D3D2DE6}"/>
              </a:ext>
            </a:extLst>
          </p:cNvPr>
          <p:cNvSpPr/>
          <p:nvPr/>
        </p:nvSpPr>
        <p:spPr>
          <a:xfrm>
            <a:off x="5500252" y="4193021"/>
            <a:ext cx="6061363"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Error-correcting code</a:t>
            </a:r>
          </a:p>
        </p:txBody>
      </p:sp>
      <mc:AlternateContent xmlns:mc="http://schemas.openxmlformats.org/markup-compatibility/2006">
        <mc:Choice xmlns:a14="http://schemas.microsoft.com/office/drawing/2010/main" Requires="a14">
          <p:sp>
            <p:nvSpPr>
              <p:cNvPr id="9" name="Rounded Rectangle 8">
                <a:extLst>
                  <a:ext uri="{FF2B5EF4-FFF2-40B4-BE49-F238E27FC236}">
                    <a16:creationId xmlns:a16="http://schemas.microsoft.com/office/drawing/2014/main" id="{D7823138-3866-EB0F-C51E-7C18BCA4D7AC}"/>
                  </a:ext>
                </a:extLst>
              </p:cNvPr>
              <p:cNvSpPr/>
              <p:nvPr/>
            </p:nvSpPr>
            <p:spPr>
              <a:xfrm>
                <a:off x="5500254" y="1406237"/>
                <a:ext cx="6061364" cy="22998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dirty="0"/>
                  <a:t>Ciphertexts are pseudorandom:</a:t>
                </a:r>
              </a:p>
              <a:p>
                <a:pPr algn="ctr"/>
                <a14:m>
                  <m:oMath xmlns:m="http://schemas.openxmlformats.org/officeDocument/2006/math">
                    <m:r>
                      <a:rPr lang="en-US" sz="4000" b="0" i="1" smtClean="0">
                        <a:latin typeface="Cambria Math" panose="02040503050406030204" pitchFamily="18" charset="0"/>
                      </a:rPr>
                      <m:t>𝐸𝑛</m:t>
                    </m:r>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𝑐</m:t>
                        </m:r>
                      </m:e>
                      <m:sub>
                        <m:r>
                          <a:rPr lang="en-US" sz="4000" b="0" i="1" smtClean="0">
                            <a:latin typeface="Cambria Math" panose="02040503050406030204" pitchFamily="18" charset="0"/>
                          </a:rPr>
                          <m:t>𝑠𝑘</m:t>
                        </m:r>
                      </m:sub>
                    </m:sSub>
                    <m:d>
                      <m:dPr>
                        <m:ctrlPr>
                          <a:rPr lang="en-US" sz="4000" b="0" i="1" smtClean="0">
                            <a:latin typeface="Cambria Math" panose="02040503050406030204" pitchFamily="18" charset="0"/>
                          </a:rPr>
                        </m:ctrlPr>
                      </m:dPr>
                      <m:e>
                        <m:r>
                          <a:rPr lang="en-US" sz="4000" b="0" i="1" smtClean="0">
                            <a:latin typeface="Cambria Math" panose="02040503050406030204" pitchFamily="18" charset="0"/>
                          </a:rPr>
                          <m:t>⋅</m:t>
                        </m:r>
                      </m:e>
                    </m:d>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m:t>
                        </m:r>
                      </m:e>
                      <m:sub>
                        <m:r>
                          <a:rPr lang="en-US" sz="4000" b="0" i="1" smtClean="0">
                            <a:latin typeface="Cambria Math" panose="02040503050406030204" pitchFamily="18" charset="0"/>
                          </a:rPr>
                          <m:t>𝑐</m:t>
                        </m:r>
                      </m:sub>
                    </m:sSub>
                    <m:r>
                      <a:rPr lang="en-US" sz="4000" b="0" i="1" smtClean="0">
                        <a:latin typeface="Cambria Math" panose="02040503050406030204" pitchFamily="18" charset="0"/>
                      </a:rPr>
                      <m:t> </m:t>
                    </m:r>
                    <m:r>
                      <a:rPr lang="en-US" sz="4000" b="0" i="1" smtClean="0">
                        <a:latin typeface="Cambria Math" panose="02040503050406030204" pitchFamily="18" charset="0"/>
                      </a:rPr>
                      <m:t>𝑈𝑛𝑖𝑓</m:t>
                    </m:r>
                    <m:r>
                      <a:rPr lang="en-US" sz="4000" b="0" i="1" smtClean="0">
                        <a:latin typeface="Cambria Math" panose="02040503050406030204" pitchFamily="18" charset="0"/>
                      </a:rPr>
                      <m:t>(⋅)</m:t>
                    </m:r>
                  </m:oMath>
                </a14:m>
                <a:r>
                  <a:rPr lang="en-US" sz="4000" dirty="0"/>
                  <a:t>  </a:t>
                </a:r>
              </a:p>
            </p:txBody>
          </p:sp>
        </mc:Choice>
        <mc:Fallback>
          <p:sp>
            <p:nvSpPr>
              <p:cNvPr id="9" name="Rounded Rectangle 8">
                <a:extLst>
                  <a:ext uri="{FF2B5EF4-FFF2-40B4-BE49-F238E27FC236}">
                    <a16:creationId xmlns:a16="http://schemas.microsoft.com/office/drawing/2014/main" id="{D7823138-3866-EB0F-C51E-7C18BCA4D7AC}"/>
                  </a:ext>
                </a:extLst>
              </p:cNvPr>
              <p:cNvSpPr>
                <a:spLocks noRot="1" noChangeAspect="1" noMove="1" noResize="1" noEditPoints="1" noAdjustHandles="1" noChangeArrowheads="1" noChangeShapeType="1" noTextEdit="1"/>
              </p:cNvSpPr>
              <p:nvPr/>
            </p:nvSpPr>
            <p:spPr>
              <a:xfrm>
                <a:off x="5500254" y="1406237"/>
                <a:ext cx="6061364" cy="2299854"/>
              </a:xfrm>
              <a:prstGeom prst="round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474742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76F62-337C-2286-FEDC-94AEBE711100}"/>
              </a:ext>
            </a:extLst>
          </p:cNvPr>
          <p:cNvSpPr>
            <a:spLocks noGrp="1"/>
          </p:cNvSpPr>
          <p:nvPr>
            <p:ph type="title"/>
          </p:nvPr>
        </p:nvSpPr>
        <p:spPr>
          <a:xfrm>
            <a:off x="374073" y="-162791"/>
            <a:ext cx="11817927" cy="1325563"/>
          </a:xfrm>
        </p:spPr>
        <p:txBody>
          <a:bodyPr>
            <a:normAutofit/>
          </a:bodyPr>
          <a:lstStyle/>
          <a:p>
            <a:pPr algn="ctr"/>
            <a:r>
              <a:rPr lang="en-US" dirty="0"/>
              <a:t>Pseudorandom codes </a:t>
            </a:r>
            <a:r>
              <a:rPr lang="en-US" sz="4400" dirty="0"/>
              <a:t>[</a:t>
            </a:r>
            <a:r>
              <a:rPr lang="en-US" sz="4400" dirty="0">
                <a:solidFill>
                  <a:schemeClr val="accent1"/>
                </a:solidFill>
              </a:rPr>
              <a:t>C-</a:t>
            </a:r>
            <a:r>
              <a:rPr lang="en-US" sz="4400" dirty="0"/>
              <a:t>Gunn24]</a:t>
            </a:r>
            <a:endParaRPr lang="en-US" dirty="0"/>
          </a:p>
        </p:txBody>
      </p:sp>
      <mc:AlternateContent xmlns:mc="http://schemas.openxmlformats.org/markup-compatibility/2006">
        <mc:Choice xmlns:a14="http://schemas.microsoft.com/office/drawing/2010/main" Requires="a14">
          <p:sp>
            <p:nvSpPr>
              <p:cNvPr id="4" name="Rounded Rectangle 3">
                <a:extLst>
                  <a:ext uri="{FF2B5EF4-FFF2-40B4-BE49-F238E27FC236}">
                    <a16:creationId xmlns:a16="http://schemas.microsoft.com/office/drawing/2014/main" id="{76A912F1-820C-3407-081C-C4950EE7F64F}"/>
                  </a:ext>
                </a:extLst>
              </p:cNvPr>
              <p:cNvSpPr/>
              <p:nvPr/>
            </p:nvSpPr>
            <p:spPr>
              <a:xfrm>
                <a:off x="5500254" y="1406237"/>
                <a:ext cx="6061364" cy="22998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dirty="0"/>
                  <a:t>Ciphertexts are pseudorandom:</a:t>
                </a:r>
              </a:p>
              <a:p>
                <a:pPr algn="ctr"/>
                <a14:m>
                  <m:oMath xmlns:m="http://schemas.openxmlformats.org/officeDocument/2006/math">
                    <m:r>
                      <a:rPr lang="en-US" sz="4000" b="0" i="1" smtClean="0">
                        <a:latin typeface="Cambria Math" panose="02040503050406030204" pitchFamily="18" charset="0"/>
                      </a:rPr>
                      <m:t>𝐸𝑛</m:t>
                    </m:r>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𝑐</m:t>
                        </m:r>
                      </m:e>
                      <m:sub>
                        <m:r>
                          <a:rPr lang="en-US" sz="4000" b="0" i="1" smtClean="0">
                            <a:latin typeface="Cambria Math" panose="02040503050406030204" pitchFamily="18" charset="0"/>
                          </a:rPr>
                          <m:t>𝑠𝑘</m:t>
                        </m:r>
                      </m:sub>
                    </m:sSub>
                    <m:d>
                      <m:dPr>
                        <m:ctrlPr>
                          <a:rPr lang="en-US" sz="4000" b="0" i="1" smtClean="0">
                            <a:latin typeface="Cambria Math" panose="02040503050406030204" pitchFamily="18" charset="0"/>
                          </a:rPr>
                        </m:ctrlPr>
                      </m:dPr>
                      <m:e>
                        <m:r>
                          <a:rPr lang="en-US" sz="4000" b="0" i="1" smtClean="0">
                            <a:latin typeface="Cambria Math" panose="02040503050406030204" pitchFamily="18" charset="0"/>
                          </a:rPr>
                          <m:t>⋅</m:t>
                        </m:r>
                      </m:e>
                    </m:d>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m:t>
                        </m:r>
                      </m:e>
                      <m:sub>
                        <m:r>
                          <a:rPr lang="en-US" sz="4000" b="0" i="1" smtClean="0">
                            <a:latin typeface="Cambria Math" panose="02040503050406030204" pitchFamily="18" charset="0"/>
                          </a:rPr>
                          <m:t>𝑐</m:t>
                        </m:r>
                      </m:sub>
                    </m:sSub>
                    <m:r>
                      <a:rPr lang="en-US" sz="4000" b="0" i="1" smtClean="0">
                        <a:latin typeface="Cambria Math" panose="02040503050406030204" pitchFamily="18" charset="0"/>
                      </a:rPr>
                      <m:t> </m:t>
                    </m:r>
                    <m:r>
                      <a:rPr lang="en-US" sz="4000" b="0" i="1" smtClean="0">
                        <a:latin typeface="Cambria Math" panose="02040503050406030204" pitchFamily="18" charset="0"/>
                      </a:rPr>
                      <m:t>𝑈𝑛𝑖𝑓</m:t>
                    </m:r>
                    <m:r>
                      <a:rPr lang="en-US" sz="4000" b="0" i="1" smtClean="0">
                        <a:latin typeface="Cambria Math" panose="02040503050406030204" pitchFamily="18" charset="0"/>
                      </a:rPr>
                      <m:t>(⋅)</m:t>
                    </m:r>
                  </m:oMath>
                </a14:m>
                <a:r>
                  <a:rPr lang="en-US" sz="4000" dirty="0"/>
                  <a:t>  </a:t>
                </a:r>
              </a:p>
            </p:txBody>
          </p:sp>
        </mc:Choice>
        <mc:Fallback>
          <p:sp>
            <p:nvSpPr>
              <p:cNvPr id="4" name="Rounded Rectangle 3">
                <a:extLst>
                  <a:ext uri="{FF2B5EF4-FFF2-40B4-BE49-F238E27FC236}">
                    <a16:creationId xmlns:a16="http://schemas.microsoft.com/office/drawing/2014/main" id="{76A912F1-820C-3407-081C-C4950EE7F64F}"/>
                  </a:ext>
                </a:extLst>
              </p:cNvPr>
              <p:cNvSpPr>
                <a:spLocks noRot="1" noChangeAspect="1" noMove="1" noResize="1" noEditPoints="1" noAdjustHandles="1" noChangeArrowheads="1" noChangeShapeType="1" noTextEdit="1"/>
              </p:cNvSpPr>
              <p:nvPr/>
            </p:nvSpPr>
            <p:spPr>
              <a:xfrm>
                <a:off x="5500254" y="1406237"/>
                <a:ext cx="6061364" cy="2299854"/>
              </a:xfrm>
              <a:prstGeom prst="round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Rounded Rectangle 4">
                <a:extLst>
                  <a:ext uri="{FF2B5EF4-FFF2-40B4-BE49-F238E27FC236}">
                    <a16:creationId xmlns:a16="http://schemas.microsoft.com/office/drawing/2014/main" id="{E09E557B-9000-F82E-D3BE-595F63C0C951}"/>
                  </a:ext>
                </a:extLst>
              </p:cNvPr>
              <p:cNvSpPr/>
              <p:nvPr/>
            </p:nvSpPr>
            <p:spPr>
              <a:xfrm>
                <a:off x="5500253" y="4193021"/>
                <a:ext cx="6061363" cy="22998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dirty="0"/>
                  <a:t>Ciphertexts are robust:</a:t>
                </a:r>
              </a:p>
              <a:p>
                <a:pPr algn="ctr"/>
                <a14:m>
                  <m:oMath xmlns:m="http://schemas.openxmlformats.org/officeDocument/2006/math">
                    <m:r>
                      <a:rPr lang="en-US" sz="3200" b="0" i="1" smtClean="0">
                        <a:latin typeface="Cambria Math" panose="02040503050406030204" pitchFamily="18" charset="0"/>
                      </a:rPr>
                      <m:t>𝐸𝑛</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𝑐</m:t>
                        </m:r>
                      </m:e>
                      <m:sub>
                        <m:r>
                          <a:rPr lang="en-US" sz="3200" b="0" i="1" smtClean="0">
                            <a:latin typeface="Cambria Math" panose="02040503050406030204" pitchFamily="18" charset="0"/>
                          </a:rPr>
                          <m:t>𝑠𝑘</m:t>
                        </m:r>
                      </m:sub>
                    </m:sSub>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𝑚</m:t>
                        </m:r>
                      </m:e>
                    </m:d>
                  </m:oMath>
                </a14:m>
                <a:r>
                  <a:rPr lang="en-US" sz="3200" dirty="0"/>
                  <a:t> + low-weight error </a:t>
                </a:r>
              </a:p>
              <a:p>
                <a:pPr algn="ctr"/>
                <a:r>
                  <a:rPr lang="en-US" sz="3200" dirty="0"/>
                  <a:t>still decrypts to </a:t>
                </a:r>
                <a14:m>
                  <m:oMath xmlns:m="http://schemas.openxmlformats.org/officeDocument/2006/math">
                    <m:r>
                      <a:rPr lang="en-US" sz="3200" b="0" i="1" smtClean="0">
                        <a:latin typeface="Cambria Math" panose="02040503050406030204" pitchFamily="18" charset="0"/>
                      </a:rPr>
                      <m:t>𝑚</m:t>
                    </m:r>
                  </m:oMath>
                </a14:m>
                <a:endParaRPr lang="en-US" sz="3200" dirty="0"/>
              </a:p>
            </p:txBody>
          </p:sp>
        </mc:Choice>
        <mc:Fallback>
          <p:sp>
            <p:nvSpPr>
              <p:cNvPr id="5" name="Rounded Rectangle 4">
                <a:extLst>
                  <a:ext uri="{FF2B5EF4-FFF2-40B4-BE49-F238E27FC236}">
                    <a16:creationId xmlns:a16="http://schemas.microsoft.com/office/drawing/2014/main" id="{E09E557B-9000-F82E-D3BE-595F63C0C951}"/>
                  </a:ext>
                </a:extLst>
              </p:cNvPr>
              <p:cNvSpPr>
                <a:spLocks noRot="1" noChangeAspect="1" noMove="1" noResize="1" noEditPoints="1" noAdjustHandles="1" noChangeArrowheads="1" noChangeShapeType="1" noTextEdit="1"/>
              </p:cNvSpPr>
              <p:nvPr/>
            </p:nvSpPr>
            <p:spPr>
              <a:xfrm>
                <a:off x="5500253" y="4193021"/>
                <a:ext cx="6061363" cy="2299854"/>
              </a:xfrm>
              <a:prstGeom prst="roundRect">
                <a:avLst/>
              </a:prstGeom>
              <a:blipFill>
                <a:blip r:embed="rId4"/>
                <a:stretch>
                  <a:fillRect/>
                </a:stretch>
              </a:blipFill>
            </p:spPr>
            <p:txBody>
              <a:bodyPr/>
              <a:lstStyle/>
              <a:p>
                <a:r>
                  <a:rPr lang="en-US">
                    <a:noFill/>
                  </a:rPr>
                  <a:t> </a:t>
                </a:r>
              </a:p>
            </p:txBody>
          </p:sp>
        </mc:Fallback>
      </mc:AlternateContent>
      <p:sp>
        <p:nvSpPr>
          <p:cNvPr id="7" name="Rounded Rectangle 6">
            <a:extLst>
              <a:ext uri="{FF2B5EF4-FFF2-40B4-BE49-F238E27FC236}">
                <a16:creationId xmlns:a16="http://schemas.microsoft.com/office/drawing/2014/main" id="{9ED1F00B-913E-2324-A2AE-37EF7CE8D18A}"/>
              </a:ext>
            </a:extLst>
          </p:cNvPr>
          <p:cNvSpPr/>
          <p:nvPr/>
        </p:nvSpPr>
        <p:spPr>
          <a:xfrm>
            <a:off x="374073" y="2879329"/>
            <a:ext cx="3855026" cy="22998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Pseudorandom code (PRC)</a:t>
            </a:r>
          </a:p>
        </p:txBody>
      </p:sp>
      <p:sp>
        <p:nvSpPr>
          <p:cNvPr id="3" name="TextBox 2">
            <a:extLst>
              <a:ext uri="{FF2B5EF4-FFF2-40B4-BE49-F238E27FC236}">
                <a16:creationId xmlns:a16="http://schemas.microsoft.com/office/drawing/2014/main" id="{1E244EDE-94CB-5738-9FA0-7D89F3939868}"/>
              </a:ext>
            </a:extLst>
          </p:cNvPr>
          <p:cNvSpPr txBox="1"/>
          <p:nvPr/>
        </p:nvSpPr>
        <p:spPr>
          <a:xfrm>
            <a:off x="4525239" y="3706091"/>
            <a:ext cx="678873" cy="923330"/>
          </a:xfrm>
          <a:prstGeom prst="rect">
            <a:avLst/>
          </a:prstGeom>
          <a:noFill/>
        </p:spPr>
        <p:txBody>
          <a:bodyPr wrap="square" rtlCol="0">
            <a:spAutoFit/>
          </a:bodyPr>
          <a:lstStyle/>
          <a:p>
            <a:r>
              <a:rPr lang="en-US" sz="5400" dirty="0"/>
              <a:t>=</a:t>
            </a:r>
          </a:p>
        </p:txBody>
      </p:sp>
      <p:sp>
        <p:nvSpPr>
          <p:cNvPr id="6" name="TextBox 5">
            <a:extLst>
              <a:ext uri="{FF2B5EF4-FFF2-40B4-BE49-F238E27FC236}">
                <a16:creationId xmlns:a16="http://schemas.microsoft.com/office/drawing/2014/main" id="{124209CB-A8A9-C3DD-90B1-930A7D310114}"/>
              </a:ext>
            </a:extLst>
          </p:cNvPr>
          <p:cNvSpPr txBox="1"/>
          <p:nvPr/>
        </p:nvSpPr>
        <p:spPr>
          <a:xfrm>
            <a:off x="8423560" y="3505200"/>
            <a:ext cx="678873" cy="923330"/>
          </a:xfrm>
          <a:prstGeom prst="rect">
            <a:avLst/>
          </a:prstGeom>
          <a:noFill/>
        </p:spPr>
        <p:txBody>
          <a:bodyPr wrap="square" rtlCol="0">
            <a:spAutoFit/>
          </a:bodyPr>
          <a:lstStyle/>
          <a:p>
            <a:r>
              <a:rPr lang="en-US" sz="5400" dirty="0"/>
              <a:t>+</a:t>
            </a:r>
          </a:p>
        </p:txBody>
      </p:sp>
    </p:spTree>
    <p:extLst>
      <p:ext uri="{BB962C8B-B14F-4D97-AF65-F5344CB8AC3E}">
        <p14:creationId xmlns:p14="http://schemas.microsoft.com/office/powerpoint/2010/main" val="3030339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F61E00C-8C0A-60AF-01A5-319081F12167}"/>
              </a:ext>
            </a:extLst>
          </p:cNvPr>
          <p:cNvSpPr/>
          <p:nvPr/>
        </p:nvSpPr>
        <p:spPr>
          <a:xfrm>
            <a:off x="374073" y="2068080"/>
            <a:ext cx="4828310" cy="346681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1A06D328-9626-F451-82C6-60D12F5BD677}"/>
              </a:ext>
            </a:extLst>
          </p:cNvPr>
          <p:cNvSpPr>
            <a:spLocks noChangeAspect="1"/>
          </p:cNvSpPr>
          <p:nvPr/>
        </p:nvSpPr>
        <p:spPr>
          <a:xfrm>
            <a:off x="1160877" y="3018622"/>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C389F329-5C01-7B10-9274-543E2B66FDFE}"/>
              </a:ext>
            </a:extLst>
          </p:cNvPr>
          <p:cNvSpPr>
            <a:spLocks noChangeAspect="1"/>
          </p:cNvSpPr>
          <p:nvPr/>
        </p:nvSpPr>
        <p:spPr>
          <a:xfrm>
            <a:off x="2684877" y="3937717"/>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DBEF2368-2683-6326-AF67-38088725E782}"/>
              </a:ext>
            </a:extLst>
          </p:cNvPr>
          <p:cNvSpPr>
            <a:spLocks noChangeAspect="1"/>
          </p:cNvSpPr>
          <p:nvPr/>
        </p:nvSpPr>
        <p:spPr>
          <a:xfrm>
            <a:off x="3827871" y="3187109"/>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0232E3C7-09F2-455C-09D9-8A8B8842656B}"/>
              </a:ext>
            </a:extLst>
          </p:cNvPr>
          <p:cNvSpPr>
            <a:spLocks noChangeAspect="1"/>
          </p:cNvSpPr>
          <p:nvPr/>
        </p:nvSpPr>
        <p:spPr>
          <a:xfrm>
            <a:off x="1618077" y="4328440"/>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A520032D-F48E-0D53-96C1-C8B6AAC3A0C0}"/>
              </a:ext>
            </a:extLst>
          </p:cNvPr>
          <p:cNvSpPr>
            <a:spLocks noChangeAspect="1"/>
          </p:cNvSpPr>
          <p:nvPr/>
        </p:nvSpPr>
        <p:spPr>
          <a:xfrm>
            <a:off x="4463451" y="4785640"/>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8D9BE19F-CDA0-59E9-51E2-A1A09B4DF2A0}"/>
              </a:ext>
            </a:extLst>
          </p:cNvPr>
          <p:cNvSpPr>
            <a:spLocks noChangeAspect="1"/>
          </p:cNvSpPr>
          <p:nvPr/>
        </p:nvSpPr>
        <p:spPr>
          <a:xfrm>
            <a:off x="2799174" y="2607681"/>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813E8B11-41C3-B90E-9378-69FFFEE6452E}"/>
              </a:ext>
            </a:extLst>
          </p:cNvPr>
          <p:cNvSpPr>
            <a:spLocks noChangeAspect="1"/>
          </p:cNvSpPr>
          <p:nvPr/>
        </p:nvSpPr>
        <p:spPr>
          <a:xfrm>
            <a:off x="3338334" y="4934013"/>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5772F20-B132-5AFA-838C-6A6C5F8D0321}"/>
              </a:ext>
            </a:extLst>
          </p:cNvPr>
          <p:cNvSpPr>
            <a:spLocks noChangeAspect="1"/>
          </p:cNvSpPr>
          <p:nvPr/>
        </p:nvSpPr>
        <p:spPr>
          <a:xfrm>
            <a:off x="863006" y="4981273"/>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585FD460-BF55-2496-13B1-1A9B6BDD1E61}"/>
              </a:ext>
            </a:extLst>
          </p:cNvPr>
          <p:cNvSpPr>
            <a:spLocks noChangeAspect="1"/>
          </p:cNvSpPr>
          <p:nvPr/>
        </p:nvSpPr>
        <p:spPr>
          <a:xfrm>
            <a:off x="1618077" y="4328440"/>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26028B6-8138-C243-0DB9-F5CE5B229A3A}"/>
              </a:ext>
            </a:extLst>
          </p:cNvPr>
          <p:cNvSpPr>
            <a:spLocks noChangeAspect="1"/>
          </p:cNvSpPr>
          <p:nvPr/>
        </p:nvSpPr>
        <p:spPr>
          <a:xfrm>
            <a:off x="4463451" y="4785640"/>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D8076EDC-F724-5277-263F-CFA087B3ADB8}"/>
              </a:ext>
            </a:extLst>
          </p:cNvPr>
          <p:cNvSpPr>
            <a:spLocks noChangeAspect="1"/>
          </p:cNvSpPr>
          <p:nvPr/>
        </p:nvSpPr>
        <p:spPr>
          <a:xfrm>
            <a:off x="3338334" y="4934013"/>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12B97C2C-D6D8-682A-8E88-1B4C3D5F69A3}"/>
              </a:ext>
            </a:extLst>
          </p:cNvPr>
          <p:cNvCxnSpPr/>
          <p:nvPr/>
        </p:nvCxnSpPr>
        <p:spPr>
          <a:xfrm flipH="1" flipV="1">
            <a:off x="3461898" y="5104837"/>
            <a:ext cx="489537" cy="100501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a:extLst>
              <a:ext uri="{FF2B5EF4-FFF2-40B4-BE49-F238E27FC236}">
                <a16:creationId xmlns:a16="http://schemas.microsoft.com/office/drawing/2014/main" id="{73E86767-9BA3-5E78-7464-7614CFD1E679}"/>
              </a:ext>
            </a:extLst>
          </p:cNvPr>
          <p:cNvCxnSpPr>
            <a:cxnSpLocks/>
          </p:cNvCxnSpPr>
          <p:nvPr/>
        </p:nvCxnSpPr>
        <p:spPr>
          <a:xfrm flipH="1" flipV="1">
            <a:off x="1762693" y="4538595"/>
            <a:ext cx="1724023" cy="16429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17679233-1EC7-13B7-43FE-3417DA574C19}"/>
              </a:ext>
            </a:extLst>
          </p:cNvPr>
          <p:cNvSpPr txBox="1"/>
          <p:nvPr/>
        </p:nvSpPr>
        <p:spPr>
          <a:xfrm>
            <a:off x="2624704" y="6109855"/>
            <a:ext cx="2709296" cy="523220"/>
          </a:xfrm>
          <a:prstGeom prst="rect">
            <a:avLst/>
          </a:prstGeom>
          <a:noFill/>
        </p:spPr>
        <p:txBody>
          <a:bodyPr wrap="square" rtlCol="0">
            <a:spAutoFit/>
          </a:bodyPr>
          <a:lstStyle/>
          <a:p>
            <a:r>
              <a:rPr lang="en-US" sz="2800" dirty="0"/>
              <a:t>Encryptions of 1</a:t>
            </a:r>
          </a:p>
        </p:txBody>
      </p:sp>
      <mc:AlternateContent xmlns:mc="http://schemas.openxmlformats.org/markup-compatibility/2006">
        <mc:Choice xmlns:a14="http://schemas.microsoft.com/office/drawing/2010/main" Requires="a14">
          <p:sp>
            <p:nvSpPr>
              <p:cNvPr id="33" name="TextBox 32">
                <a:extLst>
                  <a:ext uri="{FF2B5EF4-FFF2-40B4-BE49-F238E27FC236}">
                    <a16:creationId xmlns:a16="http://schemas.microsoft.com/office/drawing/2014/main" id="{62EE8F9B-852C-844D-1082-90DA25F4896E}"/>
                  </a:ext>
                </a:extLst>
              </p:cNvPr>
              <p:cNvSpPr txBox="1"/>
              <p:nvPr/>
            </p:nvSpPr>
            <p:spPr>
              <a:xfrm>
                <a:off x="1256120" y="1358114"/>
                <a:ext cx="3476881" cy="646331"/>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p>
                        <m:sSupPr>
                          <m:ctrlPr>
                            <a:rPr lang="en-US" sz="3600" b="0" i="1" smtClean="0">
                              <a:latin typeface="Cambria Math" panose="02040503050406030204" pitchFamily="18" charset="0"/>
                            </a:rPr>
                          </m:ctrlPr>
                        </m:sSupPr>
                        <m:e>
                          <m:d>
                            <m:dPr>
                              <m:begChr m:val="{"/>
                              <m:endChr m:val="}"/>
                              <m:ctrlPr>
                                <a:rPr lang="en-US" sz="3600" b="0" i="1" smtClean="0">
                                  <a:latin typeface="Cambria Math" panose="02040503050406030204" pitchFamily="18" charset="0"/>
                                </a:rPr>
                              </m:ctrlPr>
                            </m:dPr>
                            <m:e>
                              <m:r>
                                <a:rPr lang="en-US" sz="3600" b="0" i="1" smtClean="0">
                                  <a:latin typeface="Cambria Math" panose="02040503050406030204" pitchFamily="18" charset="0"/>
                                </a:rPr>
                                <m:t>0,1</m:t>
                              </m:r>
                            </m:e>
                          </m:d>
                        </m:e>
                        <m:sup>
                          <m:r>
                            <a:rPr lang="en-US" sz="3600" b="0" i="1" smtClean="0">
                              <a:latin typeface="Cambria Math" panose="02040503050406030204" pitchFamily="18" charset="0"/>
                            </a:rPr>
                            <m:t>𝑛</m:t>
                          </m:r>
                        </m:sup>
                      </m:sSup>
                    </m:oMath>
                  </m:oMathPara>
                </a14:m>
                <a:endParaRPr lang="en-US" sz="3600" dirty="0"/>
              </a:p>
            </p:txBody>
          </p:sp>
        </mc:Choice>
        <mc:Fallback>
          <p:sp>
            <p:nvSpPr>
              <p:cNvPr id="33" name="TextBox 32">
                <a:extLst>
                  <a:ext uri="{FF2B5EF4-FFF2-40B4-BE49-F238E27FC236}">
                    <a16:creationId xmlns:a16="http://schemas.microsoft.com/office/drawing/2014/main" id="{62EE8F9B-852C-844D-1082-90DA25F4896E}"/>
                  </a:ext>
                </a:extLst>
              </p:cNvPr>
              <p:cNvSpPr txBox="1">
                <a:spLocks noRot="1" noChangeAspect="1" noMove="1" noResize="1" noEditPoints="1" noAdjustHandles="1" noChangeArrowheads="1" noChangeShapeType="1" noTextEdit="1"/>
              </p:cNvSpPr>
              <p:nvPr/>
            </p:nvSpPr>
            <p:spPr>
              <a:xfrm>
                <a:off x="1256120" y="1358114"/>
                <a:ext cx="3476881" cy="646331"/>
              </a:xfrm>
              <a:prstGeom prst="rect">
                <a:avLst/>
              </a:prstGeom>
              <a:blipFill>
                <a:blip r:embed="rId3"/>
                <a:stretch>
                  <a:fillRect/>
                </a:stretch>
              </a:blipFill>
            </p:spPr>
            <p:txBody>
              <a:bodyPr/>
              <a:lstStyle/>
              <a:p>
                <a:r>
                  <a:rPr lang="en-US">
                    <a:noFill/>
                  </a:rPr>
                  <a:t> </a:t>
                </a:r>
              </a:p>
            </p:txBody>
          </p:sp>
        </mc:Fallback>
      </mc:AlternateContent>
      <p:sp>
        <p:nvSpPr>
          <p:cNvPr id="38" name="Title 1">
            <a:extLst>
              <a:ext uri="{FF2B5EF4-FFF2-40B4-BE49-F238E27FC236}">
                <a16:creationId xmlns:a16="http://schemas.microsoft.com/office/drawing/2014/main" id="{53BD25F4-B26F-AF04-20C0-08DE7E440912}"/>
              </a:ext>
            </a:extLst>
          </p:cNvPr>
          <p:cNvSpPr txBox="1">
            <a:spLocks/>
          </p:cNvSpPr>
          <p:nvPr/>
        </p:nvSpPr>
        <p:spPr>
          <a:xfrm>
            <a:off x="374073" y="-162791"/>
            <a:ext cx="1181792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Pseudorandom codes [</a:t>
            </a:r>
            <a:r>
              <a:rPr lang="en-US" dirty="0">
                <a:solidFill>
                  <a:schemeClr val="accent1"/>
                </a:solidFill>
              </a:rPr>
              <a:t>C-</a:t>
            </a:r>
            <a:r>
              <a:rPr lang="en-US" dirty="0"/>
              <a:t>Gunn24]</a:t>
            </a:r>
          </a:p>
        </p:txBody>
      </p:sp>
      <mc:AlternateContent xmlns:mc="http://schemas.openxmlformats.org/markup-compatibility/2006">
        <mc:Choice xmlns:a14="http://schemas.microsoft.com/office/drawing/2010/main" Requires="a14">
          <p:sp>
            <p:nvSpPr>
              <p:cNvPr id="39" name="Rounded Rectangle 38">
                <a:extLst>
                  <a:ext uri="{FF2B5EF4-FFF2-40B4-BE49-F238E27FC236}">
                    <a16:creationId xmlns:a16="http://schemas.microsoft.com/office/drawing/2014/main" id="{F71058B0-33F3-A4A1-1D05-988DC9B668E0}"/>
                  </a:ext>
                </a:extLst>
              </p:cNvPr>
              <p:cNvSpPr/>
              <p:nvPr/>
            </p:nvSpPr>
            <p:spPr>
              <a:xfrm>
                <a:off x="5500254" y="1406237"/>
                <a:ext cx="6061364" cy="22998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dirty="0"/>
                  <a:t>Ciphertexts are pseudorandom:</a:t>
                </a:r>
              </a:p>
              <a:p>
                <a:pPr algn="ctr"/>
                <a14:m>
                  <m:oMath xmlns:m="http://schemas.openxmlformats.org/officeDocument/2006/math">
                    <m:r>
                      <a:rPr lang="en-US" sz="4000" b="0" i="1" smtClean="0">
                        <a:latin typeface="Cambria Math" panose="02040503050406030204" pitchFamily="18" charset="0"/>
                      </a:rPr>
                      <m:t>𝐸𝑛</m:t>
                    </m:r>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𝑐</m:t>
                        </m:r>
                      </m:e>
                      <m:sub>
                        <m:r>
                          <a:rPr lang="en-US" sz="4000" b="0" i="1" smtClean="0">
                            <a:latin typeface="Cambria Math" panose="02040503050406030204" pitchFamily="18" charset="0"/>
                          </a:rPr>
                          <m:t>𝑠𝑘</m:t>
                        </m:r>
                      </m:sub>
                    </m:sSub>
                    <m:d>
                      <m:dPr>
                        <m:ctrlPr>
                          <a:rPr lang="en-US" sz="4000" b="0" i="1" smtClean="0">
                            <a:latin typeface="Cambria Math" panose="02040503050406030204" pitchFamily="18" charset="0"/>
                          </a:rPr>
                        </m:ctrlPr>
                      </m:dPr>
                      <m:e>
                        <m:r>
                          <a:rPr lang="en-US" sz="4000" b="0" i="1" smtClean="0">
                            <a:latin typeface="Cambria Math" panose="02040503050406030204" pitchFamily="18" charset="0"/>
                          </a:rPr>
                          <m:t>⋅</m:t>
                        </m:r>
                      </m:e>
                    </m:d>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m:t>
                        </m:r>
                      </m:e>
                      <m:sub>
                        <m:r>
                          <a:rPr lang="en-US" sz="4000" b="0" i="1" smtClean="0">
                            <a:latin typeface="Cambria Math" panose="02040503050406030204" pitchFamily="18" charset="0"/>
                          </a:rPr>
                          <m:t>𝑐</m:t>
                        </m:r>
                      </m:sub>
                    </m:sSub>
                    <m:r>
                      <a:rPr lang="en-US" sz="4000" b="0" i="1" smtClean="0">
                        <a:latin typeface="Cambria Math" panose="02040503050406030204" pitchFamily="18" charset="0"/>
                      </a:rPr>
                      <m:t> </m:t>
                    </m:r>
                    <m:r>
                      <a:rPr lang="en-US" sz="4000" b="0" i="1" smtClean="0">
                        <a:latin typeface="Cambria Math" panose="02040503050406030204" pitchFamily="18" charset="0"/>
                      </a:rPr>
                      <m:t>𝑈𝑛𝑖𝑓</m:t>
                    </m:r>
                    <m:r>
                      <a:rPr lang="en-US" sz="4000" b="0" i="1" smtClean="0">
                        <a:latin typeface="Cambria Math" panose="02040503050406030204" pitchFamily="18" charset="0"/>
                      </a:rPr>
                      <m:t>(⋅)</m:t>
                    </m:r>
                  </m:oMath>
                </a14:m>
                <a:r>
                  <a:rPr lang="en-US" sz="4000" dirty="0"/>
                  <a:t>  </a:t>
                </a:r>
              </a:p>
            </p:txBody>
          </p:sp>
        </mc:Choice>
        <mc:Fallback>
          <p:sp>
            <p:nvSpPr>
              <p:cNvPr id="39" name="Rounded Rectangle 38">
                <a:extLst>
                  <a:ext uri="{FF2B5EF4-FFF2-40B4-BE49-F238E27FC236}">
                    <a16:creationId xmlns:a16="http://schemas.microsoft.com/office/drawing/2014/main" id="{F71058B0-33F3-A4A1-1D05-988DC9B668E0}"/>
                  </a:ext>
                </a:extLst>
              </p:cNvPr>
              <p:cNvSpPr>
                <a:spLocks noRot="1" noChangeAspect="1" noMove="1" noResize="1" noEditPoints="1" noAdjustHandles="1" noChangeArrowheads="1" noChangeShapeType="1" noTextEdit="1"/>
              </p:cNvSpPr>
              <p:nvPr/>
            </p:nvSpPr>
            <p:spPr>
              <a:xfrm>
                <a:off x="5500254" y="1406237"/>
                <a:ext cx="6061364" cy="2299854"/>
              </a:xfrm>
              <a:prstGeom prst="round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0" name="Rounded Rectangle 39">
                <a:extLst>
                  <a:ext uri="{FF2B5EF4-FFF2-40B4-BE49-F238E27FC236}">
                    <a16:creationId xmlns:a16="http://schemas.microsoft.com/office/drawing/2014/main" id="{CC841FCB-8105-7165-9A7C-C71657A58207}"/>
                  </a:ext>
                </a:extLst>
              </p:cNvPr>
              <p:cNvSpPr/>
              <p:nvPr/>
            </p:nvSpPr>
            <p:spPr>
              <a:xfrm>
                <a:off x="5500253" y="4193021"/>
                <a:ext cx="6061363" cy="22998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dirty="0"/>
                  <a:t>Ciphertexts are robust:</a:t>
                </a:r>
              </a:p>
              <a:p>
                <a:pPr algn="ctr"/>
                <a14:m>
                  <m:oMath xmlns:m="http://schemas.openxmlformats.org/officeDocument/2006/math">
                    <m:r>
                      <a:rPr lang="en-US" sz="3200" b="0" i="1" smtClean="0">
                        <a:latin typeface="Cambria Math" panose="02040503050406030204" pitchFamily="18" charset="0"/>
                      </a:rPr>
                      <m:t>𝐸𝑛</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𝑐</m:t>
                        </m:r>
                      </m:e>
                      <m:sub>
                        <m:r>
                          <a:rPr lang="en-US" sz="3200" b="0" i="1" smtClean="0">
                            <a:latin typeface="Cambria Math" panose="02040503050406030204" pitchFamily="18" charset="0"/>
                          </a:rPr>
                          <m:t>𝑠𝑘</m:t>
                        </m:r>
                      </m:sub>
                    </m:sSub>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𝑚</m:t>
                        </m:r>
                      </m:e>
                    </m:d>
                  </m:oMath>
                </a14:m>
                <a:r>
                  <a:rPr lang="en-US" sz="3200" dirty="0"/>
                  <a:t> + low-weight error </a:t>
                </a:r>
              </a:p>
              <a:p>
                <a:pPr algn="ctr"/>
                <a:r>
                  <a:rPr lang="en-US" sz="3200" dirty="0"/>
                  <a:t>still decrypts to </a:t>
                </a:r>
                <a14:m>
                  <m:oMath xmlns:m="http://schemas.openxmlformats.org/officeDocument/2006/math">
                    <m:r>
                      <a:rPr lang="en-US" sz="3200" b="0" i="1" smtClean="0">
                        <a:latin typeface="Cambria Math" panose="02040503050406030204" pitchFamily="18" charset="0"/>
                      </a:rPr>
                      <m:t>𝑚</m:t>
                    </m:r>
                  </m:oMath>
                </a14:m>
                <a:endParaRPr lang="en-US" sz="3200" dirty="0"/>
              </a:p>
            </p:txBody>
          </p:sp>
        </mc:Choice>
        <mc:Fallback>
          <p:sp>
            <p:nvSpPr>
              <p:cNvPr id="40" name="Rounded Rectangle 39">
                <a:extLst>
                  <a:ext uri="{FF2B5EF4-FFF2-40B4-BE49-F238E27FC236}">
                    <a16:creationId xmlns:a16="http://schemas.microsoft.com/office/drawing/2014/main" id="{CC841FCB-8105-7165-9A7C-C71657A58207}"/>
                  </a:ext>
                </a:extLst>
              </p:cNvPr>
              <p:cNvSpPr>
                <a:spLocks noRot="1" noChangeAspect="1" noMove="1" noResize="1" noEditPoints="1" noAdjustHandles="1" noChangeArrowheads="1" noChangeShapeType="1" noTextEdit="1"/>
              </p:cNvSpPr>
              <p:nvPr/>
            </p:nvSpPr>
            <p:spPr>
              <a:xfrm>
                <a:off x="5500253" y="4193021"/>
                <a:ext cx="6061363" cy="2299854"/>
              </a:xfrm>
              <a:prstGeom prst="roundRect">
                <a:avLst/>
              </a:prstGeom>
              <a:blipFill>
                <a:blip r:embed="rId5"/>
                <a:stretch>
                  <a:fillRect/>
                </a:stretch>
              </a:blipFill>
            </p:spPr>
            <p:txBody>
              <a:bodyPr/>
              <a:lstStyle/>
              <a:p>
                <a:r>
                  <a:rPr lang="en-US">
                    <a:noFill/>
                  </a:rPr>
                  <a:t> </a:t>
                </a:r>
              </a:p>
            </p:txBody>
          </p:sp>
        </mc:Fallback>
      </mc:AlternateContent>
      <p:sp>
        <p:nvSpPr>
          <p:cNvPr id="8" name="Rectangle 7">
            <a:extLst>
              <a:ext uri="{FF2B5EF4-FFF2-40B4-BE49-F238E27FC236}">
                <a16:creationId xmlns:a16="http://schemas.microsoft.com/office/drawing/2014/main" id="{739E4793-126B-55A2-2A68-A7644E410849}"/>
              </a:ext>
            </a:extLst>
          </p:cNvPr>
          <p:cNvSpPr/>
          <p:nvPr/>
        </p:nvSpPr>
        <p:spPr>
          <a:xfrm>
            <a:off x="5334000" y="3838584"/>
            <a:ext cx="6400802" cy="2963434"/>
          </a:xfrm>
          <a:prstGeom prst="rect">
            <a:avLst/>
          </a:prstGeom>
          <a:solidFill>
            <a:srgbClr val="FFFFFF">
              <a:alpha val="9041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51495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D584106-F8FA-C2BC-40B8-F5BA57EF7175}"/>
              </a:ext>
            </a:extLst>
          </p:cNvPr>
          <p:cNvSpPr/>
          <p:nvPr/>
        </p:nvSpPr>
        <p:spPr>
          <a:xfrm>
            <a:off x="374073" y="2068080"/>
            <a:ext cx="4828310" cy="346681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9C54A238-BE11-F99E-0E3B-916E02E016A5}"/>
              </a:ext>
            </a:extLst>
          </p:cNvPr>
          <p:cNvSpPr>
            <a:spLocks noChangeAspect="1"/>
          </p:cNvSpPr>
          <p:nvPr/>
        </p:nvSpPr>
        <p:spPr>
          <a:xfrm>
            <a:off x="765459" y="2623204"/>
            <a:ext cx="914400" cy="914400"/>
          </a:xfrm>
          <a:prstGeom prst="ellipse">
            <a:avLst/>
          </a:prstGeom>
          <a:solidFill>
            <a:schemeClr val="accent1">
              <a:alpha val="5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880EB5F7-CC26-0985-75EA-734D4EA7BB73}"/>
              </a:ext>
            </a:extLst>
          </p:cNvPr>
          <p:cNvSpPr>
            <a:spLocks noChangeAspect="1"/>
          </p:cNvSpPr>
          <p:nvPr/>
        </p:nvSpPr>
        <p:spPr>
          <a:xfrm>
            <a:off x="1160877" y="3018622"/>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C360C7AD-C972-3B98-34F3-538627768C9F}"/>
              </a:ext>
            </a:extLst>
          </p:cNvPr>
          <p:cNvSpPr>
            <a:spLocks noChangeAspect="1"/>
          </p:cNvSpPr>
          <p:nvPr/>
        </p:nvSpPr>
        <p:spPr>
          <a:xfrm>
            <a:off x="2289459" y="3542299"/>
            <a:ext cx="914400" cy="914400"/>
          </a:xfrm>
          <a:prstGeom prst="ellipse">
            <a:avLst/>
          </a:prstGeom>
          <a:solidFill>
            <a:schemeClr val="accent1">
              <a:alpha val="5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97B366C-8D01-CB74-E58C-A2F9D78BCEB8}"/>
              </a:ext>
            </a:extLst>
          </p:cNvPr>
          <p:cNvSpPr>
            <a:spLocks noChangeAspect="1"/>
          </p:cNvSpPr>
          <p:nvPr/>
        </p:nvSpPr>
        <p:spPr>
          <a:xfrm>
            <a:off x="2684877" y="3937717"/>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63CC398-A5CD-33B3-1E8D-322E30B19AC1}"/>
              </a:ext>
            </a:extLst>
          </p:cNvPr>
          <p:cNvSpPr>
            <a:spLocks noChangeAspect="1"/>
          </p:cNvSpPr>
          <p:nvPr/>
        </p:nvSpPr>
        <p:spPr>
          <a:xfrm>
            <a:off x="3432453" y="2791691"/>
            <a:ext cx="914400" cy="914400"/>
          </a:xfrm>
          <a:prstGeom prst="ellipse">
            <a:avLst/>
          </a:prstGeom>
          <a:solidFill>
            <a:schemeClr val="accent1">
              <a:alpha val="5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0982B3BF-BA46-66E4-8544-CF80F38C7E6B}"/>
              </a:ext>
            </a:extLst>
          </p:cNvPr>
          <p:cNvSpPr>
            <a:spLocks noChangeAspect="1"/>
          </p:cNvSpPr>
          <p:nvPr/>
        </p:nvSpPr>
        <p:spPr>
          <a:xfrm>
            <a:off x="3827871" y="3187109"/>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58AA8E7-6231-9368-E036-7BEA62B9B1BE}"/>
              </a:ext>
            </a:extLst>
          </p:cNvPr>
          <p:cNvSpPr>
            <a:spLocks noChangeAspect="1"/>
          </p:cNvSpPr>
          <p:nvPr/>
        </p:nvSpPr>
        <p:spPr>
          <a:xfrm>
            <a:off x="1222659" y="3933022"/>
            <a:ext cx="914400" cy="914400"/>
          </a:xfrm>
          <a:prstGeom prst="ellipse">
            <a:avLst/>
          </a:prstGeom>
          <a:solidFill>
            <a:schemeClr val="accent1">
              <a:alpha val="59000"/>
            </a:schemeClr>
          </a:solidFill>
          <a:ln w="539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1CA4F16-0879-BB6C-7C37-9EE20784847B}"/>
              </a:ext>
            </a:extLst>
          </p:cNvPr>
          <p:cNvSpPr>
            <a:spLocks noChangeAspect="1"/>
          </p:cNvSpPr>
          <p:nvPr/>
        </p:nvSpPr>
        <p:spPr>
          <a:xfrm>
            <a:off x="1618077" y="4328440"/>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3682BBF-6A8A-5EB7-20BE-B7A485B7A19C}"/>
              </a:ext>
            </a:extLst>
          </p:cNvPr>
          <p:cNvSpPr>
            <a:spLocks noChangeAspect="1"/>
          </p:cNvSpPr>
          <p:nvPr/>
        </p:nvSpPr>
        <p:spPr>
          <a:xfrm>
            <a:off x="4068033" y="4390222"/>
            <a:ext cx="914400" cy="914400"/>
          </a:xfrm>
          <a:prstGeom prst="ellipse">
            <a:avLst/>
          </a:prstGeom>
          <a:solidFill>
            <a:schemeClr val="accent1">
              <a:alpha val="5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4C9DF46-50D7-8A69-D97C-893F193F6ABE}"/>
              </a:ext>
            </a:extLst>
          </p:cNvPr>
          <p:cNvSpPr>
            <a:spLocks noChangeAspect="1"/>
          </p:cNvSpPr>
          <p:nvPr/>
        </p:nvSpPr>
        <p:spPr>
          <a:xfrm>
            <a:off x="4463451" y="4785640"/>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E0482A56-B379-DD60-28E5-A3E7DECEAED9}"/>
              </a:ext>
            </a:extLst>
          </p:cNvPr>
          <p:cNvSpPr>
            <a:spLocks noChangeAspect="1"/>
          </p:cNvSpPr>
          <p:nvPr/>
        </p:nvSpPr>
        <p:spPr>
          <a:xfrm>
            <a:off x="2403756" y="2212263"/>
            <a:ext cx="914400" cy="914400"/>
          </a:xfrm>
          <a:prstGeom prst="ellipse">
            <a:avLst/>
          </a:prstGeom>
          <a:solidFill>
            <a:schemeClr val="accent1">
              <a:alpha val="5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4B39E24E-4CE0-B469-BEC3-45443D9F21EF}"/>
              </a:ext>
            </a:extLst>
          </p:cNvPr>
          <p:cNvSpPr>
            <a:spLocks noChangeAspect="1"/>
          </p:cNvSpPr>
          <p:nvPr/>
        </p:nvSpPr>
        <p:spPr>
          <a:xfrm>
            <a:off x="2799174" y="2607681"/>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27F6B81C-9DCA-79F5-AECA-15218B752A15}"/>
              </a:ext>
            </a:extLst>
          </p:cNvPr>
          <p:cNvSpPr>
            <a:spLocks noChangeAspect="1"/>
          </p:cNvSpPr>
          <p:nvPr/>
        </p:nvSpPr>
        <p:spPr>
          <a:xfrm>
            <a:off x="2942916" y="4538595"/>
            <a:ext cx="914400" cy="914400"/>
          </a:xfrm>
          <a:prstGeom prst="ellipse">
            <a:avLst/>
          </a:prstGeom>
          <a:solidFill>
            <a:schemeClr val="accent1">
              <a:alpha val="5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BF0041A-6766-6859-E51E-1FC5FBEE3A58}"/>
              </a:ext>
            </a:extLst>
          </p:cNvPr>
          <p:cNvSpPr>
            <a:spLocks noChangeAspect="1"/>
          </p:cNvSpPr>
          <p:nvPr/>
        </p:nvSpPr>
        <p:spPr>
          <a:xfrm>
            <a:off x="3338334" y="4934013"/>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4936729-16F6-D562-95E4-61393FC244EF}"/>
              </a:ext>
            </a:extLst>
          </p:cNvPr>
          <p:cNvSpPr>
            <a:spLocks noChangeAspect="1"/>
          </p:cNvSpPr>
          <p:nvPr/>
        </p:nvSpPr>
        <p:spPr>
          <a:xfrm>
            <a:off x="467588" y="4585855"/>
            <a:ext cx="914400" cy="914400"/>
          </a:xfrm>
          <a:prstGeom prst="ellipse">
            <a:avLst/>
          </a:prstGeom>
          <a:solidFill>
            <a:schemeClr val="accent1">
              <a:alpha val="5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D644E3D-F28D-BF6A-3E06-9FF6BE465490}"/>
              </a:ext>
            </a:extLst>
          </p:cNvPr>
          <p:cNvSpPr>
            <a:spLocks noChangeAspect="1"/>
          </p:cNvSpPr>
          <p:nvPr/>
        </p:nvSpPr>
        <p:spPr>
          <a:xfrm>
            <a:off x="863006" y="4981273"/>
            <a:ext cx="123564" cy="123564"/>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548B9FF4-F5C4-88BC-A653-DA18F7795FA8}"/>
              </a:ext>
            </a:extLst>
          </p:cNvPr>
          <p:cNvSpPr txBox="1"/>
          <p:nvPr/>
        </p:nvSpPr>
        <p:spPr>
          <a:xfrm>
            <a:off x="312229" y="5721627"/>
            <a:ext cx="4951997" cy="830997"/>
          </a:xfrm>
          <a:prstGeom prst="rect">
            <a:avLst/>
          </a:prstGeom>
          <a:solidFill>
            <a:schemeClr val="accent1">
              <a:alpha val="48000"/>
            </a:schemeClr>
          </a:solidFill>
        </p:spPr>
        <p:txBody>
          <a:bodyPr wrap="none" rtlCol="0">
            <a:spAutoFit/>
          </a:bodyPr>
          <a:lstStyle/>
          <a:p>
            <a:r>
              <a:rPr lang="en-US" sz="2400" dirty="0"/>
              <a:t>(nearly) all these strings decrypt to 1</a:t>
            </a:r>
          </a:p>
          <a:p>
            <a:r>
              <a:rPr lang="en-US" sz="2400" dirty="0"/>
              <a:t>Intuition: hard to remove watermark</a:t>
            </a:r>
          </a:p>
        </p:txBody>
      </p:sp>
      <p:sp>
        <p:nvSpPr>
          <p:cNvPr id="35" name="Rectangle 34">
            <a:extLst>
              <a:ext uri="{FF2B5EF4-FFF2-40B4-BE49-F238E27FC236}">
                <a16:creationId xmlns:a16="http://schemas.microsoft.com/office/drawing/2014/main" id="{050B8283-15CB-67FF-480D-65E6904E9988}"/>
              </a:ext>
            </a:extLst>
          </p:cNvPr>
          <p:cNvSpPr/>
          <p:nvPr/>
        </p:nvSpPr>
        <p:spPr>
          <a:xfrm>
            <a:off x="2232310" y="3463636"/>
            <a:ext cx="1028697" cy="1109595"/>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itle 36">
            <a:extLst>
              <a:ext uri="{FF2B5EF4-FFF2-40B4-BE49-F238E27FC236}">
                <a16:creationId xmlns:a16="http://schemas.microsoft.com/office/drawing/2014/main" id="{416E4925-AC63-1BC9-4C30-D2A8B454DDD7}"/>
              </a:ext>
            </a:extLst>
          </p:cNvPr>
          <p:cNvSpPr>
            <a:spLocks noGrp="1"/>
          </p:cNvSpPr>
          <p:nvPr>
            <p:ph type="title"/>
          </p:nvPr>
        </p:nvSpPr>
        <p:spPr/>
        <p:txBody>
          <a:bodyPr/>
          <a:lstStyle/>
          <a:p>
            <a:endParaRPr lang="en-US"/>
          </a:p>
        </p:txBody>
      </p:sp>
      <p:sp>
        <p:nvSpPr>
          <p:cNvPr id="38" name="Title 1">
            <a:extLst>
              <a:ext uri="{FF2B5EF4-FFF2-40B4-BE49-F238E27FC236}">
                <a16:creationId xmlns:a16="http://schemas.microsoft.com/office/drawing/2014/main" id="{CF0F8E49-9B27-BA4A-7685-21640C24B701}"/>
              </a:ext>
            </a:extLst>
          </p:cNvPr>
          <p:cNvSpPr txBox="1">
            <a:spLocks/>
          </p:cNvSpPr>
          <p:nvPr/>
        </p:nvSpPr>
        <p:spPr>
          <a:xfrm>
            <a:off x="374073" y="-162791"/>
            <a:ext cx="1181792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Pseudorandom codes [</a:t>
            </a:r>
            <a:r>
              <a:rPr lang="en-US" dirty="0">
                <a:solidFill>
                  <a:schemeClr val="accent1"/>
                </a:solidFill>
              </a:rPr>
              <a:t>C-</a:t>
            </a:r>
            <a:r>
              <a:rPr lang="en-US" dirty="0"/>
              <a:t>Gunn24]</a:t>
            </a:r>
          </a:p>
        </p:txBody>
      </p:sp>
      <mc:AlternateContent xmlns:mc="http://schemas.openxmlformats.org/markup-compatibility/2006">
        <mc:Choice xmlns:a14="http://schemas.microsoft.com/office/drawing/2010/main" Requires="a14">
          <p:sp>
            <p:nvSpPr>
              <p:cNvPr id="40" name="Rounded Rectangle 39">
                <a:extLst>
                  <a:ext uri="{FF2B5EF4-FFF2-40B4-BE49-F238E27FC236}">
                    <a16:creationId xmlns:a16="http://schemas.microsoft.com/office/drawing/2014/main" id="{5D197F15-3FF7-7FF1-5F8A-B4AE8F0106FF}"/>
                  </a:ext>
                </a:extLst>
              </p:cNvPr>
              <p:cNvSpPr/>
              <p:nvPr/>
            </p:nvSpPr>
            <p:spPr>
              <a:xfrm>
                <a:off x="5500253" y="4193021"/>
                <a:ext cx="6061363" cy="22998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dirty="0"/>
                  <a:t>Ciphertexts are robust:</a:t>
                </a:r>
              </a:p>
              <a:p>
                <a:pPr algn="ctr"/>
                <a14:m>
                  <m:oMath xmlns:m="http://schemas.openxmlformats.org/officeDocument/2006/math">
                    <m:r>
                      <a:rPr lang="en-US" sz="3200" b="0" i="1" smtClean="0">
                        <a:latin typeface="Cambria Math" panose="02040503050406030204" pitchFamily="18" charset="0"/>
                      </a:rPr>
                      <m:t>𝐸𝑛</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𝑐</m:t>
                        </m:r>
                      </m:e>
                      <m:sub>
                        <m:r>
                          <a:rPr lang="en-US" sz="3200" b="0" i="1" smtClean="0">
                            <a:latin typeface="Cambria Math" panose="02040503050406030204" pitchFamily="18" charset="0"/>
                          </a:rPr>
                          <m:t>𝑠𝑘</m:t>
                        </m:r>
                      </m:sub>
                    </m:sSub>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𝑚</m:t>
                        </m:r>
                      </m:e>
                    </m:d>
                  </m:oMath>
                </a14:m>
                <a:r>
                  <a:rPr lang="en-US" sz="3200" dirty="0"/>
                  <a:t> + low-weight error </a:t>
                </a:r>
              </a:p>
              <a:p>
                <a:pPr algn="ctr"/>
                <a:r>
                  <a:rPr lang="en-US" sz="3200" dirty="0"/>
                  <a:t>still decrypts to </a:t>
                </a:r>
                <a14:m>
                  <m:oMath xmlns:m="http://schemas.openxmlformats.org/officeDocument/2006/math">
                    <m:r>
                      <a:rPr lang="en-US" sz="3200" b="0" i="1" smtClean="0">
                        <a:latin typeface="Cambria Math" panose="02040503050406030204" pitchFamily="18" charset="0"/>
                      </a:rPr>
                      <m:t>𝑚</m:t>
                    </m:r>
                  </m:oMath>
                </a14:m>
                <a:endParaRPr lang="en-US" sz="3200" dirty="0"/>
              </a:p>
            </p:txBody>
          </p:sp>
        </mc:Choice>
        <mc:Fallback>
          <p:sp>
            <p:nvSpPr>
              <p:cNvPr id="40" name="Rounded Rectangle 39">
                <a:extLst>
                  <a:ext uri="{FF2B5EF4-FFF2-40B4-BE49-F238E27FC236}">
                    <a16:creationId xmlns:a16="http://schemas.microsoft.com/office/drawing/2014/main" id="{5D197F15-3FF7-7FF1-5F8A-B4AE8F0106FF}"/>
                  </a:ext>
                </a:extLst>
              </p:cNvPr>
              <p:cNvSpPr>
                <a:spLocks noRot="1" noChangeAspect="1" noMove="1" noResize="1" noEditPoints="1" noAdjustHandles="1" noChangeArrowheads="1" noChangeShapeType="1" noTextEdit="1"/>
              </p:cNvSpPr>
              <p:nvPr/>
            </p:nvSpPr>
            <p:spPr>
              <a:xfrm>
                <a:off x="5500253" y="4193021"/>
                <a:ext cx="6061363" cy="2299854"/>
              </a:xfrm>
              <a:prstGeom prst="round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1" name="Rounded Rectangle 40">
                <a:extLst>
                  <a:ext uri="{FF2B5EF4-FFF2-40B4-BE49-F238E27FC236}">
                    <a16:creationId xmlns:a16="http://schemas.microsoft.com/office/drawing/2014/main" id="{AF73A82D-0162-46F5-ED0D-472060B3C430}"/>
                  </a:ext>
                </a:extLst>
              </p:cNvPr>
              <p:cNvSpPr/>
              <p:nvPr/>
            </p:nvSpPr>
            <p:spPr>
              <a:xfrm>
                <a:off x="5500254" y="1406237"/>
                <a:ext cx="6061364" cy="22998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dirty="0"/>
                  <a:t>Ciphertexts are pseudorandom:</a:t>
                </a:r>
              </a:p>
              <a:p>
                <a:pPr algn="ctr"/>
                <a14:m>
                  <m:oMath xmlns:m="http://schemas.openxmlformats.org/officeDocument/2006/math">
                    <m:r>
                      <a:rPr lang="en-US" sz="4000" b="0" i="1" smtClean="0">
                        <a:latin typeface="Cambria Math" panose="02040503050406030204" pitchFamily="18" charset="0"/>
                      </a:rPr>
                      <m:t>𝐸𝑛</m:t>
                    </m:r>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𝑐</m:t>
                        </m:r>
                      </m:e>
                      <m:sub>
                        <m:r>
                          <a:rPr lang="en-US" sz="4000" b="0" i="1" smtClean="0">
                            <a:latin typeface="Cambria Math" panose="02040503050406030204" pitchFamily="18" charset="0"/>
                          </a:rPr>
                          <m:t>𝑠𝑘</m:t>
                        </m:r>
                      </m:sub>
                    </m:sSub>
                    <m:d>
                      <m:dPr>
                        <m:ctrlPr>
                          <a:rPr lang="en-US" sz="4000" b="0" i="1" smtClean="0">
                            <a:latin typeface="Cambria Math" panose="02040503050406030204" pitchFamily="18" charset="0"/>
                          </a:rPr>
                        </m:ctrlPr>
                      </m:dPr>
                      <m:e>
                        <m:r>
                          <a:rPr lang="en-US" sz="4000" b="0" i="1" smtClean="0">
                            <a:latin typeface="Cambria Math" panose="02040503050406030204" pitchFamily="18" charset="0"/>
                          </a:rPr>
                          <m:t>⋅</m:t>
                        </m:r>
                      </m:e>
                    </m:d>
                    <m:sSub>
                      <m:sSubPr>
                        <m:ctrlPr>
                          <a:rPr lang="en-US" sz="4000" b="0" i="1" smtClean="0">
                            <a:latin typeface="Cambria Math" panose="02040503050406030204" pitchFamily="18" charset="0"/>
                          </a:rPr>
                        </m:ctrlPr>
                      </m:sSubPr>
                      <m:e>
                        <m:r>
                          <a:rPr lang="en-US" sz="4000" b="0" i="1" smtClean="0">
                            <a:latin typeface="Cambria Math" panose="02040503050406030204" pitchFamily="18" charset="0"/>
                          </a:rPr>
                          <m:t>≈</m:t>
                        </m:r>
                      </m:e>
                      <m:sub>
                        <m:r>
                          <a:rPr lang="en-US" sz="4000" b="0" i="1" smtClean="0">
                            <a:latin typeface="Cambria Math" panose="02040503050406030204" pitchFamily="18" charset="0"/>
                          </a:rPr>
                          <m:t>𝑐</m:t>
                        </m:r>
                      </m:sub>
                    </m:sSub>
                    <m:r>
                      <a:rPr lang="en-US" sz="4000" b="0" i="1" smtClean="0">
                        <a:latin typeface="Cambria Math" panose="02040503050406030204" pitchFamily="18" charset="0"/>
                      </a:rPr>
                      <m:t> </m:t>
                    </m:r>
                    <m:r>
                      <a:rPr lang="en-US" sz="4000" b="0" i="1" smtClean="0">
                        <a:latin typeface="Cambria Math" panose="02040503050406030204" pitchFamily="18" charset="0"/>
                      </a:rPr>
                      <m:t>𝑈𝑛𝑖𝑓</m:t>
                    </m:r>
                    <m:r>
                      <a:rPr lang="en-US" sz="4000" b="0" i="1" smtClean="0">
                        <a:latin typeface="Cambria Math" panose="02040503050406030204" pitchFamily="18" charset="0"/>
                      </a:rPr>
                      <m:t>(⋅)</m:t>
                    </m:r>
                  </m:oMath>
                </a14:m>
                <a:r>
                  <a:rPr lang="en-US" sz="4000" dirty="0"/>
                  <a:t>  </a:t>
                </a:r>
              </a:p>
            </p:txBody>
          </p:sp>
        </mc:Choice>
        <mc:Fallback>
          <p:sp>
            <p:nvSpPr>
              <p:cNvPr id="41" name="Rounded Rectangle 40">
                <a:extLst>
                  <a:ext uri="{FF2B5EF4-FFF2-40B4-BE49-F238E27FC236}">
                    <a16:creationId xmlns:a16="http://schemas.microsoft.com/office/drawing/2014/main" id="{AF73A82D-0162-46F5-ED0D-472060B3C430}"/>
                  </a:ext>
                </a:extLst>
              </p:cNvPr>
              <p:cNvSpPr>
                <a:spLocks noRot="1" noChangeAspect="1" noMove="1" noResize="1" noEditPoints="1" noAdjustHandles="1" noChangeArrowheads="1" noChangeShapeType="1" noTextEdit="1"/>
              </p:cNvSpPr>
              <p:nvPr/>
            </p:nvSpPr>
            <p:spPr>
              <a:xfrm>
                <a:off x="5500254" y="1406237"/>
                <a:ext cx="6061364" cy="2299854"/>
              </a:xfrm>
              <a:prstGeom prst="round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1713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8" name="TextBox 37">
                <a:extLst>
                  <a:ext uri="{FF2B5EF4-FFF2-40B4-BE49-F238E27FC236}">
                    <a16:creationId xmlns:a16="http://schemas.microsoft.com/office/drawing/2014/main" id="{67D1BC6D-C380-B260-5526-C9E5BC4AFF3F}"/>
                  </a:ext>
                </a:extLst>
              </p:cNvPr>
              <p:cNvSpPr txBox="1"/>
              <p:nvPr/>
            </p:nvSpPr>
            <p:spPr>
              <a:xfrm>
                <a:off x="389659" y="5746141"/>
                <a:ext cx="5237018" cy="1200329"/>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US" sz="3600" b="0" i="1" smtClean="0">
                          <a:latin typeface="Cambria Math" panose="02040503050406030204" pitchFamily="18" charset="0"/>
                        </a:rPr>
                        <m:t>𝐷𝑒</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𝑠𝑘</m:t>
                          </m:r>
                        </m:sub>
                      </m:sSub>
                      <m:d>
                        <m:dPr>
                          <m:ctrlPr>
                            <a:rPr lang="en-US" sz="3600" b="0" i="1" smtClean="0">
                              <a:latin typeface="Cambria Math" panose="02040503050406030204" pitchFamily="18" charset="0"/>
                            </a:rPr>
                          </m:ctrlPr>
                        </m:dPr>
                        <m:e>
                          <m:r>
                            <a:rPr lang="en-US" sz="3600" b="0" i="1" smtClean="0">
                              <a:latin typeface="Cambria Math" panose="02040503050406030204" pitchFamily="18" charset="0"/>
                            </a:rPr>
                            <m:t>    </m:t>
                          </m:r>
                        </m:e>
                      </m:d>
                      <m:r>
                        <a:rPr lang="en-US" sz="3600" b="0" i="1" smtClean="0">
                          <a:latin typeface="Cambria Math" panose="02040503050406030204" pitchFamily="18" charset="0"/>
                        </a:rPr>
                        <m:t>=0</m:t>
                      </m:r>
                    </m:oMath>
                  </m:oMathPara>
                </a14:m>
                <a:endParaRPr lang="en-US" sz="3600" b="0" dirty="0"/>
              </a:p>
              <a:p>
                <a:pPr/>
                <a:endParaRPr lang="en-US" sz="3600" dirty="0"/>
              </a:p>
            </p:txBody>
          </p:sp>
        </mc:Choice>
        <mc:Fallback>
          <p:sp>
            <p:nvSpPr>
              <p:cNvPr id="38" name="TextBox 37">
                <a:extLst>
                  <a:ext uri="{FF2B5EF4-FFF2-40B4-BE49-F238E27FC236}">
                    <a16:creationId xmlns:a16="http://schemas.microsoft.com/office/drawing/2014/main" id="{67D1BC6D-C380-B260-5526-C9E5BC4AFF3F}"/>
                  </a:ext>
                </a:extLst>
              </p:cNvPr>
              <p:cNvSpPr txBox="1">
                <a:spLocks noRot="1" noChangeAspect="1" noMove="1" noResize="1" noEditPoints="1" noAdjustHandles="1" noChangeArrowheads="1" noChangeShapeType="1" noTextEdit="1"/>
              </p:cNvSpPr>
              <p:nvPr/>
            </p:nvSpPr>
            <p:spPr>
              <a:xfrm>
                <a:off x="389659" y="5746141"/>
                <a:ext cx="5237018" cy="1200329"/>
              </a:xfrm>
              <a:prstGeom prst="rect">
                <a:avLst/>
              </a:prstGeom>
              <a:blipFill>
                <a:blip r:embed="rId3"/>
                <a:stretch>
                  <a:fillRect t="-1042"/>
                </a:stretch>
              </a:blipFill>
            </p:spPr>
            <p:txBody>
              <a:bodyPr/>
              <a:lstStyle/>
              <a:p>
                <a:r>
                  <a:rPr lang="en-US">
                    <a:noFill/>
                  </a:rPr>
                  <a:t> </a:t>
                </a:r>
              </a:p>
            </p:txBody>
          </p:sp>
        </mc:Fallback>
      </mc:AlternateContent>
      <p:sp>
        <p:nvSpPr>
          <p:cNvPr id="24" name="Rounded Rectangle 23">
            <a:extLst>
              <a:ext uri="{FF2B5EF4-FFF2-40B4-BE49-F238E27FC236}">
                <a16:creationId xmlns:a16="http://schemas.microsoft.com/office/drawing/2014/main" id="{63B4B4E6-8D9F-F597-9340-0EA80D93A614}"/>
              </a:ext>
            </a:extLst>
          </p:cNvPr>
          <p:cNvSpPr/>
          <p:nvPr/>
        </p:nvSpPr>
        <p:spPr>
          <a:xfrm>
            <a:off x="5971310" y="1518804"/>
            <a:ext cx="5818909" cy="211281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Previous works:</a:t>
            </a:r>
          </a:p>
          <a:p>
            <a:pPr algn="ctr"/>
            <a:r>
              <a:rPr lang="en-US" sz="3200" dirty="0"/>
              <a:t>Density of red dots is negligible</a:t>
            </a:r>
          </a:p>
          <a:p>
            <a:pPr algn="ctr"/>
            <a:r>
              <a:rPr lang="en-US" sz="3200" dirty="0"/>
              <a:t>[CG24], [GM24], [GG24]</a:t>
            </a:r>
          </a:p>
        </p:txBody>
      </p:sp>
      <p:grpSp>
        <p:nvGrpSpPr>
          <p:cNvPr id="27" name="Group 26">
            <a:extLst>
              <a:ext uri="{FF2B5EF4-FFF2-40B4-BE49-F238E27FC236}">
                <a16:creationId xmlns:a16="http://schemas.microsoft.com/office/drawing/2014/main" id="{B6F99629-1FE5-B868-DD87-2C3C11D36EA1}"/>
              </a:ext>
            </a:extLst>
          </p:cNvPr>
          <p:cNvGrpSpPr>
            <a:grpSpLocks noChangeAspect="1"/>
          </p:cNvGrpSpPr>
          <p:nvPr/>
        </p:nvGrpSpPr>
        <p:grpSpPr>
          <a:xfrm>
            <a:off x="843391" y="1449529"/>
            <a:ext cx="4329554" cy="4329554"/>
            <a:chOff x="2368808" y="3621648"/>
            <a:chExt cx="755703" cy="755703"/>
          </a:xfrm>
        </p:grpSpPr>
        <p:sp>
          <p:nvSpPr>
            <p:cNvPr id="25" name="Oval 24">
              <a:extLst>
                <a:ext uri="{FF2B5EF4-FFF2-40B4-BE49-F238E27FC236}">
                  <a16:creationId xmlns:a16="http://schemas.microsoft.com/office/drawing/2014/main" id="{CB4E38F3-F34E-9FDE-17FE-F1A772EECA7B}"/>
                </a:ext>
              </a:extLst>
            </p:cNvPr>
            <p:cNvSpPr>
              <a:spLocks noChangeAspect="1"/>
            </p:cNvSpPr>
            <p:nvPr/>
          </p:nvSpPr>
          <p:spPr>
            <a:xfrm>
              <a:off x="2368808" y="3621648"/>
              <a:ext cx="755703" cy="755703"/>
            </a:xfrm>
            <a:prstGeom prst="ellipse">
              <a:avLst/>
            </a:prstGeom>
            <a:solidFill>
              <a:schemeClr val="accent1">
                <a:alpha val="5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F239F40-52B1-6BF7-CE2A-9ECC96820650}"/>
                </a:ext>
              </a:extLst>
            </p:cNvPr>
            <p:cNvSpPr>
              <a:spLocks noChangeAspect="1"/>
            </p:cNvSpPr>
            <p:nvPr/>
          </p:nvSpPr>
          <p:spPr>
            <a:xfrm>
              <a:off x="2734123" y="3979315"/>
              <a:ext cx="40368" cy="40368"/>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Rectangle 27">
            <a:extLst>
              <a:ext uri="{FF2B5EF4-FFF2-40B4-BE49-F238E27FC236}">
                <a16:creationId xmlns:a16="http://schemas.microsoft.com/office/drawing/2014/main" id="{651140D4-D968-69EA-1CDD-5646190DC289}"/>
              </a:ext>
            </a:extLst>
          </p:cNvPr>
          <p:cNvSpPr/>
          <p:nvPr/>
        </p:nvSpPr>
        <p:spPr>
          <a:xfrm>
            <a:off x="401781" y="1311488"/>
            <a:ext cx="5237018" cy="5103167"/>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193F33E-7C99-5B6D-5960-1526BED771FE}"/>
              </a:ext>
            </a:extLst>
          </p:cNvPr>
          <p:cNvSpPr>
            <a:spLocks noChangeAspect="1"/>
          </p:cNvSpPr>
          <p:nvPr/>
        </p:nvSpPr>
        <p:spPr>
          <a:xfrm>
            <a:off x="1585128" y="4880779"/>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2FDD568D-6C9E-B781-6228-CF73FEB6D108}"/>
              </a:ext>
            </a:extLst>
          </p:cNvPr>
          <p:cNvSpPr>
            <a:spLocks noChangeAspect="1"/>
          </p:cNvSpPr>
          <p:nvPr/>
        </p:nvSpPr>
        <p:spPr>
          <a:xfrm>
            <a:off x="2541091" y="2913433"/>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7067DB77-B10B-404D-E120-9160B1C64962}"/>
              </a:ext>
            </a:extLst>
          </p:cNvPr>
          <p:cNvSpPr>
            <a:spLocks noChangeAspect="1"/>
          </p:cNvSpPr>
          <p:nvPr/>
        </p:nvSpPr>
        <p:spPr>
          <a:xfrm>
            <a:off x="3829564" y="2470088"/>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E7AB3024-8F9A-FB2B-9461-442B3BFC6CC0}"/>
              </a:ext>
            </a:extLst>
          </p:cNvPr>
          <p:cNvSpPr>
            <a:spLocks noChangeAspect="1"/>
          </p:cNvSpPr>
          <p:nvPr/>
        </p:nvSpPr>
        <p:spPr>
          <a:xfrm>
            <a:off x="3920832" y="4880779"/>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310ECCA7-4C6B-3E7B-4AF1-3E132A1AF093}"/>
              </a:ext>
            </a:extLst>
          </p:cNvPr>
          <p:cNvSpPr>
            <a:spLocks noChangeAspect="1"/>
          </p:cNvSpPr>
          <p:nvPr/>
        </p:nvSpPr>
        <p:spPr>
          <a:xfrm>
            <a:off x="3008168" y="5975889"/>
            <a:ext cx="210250" cy="210250"/>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mc:Choice xmlns:a14="http://schemas.microsoft.com/office/drawing/2010/main" Requires="a14">
          <p:sp>
            <p:nvSpPr>
              <p:cNvPr id="39" name="TextBox 38">
                <a:extLst>
                  <a:ext uri="{FF2B5EF4-FFF2-40B4-BE49-F238E27FC236}">
                    <a16:creationId xmlns:a16="http://schemas.microsoft.com/office/drawing/2014/main" id="{448EA199-A691-0265-4C3A-66ACB11B4716}"/>
                  </a:ext>
                </a:extLst>
              </p:cNvPr>
              <p:cNvSpPr txBox="1"/>
              <p:nvPr/>
            </p:nvSpPr>
            <p:spPr>
              <a:xfrm>
                <a:off x="1923343" y="3267684"/>
                <a:ext cx="5237018" cy="646331"/>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US" sz="3600" b="0" i="1" smtClean="0">
                          <a:latin typeface="Cambria Math" panose="02040503050406030204" pitchFamily="18" charset="0"/>
                        </a:rPr>
                        <m:t>=</m:t>
                      </m:r>
                      <m:r>
                        <a:rPr lang="en-US" sz="3600" b="0" i="1" smtClean="0">
                          <a:latin typeface="Cambria Math" panose="02040503050406030204" pitchFamily="18" charset="0"/>
                        </a:rPr>
                        <m:t>𝐸𝑛</m:t>
                      </m:r>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𝑐</m:t>
                          </m:r>
                        </m:e>
                        <m:sub>
                          <m:r>
                            <a:rPr lang="en-US" sz="3600" b="0" i="1" smtClean="0">
                              <a:latin typeface="Cambria Math" panose="02040503050406030204" pitchFamily="18" charset="0"/>
                            </a:rPr>
                            <m:t>𝑠𝑘</m:t>
                          </m:r>
                        </m:sub>
                      </m:sSub>
                      <m:r>
                        <a:rPr lang="en-US" sz="3600" b="0" i="1" smtClean="0">
                          <a:latin typeface="Cambria Math" panose="02040503050406030204" pitchFamily="18" charset="0"/>
                        </a:rPr>
                        <m:t>(1)</m:t>
                      </m:r>
                    </m:oMath>
                  </m:oMathPara>
                </a14:m>
                <a:endParaRPr lang="en-US" sz="3600" dirty="0"/>
              </a:p>
            </p:txBody>
          </p:sp>
        </mc:Choice>
        <mc:Fallback>
          <p:sp>
            <p:nvSpPr>
              <p:cNvPr id="39" name="TextBox 38">
                <a:extLst>
                  <a:ext uri="{FF2B5EF4-FFF2-40B4-BE49-F238E27FC236}">
                    <a16:creationId xmlns:a16="http://schemas.microsoft.com/office/drawing/2014/main" id="{448EA199-A691-0265-4C3A-66ACB11B4716}"/>
                  </a:ext>
                </a:extLst>
              </p:cNvPr>
              <p:cNvSpPr txBox="1">
                <a:spLocks noRot="1" noChangeAspect="1" noMove="1" noResize="1" noEditPoints="1" noAdjustHandles="1" noChangeArrowheads="1" noChangeShapeType="1" noTextEdit="1"/>
              </p:cNvSpPr>
              <p:nvPr/>
            </p:nvSpPr>
            <p:spPr>
              <a:xfrm>
                <a:off x="1923343" y="3267684"/>
                <a:ext cx="5237018" cy="646331"/>
              </a:xfrm>
              <a:prstGeom prst="rect">
                <a:avLst/>
              </a:prstGeom>
              <a:blipFill>
                <a:blip r:embed="rId4"/>
                <a:stretch>
                  <a:fillRect b="-19231"/>
                </a:stretch>
              </a:blipFill>
            </p:spPr>
            <p:txBody>
              <a:bodyPr/>
              <a:lstStyle/>
              <a:p>
                <a:r>
                  <a:rPr lang="en-US">
                    <a:noFill/>
                  </a:rPr>
                  <a:t> </a:t>
                </a:r>
              </a:p>
            </p:txBody>
          </p:sp>
        </mc:Fallback>
      </mc:AlternateContent>
      <p:sp>
        <p:nvSpPr>
          <p:cNvPr id="40" name="Rounded Rectangle 39">
            <a:extLst>
              <a:ext uri="{FF2B5EF4-FFF2-40B4-BE49-F238E27FC236}">
                <a16:creationId xmlns:a16="http://schemas.microsoft.com/office/drawing/2014/main" id="{51005E0F-7890-5CDD-63EA-8CFA2E12B156}"/>
              </a:ext>
            </a:extLst>
          </p:cNvPr>
          <p:cNvSpPr/>
          <p:nvPr/>
        </p:nvSpPr>
        <p:spPr>
          <a:xfrm>
            <a:off x="5971310" y="4196408"/>
            <a:ext cx="5818909" cy="211281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What we </a:t>
            </a:r>
            <a:r>
              <a:rPr lang="en-US" sz="3200" i="1" dirty="0"/>
              <a:t>really</a:t>
            </a:r>
            <a:r>
              <a:rPr lang="en-US" sz="3200" dirty="0"/>
              <a:t> want:</a:t>
            </a:r>
          </a:p>
          <a:p>
            <a:pPr algn="ctr"/>
            <a:r>
              <a:rPr lang="en-US" sz="3200" dirty="0"/>
              <a:t>Red dots are </a:t>
            </a:r>
            <a:r>
              <a:rPr lang="en-US" sz="3200" b="1" dirty="0">
                <a:solidFill>
                  <a:schemeClr val="accent4"/>
                </a:solidFill>
              </a:rPr>
              <a:t>hard to find</a:t>
            </a:r>
            <a:endParaRPr lang="en-US" sz="3200" dirty="0">
              <a:solidFill>
                <a:schemeClr val="accent4"/>
              </a:solidFill>
            </a:endParaRPr>
          </a:p>
        </p:txBody>
      </p:sp>
      <p:sp>
        <p:nvSpPr>
          <p:cNvPr id="41" name="Title 1">
            <a:extLst>
              <a:ext uri="{FF2B5EF4-FFF2-40B4-BE49-F238E27FC236}">
                <a16:creationId xmlns:a16="http://schemas.microsoft.com/office/drawing/2014/main" id="{1F9A2DFD-0447-8B12-A52A-25A09EED9818}"/>
              </a:ext>
            </a:extLst>
          </p:cNvPr>
          <p:cNvSpPr>
            <a:spLocks noGrp="1"/>
          </p:cNvSpPr>
          <p:nvPr>
            <p:ph type="title"/>
          </p:nvPr>
        </p:nvSpPr>
        <p:spPr>
          <a:xfrm>
            <a:off x="838200" y="69052"/>
            <a:ext cx="10515600" cy="1325563"/>
          </a:xfrm>
        </p:spPr>
        <p:txBody>
          <a:bodyPr/>
          <a:lstStyle/>
          <a:p>
            <a:r>
              <a:rPr lang="en-US" dirty="0"/>
              <a:t>How hard is it to remove a watermark?</a:t>
            </a:r>
          </a:p>
        </p:txBody>
      </p:sp>
    </p:spTree>
    <p:extLst>
      <p:ext uri="{BB962C8B-B14F-4D97-AF65-F5344CB8AC3E}">
        <p14:creationId xmlns:p14="http://schemas.microsoft.com/office/powerpoint/2010/main" val="226082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24" grpId="0" animBg="1"/>
      <p:bldP spid="33" grpId="0" animBg="1"/>
      <p:bldP spid="34" grpId="0" animBg="1"/>
      <p:bldP spid="35" grpId="0" animBg="1"/>
      <p:bldP spid="36" grpId="0" animBg="1"/>
      <p:bldP spid="37" grpId="0" animBg="1"/>
      <p:bldP spid="40" grpId="0" animBg="1"/>
    </p:bldLst>
  </p:timing>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10652</TotalTime>
  <Words>2349</Words>
  <Application>Microsoft Macintosh PowerPoint</Application>
  <PresentationFormat>Widescreen</PresentationFormat>
  <Paragraphs>279</Paragraphs>
  <Slides>20</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Aptos Display</vt:lpstr>
      <vt:lpstr>Arial</vt:lpstr>
      <vt:lpstr>Calibri</vt:lpstr>
      <vt:lpstr>Cambria Math</vt:lpstr>
      <vt:lpstr>Helvetica</vt:lpstr>
      <vt:lpstr>Office Theme</vt:lpstr>
      <vt:lpstr>Ideal Pseudorandom Codes</vt:lpstr>
      <vt:lpstr>This talk is about pseudorandom codes [C-Gunn24]</vt:lpstr>
      <vt:lpstr>Motivation: Watermarks for Generative AI</vt:lpstr>
      <vt:lpstr>Pseudorandom codes [C-Gunn24]</vt:lpstr>
      <vt:lpstr>Pseudorandom codes [C-Gunn24]</vt:lpstr>
      <vt:lpstr>Pseudorandom codes [C-Gunn24]</vt:lpstr>
      <vt:lpstr>PowerPoint Presentation</vt:lpstr>
      <vt:lpstr>PowerPoint Presentation</vt:lpstr>
      <vt:lpstr>How hard is it to remove a watermark?</vt:lpstr>
      <vt:lpstr>How hard is it to remove a watermark?</vt:lpstr>
      <vt:lpstr>Ideal PRC (this work)</vt:lpstr>
      <vt:lpstr>Ideal PRC functionality (this work)</vt:lpstr>
      <vt:lpstr>This Work</vt:lpstr>
      <vt:lpstr>PowerPoint Presentation</vt:lpstr>
      <vt:lpstr>[CG24] PRC scheme</vt:lpstr>
      <vt:lpstr>This work: [CG24] PRC is encoder-only ideal</vt:lpstr>
      <vt:lpstr>This work: [CG24] PRC is encoder-only ideal</vt:lpstr>
      <vt:lpstr>Summary</vt:lpstr>
      <vt:lpstr>Takeaway for Watermarks</vt:lpstr>
      <vt:lpstr>Open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Ideal PRCs</dc:title>
  <dc:creator>mjc2313</dc:creator>
  <cp:lastModifiedBy>mjc2313</cp:lastModifiedBy>
  <cp:revision>20</cp:revision>
  <dcterms:created xsi:type="dcterms:W3CDTF">2025-06-25T11:21:30Z</dcterms:created>
  <dcterms:modified xsi:type="dcterms:W3CDTF">2025-07-02T21:04:28Z</dcterms:modified>
</cp:coreProperties>
</file>