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442" r:id="rId3"/>
    <p:sldId id="269" r:id="rId4"/>
    <p:sldId id="443" r:id="rId5"/>
    <p:sldId id="444" r:id="rId6"/>
    <p:sldId id="445" r:id="rId7"/>
    <p:sldId id="430" r:id="rId8"/>
    <p:sldId id="432" r:id="rId9"/>
    <p:sldId id="431" r:id="rId10"/>
    <p:sldId id="434" r:id="rId11"/>
    <p:sldId id="415" r:id="rId12"/>
    <p:sldId id="418" r:id="rId13"/>
    <p:sldId id="420" r:id="rId14"/>
    <p:sldId id="435" r:id="rId15"/>
    <p:sldId id="436" r:id="rId16"/>
    <p:sldId id="424" r:id="rId17"/>
    <p:sldId id="438" r:id="rId18"/>
    <p:sldId id="440" r:id="rId19"/>
    <p:sldId id="441" r:id="rId20"/>
    <p:sldId id="44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84966"/>
  </p:normalViewPr>
  <p:slideViewPr>
    <p:cSldViewPr snapToGrid="0">
      <p:cViewPr varScale="1">
        <p:scale>
          <a:sx n="93" d="100"/>
          <a:sy n="93" d="100"/>
        </p:scale>
        <p:origin x="216"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136EE-8DEA-7F42-AEE7-40D39B8F4627}" type="datetimeFigureOut">
              <a:rPr lang="en-US" smtClean="0"/>
              <a:t>6/25/25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FF15B-8104-7D43-BAB2-010A3E45DE5F}" type="slidenum">
              <a:rPr lang="en-US" smtClean="0"/>
              <a:t>‹#›</a:t>
            </a:fld>
            <a:endParaRPr lang="en-US"/>
          </a:p>
        </p:txBody>
      </p:sp>
    </p:spTree>
    <p:extLst>
      <p:ext uri="{BB962C8B-B14F-4D97-AF65-F5344CB8AC3E}">
        <p14:creationId xmlns:p14="http://schemas.microsoft.com/office/powerpoint/2010/main" val="2893193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2</a:t>
            </a:fld>
            <a:endParaRPr lang="en-US"/>
          </a:p>
        </p:txBody>
      </p:sp>
    </p:spTree>
    <p:extLst>
      <p:ext uri="{BB962C8B-B14F-4D97-AF65-F5344CB8AC3E}">
        <p14:creationId xmlns:p14="http://schemas.microsoft.com/office/powerpoint/2010/main" val="440313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time: add mini pictures of red dot/no red dot worlds next to oracles, copies of adv next to each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D78163-0953-B146-A7EB-9D27F92294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172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 say model, I mean this whole black box that outputs a response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D78163-0953-B146-A7EB-9D27F92294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525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green</a:t>
            </a:r>
          </a:p>
        </p:txBody>
      </p:sp>
      <p:sp>
        <p:nvSpPr>
          <p:cNvPr id="4" name="Slide Number Placeholder 3"/>
          <p:cNvSpPr>
            <a:spLocks noGrp="1"/>
          </p:cNvSpPr>
          <p:nvPr>
            <p:ph type="sldNum" sz="quarter" idx="5"/>
          </p:nvPr>
        </p:nvSpPr>
        <p:spPr/>
        <p:txBody>
          <a:bodyPr/>
          <a:lstStyle/>
          <a:p>
            <a:fld id="{55FFF15B-8104-7D43-BAB2-010A3E45DE5F}" type="slidenum">
              <a:rPr lang="en-US" smtClean="0"/>
              <a:t>13</a:t>
            </a:fld>
            <a:endParaRPr lang="en-US"/>
          </a:p>
        </p:txBody>
      </p:sp>
    </p:spTree>
    <p:extLst>
      <p:ext uri="{BB962C8B-B14F-4D97-AF65-F5344CB8AC3E}">
        <p14:creationId xmlns:p14="http://schemas.microsoft.com/office/powerpoint/2010/main" val="3563665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green</a:t>
            </a:r>
          </a:p>
        </p:txBody>
      </p:sp>
      <p:sp>
        <p:nvSpPr>
          <p:cNvPr id="4" name="Slide Number Placeholder 3"/>
          <p:cNvSpPr>
            <a:spLocks noGrp="1"/>
          </p:cNvSpPr>
          <p:nvPr>
            <p:ph type="sldNum" sz="quarter" idx="5"/>
          </p:nvPr>
        </p:nvSpPr>
        <p:spPr/>
        <p:txBody>
          <a:bodyPr/>
          <a:lstStyle/>
          <a:p>
            <a:fld id="{55FFF15B-8104-7D43-BAB2-010A3E45DE5F}" type="slidenum">
              <a:rPr lang="en-US" smtClean="0"/>
              <a:t>14</a:t>
            </a:fld>
            <a:endParaRPr lang="en-US"/>
          </a:p>
        </p:txBody>
      </p:sp>
    </p:spTree>
    <p:extLst>
      <p:ext uri="{BB962C8B-B14F-4D97-AF65-F5344CB8AC3E}">
        <p14:creationId xmlns:p14="http://schemas.microsoft.com/office/powerpoint/2010/main" val="1309792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a:t>
            </a:r>
            <a:r>
              <a:rPr lang="en-US" dirty="0" err="1"/>
              <a:t>logn</a:t>
            </a:r>
            <a:r>
              <a:rPr lang="en-US" dirty="0"/>
              <a:t>-row-sparse to be clearer</a:t>
            </a:r>
          </a:p>
          <a:p>
            <a:r>
              <a:rPr lang="en-US" dirty="0"/>
              <a:t>Add dimensions alongside matrices ; avoid field notation</a:t>
            </a:r>
          </a:p>
          <a:p>
            <a:endParaRPr lang="en-US" dirty="0"/>
          </a:p>
          <a:p>
            <a:r>
              <a:rPr lang="en-US" dirty="0"/>
              <a:t>Delete text; animate matrices</a:t>
            </a:r>
          </a:p>
        </p:txBody>
      </p:sp>
      <p:sp>
        <p:nvSpPr>
          <p:cNvPr id="4" name="Slide Number Placeholder 3"/>
          <p:cNvSpPr>
            <a:spLocks noGrp="1"/>
          </p:cNvSpPr>
          <p:nvPr>
            <p:ph type="sldNum" sz="quarter" idx="5"/>
          </p:nvPr>
        </p:nvSpPr>
        <p:spPr/>
        <p:txBody>
          <a:bodyPr/>
          <a:lstStyle/>
          <a:p>
            <a:fld id="{FED78163-0953-B146-A7EB-9D27F92294D1}" type="slidenum">
              <a:rPr lang="en-US" smtClean="0"/>
              <a:t>15</a:t>
            </a:fld>
            <a:endParaRPr lang="en-US"/>
          </a:p>
        </p:txBody>
      </p:sp>
    </p:spTree>
    <p:extLst>
      <p:ext uri="{BB962C8B-B14F-4D97-AF65-F5344CB8AC3E}">
        <p14:creationId xmlns:p14="http://schemas.microsoft.com/office/powerpoint/2010/main" val="690147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green</a:t>
            </a:r>
          </a:p>
        </p:txBody>
      </p:sp>
      <p:sp>
        <p:nvSpPr>
          <p:cNvPr id="4" name="Slide Number Placeholder 3"/>
          <p:cNvSpPr>
            <a:spLocks noGrp="1"/>
          </p:cNvSpPr>
          <p:nvPr>
            <p:ph type="sldNum" sz="quarter" idx="5"/>
          </p:nvPr>
        </p:nvSpPr>
        <p:spPr/>
        <p:txBody>
          <a:bodyPr/>
          <a:lstStyle/>
          <a:p>
            <a:fld id="{55FFF15B-8104-7D43-BAB2-010A3E45DE5F}" type="slidenum">
              <a:rPr lang="en-US" smtClean="0"/>
              <a:t>18</a:t>
            </a:fld>
            <a:endParaRPr lang="en-US"/>
          </a:p>
        </p:txBody>
      </p:sp>
    </p:spTree>
    <p:extLst>
      <p:ext uri="{BB962C8B-B14F-4D97-AF65-F5344CB8AC3E}">
        <p14:creationId xmlns:p14="http://schemas.microsoft.com/office/powerpoint/2010/main" val="4287894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pitchFamily="2" charset="0"/>
              </a:rPr>
              <a:t>So we propose replacing the randomness with samples from a pseudorandom code instead.</a:t>
            </a:r>
          </a:p>
          <a:p>
            <a:endParaRPr lang="en-US" dirty="0">
              <a:effectLst/>
              <a:latin typeface="Helvetica" pitchFamily="2" charset="0"/>
            </a:endParaRPr>
          </a:p>
          <a:p>
            <a:r>
              <a:rPr lang="en-US" dirty="0">
                <a:effectLst/>
                <a:latin typeface="Helvetica" pitchFamily="2" charset="0"/>
              </a:rPr>
              <a:t>Pseudorandom codes, or PRCs, give you </a:t>
            </a:r>
            <a:r>
              <a:rPr lang="en-US" dirty="0" err="1">
                <a:effectLst/>
                <a:latin typeface="Helvetica" pitchFamily="2" charset="0"/>
              </a:rPr>
              <a:t>pseudorandomness</a:t>
            </a:r>
            <a:r>
              <a:rPr lang="en-US" dirty="0">
                <a:effectLst/>
                <a:latin typeface="Helvetica" pitchFamily="2" charset="0"/>
              </a:rPr>
              <a:t> with a trapdoor detection algorithm that is also robust to errors.</a:t>
            </a:r>
          </a:p>
          <a:p>
            <a:endParaRPr lang="en-US" dirty="0">
              <a:effectLst/>
              <a:latin typeface="Helvetica" pitchFamily="2" charset="0"/>
            </a:endParaRPr>
          </a:p>
          <a:p>
            <a:r>
              <a:rPr lang="en-US" dirty="0">
                <a:effectLst/>
                <a:latin typeface="Helvetica" pitchFamily="2" charset="0"/>
              </a:rPr>
              <a:t>In fact, we will construct PRCs that actually encode messages (with a constant information rate).</a:t>
            </a:r>
          </a:p>
          <a:p>
            <a:r>
              <a:rPr lang="en-US" dirty="0">
                <a:effectLst/>
                <a:latin typeface="Helvetica" pitchFamily="2" charset="0"/>
              </a:rPr>
              <a:t>This means that we can embed not only watermarks in the generated content, but also arbitrary information like a secret message, a user ID, a timestamp, etc.</a:t>
            </a:r>
          </a:p>
          <a:p>
            <a:endParaRPr lang="en-US" dirty="0">
              <a:effectLst/>
              <a:latin typeface="Helvetica" pitchFamily="2" charset="0"/>
            </a:endParaRPr>
          </a:p>
          <a:p>
            <a:r>
              <a:rPr lang="en-US" dirty="0">
                <a:effectLst/>
                <a:latin typeface="Helvetica" pitchFamily="2" charset="0"/>
              </a:rPr>
              <a:t>And to the best of our knowledge, it wasn’t known how to construct anything like this before our work.</a:t>
            </a:r>
          </a:p>
          <a:p>
            <a:endParaRPr lang="en-US" dirty="0"/>
          </a:p>
        </p:txBody>
      </p:sp>
      <p:sp>
        <p:nvSpPr>
          <p:cNvPr id="4" name="Slide Number Placeholder 3"/>
          <p:cNvSpPr>
            <a:spLocks noGrp="1"/>
          </p:cNvSpPr>
          <p:nvPr>
            <p:ph type="sldNum" sz="quarter" idx="5"/>
          </p:nvPr>
        </p:nvSpPr>
        <p:spPr/>
        <p:txBody>
          <a:bodyPr/>
          <a:lstStyle/>
          <a:p>
            <a:fld id="{FED78163-0953-B146-A7EB-9D27F92294D1}" type="slidenum">
              <a:rPr lang="en-US" smtClean="0"/>
              <a:t>19</a:t>
            </a:fld>
            <a:endParaRPr lang="en-US"/>
          </a:p>
        </p:txBody>
      </p:sp>
    </p:spTree>
    <p:extLst>
      <p:ext uri="{BB962C8B-B14F-4D97-AF65-F5344CB8AC3E}">
        <p14:creationId xmlns:p14="http://schemas.microsoft.com/office/powerpoint/2010/main" val="2580914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pitchFamily="2" charset="0"/>
              </a:rPr>
              <a:t>So we propose replacing the randomness with samples from a pseudorandom code instead.</a:t>
            </a:r>
          </a:p>
          <a:p>
            <a:endParaRPr lang="en-US" dirty="0">
              <a:effectLst/>
              <a:latin typeface="Helvetica" pitchFamily="2" charset="0"/>
            </a:endParaRPr>
          </a:p>
          <a:p>
            <a:r>
              <a:rPr lang="en-US" dirty="0">
                <a:effectLst/>
                <a:latin typeface="Helvetica" pitchFamily="2" charset="0"/>
              </a:rPr>
              <a:t>Pseudorandom codes, or PRCs, give you </a:t>
            </a:r>
            <a:r>
              <a:rPr lang="en-US" dirty="0" err="1">
                <a:effectLst/>
                <a:latin typeface="Helvetica" pitchFamily="2" charset="0"/>
              </a:rPr>
              <a:t>pseudorandomness</a:t>
            </a:r>
            <a:r>
              <a:rPr lang="en-US" dirty="0">
                <a:effectLst/>
                <a:latin typeface="Helvetica" pitchFamily="2" charset="0"/>
              </a:rPr>
              <a:t> with a trapdoor detection algorithm that is also robust to errors.</a:t>
            </a:r>
          </a:p>
          <a:p>
            <a:endParaRPr lang="en-US" dirty="0">
              <a:effectLst/>
              <a:latin typeface="Helvetica" pitchFamily="2" charset="0"/>
            </a:endParaRPr>
          </a:p>
          <a:p>
            <a:r>
              <a:rPr lang="en-US" dirty="0">
                <a:effectLst/>
                <a:latin typeface="Helvetica" pitchFamily="2" charset="0"/>
              </a:rPr>
              <a:t>In fact, we will construct PRCs that actually encode messages (with a constant information rate).</a:t>
            </a:r>
          </a:p>
          <a:p>
            <a:r>
              <a:rPr lang="en-US" dirty="0">
                <a:effectLst/>
                <a:latin typeface="Helvetica" pitchFamily="2" charset="0"/>
              </a:rPr>
              <a:t>This means that we can embed not only watermarks in the generated content, but also arbitrary information like a secret message, a user ID, a timestamp, etc.</a:t>
            </a:r>
          </a:p>
          <a:p>
            <a:endParaRPr lang="en-US" dirty="0">
              <a:effectLst/>
              <a:latin typeface="Helvetica" pitchFamily="2" charset="0"/>
            </a:endParaRPr>
          </a:p>
          <a:p>
            <a:r>
              <a:rPr lang="en-US" dirty="0">
                <a:effectLst/>
                <a:latin typeface="Helvetica" pitchFamily="2" charset="0"/>
              </a:rPr>
              <a:t>And to the best of our knowledge, it wasn’t known how to construct anything like this before our work.</a:t>
            </a:r>
          </a:p>
          <a:p>
            <a:endParaRPr lang="en-US" dirty="0"/>
          </a:p>
        </p:txBody>
      </p:sp>
      <p:sp>
        <p:nvSpPr>
          <p:cNvPr id="4" name="Slide Number Placeholder 3"/>
          <p:cNvSpPr>
            <a:spLocks noGrp="1"/>
          </p:cNvSpPr>
          <p:nvPr>
            <p:ph type="sldNum" sz="quarter" idx="5"/>
          </p:nvPr>
        </p:nvSpPr>
        <p:spPr/>
        <p:txBody>
          <a:bodyPr/>
          <a:lstStyle/>
          <a:p>
            <a:fld id="{FED78163-0953-B146-A7EB-9D27F92294D1}" type="slidenum">
              <a:rPr lang="en-US" smtClean="0"/>
              <a:t>3</a:t>
            </a:fld>
            <a:endParaRPr lang="en-US"/>
          </a:p>
        </p:txBody>
      </p:sp>
    </p:spTree>
    <p:extLst>
      <p:ext uri="{BB962C8B-B14F-4D97-AF65-F5344CB8AC3E}">
        <p14:creationId xmlns:p14="http://schemas.microsoft.com/office/powerpoint/2010/main" val="1476040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4</a:t>
            </a:fld>
            <a:endParaRPr lang="en-US"/>
          </a:p>
        </p:txBody>
      </p:sp>
    </p:spTree>
    <p:extLst>
      <p:ext uri="{BB962C8B-B14F-4D97-AF65-F5344CB8AC3E}">
        <p14:creationId xmlns:p14="http://schemas.microsoft.com/office/powerpoint/2010/main" val="49205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5</a:t>
            </a:fld>
            <a:endParaRPr lang="en-US"/>
          </a:p>
        </p:txBody>
      </p:sp>
    </p:spTree>
    <p:extLst>
      <p:ext uri="{BB962C8B-B14F-4D97-AF65-F5344CB8AC3E}">
        <p14:creationId xmlns:p14="http://schemas.microsoft.com/office/powerpoint/2010/main" val="57830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6</a:t>
            </a:fld>
            <a:endParaRPr lang="en-US"/>
          </a:p>
        </p:txBody>
      </p:sp>
    </p:spTree>
    <p:extLst>
      <p:ext uri="{BB962C8B-B14F-4D97-AF65-F5344CB8AC3E}">
        <p14:creationId xmlns:p14="http://schemas.microsoft.com/office/powerpoint/2010/main" val="355713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7</a:t>
            </a:fld>
            <a:endParaRPr lang="en-US"/>
          </a:p>
        </p:txBody>
      </p:sp>
    </p:spTree>
    <p:extLst>
      <p:ext uri="{BB962C8B-B14F-4D97-AF65-F5344CB8AC3E}">
        <p14:creationId xmlns:p14="http://schemas.microsoft.com/office/powerpoint/2010/main" val="102019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8</a:t>
            </a:fld>
            <a:endParaRPr lang="en-US"/>
          </a:p>
        </p:txBody>
      </p:sp>
    </p:spTree>
    <p:extLst>
      <p:ext uri="{BB962C8B-B14F-4D97-AF65-F5344CB8AC3E}">
        <p14:creationId xmlns:p14="http://schemas.microsoft.com/office/powerpoint/2010/main" val="2461090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9</a:t>
            </a:fld>
            <a:endParaRPr lang="en-US"/>
          </a:p>
        </p:txBody>
      </p:sp>
    </p:spTree>
    <p:extLst>
      <p:ext uri="{BB962C8B-B14F-4D97-AF65-F5344CB8AC3E}">
        <p14:creationId xmlns:p14="http://schemas.microsoft.com/office/powerpoint/2010/main" val="167280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PRC consists of an encoding algorithm and a decoding algorithm. </a:t>
            </a:r>
          </a:p>
          <a:p>
            <a:endParaRPr lang="en-US" dirty="0"/>
          </a:p>
          <a:p>
            <a:r>
              <a:rPr lang="en-US" dirty="0"/>
              <a:t>A PRC is pseudorandom in that a distinguisher cannot tell whether it is interacting with an encoding oracle on messages of its choice, or the uniform distribution which outputs a fresh random string on each query.</a:t>
            </a:r>
          </a:p>
          <a:p>
            <a:endParaRPr lang="en-US" dirty="0"/>
          </a:p>
          <a:p>
            <a:r>
              <a:rPr lang="en-US" dirty="0"/>
              <a:t>It also satisfies error correction: if x is the output of encode applied to some message, and you add low weight error to x, Decode still recovers the message with overwhelming probability. In this talk, we’ll focus on binary PRCs, because randomness recovery typically works best for binary randomness. You can think of errors as a constant rate of random bit-flips, though in the paper we consider worst-case errors and deletions as well.</a:t>
            </a:r>
          </a:p>
          <a:p>
            <a:endParaRPr lang="en-US" dirty="0"/>
          </a:p>
          <a:p>
            <a:r>
              <a:rPr lang="en-US" dirty="0"/>
              <a:t>In the paper, we also construct public-key PRCs, analogous to public-key encryption.</a:t>
            </a:r>
          </a:p>
        </p:txBody>
      </p:sp>
      <p:sp>
        <p:nvSpPr>
          <p:cNvPr id="4" name="Slide Number Placeholder 3"/>
          <p:cNvSpPr>
            <a:spLocks noGrp="1"/>
          </p:cNvSpPr>
          <p:nvPr>
            <p:ph type="sldNum" sz="quarter" idx="5"/>
          </p:nvPr>
        </p:nvSpPr>
        <p:spPr/>
        <p:txBody>
          <a:bodyPr/>
          <a:lstStyle/>
          <a:p>
            <a:fld id="{FED78163-0953-B146-A7EB-9D27F92294D1}" type="slidenum">
              <a:rPr lang="en-US" smtClean="0"/>
              <a:t>10</a:t>
            </a:fld>
            <a:endParaRPr lang="en-US"/>
          </a:p>
        </p:txBody>
      </p:sp>
    </p:spTree>
    <p:extLst>
      <p:ext uri="{BB962C8B-B14F-4D97-AF65-F5344CB8AC3E}">
        <p14:creationId xmlns:p14="http://schemas.microsoft.com/office/powerpoint/2010/main" val="421212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18CE-9AE0-E40F-785D-5522DD7B0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C66414-CFC1-F731-DB92-DA447CCF2E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4D0B67-1CB0-DCFC-31F8-FF54EFD6ABA9}"/>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329CD5B6-2196-63BD-19A2-A6BFFE067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2015C-82FF-7E6D-74EF-BE7907C7CE6A}"/>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286130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1050-460D-B4A5-1D93-2F77B1E7CD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B21072-590D-7960-D9BC-EE34E8C5A2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BFF4A-66CE-0115-8B6F-AA2B76D07BB3}"/>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604FA3F5-7E20-AE7C-9D9E-6207EB1E3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221E1-7A19-0664-87B2-E2B5F026C63A}"/>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17872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9479B1-8644-4DD0-9B30-6E0C79F87D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8A0E79-77CF-7832-A662-24FBCF8D7E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16DCB8-33BF-35E7-B858-2BCF427698AC}"/>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9C2662F8-7927-D2C8-6961-4A4CEB81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DBB60-A2EA-AFE9-C36D-A458DBD301ED}"/>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7962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2A2D-781A-ED87-0373-14B3BD1FE8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16716A-A38D-576D-78FB-F8FDE736A9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8E7C1-D783-7429-E248-7B95863544F7}"/>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7292A756-5DAD-9A3A-A9D8-ADBDAAEA3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67473-635E-A91D-23DD-480E5FBB972A}"/>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306306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56093-F02F-1189-A57B-64B9818C55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92BA98-703B-0480-D351-F1D6B14CD47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E787CD-013C-2EDA-0C06-EA15963E4E44}"/>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6005B2A8-248E-2893-85F5-AD5086E0E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1D337-3961-EC12-2352-05F120F546F4}"/>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37269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3231-CB10-3CA4-0EC8-C75C34B922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FED2FD-41DE-755D-F894-0286A50637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D32DC2-F146-CD4A-AF47-E90311CB43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EE77EE-AA76-0347-3EA3-7938A89E4423}"/>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6" name="Footer Placeholder 5">
            <a:extLst>
              <a:ext uri="{FF2B5EF4-FFF2-40B4-BE49-F238E27FC236}">
                <a16:creationId xmlns:a16="http://schemas.microsoft.com/office/drawing/2014/main" id="{7D473281-B84E-F265-1201-8367729E6D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529EEF-60EB-E970-5F71-89D6D2506741}"/>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23425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5672E-F1A0-057A-4876-30CC786C24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48DB36-B6CD-64FC-8862-289AFD7BF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5E7F4E-8A85-0496-B8AB-398B0C7761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754ECA-2CAA-32AA-6F59-428AF31018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8E88B9-0A5C-979F-D04D-14325B863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00A70C-0A8E-404B-B9EB-BAE51F445640}"/>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8" name="Footer Placeholder 7">
            <a:extLst>
              <a:ext uri="{FF2B5EF4-FFF2-40B4-BE49-F238E27FC236}">
                <a16:creationId xmlns:a16="http://schemas.microsoft.com/office/drawing/2014/main" id="{AB106BC8-51A9-EFA8-0443-E24FBD5F67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B4B5D8-B4F3-372F-DF75-EF24B8066E86}"/>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80417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CE44-F754-371D-52E4-6EFE85287A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3C0234-16CB-1A4E-415A-8B634FD291F6}"/>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4" name="Footer Placeholder 3">
            <a:extLst>
              <a:ext uri="{FF2B5EF4-FFF2-40B4-BE49-F238E27FC236}">
                <a16:creationId xmlns:a16="http://schemas.microsoft.com/office/drawing/2014/main" id="{A384A548-ADAF-1AB3-60E6-C7747C5CF8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049657-927A-9F7A-9931-83D7B9424BBC}"/>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391123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6B9796-9639-2F87-C723-4ED4DE45D666}"/>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3" name="Footer Placeholder 2">
            <a:extLst>
              <a:ext uri="{FF2B5EF4-FFF2-40B4-BE49-F238E27FC236}">
                <a16:creationId xmlns:a16="http://schemas.microsoft.com/office/drawing/2014/main" id="{73F90C5B-FE92-2986-86C5-0FDBD589E7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837C1E-9C21-59D5-CFC2-DFF8E02F504B}"/>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184291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94303-161B-FAA1-86DD-2B52CEC49D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68CAD8-D8B9-D40F-75E8-5655628AF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F15F4E-241C-FE1C-427C-BB8AA4FCD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4C9E7-173E-E852-6AAF-26B4A1845ED4}"/>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6" name="Footer Placeholder 5">
            <a:extLst>
              <a:ext uri="{FF2B5EF4-FFF2-40B4-BE49-F238E27FC236}">
                <a16:creationId xmlns:a16="http://schemas.microsoft.com/office/drawing/2014/main" id="{759F56EB-9994-8442-8A64-8086DAED7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3B703-EAF4-D062-5B12-F2B762E72813}"/>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418266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8840-437E-191A-36C8-BF44253E61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95133-3939-DD12-5CC4-E00FB51086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55014-957F-1515-DC5B-9441263B7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2EC24D-EA43-93E9-2981-944B04FAB666}"/>
              </a:ext>
            </a:extLst>
          </p:cNvPr>
          <p:cNvSpPr>
            <a:spLocks noGrp="1"/>
          </p:cNvSpPr>
          <p:nvPr>
            <p:ph type="dt" sz="half" idx="10"/>
          </p:nvPr>
        </p:nvSpPr>
        <p:spPr/>
        <p:txBody>
          <a:bodyPr/>
          <a:lstStyle/>
          <a:p>
            <a:fld id="{4271D02F-2195-2149-9585-B33E58B4BFED}" type="datetimeFigureOut">
              <a:rPr lang="en-US" smtClean="0"/>
              <a:t>6/25/25</a:t>
            </a:fld>
            <a:endParaRPr lang="en-US"/>
          </a:p>
        </p:txBody>
      </p:sp>
      <p:sp>
        <p:nvSpPr>
          <p:cNvPr id="6" name="Footer Placeholder 5">
            <a:extLst>
              <a:ext uri="{FF2B5EF4-FFF2-40B4-BE49-F238E27FC236}">
                <a16:creationId xmlns:a16="http://schemas.microsoft.com/office/drawing/2014/main" id="{C4DDC7C7-D841-DF56-D6A8-8CE35ABD21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A4162-FBC9-59DD-85C3-CE06DFD0F6B8}"/>
              </a:ext>
            </a:extLst>
          </p:cNvPr>
          <p:cNvSpPr>
            <a:spLocks noGrp="1"/>
          </p:cNvSpPr>
          <p:nvPr>
            <p:ph type="sldNum" sz="quarter" idx="12"/>
          </p:nvPr>
        </p:nvSpPr>
        <p:spPr/>
        <p:txBody>
          <a:bodyPr/>
          <a:lstStyle/>
          <a:p>
            <a:fld id="{0CE16881-D556-464A-8F87-703E479F7B38}" type="slidenum">
              <a:rPr lang="en-US" smtClean="0"/>
              <a:t>‹#›</a:t>
            </a:fld>
            <a:endParaRPr lang="en-US"/>
          </a:p>
        </p:txBody>
      </p:sp>
    </p:spTree>
    <p:extLst>
      <p:ext uri="{BB962C8B-B14F-4D97-AF65-F5344CB8AC3E}">
        <p14:creationId xmlns:p14="http://schemas.microsoft.com/office/powerpoint/2010/main" val="106397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79355A-FDD9-EE21-A113-8E1FD19A9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7EDA0A-9D40-6D8D-44EF-506F53F4AD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D6341-BC07-870F-2424-57837E030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71D02F-2195-2149-9585-B33E58B4BFED}" type="datetimeFigureOut">
              <a:rPr lang="en-US" smtClean="0"/>
              <a:t>6/25/25</a:t>
            </a:fld>
            <a:endParaRPr lang="en-US"/>
          </a:p>
        </p:txBody>
      </p:sp>
      <p:sp>
        <p:nvSpPr>
          <p:cNvPr id="5" name="Footer Placeholder 4">
            <a:extLst>
              <a:ext uri="{FF2B5EF4-FFF2-40B4-BE49-F238E27FC236}">
                <a16:creationId xmlns:a16="http://schemas.microsoft.com/office/drawing/2014/main" id="{36AB7E75-2ACE-E44C-A84D-8F29E44847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15D9521-F811-D856-9599-F63F2A09F7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E16881-D556-464A-8F87-703E479F7B38}" type="slidenum">
              <a:rPr lang="en-US" smtClean="0"/>
              <a:t>‹#›</a:t>
            </a:fld>
            <a:endParaRPr lang="en-US"/>
          </a:p>
        </p:txBody>
      </p:sp>
    </p:spTree>
    <p:extLst>
      <p:ext uri="{BB962C8B-B14F-4D97-AF65-F5344CB8AC3E}">
        <p14:creationId xmlns:p14="http://schemas.microsoft.com/office/powerpoint/2010/main" val="266116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0.png"/><Relationship Id="rId7" Type="http://schemas.openxmlformats.org/officeDocument/2006/relationships/image" Target="../media/image8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svg"/><Relationship Id="rId10" Type="http://schemas.openxmlformats.org/officeDocument/2006/relationships/image" Target="../media/image15.svg"/><Relationship Id="rId4" Type="http://schemas.openxmlformats.org/officeDocument/2006/relationships/image" Target="../media/image11.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image" Target="../media/image83.png"/><Relationship Id="rId12" Type="http://schemas.openxmlformats.org/officeDocument/2006/relationships/image" Target="../media/image15.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2.png"/><Relationship Id="rId11" Type="http://schemas.openxmlformats.org/officeDocument/2006/relationships/image" Target="../media/image14.png"/><Relationship Id="rId5" Type="http://schemas.openxmlformats.org/officeDocument/2006/relationships/image" Target="../media/image81.png"/><Relationship Id="rId10" Type="http://schemas.openxmlformats.org/officeDocument/2006/relationships/image" Target="../media/image12.sv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1.png"/><Relationship Id="rId7" Type="http://schemas.openxmlformats.org/officeDocument/2006/relationships/image" Target="../media/image23.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2.svg"/><Relationship Id="rId9" Type="http://schemas.openxmlformats.org/officeDocument/2006/relationships/image" Target="../media/image25.png"/></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3.png"/><Relationship Id="rId4" Type="http://schemas.openxmlformats.org/officeDocument/2006/relationships/image" Target="../media/image12.svg"/><Relationship Id="rId9" Type="http://schemas.openxmlformats.org/officeDocument/2006/relationships/image" Target="../media/image2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149A-C741-2239-DED5-C70F7D39B6EB}"/>
              </a:ext>
            </a:extLst>
          </p:cNvPr>
          <p:cNvSpPr>
            <a:spLocks noGrp="1"/>
          </p:cNvSpPr>
          <p:nvPr>
            <p:ph type="ctrTitle"/>
          </p:nvPr>
        </p:nvSpPr>
        <p:spPr/>
        <p:txBody>
          <a:bodyPr/>
          <a:lstStyle/>
          <a:p>
            <a:r>
              <a:rPr lang="en-US" dirty="0"/>
              <a:t>Ideal Pseudorandom Codes</a:t>
            </a:r>
          </a:p>
        </p:txBody>
      </p:sp>
      <p:sp>
        <p:nvSpPr>
          <p:cNvPr id="6" name="TextBox 5">
            <a:extLst>
              <a:ext uri="{FF2B5EF4-FFF2-40B4-BE49-F238E27FC236}">
                <a16:creationId xmlns:a16="http://schemas.microsoft.com/office/drawing/2014/main" id="{C6568175-F00D-FDF9-C64F-A50D97E1F8FB}"/>
              </a:ext>
            </a:extLst>
          </p:cNvPr>
          <p:cNvSpPr txBox="1"/>
          <p:nvPr/>
        </p:nvSpPr>
        <p:spPr>
          <a:xfrm>
            <a:off x="1246909" y="4114800"/>
            <a:ext cx="2701636" cy="646331"/>
          </a:xfrm>
          <a:prstGeom prst="rect">
            <a:avLst/>
          </a:prstGeom>
          <a:noFill/>
        </p:spPr>
        <p:txBody>
          <a:bodyPr wrap="square" rtlCol="0">
            <a:spAutoFit/>
          </a:bodyPr>
          <a:lstStyle/>
          <a:p>
            <a:pPr algn="ctr"/>
            <a:r>
              <a:rPr lang="en-US" dirty="0"/>
              <a:t>Omar </a:t>
            </a:r>
            <a:r>
              <a:rPr lang="en-US" dirty="0" err="1"/>
              <a:t>Alrabiah</a:t>
            </a:r>
            <a:endParaRPr lang="en-US" dirty="0"/>
          </a:p>
          <a:p>
            <a:pPr algn="ctr"/>
            <a:r>
              <a:rPr lang="en-US" dirty="0"/>
              <a:t>UC Berkeley</a:t>
            </a:r>
          </a:p>
        </p:txBody>
      </p:sp>
      <p:sp>
        <p:nvSpPr>
          <p:cNvPr id="7" name="TextBox 6">
            <a:extLst>
              <a:ext uri="{FF2B5EF4-FFF2-40B4-BE49-F238E27FC236}">
                <a16:creationId xmlns:a16="http://schemas.microsoft.com/office/drawing/2014/main" id="{F94D2411-44AC-062B-BF44-4522622161E9}"/>
              </a:ext>
            </a:extLst>
          </p:cNvPr>
          <p:cNvSpPr txBox="1"/>
          <p:nvPr/>
        </p:nvSpPr>
        <p:spPr>
          <a:xfrm>
            <a:off x="4745182" y="4114800"/>
            <a:ext cx="2701636" cy="646331"/>
          </a:xfrm>
          <a:prstGeom prst="rect">
            <a:avLst/>
          </a:prstGeom>
          <a:noFill/>
        </p:spPr>
        <p:txBody>
          <a:bodyPr wrap="square" rtlCol="0">
            <a:spAutoFit/>
          </a:bodyPr>
          <a:lstStyle/>
          <a:p>
            <a:pPr algn="ctr"/>
            <a:r>
              <a:rPr lang="en-US" dirty="0" err="1"/>
              <a:t>Prabhanjan</a:t>
            </a:r>
            <a:r>
              <a:rPr lang="en-US" dirty="0"/>
              <a:t> Ananth</a:t>
            </a:r>
          </a:p>
          <a:p>
            <a:pPr algn="ctr"/>
            <a:r>
              <a:rPr lang="en-US" dirty="0"/>
              <a:t>UCSB</a:t>
            </a:r>
          </a:p>
        </p:txBody>
      </p:sp>
      <p:sp>
        <p:nvSpPr>
          <p:cNvPr id="8" name="TextBox 7">
            <a:extLst>
              <a:ext uri="{FF2B5EF4-FFF2-40B4-BE49-F238E27FC236}">
                <a16:creationId xmlns:a16="http://schemas.microsoft.com/office/drawing/2014/main" id="{9DC3D85C-4418-AF0D-C6D1-D872AEC10063}"/>
              </a:ext>
            </a:extLst>
          </p:cNvPr>
          <p:cNvSpPr txBox="1"/>
          <p:nvPr/>
        </p:nvSpPr>
        <p:spPr>
          <a:xfrm>
            <a:off x="8243455" y="4114799"/>
            <a:ext cx="2701636" cy="646331"/>
          </a:xfrm>
          <a:prstGeom prst="rect">
            <a:avLst/>
          </a:prstGeom>
          <a:noFill/>
        </p:spPr>
        <p:txBody>
          <a:bodyPr wrap="square" rtlCol="0">
            <a:spAutoFit/>
          </a:bodyPr>
          <a:lstStyle/>
          <a:p>
            <a:pPr algn="ctr"/>
            <a:r>
              <a:rPr lang="en-US" b="1" dirty="0">
                <a:solidFill>
                  <a:schemeClr val="accent1"/>
                </a:solidFill>
              </a:rPr>
              <a:t>Miranda Christ</a:t>
            </a:r>
          </a:p>
          <a:p>
            <a:pPr algn="ctr"/>
            <a:r>
              <a:rPr lang="en-US" dirty="0"/>
              <a:t>Columbia University</a:t>
            </a:r>
          </a:p>
        </p:txBody>
      </p:sp>
      <p:sp>
        <p:nvSpPr>
          <p:cNvPr id="9" name="TextBox 8">
            <a:extLst>
              <a:ext uri="{FF2B5EF4-FFF2-40B4-BE49-F238E27FC236}">
                <a16:creationId xmlns:a16="http://schemas.microsoft.com/office/drawing/2014/main" id="{4010A4E3-EE40-3727-B345-2D869777CD6D}"/>
              </a:ext>
            </a:extLst>
          </p:cNvPr>
          <p:cNvSpPr txBox="1"/>
          <p:nvPr/>
        </p:nvSpPr>
        <p:spPr>
          <a:xfrm>
            <a:off x="2597727" y="5237018"/>
            <a:ext cx="2701636" cy="646331"/>
          </a:xfrm>
          <a:prstGeom prst="rect">
            <a:avLst/>
          </a:prstGeom>
          <a:noFill/>
        </p:spPr>
        <p:txBody>
          <a:bodyPr wrap="square" rtlCol="0">
            <a:spAutoFit/>
          </a:bodyPr>
          <a:lstStyle/>
          <a:p>
            <a:pPr algn="ctr"/>
            <a:r>
              <a:rPr lang="en-US" dirty="0"/>
              <a:t>Yevgeniy </a:t>
            </a:r>
            <a:r>
              <a:rPr lang="en-US" dirty="0" err="1"/>
              <a:t>Dodis</a:t>
            </a:r>
            <a:endParaRPr lang="en-US" dirty="0"/>
          </a:p>
          <a:p>
            <a:pPr algn="ctr"/>
            <a:r>
              <a:rPr lang="en-US" dirty="0"/>
              <a:t>NYU</a:t>
            </a:r>
          </a:p>
        </p:txBody>
      </p:sp>
      <p:sp>
        <p:nvSpPr>
          <p:cNvPr id="10" name="TextBox 9">
            <a:extLst>
              <a:ext uri="{FF2B5EF4-FFF2-40B4-BE49-F238E27FC236}">
                <a16:creationId xmlns:a16="http://schemas.microsoft.com/office/drawing/2014/main" id="{5E4D1F1F-D8E1-9D8E-9D8B-0C4FBB800DCF}"/>
              </a:ext>
            </a:extLst>
          </p:cNvPr>
          <p:cNvSpPr txBox="1"/>
          <p:nvPr/>
        </p:nvSpPr>
        <p:spPr>
          <a:xfrm>
            <a:off x="6525491" y="5237018"/>
            <a:ext cx="2701636" cy="646331"/>
          </a:xfrm>
          <a:prstGeom prst="rect">
            <a:avLst/>
          </a:prstGeom>
          <a:noFill/>
        </p:spPr>
        <p:txBody>
          <a:bodyPr wrap="square" rtlCol="0">
            <a:spAutoFit/>
          </a:bodyPr>
          <a:lstStyle/>
          <a:p>
            <a:pPr algn="ctr"/>
            <a:r>
              <a:rPr lang="en-US" dirty="0"/>
              <a:t>Sam Gunn</a:t>
            </a:r>
          </a:p>
          <a:p>
            <a:pPr algn="ctr"/>
            <a:r>
              <a:rPr lang="en-US" dirty="0"/>
              <a:t>UC Berkeley</a:t>
            </a:r>
          </a:p>
        </p:txBody>
      </p:sp>
    </p:spTree>
    <p:extLst>
      <p:ext uri="{BB962C8B-B14F-4D97-AF65-F5344CB8AC3E}">
        <p14:creationId xmlns:p14="http://schemas.microsoft.com/office/powerpoint/2010/main" val="422178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67D1BC6D-C380-B260-5526-C9E5BC4AFF3F}"/>
                  </a:ext>
                </a:extLst>
              </p:cNvPr>
              <p:cNvSpPr txBox="1"/>
              <p:nvPr/>
            </p:nvSpPr>
            <p:spPr>
              <a:xfrm>
                <a:off x="389659" y="5758258"/>
                <a:ext cx="5237018" cy="120032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sz="3600" b="0" i="1" smtClean="0">
                          <a:latin typeface="Cambria Math" panose="02040503050406030204" pitchFamily="18" charset="0"/>
                        </a:rPr>
                        <m:t>𝐷𝑒</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𝑠𝑘</m:t>
                          </m:r>
                        </m:sub>
                      </m:sSub>
                      <m:d>
                        <m:dPr>
                          <m:ctrlPr>
                            <a:rPr lang="en-US" sz="3600" b="0" i="1" smtClean="0">
                              <a:latin typeface="Cambria Math" panose="02040503050406030204" pitchFamily="18" charset="0"/>
                            </a:rPr>
                          </m:ctrlPr>
                        </m:dPr>
                        <m:e>
                          <m:r>
                            <a:rPr lang="en-US" sz="3600" b="0" i="1" smtClean="0">
                              <a:latin typeface="Cambria Math" panose="02040503050406030204" pitchFamily="18" charset="0"/>
                            </a:rPr>
                            <m:t>    </m:t>
                          </m:r>
                        </m:e>
                      </m:d>
                      <m:r>
                        <a:rPr lang="en-US" sz="3600" b="0" i="1" smtClean="0">
                          <a:latin typeface="Cambria Math" panose="02040503050406030204" pitchFamily="18" charset="0"/>
                        </a:rPr>
                        <m:t>=0</m:t>
                      </m:r>
                    </m:oMath>
                  </m:oMathPara>
                </a14:m>
                <a:endParaRPr lang="en-US" sz="3600" b="0" dirty="0"/>
              </a:p>
              <a:p>
                <a:endParaRPr lang="en-US" sz="3600" dirty="0"/>
              </a:p>
            </p:txBody>
          </p:sp>
        </mc:Choice>
        <mc:Fallback>
          <p:sp>
            <p:nvSpPr>
              <p:cNvPr id="38" name="TextBox 37">
                <a:extLst>
                  <a:ext uri="{FF2B5EF4-FFF2-40B4-BE49-F238E27FC236}">
                    <a16:creationId xmlns:a16="http://schemas.microsoft.com/office/drawing/2014/main" id="{67D1BC6D-C380-B260-5526-C9E5BC4AFF3F}"/>
                  </a:ext>
                </a:extLst>
              </p:cNvPr>
              <p:cNvSpPr txBox="1">
                <a:spLocks noRot="1" noChangeAspect="1" noMove="1" noResize="1" noEditPoints="1" noAdjustHandles="1" noChangeArrowheads="1" noChangeShapeType="1" noTextEdit="1"/>
              </p:cNvSpPr>
              <p:nvPr/>
            </p:nvSpPr>
            <p:spPr>
              <a:xfrm>
                <a:off x="389659" y="5758258"/>
                <a:ext cx="5237018" cy="1200329"/>
              </a:xfrm>
              <a:prstGeom prst="rect">
                <a:avLst/>
              </a:prstGeom>
              <a:blipFill>
                <a:blip r:embed="rId3"/>
                <a:stretch>
                  <a:fillRect t="-1042"/>
                </a:stretch>
              </a:blipFill>
            </p:spPr>
            <p:txBody>
              <a:bodyPr/>
              <a:lstStyle/>
              <a:p>
                <a:r>
                  <a:rPr lang="en-US">
                    <a:noFill/>
                  </a:rPr>
                  <a:t> </a:t>
                </a:r>
              </a:p>
            </p:txBody>
          </p:sp>
        </mc:Fallback>
      </mc:AlternateContent>
      <p:grpSp>
        <p:nvGrpSpPr>
          <p:cNvPr id="27" name="Group 26">
            <a:extLst>
              <a:ext uri="{FF2B5EF4-FFF2-40B4-BE49-F238E27FC236}">
                <a16:creationId xmlns:a16="http://schemas.microsoft.com/office/drawing/2014/main" id="{B6F99629-1FE5-B868-DD87-2C3C11D36EA1}"/>
              </a:ext>
            </a:extLst>
          </p:cNvPr>
          <p:cNvGrpSpPr>
            <a:grpSpLocks noChangeAspect="1"/>
          </p:cNvGrpSpPr>
          <p:nvPr/>
        </p:nvGrpSpPr>
        <p:grpSpPr>
          <a:xfrm>
            <a:off x="843391" y="1449529"/>
            <a:ext cx="4329554" cy="4329554"/>
            <a:chOff x="2368808" y="3621648"/>
            <a:chExt cx="755703" cy="755703"/>
          </a:xfrm>
        </p:grpSpPr>
        <p:sp>
          <p:nvSpPr>
            <p:cNvPr id="25" name="Oval 24">
              <a:extLst>
                <a:ext uri="{FF2B5EF4-FFF2-40B4-BE49-F238E27FC236}">
                  <a16:creationId xmlns:a16="http://schemas.microsoft.com/office/drawing/2014/main" id="{CB4E38F3-F34E-9FDE-17FE-F1A772EECA7B}"/>
                </a:ext>
              </a:extLst>
            </p:cNvPr>
            <p:cNvSpPr>
              <a:spLocks noChangeAspect="1"/>
            </p:cNvSpPr>
            <p:nvPr/>
          </p:nvSpPr>
          <p:spPr>
            <a:xfrm>
              <a:off x="2368808" y="3621648"/>
              <a:ext cx="755703" cy="755703"/>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F239F40-52B1-6BF7-CE2A-9ECC96820650}"/>
                </a:ext>
              </a:extLst>
            </p:cNvPr>
            <p:cNvSpPr>
              <a:spLocks noChangeAspect="1"/>
            </p:cNvSpPr>
            <p:nvPr/>
          </p:nvSpPr>
          <p:spPr>
            <a:xfrm>
              <a:off x="2734123" y="3979315"/>
              <a:ext cx="40368" cy="40368"/>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ectangle 27">
            <a:extLst>
              <a:ext uri="{FF2B5EF4-FFF2-40B4-BE49-F238E27FC236}">
                <a16:creationId xmlns:a16="http://schemas.microsoft.com/office/drawing/2014/main" id="{651140D4-D968-69EA-1CDD-5646190DC289}"/>
              </a:ext>
            </a:extLst>
          </p:cNvPr>
          <p:cNvSpPr/>
          <p:nvPr/>
        </p:nvSpPr>
        <p:spPr>
          <a:xfrm>
            <a:off x="401781" y="1311488"/>
            <a:ext cx="5237018" cy="5103167"/>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193F33E-7C99-5B6D-5960-1526BED771FE}"/>
              </a:ext>
            </a:extLst>
          </p:cNvPr>
          <p:cNvSpPr>
            <a:spLocks noChangeAspect="1"/>
          </p:cNvSpPr>
          <p:nvPr/>
        </p:nvSpPr>
        <p:spPr>
          <a:xfrm>
            <a:off x="1585128" y="488077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2FDD568D-6C9E-B781-6228-CF73FEB6D108}"/>
              </a:ext>
            </a:extLst>
          </p:cNvPr>
          <p:cNvSpPr>
            <a:spLocks noChangeAspect="1"/>
          </p:cNvSpPr>
          <p:nvPr/>
        </p:nvSpPr>
        <p:spPr>
          <a:xfrm>
            <a:off x="2541091" y="2913433"/>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7067DB77-B10B-404D-E120-9160B1C64962}"/>
              </a:ext>
            </a:extLst>
          </p:cNvPr>
          <p:cNvSpPr>
            <a:spLocks noChangeAspect="1"/>
          </p:cNvSpPr>
          <p:nvPr/>
        </p:nvSpPr>
        <p:spPr>
          <a:xfrm>
            <a:off x="3829564" y="2470088"/>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E7AB3024-8F9A-FB2B-9461-442B3BFC6CC0}"/>
              </a:ext>
            </a:extLst>
          </p:cNvPr>
          <p:cNvSpPr>
            <a:spLocks noChangeAspect="1"/>
          </p:cNvSpPr>
          <p:nvPr/>
        </p:nvSpPr>
        <p:spPr>
          <a:xfrm>
            <a:off x="3920832" y="488077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310ECCA7-4C6B-3E7B-4AF1-3E132A1AF093}"/>
              </a:ext>
            </a:extLst>
          </p:cNvPr>
          <p:cNvSpPr>
            <a:spLocks noChangeAspect="1"/>
          </p:cNvSpPr>
          <p:nvPr/>
        </p:nvSpPr>
        <p:spPr>
          <a:xfrm>
            <a:off x="3008168" y="597588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51005E0F-7890-5CDD-63EA-8CFA2E12B156}"/>
              </a:ext>
            </a:extLst>
          </p:cNvPr>
          <p:cNvSpPr/>
          <p:nvPr/>
        </p:nvSpPr>
        <p:spPr>
          <a:xfrm>
            <a:off x="5933080" y="1449529"/>
            <a:ext cx="5818909" cy="21128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What we </a:t>
            </a:r>
            <a:r>
              <a:rPr lang="en-US" sz="3200" i="1" dirty="0"/>
              <a:t>really</a:t>
            </a:r>
            <a:r>
              <a:rPr lang="en-US" sz="3200" dirty="0"/>
              <a:t> want:</a:t>
            </a:r>
          </a:p>
          <a:p>
            <a:pPr algn="ctr"/>
            <a:r>
              <a:rPr lang="en-US" sz="3200" dirty="0"/>
              <a:t>Red dots are </a:t>
            </a:r>
            <a:r>
              <a:rPr lang="en-US" sz="3200" b="1" dirty="0">
                <a:solidFill>
                  <a:schemeClr val="accent4"/>
                </a:solidFill>
              </a:rPr>
              <a:t>hard to find</a:t>
            </a:r>
            <a:endParaRPr lang="en-US" sz="3200" dirty="0">
              <a:solidFill>
                <a:schemeClr val="accent4"/>
              </a:solidFill>
            </a:endParaRPr>
          </a:p>
        </p:txBody>
      </p:sp>
      <p:sp>
        <p:nvSpPr>
          <p:cNvPr id="41" name="Title 1">
            <a:extLst>
              <a:ext uri="{FF2B5EF4-FFF2-40B4-BE49-F238E27FC236}">
                <a16:creationId xmlns:a16="http://schemas.microsoft.com/office/drawing/2014/main" id="{1F9A2DFD-0447-8B12-A52A-25A09EED9818}"/>
              </a:ext>
            </a:extLst>
          </p:cNvPr>
          <p:cNvSpPr>
            <a:spLocks noGrp="1"/>
          </p:cNvSpPr>
          <p:nvPr>
            <p:ph type="title"/>
          </p:nvPr>
        </p:nvSpPr>
        <p:spPr>
          <a:xfrm>
            <a:off x="838200" y="69052"/>
            <a:ext cx="10515600" cy="1325563"/>
          </a:xfrm>
        </p:spPr>
        <p:txBody>
          <a:bodyPr/>
          <a:lstStyle/>
          <a:p>
            <a:r>
              <a:rPr lang="en-US" dirty="0"/>
              <a:t>How hard is it to remove a watermark?</a:t>
            </a:r>
          </a:p>
        </p:txBody>
      </p:sp>
      <p:sp>
        <p:nvSpPr>
          <p:cNvPr id="2" name="TextBox 1">
            <a:extLst>
              <a:ext uri="{FF2B5EF4-FFF2-40B4-BE49-F238E27FC236}">
                <a16:creationId xmlns:a16="http://schemas.microsoft.com/office/drawing/2014/main" id="{63B5E6D9-FCC3-BF92-1BD6-8539A17E0C6E}"/>
              </a:ext>
            </a:extLst>
          </p:cNvPr>
          <p:cNvSpPr txBox="1"/>
          <p:nvPr/>
        </p:nvSpPr>
        <p:spPr>
          <a:xfrm>
            <a:off x="5892679" y="3863071"/>
            <a:ext cx="5837307" cy="2677656"/>
          </a:xfrm>
          <a:prstGeom prst="rect">
            <a:avLst/>
          </a:prstGeom>
          <a:noFill/>
        </p:spPr>
        <p:txBody>
          <a:bodyPr wrap="square" rtlCol="0">
            <a:spAutoFit/>
          </a:bodyPr>
          <a:lstStyle/>
          <a:p>
            <a:r>
              <a:rPr lang="en-US" sz="2800" b="1" dirty="0"/>
              <a:t>Problem: </a:t>
            </a:r>
            <a:r>
              <a:rPr lang="en-US" sz="2800" dirty="0"/>
              <a:t>encoding + decoding oracles may leak info about red dots</a:t>
            </a:r>
          </a:p>
          <a:p>
            <a:endParaRPr lang="en-US" sz="2800" dirty="0"/>
          </a:p>
          <a:p>
            <a:r>
              <a:rPr lang="en-US" sz="2800" b="1" dirty="0"/>
              <a:t>Ideal PRC </a:t>
            </a:r>
            <a:r>
              <a:rPr lang="en-US" sz="2800" dirty="0"/>
              <a:t>(this work): encoding and decoding oracles “look like” a world with no red dots</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AC23D675-A58D-1DD0-D1F1-93984739453D}"/>
                  </a:ext>
                </a:extLst>
              </p:cNvPr>
              <p:cNvSpPr txBox="1"/>
              <p:nvPr/>
            </p:nvSpPr>
            <p:spPr>
              <a:xfrm>
                <a:off x="1923343" y="3267684"/>
                <a:ext cx="5237018" cy="646331"/>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sz="3600" b="0" i="1" smtClean="0">
                          <a:latin typeface="Cambria Math" panose="02040503050406030204" pitchFamily="18" charset="0"/>
                        </a:rPr>
                        <m:t>=</m:t>
                      </m:r>
                      <m:r>
                        <a:rPr lang="en-US" sz="3600" b="0" i="1" smtClean="0">
                          <a:latin typeface="Cambria Math" panose="02040503050406030204" pitchFamily="18" charset="0"/>
                        </a:rPr>
                        <m:t>𝐸𝑛</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𝑠𝑘</m:t>
                          </m:r>
                        </m:sub>
                      </m:sSub>
                      <m:r>
                        <a:rPr lang="en-US" sz="3600" b="0" i="1" smtClean="0">
                          <a:latin typeface="Cambria Math" panose="02040503050406030204" pitchFamily="18" charset="0"/>
                        </a:rPr>
                        <m:t>(1)</m:t>
                      </m:r>
                    </m:oMath>
                  </m:oMathPara>
                </a14:m>
                <a:endParaRPr lang="en-US" sz="3600" dirty="0"/>
              </a:p>
            </p:txBody>
          </p:sp>
        </mc:Choice>
        <mc:Fallback>
          <p:sp>
            <p:nvSpPr>
              <p:cNvPr id="3" name="TextBox 2">
                <a:extLst>
                  <a:ext uri="{FF2B5EF4-FFF2-40B4-BE49-F238E27FC236}">
                    <a16:creationId xmlns:a16="http://schemas.microsoft.com/office/drawing/2014/main" id="{AC23D675-A58D-1DD0-D1F1-93984739453D}"/>
                  </a:ext>
                </a:extLst>
              </p:cNvPr>
              <p:cNvSpPr txBox="1">
                <a:spLocks noRot="1" noChangeAspect="1" noMove="1" noResize="1" noEditPoints="1" noAdjustHandles="1" noChangeArrowheads="1" noChangeShapeType="1" noTextEdit="1"/>
              </p:cNvSpPr>
              <p:nvPr/>
            </p:nvSpPr>
            <p:spPr>
              <a:xfrm>
                <a:off x="1923343" y="3267684"/>
                <a:ext cx="5237018" cy="646331"/>
              </a:xfrm>
              <a:prstGeom prst="rect">
                <a:avLst/>
              </a:prstGeom>
              <a:blipFill>
                <a:blip r:embed="rId4"/>
                <a:stretch>
                  <a:fillRect b="-19231"/>
                </a:stretch>
              </a:blipFill>
            </p:spPr>
            <p:txBody>
              <a:bodyPr/>
              <a:lstStyle/>
              <a:p>
                <a:r>
                  <a:rPr lang="en-US">
                    <a:noFill/>
                  </a:rPr>
                  <a:t> </a:t>
                </a:r>
              </a:p>
            </p:txBody>
          </p:sp>
        </mc:Fallback>
      </mc:AlternateContent>
    </p:spTree>
    <p:extLst>
      <p:ext uri="{BB962C8B-B14F-4D97-AF65-F5344CB8AC3E}">
        <p14:creationId xmlns:p14="http://schemas.microsoft.com/office/powerpoint/2010/main" val="92878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D19D6-FE72-E54F-FC12-0105C2A28E2D}"/>
              </a:ext>
            </a:extLst>
          </p:cNvPr>
          <p:cNvSpPr>
            <a:spLocks noGrp="1"/>
          </p:cNvSpPr>
          <p:nvPr>
            <p:ph type="title"/>
          </p:nvPr>
        </p:nvSpPr>
        <p:spPr/>
        <p:txBody>
          <a:bodyPr/>
          <a:lstStyle/>
          <a:p>
            <a:r>
              <a:rPr lang="en-US" dirty="0"/>
              <a:t>Ideal PRC (this work)</a:t>
            </a:r>
          </a:p>
        </p:txBody>
      </p:sp>
      <mc:AlternateContent xmlns:mc="http://schemas.openxmlformats.org/markup-compatibility/2006">
        <mc:Choice xmlns:a14="http://schemas.microsoft.com/office/drawing/2010/main" Requires="a14">
          <p:sp>
            <p:nvSpPr>
              <p:cNvPr id="4" name="Rounded Rectangle 3">
                <a:extLst>
                  <a:ext uri="{FF2B5EF4-FFF2-40B4-BE49-F238E27FC236}">
                    <a16:creationId xmlns:a16="http://schemas.microsoft.com/office/drawing/2014/main" id="{2B6EFDF3-4D52-196A-B601-6144D200DA67}"/>
                  </a:ext>
                </a:extLst>
              </p:cNvPr>
              <p:cNvSpPr/>
              <p:nvPr/>
            </p:nvSpPr>
            <p:spPr>
              <a:xfrm>
                <a:off x="7113494" y="2066827"/>
                <a:ext cx="4240306" cy="26934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𝐸𝑛𝑐</m:t>
                      </m:r>
                      <m:d>
                        <m:d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d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e>
                      </m:d>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 </m:t>
                      </m:r>
                    </m:oMath>
                  </m:oMathPara>
                </a14:m>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𝐷𝑒𝑐</m:t>
                      </m:r>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oMath>
                  </m:oMathPara>
                </a14:m>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Consolas" panose="020B0609020204030204" pitchFamily="49" charset="0"/>
                </a:endParaRPr>
              </a:p>
            </p:txBody>
          </p:sp>
        </mc:Choice>
        <mc:Fallback>
          <p:sp>
            <p:nvSpPr>
              <p:cNvPr id="4" name="Rounded Rectangle 3">
                <a:extLst>
                  <a:ext uri="{FF2B5EF4-FFF2-40B4-BE49-F238E27FC236}">
                    <a16:creationId xmlns:a16="http://schemas.microsoft.com/office/drawing/2014/main" id="{2B6EFDF3-4D52-196A-B601-6144D200DA67}"/>
                  </a:ext>
                </a:extLst>
              </p:cNvPr>
              <p:cNvSpPr>
                <a:spLocks noRot="1" noChangeAspect="1" noMove="1" noResize="1" noEditPoints="1" noAdjustHandles="1" noChangeArrowheads="1" noChangeShapeType="1" noTextEdit="1"/>
              </p:cNvSpPr>
              <p:nvPr/>
            </p:nvSpPr>
            <p:spPr>
              <a:xfrm>
                <a:off x="7113494" y="2066827"/>
                <a:ext cx="4240306" cy="2693432"/>
              </a:xfrm>
              <a:prstGeom prst="roundRect">
                <a:avLst/>
              </a:prstGeom>
              <a:blipFill>
                <a:blip r:embed="rId3"/>
                <a:stretch>
                  <a:fillRect/>
                </a:stretch>
              </a:blipFill>
            </p:spPr>
            <p:txBody>
              <a:bodyPr/>
              <a:lstStyle/>
              <a:p>
                <a:r>
                  <a:rPr lang="en-US">
                    <a:noFill/>
                  </a:rPr>
                  <a:t> </a:t>
                </a:r>
              </a:p>
            </p:txBody>
          </p:sp>
        </mc:Fallback>
      </mc:AlternateContent>
      <p:pic>
        <p:nvPicPr>
          <p:cNvPr id="31" name="Graphic 30" descr="Devil face outline with solid fill">
            <a:extLst>
              <a:ext uri="{FF2B5EF4-FFF2-40B4-BE49-F238E27FC236}">
                <a16:creationId xmlns:a16="http://schemas.microsoft.com/office/drawing/2014/main" id="{CBEE6508-362E-0406-67C3-CADD077593F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73862" y="4020648"/>
            <a:ext cx="844275" cy="844275"/>
          </a:xfrm>
          <a:prstGeom prst="rect">
            <a:avLst/>
          </a:prstGeom>
        </p:spPr>
      </p:pic>
      <p:sp>
        <p:nvSpPr>
          <p:cNvPr id="3" name="Oval 2">
            <a:extLst>
              <a:ext uri="{FF2B5EF4-FFF2-40B4-BE49-F238E27FC236}">
                <a16:creationId xmlns:a16="http://schemas.microsoft.com/office/drawing/2014/main" id="{35F10B6F-4A52-A0A1-80C2-A265360B8DCE}"/>
              </a:ext>
            </a:extLst>
          </p:cNvPr>
          <p:cNvSpPr/>
          <p:nvPr/>
        </p:nvSpPr>
        <p:spPr>
          <a:xfrm>
            <a:off x="8441937" y="2364347"/>
            <a:ext cx="1463419" cy="187319"/>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AA18D27D-22D1-BF68-F43A-C9EB0F67557D}"/>
              </a:ext>
            </a:extLst>
          </p:cNvPr>
          <p:cNvSpPr/>
          <p:nvPr/>
        </p:nvSpPr>
        <p:spPr>
          <a:xfrm>
            <a:off x="8441937" y="3562303"/>
            <a:ext cx="1463419" cy="187319"/>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4B15EFA-5822-67CF-18FE-53155AE062A6}"/>
                  </a:ext>
                </a:extLst>
              </p:cNvPr>
              <p:cNvSpPr txBox="1"/>
              <p:nvPr/>
            </p:nvSpPr>
            <p:spPr>
              <a:xfrm>
                <a:off x="4993492" y="2376108"/>
                <a:ext cx="2164367"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oMath>
                  </m:oMathPara>
                </a14:m>
                <a:endParaRPr kumimoji="0" lang="en-US" sz="1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6" name="TextBox 5">
                <a:extLst>
                  <a:ext uri="{FF2B5EF4-FFF2-40B4-BE49-F238E27FC236}">
                    <a16:creationId xmlns:a16="http://schemas.microsoft.com/office/drawing/2014/main" id="{24B15EFA-5822-67CF-18FE-53155AE062A6}"/>
                  </a:ext>
                </a:extLst>
              </p:cNvPr>
              <p:cNvSpPr txBox="1">
                <a:spLocks noRot="1" noChangeAspect="1" noMove="1" noResize="1" noEditPoints="1" noAdjustHandles="1" noChangeArrowheads="1" noChangeShapeType="1" noTextEdit="1"/>
              </p:cNvSpPr>
              <p:nvPr/>
            </p:nvSpPr>
            <p:spPr>
              <a:xfrm>
                <a:off x="4993492" y="2376108"/>
                <a:ext cx="2164367" cy="2246769"/>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ounded Rectangle 6">
                <a:extLst>
                  <a:ext uri="{FF2B5EF4-FFF2-40B4-BE49-F238E27FC236}">
                    <a16:creationId xmlns:a16="http://schemas.microsoft.com/office/drawing/2014/main" id="{D61310EC-7875-41FB-914B-B2A5DB001693}"/>
                  </a:ext>
                </a:extLst>
              </p:cNvPr>
              <p:cNvSpPr/>
              <p:nvPr/>
            </p:nvSpPr>
            <p:spPr>
              <a:xfrm>
                <a:off x="797550" y="2066827"/>
                <a:ext cx="4240306" cy="26934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𝐸𝑛</m:t>
                      </m:r>
                      <m:sSub>
                        <m:sSub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sSub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𝑐</m:t>
                          </m:r>
                        </m:e>
                        <m:sub>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𝑠𝑘</m:t>
                          </m:r>
                        </m:sub>
                      </m:sSub>
                      <m:d>
                        <m:d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d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e>
                      </m:d>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 </m:t>
                      </m:r>
                    </m:oMath>
                  </m:oMathPara>
                </a14:m>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𝐷𝑒</m:t>
                      </m:r>
                      <m:sSub>
                        <m:sSub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sSub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𝑐</m:t>
                          </m:r>
                        </m:e>
                        <m:sub>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𝑠𝑘</m:t>
                          </m:r>
                        </m:sub>
                      </m:sSub>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oMath>
                  </m:oMathPara>
                </a14:m>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Consolas" panose="020B0609020204030204" pitchFamily="49" charset="0"/>
                </a:endParaRPr>
              </a:p>
            </p:txBody>
          </p:sp>
        </mc:Choice>
        <mc:Fallback>
          <p:sp>
            <p:nvSpPr>
              <p:cNvPr id="7" name="Rounded Rectangle 6">
                <a:extLst>
                  <a:ext uri="{FF2B5EF4-FFF2-40B4-BE49-F238E27FC236}">
                    <a16:creationId xmlns:a16="http://schemas.microsoft.com/office/drawing/2014/main" id="{D61310EC-7875-41FB-914B-B2A5DB001693}"/>
                  </a:ext>
                </a:extLst>
              </p:cNvPr>
              <p:cNvSpPr>
                <a:spLocks noRot="1" noChangeAspect="1" noMove="1" noResize="1" noEditPoints="1" noAdjustHandles="1" noChangeArrowheads="1" noChangeShapeType="1" noTextEdit="1"/>
              </p:cNvSpPr>
              <p:nvPr/>
            </p:nvSpPr>
            <p:spPr>
              <a:xfrm>
                <a:off x="797550" y="2066827"/>
                <a:ext cx="4240306" cy="2693432"/>
              </a:xfrm>
              <a:prstGeom prst="roundRect">
                <a:avLst/>
              </a:prstGeom>
              <a:blipFill>
                <a:blip r:embed="rId8"/>
                <a:stretch>
                  <a:fillRect/>
                </a:stretch>
              </a:blipFill>
            </p:spPr>
            <p:txBody>
              <a:bodyPr/>
              <a:lstStyle/>
              <a:p>
                <a:r>
                  <a:rPr lang="en-US">
                    <a:noFill/>
                  </a:rPr>
                  <a:t> </a:t>
                </a:r>
              </a:p>
            </p:txBody>
          </p:sp>
        </mc:Fallback>
      </mc:AlternateContent>
      <p:sp>
        <p:nvSpPr>
          <p:cNvPr id="8" name="Rounded Rectangle 7">
            <a:extLst>
              <a:ext uri="{FF2B5EF4-FFF2-40B4-BE49-F238E27FC236}">
                <a16:creationId xmlns:a16="http://schemas.microsoft.com/office/drawing/2014/main" id="{86937195-6FF1-A840-03AF-C8EBA764186F}"/>
              </a:ext>
            </a:extLst>
          </p:cNvPr>
          <p:cNvSpPr/>
          <p:nvPr/>
        </p:nvSpPr>
        <p:spPr>
          <a:xfrm>
            <a:off x="1181275" y="5314393"/>
            <a:ext cx="9979784" cy="1210235"/>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 PRC is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ideal</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if it is computationally indistinguishable from the ideal functionality.</a:t>
            </a:r>
          </a:p>
        </p:txBody>
      </p:sp>
      <p:pic>
        <p:nvPicPr>
          <p:cNvPr id="10" name="Graphic 9" descr="Database with solid fill">
            <a:extLst>
              <a:ext uri="{FF2B5EF4-FFF2-40B4-BE49-F238E27FC236}">
                <a16:creationId xmlns:a16="http://schemas.microsoft.com/office/drawing/2014/main" id="{CE95C88D-F7BC-96E8-4A40-88956E03D4F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246659" y="2956343"/>
            <a:ext cx="914400" cy="914400"/>
          </a:xfrm>
          <a:prstGeom prst="rect">
            <a:avLst/>
          </a:prstGeom>
        </p:spPr>
      </p:pic>
    </p:spTree>
    <p:extLst>
      <p:ext uri="{BB962C8B-B14F-4D97-AF65-F5344CB8AC3E}">
        <p14:creationId xmlns:p14="http://schemas.microsoft.com/office/powerpoint/2010/main" val="145345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a:extLst>
              <a:ext uri="{FF2B5EF4-FFF2-40B4-BE49-F238E27FC236}">
                <a16:creationId xmlns:a16="http://schemas.microsoft.com/office/drawing/2014/main" id="{9B46C2AB-425D-A6AD-42E6-A86DAE31768C}"/>
              </a:ext>
            </a:extLst>
          </p:cNvPr>
          <p:cNvCxnSpPr>
            <a:cxnSpLocks/>
          </p:cNvCxnSpPr>
          <p:nvPr/>
        </p:nvCxnSpPr>
        <p:spPr>
          <a:xfrm flipH="1">
            <a:off x="2648605" y="4616442"/>
            <a:ext cx="3268101" cy="0"/>
          </a:xfrm>
          <a:prstGeom prst="straightConnector1">
            <a:avLst/>
          </a:prstGeom>
          <a:ln w="63500">
            <a:tailEnd type="triangle"/>
          </a:ln>
        </p:spPr>
        <p:style>
          <a:lnRef idx="3">
            <a:schemeClr val="dk1"/>
          </a:lnRef>
          <a:fillRef idx="0">
            <a:schemeClr val="dk1"/>
          </a:fillRef>
          <a:effectRef idx="2">
            <a:schemeClr val="dk1"/>
          </a:effectRef>
          <a:fontRef idx="minor">
            <a:schemeClr val="tx1"/>
          </a:fontRef>
        </p:style>
      </p:cxnSp>
      <p:sp>
        <p:nvSpPr>
          <p:cNvPr id="2" name="Title 1">
            <a:extLst>
              <a:ext uri="{FF2B5EF4-FFF2-40B4-BE49-F238E27FC236}">
                <a16:creationId xmlns:a16="http://schemas.microsoft.com/office/drawing/2014/main" id="{137D19D6-FE72-E54F-FC12-0105C2A28E2D}"/>
              </a:ext>
            </a:extLst>
          </p:cNvPr>
          <p:cNvSpPr>
            <a:spLocks noGrp="1"/>
          </p:cNvSpPr>
          <p:nvPr>
            <p:ph type="title"/>
          </p:nvPr>
        </p:nvSpPr>
        <p:spPr/>
        <p:txBody>
          <a:bodyPr/>
          <a:lstStyle/>
          <a:p>
            <a:r>
              <a:rPr lang="en-US" dirty="0"/>
              <a:t>Ideal PRC functionality (this work)</a:t>
            </a:r>
          </a:p>
        </p:txBody>
      </p:sp>
      <mc:AlternateContent xmlns:mc="http://schemas.openxmlformats.org/markup-compatibility/2006">
        <mc:Choice xmlns:a14="http://schemas.microsoft.com/office/drawing/2010/main" Requires="a14">
          <p:sp>
            <p:nvSpPr>
              <p:cNvPr id="4" name="Rounded Rectangle 3">
                <a:extLst>
                  <a:ext uri="{FF2B5EF4-FFF2-40B4-BE49-F238E27FC236}">
                    <a16:creationId xmlns:a16="http://schemas.microsoft.com/office/drawing/2014/main" id="{2B6EFDF3-4D52-196A-B601-6144D200DA67}"/>
                  </a:ext>
                </a:extLst>
              </p:cNvPr>
              <p:cNvSpPr/>
              <p:nvPr/>
            </p:nvSpPr>
            <p:spPr>
              <a:xfrm>
                <a:off x="5773133" y="2066827"/>
                <a:ext cx="5580667" cy="272434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𝐸𝑛𝑐</m:t>
                      </m:r>
                      <m:d>
                        <m:d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d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e>
                      </m:d>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 </m:t>
                      </m:r>
                    </m:oMath>
                  </m:oMathPara>
                </a14:m>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𝐷𝑒𝑐</m:t>
                      </m:r>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oMath>
                  </m:oMathPara>
                </a14:m>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Consolas" panose="020B0609020204030204" pitchFamily="49" charset="0"/>
                </a:endParaRPr>
              </a:p>
            </p:txBody>
          </p:sp>
        </mc:Choice>
        <mc:Fallback>
          <p:sp>
            <p:nvSpPr>
              <p:cNvPr id="4" name="Rounded Rectangle 3">
                <a:extLst>
                  <a:ext uri="{FF2B5EF4-FFF2-40B4-BE49-F238E27FC236}">
                    <a16:creationId xmlns:a16="http://schemas.microsoft.com/office/drawing/2014/main" id="{2B6EFDF3-4D52-196A-B601-6144D200DA67}"/>
                  </a:ext>
                </a:extLst>
              </p:cNvPr>
              <p:cNvSpPr>
                <a:spLocks noRot="1" noChangeAspect="1" noMove="1" noResize="1" noEditPoints="1" noAdjustHandles="1" noChangeArrowheads="1" noChangeShapeType="1" noTextEdit="1"/>
              </p:cNvSpPr>
              <p:nvPr/>
            </p:nvSpPr>
            <p:spPr>
              <a:xfrm>
                <a:off x="5773133" y="2066827"/>
                <a:ext cx="5580667" cy="2724346"/>
              </a:xfrm>
              <a:prstGeom prst="roundRect">
                <a:avLst/>
              </a:prstGeom>
              <a:blipFill>
                <a:blip r:embed="rId3"/>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6D5D3D91-0CF2-290C-411A-414F7E49D22D}"/>
              </a:ext>
            </a:extLst>
          </p:cNvPr>
          <p:cNvCxnSpPr>
            <a:cxnSpLocks/>
          </p:cNvCxnSpPr>
          <p:nvPr/>
        </p:nvCxnSpPr>
        <p:spPr>
          <a:xfrm flipV="1">
            <a:off x="2657569" y="2407028"/>
            <a:ext cx="3115564" cy="1"/>
          </a:xfrm>
          <a:prstGeom prst="straightConnector1">
            <a:avLst/>
          </a:prstGeom>
          <a:ln w="6350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64C1A16-407D-4C30-2024-DA71D3495B61}"/>
                  </a:ext>
                </a:extLst>
              </p:cNvPr>
              <p:cNvSpPr txBox="1"/>
              <p:nvPr/>
            </p:nvSpPr>
            <p:spPr>
              <a:xfrm>
                <a:off x="3232711" y="1883808"/>
                <a:ext cx="188500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“encode </a:t>
                </a:r>
                <a14:m>
                  <m:oMath xmlns:m="http://schemas.openxmlformats.org/officeDocument/2006/math">
                    <m:sSub>
                      <m:sSub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𝑥</m:t>
                        </m:r>
                      </m:e>
                      <m:sub>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sub>
                    </m:sSub>
                  </m:oMath>
                </a14:m>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mc:Choice>
        <mc:Fallback xmlns="">
          <p:sp>
            <p:nvSpPr>
              <p:cNvPr id="12" name="TextBox 11">
                <a:extLst>
                  <a:ext uri="{FF2B5EF4-FFF2-40B4-BE49-F238E27FC236}">
                    <a16:creationId xmlns:a16="http://schemas.microsoft.com/office/drawing/2014/main" id="{D64C1A16-407D-4C30-2024-DA71D3495B61}"/>
                  </a:ext>
                </a:extLst>
              </p:cNvPr>
              <p:cNvSpPr txBox="1">
                <a:spLocks noRot="1" noChangeAspect="1" noMove="1" noResize="1" noEditPoints="1" noAdjustHandles="1" noChangeArrowheads="1" noChangeShapeType="1" noTextEdit="1"/>
              </p:cNvSpPr>
              <p:nvPr/>
            </p:nvSpPr>
            <p:spPr>
              <a:xfrm>
                <a:off x="3232711" y="1883808"/>
                <a:ext cx="1885003" cy="523220"/>
              </a:xfrm>
              <a:prstGeom prst="rect">
                <a:avLst/>
              </a:prstGeom>
              <a:blipFill>
                <a:blip r:embed="rId5"/>
                <a:stretch>
                  <a:fillRect l="-6667" t="-11905" r="-5333" b="-30952"/>
                </a:stretch>
              </a:blipFill>
            </p:spPr>
            <p:txBody>
              <a:bodyPr/>
              <a:lstStyle/>
              <a:p>
                <a:r>
                  <a:rPr lang="en-US">
                    <a:noFill/>
                  </a:rPr>
                  <a:t> </a:t>
                </a:r>
              </a:p>
            </p:txBody>
          </p:sp>
        </mc:Fallback>
      </mc:AlternateContent>
      <p:cxnSp>
        <p:nvCxnSpPr>
          <p:cNvPr id="16" name="Straight Arrow Connector 15">
            <a:extLst>
              <a:ext uri="{FF2B5EF4-FFF2-40B4-BE49-F238E27FC236}">
                <a16:creationId xmlns:a16="http://schemas.microsoft.com/office/drawing/2014/main" id="{EFE8A2C8-752A-4D82-15C9-45D75C18AEA7}"/>
              </a:ext>
            </a:extLst>
          </p:cNvPr>
          <p:cNvCxnSpPr>
            <a:cxnSpLocks/>
          </p:cNvCxnSpPr>
          <p:nvPr/>
        </p:nvCxnSpPr>
        <p:spPr>
          <a:xfrm flipH="1">
            <a:off x="2657569" y="2783167"/>
            <a:ext cx="3115564" cy="0"/>
          </a:xfrm>
          <a:prstGeom prst="straightConnector1">
            <a:avLst/>
          </a:prstGeom>
          <a:ln w="6350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7E052C5-99F8-8B23-BFB6-74FDAE2618B8}"/>
                  </a:ext>
                </a:extLst>
              </p:cNvPr>
              <p:cNvSpPr txBox="1"/>
              <p:nvPr/>
            </p:nvSpPr>
            <p:spPr>
              <a:xfrm>
                <a:off x="3367181" y="2763226"/>
                <a:ext cx="158953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uniform </a:t>
                </a:r>
                <a14:m>
                  <m:oMath xmlns:m="http://schemas.openxmlformats.org/officeDocument/2006/math">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𝑐</m:t>
                    </m:r>
                  </m:oMath>
                </a14:m>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20" name="TextBox 19">
                <a:extLst>
                  <a:ext uri="{FF2B5EF4-FFF2-40B4-BE49-F238E27FC236}">
                    <a16:creationId xmlns:a16="http://schemas.microsoft.com/office/drawing/2014/main" id="{07E052C5-99F8-8B23-BFB6-74FDAE2618B8}"/>
                  </a:ext>
                </a:extLst>
              </p:cNvPr>
              <p:cNvSpPr txBox="1">
                <a:spLocks noRot="1" noChangeAspect="1" noMove="1" noResize="1" noEditPoints="1" noAdjustHandles="1" noChangeArrowheads="1" noChangeShapeType="1" noTextEdit="1"/>
              </p:cNvSpPr>
              <p:nvPr/>
            </p:nvSpPr>
            <p:spPr>
              <a:xfrm>
                <a:off x="3367181" y="2763226"/>
                <a:ext cx="1589538" cy="523220"/>
              </a:xfrm>
              <a:prstGeom prst="rect">
                <a:avLst/>
              </a:prstGeom>
              <a:blipFill>
                <a:blip r:embed="rId6"/>
                <a:stretch>
                  <a:fillRect l="-7874" t="-11905" b="-30952"/>
                </a:stretch>
              </a:blipFill>
            </p:spPr>
            <p:txBody>
              <a:bodyPr/>
              <a:lstStyle/>
              <a:p>
                <a:r>
                  <a:rPr lang="en-US">
                    <a:noFill/>
                  </a:rPr>
                  <a:t> </a:t>
                </a:r>
              </a:p>
            </p:txBody>
          </p:sp>
        </mc:Fallback>
      </mc:AlternateContent>
      <p:cxnSp>
        <p:nvCxnSpPr>
          <p:cNvPr id="11" name="Straight Arrow Connector 10">
            <a:extLst>
              <a:ext uri="{FF2B5EF4-FFF2-40B4-BE49-F238E27FC236}">
                <a16:creationId xmlns:a16="http://schemas.microsoft.com/office/drawing/2014/main" id="{6CFDBA84-B27E-882F-B962-C055C10B350A}"/>
              </a:ext>
            </a:extLst>
          </p:cNvPr>
          <p:cNvCxnSpPr>
            <a:cxnSpLocks/>
          </p:cNvCxnSpPr>
          <p:nvPr/>
        </p:nvCxnSpPr>
        <p:spPr>
          <a:xfrm flipV="1">
            <a:off x="2648605" y="4240303"/>
            <a:ext cx="3115564" cy="1"/>
          </a:xfrm>
          <a:prstGeom prst="straightConnector1">
            <a:avLst/>
          </a:prstGeom>
          <a:ln w="6350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4E31E932-7103-9040-0BFF-9EC8914F268B}"/>
                  </a:ext>
                </a:extLst>
              </p:cNvPr>
              <p:cNvSpPr txBox="1"/>
              <p:nvPr/>
            </p:nvSpPr>
            <p:spPr>
              <a:xfrm>
                <a:off x="3154754" y="3737903"/>
                <a:ext cx="190827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“decode </a:t>
                </a:r>
                <a14:m>
                  <m:oMath xmlns:m="http://schemas.openxmlformats.org/officeDocument/2006/math">
                    <m:sSup>
                      <m:sSup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p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𝑐</m:t>
                        </m:r>
                      </m:e>
                      <m:sup>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sup>
                    </m:sSup>
                  </m:oMath>
                </a14:m>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mc:Choice>
        <mc:Fallback xmlns="">
          <p:sp>
            <p:nvSpPr>
              <p:cNvPr id="15" name="TextBox 14">
                <a:extLst>
                  <a:ext uri="{FF2B5EF4-FFF2-40B4-BE49-F238E27FC236}">
                    <a16:creationId xmlns:a16="http://schemas.microsoft.com/office/drawing/2014/main" id="{4E31E932-7103-9040-0BFF-9EC8914F268B}"/>
                  </a:ext>
                </a:extLst>
              </p:cNvPr>
              <p:cNvSpPr txBox="1">
                <a:spLocks noRot="1" noChangeAspect="1" noMove="1" noResize="1" noEditPoints="1" noAdjustHandles="1" noChangeArrowheads="1" noChangeShapeType="1" noTextEdit="1"/>
              </p:cNvSpPr>
              <p:nvPr/>
            </p:nvSpPr>
            <p:spPr>
              <a:xfrm>
                <a:off x="3154754" y="3737903"/>
                <a:ext cx="1908279" cy="523220"/>
              </a:xfrm>
              <a:prstGeom prst="rect">
                <a:avLst/>
              </a:prstGeom>
              <a:blipFill>
                <a:blip r:embed="rId7"/>
                <a:stretch>
                  <a:fillRect l="-6623" t="-14286" r="-5960" b="-28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8DD1D3C1-0EA1-B15D-50DC-A38B740BA7CA}"/>
                  </a:ext>
                </a:extLst>
              </p:cNvPr>
              <p:cNvSpPr txBox="1"/>
              <p:nvPr/>
            </p:nvSpPr>
            <p:spPr>
              <a:xfrm>
                <a:off x="3044849" y="4662959"/>
                <a:ext cx="275745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𝑥</m:t>
                        </m:r>
                      </m:e>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𝑖</m:t>
                        </m:r>
                      </m:sub>
                    </m:sSub>
                  </m:oMath>
                </a14:m>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if </a:t>
                </a:r>
                <a14:m>
                  <m:oMath xmlns:m="http://schemas.openxmlformats.org/officeDocument/2006/math">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𝑐</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oMath>
                </a14:m>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is close to </a:t>
                </a:r>
                <a14:m>
                  <m:oMath xmlns:m="http://schemas.openxmlformats.org/officeDocument/2006/math">
                    <m:sSub>
                      <m:sSub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𝑐</m:t>
                        </m:r>
                      </m:e>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𝑖</m:t>
                        </m:r>
                      </m:sub>
                    </m:sSub>
                  </m:oMath>
                </a14:m>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p:sp>
            <p:nvSpPr>
              <p:cNvPr id="17" name="TextBox 16">
                <a:extLst>
                  <a:ext uri="{FF2B5EF4-FFF2-40B4-BE49-F238E27FC236}">
                    <a16:creationId xmlns:a16="http://schemas.microsoft.com/office/drawing/2014/main" id="{8DD1D3C1-0EA1-B15D-50DC-A38B740BA7CA}"/>
                  </a:ext>
                </a:extLst>
              </p:cNvPr>
              <p:cNvSpPr txBox="1">
                <a:spLocks noRot="1" noChangeAspect="1" noMove="1" noResize="1" noEditPoints="1" noAdjustHandles="1" noChangeArrowheads="1" noChangeShapeType="1" noTextEdit="1"/>
              </p:cNvSpPr>
              <p:nvPr/>
            </p:nvSpPr>
            <p:spPr>
              <a:xfrm>
                <a:off x="3044849" y="4662959"/>
                <a:ext cx="2757450" cy="461665"/>
              </a:xfrm>
              <a:prstGeom prst="rect">
                <a:avLst/>
              </a:prstGeom>
              <a:blipFill>
                <a:blip r:embed="rId8"/>
                <a:stretch>
                  <a:fillRect t="-8108" b="-29730"/>
                </a:stretch>
              </a:blipFill>
            </p:spPr>
            <p:txBody>
              <a:bodyPr/>
              <a:lstStyle/>
              <a:p>
                <a:r>
                  <a:rPr lang="en-US">
                    <a:noFill/>
                  </a:rPr>
                  <a:t> </a:t>
                </a:r>
              </a:p>
            </p:txBody>
          </p:sp>
        </mc:Fallback>
      </mc:AlternateContent>
      <p:pic>
        <p:nvPicPr>
          <p:cNvPr id="31" name="Graphic 30" descr="Devil face outline with solid fill">
            <a:extLst>
              <a:ext uri="{FF2B5EF4-FFF2-40B4-BE49-F238E27FC236}">
                <a16:creationId xmlns:a16="http://schemas.microsoft.com/office/drawing/2014/main" id="{CBEE6508-362E-0406-67C3-CADD077593F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8396" y="2721765"/>
            <a:ext cx="1644644" cy="1644644"/>
          </a:xfrm>
          <a:prstGeom prst="rect">
            <a:avLst/>
          </a:prstGeom>
        </p:spPr>
      </p:pic>
      <p:sp>
        <p:nvSpPr>
          <p:cNvPr id="3" name="Oval 2">
            <a:extLst>
              <a:ext uri="{FF2B5EF4-FFF2-40B4-BE49-F238E27FC236}">
                <a16:creationId xmlns:a16="http://schemas.microsoft.com/office/drawing/2014/main" id="{35F10B6F-4A52-A0A1-80C2-A265360B8DCE}"/>
              </a:ext>
            </a:extLst>
          </p:cNvPr>
          <p:cNvSpPr/>
          <p:nvPr/>
        </p:nvSpPr>
        <p:spPr>
          <a:xfrm>
            <a:off x="7769707" y="2407028"/>
            <a:ext cx="1463419" cy="187319"/>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AA18D27D-22D1-BF68-F43A-C9EB0F67557D}"/>
              </a:ext>
            </a:extLst>
          </p:cNvPr>
          <p:cNvSpPr/>
          <p:nvPr/>
        </p:nvSpPr>
        <p:spPr>
          <a:xfrm>
            <a:off x="7750578" y="3661445"/>
            <a:ext cx="1463419" cy="187319"/>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ounded Rectangle 5">
            <a:extLst>
              <a:ext uri="{FF2B5EF4-FFF2-40B4-BE49-F238E27FC236}">
                <a16:creationId xmlns:a16="http://schemas.microsoft.com/office/drawing/2014/main" id="{D9DEA5CA-03AB-4222-D9C7-6CA09E24094E}"/>
              </a:ext>
            </a:extLst>
          </p:cNvPr>
          <p:cNvSpPr/>
          <p:nvPr/>
        </p:nvSpPr>
        <p:spPr>
          <a:xfrm>
            <a:off x="1181275" y="5314393"/>
            <a:ext cx="9979784" cy="1210235"/>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B</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oth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robust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and </a:t>
            </a:r>
            <a:r>
              <a:rPr lang="en-US" sz="2400" b="1" dirty="0">
                <a:solidFill>
                  <a:prstClr val="black"/>
                </a:solidFill>
                <a:latin typeface="Calibri" panose="020F0502020204030204"/>
              </a:rPr>
              <a:t>pseudo</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random,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even in the presence of encoding and decoding</a:t>
            </a:r>
            <a:r>
              <a:rPr kumimoji="0" lang="en-US" sz="2400" b="0" i="0" u="none" strike="noStrike" kern="1200" cap="none" spc="0" normalizeH="0" noProof="0" dirty="0">
                <a:ln>
                  <a:noFill/>
                </a:ln>
                <a:solidFill>
                  <a:prstClr val="black"/>
                </a:solidFill>
                <a:effectLst/>
                <a:uLnTx/>
                <a:uFillTx/>
                <a:latin typeface="Calibri" panose="020F0502020204030204"/>
                <a:ea typeface="+mn-ea"/>
                <a:cs typeface="+mn-cs"/>
              </a:rPr>
              <a:t> oracles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c 6">
            <a:extLst>
              <a:ext uri="{FF2B5EF4-FFF2-40B4-BE49-F238E27FC236}">
                <a16:creationId xmlns:a16="http://schemas.microsoft.com/office/drawing/2014/main" id="{EEA49C1C-5FBF-132A-295D-5A8B5C4F5FE8}"/>
              </a:ext>
            </a:extLst>
          </p:cNvPr>
          <p:cNvSpPr/>
          <p:nvPr/>
        </p:nvSpPr>
        <p:spPr>
          <a:xfrm flipH="1">
            <a:off x="1955488" y="4159312"/>
            <a:ext cx="946192" cy="572433"/>
          </a:xfrm>
          <a:prstGeom prst="arc">
            <a:avLst>
              <a:gd name="adj1" fmla="val 15867724"/>
              <a:gd name="adj2" fmla="val 4553912"/>
            </a:avLst>
          </a:prstGeom>
          <a:ln w="38100">
            <a:solidFill>
              <a:schemeClr val="tx1"/>
            </a:solidFill>
            <a:head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EA8FB4F4-698C-8AE3-CDF2-083E9659E9F2}"/>
              </a:ext>
            </a:extLst>
          </p:cNvPr>
          <p:cNvSpPr/>
          <p:nvPr/>
        </p:nvSpPr>
        <p:spPr>
          <a:xfrm flipH="1">
            <a:off x="1955488" y="2289478"/>
            <a:ext cx="946192" cy="572433"/>
          </a:xfrm>
          <a:prstGeom prst="arc">
            <a:avLst>
              <a:gd name="adj1" fmla="val 15867724"/>
              <a:gd name="adj2" fmla="val 4553912"/>
            </a:avLst>
          </a:prstGeom>
          <a:ln w="38100">
            <a:solidFill>
              <a:schemeClr val="tx1"/>
            </a:solidFill>
            <a:head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9" name="Graphic 8" descr="Database with solid fill">
            <a:extLst>
              <a:ext uri="{FF2B5EF4-FFF2-40B4-BE49-F238E27FC236}">
                <a16:creationId xmlns:a16="http://schemas.microsoft.com/office/drawing/2014/main" id="{A1F082D7-95DE-4AE8-22B2-6B5226D787E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011132" y="2971800"/>
            <a:ext cx="914400" cy="914400"/>
          </a:xfrm>
          <a:prstGeom prst="rect">
            <a:avLst/>
          </a:prstGeom>
        </p:spPr>
      </p:pic>
    </p:spTree>
    <p:extLst>
      <p:ext uri="{BB962C8B-B14F-4D97-AF65-F5344CB8AC3E}">
        <p14:creationId xmlns:p14="http://schemas.microsoft.com/office/powerpoint/2010/main" val="189712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812E-548C-3EE5-5B89-1678815DE801}"/>
              </a:ext>
            </a:extLst>
          </p:cNvPr>
          <p:cNvSpPr>
            <a:spLocks noGrp="1"/>
          </p:cNvSpPr>
          <p:nvPr>
            <p:ph type="title"/>
          </p:nvPr>
        </p:nvSpPr>
        <p:spPr>
          <a:xfrm>
            <a:off x="838199" y="0"/>
            <a:ext cx="10515600" cy="1325563"/>
          </a:xfrm>
        </p:spPr>
        <p:txBody>
          <a:bodyPr/>
          <a:lstStyle/>
          <a:p>
            <a:r>
              <a:rPr lang="en-US" dirty="0"/>
              <a:t>This Work</a:t>
            </a:r>
          </a:p>
        </p:txBody>
      </p:sp>
      <p:sp>
        <p:nvSpPr>
          <p:cNvPr id="6" name="Rounded Rectangle 5">
            <a:extLst>
              <a:ext uri="{FF2B5EF4-FFF2-40B4-BE49-F238E27FC236}">
                <a16:creationId xmlns:a16="http://schemas.microsoft.com/office/drawing/2014/main" id="{3DFE08C1-C8FC-2DB6-13D3-2256E5630130}"/>
              </a:ext>
            </a:extLst>
          </p:cNvPr>
          <p:cNvSpPr/>
          <p:nvPr/>
        </p:nvSpPr>
        <p:spPr>
          <a:xfrm>
            <a:off x="784664" y="1325563"/>
            <a:ext cx="10622671" cy="1100466"/>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Main Theorem:</a:t>
            </a:r>
            <a:r>
              <a:rPr lang="en-US" sz="2800" dirty="0">
                <a:solidFill>
                  <a:sysClr val="windowText" lastClr="000000"/>
                </a:solidFill>
              </a:rPr>
              <a:t> Ideal PRCs exist assuming </a:t>
            </a:r>
            <a:r>
              <a:rPr lang="en-US" sz="2800" dirty="0" err="1">
                <a:solidFill>
                  <a:sysClr val="windowText" lastClr="000000"/>
                </a:solidFill>
              </a:rPr>
              <a:t>subexponential</a:t>
            </a:r>
            <a:r>
              <a:rPr lang="en-US" sz="2800" dirty="0">
                <a:solidFill>
                  <a:sysClr val="windowText" lastClr="000000"/>
                </a:solidFill>
              </a:rPr>
              <a:t> LPN.</a:t>
            </a:r>
            <a:endParaRPr lang="en-US" sz="2800" b="1" dirty="0">
              <a:solidFill>
                <a:sysClr val="windowText" lastClr="000000"/>
              </a:solidFill>
            </a:endParaRPr>
          </a:p>
        </p:txBody>
      </p:sp>
      <p:sp>
        <p:nvSpPr>
          <p:cNvPr id="7" name="Rounded Rectangle 6">
            <a:extLst>
              <a:ext uri="{FF2B5EF4-FFF2-40B4-BE49-F238E27FC236}">
                <a16:creationId xmlns:a16="http://schemas.microsoft.com/office/drawing/2014/main" id="{C4D58DD3-8C82-A648-7D39-B10D0C9088CC}"/>
              </a:ext>
            </a:extLst>
          </p:cNvPr>
          <p:cNvSpPr/>
          <p:nvPr/>
        </p:nvSpPr>
        <p:spPr>
          <a:xfrm>
            <a:off x="757897" y="3488674"/>
            <a:ext cx="10622670" cy="1100466"/>
          </a:xfrm>
          <a:prstGeom prst="roundRect">
            <a:avLst/>
          </a:prstGeom>
          <a:solidFill>
            <a:schemeClr val="accent5"/>
          </a:solidFill>
          <a:ln w="190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Step 1: </a:t>
            </a:r>
            <a:r>
              <a:rPr lang="en-US" sz="2800" dirty="0">
                <a:solidFill>
                  <a:sysClr val="windowText" lastClr="000000"/>
                </a:solidFill>
              </a:rPr>
              <a:t>PRC construction of [CG24] is </a:t>
            </a:r>
            <a:r>
              <a:rPr lang="en-US" sz="2800" b="1" dirty="0">
                <a:solidFill>
                  <a:sysClr val="windowText" lastClr="000000"/>
                </a:solidFill>
              </a:rPr>
              <a:t>“encoder-only” ideal </a:t>
            </a:r>
          </a:p>
          <a:p>
            <a:pPr lvl="1" algn="ctr"/>
            <a:r>
              <a:rPr lang="en-US" sz="2800" dirty="0">
                <a:solidFill>
                  <a:sysClr val="windowText" lastClr="000000"/>
                </a:solidFill>
              </a:rPr>
              <a:t>(hard to find red dots with an encoding oracle)</a:t>
            </a:r>
          </a:p>
        </p:txBody>
      </p:sp>
      <p:sp>
        <p:nvSpPr>
          <p:cNvPr id="8" name="Rounded Rectangle 7">
            <a:extLst>
              <a:ext uri="{FF2B5EF4-FFF2-40B4-BE49-F238E27FC236}">
                <a16:creationId xmlns:a16="http://schemas.microsoft.com/office/drawing/2014/main" id="{816DEC96-F949-6D24-6CCE-03C142807DD0}"/>
              </a:ext>
            </a:extLst>
          </p:cNvPr>
          <p:cNvSpPr/>
          <p:nvPr/>
        </p:nvSpPr>
        <p:spPr>
          <a:xfrm>
            <a:off x="731130" y="5388549"/>
            <a:ext cx="10676204" cy="1100466"/>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Step 2: </a:t>
            </a:r>
            <a:r>
              <a:rPr lang="en-US" sz="2800" dirty="0">
                <a:solidFill>
                  <a:sysClr val="windowText" lastClr="000000"/>
                </a:solidFill>
              </a:rPr>
              <a:t>Generic compiler from encoder-only ideal to ideal</a:t>
            </a:r>
          </a:p>
        </p:txBody>
      </p:sp>
    </p:spTree>
    <p:extLst>
      <p:ext uri="{BB962C8B-B14F-4D97-AF65-F5344CB8AC3E}">
        <p14:creationId xmlns:p14="http://schemas.microsoft.com/office/powerpoint/2010/main" val="419293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C4D58DD3-8C82-A648-7D39-B10D0C9088CC}"/>
              </a:ext>
            </a:extLst>
          </p:cNvPr>
          <p:cNvSpPr/>
          <p:nvPr/>
        </p:nvSpPr>
        <p:spPr>
          <a:xfrm>
            <a:off x="757897" y="3488674"/>
            <a:ext cx="10622670" cy="1100466"/>
          </a:xfrm>
          <a:prstGeom prst="roundRect">
            <a:avLst/>
          </a:prstGeom>
          <a:solidFill>
            <a:schemeClr val="accent5"/>
          </a:solidFill>
          <a:ln w="825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Step 1: </a:t>
            </a:r>
            <a:r>
              <a:rPr lang="en-US" sz="2800" dirty="0">
                <a:solidFill>
                  <a:sysClr val="windowText" lastClr="000000"/>
                </a:solidFill>
              </a:rPr>
              <a:t>PRC construction of [CG24] is “encoder-only” ideal </a:t>
            </a:r>
          </a:p>
          <a:p>
            <a:pPr lvl="1" algn="ctr"/>
            <a:r>
              <a:rPr lang="en-US" sz="2800" dirty="0">
                <a:solidFill>
                  <a:sysClr val="windowText" lastClr="000000"/>
                </a:solidFill>
              </a:rPr>
              <a:t>(hard to find red dots with an encoding oracle)</a:t>
            </a:r>
          </a:p>
        </p:txBody>
      </p:sp>
      <p:sp>
        <p:nvSpPr>
          <p:cNvPr id="9" name="TextBox 8">
            <a:extLst>
              <a:ext uri="{FF2B5EF4-FFF2-40B4-BE49-F238E27FC236}">
                <a16:creationId xmlns:a16="http://schemas.microsoft.com/office/drawing/2014/main" id="{27987F0D-4930-4A63-62D7-C44D7852541D}"/>
              </a:ext>
            </a:extLst>
          </p:cNvPr>
          <p:cNvSpPr txBox="1"/>
          <p:nvPr/>
        </p:nvSpPr>
        <p:spPr>
          <a:xfrm>
            <a:off x="7509163" y="2819128"/>
            <a:ext cx="2840182" cy="646331"/>
          </a:xfrm>
          <a:prstGeom prst="rect">
            <a:avLst/>
          </a:prstGeom>
          <a:noFill/>
        </p:spPr>
        <p:txBody>
          <a:bodyPr wrap="square" rtlCol="0">
            <a:spAutoFit/>
          </a:bodyPr>
          <a:lstStyle/>
          <a:p>
            <a:r>
              <a:rPr lang="en-US" sz="3600" b="1" dirty="0">
                <a:solidFill>
                  <a:schemeClr val="accent4"/>
                </a:solidFill>
              </a:rPr>
              <a:t>This talk</a:t>
            </a:r>
          </a:p>
        </p:txBody>
      </p:sp>
      <p:sp>
        <p:nvSpPr>
          <p:cNvPr id="5" name="TextBox 4">
            <a:extLst>
              <a:ext uri="{FF2B5EF4-FFF2-40B4-BE49-F238E27FC236}">
                <a16:creationId xmlns:a16="http://schemas.microsoft.com/office/drawing/2014/main" id="{6E31AD32-95B6-AF2E-44B9-DAD0947387F3}"/>
              </a:ext>
            </a:extLst>
          </p:cNvPr>
          <p:cNvSpPr txBox="1"/>
          <p:nvPr/>
        </p:nvSpPr>
        <p:spPr>
          <a:xfrm>
            <a:off x="969818" y="4821382"/>
            <a:ext cx="7190509" cy="1569660"/>
          </a:xfrm>
          <a:prstGeom prst="rect">
            <a:avLst/>
          </a:prstGeom>
          <a:noFill/>
        </p:spPr>
        <p:txBody>
          <a:bodyPr wrap="square" rtlCol="0">
            <a:spAutoFit/>
          </a:bodyPr>
          <a:lstStyle/>
          <a:p>
            <a:r>
              <a:rPr lang="en-US" sz="3200" dirty="0"/>
              <a:t>Up next: </a:t>
            </a:r>
          </a:p>
          <a:p>
            <a:pPr marL="285750" indent="-285750">
              <a:buFont typeface="Arial" panose="020B0604020202020204" pitchFamily="34" charset="0"/>
              <a:buChar char="•"/>
            </a:pPr>
            <a:r>
              <a:rPr lang="en-US" sz="3200" dirty="0"/>
              <a:t>Recap [CG24] PRC construction</a:t>
            </a:r>
          </a:p>
          <a:p>
            <a:pPr marL="285750" indent="-285750">
              <a:buFont typeface="Arial" panose="020B0604020202020204" pitchFamily="34" charset="0"/>
              <a:buChar char="•"/>
            </a:pPr>
            <a:r>
              <a:rPr lang="en-US" sz="3200" dirty="0"/>
              <a:t>Sketch “encoder-only” idealness</a:t>
            </a:r>
          </a:p>
        </p:txBody>
      </p:sp>
    </p:spTree>
    <p:extLst>
      <p:ext uri="{BB962C8B-B14F-4D97-AF65-F5344CB8AC3E}">
        <p14:creationId xmlns:p14="http://schemas.microsoft.com/office/powerpoint/2010/main" val="177987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F62-337C-2286-FEDC-94AEBE711100}"/>
              </a:ext>
            </a:extLst>
          </p:cNvPr>
          <p:cNvSpPr>
            <a:spLocks noGrp="1"/>
          </p:cNvSpPr>
          <p:nvPr>
            <p:ph type="title"/>
          </p:nvPr>
        </p:nvSpPr>
        <p:spPr>
          <a:xfrm>
            <a:off x="366696" y="-77928"/>
            <a:ext cx="10515600" cy="1325563"/>
          </a:xfrm>
        </p:spPr>
        <p:txBody>
          <a:bodyPr/>
          <a:lstStyle/>
          <a:p>
            <a:r>
              <a:rPr lang="en-US" dirty="0"/>
              <a:t>[CG24] PRC scheme</a:t>
            </a:r>
          </a:p>
        </p:txBody>
      </p:sp>
      <p:sp>
        <p:nvSpPr>
          <p:cNvPr id="3" name="Rectangle 2">
            <a:extLst>
              <a:ext uri="{FF2B5EF4-FFF2-40B4-BE49-F238E27FC236}">
                <a16:creationId xmlns:a16="http://schemas.microsoft.com/office/drawing/2014/main" id="{716E0570-9067-E515-551A-188AEA804506}"/>
              </a:ext>
            </a:extLst>
          </p:cNvPr>
          <p:cNvSpPr/>
          <p:nvPr/>
        </p:nvSpPr>
        <p:spPr>
          <a:xfrm>
            <a:off x="3394357" y="2264640"/>
            <a:ext cx="623453" cy="14270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5" name="TextBox 4">
            <a:extLst>
              <a:ext uri="{FF2B5EF4-FFF2-40B4-BE49-F238E27FC236}">
                <a16:creationId xmlns:a16="http://schemas.microsoft.com/office/drawing/2014/main" id="{4C7310E4-EDCE-02C8-C1A0-25D0510697C5}"/>
              </a:ext>
            </a:extLst>
          </p:cNvPr>
          <p:cNvSpPr txBox="1"/>
          <p:nvPr/>
        </p:nvSpPr>
        <p:spPr>
          <a:xfrm>
            <a:off x="2474760" y="1446538"/>
            <a:ext cx="2462646" cy="646331"/>
          </a:xfrm>
          <a:prstGeom prst="rect">
            <a:avLst/>
          </a:prstGeom>
          <a:noFill/>
        </p:spPr>
        <p:txBody>
          <a:bodyPr wrap="square" rtlCol="0">
            <a:spAutoFit/>
          </a:bodyPr>
          <a:lstStyle/>
          <a:p>
            <a:pPr algn="ctr"/>
            <a:r>
              <a:rPr lang="en-US" dirty="0"/>
              <a:t>Public key: random 0/1 matrix  </a:t>
            </a:r>
          </a:p>
        </p:txBody>
      </p:sp>
      <p:sp>
        <p:nvSpPr>
          <p:cNvPr id="6" name="Rectangle 5">
            <a:extLst>
              <a:ext uri="{FF2B5EF4-FFF2-40B4-BE49-F238E27FC236}">
                <a16:creationId xmlns:a16="http://schemas.microsoft.com/office/drawing/2014/main" id="{ECF907D6-5407-4B3D-2834-718D42779C89}"/>
              </a:ext>
            </a:extLst>
          </p:cNvPr>
          <p:cNvSpPr/>
          <p:nvPr/>
        </p:nvSpPr>
        <p:spPr>
          <a:xfrm>
            <a:off x="1094500" y="2264640"/>
            <a:ext cx="1524000" cy="106636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7" name="TextBox 6">
            <a:extLst>
              <a:ext uri="{FF2B5EF4-FFF2-40B4-BE49-F238E27FC236}">
                <a16:creationId xmlns:a16="http://schemas.microsoft.com/office/drawing/2014/main" id="{DA9548F2-B2F8-42EA-AE9C-2151A0F50CF4}"/>
              </a:ext>
            </a:extLst>
          </p:cNvPr>
          <p:cNvSpPr txBox="1"/>
          <p:nvPr/>
        </p:nvSpPr>
        <p:spPr>
          <a:xfrm>
            <a:off x="543783" y="3407604"/>
            <a:ext cx="2462646" cy="923330"/>
          </a:xfrm>
          <a:prstGeom prst="rect">
            <a:avLst/>
          </a:prstGeom>
          <a:noFill/>
        </p:spPr>
        <p:txBody>
          <a:bodyPr wrap="square" rtlCol="0">
            <a:spAutoFit/>
          </a:bodyPr>
          <a:lstStyle/>
          <a:p>
            <a:pPr algn="ctr"/>
            <a:r>
              <a:rPr lang="en-US" dirty="0"/>
              <a:t>Secret key: </a:t>
            </a:r>
          </a:p>
          <a:p>
            <a:pPr algn="ctr"/>
            <a:r>
              <a:rPr lang="en-US" dirty="0"/>
              <a:t>low-weight parity check matrix  </a:t>
            </a:r>
          </a:p>
        </p:txBody>
      </p:sp>
      <p:sp>
        <p:nvSpPr>
          <p:cNvPr id="8" name="TextBox 7">
            <a:extLst>
              <a:ext uri="{FF2B5EF4-FFF2-40B4-BE49-F238E27FC236}">
                <a16:creationId xmlns:a16="http://schemas.microsoft.com/office/drawing/2014/main" id="{B0BE6AC1-DDA0-154D-5964-555DF714DB43}"/>
              </a:ext>
            </a:extLst>
          </p:cNvPr>
          <p:cNvSpPr txBox="1"/>
          <p:nvPr/>
        </p:nvSpPr>
        <p:spPr>
          <a:xfrm>
            <a:off x="4405738" y="2772101"/>
            <a:ext cx="2687782" cy="646331"/>
          </a:xfrm>
          <a:prstGeom prst="rect">
            <a:avLst/>
          </a:prstGeom>
          <a:noFill/>
        </p:spPr>
        <p:txBody>
          <a:bodyPr wrap="square" rtlCol="0">
            <a:spAutoFit/>
          </a:bodyPr>
          <a:lstStyle/>
          <a:p>
            <a:r>
              <a:rPr lang="en-US" sz="3600" dirty="0"/>
              <a:t>= all 0</a:t>
            </a:r>
          </a:p>
        </p:txBody>
      </p:sp>
      <p:sp>
        <p:nvSpPr>
          <p:cNvPr id="16" name="TextBox 15">
            <a:extLst>
              <a:ext uri="{FF2B5EF4-FFF2-40B4-BE49-F238E27FC236}">
                <a16:creationId xmlns:a16="http://schemas.microsoft.com/office/drawing/2014/main" id="{AE79088C-10CE-069B-D16A-D68A75383568}"/>
              </a:ext>
            </a:extLst>
          </p:cNvPr>
          <p:cNvSpPr txBox="1"/>
          <p:nvPr/>
        </p:nvSpPr>
        <p:spPr>
          <a:xfrm>
            <a:off x="6279565" y="228490"/>
            <a:ext cx="2074717" cy="461665"/>
          </a:xfrm>
          <a:prstGeom prst="rect">
            <a:avLst/>
          </a:prstGeom>
          <a:noFill/>
        </p:spPr>
        <p:txBody>
          <a:bodyPr wrap="square" rtlCol="0">
            <a:spAutoFit/>
          </a:bodyPr>
          <a:lstStyle/>
          <a:p>
            <a:r>
              <a:rPr lang="en-US" sz="2400" dirty="0"/>
              <a:t>Encode:</a:t>
            </a:r>
          </a:p>
        </p:txBody>
      </p:sp>
      <p:sp>
        <p:nvSpPr>
          <p:cNvPr id="17" name="Rectangle 16">
            <a:extLst>
              <a:ext uri="{FF2B5EF4-FFF2-40B4-BE49-F238E27FC236}">
                <a16:creationId xmlns:a16="http://schemas.microsoft.com/office/drawing/2014/main" id="{8DA3AC8A-927C-F3A7-BED4-928876E8F6FB}"/>
              </a:ext>
            </a:extLst>
          </p:cNvPr>
          <p:cNvSpPr/>
          <p:nvPr/>
        </p:nvSpPr>
        <p:spPr>
          <a:xfrm>
            <a:off x="6227608" y="175148"/>
            <a:ext cx="5770429" cy="23691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E0E9DF3-A20B-9DDA-8C2C-C51180F16E4B}"/>
              </a:ext>
            </a:extLst>
          </p:cNvPr>
          <p:cNvSpPr/>
          <p:nvPr/>
        </p:nvSpPr>
        <p:spPr>
          <a:xfrm>
            <a:off x="7199161" y="648079"/>
            <a:ext cx="623453" cy="14270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9" name="Rectangle 18">
            <a:extLst>
              <a:ext uri="{FF2B5EF4-FFF2-40B4-BE49-F238E27FC236}">
                <a16:creationId xmlns:a16="http://schemas.microsoft.com/office/drawing/2014/main" id="{16BF7142-BD97-BA95-FF2C-44315906C56B}"/>
              </a:ext>
            </a:extLst>
          </p:cNvPr>
          <p:cNvSpPr/>
          <p:nvPr/>
        </p:nvSpPr>
        <p:spPr>
          <a:xfrm>
            <a:off x="8137369" y="648079"/>
            <a:ext cx="146345" cy="8170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a:t>
            </a:r>
          </a:p>
        </p:txBody>
      </p:sp>
      <p:sp>
        <p:nvSpPr>
          <p:cNvPr id="20" name="TextBox 19">
            <a:extLst>
              <a:ext uri="{FF2B5EF4-FFF2-40B4-BE49-F238E27FC236}">
                <a16:creationId xmlns:a16="http://schemas.microsoft.com/office/drawing/2014/main" id="{10B152E3-C49B-EECF-BCEB-0101EB85093A}"/>
              </a:ext>
            </a:extLst>
          </p:cNvPr>
          <p:cNvSpPr txBox="1"/>
          <p:nvPr/>
        </p:nvSpPr>
        <p:spPr>
          <a:xfrm>
            <a:off x="8343891" y="923296"/>
            <a:ext cx="249374" cy="369332"/>
          </a:xfrm>
          <a:prstGeom prst="rect">
            <a:avLst/>
          </a:prstGeom>
          <a:noFill/>
        </p:spPr>
        <p:txBody>
          <a:bodyPr wrap="square" rtlCol="0">
            <a:spAutoFit/>
          </a:bodyPr>
          <a:lstStyle/>
          <a:p>
            <a:r>
              <a:rPr lang="en-US" dirty="0"/>
              <a:t>+</a:t>
            </a:r>
          </a:p>
        </p:txBody>
      </p:sp>
      <p:sp>
        <p:nvSpPr>
          <p:cNvPr id="21" name="Rectangle 20">
            <a:extLst>
              <a:ext uri="{FF2B5EF4-FFF2-40B4-BE49-F238E27FC236}">
                <a16:creationId xmlns:a16="http://schemas.microsoft.com/office/drawing/2014/main" id="{92930124-BAFE-C4CB-903E-3222454B9BB9}"/>
              </a:ext>
            </a:extLst>
          </p:cNvPr>
          <p:cNvSpPr/>
          <p:nvPr/>
        </p:nvSpPr>
        <p:spPr>
          <a:xfrm>
            <a:off x="8669037" y="648078"/>
            <a:ext cx="146345" cy="142701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22" name="TextBox 21">
            <a:extLst>
              <a:ext uri="{FF2B5EF4-FFF2-40B4-BE49-F238E27FC236}">
                <a16:creationId xmlns:a16="http://schemas.microsoft.com/office/drawing/2014/main" id="{8240B94E-E558-019C-2EB7-8CA9B4939AA3}"/>
              </a:ext>
            </a:extLst>
          </p:cNvPr>
          <p:cNvSpPr txBox="1"/>
          <p:nvPr/>
        </p:nvSpPr>
        <p:spPr>
          <a:xfrm>
            <a:off x="7216462" y="2117551"/>
            <a:ext cx="2341418" cy="369332"/>
          </a:xfrm>
          <a:prstGeom prst="rect">
            <a:avLst/>
          </a:prstGeom>
          <a:noFill/>
        </p:spPr>
        <p:txBody>
          <a:bodyPr wrap="square" rtlCol="0">
            <a:spAutoFit/>
          </a:bodyPr>
          <a:lstStyle/>
          <a:p>
            <a:r>
              <a:rPr lang="en-US" dirty="0"/>
              <a:t>Encoding of 1</a:t>
            </a:r>
          </a:p>
        </p:txBody>
      </p:sp>
      <p:sp>
        <p:nvSpPr>
          <p:cNvPr id="23" name="Rectangle 22">
            <a:extLst>
              <a:ext uri="{FF2B5EF4-FFF2-40B4-BE49-F238E27FC236}">
                <a16:creationId xmlns:a16="http://schemas.microsoft.com/office/drawing/2014/main" id="{8DF63DD9-C8BB-BA0B-D439-26AC2036FE6E}"/>
              </a:ext>
            </a:extLst>
          </p:cNvPr>
          <p:cNvSpPr/>
          <p:nvPr/>
        </p:nvSpPr>
        <p:spPr>
          <a:xfrm>
            <a:off x="10968891" y="648078"/>
            <a:ext cx="146345" cy="142701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a:t>
            </a:r>
          </a:p>
        </p:txBody>
      </p:sp>
      <p:sp>
        <p:nvSpPr>
          <p:cNvPr id="24" name="TextBox 23">
            <a:extLst>
              <a:ext uri="{FF2B5EF4-FFF2-40B4-BE49-F238E27FC236}">
                <a16:creationId xmlns:a16="http://schemas.microsoft.com/office/drawing/2014/main" id="{4512351A-6D04-9EB6-BBB5-50F30DE19B15}"/>
              </a:ext>
            </a:extLst>
          </p:cNvPr>
          <p:cNvSpPr txBox="1"/>
          <p:nvPr/>
        </p:nvSpPr>
        <p:spPr>
          <a:xfrm>
            <a:off x="10266211" y="2107354"/>
            <a:ext cx="2341418" cy="369332"/>
          </a:xfrm>
          <a:prstGeom prst="rect">
            <a:avLst/>
          </a:prstGeom>
          <a:noFill/>
        </p:spPr>
        <p:txBody>
          <a:bodyPr wrap="square" rtlCol="0">
            <a:spAutoFit/>
          </a:bodyPr>
          <a:lstStyle/>
          <a:p>
            <a:r>
              <a:rPr lang="en-US" dirty="0"/>
              <a:t>Encoding of 0</a:t>
            </a:r>
          </a:p>
        </p:txBody>
      </p:sp>
      <p:sp>
        <p:nvSpPr>
          <p:cNvPr id="25" name="TextBox 24">
            <a:extLst>
              <a:ext uri="{FF2B5EF4-FFF2-40B4-BE49-F238E27FC236}">
                <a16:creationId xmlns:a16="http://schemas.microsoft.com/office/drawing/2014/main" id="{EBA42214-67B7-67DB-9150-24EAD3CCC38E}"/>
              </a:ext>
            </a:extLst>
          </p:cNvPr>
          <p:cNvSpPr txBox="1"/>
          <p:nvPr/>
        </p:nvSpPr>
        <p:spPr>
          <a:xfrm>
            <a:off x="6279565" y="2869049"/>
            <a:ext cx="5368652" cy="1200329"/>
          </a:xfrm>
          <a:prstGeom prst="rect">
            <a:avLst/>
          </a:prstGeom>
          <a:noFill/>
        </p:spPr>
        <p:txBody>
          <a:bodyPr wrap="square" rtlCol="0">
            <a:spAutoFit/>
          </a:bodyPr>
          <a:lstStyle/>
          <a:p>
            <a:r>
              <a:rPr lang="en-US" sz="2400" dirty="0"/>
              <a:t>Decode: multiply by H.</a:t>
            </a:r>
          </a:p>
          <a:p>
            <a:r>
              <a:rPr lang="en-US" sz="2400" dirty="0"/>
              <a:t>	high weight ⟶ decrypt as 0</a:t>
            </a:r>
          </a:p>
          <a:p>
            <a:r>
              <a:rPr lang="en-US" sz="2400" dirty="0"/>
              <a:t>	low weight ⟶ decrypt as 1</a:t>
            </a:r>
          </a:p>
        </p:txBody>
      </p:sp>
      <p:sp>
        <p:nvSpPr>
          <p:cNvPr id="26" name="Rectangle 25">
            <a:extLst>
              <a:ext uri="{FF2B5EF4-FFF2-40B4-BE49-F238E27FC236}">
                <a16:creationId xmlns:a16="http://schemas.microsoft.com/office/drawing/2014/main" id="{95D865FF-2CF5-0866-65C4-0DD87D8D0916}"/>
              </a:ext>
            </a:extLst>
          </p:cNvPr>
          <p:cNvSpPr/>
          <p:nvPr/>
        </p:nvSpPr>
        <p:spPr>
          <a:xfrm>
            <a:off x="6227608" y="2743178"/>
            <a:ext cx="5770429" cy="23691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A41F1EB3-21D3-91CE-B9F1-5603FE8A30C9}"/>
                  </a:ext>
                </a:extLst>
              </p:cNvPr>
              <p:cNvSpPr txBox="1"/>
              <p:nvPr/>
            </p:nvSpPr>
            <p:spPr>
              <a:xfrm>
                <a:off x="6761010" y="4294051"/>
                <a:ext cx="6546284" cy="523220"/>
              </a:xfrm>
              <a:prstGeom prst="rect">
                <a:avLst/>
              </a:prstGeom>
              <a:noFill/>
            </p:spPr>
            <p:txBody>
              <a:bodyPr wrap="square" rtlCol="0">
                <a:spAutoFit/>
              </a:bodyPr>
              <a:lstStyle/>
              <a:p>
                <a14:m>
                  <m:oMath xmlns:m="http://schemas.openxmlformats.org/officeDocument/2006/math">
                    <m:r>
                      <a:rPr lang="en-US" sz="2800" b="0" i="1" smtClean="0">
                        <a:latin typeface="Cambria Math" panose="02040503050406030204" pitchFamily="18" charset="0"/>
                      </a:rPr>
                      <m:t>𝐻</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𝐺𝑠</m:t>
                        </m:r>
                        <m:r>
                          <a:rPr lang="en-US" sz="2800" b="0" i="1" smtClean="0">
                            <a:latin typeface="Cambria Math" panose="02040503050406030204" pitchFamily="18" charset="0"/>
                          </a:rPr>
                          <m:t>+</m:t>
                        </m:r>
                        <m:r>
                          <a:rPr lang="en-US" sz="2800" b="0" i="1" smtClean="0">
                            <a:latin typeface="Cambria Math" panose="02040503050406030204" pitchFamily="18" charset="0"/>
                          </a:rPr>
                          <m:t>𝑒</m:t>
                        </m:r>
                      </m:e>
                    </m:d>
                    <m:r>
                      <a:rPr lang="en-US" sz="2800" b="0" i="1" smtClean="0">
                        <a:latin typeface="Cambria Math" panose="02040503050406030204" pitchFamily="18" charset="0"/>
                      </a:rPr>
                      <m:t>=</m:t>
                    </m:r>
                    <m:r>
                      <a:rPr lang="en-US" sz="2800" b="0" i="1" smtClean="0">
                        <a:latin typeface="Cambria Math" panose="02040503050406030204" pitchFamily="18" charset="0"/>
                      </a:rPr>
                      <m:t>𝐻𝑒</m:t>
                    </m:r>
                  </m:oMath>
                </a14:m>
                <a:r>
                  <a:rPr lang="en-US" sz="2800" dirty="0"/>
                  <a:t>   ⟵ low weight</a:t>
                </a:r>
              </a:p>
            </p:txBody>
          </p:sp>
        </mc:Choice>
        <mc:Fallback>
          <p:sp>
            <p:nvSpPr>
              <p:cNvPr id="34" name="TextBox 33">
                <a:extLst>
                  <a:ext uri="{FF2B5EF4-FFF2-40B4-BE49-F238E27FC236}">
                    <a16:creationId xmlns:a16="http://schemas.microsoft.com/office/drawing/2014/main" id="{A41F1EB3-21D3-91CE-B9F1-5603FE8A30C9}"/>
                  </a:ext>
                </a:extLst>
              </p:cNvPr>
              <p:cNvSpPr txBox="1">
                <a:spLocks noRot="1" noChangeAspect="1" noMove="1" noResize="1" noEditPoints="1" noAdjustHandles="1" noChangeArrowheads="1" noChangeShapeType="1" noTextEdit="1"/>
              </p:cNvSpPr>
              <p:nvPr/>
            </p:nvSpPr>
            <p:spPr>
              <a:xfrm>
                <a:off x="6761010" y="4294051"/>
                <a:ext cx="6546284" cy="523220"/>
              </a:xfrm>
              <a:prstGeom prst="rect">
                <a:avLst/>
              </a:prstGeom>
              <a:blipFill>
                <a:blip r:embed="rId3"/>
                <a:stretch>
                  <a:fillRect l="-581" t="-9302" b="-32558"/>
                </a:stretch>
              </a:blipFill>
            </p:spPr>
            <p:txBody>
              <a:bodyPr/>
              <a:lstStyle/>
              <a:p>
                <a:r>
                  <a:rPr lang="en-US">
                    <a:noFill/>
                  </a:rPr>
                  <a:t> </a:t>
                </a:r>
              </a:p>
            </p:txBody>
          </p:sp>
        </mc:Fallback>
      </mc:AlternateContent>
      <p:sp>
        <p:nvSpPr>
          <p:cNvPr id="35" name="Rounded Rectangle 34">
            <a:extLst>
              <a:ext uri="{FF2B5EF4-FFF2-40B4-BE49-F238E27FC236}">
                <a16:creationId xmlns:a16="http://schemas.microsoft.com/office/drawing/2014/main" id="{E01745A7-948D-E4CA-FD03-9A417E3C1DC1}"/>
              </a:ext>
            </a:extLst>
          </p:cNvPr>
          <p:cNvSpPr/>
          <p:nvPr/>
        </p:nvSpPr>
        <p:spPr>
          <a:xfrm>
            <a:off x="838200" y="5317947"/>
            <a:ext cx="10910455" cy="134608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a:t>[CG24]: can instantiate with extremely low-weight H</a:t>
            </a:r>
          </a:p>
          <a:p>
            <a:pPr algn="ctr"/>
            <a:r>
              <a:rPr lang="en-US" sz="2800" dirty="0"/>
              <a:t>yields robustness to a constant error rate</a:t>
            </a:r>
          </a:p>
        </p:txBody>
      </p:sp>
      <p:sp>
        <p:nvSpPr>
          <p:cNvPr id="36" name="Rectangle 35">
            <a:extLst>
              <a:ext uri="{FF2B5EF4-FFF2-40B4-BE49-F238E27FC236}">
                <a16:creationId xmlns:a16="http://schemas.microsoft.com/office/drawing/2014/main" id="{5CFB35F7-6FE8-6A46-2CDC-BD2026FC2448}"/>
              </a:ext>
            </a:extLst>
          </p:cNvPr>
          <p:cNvSpPr/>
          <p:nvPr/>
        </p:nvSpPr>
        <p:spPr>
          <a:xfrm>
            <a:off x="450232" y="1302319"/>
            <a:ext cx="5462621" cy="29917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7" name="Rounded Rectangle 36">
                <a:extLst>
                  <a:ext uri="{FF2B5EF4-FFF2-40B4-BE49-F238E27FC236}">
                    <a16:creationId xmlns:a16="http://schemas.microsoft.com/office/drawing/2014/main" id="{A42C1BB6-473E-2D5D-CB0B-1A099A11A22A}"/>
                  </a:ext>
                </a:extLst>
              </p:cNvPr>
              <p:cNvSpPr/>
              <p:nvPr/>
            </p:nvSpPr>
            <p:spPr>
              <a:xfrm>
                <a:off x="1492816" y="3502778"/>
                <a:ext cx="4468091" cy="161908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14:m>
                  <m:oMath xmlns:m="http://schemas.openxmlformats.org/officeDocument/2006/math">
                    <m:r>
                      <a:rPr lang="en-US" sz="2800" b="0" i="1" smtClean="0">
                        <a:latin typeface="Cambria Math" panose="02040503050406030204" pitchFamily="18" charset="0"/>
                      </a:rPr>
                      <m:t>𝑒</m:t>
                    </m:r>
                    <m:r>
                      <a:rPr lang="en-US" sz="2800" b="0" i="1" smtClean="0">
                        <a:latin typeface="Cambria Math" panose="02040503050406030204" pitchFamily="18" charset="0"/>
                      </a:rPr>
                      <m:t>′</m:t>
                    </m:r>
                  </m:oMath>
                </a14:m>
                <a:r>
                  <a:rPr lang="en-US" sz="2800" dirty="0"/>
                  <a:t> has low weight implies </a:t>
                </a:r>
                <a14:m>
                  <m:oMath xmlns:m="http://schemas.openxmlformats.org/officeDocument/2006/math">
                    <m:r>
                      <a:rPr lang="en-US" sz="2800" b="0" i="1" smtClean="0">
                        <a:latin typeface="Cambria Math" panose="02040503050406030204" pitchFamily="18" charset="0"/>
                      </a:rPr>
                      <m:t>𝐻</m:t>
                    </m:r>
                    <m:r>
                      <a:rPr lang="en-US" sz="2800" b="0" i="1" smtClean="0">
                        <a:latin typeface="Cambria Math" panose="02040503050406030204" pitchFamily="18" charset="0"/>
                      </a:rPr>
                      <m:t>(</m:t>
                    </m:r>
                    <m:r>
                      <m:rPr>
                        <m:sty m:val="p"/>
                      </m:rPr>
                      <a:rPr lang="en-US" sz="2800" b="0" i="0" smtClean="0">
                        <a:latin typeface="Cambria Math" panose="02040503050406030204" pitchFamily="18" charset="0"/>
                      </a:rPr>
                      <m:t>ct</m:t>
                    </m:r>
                    <m:r>
                      <a:rPr lang="en-US" sz="2800" b="0" i="1" smtClean="0">
                        <a:latin typeface="Cambria Math" panose="02040503050406030204" pitchFamily="18" charset="0"/>
                      </a:rPr>
                      <m:t>+</m:t>
                    </m:r>
                    <m:r>
                      <a:rPr lang="en-US" sz="2800" b="0" i="1" smtClean="0">
                        <a:latin typeface="Cambria Math" panose="02040503050406030204" pitchFamily="18" charset="0"/>
                      </a:rPr>
                      <m:t>𝑒</m:t>
                    </m:r>
                    <m:r>
                      <a:rPr lang="en-US" sz="2800" b="0" i="1" smtClean="0">
                        <a:latin typeface="Cambria Math" panose="02040503050406030204" pitchFamily="18" charset="0"/>
                      </a:rPr>
                      <m:t>′)</m:t>
                    </m:r>
                  </m:oMath>
                </a14:m>
                <a:r>
                  <a:rPr lang="en-US" sz="2800" dirty="0"/>
                  <a:t> has low weight</a:t>
                </a:r>
              </a:p>
            </p:txBody>
          </p:sp>
        </mc:Choice>
        <mc:Fallback>
          <p:sp>
            <p:nvSpPr>
              <p:cNvPr id="37" name="Rounded Rectangle 36">
                <a:extLst>
                  <a:ext uri="{FF2B5EF4-FFF2-40B4-BE49-F238E27FC236}">
                    <a16:creationId xmlns:a16="http://schemas.microsoft.com/office/drawing/2014/main" id="{A42C1BB6-473E-2D5D-CB0B-1A099A11A22A}"/>
                  </a:ext>
                </a:extLst>
              </p:cNvPr>
              <p:cNvSpPr>
                <a:spLocks noRot="1" noChangeAspect="1" noMove="1" noResize="1" noEditPoints="1" noAdjustHandles="1" noChangeArrowheads="1" noChangeShapeType="1" noTextEdit="1"/>
              </p:cNvSpPr>
              <p:nvPr/>
            </p:nvSpPr>
            <p:spPr>
              <a:xfrm>
                <a:off x="1492816" y="3502778"/>
                <a:ext cx="4468091" cy="1619084"/>
              </a:xfrm>
              <a:prstGeom prst="round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7714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P spid="20" grpId="0"/>
      <p:bldP spid="21" grpId="0" animBg="1"/>
      <p:bldP spid="22" grpId="0"/>
      <p:bldP spid="23" grpId="0" animBg="1"/>
      <p:bldP spid="24" grpId="0"/>
      <p:bldP spid="25" grpId="0"/>
      <p:bldP spid="26" grpId="0" animBg="1"/>
      <p:bldP spid="34" grpId="0"/>
      <p:bldP spid="35" grpId="0" animBg="1"/>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38305-320D-4CB8-C772-1D7C0EAE826C}"/>
              </a:ext>
            </a:extLst>
          </p:cNvPr>
          <p:cNvSpPr>
            <a:spLocks noGrp="1"/>
          </p:cNvSpPr>
          <p:nvPr>
            <p:ph type="title"/>
          </p:nvPr>
        </p:nvSpPr>
        <p:spPr>
          <a:xfrm>
            <a:off x="838200" y="-23244"/>
            <a:ext cx="10515600" cy="1325563"/>
          </a:xfrm>
        </p:spPr>
        <p:txBody>
          <a:bodyPr/>
          <a:lstStyle/>
          <a:p>
            <a:r>
              <a:rPr lang="en-US" dirty="0"/>
              <a:t>This work: [CG24] PRC is encoder-only ideal</a:t>
            </a:r>
          </a:p>
        </p:txBody>
      </p:sp>
      <mc:AlternateContent xmlns:mc="http://schemas.openxmlformats.org/markup-compatibility/2006">
        <mc:Choice xmlns:a14="http://schemas.microsoft.com/office/drawing/2010/main" Requires="a14">
          <p:sp>
            <p:nvSpPr>
              <p:cNvPr id="6" name="Rounded Rectangle 5">
                <a:extLst>
                  <a:ext uri="{FF2B5EF4-FFF2-40B4-BE49-F238E27FC236}">
                    <a16:creationId xmlns:a16="http://schemas.microsoft.com/office/drawing/2014/main" id="{6610BE29-ECC3-02C7-D139-DCA9FA480181}"/>
                  </a:ext>
                </a:extLst>
              </p:cNvPr>
              <p:cNvSpPr/>
              <p:nvPr/>
            </p:nvSpPr>
            <p:spPr>
              <a:xfrm>
                <a:off x="2364916" y="1690688"/>
                <a:ext cx="3093776" cy="150764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𝐸𝑛</m:t>
                      </m:r>
                      <m:sSub>
                        <m:sSub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sSub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𝑐</m:t>
                          </m:r>
                        </m:e>
                        <m:sub>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𝑠𝑘</m:t>
                          </m:r>
                        </m:sub>
                      </m:sSub>
                      <m:d>
                        <m:d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d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e>
                      </m:d>
                    </m:oMath>
                  </m:oMathPara>
                </a14:m>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p:txBody>
          </p:sp>
        </mc:Choice>
        <mc:Fallback>
          <p:sp>
            <p:nvSpPr>
              <p:cNvPr id="6" name="Rounded Rectangle 5">
                <a:extLst>
                  <a:ext uri="{FF2B5EF4-FFF2-40B4-BE49-F238E27FC236}">
                    <a16:creationId xmlns:a16="http://schemas.microsoft.com/office/drawing/2014/main" id="{6610BE29-ECC3-02C7-D139-DCA9FA480181}"/>
                  </a:ext>
                </a:extLst>
              </p:cNvPr>
              <p:cNvSpPr>
                <a:spLocks noRot="1" noChangeAspect="1" noMove="1" noResize="1" noEditPoints="1" noAdjustHandles="1" noChangeArrowheads="1" noChangeShapeType="1" noTextEdit="1"/>
              </p:cNvSpPr>
              <p:nvPr/>
            </p:nvSpPr>
            <p:spPr>
              <a:xfrm>
                <a:off x="2364916" y="1690688"/>
                <a:ext cx="3093776" cy="1507646"/>
              </a:xfrm>
              <a:prstGeom prst="roundRect">
                <a:avLst/>
              </a:prstGeom>
              <a:blipFill>
                <a:blip r:embed="rId2"/>
                <a:stretch>
                  <a:fillRect/>
                </a:stretch>
              </a:blipFill>
            </p:spPr>
            <p:txBody>
              <a:bodyPr/>
              <a:lstStyle/>
              <a:p>
                <a:r>
                  <a:rPr lang="en-US">
                    <a:noFill/>
                  </a:rPr>
                  <a:t> </a:t>
                </a:r>
              </a:p>
            </p:txBody>
          </p:sp>
        </mc:Fallback>
      </mc:AlternateContent>
      <p:pic>
        <p:nvPicPr>
          <p:cNvPr id="7" name="Graphic 6" descr="Devil face outline with solid fill">
            <a:extLst>
              <a:ext uri="{FF2B5EF4-FFF2-40B4-BE49-F238E27FC236}">
                <a16:creationId xmlns:a16="http://schemas.microsoft.com/office/drawing/2014/main" id="{FB3723A1-CEAF-0FA5-1480-A6C601FD9B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632" y="2782642"/>
            <a:ext cx="1386440" cy="1386440"/>
          </a:xfrm>
          <a:prstGeom prst="rect">
            <a:avLst/>
          </a:prstGeom>
        </p:spPr>
      </p:pic>
      <p:cxnSp>
        <p:nvCxnSpPr>
          <p:cNvPr id="11" name="Straight Arrow Connector 10">
            <a:extLst>
              <a:ext uri="{FF2B5EF4-FFF2-40B4-BE49-F238E27FC236}">
                <a16:creationId xmlns:a16="http://schemas.microsoft.com/office/drawing/2014/main" id="{9615385F-A69E-4F90-BE92-0A13E81D7ED3}"/>
              </a:ext>
            </a:extLst>
          </p:cNvPr>
          <p:cNvCxnSpPr>
            <a:cxnSpLocks/>
          </p:cNvCxnSpPr>
          <p:nvPr/>
        </p:nvCxnSpPr>
        <p:spPr>
          <a:xfrm flipV="1">
            <a:off x="1204852" y="2108942"/>
            <a:ext cx="1039584" cy="183165"/>
          </a:xfrm>
          <a:prstGeom prst="straightConnector1">
            <a:avLst/>
          </a:prstGeom>
          <a:ln w="38100">
            <a:tailEnd type="stealth"/>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79286E43-6039-D579-66B6-CBA4E887239A}"/>
              </a:ext>
            </a:extLst>
          </p:cNvPr>
          <p:cNvCxnSpPr>
            <a:cxnSpLocks/>
          </p:cNvCxnSpPr>
          <p:nvPr/>
        </p:nvCxnSpPr>
        <p:spPr>
          <a:xfrm flipH="1">
            <a:off x="1170709" y="2348563"/>
            <a:ext cx="1107870" cy="185731"/>
          </a:xfrm>
          <a:prstGeom prst="straightConnector1">
            <a:avLst/>
          </a:prstGeom>
          <a:ln w="38100">
            <a:tailEnd type="stealt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BE62649D-BB97-C452-D48E-540B86EDE363}"/>
                  </a:ext>
                </a:extLst>
              </p:cNvPr>
              <p:cNvSpPr txBox="1"/>
              <p:nvPr/>
            </p:nvSpPr>
            <p:spPr>
              <a:xfrm>
                <a:off x="1482436" y="1656165"/>
                <a:ext cx="415636"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𝑚</m:t>
                          </m:r>
                        </m:e>
                        <m:sub>
                          <m:r>
                            <a:rPr lang="en-US" sz="2400" b="0" i="1" smtClean="0">
                              <a:latin typeface="Cambria Math" panose="02040503050406030204" pitchFamily="18" charset="0"/>
                            </a:rPr>
                            <m:t>𝑖</m:t>
                          </m:r>
                        </m:sub>
                      </m:sSub>
                    </m:oMath>
                  </m:oMathPara>
                </a14:m>
                <a:endParaRPr lang="en-US" sz="2400" dirty="0"/>
              </a:p>
            </p:txBody>
          </p:sp>
        </mc:Choice>
        <mc:Fallback>
          <p:sp>
            <p:nvSpPr>
              <p:cNvPr id="15" name="TextBox 14">
                <a:extLst>
                  <a:ext uri="{FF2B5EF4-FFF2-40B4-BE49-F238E27FC236}">
                    <a16:creationId xmlns:a16="http://schemas.microsoft.com/office/drawing/2014/main" id="{BE62649D-BB97-C452-D48E-540B86EDE363}"/>
                  </a:ext>
                </a:extLst>
              </p:cNvPr>
              <p:cNvSpPr txBox="1">
                <a:spLocks noRot="1" noChangeAspect="1" noMove="1" noResize="1" noEditPoints="1" noAdjustHandles="1" noChangeArrowheads="1" noChangeShapeType="1" noTextEdit="1"/>
              </p:cNvSpPr>
              <p:nvPr/>
            </p:nvSpPr>
            <p:spPr>
              <a:xfrm>
                <a:off x="1482436" y="1656165"/>
                <a:ext cx="415636" cy="461665"/>
              </a:xfrm>
              <a:prstGeom prst="rect">
                <a:avLst/>
              </a:prstGeom>
              <a:blipFill>
                <a:blip r:embed="rId5"/>
                <a:stretch>
                  <a:fillRect r="-20588" b="-270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ECCB149F-C94C-8D87-AFEC-750A43CB09C3}"/>
                  </a:ext>
                </a:extLst>
              </p:cNvPr>
              <p:cNvSpPr txBox="1"/>
              <p:nvPr/>
            </p:nvSpPr>
            <p:spPr>
              <a:xfrm>
                <a:off x="1697182" y="2393065"/>
                <a:ext cx="415636"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𝑖</m:t>
                          </m:r>
                        </m:sub>
                      </m:sSub>
                    </m:oMath>
                  </m:oMathPara>
                </a14:m>
                <a:endParaRPr lang="en-US" sz="2400" dirty="0"/>
              </a:p>
            </p:txBody>
          </p:sp>
        </mc:Choice>
        <mc:Fallback>
          <p:sp>
            <p:nvSpPr>
              <p:cNvPr id="16" name="TextBox 15">
                <a:extLst>
                  <a:ext uri="{FF2B5EF4-FFF2-40B4-BE49-F238E27FC236}">
                    <a16:creationId xmlns:a16="http://schemas.microsoft.com/office/drawing/2014/main" id="{ECCB149F-C94C-8D87-AFEC-750A43CB09C3}"/>
                  </a:ext>
                </a:extLst>
              </p:cNvPr>
              <p:cNvSpPr txBox="1">
                <a:spLocks noRot="1" noChangeAspect="1" noMove="1" noResize="1" noEditPoints="1" noAdjustHandles="1" noChangeArrowheads="1" noChangeShapeType="1" noTextEdit="1"/>
              </p:cNvSpPr>
              <p:nvPr/>
            </p:nvSpPr>
            <p:spPr>
              <a:xfrm>
                <a:off x="1697182" y="2393065"/>
                <a:ext cx="415636" cy="461665"/>
              </a:xfrm>
              <a:prstGeom prst="rect">
                <a:avLst/>
              </a:prstGeom>
              <a:blipFill>
                <a:blip r:embed="rId6"/>
                <a:stretch>
                  <a:fillRect b="-2703"/>
                </a:stretch>
              </a:blipFill>
            </p:spPr>
            <p:txBody>
              <a:bodyPr/>
              <a:lstStyle/>
              <a:p>
                <a:r>
                  <a:rPr lang="en-US">
                    <a:noFill/>
                  </a:rPr>
                  <a:t> </a:t>
                </a:r>
              </a:p>
            </p:txBody>
          </p:sp>
        </mc:Fallback>
      </mc:AlternateContent>
      <p:cxnSp>
        <p:nvCxnSpPr>
          <p:cNvPr id="18" name="Elbow Connector 17">
            <a:extLst>
              <a:ext uri="{FF2B5EF4-FFF2-40B4-BE49-F238E27FC236}">
                <a16:creationId xmlns:a16="http://schemas.microsoft.com/office/drawing/2014/main" id="{78F402AA-BD95-8998-55F9-2B0036634E04}"/>
              </a:ext>
            </a:extLst>
          </p:cNvPr>
          <p:cNvCxnSpPr>
            <a:cxnSpLocks/>
          </p:cNvCxnSpPr>
          <p:nvPr/>
        </p:nvCxnSpPr>
        <p:spPr>
          <a:xfrm>
            <a:off x="1230948" y="4169082"/>
            <a:ext cx="1498397" cy="354815"/>
          </a:xfrm>
          <a:prstGeom prst="bentConnector3">
            <a:avLst>
              <a:gd name="adj1" fmla="val -854"/>
            </a:avLst>
          </a:prstGeom>
          <a:ln w="38100">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C119A81E-7F45-6F0A-B436-B9BAC7510BE3}"/>
                  </a:ext>
                </a:extLst>
              </p:cNvPr>
              <p:cNvSpPr txBox="1"/>
              <p:nvPr/>
            </p:nvSpPr>
            <p:spPr>
              <a:xfrm>
                <a:off x="2617388" y="4169082"/>
                <a:ext cx="1498398" cy="692727"/>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𝑗</m:t>
                          </m:r>
                        </m:sub>
                      </m:sSub>
                      <m:r>
                        <a:rPr lang="en-US" sz="3600" b="0" i="1" smtClean="0">
                          <a:latin typeface="Cambria Math" panose="02040503050406030204" pitchFamily="18" charset="0"/>
                        </a:rPr>
                        <m:t>, </m:t>
                      </m:r>
                      <m:r>
                        <a:rPr lang="en-US" sz="3600" b="0" i="1" smtClean="0">
                          <a:latin typeface="Cambria Math" panose="02040503050406030204" pitchFamily="18" charset="0"/>
                        </a:rPr>
                        <m:t>𝑒</m:t>
                      </m:r>
                      <m:r>
                        <a:rPr lang="en-US" sz="3600" b="0" i="1" smtClean="0">
                          <a:latin typeface="Cambria Math" panose="02040503050406030204" pitchFamily="18" charset="0"/>
                        </a:rPr>
                        <m:t>′</m:t>
                      </m:r>
                    </m:oMath>
                  </m:oMathPara>
                </a14:m>
                <a:endParaRPr lang="en-US" sz="3600" dirty="0"/>
              </a:p>
            </p:txBody>
          </p:sp>
        </mc:Choice>
        <mc:Fallback>
          <p:sp>
            <p:nvSpPr>
              <p:cNvPr id="25" name="TextBox 24">
                <a:extLst>
                  <a:ext uri="{FF2B5EF4-FFF2-40B4-BE49-F238E27FC236}">
                    <a16:creationId xmlns:a16="http://schemas.microsoft.com/office/drawing/2014/main" id="{C119A81E-7F45-6F0A-B436-B9BAC7510BE3}"/>
                  </a:ext>
                </a:extLst>
              </p:cNvPr>
              <p:cNvSpPr txBox="1">
                <a:spLocks noRot="1" noChangeAspect="1" noMove="1" noResize="1" noEditPoints="1" noAdjustHandles="1" noChangeArrowheads="1" noChangeShapeType="1" noTextEdit="1"/>
              </p:cNvSpPr>
              <p:nvPr/>
            </p:nvSpPr>
            <p:spPr>
              <a:xfrm>
                <a:off x="2617388" y="4169082"/>
                <a:ext cx="1498398" cy="692727"/>
              </a:xfrm>
              <a:prstGeom prst="rect">
                <a:avLst/>
              </a:prstGeom>
              <a:blipFill>
                <a:blip r:embed="rId7"/>
                <a:stretch>
                  <a:fillRect b="-10714"/>
                </a:stretch>
              </a:blipFill>
            </p:spPr>
            <p:txBody>
              <a:bodyPr/>
              <a:lstStyle/>
              <a:p>
                <a:r>
                  <a:rPr lang="en-US">
                    <a:noFill/>
                  </a:rPr>
                  <a:t> </a:t>
                </a:r>
              </a:p>
            </p:txBody>
          </p:sp>
        </mc:Fallback>
      </mc:AlternateContent>
      <p:sp>
        <p:nvSpPr>
          <p:cNvPr id="26" name="TextBox 25">
            <a:extLst>
              <a:ext uri="{FF2B5EF4-FFF2-40B4-BE49-F238E27FC236}">
                <a16:creationId xmlns:a16="http://schemas.microsoft.com/office/drawing/2014/main" id="{633E5118-266B-D771-9FEF-3A359C63FB07}"/>
              </a:ext>
            </a:extLst>
          </p:cNvPr>
          <p:cNvSpPr txBox="1"/>
          <p:nvPr/>
        </p:nvSpPr>
        <p:spPr>
          <a:xfrm>
            <a:off x="5710790" y="2180670"/>
            <a:ext cx="1274618" cy="646331"/>
          </a:xfrm>
          <a:prstGeom prst="rect">
            <a:avLst/>
          </a:prstGeom>
          <a:noFill/>
        </p:spPr>
        <p:txBody>
          <a:bodyPr wrap="square" rtlCol="0">
            <a:spAutoFit/>
          </a:bodyPr>
          <a:lstStyle/>
          <a:p>
            <a:r>
              <a:rPr lang="en-US" dirty="0"/>
              <a:t>Phase 1: query</a:t>
            </a:r>
          </a:p>
        </p:txBody>
      </p:sp>
      <p:sp>
        <p:nvSpPr>
          <p:cNvPr id="27" name="TextBox 26">
            <a:extLst>
              <a:ext uri="{FF2B5EF4-FFF2-40B4-BE49-F238E27FC236}">
                <a16:creationId xmlns:a16="http://schemas.microsoft.com/office/drawing/2014/main" id="{354782E9-D5A7-4D4F-C240-3E6B1C5112B3}"/>
              </a:ext>
            </a:extLst>
          </p:cNvPr>
          <p:cNvSpPr txBox="1"/>
          <p:nvPr/>
        </p:nvSpPr>
        <p:spPr>
          <a:xfrm>
            <a:off x="5710790" y="4215478"/>
            <a:ext cx="1274618" cy="646331"/>
          </a:xfrm>
          <a:prstGeom prst="rect">
            <a:avLst/>
          </a:prstGeom>
          <a:noFill/>
        </p:spPr>
        <p:txBody>
          <a:bodyPr wrap="square" rtlCol="0">
            <a:spAutoFit/>
          </a:bodyPr>
          <a:lstStyle/>
          <a:p>
            <a:r>
              <a:rPr lang="en-US" dirty="0"/>
              <a:t>Phase 2: output</a:t>
            </a:r>
          </a:p>
        </p:txBody>
      </p:sp>
      <p:sp>
        <p:nvSpPr>
          <p:cNvPr id="28" name="TextBox 27">
            <a:extLst>
              <a:ext uri="{FF2B5EF4-FFF2-40B4-BE49-F238E27FC236}">
                <a16:creationId xmlns:a16="http://schemas.microsoft.com/office/drawing/2014/main" id="{F3ABDEF5-85D0-8366-6181-C2B473B873E8}"/>
              </a:ext>
            </a:extLst>
          </p:cNvPr>
          <p:cNvSpPr txBox="1"/>
          <p:nvPr/>
        </p:nvSpPr>
        <p:spPr>
          <a:xfrm>
            <a:off x="5710790" y="5603955"/>
            <a:ext cx="1274618" cy="646331"/>
          </a:xfrm>
          <a:prstGeom prst="rect">
            <a:avLst/>
          </a:prstGeom>
          <a:noFill/>
        </p:spPr>
        <p:txBody>
          <a:bodyPr wrap="square" rtlCol="0">
            <a:spAutoFit/>
          </a:bodyPr>
          <a:lstStyle/>
          <a:p>
            <a:r>
              <a:rPr lang="en-US" dirty="0"/>
              <a:t>Phase 3: </a:t>
            </a:r>
          </a:p>
          <a:p>
            <a:r>
              <a:rPr lang="en-US" dirty="0"/>
              <a:t>test</a:t>
            </a:r>
          </a:p>
        </p:txBody>
      </p:sp>
      <mc:AlternateContent xmlns:mc="http://schemas.openxmlformats.org/markup-compatibility/2006">
        <mc:Choice xmlns:a14="http://schemas.microsoft.com/office/drawing/2010/main" Requires="a14">
          <p:sp>
            <p:nvSpPr>
              <p:cNvPr id="29" name="Rounded Rectangle 28">
                <a:extLst>
                  <a:ext uri="{FF2B5EF4-FFF2-40B4-BE49-F238E27FC236}">
                    <a16:creationId xmlns:a16="http://schemas.microsoft.com/office/drawing/2014/main" id="{2EEE4355-103B-5FED-9AA7-F3CB81CB7578}"/>
                  </a:ext>
                </a:extLst>
              </p:cNvPr>
              <p:cNvSpPr/>
              <p:nvPr/>
            </p:nvSpPr>
            <p:spPr>
              <a:xfrm>
                <a:off x="511632" y="5055923"/>
                <a:ext cx="4947060" cy="15076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Adversary wins if </a:t>
                </a:r>
                <a14:m>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m:t>
                    </m:r>
                  </m:oMath>
                </a14:m>
                <a:r>
                  <a:rPr lang="en-US" dirty="0"/>
                  <a:t> has low weight and</a:t>
                </a:r>
              </a:p>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𝐷𝑒</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𝑠𝑘</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𝑗</m:t>
                              </m:r>
                            </m:sub>
                          </m:sSub>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e>
                      </m:d>
                      <m:r>
                        <a:rPr lang="en-US" b="0" i="1" smtClean="0">
                          <a:latin typeface="Cambria Math" panose="02040503050406030204" pitchFamily="18" charset="0"/>
                        </a:rPr>
                        <m:t>≠</m:t>
                      </m:r>
                      <m:r>
                        <a:rPr lang="en-US" b="0" i="1" smtClean="0">
                          <a:latin typeface="Cambria Math" panose="02040503050406030204" pitchFamily="18" charset="0"/>
                        </a:rPr>
                        <m:t>𝐷𝑒</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𝑠𝑘</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𝑗</m:t>
                          </m:r>
                        </m:sub>
                      </m:sSub>
                      <m:r>
                        <a:rPr lang="en-US" b="0" i="1" smtClean="0">
                          <a:latin typeface="Cambria Math" panose="02040503050406030204" pitchFamily="18" charset="0"/>
                        </a:rPr>
                        <m:t>)</m:t>
                      </m:r>
                    </m:oMath>
                  </m:oMathPara>
                </a14:m>
                <a:endParaRPr lang="en-US" dirty="0"/>
              </a:p>
            </p:txBody>
          </p:sp>
        </mc:Choice>
        <mc:Fallback>
          <p:sp>
            <p:nvSpPr>
              <p:cNvPr id="29" name="Rounded Rectangle 28">
                <a:extLst>
                  <a:ext uri="{FF2B5EF4-FFF2-40B4-BE49-F238E27FC236}">
                    <a16:creationId xmlns:a16="http://schemas.microsoft.com/office/drawing/2014/main" id="{2EEE4355-103B-5FED-9AA7-F3CB81CB7578}"/>
                  </a:ext>
                </a:extLst>
              </p:cNvPr>
              <p:cNvSpPr>
                <a:spLocks noRot="1" noChangeAspect="1" noMove="1" noResize="1" noEditPoints="1" noAdjustHandles="1" noChangeArrowheads="1" noChangeShapeType="1" noTextEdit="1"/>
              </p:cNvSpPr>
              <p:nvPr/>
            </p:nvSpPr>
            <p:spPr>
              <a:xfrm>
                <a:off x="511632" y="5055923"/>
                <a:ext cx="4947060" cy="1507645"/>
              </a:xfrm>
              <a:prstGeom prst="roundRect">
                <a:avLst/>
              </a:prstGeom>
              <a:blipFill>
                <a:blip r:embed="rId8"/>
                <a:stretch>
                  <a:fillRect/>
                </a:stretch>
              </a:blipFill>
            </p:spPr>
            <p:txBody>
              <a:bodyPr/>
              <a:lstStyle/>
              <a:p>
                <a:r>
                  <a:rPr lang="en-US">
                    <a:noFill/>
                  </a:rPr>
                  <a:t> </a:t>
                </a:r>
              </a:p>
            </p:txBody>
          </p:sp>
        </mc:Fallback>
      </mc:AlternateContent>
      <p:sp>
        <p:nvSpPr>
          <p:cNvPr id="30" name="Rectangle 29">
            <a:extLst>
              <a:ext uri="{FF2B5EF4-FFF2-40B4-BE49-F238E27FC236}">
                <a16:creationId xmlns:a16="http://schemas.microsoft.com/office/drawing/2014/main" id="{0F4DA5C5-2606-79A0-8F7C-10C5EE7E2A5E}"/>
              </a:ext>
            </a:extLst>
          </p:cNvPr>
          <p:cNvSpPr/>
          <p:nvPr/>
        </p:nvSpPr>
        <p:spPr>
          <a:xfrm>
            <a:off x="304800" y="1302319"/>
            <a:ext cx="6680608" cy="54171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1" name="Content Placeholder 2">
                <a:extLst>
                  <a:ext uri="{FF2B5EF4-FFF2-40B4-BE49-F238E27FC236}">
                    <a16:creationId xmlns:a16="http://schemas.microsoft.com/office/drawing/2014/main" id="{598D1781-9171-61FA-8AB6-0E3816E8DCEF}"/>
                  </a:ext>
                </a:extLst>
              </p:cNvPr>
              <p:cNvSpPr>
                <a:spLocks noGrp="1"/>
              </p:cNvSpPr>
              <p:nvPr>
                <p:ph idx="1"/>
              </p:nvPr>
            </p:nvSpPr>
            <p:spPr>
              <a:xfrm>
                <a:off x="7237506" y="5482404"/>
                <a:ext cx="4649694" cy="1237051"/>
              </a:xfrm>
            </p:spPr>
            <p:txBody>
              <a:bodyPr>
                <a:normAutofit fontScale="92500"/>
              </a:bodyPr>
              <a:lstStyle/>
              <a:p>
                <a:pPr marL="0" indent="0">
                  <a:buNone/>
                </a:pPr>
                <a:r>
                  <a:rPr lang="en-US" dirty="0"/>
                  <a:t>Equivalently, adversary wins if</a:t>
                </a:r>
              </a:p>
              <a:p>
                <a:pPr marL="0" indent="0">
                  <a:buNone/>
                </a:pPr>
                <a14:m>
                  <m:oMath xmlns:m="http://schemas.openxmlformats.org/officeDocument/2006/math">
                    <m:r>
                      <a:rPr lang="en-US" b="0" i="1" smtClean="0">
                        <a:latin typeface="Cambria Math" panose="02040503050406030204" pitchFamily="18" charset="0"/>
                      </a:rPr>
                      <m:t>𝐻𝑒</m:t>
                    </m:r>
                    <m:r>
                      <a:rPr lang="en-US" b="0" i="1" smtClean="0">
                        <a:latin typeface="Cambria Math" panose="02040503050406030204" pitchFamily="18" charset="0"/>
                      </a:rPr>
                      <m:t>′</m:t>
                    </m:r>
                  </m:oMath>
                </a14:m>
                <a:r>
                  <a:rPr lang="en-US" dirty="0"/>
                  <a:t> has </a:t>
                </a:r>
                <a:r>
                  <a:rPr lang="en-US" b="1" dirty="0"/>
                  <a:t>high weight</a:t>
                </a:r>
                <a:endParaRPr lang="en-US" dirty="0"/>
              </a:p>
            </p:txBody>
          </p:sp>
        </mc:Choice>
        <mc:Fallback>
          <p:sp>
            <p:nvSpPr>
              <p:cNvPr id="31" name="Content Placeholder 2">
                <a:extLst>
                  <a:ext uri="{FF2B5EF4-FFF2-40B4-BE49-F238E27FC236}">
                    <a16:creationId xmlns:a16="http://schemas.microsoft.com/office/drawing/2014/main" id="{598D1781-9171-61FA-8AB6-0E3816E8DCEF}"/>
                  </a:ext>
                </a:extLst>
              </p:cNvPr>
              <p:cNvSpPr>
                <a:spLocks noGrp="1" noRot="1" noChangeAspect="1" noMove="1" noResize="1" noEditPoints="1" noAdjustHandles="1" noChangeArrowheads="1" noChangeShapeType="1" noTextEdit="1"/>
              </p:cNvSpPr>
              <p:nvPr>
                <p:ph idx="1"/>
              </p:nvPr>
            </p:nvSpPr>
            <p:spPr>
              <a:xfrm>
                <a:off x="7237506" y="5482404"/>
                <a:ext cx="4649694" cy="1237051"/>
              </a:xfrm>
              <a:blipFill>
                <a:blip r:embed="rId9"/>
                <a:stretch>
                  <a:fillRect l="-2174" t="-7143"/>
                </a:stretch>
              </a:blipFill>
            </p:spPr>
            <p:txBody>
              <a:bodyPr/>
              <a:lstStyle/>
              <a:p>
                <a:r>
                  <a:rPr lang="en-US">
                    <a:noFill/>
                  </a:rPr>
                  <a:t> </a:t>
                </a:r>
              </a:p>
            </p:txBody>
          </p:sp>
        </mc:Fallback>
      </mc:AlternateContent>
      <p:sp>
        <p:nvSpPr>
          <p:cNvPr id="32" name="Right Arrow 31">
            <a:extLst>
              <a:ext uri="{FF2B5EF4-FFF2-40B4-BE49-F238E27FC236}">
                <a16:creationId xmlns:a16="http://schemas.microsoft.com/office/drawing/2014/main" id="{EAE14A7E-DB46-3271-85B4-B5F0F41DC485}"/>
              </a:ext>
            </a:extLst>
          </p:cNvPr>
          <p:cNvSpPr/>
          <p:nvPr/>
        </p:nvSpPr>
        <p:spPr>
          <a:xfrm rot="10800000">
            <a:off x="4795031" y="5700474"/>
            <a:ext cx="2397209" cy="453291"/>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4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uiExpand="1" build="p"/>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38305-320D-4CB8-C772-1D7C0EAE826C}"/>
              </a:ext>
            </a:extLst>
          </p:cNvPr>
          <p:cNvSpPr>
            <a:spLocks noGrp="1"/>
          </p:cNvSpPr>
          <p:nvPr>
            <p:ph type="title"/>
          </p:nvPr>
        </p:nvSpPr>
        <p:spPr>
          <a:xfrm>
            <a:off x="838200" y="-23244"/>
            <a:ext cx="10515600" cy="1325563"/>
          </a:xfrm>
        </p:spPr>
        <p:txBody>
          <a:bodyPr/>
          <a:lstStyle/>
          <a:p>
            <a:r>
              <a:rPr lang="en-US" dirty="0"/>
              <a:t>This work: [CG24] PRC is encoder-only ideal</a:t>
            </a:r>
          </a:p>
        </p:txBody>
      </p:sp>
      <mc:AlternateContent xmlns:mc="http://schemas.openxmlformats.org/markup-compatibility/2006">
        <mc:Choice xmlns:a14="http://schemas.microsoft.com/office/drawing/2010/main" Requires="a14">
          <p:sp>
            <p:nvSpPr>
              <p:cNvPr id="6" name="Rounded Rectangle 5">
                <a:extLst>
                  <a:ext uri="{FF2B5EF4-FFF2-40B4-BE49-F238E27FC236}">
                    <a16:creationId xmlns:a16="http://schemas.microsoft.com/office/drawing/2014/main" id="{6610BE29-ECC3-02C7-D139-DCA9FA480181}"/>
                  </a:ext>
                </a:extLst>
              </p:cNvPr>
              <p:cNvSpPr/>
              <p:nvPr/>
            </p:nvSpPr>
            <p:spPr>
              <a:xfrm>
                <a:off x="2364916" y="1690688"/>
                <a:ext cx="3093776" cy="150764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𝐸𝑛</m:t>
                      </m:r>
                      <m:sSub>
                        <m:sSub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sSub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𝑐</m:t>
                          </m:r>
                        </m:e>
                        <m:sub>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𝑠𝑘</m:t>
                          </m:r>
                        </m:sub>
                      </m:sSub>
                      <m:d>
                        <m:dPr>
                          <m:ctrlP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ctrlPr>
                        </m:dPr>
                        <m:e>
                          <m:r>
                            <a:rPr kumimoji="0" lang="en-US" sz="40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Consolas" panose="020B0609020204030204" pitchFamily="49" charset="0"/>
                            </a:rPr>
                            <m:t>⋅</m:t>
                          </m:r>
                        </m:e>
                      </m:d>
                    </m:oMath>
                  </m:oMathPara>
                </a14:m>
                <a:endParaRPr kumimoji="0" lang="en-US" sz="40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Consolas" panose="020B0609020204030204" pitchFamily="49" charset="0"/>
                </a:endParaRPr>
              </a:p>
            </p:txBody>
          </p:sp>
        </mc:Choice>
        <mc:Fallback>
          <p:sp>
            <p:nvSpPr>
              <p:cNvPr id="6" name="Rounded Rectangle 5">
                <a:extLst>
                  <a:ext uri="{FF2B5EF4-FFF2-40B4-BE49-F238E27FC236}">
                    <a16:creationId xmlns:a16="http://schemas.microsoft.com/office/drawing/2014/main" id="{6610BE29-ECC3-02C7-D139-DCA9FA480181}"/>
                  </a:ext>
                </a:extLst>
              </p:cNvPr>
              <p:cNvSpPr>
                <a:spLocks noRot="1" noChangeAspect="1" noMove="1" noResize="1" noEditPoints="1" noAdjustHandles="1" noChangeArrowheads="1" noChangeShapeType="1" noTextEdit="1"/>
              </p:cNvSpPr>
              <p:nvPr/>
            </p:nvSpPr>
            <p:spPr>
              <a:xfrm>
                <a:off x="2364916" y="1690688"/>
                <a:ext cx="3093776" cy="1507646"/>
              </a:xfrm>
              <a:prstGeom prst="roundRect">
                <a:avLst/>
              </a:prstGeom>
              <a:blipFill>
                <a:blip r:embed="rId2"/>
                <a:stretch>
                  <a:fillRect/>
                </a:stretch>
              </a:blipFill>
            </p:spPr>
            <p:txBody>
              <a:bodyPr/>
              <a:lstStyle/>
              <a:p>
                <a:r>
                  <a:rPr lang="en-US">
                    <a:noFill/>
                  </a:rPr>
                  <a:t> </a:t>
                </a:r>
              </a:p>
            </p:txBody>
          </p:sp>
        </mc:Fallback>
      </mc:AlternateContent>
      <p:pic>
        <p:nvPicPr>
          <p:cNvPr id="7" name="Graphic 6" descr="Devil face outline with solid fill">
            <a:extLst>
              <a:ext uri="{FF2B5EF4-FFF2-40B4-BE49-F238E27FC236}">
                <a16:creationId xmlns:a16="http://schemas.microsoft.com/office/drawing/2014/main" id="{FB3723A1-CEAF-0FA5-1480-A6C601FD9B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632" y="2782642"/>
            <a:ext cx="1386440" cy="1386440"/>
          </a:xfrm>
          <a:prstGeom prst="rect">
            <a:avLst/>
          </a:prstGeom>
        </p:spPr>
      </p:pic>
      <p:cxnSp>
        <p:nvCxnSpPr>
          <p:cNvPr id="18" name="Elbow Connector 17">
            <a:extLst>
              <a:ext uri="{FF2B5EF4-FFF2-40B4-BE49-F238E27FC236}">
                <a16:creationId xmlns:a16="http://schemas.microsoft.com/office/drawing/2014/main" id="{78F402AA-BD95-8998-55F9-2B0036634E04}"/>
              </a:ext>
            </a:extLst>
          </p:cNvPr>
          <p:cNvCxnSpPr>
            <a:cxnSpLocks/>
          </p:cNvCxnSpPr>
          <p:nvPr/>
        </p:nvCxnSpPr>
        <p:spPr>
          <a:xfrm>
            <a:off x="1230948" y="4169082"/>
            <a:ext cx="1498397" cy="354815"/>
          </a:xfrm>
          <a:prstGeom prst="bentConnector3">
            <a:avLst>
              <a:gd name="adj1" fmla="val -854"/>
            </a:avLst>
          </a:prstGeom>
          <a:ln w="38100">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C119A81E-7F45-6F0A-B436-B9BAC7510BE3}"/>
                  </a:ext>
                </a:extLst>
              </p:cNvPr>
              <p:cNvSpPr txBox="1"/>
              <p:nvPr/>
            </p:nvSpPr>
            <p:spPr>
              <a:xfrm>
                <a:off x="2617388" y="4169082"/>
                <a:ext cx="1498398" cy="69272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𝑗</m:t>
                          </m:r>
                        </m:sub>
                      </m:sSub>
                      <m:r>
                        <a:rPr lang="en-US" sz="3600" b="0" i="1" smtClean="0">
                          <a:latin typeface="Cambria Math" panose="02040503050406030204" pitchFamily="18" charset="0"/>
                        </a:rPr>
                        <m:t>, </m:t>
                      </m:r>
                      <m:r>
                        <a:rPr lang="en-US" sz="3600" b="0" i="1" smtClean="0">
                          <a:latin typeface="Cambria Math" panose="02040503050406030204" pitchFamily="18" charset="0"/>
                        </a:rPr>
                        <m:t>𝑒</m:t>
                      </m:r>
                      <m:r>
                        <a:rPr lang="en-US" sz="3600" b="0" i="1" smtClean="0">
                          <a:latin typeface="Cambria Math" panose="02040503050406030204" pitchFamily="18" charset="0"/>
                        </a:rPr>
                        <m:t>′</m:t>
                      </m:r>
                    </m:oMath>
                  </m:oMathPara>
                </a14:m>
                <a:endParaRPr lang="en-US" sz="3600" dirty="0"/>
              </a:p>
            </p:txBody>
          </p:sp>
        </mc:Choice>
        <mc:Fallback>
          <p:sp>
            <p:nvSpPr>
              <p:cNvPr id="25" name="TextBox 24">
                <a:extLst>
                  <a:ext uri="{FF2B5EF4-FFF2-40B4-BE49-F238E27FC236}">
                    <a16:creationId xmlns:a16="http://schemas.microsoft.com/office/drawing/2014/main" id="{C119A81E-7F45-6F0A-B436-B9BAC7510BE3}"/>
                  </a:ext>
                </a:extLst>
              </p:cNvPr>
              <p:cNvSpPr txBox="1">
                <a:spLocks noRot="1" noChangeAspect="1" noMove="1" noResize="1" noEditPoints="1" noAdjustHandles="1" noChangeArrowheads="1" noChangeShapeType="1" noTextEdit="1"/>
              </p:cNvSpPr>
              <p:nvPr/>
            </p:nvSpPr>
            <p:spPr>
              <a:xfrm>
                <a:off x="2617388" y="4169082"/>
                <a:ext cx="1498398" cy="692727"/>
              </a:xfrm>
              <a:prstGeom prst="rect">
                <a:avLst/>
              </a:prstGeom>
              <a:blipFill>
                <a:blip r:embed="rId5"/>
                <a:stretch>
                  <a:fillRect b="-10714"/>
                </a:stretch>
              </a:blipFill>
            </p:spPr>
            <p:txBody>
              <a:bodyPr/>
              <a:lstStyle/>
              <a:p>
                <a:r>
                  <a:rPr lang="en-US">
                    <a:noFill/>
                  </a:rPr>
                  <a:t> </a:t>
                </a:r>
              </a:p>
            </p:txBody>
          </p:sp>
        </mc:Fallback>
      </mc:AlternateContent>
      <p:sp>
        <p:nvSpPr>
          <p:cNvPr id="26" name="TextBox 25">
            <a:extLst>
              <a:ext uri="{FF2B5EF4-FFF2-40B4-BE49-F238E27FC236}">
                <a16:creationId xmlns:a16="http://schemas.microsoft.com/office/drawing/2014/main" id="{633E5118-266B-D771-9FEF-3A359C63FB07}"/>
              </a:ext>
            </a:extLst>
          </p:cNvPr>
          <p:cNvSpPr txBox="1"/>
          <p:nvPr/>
        </p:nvSpPr>
        <p:spPr>
          <a:xfrm>
            <a:off x="5710790" y="2180670"/>
            <a:ext cx="1274618" cy="646331"/>
          </a:xfrm>
          <a:prstGeom prst="rect">
            <a:avLst/>
          </a:prstGeom>
          <a:noFill/>
        </p:spPr>
        <p:txBody>
          <a:bodyPr wrap="square" rtlCol="0">
            <a:spAutoFit/>
          </a:bodyPr>
          <a:lstStyle/>
          <a:p>
            <a:r>
              <a:rPr lang="en-US" dirty="0"/>
              <a:t>Phase 1: query</a:t>
            </a:r>
          </a:p>
        </p:txBody>
      </p:sp>
      <p:sp>
        <p:nvSpPr>
          <p:cNvPr id="27" name="TextBox 26">
            <a:extLst>
              <a:ext uri="{FF2B5EF4-FFF2-40B4-BE49-F238E27FC236}">
                <a16:creationId xmlns:a16="http://schemas.microsoft.com/office/drawing/2014/main" id="{354782E9-D5A7-4D4F-C240-3E6B1C5112B3}"/>
              </a:ext>
            </a:extLst>
          </p:cNvPr>
          <p:cNvSpPr txBox="1"/>
          <p:nvPr/>
        </p:nvSpPr>
        <p:spPr>
          <a:xfrm>
            <a:off x="5710790" y="4215478"/>
            <a:ext cx="1274618" cy="646331"/>
          </a:xfrm>
          <a:prstGeom prst="rect">
            <a:avLst/>
          </a:prstGeom>
          <a:noFill/>
        </p:spPr>
        <p:txBody>
          <a:bodyPr wrap="square" rtlCol="0">
            <a:spAutoFit/>
          </a:bodyPr>
          <a:lstStyle/>
          <a:p>
            <a:r>
              <a:rPr lang="en-US" dirty="0"/>
              <a:t>Phase 2: output</a:t>
            </a:r>
          </a:p>
        </p:txBody>
      </p:sp>
      <p:sp>
        <p:nvSpPr>
          <p:cNvPr id="28" name="TextBox 27">
            <a:extLst>
              <a:ext uri="{FF2B5EF4-FFF2-40B4-BE49-F238E27FC236}">
                <a16:creationId xmlns:a16="http://schemas.microsoft.com/office/drawing/2014/main" id="{F3ABDEF5-85D0-8366-6181-C2B473B873E8}"/>
              </a:ext>
            </a:extLst>
          </p:cNvPr>
          <p:cNvSpPr txBox="1"/>
          <p:nvPr/>
        </p:nvSpPr>
        <p:spPr>
          <a:xfrm>
            <a:off x="5710790" y="5603955"/>
            <a:ext cx="1274618" cy="646331"/>
          </a:xfrm>
          <a:prstGeom prst="rect">
            <a:avLst/>
          </a:prstGeom>
          <a:noFill/>
        </p:spPr>
        <p:txBody>
          <a:bodyPr wrap="square" rtlCol="0">
            <a:spAutoFit/>
          </a:bodyPr>
          <a:lstStyle/>
          <a:p>
            <a:r>
              <a:rPr lang="en-US" dirty="0"/>
              <a:t>Phase 3: </a:t>
            </a:r>
          </a:p>
          <a:p>
            <a:r>
              <a:rPr lang="en-US" dirty="0"/>
              <a:t>test</a:t>
            </a:r>
          </a:p>
        </p:txBody>
      </p:sp>
      <mc:AlternateContent xmlns:mc="http://schemas.openxmlformats.org/markup-compatibility/2006">
        <mc:Choice xmlns:a14="http://schemas.microsoft.com/office/drawing/2010/main" Requires="a14">
          <p:sp>
            <p:nvSpPr>
              <p:cNvPr id="29" name="Rounded Rectangle 28">
                <a:extLst>
                  <a:ext uri="{FF2B5EF4-FFF2-40B4-BE49-F238E27FC236}">
                    <a16:creationId xmlns:a16="http://schemas.microsoft.com/office/drawing/2014/main" id="{2EEE4355-103B-5FED-9AA7-F3CB81CB7578}"/>
                  </a:ext>
                </a:extLst>
              </p:cNvPr>
              <p:cNvSpPr/>
              <p:nvPr/>
            </p:nvSpPr>
            <p:spPr>
              <a:xfrm>
                <a:off x="511632" y="5055923"/>
                <a:ext cx="4947060" cy="15076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a:t>Adversary wins if </a:t>
                </a:r>
                <a14:m>
                  <m:oMath xmlns:m="http://schemas.openxmlformats.org/officeDocument/2006/math">
                    <m:r>
                      <a:rPr lang="en-US" sz="2400" b="0" i="1" smtClean="0">
                        <a:latin typeface="Cambria Math" panose="02040503050406030204" pitchFamily="18" charset="0"/>
                      </a:rPr>
                      <m:t>𝑒</m:t>
                    </m:r>
                    <m:r>
                      <a:rPr lang="en-US" sz="2400" b="0" i="1" smtClean="0">
                        <a:latin typeface="Cambria Math" panose="02040503050406030204" pitchFamily="18" charset="0"/>
                      </a:rPr>
                      <m:t>′</m:t>
                    </m:r>
                  </m:oMath>
                </a14:m>
                <a:r>
                  <a:rPr lang="en-US" sz="2400" dirty="0"/>
                  <a:t> has low weight and</a:t>
                </a:r>
              </a:p>
              <a:p>
                <a:pPr algn="ctr"/>
                <a14:m>
                  <m:oMath xmlns:m="http://schemas.openxmlformats.org/officeDocument/2006/math">
                    <m:r>
                      <a:rPr lang="en-US" sz="2400" b="1" i="1" smtClean="0">
                        <a:latin typeface="Cambria Math" panose="02040503050406030204" pitchFamily="18" charset="0"/>
                      </a:rPr>
                      <m:t>𝑯𝒆</m:t>
                    </m:r>
                    <m:r>
                      <a:rPr lang="en-US" sz="2400" b="1" i="1" smtClean="0">
                        <a:latin typeface="Cambria Math" panose="02040503050406030204" pitchFamily="18" charset="0"/>
                      </a:rPr>
                      <m:t>′</m:t>
                    </m:r>
                  </m:oMath>
                </a14:m>
                <a:r>
                  <a:rPr lang="en-US" sz="2400" b="1" dirty="0"/>
                  <a:t> has high weight</a:t>
                </a:r>
              </a:p>
            </p:txBody>
          </p:sp>
        </mc:Choice>
        <mc:Fallback>
          <p:sp>
            <p:nvSpPr>
              <p:cNvPr id="29" name="Rounded Rectangle 28">
                <a:extLst>
                  <a:ext uri="{FF2B5EF4-FFF2-40B4-BE49-F238E27FC236}">
                    <a16:creationId xmlns:a16="http://schemas.microsoft.com/office/drawing/2014/main" id="{2EEE4355-103B-5FED-9AA7-F3CB81CB7578}"/>
                  </a:ext>
                </a:extLst>
              </p:cNvPr>
              <p:cNvSpPr>
                <a:spLocks noRot="1" noChangeAspect="1" noMove="1" noResize="1" noEditPoints="1" noAdjustHandles="1" noChangeArrowheads="1" noChangeShapeType="1" noTextEdit="1"/>
              </p:cNvSpPr>
              <p:nvPr/>
            </p:nvSpPr>
            <p:spPr>
              <a:xfrm>
                <a:off x="511632" y="5055923"/>
                <a:ext cx="4947060" cy="1507645"/>
              </a:xfrm>
              <a:prstGeom prst="roundRect">
                <a:avLst/>
              </a:prstGeom>
              <a:blipFill>
                <a:blip r:embed="rId6"/>
                <a:stretch>
                  <a:fillRect r="-255"/>
                </a:stretch>
              </a:blipFill>
            </p:spPr>
            <p:txBody>
              <a:bodyPr/>
              <a:lstStyle/>
              <a:p>
                <a:r>
                  <a:rPr lang="en-US">
                    <a:noFill/>
                  </a:rPr>
                  <a:t> </a:t>
                </a:r>
              </a:p>
            </p:txBody>
          </p:sp>
        </mc:Fallback>
      </mc:AlternateContent>
      <p:sp>
        <p:nvSpPr>
          <p:cNvPr id="30" name="Rectangle 29">
            <a:extLst>
              <a:ext uri="{FF2B5EF4-FFF2-40B4-BE49-F238E27FC236}">
                <a16:creationId xmlns:a16="http://schemas.microsoft.com/office/drawing/2014/main" id="{0F4DA5C5-2606-79A0-8F7C-10C5EE7E2A5E}"/>
              </a:ext>
            </a:extLst>
          </p:cNvPr>
          <p:cNvSpPr/>
          <p:nvPr/>
        </p:nvSpPr>
        <p:spPr>
          <a:xfrm>
            <a:off x="304800" y="1302319"/>
            <a:ext cx="6680608" cy="54171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1" name="Content Placeholder 2">
                <a:extLst>
                  <a:ext uri="{FF2B5EF4-FFF2-40B4-BE49-F238E27FC236}">
                    <a16:creationId xmlns:a16="http://schemas.microsoft.com/office/drawing/2014/main" id="{598D1781-9171-61FA-8AB6-0E3816E8DCEF}"/>
                  </a:ext>
                </a:extLst>
              </p:cNvPr>
              <p:cNvSpPr>
                <a:spLocks noGrp="1"/>
              </p:cNvSpPr>
              <p:nvPr>
                <p:ph idx="1"/>
              </p:nvPr>
            </p:nvSpPr>
            <p:spPr>
              <a:xfrm>
                <a:off x="7071745" y="1302319"/>
                <a:ext cx="5147964" cy="4874644"/>
              </a:xfrm>
            </p:spPr>
            <p:txBody>
              <a:bodyPr/>
              <a:lstStyle/>
              <a:p>
                <a:pPr marL="0" indent="0">
                  <a:buNone/>
                </a:pPr>
                <a:r>
                  <a:rPr lang="en-US" dirty="0"/>
                  <a:t>To show </a:t>
                </a:r>
                <a14:m>
                  <m:oMath xmlns:m="http://schemas.openxmlformats.org/officeDocument/2006/math">
                    <m:r>
                      <a:rPr lang="en-US" b="1" i="1" smtClean="0">
                        <a:latin typeface="Cambria Math" panose="02040503050406030204" pitchFamily="18" charset="0"/>
                      </a:rPr>
                      <m:t>𝑯𝒆</m:t>
                    </m:r>
                    <m:r>
                      <a:rPr lang="en-US" b="1" i="1" smtClean="0">
                        <a:latin typeface="Cambria Math" panose="02040503050406030204" pitchFamily="18" charset="0"/>
                      </a:rPr>
                      <m:t>′</m:t>
                    </m:r>
                  </m:oMath>
                </a14:m>
                <a:r>
                  <a:rPr lang="en-US" b="1" dirty="0"/>
                  <a:t> has low weight:</a:t>
                </a:r>
              </a:p>
              <a:p>
                <a:r>
                  <a:rPr lang="en-US" sz="2400" dirty="0"/>
                  <a:t>Can show: </a:t>
                </a:r>
                <a:r>
                  <a:rPr lang="en-US" sz="2400" i="1" dirty="0"/>
                  <a:t>many </a:t>
                </a:r>
                <a:r>
                  <a:rPr lang="en-US" sz="2400" dirty="0"/>
                  <a:t>possible H are consistent with G.</a:t>
                </a:r>
              </a:p>
              <a:p>
                <a:r>
                  <a:rPr lang="en-US" sz="2400" dirty="0"/>
                  <a:t>Observation: Phases 1 + 2 depend </a:t>
                </a:r>
                <a:r>
                  <a:rPr lang="en-US" sz="2400" b="1" dirty="0"/>
                  <a:t>only on G.</a:t>
                </a:r>
              </a:p>
              <a:p>
                <a:pPr lvl="1"/>
                <a:r>
                  <a:rPr lang="en-US" dirty="0"/>
                  <a:t>In the analysis, sample H </a:t>
                </a:r>
                <a:r>
                  <a:rPr lang="en-US" b="1" dirty="0"/>
                  <a:t>after</a:t>
                </a:r>
                <a:r>
                  <a:rPr lang="en-US" dirty="0"/>
                  <a:t> Phase 2.</a:t>
                </a:r>
                <a:endParaRPr lang="en-US" i="1" dirty="0"/>
              </a:p>
              <a:p>
                <a:r>
                  <a:rPr lang="en-US" sz="2400" dirty="0"/>
                  <a:t>Can show: for any low-weight </a:t>
                </a:r>
                <a14:m>
                  <m:oMath xmlns:m="http://schemas.openxmlformats.org/officeDocument/2006/math">
                    <m:r>
                      <a:rPr lang="en-US" sz="2400" b="0" i="1" smtClean="0">
                        <a:latin typeface="Cambria Math" panose="02040503050406030204" pitchFamily="18" charset="0"/>
                      </a:rPr>
                      <m:t>𝑒</m:t>
                    </m:r>
                    <m:r>
                      <a:rPr lang="en-US" sz="2400" b="0" i="1" smtClean="0">
                        <a:latin typeface="Cambria Math" panose="02040503050406030204" pitchFamily="18" charset="0"/>
                      </a:rPr>
                      <m:t>′</m:t>
                    </m:r>
                  </m:oMath>
                </a14:m>
                <a:r>
                  <a:rPr lang="en-US" sz="2400" dirty="0"/>
                  <a:t>, </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limLow>
                            <m:limLowPr>
                              <m:ctrlPr>
                                <a:rPr lang="en-US" sz="2400" b="0" i="1" smtClean="0">
                                  <a:latin typeface="Cambria Math" panose="02040503050406030204" pitchFamily="18" charset="0"/>
                                </a:rPr>
                              </m:ctrlPr>
                            </m:limLowPr>
                            <m:e>
                              <m:r>
                                <m:rPr>
                                  <m:sty m:val="p"/>
                                </m:rPr>
                                <a:rPr lang="en-US" sz="2400" b="0" i="0" smtClean="0">
                                  <a:latin typeface="Cambria Math" panose="02040503050406030204" pitchFamily="18" charset="0"/>
                                </a:rPr>
                                <m:t>Pr</m:t>
                              </m:r>
                            </m:e>
                            <m:lim>
                              <m:r>
                                <a:rPr lang="en-US" sz="2400" b="0" i="1" smtClean="0">
                                  <a:latin typeface="Cambria Math" panose="02040503050406030204" pitchFamily="18" charset="0"/>
                                </a:rPr>
                                <m:t>𝐻</m:t>
                              </m:r>
                            </m:lim>
                          </m:limLow>
                        </m:fName>
                        <m:e>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𝐻</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m:t>
                                  </m:r>
                                </m:sup>
                              </m:sSup>
                              <m:r>
                                <m:rPr>
                                  <m:sty m:val="p"/>
                                </m:rPr>
                                <a:rPr lang="en-US" sz="2400" b="0" i="0" smtClean="0">
                                  <a:latin typeface="Cambria Math" panose="02040503050406030204" pitchFamily="18" charset="0"/>
                                </a:rPr>
                                <m:t>has</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high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weight</m:t>
                              </m:r>
                            </m:e>
                          </m:d>
                          <m:r>
                            <a:rPr lang="en-US" sz="2400" b="0" i="1" smtClean="0">
                              <a:latin typeface="Cambria Math" panose="02040503050406030204" pitchFamily="18" charset="0"/>
                            </a:rPr>
                            <m:t>≤</m:t>
                          </m:r>
                          <m:r>
                            <a:rPr lang="en-US" sz="2400" b="0" i="1" smtClean="0">
                              <a:latin typeface="Cambria Math" panose="02040503050406030204" pitchFamily="18" charset="0"/>
                            </a:rPr>
                            <m:t>𝑛𝑒𝑔𝑙</m:t>
                          </m:r>
                          <m:r>
                            <a:rPr lang="en-US" sz="2400" b="0" i="1" smtClean="0">
                              <a:latin typeface="Cambria Math" panose="02040503050406030204" pitchFamily="18" charset="0"/>
                            </a:rPr>
                            <m:t>.</m:t>
                          </m:r>
                        </m:e>
                      </m:func>
                    </m:oMath>
                  </m:oMathPara>
                </a14:m>
                <a:endParaRPr lang="en-US" sz="2400" dirty="0"/>
              </a:p>
            </p:txBody>
          </p:sp>
        </mc:Choice>
        <mc:Fallback>
          <p:sp>
            <p:nvSpPr>
              <p:cNvPr id="31" name="Content Placeholder 2">
                <a:extLst>
                  <a:ext uri="{FF2B5EF4-FFF2-40B4-BE49-F238E27FC236}">
                    <a16:creationId xmlns:a16="http://schemas.microsoft.com/office/drawing/2014/main" id="{598D1781-9171-61FA-8AB6-0E3816E8DCEF}"/>
                  </a:ext>
                </a:extLst>
              </p:cNvPr>
              <p:cNvSpPr>
                <a:spLocks noGrp="1" noRot="1" noChangeAspect="1" noMove="1" noResize="1" noEditPoints="1" noAdjustHandles="1" noChangeArrowheads="1" noChangeShapeType="1" noTextEdit="1"/>
              </p:cNvSpPr>
              <p:nvPr>
                <p:ph idx="1"/>
              </p:nvPr>
            </p:nvSpPr>
            <p:spPr>
              <a:xfrm>
                <a:off x="7071745" y="1302319"/>
                <a:ext cx="5147964" cy="4874644"/>
              </a:xfrm>
              <a:blipFill>
                <a:blip r:embed="rId7"/>
                <a:stretch>
                  <a:fillRect l="-2457" t="-2078"/>
                </a:stretch>
              </a:blipFill>
            </p:spPr>
            <p:txBody>
              <a:bodyPr/>
              <a:lstStyle/>
              <a:p>
                <a:r>
                  <a:rPr lang="en-US">
                    <a:noFill/>
                  </a:rPr>
                  <a:t> </a:t>
                </a:r>
              </a:p>
            </p:txBody>
          </p:sp>
        </mc:Fallback>
      </mc:AlternateContent>
      <p:cxnSp>
        <p:nvCxnSpPr>
          <p:cNvPr id="3" name="Straight Arrow Connector 2">
            <a:extLst>
              <a:ext uri="{FF2B5EF4-FFF2-40B4-BE49-F238E27FC236}">
                <a16:creationId xmlns:a16="http://schemas.microsoft.com/office/drawing/2014/main" id="{16898D47-F922-81A5-235B-DAF5619EFD3B}"/>
              </a:ext>
            </a:extLst>
          </p:cNvPr>
          <p:cNvCxnSpPr>
            <a:cxnSpLocks/>
          </p:cNvCxnSpPr>
          <p:nvPr/>
        </p:nvCxnSpPr>
        <p:spPr>
          <a:xfrm flipH="1" flipV="1">
            <a:off x="7812280" y="5422607"/>
            <a:ext cx="692628" cy="544654"/>
          </a:xfrm>
          <a:prstGeom prst="straightConnector1">
            <a:avLst/>
          </a:prstGeom>
          <a:ln w="38100">
            <a:tailEnd type="stealth"/>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BA2661DB-3A51-894B-AC0A-1AF520D5CE3E}"/>
              </a:ext>
            </a:extLst>
          </p:cNvPr>
          <p:cNvSpPr txBox="1"/>
          <p:nvPr/>
        </p:nvSpPr>
        <p:spPr>
          <a:xfrm>
            <a:off x="7898617" y="5932880"/>
            <a:ext cx="3016018" cy="369332"/>
          </a:xfrm>
          <a:prstGeom prst="rect">
            <a:avLst/>
          </a:prstGeom>
          <a:noFill/>
        </p:spPr>
        <p:txBody>
          <a:bodyPr wrap="none" rtlCol="0">
            <a:spAutoFit/>
          </a:bodyPr>
          <a:lstStyle/>
          <a:p>
            <a:r>
              <a:rPr lang="en-US" dirty="0"/>
              <a:t>Random H consistent with G</a:t>
            </a:r>
          </a:p>
        </p:txBody>
      </p:sp>
      <p:cxnSp>
        <p:nvCxnSpPr>
          <p:cNvPr id="10" name="Straight Arrow Connector 9">
            <a:extLst>
              <a:ext uri="{FF2B5EF4-FFF2-40B4-BE49-F238E27FC236}">
                <a16:creationId xmlns:a16="http://schemas.microsoft.com/office/drawing/2014/main" id="{E942F30E-81C5-1A9E-38D1-D7C99E0326C6}"/>
              </a:ext>
            </a:extLst>
          </p:cNvPr>
          <p:cNvCxnSpPr>
            <a:cxnSpLocks/>
          </p:cNvCxnSpPr>
          <p:nvPr/>
        </p:nvCxnSpPr>
        <p:spPr>
          <a:xfrm flipV="1">
            <a:off x="1204852" y="2108942"/>
            <a:ext cx="1039584" cy="183165"/>
          </a:xfrm>
          <a:prstGeom prst="straightConnector1">
            <a:avLst/>
          </a:prstGeom>
          <a:ln w="38100">
            <a:tailEnd type="stealth"/>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B89DCFA5-5749-A5DB-6E89-C1CECF6C872C}"/>
              </a:ext>
            </a:extLst>
          </p:cNvPr>
          <p:cNvCxnSpPr>
            <a:cxnSpLocks/>
          </p:cNvCxnSpPr>
          <p:nvPr/>
        </p:nvCxnSpPr>
        <p:spPr>
          <a:xfrm flipH="1">
            <a:off x="1170709" y="2348563"/>
            <a:ext cx="1107870" cy="185731"/>
          </a:xfrm>
          <a:prstGeom prst="straightConnector1">
            <a:avLst/>
          </a:prstGeom>
          <a:ln w="38100">
            <a:tailEnd type="stealt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0BB50FDF-5918-1E5B-2ADD-91B1CFFD2FDC}"/>
                  </a:ext>
                </a:extLst>
              </p:cNvPr>
              <p:cNvSpPr txBox="1"/>
              <p:nvPr/>
            </p:nvSpPr>
            <p:spPr>
              <a:xfrm>
                <a:off x="1482436" y="1656165"/>
                <a:ext cx="415636"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𝑚</m:t>
                          </m:r>
                        </m:e>
                        <m:sub>
                          <m:r>
                            <a:rPr lang="en-US" sz="2400" b="0" i="1" smtClean="0">
                              <a:latin typeface="Cambria Math" panose="02040503050406030204" pitchFamily="18" charset="0"/>
                            </a:rPr>
                            <m:t>𝑖</m:t>
                          </m:r>
                        </m:sub>
                      </m:sSub>
                    </m:oMath>
                  </m:oMathPara>
                </a14:m>
                <a:endParaRPr lang="en-US" sz="2400" dirty="0"/>
              </a:p>
            </p:txBody>
          </p:sp>
        </mc:Choice>
        <mc:Fallback>
          <p:sp>
            <p:nvSpPr>
              <p:cNvPr id="14" name="TextBox 13">
                <a:extLst>
                  <a:ext uri="{FF2B5EF4-FFF2-40B4-BE49-F238E27FC236}">
                    <a16:creationId xmlns:a16="http://schemas.microsoft.com/office/drawing/2014/main" id="{0BB50FDF-5918-1E5B-2ADD-91B1CFFD2FDC}"/>
                  </a:ext>
                </a:extLst>
              </p:cNvPr>
              <p:cNvSpPr txBox="1">
                <a:spLocks noRot="1" noChangeAspect="1" noMove="1" noResize="1" noEditPoints="1" noAdjustHandles="1" noChangeArrowheads="1" noChangeShapeType="1" noTextEdit="1"/>
              </p:cNvSpPr>
              <p:nvPr/>
            </p:nvSpPr>
            <p:spPr>
              <a:xfrm>
                <a:off x="1482436" y="1656165"/>
                <a:ext cx="415636" cy="461665"/>
              </a:xfrm>
              <a:prstGeom prst="rect">
                <a:avLst/>
              </a:prstGeom>
              <a:blipFill>
                <a:blip r:embed="rId8"/>
                <a:stretch>
                  <a:fillRect r="-20588" b="-270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480E2816-AC4B-9D7E-9713-EF9DD97A57BA}"/>
                  </a:ext>
                </a:extLst>
              </p:cNvPr>
              <p:cNvSpPr txBox="1"/>
              <p:nvPr/>
            </p:nvSpPr>
            <p:spPr>
              <a:xfrm>
                <a:off x="1697182" y="2393065"/>
                <a:ext cx="415636"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𝑐</m:t>
                          </m:r>
                        </m:e>
                        <m:sub>
                          <m:r>
                            <a:rPr lang="en-US" sz="2400" b="0" i="1" smtClean="0">
                              <a:latin typeface="Cambria Math" panose="02040503050406030204" pitchFamily="18" charset="0"/>
                            </a:rPr>
                            <m:t>𝑖</m:t>
                          </m:r>
                        </m:sub>
                      </m:sSub>
                    </m:oMath>
                  </m:oMathPara>
                </a14:m>
                <a:endParaRPr lang="en-US" sz="2400" dirty="0"/>
              </a:p>
            </p:txBody>
          </p:sp>
        </mc:Choice>
        <mc:Fallback>
          <p:sp>
            <p:nvSpPr>
              <p:cNvPr id="17" name="TextBox 16">
                <a:extLst>
                  <a:ext uri="{FF2B5EF4-FFF2-40B4-BE49-F238E27FC236}">
                    <a16:creationId xmlns:a16="http://schemas.microsoft.com/office/drawing/2014/main" id="{480E2816-AC4B-9D7E-9713-EF9DD97A57BA}"/>
                  </a:ext>
                </a:extLst>
              </p:cNvPr>
              <p:cNvSpPr txBox="1">
                <a:spLocks noRot="1" noChangeAspect="1" noMove="1" noResize="1" noEditPoints="1" noAdjustHandles="1" noChangeArrowheads="1" noChangeShapeType="1" noTextEdit="1"/>
              </p:cNvSpPr>
              <p:nvPr/>
            </p:nvSpPr>
            <p:spPr>
              <a:xfrm>
                <a:off x="1697182" y="2393065"/>
                <a:ext cx="415636" cy="461665"/>
              </a:xfrm>
              <a:prstGeom prst="rect">
                <a:avLst/>
              </a:prstGeom>
              <a:blipFill>
                <a:blip r:embed="rId9"/>
                <a:stretch>
                  <a:fillRect b="-2703"/>
                </a:stretch>
              </a:blipFill>
            </p:spPr>
            <p:txBody>
              <a:bodyPr/>
              <a:lstStyle/>
              <a:p>
                <a:r>
                  <a:rPr lang="en-US">
                    <a:noFill/>
                  </a:rPr>
                  <a:t> </a:t>
                </a:r>
              </a:p>
            </p:txBody>
          </p:sp>
        </mc:Fallback>
      </mc:AlternateContent>
    </p:spTree>
    <p:extLst>
      <p:ext uri="{BB962C8B-B14F-4D97-AF65-F5344CB8AC3E}">
        <p14:creationId xmlns:p14="http://schemas.microsoft.com/office/powerpoint/2010/main" val="39255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812E-548C-3EE5-5B89-1678815DE801}"/>
              </a:ext>
            </a:extLst>
          </p:cNvPr>
          <p:cNvSpPr>
            <a:spLocks noGrp="1"/>
          </p:cNvSpPr>
          <p:nvPr>
            <p:ph type="title"/>
          </p:nvPr>
        </p:nvSpPr>
        <p:spPr>
          <a:xfrm>
            <a:off x="838199" y="0"/>
            <a:ext cx="10515600" cy="1325563"/>
          </a:xfrm>
        </p:spPr>
        <p:txBody>
          <a:bodyPr/>
          <a:lstStyle/>
          <a:p>
            <a:r>
              <a:rPr lang="en-US" dirty="0"/>
              <a:t>Summary</a:t>
            </a:r>
          </a:p>
        </p:txBody>
      </p:sp>
      <p:sp>
        <p:nvSpPr>
          <p:cNvPr id="6" name="Rounded Rectangle 5">
            <a:extLst>
              <a:ext uri="{FF2B5EF4-FFF2-40B4-BE49-F238E27FC236}">
                <a16:creationId xmlns:a16="http://schemas.microsoft.com/office/drawing/2014/main" id="{3DFE08C1-C8FC-2DB6-13D3-2256E5630130}"/>
              </a:ext>
            </a:extLst>
          </p:cNvPr>
          <p:cNvSpPr/>
          <p:nvPr/>
        </p:nvSpPr>
        <p:spPr>
          <a:xfrm>
            <a:off x="784664" y="1325563"/>
            <a:ext cx="10622671" cy="1100466"/>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Main Theorem:</a:t>
            </a:r>
            <a:r>
              <a:rPr lang="en-US" sz="2800" dirty="0">
                <a:solidFill>
                  <a:sysClr val="windowText" lastClr="000000"/>
                </a:solidFill>
              </a:rPr>
              <a:t> Ideal PRCs exist assuming </a:t>
            </a:r>
            <a:r>
              <a:rPr lang="en-US" sz="2800" dirty="0" err="1">
                <a:solidFill>
                  <a:sysClr val="windowText" lastClr="000000"/>
                </a:solidFill>
              </a:rPr>
              <a:t>subexponential</a:t>
            </a:r>
            <a:r>
              <a:rPr lang="en-US" sz="2800" dirty="0">
                <a:solidFill>
                  <a:sysClr val="windowText" lastClr="000000"/>
                </a:solidFill>
              </a:rPr>
              <a:t> LPN.</a:t>
            </a:r>
            <a:endParaRPr lang="en-US" sz="2800" b="1" dirty="0">
              <a:solidFill>
                <a:sysClr val="windowText" lastClr="000000"/>
              </a:solidFill>
            </a:endParaRPr>
          </a:p>
        </p:txBody>
      </p:sp>
      <p:sp>
        <p:nvSpPr>
          <p:cNvPr id="7" name="Rounded Rectangle 6">
            <a:extLst>
              <a:ext uri="{FF2B5EF4-FFF2-40B4-BE49-F238E27FC236}">
                <a16:creationId xmlns:a16="http://schemas.microsoft.com/office/drawing/2014/main" id="{C4D58DD3-8C82-A648-7D39-B10D0C9088CC}"/>
              </a:ext>
            </a:extLst>
          </p:cNvPr>
          <p:cNvSpPr/>
          <p:nvPr/>
        </p:nvSpPr>
        <p:spPr>
          <a:xfrm>
            <a:off x="757897" y="3211578"/>
            <a:ext cx="10622670" cy="1100466"/>
          </a:xfrm>
          <a:prstGeom prst="roundRect">
            <a:avLst/>
          </a:prstGeom>
          <a:solidFill>
            <a:schemeClr val="accent5"/>
          </a:solidFill>
          <a:ln w="825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Step 1: </a:t>
            </a:r>
            <a:r>
              <a:rPr lang="en-US" sz="2800" dirty="0">
                <a:solidFill>
                  <a:sysClr val="windowText" lastClr="000000"/>
                </a:solidFill>
              </a:rPr>
              <a:t>PRC construction of [CG24] is “encoder-only” ideal </a:t>
            </a:r>
          </a:p>
          <a:p>
            <a:pPr lvl="1" algn="ctr"/>
            <a:r>
              <a:rPr lang="en-US" sz="2800" dirty="0">
                <a:solidFill>
                  <a:sysClr val="windowText" lastClr="000000"/>
                </a:solidFill>
              </a:rPr>
              <a:t>(hard to find red dots with an encoding oracle)</a:t>
            </a:r>
          </a:p>
        </p:txBody>
      </p:sp>
      <p:sp>
        <p:nvSpPr>
          <p:cNvPr id="8" name="Rounded Rectangle 7">
            <a:extLst>
              <a:ext uri="{FF2B5EF4-FFF2-40B4-BE49-F238E27FC236}">
                <a16:creationId xmlns:a16="http://schemas.microsoft.com/office/drawing/2014/main" id="{816DEC96-F949-6D24-6CCE-03C142807DD0}"/>
              </a:ext>
            </a:extLst>
          </p:cNvPr>
          <p:cNvSpPr/>
          <p:nvPr/>
        </p:nvSpPr>
        <p:spPr>
          <a:xfrm>
            <a:off x="731130" y="5111453"/>
            <a:ext cx="10676204" cy="1100466"/>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800" b="1" dirty="0">
                <a:solidFill>
                  <a:sysClr val="windowText" lastClr="000000"/>
                </a:solidFill>
              </a:rPr>
              <a:t>Step 2: </a:t>
            </a:r>
            <a:r>
              <a:rPr lang="en-US" sz="2800" dirty="0">
                <a:solidFill>
                  <a:sysClr val="windowText" lastClr="000000"/>
                </a:solidFill>
              </a:rPr>
              <a:t>Generic compiler from encoder-only ideal to ideal</a:t>
            </a:r>
          </a:p>
        </p:txBody>
      </p:sp>
      <p:sp>
        <p:nvSpPr>
          <p:cNvPr id="9" name="TextBox 8">
            <a:extLst>
              <a:ext uri="{FF2B5EF4-FFF2-40B4-BE49-F238E27FC236}">
                <a16:creationId xmlns:a16="http://schemas.microsoft.com/office/drawing/2014/main" id="{27987F0D-4930-4A63-62D7-C44D7852541D}"/>
              </a:ext>
            </a:extLst>
          </p:cNvPr>
          <p:cNvSpPr txBox="1"/>
          <p:nvPr/>
        </p:nvSpPr>
        <p:spPr>
          <a:xfrm>
            <a:off x="7509162" y="2542032"/>
            <a:ext cx="3366655" cy="646331"/>
          </a:xfrm>
          <a:prstGeom prst="rect">
            <a:avLst/>
          </a:prstGeom>
          <a:noFill/>
        </p:spPr>
        <p:txBody>
          <a:bodyPr wrap="square" rtlCol="0">
            <a:spAutoFit/>
          </a:bodyPr>
          <a:lstStyle/>
          <a:p>
            <a:r>
              <a:rPr lang="en-US" sz="3600" b="1" dirty="0">
                <a:solidFill>
                  <a:schemeClr val="accent4"/>
                </a:solidFill>
              </a:rPr>
              <a:t>What we saw</a:t>
            </a:r>
          </a:p>
        </p:txBody>
      </p:sp>
      <p:sp>
        <p:nvSpPr>
          <p:cNvPr id="3" name="TextBox 2">
            <a:extLst>
              <a:ext uri="{FF2B5EF4-FFF2-40B4-BE49-F238E27FC236}">
                <a16:creationId xmlns:a16="http://schemas.microsoft.com/office/drawing/2014/main" id="{ACA39B0B-B692-DAE9-9CC1-384CED1CBD6D}"/>
              </a:ext>
            </a:extLst>
          </p:cNvPr>
          <p:cNvSpPr txBox="1"/>
          <p:nvPr/>
        </p:nvSpPr>
        <p:spPr>
          <a:xfrm>
            <a:off x="7509162" y="4588233"/>
            <a:ext cx="3366655" cy="523220"/>
          </a:xfrm>
          <a:prstGeom prst="rect">
            <a:avLst/>
          </a:prstGeom>
          <a:noFill/>
        </p:spPr>
        <p:txBody>
          <a:bodyPr wrap="square" rtlCol="0">
            <a:spAutoFit/>
          </a:bodyPr>
          <a:lstStyle/>
          <a:p>
            <a:r>
              <a:rPr lang="en-US" sz="2800" dirty="0"/>
              <a:t>See paper</a:t>
            </a:r>
          </a:p>
        </p:txBody>
      </p:sp>
      <p:sp>
        <p:nvSpPr>
          <p:cNvPr id="4" name="TextBox 3">
            <a:extLst>
              <a:ext uri="{FF2B5EF4-FFF2-40B4-BE49-F238E27FC236}">
                <a16:creationId xmlns:a16="http://schemas.microsoft.com/office/drawing/2014/main" id="{AEF9DEB4-02B8-28AD-0D3F-67E05C02B2ED}"/>
              </a:ext>
            </a:extLst>
          </p:cNvPr>
          <p:cNvSpPr txBox="1"/>
          <p:nvPr/>
        </p:nvSpPr>
        <p:spPr>
          <a:xfrm>
            <a:off x="318655" y="6488668"/>
            <a:ext cx="7661564" cy="369332"/>
          </a:xfrm>
          <a:prstGeom prst="rect">
            <a:avLst/>
          </a:prstGeom>
          <a:noFill/>
        </p:spPr>
        <p:txBody>
          <a:bodyPr wrap="square" rtlCol="0">
            <a:spAutoFit/>
          </a:bodyPr>
          <a:lstStyle/>
          <a:p>
            <a:r>
              <a:rPr lang="en-US" dirty="0"/>
              <a:t>Note: in the paper, “encoder-only ideal” = “adaptively robust”</a:t>
            </a:r>
          </a:p>
        </p:txBody>
      </p:sp>
    </p:spTree>
    <p:extLst>
      <p:ext uri="{BB962C8B-B14F-4D97-AF65-F5344CB8AC3E}">
        <p14:creationId xmlns:p14="http://schemas.microsoft.com/office/powerpoint/2010/main" val="400392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F63F2-3A4D-468A-D126-AE49E1034467}"/>
              </a:ext>
            </a:extLst>
          </p:cNvPr>
          <p:cNvSpPr>
            <a:spLocks noGrp="1"/>
          </p:cNvSpPr>
          <p:nvPr>
            <p:ph type="title"/>
          </p:nvPr>
        </p:nvSpPr>
        <p:spPr/>
        <p:txBody>
          <a:bodyPr/>
          <a:lstStyle/>
          <a:p>
            <a:r>
              <a:rPr lang="en-US" dirty="0"/>
              <a:t>Takeaway for Watermarks</a:t>
            </a:r>
          </a:p>
        </p:txBody>
      </p:sp>
      <p:sp>
        <p:nvSpPr>
          <p:cNvPr id="3" name="Rounded Rectangle 2">
            <a:extLst>
              <a:ext uri="{FF2B5EF4-FFF2-40B4-BE49-F238E27FC236}">
                <a16:creationId xmlns:a16="http://schemas.microsoft.com/office/drawing/2014/main" id="{67C4D6AE-6194-2FC3-0651-96053888B3D1}"/>
              </a:ext>
            </a:extLst>
          </p:cNvPr>
          <p:cNvSpPr/>
          <p:nvPr/>
        </p:nvSpPr>
        <p:spPr>
          <a:xfrm>
            <a:off x="838200" y="2183820"/>
            <a:ext cx="10636957" cy="269298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Ideal PRC-based watermarks are hard to remove*</a:t>
            </a:r>
          </a:p>
          <a:p>
            <a:pPr algn="ctr"/>
            <a:r>
              <a:rPr lang="en-US" sz="3200" b="1" dirty="0">
                <a:solidFill>
                  <a:schemeClr val="accent4"/>
                </a:solidFill>
              </a:rPr>
              <a:t>even with generator (</a:t>
            </a:r>
            <a:r>
              <a:rPr lang="en-US" sz="3200" b="1" dirty="0" err="1">
                <a:solidFill>
                  <a:schemeClr val="accent4"/>
                </a:solidFill>
              </a:rPr>
              <a:t>eg</a:t>
            </a:r>
            <a:r>
              <a:rPr lang="en-US" sz="3200" b="1" dirty="0">
                <a:solidFill>
                  <a:schemeClr val="accent4"/>
                </a:solidFill>
              </a:rPr>
              <a:t>, </a:t>
            </a:r>
            <a:r>
              <a:rPr lang="en-US" sz="3200" b="1" dirty="0" err="1">
                <a:solidFill>
                  <a:schemeClr val="accent4"/>
                </a:solidFill>
              </a:rPr>
              <a:t>ChatGPT</a:t>
            </a:r>
            <a:r>
              <a:rPr lang="en-US" sz="3200" b="1" dirty="0">
                <a:solidFill>
                  <a:schemeClr val="accent4"/>
                </a:solidFill>
              </a:rPr>
              <a:t>) and detector access</a:t>
            </a:r>
          </a:p>
        </p:txBody>
      </p:sp>
      <p:sp>
        <p:nvSpPr>
          <p:cNvPr id="14" name="TextBox 13">
            <a:extLst>
              <a:ext uri="{FF2B5EF4-FFF2-40B4-BE49-F238E27FC236}">
                <a16:creationId xmlns:a16="http://schemas.microsoft.com/office/drawing/2014/main" id="{19C34D73-9D04-39EF-5151-0808A0BBFC30}"/>
              </a:ext>
            </a:extLst>
          </p:cNvPr>
          <p:cNvSpPr txBox="1"/>
          <p:nvPr/>
        </p:nvSpPr>
        <p:spPr>
          <a:xfrm>
            <a:off x="318655" y="6488668"/>
            <a:ext cx="7661564" cy="369332"/>
          </a:xfrm>
          <a:prstGeom prst="rect">
            <a:avLst/>
          </a:prstGeom>
          <a:noFill/>
        </p:spPr>
        <p:txBody>
          <a:bodyPr wrap="square" rtlCol="0">
            <a:spAutoFit/>
          </a:bodyPr>
          <a:lstStyle/>
          <a:p>
            <a:r>
              <a:rPr lang="en-US" dirty="0"/>
              <a:t>*Without significantly changing the content</a:t>
            </a:r>
          </a:p>
        </p:txBody>
      </p:sp>
    </p:spTree>
    <p:extLst>
      <p:ext uri="{BB962C8B-B14F-4D97-AF65-F5344CB8AC3E}">
        <p14:creationId xmlns:p14="http://schemas.microsoft.com/office/powerpoint/2010/main" val="349753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F62-337C-2286-FEDC-94AEBE711100}"/>
              </a:ext>
            </a:extLst>
          </p:cNvPr>
          <p:cNvSpPr>
            <a:spLocks noGrp="1"/>
          </p:cNvSpPr>
          <p:nvPr>
            <p:ph type="title"/>
          </p:nvPr>
        </p:nvSpPr>
        <p:spPr>
          <a:xfrm>
            <a:off x="187036" y="80674"/>
            <a:ext cx="11817927" cy="1325563"/>
          </a:xfrm>
        </p:spPr>
        <p:txBody>
          <a:bodyPr>
            <a:normAutofit/>
          </a:bodyPr>
          <a:lstStyle/>
          <a:p>
            <a:pPr algn="ctr"/>
            <a:r>
              <a:rPr lang="en-US" dirty="0"/>
              <a:t>This talk is about pseudorandom codes </a:t>
            </a:r>
            <a:r>
              <a:rPr lang="en-US" sz="4400" dirty="0"/>
              <a:t>[</a:t>
            </a:r>
            <a:r>
              <a:rPr lang="en-US" sz="4400" dirty="0">
                <a:solidFill>
                  <a:schemeClr val="accent1"/>
                </a:solidFill>
              </a:rPr>
              <a:t>C-</a:t>
            </a:r>
            <a:r>
              <a:rPr lang="en-US" sz="4400" dirty="0"/>
              <a:t>Gunn24]</a:t>
            </a:r>
            <a:endParaRPr lang="en-US" dirty="0"/>
          </a:p>
        </p:txBody>
      </p:sp>
      <p:sp>
        <p:nvSpPr>
          <p:cNvPr id="4" name="Rounded Rectangle 3">
            <a:extLst>
              <a:ext uri="{FF2B5EF4-FFF2-40B4-BE49-F238E27FC236}">
                <a16:creationId xmlns:a16="http://schemas.microsoft.com/office/drawing/2014/main" id="{76A912F1-820C-3407-081C-C4950EE7F64F}"/>
              </a:ext>
            </a:extLst>
          </p:cNvPr>
          <p:cNvSpPr/>
          <p:nvPr/>
        </p:nvSpPr>
        <p:spPr>
          <a:xfrm>
            <a:off x="5500254" y="1406237"/>
            <a:ext cx="6061364"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encryption</a:t>
            </a:r>
          </a:p>
        </p:txBody>
      </p:sp>
      <p:sp>
        <p:nvSpPr>
          <p:cNvPr id="5" name="Rounded Rectangle 4">
            <a:extLst>
              <a:ext uri="{FF2B5EF4-FFF2-40B4-BE49-F238E27FC236}">
                <a16:creationId xmlns:a16="http://schemas.microsoft.com/office/drawing/2014/main" id="{E09E557B-9000-F82E-D3BE-595F63C0C951}"/>
              </a:ext>
            </a:extLst>
          </p:cNvPr>
          <p:cNvSpPr/>
          <p:nvPr/>
        </p:nvSpPr>
        <p:spPr>
          <a:xfrm>
            <a:off x="5500253" y="4193021"/>
            <a:ext cx="6061363"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Error-correcting code</a:t>
            </a:r>
          </a:p>
        </p:txBody>
      </p:sp>
      <p:sp>
        <p:nvSpPr>
          <p:cNvPr id="7" name="Rounded Rectangle 6">
            <a:extLst>
              <a:ext uri="{FF2B5EF4-FFF2-40B4-BE49-F238E27FC236}">
                <a16:creationId xmlns:a16="http://schemas.microsoft.com/office/drawing/2014/main" id="{9ED1F00B-913E-2324-A2AE-37EF7CE8D18A}"/>
              </a:ext>
            </a:extLst>
          </p:cNvPr>
          <p:cNvSpPr/>
          <p:nvPr/>
        </p:nvSpPr>
        <p:spPr>
          <a:xfrm>
            <a:off x="374073" y="2879329"/>
            <a:ext cx="3855026"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code (PRC)</a:t>
            </a:r>
          </a:p>
        </p:txBody>
      </p:sp>
      <p:sp>
        <p:nvSpPr>
          <p:cNvPr id="3" name="TextBox 2">
            <a:extLst>
              <a:ext uri="{FF2B5EF4-FFF2-40B4-BE49-F238E27FC236}">
                <a16:creationId xmlns:a16="http://schemas.microsoft.com/office/drawing/2014/main" id="{1E244EDE-94CB-5738-9FA0-7D89F3939868}"/>
              </a:ext>
            </a:extLst>
          </p:cNvPr>
          <p:cNvSpPr txBox="1"/>
          <p:nvPr/>
        </p:nvSpPr>
        <p:spPr>
          <a:xfrm>
            <a:off x="4525239" y="3706091"/>
            <a:ext cx="678873" cy="923330"/>
          </a:xfrm>
          <a:prstGeom prst="rect">
            <a:avLst/>
          </a:prstGeom>
          <a:noFill/>
        </p:spPr>
        <p:txBody>
          <a:bodyPr wrap="square" rtlCol="0">
            <a:spAutoFit/>
          </a:bodyPr>
          <a:lstStyle/>
          <a:p>
            <a:r>
              <a:rPr lang="en-US" sz="5400" dirty="0"/>
              <a:t>=</a:t>
            </a:r>
          </a:p>
        </p:txBody>
      </p:sp>
      <p:sp>
        <p:nvSpPr>
          <p:cNvPr id="6" name="TextBox 5">
            <a:extLst>
              <a:ext uri="{FF2B5EF4-FFF2-40B4-BE49-F238E27FC236}">
                <a16:creationId xmlns:a16="http://schemas.microsoft.com/office/drawing/2014/main" id="{124209CB-A8A9-C3DD-90B1-930A7D310114}"/>
              </a:ext>
            </a:extLst>
          </p:cNvPr>
          <p:cNvSpPr txBox="1"/>
          <p:nvPr/>
        </p:nvSpPr>
        <p:spPr>
          <a:xfrm>
            <a:off x="8423560" y="3505200"/>
            <a:ext cx="678873" cy="923330"/>
          </a:xfrm>
          <a:prstGeom prst="rect">
            <a:avLst/>
          </a:prstGeom>
          <a:noFill/>
        </p:spPr>
        <p:txBody>
          <a:bodyPr wrap="square" rtlCol="0">
            <a:spAutoFit/>
          </a:bodyPr>
          <a:lstStyle/>
          <a:p>
            <a:r>
              <a:rPr lang="en-US" sz="5400" dirty="0"/>
              <a:t>+</a:t>
            </a:r>
          </a:p>
        </p:txBody>
      </p:sp>
    </p:spTree>
    <p:extLst>
      <p:ext uri="{BB962C8B-B14F-4D97-AF65-F5344CB8AC3E}">
        <p14:creationId xmlns:p14="http://schemas.microsoft.com/office/powerpoint/2010/main" val="17414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A659-2843-AD0D-39AC-8248DA1A317B}"/>
              </a:ext>
            </a:extLst>
          </p:cNvPr>
          <p:cNvSpPr>
            <a:spLocks noGrp="1"/>
          </p:cNvSpPr>
          <p:nvPr>
            <p:ph type="title"/>
          </p:nvPr>
        </p:nvSpPr>
        <p:spPr/>
        <p:txBody>
          <a:bodyPr/>
          <a:lstStyle/>
          <a:p>
            <a:r>
              <a:rPr lang="en-US" dirty="0"/>
              <a:t>Open Questions</a:t>
            </a:r>
          </a:p>
        </p:txBody>
      </p:sp>
      <p:sp>
        <p:nvSpPr>
          <p:cNvPr id="3" name="Content Placeholder 2">
            <a:extLst>
              <a:ext uri="{FF2B5EF4-FFF2-40B4-BE49-F238E27FC236}">
                <a16:creationId xmlns:a16="http://schemas.microsoft.com/office/drawing/2014/main" id="{6E7C90A8-2DE9-2475-D904-FFF104630B5E}"/>
              </a:ext>
            </a:extLst>
          </p:cNvPr>
          <p:cNvSpPr>
            <a:spLocks noGrp="1"/>
          </p:cNvSpPr>
          <p:nvPr>
            <p:ph idx="1"/>
          </p:nvPr>
        </p:nvSpPr>
        <p:spPr/>
        <p:txBody>
          <a:bodyPr/>
          <a:lstStyle/>
          <a:p>
            <a:r>
              <a:rPr lang="en-US" dirty="0"/>
              <a:t>PRCs without </a:t>
            </a:r>
            <a:r>
              <a:rPr lang="en-US" dirty="0" err="1"/>
              <a:t>quasipolynomial</a:t>
            </a:r>
            <a:r>
              <a:rPr lang="en-US" dirty="0"/>
              <a:t>-time distinguishing attacks?</a:t>
            </a:r>
          </a:p>
          <a:p>
            <a:r>
              <a:rPr lang="en-US" dirty="0"/>
              <a:t>PRCs with robustness to adversaries </a:t>
            </a:r>
            <a:r>
              <a:rPr lang="en-US" i="1" dirty="0"/>
              <a:t>with a decoding key</a:t>
            </a:r>
            <a:r>
              <a:rPr lang="en-US" dirty="0"/>
              <a:t>?</a:t>
            </a:r>
          </a:p>
        </p:txBody>
      </p:sp>
    </p:spTree>
    <p:extLst>
      <p:ext uri="{BB962C8B-B14F-4D97-AF65-F5344CB8AC3E}">
        <p14:creationId xmlns:p14="http://schemas.microsoft.com/office/powerpoint/2010/main" val="179845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A65885BA-BFE4-775E-177A-E8D33F78C2AE}"/>
              </a:ext>
            </a:extLst>
          </p:cNvPr>
          <p:cNvSpPr txBox="1"/>
          <p:nvPr/>
        </p:nvSpPr>
        <p:spPr>
          <a:xfrm>
            <a:off x="1885932" y="3755740"/>
            <a:ext cx="2124812" cy="523220"/>
          </a:xfrm>
          <a:prstGeom prst="rect">
            <a:avLst/>
          </a:prstGeom>
          <a:solidFill>
            <a:schemeClr val="bg1"/>
          </a:solidFill>
        </p:spPr>
        <p:txBody>
          <a:bodyPr wrap="none" rtlCol="0">
            <a:spAutoFit/>
          </a:bodyPr>
          <a:lstStyle/>
          <a:p>
            <a:r>
              <a:rPr lang="en-US" sz="2800" strike="sngStrike" dirty="0"/>
              <a:t>randomness</a:t>
            </a:r>
          </a:p>
        </p:txBody>
      </p:sp>
      <p:sp>
        <p:nvSpPr>
          <p:cNvPr id="2" name="Title 1">
            <a:extLst>
              <a:ext uri="{FF2B5EF4-FFF2-40B4-BE49-F238E27FC236}">
                <a16:creationId xmlns:a16="http://schemas.microsoft.com/office/drawing/2014/main" id="{639F63F2-3A4D-468A-D126-AE49E1034467}"/>
              </a:ext>
            </a:extLst>
          </p:cNvPr>
          <p:cNvSpPr>
            <a:spLocks noGrp="1"/>
          </p:cNvSpPr>
          <p:nvPr>
            <p:ph type="title"/>
          </p:nvPr>
        </p:nvSpPr>
        <p:spPr/>
        <p:txBody>
          <a:bodyPr/>
          <a:lstStyle/>
          <a:p>
            <a:r>
              <a:rPr lang="en-US" dirty="0"/>
              <a:t>Motivation: Watermarks for Generative AI</a:t>
            </a:r>
          </a:p>
        </p:txBody>
      </p:sp>
      <p:pic>
        <p:nvPicPr>
          <p:cNvPr id="4" name="Graphic 3" descr="Robot with solid fill">
            <a:extLst>
              <a:ext uri="{FF2B5EF4-FFF2-40B4-BE49-F238E27FC236}">
                <a16:creationId xmlns:a16="http://schemas.microsoft.com/office/drawing/2014/main" id="{7E84DB1D-092A-1431-C3E0-75A5CCCA52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59680" y="3478183"/>
            <a:ext cx="2072640" cy="2072640"/>
          </a:xfrm>
          <a:prstGeom prst="rect">
            <a:avLst/>
          </a:prstGeom>
        </p:spPr>
      </p:pic>
      <p:sp>
        <p:nvSpPr>
          <p:cNvPr id="6" name="TextBox 5">
            <a:extLst>
              <a:ext uri="{FF2B5EF4-FFF2-40B4-BE49-F238E27FC236}">
                <a16:creationId xmlns:a16="http://schemas.microsoft.com/office/drawing/2014/main" id="{0F907728-2DB8-2928-AADA-3BF732D5C7CB}"/>
              </a:ext>
            </a:extLst>
          </p:cNvPr>
          <p:cNvSpPr txBox="1"/>
          <p:nvPr/>
        </p:nvSpPr>
        <p:spPr>
          <a:xfrm>
            <a:off x="1772266" y="4866978"/>
            <a:ext cx="2185855" cy="523220"/>
          </a:xfrm>
          <a:prstGeom prst="rect">
            <a:avLst/>
          </a:prstGeom>
          <a:noFill/>
        </p:spPr>
        <p:txBody>
          <a:bodyPr wrap="none" rtlCol="0">
            <a:spAutoFit/>
          </a:bodyPr>
          <a:lstStyle/>
          <a:p>
            <a:r>
              <a:rPr lang="en-US" sz="2800" dirty="0"/>
              <a:t>input/prompt</a:t>
            </a:r>
          </a:p>
        </p:txBody>
      </p:sp>
      <p:sp>
        <p:nvSpPr>
          <p:cNvPr id="7" name="Right Arrow 6">
            <a:extLst>
              <a:ext uri="{FF2B5EF4-FFF2-40B4-BE49-F238E27FC236}">
                <a16:creationId xmlns:a16="http://schemas.microsoft.com/office/drawing/2014/main" id="{DF62601E-C3DD-393E-80A6-671C8F20F52B}"/>
              </a:ext>
            </a:extLst>
          </p:cNvPr>
          <p:cNvSpPr/>
          <p:nvPr/>
        </p:nvSpPr>
        <p:spPr>
          <a:xfrm>
            <a:off x="3966136" y="3880190"/>
            <a:ext cx="1188720" cy="27432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FD3B06C1-9642-18C2-A7C6-65127C18142E}"/>
              </a:ext>
            </a:extLst>
          </p:cNvPr>
          <p:cNvSpPr/>
          <p:nvPr/>
        </p:nvSpPr>
        <p:spPr>
          <a:xfrm>
            <a:off x="3966136" y="5039342"/>
            <a:ext cx="1188720" cy="27432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981EE9F1-04C9-7BDB-FF73-618C26E33B7F}"/>
              </a:ext>
            </a:extLst>
          </p:cNvPr>
          <p:cNvSpPr/>
          <p:nvPr/>
        </p:nvSpPr>
        <p:spPr>
          <a:xfrm>
            <a:off x="7139468" y="4377343"/>
            <a:ext cx="1188720" cy="274320"/>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9990889-E5A3-2B64-6BA8-B1F843659F55}"/>
              </a:ext>
            </a:extLst>
          </p:cNvPr>
          <p:cNvSpPr txBox="1"/>
          <p:nvPr/>
        </p:nvSpPr>
        <p:spPr>
          <a:xfrm>
            <a:off x="8453392" y="4219043"/>
            <a:ext cx="1309333" cy="523220"/>
          </a:xfrm>
          <a:prstGeom prst="rect">
            <a:avLst/>
          </a:prstGeom>
          <a:noFill/>
        </p:spPr>
        <p:txBody>
          <a:bodyPr wrap="none" rtlCol="0">
            <a:spAutoFit/>
          </a:bodyPr>
          <a:lstStyle/>
          <a:p>
            <a:r>
              <a:rPr lang="en-US" sz="2800" dirty="0"/>
              <a:t>content</a:t>
            </a:r>
          </a:p>
        </p:txBody>
      </p:sp>
      <p:cxnSp>
        <p:nvCxnSpPr>
          <p:cNvPr id="11" name="Curved Connector 10">
            <a:extLst>
              <a:ext uri="{FF2B5EF4-FFF2-40B4-BE49-F238E27FC236}">
                <a16:creationId xmlns:a16="http://schemas.microsoft.com/office/drawing/2014/main" id="{1BCD9B18-69FB-DA6E-E0BC-FC25EF798E0A}"/>
              </a:ext>
            </a:extLst>
          </p:cNvPr>
          <p:cNvCxnSpPr>
            <a:cxnSpLocks/>
          </p:cNvCxnSpPr>
          <p:nvPr/>
        </p:nvCxnSpPr>
        <p:spPr>
          <a:xfrm rot="16200000" flipV="1">
            <a:off x="5812044" y="918059"/>
            <a:ext cx="466344" cy="6135624"/>
          </a:xfrm>
          <a:prstGeom prst="curvedConnector3">
            <a:avLst>
              <a:gd name="adj1" fmla="val 266761"/>
            </a:avLst>
          </a:prstGeom>
          <a:ln w="57150">
            <a:tailEnd type="triangle"/>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CD0811CC-334C-A633-8A28-52A5EAAC456B}"/>
              </a:ext>
            </a:extLst>
          </p:cNvPr>
          <p:cNvSpPr txBox="1"/>
          <p:nvPr/>
        </p:nvSpPr>
        <p:spPr>
          <a:xfrm>
            <a:off x="4118060" y="1923629"/>
            <a:ext cx="3854311" cy="954107"/>
          </a:xfrm>
          <a:prstGeom prst="rect">
            <a:avLst/>
          </a:prstGeom>
          <a:noFill/>
        </p:spPr>
        <p:txBody>
          <a:bodyPr wrap="square" rtlCol="0">
            <a:spAutoFit/>
          </a:bodyPr>
          <a:lstStyle/>
          <a:p>
            <a:pPr algn="ctr"/>
            <a:r>
              <a:rPr lang="en-US" sz="2800" dirty="0"/>
              <a:t>approximate randomness recovery</a:t>
            </a:r>
          </a:p>
        </p:txBody>
      </p:sp>
      <p:sp>
        <p:nvSpPr>
          <p:cNvPr id="5" name="TextBox 4">
            <a:extLst>
              <a:ext uri="{FF2B5EF4-FFF2-40B4-BE49-F238E27FC236}">
                <a16:creationId xmlns:a16="http://schemas.microsoft.com/office/drawing/2014/main" id="{BFB5C5A6-751E-2B64-1070-A6551B92BCE3}"/>
              </a:ext>
            </a:extLst>
          </p:cNvPr>
          <p:cNvSpPr txBox="1"/>
          <p:nvPr/>
        </p:nvSpPr>
        <p:spPr>
          <a:xfrm>
            <a:off x="1778722" y="3755740"/>
            <a:ext cx="2124812" cy="523220"/>
          </a:xfrm>
          <a:prstGeom prst="rect">
            <a:avLst/>
          </a:prstGeom>
          <a:solidFill>
            <a:schemeClr val="bg1"/>
          </a:solidFill>
        </p:spPr>
        <p:txBody>
          <a:bodyPr wrap="none" rtlCol="0">
            <a:spAutoFit/>
          </a:bodyPr>
          <a:lstStyle/>
          <a:p>
            <a:r>
              <a:rPr lang="en-US" sz="2800" dirty="0"/>
              <a:t>randomness</a:t>
            </a:r>
          </a:p>
        </p:txBody>
      </p:sp>
      <p:sp>
        <p:nvSpPr>
          <p:cNvPr id="12" name="TextBox 11">
            <a:extLst>
              <a:ext uri="{FF2B5EF4-FFF2-40B4-BE49-F238E27FC236}">
                <a16:creationId xmlns:a16="http://schemas.microsoft.com/office/drawing/2014/main" id="{182A86E5-A8A1-0A33-DE9E-8F95E4C33FF6}"/>
              </a:ext>
            </a:extLst>
          </p:cNvPr>
          <p:cNvSpPr txBox="1"/>
          <p:nvPr/>
        </p:nvSpPr>
        <p:spPr>
          <a:xfrm>
            <a:off x="221672" y="4081883"/>
            <a:ext cx="5874327" cy="954107"/>
          </a:xfrm>
          <a:prstGeom prst="rect">
            <a:avLst/>
          </a:prstGeom>
          <a:noFill/>
        </p:spPr>
        <p:txBody>
          <a:bodyPr wrap="square" rtlCol="0">
            <a:spAutoFit/>
          </a:bodyPr>
          <a:lstStyle/>
          <a:p>
            <a:pPr algn="ctr"/>
            <a:r>
              <a:rPr lang="en-US" sz="2800" b="1" dirty="0">
                <a:solidFill>
                  <a:schemeClr val="accent2"/>
                </a:solidFill>
              </a:rPr>
              <a:t>pseudorandom codeword: </a:t>
            </a:r>
          </a:p>
          <a:p>
            <a:pPr algn="ctr"/>
            <a:r>
              <a:rPr lang="en-US" sz="2800" b="1" dirty="0">
                <a:solidFill>
                  <a:schemeClr val="accent2"/>
                </a:solidFill>
              </a:rPr>
              <a:t>Enc(1)</a:t>
            </a:r>
          </a:p>
        </p:txBody>
      </p:sp>
      <p:sp>
        <p:nvSpPr>
          <p:cNvPr id="3" name="TextBox 2">
            <a:extLst>
              <a:ext uri="{FF2B5EF4-FFF2-40B4-BE49-F238E27FC236}">
                <a16:creationId xmlns:a16="http://schemas.microsoft.com/office/drawing/2014/main" id="{1ACE1240-F1C1-65BA-8545-0F6CA1833BE1}"/>
              </a:ext>
            </a:extLst>
          </p:cNvPr>
          <p:cNvSpPr txBox="1"/>
          <p:nvPr/>
        </p:nvSpPr>
        <p:spPr>
          <a:xfrm>
            <a:off x="4353790" y="3706091"/>
            <a:ext cx="678873"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105390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F62-337C-2286-FEDC-94AEBE711100}"/>
              </a:ext>
            </a:extLst>
          </p:cNvPr>
          <p:cNvSpPr>
            <a:spLocks noGrp="1"/>
          </p:cNvSpPr>
          <p:nvPr>
            <p:ph type="title"/>
          </p:nvPr>
        </p:nvSpPr>
        <p:spPr>
          <a:xfrm>
            <a:off x="374073" y="-162791"/>
            <a:ext cx="11817927" cy="1325563"/>
          </a:xfrm>
        </p:spPr>
        <p:txBody>
          <a:bodyPr>
            <a:normAutofit/>
          </a:bodyPr>
          <a:lstStyle/>
          <a:p>
            <a:pPr algn="ctr"/>
            <a:r>
              <a:rPr lang="en-US" dirty="0"/>
              <a:t>Pseudorandom codes </a:t>
            </a:r>
            <a:r>
              <a:rPr lang="en-US" sz="4400" dirty="0"/>
              <a:t>[</a:t>
            </a:r>
            <a:r>
              <a:rPr lang="en-US" sz="4400" dirty="0">
                <a:solidFill>
                  <a:schemeClr val="accent1"/>
                </a:solidFill>
              </a:rPr>
              <a:t>C-</a:t>
            </a:r>
            <a:r>
              <a:rPr lang="en-US" sz="4400" dirty="0"/>
              <a:t>Gunn24]</a:t>
            </a:r>
            <a:endParaRPr lang="en-US" dirty="0"/>
          </a:p>
        </p:txBody>
      </p:sp>
      <p:sp>
        <p:nvSpPr>
          <p:cNvPr id="4" name="Rounded Rectangle 3">
            <a:extLst>
              <a:ext uri="{FF2B5EF4-FFF2-40B4-BE49-F238E27FC236}">
                <a16:creationId xmlns:a16="http://schemas.microsoft.com/office/drawing/2014/main" id="{76A912F1-820C-3407-081C-C4950EE7F64F}"/>
              </a:ext>
            </a:extLst>
          </p:cNvPr>
          <p:cNvSpPr/>
          <p:nvPr/>
        </p:nvSpPr>
        <p:spPr>
          <a:xfrm>
            <a:off x="5500254" y="1406237"/>
            <a:ext cx="6061364"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encryption</a:t>
            </a:r>
          </a:p>
        </p:txBody>
      </p:sp>
      <p:sp>
        <p:nvSpPr>
          <p:cNvPr id="5" name="Rounded Rectangle 4">
            <a:extLst>
              <a:ext uri="{FF2B5EF4-FFF2-40B4-BE49-F238E27FC236}">
                <a16:creationId xmlns:a16="http://schemas.microsoft.com/office/drawing/2014/main" id="{E09E557B-9000-F82E-D3BE-595F63C0C951}"/>
              </a:ext>
            </a:extLst>
          </p:cNvPr>
          <p:cNvSpPr/>
          <p:nvPr/>
        </p:nvSpPr>
        <p:spPr>
          <a:xfrm>
            <a:off x="5500253" y="4193021"/>
            <a:ext cx="6061363"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Error-correcting code</a:t>
            </a:r>
          </a:p>
        </p:txBody>
      </p:sp>
      <p:sp>
        <p:nvSpPr>
          <p:cNvPr id="7" name="Rounded Rectangle 6">
            <a:extLst>
              <a:ext uri="{FF2B5EF4-FFF2-40B4-BE49-F238E27FC236}">
                <a16:creationId xmlns:a16="http://schemas.microsoft.com/office/drawing/2014/main" id="{9ED1F00B-913E-2324-A2AE-37EF7CE8D18A}"/>
              </a:ext>
            </a:extLst>
          </p:cNvPr>
          <p:cNvSpPr/>
          <p:nvPr/>
        </p:nvSpPr>
        <p:spPr>
          <a:xfrm>
            <a:off x="374073" y="2879329"/>
            <a:ext cx="3855026"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code (PRC)</a:t>
            </a:r>
          </a:p>
        </p:txBody>
      </p:sp>
      <p:sp>
        <p:nvSpPr>
          <p:cNvPr id="3" name="TextBox 2">
            <a:extLst>
              <a:ext uri="{FF2B5EF4-FFF2-40B4-BE49-F238E27FC236}">
                <a16:creationId xmlns:a16="http://schemas.microsoft.com/office/drawing/2014/main" id="{1E244EDE-94CB-5738-9FA0-7D89F3939868}"/>
              </a:ext>
            </a:extLst>
          </p:cNvPr>
          <p:cNvSpPr txBox="1"/>
          <p:nvPr/>
        </p:nvSpPr>
        <p:spPr>
          <a:xfrm>
            <a:off x="4525239" y="3706091"/>
            <a:ext cx="678873" cy="923330"/>
          </a:xfrm>
          <a:prstGeom prst="rect">
            <a:avLst/>
          </a:prstGeom>
          <a:noFill/>
        </p:spPr>
        <p:txBody>
          <a:bodyPr wrap="square" rtlCol="0">
            <a:spAutoFit/>
          </a:bodyPr>
          <a:lstStyle/>
          <a:p>
            <a:r>
              <a:rPr lang="en-US" sz="5400" dirty="0"/>
              <a:t>=</a:t>
            </a:r>
          </a:p>
        </p:txBody>
      </p:sp>
      <p:sp>
        <p:nvSpPr>
          <p:cNvPr id="6" name="TextBox 5">
            <a:extLst>
              <a:ext uri="{FF2B5EF4-FFF2-40B4-BE49-F238E27FC236}">
                <a16:creationId xmlns:a16="http://schemas.microsoft.com/office/drawing/2014/main" id="{124209CB-A8A9-C3DD-90B1-930A7D310114}"/>
              </a:ext>
            </a:extLst>
          </p:cNvPr>
          <p:cNvSpPr txBox="1"/>
          <p:nvPr/>
        </p:nvSpPr>
        <p:spPr>
          <a:xfrm>
            <a:off x="8423560" y="3505200"/>
            <a:ext cx="678873" cy="923330"/>
          </a:xfrm>
          <a:prstGeom prst="rect">
            <a:avLst/>
          </a:prstGeom>
          <a:noFill/>
        </p:spPr>
        <p:txBody>
          <a:bodyPr wrap="square" rtlCol="0">
            <a:spAutoFit/>
          </a:bodyPr>
          <a:lstStyle/>
          <a:p>
            <a:r>
              <a:rPr lang="en-US" sz="5400" dirty="0"/>
              <a:t>+</a:t>
            </a:r>
          </a:p>
        </p:txBody>
      </p:sp>
    </p:spTree>
    <p:extLst>
      <p:ext uri="{BB962C8B-B14F-4D97-AF65-F5344CB8AC3E}">
        <p14:creationId xmlns:p14="http://schemas.microsoft.com/office/powerpoint/2010/main" val="271391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F62-337C-2286-FEDC-94AEBE711100}"/>
              </a:ext>
            </a:extLst>
          </p:cNvPr>
          <p:cNvSpPr>
            <a:spLocks noGrp="1"/>
          </p:cNvSpPr>
          <p:nvPr>
            <p:ph type="title"/>
          </p:nvPr>
        </p:nvSpPr>
        <p:spPr>
          <a:xfrm>
            <a:off x="374073" y="-162791"/>
            <a:ext cx="11817927" cy="1325563"/>
          </a:xfrm>
        </p:spPr>
        <p:txBody>
          <a:bodyPr>
            <a:normAutofit/>
          </a:bodyPr>
          <a:lstStyle/>
          <a:p>
            <a:pPr algn="ctr"/>
            <a:r>
              <a:rPr lang="en-US" dirty="0"/>
              <a:t>Pseudorandom codes </a:t>
            </a:r>
            <a:r>
              <a:rPr lang="en-US" sz="4400" dirty="0"/>
              <a:t>[</a:t>
            </a:r>
            <a:r>
              <a:rPr lang="en-US" sz="4400" dirty="0">
                <a:solidFill>
                  <a:schemeClr val="accent1"/>
                </a:solidFill>
              </a:rPr>
              <a:t>C-</a:t>
            </a:r>
            <a:r>
              <a:rPr lang="en-US" sz="4400" dirty="0"/>
              <a:t>Gunn24]</a:t>
            </a:r>
            <a:endParaRPr lang="en-US" dirty="0"/>
          </a:p>
        </p:txBody>
      </p:sp>
      <mc:AlternateContent xmlns:mc="http://schemas.openxmlformats.org/markup-compatibility/2006">
        <mc:Choice xmlns:a14="http://schemas.microsoft.com/office/drawing/2010/main" Requires="a14">
          <p:sp>
            <p:nvSpPr>
              <p:cNvPr id="5" name="Rounded Rectangle 4">
                <a:extLst>
                  <a:ext uri="{FF2B5EF4-FFF2-40B4-BE49-F238E27FC236}">
                    <a16:creationId xmlns:a16="http://schemas.microsoft.com/office/drawing/2014/main" id="{E09E557B-9000-F82E-D3BE-595F63C0C951}"/>
                  </a:ext>
                </a:extLst>
              </p:cNvPr>
              <p:cNvSpPr/>
              <p:nvPr/>
            </p:nvSpPr>
            <p:spPr>
              <a:xfrm>
                <a:off x="5500253" y="4193021"/>
                <a:ext cx="6061363"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Ciphertexts are robust:</a:t>
                </a:r>
              </a:p>
              <a:p>
                <a:pPr algn="ctr"/>
                <a14:m>
                  <m:oMath xmlns:m="http://schemas.openxmlformats.org/officeDocument/2006/math">
                    <m:r>
                      <a:rPr lang="en-US" sz="3200" b="0" i="1" smtClean="0">
                        <a:latin typeface="Cambria Math" panose="02040503050406030204" pitchFamily="18" charset="0"/>
                      </a:rPr>
                      <m:t>𝐸𝑛𝑐</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𝑚</m:t>
                        </m:r>
                      </m:e>
                    </m:d>
                  </m:oMath>
                </a14:m>
                <a:r>
                  <a:rPr lang="en-US" sz="3200" dirty="0"/>
                  <a:t> + low-weight error </a:t>
                </a:r>
              </a:p>
              <a:p>
                <a:pPr algn="ctr"/>
                <a:r>
                  <a:rPr lang="en-US" sz="3200" dirty="0"/>
                  <a:t>still decrypts to </a:t>
                </a:r>
                <a14:m>
                  <m:oMath xmlns:m="http://schemas.openxmlformats.org/officeDocument/2006/math">
                    <m:r>
                      <a:rPr lang="en-US" sz="3200" b="0" i="1" smtClean="0">
                        <a:latin typeface="Cambria Math" panose="02040503050406030204" pitchFamily="18" charset="0"/>
                      </a:rPr>
                      <m:t>𝑚</m:t>
                    </m:r>
                  </m:oMath>
                </a14:m>
                <a:endParaRPr lang="en-US" sz="3200" dirty="0"/>
              </a:p>
            </p:txBody>
          </p:sp>
        </mc:Choice>
        <mc:Fallback>
          <p:sp>
            <p:nvSpPr>
              <p:cNvPr id="5" name="Rounded Rectangle 4">
                <a:extLst>
                  <a:ext uri="{FF2B5EF4-FFF2-40B4-BE49-F238E27FC236}">
                    <a16:creationId xmlns:a16="http://schemas.microsoft.com/office/drawing/2014/main" id="{E09E557B-9000-F82E-D3BE-595F63C0C951}"/>
                  </a:ext>
                </a:extLst>
              </p:cNvPr>
              <p:cNvSpPr>
                <a:spLocks noRot="1" noChangeAspect="1" noMove="1" noResize="1" noEditPoints="1" noAdjustHandles="1" noChangeArrowheads="1" noChangeShapeType="1" noTextEdit="1"/>
              </p:cNvSpPr>
              <p:nvPr/>
            </p:nvSpPr>
            <p:spPr>
              <a:xfrm>
                <a:off x="5500253" y="4193021"/>
                <a:ext cx="6061363" cy="2299854"/>
              </a:xfrm>
              <a:prstGeom prst="roundRect">
                <a:avLst/>
              </a:prstGeom>
              <a:blipFill>
                <a:blip r:embed="rId3"/>
                <a:stretch>
                  <a:fillRect/>
                </a:stretch>
              </a:blipFill>
            </p:spPr>
            <p:txBody>
              <a:bodyPr/>
              <a:lstStyle/>
              <a:p>
                <a:r>
                  <a:rPr lang="en-US">
                    <a:noFill/>
                  </a:rPr>
                  <a:t> </a:t>
                </a:r>
              </a:p>
            </p:txBody>
          </p:sp>
        </mc:Fallback>
      </mc:AlternateContent>
      <p:sp>
        <p:nvSpPr>
          <p:cNvPr id="7" name="Rounded Rectangle 6">
            <a:extLst>
              <a:ext uri="{FF2B5EF4-FFF2-40B4-BE49-F238E27FC236}">
                <a16:creationId xmlns:a16="http://schemas.microsoft.com/office/drawing/2014/main" id="{9ED1F00B-913E-2324-A2AE-37EF7CE8D18A}"/>
              </a:ext>
            </a:extLst>
          </p:cNvPr>
          <p:cNvSpPr/>
          <p:nvPr/>
        </p:nvSpPr>
        <p:spPr>
          <a:xfrm>
            <a:off x="374073" y="2879329"/>
            <a:ext cx="3855026"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code (PRC)</a:t>
            </a:r>
          </a:p>
        </p:txBody>
      </p:sp>
      <p:sp>
        <p:nvSpPr>
          <p:cNvPr id="3" name="TextBox 2">
            <a:extLst>
              <a:ext uri="{FF2B5EF4-FFF2-40B4-BE49-F238E27FC236}">
                <a16:creationId xmlns:a16="http://schemas.microsoft.com/office/drawing/2014/main" id="{1E244EDE-94CB-5738-9FA0-7D89F3939868}"/>
              </a:ext>
            </a:extLst>
          </p:cNvPr>
          <p:cNvSpPr txBox="1"/>
          <p:nvPr/>
        </p:nvSpPr>
        <p:spPr>
          <a:xfrm>
            <a:off x="4525239" y="3706091"/>
            <a:ext cx="678873" cy="923330"/>
          </a:xfrm>
          <a:prstGeom prst="rect">
            <a:avLst/>
          </a:prstGeom>
          <a:noFill/>
        </p:spPr>
        <p:txBody>
          <a:bodyPr wrap="square" rtlCol="0">
            <a:spAutoFit/>
          </a:bodyPr>
          <a:lstStyle/>
          <a:p>
            <a:r>
              <a:rPr lang="en-US" sz="5400" dirty="0"/>
              <a:t>=</a:t>
            </a:r>
          </a:p>
        </p:txBody>
      </p:sp>
      <p:sp>
        <p:nvSpPr>
          <p:cNvPr id="6" name="TextBox 5">
            <a:extLst>
              <a:ext uri="{FF2B5EF4-FFF2-40B4-BE49-F238E27FC236}">
                <a16:creationId xmlns:a16="http://schemas.microsoft.com/office/drawing/2014/main" id="{124209CB-A8A9-C3DD-90B1-930A7D310114}"/>
              </a:ext>
            </a:extLst>
          </p:cNvPr>
          <p:cNvSpPr txBox="1"/>
          <p:nvPr/>
        </p:nvSpPr>
        <p:spPr>
          <a:xfrm>
            <a:off x="8423560" y="3505200"/>
            <a:ext cx="678873" cy="923330"/>
          </a:xfrm>
          <a:prstGeom prst="rect">
            <a:avLst/>
          </a:prstGeom>
          <a:noFill/>
        </p:spPr>
        <p:txBody>
          <a:bodyPr wrap="square" rtlCol="0">
            <a:spAutoFit/>
          </a:bodyPr>
          <a:lstStyle/>
          <a:p>
            <a:r>
              <a:rPr lang="en-US" sz="5400" dirty="0"/>
              <a:t>+</a:t>
            </a:r>
          </a:p>
        </p:txBody>
      </p:sp>
      <p:sp>
        <p:nvSpPr>
          <p:cNvPr id="8" name="Rounded Rectangle 7">
            <a:extLst>
              <a:ext uri="{FF2B5EF4-FFF2-40B4-BE49-F238E27FC236}">
                <a16:creationId xmlns:a16="http://schemas.microsoft.com/office/drawing/2014/main" id="{9F71F136-0C5D-8118-6869-69B64D3D2DE6}"/>
              </a:ext>
            </a:extLst>
          </p:cNvPr>
          <p:cNvSpPr/>
          <p:nvPr/>
        </p:nvSpPr>
        <p:spPr>
          <a:xfrm>
            <a:off x="5500252" y="4193021"/>
            <a:ext cx="6061363"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Error-correcting code</a:t>
            </a:r>
          </a:p>
        </p:txBody>
      </p:sp>
      <mc:AlternateContent xmlns:mc="http://schemas.openxmlformats.org/markup-compatibility/2006">
        <mc:Choice xmlns:a14="http://schemas.microsoft.com/office/drawing/2010/main" Requires="a14">
          <p:sp>
            <p:nvSpPr>
              <p:cNvPr id="9" name="Rounded Rectangle 8">
                <a:extLst>
                  <a:ext uri="{FF2B5EF4-FFF2-40B4-BE49-F238E27FC236}">
                    <a16:creationId xmlns:a16="http://schemas.microsoft.com/office/drawing/2014/main" id="{D7823138-3866-EB0F-C51E-7C18BCA4D7AC}"/>
                  </a:ext>
                </a:extLst>
              </p:cNvPr>
              <p:cNvSpPr/>
              <p:nvPr/>
            </p:nvSpPr>
            <p:spPr>
              <a:xfrm>
                <a:off x="5500254" y="1406237"/>
                <a:ext cx="6061364"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pseudorandom:</a:t>
                </a:r>
              </a:p>
              <a:p>
                <a:pPr algn="ctr"/>
                <a14:m>
                  <m:oMath xmlns:m="http://schemas.openxmlformats.org/officeDocument/2006/math">
                    <m:r>
                      <a:rPr lang="en-US" sz="4000" b="0" i="1" smtClean="0">
                        <a:latin typeface="Cambria Math" panose="02040503050406030204" pitchFamily="18" charset="0"/>
                      </a:rPr>
                      <m:t>𝐸𝑛</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𝑐</m:t>
                        </m:r>
                      </m:e>
                      <m:sub>
                        <m:r>
                          <a:rPr lang="en-US" sz="4000" b="0" i="1" smtClean="0">
                            <a:latin typeface="Cambria Math" panose="02040503050406030204" pitchFamily="18" charset="0"/>
                          </a:rPr>
                          <m:t>𝑠𝑘</m:t>
                        </m:r>
                      </m:sub>
                    </m:sSub>
                    <m:d>
                      <m:dPr>
                        <m:ctrlPr>
                          <a:rPr lang="en-US" sz="4000" b="0" i="1" smtClean="0">
                            <a:latin typeface="Cambria Math" panose="02040503050406030204" pitchFamily="18" charset="0"/>
                          </a:rPr>
                        </m:ctrlPr>
                      </m:dPr>
                      <m:e>
                        <m:r>
                          <a:rPr lang="en-US" sz="4000" b="0" i="1" smtClean="0">
                            <a:latin typeface="Cambria Math" panose="02040503050406030204" pitchFamily="18" charset="0"/>
                          </a:rPr>
                          <m:t>⋅</m:t>
                        </m:r>
                      </m:e>
                    </m:d>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𝑐</m:t>
                        </m:r>
                      </m:sub>
                    </m:sSub>
                    <m:r>
                      <a:rPr lang="en-US" sz="4000" b="0" i="1" smtClean="0">
                        <a:latin typeface="Cambria Math" panose="02040503050406030204" pitchFamily="18" charset="0"/>
                      </a:rPr>
                      <m:t> </m:t>
                    </m:r>
                    <m:r>
                      <a:rPr lang="en-US" sz="4000" b="0" i="1" smtClean="0">
                        <a:latin typeface="Cambria Math" panose="02040503050406030204" pitchFamily="18" charset="0"/>
                      </a:rPr>
                      <m:t>𝑈𝑛𝑖𝑓</m:t>
                    </m:r>
                    <m:r>
                      <a:rPr lang="en-US" sz="4000" b="0" i="1" smtClean="0">
                        <a:latin typeface="Cambria Math" panose="02040503050406030204" pitchFamily="18" charset="0"/>
                      </a:rPr>
                      <m:t>(⋅)</m:t>
                    </m:r>
                  </m:oMath>
                </a14:m>
                <a:r>
                  <a:rPr lang="en-US" sz="4000" dirty="0"/>
                  <a:t>  </a:t>
                </a:r>
              </a:p>
            </p:txBody>
          </p:sp>
        </mc:Choice>
        <mc:Fallback>
          <p:sp>
            <p:nvSpPr>
              <p:cNvPr id="9" name="Rounded Rectangle 8">
                <a:extLst>
                  <a:ext uri="{FF2B5EF4-FFF2-40B4-BE49-F238E27FC236}">
                    <a16:creationId xmlns:a16="http://schemas.microsoft.com/office/drawing/2014/main" id="{D7823138-3866-EB0F-C51E-7C18BCA4D7AC}"/>
                  </a:ext>
                </a:extLst>
              </p:cNvPr>
              <p:cNvSpPr>
                <a:spLocks noRot="1" noChangeAspect="1" noMove="1" noResize="1" noEditPoints="1" noAdjustHandles="1" noChangeArrowheads="1" noChangeShapeType="1" noTextEdit="1"/>
              </p:cNvSpPr>
              <p:nvPr/>
            </p:nvSpPr>
            <p:spPr>
              <a:xfrm>
                <a:off x="5500254" y="1406237"/>
                <a:ext cx="6061364" cy="2299854"/>
              </a:xfrm>
              <a:prstGeom prst="round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7474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F62-337C-2286-FEDC-94AEBE711100}"/>
              </a:ext>
            </a:extLst>
          </p:cNvPr>
          <p:cNvSpPr>
            <a:spLocks noGrp="1"/>
          </p:cNvSpPr>
          <p:nvPr>
            <p:ph type="title"/>
          </p:nvPr>
        </p:nvSpPr>
        <p:spPr>
          <a:xfrm>
            <a:off x="374073" y="-162791"/>
            <a:ext cx="11817927" cy="1325563"/>
          </a:xfrm>
        </p:spPr>
        <p:txBody>
          <a:bodyPr>
            <a:normAutofit/>
          </a:bodyPr>
          <a:lstStyle/>
          <a:p>
            <a:pPr algn="ctr"/>
            <a:r>
              <a:rPr lang="en-US" dirty="0"/>
              <a:t>Pseudorandom codes </a:t>
            </a:r>
            <a:r>
              <a:rPr lang="en-US" sz="4400" dirty="0"/>
              <a:t>[</a:t>
            </a:r>
            <a:r>
              <a:rPr lang="en-US" sz="4400" dirty="0">
                <a:solidFill>
                  <a:schemeClr val="accent1"/>
                </a:solidFill>
              </a:rPr>
              <a:t>C-</a:t>
            </a:r>
            <a:r>
              <a:rPr lang="en-US" sz="4400" dirty="0"/>
              <a:t>Gunn24]</a:t>
            </a:r>
            <a:endParaRPr lang="en-US" dirty="0"/>
          </a:p>
        </p:txBody>
      </p:sp>
      <mc:AlternateContent xmlns:mc="http://schemas.openxmlformats.org/markup-compatibility/2006">
        <mc:Choice xmlns:a14="http://schemas.microsoft.com/office/drawing/2010/main" Requires="a14">
          <p:sp>
            <p:nvSpPr>
              <p:cNvPr id="4" name="Rounded Rectangle 3">
                <a:extLst>
                  <a:ext uri="{FF2B5EF4-FFF2-40B4-BE49-F238E27FC236}">
                    <a16:creationId xmlns:a16="http://schemas.microsoft.com/office/drawing/2014/main" id="{76A912F1-820C-3407-081C-C4950EE7F64F}"/>
                  </a:ext>
                </a:extLst>
              </p:cNvPr>
              <p:cNvSpPr/>
              <p:nvPr/>
            </p:nvSpPr>
            <p:spPr>
              <a:xfrm>
                <a:off x="5500254" y="1406237"/>
                <a:ext cx="6061364"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pseudorandom:</a:t>
                </a:r>
              </a:p>
              <a:p>
                <a:pPr algn="ctr"/>
                <a14:m>
                  <m:oMath xmlns:m="http://schemas.openxmlformats.org/officeDocument/2006/math">
                    <m:r>
                      <a:rPr lang="en-US" sz="4000" b="0" i="1" smtClean="0">
                        <a:latin typeface="Cambria Math" panose="02040503050406030204" pitchFamily="18" charset="0"/>
                      </a:rPr>
                      <m:t>𝐸𝑛</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𝑐</m:t>
                        </m:r>
                      </m:e>
                      <m:sub>
                        <m:r>
                          <a:rPr lang="en-US" sz="4000" b="0" i="1" smtClean="0">
                            <a:latin typeface="Cambria Math" panose="02040503050406030204" pitchFamily="18" charset="0"/>
                          </a:rPr>
                          <m:t>𝑠𝑘</m:t>
                        </m:r>
                      </m:sub>
                    </m:sSub>
                    <m:d>
                      <m:dPr>
                        <m:ctrlPr>
                          <a:rPr lang="en-US" sz="4000" b="0" i="1" smtClean="0">
                            <a:latin typeface="Cambria Math" panose="02040503050406030204" pitchFamily="18" charset="0"/>
                          </a:rPr>
                        </m:ctrlPr>
                      </m:dPr>
                      <m:e>
                        <m:r>
                          <a:rPr lang="en-US" sz="4000" b="0" i="1" smtClean="0">
                            <a:latin typeface="Cambria Math" panose="02040503050406030204" pitchFamily="18" charset="0"/>
                          </a:rPr>
                          <m:t>⋅</m:t>
                        </m:r>
                      </m:e>
                    </m:d>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𝑐</m:t>
                        </m:r>
                      </m:sub>
                    </m:sSub>
                    <m:r>
                      <a:rPr lang="en-US" sz="4000" b="0" i="1" smtClean="0">
                        <a:latin typeface="Cambria Math" panose="02040503050406030204" pitchFamily="18" charset="0"/>
                      </a:rPr>
                      <m:t> </m:t>
                    </m:r>
                    <m:r>
                      <a:rPr lang="en-US" sz="4000" b="0" i="1" smtClean="0">
                        <a:latin typeface="Cambria Math" panose="02040503050406030204" pitchFamily="18" charset="0"/>
                      </a:rPr>
                      <m:t>𝑈𝑛𝑖𝑓</m:t>
                    </m:r>
                    <m:r>
                      <a:rPr lang="en-US" sz="4000" b="0" i="1" smtClean="0">
                        <a:latin typeface="Cambria Math" panose="02040503050406030204" pitchFamily="18" charset="0"/>
                      </a:rPr>
                      <m:t>(⋅)</m:t>
                    </m:r>
                  </m:oMath>
                </a14:m>
                <a:r>
                  <a:rPr lang="en-US" sz="4000" dirty="0"/>
                  <a:t>  </a:t>
                </a:r>
              </a:p>
            </p:txBody>
          </p:sp>
        </mc:Choice>
        <mc:Fallback>
          <p:sp>
            <p:nvSpPr>
              <p:cNvPr id="4" name="Rounded Rectangle 3">
                <a:extLst>
                  <a:ext uri="{FF2B5EF4-FFF2-40B4-BE49-F238E27FC236}">
                    <a16:creationId xmlns:a16="http://schemas.microsoft.com/office/drawing/2014/main" id="{76A912F1-820C-3407-081C-C4950EE7F64F}"/>
                  </a:ext>
                </a:extLst>
              </p:cNvPr>
              <p:cNvSpPr>
                <a:spLocks noRot="1" noChangeAspect="1" noMove="1" noResize="1" noEditPoints="1" noAdjustHandles="1" noChangeArrowheads="1" noChangeShapeType="1" noTextEdit="1"/>
              </p:cNvSpPr>
              <p:nvPr/>
            </p:nvSpPr>
            <p:spPr>
              <a:xfrm>
                <a:off x="5500254" y="1406237"/>
                <a:ext cx="6061364" cy="2299854"/>
              </a:xfrm>
              <a:prstGeom prst="round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ounded Rectangle 4">
                <a:extLst>
                  <a:ext uri="{FF2B5EF4-FFF2-40B4-BE49-F238E27FC236}">
                    <a16:creationId xmlns:a16="http://schemas.microsoft.com/office/drawing/2014/main" id="{E09E557B-9000-F82E-D3BE-595F63C0C951}"/>
                  </a:ext>
                </a:extLst>
              </p:cNvPr>
              <p:cNvSpPr/>
              <p:nvPr/>
            </p:nvSpPr>
            <p:spPr>
              <a:xfrm>
                <a:off x="5500253" y="4193021"/>
                <a:ext cx="6061363"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robust:</a:t>
                </a:r>
              </a:p>
              <a:p>
                <a:pPr algn="ctr"/>
                <a14:m>
                  <m:oMath xmlns:m="http://schemas.openxmlformats.org/officeDocument/2006/math">
                    <m:r>
                      <a:rPr lang="en-US" sz="3200" b="0" i="1" smtClean="0">
                        <a:latin typeface="Cambria Math" panose="02040503050406030204" pitchFamily="18" charset="0"/>
                      </a:rPr>
                      <m:t>𝐸𝑛</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𝑐</m:t>
                        </m:r>
                      </m:e>
                      <m:sub>
                        <m:r>
                          <a:rPr lang="en-US" sz="3200" b="0" i="1" smtClean="0">
                            <a:latin typeface="Cambria Math" panose="02040503050406030204" pitchFamily="18" charset="0"/>
                          </a:rPr>
                          <m:t>𝑠𝑘</m:t>
                        </m:r>
                      </m:sub>
                    </m:sSub>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𝑚</m:t>
                        </m:r>
                      </m:e>
                    </m:d>
                  </m:oMath>
                </a14:m>
                <a:r>
                  <a:rPr lang="en-US" sz="3200" dirty="0"/>
                  <a:t> + low-weight error </a:t>
                </a:r>
              </a:p>
              <a:p>
                <a:pPr algn="ctr"/>
                <a:r>
                  <a:rPr lang="en-US" sz="3200" dirty="0"/>
                  <a:t>still decrypts to </a:t>
                </a:r>
                <a14:m>
                  <m:oMath xmlns:m="http://schemas.openxmlformats.org/officeDocument/2006/math">
                    <m:r>
                      <a:rPr lang="en-US" sz="3200" b="0" i="1" smtClean="0">
                        <a:latin typeface="Cambria Math" panose="02040503050406030204" pitchFamily="18" charset="0"/>
                      </a:rPr>
                      <m:t>𝑚</m:t>
                    </m:r>
                  </m:oMath>
                </a14:m>
                <a:endParaRPr lang="en-US" sz="3200" dirty="0"/>
              </a:p>
            </p:txBody>
          </p:sp>
        </mc:Choice>
        <mc:Fallback>
          <p:sp>
            <p:nvSpPr>
              <p:cNvPr id="5" name="Rounded Rectangle 4">
                <a:extLst>
                  <a:ext uri="{FF2B5EF4-FFF2-40B4-BE49-F238E27FC236}">
                    <a16:creationId xmlns:a16="http://schemas.microsoft.com/office/drawing/2014/main" id="{E09E557B-9000-F82E-D3BE-595F63C0C951}"/>
                  </a:ext>
                </a:extLst>
              </p:cNvPr>
              <p:cNvSpPr>
                <a:spLocks noRot="1" noChangeAspect="1" noMove="1" noResize="1" noEditPoints="1" noAdjustHandles="1" noChangeArrowheads="1" noChangeShapeType="1" noTextEdit="1"/>
              </p:cNvSpPr>
              <p:nvPr/>
            </p:nvSpPr>
            <p:spPr>
              <a:xfrm>
                <a:off x="5500253" y="4193021"/>
                <a:ext cx="6061363" cy="2299854"/>
              </a:xfrm>
              <a:prstGeom prst="roundRect">
                <a:avLst/>
              </a:prstGeom>
              <a:blipFill>
                <a:blip r:embed="rId4"/>
                <a:stretch>
                  <a:fillRect/>
                </a:stretch>
              </a:blipFill>
            </p:spPr>
            <p:txBody>
              <a:bodyPr/>
              <a:lstStyle/>
              <a:p>
                <a:r>
                  <a:rPr lang="en-US">
                    <a:noFill/>
                  </a:rPr>
                  <a:t> </a:t>
                </a:r>
              </a:p>
            </p:txBody>
          </p:sp>
        </mc:Fallback>
      </mc:AlternateContent>
      <p:sp>
        <p:nvSpPr>
          <p:cNvPr id="7" name="Rounded Rectangle 6">
            <a:extLst>
              <a:ext uri="{FF2B5EF4-FFF2-40B4-BE49-F238E27FC236}">
                <a16:creationId xmlns:a16="http://schemas.microsoft.com/office/drawing/2014/main" id="{9ED1F00B-913E-2324-A2AE-37EF7CE8D18A}"/>
              </a:ext>
            </a:extLst>
          </p:cNvPr>
          <p:cNvSpPr/>
          <p:nvPr/>
        </p:nvSpPr>
        <p:spPr>
          <a:xfrm>
            <a:off x="374073" y="2879329"/>
            <a:ext cx="3855026" cy="22998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Pseudorandom code (PRC)</a:t>
            </a:r>
          </a:p>
        </p:txBody>
      </p:sp>
      <p:sp>
        <p:nvSpPr>
          <p:cNvPr id="3" name="TextBox 2">
            <a:extLst>
              <a:ext uri="{FF2B5EF4-FFF2-40B4-BE49-F238E27FC236}">
                <a16:creationId xmlns:a16="http://schemas.microsoft.com/office/drawing/2014/main" id="{1E244EDE-94CB-5738-9FA0-7D89F3939868}"/>
              </a:ext>
            </a:extLst>
          </p:cNvPr>
          <p:cNvSpPr txBox="1"/>
          <p:nvPr/>
        </p:nvSpPr>
        <p:spPr>
          <a:xfrm>
            <a:off x="4525239" y="3706091"/>
            <a:ext cx="678873" cy="923330"/>
          </a:xfrm>
          <a:prstGeom prst="rect">
            <a:avLst/>
          </a:prstGeom>
          <a:noFill/>
        </p:spPr>
        <p:txBody>
          <a:bodyPr wrap="square" rtlCol="0">
            <a:spAutoFit/>
          </a:bodyPr>
          <a:lstStyle/>
          <a:p>
            <a:r>
              <a:rPr lang="en-US" sz="5400" dirty="0"/>
              <a:t>=</a:t>
            </a:r>
          </a:p>
        </p:txBody>
      </p:sp>
      <p:sp>
        <p:nvSpPr>
          <p:cNvPr id="6" name="TextBox 5">
            <a:extLst>
              <a:ext uri="{FF2B5EF4-FFF2-40B4-BE49-F238E27FC236}">
                <a16:creationId xmlns:a16="http://schemas.microsoft.com/office/drawing/2014/main" id="{124209CB-A8A9-C3DD-90B1-930A7D310114}"/>
              </a:ext>
            </a:extLst>
          </p:cNvPr>
          <p:cNvSpPr txBox="1"/>
          <p:nvPr/>
        </p:nvSpPr>
        <p:spPr>
          <a:xfrm>
            <a:off x="8423560" y="3505200"/>
            <a:ext cx="678873" cy="923330"/>
          </a:xfrm>
          <a:prstGeom prst="rect">
            <a:avLst/>
          </a:prstGeom>
          <a:noFill/>
        </p:spPr>
        <p:txBody>
          <a:bodyPr wrap="square" rtlCol="0">
            <a:spAutoFit/>
          </a:bodyPr>
          <a:lstStyle/>
          <a:p>
            <a:r>
              <a:rPr lang="en-US" sz="5400" dirty="0"/>
              <a:t>+</a:t>
            </a:r>
          </a:p>
        </p:txBody>
      </p:sp>
    </p:spTree>
    <p:extLst>
      <p:ext uri="{BB962C8B-B14F-4D97-AF65-F5344CB8AC3E}">
        <p14:creationId xmlns:p14="http://schemas.microsoft.com/office/powerpoint/2010/main" val="303033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F61E00C-8C0A-60AF-01A5-319081F12167}"/>
              </a:ext>
            </a:extLst>
          </p:cNvPr>
          <p:cNvSpPr/>
          <p:nvPr/>
        </p:nvSpPr>
        <p:spPr>
          <a:xfrm>
            <a:off x="374073" y="2068080"/>
            <a:ext cx="4828310" cy="34668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A06D328-9626-F451-82C6-60D12F5BD677}"/>
              </a:ext>
            </a:extLst>
          </p:cNvPr>
          <p:cNvSpPr>
            <a:spLocks noChangeAspect="1"/>
          </p:cNvSpPr>
          <p:nvPr/>
        </p:nvSpPr>
        <p:spPr>
          <a:xfrm>
            <a:off x="1160877" y="3018622"/>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389F329-5C01-7B10-9274-543E2B66FDFE}"/>
              </a:ext>
            </a:extLst>
          </p:cNvPr>
          <p:cNvSpPr>
            <a:spLocks noChangeAspect="1"/>
          </p:cNvSpPr>
          <p:nvPr/>
        </p:nvSpPr>
        <p:spPr>
          <a:xfrm>
            <a:off x="2684877" y="3937717"/>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BEF2368-2683-6326-AF67-38088725E782}"/>
              </a:ext>
            </a:extLst>
          </p:cNvPr>
          <p:cNvSpPr>
            <a:spLocks noChangeAspect="1"/>
          </p:cNvSpPr>
          <p:nvPr/>
        </p:nvSpPr>
        <p:spPr>
          <a:xfrm>
            <a:off x="3827871" y="3187109"/>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232E3C7-09F2-455C-09D9-8A8B8842656B}"/>
              </a:ext>
            </a:extLst>
          </p:cNvPr>
          <p:cNvSpPr>
            <a:spLocks noChangeAspect="1"/>
          </p:cNvSpPr>
          <p:nvPr/>
        </p:nvSpPr>
        <p:spPr>
          <a:xfrm>
            <a:off x="1618077" y="43284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520032D-F48E-0D53-96C1-C8B6AAC3A0C0}"/>
              </a:ext>
            </a:extLst>
          </p:cNvPr>
          <p:cNvSpPr>
            <a:spLocks noChangeAspect="1"/>
          </p:cNvSpPr>
          <p:nvPr/>
        </p:nvSpPr>
        <p:spPr>
          <a:xfrm>
            <a:off x="4463451" y="47856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D9BE19F-CDA0-59E9-51E2-A1A09B4DF2A0}"/>
              </a:ext>
            </a:extLst>
          </p:cNvPr>
          <p:cNvSpPr>
            <a:spLocks noChangeAspect="1"/>
          </p:cNvSpPr>
          <p:nvPr/>
        </p:nvSpPr>
        <p:spPr>
          <a:xfrm>
            <a:off x="2799174" y="2607681"/>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13E8B11-41C3-B90E-9378-69FFFEE6452E}"/>
              </a:ext>
            </a:extLst>
          </p:cNvPr>
          <p:cNvSpPr>
            <a:spLocks noChangeAspect="1"/>
          </p:cNvSpPr>
          <p:nvPr/>
        </p:nvSpPr>
        <p:spPr>
          <a:xfrm>
            <a:off x="3338334" y="4934013"/>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5772F20-B132-5AFA-838C-6A6C5F8D0321}"/>
              </a:ext>
            </a:extLst>
          </p:cNvPr>
          <p:cNvSpPr>
            <a:spLocks noChangeAspect="1"/>
          </p:cNvSpPr>
          <p:nvPr/>
        </p:nvSpPr>
        <p:spPr>
          <a:xfrm>
            <a:off x="863006" y="4981273"/>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85FD460-BF55-2496-13B1-1A9B6BDD1E61}"/>
              </a:ext>
            </a:extLst>
          </p:cNvPr>
          <p:cNvSpPr>
            <a:spLocks noChangeAspect="1"/>
          </p:cNvSpPr>
          <p:nvPr/>
        </p:nvSpPr>
        <p:spPr>
          <a:xfrm>
            <a:off x="1618077" y="43284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26028B6-8138-C243-0DB9-F5CE5B229A3A}"/>
              </a:ext>
            </a:extLst>
          </p:cNvPr>
          <p:cNvSpPr>
            <a:spLocks noChangeAspect="1"/>
          </p:cNvSpPr>
          <p:nvPr/>
        </p:nvSpPr>
        <p:spPr>
          <a:xfrm>
            <a:off x="4463451" y="47856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8076EDC-F724-5277-263F-CFA087B3ADB8}"/>
              </a:ext>
            </a:extLst>
          </p:cNvPr>
          <p:cNvSpPr>
            <a:spLocks noChangeAspect="1"/>
          </p:cNvSpPr>
          <p:nvPr/>
        </p:nvSpPr>
        <p:spPr>
          <a:xfrm>
            <a:off x="3338334" y="4934013"/>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12B97C2C-D6D8-682A-8E88-1B4C3D5F69A3}"/>
              </a:ext>
            </a:extLst>
          </p:cNvPr>
          <p:cNvCxnSpPr/>
          <p:nvPr/>
        </p:nvCxnSpPr>
        <p:spPr>
          <a:xfrm flipH="1" flipV="1">
            <a:off x="3461898" y="5104837"/>
            <a:ext cx="489537" cy="10050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3E86767-9BA3-5E78-7464-7614CFD1E679}"/>
              </a:ext>
            </a:extLst>
          </p:cNvPr>
          <p:cNvCxnSpPr>
            <a:cxnSpLocks/>
          </p:cNvCxnSpPr>
          <p:nvPr/>
        </p:nvCxnSpPr>
        <p:spPr>
          <a:xfrm flipH="1" flipV="1">
            <a:off x="1762693" y="4538595"/>
            <a:ext cx="1724023" cy="16429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17679233-1EC7-13B7-43FE-3417DA574C19}"/>
              </a:ext>
            </a:extLst>
          </p:cNvPr>
          <p:cNvSpPr txBox="1"/>
          <p:nvPr/>
        </p:nvSpPr>
        <p:spPr>
          <a:xfrm>
            <a:off x="2624704" y="6109855"/>
            <a:ext cx="2709296" cy="523220"/>
          </a:xfrm>
          <a:prstGeom prst="rect">
            <a:avLst/>
          </a:prstGeom>
          <a:noFill/>
        </p:spPr>
        <p:txBody>
          <a:bodyPr wrap="square" rtlCol="0">
            <a:spAutoFit/>
          </a:bodyPr>
          <a:lstStyle/>
          <a:p>
            <a:r>
              <a:rPr lang="en-US" sz="2800" dirty="0"/>
              <a:t>Encryptions of 1</a:t>
            </a: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62EE8F9B-852C-844D-1082-90DA25F4896E}"/>
                  </a:ext>
                </a:extLst>
              </p:cNvPr>
              <p:cNvSpPr txBox="1"/>
              <p:nvPr/>
            </p:nvSpPr>
            <p:spPr>
              <a:xfrm>
                <a:off x="1256120" y="1358114"/>
                <a:ext cx="3476881" cy="64633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p>
                        <m:sSupPr>
                          <m:ctrlPr>
                            <a:rPr lang="en-US" sz="3600" b="0" i="1" smtClean="0">
                              <a:latin typeface="Cambria Math" panose="02040503050406030204" pitchFamily="18" charset="0"/>
                            </a:rPr>
                          </m:ctrlPr>
                        </m:sSupPr>
                        <m:e>
                          <m:d>
                            <m:dPr>
                              <m:begChr m:val="{"/>
                              <m:endChr m:val="}"/>
                              <m:ctrlPr>
                                <a:rPr lang="en-US" sz="3600" b="0" i="1" smtClean="0">
                                  <a:latin typeface="Cambria Math" panose="02040503050406030204" pitchFamily="18" charset="0"/>
                                </a:rPr>
                              </m:ctrlPr>
                            </m:dPr>
                            <m:e>
                              <m:r>
                                <a:rPr lang="en-US" sz="3600" b="0" i="1" smtClean="0">
                                  <a:latin typeface="Cambria Math" panose="02040503050406030204" pitchFamily="18" charset="0"/>
                                </a:rPr>
                                <m:t>0,1</m:t>
                              </m:r>
                            </m:e>
                          </m:d>
                        </m:e>
                        <m:sup>
                          <m:r>
                            <a:rPr lang="en-US" sz="3600" b="0" i="1" smtClean="0">
                              <a:latin typeface="Cambria Math" panose="02040503050406030204" pitchFamily="18" charset="0"/>
                            </a:rPr>
                            <m:t>𝑛</m:t>
                          </m:r>
                        </m:sup>
                      </m:sSup>
                    </m:oMath>
                  </m:oMathPara>
                </a14:m>
                <a:endParaRPr lang="en-US" sz="3600" dirty="0"/>
              </a:p>
            </p:txBody>
          </p:sp>
        </mc:Choice>
        <mc:Fallback>
          <p:sp>
            <p:nvSpPr>
              <p:cNvPr id="33" name="TextBox 32">
                <a:extLst>
                  <a:ext uri="{FF2B5EF4-FFF2-40B4-BE49-F238E27FC236}">
                    <a16:creationId xmlns:a16="http://schemas.microsoft.com/office/drawing/2014/main" id="{62EE8F9B-852C-844D-1082-90DA25F4896E}"/>
                  </a:ext>
                </a:extLst>
              </p:cNvPr>
              <p:cNvSpPr txBox="1">
                <a:spLocks noRot="1" noChangeAspect="1" noMove="1" noResize="1" noEditPoints="1" noAdjustHandles="1" noChangeArrowheads="1" noChangeShapeType="1" noTextEdit="1"/>
              </p:cNvSpPr>
              <p:nvPr/>
            </p:nvSpPr>
            <p:spPr>
              <a:xfrm>
                <a:off x="1256120" y="1358114"/>
                <a:ext cx="3476881" cy="646331"/>
              </a:xfrm>
              <a:prstGeom prst="rect">
                <a:avLst/>
              </a:prstGeom>
              <a:blipFill>
                <a:blip r:embed="rId3"/>
                <a:stretch>
                  <a:fillRect/>
                </a:stretch>
              </a:blipFill>
            </p:spPr>
            <p:txBody>
              <a:bodyPr/>
              <a:lstStyle/>
              <a:p>
                <a:r>
                  <a:rPr lang="en-US">
                    <a:noFill/>
                  </a:rPr>
                  <a:t> </a:t>
                </a:r>
              </a:p>
            </p:txBody>
          </p:sp>
        </mc:Fallback>
      </mc:AlternateContent>
      <p:sp>
        <p:nvSpPr>
          <p:cNvPr id="38" name="Title 1">
            <a:extLst>
              <a:ext uri="{FF2B5EF4-FFF2-40B4-BE49-F238E27FC236}">
                <a16:creationId xmlns:a16="http://schemas.microsoft.com/office/drawing/2014/main" id="{53BD25F4-B26F-AF04-20C0-08DE7E440912}"/>
              </a:ext>
            </a:extLst>
          </p:cNvPr>
          <p:cNvSpPr txBox="1">
            <a:spLocks/>
          </p:cNvSpPr>
          <p:nvPr/>
        </p:nvSpPr>
        <p:spPr>
          <a:xfrm>
            <a:off x="374073" y="-162791"/>
            <a:ext cx="1181792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Pseudorandom codes [</a:t>
            </a:r>
            <a:r>
              <a:rPr lang="en-US" dirty="0">
                <a:solidFill>
                  <a:schemeClr val="accent1"/>
                </a:solidFill>
              </a:rPr>
              <a:t>C-</a:t>
            </a:r>
            <a:r>
              <a:rPr lang="en-US" dirty="0"/>
              <a:t>Gunn24]</a:t>
            </a:r>
          </a:p>
        </p:txBody>
      </p:sp>
      <mc:AlternateContent xmlns:mc="http://schemas.openxmlformats.org/markup-compatibility/2006">
        <mc:Choice xmlns:a14="http://schemas.microsoft.com/office/drawing/2010/main" Requires="a14">
          <p:sp>
            <p:nvSpPr>
              <p:cNvPr id="39" name="Rounded Rectangle 38">
                <a:extLst>
                  <a:ext uri="{FF2B5EF4-FFF2-40B4-BE49-F238E27FC236}">
                    <a16:creationId xmlns:a16="http://schemas.microsoft.com/office/drawing/2014/main" id="{F71058B0-33F3-A4A1-1D05-988DC9B668E0}"/>
                  </a:ext>
                </a:extLst>
              </p:cNvPr>
              <p:cNvSpPr/>
              <p:nvPr/>
            </p:nvSpPr>
            <p:spPr>
              <a:xfrm>
                <a:off x="5500254" y="1406237"/>
                <a:ext cx="6061364"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pseudorandom:</a:t>
                </a:r>
              </a:p>
              <a:p>
                <a:pPr algn="ctr"/>
                <a14:m>
                  <m:oMath xmlns:m="http://schemas.openxmlformats.org/officeDocument/2006/math">
                    <m:r>
                      <a:rPr lang="en-US" sz="4000" b="0" i="1" smtClean="0">
                        <a:latin typeface="Cambria Math" panose="02040503050406030204" pitchFamily="18" charset="0"/>
                      </a:rPr>
                      <m:t>𝐸𝑛</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𝑐</m:t>
                        </m:r>
                      </m:e>
                      <m:sub>
                        <m:r>
                          <a:rPr lang="en-US" sz="4000" b="0" i="1" smtClean="0">
                            <a:latin typeface="Cambria Math" panose="02040503050406030204" pitchFamily="18" charset="0"/>
                          </a:rPr>
                          <m:t>𝑠𝑘</m:t>
                        </m:r>
                      </m:sub>
                    </m:sSub>
                    <m:d>
                      <m:dPr>
                        <m:ctrlPr>
                          <a:rPr lang="en-US" sz="4000" b="0" i="1" smtClean="0">
                            <a:latin typeface="Cambria Math" panose="02040503050406030204" pitchFamily="18" charset="0"/>
                          </a:rPr>
                        </m:ctrlPr>
                      </m:dPr>
                      <m:e>
                        <m:r>
                          <a:rPr lang="en-US" sz="4000" b="0" i="1" smtClean="0">
                            <a:latin typeface="Cambria Math" panose="02040503050406030204" pitchFamily="18" charset="0"/>
                          </a:rPr>
                          <m:t>⋅</m:t>
                        </m:r>
                      </m:e>
                    </m:d>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𝑐</m:t>
                        </m:r>
                      </m:sub>
                    </m:sSub>
                    <m:r>
                      <a:rPr lang="en-US" sz="4000" b="0" i="1" smtClean="0">
                        <a:latin typeface="Cambria Math" panose="02040503050406030204" pitchFamily="18" charset="0"/>
                      </a:rPr>
                      <m:t> </m:t>
                    </m:r>
                    <m:r>
                      <a:rPr lang="en-US" sz="4000" b="0" i="1" smtClean="0">
                        <a:latin typeface="Cambria Math" panose="02040503050406030204" pitchFamily="18" charset="0"/>
                      </a:rPr>
                      <m:t>𝑈𝑛𝑖𝑓</m:t>
                    </m:r>
                    <m:r>
                      <a:rPr lang="en-US" sz="4000" b="0" i="1" smtClean="0">
                        <a:latin typeface="Cambria Math" panose="02040503050406030204" pitchFamily="18" charset="0"/>
                      </a:rPr>
                      <m:t>(⋅)</m:t>
                    </m:r>
                  </m:oMath>
                </a14:m>
                <a:r>
                  <a:rPr lang="en-US" sz="4000" dirty="0"/>
                  <a:t>  </a:t>
                </a:r>
              </a:p>
            </p:txBody>
          </p:sp>
        </mc:Choice>
        <mc:Fallback>
          <p:sp>
            <p:nvSpPr>
              <p:cNvPr id="39" name="Rounded Rectangle 38">
                <a:extLst>
                  <a:ext uri="{FF2B5EF4-FFF2-40B4-BE49-F238E27FC236}">
                    <a16:creationId xmlns:a16="http://schemas.microsoft.com/office/drawing/2014/main" id="{F71058B0-33F3-A4A1-1D05-988DC9B668E0}"/>
                  </a:ext>
                </a:extLst>
              </p:cNvPr>
              <p:cNvSpPr>
                <a:spLocks noRot="1" noChangeAspect="1" noMove="1" noResize="1" noEditPoints="1" noAdjustHandles="1" noChangeArrowheads="1" noChangeShapeType="1" noTextEdit="1"/>
              </p:cNvSpPr>
              <p:nvPr/>
            </p:nvSpPr>
            <p:spPr>
              <a:xfrm>
                <a:off x="5500254" y="1406237"/>
                <a:ext cx="6061364" cy="2299854"/>
              </a:xfrm>
              <a:prstGeom prst="round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Rounded Rectangle 39">
                <a:extLst>
                  <a:ext uri="{FF2B5EF4-FFF2-40B4-BE49-F238E27FC236}">
                    <a16:creationId xmlns:a16="http://schemas.microsoft.com/office/drawing/2014/main" id="{CC841FCB-8105-7165-9A7C-C71657A58207}"/>
                  </a:ext>
                </a:extLst>
              </p:cNvPr>
              <p:cNvSpPr/>
              <p:nvPr/>
            </p:nvSpPr>
            <p:spPr>
              <a:xfrm>
                <a:off x="5500253" y="4193021"/>
                <a:ext cx="6061363"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robust:</a:t>
                </a:r>
              </a:p>
              <a:p>
                <a:pPr algn="ctr"/>
                <a14:m>
                  <m:oMath xmlns:m="http://schemas.openxmlformats.org/officeDocument/2006/math">
                    <m:r>
                      <a:rPr lang="en-US" sz="3200" b="0" i="1" smtClean="0">
                        <a:latin typeface="Cambria Math" panose="02040503050406030204" pitchFamily="18" charset="0"/>
                      </a:rPr>
                      <m:t>𝐸𝑛</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𝑐</m:t>
                        </m:r>
                      </m:e>
                      <m:sub>
                        <m:r>
                          <a:rPr lang="en-US" sz="3200" b="0" i="1" smtClean="0">
                            <a:latin typeface="Cambria Math" panose="02040503050406030204" pitchFamily="18" charset="0"/>
                          </a:rPr>
                          <m:t>𝑠𝑘</m:t>
                        </m:r>
                      </m:sub>
                    </m:sSub>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𝑚</m:t>
                        </m:r>
                      </m:e>
                    </m:d>
                  </m:oMath>
                </a14:m>
                <a:r>
                  <a:rPr lang="en-US" sz="3200" dirty="0"/>
                  <a:t> + low-weight error </a:t>
                </a:r>
              </a:p>
              <a:p>
                <a:pPr algn="ctr"/>
                <a:r>
                  <a:rPr lang="en-US" sz="3200" dirty="0"/>
                  <a:t>still decrypts to </a:t>
                </a:r>
                <a14:m>
                  <m:oMath xmlns:m="http://schemas.openxmlformats.org/officeDocument/2006/math">
                    <m:r>
                      <a:rPr lang="en-US" sz="3200" b="0" i="1" smtClean="0">
                        <a:latin typeface="Cambria Math" panose="02040503050406030204" pitchFamily="18" charset="0"/>
                      </a:rPr>
                      <m:t>𝑚</m:t>
                    </m:r>
                  </m:oMath>
                </a14:m>
                <a:endParaRPr lang="en-US" sz="3200" dirty="0"/>
              </a:p>
            </p:txBody>
          </p:sp>
        </mc:Choice>
        <mc:Fallback>
          <p:sp>
            <p:nvSpPr>
              <p:cNvPr id="40" name="Rounded Rectangle 39">
                <a:extLst>
                  <a:ext uri="{FF2B5EF4-FFF2-40B4-BE49-F238E27FC236}">
                    <a16:creationId xmlns:a16="http://schemas.microsoft.com/office/drawing/2014/main" id="{CC841FCB-8105-7165-9A7C-C71657A58207}"/>
                  </a:ext>
                </a:extLst>
              </p:cNvPr>
              <p:cNvSpPr>
                <a:spLocks noRot="1" noChangeAspect="1" noMove="1" noResize="1" noEditPoints="1" noAdjustHandles="1" noChangeArrowheads="1" noChangeShapeType="1" noTextEdit="1"/>
              </p:cNvSpPr>
              <p:nvPr/>
            </p:nvSpPr>
            <p:spPr>
              <a:xfrm>
                <a:off x="5500253" y="4193021"/>
                <a:ext cx="6061363" cy="2299854"/>
              </a:xfrm>
              <a:prstGeom prst="roundRect">
                <a:avLst/>
              </a:prstGeom>
              <a:blipFill>
                <a:blip r:embed="rId5"/>
                <a:stretch>
                  <a:fillRect/>
                </a:stretch>
              </a:blipFill>
            </p:spPr>
            <p:txBody>
              <a:bodyPr/>
              <a:lstStyle/>
              <a:p>
                <a:r>
                  <a:rPr lang="en-US">
                    <a:noFill/>
                  </a:rPr>
                  <a:t> </a:t>
                </a:r>
              </a:p>
            </p:txBody>
          </p:sp>
        </mc:Fallback>
      </mc:AlternateContent>
      <p:sp>
        <p:nvSpPr>
          <p:cNvPr id="8" name="Rectangle 7">
            <a:extLst>
              <a:ext uri="{FF2B5EF4-FFF2-40B4-BE49-F238E27FC236}">
                <a16:creationId xmlns:a16="http://schemas.microsoft.com/office/drawing/2014/main" id="{739E4793-126B-55A2-2A68-A7644E410849}"/>
              </a:ext>
            </a:extLst>
          </p:cNvPr>
          <p:cNvSpPr/>
          <p:nvPr/>
        </p:nvSpPr>
        <p:spPr>
          <a:xfrm>
            <a:off x="5334000" y="3838584"/>
            <a:ext cx="6400802" cy="2963434"/>
          </a:xfrm>
          <a:prstGeom prst="rect">
            <a:avLst/>
          </a:prstGeom>
          <a:solidFill>
            <a:srgbClr val="FFFFFF">
              <a:alpha val="9041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149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D584106-F8FA-C2BC-40B8-F5BA57EF7175}"/>
              </a:ext>
            </a:extLst>
          </p:cNvPr>
          <p:cNvSpPr/>
          <p:nvPr/>
        </p:nvSpPr>
        <p:spPr>
          <a:xfrm>
            <a:off x="374073" y="2068080"/>
            <a:ext cx="4828310" cy="34668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C54A238-BE11-F99E-0E3B-916E02E016A5}"/>
              </a:ext>
            </a:extLst>
          </p:cNvPr>
          <p:cNvSpPr>
            <a:spLocks noChangeAspect="1"/>
          </p:cNvSpPr>
          <p:nvPr/>
        </p:nvSpPr>
        <p:spPr>
          <a:xfrm>
            <a:off x="765459" y="2623204"/>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80EB5F7-CC26-0985-75EA-734D4EA7BB73}"/>
              </a:ext>
            </a:extLst>
          </p:cNvPr>
          <p:cNvSpPr>
            <a:spLocks noChangeAspect="1"/>
          </p:cNvSpPr>
          <p:nvPr/>
        </p:nvSpPr>
        <p:spPr>
          <a:xfrm>
            <a:off x="1160877" y="3018622"/>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360C7AD-C972-3B98-34F3-538627768C9F}"/>
              </a:ext>
            </a:extLst>
          </p:cNvPr>
          <p:cNvSpPr>
            <a:spLocks noChangeAspect="1"/>
          </p:cNvSpPr>
          <p:nvPr/>
        </p:nvSpPr>
        <p:spPr>
          <a:xfrm>
            <a:off x="2289459" y="3542299"/>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97B366C-8D01-CB74-E58C-A2F9D78BCEB8}"/>
              </a:ext>
            </a:extLst>
          </p:cNvPr>
          <p:cNvSpPr>
            <a:spLocks noChangeAspect="1"/>
          </p:cNvSpPr>
          <p:nvPr/>
        </p:nvSpPr>
        <p:spPr>
          <a:xfrm>
            <a:off x="2684877" y="3937717"/>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63CC398-A5CD-33B3-1E8D-322E30B19AC1}"/>
              </a:ext>
            </a:extLst>
          </p:cNvPr>
          <p:cNvSpPr>
            <a:spLocks noChangeAspect="1"/>
          </p:cNvSpPr>
          <p:nvPr/>
        </p:nvSpPr>
        <p:spPr>
          <a:xfrm>
            <a:off x="3432453" y="2791691"/>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982B3BF-BA46-66E4-8544-CF80F38C7E6B}"/>
              </a:ext>
            </a:extLst>
          </p:cNvPr>
          <p:cNvSpPr>
            <a:spLocks noChangeAspect="1"/>
          </p:cNvSpPr>
          <p:nvPr/>
        </p:nvSpPr>
        <p:spPr>
          <a:xfrm>
            <a:off x="3827871" y="3187109"/>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58AA8E7-6231-9368-E036-7BEA62B9B1BE}"/>
              </a:ext>
            </a:extLst>
          </p:cNvPr>
          <p:cNvSpPr>
            <a:spLocks noChangeAspect="1"/>
          </p:cNvSpPr>
          <p:nvPr/>
        </p:nvSpPr>
        <p:spPr>
          <a:xfrm>
            <a:off x="1222659" y="3933022"/>
            <a:ext cx="914400" cy="914400"/>
          </a:xfrm>
          <a:prstGeom prst="ellipse">
            <a:avLst/>
          </a:prstGeom>
          <a:solidFill>
            <a:schemeClr val="accent1">
              <a:alpha val="59000"/>
            </a:schemeClr>
          </a:solidFill>
          <a:ln w="539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1CA4F16-0879-BB6C-7C37-9EE20784847B}"/>
              </a:ext>
            </a:extLst>
          </p:cNvPr>
          <p:cNvSpPr>
            <a:spLocks noChangeAspect="1"/>
          </p:cNvSpPr>
          <p:nvPr/>
        </p:nvSpPr>
        <p:spPr>
          <a:xfrm>
            <a:off x="1618077" y="43284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682BBF-6A8A-5EB7-20BE-B7A485B7A19C}"/>
              </a:ext>
            </a:extLst>
          </p:cNvPr>
          <p:cNvSpPr>
            <a:spLocks noChangeAspect="1"/>
          </p:cNvSpPr>
          <p:nvPr/>
        </p:nvSpPr>
        <p:spPr>
          <a:xfrm>
            <a:off x="4068033" y="4390222"/>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4C9DF46-50D7-8A69-D97C-893F193F6ABE}"/>
              </a:ext>
            </a:extLst>
          </p:cNvPr>
          <p:cNvSpPr>
            <a:spLocks noChangeAspect="1"/>
          </p:cNvSpPr>
          <p:nvPr/>
        </p:nvSpPr>
        <p:spPr>
          <a:xfrm>
            <a:off x="4463451" y="4785640"/>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0482A56-B379-DD60-28E5-A3E7DECEAED9}"/>
              </a:ext>
            </a:extLst>
          </p:cNvPr>
          <p:cNvSpPr>
            <a:spLocks noChangeAspect="1"/>
          </p:cNvSpPr>
          <p:nvPr/>
        </p:nvSpPr>
        <p:spPr>
          <a:xfrm>
            <a:off x="2403756" y="2212263"/>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B39E24E-4CE0-B469-BEC3-45443D9F21EF}"/>
              </a:ext>
            </a:extLst>
          </p:cNvPr>
          <p:cNvSpPr>
            <a:spLocks noChangeAspect="1"/>
          </p:cNvSpPr>
          <p:nvPr/>
        </p:nvSpPr>
        <p:spPr>
          <a:xfrm>
            <a:off x="2799174" y="2607681"/>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7F6B81C-9DCA-79F5-AECA-15218B752A15}"/>
              </a:ext>
            </a:extLst>
          </p:cNvPr>
          <p:cNvSpPr>
            <a:spLocks noChangeAspect="1"/>
          </p:cNvSpPr>
          <p:nvPr/>
        </p:nvSpPr>
        <p:spPr>
          <a:xfrm>
            <a:off x="2942916" y="4538595"/>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BF0041A-6766-6859-E51E-1FC5FBEE3A58}"/>
              </a:ext>
            </a:extLst>
          </p:cNvPr>
          <p:cNvSpPr>
            <a:spLocks noChangeAspect="1"/>
          </p:cNvSpPr>
          <p:nvPr/>
        </p:nvSpPr>
        <p:spPr>
          <a:xfrm>
            <a:off x="3338334" y="4934013"/>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4936729-16F6-D562-95E4-61393FC244EF}"/>
              </a:ext>
            </a:extLst>
          </p:cNvPr>
          <p:cNvSpPr>
            <a:spLocks noChangeAspect="1"/>
          </p:cNvSpPr>
          <p:nvPr/>
        </p:nvSpPr>
        <p:spPr>
          <a:xfrm>
            <a:off x="467588" y="4585855"/>
            <a:ext cx="914400" cy="914400"/>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D644E3D-F28D-BF6A-3E06-9FF6BE465490}"/>
              </a:ext>
            </a:extLst>
          </p:cNvPr>
          <p:cNvSpPr>
            <a:spLocks noChangeAspect="1"/>
          </p:cNvSpPr>
          <p:nvPr/>
        </p:nvSpPr>
        <p:spPr>
          <a:xfrm>
            <a:off x="863006" y="4981273"/>
            <a:ext cx="123564" cy="123564"/>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48B9FF4-F5C4-88BC-A653-DA18F7795FA8}"/>
              </a:ext>
            </a:extLst>
          </p:cNvPr>
          <p:cNvSpPr txBox="1"/>
          <p:nvPr/>
        </p:nvSpPr>
        <p:spPr>
          <a:xfrm>
            <a:off x="312229" y="5721627"/>
            <a:ext cx="4951997" cy="830997"/>
          </a:xfrm>
          <a:prstGeom prst="rect">
            <a:avLst/>
          </a:prstGeom>
          <a:solidFill>
            <a:schemeClr val="accent1">
              <a:alpha val="48000"/>
            </a:schemeClr>
          </a:solidFill>
        </p:spPr>
        <p:txBody>
          <a:bodyPr wrap="none" rtlCol="0">
            <a:spAutoFit/>
          </a:bodyPr>
          <a:lstStyle/>
          <a:p>
            <a:r>
              <a:rPr lang="en-US" sz="2400" dirty="0"/>
              <a:t>(nearly) all these strings decrypt to 1</a:t>
            </a:r>
          </a:p>
          <a:p>
            <a:r>
              <a:rPr lang="en-US" sz="2400" dirty="0"/>
              <a:t>Intuition: hard to remove watermark</a:t>
            </a:r>
          </a:p>
        </p:txBody>
      </p:sp>
      <p:sp>
        <p:nvSpPr>
          <p:cNvPr id="35" name="Rectangle 34">
            <a:extLst>
              <a:ext uri="{FF2B5EF4-FFF2-40B4-BE49-F238E27FC236}">
                <a16:creationId xmlns:a16="http://schemas.microsoft.com/office/drawing/2014/main" id="{050B8283-15CB-67FF-480D-65E6904E9988}"/>
              </a:ext>
            </a:extLst>
          </p:cNvPr>
          <p:cNvSpPr/>
          <p:nvPr/>
        </p:nvSpPr>
        <p:spPr>
          <a:xfrm>
            <a:off x="2232310" y="3463636"/>
            <a:ext cx="1028697" cy="1109595"/>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36">
            <a:extLst>
              <a:ext uri="{FF2B5EF4-FFF2-40B4-BE49-F238E27FC236}">
                <a16:creationId xmlns:a16="http://schemas.microsoft.com/office/drawing/2014/main" id="{416E4925-AC63-1BC9-4C30-D2A8B454DDD7}"/>
              </a:ext>
            </a:extLst>
          </p:cNvPr>
          <p:cNvSpPr>
            <a:spLocks noGrp="1"/>
          </p:cNvSpPr>
          <p:nvPr>
            <p:ph type="title"/>
          </p:nvPr>
        </p:nvSpPr>
        <p:spPr/>
        <p:txBody>
          <a:bodyPr/>
          <a:lstStyle/>
          <a:p>
            <a:endParaRPr lang="en-US"/>
          </a:p>
        </p:txBody>
      </p:sp>
      <p:sp>
        <p:nvSpPr>
          <p:cNvPr id="38" name="Title 1">
            <a:extLst>
              <a:ext uri="{FF2B5EF4-FFF2-40B4-BE49-F238E27FC236}">
                <a16:creationId xmlns:a16="http://schemas.microsoft.com/office/drawing/2014/main" id="{CF0F8E49-9B27-BA4A-7685-21640C24B701}"/>
              </a:ext>
            </a:extLst>
          </p:cNvPr>
          <p:cNvSpPr txBox="1">
            <a:spLocks/>
          </p:cNvSpPr>
          <p:nvPr/>
        </p:nvSpPr>
        <p:spPr>
          <a:xfrm>
            <a:off x="374073" y="-162791"/>
            <a:ext cx="1181792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Pseudorandom codes [</a:t>
            </a:r>
            <a:r>
              <a:rPr lang="en-US" dirty="0">
                <a:solidFill>
                  <a:schemeClr val="accent1"/>
                </a:solidFill>
              </a:rPr>
              <a:t>C-</a:t>
            </a:r>
            <a:r>
              <a:rPr lang="en-US" dirty="0"/>
              <a:t>Gunn24]</a:t>
            </a:r>
          </a:p>
        </p:txBody>
      </p:sp>
      <mc:AlternateContent xmlns:mc="http://schemas.openxmlformats.org/markup-compatibility/2006">
        <mc:Choice xmlns:a14="http://schemas.microsoft.com/office/drawing/2010/main" Requires="a14">
          <p:sp>
            <p:nvSpPr>
              <p:cNvPr id="40" name="Rounded Rectangle 39">
                <a:extLst>
                  <a:ext uri="{FF2B5EF4-FFF2-40B4-BE49-F238E27FC236}">
                    <a16:creationId xmlns:a16="http://schemas.microsoft.com/office/drawing/2014/main" id="{5D197F15-3FF7-7FF1-5F8A-B4AE8F0106FF}"/>
                  </a:ext>
                </a:extLst>
              </p:cNvPr>
              <p:cNvSpPr/>
              <p:nvPr/>
            </p:nvSpPr>
            <p:spPr>
              <a:xfrm>
                <a:off x="5500253" y="4193021"/>
                <a:ext cx="6061363"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robust:</a:t>
                </a:r>
              </a:p>
              <a:p>
                <a:pPr algn="ctr"/>
                <a14:m>
                  <m:oMath xmlns:m="http://schemas.openxmlformats.org/officeDocument/2006/math">
                    <m:r>
                      <a:rPr lang="en-US" sz="3200" b="0" i="1" smtClean="0">
                        <a:latin typeface="Cambria Math" panose="02040503050406030204" pitchFamily="18" charset="0"/>
                      </a:rPr>
                      <m:t>𝐸𝑛</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𝑐</m:t>
                        </m:r>
                      </m:e>
                      <m:sub>
                        <m:r>
                          <a:rPr lang="en-US" sz="3200" b="0" i="1" smtClean="0">
                            <a:latin typeface="Cambria Math" panose="02040503050406030204" pitchFamily="18" charset="0"/>
                          </a:rPr>
                          <m:t>𝑠𝑘</m:t>
                        </m:r>
                      </m:sub>
                    </m:sSub>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𝑚</m:t>
                        </m:r>
                      </m:e>
                    </m:d>
                  </m:oMath>
                </a14:m>
                <a:r>
                  <a:rPr lang="en-US" sz="3200" dirty="0"/>
                  <a:t> + low-weight error </a:t>
                </a:r>
              </a:p>
              <a:p>
                <a:pPr algn="ctr"/>
                <a:r>
                  <a:rPr lang="en-US" sz="3200" dirty="0"/>
                  <a:t>still decrypts to </a:t>
                </a:r>
                <a14:m>
                  <m:oMath xmlns:m="http://schemas.openxmlformats.org/officeDocument/2006/math">
                    <m:r>
                      <a:rPr lang="en-US" sz="3200" b="0" i="1" smtClean="0">
                        <a:latin typeface="Cambria Math" panose="02040503050406030204" pitchFamily="18" charset="0"/>
                      </a:rPr>
                      <m:t>𝑚</m:t>
                    </m:r>
                  </m:oMath>
                </a14:m>
                <a:endParaRPr lang="en-US" sz="3200" dirty="0"/>
              </a:p>
            </p:txBody>
          </p:sp>
        </mc:Choice>
        <mc:Fallback>
          <p:sp>
            <p:nvSpPr>
              <p:cNvPr id="40" name="Rounded Rectangle 39">
                <a:extLst>
                  <a:ext uri="{FF2B5EF4-FFF2-40B4-BE49-F238E27FC236}">
                    <a16:creationId xmlns:a16="http://schemas.microsoft.com/office/drawing/2014/main" id="{5D197F15-3FF7-7FF1-5F8A-B4AE8F0106FF}"/>
                  </a:ext>
                </a:extLst>
              </p:cNvPr>
              <p:cNvSpPr>
                <a:spLocks noRot="1" noChangeAspect="1" noMove="1" noResize="1" noEditPoints="1" noAdjustHandles="1" noChangeArrowheads="1" noChangeShapeType="1" noTextEdit="1"/>
              </p:cNvSpPr>
              <p:nvPr/>
            </p:nvSpPr>
            <p:spPr>
              <a:xfrm>
                <a:off x="5500253" y="4193021"/>
                <a:ext cx="6061363" cy="2299854"/>
              </a:xfrm>
              <a:prstGeom prst="round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Rounded Rectangle 40">
                <a:extLst>
                  <a:ext uri="{FF2B5EF4-FFF2-40B4-BE49-F238E27FC236}">
                    <a16:creationId xmlns:a16="http://schemas.microsoft.com/office/drawing/2014/main" id="{AF73A82D-0162-46F5-ED0D-472060B3C430}"/>
                  </a:ext>
                </a:extLst>
              </p:cNvPr>
              <p:cNvSpPr/>
              <p:nvPr/>
            </p:nvSpPr>
            <p:spPr>
              <a:xfrm>
                <a:off x="5500254" y="1406237"/>
                <a:ext cx="6061364" cy="2299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a:t>Ciphertexts are pseudorandom:</a:t>
                </a:r>
              </a:p>
              <a:p>
                <a:pPr algn="ctr"/>
                <a14:m>
                  <m:oMath xmlns:m="http://schemas.openxmlformats.org/officeDocument/2006/math">
                    <m:r>
                      <a:rPr lang="en-US" sz="4000" b="0" i="1" smtClean="0">
                        <a:latin typeface="Cambria Math" panose="02040503050406030204" pitchFamily="18" charset="0"/>
                      </a:rPr>
                      <m:t>𝐸𝑛</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𝑐</m:t>
                        </m:r>
                      </m:e>
                      <m:sub>
                        <m:r>
                          <a:rPr lang="en-US" sz="4000" b="0" i="1" smtClean="0">
                            <a:latin typeface="Cambria Math" panose="02040503050406030204" pitchFamily="18" charset="0"/>
                          </a:rPr>
                          <m:t>𝑠𝑘</m:t>
                        </m:r>
                      </m:sub>
                    </m:sSub>
                    <m:d>
                      <m:dPr>
                        <m:ctrlPr>
                          <a:rPr lang="en-US" sz="4000" b="0" i="1" smtClean="0">
                            <a:latin typeface="Cambria Math" panose="02040503050406030204" pitchFamily="18" charset="0"/>
                          </a:rPr>
                        </m:ctrlPr>
                      </m:dPr>
                      <m:e>
                        <m:r>
                          <a:rPr lang="en-US" sz="4000" b="0" i="1" smtClean="0">
                            <a:latin typeface="Cambria Math" panose="02040503050406030204" pitchFamily="18" charset="0"/>
                          </a:rPr>
                          <m:t>⋅</m:t>
                        </m:r>
                      </m:e>
                    </m:d>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𝑐</m:t>
                        </m:r>
                      </m:sub>
                    </m:sSub>
                    <m:r>
                      <a:rPr lang="en-US" sz="4000" b="0" i="1" smtClean="0">
                        <a:latin typeface="Cambria Math" panose="02040503050406030204" pitchFamily="18" charset="0"/>
                      </a:rPr>
                      <m:t> </m:t>
                    </m:r>
                    <m:r>
                      <a:rPr lang="en-US" sz="4000" b="0" i="1" smtClean="0">
                        <a:latin typeface="Cambria Math" panose="02040503050406030204" pitchFamily="18" charset="0"/>
                      </a:rPr>
                      <m:t>𝑈𝑛𝑖𝑓</m:t>
                    </m:r>
                    <m:r>
                      <a:rPr lang="en-US" sz="4000" b="0" i="1" smtClean="0">
                        <a:latin typeface="Cambria Math" panose="02040503050406030204" pitchFamily="18" charset="0"/>
                      </a:rPr>
                      <m:t>(⋅)</m:t>
                    </m:r>
                  </m:oMath>
                </a14:m>
                <a:r>
                  <a:rPr lang="en-US" sz="4000" dirty="0"/>
                  <a:t>  </a:t>
                </a:r>
              </a:p>
            </p:txBody>
          </p:sp>
        </mc:Choice>
        <mc:Fallback>
          <p:sp>
            <p:nvSpPr>
              <p:cNvPr id="41" name="Rounded Rectangle 40">
                <a:extLst>
                  <a:ext uri="{FF2B5EF4-FFF2-40B4-BE49-F238E27FC236}">
                    <a16:creationId xmlns:a16="http://schemas.microsoft.com/office/drawing/2014/main" id="{AF73A82D-0162-46F5-ED0D-472060B3C430}"/>
                  </a:ext>
                </a:extLst>
              </p:cNvPr>
              <p:cNvSpPr>
                <a:spLocks noRot="1" noChangeAspect="1" noMove="1" noResize="1" noEditPoints="1" noAdjustHandles="1" noChangeArrowheads="1" noChangeShapeType="1" noTextEdit="1"/>
              </p:cNvSpPr>
              <p:nvPr/>
            </p:nvSpPr>
            <p:spPr>
              <a:xfrm>
                <a:off x="5500254" y="1406237"/>
                <a:ext cx="6061364" cy="2299854"/>
              </a:xfrm>
              <a:prstGeom prst="round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1713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67D1BC6D-C380-B260-5526-C9E5BC4AFF3F}"/>
                  </a:ext>
                </a:extLst>
              </p:cNvPr>
              <p:cNvSpPr txBox="1"/>
              <p:nvPr/>
            </p:nvSpPr>
            <p:spPr>
              <a:xfrm>
                <a:off x="389659" y="5746141"/>
                <a:ext cx="5237018" cy="1200329"/>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sz="3600" b="0" i="1" smtClean="0">
                          <a:latin typeface="Cambria Math" panose="02040503050406030204" pitchFamily="18" charset="0"/>
                        </a:rPr>
                        <m:t>𝐷𝑒</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𝑠𝑘</m:t>
                          </m:r>
                        </m:sub>
                      </m:sSub>
                      <m:d>
                        <m:dPr>
                          <m:ctrlPr>
                            <a:rPr lang="en-US" sz="3600" b="0" i="1" smtClean="0">
                              <a:latin typeface="Cambria Math" panose="02040503050406030204" pitchFamily="18" charset="0"/>
                            </a:rPr>
                          </m:ctrlPr>
                        </m:dPr>
                        <m:e>
                          <m:r>
                            <a:rPr lang="en-US" sz="3600" b="0" i="1" smtClean="0">
                              <a:latin typeface="Cambria Math" panose="02040503050406030204" pitchFamily="18" charset="0"/>
                            </a:rPr>
                            <m:t>    </m:t>
                          </m:r>
                        </m:e>
                      </m:d>
                      <m:r>
                        <a:rPr lang="en-US" sz="3600" b="0" i="1" smtClean="0">
                          <a:latin typeface="Cambria Math" panose="02040503050406030204" pitchFamily="18" charset="0"/>
                        </a:rPr>
                        <m:t>=0</m:t>
                      </m:r>
                    </m:oMath>
                  </m:oMathPara>
                </a14:m>
                <a:endParaRPr lang="en-US" sz="3600" b="0" dirty="0"/>
              </a:p>
              <a:p>
                <a:pPr/>
                <a:endParaRPr lang="en-US" sz="3600" dirty="0"/>
              </a:p>
            </p:txBody>
          </p:sp>
        </mc:Choice>
        <mc:Fallback>
          <p:sp>
            <p:nvSpPr>
              <p:cNvPr id="38" name="TextBox 37">
                <a:extLst>
                  <a:ext uri="{FF2B5EF4-FFF2-40B4-BE49-F238E27FC236}">
                    <a16:creationId xmlns:a16="http://schemas.microsoft.com/office/drawing/2014/main" id="{67D1BC6D-C380-B260-5526-C9E5BC4AFF3F}"/>
                  </a:ext>
                </a:extLst>
              </p:cNvPr>
              <p:cNvSpPr txBox="1">
                <a:spLocks noRot="1" noChangeAspect="1" noMove="1" noResize="1" noEditPoints="1" noAdjustHandles="1" noChangeArrowheads="1" noChangeShapeType="1" noTextEdit="1"/>
              </p:cNvSpPr>
              <p:nvPr/>
            </p:nvSpPr>
            <p:spPr>
              <a:xfrm>
                <a:off x="389659" y="5746141"/>
                <a:ext cx="5237018" cy="1200329"/>
              </a:xfrm>
              <a:prstGeom prst="rect">
                <a:avLst/>
              </a:prstGeom>
              <a:blipFill>
                <a:blip r:embed="rId3"/>
                <a:stretch>
                  <a:fillRect t="-1042"/>
                </a:stretch>
              </a:blipFill>
            </p:spPr>
            <p:txBody>
              <a:bodyPr/>
              <a:lstStyle/>
              <a:p>
                <a:r>
                  <a:rPr lang="en-US">
                    <a:noFill/>
                  </a:rPr>
                  <a:t> </a:t>
                </a:r>
              </a:p>
            </p:txBody>
          </p:sp>
        </mc:Fallback>
      </mc:AlternateContent>
      <p:sp>
        <p:nvSpPr>
          <p:cNvPr id="24" name="Rounded Rectangle 23">
            <a:extLst>
              <a:ext uri="{FF2B5EF4-FFF2-40B4-BE49-F238E27FC236}">
                <a16:creationId xmlns:a16="http://schemas.microsoft.com/office/drawing/2014/main" id="{63B4B4E6-8D9F-F597-9340-0EA80D93A614}"/>
              </a:ext>
            </a:extLst>
          </p:cNvPr>
          <p:cNvSpPr/>
          <p:nvPr/>
        </p:nvSpPr>
        <p:spPr>
          <a:xfrm>
            <a:off x="5971310" y="1518804"/>
            <a:ext cx="5818909" cy="21128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Previous works:</a:t>
            </a:r>
          </a:p>
          <a:p>
            <a:pPr algn="ctr"/>
            <a:r>
              <a:rPr lang="en-US" sz="3200" dirty="0"/>
              <a:t>Density of red dots is negligible</a:t>
            </a:r>
          </a:p>
          <a:p>
            <a:pPr algn="ctr"/>
            <a:r>
              <a:rPr lang="en-US" sz="3200" dirty="0"/>
              <a:t>[CG24], [GM24], [GG24]</a:t>
            </a:r>
          </a:p>
        </p:txBody>
      </p:sp>
      <p:grpSp>
        <p:nvGrpSpPr>
          <p:cNvPr id="27" name="Group 26">
            <a:extLst>
              <a:ext uri="{FF2B5EF4-FFF2-40B4-BE49-F238E27FC236}">
                <a16:creationId xmlns:a16="http://schemas.microsoft.com/office/drawing/2014/main" id="{B6F99629-1FE5-B868-DD87-2C3C11D36EA1}"/>
              </a:ext>
            </a:extLst>
          </p:cNvPr>
          <p:cNvGrpSpPr>
            <a:grpSpLocks noChangeAspect="1"/>
          </p:cNvGrpSpPr>
          <p:nvPr/>
        </p:nvGrpSpPr>
        <p:grpSpPr>
          <a:xfrm>
            <a:off x="843391" y="1449529"/>
            <a:ext cx="4329554" cy="4329554"/>
            <a:chOff x="2368808" y="3621648"/>
            <a:chExt cx="755703" cy="755703"/>
          </a:xfrm>
        </p:grpSpPr>
        <p:sp>
          <p:nvSpPr>
            <p:cNvPr id="25" name="Oval 24">
              <a:extLst>
                <a:ext uri="{FF2B5EF4-FFF2-40B4-BE49-F238E27FC236}">
                  <a16:creationId xmlns:a16="http://schemas.microsoft.com/office/drawing/2014/main" id="{CB4E38F3-F34E-9FDE-17FE-F1A772EECA7B}"/>
                </a:ext>
              </a:extLst>
            </p:cNvPr>
            <p:cNvSpPr>
              <a:spLocks noChangeAspect="1"/>
            </p:cNvSpPr>
            <p:nvPr/>
          </p:nvSpPr>
          <p:spPr>
            <a:xfrm>
              <a:off x="2368808" y="3621648"/>
              <a:ext cx="755703" cy="755703"/>
            </a:xfrm>
            <a:prstGeom prst="ellipse">
              <a:avLst/>
            </a:prstGeom>
            <a:solidFill>
              <a:schemeClr val="accent1">
                <a:alpha val="5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F239F40-52B1-6BF7-CE2A-9ECC96820650}"/>
                </a:ext>
              </a:extLst>
            </p:cNvPr>
            <p:cNvSpPr>
              <a:spLocks noChangeAspect="1"/>
            </p:cNvSpPr>
            <p:nvPr/>
          </p:nvSpPr>
          <p:spPr>
            <a:xfrm>
              <a:off x="2734123" y="3979315"/>
              <a:ext cx="40368" cy="40368"/>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ectangle 27">
            <a:extLst>
              <a:ext uri="{FF2B5EF4-FFF2-40B4-BE49-F238E27FC236}">
                <a16:creationId xmlns:a16="http://schemas.microsoft.com/office/drawing/2014/main" id="{651140D4-D968-69EA-1CDD-5646190DC289}"/>
              </a:ext>
            </a:extLst>
          </p:cNvPr>
          <p:cNvSpPr/>
          <p:nvPr/>
        </p:nvSpPr>
        <p:spPr>
          <a:xfrm>
            <a:off x="401781" y="1311488"/>
            <a:ext cx="5237018" cy="5103167"/>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193F33E-7C99-5B6D-5960-1526BED771FE}"/>
              </a:ext>
            </a:extLst>
          </p:cNvPr>
          <p:cNvSpPr>
            <a:spLocks noChangeAspect="1"/>
          </p:cNvSpPr>
          <p:nvPr/>
        </p:nvSpPr>
        <p:spPr>
          <a:xfrm>
            <a:off x="1585128" y="488077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2FDD568D-6C9E-B781-6228-CF73FEB6D108}"/>
              </a:ext>
            </a:extLst>
          </p:cNvPr>
          <p:cNvSpPr>
            <a:spLocks noChangeAspect="1"/>
          </p:cNvSpPr>
          <p:nvPr/>
        </p:nvSpPr>
        <p:spPr>
          <a:xfrm>
            <a:off x="2541091" y="2913433"/>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7067DB77-B10B-404D-E120-9160B1C64962}"/>
              </a:ext>
            </a:extLst>
          </p:cNvPr>
          <p:cNvSpPr>
            <a:spLocks noChangeAspect="1"/>
          </p:cNvSpPr>
          <p:nvPr/>
        </p:nvSpPr>
        <p:spPr>
          <a:xfrm>
            <a:off x="3829564" y="2470088"/>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E7AB3024-8F9A-FB2B-9461-442B3BFC6CC0}"/>
              </a:ext>
            </a:extLst>
          </p:cNvPr>
          <p:cNvSpPr>
            <a:spLocks noChangeAspect="1"/>
          </p:cNvSpPr>
          <p:nvPr/>
        </p:nvSpPr>
        <p:spPr>
          <a:xfrm>
            <a:off x="3920832" y="488077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310ECCA7-4C6B-3E7B-4AF1-3E132A1AF093}"/>
              </a:ext>
            </a:extLst>
          </p:cNvPr>
          <p:cNvSpPr>
            <a:spLocks noChangeAspect="1"/>
          </p:cNvSpPr>
          <p:nvPr/>
        </p:nvSpPr>
        <p:spPr>
          <a:xfrm>
            <a:off x="3008168" y="5975889"/>
            <a:ext cx="210250" cy="210250"/>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mc:Choice xmlns:a14="http://schemas.microsoft.com/office/drawing/2010/main" Requires="a14">
          <p:sp>
            <p:nvSpPr>
              <p:cNvPr id="39" name="TextBox 38">
                <a:extLst>
                  <a:ext uri="{FF2B5EF4-FFF2-40B4-BE49-F238E27FC236}">
                    <a16:creationId xmlns:a16="http://schemas.microsoft.com/office/drawing/2014/main" id="{448EA199-A691-0265-4C3A-66ACB11B4716}"/>
                  </a:ext>
                </a:extLst>
              </p:cNvPr>
              <p:cNvSpPr txBox="1"/>
              <p:nvPr/>
            </p:nvSpPr>
            <p:spPr>
              <a:xfrm>
                <a:off x="1923343" y="3267684"/>
                <a:ext cx="5237018" cy="646331"/>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r>
                        <a:rPr lang="en-US" sz="3600" b="0" i="1" smtClean="0">
                          <a:latin typeface="Cambria Math" panose="02040503050406030204" pitchFamily="18" charset="0"/>
                        </a:rPr>
                        <m:t>=</m:t>
                      </m:r>
                      <m:r>
                        <a:rPr lang="en-US" sz="3600" b="0" i="1" smtClean="0">
                          <a:latin typeface="Cambria Math" panose="02040503050406030204" pitchFamily="18" charset="0"/>
                        </a:rPr>
                        <m:t>𝐸𝑛</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𝑠𝑘</m:t>
                          </m:r>
                        </m:sub>
                      </m:sSub>
                      <m:r>
                        <a:rPr lang="en-US" sz="3600" b="0" i="1" smtClean="0">
                          <a:latin typeface="Cambria Math" panose="02040503050406030204" pitchFamily="18" charset="0"/>
                        </a:rPr>
                        <m:t>(1)</m:t>
                      </m:r>
                    </m:oMath>
                  </m:oMathPara>
                </a14:m>
                <a:endParaRPr lang="en-US" sz="3600" dirty="0"/>
              </a:p>
            </p:txBody>
          </p:sp>
        </mc:Choice>
        <mc:Fallback>
          <p:sp>
            <p:nvSpPr>
              <p:cNvPr id="39" name="TextBox 38">
                <a:extLst>
                  <a:ext uri="{FF2B5EF4-FFF2-40B4-BE49-F238E27FC236}">
                    <a16:creationId xmlns:a16="http://schemas.microsoft.com/office/drawing/2014/main" id="{448EA199-A691-0265-4C3A-66ACB11B4716}"/>
                  </a:ext>
                </a:extLst>
              </p:cNvPr>
              <p:cNvSpPr txBox="1">
                <a:spLocks noRot="1" noChangeAspect="1" noMove="1" noResize="1" noEditPoints="1" noAdjustHandles="1" noChangeArrowheads="1" noChangeShapeType="1" noTextEdit="1"/>
              </p:cNvSpPr>
              <p:nvPr/>
            </p:nvSpPr>
            <p:spPr>
              <a:xfrm>
                <a:off x="1923343" y="3267684"/>
                <a:ext cx="5237018" cy="646331"/>
              </a:xfrm>
              <a:prstGeom prst="rect">
                <a:avLst/>
              </a:prstGeom>
              <a:blipFill>
                <a:blip r:embed="rId4"/>
                <a:stretch>
                  <a:fillRect b="-19231"/>
                </a:stretch>
              </a:blipFill>
            </p:spPr>
            <p:txBody>
              <a:bodyPr/>
              <a:lstStyle/>
              <a:p>
                <a:r>
                  <a:rPr lang="en-US">
                    <a:noFill/>
                  </a:rPr>
                  <a:t> </a:t>
                </a:r>
              </a:p>
            </p:txBody>
          </p:sp>
        </mc:Fallback>
      </mc:AlternateContent>
      <p:sp>
        <p:nvSpPr>
          <p:cNvPr id="40" name="Rounded Rectangle 39">
            <a:extLst>
              <a:ext uri="{FF2B5EF4-FFF2-40B4-BE49-F238E27FC236}">
                <a16:creationId xmlns:a16="http://schemas.microsoft.com/office/drawing/2014/main" id="{51005E0F-7890-5CDD-63EA-8CFA2E12B156}"/>
              </a:ext>
            </a:extLst>
          </p:cNvPr>
          <p:cNvSpPr/>
          <p:nvPr/>
        </p:nvSpPr>
        <p:spPr>
          <a:xfrm>
            <a:off x="5971310" y="4196408"/>
            <a:ext cx="5818909" cy="21128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What we </a:t>
            </a:r>
            <a:r>
              <a:rPr lang="en-US" sz="3200" i="1" dirty="0"/>
              <a:t>really</a:t>
            </a:r>
            <a:r>
              <a:rPr lang="en-US" sz="3200" dirty="0"/>
              <a:t> want:</a:t>
            </a:r>
          </a:p>
          <a:p>
            <a:pPr algn="ctr"/>
            <a:r>
              <a:rPr lang="en-US" sz="3200" dirty="0"/>
              <a:t>Red dots are </a:t>
            </a:r>
            <a:r>
              <a:rPr lang="en-US" sz="3200" b="1" dirty="0">
                <a:solidFill>
                  <a:schemeClr val="accent4"/>
                </a:solidFill>
              </a:rPr>
              <a:t>hard to find</a:t>
            </a:r>
            <a:endParaRPr lang="en-US" sz="3200" dirty="0">
              <a:solidFill>
                <a:schemeClr val="accent4"/>
              </a:solidFill>
            </a:endParaRPr>
          </a:p>
        </p:txBody>
      </p:sp>
      <p:sp>
        <p:nvSpPr>
          <p:cNvPr id="41" name="Title 1">
            <a:extLst>
              <a:ext uri="{FF2B5EF4-FFF2-40B4-BE49-F238E27FC236}">
                <a16:creationId xmlns:a16="http://schemas.microsoft.com/office/drawing/2014/main" id="{1F9A2DFD-0447-8B12-A52A-25A09EED9818}"/>
              </a:ext>
            </a:extLst>
          </p:cNvPr>
          <p:cNvSpPr>
            <a:spLocks noGrp="1"/>
          </p:cNvSpPr>
          <p:nvPr>
            <p:ph type="title"/>
          </p:nvPr>
        </p:nvSpPr>
        <p:spPr>
          <a:xfrm>
            <a:off x="838200" y="69052"/>
            <a:ext cx="10515600" cy="1325563"/>
          </a:xfrm>
        </p:spPr>
        <p:txBody>
          <a:bodyPr/>
          <a:lstStyle/>
          <a:p>
            <a:r>
              <a:rPr lang="en-US" dirty="0"/>
              <a:t>How hard is it to remove a watermark?</a:t>
            </a:r>
          </a:p>
        </p:txBody>
      </p:sp>
    </p:spTree>
    <p:extLst>
      <p:ext uri="{BB962C8B-B14F-4D97-AF65-F5344CB8AC3E}">
        <p14:creationId xmlns:p14="http://schemas.microsoft.com/office/powerpoint/2010/main" val="226082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24" grpId="0" animBg="1"/>
      <p:bldP spid="33" grpId="0" animBg="1"/>
      <p:bldP spid="34" grpId="0" animBg="1"/>
      <p:bldP spid="35" grpId="0" animBg="1"/>
      <p:bldP spid="36" grpId="0" animBg="1"/>
      <p:bldP spid="37" grpId="0" animBg="1"/>
      <p:bldP spid="40" grpId="0" animBg="1"/>
    </p:bldLst>
  </p:timing>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10652</TotalTime>
  <Words>2349</Words>
  <Application>Microsoft Macintosh PowerPoint</Application>
  <PresentationFormat>Widescreen</PresentationFormat>
  <Paragraphs>279</Paragraphs>
  <Slides>20</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Aptos Display</vt:lpstr>
      <vt:lpstr>Arial</vt:lpstr>
      <vt:lpstr>Calibri</vt:lpstr>
      <vt:lpstr>Cambria Math</vt:lpstr>
      <vt:lpstr>Helvetica</vt:lpstr>
      <vt:lpstr>Office Theme</vt:lpstr>
      <vt:lpstr>Ideal Pseudorandom Codes</vt:lpstr>
      <vt:lpstr>This talk is about pseudorandom codes [C-Gunn24]</vt:lpstr>
      <vt:lpstr>Motivation: Watermarks for Generative AI</vt:lpstr>
      <vt:lpstr>Pseudorandom codes [C-Gunn24]</vt:lpstr>
      <vt:lpstr>Pseudorandom codes [C-Gunn24]</vt:lpstr>
      <vt:lpstr>Pseudorandom codes [C-Gunn24]</vt:lpstr>
      <vt:lpstr>PowerPoint Presentation</vt:lpstr>
      <vt:lpstr>PowerPoint Presentation</vt:lpstr>
      <vt:lpstr>How hard is it to remove a watermark?</vt:lpstr>
      <vt:lpstr>How hard is it to remove a watermark?</vt:lpstr>
      <vt:lpstr>Ideal PRC (this work)</vt:lpstr>
      <vt:lpstr>Ideal PRC functionality (this work)</vt:lpstr>
      <vt:lpstr>This Work</vt:lpstr>
      <vt:lpstr>PowerPoint Presentation</vt:lpstr>
      <vt:lpstr>[CG24] PRC scheme</vt:lpstr>
      <vt:lpstr>This work: [CG24] PRC is encoder-only ideal</vt:lpstr>
      <vt:lpstr>This work: [CG24] PRC is encoder-only ideal</vt:lpstr>
      <vt:lpstr>Summary</vt:lpstr>
      <vt:lpstr>Takeaway for Watermarks</vt:lpstr>
      <vt:lpstr>Open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Ideal PRCs</dc:title>
  <dc:creator>mjc2313</dc:creator>
  <cp:lastModifiedBy>mjc2313</cp:lastModifiedBy>
  <cp:revision>20</cp:revision>
  <dcterms:created xsi:type="dcterms:W3CDTF">2025-06-25T11:21:30Z</dcterms:created>
  <dcterms:modified xsi:type="dcterms:W3CDTF">2025-07-02T21:04:28Z</dcterms:modified>
</cp:coreProperties>
</file>