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98" r:id="rId9"/>
    <p:sldId id="299" r:id="rId10"/>
    <p:sldId id="300" r:id="rId11"/>
    <p:sldId id="268" r:id="rId12"/>
    <p:sldId id="269" r:id="rId13"/>
    <p:sldId id="30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301" r:id="rId23"/>
    <p:sldId id="279" r:id="rId24"/>
    <p:sldId id="280" r:id="rId25"/>
    <p:sldId id="281" r:id="rId26"/>
    <p:sldId id="282" r:id="rId27"/>
    <p:sldId id="302" r:id="rId28"/>
    <p:sldId id="284" r:id="rId29"/>
    <p:sldId id="285" r:id="rId30"/>
    <p:sldId id="312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89770" autoAdjust="0"/>
  </p:normalViewPr>
  <p:slideViewPr>
    <p:cSldViewPr>
      <p:cViewPr>
        <p:scale>
          <a:sx n="125" d="100"/>
          <a:sy n="125" d="100"/>
        </p:scale>
        <p:origin x="-139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F4F46-3C1B-43AE-9FC2-66216842C2E6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B41F9-26B7-4619-A46F-DC11569BF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AF7694-2A5A-4B51-99E6-63A9A5AF8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134D-27C7-4B5C-B2CF-6C47F2D5D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ABD95D-1E3F-4EB6-9B73-00965AC6F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D2FF-A4F2-4946-A4C8-317A47E9FE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D6447-70C9-4430-90D9-7AA6793952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9563F-6EB2-419F-A6D7-91A44A83F7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AC5EDD-C311-4A9B-826B-018085D4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99A91-D675-476A-9495-6444263AA6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8A10A-5A35-4AB1-8DF8-964D94CB5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3DD4B-9E4E-4D44-BC5B-23F16CC942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4CA48F-D5DA-45C6-B657-12B00C5F78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F524E9-BFFF-4677-ACCD-E5D7B98E6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Informed </a:t>
            </a:r>
            <a:r>
              <a:rPr lang="en-US" dirty="0" smtClean="0"/>
              <a:t>Search Algorithms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 descr="greedy-progress04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828800"/>
            <a:ext cx="5467350" cy="1990725"/>
          </a:xfrm>
          <a:prstGeom prst="rect">
            <a:avLst/>
          </a:prstGeom>
          <a:noFill/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Greedy best-first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CC0099"/>
                </a:solidFill>
              </a:rPr>
              <a:t>Complete?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/>
              <a:t>– can get stuck in loops, e.g., Iasi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Neamt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Iasi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Neamt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u="sng" dirty="0" smtClean="0">
                <a:solidFill>
                  <a:srgbClr val="CC0099"/>
                </a:solidFill>
              </a:rPr>
              <a:t>Time</a:t>
            </a:r>
            <a:r>
              <a:rPr lang="en-US" u="sng" dirty="0">
                <a:solidFill>
                  <a:srgbClr val="CC0099"/>
                </a:solidFill>
              </a:rPr>
              <a:t>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i="1" dirty="0" smtClean="0"/>
              <a:t>O(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m</a:t>
            </a:r>
            <a:r>
              <a:rPr lang="en-US" i="1" dirty="0"/>
              <a:t>)</a:t>
            </a:r>
            <a:r>
              <a:rPr lang="en-US" dirty="0"/>
              <a:t>, but a good heuristic can give dramatic </a:t>
            </a:r>
            <a:r>
              <a:rPr lang="en-US" dirty="0" smtClean="0"/>
              <a:t>improvement</a:t>
            </a:r>
          </a:p>
          <a:p>
            <a:r>
              <a:rPr lang="en-US" u="sng" dirty="0" smtClean="0">
                <a:solidFill>
                  <a:srgbClr val="CC0099"/>
                </a:solidFill>
              </a:rPr>
              <a:t>Space</a:t>
            </a:r>
            <a:r>
              <a:rPr lang="en-US" u="sng" dirty="0">
                <a:solidFill>
                  <a:srgbClr val="CC0099"/>
                </a:solidFill>
              </a:rPr>
              <a:t>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i="1" dirty="0" smtClean="0"/>
              <a:t>O(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m</a:t>
            </a:r>
            <a:r>
              <a:rPr lang="en-US" i="1" dirty="0"/>
              <a:t>) </a:t>
            </a:r>
            <a:r>
              <a:rPr lang="en-US" dirty="0"/>
              <a:t>-- keeps all nodes in </a:t>
            </a:r>
            <a:r>
              <a:rPr lang="en-US" dirty="0" smtClean="0"/>
              <a:t>memory</a:t>
            </a:r>
          </a:p>
          <a:p>
            <a:r>
              <a:rPr lang="en-US" u="sng" dirty="0" smtClean="0">
                <a:solidFill>
                  <a:srgbClr val="CC0099"/>
                </a:solidFill>
              </a:rPr>
              <a:t>Optimal</a:t>
            </a:r>
            <a:r>
              <a:rPr lang="en-US" u="sng" dirty="0">
                <a:solidFill>
                  <a:srgbClr val="CC0099"/>
                </a:solidFill>
              </a:rPr>
              <a:t>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Properties of greedy best-first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Idea: </a:t>
            </a:r>
            <a:r>
              <a:rPr lang="en-US" dirty="0" smtClean="0"/>
              <a:t>Avoid </a:t>
            </a:r>
            <a:r>
              <a:rPr lang="en-US" dirty="0"/>
              <a:t>expanding paths that are already </a:t>
            </a:r>
            <a:r>
              <a:rPr lang="en-US" dirty="0" smtClean="0"/>
              <a:t>expensive</a:t>
            </a:r>
          </a:p>
          <a:p>
            <a:endParaRPr lang="en-US" dirty="0"/>
          </a:p>
          <a:p>
            <a:r>
              <a:rPr lang="en-US" dirty="0"/>
              <a:t>Evaluation function </a:t>
            </a:r>
            <a:r>
              <a:rPr lang="en-US" i="1" dirty="0"/>
              <a:t>f(n) = g(n) + h(n</a:t>
            </a:r>
            <a:r>
              <a:rPr lang="en-US" i="1" dirty="0" smtClean="0"/>
              <a:t>)</a:t>
            </a:r>
            <a:endParaRPr lang="en-US" dirty="0" smtClean="0"/>
          </a:p>
          <a:p>
            <a:endParaRPr lang="en-US" dirty="0"/>
          </a:p>
          <a:p>
            <a:r>
              <a:rPr lang="en-US" i="1" dirty="0"/>
              <a:t>g(n) </a:t>
            </a:r>
            <a:r>
              <a:rPr lang="en-US" dirty="0"/>
              <a:t>= cost so far to reach </a:t>
            </a:r>
            <a:r>
              <a:rPr lang="en-US" i="1" dirty="0"/>
              <a:t>n</a:t>
            </a:r>
          </a:p>
          <a:p>
            <a:r>
              <a:rPr lang="en-US" i="1" dirty="0"/>
              <a:t>h(n)</a:t>
            </a:r>
            <a:r>
              <a:rPr lang="en-US" dirty="0"/>
              <a:t> = estimated cost from </a:t>
            </a:r>
            <a:r>
              <a:rPr lang="en-US" i="1" dirty="0"/>
              <a:t>n</a:t>
            </a:r>
            <a:r>
              <a:rPr lang="en-US" dirty="0"/>
              <a:t> to goal</a:t>
            </a:r>
          </a:p>
          <a:p>
            <a:r>
              <a:rPr lang="en-US" i="1" dirty="0"/>
              <a:t>f(n) </a:t>
            </a:r>
            <a:r>
              <a:rPr lang="en-US" dirty="0"/>
              <a:t>= estimated total cost of path through </a:t>
            </a:r>
            <a:r>
              <a:rPr lang="en-US" i="1" dirty="0"/>
              <a:t>n</a:t>
            </a:r>
            <a:r>
              <a:rPr lang="en-US" dirty="0"/>
              <a:t> to </a:t>
            </a:r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Romania with step costs in km</a:t>
            </a:r>
          </a:p>
        </p:txBody>
      </p:sp>
      <p:pic>
        <p:nvPicPr>
          <p:cNvPr id="8196" name="Picture 4" descr="romani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28800"/>
            <a:ext cx="8229600" cy="4033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 example</a:t>
            </a:r>
          </a:p>
        </p:txBody>
      </p:sp>
      <p:pic>
        <p:nvPicPr>
          <p:cNvPr id="16388" name="Picture 4" descr="astar-progress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4102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astar-progress0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410200" cy="2219325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 example</a:t>
            </a:r>
          </a:p>
        </p:txBody>
      </p:sp>
      <p:pic>
        <p:nvPicPr>
          <p:cNvPr id="18437" name="Picture 5" descr="astar-progress0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4102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 example</a:t>
            </a:r>
          </a:p>
        </p:txBody>
      </p:sp>
      <p:pic>
        <p:nvPicPr>
          <p:cNvPr id="19460" name="Picture 4" descr="astar-progress04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4102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 example</a:t>
            </a:r>
          </a:p>
        </p:txBody>
      </p:sp>
      <p:pic>
        <p:nvPicPr>
          <p:cNvPr id="20484" name="Picture 4" descr="astar-progress0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4102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</a:t>
            </a:r>
            <a:r>
              <a:rPr lang="en-US" baseline="30000"/>
              <a:t>*</a:t>
            </a:r>
            <a:r>
              <a:rPr lang="en-US"/>
              <a:t> search example</a:t>
            </a:r>
          </a:p>
        </p:txBody>
      </p:sp>
      <p:pic>
        <p:nvPicPr>
          <p:cNvPr id="21508" name="Picture 4" descr="astar-progress06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24000"/>
            <a:ext cx="54102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Best-first </a:t>
            </a:r>
            <a:r>
              <a:rPr lang="en-US" sz="2800" dirty="0"/>
              <a:t>search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Greedy best-first search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</a:t>
            </a:r>
            <a:r>
              <a:rPr lang="en-US" sz="2400" baseline="30000" dirty="0"/>
              <a:t>*</a:t>
            </a:r>
            <a:r>
              <a:rPr lang="en-US" sz="2400" dirty="0"/>
              <a:t> search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Heuristics</a:t>
            </a:r>
            <a:endParaRPr lang="en-US" sz="2800" dirty="0"/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/>
              <a:t>A heuristic </a:t>
            </a:r>
            <a:r>
              <a:rPr lang="en-US" sz="2800" i="1" dirty="0"/>
              <a:t>h(n)</a:t>
            </a:r>
            <a:r>
              <a:rPr lang="en-US" sz="2800" dirty="0"/>
              <a:t> is </a:t>
            </a:r>
            <a:r>
              <a:rPr lang="en-US" sz="2800" dirty="0">
                <a:solidFill>
                  <a:srgbClr val="FF0000"/>
                </a:solidFill>
              </a:rPr>
              <a:t>admissible</a:t>
            </a:r>
            <a:r>
              <a:rPr lang="en-US" sz="2800" dirty="0"/>
              <a:t> if for every node </a:t>
            </a:r>
            <a:r>
              <a:rPr lang="en-US" sz="2800" i="1" dirty="0"/>
              <a:t>n</a:t>
            </a:r>
            <a:r>
              <a:rPr lang="en-US" sz="2800" dirty="0"/>
              <a:t>,</a:t>
            </a:r>
          </a:p>
          <a:p>
            <a:pPr>
              <a:buFontTx/>
              <a:buNone/>
            </a:pPr>
            <a:r>
              <a:rPr lang="en-US" sz="2800" i="1" dirty="0"/>
              <a:t>	h(n) </a:t>
            </a:r>
            <a:r>
              <a:rPr lang="en-US" sz="2800" i="1" dirty="0">
                <a:cs typeface="Arial" pitchFamily="34" charset="0"/>
              </a:rPr>
              <a:t>≤</a:t>
            </a:r>
            <a:r>
              <a:rPr lang="en-US" sz="2800" i="1" dirty="0"/>
              <a:t> h</a:t>
            </a:r>
            <a:r>
              <a:rPr lang="en-US" sz="2800" i="1" baseline="30000" dirty="0"/>
              <a:t>*</a:t>
            </a:r>
            <a:r>
              <a:rPr lang="en-US" sz="2800" i="1" dirty="0"/>
              <a:t>(n), </a:t>
            </a:r>
            <a:r>
              <a:rPr lang="en-US" sz="2800" dirty="0"/>
              <a:t>where </a:t>
            </a:r>
            <a:r>
              <a:rPr lang="en-US" sz="2800" i="1" dirty="0"/>
              <a:t>h</a:t>
            </a:r>
            <a:r>
              <a:rPr lang="en-US" sz="2800" i="1" baseline="30000" dirty="0"/>
              <a:t>*</a:t>
            </a:r>
            <a:r>
              <a:rPr lang="en-US" sz="2800" i="1" dirty="0"/>
              <a:t>(n)</a:t>
            </a:r>
            <a:r>
              <a:rPr lang="en-US" sz="2800" dirty="0"/>
              <a:t> is the </a:t>
            </a:r>
            <a:r>
              <a:rPr lang="en-US" sz="2800" dirty="0">
                <a:solidFill>
                  <a:srgbClr val="FF0000"/>
                </a:solidFill>
              </a:rPr>
              <a:t>true </a:t>
            </a:r>
            <a:r>
              <a:rPr lang="en-US" sz="2800" dirty="0"/>
              <a:t>cost to reach the goal state from </a:t>
            </a:r>
            <a:r>
              <a:rPr lang="en-US" sz="2800" i="1" dirty="0"/>
              <a:t>n</a:t>
            </a:r>
            <a:r>
              <a:rPr lang="en-US" sz="2800" dirty="0"/>
              <a:t>.
</a:t>
            </a:r>
          </a:p>
          <a:p>
            <a:r>
              <a:rPr lang="en-US" sz="2800" dirty="0"/>
              <a:t>An admissible heuristic </a:t>
            </a:r>
            <a:r>
              <a:rPr lang="en-US" sz="2800" dirty="0">
                <a:solidFill>
                  <a:srgbClr val="FF0000"/>
                </a:solidFill>
              </a:rPr>
              <a:t>never overestimates</a:t>
            </a:r>
            <a:r>
              <a:rPr lang="en-US" sz="2800" dirty="0"/>
              <a:t> the cost to reach the goal, i.e., it is </a:t>
            </a:r>
            <a:r>
              <a:rPr lang="en-US" sz="2800" dirty="0" smtClean="0">
                <a:solidFill>
                  <a:srgbClr val="FF0000"/>
                </a:solidFill>
              </a:rPr>
              <a:t>optimistic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/>
              <a:t>Example: </a:t>
            </a:r>
            <a:r>
              <a:rPr lang="en-US" sz="2800" i="1" dirty="0" err="1"/>
              <a:t>h</a:t>
            </a:r>
            <a:r>
              <a:rPr lang="en-US" sz="2800" i="1" baseline="-25000" dirty="0" err="1"/>
              <a:t>SLD</a:t>
            </a:r>
            <a:r>
              <a:rPr lang="en-US" sz="2800" i="1" dirty="0"/>
              <a:t>(n) </a:t>
            </a:r>
            <a:r>
              <a:rPr lang="en-US" sz="2800" dirty="0"/>
              <a:t>(never overestimates the actual road distance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Theorem</a:t>
            </a:r>
            <a:r>
              <a:rPr lang="en-US" sz="2800" dirty="0"/>
              <a:t>: If </a:t>
            </a:r>
            <a:r>
              <a:rPr lang="en-US" sz="2800" i="1" dirty="0"/>
              <a:t>h(n) </a:t>
            </a:r>
            <a:r>
              <a:rPr lang="en-US" sz="2800" dirty="0"/>
              <a:t>is admissible, A</a:t>
            </a:r>
            <a:r>
              <a:rPr lang="en-US" sz="2800" baseline="30000" dirty="0"/>
              <a:t>*</a:t>
            </a:r>
            <a:r>
              <a:rPr lang="en-US" sz="2800" dirty="0"/>
              <a:t> using </a:t>
            </a:r>
            <a:r>
              <a:rPr lang="en-US" sz="2800" dirty="0">
                <a:latin typeface="Courier New" pitchFamily="49" charset="0"/>
              </a:rPr>
              <a:t>TREE-SEARCH</a:t>
            </a:r>
            <a:r>
              <a:rPr lang="en-US" sz="2800" dirty="0"/>
              <a:t> is </a:t>
            </a:r>
            <a:r>
              <a:rPr lang="en-US" sz="2800" dirty="0" smtClean="0"/>
              <a:t>optimal</a:t>
            </a:r>
            <a:endParaRPr lang="en-US" sz="2800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Admissible </a:t>
            </a:r>
            <a:r>
              <a:rPr lang="en-US" dirty="0" smtClean="0"/>
              <a:t>heuristics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Suppose some suboptimal goal </a:t>
            </a:r>
            <a:r>
              <a:rPr lang="en-US" sz="2000" i="1" dirty="0"/>
              <a:t>G</a:t>
            </a:r>
            <a:r>
              <a:rPr lang="en-US" sz="2000" i="1" baseline="-25000" dirty="0"/>
              <a:t>2</a:t>
            </a:r>
            <a:r>
              <a:rPr lang="en-US" sz="2000" i="1" dirty="0"/>
              <a:t> </a:t>
            </a:r>
            <a:r>
              <a:rPr lang="en-US" sz="2000" dirty="0"/>
              <a:t>has been generated and is in the fringe. Let </a:t>
            </a:r>
            <a:r>
              <a:rPr lang="en-US" sz="2000" i="1" dirty="0"/>
              <a:t>n</a:t>
            </a:r>
            <a:r>
              <a:rPr lang="en-US" sz="2000" dirty="0"/>
              <a:t> be an unexpanded node in the fringe such that </a:t>
            </a:r>
            <a:r>
              <a:rPr lang="en-US" sz="2000" i="1" dirty="0"/>
              <a:t>n </a:t>
            </a:r>
            <a:r>
              <a:rPr lang="en-US" sz="2000" dirty="0"/>
              <a:t>is on a shortest path to an optimal goal </a:t>
            </a:r>
            <a:r>
              <a:rPr lang="en-US" sz="2000" i="1" dirty="0"/>
              <a:t>G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g(G</a:t>
            </a:r>
            <a:r>
              <a:rPr lang="en-US" sz="2000" baseline="-25000" dirty="0" smtClean="0"/>
              <a:t>2</a:t>
            </a:r>
            <a:r>
              <a:rPr lang="en-US" sz="2000" dirty="0"/>
              <a:t>) &gt; g(G) 		since G</a:t>
            </a:r>
            <a:r>
              <a:rPr lang="en-US" sz="2000" baseline="-25000" dirty="0"/>
              <a:t>2</a:t>
            </a:r>
            <a:r>
              <a:rPr lang="en-US" sz="2000" dirty="0"/>
              <a:t> is suboptimal </a:t>
            </a:r>
            <a:endParaRPr lang="en-US" sz="2000" dirty="0" smtClean="0"/>
          </a:p>
          <a:p>
            <a:r>
              <a:rPr lang="en-US" sz="2000" dirty="0" smtClean="0"/>
              <a:t>f(G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 = g(G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		since </a:t>
            </a:r>
            <a:r>
              <a:rPr lang="en-US" sz="2000" i="1" dirty="0" smtClean="0"/>
              <a:t>h</a:t>
            </a:r>
            <a:r>
              <a:rPr lang="en-US" sz="2000" dirty="0" smtClean="0"/>
              <a:t>(G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= 0 </a:t>
            </a:r>
          </a:p>
          <a:p>
            <a:r>
              <a:rPr lang="en-US" sz="2000" dirty="0" smtClean="0"/>
              <a:t>f(G</a:t>
            </a:r>
            <a:r>
              <a:rPr lang="en-US" sz="2000" dirty="0"/>
              <a:t>)   = g(G)		since </a:t>
            </a:r>
            <a:r>
              <a:rPr lang="en-US" sz="2000" i="1" dirty="0"/>
              <a:t>h</a:t>
            </a:r>
            <a:r>
              <a:rPr lang="en-US" sz="2000" dirty="0"/>
              <a:t>(G) = 0 </a:t>
            </a:r>
          </a:p>
          <a:p>
            <a:r>
              <a:rPr lang="en-US" sz="2000" dirty="0"/>
              <a:t>f(G</a:t>
            </a:r>
            <a:r>
              <a:rPr lang="en-US" sz="2000" baseline="-25000" dirty="0"/>
              <a:t>2</a:t>
            </a:r>
            <a:r>
              <a:rPr lang="en-US" sz="2000" dirty="0"/>
              <a:t>)  &gt; f(G)		</a:t>
            </a:r>
            <a:r>
              <a:rPr lang="en-US" sz="2000" dirty="0" smtClean="0"/>
              <a:t>	from </a:t>
            </a:r>
            <a:r>
              <a:rPr lang="en-US" sz="2000" dirty="0"/>
              <a:t>above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Optimality of A</a:t>
            </a:r>
            <a:r>
              <a:rPr lang="en-US" baseline="30000"/>
              <a:t>*</a:t>
            </a:r>
            <a:r>
              <a:rPr lang="en-US"/>
              <a:t> (proof)</a:t>
            </a:r>
          </a:p>
        </p:txBody>
      </p:sp>
      <p:pic>
        <p:nvPicPr>
          <p:cNvPr id="23556" name="Picture 4" descr="astar-proo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590800"/>
            <a:ext cx="35052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Suppose some suboptimal goal </a:t>
            </a:r>
            <a:r>
              <a:rPr lang="en-US" sz="2000" i="1" dirty="0"/>
              <a:t>G</a:t>
            </a:r>
            <a:r>
              <a:rPr lang="en-US" sz="2000" i="1" baseline="-25000" dirty="0"/>
              <a:t>2</a:t>
            </a:r>
            <a:r>
              <a:rPr lang="en-US" sz="2000" i="1" dirty="0"/>
              <a:t> </a:t>
            </a:r>
            <a:r>
              <a:rPr lang="en-US" sz="2000" dirty="0"/>
              <a:t>has been generated and is in the fringe. Let </a:t>
            </a:r>
            <a:r>
              <a:rPr lang="en-US" sz="2000" i="1" dirty="0"/>
              <a:t>n</a:t>
            </a:r>
            <a:r>
              <a:rPr lang="en-US" sz="2000" dirty="0"/>
              <a:t> be an unexpanded node in the fringe such that </a:t>
            </a:r>
            <a:r>
              <a:rPr lang="en-US" sz="2000" i="1" dirty="0"/>
              <a:t>n </a:t>
            </a:r>
            <a:r>
              <a:rPr lang="en-US" sz="2000" dirty="0"/>
              <a:t>is on a shortest path to an optimal goal </a:t>
            </a:r>
            <a:r>
              <a:rPr lang="en-US" sz="2000" i="1" dirty="0"/>
              <a:t>G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f(G</a:t>
            </a:r>
            <a:r>
              <a:rPr lang="en-US" sz="2000" baseline="-25000" dirty="0"/>
              <a:t>2</a:t>
            </a:r>
            <a:r>
              <a:rPr lang="en-US" sz="2000" dirty="0"/>
              <a:t>)		&gt; f(G) 		from above </a:t>
            </a:r>
          </a:p>
          <a:p>
            <a:r>
              <a:rPr lang="en-US" sz="2000" dirty="0"/>
              <a:t>h(n)		</a:t>
            </a:r>
            <a:r>
              <a:rPr lang="en-US" sz="2000" dirty="0">
                <a:cs typeface="Arial" pitchFamily="34" charset="0"/>
              </a:rPr>
              <a:t>≤</a:t>
            </a:r>
            <a:r>
              <a:rPr lang="en-US" sz="2000" dirty="0"/>
              <a:t> </a:t>
            </a:r>
            <a:r>
              <a:rPr lang="en-US" sz="2000" dirty="0" smtClean="0"/>
              <a:t>h*(</a:t>
            </a:r>
            <a:r>
              <a:rPr lang="en-US" sz="2000" dirty="0"/>
              <a:t>n)	</a:t>
            </a:r>
            <a:r>
              <a:rPr lang="en-US" sz="2000" dirty="0" smtClean="0"/>
              <a:t>	since </a:t>
            </a:r>
            <a:r>
              <a:rPr lang="en-US" sz="2000" dirty="0"/>
              <a:t>h is admissible</a:t>
            </a:r>
          </a:p>
          <a:p>
            <a:r>
              <a:rPr lang="en-US" sz="2000" dirty="0"/>
              <a:t>g(n) + h(n)	</a:t>
            </a:r>
            <a:r>
              <a:rPr lang="en-US" sz="2000" dirty="0">
                <a:cs typeface="Arial" pitchFamily="34" charset="0"/>
              </a:rPr>
              <a:t>≤</a:t>
            </a:r>
            <a:r>
              <a:rPr lang="en-US" sz="2000" dirty="0"/>
              <a:t> g(n) + h</a:t>
            </a:r>
            <a:r>
              <a:rPr lang="en-US" sz="2000" baseline="30000" dirty="0"/>
              <a:t>*</a:t>
            </a:r>
            <a:r>
              <a:rPr lang="en-US" sz="2000" dirty="0"/>
              <a:t>(n) </a:t>
            </a:r>
          </a:p>
          <a:p>
            <a:r>
              <a:rPr lang="en-US" sz="2000" dirty="0"/>
              <a:t>f(n) 		</a:t>
            </a:r>
            <a:r>
              <a:rPr lang="en-US" sz="2000" dirty="0">
                <a:cs typeface="Arial" pitchFamily="34" charset="0"/>
              </a:rPr>
              <a:t>≤</a:t>
            </a:r>
            <a:r>
              <a:rPr lang="en-US" sz="2000" dirty="0"/>
              <a:t> f(G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Hence </a:t>
            </a:r>
            <a:r>
              <a:rPr lang="en-US" sz="2000" i="1" dirty="0"/>
              <a:t>f(G</a:t>
            </a:r>
            <a:r>
              <a:rPr lang="en-US" sz="2000" i="1" baseline="-25000" dirty="0"/>
              <a:t>2</a:t>
            </a:r>
            <a:r>
              <a:rPr lang="en-US" sz="2000" i="1" dirty="0"/>
              <a:t>) &gt; f(n)</a:t>
            </a:r>
            <a:r>
              <a:rPr lang="en-US" sz="2000" dirty="0"/>
              <a:t>, and A</a:t>
            </a:r>
            <a:r>
              <a:rPr lang="en-US" sz="2000" baseline="30000" dirty="0"/>
              <a:t>*</a:t>
            </a:r>
            <a:r>
              <a:rPr lang="en-US" sz="2000" dirty="0"/>
              <a:t> will never select G</a:t>
            </a:r>
            <a:r>
              <a:rPr lang="en-US" sz="2000" baseline="-25000" dirty="0"/>
              <a:t>2</a:t>
            </a:r>
            <a:r>
              <a:rPr lang="en-US" sz="2000" dirty="0"/>
              <a:t> for expansion
</a:t>
            </a:r>
          </a:p>
          <a:p>
            <a:endParaRPr lang="en-US" sz="1600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Optimality of A</a:t>
            </a:r>
            <a:r>
              <a:rPr lang="en-US" baseline="30000"/>
              <a:t>*</a:t>
            </a:r>
            <a:r>
              <a:rPr lang="en-US"/>
              <a:t> (proof)</a:t>
            </a:r>
          </a:p>
        </p:txBody>
      </p:sp>
      <p:pic>
        <p:nvPicPr>
          <p:cNvPr id="50181" name="Picture 5" descr="astar-proo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514600"/>
            <a:ext cx="35052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A heuristic is </a:t>
            </a:r>
            <a:r>
              <a:rPr lang="en-US" sz="2000" dirty="0">
                <a:solidFill>
                  <a:srgbClr val="FF0000"/>
                </a:solidFill>
              </a:rPr>
              <a:t>consistent</a:t>
            </a:r>
            <a:r>
              <a:rPr lang="en-US" sz="2000" dirty="0"/>
              <a:t> </a:t>
            </a:r>
            <a:r>
              <a:rPr lang="en-US" sz="2000" dirty="0" smtClean="0"/>
              <a:t>if, </a:t>
            </a:r>
            <a:r>
              <a:rPr lang="en-US" sz="2000" dirty="0"/>
              <a:t>for every node </a:t>
            </a:r>
            <a:r>
              <a:rPr lang="en-US" sz="2000" i="1" dirty="0"/>
              <a:t>n</a:t>
            </a:r>
            <a:r>
              <a:rPr lang="en-US" sz="2000" dirty="0"/>
              <a:t>, every successor </a:t>
            </a:r>
            <a:r>
              <a:rPr lang="en-US" sz="2000" i="1" dirty="0"/>
              <a:t>n'</a:t>
            </a:r>
            <a:r>
              <a:rPr lang="en-US" sz="2000" dirty="0"/>
              <a:t> of </a:t>
            </a:r>
            <a:r>
              <a:rPr lang="en-US" sz="2000" i="1" dirty="0"/>
              <a:t>n</a:t>
            </a:r>
            <a:r>
              <a:rPr lang="en-US" sz="2000" dirty="0"/>
              <a:t> generated by any action </a:t>
            </a:r>
            <a:r>
              <a:rPr lang="en-US" sz="2000" i="1" dirty="0"/>
              <a:t>a</a:t>
            </a:r>
            <a:r>
              <a:rPr lang="en-US" sz="2000" dirty="0"/>
              <a:t>, 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i="1" dirty="0"/>
              <a:t>h(n) </a:t>
            </a:r>
            <a:r>
              <a:rPr lang="en-US" sz="2000" i="1" dirty="0">
                <a:cs typeface="Arial" pitchFamily="34" charset="0"/>
              </a:rPr>
              <a:t>≤</a:t>
            </a:r>
            <a:r>
              <a:rPr lang="en-US" sz="2000" i="1" dirty="0"/>
              <a:t> c(</a:t>
            </a:r>
            <a:r>
              <a:rPr lang="en-US" sz="2000" i="1" dirty="0" err="1"/>
              <a:t>n,a,n</a:t>
            </a:r>
            <a:r>
              <a:rPr lang="en-US" sz="2000" i="1" dirty="0"/>
              <a:t>') + h(n')</a:t>
            </a:r>
            <a:r>
              <a:rPr lang="en-US" sz="2000" dirty="0"/>
              <a:t>
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If </a:t>
            </a:r>
            <a:r>
              <a:rPr lang="en-US" sz="2000" i="1" dirty="0"/>
              <a:t>h</a:t>
            </a:r>
            <a:r>
              <a:rPr lang="en-US" sz="2000" dirty="0"/>
              <a:t> is consistent, we </a:t>
            </a:r>
            <a:r>
              <a:rPr lang="en-US" sz="2000" dirty="0" smtClean="0"/>
              <a:t>have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f(n') 	= g(n') + h(n')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      	= g(n) + c(</a:t>
            </a:r>
            <a:r>
              <a:rPr lang="en-US" sz="2000" dirty="0" err="1"/>
              <a:t>n,a,n</a:t>
            </a:r>
            <a:r>
              <a:rPr lang="en-US" sz="2000" dirty="0"/>
              <a:t>') + h(n')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      	</a:t>
            </a:r>
            <a:r>
              <a:rPr lang="en-US" sz="2000" dirty="0">
                <a:cs typeface="Arial" pitchFamily="34" charset="0"/>
              </a:rPr>
              <a:t>≥ </a:t>
            </a:r>
            <a:r>
              <a:rPr lang="en-US" sz="2000" dirty="0"/>
              <a:t>g(n) + h(n)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      	= f(n)
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i.e., </a:t>
            </a:r>
            <a:r>
              <a:rPr lang="en-US" sz="2000" i="1" dirty="0"/>
              <a:t>f(n)</a:t>
            </a:r>
            <a:r>
              <a:rPr lang="en-US" sz="2000" dirty="0"/>
              <a:t> is non-decreasing along any path</a:t>
            </a:r>
            <a:r>
              <a:rPr lang="en-US" sz="2000" dirty="0" smtClean="0"/>
              <a:t>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accent2"/>
                </a:solidFill>
              </a:rPr>
              <a:t>Theorem</a:t>
            </a:r>
            <a:r>
              <a:rPr lang="en-US" sz="2000" dirty="0"/>
              <a:t>: If </a:t>
            </a:r>
            <a:r>
              <a:rPr lang="en-US" sz="2000" i="1" dirty="0"/>
              <a:t>h(n)</a:t>
            </a:r>
            <a:r>
              <a:rPr lang="en-US" sz="2000" dirty="0"/>
              <a:t> is consistent, A</a:t>
            </a:r>
            <a:r>
              <a:rPr lang="en-US" sz="2000" i="1" dirty="0"/>
              <a:t>*</a:t>
            </a:r>
            <a:r>
              <a:rPr lang="en-US" sz="2000" dirty="0"/>
              <a:t> using </a:t>
            </a:r>
            <a:r>
              <a:rPr lang="en-US" sz="2000" dirty="0">
                <a:latin typeface="Courier New" pitchFamily="49" charset="0"/>
              </a:rPr>
              <a:t>GRAPH-SEARCH</a:t>
            </a:r>
            <a:r>
              <a:rPr lang="en-US" sz="2000" dirty="0"/>
              <a:t> is </a:t>
            </a:r>
            <a:r>
              <a:rPr lang="en-US" sz="2000" dirty="0" smtClean="0"/>
              <a:t>optimal</a:t>
            </a:r>
            <a:endParaRPr lang="en-US" sz="2000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Consistent heuristics</a:t>
            </a:r>
          </a:p>
        </p:txBody>
      </p:sp>
      <p:pic>
        <p:nvPicPr>
          <p:cNvPr id="25604" name="Picture 4" descr="consistenc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362200"/>
            <a:ext cx="1962150" cy="2085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</a:t>
            </a:r>
            <a:r>
              <a:rPr lang="en-US" sz="2000" baseline="30000" dirty="0"/>
              <a:t>*</a:t>
            </a:r>
            <a:r>
              <a:rPr lang="en-US" sz="2000" dirty="0"/>
              <a:t> expands nodes in order of increasing </a:t>
            </a:r>
            <a:r>
              <a:rPr lang="en-US" sz="2000" i="1" dirty="0"/>
              <a:t>f</a:t>
            </a:r>
            <a:r>
              <a:rPr lang="en-US" sz="2000" dirty="0"/>
              <a:t> </a:t>
            </a:r>
            <a:r>
              <a:rPr lang="en-US" sz="2000" dirty="0" smtClean="0"/>
              <a:t>value</a:t>
            </a:r>
            <a:endParaRPr lang="en-US" sz="2000" dirty="0"/>
          </a:p>
          <a:p>
            <a:r>
              <a:rPr lang="en-US" sz="2000" dirty="0" smtClean="0"/>
              <a:t>Gradually </a:t>
            </a:r>
            <a:r>
              <a:rPr lang="en-US" sz="2000" dirty="0"/>
              <a:t>adds "</a:t>
            </a:r>
            <a:r>
              <a:rPr lang="en-US" sz="2000" i="1" dirty="0"/>
              <a:t>f</a:t>
            </a:r>
            <a:r>
              <a:rPr lang="en-US" sz="2000" dirty="0"/>
              <a:t>-contours" of nodes </a:t>
            </a:r>
          </a:p>
          <a:p>
            <a:r>
              <a:rPr lang="en-US" sz="2000" dirty="0"/>
              <a:t>Contour </a:t>
            </a:r>
            <a:r>
              <a:rPr lang="en-US" sz="2000" i="1" dirty="0" err="1"/>
              <a:t>i</a:t>
            </a:r>
            <a:r>
              <a:rPr lang="en-US" sz="2000" dirty="0"/>
              <a:t> has all nodes with </a:t>
            </a:r>
            <a:r>
              <a:rPr lang="en-US" sz="2000" i="1" dirty="0"/>
              <a:t>f=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i</a:t>
            </a:r>
            <a:r>
              <a:rPr lang="en-US" sz="2000" dirty="0"/>
              <a:t>, where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i</a:t>
            </a:r>
            <a:r>
              <a:rPr lang="en-US" sz="2000" i="1" dirty="0"/>
              <a:t> &lt; </a:t>
            </a:r>
            <a:r>
              <a:rPr lang="en-US" sz="2000" i="1" dirty="0" smtClean="0"/>
              <a:t>f</a:t>
            </a:r>
            <a:r>
              <a:rPr lang="en-US" sz="2000" i="1" baseline="-25000" dirty="0" smtClean="0"/>
              <a:t>i+1</a:t>
            </a:r>
            <a:endParaRPr lang="en-US" sz="2000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Optimality of A</a:t>
            </a:r>
            <a:r>
              <a:rPr lang="en-US" baseline="30000"/>
              <a:t>*</a:t>
            </a:r>
          </a:p>
        </p:txBody>
      </p:sp>
      <p:pic>
        <p:nvPicPr>
          <p:cNvPr id="26628" name="Picture 4" descr="f-circ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590800"/>
            <a:ext cx="5638800" cy="356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solidFill>
                  <a:srgbClr val="CC0099"/>
                </a:solidFill>
              </a:rPr>
              <a:t>Complete?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Yes </a:t>
            </a:r>
            <a:r>
              <a:rPr lang="en-US" dirty="0"/>
              <a:t>(unless there are infinitely many nodes with f </a:t>
            </a:r>
            <a:r>
              <a:rPr lang="en-US" i="1" dirty="0">
                <a:cs typeface="Arial" pitchFamily="34" charset="0"/>
              </a:rPr>
              <a:t>≤</a:t>
            </a:r>
            <a:r>
              <a:rPr lang="en-US" i="1" dirty="0"/>
              <a:t> f(G) </a:t>
            </a:r>
            <a:r>
              <a:rPr lang="en-US" dirty="0" smtClean="0"/>
              <a:t>)</a:t>
            </a:r>
          </a:p>
          <a:p>
            <a:r>
              <a:rPr lang="en-US" u="sng" dirty="0" smtClean="0">
                <a:solidFill>
                  <a:srgbClr val="CC0099"/>
                </a:solidFill>
              </a:rPr>
              <a:t>Time</a:t>
            </a:r>
            <a:r>
              <a:rPr lang="en-US" u="sng" dirty="0">
                <a:solidFill>
                  <a:srgbClr val="CC0099"/>
                </a:solidFill>
              </a:rPr>
              <a:t>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Exponential</a:t>
            </a:r>
          </a:p>
          <a:p>
            <a:r>
              <a:rPr lang="en-US" u="sng" dirty="0" smtClean="0">
                <a:solidFill>
                  <a:srgbClr val="CC0099"/>
                </a:solidFill>
              </a:rPr>
              <a:t>Space</a:t>
            </a:r>
            <a:r>
              <a:rPr lang="en-US" u="sng" dirty="0">
                <a:solidFill>
                  <a:srgbClr val="CC0099"/>
                </a:solidFill>
              </a:rPr>
              <a:t>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Keeps </a:t>
            </a:r>
            <a:r>
              <a:rPr lang="en-US" dirty="0"/>
              <a:t>all nodes in </a:t>
            </a:r>
            <a:r>
              <a:rPr lang="en-US" dirty="0" smtClean="0"/>
              <a:t>memory</a:t>
            </a:r>
          </a:p>
          <a:p>
            <a:r>
              <a:rPr lang="en-US" u="sng" dirty="0" smtClean="0">
                <a:solidFill>
                  <a:srgbClr val="CC0099"/>
                </a:solidFill>
              </a:rPr>
              <a:t>Optimal</a:t>
            </a:r>
            <a:r>
              <a:rPr lang="en-US" u="sng" dirty="0">
                <a:solidFill>
                  <a:srgbClr val="CC0099"/>
                </a:solidFill>
              </a:rPr>
              <a:t>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</a:t>
            </a:r>
            <a:r>
              <a:rPr lang="en-US" dirty="0" smtClean="0"/>
              <a:t>A*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E.g., for the 8-puzzle:
</a:t>
            </a:r>
          </a:p>
          <a:p>
            <a:pPr>
              <a:lnSpc>
                <a:spcPct val="90000"/>
              </a:lnSpc>
            </a:pPr>
            <a:r>
              <a:rPr lang="en-US" sz="2000" i="1" dirty="0"/>
              <a:t>h</a:t>
            </a:r>
            <a:r>
              <a:rPr lang="en-US" sz="2000" i="1" baseline="-25000" dirty="0"/>
              <a:t>1</a:t>
            </a:r>
            <a:r>
              <a:rPr lang="en-US" sz="2000" i="1" dirty="0"/>
              <a:t>(n) </a:t>
            </a:r>
            <a:r>
              <a:rPr lang="en-US" sz="2000" dirty="0"/>
              <a:t>= number of misplaced tiles</a:t>
            </a:r>
          </a:p>
          <a:p>
            <a:pPr>
              <a:lnSpc>
                <a:spcPct val="90000"/>
              </a:lnSpc>
            </a:pPr>
            <a:r>
              <a:rPr lang="en-US" sz="2000" i="1" dirty="0"/>
              <a:t>h</a:t>
            </a:r>
            <a:r>
              <a:rPr lang="en-US" sz="2000" i="1" baseline="-25000" dirty="0"/>
              <a:t>2</a:t>
            </a:r>
            <a:r>
              <a:rPr lang="en-US" sz="2000" i="1" dirty="0"/>
              <a:t>(n) </a:t>
            </a:r>
            <a:r>
              <a:rPr lang="en-US" sz="2000" dirty="0"/>
              <a:t>= total Manhattan distance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(i.e., no. of squares from desired location of each tile)
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u="sng" dirty="0">
                <a:solidFill>
                  <a:srgbClr val="CC0099"/>
                </a:solidFill>
              </a:rPr>
              <a:t>h</a:t>
            </a:r>
            <a:r>
              <a:rPr lang="en-US" sz="2800" u="sng" baseline="-25000" dirty="0">
                <a:solidFill>
                  <a:srgbClr val="CC0099"/>
                </a:solidFill>
              </a:rPr>
              <a:t>1</a:t>
            </a:r>
            <a:r>
              <a:rPr lang="en-US" sz="2800" u="sng" dirty="0">
                <a:solidFill>
                  <a:srgbClr val="CC0099"/>
                </a:solidFill>
              </a:rPr>
              <a:t>(S) = ? </a:t>
            </a:r>
          </a:p>
          <a:p>
            <a:pPr>
              <a:lnSpc>
                <a:spcPct val="90000"/>
              </a:lnSpc>
            </a:pPr>
            <a:r>
              <a:rPr lang="en-US" sz="2800" u="sng" dirty="0">
                <a:solidFill>
                  <a:srgbClr val="CC0099"/>
                </a:solidFill>
              </a:rPr>
              <a:t>h</a:t>
            </a:r>
            <a:r>
              <a:rPr lang="en-US" sz="2800" u="sng" baseline="-25000" dirty="0">
                <a:solidFill>
                  <a:srgbClr val="CC0099"/>
                </a:solidFill>
              </a:rPr>
              <a:t>2</a:t>
            </a:r>
            <a:r>
              <a:rPr lang="en-US" sz="2800" u="sng" dirty="0">
                <a:solidFill>
                  <a:srgbClr val="CC0099"/>
                </a:solidFill>
              </a:rPr>
              <a:t>(S) = ?</a:t>
            </a:r>
            <a:r>
              <a:rPr lang="en-US" sz="2800" dirty="0"/>
              <a:t> 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Admissible heuristics</a:t>
            </a:r>
          </a:p>
        </p:txBody>
      </p:sp>
      <p:pic>
        <p:nvPicPr>
          <p:cNvPr id="28677" name="Picture 5" descr="8puzz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0"/>
            <a:ext cx="4257675" cy="2162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E.g., for the 8-puzzle:
</a:t>
            </a:r>
          </a:p>
          <a:p>
            <a:pPr>
              <a:lnSpc>
                <a:spcPct val="90000"/>
              </a:lnSpc>
            </a:pPr>
            <a:r>
              <a:rPr lang="en-US" sz="2000" i="1" dirty="0"/>
              <a:t>h</a:t>
            </a:r>
            <a:r>
              <a:rPr lang="en-US" sz="2000" i="1" baseline="-25000" dirty="0"/>
              <a:t>1</a:t>
            </a:r>
            <a:r>
              <a:rPr lang="en-US" sz="2000" i="1" dirty="0"/>
              <a:t>(n) </a:t>
            </a:r>
            <a:r>
              <a:rPr lang="en-US" sz="2000" dirty="0"/>
              <a:t>= number of misplaced tiles</a:t>
            </a:r>
          </a:p>
          <a:p>
            <a:pPr>
              <a:lnSpc>
                <a:spcPct val="90000"/>
              </a:lnSpc>
            </a:pPr>
            <a:r>
              <a:rPr lang="en-US" sz="2000" i="1" dirty="0"/>
              <a:t>h</a:t>
            </a:r>
            <a:r>
              <a:rPr lang="en-US" sz="2000" i="1" baseline="-25000" dirty="0"/>
              <a:t>2</a:t>
            </a:r>
            <a:r>
              <a:rPr lang="en-US" sz="2000" i="1" dirty="0"/>
              <a:t>(n) </a:t>
            </a:r>
            <a:r>
              <a:rPr lang="en-US" sz="2000" dirty="0"/>
              <a:t>= total Manhattan distance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(i.e., no. of squares from desired location of each tile)
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u="sng" dirty="0">
                <a:solidFill>
                  <a:srgbClr val="CC0099"/>
                </a:solidFill>
              </a:rPr>
              <a:t>h</a:t>
            </a:r>
            <a:r>
              <a:rPr lang="en-US" sz="2800" u="sng" baseline="-25000" dirty="0">
                <a:solidFill>
                  <a:srgbClr val="CC0099"/>
                </a:solidFill>
              </a:rPr>
              <a:t>1</a:t>
            </a:r>
            <a:r>
              <a:rPr lang="en-US" sz="2800" u="sng" dirty="0">
                <a:solidFill>
                  <a:srgbClr val="CC0099"/>
                </a:solidFill>
              </a:rPr>
              <a:t>(S) = ?</a:t>
            </a:r>
            <a:r>
              <a:rPr lang="en-US" sz="2800" dirty="0"/>
              <a:t> 8</a:t>
            </a:r>
            <a:endParaRPr lang="en-US" sz="2800" u="sng" dirty="0">
              <a:solidFill>
                <a:srgbClr val="CC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u="sng" dirty="0">
                <a:solidFill>
                  <a:srgbClr val="CC0099"/>
                </a:solidFill>
              </a:rPr>
              <a:t>h</a:t>
            </a:r>
            <a:r>
              <a:rPr lang="en-US" sz="2800" u="sng" baseline="-25000" dirty="0">
                <a:solidFill>
                  <a:srgbClr val="CC0099"/>
                </a:solidFill>
              </a:rPr>
              <a:t>2</a:t>
            </a:r>
            <a:r>
              <a:rPr lang="en-US" sz="2800" u="sng" dirty="0">
                <a:solidFill>
                  <a:srgbClr val="CC0099"/>
                </a:solidFill>
              </a:rPr>
              <a:t>(S) = ?</a:t>
            </a:r>
            <a:r>
              <a:rPr lang="en-US" sz="2800" dirty="0"/>
              <a:t> 3+1+2+2+2+3+3+2 = 18</a:t>
            </a:r>
            <a:r>
              <a:rPr lang="en-US" sz="2400" dirty="0"/>
              <a:t> 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Admissible heuristics</a:t>
            </a:r>
          </a:p>
        </p:txBody>
      </p:sp>
      <p:pic>
        <p:nvPicPr>
          <p:cNvPr id="51204" name="Picture 4" descr="8puzz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0"/>
            <a:ext cx="4257675" cy="2162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If </a:t>
            </a:r>
            <a:r>
              <a:rPr lang="en-US" sz="2400" i="1" dirty="0"/>
              <a:t>h</a:t>
            </a:r>
            <a:r>
              <a:rPr lang="en-US" sz="2400" i="1" baseline="-25000" dirty="0"/>
              <a:t>2</a:t>
            </a:r>
            <a:r>
              <a:rPr lang="en-US" sz="2400" i="1" dirty="0"/>
              <a:t>(n) </a:t>
            </a:r>
            <a:r>
              <a:rPr lang="en-US" sz="2400" i="1" dirty="0">
                <a:cs typeface="Arial" pitchFamily="34" charset="0"/>
              </a:rPr>
              <a:t>≥</a:t>
            </a:r>
            <a:r>
              <a:rPr lang="en-US" sz="2400" i="1" dirty="0"/>
              <a:t> h</a:t>
            </a:r>
            <a:r>
              <a:rPr lang="en-US" sz="2400" i="1" baseline="-25000" dirty="0"/>
              <a:t>1</a:t>
            </a:r>
            <a:r>
              <a:rPr lang="en-US" sz="2400" i="1" dirty="0"/>
              <a:t>(n)</a:t>
            </a:r>
            <a:r>
              <a:rPr lang="en-US" sz="2400" dirty="0"/>
              <a:t> for all </a:t>
            </a:r>
            <a:r>
              <a:rPr lang="en-US" sz="2400" i="1" dirty="0"/>
              <a:t>n</a:t>
            </a:r>
            <a:r>
              <a:rPr lang="en-US" sz="2400" dirty="0"/>
              <a:t> (both admissible)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then </a:t>
            </a:r>
            <a:r>
              <a:rPr lang="en-US" sz="2400" i="1" dirty="0"/>
              <a:t>h</a:t>
            </a:r>
            <a:r>
              <a:rPr lang="en-US" sz="2400" i="1" baseline="-25000" dirty="0"/>
              <a:t>2</a:t>
            </a:r>
            <a:r>
              <a:rPr lang="en-US" sz="2400" i="1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dominates</a:t>
            </a:r>
            <a:r>
              <a:rPr lang="en-US" sz="2400" dirty="0"/>
              <a:t> </a:t>
            </a:r>
            <a:r>
              <a:rPr lang="en-US" sz="2400" i="1" dirty="0"/>
              <a:t>h</a:t>
            </a:r>
            <a:r>
              <a:rPr lang="en-US" sz="2400" i="1" baseline="-25000" dirty="0"/>
              <a:t>1</a:t>
            </a:r>
            <a:r>
              <a:rPr lang="en-US" sz="2400" i="1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400" i="1" dirty="0"/>
              <a:t>h</a:t>
            </a:r>
            <a:r>
              <a:rPr lang="en-US" sz="2400" i="1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is better for </a:t>
            </a:r>
            <a:r>
              <a:rPr lang="en-US" sz="2400" dirty="0" smtClean="0"/>
              <a:t>search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Typical search costs (average number of nodes expanded</a:t>
            </a:r>
            <a:r>
              <a:rPr lang="en-US" sz="2400" dirty="0" smtClean="0"/>
              <a:t>):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i="1" dirty="0"/>
          </a:p>
          <a:p>
            <a:pPr>
              <a:lnSpc>
                <a:spcPct val="80000"/>
              </a:lnSpc>
            </a:pPr>
            <a:r>
              <a:rPr lang="en-US" sz="2400" i="1" dirty="0"/>
              <a:t>d=12	</a:t>
            </a:r>
            <a:r>
              <a:rPr lang="en-US" sz="2400" dirty="0"/>
              <a:t>IDS = </a:t>
            </a:r>
            <a:r>
              <a:rPr lang="en-US" sz="2400" dirty="0" smtClean="0"/>
              <a:t>364,404 </a:t>
            </a:r>
            <a:r>
              <a:rPr lang="en-US" sz="2400" dirty="0"/>
              <a:t>nodes</a:t>
            </a:r>
            <a:br>
              <a:rPr lang="en-US" sz="2400" dirty="0"/>
            </a:br>
            <a:r>
              <a:rPr lang="en-US" sz="2400" dirty="0"/>
              <a:t>	A</a:t>
            </a:r>
            <a:r>
              <a:rPr lang="en-US" sz="2400" baseline="30000" dirty="0"/>
              <a:t>*</a:t>
            </a:r>
            <a:r>
              <a:rPr lang="en-US" sz="2400" dirty="0"/>
              <a:t>(h</a:t>
            </a:r>
            <a:r>
              <a:rPr lang="en-US" sz="2400" baseline="-25000" dirty="0"/>
              <a:t>1</a:t>
            </a:r>
            <a:r>
              <a:rPr lang="en-US" sz="2400" dirty="0"/>
              <a:t>) = 227 nodes </a:t>
            </a:r>
            <a:br>
              <a:rPr lang="en-US" sz="2400" dirty="0"/>
            </a:br>
            <a:r>
              <a:rPr lang="en-US" sz="2400" dirty="0"/>
              <a:t>	A</a:t>
            </a:r>
            <a:r>
              <a:rPr lang="en-US" sz="2400" baseline="30000" dirty="0"/>
              <a:t>*</a:t>
            </a:r>
            <a:r>
              <a:rPr lang="en-US" sz="2400" dirty="0"/>
              <a:t>(h</a:t>
            </a:r>
            <a:r>
              <a:rPr lang="en-US" sz="2400" baseline="-25000" dirty="0"/>
              <a:t>2</a:t>
            </a:r>
            <a:r>
              <a:rPr lang="en-US" sz="2400" dirty="0"/>
              <a:t>) = 73 nodes </a:t>
            </a:r>
          </a:p>
          <a:p>
            <a:pPr>
              <a:lnSpc>
                <a:spcPct val="80000"/>
              </a:lnSpc>
            </a:pPr>
            <a:r>
              <a:rPr lang="en-US" sz="2400" i="1" dirty="0"/>
              <a:t>d=24 	</a:t>
            </a:r>
            <a:r>
              <a:rPr lang="en-US" sz="2400" dirty="0"/>
              <a:t>IDS = too many nodes</a:t>
            </a:r>
            <a:br>
              <a:rPr lang="en-US" sz="2400" dirty="0"/>
            </a:br>
            <a:r>
              <a:rPr lang="en-US" sz="2400" dirty="0"/>
              <a:t>	A</a:t>
            </a:r>
            <a:r>
              <a:rPr lang="en-US" sz="2400" baseline="30000" dirty="0"/>
              <a:t>*</a:t>
            </a:r>
            <a:r>
              <a:rPr lang="en-US" sz="2400" dirty="0"/>
              <a:t>(h</a:t>
            </a:r>
            <a:r>
              <a:rPr lang="en-US" sz="2400" baseline="-25000" dirty="0"/>
              <a:t>1</a:t>
            </a:r>
            <a:r>
              <a:rPr lang="en-US" sz="2400" dirty="0"/>
              <a:t>) = 39,135 nodes </a:t>
            </a:r>
            <a:br>
              <a:rPr lang="en-US" sz="2400" dirty="0"/>
            </a:br>
            <a:r>
              <a:rPr lang="en-US" sz="2400" dirty="0"/>
              <a:t>	A</a:t>
            </a:r>
            <a:r>
              <a:rPr lang="en-US" sz="2400" baseline="30000" dirty="0"/>
              <a:t>*</a:t>
            </a:r>
            <a:r>
              <a:rPr lang="en-US" sz="2400" dirty="0"/>
              <a:t>(h</a:t>
            </a:r>
            <a:r>
              <a:rPr lang="en-US" sz="2400" baseline="-25000" dirty="0"/>
              <a:t>2</a:t>
            </a:r>
            <a:r>
              <a:rPr lang="en-US" sz="2400" dirty="0"/>
              <a:t>) = 1,641 nodes 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A problem with fewer restrictions on the actions is called a </a:t>
            </a:r>
            <a:r>
              <a:rPr lang="en-US" sz="2800" dirty="0">
                <a:solidFill>
                  <a:srgbClr val="FF0000"/>
                </a:solidFill>
              </a:rPr>
              <a:t>relaxed </a:t>
            </a:r>
            <a:r>
              <a:rPr lang="en-US" sz="2800" dirty="0" smtClean="0">
                <a:solidFill>
                  <a:srgbClr val="FF0000"/>
                </a:solidFill>
              </a:rPr>
              <a:t>problem</a:t>
            </a: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cost of an optimal solution to a relaxed problem is an admissible heuristic for the original </a:t>
            </a:r>
            <a:r>
              <a:rPr lang="en-US" sz="2800" dirty="0" smtClean="0"/>
              <a:t>problem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If the rules of the 8-puzzle are relaxed so that a tile can move </a:t>
            </a:r>
            <a:r>
              <a:rPr lang="en-US" sz="2800" dirty="0">
                <a:solidFill>
                  <a:srgbClr val="FF0000"/>
                </a:solidFill>
              </a:rPr>
              <a:t>anywhere</a:t>
            </a:r>
            <a:r>
              <a:rPr lang="en-US" sz="2800" dirty="0"/>
              <a:t>, then </a:t>
            </a:r>
            <a:r>
              <a:rPr lang="en-US" sz="2800" i="1" dirty="0"/>
              <a:t>h</a:t>
            </a:r>
            <a:r>
              <a:rPr lang="en-US" sz="2800" i="1" baseline="-25000" dirty="0"/>
              <a:t>1</a:t>
            </a:r>
            <a:r>
              <a:rPr lang="en-US" sz="2800" i="1" dirty="0"/>
              <a:t>(n) </a:t>
            </a:r>
            <a:r>
              <a:rPr lang="en-US" sz="2800" dirty="0"/>
              <a:t>gives the shortest </a:t>
            </a:r>
            <a:r>
              <a:rPr lang="en-US" sz="2800" dirty="0" smtClean="0"/>
              <a:t>solution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If the rules are relaxed so that a tile can move to </a:t>
            </a:r>
            <a:r>
              <a:rPr lang="en-US" sz="2800" dirty="0">
                <a:solidFill>
                  <a:srgbClr val="FF0000"/>
                </a:solidFill>
              </a:rPr>
              <a:t>any adjacent square,</a:t>
            </a:r>
            <a:r>
              <a:rPr lang="en-US" sz="2800" dirty="0"/>
              <a:t> then </a:t>
            </a:r>
            <a:r>
              <a:rPr lang="en-US" sz="2800" i="1" dirty="0"/>
              <a:t>h</a:t>
            </a:r>
            <a:r>
              <a:rPr lang="en-US" sz="2800" i="1" baseline="-25000" dirty="0"/>
              <a:t>2</a:t>
            </a:r>
            <a:r>
              <a:rPr lang="en-US" sz="2800" i="1" dirty="0"/>
              <a:t>(n) </a:t>
            </a:r>
            <a:r>
              <a:rPr lang="en-US" sz="2800" dirty="0"/>
              <a:t>gives the shortest </a:t>
            </a:r>
            <a:r>
              <a:rPr lang="en-US" sz="2800" dirty="0" smtClean="0"/>
              <a:t>solution</a:t>
            </a:r>
            <a:endParaRPr lang="en-US" sz="2800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Relaxed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sz="2400" dirty="0" smtClean="0"/>
              <a:t>offline, simulated exploration of state space by generating successors of already-explored states (</a:t>
            </a:r>
            <a:r>
              <a:rPr lang="en-US" sz="2400" dirty="0" err="1" smtClean="0"/>
              <a:t>a.k.a.~</a:t>
            </a:r>
            <a:r>
              <a:rPr lang="en-US" sz="2400" dirty="0" err="1" smtClean="0">
                <a:solidFill>
                  <a:srgbClr val="FF0000"/>
                </a:solidFill>
              </a:rPr>
              <a:t>expanding</a:t>
            </a:r>
            <a:r>
              <a:rPr lang="en-US" sz="2400" dirty="0" smtClean="0"/>
              <a:t> states)</a:t>
            </a:r>
          </a:p>
          <a:p>
            <a:r>
              <a:rPr lang="en-US" dirty="0" smtClean="0"/>
              <a:t>A </a:t>
            </a:r>
            <a:r>
              <a:rPr lang="en-US" dirty="0"/>
              <a:t>search strategy is defined by picking the </a:t>
            </a:r>
            <a:r>
              <a:rPr lang="en-US" dirty="0">
                <a:solidFill>
                  <a:srgbClr val="FF0000"/>
                </a:solidFill>
              </a:rPr>
              <a:t>order of node </a:t>
            </a:r>
            <a:r>
              <a:rPr lang="en-US" dirty="0" smtClean="0">
                <a:solidFill>
                  <a:srgbClr val="FF0000"/>
                </a:solidFill>
              </a:rPr>
              <a:t>expansion</a:t>
            </a:r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Tree search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 l="14844" t="37500" r="3125" b="28125"/>
          <a:stretch>
            <a:fillRect/>
          </a:stretch>
        </p:blipFill>
        <p:spPr bwMode="auto">
          <a:xfrm>
            <a:off x="533400" y="1371600"/>
            <a:ext cx="800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Heuristic functions estimate costs of shortest paths</a:t>
            </a:r>
          </a:p>
          <a:p>
            <a:r>
              <a:rPr lang="en-US" dirty="0" smtClean="0"/>
              <a:t>Good heuristics can dramatically reduce search cost</a:t>
            </a:r>
          </a:p>
          <a:p>
            <a:r>
              <a:rPr lang="en-US" dirty="0" smtClean="0"/>
              <a:t>Greedy best-first search expands lowest </a:t>
            </a:r>
            <a:r>
              <a:rPr lang="en-US" i="1" dirty="0" smtClean="0">
                <a:solidFill>
                  <a:srgbClr val="7030A0"/>
                </a:solidFill>
              </a:rPr>
              <a:t>h</a:t>
            </a:r>
          </a:p>
          <a:p>
            <a:pPr lvl="1"/>
            <a:r>
              <a:rPr lang="en-US" dirty="0" smtClean="0"/>
              <a:t> incomplete and not always optimal</a:t>
            </a:r>
          </a:p>
          <a:p>
            <a:r>
              <a:rPr lang="en-US" dirty="0" smtClean="0"/>
              <a:t>A* search expands lowest </a:t>
            </a:r>
            <a:r>
              <a:rPr lang="en-US" i="1" dirty="0" smtClean="0">
                <a:solidFill>
                  <a:srgbClr val="7030A0"/>
                </a:solidFill>
              </a:rPr>
              <a:t>g + h</a:t>
            </a:r>
          </a:p>
          <a:p>
            <a:pPr lvl="1"/>
            <a:r>
              <a:rPr lang="en-US" dirty="0" smtClean="0"/>
              <a:t>complete and optimal</a:t>
            </a:r>
          </a:p>
          <a:p>
            <a:pPr lvl="1"/>
            <a:r>
              <a:rPr lang="en-US" dirty="0" smtClean="0"/>
              <a:t>also optimally efficient (up to tie-breaks, for forward search)</a:t>
            </a:r>
          </a:p>
          <a:p>
            <a:r>
              <a:rPr lang="en-US" dirty="0" smtClean="0"/>
              <a:t>Admissible heuristics can be derived from exact solution of relaxed problems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Idea: use an </a:t>
            </a:r>
            <a:r>
              <a:rPr lang="en-US" sz="2400" dirty="0">
                <a:solidFill>
                  <a:srgbClr val="FF0000"/>
                </a:solidFill>
              </a:rPr>
              <a:t>evaluation function</a:t>
            </a:r>
            <a:r>
              <a:rPr lang="en-US" sz="2400" dirty="0"/>
              <a:t> </a:t>
            </a:r>
            <a:r>
              <a:rPr lang="en-US" sz="2400" i="1" dirty="0"/>
              <a:t>f(n) </a:t>
            </a:r>
            <a:r>
              <a:rPr lang="en-US" sz="2400" dirty="0"/>
              <a:t>for each node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estimate of "desirability</a:t>
            </a:r>
            <a:r>
              <a:rPr lang="en-US" sz="2000" dirty="0" smtClean="0"/>
              <a:t>"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2" charset="2"/>
              <a:buChar char="à"/>
            </a:pPr>
            <a:r>
              <a:rPr lang="en-US" sz="2000" dirty="0"/>
              <a:t>Expand most desirable unexpanded </a:t>
            </a:r>
            <a:r>
              <a:rPr lang="en-US" sz="2000" dirty="0" smtClean="0"/>
              <a:t>node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2" charset="2"/>
              <a:buChar char="à"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u="sng" dirty="0"/>
              <a:t>Implementation</a:t>
            </a:r>
            <a:r>
              <a:rPr lang="en-US" sz="2400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Order the nodes in fringe in decreasing order of desirability
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Special cases: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Greedy </a:t>
            </a:r>
            <a:r>
              <a:rPr lang="en-US" sz="2000" dirty="0"/>
              <a:t>best-first search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</a:t>
            </a:r>
            <a:r>
              <a:rPr lang="en-US" sz="2000" baseline="30000" dirty="0"/>
              <a:t>*</a:t>
            </a:r>
            <a:r>
              <a:rPr lang="en-US" sz="2000" dirty="0"/>
              <a:t> </a:t>
            </a:r>
            <a:r>
              <a:rPr lang="en-US" sz="2000" dirty="0" smtClean="0"/>
              <a:t>search</a:t>
            </a:r>
            <a:endParaRPr lang="en-US" sz="20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Best-first search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function </a:t>
            </a:r>
            <a:r>
              <a:rPr lang="en-US" i="1" dirty="0"/>
              <a:t>f(n) = h(n)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/>
              <a:t>euristic)</a:t>
            </a:r>
          </a:p>
          <a:p>
            <a:pPr lvl="1"/>
            <a:r>
              <a:rPr lang="en-US" dirty="0"/>
              <a:t>= estimate of cost from </a:t>
            </a:r>
            <a:r>
              <a:rPr lang="en-US" i="1" dirty="0"/>
              <a:t>n</a:t>
            </a:r>
            <a:r>
              <a:rPr lang="en-US" dirty="0"/>
              <a:t> to </a:t>
            </a:r>
            <a:r>
              <a:rPr lang="en-US" i="1" dirty="0" smtClean="0"/>
              <a:t>goal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e.g., </a:t>
            </a:r>
            <a:r>
              <a:rPr lang="en-US" i="1" dirty="0" err="1"/>
              <a:t>h</a:t>
            </a:r>
            <a:r>
              <a:rPr lang="en-US" i="1" baseline="-25000" dirty="0" err="1"/>
              <a:t>SLD</a:t>
            </a:r>
            <a:r>
              <a:rPr lang="en-US" i="1" dirty="0"/>
              <a:t>(n)</a:t>
            </a:r>
            <a:r>
              <a:rPr lang="en-US" dirty="0"/>
              <a:t> = straight-line distance from </a:t>
            </a:r>
            <a:r>
              <a:rPr lang="en-US" i="1" dirty="0"/>
              <a:t>n</a:t>
            </a:r>
            <a:r>
              <a:rPr lang="en-US" dirty="0"/>
              <a:t> to </a:t>
            </a:r>
            <a:r>
              <a:rPr lang="en-US" dirty="0" smtClean="0"/>
              <a:t>Bucharest</a:t>
            </a:r>
          </a:p>
          <a:p>
            <a:endParaRPr lang="en-US" dirty="0"/>
          </a:p>
          <a:p>
            <a:r>
              <a:rPr lang="en-US" dirty="0"/>
              <a:t>Greedy best-first search expands the node that </a:t>
            </a:r>
            <a:r>
              <a:rPr lang="en-US" dirty="0">
                <a:solidFill>
                  <a:srgbClr val="FF0000"/>
                </a:solidFill>
              </a:rPr>
              <a:t>appears</a:t>
            </a:r>
            <a:r>
              <a:rPr lang="en-US" dirty="0"/>
              <a:t> to be closest to </a:t>
            </a:r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best-first search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Romania with step costs in km</a:t>
            </a:r>
          </a:p>
        </p:txBody>
      </p:sp>
      <p:pic>
        <p:nvPicPr>
          <p:cNvPr id="8196" name="Picture 4" descr="romani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28800"/>
            <a:ext cx="8229600" cy="4033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Greedy best-first search example</a:t>
            </a:r>
          </a:p>
        </p:txBody>
      </p:sp>
      <p:pic>
        <p:nvPicPr>
          <p:cNvPr id="10244" name="Picture 4" descr="greedy-progress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828800"/>
            <a:ext cx="5467350" cy="199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greedy-progress0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828800"/>
            <a:ext cx="5467350" cy="1990725"/>
          </a:xfrm>
          <a:prstGeom prst="rect">
            <a:avLst/>
          </a:prstGeom>
          <a:noFill/>
        </p:spPr>
      </p:pic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Greedy best-first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greedy-progress0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828800"/>
            <a:ext cx="5467350" cy="1990725"/>
          </a:xfrm>
          <a:prstGeom prst="rect">
            <a:avLst/>
          </a:prstGeom>
          <a:noFill/>
        </p:spPr>
      </p:pic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Greedy best-first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10120</TotalTime>
  <Words>697</Words>
  <Application>Microsoft Office PowerPoint</Application>
  <PresentationFormat>On-screen Show (4:3)</PresentationFormat>
  <Paragraphs>202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Informed Search Algorithms </vt:lpstr>
      <vt:lpstr>Outline</vt:lpstr>
      <vt:lpstr>Review: Tree search</vt:lpstr>
      <vt:lpstr>Best-first search</vt:lpstr>
      <vt:lpstr>Greedy best-first search</vt:lpstr>
      <vt:lpstr>Romania with step costs in km</vt:lpstr>
      <vt:lpstr>Greedy best-first search example</vt:lpstr>
      <vt:lpstr>Greedy best-first search example</vt:lpstr>
      <vt:lpstr>Greedy best-first search example</vt:lpstr>
      <vt:lpstr>Greedy best-first search example</vt:lpstr>
      <vt:lpstr>Properties of greedy best-first search</vt:lpstr>
      <vt:lpstr>A* search</vt:lpstr>
      <vt:lpstr>Romania with step costs in km</vt:lpstr>
      <vt:lpstr>A* search example</vt:lpstr>
      <vt:lpstr>A* search example</vt:lpstr>
      <vt:lpstr>A* search example</vt:lpstr>
      <vt:lpstr>A* search example</vt:lpstr>
      <vt:lpstr>A* search example</vt:lpstr>
      <vt:lpstr>A* search example</vt:lpstr>
      <vt:lpstr>Admissible heuristics</vt:lpstr>
      <vt:lpstr>Optimality of A* (proof)</vt:lpstr>
      <vt:lpstr>Optimality of A* (proof)</vt:lpstr>
      <vt:lpstr>Consistent heuristics</vt:lpstr>
      <vt:lpstr>Optimality of A*</vt:lpstr>
      <vt:lpstr>Properties of A*</vt:lpstr>
      <vt:lpstr>Admissible heuristics</vt:lpstr>
      <vt:lpstr>Admissible heuristics</vt:lpstr>
      <vt:lpstr>Dominance</vt:lpstr>
      <vt:lpstr>Relaxed problems</vt:lpstr>
      <vt:lpstr>Summary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Informed search algorithms</dc:title>
  <dc:creator>Min-Yen Kan</dc:creator>
  <cp:lastModifiedBy>malek</cp:lastModifiedBy>
  <cp:revision>742</cp:revision>
  <dcterms:created xsi:type="dcterms:W3CDTF">2003-12-17T04:31:51Z</dcterms:created>
  <dcterms:modified xsi:type="dcterms:W3CDTF">2011-03-04T18:12:40Z</dcterms:modified>
</cp:coreProperties>
</file>