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14" d="100"/>
          <a:sy n="114" d="100"/>
        </p:scale>
        <p:origin x="18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3E1937-C0D9-40AF-BA6A-81680B85E0E0}" type="datetimeFigureOut">
              <a:rPr lang="en-US" smtClean="0"/>
              <a:t>11/30/2017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E14E36-D3E4-46EC-A39C-AFEF1E414850}" type="slidenum">
              <a:rPr lang="en-US" smtClean="0"/>
              <a:t>‹#›</a:t>
            </a:fld>
            <a:endParaRPr lang="en-US"/>
          </a:p>
        </p:txBody>
      </p:sp>
    </p:spTree>
    <p:extLst>
      <p:ext uri="{BB962C8B-B14F-4D97-AF65-F5344CB8AC3E}">
        <p14:creationId xmlns:p14="http://schemas.microsoft.com/office/powerpoint/2010/main" val="2410624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65EC0-B189-4D70-99D2-9044E5D81A3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A565F90-C40B-4B64-9E77-7B3A8BC018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8295791-CED5-48EF-BEE9-C9E7F358C657}"/>
              </a:ext>
            </a:extLst>
          </p:cNvPr>
          <p:cNvSpPr>
            <a:spLocks noGrp="1"/>
          </p:cNvSpPr>
          <p:nvPr>
            <p:ph type="dt" sz="half" idx="10"/>
          </p:nvPr>
        </p:nvSpPr>
        <p:spPr/>
        <p:txBody>
          <a:bodyPr/>
          <a:lstStyle/>
          <a:p>
            <a:fld id="{4E0E6B4C-1825-4CF1-A113-21019D495CE5}" type="datetime1">
              <a:rPr lang="en-US" smtClean="0"/>
              <a:t>11/30/2017</a:t>
            </a:fld>
            <a:endParaRPr lang="en-US"/>
          </a:p>
        </p:txBody>
      </p:sp>
      <p:sp>
        <p:nvSpPr>
          <p:cNvPr id="5" name="Footer Placeholder 4">
            <a:extLst>
              <a:ext uri="{FF2B5EF4-FFF2-40B4-BE49-F238E27FC236}">
                <a16:creationId xmlns:a16="http://schemas.microsoft.com/office/drawing/2014/main" id="{7B3D7438-ADDB-46B2-9D71-AF979D710C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5F0EA5-D3CC-4B25-A3F0-5F97D6B9EE72}"/>
              </a:ext>
            </a:extLst>
          </p:cNvPr>
          <p:cNvSpPr>
            <a:spLocks noGrp="1"/>
          </p:cNvSpPr>
          <p:nvPr>
            <p:ph type="sldNum" sz="quarter" idx="12"/>
          </p:nvPr>
        </p:nvSpPr>
        <p:spPr/>
        <p:txBody>
          <a:bodyPr/>
          <a:lstStyle/>
          <a:p>
            <a:fld id="{6131DE6B-C9D7-48D2-A71F-AE06298F0E29}" type="slidenum">
              <a:rPr lang="en-US" smtClean="0"/>
              <a:t>‹#›</a:t>
            </a:fld>
            <a:endParaRPr lang="en-US"/>
          </a:p>
        </p:txBody>
      </p:sp>
    </p:spTree>
    <p:extLst>
      <p:ext uri="{BB962C8B-B14F-4D97-AF65-F5344CB8AC3E}">
        <p14:creationId xmlns:p14="http://schemas.microsoft.com/office/powerpoint/2010/main" val="964795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B814C-8C18-4111-AAA3-640257591A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E155D0-A08D-4FAC-B4F8-D345E2D36D2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48F036-B619-4335-8DF3-C86A3A1A814F}"/>
              </a:ext>
            </a:extLst>
          </p:cNvPr>
          <p:cNvSpPr>
            <a:spLocks noGrp="1"/>
          </p:cNvSpPr>
          <p:nvPr>
            <p:ph type="dt" sz="half" idx="10"/>
          </p:nvPr>
        </p:nvSpPr>
        <p:spPr/>
        <p:txBody>
          <a:bodyPr/>
          <a:lstStyle/>
          <a:p>
            <a:fld id="{EB147E31-F5F5-4C98-A08E-51425E9A1D8E}" type="datetime1">
              <a:rPr lang="en-US" smtClean="0"/>
              <a:t>11/30/2017</a:t>
            </a:fld>
            <a:endParaRPr lang="en-US"/>
          </a:p>
        </p:txBody>
      </p:sp>
      <p:sp>
        <p:nvSpPr>
          <p:cNvPr id="5" name="Footer Placeholder 4">
            <a:extLst>
              <a:ext uri="{FF2B5EF4-FFF2-40B4-BE49-F238E27FC236}">
                <a16:creationId xmlns:a16="http://schemas.microsoft.com/office/drawing/2014/main" id="{756FC6C8-AEA3-437F-85B8-EEC0105288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EC24A6-A68F-4A98-81D8-C2DD9D5C7780}"/>
              </a:ext>
            </a:extLst>
          </p:cNvPr>
          <p:cNvSpPr>
            <a:spLocks noGrp="1"/>
          </p:cNvSpPr>
          <p:nvPr>
            <p:ph type="sldNum" sz="quarter" idx="12"/>
          </p:nvPr>
        </p:nvSpPr>
        <p:spPr/>
        <p:txBody>
          <a:bodyPr/>
          <a:lstStyle/>
          <a:p>
            <a:fld id="{6131DE6B-C9D7-48D2-A71F-AE06298F0E29}" type="slidenum">
              <a:rPr lang="en-US" smtClean="0"/>
              <a:t>‹#›</a:t>
            </a:fld>
            <a:endParaRPr lang="en-US"/>
          </a:p>
        </p:txBody>
      </p:sp>
    </p:spTree>
    <p:extLst>
      <p:ext uri="{BB962C8B-B14F-4D97-AF65-F5344CB8AC3E}">
        <p14:creationId xmlns:p14="http://schemas.microsoft.com/office/powerpoint/2010/main" val="4078740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8B9DEC-69B2-4761-8233-510B72949B0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7317A2A-BD07-48EB-B921-1E89F1209D6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890997-66A5-47A3-B972-5F87E115F5A8}"/>
              </a:ext>
            </a:extLst>
          </p:cNvPr>
          <p:cNvSpPr>
            <a:spLocks noGrp="1"/>
          </p:cNvSpPr>
          <p:nvPr>
            <p:ph type="dt" sz="half" idx="10"/>
          </p:nvPr>
        </p:nvSpPr>
        <p:spPr/>
        <p:txBody>
          <a:bodyPr/>
          <a:lstStyle/>
          <a:p>
            <a:fld id="{B0782C1E-A174-4FB2-A942-8A917D2AA617}" type="datetime1">
              <a:rPr lang="en-US" smtClean="0"/>
              <a:t>11/30/2017</a:t>
            </a:fld>
            <a:endParaRPr lang="en-US"/>
          </a:p>
        </p:txBody>
      </p:sp>
      <p:sp>
        <p:nvSpPr>
          <p:cNvPr id="5" name="Footer Placeholder 4">
            <a:extLst>
              <a:ext uri="{FF2B5EF4-FFF2-40B4-BE49-F238E27FC236}">
                <a16:creationId xmlns:a16="http://schemas.microsoft.com/office/drawing/2014/main" id="{4F57FF6C-BE9C-4228-BAD8-46BBB9ED79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FCA9FC-9F3F-4BF2-957B-EDB052798899}"/>
              </a:ext>
            </a:extLst>
          </p:cNvPr>
          <p:cNvSpPr>
            <a:spLocks noGrp="1"/>
          </p:cNvSpPr>
          <p:nvPr>
            <p:ph type="sldNum" sz="quarter" idx="12"/>
          </p:nvPr>
        </p:nvSpPr>
        <p:spPr/>
        <p:txBody>
          <a:bodyPr/>
          <a:lstStyle/>
          <a:p>
            <a:fld id="{6131DE6B-C9D7-48D2-A71F-AE06298F0E29}" type="slidenum">
              <a:rPr lang="en-US" smtClean="0"/>
              <a:t>‹#›</a:t>
            </a:fld>
            <a:endParaRPr lang="en-US"/>
          </a:p>
        </p:txBody>
      </p:sp>
    </p:spTree>
    <p:extLst>
      <p:ext uri="{BB962C8B-B14F-4D97-AF65-F5344CB8AC3E}">
        <p14:creationId xmlns:p14="http://schemas.microsoft.com/office/powerpoint/2010/main" val="1399993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F3084-8BF0-4FC1-A10B-179D5BB25E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068C73-70FD-4323-BAF8-EA22937E653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CE6044-B8B0-488C-B126-CC0D422A3B1C}"/>
              </a:ext>
            </a:extLst>
          </p:cNvPr>
          <p:cNvSpPr>
            <a:spLocks noGrp="1"/>
          </p:cNvSpPr>
          <p:nvPr>
            <p:ph type="dt" sz="half" idx="10"/>
          </p:nvPr>
        </p:nvSpPr>
        <p:spPr/>
        <p:txBody>
          <a:bodyPr/>
          <a:lstStyle/>
          <a:p>
            <a:fld id="{67963E07-A73B-4AE2-9088-FFE7615132C7}" type="datetime1">
              <a:rPr lang="en-US" smtClean="0"/>
              <a:t>11/30/2017</a:t>
            </a:fld>
            <a:endParaRPr lang="en-US"/>
          </a:p>
        </p:txBody>
      </p:sp>
      <p:sp>
        <p:nvSpPr>
          <p:cNvPr id="5" name="Footer Placeholder 4">
            <a:extLst>
              <a:ext uri="{FF2B5EF4-FFF2-40B4-BE49-F238E27FC236}">
                <a16:creationId xmlns:a16="http://schemas.microsoft.com/office/drawing/2014/main" id="{69B60FE1-E747-4C02-B6D1-A8C40B253D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B2FDB6-D2A9-4935-A44D-48F018136F6D}"/>
              </a:ext>
            </a:extLst>
          </p:cNvPr>
          <p:cNvSpPr>
            <a:spLocks noGrp="1"/>
          </p:cNvSpPr>
          <p:nvPr>
            <p:ph type="sldNum" sz="quarter" idx="12"/>
          </p:nvPr>
        </p:nvSpPr>
        <p:spPr/>
        <p:txBody>
          <a:bodyPr/>
          <a:lstStyle/>
          <a:p>
            <a:fld id="{6131DE6B-C9D7-48D2-A71F-AE06298F0E29}" type="slidenum">
              <a:rPr lang="en-US" smtClean="0"/>
              <a:t>‹#›</a:t>
            </a:fld>
            <a:endParaRPr lang="en-US"/>
          </a:p>
        </p:txBody>
      </p:sp>
    </p:spTree>
    <p:extLst>
      <p:ext uri="{BB962C8B-B14F-4D97-AF65-F5344CB8AC3E}">
        <p14:creationId xmlns:p14="http://schemas.microsoft.com/office/powerpoint/2010/main" val="1619710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C646A-EE31-4E43-A760-E26875EB16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BA2E503-8D56-40BD-A225-1DBF690C54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327623B-572B-4B8C-BEDD-D0B3283D2374}"/>
              </a:ext>
            </a:extLst>
          </p:cNvPr>
          <p:cNvSpPr>
            <a:spLocks noGrp="1"/>
          </p:cNvSpPr>
          <p:nvPr>
            <p:ph type="dt" sz="half" idx="10"/>
          </p:nvPr>
        </p:nvSpPr>
        <p:spPr/>
        <p:txBody>
          <a:bodyPr/>
          <a:lstStyle/>
          <a:p>
            <a:fld id="{A0217A16-6E34-400E-B32A-3958791F42F4}" type="datetime1">
              <a:rPr lang="en-US" smtClean="0"/>
              <a:t>11/30/2017</a:t>
            </a:fld>
            <a:endParaRPr lang="en-US"/>
          </a:p>
        </p:txBody>
      </p:sp>
      <p:sp>
        <p:nvSpPr>
          <p:cNvPr id="5" name="Footer Placeholder 4">
            <a:extLst>
              <a:ext uri="{FF2B5EF4-FFF2-40B4-BE49-F238E27FC236}">
                <a16:creationId xmlns:a16="http://schemas.microsoft.com/office/drawing/2014/main" id="{1DB26DBD-77E0-48C6-B881-8EF00C0D37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E5DB0E-C5ED-4842-9CA0-F2C123A9D6DA}"/>
              </a:ext>
            </a:extLst>
          </p:cNvPr>
          <p:cNvSpPr>
            <a:spLocks noGrp="1"/>
          </p:cNvSpPr>
          <p:nvPr>
            <p:ph type="sldNum" sz="quarter" idx="12"/>
          </p:nvPr>
        </p:nvSpPr>
        <p:spPr/>
        <p:txBody>
          <a:bodyPr/>
          <a:lstStyle/>
          <a:p>
            <a:fld id="{6131DE6B-C9D7-48D2-A71F-AE06298F0E29}" type="slidenum">
              <a:rPr lang="en-US" smtClean="0"/>
              <a:t>‹#›</a:t>
            </a:fld>
            <a:endParaRPr lang="en-US"/>
          </a:p>
        </p:txBody>
      </p:sp>
    </p:spTree>
    <p:extLst>
      <p:ext uri="{BB962C8B-B14F-4D97-AF65-F5344CB8AC3E}">
        <p14:creationId xmlns:p14="http://schemas.microsoft.com/office/powerpoint/2010/main" val="3795848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A1882-803F-40C0-9727-1028D9B05B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B15AB8-BE88-4BB9-8BC1-903466EB6FA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39F1613-B008-4C7D-88B5-EBB5D543F42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2DCA989-F61C-482C-9E16-32DFFC694E55}"/>
              </a:ext>
            </a:extLst>
          </p:cNvPr>
          <p:cNvSpPr>
            <a:spLocks noGrp="1"/>
          </p:cNvSpPr>
          <p:nvPr>
            <p:ph type="dt" sz="half" idx="10"/>
          </p:nvPr>
        </p:nvSpPr>
        <p:spPr/>
        <p:txBody>
          <a:bodyPr/>
          <a:lstStyle/>
          <a:p>
            <a:fld id="{F15259DE-AAED-4E9E-98A6-C8819A686C44}" type="datetime1">
              <a:rPr lang="en-US" smtClean="0"/>
              <a:t>11/30/2017</a:t>
            </a:fld>
            <a:endParaRPr lang="en-US"/>
          </a:p>
        </p:txBody>
      </p:sp>
      <p:sp>
        <p:nvSpPr>
          <p:cNvPr id="6" name="Footer Placeholder 5">
            <a:extLst>
              <a:ext uri="{FF2B5EF4-FFF2-40B4-BE49-F238E27FC236}">
                <a16:creationId xmlns:a16="http://schemas.microsoft.com/office/drawing/2014/main" id="{860C279E-5734-4D46-A6F8-75B2B5B250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066B65-33DF-4292-A1CF-6BE2CEBDD580}"/>
              </a:ext>
            </a:extLst>
          </p:cNvPr>
          <p:cNvSpPr>
            <a:spLocks noGrp="1"/>
          </p:cNvSpPr>
          <p:nvPr>
            <p:ph type="sldNum" sz="quarter" idx="12"/>
          </p:nvPr>
        </p:nvSpPr>
        <p:spPr/>
        <p:txBody>
          <a:bodyPr/>
          <a:lstStyle/>
          <a:p>
            <a:fld id="{6131DE6B-C9D7-48D2-A71F-AE06298F0E29}" type="slidenum">
              <a:rPr lang="en-US" smtClean="0"/>
              <a:t>‹#›</a:t>
            </a:fld>
            <a:endParaRPr lang="en-US"/>
          </a:p>
        </p:txBody>
      </p:sp>
    </p:spTree>
    <p:extLst>
      <p:ext uri="{BB962C8B-B14F-4D97-AF65-F5344CB8AC3E}">
        <p14:creationId xmlns:p14="http://schemas.microsoft.com/office/powerpoint/2010/main" val="2496183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8D89B-F7D9-4777-A033-E6F3F019492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D5869A4-3343-418A-A0D6-5D5AD258D3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F59AAB2-402E-4047-85CD-94CCCAC3F4E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BAAAFDC-FC1E-4DFF-947A-A8F6A51866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AC9E573-5E50-4093-A68A-0880A434E1D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0D163EC-7D81-42A5-8E50-53B631E5C347}"/>
              </a:ext>
            </a:extLst>
          </p:cNvPr>
          <p:cNvSpPr>
            <a:spLocks noGrp="1"/>
          </p:cNvSpPr>
          <p:nvPr>
            <p:ph type="dt" sz="half" idx="10"/>
          </p:nvPr>
        </p:nvSpPr>
        <p:spPr/>
        <p:txBody>
          <a:bodyPr/>
          <a:lstStyle/>
          <a:p>
            <a:fld id="{CC29F839-6A09-4F90-907A-7F8482634374}" type="datetime1">
              <a:rPr lang="en-US" smtClean="0"/>
              <a:t>11/30/2017</a:t>
            </a:fld>
            <a:endParaRPr lang="en-US"/>
          </a:p>
        </p:txBody>
      </p:sp>
      <p:sp>
        <p:nvSpPr>
          <p:cNvPr id="8" name="Footer Placeholder 7">
            <a:extLst>
              <a:ext uri="{FF2B5EF4-FFF2-40B4-BE49-F238E27FC236}">
                <a16:creationId xmlns:a16="http://schemas.microsoft.com/office/drawing/2014/main" id="{FBA81802-9348-4F52-8E74-43FCFA6CCD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DA69A4C-D766-4BE3-83E8-49ABB4E08394}"/>
              </a:ext>
            </a:extLst>
          </p:cNvPr>
          <p:cNvSpPr>
            <a:spLocks noGrp="1"/>
          </p:cNvSpPr>
          <p:nvPr>
            <p:ph type="sldNum" sz="quarter" idx="12"/>
          </p:nvPr>
        </p:nvSpPr>
        <p:spPr/>
        <p:txBody>
          <a:bodyPr/>
          <a:lstStyle/>
          <a:p>
            <a:fld id="{6131DE6B-C9D7-48D2-A71F-AE06298F0E29}" type="slidenum">
              <a:rPr lang="en-US" smtClean="0"/>
              <a:t>‹#›</a:t>
            </a:fld>
            <a:endParaRPr lang="en-US"/>
          </a:p>
        </p:txBody>
      </p:sp>
    </p:spTree>
    <p:extLst>
      <p:ext uri="{BB962C8B-B14F-4D97-AF65-F5344CB8AC3E}">
        <p14:creationId xmlns:p14="http://schemas.microsoft.com/office/powerpoint/2010/main" val="1098963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30A0A-B2CE-4ECE-AEA3-6C85D2C5266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370E0B0-AEC1-4205-8BAA-B315531D1191}"/>
              </a:ext>
            </a:extLst>
          </p:cNvPr>
          <p:cNvSpPr>
            <a:spLocks noGrp="1"/>
          </p:cNvSpPr>
          <p:nvPr>
            <p:ph type="dt" sz="half" idx="10"/>
          </p:nvPr>
        </p:nvSpPr>
        <p:spPr/>
        <p:txBody>
          <a:bodyPr/>
          <a:lstStyle/>
          <a:p>
            <a:fld id="{C6E37653-42AF-452E-A559-C41C0E04F1C9}" type="datetime1">
              <a:rPr lang="en-US" smtClean="0"/>
              <a:t>11/30/2017</a:t>
            </a:fld>
            <a:endParaRPr lang="en-US"/>
          </a:p>
        </p:txBody>
      </p:sp>
      <p:sp>
        <p:nvSpPr>
          <p:cNvPr id="4" name="Footer Placeholder 3">
            <a:extLst>
              <a:ext uri="{FF2B5EF4-FFF2-40B4-BE49-F238E27FC236}">
                <a16:creationId xmlns:a16="http://schemas.microsoft.com/office/drawing/2014/main" id="{9306BBFF-5BD0-457D-9FDA-2FD590AECBF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03D68C4-A753-4BB5-92AD-955148B39F7E}"/>
              </a:ext>
            </a:extLst>
          </p:cNvPr>
          <p:cNvSpPr>
            <a:spLocks noGrp="1"/>
          </p:cNvSpPr>
          <p:nvPr>
            <p:ph type="sldNum" sz="quarter" idx="12"/>
          </p:nvPr>
        </p:nvSpPr>
        <p:spPr/>
        <p:txBody>
          <a:bodyPr/>
          <a:lstStyle/>
          <a:p>
            <a:fld id="{6131DE6B-C9D7-48D2-A71F-AE06298F0E29}" type="slidenum">
              <a:rPr lang="en-US" smtClean="0"/>
              <a:t>‹#›</a:t>
            </a:fld>
            <a:endParaRPr lang="en-US"/>
          </a:p>
        </p:txBody>
      </p:sp>
    </p:spTree>
    <p:extLst>
      <p:ext uri="{BB962C8B-B14F-4D97-AF65-F5344CB8AC3E}">
        <p14:creationId xmlns:p14="http://schemas.microsoft.com/office/powerpoint/2010/main" val="2598645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C0AD37-A62F-49F4-AE2A-54A8D9BD2CB0}"/>
              </a:ext>
            </a:extLst>
          </p:cNvPr>
          <p:cNvSpPr>
            <a:spLocks noGrp="1"/>
          </p:cNvSpPr>
          <p:nvPr>
            <p:ph type="dt" sz="half" idx="10"/>
          </p:nvPr>
        </p:nvSpPr>
        <p:spPr/>
        <p:txBody>
          <a:bodyPr/>
          <a:lstStyle/>
          <a:p>
            <a:fld id="{2721B715-0B61-40AA-B509-550F695D4C49}" type="datetime1">
              <a:rPr lang="en-US" smtClean="0"/>
              <a:t>11/30/2017</a:t>
            </a:fld>
            <a:endParaRPr lang="en-US"/>
          </a:p>
        </p:txBody>
      </p:sp>
      <p:sp>
        <p:nvSpPr>
          <p:cNvPr id="3" name="Footer Placeholder 2">
            <a:extLst>
              <a:ext uri="{FF2B5EF4-FFF2-40B4-BE49-F238E27FC236}">
                <a16:creationId xmlns:a16="http://schemas.microsoft.com/office/drawing/2014/main" id="{B5626954-6245-4ABF-89F6-6791FF0575D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CE4F077-7025-4BB7-8747-6FCF7BABED57}"/>
              </a:ext>
            </a:extLst>
          </p:cNvPr>
          <p:cNvSpPr>
            <a:spLocks noGrp="1"/>
          </p:cNvSpPr>
          <p:nvPr>
            <p:ph type="sldNum" sz="quarter" idx="12"/>
          </p:nvPr>
        </p:nvSpPr>
        <p:spPr/>
        <p:txBody>
          <a:bodyPr/>
          <a:lstStyle/>
          <a:p>
            <a:fld id="{6131DE6B-C9D7-48D2-A71F-AE06298F0E29}" type="slidenum">
              <a:rPr lang="en-US" smtClean="0"/>
              <a:t>‹#›</a:t>
            </a:fld>
            <a:endParaRPr lang="en-US"/>
          </a:p>
        </p:txBody>
      </p:sp>
    </p:spTree>
    <p:extLst>
      <p:ext uri="{BB962C8B-B14F-4D97-AF65-F5344CB8AC3E}">
        <p14:creationId xmlns:p14="http://schemas.microsoft.com/office/powerpoint/2010/main" val="1691390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04916-671D-49DE-ADFA-A5FEFA1867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1B25511-54CE-401A-93ED-3996D82FCA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B1AFA68-E6EE-4438-829B-D2A8B6FAF0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D2F721D-30F6-44CB-81D0-CB8B1F1B698B}"/>
              </a:ext>
            </a:extLst>
          </p:cNvPr>
          <p:cNvSpPr>
            <a:spLocks noGrp="1"/>
          </p:cNvSpPr>
          <p:nvPr>
            <p:ph type="dt" sz="half" idx="10"/>
          </p:nvPr>
        </p:nvSpPr>
        <p:spPr/>
        <p:txBody>
          <a:bodyPr/>
          <a:lstStyle/>
          <a:p>
            <a:fld id="{91D24759-7E7A-4CD8-ADF2-CE2968DC94F6}" type="datetime1">
              <a:rPr lang="en-US" smtClean="0"/>
              <a:t>11/30/2017</a:t>
            </a:fld>
            <a:endParaRPr lang="en-US"/>
          </a:p>
        </p:txBody>
      </p:sp>
      <p:sp>
        <p:nvSpPr>
          <p:cNvPr id="6" name="Footer Placeholder 5">
            <a:extLst>
              <a:ext uri="{FF2B5EF4-FFF2-40B4-BE49-F238E27FC236}">
                <a16:creationId xmlns:a16="http://schemas.microsoft.com/office/drawing/2014/main" id="{FA32602C-89C4-4BC2-B0F8-E4F317B4F2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584B0F-562A-43D4-BA56-3E8BB9463B69}"/>
              </a:ext>
            </a:extLst>
          </p:cNvPr>
          <p:cNvSpPr>
            <a:spLocks noGrp="1"/>
          </p:cNvSpPr>
          <p:nvPr>
            <p:ph type="sldNum" sz="quarter" idx="12"/>
          </p:nvPr>
        </p:nvSpPr>
        <p:spPr/>
        <p:txBody>
          <a:bodyPr/>
          <a:lstStyle/>
          <a:p>
            <a:fld id="{6131DE6B-C9D7-48D2-A71F-AE06298F0E29}" type="slidenum">
              <a:rPr lang="en-US" smtClean="0"/>
              <a:t>‹#›</a:t>
            </a:fld>
            <a:endParaRPr lang="en-US"/>
          </a:p>
        </p:txBody>
      </p:sp>
    </p:spTree>
    <p:extLst>
      <p:ext uri="{BB962C8B-B14F-4D97-AF65-F5344CB8AC3E}">
        <p14:creationId xmlns:p14="http://schemas.microsoft.com/office/powerpoint/2010/main" val="3600495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F089F-CFF6-431C-8409-B85205F2BD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911047D-D47D-4E81-984B-01D71B49E0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51079F8-9654-4CC1-BA33-28AF6CBD47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E23266A-AD60-4EEB-BBF2-75667E2DB346}"/>
              </a:ext>
            </a:extLst>
          </p:cNvPr>
          <p:cNvSpPr>
            <a:spLocks noGrp="1"/>
          </p:cNvSpPr>
          <p:nvPr>
            <p:ph type="dt" sz="half" idx="10"/>
          </p:nvPr>
        </p:nvSpPr>
        <p:spPr/>
        <p:txBody>
          <a:bodyPr/>
          <a:lstStyle/>
          <a:p>
            <a:fld id="{1BCFCBFA-AFFA-44A4-BCF8-CE33BD223C9E}" type="datetime1">
              <a:rPr lang="en-US" smtClean="0"/>
              <a:t>11/30/2017</a:t>
            </a:fld>
            <a:endParaRPr lang="en-US"/>
          </a:p>
        </p:txBody>
      </p:sp>
      <p:sp>
        <p:nvSpPr>
          <p:cNvPr id="6" name="Footer Placeholder 5">
            <a:extLst>
              <a:ext uri="{FF2B5EF4-FFF2-40B4-BE49-F238E27FC236}">
                <a16:creationId xmlns:a16="http://schemas.microsoft.com/office/drawing/2014/main" id="{9F2F6091-95D4-4006-9685-3F25E299D6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86415E-8523-4200-82D1-9677982BE190}"/>
              </a:ext>
            </a:extLst>
          </p:cNvPr>
          <p:cNvSpPr>
            <a:spLocks noGrp="1"/>
          </p:cNvSpPr>
          <p:nvPr>
            <p:ph type="sldNum" sz="quarter" idx="12"/>
          </p:nvPr>
        </p:nvSpPr>
        <p:spPr/>
        <p:txBody>
          <a:bodyPr/>
          <a:lstStyle/>
          <a:p>
            <a:fld id="{6131DE6B-C9D7-48D2-A71F-AE06298F0E29}" type="slidenum">
              <a:rPr lang="en-US" smtClean="0"/>
              <a:t>‹#›</a:t>
            </a:fld>
            <a:endParaRPr lang="en-US"/>
          </a:p>
        </p:txBody>
      </p:sp>
    </p:spTree>
    <p:extLst>
      <p:ext uri="{BB962C8B-B14F-4D97-AF65-F5344CB8AC3E}">
        <p14:creationId xmlns:p14="http://schemas.microsoft.com/office/powerpoint/2010/main" val="916374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78F99DE-1C8C-4AFD-AF22-B851D0A574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0CCCBF8-D199-46D8-BF26-F69084B7F0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08AFAC-210E-4393-8EE2-9B41321E20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F0D12A-212F-48FD-944D-2A5D95D21797}" type="datetime1">
              <a:rPr lang="en-US" smtClean="0"/>
              <a:t>11/30/2017</a:t>
            </a:fld>
            <a:endParaRPr lang="en-US"/>
          </a:p>
        </p:txBody>
      </p:sp>
      <p:sp>
        <p:nvSpPr>
          <p:cNvPr id="5" name="Footer Placeholder 4">
            <a:extLst>
              <a:ext uri="{FF2B5EF4-FFF2-40B4-BE49-F238E27FC236}">
                <a16:creationId xmlns:a16="http://schemas.microsoft.com/office/drawing/2014/main" id="{BF9D2911-60AD-4651-8CE5-AF7CAA1083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C851484-839D-4FCF-84EE-F5E0B38F97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31DE6B-C9D7-48D2-A71F-AE06298F0E29}" type="slidenum">
              <a:rPr lang="en-US" smtClean="0"/>
              <a:t>‹#›</a:t>
            </a:fld>
            <a:endParaRPr lang="en-US"/>
          </a:p>
        </p:txBody>
      </p:sp>
    </p:spTree>
    <p:extLst>
      <p:ext uri="{BB962C8B-B14F-4D97-AF65-F5344CB8AC3E}">
        <p14:creationId xmlns:p14="http://schemas.microsoft.com/office/powerpoint/2010/main" val="2653244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8CC60-ABD2-4353-86E8-3B501EB18D77}"/>
              </a:ext>
            </a:extLst>
          </p:cNvPr>
          <p:cNvSpPr>
            <a:spLocks noGrp="1"/>
          </p:cNvSpPr>
          <p:nvPr>
            <p:ph type="ctrTitle"/>
          </p:nvPr>
        </p:nvSpPr>
        <p:spPr/>
        <p:txBody>
          <a:bodyPr/>
          <a:lstStyle/>
          <a:p>
            <a:r>
              <a:rPr lang="en-US" dirty="0"/>
              <a:t>Advice to Aspiring Policy Entrepreneurs</a:t>
            </a:r>
          </a:p>
        </p:txBody>
      </p:sp>
      <p:sp>
        <p:nvSpPr>
          <p:cNvPr id="3" name="Subtitle 2">
            <a:extLst>
              <a:ext uri="{FF2B5EF4-FFF2-40B4-BE49-F238E27FC236}">
                <a16:creationId xmlns:a16="http://schemas.microsoft.com/office/drawing/2014/main" id="{0C885E78-D77F-4781-8F96-83DBFCDAC5A4}"/>
              </a:ext>
            </a:extLst>
          </p:cNvPr>
          <p:cNvSpPr>
            <a:spLocks noGrp="1"/>
          </p:cNvSpPr>
          <p:nvPr>
            <p:ph type="subTitle" idx="1"/>
          </p:nvPr>
        </p:nvSpPr>
        <p:spPr>
          <a:xfrm>
            <a:off x="1524000" y="3602038"/>
            <a:ext cx="9144000" cy="2519362"/>
          </a:xfrm>
        </p:spPr>
        <p:txBody>
          <a:bodyPr>
            <a:normAutofit/>
          </a:bodyPr>
          <a:lstStyle/>
          <a:p>
            <a:r>
              <a:rPr lang="en-US" dirty="0"/>
              <a:t>Evan Kwerel</a:t>
            </a:r>
          </a:p>
          <a:p>
            <a:r>
              <a:rPr lang="en-US" dirty="0"/>
              <a:t>Senior Economic Advisor</a:t>
            </a:r>
          </a:p>
          <a:p>
            <a:r>
              <a:rPr lang="en-US" dirty="0"/>
              <a:t>Office of Strategic Planning and Policy Analysis</a:t>
            </a:r>
          </a:p>
          <a:p>
            <a:r>
              <a:rPr lang="en-US" dirty="0"/>
              <a:t>Federal Communications Commission</a:t>
            </a:r>
          </a:p>
          <a:p>
            <a:r>
              <a:rPr lang="en-US" dirty="0"/>
              <a:t>December 1, 2017</a:t>
            </a:r>
          </a:p>
        </p:txBody>
      </p:sp>
    </p:spTree>
    <p:extLst>
      <p:ext uri="{BB962C8B-B14F-4D97-AF65-F5344CB8AC3E}">
        <p14:creationId xmlns:p14="http://schemas.microsoft.com/office/powerpoint/2010/main" val="604527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6B246-58DE-4011-A337-0536105BBD4B}"/>
              </a:ext>
            </a:extLst>
          </p:cNvPr>
          <p:cNvSpPr>
            <a:spLocks noGrp="1"/>
          </p:cNvSpPr>
          <p:nvPr>
            <p:ph type="title"/>
          </p:nvPr>
        </p:nvSpPr>
        <p:spPr/>
        <p:txBody>
          <a:bodyPr/>
          <a:lstStyle/>
          <a:p>
            <a:r>
              <a:rPr lang="en-US" dirty="0"/>
              <a:t>Timing matters</a:t>
            </a:r>
          </a:p>
        </p:txBody>
      </p:sp>
      <p:sp>
        <p:nvSpPr>
          <p:cNvPr id="3" name="Content Placeholder 2">
            <a:extLst>
              <a:ext uri="{FF2B5EF4-FFF2-40B4-BE49-F238E27FC236}">
                <a16:creationId xmlns:a16="http://schemas.microsoft.com/office/drawing/2014/main" id="{C9B36E39-0382-4554-8CCF-7EB4430B6716}"/>
              </a:ext>
            </a:extLst>
          </p:cNvPr>
          <p:cNvSpPr>
            <a:spLocks noGrp="1"/>
          </p:cNvSpPr>
          <p:nvPr>
            <p:ph idx="1"/>
          </p:nvPr>
        </p:nvSpPr>
        <p:spPr/>
        <p:txBody>
          <a:bodyPr>
            <a:normAutofit lnSpcReduction="10000"/>
          </a:bodyPr>
          <a:lstStyle/>
          <a:p>
            <a:r>
              <a:rPr lang="en-US" dirty="0"/>
              <a:t>You need to have the right idea at the right time.</a:t>
            </a:r>
          </a:p>
          <a:p>
            <a:pPr lvl="1"/>
            <a:r>
              <a:rPr lang="en-US" dirty="0"/>
              <a:t>Personal example – I was working on two-sided auctions for repurposing broadcast spectrum before the Broadband Task Force was created and sought to allocate more spectrum for mobile broadband. When the head of the Task Force showed up I had an alternative approach to sell.</a:t>
            </a:r>
          </a:p>
          <a:p>
            <a:r>
              <a:rPr lang="en-US" dirty="0"/>
              <a:t>“Too soon or too late”</a:t>
            </a:r>
          </a:p>
          <a:p>
            <a:pPr lvl="1"/>
            <a:r>
              <a:rPr lang="en-US" dirty="0"/>
              <a:t>Opponents will argue that it is either too soon or too late to consider your idea. For defenders of the status quo there is never daylight between too soon and too late.</a:t>
            </a:r>
          </a:p>
          <a:p>
            <a:pPr lvl="1"/>
            <a:r>
              <a:rPr lang="en-US" dirty="0"/>
              <a:t>Get ahead of the bureaucracy. Once an initiative is underway it is usually too late to make fundamental changes. New ideas are seen as obstacles to meeting external deadlines. </a:t>
            </a:r>
          </a:p>
          <a:p>
            <a:pPr lvl="1"/>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EA13ED5-24AE-42EF-9B55-698937DE0A5A}"/>
              </a:ext>
            </a:extLst>
          </p:cNvPr>
          <p:cNvSpPr>
            <a:spLocks noGrp="1"/>
          </p:cNvSpPr>
          <p:nvPr>
            <p:ph type="sldNum" sz="quarter" idx="12"/>
          </p:nvPr>
        </p:nvSpPr>
        <p:spPr/>
        <p:txBody>
          <a:bodyPr/>
          <a:lstStyle/>
          <a:p>
            <a:fld id="{6131DE6B-C9D7-48D2-A71F-AE06298F0E29}" type="slidenum">
              <a:rPr lang="en-US" smtClean="0"/>
              <a:t>10</a:t>
            </a:fld>
            <a:endParaRPr lang="en-US"/>
          </a:p>
        </p:txBody>
      </p:sp>
    </p:spTree>
    <p:extLst>
      <p:ext uri="{BB962C8B-B14F-4D97-AF65-F5344CB8AC3E}">
        <p14:creationId xmlns:p14="http://schemas.microsoft.com/office/powerpoint/2010/main" val="1777927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B703B-539B-4A99-AA41-BDE44842D3D6}"/>
              </a:ext>
            </a:extLst>
          </p:cNvPr>
          <p:cNvSpPr>
            <a:spLocks noGrp="1"/>
          </p:cNvSpPr>
          <p:nvPr>
            <p:ph type="title"/>
          </p:nvPr>
        </p:nvSpPr>
        <p:spPr/>
        <p:txBody>
          <a:bodyPr/>
          <a:lstStyle/>
          <a:p>
            <a:r>
              <a:rPr lang="en-US" dirty="0"/>
              <a:t>See your job broadly</a:t>
            </a:r>
          </a:p>
        </p:txBody>
      </p:sp>
      <p:sp>
        <p:nvSpPr>
          <p:cNvPr id="3" name="Content Placeholder 2">
            <a:extLst>
              <a:ext uri="{FF2B5EF4-FFF2-40B4-BE49-F238E27FC236}">
                <a16:creationId xmlns:a16="http://schemas.microsoft.com/office/drawing/2014/main" id="{C25A62E3-779D-4B38-9F91-4F8D73B00EE5}"/>
              </a:ext>
            </a:extLst>
          </p:cNvPr>
          <p:cNvSpPr>
            <a:spLocks noGrp="1"/>
          </p:cNvSpPr>
          <p:nvPr>
            <p:ph idx="1"/>
          </p:nvPr>
        </p:nvSpPr>
        <p:spPr/>
        <p:txBody>
          <a:bodyPr>
            <a:normAutofit lnSpcReduction="10000"/>
          </a:bodyPr>
          <a:lstStyle/>
          <a:p>
            <a:r>
              <a:rPr lang="en-US" dirty="0"/>
              <a:t>See your job as doing whatever it takes to see your ideas adopted and implemented.</a:t>
            </a:r>
          </a:p>
          <a:p>
            <a:r>
              <a:rPr lang="en-US" dirty="0"/>
              <a:t>Personal examples</a:t>
            </a:r>
          </a:p>
          <a:p>
            <a:pPr lvl="1"/>
            <a:r>
              <a:rPr lang="en-US" dirty="0"/>
              <a:t>First auction – picking the right spectrum – Goldilocks principle – small enough that it was “simple” to implement and not so valuable that a failure would be a disaster, but valuable enough that people would take notice if it succeeded. </a:t>
            </a:r>
          </a:p>
          <a:p>
            <a:pPr lvl="1"/>
            <a:r>
              <a:rPr lang="en-US" dirty="0"/>
              <a:t>Incentive Auction – </a:t>
            </a:r>
          </a:p>
          <a:p>
            <a:pPr lvl="2"/>
            <a:r>
              <a:rPr lang="en-US" dirty="0"/>
              <a:t>Advocating for hiring outside experts to design and implement the auction</a:t>
            </a:r>
          </a:p>
          <a:p>
            <a:pPr lvl="2"/>
            <a:r>
              <a:rPr lang="en-US" dirty="0"/>
              <a:t>Developing legal justification for spending money to implement a policy for which we did not have legal authority</a:t>
            </a:r>
          </a:p>
          <a:p>
            <a:pPr lvl="2"/>
            <a:r>
              <a:rPr lang="en-US" dirty="0"/>
              <a:t>Hiring someone to work with me on contracting and other implementation issues. </a:t>
            </a:r>
          </a:p>
        </p:txBody>
      </p:sp>
      <p:sp>
        <p:nvSpPr>
          <p:cNvPr id="4" name="Slide Number Placeholder 3">
            <a:extLst>
              <a:ext uri="{FF2B5EF4-FFF2-40B4-BE49-F238E27FC236}">
                <a16:creationId xmlns:a16="http://schemas.microsoft.com/office/drawing/2014/main" id="{7712AC47-1713-4FA1-9D4E-33965C0873FA}"/>
              </a:ext>
            </a:extLst>
          </p:cNvPr>
          <p:cNvSpPr>
            <a:spLocks noGrp="1"/>
          </p:cNvSpPr>
          <p:nvPr>
            <p:ph type="sldNum" sz="quarter" idx="12"/>
          </p:nvPr>
        </p:nvSpPr>
        <p:spPr/>
        <p:txBody>
          <a:bodyPr/>
          <a:lstStyle/>
          <a:p>
            <a:fld id="{6131DE6B-C9D7-48D2-A71F-AE06298F0E29}" type="slidenum">
              <a:rPr lang="en-US" smtClean="0"/>
              <a:t>11</a:t>
            </a:fld>
            <a:endParaRPr lang="en-US"/>
          </a:p>
        </p:txBody>
      </p:sp>
    </p:spTree>
    <p:extLst>
      <p:ext uri="{BB962C8B-B14F-4D97-AF65-F5344CB8AC3E}">
        <p14:creationId xmlns:p14="http://schemas.microsoft.com/office/powerpoint/2010/main" val="101744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3E367-34BA-4085-8CD0-0D252AB3AECA}"/>
              </a:ext>
            </a:extLst>
          </p:cNvPr>
          <p:cNvSpPr>
            <a:spLocks noGrp="1"/>
          </p:cNvSpPr>
          <p:nvPr>
            <p:ph type="title"/>
          </p:nvPr>
        </p:nvSpPr>
        <p:spPr/>
        <p:txBody>
          <a:bodyPr/>
          <a:lstStyle/>
          <a:p>
            <a:r>
              <a:rPr lang="en-US" dirty="0"/>
              <a:t>Don’t work alone</a:t>
            </a:r>
          </a:p>
        </p:txBody>
      </p:sp>
      <p:sp>
        <p:nvSpPr>
          <p:cNvPr id="3" name="Content Placeholder 2">
            <a:extLst>
              <a:ext uri="{FF2B5EF4-FFF2-40B4-BE49-F238E27FC236}">
                <a16:creationId xmlns:a16="http://schemas.microsoft.com/office/drawing/2014/main" id="{0A20F9CD-AD2C-4F41-9044-5E9B1C5A37A5}"/>
              </a:ext>
            </a:extLst>
          </p:cNvPr>
          <p:cNvSpPr>
            <a:spLocks noGrp="1"/>
          </p:cNvSpPr>
          <p:nvPr>
            <p:ph idx="1"/>
          </p:nvPr>
        </p:nvSpPr>
        <p:spPr/>
        <p:txBody>
          <a:bodyPr/>
          <a:lstStyle/>
          <a:p>
            <a:r>
              <a:rPr lang="en-US" dirty="0"/>
              <a:t>Collaborators can stimulate you to develop new ideas, improve your work, make work fun, and have complementary expertise.</a:t>
            </a:r>
          </a:p>
        </p:txBody>
      </p:sp>
      <p:sp>
        <p:nvSpPr>
          <p:cNvPr id="4" name="Slide Number Placeholder 3">
            <a:extLst>
              <a:ext uri="{FF2B5EF4-FFF2-40B4-BE49-F238E27FC236}">
                <a16:creationId xmlns:a16="http://schemas.microsoft.com/office/drawing/2014/main" id="{0F14CE06-5719-45B5-A312-8ED537257053}"/>
              </a:ext>
            </a:extLst>
          </p:cNvPr>
          <p:cNvSpPr>
            <a:spLocks noGrp="1"/>
          </p:cNvSpPr>
          <p:nvPr>
            <p:ph type="sldNum" sz="quarter" idx="12"/>
          </p:nvPr>
        </p:nvSpPr>
        <p:spPr/>
        <p:txBody>
          <a:bodyPr/>
          <a:lstStyle/>
          <a:p>
            <a:fld id="{6131DE6B-C9D7-48D2-A71F-AE06298F0E29}" type="slidenum">
              <a:rPr lang="en-US" smtClean="0"/>
              <a:t>12</a:t>
            </a:fld>
            <a:endParaRPr lang="en-US"/>
          </a:p>
        </p:txBody>
      </p:sp>
    </p:spTree>
    <p:extLst>
      <p:ext uri="{BB962C8B-B14F-4D97-AF65-F5344CB8AC3E}">
        <p14:creationId xmlns:p14="http://schemas.microsoft.com/office/powerpoint/2010/main" val="2339334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EA9E0-2FDB-4626-848F-1CCB7DED9267}"/>
              </a:ext>
            </a:extLst>
          </p:cNvPr>
          <p:cNvSpPr>
            <a:spLocks noGrp="1"/>
          </p:cNvSpPr>
          <p:nvPr>
            <p:ph type="title"/>
          </p:nvPr>
        </p:nvSpPr>
        <p:spPr/>
        <p:txBody>
          <a:bodyPr/>
          <a:lstStyle/>
          <a:p>
            <a:r>
              <a:rPr lang="en-US" dirty="0"/>
              <a:t>Collaborate with outside experts</a:t>
            </a:r>
          </a:p>
        </p:txBody>
      </p:sp>
      <p:sp>
        <p:nvSpPr>
          <p:cNvPr id="3" name="Content Placeholder 2">
            <a:extLst>
              <a:ext uri="{FF2B5EF4-FFF2-40B4-BE49-F238E27FC236}">
                <a16:creationId xmlns:a16="http://schemas.microsoft.com/office/drawing/2014/main" id="{3663FE13-AFBD-47C7-97D1-2BEC730460D4}"/>
              </a:ext>
            </a:extLst>
          </p:cNvPr>
          <p:cNvSpPr>
            <a:spLocks noGrp="1"/>
          </p:cNvSpPr>
          <p:nvPr>
            <p:ph idx="1"/>
          </p:nvPr>
        </p:nvSpPr>
        <p:spPr/>
        <p:txBody>
          <a:bodyPr>
            <a:normAutofit/>
          </a:bodyPr>
          <a:lstStyle/>
          <a:p>
            <a:r>
              <a:rPr lang="en-US" dirty="0"/>
              <a:t>Difficult economic and technical problems can best be solved when the government effectively collaborates with outside experts and stakeholders. </a:t>
            </a:r>
          </a:p>
          <a:p>
            <a:r>
              <a:rPr lang="en-US" dirty="0"/>
              <a:t>Example: The Broadcast Incentive </a:t>
            </a:r>
          </a:p>
          <a:p>
            <a:pPr lvl="1"/>
            <a:r>
              <a:rPr lang="en-US" dirty="0"/>
              <a:t>The FCC contracted with a team of world-class academic economists, computer scientists and software developers to work with the FCC auction team in developing and implementing the auction design. </a:t>
            </a:r>
          </a:p>
          <a:p>
            <a:pPr lvl="1"/>
            <a:r>
              <a:rPr lang="en-US" dirty="0"/>
              <a:t>The FCC also contracted with a leading spectrum engineering firm to develop the software that was essential to repacking television stations. </a:t>
            </a:r>
          </a:p>
          <a:p>
            <a:pPr lvl="1"/>
            <a:r>
              <a:rPr lang="en-US" dirty="0"/>
              <a:t>The FCC gathered valuable input from industry stakeholders through its extensive comment process, numerous meetings, and in-depth workshops.</a:t>
            </a:r>
          </a:p>
        </p:txBody>
      </p:sp>
      <p:sp>
        <p:nvSpPr>
          <p:cNvPr id="4" name="Slide Number Placeholder 3">
            <a:extLst>
              <a:ext uri="{FF2B5EF4-FFF2-40B4-BE49-F238E27FC236}">
                <a16:creationId xmlns:a16="http://schemas.microsoft.com/office/drawing/2014/main" id="{0CD5BA42-5AFB-4517-B7F2-511EE8638E4C}"/>
              </a:ext>
            </a:extLst>
          </p:cNvPr>
          <p:cNvSpPr>
            <a:spLocks noGrp="1"/>
          </p:cNvSpPr>
          <p:nvPr>
            <p:ph type="sldNum" sz="quarter" idx="12"/>
          </p:nvPr>
        </p:nvSpPr>
        <p:spPr/>
        <p:txBody>
          <a:bodyPr/>
          <a:lstStyle/>
          <a:p>
            <a:fld id="{6131DE6B-C9D7-48D2-A71F-AE06298F0E29}" type="slidenum">
              <a:rPr lang="en-US" smtClean="0"/>
              <a:t>13</a:t>
            </a:fld>
            <a:endParaRPr lang="en-US"/>
          </a:p>
        </p:txBody>
      </p:sp>
    </p:spTree>
    <p:extLst>
      <p:ext uri="{BB962C8B-B14F-4D97-AF65-F5344CB8AC3E}">
        <p14:creationId xmlns:p14="http://schemas.microsoft.com/office/powerpoint/2010/main" val="3725574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966B2-E294-4AC3-8ADB-DE61B5218B2B}"/>
              </a:ext>
            </a:extLst>
          </p:cNvPr>
          <p:cNvSpPr>
            <a:spLocks noGrp="1"/>
          </p:cNvSpPr>
          <p:nvPr>
            <p:ph type="title"/>
          </p:nvPr>
        </p:nvSpPr>
        <p:spPr/>
        <p:txBody>
          <a:bodyPr/>
          <a:lstStyle/>
          <a:p>
            <a:r>
              <a:rPr lang="en-US" dirty="0"/>
              <a:t>What is a policy entrepreneur?</a:t>
            </a:r>
          </a:p>
        </p:txBody>
      </p:sp>
      <p:sp>
        <p:nvSpPr>
          <p:cNvPr id="3" name="Content Placeholder 2">
            <a:extLst>
              <a:ext uri="{FF2B5EF4-FFF2-40B4-BE49-F238E27FC236}">
                <a16:creationId xmlns:a16="http://schemas.microsoft.com/office/drawing/2014/main" id="{8836696B-DEA2-4917-A6D9-7D511CE14EC0}"/>
              </a:ext>
            </a:extLst>
          </p:cNvPr>
          <p:cNvSpPr>
            <a:spLocks noGrp="1"/>
          </p:cNvSpPr>
          <p:nvPr>
            <p:ph idx="1"/>
          </p:nvPr>
        </p:nvSpPr>
        <p:spPr/>
        <p:txBody>
          <a:bodyPr/>
          <a:lstStyle/>
          <a:p>
            <a:r>
              <a:rPr lang="en-US" dirty="0"/>
              <a:t>A visionary – who sees new ways to solve policy problems and perhaps make the world better</a:t>
            </a:r>
          </a:p>
          <a:p>
            <a:r>
              <a:rPr lang="en-US" dirty="0"/>
              <a:t>A risk taker – who is willing advocate untested ideas despite the risk of rejection and failure</a:t>
            </a:r>
          </a:p>
          <a:p>
            <a:r>
              <a:rPr lang="en-US" dirty="0"/>
              <a:t>Is this what you aspire to? You need find your own niche.  </a:t>
            </a:r>
          </a:p>
          <a:p>
            <a:pPr marL="0" indent="0">
              <a:buNone/>
            </a:pPr>
            <a:endParaRPr lang="en-US" dirty="0"/>
          </a:p>
        </p:txBody>
      </p:sp>
      <p:sp>
        <p:nvSpPr>
          <p:cNvPr id="4" name="Slide Number Placeholder 3">
            <a:extLst>
              <a:ext uri="{FF2B5EF4-FFF2-40B4-BE49-F238E27FC236}">
                <a16:creationId xmlns:a16="http://schemas.microsoft.com/office/drawing/2014/main" id="{55B90BB5-252A-477A-B774-08D2A76A1961}"/>
              </a:ext>
            </a:extLst>
          </p:cNvPr>
          <p:cNvSpPr>
            <a:spLocks noGrp="1"/>
          </p:cNvSpPr>
          <p:nvPr>
            <p:ph type="sldNum" sz="quarter" idx="12"/>
          </p:nvPr>
        </p:nvSpPr>
        <p:spPr/>
        <p:txBody>
          <a:bodyPr/>
          <a:lstStyle/>
          <a:p>
            <a:fld id="{6131DE6B-C9D7-48D2-A71F-AE06298F0E29}" type="slidenum">
              <a:rPr lang="en-US" smtClean="0"/>
              <a:t>2</a:t>
            </a:fld>
            <a:endParaRPr lang="en-US"/>
          </a:p>
        </p:txBody>
      </p:sp>
    </p:spTree>
    <p:extLst>
      <p:ext uri="{BB962C8B-B14F-4D97-AF65-F5344CB8AC3E}">
        <p14:creationId xmlns:p14="http://schemas.microsoft.com/office/powerpoint/2010/main" val="2631829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3454B-5B64-48E6-825C-7D8C934BBD4C}"/>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36B41290-4CFF-4EA7-9666-3CFD2E05B742}"/>
              </a:ext>
            </a:extLst>
          </p:cNvPr>
          <p:cNvSpPr>
            <a:spLocks noGrp="1"/>
          </p:cNvSpPr>
          <p:nvPr>
            <p:ph idx="1"/>
          </p:nvPr>
        </p:nvSpPr>
        <p:spPr/>
        <p:txBody>
          <a:bodyPr/>
          <a:lstStyle/>
          <a:p>
            <a:r>
              <a:rPr lang="en-US" dirty="0"/>
              <a:t>To bring about change it is not enough to have good ideas</a:t>
            </a:r>
          </a:p>
          <a:p>
            <a:r>
              <a:rPr lang="en-US" dirty="0"/>
              <a:t>You must be able to sell you ideas to the right people at the right time</a:t>
            </a:r>
          </a:p>
          <a:p>
            <a:r>
              <a:rPr lang="en-US" dirty="0"/>
              <a:t>It takes persistence, resourcefulness and </a:t>
            </a:r>
            <a:r>
              <a:rPr lang="en-US" dirty="0">
                <a:solidFill>
                  <a:prstClr val="black"/>
                </a:solidFill>
              </a:rPr>
              <a:t>patience</a:t>
            </a:r>
            <a:endParaRPr lang="en-US" dirty="0"/>
          </a:p>
        </p:txBody>
      </p:sp>
      <p:sp>
        <p:nvSpPr>
          <p:cNvPr id="4" name="Slide Number Placeholder 3">
            <a:extLst>
              <a:ext uri="{FF2B5EF4-FFF2-40B4-BE49-F238E27FC236}">
                <a16:creationId xmlns:a16="http://schemas.microsoft.com/office/drawing/2014/main" id="{4CBBB3A7-32C8-43E3-8649-AA5EA0B1705E}"/>
              </a:ext>
            </a:extLst>
          </p:cNvPr>
          <p:cNvSpPr>
            <a:spLocks noGrp="1"/>
          </p:cNvSpPr>
          <p:nvPr>
            <p:ph type="sldNum" sz="quarter" idx="12"/>
          </p:nvPr>
        </p:nvSpPr>
        <p:spPr/>
        <p:txBody>
          <a:bodyPr/>
          <a:lstStyle/>
          <a:p>
            <a:fld id="{6131DE6B-C9D7-48D2-A71F-AE06298F0E29}" type="slidenum">
              <a:rPr lang="en-US" smtClean="0"/>
              <a:t>3</a:t>
            </a:fld>
            <a:endParaRPr lang="en-US"/>
          </a:p>
        </p:txBody>
      </p:sp>
    </p:spTree>
    <p:extLst>
      <p:ext uri="{BB962C8B-B14F-4D97-AF65-F5344CB8AC3E}">
        <p14:creationId xmlns:p14="http://schemas.microsoft.com/office/powerpoint/2010/main" val="4167225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D4632-7487-4B69-8F86-FB48052DEDA7}"/>
              </a:ext>
            </a:extLst>
          </p:cNvPr>
          <p:cNvSpPr>
            <a:spLocks noGrp="1"/>
          </p:cNvSpPr>
          <p:nvPr>
            <p:ph type="title"/>
          </p:nvPr>
        </p:nvSpPr>
        <p:spPr/>
        <p:txBody>
          <a:bodyPr/>
          <a:lstStyle/>
          <a:p>
            <a:r>
              <a:rPr lang="en-US" dirty="0"/>
              <a:t>A good idea doesn’t have to be original</a:t>
            </a:r>
          </a:p>
        </p:txBody>
      </p:sp>
      <p:sp>
        <p:nvSpPr>
          <p:cNvPr id="3" name="Content Placeholder 2">
            <a:extLst>
              <a:ext uri="{FF2B5EF4-FFF2-40B4-BE49-F238E27FC236}">
                <a16:creationId xmlns:a16="http://schemas.microsoft.com/office/drawing/2014/main" id="{96CE99F6-AA2E-4E18-9E80-EE5BD66D402F}"/>
              </a:ext>
            </a:extLst>
          </p:cNvPr>
          <p:cNvSpPr>
            <a:spLocks noGrp="1"/>
          </p:cNvSpPr>
          <p:nvPr>
            <p:ph idx="1"/>
          </p:nvPr>
        </p:nvSpPr>
        <p:spPr/>
        <p:txBody>
          <a:bodyPr>
            <a:normAutofit/>
          </a:bodyPr>
          <a:lstStyle/>
          <a:p>
            <a:r>
              <a:rPr lang="en-US" dirty="0"/>
              <a:t>Recognizing someone else’s good idea can be as important as coming up with something original</a:t>
            </a:r>
          </a:p>
          <a:p>
            <a:r>
              <a:rPr lang="en-US" dirty="0"/>
              <a:t>You need to be able to adapt it to your organization’s circumstances and sell it.</a:t>
            </a:r>
          </a:p>
        </p:txBody>
      </p:sp>
      <p:sp>
        <p:nvSpPr>
          <p:cNvPr id="4" name="Slide Number Placeholder 3">
            <a:extLst>
              <a:ext uri="{FF2B5EF4-FFF2-40B4-BE49-F238E27FC236}">
                <a16:creationId xmlns:a16="http://schemas.microsoft.com/office/drawing/2014/main" id="{1746C7F8-28D6-4470-AB8E-5A52745C3AFC}"/>
              </a:ext>
            </a:extLst>
          </p:cNvPr>
          <p:cNvSpPr>
            <a:spLocks noGrp="1"/>
          </p:cNvSpPr>
          <p:nvPr>
            <p:ph type="sldNum" sz="quarter" idx="12"/>
          </p:nvPr>
        </p:nvSpPr>
        <p:spPr/>
        <p:txBody>
          <a:bodyPr/>
          <a:lstStyle/>
          <a:p>
            <a:fld id="{6131DE6B-C9D7-48D2-A71F-AE06298F0E29}" type="slidenum">
              <a:rPr lang="en-US" smtClean="0"/>
              <a:t>4</a:t>
            </a:fld>
            <a:endParaRPr lang="en-US"/>
          </a:p>
        </p:txBody>
      </p:sp>
    </p:spTree>
    <p:extLst>
      <p:ext uri="{BB962C8B-B14F-4D97-AF65-F5344CB8AC3E}">
        <p14:creationId xmlns:p14="http://schemas.microsoft.com/office/powerpoint/2010/main" val="3046764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ACA9C-243D-4245-804E-2CE753F13817}"/>
              </a:ext>
            </a:extLst>
          </p:cNvPr>
          <p:cNvSpPr>
            <a:spLocks noGrp="1"/>
          </p:cNvSpPr>
          <p:nvPr>
            <p:ph type="title"/>
          </p:nvPr>
        </p:nvSpPr>
        <p:spPr/>
        <p:txBody>
          <a:bodyPr/>
          <a:lstStyle/>
          <a:p>
            <a:r>
              <a:rPr lang="en-US" dirty="0">
                <a:solidFill>
                  <a:prstClr val="black"/>
                </a:solidFill>
              </a:rPr>
              <a:t>Personal examples of promoting other’s ideas</a:t>
            </a:r>
            <a:br>
              <a:rPr lang="en-US" dirty="0">
                <a:solidFill>
                  <a:prstClr val="black"/>
                </a:solidFill>
              </a:rPr>
            </a:br>
            <a:endParaRPr lang="en-US" dirty="0"/>
          </a:p>
        </p:txBody>
      </p:sp>
      <p:sp>
        <p:nvSpPr>
          <p:cNvPr id="3" name="Content Placeholder 2">
            <a:extLst>
              <a:ext uri="{FF2B5EF4-FFF2-40B4-BE49-F238E27FC236}">
                <a16:creationId xmlns:a16="http://schemas.microsoft.com/office/drawing/2014/main" id="{58B33CB7-F9CA-494D-A19F-2EAF12957819}"/>
              </a:ext>
            </a:extLst>
          </p:cNvPr>
          <p:cNvSpPr>
            <a:spLocks noGrp="1"/>
          </p:cNvSpPr>
          <p:nvPr>
            <p:ph idx="1"/>
          </p:nvPr>
        </p:nvSpPr>
        <p:spPr/>
        <p:txBody>
          <a:bodyPr>
            <a:normAutofit lnSpcReduction="10000"/>
          </a:bodyPr>
          <a:lstStyle/>
          <a:p>
            <a:pPr lvl="1"/>
            <a:r>
              <a:rPr lang="en-US" dirty="0">
                <a:solidFill>
                  <a:prstClr val="black"/>
                </a:solidFill>
              </a:rPr>
              <a:t>The idea of spectrum auctions goes back to 1959</a:t>
            </a:r>
          </a:p>
          <a:p>
            <a:pPr lvl="2"/>
            <a:r>
              <a:rPr lang="en-US" dirty="0">
                <a:solidFill>
                  <a:prstClr val="black"/>
                </a:solidFill>
              </a:rPr>
              <a:t>I am sometimes called “the father of FCC spectrum auction,” although spectrum auctions weren’t my idea. Ronald Coase proposed it 1959 and many others advocated for it before me.</a:t>
            </a:r>
          </a:p>
          <a:p>
            <a:pPr lvl="2"/>
            <a:r>
              <a:rPr lang="en-US" dirty="0">
                <a:solidFill>
                  <a:prstClr val="black"/>
                </a:solidFill>
              </a:rPr>
              <a:t>But my 1985 FCC working paper with Lex Felker, “</a:t>
            </a:r>
            <a:r>
              <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rPr>
              <a:t>Using Auctions to Select FCC Licensees” was very influential, in part, because it addressed many of the concerns of opponents of spectrum auctions</a:t>
            </a:r>
          </a:p>
          <a:p>
            <a:pPr lvl="2"/>
            <a:r>
              <a:rPr lang="en-US" dirty="0">
                <a:solidFill>
                  <a:prstClr val="black"/>
                </a:solidFill>
                <a:latin typeface="Calibri" panose="020F0502020204030204" pitchFamily="34" charset="0"/>
                <a:cs typeface="Times New Roman" panose="02020603050405020304" pitchFamily="18" charset="0"/>
              </a:rPr>
              <a:t>I relentlessly supported efforts to get legislative authority and worked tirelessly to implement the auction once legislation was passed. </a:t>
            </a:r>
          </a:p>
          <a:p>
            <a:pPr lvl="1"/>
            <a:r>
              <a:rPr lang="en-US" dirty="0">
                <a:solidFill>
                  <a:prstClr val="black"/>
                </a:solidFill>
              </a:rPr>
              <a:t>The novel auction design used in the FCC’s first spectrum auctions was proposed by Milgrom, Wilson and McAfee.</a:t>
            </a:r>
          </a:p>
          <a:p>
            <a:pPr lvl="2"/>
            <a:r>
              <a:rPr lang="en-US" dirty="0">
                <a:solidFill>
                  <a:prstClr val="black"/>
                </a:solidFill>
              </a:rPr>
              <a:t>The FCC’s initial proposal for spectrum auctions had a simple design that I developed. </a:t>
            </a:r>
          </a:p>
          <a:p>
            <a:pPr lvl="2"/>
            <a:r>
              <a:rPr lang="en-US" dirty="0">
                <a:solidFill>
                  <a:prstClr val="black"/>
                </a:solidFill>
              </a:rPr>
              <a:t>Milgrom, Wilson and McAfee, academic auction experts hired by potential bidders, proposed a better design. I recognized that it was better and became an advocate. </a:t>
            </a:r>
          </a:p>
          <a:p>
            <a:pPr lvl="2"/>
            <a:endParaRPr lang="en-US" dirty="0">
              <a:solidFill>
                <a:prstClr val="black"/>
              </a:solidFill>
            </a:endParaRPr>
          </a:p>
          <a:p>
            <a:endParaRPr lang="en-US" dirty="0"/>
          </a:p>
        </p:txBody>
      </p:sp>
      <p:sp>
        <p:nvSpPr>
          <p:cNvPr id="4" name="Slide Number Placeholder 3">
            <a:extLst>
              <a:ext uri="{FF2B5EF4-FFF2-40B4-BE49-F238E27FC236}">
                <a16:creationId xmlns:a16="http://schemas.microsoft.com/office/drawing/2014/main" id="{08995BBF-F205-45F8-97A3-00999FFD78C7}"/>
              </a:ext>
            </a:extLst>
          </p:cNvPr>
          <p:cNvSpPr>
            <a:spLocks noGrp="1"/>
          </p:cNvSpPr>
          <p:nvPr>
            <p:ph type="sldNum" sz="quarter" idx="12"/>
          </p:nvPr>
        </p:nvSpPr>
        <p:spPr/>
        <p:txBody>
          <a:bodyPr/>
          <a:lstStyle/>
          <a:p>
            <a:fld id="{6131DE6B-C9D7-48D2-A71F-AE06298F0E29}" type="slidenum">
              <a:rPr lang="en-US" smtClean="0"/>
              <a:t>5</a:t>
            </a:fld>
            <a:endParaRPr lang="en-US"/>
          </a:p>
        </p:txBody>
      </p:sp>
    </p:spTree>
    <p:extLst>
      <p:ext uri="{BB962C8B-B14F-4D97-AF65-F5344CB8AC3E}">
        <p14:creationId xmlns:p14="http://schemas.microsoft.com/office/powerpoint/2010/main" val="1231454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3BFA2-CE8A-43D7-9AE8-274BE6A913C6}"/>
              </a:ext>
            </a:extLst>
          </p:cNvPr>
          <p:cNvSpPr>
            <a:spLocks noGrp="1"/>
          </p:cNvSpPr>
          <p:nvPr>
            <p:ph type="title"/>
          </p:nvPr>
        </p:nvSpPr>
        <p:spPr/>
        <p:txBody>
          <a:bodyPr/>
          <a:lstStyle/>
          <a:p>
            <a:r>
              <a:rPr lang="en-US" dirty="0"/>
              <a:t>Change can take a long time – be patient</a:t>
            </a:r>
          </a:p>
        </p:txBody>
      </p:sp>
      <p:sp>
        <p:nvSpPr>
          <p:cNvPr id="3" name="Content Placeholder 2">
            <a:extLst>
              <a:ext uri="{FF2B5EF4-FFF2-40B4-BE49-F238E27FC236}">
                <a16:creationId xmlns:a16="http://schemas.microsoft.com/office/drawing/2014/main" id="{13E1B788-20BD-4B58-8139-22628D4B235F}"/>
              </a:ext>
            </a:extLst>
          </p:cNvPr>
          <p:cNvSpPr>
            <a:spLocks noGrp="1"/>
          </p:cNvSpPr>
          <p:nvPr>
            <p:ph idx="1"/>
          </p:nvPr>
        </p:nvSpPr>
        <p:spPr/>
        <p:txBody>
          <a:bodyPr/>
          <a:lstStyle/>
          <a:p>
            <a:r>
              <a:rPr lang="en-US" dirty="0"/>
              <a:t>The first FCC auctions – 9 years </a:t>
            </a:r>
          </a:p>
          <a:p>
            <a:pPr lvl="1"/>
            <a:r>
              <a:rPr lang="en-US" dirty="0"/>
              <a:t>May 1985 – “Using Auctions to Select FCC Licensees” with Alex Felker.  OPP Working Paper 16</a:t>
            </a:r>
          </a:p>
          <a:p>
            <a:pPr lvl="1"/>
            <a:r>
              <a:rPr lang="en-US" dirty="0"/>
              <a:t>August 1993 -  Omnibus Budget Reconciliation Act gave FCC auction authority</a:t>
            </a:r>
          </a:p>
          <a:p>
            <a:pPr lvl="1"/>
            <a:r>
              <a:rPr lang="en-US" dirty="0"/>
              <a:t>March 1994 -  FCC adopted general auction rules </a:t>
            </a:r>
          </a:p>
          <a:p>
            <a:pPr lvl="1"/>
            <a:r>
              <a:rPr lang="en-US" dirty="0"/>
              <a:t>July 1994 - FCC conducted first spectrum license auction (10 licenses), using electronic simultaneous multiple round bidding at a single auction site</a:t>
            </a:r>
          </a:p>
          <a:p>
            <a:pPr lvl="1"/>
            <a:endParaRPr lang="en-US" dirty="0"/>
          </a:p>
        </p:txBody>
      </p:sp>
      <p:sp>
        <p:nvSpPr>
          <p:cNvPr id="4" name="Slide Number Placeholder 3">
            <a:extLst>
              <a:ext uri="{FF2B5EF4-FFF2-40B4-BE49-F238E27FC236}">
                <a16:creationId xmlns:a16="http://schemas.microsoft.com/office/drawing/2014/main" id="{384C8F41-FFFB-48E4-9345-D66BE31C3A9D}"/>
              </a:ext>
            </a:extLst>
          </p:cNvPr>
          <p:cNvSpPr>
            <a:spLocks noGrp="1"/>
          </p:cNvSpPr>
          <p:nvPr>
            <p:ph type="sldNum" sz="quarter" idx="12"/>
          </p:nvPr>
        </p:nvSpPr>
        <p:spPr/>
        <p:txBody>
          <a:bodyPr/>
          <a:lstStyle/>
          <a:p>
            <a:fld id="{6131DE6B-C9D7-48D2-A71F-AE06298F0E29}" type="slidenum">
              <a:rPr lang="en-US" smtClean="0"/>
              <a:t>6</a:t>
            </a:fld>
            <a:endParaRPr lang="en-US"/>
          </a:p>
        </p:txBody>
      </p:sp>
    </p:spTree>
    <p:extLst>
      <p:ext uri="{BB962C8B-B14F-4D97-AF65-F5344CB8AC3E}">
        <p14:creationId xmlns:p14="http://schemas.microsoft.com/office/powerpoint/2010/main" val="76506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568F8-A0EC-4E0C-B5E5-7B28EDAF1AE5}"/>
              </a:ext>
            </a:extLst>
          </p:cNvPr>
          <p:cNvSpPr>
            <a:spLocks noGrp="1"/>
          </p:cNvSpPr>
          <p:nvPr>
            <p:ph type="title"/>
          </p:nvPr>
        </p:nvSpPr>
        <p:spPr/>
        <p:txBody>
          <a:bodyPr/>
          <a:lstStyle/>
          <a:p>
            <a:r>
              <a:rPr lang="en-US" dirty="0">
                <a:solidFill>
                  <a:prstClr val="black"/>
                </a:solidFill>
              </a:rPr>
              <a:t>Change can take a long time – be patient (2)</a:t>
            </a:r>
            <a:endParaRPr lang="en-US" dirty="0"/>
          </a:p>
        </p:txBody>
      </p:sp>
      <p:sp>
        <p:nvSpPr>
          <p:cNvPr id="3" name="Content Placeholder 2">
            <a:extLst>
              <a:ext uri="{FF2B5EF4-FFF2-40B4-BE49-F238E27FC236}">
                <a16:creationId xmlns:a16="http://schemas.microsoft.com/office/drawing/2014/main" id="{C58C8035-E299-4116-B1E9-3F01DC986574}"/>
              </a:ext>
            </a:extLst>
          </p:cNvPr>
          <p:cNvSpPr>
            <a:spLocks noGrp="1"/>
          </p:cNvSpPr>
          <p:nvPr>
            <p:ph idx="1"/>
          </p:nvPr>
        </p:nvSpPr>
        <p:spPr>
          <a:xfrm>
            <a:off x="838200" y="1825624"/>
            <a:ext cx="10515600" cy="4530725"/>
          </a:xfrm>
        </p:spPr>
        <p:txBody>
          <a:bodyPr>
            <a:normAutofit fontScale="77500" lnSpcReduction="20000"/>
          </a:bodyPr>
          <a:lstStyle/>
          <a:p>
            <a:pPr marL="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Incentive Auction – 15 years</a:t>
            </a:r>
          </a:p>
          <a:p>
            <a:pPr marL="457200" lvl="1">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November 1992 - “Changing Channels: Voluntary Reallocation of UHF Television Spectrum” with John Williams.  OPP Working Paper 27</a:t>
            </a:r>
          </a:p>
          <a:p>
            <a:pPr marL="457200" lvl="1">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November 2002 - “A Proposal for a Rapid Transition to Market Allocation of Spectrum” with John Williams.  OPP Working Paper 38</a:t>
            </a:r>
          </a:p>
          <a:p>
            <a:pPr marL="457200" lvl="1">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April 2009 - FCC created the Broadband Task Force to create the National Broadband Plan (Implementing the American Recovery and Reinvestment Act of 2009 signed February 2009)</a:t>
            </a:r>
          </a:p>
          <a:p>
            <a:pPr marL="457200" lvl="1">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March 2010 - FCC issues: Connecting America: The National Broadband Plan, with two pages recommending Congress give the FCC authority to conduct incentive (two-sided) auctions </a:t>
            </a:r>
          </a:p>
          <a:p>
            <a:pPr marL="457200" lvl="1">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February 2012 - Congress authorized incentive auctions - Title VI of the Middle Class Tax Relief and Job Creation Act of 2012 (Spectrum Act)</a:t>
            </a:r>
          </a:p>
          <a:p>
            <a:pPr marL="457200" lvl="1">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March 2016 Broadcast Incentive Auction commenced with broadcaster commitments at opening prices</a:t>
            </a:r>
          </a:p>
          <a:p>
            <a:pPr marL="457200" lvl="1">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March 2017 bidding concluded</a:t>
            </a:r>
          </a:p>
          <a:p>
            <a:pPr marL="228600" lvl="1" indent="0">
              <a:lnSpc>
                <a:spcPct val="107000"/>
              </a:lnSpc>
              <a:spcBef>
                <a:spcPts val="0"/>
              </a:spcBef>
              <a:spcAft>
                <a:spcPts val="80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17D163C6-AA3B-4333-B6FD-97DBE53F8D99}"/>
              </a:ext>
            </a:extLst>
          </p:cNvPr>
          <p:cNvSpPr>
            <a:spLocks noGrp="1"/>
          </p:cNvSpPr>
          <p:nvPr>
            <p:ph type="sldNum" sz="quarter" idx="12"/>
          </p:nvPr>
        </p:nvSpPr>
        <p:spPr/>
        <p:txBody>
          <a:bodyPr/>
          <a:lstStyle/>
          <a:p>
            <a:fld id="{6131DE6B-C9D7-48D2-A71F-AE06298F0E29}" type="slidenum">
              <a:rPr lang="en-US" smtClean="0"/>
              <a:t>7</a:t>
            </a:fld>
            <a:endParaRPr lang="en-US"/>
          </a:p>
        </p:txBody>
      </p:sp>
    </p:spTree>
    <p:extLst>
      <p:ext uri="{BB962C8B-B14F-4D97-AF65-F5344CB8AC3E}">
        <p14:creationId xmlns:p14="http://schemas.microsoft.com/office/powerpoint/2010/main" val="1656958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1A878-D37E-4B35-807E-7CBCBE089AD6}"/>
              </a:ext>
            </a:extLst>
          </p:cNvPr>
          <p:cNvSpPr>
            <a:spLocks noGrp="1"/>
          </p:cNvSpPr>
          <p:nvPr>
            <p:ph type="title"/>
          </p:nvPr>
        </p:nvSpPr>
        <p:spPr/>
        <p:txBody>
          <a:bodyPr/>
          <a:lstStyle/>
          <a:p>
            <a:r>
              <a:rPr lang="en-US" dirty="0"/>
              <a:t>You need a patron</a:t>
            </a:r>
          </a:p>
        </p:txBody>
      </p:sp>
      <p:sp>
        <p:nvSpPr>
          <p:cNvPr id="3" name="Content Placeholder 2">
            <a:extLst>
              <a:ext uri="{FF2B5EF4-FFF2-40B4-BE49-F238E27FC236}">
                <a16:creationId xmlns:a16="http://schemas.microsoft.com/office/drawing/2014/main" id="{87C24234-BCCD-4B32-9F80-3FAD96775BD7}"/>
              </a:ext>
            </a:extLst>
          </p:cNvPr>
          <p:cNvSpPr>
            <a:spLocks noGrp="1"/>
          </p:cNvSpPr>
          <p:nvPr>
            <p:ph idx="1"/>
          </p:nvPr>
        </p:nvSpPr>
        <p:spPr/>
        <p:txBody>
          <a:bodyPr>
            <a:normAutofit/>
          </a:bodyPr>
          <a:lstStyle/>
          <a:p>
            <a:r>
              <a:rPr lang="en-US" dirty="0"/>
              <a:t>A policy entrepreneur needs a patron to </a:t>
            </a:r>
            <a:r>
              <a:rPr lang="en-US" dirty="0">
                <a:solidFill>
                  <a:prstClr val="black"/>
                </a:solidFill>
              </a:rPr>
              <a:t>make fundamental change in an organization</a:t>
            </a:r>
            <a:r>
              <a:rPr lang="en-US" dirty="0"/>
              <a:t> </a:t>
            </a:r>
          </a:p>
          <a:p>
            <a:pPr lvl="1"/>
            <a:r>
              <a:rPr lang="en-US" dirty="0"/>
              <a:t>A patron is someone who has the trust of the key decision maker(s) (e.g. the Chairman of the FCC) and trusts you and your ideas.</a:t>
            </a:r>
          </a:p>
          <a:p>
            <a:r>
              <a:rPr lang="en-US" dirty="0"/>
              <a:t>Personal examples</a:t>
            </a:r>
          </a:p>
          <a:p>
            <a:pPr lvl="1"/>
            <a:r>
              <a:rPr lang="en-US" dirty="0"/>
              <a:t>Basic auction authority – Peter Pitsch, the head of OPP, had the ear of the Chairman and totally supported my efforts for using auctions to award FCC spectrum licenses.</a:t>
            </a:r>
          </a:p>
          <a:p>
            <a:pPr lvl="1"/>
            <a:r>
              <a:rPr lang="en-US" dirty="0"/>
              <a:t>Incentive auctions – Paul </a:t>
            </a:r>
            <a:r>
              <a:rPr lang="en-US" dirty="0" err="1"/>
              <a:t>DeSa</a:t>
            </a:r>
            <a:r>
              <a:rPr lang="en-US" dirty="0"/>
              <a:t>, the head of OSP, had the ear of the Chairman and sold him on my idea of using an incentive auction to repurpose broadcast spectrum. I also had direct access to the head of the Broadband Task Force.</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9EEB1FFC-AE22-4A40-A92D-D42A4680260E}"/>
              </a:ext>
            </a:extLst>
          </p:cNvPr>
          <p:cNvSpPr>
            <a:spLocks noGrp="1"/>
          </p:cNvSpPr>
          <p:nvPr>
            <p:ph type="sldNum" sz="quarter" idx="12"/>
          </p:nvPr>
        </p:nvSpPr>
        <p:spPr/>
        <p:txBody>
          <a:bodyPr/>
          <a:lstStyle/>
          <a:p>
            <a:fld id="{6131DE6B-C9D7-48D2-A71F-AE06298F0E29}" type="slidenum">
              <a:rPr lang="en-US" smtClean="0"/>
              <a:t>8</a:t>
            </a:fld>
            <a:endParaRPr lang="en-US"/>
          </a:p>
        </p:txBody>
      </p:sp>
    </p:spTree>
    <p:extLst>
      <p:ext uri="{BB962C8B-B14F-4D97-AF65-F5344CB8AC3E}">
        <p14:creationId xmlns:p14="http://schemas.microsoft.com/office/powerpoint/2010/main" val="1560220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2713E-0786-4C42-B029-C10AF85B1897}"/>
              </a:ext>
            </a:extLst>
          </p:cNvPr>
          <p:cNvSpPr>
            <a:spLocks noGrp="1"/>
          </p:cNvSpPr>
          <p:nvPr>
            <p:ph type="title"/>
          </p:nvPr>
        </p:nvSpPr>
        <p:spPr/>
        <p:txBody>
          <a:bodyPr/>
          <a:lstStyle/>
          <a:p>
            <a:r>
              <a:rPr lang="en-US" dirty="0"/>
              <a:t>Be persistent but flexible</a:t>
            </a:r>
          </a:p>
        </p:txBody>
      </p:sp>
      <p:sp>
        <p:nvSpPr>
          <p:cNvPr id="3" name="Content Placeholder 2">
            <a:extLst>
              <a:ext uri="{FF2B5EF4-FFF2-40B4-BE49-F238E27FC236}">
                <a16:creationId xmlns:a16="http://schemas.microsoft.com/office/drawing/2014/main" id="{9D3B74C6-632C-4247-9FD0-A6755891572F}"/>
              </a:ext>
            </a:extLst>
          </p:cNvPr>
          <p:cNvSpPr>
            <a:spLocks noGrp="1"/>
          </p:cNvSpPr>
          <p:nvPr>
            <p:ph idx="1"/>
          </p:nvPr>
        </p:nvSpPr>
        <p:spPr/>
        <p:txBody>
          <a:bodyPr/>
          <a:lstStyle/>
          <a:p>
            <a:r>
              <a:rPr lang="en-US" dirty="0">
                <a:latin typeface="Calibri" panose="020F0502020204030204" pitchFamily="34" charset="0"/>
                <a:ea typeface="Calibri" panose="020F0502020204030204" pitchFamily="34" charset="0"/>
                <a:cs typeface="Times New Roman" panose="02020603050405020304" pitchFamily="18" charset="0"/>
              </a:rPr>
              <a:t>Be persistent in pursuing your goals but flexible in how you achieve them. (Following the North Star doesn’t mean going in a straight line).</a:t>
            </a:r>
          </a:p>
          <a:p>
            <a:r>
              <a:rPr lang="en-US" dirty="0">
                <a:latin typeface="Calibri" panose="020F0502020204030204" pitchFamily="34" charset="0"/>
                <a:ea typeface="Calibri" panose="020F0502020204030204" pitchFamily="34" charset="0"/>
                <a:cs typeface="Times New Roman" panose="02020603050405020304" pitchFamily="18" charset="0"/>
              </a:rPr>
              <a:t>Listen to objections to your ideas and figure out how to address them without giving up the core of your proposal. If you don’t take other’s ideas seriously, you will be marginalized. </a:t>
            </a:r>
          </a:p>
          <a:p>
            <a:endParaRPr lang="en-US" dirty="0"/>
          </a:p>
        </p:txBody>
      </p:sp>
      <p:sp>
        <p:nvSpPr>
          <p:cNvPr id="4" name="Slide Number Placeholder 3">
            <a:extLst>
              <a:ext uri="{FF2B5EF4-FFF2-40B4-BE49-F238E27FC236}">
                <a16:creationId xmlns:a16="http://schemas.microsoft.com/office/drawing/2014/main" id="{F845A169-94C2-4EF8-A353-5E1B0DF9B679}"/>
              </a:ext>
            </a:extLst>
          </p:cNvPr>
          <p:cNvSpPr>
            <a:spLocks noGrp="1"/>
          </p:cNvSpPr>
          <p:nvPr>
            <p:ph type="sldNum" sz="quarter" idx="12"/>
          </p:nvPr>
        </p:nvSpPr>
        <p:spPr/>
        <p:txBody>
          <a:bodyPr/>
          <a:lstStyle/>
          <a:p>
            <a:fld id="{6131DE6B-C9D7-48D2-A71F-AE06298F0E29}" type="slidenum">
              <a:rPr lang="en-US" smtClean="0"/>
              <a:t>9</a:t>
            </a:fld>
            <a:endParaRPr lang="en-US"/>
          </a:p>
        </p:txBody>
      </p:sp>
    </p:spTree>
    <p:extLst>
      <p:ext uri="{BB962C8B-B14F-4D97-AF65-F5344CB8AC3E}">
        <p14:creationId xmlns:p14="http://schemas.microsoft.com/office/powerpoint/2010/main" val="14259137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TotalTime>
  <Words>1149</Words>
  <Application>Microsoft Office PowerPoint</Application>
  <PresentationFormat>Widescreen</PresentationFormat>
  <Paragraphs>84</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Advice to Aspiring Policy Entrepreneurs</vt:lpstr>
      <vt:lpstr>What is a policy entrepreneur?</vt:lpstr>
      <vt:lpstr>Overview</vt:lpstr>
      <vt:lpstr>A good idea doesn’t have to be original</vt:lpstr>
      <vt:lpstr>Personal examples of promoting other’s ideas </vt:lpstr>
      <vt:lpstr>Change can take a long time – be patient</vt:lpstr>
      <vt:lpstr>Change can take a long time – be patient (2)</vt:lpstr>
      <vt:lpstr>You need a patron</vt:lpstr>
      <vt:lpstr>Be persistent but flexible</vt:lpstr>
      <vt:lpstr>Timing matters</vt:lpstr>
      <vt:lpstr>See your job broadly</vt:lpstr>
      <vt:lpstr>Don’t work alone</vt:lpstr>
      <vt:lpstr>Collaborate with outside experts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Advice to Aspiring Policy Entrepreneurs</dc:title>
  <dc:creator>Evan Kwerel</dc:creator>
  <cp:lastModifiedBy>Evan Kwerel</cp:lastModifiedBy>
  <cp:revision>34</cp:revision>
  <dcterms:created xsi:type="dcterms:W3CDTF">2017-11-27T22:26:39Z</dcterms:created>
  <dcterms:modified xsi:type="dcterms:W3CDTF">2017-12-01T03:16:27Z</dcterms:modified>
</cp:coreProperties>
</file>