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01" r:id="rId3"/>
    <p:sldId id="271" r:id="rId4"/>
    <p:sldId id="258" r:id="rId5"/>
    <p:sldId id="259" r:id="rId6"/>
    <p:sldId id="257" r:id="rId7"/>
    <p:sldId id="265" r:id="rId8"/>
    <p:sldId id="298" r:id="rId9"/>
    <p:sldId id="299" r:id="rId10"/>
    <p:sldId id="272" r:id="rId11"/>
    <p:sldId id="263" r:id="rId12"/>
    <p:sldId id="262" r:id="rId13"/>
    <p:sldId id="261" r:id="rId14"/>
    <p:sldId id="264" r:id="rId15"/>
    <p:sldId id="267" r:id="rId16"/>
    <p:sldId id="268" r:id="rId17"/>
    <p:sldId id="273" r:id="rId18"/>
    <p:sldId id="274" r:id="rId19"/>
    <p:sldId id="275" r:id="rId20"/>
    <p:sldId id="276" r:id="rId21"/>
    <p:sldId id="277" r:id="rId22"/>
    <p:sldId id="278" r:id="rId23"/>
    <p:sldId id="279" r:id="rId24"/>
    <p:sldId id="296" r:id="rId25"/>
    <p:sldId id="281" r:id="rId26"/>
    <p:sldId id="282" r:id="rId27"/>
    <p:sldId id="283" r:id="rId28"/>
    <p:sldId id="284" r:id="rId29"/>
    <p:sldId id="285" r:id="rId30"/>
    <p:sldId id="291" r:id="rId31"/>
    <p:sldId id="289" r:id="rId32"/>
    <p:sldId id="292" r:id="rId33"/>
    <p:sldId id="286" r:id="rId34"/>
    <p:sldId id="288" r:id="rId35"/>
    <p:sldId id="300" r:id="rId36"/>
    <p:sldId id="293" r:id="rId37"/>
    <p:sldId id="294" r:id="rId38"/>
    <p:sldId id="295" r:id="rId39"/>
    <p:sldId id="29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66FFFF"/>
    <a:srgbClr val="0066FF"/>
    <a:srgbClr val="99CCFF"/>
    <a:srgbClr val="99FF99"/>
    <a:srgbClr val="CCFFCC"/>
    <a:srgbClr val="00CC00"/>
    <a:srgbClr val="FF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3" d="100"/>
          <a:sy n="123" d="100"/>
        </p:scale>
        <p:origin x="-1032"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47"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BA87B-410B-6541-95CC-B51855905A5D}" type="datetimeFigureOut">
              <a:rPr lang="en-US" smtClean="0"/>
              <a:t>11/16/17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8BA17-6577-DD48-B7B0-CDE945CF5F2A}" type="slidenum">
              <a:rPr lang="en-US" smtClean="0"/>
              <a:t>‹#›</a:t>
            </a:fld>
            <a:endParaRPr lang="en-US"/>
          </a:p>
        </p:txBody>
      </p:sp>
    </p:spTree>
    <p:extLst>
      <p:ext uri="{BB962C8B-B14F-4D97-AF65-F5344CB8AC3E}">
        <p14:creationId xmlns:p14="http://schemas.microsoft.com/office/powerpoint/2010/main" val="4171410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947DE-BB48-6243-A35B-D55E2068CF75}" type="slidenum">
              <a:rPr lang="en-US"/>
              <a:pPr/>
              <a:t>24</a:t>
            </a:fld>
            <a:endParaRPr lang="en-US"/>
          </a:p>
        </p:txBody>
      </p:sp>
      <p:sp>
        <p:nvSpPr>
          <p:cNvPr id="83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defRPr sz="3200">
                <a:solidFill>
                  <a:schemeClr val="tx1"/>
                </a:solidFill>
                <a:latin typeface="Times New Roman" charset="0"/>
                <a:ea typeface="MS PGothic" charset="0"/>
                <a:cs typeface="MS PGothic" charset="0"/>
              </a:defRPr>
            </a:lvl1pPr>
            <a:lvl2pPr marL="742950" indent="-285750">
              <a:defRPr sz="3200">
                <a:solidFill>
                  <a:schemeClr val="tx1"/>
                </a:solidFill>
                <a:latin typeface="Times New Roman" charset="0"/>
                <a:ea typeface="MS PGothic" charset="0"/>
                <a:cs typeface="MS PGothic" charset="0"/>
              </a:defRPr>
            </a:lvl2pPr>
            <a:lvl3pPr marL="1143000" indent="-228600">
              <a:defRPr sz="3200">
                <a:solidFill>
                  <a:schemeClr val="tx1"/>
                </a:solidFill>
                <a:latin typeface="Times New Roman" charset="0"/>
                <a:ea typeface="MS PGothic" charset="0"/>
                <a:cs typeface="MS PGothic" charset="0"/>
              </a:defRPr>
            </a:lvl3pPr>
            <a:lvl4pPr marL="1600200" indent="-228600">
              <a:defRPr sz="3200">
                <a:solidFill>
                  <a:schemeClr val="tx1"/>
                </a:solidFill>
                <a:latin typeface="Times New Roman" charset="0"/>
                <a:ea typeface="MS PGothic" charset="0"/>
                <a:cs typeface="MS PGothic" charset="0"/>
              </a:defRPr>
            </a:lvl4pPr>
            <a:lvl5pPr marL="2057400" indent="-228600">
              <a:defRPr sz="3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Times New Roman" charset="0"/>
                <a:ea typeface="MS PGothic" charset="0"/>
                <a:cs typeface="MS PGothic" charset="0"/>
              </a:defRPr>
            </a:lvl9pPr>
          </a:lstStyle>
          <a:p>
            <a:fld id="{3BDE7124-E02E-FD47-B463-478DCD7C3BE1}" type="slidenum">
              <a:rPr lang="en-US" sz="1200"/>
              <a:pPr/>
              <a:t>36</a:t>
            </a:fld>
            <a:endParaRPr lang="en-US" sz="1200"/>
          </a:p>
        </p:txBody>
      </p:sp>
      <p:sp>
        <p:nvSpPr>
          <p:cNvPr id="124930" name="Rectangle 2"/>
          <p:cNvSpPr>
            <a:spLocks noGrp="1" noRot="1" noChangeAspect="1" noChangeArrowheads="1" noTextEdit="1"/>
          </p:cNvSpPr>
          <p:nvPr>
            <p:ph type="sldImg"/>
          </p:nvPr>
        </p:nvSpPr>
        <p:spPr>
          <a:ln/>
          <a:extLst/>
        </p:spPr>
      </p:sp>
      <p:sp>
        <p:nvSpPr>
          <p:cNvPr id="124931" name="Rectangle 3"/>
          <p:cNvSpPr>
            <a:spLocks noGrp="1" noChangeArrowheads="1"/>
          </p:cNvSpPr>
          <p:nvPr>
            <p:ph type="body" idx="1"/>
          </p:nvPr>
        </p:nvSpPr>
        <p:spPr>
          <a:xfrm>
            <a:off x="533400" y="4343400"/>
            <a:ext cx="5791200" cy="4114800"/>
          </a:xfrm>
        </p:spPr>
        <p:txBody>
          <a:bodyPr/>
          <a:lstStyle/>
          <a:p>
            <a:r>
              <a:rPr lang="en-US">
                <a:ea typeface="MS PGothic" charset="0"/>
              </a:rPr>
              <a:t>On Sept 11 it appeared that Internet routing and traffic loads were normal for the start of a workday.  That normalcy would be shattered for the Internet, as for so many other operations, when American Airlines Flight 11 crashed into the WTC</a:t>
            </a:r>
            <a:r>
              <a:rPr lang="ja-JP" altLang="en-US">
                <a:latin typeface="Arial" charset="0"/>
                <a:ea typeface="MS PGothic" charset="0"/>
              </a:rPr>
              <a:t>’</a:t>
            </a:r>
            <a:r>
              <a:rPr lang="en-US" altLang="ja-JP">
                <a:ea typeface="MS PGothic" charset="0"/>
              </a:rPr>
              <a:t>s north tower at 8:46 am.  Within minutes, major online news sites were struggling to serve between 3 and 10 times their normal load as Internet users sought details.  One news web site estimated that traffic to its web servers was doubling every 7 minutes, beginning around 8:50 am until 9:30 am.</a:t>
            </a:r>
          </a:p>
          <a:p>
            <a:r>
              <a:rPr lang="en-US">
                <a:ea typeface="MS PGothic" charset="0"/>
              </a:rPr>
              <a:t>By just after 9 am, when united airlines flight 175 crashed into the WTC south tower, the web sites CNN, MSNBC, and the NYT, Yahoo! News and otherw were observed to be slowing significantly.  The cause would later be reported to have been the loads on these sites servers, not connectivity problems in reaching servers across the Internet.  Then the south tower collapsed, damaging equipment and circuits in the Trade center complex.  The subsequent collapse of the North tower, the collapse of the WTC building 7 (a 47 story structure) damage to the neighboring Verizon CO and power cuts in lower manhattan all had disruptive effects on the Internet and other communications systems.</a:t>
            </a:r>
          </a:p>
          <a:p>
            <a:r>
              <a:rPr lang="en-US">
                <a:ea typeface="MS PGothic" charset="0"/>
              </a:rPr>
              <a:t>Matrix recorded a brief 8 percent decrease in the ability to reach a select number of sites on the Internet in the minutes following the collapse of the first tower.  Internet routing and reachability measurements returned nearly to normal within 15 miinutes of the collapase of the south tower.  However, Matrix data show on Sept 11, about a 1 to 2 percent decrease in reachability for the Internet.</a:t>
            </a:r>
          </a:p>
          <a:p>
            <a:endParaRPr lang="en-US">
              <a:ea typeface="MS PGothic" charset="0"/>
            </a:endParaRPr>
          </a:p>
          <a:p>
            <a:pPr>
              <a:buFontTx/>
              <a:buChar char="-"/>
            </a:pPr>
            <a:endParaRPr lang="en-US">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4AD01-4B82-47F7-9BE4-7E96011966F6}" type="slidenum">
              <a:rPr lang="en-US" smtClean="0"/>
              <a:t>39</a:t>
            </a:fld>
            <a:endParaRPr lang="en-US"/>
          </a:p>
        </p:txBody>
      </p:sp>
    </p:spTree>
    <p:extLst>
      <p:ext uri="{BB962C8B-B14F-4D97-AF65-F5344CB8AC3E}">
        <p14:creationId xmlns:p14="http://schemas.microsoft.com/office/powerpoint/2010/main" val="129436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832C01-E8DF-4B08-87B4-4E1E9B0DAB4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2486154787"/>
      </p:ext>
    </p:extLst>
  </p:cSld>
  <p:clrMapOvr>
    <a:masterClrMapping/>
  </p:clrMapOvr>
  <p:transition xmlns:p14="http://schemas.microsoft.com/office/powerpoint/2010/mai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32C01-E8DF-4B08-87B4-4E1E9B0DAB4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3744162051"/>
      </p:ext>
    </p:extLst>
  </p:cSld>
  <p:clrMapOvr>
    <a:masterClrMapping/>
  </p:clrMapOvr>
  <p:transition xmlns:p14="http://schemas.microsoft.com/office/powerpoint/2010/mai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32C01-E8DF-4B08-87B4-4E1E9B0DAB4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2250704293"/>
      </p:ext>
    </p:extLst>
  </p:cSld>
  <p:clrMapOvr>
    <a:masterClrMapping/>
  </p:clrMapOvr>
  <p:transition xmlns:p14="http://schemas.microsoft.com/office/powerpoint/2010/mai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32C01-E8DF-4B08-87B4-4E1E9B0DAB4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248300671"/>
      </p:ext>
    </p:extLst>
  </p:cSld>
  <p:clrMapOvr>
    <a:masterClrMapping/>
  </p:clrMapOvr>
  <p:transition xmlns:p14="http://schemas.microsoft.com/office/powerpoint/2010/mai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32C01-E8DF-4B08-87B4-4E1E9B0DAB4F}"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1608273489"/>
      </p:ext>
    </p:extLst>
  </p:cSld>
  <p:clrMapOvr>
    <a:masterClrMapping/>
  </p:clrMapOvr>
  <p:transition xmlns:p14="http://schemas.microsoft.com/office/powerpoint/2010/mai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832C01-E8DF-4B08-87B4-4E1E9B0DAB4F}"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3109214974"/>
      </p:ext>
    </p:extLst>
  </p:cSld>
  <p:clrMapOvr>
    <a:masterClrMapping/>
  </p:clrMapOvr>
  <p:transition xmlns:p14="http://schemas.microsoft.com/office/powerpoint/2010/mai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832C01-E8DF-4B08-87B4-4E1E9B0DAB4F}" type="datetimeFigureOut">
              <a:rPr lang="en-US" smtClean="0"/>
              <a:t>11/16/17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2924477564"/>
      </p:ext>
    </p:extLst>
  </p:cSld>
  <p:clrMapOvr>
    <a:masterClrMapping/>
  </p:clrMapOvr>
  <p:transition xmlns:p14="http://schemas.microsoft.com/office/powerpoint/2010/mai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832C01-E8DF-4B08-87B4-4E1E9B0DAB4F}" type="datetimeFigureOut">
              <a:rPr lang="en-US" smtClean="0"/>
              <a:t>11/16/17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910511960"/>
      </p:ext>
    </p:extLst>
  </p:cSld>
  <p:clrMapOvr>
    <a:masterClrMapping/>
  </p:clrMapOvr>
  <p:transition xmlns:p14="http://schemas.microsoft.com/office/powerpoint/2010/mai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32C01-E8DF-4B08-87B4-4E1E9B0DAB4F}" type="datetimeFigureOut">
              <a:rPr lang="en-US" smtClean="0"/>
              <a:t>11/16/17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1739359974"/>
      </p:ext>
    </p:extLst>
  </p:cSld>
  <p:clrMapOvr>
    <a:masterClrMapping/>
  </p:clrMapOvr>
  <p:transition xmlns:p14="http://schemas.microsoft.com/office/powerpoint/2010/mai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32C01-E8DF-4B08-87B4-4E1E9B0DAB4F}"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764466892"/>
      </p:ext>
    </p:extLst>
  </p:cSld>
  <p:clrMapOvr>
    <a:masterClrMapping/>
  </p:clrMapOvr>
  <p:transition xmlns:p14="http://schemas.microsoft.com/office/powerpoint/2010/mai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32C01-E8DF-4B08-87B4-4E1E9B0DAB4F}"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FC676-99A6-416B-97AF-B6BBD628705F}" type="slidenum">
              <a:rPr lang="en-US" smtClean="0"/>
              <a:t>‹#›</a:t>
            </a:fld>
            <a:endParaRPr lang="en-US"/>
          </a:p>
        </p:txBody>
      </p:sp>
    </p:spTree>
    <p:extLst>
      <p:ext uri="{BB962C8B-B14F-4D97-AF65-F5344CB8AC3E}">
        <p14:creationId xmlns:p14="http://schemas.microsoft.com/office/powerpoint/2010/main" val="651372328"/>
      </p:ext>
    </p:extLst>
  </p:cSld>
  <p:clrMapOvr>
    <a:masterClrMapping/>
  </p:clrMapOvr>
  <p:transition xmlns:p14="http://schemas.microsoft.com/office/powerpoint/2010/mai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32C01-E8DF-4B08-87B4-4E1E9B0DAB4F}" type="datetimeFigureOut">
              <a:rPr lang="en-US" smtClean="0"/>
              <a:t>11/16/17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FC676-99A6-416B-97AF-B6BBD628705F}" type="slidenum">
              <a:rPr lang="en-US" smtClean="0"/>
              <a:t>‹#›</a:t>
            </a:fld>
            <a:endParaRPr lang="en-US"/>
          </a:p>
        </p:txBody>
      </p:sp>
    </p:spTree>
    <p:extLst>
      <p:ext uri="{BB962C8B-B14F-4D97-AF65-F5344CB8AC3E}">
        <p14:creationId xmlns:p14="http://schemas.microsoft.com/office/powerpoint/2010/main" val="4175209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wmf"/><Relationship Id="rId5" Type="http://schemas.openxmlformats.org/officeDocument/2006/relationships/image" Target="../media/image18.wmf"/><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C6A234B-BC50-474D-9B30-0F8D2324AACF}"/>
              </a:ext>
            </a:extLst>
          </p:cNvPr>
          <p:cNvPicPr>
            <a:picLocks noChangeAspect="1"/>
          </p:cNvPicPr>
          <p:nvPr/>
        </p:nvPicPr>
        <p:blipFill rotWithShape="1">
          <a:blip r:embed="rId2"/>
          <a:srcRect l="20642" r="18562"/>
          <a:stretch/>
        </p:blipFill>
        <p:spPr>
          <a:xfrm>
            <a:off x="1" y="0"/>
            <a:ext cx="4169328" cy="6858000"/>
          </a:xfrm>
          <a:prstGeom prst="rect">
            <a:avLst/>
          </a:prstGeom>
        </p:spPr>
      </p:pic>
      <p:sp>
        <p:nvSpPr>
          <p:cNvPr id="2" name="Title 1">
            <a:extLst>
              <a:ext uri="{FF2B5EF4-FFF2-40B4-BE49-F238E27FC236}">
                <a16:creationId xmlns:a16="http://schemas.microsoft.com/office/drawing/2014/main" xmlns="" id="{0201562B-700A-4D89-A4A8-9D0B39A379AE}"/>
              </a:ext>
            </a:extLst>
          </p:cNvPr>
          <p:cNvSpPr>
            <a:spLocks noGrp="1"/>
          </p:cNvSpPr>
          <p:nvPr>
            <p:ph type="ctrTitle"/>
          </p:nvPr>
        </p:nvSpPr>
        <p:spPr>
          <a:xfrm>
            <a:off x="3858935" y="1895912"/>
            <a:ext cx="5478011" cy="2387600"/>
          </a:xfrm>
        </p:spPr>
        <p:txBody>
          <a:bodyPr>
            <a:normAutofit/>
          </a:bodyPr>
          <a:lstStyle/>
          <a:p>
            <a:r>
              <a:rPr lang="en-US" sz="4800" b="1" dirty="0">
                <a:solidFill>
                  <a:schemeClr val="bg1"/>
                </a:solidFill>
                <a:latin typeface="Papyrus" panose="03070502060502030205" pitchFamily="66" charset="0"/>
              </a:rPr>
              <a:t>From Bill to </a:t>
            </a:r>
            <a:r>
              <a:rPr lang="en-US" sz="4800" b="1" dirty="0" err="1">
                <a:solidFill>
                  <a:schemeClr val="bg1"/>
                </a:solidFill>
                <a:latin typeface="Papyrus" panose="03070502060502030205" pitchFamily="66" charset="0"/>
              </a:rPr>
              <a:t>Reg</a:t>
            </a:r>
            <a:r>
              <a:rPr lang="en-US" sz="4800" b="1" dirty="0">
                <a:solidFill>
                  <a:schemeClr val="bg1"/>
                </a:solidFill>
                <a:latin typeface="Papyrus" panose="03070502060502030205" pitchFamily="66" charset="0"/>
              </a:rPr>
              <a:t>:</a:t>
            </a:r>
            <a:br>
              <a:rPr lang="en-US" sz="4800" b="1" dirty="0">
                <a:solidFill>
                  <a:schemeClr val="bg1"/>
                </a:solidFill>
                <a:latin typeface="Papyrus" panose="03070502060502030205" pitchFamily="66" charset="0"/>
              </a:rPr>
            </a:br>
            <a:r>
              <a:rPr lang="en-US" sz="4800" b="1" dirty="0">
                <a:solidFill>
                  <a:schemeClr val="bg1"/>
                </a:solidFill>
                <a:latin typeface="Papyrus" panose="03070502060502030205" pitchFamily="66" charset="0"/>
              </a:rPr>
              <a:t>Tales from the Sausage Factory</a:t>
            </a:r>
          </a:p>
        </p:txBody>
      </p:sp>
      <p:sp>
        <p:nvSpPr>
          <p:cNvPr id="3" name="Subtitle 2">
            <a:extLst>
              <a:ext uri="{FF2B5EF4-FFF2-40B4-BE49-F238E27FC236}">
                <a16:creationId xmlns:a16="http://schemas.microsoft.com/office/drawing/2014/main" xmlns="" id="{BCA2E175-9214-4857-9831-137DCA74BB9F}"/>
              </a:ext>
            </a:extLst>
          </p:cNvPr>
          <p:cNvSpPr>
            <a:spLocks noGrp="1"/>
          </p:cNvSpPr>
          <p:nvPr>
            <p:ph type="subTitle" idx="1"/>
          </p:nvPr>
        </p:nvSpPr>
        <p:spPr>
          <a:xfrm>
            <a:off x="2286000" y="5745425"/>
            <a:ext cx="6858000" cy="1112575"/>
          </a:xfrm>
        </p:spPr>
        <p:txBody>
          <a:bodyPr>
            <a:normAutofit fontScale="55000" lnSpcReduction="20000"/>
          </a:bodyPr>
          <a:lstStyle/>
          <a:p>
            <a:pPr algn="r">
              <a:lnSpc>
                <a:spcPct val="120000"/>
              </a:lnSpc>
            </a:pPr>
            <a:r>
              <a:rPr lang="en-US" dirty="0">
                <a:solidFill>
                  <a:schemeClr val="bg1"/>
                </a:solidFill>
                <a:latin typeface="Papyrus" panose="03070502060502030205" pitchFamily="66" charset="0"/>
              </a:rPr>
              <a:t>Robert Cannon</a:t>
            </a:r>
            <a:br>
              <a:rPr lang="en-US" dirty="0">
                <a:solidFill>
                  <a:schemeClr val="bg1"/>
                </a:solidFill>
                <a:latin typeface="Papyrus" panose="03070502060502030205" pitchFamily="66" charset="0"/>
              </a:rPr>
            </a:br>
            <a:r>
              <a:rPr lang="en-US" dirty="0">
                <a:solidFill>
                  <a:schemeClr val="bg1"/>
                </a:solidFill>
                <a:latin typeface="Papyrus" panose="03070502060502030205" pitchFamily="66" charset="0"/>
              </a:rPr>
              <a:t>Senior Counsel Internet Stuff</a:t>
            </a:r>
            <a:br>
              <a:rPr lang="en-US" dirty="0">
                <a:solidFill>
                  <a:schemeClr val="bg1"/>
                </a:solidFill>
                <a:latin typeface="Papyrus" panose="03070502060502030205" pitchFamily="66" charset="0"/>
              </a:rPr>
            </a:br>
            <a:r>
              <a:rPr lang="en-US" dirty="0">
                <a:solidFill>
                  <a:schemeClr val="bg1"/>
                </a:solidFill>
                <a:latin typeface="Papyrus" panose="03070502060502030205" pitchFamily="66" charset="0"/>
              </a:rPr>
              <a:t>FCC OSP</a:t>
            </a:r>
          </a:p>
          <a:p>
            <a:pPr algn="r">
              <a:lnSpc>
                <a:spcPct val="120000"/>
              </a:lnSpc>
            </a:pPr>
            <a:r>
              <a:rPr lang="en-US" dirty="0">
                <a:solidFill>
                  <a:schemeClr val="bg1"/>
                </a:solidFill>
                <a:latin typeface="Papyrus" panose="03070502060502030205" pitchFamily="66" charset="0"/>
              </a:rPr>
              <a:t>Robert.cannon@fcc.gov</a:t>
            </a:r>
          </a:p>
        </p:txBody>
      </p:sp>
    </p:spTree>
    <p:extLst>
      <p:ext uri="{BB962C8B-B14F-4D97-AF65-F5344CB8AC3E}">
        <p14:creationId xmlns:p14="http://schemas.microsoft.com/office/powerpoint/2010/main" val="56798026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025" y="2615851"/>
            <a:ext cx="7886700" cy="1325563"/>
          </a:xfrm>
        </p:spPr>
        <p:txBody>
          <a:bodyPr/>
          <a:lstStyle/>
          <a:p>
            <a:pPr algn="ctr"/>
            <a:r>
              <a:rPr lang="en-US" b="1" dirty="0">
                <a:solidFill>
                  <a:srgbClr val="FFFF00"/>
                </a:solidFill>
              </a:rPr>
              <a:t>Communications Decency Act</a:t>
            </a:r>
          </a:p>
        </p:txBody>
      </p:sp>
    </p:spTree>
    <p:extLst>
      <p:ext uri="{BB962C8B-B14F-4D97-AF65-F5344CB8AC3E}">
        <p14:creationId xmlns:p14="http://schemas.microsoft.com/office/powerpoint/2010/main" val="84354831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D3C63E8-4210-49B3-98F2-CD63217B8B15}"/>
              </a:ext>
            </a:extLst>
          </p:cNvPr>
          <p:cNvPicPr>
            <a:picLocks noChangeAspect="1"/>
          </p:cNvPicPr>
          <p:nvPr/>
        </p:nvPicPr>
        <p:blipFill>
          <a:blip r:embed="rId2"/>
          <a:stretch>
            <a:fillRect/>
          </a:stretch>
        </p:blipFill>
        <p:spPr>
          <a:xfrm>
            <a:off x="1325461" y="-16619"/>
            <a:ext cx="6476300" cy="6873432"/>
          </a:xfrm>
          <a:prstGeom prst="rect">
            <a:avLst/>
          </a:prstGeom>
        </p:spPr>
      </p:pic>
      <p:sp>
        <p:nvSpPr>
          <p:cNvPr id="5" name="TextBox 4">
            <a:extLst>
              <a:ext uri="{FF2B5EF4-FFF2-40B4-BE49-F238E27FC236}">
                <a16:creationId xmlns:a16="http://schemas.microsoft.com/office/drawing/2014/main" xmlns="" id="{F048E668-ED8E-458B-8B33-018E617F06A4}"/>
              </a:ext>
            </a:extLst>
          </p:cNvPr>
          <p:cNvSpPr txBox="1"/>
          <p:nvPr/>
        </p:nvSpPr>
        <p:spPr>
          <a:xfrm>
            <a:off x="0" y="5620624"/>
            <a:ext cx="7528924" cy="1323439"/>
          </a:xfrm>
          <a:prstGeom prst="rect">
            <a:avLst/>
          </a:prstGeom>
          <a:noFill/>
        </p:spPr>
        <p:txBody>
          <a:bodyPr wrap="none" rtlCol="0">
            <a:spAutoFit/>
          </a:bodyPr>
          <a:lstStyle/>
          <a:p>
            <a:r>
              <a:rPr lang="en-US" sz="4000" dirty="0">
                <a:solidFill>
                  <a:schemeClr val="bg1"/>
                </a:solidFill>
              </a:rPr>
              <a:t>Senator James Exon</a:t>
            </a:r>
          </a:p>
          <a:p>
            <a:r>
              <a:rPr lang="en-US" sz="4000" dirty="0">
                <a:solidFill>
                  <a:schemeClr val="bg1"/>
                </a:solidFill>
              </a:rPr>
              <a:t>Communications Decency Act 1995</a:t>
            </a:r>
          </a:p>
        </p:txBody>
      </p:sp>
      <p:sp>
        <p:nvSpPr>
          <p:cNvPr id="6" name="TextBox 5">
            <a:extLst>
              <a:ext uri="{FF2B5EF4-FFF2-40B4-BE49-F238E27FC236}">
                <a16:creationId xmlns:a16="http://schemas.microsoft.com/office/drawing/2014/main" xmlns="" id="{0D946A07-6F79-4B54-BB09-1031105B5CCD}"/>
              </a:ext>
            </a:extLst>
          </p:cNvPr>
          <p:cNvSpPr txBox="1"/>
          <p:nvPr/>
        </p:nvSpPr>
        <p:spPr>
          <a:xfrm>
            <a:off x="0" y="-16619"/>
            <a:ext cx="1986441" cy="1107996"/>
          </a:xfrm>
          <a:prstGeom prst="rect">
            <a:avLst/>
          </a:prstGeom>
          <a:noFill/>
        </p:spPr>
        <p:txBody>
          <a:bodyPr wrap="none" rtlCol="0">
            <a:spAutoFit/>
          </a:bodyPr>
          <a:lstStyle/>
          <a:p>
            <a:r>
              <a:rPr lang="en-US" sz="6600" dirty="0">
                <a:solidFill>
                  <a:srgbClr val="99CCFF"/>
                </a:solidFill>
                <a:latin typeface="Stencil" panose="040409050D0802020404" pitchFamily="82" charset="0"/>
              </a:rPr>
              <a:t>Bill</a:t>
            </a:r>
          </a:p>
        </p:txBody>
      </p:sp>
    </p:spTree>
    <p:extLst>
      <p:ext uri="{BB962C8B-B14F-4D97-AF65-F5344CB8AC3E}">
        <p14:creationId xmlns:p14="http://schemas.microsoft.com/office/powerpoint/2010/main" val="310826805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E8EF3E1-BB46-4CB5-AE3D-D857877D321F}"/>
              </a:ext>
            </a:extLst>
          </p:cNvPr>
          <p:cNvPicPr>
            <a:picLocks noChangeAspect="1"/>
          </p:cNvPicPr>
          <p:nvPr/>
        </p:nvPicPr>
        <p:blipFill>
          <a:blip r:embed="rId2"/>
          <a:stretch>
            <a:fillRect/>
          </a:stretch>
        </p:blipFill>
        <p:spPr>
          <a:xfrm>
            <a:off x="1971413" y="2726"/>
            <a:ext cx="5192785" cy="6841494"/>
          </a:xfrm>
          <a:prstGeom prst="rect">
            <a:avLst/>
          </a:prstGeom>
        </p:spPr>
      </p:pic>
      <p:sp>
        <p:nvSpPr>
          <p:cNvPr id="6" name="TextBox 5">
            <a:extLst>
              <a:ext uri="{FF2B5EF4-FFF2-40B4-BE49-F238E27FC236}">
                <a16:creationId xmlns:a16="http://schemas.microsoft.com/office/drawing/2014/main" xmlns="" id="{D98051EC-285C-4031-B6D8-38720FC6A5EC}"/>
              </a:ext>
            </a:extLst>
          </p:cNvPr>
          <p:cNvSpPr txBox="1"/>
          <p:nvPr/>
        </p:nvSpPr>
        <p:spPr>
          <a:xfrm>
            <a:off x="0" y="-16619"/>
            <a:ext cx="2199641" cy="584775"/>
          </a:xfrm>
          <a:prstGeom prst="rect">
            <a:avLst/>
          </a:prstGeom>
          <a:noFill/>
        </p:spPr>
        <p:txBody>
          <a:bodyPr wrap="none" rtlCol="0">
            <a:spAutoFit/>
          </a:bodyPr>
          <a:lstStyle/>
          <a:p>
            <a:r>
              <a:rPr lang="en-US" sz="3200" dirty="0">
                <a:solidFill>
                  <a:srgbClr val="99CCFF"/>
                </a:solidFill>
                <a:latin typeface="Stencil" panose="040409050D0802020404" pitchFamily="82" charset="0"/>
              </a:rPr>
              <a:t>Hearings</a:t>
            </a:r>
          </a:p>
        </p:txBody>
      </p:sp>
    </p:spTree>
    <p:extLst>
      <p:ext uri="{BB962C8B-B14F-4D97-AF65-F5344CB8AC3E}">
        <p14:creationId xmlns:p14="http://schemas.microsoft.com/office/powerpoint/2010/main" val="380616664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rinf.com/alt-news/wp-content/uploads/2016/10/AP96020802307-696x537.jpg">
            <a:extLst>
              <a:ext uri="{FF2B5EF4-FFF2-40B4-BE49-F238E27FC236}">
                <a16:creationId xmlns:a16="http://schemas.microsoft.com/office/drawing/2014/main" xmlns="" id="{27BA7CFA-D96B-4618-A7C3-783496E3C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09" y="0"/>
            <a:ext cx="88885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307DD28-D590-4C7E-BC5E-A7703B6DC703}"/>
              </a:ext>
            </a:extLst>
          </p:cNvPr>
          <p:cNvSpPr txBox="1"/>
          <p:nvPr/>
        </p:nvSpPr>
        <p:spPr>
          <a:xfrm>
            <a:off x="127709" y="5763236"/>
            <a:ext cx="8321381" cy="1138773"/>
          </a:xfrm>
          <a:prstGeom prst="rect">
            <a:avLst/>
          </a:prstGeom>
          <a:noFill/>
        </p:spPr>
        <p:txBody>
          <a:bodyPr wrap="none" rtlCol="0">
            <a:spAutoFit/>
          </a:bodyPr>
          <a:lstStyle/>
          <a:p>
            <a:r>
              <a:rPr lang="en-US" sz="4800" dirty="0">
                <a:solidFill>
                  <a:schemeClr val="bg1"/>
                </a:solidFill>
                <a:effectLst>
                  <a:glow rad="127000">
                    <a:schemeClr val="tx1"/>
                  </a:glow>
                </a:effectLst>
              </a:rPr>
              <a:t>Telecommunications Act of 1996</a:t>
            </a:r>
          </a:p>
          <a:p>
            <a:r>
              <a:rPr lang="en-US" sz="2000" dirty="0">
                <a:solidFill>
                  <a:schemeClr val="bg1"/>
                </a:solidFill>
                <a:effectLst>
                  <a:glow rad="127000">
                    <a:schemeClr val="tx1"/>
                  </a:glow>
                </a:effectLst>
              </a:rPr>
              <a:t>Only mention of Internet in Telecom Act</a:t>
            </a:r>
          </a:p>
        </p:txBody>
      </p:sp>
      <p:sp>
        <p:nvSpPr>
          <p:cNvPr id="6" name="TextBox 5">
            <a:extLst>
              <a:ext uri="{FF2B5EF4-FFF2-40B4-BE49-F238E27FC236}">
                <a16:creationId xmlns:a16="http://schemas.microsoft.com/office/drawing/2014/main" xmlns="" id="{8A8B64CB-7A0D-468D-AC23-683634C4AE0C}"/>
              </a:ext>
            </a:extLst>
          </p:cNvPr>
          <p:cNvSpPr txBox="1"/>
          <p:nvPr/>
        </p:nvSpPr>
        <p:spPr>
          <a:xfrm>
            <a:off x="0" y="-16619"/>
            <a:ext cx="1854995" cy="1107996"/>
          </a:xfrm>
          <a:prstGeom prst="rect">
            <a:avLst/>
          </a:prstGeom>
          <a:noFill/>
        </p:spPr>
        <p:txBody>
          <a:bodyPr wrap="none" rtlCol="0">
            <a:spAutoFit/>
          </a:bodyPr>
          <a:lstStyle/>
          <a:p>
            <a:r>
              <a:rPr lang="en-US" sz="6600" dirty="0">
                <a:solidFill>
                  <a:srgbClr val="99CCFF"/>
                </a:solidFill>
                <a:latin typeface="Stencil" panose="040409050D0802020404" pitchFamily="82" charset="0"/>
              </a:rPr>
              <a:t>Law</a:t>
            </a:r>
          </a:p>
        </p:txBody>
      </p:sp>
    </p:spTree>
    <p:extLst>
      <p:ext uri="{BB962C8B-B14F-4D97-AF65-F5344CB8AC3E}">
        <p14:creationId xmlns:p14="http://schemas.microsoft.com/office/powerpoint/2010/main" val="168832297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preme court">
            <a:extLst>
              <a:ext uri="{FF2B5EF4-FFF2-40B4-BE49-F238E27FC236}">
                <a16:creationId xmlns:a16="http://schemas.microsoft.com/office/drawing/2014/main" xmlns="" id="{3784A38E-4073-4D3C-AFF2-C68530A6155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l="13995" r="10376"/>
          <a:stretch/>
        </p:blipFill>
        <p:spPr bwMode="auto">
          <a:xfrm>
            <a:off x="0" y="0"/>
            <a:ext cx="92209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858CB36A-D1D3-4147-826E-1B3C4FE52C7A}"/>
              </a:ext>
            </a:extLst>
          </p:cNvPr>
          <p:cNvSpPr>
            <a:spLocks noGrp="1"/>
          </p:cNvSpPr>
          <p:nvPr>
            <p:ph idx="1"/>
          </p:nvPr>
        </p:nvSpPr>
        <p:spPr>
          <a:xfrm>
            <a:off x="561538" y="1091376"/>
            <a:ext cx="7886700" cy="5766624"/>
          </a:xfrm>
          <a:solidFill>
            <a:schemeClr val="bg1">
              <a:alpha val="50000"/>
            </a:schemeClr>
          </a:solidFill>
        </p:spPr>
        <p:txBody>
          <a:bodyPr>
            <a:normAutofit fontScale="70000" lnSpcReduction="20000"/>
          </a:bodyPr>
          <a:lstStyle/>
          <a:p>
            <a:pPr marL="0" indent="0">
              <a:buNone/>
            </a:pPr>
            <a:r>
              <a:rPr lang="en-US" dirty="0"/>
              <a:t>ACLU v Reno</a:t>
            </a:r>
          </a:p>
          <a:p>
            <a:r>
              <a:rPr lang="en-US" dirty="0"/>
              <a:t>Constitutional Challenge :: First Amendment</a:t>
            </a:r>
          </a:p>
          <a:p>
            <a:r>
              <a:rPr lang="en-US" dirty="0"/>
              <a:t>Analysis</a:t>
            </a:r>
          </a:p>
          <a:p>
            <a:pPr lvl="1"/>
            <a:r>
              <a:rPr lang="en-US" dirty="0"/>
              <a:t>Unanimous Supreme Court</a:t>
            </a:r>
          </a:p>
          <a:p>
            <a:pPr lvl="1"/>
            <a:r>
              <a:rPr lang="en-US" dirty="0"/>
              <a:t>Strick scrutiny :: Compelling Govt Interest; Narrowly Tailored</a:t>
            </a:r>
          </a:p>
          <a:p>
            <a:pPr lvl="1"/>
            <a:r>
              <a:rPr lang="en-US" dirty="0"/>
              <a:t>Vague :: “Indecency” undefined</a:t>
            </a:r>
          </a:p>
          <a:p>
            <a:pPr lvl="2"/>
            <a:r>
              <a:rPr lang="en-US" dirty="0"/>
              <a:t>Community Standards </a:t>
            </a:r>
          </a:p>
          <a:p>
            <a:pPr lvl="3"/>
            <a:r>
              <a:rPr lang="en-US" dirty="0"/>
              <a:t>Reduce acceptable content down to level of most sensitive community</a:t>
            </a:r>
          </a:p>
          <a:p>
            <a:pPr lvl="3"/>
            <a:r>
              <a:rPr lang="en-US" dirty="0"/>
              <a:t>Not acceptable to reduce acceptable discourse in the mailbox down to what is acceptable discourse in the sandbox</a:t>
            </a:r>
          </a:p>
          <a:p>
            <a:pPr lvl="1"/>
            <a:r>
              <a:rPr lang="en-US" dirty="0" err="1"/>
              <a:t>Overbreath</a:t>
            </a:r>
            <a:r>
              <a:rPr lang="en-US" dirty="0"/>
              <a:t> :: Chilled legitimate speech</a:t>
            </a:r>
          </a:p>
          <a:p>
            <a:pPr lvl="2"/>
            <a:r>
              <a:rPr lang="en-US" dirty="0"/>
              <a:t>UCR/California Museum of Photography, whose new exhibit announcements contain nudes by Edward Weston and Robert Mapplethorpe; Critical Path, for its safer sex instructions; Stop Prison Rape, for its on-line content; parents who send birth control information to their minor children at college, and arguably the Carnegie library for its card catalogue</a:t>
            </a:r>
          </a:p>
          <a:p>
            <a:pPr lvl="1"/>
            <a:r>
              <a:rPr lang="en-US" dirty="0"/>
              <a:t>Less Restrictive Alternatives Available :: Parental filtering software</a:t>
            </a:r>
          </a:p>
          <a:p>
            <a:pPr lvl="1"/>
            <a:r>
              <a:rPr lang="en-US" dirty="0"/>
              <a:t>1</a:t>
            </a:r>
            <a:r>
              <a:rPr lang="en-US" baseline="30000" dirty="0"/>
              <a:t>st</a:t>
            </a:r>
            <a:r>
              <a:rPr lang="en-US" dirty="0"/>
              <a:t> Amendment Analysis Unique to Medium :: Internet is not newspaper or radio (7 Dirty Words)</a:t>
            </a:r>
          </a:p>
          <a:p>
            <a:r>
              <a:rPr lang="en-US" dirty="0"/>
              <a:t>Observation</a:t>
            </a:r>
          </a:p>
          <a:p>
            <a:pPr lvl="1"/>
            <a:r>
              <a:rPr lang="en-US" dirty="0"/>
              <a:t>Ironically pornographers loved the CDA</a:t>
            </a:r>
          </a:p>
          <a:p>
            <a:pPr lvl="1"/>
            <a:r>
              <a:rPr lang="en-US" dirty="0"/>
              <a:t>Emergence of the Cyberlibertarian Era</a:t>
            </a:r>
          </a:p>
          <a:p>
            <a:pPr lvl="2"/>
            <a:r>
              <a:rPr lang="en-US" dirty="0"/>
              <a:t>“Hands off the Internet”</a:t>
            </a:r>
          </a:p>
          <a:p>
            <a:pPr lvl="1"/>
            <a:r>
              <a:rPr lang="en-US" dirty="0"/>
              <a:t>Left Standing :: 47 USC 230 (Internet service not liable for third-party content)</a:t>
            </a:r>
          </a:p>
        </p:txBody>
      </p:sp>
      <p:sp>
        <p:nvSpPr>
          <p:cNvPr id="5" name="TextBox 4">
            <a:extLst>
              <a:ext uri="{FF2B5EF4-FFF2-40B4-BE49-F238E27FC236}">
                <a16:creationId xmlns:a16="http://schemas.microsoft.com/office/drawing/2014/main" xmlns="" id="{C3229B99-64AB-4172-BBD9-184F639CB14E}"/>
              </a:ext>
            </a:extLst>
          </p:cNvPr>
          <p:cNvSpPr txBox="1"/>
          <p:nvPr/>
        </p:nvSpPr>
        <p:spPr>
          <a:xfrm>
            <a:off x="0" y="-16619"/>
            <a:ext cx="3257623" cy="1107996"/>
          </a:xfrm>
          <a:prstGeom prst="rect">
            <a:avLst/>
          </a:prstGeom>
          <a:noFill/>
          <a:effectLst>
            <a:glow rad="330200">
              <a:schemeClr val="bg1">
                <a:alpha val="40000"/>
              </a:schemeClr>
            </a:glow>
          </a:effectLst>
        </p:spPr>
        <p:txBody>
          <a:bodyPr wrap="none" rtlCol="0">
            <a:spAutoFit/>
          </a:bodyPr>
          <a:lstStyle/>
          <a:p>
            <a:r>
              <a:rPr lang="en-US" sz="6600" dirty="0">
                <a:solidFill>
                  <a:srgbClr val="99CCFF"/>
                </a:solidFill>
                <a:latin typeface="Stencil" panose="040409050D0802020404" pitchFamily="82" charset="0"/>
              </a:rPr>
              <a:t>Appeal</a:t>
            </a:r>
          </a:p>
        </p:txBody>
      </p:sp>
    </p:spTree>
    <p:extLst>
      <p:ext uri="{BB962C8B-B14F-4D97-AF65-F5344CB8AC3E}">
        <p14:creationId xmlns:p14="http://schemas.microsoft.com/office/powerpoint/2010/main" val="22634842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preme court">
            <a:extLst>
              <a:ext uri="{FF2B5EF4-FFF2-40B4-BE49-F238E27FC236}">
                <a16:creationId xmlns:a16="http://schemas.microsoft.com/office/drawing/2014/main" xmlns="" id="{3784A38E-4073-4D3C-AFF2-C68530A6155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l="13995" r="10376"/>
          <a:stretch/>
        </p:blipFill>
        <p:spPr bwMode="auto">
          <a:xfrm>
            <a:off x="0" y="0"/>
            <a:ext cx="92209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858CB36A-D1D3-4147-826E-1B3C4FE52C7A}"/>
              </a:ext>
            </a:extLst>
          </p:cNvPr>
          <p:cNvSpPr>
            <a:spLocks noGrp="1"/>
          </p:cNvSpPr>
          <p:nvPr>
            <p:ph idx="1"/>
          </p:nvPr>
        </p:nvSpPr>
        <p:spPr>
          <a:xfrm>
            <a:off x="561538" y="394284"/>
            <a:ext cx="7886700" cy="6207852"/>
          </a:xfrm>
          <a:solidFill>
            <a:schemeClr val="bg1"/>
          </a:solidFill>
        </p:spPr>
        <p:txBody>
          <a:bodyPr>
            <a:normAutofit fontScale="70000" lnSpcReduction="20000"/>
          </a:bodyPr>
          <a:lstStyle/>
          <a:p>
            <a:pPr marL="0" indent="0">
              <a:lnSpc>
                <a:spcPct val="120000"/>
              </a:lnSpc>
              <a:buNone/>
            </a:pPr>
            <a:r>
              <a:rPr lang="en-US" dirty="0"/>
              <a:t>It is no exaggeration to conclude that the Internet has achieved, and continues to achieve, the most participatory marketplace of mass speech that this country -- and indeed the world -- has yet seen. The plaintiffs in these actions correctly describe the "democratizing” effects of Internet communication: individual citizens of limited means can speak to a worldwide audience on issues of concern to them. Federalists and Anti-Federalists may debate the structure of their government nightly, but these debates occur in newsgroups or chat rooms rather than in pamphlets. Modern-day </a:t>
            </a:r>
            <a:r>
              <a:rPr lang="en-US" dirty="0" err="1"/>
              <a:t>Luthers</a:t>
            </a:r>
            <a:r>
              <a:rPr lang="en-US" dirty="0"/>
              <a:t> still post their theses, but to electronic bulletin boards rather than the door of the Wittenberg </a:t>
            </a:r>
            <a:r>
              <a:rPr lang="en-US" dirty="0" err="1"/>
              <a:t>Schlosskirche</a:t>
            </a:r>
            <a:r>
              <a:rPr lang="en-US" dirty="0"/>
              <a:t>. More mundane (but from a constitutional perspective, equally important) dialogue occurs between aspiring artists, or French cooks, or dog lovers, or fly fishermen. . . . [T]he Internet may fairly be regarded as a never-ending worldwide conversation. The Government may not, through the CDA, interrupt that conversation. As the most participatory form of mass speech yet developed, the Internet deserves the highest protection from governmental intrusion.</a:t>
            </a:r>
          </a:p>
        </p:txBody>
      </p:sp>
    </p:spTree>
    <p:extLst>
      <p:ext uri="{BB962C8B-B14F-4D97-AF65-F5344CB8AC3E}">
        <p14:creationId xmlns:p14="http://schemas.microsoft.com/office/powerpoint/2010/main" val="21431474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3407ED1E-2E0B-424F-90EF-224341779DDD}"/>
              </a:ext>
            </a:extLst>
          </p:cNvPr>
          <p:cNvSpPr/>
          <p:nvPr/>
        </p:nvSpPr>
        <p:spPr>
          <a:xfrm>
            <a:off x="1" y="2066881"/>
            <a:ext cx="9143999" cy="2660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xmlns="" id="{E4D5F156-6651-4CCF-8DC2-410B7823D3DD}"/>
              </a:ext>
            </a:extLst>
          </p:cNvPr>
          <p:cNvSpPr/>
          <p:nvPr/>
        </p:nvSpPr>
        <p:spPr>
          <a:xfrm>
            <a:off x="1545156" y="2230867"/>
            <a:ext cx="5233246" cy="23152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48373838-5477-4089-8F58-C509735FB0D6}"/>
              </a:ext>
            </a:extLst>
          </p:cNvPr>
          <p:cNvSpPr/>
          <p:nvPr/>
        </p:nvSpPr>
        <p:spPr>
          <a:xfrm>
            <a:off x="-337" y="2939"/>
            <a:ext cx="9143999" cy="2070238"/>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006C00B2-98C2-4EAA-A70B-AC7A1757A9FF}"/>
              </a:ext>
            </a:extLst>
          </p:cNvPr>
          <p:cNvSpPr/>
          <p:nvPr/>
        </p:nvSpPr>
        <p:spPr>
          <a:xfrm>
            <a:off x="0" y="4727275"/>
            <a:ext cx="9143999" cy="21342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Rounded Corners 73">
            <a:extLst>
              <a:ext uri="{FF2B5EF4-FFF2-40B4-BE49-F238E27FC236}">
                <a16:creationId xmlns:a16="http://schemas.microsoft.com/office/drawing/2014/main" xmlns="" id="{D3DCAEB6-495E-458A-BBB0-287D16A3BBFA}"/>
              </a:ext>
            </a:extLst>
          </p:cNvPr>
          <p:cNvSpPr/>
          <p:nvPr/>
        </p:nvSpPr>
        <p:spPr>
          <a:xfrm>
            <a:off x="6818544" y="2230867"/>
            <a:ext cx="2325455" cy="23152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xmlns="" id="{CCBA53A9-726A-4D47-997C-B8C5E3CAD12E}"/>
              </a:ext>
            </a:extLst>
          </p:cNvPr>
          <p:cNvCxnSpPr>
            <a:cxnSpLocks/>
            <a:stCxn id="4" idx="0"/>
            <a:endCxn id="9" idx="2"/>
          </p:cNvCxnSpPr>
          <p:nvPr/>
        </p:nvCxnSpPr>
        <p:spPr>
          <a:xfrm flipH="1" flipV="1">
            <a:off x="993587" y="1636636"/>
            <a:ext cx="5610121" cy="3448044"/>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E6FB52D7-E176-4CBA-B52A-A037C863AD4E}"/>
              </a:ext>
            </a:extLst>
          </p:cNvPr>
          <p:cNvSpPr/>
          <p:nvPr/>
        </p:nvSpPr>
        <p:spPr>
          <a:xfrm>
            <a:off x="1698460"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Bill</a:t>
            </a:r>
          </a:p>
        </p:txBody>
      </p:sp>
      <p:sp>
        <p:nvSpPr>
          <p:cNvPr id="3" name="Rectangle 2">
            <a:extLst>
              <a:ext uri="{FF2B5EF4-FFF2-40B4-BE49-F238E27FC236}">
                <a16:creationId xmlns:a16="http://schemas.microsoft.com/office/drawing/2014/main" xmlns="" id="{7089DCB8-875E-4ACF-8410-08A20B705416}"/>
              </a:ext>
            </a:extLst>
          </p:cNvPr>
          <p:cNvSpPr/>
          <p:nvPr/>
        </p:nvSpPr>
        <p:spPr>
          <a:xfrm>
            <a:off x="3645254" y="5084680"/>
            <a:ext cx="1844333"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Hearings</a:t>
            </a:r>
          </a:p>
        </p:txBody>
      </p:sp>
      <p:sp>
        <p:nvSpPr>
          <p:cNvPr id="4" name="Rectangle 3">
            <a:extLst>
              <a:ext uri="{FF2B5EF4-FFF2-40B4-BE49-F238E27FC236}">
                <a16:creationId xmlns:a16="http://schemas.microsoft.com/office/drawing/2014/main" xmlns="" id="{FC71C060-8FA7-4D0E-9CEE-16F44774A121}"/>
              </a:ext>
            </a:extLst>
          </p:cNvPr>
          <p:cNvSpPr/>
          <p:nvPr/>
        </p:nvSpPr>
        <p:spPr>
          <a:xfrm>
            <a:off x="5805961"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Law</a:t>
            </a:r>
          </a:p>
        </p:txBody>
      </p:sp>
      <p:sp>
        <p:nvSpPr>
          <p:cNvPr id="5" name="Rectangle 4">
            <a:extLst>
              <a:ext uri="{FF2B5EF4-FFF2-40B4-BE49-F238E27FC236}">
                <a16:creationId xmlns:a16="http://schemas.microsoft.com/office/drawing/2014/main" xmlns="" id="{77593C33-0782-4F3C-A609-FA5C1FCC58F1}"/>
              </a:ext>
            </a:extLst>
          </p:cNvPr>
          <p:cNvSpPr/>
          <p:nvPr/>
        </p:nvSpPr>
        <p:spPr>
          <a:xfrm>
            <a:off x="5297298" y="2701107"/>
            <a:ext cx="1376165" cy="12790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Notice</a:t>
            </a:r>
            <a:br>
              <a:rPr lang="en-US" sz="2400" dirty="0"/>
            </a:br>
            <a:r>
              <a:rPr lang="en-US" sz="2400" dirty="0"/>
              <a:t>Proposed</a:t>
            </a:r>
            <a:br>
              <a:rPr lang="en-US" sz="2400" dirty="0"/>
            </a:br>
            <a:r>
              <a:rPr lang="en-US" sz="2400" dirty="0"/>
              <a:t>Rule</a:t>
            </a:r>
          </a:p>
        </p:txBody>
      </p:sp>
      <p:sp>
        <p:nvSpPr>
          <p:cNvPr id="6" name="Rectangle 5">
            <a:extLst>
              <a:ext uri="{FF2B5EF4-FFF2-40B4-BE49-F238E27FC236}">
                <a16:creationId xmlns:a16="http://schemas.microsoft.com/office/drawing/2014/main" xmlns="" id="{271D4F6B-B5B0-4D6B-8848-BB91165D2215}"/>
              </a:ext>
            </a:extLst>
          </p:cNvPr>
          <p:cNvSpPr/>
          <p:nvPr/>
        </p:nvSpPr>
        <p:spPr>
          <a:xfrm>
            <a:off x="3376045" y="2701107"/>
            <a:ext cx="1546187" cy="12790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Comments</a:t>
            </a:r>
          </a:p>
        </p:txBody>
      </p:sp>
      <p:sp>
        <p:nvSpPr>
          <p:cNvPr id="9" name="Rectangle 8">
            <a:extLst>
              <a:ext uri="{FF2B5EF4-FFF2-40B4-BE49-F238E27FC236}">
                <a16:creationId xmlns:a16="http://schemas.microsoft.com/office/drawing/2014/main" xmlns="" id="{CB8C7127-D23D-47BE-9F34-436D963E207D}"/>
              </a:ext>
            </a:extLst>
          </p:cNvPr>
          <p:cNvSpPr/>
          <p:nvPr/>
        </p:nvSpPr>
        <p:spPr>
          <a:xfrm>
            <a:off x="28467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Appeal</a:t>
            </a:r>
          </a:p>
        </p:txBody>
      </p:sp>
      <p:sp>
        <p:nvSpPr>
          <p:cNvPr id="10" name="Rectangle 9">
            <a:extLst>
              <a:ext uri="{FF2B5EF4-FFF2-40B4-BE49-F238E27FC236}">
                <a16:creationId xmlns:a16="http://schemas.microsoft.com/office/drawing/2014/main" xmlns="" id="{57498209-64EA-4547-A555-90252EB66D3B}"/>
              </a:ext>
            </a:extLst>
          </p:cNvPr>
          <p:cNvSpPr/>
          <p:nvPr/>
        </p:nvSpPr>
        <p:spPr>
          <a:xfrm>
            <a:off x="333612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Court</a:t>
            </a:r>
            <a:br>
              <a:rPr lang="en-US" sz="2800" dirty="0"/>
            </a:br>
            <a:r>
              <a:rPr lang="en-US" sz="2800" dirty="0"/>
              <a:t>Order</a:t>
            </a:r>
          </a:p>
        </p:txBody>
      </p:sp>
      <p:sp>
        <p:nvSpPr>
          <p:cNvPr id="11" name="Rectangle 10">
            <a:extLst>
              <a:ext uri="{FF2B5EF4-FFF2-40B4-BE49-F238E27FC236}">
                <a16:creationId xmlns:a16="http://schemas.microsoft.com/office/drawing/2014/main" xmlns="" id="{3DEA1915-5F00-4533-9BEB-75B53AE8C86E}"/>
              </a:ext>
            </a:extLst>
          </p:cNvPr>
          <p:cNvSpPr/>
          <p:nvPr/>
        </p:nvSpPr>
        <p:spPr>
          <a:xfrm>
            <a:off x="5361990" y="267410"/>
            <a:ext cx="1586938"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Supreme</a:t>
            </a:r>
            <a:br>
              <a:rPr lang="en-US" sz="2800" dirty="0"/>
            </a:br>
            <a:r>
              <a:rPr lang="en-US" sz="2800" dirty="0"/>
              <a:t>Court</a:t>
            </a:r>
          </a:p>
        </p:txBody>
      </p:sp>
      <p:sp>
        <p:nvSpPr>
          <p:cNvPr id="17" name="Rectangle 16">
            <a:extLst>
              <a:ext uri="{FF2B5EF4-FFF2-40B4-BE49-F238E27FC236}">
                <a16:creationId xmlns:a16="http://schemas.microsoft.com/office/drawing/2014/main" xmlns="" id="{FEE0E436-E940-41BE-96DD-B47074332CE1}"/>
              </a:ext>
            </a:extLst>
          </p:cNvPr>
          <p:cNvSpPr/>
          <p:nvPr/>
        </p:nvSpPr>
        <p:spPr>
          <a:xfrm>
            <a:off x="83890" y="2701107"/>
            <a:ext cx="1158314" cy="1279087"/>
          </a:xfrm>
          <a:prstGeom prst="rect">
            <a:avLst/>
          </a:pr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Enforce</a:t>
            </a:r>
          </a:p>
        </p:txBody>
      </p:sp>
      <p:sp>
        <p:nvSpPr>
          <p:cNvPr id="20" name="Oval 19">
            <a:extLst>
              <a:ext uri="{FF2B5EF4-FFF2-40B4-BE49-F238E27FC236}">
                <a16:creationId xmlns:a16="http://schemas.microsoft.com/office/drawing/2014/main" xmlns="" id="{0D267DCB-8639-4A5E-A695-7653963E7978}"/>
              </a:ext>
            </a:extLst>
          </p:cNvPr>
          <p:cNvSpPr/>
          <p:nvPr/>
        </p:nvSpPr>
        <p:spPr>
          <a:xfrm>
            <a:off x="7507745" y="1090569"/>
            <a:ext cx="1468072"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Reversed</a:t>
            </a:r>
          </a:p>
        </p:txBody>
      </p:sp>
      <p:cxnSp>
        <p:nvCxnSpPr>
          <p:cNvPr id="26" name="Straight Arrow Connector 25">
            <a:extLst>
              <a:ext uri="{FF2B5EF4-FFF2-40B4-BE49-F238E27FC236}">
                <a16:creationId xmlns:a16="http://schemas.microsoft.com/office/drawing/2014/main" xmlns="" id="{5F3C517B-58D9-42B3-836B-B6A6CD57179E}"/>
              </a:ext>
            </a:extLst>
          </p:cNvPr>
          <p:cNvCxnSpPr>
            <a:cxnSpLocks/>
            <a:stCxn id="2" idx="3"/>
            <a:endCxn id="3" idx="1"/>
          </p:cNvCxnSpPr>
          <p:nvPr/>
        </p:nvCxnSpPr>
        <p:spPr>
          <a:xfrm>
            <a:off x="3293954" y="5836958"/>
            <a:ext cx="351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80836B5-B7E2-451E-B742-739AAB0EB0AE}"/>
              </a:ext>
            </a:extLst>
          </p:cNvPr>
          <p:cNvCxnSpPr>
            <a:cxnSpLocks/>
            <a:stCxn id="3" idx="3"/>
            <a:endCxn id="4" idx="1"/>
          </p:cNvCxnSpPr>
          <p:nvPr/>
        </p:nvCxnSpPr>
        <p:spPr>
          <a:xfrm>
            <a:off x="5489587" y="5836958"/>
            <a:ext cx="3163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8E73B41-EB78-473C-80FC-5AD2C2A91567}"/>
              </a:ext>
            </a:extLst>
          </p:cNvPr>
          <p:cNvSpPr/>
          <p:nvPr/>
        </p:nvSpPr>
        <p:spPr>
          <a:xfrm>
            <a:off x="8120543" y="2390862"/>
            <a:ext cx="9144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Notice</a:t>
            </a:r>
            <a:br>
              <a:rPr lang="en-US" sz="1600" dirty="0"/>
            </a:br>
            <a:r>
              <a:rPr lang="en-US" sz="1600" dirty="0"/>
              <a:t>Inquiry</a:t>
            </a:r>
          </a:p>
        </p:txBody>
      </p:sp>
      <p:cxnSp>
        <p:nvCxnSpPr>
          <p:cNvPr id="32" name="Straight Arrow Connector 31">
            <a:extLst>
              <a:ext uri="{FF2B5EF4-FFF2-40B4-BE49-F238E27FC236}">
                <a16:creationId xmlns:a16="http://schemas.microsoft.com/office/drawing/2014/main" xmlns="" id="{59EDCD58-EB21-4648-9510-895AA092AA6A}"/>
              </a:ext>
            </a:extLst>
          </p:cNvPr>
          <p:cNvCxnSpPr>
            <a:cxnSpLocks/>
            <a:stCxn id="4" idx="0"/>
            <a:endCxn id="5" idx="2"/>
          </p:cNvCxnSpPr>
          <p:nvPr/>
        </p:nvCxnSpPr>
        <p:spPr>
          <a:xfrm flipH="1" flipV="1">
            <a:off x="5985381" y="3980194"/>
            <a:ext cx="618327" cy="1104486"/>
          </a:xfrm>
          <a:prstGeom prst="straightConnector1">
            <a:avLst/>
          </a:prstGeom>
          <a:ln w="38100">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CA61833B-6B7F-451D-9EC9-8D6679DDC58B}"/>
              </a:ext>
            </a:extLst>
          </p:cNvPr>
          <p:cNvCxnSpPr>
            <a:cxnSpLocks/>
            <a:stCxn id="5" idx="1"/>
            <a:endCxn id="6" idx="3"/>
          </p:cNvCxnSpPr>
          <p:nvPr/>
        </p:nvCxnSpPr>
        <p:spPr>
          <a:xfrm flipH="1">
            <a:off x="4922232" y="3340651"/>
            <a:ext cx="37506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DA639CF-10DB-4372-A95A-116D4E5430AC}"/>
              </a:ext>
            </a:extLst>
          </p:cNvPr>
          <p:cNvCxnSpPr>
            <a:stCxn id="30" idx="1"/>
            <a:endCxn id="29" idx="3"/>
          </p:cNvCxnSpPr>
          <p:nvPr/>
        </p:nvCxnSpPr>
        <p:spPr>
          <a:xfrm flipH="1">
            <a:off x="7852096" y="2848062"/>
            <a:ext cx="268447"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12714AB-ACA7-44AE-84BC-25761A87FADE}"/>
              </a:ext>
            </a:extLst>
          </p:cNvPr>
          <p:cNvCxnSpPr>
            <a:cxnSpLocks/>
            <a:stCxn id="6" idx="1"/>
            <a:endCxn id="7" idx="3"/>
          </p:cNvCxnSpPr>
          <p:nvPr/>
        </p:nvCxnSpPr>
        <p:spPr>
          <a:xfrm flipH="1">
            <a:off x="2961695" y="3340651"/>
            <a:ext cx="414350" cy="909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2894406-0BFB-442A-B7FE-C730130FC0B4}"/>
              </a:ext>
            </a:extLst>
          </p:cNvPr>
          <p:cNvCxnSpPr>
            <a:cxnSpLocks/>
            <a:stCxn id="7" idx="1"/>
            <a:endCxn id="17" idx="3"/>
          </p:cNvCxnSpPr>
          <p:nvPr/>
        </p:nvCxnSpPr>
        <p:spPr>
          <a:xfrm flipH="1" flipV="1">
            <a:off x="1242204" y="3340651"/>
            <a:ext cx="430993" cy="909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F073AA7-1008-4474-9777-8AE88C508B80}"/>
              </a:ext>
            </a:extLst>
          </p:cNvPr>
          <p:cNvCxnSpPr>
            <a:cxnSpLocks/>
            <a:stCxn id="7" idx="0"/>
            <a:endCxn id="9" idx="2"/>
          </p:cNvCxnSpPr>
          <p:nvPr/>
        </p:nvCxnSpPr>
        <p:spPr>
          <a:xfrm flipH="1" flipV="1">
            <a:off x="993587" y="1636636"/>
            <a:ext cx="1323859" cy="1073561"/>
          </a:xfrm>
          <a:prstGeom prst="straightConnector1">
            <a:avLst/>
          </a:prstGeom>
          <a:ln w="38100">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367C0A94-9051-483D-A2B5-56EFD35FE66A}"/>
              </a:ext>
            </a:extLst>
          </p:cNvPr>
          <p:cNvSpPr/>
          <p:nvPr/>
        </p:nvSpPr>
        <p:spPr>
          <a:xfrm>
            <a:off x="1998069" y="437982"/>
            <a:ext cx="968929" cy="4022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APA</a:t>
            </a:r>
          </a:p>
        </p:txBody>
      </p:sp>
      <p:cxnSp>
        <p:nvCxnSpPr>
          <p:cNvPr id="52" name="Straight Arrow Connector 51">
            <a:extLst>
              <a:ext uri="{FF2B5EF4-FFF2-40B4-BE49-F238E27FC236}">
                <a16:creationId xmlns:a16="http://schemas.microsoft.com/office/drawing/2014/main" xmlns="" id="{0579A2F7-82DC-4C29-B7C3-7123D0CDDDC7}"/>
              </a:ext>
            </a:extLst>
          </p:cNvPr>
          <p:cNvCxnSpPr>
            <a:cxnSpLocks/>
            <a:stCxn id="9" idx="3"/>
            <a:endCxn id="10" idx="1"/>
          </p:cNvCxnSpPr>
          <p:nvPr/>
        </p:nvCxnSpPr>
        <p:spPr>
          <a:xfrm>
            <a:off x="1702504" y="952023"/>
            <a:ext cx="16336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63C784C-AF18-4CB5-9B30-0500AA54612D}"/>
              </a:ext>
            </a:extLst>
          </p:cNvPr>
          <p:cNvCxnSpPr>
            <a:cxnSpLocks/>
            <a:stCxn id="10" idx="3"/>
            <a:endCxn id="11" idx="1"/>
          </p:cNvCxnSpPr>
          <p:nvPr/>
        </p:nvCxnSpPr>
        <p:spPr>
          <a:xfrm>
            <a:off x="4753954" y="952023"/>
            <a:ext cx="6080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6A6F5850-5529-46FE-B661-D01DDAD39DAF}"/>
              </a:ext>
            </a:extLst>
          </p:cNvPr>
          <p:cNvSpPr/>
          <p:nvPr/>
        </p:nvSpPr>
        <p:spPr>
          <a:xfrm>
            <a:off x="7532912" y="541090"/>
            <a:ext cx="1468072" cy="457200"/>
          </a:xfrm>
          <a:prstGeom prst="ellipse">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Affirmed</a:t>
            </a:r>
          </a:p>
        </p:txBody>
      </p:sp>
      <p:sp>
        <p:nvSpPr>
          <p:cNvPr id="57" name="Freeform: Shape 56">
            <a:extLst>
              <a:ext uri="{FF2B5EF4-FFF2-40B4-BE49-F238E27FC236}">
                <a16:creationId xmlns:a16="http://schemas.microsoft.com/office/drawing/2014/main" xmlns="" id="{63B6E9C2-4D3C-42C6-8EA5-381A0F305668}"/>
              </a:ext>
            </a:extLst>
          </p:cNvPr>
          <p:cNvSpPr/>
          <p:nvPr/>
        </p:nvSpPr>
        <p:spPr>
          <a:xfrm>
            <a:off x="6948692" y="973123"/>
            <a:ext cx="528506" cy="352338"/>
          </a:xfrm>
          <a:custGeom>
            <a:avLst/>
            <a:gdLst>
              <a:gd name="connsiteX0" fmla="*/ 0 w 528506"/>
              <a:gd name="connsiteY0" fmla="*/ 0 h 352338"/>
              <a:gd name="connsiteX1" fmla="*/ 234891 w 528506"/>
              <a:gd name="connsiteY1" fmla="*/ 260059 h 352338"/>
              <a:gd name="connsiteX2" fmla="*/ 528506 w 528506"/>
              <a:gd name="connsiteY2" fmla="*/ 352338 h 352338"/>
            </a:gdLst>
            <a:ahLst/>
            <a:cxnLst>
              <a:cxn ang="0">
                <a:pos x="connsiteX0" y="connsiteY0"/>
              </a:cxn>
              <a:cxn ang="0">
                <a:pos x="connsiteX1" y="connsiteY1"/>
              </a:cxn>
              <a:cxn ang="0">
                <a:pos x="connsiteX2" y="connsiteY2"/>
              </a:cxn>
            </a:cxnLst>
            <a:rect l="l" t="t" r="r" b="b"/>
            <a:pathLst>
              <a:path w="528506" h="352338">
                <a:moveTo>
                  <a:pt x="0" y="0"/>
                </a:moveTo>
                <a:cubicBezTo>
                  <a:pt x="73403" y="100668"/>
                  <a:pt x="146807" y="201336"/>
                  <a:pt x="234891" y="260059"/>
                </a:cubicBezTo>
                <a:cubicBezTo>
                  <a:pt x="322975" y="318782"/>
                  <a:pt x="425740" y="335560"/>
                  <a:pt x="528506" y="352338"/>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1E0F6101-4923-4FA2-B230-C08E3B255173}"/>
              </a:ext>
            </a:extLst>
          </p:cNvPr>
          <p:cNvSpPr/>
          <p:nvPr/>
        </p:nvSpPr>
        <p:spPr>
          <a:xfrm>
            <a:off x="6107185" y="1551963"/>
            <a:ext cx="1979802" cy="1137156"/>
          </a:xfrm>
          <a:custGeom>
            <a:avLst/>
            <a:gdLst>
              <a:gd name="connsiteX0" fmla="*/ 1979802 w 1979802"/>
              <a:gd name="connsiteY0" fmla="*/ 0 h 1451296"/>
              <a:gd name="connsiteX1" fmla="*/ 1577131 w 1979802"/>
              <a:gd name="connsiteY1" fmla="*/ 511729 h 1451296"/>
              <a:gd name="connsiteX2" fmla="*/ 545285 w 1979802"/>
              <a:gd name="connsiteY2" fmla="*/ 704676 h 1451296"/>
              <a:gd name="connsiteX3" fmla="*/ 0 w 1979802"/>
              <a:gd name="connsiteY3" fmla="*/ 1451296 h 1451296"/>
            </a:gdLst>
            <a:ahLst/>
            <a:cxnLst>
              <a:cxn ang="0">
                <a:pos x="connsiteX0" y="connsiteY0"/>
              </a:cxn>
              <a:cxn ang="0">
                <a:pos x="connsiteX1" y="connsiteY1"/>
              </a:cxn>
              <a:cxn ang="0">
                <a:pos x="connsiteX2" y="connsiteY2"/>
              </a:cxn>
              <a:cxn ang="0">
                <a:pos x="connsiteX3" y="connsiteY3"/>
              </a:cxn>
            </a:cxnLst>
            <a:rect l="l" t="t" r="r" b="b"/>
            <a:pathLst>
              <a:path w="1979802" h="1451296">
                <a:moveTo>
                  <a:pt x="1979802" y="0"/>
                </a:moveTo>
                <a:cubicBezTo>
                  <a:pt x="1898009" y="197141"/>
                  <a:pt x="1816217" y="394283"/>
                  <a:pt x="1577131" y="511729"/>
                </a:cubicBezTo>
                <a:cubicBezTo>
                  <a:pt x="1338045" y="629175"/>
                  <a:pt x="808140" y="548082"/>
                  <a:pt x="545285" y="704676"/>
                </a:cubicBezTo>
                <a:cubicBezTo>
                  <a:pt x="282430" y="861270"/>
                  <a:pt x="141215" y="1156283"/>
                  <a:pt x="0" y="1451296"/>
                </a:cubicBezTo>
              </a:path>
            </a:pathLst>
          </a:custGeom>
          <a:noFill/>
          <a:ln w="38100">
            <a:solidFill>
              <a:schemeClr val="bg1">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xmlns="" id="{BF423E15-BA29-4AB0-A519-44F3A3939B6F}"/>
              </a:ext>
            </a:extLst>
          </p:cNvPr>
          <p:cNvCxnSpPr>
            <a:cxnSpLocks/>
            <a:stCxn id="11" idx="3"/>
            <a:endCxn id="21" idx="2"/>
          </p:cNvCxnSpPr>
          <p:nvPr/>
        </p:nvCxnSpPr>
        <p:spPr>
          <a:xfrm flipV="1">
            <a:off x="6948928" y="769690"/>
            <a:ext cx="583984" cy="182333"/>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xmlns="" id="{3E22DEAF-57F9-425F-92DB-BF08E98D5144}"/>
              </a:ext>
            </a:extLst>
          </p:cNvPr>
          <p:cNvSpPr/>
          <p:nvPr/>
        </p:nvSpPr>
        <p:spPr>
          <a:xfrm>
            <a:off x="8103765" y="3437389"/>
            <a:ext cx="9144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Petition</a:t>
            </a:r>
          </a:p>
        </p:txBody>
      </p:sp>
      <p:cxnSp>
        <p:nvCxnSpPr>
          <p:cNvPr id="66" name="Straight Arrow Connector 65">
            <a:extLst>
              <a:ext uri="{FF2B5EF4-FFF2-40B4-BE49-F238E27FC236}">
                <a16:creationId xmlns:a16="http://schemas.microsoft.com/office/drawing/2014/main" xmlns="" id="{C653D17A-0420-4038-B3F8-6F7892C79816}"/>
              </a:ext>
            </a:extLst>
          </p:cNvPr>
          <p:cNvCxnSpPr>
            <a:cxnSpLocks/>
            <a:stCxn id="64" idx="1"/>
            <a:endCxn id="5" idx="3"/>
          </p:cNvCxnSpPr>
          <p:nvPr/>
        </p:nvCxnSpPr>
        <p:spPr>
          <a:xfrm flipH="1" flipV="1">
            <a:off x="6673463" y="3340651"/>
            <a:ext cx="1430302" cy="553938"/>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78F24000-E85B-4BAB-AF7A-1F297E597332}"/>
              </a:ext>
            </a:extLst>
          </p:cNvPr>
          <p:cNvCxnSpPr>
            <a:cxnSpLocks/>
            <a:stCxn id="30" idx="1"/>
            <a:endCxn id="5" idx="3"/>
          </p:cNvCxnSpPr>
          <p:nvPr/>
        </p:nvCxnSpPr>
        <p:spPr>
          <a:xfrm flipH="1">
            <a:off x="6673463" y="2848062"/>
            <a:ext cx="1447080" cy="492589"/>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36D2ACD0-9175-43F9-9067-4AE90B67C832}"/>
              </a:ext>
            </a:extLst>
          </p:cNvPr>
          <p:cNvSpPr/>
          <p:nvPr/>
        </p:nvSpPr>
        <p:spPr>
          <a:xfrm>
            <a:off x="6937696" y="2390862"/>
            <a:ext cx="914400" cy="914400"/>
          </a:xfrm>
          <a:prstGeom prst="roundRect">
            <a:avLst/>
          </a:pr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a:t>
            </a:r>
          </a:p>
        </p:txBody>
      </p:sp>
      <p:sp>
        <p:nvSpPr>
          <p:cNvPr id="69" name="TextBox 68">
            <a:extLst>
              <a:ext uri="{FF2B5EF4-FFF2-40B4-BE49-F238E27FC236}">
                <a16:creationId xmlns:a16="http://schemas.microsoft.com/office/drawing/2014/main" xmlns="" id="{C0FE1EF8-D7BB-4B9E-B40F-D19435DCFAF9}"/>
              </a:ext>
            </a:extLst>
          </p:cNvPr>
          <p:cNvSpPr txBox="1"/>
          <p:nvPr/>
        </p:nvSpPr>
        <p:spPr>
          <a:xfrm>
            <a:off x="6818544" y="3832899"/>
            <a:ext cx="1263744" cy="461665"/>
          </a:xfrm>
          <a:prstGeom prst="rect">
            <a:avLst/>
          </a:prstGeom>
          <a:noFill/>
        </p:spPr>
        <p:txBody>
          <a:bodyPr wrap="none" rtlCol="0">
            <a:spAutoFit/>
          </a:bodyPr>
          <a:lstStyle/>
          <a:p>
            <a:r>
              <a:rPr lang="en-US" sz="2400" dirty="0">
                <a:solidFill>
                  <a:schemeClr val="bg1">
                    <a:lumMod val="75000"/>
                  </a:schemeClr>
                </a:solidFill>
              </a:rPr>
              <a:t>Optional</a:t>
            </a:r>
          </a:p>
        </p:txBody>
      </p:sp>
      <p:sp>
        <p:nvSpPr>
          <p:cNvPr id="72" name="Oval 71">
            <a:extLst>
              <a:ext uri="{FF2B5EF4-FFF2-40B4-BE49-F238E27FC236}">
                <a16:creationId xmlns:a16="http://schemas.microsoft.com/office/drawing/2014/main" xmlns="" id="{6D4A8F8E-C6DD-40D2-B054-CE89099A203D}"/>
              </a:ext>
            </a:extLst>
          </p:cNvPr>
          <p:cNvSpPr/>
          <p:nvPr/>
        </p:nvSpPr>
        <p:spPr>
          <a:xfrm>
            <a:off x="1940044" y="1016277"/>
            <a:ext cx="1084978" cy="40228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Statute</a:t>
            </a:r>
          </a:p>
        </p:txBody>
      </p:sp>
      <p:sp>
        <p:nvSpPr>
          <p:cNvPr id="73" name="Oval 72">
            <a:extLst>
              <a:ext uri="{FF2B5EF4-FFF2-40B4-BE49-F238E27FC236}">
                <a16:creationId xmlns:a16="http://schemas.microsoft.com/office/drawing/2014/main" xmlns="" id="{9CFDCCAC-C6A0-4CF9-A46B-52CEDC59E27D}"/>
              </a:ext>
            </a:extLst>
          </p:cNvPr>
          <p:cNvSpPr/>
          <p:nvPr/>
        </p:nvSpPr>
        <p:spPr>
          <a:xfrm>
            <a:off x="1721233" y="1494211"/>
            <a:ext cx="1532390" cy="47118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Constitution</a:t>
            </a:r>
          </a:p>
        </p:txBody>
      </p:sp>
      <p:sp>
        <p:nvSpPr>
          <p:cNvPr id="78" name="TextBox 77">
            <a:extLst>
              <a:ext uri="{FF2B5EF4-FFF2-40B4-BE49-F238E27FC236}">
                <a16:creationId xmlns:a16="http://schemas.microsoft.com/office/drawing/2014/main" xmlns="" id="{03BF9886-CEBC-48D3-9EF2-C8F396922E41}"/>
              </a:ext>
            </a:extLst>
          </p:cNvPr>
          <p:cNvSpPr txBox="1"/>
          <p:nvPr/>
        </p:nvSpPr>
        <p:spPr>
          <a:xfrm>
            <a:off x="6252759" y="6483572"/>
            <a:ext cx="2891241" cy="369332"/>
          </a:xfrm>
          <a:prstGeom prst="rect">
            <a:avLst/>
          </a:prstGeom>
          <a:noFill/>
        </p:spPr>
        <p:txBody>
          <a:bodyPr wrap="none" rtlCol="0">
            <a:spAutoFit/>
          </a:bodyPr>
          <a:lstStyle/>
          <a:p>
            <a:r>
              <a:rPr lang="en-US" dirty="0">
                <a:solidFill>
                  <a:schemeClr val="bg1">
                    <a:lumMod val="75000"/>
                  </a:schemeClr>
                </a:solidFill>
              </a:rPr>
              <a:t>Warning: Not Drawn to Scale</a:t>
            </a:r>
          </a:p>
        </p:txBody>
      </p:sp>
      <p:sp>
        <p:nvSpPr>
          <p:cNvPr id="130" name="Freeform: Shape 129">
            <a:extLst>
              <a:ext uri="{FF2B5EF4-FFF2-40B4-BE49-F238E27FC236}">
                <a16:creationId xmlns:a16="http://schemas.microsoft.com/office/drawing/2014/main" xmlns="" id="{AF651102-9F68-4F0F-8C60-989564C8E46C}"/>
              </a:ext>
            </a:extLst>
          </p:cNvPr>
          <p:cNvSpPr/>
          <p:nvPr/>
        </p:nvSpPr>
        <p:spPr>
          <a:xfrm>
            <a:off x="2001290" y="3959525"/>
            <a:ext cx="327842" cy="1138686"/>
          </a:xfrm>
          <a:custGeom>
            <a:avLst/>
            <a:gdLst>
              <a:gd name="connsiteX0" fmla="*/ 310589 w 327842"/>
              <a:gd name="connsiteY0" fmla="*/ 0 h 1138686"/>
              <a:gd name="connsiteX1" fmla="*/ 38 w 327842"/>
              <a:gd name="connsiteY1" fmla="*/ 526211 h 1138686"/>
              <a:gd name="connsiteX2" fmla="*/ 327842 w 327842"/>
              <a:gd name="connsiteY2" fmla="*/ 1138686 h 1138686"/>
            </a:gdLst>
            <a:ahLst/>
            <a:cxnLst>
              <a:cxn ang="0">
                <a:pos x="connsiteX0" y="connsiteY0"/>
              </a:cxn>
              <a:cxn ang="0">
                <a:pos x="connsiteX1" y="connsiteY1"/>
              </a:cxn>
              <a:cxn ang="0">
                <a:pos x="connsiteX2" y="connsiteY2"/>
              </a:cxn>
            </a:cxnLst>
            <a:rect l="l" t="t" r="r" b="b"/>
            <a:pathLst>
              <a:path w="327842" h="1138686">
                <a:moveTo>
                  <a:pt x="310589" y="0"/>
                </a:moveTo>
                <a:cubicBezTo>
                  <a:pt x="153875" y="168215"/>
                  <a:pt x="-2838" y="336430"/>
                  <a:pt x="38" y="526211"/>
                </a:cubicBezTo>
                <a:cubicBezTo>
                  <a:pt x="2913" y="715992"/>
                  <a:pt x="165377" y="927339"/>
                  <a:pt x="327842" y="1138686"/>
                </a:cubicBezTo>
              </a:path>
            </a:pathLst>
          </a:custGeom>
          <a:noFill/>
          <a:ln w="38100">
            <a:solidFill>
              <a:schemeClr val="bg1">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B059379-2DCD-4B21-99D2-E5D41BC4E40C}"/>
              </a:ext>
            </a:extLst>
          </p:cNvPr>
          <p:cNvSpPr/>
          <p:nvPr/>
        </p:nvSpPr>
        <p:spPr>
          <a:xfrm>
            <a:off x="1673197" y="2710197"/>
            <a:ext cx="1288498" cy="12790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a:t>
            </a:r>
          </a:p>
          <a:p>
            <a:pPr algn="ctr"/>
            <a:r>
              <a:rPr lang="en-US" sz="2400" dirty="0"/>
              <a:t>Decision</a:t>
            </a:r>
          </a:p>
        </p:txBody>
      </p:sp>
      <p:pic>
        <p:nvPicPr>
          <p:cNvPr id="3074" name="Picture 2" descr="Related image">
            <a:extLst>
              <a:ext uri="{FF2B5EF4-FFF2-40B4-BE49-F238E27FC236}">
                <a16:creationId xmlns:a16="http://schemas.microsoft.com/office/drawing/2014/main" xmlns="" id="{B75B0AE3-8F27-418C-86B5-1570CDC97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1" y="5887271"/>
            <a:ext cx="2395099" cy="1197550"/>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xmlns="" id="{24875379-CB13-499F-A8DF-65AA3BA61028}"/>
              </a:ext>
            </a:extLst>
          </p:cNvPr>
          <p:cNvSpPr txBox="1"/>
          <p:nvPr/>
        </p:nvSpPr>
        <p:spPr>
          <a:xfrm>
            <a:off x="2248156" y="4010366"/>
            <a:ext cx="3837333" cy="461665"/>
          </a:xfrm>
          <a:prstGeom prst="rect">
            <a:avLst/>
          </a:prstGeom>
          <a:noFill/>
        </p:spPr>
        <p:txBody>
          <a:bodyPr wrap="none" rtlCol="0">
            <a:spAutoFit/>
          </a:bodyPr>
          <a:lstStyle/>
          <a:p>
            <a:r>
              <a:rPr lang="en-US" sz="2400" dirty="0">
                <a:solidFill>
                  <a:schemeClr val="bg1">
                    <a:lumMod val="75000"/>
                  </a:schemeClr>
                </a:solidFill>
              </a:rPr>
              <a:t>Administrative Procedure Act</a:t>
            </a:r>
          </a:p>
        </p:txBody>
      </p:sp>
      <p:sp>
        <p:nvSpPr>
          <p:cNvPr id="23" name="Freeform: Shape 22">
            <a:extLst>
              <a:ext uri="{FF2B5EF4-FFF2-40B4-BE49-F238E27FC236}">
                <a16:creationId xmlns:a16="http://schemas.microsoft.com/office/drawing/2014/main" xmlns="" id="{59B09E29-BF61-488E-B18F-B44D66029F61}"/>
              </a:ext>
            </a:extLst>
          </p:cNvPr>
          <p:cNvSpPr/>
          <p:nvPr/>
        </p:nvSpPr>
        <p:spPr>
          <a:xfrm>
            <a:off x="2491530" y="1560352"/>
            <a:ext cx="5670958" cy="3632433"/>
          </a:xfrm>
          <a:custGeom>
            <a:avLst/>
            <a:gdLst>
              <a:gd name="connsiteX0" fmla="*/ 5670958 w 5670958"/>
              <a:gd name="connsiteY0" fmla="*/ 0 h 3632433"/>
              <a:gd name="connsiteX1" fmla="*/ 4496499 w 5670958"/>
              <a:gd name="connsiteY1" fmla="*/ 1191237 h 3632433"/>
              <a:gd name="connsiteX2" fmla="*/ 1442907 w 5670958"/>
              <a:gd name="connsiteY2" fmla="*/ 1661020 h 3632433"/>
              <a:gd name="connsiteX3" fmla="*/ 0 w 5670958"/>
              <a:gd name="connsiteY3" fmla="*/ 3632433 h 3632433"/>
            </a:gdLst>
            <a:ahLst/>
            <a:cxnLst>
              <a:cxn ang="0">
                <a:pos x="connsiteX0" y="connsiteY0"/>
              </a:cxn>
              <a:cxn ang="0">
                <a:pos x="connsiteX1" y="connsiteY1"/>
              </a:cxn>
              <a:cxn ang="0">
                <a:pos x="connsiteX2" y="connsiteY2"/>
              </a:cxn>
              <a:cxn ang="0">
                <a:pos x="connsiteX3" y="connsiteY3"/>
              </a:cxn>
            </a:cxnLst>
            <a:rect l="l" t="t" r="r" b="b"/>
            <a:pathLst>
              <a:path w="5670958" h="3632433">
                <a:moveTo>
                  <a:pt x="5670958" y="0"/>
                </a:moveTo>
                <a:cubicBezTo>
                  <a:pt x="5436066" y="457200"/>
                  <a:pt x="5201174" y="914400"/>
                  <a:pt x="4496499" y="1191237"/>
                </a:cubicBezTo>
                <a:cubicBezTo>
                  <a:pt x="3791824" y="1468074"/>
                  <a:pt x="2192323" y="1254154"/>
                  <a:pt x="1442907" y="1661020"/>
                </a:cubicBezTo>
                <a:cubicBezTo>
                  <a:pt x="693491" y="2067886"/>
                  <a:pt x="346745" y="2850159"/>
                  <a:pt x="0" y="3632433"/>
                </a:cubicBezTo>
              </a:path>
            </a:pathLst>
          </a:custGeom>
          <a:noFill/>
          <a:ln w="5715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4E0D327B-489B-4E4E-B758-5D1A6EA8D083}"/>
              </a:ext>
            </a:extLst>
          </p:cNvPr>
          <p:cNvSpPr txBox="1"/>
          <p:nvPr/>
        </p:nvSpPr>
        <p:spPr>
          <a:xfrm>
            <a:off x="5788731" y="4893322"/>
            <a:ext cx="3317896" cy="1754326"/>
          </a:xfrm>
          <a:prstGeom prst="rect">
            <a:avLst/>
          </a:prstGeom>
          <a:solidFill>
            <a:srgbClr val="0066FF"/>
          </a:solidFill>
        </p:spPr>
        <p:txBody>
          <a:bodyPr wrap="none" rtlCol="0">
            <a:spAutoFit/>
          </a:bodyPr>
          <a:lstStyle/>
          <a:p>
            <a:r>
              <a:rPr lang="en-US" dirty="0">
                <a:solidFill>
                  <a:schemeClr val="bg1"/>
                </a:solidFill>
              </a:rPr>
              <a:t>Child Safe Viewing Act</a:t>
            </a:r>
          </a:p>
          <a:p>
            <a:r>
              <a:rPr lang="en-US" dirty="0">
                <a:solidFill>
                  <a:schemeClr val="bg1"/>
                </a:solidFill>
              </a:rPr>
              <a:t>Protect Act</a:t>
            </a:r>
          </a:p>
          <a:p>
            <a:r>
              <a:rPr lang="en-US" dirty="0">
                <a:solidFill>
                  <a:schemeClr val="bg1"/>
                </a:solidFill>
              </a:rPr>
              <a:t>Truth in Domain Names Act</a:t>
            </a:r>
          </a:p>
          <a:p>
            <a:r>
              <a:rPr lang="en-US" dirty="0">
                <a:solidFill>
                  <a:schemeClr val="bg1"/>
                </a:solidFill>
              </a:rPr>
              <a:t>Dot Kids Act</a:t>
            </a:r>
          </a:p>
          <a:p>
            <a:r>
              <a:rPr lang="en-US" dirty="0">
                <a:solidFill>
                  <a:schemeClr val="bg1"/>
                </a:solidFill>
              </a:rPr>
              <a:t>Children’s Internet Protection Act</a:t>
            </a:r>
          </a:p>
          <a:p>
            <a:r>
              <a:rPr lang="en-US" dirty="0">
                <a:solidFill>
                  <a:schemeClr val="bg1"/>
                </a:solidFill>
              </a:rPr>
              <a:t>Child Online Protection Act</a:t>
            </a:r>
          </a:p>
        </p:txBody>
      </p:sp>
      <p:sp>
        <p:nvSpPr>
          <p:cNvPr id="48" name="TextBox 47">
            <a:extLst>
              <a:ext uri="{FF2B5EF4-FFF2-40B4-BE49-F238E27FC236}">
                <a16:creationId xmlns:a16="http://schemas.microsoft.com/office/drawing/2014/main" xmlns="" id="{F6EB31BB-7C21-461E-A085-A7559C383C37}"/>
              </a:ext>
            </a:extLst>
          </p:cNvPr>
          <p:cNvSpPr txBox="1"/>
          <p:nvPr/>
        </p:nvSpPr>
        <p:spPr>
          <a:xfrm>
            <a:off x="1762491" y="-35201"/>
            <a:ext cx="1591269" cy="400110"/>
          </a:xfrm>
          <a:prstGeom prst="rect">
            <a:avLst/>
          </a:prstGeom>
          <a:noFill/>
        </p:spPr>
        <p:txBody>
          <a:bodyPr wrap="none" rtlCol="0">
            <a:spAutoFit/>
          </a:bodyPr>
          <a:lstStyle/>
          <a:p>
            <a:r>
              <a:rPr lang="en-US" sz="2000" dirty="0">
                <a:solidFill>
                  <a:srgbClr val="FF0000"/>
                </a:solidFill>
                <a:effectLst>
                  <a:glow rad="127000">
                    <a:schemeClr val="bg1"/>
                  </a:glow>
                </a:effectLst>
              </a:rPr>
              <a:t>Amicus Briefs</a:t>
            </a:r>
          </a:p>
        </p:txBody>
      </p:sp>
      <p:sp>
        <p:nvSpPr>
          <p:cNvPr id="49" name="TextBox 48">
            <a:extLst>
              <a:ext uri="{FF2B5EF4-FFF2-40B4-BE49-F238E27FC236}">
                <a16:creationId xmlns:a16="http://schemas.microsoft.com/office/drawing/2014/main" xmlns="" id="{D80D0425-6720-462F-83E2-B5C7B0A0F6C2}"/>
              </a:ext>
            </a:extLst>
          </p:cNvPr>
          <p:cNvSpPr txBox="1"/>
          <p:nvPr/>
        </p:nvSpPr>
        <p:spPr>
          <a:xfrm>
            <a:off x="-44084" y="4658522"/>
            <a:ext cx="1482009" cy="461665"/>
          </a:xfrm>
          <a:prstGeom prst="rect">
            <a:avLst/>
          </a:prstGeom>
          <a:noFill/>
        </p:spPr>
        <p:txBody>
          <a:bodyPr wrap="none" rtlCol="0">
            <a:spAutoFit/>
          </a:bodyPr>
          <a:lstStyle/>
          <a:p>
            <a:r>
              <a:rPr lang="en-US" sz="2400" dirty="0">
                <a:solidFill>
                  <a:schemeClr val="bg1"/>
                </a:solidFill>
              </a:rPr>
              <a:t>Legislative</a:t>
            </a:r>
          </a:p>
        </p:txBody>
      </p:sp>
      <p:sp>
        <p:nvSpPr>
          <p:cNvPr id="51" name="TextBox 50">
            <a:extLst>
              <a:ext uri="{FF2B5EF4-FFF2-40B4-BE49-F238E27FC236}">
                <a16:creationId xmlns:a16="http://schemas.microsoft.com/office/drawing/2014/main" xmlns="" id="{19FDB0C0-4DBD-472D-92B9-C0B62365542D}"/>
              </a:ext>
            </a:extLst>
          </p:cNvPr>
          <p:cNvSpPr txBox="1"/>
          <p:nvPr/>
        </p:nvSpPr>
        <p:spPr>
          <a:xfrm>
            <a:off x="-39575" y="-80534"/>
            <a:ext cx="1095172" cy="461665"/>
          </a:xfrm>
          <a:prstGeom prst="rect">
            <a:avLst/>
          </a:prstGeom>
          <a:noFill/>
        </p:spPr>
        <p:txBody>
          <a:bodyPr wrap="none" rtlCol="0">
            <a:spAutoFit/>
          </a:bodyPr>
          <a:lstStyle/>
          <a:p>
            <a:r>
              <a:rPr lang="en-US" sz="2400" dirty="0">
                <a:solidFill>
                  <a:schemeClr val="bg1"/>
                </a:solidFill>
              </a:rPr>
              <a:t>Judicial</a:t>
            </a:r>
          </a:p>
        </p:txBody>
      </p:sp>
      <p:sp>
        <p:nvSpPr>
          <p:cNvPr id="53" name="TextBox 52">
            <a:extLst>
              <a:ext uri="{FF2B5EF4-FFF2-40B4-BE49-F238E27FC236}">
                <a16:creationId xmlns:a16="http://schemas.microsoft.com/office/drawing/2014/main" xmlns="" id="{96FB4B6A-3EB9-4119-A9E7-346CAFF7EA8A}"/>
              </a:ext>
            </a:extLst>
          </p:cNvPr>
          <p:cNvSpPr txBox="1"/>
          <p:nvPr/>
        </p:nvSpPr>
        <p:spPr>
          <a:xfrm>
            <a:off x="-36308" y="2000034"/>
            <a:ext cx="1369349" cy="461665"/>
          </a:xfrm>
          <a:prstGeom prst="rect">
            <a:avLst/>
          </a:prstGeom>
          <a:noFill/>
        </p:spPr>
        <p:txBody>
          <a:bodyPr wrap="none" rtlCol="0">
            <a:spAutoFit/>
          </a:bodyPr>
          <a:lstStyle/>
          <a:p>
            <a:r>
              <a:rPr lang="en-US" sz="2400" dirty="0">
                <a:solidFill>
                  <a:schemeClr val="bg1"/>
                </a:solidFill>
              </a:rPr>
              <a:t>Executive</a:t>
            </a:r>
          </a:p>
        </p:txBody>
      </p:sp>
    </p:spTree>
    <p:extLst>
      <p:ext uri="{BB962C8B-B14F-4D97-AF65-F5344CB8AC3E}">
        <p14:creationId xmlns:p14="http://schemas.microsoft.com/office/powerpoint/2010/main" val="208423591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25" y="2419698"/>
            <a:ext cx="7886700" cy="1325563"/>
          </a:xfrm>
        </p:spPr>
        <p:txBody>
          <a:bodyPr/>
          <a:lstStyle/>
          <a:p>
            <a:pPr algn="ctr"/>
            <a:r>
              <a:rPr lang="en-US" b="1" dirty="0">
                <a:solidFill>
                  <a:srgbClr val="FFFF00"/>
                </a:solidFill>
              </a:rPr>
              <a:t>Computer Inquiries</a:t>
            </a:r>
          </a:p>
        </p:txBody>
      </p:sp>
    </p:spTree>
    <p:extLst>
      <p:ext uri="{BB962C8B-B14F-4D97-AF65-F5344CB8AC3E}">
        <p14:creationId xmlns:p14="http://schemas.microsoft.com/office/powerpoint/2010/main" val="106374075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212540" y="4674272"/>
            <a:ext cx="2956391" cy="1120545"/>
          </a:xfrm>
          <a:prstGeom prst="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t>Telephone</a:t>
            </a:r>
          </a:p>
        </p:txBody>
      </p:sp>
      <p:sp>
        <p:nvSpPr>
          <p:cNvPr id="5" name="Rectangle 4"/>
          <p:cNvSpPr/>
          <p:nvPr/>
        </p:nvSpPr>
        <p:spPr>
          <a:xfrm>
            <a:off x="3213221" y="167545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Content</a:t>
            </a:r>
          </a:p>
        </p:txBody>
      </p:sp>
      <p:pic>
        <p:nvPicPr>
          <p:cNvPr id="7" name="Picture 6"/>
          <p:cNvPicPr>
            <a:picLocks noChangeAspect="1"/>
          </p:cNvPicPr>
          <p:nvPr/>
        </p:nvPicPr>
        <p:blipFill>
          <a:blip r:embed="rId2"/>
          <a:stretch>
            <a:fillRect/>
          </a:stretch>
        </p:blipFill>
        <p:spPr>
          <a:xfrm>
            <a:off x="3213221" y="4983754"/>
            <a:ext cx="529734" cy="529734"/>
          </a:xfrm>
          <a:prstGeom prst="rect">
            <a:avLst/>
          </a:prstGeom>
        </p:spPr>
      </p:pic>
      <p:pic>
        <p:nvPicPr>
          <p:cNvPr id="8" name="Picture 7"/>
          <p:cNvPicPr>
            <a:picLocks noChangeAspect="1"/>
          </p:cNvPicPr>
          <p:nvPr/>
        </p:nvPicPr>
        <p:blipFill>
          <a:blip r:embed="rId2"/>
          <a:stretch>
            <a:fillRect/>
          </a:stretch>
        </p:blipFill>
        <p:spPr>
          <a:xfrm>
            <a:off x="5639197" y="4983754"/>
            <a:ext cx="529734" cy="529734"/>
          </a:xfrm>
          <a:prstGeom prst="rect">
            <a:avLst/>
          </a:prstGeom>
        </p:spPr>
      </p:pic>
      <p:cxnSp>
        <p:nvCxnSpPr>
          <p:cNvPr id="10" name="Straight Connector 9"/>
          <p:cNvCxnSpPr>
            <a:stCxn id="7" idx="3"/>
            <a:endCxn id="8" idx="1"/>
          </p:cNvCxnSpPr>
          <p:nvPr/>
        </p:nvCxnSpPr>
        <p:spPr>
          <a:xfrm>
            <a:off x="3742955" y="5248621"/>
            <a:ext cx="18962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610690" y="5133162"/>
            <a:ext cx="234804" cy="24545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chemeClr val="tx1">
                    <a:lumMod val="50000"/>
                    <a:lumOff val="50000"/>
                  </a:schemeClr>
                </a:solidFill>
              </a:rPr>
              <a:t>X</a:t>
            </a:r>
          </a:p>
        </p:txBody>
      </p:sp>
      <p:pic>
        <p:nvPicPr>
          <p:cNvPr id="12" name="Picture 11" descr="Screen Shot 2016-10-03 at 10.12.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221" y="1852194"/>
            <a:ext cx="571500" cy="622300"/>
          </a:xfrm>
          <a:prstGeom prst="rect">
            <a:avLst/>
          </a:prstGeom>
        </p:spPr>
      </p:pic>
      <p:pic>
        <p:nvPicPr>
          <p:cNvPr id="14" name="Picture 13" descr="Screen Shot 2016-10-03 at 10.14.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731" y="1877594"/>
            <a:ext cx="584200" cy="596900"/>
          </a:xfrm>
          <a:prstGeom prst="rect">
            <a:avLst/>
          </a:prstGeom>
        </p:spPr>
      </p:pic>
      <p:sp>
        <p:nvSpPr>
          <p:cNvPr id="13" name="Rectangle 12"/>
          <p:cNvSpPr/>
          <p:nvPr/>
        </p:nvSpPr>
        <p:spPr>
          <a:xfrm>
            <a:off x="3212540" y="366342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solidFill>
                <a:schemeClr val="tx1"/>
              </a:solidFill>
            </a:endParaRPr>
          </a:p>
        </p:txBody>
      </p:sp>
      <p:sp>
        <p:nvSpPr>
          <p:cNvPr id="15" name="Rectangle 14"/>
          <p:cNvSpPr/>
          <p:nvPr/>
        </p:nvSpPr>
        <p:spPr>
          <a:xfrm>
            <a:off x="3212540" y="2673936"/>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Applications</a:t>
            </a:r>
          </a:p>
        </p:txBody>
      </p:sp>
      <p:sp>
        <p:nvSpPr>
          <p:cNvPr id="18" name="TextBox 17"/>
          <p:cNvSpPr txBox="1"/>
          <p:nvPr/>
        </p:nvSpPr>
        <p:spPr>
          <a:xfrm>
            <a:off x="3028721" y="844457"/>
            <a:ext cx="3275393" cy="830997"/>
          </a:xfrm>
          <a:prstGeom prst="rect">
            <a:avLst/>
          </a:prstGeom>
          <a:noFill/>
        </p:spPr>
        <p:txBody>
          <a:bodyPr wrap="none" rtlCol="0">
            <a:spAutoFit/>
          </a:bodyPr>
          <a:lstStyle/>
          <a:p>
            <a:pPr algn="ctr"/>
            <a:r>
              <a:rPr lang="en-US" sz="2800" dirty="0">
                <a:solidFill>
                  <a:schemeClr val="bg1"/>
                </a:solidFill>
              </a:rPr>
              <a:t>Computer Inquiries II</a:t>
            </a:r>
          </a:p>
          <a:p>
            <a:pPr algn="ctr"/>
            <a:r>
              <a:rPr lang="en-US" sz="2000" i="1" dirty="0">
                <a:solidFill>
                  <a:schemeClr val="bg1"/>
                </a:solidFill>
              </a:rPr>
              <a:t>Basic v Enhanced Dichotomy</a:t>
            </a:r>
          </a:p>
        </p:txBody>
      </p:sp>
      <p:sp>
        <p:nvSpPr>
          <p:cNvPr id="19" name="TextBox 18"/>
          <p:cNvSpPr txBox="1"/>
          <p:nvPr/>
        </p:nvSpPr>
        <p:spPr>
          <a:xfrm rot="5400000">
            <a:off x="2361183" y="4977346"/>
            <a:ext cx="1219129" cy="461665"/>
          </a:xfrm>
          <a:prstGeom prst="rect">
            <a:avLst/>
          </a:prstGeom>
          <a:noFill/>
        </p:spPr>
        <p:txBody>
          <a:bodyPr wrap="none" rtlCol="0">
            <a:spAutoFit/>
          </a:bodyPr>
          <a:lstStyle/>
          <a:p>
            <a:pPr algn="ctr"/>
            <a:r>
              <a:rPr lang="en-US" sz="1200" dirty="0">
                <a:solidFill>
                  <a:schemeClr val="bg1"/>
                </a:solidFill>
              </a:rPr>
              <a:t>Regulated</a:t>
            </a:r>
          </a:p>
          <a:p>
            <a:pPr algn="ctr"/>
            <a:r>
              <a:rPr lang="en-US" sz="1200" dirty="0">
                <a:solidFill>
                  <a:schemeClr val="bg1"/>
                </a:solidFill>
              </a:rPr>
              <a:t>Common Carrier</a:t>
            </a:r>
          </a:p>
        </p:txBody>
      </p:sp>
      <p:sp>
        <p:nvSpPr>
          <p:cNvPr id="23" name="TextBox 22"/>
          <p:cNvSpPr txBox="1"/>
          <p:nvPr/>
        </p:nvSpPr>
        <p:spPr>
          <a:xfrm rot="5400000">
            <a:off x="2171065" y="2808220"/>
            <a:ext cx="966931" cy="646331"/>
          </a:xfrm>
          <a:prstGeom prst="rect">
            <a:avLst/>
          </a:prstGeom>
          <a:noFill/>
        </p:spPr>
        <p:txBody>
          <a:bodyPr wrap="none" rtlCol="0">
            <a:spAutoFit/>
          </a:bodyPr>
          <a:lstStyle/>
          <a:p>
            <a:pPr algn="ctr"/>
            <a:r>
              <a:rPr lang="en-US" sz="1200" dirty="0">
                <a:solidFill>
                  <a:schemeClr val="bg1"/>
                </a:solidFill>
              </a:rPr>
              <a:t>Unregulated</a:t>
            </a:r>
          </a:p>
          <a:p>
            <a:pPr algn="ctr"/>
            <a:r>
              <a:rPr lang="en-US" sz="1200" dirty="0">
                <a:solidFill>
                  <a:schemeClr val="bg1"/>
                </a:solidFill>
              </a:rPr>
              <a:t>Enhanced </a:t>
            </a:r>
          </a:p>
          <a:p>
            <a:pPr algn="ctr"/>
            <a:r>
              <a:rPr lang="en-US" sz="1200" dirty="0">
                <a:solidFill>
                  <a:schemeClr val="bg1"/>
                </a:solidFill>
              </a:rPr>
              <a:t>Service</a:t>
            </a:r>
          </a:p>
        </p:txBody>
      </p:sp>
      <p:sp>
        <p:nvSpPr>
          <p:cNvPr id="6" name="Left Bracket 5"/>
          <p:cNvSpPr/>
          <p:nvPr/>
        </p:nvSpPr>
        <p:spPr>
          <a:xfrm>
            <a:off x="3020388" y="1663827"/>
            <a:ext cx="138500" cy="2895075"/>
          </a:xfrm>
          <a:prstGeom prst="leftBracket">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2444092" y="4630630"/>
            <a:ext cx="4322521" cy="0"/>
          </a:xfrm>
          <a:prstGeom prst="line">
            <a:avLst/>
          </a:prstGeom>
          <a:ln w="5715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12" idx="2"/>
          </p:cNvCxnSpPr>
          <p:nvPr/>
        </p:nvCxnSpPr>
        <p:spPr>
          <a:xfrm flipV="1">
            <a:off x="3488761" y="2474494"/>
            <a:ext cx="10210"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4" idx="2"/>
          </p:cNvCxnSpPr>
          <p:nvPr/>
        </p:nvCxnSpPr>
        <p:spPr>
          <a:xfrm flipH="1" flipV="1">
            <a:off x="5876831" y="2474494"/>
            <a:ext cx="26985"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pic>
        <p:nvPicPr>
          <p:cNvPr id="2" name="Picture 1" descr="Screen Shot 2016-10-03 at 10.23.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221" y="2884120"/>
            <a:ext cx="571500" cy="538529"/>
          </a:xfrm>
          <a:prstGeom prst="rect">
            <a:avLst/>
          </a:prstGeom>
        </p:spPr>
      </p:pic>
      <p:pic>
        <p:nvPicPr>
          <p:cNvPr id="3" name="Picture 2" descr="Screen Shot 2016-10-03 at 10.26.1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2540" y="3794815"/>
            <a:ext cx="635000" cy="609600"/>
          </a:xfrm>
          <a:prstGeom prst="rect">
            <a:avLst/>
          </a:prstGeom>
        </p:spPr>
      </p:pic>
      <p:pic>
        <p:nvPicPr>
          <p:cNvPr id="17" name="Picture 16" descr="Screen Shot 2016-10-03 at 10.26.1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4612" y="3794815"/>
            <a:ext cx="635000" cy="609600"/>
          </a:xfrm>
          <a:prstGeom prst="rect">
            <a:avLst/>
          </a:prstGeom>
        </p:spPr>
      </p:pic>
      <p:sp>
        <p:nvSpPr>
          <p:cNvPr id="25" name="TextBox 24"/>
          <p:cNvSpPr txBox="1"/>
          <p:nvPr/>
        </p:nvSpPr>
        <p:spPr>
          <a:xfrm>
            <a:off x="3721609" y="4200242"/>
            <a:ext cx="1994581" cy="369332"/>
          </a:xfrm>
          <a:prstGeom prst="rect">
            <a:avLst/>
          </a:prstGeom>
          <a:noFill/>
        </p:spPr>
        <p:txBody>
          <a:bodyPr wrap="none" rtlCol="0">
            <a:spAutoFit/>
          </a:bodyPr>
          <a:lstStyle/>
          <a:p>
            <a:r>
              <a:rPr lang="en-US" dirty="0"/>
              <a:t>Computer Network</a:t>
            </a:r>
          </a:p>
        </p:txBody>
      </p:sp>
      <p:sp>
        <p:nvSpPr>
          <p:cNvPr id="31" name="TextBox 30"/>
          <p:cNvSpPr txBox="1"/>
          <p:nvPr/>
        </p:nvSpPr>
        <p:spPr>
          <a:xfrm rot="16200000">
            <a:off x="5966789" y="3011980"/>
            <a:ext cx="710451" cy="276999"/>
          </a:xfrm>
          <a:prstGeom prst="rect">
            <a:avLst/>
          </a:prstGeom>
          <a:noFill/>
        </p:spPr>
        <p:txBody>
          <a:bodyPr wrap="none" rtlCol="0">
            <a:spAutoFit/>
          </a:bodyPr>
          <a:lstStyle/>
          <a:p>
            <a:pPr algn="ctr"/>
            <a:r>
              <a:rPr lang="en-US" sz="1200" dirty="0">
                <a:solidFill>
                  <a:schemeClr val="bg1"/>
                </a:solidFill>
              </a:rPr>
              <a:t>Any App</a:t>
            </a:r>
          </a:p>
        </p:txBody>
      </p:sp>
      <p:sp>
        <p:nvSpPr>
          <p:cNvPr id="32" name="TextBox 31"/>
          <p:cNvSpPr txBox="1"/>
          <p:nvPr/>
        </p:nvSpPr>
        <p:spPr>
          <a:xfrm rot="16200000">
            <a:off x="6049067" y="5120793"/>
            <a:ext cx="518091" cy="276999"/>
          </a:xfrm>
          <a:prstGeom prst="rect">
            <a:avLst/>
          </a:prstGeom>
          <a:noFill/>
        </p:spPr>
        <p:txBody>
          <a:bodyPr wrap="none" rtlCol="0">
            <a:spAutoFit/>
          </a:bodyPr>
          <a:lstStyle/>
          <a:p>
            <a:pPr algn="ctr"/>
            <a:r>
              <a:rPr lang="en-US" sz="1200" dirty="0">
                <a:solidFill>
                  <a:schemeClr val="bg1"/>
                </a:solidFill>
              </a:rPr>
              <a:t>Telco</a:t>
            </a:r>
          </a:p>
        </p:txBody>
      </p:sp>
      <p:sp>
        <p:nvSpPr>
          <p:cNvPr id="33" name="TextBox 32"/>
          <p:cNvSpPr txBox="1"/>
          <p:nvPr/>
        </p:nvSpPr>
        <p:spPr>
          <a:xfrm rot="16200000">
            <a:off x="6133244" y="3964180"/>
            <a:ext cx="377026" cy="276999"/>
          </a:xfrm>
          <a:prstGeom prst="rect">
            <a:avLst/>
          </a:prstGeom>
          <a:noFill/>
        </p:spPr>
        <p:txBody>
          <a:bodyPr wrap="none" rtlCol="0">
            <a:spAutoFit/>
          </a:bodyPr>
          <a:lstStyle/>
          <a:p>
            <a:pPr algn="ctr"/>
            <a:r>
              <a:rPr lang="en-US" sz="1200" dirty="0">
                <a:solidFill>
                  <a:schemeClr val="bg1"/>
                </a:solidFill>
              </a:rPr>
              <a:t>ISP</a:t>
            </a:r>
          </a:p>
        </p:txBody>
      </p:sp>
      <p:sp>
        <p:nvSpPr>
          <p:cNvPr id="34" name="TextBox 33"/>
          <p:cNvSpPr txBox="1"/>
          <p:nvPr/>
        </p:nvSpPr>
        <p:spPr>
          <a:xfrm rot="16200000">
            <a:off x="5852449" y="1991441"/>
            <a:ext cx="966931" cy="276999"/>
          </a:xfrm>
          <a:prstGeom prst="rect">
            <a:avLst/>
          </a:prstGeom>
          <a:noFill/>
        </p:spPr>
        <p:txBody>
          <a:bodyPr wrap="none" rtlCol="0">
            <a:spAutoFit/>
          </a:bodyPr>
          <a:lstStyle/>
          <a:p>
            <a:pPr algn="ctr"/>
            <a:r>
              <a:rPr lang="en-US" sz="1200" dirty="0">
                <a:solidFill>
                  <a:schemeClr val="bg1"/>
                </a:solidFill>
              </a:rPr>
              <a:t>Any Content</a:t>
            </a:r>
          </a:p>
        </p:txBody>
      </p:sp>
      <p:cxnSp>
        <p:nvCxnSpPr>
          <p:cNvPr id="35" name="Straight Connector 34"/>
          <p:cNvCxnSpPr/>
          <p:nvPr/>
        </p:nvCxnSpPr>
        <p:spPr>
          <a:xfrm flipV="1">
            <a:off x="2454765" y="3631281"/>
            <a:ext cx="4322521" cy="6461"/>
          </a:xfrm>
          <a:prstGeom prst="line">
            <a:avLst/>
          </a:prstGeom>
          <a:ln w="57150" cmpd="sng">
            <a:solidFill>
              <a:srgbClr val="FF6600"/>
            </a:solidFill>
            <a:prstDash val="dash"/>
          </a:ln>
        </p:spPr>
        <p:style>
          <a:lnRef idx="2">
            <a:schemeClr val="accent1"/>
          </a:lnRef>
          <a:fillRef idx="0">
            <a:schemeClr val="accent1"/>
          </a:fillRef>
          <a:effectRef idx="1">
            <a:schemeClr val="accent1"/>
          </a:effectRef>
          <a:fontRef idx="minor">
            <a:schemeClr val="tx1"/>
          </a:fontRef>
        </p:style>
      </p:cxnSp>
      <p:pic>
        <p:nvPicPr>
          <p:cNvPr id="16" name="Picture 15" descr="Screen Shot 2016-10-03 at 10.23.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8112" y="2884120"/>
            <a:ext cx="571500" cy="538529"/>
          </a:xfrm>
          <a:prstGeom prst="rect">
            <a:avLst/>
          </a:prstGeom>
        </p:spPr>
      </p:pic>
      <p:sp>
        <p:nvSpPr>
          <p:cNvPr id="9" name="TextBox 8"/>
          <p:cNvSpPr txBox="1"/>
          <p:nvPr/>
        </p:nvSpPr>
        <p:spPr>
          <a:xfrm>
            <a:off x="196174" y="4549676"/>
            <a:ext cx="2288258" cy="2308324"/>
          </a:xfrm>
          <a:prstGeom prst="rect">
            <a:avLst/>
          </a:prstGeom>
          <a:noFill/>
        </p:spPr>
        <p:txBody>
          <a:bodyPr wrap="square" rtlCol="0">
            <a:spAutoFit/>
          </a:bodyPr>
          <a:lstStyle/>
          <a:p>
            <a:r>
              <a:rPr lang="en-US" dirty="0">
                <a:solidFill>
                  <a:srgbClr val="FFFFFF"/>
                </a:solidFill>
              </a:rPr>
              <a:t>Common Carriage</a:t>
            </a:r>
          </a:p>
          <a:p>
            <a:r>
              <a:rPr lang="en-US" dirty="0">
                <a:solidFill>
                  <a:srgbClr val="FFFFFF"/>
                </a:solidFill>
              </a:rPr>
              <a:t>No discrimination</a:t>
            </a:r>
          </a:p>
          <a:p>
            <a:r>
              <a:rPr lang="en-US" dirty="0">
                <a:solidFill>
                  <a:srgbClr val="FFFFFF"/>
                </a:solidFill>
              </a:rPr>
              <a:t>Any destination</a:t>
            </a:r>
          </a:p>
          <a:p>
            <a:r>
              <a:rPr lang="en-US" dirty="0">
                <a:solidFill>
                  <a:srgbClr val="FFFFFF"/>
                </a:solidFill>
              </a:rPr>
              <a:t>Any device (modems)</a:t>
            </a:r>
          </a:p>
          <a:p>
            <a:r>
              <a:rPr lang="en-US" dirty="0">
                <a:solidFill>
                  <a:srgbClr val="FFFFFF"/>
                </a:solidFill>
              </a:rPr>
              <a:t>Any content</a:t>
            </a:r>
          </a:p>
          <a:p>
            <a:endParaRPr lang="en-US" dirty="0">
              <a:solidFill>
                <a:srgbClr val="FFFFFF"/>
              </a:solidFill>
            </a:endParaRPr>
          </a:p>
          <a:p>
            <a:r>
              <a:rPr lang="en-US" dirty="0">
                <a:solidFill>
                  <a:srgbClr val="FFFFFF"/>
                </a:solidFill>
              </a:rPr>
              <a:t>Support computer networks / unbundle</a:t>
            </a:r>
          </a:p>
        </p:txBody>
      </p:sp>
    </p:spTree>
    <p:extLst>
      <p:ext uri="{BB962C8B-B14F-4D97-AF65-F5344CB8AC3E}">
        <p14:creationId xmlns:p14="http://schemas.microsoft.com/office/powerpoint/2010/main" val="4762461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212540" y="4674272"/>
            <a:ext cx="2956391" cy="1120545"/>
          </a:xfrm>
          <a:prstGeom prst="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t>Telephone</a:t>
            </a:r>
          </a:p>
        </p:txBody>
      </p:sp>
      <p:sp>
        <p:nvSpPr>
          <p:cNvPr id="5" name="Rectangle 4"/>
          <p:cNvSpPr/>
          <p:nvPr/>
        </p:nvSpPr>
        <p:spPr>
          <a:xfrm>
            <a:off x="3213221" y="167545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Content</a:t>
            </a:r>
          </a:p>
        </p:txBody>
      </p:sp>
      <p:pic>
        <p:nvPicPr>
          <p:cNvPr id="7" name="Picture 6"/>
          <p:cNvPicPr>
            <a:picLocks noChangeAspect="1"/>
          </p:cNvPicPr>
          <p:nvPr/>
        </p:nvPicPr>
        <p:blipFill>
          <a:blip r:embed="rId2"/>
          <a:stretch>
            <a:fillRect/>
          </a:stretch>
        </p:blipFill>
        <p:spPr>
          <a:xfrm>
            <a:off x="3213221" y="4983754"/>
            <a:ext cx="529734" cy="529734"/>
          </a:xfrm>
          <a:prstGeom prst="rect">
            <a:avLst/>
          </a:prstGeom>
        </p:spPr>
      </p:pic>
      <p:pic>
        <p:nvPicPr>
          <p:cNvPr id="8" name="Picture 7"/>
          <p:cNvPicPr>
            <a:picLocks noChangeAspect="1"/>
          </p:cNvPicPr>
          <p:nvPr/>
        </p:nvPicPr>
        <p:blipFill>
          <a:blip r:embed="rId2"/>
          <a:stretch>
            <a:fillRect/>
          </a:stretch>
        </p:blipFill>
        <p:spPr>
          <a:xfrm>
            <a:off x="5639197" y="4983754"/>
            <a:ext cx="529734" cy="529734"/>
          </a:xfrm>
          <a:prstGeom prst="rect">
            <a:avLst/>
          </a:prstGeom>
        </p:spPr>
      </p:pic>
      <p:cxnSp>
        <p:nvCxnSpPr>
          <p:cNvPr id="10" name="Straight Connector 9"/>
          <p:cNvCxnSpPr>
            <a:stCxn id="7" idx="3"/>
            <a:endCxn id="8" idx="1"/>
          </p:cNvCxnSpPr>
          <p:nvPr/>
        </p:nvCxnSpPr>
        <p:spPr>
          <a:xfrm>
            <a:off x="3742955" y="5248621"/>
            <a:ext cx="18962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610690" y="5133162"/>
            <a:ext cx="234804" cy="24545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chemeClr val="tx1">
                    <a:lumMod val="50000"/>
                    <a:lumOff val="50000"/>
                  </a:schemeClr>
                </a:solidFill>
              </a:rPr>
              <a:t>X</a:t>
            </a:r>
          </a:p>
        </p:txBody>
      </p:sp>
      <p:pic>
        <p:nvPicPr>
          <p:cNvPr id="12" name="Picture 11" descr="Screen Shot 2016-10-03 at 10.12.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221" y="1852194"/>
            <a:ext cx="571500" cy="622300"/>
          </a:xfrm>
          <a:prstGeom prst="rect">
            <a:avLst/>
          </a:prstGeom>
        </p:spPr>
      </p:pic>
      <p:pic>
        <p:nvPicPr>
          <p:cNvPr id="14" name="Picture 13" descr="Screen Shot 2016-10-03 at 10.14.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731" y="1877594"/>
            <a:ext cx="584200" cy="596900"/>
          </a:xfrm>
          <a:prstGeom prst="rect">
            <a:avLst/>
          </a:prstGeom>
        </p:spPr>
      </p:pic>
      <p:sp>
        <p:nvSpPr>
          <p:cNvPr id="13" name="Rectangle 12"/>
          <p:cNvSpPr/>
          <p:nvPr/>
        </p:nvSpPr>
        <p:spPr>
          <a:xfrm>
            <a:off x="3212540" y="366342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solidFill>
                <a:schemeClr val="tx1"/>
              </a:solidFill>
            </a:endParaRPr>
          </a:p>
        </p:txBody>
      </p:sp>
      <p:sp>
        <p:nvSpPr>
          <p:cNvPr id="15" name="Rectangle 14"/>
          <p:cNvSpPr/>
          <p:nvPr/>
        </p:nvSpPr>
        <p:spPr>
          <a:xfrm>
            <a:off x="3212540" y="2673936"/>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Applications</a:t>
            </a:r>
          </a:p>
        </p:txBody>
      </p:sp>
      <p:sp>
        <p:nvSpPr>
          <p:cNvPr id="18" name="TextBox 17"/>
          <p:cNvSpPr txBox="1"/>
          <p:nvPr/>
        </p:nvSpPr>
        <p:spPr>
          <a:xfrm>
            <a:off x="3028721" y="844457"/>
            <a:ext cx="3275393" cy="830997"/>
          </a:xfrm>
          <a:prstGeom prst="rect">
            <a:avLst/>
          </a:prstGeom>
          <a:noFill/>
        </p:spPr>
        <p:txBody>
          <a:bodyPr wrap="none" rtlCol="0">
            <a:spAutoFit/>
          </a:bodyPr>
          <a:lstStyle/>
          <a:p>
            <a:pPr algn="ctr"/>
            <a:r>
              <a:rPr lang="en-US" sz="2800" dirty="0">
                <a:solidFill>
                  <a:schemeClr val="bg1"/>
                </a:solidFill>
              </a:rPr>
              <a:t>Computer Inquiries II</a:t>
            </a:r>
          </a:p>
          <a:p>
            <a:pPr algn="ctr"/>
            <a:r>
              <a:rPr lang="en-US" sz="2000" i="1" dirty="0">
                <a:solidFill>
                  <a:schemeClr val="bg1"/>
                </a:solidFill>
              </a:rPr>
              <a:t>Basic v Enhanced Dichotomy</a:t>
            </a:r>
          </a:p>
        </p:txBody>
      </p:sp>
      <p:sp>
        <p:nvSpPr>
          <p:cNvPr id="19" name="TextBox 18"/>
          <p:cNvSpPr txBox="1"/>
          <p:nvPr/>
        </p:nvSpPr>
        <p:spPr>
          <a:xfrm rot="5400000">
            <a:off x="2361183" y="4977346"/>
            <a:ext cx="1219129" cy="461665"/>
          </a:xfrm>
          <a:prstGeom prst="rect">
            <a:avLst/>
          </a:prstGeom>
          <a:noFill/>
        </p:spPr>
        <p:txBody>
          <a:bodyPr wrap="none" rtlCol="0">
            <a:spAutoFit/>
          </a:bodyPr>
          <a:lstStyle/>
          <a:p>
            <a:pPr algn="ctr"/>
            <a:r>
              <a:rPr lang="en-US" sz="1200" dirty="0">
                <a:solidFill>
                  <a:schemeClr val="bg1"/>
                </a:solidFill>
              </a:rPr>
              <a:t>Regulated</a:t>
            </a:r>
          </a:p>
          <a:p>
            <a:pPr algn="ctr"/>
            <a:r>
              <a:rPr lang="en-US" sz="1200" dirty="0">
                <a:solidFill>
                  <a:schemeClr val="bg1"/>
                </a:solidFill>
              </a:rPr>
              <a:t>Common Carrier</a:t>
            </a:r>
          </a:p>
        </p:txBody>
      </p:sp>
      <p:sp>
        <p:nvSpPr>
          <p:cNvPr id="23" name="TextBox 22"/>
          <p:cNvSpPr txBox="1"/>
          <p:nvPr/>
        </p:nvSpPr>
        <p:spPr>
          <a:xfrm rot="5400000">
            <a:off x="2171065" y="2808220"/>
            <a:ext cx="966931" cy="646331"/>
          </a:xfrm>
          <a:prstGeom prst="rect">
            <a:avLst/>
          </a:prstGeom>
          <a:noFill/>
        </p:spPr>
        <p:txBody>
          <a:bodyPr wrap="none" rtlCol="0">
            <a:spAutoFit/>
          </a:bodyPr>
          <a:lstStyle/>
          <a:p>
            <a:pPr algn="ctr"/>
            <a:r>
              <a:rPr lang="en-US" sz="1200" dirty="0">
                <a:solidFill>
                  <a:schemeClr val="bg1"/>
                </a:solidFill>
              </a:rPr>
              <a:t>Unregulated</a:t>
            </a:r>
          </a:p>
          <a:p>
            <a:pPr algn="ctr"/>
            <a:r>
              <a:rPr lang="en-US" sz="1200" dirty="0">
                <a:solidFill>
                  <a:schemeClr val="bg1"/>
                </a:solidFill>
              </a:rPr>
              <a:t>Enhanced </a:t>
            </a:r>
          </a:p>
          <a:p>
            <a:pPr algn="ctr"/>
            <a:r>
              <a:rPr lang="en-US" sz="1200" dirty="0">
                <a:solidFill>
                  <a:schemeClr val="bg1"/>
                </a:solidFill>
              </a:rPr>
              <a:t>Service</a:t>
            </a:r>
          </a:p>
        </p:txBody>
      </p:sp>
      <p:sp>
        <p:nvSpPr>
          <p:cNvPr id="6" name="Left Bracket 5"/>
          <p:cNvSpPr/>
          <p:nvPr/>
        </p:nvSpPr>
        <p:spPr>
          <a:xfrm>
            <a:off x="3020388" y="1663827"/>
            <a:ext cx="138500" cy="2895075"/>
          </a:xfrm>
          <a:prstGeom prst="leftBracket">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2444092" y="4630630"/>
            <a:ext cx="4322521" cy="0"/>
          </a:xfrm>
          <a:prstGeom prst="line">
            <a:avLst/>
          </a:prstGeom>
          <a:ln w="5715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12" idx="2"/>
          </p:cNvCxnSpPr>
          <p:nvPr/>
        </p:nvCxnSpPr>
        <p:spPr>
          <a:xfrm flipV="1">
            <a:off x="3488761" y="2474494"/>
            <a:ext cx="10210"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4" idx="2"/>
          </p:cNvCxnSpPr>
          <p:nvPr/>
        </p:nvCxnSpPr>
        <p:spPr>
          <a:xfrm flipH="1" flipV="1">
            <a:off x="5876831" y="2474494"/>
            <a:ext cx="26985"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pic>
        <p:nvPicPr>
          <p:cNvPr id="2" name="Picture 1" descr="Screen Shot 2016-10-03 at 10.23.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221" y="2884120"/>
            <a:ext cx="571500" cy="538529"/>
          </a:xfrm>
          <a:prstGeom prst="rect">
            <a:avLst/>
          </a:prstGeom>
        </p:spPr>
      </p:pic>
      <p:pic>
        <p:nvPicPr>
          <p:cNvPr id="3" name="Picture 2" descr="Screen Shot 2016-10-03 at 10.26.1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2540" y="3794815"/>
            <a:ext cx="635000" cy="609600"/>
          </a:xfrm>
          <a:prstGeom prst="rect">
            <a:avLst/>
          </a:prstGeom>
        </p:spPr>
      </p:pic>
      <p:pic>
        <p:nvPicPr>
          <p:cNvPr id="17" name="Picture 16" descr="Screen Shot 2016-10-03 at 10.26.1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4612" y="3794815"/>
            <a:ext cx="635000" cy="609600"/>
          </a:xfrm>
          <a:prstGeom prst="rect">
            <a:avLst/>
          </a:prstGeom>
        </p:spPr>
      </p:pic>
      <p:sp>
        <p:nvSpPr>
          <p:cNvPr id="25" name="TextBox 24"/>
          <p:cNvSpPr txBox="1"/>
          <p:nvPr/>
        </p:nvSpPr>
        <p:spPr>
          <a:xfrm>
            <a:off x="3721609" y="4200242"/>
            <a:ext cx="1994581" cy="369332"/>
          </a:xfrm>
          <a:prstGeom prst="rect">
            <a:avLst/>
          </a:prstGeom>
          <a:noFill/>
        </p:spPr>
        <p:txBody>
          <a:bodyPr wrap="none" rtlCol="0">
            <a:spAutoFit/>
          </a:bodyPr>
          <a:lstStyle/>
          <a:p>
            <a:r>
              <a:rPr lang="en-US" dirty="0"/>
              <a:t>Computer Network</a:t>
            </a:r>
          </a:p>
        </p:txBody>
      </p:sp>
      <p:sp>
        <p:nvSpPr>
          <p:cNvPr id="31" name="TextBox 30"/>
          <p:cNvSpPr txBox="1"/>
          <p:nvPr/>
        </p:nvSpPr>
        <p:spPr>
          <a:xfrm rot="16200000">
            <a:off x="5966789" y="3011980"/>
            <a:ext cx="710451" cy="276999"/>
          </a:xfrm>
          <a:prstGeom prst="rect">
            <a:avLst/>
          </a:prstGeom>
          <a:noFill/>
        </p:spPr>
        <p:txBody>
          <a:bodyPr wrap="none" rtlCol="0">
            <a:spAutoFit/>
          </a:bodyPr>
          <a:lstStyle/>
          <a:p>
            <a:pPr algn="ctr"/>
            <a:r>
              <a:rPr lang="en-US" sz="1200" dirty="0">
                <a:solidFill>
                  <a:schemeClr val="bg1"/>
                </a:solidFill>
              </a:rPr>
              <a:t>Any App</a:t>
            </a:r>
          </a:p>
        </p:txBody>
      </p:sp>
      <p:sp>
        <p:nvSpPr>
          <p:cNvPr id="32" name="TextBox 31"/>
          <p:cNvSpPr txBox="1"/>
          <p:nvPr/>
        </p:nvSpPr>
        <p:spPr>
          <a:xfrm rot="16200000">
            <a:off x="6049067" y="5120793"/>
            <a:ext cx="518091" cy="276999"/>
          </a:xfrm>
          <a:prstGeom prst="rect">
            <a:avLst/>
          </a:prstGeom>
          <a:noFill/>
        </p:spPr>
        <p:txBody>
          <a:bodyPr wrap="none" rtlCol="0">
            <a:spAutoFit/>
          </a:bodyPr>
          <a:lstStyle/>
          <a:p>
            <a:pPr algn="ctr"/>
            <a:r>
              <a:rPr lang="en-US" sz="1200" dirty="0">
                <a:solidFill>
                  <a:schemeClr val="bg1"/>
                </a:solidFill>
              </a:rPr>
              <a:t>Telco</a:t>
            </a:r>
          </a:p>
        </p:txBody>
      </p:sp>
      <p:sp>
        <p:nvSpPr>
          <p:cNvPr id="33" name="TextBox 32"/>
          <p:cNvSpPr txBox="1"/>
          <p:nvPr/>
        </p:nvSpPr>
        <p:spPr>
          <a:xfrm rot="16200000">
            <a:off x="6133244" y="3964180"/>
            <a:ext cx="377026" cy="276999"/>
          </a:xfrm>
          <a:prstGeom prst="rect">
            <a:avLst/>
          </a:prstGeom>
          <a:noFill/>
        </p:spPr>
        <p:txBody>
          <a:bodyPr wrap="none" rtlCol="0">
            <a:spAutoFit/>
          </a:bodyPr>
          <a:lstStyle/>
          <a:p>
            <a:pPr algn="ctr"/>
            <a:r>
              <a:rPr lang="en-US" sz="1200" dirty="0">
                <a:solidFill>
                  <a:schemeClr val="bg1"/>
                </a:solidFill>
              </a:rPr>
              <a:t>ISP</a:t>
            </a:r>
          </a:p>
        </p:txBody>
      </p:sp>
      <p:sp>
        <p:nvSpPr>
          <p:cNvPr id="34" name="TextBox 33"/>
          <p:cNvSpPr txBox="1"/>
          <p:nvPr/>
        </p:nvSpPr>
        <p:spPr>
          <a:xfrm rot="16200000">
            <a:off x="5852449" y="1991441"/>
            <a:ext cx="966931" cy="276999"/>
          </a:xfrm>
          <a:prstGeom prst="rect">
            <a:avLst/>
          </a:prstGeom>
          <a:noFill/>
        </p:spPr>
        <p:txBody>
          <a:bodyPr wrap="none" rtlCol="0">
            <a:spAutoFit/>
          </a:bodyPr>
          <a:lstStyle/>
          <a:p>
            <a:pPr algn="ctr"/>
            <a:r>
              <a:rPr lang="en-US" sz="1200" dirty="0">
                <a:solidFill>
                  <a:schemeClr val="bg1"/>
                </a:solidFill>
              </a:rPr>
              <a:t>Any Content</a:t>
            </a:r>
          </a:p>
        </p:txBody>
      </p:sp>
      <p:cxnSp>
        <p:nvCxnSpPr>
          <p:cNvPr id="35" name="Straight Connector 34"/>
          <p:cNvCxnSpPr/>
          <p:nvPr/>
        </p:nvCxnSpPr>
        <p:spPr>
          <a:xfrm flipV="1">
            <a:off x="2454765" y="3631281"/>
            <a:ext cx="4322521" cy="6461"/>
          </a:xfrm>
          <a:prstGeom prst="line">
            <a:avLst/>
          </a:prstGeom>
          <a:ln w="57150" cmpd="sng">
            <a:solidFill>
              <a:srgbClr val="FF6600"/>
            </a:solidFill>
            <a:prstDash val="dash"/>
          </a:ln>
        </p:spPr>
        <p:style>
          <a:lnRef idx="2">
            <a:schemeClr val="accent1"/>
          </a:lnRef>
          <a:fillRef idx="0">
            <a:schemeClr val="accent1"/>
          </a:fillRef>
          <a:effectRef idx="1">
            <a:schemeClr val="accent1"/>
          </a:effectRef>
          <a:fontRef idx="minor">
            <a:schemeClr val="tx1"/>
          </a:fontRef>
        </p:style>
      </p:cxnSp>
      <p:pic>
        <p:nvPicPr>
          <p:cNvPr id="16" name="Picture 15" descr="Screen Shot 2016-10-03 at 10.23.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8112" y="2884120"/>
            <a:ext cx="571500" cy="538529"/>
          </a:xfrm>
          <a:prstGeom prst="rect">
            <a:avLst/>
          </a:prstGeom>
        </p:spPr>
      </p:pic>
      <p:sp>
        <p:nvSpPr>
          <p:cNvPr id="9" name="TextBox 8"/>
          <p:cNvSpPr txBox="1"/>
          <p:nvPr/>
        </p:nvSpPr>
        <p:spPr>
          <a:xfrm>
            <a:off x="196174" y="4549676"/>
            <a:ext cx="2288258" cy="2308324"/>
          </a:xfrm>
          <a:prstGeom prst="rect">
            <a:avLst/>
          </a:prstGeom>
          <a:noFill/>
        </p:spPr>
        <p:txBody>
          <a:bodyPr wrap="square" rtlCol="0">
            <a:spAutoFit/>
          </a:bodyPr>
          <a:lstStyle/>
          <a:p>
            <a:r>
              <a:rPr lang="en-US" dirty="0">
                <a:solidFill>
                  <a:srgbClr val="FFFFFF"/>
                </a:solidFill>
              </a:rPr>
              <a:t>Common Carriage</a:t>
            </a:r>
          </a:p>
          <a:p>
            <a:r>
              <a:rPr lang="en-US" dirty="0">
                <a:solidFill>
                  <a:srgbClr val="FFFFFF"/>
                </a:solidFill>
              </a:rPr>
              <a:t>No discrimination</a:t>
            </a:r>
          </a:p>
          <a:p>
            <a:r>
              <a:rPr lang="en-US" dirty="0">
                <a:solidFill>
                  <a:srgbClr val="FFFFFF"/>
                </a:solidFill>
              </a:rPr>
              <a:t>Any destination</a:t>
            </a:r>
          </a:p>
          <a:p>
            <a:r>
              <a:rPr lang="en-US" dirty="0">
                <a:solidFill>
                  <a:srgbClr val="FFFFFF"/>
                </a:solidFill>
              </a:rPr>
              <a:t>Any device (modems)</a:t>
            </a:r>
          </a:p>
          <a:p>
            <a:r>
              <a:rPr lang="en-US" dirty="0">
                <a:solidFill>
                  <a:srgbClr val="FFFFFF"/>
                </a:solidFill>
              </a:rPr>
              <a:t>Any content</a:t>
            </a:r>
          </a:p>
          <a:p>
            <a:endParaRPr lang="en-US" dirty="0">
              <a:solidFill>
                <a:srgbClr val="FFFFFF"/>
              </a:solidFill>
            </a:endParaRPr>
          </a:p>
          <a:p>
            <a:r>
              <a:rPr lang="en-US" dirty="0">
                <a:solidFill>
                  <a:srgbClr val="FFFFFF"/>
                </a:solidFill>
              </a:rPr>
              <a:t>Support computer networks / unbundle</a:t>
            </a:r>
          </a:p>
        </p:txBody>
      </p:sp>
      <p:sp>
        <p:nvSpPr>
          <p:cNvPr id="20" name="TextBox 19"/>
          <p:cNvSpPr txBox="1"/>
          <p:nvPr/>
        </p:nvSpPr>
        <p:spPr>
          <a:xfrm>
            <a:off x="6587292" y="846608"/>
            <a:ext cx="2523197" cy="800219"/>
          </a:xfrm>
          <a:prstGeom prst="rect">
            <a:avLst/>
          </a:prstGeom>
          <a:noFill/>
        </p:spPr>
        <p:txBody>
          <a:bodyPr wrap="none" rtlCol="0">
            <a:spAutoFit/>
          </a:bodyPr>
          <a:lstStyle/>
          <a:p>
            <a:pPr algn="ctr"/>
            <a:r>
              <a:rPr lang="en-US" sz="2800" dirty="0">
                <a:solidFill>
                  <a:srgbClr val="FFFFFF"/>
                </a:solidFill>
              </a:rPr>
              <a:t>Telecom Act ‘96</a:t>
            </a:r>
          </a:p>
          <a:p>
            <a:pPr algn="ctr"/>
            <a:r>
              <a:rPr lang="en-US" dirty="0">
                <a:solidFill>
                  <a:srgbClr val="FFFFFF"/>
                </a:solidFill>
              </a:rPr>
              <a:t>Codify CI</a:t>
            </a:r>
          </a:p>
        </p:txBody>
      </p:sp>
      <p:sp>
        <p:nvSpPr>
          <p:cNvPr id="21" name="TextBox 20"/>
          <p:cNvSpPr txBox="1"/>
          <p:nvPr/>
        </p:nvSpPr>
        <p:spPr>
          <a:xfrm>
            <a:off x="6938340" y="2870180"/>
            <a:ext cx="1887806" cy="523220"/>
          </a:xfrm>
          <a:prstGeom prst="rect">
            <a:avLst/>
          </a:prstGeom>
          <a:noFill/>
        </p:spPr>
        <p:txBody>
          <a:bodyPr wrap="none" rtlCol="0">
            <a:spAutoFit/>
          </a:bodyPr>
          <a:lstStyle/>
          <a:p>
            <a:r>
              <a:rPr lang="en-US" sz="2800" dirty="0">
                <a:solidFill>
                  <a:srgbClr val="FFFF00"/>
                </a:solidFill>
              </a:rPr>
              <a:t>Info Service</a:t>
            </a:r>
          </a:p>
        </p:txBody>
      </p:sp>
      <p:sp>
        <p:nvSpPr>
          <p:cNvPr id="36" name="TextBox 35"/>
          <p:cNvSpPr txBox="1"/>
          <p:nvPr/>
        </p:nvSpPr>
        <p:spPr>
          <a:xfrm>
            <a:off x="7235288" y="4726111"/>
            <a:ext cx="1427394" cy="954107"/>
          </a:xfrm>
          <a:prstGeom prst="rect">
            <a:avLst/>
          </a:prstGeom>
          <a:noFill/>
        </p:spPr>
        <p:txBody>
          <a:bodyPr wrap="none" rtlCol="0">
            <a:spAutoFit/>
          </a:bodyPr>
          <a:lstStyle/>
          <a:p>
            <a:pPr algn="ctr"/>
            <a:r>
              <a:rPr lang="en-US" sz="2800" dirty="0">
                <a:solidFill>
                  <a:srgbClr val="99CCFF"/>
                </a:solidFill>
              </a:rPr>
              <a:t>Telecom </a:t>
            </a:r>
            <a:br>
              <a:rPr lang="en-US" sz="2800" dirty="0">
                <a:solidFill>
                  <a:srgbClr val="99CCFF"/>
                </a:solidFill>
              </a:rPr>
            </a:br>
            <a:r>
              <a:rPr lang="en-US" sz="2800" dirty="0">
                <a:solidFill>
                  <a:srgbClr val="99CCFF"/>
                </a:solidFill>
              </a:rPr>
              <a:t>Service</a:t>
            </a:r>
          </a:p>
        </p:txBody>
      </p:sp>
    </p:spTree>
    <p:extLst>
      <p:ext uri="{BB962C8B-B14F-4D97-AF65-F5344CB8AC3E}">
        <p14:creationId xmlns:p14="http://schemas.microsoft.com/office/powerpoint/2010/main" val="105244597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182AD-CB1C-4DD1-87C8-722628ABDC02}"/>
              </a:ext>
            </a:extLst>
          </p:cNvPr>
          <p:cNvSpPr>
            <a:spLocks noGrp="1"/>
          </p:cNvSpPr>
          <p:nvPr>
            <p:ph type="title"/>
          </p:nvPr>
        </p:nvSpPr>
        <p:spPr>
          <a:xfrm>
            <a:off x="569927" y="1002689"/>
            <a:ext cx="7886700" cy="4315931"/>
          </a:xfrm>
        </p:spPr>
        <p:txBody>
          <a:bodyPr>
            <a:normAutofit/>
          </a:bodyPr>
          <a:lstStyle/>
          <a:p>
            <a:pPr algn="ctr"/>
            <a:r>
              <a:rPr lang="en-US" dirty="0">
                <a:solidFill>
                  <a:schemeClr val="bg1"/>
                </a:solidFill>
                <a:latin typeface="Papyrus" panose="03070502060502030205" pitchFamily="66" charset="0"/>
              </a:rPr>
              <a:t>Objective:  Process </a:t>
            </a:r>
            <a:r>
              <a:rPr lang="en-US" dirty="0" smtClean="0">
                <a:solidFill>
                  <a:schemeClr val="bg1"/>
                </a:solidFill>
                <a:latin typeface="Papyrus" panose="03070502060502030205" pitchFamily="66" charset="0"/>
              </a:rPr>
              <a:t>Show-and-Tell </a:t>
            </a:r>
            <a:r>
              <a:rPr lang="en-US" dirty="0">
                <a:solidFill>
                  <a:schemeClr val="bg1"/>
                </a:solidFill>
                <a:latin typeface="Papyrus" panose="03070502060502030205" pitchFamily="66" charset="0"/>
              </a:rPr>
              <a:t>in order to </a:t>
            </a:r>
            <a:r>
              <a:rPr lang="en-US" dirty="0" smtClean="0">
                <a:solidFill>
                  <a:schemeClr val="bg1"/>
                </a:solidFill>
                <a:latin typeface="Papyrus" panose="03070502060502030205" pitchFamily="66" charset="0"/>
              </a:rPr>
              <a:t/>
            </a:r>
            <a:br>
              <a:rPr lang="en-US" dirty="0" smtClean="0">
                <a:solidFill>
                  <a:schemeClr val="bg1"/>
                </a:solidFill>
                <a:latin typeface="Papyrus" panose="03070502060502030205" pitchFamily="66" charset="0"/>
              </a:rPr>
            </a:br>
            <a:r>
              <a:rPr lang="en-US" dirty="0" smtClean="0">
                <a:solidFill>
                  <a:schemeClr val="bg1"/>
                </a:solidFill>
                <a:latin typeface="Papyrus" panose="03070502060502030205" pitchFamily="66" charset="0"/>
              </a:rPr>
              <a:t>encourage </a:t>
            </a:r>
            <a:r>
              <a:rPr lang="en-US" dirty="0">
                <a:solidFill>
                  <a:schemeClr val="bg1"/>
                </a:solidFill>
                <a:latin typeface="Papyrus" panose="03070502060502030205" pitchFamily="66" charset="0"/>
              </a:rPr>
              <a:t>Engagement</a:t>
            </a:r>
          </a:p>
        </p:txBody>
      </p:sp>
    </p:spTree>
    <p:extLst>
      <p:ext uri="{BB962C8B-B14F-4D97-AF65-F5344CB8AC3E}">
        <p14:creationId xmlns:p14="http://schemas.microsoft.com/office/powerpoint/2010/main" val="188712175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6" name="Straight Connector 35"/>
          <p:cNvCxnSpPr/>
          <p:nvPr/>
        </p:nvCxnSpPr>
        <p:spPr>
          <a:xfrm flipV="1">
            <a:off x="2476111" y="3620609"/>
            <a:ext cx="4322521" cy="6461"/>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3226191" y="4655920"/>
            <a:ext cx="2956391" cy="112054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Broadband</a:t>
            </a:r>
          </a:p>
        </p:txBody>
      </p:sp>
      <p:cxnSp>
        <p:nvCxnSpPr>
          <p:cNvPr id="35" name="Straight Connector 34"/>
          <p:cNvCxnSpPr/>
          <p:nvPr/>
        </p:nvCxnSpPr>
        <p:spPr>
          <a:xfrm>
            <a:off x="3767279" y="5251613"/>
            <a:ext cx="18962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213221" y="167545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Content</a:t>
            </a:r>
          </a:p>
        </p:txBody>
      </p:sp>
      <p:pic>
        <p:nvPicPr>
          <p:cNvPr id="12" name="Picture 11" descr="Screen Shot 2016-10-03 at 10.12.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221" y="1852194"/>
            <a:ext cx="571500" cy="622300"/>
          </a:xfrm>
          <a:prstGeom prst="rect">
            <a:avLst/>
          </a:prstGeom>
        </p:spPr>
      </p:pic>
      <p:pic>
        <p:nvPicPr>
          <p:cNvPr id="14" name="Picture 13" descr="Screen Shot 2016-10-03 at 10.14.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731" y="1877594"/>
            <a:ext cx="584200" cy="596900"/>
          </a:xfrm>
          <a:prstGeom prst="rect">
            <a:avLst/>
          </a:prstGeom>
        </p:spPr>
      </p:pic>
      <p:sp>
        <p:nvSpPr>
          <p:cNvPr id="13" name="Rectangle 12"/>
          <p:cNvSpPr/>
          <p:nvPr/>
        </p:nvSpPr>
        <p:spPr>
          <a:xfrm>
            <a:off x="3212540" y="366342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solidFill>
                <a:schemeClr val="tx1"/>
              </a:solidFill>
            </a:endParaRPr>
          </a:p>
        </p:txBody>
      </p:sp>
      <p:sp>
        <p:nvSpPr>
          <p:cNvPr id="15" name="Rectangle 14"/>
          <p:cNvSpPr/>
          <p:nvPr/>
        </p:nvSpPr>
        <p:spPr>
          <a:xfrm>
            <a:off x="3212540" y="2673936"/>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Applications</a:t>
            </a:r>
          </a:p>
        </p:txBody>
      </p:sp>
      <p:sp>
        <p:nvSpPr>
          <p:cNvPr id="18" name="TextBox 17"/>
          <p:cNvSpPr txBox="1"/>
          <p:nvPr/>
        </p:nvSpPr>
        <p:spPr>
          <a:xfrm>
            <a:off x="2794935" y="741936"/>
            <a:ext cx="3801692" cy="954107"/>
          </a:xfrm>
          <a:prstGeom prst="rect">
            <a:avLst/>
          </a:prstGeom>
          <a:noFill/>
        </p:spPr>
        <p:txBody>
          <a:bodyPr wrap="none" rtlCol="0">
            <a:spAutoFit/>
          </a:bodyPr>
          <a:lstStyle/>
          <a:p>
            <a:pPr algn="ctr"/>
            <a:r>
              <a:rPr lang="en-US" sz="2800" dirty="0">
                <a:solidFill>
                  <a:srgbClr val="FFFFFF"/>
                </a:solidFill>
              </a:rPr>
              <a:t>Internet over Broadband</a:t>
            </a:r>
          </a:p>
          <a:p>
            <a:pPr algn="ctr"/>
            <a:r>
              <a:rPr lang="en-US" sz="2800" dirty="0">
                <a:solidFill>
                  <a:srgbClr val="FFFFFF"/>
                </a:solidFill>
              </a:rPr>
              <a:t>2000s</a:t>
            </a:r>
          </a:p>
        </p:txBody>
      </p:sp>
      <p:sp>
        <p:nvSpPr>
          <p:cNvPr id="23" name="TextBox 22"/>
          <p:cNvSpPr txBox="1"/>
          <p:nvPr/>
        </p:nvSpPr>
        <p:spPr>
          <a:xfrm rot="5400000">
            <a:off x="2171065" y="3309804"/>
            <a:ext cx="966931" cy="646331"/>
          </a:xfrm>
          <a:prstGeom prst="rect">
            <a:avLst/>
          </a:prstGeom>
          <a:noFill/>
        </p:spPr>
        <p:txBody>
          <a:bodyPr wrap="none" rtlCol="0">
            <a:spAutoFit/>
          </a:bodyPr>
          <a:lstStyle/>
          <a:p>
            <a:pPr algn="ctr"/>
            <a:r>
              <a:rPr lang="en-US" sz="1200" dirty="0">
                <a:solidFill>
                  <a:srgbClr val="FFFFFF"/>
                </a:solidFill>
              </a:rPr>
              <a:t>Unregulated</a:t>
            </a:r>
          </a:p>
          <a:p>
            <a:pPr algn="ctr"/>
            <a:r>
              <a:rPr lang="en-US" sz="1200" dirty="0">
                <a:solidFill>
                  <a:srgbClr val="FFFFFF"/>
                </a:solidFill>
              </a:rPr>
              <a:t>Information </a:t>
            </a:r>
          </a:p>
          <a:p>
            <a:pPr algn="ctr"/>
            <a:r>
              <a:rPr lang="en-US" sz="1200" dirty="0">
                <a:solidFill>
                  <a:srgbClr val="FFFFFF"/>
                </a:solidFill>
              </a:rPr>
              <a:t>Service</a:t>
            </a:r>
          </a:p>
        </p:txBody>
      </p:sp>
      <p:sp>
        <p:nvSpPr>
          <p:cNvPr id="6" name="Left Bracket 5"/>
          <p:cNvSpPr/>
          <p:nvPr/>
        </p:nvSpPr>
        <p:spPr>
          <a:xfrm>
            <a:off x="3020388" y="1663827"/>
            <a:ext cx="138500" cy="4112638"/>
          </a:xfrm>
          <a:prstGeom prst="leftBracket">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a:endCxn id="12" idx="2"/>
          </p:cNvCxnSpPr>
          <p:nvPr/>
        </p:nvCxnSpPr>
        <p:spPr>
          <a:xfrm flipV="1">
            <a:off x="3488761" y="2474494"/>
            <a:ext cx="10210"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4" idx="2"/>
          </p:cNvCxnSpPr>
          <p:nvPr/>
        </p:nvCxnSpPr>
        <p:spPr>
          <a:xfrm flipH="1" flipV="1">
            <a:off x="5876831" y="2474494"/>
            <a:ext cx="26985"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pic>
        <p:nvPicPr>
          <p:cNvPr id="2" name="Picture 1" descr="Screen Shot 2016-10-03 at 10.23.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221" y="2884120"/>
            <a:ext cx="571500" cy="538529"/>
          </a:xfrm>
          <a:prstGeom prst="rect">
            <a:avLst/>
          </a:prstGeom>
        </p:spPr>
      </p:pic>
      <p:pic>
        <p:nvPicPr>
          <p:cNvPr id="3" name="Picture 2" descr="Screen Shot 2016-10-03 at 10.26.1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2540" y="3794815"/>
            <a:ext cx="635000" cy="609600"/>
          </a:xfrm>
          <a:prstGeom prst="rect">
            <a:avLst/>
          </a:prstGeom>
        </p:spPr>
      </p:pic>
      <p:pic>
        <p:nvPicPr>
          <p:cNvPr id="17" name="Picture 16" descr="Screen Shot 2016-10-03 at 10.26.1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612" y="3794815"/>
            <a:ext cx="635000" cy="609600"/>
          </a:xfrm>
          <a:prstGeom prst="rect">
            <a:avLst/>
          </a:prstGeom>
        </p:spPr>
      </p:pic>
      <p:sp>
        <p:nvSpPr>
          <p:cNvPr id="25" name="TextBox 24"/>
          <p:cNvSpPr txBox="1"/>
          <p:nvPr/>
        </p:nvSpPr>
        <p:spPr>
          <a:xfrm>
            <a:off x="4201894" y="4200242"/>
            <a:ext cx="954107" cy="369332"/>
          </a:xfrm>
          <a:prstGeom prst="rect">
            <a:avLst/>
          </a:prstGeom>
          <a:noFill/>
        </p:spPr>
        <p:txBody>
          <a:bodyPr wrap="none" rtlCol="0">
            <a:spAutoFit/>
          </a:bodyPr>
          <a:lstStyle/>
          <a:p>
            <a:r>
              <a:rPr lang="en-US" dirty="0"/>
              <a:t>Internet</a:t>
            </a:r>
          </a:p>
        </p:txBody>
      </p:sp>
      <p:sp>
        <p:nvSpPr>
          <p:cNvPr id="28" name="TextBox 27"/>
          <p:cNvSpPr txBox="1"/>
          <p:nvPr/>
        </p:nvSpPr>
        <p:spPr>
          <a:xfrm rot="16200000">
            <a:off x="5966789" y="3011980"/>
            <a:ext cx="710451" cy="276999"/>
          </a:xfrm>
          <a:prstGeom prst="rect">
            <a:avLst/>
          </a:prstGeom>
          <a:noFill/>
        </p:spPr>
        <p:txBody>
          <a:bodyPr wrap="none" rtlCol="0">
            <a:spAutoFit/>
          </a:bodyPr>
          <a:lstStyle/>
          <a:p>
            <a:pPr algn="ctr"/>
            <a:r>
              <a:rPr lang="en-US" sz="1200" dirty="0">
                <a:solidFill>
                  <a:srgbClr val="FFFFFF"/>
                </a:solidFill>
              </a:rPr>
              <a:t>Any App</a:t>
            </a:r>
          </a:p>
        </p:txBody>
      </p:sp>
      <p:sp>
        <p:nvSpPr>
          <p:cNvPr id="29" name="TextBox 28"/>
          <p:cNvSpPr txBox="1"/>
          <p:nvPr/>
        </p:nvSpPr>
        <p:spPr>
          <a:xfrm rot="16200000">
            <a:off x="6266777" y="4517420"/>
            <a:ext cx="466895" cy="276999"/>
          </a:xfrm>
          <a:prstGeom prst="rect">
            <a:avLst/>
          </a:prstGeom>
          <a:noFill/>
        </p:spPr>
        <p:txBody>
          <a:bodyPr wrap="none" rtlCol="0">
            <a:spAutoFit/>
          </a:bodyPr>
          <a:lstStyle/>
          <a:p>
            <a:pPr algn="ctr"/>
            <a:r>
              <a:rPr lang="en-US" sz="1200" dirty="0">
                <a:solidFill>
                  <a:srgbClr val="FFFFFF"/>
                </a:solidFill>
              </a:rPr>
              <a:t>BIAS</a:t>
            </a:r>
          </a:p>
        </p:txBody>
      </p:sp>
      <p:sp>
        <p:nvSpPr>
          <p:cNvPr id="31" name="TextBox 30"/>
          <p:cNvSpPr txBox="1"/>
          <p:nvPr/>
        </p:nvSpPr>
        <p:spPr>
          <a:xfrm rot="16200000">
            <a:off x="5852449" y="1991441"/>
            <a:ext cx="966931" cy="276999"/>
          </a:xfrm>
          <a:prstGeom prst="rect">
            <a:avLst/>
          </a:prstGeom>
          <a:noFill/>
        </p:spPr>
        <p:txBody>
          <a:bodyPr wrap="none" rtlCol="0">
            <a:spAutoFit/>
          </a:bodyPr>
          <a:lstStyle/>
          <a:p>
            <a:pPr algn="ctr"/>
            <a:r>
              <a:rPr lang="en-US" sz="1200" dirty="0">
                <a:solidFill>
                  <a:srgbClr val="FFFFFF"/>
                </a:solidFill>
              </a:rPr>
              <a:t>Any Content</a:t>
            </a:r>
          </a:p>
        </p:txBody>
      </p:sp>
      <p:sp>
        <p:nvSpPr>
          <p:cNvPr id="21" name="Right Bracket 20"/>
          <p:cNvSpPr/>
          <p:nvPr/>
        </p:nvSpPr>
        <p:spPr>
          <a:xfrm>
            <a:off x="6275660" y="3663424"/>
            <a:ext cx="85383" cy="2113041"/>
          </a:xfrm>
          <a:prstGeom prst="righ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ounded Rectangle 21"/>
          <p:cNvSpPr/>
          <p:nvPr/>
        </p:nvSpPr>
        <p:spPr>
          <a:xfrm>
            <a:off x="3258210" y="4983755"/>
            <a:ext cx="519742" cy="501578"/>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3366FF"/>
                </a:solidFill>
              </a:rPr>
              <a:t>B</a:t>
            </a:r>
          </a:p>
        </p:txBody>
      </p:sp>
      <p:sp>
        <p:nvSpPr>
          <p:cNvPr id="37" name="Rounded Rectangle 36"/>
          <p:cNvSpPr/>
          <p:nvPr/>
        </p:nvSpPr>
        <p:spPr>
          <a:xfrm>
            <a:off x="5647322" y="4990152"/>
            <a:ext cx="519742" cy="501578"/>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3366FF"/>
                </a:solidFill>
              </a:rPr>
              <a:t>B</a:t>
            </a:r>
          </a:p>
        </p:txBody>
      </p:sp>
      <p:sp>
        <p:nvSpPr>
          <p:cNvPr id="38" name="Oval 37"/>
          <p:cNvSpPr/>
          <p:nvPr/>
        </p:nvSpPr>
        <p:spPr>
          <a:xfrm>
            <a:off x="4563841" y="5112879"/>
            <a:ext cx="277495" cy="27746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0000FF"/>
                </a:solidFill>
              </a:rPr>
              <a:t>X</a:t>
            </a:r>
          </a:p>
        </p:txBody>
      </p:sp>
      <p:pic>
        <p:nvPicPr>
          <p:cNvPr id="16" name="Picture 15" descr="Screen Shot 2016-10-03 at 10.23.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12" y="2884120"/>
            <a:ext cx="571500" cy="538529"/>
          </a:xfrm>
          <a:prstGeom prst="rect">
            <a:avLst/>
          </a:prstGeom>
        </p:spPr>
      </p:pic>
      <p:sp>
        <p:nvSpPr>
          <p:cNvPr id="30" name="TextBox 29"/>
          <p:cNvSpPr txBox="1"/>
          <p:nvPr/>
        </p:nvSpPr>
        <p:spPr>
          <a:xfrm>
            <a:off x="6938340" y="2870180"/>
            <a:ext cx="1887806" cy="523220"/>
          </a:xfrm>
          <a:prstGeom prst="rect">
            <a:avLst/>
          </a:prstGeom>
          <a:noFill/>
        </p:spPr>
        <p:txBody>
          <a:bodyPr wrap="none" rtlCol="0">
            <a:spAutoFit/>
          </a:bodyPr>
          <a:lstStyle/>
          <a:p>
            <a:r>
              <a:rPr lang="en-US" sz="2800" dirty="0">
                <a:solidFill>
                  <a:srgbClr val="FFFF00"/>
                </a:solidFill>
              </a:rPr>
              <a:t>Info Service</a:t>
            </a:r>
          </a:p>
        </p:txBody>
      </p:sp>
      <p:sp>
        <p:nvSpPr>
          <p:cNvPr id="32" name="TextBox 31"/>
          <p:cNvSpPr txBox="1"/>
          <p:nvPr/>
        </p:nvSpPr>
        <p:spPr>
          <a:xfrm>
            <a:off x="6849572" y="846608"/>
            <a:ext cx="1998639" cy="800219"/>
          </a:xfrm>
          <a:prstGeom prst="rect">
            <a:avLst/>
          </a:prstGeom>
          <a:noFill/>
        </p:spPr>
        <p:txBody>
          <a:bodyPr wrap="none" rtlCol="0">
            <a:spAutoFit/>
          </a:bodyPr>
          <a:lstStyle/>
          <a:p>
            <a:pPr algn="ctr"/>
            <a:r>
              <a:rPr lang="en-US" sz="2800" dirty="0" err="1">
                <a:solidFill>
                  <a:srgbClr val="FFFFFF"/>
                </a:solidFill>
              </a:rPr>
              <a:t>BrandX</a:t>
            </a:r>
            <a:endParaRPr lang="en-US" sz="2800" dirty="0">
              <a:solidFill>
                <a:srgbClr val="FFFFFF"/>
              </a:solidFill>
            </a:endParaRPr>
          </a:p>
          <a:p>
            <a:pPr algn="ctr"/>
            <a:r>
              <a:rPr lang="en-US" dirty="0">
                <a:solidFill>
                  <a:srgbClr val="FFFFFF"/>
                </a:solidFill>
              </a:rPr>
              <a:t>Internet over Cable</a:t>
            </a:r>
          </a:p>
        </p:txBody>
      </p:sp>
      <p:sp>
        <p:nvSpPr>
          <p:cNvPr id="34" name="TextBox 33"/>
          <p:cNvSpPr txBox="1"/>
          <p:nvPr/>
        </p:nvSpPr>
        <p:spPr>
          <a:xfrm>
            <a:off x="196174" y="4549676"/>
            <a:ext cx="2288258" cy="2308324"/>
          </a:xfrm>
          <a:prstGeom prst="rect">
            <a:avLst/>
          </a:prstGeom>
          <a:noFill/>
        </p:spPr>
        <p:txBody>
          <a:bodyPr wrap="square" rtlCol="0">
            <a:spAutoFit/>
          </a:bodyPr>
          <a:lstStyle/>
          <a:p>
            <a:r>
              <a:rPr lang="en-US" dirty="0">
                <a:solidFill>
                  <a:srgbClr val="FFFFFF"/>
                </a:solidFill>
              </a:rPr>
              <a:t>Common Carriage</a:t>
            </a:r>
          </a:p>
          <a:p>
            <a:r>
              <a:rPr lang="en-US" dirty="0">
                <a:solidFill>
                  <a:srgbClr val="FFFFFF"/>
                </a:solidFill>
              </a:rPr>
              <a:t>No discrimination</a:t>
            </a:r>
          </a:p>
          <a:p>
            <a:r>
              <a:rPr lang="en-US" dirty="0">
                <a:solidFill>
                  <a:srgbClr val="FFFFFF"/>
                </a:solidFill>
              </a:rPr>
              <a:t>Any destination</a:t>
            </a:r>
          </a:p>
          <a:p>
            <a:r>
              <a:rPr lang="en-US" dirty="0">
                <a:solidFill>
                  <a:srgbClr val="FFFFFF"/>
                </a:solidFill>
              </a:rPr>
              <a:t>Any device (modems)</a:t>
            </a:r>
          </a:p>
          <a:p>
            <a:r>
              <a:rPr lang="en-US" dirty="0">
                <a:solidFill>
                  <a:srgbClr val="FFFFFF"/>
                </a:solidFill>
              </a:rPr>
              <a:t>Any content</a:t>
            </a:r>
          </a:p>
          <a:p>
            <a:endParaRPr lang="en-US" dirty="0">
              <a:solidFill>
                <a:srgbClr val="FFFFFF"/>
              </a:solidFill>
            </a:endParaRPr>
          </a:p>
          <a:p>
            <a:r>
              <a:rPr lang="en-US" dirty="0">
                <a:solidFill>
                  <a:srgbClr val="FFFFFF"/>
                </a:solidFill>
              </a:rPr>
              <a:t>Support computer networks / unbundle</a:t>
            </a:r>
          </a:p>
        </p:txBody>
      </p:sp>
      <p:sp>
        <p:nvSpPr>
          <p:cNvPr id="4" name="Freeform 3"/>
          <p:cNvSpPr/>
          <p:nvPr/>
        </p:nvSpPr>
        <p:spPr>
          <a:xfrm>
            <a:off x="230896" y="4597366"/>
            <a:ext cx="1889148" cy="2141239"/>
          </a:xfrm>
          <a:custGeom>
            <a:avLst/>
            <a:gdLst>
              <a:gd name="connsiteX0" fmla="*/ 1878652 w 1889148"/>
              <a:gd name="connsiteY0" fmla="*/ 0 h 2141239"/>
              <a:gd name="connsiteX1" fmla="*/ 52476 w 1889148"/>
              <a:gd name="connsiteY1" fmla="*/ 724243 h 2141239"/>
              <a:gd name="connsiteX2" fmla="*/ 1889148 w 1889148"/>
              <a:gd name="connsiteY2" fmla="*/ 1333026 h 2141239"/>
              <a:gd name="connsiteX3" fmla="*/ 0 w 1889148"/>
              <a:gd name="connsiteY3" fmla="*/ 2141239 h 2141239"/>
            </a:gdLst>
            <a:ahLst/>
            <a:cxnLst>
              <a:cxn ang="0">
                <a:pos x="connsiteX0" y="connsiteY0"/>
              </a:cxn>
              <a:cxn ang="0">
                <a:pos x="connsiteX1" y="connsiteY1"/>
              </a:cxn>
              <a:cxn ang="0">
                <a:pos x="connsiteX2" y="connsiteY2"/>
              </a:cxn>
              <a:cxn ang="0">
                <a:pos x="connsiteX3" y="connsiteY3"/>
              </a:cxn>
            </a:cxnLst>
            <a:rect l="l" t="t" r="r" b="b"/>
            <a:pathLst>
              <a:path w="1889148" h="2141239">
                <a:moveTo>
                  <a:pt x="1878652" y="0"/>
                </a:moveTo>
                <a:lnTo>
                  <a:pt x="52476" y="724243"/>
                </a:lnTo>
                <a:lnTo>
                  <a:pt x="1889148" y="1333026"/>
                </a:lnTo>
                <a:lnTo>
                  <a:pt x="0" y="2141239"/>
                </a:ln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8599734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Chevron Doctrine</a:t>
            </a:r>
          </a:p>
        </p:txBody>
      </p:sp>
      <p:sp>
        <p:nvSpPr>
          <p:cNvPr id="3" name="Content Placeholder 2"/>
          <p:cNvSpPr>
            <a:spLocks noGrp="1"/>
          </p:cNvSpPr>
          <p:nvPr>
            <p:ph idx="1"/>
          </p:nvPr>
        </p:nvSpPr>
        <p:spPr>
          <a:xfrm>
            <a:off x="628650" y="1825624"/>
            <a:ext cx="7886700" cy="4910735"/>
          </a:xfrm>
        </p:spPr>
        <p:txBody>
          <a:bodyPr>
            <a:normAutofit/>
          </a:bodyPr>
          <a:lstStyle/>
          <a:p>
            <a:r>
              <a:rPr lang="en-US" dirty="0">
                <a:solidFill>
                  <a:srgbClr val="FFFFFF"/>
                </a:solidFill>
              </a:rPr>
              <a:t>National Cable &amp; Television </a:t>
            </a:r>
            <a:r>
              <a:rPr lang="en-US" dirty="0" err="1">
                <a:solidFill>
                  <a:srgbClr val="FFFFFF"/>
                </a:solidFill>
              </a:rPr>
              <a:t>Ass’n</a:t>
            </a:r>
            <a:r>
              <a:rPr lang="en-US" dirty="0">
                <a:solidFill>
                  <a:srgbClr val="FFFFFF"/>
                </a:solidFill>
              </a:rPr>
              <a:t> v. </a:t>
            </a:r>
            <a:r>
              <a:rPr lang="en-US" dirty="0" err="1">
                <a:solidFill>
                  <a:srgbClr val="FFFFFF"/>
                </a:solidFill>
              </a:rPr>
              <a:t>BrandX</a:t>
            </a:r>
            <a:r>
              <a:rPr lang="en-US" dirty="0">
                <a:solidFill>
                  <a:srgbClr val="FFFFFF"/>
                </a:solidFill>
              </a:rPr>
              <a:t>, </a:t>
            </a:r>
            <a:r>
              <a:rPr lang="en-US" dirty="0" err="1">
                <a:solidFill>
                  <a:srgbClr val="FFFFFF"/>
                </a:solidFill>
              </a:rPr>
              <a:t>S.Ct</a:t>
            </a:r>
            <a:r>
              <a:rPr lang="en-US" dirty="0">
                <a:solidFill>
                  <a:srgbClr val="FFFFFF"/>
                </a:solidFill>
              </a:rPr>
              <a:t>. 2005</a:t>
            </a:r>
          </a:p>
          <a:p>
            <a:r>
              <a:rPr lang="en-US" dirty="0">
                <a:solidFill>
                  <a:srgbClr val="FFFFFF"/>
                </a:solidFill>
              </a:rPr>
              <a:t>Expert Agency given deference </a:t>
            </a:r>
          </a:p>
          <a:p>
            <a:r>
              <a:rPr lang="en-US" dirty="0">
                <a:solidFill>
                  <a:srgbClr val="FFFFFF"/>
                </a:solidFill>
              </a:rPr>
              <a:t>Chevron Analysis</a:t>
            </a:r>
          </a:p>
          <a:p>
            <a:pPr lvl="1"/>
            <a:r>
              <a:rPr lang="en-US" dirty="0">
                <a:solidFill>
                  <a:srgbClr val="FFFFFF"/>
                </a:solidFill>
              </a:rPr>
              <a:t>Is the statute ambiguous?</a:t>
            </a:r>
          </a:p>
          <a:p>
            <a:pPr lvl="1"/>
            <a:r>
              <a:rPr lang="en-US" dirty="0">
                <a:solidFill>
                  <a:srgbClr val="FFFFFF"/>
                </a:solidFill>
              </a:rPr>
              <a:t>Is the agency’s interpretation </a:t>
            </a:r>
            <a:r>
              <a:rPr lang="en-US" i="1" dirty="0">
                <a:solidFill>
                  <a:srgbClr val="FFFFFF"/>
                </a:solidFill>
              </a:rPr>
              <a:t>reasonable</a:t>
            </a:r>
            <a:r>
              <a:rPr lang="en-US" dirty="0">
                <a:solidFill>
                  <a:srgbClr val="FFFFFF"/>
                </a:solidFill>
              </a:rPr>
              <a:t>?</a:t>
            </a:r>
          </a:p>
          <a:p>
            <a:pPr lvl="2"/>
            <a:r>
              <a:rPr lang="en-US" dirty="0">
                <a:solidFill>
                  <a:srgbClr val="FFFFFF"/>
                </a:solidFill>
              </a:rPr>
              <a:t>Low standard</a:t>
            </a:r>
          </a:p>
          <a:p>
            <a:endParaRPr lang="en-US" dirty="0">
              <a:solidFill>
                <a:srgbClr val="FFFFFF"/>
              </a:solidFill>
            </a:endParaRPr>
          </a:p>
          <a:p>
            <a:r>
              <a:rPr lang="en-US" dirty="0">
                <a:solidFill>
                  <a:srgbClr val="FFFFFF"/>
                </a:solidFill>
              </a:rPr>
              <a:t>Duck test?  If it quacks like a duck</a:t>
            </a:r>
            <a:r>
              <a:rPr lang="is-IS" dirty="0">
                <a:solidFill>
                  <a:srgbClr val="FFFFFF"/>
                </a:solidFill>
              </a:rPr>
              <a:t>….</a:t>
            </a:r>
          </a:p>
          <a:p>
            <a:pPr lvl="1"/>
            <a:r>
              <a:rPr lang="is-IS" dirty="0">
                <a:solidFill>
                  <a:srgbClr val="FFFFFF"/>
                </a:solidFill>
              </a:rPr>
              <a:t>Agency deference</a:t>
            </a:r>
            <a:endParaRPr lang="en-US" dirty="0">
              <a:solidFill>
                <a:srgbClr val="FFFFFF"/>
              </a:solidFill>
            </a:endParaRPr>
          </a:p>
        </p:txBody>
      </p:sp>
      <p:pic>
        <p:nvPicPr>
          <p:cNvPr id="8" name="Picture 7"/>
          <p:cNvPicPr>
            <a:picLocks noChangeAspect="1"/>
          </p:cNvPicPr>
          <p:nvPr/>
        </p:nvPicPr>
        <p:blipFill>
          <a:blip r:embed="rId2"/>
          <a:stretch>
            <a:fillRect/>
          </a:stretch>
        </p:blipFill>
        <p:spPr>
          <a:xfrm>
            <a:off x="7243014" y="3793874"/>
            <a:ext cx="1614990" cy="2724309"/>
          </a:xfrm>
          <a:prstGeom prst="rect">
            <a:avLst/>
          </a:prstGeom>
        </p:spPr>
      </p:pic>
      <p:pic>
        <p:nvPicPr>
          <p:cNvPr id="9" name="Picture 8"/>
          <p:cNvPicPr>
            <a:picLocks noChangeAspect="1"/>
          </p:cNvPicPr>
          <p:nvPr/>
        </p:nvPicPr>
        <p:blipFill>
          <a:blip r:embed="rId3"/>
          <a:stretch>
            <a:fillRect/>
          </a:stretch>
        </p:blipFill>
        <p:spPr>
          <a:xfrm>
            <a:off x="7673242" y="220421"/>
            <a:ext cx="1313929" cy="1313929"/>
          </a:xfrm>
          <a:prstGeom prst="rect">
            <a:avLst/>
          </a:prstGeom>
          <a:solidFill>
            <a:schemeClr val="bg1"/>
          </a:solidFill>
        </p:spPr>
      </p:pic>
      <p:pic>
        <p:nvPicPr>
          <p:cNvPr id="10" name="Picture 9"/>
          <p:cNvPicPr>
            <a:picLocks noChangeAspect="1"/>
          </p:cNvPicPr>
          <p:nvPr/>
        </p:nvPicPr>
        <p:blipFill>
          <a:blip r:embed="rId4"/>
          <a:stretch>
            <a:fillRect/>
          </a:stretch>
        </p:blipFill>
        <p:spPr>
          <a:xfrm>
            <a:off x="5713931" y="220422"/>
            <a:ext cx="1784918" cy="1310206"/>
          </a:xfrm>
          <a:prstGeom prst="rect">
            <a:avLst/>
          </a:prstGeom>
        </p:spPr>
      </p:pic>
    </p:spTree>
    <p:extLst>
      <p:ext uri="{BB962C8B-B14F-4D97-AF65-F5344CB8AC3E}">
        <p14:creationId xmlns:p14="http://schemas.microsoft.com/office/powerpoint/2010/main" val="7751868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3407ED1E-2E0B-424F-90EF-224341779DDD}"/>
              </a:ext>
            </a:extLst>
          </p:cNvPr>
          <p:cNvSpPr/>
          <p:nvPr/>
        </p:nvSpPr>
        <p:spPr>
          <a:xfrm>
            <a:off x="1" y="2066881"/>
            <a:ext cx="9143999" cy="26608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xmlns="" id="{E4D5F156-6651-4CCF-8DC2-410B7823D3DD}"/>
              </a:ext>
            </a:extLst>
          </p:cNvPr>
          <p:cNvSpPr/>
          <p:nvPr/>
        </p:nvSpPr>
        <p:spPr>
          <a:xfrm>
            <a:off x="1545156" y="2230867"/>
            <a:ext cx="5233246" cy="2315254"/>
          </a:xfrm>
          <a:prstGeom prst="round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48373838-5477-4089-8F58-C509735FB0D6}"/>
              </a:ext>
            </a:extLst>
          </p:cNvPr>
          <p:cNvSpPr/>
          <p:nvPr/>
        </p:nvSpPr>
        <p:spPr>
          <a:xfrm>
            <a:off x="-337" y="2939"/>
            <a:ext cx="9143999" cy="2070238"/>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006C00B2-98C2-4EAA-A70B-AC7A1757A9FF}"/>
              </a:ext>
            </a:extLst>
          </p:cNvPr>
          <p:cNvSpPr/>
          <p:nvPr/>
        </p:nvSpPr>
        <p:spPr>
          <a:xfrm>
            <a:off x="0" y="4727275"/>
            <a:ext cx="9143999" cy="21342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xmlns="" id="{D3DCAEB6-495E-458A-BBB0-287D16A3BBFA}"/>
              </a:ext>
            </a:extLst>
          </p:cNvPr>
          <p:cNvSpPr/>
          <p:nvPr/>
        </p:nvSpPr>
        <p:spPr>
          <a:xfrm>
            <a:off x="6818544" y="2230867"/>
            <a:ext cx="2325455" cy="23152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6FB52D7-E176-4CBA-B52A-A037C863AD4E}"/>
              </a:ext>
            </a:extLst>
          </p:cNvPr>
          <p:cNvSpPr/>
          <p:nvPr/>
        </p:nvSpPr>
        <p:spPr>
          <a:xfrm>
            <a:off x="1698460"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Bill</a:t>
            </a:r>
          </a:p>
        </p:txBody>
      </p:sp>
      <p:sp>
        <p:nvSpPr>
          <p:cNvPr id="3" name="Rectangle 2">
            <a:extLst>
              <a:ext uri="{FF2B5EF4-FFF2-40B4-BE49-F238E27FC236}">
                <a16:creationId xmlns:a16="http://schemas.microsoft.com/office/drawing/2014/main" xmlns="" id="{7089DCB8-875E-4ACF-8410-08A20B705416}"/>
              </a:ext>
            </a:extLst>
          </p:cNvPr>
          <p:cNvSpPr/>
          <p:nvPr/>
        </p:nvSpPr>
        <p:spPr>
          <a:xfrm>
            <a:off x="3645254" y="5084680"/>
            <a:ext cx="1844333"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Hearings</a:t>
            </a:r>
          </a:p>
        </p:txBody>
      </p:sp>
      <p:sp>
        <p:nvSpPr>
          <p:cNvPr id="4" name="Rectangle 3">
            <a:extLst>
              <a:ext uri="{FF2B5EF4-FFF2-40B4-BE49-F238E27FC236}">
                <a16:creationId xmlns:a16="http://schemas.microsoft.com/office/drawing/2014/main" xmlns="" id="{FC71C060-8FA7-4D0E-9CEE-16F44774A121}"/>
              </a:ext>
            </a:extLst>
          </p:cNvPr>
          <p:cNvSpPr/>
          <p:nvPr/>
        </p:nvSpPr>
        <p:spPr>
          <a:xfrm>
            <a:off x="5805961"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Law</a:t>
            </a:r>
          </a:p>
        </p:txBody>
      </p:sp>
      <p:sp>
        <p:nvSpPr>
          <p:cNvPr id="5" name="Rectangle 4">
            <a:extLst>
              <a:ext uri="{FF2B5EF4-FFF2-40B4-BE49-F238E27FC236}">
                <a16:creationId xmlns:a16="http://schemas.microsoft.com/office/drawing/2014/main" xmlns="" id="{77593C33-0782-4F3C-A609-FA5C1FCC58F1}"/>
              </a:ext>
            </a:extLst>
          </p:cNvPr>
          <p:cNvSpPr/>
          <p:nvPr/>
        </p:nvSpPr>
        <p:spPr>
          <a:xfrm>
            <a:off x="5297298" y="2701107"/>
            <a:ext cx="1376165"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Notice</a:t>
            </a:r>
            <a:br>
              <a:rPr lang="en-US" sz="2400" dirty="0"/>
            </a:br>
            <a:r>
              <a:rPr lang="en-US" sz="2400" dirty="0"/>
              <a:t>Proposed</a:t>
            </a:r>
            <a:br>
              <a:rPr lang="en-US" sz="2400" dirty="0"/>
            </a:br>
            <a:r>
              <a:rPr lang="en-US" sz="2400" dirty="0"/>
              <a:t>Rule</a:t>
            </a:r>
          </a:p>
        </p:txBody>
      </p:sp>
      <p:sp>
        <p:nvSpPr>
          <p:cNvPr id="6" name="Rectangle 5">
            <a:extLst>
              <a:ext uri="{FF2B5EF4-FFF2-40B4-BE49-F238E27FC236}">
                <a16:creationId xmlns:a16="http://schemas.microsoft.com/office/drawing/2014/main" xmlns="" id="{271D4F6B-B5B0-4D6B-8848-BB91165D2215}"/>
              </a:ext>
            </a:extLst>
          </p:cNvPr>
          <p:cNvSpPr/>
          <p:nvPr/>
        </p:nvSpPr>
        <p:spPr>
          <a:xfrm>
            <a:off x="3376045" y="2701107"/>
            <a:ext cx="1546187"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Comments</a:t>
            </a:r>
          </a:p>
        </p:txBody>
      </p:sp>
      <p:sp>
        <p:nvSpPr>
          <p:cNvPr id="9" name="Rectangle 8">
            <a:extLst>
              <a:ext uri="{FF2B5EF4-FFF2-40B4-BE49-F238E27FC236}">
                <a16:creationId xmlns:a16="http://schemas.microsoft.com/office/drawing/2014/main" xmlns="" id="{CB8C7127-D23D-47BE-9F34-436D963E207D}"/>
              </a:ext>
            </a:extLst>
          </p:cNvPr>
          <p:cNvSpPr/>
          <p:nvPr/>
        </p:nvSpPr>
        <p:spPr>
          <a:xfrm>
            <a:off x="28467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Appeal</a:t>
            </a:r>
          </a:p>
        </p:txBody>
      </p:sp>
      <p:sp>
        <p:nvSpPr>
          <p:cNvPr id="10" name="Rectangle 9">
            <a:extLst>
              <a:ext uri="{FF2B5EF4-FFF2-40B4-BE49-F238E27FC236}">
                <a16:creationId xmlns:a16="http://schemas.microsoft.com/office/drawing/2014/main" xmlns="" id="{57498209-64EA-4547-A555-90252EB66D3B}"/>
              </a:ext>
            </a:extLst>
          </p:cNvPr>
          <p:cNvSpPr/>
          <p:nvPr/>
        </p:nvSpPr>
        <p:spPr>
          <a:xfrm>
            <a:off x="333612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Court</a:t>
            </a:r>
            <a:br>
              <a:rPr lang="en-US" sz="2800" dirty="0"/>
            </a:br>
            <a:r>
              <a:rPr lang="en-US" sz="2800" dirty="0"/>
              <a:t>Order</a:t>
            </a:r>
          </a:p>
        </p:txBody>
      </p:sp>
      <p:sp>
        <p:nvSpPr>
          <p:cNvPr id="11" name="Rectangle 10">
            <a:extLst>
              <a:ext uri="{FF2B5EF4-FFF2-40B4-BE49-F238E27FC236}">
                <a16:creationId xmlns:a16="http://schemas.microsoft.com/office/drawing/2014/main" xmlns="" id="{3DEA1915-5F00-4533-9BEB-75B53AE8C86E}"/>
              </a:ext>
            </a:extLst>
          </p:cNvPr>
          <p:cNvSpPr/>
          <p:nvPr/>
        </p:nvSpPr>
        <p:spPr>
          <a:xfrm>
            <a:off x="5361990" y="267410"/>
            <a:ext cx="1586938"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Supreme</a:t>
            </a:r>
            <a:br>
              <a:rPr lang="en-US" sz="2800" dirty="0"/>
            </a:br>
            <a:r>
              <a:rPr lang="en-US" sz="2800" dirty="0"/>
              <a:t>Court</a:t>
            </a:r>
          </a:p>
        </p:txBody>
      </p:sp>
      <p:sp>
        <p:nvSpPr>
          <p:cNvPr id="17" name="Rectangle 16">
            <a:extLst>
              <a:ext uri="{FF2B5EF4-FFF2-40B4-BE49-F238E27FC236}">
                <a16:creationId xmlns:a16="http://schemas.microsoft.com/office/drawing/2014/main" xmlns="" id="{FEE0E436-E940-41BE-96DD-B47074332CE1}"/>
              </a:ext>
            </a:extLst>
          </p:cNvPr>
          <p:cNvSpPr/>
          <p:nvPr/>
        </p:nvSpPr>
        <p:spPr>
          <a:xfrm>
            <a:off x="83890" y="2701107"/>
            <a:ext cx="1158314" cy="1279087"/>
          </a:xfrm>
          <a:prstGeom prst="rect">
            <a:avLst/>
          </a:prstGeom>
          <a:solidFill>
            <a:srgbClr val="BFBFBF"/>
          </a:solidFill>
          <a:ln w="571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Enforce</a:t>
            </a:r>
          </a:p>
        </p:txBody>
      </p:sp>
      <p:sp>
        <p:nvSpPr>
          <p:cNvPr id="20" name="Oval 19">
            <a:extLst>
              <a:ext uri="{FF2B5EF4-FFF2-40B4-BE49-F238E27FC236}">
                <a16:creationId xmlns:a16="http://schemas.microsoft.com/office/drawing/2014/main" xmlns="" id="{0D267DCB-8639-4A5E-A695-7653963E7978}"/>
              </a:ext>
            </a:extLst>
          </p:cNvPr>
          <p:cNvSpPr/>
          <p:nvPr/>
        </p:nvSpPr>
        <p:spPr>
          <a:xfrm>
            <a:off x="7507745" y="1090569"/>
            <a:ext cx="1468072" cy="457200"/>
          </a:xfrm>
          <a:prstGeom prst="ellipse">
            <a:avLst/>
          </a:prstGeom>
          <a:solidFill>
            <a:srgbClr val="BFBFBF"/>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Reversed</a:t>
            </a:r>
          </a:p>
          <a:p>
            <a:pPr algn="ctr"/>
            <a:r>
              <a:rPr lang="en-US" sz="1400" dirty="0"/>
              <a:t>Remanded</a:t>
            </a:r>
          </a:p>
        </p:txBody>
      </p:sp>
      <p:cxnSp>
        <p:nvCxnSpPr>
          <p:cNvPr id="26" name="Straight Arrow Connector 25">
            <a:extLst>
              <a:ext uri="{FF2B5EF4-FFF2-40B4-BE49-F238E27FC236}">
                <a16:creationId xmlns:a16="http://schemas.microsoft.com/office/drawing/2014/main" xmlns="" id="{5F3C517B-58D9-42B3-836B-B6A6CD57179E}"/>
              </a:ext>
            </a:extLst>
          </p:cNvPr>
          <p:cNvCxnSpPr>
            <a:cxnSpLocks/>
            <a:stCxn id="2" idx="3"/>
            <a:endCxn id="3" idx="1"/>
          </p:cNvCxnSpPr>
          <p:nvPr/>
        </p:nvCxnSpPr>
        <p:spPr>
          <a:xfrm>
            <a:off x="3293954" y="5836958"/>
            <a:ext cx="351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80836B5-B7E2-451E-B742-739AAB0EB0AE}"/>
              </a:ext>
            </a:extLst>
          </p:cNvPr>
          <p:cNvCxnSpPr>
            <a:cxnSpLocks/>
            <a:stCxn id="3" idx="3"/>
            <a:endCxn id="4" idx="1"/>
          </p:cNvCxnSpPr>
          <p:nvPr/>
        </p:nvCxnSpPr>
        <p:spPr>
          <a:xfrm>
            <a:off x="5489587" y="5836958"/>
            <a:ext cx="3163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8E73B41-EB78-473C-80FC-5AD2C2A91567}"/>
              </a:ext>
            </a:extLst>
          </p:cNvPr>
          <p:cNvSpPr/>
          <p:nvPr/>
        </p:nvSpPr>
        <p:spPr>
          <a:xfrm>
            <a:off x="8120543" y="2390862"/>
            <a:ext cx="914400" cy="9144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Notice</a:t>
            </a:r>
            <a:br>
              <a:rPr lang="en-US" sz="1600" dirty="0"/>
            </a:br>
            <a:r>
              <a:rPr lang="en-US" sz="1600" dirty="0"/>
              <a:t>Inquiry</a:t>
            </a:r>
          </a:p>
        </p:txBody>
      </p:sp>
      <p:cxnSp>
        <p:nvCxnSpPr>
          <p:cNvPr id="32" name="Straight Arrow Connector 31">
            <a:extLst>
              <a:ext uri="{FF2B5EF4-FFF2-40B4-BE49-F238E27FC236}">
                <a16:creationId xmlns:a16="http://schemas.microsoft.com/office/drawing/2014/main" xmlns="" id="{59EDCD58-EB21-4648-9510-895AA092AA6A}"/>
              </a:ext>
            </a:extLst>
          </p:cNvPr>
          <p:cNvCxnSpPr>
            <a:cxnSpLocks/>
            <a:stCxn id="4" idx="0"/>
            <a:endCxn id="5" idx="2"/>
          </p:cNvCxnSpPr>
          <p:nvPr/>
        </p:nvCxnSpPr>
        <p:spPr>
          <a:xfrm flipH="1" flipV="1">
            <a:off x="5985381" y="3980194"/>
            <a:ext cx="618327" cy="110448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CA61833B-6B7F-451D-9EC9-8D6679DDC58B}"/>
              </a:ext>
            </a:extLst>
          </p:cNvPr>
          <p:cNvCxnSpPr>
            <a:cxnSpLocks/>
            <a:stCxn id="5" idx="1"/>
            <a:endCxn id="6" idx="3"/>
          </p:cNvCxnSpPr>
          <p:nvPr/>
        </p:nvCxnSpPr>
        <p:spPr>
          <a:xfrm flipH="1">
            <a:off x="4922232" y="3340651"/>
            <a:ext cx="3750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DA639CF-10DB-4372-A95A-116D4E5430AC}"/>
              </a:ext>
            </a:extLst>
          </p:cNvPr>
          <p:cNvCxnSpPr>
            <a:stCxn id="30" idx="1"/>
            <a:endCxn id="29" idx="3"/>
          </p:cNvCxnSpPr>
          <p:nvPr/>
        </p:nvCxnSpPr>
        <p:spPr>
          <a:xfrm flipH="1">
            <a:off x="7852096" y="2848062"/>
            <a:ext cx="268447"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12714AB-ACA7-44AE-84BC-25761A87FADE}"/>
              </a:ext>
            </a:extLst>
          </p:cNvPr>
          <p:cNvCxnSpPr>
            <a:cxnSpLocks/>
            <a:stCxn id="6" idx="1"/>
            <a:endCxn id="7" idx="3"/>
          </p:cNvCxnSpPr>
          <p:nvPr/>
        </p:nvCxnSpPr>
        <p:spPr>
          <a:xfrm flipH="1">
            <a:off x="2961695" y="3340651"/>
            <a:ext cx="414350" cy="9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2894406-0BFB-442A-B7FE-C730130FC0B4}"/>
              </a:ext>
            </a:extLst>
          </p:cNvPr>
          <p:cNvCxnSpPr>
            <a:cxnSpLocks/>
            <a:stCxn id="7" idx="1"/>
            <a:endCxn id="17" idx="3"/>
          </p:cNvCxnSpPr>
          <p:nvPr/>
        </p:nvCxnSpPr>
        <p:spPr>
          <a:xfrm flipH="1" flipV="1">
            <a:off x="1242204" y="3340651"/>
            <a:ext cx="430993" cy="909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F073AA7-1008-4474-9777-8AE88C508B80}"/>
              </a:ext>
            </a:extLst>
          </p:cNvPr>
          <p:cNvCxnSpPr>
            <a:cxnSpLocks/>
            <a:stCxn id="7" idx="0"/>
            <a:endCxn id="9" idx="2"/>
          </p:cNvCxnSpPr>
          <p:nvPr/>
        </p:nvCxnSpPr>
        <p:spPr>
          <a:xfrm flipH="1" flipV="1">
            <a:off x="993587" y="1636636"/>
            <a:ext cx="1323859" cy="1073561"/>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367C0A94-9051-483D-A2B5-56EFD35FE66A}"/>
              </a:ext>
            </a:extLst>
          </p:cNvPr>
          <p:cNvSpPr/>
          <p:nvPr/>
        </p:nvSpPr>
        <p:spPr>
          <a:xfrm>
            <a:off x="1998069" y="437982"/>
            <a:ext cx="968929" cy="40228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APA</a:t>
            </a:r>
          </a:p>
        </p:txBody>
      </p:sp>
      <p:cxnSp>
        <p:nvCxnSpPr>
          <p:cNvPr id="52" name="Straight Arrow Connector 51">
            <a:extLst>
              <a:ext uri="{FF2B5EF4-FFF2-40B4-BE49-F238E27FC236}">
                <a16:creationId xmlns:a16="http://schemas.microsoft.com/office/drawing/2014/main" xmlns="" id="{0579A2F7-82DC-4C29-B7C3-7123D0CDDDC7}"/>
              </a:ext>
            </a:extLst>
          </p:cNvPr>
          <p:cNvCxnSpPr>
            <a:cxnSpLocks/>
            <a:stCxn id="9" idx="3"/>
            <a:endCxn id="10" idx="1"/>
          </p:cNvCxnSpPr>
          <p:nvPr/>
        </p:nvCxnSpPr>
        <p:spPr>
          <a:xfrm>
            <a:off x="1702504" y="952023"/>
            <a:ext cx="16336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63C784C-AF18-4CB5-9B30-0500AA54612D}"/>
              </a:ext>
            </a:extLst>
          </p:cNvPr>
          <p:cNvCxnSpPr>
            <a:cxnSpLocks/>
            <a:stCxn id="10" idx="3"/>
            <a:endCxn id="11" idx="1"/>
          </p:cNvCxnSpPr>
          <p:nvPr/>
        </p:nvCxnSpPr>
        <p:spPr>
          <a:xfrm>
            <a:off x="4753954" y="952023"/>
            <a:ext cx="6080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6A6F5850-5529-46FE-B661-D01DDAD39DAF}"/>
              </a:ext>
            </a:extLst>
          </p:cNvPr>
          <p:cNvSpPr/>
          <p:nvPr/>
        </p:nvSpPr>
        <p:spPr>
          <a:xfrm>
            <a:off x="7532912" y="541090"/>
            <a:ext cx="1468072" cy="457200"/>
          </a:xfrm>
          <a:prstGeom prst="ellipse">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Affirmed</a:t>
            </a:r>
          </a:p>
        </p:txBody>
      </p:sp>
      <p:sp>
        <p:nvSpPr>
          <p:cNvPr id="57" name="Freeform: Shape 56">
            <a:extLst>
              <a:ext uri="{FF2B5EF4-FFF2-40B4-BE49-F238E27FC236}">
                <a16:creationId xmlns:a16="http://schemas.microsoft.com/office/drawing/2014/main" xmlns="" id="{63B6E9C2-4D3C-42C6-8EA5-381A0F305668}"/>
              </a:ext>
            </a:extLst>
          </p:cNvPr>
          <p:cNvSpPr/>
          <p:nvPr/>
        </p:nvSpPr>
        <p:spPr>
          <a:xfrm>
            <a:off x="6948692" y="973123"/>
            <a:ext cx="528506" cy="352338"/>
          </a:xfrm>
          <a:custGeom>
            <a:avLst/>
            <a:gdLst>
              <a:gd name="connsiteX0" fmla="*/ 0 w 528506"/>
              <a:gd name="connsiteY0" fmla="*/ 0 h 352338"/>
              <a:gd name="connsiteX1" fmla="*/ 234891 w 528506"/>
              <a:gd name="connsiteY1" fmla="*/ 260059 h 352338"/>
              <a:gd name="connsiteX2" fmla="*/ 528506 w 528506"/>
              <a:gd name="connsiteY2" fmla="*/ 352338 h 352338"/>
            </a:gdLst>
            <a:ahLst/>
            <a:cxnLst>
              <a:cxn ang="0">
                <a:pos x="connsiteX0" y="connsiteY0"/>
              </a:cxn>
              <a:cxn ang="0">
                <a:pos x="connsiteX1" y="connsiteY1"/>
              </a:cxn>
              <a:cxn ang="0">
                <a:pos x="connsiteX2" y="connsiteY2"/>
              </a:cxn>
            </a:cxnLst>
            <a:rect l="l" t="t" r="r" b="b"/>
            <a:pathLst>
              <a:path w="528506" h="352338">
                <a:moveTo>
                  <a:pt x="0" y="0"/>
                </a:moveTo>
                <a:cubicBezTo>
                  <a:pt x="73403" y="100668"/>
                  <a:pt x="146807" y="201336"/>
                  <a:pt x="234891" y="260059"/>
                </a:cubicBezTo>
                <a:cubicBezTo>
                  <a:pt x="322975" y="318782"/>
                  <a:pt x="425740" y="335560"/>
                  <a:pt x="528506" y="352338"/>
                </a:cubicBezTo>
              </a:path>
            </a:pathLst>
          </a:custGeom>
          <a:noFill/>
          <a:ln w="38100">
            <a:solidFill>
              <a:srgbClr val="A6A6A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1E0F6101-4923-4FA2-B230-C08E3B255173}"/>
              </a:ext>
            </a:extLst>
          </p:cNvPr>
          <p:cNvSpPr/>
          <p:nvPr/>
        </p:nvSpPr>
        <p:spPr>
          <a:xfrm>
            <a:off x="6107185" y="1551963"/>
            <a:ext cx="1979802" cy="1137156"/>
          </a:xfrm>
          <a:custGeom>
            <a:avLst/>
            <a:gdLst>
              <a:gd name="connsiteX0" fmla="*/ 1979802 w 1979802"/>
              <a:gd name="connsiteY0" fmla="*/ 0 h 1451296"/>
              <a:gd name="connsiteX1" fmla="*/ 1577131 w 1979802"/>
              <a:gd name="connsiteY1" fmla="*/ 511729 h 1451296"/>
              <a:gd name="connsiteX2" fmla="*/ 545285 w 1979802"/>
              <a:gd name="connsiteY2" fmla="*/ 704676 h 1451296"/>
              <a:gd name="connsiteX3" fmla="*/ 0 w 1979802"/>
              <a:gd name="connsiteY3" fmla="*/ 1451296 h 1451296"/>
            </a:gdLst>
            <a:ahLst/>
            <a:cxnLst>
              <a:cxn ang="0">
                <a:pos x="connsiteX0" y="connsiteY0"/>
              </a:cxn>
              <a:cxn ang="0">
                <a:pos x="connsiteX1" y="connsiteY1"/>
              </a:cxn>
              <a:cxn ang="0">
                <a:pos x="connsiteX2" y="connsiteY2"/>
              </a:cxn>
              <a:cxn ang="0">
                <a:pos x="connsiteX3" y="connsiteY3"/>
              </a:cxn>
            </a:cxnLst>
            <a:rect l="l" t="t" r="r" b="b"/>
            <a:pathLst>
              <a:path w="1979802" h="1451296">
                <a:moveTo>
                  <a:pt x="1979802" y="0"/>
                </a:moveTo>
                <a:cubicBezTo>
                  <a:pt x="1898009" y="197141"/>
                  <a:pt x="1816217" y="394283"/>
                  <a:pt x="1577131" y="511729"/>
                </a:cubicBezTo>
                <a:cubicBezTo>
                  <a:pt x="1338045" y="629175"/>
                  <a:pt x="808140" y="548082"/>
                  <a:pt x="545285" y="704676"/>
                </a:cubicBezTo>
                <a:cubicBezTo>
                  <a:pt x="282430" y="861270"/>
                  <a:pt x="141215" y="1156283"/>
                  <a:pt x="0" y="1451296"/>
                </a:cubicBezTo>
              </a:path>
            </a:pathLst>
          </a:custGeom>
          <a:noFill/>
          <a:ln w="38100">
            <a:solidFill>
              <a:srgbClr val="A6A6A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xmlns="" id="{BF423E15-BA29-4AB0-A519-44F3A3939B6F}"/>
              </a:ext>
            </a:extLst>
          </p:cNvPr>
          <p:cNvCxnSpPr>
            <a:cxnSpLocks/>
            <a:stCxn id="11" idx="3"/>
            <a:endCxn id="21" idx="2"/>
          </p:cNvCxnSpPr>
          <p:nvPr/>
        </p:nvCxnSpPr>
        <p:spPr>
          <a:xfrm flipV="1">
            <a:off x="6948928" y="769690"/>
            <a:ext cx="583984" cy="182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xmlns="" id="{3E22DEAF-57F9-425F-92DB-BF08E98D5144}"/>
              </a:ext>
            </a:extLst>
          </p:cNvPr>
          <p:cNvSpPr/>
          <p:nvPr/>
        </p:nvSpPr>
        <p:spPr>
          <a:xfrm>
            <a:off x="8103765" y="3437389"/>
            <a:ext cx="914400" cy="9144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Petition</a:t>
            </a:r>
          </a:p>
        </p:txBody>
      </p:sp>
      <p:cxnSp>
        <p:nvCxnSpPr>
          <p:cNvPr id="66" name="Straight Arrow Connector 65">
            <a:extLst>
              <a:ext uri="{FF2B5EF4-FFF2-40B4-BE49-F238E27FC236}">
                <a16:creationId xmlns:a16="http://schemas.microsoft.com/office/drawing/2014/main" xmlns="" id="{C653D17A-0420-4038-B3F8-6F7892C79816}"/>
              </a:ext>
            </a:extLst>
          </p:cNvPr>
          <p:cNvCxnSpPr>
            <a:cxnSpLocks/>
            <a:stCxn id="64" idx="1"/>
            <a:endCxn id="5" idx="3"/>
          </p:cNvCxnSpPr>
          <p:nvPr/>
        </p:nvCxnSpPr>
        <p:spPr>
          <a:xfrm flipH="1" flipV="1">
            <a:off x="6673463" y="3340651"/>
            <a:ext cx="1430302" cy="553938"/>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78F24000-E85B-4BAB-AF7A-1F297E597332}"/>
              </a:ext>
            </a:extLst>
          </p:cNvPr>
          <p:cNvCxnSpPr>
            <a:cxnSpLocks/>
            <a:stCxn id="30" idx="1"/>
            <a:endCxn id="5" idx="3"/>
          </p:cNvCxnSpPr>
          <p:nvPr/>
        </p:nvCxnSpPr>
        <p:spPr>
          <a:xfrm flipH="1">
            <a:off x="6673463" y="2848062"/>
            <a:ext cx="1447080" cy="492589"/>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36D2ACD0-9175-43F9-9067-4AE90B67C832}"/>
              </a:ext>
            </a:extLst>
          </p:cNvPr>
          <p:cNvSpPr/>
          <p:nvPr/>
        </p:nvSpPr>
        <p:spPr>
          <a:xfrm>
            <a:off x="6937696" y="2390862"/>
            <a:ext cx="914400" cy="914400"/>
          </a:xfrm>
          <a:prstGeom prst="roundRect">
            <a:avLst/>
          </a:prstGeom>
          <a:solidFill>
            <a:schemeClr val="bg1">
              <a:lumMod val="75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a:t>
            </a:r>
          </a:p>
        </p:txBody>
      </p:sp>
      <p:sp>
        <p:nvSpPr>
          <p:cNvPr id="69" name="TextBox 68">
            <a:extLst>
              <a:ext uri="{FF2B5EF4-FFF2-40B4-BE49-F238E27FC236}">
                <a16:creationId xmlns:a16="http://schemas.microsoft.com/office/drawing/2014/main" xmlns="" id="{C0FE1EF8-D7BB-4B9E-B40F-D19435DCFAF9}"/>
              </a:ext>
            </a:extLst>
          </p:cNvPr>
          <p:cNvSpPr txBox="1"/>
          <p:nvPr/>
        </p:nvSpPr>
        <p:spPr>
          <a:xfrm>
            <a:off x="6818544" y="3832899"/>
            <a:ext cx="1263744" cy="461665"/>
          </a:xfrm>
          <a:prstGeom prst="rect">
            <a:avLst/>
          </a:prstGeom>
          <a:noFill/>
        </p:spPr>
        <p:txBody>
          <a:bodyPr wrap="none" rtlCol="0">
            <a:spAutoFit/>
          </a:bodyPr>
          <a:lstStyle/>
          <a:p>
            <a:r>
              <a:rPr lang="en-US" sz="2400" dirty="0">
                <a:solidFill>
                  <a:schemeClr val="bg1">
                    <a:lumMod val="75000"/>
                  </a:schemeClr>
                </a:solidFill>
              </a:rPr>
              <a:t>Optional</a:t>
            </a:r>
          </a:p>
        </p:txBody>
      </p:sp>
      <p:sp>
        <p:nvSpPr>
          <p:cNvPr id="72" name="Oval 71">
            <a:extLst>
              <a:ext uri="{FF2B5EF4-FFF2-40B4-BE49-F238E27FC236}">
                <a16:creationId xmlns:a16="http://schemas.microsoft.com/office/drawing/2014/main" xmlns="" id="{6D4A8F8E-C6DD-40D2-B054-CE89099A203D}"/>
              </a:ext>
            </a:extLst>
          </p:cNvPr>
          <p:cNvSpPr/>
          <p:nvPr/>
        </p:nvSpPr>
        <p:spPr>
          <a:xfrm>
            <a:off x="1940044" y="1016277"/>
            <a:ext cx="1084978" cy="40228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Statute</a:t>
            </a:r>
          </a:p>
        </p:txBody>
      </p:sp>
      <p:sp>
        <p:nvSpPr>
          <p:cNvPr id="73" name="Oval 72">
            <a:extLst>
              <a:ext uri="{FF2B5EF4-FFF2-40B4-BE49-F238E27FC236}">
                <a16:creationId xmlns:a16="http://schemas.microsoft.com/office/drawing/2014/main" xmlns="" id="{9CFDCCAC-C6A0-4CF9-A46B-52CEDC59E27D}"/>
              </a:ext>
            </a:extLst>
          </p:cNvPr>
          <p:cNvSpPr/>
          <p:nvPr/>
        </p:nvSpPr>
        <p:spPr>
          <a:xfrm>
            <a:off x="1721233" y="1494211"/>
            <a:ext cx="1532390" cy="471181"/>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Constitution</a:t>
            </a:r>
          </a:p>
        </p:txBody>
      </p:sp>
      <p:sp>
        <p:nvSpPr>
          <p:cNvPr id="78" name="TextBox 77">
            <a:extLst>
              <a:ext uri="{FF2B5EF4-FFF2-40B4-BE49-F238E27FC236}">
                <a16:creationId xmlns:a16="http://schemas.microsoft.com/office/drawing/2014/main" xmlns="" id="{03BF9886-CEBC-48D3-9EF2-C8F396922E41}"/>
              </a:ext>
            </a:extLst>
          </p:cNvPr>
          <p:cNvSpPr txBox="1"/>
          <p:nvPr/>
        </p:nvSpPr>
        <p:spPr>
          <a:xfrm>
            <a:off x="6252759" y="6483572"/>
            <a:ext cx="2891241" cy="369332"/>
          </a:xfrm>
          <a:prstGeom prst="rect">
            <a:avLst/>
          </a:prstGeom>
          <a:noFill/>
        </p:spPr>
        <p:txBody>
          <a:bodyPr wrap="none" rtlCol="0">
            <a:spAutoFit/>
          </a:bodyPr>
          <a:lstStyle/>
          <a:p>
            <a:r>
              <a:rPr lang="en-US" dirty="0">
                <a:solidFill>
                  <a:schemeClr val="bg1">
                    <a:lumMod val="75000"/>
                  </a:schemeClr>
                </a:solidFill>
              </a:rPr>
              <a:t>Warning: Not Drawn to Scale</a:t>
            </a:r>
          </a:p>
        </p:txBody>
      </p:sp>
      <p:sp>
        <p:nvSpPr>
          <p:cNvPr id="130" name="Freeform: Shape 129">
            <a:extLst>
              <a:ext uri="{FF2B5EF4-FFF2-40B4-BE49-F238E27FC236}">
                <a16:creationId xmlns:a16="http://schemas.microsoft.com/office/drawing/2014/main" xmlns="" id="{AF651102-9F68-4F0F-8C60-989564C8E46C}"/>
              </a:ext>
            </a:extLst>
          </p:cNvPr>
          <p:cNvSpPr/>
          <p:nvPr/>
        </p:nvSpPr>
        <p:spPr>
          <a:xfrm>
            <a:off x="2001290" y="3959525"/>
            <a:ext cx="327842" cy="1138686"/>
          </a:xfrm>
          <a:custGeom>
            <a:avLst/>
            <a:gdLst>
              <a:gd name="connsiteX0" fmla="*/ 310589 w 327842"/>
              <a:gd name="connsiteY0" fmla="*/ 0 h 1138686"/>
              <a:gd name="connsiteX1" fmla="*/ 38 w 327842"/>
              <a:gd name="connsiteY1" fmla="*/ 526211 h 1138686"/>
              <a:gd name="connsiteX2" fmla="*/ 327842 w 327842"/>
              <a:gd name="connsiteY2" fmla="*/ 1138686 h 1138686"/>
            </a:gdLst>
            <a:ahLst/>
            <a:cxnLst>
              <a:cxn ang="0">
                <a:pos x="connsiteX0" y="connsiteY0"/>
              </a:cxn>
              <a:cxn ang="0">
                <a:pos x="connsiteX1" y="connsiteY1"/>
              </a:cxn>
              <a:cxn ang="0">
                <a:pos x="connsiteX2" y="connsiteY2"/>
              </a:cxn>
            </a:cxnLst>
            <a:rect l="l" t="t" r="r" b="b"/>
            <a:pathLst>
              <a:path w="327842" h="1138686">
                <a:moveTo>
                  <a:pt x="310589" y="0"/>
                </a:moveTo>
                <a:cubicBezTo>
                  <a:pt x="153875" y="168215"/>
                  <a:pt x="-2838" y="336430"/>
                  <a:pt x="38" y="526211"/>
                </a:cubicBezTo>
                <a:cubicBezTo>
                  <a:pt x="2913" y="715992"/>
                  <a:pt x="165377" y="927339"/>
                  <a:pt x="327842" y="1138686"/>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B059379-2DCD-4B21-99D2-E5D41BC4E40C}"/>
              </a:ext>
            </a:extLst>
          </p:cNvPr>
          <p:cNvSpPr/>
          <p:nvPr/>
        </p:nvSpPr>
        <p:spPr>
          <a:xfrm>
            <a:off x="1673197" y="2710197"/>
            <a:ext cx="1288498"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a:t>
            </a:r>
          </a:p>
          <a:p>
            <a:pPr algn="ctr"/>
            <a:r>
              <a:rPr lang="en-US" sz="2400" dirty="0"/>
              <a:t>Decision</a:t>
            </a:r>
          </a:p>
        </p:txBody>
      </p:sp>
      <p:pic>
        <p:nvPicPr>
          <p:cNvPr id="3074" name="Picture 2" descr="Related image">
            <a:extLst>
              <a:ext uri="{FF2B5EF4-FFF2-40B4-BE49-F238E27FC236}">
                <a16:creationId xmlns:a16="http://schemas.microsoft.com/office/drawing/2014/main" xmlns="" id="{B75B0AE3-8F27-418C-86B5-1570CDC97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1" y="5887271"/>
            <a:ext cx="2395099" cy="1197550"/>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xmlns="" id="{24875379-CB13-499F-A8DF-65AA3BA61028}"/>
              </a:ext>
            </a:extLst>
          </p:cNvPr>
          <p:cNvSpPr txBox="1"/>
          <p:nvPr/>
        </p:nvSpPr>
        <p:spPr>
          <a:xfrm>
            <a:off x="2248156" y="4010366"/>
            <a:ext cx="3837333" cy="461665"/>
          </a:xfrm>
          <a:prstGeom prst="rect">
            <a:avLst/>
          </a:prstGeom>
          <a:noFill/>
        </p:spPr>
        <p:txBody>
          <a:bodyPr wrap="none" rtlCol="0">
            <a:spAutoFit/>
          </a:bodyPr>
          <a:lstStyle/>
          <a:p>
            <a:r>
              <a:rPr lang="en-US" sz="2400" dirty="0">
                <a:solidFill>
                  <a:schemeClr val="bg1">
                    <a:lumMod val="65000"/>
                  </a:schemeClr>
                </a:solidFill>
              </a:rPr>
              <a:t>Administrative Procedure Act</a:t>
            </a:r>
          </a:p>
        </p:txBody>
      </p:sp>
      <p:sp>
        <p:nvSpPr>
          <p:cNvPr id="8" name="TextBox 7"/>
          <p:cNvSpPr txBox="1"/>
          <p:nvPr/>
        </p:nvSpPr>
        <p:spPr>
          <a:xfrm rot="488561">
            <a:off x="6433599" y="5006722"/>
            <a:ext cx="1630412" cy="369332"/>
          </a:xfrm>
          <a:prstGeom prst="rect">
            <a:avLst/>
          </a:prstGeom>
          <a:solidFill>
            <a:schemeClr val="tx1">
              <a:lumMod val="85000"/>
              <a:lumOff val="15000"/>
            </a:schemeClr>
          </a:solidFill>
        </p:spPr>
        <p:txBody>
          <a:bodyPr wrap="none" rtlCol="0">
            <a:spAutoFit/>
          </a:bodyPr>
          <a:lstStyle/>
          <a:p>
            <a:r>
              <a:rPr lang="en-US" dirty="0">
                <a:solidFill>
                  <a:srgbClr val="FFFFFF"/>
                </a:solidFill>
              </a:rPr>
              <a:t>Telecom Act 96</a:t>
            </a:r>
          </a:p>
        </p:txBody>
      </p:sp>
      <p:sp>
        <p:nvSpPr>
          <p:cNvPr id="47" name="TextBox 46"/>
          <p:cNvSpPr txBox="1"/>
          <p:nvPr/>
        </p:nvSpPr>
        <p:spPr>
          <a:xfrm rot="488561">
            <a:off x="1471032" y="3689645"/>
            <a:ext cx="1994807" cy="369332"/>
          </a:xfrm>
          <a:prstGeom prst="rect">
            <a:avLst/>
          </a:prstGeom>
          <a:solidFill>
            <a:schemeClr val="tx1">
              <a:lumMod val="85000"/>
              <a:lumOff val="15000"/>
            </a:schemeClr>
          </a:solidFill>
        </p:spPr>
        <p:txBody>
          <a:bodyPr wrap="none" rtlCol="0">
            <a:spAutoFit/>
          </a:bodyPr>
          <a:lstStyle/>
          <a:p>
            <a:r>
              <a:rPr lang="en-US" dirty="0">
                <a:solidFill>
                  <a:srgbClr val="FFFFFF"/>
                </a:solidFill>
              </a:rPr>
              <a:t>Computer Inquiries</a:t>
            </a:r>
          </a:p>
        </p:txBody>
      </p:sp>
      <p:sp>
        <p:nvSpPr>
          <p:cNvPr id="48" name="TextBox 47"/>
          <p:cNvSpPr txBox="1"/>
          <p:nvPr/>
        </p:nvSpPr>
        <p:spPr>
          <a:xfrm rot="488561">
            <a:off x="5997283" y="113603"/>
            <a:ext cx="1590399" cy="369332"/>
          </a:xfrm>
          <a:prstGeom prst="rect">
            <a:avLst/>
          </a:prstGeom>
          <a:solidFill>
            <a:schemeClr val="tx1">
              <a:lumMod val="85000"/>
              <a:lumOff val="15000"/>
            </a:schemeClr>
          </a:solidFill>
        </p:spPr>
        <p:txBody>
          <a:bodyPr wrap="none" rtlCol="0">
            <a:spAutoFit/>
          </a:bodyPr>
          <a:lstStyle/>
          <a:p>
            <a:r>
              <a:rPr lang="en-US" dirty="0">
                <a:solidFill>
                  <a:srgbClr val="FFFFFF"/>
                </a:solidFill>
              </a:rPr>
              <a:t>NCTA v </a:t>
            </a:r>
            <a:r>
              <a:rPr lang="en-US" dirty="0" err="1">
                <a:solidFill>
                  <a:srgbClr val="FFFFFF"/>
                </a:solidFill>
              </a:rPr>
              <a:t>BrandX</a:t>
            </a:r>
            <a:endParaRPr lang="en-US" dirty="0">
              <a:solidFill>
                <a:srgbClr val="FFFFFF"/>
              </a:solidFill>
            </a:endParaRPr>
          </a:p>
        </p:txBody>
      </p:sp>
      <p:sp>
        <p:nvSpPr>
          <p:cNvPr id="49" name="TextBox 48"/>
          <p:cNvSpPr txBox="1"/>
          <p:nvPr/>
        </p:nvSpPr>
        <p:spPr>
          <a:xfrm rot="488561">
            <a:off x="1810434" y="2655965"/>
            <a:ext cx="1998639" cy="369332"/>
          </a:xfrm>
          <a:prstGeom prst="rect">
            <a:avLst/>
          </a:prstGeom>
          <a:solidFill>
            <a:schemeClr val="tx1">
              <a:lumMod val="85000"/>
              <a:lumOff val="15000"/>
            </a:schemeClr>
          </a:solidFill>
        </p:spPr>
        <p:txBody>
          <a:bodyPr wrap="none" rtlCol="0">
            <a:spAutoFit/>
          </a:bodyPr>
          <a:lstStyle/>
          <a:p>
            <a:r>
              <a:rPr lang="en-US" dirty="0">
                <a:solidFill>
                  <a:srgbClr val="FFFFFF"/>
                </a:solidFill>
              </a:rPr>
              <a:t>Internet over Cable</a:t>
            </a:r>
          </a:p>
        </p:txBody>
      </p:sp>
      <p:sp>
        <p:nvSpPr>
          <p:cNvPr id="51" name="TextBox 50">
            <a:extLst>
              <a:ext uri="{FF2B5EF4-FFF2-40B4-BE49-F238E27FC236}">
                <a16:creationId xmlns:a16="http://schemas.microsoft.com/office/drawing/2014/main" xmlns="" id="{08AD2C73-C7B6-4366-833F-402A3EAE8CAC}"/>
              </a:ext>
            </a:extLst>
          </p:cNvPr>
          <p:cNvSpPr txBox="1"/>
          <p:nvPr/>
        </p:nvSpPr>
        <p:spPr>
          <a:xfrm>
            <a:off x="1762491" y="-35201"/>
            <a:ext cx="1591269" cy="400110"/>
          </a:xfrm>
          <a:prstGeom prst="rect">
            <a:avLst/>
          </a:prstGeom>
          <a:noFill/>
        </p:spPr>
        <p:txBody>
          <a:bodyPr wrap="none" rtlCol="0">
            <a:spAutoFit/>
          </a:bodyPr>
          <a:lstStyle/>
          <a:p>
            <a:r>
              <a:rPr lang="en-US" sz="2000" dirty="0">
                <a:solidFill>
                  <a:srgbClr val="FF0000"/>
                </a:solidFill>
                <a:effectLst>
                  <a:glow rad="127000">
                    <a:schemeClr val="bg1"/>
                  </a:glow>
                </a:effectLst>
              </a:rPr>
              <a:t>Amicus Briefs</a:t>
            </a:r>
          </a:p>
        </p:txBody>
      </p:sp>
      <p:sp>
        <p:nvSpPr>
          <p:cNvPr id="53" name="TextBox 52">
            <a:extLst>
              <a:ext uri="{FF2B5EF4-FFF2-40B4-BE49-F238E27FC236}">
                <a16:creationId xmlns:a16="http://schemas.microsoft.com/office/drawing/2014/main" xmlns="" id="{5B31AD78-1EDC-4574-AA97-5916A4CACD9C}"/>
              </a:ext>
            </a:extLst>
          </p:cNvPr>
          <p:cNvSpPr txBox="1"/>
          <p:nvPr/>
        </p:nvSpPr>
        <p:spPr>
          <a:xfrm>
            <a:off x="4126597" y="2265932"/>
            <a:ext cx="1314014" cy="400110"/>
          </a:xfrm>
          <a:prstGeom prst="rect">
            <a:avLst/>
          </a:prstGeom>
          <a:noFill/>
        </p:spPr>
        <p:txBody>
          <a:bodyPr wrap="none" rtlCol="0">
            <a:spAutoFit/>
          </a:bodyPr>
          <a:lstStyle/>
          <a:p>
            <a:r>
              <a:rPr lang="en-US" sz="2000" dirty="0">
                <a:solidFill>
                  <a:srgbClr val="FF0000"/>
                </a:solidFill>
                <a:effectLst>
                  <a:glow rad="127000">
                    <a:schemeClr val="bg1"/>
                  </a:glow>
                </a:effectLst>
              </a:rPr>
              <a:t>Comments</a:t>
            </a:r>
          </a:p>
        </p:txBody>
      </p:sp>
      <p:sp>
        <p:nvSpPr>
          <p:cNvPr id="55" name="TextBox 54">
            <a:extLst>
              <a:ext uri="{FF2B5EF4-FFF2-40B4-BE49-F238E27FC236}">
                <a16:creationId xmlns:a16="http://schemas.microsoft.com/office/drawing/2014/main" xmlns="" id="{90DFF8A7-57D9-4BFF-883D-6389CB89C3FB}"/>
              </a:ext>
            </a:extLst>
          </p:cNvPr>
          <p:cNvSpPr txBox="1"/>
          <p:nvPr/>
        </p:nvSpPr>
        <p:spPr>
          <a:xfrm>
            <a:off x="4738244" y="4673101"/>
            <a:ext cx="1124347" cy="400110"/>
          </a:xfrm>
          <a:prstGeom prst="rect">
            <a:avLst/>
          </a:prstGeom>
          <a:noFill/>
        </p:spPr>
        <p:txBody>
          <a:bodyPr wrap="none" rtlCol="0">
            <a:spAutoFit/>
          </a:bodyPr>
          <a:lstStyle/>
          <a:p>
            <a:r>
              <a:rPr lang="en-US" sz="2000" dirty="0">
                <a:solidFill>
                  <a:srgbClr val="FF0000"/>
                </a:solidFill>
                <a:effectLst>
                  <a:glow rad="127000">
                    <a:schemeClr val="bg1"/>
                  </a:glow>
                </a:effectLst>
              </a:rPr>
              <a:t>Lobbying</a:t>
            </a:r>
          </a:p>
        </p:txBody>
      </p:sp>
      <p:sp>
        <p:nvSpPr>
          <p:cNvPr id="56" name="TextBox 55">
            <a:extLst>
              <a:ext uri="{FF2B5EF4-FFF2-40B4-BE49-F238E27FC236}">
                <a16:creationId xmlns:a16="http://schemas.microsoft.com/office/drawing/2014/main" xmlns="" id="{CE4C55BE-675A-41A7-9189-E63BB29FB419}"/>
              </a:ext>
            </a:extLst>
          </p:cNvPr>
          <p:cNvSpPr txBox="1"/>
          <p:nvPr/>
        </p:nvSpPr>
        <p:spPr>
          <a:xfrm>
            <a:off x="-44084" y="4658522"/>
            <a:ext cx="1482009" cy="461665"/>
          </a:xfrm>
          <a:prstGeom prst="rect">
            <a:avLst/>
          </a:prstGeom>
          <a:noFill/>
        </p:spPr>
        <p:txBody>
          <a:bodyPr wrap="none" rtlCol="0">
            <a:spAutoFit/>
          </a:bodyPr>
          <a:lstStyle/>
          <a:p>
            <a:r>
              <a:rPr lang="en-US" sz="2400" dirty="0">
                <a:solidFill>
                  <a:schemeClr val="bg1"/>
                </a:solidFill>
              </a:rPr>
              <a:t>Legislative</a:t>
            </a:r>
          </a:p>
        </p:txBody>
      </p:sp>
      <p:sp>
        <p:nvSpPr>
          <p:cNvPr id="59" name="TextBox 58">
            <a:extLst>
              <a:ext uri="{FF2B5EF4-FFF2-40B4-BE49-F238E27FC236}">
                <a16:creationId xmlns:a16="http://schemas.microsoft.com/office/drawing/2014/main" xmlns="" id="{164DC329-900F-47C7-ACEB-0B0CD3FB2467}"/>
              </a:ext>
            </a:extLst>
          </p:cNvPr>
          <p:cNvSpPr txBox="1"/>
          <p:nvPr/>
        </p:nvSpPr>
        <p:spPr>
          <a:xfrm>
            <a:off x="-39575" y="-80534"/>
            <a:ext cx="1095172" cy="461665"/>
          </a:xfrm>
          <a:prstGeom prst="rect">
            <a:avLst/>
          </a:prstGeom>
          <a:noFill/>
        </p:spPr>
        <p:txBody>
          <a:bodyPr wrap="none" rtlCol="0">
            <a:spAutoFit/>
          </a:bodyPr>
          <a:lstStyle/>
          <a:p>
            <a:r>
              <a:rPr lang="en-US" sz="2400" dirty="0">
                <a:solidFill>
                  <a:schemeClr val="bg1"/>
                </a:solidFill>
              </a:rPr>
              <a:t>Judicial</a:t>
            </a:r>
          </a:p>
        </p:txBody>
      </p:sp>
      <p:sp>
        <p:nvSpPr>
          <p:cNvPr id="61" name="TextBox 60">
            <a:extLst>
              <a:ext uri="{FF2B5EF4-FFF2-40B4-BE49-F238E27FC236}">
                <a16:creationId xmlns:a16="http://schemas.microsoft.com/office/drawing/2014/main" xmlns="" id="{D9999F6E-7E66-47B5-B394-B7ECA1184D6C}"/>
              </a:ext>
            </a:extLst>
          </p:cNvPr>
          <p:cNvSpPr txBox="1"/>
          <p:nvPr/>
        </p:nvSpPr>
        <p:spPr>
          <a:xfrm>
            <a:off x="-36308" y="2000034"/>
            <a:ext cx="1369349" cy="461665"/>
          </a:xfrm>
          <a:prstGeom prst="rect">
            <a:avLst/>
          </a:prstGeom>
          <a:noFill/>
        </p:spPr>
        <p:txBody>
          <a:bodyPr wrap="none" rtlCol="0">
            <a:spAutoFit/>
          </a:bodyPr>
          <a:lstStyle/>
          <a:p>
            <a:r>
              <a:rPr lang="en-US" sz="2400" dirty="0">
                <a:solidFill>
                  <a:schemeClr val="bg1"/>
                </a:solidFill>
              </a:rPr>
              <a:t>Executive</a:t>
            </a:r>
          </a:p>
        </p:txBody>
      </p:sp>
    </p:spTree>
    <p:extLst>
      <p:ext uri="{BB962C8B-B14F-4D97-AF65-F5344CB8AC3E}">
        <p14:creationId xmlns:p14="http://schemas.microsoft.com/office/powerpoint/2010/main" val="46548932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3000"/>
                                        <p:tgtEl>
                                          <p:spTgt spid="47"/>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2000"/>
                                        <p:tgtEl>
                                          <p:spTgt spid="49"/>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48"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Internet over Wireline (DSL) 2005</a:t>
            </a:r>
          </a:p>
        </p:txBody>
      </p:sp>
      <p:sp>
        <p:nvSpPr>
          <p:cNvPr id="3" name="Content Placeholder 2"/>
          <p:cNvSpPr>
            <a:spLocks noGrp="1"/>
          </p:cNvSpPr>
          <p:nvPr>
            <p:ph idx="1"/>
          </p:nvPr>
        </p:nvSpPr>
        <p:spPr/>
        <p:txBody>
          <a:bodyPr/>
          <a:lstStyle/>
          <a:p>
            <a:r>
              <a:rPr lang="en-US" dirty="0">
                <a:solidFill>
                  <a:srgbClr val="FFFFFF"/>
                </a:solidFill>
              </a:rPr>
              <a:t>Information Service (unregulated)</a:t>
            </a:r>
          </a:p>
          <a:p>
            <a:r>
              <a:rPr lang="en-US" dirty="0">
                <a:solidFill>
                  <a:srgbClr val="FFFF00"/>
                </a:solidFill>
              </a:rPr>
              <a:t>Broadband Policy Statement</a:t>
            </a:r>
          </a:p>
          <a:p>
            <a:pPr lvl="1"/>
            <a:r>
              <a:rPr lang="en-US" dirty="0">
                <a:solidFill>
                  <a:srgbClr val="FFFFFF"/>
                </a:solidFill>
              </a:rPr>
              <a:t>Access content of choice</a:t>
            </a:r>
          </a:p>
          <a:p>
            <a:pPr lvl="1"/>
            <a:r>
              <a:rPr lang="en-US" dirty="0">
                <a:solidFill>
                  <a:srgbClr val="FFFFFF"/>
                </a:solidFill>
              </a:rPr>
              <a:t>Run applications and use services of choice</a:t>
            </a:r>
          </a:p>
          <a:p>
            <a:pPr lvl="1"/>
            <a:r>
              <a:rPr lang="en-US" dirty="0">
                <a:solidFill>
                  <a:srgbClr val="FFFFFF"/>
                </a:solidFill>
              </a:rPr>
              <a:t>Connect devices of choice</a:t>
            </a:r>
          </a:p>
          <a:p>
            <a:pPr lvl="1"/>
            <a:r>
              <a:rPr lang="en-US" dirty="0">
                <a:solidFill>
                  <a:srgbClr val="FFFFFF"/>
                </a:solidFill>
              </a:rPr>
              <a:t>Information regarding service plans</a:t>
            </a:r>
          </a:p>
          <a:p>
            <a:pPr lvl="1"/>
            <a:r>
              <a:rPr lang="en-US" dirty="0">
                <a:solidFill>
                  <a:srgbClr val="FFFFFF"/>
                </a:solidFill>
              </a:rPr>
              <a:t>Competition</a:t>
            </a:r>
          </a:p>
          <a:p>
            <a:pPr lvl="1"/>
            <a:endParaRPr lang="en-US" dirty="0">
              <a:solidFill>
                <a:srgbClr val="FFFFFF"/>
              </a:solidFill>
            </a:endParaRPr>
          </a:p>
        </p:txBody>
      </p:sp>
      <p:sp>
        <p:nvSpPr>
          <p:cNvPr id="4" name="Speech Bubble: Rectangle with Corners Rounded 3">
            <a:extLst>
              <a:ext uri="{FF2B5EF4-FFF2-40B4-BE49-F238E27FC236}">
                <a16:creationId xmlns:a16="http://schemas.microsoft.com/office/drawing/2014/main" xmlns="" id="{170228F3-92AF-44EA-A817-997725027EF8}"/>
              </a:ext>
            </a:extLst>
          </p:cNvPr>
          <p:cNvSpPr/>
          <p:nvPr/>
        </p:nvSpPr>
        <p:spPr>
          <a:xfrm>
            <a:off x="6979641" y="2558642"/>
            <a:ext cx="1963024" cy="914652"/>
          </a:xfrm>
          <a:prstGeom prst="wedgeRoundRectCallout">
            <a:avLst>
              <a:gd name="adj1" fmla="val -110150"/>
              <a:gd name="adj2" fmla="val -356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Network Neutrality Proceeding</a:t>
            </a:r>
          </a:p>
        </p:txBody>
      </p:sp>
    </p:spTree>
    <p:extLst>
      <p:ext uri="{BB962C8B-B14F-4D97-AF65-F5344CB8AC3E}">
        <p14:creationId xmlns:p14="http://schemas.microsoft.com/office/powerpoint/2010/main" val="14083008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A7A2BF81-0C3B-0A4A-993E-A34000961F09}" type="slidenum">
              <a:rPr lang="en-US"/>
              <a:pPr/>
              <a:t>24</a:t>
            </a:fld>
            <a:endParaRPr lang="en-US"/>
          </a:p>
        </p:txBody>
      </p:sp>
      <p:sp>
        <p:nvSpPr>
          <p:cNvPr id="816130" name="Cloud"/>
          <p:cNvSpPr>
            <a:spLocks noChangeAspect="1" noEditPoints="1" noChangeArrowheads="1"/>
          </p:cNvSpPr>
          <p:nvPr/>
        </p:nvSpPr>
        <p:spPr bwMode="auto">
          <a:xfrm>
            <a:off x="2667000" y="1066800"/>
            <a:ext cx="3733800" cy="55229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a:p>
            <a:endParaRPr lang="en-US"/>
          </a:p>
          <a:p>
            <a:endParaRPr lang="en-US"/>
          </a:p>
          <a:p>
            <a:pPr algn="ctr"/>
            <a:endParaRPr lang="en-US" sz="3600">
              <a:latin typeface="Tahoma" charset="0"/>
            </a:endParaRPr>
          </a:p>
          <a:p>
            <a:pPr algn="ctr"/>
            <a:r>
              <a:rPr lang="en-US" sz="3600">
                <a:latin typeface="Tahoma" charset="0"/>
              </a:rPr>
              <a:t>Internet</a:t>
            </a:r>
          </a:p>
        </p:txBody>
      </p:sp>
      <p:sp>
        <p:nvSpPr>
          <p:cNvPr id="816131" name="Cloud"/>
          <p:cNvSpPr>
            <a:spLocks noChangeAspect="1" noEditPoints="1" noChangeArrowheads="1"/>
          </p:cNvSpPr>
          <p:nvPr/>
        </p:nvSpPr>
        <p:spPr bwMode="auto">
          <a:xfrm>
            <a:off x="2133600" y="2590800"/>
            <a:ext cx="1371600" cy="1524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pic>
        <p:nvPicPr>
          <p:cNvPr id="816132" name="Picture 4"/>
          <p:cNvPicPr>
            <a:picLocks noChangeAspect="1" noChangeArrowheads="1"/>
          </p:cNvPicPr>
          <p:nvPr/>
        </p:nvPicPr>
        <p:blipFill>
          <a:blip r:embed="rId3">
            <a:extLst>
              <a:ext uri="{28A0092B-C50C-407E-A947-70E740481C1C}">
                <a14:useLocalDpi xmlns:a14="http://schemas.microsoft.com/office/drawing/2010/main" val="0"/>
              </a:ext>
            </a:extLst>
          </a:blip>
          <a:srcRect l="10001" t="34000" r="12500" b="36667"/>
          <a:stretch>
            <a:fillRect/>
          </a:stretch>
        </p:blipFill>
        <p:spPr bwMode="auto">
          <a:xfrm>
            <a:off x="2362200" y="2895600"/>
            <a:ext cx="990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6133" name="Cloud"/>
          <p:cNvSpPr>
            <a:spLocks noChangeAspect="1" noEditPoints="1" noChangeArrowheads="1"/>
          </p:cNvSpPr>
          <p:nvPr/>
        </p:nvSpPr>
        <p:spPr bwMode="auto">
          <a:xfrm>
            <a:off x="5638800" y="2590800"/>
            <a:ext cx="1371600" cy="1524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endParaRPr lang="en-US"/>
          </a:p>
        </p:txBody>
      </p:sp>
      <p:pic>
        <p:nvPicPr>
          <p:cNvPr id="816134" name="Picture 6"/>
          <p:cNvPicPr>
            <a:picLocks noChangeAspect="1" noChangeArrowheads="1"/>
          </p:cNvPicPr>
          <p:nvPr/>
        </p:nvPicPr>
        <p:blipFill>
          <a:blip r:embed="rId3">
            <a:extLst>
              <a:ext uri="{28A0092B-C50C-407E-A947-70E740481C1C}">
                <a14:useLocalDpi xmlns:a14="http://schemas.microsoft.com/office/drawing/2010/main" val="0"/>
              </a:ext>
            </a:extLst>
          </a:blip>
          <a:srcRect l="10001" t="34000" r="12500" b="36667"/>
          <a:stretch>
            <a:fillRect/>
          </a:stretch>
        </p:blipFill>
        <p:spPr bwMode="auto">
          <a:xfrm>
            <a:off x="5867400" y="2895600"/>
            <a:ext cx="990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6135" name="Picture 7"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5438" y="2819400"/>
            <a:ext cx="1198562" cy="1223963"/>
          </a:xfrm>
          <a:prstGeom prst="rect">
            <a:avLst/>
          </a:prstGeom>
          <a:noFill/>
          <a:extLst>
            <a:ext uri="{909E8E84-426E-40dd-AFC4-6F175D3DCCD1}">
              <a14:hiddenFill xmlns:a14="http://schemas.microsoft.com/office/drawing/2010/main">
                <a:solidFill>
                  <a:srgbClr val="FFFFFF"/>
                </a:solidFill>
              </a14:hiddenFill>
            </a:ext>
          </a:extLst>
        </p:spPr>
      </p:pic>
      <p:pic>
        <p:nvPicPr>
          <p:cNvPr id="816136" name="Picture 8" descr="j0292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94038"/>
            <a:ext cx="914400" cy="868362"/>
          </a:xfrm>
          <a:prstGeom prst="rect">
            <a:avLst/>
          </a:prstGeom>
          <a:noFill/>
          <a:extLst>
            <a:ext uri="{909E8E84-426E-40dd-AFC4-6F175D3DCCD1}">
              <a14:hiddenFill xmlns:a14="http://schemas.microsoft.com/office/drawing/2010/main">
                <a:solidFill>
                  <a:srgbClr val="FFFFFF"/>
                </a:solidFill>
              </a14:hiddenFill>
            </a:ext>
          </a:extLst>
        </p:spPr>
      </p:pic>
      <p:cxnSp>
        <p:nvCxnSpPr>
          <p:cNvPr id="816137" name="AutoShape 9"/>
          <p:cNvCxnSpPr>
            <a:cxnSpLocks noChangeShapeType="1"/>
            <a:stCxn id="816136" idx="3"/>
            <a:endCxn id="816131" idx="0"/>
          </p:cNvCxnSpPr>
          <p:nvPr/>
        </p:nvCxnSpPr>
        <p:spPr bwMode="auto">
          <a:xfrm flipV="1">
            <a:off x="914400" y="3352800"/>
            <a:ext cx="1223963" cy="176213"/>
          </a:xfrm>
          <a:prstGeom prst="straightConnector1">
            <a:avLst/>
          </a:prstGeom>
          <a:noFill/>
          <a:ln w="1905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16138" name="AutoShape 10"/>
          <p:cNvCxnSpPr>
            <a:cxnSpLocks noChangeShapeType="1"/>
            <a:stCxn id="816133" idx="2"/>
            <a:endCxn id="816135" idx="1"/>
          </p:cNvCxnSpPr>
          <p:nvPr/>
        </p:nvCxnSpPr>
        <p:spPr bwMode="auto">
          <a:xfrm>
            <a:off x="7008813" y="3352800"/>
            <a:ext cx="936625" cy="79375"/>
          </a:xfrm>
          <a:prstGeom prst="straightConnector1">
            <a:avLst/>
          </a:prstGeom>
          <a:noFill/>
          <a:ln w="2857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16139" name="AutoShape 11"/>
          <p:cNvCxnSpPr>
            <a:cxnSpLocks noChangeShapeType="1"/>
            <a:stCxn id="816131" idx="2"/>
            <a:endCxn id="816133" idx="0"/>
          </p:cNvCxnSpPr>
          <p:nvPr/>
        </p:nvCxnSpPr>
        <p:spPr bwMode="auto">
          <a:xfrm>
            <a:off x="3503613" y="3352800"/>
            <a:ext cx="2139950" cy="0"/>
          </a:xfrm>
          <a:prstGeom prst="straightConnector1">
            <a:avLst/>
          </a:prstGeom>
          <a:noFill/>
          <a:ln w="28575">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1614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62400"/>
            <a:ext cx="14287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614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4067175"/>
            <a:ext cx="14287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6142" name="Oval 14"/>
          <p:cNvSpPr>
            <a:spLocks noChangeArrowheads="1"/>
          </p:cNvSpPr>
          <p:nvPr/>
        </p:nvSpPr>
        <p:spPr bwMode="auto">
          <a:xfrm>
            <a:off x="8001000" y="3352800"/>
            <a:ext cx="152400" cy="1524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43" name="Rectangle 15"/>
          <p:cNvSpPr>
            <a:spLocks noGrp="1" noChangeArrowheads="1"/>
          </p:cNvSpPr>
          <p:nvPr>
            <p:ph type="title"/>
          </p:nvPr>
        </p:nvSpPr>
        <p:spPr>
          <a:xfrm>
            <a:off x="685800" y="152400"/>
            <a:ext cx="7772400" cy="1143000"/>
          </a:xfrm>
        </p:spPr>
        <p:txBody>
          <a:bodyPr/>
          <a:lstStyle/>
          <a:p>
            <a:r>
              <a:rPr lang="en-US" dirty="0">
                <a:solidFill>
                  <a:schemeClr val="bg1"/>
                </a:solidFill>
              </a:rPr>
              <a:t>Comcast / </a:t>
            </a:r>
            <a:r>
              <a:rPr lang="en-US" dirty="0" err="1">
                <a:solidFill>
                  <a:schemeClr val="bg1"/>
                </a:solidFill>
              </a:rPr>
              <a:t>Bittorrent</a:t>
            </a:r>
            <a:r>
              <a:rPr lang="en-US" dirty="0">
                <a:solidFill>
                  <a:schemeClr val="bg1"/>
                </a:solidFill>
              </a:rPr>
              <a:t/>
            </a:r>
            <a:br>
              <a:rPr lang="en-US" dirty="0">
                <a:solidFill>
                  <a:schemeClr val="bg1"/>
                </a:solidFill>
              </a:rPr>
            </a:br>
            <a:r>
              <a:rPr lang="en-US" sz="2400" dirty="0">
                <a:solidFill>
                  <a:schemeClr val="bg1"/>
                </a:solidFill>
              </a:rPr>
              <a:t>As reported / alleged in the media</a:t>
            </a:r>
          </a:p>
        </p:txBody>
      </p:sp>
      <p:sp>
        <p:nvSpPr>
          <p:cNvPr id="816144" name="Oval 16"/>
          <p:cNvSpPr>
            <a:spLocks noChangeArrowheads="1"/>
          </p:cNvSpPr>
          <p:nvPr/>
        </p:nvSpPr>
        <p:spPr bwMode="auto">
          <a:xfrm>
            <a:off x="838200" y="3429000"/>
            <a:ext cx="152400" cy="1524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45" name="Oval 17"/>
          <p:cNvSpPr>
            <a:spLocks noChangeArrowheads="1"/>
          </p:cNvSpPr>
          <p:nvPr/>
        </p:nvSpPr>
        <p:spPr bwMode="auto">
          <a:xfrm>
            <a:off x="6934200" y="3200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46" name="Oval 18"/>
          <p:cNvSpPr>
            <a:spLocks noChangeArrowheads="1"/>
          </p:cNvSpPr>
          <p:nvPr/>
        </p:nvSpPr>
        <p:spPr bwMode="auto">
          <a:xfrm>
            <a:off x="2133600" y="3200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6147" name="AutoShape 19"/>
          <p:cNvSpPr>
            <a:spLocks noChangeArrowheads="1"/>
          </p:cNvSpPr>
          <p:nvPr/>
        </p:nvSpPr>
        <p:spPr bwMode="auto">
          <a:xfrm>
            <a:off x="6553200" y="1371600"/>
            <a:ext cx="1524000" cy="685800"/>
          </a:xfrm>
          <a:prstGeom prst="wedgeRoundRectCallout">
            <a:avLst>
              <a:gd name="adj1" fmla="val -44792"/>
              <a:gd name="adj2" fmla="val 119676"/>
              <a:gd name="adj3" fmla="val 16667"/>
            </a:avLst>
          </a:prstGeom>
          <a:solidFill>
            <a:schemeClr val="tx1"/>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1600">
                <a:solidFill>
                  <a:srgbClr val="FF0000"/>
                </a:solidFill>
                <a:latin typeface="Tahoma" charset="0"/>
                <a:sym typeface="Wingdings" charset="0"/>
              </a:rPr>
              <a:t> </a:t>
            </a:r>
            <a:r>
              <a:rPr lang="en-US" sz="1600">
                <a:solidFill>
                  <a:srgbClr val="FF0000"/>
                </a:solidFill>
                <a:latin typeface="Tahoma" charset="0"/>
              </a:rPr>
              <a:t>Reset (I</a:t>
            </a:r>
            <a:r>
              <a:rPr lang="ja-JP" altLang="en-US" sz="1600">
                <a:solidFill>
                  <a:srgbClr val="FF0000"/>
                </a:solidFill>
                <a:latin typeface="Arial"/>
              </a:rPr>
              <a:t>’</a:t>
            </a:r>
            <a:r>
              <a:rPr lang="en-US" sz="1600">
                <a:solidFill>
                  <a:srgbClr val="FF0000"/>
                </a:solidFill>
                <a:latin typeface="Tahoma" charset="0"/>
              </a:rPr>
              <a:t>m from Fred)</a:t>
            </a:r>
          </a:p>
        </p:txBody>
      </p:sp>
      <p:sp>
        <p:nvSpPr>
          <p:cNvPr id="816148" name="AutoShape 20"/>
          <p:cNvSpPr>
            <a:spLocks noChangeArrowheads="1"/>
          </p:cNvSpPr>
          <p:nvPr/>
        </p:nvSpPr>
        <p:spPr bwMode="auto">
          <a:xfrm>
            <a:off x="1143000" y="1676400"/>
            <a:ext cx="1524000" cy="685800"/>
          </a:xfrm>
          <a:prstGeom prst="wedgeRoundRectCallout">
            <a:avLst>
              <a:gd name="adj1" fmla="val 42292"/>
              <a:gd name="adj2" fmla="val 99306"/>
              <a:gd name="adj3" fmla="val 16667"/>
            </a:avLst>
          </a:prstGeom>
          <a:solidFill>
            <a:schemeClr val="tx1"/>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1800">
                <a:solidFill>
                  <a:srgbClr val="FF0000"/>
                </a:solidFill>
                <a:latin typeface="Arial" charset="0"/>
                <a:sym typeface="Wingdings" charset="0"/>
              </a:rPr>
              <a:t> </a:t>
            </a:r>
            <a:r>
              <a:rPr lang="en-US" sz="1600">
                <a:solidFill>
                  <a:srgbClr val="FF0000"/>
                </a:solidFill>
                <a:latin typeface="Tahoma" charset="0"/>
              </a:rPr>
              <a:t>Reset (I</a:t>
            </a:r>
            <a:r>
              <a:rPr lang="ja-JP" altLang="en-US" sz="1600">
                <a:solidFill>
                  <a:srgbClr val="FF0000"/>
                </a:solidFill>
                <a:latin typeface="Arial"/>
              </a:rPr>
              <a:t>’</a:t>
            </a:r>
            <a:r>
              <a:rPr lang="en-US" sz="1600">
                <a:solidFill>
                  <a:srgbClr val="FF0000"/>
                </a:solidFill>
                <a:latin typeface="Tahoma" charset="0"/>
              </a:rPr>
              <a:t>m from Jane)</a:t>
            </a:r>
          </a:p>
        </p:txBody>
      </p:sp>
      <p:sp>
        <p:nvSpPr>
          <p:cNvPr id="816149" name="Text Box 21"/>
          <p:cNvSpPr txBox="1">
            <a:spLocks noChangeArrowheads="1"/>
          </p:cNvSpPr>
          <p:nvPr/>
        </p:nvSpPr>
        <p:spPr bwMode="auto">
          <a:xfrm>
            <a:off x="8218488" y="4495800"/>
            <a:ext cx="5445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bg1"/>
                </a:solidFill>
                <a:latin typeface="Tahoma" charset="0"/>
              </a:rPr>
              <a:t>Jane</a:t>
            </a:r>
          </a:p>
        </p:txBody>
      </p:sp>
      <p:sp>
        <p:nvSpPr>
          <p:cNvPr id="816150" name="Text Box 22"/>
          <p:cNvSpPr txBox="1">
            <a:spLocks noChangeArrowheads="1"/>
          </p:cNvSpPr>
          <p:nvPr/>
        </p:nvSpPr>
        <p:spPr bwMode="auto">
          <a:xfrm>
            <a:off x="446088" y="4495800"/>
            <a:ext cx="531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bg1"/>
                </a:solidFill>
                <a:latin typeface="Tahoma" charset="0"/>
              </a:rPr>
              <a:t>Fred</a:t>
            </a:r>
          </a:p>
        </p:txBody>
      </p:sp>
      <p:sp>
        <p:nvSpPr>
          <p:cNvPr id="816151" name="AutoShape 23"/>
          <p:cNvSpPr>
            <a:spLocks noChangeArrowheads="1"/>
          </p:cNvSpPr>
          <p:nvPr/>
        </p:nvSpPr>
        <p:spPr bwMode="auto">
          <a:xfrm>
            <a:off x="7467600" y="1905000"/>
            <a:ext cx="1371600" cy="685800"/>
          </a:xfrm>
          <a:prstGeom prst="wedgeRoundRectCallout">
            <a:avLst>
              <a:gd name="adj1" fmla="val 39352"/>
              <a:gd name="adj2" fmla="val 83102"/>
              <a:gd name="adj3" fmla="val 16667"/>
            </a:avLst>
          </a:prstGeom>
          <a:solidFill>
            <a:schemeClr val="tx1"/>
          </a:solidFill>
          <a:ln w="28575">
            <a:solidFill>
              <a:srgbClr val="66FF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1600" b="1">
                <a:solidFill>
                  <a:srgbClr val="66FF33"/>
                </a:solidFill>
                <a:latin typeface="Tahoma" charset="0"/>
                <a:sym typeface="Wingdings" charset="0"/>
              </a:rPr>
              <a:t></a:t>
            </a:r>
            <a:r>
              <a:rPr lang="en-US" sz="1600">
                <a:solidFill>
                  <a:srgbClr val="66FF33"/>
                </a:solidFill>
                <a:latin typeface="Tahoma" charset="0"/>
                <a:sym typeface="Wingdings" charset="0"/>
              </a:rPr>
              <a:t> </a:t>
            </a:r>
            <a:r>
              <a:rPr lang="en-US" sz="1600">
                <a:solidFill>
                  <a:srgbClr val="66FF33"/>
                </a:solidFill>
                <a:latin typeface="Tahoma" charset="0"/>
              </a:rPr>
              <a:t>Request File</a:t>
            </a:r>
          </a:p>
        </p:txBody>
      </p:sp>
      <p:sp>
        <p:nvSpPr>
          <p:cNvPr id="816152" name="AutoShape 24"/>
          <p:cNvSpPr>
            <a:spLocks noChangeArrowheads="1"/>
          </p:cNvSpPr>
          <p:nvPr/>
        </p:nvSpPr>
        <p:spPr bwMode="auto">
          <a:xfrm>
            <a:off x="304800" y="2209800"/>
            <a:ext cx="1371600" cy="685800"/>
          </a:xfrm>
          <a:prstGeom prst="wedgeRoundRectCallout">
            <a:avLst>
              <a:gd name="adj1" fmla="val -37616"/>
              <a:gd name="adj2" fmla="val 75000"/>
              <a:gd name="adj3" fmla="val 16667"/>
            </a:avLst>
          </a:prstGeom>
          <a:solidFill>
            <a:schemeClr val="tx1"/>
          </a:solidFill>
          <a:ln w="28575">
            <a:solidFill>
              <a:srgbClr val="66FF3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1600" b="1">
                <a:solidFill>
                  <a:srgbClr val="66FF33"/>
                </a:solidFill>
                <a:latin typeface="Tahoma" charset="0"/>
                <a:sym typeface="Wingdings" charset="0"/>
              </a:rPr>
              <a:t></a:t>
            </a:r>
            <a:r>
              <a:rPr lang="en-US" sz="1600">
                <a:solidFill>
                  <a:srgbClr val="66FF33"/>
                </a:solidFill>
                <a:latin typeface="Tahoma" charset="0"/>
                <a:sym typeface="Wingdings" charset="0"/>
              </a:rPr>
              <a:t> </a:t>
            </a:r>
            <a:r>
              <a:rPr lang="en-US" sz="1600">
                <a:solidFill>
                  <a:srgbClr val="66FF33"/>
                </a:solidFill>
                <a:latin typeface="Tahoma" charset="0"/>
              </a:rPr>
              <a:t>Send </a:t>
            </a:r>
          </a:p>
          <a:p>
            <a:pPr algn="ctr"/>
            <a:r>
              <a:rPr lang="en-US" sz="1600">
                <a:solidFill>
                  <a:srgbClr val="66FF33"/>
                </a:solidFill>
                <a:latin typeface="Tahoma" charset="0"/>
              </a:rPr>
              <a:t>File</a:t>
            </a:r>
          </a:p>
        </p:txBody>
      </p:sp>
      <p:sp>
        <p:nvSpPr>
          <p:cNvPr id="816153" name="Text Box 25"/>
          <p:cNvSpPr txBox="1">
            <a:spLocks noChangeArrowheads="1"/>
          </p:cNvSpPr>
          <p:nvPr/>
        </p:nvSpPr>
        <p:spPr bwMode="auto">
          <a:xfrm>
            <a:off x="0" y="5562600"/>
            <a:ext cx="9144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600">
                <a:solidFill>
                  <a:schemeClr val="bg1"/>
                </a:solidFill>
                <a:latin typeface="Arial" charset="0"/>
              </a:rPr>
              <a:t>Allegation:  Researchers tested the use of BitTorrent where Comcast was the ISP for both subscribers, sending the King James Bible via BitTorrent.  Research found that Comcast at both ends sent a </a:t>
            </a:r>
            <a:r>
              <a:rPr lang="ja-JP" altLang="en-US" sz="1600">
                <a:solidFill>
                  <a:schemeClr val="bg1"/>
                </a:solidFill>
                <a:latin typeface="Arial"/>
              </a:rPr>
              <a:t>“</a:t>
            </a:r>
            <a:r>
              <a:rPr lang="en-US" sz="1600">
                <a:solidFill>
                  <a:schemeClr val="bg1"/>
                </a:solidFill>
                <a:latin typeface="Arial" charset="0"/>
              </a:rPr>
              <a:t>Reset</a:t>
            </a:r>
            <a:r>
              <a:rPr lang="ja-JP" altLang="en-US" sz="1600">
                <a:solidFill>
                  <a:schemeClr val="bg1"/>
                </a:solidFill>
                <a:latin typeface="Arial"/>
              </a:rPr>
              <a:t>”</a:t>
            </a:r>
            <a:r>
              <a:rPr lang="en-US" sz="1600">
                <a:solidFill>
                  <a:schemeClr val="bg1"/>
                </a:solidFill>
                <a:latin typeface="Arial" charset="0"/>
              </a:rPr>
              <a:t> command to both subscribers, terminating the P2P transmission – both </a:t>
            </a:r>
            <a:r>
              <a:rPr lang="ja-JP" altLang="en-US" sz="1600">
                <a:solidFill>
                  <a:schemeClr val="bg1"/>
                </a:solidFill>
                <a:latin typeface="Arial"/>
              </a:rPr>
              <a:t>“</a:t>
            </a:r>
            <a:r>
              <a:rPr lang="en-US" sz="1600">
                <a:solidFill>
                  <a:schemeClr val="bg1"/>
                </a:solidFill>
                <a:latin typeface="Arial" charset="0"/>
              </a:rPr>
              <a:t>Reset</a:t>
            </a:r>
            <a:r>
              <a:rPr lang="ja-JP" altLang="en-US" sz="1600">
                <a:solidFill>
                  <a:schemeClr val="bg1"/>
                </a:solidFill>
                <a:latin typeface="Arial"/>
              </a:rPr>
              <a:t>”</a:t>
            </a:r>
            <a:r>
              <a:rPr lang="en-US" sz="1600">
                <a:solidFill>
                  <a:schemeClr val="bg1"/>
                </a:solidFill>
                <a:latin typeface="Arial" charset="0"/>
              </a:rPr>
              <a:t> commands were spoofed so as to appear as if they were from the other subscriber and not from Comcast.  Comcast blocking competing application: video.</a:t>
            </a:r>
          </a:p>
        </p:txBody>
      </p:sp>
    </p:spTree>
    <p:extLst>
      <p:ext uri="{BB962C8B-B14F-4D97-AF65-F5344CB8AC3E}">
        <p14:creationId xmlns:p14="http://schemas.microsoft.com/office/powerpoint/2010/main" val="160041266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6142"/>
                                        </p:tgtEl>
                                        <p:attrNameLst>
                                          <p:attrName>style.visibility</p:attrName>
                                        </p:attrNameLst>
                                      </p:cBhvr>
                                      <p:to>
                                        <p:strVal val="visible"/>
                                      </p:to>
                                    </p:set>
                                    <p:animEffect transition="in" filter="fade">
                                      <p:cBhvr>
                                        <p:cTn id="7" dur="1000"/>
                                        <p:tgtEl>
                                          <p:spTgt spid="8161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6151"/>
                                        </p:tgtEl>
                                        <p:attrNameLst>
                                          <p:attrName>style.visibility</p:attrName>
                                        </p:attrNameLst>
                                      </p:cBhvr>
                                      <p:to>
                                        <p:strVal val="visible"/>
                                      </p:to>
                                    </p:set>
                                    <p:animEffect transition="in" filter="fade">
                                      <p:cBhvr>
                                        <p:cTn id="10" dur="1000"/>
                                        <p:tgtEl>
                                          <p:spTgt spid="816151"/>
                                        </p:tgtEl>
                                      </p:cBhvr>
                                    </p:animEffect>
                                  </p:childTnLst>
                                </p:cTn>
                              </p:par>
                            </p:childTnLst>
                          </p:cTn>
                        </p:par>
                        <p:par>
                          <p:cTn id="11" fill="hold" nodeType="afterGroup">
                            <p:stCondLst>
                              <p:cond delay="1000"/>
                            </p:stCondLst>
                            <p:childTnLst>
                              <p:par>
                                <p:cTn id="12" presetID="0" presetClass="path" presetSubtype="0" accel="50000" decel="50000" fill="hold" grpId="1" nodeType="afterEffect">
                                  <p:stCondLst>
                                    <p:cond delay="0"/>
                                  </p:stCondLst>
                                  <p:childTnLst>
                                    <p:animMotion origin="layout" path="M 0.00018 0.00047 L -0.121 -0.01688 L -0.2658 -0.01526 L -0.49982 -0.01526 L -0.65277 -0.01364 L -0.7868 0.01134 " pathEditMode="relative" ptsTypes="AAAAAA">
                                      <p:cBhvr>
                                        <p:cTn id="13" dur="2000" fill="hold"/>
                                        <p:tgtEl>
                                          <p:spTgt spid="816142"/>
                                        </p:tgtEl>
                                        <p:attrNameLst>
                                          <p:attrName>ppt_x</p:attrName>
                                          <p:attrName>ppt_y</p:attrName>
                                        </p:attrNameLst>
                                      </p:cBhvr>
                                    </p:animMotion>
                                  </p:childTnLst>
                                </p:cTn>
                              </p:par>
                            </p:childTnLst>
                          </p:cTn>
                        </p:par>
                        <p:par>
                          <p:cTn id="14" fill="hold" nodeType="afterGroup">
                            <p:stCondLst>
                              <p:cond delay="3000"/>
                            </p:stCondLst>
                            <p:childTnLst>
                              <p:par>
                                <p:cTn id="15" presetID="10" presetClass="exit" presetSubtype="0" fill="hold" grpId="2" nodeType="afterEffect">
                                  <p:stCondLst>
                                    <p:cond delay="0"/>
                                  </p:stCondLst>
                                  <p:childTnLst>
                                    <p:animEffect transition="out" filter="fade">
                                      <p:cBhvr>
                                        <p:cTn id="16" dur="1000"/>
                                        <p:tgtEl>
                                          <p:spTgt spid="816142"/>
                                        </p:tgtEl>
                                      </p:cBhvr>
                                    </p:animEffect>
                                    <p:set>
                                      <p:cBhvr>
                                        <p:cTn id="17" dur="1" fill="hold">
                                          <p:stCondLst>
                                            <p:cond delay="999"/>
                                          </p:stCondLst>
                                        </p:cTn>
                                        <p:tgtEl>
                                          <p:spTgt spid="81614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1000"/>
                                        <p:tgtEl>
                                          <p:spTgt spid="816151"/>
                                        </p:tgtEl>
                                      </p:cBhvr>
                                    </p:animEffect>
                                    <p:set>
                                      <p:cBhvr>
                                        <p:cTn id="20" dur="1" fill="hold">
                                          <p:stCondLst>
                                            <p:cond delay="999"/>
                                          </p:stCondLst>
                                        </p:cTn>
                                        <p:tgtEl>
                                          <p:spTgt spid="816151"/>
                                        </p:tgtEl>
                                        <p:attrNameLst>
                                          <p:attrName>style.visibility</p:attrName>
                                        </p:attrNameLst>
                                      </p:cBhvr>
                                      <p:to>
                                        <p:strVal val="hidden"/>
                                      </p:to>
                                    </p:se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816144"/>
                                        </p:tgtEl>
                                        <p:attrNameLst>
                                          <p:attrName>style.visibility</p:attrName>
                                        </p:attrNameLst>
                                      </p:cBhvr>
                                      <p:to>
                                        <p:strVal val="visible"/>
                                      </p:to>
                                    </p:set>
                                    <p:animEffect transition="in" filter="fade">
                                      <p:cBhvr>
                                        <p:cTn id="24" dur="500"/>
                                        <p:tgtEl>
                                          <p:spTgt spid="816144"/>
                                        </p:tgtEl>
                                      </p:cBhvr>
                                    </p:animEffect>
                                  </p:childTnLst>
                                </p:cTn>
                              </p:par>
                            </p:childTnLst>
                          </p:cTn>
                        </p:par>
                        <p:par>
                          <p:cTn id="25" fill="hold" nodeType="afterGroup">
                            <p:stCondLst>
                              <p:cond delay="4500"/>
                            </p:stCondLst>
                            <p:childTnLst>
                              <p:par>
                                <p:cTn id="26" presetID="0" presetClass="path" presetSubtype="0" repeatCount="5000" accel="50000" decel="50000" fill="hold" grpId="1" nodeType="afterEffect">
                                  <p:stCondLst>
                                    <p:cond delay="0"/>
                                  </p:stCondLst>
                                  <p:childTnLst>
                                    <p:animMotion origin="layout" path="M -5.55556E-7 -4.1499E-6 L 0.13281 -0.02359 L 0.51389 -0.02197 L 0.66337 -0.02359 L 0.77986 -0.00948 " pathEditMode="relative" ptsTypes="AAAAA">
                                      <p:cBhvr>
                                        <p:cTn id="27" dur="1000" fill="hold"/>
                                        <p:tgtEl>
                                          <p:spTgt spid="816144"/>
                                        </p:tgtEl>
                                        <p:attrNameLst>
                                          <p:attrName>ppt_x</p:attrName>
                                          <p:attrName>ppt_y</p:attrName>
                                        </p:attrNameLst>
                                      </p:cBhvr>
                                    </p:animMotion>
                                  </p:childTnLst>
                                </p:cTn>
                              </p:par>
                              <p:par>
                                <p:cTn id="28" presetID="10" presetClass="entr" presetSubtype="0" fill="hold" grpId="0" nodeType="withEffect">
                                  <p:stCondLst>
                                    <p:cond delay="0"/>
                                  </p:stCondLst>
                                  <p:childTnLst>
                                    <p:set>
                                      <p:cBhvr>
                                        <p:cTn id="29" dur="1" fill="hold">
                                          <p:stCondLst>
                                            <p:cond delay="0"/>
                                          </p:stCondLst>
                                        </p:cTn>
                                        <p:tgtEl>
                                          <p:spTgt spid="816152"/>
                                        </p:tgtEl>
                                        <p:attrNameLst>
                                          <p:attrName>style.visibility</p:attrName>
                                        </p:attrNameLst>
                                      </p:cBhvr>
                                      <p:to>
                                        <p:strVal val="visible"/>
                                      </p:to>
                                    </p:set>
                                    <p:animEffect transition="in" filter="fade">
                                      <p:cBhvr>
                                        <p:cTn id="30" dur="1000"/>
                                        <p:tgtEl>
                                          <p:spTgt spid="816152"/>
                                        </p:tgtEl>
                                      </p:cBhvr>
                                    </p:animEffect>
                                  </p:childTnLst>
                                </p:cTn>
                              </p:par>
                            </p:childTnLst>
                          </p:cTn>
                        </p:par>
                        <p:par>
                          <p:cTn id="31" fill="hold" nodeType="afterGroup">
                            <p:stCondLst>
                              <p:cond delay="9500"/>
                            </p:stCondLst>
                            <p:childTnLst>
                              <p:par>
                                <p:cTn id="32" presetID="10" presetClass="exit" presetSubtype="0" fill="hold" grpId="2" nodeType="afterEffect">
                                  <p:stCondLst>
                                    <p:cond delay="0"/>
                                  </p:stCondLst>
                                  <p:childTnLst>
                                    <p:animEffect transition="out" filter="fade">
                                      <p:cBhvr>
                                        <p:cTn id="33" dur="1000"/>
                                        <p:tgtEl>
                                          <p:spTgt spid="816144"/>
                                        </p:tgtEl>
                                      </p:cBhvr>
                                    </p:animEffect>
                                    <p:set>
                                      <p:cBhvr>
                                        <p:cTn id="34" dur="1" fill="hold">
                                          <p:stCondLst>
                                            <p:cond delay="999"/>
                                          </p:stCondLst>
                                        </p:cTn>
                                        <p:tgtEl>
                                          <p:spTgt spid="816144"/>
                                        </p:tgtEl>
                                        <p:attrNameLst>
                                          <p:attrName>style.visibility</p:attrName>
                                        </p:attrNameLst>
                                      </p:cBhvr>
                                      <p:to>
                                        <p:strVal val="hidden"/>
                                      </p:to>
                                    </p:set>
                                  </p:childTnLst>
                                </p:cTn>
                              </p:par>
                            </p:childTnLst>
                          </p:cTn>
                        </p:par>
                        <p:par>
                          <p:cTn id="35" fill="hold" nodeType="withGroup">
                            <p:stCondLst>
                              <p:cond delay="10500"/>
                            </p:stCondLst>
                            <p:childTnLst>
                              <p:par>
                                <p:cTn id="36" presetID="10" presetClass="entr" presetSubtype="0" fill="hold" grpId="0" nodeType="afterEffect">
                                  <p:stCondLst>
                                    <p:cond delay="0"/>
                                  </p:stCondLst>
                                  <p:childTnLst>
                                    <p:set>
                                      <p:cBhvr>
                                        <p:cTn id="37" dur="1" fill="hold">
                                          <p:stCondLst>
                                            <p:cond delay="0"/>
                                          </p:stCondLst>
                                        </p:cTn>
                                        <p:tgtEl>
                                          <p:spTgt spid="816146"/>
                                        </p:tgtEl>
                                        <p:attrNameLst>
                                          <p:attrName>style.visibility</p:attrName>
                                        </p:attrNameLst>
                                      </p:cBhvr>
                                      <p:to>
                                        <p:strVal val="visible"/>
                                      </p:to>
                                    </p:set>
                                    <p:animEffect transition="in" filter="fade">
                                      <p:cBhvr>
                                        <p:cTn id="38" dur="500"/>
                                        <p:tgtEl>
                                          <p:spTgt spid="816146"/>
                                        </p:tgtEl>
                                      </p:cBhvr>
                                    </p:animEffect>
                                  </p:childTnLst>
                                </p:cTn>
                              </p:par>
                              <p:par>
                                <p:cTn id="39" presetID="10" presetClass="exit" presetSubtype="0" fill="hold" grpId="1" nodeType="withEffect">
                                  <p:stCondLst>
                                    <p:cond delay="0"/>
                                  </p:stCondLst>
                                  <p:childTnLst>
                                    <p:animEffect transition="out" filter="fade">
                                      <p:cBhvr>
                                        <p:cTn id="40" dur="1000"/>
                                        <p:tgtEl>
                                          <p:spTgt spid="816152"/>
                                        </p:tgtEl>
                                      </p:cBhvr>
                                    </p:animEffect>
                                    <p:set>
                                      <p:cBhvr>
                                        <p:cTn id="41" dur="1" fill="hold">
                                          <p:stCondLst>
                                            <p:cond delay="999"/>
                                          </p:stCondLst>
                                        </p:cTn>
                                        <p:tgtEl>
                                          <p:spTgt spid="816152"/>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816145"/>
                                        </p:tgtEl>
                                        <p:attrNameLst>
                                          <p:attrName>style.visibility</p:attrName>
                                        </p:attrNameLst>
                                      </p:cBhvr>
                                      <p:to>
                                        <p:strVal val="visible"/>
                                      </p:to>
                                    </p:set>
                                    <p:animEffect transition="in" filter="fade">
                                      <p:cBhvr>
                                        <p:cTn id="44" dur="1000"/>
                                        <p:tgtEl>
                                          <p:spTgt spid="816145"/>
                                        </p:tgtEl>
                                      </p:cBhvr>
                                    </p:animEffect>
                                  </p:childTnLst>
                                </p:cTn>
                              </p:par>
                            </p:childTnLst>
                          </p:cTn>
                        </p:par>
                        <p:par>
                          <p:cTn id="45" fill="hold" nodeType="afterGroup">
                            <p:stCondLst>
                              <p:cond delay="11500"/>
                            </p:stCondLst>
                            <p:childTnLst>
                              <p:par>
                                <p:cTn id="46" presetID="53" presetClass="entr" presetSubtype="0" fill="hold" grpId="0" nodeType="afterEffect">
                                  <p:stCondLst>
                                    <p:cond delay="0"/>
                                  </p:stCondLst>
                                  <p:childTnLst>
                                    <p:set>
                                      <p:cBhvr>
                                        <p:cTn id="47" dur="1" fill="hold">
                                          <p:stCondLst>
                                            <p:cond delay="0"/>
                                          </p:stCondLst>
                                        </p:cTn>
                                        <p:tgtEl>
                                          <p:spTgt spid="816148"/>
                                        </p:tgtEl>
                                        <p:attrNameLst>
                                          <p:attrName>style.visibility</p:attrName>
                                        </p:attrNameLst>
                                      </p:cBhvr>
                                      <p:to>
                                        <p:strVal val="visible"/>
                                      </p:to>
                                    </p:set>
                                    <p:anim calcmode="lin" valueType="num">
                                      <p:cBhvr>
                                        <p:cTn id="48" dur="500" fill="hold"/>
                                        <p:tgtEl>
                                          <p:spTgt spid="816148"/>
                                        </p:tgtEl>
                                        <p:attrNameLst>
                                          <p:attrName>ppt_w</p:attrName>
                                        </p:attrNameLst>
                                      </p:cBhvr>
                                      <p:tavLst>
                                        <p:tav tm="0">
                                          <p:val>
                                            <p:fltVal val="0"/>
                                          </p:val>
                                        </p:tav>
                                        <p:tav tm="100000">
                                          <p:val>
                                            <p:strVal val="#ppt_w"/>
                                          </p:val>
                                        </p:tav>
                                      </p:tavLst>
                                    </p:anim>
                                    <p:anim calcmode="lin" valueType="num">
                                      <p:cBhvr>
                                        <p:cTn id="49" dur="500" fill="hold"/>
                                        <p:tgtEl>
                                          <p:spTgt spid="816148"/>
                                        </p:tgtEl>
                                        <p:attrNameLst>
                                          <p:attrName>ppt_h</p:attrName>
                                        </p:attrNameLst>
                                      </p:cBhvr>
                                      <p:tavLst>
                                        <p:tav tm="0">
                                          <p:val>
                                            <p:fltVal val="0"/>
                                          </p:val>
                                        </p:tav>
                                        <p:tav tm="100000">
                                          <p:val>
                                            <p:strVal val="#ppt_h"/>
                                          </p:val>
                                        </p:tav>
                                      </p:tavLst>
                                    </p:anim>
                                    <p:animEffect transition="in" filter="fade">
                                      <p:cBhvr>
                                        <p:cTn id="50" dur="500"/>
                                        <p:tgtEl>
                                          <p:spTgt spid="816148"/>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816147"/>
                                        </p:tgtEl>
                                        <p:attrNameLst>
                                          <p:attrName>style.visibility</p:attrName>
                                        </p:attrNameLst>
                                      </p:cBhvr>
                                      <p:to>
                                        <p:strVal val="visible"/>
                                      </p:to>
                                    </p:set>
                                    <p:anim calcmode="lin" valueType="num">
                                      <p:cBhvr>
                                        <p:cTn id="53" dur="500" fill="hold"/>
                                        <p:tgtEl>
                                          <p:spTgt spid="816147"/>
                                        </p:tgtEl>
                                        <p:attrNameLst>
                                          <p:attrName>ppt_w</p:attrName>
                                        </p:attrNameLst>
                                      </p:cBhvr>
                                      <p:tavLst>
                                        <p:tav tm="0">
                                          <p:val>
                                            <p:fltVal val="0"/>
                                          </p:val>
                                        </p:tav>
                                        <p:tav tm="100000">
                                          <p:val>
                                            <p:strVal val="#ppt_w"/>
                                          </p:val>
                                        </p:tav>
                                      </p:tavLst>
                                    </p:anim>
                                    <p:anim calcmode="lin" valueType="num">
                                      <p:cBhvr>
                                        <p:cTn id="54" dur="500" fill="hold"/>
                                        <p:tgtEl>
                                          <p:spTgt spid="816147"/>
                                        </p:tgtEl>
                                        <p:attrNameLst>
                                          <p:attrName>ppt_h</p:attrName>
                                        </p:attrNameLst>
                                      </p:cBhvr>
                                      <p:tavLst>
                                        <p:tav tm="0">
                                          <p:val>
                                            <p:fltVal val="0"/>
                                          </p:val>
                                        </p:tav>
                                        <p:tav tm="100000">
                                          <p:val>
                                            <p:strVal val="#ppt_h"/>
                                          </p:val>
                                        </p:tav>
                                      </p:tavLst>
                                    </p:anim>
                                    <p:animEffect transition="in" filter="fade">
                                      <p:cBhvr>
                                        <p:cTn id="55" dur="500"/>
                                        <p:tgtEl>
                                          <p:spTgt spid="816147"/>
                                        </p:tgtEl>
                                      </p:cBhvr>
                                    </p:animEffect>
                                  </p:childTnLst>
                                </p:cTn>
                              </p:par>
                              <p:par>
                                <p:cTn id="56" presetID="0" presetClass="path" presetSubtype="0" accel="50000" decel="50000" fill="hold" grpId="1" nodeType="withEffect">
                                  <p:stCondLst>
                                    <p:cond delay="0"/>
                                  </p:stCondLst>
                                  <p:childTnLst>
                                    <p:animMotion origin="layout" path="M -7.22222E-6 -3.20842E-6 L 0.11996 0.01712 " pathEditMode="relative" ptsTypes="AA">
                                      <p:cBhvr>
                                        <p:cTn id="57" dur="1000" fill="hold"/>
                                        <p:tgtEl>
                                          <p:spTgt spid="816145"/>
                                        </p:tgtEl>
                                        <p:attrNameLst>
                                          <p:attrName>ppt_x</p:attrName>
                                          <p:attrName>ppt_y</p:attrName>
                                        </p:attrNameLst>
                                      </p:cBhvr>
                                    </p:animMotion>
                                  </p:childTnLst>
                                </p:cTn>
                              </p:par>
                              <p:par>
                                <p:cTn id="58" presetID="0" presetClass="path" presetSubtype="0" accel="50000" decel="50000" fill="hold" grpId="1" nodeType="withEffect">
                                  <p:stCondLst>
                                    <p:cond delay="0"/>
                                  </p:stCondLst>
                                  <p:childTnLst>
                                    <p:animMotion origin="layout" path="M 2.77778E-7 -3.96253E-6 L -0.14948 0.0266 " pathEditMode="relative" ptsTypes="AA">
                                      <p:cBhvr>
                                        <p:cTn id="59" dur="1000" fill="hold"/>
                                        <p:tgtEl>
                                          <p:spTgt spid="8161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42" grpId="0" animBg="1"/>
      <p:bldP spid="816142" grpId="1" animBg="1"/>
      <p:bldP spid="816142" grpId="2" animBg="1"/>
      <p:bldP spid="816144" grpId="0" animBg="1"/>
      <p:bldP spid="816144" grpId="1" animBg="1"/>
      <p:bldP spid="816144" grpId="2" animBg="1"/>
      <p:bldP spid="816145" grpId="0" animBg="1"/>
      <p:bldP spid="816145" grpId="1" animBg="1"/>
      <p:bldP spid="816146" grpId="0" animBg="1"/>
      <p:bldP spid="816146" grpId="1" animBg="1"/>
      <p:bldP spid="816147" grpId="0" animBg="1"/>
      <p:bldP spid="816148" grpId="0" animBg="1"/>
      <p:bldP spid="816151" grpId="0" animBg="1"/>
      <p:bldP spid="816151" grpId="1" animBg="1"/>
      <p:bldP spid="816152" grpId="0" animBg="1"/>
      <p:bldP spid="81615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Comcast For Degrading P2P</a:t>
            </a:r>
          </a:p>
        </p:txBody>
      </p:sp>
      <p:sp>
        <p:nvSpPr>
          <p:cNvPr id="3" name="Content Placeholder 2"/>
          <p:cNvSpPr>
            <a:spLocks noGrp="1"/>
          </p:cNvSpPr>
          <p:nvPr>
            <p:ph idx="1"/>
          </p:nvPr>
        </p:nvSpPr>
        <p:spPr/>
        <p:txBody>
          <a:bodyPr/>
          <a:lstStyle/>
          <a:p>
            <a:r>
              <a:rPr lang="en-US" dirty="0">
                <a:solidFill>
                  <a:srgbClr val="FFFFFF"/>
                </a:solidFill>
              </a:rPr>
              <a:t>2008 FCC Orders Comcast to End Discriminatory Practices (</a:t>
            </a:r>
            <a:r>
              <a:rPr lang="en-US" i="1" dirty="0">
                <a:solidFill>
                  <a:srgbClr val="FFFFFF"/>
                </a:solidFill>
              </a:rPr>
              <a:t>Enforcement</a:t>
            </a:r>
            <a:r>
              <a:rPr lang="en-US" dirty="0">
                <a:solidFill>
                  <a:srgbClr val="FFFFFF"/>
                </a:solidFill>
              </a:rPr>
              <a:t>)</a:t>
            </a:r>
          </a:p>
          <a:p>
            <a:r>
              <a:rPr lang="en-US" dirty="0">
                <a:solidFill>
                  <a:srgbClr val="FFFFFF"/>
                </a:solidFill>
              </a:rPr>
              <a:t>Comcast Appealed</a:t>
            </a:r>
          </a:p>
          <a:p>
            <a:pPr lvl="1"/>
            <a:r>
              <a:rPr lang="en-US" dirty="0">
                <a:solidFill>
                  <a:srgbClr val="FFFFFF"/>
                </a:solidFill>
              </a:rPr>
              <a:t>Argued enforcement action procedurally flawed</a:t>
            </a:r>
          </a:p>
          <a:p>
            <a:pPr lvl="1"/>
            <a:r>
              <a:rPr lang="en-US" dirty="0">
                <a:solidFill>
                  <a:srgbClr val="FFFFFF"/>
                </a:solidFill>
              </a:rPr>
              <a:t>Circumvented the APA</a:t>
            </a:r>
          </a:p>
          <a:p>
            <a:pPr lvl="1"/>
            <a:r>
              <a:rPr lang="en-US" dirty="0">
                <a:solidFill>
                  <a:srgbClr val="FFFFFF"/>
                </a:solidFill>
              </a:rPr>
              <a:t>Cannot have a decision without notice and comment</a:t>
            </a:r>
          </a:p>
          <a:p>
            <a:r>
              <a:rPr lang="en-US" dirty="0">
                <a:solidFill>
                  <a:srgbClr val="FFFFFF"/>
                </a:solidFill>
              </a:rPr>
              <a:t>Court: FCC lacks jurisdiction</a:t>
            </a:r>
          </a:p>
          <a:p>
            <a:pPr lvl="1"/>
            <a:r>
              <a:rPr lang="en-US" dirty="0">
                <a:solidFill>
                  <a:srgbClr val="FFFFFF"/>
                </a:solidFill>
              </a:rPr>
              <a:t>If Title I :: Unregulated </a:t>
            </a:r>
          </a:p>
          <a:p>
            <a:pPr lvl="1"/>
            <a:r>
              <a:rPr lang="en-US" dirty="0">
                <a:solidFill>
                  <a:srgbClr val="FFFFFF"/>
                </a:solidFill>
              </a:rPr>
              <a:t>If Title II :: Common Carriage</a:t>
            </a:r>
          </a:p>
        </p:txBody>
      </p:sp>
    </p:spTree>
    <p:extLst>
      <p:ext uri="{BB962C8B-B14F-4D97-AF65-F5344CB8AC3E}">
        <p14:creationId xmlns:p14="http://schemas.microsoft.com/office/powerpoint/2010/main" val="357924182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3407ED1E-2E0B-424F-90EF-224341779DDD}"/>
              </a:ext>
            </a:extLst>
          </p:cNvPr>
          <p:cNvSpPr/>
          <p:nvPr/>
        </p:nvSpPr>
        <p:spPr>
          <a:xfrm>
            <a:off x="1" y="2066881"/>
            <a:ext cx="9143999" cy="26608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xmlns="" id="{E4D5F156-6651-4CCF-8DC2-410B7823D3DD}"/>
              </a:ext>
            </a:extLst>
          </p:cNvPr>
          <p:cNvSpPr/>
          <p:nvPr/>
        </p:nvSpPr>
        <p:spPr>
          <a:xfrm>
            <a:off x="1545156" y="2230867"/>
            <a:ext cx="5233246" cy="23152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48373838-5477-4089-8F58-C509735FB0D6}"/>
              </a:ext>
            </a:extLst>
          </p:cNvPr>
          <p:cNvSpPr/>
          <p:nvPr/>
        </p:nvSpPr>
        <p:spPr>
          <a:xfrm>
            <a:off x="-337" y="2939"/>
            <a:ext cx="9143999" cy="2070238"/>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006C00B2-98C2-4EAA-A70B-AC7A1757A9FF}"/>
              </a:ext>
            </a:extLst>
          </p:cNvPr>
          <p:cNvSpPr/>
          <p:nvPr/>
        </p:nvSpPr>
        <p:spPr>
          <a:xfrm>
            <a:off x="0" y="4727275"/>
            <a:ext cx="9143999" cy="21342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xmlns="" id="{D3DCAEB6-495E-458A-BBB0-287D16A3BBFA}"/>
              </a:ext>
            </a:extLst>
          </p:cNvPr>
          <p:cNvSpPr/>
          <p:nvPr/>
        </p:nvSpPr>
        <p:spPr>
          <a:xfrm>
            <a:off x="6818544" y="2230867"/>
            <a:ext cx="2325455" cy="23152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xmlns="" id="{CCBA53A9-726A-4D47-997C-B8C5E3CAD12E}"/>
              </a:ext>
            </a:extLst>
          </p:cNvPr>
          <p:cNvCxnSpPr>
            <a:cxnSpLocks/>
            <a:stCxn id="4" idx="0"/>
            <a:endCxn id="9" idx="2"/>
          </p:cNvCxnSpPr>
          <p:nvPr/>
        </p:nvCxnSpPr>
        <p:spPr>
          <a:xfrm flipH="1" flipV="1">
            <a:off x="993587" y="1636636"/>
            <a:ext cx="5610121" cy="3448044"/>
          </a:xfrm>
          <a:prstGeom prst="straightConnector1">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E6FB52D7-E176-4CBA-B52A-A037C863AD4E}"/>
              </a:ext>
            </a:extLst>
          </p:cNvPr>
          <p:cNvSpPr/>
          <p:nvPr/>
        </p:nvSpPr>
        <p:spPr>
          <a:xfrm>
            <a:off x="1698460" y="5084680"/>
            <a:ext cx="1595494" cy="1504556"/>
          </a:xfrm>
          <a:prstGeom prst="rect">
            <a:avLst/>
          </a:prstGeom>
          <a:solidFill>
            <a:schemeClr val="bg1">
              <a:lumMod val="7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Bill</a:t>
            </a:r>
          </a:p>
        </p:txBody>
      </p:sp>
      <p:sp>
        <p:nvSpPr>
          <p:cNvPr id="3" name="Rectangle 2">
            <a:extLst>
              <a:ext uri="{FF2B5EF4-FFF2-40B4-BE49-F238E27FC236}">
                <a16:creationId xmlns:a16="http://schemas.microsoft.com/office/drawing/2014/main" xmlns="" id="{7089DCB8-875E-4ACF-8410-08A20B705416}"/>
              </a:ext>
            </a:extLst>
          </p:cNvPr>
          <p:cNvSpPr/>
          <p:nvPr/>
        </p:nvSpPr>
        <p:spPr>
          <a:xfrm>
            <a:off x="3645254" y="5084680"/>
            <a:ext cx="1844333" cy="1504556"/>
          </a:xfrm>
          <a:prstGeom prst="rect">
            <a:avLst/>
          </a:prstGeom>
          <a:solidFill>
            <a:schemeClr val="bg1">
              <a:lumMod val="7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Hearings</a:t>
            </a:r>
          </a:p>
        </p:txBody>
      </p:sp>
      <p:sp>
        <p:nvSpPr>
          <p:cNvPr id="4" name="Rectangle 3">
            <a:extLst>
              <a:ext uri="{FF2B5EF4-FFF2-40B4-BE49-F238E27FC236}">
                <a16:creationId xmlns:a16="http://schemas.microsoft.com/office/drawing/2014/main" xmlns="" id="{FC71C060-8FA7-4D0E-9CEE-16F44774A121}"/>
              </a:ext>
            </a:extLst>
          </p:cNvPr>
          <p:cNvSpPr/>
          <p:nvPr/>
        </p:nvSpPr>
        <p:spPr>
          <a:xfrm>
            <a:off x="5805961" y="5084680"/>
            <a:ext cx="1595494" cy="1504556"/>
          </a:xfrm>
          <a:prstGeom prst="rect">
            <a:avLst/>
          </a:prstGeom>
          <a:solidFill>
            <a:schemeClr val="bg1">
              <a:lumMod val="7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Law</a:t>
            </a:r>
          </a:p>
        </p:txBody>
      </p:sp>
      <p:sp>
        <p:nvSpPr>
          <p:cNvPr id="5" name="Rectangle 4">
            <a:extLst>
              <a:ext uri="{FF2B5EF4-FFF2-40B4-BE49-F238E27FC236}">
                <a16:creationId xmlns:a16="http://schemas.microsoft.com/office/drawing/2014/main" xmlns="" id="{77593C33-0782-4F3C-A609-FA5C1FCC58F1}"/>
              </a:ext>
            </a:extLst>
          </p:cNvPr>
          <p:cNvSpPr/>
          <p:nvPr/>
        </p:nvSpPr>
        <p:spPr>
          <a:xfrm>
            <a:off x="5297298" y="2701107"/>
            <a:ext cx="1376165" cy="1279087"/>
          </a:xfrm>
          <a:prstGeom prst="rect">
            <a:avLst/>
          </a:prstGeom>
          <a:solidFill>
            <a:schemeClr val="bg1">
              <a:lumMod val="7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Notice</a:t>
            </a:r>
            <a:br>
              <a:rPr lang="en-US" sz="2400" dirty="0"/>
            </a:br>
            <a:r>
              <a:rPr lang="en-US" sz="2400" dirty="0"/>
              <a:t>Proposed</a:t>
            </a:r>
            <a:br>
              <a:rPr lang="en-US" sz="2400" dirty="0"/>
            </a:br>
            <a:r>
              <a:rPr lang="en-US" sz="2400" dirty="0"/>
              <a:t>Rule</a:t>
            </a:r>
          </a:p>
        </p:txBody>
      </p:sp>
      <p:sp>
        <p:nvSpPr>
          <p:cNvPr id="6" name="Rectangle 5">
            <a:extLst>
              <a:ext uri="{FF2B5EF4-FFF2-40B4-BE49-F238E27FC236}">
                <a16:creationId xmlns:a16="http://schemas.microsoft.com/office/drawing/2014/main" xmlns="" id="{271D4F6B-B5B0-4D6B-8848-BB91165D2215}"/>
              </a:ext>
            </a:extLst>
          </p:cNvPr>
          <p:cNvSpPr/>
          <p:nvPr/>
        </p:nvSpPr>
        <p:spPr>
          <a:xfrm>
            <a:off x="3376045" y="2701107"/>
            <a:ext cx="1546187" cy="1279087"/>
          </a:xfrm>
          <a:prstGeom prst="rect">
            <a:avLst/>
          </a:prstGeom>
          <a:solidFill>
            <a:schemeClr val="bg1">
              <a:lumMod val="7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Comments</a:t>
            </a:r>
          </a:p>
        </p:txBody>
      </p:sp>
      <p:sp>
        <p:nvSpPr>
          <p:cNvPr id="9" name="Rectangle 8">
            <a:extLst>
              <a:ext uri="{FF2B5EF4-FFF2-40B4-BE49-F238E27FC236}">
                <a16:creationId xmlns:a16="http://schemas.microsoft.com/office/drawing/2014/main" xmlns="" id="{CB8C7127-D23D-47BE-9F34-436D963E207D}"/>
              </a:ext>
            </a:extLst>
          </p:cNvPr>
          <p:cNvSpPr/>
          <p:nvPr/>
        </p:nvSpPr>
        <p:spPr>
          <a:xfrm>
            <a:off x="28467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Appeal</a:t>
            </a:r>
          </a:p>
        </p:txBody>
      </p:sp>
      <p:sp>
        <p:nvSpPr>
          <p:cNvPr id="10" name="Rectangle 9">
            <a:extLst>
              <a:ext uri="{FF2B5EF4-FFF2-40B4-BE49-F238E27FC236}">
                <a16:creationId xmlns:a16="http://schemas.microsoft.com/office/drawing/2014/main" xmlns="" id="{57498209-64EA-4547-A555-90252EB66D3B}"/>
              </a:ext>
            </a:extLst>
          </p:cNvPr>
          <p:cNvSpPr/>
          <p:nvPr/>
        </p:nvSpPr>
        <p:spPr>
          <a:xfrm>
            <a:off x="333612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Court</a:t>
            </a:r>
            <a:br>
              <a:rPr lang="en-US" sz="2800" dirty="0"/>
            </a:br>
            <a:r>
              <a:rPr lang="en-US" sz="2800" dirty="0"/>
              <a:t>Order</a:t>
            </a:r>
          </a:p>
        </p:txBody>
      </p:sp>
      <p:sp>
        <p:nvSpPr>
          <p:cNvPr id="11" name="Rectangle 10">
            <a:extLst>
              <a:ext uri="{FF2B5EF4-FFF2-40B4-BE49-F238E27FC236}">
                <a16:creationId xmlns:a16="http://schemas.microsoft.com/office/drawing/2014/main" xmlns="" id="{3DEA1915-5F00-4533-9BEB-75B53AE8C86E}"/>
              </a:ext>
            </a:extLst>
          </p:cNvPr>
          <p:cNvSpPr/>
          <p:nvPr/>
        </p:nvSpPr>
        <p:spPr>
          <a:xfrm>
            <a:off x="5361990" y="267410"/>
            <a:ext cx="1586938" cy="136922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Supreme</a:t>
            </a:r>
            <a:br>
              <a:rPr lang="en-US" sz="2800" dirty="0"/>
            </a:br>
            <a:r>
              <a:rPr lang="en-US" sz="2800" dirty="0"/>
              <a:t>Court</a:t>
            </a:r>
          </a:p>
        </p:txBody>
      </p:sp>
      <p:sp>
        <p:nvSpPr>
          <p:cNvPr id="17" name="Rectangle 16">
            <a:extLst>
              <a:ext uri="{FF2B5EF4-FFF2-40B4-BE49-F238E27FC236}">
                <a16:creationId xmlns:a16="http://schemas.microsoft.com/office/drawing/2014/main" xmlns="" id="{FEE0E436-E940-41BE-96DD-B47074332CE1}"/>
              </a:ext>
            </a:extLst>
          </p:cNvPr>
          <p:cNvSpPr/>
          <p:nvPr/>
        </p:nvSpPr>
        <p:spPr>
          <a:xfrm>
            <a:off x="83890" y="2701107"/>
            <a:ext cx="1158314" cy="1279087"/>
          </a:xfrm>
          <a:prstGeom prst="rect">
            <a:avLst/>
          </a:prstGeom>
          <a:solidFill>
            <a:schemeClr val="accent6">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Enforce</a:t>
            </a:r>
          </a:p>
        </p:txBody>
      </p:sp>
      <p:sp>
        <p:nvSpPr>
          <p:cNvPr id="20" name="Oval 19">
            <a:extLst>
              <a:ext uri="{FF2B5EF4-FFF2-40B4-BE49-F238E27FC236}">
                <a16:creationId xmlns:a16="http://schemas.microsoft.com/office/drawing/2014/main" xmlns="" id="{0D267DCB-8639-4A5E-A695-7653963E7978}"/>
              </a:ext>
            </a:extLst>
          </p:cNvPr>
          <p:cNvSpPr/>
          <p:nvPr/>
        </p:nvSpPr>
        <p:spPr>
          <a:xfrm>
            <a:off x="7507745" y="1090569"/>
            <a:ext cx="1468072"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Reversed</a:t>
            </a:r>
          </a:p>
          <a:p>
            <a:pPr algn="ctr"/>
            <a:r>
              <a:rPr lang="en-US" sz="1400" dirty="0"/>
              <a:t>Remanded</a:t>
            </a:r>
          </a:p>
        </p:txBody>
      </p:sp>
      <p:cxnSp>
        <p:nvCxnSpPr>
          <p:cNvPr id="26" name="Straight Arrow Connector 25">
            <a:extLst>
              <a:ext uri="{FF2B5EF4-FFF2-40B4-BE49-F238E27FC236}">
                <a16:creationId xmlns:a16="http://schemas.microsoft.com/office/drawing/2014/main" xmlns="" id="{5F3C517B-58D9-42B3-836B-B6A6CD57179E}"/>
              </a:ext>
            </a:extLst>
          </p:cNvPr>
          <p:cNvCxnSpPr>
            <a:cxnSpLocks/>
            <a:stCxn id="2" idx="3"/>
            <a:endCxn id="3" idx="1"/>
          </p:cNvCxnSpPr>
          <p:nvPr/>
        </p:nvCxnSpPr>
        <p:spPr>
          <a:xfrm>
            <a:off x="3293954" y="5836958"/>
            <a:ext cx="351300"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80836B5-B7E2-451E-B742-739AAB0EB0AE}"/>
              </a:ext>
            </a:extLst>
          </p:cNvPr>
          <p:cNvCxnSpPr>
            <a:cxnSpLocks/>
            <a:stCxn id="3" idx="3"/>
            <a:endCxn id="4" idx="1"/>
          </p:cNvCxnSpPr>
          <p:nvPr/>
        </p:nvCxnSpPr>
        <p:spPr>
          <a:xfrm>
            <a:off x="5489587" y="5836958"/>
            <a:ext cx="316374"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8E73B41-EB78-473C-80FC-5AD2C2A91567}"/>
              </a:ext>
            </a:extLst>
          </p:cNvPr>
          <p:cNvSpPr/>
          <p:nvPr/>
        </p:nvSpPr>
        <p:spPr>
          <a:xfrm>
            <a:off x="8120543" y="2390862"/>
            <a:ext cx="914400" cy="914400"/>
          </a:xfrm>
          <a:prstGeom prst="roundRect">
            <a:avLst/>
          </a:prstGeom>
          <a:solidFill>
            <a:schemeClr val="bg1">
              <a:lumMod val="7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Notice</a:t>
            </a:r>
            <a:br>
              <a:rPr lang="en-US" sz="1600" dirty="0"/>
            </a:br>
            <a:r>
              <a:rPr lang="en-US" sz="1600" dirty="0"/>
              <a:t>Inquiry</a:t>
            </a:r>
          </a:p>
        </p:txBody>
      </p:sp>
      <p:cxnSp>
        <p:nvCxnSpPr>
          <p:cNvPr id="32" name="Straight Arrow Connector 31">
            <a:extLst>
              <a:ext uri="{FF2B5EF4-FFF2-40B4-BE49-F238E27FC236}">
                <a16:creationId xmlns:a16="http://schemas.microsoft.com/office/drawing/2014/main" xmlns="" id="{59EDCD58-EB21-4648-9510-895AA092AA6A}"/>
              </a:ext>
            </a:extLst>
          </p:cNvPr>
          <p:cNvCxnSpPr>
            <a:cxnSpLocks/>
            <a:stCxn id="4" idx="0"/>
            <a:endCxn id="5" idx="2"/>
          </p:cNvCxnSpPr>
          <p:nvPr/>
        </p:nvCxnSpPr>
        <p:spPr>
          <a:xfrm flipH="1" flipV="1">
            <a:off x="5985381" y="3980194"/>
            <a:ext cx="618327" cy="1104486"/>
          </a:xfrm>
          <a:prstGeom prst="straightConnector1">
            <a:avLst/>
          </a:prstGeom>
          <a:ln w="38100">
            <a:solidFill>
              <a:srgbClr val="A6A6A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CA61833B-6B7F-451D-9EC9-8D6679DDC58B}"/>
              </a:ext>
            </a:extLst>
          </p:cNvPr>
          <p:cNvCxnSpPr>
            <a:cxnSpLocks/>
            <a:stCxn id="5" idx="1"/>
            <a:endCxn id="6" idx="3"/>
          </p:cNvCxnSpPr>
          <p:nvPr/>
        </p:nvCxnSpPr>
        <p:spPr>
          <a:xfrm flipH="1">
            <a:off x="4922232" y="3340651"/>
            <a:ext cx="375066"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DA639CF-10DB-4372-A95A-116D4E5430AC}"/>
              </a:ext>
            </a:extLst>
          </p:cNvPr>
          <p:cNvCxnSpPr>
            <a:stCxn id="30" idx="1"/>
            <a:endCxn id="29" idx="3"/>
          </p:cNvCxnSpPr>
          <p:nvPr/>
        </p:nvCxnSpPr>
        <p:spPr>
          <a:xfrm flipH="1">
            <a:off x="7852096" y="2848062"/>
            <a:ext cx="268447"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12714AB-ACA7-44AE-84BC-25761A87FADE}"/>
              </a:ext>
            </a:extLst>
          </p:cNvPr>
          <p:cNvCxnSpPr>
            <a:cxnSpLocks/>
            <a:stCxn id="6" idx="1"/>
            <a:endCxn id="7" idx="3"/>
          </p:cNvCxnSpPr>
          <p:nvPr/>
        </p:nvCxnSpPr>
        <p:spPr>
          <a:xfrm flipH="1">
            <a:off x="2961695" y="3340651"/>
            <a:ext cx="414350" cy="909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2894406-0BFB-442A-B7FE-C730130FC0B4}"/>
              </a:ext>
            </a:extLst>
          </p:cNvPr>
          <p:cNvCxnSpPr>
            <a:cxnSpLocks/>
            <a:stCxn id="7" idx="1"/>
            <a:endCxn id="17" idx="3"/>
          </p:cNvCxnSpPr>
          <p:nvPr/>
        </p:nvCxnSpPr>
        <p:spPr>
          <a:xfrm flipH="1" flipV="1">
            <a:off x="1242204" y="3340651"/>
            <a:ext cx="430993" cy="909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F073AA7-1008-4474-9777-8AE88C508B80}"/>
              </a:ext>
            </a:extLst>
          </p:cNvPr>
          <p:cNvCxnSpPr>
            <a:cxnSpLocks/>
            <a:stCxn id="7" idx="0"/>
            <a:endCxn id="9" idx="2"/>
          </p:cNvCxnSpPr>
          <p:nvPr/>
        </p:nvCxnSpPr>
        <p:spPr>
          <a:xfrm flipH="1" flipV="1">
            <a:off x="993587" y="1636636"/>
            <a:ext cx="1323859" cy="1073561"/>
          </a:xfrm>
          <a:prstGeom prst="straightConnector1">
            <a:avLst/>
          </a:prstGeom>
          <a:ln w="38100">
            <a:solidFill>
              <a:srgbClr val="A6A6A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367C0A94-9051-483D-A2B5-56EFD35FE66A}"/>
              </a:ext>
            </a:extLst>
          </p:cNvPr>
          <p:cNvSpPr/>
          <p:nvPr/>
        </p:nvSpPr>
        <p:spPr>
          <a:xfrm>
            <a:off x="1998069" y="437982"/>
            <a:ext cx="968929" cy="40228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APA</a:t>
            </a:r>
          </a:p>
        </p:txBody>
      </p:sp>
      <p:cxnSp>
        <p:nvCxnSpPr>
          <p:cNvPr id="52" name="Straight Arrow Connector 51">
            <a:extLst>
              <a:ext uri="{FF2B5EF4-FFF2-40B4-BE49-F238E27FC236}">
                <a16:creationId xmlns:a16="http://schemas.microsoft.com/office/drawing/2014/main" xmlns="" id="{0579A2F7-82DC-4C29-B7C3-7123D0CDDDC7}"/>
              </a:ext>
            </a:extLst>
          </p:cNvPr>
          <p:cNvCxnSpPr>
            <a:cxnSpLocks/>
            <a:stCxn id="9" idx="3"/>
            <a:endCxn id="10" idx="1"/>
          </p:cNvCxnSpPr>
          <p:nvPr/>
        </p:nvCxnSpPr>
        <p:spPr>
          <a:xfrm>
            <a:off x="1702504" y="952023"/>
            <a:ext cx="16336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63C784C-AF18-4CB5-9B30-0500AA54612D}"/>
              </a:ext>
            </a:extLst>
          </p:cNvPr>
          <p:cNvCxnSpPr>
            <a:cxnSpLocks/>
            <a:stCxn id="10" idx="3"/>
            <a:endCxn id="11" idx="1"/>
          </p:cNvCxnSpPr>
          <p:nvPr/>
        </p:nvCxnSpPr>
        <p:spPr>
          <a:xfrm>
            <a:off x="4753954" y="952023"/>
            <a:ext cx="608036"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6A6F5850-5529-46FE-B661-D01DDAD39DAF}"/>
              </a:ext>
            </a:extLst>
          </p:cNvPr>
          <p:cNvSpPr/>
          <p:nvPr/>
        </p:nvSpPr>
        <p:spPr>
          <a:xfrm>
            <a:off x="7532912" y="541090"/>
            <a:ext cx="1468072" cy="457200"/>
          </a:xfrm>
          <a:prstGeom prst="ellipse">
            <a:avLst/>
          </a:prstGeom>
          <a:solidFill>
            <a:srgbClr val="BFBFBF"/>
          </a:solidFill>
          <a:ln w="571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Affirmed</a:t>
            </a:r>
          </a:p>
        </p:txBody>
      </p:sp>
      <p:sp>
        <p:nvSpPr>
          <p:cNvPr id="57" name="Freeform: Shape 56">
            <a:extLst>
              <a:ext uri="{FF2B5EF4-FFF2-40B4-BE49-F238E27FC236}">
                <a16:creationId xmlns:a16="http://schemas.microsoft.com/office/drawing/2014/main" xmlns="" id="{63B6E9C2-4D3C-42C6-8EA5-381A0F305668}"/>
              </a:ext>
            </a:extLst>
          </p:cNvPr>
          <p:cNvSpPr/>
          <p:nvPr/>
        </p:nvSpPr>
        <p:spPr>
          <a:xfrm>
            <a:off x="6948692" y="973123"/>
            <a:ext cx="528506" cy="352338"/>
          </a:xfrm>
          <a:custGeom>
            <a:avLst/>
            <a:gdLst>
              <a:gd name="connsiteX0" fmla="*/ 0 w 528506"/>
              <a:gd name="connsiteY0" fmla="*/ 0 h 352338"/>
              <a:gd name="connsiteX1" fmla="*/ 234891 w 528506"/>
              <a:gd name="connsiteY1" fmla="*/ 260059 h 352338"/>
              <a:gd name="connsiteX2" fmla="*/ 528506 w 528506"/>
              <a:gd name="connsiteY2" fmla="*/ 352338 h 352338"/>
            </a:gdLst>
            <a:ahLst/>
            <a:cxnLst>
              <a:cxn ang="0">
                <a:pos x="connsiteX0" y="connsiteY0"/>
              </a:cxn>
              <a:cxn ang="0">
                <a:pos x="connsiteX1" y="connsiteY1"/>
              </a:cxn>
              <a:cxn ang="0">
                <a:pos x="connsiteX2" y="connsiteY2"/>
              </a:cxn>
            </a:cxnLst>
            <a:rect l="l" t="t" r="r" b="b"/>
            <a:pathLst>
              <a:path w="528506" h="352338">
                <a:moveTo>
                  <a:pt x="0" y="0"/>
                </a:moveTo>
                <a:cubicBezTo>
                  <a:pt x="73403" y="100668"/>
                  <a:pt x="146807" y="201336"/>
                  <a:pt x="234891" y="260059"/>
                </a:cubicBezTo>
                <a:cubicBezTo>
                  <a:pt x="322975" y="318782"/>
                  <a:pt x="425740" y="335560"/>
                  <a:pt x="528506" y="352338"/>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1E0F6101-4923-4FA2-B230-C08E3B255173}"/>
              </a:ext>
            </a:extLst>
          </p:cNvPr>
          <p:cNvSpPr/>
          <p:nvPr/>
        </p:nvSpPr>
        <p:spPr>
          <a:xfrm>
            <a:off x="6107185" y="1551963"/>
            <a:ext cx="1979802" cy="1137156"/>
          </a:xfrm>
          <a:custGeom>
            <a:avLst/>
            <a:gdLst>
              <a:gd name="connsiteX0" fmla="*/ 1979802 w 1979802"/>
              <a:gd name="connsiteY0" fmla="*/ 0 h 1451296"/>
              <a:gd name="connsiteX1" fmla="*/ 1577131 w 1979802"/>
              <a:gd name="connsiteY1" fmla="*/ 511729 h 1451296"/>
              <a:gd name="connsiteX2" fmla="*/ 545285 w 1979802"/>
              <a:gd name="connsiteY2" fmla="*/ 704676 h 1451296"/>
              <a:gd name="connsiteX3" fmla="*/ 0 w 1979802"/>
              <a:gd name="connsiteY3" fmla="*/ 1451296 h 1451296"/>
            </a:gdLst>
            <a:ahLst/>
            <a:cxnLst>
              <a:cxn ang="0">
                <a:pos x="connsiteX0" y="connsiteY0"/>
              </a:cxn>
              <a:cxn ang="0">
                <a:pos x="connsiteX1" y="connsiteY1"/>
              </a:cxn>
              <a:cxn ang="0">
                <a:pos x="connsiteX2" y="connsiteY2"/>
              </a:cxn>
              <a:cxn ang="0">
                <a:pos x="connsiteX3" y="connsiteY3"/>
              </a:cxn>
            </a:cxnLst>
            <a:rect l="l" t="t" r="r" b="b"/>
            <a:pathLst>
              <a:path w="1979802" h="1451296">
                <a:moveTo>
                  <a:pt x="1979802" y="0"/>
                </a:moveTo>
                <a:cubicBezTo>
                  <a:pt x="1898009" y="197141"/>
                  <a:pt x="1816217" y="394283"/>
                  <a:pt x="1577131" y="511729"/>
                </a:cubicBezTo>
                <a:cubicBezTo>
                  <a:pt x="1338045" y="629175"/>
                  <a:pt x="808140" y="548082"/>
                  <a:pt x="545285" y="704676"/>
                </a:cubicBezTo>
                <a:cubicBezTo>
                  <a:pt x="282430" y="861270"/>
                  <a:pt x="141215" y="1156283"/>
                  <a:pt x="0" y="1451296"/>
                </a:cubicBezTo>
              </a:path>
            </a:pathLst>
          </a:custGeom>
          <a:noFill/>
          <a:ln w="38100">
            <a:solidFill>
              <a:schemeClr val="accent2">
                <a:lumMod val="75000"/>
              </a:schemeClr>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xmlns="" id="{BF423E15-BA29-4AB0-A519-44F3A3939B6F}"/>
              </a:ext>
            </a:extLst>
          </p:cNvPr>
          <p:cNvCxnSpPr>
            <a:cxnSpLocks/>
            <a:stCxn id="11" idx="3"/>
            <a:endCxn id="21" idx="2"/>
          </p:cNvCxnSpPr>
          <p:nvPr/>
        </p:nvCxnSpPr>
        <p:spPr>
          <a:xfrm flipV="1">
            <a:off x="6948928" y="769690"/>
            <a:ext cx="583984" cy="18233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xmlns="" id="{3E22DEAF-57F9-425F-92DB-BF08E98D5144}"/>
              </a:ext>
            </a:extLst>
          </p:cNvPr>
          <p:cNvSpPr/>
          <p:nvPr/>
        </p:nvSpPr>
        <p:spPr>
          <a:xfrm>
            <a:off x="8103765" y="3437389"/>
            <a:ext cx="914400" cy="914400"/>
          </a:xfrm>
          <a:prstGeom prst="roundRect">
            <a:avLst/>
          </a:prstGeom>
          <a:solidFill>
            <a:schemeClr val="bg1">
              <a:lumMod val="7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Petition</a:t>
            </a:r>
          </a:p>
        </p:txBody>
      </p:sp>
      <p:cxnSp>
        <p:nvCxnSpPr>
          <p:cNvPr id="66" name="Straight Arrow Connector 65">
            <a:extLst>
              <a:ext uri="{FF2B5EF4-FFF2-40B4-BE49-F238E27FC236}">
                <a16:creationId xmlns:a16="http://schemas.microsoft.com/office/drawing/2014/main" xmlns="" id="{C653D17A-0420-4038-B3F8-6F7892C79816}"/>
              </a:ext>
            </a:extLst>
          </p:cNvPr>
          <p:cNvCxnSpPr>
            <a:cxnSpLocks/>
            <a:stCxn id="64" idx="1"/>
            <a:endCxn id="5" idx="3"/>
          </p:cNvCxnSpPr>
          <p:nvPr/>
        </p:nvCxnSpPr>
        <p:spPr>
          <a:xfrm flipH="1" flipV="1">
            <a:off x="6673463" y="3340651"/>
            <a:ext cx="1430302" cy="553938"/>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78F24000-E85B-4BAB-AF7A-1F297E597332}"/>
              </a:ext>
            </a:extLst>
          </p:cNvPr>
          <p:cNvCxnSpPr>
            <a:cxnSpLocks/>
            <a:stCxn id="30" idx="1"/>
            <a:endCxn id="5" idx="3"/>
          </p:cNvCxnSpPr>
          <p:nvPr/>
        </p:nvCxnSpPr>
        <p:spPr>
          <a:xfrm flipH="1">
            <a:off x="6673463" y="2848062"/>
            <a:ext cx="1447080" cy="492589"/>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36D2ACD0-9175-43F9-9067-4AE90B67C832}"/>
              </a:ext>
            </a:extLst>
          </p:cNvPr>
          <p:cNvSpPr/>
          <p:nvPr/>
        </p:nvSpPr>
        <p:spPr>
          <a:xfrm>
            <a:off x="6937696" y="2390862"/>
            <a:ext cx="914400" cy="914400"/>
          </a:xfrm>
          <a:prstGeom prst="roundRect">
            <a:avLst/>
          </a:prstGeom>
          <a:solidFill>
            <a:schemeClr val="bg1">
              <a:lumMod val="75000"/>
            </a:schemeClr>
          </a:solidFill>
          <a:ln w="571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a:t>
            </a:r>
          </a:p>
        </p:txBody>
      </p:sp>
      <p:sp>
        <p:nvSpPr>
          <p:cNvPr id="69" name="TextBox 68">
            <a:extLst>
              <a:ext uri="{FF2B5EF4-FFF2-40B4-BE49-F238E27FC236}">
                <a16:creationId xmlns:a16="http://schemas.microsoft.com/office/drawing/2014/main" xmlns="" id="{C0FE1EF8-D7BB-4B9E-B40F-D19435DCFAF9}"/>
              </a:ext>
            </a:extLst>
          </p:cNvPr>
          <p:cNvSpPr txBox="1"/>
          <p:nvPr/>
        </p:nvSpPr>
        <p:spPr>
          <a:xfrm>
            <a:off x="6818544" y="3832899"/>
            <a:ext cx="1263744" cy="461665"/>
          </a:xfrm>
          <a:prstGeom prst="rect">
            <a:avLst/>
          </a:prstGeom>
          <a:noFill/>
        </p:spPr>
        <p:txBody>
          <a:bodyPr wrap="none" rtlCol="0">
            <a:spAutoFit/>
          </a:bodyPr>
          <a:lstStyle/>
          <a:p>
            <a:r>
              <a:rPr lang="en-US" sz="2400" dirty="0">
                <a:solidFill>
                  <a:schemeClr val="bg1">
                    <a:lumMod val="75000"/>
                  </a:schemeClr>
                </a:solidFill>
              </a:rPr>
              <a:t>Optional</a:t>
            </a:r>
          </a:p>
        </p:txBody>
      </p:sp>
      <p:sp>
        <p:nvSpPr>
          <p:cNvPr id="72" name="Oval 71">
            <a:extLst>
              <a:ext uri="{FF2B5EF4-FFF2-40B4-BE49-F238E27FC236}">
                <a16:creationId xmlns:a16="http://schemas.microsoft.com/office/drawing/2014/main" xmlns="" id="{6D4A8F8E-C6DD-40D2-B054-CE89099A203D}"/>
              </a:ext>
            </a:extLst>
          </p:cNvPr>
          <p:cNvSpPr/>
          <p:nvPr/>
        </p:nvSpPr>
        <p:spPr>
          <a:xfrm>
            <a:off x="1940044" y="1016277"/>
            <a:ext cx="1084978" cy="40228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Statute</a:t>
            </a:r>
          </a:p>
        </p:txBody>
      </p:sp>
      <p:sp>
        <p:nvSpPr>
          <p:cNvPr id="73" name="Oval 72">
            <a:extLst>
              <a:ext uri="{FF2B5EF4-FFF2-40B4-BE49-F238E27FC236}">
                <a16:creationId xmlns:a16="http://schemas.microsoft.com/office/drawing/2014/main" xmlns="" id="{9CFDCCAC-C6A0-4CF9-A46B-52CEDC59E27D}"/>
              </a:ext>
            </a:extLst>
          </p:cNvPr>
          <p:cNvSpPr/>
          <p:nvPr/>
        </p:nvSpPr>
        <p:spPr>
          <a:xfrm>
            <a:off x="1721233" y="1494211"/>
            <a:ext cx="1532390" cy="471181"/>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Constitution</a:t>
            </a:r>
          </a:p>
        </p:txBody>
      </p:sp>
      <p:sp>
        <p:nvSpPr>
          <p:cNvPr id="78" name="TextBox 77">
            <a:extLst>
              <a:ext uri="{FF2B5EF4-FFF2-40B4-BE49-F238E27FC236}">
                <a16:creationId xmlns:a16="http://schemas.microsoft.com/office/drawing/2014/main" xmlns="" id="{03BF9886-CEBC-48D3-9EF2-C8F396922E41}"/>
              </a:ext>
            </a:extLst>
          </p:cNvPr>
          <p:cNvSpPr txBox="1"/>
          <p:nvPr/>
        </p:nvSpPr>
        <p:spPr>
          <a:xfrm>
            <a:off x="6252759" y="6483572"/>
            <a:ext cx="2891241" cy="369332"/>
          </a:xfrm>
          <a:prstGeom prst="rect">
            <a:avLst/>
          </a:prstGeom>
          <a:noFill/>
        </p:spPr>
        <p:txBody>
          <a:bodyPr wrap="none" rtlCol="0">
            <a:spAutoFit/>
          </a:bodyPr>
          <a:lstStyle/>
          <a:p>
            <a:r>
              <a:rPr lang="en-US" dirty="0">
                <a:solidFill>
                  <a:schemeClr val="bg1">
                    <a:lumMod val="75000"/>
                  </a:schemeClr>
                </a:solidFill>
              </a:rPr>
              <a:t>Warning: Not Drawn to Scale</a:t>
            </a:r>
          </a:p>
        </p:txBody>
      </p:sp>
      <p:sp>
        <p:nvSpPr>
          <p:cNvPr id="7" name="Rectangle 6">
            <a:extLst>
              <a:ext uri="{FF2B5EF4-FFF2-40B4-BE49-F238E27FC236}">
                <a16:creationId xmlns:a16="http://schemas.microsoft.com/office/drawing/2014/main" xmlns="" id="{4B059379-2DCD-4B21-99D2-E5D41BC4E40C}"/>
              </a:ext>
            </a:extLst>
          </p:cNvPr>
          <p:cNvSpPr/>
          <p:nvPr/>
        </p:nvSpPr>
        <p:spPr>
          <a:xfrm>
            <a:off x="1673197" y="2710197"/>
            <a:ext cx="1288498" cy="1279087"/>
          </a:xfrm>
          <a:prstGeom prst="rect">
            <a:avLst/>
          </a:prstGeom>
          <a:solidFill>
            <a:schemeClr val="bg1">
              <a:lumMod val="75000"/>
            </a:schemeClr>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a:t>
            </a:r>
          </a:p>
          <a:p>
            <a:pPr algn="ctr"/>
            <a:r>
              <a:rPr lang="en-US" sz="2400" dirty="0"/>
              <a:t>Decision</a:t>
            </a:r>
          </a:p>
        </p:txBody>
      </p:sp>
      <p:pic>
        <p:nvPicPr>
          <p:cNvPr id="3074" name="Picture 2" descr="Related image">
            <a:extLst>
              <a:ext uri="{FF2B5EF4-FFF2-40B4-BE49-F238E27FC236}">
                <a16:creationId xmlns:a16="http://schemas.microsoft.com/office/drawing/2014/main" xmlns="" id="{B75B0AE3-8F27-418C-86B5-1570CDC97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1" y="5887271"/>
            <a:ext cx="2395099" cy="1197550"/>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xmlns="" id="{24875379-CB13-499F-A8DF-65AA3BA61028}"/>
              </a:ext>
            </a:extLst>
          </p:cNvPr>
          <p:cNvSpPr txBox="1"/>
          <p:nvPr/>
        </p:nvSpPr>
        <p:spPr>
          <a:xfrm>
            <a:off x="2248156" y="4010366"/>
            <a:ext cx="3837333" cy="461665"/>
          </a:xfrm>
          <a:prstGeom prst="rect">
            <a:avLst/>
          </a:prstGeom>
          <a:noFill/>
        </p:spPr>
        <p:txBody>
          <a:bodyPr wrap="none" rtlCol="0">
            <a:spAutoFit/>
          </a:bodyPr>
          <a:lstStyle/>
          <a:p>
            <a:r>
              <a:rPr lang="en-US" sz="2400" dirty="0">
                <a:solidFill>
                  <a:srgbClr val="A6A6A6"/>
                </a:solidFill>
              </a:rPr>
              <a:t>Administrative Procedure Act</a:t>
            </a:r>
          </a:p>
        </p:txBody>
      </p:sp>
      <p:sp>
        <p:nvSpPr>
          <p:cNvPr id="8" name="Rectangle 7"/>
          <p:cNvSpPr/>
          <p:nvPr/>
        </p:nvSpPr>
        <p:spPr>
          <a:xfrm>
            <a:off x="5321101" y="2676549"/>
            <a:ext cx="1353888" cy="1343522"/>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Open Internet NPRM</a:t>
            </a:r>
          </a:p>
        </p:txBody>
      </p:sp>
      <p:sp>
        <p:nvSpPr>
          <p:cNvPr id="51" name="TextBox 50">
            <a:extLst>
              <a:ext uri="{FF2B5EF4-FFF2-40B4-BE49-F238E27FC236}">
                <a16:creationId xmlns:a16="http://schemas.microsoft.com/office/drawing/2014/main" xmlns="" id="{9915AC53-1CF6-4A78-AF27-C3AAF59845F0}"/>
              </a:ext>
            </a:extLst>
          </p:cNvPr>
          <p:cNvSpPr txBox="1"/>
          <p:nvPr/>
        </p:nvSpPr>
        <p:spPr>
          <a:xfrm>
            <a:off x="1762491" y="-35201"/>
            <a:ext cx="1591269" cy="400110"/>
          </a:xfrm>
          <a:prstGeom prst="rect">
            <a:avLst/>
          </a:prstGeom>
          <a:noFill/>
        </p:spPr>
        <p:txBody>
          <a:bodyPr wrap="none" rtlCol="0">
            <a:spAutoFit/>
          </a:bodyPr>
          <a:lstStyle/>
          <a:p>
            <a:r>
              <a:rPr lang="en-US" sz="2000" dirty="0">
                <a:solidFill>
                  <a:srgbClr val="FF0000"/>
                </a:solidFill>
                <a:effectLst>
                  <a:glow rad="127000">
                    <a:schemeClr val="bg1"/>
                  </a:glow>
                </a:effectLst>
              </a:rPr>
              <a:t>Amicus Briefs</a:t>
            </a:r>
          </a:p>
        </p:txBody>
      </p:sp>
      <p:sp>
        <p:nvSpPr>
          <p:cNvPr id="56" name="TextBox 55">
            <a:extLst>
              <a:ext uri="{FF2B5EF4-FFF2-40B4-BE49-F238E27FC236}">
                <a16:creationId xmlns:a16="http://schemas.microsoft.com/office/drawing/2014/main" xmlns="" id="{BB34F5E6-EDEA-4F04-9106-1C4AE0A42C9B}"/>
              </a:ext>
            </a:extLst>
          </p:cNvPr>
          <p:cNvSpPr txBox="1"/>
          <p:nvPr/>
        </p:nvSpPr>
        <p:spPr>
          <a:xfrm>
            <a:off x="-44084" y="4658522"/>
            <a:ext cx="1482009" cy="461665"/>
          </a:xfrm>
          <a:prstGeom prst="rect">
            <a:avLst/>
          </a:prstGeom>
          <a:noFill/>
        </p:spPr>
        <p:txBody>
          <a:bodyPr wrap="none" rtlCol="0">
            <a:spAutoFit/>
          </a:bodyPr>
          <a:lstStyle/>
          <a:p>
            <a:r>
              <a:rPr lang="en-US" sz="2400" dirty="0">
                <a:solidFill>
                  <a:schemeClr val="bg1"/>
                </a:solidFill>
              </a:rPr>
              <a:t>Legislative</a:t>
            </a:r>
          </a:p>
        </p:txBody>
      </p:sp>
      <p:sp>
        <p:nvSpPr>
          <p:cNvPr id="59" name="TextBox 58">
            <a:extLst>
              <a:ext uri="{FF2B5EF4-FFF2-40B4-BE49-F238E27FC236}">
                <a16:creationId xmlns:a16="http://schemas.microsoft.com/office/drawing/2014/main" xmlns="" id="{D886B31A-4FA0-4712-BEBD-43CBB7D4B4F1}"/>
              </a:ext>
            </a:extLst>
          </p:cNvPr>
          <p:cNvSpPr txBox="1"/>
          <p:nvPr/>
        </p:nvSpPr>
        <p:spPr>
          <a:xfrm>
            <a:off x="-39575" y="-80534"/>
            <a:ext cx="1095172" cy="461665"/>
          </a:xfrm>
          <a:prstGeom prst="rect">
            <a:avLst/>
          </a:prstGeom>
          <a:noFill/>
        </p:spPr>
        <p:txBody>
          <a:bodyPr wrap="none" rtlCol="0">
            <a:spAutoFit/>
          </a:bodyPr>
          <a:lstStyle/>
          <a:p>
            <a:r>
              <a:rPr lang="en-US" sz="2400" dirty="0">
                <a:solidFill>
                  <a:schemeClr val="bg1"/>
                </a:solidFill>
              </a:rPr>
              <a:t>Judicial</a:t>
            </a:r>
          </a:p>
        </p:txBody>
      </p:sp>
      <p:sp>
        <p:nvSpPr>
          <p:cNvPr id="61" name="TextBox 60">
            <a:extLst>
              <a:ext uri="{FF2B5EF4-FFF2-40B4-BE49-F238E27FC236}">
                <a16:creationId xmlns:a16="http://schemas.microsoft.com/office/drawing/2014/main" xmlns="" id="{18693A1E-E25E-4D3A-8F38-79CC0F00CE5A}"/>
              </a:ext>
            </a:extLst>
          </p:cNvPr>
          <p:cNvSpPr txBox="1"/>
          <p:nvPr/>
        </p:nvSpPr>
        <p:spPr>
          <a:xfrm>
            <a:off x="-36308" y="2000034"/>
            <a:ext cx="1369349" cy="461665"/>
          </a:xfrm>
          <a:prstGeom prst="rect">
            <a:avLst/>
          </a:prstGeom>
          <a:noFill/>
        </p:spPr>
        <p:txBody>
          <a:bodyPr wrap="none" rtlCol="0">
            <a:spAutoFit/>
          </a:bodyPr>
          <a:lstStyle/>
          <a:p>
            <a:r>
              <a:rPr lang="en-US" sz="2400" dirty="0">
                <a:solidFill>
                  <a:schemeClr val="bg1"/>
                </a:solidFill>
              </a:rPr>
              <a:t>Executive</a:t>
            </a:r>
          </a:p>
        </p:txBody>
      </p:sp>
      <p:cxnSp>
        <p:nvCxnSpPr>
          <p:cNvPr id="13" name="Straight Arrow Connector 12"/>
          <p:cNvCxnSpPr>
            <a:stCxn id="17" idx="0"/>
            <a:endCxn id="9" idx="2"/>
          </p:cNvCxnSpPr>
          <p:nvPr/>
        </p:nvCxnSpPr>
        <p:spPr>
          <a:xfrm flipV="1">
            <a:off x="663047" y="1636636"/>
            <a:ext cx="330540" cy="1064471"/>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29234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6" name="Straight Connector 35"/>
          <p:cNvCxnSpPr/>
          <p:nvPr/>
        </p:nvCxnSpPr>
        <p:spPr>
          <a:xfrm flipV="1">
            <a:off x="2476111" y="3620609"/>
            <a:ext cx="4322521" cy="6461"/>
          </a:xfrm>
          <a:prstGeom prst="line">
            <a:avLst/>
          </a:prstGeom>
          <a:ln w="57150" cmpd="sng">
            <a:solidFill>
              <a:srgbClr val="FF6600"/>
            </a:solidFill>
            <a:prstDash val="solid"/>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3226191" y="4655920"/>
            <a:ext cx="2956391" cy="112054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Broadband</a:t>
            </a:r>
          </a:p>
        </p:txBody>
      </p:sp>
      <p:cxnSp>
        <p:nvCxnSpPr>
          <p:cNvPr id="35" name="Straight Connector 34"/>
          <p:cNvCxnSpPr/>
          <p:nvPr/>
        </p:nvCxnSpPr>
        <p:spPr>
          <a:xfrm>
            <a:off x="3767279" y="5251613"/>
            <a:ext cx="18962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213221" y="167545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Content</a:t>
            </a:r>
          </a:p>
        </p:txBody>
      </p:sp>
      <p:pic>
        <p:nvPicPr>
          <p:cNvPr id="12" name="Picture 11" descr="Screen Shot 2016-10-03 at 10.12.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221" y="1852194"/>
            <a:ext cx="571500" cy="622300"/>
          </a:xfrm>
          <a:prstGeom prst="rect">
            <a:avLst/>
          </a:prstGeom>
        </p:spPr>
      </p:pic>
      <p:pic>
        <p:nvPicPr>
          <p:cNvPr id="14" name="Picture 13" descr="Screen Shot 2016-10-03 at 10.14.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731" y="1877594"/>
            <a:ext cx="584200" cy="596900"/>
          </a:xfrm>
          <a:prstGeom prst="rect">
            <a:avLst/>
          </a:prstGeom>
        </p:spPr>
      </p:pic>
      <p:sp>
        <p:nvSpPr>
          <p:cNvPr id="13" name="Rectangle 12"/>
          <p:cNvSpPr/>
          <p:nvPr/>
        </p:nvSpPr>
        <p:spPr>
          <a:xfrm>
            <a:off x="3212540" y="366342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solidFill>
                <a:schemeClr val="tx1"/>
              </a:solidFill>
            </a:endParaRPr>
          </a:p>
        </p:txBody>
      </p:sp>
      <p:sp>
        <p:nvSpPr>
          <p:cNvPr id="15" name="Rectangle 14"/>
          <p:cNvSpPr/>
          <p:nvPr/>
        </p:nvSpPr>
        <p:spPr>
          <a:xfrm>
            <a:off x="3212540" y="2673936"/>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Applications</a:t>
            </a:r>
          </a:p>
        </p:txBody>
      </p:sp>
      <p:sp>
        <p:nvSpPr>
          <p:cNvPr id="18" name="TextBox 17"/>
          <p:cNvSpPr txBox="1"/>
          <p:nvPr/>
        </p:nvSpPr>
        <p:spPr>
          <a:xfrm>
            <a:off x="2794935" y="741936"/>
            <a:ext cx="3801692" cy="954107"/>
          </a:xfrm>
          <a:prstGeom prst="rect">
            <a:avLst/>
          </a:prstGeom>
          <a:noFill/>
        </p:spPr>
        <p:txBody>
          <a:bodyPr wrap="none" rtlCol="0">
            <a:spAutoFit/>
          </a:bodyPr>
          <a:lstStyle/>
          <a:p>
            <a:pPr algn="ctr"/>
            <a:r>
              <a:rPr lang="en-US" sz="2800" dirty="0">
                <a:solidFill>
                  <a:srgbClr val="FFFFFF"/>
                </a:solidFill>
              </a:rPr>
              <a:t>Internet over Broadband</a:t>
            </a:r>
          </a:p>
          <a:p>
            <a:pPr algn="ctr"/>
            <a:r>
              <a:rPr lang="en-US" sz="2800" dirty="0">
                <a:solidFill>
                  <a:srgbClr val="FFFFFF"/>
                </a:solidFill>
              </a:rPr>
              <a:t>2000s</a:t>
            </a:r>
          </a:p>
        </p:txBody>
      </p:sp>
      <p:sp>
        <p:nvSpPr>
          <p:cNvPr id="23" name="TextBox 22"/>
          <p:cNvSpPr txBox="1"/>
          <p:nvPr/>
        </p:nvSpPr>
        <p:spPr>
          <a:xfrm rot="5400000">
            <a:off x="2171065" y="3309804"/>
            <a:ext cx="966931" cy="646331"/>
          </a:xfrm>
          <a:prstGeom prst="rect">
            <a:avLst/>
          </a:prstGeom>
          <a:noFill/>
        </p:spPr>
        <p:txBody>
          <a:bodyPr wrap="none" rtlCol="0">
            <a:spAutoFit/>
          </a:bodyPr>
          <a:lstStyle/>
          <a:p>
            <a:pPr algn="ctr"/>
            <a:r>
              <a:rPr lang="en-US" sz="1200" dirty="0">
                <a:solidFill>
                  <a:srgbClr val="FFFFFF"/>
                </a:solidFill>
              </a:rPr>
              <a:t>Unregulated</a:t>
            </a:r>
          </a:p>
          <a:p>
            <a:pPr algn="ctr"/>
            <a:r>
              <a:rPr lang="en-US" sz="1200" dirty="0">
                <a:solidFill>
                  <a:srgbClr val="FFFFFF"/>
                </a:solidFill>
              </a:rPr>
              <a:t>Information </a:t>
            </a:r>
          </a:p>
          <a:p>
            <a:pPr algn="ctr"/>
            <a:r>
              <a:rPr lang="en-US" sz="1200" dirty="0">
                <a:solidFill>
                  <a:srgbClr val="FFFFFF"/>
                </a:solidFill>
              </a:rPr>
              <a:t>Service</a:t>
            </a:r>
          </a:p>
        </p:txBody>
      </p:sp>
      <p:sp>
        <p:nvSpPr>
          <p:cNvPr id="6" name="Left Bracket 5"/>
          <p:cNvSpPr/>
          <p:nvPr/>
        </p:nvSpPr>
        <p:spPr>
          <a:xfrm>
            <a:off x="3020388" y="1663827"/>
            <a:ext cx="138500" cy="4112638"/>
          </a:xfrm>
          <a:prstGeom prst="leftBracket">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a:endCxn id="12" idx="2"/>
          </p:cNvCxnSpPr>
          <p:nvPr/>
        </p:nvCxnSpPr>
        <p:spPr>
          <a:xfrm flipV="1">
            <a:off x="3488761" y="2474494"/>
            <a:ext cx="10210"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4" idx="2"/>
          </p:cNvCxnSpPr>
          <p:nvPr/>
        </p:nvCxnSpPr>
        <p:spPr>
          <a:xfrm flipH="1" flipV="1">
            <a:off x="5876831" y="2474494"/>
            <a:ext cx="26985"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pic>
        <p:nvPicPr>
          <p:cNvPr id="2" name="Picture 1" descr="Screen Shot 2016-10-03 at 10.23.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221" y="2884120"/>
            <a:ext cx="571500" cy="538529"/>
          </a:xfrm>
          <a:prstGeom prst="rect">
            <a:avLst/>
          </a:prstGeom>
        </p:spPr>
      </p:pic>
      <p:pic>
        <p:nvPicPr>
          <p:cNvPr id="3" name="Picture 2" descr="Screen Shot 2016-10-03 at 10.26.1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2540" y="3794815"/>
            <a:ext cx="635000" cy="609600"/>
          </a:xfrm>
          <a:prstGeom prst="rect">
            <a:avLst/>
          </a:prstGeom>
        </p:spPr>
      </p:pic>
      <p:pic>
        <p:nvPicPr>
          <p:cNvPr id="17" name="Picture 16" descr="Screen Shot 2016-10-03 at 10.26.1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612" y="3794815"/>
            <a:ext cx="635000" cy="609600"/>
          </a:xfrm>
          <a:prstGeom prst="rect">
            <a:avLst/>
          </a:prstGeom>
        </p:spPr>
      </p:pic>
      <p:sp>
        <p:nvSpPr>
          <p:cNvPr id="25" name="TextBox 24"/>
          <p:cNvSpPr txBox="1"/>
          <p:nvPr/>
        </p:nvSpPr>
        <p:spPr>
          <a:xfrm>
            <a:off x="4201894" y="4200242"/>
            <a:ext cx="954107" cy="369332"/>
          </a:xfrm>
          <a:prstGeom prst="rect">
            <a:avLst/>
          </a:prstGeom>
          <a:noFill/>
        </p:spPr>
        <p:txBody>
          <a:bodyPr wrap="none" rtlCol="0">
            <a:spAutoFit/>
          </a:bodyPr>
          <a:lstStyle/>
          <a:p>
            <a:r>
              <a:rPr lang="en-US" dirty="0"/>
              <a:t>Internet</a:t>
            </a:r>
          </a:p>
        </p:txBody>
      </p:sp>
      <p:sp>
        <p:nvSpPr>
          <p:cNvPr id="28" name="TextBox 27"/>
          <p:cNvSpPr txBox="1"/>
          <p:nvPr/>
        </p:nvSpPr>
        <p:spPr>
          <a:xfrm rot="16200000">
            <a:off x="5966789" y="3011980"/>
            <a:ext cx="710451" cy="276999"/>
          </a:xfrm>
          <a:prstGeom prst="rect">
            <a:avLst/>
          </a:prstGeom>
          <a:noFill/>
        </p:spPr>
        <p:txBody>
          <a:bodyPr wrap="none" rtlCol="0">
            <a:spAutoFit/>
          </a:bodyPr>
          <a:lstStyle/>
          <a:p>
            <a:pPr algn="ctr"/>
            <a:r>
              <a:rPr lang="en-US" sz="1200" dirty="0">
                <a:solidFill>
                  <a:srgbClr val="FFFFFF"/>
                </a:solidFill>
              </a:rPr>
              <a:t>Any App</a:t>
            </a:r>
          </a:p>
        </p:txBody>
      </p:sp>
      <p:sp>
        <p:nvSpPr>
          <p:cNvPr id="29" name="TextBox 28"/>
          <p:cNvSpPr txBox="1"/>
          <p:nvPr/>
        </p:nvSpPr>
        <p:spPr>
          <a:xfrm rot="16200000">
            <a:off x="6266777" y="4517420"/>
            <a:ext cx="466895" cy="276999"/>
          </a:xfrm>
          <a:prstGeom prst="rect">
            <a:avLst/>
          </a:prstGeom>
          <a:noFill/>
        </p:spPr>
        <p:txBody>
          <a:bodyPr wrap="none" rtlCol="0">
            <a:spAutoFit/>
          </a:bodyPr>
          <a:lstStyle/>
          <a:p>
            <a:pPr algn="ctr"/>
            <a:r>
              <a:rPr lang="en-US" sz="1200" dirty="0">
                <a:solidFill>
                  <a:srgbClr val="FFFFFF"/>
                </a:solidFill>
              </a:rPr>
              <a:t>BIAS</a:t>
            </a:r>
          </a:p>
        </p:txBody>
      </p:sp>
      <p:sp>
        <p:nvSpPr>
          <p:cNvPr id="31" name="TextBox 30"/>
          <p:cNvSpPr txBox="1"/>
          <p:nvPr/>
        </p:nvSpPr>
        <p:spPr>
          <a:xfrm rot="16200000">
            <a:off x="5852449" y="1991441"/>
            <a:ext cx="966931" cy="276999"/>
          </a:xfrm>
          <a:prstGeom prst="rect">
            <a:avLst/>
          </a:prstGeom>
          <a:noFill/>
        </p:spPr>
        <p:txBody>
          <a:bodyPr wrap="none" rtlCol="0">
            <a:spAutoFit/>
          </a:bodyPr>
          <a:lstStyle/>
          <a:p>
            <a:pPr algn="ctr"/>
            <a:r>
              <a:rPr lang="en-US" sz="1200" dirty="0">
                <a:solidFill>
                  <a:srgbClr val="FFFFFF"/>
                </a:solidFill>
              </a:rPr>
              <a:t>Any Content</a:t>
            </a:r>
          </a:p>
        </p:txBody>
      </p:sp>
      <p:sp>
        <p:nvSpPr>
          <p:cNvPr id="21" name="Right Bracket 20"/>
          <p:cNvSpPr/>
          <p:nvPr/>
        </p:nvSpPr>
        <p:spPr>
          <a:xfrm>
            <a:off x="6275660" y="3663424"/>
            <a:ext cx="85383" cy="2113041"/>
          </a:xfrm>
          <a:prstGeom prst="righ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ounded Rectangle 21"/>
          <p:cNvSpPr/>
          <p:nvPr/>
        </p:nvSpPr>
        <p:spPr>
          <a:xfrm>
            <a:off x="3258210" y="4983755"/>
            <a:ext cx="519742" cy="501578"/>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3366FF"/>
                </a:solidFill>
              </a:rPr>
              <a:t>B</a:t>
            </a:r>
          </a:p>
        </p:txBody>
      </p:sp>
      <p:sp>
        <p:nvSpPr>
          <p:cNvPr id="37" name="Rounded Rectangle 36"/>
          <p:cNvSpPr/>
          <p:nvPr/>
        </p:nvSpPr>
        <p:spPr>
          <a:xfrm>
            <a:off x="5647322" y="4990152"/>
            <a:ext cx="519742" cy="501578"/>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3366FF"/>
                </a:solidFill>
              </a:rPr>
              <a:t>B</a:t>
            </a:r>
          </a:p>
        </p:txBody>
      </p:sp>
      <p:sp>
        <p:nvSpPr>
          <p:cNvPr id="38" name="Oval 37"/>
          <p:cNvSpPr/>
          <p:nvPr/>
        </p:nvSpPr>
        <p:spPr>
          <a:xfrm>
            <a:off x="4563841" y="5112879"/>
            <a:ext cx="277495" cy="27746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0000FF"/>
                </a:solidFill>
              </a:rPr>
              <a:t>X</a:t>
            </a:r>
          </a:p>
        </p:txBody>
      </p:sp>
      <p:pic>
        <p:nvPicPr>
          <p:cNvPr id="16" name="Picture 15" descr="Screen Shot 2016-10-03 at 10.23.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12" y="2884120"/>
            <a:ext cx="571500" cy="538529"/>
          </a:xfrm>
          <a:prstGeom prst="rect">
            <a:avLst/>
          </a:prstGeom>
        </p:spPr>
      </p:pic>
      <p:sp>
        <p:nvSpPr>
          <p:cNvPr id="32" name="TextBox 31"/>
          <p:cNvSpPr txBox="1"/>
          <p:nvPr/>
        </p:nvSpPr>
        <p:spPr>
          <a:xfrm>
            <a:off x="6723699" y="846608"/>
            <a:ext cx="2250386" cy="800219"/>
          </a:xfrm>
          <a:prstGeom prst="rect">
            <a:avLst/>
          </a:prstGeom>
          <a:noFill/>
        </p:spPr>
        <p:txBody>
          <a:bodyPr wrap="none" rtlCol="0">
            <a:spAutoFit/>
          </a:bodyPr>
          <a:lstStyle/>
          <a:p>
            <a:pPr algn="ctr"/>
            <a:r>
              <a:rPr lang="en-US" sz="2800" dirty="0">
                <a:solidFill>
                  <a:srgbClr val="FFFFFF"/>
                </a:solidFill>
              </a:rPr>
              <a:t>Open Internet</a:t>
            </a:r>
          </a:p>
          <a:p>
            <a:pPr algn="ctr"/>
            <a:r>
              <a:rPr lang="en-US" dirty="0">
                <a:solidFill>
                  <a:srgbClr val="FFFFFF"/>
                </a:solidFill>
              </a:rPr>
              <a:t>2010</a:t>
            </a:r>
          </a:p>
        </p:txBody>
      </p:sp>
      <p:sp>
        <p:nvSpPr>
          <p:cNvPr id="34" name="TextBox 33"/>
          <p:cNvSpPr txBox="1"/>
          <p:nvPr/>
        </p:nvSpPr>
        <p:spPr>
          <a:xfrm>
            <a:off x="196174" y="4549676"/>
            <a:ext cx="2288258" cy="2308324"/>
          </a:xfrm>
          <a:prstGeom prst="rect">
            <a:avLst/>
          </a:prstGeom>
          <a:noFill/>
        </p:spPr>
        <p:txBody>
          <a:bodyPr wrap="square" rtlCol="0">
            <a:spAutoFit/>
          </a:bodyPr>
          <a:lstStyle/>
          <a:p>
            <a:r>
              <a:rPr lang="en-US" dirty="0">
                <a:solidFill>
                  <a:srgbClr val="FFFFFF"/>
                </a:solidFill>
              </a:rPr>
              <a:t>Common Carriage</a:t>
            </a:r>
          </a:p>
          <a:p>
            <a:r>
              <a:rPr lang="en-US" dirty="0">
                <a:solidFill>
                  <a:srgbClr val="FFFFFF"/>
                </a:solidFill>
              </a:rPr>
              <a:t>No discrimination</a:t>
            </a:r>
          </a:p>
          <a:p>
            <a:r>
              <a:rPr lang="en-US" dirty="0">
                <a:solidFill>
                  <a:srgbClr val="FFFFFF"/>
                </a:solidFill>
              </a:rPr>
              <a:t>Any destination</a:t>
            </a:r>
          </a:p>
          <a:p>
            <a:r>
              <a:rPr lang="en-US" dirty="0">
                <a:solidFill>
                  <a:srgbClr val="FFFFFF"/>
                </a:solidFill>
              </a:rPr>
              <a:t>Any device (modems)</a:t>
            </a:r>
          </a:p>
          <a:p>
            <a:r>
              <a:rPr lang="en-US" dirty="0">
                <a:solidFill>
                  <a:srgbClr val="FFFFFF"/>
                </a:solidFill>
              </a:rPr>
              <a:t>Any content</a:t>
            </a:r>
          </a:p>
          <a:p>
            <a:endParaRPr lang="en-US" dirty="0">
              <a:solidFill>
                <a:srgbClr val="FFFFFF"/>
              </a:solidFill>
            </a:endParaRPr>
          </a:p>
          <a:p>
            <a:r>
              <a:rPr lang="en-US" dirty="0">
                <a:solidFill>
                  <a:srgbClr val="FFFFFF"/>
                </a:solidFill>
              </a:rPr>
              <a:t>Support computer networks / unbundle</a:t>
            </a:r>
          </a:p>
        </p:txBody>
      </p:sp>
      <p:sp>
        <p:nvSpPr>
          <p:cNvPr id="8" name="Freeform 7"/>
          <p:cNvSpPr/>
          <p:nvPr/>
        </p:nvSpPr>
        <p:spPr>
          <a:xfrm>
            <a:off x="178420" y="4586870"/>
            <a:ext cx="1710728" cy="272903"/>
          </a:xfrm>
          <a:custGeom>
            <a:avLst/>
            <a:gdLst>
              <a:gd name="connsiteX0" fmla="*/ 0 w 1710728"/>
              <a:gd name="connsiteY0" fmla="*/ 251910 h 272903"/>
              <a:gd name="connsiteX1" fmla="*/ 335848 w 1710728"/>
              <a:gd name="connsiteY1" fmla="*/ 31489 h 272903"/>
              <a:gd name="connsiteX2" fmla="*/ 703182 w 1710728"/>
              <a:gd name="connsiteY2" fmla="*/ 272903 h 272903"/>
              <a:gd name="connsiteX3" fmla="*/ 997050 w 1710728"/>
              <a:gd name="connsiteY3" fmla="*/ 10496 h 272903"/>
              <a:gd name="connsiteX4" fmla="*/ 1343393 w 1710728"/>
              <a:gd name="connsiteY4" fmla="*/ 262406 h 272903"/>
              <a:gd name="connsiteX5" fmla="*/ 1710728 w 1710728"/>
              <a:gd name="connsiteY5" fmla="*/ 0 h 27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0728" h="272903">
                <a:moveTo>
                  <a:pt x="0" y="251910"/>
                </a:moveTo>
                <a:lnTo>
                  <a:pt x="335848" y="31489"/>
                </a:lnTo>
                <a:lnTo>
                  <a:pt x="703182" y="272903"/>
                </a:lnTo>
                <a:lnTo>
                  <a:pt x="997050" y="10496"/>
                </a:lnTo>
                <a:lnTo>
                  <a:pt x="1343393" y="262406"/>
                </a:lnTo>
                <a:lnTo>
                  <a:pt x="1710728" y="0"/>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6938340" y="2870180"/>
            <a:ext cx="1973893" cy="523220"/>
          </a:xfrm>
          <a:prstGeom prst="rect">
            <a:avLst/>
          </a:prstGeom>
          <a:noFill/>
        </p:spPr>
        <p:txBody>
          <a:bodyPr wrap="none" rtlCol="0">
            <a:spAutoFit/>
          </a:bodyPr>
          <a:lstStyle/>
          <a:p>
            <a:r>
              <a:rPr lang="en-US" sz="2800" dirty="0">
                <a:solidFill>
                  <a:srgbClr val="FFFF00"/>
                </a:solidFill>
              </a:rPr>
              <a:t>“Third Way”</a:t>
            </a:r>
          </a:p>
        </p:txBody>
      </p:sp>
    </p:spTree>
    <p:extLst>
      <p:ext uri="{BB962C8B-B14F-4D97-AF65-F5344CB8AC3E}">
        <p14:creationId xmlns:p14="http://schemas.microsoft.com/office/powerpoint/2010/main" val="36669205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Communications Act</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Verizon v. FCC, D.C. Cir. 2014</a:t>
            </a:r>
          </a:p>
          <a:p>
            <a:pPr lvl="1"/>
            <a:r>
              <a:rPr lang="en-US" dirty="0">
                <a:solidFill>
                  <a:schemeClr val="bg1"/>
                </a:solidFill>
              </a:rPr>
              <a:t>FCC may not impose common carrier obligations on non common carriers</a:t>
            </a:r>
          </a:p>
          <a:p>
            <a:pPr lvl="1"/>
            <a:r>
              <a:rPr lang="en-US" dirty="0">
                <a:solidFill>
                  <a:schemeClr val="bg1"/>
                </a:solidFill>
              </a:rPr>
              <a:t>FCC has classified Internet over Broadband as an unregulated information service</a:t>
            </a:r>
          </a:p>
          <a:p>
            <a:pPr lvl="1"/>
            <a:r>
              <a:rPr lang="en-US" dirty="0">
                <a:solidFill>
                  <a:schemeClr val="bg1"/>
                </a:solidFill>
              </a:rPr>
              <a:t>No Blocking and Non </a:t>
            </a:r>
            <a:r>
              <a:rPr lang="en-US" dirty="0" err="1">
                <a:solidFill>
                  <a:schemeClr val="bg1"/>
                </a:solidFill>
              </a:rPr>
              <a:t>Discrim</a:t>
            </a:r>
            <a:r>
              <a:rPr lang="en-US" dirty="0">
                <a:solidFill>
                  <a:schemeClr val="bg1"/>
                </a:solidFill>
              </a:rPr>
              <a:t> constitute common carrier obligations</a:t>
            </a:r>
          </a:p>
          <a:p>
            <a:pPr lvl="1"/>
            <a:endParaRPr lang="en-US" dirty="0">
              <a:solidFill>
                <a:schemeClr val="bg1"/>
              </a:solidFill>
            </a:endParaRPr>
          </a:p>
          <a:p>
            <a:pPr lvl="1"/>
            <a:r>
              <a:rPr lang="en-US" dirty="0">
                <a:solidFill>
                  <a:schemeClr val="bg1"/>
                </a:solidFill>
              </a:rPr>
              <a:t>Agency has discretion to classify as common carrier or not</a:t>
            </a:r>
          </a:p>
          <a:p>
            <a:pPr lvl="1"/>
            <a:r>
              <a:rPr lang="en-US" dirty="0">
                <a:solidFill>
                  <a:schemeClr val="bg1"/>
                </a:solidFill>
              </a:rPr>
              <a:t>But agency cannot muddle</a:t>
            </a:r>
          </a:p>
          <a:p>
            <a:pPr lvl="1"/>
            <a:r>
              <a:rPr lang="en-US" dirty="0">
                <a:solidFill>
                  <a:schemeClr val="bg1"/>
                </a:solidFill>
              </a:rPr>
              <a:t>Reversed</a:t>
            </a:r>
          </a:p>
        </p:txBody>
      </p:sp>
      <p:pic>
        <p:nvPicPr>
          <p:cNvPr id="4" name="Picture 3"/>
          <p:cNvPicPr>
            <a:picLocks noChangeAspect="1"/>
          </p:cNvPicPr>
          <p:nvPr/>
        </p:nvPicPr>
        <p:blipFill>
          <a:blip r:embed="rId2"/>
          <a:stretch>
            <a:fillRect/>
          </a:stretch>
        </p:blipFill>
        <p:spPr>
          <a:xfrm>
            <a:off x="6570036" y="1"/>
            <a:ext cx="2573964" cy="1608728"/>
          </a:xfrm>
          <a:prstGeom prst="rect">
            <a:avLst/>
          </a:prstGeom>
        </p:spPr>
      </p:pic>
    </p:spTree>
    <p:extLst>
      <p:ext uri="{BB962C8B-B14F-4D97-AF65-F5344CB8AC3E}">
        <p14:creationId xmlns:p14="http://schemas.microsoft.com/office/powerpoint/2010/main" val="10729857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3407ED1E-2E0B-424F-90EF-224341779DDD}"/>
              </a:ext>
            </a:extLst>
          </p:cNvPr>
          <p:cNvSpPr/>
          <p:nvPr/>
        </p:nvSpPr>
        <p:spPr>
          <a:xfrm>
            <a:off x="1" y="2066881"/>
            <a:ext cx="9143999" cy="26608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xmlns="" id="{E4D5F156-6651-4CCF-8DC2-410B7823D3DD}"/>
              </a:ext>
            </a:extLst>
          </p:cNvPr>
          <p:cNvSpPr/>
          <p:nvPr/>
        </p:nvSpPr>
        <p:spPr>
          <a:xfrm>
            <a:off x="1545156" y="2230867"/>
            <a:ext cx="5233246" cy="2315254"/>
          </a:xfrm>
          <a:prstGeom prst="round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48373838-5477-4089-8F58-C509735FB0D6}"/>
              </a:ext>
            </a:extLst>
          </p:cNvPr>
          <p:cNvSpPr/>
          <p:nvPr/>
        </p:nvSpPr>
        <p:spPr>
          <a:xfrm>
            <a:off x="-337" y="2939"/>
            <a:ext cx="9143999" cy="2070238"/>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006C00B2-98C2-4EAA-A70B-AC7A1757A9FF}"/>
              </a:ext>
            </a:extLst>
          </p:cNvPr>
          <p:cNvSpPr/>
          <p:nvPr/>
        </p:nvSpPr>
        <p:spPr>
          <a:xfrm>
            <a:off x="0" y="4727275"/>
            <a:ext cx="9143999" cy="21342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xmlns="" id="{D3DCAEB6-495E-458A-BBB0-287D16A3BBFA}"/>
              </a:ext>
            </a:extLst>
          </p:cNvPr>
          <p:cNvSpPr/>
          <p:nvPr/>
        </p:nvSpPr>
        <p:spPr>
          <a:xfrm>
            <a:off x="6818544" y="2230867"/>
            <a:ext cx="2325455" cy="23152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xmlns="" id="{CCBA53A9-726A-4D47-997C-B8C5E3CAD12E}"/>
              </a:ext>
            </a:extLst>
          </p:cNvPr>
          <p:cNvCxnSpPr>
            <a:cxnSpLocks/>
            <a:stCxn id="4" idx="0"/>
            <a:endCxn id="9" idx="2"/>
          </p:cNvCxnSpPr>
          <p:nvPr/>
        </p:nvCxnSpPr>
        <p:spPr>
          <a:xfrm flipH="1" flipV="1">
            <a:off x="993587" y="1636636"/>
            <a:ext cx="5610121" cy="3448044"/>
          </a:xfrm>
          <a:prstGeom prst="straightConnector1">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E6FB52D7-E176-4CBA-B52A-A037C863AD4E}"/>
              </a:ext>
            </a:extLst>
          </p:cNvPr>
          <p:cNvSpPr/>
          <p:nvPr/>
        </p:nvSpPr>
        <p:spPr>
          <a:xfrm>
            <a:off x="1698460" y="5084680"/>
            <a:ext cx="1595494" cy="150455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Bill</a:t>
            </a:r>
          </a:p>
        </p:txBody>
      </p:sp>
      <p:sp>
        <p:nvSpPr>
          <p:cNvPr id="3" name="Rectangle 2">
            <a:extLst>
              <a:ext uri="{FF2B5EF4-FFF2-40B4-BE49-F238E27FC236}">
                <a16:creationId xmlns:a16="http://schemas.microsoft.com/office/drawing/2014/main" xmlns="" id="{7089DCB8-875E-4ACF-8410-08A20B705416}"/>
              </a:ext>
            </a:extLst>
          </p:cNvPr>
          <p:cNvSpPr/>
          <p:nvPr/>
        </p:nvSpPr>
        <p:spPr>
          <a:xfrm>
            <a:off x="3645254" y="5084680"/>
            <a:ext cx="1844333" cy="150455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Hearings</a:t>
            </a:r>
          </a:p>
        </p:txBody>
      </p:sp>
      <p:sp>
        <p:nvSpPr>
          <p:cNvPr id="4" name="Rectangle 3">
            <a:extLst>
              <a:ext uri="{FF2B5EF4-FFF2-40B4-BE49-F238E27FC236}">
                <a16:creationId xmlns:a16="http://schemas.microsoft.com/office/drawing/2014/main" xmlns="" id="{FC71C060-8FA7-4D0E-9CEE-16F44774A121}"/>
              </a:ext>
            </a:extLst>
          </p:cNvPr>
          <p:cNvSpPr/>
          <p:nvPr/>
        </p:nvSpPr>
        <p:spPr>
          <a:xfrm>
            <a:off x="5805961"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Law</a:t>
            </a:r>
          </a:p>
        </p:txBody>
      </p:sp>
      <p:sp>
        <p:nvSpPr>
          <p:cNvPr id="5" name="Rectangle 4">
            <a:extLst>
              <a:ext uri="{FF2B5EF4-FFF2-40B4-BE49-F238E27FC236}">
                <a16:creationId xmlns:a16="http://schemas.microsoft.com/office/drawing/2014/main" xmlns="" id="{77593C33-0782-4F3C-A609-FA5C1FCC58F1}"/>
              </a:ext>
            </a:extLst>
          </p:cNvPr>
          <p:cNvSpPr/>
          <p:nvPr/>
        </p:nvSpPr>
        <p:spPr>
          <a:xfrm>
            <a:off x="5297298" y="2701107"/>
            <a:ext cx="1376165"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Notice</a:t>
            </a:r>
            <a:br>
              <a:rPr lang="en-US" sz="2400" dirty="0"/>
            </a:br>
            <a:r>
              <a:rPr lang="en-US" sz="2400" dirty="0"/>
              <a:t>Proposed</a:t>
            </a:r>
            <a:br>
              <a:rPr lang="en-US" sz="2400" dirty="0"/>
            </a:br>
            <a:r>
              <a:rPr lang="en-US" sz="2400" dirty="0"/>
              <a:t>Rule</a:t>
            </a:r>
          </a:p>
        </p:txBody>
      </p:sp>
      <p:sp>
        <p:nvSpPr>
          <p:cNvPr id="6" name="Rectangle 5">
            <a:extLst>
              <a:ext uri="{FF2B5EF4-FFF2-40B4-BE49-F238E27FC236}">
                <a16:creationId xmlns:a16="http://schemas.microsoft.com/office/drawing/2014/main" xmlns="" id="{271D4F6B-B5B0-4D6B-8848-BB91165D2215}"/>
              </a:ext>
            </a:extLst>
          </p:cNvPr>
          <p:cNvSpPr/>
          <p:nvPr/>
        </p:nvSpPr>
        <p:spPr>
          <a:xfrm>
            <a:off x="3376045" y="2701107"/>
            <a:ext cx="1546187"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Comments</a:t>
            </a:r>
          </a:p>
        </p:txBody>
      </p:sp>
      <p:sp>
        <p:nvSpPr>
          <p:cNvPr id="9" name="Rectangle 8">
            <a:extLst>
              <a:ext uri="{FF2B5EF4-FFF2-40B4-BE49-F238E27FC236}">
                <a16:creationId xmlns:a16="http://schemas.microsoft.com/office/drawing/2014/main" xmlns="" id="{CB8C7127-D23D-47BE-9F34-436D963E207D}"/>
              </a:ext>
            </a:extLst>
          </p:cNvPr>
          <p:cNvSpPr/>
          <p:nvPr/>
        </p:nvSpPr>
        <p:spPr>
          <a:xfrm>
            <a:off x="28467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Appeal</a:t>
            </a:r>
          </a:p>
        </p:txBody>
      </p:sp>
      <p:sp>
        <p:nvSpPr>
          <p:cNvPr id="10" name="Rectangle 9">
            <a:extLst>
              <a:ext uri="{FF2B5EF4-FFF2-40B4-BE49-F238E27FC236}">
                <a16:creationId xmlns:a16="http://schemas.microsoft.com/office/drawing/2014/main" xmlns="" id="{57498209-64EA-4547-A555-90252EB66D3B}"/>
              </a:ext>
            </a:extLst>
          </p:cNvPr>
          <p:cNvSpPr/>
          <p:nvPr/>
        </p:nvSpPr>
        <p:spPr>
          <a:xfrm>
            <a:off x="333612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Court</a:t>
            </a:r>
            <a:br>
              <a:rPr lang="en-US" sz="2800" dirty="0"/>
            </a:br>
            <a:r>
              <a:rPr lang="en-US" sz="2800" dirty="0"/>
              <a:t>Order</a:t>
            </a:r>
          </a:p>
        </p:txBody>
      </p:sp>
      <p:sp>
        <p:nvSpPr>
          <p:cNvPr id="11" name="Rectangle 10">
            <a:extLst>
              <a:ext uri="{FF2B5EF4-FFF2-40B4-BE49-F238E27FC236}">
                <a16:creationId xmlns:a16="http://schemas.microsoft.com/office/drawing/2014/main" xmlns="" id="{3DEA1915-5F00-4533-9BEB-75B53AE8C86E}"/>
              </a:ext>
            </a:extLst>
          </p:cNvPr>
          <p:cNvSpPr/>
          <p:nvPr/>
        </p:nvSpPr>
        <p:spPr>
          <a:xfrm>
            <a:off x="5361990" y="267410"/>
            <a:ext cx="1586938" cy="136922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Supreme</a:t>
            </a:r>
            <a:br>
              <a:rPr lang="en-US" sz="2800" dirty="0"/>
            </a:br>
            <a:r>
              <a:rPr lang="en-US" sz="2800" dirty="0"/>
              <a:t>Court</a:t>
            </a:r>
          </a:p>
        </p:txBody>
      </p:sp>
      <p:sp>
        <p:nvSpPr>
          <p:cNvPr id="17" name="Rectangle 16">
            <a:extLst>
              <a:ext uri="{FF2B5EF4-FFF2-40B4-BE49-F238E27FC236}">
                <a16:creationId xmlns:a16="http://schemas.microsoft.com/office/drawing/2014/main" xmlns="" id="{FEE0E436-E940-41BE-96DD-B47074332CE1}"/>
              </a:ext>
            </a:extLst>
          </p:cNvPr>
          <p:cNvSpPr/>
          <p:nvPr/>
        </p:nvSpPr>
        <p:spPr>
          <a:xfrm>
            <a:off x="83890" y="2701107"/>
            <a:ext cx="1158314" cy="1279087"/>
          </a:xfrm>
          <a:prstGeom prst="rect">
            <a:avLst/>
          </a:prstGeom>
          <a:solidFill>
            <a:srgbClr val="BFBFBF"/>
          </a:solidFill>
          <a:ln w="571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Enforce</a:t>
            </a:r>
          </a:p>
        </p:txBody>
      </p:sp>
      <p:sp>
        <p:nvSpPr>
          <p:cNvPr id="20" name="Oval 19">
            <a:extLst>
              <a:ext uri="{FF2B5EF4-FFF2-40B4-BE49-F238E27FC236}">
                <a16:creationId xmlns:a16="http://schemas.microsoft.com/office/drawing/2014/main" xmlns="" id="{0D267DCB-8639-4A5E-A695-7653963E7978}"/>
              </a:ext>
            </a:extLst>
          </p:cNvPr>
          <p:cNvSpPr/>
          <p:nvPr/>
        </p:nvSpPr>
        <p:spPr>
          <a:xfrm>
            <a:off x="7507745" y="1090569"/>
            <a:ext cx="1468072"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Reversed</a:t>
            </a:r>
          </a:p>
          <a:p>
            <a:pPr algn="ctr"/>
            <a:r>
              <a:rPr lang="en-US" sz="1400" dirty="0"/>
              <a:t>Remanded</a:t>
            </a:r>
          </a:p>
        </p:txBody>
      </p:sp>
      <p:cxnSp>
        <p:nvCxnSpPr>
          <p:cNvPr id="26" name="Straight Arrow Connector 25">
            <a:extLst>
              <a:ext uri="{FF2B5EF4-FFF2-40B4-BE49-F238E27FC236}">
                <a16:creationId xmlns:a16="http://schemas.microsoft.com/office/drawing/2014/main" xmlns="" id="{5F3C517B-58D9-42B3-836B-B6A6CD57179E}"/>
              </a:ext>
            </a:extLst>
          </p:cNvPr>
          <p:cNvCxnSpPr>
            <a:cxnSpLocks/>
            <a:stCxn id="2" idx="3"/>
            <a:endCxn id="3" idx="1"/>
          </p:cNvCxnSpPr>
          <p:nvPr/>
        </p:nvCxnSpPr>
        <p:spPr>
          <a:xfrm>
            <a:off x="3293954" y="5836958"/>
            <a:ext cx="351300"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80836B5-B7E2-451E-B742-739AAB0EB0AE}"/>
              </a:ext>
            </a:extLst>
          </p:cNvPr>
          <p:cNvCxnSpPr>
            <a:cxnSpLocks/>
            <a:stCxn id="3" idx="3"/>
            <a:endCxn id="4" idx="1"/>
          </p:cNvCxnSpPr>
          <p:nvPr/>
        </p:nvCxnSpPr>
        <p:spPr>
          <a:xfrm>
            <a:off x="5489587" y="5836958"/>
            <a:ext cx="316374"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8E73B41-EB78-473C-80FC-5AD2C2A91567}"/>
              </a:ext>
            </a:extLst>
          </p:cNvPr>
          <p:cNvSpPr/>
          <p:nvPr/>
        </p:nvSpPr>
        <p:spPr>
          <a:xfrm>
            <a:off x="8120543" y="2390862"/>
            <a:ext cx="914400" cy="9144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Notice</a:t>
            </a:r>
            <a:br>
              <a:rPr lang="en-US" sz="1600" dirty="0"/>
            </a:br>
            <a:r>
              <a:rPr lang="en-US" sz="1600" dirty="0"/>
              <a:t>Inquiry</a:t>
            </a:r>
          </a:p>
        </p:txBody>
      </p:sp>
      <p:cxnSp>
        <p:nvCxnSpPr>
          <p:cNvPr id="32" name="Straight Arrow Connector 31">
            <a:extLst>
              <a:ext uri="{FF2B5EF4-FFF2-40B4-BE49-F238E27FC236}">
                <a16:creationId xmlns:a16="http://schemas.microsoft.com/office/drawing/2014/main" xmlns="" id="{59EDCD58-EB21-4648-9510-895AA092AA6A}"/>
              </a:ext>
            </a:extLst>
          </p:cNvPr>
          <p:cNvCxnSpPr>
            <a:cxnSpLocks/>
            <a:stCxn id="4" idx="0"/>
            <a:endCxn id="5" idx="2"/>
          </p:cNvCxnSpPr>
          <p:nvPr/>
        </p:nvCxnSpPr>
        <p:spPr>
          <a:xfrm flipH="1" flipV="1">
            <a:off x="5985381" y="3980194"/>
            <a:ext cx="618327" cy="110448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CA61833B-6B7F-451D-9EC9-8D6679DDC58B}"/>
              </a:ext>
            </a:extLst>
          </p:cNvPr>
          <p:cNvCxnSpPr>
            <a:cxnSpLocks/>
            <a:stCxn id="5" idx="1"/>
            <a:endCxn id="6" idx="3"/>
          </p:cNvCxnSpPr>
          <p:nvPr/>
        </p:nvCxnSpPr>
        <p:spPr>
          <a:xfrm flipH="1">
            <a:off x="4922232" y="3340651"/>
            <a:ext cx="3750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DA639CF-10DB-4372-A95A-116D4E5430AC}"/>
              </a:ext>
            </a:extLst>
          </p:cNvPr>
          <p:cNvCxnSpPr>
            <a:stCxn id="30" idx="1"/>
            <a:endCxn id="29" idx="3"/>
          </p:cNvCxnSpPr>
          <p:nvPr/>
        </p:nvCxnSpPr>
        <p:spPr>
          <a:xfrm flipH="1">
            <a:off x="7852096" y="2848062"/>
            <a:ext cx="268447"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12714AB-ACA7-44AE-84BC-25761A87FADE}"/>
              </a:ext>
            </a:extLst>
          </p:cNvPr>
          <p:cNvCxnSpPr>
            <a:cxnSpLocks/>
            <a:stCxn id="6" idx="1"/>
            <a:endCxn id="7" idx="3"/>
          </p:cNvCxnSpPr>
          <p:nvPr/>
        </p:nvCxnSpPr>
        <p:spPr>
          <a:xfrm flipH="1">
            <a:off x="2961695" y="3340651"/>
            <a:ext cx="414350" cy="9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2894406-0BFB-442A-B7FE-C730130FC0B4}"/>
              </a:ext>
            </a:extLst>
          </p:cNvPr>
          <p:cNvCxnSpPr>
            <a:cxnSpLocks/>
            <a:stCxn id="7" idx="1"/>
            <a:endCxn id="17" idx="3"/>
          </p:cNvCxnSpPr>
          <p:nvPr/>
        </p:nvCxnSpPr>
        <p:spPr>
          <a:xfrm flipH="1" flipV="1">
            <a:off x="1242204" y="3340651"/>
            <a:ext cx="430993" cy="909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F073AA7-1008-4474-9777-8AE88C508B80}"/>
              </a:ext>
            </a:extLst>
          </p:cNvPr>
          <p:cNvCxnSpPr>
            <a:cxnSpLocks/>
            <a:stCxn id="7" idx="0"/>
            <a:endCxn id="9" idx="2"/>
          </p:cNvCxnSpPr>
          <p:nvPr/>
        </p:nvCxnSpPr>
        <p:spPr>
          <a:xfrm flipH="1" flipV="1">
            <a:off x="993587" y="1636636"/>
            <a:ext cx="1323859" cy="1073561"/>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367C0A94-9051-483D-A2B5-56EFD35FE66A}"/>
              </a:ext>
            </a:extLst>
          </p:cNvPr>
          <p:cNvSpPr/>
          <p:nvPr/>
        </p:nvSpPr>
        <p:spPr>
          <a:xfrm>
            <a:off x="1998069" y="437982"/>
            <a:ext cx="968929" cy="40228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APA</a:t>
            </a:r>
          </a:p>
        </p:txBody>
      </p:sp>
      <p:cxnSp>
        <p:nvCxnSpPr>
          <p:cNvPr id="52" name="Straight Arrow Connector 51">
            <a:extLst>
              <a:ext uri="{FF2B5EF4-FFF2-40B4-BE49-F238E27FC236}">
                <a16:creationId xmlns:a16="http://schemas.microsoft.com/office/drawing/2014/main" xmlns="" id="{0579A2F7-82DC-4C29-B7C3-7123D0CDDDC7}"/>
              </a:ext>
            </a:extLst>
          </p:cNvPr>
          <p:cNvCxnSpPr>
            <a:cxnSpLocks/>
            <a:stCxn id="9" idx="3"/>
            <a:endCxn id="10" idx="1"/>
          </p:cNvCxnSpPr>
          <p:nvPr/>
        </p:nvCxnSpPr>
        <p:spPr>
          <a:xfrm>
            <a:off x="1702504" y="952023"/>
            <a:ext cx="16336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63C784C-AF18-4CB5-9B30-0500AA54612D}"/>
              </a:ext>
            </a:extLst>
          </p:cNvPr>
          <p:cNvCxnSpPr>
            <a:cxnSpLocks/>
            <a:stCxn id="10" idx="3"/>
            <a:endCxn id="11" idx="1"/>
          </p:cNvCxnSpPr>
          <p:nvPr/>
        </p:nvCxnSpPr>
        <p:spPr>
          <a:xfrm>
            <a:off x="4753954" y="952023"/>
            <a:ext cx="608036"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6A6F5850-5529-46FE-B661-D01DDAD39DAF}"/>
              </a:ext>
            </a:extLst>
          </p:cNvPr>
          <p:cNvSpPr/>
          <p:nvPr/>
        </p:nvSpPr>
        <p:spPr>
          <a:xfrm>
            <a:off x="7532912" y="541090"/>
            <a:ext cx="1468072" cy="457200"/>
          </a:xfrm>
          <a:prstGeom prst="ellipse">
            <a:avLst/>
          </a:prstGeom>
          <a:solidFill>
            <a:srgbClr val="BFBFBF"/>
          </a:solidFill>
          <a:ln w="571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Affirmed</a:t>
            </a:r>
          </a:p>
        </p:txBody>
      </p:sp>
      <p:sp>
        <p:nvSpPr>
          <p:cNvPr id="57" name="Freeform: Shape 56">
            <a:extLst>
              <a:ext uri="{FF2B5EF4-FFF2-40B4-BE49-F238E27FC236}">
                <a16:creationId xmlns:a16="http://schemas.microsoft.com/office/drawing/2014/main" xmlns="" id="{63B6E9C2-4D3C-42C6-8EA5-381A0F305668}"/>
              </a:ext>
            </a:extLst>
          </p:cNvPr>
          <p:cNvSpPr/>
          <p:nvPr/>
        </p:nvSpPr>
        <p:spPr>
          <a:xfrm>
            <a:off x="6948692" y="973123"/>
            <a:ext cx="528506" cy="352338"/>
          </a:xfrm>
          <a:custGeom>
            <a:avLst/>
            <a:gdLst>
              <a:gd name="connsiteX0" fmla="*/ 0 w 528506"/>
              <a:gd name="connsiteY0" fmla="*/ 0 h 352338"/>
              <a:gd name="connsiteX1" fmla="*/ 234891 w 528506"/>
              <a:gd name="connsiteY1" fmla="*/ 260059 h 352338"/>
              <a:gd name="connsiteX2" fmla="*/ 528506 w 528506"/>
              <a:gd name="connsiteY2" fmla="*/ 352338 h 352338"/>
            </a:gdLst>
            <a:ahLst/>
            <a:cxnLst>
              <a:cxn ang="0">
                <a:pos x="connsiteX0" y="connsiteY0"/>
              </a:cxn>
              <a:cxn ang="0">
                <a:pos x="connsiteX1" y="connsiteY1"/>
              </a:cxn>
              <a:cxn ang="0">
                <a:pos x="connsiteX2" y="connsiteY2"/>
              </a:cxn>
            </a:cxnLst>
            <a:rect l="l" t="t" r="r" b="b"/>
            <a:pathLst>
              <a:path w="528506" h="352338">
                <a:moveTo>
                  <a:pt x="0" y="0"/>
                </a:moveTo>
                <a:cubicBezTo>
                  <a:pt x="73403" y="100668"/>
                  <a:pt x="146807" y="201336"/>
                  <a:pt x="234891" y="260059"/>
                </a:cubicBezTo>
                <a:cubicBezTo>
                  <a:pt x="322975" y="318782"/>
                  <a:pt x="425740" y="335560"/>
                  <a:pt x="528506" y="352338"/>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1E0F6101-4923-4FA2-B230-C08E3B255173}"/>
              </a:ext>
            </a:extLst>
          </p:cNvPr>
          <p:cNvSpPr/>
          <p:nvPr/>
        </p:nvSpPr>
        <p:spPr>
          <a:xfrm>
            <a:off x="6107185" y="1551963"/>
            <a:ext cx="1979802" cy="1137156"/>
          </a:xfrm>
          <a:custGeom>
            <a:avLst/>
            <a:gdLst>
              <a:gd name="connsiteX0" fmla="*/ 1979802 w 1979802"/>
              <a:gd name="connsiteY0" fmla="*/ 0 h 1451296"/>
              <a:gd name="connsiteX1" fmla="*/ 1577131 w 1979802"/>
              <a:gd name="connsiteY1" fmla="*/ 511729 h 1451296"/>
              <a:gd name="connsiteX2" fmla="*/ 545285 w 1979802"/>
              <a:gd name="connsiteY2" fmla="*/ 704676 h 1451296"/>
              <a:gd name="connsiteX3" fmla="*/ 0 w 1979802"/>
              <a:gd name="connsiteY3" fmla="*/ 1451296 h 1451296"/>
            </a:gdLst>
            <a:ahLst/>
            <a:cxnLst>
              <a:cxn ang="0">
                <a:pos x="connsiteX0" y="connsiteY0"/>
              </a:cxn>
              <a:cxn ang="0">
                <a:pos x="connsiteX1" y="connsiteY1"/>
              </a:cxn>
              <a:cxn ang="0">
                <a:pos x="connsiteX2" y="connsiteY2"/>
              </a:cxn>
              <a:cxn ang="0">
                <a:pos x="connsiteX3" y="connsiteY3"/>
              </a:cxn>
            </a:cxnLst>
            <a:rect l="l" t="t" r="r" b="b"/>
            <a:pathLst>
              <a:path w="1979802" h="1451296">
                <a:moveTo>
                  <a:pt x="1979802" y="0"/>
                </a:moveTo>
                <a:cubicBezTo>
                  <a:pt x="1898009" y="197141"/>
                  <a:pt x="1816217" y="394283"/>
                  <a:pt x="1577131" y="511729"/>
                </a:cubicBezTo>
                <a:cubicBezTo>
                  <a:pt x="1338045" y="629175"/>
                  <a:pt x="808140" y="548082"/>
                  <a:pt x="545285" y="704676"/>
                </a:cubicBezTo>
                <a:cubicBezTo>
                  <a:pt x="282430" y="861270"/>
                  <a:pt x="141215" y="1156283"/>
                  <a:pt x="0" y="1451296"/>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xmlns="" id="{BF423E15-BA29-4AB0-A519-44F3A3939B6F}"/>
              </a:ext>
            </a:extLst>
          </p:cNvPr>
          <p:cNvCxnSpPr>
            <a:cxnSpLocks/>
            <a:stCxn id="11" idx="3"/>
            <a:endCxn id="21" idx="2"/>
          </p:cNvCxnSpPr>
          <p:nvPr/>
        </p:nvCxnSpPr>
        <p:spPr>
          <a:xfrm flipV="1">
            <a:off x="6948928" y="769690"/>
            <a:ext cx="583984" cy="182333"/>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xmlns="" id="{3E22DEAF-57F9-425F-92DB-BF08E98D5144}"/>
              </a:ext>
            </a:extLst>
          </p:cNvPr>
          <p:cNvSpPr/>
          <p:nvPr/>
        </p:nvSpPr>
        <p:spPr>
          <a:xfrm>
            <a:off x="8103765" y="3437389"/>
            <a:ext cx="914400" cy="9144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Petition</a:t>
            </a:r>
          </a:p>
        </p:txBody>
      </p:sp>
      <p:cxnSp>
        <p:nvCxnSpPr>
          <p:cNvPr id="66" name="Straight Arrow Connector 65">
            <a:extLst>
              <a:ext uri="{FF2B5EF4-FFF2-40B4-BE49-F238E27FC236}">
                <a16:creationId xmlns:a16="http://schemas.microsoft.com/office/drawing/2014/main" xmlns="" id="{C653D17A-0420-4038-B3F8-6F7892C79816}"/>
              </a:ext>
            </a:extLst>
          </p:cNvPr>
          <p:cNvCxnSpPr>
            <a:cxnSpLocks/>
            <a:stCxn id="64" idx="1"/>
            <a:endCxn id="5" idx="3"/>
          </p:cNvCxnSpPr>
          <p:nvPr/>
        </p:nvCxnSpPr>
        <p:spPr>
          <a:xfrm flipH="1" flipV="1">
            <a:off x="6673463" y="3340651"/>
            <a:ext cx="1430302" cy="553938"/>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78F24000-E85B-4BAB-AF7A-1F297E597332}"/>
              </a:ext>
            </a:extLst>
          </p:cNvPr>
          <p:cNvCxnSpPr>
            <a:cxnSpLocks/>
            <a:stCxn id="30" idx="1"/>
            <a:endCxn id="5" idx="3"/>
          </p:cNvCxnSpPr>
          <p:nvPr/>
        </p:nvCxnSpPr>
        <p:spPr>
          <a:xfrm flipH="1">
            <a:off x="6673463" y="2848062"/>
            <a:ext cx="1447080" cy="492589"/>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36D2ACD0-9175-43F9-9067-4AE90B67C832}"/>
              </a:ext>
            </a:extLst>
          </p:cNvPr>
          <p:cNvSpPr/>
          <p:nvPr/>
        </p:nvSpPr>
        <p:spPr>
          <a:xfrm>
            <a:off x="6937696" y="2390862"/>
            <a:ext cx="914400" cy="914400"/>
          </a:xfrm>
          <a:prstGeom prst="roundRect">
            <a:avLst/>
          </a:prstGeom>
          <a:solidFill>
            <a:schemeClr val="bg1">
              <a:lumMod val="75000"/>
            </a:schemeClr>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a:t>
            </a:r>
          </a:p>
        </p:txBody>
      </p:sp>
      <p:sp>
        <p:nvSpPr>
          <p:cNvPr id="69" name="TextBox 68">
            <a:extLst>
              <a:ext uri="{FF2B5EF4-FFF2-40B4-BE49-F238E27FC236}">
                <a16:creationId xmlns:a16="http://schemas.microsoft.com/office/drawing/2014/main" xmlns="" id="{C0FE1EF8-D7BB-4B9E-B40F-D19435DCFAF9}"/>
              </a:ext>
            </a:extLst>
          </p:cNvPr>
          <p:cNvSpPr txBox="1"/>
          <p:nvPr/>
        </p:nvSpPr>
        <p:spPr>
          <a:xfrm>
            <a:off x="6818544" y="3832899"/>
            <a:ext cx="1263744" cy="461665"/>
          </a:xfrm>
          <a:prstGeom prst="rect">
            <a:avLst/>
          </a:prstGeom>
          <a:noFill/>
        </p:spPr>
        <p:txBody>
          <a:bodyPr wrap="none" rtlCol="0">
            <a:spAutoFit/>
          </a:bodyPr>
          <a:lstStyle/>
          <a:p>
            <a:r>
              <a:rPr lang="en-US" sz="2400" dirty="0">
                <a:solidFill>
                  <a:schemeClr val="bg1">
                    <a:lumMod val="75000"/>
                  </a:schemeClr>
                </a:solidFill>
              </a:rPr>
              <a:t>Optional</a:t>
            </a:r>
          </a:p>
        </p:txBody>
      </p:sp>
      <p:sp>
        <p:nvSpPr>
          <p:cNvPr id="72" name="Oval 71">
            <a:extLst>
              <a:ext uri="{FF2B5EF4-FFF2-40B4-BE49-F238E27FC236}">
                <a16:creationId xmlns:a16="http://schemas.microsoft.com/office/drawing/2014/main" xmlns="" id="{6D4A8F8E-C6DD-40D2-B054-CE89099A203D}"/>
              </a:ext>
            </a:extLst>
          </p:cNvPr>
          <p:cNvSpPr/>
          <p:nvPr/>
        </p:nvSpPr>
        <p:spPr>
          <a:xfrm>
            <a:off x="1940044" y="1016277"/>
            <a:ext cx="1084978" cy="40228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Statute</a:t>
            </a:r>
          </a:p>
        </p:txBody>
      </p:sp>
      <p:sp>
        <p:nvSpPr>
          <p:cNvPr id="73" name="Oval 72">
            <a:extLst>
              <a:ext uri="{FF2B5EF4-FFF2-40B4-BE49-F238E27FC236}">
                <a16:creationId xmlns:a16="http://schemas.microsoft.com/office/drawing/2014/main" xmlns="" id="{9CFDCCAC-C6A0-4CF9-A46B-52CEDC59E27D}"/>
              </a:ext>
            </a:extLst>
          </p:cNvPr>
          <p:cNvSpPr/>
          <p:nvPr/>
        </p:nvSpPr>
        <p:spPr>
          <a:xfrm>
            <a:off x="1721233" y="1494211"/>
            <a:ext cx="1532390" cy="471181"/>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Constitution</a:t>
            </a:r>
          </a:p>
        </p:txBody>
      </p:sp>
      <p:sp>
        <p:nvSpPr>
          <p:cNvPr id="78" name="TextBox 77">
            <a:extLst>
              <a:ext uri="{FF2B5EF4-FFF2-40B4-BE49-F238E27FC236}">
                <a16:creationId xmlns:a16="http://schemas.microsoft.com/office/drawing/2014/main" xmlns="" id="{03BF9886-CEBC-48D3-9EF2-C8F396922E41}"/>
              </a:ext>
            </a:extLst>
          </p:cNvPr>
          <p:cNvSpPr txBox="1"/>
          <p:nvPr/>
        </p:nvSpPr>
        <p:spPr>
          <a:xfrm>
            <a:off x="6252759" y="6483572"/>
            <a:ext cx="2891241" cy="369332"/>
          </a:xfrm>
          <a:prstGeom prst="rect">
            <a:avLst/>
          </a:prstGeom>
          <a:noFill/>
        </p:spPr>
        <p:txBody>
          <a:bodyPr wrap="none" rtlCol="0">
            <a:spAutoFit/>
          </a:bodyPr>
          <a:lstStyle/>
          <a:p>
            <a:r>
              <a:rPr lang="en-US" dirty="0">
                <a:solidFill>
                  <a:schemeClr val="bg1">
                    <a:lumMod val="75000"/>
                  </a:schemeClr>
                </a:solidFill>
              </a:rPr>
              <a:t>Warning: Not Drawn to Scale</a:t>
            </a:r>
          </a:p>
        </p:txBody>
      </p:sp>
      <p:sp>
        <p:nvSpPr>
          <p:cNvPr id="7" name="Rectangle 6">
            <a:extLst>
              <a:ext uri="{FF2B5EF4-FFF2-40B4-BE49-F238E27FC236}">
                <a16:creationId xmlns:a16="http://schemas.microsoft.com/office/drawing/2014/main" xmlns="" id="{4B059379-2DCD-4B21-99D2-E5D41BC4E40C}"/>
              </a:ext>
            </a:extLst>
          </p:cNvPr>
          <p:cNvSpPr/>
          <p:nvPr/>
        </p:nvSpPr>
        <p:spPr>
          <a:xfrm>
            <a:off x="1673197" y="2710197"/>
            <a:ext cx="1288498"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a:t>
            </a:r>
          </a:p>
          <a:p>
            <a:pPr algn="ctr"/>
            <a:r>
              <a:rPr lang="en-US" sz="2400" dirty="0"/>
              <a:t>Decision</a:t>
            </a:r>
          </a:p>
        </p:txBody>
      </p:sp>
      <p:pic>
        <p:nvPicPr>
          <p:cNvPr id="3074" name="Picture 2" descr="Related image">
            <a:extLst>
              <a:ext uri="{FF2B5EF4-FFF2-40B4-BE49-F238E27FC236}">
                <a16:creationId xmlns:a16="http://schemas.microsoft.com/office/drawing/2014/main" xmlns="" id="{B75B0AE3-8F27-418C-86B5-1570CDC97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1" y="5887271"/>
            <a:ext cx="2395099" cy="1197550"/>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xmlns="" id="{24875379-CB13-499F-A8DF-65AA3BA61028}"/>
              </a:ext>
            </a:extLst>
          </p:cNvPr>
          <p:cNvSpPr txBox="1"/>
          <p:nvPr/>
        </p:nvSpPr>
        <p:spPr>
          <a:xfrm>
            <a:off x="2248156" y="4010366"/>
            <a:ext cx="3837333" cy="461665"/>
          </a:xfrm>
          <a:prstGeom prst="rect">
            <a:avLst/>
          </a:prstGeom>
          <a:noFill/>
        </p:spPr>
        <p:txBody>
          <a:bodyPr wrap="none" rtlCol="0">
            <a:spAutoFit/>
          </a:bodyPr>
          <a:lstStyle/>
          <a:p>
            <a:r>
              <a:rPr lang="en-US" sz="2400" dirty="0">
                <a:solidFill>
                  <a:schemeClr val="bg1">
                    <a:lumMod val="65000"/>
                  </a:schemeClr>
                </a:solidFill>
              </a:rPr>
              <a:t>Administrative Procedure Act</a:t>
            </a:r>
          </a:p>
        </p:txBody>
      </p:sp>
      <p:sp>
        <p:nvSpPr>
          <p:cNvPr id="45" name="Rectangle 44">
            <a:extLst>
              <a:ext uri="{FF2B5EF4-FFF2-40B4-BE49-F238E27FC236}">
                <a16:creationId xmlns:a16="http://schemas.microsoft.com/office/drawing/2014/main" xmlns="" id="{77593C33-0782-4F3C-A609-FA5C1FCC58F1}"/>
              </a:ext>
            </a:extLst>
          </p:cNvPr>
          <p:cNvSpPr/>
          <p:nvPr/>
        </p:nvSpPr>
        <p:spPr>
          <a:xfrm>
            <a:off x="5449698" y="2853507"/>
            <a:ext cx="1376165"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OI</a:t>
            </a:r>
            <a:br>
              <a:rPr lang="en-US" sz="2400" dirty="0"/>
            </a:br>
            <a:r>
              <a:rPr lang="en-US" sz="2400" dirty="0"/>
              <a:t>2015</a:t>
            </a:r>
          </a:p>
        </p:txBody>
      </p:sp>
      <p:sp>
        <p:nvSpPr>
          <p:cNvPr id="47" name="Rectangle 46">
            <a:extLst>
              <a:ext uri="{FF2B5EF4-FFF2-40B4-BE49-F238E27FC236}">
                <a16:creationId xmlns:a16="http://schemas.microsoft.com/office/drawing/2014/main" xmlns="" id="{4B059379-2DCD-4B21-99D2-E5D41BC4E40C}"/>
              </a:ext>
            </a:extLst>
          </p:cNvPr>
          <p:cNvSpPr/>
          <p:nvPr/>
        </p:nvSpPr>
        <p:spPr>
          <a:xfrm>
            <a:off x="1825597" y="2862597"/>
            <a:ext cx="1288498"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OI</a:t>
            </a:r>
            <a:br>
              <a:rPr lang="en-US" sz="2400" dirty="0"/>
            </a:br>
            <a:r>
              <a:rPr lang="en-US" sz="2400" dirty="0"/>
              <a:t>2015</a:t>
            </a:r>
          </a:p>
        </p:txBody>
      </p:sp>
      <p:sp>
        <p:nvSpPr>
          <p:cNvPr id="48" name="Oval 47">
            <a:extLst>
              <a:ext uri="{FF2B5EF4-FFF2-40B4-BE49-F238E27FC236}">
                <a16:creationId xmlns:a16="http://schemas.microsoft.com/office/drawing/2014/main" xmlns="" id="{6A6F5850-5529-46FE-B661-D01DDAD39DAF}"/>
              </a:ext>
            </a:extLst>
          </p:cNvPr>
          <p:cNvSpPr/>
          <p:nvPr/>
        </p:nvSpPr>
        <p:spPr>
          <a:xfrm>
            <a:off x="7601350" y="494061"/>
            <a:ext cx="1468072" cy="457200"/>
          </a:xfrm>
          <a:prstGeom prst="ellipse">
            <a:avLst/>
          </a:prstGeom>
          <a:solidFill>
            <a:srgbClr val="6600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OI 2015</a:t>
            </a:r>
            <a:br>
              <a:rPr lang="en-US" sz="1400" dirty="0"/>
            </a:br>
            <a:r>
              <a:rPr lang="en-US" sz="1400" dirty="0"/>
              <a:t>Affirmed</a:t>
            </a:r>
          </a:p>
        </p:txBody>
      </p:sp>
      <p:sp>
        <p:nvSpPr>
          <p:cNvPr id="8" name="Diamond 7"/>
          <p:cNvSpPr/>
          <p:nvPr/>
        </p:nvSpPr>
        <p:spPr>
          <a:xfrm>
            <a:off x="7304702" y="2750019"/>
            <a:ext cx="1857661" cy="1469478"/>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Election 2017</a:t>
            </a:r>
          </a:p>
        </p:txBody>
      </p:sp>
      <p:cxnSp>
        <p:nvCxnSpPr>
          <p:cNvPr id="13" name="Straight Arrow Connector 12"/>
          <p:cNvCxnSpPr>
            <a:stCxn id="8" idx="1"/>
            <a:endCxn id="45" idx="3"/>
          </p:cNvCxnSpPr>
          <p:nvPr/>
        </p:nvCxnSpPr>
        <p:spPr>
          <a:xfrm flipH="1">
            <a:off x="6825863" y="3484758"/>
            <a:ext cx="478839" cy="8293"/>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xmlns="" id="{77593C33-0782-4F3C-A609-FA5C1FCC58F1}"/>
              </a:ext>
            </a:extLst>
          </p:cNvPr>
          <p:cNvSpPr/>
          <p:nvPr/>
        </p:nvSpPr>
        <p:spPr>
          <a:xfrm>
            <a:off x="5602098" y="3005907"/>
            <a:ext cx="1376165"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RIF 2017</a:t>
            </a:r>
          </a:p>
        </p:txBody>
      </p:sp>
      <p:sp>
        <p:nvSpPr>
          <p:cNvPr id="51" name="TextBox 50">
            <a:extLst>
              <a:ext uri="{FF2B5EF4-FFF2-40B4-BE49-F238E27FC236}">
                <a16:creationId xmlns:a16="http://schemas.microsoft.com/office/drawing/2014/main" xmlns="" id="{8D7FC068-15C6-4357-8517-9FBC16FA8C6B}"/>
              </a:ext>
            </a:extLst>
          </p:cNvPr>
          <p:cNvSpPr txBox="1"/>
          <p:nvPr/>
        </p:nvSpPr>
        <p:spPr>
          <a:xfrm>
            <a:off x="1762491" y="-35201"/>
            <a:ext cx="1591269" cy="400110"/>
          </a:xfrm>
          <a:prstGeom prst="rect">
            <a:avLst/>
          </a:prstGeom>
          <a:noFill/>
        </p:spPr>
        <p:txBody>
          <a:bodyPr wrap="none" rtlCol="0">
            <a:spAutoFit/>
          </a:bodyPr>
          <a:lstStyle/>
          <a:p>
            <a:r>
              <a:rPr lang="en-US" sz="2000" dirty="0">
                <a:solidFill>
                  <a:srgbClr val="FF0000"/>
                </a:solidFill>
                <a:effectLst>
                  <a:glow rad="127000">
                    <a:schemeClr val="bg1"/>
                  </a:glow>
                </a:effectLst>
              </a:rPr>
              <a:t>Amicus Briefs</a:t>
            </a:r>
          </a:p>
        </p:txBody>
      </p:sp>
      <p:sp>
        <p:nvSpPr>
          <p:cNvPr id="55" name="TextBox 54">
            <a:extLst>
              <a:ext uri="{FF2B5EF4-FFF2-40B4-BE49-F238E27FC236}">
                <a16:creationId xmlns:a16="http://schemas.microsoft.com/office/drawing/2014/main" xmlns="" id="{2FA78D2B-B959-4C52-8FDD-8761E7D98F22}"/>
              </a:ext>
            </a:extLst>
          </p:cNvPr>
          <p:cNvSpPr txBox="1"/>
          <p:nvPr/>
        </p:nvSpPr>
        <p:spPr>
          <a:xfrm>
            <a:off x="4126597" y="2265932"/>
            <a:ext cx="1314014" cy="400110"/>
          </a:xfrm>
          <a:prstGeom prst="rect">
            <a:avLst/>
          </a:prstGeom>
          <a:noFill/>
        </p:spPr>
        <p:txBody>
          <a:bodyPr wrap="none" rtlCol="0">
            <a:spAutoFit/>
          </a:bodyPr>
          <a:lstStyle/>
          <a:p>
            <a:r>
              <a:rPr lang="en-US" sz="2000" dirty="0">
                <a:solidFill>
                  <a:srgbClr val="FF0000"/>
                </a:solidFill>
                <a:effectLst>
                  <a:glow rad="127000">
                    <a:schemeClr val="bg1"/>
                  </a:glow>
                </a:effectLst>
              </a:rPr>
              <a:t>Comments</a:t>
            </a:r>
          </a:p>
        </p:txBody>
      </p:sp>
      <p:sp>
        <p:nvSpPr>
          <p:cNvPr id="59" name="TextBox 58">
            <a:extLst>
              <a:ext uri="{FF2B5EF4-FFF2-40B4-BE49-F238E27FC236}">
                <a16:creationId xmlns:a16="http://schemas.microsoft.com/office/drawing/2014/main" xmlns="" id="{A9AD3559-ECC8-4717-B8AA-ACB571EE19D1}"/>
              </a:ext>
            </a:extLst>
          </p:cNvPr>
          <p:cNvSpPr txBox="1"/>
          <p:nvPr/>
        </p:nvSpPr>
        <p:spPr>
          <a:xfrm>
            <a:off x="-44084" y="4658522"/>
            <a:ext cx="1482009" cy="461665"/>
          </a:xfrm>
          <a:prstGeom prst="rect">
            <a:avLst/>
          </a:prstGeom>
          <a:noFill/>
        </p:spPr>
        <p:txBody>
          <a:bodyPr wrap="none" rtlCol="0">
            <a:spAutoFit/>
          </a:bodyPr>
          <a:lstStyle/>
          <a:p>
            <a:r>
              <a:rPr lang="en-US" sz="2400" dirty="0">
                <a:solidFill>
                  <a:schemeClr val="bg1"/>
                </a:solidFill>
              </a:rPr>
              <a:t>Legislative</a:t>
            </a:r>
          </a:p>
        </p:txBody>
      </p:sp>
      <p:sp>
        <p:nvSpPr>
          <p:cNvPr id="61" name="TextBox 60">
            <a:extLst>
              <a:ext uri="{FF2B5EF4-FFF2-40B4-BE49-F238E27FC236}">
                <a16:creationId xmlns:a16="http://schemas.microsoft.com/office/drawing/2014/main" xmlns="" id="{034FE34F-4CC3-418A-8847-478D3767F1D1}"/>
              </a:ext>
            </a:extLst>
          </p:cNvPr>
          <p:cNvSpPr txBox="1"/>
          <p:nvPr/>
        </p:nvSpPr>
        <p:spPr>
          <a:xfrm>
            <a:off x="-39575" y="-80534"/>
            <a:ext cx="1095172" cy="461665"/>
          </a:xfrm>
          <a:prstGeom prst="rect">
            <a:avLst/>
          </a:prstGeom>
          <a:noFill/>
        </p:spPr>
        <p:txBody>
          <a:bodyPr wrap="none" rtlCol="0">
            <a:spAutoFit/>
          </a:bodyPr>
          <a:lstStyle/>
          <a:p>
            <a:r>
              <a:rPr lang="en-US" sz="2400" dirty="0">
                <a:solidFill>
                  <a:schemeClr val="bg1"/>
                </a:solidFill>
              </a:rPr>
              <a:t>Judicial</a:t>
            </a:r>
          </a:p>
        </p:txBody>
      </p:sp>
      <p:sp>
        <p:nvSpPr>
          <p:cNvPr id="62" name="TextBox 61">
            <a:extLst>
              <a:ext uri="{FF2B5EF4-FFF2-40B4-BE49-F238E27FC236}">
                <a16:creationId xmlns:a16="http://schemas.microsoft.com/office/drawing/2014/main" xmlns="" id="{8C8C86A6-FBD9-4F50-BE9B-45D4D826ACAF}"/>
              </a:ext>
            </a:extLst>
          </p:cNvPr>
          <p:cNvSpPr txBox="1"/>
          <p:nvPr/>
        </p:nvSpPr>
        <p:spPr>
          <a:xfrm>
            <a:off x="-36308" y="2000034"/>
            <a:ext cx="1369349" cy="461665"/>
          </a:xfrm>
          <a:prstGeom prst="rect">
            <a:avLst/>
          </a:prstGeom>
          <a:noFill/>
        </p:spPr>
        <p:txBody>
          <a:bodyPr wrap="none" rtlCol="0">
            <a:spAutoFit/>
          </a:bodyPr>
          <a:lstStyle/>
          <a:p>
            <a:r>
              <a:rPr lang="en-US" sz="2400" dirty="0">
                <a:solidFill>
                  <a:schemeClr val="bg1"/>
                </a:solidFill>
              </a:rPr>
              <a:t>Executive</a:t>
            </a:r>
          </a:p>
        </p:txBody>
      </p:sp>
    </p:spTree>
    <p:extLst>
      <p:ext uri="{BB962C8B-B14F-4D97-AF65-F5344CB8AC3E}">
        <p14:creationId xmlns:p14="http://schemas.microsoft.com/office/powerpoint/2010/main" val="10150936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2000"/>
                                        <p:tgtEl>
                                          <p:spTgt spid="4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20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1000"/>
                                        <p:tgtEl>
                                          <p:spTgt spid="13"/>
                                        </p:tgtEl>
                                      </p:cBhvr>
                                    </p:animEffect>
                                  </p:childTnLst>
                                </p:cTn>
                              </p:par>
                            </p:childTnLst>
                          </p:cTn>
                        </p:par>
                        <p:par>
                          <p:cTn id="25" fill="hold">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8" grpId="0" animBg="1"/>
      <p:bldP spid="5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674F1-1565-4C60-9199-415DDAC2210C}"/>
              </a:ext>
            </a:extLst>
          </p:cNvPr>
          <p:cNvSpPr>
            <a:spLocks noGrp="1"/>
          </p:cNvSpPr>
          <p:nvPr>
            <p:ph type="title"/>
          </p:nvPr>
        </p:nvSpPr>
        <p:spPr>
          <a:xfrm>
            <a:off x="578316" y="2881823"/>
            <a:ext cx="7886700" cy="1325563"/>
          </a:xfrm>
        </p:spPr>
        <p:txBody>
          <a:bodyPr>
            <a:noAutofit/>
          </a:bodyPr>
          <a:lstStyle/>
          <a:p>
            <a:r>
              <a:rPr lang="en-US" sz="8800" dirty="0">
                <a:solidFill>
                  <a:srgbClr val="FFFFFF"/>
                </a:solidFill>
                <a:latin typeface="Papyrus" panose="03070502060502030205" pitchFamily="66" charset="0"/>
                <a:cs typeface="Apple Chancery"/>
              </a:rPr>
              <a:t>Standard Disclaimer: Not the views of anyone at all</a:t>
            </a:r>
          </a:p>
        </p:txBody>
      </p:sp>
    </p:spTree>
    <p:extLst>
      <p:ext uri="{BB962C8B-B14F-4D97-AF65-F5344CB8AC3E}">
        <p14:creationId xmlns:p14="http://schemas.microsoft.com/office/powerpoint/2010/main" val="305068759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6" name="Straight Connector 35"/>
          <p:cNvCxnSpPr/>
          <p:nvPr/>
        </p:nvCxnSpPr>
        <p:spPr>
          <a:xfrm flipV="1">
            <a:off x="2476111" y="3620609"/>
            <a:ext cx="4322521" cy="6461"/>
          </a:xfrm>
          <a:prstGeom prst="line">
            <a:avLst/>
          </a:prstGeom>
          <a:ln w="5715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3226191" y="4655920"/>
            <a:ext cx="2956391" cy="1120545"/>
          </a:xfrm>
          <a:prstGeom prst="rect">
            <a:avLst/>
          </a:prstGeom>
          <a:gradFill>
            <a:gsLst>
              <a:gs pos="0">
                <a:schemeClr val="tx2">
                  <a:lumMod val="60000"/>
                  <a:lumOff val="40000"/>
                </a:schemeClr>
              </a:gs>
              <a:gs pos="100000">
                <a:schemeClr val="bg1"/>
              </a:gs>
            </a:gsLst>
          </a:gra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Broadband</a:t>
            </a:r>
          </a:p>
        </p:txBody>
      </p:sp>
      <p:cxnSp>
        <p:nvCxnSpPr>
          <p:cNvPr id="35" name="Straight Connector 34"/>
          <p:cNvCxnSpPr/>
          <p:nvPr/>
        </p:nvCxnSpPr>
        <p:spPr>
          <a:xfrm>
            <a:off x="3767279" y="5251613"/>
            <a:ext cx="18962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213221" y="167545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Content</a:t>
            </a:r>
          </a:p>
        </p:txBody>
      </p:sp>
      <p:pic>
        <p:nvPicPr>
          <p:cNvPr id="14" name="Picture 13" descr="Screen Shot 2016-10-03 at 10.14.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731" y="1877594"/>
            <a:ext cx="584200" cy="596900"/>
          </a:xfrm>
          <a:prstGeom prst="rect">
            <a:avLst/>
          </a:prstGeom>
        </p:spPr>
      </p:pic>
      <p:sp>
        <p:nvSpPr>
          <p:cNvPr id="13" name="Rectangle 12"/>
          <p:cNvSpPr/>
          <p:nvPr/>
        </p:nvSpPr>
        <p:spPr>
          <a:xfrm>
            <a:off x="3212540" y="3663424"/>
            <a:ext cx="2956391" cy="907105"/>
          </a:xfrm>
          <a:prstGeom prst="rect">
            <a:avLst/>
          </a:prstGeom>
          <a:gradFill>
            <a:gsLst>
              <a:gs pos="0">
                <a:schemeClr val="tx2">
                  <a:lumMod val="60000"/>
                  <a:lumOff val="40000"/>
                </a:schemeClr>
              </a:gs>
              <a:gs pos="100000">
                <a:schemeClr val="bg1"/>
              </a:gs>
            </a:gsLst>
          </a:gra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solidFill>
                <a:schemeClr val="tx1"/>
              </a:solidFill>
            </a:endParaRPr>
          </a:p>
        </p:txBody>
      </p:sp>
      <p:sp>
        <p:nvSpPr>
          <p:cNvPr id="15" name="Rectangle 14"/>
          <p:cNvSpPr/>
          <p:nvPr/>
        </p:nvSpPr>
        <p:spPr>
          <a:xfrm>
            <a:off x="3212540" y="2673936"/>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Applications</a:t>
            </a:r>
          </a:p>
        </p:txBody>
      </p:sp>
      <p:sp>
        <p:nvSpPr>
          <p:cNvPr id="18" name="TextBox 17"/>
          <p:cNvSpPr txBox="1"/>
          <p:nvPr/>
        </p:nvSpPr>
        <p:spPr>
          <a:xfrm>
            <a:off x="3166020" y="1126128"/>
            <a:ext cx="3059526" cy="523220"/>
          </a:xfrm>
          <a:prstGeom prst="rect">
            <a:avLst/>
          </a:prstGeom>
          <a:noFill/>
        </p:spPr>
        <p:txBody>
          <a:bodyPr wrap="none" rtlCol="0">
            <a:spAutoFit/>
          </a:bodyPr>
          <a:lstStyle/>
          <a:p>
            <a:pPr algn="ctr"/>
            <a:r>
              <a:rPr lang="en-US" sz="2800" dirty="0">
                <a:solidFill>
                  <a:schemeClr val="bg1"/>
                </a:solidFill>
              </a:rPr>
              <a:t>Open Internet 2015</a:t>
            </a:r>
          </a:p>
        </p:txBody>
      </p:sp>
      <p:sp>
        <p:nvSpPr>
          <p:cNvPr id="23" name="TextBox 22"/>
          <p:cNvSpPr txBox="1"/>
          <p:nvPr/>
        </p:nvSpPr>
        <p:spPr>
          <a:xfrm rot="5400000">
            <a:off x="2171065" y="2376196"/>
            <a:ext cx="966931" cy="646331"/>
          </a:xfrm>
          <a:prstGeom prst="rect">
            <a:avLst/>
          </a:prstGeom>
          <a:noFill/>
        </p:spPr>
        <p:txBody>
          <a:bodyPr wrap="none" rtlCol="0">
            <a:spAutoFit/>
          </a:bodyPr>
          <a:lstStyle/>
          <a:p>
            <a:pPr algn="ctr"/>
            <a:r>
              <a:rPr lang="en-US" sz="1200" dirty="0">
                <a:solidFill>
                  <a:schemeClr val="bg1"/>
                </a:solidFill>
              </a:rPr>
              <a:t>Unregulated</a:t>
            </a:r>
          </a:p>
          <a:p>
            <a:pPr algn="ctr"/>
            <a:r>
              <a:rPr lang="en-US" sz="1200" dirty="0">
                <a:solidFill>
                  <a:schemeClr val="bg1"/>
                </a:solidFill>
              </a:rPr>
              <a:t>Information </a:t>
            </a:r>
          </a:p>
          <a:p>
            <a:pPr algn="ctr"/>
            <a:r>
              <a:rPr lang="en-US" sz="1200" dirty="0">
                <a:solidFill>
                  <a:schemeClr val="bg1"/>
                </a:solidFill>
              </a:rPr>
              <a:t>Service</a:t>
            </a:r>
          </a:p>
        </p:txBody>
      </p:sp>
      <p:sp>
        <p:nvSpPr>
          <p:cNvPr id="6" name="Left Bracket 5"/>
          <p:cNvSpPr/>
          <p:nvPr/>
        </p:nvSpPr>
        <p:spPr>
          <a:xfrm>
            <a:off x="2977696" y="1653155"/>
            <a:ext cx="181192" cy="1917214"/>
          </a:xfrm>
          <a:prstGeom prst="leftBracket">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flipV="1">
            <a:off x="3488761" y="2337136"/>
            <a:ext cx="0" cy="2646619"/>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4" idx="2"/>
          </p:cNvCxnSpPr>
          <p:nvPr/>
        </p:nvCxnSpPr>
        <p:spPr>
          <a:xfrm flipH="1" flipV="1">
            <a:off x="5876831" y="2474494"/>
            <a:ext cx="26985"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pic>
        <p:nvPicPr>
          <p:cNvPr id="2" name="Picture 1" descr="Screen Shot 2016-10-03 at 10.23.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221" y="2884120"/>
            <a:ext cx="571500" cy="538529"/>
          </a:xfrm>
          <a:prstGeom prst="rect">
            <a:avLst/>
          </a:prstGeom>
        </p:spPr>
      </p:pic>
      <p:pic>
        <p:nvPicPr>
          <p:cNvPr id="3" name="Picture 2" descr="Screen Shot 2016-10-03 at 10.26.1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540" y="3794815"/>
            <a:ext cx="635000" cy="609600"/>
          </a:xfrm>
          <a:prstGeom prst="rect">
            <a:avLst/>
          </a:prstGeom>
        </p:spPr>
      </p:pic>
      <p:pic>
        <p:nvPicPr>
          <p:cNvPr id="17" name="Picture 16" descr="Screen Shot 2016-10-03 at 10.26.1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612" y="3794815"/>
            <a:ext cx="635000" cy="609600"/>
          </a:xfrm>
          <a:prstGeom prst="rect">
            <a:avLst/>
          </a:prstGeom>
        </p:spPr>
      </p:pic>
      <p:sp>
        <p:nvSpPr>
          <p:cNvPr id="25" name="TextBox 24"/>
          <p:cNvSpPr txBox="1"/>
          <p:nvPr/>
        </p:nvSpPr>
        <p:spPr>
          <a:xfrm>
            <a:off x="4198662" y="4217117"/>
            <a:ext cx="954107" cy="369332"/>
          </a:xfrm>
          <a:prstGeom prst="rect">
            <a:avLst/>
          </a:prstGeom>
          <a:noFill/>
        </p:spPr>
        <p:txBody>
          <a:bodyPr wrap="none" rtlCol="0">
            <a:spAutoFit/>
          </a:bodyPr>
          <a:lstStyle/>
          <a:p>
            <a:r>
              <a:rPr lang="en-US" dirty="0"/>
              <a:t>Internet</a:t>
            </a:r>
          </a:p>
        </p:txBody>
      </p:sp>
      <p:sp>
        <p:nvSpPr>
          <p:cNvPr id="28" name="TextBox 27"/>
          <p:cNvSpPr txBox="1"/>
          <p:nvPr/>
        </p:nvSpPr>
        <p:spPr>
          <a:xfrm rot="16200000">
            <a:off x="5966789" y="3011980"/>
            <a:ext cx="710451" cy="276999"/>
          </a:xfrm>
          <a:prstGeom prst="rect">
            <a:avLst/>
          </a:prstGeom>
          <a:noFill/>
        </p:spPr>
        <p:txBody>
          <a:bodyPr wrap="none" rtlCol="0">
            <a:spAutoFit/>
          </a:bodyPr>
          <a:lstStyle/>
          <a:p>
            <a:pPr algn="ctr"/>
            <a:r>
              <a:rPr lang="en-US" sz="1200" dirty="0">
                <a:solidFill>
                  <a:schemeClr val="bg1"/>
                </a:solidFill>
              </a:rPr>
              <a:t>Any App</a:t>
            </a:r>
          </a:p>
        </p:txBody>
      </p:sp>
      <p:sp>
        <p:nvSpPr>
          <p:cNvPr id="29" name="TextBox 28"/>
          <p:cNvSpPr txBox="1"/>
          <p:nvPr/>
        </p:nvSpPr>
        <p:spPr>
          <a:xfrm rot="16200000">
            <a:off x="6266777" y="4517420"/>
            <a:ext cx="466895" cy="276999"/>
          </a:xfrm>
          <a:prstGeom prst="rect">
            <a:avLst/>
          </a:prstGeom>
          <a:noFill/>
        </p:spPr>
        <p:txBody>
          <a:bodyPr wrap="none" rtlCol="0">
            <a:spAutoFit/>
          </a:bodyPr>
          <a:lstStyle/>
          <a:p>
            <a:pPr algn="ctr"/>
            <a:r>
              <a:rPr lang="en-US" sz="1200" dirty="0">
                <a:solidFill>
                  <a:schemeClr val="bg1"/>
                </a:solidFill>
              </a:rPr>
              <a:t>BIAS</a:t>
            </a:r>
          </a:p>
        </p:txBody>
      </p:sp>
      <p:sp>
        <p:nvSpPr>
          <p:cNvPr id="31" name="TextBox 30"/>
          <p:cNvSpPr txBox="1"/>
          <p:nvPr/>
        </p:nvSpPr>
        <p:spPr>
          <a:xfrm rot="16200000">
            <a:off x="5852449" y="1991441"/>
            <a:ext cx="966931" cy="276999"/>
          </a:xfrm>
          <a:prstGeom prst="rect">
            <a:avLst/>
          </a:prstGeom>
          <a:noFill/>
        </p:spPr>
        <p:txBody>
          <a:bodyPr wrap="none" rtlCol="0">
            <a:spAutoFit/>
          </a:bodyPr>
          <a:lstStyle/>
          <a:p>
            <a:pPr algn="ctr"/>
            <a:r>
              <a:rPr lang="en-US" sz="1200" dirty="0">
                <a:solidFill>
                  <a:schemeClr val="bg1"/>
                </a:solidFill>
              </a:rPr>
              <a:t>Any Content</a:t>
            </a:r>
          </a:p>
        </p:txBody>
      </p:sp>
      <p:sp>
        <p:nvSpPr>
          <p:cNvPr id="21" name="Right Bracket 20"/>
          <p:cNvSpPr/>
          <p:nvPr/>
        </p:nvSpPr>
        <p:spPr>
          <a:xfrm>
            <a:off x="6275660" y="3663424"/>
            <a:ext cx="85383" cy="2113041"/>
          </a:xfrm>
          <a:prstGeom prst="rightBracket">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ounded Rectangle 21"/>
          <p:cNvSpPr/>
          <p:nvPr/>
        </p:nvSpPr>
        <p:spPr>
          <a:xfrm>
            <a:off x="3258210" y="4983755"/>
            <a:ext cx="519742" cy="501578"/>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3366FF"/>
                </a:solidFill>
              </a:rPr>
              <a:t>B</a:t>
            </a:r>
          </a:p>
        </p:txBody>
      </p:sp>
      <p:sp>
        <p:nvSpPr>
          <p:cNvPr id="37" name="Rounded Rectangle 36"/>
          <p:cNvSpPr/>
          <p:nvPr/>
        </p:nvSpPr>
        <p:spPr>
          <a:xfrm>
            <a:off x="5647322" y="4990152"/>
            <a:ext cx="519742" cy="501578"/>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3366FF"/>
                </a:solidFill>
              </a:rPr>
              <a:t>B</a:t>
            </a:r>
          </a:p>
        </p:txBody>
      </p:sp>
      <p:sp>
        <p:nvSpPr>
          <p:cNvPr id="30" name="Left Bracket 29"/>
          <p:cNvSpPr/>
          <p:nvPr/>
        </p:nvSpPr>
        <p:spPr>
          <a:xfrm>
            <a:off x="2994535" y="3712097"/>
            <a:ext cx="181192" cy="2064368"/>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rot="5400000">
            <a:off x="2398123" y="4425087"/>
            <a:ext cx="717264" cy="461665"/>
          </a:xfrm>
          <a:prstGeom prst="rect">
            <a:avLst/>
          </a:prstGeom>
          <a:noFill/>
        </p:spPr>
        <p:txBody>
          <a:bodyPr wrap="none" rtlCol="0">
            <a:spAutoFit/>
          </a:bodyPr>
          <a:lstStyle/>
          <a:p>
            <a:pPr algn="ctr"/>
            <a:r>
              <a:rPr lang="en-US" sz="1200" dirty="0">
                <a:solidFill>
                  <a:schemeClr val="bg1"/>
                </a:solidFill>
              </a:rPr>
              <a:t>Telecom</a:t>
            </a:r>
          </a:p>
          <a:p>
            <a:pPr algn="ctr"/>
            <a:r>
              <a:rPr lang="en-US" sz="1200" dirty="0">
                <a:solidFill>
                  <a:schemeClr val="bg1"/>
                </a:solidFill>
              </a:rPr>
              <a:t>Service</a:t>
            </a:r>
          </a:p>
        </p:txBody>
      </p:sp>
      <p:sp>
        <p:nvSpPr>
          <p:cNvPr id="34" name="Oval 33"/>
          <p:cNvSpPr/>
          <p:nvPr/>
        </p:nvSpPr>
        <p:spPr>
          <a:xfrm>
            <a:off x="4563841" y="5112879"/>
            <a:ext cx="277495" cy="27746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0000FF"/>
                </a:solidFill>
              </a:rPr>
              <a:t>X</a:t>
            </a:r>
          </a:p>
        </p:txBody>
      </p:sp>
      <p:pic>
        <p:nvPicPr>
          <p:cNvPr id="12" name="Picture 11" descr="Screen Shot 2016-10-03 at 10.12.3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221" y="1852194"/>
            <a:ext cx="571500" cy="622300"/>
          </a:xfrm>
          <a:prstGeom prst="rect">
            <a:avLst/>
          </a:prstGeom>
        </p:spPr>
      </p:pic>
      <p:pic>
        <p:nvPicPr>
          <p:cNvPr id="16" name="Picture 15" descr="Screen Shot 2016-10-03 at 10.23.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112" y="2884120"/>
            <a:ext cx="571500" cy="538529"/>
          </a:xfrm>
          <a:prstGeom prst="rect">
            <a:avLst/>
          </a:prstGeom>
        </p:spPr>
      </p:pic>
    </p:spTree>
    <p:extLst>
      <p:ext uri="{BB962C8B-B14F-4D97-AF65-F5344CB8AC3E}">
        <p14:creationId xmlns:p14="http://schemas.microsoft.com/office/powerpoint/2010/main" val="271869959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57946"/>
            <a:ext cx="9144000" cy="5136542"/>
          </a:xfrm>
          <a:prstGeom prst="rect">
            <a:avLst/>
          </a:prstGeom>
        </p:spPr>
      </p:pic>
    </p:spTree>
    <p:extLst>
      <p:ext uri="{BB962C8B-B14F-4D97-AF65-F5344CB8AC3E}">
        <p14:creationId xmlns:p14="http://schemas.microsoft.com/office/powerpoint/2010/main" val="19314977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p:cNvSpPr/>
          <p:nvPr/>
        </p:nvSpPr>
        <p:spPr>
          <a:xfrm>
            <a:off x="3226191" y="4655920"/>
            <a:ext cx="2956391" cy="112054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Broadband</a:t>
            </a:r>
          </a:p>
        </p:txBody>
      </p:sp>
      <p:cxnSp>
        <p:nvCxnSpPr>
          <p:cNvPr id="35" name="Straight Connector 34"/>
          <p:cNvCxnSpPr/>
          <p:nvPr/>
        </p:nvCxnSpPr>
        <p:spPr>
          <a:xfrm>
            <a:off x="3767279" y="5251613"/>
            <a:ext cx="18962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213221" y="167545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Content</a:t>
            </a:r>
          </a:p>
        </p:txBody>
      </p:sp>
      <p:pic>
        <p:nvPicPr>
          <p:cNvPr id="12" name="Picture 11" descr="Screen Shot 2016-10-03 at 10.12.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221" y="1852194"/>
            <a:ext cx="571500" cy="622300"/>
          </a:xfrm>
          <a:prstGeom prst="rect">
            <a:avLst/>
          </a:prstGeom>
        </p:spPr>
      </p:pic>
      <p:pic>
        <p:nvPicPr>
          <p:cNvPr id="14" name="Picture 13" descr="Screen Shot 2016-10-03 at 10.14.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731" y="1877594"/>
            <a:ext cx="584200" cy="596900"/>
          </a:xfrm>
          <a:prstGeom prst="rect">
            <a:avLst/>
          </a:prstGeom>
        </p:spPr>
      </p:pic>
      <p:sp>
        <p:nvSpPr>
          <p:cNvPr id="13" name="Rectangle 12"/>
          <p:cNvSpPr/>
          <p:nvPr/>
        </p:nvSpPr>
        <p:spPr>
          <a:xfrm>
            <a:off x="3212540" y="3663424"/>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solidFill>
                <a:schemeClr val="tx1"/>
              </a:solidFill>
            </a:endParaRPr>
          </a:p>
        </p:txBody>
      </p:sp>
      <p:sp>
        <p:nvSpPr>
          <p:cNvPr id="15" name="Rectangle 14"/>
          <p:cNvSpPr/>
          <p:nvPr/>
        </p:nvSpPr>
        <p:spPr>
          <a:xfrm>
            <a:off x="3212540" y="2673936"/>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Applications</a:t>
            </a:r>
          </a:p>
        </p:txBody>
      </p:sp>
      <p:sp>
        <p:nvSpPr>
          <p:cNvPr id="18" name="TextBox 17"/>
          <p:cNvSpPr txBox="1"/>
          <p:nvPr/>
        </p:nvSpPr>
        <p:spPr>
          <a:xfrm>
            <a:off x="2310070" y="259120"/>
            <a:ext cx="4771433" cy="1384995"/>
          </a:xfrm>
          <a:prstGeom prst="rect">
            <a:avLst/>
          </a:prstGeom>
          <a:noFill/>
        </p:spPr>
        <p:txBody>
          <a:bodyPr wrap="none" rtlCol="0">
            <a:spAutoFit/>
          </a:bodyPr>
          <a:lstStyle/>
          <a:p>
            <a:pPr algn="ctr"/>
            <a:r>
              <a:rPr lang="en-US" sz="2800" dirty="0">
                <a:solidFill>
                  <a:srgbClr val="FFFFFF"/>
                </a:solidFill>
              </a:rPr>
              <a:t>Restoring Internet Freedom</a:t>
            </a:r>
            <a:br>
              <a:rPr lang="en-US" sz="2800" dirty="0">
                <a:solidFill>
                  <a:srgbClr val="FFFFFF"/>
                </a:solidFill>
              </a:rPr>
            </a:br>
            <a:r>
              <a:rPr lang="en-US" sz="2800" dirty="0">
                <a:solidFill>
                  <a:srgbClr val="FFFFFF"/>
                </a:solidFill>
              </a:rPr>
              <a:t>Notice of Proposed Rulemaking</a:t>
            </a:r>
          </a:p>
          <a:p>
            <a:pPr algn="ctr"/>
            <a:r>
              <a:rPr lang="en-US" sz="2800" dirty="0">
                <a:solidFill>
                  <a:srgbClr val="FFFFFF"/>
                </a:solidFill>
              </a:rPr>
              <a:t>2017</a:t>
            </a:r>
          </a:p>
        </p:txBody>
      </p:sp>
      <p:sp>
        <p:nvSpPr>
          <p:cNvPr id="23" name="TextBox 22"/>
          <p:cNvSpPr txBox="1"/>
          <p:nvPr/>
        </p:nvSpPr>
        <p:spPr>
          <a:xfrm rot="5400000">
            <a:off x="2171065" y="3309804"/>
            <a:ext cx="966931" cy="646331"/>
          </a:xfrm>
          <a:prstGeom prst="rect">
            <a:avLst/>
          </a:prstGeom>
          <a:noFill/>
        </p:spPr>
        <p:txBody>
          <a:bodyPr wrap="none" rtlCol="0">
            <a:spAutoFit/>
          </a:bodyPr>
          <a:lstStyle/>
          <a:p>
            <a:pPr algn="ctr"/>
            <a:r>
              <a:rPr lang="en-US" sz="1200" dirty="0">
                <a:solidFill>
                  <a:srgbClr val="FFFFFF"/>
                </a:solidFill>
              </a:rPr>
              <a:t>Unregulated</a:t>
            </a:r>
          </a:p>
          <a:p>
            <a:pPr algn="ctr"/>
            <a:r>
              <a:rPr lang="en-US" sz="1200" dirty="0">
                <a:solidFill>
                  <a:srgbClr val="FFFFFF"/>
                </a:solidFill>
              </a:rPr>
              <a:t>Information </a:t>
            </a:r>
          </a:p>
          <a:p>
            <a:pPr algn="ctr"/>
            <a:r>
              <a:rPr lang="en-US" sz="1200" dirty="0">
                <a:solidFill>
                  <a:srgbClr val="FFFFFF"/>
                </a:solidFill>
              </a:rPr>
              <a:t>Service</a:t>
            </a:r>
          </a:p>
        </p:txBody>
      </p:sp>
      <p:sp>
        <p:nvSpPr>
          <p:cNvPr id="6" name="Left Bracket 5"/>
          <p:cNvSpPr/>
          <p:nvPr/>
        </p:nvSpPr>
        <p:spPr>
          <a:xfrm>
            <a:off x="3020388" y="1663827"/>
            <a:ext cx="138500" cy="4112638"/>
          </a:xfrm>
          <a:prstGeom prst="leftBracket">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a:endCxn id="12" idx="2"/>
          </p:cNvCxnSpPr>
          <p:nvPr/>
        </p:nvCxnSpPr>
        <p:spPr>
          <a:xfrm flipV="1">
            <a:off x="3488761" y="2474494"/>
            <a:ext cx="10210"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4" idx="2"/>
          </p:cNvCxnSpPr>
          <p:nvPr/>
        </p:nvCxnSpPr>
        <p:spPr>
          <a:xfrm flipH="1" flipV="1">
            <a:off x="5876831" y="2474494"/>
            <a:ext cx="26985"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pic>
        <p:nvPicPr>
          <p:cNvPr id="2" name="Picture 1" descr="Screen Shot 2016-10-03 at 10.23.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221" y="2884120"/>
            <a:ext cx="571500" cy="538529"/>
          </a:xfrm>
          <a:prstGeom prst="rect">
            <a:avLst/>
          </a:prstGeom>
        </p:spPr>
      </p:pic>
      <p:pic>
        <p:nvPicPr>
          <p:cNvPr id="3" name="Picture 2" descr="Screen Shot 2016-10-03 at 10.26.1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2540" y="3794815"/>
            <a:ext cx="635000" cy="609600"/>
          </a:xfrm>
          <a:prstGeom prst="rect">
            <a:avLst/>
          </a:prstGeom>
        </p:spPr>
      </p:pic>
      <p:pic>
        <p:nvPicPr>
          <p:cNvPr id="17" name="Picture 16" descr="Screen Shot 2016-10-03 at 10.26.1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612" y="3794815"/>
            <a:ext cx="635000" cy="609600"/>
          </a:xfrm>
          <a:prstGeom prst="rect">
            <a:avLst/>
          </a:prstGeom>
        </p:spPr>
      </p:pic>
      <p:sp>
        <p:nvSpPr>
          <p:cNvPr id="25" name="TextBox 24"/>
          <p:cNvSpPr txBox="1"/>
          <p:nvPr/>
        </p:nvSpPr>
        <p:spPr>
          <a:xfrm>
            <a:off x="4201894" y="4200242"/>
            <a:ext cx="954107" cy="369332"/>
          </a:xfrm>
          <a:prstGeom prst="rect">
            <a:avLst/>
          </a:prstGeom>
          <a:noFill/>
        </p:spPr>
        <p:txBody>
          <a:bodyPr wrap="none" rtlCol="0">
            <a:spAutoFit/>
          </a:bodyPr>
          <a:lstStyle/>
          <a:p>
            <a:r>
              <a:rPr lang="en-US" dirty="0"/>
              <a:t>Internet</a:t>
            </a:r>
          </a:p>
        </p:txBody>
      </p:sp>
      <p:sp>
        <p:nvSpPr>
          <p:cNvPr id="28" name="TextBox 27"/>
          <p:cNvSpPr txBox="1"/>
          <p:nvPr/>
        </p:nvSpPr>
        <p:spPr>
          <a:xfrm rot="16200000">
            <a:off x="5966789" y="3011980"/>
            <a:ext cx="710451" cy="276999"/>
          </a:xfrm>
          <a:prstGeom prst="rect">
            <a:avLst/>
          </a:prstGeom>
          <a:noFill/>
        </p:spPr>
        <p:txBody>
          <a:bodyPr wrap="none" rtlCol="0">
            <a:spAutoFit/>
          </a:bodyPr>
          <a:lstStyle/>
          <a:p>
            <a:pPr algn="ctr"/>
            <a:r>
              <a:rPr lang="en-US" sz="1200" dirty="0">
                <a:solidFill>
                  <a:srgbClr val="FFFFFF"/>
                </a:solidFill>
              </a:rPr>
              <a:t>Any App</a:t>
            </a:r>
          </a:p>
        </p:txBody>
      </p:sp>
      <p:sp>
        <p:nvSpPr>
          <p:cNvPr id="29" name="TextBox 28"/>
          <p:cNvSpPr txBox="1"/>
          <p:nvPr/>
        </p:nvSpPr>
        <p:spPr>
          <a:xfrm rot="16200000">
            <a:off x="6266777" y="4517420"/>
            <a:ext cx="466895" cy="276999"/>
          </a:xfrm>
          <a:prstGeom prst="rect">
            <a:avLst/>
          </a:prstGeom>
          <a:noFill/>
        </p:spPr>
        <p:txBody>
          <a:bodyPr wrap="none" rtlCol="0">
            <a:spAutoFit/>
          </a:bodyPr>
          <a:lstStyle/>
          <a:p>
            <a:pPr algn="ctr"/>
            <a:r>
              <a:rPr lang="en-US" sz="1200" dirty="0">
                <a:solidFill>
                  <a:srgbClr val="FFFFFF"/>
                </a:solidFill>
              </a:rPr>
              <a:t>BIAS</a:t>
            </a:r>
          </a:p>
        </p:txBody>
      </p:sp>
      <p:sp>
        <p:nvSpPr>
          <p:cNvPr id="31" name="TextBox 30"/>
          <p:cNvSpPr txBox="1"/>
          <p:nvPr/>
        </p:nvSpPr>
        <p:spPr>
          <a:xfrm rot="16200000">
            <a:off x="5852449" y="1991441"/>
            <a:ext cx="966931" cy="276999"/>
          </a:xfrm>
          <a:prstGeom prst="rect">
            <a:avLst/>
          </a:prstGeom>
          <a:noFill/>
        </p:spPr>
        <p:txBody>
          <a:bodyPr wrap="none" rtlCol="0">
            <a:spAutoFit/>
          </a:bodyPr>
          <a:lstStyle/>
          <a:p>
            <a:pPr algn="ctr"/>
            <a:r>
              <a:rPr lang="en-US" sz="1200" dirty="0">
                <a:solidFill>
                  <a:srgbClr val="FFFFFF"/>
                </a:solidFill>
              </a:rPr>
              <a:t>Any Content</a:t>
            </a:r>
          </a:p>
        </p:txBody>
      </p:sp>
      <p:sp>
        <p:nvSpPr>
          <p:cNvPr id="21" name="Right Bracket 20"/>
          <p:cNvSpPr/>
          <p:nvPr/>
        </p:nvSpPr>
        <p:spPr>
          <a:xfrm>
            <a:off x="6275660" y="3663424"/>
            <a:ext cx="85383" cy="2113041"/>
          </a:xfrm>
          <a:prstGeom prst="rightBracket">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ounded Rectangle 21"/>
          <p:cNvSpPr/>
          <p:nvPr/>
        </p:nvSpPr>
        <p:spPr>
          <a:xfrm>
            <a:off x="3258210" y="4983755"/>
            <a:ext cx="519742" cy="501578"/>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3366FF"/>
                </a:solidFill>
              </a:rPr>
              <a:t>B</a:t>
            </a:r>
          </a:p>
        </p:txBody>
      </p:sp>
      <p:sp>
        <p:nvSpPr>
          <p:cNvPr id="37" name="Rounded Rectangle 36"/>
          <p:cNvSpPr/>
          <p:nvPr/>
        </p:nvSpPr>
        <p:spPr>
          <a:xfrm>
            <a:off x="5647322" y="4990152"/>
            <a:ext cx="519742" cy="501578"/>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3366FF"/>
                </a:solidFill>
              </a:rPr>
              <a:t>B</a:t>
            </a:r>
          </a:p>
        </p:txBody>
      </p:sp>
      <p:sp>
        <p:nvSpPr>
          <p:cNvPr id="38" name="Oval 37"/>
          <p:cNvSpPr/>
          <p:nvPr/>
        </p:nvSpPr>
        <p:spPr>
          <a:xfrm>
            <a:off x="4563841" y="5112879"/>
            <a:ext cx="277495" cy="27746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rgbClr val="0000FF"/>
                </a:solidFill>
              </a:rPr>
              <a:t>X</a:t>
            </a:r>
          </a:p>
        </p:txBody>
      </p:sp>
      <p:pic>
        <p:nvPicPr>
          <p:cNvPr id="16" name="Picture 15" descr="Screen Shot 2016-10-03 at 10.23.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12" y="2884120"/>
            <a:ext cx="571500" cy="538529"/>
          </a:xfrm>
          <a:prstGeom prst="rect">
            <a:avLst/>
          </a:prstGeom>
        </p:spPr>
      </p:pic>
    </p:spTree>
    <p:extLst>
      <p:ext uri="{BB962C8B-B14F-4D97-AF65-F5344CB8AC3E}">
        <p14:creationId xmlns:p14="http://schemas.microsoft.com/office/powerpoint/2010/main" val="176621952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6A12D-77EC-457D-B0DA-D4FD81BC4B70}"/>
              </a:ext>
            </a:extLst>
          </p:cNvPr>
          <p:cNvSpPr>
            <a:spLocks noGrp="1"/>
          </p:cNvSpPr>
          <p:nvPr>
            <p:ph type="title"/>
          </p:nvPr>
        </p:nvSpPr>
        <p:spPr>
          <a:xfrm>
            <a:off x="628650" y="46344"/>
            <a:ext cx="7886700" cy="1325563"/>
          </a:xfrm>
        </p:spPr>
        <p:txBody>
          <a:bodyPr/>
          <a:lstStyle/>
          <a:p>
            <a:r>
              <a:rPr lang="en-US" dirty="0">
                <a:solidFill>
                  <a:srgbClr val="FFFFFF"/>
                </a:solidFill>
              </a:rPr>
              <a:t>Influence</a:t>
            </a:r>
          </a:p>
        </p:txBody>
      </p:sp>
      <p:sp>
        <p:nvSpPr>
          <p:cNvPr id="3" name="Content Placeholder 2">
            <a:extLst>
              <a:ext uri="{FF2B5EF4-FFF2-40B4-BE49-F238E27FC236}">
                <a16:creationId xmlns:a16="http://schemas.microsoft.com/office/drawing/2014/main" xmlns="" id="{3B7DA38B-A1AB-48D4-8569-A561E4A42B6F}"/>
              </a:ext>
            </a:extLst>
          </p:cNvPr>
          <p:cNvSpPr>
            <a:spLocks noGrp="1"/>
          </p:cNvSpPr>
          <p:nvPr>
            <p:ph idx="1"/>
          </p:nvPr>
        </p:nvSpPr>
        <p:spPr>
          <a:xfrm>
            <a:off x="553149" y="1238396"/>
            <a:ext cx="7886700" cy="5179182"/>
          </a:xfrm>
        </p:spPr>
        <p:txBody>
          <a:bodyPr>
            <a:normAutofit fontScale="70000" lnSpcReduction="20000"/>
          </a:bodyPr>
          <a:lstStyle/>
          <a:p>
            <a:r>
              <a:rPr lang="en-US" dirty="0">
                <a:solidFill>
                  <a:srgbClr val="FFFFFF"/>
                </a:solidFill>
              </a:rPr>
              <a:t>Responsive to the NPRM</a:t>
            </a:r>
          </a:p>
          <a:p>
            <a:pPr lvl="1"/>
            <a:r>
              <a:rPr lang="en-US" dirty="0">
                <a:solidFill>
                  <a:srgbClr val="FFFFFF"/>
                </a:solidFill>
              </a:rPr>
              <a:t>Know where you are on the board game</a:t>
            </a:r>
          </a:p>
          <a:p>
            <a:pPr lvl="2"/>
            <a:r>
              <a:rPr lang="en-US" dirty="0">
                <a:solidFill>
                  <a:srgbClr val="FFFFFF"/>
                </a:solidFill>
              </a:rPr>
              <a:t>Agency cannot change the statute</a:t>
            </a:r>
          </a:p>
          <a:p>
            <a:pPr lvl="2"/>
            <a:r>
              <a:rPr lang="en-US" dirty="0">
                <a:solidFill>
                  <a:srgbClr val="FFFFFF"/>
                </a:solidFill>
              </a:rPr>
              <a:t>FCC cant do anything about DOJ </a:t>
            </a:r>
          </a:p>
          <a:p>
            <a:r>
              <a:rPr lang="en-US" dirty="0">
                <a:solidFill>
                  <a:srgbClr val="FFFFFF"/>
                </a:solidFill>
              </a:rPr>
              <a:t>How does this impact your business plan?</a:t>
            </a:r>
          </a:p>
          <a:p>
            <a:r>
              <a:rPr lang="en-US" dirty="0">
                <a:solidFill>
                  <a:srgbClr val="FFFFFF"/>
                </a:solidFill>
              </a:rPr>
              <a:t>Facts Data Research</a:t>
            </a:r>
          </a:p>
          <a:p>
            <a:r>
              <a:rPr lang="en-US" dirty="0">
                <a:solidFill>
                  <a:srgbClr val="FFFFFF"/>
                </a:solidFill>
              </a:rPr>
              <a:t>Consensus</a:t>
            </a:r>
          </a:p>
          <a:p>
            <a:r>
              <a:rPr lang="en-US" dirty="0">
                <a:solidFill>
                  <a:srgbClr val="FFFFFF"/>
                </a:solidFill>
              </a:rPr>
              <a:t>Large number of comments</a:t>
            </a:r>
          </a:p>
          <a:p>
            <a:pPr marL="0" indent="0">
              <a:buNone/>
            </a:pPr>
            <a:endParaRPr lang="en-US" dirty="0">
              <a:solidFill>
                <a:srgbClr val="FFFFFF"/>
              </a:solidFill>
            </a:endParaRPr>
          </a:p>
          <a:p>
            <a:pPr marL="0" indent="0">
              <a:buNone/>
            </a:pPr>
            <a:r>
              <a:rPr lang="en-US" b="1" u="sng" dirty="0">
                <a:solidFill>
                  <a:srgbClr val="FFFFFF"/>
                </a:solidFill>
              </a:rPr>
              <a:t>Not so much</a:t>
            </a:r>
          </a:p>
          <a:p>
            <a:r>
              <a:rPr lang="en-US" dirty="0">
                <a:solidFill>
                  <a:srgbClr val="FFFFFF"/>
                </a:solidFill>
              </a:rPr>
              <a:t>Speculation, allegation, innuendo </a:t>
            </a:r>
          </a:p>
          <a:p>
            <a:r>
              <a:rPr lang="en-US" dirty="0">
                <a:solidFill>
                  <a:srgbClr val="FFFFFF"/>
                </a:solidFill>
              </a:rPr>
              <a:t>Astroturf </a:t>
            </a:r>
          </a:p>
          <a:p>
            <a:endParaRPr lang="en-US" dirty="0">
              <a:solidFill>
                <a:srgbClr val="FFFFFF"/>
              </a:solidFill>
            </a:endParaRPr>
          </a:p>
          <a:p>
            <a:r>
              <a:rPr lang="en-US" dirty="0">
                <a:solidFill>
                  <a:srgbClr val="FFFFFF"/>
                </a:solidFill>
              </a:rPr>
              <a:t>All comments will be read and summarized</a:t>
            </a:r>
          </a:p>
          <a:p>
            <a:pPr lvl="1"/>
            <a:r>
              <a:rPr lang="en-US" dirty="0">
                <a:solidFill>
                  <a:srgbClr val="FFFFFF"/>
                </a:solidFill>
              </a:rPr>
              <a:t>Make your comments clear and readable</a:t>
            </a:r>
          </a:p>
          <a:p>
            <a:pPr lvl="1"/>
            <a:r>
              <a:rPr lang="en-US" dirty="0">
                <a:solidFill>
                  <a:srgbClr val="FFFFFF"/>
                </a:solidFill>
              </a:rPr>
              <a:t>Accompany your comments with a visit </a:t>
            </a:r>
          </a:p>
        </p:txBody>
      </p:sp>
    </p:spTree>
    <p:extLst>
      <p:ext uri="{BB962C8B-B14F-4D97-AF65-F5344CB8AC3E}">
        <p14:creationId xmlns:p14="http://schemas.microsoft.com/office/powerpoint/2010/main" val="277067752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B5C4CFC-0734-4581-8729-4265CAC8490D}"/>
              </a:ext>
            </a:extLst>
          </p:cNvPr>
          <p:cNvPicPr>
            <a:picLocks noChangeAspect="1"/>
          </p:cNvPicPr>
          <p:nvPr/>
        </p:nvPicPr>
        <p:blipFill rotWithShape="1">
          <a:blip r:embed="rId2"/>
          <a:srcRect l="20459" r="21285" b="3966"/>
          <a:stretch/>
        </p:blipFill>
        <p:spPr>
          <a:xfrm>
            <a:off x="887527" y="0"/>
            <a:ext cx="7395953" cy="6858000"/>
          </a:xfrm>
          <a:prstGeom prst="rect">
            <a:avLst/>
          </a:prstGeom>
        </p:spPr>
      </p:pic>
      <p:sp>
        <p:nvSpPr>
          <p:cNvPr id="4" name="Rectangle: Rounded Corners 3">
            <a:extLst>
              <a:ext uri="{FF2B5EF4-FFF2-40B4-BE49-F238E27FC236}">
                <a16:creationId xmlns:a16="http://schemas.microsoft.com/office/drawing/2014/main" xmlns="" id="{D3232EEC-527B-4477-B3BC-CBB6527DA607}"/>
              </a:ext>
            </a:extLst>
          </p:cNvPr>
          <p:cNvSpPr/>
          <p:nvPr/>
        </p:nvSpPr>
        <p:spPr>
          <a:xfrm>
            <a:off x="6737230" y="5883215"/>
            <a:ext cx="224286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OI / Restoring Internet Freedom: 22 m comments</a:t>
            </a:r>
          </a:p>
        </p:txBody>
      </p:sp>
    </p:spTree>
    <p:extLst>
      <p:ext uri="{BB962C8B-B14F-4D97-AF65-F5344CB8AC3E}">
        <p14:creationId xmlns:p14="http://schemas.microsoft.com/office/powerpoint/2010/main" val="423970708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AD1227E-147D-4D61-9598-5F2BA38D09C6}"/>
              </a:ext>
            </a:extLst>
          </p:cNvPr>
          <p:cNvPicPr>
            <a:picLocks noChangeAspect="1"/>
          </p:cNvPicPr>
          <p:nvPr/>
        </p:nvPicPr>
        <p:blipFill rotWithShape="1">
          <a:blip r:embed="rId2"/>
          <a:srcRect l="20092" r="22936" b="3476"/>
          <a:stretch/>
        </p:blipFill>
        <p:spPr>
          <a:xfrm>
            <a:off x="927015" y="0"/>
            <a:ext cx="7196227" cy="6858000"/>
          </a:xfrm>
          <a:prstGeom prst="rect">
            <a:avLst/>
          </a:prstGeom>
        </p:spPr>
      </p:pic>
      <p:sp>
        <p:nvSpPr>
          <p:cNvPr id="3" name="Arrow: Right 2">
            <a:extLst>
              <a:ext uri="{FF2B5EF4-FFF2-40B4-BE49-F238E27FC236}">
                <a16:creationId xmlns:a16="http://schemas.microsoft.com/office/drawing/2014/main" xmlns="" id="{4B344FB0-1602-4C2B-85CC-1D87CA458791}"/>
              </a:ext>
            </a:extLst>
          </p:cNvPr>
          <p:cNvSpPr/>
          <p:nvPr/>
        </p:nvSpPr>
        <p:spPr>
          <a:xfrm>
            <a:off x="763398" y="4286774"/>
            <a:ext cx="956345" cy="42783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A6BC1ADC-9EE4-4535-887B-46BACA8D44D2}"/>
              </a:ext>
            </a:extLst>
          </p:cNvPr>
          <p:cNvSpPr/>
          <p:nvPr/>
        </p:nvSpPr>
        <p:spPr>
          <a:xfrm>
            <a:off x="6736360" y="5570290"/>
            <a:ext cx="1971413" cy="947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Summarize presentation and who met with</a:t>
            </a:r>
          </a:p>
        </p:txBody>
      </p:sp>
    </p:spTree>
    <p:extLst>
      <p:ext uri="{BB962C8B-B14F-4D97-AF65-F5344CB8AC3E}">
        <p14:creationId xmlns:p14="http://schemas.microsoft.com/office/powerpoint/2010/main" val="40713791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76200"/>
            <a:ext cx="7772400" cy="1143000"/>
          </a:xfrm>
        </p:spPr>
        <p:txBody>
          <a:bodyPr>
            <a:normAutofit fontScale="90000"/>
          </a:bodyPr>
          <a:lstStyle/>
          <a:p>
            <a:pPr algn="ctr"/>
            <a:r>
              <a:rPr lang="en-US" sz="4000" dirty="0">
                <a:solidFill>
                  <a:srgbClr val="FFFFFF"/>
                </a:solidFill>
                <a:latin typeface="Arial" charset="0"/>
                <a:ea typeface="MS PGothic" charset="0"/>
              </a:rPr>
              <a:t>September 11, 2001</a:t>
            </a:r>
            <a:br>
              <a:rPr lang="en-US" sz="4000" dirty="0">
                <a:solidFill>
                  <a:srgbClr val="FFFFFF"/>
                </a:solidFill>
                <a:latin typeface="Arial" charset="0"/>
                <a:ea typeface="MS PGothic" charset="0"/>
              </a:rPr>
            </a:br>
            <a:r>
              <a:rPr lang="en-US" sz="4000" dirty="0">
                <a:solidFill>
                  <a:srgbClr val="FFFFFF"/>
                </a:solidFill>
                <a:latin typeface="Arial" charset="0"/>
                <a:ea typeface="MS PGothic" charset="0"/>
              </a:rPr>
              <a:t>Internet Performance</a:t>
            </a:r>
          </a:p>
        </p:txBody>
      </p:sp>
      <p:pic>
        <p:nvPicPr>
          <p:cNvPr id="45059" name="Picture 3" descr="markRwtcSep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Text Box 4"/>
          <p:cNvSpPr txBox="1">
            <a:spLocks noChangeArrowheads="1"/>
          </p:cNvSpPr>
          <p:nvPr/>
        </p:nvSpPr>
        <p:spPr bwMode="auto">
          <a:xfrm>
            <a:off x="5103813" y="6248400"/>
            <a:ext cx="403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Times New Roman" charset="0"/>
                <a:ea typeface="MS PGothic" charset="0"/>
                <a:cs typeface="MS PGothic" charset="0"/>
              </a:defRPr>
            </a:lvl1pPr>
            <a:lvl2pPr marL="742950" indent="-285750">
              <a:defRPr sz="3200">
                <a:solidFill>
                  <a:schemeClr val="tx1"/>
                </a:solidFill>
                <a:latin typeface="Times New Roman" charset="0"/>
                <a:ea typeface="MS PGothic" charset="0"/>
                <a:cs typeface="MS PGothic" charset="0"/>
              </a:defRPr>
            </a:lvl2pPr>
            <a:lvl3pPr marL="1143000" indent="-228600">
              <a:defRPr sz="3200">
                <a:solidFill>
                  <a:schemeClr val="tx1"/>
                </a:solidFill>
                <a:latin typeface="Times New Roman" charset="0"/>
                <a:ea typeface="MS PGothic" charset="0"/>
                <a:cs typeface="MS PGothic" charset="0"/>
              </a:defRPr>
            </a:lvl3pPr>
            <a:lvl4pPr marL="1600200" indent="-228600">
              <a:defRPr sz="3200">
                <a:solidFill>
                  <a:schemeClr val="tx1"/>
                </a:solidFill>
                <a:latin typeface="Times New Roman" charset="0"/>
                <a:ea typeface="MS PGothic" charset="0"/>
                <a:cs typeface="MS PGothic" charset="0"/>
              </a:defRPr>
            </a:lvl4pPr>
            <a:lvl5pPr marL="2057400" indent="-228600">
              <a:defRPr sz="32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Times New Roman" charset="0"/>
                <a:ea typeface="MS PGothic" charset="0"/>
                <a:cs typeface="MS PGothic" charset="0"/>
              </a:defRPr>
            </a:lvl9pPr>
          </a:lstStyle>
          <a:p>
            <a:pPr algn="r"/>
            <a:r>
              <a:rPr lang="en-US" sz="2000">
                <a:solidFill>
                  <a:srgbClr val="FFFF00"/>
                </a:solidFill>
                <a:latin typeface="Arial" charset="0"/>
              </a:rPr>
              <a:t>Sean Donelan, What Worked, What Didn</a:t>
            </a:r>
            <a:r>
              <a:rPr lang="ja-JP" altLang="en-US" sz="2000">
                <a:solidFill>
                  <a:srgbClr val="FFFF00"/>
                </a:solidFill>
                <a:latin typeface="Arial" charset="0"/>
              </a:rPr>
              <a:t>’</a:t>
            </a:r>
            <a:r>
              <a:rPr lang="en-US" altLang="ja-JP" sz="2000">
                <a:solidFill>
                  <a:srgbClr val="FFFF00"/>
                </a:solidFill>
                <a:latin typeface="Arial" charset="0"/>
              </a:rPr>
              <a:t>t, NANOG</a:t>
            </a:r>
            <a:endParaRPr lang="en-US" sz="2000">
              <a:solidFill>
                <a:srgbClr val="FFFF00"/>
              </a:solidFill>
              <a:latin typeface="Arial" charset="0"/>
            </a:endParaRPr>
          </a:p>
        </p:txBody>
      </p:sp>
      <p:sp>
        <p:nvSpPr>
          <p:cNvPr id="123909" name="Text Box 5"/>
          <p:cNvSpPr txBox="1">
            <a:spLocks noChangeArrowheads="1"/>
          </p:cNvSpPr>
          <p:nvPr/>
        </p:nvSpPr>
        <p:spPr bwMode="auto">
          <a:xfrm>
            <a:off x="365125" y="6477000"/>
            <a:ext cx="214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400">
                <a:solidFill>
                  <a:srgbClr val="FFFF00"/>
                </a:solidFill>
                <a:latin typeface="Arial" charset="0"/>
                <a:ea typeface="ＭＳ Ｐゴシック" charset="0"/>
                <a:cs typeface="+mn-cs"/>
              </a:rPr>
              <a:t>Source: Matrix</a:t>
            </a:r>
          </a:p>
        </p:txBody>
      </p:sp>
      <p:sp>
        <p:nvSpPr>
          <p:cNvPr id="123910" name="Line 6"/>
          <p:cNvSpPr>
            <a:spLocks noChangeShapeType="1"/>
          </p:cNvSpPr>
          <p:nvPr/>
        </p:nvSpPr>
        <p:spPr bwMode="auto">
          <a:xfrm flipH="1">
            <a:off x="2209800" y="3505200"/>
            <a:ext cx="533400" cy="3810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23911" name="Line 7"/>
          <p:cNvSpPr>
            <a:spLocks noChangeShapeType="1"/>
          </p:cNvSpPr>
          <p:nvPr/>
        </p:nvSpPr>
        <p:spPr bwMode="auto">
          <a:xfrm flipV="1">
            <a:off x="4495800" y="3352800"/>
            <a:ext cx="5334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23912" name="Text Box 8"/>
          <p:cNvSpPr txBox="1">
            <a:spLocks noChangeArrowheads="1"/>
          </p:cNvSpPr>
          <p:nvPr/>
        </p:nvSpPr>
        <p:spPr bwMode="auto">
          <a:xfrm>
            <a:off x="1295400" y="3886200"/>
            <a:ext cx="118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sz="1800">
                <a:ea typeface="ＭＳ Ｐゴシック" charset="0"/>
                <a:cs typeface="+mn-cs"/>
              </a:rPr>
              <a:t>Planes Hit </a:t>
            </a:r>
          </a:p>
          <a:p>
            <a:pPr algn="ctr">
              <a:defRPr/>
            </a:pPr>
            <a:r>
              <a:rPr lang="en-US" sz="1800">
                <a:ea typeface="ＭＳ Ｐゴシック" charset="0"/>
                <a:cs typeface="+mn-cs"/>
              </a:rPr>
              <a:t>Towers</a:t>
            </a:r>
          </a:p>
        </p:txBody>
      </p:sp>
      <p:sp>
        <p:nvSpPr>
          <p:cNvPr id="123913" name="Text Box 9"/>
          <p:cNvSpPr txBox="1">
            <a:spLocks noChangeArrowheads="1"/>
          </p:cNvSpPr>
          <p:nvPr/>
        </p:nvSpPr>
        <p:spPr bwMode="auto">
          <a:xfrm>
            <a:off x="3540980" y="3848100"/>
            <a:ext cx="18651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sz="1800" dirty="0">
                <a:ea typeface="ＭＳ Ｐゴシック" charset="0"/>
                <a:cs typeface="+mn-cs"/>
              </a:rPr>
              <a:t>50 Hudson Street </a:t>
            </a:r>
          </a:p>
        </p:txBody>
      </p:sp>
    </p:spTree>
    <p:extLst>
      <p:ext uri="{BB962C8B-B14F-4D97-AF65-F5344CB8AC3E}">
        <p14:creationId xmlns:p14="http://schemas.microsoft.com/office/powerpoint/2010/main" val="3710252953"/>
      </p:ext>
    </p:extLst>
  </p:cSld>
  <p:clrMapOvr>
    <a:masterClrMapping/>
  </p:clrMapOvr>
  <p:transition xmlns:p14="http://schemas.microsoft.com/office/powerpoint/2010/main" spd="slow" advTm="30000">
    <p:wip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3407ED1E-2E0B-424F-90EF-224341779DDD}"/>
              </a:ext>
            </a:extLst>
          </p:cNvPr>
          <p:cNvSpPr/>
          <p:nvPr/>
        </p:nvSpPr>
        <p:spPr>
          <a:xfrm>
            <a:off x="1" y="2066881"/>
            <a:ext cx="9143999" cy="26608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xmlns="" id="{E4D5F156-6651-4CCF-8DC2-410B7823D3DD}"/>
              </a:ext>
            </a:extLst>
          </p:cNvPr>
          <p:cNvSpPr/>
          <p:nvPr/>
        </p:nvSpPr>
        <p:spPr>
          <a:xfrm>
            <a:off x="1545156" y="2230867"/>
            <a:ext cx="5233246" cy="23152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48373838-5477-4089-8F58-C509735FB0D6}"/>
              </a:ext>
            </a:extLst>
          </p:cNvPr>
          <p:cNvSpPr/>
          <p:nvPr/>
        </p:nvSpPr>
        <p:spPr>
          <a:xfrm>
            <a:off x="-337" y="2939"/>
            <a:ext cx="9143999" cy="2070238"/>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006C00B2-98C2-4EAA-A70B-AC7A1757A9FF}"/>
              </a:ext>
            </a:extLst>
          </p:cNvPr>
          <p:cNvSpPr/>
          <p:nvPr/>
        </p:nvSpPr>
        <p:spPr>
          <a:xfrm>
            <a:off x="0" y="4727275"/>
            <a:ext cx="9143999" cy="21342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xmlns="" id="{D3DCAEB6-495E-458A-BBB0-287D16A3BBFA}"/>
              </a:ext>
            </a:extLst>
          </p:cNvPr>
          <p:cNvSpPr/>
          <p:nvPr/>
        </p:nvSpPr>
        <p:spPr>
          <a:xfrm>
            <a:off x="6818544" y="2230867"/>
            <a:ext cx="2325455" cy="23152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xmlns="" id="{CCBA53A9-726A-4D47-997C-B8C5E3CAD12E}"/>
              </a:ext>
            </a:extLst>
          </p:cNvPr>
          <p:cNvCxnSpPr>
            <a:cxnSpLocks/>
            <a:stCxn id="4" idx="0"/>
            <a:endCxn id="9" idx="2"/>
          </p:cNvCxnSpPr>
          <p:nvPr/>
        </p:nvCxnSpPr>
        <p:spPr>
          <a:xfrm flipH="1" flipV="1">
            <a:off x="993587" y="1636636"/>
            <a:ext cx="5610121" cy="3448044"/>
          </a:xfrm>
          <a:prstGeom prst="straightConnector1">
            <a:avLst/>
          </a:prstGeom>
          <a:ln w="381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E6FB52D7-E176-4CBA-B52A-A037C863AD4E}"/>
              </a:ext>
            </a:extLst>
          </p:cNvPr>
          <p:cNvSpPr/>
          <p:nvPr/>
        </p:nvSpPr>
        <p:spPr>
          <a:xfrm>
            <a:off x="1698460" y="5084680"/>
            <a:ext cx="1595494" cy="15045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Bill</a:t>
            </a:r>
          </a:p>
        </p:txBody>
      </p:sp>
      <p:sp>
        <p:nvSpPr>
          <p:cNvPr id="3" name="Rectangle 2">
            <a:extLst>
              <a:ext uri="{FF2B5EF4-FFF2-40B4-BE49-F238E27FC236}">
                <a16:creationId xmlns:a16="http://schemas.microsoft.com/office/drawing/2014/main" xmlns="" id="{7089DCB8-875E-4ACF-8410-08A20B705416}"/>
              </a:ext>
            </a:extLst>
          </p:cNvPr>
          <p:cNvSpPr/>
          <p:nvPr/>
        </p:nvSpPr>
        <p:spPr>
          <a:xfrm>
            <a:off x="3645254" y="5084680"/>
            <a:ext cx="1844333" cy="15045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Hearings</a:t>
            </a:r>
          </a:p>
        </p:txBody>
      </p:sp>
      <p:sp>
        <p:nvSpPr>
          <p:cNvPr id="4" name="Rectangle 3">
            <a:extLst>
              <a:ext uri="{FF2B5EF4-FFF2-40B4-BE49-F238E27FC236}">
                <a16:creationId xmlns:a16="http://schemas.microsoft.com/office/drawing/2014/main" xmlns="" id="{FC71C060-8FA7-4D0E-9CEE-16F44774A121}"/>
              </a:ext>
            </a:extLst>
          </p:cNvPr>
          <p:cNvSpPr/>
          <p:nvPr/>
        </p:nvSpPr>
        <p:spPr>
          <a:xfrm>
            <a:off x="5805961" y="5084680"/>
            <a:ext cx="1595494" cy="15045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Law</a:t>
            </a:r>
          </a:p>
        </p:txBody>
      </p:sp>
      <p:sp>
        <p:nvSpPr>
          <p:cNvPr id="5" name="Rectangle 4">
            <a:extLst>
              <a:ext uri="{FF2B5EF4-FFF2-40B4-BE49-F238E27FC236}">
                <a16:creationId xmlns:a16="http://schemas.microsoft.com/office/drawing/2014/main" xmlns="" id="{77593C33-0782-4F3C-A609-FA5C1FCC58F1}"/>
              </a:ext>
            </a:extLst>
          </p:cNvPr>
          <p:cNvSpPr/>
          <p:nvPr/>
        </p:nvSpPr>
        <p:spPr>
          <a:xfrm>
            <a:off x="5297298" y="2701107"/>
            <a:ext cx="1376165" cy="12790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Notice</a:t>
            </a:r>
            <a:br>
              <a:rPr lang="en-US" sz="2400" dirty="0"/>
            </a:br>
            <a:r>
              <a:rPr lang="en-US" sz="2400" dirty="0"/>
              <a:t>Proposed</a:t>
            </a:r>
            <a:br>
              <a:rPr lang="en-US" sz="2400" dirty="0"/>
            </a:br>
            <a:r>
              <a:rPr lang="en-US" sz="2400" dirty="0"/>
              <a:t>Rule</a:t>
            </a:r>
          </a:p>
        </p:txBody>
      </p:sp>
      <p:sp>
        <p:nvSpPr>
          <p:cNvPr id="6" name="Rectangle 5">
            <a:extLst>
              <a:ext uri="{FF2B5EF4-FFF2-40B4-BE49-F238E27FC236}">
                <a16:creationId xmlns:a16="http://schemas.microsoft.com/office/drawing/2014/main" xmlns="" id="{271D4F6B-B5B0-4D6B-8848-BB91165D2215}"/>
              </a:ext>
            </a:extLst>
          </p:cNvPr>
          <p:cNvSpPr/>
          <p:nvPr/>
        </p:nvSpPr>
        <p:spPr>
          <a:xfrm>
            <a:off x="3376045" y="2701107"/>
            <a:ext cx="1546187" cy="12790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Comments</a:t>
            </a:r>
          </a:p>
        </p:txBody>
      </p:sp>
      <p:sp>
        <p:nvSpPr>
          <p:cNvPr id="9" name="Rectangle 8">
            <a:extLst>
              <a:ext uri="{FF2B5EF4-FFF2-40B4-BE49-F238E27FC236}">
                <a16:creationId xmlns:a16="http://schemas.microsoft.com/office/drawing/2014/main" xmlns="" id="{CB8C7127-D23D-47BE-9F34-436D963E207D}"/>
              </a:ext>
            </a:extLst>
          </p:cNvPr>
          <p:cNvSpPr/>
          <p:nvPr/>
        </p:nvSpPr>
        <p:spPr>
          <a:xfrm>
            <a:off x="284670" y="267410"/>
            <a:ext cx="1417834" cy="13692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Appeal</a:t>
            </a:r>
          </a:p>
        </p:txBody>
      </p:sp>
      <p:sp>
        <p:nvSpPr>
          <p:cNvPr id="10" name="Rectangle 9">
            <a:extLst>
              <a:ext uri="{FF2B5EF4-FFF2-40B4-BE49-F238E27FC236}">
                <a16:creationId xmlns:a16="http://schemas.microsoft.com/office/drawing/2014/main" xmlns="" id="{57498209-64EA-4547-A555-90252EB66D3B}"/>
              </a:ext>
            </a:extLst>
          </p:cNvPr>
          <p:cNvSpPr/>
          <p:nvPr/>
        </p:nvSpPr>
        <p:spPr>
          <a:xfrm>
            <a:off x="3336120" y="267410"/>
            <a:ext cx="1417834" cy="13692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Court</a:t>
            </a:r>
            <a:br>
              <a:rPr lang="en-US" sz="2800" dirty="0"/>
            </a:br>
            <a:r>
              <a:rPr lang="en-US" sz="2800" dirty="0"/>
              <a:t>Order</a:t>
            </a:r>
          </a:p>
        </p:txBody>
      </p:sp>
      <p:sp>
        <p:nvSpPr>
          <p:cNvPr id="11" name="Rectangle 10">
            <a:extLst>
              <a:ext uri="{FF2B5EF4-FFF2-40B4-BE49-F238E27FC236}">
                <a16:creationId xmlns:a16="http://schemas.microsoft.com/office/drawing/2014/main" xmlns="" id="{3DEA1915-5F00-4533-9BEB-75B53AE8C86E}"/>
              </a:ext>
            </a:extLst>
          </p:cNvPr>
          <p:cNvSpPr/>
          <p:nvPr/>
        </p:nvSpPr>
        <p:spPr>
          <a:xfrm>
            <a:off x="5361990" y="267410"/>
            <a:ext cx="1586938" cy="13692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Supreme</a:t>
            </a:r>
            <a:br>
              <a:rPr lang="en-US" sz="2800" dirty="0"/>
            </a:br>
            <a:r>
              <a:rPr lang="en-US" sz="2800" dirty="0"/>
              <a:t>Court</a:t>
            </a:r>
          </a:p>
        </p:txBody>
      </p:sp>
      <p:sp>
        <p:nvSpPr>
          <p:cNvPr id="17" name="Rectangle 16">
            <a:extLst>
              <a:ext uri="{FF2B5EF4-FFF2-40B4-BE49-F238E27FC236}">
                <a16:creationId xmlns:a16="http://schemas.microsoft.com/office/drawing/2014/main" xmlns="" id="{FEE0E436-E940-41BE-96DD-B47074332CE1}"/>
              </a:ext>
            </a:extLst>
          </p:cNvPr>
          <p:cNvSpPr/>
          <p:nvPr/>
        </p:nvSpPr>
        <p:spPr>
          <a:xfrm>
            <a:off x="83890" y="2701107"/>
            <a:ext cx="1158314" cy="1279087"/>
          </a:xfrm>
          <a:prstGeom prst="rect">
            <a:avLst/>
          </a:prstGeom>
          <a:solidFill>
            <a:schemeClr val="bg1">
              <a:lumMod val="75000"/>
            </a:schemeClr>
          </a:solidFill>
          <a:ln w="571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Enforce</a:t>
            </a:r>
          </a:p>
        </p:txBody>
      </p:sp>
      <p:sp>
        <p:nvSpPr>
          <p:cNvPr id="20" name="Oval 19">
            <a:extLst>
              <a:ext uri="{FF2B5EF4-FFF2-40B4-BE49-F238E27FC236}">
                <a16:creationId xmlns:a16="http://schemas.microsoft.com/office/drawing/2014/main" xmlns="" id="{0D267DCB-8639-4A5E-A695-7653963E7978}"/>
              </a:ext>
            </a:extLst>
          </p:cNvPr>
          <p:cNvSpPr/>
          <p:nvPr/>
        </p:nvSpPr>
        <p:spPr>
          <a:xfrm>
            <a:off x="7507745" y="1090569"/>
            <a:ext cx="1468072" cy="4572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Reversed</a:t>
            </a:r>
          </a:p>
          <a:p>
            <a:pPr algn="ctr"/>
            <a:r>
              <a:rPr lang="en-US" sz="1400" dirty="0"/>
              <a:t>Remanded</a:t>
            </a:r>
          </a:p>
        </p:txBody>
      </p:sp>
      <p:cxnSp>
        <p:nvCxnSpPr>
          <p:cNvPr id="26" name="Straight Arrow Connector 25">
            <a:extLst>
              <a:ext uri="{FF2B5EF4-FFF2-40B4-BE49-F238E27FC236}">
                <a16:creationId xmlns:a16="http://schemas.microsoft.com/office/drawing/2014/main" xmlns="" id="{5F3C517B-58D9-42B3-836B-B6A6CD57179E}"/>
              </a:ext>
            </a:extLst>
          </p:cNvPr>
          <p:cNvCxnSpPr>
            <a:cxnSpLocks/>
            <a:stCxn id="2" idx="3"/>
            <a:endCxn id="3" idx="1"/>
          </p:cNvCxnSpPr>
          <p:nvPr/>
        </p:nvCxnSpPr>
        <p:spPr>
          <a:xfrm>
            <a:off x="3293954" y="5836958"/>
            <a:ext cx="351300"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80836B5-B7E2-451E-B742-739AAB0EB0AE}"/>
              </a:ext>
            </a:extLst>
          </p:cNvPr>
          <p:cNvCxnSpPr>
            <a:cxnSpLocks/>
            <a:stCxn id="3" idx="3"/>
            <a:endCxn id="4" idx="1"/>
          </p:cNvCxnSpPr>
          <p:nvPr/>
        </p:nvCxnSpPr>
        <p:spPr>
          <a:xfrm>
            <a:off x="5489587" y="5836958"/>
            <a:ext cx="316374"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8E73B41-EB78-473C-80FC-5AD2C2A91567}"/>
              </a:ext>
            </a:extLst>
          </p:cNvPr>
          <p:cNvSpPr/>
          <p:nvPr/>
        </p:nvSpPr>
        <p:spPr>
          <a:xfrm>
            <a:off x="8120543" y="2390862"/>
            <a:ext cx="9144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Notice</a:t>
            </a:r>
            <a:br>
              <a:rPr lang="en-US" sz="1600" dirty="0"/>
            </a:br>
            <a:r>
              <a:rPr lang="en-US" sz="1600" dirty="0"/>
              <a:t>Inquiry</a:t>
            </a:r>
          </a:p>
        </p:txBody>
      </p:sp>
      <p:cxnSp>
        <p:nvCxnSpPr>
          <p:cNvPr id="32" name="Straight Arrow Connector 31">
            <a:extLst>
              <a:ext uri="{FF2B5EF4-FFF2-40B4-BE49-F238E27FC236}">
                <a16:creationId xmlns:a16="http://schemas.microsoft.com/office/drawing/2014/main" xmlns="" id="{59EDCD58-EB21-4648-9510-895AA092AA6A}"/>
              </a:ext>
            </a:extLst>
          </p:cNvPr>
          <p:cNvCxnSpPr>
            <a:cxnSpLocks/>
            <a:stCxn id="4" idx="0"/>
            <a:endCxn id="5" idx="2"/>
          </p:cNvCxnSpPr>
          <p:nvPr/>
        </p:nvCxnSpPr>
        <p:spPr>
          <a:xfrm flipH="1" flipV="1">
            <a:off x="5985381" y="3980194"/>
            <a:ext cx="618327" cy="1104486"/>
          </a:xfrm>
          <a:prstGeom prst="straightConnector1">
            <a:avLst/>
          </a:prstGeom>
          <a:ln w="381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CA61833B-6B7F-451D-9EC9-8D6679DDC58B}"/>
              </a:ext>
            </a:extLst>
          </p:cNvPr>
          <p:cNvCxnSpPr>
            <a:cxnSpLocks/>
            <a:stCxn id="5" idx="1"/>
            <a:endCxn id="6" idx="3"/>
          </p:cNvCxnSpPr>
          <p:nvPr/>
        </p:nvCxnSpPr>
        <p:spPr>
          <a:xfrm flipH="1">
            <a:off x="4922232" y="3340651"/>
            <a:ext cx="375066"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DA639CF-10DB-4372-A95A-116D4E5430AC}"/>
              </a:ext>
            </a:extLst>
          </p:cNvPr>
          <p:cNvCxnSpPr>
            <a:stCxn id="30" idx="1"/>
            <a:endCxn id="29" idx="3"/>
          </p:cNvCxnSpPr>
          <p:nvPr/>
        </p:nvCxnSpPr>
        <p:spPr>
          <a:xfrm flipH="1">
            <a:off x="7852096" y="2848062"/>
            <a:ext cx="268447" cy="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12714AB-ACA7-44AE-84BC-25761A87FADE}"/>
              </a:ext>
            </a:extLst>
          </p:cNvPr>
          <p:cNvCxnSpPr>
            <a:cxnSpLocks/>
            <a:stCxn id="6" idx="1"/>
            <a:endCxn id="7" idx="3"/>
          </p:cNvCxnSpPr>
          <p:nvPr/>
        </p:nvCxnSpPr>
        <p:spPr>
          <a:xfrm flipH="1">
            <a:off x="2961695" y="3340651"/>
            <a:ext cx="414350" cy="909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2894406-0BFB-442A-B7FE-C730130FC0B4}"/>
              </a:ext>
            </a:extLst>
          </p:cNvPr>
          <p:cNvCxnSpPr>
            <a:cxnSpLocks/>
            <a:stCxn id="7" idx="1"/>
            <a:endCxn id="17" idx="3"/>
          </p:cNvCxnSpPr>
          <p:nvPr/>
        </p:nvCxnSpPr>
        <p:spPr>
          <a:xfrm flipH="1" flipV="1">
            <a:off x="1242204" y="3340651"/>
            <a:ext cx="430993" cy="909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F073AA7-1008-4474-9777-8AE88C508B80}"/>
              </a:ext>
            </a:extLst>
          </p:cNvPr>
          <p:cNvCxnSpPr>
            <a:cxnSpLocks/>
            <a:stCxn id="7" idx="0"/>
            <a:endCxn id="9" idx="2"/>
          </p:cNvCxnSpPr>
          <p:nvPr/>
        </p:nvCxnSpPr>
        <p:spPr>
          <a:xfrm flipH="1" flipV="1">
            <a:off x="993587" y="1636636"/>
            <a:ext cx="1323859" cy="1073561"/>
          </a:xfrm>
          <a:prstGeom prst="straightConnector1">
            <a:avLst/>
          </a:prstGeom>
          <a:ln w="38100">
            <a:solidFill>
              <a:srgbClr val="A6A6A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367C0A94-9051-483D-A2B5-56EFD35FE66A}"/>
              </a:ext>
            </a:extLst>
          </p:cNvPr>
          <p:cNvSpPr/>
          <p:nvPr/>
        </p:nvSpPr>
        <p:spPr>
          <a:xfrm>
            <a:off x="1998069" y="437982"/>
            <a:ext cx="968929" cy="40228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APA</a:t>
            </a:r>
          </a:p>
        </p:txBody>
      </p:sp>
      <p:cxnSp>
        <p:nvCxnSpPr>
          <p:cNvPr id="52" name="Straight Arrow Connector 51">
            <a:extLst>
              <a:ext uri="{FF2B5EF4-FFF2-40B4-BE49-F238E27FC236}">
                <a16:creationId xmlns:a16="http://schemas.microsoft.com/office/drawing/2014/main" xmlns="" id="{0579A2F7-82DC-4C29-B7C3-7123D0CDDDC7}"/>
              </a:ext>
            </a:extLst>
          </p:cNvPr>
          <p:cNvCxnSpPr>
            <a:cxnSpLocks/>
            <a:stCxn id="9" idx="3"/>
            <a:endCxn id="10" idx="1"/>
          </p:cNvCxnSpPr>
          <p:nvPr/>
        </p:nvCxnSpPr>
        <p:spPr>
          <a:xfrm>
            <a:off x="1702504" y="952023"/>
            <a:ext cx="1633616"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63C784C-AF18-4CB5-9B30-0500AA54612D}"/>
              </a:ext>
            </a:extLst>
          </p:cNvPr>
          <p:cNvCxnSpPr>
            <a:cxnSpLocks/>
            <a:stCxn id="10" idx="3"/>
            <a:endCxn id="11" idx="1"/>
          </p:cNvCxnSpPr>
          <p:nvPr/>
        </p:nvCxnSpPr>
        <p:spPr>
          <a:xfrm>
            <a:off x="4753954" y="952023"/>
            <a:ext cx="608036"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6A6F5850-5529-46FE-B661-D01DDAD39DAF}"/>
              </a:ext>
            </a:extLst>
          </p:cNvPr>
          <p:cNvSpPr/>
          <p:nvPr/>
        </p:nvSpPr>
        <p:spPr>
          <a:xfrm>
            <a:off x="7532912" y="541090"/>
            <a:ext cx="1468072" cy="457200"/>
          </a:xfrm>
          <a:prstGeom prst="ellipse">
            <a:avLst/>
          </a:prstGeom>
          <a:solidFill>
            <a:schemeClr val="bg1">
              <a:lumMod val="75000"/>
            </a:schemeClr>
          </a:solidFill>
          <a:ln w="571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Affirmed</a:t>
            </a:r>
          </a:p>
        </p:txBody>
      </p:sp>
      <p:sp>
        <p:nvSpPr>
          <p:cNvPr id="57" name="Freeform: Shape 56">
            <a:extLst>
              <a:ext uri="{FF2B5EF4-FFF2-40B4-BE49-F238E27FC236}">
                <a16:creationId xmlns:a16="http://schemas.microsoft.com/office/drawing/2014/main" xmlns="" id="{63B6E9C2-4D3C-42C6-8EA5-381A0F305668}"/>
              </a:ext>
            </a:extLst>
          </p:cNvPr>
          <p:cNvSpPr/>
          <p:nvPr/>
        </p:nvSpPr>
        <p:spPr>
          <a:xfrm>
            <a:off x="6948692" y="973123"/>
            <a:ext cx="528506" cy="352338"/>
          </a:xfrm>
          <a:custGeom>
            <a:avLst/>
            <a:gdLst>
              <a:gd name="connsiteX0" fmla="*/ 0 w 528506"/>
              <a:gd name="connsiteY0" fmla="*/ 0 h 352338"/>
              <a:gd name="connsiteX1" fmla="*/ 234891 w 528506"/>
              <a:gd name="connsiteY1" fmla="*/ 260059 h 352338"/>
              <a:gd name="connsiteX2" fmla="*/ 528506 w 528506"/>
              <a:gd name="connsiteY2" fmla="*/ 352338 h 352338"/>
            </a:gdLst>
            <a:ahLst/>
            <a:cxnLst>
              <a:cxn ang="0">
                <a:pos x="connsiteX0" y="connsiteY0"/>
              </a:cxn>
              <a:cxn ang="0">
                <a:pos x="connsiteX1" y="connsiteY1"/>
              </a:cxn>
              <a:cxn ang="0">
                <a:pos x="connsiteX2" y="connsiteY2"/>
              </a:cxn>
            </a:cxnLst>
            <a:rect l="l" t="t" r="r" b="b"/>
            <a:pathLst>
              <a:path w="528506" h="352338">
                <a:moveTo>
                  <a:pt x="0" y="0"/>
                </a:moveTo>
                <a:cubicBezTo>
                  <a:pt x="73403" y="100668"/>
                  <a:pt x="146807" y="201336"/>
                  <a:pt x="234891" y="260059"/>
                </a:cubicBezTo>
                <a:cubicBezTo>
                  <a:pt x="322975" y="318782"/>
                  <a:pt x="425740" y="335560"/>
                  <a:pt x="528506" y="352338"/>
                </a:cubicBezTo>
              </a:path>
            </a:pathLst>
          </a:custGeom>
          <a:noFill/>
          <a:ln w="38100">
            <a:solidFill>
              <a:schemeClr val="bg1">
                <a:lumMod val="6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1E0F6101-4923-4FA2-B230-C08E3B255173}"/>
              </a:ext>
            </a:extLst>
          </p:cNvPr>
          <p:cNvSpPr/>
          <p:nvPr/>
        </p:nvSpPr>
        <p:spPr>
          <a:xfrm>
            <a:off x="6107185" y="1551963"/>
            <a:ext cx="1979802" cy="1137156"/>
          </a:xfrm>
          <a:custGeom>
            <a:avLst/>
            <a:gdLst>
              <a:gd name="connsiteX0" fmla="*/ 1979802 w 1979802"/>
              <a:gd name="connsiteY0" fmla="*/ 0 h 1451296"/>
              <a:gd name="connsiteX1" fmla="*/ 1577131 w 1979802"/>
              <a:gd name="connsiteY1" fmla="*/ 511729 h 1451296"/>
              <a:gd name="connsiteX2" fmla="*/ 545285 w 1979802"/>
              <a:gd name="connsiteY2" fmla="*/ 704676 h 1451296"/>
              <a:gd name="connsiteX3" fmla="*/ 0 w 1979802"/>
              <a:gd name="connsiteY3" fmla="*/ 1451296 h 1451296"/>
            </a:gdLst>
            <a:ahLst/>
            <a:cxnLst>
              <a:cxn ang="0">
                <a:pos x="connsiteX0" y="connsiteY0"/>
              </a:cxn>
              <a:cxn ang="0">
                <a:pos x="connsiteX1" y="connsiteY1"/>
              </a:cxn>
              <a:cxn ang="0">
                <a:pos x="connsiteX2" y="connsiteY2"/>
              </a:cxn>
              <a:cxn ang="0">
                <a:pos x="connsiteX3" y="connsiteY3"/>
              </a:cxn>
            </a:cxnLst>
            <a:rect l="l" t="t" r="r" b="b"/>
            <a:pathLst>
              <a:path w="1979802" h="1451296">
                <a:moveTo>
                  <a:pt x="1979802" y="0"/>
                </a:moveTo>
                <a:cubicBezTo>
                  <a:pt x="1898009" y="197141"/>
                  <a:pt x="1816217" y="394283"/>
                  <a:pt x="1577131" y="511729"/>
                </a:cubicBezTo>
                <a:cubicBezTo>
                  <a:pt x="1338045" y="629175"/>
                  <a:pt x="808140" y="548082"/>
                  <a:pt x="545285" y="704676"/>
                </a:cubicBezTo>
                <a:cubicBezTo>
                  <a:pt x="282430" y="861270"/>
                  <a:pt x="141215" y="1156283"/>
                  <a:pt x="0" y="1451296"/>
                </a:cubicBezTo>
              </a:path>
            </a:pathLst>
          </a:custGeom>
          <a:noFill/>
          <a:ln w="38100">
            <a:solidFill>
              <a:schemeClr val="bg1">
                <a:lumMod val="6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xmlns="" id="{BF423E15-BA29-4AB0-A519-44F3A3939B6F}"/>
              </a:ext>
            </a:extLst>
          </p:cNvPr>
          <p:cNvCxnSpPr>
            <a:cxnSpLocks/>
            <a:stCxn id="11" idx="3"/>
            <a:endCxn id="21" idx="2"/>
          </p:cNvCxnSpPr>
          <p:nvPr/>
        </p:nvCxnSpPr>
        <p:spPr>
          <a:xfrm flipV="1">
            <a:off x="6948928" y="769690"/>
            <a:ext cx="583984" cy="18233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xmlns="" id="{3E22DEAF-57F9-425F-92DB-BF08E98D5144}"/>
              </a:ext>
            </a:extLst>
          </p:cNvPr>
          <p:cNvSpPr/>
          <p:nvPr/>
        </p:nvSpPr>
        <p:spPr>
          <a:xfrm>
            <a:off x="8103765" y="3437389"/>
            <a:ext cx="9144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Petition</a:t>
            </a:r>
          </a:p>
        </p:txBody>
      </p:sp>
      <p:cxnSp>
        <p:nvCxnSpPr>
          <p:cNvPr id="66" name="Straight Arrow Connector 65">
            <a:extLst>
              <a:ext uri="{FF2B5EF4-FFF2-40B4-BE49-F238E27FC236}">
                <a16:creationId xmlns:a16="http://schemas.microsoft.com/office/drawing/2014/main" xmlns="" id="{C653D17A-0420-4038-B3F8-6F7892C79816}"/>
              </a:ext>
            </a:extLst>
          </p:cNvPr>
          <p:cNvCxnSpPr>
            <a:cxnSpLocks/>
            <a:stCxn id="64" idx="1"/>
            <a:endCxn id="5" idx="3"/>
          </p:cNvCxnSpPr>
          <p:nvPr/>
        </p:nvCxnSpPr>
        <p:spPr>
          <a:xfrm flipH="1" flipV="1">
            <a:off x="6673463" y="3340651"/>
            <a:ext cx="1430302" cy="553938"/>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78F24000-E85B-4BAB-AF7A-1F297E597332}"/>
              </a:ext>
            </a:extLst>
          </p:cNvPr>
          <p:cNvCxnSpPr>
            <a:cxnSpLocks/>
            <a:stCxn id="30" idx="1"/>
            <a:endCxn id="5" idx="3"/>
          </p:cNvCxnSpPr>
          <p:nvPr/>
        </p:nvCxnSpPr>
        <p:spPr>
          <a:xfrm flipH="1">
            <a:off x="6673463" y="2848062"/>
            <a:ext cx="1447080" cy="492589"/>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36D2ACD0-9175-43F9-9067-4AE90B67C832}"/>
              </a:ext>
            </a:extLst>
          </p:cNvPr>
          <p:cNvSpPr/>
          <p:nvPr/>
        </p:nvSpPr>
        <p:spPr>
          <a:xfrm>
            <a:off x="6937696" y="2390862"/>
            <a:ext cx="914400" cy="914400"/>
          </a:xfrm>
          <a:prstGeom prst="roundRect">
            <a:avLst/>
          </a:prstGeom>
          <a:solidFill>
            <a:schemeClr val="accent6">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a:t>
            </a:r>
          </a:p>
        </p:txBody>
      </p:sp>
      <p:sp>
        <p:nvSpPr>
          <p:cNvPr id="69" name="TextBox 68">
            <a:extLst>
              <a:ext uri="{FF2B5EF4-FFF2-40B4-BE49-F238E27FC236}">
                <a16:creationId xmlns:a16="http://schemas.microsoft.com/office/drawing/2014/main" xmlns="" id="{C0FE1EF8-D7BB-4B9E-B40F-D19435DCFAF9}"/>
              </a:ext>
            </a:extLst>
          </p:cNvPr>
          <p:cNvSpPr txBox="1"/>
          <p:nvPr/>
        </p:nvSpPr>
        <p:spPr>
          <a:xfrm>
            <a:off x="6818544" y="3832899"/>
            <a:ext cx="1263744" cy="461665"/>
          </a:xfrm>
          <a:prstGeom prst="rect">
            <a:avLst/>
          </a:prstGeom>
          <a:noFill/>
        </p:spPr>
        <p:txBody>
          <a:bodyPr wrap="none" rtlCol="0">
            <a:spAutoFit/>
          </a:bodyPr>
          <a:lstStyle/>
          <a:p>
            <a:r>
              <a:rPr lang="en-US" sz="2400" dirty="0">
                <a:solidFill>
                  <a:schemeClr val="bg1">
                    <a:lumMod val="75000"/>
                  </a:schemeClr>
                </a:solidFill>
              </a:rPr>
              <a:t>Optional</a:t>
            </a:r>
          </a:p>
        </p:txBody>
      </p:sp>
      <p:sp>
        <p:nvSpPr>
          <p:cNvPr id="72" name="Oval 71">
            <a:extLst>
              <a:ext uri="{FF2B5EF4-FFF2-40B4-BE49-F238E27FC236}">
                <a16:creationId xmlns:a16="http://schemas.microsoft.com/office/drawing/2014/main" xmlns="" id="{6D4A8F8E-C6DD-40D2-B054-CE89099A203D}"/>
              </a:ext>
            </a:extLst>
          </p:cNvPr>
          <p:cNvSpPr/>
          <p:nvPr/>
        </p:nvSpPr>
        <p:spPr>
          <a:xfrm>
            <a:off x="1940044" y="1016277"/>
            <a:ext cx="1084978" cy="40228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Statute</a:t>
            </a:r>
          </a:p>
        </p:txBody>
      </p:sp>
      <p:sp>
        <p:nvSpPr>
          <p:cNvPr id="73" name="Oval 72">
            <a:extLst>
              <a:ext uri="{FF2B5EF4-FFF2-40B4-BE49-F238E27FC236}">
                <a16:creationId xmlns:a16="http://schemas.microsoft.com/office/drawing/2014/main" xmlns="" id="{9CFDCCAC-C6A0-4CF9-A46B-52CEDC59E27D}"/>
              </a:ext>
            </a:extLst>
          </p:cNvPr>
          <p:cNvSpPr/>
          <p:nvPr/>
        </p:nvSpPr>
        <p:spPr>
          <a:xfrm>
            <a:off x="1721233" y="1494211"/>
            <a:ext cx="1532390" cy="471181"/>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Constitution</a:t>
            </a:r>
          </a:p>
        </p:txBody>
      </p:sp>
      <p:sp>
        <p:nvSpPr>
          <p:cNvPr id="78" name="TextBox 77">
            <a:extLst>
              <a:ext uri="{FF2B5EF4-FFF2-40B4-BE49-F238E27FC236}">
                <a16:creationId xmlns:a16="http://schemas.microsoft.com/office/drawing/2014/main" xmlns="" id="{03BF9886-CEBC-48D3-9EF2-C8F396922E41}"/>
              </a:ext>
            </a:extLst>
          </p:cNvPr>
          <p:cNvSpPr txBox="1"/>
          <p:nvPr/>
        </p:nvSpPr>
        <p:spPr>
          <a:xfrm>
            <a:off x="6252759" y="6483572"/>
            <a:ext cx="2891241" cy="369332"/>
          </a:xfrm>
          <a:prstGeom prst="rect">
            <a:avLst/>
          </a:prstGeom>
          <a:noFill/>
        </p:spPr>
        <p:txBody>
          <a:bodyPr wrap="none" rtlCol="0">
            <a:spAutoFit/>
          </a:bodyPr>
          <a:lstStyle/>
          <a:p>
            <a:r>
              <a:rPr lang="en-US" dirty="0">
                <a:solidFill>
                  <a:schemeClr val="bg1">
                    <a:lumMod val="75000"/>
                  </a:schemeClr>
                </a:solidFill>
              </a:rPr>
              <a:t>Warning: Not Drawn to Scale</a:t>
            </a:r>
          </a:p>
        </p:txBody>
      </p:sp>
      <p:sp>
        <p:nvSpPr>
          <p:cNvPr id="130" name="Freeform: Shape 129">
            <a:extLst>
              <a:ext uri="{FF2B5EF4-FFF2-40B4-BE49-F238E27FC236}">
                <a16:creationId xmlns:a16="http://schemas.microsoft.com/office/drawing/2014/main" xmlns="" id="{AF651102-9F68-4F0F-8C60-989564C8E46C}"/>
              </a:ext>
            </a:extLst>
          </p:cNvPr>
          <p:cNvSpPr/>
          <p:nvPr/>
        </p:nvSpPr>
        <p:spPr>
          <a:xfrm>
            <a:off x="2001290" y="3959525"/>
            <a:ext cx="327842" cy="1138686"/>
          </a:xfrm>
          <a:custGeom>
            <a:avLst/>
            <a:gdLst>
              <a:gd name="connsiteX0" fmla="*/ 310589 w 327842"/>
              <a:gd name="connsiteY0" fmla="*/ 0 h 1138686"/>
              <a:gd name="connsiteX1" fmla="*/ 38 w 327842"/>
              <a:gd name="connsiteY1" fmla="*/ 526211 h 1138686"/>
              <a:gd name="connsiteX2" fmla="*/ 327842 w 327842"/>
              <a:gd name="connsiteY2" fmla="*/ 1138686 h 1138686"/>
            </a:gdLst>
            <a:ahLst/>
            <a:cxnLst>
              <a:cxn ang="0">
                <a:pos x="connsiteX0" y="connsiteY0"/>
              </a:cxn>
              <a:cxn ang="0">
                <a:pos x="connsiteX1" y="connsiteY1"/>
              </a:cxn>
              <a:cxn ang="0">
                <a:pos x="connsiteX2" y="connsiteY2"/>
              </a:cxn>
            </a:cxnLst>
            <a:rect l="l" t="t" r="r" b="b"/>
            <a:pathLst>
              <a:path w="327842" h="1138686">
                <a:moveTo>
                  <a:pt x="310589" y="0"/>
                </a:moveTo>
                <a:cubicBezTo>
                  <a:pt x="153875" y="168215"/>
                  <a:pt x="-2838" y="336430"/>
                  <a:pt x="38" y="526211"/>
                </a:cubicBezTo>
                <a:cubicBezTo>
                  <a:pt x="2913" y="715992"/>
                  <a:pt x="165377" y="927339"/>
                  <a:pt x="327842" y="1138686"/>
                </a:cubicBezTo>
              </a:path>
            </a:pathLst>
          </a:custGeom>
          <a:noFill/>
          <a:ln w="38100">
            <a:solidFill>
              <a:schemeClr val="bg1">
                <a:lumMod val="6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B059379-2DCD-4B21-99D2-E5D41BC4E40C}"/>
              </a:ext>
            </a:extLst>
          </p:cNvPr>
          <p:cNvSpPr/>
          <p:nvPr/>
        </p:nvSpPr>
        <p:spPr>
          <a:xfrm>
            <a:off x="1673197" y="2710197"/>
            <a:ext cx="1288498" cy="12790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a:t>
            </a:r>
          </a:p>
          <a:p>
            <a:pPr algn="ctr"/>
            <a:r>
              <a:rPr lang="en-US" sz="2400" dirty="0"/>
              <a:t>Decision</a:t>
            </a:r>
          </a:p>
        </p:txBody>
      </p:sp>
      <p:pic>
        <p:nvPicPr>
          <p:cNvPr id="3074" name="Picture 2" descr="Related image">
            <a:extLst>
              <a:ext uri="{FF2B5EF4-FFF2-40B4-BE49-F238E27FC236}">
                <a16:creationId xmlns:a16="http://schemas.microsoft.com/office/drawing/2014/main" xmlns="" id="{B75B0AE3-8F27-418C-86B5-1570CDC97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1" y="5887271"/>
            <a:ext cx="2395099" cy="1197550"/>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xmlns="" id="{24875379-CB13-499F-A8DF-65AA3BA61028}"/>
              </a:ext>
            </a:extLst>
          </p:cNvPr>
          <p:cNvSpPr txBox="1"/>
          <p:nvPr/>
        </p:nvSpPr>
        <p:spPr>
          <a:xfrm>
            <a:off x="2248156" y="4010366"/>
            <a:ext cx="3837333" cy="461665"/>
          </a:xfrm>
          <a:prstGeom prst="rect">
            <a:avLst/>
          </a:prstGeom>
          <a:noFill/>
        </p:spPr>
        <p:txBody>
          <a:bodyPr wrap="none" rtlCol="0">
            <a:spAutoFit/>
          </a:bodyPr>
          <a:lstStyle/>
          <a:p>
            <a:r>
              <a:rPr lang="en-US" sz="2400" dirty="0">
                <a:solidFill>
                  <a:schemeClr val="bg1">
                    <a:lumMod val="65000"/>
                  </a:schemeClr>
                </a:solidFill>
              </a:rPr>
              <a:t>Administrative Procedure Act</a:t>
            </a:r>
          </a:p>
        </p:txBody>
      </p:sp>
      <p:sp>
        <p:nvSpPr>
          <p:cNvPr id="47" name="TextBox 46">
            <a:extLst>
              <a:ext uri="{FF2B5EF4-FFF2-40B4-BE49-F238E27FC236}">
                <a16:creationId xmlns:a16="http://schemas.microsoft.com/office/drawing/2014/main" xmlns="" id="{D3E17157-E567-4CE2-864C-9DEC3DF9F498}"/>
              </a:ext>
            </a:extLst>
          </p:cNvPr>
          <p:cNvSpPr txBox="1"/>
          <p:nvPr/>
        </p:nvSpPr>
        <p:spPr>
          <a:xfrm>
            <a:off x="6774777" y="3314789"/>
            <a:ext cx="2407710" cy="400110"/>
          </a:xfrm>
          <a:prstGeom prst="rect">
            <a:avLst/>
          </a:prstGeom>
          <a:noFill/>
        </p:spPr>
        <p:txBody>
          <a:bodyPr wrap="none" rtlCol="0">
            <a:spAutoFit/>
          </a:bodyPr>
          <a:lstStyle/>
          <a:p>
            <a:r>
              <a:rPr lang="en-US" sz="2000" dirty="0">
                <a:solidFill>
                  <a:srgbClr val="FF0000"/>
                </a:solidFill>
                <a:effectLst>
                  <a:glow rad="127000">
                    <a:schemeClr val="bg1"/>
                  </a:glow>
                </a:effectLst>
              </a:rPr>
              <a:t>Advisory Committees</a:t>
            </a:r>
          </a:p>
        </p:txBody>
      </p:sp>
      <p:sp>
        <p:nvSpPr>
          <p:cNvPr id="48" name="TextBox 47">
            <a:extLst>
              <a:ext uri="{FF2B5EF4-FFF2-40B4-BE49-F238E27FC236}">
                <a16:creationId xmlns:a16="http://schemas.microsoft.com/office/drawing/2014/main" xmlns="" id="{38D96A85-15DE-4938-9034-B5FD9CC12346}"/>
              </a:ext>
            </a:extLst>
          </p:cNvPr>
          <p:cNvSpPr txBox="1"/>
          <p:nvPr/>
        </p:nvSpPr>
        <p:spPr>
          <a:xfrm>
            <a:off x="-44084" y="4658522"/>
            <a:ext cx="1482009" cy="461665"/>
          </a:xfrm>
          <a:prstGeom prst="rect">
            <a:avLst/>
          </a:prstGeom>
          <a:noFill/>
        </p:spPr>
        <p:txBody>
          <a:bodyPr wrap="none" rtlCol="0">
            <a:spAutoFit/>
          </a:bodyPr>
          <a:lstStyle/>
          <a:p>
            <a:r>
              <a:rPr lang="en-US" sz="2400" dirty="0">
                <a:solidFill>
                  <a:schemeClr val="bg1"/>
                </a:solidFill>
              </a:rPr>
              <a:t>Legislative</a:t>
            </a:r>
          </a:p>
        </p:txBody>
      </p:sp>
      <p:sp>
        <p:nvSpPr>
          <p:cNvPr id="49" name="TextBox 48">
            <a:extLst>
              <a:ext uri="{FF2B5EF4-FFF2-40B4-BE49-F238E27FC236}">
                <a16:creationId xmlns:a16="http://schemas.microsoft.com/office/drawing/2014/main" xmlns="" id="{7FA88D7B-4DB4-48A7-8335-E4EFF7DB980D}"/>
              </a:ext>
            </a:extLst>
          </p:cNvPr>
          <p:cNvSpPr txBox="1"/>
          <p:nvPr/>
        </p:nvSpPr>
        <p:spPr>
          <a:xfrm>
            <a:off x="-39575" y="-80534"/>
            <a:ext cx="1095172" cy="461665"/>
          </a:xfrm>
          <a:prstGeom prst="rect">
            <a:avLst/>
          </a:prstGeom>
          <a:noFill/>
        </p:spPr>
        <p:txBody>
          <a:bodyPr wrap="none" rtlCol="0">
            <a:spAutoFit/>
          </a:bodyPr>
          <a:lstStyle/>
          <a:p>
            <a:r>
              <a:rPr lang="en-US" sz="2400" dirty="0">
                <a:solidFill>
                  <a:schemeClr val="bg1"/>
                </a:solidFill>
              </a:rPr>
              <a:t>Judicial</a:t>
            </a:r>
          </a:p>
        </p:txBody>
      </p:sp>
      <p:sp>
        <p:nvSpPr>
          <p:cNvPr id="51" name="TextBox 50">
            <a:extLst>
              <a:ext uri="{FF2B5EF4-FFF2-40B4-BE49-F238E27FC236}">
                <a16:creationId xmlns:a16="http://schemas.microsoft.com/office/drawing/2014/main" xmlns="" id="{3EA6A619-BCD0-4879-8ED2-E781607BF27A}"/>
              </a:ext>
            </a:extLst>
          </p:cNvPr>
          <p:cNvSpPr txBox="1"/>
          <p:nvPr/>
        </p:nvSpPr>
        <p:spPr>
          <a:xfrm>
            <a:off x="-36308" y="2000034"/>
            <a:ext cx="1369349" cy="461665"/>
          </a:xfrm>
          <a:prstGeom prst="rect">
            <a:avLst/>
          </a:prstGeom>
          <a:noFill/>
        </p:spPr>
        <p:txBody>
          <a:bodyPr wrap="none" rtlCol="0">
            <a:spAutoFit/>
          </a:bodyPr>
          <a:lstStyle/>
          <a:p>
            <a:r>
              <a:rPr lang="en-US" sz="2400" dirty="0">
                <a:solidFill>
                  <a:schemeClr val="bg1"/>
                </a:solidFill>
              </a:rPr>
              <a:t>Executive</a:t>
            </a:r>
          </a:p>
        </p:txBody>
      </p:sp>
    </p:spTree>
    <p:extLst>
      <p:ext uri="{BB962C8B-B14F-4D97-AF65-F5344CB8AC3E}">
        <p14:creationId xmlns:p14="http://schemas.microsoft.com/office/powerpoint/2010/main" val="96890793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B5536A2-F14D-4AE6-B652-F23802D76D03}"/>
              </a:ext>
            </a:extLst>
          </p:cNvPr>
          <p:cNvPicPr>
            <a:picLocks noChangeAspect="1"/>
          </p:cNvPicPr>
          <p:nvPr/>
        </p:nvPicPr>
        <p:blipFill rotWithShape="1">
          <a:blip r:embed="rId2"/>
          <a:srcRect t="11343" b="13189"/>
          <a:stretch/>
        </p:blipFill>
        <p:spPr>
          <a:xfrm>
            <a:off x="5704514" y="-20768"/>
            <a:ext cx="3439486" cy="1946785"/>
          </a:xfrm>
          <a:prstGeom prst="rect">
            <a:avLst/>
          </a:prstGeom>
        </p:spPr>
      </p:pic>
      <p:sp>
        <p:nvSpPr>
          <p:cNvPr id="2" name="Title 1"/>
          <p:cNvSpPr>
            <a:spLocks noGrp="1"/>
          </p:cNvSpPr>
          <p:nvPr>
            <p:ph type="title"/>
          </p:nvPr>
        </p:nvSpPr>
        <p:spPr>
          <a:xfrm>
            <a:off x="628650" y="356737"/>
            <a:ext cx="7886700" cy="1325563"/>
          </a:xfrm>
        </p:spPr>
        <p:txBody>
          <a:bodyPr/>
          <a:lstStyle/>
          <a:p>
            <a:r>
              <a:rPr lang="en-US" dirty="0">
                <a:solidFill>
                  <a:srgbClr val="FFFFFF"/>
                </a:solidFill>
              </a:rPr>
              <a:t>Federal Advisory </a:t>
            </a:r>
            <a:br>
              <a:rPr lang="en-US" dirty="0">
                <a:solidFill>
                  <a:srgbClr val="FFFFFF"/>
                </a:solidFill>
              </a:rPr>
            </a:br>
            <a:r>
              <a:rPr lang="en-US" dirty="0">
                <a:solidFill>
                  <a:srgbClr val="FFFFFF"/>
                </a:solidFill>
              </a:rPr>
              <a:t>Committees</a:t>
            </a:r>
          </a:p>
        </p:txBody>
      </p:sp>
      <p:sp>
        <p:nvSpPr>
          <p:cNvPr id="3" name="Content Placeholder 2"/>
          <p:cNvSpPr>
            <a:spLocks noGrp="1"/>
          </p:cNvSpPr>
          <p:nvPr>
            <p:ph idx="1"/>
          </p:nvPr>
        </p:nvSpPr>
        <p:spPr>
          <a:xfrm>
            <a:off x="628650" y="1825624"/>
            <a:ext cx="7886700" cy="4944469"/>
          </a:xfrm>
        </p:spPr>
        <p:txBody>
          <a:bodyPr>
            <a:normAutofit fontScale="92500" lnSpcReduction="20000"/>
          </a:bodyPr>
          <a:lstStyle/>
          <a:p>
            <a:r>
              <a:rPr lang="en-US" dirty="0">
                <a:solidFill>
                  <a:srgbClr val="FFFFFF"/>
                </a:solidFill>
              </a:rPr>
              <a:t>Provide advice to executive branch</a:t>
            </a:r>
          </a:p>
          <a:p>
            <a:pPr lvl="1"/>
            <a:r>
              <a:rPr lang="en-US" dirty="0">
                <a:solidFill>
                  <a:srgbClr val="FFFFFF"/>
                </a:solidFill>
              </a:rPr>
              <a:t>Answer questions from the agency</a:t>
            </a:r>
          </a:p>
          <a:p>
            <a:pPr lvl="1"/>
            <a:r>
              <a:rPr lang="en-US" dirty="0">
                <a:solidFill>
                  <a:srgbClr val="FFFFFF"/>
                </a:solidFill>
              </a:rPr>
              <a:t>Composed of industry, academics, public interest</a:t>
            </a:r>
            <a:r>
              <a:rPr lang="is-IS" dirty="0">
                <a:solidFill>
                  <a:srgbClr val="FFFFFF"/>
                </a:solidFill>
              </a:rPr>
              <a:t>…</a:t>
            </a:r>
          </a:p>
          <a:p>
            <a:pPr lvl="1"/>
            <a:r>
              <a:rPr lang="is-IS" dirty="0">
                <a:solidFill>
                  <a:srgbClr val="FFFF00"/>
                </a:solidFill>
              </a:rPr>
              <a:t>Consensus</a:t>
            </a:r>
            <a:r>
              <a:rPr lang="is-IS" dirty="0">
                <a:solidFill>
                  <a:srgbClr val="FFFFFF"/>
                </a:solidFill>
              </a:rPr>
              <a:t> based</a:t>
            </a:r>
          </a:p>
          <a:p>
            <a:r>
              <a:rPr lang="is-IS" dirty="0">
                <a:solidFill>
                  <a:srgbClr val="FFFFFF"/>
                </a:solidFill>
              </a:rPr>
              <a:t>FCC</a:t>
            </a:r>
          </a:p>
          <a:p>
            <a:pPr lvl="1"/>
            <a:r>
              <a:rPr lang="is-IS" dirty="0">
                <a:solidFill>
                  <a:srgbClr val="FFFFFF"/>
                </a:solidFill>
              </a:rPr>
              <a:t>Technology Advisory Committee</a:t>
            </a:r>
          </a:p>
          <a:p>
            <a:pPr lvl="1"/>
            <a:r>
              <a:rPr lang="is-IS" dirty="0">
                <a:solidFill>
                  <a:srgbClr val="FFFFFF"/>
                </a:solidFill>
              </a:rPr>
              <a:t>Communications Security Reliability and Interoperability Council</a:t>
            </a:r>
          </a:p>
          <a:p>
            <a:pPr lvl="1"/>
            <a:r>
              <a:rPr lang="is-IS" dirty="0">
                <a:solidFill>
                  <a:srgbClr val="FFFFFF"/>
                </a:solidFill>
              </a:rPr>
              <a:t>Broadband Deployment Advisory Committee</a:t>
            </a:r>
          </a:p>
          <a:p>
            <a:pPr lvl="1"/>
            <a:r>
              <a:rPr lang="is-IS" dirty="0">
                <a:solidFill>
                  <a:srgbClr val="FFFFFF"/>
                </a:solidFill>
              </a:rPr>
              <a:t>Consumer Advisory Committee</a:t>
            </a:r>
          </a:p>
          <a:p>
            <a:pPr lvl="1"/>
            <a:r>
              <a:rPr lang="is-IS" dirty="0">
                <a:solidFill>
                  <a:srgbClr val="FFFFFF"/>
                </a:solidFill>
              </a:rPr>
              <a:t>Disability Advisory Committee</a:t>
            </a:r>
          </a:p>
          <a:p>
            <a:pPr lvl="1"/>
            <a:r>
              <a:rPr lang="is-IS" dirty="0">
                <a:solidFill>
                  <a:srgbClr val="FFFFFF"/>
                </a:solidFill>
              </a:rPr>
              <a:t>Diversity and Digital Empowerment</a:t>
            </a:r>
          </a:p>
          <a:p>
            <a:pPr lvl="1"/>
            <a:r>
              <a:rPr lang="is-IS" dirty="0">
                <a:solidFill>
                  <a:srgbClr val="FFFFFF"/>
                </a:solidFill>
              </a:rPr>
              <a:t>North American Numbering Council</a:t>
            </a:r>
          </a:p>
          <a:p>
            <a:pPr lvl="1"/>
            <a:endParaRPr lang="is-IS" dirty="0">
              <a:solidFill>
                <a:srgbClr val="FFFFFF"/>
              </a:solidFill>
            </a:endParaRPr>
          </a:p>
          <a:p>
            <a:pPr lvl="1"/>
            <a:r>
              <a:rPr lang="is-IS" dirty="0">
                <a:solidFill>
                  <a:srgbClr val="FFFFFF"/>
                </a:solidFill>
              </a:rPr>
              <a:t>Open Internet Advisory Committee</a:t>
            </a:r>
          </a:p>
          <a:p>
            <a:pPr lvl="1"/>
            <a:endParaRPr lang="en-US" dirty="0">
              <a:solidFill>
                <a:srgbClr val="FFFFFF"/>
              </a:solidFill>
            </a:endParaRPr>
          </a:p>
        </p:txBody>
      </p:sp>
      <p:sp>
        <p:nvSpPr>
          <p:cNvPr id="4" name="TextBox 3"/>
          <p:cNvSpPr txBox="1"/>
          <p:nvPr/>
        </p:nvSpPr>
        <p:spPr>
          <a:xfrm rot="550978">
            <a:off x="5947063" y="5762451"/>
            <a:ext cx="3165650" cy="646331"/>
          </a:xfrm>
          <a:prstGeom prst="rect">
            <a:avLst/>
          </a:prstGeom>
          <a:noFill/>
        </p:spPr>
        <p:txBody>
          <a:bodyPr wrap="none" rtlCol="0">
            <a:spAutoFit/>
          </a:bodyPr>
          <a:lstStyle/>
          <a:p>
            <a:pPr algn="ctr"/>
            <a:r>
              <a:rPr lang="en-US" dirty="0">
                <a:solidFill>
                  <a:srgbClr val="66FFFF"/>
                </a:solidFill>
              </a:rPr>
              <a:t>Broadband Internet Technology </a:t>
            </a:r>
          </a:p>
          <a:p>
            <a:r>
              <a:rPr lang="en-US" dirty="0">
                <a:solidFill>
                  <a:srgbClr val="66FFFF"/>
                </a:solidFill>
              </a:rPr>
              <a:t>Advisory Group </a:t>
            </a:r>
          </a:p>
        </p:txBody>
      </p:sp>
    </p:spTree>
    <p:extLst>
      <p:ext uri="{BB962C8B-B14F-4D97-AF65-F5344CB8AC3E}">
        <p14:creationId xmlns:p14="http://schemas.microsoft.com/office/powerpoint/2010/main" val="150052383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BF9D6F3-6E6F-47C9-BC03-C92953B35DC6-4405-000006DE3A73AF36.jpg"/>
          <p:cNvPicPr>
            <a:picLocks noChangeAspect="1"/>
          </p:cNvPicPr>
          <p:nvPr/>
        </p:nvPicPr>
        <p:blipFill rotWithShape="1">
          <a:blip r:embed="rId3">
            <a:extLst>
              <a:ext uri="{28A0092B-C50C-407E-A947-70E740481C1C}">
                <a14:useLocalDpi xmlns:a14="http://schemas.microsoft.com/office/drawing/2010/main" val="0"/>
              </a:ext>
            </a:extLst>
          </a:blip>
          <a:srcRect t="13233" b="11766"/>
          <a:stretch/>
        </p:blipFill>
        <p:spPr>
          <a:xfrm>
            <a:off x="0" y="0"/>
            <a:ext cx="9144000" cy="6858000"/>
          </a:xfrm>
          <a:prstGeom prst="rect">
            <a:avLst/>
          </a:prstGeom>
        </p:spPr>
      </p:pic>
      <p:sp>
        <p:nvSpPr>
          <p:cNvPr id="3" name="TextBox 2"/>
          <p:cNvSpPr txBox="1"/>
          <p:nvPr/>
        </p:nvSpPr>
        <p:spPr>
          <a:xfrm>
            <a:off x="309748" y="420095"/>
            <a:ext cx="7857257" cy="769441"/>
          </a:xfrm>
          <a:prstGeom prst="rect">
            <a:avLst/>
          </a:prstGeom>
          <a:noFill/>
        </p:spPr>
        <p:txBody>
          <a:bodyPr wrap="square" rtlCol="0">
            <a:spAutoFit/>
          </a:bodyPr>
          <a:lstStyle/>
          <a:p>
            <a:r>
              <a:rPr lang="en-US" sz="4400" dirty="0">
                <a:solidFill>
                  <a:schemeClr val="bg1"/>
                </a:solidFill>
                <a:effectLst>
                  <a:glow rad="127000">
                    <a:schemeClr val="tx1"/>
                  </a:glow>
                </a:effectLst>
                <a:latin typeface="Papyrus"/>
                <a:cs typeface="Papyrus"/>
              </a:rPr>
              <a:t>Thank you</a:t>
            </a:r>
          </a:p>
        </p:txBody>
      </p:sp>
      <p:sp>
        <p:nvSpPr>
          <p:cNvPr id="6" name="Subtitle 2"/>
          <p:cNvSpPr txBox="1">
            <a:spLocks/>
          </p:cNvSpPr>
          <p:nvPr/>
        </p:nvSpPr>
        <p:spPr>
          <a:xfrm>
            <a:off x="2286000" y="5202238"/>
            <a:ext cx="6858000" cy="165576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rgbClr val="FFFFFF"/>
                </a:solidFill>
                <a:effectLst>
                  <a:glow rad="101600">
                    <a:schemeClr val="tx1">
                      <a:alpha val="75000"/>
                    </a:schemeClr>
                  </a:glow>
                </a:effectLst>
                <a:latin typeface="Papyrus"/>
                <a:cs typeface="Papyrus"/>
              </a:rPr>
              <a:t>Robert Cannon</a:t>
            </a:r>
          </a:p>
          <a:p>
            <a:pPr marL="0" indent="0" algn="r">
              <a:buNone/>
            </a:pPr>
            <a:r>
              <a:rPr lang="en-US" dirty="0">
                <a:solidFill>
                  <a:srgbClr val="FFFFFF"/>
                </a:solidFill>
                <a:effectLst>
                  <a:glow rad="101600">
                    <a:schemeClr val="tx1">
                      <a:alpha val="75000"/>
                    </a:schemeClr>
                  </a:glow>
                </a:effectLst>
                <a:latin typeface="Papyrus"/>
                <a:cs typeface="Papyrus"/>
              </a:rPr>
              <a:t>Senior Counsel Internet Stuff</a:t>
            </a:r>
          </a:p>
          <a:p>
            <a:pPr marL="0" indent="0" algn="r">
              <a:buNone/>
            </a:pPr>
            <a:r>
              <a:rPr lang="en-US" dirty="0">
                <a:solidFill>
                  <a:srgbClr val="FFFFFF"/>
                </a:solidFill>
                <a:effectLst>
                  <a:glow rad="101600">
                    <a:schemeClr val="tx1">
                      <a:alpha val="75000"/>
                    </a:schemeClr>
                  </a:glow>
                </a:effectLst>
                <a:latin typeface="Papyrus"/>
                <a:cs typeface="Papyrus"/>
              </a:rPr>
              <a:t>FCC OSP</a:t>
            </a:r>
          </a:p>
          <a:p>
            <a:pPr marL="0" indent="0" algn="r">
              <a:buNone/>
            </a:pPr>
            <a:r>
              <a:rPr lang="en-US" dirty="0">
                <a:solidFill>
                  <a:srgbClr val="FFFFFF"/>
                </a:solidFill>
                <a:effectLst>
                  <a:glow rad="101600">
                    <a:schemeClr val="tx1">
                      <a:alpha val="75000"/>
                    </a:schemeClr>
                  </a:glow>
                </a:effectLst>
                <a:latin typeface="Papyrus"/>
                <a:cs typeface="Papyrus"/>
              </a:rPr>
              <a:t>Robert.cannon@fcc.gov</a:t>
            </a:r>
          </a:p>
          <a:p>
            <a:pPr marL="0" indent="0" algn="r">
              <a:buNone/>
            </a:pPr>
            <a:r>
              <a:rPr lang="en-US" dirty="0">
                <a:solidFill>
                  <a:srgbClr val="FFFFFF"/>
                </a:solidFill>
                <a:effectLst>
                  <a:glow rad="101600">
                    <a:schemeClr val="tx1">
                      <a:alpha val="75000"/>
                    </a:schemeClr>
                  </a:glow>
                </a:effectLst>
                <a:latin typeface="Papyrus"/>
                <a:cs typeface="Papyrus"/>
              </a:rPr>
              <a:t>202 418 2421</a:t>
            </a:r>
          </a:p>
        </p:txBody>
      </p:sp>
    </p:spTree>
    <p:extLst>
      <p:ext uri="{BB962C8B-B14F-4D97-AF65-F5344CB8AC3E}">
        <p14:creationId xmlns:p14="http://schemas.microsoft.com/office/powerpoint/2010/main" val="3675059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28E86DD-A400-440A-9B48-D1441C9FBC7F}"/>
              </a:ext>
            </a:extLst>
          </p:cNvPr>
          <p:cNvGraphicFramePr>
            <a:graphicFrameLocks noGrp="1"/>
          </p:cNvGraphicFramePr>
          <p:nvPr>
            <p:extLst>
              <p:ext uri="{D42A27DB-BD31-4B8C-83A1-F6EECF244321}">
                <p14:modId xmlns:p14="http://schemas.microsoft.com/office/powerpoint/2010/main" val="4251784318"/>
              </p:ext>
            </p:extLst>
          </p:nvPr>
        </p:nvGraphicFramePr>
        <p:xfrm>
          <a:off x="520117" y="503340"/>
          <a:ext cx="7927599" cy="5222239"/>
        </p:xfrm>
        <a:graphic>
          <a:graphicData uri="http://schemas.openxmlformats.org/drawingml/2006/table">
            <a:tbl>
              <a:tblPr firstRow="1" bandRow="1">
                <a:tableStyleId>{5C22544A-7EE6-4342-B048-85BDC9FD1C3A}</a:tableStyleId>
              </a:tblPr>
              <a:tblGrid>
                <a:gridCol w="2000775">
                  <a:extLst>
                    <a:ext uri="{9D8B030D-6E8A-4147-A177-3AD203B41FA5}">
                      <a16:colId xmlns:a16="http://schemas.microsoft.com/office/drawing/2014/main" xmlns="" val="301673046"/>
                    </a:ext>
                  </a:extLst>
                </a:gridCol>
                <a:gridCol w="1975608">
                  <a:extLst>
                    <a:ext uri="{9D8B030D-6E8A-4147-A177-3AD203B41FA5}">
                      <a16:colId xmlns:a16="http://schemas.microsoft.com/office/drawing/2014/main" xmlns="" val="2369961911"/>
                    </a:ext>
                  </a:extLst>
                </a:gridCol>
                <a:gridCol w="1975608">
                  <a:extLst>
                    <a:ext uri="{9D8B030D-6E8A-4147-A177-3AD203B41FA5}">
                      <a16:colId xmlns:a16="http://schemas.microsoft.com/office/drawing/2014/main" xmlns="" val="2185645005"/>
                    </a:ext>
                  </a:extLst>
                </a:gridCol>
                <a:gridCol w="1975608">
                  <a:extLst>
                    <a:ext uri="{9D8B030D-6E8A-4147-A177-3AD203B41FA5}">
                      <a16:colId xmlns:a16="http://schemas.microsoft.com/office/drawing/2014/main" xmlns="" val="2930070877"/>
                    </a:ext>
                  </a:extLst>
                </a:gridCol>
              </a:tblGrid>
              <a:tr h="370840">
                <a:tc>
                  <a:txBody>
                    <a:bodyPr/>
                    <a:lstStyle/>
                    <a:p>
                      <a:endParaRPr lang="en-US" dirty="0"/>
                    </a:p>
                  </a:txBody>
                  <a:tcPr/>
                </a:tc>
                <a:tc>
                  <a:txBody>
                    <a:bodyPr/>
                    <a:lstStyle/>
                    <a:p>
                      <a:pPr algn="ctr"/>
                      <a:r>
                        <a:rPr lang="en-US" dirty="0"/>
                        <a:t>Executive </a:t>
                      </a:r>
                    </a:p>
                  </a:txBody>
                  <a:tcPr/>
                </a:tc>
                <a:tc>
                  <a:txBody>
                    <a:bodyPr/>
                    <a:lstStyle/>
                    <a:p>
                      <a:pPr algn="ctr"/>
                      <a:r>
                        <a:rPr lang="en-US" dirty="0"/>
                        <a:t>Legislative</a:t>
                      </a:r>
                    </a:p>
                  </a:txBody>
                  <a:tcPr/>
                </a:tc>
                <a:tc>
                  <a:txBody>
                    <a:bodyPr/>
                    <a:lstStyle/>
                    <a:p>
                      <a:pPr algn="ctr"/>
                      <a:r>
                        <a:rPr lang="en-US" dirty="0"/>
                        <a:t>Judicial</a:t>
                      </a:r>
                    </a:p>
                  </a:txBody>
                  <a:tcPr/>
                </a:tc>
                <a:extLst>
                  <a:ext uri="{0D108BD9-81ED-4DB2-BD59-A6C34878D82A}">
                    <a16:rowId xmlns:a16="http://schemas.microsoft.com/office/drawing/2014/main" xmlns="" val="556694155"/>
                  </a:ext>
                </a:extLst>
              </a:tr>
              <a:tr h="370840">
                <a:tc>
                  <a:txBody>
                    <a:bodyPr/>
                    <a:lstStyle/>
                    <a:p>
                      <a:endParaRPr lang="en-US" dirty="0"/>
                    </a:p>
                  </a:txBody>
                  <a:tcPr/>
                </a:tc>
                <a:tc>
                  <a:txBody>
                    <a:bodyPr/>
                    <a:lstStyle/>
                    <a:p>
                      <a:r>
                        <a:rPr lang="en-US" dirty="0"/>
                        <a:t>President + Agencies</a:t>
                      </a:r>
                    </a:p>
                  </a:txBody>
                  <a:tcPr/>
                </a:tc>
                <a:tc>
                  <a:txBody>
                    <a:bodyPr/>
                    <a:lstStyle/>
                    <a:p>
                      <a:r>
                        <a:rPr lang="en-US" dirty="0"/>
                        <a:t>Congress</a:t>
                      </a:r>
                    </a:p>
                  </a:txBody>
                  <a:tcPr/>
                </a:tc>
                <a:tc>
                  <a:txBody>
                    <a:bodyPr/>
                    <a:lstStyle/>
                    <a:p>
                      <a:r>
                        <a:rPr lang="en-US" dirty="0"/>
                        <a:t>Courts</a:t>
                      </a:r>
                    </a:p>
                  </a:txBody>
                  <a:tcPr/>
                </a:tc>
                <a:extLst>
                  <a:ext uri="{0D108BD9-81ED-4DB2-BD59-A6C34878D82A}">
                    <a16:rowId xmlns:a16="http://schemas.microsoft.com/office/drawing/2014/main" xmlns="" val="2715462700"/>
                  </a:ext>
                </a:extLst>
              </a:tr>
              <a:tr h="370840">
                <a:tc>
                  <a:txBody>
                    <a:bodyPr/>
                    <a:lstStyle/>
                    <a:p>
                      <a:r>
                        <a:rPr lang="en-US" dirty="0"/>
                        <a:t>Vote</a:t>
                      </a:r>
                    </a:p>
                  </a:txBody>
                  <a:tcPr/>
                </a:tc>
                <a:tc>
                  <a:txBody>
                    <a:bodyPr/>
                    <a:lstStyle/>
                    <a:p>
                      <a:r>
                        <a:rPr lang="en-US" dirty="0"/>
                        <a:t>1 (4 years)</a:t>
                      </a:r>
                    </a:p>
                  </a:txBody>
                  <a:tcPr/>
                </a:tc>
                <a:tc>
                  <a:txBody>
                    <a:bodyPr/>
                    <a:lstStyle/>
                    <a:p>
                      <a:r>
                        <a:rPr lang="en-US" dirty="0"/>
                        <a:t>3 (House: every 2 years; Senate: Every 6 years)</a:t>
                      </a:r>
                    </a:p>
                  </a:txBody>
                  <a:tcPr/>
                </a:tc>
                <a:tc>
                  <a:txBody>
                    <a:bodyPr/>
                    <a:lstStyle/>
                    <a:p>
                      <a:r>
                        <a:rPr lang="en-US" dirty="0"/>
                        <a:t>None</a:t>
                      </a:r>
                    </a:p>
                  </a:txBody>
                  <a:tcPr/>
                </a:tc>
                <a:extLst>
                  <a:ext uri="{0D108BD9-81ED-4DB2-BD59-A6C34878D82A}">
                    <a16:rowId xmlns:a16="http://schemas.microsoft.com/office/drawing/2014/main" xmlns="" val="3418175159"/>
                  </a:ext>
                </a:extLst>
              </a:tr>
              <a:tr h="370840">
                <a:tc>
                  <a:txBody>
                    <a:bodyPr/>
                    <a:lstStyle/>
                    <a:p>
                      <a:r>
                        <a:rPr lang="en-US" dirty="0"/>
                        <a:t>Not Elected</a:t>
                      </a:r>
                    </a:p>
                  </a:txBody>
                  <a:tcPr/>
                </a:tc>
                <a:tc>
                  <a:txBody>
                    <a:bodyPr/>
                    <a:lstStyle/>
                    <a:p>
                      <a:r>
                        <a:rPr lang="en-US" dirty="0"/>
                        <a:t>Agency Heads nominated by President, Confirmed my Congress, Serve at pleasure of President*</a:t>
                      </a:r>
                    </a:p>
                  </a:txBody>
                  <a:tcPr/>
                </a:tc>
                <a:tc>
                  <a:txBody>
                    <a:bodyPr/>
                    <a:lstStyle/>
                    <a:p>
                      <a:endParaRPr lang="en-US" dirty="0"/>
                    </a:p>
                  </a:txBody>
                  <a:tcPr/>
                </a:tc>
                <a:tc>
                  <a:txBody>
                    <a:bodyPr/>
                    <a:lstStyle/>
                    <a:p>
                      <a:r>
                        <a:rPr lang="en-US" dirty="0"/>
                        <a:t>Judges nominated by President, Confirmed by Congress, Appointed for life</a:t>
                      </a:r>
                    </a:p>
                  </a:txBody>
                  <a:tcPr/>
                </a:tc>
                <a:extLst>
                  <a:ext uri="{0D108BD9-81ED-4DB2-BD59-A6C34878D82A}">
                    <a16:rowId xmlns:a16="http://schemas.microsoft.com/office/drawing/2014/main" xmlns="" val="1020859631"/>
                  </a:ext>
                </a:extLst>
              </a:tr>
              <a:tr h="370840">
                <a:tc>
                  <a:txBody>
                    <a:bodyPr/>
                    <a:lstStyle/>
                    <a:p>
                      <a:r>
                        <a:rPr lang="en-US" dirty="0"/>
                        <a:t>Right to heard</a:t>
                      </a:r>
                    </a:p>
                  </a:txBody>
                  <a:tcPr/>
                </a:tc>
                <a:tc>
                  <a:txBody>
                    <a:bodyPr/>
                    <a:lstStyle/>
                    <a:p>
                      <a:r>
                        <a:rPr lang="en-US" dirty="0"/>
                        <a:t>Yes (APA)</a:t>
                      </a:r>
                    </a:p>
                  </a:txBody>
                  <a:tcPr/>
                </a:tc>
                <a:tc>
                  <a:txBody>
                    <a:bodyPr/>
                    <a:lstStyle/>
                    <a:p>
                      <a:r>
                        <a:rPr lang="en-US" dirty="0" err="1"/>
                        <a:t>M’eh</a:t>
                      </a:r>
                      <a:endParaRPr lang="en-US" dirty="0"/>
                    </a:p>
                  </a:txBody>
                  <a:tcPr/>
                </a:tc>
                <a:tc>
                  <a:txBody>
                    <a:bodyPr/>
                    <a:lstStyle/>
                    <a:p>
                      <a:r>
                        <a:rPr lang="en-US" dirty="0"/>
                        <a:t>Only litigants</a:t>
                      </a:r>
                    </a:p>
                  </a:txBody>
                  <a:tcPr/>
                </a:tc>
                <a:extLst>
                  <a:ext uri="{0D108BD9-81ED-4DB2-BD59-A6C34878D82A}">
                    <a16:rowId xmlns:a16="http://schemas.microsoft.com/office/drawing/2014/main" xmlns="" val="1577930202"/>
                  </a:ext>
                </a:extLst>
              </a:tr>
              <a:tr h="370840">
                <a:tc>
                  <a:txBody>
                    <a:bodyPr/>
                    <a:lstStyle/>
                    <a:p>
                      <a:r>
                        <a:rPr lang="en-US" dirty="0"/>
                        <a:t>Accountability</a:t>
                      </a:r>
                    </a:p>
                  </a:txBody>
                  <a:tcPr/>
                </a:tc>
                <a:tc>
                  <a:txBody>
                    <a:bodyPr/>
                    <a:lstStyle/>
                    <a:p>
                      <a:r>
                        <a:rPr lang="en-US" dirty="0"/>
                        <a:t>Court review (APA, Statutory, Constitution)</a:t>
                      </a:r>
                    </a:p>
                  </a:txBody>
                  <a:tcPr/>
                </a:tc>
                <a:tc>
                  <a:txBody>
                    <a:bodyPr/>
                    <a:lstStyle/>
                    <a:p>
                      <a:r>
                        <a:rPr lang="en-US" dirty="0"/>
                        <a:t>Election, Court review</a:t>
                      </a:r>
                    </a:p>
                  </a:txBody>
                  <a:tcPr/>
                </a:tc>
                <a:tc>
                  <a:txBody>
                    <a:bodyPr/>
                    <a:lstStyle/>
                    <a:p>
                      <a:r>
                        <a:rPr lang="en-US" dirty="0"/>
                        <a:t>Appeal</a:t>
                      </a:r>
                    </a:p>
                  </a:txBody>
                  <a:tcPr/>
                </a:tc>
                <a:extLst>
                  <a:ext uri="{0D108BD9-81ED-4DB2-BD59-A6C34878D82A}">
                    <a16:rowId xmlns:a16="http://schemas.microsoft.com/office/drawing/2014/main" xmlns="" val="4115188711"/>
                  </a:ext>
                </a:extLst>
              </a:tr>
            </a:tbl>
          </a:graphicData>
        </a:graphic>
      </p:graphicFrame>
      <p:sp>
        <p:nvSpPr>
          <p:cNvPr id="3" name="TextBox 2">
            <a:extLst>
              <a:ext uri="{FF2B5EF4-FFF2-40B4-BE49-F238E27FC236}">
                <a16:creationId xmlns:a16="http://schemas.microsoft.com/office/drawing/2014/main" xmlns="" id="{66BA184C-AF0A-43CB-AAE6-069BC8670FFC}"/>
              </a:ext>
            </a:extLst>
          </p:cNvPr>
          <p:cNvSpPr txBox="1"/>
          <p:nvPr/>
        </p:nvSpPr>
        <p:spPr>
          <a:xfrm>
            <a:off x="553674" y="6467912"/>
            <a:ext cx="7863050" cy="369332"/>
          </a:xfrm>
          <a:prstGeom prst="rect">
            <a:avLst/>
          </a:prstGeom>
          <a:noFill/>
        </p:spPr>
        <p:txBody>
          <a:bodyPr wrap="none" rtlCol="0">
            <a:spAutoFit/>
          </a:bodyPr>
          <a:lstStyle/>
          <a:p>
            <a:r>
              <a:rPr lang="en-US" dirty="0">
                <a:solidFill>
                  <a:schemeClr val="bg1"/>
                </a:solidFill>
              </a:rPr>
              <a:t>* Independent Agency leadership serves term and can only be removed for cause</a:t>
            </a:r>
          </a:p>
        </p:txBody>
      </p:sp>
      <p:sp>
        <p:nvSpPr>
          <p:cNvPr id="4" name="Oval 3">
            <a:extLst>
              <a:ext uri="{FF2B5EF4-FFF2-40B4-BE49-F238E27FC236}">
                <a16:creationId xmlns:a16="http://schemas.microsoft.com/office/drawing/2014/main" xmlns="" id="{44560D13-F8DF-4A46-A25A-23C610789567}"/>
              </a:ext>
            </a:extLst>
          </p:cNvPr>
          <p:cNvSpPr/>
          <p:nvPr/>
        </p:nvSpPr>
        <p:spPr>
          <a:xfrm>
            <a:off x="2311886" y="4304581"/>
            <a:ext cx="1570008" cy="612476"/>
          </a:xfrm>
          <a:prstGeom prst="ellipse">
            <a:avLst/>
          </a:prstGeom>
          <a:no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41893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B68C1-0B0A-4AA7-A5BC-1F9D1E933827}"/>
              </a:ext>
            </a:extLst>
          </p:cNvPr>
          <p:cNvSpPr>
            <a:spLocks noGrp="1"/>
          </p:cNvSpPr>
          <p:nvPr>
            <p:ph type="title"/>
          </p:nvPr>
        </p:nvSpPr>
        <p:spPr/>
        <p:txBody>
          <a:bodyPr/>
          <a:lstStyle/>
          <a:p>
            <a:r>
              <a:rPr lang="en-US" dirty="0">
                <a:solidFill>
                  <a:schemeClr val="bg1"/>
                </a:solidFill>
              </a:rPr>
              <a:t>Administrative Procedure Act</a:t>
            </a:r>
          </a:p>
        </p:txBody>
      </p:sp>
      <p:sp>
        <p:nvSpPr>
          <p:cNvPr id="3" name="Content Placeholder 2">
            <a:extLst>
              <a:ext uri="{FF2B5EF4-FFF2-40B4-BE49-F238E27FC236}">
                <a16:creationId xmlns:a16="http://schemas.microsoft.com/office/drawing/2014/main" xmlns="" id="{BA2844E6-B326-4CE4-AC43-0F1B13F40522}"/>
              </a:ext>
            </a:extLst>
          </p:cNvPr>
          <p:cNvSpPr>
            <a:spLocks noGrp="1"/>
          </p:cNvSpPr>
          <p:nvPr>
            <p:ph idx="1"/>
          </p:nvPr>
        </p:nvSpPr>
        <p:spPr>
          <a:xfrm>
            <a:off x="628650" y="1503622"/>
            <a:ext cx="7886700" cy="4935902"/>
          </a:xfrm>
        </p:spPr>
        <p:txBody>
          <a:bodyPr>
            <a:normAutofit fontScale="70000" lnSpcReduction="20000"/>
          </a:bodyPr>
          <a:lstStyle/>
          <a:p>
            <a:r>
              <a:rPr lang="en-US" dirty="0">
                <a:solidFill>
                  <a:schemeClr val="bg1"/>
                </a:solidFill>
              </a:rPr>
              <a:t>Agency “Decision”</a:t>
            </a:r>
          </a:p>
          <a:p>
            <a:r>
              <a:rPr lang="en-US" dirty="0">
                <a:solidFill>
                  <a:schemeClr val="bg1"/>
                </a:solidFill>
              </a:rPr>
              <a:t>Initiate</a:t>
            </a:r>
          </a:p>
          <a:p>
            <a:pPr lvl="1"/>
            <a:r>
              <a:rPr lang="en-US" dirty="0">
                <a:solidFill>
                  <a:schemeClr val="bg1"/>
                </a:solidFill>
              </a:rPr>
              <a:t>New Statute</a:t>
            </a:r>
          </a:p>
          <a:p>
            <a:pPr lvl="1"/>
            <a:r>
              <a:rPr lang="en-US" dirty="0">
                <a:solidFill>
                  <a:schemeClr val="bg1"/>
                </a:solidFill>
              </a:rPr>
              <a:t>Petition of stakeholder</a:t>
            </a:r>
          </a:p>
          <a:p>
            <a:pPr lvl="1"/>
            <a:r>
              <a:rPr lang="en-US" dirty="0">
                <a:solidFill>
                  <a:schemeClr val="bg1"/>
                </a:solidFill>
              </a:rPr>
              <a:t>Agency own motion</a:t>
            </a:r>
          </a:p>
          <a:p>
            <a:r>
              <a:rPr lang="en-US" dirty="0">
                <a:solidFill>
                  <a:schemeClr val="bg1"/>
                </a:solidFill>
              </a:rPr>
              <a:t>Notice of Propose Rulemaking</a:t>
            </a:r>
          </a:p>
          <a:p>
            <a:pPr lvl="1"/>
            <a:r>
              <a:rPr lang="en-US" dirty="0">
                <a:solidFill>
                  <a:schemeClr val="bg1"/>
                </a:solidFill>
              </a:rPr>
              <a:t>Draft decision</a:t>
            </a:r>
          </a:p>
          <a:p>
            <a:r>
              <a:rPr lang="en-US" dirty="0">
                <a:solidFill>
                  <a:schemeClr val="bg1"/>
                </a:solidFill>
              </a:rPr>
              <a:t>Comment</a:t>
            </a:r>
          </a:p>
          <a:p>
            <a:pPr lvl="1"/>
            <a:r>
              <a:rPr lang="en-US" i="1" dirty="0">
                <a:solidFill>
                  <a:schemeClr val="bg1"/>
                </a:solidFill>
              </a:rPr>
              <a:t>Anyone</a:t>
            </a:r>
            <a:r>
              <a:rPr lang="en-US" dirty="0">
                <a:solidFill>
                  <a:schemeClr val="bg1"/>
                </a:solidFill>
              </a:rPr>
              <a:t> can comment</a:t>
            </a:r>
          </a:p>
          <a:p>
            <a:r>
              <a:rPr lang="en-US" dirty="0">
                <a:solidFill>
                  <a:schemeClr val="bg1"/>
                </a:solidFill>
              </a:rPr>
              <a:t>Decision</a:t>
            </a:r>
          </a:p>
          <a:p>
            <a:pPr lvl="1"/>
            <a:r>
              <a:rPr lang="en-US" dirty="0">
                <a:solidFill>
                  <a:schemeClr val="bg1"/>
                </a:solidFill>
              </a:rPr>
              <a:t>Reasoned; must consider </a:t>
            </a:r>
            <a:r>
              <a:rPr lang="en-US" i="1" dirty="0">
                <a:solidFill>
                  <a:schemeClr val="bg1"/>
                </a:solidFill>
              </a:rPr>
              <a:t>all</a:t>
            </a:r>
            <a:r>
              <a:rPr lang="en-US" dirty="0">
                <a:solidFill>
                  <a:schemeClr val="bg1"/>
                </a:solidFill>
              </a:rPr>
              <a:t> arguments</a:t>
            </a:r>
          </a:p>
          <a:p>
            <a:pPr lvl="2"/>
            <a:r>
              <a:rPr lang="en-US" dirty="0">
                <a:solidFill>
                  <a:schemeClr val="bg1"/>
                </a:solidFill>
              </a:rPr>
              <a:t>Low standard</a:t>
            </a:r>
          </a:p>
          <a:p>
            <a:pPr lvl="2"/>
            <a:r>
              <a:rPr lang="en-US" dirty="0">
                <a:solidFill>
                  <a:schemeClr val="bg1"/>
                </a:solidFill>
              </a:rPr>
              <a:t>Chevron Doctrine: Expert Agency (</a:t>
            </a:r>
            <a:r>
              <a:rPr lang="en-US" i="1" dirty="0" err="1">
                <a:solidFill>
                  <a:schemeClr val="bg1"/>
                </a:solidFill>
              </a:rPr>
              <a:t>BrandX</a:t>
            </a:r>
            <a:r>
              <a:rPr lang="en-US" dirty="0">
                <a:solidFill>
                  <a:schemeClr val="bg1"/>
                </a:solidFill>
              </a:rPr>
              <a:t>)</a:t>
            </a:r>
          </a:p>
          <a:p>
            <a:pPr lvl="1"/>
            <a:r>
              <a:rPr lang="en-US" dirty="0">
                <a:solidFill>
                  <a:schemeClr val="bg1"/>
                </a:solidFill>
              </a:rPr>
              <a:t>Not arbitrary or capricious</a:t>
            </a:r>
          </a:p>
          <a:p>
            <a:r>
              <a:rPr lang="en-US" dirty="0">
                <a:solidFill>
                  <a:schemeClr val="bg1"/>
                </a:solidFill>
              </a:rPr>
              <a:t>Appeal</a:t>
            </a:r>
          </a:p>
          <a:p>
            <a:pPr lvl="1"/>
            <a:r>
              <a:rPr lang="en-US" dirty="0">
                <a:solidFill>
                  <a:schemeClr val="bg1"/>
                </a:solidFill>
              </a:rPr>
              <a:t>Administrative Procedure Act (</a:t>
            </a:r>
            <a:r>
              <a:rPr lang="en-US" i="1" dirty="0">
                <a:solidFill>
                  <a:schemeClr val="bg1"/>
                </a:solidFill>
              </a:rPr>
              <a:t>Broadband Principles Enforcement</a:t>
            </a:r>
            <a:r>
              <a:rPr lang="en-US" dirty="0">
                <a:solidFill>
                  <a:schemeClr val="bg1"/>
                </a:solidFill>
              </a:rPr>
              <a:t>)</a:t>
            </a:r>
          </a:p>
          <a:p>
            <a:pPr lvl="1"/>
            <a:r>
              <a:rPr lang="en-US" dirty="0">
                <a:solidFill>
                  <a:schemeClr val="bg1"/>
                </a:solidFill>
              </a:rPr>
              <a:t>Statutory Authority (</a:t>
            </a:r>
            <a:r>
              <a:rPr lang="en-US" i="1" dirty="0">
                <a:solidFill>
                  <a:schemeClr val="bg1"/>
                </a:solidFill>
              </a:rPr>
              <a:t>Open Internet 2010</a:t>
            </a:r>
            <a:r>
              <a:rPr lang="en-US" dirty="0">
                <a:solidFill>
                  <a:schemeClr val="bg1"/>
                </a:solidFill>
              </a:rPr>
              <a:t>)</a:t>
            </a:r>
          </a:p>
          <a:p>
            <a:pPr lvl="1"/>
            <a:r>
              <a:rPr lang="en-US" dirty="0">
                <a:solidFill>
                  <a:schemeClr val="bg1"/>
                </a:solidFill>
              </a:rPr>
              <a:t>Constitution (</a:t>
            </a:r>
            <a:r>
              <a:rPr lang="en-US" i="1" dirty="0">
                <a:solidFill>
                  <a:schemeClr val="bg1"/>
                </a:solidFill>
              </a:rPr>
              <a:t>Communications Decency Act</a:t>
            </a:r>
            <a:r>
              <a:rPr lang="en-US" dirty="0">
                <a:solidFill>
                  <a:schemeClr val="bg1"/>
                </a:solidFill>
              </a:rPr>
              <a:t>)</a:t>
            </a:r>
          </a:p>
        </p:txBody>
      </p:sp>
    </p:spTree>
    <p:extLst>
      <p:ext uri="{BB962C8B-B14F-4D97-AF65-F5344CB8AC3E}">
        <p14:creationId xmlns:p14="http://schemas.microsoft.com/office/powerpoint/2010/main" val="21322263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ED9003-9C97-4094-A305-C7910783F615}"/>
              </a:ext>
            </a:extLst>
          </p:cNvPr>
          <p:cNvPicPr>
            <a:picLocks noChangeAspect="1"/>
          </p:cNvPicPr>
          <p:nvPr/>
        </p:nvPicPr>
        <p:blipFill>
          <a:blip r:embed="rId2"/>
          <a:stretch>
            <a:fillRect/>
          </a:stretch>
        </p:blipFill>
        <p:spPr>
          <a:xfrm>
            <a:off x="0" y="-15322"/>
            <a:ext cx="9144000" cy="6888644"/>
          </a:xfrm>
          <a:prstGeom prst="rect">
            <a:avLst/>
          </a:prstGeom>
        </p:spPr>
      </p:pic>
    </p:spTree>
    <p:extLst>
      <p:ext uri="{BB962C8B-B14F-4D97-AF65-F5344CB8AC3E}">
        <p14:creationId xmlns:p14="http://schemas.microsoft.com/office/powerpoint/2010/main" val="43949248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3407ED1E-2E0B-424F-90EF-224341779DDD}"/>
              </a:ext>
            </a:extLst>
          </p:cNvPr>
          <p:cNvSpPr/>
          <p:nvPr/>
        </p:nvSpPr>
        <p:spPr>
          <a:xfrm>
            <a:off x="1" y="2066881"/>
            <a:ext cx="9143999" cy="26608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xmlns="" id="{E4D5F156-6651-4CCF-8DC2-410B7823D3DD}"/>
              </a:ext>
            </a:extLst>
          </p:cNvPr>
          <p:cNvSpPr/>
          <p:nvPr/>
        </p:nvSpPr>
        <p:spPr>
          <a:xfrm>
            <a:off x="1545156" y="2230867"/>
            <a:ext cx="5233246" cy="2315254"/>
          </a:xfrm>
          <a:prstGeom prst="round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48373838-5477-4089-8F58-C509735FB0D6}"/>
              </a:ext>
            </a:extLst>
          </p:cNvPr>
          <p:cNvSpPr/>
          <p:nvPr/>
        </p:nvSpPr>
        <p:spPr>
          <a:xfrm>
            <a:off x="-337" y="2939"/>
            <a:ext cx="9143999" cy="2070238"/>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006C00B2-98C2-4EAA-A70B-AC7A1757A9FF}"/>
              </a:ext>
            </a:extLst>
          </p:cNvPr>
          <p:cNvSpPr/>
          <p:nvPr/>
        </p:nvSpPr>
        <p:spPr>
          <a:xfrm>
            <a:off x="0" y="4727275"/>
            <a:ext cx="9143999" cy="21342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xmlns="" id="{D3DCAEB6-495E-458A-BBB0-287D16A3BBFA}"/>
              </a:ext>
            </a:extLst>
          </p:cNvPr>
          <p:cNvSpPr/>
          <p:nvPr/>
        </p:nvSpPr>
        <p:spPr>
          <a:xfrm>
            <a:off x="6818544" y="2230867"/>
            <a:ext cx="2325455" cy="23152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xmlns="" id="{CCBA53A9-726A-4D47-997C-B8C5E3CAD12E}"/>
              </a:ext>
            </a:extLst>
          </p:cNvPr>
          <p:cNvCxnSpPr>
            <a:cxnSpLocks/>
            <a:stCxn id="4" idx="0"/>
            <a:endCxn id="9" idx="2"/>
          </p:cNvCxnSpPr>
          <p:nvPr/>
        </p:nvCxnSpPr>
        <p:spPr>
          <a:xfrm flipH="1" flipV="1">
            <a:off x="993587" y="1636636"/>
            <a:ext cx="5610121" cy="3448044"/>
          </a:xfrm>
          <a:prstGeom prst="straightConnector1">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E6FB52D7-E176-4CBA-B52A-A037C863AD4E}"/>
              </a:ext>
            </a:extLst>
          </p:cNvPr>
          <p:cNvSpPr/>
          <p:nvPr/>
        </p:nvSpPr>
        <p:spPr>
          <a:xfrm>
            <a:off x="1698460"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Bill</a:t>
            </a:r>
          </a:p>
        </p:txBody>
      </p:sp>
      <p:sp>
        <p:nvSpPr>
          <p:cNvPr id="3" name="Rectangle 2">
            <a:extLst>
              <a:ext uri="{FF2B5EF4-FFF2-40B4-BE49-F238E27FC236}">
                <a16:creationId xmlns:a16="http://schemas.microsoft.com/office/drawing/2014/main" xmlns="" id="{7089DCB8-875E-4ACF-8410-08A20B705416}"/>
              </a:ext>
            </a:extLst>
          </p:cNvPr>
          <p:cNvSpPr/>
          <p:nvPr/>
        </p:nvSpPr>
        <p:spPr>
          <a:xfrm>
            <a:off x="3645254" y="5084680"/>
            <a:ext cx="1844333"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Hearings</a:t>
            </a:r>
          </a:p>
        </p:txBody>
      </p:sp>
      <p:sp>
        <p:nvSpPr>
          <p:cNvPr id="4" name="Rectangle 3">
            <a:extLst>
              <a:ext uri="{FF2B5EF4-FFF2-40B4-BE49-F238E27FC236}">
                <a16:creationId xmlns:a16="http://schemas.microsoft.com/office/drawing/2014/main" xmlns="" id="{FC71C060-8FA7-4D0E-9CEE-16F44774A121}"/>
              </a:ext>
            </a:extLst>
          </p:cNvPr>
          <p:cNvSpPr/>
          <p:nvPr/>
        </p:nvSpPr>
        <p:spPr>
          <a:xfrm>
            <a:off x="5805961"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Law</a:t>
            </a:r>
          </a:p>
        </p:txBody>
      </p:sp>
      <p:sp>
        <p:nvSpPr>
          <p:cNvPr id="5" name="Rectangle 4">
            <a:extLst>
              <a:ext uri="{FF2B5EF4-FFF2-40B4-BE49-F238E27FC236}">
                <a16:creationId xmlns:a16="http://schemas.microsoft.com/office/drawing/2014/main" xmlns="" id="{77593C33-0782-4F3C-A609-FA5C1FCC58F1}"/>
              </a:ext>
            </a:extLst>
          </p:cNvPr>
          <p:cNvSpPr/>
          <p:nvPr/>
        </p:nvSpPr>
        <p:spPr>
          <a:xfrm>
            <a:off x="5297298" y="2701107"/>
            <a:ext cx="1376165"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Notice</a:t>
            </a:r>
            <a:br>
              <a:rPr lang="en-US" sz="2400" dirty="0"/>
            </a:br>
            <a:r>
              <a:rPr lang="en-US" sz="2400" dirty="0"/>
              <a:t>Proposed</a:t>
            </a:r>
            <a:br>
              <a:rPr lang="en-US" sz="2400" dirty="0"/>
            </a:br>
            <a:r>
              <a:rPr lang="en-US" sz="2400" dirty="0"/>
              <a:t>Rule</a:t>
            </a:r>
          </a:p>
        </p:txBody>
      </p:sp>
      <p:sp>
        <p:nvSpPr>
          <p:cNvPr id="6" name="Rectangle 5">
            <a:extLst>
              <a:ext uri="{FF2B5EF4-FFF2-40B4-BE49-F238E27FC236}">
                <a16:creationId xmlns:a16="http://schemas.microsoft.com/office/drawing/2014/main" xmlns="" id="{271D4F6B-B5B0-4D6B-8848-BB91165D2215}"/>
              </a:ext>
            </a:extLst>
          </p:cNvPr>
          <p:cNvSpPr/>
          <p:nvPr/>
        </p:nvSpPr>
        <p:spPr>
          <a:xfrm>
            <a:off x="3376045" y="2701107"/>
            <a:ext cx="1546187"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Comments</a:t>
            </a:r>
          </a:p>
        </p:txBody>
      </p:sp>
      <p:sp>
        <p:nvSpPr>
          <p:cNvPr id="9" name="Rectangle 8">
            <a:extLst>
              <a:ext uri="{FF2B5EF4-FFF2-40B4-BE49-F238E27FC236}">
                <a16:creationId xmlns:a16="http://schemas.microsoft.com/office/drawing/2014/main" xmlns="" id="{CB8C7127-D23D-47BE-9F34-436D963E207D}"/>
              </a:ext>
            </a:extLst>
          </p:cNvPr>
          <p:cNvSpPr/>
          <p:nvPr/>
        </p:nvSpPr>
        <p:spPr>
          <a:xfrm>
            <a:off x="28467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Appeal</a:t>
            </a:r>
          </a:p>
        </p:txBody>
      </p:sp>
      <p:sp>
        <p:nvSpPr>
          <p:cNvPr id="10" name="Rectangle 9">
            <a:extLst>
              <a:ext uri="{FF2B5EF4-FFF2-40B4-BE49-F238E27FC236}">
                <a16:creationId xmlns:a16="http://schemas.microsoft.com/office/drawing/2014/main" xmlns="" id="{57498209-64EA-4547-A555-90252EB66D3B}"/>
              </a:ext>
            </a:extLst>
          </p:cNvPr>
          <p:cNvSpPr/>
          <p:nvPr/>
        </p:nvSpPr>
        <p:spPr>
          <a:xfrm>
            <a:off x="333612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Court</a:t>
            </a:r>
            <a:br>
              <a:rPr lang="en-US" sz="2800" dirty="0"/>
            </a:br>
            <a:r>
              <a:rPr lang="en-US" sz="2800" dirty="0"/>
              <a:t>Order</a:t>
            </a:r>
          </a:p>
        </p:txBody>
      </p:sp>
      <p:sp>
        <p:nvSpPr>
          <p:cNvPr id="11" name="Rectangle 10">
            <a:extLst>
              <a:ext uri="{FF2B5EF4-FFF2-40B4-BE49-F238E27FC236}">
                <a16:creationId xmlns:a16="http://schemas.microsoft.com/office/drawing/2014/main" xmlns="" id="{3DEA1915-5F00-4533-9BEB-75B53AE8C86E}"/>
              </a:ext>
            </a:extLst>
          </p:cNvPr>
          <p:cNvSpPr/>
          <p:nvPr/>
        </p:nvSpPr>
        <p:spPr>
          <a:xfrm>
            <a:off x="5361990" y="267410"/>
            <a:ext cx="1586938"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Supreme</a:t>
            </a:r>
            <a:br>
              <a:rPr lang="en-US" sz="2800" dirty="0"/>
            </a:br>
            <a:r>
              <a:rPr lang="en-US" sz="2800" dirty="0"/>
              <a:t>Court</a:t>
            </a:r>
          </a:p>
        </p:txBody>
      </p:sp>
      <p:sp>
        <p:nvSpPr>
          <p:cNvPr id="17" name="Rectangle 16">
            <a:extLst>
              <a:ext uri="{FF2B5EF4-FFF2-40B4-BE49-F238E27FC236}">
                <a16:creationId xmlns:a16="http://schemas.microsoft.com/office/drawing/2014/main" xmlns="" id="{FEE0E436-E940-41BE-96DD-B47074332CE1}"/>
              </a:ext>
            </a:extLst>
          </p:cNvPr>
          <p:cNvSpPr/>
          <p:nvPr/>
        </p:nvSpPr>
        <p:spPr>
          <a:xfrm>
            <a:off x="83890" y="2701107"/>
            <a:ext cx="1158314" cy="1279087"/>
          </a:xfrm>
          <a:prstGeom prst="rect">
            <a:avLst/>
          </a:prstGeom>
          <a:solidFill>
            <a:schemeClr val="accent6">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Enforce</a:t>
            </a:r>
          </a:p>
        </p:txBody>
      </p:sp>
      <p:sp>
        <p:nvSpPr>
          <p:cNvPr id="20" name="Oval 19">
            <a:extLst>
              <a:ext uri="{FF2B5EF4-FFF2-40B4-BE49-F238E27FC236}">
                <a16:creationId xmlns:a16="http://schemas.microsoft.com/office/drawing/2014/main" xmlns="" id="{0D267DCB-8639-4A5E-A695-7653963E7978}"/>
              </a:ext>
            </a:extLst>
          </p:cNvPr>
          <p:cNvSpPr/>
          <p:nvPr/>
        </p:nvSpPr>
        <p:spPr>
          <a:xfrm>
            <a:off x="7507745" y="1090569"/>
            <a:ext cx="1468072"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Reversed</a:t>
            </a:r>
          </a:p>
          <a:p>
            <a:pPr algn="ctr"/>
            <a:r>
              <a:rPr lang="en-US" sz="1400" dirty="0"/>
              <a:t>Remanded</a:t>
            </a:r>
          </a:p>
        </p:txBody>
      </p:sp>
      <p:cxnSp>
        <p:nvCxnSpPr>
          <p:cNvPr id="26" name="Straight Arrow Connector 25">
            <a:extLst>
              <a:ext uri="{FF2B5EF4-FFF2-40B4-BE49-F238E27FC236}">
                <a16:creationId xmlns:a16="http://schemas.microsoft.com/office/drawing/2014/main" xmlns="" id="{5F3C517B-58D9-42B3-836B-B6A6CD57179E}"/>
              </a:ext>
            </a:extLst>
          </p:cNvPr>
          <p:cNvCxnSpPr>
            <a:cxnSpLocks/>
            <a:stCxn id="2" idx="3"/>
            <a:endCxn id="3" idx="1"/>
          </p:cNvCxnSpPr>
          <p:nvPr/>
        </p:nvCxnSpPr>
        <p:spPr>
          <a:xfrm>
            <a:off x="3293954" y="5836958"/>
            <a:ext cx="351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80836B5-B7E2-451E-B742-739AAB0EB0AE}"/>
              </a:ext>
            </a:extLst>
          </p:cNvPr>
          <p:cNvCxnSpPr>
            <a:cxnSpLocks/>
            <a:stCxn id="3" idx="3"/>
            <a:endCxn id="4" idx="1"/>
          </p:cNvCxnSpPr>
          <p:nvPr/>
        </p:nvCxnSpPr>
        <p:spPr>
          <a:xfrm>
            <a:off x="5489587" y="5836958"/>
            <a:ext cx="3163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8E73B41-EB78-473C-80FC-5AD2C2A91567}"/>
              </a:ext>
            </a:extLst>
          </p:cNvPr>
          <p:cNvSpPr/>
          <p:nvPr/>
        </p:nvSpPr>
        <p:spPr>
          <a:xfrm>
            <a:off x="8120543" y="2390862"/>
            <a:ext cx="914400" cy="914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Notice</a:t>
            </a:r>
            <a:br>
              <a:rPr lang="en-US" sz="1600" dirty="0"/>
            </a:br>
            <a:r>
              <a:rPr lang="en-US" sz="1600" dirty="0"/>
              <a:t>Inquiry</a:t>
            </a:r>
          </a:p>
        </p:txBody>
      </p:sp>
      <p:cxnSp>
        <p:nvCxnSpPr>
          <p:cNvPr id="32" name="Straight Arrow Connector 31">
            <a:extLst>
              <a:ext uri="{FF2B5EF4-FFF2-40B4-BE49-F238E27FC236}">
                <a16:creationId xmlns:a16="http://schemas.microsoft.com/office/drawing/2014/main" xmlns="" id="{59EDCD58-EB21-4648-9510-895AA092AA6A}"/>
              </a:ext>
            </a:extLst>
          </p:cNvPr>
          <p:cNvCxnSpPr>
            <a:cxnSpLocks/>
            <a:stCxn id="4" idx="0"/>
            <a:endCxn id="5" idx="2"/>
          </p:cNvCxnSpPr>
          <p:nvPr/>
        </p:nvCxnSpPr>
        <p:spPr>
          <a:xfrm flipH="1" flipV="1">
            <a:off x="5985381" y="3980194"/>
            <a:ext cx="618327" cy="110448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CA61833B-6B7F-451D-9EC9-8D6679DDC58B}"/>
              </a:ext>
            </a:extLst>
          </p:cNvPr>
          <p:cNvCxnSpPr>
            <a:cxnSpLocks/>
            <a:stCxn id="5" idx="1"/>
            <a:endCxn id="6" idx="3"/>
          </p:cNvCxnSpPr>
          <p:nvPr/>
        </p:nvCxnSpPr>
        <p:spPr>
          <a:xfrm flipH="1">
            <a:off x="4922232" y="3340651"/>
            <a:ext cx="3750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DA639CF-10DB-4372-A95A-116D4E5430AC}"/>
              </a:ext>
            </a:extLst>
          </p:cNvPr>
          <p:cNvCxnSpPr>
            <a:stCxn id="30" idx="1"/>
            <a:endCxn id="29" idx="3"/>
          </p:cNvCxnSpPr>
          <p:nvPr/>
        </p:nvCxnSpPr>
        <p:spPr>
          <a:xfrm flipH="1">
            <a:off x="7852096" y="2848062"/>
            <a:ext cx="2684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12714AB-ACA7-44AE-84BC-25761A87FADE}"/>
              </a:ext>
            </a:extLst>
          </p:cNvPr>
          <p:cNvCxnSpPr>
            <a:cxnSpLocks/>
            <a:stCxn id="6" idx="1"/>
            <a:endCxn id="7" idx="3"/>
          </p:cNvCxnSpPr>
          <p:nvPr/>
        </p:nvCxnSpPr>
        <p:spPr>
          <a:xfrm flipH="1">
            <a:off x="2961695" y="3340651"/>
            <a:ext cx="414350" cy="9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2894406-0BFB-442A-B7FE-C730130FC0B4}"/>
              </a:ext>
            </a:extLst>
          </p:cNvPr>
          <p:cNvCxnSpPr>
            <a:cxnSpLocks/>
            <a:stCxn id="7" idx="1"/>
            <a:endCxn id="17" idx="3"/>
          </p:cNvCxnSpPr>
          <p:nvPr/>
        </p:nvCxnSpPr>
        <p:spPr>
          <a:xfrm flipH="1" flipV="1">
            <a:off x="1242204" y="3340651"/>
            <a:ext cx="430993" cy="9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F073AA7-1008-4474-9777-8AE88C508B80}"/>
              </a:ext>
            </a:extLst>
          </p:cNvPr>
          <p:cNvCxnSpPr>
            <a:cxnSpLocks/>
            <a:stCxn id="7" idx="0"/>
            <a:endCxn id="9" idx="2"/>
          </p:cNvCxnSpPr>
          <p:nvPr/>
        </p:nvCxnSpPr>
        <p:spPr>
          <a:xfrm flipH="1" flipV="1">
            <a:off x="993587" y="1636636"/>
            <a:ext cx="1323859" cy="1073561"/>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367C0A94-9051-483D-A2B5-56EFD35FE66A}"/>
              </a:ext>
            </a:extLst>
          </p:cNvPr>
          <p:cNvSpPr/>
          <p:nvPr/>
        </p:nvSpPr>
        <p:spPr>
          <a:xfrm>
            <a:off x="1998069" y="437982"/>
            <a:ext cx="968929" cy="40228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APA</a:t>
            </a:r>
          </a:p>
        </p:txBody>
      </p:sp>
      <p:cxnSp>
        <p:nvCxnSpPr>
          <p:cNvPr id="52" name="Straight Arrow Connector 51">
            <a:extLst>
              <a:ext uri="{FF2B5EF4-FFF2-40B4-BE49-F238E27FC236}">
                <a16:creationId xmlns:a16="http://schemas.microsoft.com/office/drawing/2014/main" xmlns="" id="{0579A2F7-82DC-4C29-B7C3-7123D0CDDDC7}"/>
              </a:ext>
            </a:extLst>
          </p:cNvPr>
          <p:cNvCxnSpPr>
            <a:cxnSpLocks/>
            <a:stCxn id="9" idx="3"/>
            <a:endCxn id="10" idx="1"/>
          </p:cNvCxnSpPr>
          <p:nvPr/>
        </p:nvCxnSpPr>
        <p:spPr>
          <a:xfrm>
            <a:off x="1702504" y="952023"/>
            <a:ext cx="16336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63C784C-AF18-4CB5-9B30-0500AA54612D}"/>
              </a:ext>
            </a:extLst>
          </p:cNvPr>
          <p:cNvCxnSpPr>
            <a:cxnSpLocks/>
            <a:stCxn id="10" idx="3"/>
            <a:endCxn id="11" idx="1"/>
          </p:cNvCxnSpPr>
          <p:nvPr/>
        </p:nvCxnSpPr>
        <p:spPr>
          <a:xfrm>
            <a:off x="4753954" y="952023"/>
            <a:ext cx="6080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6A6F5850-5529-46FE-B661-D01DDAD39DAF}"/>
              </a:ext>
            </a:extLst>
          </p:cNvPr>
          <p:cNvSpPr/>
          <p:nvPr/>
        </p:nvSpPr>
        <p:spPr>
          <a:xfrm>
            <a:off x="7532912" y="541090"/>
            <a:ext cx="1468072" cy="457200"/>
          </a:xfrm>
          <a:prstGeom prst="ellipse">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Affirmed</a:t>
            </a:r>
          </a:p>
        </p:txBody>
      </p:sp>
      <p:sp>
        <p:nvSpPr>
          <p:cNvPr id="57" name="Freeform: Shape 56">
            <a:extLst>
              <a:ext uri="{FF2B5EF4-FFF2-40B4-BE49-F238E27FC236}">
                <a16:creationId xmlns:a16="http://schemas.microsoft.com/office/drawing/2014/main" xmlns="" id="{63B6E9C2-4D3C-42C6-8EA5-381A0F305668}"/>
              </a:ext>
            </a:extLst>
          </p:cNvPr>
          <p:cNvSpPr/>
          <p:nvPr/>
        </p:nvSpPr>
        <p:spPr>
          <a:xfrm>
            <a:off x="6948692" y="973123"/>
            <a:ext cx="528506" cy="352338"/>
          </a:xfrm>
          <a:custGeom>
            <a:avLst/>
            <a:gdLst>
              <a:gd name="connsiteX0" fmla="*/ 0 w 528506"/>
              <a:gd name="connsiteY0" fmla="*/ 0 h 352338"/>
              <a:gd name="connsiteX1" fmla="*/ 234891 w 528506"/>
              <a:gd name="connsiteY1" fmla="*/ 260059 h 352338"/>
              <a:gd name="connsiteX2" fmla="*/ 528506 w 528506"/>
              <a:gd name="connsiteY2" fmla="*/ 352338 h 352338"/>
            </a:gdLst>
            <a:ahLst/>
            <a:cxnLst>
              <a:cxn ang="0">
                <a:pos x="connsiteX0" y="connsiteY0"/>
              </a:cxn>
              <a:cxn ang="0">
                <a:pos x="connsiteX1" y="connsiteY1"/>
              </a:cxn>
              <a:cxn ang="0">
                <a:pos x="connsiteX2" y="connsiteY2"/>
              </a:cxn>
            </a:cxnLst>
            <a:rect l="l" t="t" r="r" b="b"/>
            <a:pathLst>
              <a:path w="528506" h="352338">
                <a:moveTo>
                  <a:pt x="0" y="0"/>
                </a:moveTo>
                <a:cubicBezTo>
                  <a:pt x="73403" y="100668"/>
                  <a:pt x="146807" y="201336"/>
                  <a:pt x="234891" y="260059"/>
                </a:cubicBezTo>
                <a:cubicBezTo>
                  <a:pt x="322975" y="318782"/>
                  <a:pt x="425740" y="335560"/>
                  <a:pt x="528506" y="352338"/>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1E0F6101-4923-4FA2-B230-C08E3B255173}"/>
              </a:ext>
            </a:extLst>
          </p:cNvPr>
          <p:cNvSpPr/>
          <p:nvPr/>
        </p:nvSpPr>
        <p:spPr>
          <a:xfrm>
            <a:off x="6107185" y="1551963"/>
            <a:ext cx="1979802" cy="1137156"/>
          </a:xfrm>
          <a:custGeom>
            <a:avLst/>
            <a:gdLst>
              <a:gd name="connsiteX0" fmla="*/ 1979802 w 1979802"/>
              <a:gd name="connsiteY0" fmla="*/ 0 h 1451296"/>
              <a:gd name="connsiteX1" fmla="*/ 1577131 w 1979802"/>
              <a:gd name="connsiteY1" fmla="*/ 511729 h 1451296"/>
              <a:gd name="connsiteX2" fmla="*/ 545285 w 1979802"/>
              <a:gd name="connsiteY2" fmla="*/ 704676 h 1451296"/>
              <a:gd name="connsiteX3" fmla="*/ 0 w 1979802"/>
              <a:gd name="connsiteY3" fmla="*/ 1451296 h 1451296"/>
            </a:gdLst>
            <a:ahLst/>
            <a:cxnLst>
              <a:cxn ang="0">
                <a:pos x="connsiteX0" y="connsiteY0"/>
              </a:cxn>
              <a:cxn ang="0">
                <a:pos x="connsiteX1" y="connsiteY1"/>
              </a:cxn>
              <a:cxn ang="0">
                <a:pos x="connsiteX2" y="connsiteY2"/>
              </a:cxn>
              <a:cxn ang="0">
                <a:pos x="connsiteX3" y="connsiteY3"/>
              </a:cxn>
            </a:cxnLst>
            <a:rect l="l" t="t" r="r" b="b"/>
            <a:pathLst>
              <a:path w="1979802" h="1451296">
                <a:moveTo>
                  <a:pt x="1979802" y="0"/>
                </a:moveTo>
                <a:cubicBezTo>
                  <a:pt x="1898009" y="197141"/>
                  <a:pt x="1816217" y="394283"/>
                  <a:pt x="1577131" y="511729"/>
                </a:cubicBezTo>
                <a:cubicBezTo>
                  <a:pt x="1338045" y="629175"/>
                  <a:pt x="808140" y="548082"/>
                  <a:pt x="545285" y="704676"/>
                </a:cubicBezTo>
                <a:cubicBezTo>
                  <a:pt x="282430" y="861270"/>
                  <a:pt x="141215" y="1156283"/>
                  <a:pt x="0" y="1451296"/>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xmlns="" id="{BF423E15-BA29-4AB0-A519-44F3A3939B6F}"/>
              </a:ext>
            </a:extLst>
          </p:cNvPr>
          <p:cNvCxnSpPr>
            <a:cxnSpLocks/>
            <a:stCxn id="11" idx="3"/>
            <a:endCxn id="21" idx="2"/>
          </p:cNvCxnSpPr>
          <p:nvPr/>
        </p:nvCxnSpPr>
        <p:spPr>
          <a:xfrm flipV="1">
            <a:off x="6948928" y="769690"/>
            <a:ext cx="583984" cy="182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xmlns="" id="{3E22DEAF-57F9-425F-92DB-BF08E98D5144}"/>
              </a:ext>
            </a:extLst>
          </p:cNvPr>
          <p:cNvSpPr/>
          <p:nvPr/>
        </p:nvSpPr>
        <p:spPr>
          <a:xfrm>
            <a:off x="8103765" y="3437389"/>
            <a:ext cx="914400" cy="914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Petition</a:t>
            </a:r>
          </a:p>
        </p:txBody>
      </p:sp>
      <p:cxnSp>
        <p:nvCxnSpPr>
          <p:cNvPr id="66" name="Straight Arrow Connector 65">
            <a:extLst>
              <a:ext uri="{FF2B5EF4-FFF2-40B4-BE49-F238E27FC236}">
                <a16:creationId xmlns:a16="http://schemas.microsoft.com/office/drawing/2014/main" xmlns="" id="{C653D17A-0420-4038-B3F8-6F7892C79816}"/>
              </a:ext>
            </a:extLst>
          </p:cNvPr>
          <p:cNvCxnSpPr>
            <a:cxnSpLocks/>
            <a:stCxn id="64" idx="1"/>
            <a:endCxn id="5" idx="3"/>
          </p:cNvCxnSpPr>
          <p:nvPr/>
        </p:nvCxnSpPr>
        <p:spPr>
          <a:xfrm flipH="1" flipV="1">
            <a:off x="6673463" y="3340651"/>
            <a:ext cx="1430302" cy="553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78F24000-E85B-4BAB-AF7A-1F297E597332}"/>
              </a:ext>
            </a:extLst>
          </p:cNvPr>
          <p:cNvCxnSpPr>
            <a:cxnSpLocks/>
            <a:stCxn id="30" idx="1"/>
            <a:endCxn id="5" idx="3"/>
          </p:cNvCxnSpPr>
          <p:nvPr/>
        </p:nvCxnSpPr>
        <p:spPr>
          <a:xfrm flipH="1">
            <a:off x="6673463" y="2848062"/>
            <a:ext cx="1447080" cy="49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36D2ACD0-9175-43F9-9067-4AE90B67C832}"/>
              </a:ext>
            </a:extLst>
          </p:cNvPr>
          <p:cNvSpPr/>
          <p:nvPr/>
        </p:nvSpPr>
        <p:spPr>
          <a:xfrm>
            <a:off x="6937696" y="2390862"/>
            <a:ext cx="914400" cy="914400"/>
          </a:xfrm>
          <a:prstGeom prst="roundRect">
            <a:avLst/>
          </a:prstGeom>
          <a:solidFill>
            <a:schemeClr val="accent6">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a:t>
            </a:r>
          </a:p>
        </p:txBody>
      </p:sp>
      <p:sp>
        <p:nvSpPr>
          <p:cNvPr id="69" name="TextBox 68">
            <a:extLst>
              <a:ext uri="{FF2B5EF4-FFF2-40B4-BE49-F238E27FC236}">
                <a16:creationId xmlns:a16="http://schemas.microsoft.com/office/drawing/2014/main" xmlns="" id="{C0FE1EF8-D7BB-4B9E-B40F-D19435DCFAF9}"/>
              </a:ext>
            </a:extLst>
          </p:cNvPr>
          <p:cNvSpPr txBox="1"/>
          <p:nvPr/>
        </p:nvSpPr>
        <p:spPr>
          <a:xfrm>
            <a:off x="6818544" y="3832899"/>
            <a:ext cx="1263744" cy="461665"/>
          </a:xfrm>
          <a:prstGeom prst="rect">
            <a:avLst/>
          </a:prstGeom>
          <a:noFill/>
        </p:spPr>
        <p:txBody>
          <a:bodyPr wrap="none" rtlCol="0">
            <a:spAutoFit/>
          </a:bodyPr>
          <a:lstStyle/>
          <a:p>
            <a:r>
              <a:rPr lang="en-US" sz="2400" dirty="0">
                <a:solidFill>
                  <a:schemeClr val="bg1">
                    <a:lumMod val="75000"/>
                  </a:schemeClr>
                </a:solidFill>
              </a:rPr>
              <a:t>Optional</a:t>
            </a:r>
          </a:p>
        </p:txBody>
      </p:sp>
      <p:sp>
        <p:nvSpPr>
          <p:cNvPr id="72" name="Oval 71">
            <a:extLst>
              <a:ext uri="{FF2B5EF4-FFF2-40B4-BE49-F238E27FC236}">
                <a16:creationId xmlns:a16="http://schemas.microsoft.com/office/drawing/2014/main" xmlns="" id="{6D4A8F8E-C6DD-40D2-B054-CE89099A203D}"/>
              </a:ext>
            </a:extLst>
          </p:cNvPr>
          <p:cNvSpPr/>
          <p:nvPr/>
        </p:nvSpPr>
        <p:spPr>
          <a:xfrm>
            <a:off x="1940044" y="1016277"/>
            <a:ext cx="1084978" cy="40228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Statute</a:t>
            </a:r>
          </a:p>
        </p:txBody>
      </p:sp>
      <p:sp>
        <p:nvSpPr>
          <p:cNvPr id="73" name="Oval 72">
            <a:extLst>
              <a:ext uri="{FF2B5EF4-FFF2-40B4-BE49-F238E27FC236}">
                <a16:creationId xmlns:a16="http://schemas.microsoft.com/office/drawing/2014/main" xmlns="" id="{9CFDCCAC-C6A0-4CF9-A46B-52CEDC59E27D}"/>
              </a:ext>
            </a:extLst>
          </p:cNvPr>
          <p:cNvSpPr/>
          <p:nvPr/>
        </p:nvSpPr>
        <p:spPr>
          <a:xfrm>
            <a:off x="1721233" y="1494211"/>
            <a:ext cx="1532390" cy="47118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Constitution</a:t>
            </a:r>
          </a:p>
        </p:txBody>
      </p:sp>
      <p:sp>
        <p:nvSpPr>
          <p:cNvPr id="78" name="TextBox 77">
            <a:extLst>
              <a:ext uri="{FF2B5EF4-FFF2-40B4-BE49-F238E27FC236}">
                <a16:creationId xmlns:a16="http://schemas.microsoft.com/office/drawing/2014/main" xmlns="" id="{03BF9886-CEBC-48D3-9EF2-C8F396922E41}"/>
              </a:ext>
            </a:extLst>
          </p:cNvPr>
          <p:cNvSpPr txBox="1"/>
          <p:nvPr/>
        </p:nvSpPr>
        <p:spPr>
          <a:xfrm>
            <a:off x="6252759" y="6483572"/>
            <a:ext cx="2891241" cy="369332"/>
          </a:xfrm>
          <a:prstGeom prst="rect">
            <a:avLst/>
          </a:prstGeom>
          <a:noFill/>
        </p:spPr>
        <p:txBody>
          <a:bodyPr wrap="none" rtlCol="0">
            <a:spAutoFit/>
          </a:bodyPr>
          <a:lstStyle/>
          <a:p>
            <a:r>
              <a:rPr lang="en-US" dirty="0">
                <a:solidFill>
                  <a:schemeClr val="bg1">
                    <a:lumMod val="75000"/>
                  </a:schemeClr>
                </a:solidFill>
              </a:rPr>
              <a:t>Warning: Not Drawn to Scale</a:t>
            </a:r>
          </a:p>
        </p:txBody>
      </p:sp>
      <p:sp>
        <p:nvSpPr>
          <p:cNvPr id="130" name="Freeform: Shape 129">
            <a:extLst>
              <a:ext uri="{FF2B5EF4-FFF2-40B4-BE49-F238E27FC236}">
                <a16:creationId xmlns:a16="http://schemas.microsoft.com/office/drawing/2014/main" xmlns="" id="{AF651102-9F68-4F0F-8C60-989564C8E46C}"/>
              </a:ext>
            </a:extLst>
          </p:cNvPr>
          <p:cNvSpPr/>
          <p:nvPr/>
        </p:nvSpPr>
        <p:spPr>
          <a:xfrm>
            <a:off x="2001290" y="3959525"/>
            <a:ext cx="327842" cy="1138686"/>
          </a:xfrm>
          <a:custGeom>
            <a:avLst/>
            <a:gdLst>
              <a:gd name="connsiteX0" fmla="*/ 310589 w 327842"/>
              <a:gd name="connsiteY0" fmla="*/ 0 h 1138686"/>
              <a:gd name="connsiteX1" fmla="*/ 38 w 327842"/>
              <a:gd name="connsiteY1" fmla="*/ 526211 h 1138686"/>
              <a:gd name="connsiteX2" fmla="*/ 327842 w 327842"/>
              <a:gd name="connsiteY2" fmla="*/ 1138686 h 1138686"/>
            </a:gdLst>
            <a:ahLst/>
            <a:cxnLst>
              <a:cxn ang="0">
                <a:pos x="connsiteX0" y="connsiteY0"/>
              </a:cxn>
              <a:cxn ang="0">
                <a:pos x="connsiteX1" y="connsiteY1"/>
              </a:cxn>
              <a:cxn ang="0">
                <a:pos x="connsiteX2" y="connsiteY2"/>
              </a:cxn>
            </a:cxnLst>
            <a:rect l="l" t="t" r="r" b="b"/>
            <a:pathLst>
              <a:path w="327842" h="1138686">
                <a:moveTo>
                  <a:pt x="310589" y="0"/>
                </a:moveTo>
                <a:cubicBezTo>
                  <a:pt x="153875" y="168215"/>
                  <a:pt x="-2838" y="336430"/>
                  <a:pt x="38" y="526211"/>
                </a:cubicBezTo>
                <a:cubicBezTo>
                  <a:pt x="2913" y="715992"/>
                  <a:pt x="165377" y="927339"/>
                  <a:pt x="327842" y="1138686"/>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B059379-2DCD-4B21-99D2-E5D41BC4E40C}"/>
              </a:ext>
            </a:extLst>
          </p:cNvPr>
          <p:cNvSpPr/>
          <p:nvPr/>
        </p:nvSpPr>
        <p:spPr>
          <a:xfrm>
            <a:off x="1673197" y="2710197"/>
            <a:ext cx="1288498"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a:t>
            </a:r>
          </a:p>
          <a:p>
            <a:pPr algn="ctr"/>
            <a:r>
              <a:rPr lang="en-US" sz="2400" dirty="0"/>
              <a:t>Decision</a:t>
            </a:r>
          </a:p>
        </p:txBody>
      </p:sp>
      <p:sp>
        <p:nvSpPr>
          <p:cNvPr id="134" name="TextBox 133">
            <a:extLst>
              <a:ext uri="{FF2B5EF4-FFF2-40B4-BE49-F238E27FC236}">
                <a16:creationId xmlns:a16="http://schemas.microsoft.com/office/drawing/2014/main" xmlns="" id="{24875379-CB13-499F-A8DF-65AA3BA61028}"/>
              </a:ext>
            </a:extLst>
          </p:cNvPr>
          <p:cNvSpPr txBox="1"/>
          <p:nvPr/>
        </p:nvSpPr>
        <p:spPr>
          <a:xfrm>
            <a:off x="2248156" y="4010366"/>
            <a:ext cx="3837333" cy="461665"/>
          </a:xfrm>
          <a:prstGeom prst="rect">
            <a:avLst/>
          </a:prstGeom>
          <a:noFill/>
        </p:spPr>
        <p:txBody>
          <a:bodyPr wrap="none" rtlCol="0">
            <a:spAutoFit/>
          </a:bodyPr>
          <a:lstStyle/>
          <a:p>
            <a:r>
              <a:rPr lang="en-US" sz="2400" dirty="0">
                <a:solidFill>
                  <a:schemeClr val="bg1">
                    <a:lumMod val="65000"/>
                  </a:schemeClr>
                </a:solidFill>
              </a:rPr>
              <a:t>Administrative Procedure Act</a:t>
            </a:r>
          </a:p>
        </p:txBody>
      </p:sp>
      <p:sp>
        <p:nvSpPr>
          <p:cNvPr id="8" name="TextBox 7">
            <a:extLst>
              <a:ext uri="{FF2B5EF4-FFF2-40B4-BE49-F238E27FC236}">
                <a16:creationId xmlns:a16="http://schemas.microsoft.com/office/drawing/2014/main" xmlns="" id="{4B3F442B-F902-4F1E-9530-01857F95CDD3}"/>
              </a:ext>
            </a:extLst>
          </p:cNvPr>
          <p:cNvSpPr txBox="1"/>
          <p:nvPr/>
        </p:nvSpPr>
        <p:spPr>
          <a:xfrm>
            <a:off x="-44084" y="4658522"/>
            <a:ext cx="1482009" cy="461665"/>
          </a:xfrm>
          <a:prstGeom prst="rect">
            <a:avLst/>
          </a:prstGeom>
          <a:noFill/>
        </p:spPr>
        <p:txBody>
          <a:bodyPr wrap="none" rtlCol="0">
            <a:spAutoFit/>
          </a:bodyPr>
          <a:lstStyle/>
          <a:p>
            <a:r>
              <a:rPr lang="en-US" sz="2400" dirty="0">
                <a:solidFill>
                  <a:schemeClr val="bg1"/>
                </a:solidFill>
              </a:rPr>
              <a:t>Legislative</a:t>
            </a:r>
          </a:p>
        </p:txBody>
      </p:sp>
      <p:pic>
        <p:nvPicPr>
          <p:cNvPr id="3074" name="Picture 2" descr="Related image">
            <a:extLst>
              <a:ext uri="{FF2B5EF4-FFF2-40B4-BE49-F238E27FC236}">
                <a16:creationId xmlns:a16="http://schemas.microsoft.com/office/drawing/2014/main" xmlns="" id="{B75B0AE3-8F27-418C-86B5-1570CDC97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1" y="5887271"/>
            <a:ext cx="2395099" cy="119755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xmlns="" id="{0BA10B07-D052-4A5E-839E-074CC54CFE56}"/>
              </a:ext>
            </a:extLst>
          </p:cNvPr>
          <p:cNvSpPr txBox="1"/>
          <p:nvPr/>
        </p:nvSpPr>
        <p:spPr>
          <a:xfrm>
            <a:off x="-39575" y="-80534"/>
            <a:ext cx="1095172" cy="461665"/>
          </a:xfrm>
          <a:prstGeom prst="rect">
            <a:avLst/>
          </a:prstGeom>
          <a:noFill/>
        </p:spPr>
        <p:txBody>
          <a:bodyPr wrap="none" rtlCol="0">
            <a:spAutoFit/>
          </a:bodyPr>
          <a:lstStyle/>
          <a:p>
            <a:r>
              <a:rPr lang="en-US" sz="2400" dirty="0">
                <a:solidFill>
                  <a:schemeClr val="bg1"/>
                </a:solidFill>
              </a:rPr>
              <a:t>Judicial</a:t>
            </a:r>
          </a:p>
        </p:txBody>
      </p:sp>
      <p:sp>
        <p:nvSpPr>
          <p:cNvPr id="49" name="TextBox 48">
            <a:extLst>
              <a:ext uri="{FF2B5EF4-FFF2-40B4-BE49-F238E27FC236}">
                <a16:creationId xmlns:a16="http://schemas.microsoft.com/office/drawing/2014/main" xmlns="" id="{F919EF53-8AED-4629-A546-B75A2A1B0EB1}"/>
              </a:ext>
            </a:extLst>
          </p:cNvPr>
          <p:cNvSpPr txBox="1"/>
          <p:nvPr/>
        </p:nvSpPr>
        <p:spPr>
          <a:xfrm>
            <a:off x="-36308" y="2000034"/>
            <a:ext cx="1369349" cy="461665"/>
          </a:xfrm>
          <a:prstGeom prst="rect">
            <a:avLst/>
          </a:prstGeom>
          <a:noFill/>
        </p:spPr>
        <p:txBody>
          <a:bodyPr wrap="none" rtlCol="0">
            <a:spAutoFit/>
          </a:bodyPr>
          <a:lstStyle/>
          <a:p>
            <a:r>
              <a:rPr lang="en-US" sz="2400" dirty="0">
                <a:solidFill>
                  <a:schemeClr val="bg1"/>
                </a:solidFill>
              </a:rPr>
              <a:t>Executive</a:t>
            </a:r>
          </a:p>
        </p:txBody>
      </p:sp>
    </p:spTree>
    <p:extLst>
      <p:ext uri="{BB962C8B-B14F-4D97-AF65-F5344CB8AC3E}">
        <p14:creationId xmlns:p14="http://schemas.microsoft.com/office/powerpoint/2010/main" val="236577436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3407ED1E-2E0B-424F-90EF-224341779DDD}"/>
              </a:ext>
            </a:extLst>
          </p:cNvPr>
          <p:cNvSpPr/>
          <p:nvPr/>
        </p:nvSpPr>
        <p:spPr>
          <a:xfrm>
            <a:off x="1" y="2066881"/>
            <a:ext cx="9143999" cy="26608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Rounded Corners 132">
            <a:extLst>
              <a:ext uri="{FF2B5EF4-FFF2-40B4-BE49-F238E27FC236}">
                <a16:creationId xmlns:a16="http://schemas.microsoft.com/office/drawing/2014/main" xmlns="" id="{E4D5F156-6651-4CCF-8DC2-410B7823D3DD}"/>
              </a:ext>
            </a:extLst>
          </p:cNvPr>
          <p:cNvSpPr/>
          <p:nvPr/>
        </p:nvSpPr>
        <p:spPr>
          <a:xfrm>
            <a:off x="1545156" y="2230867"/>
            <a:ext cx="5233246" cy="2315254"/>
          </a:xfrm>
          <a:prstGeom prst="round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48373838-5477-4089-8F58-C509735FB0D6}"/>
              </a:ext>
            </a:extLst>
          </p:cNvPr>
          <p:cNvSpPr/>
          <p:nvPr/>
        </p:nvSpPr>
        <p:spPr>
          <a:xfrm>
            <a:off x="-337" y="2939"/>
            <a:ext cx="9143999" cy="2070238"/>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006C00B2-98C2-4EAA-A70B-AC7A1757A9FF}"/>
              </a:ext>
            </a:extLst>
          </p:cNvPr>
          <p:cNvSpPr/>
          <p:nvPr/>
        </p:nvSpPr>
        <p:spPr>
          <a:xfrm>
            <a:off x="0" y="4727275"/>
            <a:ext cx="9143999" cy="21342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xmlns="" id="{D3DCAEB6-495E-458A-BBB0-287D16A3BBFA}"/>
              </a:ext>
            </a:extLst>
          </p:cNvPr>
          <p:cNvSpPr/>
          <p:nvPr/>
        </p:nvSpPr>
        <p:spPr>
          <a:xfrm>
            <a:off x="6818544" y="2230867"/>
            <a:ext cx="2325455" cy="23152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xmlns="" id="{CCBA53A9-726A-4D47-997C-B8C5E3CAD12E}"/>
              </a:ext>
            </a:extLst>
          </p:cNvPr>
          <p:cNvCxnSpPr>
            <a:cxnSpLocks/>
            <a:stCxn id="4" idx="0"/>
            <a:endCxn id="9" idx="2"/>
          </p:cNvCxnSpPr>
          <p:nvPr/>
        </p:nvCxnSpPr>
        <p:spPr>
          <a:xfrm flipH="1" flipV="1">
            <a:off x="993587" y="1636636"/>
            <a:ext cx="5610121" cy="3448044"/>
          </a:xfrm>
          <a:prstGeom prst="straightConnector1">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E6FB52D7-E176-4CBA-B52A-A037C863AD4E}"/>
              </a:ext>
            </a:extLst>
          </p:cNvPr>
          <p:cNvSpPr/>
          <p:nvPr/>
        </p:nvSpPr>
        <p:spPr>
          <a:xfrm>
            <a:off x="1698460"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Bill</a:t>
            </a:r>
          </a:p>
        </p:txBody>
      </p:sp>
      <p:sp>
        <p:nvSpPr>
          <p:cNvPr id="3" name="Rectangle 2">
            <a:extLst>
              <a:ext uri="{FF2B5EF4-FFF2-40B4-BE49-F238E27FC236}">
                <a16:creationId xmlns:a16="http://schemas.microsoft.com/office/drawing/2014/main" xmlns="" id="{7089DCB8-875E-4ACF-8410-08A20B705416}"/>
              </a:ext>
            </a:extLst>
          </p:cNvPr>
          <p:cNvSpPr/>
          <p:nvPr/>
        </p:nvSpPr>
        <p:spPr>
          <a:xfrm>
            <a:off x="3645254" y="5084680"/>
            <a:ext cx="1844333" cy="1504556"/>
          </a:xfrm>
          <a:prstGeom prst="rect">
            <a:avLst/>
          </a:prstGeom>
          <a:solidFill>
            <a:srgbClr val="0066FF"/>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Hearings</a:t>
            </a:r>
          </a:p>
        </p:txBody>
      </p:sp>
      <p:sp>
        <p:nvSpPr>
          <p:cNvPr id="4" name="Rectangle 3">
            <a:extLst>
              <a:ext uri="{FF2B5EF4-FFF2-40B4-BE49-F238E27FC236}">
                <a16:creationId xmlns:a16="http://schemas.microsoft.com/office/drawing/2014/main" xmlns="" id="{FC71C060-8FA7-4D0E-9CEE-16F44774A121}"/>
              </a:ext>
            </a:extLst>
          </p:cNvPr>
          <p:cNvSpPr/>
          <p:nvPr/>
        </p:nvSpPr>
        <p:spPr>
          <a:xfrm>
            <a:off x="5805961"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Law</a:t>
            </a:r>
          </a:p>
        </p:txBody>
      </p:sp>
      <p:sp>
        <p:nvSpPr>
          <p:cNvPr id="5" name="Rectangle 4">
            <a:extLst>
              <a:ext uri="{FF2B5EF4-FFF2-40B4-BE49-F238E27FC236}">
                <a16:creationId xmlns:a16="http://schemas.microsoft.com/office/drawing/2014/main" xmlns="" id="{77593C33-0782-4F3C-A609-FA5C1FCC58F1}"/>
              </a:ext>
            </a:extLst>
          </p:cNvPr>
          <p:cNvSpPr/>
          <p:nvPr/>
        </p:nvSpPr>
        <p:spPr>
          <a:xfrm>
            <a:off x="5297298" y="2701107"/>
            <a:ext cx="1376165"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Notice</a:t>
            </a:r>
            <a:br>
              <a:rPr lang="en-US" sz="2400" dirty="0"/>
            </a:br>
            <a:r>
              <a:rPr lang="en-US" sz="2400" dirty="0"/>
              <a:t>Proposed</a:t>
            </a:r>
            <a:br>
              <a:rPr lang="en-US" sz="2400" dirty="0"/>
            </a:br>
            <a:r>
              <a:rPr lang="en-US" sz="2400" dirty="0"/>
              <a:t>Rule</a:t>
            </a:r>
          </a:p>
        </p:txBody>
      </p:sp>
      <p:sp>
        <p:nvSpPr>
          <p:cNvPr id="6" name="Rectangle 5">
            <a:extLst>
              <a:ext uri="{FF2B5EF4-FFF2-40B4-BE49-F238E27FC236}">
                <a16:creationId xmlns:a16="http://schemas.microsoft.com/office/drawing/2014/main" xmlns="" id="{271D4F6B-B5B0-4D6B-8848-BB91165D2215}"/>
              </a:ext>
            </a:extLst>
          </p:cNvPr>
          <p:cNvSpPr/>
          <p:nvPr/>
        </p:nvSpPr>
        <p:spPr>
          <a:xfrm>
            <a:off x="3376045" y="2701107"/>
            <a:ext cx="1546187" cy="1279087"/>
          </a:xfrm>
          <a:prstGeom prst="rect">
            <a:avLst/>
          </a:prstGeom>
          <a:solidFill>
            <a:schemeClr val="accent6">
              <a:lumMod val="5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Comments</a:t>
            </a:r>
          </a:p>
        </p:txBody>
      </p:sp>
      <p:sp>
        <p:nvSpPr>
          <p:cNvPr id="10" name="Rectangle 9">
            <a:extLst>
              <a:ext uri="{FF2B5EF4-FFF2-40B4-BE49-F238E27FC236}">
                <a16:creationId xmlns:a16="http://schemas.microsoft.com/office/drawing/2014/main" xmlns="" id="{57498209-64EA-4547-A555-90252EB66D3B}"/>
              </a:ext>
            </a:extLst>
          </p:cNvPr>
          <p:cNvSpPr/>
          <p:nvPr/>
        </p:nvSpPr>
        <p:spPr>
          <a:xfrm>
            <a:off x="333612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Court</a:t>
            </a:r>
            <a:br>
              <a:rPr lang="en-US" sz="2800" dirty="0"/>
            </a:br>
            <a:r>
              <a:rPr lang="en-US" sz="2800" dirty="0"/>
              <a:t>Order</a:t>
            </a:r>
          </a:p>
        </p:txBody>
      </p:sp>
      <p:sp>
        <p:nvSpPr>
          <p:cNvPr id="11" name="Rectangle 10">
            <a:extLst>
              <a:ext uri="{FF2B5EF4-FFF2-40B4-BE49-F238E27FC236}">
                <a16:creationId xmlns:a16="http://schemas.microsoft.com/office/drawing/2014/main" xmlns="" id="{3DEA1915-5F00-4533-9BEB-75B53AE8C86E}"/>
              </a:ext>
            </a:extLst>
          </p:cNvPr>
          <p:cNvSpPr/>
          <p:nvPr/>
        </p:nvSpPr>
        <p:spPr>
          <a:xfrm>
            <a:off x="5361990" y="267410"/>
            <a:ext cx="1586938"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Supreme</a:t>
            </a:r>
            <a:br>
              <a:rPr lang="en-US" sz="2800" dirty="0"/>
            </a:br>
            <a:r>
              <a:rPr lang="en-US" sz="2800" dirty="0"/>
              <a:t>Court</a:t>
            </a:r>
          </a:p>
        </p:txBody>
      </p:sp>
      <p:sp>
        <p:nvSpPr>
          <p:cNvPr id="17" name="Rectangle 16">
            <a:extLst>
              <a:ext uri="{FF2B5EF4-FFF2-40B4-BE49-F238E27FC236}">
                <a16:creationId xmlns:a16="http://schemas.microsoft.com/office/drawing/2014/main" xmlns="" id="{FEE0E436-E940-41BE-96DD-B47074332CE1}"/>
              </a:ext>
            </a:extLst>
          </p:cNvPr>
          <p:cNvSpPr/>
          <p:nvPr/>
        </p:nvSpPr>
        <p:spPr>
          <a:xfrm>
            <a:off x="83890" y="2701107"/>
            <a:ext cx="1158314" cy="1279087"/>
          </a:xfrm>
          <a:prstGeom prst="rect">
            <a:avLst/>
          </a:prstGeom>
          <a:solidFill>
            <a:schemeClr val="accent6">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Enforce</a:t>
            </a:r>
          </a:p>
        </p:txBody>
      </p:sp>
      <p:sp>
        <p:nvSpPr>
          <p:cNvPr id="20" name="Oval 19">
            <a:extLst>
              <a:ext uri="{FF2B5EF4-FFF2-40B4-BE49-F238E27FC236}">
                <a16:creationId xmlns:a16="http://schemas.microsoft.com/office/drawing/2014/main" xmlns="" id="{0D267DCB-8639-4A5E-A695-7653963E7978}"/>
              </a:ext>
            </a:extLst>
          </p:cNvPr>
          <p:cNvSpPr/>
          <p:nvPr/>
        </p:nvSpPr>
        <p:spPr>
          <a:xfrm>
            <a:off x="7507745" y="1090569"/>
            <a:ext cx="1468072"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Reversed</a:t>
            </a:r>
          </a:p>
          <a:p>
            <a:pPr algn="ctr"/>
            <a:r>
              <a:rPr lang="en-US" sz="1400" dirty="0"/>
              <a:t>Remanded</a:t>
            </a:r>
          </a:p>
        </p:txBody>
      </p:sp>
      <p:cxnSp>
        <p:nvCxnSpPr>
          <p:cNvPr id="26" name="Straight Arrow Connector 25">
            <a:extLst>
              <a:ext uri="{FF2B5EF4-FFF2-40B4-BE49-F238E27FC236}">
                <a16:creationId xmlns:a16="http://schemas.microsoft.com/office/drawing/2014/main" xmlns="" id="{5F3C517B-58D9-42B3-836B-B6A6CD57179E}"/>
              </a:ext>
            </a:extLst>
          </p:cNvPr>
          <p:cNvCxnSpPr>
            <a:cxnSpLocks/>
            <a:stCxn id="2" idx="3"/>
            <a:endCxn id="3" idx="1"/>
          </p:cNvCxnSpPr>
          <p:nvPr/>
        </p:nvCxnSpPr>
        <p:spPr>
          <a:xfrm>
            <a:off x="3293954" y="5836958"/>
            <a:ext cx="351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80836B5-B7E2-451E-B742-739AAB0EB0AE}"/>
              </a:ext>
            </a:extLst>
          </p:cNvPr>
          <p:cNvCxnSpPr>
            <a:cxnSpLocks/>
            <a:stCxn id="3" idx="3"/>
            <a:endCxn id="4" idx="1"/>
          </p:cNvCxnSpPr>
          <p:nvPr/>
        </p:nvCxnSpPr>
        <p:spPr>
          <a:xfrm>
            <a:off x="5489587" y="5836958"/>
            <a:ext cx="3163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8E73B41-EB78-473C-80FC-5AD2C2A91567}"/>
              </a:ext>
            </a:extLst>
          </p:cNvPr>
          <p:cNvSpPr/>
          <p:nvPr/>
        </p:nvSpPr>
        <p:spPr>
          <a:xfrm>
            <a:off x="8120543" y="2390862"/>
            <a:ext cx="914400" cy="914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Notice</a:t>
            </a:r>
            <a:br>
              <a:rPr lang="en-US" sz="1600" dirty="0"/>
            </a:br>
            <a:r>
              <a:rPr lang="en-US" sz="1600" dirty="0"/>
              <a:t>Inquiry</a:t>
            </a:r>
          </a:p>
        </p:txBody>
      </p:sp>
      <p:cxnSp>
        <p:nvCxnSpPr>
          <p:cNvPr id="32" name="Straight Arrow Connector 31">
            <a:extLst>
              <a:ext uri="{FF2B5EF4-FFF2-40B4-BE49-F238E27FC236}">
                <a16:creationId xmlns:a16="http://schemas.microsoft.com/office/drawing/2014/main" xmlns="" id="{59EDCD58-EB21-4648-9510-895AA092AA6A}"/>
              </a:ext>
            </a:extLst>
          </p:cNvPr>
          <p:cNvCxnSpPr>
            <a:cxnSpLocks/>
            <a:stCxn id="4" idx="0"/>
            <a:endCxn id="5" idx="2"/>
          </p:cNvCxnSpPr>
          <p:nvPr/>
        </p:nvCxnSpPr>
        <p:spPr>
          <a:xfrm flipH="1" flipV="1">
            <a:off x="5985381" y="3980194"/>
            <a:ext cx="618327" cy="110448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CA61833B-6B7F-451D-9EC9-8D6679DDC58B}"/>
              </a:ext>
            </a:extLst>
          </p:cNvPr>
          <p:cNvCxnSpPr>
            <a:cxnSpLocks/>
            <a:stCxn id="5" idx="1"/>
            <a:endCxn id="6" idx="3"/>
          </p:cNvCxnSpPr>
          <p:nvPr/>
        </p:nvCxnSpPr>
        <p:spPr>
          <a:xfrm flipH="1">
            <a:off x="4922232" y="3340651"/>
            <a:ext cx="3750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DA639CF-10DB-4372-A95A-116D4E5430AC}"/>
              </a:ext>
            </a:extLst>
          </p:cNvPr>
          <p:cNvCxnSpPr>
            <a:stCxn id="30" idx="1"/>
            <a:endCxn id="29" idx="3"/>
          </p:cNvCxnSpPr>
          <p:nvPr/>
        </p:nvCxnSpPr>
        <p:spPr>
          <a:xfrm flipH="1">
            <a:off x="7852096" y="2848062"/>
            <a:ext cx="2684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12714AB-ACA7-44AE-84BC-25761A87FADE}"/>
              </a:ext>
            </a:extLst>
          </p:cNvPr>
          <p:cNvCxnSpPr>
            <a:cxnSpLocks/>
            <a:stCxn id="6" idx="1"/>
            <a:endCxn id="7" idx="3"/>
          </p:cNvCxnSpPr>
          <p:nvPr/>
        </p:nvCxnSpPr>
        <p:spPr>
          <a:xfrm flipH="1">
            <a:off x="2961695" y="3340651"/>
            <a:ext cx="414350" cy="9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2894406-0BFB-442A-B7FE-C730130FC0B4}"/>
              </a:ext>
            </a:extLst>
          </p:cNvPr>
          <p:cNvCxnSpPr>
            <a:cxnSpLocks/>
            <a:stCxn id="7" idx="1"/>
            <a:endCxn id="17" idx="3"/>
          </p:cNvCxnSpPr>
          <p:nvPr/>
        </p:nvCxnSpPr>
        <p:spPr>
          <a:xfrm flipH="1" flipV="1">
            <a:off x="1242204" y="3340651"/>
            <a:ext cx="430993" cy="9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F073AA7-1008-4474-9777-8AE88C508B80}"/>
              </a:ext>
            </a:extLst>
          </p:cNvPr>
          <p:cNvCxnSpPr>
            <a:cxnSpLocks/>
            <a:stCxn id="7" idx="0"/>
            <a:endCxn id="9" idx="2"/>
          </p:cNvCxnSpPr>
          <p:nvPr/>
        </p:nvCxnSpPr>
        <p:spPr>
          <a:xfrm flipH="1" flipV="1">
            <a:off x="993587" y="1636636"/>
            <a:ext cx="1323859" cy="1073561"/>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367C0A94-9051-483D-A2B5-56EFD35FE66A}"/>
              </a:ext>
            </a:extLst>
          </p:cNvPr>
          <p:cNvSpPr/>
          <p:nvPr/>
        </p:nvSpPr>
        <p:spPr>
          <a:xfrm>
            <a:off x="1998069" y="437982"/>
            <a:ext cx="968929" cy="40228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APA</a:t>
            </a:r>
          </a:p>
        </p:txBody>
      </p:sp>
      <p:cxnSp>
        <p:nvCxnSpPr>
          <p:cNvPr id="52" name="Straight Arrow Connector 51">
            <a:extLst>
              <a:ext uri="{FF2B5EF4-FFF2-40B4-BE49-F238E27FC236}">
                <a16:creationId xmlns:a16="http://schemas.microsoft.com/office/drawing/2014/main" xmlns="" id="{0579A2F7-82DC-4C29-B7C3-7123D0CDDDC7}"/>
              </a:ext>
            </a:extLst>
          </p:cNvPr>
          <p:cNvCxnSpPr>
            <a:cxnSpLocks/>
            <a:stCxn id="9" idx="3"/>
            <a:endCxn id="10" idx="1"/>
          </p:cNvCxnSpPr>
          <p:nvPr/>
        </p:nvCxnSpPr>
        <p:spPr>
          <a:xfrm>
            <a:off x="1702504" y="952023"/>
            <a:ext cx="16336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63C784C-AF18-4CB5-9B30-0500AA54612D}"/>
              </a:ext>
            </a:extLst>
          </p:cNvPr>
          <p:cNvCxnSpPr>
            <a:cxnSpLocks/>
            <a:stCxn id="10" idx="3"/>
            <a:endCxn id="11" idx="1"/>
          </p:cNvCxnSpPr>
          <p:nvPr/>
        </p:nvCxnSpPr>
        <p:spPr>
          <a:xfrm>
            <a:off x="4753954" y="952023"/>
            <a:ext cx="6080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6A6F5850-5529-46FE-B661-D01DDAD39DAF}"/>
              </a:ext>
            </a:extLst>
          </p:cNvPr>
          <p:cNvSpPr/>
          <p:nvPr/>
        </p:nvSpPr>
        <p:spPr>
          <a:xfrm>
            <a:off x="7532912" y="541090"/>
            <a:ext cx="1468072" cy="457200"/>
          </a:xfrm>
          <a:prstGeom prst="ellipse">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Affirmed</a:t>
            </a:r>
          </a:p>
        </p:txBody>
      </p:sp>
      <p:sp>
        <p:nvSpPr>
          <p:cNvPr id="57" name="Freeform: Shape 56">
            <a:extLst>
              <a:ext uri="{FF2B5EF4-FFF2-40B4-BE49-F238E27FC236}">
                <a16:creationId xmlns:a16="http://schemas.microsoft.com/office/drawing/2014/main" xmlns="" id="{63B6E9C2-4D3C-42C6-8EA5-381A0F305668}"/>
              </a:ext>
            </a:extLst>
          </p:cNvPr>
          <p:cNvSpPr/>
          <p:nvPr/>
        </p:nvSpPr>
        <p:spPr>
          <a:xfrm>
            <a:off x="6948692" y="973123"/>
            <a:ext cx="528506" cy="352338"/>
          </a:xfrm>
          <a:custGeom>
            <a:avLst/>
            <a:gdLst>
              <a:gd name="connsiteX0" fmla="*/ 0 w 528506"/>
              <a:gd name="connsiteY0" fmla="*/ 0 h 352338"/>
              <a:gd name="connsiteX1" fmla="*/ 234891 w 528506"/>
              <a:gd name="connsiteY1" fmla="*/ 260059 h 352338"/>
              <a:gd name="connsiteX2" fmla="*/ 528506 w 528506"/>
              <a:gd name="connsiteY2" fmla="*/ 352338 h 352338"/>
            </a:gdLst>
            <a:ahLst/>
            <a:cxnLst>
              <a:cxn ang="0">
                <a:pos x="connsiteX0" y="connsiteY0"/>
              </a:cxn>
              <a:cxn ang="0">
                <a:pos x="connsiteX1" y="connsiteY1"/>
              </a:cxn>
              <a:cxn ang="0">
                <a:pos x="connsiteX2" y="connsiteY2"/>
              </a:cxn>
            </a:cxnLst>
            <a:rect l="l" t="t" r="r" b="b"/>
            <a:pathLst>
              <a:path w="528506" h="352338">
                <a:moveTo>
                  <a:pt x="0" y="0"/>
                </a:moveTo>
                <a:cubicBezTo>
                  <a:pt x="73403" y="100668"/>
                  <a:pt x="146807" y="201336"/>
                  <a:pt x="234891" y="260059"/>
                </a:cubicBezTo>
                <a:cubicBezTo>
                  <a:pt x="322975" y="318782"/>
                  <a:pt x="425740" y="335560"/>
                  <a:pt x="528506" y="352338"/>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1E0F6101-4923-4FA2-B230-C08E3B255173}"/>
              </a:ext>
            </a:extLst>
          </p:cNvPr>
          <p:cNvSpPr/>
          <p:nvPr/>
        </p:nvSpPr>
        <p:spPr>
          <a:xfrm>
            <a:off x="6107185" y="1551963"/>
            <a:ext cx="1979802" cy="1137156"/>
          </a:xfrm>
          <a:custGeom>
            <a:avLst/>
            <a:gdLst>
              <a:gd name="connsiteX0" fmla="*/ 1979802 w 1979802"/>
              <a:gd name="connsiteY0" fmla="*/ 0 h 1451296"/>
              <a:gd name="connsiteX1" fmla="*/ 1577131 w 1979802"/>
              <a:gd name="connsiteY1" fmla="*/ 511729 h 1451296"/>
              <a:gd name="connsiteX2" fmla="*/ 545285 w 1979802"/>
              <a:gd name="connsiteY2" fmla="*/ 704676 h 1451296"/>
              <a:gd name="connsiteX3" fmla="*/ 0 w 1979802"/>
              <a:gd name="connsiteY3" fmla="*/ 1451296 h 1451296"/>
            </a:gdLst>
            <a:ahLst/>
            <a:cxnLst>
              <a:cxn ang="0">
                <a:pos x="connsiteX0" y="connsiteY0"/>
              </a:cxn>
              <a:cxn ang="0">
                <a:pos x="connsiteX1" y="connsiteY1"/>
              </a:cxn>
              <a:cxn ang="0">
                <a:pos x="connsiteX2" y="connsiteY2"/>
              </a:cxn>
              <a:cxn ang="0">
                <a:pos x="connsiteX3" y="connsiteY3"/>
              </a:cxn>
            </a:cxnLst>
            <a:rect l="l" t="t" r="r" b="b"/>
            <a:pathLst>
              <a:path w="1979802" h="1451296">
                <a:moveTo>
                  <a:pt x="1979802" y="0"/>
                </a:moveTo>
                <a:cubicBezTo>
                  <a:pt x="1898009" y="197141"/>
                  <a:pt x="1816217" y="394283"/>
                  <a:pt x="1577131" y="511729"/>
                </a:cubicBezTo>
                <a:cubicBezTo>
                  <a:pt x="1338045" y="629175"/>
                  <a:pt x="808140" y="548082"/>
                  <a:pt x="545285" y="704676"/>
                </a:cubicBezTo>
                <a:cubicBezTo>
                  <a:pt x="282430" y="861270"/>
                  <a:pt x="141215" y="1156283"/>
                  <a:pt x="0" y="1451296"/>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xmlns="" id="{BF423E15-BA29-4AB0-A519-44F3A3939B6F}"/>
              </a:ext>
            </a:extLst>
          </p:cNvPr>
          <p:cNvCxnSpPr>
            <a:cxnSpLocks/>
            <a:stCxn id="11" idx="3"/>
            <a:endCxn id="21" idx="2"/>
          </p:cNvCxnSpPr>
          <p:nvPr/>
        </p:nvCxnSpPr>
        <p:spPr>
          <a:xfrm flipV="1">
            <a:off x="6948928" y="769690"/>
            <a:ext cx="583984" cy="182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xmlns="" id="{3E22DEAF-57F9-425F-92DB-BF08E98D5144}"/>
              </a:ext>
            </a:extLst>
          </p:cNvPr>
          <p:cNvSpPr/>
          <p:nvPr/>
        </p:nvSpPr>
        <p:spPr>
          <a:xfrm>
            <a:off x="8103765" y="3437389"/>
            <a:ext cx="914400" cy="914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Petition</a:t>
            </a:r>
          </a:p>
        </p:txBody>
      </p:sp>
      <p:cxnSp>
        <p:nvCxnSpPr>
          <p:cNvPr id="66" name="Straight Arrow Connector 65">
            <a:extLst>
              <a:ext uri="{FF2B5EF4-FFF2-40B4-BE49-F238E27FC236}">
                <a16:creationId xmlns:a16="http://schemas.microsoft.com/office/drawing/2014/main" xmlns="" id="{C653D17A-0420-4038-B3F8-6F7892C79816}"/>
              </a:ext>
            </a:extLst>
          </p:cNvPr>
          <p:cNvCxnSpPr>
            <a:cxnSpLocks/>
            <a:stCxn id="64" idx="1"/>
            <a:endCxn id="5" idx="3"/>
          </p:cNvCxnSpPr>
          <p:nvPr/>
        </p:nvCxnSpPr>
        <p:spPr>
          <a:xfrm flipH="1" flipV="1">
            <a:off x="6673463" y="3340651"/>
            <a:ext cx="1430302" cy="553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78F24000-E85B-4BAB-AF7A-1F297E597332}"/>
              </a:ext>
            </a:extLst>
          </p:cNvPr>
          <p:cNvCxnSpPr>
            <a:cxnSpLocks/>
            <a:stCxn id="30" idx="1"/>
            <a:endCxn id="5" idx="3"/>
          </p:cNvCxnSpPr>
          <p:nvPr/>
        </p:nvCxnSpPr>
        <p:spPr>
          <a:xfrm flipH="1">
            <a:off x="6673463" y="2848062"/>
            <a:ext cx="1447080" cy="49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36D2ACD0-9175-43F9-9067-4AE90B67C832}"/>
              </a:ext>
            </a:extLst>
          </p:cNvPr>
          <p:cNvSpPr/>
          <p:nvPr/>
        </p:nvSpPr>
        <p:spPr>
          <a:xfrm>
            <a:off x="6937696" y="2390862"/>
            <a:ext cx="914400" cy="914400"/>
          </a:xfrm>
          <a:prstGeom prst="roundRect">
            <a:avLst/>
          </a:prstGeom>
          <a:solidFill>
            <a:schemeClr val="accent6">
              <a:lumMod val="5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a:t>
            </a:r>
          </a:p>
        </p:txBody>
      </p:sp>
      <p:sp>
        <p:nvSpPr>
          <p:cNvPr id="69" name="TextBox 68">
            <a:extLst>
              <a:ext uri="{FF2B5EF4-FFF2-40B4-BE49-F238E27FC236}">
                <a16:creationId xmlns:a16="http://schemas.microsoft.com/office/drawing/2014/main" xmlns="" id="{C0FE1EF8-D7BB-4B9E-B40F-D19435DCFAF9}"/>
              </a:ext>
            </a:extLst>
          </p:cNvPr>
          <p:cNvSpPr txBox="1"/>
          <p:nvPr/>
        </p:nvSpPr>
        <p:spPr>
          <a:xfrm>
            <a:off x="6818544" y="3832899"/>
            <a:ext cx="1263744" cy="461665"/>
          </a:xfrm>
          <a:prstGeom prst="rect">
            <a:avLst/>
          </a:prstGeom>
          <a:noFill/>
        </p:spPr>
        <p:txBody>
          <a:bodyPr wrap="none" rtlCol="0">
            <a:spAutoFit/>
          </a:bodyPr>
          <a:lstStyle/>
          <a:p>
            <a:r>
              <a:rPr lang="en-US" sz="2400" dirty="0">
                <a:solidFill>
                  <a:schemeClr val="bg1">
                    <a:lumMod val="75000"/>
                  </a:schemeClr>
                </a:solidFill>
              </a:rPr>
              <a:t>Optional</a:t>
            </a:r>
          </a:p>
        </p:txBody>
      </p:sp>
      <p:sp>
        <p:nvSpPr>
          <p:cNvPr id="72" name="Oval 71">
            <a:extLst>
              <a:ext uri="{FF2B5EF4-FFF2-40B4-BE49-F238E27FC236}">
                <a16:creationId xmlns:a16="http://schemas.microsoft.com/office/drawing/2014/main" xmlns="" id="{6D4A8F8E-C6DD-40D2-B054-CE89099A203D}"/>
              </a:ext>
            </a:extLst>
          </p:cNvPr>
          <p:cNvSpPr/>
          <p:nvPr/>
        </p:nvSpPr>
        <p:spPr>
          <a:xfrm>
            <a:off x="1940044" y="1016277"/>
            <a:ext cx="1084978" cy="40228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Statute</a:t>
            </a:r>
          </a:p>
        </p:txBody>
      </p:sp>
      <p:sp>
        <p:nvSpPr>
          <p:cNvPr id="73" name="Oval 72">
            <a:extLst>
              <a:ext uri="{FF2B5EF4-FFF2-40B4-BE49-F238E27FC236}">
                <a16:creationId xmlns:a16="http://schemas.microsoft.com/office/drawing/2014/main" xmlns="" id="{9CFDCCAC-C6A0-4CF9-A46B-52CEDC59E27D}"/>
              </a:ext>
            </a:extLst>
          </p:cNvPr>
          <p:cNvSpPr/>
          <p:nvPr/>
        </p:nvSpPr>
        <p:spPr>
          <a:xfrm>
            <a:off x="1721233" y="1494211"/>
            <a:ext cx="1532390" cy="47118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Constitution</a:t>
            </a:r>
          </a:p>
        </p:txBody>
      </p:sp>
      <p:sp>
        <p:nvSpPr>
          <p:cNvPr id="78" name="TextBox 77">
            <a:extLst>
              <a:ext uri="{FF2B5EF4-FFF2-40B4-BE49-F238E27FC236}">
                <a16:creationId xmlns:a16="http://schemas.microsoft.com/office/drawing/2014/main" xmlns="" id="{03BF9886-CEBC-48D3-9EF2-C8F396922E41}"/>
              </a:ext>
            </a:extLst>
          </p:cNvPr>
          <p:cNvSpPr txBox="1"/>
          <p:nvPr/>
        </p:nvSpPr>
        <p:spPr>
          <a:xfrm>
            <a:off x="6252759" y="6483572"/>
            <a:ext cx="2891241" cy="369332"/>
          </a:xfrm>
          <a:prstGeom prst="rect">
            <a:avLst/>
          </a:prstGeom>
          <a:noFill/>
        </p:spPr>
        <p:txBody>
          <a:bodyPr wrap="none" rtlCol="0">
            <a:spAutoFit/>
          </a:bodyPr>
          <a:lstStyle/>
          <a:p>
            <a:r>
              <a:rPr lang="en-US" dirty="0">
                <a:solidFill>
                  <a:schemeClr val="bg1">
                    <a:lumMod val="75000"/>
                  </a:schemeClr>
                </a:solidFill>
              </a:rPr>
              <a:t>Warning: Not Drawn to Scale</a:t>
            </a:r>
          </a:p>
        </p:txBody>
      </p:sp>
      <p:sp>
        <p:nvSpPr>
          <p:cNvPr id="130" name="Freeform: Shape 129">
            <a:extLst>
              <a:ext uri="{FF2B5EF4-FFF2-40B4-BE49-F238E27FC236}">
                <a16:creationId xmlns:a16="http://schemas.microsoft.com/office/drawing/2014/main" xmlns="" id="{AF651102-9F68-4F0F-8C60-989564C8E46C}"/>
              </a:ext>
            </a:extLst>
          </p:cNvPr>
          <p:cNvSpPr/>
          <p:nvPr/>
        </p:nvSpPr>
        <p:spPr>
          <a:xfrm>
            <a:off x="2001290" y="3959525"/>
            <a:ext cx="327842" cy="1138686"/>
          </a:xfrm>
          <a:custGeom>
            <a:avLst/>
            <a:gdLst>
              <a:gd name="connsiteX0" fmla="*/ 310589 w 327842"/>
              <a:gd name="connsiteY0" fmla="*/ 0 h 1138686"/>
              <a:gd name="connsiteX1" fmla="*/ 38 w 327842"/>
              <a:gd name="connsiteY1" fmla="*/ 526211 h 1138686"/>
              <a:gd name="connsiteX2" fmla="*/ 327842 w 327842"/>
              <a:gd name="connsiteY2" fmla="*/ 1138686 h 1138686"/>
            </a:gdLst>
            <a:ahLst/>
            <a:cxnLst>
              <a:cxn ang="0">
                <a:pos x="connsiteX0" y="connsiteY0"/>
              </a:cxn>
              <a:cxn ang="0">
                <a:pos x="connsiteX1" y="connsiteY1"/>
              </a:cxn>
              <a:cxn ang="0">
                <a:pos x="connsiteX2" y="connsiteY2"/>
              </a:cxn>
            </a:cxnLst>
            <a:rect l="l" t="t" r="r" b="b"/>
            <a:pathLst>
              <a:path w="327842" h="1138686">
                <a:moveTo>
                  <a:pt x="310589" y="0"/>
                </a:moveTo>
                <a:cubicBezTo>
                  <a:pt x="153875" y="168215"/>
                  <a:pt x="-2838" y="336430"/>
                  <a:pt x="38" y="526211"/>
                </a:cubicBezTo>
                <a:cubicBezTo>
                  <a:pt x="2913" y="715992"/>
                  <a:pt x="165377" y="927339"/>
                  <a:pt x="327842" y="1138686"/>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B059379-2DCD-4B21-99D2-E5D41BC4E40C}"/>
              </a:ext>
            </a:extLst>
          </p:cNvPr>
          <p:cNvSpPr/>
          <p:nvPr/>
        </p:nvSpPr>
        <p:spPr>
          <a:xfrm>
            <a:off x="1673197" y="2710197"/>
            <a:ext cx="1288498"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a:t>
            </a:r>
          </a:p>
          <a:p>
            <a:pPr algn="ctr"/>
            <a:r>
              <a:rPr lang="en-US" sz="2400" dirty="0"/>
              <a:t>Decision</a:t>
            </a:r>
          </a:p>
        </p:txBody>
      </p:sp>
      <p:pic>
        <p:nvPicPr>
          <p:cNvPr id="3074" name="Picture 2" descr="Related image">
            <a:extLst>
              <a:ext uri="{FF2B5EF4-FFF2-40B4-BE49-F238E27FC236}">
                <a16:creationId xmlns:a16="http://schemas.microsoft.com/office/drawing/2014/main" xmlns="" id="{B75B0AE3-8F27-418C-86B5-1570CDC97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1" y="5887271"/>
            <a:ext cx="2395099" cy="1197550"/>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xmlns="" id="{24875379-CB13-499F-A8DF-65AA3BA61028}"/>
              </a:ext>
            </a:extLst>
          </p:cNvPr>
          <p:cNvSpPr txBox="1"/>
          <p:nvPr/>
        </p:nvSpPr>
        <p:spPr>
          <a:xfrm>
            <a:off x="2248156" y="4010366"/>
            <a:ext cx="3837333" cy="461665"/>
          </a:xfrm>
          <a:prstGeom prst="rect">
            <a:avLst/>
          </a:prstGeom>
          <a:noFill/>
        </p:spPr>
        <p:txBody>
          <a:bodyPr wrap="none" rtlCol="0">
            <a:spAutoFit/>
          </a:bodyPr>
          <a:lstStyle/>
          <a:p>
            <a:r>
              <a:rPr lang="en-US" sz="2400" dirty="0">
                <a:solidFill>
                  <a:schemeClr val="bg1">
                    <a:lumMod val="65000"/>
                  </a:schemeClr>
                </a:solidFill>
              </a:rPr>
              <a:t>Administrative Procedure Act</a:t>
            </a:r>
          </a:p>
        </p:txBody>
      </p:sp>
      <p:sp>
        <p:nvSpPr>
          <p:cNvPr id="8" name="TextBox 7">
            <a:extLst>
              <a:ext uri="{FF2B5EF4-FFF2-40B4-BE49-F238E27FC236}">
                <a16:creationId xmlns:a16="http://schemas.microsoft.com/office/drawing/2014/main" xmlns="" id="{A18C8833-306A-416F-B119-6381B427BA35}"/>
              </a:ext>
            </a:extLst>
          </p:cNvPr>
          <p:cNvSpPr txBox="1"/>
          <p:nvPr/>
        </p:nvSpPr>
        <p:spPr>
          <a:xfrm>
            <a:off x="3954092" y="1707417"/>
            <a:ext cx="4722960" cy="584775"/>
          </a:xfrm>
          <a:prstGeom prst="rect">
            <a:avLst/>
          </a:prstGeom>
          <a:noFill/>
        </p:spPr>
        <p:txBody>
          <a:bodyPr wrap="none" rtlCol="0">
            <a:spAutoFit/>
          </a:bodyPr>
          <a:lstStyle/>
          <a:p>
            <a:r>
              <a:rPr lang="en-US" sz="3200" dirty="0">
                <a:solidFill>
                  <a:srgbClr val="FF0000"/>
                </a:solidFill>
                <a:effectLst>
                  <a:glow rad="127000">
                    <a:schemeClr val="bg1"/>
                  </a:glow>
                </a:effectLst>
              </a:rPr>
              <a:t>Opportunities for Influence</a:t>
            </a:r>
          </a:p>
        </p:txBody>
      </p:sp>
      <p:sp>
        <p:nvSpPr>
          <p:cNvPr id="48" name="TextBox 47">
            <a:extLst>
              <a:ext uri="{FF2B5EF4-FFF2-40B4-BE49-F238E27FC236}">
                <a16:creationId xmlns:a16="http://schemas.microsoft.com/office/drawing/2014/main" xmlns="" id="{A4FA2982-F70C-4E2F-8F00-DB37AA0D1573}"/>
              </a:ext>
            </a:extLst>
          </p:cNvPr>
          <p:cNvSpPr txBox="1"/>
          <p:nvPr/>
        </p:nvSpPr>
        <p:spPr>
          <a:xfrm>
            <a:off x="1762491" y="-35201"/>
            <a:ext cx="1591269" cy="400110"/>
          </a:xfrm>
          <a:prstGeom prst="rect">
            <a:avLst/>
          </a:prstGeom>
          <a:noFill/>
        </p:spPr>
        <p:txBody>
          <a:bodyPr wrap="none" rtlCol="0">
            <a:spAutoFit/>
          </a:bodyPr>
          <a:lstStyle/>
          <a:p>
            <a:r>
              <a:rPr lang="en-US" sz="2000" dirty="0">
                <a:solidFill>
                  <a:srgbClr val="FF0000"/>
                </a:solidFill>
                <a:effectLst>
                  <a:glow rad="127000">
                    <a:schemeClr val="bg1"/>
                  </a:glow>
                </a:effectLst>
              </a:rPr>
              <a:t>Amicus Briefs</a:t>
            </a:r>
          </a:p>
        </p:txBody>
      </p:sp>
      <p:sp>
        <p:nvSpPr>
          <p:cNvPr id="49" name="TextBox 48">
            <a:extLst>
              <a:ext uri="{FF2B5EF4-FFF2-40B4-BE49-F238E27FC236}">
                <a16:creationId xmlns:a16="http://schemas.microsoft.com/office/drawing/2014/main" xmlns="" id="{B35261B0-2443-466F-9512-47E61598DD9B}"/>
              </a:ext>
            </a:extLst>
          </p:cNvPr>
          <p:cNvSpPr txBox="1"/>
          <p:nvPr/>
        </p:nvSpPr>
        <p:spPr>
          <a:xfrm>
            <a:off x="4126597" y="2265932"/>
            <a:ext cx="1314014" cy="400110"/>
          </a:xfrm>
          <a:prstGeom prst="rect">
            <a:avLst/>
          </a:prstGeom>
          <a:noFill/>
        </p:spPr>
        <p:txBody>
          <a:bodyPr wrap="none" rtlCol="0">
            <a:spAutoFit/>
          </a:bodyPr>
          <a:lstStyle/>
          <a:p>
            <a:r>
              <a:rPr lang="en-US" sz="2000" dirty="0">
                <a:solidFill>
                  <a:srgbClr val="FF0000"/>
                </a:solidFill>
                <a:effectLst>
                  <a:glow rad="127000">
                    <a:schemeClr val="bg1"/>
                  </a:glow>
                </a:effectLst>
              </a:rPr>
              <a:t>Comments</a:t>
            </a:r>
          </a:p>
        </p:txBody>
      </p:sp>
      <p:sp>
        <p:nvSpPr>
          <p:cNvPr id="51" name="TextBox 50">
            <a:extLst>
              <a:ext uri="{FF2B5EF4-FFF2-40B4-BE49-F238E27FC236}">
                <a16:creationId xmlns:a16="http://schemas.microsoft.com/office/drawing/2014/main" xmlns="" id="{B7D3F651-2F00-46CD-91AE-19B6DB4A88F9}"/>
              </a:ext>
            </a:extLst>
          </p:cNvPr>
          <p:cNvSpPr txBox="1"/>
          <p:nvPr/>
        </p:nvSpPr>
        <p:spPr>
          <a:xfrm>
            <a:off x="4738244" y="4673101"/>
            <a:ext cx="1124347" cy="400110"/>
          </a:xfrm>
          <a:prstGeom prst="rect">
            <a:avLst/>
          </a:prstGeom>
          <a:noFill/>
        </p:spPr>
        <p:txBody>
          <a:bodyPr wrap="none" rtlCol="0">
            <a:spAutoFit/>
          </a:bodyPr>
          <a:lstStyle/>
          <a:p>
            <a:r>
              <a:rPr lang="en-US" sz="2000" dirty="0">
                <a:solidFill>
                  <a:srgbClr val="FF0000"/>
                </a:solidFill>
                <a:effectLst>
                  <a:glow rad="127000">
                    <a:schemeClr val="bg1"/>
                  </a:glow>
                </a:effectLst>
              </a:rPr>
              <a:t>Lobbying</a:t>
            </a:r>
          </a:p>
        </p:txBody>
      </p:sp>
      <p:sp>
        <p:nvSpPr>
          <p:cNvPr id="53" name="TextBox 52">
            <a:extLst>
              <a:ext uri="{FF2B5EF4-FFF2-40B4-BE49-F238E27FC236}">
                <a16:creationId xmlns:a16="http://schemas.microsoft.com/office/drawing/2014/main" xmlns="" id="{5137E325-E2B7-4DFD-B37F-8E2406A03AAD}"/>
              </a:ext>
            </a:extLst>
          </p:cNvPr>
          <p:cNvSpPr txBox="1"/>
          <p:nvPr/>
        </p:nvSpPr>
        <p:spPr>
          <a:xfrm>
            <a:off x="6774777" y="3314789"/>
            <a:ext cx="2407710" cy="400110"/>
          </a:xfrm>
          <a:prstGeom prst="rect">
            <a:avLst/>
          </a:prstGeom>
          <a:noFill/>
        </p:spPr>
        <p:txBody>
          <a:bodyPr wrap="none" rtlCol="0">
            <a:spAutoFit/>
          </a:bodyPr>
          <a:lstStyle/>
          <a:p>
            <a:r>
              <a:rPr lang="en-US" sz="2000" dirty="0">
                <a:solidFill>
                  <a:srgbClr val="FF0000"/>
                </a:solidFill>
                <a:effectLst>
                  <a:glow rad="127000">
                    <a:schemeClr val="bg1"/>
                  </a:glow>
                </a:effectLst>
              </a:rPr>
              <a:t>Advisory Committees</a:t>
            </a:r>
          </a:p>
        </p:txBody>
      </p:sp>
      <p:sp>
        <p:nvSpPr>
          <p:cNvPr id="55" name="TextBox 54">
            <a:extLst>
              <a:ext uri="{FF2B5EF4-FFF2-40B4-BE49-F238E27FC236}">
                <a16:creationId xmlns:a16="http://schemas.microsoft.com/office/drawing/2014/main" xmlns="" id="{7565F1A2-709F-4283-ABBC-EED51F069B2B}"/>
              </a:ext>
            </a:extLst>
          </p:cNvPr>
          <p:cNvSpPr txBox="1"/>
          <p:nvPr/>
        </p:nvSpPr>
        <p:spPr>
          <a:xfrm>
            <a:off x="-44084" y="4658522"/>
            <a:ext cx="1482009" cy="461665"/>
          </a:xfrm>
          <a:prstGeom prst="rect">
            <a:avLst/>
          </a:prstGeom>
          <a:noFill/>
        </p:spPr>
        <p:txBody>
          <a:bodyPr wrap="none" rtlCol="0">
            <a:spAutoFit/>
          </a:bodyPr>
          <a:lstStyle/>
          <a:p>
            <a:r>
              <a:rPr lang="en-US" sz="2400" dirty="0">
                <a:solidFill>
                  <a:schemeClr val="bg1"/>
                </a:solidFill>
              </a:rPr>
              <a:t>Legislative</a:t>
            </a:r>
          </a:p>
        </p:txBody>
      </p:sp>
      <p:sp>
        <p:nvSpPr>
          <p:cNvPr id="56" name="TextBox 55">
            <a:extLst>
              <a:ext uri="{FF2B5EF4-FFF2-40B4-BE49-F238E27FC236}">
                <a16:creationId xmlns:a16="http://schemas.microsoft.com/office/drawing/2014/main" xmlns="" id="{B87B9801-CDB2-4EC2-88EB-105FDA446EE0}"/>
              </a:ext>
            </a:extLst>
          </p:cNvPr>
          <p:cNvSpPr txBox="1"/>
          <p:nvPr/>
        </p:nvSpPr>
        <p:spPr>
          <a:xfrm>
            <a:off x="-39575" y="-80534"/>
            <a:ext cx="1095172" cy="461665"/>
          </a:xfrm>
          <a:prstGeom prst="rect">
            <a:avLst/>
          </a:prstGeom>
          <a:noFill/>
        </p:spPr>
        <p:txBody>
          <a:bodyPr wrap="none" rtlCol="0">
            <a:spAutoFit/>
          </a:bodyPr>
          <a:lstStyle/>
          <a:p>
            <a:r>
              <a:rPr lang="en-US" sz="2400" dirty="0">
                <a:solidFill>
                  <a:schemeClr val="bg1"/>
                </a:solidFill>
              </a:rPr>
              <a:t>Judicial</a:t>
            </a:r>
          </a:p>
        </p:txBody>
      </p:sp>
      <p:sp>
        <p:nvSpPr>
          <p:cNvPr id="59" name="TextBox 58">
            <a:extLst>
              <a:ext uri="{FF2B5EF4-FFF2-40B4-BE49-F238E27FC236}">
                <a16:creationId xmlns:a16="http://schemas.microsoft.com/office/drawing/2014/main" xmlns="" id="{959C522E-FF47-4B66-A32E-5FBAD555D3E0}"/>
              </a:ext>
            </a:extLst>
          </p:cNvPr>
          <p:cNvSpPr txBox="1"/>
          <p:nvPr/>
        </p:nvSpPr>
        <p:spPr>
          <a:xfrm>
            <a:off x="-36308" y="2000034"/>
            <a:ext cx="1369349" cy="461665"/>
          </a:xfrm>
          <a:prstGeom prst="rect">
            <a:avLst/>
          </a:prstGeom>
          <a:noFill/>
        </p:spPr>
        <p:txBody>
          <a:bodyPr wrap="none" rtlCol="0">
            <a:spAutoFit/>
          </a:bodyPr>
          <a:lstStyle/>
          <a:p>
            <a:r>
              <a:rPr lang="en-US" sz="2400" dirty="0">
                <a:solidFill>
                  <a:schemeClr val="bg1"/>
                </a:solidFill>
              </a:rPr>
              <a:t>Executive</a:t>
            </a:r>
          </a:p>
        </p:txBody>
      </p:sp>
      <p:sp>
        <p:nvSpPr>
          <p:cNvPr id="9" name="Rectangle 8">
            <a:extLst>
              <a:ext uri="{FF2B5EF4-FFF2-40B4-BE49-F238E27FC236}">
                <a16:creationId xmlns:a16="http://schemas.microsoft.com/office/drawing/2014/main" xmlns="" id="{CB8C7127-D23D-47BE-9F34-436D963E207D}"/>
              </a:ext>
            </a:extLst>
          </p:cNvPr>
          <p:cNvSpPr/>
          <p:nvPr/>
        </p:nvSpPr>
        <p:spPr>
          <a:xfrm>
            <a:off x="284670" y="267410"/>
            <a:ext cx="1417834" cy="1369226"/>
          </a:xfrm>
          <a:prstGeom prst="rect">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Appeal</a:t>
            </a:r>
          </a:p>
        </p:txBody>
      </p:sp>
    </p:spTree>
    <p:extLst>
      <p:ext uri="{BB962C8B-B14F-4D97-AF65-F5344CB8AC3E}">
        <p14:creationId xmlns:p14="http://schemas.microsoft.com/office/powerpoint/2010/main" val="368949788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3407ED1E-2E0B-424F-90EF-224341779DDD}"/>
              </a:ext>
            </a:extLst>
          </p:cNvPr>
          <p:cNvSpPr/>
          <p:nvPr/>
        </p:nvSpPr>
        <p:spPr>
          <a:xfrm>
            <a:off x="1" y="2066881"/>
            <a:ext cx="9143999" cy="26608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Rounded Corners 132">
            <a:extLst>
              <a:ext uri="{FF2B5EF4-FFF2-40B4-BE49-F238E27FC236}">
                <a16:creationId xmlns:a16="http://schemas.microsoft.com/office/drawing/2014/main" xmlns="" id="{E4D5F156-6651-4CCF-8DC2-410B7823D3DD}"/>
              </a:ext>
            </a:extLst>
          </p:cNvPr>
          <p:cNvSpPr/>
          <p:nvPr/>
        </p:nvSpPr>
        <p:spPr>
          <a:xfrm>
            <a:off x="1545156" y="2230867"/>
            <a:ext cx="5233246" cy="2315254"/>
          </a:xfrm>
          <a:prstGeom prst="round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48373838-5477-4089-8F58-C509735FB0D6}"/>
              </a:ext>
            </a:extLst>
          </p:cNvPr>
          <p:cNvSpPr/>
          <p:nvPr/>
        </p:nvSpPr>
        <p:spPr>
          <a:xfrm>
            <a:off x="-337" y="2939"/>
            <a:ext cx="9143999" cy="2070238"/>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006C00B2-98C2-4EAA-A70B-AC7A1757A9FF}"/>
              </a:ext>
            </a:extLst>
          </p:cNvPr>
          <p:cNvSpPr/>
          <p:nvPr/>
        </p:nvSpPr>
        <p:spPr>
          <a:xfrm>
            <a:off x="0" y="4727275"/>
            <a:ext cx="9143999" cy="21342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xmlns="" id="{D3DCAEB6-495E-458A-BBB0-287D16A3BBFA}"/>
              </a:ext>
            </a:extLst>
          </p:cNvPr>
          <p:cNvSpPr/>
          <p:nvPr/>
        </p:nvSpPr>
        <p:spPr>
          <a:xfrm>
            <a:off x="6818544" y="2230867"/>
            <a:ext cx="2325455" cy="23152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xmlns="" id="{CCBA53A9-726A-4D47-997C-B8C5E3CAD12E}"/>
              </a:ext>
            </a:extLst>
          </p:cNvPr>
          <p:cNvCxnSpPr>
            <a:cxnSpLocks/>
            <a:stCxn id="4" idx="0"/>
            <a:endCxn id="9" idx="2"/>
          </p:cNvCxnSpPr>
          <p:nvPr/>
        </p:nvCxnSpPr>
        <p:spPr>
          <a:xfrm flipH="1" flipV="1">
            <a:off x="993587" y="1636636"/>
            <a:ext cx="5610121" cy="3448044"/>
          </a:xfrm>
          <a:prstGeom prst="straightConnector1">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E6FB52D7-E176-4CBA-B52A-A037C863AD4E}"/>
              </a:ext>
            </a:extLst>
          </p:cNvPr>
          <p:cNvSpPr/>
          <p:nvPr/>
        </p:nvSpPr>
        <p:spPr>
          <a:xfrm>
            <a:off x="1698460"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Bill</a:t>
            </a:r>
          </a:p>
        </p:txBody>
      </p:sp>
      <p:sp>
        <p:nvSpPr>
          <p:cNvPr id="3" name="Rectangle 2">
            <a:extLst>
              <a:ext uri="{FF2B5EF4-FFF2-40B4-BE49-F238E27FC236}">
                <a16:creationId xmlns:a16="http://schemas.microsoft.com/office/drawing/2014/main" xmlns="" id="{7089DCB8-875E-4ACF-8410-08A20B705416}"/>
              </a:ext>
            </a:extLst>
          </p:cNvPr>
          <p:cNvSpPr/>
          <p:nvPr/>
        </p:nvSpPr>
        <p:spPr>
          <a:xfrm>
            <a:off x="3645254" y="5084680"/>
            <a:ext cx="1844333" cy="1504556"/>
          </a:xfrm>
          <a:prstGeom prst="rect">
            <a:avLst/>
          </a:prstGeom>
          <a:solidFill>
            <a:srgbClr val="0066F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Hearings</a:t>
            </a:r>
          </a:p>
        </p:txBody>
      </p:sp>
      <p:sp>
        <p:nvSpPr>
          <p:cNvPr id="4" name="Rectangle 3">
            <a:extLst>
              <a:ext uri="{FF2B5EF4-FFF2-40B4-BE49-F238E27FC236}">
                <a16:creationId xmlns:a16="http://schemas.microsoft.com/office/drawing/2014/main" xmlns="" id="{FC71C060-8FA7-4D0E-9CEE-16F44774A121}"/>
              </a:ext>
            </a:extLst>
          </p:cNvPr>
          <p:cNvSpPr/>
          <p:nvPr/>
        </p:nvSpPr>
        <p:spPr>
          <a:xfrm>
            <a:off x="5805961" y="5084680"/>
            <a:ext cx="1595494" cy="150455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Law</a:t>
            </a:r>
          </a:p>
        </p:txBody>
      </p:sp>
      <p:sp>
        <p:nvSpPr>
          <p:cNvPr id="5" name="Rectangle 4">
            <a:extLst>
              <a:ext uri="{FF2B5EF4-FFF2-40B4-BE49-F238E27FC236}">
                <a16:creationId xmlns:a16="http://schemas.microsoft.com/office/drawing/2014/main" xmlns="" id="{77593C33-0782-4F3C-A609-FA5C1FCC58F1}"/>
              </a:ext>
            </a:extLst>
          </p:cNvPr>
          <p:cNvSpPr/>
          <p:nvPr/>
        </p:nvSpPr>
        <p:spPr>
          <a:xfrm>
            <a:off x="5297298" y="2701107"/>
            <a:ext cx="1376165"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Notice</a:t>
            </a:r>
            <a:br>
              <a:rPr lang="en-US" sz="2400" dirty="0"/>
            </a:br>
            <a:r>
              <a:rPr lang="en-US" sz="2400" dirty="0"/>
              <a:t>Proposed</a:t>
            </a:r>
            <a:br>
              <a:rPr lang="en-US" sz="2400" dirty="0"/>
            </a:br>
            <a:r>
              <a:rPr lang="en-US" sz="2400" dirty="0"/>
              <a:t>Rule</a:t>
            </a:r>
          </a:p>
        </p:txBody>
      </p:sp>
      <p:sp>
        <p:nvSpPr>
          <p:cNvPr id="6" name="Rectangle 5">
            <a:extLst>
              <a:ext uri="{FF2B5EF4-FFF2-40B4-BE49-F238E27FC236}">
                <a16:creationId xmlns:a16="http://schemas.microsoft.com/office/drawing/2014/main" xmlns="" id="{271D4F6B-B5B0-4D6B-8848-BB91165D2215}"/>
              </a:ext>
            </a:extLst>
          </p:cNvPr>
          <p:cNvSpPr/>
          <p:nvPr/>
        </p:nvSpPr>
        <p:spPr>
          <a:xfrm>
            <a:off x="3376045" y="2701107"/>
            <a:ext cx="1546187" cy="1279087"/>
          </a:xfrm>
          <a:prstGeom prst="rect">
            <a:avLst/>
          </a:prstGeom>
          <a:solidFill>
            <a:schemeClr val="accent6">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Comments</a:t>
            </a:r>
          </a:p>
        </p:txBody>
      </p:sp>
      <p:sp>
        <p:nvSpPr>
          <p:cNvPr id="9" name="Rectangle 8">
            <a:extLst>
              <a:ext uri="{FF2B5EF4-FFF2-40B4-BE49-F238E27FC236}">
                <a16:creationId xmlns:a16="http://schemas.microsoft.com/office/drawing/2014/main" xmlns="" id="{CB8C7127-D23D-47BE-9F34-436D963E207D}"/>
              </a:ext>
            </a:extLst>
          </p:cNvPr>
          <p:cNvSpPr/>
          <p:nvPr/>
        </p:nvSpPr>
        <p:spPr>
          <a:xfrm>
            <a:off x="284670" y="267410"/>
            <a:ext cx="1417834" cy="1369226"/>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Appeal</a:t>
            </a:r>
          </a:p>
        </p:txBody>
      </p:sp>
      <p:sp>
        <p:nvSpPr>
          <p:cNvPr id="10" name="Rectangle 9">
            <a:extLst>
              <a:ext uri="{FF2B5EF4-FFF2-40B4-BE49-F238E27FC236}">
                <a16:creationId xmlns:a16="http://schemas.microsoft.com/office/drawing/2014/main" xmlns="" id="{57498209-64EA-4547-A555-90252EB66D3B}"/>
              </a:ext>
            </a:extLst>
          </p:cNvPr>
          <p:cNvSpPr/>
          <p:nvPr/>
        </p:nvSpPr>
        <p:spPr>
          <a:xfrm>
            <a:off x="3336120" y="267410"/>
            <a:ext cx="1417834"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Court</a:t>
            </a:r>
            <a:br>
              <a:rPr lang="en-US" sz="2800" dirty="0"/>
            </a:br>
            <a:r>
              <a:rPr lang="en-US" sz="2800" dirty="0"/>
              <a:t>Order</a:t>
            </a:r>
          </a:p>
        </p:txBody>
      </p:sp>
      <p:sp>
        <p:nvSpPr>
          <p:cNvPr id="11" name="Rectangle 10">
            <a:extLst>
              <a:ext uri="{FF2B5EF4-FFF2-40B4-BE49-F238E27FC236}">
                <a16:creationId xmlns:a16="http://schemas.microsoft.com/office/drawing/2014/main" xmlns="" id="{3DEA1915-5F00-4533-9BEB-75B53AE8C86E}"/>
              </a:ext>
            </a:extLst>
          </p:cNvPr>
          <p:cNvSpPr/>
          <p:nvPr/>
        </p:nvSpPr>
        <p:spPr>
          <a:xfrm>
            <a:off x="5361990" y="267410"/>
            <a:ext cx="1586938" cy="13692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Supreme</a:t>
            </a:r>
            <a:br>
              <a:rPr lang="en-US" sz="2800" dirty="0"/>
            </a:br>
            <a:r>
              <a:rPr lang="en-US" sz="2800" dirty="0"/>
              <a:t>Court</a:t>
            </a:r>
          </a:p>
        </p:txBody>
      </p:sp>
      <p:sp>
        <p:nvSpPr>
          <p:cNvPr id="17" name="Rectangle 16">
            <a:extLst>
              <a:ext uri="{FF2B5EF4-FFF2-40B4-BE49-F238E27FC236}">
                <a16:creationId xmlns:a16="http://schemas.microsoft.com/office/drawing/2014/main" xmlns="" id="{FEE0E436-E940-41BE-96DD-B47074332CE1}"/>
              </a:ext>
            </a:extLst>
          </p:cNvPr>
          <p:cNvSpPr/>
          <p:nvPr/>
        </p:nvSpPr>
        <p:spPr>
          <a:xfrm>
            <a:off x="83890" y="2701107"/>
            <a:ext cx="1158314" cy="1279087"/>
          </a:xfrm>
          <a:prstGeom prst="rect">
            <a:avLst/>
          </a:prstGeom>
          <a:solidFill>
            <a:schemeClr val="accent6">
              <a:lumMod val="50000"/>
            </a:schemeClr>
          </a:solidFill>
          <a:ln w="57150">
            <a:solidFill>
              <a:srgbClr val="FFFF00"/>
            </a:solidFill>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Enforce</a:t>
            </a:r>
          </a:p>
        </p:txBody>
      </p:sp>
      <p:sp>
        <p:nvSpPr>
          <p:cNvPr id="20" name="Oval 19">
            <a:extLst>
              <a:ext uri="{FF2B5EF4-FFF2-40B4-BE49-F238E27FC236}">
                <a16:creationId xmlns:a16="http://schemas.microsoft.com/office/drawing/2014/main" xmlns="" id="{0D267DCB-8639-4A5E-A695-7653963E7978}"/>
              </a:ext>
            </a:extLst>
          </p:cNvPr>
          <p:cNvSpPr/>
          <p:nvPr/>
        </p:nvSpPr>
        <p:spPr>
          <a:xfrm>
            <a:off x="7507745" y="1090569"/>
            <a:ext cx="1468072"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Reversed</a:t>
            </a:r>
          </a:p>
          <a:p>
            <a:pPr algn="ctr"/>
            <a:r>
              <a:rPr lang="en-US" sz="1400" dirty="0"/>
              <a:t>Remanded</a:t>
            </a:r>
          </a:p>
        </p:txBody>
      </p:sp>
      <p:cxnSp>
        <p:nvCxnSpPr>
          <p:cNvPr id="26" name="Straight Arrow Connector 25">
            <a:extLst>
              <a:ext uri="{FF2B5EF4-FFF2-40B4-BE49-F238E27FC236}">
                <a16:creationId xmlns:a16="http://schemas.microsoft.com/office/drawing/2014/main" xmlns="" id="{5F3C517B-58D9-42B3-836B-B6A6CD57179E}"/>
              </a:ext>
            </a:extLst>
          </p:cNvPr>
          <p:cNvCxnSpPr>
            <a:cxnSpLocks/>
            <a:stCxn id="2" idx="3"/>
            <a:endCxn id="3" idx="1"/>
          </p:cNvCxnSpPr>
          <p:nvPr/>
        </p:nvCxnSpPr>
        <p:spPr>
          <a:xfrm>
            <a:off x="3293954" y="5836958"/>
            <a:ext cx="351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680836B5-B7E2-451E-B742-739AAB0EB0AE}"/>
              </a:ext>
            </a:extLst>
          </p:cNvPr>
          <p:cNvCxnSpPr>
            <a:cxnSpLocks/>
            <a:stCxn id="3" idx="3"/>
            <a:endCxn id="4" idx="1"/>
          </p:cNvCxnSpPr>
          <p:nvPr/>
        </p:nvCxnSpPr>
        <p:spPr>
          <a:xfrm>
            <a:off x="5489587" y="5836958"/>
            <a:ext cx="3163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8E73B41-EB78-473C-80FC-5AD2C2A91567}"/>
              </a:ext>
            </a:extLst>
          </p:cNvPr>
          <p:cNvSpPr/>
          <p:nvPr/>
        </p:nvSpPr>
        <p:spPr>
          <a:xfrm>
            <a:off x="8120543" y="2390862"/>
            <a:ext cx="914400" cy="914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Notice</a:t>
            </a:r>
            <a:br>
              <a:rPr lang="en-US" sz="1600" dirty="0"/>
            </a:br>
            <a:r>
              <a:rPr lang="en-US" sz="1600" dirty="0"/>
              <a:t>Inquiry</a:t>
            </a:r>
          </a:p>
        </p:txBody>
      </p:sp>
      <p:cxnSp>
        <p:nvCxnSpPr>
          <p:cNvPr id="32" name="Straight Arrow Connector 31">
            <a:extLst>
              <a:ext uri="{FF2B5EF4-FFF2-40B4-BE49-F238E27FC236}">
                <a16:creationId xmlns:a16="http://schemas.microsoft.com/office/drawing/2014/main" xmlns="" id="{59EDCD58-EB21-4648-9510-895AA092AA6A}"/>
              </a:ext>
            </a:extLst>
          </p:cNvPr>
          <p:cNvCxnSpPr>
            <a:cxnSpLocks/>
            <a:stCxn id="4" idx="0"/>
            <a:endCxn id="5" idx="2"/>
          </p:cNvCxnSpPr>
          <p:nvPr/>
        </p:nvCxnSpPr>
        <p:spPr>
          <a:xfrm flipH="1" flipV="1">
            <a:off x="5985381" y="3980194"/>
            <a:ext cx="618327" cy="110448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CA61833B-6B7F-451D-9EC9-8D6679DDC58B}"/>
              </a:ext>
            </a:extLst>
          </p:cNvPr>
          <p:cNvCxnSpPr>
            <a:cxnSpLocks/>
            <a:stCxn id="5" idx="1"/>
            <a:endCxn id="6" idx="3"/>
          </p:cNvCxnSpPr>
          <p:nvPr/>
        </p:nvCxnSpPr>
        <p:spPr>
          <a:xfrm flipH="1">
            <a:off x="4922232" y="3340651"/>
            <a:ext cx="3750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1DA639CF-10DB-4372-A95A-116D4E5430AC}"/>
              </a:ext>
            </a:extLst>
          </p:cNvPr>
          <p:cNvCxnSpPr>
            <a:stCxn id="30" idx="1"/>
            <a:endCxn id="29" idx="3"/>
          </p:cNvCxnSpPr>
          <p:nvPr/>
        </p:nvCxnSpPr>
        <p:spPr>
          <a:xfrm flipH="1">
            <a:off x="7852096" y="2848062"/>
            <a:ext cx="2684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312714AB-ACA7-44AE-84BC-25761A87FADE}"/>
              </a:ext>
            </a:extLst>
          </p:cNvPr>
          <p:cNvCxnSpPr>
            <a:cxnSpLocks/>
            <a:stCxn id="6" idx="1"/>
            <a:endCxn id="7" idx="3"/>
          </p:cNvCxnSpPr>
          <p:nvPr/>
        </p:nvCxnSpPr>
        <p:spPr>
          <a:xfrm flipH="1">
            <a:off x="2961695" y="3340651"/>
            <a:ext cx="414350" cy="9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F2894406-0BFB-442A-B7FE-C730130FC0B4}"/>
              </a:ext>
            </a:extLst>
          </p:cNvPr>
          <p:cNvCxnSpPr>
            <a:cxnSpLocks/>
            <a:stCxn id="7" idx="1"/>
            <a:endCxn id="17" idx="3"/>
          </p:cNvCxnSpPr>
          <p:nvPr/>
        </p:nvCxnSpPr>
        <p:spPr>
          <a:xfrm flipH="1" flipV="1">
            <a:off x="1242204" y="3340651"/>
            <a:ext cx="430993" cy="9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F073AA7-1008-4474-9777-8AE88C508B80}"/>
              </a:ext>
            </a:extLst>
          </p:cNvPr>
          <p:cNvCxnSpPr>
            <a:cxnSpLocks/>
            <a:stCxn id="7" idx="0"/>
            <a:endCxn id="9" idx="2"/>
          </p:cNvCxnSpPr>
          <p:nvPr/>
        </p:nvCxnSpPr>
        <p:spPr>
          <a:xfrm flipH="1" flipV="1">
            <a:off x="993587" y="1636636"/>
            <a:ext cx="1323859" cy="1073561"/>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367C0A94-9051-483D-A2B5-56EFD35FE66A}"/>
              </a:ext>
            </a:extLst>
          </p:cNvPr>
          <p:cNvSpPr/>
          <p:nvPr/>
        </p:nvSpPr>
        <p:spPr>
          <a:xfrm>
            <a:off x="1998069" y="437982"/>
            <a:ext cx="968929" cy="40228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APA</a:t>
            </a:r>
          </a:p>
        </p:txBody>
      </p:sp>
      <p:cxnSp>
        <p:nvCxnSpPr>
          <p:cNvPr id="52" name="Straight Arrow Connector 51">
            <a:extLst>
              <a:ext uri="{FF2B5EF4-FFF2-40B4-BE49-F238E27FC236}">
                <a16:creationId xmlns:a16="http://schemas.microsoft.com/office/drawing/2014/main" xmlns="" id="{0579A2F7-82DC-4C29-B7C3-7123D0CDDDC7}"/>
              </a:ext>
            </a:extLst>
          </p:cNvPr>
          <p:cNvCxnSpPr>
            <a:cxnSpLocks/>
            <a:stCxn id="9" idx="3"/>
            <a:endCxn id="10" idx="1"/>
          </p:cNvCxnSpPr>
          <p:nvPr/>
        </p:nvCxnSpPr>
        <p:spPr>
          <a:xfrm>
            <a:off x="1702504" y="952023"/>
            <a:ext cx="16336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63C784C-AF18-4CB5-9B30-0500AA54612D}"/>
              </a:ext>
            </a:extLst>
          </p:cNvPr>
          <p:cNvCxnSpPr>
            <a:cxnSpLocks/>
            <a:stCxn id="10" idx="3"/>
            <a:endCxn id="11" idx="1"/>
          </p:cNvCxnSpPr>
          <p:nvPr/>
        </p:nvCxnSpPr>
        <p:spPr>
          <a:xfrm>
            <a:off x="4753954" y="952023"/>
            <a:ext cx="6080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6A6F5850-5529-46FE-B661-D01DDAD39DAF}"/>
              </a:ext>
            </a:extLst>
          </p:cNvPr>
          <p:cNvSpPr/>
          <p:nvPr/>
        </p:nvSpPr>
        <p:spPr>
          <a:xfrm>
            <a:off x="7532912" y="541090"/>
            <a:ext cx="1468072" cy="457200"/>
          </a:xfrm>
          <a:prstGeom prst="ellipse">
            <a:avLst/>
          </a:prstGeom>
          <a:solidFill>
            <a:srgbClr val="7030A0"/>
          </a:solidFill>
          <a:ln w="57150">
            <a:solidFill>
              <a:srgbClr val="FFFF00"/>
            </a:solidFill>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Affirmed</a:t>
            </a:r>
          </a:p>
        </p:txBody>
      </p:sp>
      <p:sp>
        <p:nvSpPr>
          <p:cNvPr id="57" name="Freeform: Shape 56">
            <a:extLst>
              <a:ext uri="{FF2B5EF4-FFF2-40B4-BE49-F238E27FC236}">
                <a16:creationId xmlns:a16="http://schemas.microsoft.com/office/drawing/2014/main" xmlns="" id="{63B6E9C2-4D3C-42C6-8EA5-381A0F305668}"/>
              </a:ext>
            </a:extLst>
          </p:cNvPr>
          <p:cNvSpPr/>
          <p:nvPr/>
        </p:nvSpPr>
        <p:spPr>
          <a:xfrm>
            <a:off x="6948692" y="973123"/>
            <a:ext cx="528506" cy="352338"/>
          </a:xfrm>
          <a:custGeom>
            <a:avLst/>
            <a:gdLst>
              <a:gd name="connsiteX0" fmla="*/ 0 w 528506"/>
              <a:gd name="connsiteY0" fmla="*/ 0 h 352338"/>
              <a:gd name="connsiteX1" fmla="*/ 234891 w 528506"/>
              <a:gd name="connsiteY1" fmla="*/ 260059 h 352338"/>
              <a:gd name="connsiteX2" fmla="*/ 528506 w 528506"/>
              <a:gd name="connsiteY2" fmla="*/ 352338 h 352338"/>
            </a:gdLst>
            <a:ahLst/>
            <a:cxnLst>
              <a:cxn ang="0">
                <a:pos x="connsiteX0" y="connsiteY0"/>
              </a:cxn>
              <a:cxn ang="0">
                <a:pos x="connsiteX1" y="connsiteY1"/>
              </a:cxn>
              <a:cxn ang="0">
                <a:pos x="connsiteX2" y="connsiteY2"/>
              </a:cxn>
            </a:cxnLst>
            <a:rect l="l" t="t" r="r" b="b"/>
            <a:pathLst>
              <a:path w="528506" h="352338">
                <a:moveTo>
                  <a:pt x="0" y="0"/>
                </a:moveTo>
                <a:cubicBezTo>
                  <a:pt x="73403" y="100668"/>
                  <a:pt x="146807" y="201336"/>
                  <a:pt x="234891" y="260059"/>
                </a:cubicBezTo>
                <a:cubicBezTo>
                  <a:pt x="322975" y="318782"/>
                  <a:pt x="425740" y="335560"/>
                  <a:pt x="528506" y="352338"/>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1E0F6101-4923-4FA2-B230-C08E3B255173}"/>
              </a:ext>
            </a:extLst>
          </p:cNvPr>
          <p:cNvSpPr/>
          <p:nvPr/>
        </p:nvSpPr>
        <p:spPr>
          <a:xfrm>
            <a:off x="6107185" y="1551963"/>
            <a:ext cx="1979802" cy="1137156"/>
          </a:xfrm>
          <a:custGeom>
            <a:avLst/>
            <a:gdLst>
              <a:gd name="connsiteX0" fmla="*/ 1979802 w 1979802"/>
              <a:gd name="connsiteY0" fmla="*/ 0 h 1451296"/>
              <a:gd name="connsiteX1" fmla="*/ 1577131 w 1979802"/>
              <a:gd name="connsiteY1" fmla="*/ 511729 h 1451296"/>
              <a:gd name="connsiteX2" fmla="*/ 545285 w 1979802"/>
              <a:gd name="connsiteY2" fmla="*/ 704676 h 1451296"/>
              <a:gd name="connsiteX3" fmla="*/ 0 w 1979802"/>
              <a:gd name="connsiteY3" fmla="*/ 1451296 h 1451296"/>
            </a:gdLst>
            <a:ahLst/>
            <a:cxnLst>
              <a:cxn ang="0">
                <a:pos x="connsiteX0" y="connsiteY0"/>
              </a:cxn>
              <a:cxn ang="0">
                <a:pos x="connsiteX1" y="connsiteY1"/>
              </a:cxn>
              <a:cxn ang="0">
                <a:pos x="connsiteX2" y="connsiteY2"/>
              </a:cxn>
              <a:cxn ang="0">
                <a:pos x="connsiteX3" y="connsiteY3"/>
              </a:cxn>
            </a:cxnLst>
            <a:rect l="l" t="t" r="r" b="b"/>
            <a:pathLst>
              <a:path w="1979802" h="1451296">
                <a:moveTo>
                  <a:pt x="1979802" y="0"/>
                </a:moveTo>
                <a:cubicBezTo>
                  <a:pt x="1898009" y="197141"/>
                  <a:pt x="1816217" y="394283"/>
                  <a:pt x="1577131" y="511729"/>
                </a:cubicBezTo>
                <a:cubicBezTo>
                  <a:pt x="1338045" y="629175"/>
                  <a:pt x="808140" y="548082"/>
                  <a:pt x="545285" y="704676"/>
                </a:cubicBezTo>
                <a:cubicBezTo>
                  <a:pt x="282430" y="861270"/>
                  <a:pt x="141215" y="1156283"/>
                  <a:pt x="0" y="1451296"/>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xmlns="" id="{BF423E15-BA29-4AB0-A519-44F3A3939B6F}"/>
              </a:ext>
            </a:extLst>
          </p:cNvPr>
          <p:cNvCxnSpPr>
            <a:cxnSpLocks/>
            <a:stCxn id="11" idx="3"/>
            <a:endCxn id="21" idx="2"/>
          </p:cNvCxnSpPr>
          <p:nvPr/>
        </p:nvCxnSpPr>
        <p:spPr>
          <a:xfrm flipV="1">
            <a:off x="6948928" y="769690"/>
            <a:ext cx="583984" cy="182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xmlns="" id="{3E22DEAF-57F9-425F-92DB-BF08E98D5144}"/>
              </a:ext>
            </a:extLst>
          </p:cNvPr>
          <p:cNvSpPr/>
          <p:nvPr/>
        </p:nvSpPr>
        <p:spPr>
          <a:xfrm>
            <a:off x="8103765" y="3437389"/>
            <a:ext cx="914400" cy="914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Petition</a:t>
            </a:r>
          </a:p>
        </p:txBody>
      </p:sp>
      <p:cxnSp>
        <p:nvCxnSpPr>
          <p:cNvPr id="66" name="Straight Arrow Connector 65">
            <a:extLst>
              <a:ext uri="{FF2B5EF4-FFF2-40B4-BE49-F238E27FC236}">
                <a16:creationId xmlns:a16="http://schemas.microsoft.com/office/drawing/2014/main" xmlns="" id="{C653D17A-0420-4038-B3F8-6F7892C79816}"/>
              </a:ext>
            </a:extLst>
          </p:cNvPr>
          <p:cNvCxnSpPr>
            <a:cxnSpLocks/>
            <a:stCxn id="64" idx="1"/>
            <a:endCxn id="5" idx="3"/>
          </p:cNvCxnSpPr>
          <p:nvPr/>
        </p:nvCxnSpPr>
        <p:spPr>
          <a:xfrm flipH="1" flipV="1">
            <a:off x="6673463" y="3340651"/>
            <a:ext cx="1430302" cy="553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78F24000-E85B-4BAB-AF7A-1F297E597332}"/>
              </a:ext>
            </a:extLst>
          </p:cNvPr>
          <p:cNvCxnSpPr>
            <a:cxnSpLocks/>
            <a:stCxn id="30" idx="1"/>
            <a:endCxn id="5" idx="3"/>
          </p:cNvCxnSpPr>
          <p:nvPr/>
        </p:nvCxnSpPr>
        <p:spPr>
          <a:xfrm flipH="1">
            <a:off x="6673463" y="2848062"/>
            <a:ext cx="1447080" cy="492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36D2ACD0-9175-43F9-9067-4AE90B67C832}"/>
              </a:ext>
            </a:extLst>
          </p:cNvPr>
          <p:cNvSpPr/>
          <p:nvPr/>
        </p:nvSpPr>
        <p:spPr>
          <a:xfrm>
            <a:off x="6937696" y="2390862"/>
            <a:ext cx="914400" cy="914400"/>
          </a:xfrm>
          <a:prstGeom prst="roundRect">
            <a:avLst/>
          </a:prstGeom>
          <a:solidFill>
            <a:schemeClr val="accent6">
              <a:lumMod val="50000"/>
            </a:schemeClr>
          </a:solidFill>
          <a:ln w="57150">
            <a:solidFill>
              <a:srgbClr val="FFFF00"/>
            </a:solidFill>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a:t>
            </a:r>
          </a:p>
        </p:txBody>
      </p:sp>
      <p:sp>
        <p:nvSpPr>
          <p:cNvPr id="69" name="TextBox 68">
            <a:extLst>
              <a:ext uri="{FF2B5EF4-FFF2-40B4-BE49-F238E27FC236}">
                <a16:creationId xmlns:a16="http://schemas.microsoft.com/office/drawing/2014/main" xmlns="" id="{C0FE1EF8-D7BB-4B9E-B40F-D19435DCFAF9}"/>
              </a:ext>
            </a:extLst>
          </p:cNvPr>
          <p:cNvSpPr txBox="1"/>
          <p:nvPr/>
        </p:nvSpPr>
        <p:spPr>
          <a:xfrm>
            <a:off x="6818544" y="3832899"/>
            <a:ext cx="1263744" cy="461665"/>
          </a:xfrm>
          <a:prstGeom prst="rect">
            <a:avLst/>
          </a:prstGeom>
          <a:noFill/>
        </p:spPr>
        <p:txBody>
          <a:bodyPr wrap="none" rtlCol="0">
            <a:spAutoFit/>
          </a:bodyPr>
          <a:lstStyle/>
          <a:p>
            <a:r>
              <a:rPr lang="en-US" sz="2400" dirty="0">
                <a:solidFill>
                  <a:schemeClr val="bg1">
                    <a:lumMod val="75000"/>
                  </a:schemeClr>
                </a:solidFill>
              </a:rPr>
              <a:t>Optional</a:t>
            </a:r>
          </a:p>
        </p:txBody>
      </p:sp>
      <p:sp>
        <p:nvSpPr>
          <p:cNvPr id="72" name="Oval 71">
            <a:extLst>
              <a:ext uri="{FF2B5EF4-FFF2-40B4-BE49-F238E27FC236}">
                <a16:creationId xmlns:a16="http://schemas.microsoft.com/office/drawing/2014/main" xmlns="" id="{6D4A8F8E-C6DD-40D2-B054-CE89099A203D}"/>
              </a:ext>
            </a:extLst>
          </p:cNvPr>
          <p:cNvSpPr/>
          <p:nvPr/>
        </p:nvSpPr>
        <p:spPr>
          <a:xfrm>
            <a:off x="1940044" y="1016277"/>
            <a:ext cx="1084978" cy="40228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Statute</a:t>
            </a:r>
          </a:p>
        </p:txBody>
      </p:sp>
      <p:sp>
        <p:nvSpPr>
          <p:cNvPr id="73" name="Oval 72">
            <a:extLst>
              <a:ext uri="{FF2B5EF4-FFF2-40B4-BE49-F238E27FC236}">
                <a16:creationId xmlns:a16="http://schemas.microsoft.com/office/drawing/2014/main" xmlns="" id="{9CFDCCAC-C6A0-4CF9-A46B-52CEDC59E27D}"/>
              </a:ext>
            </a:extLst>
          </p:cNvPr>
          <p:cNvSpPr/>
          <p:nvPr/>
        </p:nvSpPr>
        <p:spPr>
          <a:xfrm>
            <a:off x="1721233" y="1494211"/>
            <a:ext cx="1532390" cy="47118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Constitution</a:t>
            </a:r>
          </a:p>
        </p:txBody>
      </p:sp>
      <p:sp>
        <p:nvSpPr>
          <p:cNvPr id="78" name="TextBox 77">
            <a:extLst>
              <a:ext uri="{FF2B5EF4-FFF2-40B4-BE49-F238E27FC236}">
                <a16:creationId xmlns:a16="http://schemas.microsoft.com/office/drawing/2014/main" xmlns="" id="{03BF9886-CEBC-48D3-9EF2-C8F396922E41}"/>
              </a:ext>
            </a:extLst>
          </p:cNvPr>
          <p:cNvSpPr txBox="1"/>
          <p:nvPr/>
        </p:nvSpPr>
        <p:spPr>
          <a:xfrm>
            <a:off x="6252759" y="6483572"/>
            <a:ext cx="2891241" cy="369332"/>
          </a:xfrm>
          <a:prstGeom prst="rect">
            <a:avLst/>
          </a:prstGeom>
          <a:noFill/>
        </p:spPr>
        <p:txBody>
          <a:bodyPr wrap="none" rtlCol="0">
            <a:spAutoFit/>
          </a:bodyPr>
          <a:lstStyle/>
          <a:p>
            <a:r>
              <a:rPr lang="en-US" dirty="0">
                <a:solidFill>
                  <a:schemeClr val="bg1">
                    <a:lumMod val="75000"/>
                  </a:schemeClr>
                </a:solidFill>
              </a:rPr>
              <a:t>Warning: Not Drawn to Scale</a:t>
            </a:r>
          </a:p>
        </p:txBody>
      </p:sp>
      <p:sp>
        <p:nvSpPr>
          <p:cNvPr id="130" name="Freeform: Shape 129">
            <a:extLst>
              <a:ext uri="{FF2B5EF4-FFF2-40B4-BE49-F238E27FC236}">
                <a16:creationId xmlns:a16="http://schemas.microsoft.com/office/drawing/2014/main" xmlns="" id="{AF651102-9F68-4F0F-8C60-989564C8E46C}"/>
              </a:ext>
            </a:extLst>
          </p:cNvPr>
          <p:cNvSpPr/>
          <p:nvPr/>
        </p:nvSpPr>
        <p:spPr>
          <a:xfrm>
            <a:off x="2001290" y="3959525"/>
            <a:ext cx="327842" cy="1138686"/>
          </a:xfrm>
          <a:custGeom>
            <a:avLst/>
            <a:gdLst>
              <a:gd name="connsiteX0" fmla="*/ 310589 w 327842"/>
              <a:gd name="connsiteY0" fmla="*/ 0 h 1138686"/>
              <a:gd name="connsiteX1" fmla="*/ 38 w 327842"/>
              <a:gd name="connsiteY1" fmla="*/ 526211 h 1138686"/>
              <a:gd name="connsiteX2" fmla="*/ 327842 w 327842"/>
              <a:gd name="connsiteY2" fmla="*/ 1138686 h 1138686"/>
            </a:gdLst>
            <a:ahLst/>
            <a:cxnLst>
              <a:cxn ang="0">
                <a:pos x="connsiteX0" y="connsiteY0"/>
              </a:cxn>
              <a:cxn ang="0">
                <a:pos x="connsiteX1" y="connsiteY1"/>
              </a:cxn>
              <a:cxn ang="0">
                <a:pos x="connsiteX2" y="connsiteY2"/>
              </a:cxn>
            </a:cxnLst>
            <a:rect l="l" t="t" r="r" b="b"/>
            <a:pathLst>
              <a:path w="327842" h="1138686">
                <a:moveTo>
                  <a:pt x="310589" y="0"/>
                </a:moveTo>
                <a:cubicBezTo>
                  <a:pt x="153875" y="168215"/>
                  <a:pt x="-2838" y="336430"/>
                  <a:pt x="38" y="526211"/>
                </a:cubicBezTo>
                <a:cubicBezTo>
                  <a:pt x="2913" y="715992"/>
                  <a:pt x="165377" y="927339"/>
                  <a:pt x="327842" y="1138686"/>
                </a:cubicBezTo>
              </a:path>
            </a:pathLst>
          </a:custGeom>
          <a:noFill/>
          <a:ln w="38100">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B059379-2DCD-4B21-99D2-E5D41BC4E40C}"/>
              </a:ext>
            </a:extLst>
          </p:cNvPr>
          <p:cNvSpPr/>
          <p:nvPr/>
        </p:nvSpPr>
        <p:spPr>
          <a:xfrm>
            <a:off x="1673197" y="2710197"/>
            <a:ext cx="1288498" cy="12790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a:t>
            </a:r>
          </a:p>
          <a:p>
            <a:pPr algn="ctr"/>
            <a:r>
              <a:rPr lang="en-US" sz="2400" dirty="0"/>
              <a:t>Decision</a:t>
            </a:r>
          </a:p>
        </p:txBody>
      </p:sp>
      <p:pic>
        <p:nvPicPr>
          <p:cNvPr id="3074" name="Picture 2" descr="Related image">
            <a:extLst>
              <a:ext uri="{FF2B5EF4-FFF2-40B4-BE49-F238E27FC236}">
                <a16:creationId xmlns:a16="http://schemas.microsoft.com/office/drawing/2014/main" xmlns="" id="{B75B0AE3-8F27-418C-86B5-1570CDC97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1" y="5887271"/>
            <a:ext cx="2395099" cy="1197550"/>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xmlns="" id="{24875379-CB13-499F-A8DF-65AA3BA61028}"/>
              </a:ext>
            </a:extLst>
          </p:cNvPr>
          <p:cNvSpPr txBox="1"/>
          <p:nvPr/>
        </p:nvSpPr>
        <p:spPr>
          <a:xfrm>
            <a:off x="2248156" y="4010366"/>
            <a:ext cx="3837333" cy="461665"/>
          </a:xfrm>
          <a:prstGeom prst="rect">
            <a:avLst/>
          </a:prstGeom>
          <a:noFill/>
        </p:spPr>
        <p:txBody>
          <a:bodyPr wrap="none" rtlCol="0">
            <a:spAutoFit/>
          </a:bodyPr>
          <a:lstStyle/>
          <a:p>
            <a:r>
              <a:rPr lang="en-US" sz="2400" dirty="0">
                <a:solidFill>
                  <a:schemeClr val="bg1">
                    <a:lumMod val="65000"/>
                  </a:schemeClr>
                </a:solidFill>
              </a:rPr>
              <a:t>Administrative Procedure Act</a:t>
            </a:r>
          </a:p>
        </p:txBody>
      </p:sp>
      <p:sp>
        <p:nvSpPr>
          <p:cNvPr id="8" name="TextBox 7">
            <a:extLst>
              <a:ext uri="{FF2B5EF4-FFF2-40B4-BE49-F238E27FC236}">
                <a16:creationId xmlns:a16="http://schemas.microsoft.com/office/drawing/2014/main" xmlns="" id="{A18C8833-306A-416F-B119-6381B427BA35}"/>
              </a:ext>
            </a:extLst>
          </p:cNvPr>
          <p:cNvSpPr txBox="1"/>
          <p:nvPr/>
        </p:nvSpPr>
        <p:spPr>
          <a:xfrm>
            <a:off x="4423876" y="1707417"/>
            <a:ext cx="2126736" cy="584775"/>
          </a:xfrm>
          <a:prstGeom prst="rect">
            <a:avLst/>
          </a:prstGeom>
          <a:noFill/>
          <a:effectLst>
            <a:glow rad="63500">
              <a:schemeClr val="accent3">
                <a:satMod val="175000"/>
                <a:alpha val="40000"/>
              </a:schemeClr>
            </a:glow>
          </a:effectLst>
        </p:spPr>
        <p:txBody>
          <a:bodyPr wrap="none" rtlCol="0">
            <a:spAutoFit/>
          </a:bodyPr>
          <a:lstStyle/>
          <a:p>
            <a:r>
              <a:rPr lang="en-US" sz="3200" dirty="0">
                <a:solidFill>
                  <a:srgbClr val="FFFF00"/>
                </a:solidFill>
                <a:effectLst>
                  <a:glow rad="127000">
                    <a:schemeClr val="tx1"/>
                  </a:glow>
                </a:effectLst>
              </a:rPr>
              <a:t>End Points?</a:t>
            </a:r>
          </a:p>
        </p:txBody>
      </p:sp>
      <p:sp>
        <p:nvSpPr>
          <p:cNvPr id="55" name="TextBox 54">
            <a:extLst>
              <a:ext uri="{FF2B5EF4-FFF2-40B4-BE49-F238E27FC236}">
                <a16:creationId xmlns:a16="http://schemas.microsoft.com/office/drawing/2014/main" xmlns="" id="{A36F2453-DA9E-4FCB-AF77-75B0CBFFFA62}"/>
              </a:ext>
            </a:extLst>
          </p:cNvPr>
          <p:cNvSpPr txBox="1"/>
          <p:nvPr/>
        </p:nvSpPr>
        <p:spPr>
          <a:xfrm>
            <a:off x="-44084" y="4658522"/>
            <a:ext cx="1482009" cy="461665"/>
          </a:xfrm>
          <a:prstGeom prst="rect">
            <a:avLst/>
          </a:prstGeom>
          <a:noFill/>
        </p:spPr>
        <p:txBody>
          <a:bodyPr wrap="none" rtlCol="0">
            <a:spAutoFit/>
          </a:bodyPr>
          <a:lstStyle/>
          <a:p>
            <a:r>
              <a:rPr lang="en-US" sz="2400" dirty="0">
                <a:solidFill>
                  <a:schemeClr val="bg1"/>
                </a:solidFill>
              </a:rPr>
              <a:t>Legislative</a:t>
            </a:r>
          </a:p>
        </p:txBody>
      </p:sp>
      <p:sp>
        <p:nvSpPr>
          <p:cNvPr id="56" name="TextBox 55">
            <a:extLst>
              <a:ext uri="{FF2B5EF4-FFF2-40B4-BE49-F238E27FC236}">
                <a16:creationId xmlns:a16="http://schemas.microsoft.com/office/drawing/2014/main" xmlns="" id="{21BBB4AA-1D80-433B-8E5B-D230186C13E1}"/>
              </a:ext>
            </a:extLst>
          </p:cNvPr>
          <p:cNvSpPr txBox="1"/>
          <p:nvPr/>
        </p:nvSpPr>
        <p:spPr>
          <a:xfrm>
            <a:off x="-39575" y="-80534"/>
            <a:ext cx="1095172" cy="461665"/>
          </a:xfrm>
          <a:prstGeom prst="rect">
            <a:avLst/>
          </a:prstGeom>
          <a:noFill/>
        </p:spPr>
        <p:txBody>
          <a:bodyPr wrap="none" rtlCol="0">
            <a:spAutoFit/>
          </a:bodyPr>
          <a:lstStyle/>
          <a:p>
            <a:r>
              <a:rPr lang="en-US" sz="2400" dirty="0">
                <a:solidFill>
                  <a:schemeClr val="bg1"/>
                </a:solidFill>
              </a:rPr>
              <a:t>Judicial</a:t>
            </a:r>
          </a:p>
        </p:txBody>
      </p:sp>
      <p:sp>
        <p:nvSpPr>
          <p:cNvPr id="59" name="TextBox 58">
            <a:extLst>
              <a:ext uri="{FF2B5EF4-FFF2-40B4-BE49-F238E27FC236}">
                <a16:creationId xmlns:a16="http://schemas.microsoft.com/office/drawing/2014/main" xmlns="" id="{E4E216D6-27B2-4E5B-98FE-9FCD324AE6F8}"/>
              </a:ext>
            </a:extLst>
          </p:cNvPr>
          <p:cNvSpPr txBox="1"/>
          <p:nvPr/>
        </p:nvSpPr>
        <p:spPr>
          <a:xfrm>
            <a:off x="-36308" y="2000034"/>
            <a:ext cx="1369349" cy="461665"/>
          </a:xfrm>
          <a:prstGeom prst="rect">
            <a:avLst/>
          </a:prstGeom>
          <a:noFill/>
        </p:spPr>
        <p:txBody>
          <a:bodyPr wrap="none" rtlCol="0">
            <a:spAutoFit/>
          </a:bodyPr>
          <a:lstStyle/>
          <a:p>
            <a:r>
              <a:rPr lang="en-US" sz="2400" dirty="0">
                <a:solidFill>
                  <a:schemeClr val="bg1"/>
                </a:solidFill>
              </a:rPr>
              <a:t>Executive</a:t>
            </a:r>
          </a:p>
        </p:txBody>
      </p:sp>
    </p:spTree>
    <p:extLst>
      <p:ext uri="{BB962C8B-B14F-4D97-AF65-F5344CB8AC3E}">
        <p14:creationId xmlns:p14="http://schemas.microsoft.com/office/powerpoint/2010/main" val="1453180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772</TotalTime>
  <Words>1764</Words>
  <Application>Microsoft Macintosh PowerPoint</Application>
  <PresentationFormat>On-screen Show (4:3)</PresentationFormat>
  <Paragraphs>549</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From Bill to Reg: Tales from the Sausage Factory</vt:lpstr>
      <vt:lpstr>Objective:  Process Show-and-Tell in order to  encourage Engagement</vt:lpstr>
      <vt:lpstr>Standard Disclaimer: Not the views of anyone at all</vt:lpstr>
      <vt:lpstr>PowerPoint Presentation</vt:lpstr>
      <vt:lpstr>Administrative Procedure Act</vt:lpstr>
      <vt:lpstr>PowerPoint Presentation</vt:lpstr>
      <vt:lpstr>PowerPoint Presentation</vt:lpstr>
      <vt:lpstr>PowerPoint Presentation</vt:lpstr>
      <vt:lpstr>PowerPoint Presentation</vt:lpstr>
      <vt:lpstr>Communications Decency Act</vt:lpstr>
      <vt:lpstr>PowerPoint Presentation</vt:lpstr>
      <vt:lpstr>PowerPoint Presentation</vt:lpstr>
      <vt:lpstr>PowerPoint Presentation</vt:lpstr>
      <vt:lpstr>PowerPoint Presentation</vt:lpstr>
      <vt:lpstr>PowerPoint Presentation</vt:lpstr>
      <vt:lpstr>PowerPoint Presentation</vt:lpstr>
      <vt:lpstr>Computer Inquiries</vt:lpstr>
      <vt:lpstr>PowerPoint Presentation</vt:lpstr>
      <vt:lpstr>PowerPoint Presentation</vt:lpstr>
      <vt:lpstr>PowerPoint Presentation</vt:lpstr>
      <vt:lpstr>Chevron Doctrine</vt:lpstr>
      <vt:lpstr>PowerPoint Presentation</vt:lpstr>
      <vt:lpstr>Internet over Wireline (DSL) 2005</vt:lpstr>
      <vt:lpstr>Comcast / Bittorrent As reported / alleged in the media</vt:lpstr>
      <vt:lpstr>Comcast For Degrading P2P</vt:lpstr>
      <vt:lpstr>PowerPoint Presentation</vt:lpstr>
      <vt:lpstr>PowerPoint Presentation</vt:lpstr>
      <vt:lpstr>Communications Act</vt:lpstr>
      <vt:lpstr>PowerPoint Presentation</vt:lpstr>
      <vt:lpstr>PowerPoint Presentation</vt:lpstr>
      <vt:lpstr>PowerPoint Presentation</vt:lpstr>
      <vt:lpstr>PowerPoint Presentation</vt:lpstr>
      <vt:lpstr>Influence</vt:lpstr>
      <vt:lpstr>PowerPoint Presentation</vt:lpstr>
      <vt:lpstr>PowerPoint Presentation</vt:lpstr>
      <vt:lpstr>September 11, 2001 Internet Performance</vt:lpstr>
      <vt:lpstr>PowerPoint Presentation</vt:lpstr>
      <vt:lpstr>Federal Advisory  Committees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Bill to Reg: Tales from the Sausage Factory</dc:title>
  <dc:creator>Robert Cannon</dc:creator>
  <cp:lastModifiedBy>Bob C</cp:lastModifiedBy>
  <cp:revision>56</cp:revision>
  <dcterms:created xsi:type="dcterms:W3CDTF">2017-10-30T16:08:16Z</dcterms:created>
  <dcterms:modified xsi:type="dcterms:W3CDTF">2017-11-16T15:59:01Z</dcterms:modified>
</cp:coreProperties>
</file>