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8" r:id="rId3"/>
    <p:sldId id="259" r:id="rId4"/>
    <p:sldId id="260" r:id="rId5"/>
    <p:sldId id="261" r:id="rId6"/>
    <p:sldId id="263" r:id="rId7"/>
    <p:sldId id="262" r:id="rId8"/>
    <p:sldId id="264" r:id="rId9"/>
    <p:sldId id="265" r:id="rId10"/>
    <p:sldId id="266" r:id="rId11"/>
    <p:sldId id="267" r:id="rId12"/>
    <p:sldId id="276" r:id="rId13"/>
    <p:sldId id="275" r:id="rId14"/>
    <p:sldId id="279" r:id="rId15"/>
    <p:sldId id="291" r:id="rId16"/>
    <p:sldId id="280" r:id="rId17"/>
    <p:sldId id="281" r:id="rId18"/>
    <p:sldId id="283" r:id="rId19"/>
    <p:sldId id="284" r:id="rId20"/>
    <p:sldId id="285" r:id="rId21"/>
    <p:sldId id="287" r:id="rId22"/>
    <p:sldId id="282" r:id="rId23"/>
    <p:sldId id="288" r:id="rId24"/>
    <p:sldId id="289" r:id="rId25"/>
    <p:sldId id="278" r:id="rId26"/>
    <p:sldId id="290" r:id="rId27"/>
    <p:sldId id="268" r:id="rId28"/>
    <p:sldId id="269" r:id="rId29"/>
    <p:sldId id="271" r:id="rId30"/>
    <p:sldId id="272" r:id="rId31"/>
    <p:sldId id="273" r:id="rId32"/>
    <p:sldId id="27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66FFCC"/>
    <a:srgbClr val="66FF66"/>
    <a:srgbClr val="A50021"/>
    <a:srgbClr val="0000FF"/>
    <a:srgbClr val="9933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234" y="9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6" d="100"/>
          <a:sy n="86"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dirty="0"/>
              <a:t>ISP Ingress Capacity</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Transit</c:v>
                </c:pt>
              </c:strCache>
            </c:strRef>
          </c:tx>
          <c:spPr>
            <a:solidFill>
              <a:srgbClr val="00B050"/>
            </a:solidFill>
            <a:ln>
              <a:noFill/>
            </a:ln>
            <a:effectLst/>
          </c:spPr>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Sheet1!$B$2:$B$11</c:f>
              <c:numCache>
                <c:formatCode>General</c:formatCode>
                <c:ptCount val="10"/>
                <c:pt idx="0">
                  <c:v>35</c:v>
                </c:pt>
                <c:pt idx="1">
                  <c:v>30</c:v>
                </c:pt>
                <c:pt idx="2">
                  <c:v>25</c:v>
                </c:pt>
                <c:pt idx="3">
                  <c:v>20</c:v>
                </c:pt>
                <c:pt idx="4">
                  <c:v>10</c:v>
                </c:pt>
                <c:pt idx="5">
                  <c:v>5</c:v>
                </c:pt>
                <c:pt idx="6">
                  <c:v>5</c:v>
                </c:pt>
                <c:pt idx="7">
                  <c:v>5</c:v>
                </c:pt>
                <c:pt idx="8">
                  <c:v>5</c:v>
                </c:pt>
                <c:pt idx="9">
                  <c:v>5</c:v>
                </c:pt>
              </c:numCache>
            </c:numRef>
          </c:val>
          <c:extLst>
            <c:ext xmlns:c16="http://schemas.microsoft.com/office/drawing/2014/chart" uri="{C3380CC4-5D6E-409C-BE32-E72D297353CC}">
              <c16:uniqueId val="{00000000-78EB-4476-B284-ABBF63610B65}"/>
            </c:ext>
          </c:extLst>
        </c:ser>
        <c:ser>
          <c:idx val="1"/>
          <c:order val="1"/>
          <c:tx>
            <c:strRef>
              <c:f>Sheet1!$C$1</c:f>
              <c:strCache>
                <c:ptCount val="1"/>
                <c:pt idx="0">
                  <c:v>SFI</c:v>
                </c:pt>
              </c:strCache>
            </c:strRef>
          </c:tx>
          <c:spPr>
            <a:solidFill>
              <a:srgbClr val="CCFF33"/>
            </a:solidFill>
            <a:ln>
              <a:noFill/>
            </a:ln>
            <a:effectLst/>
          </c:spPr>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General</c:formatCode>
                <c:ptCount val="10"/>
                <c:pt idx="1">
                  <c:v>5</c:v>
                </c:pt>
                <c:pt idx="2">
                  <c:v>10</c:v>
                </c:pt>
                <c:pt idx="3">
                  <c:v>15</c:v>
                </c:pt>
                <c:pt idx="4">
                  <c:v>25</c:v>
                </c:pt>
                <c:pt idx="5">
                  <c:v>30</c:v>
                </c:pt>
                <c:pt idx="6">
                  <c:v>30</c:v>
                </c:pt>
                <c:pt idx="7">
                  <c:v>30</c:v>
                </c:pt>
                <c:pt idx="8">
                  <c:v>30</c:v>
                </c:pt>
                <c:pt idx="9">
                  <c:v>30</c:v>
                </c:pt>
              </c:numCache>
            </c:numRef>
          </c:val>
          <c:extLst>
            <c:ext xmlns:c16="http://schemas.microsoft.com/office/drawing/2014/chart" uri="{C3380CC4-5D6E-409C-BE32-E72D297353CC}">
              <c16:uniqueId val="{00000001-78EB-4476-B284-ABBF63610B65}"/>
            </c:ext>
          </c:extLst>
        </c:ser>
        <c:ser>
          <c:idx val="2"/>
          <c:order val="2"/>
          <c:tx>
            <c:strRef>
              <c:f>Sheet1!$D$1</c:f>
              <c:strCache>
                <c:ptCount val="1"/>
                <c:pt idx="0">
                  <c:v>SFP</c:v>
                </c:pt>
              </c:strCache>
            </c:strRef>
          </c:tx>
          <c:spPr>
            <a:solidFill>
              <a:srgbClr val="FFFF00"/>
            </a:solidFill>
            <a:ln>
              <a:noFill/>
            </a:ln>
            <a:effectLst/>
          </c:spPr>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General</c:formatCode>
                <c:ptCount val="10"/>
                <c:pt idx="0">
                  <c:v>25</c:v>
                </c:pt>
                <c:pt idx="1">
                  <c:v>20</c:v>
                </c:pt>
                <c:pt idx="2">
                  <c:v>15</c:v>
                </c:pt>
                <c:pt idx="3">
                  <c:v>10</c:v>
                </c:pt>
                <c:pt idx="4">
                  <c:v>5</c:v>
                </c:pt>
              </c:numCache>
            </c:numRef>
          </c:val>
          <c:extLst>
            <c:ext xmlns:c16="http://schemas.microsoft.com/office/drawing/2014/chart" uri="{C3380CC4-5D6E-409C-BE32-E72D297353CC}">
              <c16:uniqueId val="{00000002-78EB-4476-B284-ABBF63610B65}"/>
            </c:ext>
          </c:extLst>
        </c:ser>
        <c:ser>
          <c:idx val="3"/>
          <c:order val="3"/>
          <c:tx>
            <c:strRef>
              <c:f>Sheet1!$E$1</c:f>
              <c:strCache>
                <c:ptCount val="1"/>
                <c:pt idx="0">
                  <c:v>PP</c:v>
                </c:pt>
              </c:strCache>
            </c:strRef>
          </c:tx>
          <c:spPr>
            <a:solidFill>
              <a:srgbClr val="FF00FF"/>
            </a:solidFill>
            <a:ln>
              <a:noFill/>
            </a:ln>
            <a:effectLst/>
          </c:spPr>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Sheet1!$E$2:$E$11</c:f>
              <c:numCache>
                <c:formatCode>General</c:formatCode>
                <c:ptCount val="10"/>
                <c:pt idx="0">
                  <c:v>0</c:v>
                </c:pt>
                <c:pt idx="1">
                  <c:v>10</c:v>
                </c:pt>
                <c:pt idx="2">
                  <c:v>25</c:v>
                </c:pt>
                <c:pt idx="3">
                  <c:v>35</c:v>
                </c:pt>
                <c:pt idx="4">
                  <c:v>45</c:v>
                </c:pt>
                <c:pt idx="5">
                  <c:v>55</c:v>
                </c:pt>
                <c:pt idx="6">
                  <c:v>60</c:v>
                </c:pt>
                <c:pt idx="7">
                  <c:v>70</c:v>
                </c:pt>
                <c:pt idx="8">
                  <c:v>80</c:v>
                </c:pt>
                <c:pt idx="9">
                  <c:v>90</c:v>
                </c:pt>
              </c:numCache>
            </c:numRef>
          </c:val>
          <c:extLst>
            <c:ext xmlns:c16="http://schemas.microsoft.com/office/drawing/2014/chart" uri="{C3380CC4-5D6E-409C-BE32-E72D297353CC}">
              <c16:uniqueId val="{00000003-78EB-4476-B284-ABBF63610B65}"/>
            </c:ext>
          </c:extLst>
        </c:ser>
        <c:dLbls>
          <c:showLegendKey val="0"/>
          <c:showVal val="0"/>
          <c:showCatName val="0"/>
          <c:showSerName val="0"/>
          <c:showPercent val="0"/>
          <c:showBubbleSize val="0"/>
        </c:dLbls>
        <c:axId val="-2113740952"/>
        <c:axId val="-2113742152"/>
      </c:areaChart>
      <c:catAx>
        <c:axId val="-21137409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3742152"/>
        <c:crosses val="autoZero"/>
        <c:auto val="1"/>
        <c:lblAlgn val="ctr"/>
        <c:lblOffset val="100"/>
        <c:noMultiLvlLbl val="0"/>
      </c:catAx>
      <c:valAx>
        <c:axId val="-2113742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37409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0.63651</cdr:x>
      <cdr:y>0.38497</cdr:y>
    </cdr:from>
    <cdr:to>
      <cdr:x>0.79365</cdr:x>
      <cdr:y>0.56492</cdr:y>
    </cdr:to>
    <cdr:sp macro="" textlink="">
      <cdr:nvSpPr>
        <cdr:cNvPr id="3" name="TextBox 2"/>
        <cdr:cNvSpPr txBox="1"/>
      </cdr:nvSpPr>
      <cdr:spPr>
        <a:xfrm xmlns:a="http://schemas.openxmlformats.org/drawingml/2006/main">
          <a:off x="5820228" y="2452915"/>
          <a:ext cx="1436914" cy="11466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7200" dirty="0">
              <a:solidFill>
                <a:schemeClr val="bg1">
                  <a:lumMod val="95000"/>
                </a:schemeClr>
              </a:solidFill>
            </a:rPr>
            <a:t>PP</a:t>
          </a:r>
        </a:p>
      </cdr:txBody>
    </cdr:sp>
  </cdr:relSizeAnchor>
  <cdr:relSizeAnchor xmlns:cdr="http://schemas.openxmlformats.org/drawingml/2006/chartDrawing">
    <cdr:from>
      <cdr:x>0.04206</cdr:x>
      <cdr:y>0.62073</cdr:y>
    </cdr:from>
    <cdr:to>
      <cdr:x>0.19921</cdr:x>
      <cdr:y>0.69818</cdr:y>
    </cdr:to>
    <cdr:sp macro="" textlink="">
      <cdr:nvSpPr>
        <cdr:cNvPr id="4" name="TextBox 1"/>
        <cdr:cNvSpPr txBox="1"/>
      </cdr:nvSpPr>
      <cdr:spPr>
        <a:xfrm xmlns:a="http://schemas.openxmlformats.org/drawingml/2006/main">
          <a:off x="384628" y="3955144"/>
          <a:ext cx="1436914" cy="4934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3200" dirty="0">
              <a:solidFill>
                <a:schemeClr val="tx1"/>
              </a:solidFill>
            </a:rPr>
            <a:t>SFP</a:t>
          </a:r>
        </a:p>
      </cdr:txBody>
    </cdr:sp>
  </cdr:relSizeAnchor>
  <cdr:relSizeAnchor xmlns:cdr="http://schemas.openxmlformats.org/drawingml/2006/chartDrawing">
    <cdr:from>
      <cdr:x>0.62857</cdr:x>
      <cdr:y>0.69843</cdr:y>
    </cdr:from>
    <cdr:to>
      <cdr:x>0.78571</cdr:x>
      <cdr:y>0.87838</cdr:y>
    </cdr:to>
    <cdr:sp macro="" textlink="">
      <cdr:nvSpPr>
        <cdr:cNvPr id="5" name="TextBox 1"/>
        <cdr:cNvSpPr txBox="1"/>
      </cdr:nvSpPr>
      <cdr:spPr>
        <a:xfrm xmlns:a="http://schemas.openxmlformats.org/drawingml/2006/main">
          <a:off x="5747656" y="4450215"/>
          <a:ext cx="1436914" cy="114662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200" dirty="0">
              <a:solidFill>
                <a:schemeClr val="tx1"/>
              </a:solidFill>
            </a:rPr>
            <a:t>SFI</a:t>
          </a:r>
        </a:p>
      </cdr:txBody>
    </cdr:sp>
  </cdr:relSizeAnchor>
  <cdr:relSizeAnchor xmlns:cdr="http://schemas.openxmlformats.org/drawingml/2006/chartDrawing">
    <cdr:from>
      <cdr:x>0.0381</cdr:x>
      <cdr:y>0.80296</cdr:y>
    </cdr:from>
    <cdr:to>
      <cdr:x>0.19524</cdr:x>
      <cdr:y>0.91116</cdr:y>
    </cdr:to>
    <cdr:sp macro="" textlink="">
      <cdr:nvSpPr>
        <cdr:cNvPr id="6" name="TextBox 1"/>
        <cdr:cNvSpPr txBox="1"/>
      </cdr:nvSpPr>
      <cdr:spPr>
        <a:xfrm xmlns:a="http://schemas.openxmlformats.org/drawingml/2006/main">
          <a:off x="348344" y="5116286"/>
          <a:ext cx="1436914" cy="68942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4400" dirty="0">
              <a:solidFill>
                <a:schemeClr val="tx1"/>
              </a:solidFill>
            </a:rPr>
            <a:t>Transit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B7E93-7355-46A4-9DCB-CD24158EC853}" type="datetimeFigureOut">
              <a:rPr lang="en-US" smtClean="0"/>
              <a:t>12/1/2017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6172C-E632-49E2-A12B-6F06AF9754DA}" type="slidenum">
              <a:rPr lang="en-US" smtClean="0"/>
              <a:t>‹#›</a:t>
            </a:fld>
            <a:endParaRPr lang="en-US"/>
          </a:p>
        </p:txBody>
      </p:sp>
    </p:spTree>
    <p:extLst>
      <p:ext uri="{BB962C8B-B14F-4D97-AF65-F5344CB8AC3E}">
        <p14:creationId xmlns:p14="http://schemas.microsoft.com/office/powerpoint/2010/main" val="3351202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networks increase in value through interconnection</a:t>
            </a:r>
          </a:p>
          <a:p>
            <a:r>
              <a:rPr lang="en-US" dirty="0"/>
              <a:t>One network benefits much more than the other</a:t>
            </a:r>
          </a:p>
          <a:p>
            <a:r>
              <a:rPr lang="en-US" dirty="0"/>
              <a:t>With disproportionate benefit, orange may (a) call blue a free rider (b) demand compensation for interconnection to balance the value</a:t>
            </a:r>
          </a:p>
          <a:p>
            <a:endParaRPr lang="en-US" dirty="0"/>
          </a:p>
          <a:p>
            <a:r>
              <a:rPr lang="en-US" dirty="0"/>
              <a:t>This is about pursuing business plans</a:t>
            </a:r>
          </a:p>
          <a:p>
            <a:r>
              <a:rPr lang="en-US" dirty="0"/>
              <a:t>Blue may not be able to pursue its business plan without interconnecting to orange</a:t>
            </a:r>
          </a:p>
          <a:p>
            <a:r>
              <a:rPr lang="en-US" dirty="0"/>
              <a:t>Orange may want to sell the full network – but it might be able to still pursue its business plan if blue is small</a:t>
            </a:r>
          </a:p>
        </p:txBody>
      </p:sp>
      <p:sp>
        <p:nvSpPr>
          <p:cNvPr id="4" name="Slide Number Placeholder 3"/>
          <p:cNvSpPr>
            <a:spLocks noGrp="1"/>
          </p:cNvSpPr>
          <p:nvPr>
            <p:ph type="sldNum" sz="quarter" idx="10"/>
          </p:nvPr>
        </p:nvSpPr>
        <p:spPr/>
        <p:txBody>
          <a:bodyPr/>
          <a:lstStyle/>
          <a:p>
            <a:fld id="{0C66172C-E632-49E2-A12B-6F06AF9754DA}" type="slidenum">
              <a:rPr lang="en-US" smtClean="0"/>
              <a:t>4</a:t>
            </a:fld>
            <a:endParaRPr lang="en-US"/>
          </a:p>
        </p:txBody>
      </p:sp>
    </p:spTree>
    <p:extLst>
      <p:ext uri="{BB962C8B-B14F-4D97-AF65-F5344CB8AC3E}">
        <p14:creationId xmlns:p14="http://schemas.microsoft.com/office/powerpoint/2010/main" val="391376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9350"/>
            <a:ext cx="4114800" cy="3086100"/>
          </a:xfrm>
        </p:spPr>
      </p:sp>
      <p:sp>
        <p:nvSpPr>
          <p:cNvPr id="3" name="Notes Placeholder 2"/>
          <p:cNvSpPr>
            <a:spLocks noGrp="1"/>
          </p:cNvSpPr>
          <p:nvPr>
            <p:ph type="body" idx="1"/>
          </p:nvPr>
        </p:nvSpPr>
        <p:spPr/>
        <p:txBody>
          <a:bodyPr/>
          <a:lstStyle/>
          <a:p>
            <a:r>
              <a:rPr lang="en-US" dirty="0"/>
              <a:t>And we add into the model the interconnection relationships and incentives</a:t>
            </a:r>
          </a:p>
          <a:p>
            <a:endParaRPr lang="en-US" dirty="0"/>
          </a:p>
          <a:p>
            <a:r>
              <a:rPr lang="en-US" dirty="0"/>
              <a:t>Green is paid interconnection</a:t>
            </a:r>
          </a:p>
          <a:p>
            <a:r>
              <a:rPr lang="en-US" dirty="0"/>
              <a:t>Yellow is SFP</a:t>
            </a:r>
          </a:p>
          <a:p>
            <a:endParaRPr lang="en-US" dirty="0"/>
          </a:p>
          <a:p>
            <a:r>
              <a:rPr lang="en-US" dirty="0"/>
              <a:t>And in this version</a:t>
            </a:r>
          </a:p>
          <a:p>
            <a:pPr marL="171450" indent="-171450">
              <a:buFontTx/>
              <a:buChar char="•"/>
            </a:pPr>
            <a:r>
              <a:rPr lang="en-US" dirty="0"/>
              <a:t>the CDN has the incentive to sell content delivery to content customers- here the bicycle network – and deliver quality content to end users</a:t>
            </a:r>
          </a:p>
          <a:p>
            <a:pPr marL="171450" indent="-171450">
              <a:buFontTx/>
              <a:buChar char="•"/>
            </a:pPr>
            <a:r>
              <a:rPr lang="en-US" dirty="0"/>
              <a:t>And the ISP has an incentive to avoid transit costs and improve content delivery</a:t>
            </a:r>
          </a:p>
          <a:p>
            <a:r>
              <a:rPr lang="en-US" dirty="0"/>
              <a:t>Thus the CDN’s offer of SFP is attractive to the ISP</a:t>
            </a:r>
          </a:p>
        </p:txBody>
      </p:sp>
      <p:sp>
        <p:nvSpPr>
          <p:cNvPr id="4" name="Slide Number Placeholder 3"/>
          <p:cNvSpPr>
            <a:spLocks noGrp="1"/>
          </p:cNvSpPr>
          <p:nvPr>
            <p:ph type="sldNum" sz="quarter" idx="10"/>
          </p:nvPr>
        </p:nvSpPr>
        <p:spPr/>
        <p:txBody>
          <a:bodyPr/>
          <a:lstStyle/>
          <a:p>
            <a:fld id="{E574AD01-4B82-47F7-9BE4-7E96011966F6}" type="slidenum">
              <a:rPr lang="en-US" smtClean="0"/>
              <a:t>18</a:t>
            </a:fld>
            <a:endParaRPr lang="en-US"/>
          </a:p>
        </p:txBody>
      </p:sp>
    </p:spTree>
    <p:extLst>
      <p:ext uri="{BB962C8B-B14F-4D97-AF65-F5344CB8AC3E}">
        <p14:creationId xmlns:p14="http://schemas.microsoft.com/office/powerpoint/2010/main" val="240891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evolution from the hierarchical model to the flat model changes interconnection</a:t>
            </a:r>
          </a:p>
          <a:p>
            <a:endParaRPr lang="en-US" dirty="0"/>
          </a:p>
          <a:p>
            <a:r>
              <a:rPr lang="en-US" dirty="0"/>
              <a:t>In the old world, one (or a few) transit connections would get you the full Internet</a:t>
            </a:r>
          </a:p>
          <a:p>
            <a:r>
              <a:rPr lang="en-US" dirty="0"/>
              <a:t>In the flat world, an access network negotiates a plethora of peering arrangements </a:t>
            </a:r>
          </a:p>
          <a:p>
            <a:endParaRPr lang="en-US" dirty="0"/>
          </a:p>
          <a:p>
            <a:r>
              <a:rPr lang="en-US" dirty="0"/>
              <a:t>In the old world, the access network did not negotiate interconnection with the other ends of the network</a:t>
            </a:r>
          </a:p>
          <a:p>
            <a:r>
              <a:rPr lang="en-US" dirty="0"/>
              <a:t>In the flat world, the access network negotiates directly with the content sources and edge providers.  There is one connection with amazon, and another with Netflix, and another with google, and so on</a:t>
            </a:r>
          </a:p>
          <a:p>
            <a:endParaRPr lang="en-US" dirty="0"/>
          </a:p>
          <a:p>
            <a:r>
              <a:rPr lang="en-US" dirty="0"/>
              <a:t>In the old world, if the interconnection from the access network has a failure – for whatever cause – it impacts that ISPs entire internet connectivity</a:t>
            </a:r>
          </a:p>
          <a:p>
            <a:r>
              <a:rPr lang="en-US" dirty="0"/>
              <a:t>In the flat world, when the interconnection from the access network with one edge provider fails – say the telephone application – it only impacts the telephone application and does not impact connectivity to the other services</a:t>
            </a:r>
          </a:p>
        </p:txBody>
      </p:sp>
      <p:sp>
        <p:nvSpPr>
          <p:cNvPr id="4" name="Slide Number Placeholder 3"/>
          <p:cNvSpPr>
            <a:spLocks noGrp="1"/>
          </p:cNvSpPr>
          <p:nvPr>
            <p:ph type="sldNum" sz="quarter" idx="10"/>
          </p:nvPr>
        </p:nvSpPr>
        <p:spPr/>
        <p:txBody>
          <a:bodyPr/>
          <a:lstStyle/>
          <a:p>
            <a:fld id="{E574AD01-4B82-47F7-9BE4-7E96011966F6}" type="slidenum">
              <a:rPr lang="en-US" smtClean="0"/>
              <a:t>19</a:t>
            </a:fld>
            <a:endParaRPr lang="en-US"/>
          </a:p>
        </p:txBody>
      </p:sp>
    </p:spTree>
    <p:extLst>
      <p:ext uri="{BB962C8B-B14F-4D97-AF65-F5344CB8AC3E}">
        <p14:creationId xmlns:p14="http://schemas.microsoft.com/office/powerpoint/2010/main" val="215031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9350"/>
            <a:ext cx="4114800" cy="3086100"/>
          </a:xfrm>
        </p:spPr>
      </p:sp>
      <p:sp>
        <p:nvSpPr>
          <p:cNvPr id="3" name="Notes Placeholder 2"/>
          <p:cNvSpPr>
            <a:spLocks noGrp="1"/>
          </p:cNvSpPr>
          <p:nvPr>
            <p:ph type="body" idx="1"/>
          </p:nvPr>
        </p:nvSpPr>
        <p:spPr/>
        <p:txBody>
          <a:bodyPr/>
          <a:lstStyle/>
          <a:p>
            <a:r>
              <a:rPr lang="en-US" dirty="0"/>
              <a:t>And we add into the model the interconnection relationships and incentives</a:t>
            </a:r>
          </a:p>
          <a:p>
            <a:endParaRPr lang="en-US" dirty="0"/>
          </a:p>
          <a:p>
            <a:r>
              <a:rPr lang="en-US" dirty="0"/>
              <a:t>Green is paid interconnection</a:t>
            </a:r>
          </a:p>
          <a:p>
            <a:r>
              <a:rPr lang="en-US" dirty="0"/>
              <a:t>Yellow is SFP</a:t>
            </a:r>
          </a:p>
          <a:p>
            <a:endParaRPr lang="en-US" dirty="0"/>
          </a:p>
          <a:p>
            <a:r>
              <a:rPr lang="en-US" dirty="0"/>
              <a:t>And in this version</a:t>
            </a:r>
          </a:p>
          <a:p>
            <a:pPr marL="171450" indent="-171450">
              <a:buFontTx/>
              <a:buChar char="•"/>
            </a:pPr>
            <a:r>
              <a:rPr lang="en-US" dirty="0"/>
              <a:t>the CDN has the incentive to sell content delivery to content customers- here the bicycle network – and deliver quality content to end users</a:t>
            </a:r>
          </a:p>
          <a:p>
            <a:pPr marL="171450" indent="-171450">
              <a:buFontTx/>
              <a:buChar char="•"/>
            </a:pPr>
            <a:r>
              <a:rPr lang="en-US" dirty="0"/>
              <a:t>And the ISP has an incentive to avoid transit costs and improve content delivery</a:t>
            </a:r>
          </a:p>
          <a:p>
            <a:r>
              <a:rPr lang="en-US" dirty="0"/>
              <a:t>Thus the CDN’s offer of SFP is attractive to the ISP</a:t>
            </a:r>
          </a:p>
        </p:txBody>
      </p:sp>
      <p:sp>
        <p:nvSpPr>
          <p:cNvPr id="4" name="Slide Number Placeholder 3"/>
          <p:cNvSpPr>
            <a:spLocks noGrp="1"/>
          </p:cNvSpPr>
          <p:nvPr>
            <p:ph type="sldNum" sz="quarter" idx="10"/>
          </p:nvPr>
        </p:nvSpPr>
        <p:spPr/>
        <p:txBody>
          <a:bodyPr/>
          <a:lstStyle/>
          <a:p>
            <a:fld id="{E574AD01-4B82-47F7-9BE4-7E96011966F6}" type="slidenum">
              <a:rPr lang="en-US" smtClean="0"/>
              <a:t>20</a:t>
            </a:fld>
            <a:endParaRPr lang="en-US"/>
          </a:p>
        </p:txBody>
      </p:sp>
    </p:spTree>
    <p:extLst>
      <p:ext uri="{BB962C8B-B14F-4D97-AF65-F5344CB8AC3E}">
        <p14:creationId xmlns:p14="http://schemas.microsoft.com/office/powerpoint/2010/main" val="2631181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9350"/>
            <a:ext cx="4114800" cy="3086100"/>
          </a:xfrm>
        </p:spPr>
      </p:sp>
      <p:sp>
        <p:nvSpPr>
          <p:cNvPr id="3" name="Notes Placeholder 2"/>
          <p:cNvSpPr>
            <a:spLocks noGrp="1"/>
          </p:cNvSpPr>
          <p:nvPr>
            <p:ph type="body" idx="1"/>
          </p:nvPr>
        </p:nvSpPr>
        <p:spPr/>
        <p:txBody>
          <a:bodyPr/>
          <a:lstStyle/>
          <a:p>
            <a:r>
              <a:rPr lang="en-US" dirty="0"/>
              <a:t>And we add into the model the interconnection relationships and incentives</a:t>
            </a:r>
          </a:p>
          <a:p>
            <a:endParaRPr lang="en-US" dirty="0"/>
          </a:p>
          <a:p>
            <a:r>
              <a:rPr lang="en-US" dirty="0"/>
              <a:t>Green is paid interconnection</a:t>
            </a:r>
          </a:p>
          <a:p>
            <a:r>
              <a:rPr lang="en-US" dirty="0"/>
              <a:t>Yellow is SFP</a:t>
            </a:r>
          </a:p>
          <a:p>
            <a:endParaRPr lang="en-US" dirty="0"/>
          </a:p>
          <a:p>
            <a:r>
              <a:rPr lang="en-US" dirty="0"/>
              <a:t>And in this version</a:t>
            </a:r>
          </a:p>
          <a:p>
            <a:pPr marL="171450" indent="-171450">
              <a:buFontTx/>
              <a:buChar char="•"/>
            </a:pPr>
            <a:r>
              <a:rPr lang="en-US" dirty="0"/>
              <a:t>the CDN has the incentive to sell content delivery to content customers- here the bicycle network – and deliver quality content to end users</a:t>
            </a:r>
          </a:p>
          <a:p>
            <a:pPr marL="171450" indent="-171450">
              <a:buFontTx/>
              <a:buChar char="•"/>
            </a:pPr>
            <a:r>
              <a:rPr lang="en-US" dirty="0"/>
              <a:t>And the ISP has an incentive to avoid transit costs and improve content delivery</a:t>
            </a:r>
          </a:p>
          <a:p>
            <a:r>
              <a:rPr lang="en-US" dirty="0"/>
              <a:t>Thus the CDN’s offer of SFP is attractive to the ISP</a:t>
            </a:r>
          </a:p>
        </p:txBody>
      </p:sp>
      <p:sp>
        <p:nvSpPr>
          <p:cNvPr id="4" name="Slide Number Placeholder 3"/>
          <p:cNvSpPr>
            <a:spLocks noGrp="1"/>
          </p:cNvSpPr>
          <p:nvPr>
            <p:ph type="sldNum" sz="quarter" idx="10"/>
          </p:nvPr>
        </p:nvSpPr>
        <p:spPr/>
        <p:txBody>
          <a:bodyPr/>
          <a:lstStyle/>
          <a:p>
            <a:fld id="{E574AD01-4B82-47F7-9BE4-7E96011966F6}" type="slidenum">
              <a:rPr lang="en-US" smtClean="0"/>
              <a:t>21</a:t>
            </a:fld>
            <a:endParaRPr lang="en-US"/>
          </a:p>
        </p:txBody>
      </p:sp>
    </p:spTree>
    <p:extLst>
      <p:ext uri="{BB962C8B-B14F-4D97-AF65-F5344CB8AC3E}">
        <p14:creationId xmlns:p14="http://schemas.microsoft.com/office/powerpoint/2010/main" val="2260438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9350"/>
            <a:ext cx="4114800" cy="3086100"/>
          </a:xfrm>
        </p:spPr>
      </p:sp>
      <p:sp>
        <p:nvSpPr>
          <p:cNvPr id="3" name="Notes Placeholder 2"/>
          <p:cNvSpPr>
            <a:spLocks noGrp="1"/>
          </p:cNvSpPr>
          <p:nvPr>
            <p:ph type="body" idx="1"/>
          </p:nvPr>
        </p:nvSpPr>
        <p:spPr/>
        <p:txBody>
          <a:bodyPr/>
          <a:lstStyle/>
          <a:p>
            <a:r>
              <a:rPr lang="en-US" dirty="0"/>
              <a:t>And we add into the model the interconnection relationships and incentives</a:t>
            </a:r>
          </a:p>
          <a:p>
            <a:endParaRPr lang="en-US" dirty="0"/>
          </a:p>
          <a:p>
            <a:r>
              <a:rPr lang="en-US" dirty="0"/>
              <a:t>Green is paid interconnection</a:t>
            </a:r>
          </a:p>
          <a:p>
            <a:r>
              <a:rPr lang="en-US" dirty="0"/>
              <a:t>Yellow is SFP</a:t>
            </a:r>
          </a:p>
          <a:p>
            <a:endParaRPr lang="en-US" dirty="0"/>
          </a:p>
          <a:p>
            <a:r>
              <a:rPr lang="en-US" dirty="0"/>
              <a:t>And in this version</a:t>
            </a:r>
          </a:p>
          <a:p>
            <a:pPr marL="171450" indent="-171450">
              <a:buFontTx/>
              <a:buChar char="•"/>
            </a:pPr>
            <a:r>
              <a:rPr lang="en-US" dirty="0"/>
              <a:t>the CDN has the incentive to sell content delivery to content customers- here the bicycle network – and deliver quality content to end users</a:t>
            </a:r>
          </a:p>
          <a:p>
            <a:pPr marL="171450" indent="-171450">
              <a:buFontTx/>
              <a:buChar char="•"/>
            </a:pPr>
            <a:r>
              <a:rPr lang="en-US" dirty="0"/>
              <a:t>And the ISP has an incentive to avoid transit costs and improve content delivery</a:t>
            </a:r>
          </a:p>
          <a:p>
            <a:r>
              <a:rPr lang="en-US" dirty="0"/>
              <a:t>Thus the CDN’s offer of SFP is attractive to the ISP</a:t>
            </a:r>
          </a:p>
        </p:txBody>
      </p:sp>
      <p:sp>
        <p:nvSpPr>
          <p:cNvPr id="4" name="Slide Number Placeholder 3"/>
          <p:cNvSpPr>
            <a:spLocks noGrp="1"/>
          </p:cNvSpPr>
          <p:nvPr>
            <p:ph type="sldNum" sz="quarter" idx="10"/>
          </p:nvPr>
        </p:nvSpPr>
        <p:spPr/>
        <p:txBody>
          <a:bodyPr/>
          <a:lstStyle/>
          <a:p>
            <a:fld id="{E574AD01-4B82-47F7-9BE4-7E96011966F6}" type="slidenum">
              <a:rPr lang="en-US" smtClean="0"/>
              <a:t>23</a:t>
            </a:fld>
            <a:endParaRPr lang="en-US"/>
          </a:p>
        </p:txBody>
      </p:sp>
    </p:spTree>
    <p:extLst>
      <p:ext uri="{BB962C8B-B14F-4D97-AF65-F5344CB8AC3E}">
        <p14:creationId xmlns:p14="http://schemas.microsoft.com/office/powerpoint/2010/main" val="669266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4AD01-4B82-47F7-9BE4-7E96011966F6}" type="slidenum">
              <a:rPr lang="en-US" smtClean="0"/>
              <a:t>25</a:t>
            </a:fld>
            <a:endParaRPr lang="en-US"/>
          </a:p>
        </p:txBody>
      </p:sp>
    </p:spTree>
    <p:extLst>
      <p:ext uri="{BB962C8B-B14F-4D97-AF65-F5344CB8AC3E}">
        <p14:creationId xmlns:p14="http://schemas.microsoft.com/office/powerpoint/2010/main" val="4077232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never a peering relationship by the proxy</a:t>
            </a:r>
          </a:p>
          <a:p>
            <a:r>
              <a:rPr lang="en-US" dirty="0"/>
              <a:t>Not like networks</a:t>
            </a:r>
          </a:p>
          <a:p>
            <a:r>
              <a:rPr lang="en-US" dirty="0"/>
              <a:t>Not balanced traffic</a:t>
            </a:r>
          </a:p>
        </p:txBody>
      </p:sp>
      <p:sp>
        <p:nvSpPr>
          <p:cNvPr id="4" name="Slide Number Placeholder 3"/>
          <p:cNvSpPr>
            <a:spLocks noGrp="1"/>
          </p:cNvSpPr>
          <p:nvPr>
            <p:ph type="sldNum" sz="quarter" idx="10"/>
          </p:nvPr>
        </p:nvSpPr>
        <p:spPr/>
        <p:txBody>
          <a:bodyPr/>
          <a:lstStyle/>
          <a:p>
            <a:fld id="{5F3D1E79-17F0-403A-97F6-EBC0D7F7D076}" type="slidenum">
              <a:rPr lang="en-US" altLang="en-US" smtClean="0"/>
              <a:pPr/>
              <a:t>26</a:t>
            </a:fld>
            <a:endParaRPr lang="en-US" altLang="en-US"/>
          </a:p>
        </p:txBody>
      </p:sp>
    </p:spTree>
    <p:extLst>
      <p:ext uri="{BB962C8B-B14F-4D97-AF65-F5344CB8AC3E}">
        <p14:creationId xmlns:p14="http://schemas.microsoft.com/office/powerpoint/2010/main" val="22158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from access exceeds revenue from interconnection</a:t>
            </a:r>
          </a:p>
          <a:p>
            <a:r>
              <a:rPr lang="en-US" dirty="0"/>
              <a:t>Therefore networks have an incentive to interconnection – to resolve interconnection disputes – in order to increase the value of their networks and increase their access revenue</a:t>
            </a:r>
          </a:p>
          <a:p>
            <a:endParaRPr lang="en-US" dirty="0"/>
          </a:p>
          <a:p>
            <a:r>
              <a:rPr lang="en-US" dirty="0"/>
              <a:t>If value of interconnection with orange is great enough</a:t>
            </a:r>
          </a:p>
          <a:p>
            <a:r>
              <a:rPr lang="en-US" dirty="0"/>
              <a:t>If it helps to generate revenue</a:t>
            </a:r>
          </a:p>
          <a:p>
            <a:r>
              <a:rPr lang="en-US" dirty="0"/>
              <a:t>Then blue is probably willing to pay for interconnection</a:t>
            </a:r>
          </a:p>
        </p:txBody>
      </p:sp>
      <p:sp>
        <p:nvSpPr>
          <p:cNvPr id="4" name="Slide Number Placeholder 3"/>
          <p:cNvSpPr>
            <a:spLocks noGrp="1"/>
          </p:cNvSpPr>
          <p:nvPr>
            <p:ph type="sldNum" sz="quarter" idx="10"/>
          </p:nvPr>
        </p:nvSpPr>
        <p:spPr/>
        <p:txBody>
          <a:bodyPr/>
          <a:lstStyle/>
          <a:p>
            <a:fld id="{0C66172C-E632-49E2-A12B-6F06AF9754DA}" type="slidenum">
              <a:rPr lang="en-US" smtClean="0"/>
              <a:t>5</a:t>
            </a:fld>
            <a:endParaRPr lang="en-US"/>
          </a:p>
        </p:txBody>
      </p:sp>
    </p:spTree>
    <p:extLst>
      <p:ext uri="{BB962C8B-B14F-4D97-AF65-F5344CB8AC3E}">
        <p14:creationId xmlns:p14="http://schemas.microsoft.com/office/powerpoint/2010/main" val="270612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networks increase in value through interconnection</a:t>
            </a:r>
          </a:p>
          <a:p>
            <a:r>
              <a:rPr lang="en-US" dirty="0"/>
              <a:t>One network benefits much more than the other</a:t>
            </a:r>
          </a:p>
          <a:p>
            <a:r>
              <a:rPr lang="en-US" dirty="0"/>
              <a:t>With disproportionate benefit, orange may (a) call blue a free rider (b) demand compensation for interconnection to balance the value</a:t>
            </a:r>
          </a:p>
          <a:p>
            <a:endParaRPr lang="en-US" dirty="0"/>
          </a:p>
          <a:p>
            <a:r>
              <a:rPr lang="en-US" dirty="0"/>
              <a:t>This is about pursuing business plans</a:t>
            </a:r>
          </a:p>
          <a:p>
            <a:r>
              <a:rPr lang="en-US" dirty="0"/>
              <a:t>Blue may not be able to pursue its business plan without interconnecting to orange</a:t>
            </a:r>
          </a:p>
          <a:p>
            <a:r>
              <a:rPr lang="en-US" dirty="0"/>
              <a:t>Orange may want to sell the full network – but it might be able to still pursue its business plan if blue is small</a:t>
            </a:r>
          </a:p>
        </p:txBody>
      </p:sp>
      <p:sp>
        <p:nvSpPr>
          <p:cNvPr id="4" name="Slide Number Placeholder 3"/>
          <p:cNvSpPr>
            <a:spLocks noGrp="1"/>
          </p:cNvSpPr>
          <p:nvPr>
            <p:ph type="sldNum" sz="quarter" idx="10"/>
          </p:nvPr>
        </p:nvSpPr>
        <p:spPr/>
        <p:txBody>
          <a:bodyPr/>
          <a:lstStyle/>
          <a:p>
            <a:fld id="{0C66172C-E632-49E2-A12B-6F06AF9754DA}" type="slidenum">
              <a:rPr lang="en-US" smtClean="0"/>
              <a:t>6</a:t>
            </a:fld>
            <a:endParaRPr lang="en-US"/>
          </a:p>
        </p:txBody>
      </p:sp>
    </p:spTree>
    <p:extLst>
      <p:ext uri="{BB962C8B-B14F-4D97-AF65-F5344CB8AC3E}">
        <p14:creationId xmlns:p14="http://schemas.microsoft.com/office/powerpoint/2010/main" val="191790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networks increase in value through interconnection</a:t>
            </a:r>
          </a:p>
          <a:p>
            <a:r>
              <a:rPr lang="en-US" dirty="0"/>
              <a:t>One network benefits much more than the other</a:t>
            </a:r>
          </a:p>
          <a:p>
            <a:r>
              <a:rPr lang="en-US" dirty="0"/>
              <a:t>With disproportionate benefit, orange may (a) call blue a free rider (b) demand compensation for interconnection to balance the value</a:t>
            </a:r>
          </a:p>
          <a:p>
            <a:endParaRPr lang="en-US" dirty="0"/>
          </a:p>
          <a:p>
            <a:r>
              <a:rPr lang="en-US" dirty="0"/>
              <a:t>This is about pursuing business plans</a:t>
            </a:r>
          </a:p>
          <a:p>
            <a:r>
              <a:rPr lang="en-US" dirty="0"/>
              <a:t>Blue may not be able to pursue its business plan without interconnecting to orange</a:t>
            </a:r>
          </a:p>
          <a:p>
            <a:r>
              <a:rPr lang="en-US" dirty="0"/>
              <a:t>Orange may want to sell the full network – but it might be able to still pursue its business plan if blue is small</a:t>
            </a:r>
          </a:p>
        </p:txBody>
      </p:sp>
      <p:sp>
        <p:nvSpPr>
          <p:cNvPr id="4" name="Slide Number Placeholder 3"/>
          <p:cNvSpPr>
            <a:spLocks noGrp="1"/>
          </p:cNvSpPr>
          <p:nvPr>
            <p:ph type="sldNum" sz="quarter" idx="10"/>
          </p:nvPr>
        </p:nvSpPr>
        <p:spPr/>
        <p:txBody>
          <a:bodyPr/>
          <a:lstStyle/>
          <a:p>
            <a:fld id="{0C66172C-E632-49E2-A12B-6F06AF9754DA}" type="slidenum">
              <a:rPr lang="en-US" smtClean="0"/>
              <a:t>7</a:t>
            </a:fld>
            <a:endParaRPr lang="en-US"/>
          </a:p>
        </p:txBody>
      </p:sp>
    </p:spTree>
    <p:extLst>
      <p:ext uri="{BB962C8B-B14F-4D97-AF65-F5344CB8AC3E}">
        <p14:creationId xmlns:p14="http://schemas.microsoft.com/office/powerpoint/2010/main" val="409843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Gateway</a:t>
            </a:r>
          </a:p>
          <a:p>
            <a:r>
              <a:rPr lang="en-US" dirty="0"/>
              <a:t>Network Effect</a:t>
            </a:r>
          </a:p>
          <a:p>
            <a:r>
              <a:rPr lang="en-US" dirty="0"/>
              <a:t>Crush Competitors</a:t>
            </a:r>
          </a:p>
          <a:p>
            <a:r>
              <a:rPr lang="en-US" dirty="0"/>
              <a:t>Acquire Market Share</a:t>
            </a:r>
          </a:p>
          <a:p>
            <a:endParaRPr lang="en-US" dirty="0"/>
          </a:p>
          <a:p>
            <a:r>
              <a:rPr lang="en-US" dirty="0"/>
              <a:t>One competitive strategy could be to hurt or destroy your competitor</a:t>
            </a:r>
          </a:p>
          <a:p>
            <a:r>
              <a:rPr lang="en-US" dirty="0"/>
              <a:t>Another strategy could be to extract rent.  Here you want your target to be relatively healthy as possible so that you can extract as much blood as possible.</a:t>
            </a:r>
          </a:p>
          <a:p>
            <a:r>
              <a:rPr lang="en-US" dirty="0"/>
              <a:t>In the 1980s, the local telephone companies imposed access charges on long distance companies, imposing monopoly rents on those long distance providers – leading to telecommunications liberalization and the reduction of access charges to cost.</a:t>
            </a:r>
          </a:p>
          <a:p>
            <a:endParaRPr lang="en-US" dirty="0"/>
          </a:p>
          <a:p>
            <a:r>
              <a:rPr lang="en-US" dirty="0"/>
              <a:t>We have seen these strategies used by railroad carriers and telegraph companies</a:t>
            </a:r>
          </a:p>
        </p:txBody>
      </p:sp>
      <p:sp>
        <p:nvSpPr>
          <p:cNvPr id="4" name="Slide Number Placeholder 3"/>
          <p:cNvSpPr>
            <a:spLocks noGrp="1"/>
          </p:cNvSpPr>
          <p:nvPr>
            <p:ph type="sldNum" sz="quarter" idx="10"/>
          </p:nvPr>
        </p:nvSpPr>
        <p:spPr/>
        <p:txBody>
          <a:bodyPr/>
          <a:lstStyle/>
          <a:p>
            <a:fld id="{5F3D1E79-17F0-403A-97F6-EBC0D7F7D076}" type="slidenum">
              <a:rPr lang="en-US" altLang="en-US" smtClean="0"/>
              <a:pPr/>
              <a:t>9</a:t>
            </a:fld>
            <a:endParaRPr lang="en-US" altLang="en-US"/>
          </a:p>
        </p:txBody>
      </p:sp>
    </p:spTree>
    <p:extLst>
      <p:ext uri="{BB962C8B-B14F-4D97-AF65-F5344CB8AC3E}">
        <p14:creationId xmlns:p14="http://schemas.microsoft.com/office/powerpoint/2010/main" val="39796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exchange systems in the same community, each serving the same members, cannot be conceived of as a </a:t>
            </a:r>
            <a:r>
              <a:rPr lang="en-US" dirty="0" err="1"/>
              <a:t>permancy</a:t>
            </a:r>
            <a:r>
              <a:rPr lang="en-US" dirty="0"/>
              <a:t>, nor can the service in either be furnished at any material reduction because of competition, if return on investment and proper maintenance be taken into account. Duplication of plant is a waste to the investor. Duplication of charges is a waste to the user." Theodore Vail, 1907</a:t>
            </a:r>
          </a:p>
          <a:p>
            <a:endParaRPr lang="en-US" dirty="0"/>
          </a:p>
          <a:p>
            <a:r>
              <a:rPr lang="en-US" dirty="0"/>
              <a:t>Indies were going bankrupt and wanted to be acquired by AT&amp;T</a:t>
            </a:r>
          </a:p>
          <a:p>
            <a:r>
              <a:rPr lang="en-US" dirty="0"/>
              <a:t>AT&amp;T agreeing to interconnect its long distance network to indies removed any incentive to build a separate long distance network</a:t>
            </a:r>
          </a:p>
          <a:p>
            <a:endParaRPr lang="en-US" dirty="0"/>
          </a:p>
          <a:p>
            <a:r>
              <a:rPr lang="en-US" dirty="0"/>
              <a:t>One explanation for the Kingsbury commitment was a threat at that time to nationalize AT&amp;T – which happened during a brief period during WWI</a:t>
            </a:r>
          </a:p>
          <a:p>
            <a:endParaRPr lang="en-US" dirty="0"/>
          </a:p>
          <a:p>
            <a:r>
              <a:rPr lang="en-US" dirty="0"/>
              <a:t>Competition is inefficient</a:t>
            </a:r>
          </a:p>
          <a:p>
            <a:endParaRPr lang="en-US" dirty="0"/>
          </a:p>
          <a:p>
            <a:r>
              <a:rPr lang="en-US" dirty="0"/>
              <a:t>Marvelous like 1970s AT&amp;T video that talks about how competition is inefficient. AT&amp;T history posted it on </a:t>
            </a:r>
            <a:r>
              <a:rPr lang="en-US" dirty="0" err="1"/>
              <a:t>youtube</a:t>
            </a:r>
            <a:r>
              <a:rPr lang="en-US" dirty="0"/>
              <a:t> and it was pulled down in days and unfortunately I did not get a copy of it.</a:t>
            </a:r>
          </a:p>
        </p:txBody>
      </p:sp>
      <p:sp>
        <p:nvSpPr>
          <p:cNvPr id="4" name="Slide Number Placeholder 3"/>
          <p:cNvSpPr>
            <a:spLocks noGrp="1"/>
          </p:cNvSpPr>
          <p:nvPr>
            <p:ph type="sldNum" sz="quarter" idx="10"/>
          </p:nvPr>
        </p:nvSpPr>
        <p:spPr/>
        <p:txBody>
          <a:bodyPr/>
          <a:lstStyle/>
          <a:p>
            <a:fld id="{5F3D1E79-17F0-403A-97F6-EBC0D7F7D076}" type="slidenum">
              <a:rPr lang="en-US" altLang="en-US" smtClean="0"/>
              <a:pPr/>
              <a:t>10</a:t>
            </a:fld>
            <a:endParaRPr lang="en-US" altLang="en-US"/>
          </a:p>
        </p:txBody>
      </p:sp>
    </p:spTree>
    <p:extLst>
      <p:ext uri="{BB962C8B-B14F-4D97-AF65-F5344CB8AC3E}">
        <p14:creationId xmlns:p14="http://schemas.microsoft.com/office/powerpoint/2010/main" val="226259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exchange systems in the same community, each serving the same members, cannot be conceived of as a </a:t>
            </a:r>
            <a:r>
              <a:rPr lang="en-US" dirty="0" err="1"/>
              <a:t>permancy</a:t>
            </a:r>
            <a:r>
              <a:rPr lang="en-US" dirty="0"/>
              <a:t>, nor can the service in either be furnished at any material reduction because of competition, if return on investment and proper maintenance be taken into account. Duplication of plant is a waste to the investor. Duplication of charges is a waste to the user." Theodore Vail, 1907</a:t>
            </a:r>
          </a:p>
          <a:p>
            <a:endParaRPr lang="en-US" dirty="0"/>
          </a:p>
          <a:p>
            <a:r>
              <a:rPr lang="en-US" dirty="0"/>
              <a:t>Competition is inefficient</a:t>
            </a:r>
          </a:p>
          <a:p>
            <a:endParaRPr lang="en-US" dirty="0"/>
          </a:p>
          <a:p>
            <a:r>
              <a:rPr lang="en-US" dirty="0"/>
              <a:t>Marvelous like 1970s AT&amp;T video that talks about how competition is inefficient. AT&amp;T history posted it on </a:t>
            </a:r>
            <a:r>
              <a:rPr lang="en-US" dirty="0" err="1"/>
              <a:t>youtube</a:t>
            </a:r>
            <a:r>
              <a:rPr lang="en-US" dirty="0"/>
              <a:t> and it was pulled down in days and unfortunately I did not get a copy of it.</a:t>
            </a:r>
          </a:p>
        </p:txBody>
      </p:sp>
      <p:sp>
        <p:nvSpPr>
          <p:cNvPr id="4" name="Slide Number Placeholder 3"/>
          <p:cNvSpPr>
            <a:spLocks noGrp="1"/>
          </p:cNvSpPr>
          <p:nvPr>
            <p:ph type="sldNum" sz="quarter" idx="10"/>
          </p:nvPr>
        </p:nvSpPr>
        <p:spPr/>
        <p:txBody>
          <a:bodyPr/>
          <a:lstStyle/>
          <a:p>
            <a:fld id="{5F3D1E79-17F0-403A-97F6-EBC0D7F7D076}" type="slidenum">
              <a:rPr lang="en-US" altLang="en-US" smtClean="0"/>
              <a:pPr/>
              <a:t>11</a:t>
            </a:fld>
            <a:endParaRPr lang="en-US" altLang="en-US"/>
          </a:p>
        </p:txBody>
      </p:sp>
    </p:spTree>
    <p:extLst>
      <p:ext uri="{BB962C8B-B14F-4D97-AF65-F5344CB8AC3E}">
        <p14:creationId xmlns:p14="http://schemas.microsoft.com/office/powerpoint/2010/main" val="173578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69D4F94-C25A-4A01-9B29-F4A27B8CDB44}" type="slidenum">
              <a:rPr lang="en-US" altLang="en-US" sz="1200"/>
              <a:pPr eaLnBrk="1" hangingPunct="1"/>
              <a:t>16</a:t>
            </a:fld>
            <a:endParaRPr lang="en-US" altLang="en-US" sz="1200"/>
          </a:p>
        </p:txBody>
      </p:sp>
      <p:sp>
        <p:nvSpPr>
          <p:cNvPr id="834562" name="Rectangle 2"/>
          <p:cNvSpPr>
            <a:spLocks noGrp="1" noRot="1" noChangeAspect="1" noChangeArrowheads="1" noTextEdit="1"/>
          </p:cNvSpPr>
          <p:nvPr>
            <p:ph type="sldImg"/>
          </p:nvPr>
        </p:nvSpPr>
        <p:spPr>
          <a:ln/>
        </p:spPr>
      </p:sp>
      <p:sp>
        <p:nvSpPr>
          <p:cNvPr id="834563" name="Rectangle 3"/>
          <p:cNvSpPr>
            <a:spLocks noGrp="1" noChangeArrowheads="1"/>
          </p:cNvSpPr>
          <p:nvPr>
            <p:ph type="body" idx="1"/>
          </p:nvPr>
        </p:nvSpPr>
        <p:spPr/>
        <p:txBody>
          <a:bodyPr/>
          <a:lstStyle/>
          <a:p>
            <a:r>
              <a:rPr lang="en-US" dirty="0"/>
              <a:t>If we are going to ask whether peering policies reflect how things have changed, we have to know where we have been</a:t>
            </a:r>
          </a:p>
          <a:p>
            <a:r>
              <a:rPr lang="en-US" dirty="0"/>
              <a:t>Back in ancient days</a:t>
            </a:r>
          </a:p>
          <a:p>
            <a:r>
              <a:rPr lang="en-US" dirty="0"/>
              <a:t>Peering occurred between the big backbones</a:t>
            </a:r>
          </a:p>
          <a:p>
            <a:r>
              <a:rPr lang="en-US" dirty="0"/>
              <a:t>Everyone else is a customer</a:t>
            </a:r>
          </a:p>
          <a:p>
            <a:pPr lvl="1"/>
            <a:r>
              <a:rPr lang="en-US" dirty="0"/>
              <a:t>All money flows up- </a:t>
            </a:r>
          </a:p>
          <a:p>
            <a:pPr lvl="1"/>
            <a:r>
              <a:rPr lang="en-US" dirty="0"/>
              <a:t>everyone downstream paid upstream for transit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was very hierarchical</a:t>
            </a:r>
          </a:p>
          <a:p>
            <a:pPr marL="171450" indent="-171450">
              <a:buFont typeface="Arial" panose="020B0604020202020204" pitchFamily="34" charset="0"/>
              <a:buChar char="•"/>
            </a:pPr>
            <a:r>
              <a:rPr lang="en-US" dirty="0"/>
              <a:t>It was good to be king of this ecosystem</a:t>
            </a:r>
          </a:p>
          <a:p>
            <a:pPr marL="171450" indent="-171450">
              <a:buFont typeface="Arial" panose="020B0604020202020204" pitchFamily="34" charset="0"/>
              <a:buChar char="•"/>
            </a:pPr>
            <a:r>
              <a:rPr lang="en-US" dirty="0"/>
              <a:t>There were nice discrete business plans – you knew who you were then</a:t>
            </a:r>
          </a:p>
          <a:p>
            <a:pPr lvl="1"/>
            <a:r>
              <a:rPr lang="en-US" dirty="0"/>
              <a:t>identifying peer networks was not too hard, relatively speaking</a:t>
            </a:r>
          </a:p>
          <a:p>
            <a:pPr>
              <a:defRPr/>
            </a:pPr>
            <a:endParaRPr lang="en-US" dirty="0">
              <a:solidFill>
                <a:srgbClr val="660066"/>
              </a:solidFill>
              <a:ea typeface="ＭＳ Ｐゴシック" charset="0"/>
            </a:endParaRPr>
          </a:p>
        </p:txBody>
      </p:sp>
    </p:spTree>
    <p:extLst>
      <p:ext uri="{BB962C8B-B14F-4D97-AF65-F5344CB8AC3E}">
        <p14:creationId xmlns:p14="http://schemas.microsoft.com/office/powerpoint/2010/main" val="605590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69D4F94-C25A-4A01-9B29-F4A27B8CDB44}" type="slidenum">
              <a:rPr lang="en-US" altLang="en-US" sz="1200"/>
              <a:pPr eaLnBrk="1" hangingPunct="1"/>
              <a:t>17</a:t>
            </a:fld>
            <a:endParaRPr lang="en-US" altLang="en-US" sz="1200"/>
          </a:p>
        </p:txBody>
      </p:sp>
      <p:sp>
        <p:nvSpPr>
          <p:cNvPr id="834562" name="Rectangle 2"/>
          <p:cNvSpPr>
            <a:spLocks noGrp="1" noRot="1" noChangeAspect="1" noChangeArrowheads="1" noTextEdit="1"/>
          </p:cNvSpPr>
          <p:nvPr>
            <p:ph type="sldImg"/>
          </p:nvPr>
        </p:nvSpPr>
        <p:spPr>
          <a:ln/>
        </p:spPr>
      </p:sp>
      <p:sp>
        <p:nvSpPr>
          <p:cNvPr id="834563" name="Rectangle 3"/>
          <p:cNvSpPr>
            <a:spLocks noGrp="1" noChangeArrowheads="1"/>
          </p:cNvSpPr>
          <p:nvPr>
            <p:ph type="body" idx="1"/>
          </p:nvPr>
        </p:nvSpPr>
        <p:spPr/>
        <p:txBody>
          <a:bodyPr/>
          <a:lstStyle/>
          <a:p>
            <a:r>
              <a:rPr lang="en-US" dirty="0"/>
              <a:t>If we are going to ask whether peering policies reflect how things have changed, we have to know where we have been</a:t>
            </a:r>
          </a:p>
          <a:p>
            <a:r>
              <a:rPr lang="en-US" dirty="0"/>
              <a:t>Back in ancient days</a:t>
            </a:r>
          </a:p>
          <a:p>
            <a:r>
              <a:rPr lang="en-US" dirty="0"/>
              <a:t>Peering occurred between the big backbones</a:t>
            </a:r>
          </a:p>
          <a:p>
            <a:r>
              <a:rPr lang="en-US" dirty="0"/>
              <a:t>Everyone else is a customer</a:t>
            </a:r>
          </a:p>
          <a:p>
            <a:pPr lvl="1"/>
            <a:r>
              <a:rPr lang="en-US" dirty="0"/>
              <a:t>All money flows up- </a:t>
            </a:r>
          </a:p>
          <a:p>
            <a:pPr lvl="1"/>
            <a:r>
              <a:rPr lang="en-US" dirty="0"/>
              <a:t>everyone downstream paid upstream for transit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was very hierarchical</a:t>
            </a:r>
          </a:p>
          <a:p>
            <a:pPr marL="171450" indent="-171450">
              <a:buFont typeface="Arial" panose="020B0604020202020204" pitchFamily="34" charset="0"/>
              <a:buChar char="•"/>
            </a:pPr>
            <a:r>
              <a:rPr lang="en-US" dirty="0"/>
              <a:t>It was good to be king of this ecosystem</a:t>
            </a:r>
          </a:p>
          <a:p>
            <a:pPr marL="171450" indent="-171450">
              <a:buFont typeface="Arial" panose="020B0604020202020204" pitchFamily="34" charset="0"/>
              <a:buChar char="•"/>
            </a:pPr>
            <a:r>
              <a:rPr lang="en-US" dirty="0"/>
              <a:t>There were nice discrete business plans – you knew who you were then</a:t>
            </a:r>
          </a:p>
          <a:p>
            <a:pPr lvl="1"/>
            <a:r>
              <a:rPr lang="en-US" dirty="0"/>
              <a:t>identifying peer networks was not too hard, relatively speaking</a:t>
            </a:r>
          </a:p>
          <a:p>
            <a:pPr>
              <a:defRPr/>
            </a:pPr>
            <a:endParaRPr lang="en-US" dirty="0">
              <a:solidFill>
                <a:srgbClr val="660066"/>
              </a:solidFill>
              <a:ea typeface="ＭＳ Ｐゴシック" charset="0"/>
            </a:endParaRPr>
          </a:p>
        </p:txBody>
      </p:sp>
    </p:spTree>
    <p:extLst>
      <p:ext uri="{BB962C8B-B14F-4D97-AF65-F5344CB8AC3E}">
        <p14:creationId xmlns:p14="http://schemas.microsoft.com/office/powerpoint/2010/main" val="422900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C78516A8-2DCD-4AA0-8AD0-8288F7DB68FA}" type="datetimeFigureOut">
              <a:rPr lang="en-US" smtClean="0"/>
              <a:pPr/>
              <a:t>12/1/2017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D5DAEDE-D4FC-4E32-A2F2-B9CCF8E0E8A9}" type="slidenum">
              <a:rPr lang="en-US" smtClean="0"/>
              <a:pPr/>
              <a:t>‹#›</a:t>
            </a:fld>
            <a:endParaRPr lang="en-US"/>
          </a:p>
        </p:txBody>
      </p:sp>
    </p:spTree>
    <p:extLst>
      <p:ext uri="{BB962C8B-B14F-4D97-AF65-F5344CB8AC3E}">
        <p14:creationId xmlns:p14="http://schemas.microsoft.com/office/powerpoint/2010/main" val="67708144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516A8-2DCD-4AA0-8AD0-8288F7DB68FA}"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DAEDE-D4FC-4E32-A2F2-B9CCF8E0E8A9}" type="slidenum">
              <a:rPr lang="en-US" smtClean="0"/>
              <a:t>‹#›</a:t>
            </a:fld>
            <a:endParaRPr lang="en-US"/>
          </a:p>
        </p:txBody>
      </p:sp>
    </p:spTree>
    <p:extLst>
      <p:ext uri="{BB962C8B-B14F-4D97-AF65-F5344CB8AC3E}">
        <p14:creationId xmlns:p14="http://schemas.microsoft.com/office/powerpoint/2010/main" val="297350583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516A8-2DCD-4AA0-8AD0-8288F7DB68FA}"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DAEDE-D4FC-4E32-A2F2-B9CCF8E0E8A9}" type="slidenum">
              <a:rPr lang="en-US" smtClean="0"/>
              <a:t>‹#›</a:t>
            </a:fld>
            <a:endParaRPr lang="en-US"/>
          </a:p>
        </p:txBody>
      </p:sp>
    </p:spTree>
    <p:extLst>
      <p:ext uri="{BB962C8B-B14F-4D97-AF65-F5344CB8AC3E}">
        <p14:creationId xmlns:p14="http://schemas.microsoft.com/office/powerpoint/2010/main" val="345610533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C78516A8-2DCD-4AA0-8AD0-8288F7DB68FA}" type="datetimeFigureOut">
              <a:rPr lang="en-US" smtClean="0"/>
              <a:pPr/>
              <a:t>12/1/2017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D5DAEDE-D4FC-4E32-A2F2-B9CCF8E0E8A9}" type="slidenum">
              <a:rPr lang="en-US" smtClean="0"/>
              <a:pPr/>
              <a:t>‹#›</a:t>
            </a:fld>
            <a:endParaRPr lang="en-US"/>
          </a:p>
        </p:txBody>
      </p:sp>
    </p:spTree>
    <p:extLst>
      <p:ext uri="{BB962C8B-B14F-4D97-AF65-F5344CB8AC3E}">
        <p14:creationId xmlns:p14="http://schemas.microsoft.com/office/powerpoint/2010/main" val="290926977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C78516A8-2DCD-4AA0-8AD0-8288F7DB68FA}" type="datetimeFigureOut">
              <a:rPr lang="en-US" smtClean="0"/>
              <a:pPr/>
              <a:t>12/1/2017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D5DAEDE-D4FC-4E32-A2F2-B9CCF8E0E8A9}" type="slidenum">
              <a:rPr lang="en-US" smtClean="0"/>
              <a:pPr/>
              <a:t>‹#›</a:t>
            </a:fld>
            <a:endParaRPr lang="en-US"/>
          </a:p>
        </p:txBody>
      </p:sp>
    </p:spTree>
    <p:extLst>
      <p:ext uri="{BB962C8B-B14F-4D97-AF65-F5344CB8AC3E}">
        <p14:creationId xmlns:p14="http://schemas.microsoft.com/office/powerpoint/2010/main" val="161121236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C78516A8-2DCD-4AA0-8AD0-8288F7DB68FA}" type="datetimeFigureOut">
              <a:rPr lang="en-US" smtClean="0"/>
              <a:pPr/>
              <a:t>12/1/2017</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D5DAEDE-D4FC-4E32-A2F2-B9CCF8E0E8A9}" type="slidenum">
              <a:rPr lang="en-US" smtClean="0"/>
              <a:pPr/>
              <a:t>‹#›</a:t>
            </a:fld>
            <a:endParaRPr lang="en-US"/>
          </a:p>
        </p:txBody>
      </p:sp>
    </p:spTree>
    <p:extLst>
      <p:ext uri="{BB962C8B-B14F-4D97-AF65-F5344CB8AC3E}">
        <p14:creationId xmlns:p14="http://schemas.microsoft.com/office/powerpoint/2010/main" val="373466773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bg1"/>
                </a:solidFill>
              </a:defRPr>
            </a:lvl1pPr>
          </a:lstStyle>
          <a:p>
            <a:fld id="{C78516A8-2DCD-4AA0-8AD0-8288F7DB68FA}" type="datetimeFigureOut">
              <a:rPr lang="en-US" smtClean="0"/>
              <a:pPr/>
              <a:t>12/1/2017</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4D5DAEDE-D4FC-4E32-A2F2-B9CCF8E0E8A9}" type="slidenum">
              <a:rPr lang="en-US" smtClean="0"/>
              <a:pPr/>
              <a:t>‹#›</a:t>
            </a:fld>
            <a:endParaRPr lang="en-US"/>
          </a:p>
        </p:txBody>
      </p:sp>
    </p:spTree>
    <p:extLst>
      <p:ext uri="{BB962C8B-B14F-4D97-AF65-F5344CB8AC3E}">
        <p14:creationId xmlns:p14="http://schemas.microsoft.com/office/powerpoint/2010/main" val="232425178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8516A8-2DCD-4AA0-8AD0-8288F7DB68FA}"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5DAEDE-D4FC-4E32-A2F2-B9CCF8E0E8A9}" type="slidenum">
              <a:rPr lang="en-US" smtClean="0"/>
              <a:t>‹#›</a:t>
            </a:fld>
            <a:endParaRPr lang="en-US"/>
          </a:p>
        </p:txBody>
      </p:sp>
    </p:spTree>
    <p:extLst>
      <p:ext uri="{BB962C8B-B14F-4D97-AF65-F5344CB8AC3E}">
        <p14:creationId xmlns:p14="http://schemas.microsoft.com/office/powerpoint/2010/main" val="119526088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516A8-2DCD-4AA0-8AD0-8288F7DB68FA}"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5DAEDE-D4FC-4E32-A2F2-B9CCF8E0E8A9}" type="slidenum">
              <a:rPr lang="en-US" smtClean="0"/>
              <a:t>‹#›</a:t>
            </a:fld>
            <a:endParaRPr lang="en-US"/>
          </a:p>
        </p:txBody>
      </p:sp>
    </p:spTree>
    <p:extLst>
      <p:ext uri="{BB962C8B-B14F-4D97-AF65-F5344CB8AC3E}">
        <p14:creationId xmlns:p14="http://schemas.microsoft.com/office/powerpoint/2010/main" val="207825828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8516A8-2DCD-4AA0-8AD0-8288F7DB68FA}"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DAEDE-D4FC-4E32-A2F2-B9CCF8E0E8A9}" type="slidenum">
              <a:rPr lang="en-US" smtClean="0"/>
              <a:t>‹#›</a:t>
            </a:fld>
            <a:endParaRPr lang="en-US"/>
          </a:p>
        </p:txBody>
      </p:sp>
    </p:spTree>
    <p:extLst>
      <p:ext uri="{BB962C8B-B14F-4D97-AF65-F5344CB8AC3E}">
        <p14:creationId xmlns:p14="http://schemas.microsoft.com/office/powerpoint/2010/main" val="14353771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8516A8-2DCD-4AA0-8AD0-8288F7DB68FA}"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DAEDE-D4FC-4E32-A2F2-B9CCF8E0E8A9}" type="slidenum">
              <a:rPr lang="en-US" smtClean="0"/>
              <a:t>‹#›</a:t>
            </a:fld>
            <a:endParaRPr lang="en-US"/>
          </a:p>
        </p:txBody>
      </p:sp>
    </p:spTree>
    <p:extLst>
      <p:ext uri="{BB962C8B-B14F-4D97-AF65-F5344CB8AC3E}">
        <p14:creationId xmlns:p14="http://schemas.microsoft.com/office/powerpoint/2010/main" val="214985108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C78516A8-2DCD-4AA0-8AD0-8288F7DB68FA}" type="datetimeFigureOut">
              <a:rPr lang="en-US" smtClean="0"/>
              <a:pPr/>
              <a:t>12/1/2017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4D5DAEDE-D4FC-4E32-A2F2-B9CCF8E0E8A9}" type="slidenum">
              <a:rPr lang="en-US" smtClean="0"/>
              <a:pPr/>
              <a:t>‹#›</a:t>
            </a:fld>
            <a:endParaRPr lang="en-US"/>
          </a:p>
        </p:txBody>
      </p:sp>
    </p:spTree>
    <p:extLst>
      <p:ext uri="{BB962C8B-B14F-4D97-AF65-F5344CB8AC3E}">
        <p14:creationId xmlns:p14="http://schemas.microsoft.com/office/powerpoint/2010/main" val="3576236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rgbClr val="FFFF00"/>
          </a:solidFill>
          <a:latin typeface="Papyrus" panose="03070502060502030205" pitchFamily="66"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F6657AE7-B493-4E3A-AE23-12A903055B0F}"/>
              </a:ext>
            </a:extLst>
          </p:cNvPr>
          <p:cNvPicPr>
            <a:picLocks noChangeAspect="1"/>
          </p:cNvPicPr>
          <p:nvPr/>
        </p:nvPicPr>
        <p:blipFill>
          <a:blip r:embed="rId2">
            <a:extLst>
              <a:ext uri="{28A0092B-C50C-407E-A947-70E740481C1C}">
                <a14:useLocalDpi xmlns:a14="http://schemas.microsoft.com/office/drawing/2010/main" val="0"/>
              </a:ext>
            </a:extLst>
          </a:blip>
          <a:srcRect t="12917" b="21854"/>
          <a:stretch>
            <a:fillRect/>
          </a:stretch>
        </p:blipFill>
        <p:spPr bwMode="auto">
          <a:xfrm>
            <a:off x="0" y="0"/>
            <a:ext cx="94440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2D656205-8B99-4015-B190-635623FD86C8}"/>
              </a:ext>
            </a:extLst>
          </p:cNvPr>
          <p:cNvSpPr>
            <a:spLocks noGrp="1"/>
          </p:cNvSpPr>
          <p:nvPr>
            <p:ph type="ctrTitle"/>
          </p:nvPr>
        </p:nvSpPr>
        <p:spPr/>
        <p:txBody>
          <a:bodyPr/>
          <a:lstStyle/>
          <a:p>
            <a:r>
              <a:rPr lang="en-US" dirty="0">
                <a:effectLst>
                  <a:glow rad="127000">
                    <a:schemeClr val="tx1"/>
                  </a:glow>
                </a:effectLst>
              </a:rPr>
              <a:t>Interconnection</a:t>
            </a:r>
          </a:p>
        </p:txBody>
      </p:sp>
      <p:sp>
        <p:nvSpPr>
          <p:cNvPr id="3" name="Subtitle 2">
            <a:extLst>
              <a:ext uri="{FF2B5EF4-FFF2-40B4-BE49-F238E27FC236}">
                <a16:creationId xmlns:a16="http://schemas.microsoft.com/office/drawing/2014/main" id="{77030821-89B9-4207-901A-907D03B7994E}"/>
              </a:ext>
            </a:extLst>
          </p:cNvPr>
          <p:cNvSpPr>
            <a:spLocks noGrp="1"/>
          </p:cNvSpPr>
          <p:nvPr>
            <p:ph type="subTitle" idx="1"/>
          </p:nvPr>
        </p:nvSpPr>
        <p:spPr>
          <a:xfrm>
            <a:off x="2149087" y="5427480"/>
            <a:ext cx="6858000" cy="1111336"/>
          </a:xfrm>
        </p:spPr>
        <p:txBody>
          <a:bodyPr>
            <a:normAutofit/>
          </a:bodyPr>
          <a:lstStyle/>
          <a:p>
            <a:pPr algn="r">
              <a:lnSpc>
                <a:spcPct val="100000"/>
              </a:lnSpc>
              <a:spcBef>
                <a:spcPts val="0"/>
              </a:spcBef>
            </a:pPr>
            <a:r>
              <a:rPr lang="en-US" sz="2000" dirty="0">
                <a:effectLst>
                  <a:glow rad="127000">
                    <a:schemeClr val="tx1"/>
                  </a:glow>
                </a:effectLst>
              </a:rPr>
              <a:t>Robert Cannon</a:t>
            </a:r>
          </a:p>
          <a:p>
            <a:pPr algn="r">
              <a:lnSpc>
                <a:spcPct val="100000"/>
              </a:lnSpc>
              <a:spcBef>
                <a:spcPts val="0"/>
              </a:spcBef>
            </a:pPr>
            <a:r>
              <a:rPr lang="en-US" sz="2000" dirty="0">
                <a:effectLst>
                  <a:glow rad="127000">
                    <a:schemeClr val="tx1"/>
                  </a:glow>
                </a:effectLst>
              </a:rPr>
              <a:t>Office of Strategic Planning and Policy Analysis</a:t>
            </a:r>
          </a:p>
          <a:p>
            <a:pPr algn="r">
              <a:lnSpc>
                <a:spcPct val="100000"/>
              </a:lnSpc>
              <a:spcBef>
                <a:spcPts val="0"/>
              </a:spcBef>
            </a:pPr>
            <a:r>
              <a:rPr lang="en-US" sz="2000" dirty="0">
                <a:effectLst>
                  <a:glow rad="127000">
                    <a:schemeClr val="tx1"/>
                  </a:glow>
                </a:effectLst>
              </a:rPr>
              <a:t>Robert.cannon@fcc.gov</a:t>
            </a:r>
          </a:p>
        </p:txBody>
      </p:sp>
      <p:sp>
        <p:nvSpPr>
          <p:cNvPr id="4" name="TextBox 3">
            <a:extLst>
              <a:ext uri="{FF2B5EF4-FFF2-40B4-BE49-F238E27FC236}">
                <a16:creationId xmlns:a16="http://schemas.microsoft.com/office/drawing/2014/main" id="{0EF1F6E9-C96B-429F-8498-A3A7C8684222}"/>
              </a:ext>
            </a:extLst>
          </p:cNvPr>
          <p:cNvSpPr txBox="1"/>
          <p:nvPr/>
        </p:nvSpPr>
        <p:spPr>
          <a:xfrm>
            <a:off x="49611" y="6307521"/>
            <a:ext cx="8916223" cy="646331"/>
          </a:xfrm>
          <a:prstGeom prst="rect">
            <a:avLst/>
          </a:prstGeom>
          <a:noFill/>
        </p:spPr>
        <p:txBody>
          <a:bodyPr wrap="none" rtlCol="0">
            <a:spAutoFit/>
          </a:bodyPr>
          <a:lstStyle/>
          <a:p>
            <a:r>
              <a:rPr lang="en-US" sz="3600" dirty="0">
                <a:solidFill>
                  <a:schemeClr val="bg1"/>
                </a:solidFill>
                <a:effectLst>
                  <a:glow rad="127000">
                    <a:schemeClr val="tx1"/>
                  </a:glow>
                </a:effectLst>
                <a:latin typeface="Bradley Hand ITC" panose="03070402050302030203" pitchFamily="66" charset="0"/>
              </a:rPr>
              <a:t>Disclaimer: Views expressed are no one at all’s</a:t>
            </a:r>
          </a:p>
        </p:txBody>
      </p:sp>
    </p:spTree>
    <p:extLst>
      <p:ext uri="{BB962C8B-B14F-4D97-AF65-F5344CB8AC3E}">
        <p14:creationId xmlns:p14="http://schemas.microsoft.com/office/powerpoint/2010/main" val="235842474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98686" y="-9875"/>
            <a:ext cx="5145314" cy="6867875"/>
          </a:xfrm>
          <a:prstGeom prst="rect">
            <a:avLst/>
          </a:prstGeom>
        </p:spPr>
      </p:pic>
      <p:sp>
        <p:nvSpPr>
          <p:cNvPr id="3" name="TextBox 2"/>
          <p:cNvSpPr txBox="1"/>
          <p:nvPr/>
        </p:nvSpPr>
        <p:spPr>
          <a:xfrm>
            <a:off x="4584677" y="6027003"/>
            <a:ext cx="3973331" cy="830997"/>
          </a:xfrm>
          <a:prstGeom prst="rect">
            <a:avLst/>
          </a:prstGeom>
          <a:noFill/>
        </p:spPr>
        <p:txBody>
          <a:bodyPr wrap="none" rtlCol="0">
            <a:spAutoFit/>
          </a:bodyPr>
          <a:lstStyle/>
          <a:p>
            <a:pPr algn="ctr"/>
            <a:r>
              <a:rPr lang="en-US" sz="2400" dirty="0">
                <a:solidFill>
                  <a:schemeClr val="bg1"/>
                </a:solidFill>
                <a:effectLst>
                  <a:glow rad="254000">
                    <a:schemeClr val="tx2">
                      <a:lumMod val="10000"/>
                      <a:alpha val="75000"/>
                    </a:schemeClr>
                  </a:glow>
                </a:effectLst>
              </a:rPr>
              <a:t>Theodore Vail, President AT&amp;T</a:t>
            </a:r>
          </a:p>
          <a:p>
            <a:pPr algn="ctr"/>
            <a:r>
              <a:rPr lang="en-US" sz="2400" dirty="0">
                <a:solidFill>
                  <a:schemeClr val="bg1"/>
                </a:solidFill>
                <a:effectLst>
                  <a:glow rad="254000">
                    <a:schemeClr val="tx2">
                      <a:lumMod val="10000"/>
                      <a:alpha val="75000"/>
                    </a:schemeClr>
                  </a:glow>
                </a:effectLst>
              </a:rPr>
              <a:t>1907-1919</a:t>
            </a:r>
          </a:p>
        </p:txBody>
      </p:sp>
      <p:sp>
        <p:nvSpPr>
          <p:cNvPr id="41" name="Oval 40"/>
          <p:cNvSpPr/>
          <p:nvPr/>
        </p:nvSpPr>
        <p:spPr>
          <a:xfrm>
            <a:off x="3693882" y="3424061"/>
            <a:ext cx="1270000" cy="529772"/>
          </a:xfrm>
          <a:prstGeom prst="ellipse">
            <a:avLst/>
          </a:prstGeom>
          <a:noFill/>
          <a:ln w="28575">
            <a:solidFill>
              <a:srgbClr val="99CC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4"/>
          <a:srcRect r="50704"/>
          <a:stretch/>
        </p:blipFill>
        <p:spPr>
          <a:xfrm>
            <a:off x="3607465" y="3260098"/>
            <a:ext cx="435310" cy="447551"/>
          </a:xfrm>
          <a:prstGeom prst="rect">
            <a:avLst/>
          </a:prstGeom>
        </p:spPr>
      </p:pic>
      <p:pic>
        <p:nvPicPr>
          <p:cNvPr id="5" name="Picture 4"/>
          <p:cNvPicPr>
            <a:picLocks noChangeAspect="1"/>
          </p:cNvPicPr>
          <p:nvPr/>
        </p:nvPicPr>
        <p:blipFill rotWithShape="1">
          <a:blip r:embed="rId4"/>
          <a:srcRect r="50704"/>
          <a:stretch/>
        </p:blipFill>
        <p:spPr>
          <a:xfrm>
            <a:off x="4549034" y="3246112"/>
            <a:ext cx="435310" cy="447551"/>
          </a:xfrm>
          <a:prstGeom prst="rect">
            <a:avLst/>
          </a:prstGeom>
        </p:spPr>
      </p:pic>
      <p:sp>
        <p:nvSpPr>
          <p:cNvPr id="42" name="Oval 41"/>
          <p:cNvSpPr/>
          <p:nvPr/>
        </p:nvSpPr>
        <p:spPr>
          <a:xfrm>
            <a:off x="7284074" y="5119196"/>
            <a:ext cx="1270000" cy="529772"/>
          </a:xfrm>
          <a:prstGeom prst="ellipse">
            <a:avLst/>
          </a:prstGeom>
          <a:noFill/>
          <a:ln w="28575">
            <a:solidFill>
              <a:srgbClr val="99CC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327634" y="5800209"/>
            <a:ext cx="1270000" cy="529772"/>
          </a:xfrm>
          <a:prstGeom prst="ellipse">
            <a:avLst/>
          </a:prstGeom>
          <a:noFill/>
          <a:ln w="28575">
            <a:solidFill>
              <a:srgbClr val="99CC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1205792" y="4158296"/>
            <a:ext cx="6078281" cy="1836292"/>
          </a:xfrm>
          <a:prstGeom prst="ellipse">
            <a:avLst/>
          </a:prstGeom>
          <a:noFill/>
          <a:ln w="28575">
            <a:solidFill>
              <a:srgbClr val="99CC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5"/>
          <a:stretch>
            <a:fillRect/>
          </a:stretch>
        </p:blipFill>
        <p:spPr>
          <a:xfrm>
            <a:off x="2612137" y="3666057"/>
            <a:ext cx="634039" cy="634039"/>
          </a:xfrm>
          <a:prstGeom prst="rect">
            <a:avLst/>
          </a:prstGeom>
        </p:spPr>
      </p:pic>
      <p:pic>
        <p:nvPicPr>
          <p:cNvPr id="15" name="Picture 14"/>
          <p:cNvPicPr>
            <a:picLocks noChangeAspect="1"/>
          </p:cNvPicPr>
          <p:nvPr/>
        </p:nvPicPr>
        <p:blipFill rotWithShape="1">
          <a:blip r:embed="rId6"/>
          <a:srcRect l="7863" t="5550" r="6221" b="13090"/>
          <a:stretch/>
        </p:blipFill>
        <p:spPr>
          <a:xfrm>
            <a:off x="1205793" y="5506305"/>
            <a:ext cx="505562" cy="499602"/>
          </a:xfrm>
          <a:prstGeom prst="rect">
            <a:avLst/>
          </a:prstGeom>
          <a:solidFill>
            <a:schemeClr val="bg1"/>
          </a:solidFill>
        </p:spPr>
      </p:pic>
      <p:pic>
        <p:nvPicPr>
          <p:cNvPr id="20" name="Picture 19"/>
          <p:cNvPicPr>
            <a:picLocks noChangeAspect="1"/>
          </p:cNvPicPr>
          <p:nvPr/>
        </p:nvPicPr>
        <p:blipFill rotWithShape="1">
          <a:blip r:embed="rId4"/>
          <a:srcRect r="50704"/>
          <a:stretch/>
        </p:blipFill>
        <p:spPr>
          <a:xfrm>
            <a:off x="344359" y="5599612"/>
            <a:ext cx="435310" cy="447551"/>
          </a:xfrm>
          <a:prstGeom prst="rect">
            <a:avLst/>
          </a:prstGeom>
        </p:spPr>
      </p:pic>
      <p:pic>
        <p:nvPicPr>
          <p:cNvPr id="18" name="Picture 17"/>
          <p:cNvPicPr>
            <a:picLocks noChangeAspect="1"/>
          </p:cNvPicPr>
          <p:nvPr/>
        </p:nvPicPr>
        <p:blipFill rotWithShape="1">
          <a:blip r:embed="rId4"/>
          <a:srcRect r="50704"/>
          <a:stretch/>
        </p:blipFill>
        <p:spPr>
          <a:xfrm>
            <a:off x="418497" y="6138882"/>
            <a:ext cx="435310" cy="447551"/>
          </a:xfrm>
          <a:prstGeom prst="rect">
            <a:avLst/>
          </a:prstGeom>
        </p:spPr>
      </p:pic>
      <p:pic>
        <p:nvPicPr>
          <p:cNvPr id="19" name="Picture 18"/>
          <p:cNvPicPr>
            <a:picLocks noChangeAspect="1"/>
          </p:cNvPicPr>
          <p:nvPr/>
        </p:nvPicPr>
        <p:blipFill rotWithShape="1">
          <a:blip r:embed="rId4"/>
          <a:srcRect r="50704"/>
          <a:stretch/>
        </p:blipFill>
        <p:spPr>
          <a:xfrm>
            <a:off x="1250068" y="6106205"/>
            <a:ext cx="435310" cy="447551"/>
          </a:xfrm>
          <a:prstGeom prst="rect">
            <a:avLst/>
          </a:prstGeom>
        </p:spPr>
      </p:pic>
      <p:pic>
        <p:nvPicPr>
          <p:cNvPr id="17" name="Picture 16"/>
          <p:cNvPicPr>
            <a:picLocks noChangeAspect="1"/>
          </p:cNvPicPr>
          <p:nvPr/>
        </p:nvPicPr>
        <p:blipFill rotWithShape="1">
          <a:blip r:embed="rId6"/>
          <a:srcRect l="7863" t="5550" r="6221" b="13090"/>
          <a:stretch/>
        </p:blipFill>
        <p:spPr>
          <a:xfrm>
            <a:off x="7012615" y="5163318"/>
            <a:ext cx="470128" cy="464586"/>
          </a:xfrm>
          <a:prstGeom prst="rect">
            <a:avLst/>
          </a:prstGeom>
          <a:solidFill>
            <a:srgbClr val="FFFFFF"/>
          </a:solidFill>
        </p:spPr>
      </p:pic>
      <p:pic>
        <p:nvPicPr>
          <p:cNvPr id="22" name="Picture 21"/>
          <p:cNvPicPr>
            <a:picLocks noChangeAspect="1"/>
          </p:cNvPicPr>
          <p:nvPr/>
        </p:nvPicPr>
        <p:blipFill rotWithShape="1">
          <a:blip r:embed="rId4"/>
          <a:srcRect r="50704"/>
          <a:stretch/>
        </p:blipFill>
        <p:spPr>
          <a:xfrm>
            <a:off x="7731469" y="4756726"/>
            <a:ext cx="435310" cy="447551"/>
          </a:xfrm>
          <a:prstGeom prst="rect">
            <a:avLst/>
          </a:prstGeom>
        </p:spPr>
      </p:pic>
      <p:pic>
        <p:nvPicPr>
          <p:cNvPr id="21" name="Picture 20"/>
          <p:cNvPicPr>
            <a:picLocks noChangeAspect="1"/>
          </p:cNvPicPr>
          <p:nvPr/>
        </p:nvPicPr>
        <p:blipFill rotWithShape="1">
          <a:blip r:embed="rId4"/>
          <a:srcRect r="50704"/>
          <a:stretch/>
        </p:blipFill>
        <p:spPr>
          <a:xfrm>
            <a:off x="8369195" y="5163318"/>
            <a:ext cx="435310" cy="447551"/>
          </a:xfrm>
          <a:prstGeom prst="rect">
            <a:avLst/>
          </a:prstGeom>
        </p:spPr>
      </p:pic>
      <p:pic>
        <p:nvPicPr>
          <p:cNvPr id="23" name="Picture 22"/>
          <p:cNvPicPr>
            <a:picLocks noChangeAspect="1"/>
          </p:cNvPicPr>
          <p:nvPr/>
        </p:nvPicPr>
        <p:blipFill rotWithShape="1">
          <a:blip r:embed="rId4"/>
          <a:srcRect r="50704"/>
          <a:stretch/>
        </p:blipFill>
        <p:spPr>
          <a:xfrm>
            <a:off x="7716230" y="5506305"/>
            <a:ext cx="435310" cy="447551"/>
          </a:xfrm>
          <a:prstGeom prst="rect">
            <a:avLst/>
          </a:prstGeom>
        </p:spPr>
      </p:pic>
      <p:pic>
        <p:nvPicPr>
          <p:cNvPr id="16" name="Picture 15"/>
          <p:cNvPicPr>
            <a:picLocks noChangeAspect="1"/>
          </p:cNvPicPr>
          <p:nvPr/>
        </p:nvPicPr>
        <p:blipFill rotWithShape="1">
          <a:blip r:embed="rId6"/>
          <a:srcRect l="7863" t="5550" r="6221" b="13090"/>
          <a:stretch/>
        </p:blipFill>
        <p:spPr>
          <a:xfrm>
            <a:off x="4054234" y="3800003"/>
            <a:ext cx="494799" cy="488966"/>
          </a:xfrm>
          <a:prstGeom prst="rect">
            <a:avLst/>
          </a:prstGeom>
          <a:solidFill>
            <a:srgbClr val="FFFFFF"/>
          </a:solidFill>
        </p:spPr>
      </p:pic>
      <p:sp>
        <p:nvSpPr>
          <p:cNvPr id="27" name="Oval 26"/>
          <p:cNvSpPr/>
          <p:nvPr/>
        </p:nvSpPr>
        <p:spPr>
          <a:xfrm>
            <a:off x="442686" y="2960914"/>
            <a:ext cx="1669143" cy="529772"/>
          </a:xfrm>
          <a:prstGeom prst="ellipse">
            <a:avLst/>
          </a:prstGeom>
          <a:noFill/>
          <a:ln w="28575">
            <a:solidFill>
              <a:srgbClr val="99CC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27" idx="5"/>
          </p:cNvCxnSpPr>
          <p:nvPr/>
        </p:nvCxnSpPr>
        <p:spPr>
          <a:xfrm>
            <a:off x="1867389" y="3413103"/>
            <a:ext cx="1260440" cy="745193"/>
          </a:xfrm>
          <a:prstGeom prst="line">
            <a:avLst/>
          </a:prstGeom>
          <a:ln>
            <a:solidFill>
              <a:srgbClr val="99CCFF"/>
            </a:solidFill>
            <a:prstDash val="sysDash"/>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rotWithShape="1">
          <a:blip r:embed="rId4"/>
          <a:srcRect r="50704"/>
          <a:stretch/>
        </p:blipFill>
        <p:spPr>
          <a:xfrm>
            <a:off x="442336" y="2731439"/>
            <a:ext cx="435310" cy="447551"/>
          </a:xfrm>
          <a:prstGeom prst="rect">
            <a:avLst/>
          </a:prstGeom>
        </p:spPr>
      </p:pic>
      <p:pic>
        <p:nvPicPr>
          <p:cNvPr id="35" name="Picture 34"/>
          <p:cNvPicPr>
            <a:picLocks noChangeAspect="1"/>
          </p:cNvPicPr>
          <p:nvPr/>
        </p:nvPicPr>
        <p:blipFill rotWithShape="1">
          <a:blip r:embed="rId4"/>
          <a:srcRect r="50704"/>
          <a:stretch/>
        </p:blipFill>
        <p:spPr>
          <a:xfrm>
            <a:off x="1028812" y="3326682"/>
            <a:ext cx="435310" cy="447551"/>
          </a:xfrm>
          <a:prstGeom prst="rect">
            <a:avLst/>
          </a:prstGeom>
        </p:spPr>
      </p:pic>
      <p:pic>
        <p:nvPicPr>
          <p:cNvPr id="36" name="Picture 35"/>
          <p:cNvPicPr>
            <a:picLocks noChangeAspect="1"/>
          </p:cNvPicPr>
          <p:nvPr/>
        </p:nvPicPr>
        <p:blipFill rotWithShape="1">
          <a:blip r:embed="rId4"/>
          <a:srcRect r="50704"/>
          <a:stretch/>
        </p:blipFill>
        <p:spPr>
          <a:xfrm>
            <a:off x="1676257" y="2731797"/>
            <a:ext cx="435310" cy="447551"/>
          </a:xfrm>
          <a:prstGeom prst="rect">
            <a:avLst/>
          </a:prstGeom>
        </p:spPr>
      </p:pic>
      <p:sp>
        <p:nvSpPr>
          <p:cNvPr id="26" name="TextBox 25">
            <a:extLst>
              <a:ext uri="{FF2B5EF4-FFF2-40B4-BE49-F238E27FC236}">
                <a16:creationId xmlns:a16="http://schemas.microsoft.com/office/drawing/2014/main" id="{D1CDC609-D7C0-441A-B9B1-BCE17C7C79BC}"/>
              </a:ext>
            </a:extLst>
          </p:cNvPr>
          <p:cNvSpPr txBox="1"/>
          <p:nvPr/>
        </p:nvSpPr>
        <p:spPr>
          <a:xfrm>
            <a:off x="1" y="16644"/>
            <a:ext cx="5226340" cy="2677656"/>
          </a:xfrm>
          <a:prstGeom prst="rect">
            <a:avLst/>
          </a:prstGeom>
          <a:noFill/>
        </p:spPr>
        <p:txBody>
          <a:bodyPr wrap="square" rtlCol="0">
            <a:spAutoFit/>
          </a:bodyPr>
          <a:lstStyle/>
          <a:p>
            <a:pPr marL="457200" indent="-457200">
              <a:buFont typeface="Arial" panose="020B0604020202020204" pitchFamily="34" charset="0"/>
              <a:buChar char="•"/>
            </a:pPr>
            <a:r>
              <a:rPr lang="en-US" sz="2100" dirty="0">
                <a:solidFill>
                  <a:schemeClr val="bg1"/>
                </a:solidFill>
              </a:rPr>
              <a:t>Independents go bankrupt; AT&amp;T acquired them / market share</a:t>
            </a:r>
          </a:p>
          <a:p>
            <a:r>
              <a:rPr lang="en-US" sz="2100" b="1" dirty="0">
                <a:solidFill>
                  <a:schemeClr val="bg1"/>
                </a:solidFill>
              </a:rPr>
              <a:t>Kingsbury Commitment 1913</a:t>
            </a:r>
          </a:p>
          <a:p>
            <a:pPr marL="914400" lvl="1" indent="-457200">
              <a:buFont typeface="Arial" panose="020B0604020202020204" pitchFamily="34" charset="0"/>
              <a:buChar char="•"/>
            </a:pPr>
            <a:r>
              <a:rPr lang="en-US" sz="2100" dirty="0">
                <a:solidFill>
                  <a:schemeClr val="bg1"/>
                </a:solidFill>
              </a:rPr>
              <a:t>AT&amp;T Divest Western Electric</a:t>
            </a:r>
          </a:p>
          <a:p>
            <a:pPr marL="914400" lvl="1" indent="-457200">
              <a:buFont typeface="Arial" panose="020B0604020202020204" pitchFamily="34" charset="0"/>
              <a:buChar char="•"/>
            </a:pPr>
            <a:r>
              <a:rPr lang="en-US" sz="2100" dirty="0">
                <a:solidFill>
                  <a:schemeClr val="bg1"/>
                </a:solidFill>
              </a:rPr>
              <a:t>AT&amp;T would not acquire Indies</a:t>
            </a:r>
          </a:p>
          <a:p>
            <a:pPr marL="914400" lvl="1" indent="-457200">
              <a:buFont typeface="Arial" panose="020B0604020202020204" pitchFamily="34" charset="0"/>
              <a:buChar char="•"/>
            </a:pPr>
            <a:r>
              <a:rPr lang="en-US" sz="2100" dirty="0">
                <a:solidFill>
                  <a:schemeClr val="bg1"/>
                </a:solidFill>
              </a:rPr>
              <a:t>AT&amp;T Long Distance would interconnect with Indies (impose access fee)</a:t>
            </a:r>
          </a:p>
        </p:txBody>
      </p:sp>
    </p:spTree>
    <p:extLst>
      <p:ext uri="{BB962C8B-B14F-4D97-AF65-F5344CB8AC3E}">
        <p14:creationId xmlns:p14="http://schemas.microsoft.com/office/powerpoint/2010/main" val="37222848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45"/>
                                        </p:tgtEl>
                                      </p:cBhvr>
                                    </p:animEffect>
                                    <p:set>
                                      <p:cBhvr>
                                        <p:cTn id="7" dur="1" fill="hold">
                                          <p:stCondLst>
                                            <p:cond delay="999"/>
                                          </p:stCondLst>
                                        </p:cTn>
                                        <p:tgtEl>
                                          <p:spTgt spid="45"/>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2000"/>
                                        <p:tgtEl>
                                          <p:spTgt spid="33"/>
                                        </p:tgtEl>
                                      </p:cBhvr>
                                    </p:animEffect>
                                  </p:childTnLst>
                                </p:cTn>
                              </p:par>
                              <p:par>
                                <p:cTn id="12" presetID="10"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2000"/>
                                        <p:tgtEl>
                                          <p:spTgt spid="36"/>
                                        </p:tgtEl>
                                      </p:cBhvr>
                                    </p:animEffect>
                                  </p:childTnLst>
                                </p:cTn>
                              </p:par>
                              <p:par>
                                <p:cTn id="15" presetID="10"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20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200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98686" y="-9875"/>
            <a:ext cx="5145314" cy="6867875"/>
          </a:xfrm>
          <a:prstGeom prst="rect">
            <a:avLst/>
          </a:prstGeom>
        </p:spPr>
      </p:pic>
      <p:sp>
        <p:nvSpPr>
          <p:cNvPr id="3" name="TextBox 2"/>
          <p:cNvSpPr txBox="1"/>
          <p:nvPr/>
        </p:nvSpPr>
        <p:spPr>
          <a:xfrm>
            <a:off x="4584677" y="6027003"/>
            <a:ext cx="3973331" cy="830997"/>
          </a:xfrm>
          <a:prstGeom prst="rect">
            <a:avLst/>
          </a:prstGeom>
          <a:noFill/>
        </p:spPr>
        <p:txBody>
          <a:bodyPr wrap="none" rtlCol="0">
            <a:spAutoFit/>
          </a:bodyPr>
          <a:lstStyle/>
          <a:p>
            <a:pPr algn="ctr"/>
            <a:r>
              <a:rPr lang="en-US" sz="2400" dirty="0">
                <a:solidFill>
                  <a:schemeClr val="bg1"/>
                </a:solidFill>
                <a:effectLst>
                  <a:glow rad="254000">
                    <a:schemeClr val="tx2">
                      <a:lumMod val="10000"/>
                      <a:alpha val="75000"/>
                    </a:schemeClr>
                  </a:glow>
                </a:effectLst>
              </a:rPr>
              <a:t>Theodore Vail, President AT&amp;T</a:t>
            </a:r>
          </a:p>
          <a:p>
            <a:pPr algn="ctr"/>
            <a:r>
              <a:rPr lang="en-US" sz="2400" dirty="0">
                <a:solidFill>
                  <a:schemeClr val="bg1"/>
                </a:solidFill>
                <a:effectLst>
                  <a:glow rad="254000">
                    <a:schemeClr val="tx2">
                      <a:lumMod val="10000"/>
                      <a:alpha val="75000"/>
                    </a:schemeClr>
                  </a:glow>
                </a:effectLst>
              </a:rPr>
              <a:t>1910</a:t>
            </a:r>
          </a:p>
        </p:txBody>
      </p:sp>
      <p:sp>
        <p:nvSpPr>
          <p:cNvPr id="4" name="Rounded Rectangular Callout 3"/>
          <p:cNvSpPr/>
          <p:nvPr/>
        </p:nvSpPr>
        <p:spPr>
          <a:xfrm>
            <a:off x="113400" y="71892"/>
            <a:ext cx="4346788" cy="1713855"/>
          </a:xfrm>
          <a:prstGeom prst="wedgeRoundRectCallout">
            <a:avLst>
              <a:gd name="adj1" fmla="val 46092"/>
              <a:gd name="adj2" fmla="val 84085"/>
              <a:gd name="adj3" fmla="val 16667"/>
            </a:avLst>
          </a:prstGeom>
          <a:solidFill>
            <a:schemeClr val="bg2">
              <a:lumMod val="25000"/>
            </a:schemeClr>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“One Network, One Service: Universal Service”</a:t>
            </a:r>
          </a:p>
        </p:txBody>
      </p:sp>
      <p:sp>
        <p:nvSpPr>
          <p:cNvPr id="41" name="Oval 40"/>
          <p:cNvSpPr/>
          <p:nvPr/>
        </p:nvSpPr>
        <p:spPr>
          <a:xfrm>
            <a:off x="3693882" y="3424061"/>
            <a:ext cx="1270000" cy="529772"/>
          </a:xfrm>
          <a:prstGeom prst="ellipse">
            <a:avLst/>
          </a:prstGeom>
          <a:noFill/>
          <a:ln w="28575">
            <a:solidFill>
              <a:srgbClr val="99CC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4"/>
          <a:srcRect r="50704"/>
          <a:stretch/>
        </p:blipFill>
        <p:spPr>
          <a:xfrm>
            <a:off x="3607465" y="3260098"/>
            <a:ext cx="435310" cy="447551"/>
          </a:xfrm>
          <a:prstGeom prst="rect">
            <a:avLst/>
          </a:prstGeom>
        </p:spPr>
      </p:pic>
      <p:pic>
        <p:nvPicPr>
          <p:cNvPr id="5" name="Picture 4"/>
          <p:cNvPicPr>
            <a:picLocks noChangeAspect="1"/>
          </p:cNvPicPr>
          <p:nvPr/>
        </p:nvPicPr>
        <p:blipFill rotWithShape="1">
          <a:blip r:embed="rId4"/>
          <a:srcRect r="50704"/>
          <a:stretch/>
        </p:blipFill>
        <p:spPr>
          <a:xfrm>
            <a:off x="4549034" y="3246112"/>
            <a:ext cx="435310" cy="447551"/>
          </a:xfrm>
          <a:prstGeom prst="rect">
            <a:avLst/>
          </a:prstGeom>
        </p:spPr>
      </p:pic>
      <p:sp>
        <p:nvSpPr>
          <p:cNvPr id="42" name="Oval 41"/>
          <p:cNvSpPr/>
          <p:nvPr/>
        </p:nvSpPr>
        <p:spPr>
          <a:xfrm>
            <a:off x="7284074" y="5119196"/>
            <a:ext cx="1270000" cy="529772"/>
          </a:xfrm>
          <a:prstGeom prst="ellipse">
            <a:avLst/>
          </a:prstGeom>
          <a:noFill/>
          <a:ln w="28575">
            <a:solidFill>
              <a:srgbClr val="99CC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327634" y="5800209"/>
            <a:ext cx="1270000" cy="529772"/>
          </a:xfrm>
          <a:prstGeom prst="ellipse">
            <a:avLst/>
          </a:prstGeom>
          <a:noFill/>
          <a:ln w="28575">
            <a:solidFill>
              <a:srgbClr val="99CC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1205792" y="4158296"/>
            <a:ext cx="6078281" cy="1836292"/>
          </a:xfrm>
          <a:prstGeom prst="ellipse">
            <a:avLst/>
          </a:prstGeom>
          <a:noFill/>
          <a:ln w="28575">
            <a:solidFill>
              <a:srgbClr val="99CC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5"/>
          <a:srcRect l="7863" t="5550" r="6221" b="13090"/>
          <a:stretch/>
        </p:blipFill>
        <p:spPr>
          <a:xfrm>
            <a:off x="1205793" y="5506305"/>
            <a:ext cx="505562" cy="499602"/>
          </a:xfrm>
          <a:prstGeom prst="rect">
            <a:avLst/>
          </a:prstGeom>
          <a:solidFill>
            <a:schemeClr val="bg1"/>
          </a:solidFill>
        </p:spPr>
      </p:pic>
      <p:pic>
        <p:nvPicPr>
          <p:cNvPr id="20" name="Picture 19"/>
          <p:cNvPicPr>
            <a:picLocks noChangeAspect="1"/>
          </p:cNvPicPr>
          <p:nvPr/>
        </p:nvPicPr>
        <p:blipFill rotWithShape="1">
          <a:blip r:embed="rId4"/>
          <a:srcRect r="50704"/>
          <a:stretch/>
        </p:blipFill>
        <p:spPr>
          <a:xfrm>
            <a:off x="344359" y="5599612"/>
            <a:ext cx="435310" cy="447551"/>
          </a:xfrm>
          <a:prstGeom prst="rect">
            <a:avLst/>
          </a:prstGeom>
        </p:spPr>
      </p:pic>
      <p:pic>
        <p:nvPicPr>
          <p:cNvPr id="18" name="Picture 17"/>
          <p:cNvPicPr>
            <a:picLocks noChangeAspect="1"/>
          </p:cNvPicPr>
          <p:nvPr/>
        </p:nvPicPr>
        <p:blipFill rotWithShape="1">
          <a:blip r:embed="rId4"/>
          <a:srcRect r="50704"/>
          <a:stretch/>
        </p:blipFill>
        <p:spPr>
          <a:xfrm>
            <a:off x="418497" y="6138882"/>
            <a:ext cx="435310" cy="447551"/>
          </a:xfrm>
          <a:prstGeom prst="rect">
            <a:avLst/>
          </a:prstGeom>
        </p:spPr>
      </p:pic>
      <p:pic>
        <p:nvPicPr>
          <p:cNvPr id="19" name="Picture 18"/>
          <p:cNvPicPr>
            <a:picLocks noChangeAspect="1"/>
          </p:cNvPicPr>
          <p:nvPr/>
        </p:nvPicPr>
        <p:blipFill rotWithShape="1">
          <a:blip r:embed="rId4"/>
          <a:srcRect r="50704"/>
          <a:stretch/>
        </p:blipFill>
        <p:spPr>
          <a:xfrm>
            <a:off x="1250068" y="6106205"/>
            <a:ext cx="435310" cy="447551"/>
          </a:xfrm>
          <a:prstGeom prst="rect">
            <a:avLst/>
          </a:prstGeom>
        </p:spPr>
      </p:pic>
      <p:pic>
        <p:nvPicPr>
          <p:cNvPr id="17" name="Picture 16"/>
          <p:cNvPicPr>
            <a:picLocks noChangeAspect="1"/>
          </p:cNvPicPr>
          <p:nvPr/>
        </p:nvPicPr>
        <p:blipFill rotWithShape="1">
          <a:blip r:embed="rId5"/>
          <a:srcRect l="7863" t="5550" r="6221" b="13090"/>
          <a:stretch/>
        </p:blipFill>
        <p:spPr>
          <a:xfrm>
            <a:off x="7012615" y="5163318"/>
            <a:ext cx="470128" cy="464586"/>
          </a:xfrm>
          <a:prstGeom prst="rect">
            <a:avLst/>
          </a:prstGeom>
          <a:solidFill>
            <a:srgbClr val="FFFFFF"/>
          </a:solidFill>
        </p:spPr>
      </p:pic>
      <p:pic>
        <p:nvPicPr>
          <p:cNvPr id="22" name="Picture 21"/>
          <p:cNvPicPr>
            <a:picLocks noChangeAspect="1"/>
          </p:cNvPicPr>
          <p:nvPr/>
        </p:nvPicPr>
        <p:blipFill rotWithShape="1">
          <a:blip r:embed="rId4"/>
          <a:srcRect r="50704"/>
          <a:stretch/>
        </p:blipFill>
        <p:spPr>
          <a:xfrm>
            <a:off x="7731469" y="4756726"/>
            <a:ext cx="435310" cy="447551"/>
          </a:xfrm>
          <a:prstGeom prst="rect">
            <a:avLst/>
          </a:prstGeom>
        </p:spPr>
      </p:pic>
      <p:pic>
        <p:nvPicPr>
          <p:cNvPr id="21" name="Picture 20"/>
          <p:cNvPicPr>
            <a:picLocks noChangeAspect="1"/>
          </p:cNvPicPr>
          <p:nvPr/>
        </p:nvPicPr>
        <p:blipFill rotWithShape="1">
          <a:blip r:embed="rId4"/>
          <a:srcRect r="50704"/>
          <a:stretch/>
        </p:blipFill>
        <p:spPr>
          <a:xfrm>
            <a:off x="8369195" y="5163318"/>
            <a:ext cx="435310" cy="447551"/>
          </a:xfrm>
          <a:prstGeom prst="rect">
            <a:avLst/>
          </a:prstGeom>
        </p:spPr>
      </p:pic>
      <p:pic>
        <p:nvPicPr>
          <p:cNvPr id="23" name="Picture 22"/>
          <p:cNvPicPr>
            <a:picLocks noChangeAspect="1"/>
          </p:cNvPicPr>
          <p:nvPr/>
        </p:nvPicPr>
        <p:blipFill rotWithShape="1">
          <a:blip r:embed="rId4"/>
          <a:srcRect r="50704"/>
          <a:stretch/>
        </p:blipFill>
        <p:spPr>
          <a:xfrm>
            <a:off x="7716230" y="5506305"/>
            <a:ext cx="435310" cy="447551"/>
          </a:xfrm>
          <a:prstGeom prst="rect">
            <a:avLst/>
          </a:prstGeom>
        </p:spPr>
      </p:pic>
      <p:pic>
        <p:nvPicPr>
          <p:cNvPr id="16" name="Picture 15"/>
          <p:cNvPicPr>
            <a:picLocks noChangeAspect="1"/>
          </p:cNvPicPr>
          <p:nvPr/>
        </p:nvPicPr>
        <p:blipFill rotWithShape="1">
          <a:blip r:embed="rId5"/>
          <a:srcRect l="7863" t="5550" r="6221" b="13090"/>
          <a:stretch/>
        </p:blipFill>
        <p:spPr>
          <a:xfrm>
            <a:off x="4054234" y="3800003"/>
            <a:ext cx="494799" cy="488966"/>
          </a:xfrm>
          <a:prstGeom prst="rect">
            <a:avLst/>
          </a:prstGeom>
          <a:solidFill>
            <a:srgbClr val="FFFFFF"/>
          </a:solidFill>
        </p:spPr>
      </p:pic>
      <p:sp>
        <p:nvSpPr>
          <p:cNvPr id="27" name="Oval 26"/>
          <p:cNvSpPr/>
          <p:nvPr/>
        </p:nvSpPr>
        <p:spPr>
          <a:xfrm>
            <a:off x="442686" y="2960914"/>
            <a:ext cx="1669143" cy="529772"/>
          </a:xfrm>
          <a:prstGeom prst="ellipse">
            <a:avLst/>
          </a:prstGeom>
          <a:noFill/>
          <a:ln w="28575">
            <a:solidFill>
              <a:srgbClr val="99CC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27" idx="5"/>
          </p:cNvCxnSpPr>
          <p:nvPr/>
        </p:nvCxnSpPr>
        <p:spPr>
          <a:xfrm>
            <a:off x="1867389" y="3413103"/>
            <a:ext cx="1260440" cy="745193"/>
          </a:xfrm>
          <a:prstGeom prst="line">
            <a:avLst/>
          </a:prstGeom>
          <a:ln>
            <a:solidFill>
              <a:srgbClr val="99CCFF"/>
            </a:solidFill>
            <a:prstDash val="sysDash"/>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rotWithShape="1">
          <a:blip r:embed="rId4"/>
          <a:srcRect r="50704"/>
          <a:stretch/>
        </p:blipFill>
        <p:spPr>
          <a:xfrm>
            <a:off x="442336" y="2731439"/>
            <a:ext cx="435310" cy="447551"/>
          </a:xfrm>
          <a:prstGeom prst="rect">
            <a:avLst/>
          </a:prstGeom>
        </p:spPr>
      </p:pic>
      <p:pic>
        <p:nvPicPr>
          <p:cNvPr id="35" name="Picture 34"/>
          <p:cNvPicPr>
            <a:picLocks noChangeAspect="1"/>
          </p:cNvPicPr>
          <p:nvPr/>
        </p:nvPicPr>
        <p:blipFill rotWithShape="1">
          <a:blip r:embed="rId4"/>
          <a:srcRect r="50704"/>
          <a:stretch/>
        </p:blipFill>
        <p:spPr>
          <a:xfrm>
            <a:off x="1028812" y="3326682"/>
            <a:ext cx="435310" cy="447551"/>
          </a:xfrm>
          <a:prstGeom prst="rect">
            <a:avLst/>
          </a:prstGeom>
        </p:spPr>
      </p:pic>
      <p:pic>
        <p:nvPicPr>
          <p:cNvPr id="36" name="Picture 35"/>
          <p:cNvPicPr>
            <a:picLocks noChangeAspect="1"/>
          </p:cNvPicPr>
          <p:nvPr/>
        </p:nvPicPr>
        <p:blipFill rotWithShape="1">
          <a:blip r:embed="rId4"/>
          <a:srcRect r="50704"/>
          <a:stretch/>
        </p:blipFill>
        <p:spPr>
          <a:xfrm>
            <a:off x="1676257" y="2731797"/>
            <a:ext cx="435310" cy="447551"/>
          </a:xfrm>
          <a:prstGeom prst="rect">
            <a:avLst/>
          </a:prstGeom>
        </p:spPr>
      </p:pic>
    </p:spTree>
    <p:extLst>
      <p:ext uri="{BB962C8B-B14F-4D97-AF65-F5344CB8AC3E}">
        <p14:creationId xmlns:p14="http://schemas.microsoft.com/office/powerpoint/2010/main" val="17851816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D5531-C75B-446F-A600-2AB10563420F}"/>
              </a:ext>
            </a:extLst>
          </p:cNvPr>
          <p:cNvSpPr>
            <a:spLocks noGrp="1"/>
          </p:cNvSpPr>
          <p:nvPr>
            <p:ph type="title"/>
          </p:nvPr>
        </p:nvSpPr>
        <p:spPr/>
        <p:txBody>
          <a:bodyPr/>
          <a:lstStyle/>
          <a:p>
            <a:r>
              <a:rPr lang="en-US" dirty="0"/>
              <a:t>Interconnection Disputes</a:t>
            </a:r>
          </a:p>
        </p:txBody>
      </p:sp>
      <p:sp>
        <p:nvSpPr>
          <p:cNvPr id="3" name="Content Placeholder 2">
            <a:extLst>
              <a:ext uri="{FF2B5EF4-FFF2-40B4-BE49-F238E27FC236}">
                <a16:creationId xmlns:a16="http://schemas.microsoft.com/office/drawing/2014/main" id="{A2CBDE10-12B0-46B0-9E3F-5B360D582284}"/>
              </a:ext>
            </a:extLst>
          </p:cNvPr>
          <p:cNvSpPr>
            <a:spLocks noGrp="1"/>
          </p:cNvSpPr>
          <p:nvPr>
            <p:ph idx="1"/>
          </p:nvPr>
        </p:nvSpPr>
        <p:spPr>
          <a:xfrm>
            <a:off x="628650" y="1825625"/>
            <a:ext cx="7886700" cy="4717788"/>
          </a:xfrm>
        </p:spPr>
        <p:txBody>
          <a:bodyPr>
            <a:normAutofit fontScale="92500" lnSpcReduction="20000"/>
          </a:bodyPr>
          <a:lstStyle/>
          <a:p>
            <a:r>
              <a:rPr lang="en-US" dirty="0"/>
              <a:t>1866 :: Post Roads Act :: Telegraph must interconnect</a:t>
            </a:r>
          </a:p>
          <a:p>
            <a:r>
              <a:rPr lang="en-US" dirty="0"/>
              <a:t>MCI :: AT&amp;T fights interconnection :: ends with break up of AT&amp;T</a:t>
            </a:r>
          </a:p>
          <a:p>
            <a:r>
              <a:rPr lang="en-US" dirty="0"/>
              <a:t>Hush a Phone / </a:t>
            </a:r>
            <a:r>
              <a:rPr lang="en-US" dirty="0" err="1"/>
              <a:t>Carterfone</a:t>
            </a:r>
            <a:r>
              <a:rPr lang="en-US" dirty="0"/>
              <a:t> :: AT&amp;T must interconnect with devices (customer premises equipment)</a:t>
            </a:r>
          </a:p>
          <a:p>
            <a:r>
              <a:rPr lang="en-US" dirty="0"/>
              <a:t>Computer Inquires :: AT&amp;T / WU refuse to provide lines to interconnect computer networks because competitive service :: AT&amp;T must provide lines</a:t>
            </a:r>
          </a:p>
          <a:p>
            <a:r>
              <a:rPr lang="en-US" dirty="0"/>
              <a:t>Mobile phones</a:t>
            </a:r>
          </a:p>
          <a:p>
            <a:r>
              <a:rPr lang="en-US" dirty="0"/>
              <a:t>Telecom Act of 1996</a:t>
            </a:r>
          </a:p>
          <a:p>
            <a:pPr lvl="1"/>
            <a:r>
              <a:rPr lang="en-US" dirty="0"/>
              <a:t>Telecom liberalization drives interconnection fees to cost (to zero)</a:t>
            </a:r>
          </a:p>
          <a:p>
            <a:r>
              <a:rPr lang="en-US" dirty="0" err="1"/>
              <a:t>iVoIP</a:t>
            </a:r>
            <a:r>
              <a:rPr lang="en-US" dirty="0"/>
              <a:t> :: ILECs refuse interconnection with PSTN and 911</a:t>
            </a:r>
          </a:p>
        </p:txBody>
      </p:sp>
    </p:spTree>
    <p:extLst>
      <p:ext uri="{BB962C8B-B14F-4D97-AF65-F5344CB8AC3E}">
        <p14:creationId xmlns:p14="http://schemas.microsoft.com/office/powerpoint/2010/main" val="407888476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39C52-B426-49F4-A473-CBC7A1C71776}"/>
              </a:ext>
            </a:extLst>
          </p:cNvPr>
          <p:cNvSpPr>
            <a:spLocks noGrp="1"/>
          </p:cNvSpPr>
          <p:nvPr>
            <p:ph type="title"/>
          </p:nvPr>
        </p:nvSpPr>
        <p:spPr>
          <a:xfrm>
            <a:off x="553149" y="2386873"/>
            <a:ext cx="7886700" cy="1325563"/>
          </a:xfrm>
        </p:spPr>
        <p:txBody>
          <a:bodyPr/>
          <a:lstStyle/>
          <a:p>
            <a:pPr algn="ctr"/>
            <a:r>
              <a:rPr lang="en-US" dirty="0"/>
              <a:t>Internet Interconnection</a:t>
            </a:r>
          </a:p>
        </p:txBody>
      </p:sp>
    </p:spTree>
    <p:extLst>
      <p:ext uri="{BB962C8B-B14F-4D97-AF65-F5344CB8AC3E}">
        <p14:creationId xmlns:p14="http://schemas.microsoft.com/office/powerpoint/2010/main" val="290456626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89EE4DC-CCC5-4763-8002-A2BFA25C820B}"/>
              </a:ext>
            </a:extLst>
          </p:cNvPr>
          <p:cNvCxnSpPr/>
          <p:nvPr/>
        </p:nvCxnSpPr>
        <p:spPr>
          <a:xfrm>
            <a:off x="3867165" y="2567030"/>
            <a:ext cx="1073951" cy="0"/>
          </a:xfrm>
          <a:prstGeom prst="line">
            <a:avLst/>
          </a:prstGeom>
          <a:ln w="762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C4E1001-1222-4456-A030-B150DDE22BEB}"/>
              </a:ext>
            </a:extLst>
          </p:cNvPr>
          <p:cNvSpPr>
            <a:spLocks noGrp="1"/>
          </p:cNvSpPr>
          <p:nvPr>
            <p:ph type="title"/>
          </p:nvPr>
        </p:nvSpPr>
        <p:spPr/>
        <p:txBody>
          <a:bodyPr/>
          <a:lstStyle/>
          <a:p>
            <a:r>
              <a:rPr lang="en-US" dirty="0"/>
              <a:t>Internet Interconnection</a:t>
            </a:r>
          </a:p>
        </p:txBody>
      </p:sp>
      <p:sp>
        <p:nvSpPr>
          <p:cNvPr id="3" name="Cloud">
            <a:extLst>
              <a:ext uri="{FF2B5EF4-FFF2-40B4-BE49-F238E27FC236}">
                <a16:creationId xmlns:a16="http://schemas.microsoft.com/office/drawing/2014/main" id="{FE909CB4-1C16-430C-B89F-58978C3E86DF}"/>
              </a:ext>
            </a:extLst>
          </p:cNvPr>
          <p:cNvSpPr>
            <a:spLocks noChangeAspect="1" noEditPoints="1" noChangeArrowheads="1"/>
          </p:cNvSpPr>
          <p:nvPr/>
        </p:nvSpPr>
        <p:spPr bwMode="auto">
          <a:xfrm>
            <a:off x="207977" y="1514144"/>
            <a:ext cx="3659188" cy="222734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0021"/>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Tier 1 Backbone</a:t>
            </a:r>
          </a:p>
        </p:txBody>
      </p:sp>
      <p:sp>
        <p:nvSpPr>
          <p:cNvPr id="4" name="Cloud">
            <a:extLst>
              <a:ext uri="{FF2B5EF4-FFF2-40B4-BE49-F238E27FC236}">
                <a16:creationId xmlns:a16="http://schemas.microsoft.com/office/drawing/2014/main" id="{E7697F59-A494-48A7-8889-9876BDD659FB}"/>
              </a:ext>
            </a:extLst>
          </p:cNvPr>
          <p:cNvSpPr>
            <a:spLocks noChangeAspect="1" noEditPoints="1" noChangeArrowheads="1"/>
          </p:cNvSpPr>
          <p:nvPr/>
        </p:nvSpPr>
        <p:spPr bwMode="auto">
          <a:xfrm>
            <a:off x="4856162" y="1514145"/>
            <a:ext cx="3659188" cy="222734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00FF"/>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Tier 1 Backbone</a:t>
            </a:r>
          </a:p>
        </p:txBody>
      </p:sp>
      <p:sp>
        <p:nvSpPr>
          <p:cNvPr id="5" name="TextBox 4">
            <a:extLst>
              <a:ext uri="{FF2B5EF4-FFF2-40B4-BE49-F238E27FC236}">
                <a16:creationId xmlns:a16="http://schemas.microsoft.com/office/drawing/2014/main" id="{0E026CC8-71BC-43C7-8586-CE47C2456B7D}"/>
              </a:ext>
            </a:extLst>
          </p:cNvPr>
          <p:cNvSpPr txBox="1"/>
          <p:nvPr/>
        </p:nvSpPr>
        <p:spPr>
          <a:xfrm>
            <a:off x="3772642" y="1916693"/>
            <a:ext cx="1229439" cy="584775"/>
          </a:xfrm>
          <a:prstGeom prst="rect">
            <a:avLst/>
          </a:prstGeom>
          <a:noFill/>
        </p:spPr>
        <p:txBody>
          <a:bodyPr wrap="none" rtlCol="0">
            <a:spAutoFit/>
          </a:bodyPr>
          <a:lstStyle/>
          <a:p>
            <a:pPr algn="ctr"/>
            <a:r>
              <a:rPr lang="en-US" sz="1600" dirty="0">
                <a:solidFill>
                  <a:srgbClr val="FFFF00"/>
                </a:solidFill>
              </a:rPr>
              <a:t>Settlement </a:t>
            </a:r>
          </a:p>
          <a:p>
            <a:pPr algn="ctr"/>
            <a:r>
              <a:rPr lang="en-US" sz="1600" dirty="0">
                <a:solidFill>
                  <a:srgbClr val="FFFF00"/>
                </a:solidFill>
              </a:rPr>
              <a:t>Free Peering</a:t>
            </a:r>
          </a:p>
        </p:txBody>
      </p:sp>
      <p:sp>
        <p:nvSpPr>
          <p:cNvPr id="25" name="TextBox 24">
            <a:extLst>
              <a:ext uri="{FF2B5EF4-FFF2-40B4-BE49-F238E27FC236}">
                <a16:creationId xmlns:a16="http://schemas.microsoft.com/office/drawing/2014/main" id="{C8F5C6DE-2AFD-4B10-80BD-224EC7A6AD0E}"/>
              </a:ext>
            </a:extLst>
          </p:cNvPr>
          <p:cNvSpPr txBox="1"/>
          <p:nvPr/>
        </p:nvSpPr>
        <p:spPr>
          <a:xfrm>
            <a:off x="3011649" y="3162649"/>
            <a:ext cx="3001768" cy="212365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FFFF00"/>
                </a:solidFill>
              </a:rPr>
              <a:t>Academic Networks historically SFP</a:t>
            </a:r>
          </a:p>
          <a:p>
            <a:pPr marL="285750" indent="-285750">
              <a:buFont typeface="Arial" panose="020B0604020202020204" pitchFamily="34" charset="0"/>
              <a:buChar char="•"/>
            </a:pPr>
            <a:r>
              <a:rPr lang="en-US" sz="1600" dirty="0">
                <a:solidFill>
                  <a:srgbClr val="FFFF00"/>
                </a:solidFill>
              </a:rPr>
              <a:t>Transaction costs exceeds revenue gain :: SFP very efficient</a:t>
            </a:r>
          </a:p>
          <a:p>
            <a:pPr marL="285750" indent="-285750">
              <a:buFont typeface="Arial" panose="020B0604020202020204" pitchFamily="34" charset="0"/>
              <a:buChar char="•"/>
            </a:pPr>
            <a:r>
              <a:rPr lang="en-US" sz="1600" dirty="0">
                <a:solidFill>
                  <a:srgbClr val="FFFF00"/>
                </a:solidFill>
              </a:rPr>
              <a:t>Revenue derived from selling downstream access</a:t>
            </a:r>
          </a:p>
          <a:p>
            <a:pPr marL="285750" indent="-285750">
              <a:buFont typeface="Arial" panose="020B0604020202020204" pitchFamily="34" charset="0"/>
              <a:buChar char="•"/>
            </a:pPr>
            <a:r>
              <a:rPr lang="en-US" sz="2000" dirty="0">
                <a:solidFill>
                  <a:srgbClr val="FFFF00"/>
                </a:solidFill>
                <a:latin typeface="Harrington" panose="04040505050A02020702" pitchFamily="82" charset="0"/>
              </a:rPr>
              <a:t>v</a:t>
            </a:r>
            <a:r>
              <a:rPr lang="en-US" sz="2000" dirty="0">
                <a:solidFill>
                  <a:srgbClr val="FFFF00"/>
                </a:solidFill>
              </a:rPr>
              <a:t> = ~2</a:t>
            </a:r>
            <a:r>
              <a:rPr lang="en-US" sz="2000" dirty="0">
                <a:solidFill>
                  <a:srgbClr val="FFFF00"/>
                </a:solidFill>
                <a:latin typeface="Harrington" panose="04040505050A02020702" pitchFamily="82" charset="0"/>
              </a:rPr>
              <a:t>n</a:t>
            </a:r>
            <a:r>
              <a:rPr lang="en-US" sz="2000" baseline="30000" dirty="0">
                <a:solidFill>
                  <a:srgbClr val="FFFF00"/>
                </a:solidFill>
              </a:rPr>
              <a:t>2</a:t>
            </a:r>
          </a:p>
        </p:txBody>
      </p:sp>
    </p:spTree>
    <p:extLst>
      <p:ext uri="{BB962C8B-B14F-4D97-AF65-F5344CB8AC3E}">
        <p14:creationId xmlns:p14="http://schemas.microsoft.com/office/powerpoint/2010/main" val="59548048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89EE4DC-CCC5-4763-8002-A2BFA25C820B}"/>
              </a:ext>
            </a:extLst>
          </p:cNvPr>
          <p:cNvCxnSpPr/>
          <p:nvPr/>
        </p:nvCxnSpPr>
        <p:spPr>
          <a:xfrm>
            <a:off x="3867165" y="2567030"/>
            <a:ext cx="1073951" cy="0"/>
          </a:xfrm>
          <a:prstGeom prst="line">
            <a:avLst/>
          </a:prstGeom>
          <a:ln w="762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C4E1001-1222-4456-A030-B150DDE22BEB}"/>
              </a:ext>
            </a:extLst>
          </p:cNvPr>
          <p:cNvSpPr>
            <a:spLocks noGrp="1"/>
          </p:cNvSpPr>
          <p:nvPr>
            <p:ph type="title"/>
          </p:nvPr>
        </p:nvSpPr>
        <p:spPr/>
        <p:txBody>
          <a:bodyPr/>
          <a:lstStyle/>
          <a:p>
            <a:r>
              <a:rPr lang="en-US" dirty="0"/>
              <a:t>Internet Interconnection</a:t>
            </a:r>
          </a:p>
        </p:txBody>
      </p:sp>
      <p:sp>
        <p:nvSpPr>
          <p:cNvPr id="3" name="Cloud">
            <a:extLst>
              <a:ext uri="{FF2B5EF4-FFF2-40B4-BE49-F238E27FC236}">
                <a16:creationId xmlns:a16="http://schemas.microsoft.com/office/drawing/2014/main" id="{FE909CB4-1C16-430C-B89F-58978C3E86DF}"/>
              </a:ext>
            </a:extLst>
          </p:cNvPr>
          <p:cNvSpPr>
            <a:spLocks noChangeAspect="1" noEditPoints="1" noChangeArrowheads="1"/>
          </p:cNvSpPr>
          <p:nvPr/>
        </p:nvSpPr>
        <p:spPr bwMode="auto">
          <a:xfrm>
            <a:off x="207977" y="1514144"/>
            <a:ext cx="3659188" cy="222734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0021"/>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Tier 1 Backbone</a:t>
            </a:r>
          </a:p>
        </p:txBody>
      </p:sp>
      <p:sp>
        <p:nvSpPr>
          <p:cNvPr id="4" name="Cloud">
            <a:extLst>
              <a:ext uri="{FF2B5EF4-FFF2-40B4-BE49-F238E27FC236}">
                <a16:creationId xmlns:a16="http://schemas.microsoft.com/office/drawing/2014/main" id="{E7697F59-A494-48A7-8889-9876BDD659FB}"/>
              </a:ext>
            </a:extLst>
          </p:cNvPr>
          <p:cNvSpPr>
            <a:spLocks noChangeAspect="1" noEditPoints="1" noChangeArrowheads="1"/>
          </p:cNvSpPr>
          <p:nvPr/>
        </p:nvSpPr>
        <p:spPr bwMode="auto">
          <a:xfrm>
            <a:off x="4856162" y="1514145"/>
            <a:ext cx="3659188" cy="222734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00FF"/>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Tier 1 Backbone</a:t>
            </a:r>
          </a:p>
        </p:txBody>
      </p:sp>
      <p:sp>
        <p:nvSpPr>
          <p:cNvPr id="5" name="TextBox 4">
            <a:extLst>
              <a:ext uri="{FF2B5EF4-FFF2-40B4-BE49-F238E27FC236}">
                <a16:creationId xmlns:a16="http://schemas.microsoft.com/office/drawing/2014/main" id="{0E026CC8-71BC-43C7-8586-CE47C2456B7D}"/>
              </a:ext>
            </a:extLst>
          </p:cNvPr>
          <p:cNvSpPr txBox="1"/>
          <p:nvPr/>
        </p:nvSpPr>
        <p:spPr>
          <a:xfrm>
            <a:off x="3772642" y="1916693"/>
            <a:ext cx="1229439" cy="584775"/>
          </a:xfrm>
          <a:prstGeom prst="rect">
            <a:avLst/>
          </a:prstGeom>
          <a:noFill/>
        </p:spPr>
        <p:txBody>
          <a:bodyPr wrap="none" rtlCol="0">
            <a:spAutoFit/>
          </a:bodyPr>
          <a:lstStyle/>
          <a:p>
            <a:pPr algn="ctr"/>
            <a:r>
              <a:rPr lang="en-US" sz="1600" dirty="0">
                <a:solidFill>
                  <a:srgbClr val="FFFF00"/>
                </a:solidFill>
              </a:rPr>
              <a:t>Settlement </a:t>
            </a:r>
          </a:p>
          <a:p>
            <a:pPr algn="ctr"/>
            <a:r>
              <a:rPr lang="en-US" sz="1600" dirty="0">
                <a:solidFill>
                  <a:srgbClr val="FFFF00"/>
                </a:solidFill>
              </a:rPr>
              <a:t>Free Peering</a:t>
            </a:r>
          </a:p>
        </p:txBody>
      </p:sp>
      <p:sp>
        <p:nvSpPr>
          <p:cNvPr id="8" name="Cloud">
            <a:extLst>
              <a:ext uri="{FF2B5EF4-FFF2-40B4-BE49-F238E27FC236}">
                <a16:creationId xmlns:a16="http://schemas.microsoft.com/office/drawing/2014/main" id="{17DF017E-6491-4603-92F2-A25CB3386EBC}"/>
              </a:ext>
            </a:extLst>
          </p:cNvPr>
          <p:cNvSpPr>
            <a:spLocks noChangeAspect="1" noEditPoints="1" noChangeArrowheads="1"/>
          </p:cNvSpPr>
          <p:nvPr/>
        </p:nvSpPr>
        <p:spPr bwMode="auto">
          <a:xfrm>
            <a:off x="1370471" y="5539734"/>
            <a:ext cx="1334199" cy="8121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66"/>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Access</a:t>
            </a:r>
          </a:p>
          <a:p>
            <a:pPr algn="ctr">
              <a:defRPr/>
            </a:pPr>
            <a:r>
              <a:rPr lang="en-US" sz="1600" dirty="0">
                <a:latin typeface="Arial" charset="0"/>
                <a:ea typeface="ＭＳ Ｐゴシック" charset="0"/>
                <a:cs typeface="ＭＳ Ｐゴシック" charset="0"/>
              </a:rPr>
              <a:t>ISP</a:t>
            </a:r>
          </a:p>
        </p:txBody>
      </p:sp>
      <p:sp>
        <p:nvSpPr>
          <p:cNvPr id="9" name="Cloud">
            <a:extLst>
              <a:ext uri="{FF2B5EF4-FFF2-40B4-BE49-F238E27FC236}">
                <a16:creationId xmlns:a16="http://schemas.microsoft.com/office/drawing/2014/main" id="{FE477D09-E080-426C-B01F-50E6BDD346B5}"/>
              </a:ext>
            </a:extLst>
          </p:cNvPr>
          <p:cNvSpPr>
            <a:spLocks noChangeAspect="1" noEditPoints="1" noChangeArrowheads="1"/>
          </p:cNvSpPr>
          <p:nvPr/>
        </p:nvSpPr>
        <p:spPr bwMode="auto">
          <a:xfrm>
            <a:off x="6018656" y="5539733"/>
            <a:ext cx="1334199" cy="8121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7030A0"/>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Access</a:t>
            </a:r>
          </a:p>
          <a:p>
            <a:pPr algn="ctr">
              <a:defRPr/>
            </a:pPr>
            <a:r>
              <a:rPr lang="en-US" sz="1600" dirty="0">
                <a:latin typeface="Arial" charset="0"/>
                <a:ea typeface="ＭＳ Ｐゴシック" charset="0"/>
                <a:cs typeface="ＭＳ Ｐゴシック" charset="0"/>
              </a:rPr>
              <a:t>ISP</a:t>
            </a:r>
          </a:p>
        </p:txBody>
      </p:sp>
      <p:cxnSp>
        <p:nvCxnSpPr>
          <p:cNvPr id="13" name="Straight Arrow Connector 12">
            <a:extLst>
              <a:ext uri="{FF2B5EF4-FFF2-40B4-BE49-F238E27FC236}">
                <a16:creationId xmlns:a16="http://schemas.microsoft.com/office/drawing/2014/main" id="{57C0731C-A829-4BEC-BE9A-050807F6E65F}"/>
              </a:ext>
            </a:extLst>
          </p:cNvPr>
          <p:cNvCxnSpPr/>
          <p:nvPr/>
        </p:nvCxnSpPr>
        <p:spPr>
          <a:xfrm flipV="1">
            <a:off x="1803633" y="4219663"/>
            <a:ext cx="0" cy="83889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F65A6A0-9542-4A09-A22F-3B9D3260F606}"/>
              </a:ext>
            </a:extLst>
          </p:cNvPr>
          <p:cNvSpPr txBox="1"/>
          <p:nvPr/>
        </p:nvSpPr>
        <p:spPr>
          <a:xfrm rot="16200000">
            <a:off x="1246622" y="4501550"/>
            <a:ext cx="806246" cy="307777"/>
          </a:xfrm>
          <a:prstGeom prst="rect">
            <a:avLst/>
          </a:prstGeom>
          <a:noFill/>
        </p:spPr>
        <p:txBody>
          <a:bodyPr wrap="none" rtlCol="0">
            <a:spAutoFit/>
          </a:bodyPr>
          <a:lstStyle/>
          <a:p>
            <a:r>
              <a:rPr lang="en-US" sz="1400" dirty="0">
                <a:solidFill>
                  <a:srgbClr val="00B050"/>
                </a:solidFill>
              </a:rPr>
              <a:t>Transit $</a:t>
            </a:r>
          </a:p>
        </p:txBody>
      </p:sp>
      <p:sp>
        <p:nvSpPr>
          <p:cNvPr id="19" name="Right Arrow 12">
            <a:extLst>
              <a:ext uri="{FF2B5EF4-FFF2-40B4-BE49-F238E27FC236}">
                <a16:creationId xmlns:a16="http://schemas.microsoft.com/office/drawing/2014/main" id="{52D1696C-1DFD-4468-BFE9-696620EECE0E}"/>
              </a:ext>
            </a:extLst>
          </p:cNvPr>
          <p:cNvSpPr/>
          <p:nvPr/>
        </p:nvSpPr>
        <p:spPr>
          <a:xfrm rot="5400000">
            <a:off x="1517255" y="4226952"/>
            <a:ext cx="1494975" cy="827314"/>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Download</a:t>
            </a:r>
          </a:p>
        </p:txBody>
      </p:sp>
      <p:sp>
        <p:nvSpPr>
          <p:cNvPr id="20" name="Right Arrow 13">
            <a:extLst>
              <a:ext uri="{FF2B5EF4-FFF2-40B4-BE49-F238E27FC236}">
                <a16:creationId xmlns:a16="http://schemas.microsoft.com/office/drawing/2014/main" id="{355F3CA9-600F-430C-9674-DC6A747DC568}"/>
              </a:ext>
            </a:extLst>
          </p:cNvPr>
          <p:cNvSpPr/>
          <p:nvPr/>
        </p:nvSpPr>
        <p:spPr>
          <a:xfrm rot="16200000">
            <a:off x="1263255" y="4480951"/>
            <a:ext cx="1494976" cy="319314"/>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Upload</a:t>
            </a:r>
          </a:p>
        </p:txBody>
      </p:sp>
      <p:cxnSp>
        <p:nvCxnSpPr>
          <p:cNvPr id="21" name="Straight Arrow Connector 20">
            <a:extLst>
              <a:ext uri="{FF2B5EF4-FFF2-40B4-BE49-F238E27FC236}">
                <a16:creationId xmlns:a16="http://schemas.microsoft.com/office/drawing/2014/main" id="{C0DFD0B2-7507-4F74-96ED-78F9D6D255FA}"/>
              </a:ext>
            </a:extLst>
          </p:cNvPr>
          <p:cNvCxnSpPr/>
          <p:nvPr/>
        </p:nvCxnSpPr>
        <p:spPr>
          <a:xfrm flipV="1">
            <a:off x="6259587" y="4244830"/>
            <a:ext cx="0" cy="83889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F200DB3-A1BC-4947-A47C-072B7BA696A8}"/>
              </a:ext>
            </a:extLst>
          </p:cNvPr>
          <p:cNvSpPr txBox="1"/>
          <p:nvPr/>
        </p:nvSpPr>
        <p:spPr>
          <a:xfrm rot="16200000">
            <a:off x="5702576" y="4526717"/>
            <a:ext cx="806246" cy="307777"/>
          </a:xfrm>
          <a:prstGeom prst="rect">
            <a:avLst/>
          </a:prstGeom>
          <a:noFill/>
        </p:spPr>
        <p:txBody>
          <a:bodyPr wrap="none" rtlCol="0">
            <a:spAutoFit/>
          </a:bodyPr>
          <a:lstStyle/>
          <a:p>
            <a:r>
              <a:rPr lang="en-US" sz="1400" dirty="0">
                <a:solidFill>
                  <a:srgbClr val="00B050"/>
                </a:solidFill>
              </a:rPr>
              <a:t>Transit $</a:t>
            </a:r>
          </a:p>
        </p:txBody>
      </p:sp>
      <p:sp>
        <p:nvSpPr>
          <p:cNvPr id="23" name="Right Arrow 12">
            <a:extLst>
              <a:ext uri="{FF2B5EF4-FFF2-40B4-BE49-F238E27FC236}">
                <a16:creationId xmlns:a16="http://schemas.microsoft.com/office/drawing/2014/main" id="{45290629-4FFF-48C3-B94F-61B4DB5CFEC0}"/>
              </a:ext>
            </a:extLst>
          </p:cNvPr>
          <p:cNvSpPr/>
          <p:nvPr/>
        </p:nvSpPr>
        <p:spPr>
          <a:xfrm rot="5400000">
            <a:off x="5973209" y="4252119"/>
            <a:ext cx="1494975" cy="827314"/>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Download</a:t>
            </a:r>
          </a:p>
        </p:txBody>
      </p:sp>
      <p:sp>
        <p:nvSpPr>
          <p:cNvPr id="24" name="Right Arrow 13">
            <a:extLst>
              <a:ext uri="{FF2B5EF4-FFF2-40B4-BE49-F238E27FC236}">
                <a16:creationId xmlns:a16="http://schemas.microsoft.com/office/drawing/2014/main" id="{09A14338-4F5C-4520-9901-D34320212AD5}"/>
              </a:ext>
            </a:extLst>
          </p:cNvPr>
          <p:cNvSpPr/>
          <p:nvPr/>
        </p:nvSpPr>
        <p:spPr>
          <a:xfrm rot="16200000">
            <a:off x="5719209" y="4506118"/>
            <a:ext cx="1494976" cy="319314"/>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Upload</a:t>
            </a:r>
          </a:p>
        </p:txBody>
      </p:sp>
      <p:sp>
        <p:nvSpPr>
          <p:cNvPr id="26" name="Speech Bubble: Rectangle with Corners Rounded 25">
            <a:extLst>
              <a:ext uri="{FF2B5EF4-FFF2-40B4-BE49-F238E27FC236}">
                <a16:creationId xmlns:a16="http://schemas.microsoft.com/office/drawing/2014/main" id="{DF60B38A-44C6-4711-BD32-9BA6D7D4E5A0}"/>
              </a:ext>
            </a:extLst>
          </p:cNvPr>
          <p:cNvSpPr/>
          <p:nvPr/>
        </p:nvSpPr>
        <p:spPr>
          <a:xfrm>
            <a:off x="7335698" y="3630356"/>
            <a:ext cx="1464353" cy="880467"/>
          </a:xfrm>
          <a:prstGeom prst="wedgeRoundRectCallout">
            <a:avLst>
              <a:gd name="adj1" fmla="val -50623"/>
              <a:gd name="adj2" fmla="val 72980"/>
              <a:gd name="adj3" fmla="val 1666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One Pipe brings full Internet</a:t>
            </a:r>
          </a:p>
        </p:txBody>
      </p:sp>
      <p:sp>
        <p:nvSpPr>
          <p:cNvPr id="27" name="Speech Bubble: Rectangle with Corners Rounded 26">
            <a:extLst>
              <a:ext uri="{FF2B5EF4-FFF2-40B4-BE49-F238E27FC236}">
                <a16:creationId xmlns:a16="http://schemas.microsoft.com/office/drawing/2014/main" id="{166FA759-AF9E-4061-99BF-3BA26CBC96EC}"/>
              </a:ext>
            </a:extLst>
          </p:cNvPr>
          <p:cNvSpPr/>
          <p:nvPr/>
        </p:nvSpPr>
        <p:spPr>
          <a:xfrm>
            <a:off x="2889812" y="3512672"/>
            <a:ext cx="2664051" cy="1996301"/>
          </a:xfrm>
          <a:prstGeom prst="wedgeRoundRectCallout">
            <a:avLst>
              <a:gd name="adj1" fmla="val -50623"/>
              <a:gd name="adj2" fmla="val 64155"/>
              <a:gd name="adj3" fmla="val 1666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1998 UUNET </a:t>
            </a:r>
            <a:r>
              <a:rPr lang="en-US" dirty="0" err="1"/>
              <a:t>depeering</a:t>
            </a:r>
            <a:r>
              <a:rPr lang="en-US" dirty="0"/>
              <a:t>; ISPs complained to FCC; FCC conclude no reason to intervene (Sec. 706; </a:t>
            </a:r>
            <a:r>
              <a:rPr lang="en-US" i="1" dirty="0"/>
              <a:t>Digital Handshake</a:t>
            </a:r>
            <a:r>
              <a:rPr lang="en-US" dirty="0"/>
              <a:t>). But DOJ blocks MCI / Sprint merger</a:t>
            </a:r>
          </a:p>
        </p:txBody>
      </p:sp>
    </p:spTree>
    <p:extLst>
      <p:ext uri="{BB962C8B-B14F-4D97-AF65-F5344CB8AC3E}">
        <p14:creationId xmlns:p14="http://schemas.microsoft.com/office/powerpoint/2010/main" val="31048294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30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V="1">
            <a:off x="6548438" y="1297103"/>
            <a:ext cx="2019300" cy="1872225"/>
          </a:xfrm>
          <a:prstGeom prst="line">
            <a:avLst/>
          </a:prstGeom>
          <a:ln w="571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flipV="1">
            <a:off x="515938" y="1445498"/>
            <a:ext cx="1489075" cy="1723830"/>
          </a:xfrm>
          <a:prstGeom prst="line">
            <a:avLst/>
          </a:prstGeom>
          <a:ln w="571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833538" name="Rectangle 2"/>
          <p:cNvSpPr>
            <a:spLocks noGrp="1" noChangeArrowheads="1"/>
          </p:cNvSpPr>
          <p:nvPr>
            <p:ph type="title"/>
          </p:nvPr>
        </p:nvSpPr>
        <p:spPr>
          <a:xfrm>
            <a:off x="685800" y="76200"/>
            <a:ext cx="7772400" cy="914400"/>
          </a:xfrm>
        </p:spPr>
        <p:txBody>
          <a:bodyPr>
            <a:normAutofit/>
          </a:bodyPr>
          <a:lstStyle/>
          <a:p>
            <a:pPr>
              <a:defRPr/>
            </a:pPr>
            <a:r>
              <a:rPr lang="en-US" dirty="0">
                <a:solidFill>
                  <a:schemeClr val="bg1"/>
                </a:solidFill>
                <a:latin typeface="Papyrus" panose="03070502060502030205" pitchFamily="66" charset="0"/>
              </a:rPr>
              <a:t>1990s Hierarchical Ecosystem</a:t>
            </a:r>
            <a:endParaRPr lang="en-US" sz="2400" dirty="0">
              <a:solidFill>
                <a:schemeClr val="bg1"/>
              </a:solidFill>
              <a:latin typeface="Papyrus" panose="03070502060502030205" pitchFamily="66" charset="0"/>
            </a:endParaRPr>
          </a:p>
        </p:txBody>
      </p:sp>
      <p:sp>
        <p:nvSpPr>
          <p:cNvPr id="833539" name="Cloud"/>
          <p:cNvSpPr>
            <a:spLocks noChangeAspect="1" noEditPoints="1" noChangeArrowheads="1"/>
          </p:cNvSpPr>
          <p:nvPr/>
        </p:nvSpPr>
        <p:spPr bwMode="auto">
          <a:xfrm>
            <a:off x="515938" y="1168883"/>
            <a:ext cx="8094662" cy="838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0021"/>
          </a:solidFill>
          <a:ln w="9525">
            <a:solidFill>
              <a:srgbClr val="000000"/>
            </a:solidFill>
            <a:miter lim="800000"/>
            <a:headEnd/>
            <a:tailEnd/>
          </a:ln>
          <a:effectLst>
            <a:outerShdw blurRad="63500" dist="107763" dir="2700000" algn="ctr" rotWithShape="0">
              <a:srgbClr val="000000">
                <a:alpha val="74997"/>
              </a:srgbClr>
            </a:outerShdw>
          </a:effectLst>
        </p:spPr>
        <p:txBody>
          <a:bodyPr bIns="0" anchor="b" anchorCtr="0"/>
          <a:lstStyle/>
          <a:p>
            <a:pPr algn="ctr">
              <a:defRPr/>
            </a:pPr>
            <a:r>
              <a:rPr lang="en-US">
                <a:latin typeface="Arial" charset="0"/>
                <a:ea typeface="ＭＳ Ｐゴシック" charset="0"/>
                <a:cs typeface="ＭＳ Ｐゴシック" charset="0"/>
              </a:rPr>
              <a:t>Backbone</a:t>
            </a:r>
          </a:p>
        </p:txBody>
      </p:sp>
      <p:sp>
        <p:nvSpPr>
          <p:cNvPr id="833540" name="Cloud"/>
          <p:cNvSpPr>
            <a:spLocks noChangeAspect="1" noEditPoints="1" noChangeArrowheads="1"/>
          </p:cNvSpPr>
          <p:nvPr/>
        </p:nvSpPr>
        <p:spPr bwMode="auto">
          <a:xfrm>
            <a:off x="515938" y="841074"/>
            <a:ext cx="8108950" cy="754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00FF"/>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dirty="0">
                <a:solidFill>
                  <a:schemeClr val="bg1"/>
                </a:solidFill>
                <a:latin typeface="Arial" charset="0"/>
                <a:ea typeface="ＭＳ Ｐゴシック" charset="0"/>
                <a:cs typeface="ＭＳ Ｐゴシック" charset="0"/>
              </a:rPr>
              <a:t>Backbone</a:t>
            </a:r>
          </a:p>
        </p:txBody>
      </p:sp>
      <p:sp>
        <p:nvSpPr>
          <p:cNvPr id="833554" name="Cloud"/>
          <p:cNvSpPr>
            <a:spLocks noChangeAspect="1" noEditPoints="1" noChangeArrowheads="1"/>
          </p:cNvSpPr>
          <p:nvPr/>
        </p:nvSpPr>
        <p:spPr bwMode="auto">
          <a:xfrm>
            <a:off x="76200" y="4649674"/>
            <a:ext cx="1028700" cy="5185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CC"/>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200" dirty="0">
                <a:latin typeface="Arial" charset="0"/>
                <a:ea typeface="ＭＳ Ｐゴシック" charset="0"/>
                <a:cs typeface="ＭＳ Ｐゴシック" charset="0"/>
              </a:rPr>
              <a:t>Edge</a:t>
            </a:r>
          </a:p>
        </p:txBody>
      </p:sp>
      <p:sp>
        <p:nvSpPr>
          <p:cNvPr id="833555" name="Cloud"/>
          <p:cNvSpPr>
            <a:spLocks noChangeAspect="1" noEditPoints="1" noChangeArrowheads="1"/>
          </p:cNvSpPr>
          <p:nvPr/>
        </p:nvSpPr>
        <p:spPr bwMode="auto">
          <a:xfrm>
            <a:off x="1353844" y="4649674"/>
            <a:ext cx="1086144" cy="5185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C99"/>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200" dirty="0">
                <a:latin typeface="Arial" charset="0"/>
                <a:ea typeface="ＭＳ Ｐゴシック" charset="0"/>
                <a:cs typeface="ＭＳ Ｐゴシック" charset="0"/>
              </a:rPr>
              <a:t>Edge</a:t>
            </a:r>
          </a:p>
        </p:txBody>
      </p:sp>
      <p:sp>
        <p:nvSpPr>
          <p:cNvPr id="833557" name="Cloud"/>
          <p:cNvSpPr>
            <a:spLocks noChangeAspect="1" noEditPoints="1" noChangeArrowheads="1"/>
          </p:cNvSpPr>
          <p:nvPr/>
        </p:nvSpPr>
        <p:spPr bwMode="auto">
          <a:xfrm>
            <a:off x="4572000" y="4649674"/>
            <a:ext cx="1240882" cy="5185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FFCC"/>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200" dirty="0">
                <a:latin typeface="Arial" charset="0"/>
                <a:ea typeface="ＭＳ Ｐゴシック" charset="0"/>
                <a:cs typeface="ＭＳ Ｐゴシック" charset="0"/>
              </a:rPr>
              <a:t>Edge</a:t>
            </a:r>
          </a:p>
        </p:txBody>
      </p:sp>
      <p:sp>
        <p:nvSpPr>
          <p:cNvPr id="833558" name="Cloud"/>
          <p:cNvSpPr>
            <a:spLocks noChangeAspect="1" noEditPoints="1" noChangeArrowheads="1"/>
          </p:cNvSpPr>
          <p:nvPr/>
        </p:nvSpPr>
        <p:spPr bwMode="auto">
          <a:xfrm>
            <a:off x="6035675" y="4649674"/>
            <a:ext cx="1210720" cy="5185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CC"/>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200" dirty="0">
                <a:latin typeface="Arial" charset="0"/>
                <a:ea typeface="ＭＳ Ｐゴシック" charset="0"/>
                <a:cs typeface="ＭＳ Ｐゴシック" charset="0"/>
              </a:rPr>
              <a:t>Edge</a:t>
            </a:r>
          </a:p>
        </p:txBody>
      </p:sp>
      <p:cxnSp>
        <p:nvCxnSpPr>
          <p:cNvPr id="833561" name="AutoShape 25"/>
          <p:cNvCxnSpPr>
            <a:cxnSpLocks noChangeShapeType="1"/>
            <a:stCxn id="833554" idx="3"/>
            <a:endCxn id="833543" idx="1"/>
          </p:cNvCxnSpPr>
          <p:nvPr/>
        </p:nvCxnSpPr>
        <p:spPr bwMode="auto">
          <a:xfrm>
            <a:off x="2147483647" y="2147483647"/>
            <a:ext cx="0" cy="0"/>
          </a:xfrm>
          <a:prstGeom prst="straightConnector1">
            <a:avLst/>
          </a:prstGeom>
          <a:noFill/>
          <a:ln w="28575">
            <a:solidFill>
              <a:srgbClr val="008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cxnSp>
        <p:nvCxnSpPr>
          <p:cNvPr id="833562" name="AutoShape 26"/>
          <p:cNvCxnSpPr>
            <a:cxnSpLocks noChangeShapeType="1"/>
            <a:stCxn id="833555" idx="3"/>
            <a:endCxn id="833543" idx="1"/>
          </p:cNvCxnSpPr>
          <p:nvPr/>
        </p:nvCxnSpPr>
        <p:spPr bwMode="auto">
          <a:xfrm>
            <a:off x="2147483647" y="2147483647"/>
            <a:ext cx="0" cy="0"/>
          </a:xfrm>
          <a:prstGeom prst="straightConnector1">
            <a:avLst/>
          </a:prstGeom>
          <a:noFill/>
          <a:ln w="28575">
            <a:solidFill>
              <a:srgbClr val="008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cxnSp>
        <p:nvCxnSpPr>
          <p:cNvPr id="833563" name="AutoShape 27"/>
          <p:cNvCxnSpPr>
            <a:cxnSpLocks noChangeShapeType="1"/>
            <a:stCxn id="833555" idx="3"/>
            <a:endCxn id="833544" idx="1"/>
          </p:cNvCxnSpPr>
          <p:nvPr/>
        </p:nvCxnSpPr>
        <p:spPr bwMode="auto">
          <a:xfrm>
            <a:off x="2147483647" y="2147483647"/>
            <a:ext cx="0" cy="0"/>
          </a:xfrm>
          <a:prstGeom prst="straightConnector1">
            <a:avLst/>
          </a:prstGeom>
          <a:noFill/>
          <a:ln w="28575">
            <a:solidFill>
              <a:srgbClr val="008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cxnSp>
        <p:nvCxnSpPr>
          <p:cNvPr id="833564" name="AutoShape 28"/>
          <p:cNvCxnSpPr>
            <a:cxnSpLocks noChangeShapeType="1"/>
            <a:stCxn id="833556" idx="3"/>
            <a:endCxn id="833544" idx="1"/>
          </p:cNvCxnSpPr>
          <p:nvPr/>
        </p:nvCxnSpPr>
        <p:spPr bwMode="auto">
          <a:xfrm>
            <a:off x="2147483647" y="2147483647"/>
            <a:ext cx="0" cy="0"/>
          </a:xfrm>
          <a:prstGeom prst="straightConnector1">
            <a:avLst/>
          </a:prstGeom>
          <a:noFill/>
          <a:ln w="28575">
            <a:solidFill>
              <a:srgbClr val="008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sp>
        <p:nvSpPr>
          <p:cNvPr id="833571" name="Text Box 35"/>
          <p:cNvSpPr txBox="1">
            <a:spLocks noChangeArrowheads="1"/>
          </p:cNvSpPr>
          <p:nvPr/>
        </p:nvSpPr>
        <p:spPr bwMode="auto">
          <a:xfrm>
            <a:off x="783399" y="1297103"/>
            <a:ext cx="71205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FFFF66"/>
                </a:solidFill>
                <a:effectLst>
                  <a:glow rad="127000">
                    <a:schemeClr val="tx1"/>
                  </a:glow>
                </a:effectLst>
                <a:latin typeface="Arial" charset="0"/>
                <a:ea typeface="ＭＳ Ｐゴシック" charset="0"/>
                <a:cs typeface="ＭＳ Ｐゴシック" charset="0"/>
              </a:rPr>
              <a:t>Peering</a:t>
            </a:r>
          </a:p>
        </p:txBody>
      </p:sp>
      <p:sp>
        <p:nvSpPr>
          <p:cNvPr id="833582" name="Text Box 46"/>
          <p:cNvSpPr txBox="1">
            <a:spLocks noChangeArrowheads="1"/>
          </p:cNvSpPr>
          <p:nvPr/>
        </p:nvSpPr>
        <p:spPr bwMode="auto">
          <a:xfrm rot="2900095">
            <a:off x="1238481" y="2290168"/>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sp>
        <p:nvSpPr>
          <p:cNvPr id="833602" name="Line 66"/>
          <p:cNvSpPr>
            <a:spLocks noChangeShapeType="1"/>
          </p:cNvSpPr>
          <p:nvPr/>
        </p:nvSpPr>
        <p:spPr bwMode="auto">
          <a:xfrm flipV="1">
            <a:off x="1801812" y="5168177"/>
            <a:ext cx="26988" cy="361085"/>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833603" name="Line 67"/>
          <p:cNvSpPr>
            <a:spLocks noChangeShapeType="1"/>
          </p:cNvSpPr>
          <p:nvPr/>
        </p:nvSpPr>
        <p:spPr bwMode="auto">
          <a:xfrm flipH="1" flipV="1">
            <a:off x="2027238" y="5176001"/>
            <a:ext cx="24775" cy="33738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833604" name="Line 68"/>
          <p:cNvSpPr>
            <a:spLocks noChangeShapeType="1"/>
          </p:cNvSpPr>
          <p:nvPr/>
        </p:nvSpPr>
        <p:spPr bwMode="auto">
          <a:xfrm flipH="1" flipV="1">
            <a:off x="2178014" y="5145699"/>
            <a:ext cx="83074" cy="27602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833605" name="Line 69"/>
          <p:cNvSpPr>
            <a:spLocks noChangeShapeType="1"/>
          </p:cNvSpPr>
          <p:nvPr/>
        </p:nvSpPr>
        <p:spPr bwMode="auto">
          <a:xfrm flipV="1">
            <a:off x="1569863" y="5176002"/>
            <a:ext cx="81227" cy="288527"/>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nvGrpSpPr>
          <p:cNvPr id="4" name="Group 3"/>
          <p:cNvGrpSpPr/>
          <p:nvPr/>
        </p:nvGrpSpPr>
        <p:grpSpPr>
          <a:xfrm>
            <a:off x="1205125" y="5204237"/>
            <a:ext cx="269626" cy="461662"/>
            <a:chOff x="1205125" y="5204237"/>
            <a:chExt cx="269626" cy="461662"/>
          </a:xfrm>
        </p:grpSpPr>
        <p:sp>
          <p:nvSpPr>
            <p:cNvPr id="833606" name="Line 70"/>
            <p:cNvSpPr>
              <a:spLocks noChangeShapeType="1"/>
            </p:cNvSpPr>
            <p:nvPr/>
          </p:nvSpPr>
          <p:spPr bwMode="auto">
            <a:xfrm flipV="1">
              <a:off x="1320687" y="5204237"/>
              <a:ext cx="0" cy="217487"/>
            </a:xfrm>
            <a:prstGeom prst="line">
              <a:avLst/>
            </a:prstGeom>
            <a:noFill/>
            <a:ln w="28575">
              <a:solidFill>
                <a:srgbClr val="66FF6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833648" name="Text Box 112"/>
            <p:cNvSpPr txBox="1">
              <a:spLocks noChangeArrowheads="1"/>
            </p:cNvSpPr>
            <p:nvPr/>
          </p:nvSpPr>
          <p:spPr bwMode="auto">
            <a:xfrm>
              <a:off x="1205125" y="5388900"/>
              <a:ext cx="2696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66FF66"/>
                  </a:solidFill>
                  <a:latin typeface="Arial" charset="0"/>
                  <a:ea typeface="ＭＳ Ｐゴシック" charset="0"/>
                  <a:cs typeface="ＭＳ Ｐゴシック" charset="0"/>
                </a:rPr>
                <a:t>$</a:t>
              </a:r>
            </a:p>
          </p:txBody>
        </p:sp>
      </p:grpSp>
      <p:sp>
        <p:nvSpPr>
          <p:cNvPr id="3" name="Rectangle 2"/>
          <p:cNvSpPr/>
          <p:nvPr/>
        </p:nvSpPr>
        <p:spPr>
          <a:xfrm>
            <a:off x="248863" y="1168883"/>
            <a:ext cx="498690" cy="504642"/>
          </a:xfrm>
          <a:prstGeom prst="rect">
            <a:avLst/>
          </a:prstGeom>
          <a:solidFill>
            <a:schemeClr val="bg1">
              <a:lumMod val="6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IXP</a:t>
            </a:r>
          </a:p>
        </p:txBody>
      </p:sp>
      <p:sp>
        <p:nvSpPr>
          <p:cNvPr id="131" name="Rectangle 130"/>
          <p:cNvSpPr/>
          <p:nvPr/>
        </p:nvSpPr>
        <p:spPr>
          <a:xfrm>
            <a:off x="8310222" y="1066088"/>
            <a:ext cx="498690" cy="504642"/>
          </a:xfrm>
          <a:prstGeom prst="rect">
            <a:avLst/>
          </a:prstGeom>
          <a:solidFill>
            <a:schemeClr val="bg1">
              <a:lumMod val="6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IXP</a:t>
            </a:r>
          </a:p>
        </p:txBody>
      </p:sp>
      <p:sp>
        <p:nvSpPr>
          <p:cNvPr id="132" name="Text Box 35"/>
          <p:cNvSpPr txBox="1">
            <a:spLocks noChangeArrowheads="1"/>
          </p:cNvSpPr>
          <p:nvPr/>
        </p:nvSpPr>
        <p:spPr bwMode="auto">
          <a:xfrm>
            <a:off x="7544648" y="1172643"/>
            <a:ext cx="71205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FFFF66"/>
                </a:solidFill>
                <a:effectLst>
                  <a:glow rad="127000">
                    <a:schemeClr val="tx1"/>
                  </a:glow>
                </a:effectLst>
                <a:latin typeface="Arial" charset="0"/>
                <a:ea typeface="ＭＳ Ｐゴシック" charset="0"/>
                <a:cs typeface="ＭＳ Ｐゴシック" charset="0"/>
              </a:rPr>
              <a:t>Peering</a:t>
            </a:r>
          </a:p>
        </p:txBody>
      </p:sp>
      <p:sp>
        <p:nvSpPr>
          <p:cNvPr id="12" name="TextBox 11"/>
          <p:cNvSpPr txBox="1"/>
          <p:nvPr/>
        </p:nvSpPr>
        <p:spPr>
          <a:xfrm rot="5400000">
            <a:off x="8656717" y="1164523"/>
            <a:ext cx="715260" cy="369332"/>
          </a:xfrm>
          <a:prstGeom prst="rect">
            <a:avLst/>
          </a:prstGeom>
          <a:noFill/>
        </p:spPr>
        <p:txBody>
          <a:bodyPr wrap="none" rtlCol="0">
            <a:spAutoFit/>
          </a:bodyPr>
          <a:lstStyle/>
          <a:p>
            <a:r>
              <a:rPr lang="en-US" dirty="0">
                <a:solidFill>
                  <a:schemeClr val="bg1"/>
                </a:solidFill>
              </a:rPr>
              <a:t>Tier 1</a:t>
            </a:r>
          </a:p>
        </p:txBody>
      </p:sp>
      <p:sp>
        <p:nvSpPr>
          <p:cNvPr id="141" name="TextBox 140"/>
          <p:cNvSpPr txBox="1"/>
          <p:nvPr/>
        </p:nvSpPr>
        <p:spPr>
          <a:xfrm rot="5400000">
            <a:off x="8624451" y="2845228"/>
            <a:ext cx="715260" cy="369332"/>
          </a:xfrm>
          <a:prstGeom prst="rect">
            <a:avLst/>
          </a:prstGeom>
          <a:noFill/>
        </p:spPr>
        <p:txBody>
          <a:bodyPr wrap="none" rtlCol="0">
            <a:spAutoFit/>
          </a:bodyPr>
          <a:lstStyle/>
          <a:p>
            <a:r>
              <a:rPr lang="en-US" dirty="0">
                <a:solidFill>
                  <a:schemeClr val="bg1"/>
                </a:solidFill>
              </a:rPr>
              <a:t>Tier 2</a:t>
            </a:r>
          </a:p>
        </p:txBody>
      </p:sp>
      <p:sp>
        <p:nvSpPr>
          <p:cNvPr id="142" name="TextBox 141"/>
          <p:cNvSpPr txBox="1"/>
          <p:nvPr/>
        </p:nvSpPr>
        <p:spPr>
          <a:xfrm rot="5400000">
            <a:off x="8617052" y="4515727"/>
            <a:ext cx="715260" cy="369332"/>
          </a:xfrm>
          <a:prstGeom prst="rect">
            <a:avLst/>
          </a:prstGeom>
          <a:noFill/>
        </p:spPr>
        <p:txBody>
          <a:bodyPr wrap="none" rtlCol="0">
            <a:spAutoFit/>
          </a:bodyPr>
          <a:lstStyle/>
          <a:p>
            <a:r>
              <a:rPr lang="en-US" dirty="0">
                <a:solidFill>
                  <a:schemeClr val="bg1"/>
                </a:solidFill>
              </a:rPr>
              <a:t>Tier 3</a:t>
            </a:r>
          </a:p>
        </p:txBody>
      </p:sp>
      <p:cxnSp>
        <p:nvCxnSpPr>
          <p:cNvPr id="23" name="Straight Arrow Connector 22"/>
          <p:cNvCxnSpPr/>
          <p:nvPr/>
        </p:nvCxnSpPr>
        <p:spPr>
          <a:xfrm>
            <a:off x="747553" y="1199277"/>
            <a:ext cx="0" cy="474248"/>
          </a:xfrm>
          <a:prstGeom prst="straightConnector1">
            <a:avLst/>
          </a:prstGeom>
          <a:ln w="57150">
            <a:solidFill>
              <a:srgbClr val="FFFF00"/>
            </a:solidFill>
            <a:headEnd type="triangle" w="med" len="med"/>
            <a:tailEnd type="triangle" w="med" len="med"/>
          </a:ln>
          <a:effectLst>
            <a:glow rad="508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a:off x="8313530" y="1078726"/>
            <a:ext cx="0" cy="474248"/>
          </a:xfrm>
          <a:prstGeom prst="straightConnector1">
            <a:avLst/>
          </a:prstGeom>
          <a:ln w="57150">
            <a:solidFill>
              <a:srgbClr val="FFFF00"/>
            </a:solidFill>
            <a:headEnd type="triangle" w="med" len="med"/>
            <a:tailEnd type="triangle" w="med" len="med"/>
          </a:ln>
          <a:effectLst>
            <a:glow rad="508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4129" name="Straight Arrow Connector 44128"/>
          <p:cNvCxnSpPr/>
          <p:nvPr/>
        </p:nvCxnSpPr>
        <p:spPr>
          <a:xfrm flipV="1">
            <a:off x="715963" y="3494147"/>
            <a:ext cx="1289050" cy="1147703"/>
          </a:xfrm>
          <a:prstGeom prst="straightConnector1">
            <a:avLst/>
          </a:prstGeom>
          <a:ln w="57150">
            <a:solidFill>
              <a:schemeClr val="bg1">
                <a:lumMod val="75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131" name="Straight Arrow Connector 44130"/>
          <p:cNvCxnSpPr/>
          <p:nvPr/>
        </p:nvCxnSpPr>
        <p:spPr>
          <a:xfrm flipH="1">
            <a:off x="2043113" y="3489383"/>
            <a:ext cx="11112" cy="1173567"/>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135" name="Straight Arrow Connector 44134"/>
          <p:cNvCxnSpPr/>
          <p:nvPr/>
        </p:nvCxnSpPr>
        <p:spPr>
          <a:xfrm flipH="1" flipV="1">
            <a:off x="2293938" y="3649904"/>
            <a:ext cx="1023937" cy="1050684"/>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33543" name="Cloud"/>
          <p:cNvSpPr>
            <a:spLocks noChangeAspect="1" noEditPoints="1" noChangeArrowheads="1"/>
          </p:cNvSpPr>
          <p:nvPr/>
        </p:nvSpPr>
        <p:spPr bwMode="auto">
          <a:xfrm>
            <a:off x="266700" y="2881554"/>
            <a:ext cx="3659188" cy="76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600">
                <a:latin typeface="Arial" charset="0"/>
                <a:ea typeface="ＭＳ Ｐゴシック" charset="0"/>
                <a:cs typeface="ＭＳ Ｐゴシック" charset="0"/>
              </a:rPr>
              <a:t>Regional</a:t>
            </a:r>
          </a:p>
        </p:txBody>
      </p:sp>
      <p:sp>
        <p:nvSpPr>
          <p:cNvPr id="833556" name="Cloud"/>
          <p:cNvSpPr>
            <a:spLocks noChangeAspect="1" noEditPoints="1" noChangeArrowheads="1"/>
          </p:cNvSpPr>
          <p:nvPr/>
        </p:nvSpPr>
        <p:spPr bwMode="auto">
          <a:xfrm>
            <a:off x="2769088" y="4649674"/>
            <a:ext cx="1099649" cy="5185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200" dirty="0">
                <a:latin typeface="Arial" charset="0"/>
                <a:ea typeface="ＭＳ Ｐゴシック" charset="0"/>
                <a:cs typeface="ＭＳ Ｐゴシック" charset="0"/>
              </a:rPr>
              <a:t>Edge</a:t>
            </a:r>
          </a:p>
        </p:txBody>
      </p:sp>
      <p:cxnSp>
        <p:nvCxnSpPr>
          <p:cNvPr id="44137" name="Straight Arrow Connector 44136"/>
          <p:cNvCxnSpPr/>
          <p:nvPr/>
        </p:nvCxnSpPr>
        <p:spPr>
          <a:xfrm flipH="1">
            <a:off x="5181600" y="3240350"/>
            <a:ext cx="1400175" cy="1409324"/>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139" name="Straight Arrow Connector 44138"/>
          <p:cNvCxnSpPr/>
          <p:nvPr/>
        </p:nvCxnSpPr>
        <p:spPr>
          <a:xfrm>
            <a:off x="6581775" y="3240350"/>
            <a:ext cx="61913" cy="1409324"/>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141" name="Straight Arrow Connector 44140"/>
          <p:cNvCxnSpPr/>
          <p:nvPr/>
        </p:nvCxnSpPr>
        <p:spPr>
          <a:xfrm flipH="1" flipV="1">
            <a:off x="7002463" y="3592754"/>
            <a:ext cx="1084262" cy="1107834"/>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33544" name="Cloud"/>
          <p:cNvSpPr>
            <a:spLocks noChangeAspect="1" noEditPoints="1" noChangeArrowheads="1"/>
          </p:cNvSpPr>
          <p:nvPr/>
        </p:nvSpPr>
        <p:spPr bwMode="auto">
          <a:xfrm>
            <a:off x="4783138" y="2830754"/>
            <a:ext cx="3686521" cy="76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33"/>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600" dirty="0">
                <a:latin typeface="Arial" charset="0"/>
                <a:ea typeface="ＭＳ Ｐゴシック" charset="0"/>
                <a:cs typeface="ＭＳ Ｐゴシック" charset="0"/>
              </a:rPr>
              <a:t>Regional</a:t>
            </a:r>
          </a:p>
        </p:txBody>
      </p:sp>
      <p:sp>
        <p:nvSpPr>
          <p:cNvPr id="833559" name="Cloud"/>
          <p:cNvSpPr>
            <a:spLocks noChangeAspect="1" noEditPoints="1" noChangeArrowheads="1"/>
          </p:cNvSpPr>
          <p:nvPr/>
        </p:nvSpPr>
        <p:spPr bwMode="auto">
          <a:xfrm>
            <a:off x="7469188" y="4649674"/>
            <a:ext cx="1123656" cy="5185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FF99"/>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200" dirty="0">
                <a:latin typeface="Arial" charset="0"/>
                <a:ea typeface="ＭＳ Ｐゴシック" charset="0"/>
                <a:cs typeface="ＭＳ Ｐゴシック" charset="0"/>
              </a:rPr>
              <a:t>Edge</a:t>
            </a:r>
          </a:p>
        </p:txBody>
      </p:sp>
      <p:cxnSp>
        <p:nvCxnSpPr>
          <p:cNvPr id="44146" name="Straight Arrow Connector 44145"/>
          <p:cNvCxnSpPr/>
          <p:nvPr/>
        </p:nvCxnSpPr>
        <p:spPr>
          <a:xfrm flipH="1" flipV="1">
            <a:off x="1265064" y="2158265"/>
            <a:ext cx="470699" cy="540633"/>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sp>
        <p:nvSpPr>
          <p:cNvPr id="182" name="Text Box 46"/>
          <p:cNvSpPr txBox="1">
            <a:spLocks noChangeArrowheads="1"/>
          </p:cNvSpPr>
          <p:nvPr/>
        </p:nvSpPr>
        <p:spPr bwMode="auto">
          <a:xfrm rot="19007087">
            <a:off x="6769447" y="2187970"/>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cxnSp>
        <p:nvCxnSpPr>
          <p:cNvPr id="184" name="Straight Arrow Connector 183"/>
          <p:cNvCxnSpPr/>
          <p:nvPr/>
        </p:nvCxnSpPr>
        <p:spPr>
          <a:xfrm flipV="1">
            <a:off x="7002463" y="2097240"/>
            <a:ext cx="542185" cy="512233"/>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sp>
        <p:nvSpPr>
          <p:cNvPr id="189" name="Text Box 46"/>
          <p:cNvSpPr txBox="1">
            <a:spLocks noChangeArrowheads="1"/>
          </p:cNvSpPr>
          <p:nvPr/>
        </p:nvSpPr>
        <p:spPr bwMode="auto">
          <a:xfrm rot="19007087">
            <a:off x="697917" y="3921016"/>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cxnSp>
        <p:nvCxnSpPr>
          <p:cNvPr id="190" name="Straight Arrow Connector 189"/>
          <p:cNvCxnSpPr/>
          <p:nvPr/>
        </p:nvCxnSpPr>
        <p:spPr>
          <a:xfrm flipV="1">
            <a:off x="921150" y="3872385"/>
            <a:ext cx="533001" cy="470379"/>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sp>
        <p:nvSpPr>
          <p:cNvPr id="192" name="Text Box 46"/>
          <p:cNvSpPr txBox="1">
            <a:spLocks noChangeArrowheads="1"/>
          </p:cNvSpPr>
          <p:nvPr/>
        </p:nvSpPr>
        <p:spPr bwMode="auto">
          <a:xfrm rot="16200000">
            <a:off x="1480359" y="3967059"/>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cxnSp>
        <p:nvCxnSpPr>
          <p:cNvPr id="194" name="Straight Arrow Connector 193"/>
          <p:cNvCxnSpPr/>
          <p:nvPr/>
        </p:nvCxnSpPr>
        <p:spPr>
          <a:xfrm flipV="1">
            <a:off x="1970843" y="3760539"/>
            <a:ext cx="8570" cy="651663"/>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sp>
        <p:nvSpPr>
          <p:cNvPr id="197" name="Text Box 46"/>
          <p:cNvSpPr txBox="1">
            <a:spLocks noChangeArrowheads="1"/>
          </p:cNvSpPr>
          <p:nvPr/>
        </p:nvSpPr>
        <p:spPr bwMode="auto">
          <a:xfrm rot="2625159">
            <a:off x="2609111" y="3880148"/>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cxnSp>
        <p:nvCxnSpPr>
          <p:cNvPr id="198" name="Straight Arrow Connector 197"/>
          <p:cNvCxnSpPr/>
          <p:nvPr/>
        </p:nvCxnSpPr>
        <p:spPr>
          <a:xfrm flipH="1" flipV="1">
            <a:off x="2610035" y="3799643"/>
            <a:ext cx="493001" cy="486255"/>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sp>
        <p:nvSpPr>
          <p:cNvPr id="202" name="Text Box 46"/>
          <p:cNvSpPr txBox="1">
            <a:spLocks noChangeArrowheads="1"/>
          </p:cNvSpPr>
          <p:nvPr/>
        </p:nvSpPr>
        <p:spPr bwMode="auto">
          <a:xfrm rot="18922323">
            <a:off x="5168082" y="3871268"/>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cxnSp>
        <p:nvCxnSpPr>
          <p:cNvPr id="203" name="Straight Arrow Connector 202"/>
          <p:cNvCxnSpPr/>
          <p:nvPr/>
        </p:nvCxnSpPr>
        <p:spPr>
          <a:xfrm flipV="1">
            <a:off x="5423606" y="3799644"/>
            <a:ext cx="481629" cy="461716"/>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sp>
        <p:nvSpPr>
          <p:cNvPr id="206" name="Text Box 46"/>
          <p:cNvSpPr txBox="1">
            <a:spLocks noChangeArrowheads="1"/>
          </p:cNvSpPr>
          <p:nvPr/>
        </p:nvSpPr>
        <p:spPr bwMode="auto">
          <a:xfrm rot="16200000">
            <a:off x="6022114" y="3996033"/>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cxnSp>
        <p:nvCxnSpPr>
          <p:cNvPr id="207" name="Straight Arrow Connector 206"/>
          <p:cNvCxnSpPr/>
          <p:nvPr/>
        </p:nvCxnSpPr>
        <p:spPr>
          <a:xfrm flipH="1" flipV="1">
            <a:off x="6514836" y="3735370"/>
            <a:ext cx="6614" cy="650303"/>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sp>
        <p:nvSpPr>
          <p:cNvPr id="211" name="Text Box 46"/>
          <p:cNvSpPr txBox="1">
            <a:spLocks noChangeArrowheads="1"/>
          </p:cNvSpPr>
          <p:nvPr/>
        </p:nvSpPr>
        <p:spPr bwMode="auto">
          <a:xfrm rot="2824142">
            <a:off x="7422289" y="3936244"/>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cxnSp>
        <p:nvCxnSpPr>
          <p:cNvPr id="212" name="Straight Arrow Connector 211"/>
          <p:cNvCxnSpPr/>
          <p:nvPr/>
        </p:nvCxnSpPr>
        <p:spPr>
          <a:xfrm flipH="1" flipV="1">
            <a:off x="7446723" y="3849803"/>
            <a:ext cx="514285" cy="514643"/>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pic>
        <p:nvPicPr>
          <p:cNvPr id="215"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035" y="5507597"/>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16"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691" y="5617790"/>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17"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409" y="5613289"/>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18"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91" y="5461024"/>
            <a:ext cx="257709" cy="150408"/>
          </a:xfrm>
          <a:prstGeom prst="rect">
            <a:avLst/>
          </a:prstGeom>
          <a:noFill/>
          <a:extLst>
            <a:ext uri="{909E8E84-426E-40dd-AFC4-6F175D3DCCD1}">
              <a14:hiddenFill xmlns="" xmlns:a14="http://schemas.microsoft.com/office/drawing/2010/main">
                <a:solidFill>
                  <a:srgbClr val="FFFFFF"/>
                </a:solidFill>
              </a14:hiddenFill>
            </a:ext>
          </a:extLst>
        </p:spPr>
      </p:pic>
      <p:sp>
        <p:nvSpPr>
          <p:cNvPr id="223" name="Line 66"/>
          <p:cNvSpPr>
            <a:spLocks noChangeShapeType="1"/>
          </p:cNvSpPr>
          <p:nvPr/>
        </p:nvSpPr>
        <p:spPr bwMode="auto">
          <a:xfrm flipV="1">
            <a:off x="529770" y="5214902"/>
            <a:ext cx="26988" cy="361085"/>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24" name="Line 67"/>
          <p:cNvSpPr>
            <a:spLocks noChangeShapeType="1"/>
          </p:cNvSpPr>
          <p:nvPr/>
        </p:nvSpPr>
        <p:spPr bwMode="auto">
          <a:xfrm flipH="1" flipV="1">
            <a:off x="755196" y="5222726"/>
            <a:ext cx="24775" cy="33738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25" name="Line 68"/>
          <p:cNvSpPr>
            <a:spLocks noChangeShapeType="1"/>
          </p:cNvSpPr>
          <p:nvPr/>
        </p:nvSpPr>
        <p:spPr bwMode="auto">
          <a:xfrm flipH="1" flipV="1">
            <a:off x="905972" y="5192424"/>
            <a:ext cx="83074" cy="27602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26" name="Line 69"/>
          <p:cNvSpPr>
            <a:spLocks noChangeShapeType="1"/>
          </p:cNvSpPr>
          <p:nvPr/>
        </p:nvSpPr>
        <p:spPr bwMode="auto">
          <a:xfrm flipV="1">
            <a:off x="297821" y="5222727"/>
            <a:ext cx="81227" cy="288527"/>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nvGrpSpPr>
          <p:cNvPr id="2" name="Group 1"/>
          <p:cNvGrpSpPr/>
          <p:nvPr/>
        </p:nvGrpSpPr>
        <p:grpSpPr>
          <a:xfrm>
            <a:off x="-66917" y="5228948"/>
            <a:ext cx="269626" cy="483676"/>
            <a:chOff x="-66917" y="5228948"/>
            <a:chExt cx="269626" cy="483676"/>
          </a:xfrm>
        </p:grpSpPr>
        <p:sp>
          <p:nvSpPr>
            <p:cNvPr id="227" name="Line 70"/>
            <p:cNvSpPr>
              <a:spLocks noChangeShapeType="1"/>
            </p:cNvSpPr>
            <p:nvPr/>
          </p:nvSpPr>
          <p:spPr bwMode="auto">
            <a:xfrm flipV="1">
              <a:off x="48645" y="5228948"/>
              <a:ext cx="4621" cy="239502"/>
            </a:xfrm>
            <a:prstGeom prst="line">
              <a:avLst/>
            </a:prstGeom>
            <a:noFill/>
            <a:ln w="28575">
              <a:solidFill>
                <a:srgbClr val="66FF6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28" name="Text Box 112"/>
            <p:cNvSpPr txBox="1">
              <a:spLocks noChangeArrowheads="1"/>
            </p:cNvSpPr>
            <p:nvPr/>
          </p:nvSpPr>
          <p:spPr bwMode="auto">
            <a:xfrm>
              <a:off x="-66917" y="5435625"/>
              <a:ext cx="2696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66FF66"/>
                  </a:solidFill>
                  <a:latin typeface="Arial" charset="0"/>
                  <a:ea typeface="ＭＳ Ｐゴシック" charset="0"/>
                  <a:cs typeface="ＭＳ Ｐゴシック" charset="0"/>
                </a:rPr>
                <a:t>$</a:t>
              </a:r>
            </a:p>
          </p:txBody>
        </p:sp>
      </p:grpSp>
      <p:pic>
        <p:nvPicPr>
          <p:cNvPr id="229"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93" y="5554322"/>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30"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49" y="5664515"/>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31"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67" y="5660014"/>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32"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49" y="5507749"/>
            <a:ext cx="257709" cy="150408"/>
          </a:xfrm>
          <a:prstGeom prst="rect">
            <a:avLst/>
          </a:prstGeom>
          <a:noFill/>
          <a:extLst>
            <a:ext uri="{909E8E84-426E-40dd-AFC4-6F175D3DCCD1}">
              <a14:hiddenFill xmlns="" xmlns:a14="http://schemas.microsoft.com/office/drawing/2010/main">
                <a:solidFill>
                  <a:srgbClr val="FFFFFF"/>
                </a:solidFill>
              </a14:hiddenFill>
            </a:ext>
          </a:extLst>
        </p:spPr>
      </p:pic>
      <p:sp>
        <p:nvSpPr>
          <p:cNvPr id="243" name="Line 66"/>
          <p:cNvSpPr>
            <a:spLocks noChangeShapeType="1"/>
          </p:cNvSpPr>
          <p:nvPr/>
        </p:nvSpPr>
        <p:spPr bwMode="auto">
          <a:xfrm flipV="1">
            <a:off x="5086009" y="5216441"/>
            <a:ext cx="26988" cy="361085"/>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44" name="Line 67"/>
          <p:cNvSpPr>
            <a:spLocks noChangeShapeType="1"/>
          </p:cNvSpPr>
          <p:nvPr/>
        </p:nvSpPr>
        <p:spPr bwMode="auto">
          <a:xfrm flipH="1" flipV="1">
            <a:off x="5311435" y="5224265"/>
            <a:ext cx="24775" cy="33738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45" name="Line 68"/>
          <p:cNvSpPr>
            <a:spLocks noChangeShapeType="1"/>
          </p:cNvSpPr>
          <p:nvPr/>
        </p:nvSpPr>
        <p:spPr bwMode="auto">
          <a:xfrm flipH="1" flipV="1">
            <a:off x="5462211" y="5193963"/>
            <a:ext cx="83074" cy="27602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46" name="Line 69"/>
          <p:cNvSpPr>
            <a:spLocks noChangeShapeType="1"/>
          </p:cNvSpPr>
          <p:nvPr/>
        </p:nvSpPr>
        <p:spPr bwMode="auto">
          <a:xfrm flipV="1">
            <a:off x="4854060" y="5224266"/>
            <a:ext cx="81227" cy="288527"/>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nvGrpSpPr>
          <p:cNvPr id="6" name="Group 5"/>
          <p:cNvGrpSpPr/>
          <p:nvPr/>
        </p:nvGrpSpPr>
        <p:grpSpPr>
          <a:xfrm>
            <a:off x="4480776" y="5253055"/>
            <a:ext cx="269626" cy="461108"/>
            <a:chOff x="4480776" y="5253055"/>
            <a:chExt cx="269626" cy="461108"/>
          </a:xfrm>
        </p:grpSpPr>
        <p:sp>
          <p:nvSpPr>
            <p:cNvPr id="247" name="Line 70"/>
            <p:cNvSpPr>
              <a:spLocks noChangeShapeType="1"/>
            </p:cNvSpPr>
            <p:nvPr/>
          </p:nvSpPr>
          <p:spPr bwMode="auto">
            <a:xfrm flipV="1">
              <a:off x="4604884" y="5253055"/>
              <a:ext cx="0" cy="216933"/>
            </a:xfrm>
            <a:prstGeom prst="line">
              <a:avLst/>
            </a:prstGeom>
            <a:noFill/>
            <a:ln w="28575">
              <a:solidFill>
                <a:srgbClr val="66FF6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48" name="Text Box 112"/>
            <p:cNvSpPr txBox="1">
              <a:spLocks noChangeArrowheads="1"/>
            </p:cNvSpPr>
            <p:nvPr/>
          </p:nvSpPr>
          <p:spPr bwMode="auto">
            <a:xfrm>
              <a:off x="4480776" y="5437164"/>
              <a:ext cx="2696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66FF66"/>
                  </a:solidFill>
                  <a:latin typeface="Arial" charset="0"/>
                  <a:ea typeface="ＭＳ Ｐゴシック" charset="0"/>
                  <a:cs typeface="ＭＳ Ｐゴシック" charset="0"/>
                </a:rPr>
                <a:t>$</a:t>
              </a:r>
            </a:p>
          </p:txBody>
        </p:sp>
      </p:grpSp>
      <p:pic>
        <p:nvPicPr>
          <p:cNvPr id="249"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32" y="5555861"/>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50"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88" y="5666054"/>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51"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606" y="5661553"/>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52"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988" y="5509288"/>
            <a:ext cx="257709" cy="150408"/>
          </a:xfrm>
          <a:prstGeom prst="rect">
            <a:avLst/>
          </a:prstGeom>
          <a:noFill/>
          <a:extLst>
            <a:ext uri="{909E8E84-426E-40dd-AFC4-6F175D3DCCD1}">
              <a14:hiddenFill xmlns="" xmlns:a14="http://schemas.microsoft.com/office/drawing/2010/main">
                <a:solidFill>
                  <a:srgbClr val="FFFFFF"/>
                </a:solidFill>
              </a14:hiddenFill>
            </a:ext>
          </a:extLst>
        </p:spPr>
      </p:pic>
      <p:sp>
        <p:nvSpPr>
          <p:cNvPr id="253" name="Line 66"/>
          <p:cNvSpPr>
            <a:spLocks noChangeShapeType="1"/>
          </p:cNvSpPr>
          <p:nvPr/>
        </p:nvSpPr>
        <p:spPr bwMode="auto">
          <a:xfrm flipV="1">
            <a:off x="6535048" y="5245231"/>
            <a:ext cx="26988" cy="361085"/>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54" name="Line 67"/>
          <p:cNvSpPr>
            <a:spLocks noChangeShapeType="1"/>
          </p:cNvSpPr>
          <p:nvPr/>
        </p:nvSpPr>
        <p:spPr bwMode="auto">
          <a:xfrm flipH="1" flipV="1">
            <a:off x="6760474" y="5253055"/>
            <a:ext cx="24775" cy="33738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55" name="Line 68"/>
          <p:cNvSpPr>
            <a:spLocks noChangeShapeType="1"/>
          </p:cNvSpPr>
          <p:nvPr/>
        </p:nvSpPr>
        <p:spPr bwMode="auto">
          <a:xfrm flipH="1" flipV="1">
            <a:off x="6911250" y="5222753"/>
            <a:ext cx="83074" cy="27602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56" name="Line 69"/>
          <p:cNvSpPr>
            <a:spLocks noChangeShapeType="1"/>
          </p:cNvSpPr>
          <p:nvPr/>
        </p:nvSpPr>
        <p:spPr bwMode="auto">
          <a:xfrm flipV="1">
            <a:off x="6303099" y="5253056"/>
            <a:ext cx="81227" cy="288527"/>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nvGrpSpPr>
          <p:cNvPr id="7" name="Group 6"/>
          <p:cNvGrpSpPr/>
          <p:nvPr/>
        </p:nvGrpSpPr>
        <p:grpSpPr>
          <a:xfrm>
            <a:off x="5921269" y="5245231"/>
            <a:ext cx="269626" cy="497722"/>
            <a:chOff x="5921269" y="5245231"/>
            <a:chExt cx="269626" cy="497722"/>
          </a:xfrm>
        </p:grpSpPr>
        <p:sp>
          <p:nvSpPr>
            <p:cNvPr id="257" name="Line 70"/>
            <p:cNvSpPr>
              <a:spLocks noChangeShapeType="1"/>
            </p:cNvSpPr>
            <p:nvPr/>
          </p:nvSpPr>
          <p:spPr bwMode="auto">
            <a:xfrm flipV="1">
              <a:off x="6053923" y="5245231"/>
              <a:ext cx="0" cy="253548"/>
            </a:xfrm>
            <a:prstGeom prst="line">
              <a:avLst/>
            </a:prstGeom>
            <a:noFill/>
            <a:ln w="28575">
              <a:solidFill>
                <a:srgbClr val="66FF6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58" name="Text Box 112"/>
            <p:cNvSpPr txBox="1">
              <a:spLocks noChangeArrowheads="1"/>
            </p:cNvSpPr>
            <p:nvPr/>
          </p:nvSpPr>
          <p:spPr bwMode="auto">
            <a:xfrm>
              <a:off x="5921269" y="5465954"/>
              <a:ext cx="2696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66FF66"/>
                  </a:solidFill>
                  <a:latin typeface="Arial" charset="0"/>
                  <a:ea typeface="ＭＳ Ｐゴシック" charset="0"/>
                  <a:cs typeface="ＭＳ Ｐゴシック" charset="0"/>
                </a:rPr>
                <a:t>$</a:t>
              </a:r>
            </a:p>
          </p:txBody>
        </p:sp>
      </p:grpSp>
      <p:pic>
        <p:nvPicPr>
          <p:cNvPr id="259"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271" y="5584651"/>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60"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927" y="5694844"/>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61"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645" y="5690343"/>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62"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027" y="5538078"/>
            <a:ext cx="257709" cy="150408"/>
          </a:xfrm>
          <a:prstGeom prst="rect">
            <a:avLst/>
          </a:prstGeom>
          <a:noFill/>
          <a:extLst>
            <a:ext uri="{909E8E84-426E-40dd-AFC4-6F175D3DCCD1}">
              <a14:hiddenFill xmlns="" xmlns:a14="http://schemas.microsoft.com/office/drawing/2010/main">
                <a:solidFill>
                  <a:srgbClr val="FFFFFF"/>
                </a:solidFill>
              </a14:hiddenFill>
            </a:ext>
          </a:extLst>
        </p:spPr>
      </p:pic>
      <p:sp>
        <p:nvSpPr>
          <p:cNvPr id="263" name="Line 66"/>
          <p:cNvSpPr>
            <a:spLocks noChangeShapeType="1"/>
          </p:cNvSpPr>
          <p:nvPr/>
        </p:nvSpPr>
        <p:spPr bwMode="auto">
          <a:xfrm flipV="1">
            <a:off x="2966989" y="5222725"/>
            <a:ext cx="150446" cy="247262"/>
          </a:xfrm>
          <a:prstGeom prst="line">
            <a:avLst/>
          </a:prstGeom>
          <a:noFill/>
          <a:ln w="9525">
            <a:solidFill>
              <a:schemeClr val="bg1">
                <a:lumMod val="75000"/>
              </a:schemeClr>
            </a:solidFill>
            <a:round/>
            <a:headEnd type="non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64" name="Line 67"/>
          <p:cNvSpPr>
            <a:spLocks noChangeShapeType="1"/>
          </p:cNvSpPr>
          <p:nvPr/>
        </p:nvSpPr>
        <p:spPr bwMode="auto">
          <a:xfrm flipH="1" flipV="1">
            <a:off x="3307962" y="5196246"/>
            <a:ext cx="24775" cy="337386"/>
          </a:xfrm>
          <a:prstGeom prst="line">
            <a:avLst/>
          </a:prstGeom>
          <a:noFill/>
          <a:ln w="9525">
            <a:solidFill>
              <a:schemeClr val="bg1">
                <a:lumMod val="75000"/>
              </a:schemeClr>
            </a:solidFill>
            <a:round/>
            <a:headEnd type="non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65" name="Line 68"/>
          <p:cNvSpPr>
            <a:spLocks noChangeShapeType="1"/>
          </p:cNvSpPr>
          <p:nvPr/>
        </p:nvSpPr>
        <p:spPr bwMode="auto">
          <a:xfrm flipH="1" flipV="1">
            <a:off x="3568716" y="5204236"/>
            <a:ext cx="96749" cy="254353"/>
          </a:xfrm>
          <a:prstGeom prst="line">
            <a:avLst/>
          </a:prstGeom>
          <a:noFill/>
          <a:ln w="9525">
            <a:solidFill>
              <a:schemeClr val="bg1">
                <a:lumMod val="75000"/>
              </a:schemeClr>
            </a:solidFill>
            <a:round/>
            <a:headEnd type="non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67" name="Line 66"/>
          <p:cNvSpPr>
            <a:spLocks noChangeShapeType="1"/>
          </p:cNvSpPr>
          <p:nvPr/>
        </p:nvSpPr>
        <p:spPr bwMode="auto">
          <a:xfrm flipV="1">
            <a:off x="7727158" y="5228948"/>
            <a:ext cx="80653" cy="278648"/>
          </a:xfrm>
          <a:prstGeom prst="line">
            <a:avLst/>
          </a:prstGeom>
          <a:noFill/>
          <a:ln w="9525">
            <a:solidFill>
              <a:schemeClr val="bg1">
                <a:lumMod val="75000"/>
              </a:schemeClr>
            </a:solidFill>
            <a:round/>
            <a:headEnd type="non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68" name="Line 67"/>
          <p:cNvSpPr>
            <a:spLocks noChangeShapeType="1"/>
          </p:cNvSpPr>
          <p:nvPr/>
        </p:nvSpPr>
        <p:spPr bwMode="auto">
          <a:xfrm flipH="1" flipV="1">
            <a:off x="8061950" y="5224265"/>
            <a:ext cx="24775" cy="337386"/>
          </a:xfrm>
          <a:prstGeom prst="line">
            <a:avLst/>
          </a:prstGeom>
          <a:noFill/>
          <a:ln w="9525">
            <a:solidFill>
              <a:schemeClr val="bg1">
                <a:lumMod val="75000"/>
              </a:schemeClr>
            </a:solidFill>
            <a:round/>
            <a:headEnd type="non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69" name="Line 68"/>
          <p:cNvSpPr>
            <a:spLocks noChangeShapeType="1"/>
          </p:cNvSpPr>
          <p:nvPr/>
        </p:nvSpPr>
        <p:spPr bwMode="auto">
          <a:xfrm flipH="1" flipV="1">
            <a:off x="8360288" y="5211685"/>
            <a:ext cx="109369" cy="210039"/>
          </a:xfrm>
          <a:prstGeom prst="line">
            <a:avLst/>
          </a:prstGeom>
          <a:noFill/>
          <a:ln w="9525">
            <a:solidFill>
              <a:schemeClr val="bg1">
                <a:lumMod val="75000"/>
              </a:schemeClr>
            </a:solidFill>
            <a:round/>
            <a:headEnd type="non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71" name="Rounded Rectangle 4"/>
          <p:cNvSpPr/>
          <p:nvPr/>
        </p:nvSpPr>
        <p:spPr>
          <a:xfrm>
            <a:off x="3196175" y="5555861"/>
            <a:ext cx="267042" cy="271275"/>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ingdings"/>
              </a:rPr>
              <a:t></a:t>
            </a:r>
            <a:endParaRPr lang="en-US" sz="1600" dirty="0"/>
          </a:p>
        </p:txBody>
      </p:sp>
      <p:sp>
        <p:nvSpPr>
          <p:cNvPr id="272" name="Rounded Rectangle 5"/>
          <p:cNvSpPr/>
          <p:nvPr/>
        </p:nvSpPr>
        <p:spPr>
          <a:xfrm>
            <a:off x="2793036" y="5440349"/>
            <a:ext cx="267042" cy="27127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273" name="Rounded Rectangle 6"/>
          <p:cNvSpPr/>
          <p:nvPr/>
        </p:nvSpPr>
        <p:spPr>
          <a:xfrm>
            <a:off x="3630771" y="5458590"/>
            <a:ext cx="267042" cy="271275"/>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b="1" dirty="0">
                <a:sym typeface="Webdings"/>
              </a:rPr>
              <a:t></a:t>
            </a:r>
            <a:endParaRPr lang="en-US" sz="1600" b="1" dirty="0"/>
          </a:p>
        </p:txBody>
      </p:sp>
      <p:sp>
        <p:nvSpPr>
          <p:cNvPr id="274" name="Rounded Rectangle 7"/>
          <p:cNvSpPr/>
          <p:nvPr/>
        </p:nvSpPr>
        <p:spPr>
          <a:xfrm>
            <a:off x="7540769" y="5474474"/>
            <a:ext cx="267042" cy="271275"/>
          </a:xfrm>
          <a:prstGeom prst="roundRect">
            <a:avLst/>
          </a:prstGeom>
          <a:gradFill flip="none" rotWithShape="1">
            <a:gsLst>
              <a:gs pos="32000">
                <a:srgbClr val="660066"/>
              </a:gs>
              <a:gs pos="100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275" name="Rounded Rectangle 8"/>
          <p:cNvSpPr/>
          <p:nvPr/>
        </p:nvSpPr>
        <p:spPr>
          <a:xfrm>
            <a:off x="7961008" y="5581665"/>
            <a:ext cx="267042" cy="271275"/>
          </a:xfrm>
          <a:prstGeom prst="roundRect">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276" name="Rounded Rectangle 9"/>
          <p:cNvSpPr/>
          <p:nvPr/>
        </p:nvSpPr>
        <p:spPr>
          <a:xfrm>
            <a:off x="8395180" y="5469987"/>
            <a:ext cx="267042" cy="27127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grpSp>
        <p:nvGrpSpPr>
          <p:cNvPr id="8" name="Group 7"/>
          <p:cNvGrpSpPr/>
          <p:nvPr/>
        </p:nvGrpSpPr>
        <p:grpSpPr>
          <a:xfrm>
            <a:off x="7274010" y="5236422"/>
            <a:ext cx="269626" cy="497722"/>
            <a:chOff x="7274010" y="5236422"/>
            <a:chExt cx="269626" cy="497722"/>
          </a:xfrm>
        </p:grpSpPr>
        <p:sp>
          <p:nvSpPr>
            <p:cNvPr id="279" name="Line 70"/>
            <p:cNvSpPr>
              <a:spLocks noChangeShapeType="1"/>
            </p:cNvSpPr>
            <p:nvPr/>
          </p:nvSpPr>
          <p:spPr bwMode="auto">
            <a:xfrm flipV="1">
              <a:off x="7398118" y="5236422"/>
              <a:ext cx="0" cy="253548"/>
            </a:xfrm>
            <a:prstGeom prst="line">
              <a:avLst/>
            </a:prstGeom>
            <a:noFill/>
            <a:ln w="28575">
              <a:solidFill>
                <a:srgbClr val="66FF6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80" name="Text Box 112"/>
            <p:cNvSpPr txBox="1">
              <a:spLocks noChangeArrowheads="1"/>
            </p:cNvSpPr>
            <p:nvPr/>
          </p:nvSpPr>
          <p:spPr bwMode="auto">
            <a:xfrm>
              <a:off x="7274010" y="5457145"/>
              <a:ext cx="2696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66FF66"/>
                  </a:solidFill>
                  <a:latin typeface="Arial" charset="0"/>
                  <a:ea typeface="ＭＳ Ｐゴシック" charset="0"/>
                  <a:cs typeface="ＭＳ Ｐゴシック" charset="0"/>
                </a:rPr>
                <a:t>$</a:t>
              </a:r>
            </a:p>
          </p:txBody>
        </p:sp>
      </p:grpSp>
      <p:grpSp>
        <p:nvGrpSpPr>
          <p:cNvPr id="5" name="Group 4"/>
          <p:cNvGrpSpPr/>
          <p:nvPr/>
        </p:nvGrpSpPr>
        <p:grpSpPr>
          <a:xfrm>
            <a:off x="2544090" y="5183616"/>
            <a:ext cx="269626" cy="497722"/>
            <a:chOff x="2544090" y="5183616"/>
            <a:chExt cx="269626" cy="497722"/>
          </a:xfrm>
        </p:grpSpPr>
        <p:sp>
          <p:nvSpPr>
            <p:cNvPr id="281" name="Line 70"/>
            <p:cNvSpPr>
              <a:spLocks noChangeShapeType="1"/>
            </p:cNvSpPr>
            <p:nvPr/>
          </p:nvSpPr>
          <p:spPr bwMode="auto">
            <a:xfrm flipV="1">
              <a:off x="2676744" y="5183616"/>
              <a:ext cx="0" cy="253548"/>
            </a:xfrm>
            <a:prstGeom prst="line">
              <a:avLst/>
            </a:prstGeom>
            <a:noFill/>
            <a:ln w="28575">
              <a:solidFill>
                <a:srgbClr val="66FF6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82" name="Text Box 112"/>
            <p:cNvSpPr txBox="1">
              <a:spLocks noChangeArrowheads="1"/>
            </p:cNvSpPr>
            <p:nvPr/>
          </p:nvSpPr>
          <p:spPr bwMode="auto">
            <a:xfrm>
              <a:off x="2544090" y="5404339"/>
              <a:ext cx="2696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66FF66"/>
                  </a:solidFill>
                  <a:latin typeface="Arial" charset="0"/>
                  <a:ea typeface="ＭＳ Ｐゴシック" charset="0"/>
                  <a:cs typeface="ＭＳ Ｐゴシック" charset="0"/>
                </a:rPr>
                <a:t>$</a:t>
              </a:r>
            </a:p>
          </p:txBody>
        </p:sp>
      </p:grpSp>
      <p:graphicFrame>
        <p:nvGraphicFramePr>
          <p:cNvPr id="10" name="Table 9"/>
          <p:cNvGraphicFramePr>
            <a:graphicFrameLocks noGrp="1"/>
          </p:cNvGraphicFramePr>
          <p:nvPr>
            <p:extLst/>
          </p:nvPr>
        </p:nvGraphicFramePr>
        <p:xfrm>
          <a:off x="1028603" y="5987296"/>
          <a:ext cx="7305681" cy="941829"/>
        </p:xfrm>
        <a:graphic>
          <a:graphicData uri="http://schemas.openxmlformats.org/drawingml/2006/table">
            <a:tbl>
              <a:tblPr firstRow="1" bandRow="1">
                <a:tableStyleId>{5C22544A-7EE6-4342-B048-85BDC9FD1C3A}</a:tableStyleId>
              </a:tblPr>
              <a:tblGrid>
                <a:gridCol w="1635745">
                  <a:extLst>
                    <a:ext uri="{9D8B030D-6E8A-4147-A177-3AD203B41FA5}">
                      <a16:colId xmlns:a16="http://schemas.microsoft.com/office/drawing/2014/main" val="20000"/>
                    </a:ext>
                  </a:extLst>
                </a:gridCol>
                <a:gridCol w="5669936">
                  <a:extLst>
                    <a:ext uri="{9D8B030D-6E8A-4147-A177-3AD203B41FA5}">
                      <a16:colId xmlns:a16="http://schemas.microsoft.com/office/drawing/2014/main" val="20001"/>
                    </a:ext>
                  </a:extLst>
                </a:gridCol>
              </a:tblGrid>
              <a:tr h="308220">
                <a:tc>
                  <a:txBody>
                    <a:bodyPr/>
                    <a:lstStyle/>
                    <a:p>
                      <a:r>
                        <a:rPr lang="en-US" sz="1400" dirty="0">
                          <a:solidFill>
                            <a:srgbClr val="FFFFFF"/>
                          </a:solidFill>
                        </a:rPr>
                        <a:t>Arrangement</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dirty="0">
                          <a:solidFill>
                            <a:srgbClr val="FFFFFF"/>
                          </a:solidFill>
                        </a:rPr>
                        <a:t>Access to</a:t>
                      </a: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2769">
                <a:tc>
                  <a:txBody>
                    <a:bodyPr/>
                    <a:lstStyle/>
                    <a:p>
                      <a:r>
                        <a:rPr lang="en-US" sz="1400" dirty="0">
                          <a:solidFill>
                            <a:srgbClr val="FFFFFF"/>
                          </a:solidFill>
                        </a:rPr>
                        <a:t>Peering</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400" dirty="0">
                          <a:solidFill>
                            <a:srgbClr val="FFFFFF"/>
                          </a:solidFill>
                        </a:rPr>
                        <a:t>Peer + Peer’s Customers</a:t>
                      </a: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400" dirty="0">
                          <a:solidFill>
                            <a:srgbClr val="FFFFFF"/>
                          </a:solidFill>
                        </a:rPr>
                        <a:t>Transit</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rgbClr val="FFFFFF"/>
                          </a:solidFill>
                        </a:rPr>
                        <a:t>Vendor</a:t>
                      </a:r>
                      <a:r>
                        <a:rPr lang="en-US" sz="1400" baseline="0" dirty="0">
                          <a:solidFill>
                            <a:srgbClr val="FFFFFF"/>
                          </a:solidFill>
                        </a:rPr>
                        <a:t> + Vendor’s Customers + Vendor’s Transit Vendor + Vendor’s Peer</a:t>
                      </a:r>
                      <a:endParaRPr lang="en-US" sz="1400" dirty="0">
                        <a:solidFill>
                          <a:srgbClr val="FFFFFF"/>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271111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30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30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30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30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3000"/>
                                        <p:tgtEl>
                                          <p:spTgt spid="8"/>
                                        </p:tgtEl>
                                      </p:cBhvr>
                                    </p:animEffect>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190"/>
                                        </p:tgtEl>
                                        <p:attrNameLst>
                                          <p:attrName>style.visibility</p:attrName>
                                        </p:attrNameLst>
                                      </p:cBhvr>
                                      <p:to>
                                        <p:strVal val="visible"/>
                                      </p:to>
                                    </p:set>
                                    <p:animEffect transition="in" filter="wipe(down)">
                                      <p:cBhvr>
                                        <p:cTn id="26" dur="3000"/>
                                        <p:tgtEl>
                                          <p:spTgt spid="19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89"/>
                                        </p:tgtEl>
                                        <p:attrNameLst>
                                          <p:attrName>style.visibility</p:attrName>
                                        </p:attrNameLst>
                                      </p:cBhvr>
                                      <p:to>
                                        <p:strVal val="visible"/>
                                      </p:to>
                                    </p:set>
                                    <p:animEffect transition="in" filter="wipe(down)">
                                      <p:cBhvr>
                                        <p:cTn id="29" dur="3000"/>
                                        <p:tgtEl>
                                          <p:spTgt spid="189"/>
                                        </p:tgtEl>
                                      </p:cBhvr>
                                    </p:animEffect>
                                  </p:childTnLst>
                                </p:cTn>
                              </p:par>
                              <p:par>
                                <p:cTn id="30" presetID="22" presetClass="entr" presetSubtype="4" fill="hold" nodeType="withEffect">
                                  <p:stCondLst>
                                    <p:cond delay="0"/>
                                  </p:stCondLst>
                                  <p:childTnLst>
                                    <p:set>
                                      <p:cBhvr>
                                        <p:cTn id="31" dur="1" fill="hold">
                                          <p:stCondLst>
                                            <p:cond delay="0"/>
                                          </p:stCondLst>
                                        </p:cTn>
                                        <p:tgtEl>
                                          <p:spTgt spid="194"/>
                                        </p:tgtEl>
                                        <p:attrNameLst>
                                          <p:attrName>style.visibility</p:attrName>
                                        </p:attrNameLst>
                                      </p:cBhvr>
                                      <p:to>
                                        <p:strVal val="visible"/>
                                      </p:to>
                                    </p:set>
                                    <p:animEffect transition="in" filter="wipe(down)">
                                      <p:cBhvr>
                                        <p:cTn id="32" dur="3000"/>
                                        <p:tgtEl>
                                          <p:spTgt spid="19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92"/>
                                        </p:tgtEl>
                                        <p:attrNameLst>
                                          <p:attrName>style.visibility</p:attrName>
                                        </p:attrNameLst>
                                      </p:cBhvr>
                                      <p:to>
                                        <p:strVal val="visible"/>
                                      </p:to>
                                    </p:set>
                                    <p:animEffect transition="in" filter="wipe(down)">
                                      <p:cBhvr>
                                        <p:cTn id="35" dur="3000"/>
                                        <p:tgtEl>
                                          <p:spTgt spid="192"/>
                                        </p:tgtEl>
                                      </p:cBhvr>
                                    </p:animEffect>
                                  </p:childTnLst>
                                </p:cTn>
                              </p:par>
                              <p:par>
                                <p:cTn id="36" presetID="22" presetClass="entr" presetSubtype="4" fill="hold" nodeType="withEffect">
                                  <p:stCondLst>
                                    <p:cond delay="0"/>
                                  </p:stCondLst>
                                  <p:childTnLst>
                                    <p:set>
                                      <p:cBhvr>
                                        <p:cTn id="37" dur="1" fill="hold">
                                          <p:stCondLst>
                                            <p:cond delay="0"/>
                                          </p:stCondLst>
                                        </p:cTn>
                                        <p:tgtEl>
                                          <p:spTgt spid="198"/>
                                        </p:tgtEl>
                                        <p:attrNameLst>
                                          <p:attrName>style.visibility</p:attrName>
                                        </p:attrNameLst>
                                      </p:cBhvr>
                                      <p:to>
                                        <p:strVal val="visible"/>
                                      </p:to>
                                    </p:set>
                                    <p:animEffect transition="in" filter="wipe(down)">
                                      <p:cBhvr>
                                        <p:cTn id="38" dur="3000"/>
                                        <p:tgtEl>
                                          <p:spTgt spid="19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7"/>
                                        </p:tgtEl>
                                        <p:attrNameLst>
                                          <p:attrName>style.visibility</p:attrName>
                                        </p:attrNameLst>
                                      </p:cBhvr>
                                      <p:to>
                                        <p:strVal val="visible"/>
                                      </p:to>
                                    </p:set>
                                    <p:animEffect transition="in" filter="wipe(down)">
                                      <p:cBhvr>
                                        <p:cTn id="41" dur="3000"/>
                                        <p:tgtEl>
                                          <p:spTgt spid="197"/>
                                        </p:tgtEl>
                                      </p:cBhvr>
                                    </p:animEffect>
                                  </p:childTnLst>
                                </p:cTn>
                              </p:par>
                              <p:par>
                                <p:cTn id="42" presetID="22" presetClass="entr" presetSubtype="4" fill="hold" nodeType="withEffect">
                                  <p:stCondLst>
                                    <p:cond delay="0"/>
                                  </p:stCondLst>
                                  <p:childTnLst>
                                    <p:set>
                                      <p:cBhvr>
                                        <p:cTn id="43" dur="1" fill="hold">
                                          <p:stCondLst>
                                            <p:cond delay="0"/>
                                          </p:stCondLst>
                                        </p:cTn>
                                        <p:tgtEl>
                                          <p:spTgt spid="203"/>
                                        </p:tgtEl>
                                        <p:attrNameLst>
                                          <p:attrName>style.visibility</p:attrName>
                                        </p:attrNameLst>
                                      </p:cBhvr>
                                      <p:to>
                                        <p:strVal val="visible"/>
                                      </p:to>
                                    </p:set>
                                    <p:animEffect transition="in" filter="wipe(down)">
                                      <p:cBhvr>
                                        <p:cTn id="44" dur="3000"/>
                                        <p:tgtEl>
                                          <p:spTgt spid="20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2"/>
                                        </p:tgtEl>
                                        <p:attrNameLst>
                                          <p:attrName>style.visibility</p:attrName>
                                        </p:attrNameLst>
                                      </p:cBhvr>
                                      <p:to>
                                        <p:strVal val="visible"/>
                                      </p:to>
                                    </p:set>
                                    <p:animEffect transition="in" filter="wipe(down)">
                                      <p:cBhvr>
                                        <p:cTn id="47" dur="3000"/>
                                        <p:tgtEl>
                                          <p:spTgt spid="202"/>
                                        </p:tgtEl>
                                      </p:cBhvr>
                                    </p:animEffect>
                                  </p:childTnLst>
                                </p:cTn>
                              </p:par>
                              <p:par>
                                <p:cTn id="48" presetID="22" presetClass="entr" presetSubtype="4" fill="hold" nodeType="withEffect">
                                  <p:stCondLst>
                                    <p:cond delay="0"/>
                                  </p:stCondLst>
                                  <p:childTnLst>
                                    <p:set>
                                      <p:cBhvr>
                                        <p:cTn id="49" dur="1" fill="hold">
                                          <p:stCondLst>
                                            <p:cond delay="0"/>
                                          </p:stCondLst>
                                        </p:cTn>
                                        <p:tgtEl>
                                          <p:spTgt spid="207"/>
                                        </p:tgtEl>
                                        <p:attrNameLst>
                                          <p:attrName>style.visibility</p:attrName>
                                        </p:attrNameLst>
                                      </p:cBhvr>
                                      <p:to>
                                        <p:strVal val="visible"/>
                                      </p:to>
                                    </p:set>
                                    <p:animEffect transition="in" filter="wipe(down)">
                                      <p:cBhvr>
                                        <p:cTn id="50" dur="3000"/>
                                        <p:tgtEl>
                                          <p:spTgt spid="20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06"/>
                                        </p:tgtEl>
                                        <p:attrNameLst>
                                          <p:attrName>style.visibility</p:attrName>
                                        </p:attrNameLst>
                                      </p:cBhvr>
                                      <p:to>
                                        <p:strVal val="visible"/>
                                      </p:to>
                                    </p:set>
                                    <p:animEffect transition="in" filter="wipe(down)">
                                      <p:cBhvr>
                                        <p:cTn id="53" dur="3000"/>
                                        <p:tgtEl>
                                          <p:spTgt spid="206"/>
                                        </p:tgtEl>
                                      </p:cBhvr>
                                    </p:animEffect>
                                  </p:childTnLst>
                                </p:cTn>
                              </p:par>
                              <p:par>
                                <p:cTn id="54" presetID="22" presetClass="entr" presetSubtype="4" fill="hold" nodeType="withEffect">
                                  <p:stCondLst>
                                    <p:cond delay="0"/>
                                  </p:stCondLst>
                                  <p:childTnLst>
                                    <p:set>
                                      <p:cBhvr>
                                        <p:cTn id="55" dur="1" fill="hold">
                                          <p:stCondLst>
                                            <p:cond delay="0"/>
                                          </p:stCondLst>
                                        </p:cTn>
                                        <p:tgtEl>
                                          <p:spTgt spid="212"/>
                                        </p:tgtEl>
                                        <p:attrNameLst>
                                          <p:attrName>style.visibility</p:attrName>
                                        </p:attrNameLst>
                                      </p:cBhvr>
                                      <p:to>
                                        <p:strVal val="visible"/>
                                      </p:to>
                                    </p:set>
                                    <p:animEffect transition="in" filter="wipe(down)">
                                      <p:cBhvr>
                                        <p:cTn id="56" dur="3000"/>
                                        <p:tgtEl>
                                          <p:spTgt spid="21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11"/>
                                        </p:tgtEl>
                                        <p:attrNameLst>
                                          <p:attrName>style.visibility</p:attrName>
                                        </p:attrNameLst>
                                      </p:cBhvr>
                                      <p:to>
                                        <p:strVal val="visible"/>
                                      </p:to>
                                    </p:set>
                                    <p:animEffect transition="in" filter="wipe(down)">
                                      <p:cBhvr>
                                        <p:cTn id="59" dur="3000"/>
                                        <p:tgtEl>
                                          <p:spTgt spid="211"/>
                                        </p:tgtEl>
                                      </p:cBhvr>
                                    </p:animEffect>
                                  </p:childTnLst>
                                </p:cTn>
                              </p:par>
                            </p:childTnLst>
                          </p:cTn>
                        </p:par>
                        <p:par>
                          <p:cTn id="60" fill="hold">
                            <p:stCondLst>
                              <p:cond delay="6000"/>
                            </p:stCondLst>
                            <p:childTnLst>
                              <p:par>
                                <p:cTn id="61" presetID="22" presetClass="entr" presetSubtype="4" fill="hold" nodeType="afterEffect">
                                  <p:stCondLst>
                                    <p:cond delay="0"/>
                                  </p:stCondLst>
                                  <p:childTnLst>
                                    <p:set>
                                      <p:cBhvr>
                                        <p:cTn id="62" dur="1" fill="hold">
                                          <p:stCondLst>
                                            <p:cond delay="0"/>
                                          </p:stCondLst>
                                        </p:cTn>
                                        <p:tgtEl>
                                          <p:spTgt spid="44146"/>
                                        </p:tgtEl>
                                        <p:attrNameLst>
                                          <p:attrName>style.visibility</p:attrName>
                                        </p:attrNameLst>
                                      </p:cBhvr>
                                      <p:to>
                                        <p:strVal val="visible"/>
                                      </p:to>
                                    </p:set>
                                    <p:animEffect transition="in" filter="wipe(down)">
                                      <p:cBhvr>
                                        <p:cTn id="63" dur="3000"/>
                                        <p:tgtEl>
                                          <p:spTgt spid="4414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33582"/>
                                        </p:tgtEl>
                                        <p:attrNameLst>
                                          <p:attrName>style.visibility</p:attrName>
                                        </p:attrNameLst>
                                      </p:cBhvr>
                                      <p:to>
                                        <p:strVal val="visible"/>
                                      </p:to>
                                    </p:set>
                                    <p:animEffect transition="in" filter="wipe(down)">
                                      <p:cBhvr>
                                        <p:cTn id="66" dur="3000"/>
                                        <p:tgtEl>
                                          <p:spTgt spid="833582"/>
                                        </p:tgtEl>
                                      </p:cBhvr>
                                    </p:animEffect>
                                  </p:childTnLst>
                                </p:cTn>
                              </p:par>
                              <p:par>
                                <p:cTn id="67" presetID="22" presetClass="entr" presetSubtype="4" fill="hold" nodeType="withEffect">
                                  <p:stCondLst>
                                    <p:cond delay="0"/>
                                  </p:stCondLst>
                                  <p:childTnLst>
                                    <p:set>
                                      <p:cBhvr>
                                        <p:cTn id="68" dur="1" fill="hold">
                                          <p:stCondLst>
                                            <p:cond delay="0"/>
                                          </p:stCondLst>
                                        </p:cTn>
                                        <p:tgtEl>
                                          <p:spTgt spid="184"/>
                                        </p:tgtEl>
                                        <p:attrNameLst>
                                          <p:attrName>style.visibility</p:attrName>
                                        </p:attrNameLst>
                                      </p:cBhvr>
                                      <p:to>
                                        <p:strVal val="visible"/>
                                      </p:to>
                                    </p:set>
                                    <p:animEffect transition="in" filter="wipe(down)">
                                      <p:cBhvr>
                                        <p:cTn id="69" dur="3000"/>
                                        <p:tgtEl>
                                          <p:spTgt spid="18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82"/>
                                        </p:tgtEl>
                                        <p:attrNameLst>
                                          <p:attrName>style.visibility</p:attrName>
                                        </p:attrNameLst>
                                      </p:cBhvr>
                                      <p:to>
                                        <p:strVal val="visible"/>
                                      </p:to>
                                    </p:set>
                                    <p:animEffect transition="in" filter="wipe(down)">
                                      <p:cBhvr>
                                        <p:cTn id="72" dur="3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82" grpId="0"/>
      <p:bldP spid="182" grpId="0"/>
      <p:bldP spid="189" grpId="0"/>
      <p:bldP spid="192" grpId="0"/>
      <p:bldP spid="197" grpId="0"/>
      <p:bldP spid="202" grpId="0"/>
      <p:bldP spid="206" grpId="0"/>
      <p:bldP spid="2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V="1">
            <a:off x="6548438" y="1297103"/>
            <a:ext cx="2019300" cy="1872225"/>
          </a:xfrm>
          <a:prstGeom prst="line">
            <a:avLst/>
          </a:prstGeom>
          <a:ln w="571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flipV="1">
            <a:off x="515938" y="1445498"/>
            <a:ext cx="1489075" cy="1723830"/>
          </a:xfrm>
          <a:prstGeom prst="line">
            <a:avLst/>
          </a:prstGeom>
          <a:ln w="571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833538" name="Rectangle 2"/>
          <p:cNvSpPr>
            <a:spLocks noGrp="1" noChangeArrowheads="1"/>
          </p:cNvSpPr>
          <p:nvPr>
            <p:ph type="title"/>
          </p:nvPr>
        </p:nvSpPr>
        <p:spPr>
          <a:xfrm>
            <a:off x="685800" y="76200"/>
            <a:ext cx="7772400" cy="914400"/>
          </a:xfrm>
        </p:spPr>
        <p:txBody>
          <a:bodyPr>
            <a:normAutofit/>
          </a:bodyPr>
          <a:lstStyle/>
          <a:p>
            <a:pPr>
              <a:defRPr/>
            </a:pPr>
            <a:r>
              <a:rPr lang="en-US" dirty="0">
                <a:solidFill>
                  <a:schemeClr val="bg1"/>
                </a:solidFill>
                <a:latin typeface="Papyrus" panose="03070502060502030205" pitchFamily="66" charset="0"/>
              </a:rPr>
              <a:t>Routing Around Transit Fees</a:t>
            </a:r>
            <a:endParaRPr lang="en-US" sz="2400" dirty="0">
              <a:solidFill>
                <a:schemeClr val="bg1"/>
              </a:solidFill>
              <a:latin typeface="Papyrus" panose="03070502060502030205" pitchFamily="66" charset="0"/>
            </a:endParaRPr>
          </a:p>
        </p:txBody>
      </p:sp>
      <p:sp>
        <p:nvSpPr>
          <p:cNvPr id="833539" name="Cloud"/>
          <p:cNvSpPr>
            <a:spLocks noChangeAspect="1" noEditPoints="1" noChangeArrowheads="1"/>
          </p:cNvSpPr>
          <p:nvPr/>
        </p:nvSpPr>
        <p:spPr bwMode="auto">
          <a:xfrm>
            <a:off x="515938" y="1168883"/>
            <a:ext cx="8094662" cy="838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50021"/>
          </a:solidFill>
          <a:ln w="9525">
            <a:solidFill>
              <a:srgbClr val="000000"/>
            </a:solidFill>
            <a:miter lim="800000"/>
            <a:headEnd/>
            <a:tailEnd/>
          </a:ln>
          <a:effectLst>
            <a:outerShdw blurRad="63500" dist="107763" dir="2700000" algn="ctr" rotWithShape="0">
              <a:srgbClr val="000000">
                <a:alpha val="74997"/>
              </a:srgbClr>
            </a:outerShdw>
          </a:effectLst>
        </p:spPr>
        <p:txBody>
          <a:bodyPr bIns="0" anchor="b" anchorCtr="0"/>
          <a:lstStyle/>
          <a:p>
            <a:pPr algn="ctr">
              <a:defRPr/>
            </a:pPr>
            <a:r>
              <a:rPr lang="en-US">
                <a:latin typeface="Arial" charset="0"/>
                <a:ea typeface="ＭＳ Ｐゴシック" charset="0"/>
                <a:cs typeface="ＭＳ Ｐゴシック" charset="0"/>
              </a:rPr>
              <a:t>Backbone</a:t>
            </a:r>
          </a:p>
        </p:txBody>
      </p:sp>
      <p:sp>
        <p:nvSpPr>
          <p:cNvPr id="833540" name="Cloud"/>
          <p:cNvSpPr>
            <a:spLocks noChangeAspect="1" noEditPoints="1" noChangeArrowheads="1"/>
          </p:cNvSpPr>
          <p:nvPr/>
        </p:nvSpPr>
        <p:spPr bwMode="auto">
          <a:xfrm>
            <a:off x="515938" y="841074"/>
            <a:ext cx="8108950" cy="754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00FF"/>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dirty="0">
                <a:solidFill>
                  <a:schemeClr val="bg1"/>
                </a:solidFill>
                <a:latin typeface="Arial" charset="0"/>
                <a:ea typeface="ＭＳ Ｐゴシック" charset="0"/>
                <a:cs typeface="ＭＳ Ｐゴシック" charset="0"/>
              </a:rPr>
              <a:t>Backbone</a:t>
            </a:r>
          </a:p>
        </p:txBody>
      </p:sp>
      <p:sp>
        <p:nvSpPr>
          <p:cNvPr id="833554" name="Cloud"/>
          <p:cNvSpPr>
            <a:spLocks noChangeAspect="1" noEditPoints="1" noChangeArrowheads="1"/>
          </p:cNvSpPr>
          <p:nvPr/>
        </p:nvSpPr>
        <p:spPr bwMode="auto">
          <a:xfrm>
            <a:off x="76200" y="4649674"/>
            <a:ext cx="1028700" cy="5185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CC"/>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200" dirty="0">
                <a:latin typeface="Arial" charset="0"/>
                <a:ea typeface="ＭＳ Ｐゴシック" charset="0"/>
                <a:cs typeface="ＭＳ Ｐゴシック" charset="0"/>
              </a:rPr>
              <a:t>Edge</a:t>
            </a:r>
          </a:p>
        </p:txBody>
      </p:sp>
      <p:sp>
        <p:nvSpPr>
          <p:cNvPr id="833555" name="Cloud"/>
          <p:cNvSpPr>
            <a:spLocks noChangeAspect="1" noEditPoints="1" noChangeArrowheads="1"/>
          </p:cNvSpPr>
          <p:nvPr/>
        </p:nvSpPr>
        <p:spPr bwMode="auto">
          <a:xfrm>
            <a:off x="1353844" y="4649674"/>
            <a:ext cx="1086144" cy="5185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C99"/>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200" dirty="0">
                <a:latin typeface="Arial" charset="0"/>
                <a:ea typeface="ＭＳ Ｐゴシック" charset="0"/>
                <a:cs typeface="ＭＳ Ｐゴシック" charset="0"/>
              </a:rPr>
              <a:t>Edge</a:t>
            </a:r>
          </a:p>
        </p:txBody>
      </p:sp>
      <p:sp>
        <p:nvSpPr>
          <p:cNvPr id="833557" name="Cloud"/>
          <p:cNvSpPr>
            <a:spLocks noChangeAspect="1" noEditPoints="1" noChangeArrowheads="1"/>
          </p:cNvSpPr>
          <p:nvPr/>
        </p:nvSpPr>
        <p:spPr bwMode="auto">
          <a:xfrm>
            <a:off x="4572000" y="4649674"/>
            <a:ext cx="1240882" cy="5185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FFCC"/>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200" dirty="0">
                <a:latin typeface="Arial" charset="0"/>
                <a:ea typeface="ＭＳ Ｐゴシック" charset="0"/>
                <a:cs typeface="ＭＳ Ｐゴシック" charset="0"/>
              </a:rPr>
              <a:t>Edge</a:t>
            </a:r>
          </a:p>
        </p:txBody>
      </p:sp>
      <p:sp>
        <p:nvSpPr>
          <p:cNvPr id="833558" name="Cloud"/>
          <p:cNvSpPr>
            <a:spLocks noChangeAspect="1" noEditPoints="1" noChangeArrowheads="1"/>
          </p:cNvSpPr>
          <p:nvPr/>
        </p:nvSpPr>
        <p:spPr bwMode="auto">
          <a:xfrm>
            <a:off x="6035675" y="4649674"/>
            <a:ext cx="1210720" cy="5185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CC"/>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200" dirty="0">
                <a:latin typeface="Arial" charset="0"/>
                <a:ea typeface="ＭＳ Ｐゴシック" charset="0"/>
                <a:cs typeface="ＭＳ Ｐゴシック" charset="0"/>
              </a:rPr>
              <a:t>Edge</a:t>
            </a:r>
          </a:p>
        </p:txBody>
      </p:sp>
      <p:cxnSp>
        <p:nvCxnSpPr>
          <p:cNvPr id="833561" name="AutoShape 25"/>
          <p:cNvCxnSpPr>
            <a:cxnSpLocks noChangeShapeType="1"/>
            <a:stCxn id="833554" idx="3"/>
            <a:endCxn id="833543" idx="1"/>
          </p:cNvCxnSpPr>
          <p:nvPr/>
        </p:nvCxnSpPr>
        <p:spPr bwMode="auto">
          <a:xfrm>
            <a:off x="2147483647" y="2147483647"/>
            <a:ext cx="0" cy="0"/>
          </a:xfrm>
          <a:prstGeom prst="straightConnector1">
            <a:avLst/>
          </a:prstGeom>
          <a:noFill/>
          <a:ln w="28575">
            <a:solidFill>
              <a:srgbClr val="008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cxnSp>
        <p:nvCxnSpPr>
          <p:cNvPr id="833562" name="AutoShape 26"/>
          <p:cNvCxnSpPr>
            <a:cxnSpLocks noChangeShapeType="1"/>
            <a:stCxn id="833555" idx="3"/>
            <a:endCxn id="833543" idx="1"/>
          </p:cNvCxnSpPr>
          <p:nvPr/>
        </p:nvCxnSpPr>
        <p:spPr bwMode="auto">
          <a:xfrm>
            <a:off x="2147483647" y="2147483647"/>
            <a:ext cx="0" cy="0"/>
          </a:xfrm>
          <a:prstGeom prst="straightConnector1">
            <a:avLst/>
          </a:prstGeom>
          <a:noFill/>
          <a:ln w="28575">
            <a:solidFill>
              <a:srgbClr val="008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cxnSp>
        <p:nvCxnSpPr>
          <p:cNvPr id="833563" name="AutoShape 27"/>
          <p:cNvCxnSpPr>
            <a:cxnSpLocks noChangeShapeType="1"/>
            <a:stCxn id="833555" idx="3"/>
            <a:endCxn id="833544" idx="1"/>
          </p:cNvCxnSpPr>
          <p:nvPr/>
        </p:nvCxnSpPr>
        <p:spPr bwMode="auto">
          <a:xfrm>
            <a:off x="2147483647" y="2147483647"/>
            <a:ext cx="0" cy="0"/>
          </a:xfrm>
          <a:prstGeom prst="straightConnector1">
            <a:avLst/>
          </a:prstGeom>
          <a:noFill/>
          <a:ln w="28575">
            <a:solidFill>
              <a:srgbClr val="008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cxnSp>
        <p:nvCxnSpPr>
          <p:cNvPr id="833564" name="AutoShape 28"/>
          <p:cNvCxnSpPr>
            <a:cxnSpLocks noChangeShapeType="1"/>
            <a:stCxn id="833556" idx="3"/>
            <a:endCxn id="833544" idx="1"/>
          </p:cNvCxnSpPr>
          <p:nvPr/>
        </p:nvCxnSpPr>
        <p:spPr bwMode="auto">
          <a:xfrm>
            <a:off x="2147483647" y="2147483647"/>
            <a:ext cx="0" cy="0"/>
          </a:xfrm>
          <a:prstGeom prst="straightConnector1">
            <a:avLst/>
          </a:prstGeom>
          <a:noFill/>
          <a:ln w="28575">
            <a:solidFill>
              <a:srgbClr val="008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cxnSp>
      <p:sp>
        <p:nvSpPr>
          <p:cNvPr id="833571" name="Text Box 35"/>
          <p:cNvSpPr txBox="1">
            <a:spLocks noChangeArrowheads="1"/>
          </p:cNvSpPr>
          <p:nvPr/>
        </p:nvSpPr>
        <p:spPr bwMode="auto">
          <a:xfrm>
            <a:off x="783399" y="1297103"/>
            <a:ext cx="71205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FFFF66"/>
                </a:solidFill>
                <a:effectLst>
                  <a:glow rad="127000">
                    <a:schemeClr val="tx1"/>
                  </a:glow>
                </a:effectLst>
                <a:latin typeface="Arial" charset="0"/>
                <a:ea typeface="ＭＳ Ｐゴシック" charset="0"/>
                <a:cs typeface="ＭＳ Ｐゴシック" charset="0"/>
              </a:rPr>
              <a:t>Peering</a:t>
            </a:r>
          </a:p>
        </p:txBody>
      </p:sp>
      <p:sp>
        <p:nvSpPr>
          <p:cNvPr id="833582" name="Text Box 46"/>
          <p:cNvSpPr txBox="1">
            <a:spLocks noChangeArrowheads="1"/>
          </p:cNvSpPr>
          <p:nvPr/>
        </p:nvSpPr>
        <p:spPr bwMode="auto">
          <a:xfrm rot="2900095">
            <a:off x="1238481" y="2290168"/>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sp>
        <p:nvSpPr>
          <p:cNvPr id="833602" name="Line 66"/>
          <p:cNvSpPr>
            <a:spLocks noChangeShapeType="1"/>
          </p:cNvSpPr>
          <p:nvPr/>
        </p:nvSpPr>
        <p:spPr bwMode="auto">
          <a:xfrm flipV="1">
            <a:off x="1801812" y="5168177"/>
            <a:ext cx="26988" cy="361085"/>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833603" name="Line 67"/>
          <p:cNvSpPr>
            <a:spLocks noChangeShapeType="1"/>
          </p:cNvSpPr>
          <p:nvPr/>
        </p:nvSpPr>
        <p:spPr bwMode="auto">
          <a:xfrm flipH="1" flipV="1">
            <a:off x="2027238" y="5176001"/>
            <a:ext cx="24775" cy="33738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833604" name="Line 68"/>
          <p:cNvSpPr>
            <a:spLocks noChangeShapeType="1"/>
          </p:cNvSpPr>
          <p:nvPr/>
        </p:nvSpPr>
        <p:spPr bwMode="auto">
          <a:xfrm flipH="1" flipV="1">
            <a:off x="2178014" y="5145699"/>
            <a:ext cx="83074" cy="27602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833605" name="Line 69"/>
          <p:cNvSpPr>
            <a:spLocks noChangeShapeType="1"/>
          </p:cNvSpPr>
          <p:nvPr/>
        </p:nvSpPr>
        <p:spPr bwMode="auto">
          <a:xfrm flipV="1">
            <a:off x="1569863" y="5176002"/>
            <a:ext cx="81227" cy="288527"/>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nvGrpSpPr>
          <p:cNvPr id="4" name="Group 3"/>
          <p:cNvGrpSpPr/>
          <p:nvPr/>
        </p:nvGrpSpPr>
        <p:grpSpPr>
          <a:xfrm>
            <a:off x="1205125" y="5204237"/>
            <a:ext cx="269626" cy="461662"/>
            <a:chOff x="1205125" y="5204237"/>
            <a:chExt cx="269626" cy="461662"/>
          </a:xfrm>
        </p:grpSpPr>
        <p:sp>
          <p:nvSpPr>
            <p:cNvPr id="833606" name="Line 70"/>
            <p:cNvSpPr>
              <a:spLocks noChangeShapeType="1"/>
            </p:cNvSpPr>
            <p:nvPr/>
          </p:nvSpPr>
          <p:spPr bwMode="auto">
            <a:xfrm flipV="1">
              <a:off x="1320687" y="5204237"/>
              <a:ext cx="0" cy="217487"/>
            </a:xfrm>
            <a:prstGeom prst="line">
              <a:avLst/>
            </a:prstGeom>
            <a:noFill/>
            <a:ln w="28575">
              <a:solidFill>
                <a:srgbClr val="66FF6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833648" name="Text Box 112"/>
            <p:cNvSpPr txBox="1">
              <a:spLocks noChangeArrowheads="1"/>
            </p:cNvSpPr>
            <p:nvPr/>
          </p:nvSpPr>
          <p:spPr bwMode="auto">
            <a:xfrm>
              <a:off x="1205125" y="5388900"/>
              <a:ext cx="2696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66FF66"/>
                  </a:solidFill>
                  <a:latin typeface="Arial" charset="0"/>
                  <a:ea typeface="ＭＳ Ｐゴシック" charset="0"/>
                  <a:cs typeface="ＭＳ Ｐゴシック" charset="0"/>
                </a:rPr>
                <a:t>$</a:t>
              </a:r>
            </a:p>
          </p:txBody>
        </p:sp>
      </p:grpSp>
      <p:sp>
        <p:nvSpPr>
          <p:cNvPr id="3" name="Rectangle 2"/>
          <p:cNvSpPr/>
          <p:nvPr/>
        </p:nvSpPr>
        <p:spPr>
          <a:xfrm>
            <a:off x="248863" y="1168883"/>
            <a:ext cx="498690" cy="504642"/>
          </a:xfrm>
          <a:prstGeom prst="rect">
            <a:avLst/>
          </a:prstGeom>
          <a:solidFill>
            <a:schemeClr val="bg1">
              <a:lumMod val="6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IXP</a:t>
            </a:r>
          </a:p>
        </p:txBody>
      </p:sp>
      <p:sp>
        <p:nvSpPr>
          <p:cNvPr id="131" name="Rectangle 130"/>
          <p:cNvSpPr/>
          <p:nvPr/>
        </p:nvSpPr>
        <p:spPr>
          <a:xfrm>
            <a:off x="8310222" y="1066088"/>
            <a:ext cx="498690" cy="504642"/>
          </a:xfrm>
          <a:prstGeom prst="rect">
            <a:avLst/>
          </a:prstGeom>
          <a:solidFill>
            <a:schemeClr val="bg1">
              <a:lumMod val="6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IXP</a:t>
            </a:r>
          </a:p>
        </p:txBody>
      </p:sp>
      <p:sp>
        <p:nvSpPr>
          <p:cNvPr id="132" name="Text Box 35"/>
          <p:cNvSpPr txBox="1">
            <a:spLocks noChangeArrowheads="1"/>
          </p:cNvSpPr>
          <p:nvPr/>
        </p:nvSpPr>
        <p:spPr bwMode="auto">
          <a:xfrm>
            <a:off x="7544648" y="1172643"/>
            <a:ext cx="71205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FFFF66"/>
                </a:solidFill>
                <a:effectLst>
                  <a:glow rad="127000">
                    <a:schemeClr val="tx1"/>
                  </a:glow>
                </a:effectLst>
                <a:latin typeface="Arial" charset="0"/>
                <a:ea typeface="ＭＳ Ｐゴシック" charset="0"/>
                <a:cs typeface="ＭＳ Ｐゴシック" charset="0"/>
              </a:rPr>
              <a:t>Peering</a:t>
            </a:r>
          </a:p>
        </p:txBody>
      </p:sp>
      <p:sp>
        <p:nvSpPr>
          <p:cNvPr id="12" name="TextBox 11"/>
          <p:cNvSpPr txBox="1"/>
          <p:nvPr/>
        </p:nvSpPr>
        <p:spPr>
          <a:xfrm rot="5400000">
            <a:off x="8656717" y="1164523"/>
            <a:ext cx="715260" cy="369332"/>
          </a:xfrm>
          <a:prstGeom prst="rect">
            <a:avLst/>
          </a:prstGeom>
          <a:noFill/>
        </p:spPr>
        <p:txBody>
          <a:bodyPr wrap="none" rtlCol="0">
            <a:spAutoFit/>
          </a:bodyPr>
          <a:lstStyle/>
          <a:p>
            <a:r>
              <a:rPr lang="en-US" dirty="0">
                <a:solidFill>
                  <a:schemeClr val="bg1"/>
                </a:solidFill>
              </a:rPr>
              <a:t>Tier 1</a:t>
            </a:r>
          </a:p>
        </p:txBody>
      </p:sp>
      <p:sp>
        <p:nvSpPr>
          <p:cNvPr id="141" name="TextBox 140"/>
          <p:cNvSpPr txBox="1"/>
          <p:nvPr/>
        </p:nvSpPr>
        <p:spPr>
          <a:xfrm rot="5400000">
            <a:off x="8624451" y="2845228"/>
            <a:ext cx="715260" cy="369332"/>
          </a:xfrm>
          <a:prstGeom prst="rect">
            <a:avLst/>
          </a:prstGeom>
          <a:noFill/>
        </p:spPr>
        <p:txBody>
          <a:bodyPr wrap="none" rtlCol="0">
            <a:spAutoFit/>
          </a:bodyPr>
          <a:lstStyle/>
          <a:p>
            <a:r>
              <a:rPr lang="en-US" dirty="0">
                <a:solidFill>
                  <a:schemeClr val="bg1"/>
                </a:solidFill>
              </a:rPr>
              <a:t>Tier 2</a:t>
            </a:r>
          </a:p>
        </p:txBody>
      </p:sp>
      <p:sp>
        <p:nvSpPr>
          <p:cNvPr id="142" name="TextBox 141"/>
          <p:cNvSpPr txBox="1"/>
          <p:nvPr/>
        </p:nvSpPr>
        <p:spPr>
          <a:xfrm rot="5400000">
            <a:off x="8617052" y="4515727"/>
            <a:ext cx="715260" cy="369332"/>
          </a:xfrm>
          <a:prstGeom prst="rect">
            <a:avLst/>
          </a:prstGeom>
          <a:noFill/>
        </p:spPr>
        <p:txBody>
          <a:bodyPr wrap="none" rtlCol="0">
            <a:spAutoFit/>
          </a:bodyPr>
          <a:lstStyle/>
          <a:p>
            <a:r>
              <a:rPr lang="en-US" dirty="0">
                <a:solidFill>
                  <a:schemeClr val="bg1"/>
                </a:solidFill>
              </a:rPr>
              <a:t>Tier 3</a:t>
            </a:r>
          </a:p>
        </p:txBody>
      </p:sp>
      <p:cxnSp>
        <p:nvCxnSpPr>
          <p:cNvPr id="23" name="Straight Arrow Connector 22"/>
          <p:cNvCxnSpPr/>
          <p:nvPr/>
        </p:nvCxnSpPr>
        <p:spPr>
          <a:xfrm>
            <a:off x="747553" y="1199277"/>
            <a:ext cx="0" cy="474248"/>
          </a:xfrm>
          <a:prstGeom prst="straightConnector1">
            <a:avLst/>
          </a:prstGeom>
          <a:ln w="57150">
            <a:solidFill>
              <a:srgbClr val="FFFF00"/>
            </a:solidFill>
            <a:headEnd type="triangle" w="med" len="med"/>
            <a:tailEnd type="triangle" w="med" len="med"/>
          </a:ln>
          <a:effectLst>
            <a:glow rad="508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a:off x="8313530" y="1078726"/>
            <a:ext cx="0" cy="474248"/>
          </a:xfrm>
          <a:prstGeom prst="straightConnector1">
            <a:avLst/>
          </a:prstGeom>
          <a:ln w="57150">
            <a:solidFill>
              <a:srgbClr val="FFFF00"/>
            </a:solidFill>
            <a:headEnd type="triangle" w="med" len="med"/>
            <a:tailEnd type="triangle" w="med" len="med"/>
          </a:ln>
          <a:effectLst>
            <a:glow rad="508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4129" name="Straight Arrow Connector 44128"/>
          <p:cNvCxnSpPr/>
          <p:nvPr/>
        </p:nvCxnSpPr>
        <p:spPr>
          <a:xfrm flipV="1">
            <a:off x="715963" y="3494147"/>
            <a:ext cx="1289050" cy="1147703"/>
          </a:xfrm>
          <a:prstGeom prst="straightConnector1">
            <a:avLst/>
          </a:prstGeom>
          <a:ln w="57150">
            <a:solidFill>
              <a:schemeClr val="bg1">
                <a:lumMod val="75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131" name="Straight Arrow Connector 44130"/>
          <p:cNvCxnSpPr/>
          <p:nvPr/>
        </p:nvCxnSpPr>
        <p:spPr>
          <a:xfrm flipH="1">
            <a:off x="2043113" y="3489383"/>
            <a:ext cx="11112" cy="1173567"/>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135" name="Straight Arrow Connector 44134"/>
          <p:cNvCxnSpPr/>
          <p:nvPr/>
        </p:nvCxnSpPr>
        <p:spPr>
          <a:xfrm flipH="1" flipV="1">
            <a:off x="2293938" y="3649904"/>
            <a:ext cx="1023937" cy="1050684"/>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33543" name="Cloud"/>
          <p:cNvSpPr>
            <a:spLocks noChangeAspect="1" noEditPoints="1" noChangeArrowheads="1"/>
          </p:cNvSpPr>
          <p:nvPr/>
        </p:nvSpPr>
        <p:spPr bwMode="auto">
          <a:xfrm>
            <a:off x="266700" y="2881554"/>
            <a:ext cx="3659188" cy="76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600">
                <a:latin typeface="Arial" charset="0"/>
                <a:ea typeface="ＭＳ Ｐゴシック" charset="0"/>
                <a:cs typeface="ＭＳ Ｐゴシック" charset="0"/>
              </a:rPr>
              <a:t>Regional</a:t>
            </a:r>
          </a:p>
        </p:txBody>
      </p:sp>
      <p:sp>
        <p:nvSpPr>
          <p:cNvPr id="833556" name="Cloud"/>
          <p:cNvSpPr>
            <a:spLocks noChangeAspect="1" noEditPoints="1" noChangeArrowheads="1"/>
          </p:cNvSpPr>
          <p:nvPr/>
        </p:nvSpPr>
        <p:spPr bwMode="auto">
          <a:xfrm>
            <a:off x="2769088" y="4649674"/>
            <a:ext cx="1099649" cy="5185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200" dirty="0">
                <a:latin typeface="Arial" charset="0"/>
                <a:ea typeface="ＭＳ Ｐゴシック" charset="0"/>
                <a:cs typeface="ＭＳ Ｐゴシック" charset="0"/>
              </a:rPr>
              <a:t>Edge</a:t>
            </a:r>
          </a:p>
        </p:txBody>
      </p:sp>
      <p:cxnSp>
        <p:nvCxnSpPr>
          <p:cNvPr id="44137" name="Straight Arrow Connector 44136"/>
          <p:cNvCxnSpPr/>
          <p:nvPr/>
        </p:nvCxnSpPr>
        <p:spPr>
          <a:xfrm flipH="1">
            <a:off x="5181600" y="3240350"/>
            <a:ext cx="1400175" cy="1409324"/>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139" name="Straight Arrow Connector 44138"/>
          <p:cNvCxnSpPr/>
          <p:nvPr/>
        </p:nvCxnSpPr>
        <p:spPr>
          <a:xfrm>
            <a:off x="6581775" y="3240350"/>
            <a:ext cx="61913" cy="1409324"/>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141" name="Straight Arrow Connector 44140"/>
          <p:cNvCxnSpPr/>
          <p:nvPr/>
        </p:nvCxnSpPr>
        <p:spPr>
          <a:xfrm flipH="1" flipV="1">
            <a:off x="7002463" y="3592754"/>
            <a:ext cx="1084262" cy="1107834"/>
          </a:xfrm>
          <a:prstGeom prst="straightConnector1">
            <a:avLst/>
          </a:prstGeom>
          <a:ln w="571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33544" name="Cloud"/>
          <p:cNvSpPr>
            <a:spLocks noChangeAspect="1" noEditPoints="1" noChangeArrowheads="1"/>
          </p:cNvSpPr>
          <p:nvPr/>
        </p:nvSpPr>
        <p:spPr bwMode="auto">
          <a:xfrm>
            <a:off x="4783138" y="2830754"/>
            <a:ext cx="3686521" cy="76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33"/>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600" dirty="0">
                <a:latin typeface="Arial" charset="0"/>
                <a:ea typeface="ＭＳ Ｐゴシック" charset="0"/>
                <a:cs typeface="ＭＳ Ｐゴシック" charset="0"/>
              </a:rPr>
              <a:t>Regional</a:t>
            </a:r>
          </a:p>
        </p:txBody>
      </p:sp>
      <p:sp>
        <p:nvSpPr>
          <p:cNvPr id="833559" name="Cloud"/>
          <p:cNvSpPr>
            <a:spLocks noChangeAspect="1" noEditPoints="1" noChangeArrowheads="1"/>
          </p:cNvSpPr>
          <p:nvPr/>
        </p:nvSpPr>
        <p:spPr bwMode="auto">
          <a:xfrm>
            <a:off x="7469188" y="4649674"/>
            <a:ext cx="1123656" cy="5185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FF99"/>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200" dirty="0">
                <a:latin typeface="Arial" charset="0"/>
                <a:ea typeface="ＭＳ Ｐゴシック" charset="0"/>
                <a:cs typeface="ＭＳ Ｐゴシック" charset="0"/>
              </a:rPr>
              <a:t>Edge</a:t>
            </a:r>
          </a:p>
        </p:txBody>
      </p:sp>
      <p:cxnSp>
        <p:nvCxnSpPr>
          <p:cNvPr id="44146" name="Straight Arrow Connector 44145"/>
          <p:cNvCxnSpPr/>
          <p:nvPr/>
        </p:nvCxnSpPr>
        <p:spPr>
          <a:xfrm flipH="1" flipV="1">
            <a:off x="1265064" y="2158265"/>
            <a:ext cx="470699" cy="540633"/>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sp>
        <p:nvSpPr>
          <p:cNvPr id="182" name="Text Box 46"/>
          <p:cNvSpPr txBox="1">
            <a:spLocks noChangeArrowheads="1"/>
          </p:cNvSpPr>
          <p:nvPr/>
        </p:nvSpPr>
        <p:spPr bwMode="auto">
          <a:xfrm rot="19007087">
            <a:off x="6769447" y="2187970"/>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cxnSp>
        <p:nvCxnSpPr>
          <p:cNvPr id="184" name="Straight Arrow Connector 183"/>
          <p:cNvCxnSpPr/>
          <p:nvPr/>
        </p:nvCxnSpPr>
        <p:spPr>
          <a:xfrm flipV="1">
            <a:off x="7002463" y="2097240"/>
            <a:ext cx="542185" cy="512233"/>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sp>
        <p:nvSpPr>
          <p:cNvPr id="189" name="Text Box 46"/>
          <p:cNvSpPr txBox="1">
            <a:spLocks noChangeArrowheads="1"/>
          </p:cNvSpPr>
          <p:nvPr/>
        </p:nvSpPr>
        <p:spPr bwMode="auto">
          <a:xfrm rot="19007087">
            <a:off x="697917" y="3921016"/>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cxnSp>
        <p:nvCxnSpPr>
          <p:cNvPr id="190" name="Straight Arrow Connector 189"/>
          <p:cNvCxnSpPr/>
          <p:nvPr/>
        </p:nvCxnSpPr>
        <p:spPr>
          <a:xfrm flipV="1">
            <a:off x="921150" y="3872385"/>
            <a:ext cx="533001" cy="470379"/>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sp>
        <p:nvSpPr>
          <p:cNvPr id="192" name="Text Box 46"/>
          <p:cNvSpPr txBox="1">
            <a:spLocks noChangeArrowheads="1"/>
          </p:cNvSpPr>
          <p:nvPr/>
        </p:nvSpPr>
        <p:spPr bwMode="auto">
          <a:xfrm rot="16200000">
            <a:off x="1480359" y="3967059"/>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cxnSp>
        <p:nvCxnSpPr>
          <p:cNvPr id="194" name="Straight Arrow Connector 193"/>
          <p:cNvCxnSpPr/>
          <p:nvPr/>
        </p:nvCxnSpPr>
        <p:spPr>
          <a:xfrm flipV="1">
            <a:off x="1970843" y="3760539"/>
            <a:ext cx="8570" cy="651663"/>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sp>
        <p:nvSpPr>
          <p:cNvPr id="197" name="Text Box 46"/>
          <p:cNvSpPr txBox="1">
            <a:spLocks noChangeArrowheads="1"/>
          </p:cNvSpPr>
          <p:nvPr/>
        </p:nvSpPr>
        <p:spPr bwMode="auto">
          <a:xfrm rot="2625159">
            <a:off x="2609111" y="3880148"/>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cxnSp>
        <p:nvCxnSpPr>
          <p:cNvPr id="198" name="Straight Arrow Connector 197"/>
          <p:cNvCxnSpPr/>
          <p:nvPr/>
        </p:nvCxnSpPr>
        <p:spPr>
          <a:xfrm flipH="1" flipV="1">
            <a:off x="2610035" y="3799643"/>
            <a:ext cx="493001" cy="486255"/>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sp>
        <p:nvSpPr>
          <p:cNvPr id="202" name="Text Box 46"/>
          <p:cNvSpPr txBox="1">
            <a:spLocks noChangeArrowheads="1"/>
          </p:cNvSpPr>
          <p:nvPr/>
        </p:nvSpPr>
        <p:spPr bwMode="auto">
          <a:xfrm rot="18922323">
            <a:off x="5168082" y="3871268"/>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cxnSp>
        <p:nvCxnSpPr>
          <p:cNvPr id="203" name="Straight Arrow Connector 202"/>
          <p:cNvCxnSpPr/>
          <p:nvPr/>
        </p:nvCxnSpPr>
        <p:spPr>
          <a:xfrm flipV="1">
            <a:off x="5423606" y="3799644"/>
            <a:ext cx="481629" cy="461716"/>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sp>
        <p:nvSpPr>
          <p:cNvPr id="206" name="Text Box 46"/>
          <p:cNvSpPr txBox="1">
            <a:spLocks noChangeArrowheads="1"/>
          </p:cNvSpPr>
          <p:nvPr/>
        </p:nvSpPr>
        <p:spPr bwMode="auto">
          <a:xfrm rot="16200000">
            <a:off x="6022114" y="3996033"/>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cxnSp>
        <p:nvCxnSpPr>
          <p:cNvPr id="207" name="Straight Arrow Connector 206"/>
          <p:cNvCxnSpPr/>
          <p:nvPr/>
        </p:nvCxnSpPr>
        <p:spPr>
          <a:xfrm flipH="1" flipV="1">
            <a:off x="6514836" y="3735370"/>
            <a:ext cx="6614" cy="650303"/>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sp>
        <p:nvSpPr>
          <p:cNvPr id="211" name="Text Box 46"/>
          <p:cNvSpPr txBox="1">
            <a:spLocks noChangeArrowheads="1"/>
          </p:cNvSpPr>
          <p:nvPr/>
        </p:nvSpPr>
        <p:spPr bwMode="auto">
          <a:xfrm rot="2824142">
            <a:off x="7422289" y="3936244"/>
            <a:ext cx="787395"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000" b="1" dirty="0">
                <a:solidFill>
                  <a:srgbClr val="66FF66"/>
                </a:solidFill>
                <a:latin typeface="Arial" charset="0"/>
                <a:ea typeface="ＭＳ Ｐゴシック" charset="0"/>
                <a:cs typeface="ＭＳ Ｐゴシック" charset="0"/>
              </a:rPr>
              <a:t>Transit $$</a:t>
            </a:r>
          </a:p>
        </p:txBody>
      </p:sp>
      <p:cxnSp>
        <p:nvCxnSpPr>
          <p:cNvPr id="212" name="Straight Arrow Connector 211"/>
          <p:cNvCxnSpPr/>
          <p:nvPr/>
        </p:nvCxnSpPr>
        <p:spPr>
          <a:xfrm flipH="1" flipV="1">
            <a:off x="7446723" y="3849803"/>
            <a:ext cx="514285" cy="514643"/>
          </a:xfrm>
          <a:prstGeom prst="straightConnector1">
            <a:avLst/>
          </a:prstGeom>
          <a:ln>
            <a:solidFill>
              <a:srgbClr val="66FF66"/>
            </a:solidFill>
            <a:tailEnd type="triangle"/>
          </a:ln>
        </p:spPr>
        <p:style>
          <a:lnRef idx="2">
            <a:schemeClr val="accent1"/>
          </a:lnRef>
          <a:fillRef idx="0">
            <a:schemeClr val="accent1"/>
          </a:fillRef>
          <a:effectRef idx="1">
            <a:schemeClr val="accent1"/>
          </a:effectRef>
          <a:fontRef idx="minor">
            <a:schemeClr val="tx1"/>
          </a:fontRef>
        </p:style>
      </p:cxnSp>
      <p:pic>
        <p:nvPicPr>
          <p:cNvPr id="215"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035" y="5507597"/>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16"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691" y="5617790"/>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17"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409" y="5613289"/>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18"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91" y="5461024"/>
            <a:ext cx="257709" cy="150408"/>
          </a:xfrm>
          <a:prstGeom prst="rect">
            <a:avLst/>
          </a:prstGeom>
          <a:noFill/>
          <a:extLst>
            <a:ext uri="{909E8E84-426E-40dd-AFC4-6F175D3DCCD1}">
              <a14:hiddenFill xmlns="" xmlns:a14="http://schemas.microsoft.com/office/drawing/2010/main">
                <a:solidFill>
                  <a:srgbClr val="FFFFFF"/>
                </a:solidFill>
              </a14:hiddenFill>
            </a:ext>
          </a:extLst>
        </p:spPr>
      </p:pic>
      <p:sp>
        <p:nvSpPr>
          <p:cNvPr id="223" name="Line 66"/>
          <p:cNvSpPr>
            <a:spLocks noChangeShapeType="1"/>
          </p:cNvSpPr>
          <p:nvPr/>
        </p:nvSpPr>
        <p:spPr bwMode="auto">
          <a:xfrm flipV="1">
            <a:off x="529770" y="5214902"/>
            <a:ext cx="26988" cy="361085"/>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24" name="Line 67"/>
          <p:cNvSpPr>
            <a:spLocks noChangeShapeType="1"/>
          </p:cNvSpPr>
          <p:nvPr/>
        </p:nvSpPr>
        <p:spPr bwMode="auto">
          <a:xfrm flipH="1" flipV="1">
            <a:off x="755196" y="5222726"/>
            <a:ext cx="24775" cy="33738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25" name="Line 68"/>
          <p:cNvSpPr>
            <a:spLocks noChangeShapeType="1"/>
          </p:cNvSpPr>
          <p:nvPr/>
        </p:nvSpPr>
        <p:spPr bwMode="auto">
          <a:xfrm flipH="1" flipV="1">
            <a:off x="905972" y="5192424"/>
            <a:ext cx="83074" cy="27602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26" name="Line 69"/>
          <p:cNvSpPr>
            <a:spLocks noChangeShapeType="1"/>
          </p:cNvSpPr>
          <p:nvPr/>
        </p:nvSpPr>
        <p:spPr bwMode="auto">
          <a:xfrm flipV="1">
            <a:off x="297821" y="5222727"/>
            <a:ext cx="81227" cy="288527"/>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nvGrpSpPr>
          <p:cNvPr id="2" name="Group 1"/>
          <p:cNvGrpSpPr/>
          <p:nvPr/>
        </p:nvGrpSpPr>
        <p:grpSpPr>
          <a:xfrm>
            <a:off x="-66917" y="5228948"/>
            <a:ext cx="269626" cy="483676"/>
            <a:chOff x="-66917" y="5228948"/>
            <a:chExt cx="269626" cy="483676"/>
          </a:xfrm>
        </p:grpSpPr>
        <p:sp>
          <p:nvSpPr>
            <p:cNvPr id="227" name="Line 70"/>
            <p:cNvSpPr>
              <a:spLocks noChangeShapeType="1"/>
            </p:cNvSpPr>
            <p:nvPr/>
          </p:nvSpPr>
          <p:spPr bwMode="auto">
            <a:xfrm flipV="1">
              <a:off x="48645" y="5228948"/>
              <a:ext cx="4621" cy="239502"/>
            </a:xfrm>
            <a:prstGeom prst="line">
              <a:avLst/>
            </a:prstGeom>
            <a:noFill/>
            <a:ln w="28575">
              <a:solidFill>
                <a:srgbClr val="66FF6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28" name="Text Box 112"/>
            <p:cNvSpPr txBox="1">
              <a:spLocks noChangeArrowheads="1"/>
            </p:cNvSpPr>
            <p:nvPr/>
          </p:nvSpPr>
          <p:spPr bwMode="auto">
            <a:xfrm>
              <a:off x="-66917" y="5435625"/>
              <a:ext cx="2696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66FF66"/>
                  </a:solidFill>
                  <a:latin typeface="Arial" charset="0"/>
                  <a:ea typeface="ＭＳ Ｐゴシック" charset="0"/>
                  <a:cs typeface="ＭＳ Ｐゴシック" charset="0"/>
                </a:rPr>
                <a:t>$</a:t>
              </a:r>
            </a:p>
          </p:txBody>
        </p:sp>
      </p:grpSp>
      <p:pic>
        <p:nvPicPr>
          <p:cNvPr id="229"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93" y="5554322"/>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30"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49" y="5664515"/>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31"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67" y="5660014"/>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32"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49" y="5507749"/>
            <a:ext cx="257709" cy="150408"/>
          </a:xfrm>
          <a:prstGeom prst="rect">
            <a:avLst/>
          </a:prstGeom>
          <a:noFill/>
          <a:extLst>
            <a:ext uri="{909E8E84-426E-40dd-AFC4-6F175D3DCCD1}">
              <a14:hiddenFill xmlns="" xmlns:a14="http://schemas.microsoft.com/office/drawing/2010/main">
                <a:solidFill>
                  <a:srgbClr val="FFFFFF"/>
                </a:solidFill>
              </a14:hiddenFill>
            </a:ext>
          </a:extLst>
        </p:spPr>
      </p:pic>
      <p:sp>
        <p:nvSpPr>
          <p:cNvPr id="243" name="Line 66"/>
          <p:cNvSpPr>
            <a:spLocks noChangeShapeType="1"/>
          </p:cNvSpPr>
          <p:nvPr/>
        </p:nvSpPr>
        <p:spPr bwMode="auto">
          <a:xfrm flipV="1">
            <a:off x="5086009" y="5216441"/>
            <a:ext cx="26988" cy="361085"/>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44" name="Line 67"/>
          <p:cNvSpPr>
            <a:spLocks noChangeShapeType="1"/>
          </p:cNvSpPr>
          <p:nvPr/>
        </p:nvSpPr>
        <p:spPr bwMode="auto">
          <a:xfrm flipH="1" flipV="1">
            <a:off x="5311435" y="5224265"/>
            <a:ext cx="24775" cy="33738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45" name="Line 68"/>
          <p:cNvSpPr>
            <a:spLocks noChangeShapeType="1"/>
          </p:cNvSpPr>
          <p:nvPr/>
        </p:nvSpPr>
        <p:spPr bwMode="auto">
          <a:xfrm flipH="1" flipV="1">
            <a:off x="5462211" y="5193963"/>
            <a:ext cx="83074" cy="27602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46" name="Line 69"/>
          <p:cNvSpPr>
            <a:spLocks noChangeShapeType="1"/>
          </p:cNvSpPr>
          <p:nvPr/>
        </p:nvSpPr>
        <p:spPr bwMode="auto">
          <a:xfrm flipV="1">
            <a:off x="4854060" y="5224266"/>
            <a:ext cx="81227" cy="288527"/>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nvGrpSpPr>
          <p:cNvPr id="6" name="Group 5"/>
          <p:cNvGrpSpPr/>
          <p:nvPr/>
        </p:nvGrpSpPr>
        <p:grpSpPr>
          <a:xfrm>
            <a:off x="4480776" y="5253055"/>
            <a:ext cx="269626" cy="461108"/>
            <a:chOff x="4480776" y="5253055"/>
            <a:chExt cx="269626" cy="461108"/>
          </a:xfrm>
        </p:grpSpPr>
        <p:sp>
          <p:nvSpPr>
            <p:cNvPr id="247" name="Line 70"/>
            <p:cNvSpPr>
              <a:spLocks noChangeShapeType="1"/>
            </p:cNvSpPr>
            <p:nvPr/>
          </p:nvSpPr>
          <p:spPr bwMode="auto">
            <a:xfrm flipV="1">
              <a:off x="4604884" y="5253055"/>
              <a:ext cx="0" cy="216933"/>
            </a:xfrm>
            <a:prstGeom prst="line">
              <a:avLst/>
            </a:prstGeom>
            <a:noFill/>
            <a:ln w="28575">
              <a:solidFill>
                <a:srgbClr val="66FF6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48" name="Text Box 112"/>
            <p:cNvSpPr txBox="1">
              <a:spLocks noChangeArrowheads="1"/>
            </p:cNvSpPr>
            <p:nvPr/>
          </p:nvSpPr>
          <p:spPr bwMode="auto">
            <a:xfrm>
              <a:off x="4480776" y="5437164"/>
              <a:ext cx="2696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66FF66"/>
                  </a:solidFill>
                  <a:latin typeface="Arial" charset="0"/>
                  <a:ea typeface="ＭＳ Ｐゴシック" charset="0"/>
                  <a:cs typeface="ＭＳ Ｐゴシック" charset="0"/>
                </a:rPr>
                <a:t>$</a:t>
              </a:r>
            </a:p>
          </p:txBody>
        </p:sp>
      </p:grpSp>
      <p:pic>
        <p:nvPicPr>
          <p:cNvPr id="249"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32" y="5555861"/>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50"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88" y="5666054"/>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51"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606" y="5661553"/>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52"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988" y="5509288"/>
            <a:ext cx="257709" cy="150408"/>
          </a:xfrm>
          <a:prstGeom prst="rect">
            <a:avLst/>
          </a:prstGeom>
          <a:noFill/>
          <a:extLst>
            <a:ext uri="{909E8E84-426E-40dd-AFC4-6F175D3DCCD1}">
              <a14:hiddenFill xmlns="" xmlns:a14="http://schemas.microsoft.com/office/drawing/2010/main">
                <a:solidFill>
                  <a:srgbClr val="FFFFFF"/>
                </a:solidFill>
              </a14:hiddenFill>
            </a:ext>
          </a:extLst>
        </p:spPr>
      </p:pic>
      <p:sp>
        <p:nvSpPr>
          <p:cNvPr id="253" name="Line 66"/>
          <p:cNvSpPr>
            <a:spLocks noChangeShapeType="1"/>
          </p:cNvSpPr>
          <p:nvPr/>
        </p:nvSpPr>
        <p:spPr bwMode="auto">
          <a:xfrm flipV="1">
            <a:off x="6535048" y="5245231"/>
            <a:ext cx="26988" cy="361085"/>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54" name="Line 67"/>
          <p:cNvSpPr>
            <a:spLocks noChangeShapeType="1"/>
          </p:cNvSpPr>
          <p:nvPr/>
        </p:nvSpPr>
        <p:spPr bwMode="auto">
          <a:xfrm flipH="1" flipV="1">
            <a:off x="6760474" y="5253055"/>
            <a:ext cx="24775" cy="33738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55" name="Line 68"/>
          <p:cNvSpPr>
            <a:spLocks noChangeShapeType="1"/>
          </p:cNvSpPr>
          <p:nvPr/>
        </p:nvSpPr>
        <p:spPr bwMode="auto">
          <a:xfrm flipH="1" flipV="1">
            <a:off x="6911250" y="5222753"/>
            <a:ext cx="83074" cy="276026"/>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56" name="Line 69"/>
          <p:cNvSpPr>
            <a:spLocks noChangeShapeType="1"/>
          </p:cNvSpPr>
          <p:nvPr/>
        </p:nvSpPr>
        <p:spPr bwMode="auto">
          <a:xfrm flipV="1">
            <a:off x="6303099" y="5253056"/>
            <a:ext cx="81227" cy="288527"/>
          </a:xfrm>
          <a:prstGeom prst="line">
            <a:avLst/>
          </a:prstGeom>
          <a:noFill/>
          <a:ln w="9525">
            <a:solidFill>
              <a:schemeClr val="bg1">
                <a:lumMod val="75000"/>
              </a:schemeClr>
            </a:solidFill>
            <a:round/>
            <a:headEnd type="triangle" w="med" len="med"/>
            <a:tailEnd type="non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nvGrpSpPr>
          <p:cNvPr id="7" name="Group 6"/>
          <p:cNvGrpSpPr/>
          <p:nvPr/>
        </p:nvGrpSpPr>
        <p:grpSpPr>
          <a:xfrm>
            <a:off x="5921269" y="5245231"/>
            <a:ext cx="269626" cy="497722"/>
            <a:chOff x="5921269" y="5245231"/>
            <a:chExt cx="269626" cy="497722"/>
          </a:xfrm>
        </p:grpSpPr>
        <p:sp>
          <p:nvSpPr>
            <p:cNvPr id="257" name="Line 70"/>
            <p:cNvSpPr>
              <a:spLocks noChangeShapeType="1"/>
            </p:cNvSpPr>
            <p:nvPr/>
          </p:nvSpPr>
          <p:spPr bwMode="auto">
            <a:xfrm flipV="1">
              <a:off x="6053923" y="5245231"/>
              <a:ext cx="0" cy="253548"/>
            </a:xfrm>
            <a:prstGeom prst="line">
              <a:avLst/>
            </a:prstGeom>
            <a:noFill/>
            <a:ln w="28575">
              <a:solidFill>
                <a:srgbClr val="66FF6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58" name="Text Box 112"/>
            <p:cNvSpPr txBox="1">
              <a:spLocks noChangeArrowheads="1"/>
            </p:cNvSpPr>
            <p:nvPr/>
          </p:nvSpPr>
          <p:spPr bwMode="auto">
            <a:xfrm>
              <a:off x="5921269" y="5465954"/>
              <a:ext cx="2696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66FF66"/>
                  </a:solidFill>
                  <a:latin typeface="Arial" charset="0"/>
                  <a:ea typeface="ＭＳ Ｐゴシック" charset="0"/>
                  <a:cs typeface="ＭＳ Ｐゴシック" charset="0"/>
                </a:rPr>
                <a:t>$</a:t>
              </a:r>
            </a:p>
          </p:txBody>
        </p:sp>
      </p:grpSp>
      <p:pic>
        <p:nvPicPr>
          <p:cNvPr id="259"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271" y="5584651"/>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60"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927" y="5694844"/>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61"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645" y="5690343"/>
            <a:ext cx="257709" cy="150408"/>
          </a:xfrm>
          <a:prstGeom prst="rect">
            <a:avLst/>
          </a:prstGeom>
          <a:noFill/>
          <a:extLst>
            <a:ext uri="{909E8E84-426E-40dd-AFC4-6F175D3DCCD1}">
              <a14:hiddenFill xmlns="" xmlns:a14="http://schemas.microsoft.com/office/drawing/2010/main">
                <a:solidFill>
                  <a:srgbClr val="FFFFFF"/>
                </a:solidFill>
              </a14:hiddenFill>
            </a:ext>
          </a:extLst>
        </p:spPr>
      </p:pic>
      <p:pic>
        <p:nvPicPr>
          <p:cNvPr id="262"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027" y="5538078"/>
            <a:ext cx="257709" cy="150408"/>
          </a:xfrm>
          <a:prstGeom prst="rect">
            <a:avLst/>
          </a:prstGeom>
          <a:noFill/>
          <a:extLst>
            <a:ext uri="{909E8E84-426E-40dd-AFC4-6F175D3DCCD1}">
              <a14:hiddenFill xmlns="" xmlns:a14="http://schemas.microsoft.com/office/drawing/2010/main">
                <a:solidFill>
                  <a:srgbClr val="FFFFFF"/>
                </a:solidFill>
              </a14:hiddenFill>
            </a:ext>
          </a:extLst>
        </p:spPr>
      </p:pic>
      <p:sp>
        <p:nvSpPr>
          <p:cNvPr id="263" name="Line 66"/>
          <p:cNvSpPr>
            <a:spLocks noChangeShapeType="1"/>
          </p:cNvSpPr>
          <p:nvPr/>
        </p:nvSpPr>
        <p:spPr bwMode="auto">
          <a:xfrm flipV="1">
            <a:off x="2966989" y="5222725"/>
            <a:ext cx="150446" cy="247262"/>
          </a:xfrm>
          <a:prstGeom prst="line">
            <a:avLst/>
          </a:prstGeom>
          <a:noFill/>
          <a:ln w="9525">
            <a:solidFill>
              <a:schemeClr val="bg1">
                <a:lumMod val="75000"/>
              </a:schemeClr>
            </a:solidFill>
            <a:round/>
            <a:headEnd type="non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64" name="Line 67"/>
          <p:cNvSpPr>
            <a:spLocks noChangeShapeType="1"/>
          </p:cNvSpPr>
          <p:nvPr/>
        </p:nvSpPr>
        <p:spPr bwMode="auto">
          <a:xfrm flipH="1" flipV="1">
            <a:off x="3307962" y="5196246"/>
            <a:ext cx="24775" cy="337386"/>
          </a:xfrm>
          <a:prstGeom prst="line">
            <a:avLst/>
          </a:prstGeom>
          <a:noFill/>
          <a:ln w="9525">
            <a:solidFill>
              <a:schemeClr val="bg1">
                <a:lumMod val="75000"/>
              </a:schemeClr>
            </a:solidFill>
            <a:round/>
            <a:headEnd type="non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65" name="Line 68"/>
          <p:cNvSpPr>
            <a:spLocks noChangeShapeType="1"/>
          </p:cNvSpPr>
          <p:nvPr/>
        </p:nvSpPr>
        <p:spPr bwMode="auto">
          <a:xfrm flipH="1" flipV="1">
            <a:off x="3568716" y="5204236"/>
            <a:ext cx="96749" cy="254353"/>
          </a:xfrm>
          <a:prstGeom prst="line">
            <a:avLst/>
          </a:prstGeom>
          <a:noFill/>
          <a:ln w="9525">
            <a:solidFill>
              <a:schemeClr val="bg1">
                <a:lumMod val="75000"/>
              </a:schemeClr>
            </a:solidFill>
            <a:round/>
            <a:headEnd type="non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67" name="Line 66"/>
          <p:cNvSpPr>
            <a:spLocks noChangeShapeType="1"/>
          </p:cNvSpPr>
          <p:nvPr/>
        </p:nvSpPr>
        <p:spPr bwMode="auto">
          <a:xfrm flipV="1">
            <a:off x="7727158" y="5228948"/>
            <a:ext cx="80653" cy="278648"/>
          </a:xfrm>
          <a:prstGeom prst="line">
            <a:avLst/>
          </a:prstGeom>
          <a:noFill/>
          <a:ln w="9525">
            <a:solidFill>
              <a:schemeClr val="bg1">
                <a:lumMod val="75000"/>
              </a:schemeClr>
            </a:solidFill>
            <a:round/>
            <a:headEnd type="non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68" name="Line 67"/>
          <p:cNvSpPr>
            <a:spLocks noChangeShapeType="1"/>
          </p:cNvSpPr>
          <p:nvPr/>
        </p:nvSpPr>
        <p:spPr bwMode="auto">
          <a:xfrm flipH="1" flipV="1">
            <a:off x="8061950" y="5224265"/>
            <a:ext cx="24775" cy="337386"/>
          </a:xfrm>
          <a:prstGeom prst="line">
            <a:avLst/>
          </a:prstGeom>
          <a:noFill/>
          <a:ln w="9525">
            <a:solidFill>
              <a:schemeClr val="bg1">
                <a:lumMod val="75000"/>
              </a:schemeClr>
            </a:solidFill>
            <a:round/>
            <a:headEnd type="non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69" name="Line 68"/>
          <p:cNvSpPr>
            <a:spLocks noChangeShapeType="1"/>
          </p:cNvSpPr>
          <p:nvPr/>
        </p:nvSpPr>
        <p:spPr bwMode="auto">
          <a:xfrm flipH="1" flipV="1">
            <a:off x="8360288" y="5211685"/>
            <a:ext cx="109369" cy="210039"/>
          </a:xfrm>
          <a:prstGeom prst="line">
            <a:avLst/>
          </a:prstGeom>
          <a:noFill/>
          <a:ln w="9525">
            <a:solidFill>
              <a:schemeClr val="bg1">
                <a:lumMod val="75000"/>
              </a:schemeClr>
            </a:solidFill>
            <a:round/>
            <a:headEnd type="non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71" name="Rounded Rectangle 4"/>
          <p:cNvSpPr/>
          <p:nvPr/>
        </p:nvSpPr>
        <p:spPr>
          <a:xfrm>
            <a:off x="3196175" y="5555861"/>
            <a:ext cx="267042" cy="271275"/>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ingdings"/>
              </a:rPr>
              <a:t></a:t>
            </a:r>
            <a:endParaRPr lang="en-US" sz="1600" dirty="0"/>
          </a:p>
        </p:txBody>
      </p:sp>
      <p:sp>
        <p:nvSpPr>
          <p:cNvPr id="272" name="Rounded Rectangle 5"/>
          <p:cNvSpPr/>
          <p:nvPr/>
        </p:nvSpPr>
        <p:spPr>
          <a:xfrm>
            <a:off x="2793036" y="5440349"/>
            <a:ext cx="267042" cy="27127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273" name="Rounded Rectangle 6"/>
          <p:cNvSpPr/>
          <p:nvPr/>
        </p:nvSpPr>
        <p:spPr>
          <a:xfrm>
            <a:off x="3630771" y="5458590"/>
            <a:ext cx="267042" cy="271275"/>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b="1" dirty="0">
                <a:sym typeface="Webdings"/>
              </a:rPr>
              <a:t></a:t>
            </a:r>
            <a:endParaRPr lang="en-US" sz="1600" b="1" dirty="0"/>
          </a:p>
        </p:txBody>
      </p:sp>
      <p:sp>
        <p:nvSpPr>
          <p:cNvPr id="274" name="Rounded Rectangle 7"/>
          <p:cNvSpPr/>
          <p:nvPr/>
        </p:nvSpPr>
        <p:spPr>
          <a:xfrm>
            <a:off x="7540769" y="5474474"/>
            <a:ext cx="267042" cy="271275"/>
          </a:xfrm>
          <a:prstGeom prst="roundRect">
            <a:avLst/>
          </a:prstGeom>
          <a:gradFill flip="none" rotWithShape="1">
            <a:gsLst>
              <a:gs pos="32000">
                <a:srgbClr val="660066"/>
              </a:gs>
              <a:gs pos="100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275" name="Rounded Rectangle 8"/>
          <p:cNvSpPr/>
          <p:nvPr/>
        </p:nvSpPr>
        <p:spPr>
          <a:xfrm>
            <a:off x="7961008" y="5581665"/>
            <a:ext cx="267042" cy="271275"/>
          </a:xfrm>
          <a:prstGeom prst="roundRect">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276" name="Rounded Rectangle 9"/>
          <p:cNvSpPr/>
          <p:nvPr/>
        </p:nvSpPr>
        <p:spPr>
          <a:xfrm>
            <a:off x="8395180" y="5469987"/>
            <a:ext cx="267042" cy="27127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grpSp>
        <p:nvGrpSpPr>
          <p:cNvPr id="8" name="Group 7"/>
          <p:cNvGrpSpPr/>
          <p:nvPr/>
        </p:nvGrpSpPr>
        <p:grpSpPr>
          <a:xfrm>
            <a:off x="7274010" y="5236422"/>
            <a:ext cx="269626" cy="497722"/>
            <a:chOff x="7274010" y="5236422"/>
            <a:chExt cx="269626" cy="497722"/>
          </a:xfrm>
        </p:grpSpPr>
        <p:sp>
          <p:nvSpPr>
            <p:cNvPr id="279" name="Line 70"/>
            <p:cNvSpPr>
              <a:spLocks noChangeShapeType="1"/>
            </p:cNvSpPr>
            <p:nvPr/>
          </p:nvSpPr>
          <p:spPr bwMode="auto">
            <a:xfrm flipV="1">
              <a:off x="7398118" y="5236422"/>
              <a:ext cx="0" cy="253548"/>
            </a:xfrm>
            <a:prstGeom prst="line">
              <a:avLst/>
            </a:prstGeom>
            <a:noFill/>
            <a:ln w="28575">
              <a:solidFill>
                <a:srgbClr val="66FF6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80" name="Text Box 112"/>
            <p:cNvSpPr txBox="1">
              <a:spLocks noChangeArrowheads="1"/>
            </p:cNvSpPr>
            <p:nvPr/>
          </p:nvSpPr>
          <p:spPr bwMode="auto">
            <a:xfrm>
              <a:off x="7274010" y="5457145"/>
              <a:ext cx="2696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66FF66"/>
                  </a:solidFill>
                  <a:latin typeface="Arial" charset="0"/>
                  <a:ea typeface="ＭＳ Ｐゴシック" charset="0"/>
                  <a:cs typeface="ＭＳ Ｐゴシック" charset="0"/>
                </a:rPr>
                <a:t>$</a:t>
              </a:r>
            </a:p>
          </p:txBody>
        </p:sp>
      </p:grpSp>
      <p:grpSp>
        <p:nvGrpSpPr>
          <p:cNvPr id="5" name="Group 4"/>
          <p:cNvGrpSpPr/>
          <p:nvPr/>
        </p:nvGrpSpPr>
        <p:grpSpPr>
          <a:xfrm>
            <a:off x="2544090" y="5183616"/>
            <a:ext cx="269626" cy="497722"/>
            <a:chOff x="2544090" y="5183616"/>
            <a:chExt cx="269626" cy="497722"/>
          </a:xfrm>
        </p:grpSpPr>
        <p:sp>
          <p:nvSpPr>
            <p:cNvPr id="281" name="Line 70"/>
            <p:cNvSpPr>
              <a:spLocks noChangeShapeType="1"/>
            </p:cNvSpPr>
            <p:nvPr/>
          </p:nvSpPr>
          <p:spPr bwMode="auto">
            <a:xfrm flipV="1">
              <a:off x="2676744" y="5183616"/>
              <a:ext cx="0" cy="253548"/>
            </a:xfrm>
            <a:prstGeom prst="line">
              <a:avLst/>
            </a:prstGeom>
            <a:noFill/>
            <a:ln w="28575">
              <a:solidFill>
                <a:srgbClr val="66FF6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82" name="Text Box 112"/>
            <p:cNvSpPr txBox="1">
              <a:spLocks noChangeArrowheads="1"/>
            </p:cNvSpPr>
            <p:nvPr/>
          </p:nvSpPr>
          <p:spPr bwMode="auto">
            <a:xfrm>
              <a:off x="2544090" y="5404339"/>
              <a:ext cx="26962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1200" dirty="0">
                  <a:solidFill>
                    <a:srgbClr val="66FF66"/>
                  </a:solidFill>
                  <a:latin typeface="Arial" charset="0"/>
                  <a:ea typeface="ＭＳ Ｐゴシック" charset="0"/>
                  <a:cs typeface="ＭＳ Ｐゴシック" charset="0"/>
                </a:rPr>
                <a:t>$</a:t>
              </a:r>
            </a:p>
          </p:txBody>
        </p:sp>
      </p:grpSp>
      <p:cxnSp>
        <p:nvCxnSpPr>
          <p:cNvPr id="113" name="Straight Arrow Connector 112">
            <a:extLst>
              <a:ext uri="{FF2B5EF4-FFF2-40B4-BE49-F238E27FC236}">
                <a16:creationId xmlns:a16="http://schemas.microsoft.com/office/drawing/2014/main" id="{70954A00-373E-40AA-A074-B56779B74FFD}"/>
              </a:ext>
            </a:extLst>
          </p:cNvPr>
          <p:cNvCxnSpPr/>
          <p:nvPr/>
        </p:nvCxnSpPr>
        <p:spPr>
          <a:xfrm>
            <a:off x="3925888" y="3240350"/>
            <a:ext cx="833060" cy="0"/>
          </a:xfrm>
          <a:prstGeom prst="straightConnector1">
            <a:avLst/>
          </a:prstGeom>
          <a:ln w="57150">
            <a:solidFill>
              <a:srgbClr val="FFFF00"/>
            </a:solidFill>
            <a:headEnd type="triangle" w="med" len="med"/>
            <a:tailEnd type="triangle" w="med" len="med"/>
          </a:ln>
          <a:effectLst>
            <a:glow rad="508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14" name="Text Box 35">
            <a:extLst>
              <a:ext uri="{FF2B5EF4-FFF2-40B4-BE49-F238E27FC236}">
                <a16:creationId xmlns:a16="http://schemas.microsoft.com/office/drawing/2014/main" id="{5ADEBBE5-7C60-4FE3-8F90-C76855F5A4FE}"/>
              </a:ext>
            </a:extLst>
          </p:cNvPr>
          <p:cNvSpPr txBox="1">
            <a:spLocks noChangeArrowheads="1"/>
          </p:cNvSpPr>
          <p:nvPr/>
        </p:nvSpPr>
        <p:spPr bwMode="auto">
          <a:xfrm>
            <a:off x="3991533" y="2648541"/>
            <a:ext cx="71205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defRPr/>
            </a:pPr>
            <a:r>
              <a:rPr lang="en-US" sz="1200" dirty="0">
                <a:solidFill>
                  <a:srgbClr val="FFFF66"/>
                </a:solidFill>
                <a:effectLst>
                  <a:glow rad="127000">
                    <a:schemeClr val="tx1"/>
                  </a:glow>
                </a:effectLst>
                <a:latin typeface="Arial" charset="0"/>
                <a:ea typeface="ＭＳ Ｐゴシック" charset="0"/>
                <a:cs typeface="ＭＳ Ｐゴシック" charset="0"/>
              </a:rPr>
              <a:t>Donut</a:t>
            </a:r>
          </a:p>
          <a:p>
            <a:pPr algn="ctr">
              <a:defRPr/>
            </a:pPr>
            <a:r>
              <a:rPr lang="en-US" sz="1200" dirty="0">
                <a:solidFill>
                  <a:srgbClr val="FFFF66"/>
                </a:solidFill>
                <a:effectLst>
                  <a:glow rad="127000">
                    <a:schemeClr val="tx1"/>
                  </a:glow>
                </a:effectLst>
                <a:latin typeface="Arial" charset="0"/>
                <a:ea typeface="ＭＳ Ｐゴシック" charset="0"/>
                <a:cs typeface="ＭＳ Ｐゴシック" charset="0"/>
              </a:rPr>
              <a:t>Peering</a:t>
            </a:r>
          </a:p>
        </p:txBody>
      </p:sp>
      <p:sp>
        <p:nvSpPr>
          <p:cNvPr id="115" name="Cloud">
            <a:extLst>
              <a:ext uri="{FF2B5EF4-FFF2-40B4-BE49-F238E27FC236}">
                <a16:creationId xmlns:a16="http://schemas.microsoft.com/office/drawing/2014/main" id="{5531C5A0-21F3-473B-8704-41A839B4E4CD}"/>
              </a:ext>
            </a:extLst>
          </p:cNvPr>
          <p:cNvSpPr>
            <a:spLocks noChangeAspect="1" noEditPoints="1" noChangeArrowheads="1"/>
          </p:cNvSpPr>
          <p:nvPr/>
        </p:nvSpPr>
        <p:spPr bwMode="auto">
          <a:xfrm>
            <a:off x="69664" y="1172642"/>
            <a:ext cx="1028700" cy="398771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CC"/>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endParaRPr lang="en-US" sz="1200" dirty="0">
              <a:latin typeface="Arial" charset="0"/>
              <a:ea typeface="ＭＳ Ｐゴシック" charset="0"/>
              <a:cs typeface="ＭＳ Ｐゴシック" charset="0"/>
            </a:endParaRPr>
          </a:p>
        </p:txBody>
      </p:sp>
      <p:sp>
        <p:nvSpPr>
          <p:cNvPr id="116" name="Cloud">
            <a:extLst>
              <a:ext uri="{FF2B5EF4-FFF2-40B4-BE49-F238E27FC236}">
                <a16:creationId xmlns:a16="http://schemas.microsoft.com/office/drawing/2014/main" id="{FAC230E0-1DD9-4221-8073-3709BBC7A494}"/>
              </a:ext>
            </a:extLst>
          </p:cNvPr>
          <p:cNvSpPr>
            <a:spLocks noChangeAspect="1" noEditPoints="1" noChangeArrowheads="1"/>
          </p:cNvSpPr>
          <p:nvPr/>
        </p:nvSpPr>
        <p:spPr bwMode="auto">
          <a:xfrm>
            <a:off x="76200" y="4649674"/>
            <a:ext cx="4112866" cy="5185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CC"/>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1200" dirty="0">
                <a:latin typeface="Arial" charset="0"/>
                <a:ea typeface="ＭＳ Ｐゴシック" charset="0"/>
                <a:cs typeface="ＭＳ Ｐゴシック" charset="0"/>
              </a:rPr>
              <a:t>Edge</a:t>
            </a:r>
          </a:p>
        </p:txBody>
      </p:sp>
      <p:sp>
        <p:nvSpPr>
          <p:cNvPr id="117" name="Cloud">
            <a:extLst>
              <a:ext uri="{FF2B5EF4-FFF2-40B4-BE49-F238E27FC236}">
                <a16:creationId xmlns:a16="http://schemas.microsoft.com/office/drawing/2014/main" id="{A4FE3FA8-FCD7-4EAD-A8E8-333739C85EE2}"/>
              </a:ext>
            </a:extLst>
          </p:cNvPr>
          <p:cNvSpPr>
            <a:spLocks noChangeAspect="1" noEditPoints="1" noChangeArrowheads="1"/>
          </p:cNvSpPr>
          <p:nvPr/>
        </p:nvSpPr>
        <p:spPr bwMode="auto">
          <a:xfrm>
            <a:off x="597314" y="1587715"/>
            <a:ext cx="8094662" cy="6605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CC"/>
          </a:solidFill>
          <a:ln w="9525">
            <a:solidFill>
              <a:srgbClr val="000000"/>
            </a:solidFill>
            <a:miter lim="800000"/>
            <a:headEnd/>
            <a:tailEnd/>
          </a:ln>
          <a:effectLst>
            <a:outerShdw blurRad="63500" dist="107763" dir="2700000" algn="ctr" rotWithShape="0">
              <a:srgbClr val="000000">
                <a:alpha val="74997"/>
              </a:srgbClr>
            </a:outerShdw>
          </a:effectLst>
        </p:spPr>
        <p:txBody>
          <a:bodyPr bIns="0" anchor="b" anchorCtr="0"/>
          <a:lstStyle/>
          <a:p>
            <a:pPr algn="ctr">
              <a:defRPr/>
            </a:pPr>
            <a:r>
              <a:rPr lang="en-US">
                <a:latin typeface="Arial" charset="0"/>
                <a:ea typeface="ＭＳ Ｐゴシック" charset="0"/>
                <a:cs typeface="ＭＳ Ｐゴシック" charset="0"/>
              </a:rPr>
              <a:t>Backbone</a:t>
            </a:r>
          </a:p>
        </p:txBody>
      </p:sp>
      <p:sp>
        <p:nvSpPr>
          <p:cNvPr id="118" name="Rounded Rectangle 6">
            <a:extLst>
              <a:ext uri="{FF2B5EF4-FFF2-40B4-BE49-F238E27FC236}">
                <a16:creationId xmlns:a16="http://schemas.microsoft.com/office/drawing/2014/main" id="{EC74BDE8-1204-4E0A-8D4D-DD212BC4191D}"/>
              </a:ext>
            </a:extLst>
          </p:cNvPr>
          <p:cNvSpPr/>
          <p:nvPr/>
        </p:nvSpPr>
        <p:spPr>
          <a:xfrm>
            <a:off x="8612869" y="959840"/>
            <a:ext cx="267042" cy="271275"/>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b="1" dirty="0">
                <a:sym typeface="Webdings"/>
              </a:rPr>
              <a:t></a:t>
            </a:r>
            <a:endParaRPr lang="en-US" sz="1600" b="1" dirty="0"/>
          </a:p>
        </p:txBody>
      </p:sp>
      <p:sp>
        <p:nvSpPr>
          <p:cNvPr id="119" name="Freeform: Shape 118">
            <a:extLst>
              <a:ext uri="{FF2B5EF4-FFF2-40B4-BE49-F238E27FC236}">
                <a16:creationId xmlns:a16="http://schemas.microsoft.com/office/drawing/2014/main" id="{8CA48898-DF73-4B7C-AFAF-EF730BB2772F}"/>
              </a:ext>
            </a:extLst>
          </p:cNvPr>
          <p:cNvSpPr/>
          <p:nvPr/>
        </p:nvSpPr>
        <p:spPr>
          <a:xfrm>
            <a:off x="3464455" y="1029810"/>
            <a:ext cx="4942698" cy="4332303"/>
          </a:xfrm>
          <a:custGeom>
            <a:avLst/>
            <a:gdLst>
              <a:gd name="connsiteX0" fmla="*/ 86613 w 4942698"/>
              <a:gd name="connsiteY0" fmla="*/ 4332303 h 4332303"/>
              <a:gd name="connsiteX1" fmla="*/ 255289 w 4942698"/>
              <a:gd name="connsiteY1" fmla="*/ 2938508 h 4332303"/>
              <a:gd name="connsiteX2" fmla="*/ 2235009 w 4942698"/>
              <a:gd name="connsiteY2" fmla="*/ 798990 h 4332303"/>
              <a:gd name="connsiteX3" fmla="*/ 4942698 w 4942698"/>
              <a:gd name="connsiteY3" fmla="*/ 0 h 4332303"/>
            </a:gdLst>
            <a:ahLst/>
            <a:cxnLst>
              <a:cxn ang="0">
                <a:pos x="connsiteX0" y="connsiteY0"/>
              </a:cxn>
              <a:cxn ang="0">
                <a:pos x="connsiteX1" y="connsiteY1"/>
              </a:cxn>
              <a:cxn ang="0">
                <a:pos x="connsiteX2" y="connsiteY2"/>
              </a:cxn>
              <a:cxn ang="0">
                <a:pos x="connsiteX3" y="connsiteY3"/>
              </a:cxn>
            </a:cxnLst>
            <a:rect l="l" t="t" r="r" b="b"/>
            <a:pathLst>
              <a:path w="4942698" h="4332303">
                <a:moveTo>
                  <a:pt x="86613" y="4332303"/>
                </a:moveTo>
                <a:cubicBezTo>
                  <a:pt x="-8082" y="3929848"/>
                  <a:pt x="-102777" y="3527393"/>
                  <a:pt x="255289" y="2938508"/>
                </a:cubicBezTo>
                <a:cubicBezTo>
                  <a:pt x="613355" y="2349623"/>
                  <a:pt x="1453774" y="1288741"/>
                  <a:pt x="2235009" y="798990"/>
                </a:cubicBezTo>
                <a:cubicBezTo>
                  <a:pt x="3016244" y="309239"/>
                  <a:pt x="3979471" y="154619"/>
                  <a:pt x="4942698" y="0"/>
                </a:cubicBezTo>
              </a:path>
            </a:pathLst>
          </a:custGeom>
          <a:noFill/>
          <a:ln w="57150">
            <a:solidFill>
              <a:srgbClr val="CC00CC"/>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64B16E-E131-4FD1-A89F-49523CAB646A}"/>
              </a:ext>
            </a:extLst>
          </p:cNvPr>
          <p:cNvSpPr txBox="1"/>
          <p:nvPr/>
        </p:nvSpPr>
        <p:spPr>
          <a:xfrm>
            <a:off x="5336210" y="2238996"/>
            <a:ext cx="3443379" cy="646331"/>
          </a:xfrm>
          <a:prstGeom prst="rect">
            <a:avLst/>
          </a:prstGeom>
          <a:solidFill>
            <a:schemeClr val="tx1">
              <a:alpha val="60000"/>
            </a:schemeClr>
          </a:solidFill>
        </p:spPr>
        <p:txBody>
          <a:bodyPr wrap="none" rtlCol="0">
            <a:spAutoFit/>
          </a:bodyPr>
          <a:lstStyle/>
          <a:p>
            <a:r>
              <a:rPr lang="en-US" dirty="0">
                <a:solidFill>
                  <a:srgbClr val="FF33CC"/>
                </a:solidFill>
              </a:rPr>
              <a:t>Content Delivery Networks</a:t>
            </a:r>
          </a:p>
          <a:p>
            <a:r>
              <a:rPr lang="en-US" dirty="0">
                <a:solidFill>
                  <a:srgbClr val="FF33CC"/>
                </a:solidFill>
              </a:rPr>
              <a:t>Move Content Closer to End Users </a:t>
            </a:r>
          </a:p>
        </p:txBody>
      </p:sp>
      <p:sp>
        <p:nvSpPr>
          <p:cNvPr id="13" name="TextBox 12">
            <a:extLst>
              <a:ext uri="{FF2B5EF4-FFF2-40B4-BE49-F238E27FC236}">
                <a16:creationId xmlns:a16="http://schemas.microsoft.com/office/drawing/2014/main" id="{EB20D4DA-D4EA-4B57-8617-F7F06F20EC49}"/>
              </a:ext>
            </a:extLst>
          </p:cNvPr>
          <p:cNvSpPr txBox="1"/>
          <p:nvPr/>
        </p:nvSpPr>
        <p:spPr>
          <a:xfrm>
            <a:off x="557916" y="6144426"/>
            <a:ext cx="8064789" cy="646331"/>
          </a:xfrm>
          <a:prstGeom prst="rect">
            <a:avLst/>
          </a:prstGeom>
          <a:noFill/>
        </p:spPr>
        <p:txBody>
          <a:bodyPr wrap="square" rtlCol="0">
            <a:spAutoFit/>
          </a:bodyPr>
          <a:lstStyle/>
          <a:p>
            <a:r>
              <a:rPr lang="en-US" dirty="0">
                <a:solidFill>
                  <a:srgbClr val="66FFCC"/>
                </a:solidFill>
              </a:rPr>
              <a:t>Acquire own backbone :: Increase # end users / network effect value ::  Renegotiate / directly interconnect with backbones / Content / CDNs</a:t>
            </a:r>
          </a:p>
        </p:txBody>
      </p:sp>
      <p:sp>
        <p:nvSpPr>
          <p:cNvPr id="10" name="TextBox 9">
            <a:extLst>
              <a:ext uri="{FF2B5EF4-FFF2-40B4-BE49-F238E27FC236}">
                <a16:creationId xmlns:a16="http://schemas.microsoft.com/office/drawing/2014/main" id="{C6B52787-CBCE-48E4-98BC-C427C3420AF8}"/>
              </a:ext>
            </a:extLst>
          </p:cNvPr>
          <p:cNvSpPr txBox="1"/>
          <p:nvPr/>
        </p:nvSpPr>
        <p:spPr>
          <a:xfrm>
            <a:off x="3676226" y="2412380"/>
            <a:ext cx="550151" cy="584775"/>
          </a:xfrm>
          <a:prstGeom prst="rect">
            <a:avLst/>
          </a:prstGeom>
          <a:noFill/>
        </p:spPr>
        <p:txBody>
          <a:bodyPr wrap="none" rtlCol="0">
            <a:spAutoFit/>
          </a:bodyPr>
          <a:lstStyle/>
          <a:p>
            <a:r>
              <a:rPr lang="en-US" sz="3200" dirty="0">
                <a:solidFill>
                  <a:srgbClr val="FFFF00"/>
                </a:solidFill>
                <a:sym typeface="Wingdings" panose="05000000000000000000" pitchFamily="2" charset="2"/>
              </a:rPr>
              <a:t></a:t>
            </a:r>
            <a:endParaRPr lang="en-US" sz="3200" dirty="0">
              <a:solidFill>
                <a:srgbClr val="FFFF00"/>
              </a:solidFill>
            </a:endParaRPr>
          </a:p>
        </p:txBody>
      </p:sp>
      <p:sp>
        <p:nvSpPr>
          <p:cNvPr id="122" name="TextBox 121">
            <a:extLst>
              <a:ext uri="{FF2B5EF4-FFF2-40B4-BE49-F238E27FC236}">
                <a16:creationId xmlns:a16="http://schemas.microsoft.com/office/drawing/2014/main" id="{2632287C-8E42-491F-AB71-69647F17A97A}"/>
              </a:ext>
            </a:extLst>
          </p:cNvPr>
          <p:cNvSpPr txBox="1"/>
          <p:nvPr/>
        </p:nvSpPr>
        <p:spPr>
          <a:xfrm>
            <a:off x="188751" y="5884671"/>
            <a:ext cx="550151" cy="584775"/>
          </a:xfrm>
          <a:prstGeom prst="rect">
            <a:avLst/>
          </a:prstGeom>
          <a:noFill/>
        </p:spPr>
        <p:txBody>
          <a:bodyPr wrap="none" rtlCol="0">
            <a:spAutoFit/>
          </a:bodyPr>
          <a:lstStyle/>
          <a:p>
            <a:r>
              <a:rPr lang="en-US" sz="3200" dirty="0">
                <a:solidFill>
                  <a:srgbClr val="66FFCC"/>
                </a:solidFill>
                <a:sym typeface="Wingdings" panose="05000000000000000000" pitchFamily="2" charset="2"/>
              </a:rPr>
              <a:t></a:t>
            </a:r>
            <a:endParaRPr lang="en-US" sz="3200" dirty="0">
              <a:solidFill>
                <a:srgbClr val="66FFCC"/>
              </a:solidFill>
            </a:endParaRPr>
          </a:p>
        </p:txBody>
      </p:sp>
      <p:sp>
        <p:nvSpPr>
          <p:cNvPr id="123" name="TextBox 122">
            <a:extLst>
              <a:ext uri="{FF2B5EF4-FFF2-40B4-BE49-F238E27FC236}">
                <a16:creationId xmlns:a16="http://schemas.microsoft.com/office/drawing/2014/main" id="{8425182F-C215-4478-92E9-7E9364977457}"/>
              </a:ext>
            </a:extLst>
          </p:cNvPr>
          <p:cNvSpPr txBox="1"/>
          <p:nvPr/>
        </p:nvSpPr>
        <p:spPr>
          <a:xfrm>
            <a:off x="5326818" y="1863011"/>
            <a:ext cx="550151" cy="584775"/>
          </a:xfrm>
          <a:prstGeom prst="rect">
            <a:avLst/>
          </a:prstGeom>
          <a:noFill/>
        </p:spPr>
        <p:txBody>
          <a:bodyPr wrap="none" rtlCol="0">
            <a:spAutoFit/>
          </a:bodyPr>
          <a:lstStyle/>
          <a:p>
            <a:r>
              <a:rPr lang="en-US" sz="3200" dirty="0">
                <a:solidFill>
                  <a:srgbClr val="FF33CC"/>
                </a:solidFill>
                <a:sym typeface="Wingdings" panose="05000000000000000000" pitchFamily="2" charset="2"/>
              </a:rPr>
              <a:t></a:t>
            </a:r>
            <a:endParaRPr lang="en-US" sz="3200" dirty="0">
              <a:solidFill>
                <a:srgbClr val="FF33CC"/>
              </a:solidFill>
            </a:endParaRPr>
          </a:p>
        </p:txBody>
      </p:sp>
    </p:spTree>
    <p:extLst>
      <p:ext uri="{BB962C8B-B14F-4D97-AF65-F5344CB8AC3E}">
        <p14:creationId xmlns:p14="http://schemas.microsoft.com/office/powerpoint/2010/main" val="1591361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3000" fill="hold"/>
                                        <p:tgtEl>
                                          <p:spTgt spid="113"/>
                                        </p:tgtEl>
                                        <p:attrNameLst>
                                          <p:attrName>ppt_w</p:attrName>
                                        </p:attrNameLst>
                                      </p:cBhvr>
                                      <p:tavLst>
                                        <p:tav tm="0">
                                          <p:val>
                                            <p:strVal val="#ppt_w*0.70"/>
                                          </p:val>
                                        </p:tav>
                                        <p:tav tm="100000">
                                          <p:val>
                                            <p:strVal val="#ppt_w"/>
                                          </p:val>
                                        </p:tav>
                                      </p:tavLst>
                                    </p:anim>
                                    <p:anim calcmode="lin" valueType="num">
                                      <p:cBhvr>
                                        <p:cTn id="8" dur="3000" fill="hold"/>
                                        <p:tgtEl>
                                          <p:spTgt spid="113"/>
                                        </p:tgtEl>
                                        <p:attrNameLst>
                                          <p:attrName>ppt_h</p:attrName>
                                        </p:attrNameLst>
                                      </p:cBhvr>
                                      <p:tavLst>
                                        <p:tav tm="0">
                                          <p:val>
                                            <p:strVal val="#ppt_h"/>
                                          </p:val>
                                        </p:tav>
                                        <p:tav tm="100000">
                                          <p:val>
                                            <p:strVal val="#ppt_h"/>
                                          </p:val>
                                        </p:tav>
                                      </p:tavLst>
                                    </p:anim>
                                    <p:animEffect transition="in" filter="fade">
                                      <p:cBhvr>
                                        <p:cTn id="9" dur="3000"/>
                                        <p:tgtEl>
                                          <p:spTgt spid="11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3000"/>
                                        <p:tgtEl>
                                          <p:spTgt spid="114"/>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wipe(down)">
                                      <p:cBhvr>
                                        <p:cTn id="19" dur="3000"/>
                                        <p:tgtEl>
                                          <p:spTgt spid="1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p:cTn id="22" dur="3000"/>
                                        <p:tgtEl>
                                          <p:spTgt spid="1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30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fade">
                                      <p:cBhvr>
                                        <p:cTn id="28" dur="3000"/>
                                        <p:tgtEl>
                                          <p:spTgt spid="116"/>
                                        </p:tgtEl>
                                      </p:cBhvr>
                                    </p:animEffect>
                                  </p:childTnLst>
                                </p:cTn>
                              </p:par>
                            </p:childTnLst>
                          </p:cTn>
                        </p:par>
                        <p:par>
                          <p:cTn id="29" fill="hold">
                            <p:stCondLst>
                              <p:cond delay="6000"/>
                            </p:stCondLst>
                            <p:childTnLst>
                              <p:par>
                                <p:cTn id="30" presetID="22" presetClass="entr" presetSubtype="8" fill="hold" grpId="0" nodeType="after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wipe(left)">
                                      <p:cBhvr>
                                        <p:cTn id="32" dur="3000"/>
                                        <p:tgtEl>
                                          <p:spTgt spid="117"/>
                                        </p:tgtEl>
                                      </p:cBhvr>
                                    </p:animEffect>
                                  </p:childTnLst>
                                </p:cTn>
                              </p:par>
                            </p:childTnLst>
                          </p:cTn>
                        </p:par>
                        <p:par>
                          <p:cTn id="33" fill="hold">
                            <p:stCondLst>
                              <p:cond delay="9000"/>
                            </p:stCondLst>
                            <p:childTnLst>
                              <p:par>
                                <p:cTn id="34" presetID="22" presetClass="entr" presetSubtype="4" fill="hold" grpId="0" nodeType="afterEffect">
                                  <p:stCondLst>
                                    <p:cond delay="0"/>
                                  </p:stCondLst>
                                  <p:childTnLst>
                                    <p:set>
                                      <p:cBhvr>
                                        <p:cTn id="35" dur="1" fill="hold">
                                          <p:stCondLst>
                                            <p:cond delay="0"/>
                                          </p:stCondLst>
                                        </p:cTn>
                                        <p:tgtEl>
                                          <p:spTgt spid="119"/>
                                        </p:tgtEl>
                                        <p:attrNameLst>
                                          <p:attrName>style.visibility</p:attrName>
                                        </p:attrNameLst>
                                      </p:cBhvr>
                                      <p:to>
                                        <p:strVal val="visible"/>
                                      </p:to>
                                    </p:set>
                                    <p:animEffect transition="in" filter="wipe(down)">
                                      <p:cBhvr>
                                        <p:cTn id="36" dur="3000"/>
                                        <p:tgtEl>
                                          <p:spTgt spid="1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
                                        </p:tgtEl>
                                        <p:attrNameLst>
                                          <p:attrName>style.visibility</p:attrName>
                                        </p:attrNameLst>
                                      </p:cBhvr>
                                      <p:to>
                                        <p:strVal val="visible"/>
                                      </p:to>
                                    </p:set>
                                    <p:animEffect transition="in" filter="fade">
                                      <p:cBhvr>
                                        <p:cTn id="39" dur="2500"/>
                                        <p:tgtEl>
                                          <p:spTgt spid="1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3000"/>
                                        <p:tgtEl>
                                          <p:spTgt spid="9"/>
                                        </p:tgtEl>
                                      </p:cBhvr>
                                    </p:animEffect>
                                  </p:childTnLst>
                                </p:cTn>
                              </p:par>
                            </p:childTnLst>
                          </p:cTn>
                        </p:par>
                        <p:par>
                          <p:cTn id="43" fill="hold">
                            <p:stCondLst>
                              <p:cond delay="12000"/>
                            </p:stCondLst>
                            <p:childTnLst>
                              <p:par>
                                <p:cTn id="44" presetID="10" presetClass="entr" presetSubtype="0" fill="hold" grpId="0" nodeType="afterEffect">
                                  <p:stCondLst>
                                    <p:cond delay="0"/>
                                  </p:stCondLst>
                                  <p:childTnLst>
                                    <p:set>
                                      <p:cBhvr>
                                        <p:cTn id="45" dur="1" fill="hold">
                                          <p:stCondLst>
                                            <p:cond delay="0"/>
                                          </p:stCondLst>
                                        </p:cTn>
                                        <p:tgtEl>
                                          <p:spTgt spid="118"/>
                                        </p:tgtEl>
                                        <p:attrNameLst>
                                          <p:attrName>style.visibility</p:attrName>
                                        </p:attrNameLst>
                                      </p:cBhvr>
                                      <p:to>
                                        <p:strVal val="visible"/>
                                      </p:to>
                                    </p:set>
                                    <p:animEffect transition="in" filter="fade">
                                      <p:cBhvr>
                                        <p:cTn id="46" dur="3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animBg="1"/>
      <p:bldP spid="116" grpId="0" animBg="1"/>
      <p:bldP spid="117" grpId="0" animBg="1"/>
      <p:bldP spid="118" grpId="0" animBg="1"/>
      <p:bldP spid="119" grpId="0" animBg="1"/>
      <p:bldP spid="9" grpId="0" animBg="1"/>
      <p:bldP spid="13" grpId="0"/>
      <p:bldP spid="10" grpId="0"/>
      <p:bldP spid="122" grpId="0"/>
      <p:bldP spid="1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6127720" y="1760707"/>
            <a:ext cx="1337024" cy="3188798"/>
          </a:xfrm>
          <a:prstGeom prst="roundRect">
            <a:avLst/>
          </a:prstGeom>
          <a:gradFill>
            <a:gsLst>
              <a:gs pos="0">
                <a:schemeClr val="tx1">
                  <a:lumMod val="75000"/>
                  <a:lumOff val="25000"/>
                </a:schemeClr>
              </a:gs>
              <a:gs pos="100000">
                <a:schemeClr val="bg1">
                  <a:lumMod val="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IXP</a:t>
            </a:r>
          </a:p>
        </p:txBody>
      </p:sp>
      <p:sp>
        <p:nvSpPr>
          <p:cNvPr id="5" name="Rectangle: Rounded Corners 4"/>
          <p:cNvSpPr/>
          <p:nvPr/>
        </p:nvSpPr>
        <p:spPr>
          <a:xfrm>
            <a:off x="811884" y="1690689"/>
            <a:ext cx="1318830" cy="3258816"/>
          </a:xfrm>
          <a:prstGeom prst="roundRect">
            <a:avLst/>
          </a:prstGeom>
          <a:gradFill>
            <a:gsLst>
              <a:gs pos="0">
                <a:schemeClr val="tx1">
                  <a:lumMod val="75000"/>
                  <a:lumOff val="25000"/>
                </a:schemeClr>
              </a:gs>
              <a:gs pos="100000">
                <a:schemeClr val="bg1">
                  <a:lumMod val="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IXP</a:t>
            </a:r>
          </a:p>
        </p:txBody>
      </p:sp>
      <p:sp>
        <p:nvSpPr>
          <p:cNvPr id="2" name="Title 1"/>
          <p:cNvSpPr>
            <a:spLocks noGrp="1"/>
          </p:cNvSpPr>
          <p:nvPr>
            <p:ph type="title"/>
          </p:nvPr>
        </p:nvSpPr>
        <p:spPr/>
        <p:txBody>
          <a:bodyPr/>
          <a:lstStyle/>
          <a:p>
            <a:pPr algn="ctr"/>
            <a:r>
              <a:rPr lang="en-US" dirty="0">
                <a:solidFill>
                  <a:schemeClr val="bg1"/>
                </a:solidFill>
                <a:latin typeface="Papyrus" panose="03070502060502030205" pitchFamily="66" charset="0"/>
              </a:rPr>
              <a:t>Flat Earth</a:t>
            </a:r>
          </a:p>
        </p:txBody>
      </p:sp>
      <p:sp>
        <p:nvSpPr>
          <p:cNvPr id="3" name="Rectangle: Rounded Corners 2"/>
          <p:cNvSpPr/>
          <p:nvPr/>
        </p:nvSpPr>
        <p:spPr>
          <a:xfrm>
            <a:off x="1828800" y="3019246"/>
            <a:ext cx="4684143" cy="319178"/>
          </a:xfrm>
          <a:prstGeom prst="roundRect">
            <a:avLst/>
          </a:prstGeom>
          <a:solidFill>
            <a:srgbClr val="A500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Backbone</a:t>
            </a:r>
          </a:p>
        </p:txBody>
      </p:sp>
      <p:pic>
        <p:nvPicPr>
          <p:cNvPr id="7"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888" y="3223055"/>
            <a:ext cx="429744" cy="25081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Rounded Corners 8"/>
          <p:cNvSpPr/>
          <p:nvPr/>
        </p:nvSpPr>
        <p:spPr>
          <a:xfrm>
            <a:off x="7139796" y="3200395"/>
            <a:ext cx="1339969" cy="319178"/>
          </a:xfrm>
          <a:prstGeom prst="roundRect">
            <a:avLst/>
          </a:prstGeom>
          <a:solidFill>
            <a:srgbClr val="00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Access</a:t>
            </a:r>
          </a:p>
        </p:txBody>
      </p:sp>
      <p:sp>
        <p:nvSpPr>
          <p:cNvPr id="10" name="Rectangle: Rounded Corners 9"/>
          <p:cNvSpPr/>
          <p:nvPr/>
        </p:nvSpPr>
        <p:spPr>
          <a:xfrm>
            <a:off x="419817" y="3927731"/>
            <a:ext cx="738997" cy="31917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Edge</a:t>
            </a:r>
          </a:p>
        </p:txBody>
      </p:sp>
      <p:sp>
        <p:nvSpPr>
          <p:cNvPr id="8" name="Rounded Rectangle 6"/>
          <p:cNvSpPr/>
          <p:nvPr/>
        </p:nvSpPr>
        <p:spPr>
          <a:xfrm>
            <a:off x="38740" y="3423167"/>
            <a:ext cx="420624" cy="420624"/>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3600" b="1" dirty="0">
                <a:sym typeface="Webdings"/>
              </a:rPr>
              <a:t></a:t>
            </a:r>
            <a:endParaRPr lang="en-US" sz="3600" b="1" dirty="0"/>
          </a:p>
        </p:txBody>
      </p:sp>
      <p:sp>
        <p:nvSpPr>
          <p:cNvPr id="11" name="Rectangle 10"/>
          <p:cNvSpPr/>
          <p:nvPr/>
        </p:nvSpPr>
        <p:spPr>
          <a:xfrm>
            <a:off x="1556667" y="2007813"/>
            <a:ext cx="508959" cy="267419"/>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12" name="Rectangle 11"/>
          <p:cNvSpPr/>
          <p:nvPr/>
        </p:nvSpPr>
        <p:spPr>
          <a:xfrm>
            <a:off x="6124775" y="2187555"/>
            <a:ext cx="508959" cy="267419"/>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19" name="Rectangle: Rounded Corners 18"/>
          <p:cNvSpPr/>
          <p:nvPr/>
        </p:nvSpPr>
        <p:spPr>
          <a:xfrm>
            <a:off x="1825929" y="3404551"/>
            <a:ext cx="4684143" cy="319178"/>
          </a:xfrm>
          <a:prstGeom prst="roundRect">
            <a:avLst/>
          </a:prstGeom>
          <a:solidFill>
            <a:srgbClr val="0000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Backbone</a:t>
            </a:r>
          </a:p>
        </p:txBody>
      </p:sp>
      <p:cxnSp>
        <p:nvCxnSpPr>
          <p:cNvPr id="21" name="Straight Arrow Connector 20"/>
          <p:cNvCxnSpPr/>
          <p:nvPr/>
        </p:nvCxnSpPr>
        <p:spPr>
          <a:xfrm>
            <a:off x="1993632" y="3101300"/>
            <a:ext cx="0" cy="474248"/>
          </a:xfrm>
          <a:prstGeom prst="straightConnector1">
            <a:avLst/>
          </a:prstGeom>
          <a:ln w="57150">
            <a:solidFill>
              <a:srgbClr val="FFFF00"/>
            </a:solidFill>
            <a:headEnd type="triangle" w="med" len="med"/>
            <a:tailEnd type="triangle" w="med" len="med"/>
          </a:ln>
          <a:effectLst>
            <a:glow rad="508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290765" y="3107045"/>
            <a:ext cx="0" cy="474248"/>
          </a:xfrm>
          <a:prstGeom prst="straightConnector1">
            <a:avLst/>
          </a:prstGeom>
          <a:ln w="57150">
            <a:solidFill>
              <a:srgbClr val="FFFF00"/>
            </a:solidFill>
            <a:headEnd type="triangle" w="med" len="med"/>
            <a:tailEnd type="triangle" w="med" len="med"/>
          </a:ln>
          <a:effectLst>
            <a:glow rad="508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3" name="Rounded Rectangle 4">
            <a:extLst>
              <a:ext uri="{FF2B5EF4-FFF2-40B4-BE49-F238E27FC236}">
                <a16:creationId xmlns:a16="http://schemas.microsoft.com/office/drawing/2014/main" id="{DDE0ABB3-9A56-4CE7-9EBF-45AD5522FE12}"/>
              </a:ext>
            </a:extLst>
          </p:cNvPr>
          <p:cNvSpPr/>
          <p:nvPr/>
        </p:nvSpPr>
        <p:spPr>
          <a:xfrm>
            <a:off x="55261" y="4407867"/>
            <a:ext cx="420624" cy="418171"/>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ingdings"/>
              </a:rPr>
              <a:t></a:t>
            </a:r>
            <a:endParaRPr lang="en-US" sz="3200" dirty="0"/>
          </a:p>
        </p:txBody>
      </p:sp>
      <p:sp>
        <p:nvSpPr>
          <p:cNvPr id="48" name="Rounded Rectangle 5">
            <a:extLst>
              <a:ext uri="{FF2B5EF4-FFF2-40B4-BE49-F238E27FC236}">
                <a16:creationId xmlns:a16="http://schemas.microsoft.com/office/drawing/2014/main" id="{EA8DD3E2-3118-42FF-8EEF-E250A2607302}"/>
              </a:ext>
            </a:extLst>
          </p:cNvPr>
          <p:cNvSpPr/>
          <p:nvPr/>
        </p:nvSpPr>
        <p:spPr>
          <a:xfrm>
            <a:off x="55261" y="3902564"/>
            <a:ext cx="420624" cy="41817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0" name="Rounded Rectangle 8">
            <a:extLst>
              <a:ext uri="{FF2B5EF4-FFF2-40B4-BE49-F238E27FC236}">
                <a16:creationId xmlns:a16="http://schemas.microsoft.com/office/drawing/2014/main" id="{22C4CAC7-FE98-41DE-BF5A-BA978DBAA51B}"/>
              </a:ext>
            </a:extLst>
          </p:cNvPr>
          <p:cNvSpPr/>
          <p:nvPr/>
        </p:nvSpPr>
        <p:spPr>
          <a:xfrm>
            <a:off x="55261" y="2752345"/>
            <a:ext cx="420624" cy="418171"/>
          </a:xfrm>
          <a:prstGeom prst="roundRect">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1" name="Rounded Rectangle 9">
            <a:extLst>
              <a:ext uri="{FF2B5EF4-FFF2-40B4-BE49-F238E27FC236}">
                <a16:creationId xmlns:a16="http://schemas.microsoft.com/office/drawing/2014/main" id="{1ED6A59A-75FD-43B1-9E99-500964E04BF5}"/>
              </a:ext>
            </a:extLst>
          </p:cNvPr>
          <p:cNvSpPr/>
          <p:nvPr/>
        </p:nvSpPr>
        <p:spPr>
          <a:xfrm>
            <a:off x="55261" y="1737054"/>
            <a:ext cx="420624" cy="41817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2" name="Rectangle: Rounded Corners 51">
            <a:extLst>
              <a:ext uri="{FF2B5EF4-FFF2-40B4-BE49-F238E27FC236}">
                <a16:creationId xmlns:a16="http://schemas.microsoft.com/office/drawing/2014/main" id="{51BBC18E-ED21-472E-97E5-7D90EC3C0016}"/>
              </a:ext>
            </a:extLst>
          </p:cNvPr>
          <p:cNvSpPr/>
          <p:nvPr/>
        </p:nvSpPr>
        <p:spPr>
          <a:xfrm>
            <a:off x="351902" y="2295385"/>
            <a:ext cx="738997" cy="31917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Edge</a:t>
            </a:r>
          </a:p>
        </p:txBody>
      </p:sp>
      <p:sp>
        <p:nvSpPr>
          <p:cNvPr id="49" name="Rounded Rectangle 7">
            <a:extLst>
              <a:ext uri="{FF2B5EF4-FFF2-40B4-BE49-F238E27FC236}">
                <a16:creationId xmlns:a16="http://schemas.microsoft.com/office/drawing/2014/main" id="{C7293C3D-ECB9-4226-A277-74908F2D9334}"/>
              </a:ext>
            </a:extLst>
          </p:cNvPr>
          <p:cNvSpPr/>
          <p:nvPr/>
        </p:nvSpPr>
        <p:spPr>
          <a:xfrm>
            <a:off x="38740" y="2254277"/>
            <a:ext cx="420624" cy="418171"/>
          </a:xfrm>
          <a:prstGeom prst="roundRect">
            <a:avLst/>
          </a:prstGeom>
          <a:gradFill flip="none" rotWithShape="1">
            <a:gsLst>
              <a:gs pos="32000">
                <a:srgbClr val="660066"/>
              </a:gs>
              <a:gs pos="100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3" name="Rectangle: Rounded Corners 52">
            <a:extLst>
              <a:ext uri="{FF2B5EF4-FFF2-40B4-BE49-F238E27FC236}">
                <a16:creationId xmlns:a16="http://schemas.microsoft.com/office/drawing/2014/main" id="{E0451741-C886-433B-B579-D040344AA680}"/>
              </a:ext>
            </a:extLst>
          </p:cNvPr>
          <p:cNvSpPr/>
          <p:nvPr/>
        </p:nvSpPr>
        <p:spPr>
          <a:xfrm>
            <a:off x="7139796" y="1896278"/>
            <a:ext cx="1339969" cy="319178"/>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Access</a:t>
            </a:r>
          </a:p>
        </p:txBody>
      </p:sp>
      <p:sp>
        <p:nvSpPr>
          <p:cNvPr id="54" name="Rectangle: Rounded Corners 53">
            <a:extLst>
              <a:ext uri="{FF2B5EF4-FFF2-40B4-BE49-F238E27FC236}">
                <a16:creationId xmlns:a16="http://schemas.microsoft.com/office/drawing/2014/main" id="{6B10A98F-288C-4AFE-9EC0-5DD9244569F5}"/>
              </a:ext>
            </a:extLst>
          </p:cNvPr>
          <p:cNvSpPr/>
          <p:nvPr/>
        </p:nvSpPr>
        <p:spPr>
          <a:xfrm>
            <a:off x="7139796" y="4602254"/>
            <a:ext cx="1339969" cy="319178"/>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Access</a:t>
            </a:r>
          </a:p>
        </p:txBody>
      </p:sp>
      <p:pic>
        <p:nvPicPr>
          <p:cNvPr id="55" name="Picture 2" descr="http://clipartion.com/wp-content/uploads/2015/10/blue-eye-of-horus-symbol-clipart-free-clip-art-images.png">
            <a:extLst>
              <a:ext uri="{FF2B5EF4-FFF2-40B4-BE49-F238E27FC236}">
                <a16:creationId xmlns:a16="http://schemas.microsoft.com/office/drawing/2014/main" id="{765C1F35-AEA3-4AFD-A9DF-8148E57A5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404" y="3494865"/>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6" name="Picture 2" descr="http://clipartion.com/wp-content/uploads/2015/10/blue-eye-of-horus-symbol-clipart-free-clip-art-images.png">
            <a:extLst>
              <a:ext uri="{FF2B5EF4-FFF2-40B4-BE49-F238E27FC236}">
                <a16:creationId xmlns:a16="http://schemas.microsoft.com/office/drawing/2014/main" id="{61598009-3F98-476E-9238-D3E5FFCCB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873" y="3759332"/>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7" name="Picture 2" descr="http://clipartion.com/wp-content/uploads/2015/10/blue-eye-of-horus-symbol-clipart-free-clip-art-images.png">
            <a:extLst>
              <a:ext uri="{FF2B5EF4-FFF2-40B4-BE49-F238E27FC236}">
                <a16:creationId xmlns:a16="http://schemas.microsoft.com/office/drawing/2014/main" id="{A339357A-EFB8-4514-AF95-821C30849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8499" y="4020462"/>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8" name="Picture 2" descr="http://clipartion.com/wp-content/uploads/2015/10/blue-eye-of-horus-symbol-clipart-free-clip-art-images.png">
            <a:extLst>
              <a:ext uri="{FF2B5EF4-FFF2-40B4-BE49-F238E27FC236}">
                <a16:creationId xmlns:a16="http://schemas.microsoft.com/office/drawing/2014/main" id="{EA7E3831-5788-4DCE-A6DE-E871F8DA4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06" y="2667129"/>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9" name="Picture 2" descr="http://clipartion.com/wp-content/uploads/2015/10/blue-eye-of-horus-symbol-clipart-free-clip-art-images.png">
            <a:extLst>
              <a:ext uri="{FF2B5EF4-FFF2-40B4-BE49-F238E27FC236}">
                <a16:creationId xmlns:a16="http://schemas.microsoft.com/office/drawing/2014/main" id="{659DA74B-33D3-4118-B4BA-CB0998A56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9313" y="2963558"/>
            <a:ext cx="429744" cy="250814"/>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D7FC3FF-9952-4F06-93A6-5C7A3696DEEE}"/>
              </a:ext>
            </a:extLst>
          </p:cNvPr>
          <p:cNvSpPr txBox="1"/>
          <p:nvPr/>
        </p:nvSpPr>
        <p:spPr>
          <a:xfrm>
            <a:off x="7650760" y="3463670"/>
            <a:ext cx="860492" cy="646331"/>
          </a:xfrm>
          <a:prstGeom prst="rect">
            <a:avLst/>
          </a:prstGeom>
          <a:noFill/>
        </p:spPr>
        <p:txBody>
          <a:bodyPr wrap="none" rtlCol="0">
            <a:spAutoFit/>
          </a:bodyPr>
          <a:lstStyle/>
          <a:p>
            <a:pPr algn="ctr"/>
            <a:r>
              <a:rPr lang="en-US" dirty="0">
                <a:solidFill>
                  <a:srgbClr val="66FFCC"/>
                </a:solidFill>
              </a:rPr>
              <a:t>25%</a:t>
            </a:r>
          </a:p>
          <a:p>
            <a:pPr algn="ctr"/>
            <a:r>
              <a:rPr lang="en-US" dirty="0">
                <a:solidFill>
                  <a:srgbClr val="66FFCC"/>
                </a:solidFill>
              </a:rPr>
              <a:t>Market</a:t>
            </a:r>
          </a:p>
        </p:txBody>
      </p:sp>
      <p:cxnSp>
        <p:nvCxnSpPr>
          <p:cNvPr id="60" name="Straight Arrow Connector 59">
            <a:extLst>
              <a:ext uri="{FF2B5EF4-FFF2-40B4-BE49-F238E27FC236}">
                <a16:creationId xmlns:a16="http://schemas.microsoft.com/office/drawing/2014/main" id="{0A667A06-F5CC-4052-86B8-DE68E9E91E8A}"/>
              </a:ext>
            </a:extLst>
          </p:cNvPr>
          <p:cNvCxnSpPr/>
          <p:nvPr/>
        </p:nvCxnSpPr>
        <p:spPr>
          <a:xfrm>
            <a:off x="580674" y="3783128"/>
            <a:ext cx="471576" cy="0"/>
          </a:xfrm>
          <a:prstGeom prst="straightConnector1">
            <a:avLst/>
          </a:prstGeom>
          <a:ln w="57150">
            <a:solidFill>
              <a:srgbClr val="66FF66"/>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16BACB08-A771-49FF-81E0-899A822DD58B}"/>
              </a:ext>
            </a:extLst>
          </p:cNvPr>
          <p:cNvCxnSpPr/>
          <p:nvPr/>
        </p:nvCxnSpPr>
        <p:spPr>
          <a:xfrm>
            <a:off x="8275988" y="3083734"/>
            <a:ext cx="471576" cy="0"/>
          </a:xfrm>
          <a:prstGeom prst="straightConnector1">
            <a:avLst/>
          </a:prstGeom>
          <a:ln w="57150">
            <a:solidFill>
              <a:srgbClr val="66FF66"/>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5192EEF9-5F66-480E-B230-9494F31FF1F7}"/>
              </a:ext>
            </a:extLst>
          </p:cNvPr>
          <p:cNvCxnSpPr/>
          <p:nvPr/>
        </p:nvCxnSpPr>
        <p:spPr>
          <a:xfrm>
            <a:off x="6543802" y="4602254"/>
            <a:ext cx="471576" cy="0"/>
          </a:xfrm>
          <a:prstGeom prst="straightConnector1">
            <a:avLst/>
          </a:prstGeom>
          <a:ln w="57150">
            <a:solidFill>
              <a:srgbClr val="FFFF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77B5781D-3F80-4FD8-A980-B80BCE763B5B}"/>
              </a:ext>
            </a:extLst>
          </p:cNvPr>
          <p:cNvCxnSpPr/>
          <p:nvPr/>
        </p:nvCxnSpPr>
        <p:spPr>
          <a:xfrm>
            <a:off x="576096" y="2155225"/>
            <a:ext cx="471576" cy="0"/>
          </a:xfrm>
          <a:prstGeom prst="straightConnector1">
            <a:avLst/>
          </a:prstGeom>
          <a:ln w="57150">
            <a:solidFill>
              <a:srgbClr val="66FF66"/>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21C268E8-AB42-4647-93C0-CF83EF77F917}"/>
              </a:ext>
            </a:extLst>
          </p:cNvPr>
          <p:cNvCxnSpPr/>
          <p:nvPr/>
        </p:nvCxnSpPr>
        <p:spPr>
          <a:xfrm>
            <a:off x="1659138" y="3860663"/>
            <a:ext cx="471576" cy="0"/>
          </a:xfrm>
          <a:prstGeom prst="straightConnector1">
            <a:avLst/>
          </a:prstGeom>
          <a:ln w="57150">
            <a:solidFill>
              <a:srgbClr val="66FF66"/>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468AF12F-57B0-424C-B4DC-009C8E860AB4}"/>
              </a:ext>
            </a:extLst>
          </p:cNvPr>
          <p:cNvCxnSpPr/>
          <p:nvPr/>
        </p:nvCxnSpPr>
        <p:spPr>
          <a:xfrm>
            <a:off x="1746844" y="2895901"/>
            <a:ext cx="471576" cy="0"/>
          </a:xfrm>
          <a:prstGeom prst="straightConnector1">
            <a:avLst/>
          </a:prstGeom>
          <a:ln w="57150">
            <a:solidFill>
              <a:srgbClr val="66FF66"/>
            </a:solidFill>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B91E4D44-7B20-488B-9F40-55418F0DAE53}"/>
              </a:ext>
            </a:extLst>
          </p:cNvPr>
          <p:cNvCxnSpPr/>
          <p:nvPr/>
        </p:nvCxnSpPr>
        <p:spPr>
          <a:xfrm>
            <a:off x="8271326" y="1733221"/>
            <a:ext cx="471576" cy="0"/>
          </a:xfrm>
          <a:prstGeom prst="straightConnector1">
            <a:avLst/>
          </a:prstGeom>
          <a:ln w="57150">
            <a:solidFill>
              <a:srgbClr val="66FF66"/>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F1358FF1-FF45-4053-818E-007D611CB3C1}"/>
              </a:ext>
            </a:extLst>
          </p:cNvPr>
          <p:cNvCxnSpPr/>
          <p:nvPr/>
        </p:nvCxnSpPr>
        <p:spPr>
          <a:xfrm>
            <a:off x="8296340" y="4494483"/>
            <a:ext cx="471576" cy="0"/>
          </a:xfrm>
          <a:prstGeom prst="straightConnector1">
            <a:avLst/>
          </a:prstGeom>
          <a:ln w="57150">
            <a:solidFill>
              <a:srgbClr val="66FF66"/>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D5B30B5C-E4FD-4E33-839C-18388396EDCD}"/>
              </a:ext>
            </a:extLst>
          </p:cNvPr>
          <p:cNvCxnSpPr/>
          <p:nvPr/>
        </p:nvCxnSpPr>
        <p:spPr>
          <a:xfrm>
            <a:off x="104520" y="6670339"/>
            <a:ext cx="471576" cy="0"/>
          </a:xfrm>
          <a:prstGeom prst="straightConnector1">
            <a:avLst/>
          </a:prstGeom>
          <a:ln w="57150">
            <a:solidFill>
              <a:srgbClr val="66FF66"/>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30C09C1D-0B10-4FF1-9570-E611F8050518}"/>
              </a:ext>
            </a:extLst>
          </p:cNvPr>
          <p:cNvSpPr txBox="1"/>
          <p:nvPr/>
        </p:nvSpPr>
        <p:spPr>
          <a:xfrm>
            <a:off x="568603" y="6484690"/>
            <a:ext cx="1261949" cy="369332"/>
          </a:xfrm>
          <a:prstGeom prst="rect">
            <a:avLst/>
          </a:prstGeom>
          <a:noFill/>
        </p:spPr>
        <p:txBody>
          <a:bodyPr wrap="none" rtlCol="0">
            <a:spAutoFit/>
          </a:bodyPr>
          <a:lstStyle/>
          <a:p>
            <a:r>
              <a:rPr lang="en-US" dirty="0">
                <a:solidFill>
                  <a:srgbClr val="66FF66"/>
                </a:solidFill>
              </a:rPr>
              <a:t>Paid Transit</a:t>
            </a:r>
          </a:p>
        </p:txBody>
      </p:sp>
      <p:cxnSp>
        <p:nvCxnSpPr>
          <p:cNvPr id="70" name="Straight Arrow Connector 69">
            <a:extLst>
              <a:ext uri="{FF2B5EF4-FFF2-40B4-BE49-F238E27FC236}">
                <a16:creationId xmlns:a16="http://schemas.microsoft.com/office/drawing/2014/main" id="{2D9540E9-82B2-4DDE-8167-181BCA6A2B74}"/>
              </a:ext>
            </a:extLst>
          </p:cNvPr>
          <p:cNvCxnSpPr/>
          <p:nvPr/>
        </p:nvCxnSpPr>
        <p:spPr>
          <a:xfrm>
            <a:off x="1829838" y="6670339"/>
            <a:ext cx="471576" cy="0"/>
          </a:xfrm>
          <a:prstGeom prst="straightConnector1">
            <a:avLst/>
          </a:prstGeom>
          <a:ln w="57150">
            <a:solidFill>
              <a:srgbClr val="FFFF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952BB9C1-9E2F-4A6F-8166-274966F2B7CA}"/>
              </a:ext>
            </a:extLst>
          </p:cNvPr>
          <p:cNvSpPr txBox="1"/>
          <p:nvPr/>
        </p:nvSpPr>
        <p:spPr>
          <a:xfrm>
            <a:off x="2293207" y="6476301"/>
            <a:ext cx="2448299" cy="369332"/>
          </a:xfrm>
          <a:prstGeom prst="rect">
            <a:avLst/>
          </a:prstGeom>
          <a:noFill/>
        </p:spPr>
        <p:txBody>
          <a:bodyPr wrap="none" rtlCol="0">
            <a:spAutoFit/>
          </a:bodyPr>
          <a:lstStyle/>
          <a:p>
            <a:r>
              <a:rPr lang="en-US" dirty="0">
                <a:solidFill>
                  <a:srgbClr val="FFFF00"/>
                </a:solidFill>
              </a:rPr>
              <a:t>Settlement Free Peering</a:t>
            </a:r>
          </a:p>
        </p:txBody>
      </p:sp>
      <p:sp>
        <p:nvSpPr>
          <p:cNvPr id="73" name="Rounded Rectangle 5">
            <a:extLst>
              <a:ext uri="{FF2B5EF4-FFF2-40B4-BE49-F238E27FC236}">
                <a16:creationId xmlns:a16="http://schemas.microsoft.com/office/drawing/2014/main" id="{9AE4672A-1CA2-4B1D-A063-B8CB1A2F8D4A}"/>
              </a:ext>
            </a:extLst>
          </p:cNvPr>
          <p:cNvSpPr/>
          <p:nvPr/>
        </p:nvSpPr>
        <p:spPr>
          <a:xfrm>
            <a:off x="6115302" y="3905800"/>
            <a:ext cx="267042" cy="27127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4" name="Rounded Rectangle 6">
            <a:extLst>
              <a:ext uri="{FF2B5EF4-FFF2-40B4-BE49-F238E27FC236}">
                <a16:creationId xmlns:a16="http://schemas.microsoft.com/office/drawing/2014/main" id="{FE871DA5-D94D-4704-9DF2-2C8818A05F61}"/>
              </a:ext>
            </a:extLst>
          </p:cNvPr>
          <p:cNvSpPr/>
          <p:nvPr/>
        </p:nvSpPr>
        <p:spPr>
          <a:xfrm>
            <a:off x="6124345" y="4395706"/>
            <a:ext cx="267042" cy="271275"/>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b="1" dirty="0">
                <a:sym typeface="Webdings"/>
              </a:rPr>
              <a:t></a:t>
            </a:r>
            <a:endParaRPr lang="en-US" sz="1600" b="1" dirty="0"/>
          </a:p>
        </p:txBody>
      </p:sp>
      <p:sp>
        <p:nvSpPr>
          <p:cNvPr id="75" name="Rounded Rectangle 7">
            <a:extLst>
              <a:ext uri="{FF2B5EF4-FFF2-40B4-BE49-F238E27FC236}">
                <a16:creationId xmlns:a16="http://schemas.microsoft.com/office/drawing/2014/main" id="{9A7DB5B6-E855-4741-8FC1-43F14FA698A7}"/>
              </a:ext>
            </a:extLst>
          </p:cNvPr>
          <p:cNvSpPr/>
          <p:nvPr/>
        </p:nvSpPr>
        <p:spPr>
          <a:xfrm>
            <a:off x="6124345" y="1919369"/>
            <a:ext cx="267042" cy="271275"/>
          </a:xfrm>
          <a:prstGeom prst="roundRect">
            <a:avLst/>
          </a:prstGeom>
          <a:gradFill flip="none" rotWithShape="1">
            <a:gsLst>
              <a:gs pos="32000">
                <a:srgbClr val="660066"/>
              </a:gs>
              <a:gs pos="100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6" name="Rounded Rectangle 8">
            <a:extLst>
              <a:ext uri="{FF2B5EF4-FFF2-40B4-BE49-F238E27FC236}">
                <a16:creationId xmlns:a16="http://schemas.microsoft.com/office/drawing/2014/main" id="{6FB450B1-96B5-4221-B32B-88B59AA4FDC9}"/>
              </a:ext>
            </a:extLst>
          </p:cNvPr>
          <p:cNvSpPr/>
          <p:nvPr/>
        </p:nvSpPr>
        <p:spPr>
          <a:xfrm>
            <a:off x="6427479" y="1914932"/>
            <a:ext cx="267042" cy="271275"/>
          </a:xfrm>
          <a:prstGeom prst="roundRect">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7" name="Rounded Rectangle 9">
            <a:extLst>
              <a:ext uri="{FF2B5EF4-FFF2-40B4-BE49-F238E27FC236}">
                <a16:creationId xmlns:a16="http://schemas.microsoft.com/office/drawing/2014/main" id="{D3A9CB2B-3F34-4B29-838C-03CE8A1E2044}"/>
              </a:ext>
            </a:extLst>
          </p:cNvPr>
          <p:cNvSpPr/>
          <p:nvPr/>
        </p:nvSpPr>
        <p:spPr>
          <a:xfrm>
            <a:off x="6117698" y="2460284"/>
            <a:ext cx="267042" cy="27127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8" name="Rectangle 77">
            <a:extLst>
              <a:ext uri="{FF2B5EF4-FFF2-40B4-BE49-F238E27FC236}">
                <a16:creationId xmlns:a16="http://schemas.microsoft.com/office/drawing/2014/main" id="{79735198-B3B8-43B6-86A7-BEFADCD5CC68}"/>
              </a:ext>
            </a:extLst>
          </p:cNvPr>
          <p:cNvSpPr/>
          <p:nvPr/>
        </p:nvSpPr>
        <p:spPr>
          <a:xfrm>
            <a:off x="6965982" y="2519400"/>
            <a:ext cx="508959" cy="267419"/>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79" name="Rectangle 78">
            <a:extLst>
              <a:ext uri="{FF2B5EF4-FFF2-40B4-BE49-F238E27FC236}">
                <a16:creationId xmlns:a16="http://schemas.microsoft.com/office/drawing/2014/main" id="{B42E5FAF-1358-4D76-9989-7BC9C64DFBEE}"/>
              </a:ext>
            </a:extLst>
          </p:cNvPr>
          <p:cNvSpPr/>
          <p:nvPr/>
        </p:nvSpPr>
        <p:spPr>
          <a:xfrm>
            <a:off x="6955785" y="3886752"/>
            <a:ext cx="508959" cy="267419"/>
          </a:xfrm>
          <a:prstGeom prst="rect">
            <a:avLst/>
          </a:prstGeom>
          <a:solidFill>
            <a:srgbClr val="993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17" name="TextBox 16">
            <a:extLst>
              <a:ext uri="{FF2B5EF4-FFF2-40B4-BE49-F238E27FC236}">
                <a16:creationId xmlns:a16="http://schemas.microsoft.com/office/drawing/2014/main" id="{1BC3A962-DE9C-4B7B-9404-1E83F083F818}"/>
              </a:ext>
            </a:extLst>
          </p:cNvPr>
          <p:cNvSpPr txBox="1"/>
          <p:nvPr/>
        </p:nvSpPr>
        <p:spPr>
          <a:xfrm>
            <a:off x="6036932" y="4121054"/>
            <a:ext cx="506870" cy="307777"/>
          </a:xfrm>
          <a:prstGeom prst="rect">
            <a:avLst/>
          </a:prstGeom>
          <a:noFill/>
        </p:spPr>
        <p:txBody>
          <a:bodyPr wrap="none" rtlCol="0">
            <a:spAutoFit/>
          </a:bodyPr>
          <a:lstStyle/>
          <a:p>
            <a:r>
              <a:rPr lang="en-US" sz="1400" dirty="0">
                <a:solidFill>
                  <a:srgbClr val="FF0000"/>
                </a:solidFill>
              </a:rPr>
              <a:t>CDN</a:t>
            </a:r>
          </a:p>
        </p:txBody>
      </p:sp>
      <p:sp>
        <p:nvSpPr>
          <p:cNvPr id="80" name="TextBox 79">
            <a:extLst>
              <a:ext uri="{FF2B5EF4-FFF2-40B4-BE49-F238E27FC236}">
                <a16:creationId xmlns:a16="http://schemas.microsoft.com/office/drawing/2014/main" id="{F6026C61-28F4-4284-B73F-046C158DBBDF}"/>
              </a:ext>
            </a:extLst>
          </p:cNvPr>
          <p:cNvSpPr txBox="1"/>
          <p:nvPr/>
        </p:nvSpPr>
        <p:spPr>
          <a:xfrm>
            <a:off x="6071014" y="4627586"/>
            <a:ext cx="506870" cy="307777"/>
          </a:xfrm>
          <a:prstGeom prst="rect">
            <a:avLst/>
          </a:prstGeom>
          <a:noFill/>
        </p:spPr>
        <p:txBody>
          <a:bodyPr wrap="none" rtlCol="0">
            <a:spAutoFit/>
          </a:bodyPr>
          <a:lstStyle/>
          <a:p>
            <a:r>
              <a:rPr lang="en-US" sz="1400" dirty="0">
                <a:solidFill>
                  <a:srgbClr val="7030A0"/>
                </a:solidFill>
              </a:rPr>
              <a:t>CDN</a:t>
            </a:r>
          </a:p>
        </p:txBody>
      </p:sp>
      <p:sp>
        <p:nvSpPr>
          <p:cNvPr id="24" name="Freeform: Shape 23">
            <a:extLst>
              <a:ext uri="{FF2B5EF4-FFF2-40B4-BE49-F238E27FC236}">
                <a16:creationId xmlns:a16="http://schemas.microsoft.com/office/drawing/2014/main" id="{D0E508BE-12D9-4F60-B6FE-6C55728D05DC}"/>
              </a:ext>
            </a:extLst>
          </p:cNvPr>
          <p:cNvSpPr/>
          <p:nvPr/>
        </p:nvSpPr>
        <p:spPr>
          <a:xfrm>
            <a:off x="478172" y="3521732"/>
            <a:ext cx="5788404" cy="618108"/>
          </a:xfrm>
          <a:custGeom>
            <a:avLst/>
            <a:gdLst>
              <a:gd name="connsiteX0" fmla="*/ 0 w 5788404"/>
              <a:gd name="connsiteY0" fmla="*/ 572096 h 618108"/>
              <a:gd name="connsiteX1" fmla="*/ 293615 w 5788404"/>
              <a:gd name="connsiteY1" fmla="*/ 572096 h 618108"/>
              <a:gd name="connsiteX2" fmla="*/ 1442907 w 5788404"/>
              <a:gd name="connsiteY2" fmla="*/ 93923 h 618108"/>
              <a:gd name="connsiteX3" fmla="*/ 5050173 w 5788404"/>
              <a:gd name="connsiteY3" fmla="*/ 18422 h 618108"/>
              <a:gd name="connsiteX4" fmla="*/ 5788404 w 5788404"/>
              <a:gd name="connsiteY4" fmla="*/ 328815 h 61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8404" h="618108">
                <a:moveTo>
                  <a:pt x="0" y="572096"/>
                </a:moveTo>
                <a:cubicBezTo>
                  <a:pt x="26565" y="611944"/>
                  <a:pt x="53131" y="651792"/>
                  <a:pt x="293615" y="572096"/>
                </a:cubicBezTo>
                <a:cubicBezTo>
                  <a:pt x="534100" y="492400"/>
                  <a:pt x="650147" y="186202"/>
                  <a:pt x="1442907" y="93923"/>
                </a:cubicBezTo>
                <a:cubicBezTo>
                  <a:pt x="2235667" y="1644"/>
                  <a:pt x="4325924" y="-20727"/>
                  <a:pt x="5050173" y="18422"/>
                </a:cubicBezTo>
                <a:cubicBezTo>
                  <a:pt x="5774422" y="57571"/>
                  <a:pt x="5781413" y="193193"/>
                  <a:pt x="5788404" y="328815"/>
                </a:cubicBezTo>
              </a:path>
            </a:pathLst>
          </a:custGeom>
          <a:noFill/>
          <a:ln>
            <a:solidFill>
              <a:srgbClr val="FF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7FEA777F-A083-4285-B06E-5BF4AEB2A225}"/>
              </a:ext>
            </a:extLst>
          </p:cNvPr>
          <p:cNvCxnSpPr/>
          <p:nvPr/>
        </p:nvCxnSpPr>
        <p:spPr>
          <a:xfrm>
            <a:off x="6738688" y="2199425"/>
            <a:ext cx="471576" cy="0"/>
          </a:xfrm>
          <a:prstGeom prst="straightConnector1">
            <a:avLst/>
          </a:prstGeom>
          <a:ln w="57150">
            <a:solidFill>
              <a:srgbClr val="FFFF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A87C4137-EE27-49D3-9CF6-64D48F591C66}"/>
              </a:ext>
            </a:extLst>
          </p:cNvPr>
          <p:cNvCxnSpPr/>
          <p:nvPr/>
        </p:nvCxnSpPr>
        <p:spPr>
          <a:xfrm flipH="1" flipV="1">
            <a:off x="6510072" y="3783128"/>
            <a:ext cx="629724" cy="71135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09F6D0B-8413-4F03-A812-69FAD21F3FA8}"/>
              </a:ext>
            </a:extLst>
          </p:cNvPr>
          <p:cNvCxnSpPr>
            <a:cxnSpLocks/>
          </p:cNvCxnSpPr>
          <p:nvPr/>
        </p:nvCxnSpPr>
        <p:spPr>
          <a:xfrm flipH="1">
            <a:off x="6536319" y="2323226"/>
            <a:ext cx="589681" cy="69602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564ABFC7-33B5-43FA-AC4F-BAFC6F1F0634}"/>
              </a:ext>
            </a:extLst>
          </p:cNvPr>
          <p:cNvCxnSpPr/>
          <p:nvPr/>
        </p:nvCxnSpPr>
        <p:spPr>
          <a:xfrm>
            <a:off x="6633734" y="3287501"/>
            <a:ext cx="471576" cy="0"/>
          </a:xfrm>
          <a:prstGeom prst="straightConnector1">
            <a:avLst/>
          </a:prstGeom>
          <a:ln w="57150">
            <a:solidFill>
              <a:srgbClr val="FFFF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0AA70756-AC39-486E-89FE-E9DD6382C8F1}"/>
              </a:ext>
            </a:extLst>
          </p:cNvPr>
          <p:cNvCxnSpPr>
            <a:cxnSpLocks/>
          </p:cNvCxnSpPr>
          <p:nvPr/>
        </p:nvCxnSpPr>
        <p:spPr>
          <a:xfrm flipV="1">
            <a:off x="6577884" y="3491062"/>
            <a:ext cx="527426" cy="411502"/>
          </a:xfrm>
          <a:prstGeom prst="straightConnector1">
            <a:avLst/>
          </a:prstGeom>
          <a:ln w="57150">
            <a:solidFill>
              <a:srgbClr val="FFFF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1" name="Freeform: Shape 80">
            <a:extLst>
              <a:ext uri="{FF2B5EF4-FFF2-40B4-BE49-F238E27FC236}">
                <a16:creationId xmlns:a16="http://schemas.microsoft.com/office/drawing/2014/main" id="{F1F11053-38A6-4F33-BA04-29B0D2D9C394}"/>
              </a:ext>
            </a:extLst>
          </p:cNvPr>
          <p:cNvSpPr/>
          <p:nvPr/>
        </p:nvSpPr>
        <p:spPr>
          <a:xfrm>
            <a:off x="6417578" y="3380763"/>
            <a:ext cx="1770077" cy="679509"/>
          </a:xfrm>
          <a:custGeom>
            <a:avLst/>
            <a:gdLst>
              <a:gd name="connsiteX0" fmla="*/ 0 w 1770077"/>
              <a:gd name="connsiteY0" fmla="*/ 679509 h 679509"/>
              <a:gd name="connsiteX1" fmla="*/ 335560 w 1770077"/>
              <a:gd name="connsiteY1" fmla="*/ 486562 h 679509"/>
              <a:gd name="connsiteX2" fmla="*/ 587229 w 1770077"/>
              <a:gd name="connsiteY2" fmla="*/ 92279 h 679509"/>
              <a:gd name="connsiteX3" fmla="*/ 1770077 w 1770077"/>
              <a:gd name="connsiteY3" fmla="*/ 0 h 679509"/>
            </a:gdLst>
            <a:ahLst/>
            <a:cxnLst>
              <a:cxn ang="0">
                <a:pos x="connsiteX0" y="connsiteY0"/>
              </a:cxn>
              <a:cxn ang="0">
                <a:pos x="connsiteX1" y="connsiteY1"/>
              </a:cxn>
              <a:cxn ang="0">
                <a:pos x="connsiteX2" y="connsiteY2"/>
              </a:cxn>
              <a:cxn ang="0">
                <a:pos x="connsiteX3" y="connsiteY3"/>
              </a:cxn>
            </a:cxnLst>
            <a:rect l="l" t="t" r="r" b="b"/>
            <a:pathLst>
              <a:path w="1770077" h="679509">
                <a:moveTo>
                  <a:pt x="0" y="679509"/>
                </a:moveTo>
                <a:cubicBezTo>
                  <a:pt x="118844" y="631971"/>
                  <a:pt x="237689" y="584434"/>
                  <a:pt x="335560" y="486562"/>
                </a:cubicBezTo>
                <a:cubicBezTo>
                  <a:pt x="433431" y="388690"/>
                  <a:pt x="348143" y="173373"/>
                  <a:pt x="587229" y="92279"/>
                </a:cubicBezTo>
                <a:cubicBezTo>
                  <a:pt x="826315" y="11185"/>
                  <a:pt x="1298196" y="5592"/>
                  <a:pt x="1770077" y="0"/>
                </a:cubicBezTo>
              </a:path>
            </a:pathLst>
          </a:custGeom>
          <a:noFill/>
          <a:ln w="149225">
            <a:solidFill>
              <a:srgbClr val="FF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Speech Bubble: Rectangle with Corners Rounded 90">
            <a:extLst>
              <a:ext uri="{FF2B5EF4-FFF2-40B4-BE49-F238E27FC236}">
                <a16:creationId xmlns:a16="http://schemas.microsoft.com/office/drawing/2014/main" id="{D7F9424C-2A96-4189-A473-7F3E11F58E7A}"/>
              </a:ext>
            </a:extLst>
          </p:cNvPr>
          <p:cNvSpPr/>
          <p:nvPr/>
        </p:nvSpPr>
        <p:spPr>
          <a:xfrm>
            <a:off x="3909269" y="1526796"/>
            <a:ext cx="1684253" cy="1136421"/>
          </a:xfrm>
          <a:prstGeom prst="wedgeRoundRectCallout">
            <a:avLst>
              <a:gd name="adj1" fmla="val -39262"/>
              <a:gd name="adj2" fmla="val 72835"/>
              <a:gd name="adj3" fmla="val 1666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Backbones have become CDN feeder networks</a:t>
            </a:r>
          </a:p>
        </p:txBody>
      </p:sp>
      <p:sp>
        <p:nvSpPr>
          <p:cNvPr id="92" name="TextBox 91">
            <a:extLst>
              <a:ext uri="{FF2B5EF4-FFF2-40B4-BE49-F238E27FC236}">
                <a16:creationId xmlns:a16="http://schemas.microsoft.com/office/drawing/2014/main" id="{906E64C2-B036-49C5-836F-37D62DB17F01}"/>
              </a:ext>
            </a:extLst>
          </p:cNvPr>
          <p:cNvSpPr txBox="1"/>
          <p:nvPr/>
        </p:nvSpPr>
        <p:spPr>
          <a:xfrm>
            <a:off x="6019256" y="4925481"/>
            <a:ext cx="1644681" cy="338554"/>
          </a:xfrm>
          <a:prstGeom prst="rect">
            <a:avLst/>
          </a:prstGeom>
          <a:noFill/>
        </p:spPr>
        <p:txBody>
          <a:bodyPr wrap="none" rtlCol="0">
            <a:spAutoFit/>
          </a:bodyPr>
          <a:lstStyle/>
          <a:p>
            <a:r>
              <a:rPr lang="en-US" sz="1600" dirty="0">
                <a:solidFill>
                  <a:schemeClr val="tx1">
                    <a:lumMod val="75000"/>
                    <a:lumOff val="25000"/>
                  </a:schemeClr>
                </a:solidFill>
              </a:rPr>
              <a:t>New York City IXP</a:t>
            </a:r>
          </a:p>
        </p:txBody>
      </p:sp>
      <p:sp>
        <p:nvSpPr>
          <p:cNvPr id="93" name="TextBox 92">
            <a:extLst>
              <a:ext uri="{FF2B5EF4-FFF2-40B4-BE49-F238E27FC236}">
                <a16:creationId xmlns:a16="http://schemas.microsoft.com/office/drawing/2014/main" id="{4ECE7809-9CB5-460C-AC78-E7201F10A960}"/>
              </a:ext>
            </a:extLst>
          </p:cNvPr>
          <p:cNvSpPr txBox="1"/>
          <p:nvPr/>
        </p:nvSpPr>
        <p:spPr>
          <a:xfrm>
            <a:off x="877384" y="4935363"/>
            <a:ext cx="1197764" cy="338554"/>
          </a:xfrm>
          <a:prstGeom prst="rect">
            <a:avLst/>
          </a:prstGeom>
          <a:noFill/>
        </p:spPr>
        <p:txBody>
          <a:bodyPr wrap="none" rtlCol="0">
            <a:spAutoFit/>
          </a:bodyPr>
          <a:lstStyle/>
          <a:p>
            <a:r>
              <a:rPr lang="en-US" sz="1600" dirty="0">
                <a:solidFill>
                  <a:schemeClr val="tx1">
                    <a:lumMod val="75000"/>
                    <a:lumOff val="25000"/>
                  </a:schemeClr>
                </a:solidFill>
              </a:rPr>
              <a:t>San Jose IXP</a:t>
            </a:r>
          </a:p>
        </p:txBody>
      </p:sp>
      <p:cxnSp>
        <p:nvCxnSpPr>
          <p:cNvPr id="68" name="Straight Arrow Connector 67">
            <a:extLst>
              <a:ext uri="{FF2B5EF4-FFF2-40B4-BE49-F238E27FC236}">
                <a16:creationId xmlns:a16="http://schemas.microsoft.com/office/drawing/2014/main" id="{AADCEF08-B538-4767-BB46-84B396981406}"/>
              </a:ext>
            </a:extLst>
          </p:cNvPr>
          <p:cNvCxnSpPr>
            <a:cxnSpLocks/>
          </p:cNvCxnSpPr>
          <p:nvPr/>
        </p:nvCxnSpPr>
        <p:spPr>
          <a:xfrm>
            <a:off x="6688719" y="2454974"/>
            <a:ext cx="451077" cy="64632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2" name="Rounded Rectangle 4">
            <a:extLst>
              <a:ext uri="{FF2B5EF4-FFF2-40B4-BE49-F238E27FC236}">
                <a16:creationId xmlns:a16="http://schemas.microsoft.com/office/drawing/2014/main" id="{99D90E12-01AD-41FE-B90B-783BE39B38A0}"/>
              </a:ext>
            </a:extLst>
          </p:cNvPr>
          <p:cNvSpPr/>
          <p:nvPr/>
        </p:nvSpPr>
        <p:spPr>
          <a:xfrm>
            <a:off x="6427479" y="2468479"/>
            <a:ext cx="267042" cy="271275"/>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ingdings"/>
              </a:rPr>
              <a:t></a:t>
            </a:r>
            <a:endParaRPr lang="en-US" sz="1600" dirty="0"/>
          </a:p>
        </p:txBody>
      </p:sp>
      <p:cxnSp>
        <p:nvCxnSpPr>
          <p:cNvPr id="83" name="Straight Arrow Connector 82">
            <a:extLst>
              <a:ext uri="{FF2B5EF4-FFF2-40B4-BE49-F238E27FC236}">
                <a16:creationId xmlns:a16="http://schemas.microsoft.com/office/drawing/2014/main" id="{C93AF9A8-079F-4B31-805D-AAB9B1CE03E4}"/>
              </a:ext>
            </a:extLst>
          </p:cNvPr>
          <p:cNvCxnSpPr>
            <a:cxnSpLocks/>
          </p:cNvCxnSpPr>
          <p:nvPr/>
        </p:nvCxnSpPr>
        <p:spPr>
          <a:xfrm flipV="1">
            <a:off x="7292196" y="3519574"/>
            <a:ext cx="0" cy="32421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DC96351-CA07-4BCA-ACF9-702111F00B28}"/>
              </a:ext>
            </a:extLst>
          </p:cNvPr>
          <p:cNvCxnSpPr>
            <a:cxnSpLocks/>
          </p:cNvCxnSpPr>
          <p:nvPr/>
        </p:nvCxnSpPr>
        <p:spPr>
          <a:xfrm>
            <a:off x="7292196" y="2786819"/>
            <a:ext cx="0" cy="31448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01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0"/>
                                        <p:tgtEl>
                                          <p:spTgt spid="24"/>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3000"/>
                                        <p:tgtEl>
                                          <p:spTgt spid="81"/>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2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1" grpId="0" animBg="1"/>
      <p:bldP spid="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403635" y="3213424"/>
            <a:ext cx="1610687" cy="1455744"/>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dirty="0">
                <a:solidFill>
                  <a:schemeClr val="bg1">
                    <a:lumMod val="65000"/>
                  </a:schemeClr>
                </a:solidFill>
              </a:rPr>
              <a:t>IXP</a:t>
            </a:r>
          </a:p>
        </p:txBody>
      </p:sp>
      <p:sp>
        <p:nvSpPr>
          <p:cNvPr id="2" name="Title 1"/>
          <p:cNvSpPr>
            <a:spLocks noGrp="1"/>
          </p:cNvSpPr>
          <p:nvPr>
            <p:ph type="title"/>
          </p:nvPr>
        </p:nvSpPr>
        <p:spPr>
          <a:xfrm>
            <a:off x="457200" y="20646"/>
            <a:ext cx="8229600" cy="1143000"/>
          </a:xfrm>
        </p:spPr>
        <p:txBody>
          <a:bodyPr/>
          <a:lstStyle/>
          <a:p>
            <a:r>
              <a:rPr lang="en-US" dirty="0">
                <a:solidFill>
                  <a:schemeClr val="bg1"/>
                </a:solidFill>
                <a:latin typeface="Papyrus" panose="03070502060502030205" pitchFamily="66" charset="0"/>
              </a:rPr>
              <a:t>A Plethora of Peering</a:t>
            </a:r>
          </a:p>
        </p:txBody>
      </p:sp>
      <p:sp>
        <p:nvSpPr>
          <p:cNvPr id="5" name="Cloud"/>
          <p:cNvSpPr>
            <a:spLocks noChangeAspect="1" noEditPoints="1" noChangeArrowheads="1"/>
          </p:cNvSpPr>
          <p:nvPr/>
        </p:nvSpPr>
        <p:spPr bwMode="auto">
          <a:xfrm>
            <a:off x="1321279" y="5069293"/>
            <a:ext cx="1091739" cy="665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FF"/>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200" dirty="0">
                <a:latin typeface="Arial" charset="0"/>
                <a:ea typeface="ＭＳ Ｐゴシック" charset="0"/>
                <a:cs typeface="ＭＳ Ｐゴシック" charset="0"/>
              </a:rPr>
              <a:t>Access</a:t>
            </a:r>
          </a:p>
        </p:txBody>
      </p:sp>
      <p:sp>
        <p:nvSpPr>
          <p:cNvPr id="7" name="Cloud"/>
          <p:cNvSpPr>
            <a:spLocks noChangeAspect="1" noEditPoints="1" noChangeArrowheads="1"/>
          </p:cNvSpPr>
          <p:nvPr/>
        </p:nvSpPr>
        <p:spPr bwMode="auto">
          <a:xfrm>
            <a:off x="925627" y="3079750"/>
            <a:ext cx="1848160" cy="155591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800000"/>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solidFill>
                  <a:schemeClr val="bg1"/>
                </a:solidFill>
                <a:latin typeface="Arial" charset="0"/>
                <a:ea typeface="ＭＳ Ｐゴシック" charset="0"/>
                <a:cs typeface="ＭＳ Ｐゴシック" charset="0"/>
              </a:rPr>
              <a:t>Backbones</a:t>
            </a:r>
          </a:p>
        </p:txBody>
      </p:sp>
      <p:pic>
        <p:nvPicPr>
          <p:cNvPr id="8"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545" y="6156730"/>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7935" y="3766701"/>
            <a:ext cx="429744" cy="25081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8" name="Straight Arrow Connector 47"/>
          <p:cNvCxnSpPr>
            <a:stCxn id="8" idx="0"/>
          </p:cNvCxnSpPr>
          <p:nvPr/>
        </p:nvCxnSpPr>
        <p:spPr>
          <a:xfrm flipV="1">
            <a:off x="1829417" y="5734881"/>
            <a:ext cx="0" cy="421849"/>
          </a:xfrm>
          <a:prstGeom prst="straightConnector1">
            <a:avLst/>
          </a:prstGeom>
          <a:ln>
            <a:solidFill>
              <a:srgbClr val="10FF23"/>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1833653" y="4635663"/>
            <a:ext cx="0" cy="421849"/>
          </a:xfrm>
          <a:prstGeom prst="straightConnector1">
            <a:avLst/>
          </a:prstGeom>
          <a:ln>
            <a:solidFill>
              <a:srgbClr val="10FF23"/>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0" idx="2"/>
          </p:cNvCxnSpPr>
          <p:nvPr/>
        </p:nvCxnSpPr>
        <p:spPr>
          <a:xfrm>
            <a:off x="854696" y="2467920"/>
            <a:ext cx="574045" cy="699112"/>
          </a:xfrm>
          <a:prstGeom prst="straightConnector1">
            <a:avLst/>
          </a:prstGeom>
          <a:ln>
            <a:solidFill>
              <a:srgbClr val="10FF23"/>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9" idx="2"/>
          </p:cNvCxnSpPr>
          <p:nvPr/>
        </p:nvCxnSpPr>
        <p:spPr>
          <a:xfrm>
            <a:off x="1335657" y="2314564"/>
            <a:ext cx="278888" cy="749224"/>
          </a:xfrm>
          <a:prstGeom prst="straightConnector1">
            <a:avLst/>
          </a:prstGeom>
          <a:ln>
            <a:solidFill>
              <a:srgbClr val="10FF23"/>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11" idx="2"/>
          </p:cNvCxnSpPr>
          <p:nvPr/>
        </p:nvCxnSpPr>
        <p:spPr>
          <a:xfrm flipH="1">
            <a:off x="1833654" y="2230546"/>
            <a:ext cx="16100" cy="833242"/>
          </a:xfrm>
          <a:prstGeom prst="straightConnector1">
            <a:avLst/>
          </a:prstGeom>
          <a:ln>
            <a:solidFill>
              <a:srgbClr val="10FF23"/>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12" idx="2"/>
          </p:cNvCxnSpPr>
          <p:nvPr/>
        </p:nvCxnSpPr>
        <p:spPr>
          <a:xfrm flipH="1">
            <a:off x="2123320" y="2239652"/>
            <a:ext cx="289699" cy="824136"/>
          </a:xfrm>
          <a:prstGeom prst="straightConnector1">
            <a:avLst/>
          </a:prstGeom>
          <a:ln>
            <a:solidFill>
              <a:srgbClr val="10FF23"/>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13" idx="2"/>
          </p:cNvCxnSpPr>
          <p:nvPr/>
        </p:nvCxnSpPr>
        <p:spPr>
          <a:xfrm flipH="1">
            <a:off x="2363663" y="2320533"/>
            <a:ext cx="542787" cy="743255"/>
          </a:xfrm>
          <a:prstGeom prst="straightConnector1">
            <a:avLst/>
          </a:prstGeom>
          <a:ln>
            <a:solidFill>
              <a:srgbClr val="10FF23"/>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14" idx="2"/>
          </p:cNvCxnSpPr>
          <p:nvPr/>
        </p:nvCxnSpPr>
        <p:spPr>
          <a:xfrm flipH="1">
            <a:off x="2577615" y="2488452"/>
            <a:ext cx="820685" cy="678580"/>
          </a:xfrm>
          <a:prstGeom prst="straightConnector1">
            <a:avLst/>
          </a:prstGeom>
          <a:ln>
            <a:solidFill>
              <a:srgbClr val="10FF23"/>
            </a:solidFill>
            <a:tailEnd type="arrow"/>
          </a:ln>
        </p:spPr>
        <p:style>
          <a:lnRef idx="2">
            <a:schemeClr val="accent1"/>
          </a:lnRef>
          <a:fillRef idx="0">
            <a:schemeClr val="accent1"/>
          </a:fillRef>
          <a:effectRef idx="1">
            <a:schemeClr val="accent1"/>
          </a:effectRef>
          <a:fontRef idx="minor">
            <a:schemeClr val="tx1"/>
          </a:fontRef>
        </p:style>
      </p:cxnSp>
      <p:sp>
        <p:nvSpPr>
          <p:cNvPr id="67" name="Rectangle: Rounded Corners 89"/>
          <p:cNvSpPr/>
          <p:nvPr/>
        </p:nvSpPr>
        <p:spPr>
          <a:xfrm>
            <a:off x="6883880" y="3729309"/>
            <a:ext cx="1355400" cy="319178"/>
          </a:xfrm>
          <a:prstGeom prst="roundRect">
            <a:avLst/>
          </a:prstGeom>
          <a:solidFill>
            <a:srgbClr val="66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Access</a:t>
            </a:r>
          </a:p>
        </p:txBody>
      </p:sp>
      <p:sp>
        <p:nvSpPr>
          <p:cNvPr id="69" name="Rectangle: Rounded Corners 89"/>
          <p:cNvSpPr/>
          <p:nvPr/>
        </p:nvSpPr>
        <p:spPr>
          <a:xfrm>
            <a:off x="4191915" y="3756377"/>
            <a:ext cx="1303238" cy="319178"/>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Backbones</a:t>
            </a:r>
          </a:p>
        </p:txBody>
      </p:sp>
      <p:sp>
        <p:nvSpPr>
          <p:cNvPr id="70" name="TextBox 69"/>
          <p:cNvSpPr txBox="1"/>
          <p:nvPr/>
        </p:nvSpPr>
        <p:spPr>
          <a:xfrm>
            <a:off x="5481601" y="997599"/>
            <a:ext cx="2288307" cy="646331"/>
          </a:xfrm>
          <a:prstGeom prst="rect">
            <a:avLst/>
          </a:prstGeom>
          <a:noFill/>
        </p:spPr>
        <p:txBody>
          <a:bodyPr wrap="none" rtlCol="0">
            <a:spAutoFit/>
          </a:bodyPr>
          <a:lstStyle/>
          <a:p>
            <a:r>
              <a:rPr lang="en-US" sz="3600" dirty="0">
                <a:solidFill>
                  <a:srgbClr val="FFFFFF"/>
                </a:solidFill>
                <a:latin typeface="Papyrus"/>
                <a:cs typeface="Papyrus"/>
              </a:rPr>
              <a:t>Flat Earth</a:t>
            </a:r>
          </a:p>
        </p:txBody>
      </p:sp>
      <p:sp>
        <p:nvSpPr>
          <p:cNvPr id="71" name="TextBox 70"/>
          <p:cNvSpPr txBox="1"/>
          <p:nvPr/>
        </p:nvSpPr>
        <p:spPr>
          <a:xfrm>
            <a:off x="651955" y="1002565"/>
            <a:ext cx="2632752" cy="646331"/>
          </a:xfrm>
          <a:prstGeom prst="rect">
            <a:avLst/>
          </a:prstGeom>
          <a:noFill/>
        </p:spPr>
        <p:txBody>
          <a:bodyPr wrap="none" rtlCol="0">
            <a:spAutoFit/>
          </a:bodyPr>
          <a:lstStyle/>
          <a:p>
            <a:r>
              <a:rPr lang="en-US" sz="3600" dirty="0">
                <a:solidFill>
                  <a:srgbClr val="FFFFFF"/>
                </a:solidFill>
                <a:latin typeface="Papyrus"/>
                <a:cs typeface="Papyrus"/>
              </a:rPr>
              <a:t>Hierarchical</a:t>
            </a:r>
          </a:p>
        </p:txBody>
      </p:sp>
      <p:cxnSp>
        <p:nvCxnSpPr>
          <p:cNvPr id="74" name="Straight Connector 73"/>
          <p:cNvCxnSpPr>
            <a:stCxn id="67" idx="1"/>
            <a:endCxn id="69" idx="3"/>
          </p:cNvCxnSpPr>
          <p:nvPr/>
        </p:nvCxnSpPr>
        <p:spPr>
          <a:xfrm flipH="1">
            <a:off x="5495153" y="3888898"/>
            <a:ext cx="1388727" cy="2706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67" idx="1"/>
          </p:cNvCxnSpPr>
          <p:nvPr/>
        </p:nvCxnSpPr>
        <p:spPr>
          <a:xfrm flipH="1" flipV="1">
            <a:off x="5721350" y="3536950"/>
            <a:ext cx="1162530" cy="35194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67" idx="1"/>
            <a:endCxn id="22" idx="2"/>
          </p:cNvCxnSpPr>
          <p:nvPr/>
        </p:nvCxnSpPr>
        <p:spPr>
          <a:xfrm flipH="1" flipV="1">
            <a:off x="6242099" y="3568604"/>
            <a:ext cx="641781" cy="320294"/>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67" idx="1"/>
          </p:cNvCxnSpPr>
          <p:nvPr/>
        </p:nvCxnSpPr>
        <p:spPr>
          <a:xfrm flipH="1" flipV="1">
            <a:off x="6805084" y="3579184"/>
            <a:ext cx="78796" cy="309714"/>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67" idx="1"/>
          </p:cNvCxnSpPr>
          <p:nvPr/>
        </p:nvCxnSpPr>
        <p:spPr>
          <a:xfrm flipH="1">
            <a:off x="5721350" y="3888898"/>
            <a:ext cx="1162530" cy="41199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67" idx="1"/>
            <a:endCxn id="19" idx="0"/>
          </p:cNvCxnSpPr>
          <p:nvPr/>
        </p:nvCxnSpPr>
        <p:spPr>
          <a:xfrm flipH="1">
            <a:off x="6816826" y="3888898"/>
            <a:ext cx="67054" cy="41199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17" idx="1"/>
            <a:endCxn id="67" idx="3"/>
          </p:cNvCxnSpPr>
          <p:nvPr/>
        </p:nvCxnSpPr>
        <p:spPr>
          <a:xfrm flipH="1" flipV="1">
            <a:off x="8239280" y="3888898"/>
            <a:ext cx="418655" cy="3210"/>
          </a:xfrm>
          <a:prstGeom prst="straightConnector1">
            <a:avLst/>
          </a:prstGeom>
          <a:ln>
            <a:solidFill>
              <a:srgbClr val="10FF23"/>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67" idx="1"/>
            <a:endCxn id="24" idx="0"/>
          </p:cNvCxnSpPr>
          <p:nvPr/>
        </p:nvCxnSpPr>
        <p:spPr>
          <a:xfrm flipH="1">
            <a:off x="6189770" y="3888898"/>
            <a:ext cx="694110" cy="401409"/>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24" name="Rounded Rectangle 9"/>
          <p:cNvSpPr/>
          <p:nvPr/>
        </p:nvSpPr>
        <p:spPr>
          <a:xfrm>
            <a:off x="6006890" y="4290307"/>
            <a:ext cx="365760" cy="36576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400" dirty="0">
                <a:sym typeface="Webdings"/>
              </a:rPr>
              <a:t></a:t>
            </a:r>
            <a:endParaRPr lang="en-US" sz="2400" dirty="0"/>
          </a:p>
        </p:txBody>
      </p:sp>
      <p:sp>
        <p:nvSpPr>
          <p:cNvPr id="23" name="Rounded Rectangle 8"/>
          <p:cNvSpPr/>
          <p:nvPr/>
        </p:nvSpPr>
        <p:spPr>
          <a:xfrm>
            <a:off x="5403635" y="4279723"/>
            <a:ext cx="365760" cy="365760"/>
          </a:xfrm>
          <a:prstGeom prst="roundRect">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400" dirty="0">
                <a:sym typeface="Webdings"/>
              </a:rPr>
              <a:t></a:t>
            </a:r>
            <a:endParaRPr lang="en-US" sz="2400" dirty="0"/>
          </a:p>
        </p:txBody>
      </p:sp>
      <p:sp>
        <p:nvSpPr>
          <p:cNvPr id="21" name="Rounded Rectangle 6"/>
          <p:cNvSpPr/>
          <p:nvPr/>
        </p:nvSpPr>
        <p:spPr>
          <a:xfrm>
            <a:off x="5403635" y="3202844"/>
            <a:ext cx="365760" cy="365760"/>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400" b="1" dirty="0">
                <a:sym typeface="Webdings"/>
              </a:rPr>
              <a:t></a:t>
            </a:r>
            <a:endParaRPr lang="en-US" sz="2400" b="1" dirty="0"/>
          </a:p>
        </p:txBody>
      </p:sp>
      <p:sp>
        <p:nvSpPr>
          <p:cNvPr id="22" name="Rounded Rectangle 7"/>
          <p:cNvSpPr/>
          <p:nvPr/>
        </p:nvSpPr>
        <p:spPr>
          <a:xfrm>
            <a:off x="6059219" y="3202844"/>
            <a:ext cx="365760" cy="365760"/>
          </a:xfrm>
          <a:prstGeom prst="roundRect">
            <a:avLst/>
          </a:prstGeom>
          <a:gradFill flip="none" rotWithShape="1">
            <a:gsLst>
              <a:gs pos="32000">
                <a:srgbClr val="660066"/>
              </a:gs>
              <a:gs pos="100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400" dirty="0">
                <a:sym typeface="Webdings"/>
              </a:rPr>
              <a:t></a:t>
            </a:r>
            <a:endParaRPr lang="en-US" sz="2400" dirty="0"/>
          </a:p>
        </p:txBody>
      </p:sp>
      <p:sp>
        <p:nvSpPr>
          <p:cNvPr id="20" name="Rounded Rectangle 5"/>
          <p:cNvSpPr/>
          <p:nvPr/>
        </p:nvSpPr>
        <p:spPr>
          <a:xfrm>
            <a:off x="6641450" y="3213423"/>
            <a:ext cx="365760" cy="36576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400" dirty="0">
                <a:sym typeface="Webdings"/>
              </a:rPr>
              <a:t></a:t>
            </a:r>
            <a:endParaRPr lang="en-US" sz="2400" dirty="0"/>
          </a:p>
        </p:txBody>
      </p:sp>
      <p:sp>
        <p:nvSpPr>
          <p:cNvPr id="19" name="Rounded Rectangle 4"/>
          <p:cNvSpPr/>
          <p:nvPr/>
        </p:nvSpPr>
        <p:spPr>
          <a:xfrm>
            <a:off x="6633946" y="4300889"/>
            <a:ext cx="365760" cy="365760"/>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400" dirty="0">
                <a:sym typeface="Wingdings"/>
              </a:rPr>
              <a:t></a:t>
            </a:r>
            <a:endParaRPr lang="en-US" sz="2400" dirty="0"/>
          </a:p>
        </p:txBody>
      </p:sp>
      <p:sp>
        <p:nvSpPr>
          <p:cNvPr id="10" name="Rounded Rectangle 5"/>
          <p:cNvSpPr/>
          <p:nvPr/>
        </p:nvSpPr>
        <p:spPr>
          <a:xfrm>
            <a:off x="671816" y="2102160"/>
            <a:ext cx="365760" cy="36576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400" dirty="0">
                <a:sym typeface="Webdings"/>
              </a:rPr>
              <a:t></a:t>
            </a:r>
            <a:endParaRPr lang="en-US" sz="2400" dirty="0"/>
          </a:p>
        </p:txBody>
      </p:sp>
      <p:sp>
        <p:nvSpPr>
          <p:cNvPr id="9" name="Rounded Rectangle 4"/>
          <p:cNvSpPr/>
          <p:nvPr/>
        </p:nvSpPr>
        <p:spPr>
          <a:xfrm>
            <a:off x="1152777" y="1948804"/>
            <a:ext cx="365760" cy="365760"/>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400" dirty="0">
                <a:sym typeface="Wingdings"/>
              </a:rPr>
              <a:t></a:t>
            </a:r>
            <a:endParaRPr lang="en-US" sz="2400" dirty="0"/>
          </a:p>
        </p:txBody>
      </p:sp>
      <p:sp>
        <p:nvSpPr>
          <p:cNvPr id="11" name="Rounded Rectangle 6"/>
          <p:cNvSpPr/>
          <p:nvPr/>
        </p:nvSpPr>
        <p:spPr>
          <a:xfrm>
            <a:off x="1666874" y="1864786"/>
            <a:ext cx="365760" cy="365760"/>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400" b="1" dirty="0">
                <a:sym typeface="Webdings"/>
              </a:rPr>
              <a:t></a:t>
            </a:r>
            <a:endParaRPr lang="en-US" sz="2400" b="1" dirty="0"/>
          </a:p>
        </p:txBody>
      </p:sp>
      <p:sp>
        <p:nvSpPr>
          <p:cNvPr id="12" name="Rounded Rectangle 7"/>
          <p:cNvSpPr/>
          <p:nvPr/>
        </p:nvSpPr>
        <p:spPr>
          <a:xfrm>
            <a:off x="2230139" y="1873892"/>
            <a:ext cx="365760" cy="365760"/>
          </a:xfrm>
          <a:prstGeom prst="roundRect">
            <a:avLst/>
          </a:prstGeom>
          <a:gradFill flip="none" rotWithShape="1">
            <a:gsLst>
              <a:gs pos="32000">
                <a:srgbClr val="660066"/>
              </a:gs>
              <a:gs pos="100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400" dirty="0">
                <a:sym typeface="Webdings"/>
              </a:rPr>
              <a:t></a:t>
            </a:r>
            <a:endParaRPr lang="en-US" sz="2400" dirty="0"/>
          </a:p>
        </p:txBody>
      </p:sp>
      <p:sp>
        <p:nvSpPr>
          <p:cNvPr id="13" name="Rounded Rectangle 8"/>
          <p:cNvSpPr/>
          <p:nvPr/>
        </p:nvSpPr>
        <p:spPr>
          <a:xfrm>
            <a:off x="2723570" y="1954773"/>
            <a:ext cx="365760" cy="365760"/>
          </a:xfrm>
          <a:prstGeom prst="roundRect">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400" dirty="0">
                <a:sym typeface="Webdings"/>
              </a:rPr>
              <a:t></a:t>
            </a:r>
            <a:endParaRPr lang="en-US" sz="2400" dirty="0"/>
          </a:p>
        </p:txBody>
      </p:sp>
      <p:sp>
        <p:nvSpPr>
          <p:cNvPr id="14" name="Rounded Rectangle 9"/>
          <p:cNvSpPr/>
          <p:nvPr/>
        </p:nvSpPr>
        <p:spPr>
          <a:xfrm>
            <a:off x="3215420" y="2122692"/>
            <a:ext cx="365760" cy="36576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400" dirty="0">
                <a:sym typeface="Webdings"/>
              </a:rPr>
              <a:t></a:t>
            </a:r>
            <a:endParaRPr lang="en-US" sz="2400" dirty="0"/>
          </a:p>
        </p:txBody>
      </p:sp>
      <p:pic>
        <p:nvPicPr>
          <p:cNvPr id="41" name="Picture 40">
            <a:extLst>
              <a:ext uri="{FF2B5EF4-FFF2-40B4-BE49-F238E27FC236}">
                <a16:creationId xmlns:a16="http://schemas.microsoft.com/office/drawing/2014/main" id="{E9AF2146-CC0D-4760-9AA3-1C6853219285}"/>
              </a:ext>
            </a:extLst>
          </p:cNvPr>
          <p:cNvPicPr>
            <a:picLocks noChangeAspect="1"/>
          </p:cNvPicPr>
          <p:nvPr/>
        </p:nvPicPr>
        <p:blipFill>
          <a:blip r:embed="rId4"/>
          <a:stretch>
            <a:fillRect/>
          </a:stretch>
        </p:blipFill>
        <p:spPr>
          <a:xfrm>
            <a:off x="1653038" y="4493163"/>
            <a:ext cx="411442" cy="411442"/>
          </a:xfrm>
          <a:prstGeom prst="rect">
            <a:avLst/>
          </a:prstGeom>
        </p:spPr>
      </p:pic>
      <p:pic>
        <p:nvPicPr>
          <p:cNvPr id="42" name="Picture 41">
            <a:extLst>
              <a:ext uri="{FF2B5EF4-FFF2-40B4-BE49-F238E27FC236}">
                <a16:creationId xmlns:a16="http://schemas.microsoft.com/office/drawing/2014/main" id="{069128BB-F5FF-409B-B89A-29DB728C0FD2}"/>
              </a:ext>
            </a:extLst>
          </p:cNvPr>
          <p:cNvPicPr>
            <a:picLocks noChangeAspect="1"/>
          </p:cNvPicPr>
          <p:nvPr/>
        </p:nvPicPr>
        <p:blipFill>
          <a:blip r:embed="rId4"/>
          <a:stretch>
            <a:fillRect/>
          </a:stretch>
        </p:blipFill>
        <p:spPr>
          <a:xfrm>
            <a:off x="6626462" y="4049036"/>
            <a:ext cx="411442" cy="411442"/>
          </a:xfrm>
          <a:prstGeom prst="rect">
            <a:avLst/>
          </a:prstGeom>
        </p:spPr>
      </p:pic>
      <p:sp>
        <p:nvSpPr>
          <p:cNvPr id="3" name="TextBox 2">
            <a:extLst>
              <a:ext uri="{FF2B5EF4-FFF2-40B4-BE49-F238E27FC236}">
                <a16:creationId xmlns:a16="http://schemas.microsoft.com/office/drawing/2014/main" id="{8FF9EAEC-4F5C-4E2A-A422-022689576791}"/>
              </a:ext>
            </a:extLst>
          </p:cNvPr>
          <p:cNvSpPr txBox="1"/>
          <p:nvPr/>
        </p:nvSpPr>
        <p:spPr>
          <a:xfrm>
            <a:off x="79695" y="6493079"/>
            <a:ext cx="3514873" cy="369332"/>
          </a:xfrm>
          <a:prstGeom prst="rect">
            <a:avLst/>
          </a:prstGeom>
          <a:noFill/>
        </p:spPr>
        <p:txBody>
          <a:bodyPr wrap="none" rtlCol="0">
            <a:spAutoFit/>
          </a:bodyPr>
          <a:lstStyle/>
          <a:p>
            <a:r>
              <a:rPr lang="en-US" dirty="0">
                <a:solidFill>
                  <a:schemeClr val="tx1">
                    <a:lumMod val="50000"/>
                    <a:lumOff val="50000"/>
                  </a:schemeClr>
                </a:solidFill>
              </a:rPr>
              <a:t>Congestion Negotiation Wont Work</a:t>
            </a:r>
          </a:p>
        </p:txBody>
      </p:sp>
      <p:sp>
        <p:nvSpPr>
          <p:cNvPr id="44" name="TextBox 43">
            <a:extLst>
              <a:ext uri="{FF2B5EF4-FFF2-40B4-BE49-F238E27FC236}">
                <a16:creationId xmlns:a16="http://schemas.microsoft.com/office/drawing/2014/main" id="{56FBA8FC-4771-4295-B762-3CEB5F1E8FA8}"/>
              </a:ext>
            </a:extLst>
          </p:cNvPr>
          <p:cNvSpPr txBox="1"/>
          <p:nvPr/>
        </p:nvSpPr>
        <p:spPr>
          <a:xfrm>
            <a:off x="4597789" y="4905151"/>
            <a:ext cx="3409651" cy="369332"/>
          </a:xfrm>
          <a:prstGeom prst="rect">
            <a:avLst/>
          </a:prstGeom>
          <a:noFill/>
        </p:spPr>
        <p:txBody>
          <a:bodyPr wrap="none" rtlCol="0">
            <a:spAutoFit/>
          </a:bodyPr>
          <a:lstStyle/>
          <a:p>
            <a:r>
              <a:rPr lang="en-US" dirty="0">
                <a:solidFill>
                  <a:schemeClr val="tx1">
                    <a:lumMod val="50000"/>
                    <a:lumOff val="50000"/>
                  </a:schemeClr>
                </a:solidFill>
              </a:rPr>
              <a:t>Congestion Negotiation Can Work</a:t>
            </a:r>
          </a:p>
        </p:txBody>
      </p:sp>
    </p:spTree>
    <p:extLst>
      <p:ext uri="{BB962C8B-B14F-4D97-AF65-F5344CB8AC3E}">
        <p14:creationId xmlns:p14="http://schemas.microsoft.com/office/powerpoint/2010/main" val="31712039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30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3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94425-3C98-4AF6-889C-83758B00E915}"/>
              </a:ext>
            </a:extLst>
          </p:cNvPr>
          <p:cNvSpPr>
            <a:spLocks noGrp="1"/>
          </p:cNvSpPr>
          <p:nvPr>
            <p:ph type="title"/>
          </p:nvPr>
        </p:nvSpPr>
        <p:spPr/>
        <p:txBody>
          <a:bodyPr/>
          <a:lstStyle/>
          <a:p>
            <a:r>
              <a:rPr lang="en-US" dirty="0"/>
              <a:t>Network Effect</a:t>
            </a:r>
          </a:p>
        </p:txBody>
      </p:sp>
      <p:sp>
        <p:nvSpPr>
          <p:cNvPr id="3" name="Content Placeholder 2">
            <a:extLst>
              <a:ext uri="{FF2B5EF4-FFF2-40B4-BE49-F238E27FC236}">
                <a16:creationId xmlns:a16="http://schemas.microsoft.com/office/drawing/2014/main" id="{4E938389-1809-436B-8AFF-28A0897055E2}"/>
              </a:ext>
            </a:extLst>
          </p:cNvPr>
          <p:cNvSpPr>
            <a:spLocks noGrp="1"/>
          </p:cNvSpPr>
          <p:nvPr>
            <p:ph idx="1"/>
          </p:nvPr>
        </p:nvSpPr>
        <p:spPr/>
        <p:txBody>
          <a:bodyPr/>
          <a:lstStyle/>
          <a:p>
            <a:r>
              <a:rPr lang="en-US" dirty="0"/>
              <a:t>“A network effect (also known as a network externality) exists when a product’s value to the user increases as the number of users of the product grows.” – Financial Times</a:t>
            </a:r>
          </a:p>
          <a:p>
            <a:r>
              <a:rPr lang="en-US" dirty="0"/>
              <a:t>Metcalfe’s Law: </a:t>
            </a:r>
            <a:r>
              <a:rPr lang="en-US" dirty="0">
                <a:latin typeface="Harrington" panose="04040505050A02020702" pitchFamily="82" charset="0"/>
              </a:rPr>
              <a:t>v = n</a:t>
            </a:r>
            <a:r>
              <a:rPr lang="en-US" baseline="30000" dirty="0">
                <a:latin typeface="Harrington" panose="04040505050A02020702" pitchFamily="82" charset="0"/>
              </a:rPr>
              <a:t>2</a:t>
            </a:r>
          </a:p>
          <a:p>
            <a:pPr lvl="1"/>
            <a:r>
              <a:rPr lang="en-US" dirty="0">
                <a:latin typeface="Harrington" panose="04040505050A02020702" pitchFamily="82" charset="0"/>
              </a:rPr>
              <a:t>v</a:t>
            </a:r>
            <a:r>
              <a:rPr lang="en-US" dirty="0"/>
              <a:t> = value</a:t>
            </a:r>
          </a:p>
          <a:p>
            <a:pPr lvl="1"/>
            <a:r>
              <a:rPr lang="en-US" dirty="0">
                <a:latin typeface="Harrington" panose="04040505050A02020702" pitchFamily="82" charset="0"/>
              </a:rPr>
              <a:t>n</a:t>
            </a:r>
            <a:r>
              <a:rPr lang="en-US" dirty="0"/>
              <a:t> = number of users</a:t>
            </a:r>
          </a:p>
        </p:txBody>
      </p:sp>
      <p:pic>
        <p:nvPicPr>
          <p:cNvPr id="1026" name="Picture 2" descr="Image result for bob metcalfe ethernet">
            <a:extLst>
              <a:ext uri="{FF2B5EF4-FFF2-40B4-BE49-F238E27FC236}">
                <a16:creationId xmlns:a16="http://schemas.microsoft.com/office/drawing/2014/main" id="{DEA876BB-83A7-4C01-8357-A7CCBE533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759" y="4245527"/>
            <a:ext cx="4426241" cy="295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0200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4000"/>
                                        <p:tgtEl>
                                          <p:spTgt spid="1026"/>
                                        </p:tgtEl>
                                      </p:cBhvr>
                                    </p:animEffect>
                                    <p:anim calcmode="lin" valueType="num">
                                      <p:cBhvr>
                                        <p:cTn id="8" dur="4000" fill="hold"/>
                                        <p:tgtEl>
                                          <p:spTgt spid="1026"/>
                                        </p:tgtEl>
                                        <p:attrNameLst>
                                          <p:attrName>ppt_x</p:attrName>
                                        </p:attrNameLst>
                                      </p:cBhvr>
                                      <p:tavLst>
                                        <p:tav tm="0">
                                          <p:val>
                                            <p:strVal val="#ppt_x"/>
                                          </p:val>
                                        </p:tav>
                                        <p:tav tm="100000">
                                          <p:val>
                                            <p:strVal val="#ppt_x"/>
                                          </p:val>
                                        </p:tav>
                                      </p:tavLst>
                                    </p:anim>
                                    <p:anim calcmode="lin" valueType="num">
                                      <p:cBhvr>
                                        <p:cTn id="9" dur="4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6127720" y="1760707"/>
            <a:ext cx="1337024" cy="3188798"/>
          </a:xfrm>
          <a:prstGeom prst="roundRect">
            <a:avLst/>
          </a:prstGeom>
          <a:gradFill>
            <a:gsLst>
              <a:gs pos="0">
                <a:schemeClr val="tx1">
                  <a:lumMod val="75000"/>
                  <a:lumOff val="25000"/>
                </a:schemeClr>
              </a:gs>
              <a:gs pos="100000">
                <a:schemeClr val="bg1">
                  <a:lumMod val="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IXP</a:t>
            </a:r>
          </a:p>
        </p:txBody>
      </p:sp>
      <p:sp>
        <p:nvSpPr>
          <p:cNvPr id="5" name="Rectangle: Rounded Corners 4"/>
          <p:cNvSpPr/>
          <p:nvPr/>
        </p:nvSpPr>
        <p:spPr>
          <a:xfrm>
            <a:off x="811884" y="1690689"/>
            <a:ext cx="1318830" cy="3258816"/>
          </a:xfrm>
          <a:prstGeom prst="roundRect">
            <a:avLst/>
          </a:prstGeom>
          <a:gradFill>
            <a:gsLst>
              <a:gs pos="0">
                <a:schemeClr val="tx1">
                  <a:lumMod val="75000"/>
                  <a:lumOff val="25000"/>
                </a:schemeClr>
              </a:gs>
              <a:gs pos="100000">
                <a:schemeClr val="bg1">
                  <a:lumMod val="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IXP</a:t>
            </a:r>
          </a:p>
        </p:txBody>
      </p:sp>
      <p:sp>
        <p:nvSpPr>
          <p:cNvPr id="2" name="Title 1"/>
          <p:cNvSpPr>
            <a:spLocks noGrp="1"/>
          </p:cNvSpPr>
          <p:nvPr>
            <p:ph type="title"/>
          </p:nvPr>
        </p:nvSpPr>
        <p:spPr/>
        <p:txBody>
          <a:bodyPr/>
          <a:lstStyle/>
          <a:p>
            <a:pPr algn="ctr"/>
            <a:r>
              <a:rPr lang="en-US" dirty="0">
                <a:solidFill>
                  <a:schemeClr val="bg1"/>
                </a:solidFill>
                <a:latin typeface="Papyrus" panose="03070502060502030205" pitchFamily="66" charset="0"/>
              </a:rPr>
              <a:t>Flat Earth</a:t>
            </a:r>
          </a:p>
        </p:txBody>
      </p:sp>
      <p:sp>
        <p:nvSpPr>
          <p:cNvPr id="3" name="Rectangle: Rounded Corners 2"/>
          <p:cNvSpPr/>
          <p:nvPr/>
        </p:nvSpPr>
        <p:spPr>
          <a:xfrm>
            <a:off x="1828800" y="3019246"/>
            <a:ext cx="4684143" cy="319178"/>
          </a:xfrm>
          <a:prstGeom prst="roundRect">
            <a:avLst/>
          </a:prstGeom>
          <a:solidFill>
            <a:srgbClr val="A500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Backbone</a:t>
            </a:r>
          </a:p>
        </p:txBody>
      </p:sp>
      <p:pic>
        <p:nvPicPr>
          <p:cNvPr id="7"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888" y="3223055"/>
            <a:ext cx="429744" cy="25081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Rounded Corners 8"/>
          <p:cNvSpPr/>
          <p:nvPr/>
        </p:nvSpPr>
        <p:spPr>
          <a:xfrm>
            <a:off x="7139796" y="3200395"/>
            <a:ext cx="1339969" cy="319178"/>
          </a:xfrm>
          <a:prstGeom prst="roundRect">
            <a:avLst/>
          </a:prstGeom>
          <a:solidFill>
            <a:srgbClr val="00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Access</a:t>
            </a:r>
          </a:p>
        </p:txBody>
      </p:sp>
      <p:sp>
        <p:nvSpPr>
          <p:cNvPr id="10" name="Rectangle: Rounded Corners 9"/>
          <p:cNvSpPr/>
          <p:nvPr/>
        </p:nvSpPr>
        <p:spPr>
          <a:xfrm>
            <a:off x="419817" y="3927731"/>
            <a:ext cx="738997" cy="31917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Edge</a:t>
            </a:r>
          </a:p>
        </p:txBody>
      </p:sp>
      <p:sp>
        <p:nvSpPr>
          <p:cNvPr id="8" name="Rounded Rectangle 6"/>
          <p:cNvSpPr/>
          <p:nvPr/>
        </p:nvSpPr>
        <p:spPr>
          <a:xfrm>
            <a:off x="38740" y="3423167"/>
            <a:ext cx="420624" cy="420624"/>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3600" b="1" dirty="0">
                <a:sym typeface="Webdings"/>
              </a:rPr>
              <a:t></a:t>
            </a:r>
            <a:endParaRPr lang="en-US" sz="3600" b="1" dirty="0"/>
          </a:p>
        </p:txBody>
      </p:sp>
      <p:sp>
        <p:nvSpPr>
          <p:cNvPr id="11" name="Rectangle 10"/>
          <p:cNvSpPr/>
          <p:nvPr/>
        </p:nvSpPr>
        <p:spPr>
          <a:xfrm>
            <a:off x="1556667" y="2007813"/>
            <a:ext cx="508959" cy="267419"/>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12" name="Rectangle 11"/>
          <p:cNvSpPr/>
          <p:nvPr/>
        </p:nvSpPr>
        <p:spPr>
          <a:xfrm>
            <a:off x="6124775" y="2187555"/>
            <a:ext cx="508959" cy="267419"/>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19" name="Rectangle: Rounded Corners 18"/>
          <p:cNvSpPr/>
          <p:nvPr/>
        </p:nvSpPr>
        <p:spPr>
          <a:xfrm>
            <a:off x="1825929" y="3404551"/>
            <a:ext cx="4684143" cy="319178"/>
          </a:xfrm>
          <a:prstGeom prst="round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Backbone</a:t>
            </a:r>
          </a:p>
        </p:txBody>
      </p:sp>
      <p:cxnSp>
        <p:nvCxnSpPr>
          <p:cNvPr id="21" name="Straight Arrow Connector 20"/>
          <p:cNvCxnSpPr/>
          <p:nvPr/>
        </p:nvCxnSpPr>
        <p:spPr>
          <a:xfrm>
            <a:off x="1993632" y="3101300"/>
            <a:ext cx="0" cy="474248"/>
          </a:xfrm>
          <a:prstGeom prst="straightConnector1">
            <a:avLst/>
          </a:prstGeom>
          <a:ln w="57150">
            <a:solidFill>
              <a:schemeClr val="bg1">
                <a:lumMod val="50000"/>
              </a:schemeClr>
            </a:solidFill>
            <a:headEnd type="triangle" w="med" len="med"/>
            <a:tailEnd type="triangle" w="med" len="med"/>
          </a:ln>
          <a:effectLst>
            <a:glow rad="508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290765" y="3107045"/>
            <a:ext cx="0" cy="474248"/>
          </a:xfrm>
          <a:prstGeom prst="straightConnector1">
            <a:avLst/>
          </a:prstGeom>
          <a:ln w="57150">
            <a:solidFill>
              <a:schemeClr val="bg1">
                <a:lumMod val="50000"/>
              </a:schemeClr>
            </a:solidFill>
            <a:headEnd type="triangle" w="med" len="med"/>
            <a:tailEnd type="triangle" w="med" len="med"/>
          </a:ln>
          <a:effectLst>
            <a:glow rad="508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3" name="Rounded Rectangle 4">
            <a:extLst>
              <a:ext uri="{FF2B5EF4-FFF2-40B4-BE49-F238E27FC236}">
                <a16:creationId xmlns:a16="http://schemas.microsoft.com/office/drawing/2014/main" id="{DDE0ABB3-9A56-4CE7-9EBF-45AD5522FE12}"/>
              </a:ext>
            </a:extLst>
          </p:cNvPr>
          <p:cNvSpPr/>
          <p:nvPr/>
        </p:nvSpPr>
        <p:spPr>
          <a:xfrm>
            <a:off x="55261" y="4407867"/>
            <a:ext cx="420624" cy="41817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ingdings"/>
              </a:rPr>
              <a:t></a:t>
            </a:r>
            <a:endParaRPr lang="en-US" sz="3200" dirty="0"/>
          </a:p>
        </p:txBody>
      </p:sp>
      <p:sp>
        <p:nvSpPr>
          <p:cNvPr id="48" name="Rounded Rectangle 5">
            <a:extLst>
              <a:ext uri="{FF2B5EF4-FFF2-40B4-BE49-F238E27FC236}">
                <a16:creationId xmlns:a16="http://schemas.microsoft.com/office/drawing/2014/main" id="{EA8DD3E2-3118-42FF-8EEF-E250A2607302}"/>
              </a:ext>
            </a:extLst>
          </p:cNvPr>
          <p:cNvSpPr/>
          <p:nvPr/>
        </p:nvSpPr>
        <p:spPr>
          <a:xfrm>
            <a:off x="55261" y="3902564"/>
            <a:ext cx="420624" cy="41817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0" name="Rounded Rectangle 8">
            <a:extLst>
              <a:ext uri="{FF2B5EF4-FFF2-40B4-BE49-F238E27FC236}">
                <a16:creationId xmlns:a16="http://schemas.microsoft.com/office/drawing/2014/main" id="{22C4CAC7-FE98-41DE-BF5A-BA978DBAA51B}"/>
              </a:ext>
            </a:extLst>
          </p:cNvPr>
          <p:cNvSpPr/>
          <p:nvPr/>
        </p:nvSpPr>
        <p:spPr>
          <a:xfrm>
            <a:off x="55261" y="2752345"/>
            <a:ext cx="420624" cy="41817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1" name="Rounded Rectangle 9">
            <a:extLst>
              <a:ext uri="{FF2B5EF4-FFF2-40B4-BE49-F238E27FC236}">
                <a16:creationId xmlns:a16="http://schemas.microsoft.com/office/drawing/2014/main" id="{1ED6A59A-75FD-43B1-9E99-500964E04BF5}"/>
              </a:ext>
            </a:extLst>
          </p:cNvPr>
          <p:cNvSpPr/>
          <p:nvPr/>
        </p:nvSpPr>
        <p:spPr>
          <a:xfrm>
            <a:off x="55261" y="1737054"/>
            <a:ext cx="420624" cy="41817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2" name="Rectangle: Rounded Corners 51">
            <a:extLst>
              <a:ext uri="{FF2B5EF4-FFF2-40B4-BE49-F238E27FC236}">
                <a16:creationId xmlns:a16="http://schemas.microsoft.com/office/drawing/2014/main" id="{51BBC18E-ED21-472E-97E5-7D90EC3C0016}"/>
              </a:ext>
            </a:extLst>
          </p:cNvPr>
          <p:cNvSpPr/>
          <p:nvPr/>
        </p:nvSpPr>
        <p:spPr>
          <a:xfrm>
            <a:off x="351902" y="2295385"/>
            <a:ext cx="738997" cy="31917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Edge</a:t>
            </a:r>
          </a:p>
        </p:txBody>
      </p:sp>
      <p:sp>
        <p:nvSpPr>
          <p:cNvPr id="49" name="Rounded Rectangle 7">
            <a:extLst>
              <a:ext uri="{FF2B5EF4-FFF2-40B4-BE49-F238E27FC236}">
                <a16:creationId xmlns:a16="http://schemas.microsoft.com/office/drawing/2014/main" id="{C7293C3D-ECB9-4226-A277-74908F2D9334}"/>
              </a:ext>
            </a:extLst>
          </p:cNvPr>
          <p:cNvSpPr/>
          <p:nvPr/>
        </p:nvSpPr>
        <p:spPr>
          <a:xfrm>
            <a:off x="38740" y="2254277"/>
            <a:ext cx="420624" cy="41817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3" name="Rectangle: Rounded Corners 52">
            <a:extLst>
              <a:ext uri="{FF2B5EF4-FFF2-40B4-BE49-F238E27FC236}">
                <a16:creationId xmlns:a16="http://schemas.microsoft.com/office/drawing/2014/main" id="{E0451741-C886-433B-B579-D040344AA680}"/>
              </a:ext>
            </a:extLst>
          </p:cNvPr>
          <p:cNvSpPr/>
          <p:nvPr/>
        </p:nvSpPr>
        <p:spPr>
          <a:xfrm>
            <a:off x="7139796" y="1896278"/>
            <a:ext cx="1339969" cy="319178"/>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Access</a:t>
            </a:r>
          </a:p>
        </p:txBody>
      </p:sp>
      <p:sp>
        <p:nvSpPr>
          <p:cNvPr id="54" name="Rectangle: Rounded Corners 53">
            <a:extLst>
              <a:ext uri="{FF2B5EF4-FFF2-40B4-BE49-F238E27FC236}">
                <a16:creationId xmlns:a16="http://schemas.microsoft.com/office/drawing/2014/main" id="{6B10A98F-288C-4AFE-9EC0-5DD9244569F5}"/>
              </a:ext>
            </a:extLst>
          </p:cNvPr>
          <p:cNvSpPr/>
          <p:nvPr/>
        </p:nvSpPr>
        <p:spPr>
          <a:xfrm>
            <a:off x="7139796" y="4602254"/>
            <a:ext cx="1339969" cy="319178"/>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Access</a:t>
            </a:r>
          </a:p>
        </p:txBody>
      </p:sp>
      <p:pic>
        <p:nvPicPr>
          <p:cNvPr id="55" name="Picture 2" descr="http://clipartion.com/wp-content/uploads/2015/10/blue-eye-of-horus-symbol-clipart-free-clip-art-images.png">
            <a:extLst>
              <a:ext uri="{FF2B5EF4-FFF2-40B4-BE49-F238E27FC236}">
                <a16:creationId xmlns:a16="http://schemas.microsoft.com/office/drawing/2014/main" id="{765C1F35-AEA3-4AFD-A9DF-8148E57A5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404" y="3494865"/>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6" name="Picture 2" descr="http://clipartion.com/wp-content/uploads/2015/10/blue-eye-of-horus-symbol-clipart-free-clip-art-images.png">
            <a:extLst>
              <a:ext uri="{FF2B5EF4-FFF2-40B4-BE49-F238E27FC236}">
                <a16:creationId xmlns:a16="http://schemas.microsoft.com/office/drawing/2014/main" id="{61598009-3F98-476E-9238-D3E5FFCCB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873" y="3759332"/>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7" name="Picture 2" descr="http://clipartion.com/wp-content/uploads/2015/10/blue-eye-of-horus-symbol-clipart-free-clip-art-images.png">
            <a:extLst>
              <a:ext uri="{FF2B5EF4-FFF2-40B4-BE49-F238E27FC236}">
                <a16:creationId xmlns:a16="http://schemas.microsoft.com/office/drawing/2014/main" id="{A339357A-EFB8-4514-AF95-821C30849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8499" y="4020462"/>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8" name="Picture 2" descr="http://clipartion.com/wp-content/uploads/2015/10/blue-eye-of-horus-symbol-clipart-free-clip-art-images.png">
            <a:extLst>
              <a:ext uri="{FF2B5EF4-FFF2-40B4-BE49-F238E27FC236}">
                <a16:creationId xmlns:a16="http://schemas.microsoft.com/office/drawing/2014/main" id="{EA7E3831-5788-4DCE-A6DE-E871F8DA4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06" y="2667129"/>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9" name="Picture 2" descr="http://clipartion.com/wp-content/uploads/2015/10/blue-eye-of-horus-symbol-clipart-free-clip-art-images.png">
            <a:extLst>
              <a:ext uri="{FF2B5EF4-FFF2-40B4-BE49-F238E27FC236}">
                <a16:creationId xmlns:a16="http://schemas.microsoft.com/office/drawing/2014/main" id="{659DA74B-33D3-4118-B4BA-CB0998A56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9313" y="2963558"/>
            <a:ext cx="429744" cy="250814"/>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D7FC3FF-9952-4F06-93A6-5C7A3696DEEE}"/>
              </a:ext>
            </a:extLst>
          </p:cNvPr>
          <p:cNvSpPr txBox="1"/>
          <p:nvPr/>
        </p:nvSpPr>
        <p:spPr>
          <a:xfrm>
            <a:off x="7650760" y="3463670"/>
            <a:ext cx="860492" cy="646331"/>
          </a:xfrm>
          <a:prstGeom prst="rect">
            <a:avLst/>
          </a:prstGeom>
          <a:noFill/>
        </p:spPr>
        <p:txBody>
          <a:bodyPr wrap="none" rtlCol="0">
            <a:spAutoFit/>
          </a:bodyPr>
          <a:lstStyle/>
          <a:p>
            <a:pPr algn="ctr"/>
            <a:r>
              <a:rPr lang="en-US" dirty="0">
                <a:solidFill>
                  <a:srgbClr val="66FFCC"/>
                </a:solidFill>
              </a:rPr>
              <a:t>25%</a:t>
            </a:r>
          </a:p>
          <a:p>
            <a:pPr algn="ctr"/>
            <a:r>
              <a:rPr lang="en-US" dirty="0">
                <a:solidFill>
                  <a:srgbClr val="66FFCC"/>
                </a:solidFill>
              </a:rPr>
              <a:t>Market</a:t>
            </a:r>
          </a:p>
        </p:txBody>
      </p:sp>
      <p:cxnSp>
        <p:nvCxnSpPr>
          <p:cNvPr id="60" name="Straight Arrow Connector 59">
            <a:extLst>
              <a:ext uri="{FF2B5EF4-FFF2-40B4-BE49-F238E27FC236}">
                <a16:creationId xmlns:a16="http://schemas.microsoft.com/office/drawing/2014/main" id="{0A667A06-F5CC-4052-86B8-DE68E9E91E8A}"/>
              </a:ext>
            </a:extLst>
          </p:cNvPr>
          <p:cNvCxnSpPr/>
          <p:nvPr/>
        </p:nvCxnSpPr>
        <p:spPr>
          <a:xfrm>
            <a:off x="580674" y="3783128"/>
            <a:ext cx="471576" cy="0"/>
          </a:xfrm>
          <a:prstGeom prst="straightConnector1">
            <a:avLst/>
          </a:prstGeom>
          <a:ln w="571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16BACB08-A771-49FF-81E0-899A822DD58B}"/>
              </a:ext>
            </a:extLst>
          </p:cNvPr>
          <p:cNvCxnSpPr/>
          <p:nvPr/>
        </p:nvCxnSpPr>
        <p:spPr>
          <a:xfrm>
            <a:off x="8275988" y="3083734"/>
            <a:ext cx="471576" cy="0"/>
          </a:xfrm>
          <a:prstGeom prst="straightConnector1">
            <a:avLst/>
          </a:prstGeom>
          <a:ln w="57150">
            <a:solidFill>
              <a:srgbClr val="66FF66"/>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77B5781D-3F80-4FD8-A980-B80BCE763B5B}"/>
              </a:ext>
            </a:extLst>
          </p:cNvPr>
          <p:cNvCxnSpPr/>
          <p:nvPr/>
        </p:nvCxnSpPr>
        <p:spPr>
          <a:xfrm>
            <a:off x="576096" y="2155225"/>
            <a:ext cx="471576" cy="0"/>
          </a:xfrm>
          <a:prstGeom prst="straightConnector1">
            <a:avLst/>
          </a:prstGeom>
          <a:ln w="571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21C268E8-AB42-4647-93C0-CF83EF77F917}"/>
              </a:ext>
            </a:extLst>
          </p:cNvPr>
          <p:cNvCxnSpPr/>
          <p:nvPr/>
        </p:nvCxnSpPr>
        <p:spPr>
          <a:xfrm>
            <a:off x="1659138" y="3860663"/>
            <a:ext cx="471576" cy="0"/>
          </a:xfrm>
          <a:prstGeom prst="straightConnector1">
            <a:avLst/>
          </a:prstGeom>
          <a:ln w="571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468AF12F-57B0-424C-B4DC-009C8E860AB4}"/>
              </a:ext>
            </a:extLst>
          </p:cNvPr>
          <p:cNvCxnSpPr/>
          <p:nvPr/>
        </p:nvCxnSpPr>
        <p:spPr>
          <a:xfrm>
            <a:off x="1746844" y="2895901"/>
            <a:ext cx="471576" cy="0"/>
          </a:xfrm>
          <a:prstGeom prst="straightConnector1">
            <a:avLst/>
          </a:prstGeom>
          <a:ln w="571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2" name="Rounded Rectangle 4">
            <a:extLst>
              <a:ext uri="{FF2B5EF4-FFF2-40B4-BE49-F238E27FC236}">
                <a16:creationId xmlns:a16="http://schemas.microsoft.com/office/drawing/2014/main" id="{99D90E12-01AD-41FE-B90B-783BE39B38A0}"/>
              </a:ext>
            </a:extLst>
          </p:cNvPr>
          <p:cNvSpPr/>
          <p:nvPr/>
        </p:nvSpPr>
        <p:spPr>
          <a:xfrm>
            <a:off x="6427479" y="2468479"/>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ingdings"/>
              </a:rPr>
              <a:t></a:t>
            </a:r>
            <a:endParaRPr lang="en-US" sz="1600" dirty="0"/>
          </a:p>
        </p:txBody>
      </p:sp>
      <p:sp>
        <p:nvSpPr>
          <p:cNvPr id="73" name="Rounded Rectangle 5">
            <a:extLst>
              <a:ext uri="{FF2B5EF4-FFF2-40B4-BE49-F238E27FC236}">
                <a16:creationId xmlns:a16="http://schemas.microsoft.com/office/drawing/2014/main" id="{9AE4672A-1CA2-4B1D-A063-B8CB1A2F8D4A}"/>
              </a:ext>
            </a:extLst>
          </p:cNvPr>
          <p:cNvSpPr/>
          <p:nvPr/>
        </p:nvSpPr>
        <p:spPr>
          <a:xfrm>
            <a:off x="6115302" y="3905800"/>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4" name="Rounded Rectangle 6">
            <a:extLst>
              <a:ext uri="{FF2B5EF4-FFF2-40B4-BE49-F238E27FC236}">
                <a16:creationId xmlns:a16="http://schemas.microsoft.com/office/drawing/2014/main" id="{FE871DA5-D94D-4704-9DF2-2C8818A05F61}"/>
              </a:ext>
            </a:extLst>
          </p:cNvPr>
          <p:cNvSpPr/>
          <p:nvPr/>
        </p:nvSpPr>
        <p:spPr>
          <a:xfrm>
            <a:off x="6124345" y="4395706"/>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b="1" dirty="0">
                <a:sym typeface="Webdings"/>
              </a:rPr>
              <a:t></a:t>
            </a:r>
            <a:endParaRPr lang="en-US" sz="1600" b="1" dirty="0"/>
          </a:p>
        </p:txBody>
      </p:sp>
      <p:sp>
        <p:nvSpPr>
          <p:cNvPr id="75" name="Rounded Rectangle 7">
            <a:extLst>
              <a:ext uri="{FF2B5EF4-FFF2-40B4-BE49-F238E27FC236}">
                <a16:creationId xmlns:a16="http://schemas.microsoft.com/office/drawing/2014/main" id="{9A7DB5B6-E855-4741-8FC1-43F14FA698A7}"/>
              </a:ext>
            </a:extLst>
          </p:cNvPr>
          <p:cNvSpPr/>
          <p:nvPr/>
        </p:nvSpPr>
        <p:spPr>
          <a:xfrm>
            <a:off x="6124345" y="1919369"/>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6" name="Rounded Rectangle 8">
            <a:extLst>
              <a:ext uri="{FF2B5EF4-FFF2-40B4-BE49-F238E27FC236}">
                <a16:creationId xmlns:a16="http://schemas.microsoft.com/office/drawing/2014/main" id="{6FB450B1-96B5-4221-B32B-88B59AA4FDC9}"/>
              </a:ext>
            </a:extLst>
          </p:cNvPr>
          <p:cNvSpPr/>
          <p:nvPr/>
        </p:nvSpPr>
        <p:spPr>
          <a:xfrm>
            <a:off x="6427479" y="1914932"/>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7" name="Rounded Rectangle 9">
            <a:extLst>
              <a:ext uri="{FF2B5EF4-FFF2-40B4-BE49-F238E27FC236}">
                <a16:creationId xmlns:a16="http://schemas.microsoft.com/office/drawing/2014/main" id="{D3A9CB2B-3F34-4B29-838C-03CE8A1E2044}"/>
              </a:ext>
            </a:extLst>
          </p:cNvPr>
          <p:cNvSpPr/>
          <p:nvPr/>
        </p:nvSpPr>
        <p:spPr>
          <a:xfrm>
            <a:off x="6117698" y="2460284"/>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8" name="Rectangle 77">
            <a:extLst>
              <a:ext uri="{FF2B5EF4-FFF2-40B4-BE49-F238E27FC236}">
                <a16:creationId xmlns:a16="http://schemas.microsoft.com/office/drawing/2014/main" id="{79735198-B3B8-43B6-86A7-BEFADCD5CC68}"/>
              </a:ext>
            </a:extLst>
          </p:cNvPr>
          <p:cNvSpPr/>
          <p:nvPr/>
        </p:nvSpPr>
        <p:spPr>
          <a:xfrm>
            <a:off x="6965982" y="2519400"/>
            <a:ext cx="508959" cy="267419"/>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79" name="Rectangle 78">
            <a:extLst>
              <a:ext uri="{FF2B5EF4-FFF2-40B4-BE49-F238E27FC236}">
                <a16:creationId xmlns:a16="http://schemas.microsoft.com/office/drawing/2014/main" id="{B42E5FAF-1358-4D76-9989-7BC9C64DFBEE}"/>
              </a:ext>
            </a:extLst>
          </p:cNvPr>
          <p:cNvSpPr/>
          <p:nvPr/>
        </p:nvSpPr>
        <p:spPr>
          <a:xfrm>
            <a:off x="6955785" y="3886752"/>
            <a:ext cx="508959" cy="267419"/>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17" name="TextBox 16">
            <a:extLst>
              <a:ext uri="{FF2B5EF4-FFF2-40B4-BE49-F238E27FC236}">
                <a16:creationId xmlns:a16="http://schemas.microsoft.com/office/drawing/2014/main" id="{1BC3A962-DE9C-4B7B-9404-1E83F083F818}"/>
              </a:ext>
            </a:extLst>
          </p:cNvPr>
          <p:cNvSpPr txBox="1"/>
          <p:nvPr/>
        </p:nvSpPr>
        <p:spPr>
          <a:xfrm>
            <a:off x="6036932" y="4121054"/>
            <a:ext cx="506870" cy="307777"/>
          </a:xfrm>
          <a:prstGeom prst="rect">
            <a:avLst/>
          </a:prstGeom>
          <a:noFill/>
        </p:spPr>
        <p:txBody>
          <a:bodyPr wrap="none" rtlCol="0">
            <a:spAutoFit/>
          </a:bodyPr>
          <a:lstStyle/>
          <a:p>
            <a:r>
              <a:rPr lang="en-US" sz="1400" dirty="0">
                <a:solidFill>
                  <a:schemeClr val="tx1">
                    <a:lumMod val="65000"/>
                    <a:lumOff val="35000"/>
                  </a:schemeClr>
                </a:solidFill>
              </a:rPr>
              <a:t>CDN</a:t>
            </a:r>
          </a:p>
        </p:txBody>
      </p:sp>
      <p:sp>
        <p:nvSpPr>
          <p:cNvPr id="80" name="TextBox 79">
            <a:extLst>
              <a:ext uri="{FF2B5EF4-FFF2-40B4-BE49-F238E27FC236}">
                <a16:creationId xmlns:a16="http://schemas.microsoft.com/office/drawing/2014/main" id="{F6026C61-28F4-4284-B73F-046C158DBBDF}"/>
              </a:ext>
            </a:extLst>
          </p:cNvPr>
          <p:cNvSpPr txBox="1"/>
          <p:nvPr/>
        </p:nvSpPr>
        <p:spPr>
          <a:xfrm>
            <a:off x="6071014" y="4627586"/>
            <a:ext cx="506870" cy="307777"/>
          </a:xfrm>
          <a:prstGeom prst="rect">
            <a:avLst/>
          </a:prstGeom>
          <a:noFill/>
        </p:spPr>
        <p:txBody>
          <a:bodyPr wrap="none" rtlCol="0">
            <a:spAutoFit/>
          </a:bodyPr>
          <a:lstStyle/>
          <a:p>
            <a:r>
              <a:rPr lang="en-US" sz="1400" dirty="0">
                <a:solidFill>
                  <a:schemeClr val="tx1">
                    <a:lumMod val="65000"/>
                    <a:lumOff val="35000"/>
                  </a:schemeClr>
                </a:solidFill>
              </a:rPr>
              <a:t>CDN</a:t>
            </a:r>
          </a:p>
        </p:txBody>
      </p:sp>
      <p:cxnSp>
        <p:nvCxnSpPr>
          <p:cNvPr id="84" name="Straight Arrow Connector 83">
            <a:extLst>
              <a:ext uri="{FF2B5EF4-FFF2-40B4-BE49-F238E27FC236}">
                <a16:creationId xmlns:a16="http://schemas.microsoft.com/office/drawing/2014/main" id="{A87C4137-EE27-49D3-9CF6-64D48F591C66}"/>
              </a:ext>
            </a:extLst>
          </p:cNvPr>
          <p:cNvCxnSpPr>
            <a:cxnSpLocks/>
          </p:cNvCxnSpPr>
          <p:nvPr/>
        </p:nvCxnSpPr>
        <p:spPr>
          <a:xfrm flipV="1">
            <a:off x="7105310" y="3515361"/>
            <a:ext cx="115151" cy="396228"/>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564ABFC7-33B5-43FA-AC4F-BAFC6F1F0634}"/>
              </a:ext>
            </a:extLst>
          </p:cNvPr>
          <p:cNvCxnSpPr/>
          <p:nvPr/>
        </p:nvCxnSpPr>
        <p:spPr>
          <a:xfrm>
            <a:off x="6633734" y="3295890"/>
            <a:ext cx="471576" cy="0"/>
          </a:xfrm>
          <a:prstGeom prst="straightConnector1">
            <a:avLst/>
          </a:prstGeom>
          <a:ln w="57150">
            <a:solidFill>
              <a:srgbClr val="FFFF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906E64C2-B036-49C5-836F-37D62DB17F01}"/>
              </a:ext>
            </a:extLst>
          </p:cNvPr>
          <p:cNvSpPr txBox="1"/>
          <p:nvPr/>
        </p:nvSpPr>
        <p:spPr>
          <a:xfrm>
            <a:off x="6019256" y="4925481"/>
            <a:ext cx="1644681" cy="338554"/>
          </a:xfrm>
          <a:prstGeom prst="rect">
            <a:avLst/>
          </a:prstGeom>
          <a:noFill/>
        </p:spPr>
        <p:txBody>
          <a:bodyPr wrap="none" rtlCol="0">
            <a:spAutoFit/>
          </a:bodyPr>
          <a:lstStyle/>
          <a:p>
            <a:r>
              <a:rPr lang="en-US" sz="1600" dirty="0">
                <a:solidFill>
                  <a:schemeClr val="tx1">
                    <a:lumMod val="75000"/>
                    <a:lumOff val="25000"/>
                  </a:schemeClr>
                </a:solidFill>
              </a:rPr>
              <a:t>New York City IXP</a:t>
            </a:r>
          </a:p>
        </p:txBody>
      </p:sp>
      <p:sp>
        <p:nvSpPr>
          <p:cNvPr id="93" name="TextBox 92">
            <a:extLst>
              <a:ext uri="{FF2B5EF4-FFF2-40B4-BE49-F238E27FC236}">
                <a16:creationId xmlns:a16="http://schemas.microsoft.com/office/drawing/2014/main" id="{4ECE7809-9CB5-460C-AC78-E7201F10A960}"/>
              </a:ext>
            </a:extLst>
          </p:cNvPr>
          <p:cNvSpPr txBox="1"/>
          <p:nvPr/>
        </p:nvSpPr>
        <p:spPr>
          <a:xfrm>
            <a:off x="877384" y="4935363"/>
            <a:ext cx="1197764" cy="338554"/>
          </a:xfrm>
          <a:prstGeom prst="rect">
            <a:avLst/>
          </a:prstGeom>
          <a:noFill/>
        </p:spPr>
        <p:txBody>
          <a:bodyPr wrap="none" rtlCol="0">
            <a:spAutoFit/>
          </a:bodyPr>
          <a:lstStyle/>
          <a:p>
            <a:r>
              <a:rPr lang="en-US" sz="1600" dirty="0">
                <a:solidFill>
                  <a:schemeClr val="tx1">
                    <a:lumMod val="75000"/>
                    <a:lumOff val="25000"/>
                  </a:schemeClr>
                </a:solidFill>
              </a:rPr>
              <a:t>San Jose IXP</a:t>
            </a:r>
          </a:p>
        </p:txBody>
      </p:sp>
      <p:cxnSp>
        <p:nvCxnSpPr>
          <p:cNvPr id="68" name="Straight Arrow Connector 67">
            <a:extLst>
              <a:ext uri="{FF2B5EF4-FFF2-40B4-BE49-F238E27FC236}">
                <a16:creationId xmlns:a16="http://schemas.microsoft.com/office/drawing/2014/main" id="{B06E12D2-8113-4785-B0C4-DE16A2676AAE}"/>
              </a:ext>
            </a:extLst>
          </p:cNvPr>
          <p:cNvCxnSpPr>
            <a:cxnSpLocks/>
          </p:cNvCxnSpPr>
          <p:nvPr/>
        </p:nvCxnSpPr>
        <p:spPr>
          <a:xfrm>
            <a:off x="7103045" y="2786819"/>
            <a:ext cx="133159" cy="411200"/>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1C8A6F7-5FAB-4160-AA4A-E8E8F412F3A5}"/>
              </a:ext>
            </a:extLst>
          </p:cNvPr>
          <p:cNvCxnSpPr>
            <a:cxnSpLocks/>
            <a:stCxn id="72" idx="0"/>
          </p:cNvCxnSpPr>
          <p:nvPr/>
        </p:nvCxnSpPr>
        <p:spPr>
          <a:xfrm>
            <a:off x="6561000" y="2468479"/>
            <a:ext cx="554169" cy="754576"/>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6CD05DFF-ECB4-48ED-8E19-1D0BBE004873}"/>
              </a:ext>
            </a:extLst>
          </p:cNvPr>
          <p:cNvCxnSpPr/>
          <p:nvPr/>
        </p:nvCxnSpPr>
        <p:spPr>
          <a:xfrm>
            <a:off x="6955785" y="1760707"/>
            <a:ext cx="471576" cy="0"/>
          </a:xfrm>
          <a:prstGeom prst="straightConnector1">
            <a:avLst/>
          </a:prstGeom>
          <a:ln w="57150">
            <a:solidFill>
              <a:schemeClr val="bg1">
                <a:lumMod val="50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45E9C2BD-20CB-4901-89BE-8EC3C376F903}"/>
              </a:ext>
            </a:extLst>
          </p:cNvPr>
          <p:cNvCxnSpPr/>
          <p:nvPr/>
        </p:nvCxnSpPr>
        <p:spPr>
          <a:xfrm>
            <a:off x="6904008" y="4471193"/>
            <a:ext cx="471576" cy="0"/>
          </a:xfrm>
          <a:prstGeom prst="straightConnector1">
            <a:avLst/>
          </a:prstGeom>
          <a:ln w="57150">
            <a:solidFill>
              <a:schemeClr val="tx1">
                <a:lumMod val="65000"/>
                <a:lumOff val="35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94" name="Rounded Rectangular Callout 1">
            <a:extLst>
              <a:ext uri="{FF2B5EF4-FFF2-40B4-BE49-F238E27FC236}">
                <a16:creationId xmlns:a16="http://schemas.microsoft.com/office/drawing/2014/main" id="{EBEDD0C5-C8FC-4770-BA1F-232DBBB19E7B}"/>
              </a:ext>
            </a:extLst>
          </p:cNvPr>
          <p:cNvSpPr/>
          <p:nvPr/>
        </p:nvSpPr>
        <p:spPr>
          <a:xfrm>
            <a:off x="4201380" y="2030383"/>
            <a:ext cx="1424655" cy="642065"/>
          </a:xfrm>
          <a:prstGeom prst="wedgeRoundRectCallout">
            <a:avLst>
              <a:gd name="adj1" fmla="val 41521"/>
              <a:gd name="adj2" fmla="val 84721"/>
              <a:gd name="adj3" fmla="val 16667"/>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Pay me </a:t>
            </a:r>
            <a:br>
              <a:rPr lang="en-US" sz="2000" dirty="0"/>
            </a:br>
            <a:r>
              <a:rPr lang="en-US" sz="2000" dirty="0"/>
              <a:t>for transit!</a:t>
            </a:r>
          </a:p>
        </p:txBody>
      </p:sp>
      <p:sp>
        <p:nvSpPr>
          <p:cNvPr id="95" name="Rounded Rectangular Callout 116">
            <a:extLst>
              <a:ext uri="{FF2B5EF4-FFF2-40B4-BE49-F238E27FC236}">
                <a16:creationId xmlns:a16="http://schemas.microsoft.com/office/drawing/2014/main" id="{9EBDFCC2-3236-4E13-A5D7-D9E247B0F583}"/>
              </a:ext>
            </a:extLst>
          </p:cNvPr>
          <p:cNvSpPr/>
          <p:nvPr/>
        </p:nvSpPr>
        <p:spPr>
          <a:xfrm>
            <a:off x="7621231" y="2151457"/>
            <a:ext cx="1397506" cy="585158"/>
          </a:xfrm>
          <a:prstGeom prst="wedgeRoundRectCallout">
            <a:avLst>
              <a:gd name="adj1" fmla="val -40635"/>
              <a:gd name="adj2" fmla="val 99551"/>
              <a:gd name="adj3" fmla="val 16667"/>
            </a:avLst>
          </a:prstGeom>
          <a:solidFill>
            <a:srgbClr val="66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Pay me </a:t>
            </a:r>
            <a:br>
              <a:rPr lang="en-US" sz="2000" dirty="0">
                <a:solidFill>
                  <a:schemeClr val="tx1"/>
                </a:solidFill>
              </a:rPr>
            </a:br>
            <a:r>
              <a:rPr lang="en-US" sz="2000" dirty="0">
                <a:solidFill>
                  <a:schemeClr val="tx1"/>
                </a:solidFill>
              </a:rPr>
              <a:t>for access!</a:t>
            </a:r>
          </a:p>
        </p:txBody>
      </p:sp>
      <p:sp>
        <p:nvSpPr>
          <p:cNvPr id="23" name="TextBox 22">
            <a:extLst>
              <a:ext uri="{FF2B5EF4-FFF2-40B4-BE49-F238E27FC236}">
                <a16:creationId xmlns:a16="http://schemas.microsoft.com/office/drawing/2014/main" id="{D93DF5E5-C6CB-4AEF-B382-15BB4DCFA8AD}"/>
              </a:ext>
            </a:extLst>
          </p:cNvPr>
          <p:cNvSpPr txBox="1"/>
          <p:nvPr/>
        </p:nvSpPr>
        <p:spPr>
          <a:xfrm>
            <a:off x="192948" y="4874003"/>
            <a:ext cx="8825790" cy="2062103"/>
          </a:xfrm>
          <a:prstGeom prst="rect">
            <a:avLst/>
          </a:prstGeom>
          <a:noFill/>
        </p:spPr>
        <p:txBody>
          <a:bodyPr wrap="square" rtlCol="0">
            <a:spAutoFit/>
          </a:bodyPr>
          <a:lstStyle/>
          <a:p>
            <a:r>
              <a:rPr lang="en-US" sz="1600" dirty="0">
                <a:solidFill>
                  <a:schemeClr val="bg1"/>
                </a:solidFill>
              </a:rPr>
              <a:t>Business Plans</a:t>
            </a:r>
          </a:p>
          <a:p>
            <a:pPr marL="285750" indent="-285750">
              <a:buFont typeface="Arial" panose="020B0604020202020204" pitchFamily="34" charset="0"/>
              <a:buChar char="•"/>
            </a:pPr>
            <a:r>
              <a:rPr lang="en-US" sz="1600" dirty="0">
                <a:solidFill>
                  <a:srgbClr val="C00000"/>
                </a:solidFill>
              </a:rPr>
              <a:t>Backbone</a:t>
            </a:r>
            <a:r>
              <a:rPr lang="en-US" sz="1600" dirty="0">
                <a:solidFill>
                  <a:schemeClr val="bg1">
                    <a:lumMod val="75000"/>
                  </a:schemeClr>
                </a:solidFill>
              </a:rPr>
              <a:t> </a:t>
            </a:r>
            <a:r>
              <a:rPr lang="en-US" sz="1600" dirty="0">
                <a:solidFill>
                  <a:schemeClr val="bg1"/>
                </a:solidFill>
              </a:rPr>
              <a:t>:: Sell full internet as transit service to edge networks and enterprises</a:t>
            </a:r>
          </a:p>
          <a:p>
            <a:pPr marL="285750" indent="-285750">
              <a:buFont typeface="Arial" panose="020B0604020202020204" pitchFamily="34" charset="0"/>
              <a:buChar char="•"/>
            </a:pPr>
            <a:r>
              <a:rPr lang="en-US" sz="1600" dirty="0">
                <a:solidFill>
                  <a:srgbClr val="66FFCC"/>
                </a:solidFill>
              </a:rPr>
              <a:t>ISP</a:t>
            </a:r>
            <a:r>
              <a:rPr lang="en-US" sz="1600" dirty="0">
                <a:solidFill>
                  <a:schemeClr val="bg1">
                    <a:lumMod val="75000"/>
                  </a:schemeClr>
                </a:solidFill>
              </a:rPr>
              <a:t> </a:t>
            </a:r>
            <a:r>
              <a:rPr lang="en-US" sz="1600" dirty="0">
                <a:solidFill>
                  <a:schemeClr val="bg1"/>
                </a:solidFill>
              </a:rPr>
              <a:t>:: Sell full internet as Internet access and access to end users</a:t>
            </a:r>
          </a:p>
          <a:p>
            <a:pPr marL="285750" indent="-285750">
              <a:buFont typeface="Arial" panose="020B0604020202020204" pitchFamily="34" charset="0"/>
              <a:buChar char="•"/>
            </a:pPr>
            <a:r>
              <a:rPr lang="en-US" sz="1600" dirty="0">
                <a:solidFill>
                  <a:srgbClr val="FFFF00"/>
                </a:solidFill>
              </a:rPr>
              <a:t>Conflict</a:t>
            </a:r>
            <a:r>
              <a:rPr lang="en-US" sz="1600" dirty="0">
                <a:solidFill>
                  <a:schemeClr val="bg1"/>
                </a:solidFill>
              </a:rPr>
              <a:t> :: Both wants to charge the other / </a:t>
            </a:r>
            <a:r>
              <a:rPr lang="en-US" sz="1600" dirty="0">
                <a:solidFill>
                  <a:srgbClr val="FFFF00"/>
                </a:solidFill>
              </a:rPr>
              <a:t>Need each other for business plan</a:t>
            </a:r>
          </a:p>
          <a:p>
            <a:pPr marL="742950" lvl="1" indent="-285750">
              <a:buFont typeface="Arial" panose="020B0604020202020204" pitchFamily="34" charset="0"/>
              <a:buChar char="•"/>
            </a:pPr>
            <a:r>
              <a:rPr lang="en-US" sz="1600" dirty="0">
                <a:solidFill>
                  <a:schemeClr val="bg1"/>
                </a:solidFill>
              </a:rPr>
              <a:t>ISP only uses backbone for peering :: ISP congests interconnection access to end users until backbone agrees to SFP</a:t>
            </a:r>
          </a:p>
          <a:p>
            <a:pPr marL="285750" indent="-285750">
              <a:buFont typeface="Arial" panose="020B0604020202020204" pitchFamily="34" charset="0"/>
              <a:buChar char="•"/>
            </a:pPr>
            <a:r>
              <a:rPr lang="en-US" sz="1600" dirty="0">
                <a:solidFill>
                  <a:schemeClr val="bg1"/>
                </a:solidFill>
              </a:rPr>
              <a:t>Resolution :: Settlement free peering with restrained capacity</a:t>
            </a:r>
          </a:p>
          <a:p>
            <a:pPr marL="742950" lvl="1" indent="-285750">
              <a:buFont typeface="Arial" panose="020B0604020202020204" pitchFamily="34" charset="0"/>
              <a:buChar char="•"/>
            </a:pPr>
            <a:r>
              <a:rPr lang="en-US" sz="1600" dirty="0">
                <a:solidFill>
                  <a:schemeClr val="bg1"/>
                </a:solidFill>
              </a:rPr>
              <a:t>ISP does not want backbone to be substitute for paid peering from CDNs</a:t>
            </a:r>
          </a:p>
        </p:txBody>
      </p:sp>
      <p:cxnSp>
        <p:nvCxnSpPr>
          <p:cNvPr id="96" name="Straight Arrow Connector 95">
            <a:extLst>
              <a:ext uri="{FF2B5EF4-FFF2-40B4-BE49-F238E27FC236}">
                <a16:creationId xmlns:a16="http://schemas.microsoft.com/office/drawing/2014/main" id="{79111E28-C9AA-48A1-B109-18DD69F8DA4F}"/>
              </a:ext>
            </a:extLst>
          </p:cNvPr>
          <p:cNvCxnSpPr/>
          <p:nvPr/>
        </p:nvCxnSpPr>
        <p:spPr>
          <a:xfrm>
            <a:off x="6586273" y="3419709"/>
            <a:ext cx="471576" cy="0"/>
          </a:xfrm>
          <a:prstGeom prst="straightConnector1">
            <a:avLst/>
          </a:prstGeom>
          <a:ln w="57150">
            <a:solidFill>
              <a:srgbClr val="66FF66"/>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73239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30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3000"/>
                                        <p:tgtEl>
                                          <p:spTgt spid="94"/>
                                        </p:tgtEl>
                                      </p:cBhvr>
                                    </p:animEffect>
                                  </p:childTnLst>
                                </p:cTn>
                              </p:par>
                            </p:childTnLst>
                          </p:cTn>
                        </p:par>
                        <p:par>
                          <p:cTn id="11" fill="hold">
                            <p:stCondLst>
                              <p:cond delay="3000"/>
                            </p:stCondLst>
                            <p:childTnLst>
                              <p:par>
                                <p:cTn id="12" presetID="10" presetClass="exit" presetSubtype="0" fill="hold" nodeType="afterEffect">
                                  <p:stCondLst>
                                    <p:cond delay="5000"/>
                                  </p:stCondLst>
                                  <p:childTnLst>
                                    <p:animEffect transition="out" filter="fade">
                                      <p:cBhvr>
                                        <p:cTn id="13" dur="3000"/>
                                        <p:tgtEl>
                                          <p:spTgt spid="96"/>
                                        </p:tgtEl>
                                      </p:cBhvr>
                                    </p:animEffect>
                                    <p:set>
                                      <p:cBhvr>
                                        <p:cTn id="14" dur="1" fill="hold">
                                          <p:stCondLst>
                                            <p:cond delay="2999"/>
                                          </p:stCondLst>
                                        </p:cTn>
                                        <p:tgtEl>
                                          <p:spTgt spid="96"/>
                                        </p:tgtEl>
                                        <p:attrNameLst>
                                          <p:attrName>style.visibility</p:attrName>
                                        </p:attrNameLst>
                                      </p:cBhvr>
                                      <p:to>
                                        <p:strVal val="hidden"/>
                                      </p:to>
                                    </p:set>
                                  </p:childTnLst>
                                </p:cTn>
                              </p:par>
                              <p:par>
                                <p:cTn id="15" presetID="10" presetClass="entr" presetSubtype="0" fill="hold" nodeType="withEffect">
                                  <p:stCondLst>
                                    <p:cond delay="550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3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6127720" y="1760707"/>
            <a:ext cx="1337024" cy="3188798"/>
          </a:xfrm>
          <a:prstGeom prst="roundRect">
            <a:avLst/>
          </a:prstGeom>
          <a:gradFill>
            <a:gsLst>
              <a:gs pos="0">
                <a:schemeClr val="tx1">
                  <a:lumMod val="75000"/>
                  <a:lumOff val="25000"/>
                </a:schemeClr>
              </a:gs>
              <a:gs pos="100000">
                <a:schemeClr val="bg1">
                  <a:lumMod val="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IXP</a:t>
            </a:r>
          </a:p>
        </p:txBody>
      </p:sp>
      <p:sp>
        <p:nvSpPr>
          <p:cNvPr id="5" name="Rectangle: Rounded Corners 4"/>
          <p:cNvSpPr/>
          <p:nvPr/>
        </p:nvSpPr>
        <p:spPr>
          <a:xfrm>
            <a:off x="811884" y="1690689"/>
            <a:ext cx="1318830" cy="3258816"/>
          </a:xfrm>
          <a:prstGeom prst="roundRect">
            <a:avLst/>
          </a:prstGeom>
          <a:gradFill>
            <a:gsLst>
              <a:gs pos="0">
                <a:schemeClr val="tx1">
                  <a:lumMod val="75000"/>
                  <a:lumOff val="25000"/>
                </a:schemeClr>
              </a:gs>
              <a:gs pos="100000">
                <a:schemeClr val="bg1">
                  <a:lumMod val="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IXP</a:t>
            </a:r>
          </a:p>
        </p:txBody>
      </p:sp>
      <p:sp>
        <p:nvSpPr>
          <p:cNvPr id="2" name="Title 1"/>
          <p:cNvSpPr>
            <a:spLocks noGrp="1"/>
          </p:cNvSpPr>
          <p:nvPr>
            <p:ph type="title"/>
          </p:nvPr>
        </p:nvSpPr>
        <p:spPr/>
        <p:txBody>
          <a:bodyPr/>
          <a:lstStyle/>
          <a:p>
            <a:pPr algn="ctr"/>
            <a:r>
              <a:rPr lang="en-US" dirty="0">
                <a:solidFill>
                  <a:schemeClr val="bg1"/>
                </a:solidFill>
                <a:latin typeface="Papyrus" panose="03070502060502030205" pitchFamily="66" charset="0"/>
              </a:rPr>
              <a:t>Flat Earth</a:t>
            </a:r>
          </a:p>
        </p:txBody>
      </p:sp>
      <p:sp>
        <p:nvSpPr>
          <p:cNvPr id="3" name="Rectangle: Rounded Corners 2"/>
          <p:cNvSpPr/>
          <p:nvPr/>
        </p:nvSpPr>
        <p:spPr>
          <a:xfrm>
            <a:off x="1828800" y="3019246"/>
            <a:ext cx="4684143" cy="319178"/>
          </a:xfrm>
          <a:prstGeom prst="roundRect">
            <a:avLst/>
          </a:prstGeom>
          <a:solidFill>
            <a:srgbClr val="A500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Backbone</a:t>
            </a:r>
          </a:p>
        </p:txBody>
      </p:sp>
      <p:pic>
        <p:nvPicPr>
          <p:cNvPr id="7"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888" y="3223055"/>
            <a:ext cx="429744" cy="25081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Rounded Corners 8"/>
          <p:cNvSpPr/>
          <p:nvPr/>
        </p:nvSpPr>
        <p:spPr>
          <a:xfrm>
            <a:off x="7139796" y="3200395"/>
            <a:ext cx="1339969" cy="319178"/>
          </a:xfrm>
          <a:prstGeom prst="roundRect">
            <a:avLst/>
          </a:prstGeom>
          <a:solidFill>
            <a:srgbClr val="00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Access</a:t>
            </a:r>
          </a:p>
        </p:txBody>
      </p:sp>
      <p:sp>
        <p:nvSpPr>
          <p:cNvPr id="10" name="Rectangle: Rounded Corners 9"/>
          <p:cNvSpPr/>
          <p:nvPr/>
        </p:nvSpPr>
        <p:spPr>
          <a:xfrm>
            <a:off x="419817" y="3927731"/>
            <a:ext cx="738997" cy="31917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Edge</a:t>
            </a:r>
          </a:p>
        </p:txBody>
      </p:sp>
      <p:sp>
        <p:nvSpPr>
          <p:cNvPr id="8" name="Rounded Rectangle 6"/>
          <p:cNvSpPr/>
          <p:nvPr/>
        </p:nvSpPr>
        <p:spPr>
          <a:xfrm>
            <a:off x="38740" y="3423167"/>
            <a:ext cx="420624" cy="420624"/>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3600" b="1" dirty="0">
                <a:sym typeface="Webdings"/>
              </a:rPr>
              <a:t></a:t>
            </a:r>
            <a:endParaRPr lang="en-US" sz="3600" b="1" dirty="0"/>
          </a:p>
        </p:txBody>
      </p:sp>
      <p:sp>
        <p:nvSpPr>
          <p:cNvPr id="11" name="Rectangle 10"/>
          <p:cNvSpPr/>
          <p:nvPr/>
        </p:nvSpPr>
        <p:spPr>
          <a:xfrm>
            <a:off x="1556667" y="2007813"/>
            <a:ext cx="508959" cy="267419"/>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12" name="Rectangle 11"/>
          <p:cNvSpPr/>
          <p:nvPr/>
        </p:nvSpPr>
        <p:spPr>
          <a:xfrm>
            <a:off x="6124775" y="2187555"/>
            <a:ext cx="508959" cy="267419"/>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19" name="Rectangle: Rounded Corners 18"/>
          <p:cNvSpPr/>
          <p:nvPr/>
        </p:nvSpPr>
        <p:spPr>
          <a:xfrm>
            <a:off x="1825929" y="3404551"/>
            <a:ext cx="4684143" cy="319178"/>
          </a:xfrm>
          <a:prstGeom prst="round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Backbone</a:t>
            </a:r>
          </a:p>
        </p:txBody>
      </p:sp>
      <p:cxnSp>
        <p:nvCxnSpPr>
          <p:cNvPr id="21" name="Straight Arrow Connector 20"/>
          <p:cNvCxnSpPr/>
          <p:nvPr/>
        </p:nvCxnSpPr>
        <p:spPr>
          <a:xfrm>
            <a:off x="1993632" y="3101300"/>
            <a:ext cx="0" cy="474248"/>
          </a:xfrm>
          <a:prstGeom prst="straightConnector1">
            <a:avLst/>
          </a:prstGeom>
          <a:ln w="57150">
            <a:solidFill>
              <a:schemeClr val="bg1">
                <a:lumMod val="50000"/>
              </a:schemeClr>
            </a:solidFill>
            <a:headEnd type="triangle" w="med" len="med"/>
            <a:tailEnd type="triangle" w="med" len="med"/>
          </a:ln>
          <a:effectLst>
            <a:glow rad="508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290765" y="3107045"/>
            <a:ext cx="0" cy="474248"/>
          </a:xfrm>
          <a:prstGeom prst="straightConnector1">
            <a:avLst/>
          </a:prstGeom>
          <a:ln w="57150">
            <a:solidFill>
              <a:schemeClr val="bg1">
                <a:lumMod val="50000"/>
              </a:schemeClr>
            </a:solidFill>
            <a:headEnd type="triangle" w="med" len="med"/>
            <a:tailEnd type="triangle" w="med" len="med"/>
          </a:ln>
          <a:effectLst>
            <a:glow rad="508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3" name="Rounded Rectangle 4">
            <a:extLst>
              <a:ext uri="{FF2B5EF4-FFF2-40B4-BE49-F238E27FC236}">
                <a16:creationId xmlns:a16="http://schemas.microsoft.com/office/drawing/2014/main" id="{DDE0ABB3-9A56-4CE7-9EBF-45AD5522FE12}"/>
              </a:ext>
            </a:extLst>
          </p:cNvPr>
          <p:cNvSpPr/>
          <p:nvPr/>
        </p:nvSpPr>
        <p:spPr>
          <a:xfrm>
            <a:off x="55261" y="4407867"/>
            <a:ext cx="420624" cy="41817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ingdings"/>
              </a:rPr>
              <a:t></a:t>
            </a:r>
            <a:endParaRPr lang="en-US" sz="3200" dirty="0"/>
          </a:p>
        </p:txBody>
      </p:sp>
      <p:sp>
        <p:nvSpPr>
          <p:cNvPr id="48" name="Rounded Rectangle 5">
            <a:extLst>
              <a:ext uri="{FF2B5EF4-FFF2-40B4-BE49-F238E27FC236}">
                <a16:creationId xmlns:a16="http://schemas.microsoft.com/office/drawing/2014/main" id="{EA8DD3E2-3118-42FF-8EEF-E250A2607302}"/>
              </a:ext>
            </a:extLst>
          </p:cNvPr>
          <p:cNvSpPr/>
          <p:nvPr/>
        </p:nvSpPr>
        <p:spPr>
          <a:xfrm>
            <a:off x="55261" y="3902564"/>
            <a:ext cx="420624" cy="41817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0" name="Rounded Rectangle 8">
            <a:extLst>
              <a:ext uri="{FF2B5EF4-FFF2-40B4-BE49-F238E27FC236}">
                <a16:creationId xmlns:a16="http://schemas.microsoft.com/office/drawing/2014/main" id="{22C4CAC7-FE98-41DE-BF5A-BA978DBAA51B}"/>
              </a:ext>
            </a:extLst>
          </p:cNvPr>
          <p:cNvSpPr/>
          <p:nvPr/>
        </p:nvSpPr>
        <p:spPr>
          <a:xfrm>
            <a:off x="55261" y="2752345"/>
            <a:ext cx="420624" cy="41817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1" name="Rounded Rectangle 9">
            <a:extLst>
              <a:ext uri="{FF2B5EF4-FFF2-40B4-BE49-F238E27FC236}">
                <a16:creationId xmlns:a16="http://schemas.microsoft.com/office/drawing/2014/main" id="{1ED6A59A-75FD-43B1-9E99-500964E04BF5}"/>
              </a:ext>
            </a:extLst>
          </p:cNvPr>
          <p:cNvSpPr/>
          <p:nvPr/>
        </p:nvSpPr>
        <p:spPr>
          <a:xfrm>
            <a:off x="55261" y="1737054"/>
            <a:ext cx="420624" cy="41817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2" name="Rectangle: Rounded Corners 51">
            <a:extLst>
              <a:ext uri="{FF2B5EF4-FFF2-40B4-BE49-F238E27FC236}">
                <a16:creationId xmlns:a16="http://schemas.microsoft.com/office/drawing/2014/main" id="{51BBC18E-ED21-472E-97E5-7D90EC3C0016}"/>
              </a:ext>
            </a:extLst>
          </p:cNvPr>
          <p:cNvSpPr/>
          <p:nvPr/>
        </p:nvSpPr>
        <p:spPr>
          <a:xfrm>
            <a:off x="351902" y="2295385"/>
            <a:ext cx="738997" cy="31917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Edge</a:t>
            </a:r>
          </a:p>
        </p:txBody>
      </p:sp>
      <p:sp>
        <p:nvSpPr>
          <p:cNvPr id="49" name="Rounded Rectangle 7">
            <a:extLst>
              <a:ext uri="{FF2B5EF4-FFF2-40B4-BE49-F238E27FC236}">
                <a16:creationId xmlns:a16="http://schemas.microsoft.com/office/drawing/2014/main" id="{C7293C3D-ECB9-4226-A277-74908F2D9334}"/>
              </a:ext>
            </a:extLst>
          </p:cNvPr>
          <p:cNvSpPr/>
          <p:nvPr/>
        </p:nvSpPr>
        <p:spPr>
          <a:xfrm>
            <a:off x="38740" y="2254277"/>
            <a:ext cx="420624" cy="41817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3" name="Rectangle: Rounded Corners 52">
            <a:extLst>
              <a:ext uri="{FF2B5EF4-FFF2-40B4-BE49-F238E27FC236}">
                <a16:creationId xmlns:a16="http://schemas.microsoft.com/office/drawing/2014/main" id="{E0451741-C886-433B-B579-D040344AA680}"/>
              </a:ext>
            </a:extLst>
          </p:cNvPr>
          <p:cNvSpPr/>
          <p:nvPr/>
        </p:nvSpPr>
        <p:spPr>
          <a:xfrm>
            <a:off x="7139796" y="1896278"/>
            <a:ext cx="1339969" cy="319178"/>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Access</a:t>
            </a:r>
          </a:p>
        </p:txBody>
      </p:sp>
      <p:sp>
        <p:nvSpPr>
          <p:cNvPr id="54" name="Rectangle: Rounded Corners 53">
            <a:extLst>
              <a:ext uri="{FF2B5EF4-FFF2-40B4-BE49-F238E27FC236}">
                <a16:creationId xmlns:a16="http://schemas.microsoft.com/office/drawing/2014/main" id="{6B10A98F-288C-4AFE-9EC0-5DD9244569F5}"/>
              </a:ext>
            </a:extLst>
          </p:cNvPr>
          <p:cNvSpPr/>
          <p:nvPr/>
        </p:nvSpPr>
        <p:spPr>
          <a:xfrm>
            <a:off x="7139796" y="4602254"/>
            <a:ext cx="1339969" cy="319178"/>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Access</a:t>
            </a:r>
          </a:p>
        </p:txBody>
      </p:sp>
      <p:pic>
        <p:nvPicPr>
          <p:cNvPr id="55" name="Picture 2" descr="http://clipartion.com/wp-content/uploads/2015/10/blue-eye-of-horus-symbol-clipart-free-clip-art-images.png">
            <a:extLst>
              <a:ext uri="{FF2B5EF4-FFF2-40B4-BE49-F238E27FC236}">
                <a16:creationId xmlns:a16="http://schemas.microsoft.com/office/drawing/2014/main" id="{765C1F35-AEA3-4AFD-A9DF-8148E57A5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404" y="3494865"/>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6" name="Picture 2" descr="http://clipartion.com/wp-content/uploads/2015/10/blue-eye-of-horus-symbol-clipart-free-clip-art-images.png">
            <a:extLst>
              <a:ext uri="{FF2B5EF4-FFF2-40B4-BE49-F238E27FC236}">
                <a16:creationId xmlns:a16="http://schemas.microsoft.com/office/drawing/2014/main" id="{61598009-3F98-476E-9238-D3E5FFCCB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873" y="3759332"/>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7" name="Picture 2" descr="http://clipartion.com/wp-content/uploads/2015/10/blue-eye-of-horus-symbol-clipart-free-clip-art-images.png">
            <a:extLst>
              <a:ext uri="{FF2B5EF4-FFF2-40B4-BE49-F238E27FC236}">
                <a16:creationId xmlns:a16="http://schemas.microsoft.com/office/drawing/2014/main" id="{A339357A-EFB8-4514-AF95-821C30849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8499" y="4020462"/>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8" name="Picture 2" descr="http://clipartion.com/wp-content/uploads/2015/10/blue-eye-of-horus-symbol-clipart-free-clip-art-images.png">
            <a:extLst>
              <a:ext uri="{FF2B5EF4-FFF2-40B4-BE49-F238E27FC236}">
                <a16:creationId xmlns:a16="http://schemas.microsoft.com/office/drawing/2014/main" id="{EA7E3831-5788-4DCE-A6DE-E871F8DA4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06" y="2667129"/>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9" name="Picture 2" descr="http://clipartion.com/wp-content/uploads/2015/10/blue-eye-of-horus-symbol-clipart-free-clip-art-images.png">
            <a:extLst>
              <a:ext uri="{FF2B5EF4-FFF2-40B4-BE49-F238E27FC236}">
                <a16:creationId xmlns:a16="http://schemas.microsoft.com/office/drawing/2014/main" id="{659DA74B-33D3-4118-B4BA-CB0998A56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9313" y="2963558"/>
            <a:ext cx="429744" cy="250814"/>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D7FC3FF-9952-4F06-93A6-5C7A3696DEEE}"/>
              </a:ext>
            </a:extLst>
          </p:cNvPr>
          <p:cNvSpPr txBox="1"/>
          <p:nvPr/>
        </p:nvSpPr>
        <p:spPr>
          <a:xfrm>
            <a:off x="7650760" y="3463670"/>
            <a:ext cx="860492" cy="646331"/>
          </a:xfrm>
          <a:prstGeom prst="rect">
            <a:avLst/>
          </a:prstGeom>
          <a:noFill/>
        </p:spPr>
        <p:txBody>
          <a:bodyPr wrap="none" rtlCol="0">
            <a:spAutoFit/>
          </a:bodyPr>
          <a:lstStyle/>
          <a:p>
            <a:pPr algn="ctr"/>
            <a:r>
              <a:rPr lang="en-US" dirty="0">
                <a:solidFill>
                  <a:srgbClr val="66FFCC"/>
                </a:solidFill>
              </a:rPr>
              <a:t>25%</a:t>
            </a:r>
          </a:p>
          <a:p>
            <a:pPr algn="ctr"/>
            <a:r>
              <a:rPr lang="en-US" dirty="0">
                <a:solidFill>
                  <a:srgbClr val="66FFCC"/>
                </a:solidFill>
              </a:rPr>
              <a:t>Market</a:t>
            </a:r>
          </a:p>
        </p:txBody>
      </p:sp>
      <p:cxnSp>
        <p:nvCxnSpPr>
          <p:cNvPr id="60" name="Straight Arrow Connector 59">
            <a:extLst>
              <a:ext uri="{FF2B5EF4-FFF2-40B4-BE49-F238E27FC236}">
                <a16:creationId xmlns:a16="http://schemas.microsoft.com/office/drawing/2014/main" id="{0A667A06-F5CC-4052-86B8-DE68E9E91E8A}"/>
              </a:ext>
            </a:extLst>
          </p:cNvPr>
          <p:cNvCxnSpPr/>
          <p:nvPr/>
        </p:nvCxnSpPr>
        <p:spPr>
          <a:xfrm>
            <a:off x="580674" y="3783128"/>
            <a:ext cx="471576" cy="0"/>
          </a:xfrm>
          <a:prstGeom prst="straightConnector1">
            <a:avLst/>
          </a:prstGeom>
          <a:ln w="57150">
            <a:solidFill>
              <a:srgbClr val="66FF66"/>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16BACB08-A771-49FF-81E0-899A822DD58B}"/>
              </a:ext>
            </a:extLst>
          </p:cNvPr>
          <p:cNvCxnSpPr/>
          <p:nvPr/>
        </p:nvCxnSpPr>
        <p:spPr>
          <a:xfrm>
            <a:off x="8275988" y="3083734"/>
            <a:ext cx="471576" cy="0"/>
          </a:xfrm>
          <a:prstGeom prst="straightConnector1">
            <a:avLst/>
          </a:prstGeom>
          <a:ln w="57150">
            <a:solidFill>
              <a:srgbClr val="66FF66"/>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77B5781D-3F80-4FD8-A980-B80BCE763B5B}"/>
              </a:ext>
            </a:extLst>
          </p:cNvPr>
          <p:cNvCxnSpPr/>
          <p:nvPr/>
        </p:nvCxnSpPr>
        <p:spPr>
          <a:xfrm>
            <a:off x="576096" y="2155225"/>
            <a:ext cx="471576" cy="0"/>
          </a:xfrm>
          <a:prstGeom prst="straightConnector1">
            <a:avLst/>
          </a:prstGeom>
          <a:ln w="571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21C268E8-AB42-4647-93C0-CF83EF77F917}"/>
              </a:ext>
            </a:extLst>
          </p:cNvPr>
          <p:cNvCxnSpPr/>
          <p:nvPr/>
        </p:nvCxnSpPr>
        <p:spPr>
          <a:xfrm>
            <a:off x="1659138" y="3860663"/>
            <a:ext cx="471576" cy="0"/>
          </a:xfrm>
          <a:prstGeom prst="straightConnector1">
            <a:avLst/>
          </a:prstGeom>
          <a:ln w="57150">
            <a:solidFill>
              <a:srgbClr val="66FF66"/>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468AF12F-57B0-424C-B4DC-009C8E860AB4}"/>
              </a:ext>
            </a:extLst>
          </p:cNvPr>
          <p:cNvCxnSpPr/>
          <p:nvPr/>
        </p:nvCxnSpPr>
        <p:spPr>
          <a:xfrm>
            <a:off x="1746844" y="2895901"/>
            <a:ext cx="471576" cy="0"/>
          </a:xfrm>
          <a:prstGeom prst="straightConnector1">
            <a:avLst/>
          </a:prstGeom>
          <a:ln w="571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2" name="Rounded Rectangle 4">
            <a:extLst>
              <a:ext uri="{FF2B5EF4-FFF2-40B4-BE49-F238E27FC236}">
                <a16:creationId xmlns:a16="http://schemas.microsoft.com/office/drawing/2014/main" id="{99D90E12-01AD-41FE-B90B-783BE39B38A0}"/>
              </a:ext>
            </a:extLst>
          </p:cNvPr>
          <p:cNvSpPr/>
          <p:nvPr/>
        </p:nvSpPr>
        <p:spPr>
          <a:xfrm>
            <a:off x="6427479" y="2468479"/>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ingdings"/>
              </a:rPr>
              <a:t></a:t>
            </a:r>
            <a:endParaRPr lang="en-US" sz="1600" dirty="0"/>
          </a:p>
        </p:txBody>
      </p:sp>
      <p:sp>
        <p:nvSpPr>
          <p:cNvPr id="73" name="Rounded Rectangle 5">
            <a:extLst>
              <a:ext uri="{FF2B5EF4-FFF2-40B4-BE49-F238E27FC236}">
                <a16:creationId xmlns:a16="http://schemas.microsoft.com/office/drawing/2014/main" id="{9AE4672A-1CA2-4B1D-A063-B8CB1A2F8D4A}"/>
              </a:ext>
            </a:extLst>
          </p:cNvPr>
          <p:cNvSpPr/>
          <p:nvPr/>
        </p:nvSpPr>
        <p:spPr>
          <a:xfrm>
            <a:off x="6115302" y="3905800"/>
            <a:ext cx="267042" cy="27127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4" name="Rounded Rectangle 6">
            <a:extLst>
              <a:ext uri="{FF2B5EF4-FFF2-40B4-BE49-F238E27FC236}">
                <a16:creationId xmlns:a16="http://schemas.microsoft.com/office/drawing/2014/main" id="{FE871DA5-D94D-4704-9DF2-2C8818A05F61}"/>
              </a:ext>
            </a:extLst>
          </p:cNvPr>
          <p:cNvSpPr/>
          <p:nvPr/>
        </p:nvSpPr>
        <p:spPr>
          <a:xfrm>
            <a:off x="6124345" y="4395706"/>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b="1" dirty="0">
                <a:sym typeface="Webdings"/>
              </a:rPr>
              <a:t></a:t>
            </a:r>
            <a:endParaRPr lang="en-US" sz="1600" b="1" dirty="0"/>
          </a:p>
        </p:txBody>
      </p:sp>
      <p:sp>
        <p:nvSpPr>
          <p:cNvPr id="75" name="Rounded Rectangle 7">
            <a:extLst>
              <a:ext uri="{FF2B5EF4-FFF2-40B4-BE49-F238E27FC236}">
                <a16:creationId xmlns:a16="http://schemas.microsoft.com/office/drawing/2014/main" id="{9A7DB5B6-E855-4741-8FC1-43F14FA698A7}"/>
              </a:ext>
            </a:extLst>
          </p:cNvPr>
          <p:cNvSpPr/>
          <p:nvPr/>
        </p:nvSpPr>
        <p:spPr>
          <a:xfrm>
            <a:off x="6124345" y="1919369"/>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6" name="Rounded Rectangle 8">
            <a:extLst>
              <a:ext uri="{FF2B5EF4-FFF2-40B4-BE49-F238E27FC236}">
                <a16:creationId xmlns:a16="http://schemas.microsoft.com/office/drawing/2014/main" id="{6FB450B1-96B5-4221-B32B-88B59AA4FDC9}"/>
              </a:ext>
            </a:extLst>
          </p:cNvPr>
          <p:cNvSpPr/>
          <p:nvPr/>
        </p:nvSpPr>
        <p:spPr>
          <a:xfrm>
            <a:off x="6427479" y="1914932"/>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7" name="Rounded Rectangle 9">
            <a:extLst>
              <a:ext uri="{FF2B5EF4-FFF2-40B4-BE49-F238E27FC236}">
                <a16:creationId xmlns:a16="http://schemas.microsoft.com/office/drawing/2014/main" id="{D3A9CB2B-3F34-4B29-838C-03CE8A1E2044}"/>
              </a:ext>
            </a:extLst>
          </p:cNvPr>
          <p:cNvSpPr/>
          <p:nvPr/>
        </p:nvSpPr>
        <p:spPr>
          <a:xfrm>
            <a:off x="6117698" y="2460284"/>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8" name="Rectangle 77">
            <a:extLst>
              <a:ext uri="{FF2B5EF4-FFF2-40B4-BE49-F238E27FC236}">
                <a16:creationId xmlns:a16="http://schemas.microsoft.com/office/drawing/2014/main" id="{79735198-B3B8-43B6-86A7-BEFADCD5CC68}"/>
              </a:ext>
            </a:extLst>
          </p:cNvPr>
          <p:cNvSpPr/>
          <p:nvPr/>
        </p:nvSpPr>
        <p:spPr>
          <a:xfrm>
            <a:off x="6965982" y="2519400"/>
            <a:ext cx="508959" cy="267419"/>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79" name="Rectangle 78">
            <a:extLst>
              <a:ext uri="{FF2B5EF4-FFF2-40B4-BE49-F238E27FC236}">
                <a16:creationId xmlns:a16="http://schemas.microsoft.com/office/drawing/2014/main" id="{B42E5FAF-1358-4D76-9989-7BC9C64DFBEE}"/>
              </a:ext>
            </a:extLst>
          </p:cNvPr>
          <p:cNvSpPr/>
          <p:nvPr/>
        </p:nvSpPr>
        <p:spPr>
          <a:xfrm>
            <a:off x="6955785" y="3886752"/>
            <a:ext cx="508959" cy="267419"/>
          </a:xfrm>
          <a:prstGeom prst="rect">
            <a:avLst/>
          </a:prstGeom>
          <a:solidFill>
            <a:srgbClr val="993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17" name="TextBox 16">
            <a:extLst>
              <a:ext uri="{FF2B5EF4-FFF2-40B4-BE49-F238E27FC236}">
                <a16:creationId xmlns:a16="http://schemas.microsoft.com/office/drawing/2014/main" id="{1BC3A962-DE9C-4B7B-9404-1E83F083F818}"/>
              </a:ext>
            </a:extLst>
          </p:cNvPr>
          <p:cNvSpPr txBox="1"/>
          <p:nvPr/>
        </p:nvSpPr>
        <p:spPr>
          <a:xfrm>
            <a:off x="6036932" y="4121054"/>
            <a:ext cx="506870" cy="307777"/>
          </a:xfrm>
          <a:prstGeom prst="rect">
            <a:avLst/>
          </a:prstGeom>
          <a:noFill/>
        </p:spPr>
        <p:txBody>
          <a:bodyPr wrap="none" rtlCol="0">
            <a:spAutoFit/>
          </a:bodyPr>
          <a:lstStyle/>
          <a:p>
            <a:r>
              <a:rPr lang="en-US" sz="1400" dirty="0">
                <a:solidFill>
                  <a:srgbClr val="FF0000"/>
                </a:solidFill>
              </a:rPr>
              <a:t>CDN</a:t>
            </a:r>
          </a:p>
        </p:txBody>
      </p:sp>
      <p:sp>
        <p:nvSpPr>
          <p:cNvPr id="80" name="TextBox 79">
            <a:extLst>
              <a:ext uri="{FF2B5EF4-FFF2-40B4-BE49-F238E27FC236}">
                <a16:creationId xmlns:a16="http://schemas.microsoft.com/office/drawing/2014/main" id="{F6026C61-28F4-4284-B73F-046C158DBBDF}"/>
              </a:ext>
            </a:extLst>
          </p:cNvPr>
          <p:cNvSpPr txBox="1"/>
          <p:nvPr/>
        </p:nvSpPr>
        <p:spPr>
          <a:xfrm>
            <a:off x="6071014" y="4627586"/>
            <a:ext cx="506870" cy="307777"/>
          </a:xfrm>
          <a:prstGeom prst="rect">
            <a:avLst/>
          </a:prstGeom>
          <a:noFill/>
        </p:spPr>
        <p:txBody>
          <a:bodyPr wrap="none" rtlCol="0">
            <a:spAutoFit/>
          </a:bodyPr>
          <a:lstStyle/>
          <a:p>
            <a:r>
              <a:rPr lang="en-US" sz="1400" dirty="0">
                <a:solidFill>
                  <a:srgbClr val="7030A0"/>
                </a:solidFill>
              </a:rPr>
              <a:t>CDN</a:t>
            </a:r>
          </a:p>
        </p:txBody>
      </p:sp>
      <p:cxnSp>
        <p:nvCxnSpPr>
          <p:cNvPr id="84" name="Straight Arrow Connector 83">
            <a:extLst>
              <a:ext uri="{FF2B5EF4-FFF2-40B4-BE49-F238E27FC236}">
                <a16:creationId xmlns:a16="http://schemas.microsoft.com/office/drawing/2014/main" id="{A87C4137-EE27-49D3-9CF6-64D48F591C66}"/>
              </a:ext>
            </a:extLst>
          </p:cNvPr>
          <p:cNvCxnSpPr>
            <a:cxnSpLocks/>
          </p:cNvCxnSpPr>
          <p:nvPr/>
        </p:nvCxnSpPr>
        <p:spPr>
          <a:xfrm flipV="1">
            <a:off x="7105310" y="3515361"/>
            <a:ext cx="115151" cy="396228"/>
          </a:xfrm>
          <a:prstGeom prst="straightConnector1">
            <a:avLst/>
          </a:prstGeom>
          <a:ln w="1016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564ABFC7-33B5-43FA-AC4F-BAFC6F1F0634}"/>
              </a:ext>
            </a:extLst>
          </p:cNvPr>
          <p:cNvCxnSpPr/>
          <p:nvPr/>
        </p:nvCxnSpPr>
        <p:spPr>
          <a:xfrm>
            <a:off x="6633734" y="3279112"/>
            <a:ext cx="471576" cy="0"/>
          </a:xfrm>
          <a:prstGeom prst="straightConnector1">
            <a:avLst/>
          </a:prstGeom>
          <a:ln w="57150">
            <a:solidFill>
              <a:srgbClr val="FFFF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4ECE7809-9CB5-460C-AC78-E7201F10A960}"/>
              </a:ext>
            </a:extLst>
          </p:cNvPr>
          <p:cNvSpPr txBox="1"/>
          <p:nvPr/>
        </p:nvSpPr>
        <p:spPr>
          <a:xfrm>
            <a:off x="877384" y="4935363"/>
            <a:ext cx="1197764" cy="338554"/>
          </a:xfrm>
          <a:prstGeom prst="rect">
            <a:avLst/>
          </a:prstGeom>
          <a:noFill/>
        </p:spPr>
        <p:txBody>
          <a:bodyPr wrap="none" rtlCol="0">
            <a:spAutoFit/>
          </a:bodyPr>
          <a:lstStyle/>
          <a:p>
            <a:r>
              <a:rPr lang="en-US" sz="1600" dirty="0">
                <a:solidFill>
                  <a:schemeClr val="tx1">
                    <a:lumMod val="75000"/>
                    <a:lumOff val="25000"/>
                  </a:schemeClr>
                </a:solidFill>
              </a:rPr>
              <a:t>San Jose IXP</a:t>
            </a:r>
          </a:p>
        </p:txBody>
      </p:sp>
      <p:cxnSp>
        <p:nvCxnSpPr>
          <p:cNvPr id="68" name="Straight Arrow Connector 67">
            <a:extLst>
              <a:ext uri="{FF2B5EF4-FFF2-40B4-BE49-F238E27FC236}">
                <a16:creationId xmlns:a16="http://schemas.microsoft.com/office/drawing/2014/main" id="{B06E12D2-8113-4785-B0C4-DE16A2676AAE}"/>
              </a:ext>
            </a:extLst>
          </p:cNvPr>
          <p:cNvCxnSpPr>
            <a:cxnSpLocks/>
          </p:cNvCxnSpPr>
          <p:nvPr/>
        </p:nvCxnSpPr>
        <p:spPr>
          <a:xfrm>
            <a:off x="7103045" y="2786819"/>
            <a:ext cx="133159" cy="411200"/>
          </a:xfrm>
          <a:prstGeom prst="straightConnector1">
            <a:avLst/>
          </a:prstGeom>
          <a:ln w="1016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1C8A6F7-5FAB-4160-AA4A-E8E8F412F3A5}"/>
              </a:ext>
            </a:extLst>
          </p:cNvPr>
          <p:cNvCxnSpPr>
            <a:cxnSpLocks/>
            <a:stCxn id="72" idx="0"/>
          </p:cNvCxnSpPr>
          <p:nvPr/>
        </p:nvCxnSpPr>
        <p:spPr>
          <a:xfrm>
            <a:off x="6561000" y="2468479"/>
            <a:ext cx="554169" cy="754576"/>
          </a:xfrm>
          <a:prstGeom prst="straightConnector1">
            <a:avLst/>
          </a:prstGeom>
          <a:ln w="1016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6CD05DFF-ECB4-48ED-8E19-1D0BBE004873}"/>
              </a:ext>
            </a:extLst>
          </p:cNvPr>
          <p:cNvCxnSpPr/>
          <p:nvPr/>
        </p:nvCxnSpPr>
        <p:spPr>
          <a:xfrm>
            <a:off x="6955785" y="1760707"/>
            <a:ext cx="471576" cy="0"/>
          </a:xfrm>
          <a:prstGeom prst="straightConnector1">
            <a:avLst/>
          </a:prstGeom>
          <a:ln w="57150">
            <a:solidFill>
              <a:schemeClr val="bg1">
                <a:lumMod val="50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45E9C2BD-20CB-4901-89BE-8EC3C376F903}"/>
              </a:ext>
            </a:extLst>
          </p:cNvPr>
          <p:cNvCxnSpPr/>
          <p:nvPr/>
        </p:nvCxnSpPr>
        <p:spPr>
          <a:xfrm>
            <a:off x="6904008" y="4471193"/>
            <a:ext cx="471576" cy="0"/>
          </a:xfrm>
          <a:prstGeom prst="straightConnector1">
            <a:avLst/>
          </a:prstGeom>
          <a:ln w="57150">
            <a:solidFill>
              <a:schemeClr val="tx1">
                <a:lumMod val="65000"/>
                <a:lumOff val="35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95" name="Rounded Rectangular Callout 116">
            <a:extLst>
              <a:ext uri="{FF2B5EF4-FFF2-40B4-BE49-F238E27FC236}">
                <a16:creationId xmlns:a16="http://schemas.microsoft.com/office/drawing/2014/main" id="{9EBDFCC2-3236-4E13-A5D7-D9E247B0F583}"/>
              </a:ext>
            </a:extLst>
          </p:cNvPr>
          <p:cNvSpPr/>
          <p:nvPr/>
        </p:nvSpPr>
        <p:spPr>
          <a:xfrm>
            <a:off x="7621231" y="2151457"/>
            <a:ext cx="1397506" cy="585158"/>
          </a:xfrm>
          <a:prstGeom prst="wedgeRoundRectCallout">
            <a:avLst>
              <a:gd name="adj1" fmla="val -40635"/>
              <a:gd name="adj2" fmla="val 99551"/>
              <a:gd name="adj3" fmla="val 16667"/>
            </a:avLst>
          </a:prstGeom>
          <a:solidFill>
            <a:srgbClr val="66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Pay me </a:t>
            </a:r>
            <a:br>
              <a:rPr lang="en-US" sz="2000" dirty="0">
                <a:solidFill>
                  <a:schemeClr val="tx1"/>
                </a:solidFill>
              </a:rPr>
            </a:br>
            <a:r>
              <a:rPr lang="en-US" sz="2000" dirty="0">
                <a:solidFill>
                  <a:schemeClr val="tx1"/>
                </a:solidFill>
              </a:rPr>
              <a:t>for access!</a:t>
            </a:r>
          </a:p>
        </p:txBody>
      </p:sp>
      <p:sp>
        <p:nvSpPr>
          <p:cNvPr id="23" name="TextBox 22">
            <a:extLst>
              <a:ext uri="{FF2B5EF4-FFF2-40B4-BE49-F238E27FC236}">
                <a16:creationId xmlns:a16="http://schemas.microsoft.com/office/drawing/2014/main" id="{D93DF5E5-C6CB-4AEF-B382-15BB4DCFA8AD}"/>
              </a:ext>
            </a:extLst>
          </p:cNvPr>
          <p:cNvSpPr txBox="1"/>
          <p:nvPr/>
        </p:nvSpPr>
        <p:spPr>
          <a:xfrm>
            <a:off x="30094" y="4973960"/>
            <a:ext cx="9144000" cy="1938992"/>
          </a:xfrm>
          <a:prstGeom prst="rect">
            <a:avLst/>
          </a:prstGeom>
          <a:solidFill>
            <a:schemeClr val="tx1"/>
          </a:solidFill>
        </p:spPr>
        <p:txBody>
          <a:bodyPr wrap="square" rtlCol="0">
            <a:spAutoFit/>
          </a:bodyPr>
          <a:lstStyle/>
          <a:p>
            <a:pPr marL="285750" indent="-285750">
              <a:buFont typeface="Arial" panose="020B0604020202020204" pitchFamily="34" charset="0"/>
              <a:buChar char="•"/>
            </a:pPr>
            <a:r>
              <a:rPr lang="en-US" sz="1500" dirty="0">
                <a:solidFill>
                  <a:srgbClr val="FF0000"/>
                </a:solidFill>
              </a:rPr>
              <a:t>Content</a:t>
            </a:r>
            <a:r>
              <a:rPr lang="en-US" sz="1500" dirty="0">
                <a:solidFill>
                  <a:schemeClr val="bg1">
                    <a:lumMod val="75000"/>
                  </a:schemeClr>
                </a:solidFill>
              </a:rPr>
              <a:t> </a:t>
            </a:r>
            <a:r>
              <a:rPr lang="en-US" sz="1500" dirty="0">
                <a:solidFill>
                  <a:schemeClr val="bg1"/>
                </a:solidFill>
              </a:rPr>
              <a:t>:: Sell quality content to end users (minimize costs)</a:t>
            </a:r>
          </a:p>
          <a:p>
            <a:pPr marL="742950" lvl="1" indent="-285750">
              <a:buFont typeface="Arial" panose="020B0604020202020204" pitchFamily="34" charset="0"/>
              <a:buChar char="•"/>
            </a:pPr>
            <a:r>
              <a:rPr lang="en-US" sz="1500" dirty="0">
                <a:solidFill>
                  <a:schemeClr val="bg1"/>
                </a:solidFill>
              </a:rPr>
              <a:t>Wants to limit costs with SFP to Access ISP :: If start paying, no market force can discipline the price :: ISP is a terminating monopoly </a:t>
            </a:r>
          </a:p>
          <a:p>
            <a:pPr marL="742950" lvl="1" indent="-285750">
              <a:buFont typeface="Arial" panose="020B0604020202020204" pitchFamily="34" charset="0"/>
              <a:buChar char="•"/>
            </a:pPr>
            <a:r>
              <a:rPr lang="en-US" sz="1500" dirty="0">
                <a:solidFill>
                  <a:schemeClr val="bg1"/>
                </a:solidFill>
              </a:rPr>
              <a:t>ISP is raising costs on video rivals – increasing barrier to entry</a:t>
            </a:r>
          </a:p>
          <a:p>
            <a:pPr marL="742950" lvl="1" indent="-285750">
              <a:buFont typeface="Arial" panose="020B0604020202020204" pitchFamily="34" charset="0"/>
              <a:buChar char="•"/>
            </a:pPr>
            <a:r>
              <a:rPr lang="en-US" sz="1500" dirty="0">
                <a:solidFill>
                  <a:schemeClr val="bg1"/>
                </a:solidFill>
              </a:rPr>
              <a:t>First uses backbone SFP capacity, but that becomes exhausted and congested</a:t>
            </a:r>
          </a:p>
          <a:p>
            <a:pPr marL="285750" indent="-285750">
              <a:buFont typeface="Arial" panose="020B0604020202020204" pitchFamily="34" charset="0"/>
              <a:buChar char="•"/>
            </a:pPr>
            <a:r>
              <a:rPr lang="en-US" sz="1500" dirty="0">
                <a:solidFill>
                  <a:srgbClr val="66FFCC"/>
                </a:solidFill>
              </a:rPr>
              <a:t>ISP</a:t>
            </a:r>
            <a:r>
              <a:rPr lang="en-US" sz="1500" dirty="0">
                <a:solidFill>
                  <a:schemeClr val="bg1">
                    <a:lumMod val="75000"/>
                  </a:schemeClr>
                </a:solidFill>
              </a:rPr>
              <a:t> </a:t>
            </a:r>
            <a:r>
              <a:rPr lang="en-US" sz="1500" dirty="0">
                <a:solidFill>
                  <a:schemeClr val="bg1"/>
                </a:solidFill>
              </a:rPr>
              <a:t>:: Sell full internet as Internet access and access to end users</a:t>
            </a:r>
          </a:p>
          <a:p>
            <a:pPr marL="742950" lvl="1" indent="-285750">
              <a:buFont typeface="Arial" panose="020B0604020202020204" pitchFamily="34" charset="0"/>
              <a:buChar char="•"/>
            </a:pPr>
            <a:r>
              <a:rPr lang="en-US" sz="1500" dirty="0">
                <a:solidFill>
                  <a:schemeClr val="bg1"/>
                </a:solidFill>
              </a:rPr>
              <a:t>Content should pay for data delivery :: $$ can be passed through and reduce price to end user</a:t>
            </a:r>
          </a:p>
          <a:p>
            <a:pPr marL="742950" lvl="1" indent="-285750">
              <a:buFont typeface="Arial" panose="020B0604020202020204" pitchFamily="34" charset="0"/>
              <a:buChar char="•"/>
            </a:pPr>
            <a:r>
              <a:rPr lang="en-US" sz="1500" dirty="0">
                <a:solidFill>
                  <a:schemeClr val="bg1"/>
                </a:solidFill>
              </a:rPr>
              <a:t>Content can use alternative route into ISP  :: If we congest, customers will switch</a:t>
            </a:r>
          </a:p>
        </p:txBody>
      </p:sp>
      <p:sp>
        <p:nvSpPr>
          <p:cNvPr id="13" name="Freeform: Shape 12">
            <a:extLst>
              <a:ext uri="{FF2B5EF4-FFF2-40B4-BE49-F238E27FC236}">
                <a16:creationId xmlns:a16="http://schemas.microsoft.com/office/drawing/2014/main" id="{CC8B1C7C-515A-4AC5-B362-0E75DD3477B6}"/>
              </a:ext>
            </a:extLst>
          </p:cNvPr>
          <p:cNvSpPr/>
          <p:nvPr/>
        </p:nvSpPr>
        <p:spPr>
          <a:xfrm>
            <a:off x="6375633" y="3397541"/>
            <a:ext cx="889233" cy="570452"/>
          </a:xfrm>
          <a:custGeom>
            <a:avLst/>
            <a:gdLst>
              <a:gd name="connsiteX0" fmla="*/ 0 w 889233"/>
              <a:gd name="connsiteY0" fmla="*/ 570452 h 570452"/>
              <a:gd name="connsiteX1" fmla="*/ 302004 w 889233"/>
              <a:gd name="connsiteY1" fmla="*/ 234892 h 570452"/>
              <a:gd name="connsiteX2" fmla="*/ 889233 w 889233"/>
              <a:gd name="connsiteY2" fmla="*/ 0 h 570452"/>
            </a:gdLst>
            <a:ahLst/>
            <a:cxnLst>
              <a:cxn ang="0">
                <a:pos x="connsiteX0" y="connsiteY0"/>
              </a:cxn>
              <a:cxn ang="0">
                <a:pos x="connsiteX1" y="connsiteY1"/>
              </a:cxn>
              <a:cxn ang="0">
                <a:pos x="connsiteX2" y="connsiteY2"/>
              </a:cxn>
            </a:cxnLst>
            <a:rect l="l" t="t" r="r" b="b"/>
            <a:pathLst>
              <a:path w="889233" h="570452">
                <a:moveTo>
                  <a:pt x="0" y="570452"/>
                </a:moveTo>
                <a:cubicBezTo>
                  <a:pt x="76899" y="450209"/>
                  <a:pt x="153799" y="329967"/>
                  <a:pt x="302004" y="234892"/>
                </a:cubicBezTo>
                <a:cubicBezTo>
                  <a:pt x="450209" y="139817"/>
                  <a:pt x="669721" y="69908"/>
                  <a:pt x="889233" y="0"/>
                </a:cubicBezTo>
              </a:path>
            </a:pathLst>
          </a:custGeom>
          <a:noFill/>
          <a:ln w="127000">
            <a:solidFill>
              <a:srgbClr val="FF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with Corners Rounded 15">
            <a:extLst>
              <a:ext uri="{FF2B5EF4-FFF2-40B4-BE49-F238E27FC236}">
                <a16:creationId xmlns:a16="http://schemas.microsoft.com/office/drawing/2014/main" id="{79A2ABD8-C058-4401-B87D-409944B65CCA}"/>
              </a:ext>
            </a:extLst>
          </p:cNvPr>
          <p:cNvSpPr/>
          <p:nvPr/>
        </p:nvSpPr>
        <p:spPr>
          <a:xfrm>
            <a:off x="3598876" y="2151456"/>
            <a:ext cx="2175893" cy="932277"/>
          </a:xfrm>
          <a:prstGeom prst="wedgeRoundRectCallout">
            <a:avLst>
              <a:gd name="adj1" fmla="val 60902"/>
              <a:gd name="adj2" fmla="val 12705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I start paying, nothing will discipline price</a:t>
            </a:r>
          </a:p>
        </p:txBody>
      </p:sp>
      <p:sp>
        <p:nvSpPr>
          <p:cNvPr id="92" name="TextBox 91">
            <a:extLst>
              <a:ext uri="{FF2B5EF4-FFF2-40B4-BE49-F238E27FC236}">
                <a16:creationId xmlns:a16="http://schemas.microsoft.com/office/drawing/2014/main" id="{906E64C2-B036-49C5-836F-37D62DB17F01}"/>
              </a:ext>
            </a:extLst>
          </p:cNvPr>
          <p:cNvSpPr txBox="1"/>
          <p:nvPr/>
        </p:nvSpPr>
        <p:spPr>
          <a:xfrm>
            <a:off x="6019256" y="4925481"/>
            <a:ext cx="1644681" cy="338554"/>
          </a:xfrm>
          <a:prstGeom prst="rect">
            <a:avLst/>
          </a:prstGeom>
          <a:noFill/>
        </p:spPr>
        <p:txBody>
          <a:bodyPr wrap="none" rtlCol="0">
            <a:spAutoFit/>
          </a:bodyPr>
          <a:lstStyle/>
          <a:p>
            <a:r>
              <a:rPr lang="en-US" sz="1600" dirty="0">
                <a:solidFill>
                  <a:schemeClr val="tx1">
                    <a:lumMod val="75000"/>
                    <a:lumOff val="25000"/>
                  </a:schemeClr>
                </a:solidFill>
              </a:rPr>
              <a:t>New York City IXP</a:t>
            </a:r>
          </a:p>
        </p:txBody>
      </p:sp>
      <p:sp>
        <p:nvSpPr>
          <p:cNvPr id="62" name="Speech Bubble: Rectangle with Corners Rounded 61">
            <a:extLst>
              <a:ext uri="{FF2B5EF4-FFF2-40B4-BE49-F238E27FC236}">
                <a16:creationId xmlns:a16="http://schemas.microsoft.com/office/drawing/2014/main" id="{2D0B64BE-F059-4952-9432-41CC2B56DC60}"/>
              </a:ext>
            </a:extLst>
          </p:cNvPr>
          <p:cNvSpPr/>
          <p:nvPr/>
        </p:nvSpPr>
        <p:spPr>
          <a:xfrm>
            <a:off x="6820249" y="175872"/>
            <a:ext cx="2175893" cy="932277"/>
          </a:xfrm>
          <a:prstGeom prst="wedgeRoundRectCallout">
            <a:avLst>
              <a:gd name="adj1" fmla="val -41652"/>
              <a:gd name="adj2" fmla="val 96456"/>
              <a:gd name="adj3" fmla="val 1666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Dispute is over cross connect between two boxes on collocation floor costing $$$ per month</a:t>
            </a:r>
          </a:p>
        </p:txBody>
      </p:sp>
      <p:sp>
        <p:nvSpPr>
          <p:cNvPr id="66" name="Rounded Rectangle 5">
            <a:extLst>
              <a:ext uri="{FF2B5EF4-FFF2-40B4-BE49-F238E27FC236}">
                <a16:creationId xmlns:a16="http://schemas.microsoft.com/office/drawing/2014/main" id="{49ECD011-62FB-4E0F-853D-C1850A05CDAC}"/>
              </a:ext>
            </a:extLst>
          </p:cNvPr>
          <p:cNvSpPr/>
          <p:nvPr/>
        </p:nvSpPr>
        <p:spPr>
          <a:xfrm>
            <a:off x="7341751" y="2891415"/>
            <a:ext cx="267042" cy="271275"/>
          </a:xfrm>
          <a:prstGeom prst="round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Tree>
    <p:extLst>
      <p:ext uri="{BB962C8B-B14F-4D97-AF65-F5344CB8AC3E}">
        <p14:creationId xmlns:p14="http://schemas.microsoft.com/office/powerpoint/2010/main" val="30349095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30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3000"/>
                                        <p:tgtEl>
                                          <p:spTgt spid="16"/>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3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6"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057686584"/>
              </p:ext>
            </p:extLst>
          </p:nvPr>
        </p:nvGraphicFramePr>
        <p:xfrm>
          <a:off x="0" y="261257"/>
          <a:ext cx="9143999" cy="6371772"/>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descr="http://icons.iconarchive.com/icons/alecive/flatwoken/512/Apps-Netflix-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1289" y="5663745"/>
            <a:ext cx="388711" cy="38871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http://icons.iconarchive.com/icons/alecive/flatwoken/512/Apps-Netflix-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8721" y="5039630"/>
            <a:ext cx="1012825" cy="101282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icons.iconarchive.com/icons/alecive/flatwoken/512/Apps-Netflix-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1918" y="4234087"/>
            <a:ext cx="1818368" cy="181836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51619" y="648929"/>
            <a:ext cx="250723" cy="54642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21089967">
            <a:off x="1852157" y="3896631"/>
            <a:ext cx="986972" cy="544286"/>
          </a:xfrm>
          <a:prstGeom prst="rightArrow">
            <a:avLst/>
          </a:prstGeom>
          <a:gradFill>
            <a:gsLst>
              <a:gs pos="0">
                <a:schemeClr val="accent1">
                  <a:tint val="100000"/>
                  <a:shade val="100000"/>
                  <a:satMod val="130000"/>
                  <a:alpha val="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1852157" y="4829178"/>
            <a:ext cx="986972" cy="544286"/>
          </a:xfrm>
          <a:prstGeom prst="rightArrow">
            <a:avLst/>
          </a:prstGeom>
          <a:gradFill>
            <a:gsLst>
              <a:gs pos="0">
                <a:schemeClr val="accent1">
                  <a:tint val="100000"/>
                  <a:shade val="100000"/>
                  <a:satMod val="130000"/>
                  <a:alpha val="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2373084" y="3826674"/>
            <a:ext cx="6509659" cy="1733882"/>
          </a:xfrm>
          <a:prstGeom prst="straightConnector1">
            <a:avLst/>
          </a:prstGeom>
          <a:ln w="57150">
            <a:solidFill>
              <a:srgbClr val="FF0000"/>
            </a:solidFill>
            <a:prstDash val="dash"/>
            <a:tailEnd type="triangle"/>
          </a:ln>
          <a:effectLst>
            <a:glow rad="127000">
              <a:schemeClr val="bg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rot="16200000">
            <a:off x="-358584" y="5219575"/>
            <a:ext cx="1071127" cy="307777"/>
          </a:xfrm>
          <a:prstGeom prst="rect">
            <a:avLst/>
          </a:prstGeom>
          <a:noFill/>
        </p:spPr>
        <p:txBody>
          <a:bodyPr wrap="none" rtlCol="0">
            <a:spAutoFit/>
          </a:bodyPr>
          <a:lstStyle/>
          <a:p>
            <a:r>
              <a:rPr lang="en-US" sz="1400" dirty="0">
                <a:solidFill>
                  <a:schemeClr val="bg1"/>
                </a:solidFill>
              </a:rPr>
              <a:t>Backbones</a:t>
            </a:r>
          </a:p>
        </p:txBody>
      </p:sp>
      <p:sp>
        <p:nvSpPr>
          <p:cNvPr id="11" name="TextBox 10"/>
          <p:cNvSpPr txBox="1"/>
          <p:nvPr/>
        </p:nvSpPr>
        <p:spPr>
          <a:xfrm rot="16200000">
            <a:off x="-714613" y="3719471"/>
            <a:ext cx="1824089" cy="307777"/>
          </a:xfrm>
          <a:prstGeom prst="rect">
            <a:avLst/>
          </a:prstGeom>
          <a:noFill/>
        </p:spPr>
        <p:txBody>
          <a:bodyPr wrap="none" rtlCol="0">
            <a:spAutoFit/>
          </a:bodyPr>
          <a:lstStyle/>
          <a:p>
            <a:r>
              <a:rPr lang="en-US" sz="1400" dirty="0">
                <a:solidFill>
                  <a:schemeClr val="bg1"/>
                </a:solidFill>
              </a:rPr>
              <a:t>Direct Interconnection</a:t>
            </a:r>
          </a:p>
        </p:txBody>
      </p:sp>
      <p:sp>
        <p:nvSpPr>
          <p:cNvPr id="8" name="Speech Bubble: Rectangle with Corners Rounded 7">
            <a:extLst>
              <a:ext uri="{FF2B5EF4-FFF2-40B4-BE49-F238E27FC236}">
                <a16:creationId xmlns:a16="http://schemas.microsoft.com/office/drawing/2014/main" id="{14522CDC-7341-481F-8F6D-A840B8411C77}"/>
              </a:ext>
            </a:extLst>
          </p:cNvPr>
          <p:cNvSpPr/>
          <p:nvPr/>
        </p:nvSpPr>
        <p:spPr>
          <a:xfrm>
            <a:off x="282164" y="839160"/>
            <a:ext cx="3070372" cy="1149543"/>
          </a:xfrm>
          <a:prstGeom prst="wedgeRoundRectCallout">
            <a:avLst>
              <a:gd name="adj1" fmla="val 38730"/>
              <a:gd name="adj2" fmla="val 88042"/>
              <a:gd name="adj3" fmla="val 1666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 utilization increases, SFP Backbones ask ISPs for more SFP capacity; ISPs say no, only paid peering</a:t>
            </a:r>
          </a:p>
        </p:txBody>
      </p:sp>
    </p:spTree>
    <p:extLst>
      <p:ext uri="{BB962C8B-B14F-4D97-AF65-F5344CB8AC3E}">
        <p14:creationId xmlns:p14="http://schemas.microsoft.com/office/powerpoint/2010/main" val="4284863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6127720" y="1760707"/>
            <a:ext cx="1337024" cy="3188798"/>
          </a:xfrm>
          <a:prstGeom prst="roundRect">
            <a:avLst/>
          </a:prstGeom>
          <a:gradFill>
            <a:gsLst>
              <a:gs pos="0">
                <a:schemeClr val="tx1">
                  <a:lumMod val="75000"/>
                  <a:lumOff val="25000"/>
                </a:schemeClr>
              </a:gs>
              <a:gs pos="100000">
                <a:schemeClr val="bg1">
                  <a:lumMod val="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IXP</a:t>
            </a:r>
          </a:p>
        </p:txBody>
      </p:sp>
      <p:sp>
        <p:nvSpPr>
          <p:cNvPr id="5" name="Rectangle: Rounded Corners 4"/>
          <p:cNvSpPr/>
          <p:nvPr/>
        </p:nvSpPr>
        <p:spPr>
          <a:xfrm>
            <a:off x="811884" y="1690689"/>
            <a:ext cx="1318830" cy="3258816"/>
          </a:xfrm>
          <a:prstGeom prst="roundRect">
            <a:avLst/>
          </a:prstGeom>
          <a:gradFill>
            <a:gsLst>
              <a:gs pos="0">
                <a:schemeClr val="tx1">
                  <a:lumMod val="75000"/>
                  <a:lumOff val="25000"/>
                </a:schemeClr>
              </a:gs>
              <a:gs pos="100000">
                <a:schemeClr val="bg1">
                  <a:lumMod val="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IXP</a:t>
            </a:r>
          </a:p>
        </p:txBody>
      </p:sp>
      <p:sp>
        <p:nvSpPr>
          <p:cNvPr id="2" name="Title 1"/>
          <p:cNvSpPr>
            <a:spLocks noGrp="1"/>
          </p:cNvSpPr>
          <p:nvPr>
            <p:ph type="title"/>
          </p:nvPr>
        </p:nvSpPr>
        <p:spPr/>
        <p:txBody>
          <a:bodyPr/>
          <a:lstStyle/>
          <a:p>
            <a:pPr algn="ctr"/>
            <a:r>
              <a:rPr lang="en-US" dirty="0">
                <a:solidFill>
                  <a:schemeClr val="bg1"/>
                </a:solidFill>
                <a:latin typeface="Papyrus" panose="03070502060502030205" pitchFamily="66" charset="0"/>
              </a:rPr>
              <a:t>Flat Earth</a:t>
            </a:r>
          </a:p>
        </p:txBody>
      </p:sp>
      <p:sp>
        <p:nvSpPr>
          <p:cNvPr id="3" name="Rectangle: Rounded Corners 2"/>
          <p:cNvSpPr/>
          <p:nvPr/>
        </p:nvSpPr>
        <p:spPr>
          <a:xfrm>
            <a:off x="1828800" y="3019246"/>
            <a:ext cx="4684143" cy="319178"/>
          </a:xfrm>
          <a:prstGeom prst="roundRect">
            <a:avLst/>
          </a:prstGeom>
          <a:solidFill>
            <a:srgbClr val="A500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Backbone</a:t>
            </a:r>
          </a:p>
        </p:txBody>
      </p:sp>
      <p:pic>
        <p:nvPicPr>
          <p:cNvPr id="7" name="Picture 2" descr="http://clipartion.com/wp-content/uploads/2015/10/blue-eye-of-horus-symbol-clipart-free-clip-art-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888" y="3223055"/>
            <a:ext cx="429744" cy="25081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Rounded Corners 8"/>
          <p:cNvSpPr/>
          <p:nvPr/>
        </p:nvSpPr>
        <p:spPr>
          <a:xfrm>
            <a:off x="7139796" y="3200395"/>
            <a:ext cx="1339969" cy="319178"/>
          </a:xfrm>
          <a:prstGeom prst="roundRect">
            <a:avLst/>
          </a:prstGeom>
          <a:solidFill>
            <a:srgbClr val="00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Access</a:t>
            </a:r>
          </a:p>
        </p:txBody>
      </p:sp>
      <p:sp>
        <p:nvSpPr>
          <p:cNvPr id="10" name="Rectangle: Rounded Corners 9"/>
          <p:cNvSpPr/>
          <p:nvPr/>
        </p:nvSpPr>
        <p:spPr>
          <a:xfrm>
            <a:off x="419817" y="3927731"/>
            <a:ext cx="738997" cy="31917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Edge</a:t>
            </a:r>
          </a:p>
        </p:txBody>
      </p:sp>
      <p:sp>
        <p:nvSpPr>
          <p:cNvPr id="8" name="Rounded Rectangle 6"/>
          <p:cNvSpPr/>
          <p:nvPr/>
        </p:nvSpPr>
        <p:spPr>
          <a:xfrm>
            <a:off x="38740" y="3423167"/>
            <a:ext cx="420624" cy="420624"/>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fontAlgn="auto">
              <a:spcBef>
                <a:spcPts val="0"/>
              </a:spcBef>
              <a:spcAft>
                <a:spcPts val="0"/>
              </a:spcAft>
              <a:defRPr/>
            </a:pPr>
            <a:r>
              <a:rPr lang="en-US" sz="3600" b="1" dirty="0">
                <a:sym typeface="Webdings"/>
              </a:rPr>
              <a:t></a:t>
            </a:r>
            <a:endParaRPr lang="en-US" sz="3600" b="1" dirty="0"/>
          </a:p>
        </p:txBody>
      </p:sp>
      <p:sp>
        <p:nvSpPr>
          <p:cNvPr id="11" name="Rectangle 10"/>
          <p:cNvSpPr/>
          <p:nvPr/>
        </p:nvSpPr>
        <p:spPr>
          <a:xfrm>
            <a:off x="1556667" y="2007813"/>
            <a:ext cx="508959" cy="267419"/>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12" name="Rectangle 11"/>
          <p:cNvSpPr/>
          <p:nvPr/>
        </p:nvSpPr>
        <p:spPr>
          <a:xfrm>
            <a:off x="6124775" y="2187555"/>
            <a:ext cx="508959" cy="267419"/>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19" name="Rectangle: Rounded Corners 18"/>
          <p:cNvSpPr/>
          <p:nvPr/>
        </p:nvSpPr>
        <p:spPr>
          <a:xfrm>
            <a:off x="1825929" y="3404551"/>
            <a:ext cx="4684143" cy="319178"/>
          </a:xfrm>
          <a:prstGeom prst="round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Backbone</a:t>
            </a:r>
          </a:p>
        </p:txBody>
      </p:sp>
      <p:cxnSp>
        <p:nvCxnSpPr>
          <p:cNvPr id="21" name="Straight Arrow Connector 20"/>
          <p:cNvCxnSpPr/>
          <p:nvPr/>
        </p:nvCxnSpPr>
        <p:spPr>
          <a:xfrm>
            <a:off x="1993632" y="3101300"/>
            <a:ext cx="0" cy="474248"/>
          </a:xfrm>
          <a:prstGeom prst="straightConnector1">
            <a:avLst/>
          </a:prstGeom>
          <a:ln w="57150">
            <a:solidFill>
              <a:schemeClr val="bg1">
                <a:lumMod val="50000"/>
              </a:schemeClr>
            </a:solidFill>
            <a:headEnd type="triangle" w="med" len="med"/>
            <a:tailEnd type="triangle" w="med" len="med"/>
          </a:ln>
          <a:effectLst>
            <a:glow rad="508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290765" y="3107045"/>
            <a:ext cx="0" cy="474248"/>
          </a:xfrm>
          <a:prstGeom prst="straightConnector1">
            <a:avLst/>
          </a:prstGeom>
          <a:ln w="57150">
            <a:solidFill>
              <a:schemeClr val="bg1">
                <a:lumMod val="50000"/>
              </a:schemeClr>
            </a:solidFill>
            <a:headEnd type="triangle" w="med" len="med"/>
            <a:tailEnd type="triangle" w="med" len="med"/>
          </a:ln>
          <a:effectLst>
            <a:glow rad="50800">
              <a:schemeClr val="tx1"/>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3" name="Rounded Rectangle 4">
            <a:extLst>
              <a:ext uri="{FF2B5EF4-FFF2-40B4-BE49-F238E27FC236}">
                <a16:creationId xmlns:a16="http://schemas.microsoft.com/office/drawing/2014/main" id="{DDE0ABB3-9A56-4CE7-9EBF-45AD5522FE12}"/>
              </a:ext>
            </a:extLst>
          </p:cNvPr>
          <p:cNvSpPr/>
          <p:nvPr/>
        </p:nvSpPr>
        <p:spPr>
          <a:xfrm>
            <a:off x="55261" y="4407867"/>
            <a:ext cx="420624" cy="41817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ingdings"/>
              </a:rPr>
              <a:t></a:t>
            </a:r>
            <a:endParaRPr lang="en-US" sz="3200" dirty="0"/>
          </a:p>
        </p:txBody>
      </p:sp>
      <p:sp>
        <p:nvSpPr>
          <p:cNvPr id="48" name="Rounded Rectangle 5">
            <a:extLst>
              <a:ext uri="{FF2B5EF4-FFF2-40B4-BE49-F238E27FC236}">
                <a16:creationId xmlns:a16="http://schemas.microsoft.com/office/drawing/2014/main" id="{EA8DD3E2-3118-42FF-8EEF-E250A2607302}"/>
              </a:ext>
            </a:extLst>
          </p:cNvPr>
          <p:cNvSpPr/>
          <p:nvPr/>
        </p:nvSpPr>
        <p:spPr>
          <a:xfrm>
            <a:off x="55261" y="3902564"/>
            <a:ext cx="420624" cy="41817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0" name="Rounded Rectangle 8">
            <a:extLst>
              <a:ext uri="{FF2B5EF4-FFF2-40B4-BE49-F238E27FC236}">
                <a16:creationId xmlns:a16="http://schemas.microsoft.com/office/drawing/2014/main" id="{22C4CAC7-FE98-41DE-BF5A-BA978DBAA51B}"/>
              </a:ext>
            </a:extLst>
          </p:cNvPr>
          <p:cNvSpPr/>
          <p:nvPr/>
        </p:nvSpPr>
        <p:spPr>
          <a:xfrm>
            <a:off x="55261" y="2752345"/>
            <a:ext cx="420624" cy="41817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1" name="Rounded Rectangle 9">
            <a:extLst>
              <a:ext uri="{FF2B5EF4-FFF2-40B4-BE49-F238E27FC236}">
                <a16:creationId xmlns:a16="http://schemas.microsoft.com/office/drawing/2014/main" id="{1ED6A59A-75FD-43B1-9E99-500964E04BF5}"/>
              </a:ext>
            </a:extLst>
          </p:cNvPr>
          <p:cNvSpPr/>
          <p:nvPr/>
        </p:nvSpPr>
        <p:spPr>
          <a:xfrm>
            <a:off x="55261" y="1737054"/>
            <a:ext cx="420624" cy="41817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2" name="Rectangle: Rounded Corners 51">
            <a:extLst>
              <a:ext uri="{FF2B5EF4-FFF2-40B4-BE49-F238E27FC236}">
                <a16:creationId xmlns:a16="http://schemas.microsoft.com/office/drawing/2014/main" id="{51BBC18E-ED21-472E-97E5-7D90EC3C0016}"/>
              </a:ext>
            </a:extLst>
          </p:cNvPr>
          <p:cNvSpPr/>
          <p:nvPr/>
        </p:nvSpPr>
        <p:spPr>
          <a:xfrm>
            <a:off x="351902" y="2295385"/>
            <a:ext cx="738997" cy="31917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Edge</a:t>
            </a:r>
          </a:p>
        </p:txBody>
      </p:sp>
      <p:sp>
        <p:nvSpPr>
          <p:cNvPr id="49" name="Rounded Rectangle 7">
            <a:extLst>
              <a:ext uri="{FF2B5EF4-FFF2-40B4-BE49-F238E27FC236}">
                <a16:creationId xmlns:a16="http://schemas.microsoft.com/office/drawing/2014/main" id="{C7293C3D-ECB9-4226-A277-74908F2D9334}"/>
              </a:ext>
            </a:extLst>
          </p:cNvPr>
          <p:cNvSpPr/>
          <p:nvPr/>
        </p:nvSpPr>
        <p:spPr>
          <a:xfrm>
            <a:off x="38740" y="2254277"/>
            <a:ext cx="420624" cy="41817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3200" dirty="0">
                <a:sym typeface="Webdings"/>
              </a:rPr>
              <a:t></a:t>
            </a:r>
            <a:endParaRPr lang="en-US" sz="3200" dirty="0"/>
          </a:p>
        </p:txBody>
      </p:sp>
      <p:sp>
        <p:nvSpPr>
          <p:cNvPr id="53" name="Rectangle: Rounded Corners 52">
            <a:extLst>
              <a:ext uri="{FF2B5EF4-FFF2-40B4-BE49-F238E27FC236}">
                <a16:creationId xmlns:a16="http://schemas.microsoft.com/office/drawing/2014/main" id="{E0451741-C886-433B-B579-D040344AA680}"/>
              </a:ext>
            </a:extLst>
          </p:cNvPr>
          <p:cNvSpPr/>
          <p:nvPr/>
        </p:nvSpPr>
        <p:spPr>
          <a:xfrm>
            <a:off x="7139796" y="1896278"/>
            <a:ext cx="1339969" cy="319178"/>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Access</a:t>
            </a:r>
          </a:p>
        </p:txBody>
      </p:sp>
      <p:sp>
        <p:nvSpPr>
          <p:cNvPr id="54" name="Rectangle: Rounded Corners 53">
            <a:extLst>
              <a:ext uri="{FF2B5EF4-FFF2-40B4-BE49-F238E27FC236}">
                <a16:creationId xmlns:a16="http://schemas.microsoft.com/office/drawing/2014/main" id="{6B10A98F-288C-4AFE-9EC0-5DD9244569F5}"/>
              </a:ext>
            </a:extLst>
          </p:cNvPr>
          <p:cNvSpPr/>
          <p:nvPr/>
        </p:nvSpPr>
        <p:spPr>
          <a:xfrm>
            <a:off x="7139796" y="4602254"/>
            <a:ext cx="1339969" cy="319178"/>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50000"/>
                    <a:lumOff val="50000"/>
                  </a:schemeClr>
                </a:solidFill>
              </a:rPr>
              <a:t>Access</a:t>
            </a:r>
          </a:p>
        </p:txBody>
      </p:sp>
      <p:pic>
        <p:nvPicPr>
          <p:cNvPr id="55" name="Picture 2" descr="http://clipartion.com/wp-content/uploads/2015/10/blue-eye-of-horus-symbol-clipart-free-clip-art-images.png">
            <a:extLst>
              <a:ext uri="{FF2B5EF4-FFF2-40B4-BE49-F238E27FC236}">
                <a16:creationId xmlns:a16="http://schemas.microsoft.com/office/drawing/2014/main" id="{765C1F35-AEA3-4AFD-A9DF-8148E57A5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404" y="3494865"/>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6" name="Picture 2" descr="http://clipartion.com/wp-content/uploads/2015/10/blue-eye-of-horus-symbol-clipart-free-clip-art-images.png">
            <a:extLst>
              <a:ext uri="{FF2B5EF4-FFF2-40B4-BE49-F238E27FC236}">
                <a16:creationId xmlns:a16="http://schemas.microsoft.com/office/drawing/2014/main" id="{61598009-3F98-476E-9238-D3E5FFCCB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873" y="3759332"/>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7" name="Picture 2" descr="http://clipartion.com/wp-content/uploads/2015/10/blue-eye-of-horus-symbol-clipart-free-clip-art-images.png">
            <a:extLst>
              <a:ext uri="{FF2B5EF4-FFF2-40B4-BE49-F238E27FC236}">
                <a16:creationId xmlns:a16="http://schemas.microsoft.com/office/drawing/2014/main" id="{A339357A-EFB8-4514-AF95-821C30849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8499" y="4020462"/>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8" name="Picture 2" descr="http://clipartion.com/wp-content/uploads/2015/10/blue-eye-of-horus-symbol-clipart-free-clip-art-images.png">
            <a:extLst>
              <a:ext uri="{FF2B5EF4-FFF2-40B4-BE49-F238E27FC236}">
                <a16:creationId xmlns:a16="http://schemas.microsoft.com/office/drawing/2014/main" id="{EA7E3831-5788-4DCE-A6DE-E871F8DA4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06" y="2667129"/>
            <a:ext cx="429744" cy="250814"/>
          </a:xfrm>
          <a:prstGeom prst="rect">
            <a:avLst/>
          </a:prstGeom>
          <a:noFill/>
          <a:extLst>
            <a:ext uri="{909E8E84-426E-40dd-AFC4-6F175D3DCCD1}">
              <a14:hiddenFill xmlns="" xmlns:a14="http://schemas.microsoft.com/office/drawing/2010/main">
                <a:solidFill>
                  <a:srgbClr val="FFFFFF"/>
                </a:solidFill>
              </a14:hiddenFill>
            </a:ext>
          </a:extLst>
        </p:spPr>
      </p:pic>
      <p:pic>
        <p:nvPicPr>
          <p:cNvPr id="59" name="Picture 2" descr="http://clipartion.com/wp-content/uploads/2015/10/blue-eye-of-horus-symbol-clipart-free-clip-art-images.png">
            <a:extLst>
              <a:ext uri="{FF2B5EF4-FFF2-40B4-BE49-F238E27FC236}">
                <a16:creationId xmlns:a16="http://schemas.microsoft.com/office/drawing/2014/main" id="{659DA74B-33D3-4118-B4BA-CB0998A56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9313" y="2963558"/>
            <a:ext cx="429744" cy="250814"/>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D7FC3FF-9952-4F06-93A6-5C7A3696DEEE}"/>
              </a:ext>
            </a:extLst>
          </p:cNvPr>
          <p:cNvSpPr txBox="1"/>
          <p:nvPr/>
        </p:nvSpPr>
        <p:spPr>
          <a:xfrm>
            <a:off x="7650760" y="3463670"/>
            <a:ext cx="860492" cy="646331"/>
          </a:xfrm>
          <a:prstGeom prst="rect">
            <a:avLst/>
          </a:prstGeom>
          <a:noFill/>
        </p:spPr>
        <p:txBody>
          <a:bodyPr wrap="none" rtlCol="0">
            <a:spAutoFit/>
          </a:bodyPr>
          <a:lstStyle/>
          <a:p>
            <a:pPr algn="ctr"/>
            <a:r>
              <a:rPr lang="en-US" dirty="0">
                <a:solidFill>
                  <a:srgbClr val="66FFCC"/>
                </a:solidFill>
              </a:rPr>
              <a:t>25%</a:t>
            </a:r>
          </a:p>
          <a:p>
            <a:pPr algn="ctr"/>
            <a:r>
              <a:rPr lang="en-US" dirty="0">
                <a:solidFill>
                  <a:srgbClr val="66FFCC"/>
                </a:solidFill>
              </a:rPr>
              <a:t>Market</a:t>
            </a:r>
          </a:p>
        </p:txBody>
      </p:sp>
      <p:cxnSp>
        <p:nvCxnSpPr>
          <p:cNvPr id="60" name="Straight Arrow Connector 59">
            <a:extLst>
              <a:ext uri="{FF2B5EF4-FFF2-40B4-BE49-F238E27FC236}">
                <a16:creationId xmlns:a16="http://schemas.microsoft.com/office/drawing/2014/main" id="{0A667A06-F5CC-4052-86B8-DE68E9E91E8A}"/>
              </a:ext>
            </a:extLst>
          </p:cNvPr>
          <p:cNvCxnSpPr/>
          <p:nvPr/>
        </p:nvCxnSpPr>
        <p:spPr>
          <a:xfrm>
            <a:off x="580674" y="3783128"/>
            <a:ext cx="471576" cy="0"/>
          </a:xfrm>
          <a:prstGeom prst="straightConnector1">
            <a:avLst/>
          </a:prstGeom>
          <a:ln w="57150">
            <a:solidFill>
              <a:srgbClr val="66FF66"/>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16BACB08-A771-49FF-81E0-899A822DD58B}"/>
              </a:ext>
            </a:extLst>
          </p:cNvPr>
          <p:cNvCxnSpPr/>
          <p:nvPr/>
        </p:nvCxnSpPr>
        <p:spPr>
          <a:xfrm>
            <a:off x="8275988" y="3083734"/>
            <a:ext cx="471576" cy="0"/>
          </a:xfrm>
          <a:prstGeom prst="straightConnector1">
            <a:avLst/>
          </a:prstGeom>
          <a:ln w="57150">
            <a:solidFill>
              <a:schemeClr val="tx1">
                <a:lumMod val="50000"/>
                <a:lumOff val="50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77B5781D-3F80-4FD8-A980-B80BCE763B5B}"/>
              </a:ext>
            </a:extLst>
          </p:cNvPr>
          <p:cNvCxnSpPr/>
          <p:nvPr/>
        </p:nvCxnSpPr>
        <p:spPr>
          <a:xfrm>
            <a:off x="576096" y="2155225"/>
            <a:ext cx="471576" cy="0"/>
          </a:xfrm>
          <a:prstGeom prst="straightConnector1">
            <a:avLst/>
          </a:prstGeom>
          <a:ln w="571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21C268E8-AB42-4647-93C0-CF83EF77F917}"/>
              </a:ext>
            </a:extLst>
          </p:cNvPr>
          <p:cNvCxnSpPr/>
          <p:nvPr/>
        </p:nvCxnSpPr>
        <p:spPr>
          <a:xfrm>
            <a:off x="1659138" y="3860663"/>
            <a:ext cx="471576" cy="0"/>
          </a:xfrm>
          <a:prstGeom prst="straightConnector1">
            <a:avLst/>
          </a:prstGeom>
          <a:ln w="57150">
            <a:solidFill>
              <a:srgbClr val="66FF66"/>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468AF12F-57B0-424C-B4DC-009C8E860AB4}"/>
              </a:ext>
            </a:extLst>
          </p:cNvPr>
          <p:cNvCxnSpPr/>
          <p:nvPr/>
        </p:nvCxnSpPr>
        <p:spPr>
          <a:xfrm>
            <a:off x="1746844" y="2895901"/>
            <a:ext cx="471576" cy="0"/>
          </a:xfrm>
          <a:prstGeom prst="straightConnector1">
            <a:avLst/>
          </a:prstGeom>
          <a:ln w="571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2" name="Rounded Rectangle 4">
            <a:extLst>
              <a:ext uri="{FF2B5EF4-FFF2-40B4-BE49-F238E27FC236}">
                <a16:creationId xmlns:a16="http://schemas.microsoft.com/office/drawing/2014/main" id="{99D90E12-01AD-41FE-B90B-783BE39B38A0}"/>
              </a:ext>
            </a:extLst>
          </p:cNvPr>
          <p:cNvSpPr/>
          <p:nvPr/>
        </p:nvSpPr>
        <p:spPr>
          <a:xfrm>
            <a:off x="6427479" y="2468479"/>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ingdings"/>
              </a:rPr>
              <a:t></a:t>
            </a:r>
            <a:endParaRPr lang="en-US" sz="1600" dirty="0"/>
          </a:p>
        </p:txBody>
      </p:sp>
      <p:sp>
        <p:nvSpPr>
          <p:cNvPr id="73" name="Rounded Rectangle 5">
            <a:extLst>
              <a:ext uri="{FF2B5EF4-FFF2-40B4-BE49-F238E27FC236}">
                <a16:creationId xmlns:a16="http://schemas.microsoft.com/office/drawing/2014/main" id="{9AE4672A-1CA2-4B1D-A063-B8CB1A2F8D4A}"/>
              </a:ext>
            </a:extLst>
          </p:cNvPr>
          <p:cNvSpPr/>
          <p:nvPr/>
        </p:nvSpPr>
        <p:spPr>
          <a:xfrm>
            <a:off x="6115302" y="3905800"/>
            <a:ext cx="267042" cy="27127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4" name="Rounded Rectangle 6">
            <a:extLst>
              <a:ext uri="{FF2B5EF4-FFF2-40B4-BE49-F238E27FC236}">
                <a16:creationId xmlns:a16="http://schemas.microsoft.com/office/drawing/2014/main" id="{FE871DA5-D94D-4704-9DF2-2C8818A05F61}"/>
              </a:ext>
            </a:extLst>
          </p:cNvPr>
          <p:cNvSpPr/>
          <p:nvPr/>
        </p:nvSpPr>
        <p:spPr>
          <a:xfrm>
            <a:off x="6124345" y="4395706"/>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b="1" dirty="0">
                <a:sym typeface="Webdings"/>
              </a:rPr>
              <a:t></a:t>
            </a:r>
            <a:endParaRPr lang="en-US" sz="1600" b="1" dirty="0"/>
          </a:p>
        </p:txBody>
      </p:sp>
      <p:sp>
        <p:nvSpPr>
          <p:cNvPr id="75" name="Rounded Rectangle 7">
            <a:extLst>
              <a:ext uri="{FF2B5EF4-FFF2-40B4-BE49-F238E27FC236}">
                <a16:creationId xmlns:a16="http://schemas.microsoft.com/office/drawing/2014/main" id="{9A7DB5B6-E855-4741-8FC1-43F14FA698A7}"/>
              </a:ext>
            </a:extLst>
          </p:cNvPr>
          <p:cNvSpPr/>
          <p:nvPr/>
        </p:nvSpPr>
        <p:spPr>
          <a:xfrm>
            <a:off x="6124345" y="1919369"/>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6" name="Rounded Rectangle 8">
            <a:extLst>
              <a:ext uri="{FF2B5EF4-FFF2-40B4-BE49-F238E27FC236}">
                <a16:creationId xmlns:a16="http://schemas.microsoft.com/office/drawing/2014/main" id="{6FB450B1-96B5-4221-B32B-88B59AA4FDC9}"/>
              </a:ext>
            </a:extLst>
          </p:cNvPr>
          <p:cNvSpPr/>
          <p:nvPr/>
        </p:nvSpPr>
        <p:spPr>
          <a:xfrm>
            <a:off x="6427479" y="1914932"/>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7" name="Rounded Rectangle 9">
            <a:extLst>
              <a:ext uri="{FF2B5EF4-FFF2-40B4-BE49-F238E27FC236}">
                <a16:creationId xmlns:a16="http://schemas.microsoft.com/office/drawing/2014/main" id="{D3A9CB2B-3F34-4B29-838C-03CE8A1E2044}"/>
              </a:ext>
            </a:extLst>
          </p:cNvPr>
          <p:cNvSpPr/>
          <p:nvPr/>
        </p:nvSpPr>
        <p:spPr>
          <a:xfrm>
            <a:off x="6117698" y="2460284"/>
            <a:ext cx="267042" cy="2712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
        <p:nvSpPr>
          <p:cNvPr id="78" name="Rectangle 77">
            <a:extLst>
              <a:ext uri="{FF2B5EF4-FFF2-40B4-BE49-F238E27FC236}">
                <a16:creationId xmlns:a16="http://schemas.microsoft.com/office/drawing/2014/main" id="{79735198-B3B8-43B6-86A7-BEFADCD5CC68}"/>
              </a:ext>
            </a:extLst>
          </p:cNvPr>
          <p:cNvSpPr/>
          <p:nvPr/>
        </p:nvSpPr>
        <p:spPr>
          <a:xfrm>
            <a:off x="6965982" y="2519400"/>
            <a:ext cx="508959" cy="267419"/>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79" name="Rectangle 78">
            <a:extLst>
              <a:ext uri="{FF2B5EF4-FFF2-40B4-BE49-F238E27FC236}">
                <a16:creationId xmlns:a16="http://schemas.microsoft.com/office/drawing/2014/main" id="{B42E5FAF-1358-4D76-9989-7BC9C64DFBEE}"/>
              </a:ext>
            </a:extLst>
          </p:cNvPr>
          <p:cNvSpPr/>
          <p:nvPr/>
        </p:nvSpPr>
        <p:spPr>
          <a:xfrm>
            <a:off x="6955785" y="3886752"/>
            <a:ext cx="508959" cy="267419"/>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CDN</a:t>
            </a:r>
          </a:p>
        </p:txBody>
      </p:sp>
      <p:sp>
        <p:nvSpPr>
          <p:cNvPr id="17" name="TextBox 16">
            <a:extLst>
              <a:ext uri="{FF2B5EF4-FFF2-40B4-BE49-F238E27FC236}">
                <a16:creationId xmlns:a16="http://schemas.microsoft.com/office/drawing/2014/main" id="{1BC3A962-DE9C-4B7B-9404-1E83F083F818}"/>
              </a:ext>
            </a:extLst>
          </p:cNvPr>
          <p:cNvSpPr txBox="1"/>
          <p:nvPr/>
        </p:nvSpPr>
        <p:spPr>
          <a:xfrm>
            <a:off x="6036932" y="4121054"/>
            <a:ext cx="506870" cy="307777"/>
          </a:xfrm>
          <a:prstGeom prst="rect">
            <a:avLst/>
          </a:prstGeom>
          <a:noFill/>
        </p:spPr>
        <p:txBody>
          <a:bodyPr wrap="none" rtlCol="0">
            <a:spAutoFit/>
          </a:bodyPr>
          <a:lstStyle/>
          <a:p>
            <a:r>
              <a:rPr lang="en-US" sz="1400" dirty="0">
                <a:solidFill>
                  <a:srgbClr val="FF0000"/>
                </a:solidFill>
              </a:rPr>
              <a:t>CDN</a:t>
            </a:r>
          </a:p>
        </p:txBody>
      </p:sp>
      <p:sp>
        <p:nvSpPr>
          <p:cNvPr id="80" name="TextBox 79">
            <a:extLst>
              <a:ext uri="{FF2B5EF4-FFF2-40B4-BE49-F238E27FC236}">
                <a16:creationId xmlns:a16="http://schemas.microsoft.com/office/drawing/2014/main" id="{F6026C61-28F4-4284-B73F-046C158DBBDF}"/>
              </a:ext>
            </a:extLst>
          </p:cNvPr>
          <p:cNvSpPr txBox="1"/>
          <p:nvPr/>
        </p:nvSpPr>
        <p:spPr>
          <a:xfrm>
            <a:off x="6071014" y="4627586"/>
            <a:ext cx="506870" cy="307777"/>
          </a:xfrm>
          <a:prstGeom prst="rect">
            <a:avLst/>
          </a:prstGeom>
          <a:noFill/>
        </p:spPr>
        <p:txBody>
          <a:bodyPr wrap="none" rtlCol="0">
            <a:spAutoFit/>
          </a:bodyPr>
          <a:lstStyle/>
          <a:p>
            <a:r>
              <a:rPr lang="en-US" sz="1400" dirty="0">
                <a:solidFill>
                  <a:srgbClr val="7030A0"/>
                </a:solidFill>
              </a:rPr>
              <a:t>CDN</a:t>
            </a:r>
          </a:p>
        </p:txBody>
      </p:sp>
      <p:cxnSp>
        <p:nvCxnSpPr>
          <p:cNvPr id="84" name="Straight Arrow Connector 83">
            <a:extLst>
              <a:ext uri="{FF2B5EF4-FFF2-40B4-BE49-F238E27FC236}">
                <a16:creationId xmlns:a16="http://schemas.microsoft.com/office/drawing/2014/main" id="{A87C4137-EE27-49D3-9CF6-64D48F591C66}"/>
              </a:ext>
            </a:extLst>
          </p:cNvPr>
          <p:cNvCxnSpPr>
            <a:cxnSpLocks/>
          </p:cNvCxnSpPr>
          <p:nvPr/>
        </p:nvCxnSpPr>
        <p:spPr>
          <a:xfrm flipV="1">
            <a:off x="7105310" y="3515361"/>
            <a:ext cx="115151" cy="396228"/>
          </a:xfrm>
          <a:prstGeom prst="straightConnector1">
            <a:avLst/>
          </a:prstGeom>
          <a:ln w="1016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564ABFC7-33B5-43FA-AC4F-BAFC6F1F0634}"/>
              </a:ext>
            </a:extLst>
          </p:cNvPr>
          <p:cNvCxnSpPr/>
          <p:nvPr/>
        </p:nvCxnSpPr>
        <p:spPr>
          <a:xfrm>
            <a:off x="6633734" y="3279112"/>
            <a:ext cx="471576" cy="0"/>
          </a:xfrm>
          <a:prstGeom prst="straightConnector1">
            <a:avLst/>
          </a:prstGeom>
          <a:ln w="57150">
            <a:solidFill>
              <a:schemeClr val="tx1">
                <a:lumMod val="50000"/>
                <a:lumOff val="5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4ECE7809-9CB5-460C-AC78-E7201F10A960}"/>
              </a:ext>
            </a:extLst>
          </p:cNvPr>
          <p:cNvSpPr txBox="1"/>
          <p:nvPr/>
        </p:nvSpPr>
        <p:spPr>
          <a:xfrm>
            <a:off x="877384" y="4935363"/>
            <a:ext cx="1197764" cy="338554"/>
          </a:xfrm>
          <a:prstGeom prst="rect">
            <a:avLst/>
          </a:prstGeom>
          <a:noFill/>
        </p:spPr>
        <p:txBody>
          <a:bodyPr wrap="none" rtlCol="0">
            <a:spAutoFit/>
          </a:bodyPr>
          <a:lstStyle/>
          <a:p>
            <a:r>
              <a:rPr lang="en-US" sz="1600" dirty="0">
                <a:solidFill>
                  <a:schemeClr val="tx1">
                    <a:lumMod val="75000"/>
                    <a:lumOff val="25000"/>
                  </a:schemeClr>
                </a:solidFill>
              </a:rPr>
              <a:t>San Jose IXP</a:t>
            </a:r>
          </a:p>
        </p:txBody>
      </p:sp>
      <p:cxnSp>
        <p:nvCxnSpPr>
          <p:cNvPr id="68" name="Straight Arrow Connector 67">
            <a:extLst>
              <a:ext uri="{FF2B5EF4-FFF2-40B4-BE49-F238E27FC236}">
                <a16:creationId xmlns:a16="http://schemas.microsoft.com/office/drawing/2014/main" id="{B06E12D2-8113-4785-B0C4-DE16A2676AAE}"/>
              </a:ext>
            </a:extLst>
          </p:cNvPr>
          <p:cNvCxnSpPr>
            <a:cxnSpLocks/>
          </p:cNvCxnSpPr>
          <p:nvPr/>
        </p:nvCxnSpPr>
        <p:spPr>
          <a:xfrm>
            <a:off x="7103045" y="2786819"/>
            <a:ext cx="133159" cy="411200"/>
          </a:xfrm>
          <a:prstGeom prst="straightConnector1">
            <a:avLst/>
          </a:prstGeom>
          <a:ln w="1016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1C8A6F7-5FAB-4160-AA4A-E8E8F412F3A5}"/>
              </a:ext>
            </a:extLst>
          </p:cNvPr>
          <p:cNvCxnSpPr>
            <a:cxnSpLocks/>
            <a:stCxn id="72" idx="0"/>
          </p:cNvCxnSpPr>
          <p:nvPr/>
        </p:nvCxnSpPr>
        <p:spPr>
          <a:xfrm>
            <a:off x="6561000" y="2468479"/>
            <a:ext cx="554169" cy="754576"/>
          </a:xfrm>
          <a:prstGeom prst="straightConnector1">
            <a:avLst/>
          </a:prstGeom>
          <a:ln w="1016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6CD05DFF-ECB4-48ED-8E19-1D0BBE004873}"/>
              </a:ext>
            </a:extLst>
          </p:cNvPr>
          <p:cNvCxnSpPr/>
          <p:nvPr/>
        </p:nvCxnSpPr>
        <p:spPr>
          <a:xfrm>
            <a:off x="6955785" y="1760707"/>
            <a:ext cx="471576" cy="0"/>
          </a:xfrm>
          <a:prstGeom prst="straightConnector1">
            <a:avLst/>
          </a:prstGeom>
          <a:ln w="57150">
            <a:solidFill>
              <a:schemeClr val="bg1">
                <a:lumMod val="50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45E9C2BD-20CB-4901-89BE-8EC3C376F903}"/>
              </a:ext>
            </a:extLst>
          </p:cNvPr>
          <p:cNvCxnSpPr/>
          <p:nvPr/>
        </p:nvCxnSpPr>
        <p:spPr>
          <a:xfrm>
            <a:off x="6904008" y="4471193"/>
            <a:ext cx="471576" cy="0"/>
          </a:xfrm>
          <a:prstGeom prst="straightConnector1">
            <a:avLst/>
          </a:prstGeom>
          <a:ln w="57150">
            <a:solidFill>
              <a:schemeClr val="tx1">
                <a:lumMod val="65000"/>
                <a:lumOff val="35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D93DF5E5-C6CB-4AEF-B382-15BB4DCFA8AD}"/>
              </a:ext>
            </a:extLst>
          </p:cNvPr>
          <p:cNvSpPr txBox="1"/>
          <p:nvPr/>
        </p:nvSpPr>
        <p:spPr>
          <a:xfrm>
            <a:off x="30094" y="4973960"/>
            <a:ext cx="9144000" cy="1708160"/>
          </a:xfrm>
          <a:prstGeom prst="rect">
            <a:avLst/>
          </a:prstGeom>
          <a:solidFill>
            <a:schemeClr val="tx1"/>
          </a:solidFill>
        </p:spPr>
        <p:txBody>
          <a:bodyPr wrap="square" rtlCol="0">
            <a:spAutoFit/>
          </a:bodyPr>
          <a:lstStyle/>
          <a:p>
            <a:r>
              <a:rPr lang="en-US" sz="1500" dirty="0">
                <a:solidFill>
                  <a:schemeClr val="bg1"/>
                </a:solidFill>
              </a:rPr>
              <a:t>Business Plans</a:t>
            </a:r>
          </a:p>
          <a:p>
            <a:pPr marL="285750" indent="-285750">
              <a:buFont typeface="Arial" panose="020B0604020202020204" pitchFamily="34" charset="0"/>
              <a:buChar char="•"/>
            </a:pPr>
            <a:r>
              <a:rPr lang="en-US" sz="1500" dirty="0">
                <a:solidFill>
                  <a:srgbClr val="FF0000"/>
                </a:solidFill>
              </a:rPr>
              <a:t>Content</a:t>
            </a:r>
            <a:r>
              <a:rPr lang="en-US" sz="1500" dirty="0">
                <a:solidFill>
                  <a:schemeClr val="bg1">
                    <a:lumMod val="75000"/>
                  </a:schemeClr>
                </a:solidFill>
              </a:rPr>
              <a:t> </a:t>
            </a:r>
            <a:r>
              <a:rPr lang="en-US" sz="1500" dirty="0">
                <a:solidFill>
                  <a:schemeClr val="bg1"/>
                </a:solidFill>
              </a:rPr>
              <a:t>:: </a:t>
            </a:r>
            <a:r>
              <a:rPr lang="en-US" sz="1500" dirty="0">
                <a:solidFill>
                  <a:srgbClr val="FFFF00"/>
                </a:solidFill>
              </a:rPr>
              <a:t>Sell quality content to end users </a:t>
            </a:r>
            <a:r>
              <a:rPr lang="en-US" sz="1500" dirty="0">
                <a:solidFill>
                  <a:schemeClr val="bg1"/>
                </a:solidFill>
              </a:rPr>
              <a:t>(minimize costs)</a:t>
            </a:r>
          </a:p>
          <a:p>
            <a:pPr marL="742950" lvl="1" indent="-285750">
              <a:buFont typeface="Arial" panose="020B0604020202020204" pitchFamily="34" charset="0"/>
              <a:buChar char="•"/>
            </a:pPr>
            <a:r>
              <a:rPr lang="en-US" sz="1500" dirty="0">
                <a:solidFill>
                  <a:schemeClr val="bg1"/>
                </a:solidFill>
              </a:rPr>
              <a:t>Wants to limit costs with SFP to Access ISP :: If start paying, no market force can discipline the price </a:t>
            </a:r>
          </a:p>
          <a:p>
            <a:pPr marL="285750" indent="-285750">
              <a:buFont typeface="Arial" panose="020B0604020202020204" pitchFamily="34" charset="0"/>
              <a:buChar char="•"/>
            </a:pPr>
            <a:r>
              <a:rPr lang="en-US" sz="1500" dirty="0">
                <a:solidFill>
                  <a:srgbClr val="66FFCC"/>
                </a:solidFill>
              </a:rPr>
              <a:t>ISP</a:t>
            </a:r>
            <a:r>
              <a:rPr lang="en-US" sz="1500" dirty="0">
                <a:solidFill>
                  <a:schemeClr val="bg1">
                    <a:lumMod val="75000"/>
                  </a:schemeClr>
                </a:solidFill>
              </a:rPr>
              <a:t> </a:t>
            </a:r>
            <a:r>
              <a:rPr lang="en-US" sz="1500" dirty="0">
                <a:solidFill>
                  <a:schemeClr val="bg1"/>
                </a:solidFill>
              </a:rPr>
              <a:t>:: Sell full internet as Internet access and access to end users</a:t>
            </a:r>
          </a:p>
          <a:p>
            <a:pPr marL="285750" indent="-285750">
              <a:buFont typeface="Arial" panose="020B0604020202020204" pitchFamily="34" charset="0"/>
              <a:buChar char="•"/>
            </a:pPr>
            <a:r>
              <a:rPr lang="en-US" sz="1500" dirty="0">
                <a:solidFill>
                  <a:schemeClr val="bg1"/>
                </a:solidFill>
              </a:rPr>
              <a:t>Resolution :: Content agrees to Access Paid Peering</a:t>
            </a:r>
          </a:p>
          <a:p>
            <a:pPr marL="742950" lvl="1" indent="-285750">
              <a:buFont typeface="Arial" panose="020B0604020202020204" pitchFamily="34" charset="0"/>
              <a:buChar char="•"/>
            </a:pPr>
            <a:r>
              <a:rPr lang="en-US" sz="1500" dirty="0">
                <a:solidFill>
                  <a:srgbClr val="FFFF00"/>
                </a:solidFill>
              </a:rPr>
              <a:t>ISP has reversed the flow of interconnection fees</a:t>
            </a:r>
          </a:p>
          <a:p>
            <a:pPr marL="742950" lvl="1" indent="-285750">
              <a:buFont typeface="Arial" panose="020B0604020202020204" pitchFamily="34" charset="0"/>
              <a:buChar char="•"/>
            </a:pPr>
            <a:endParaRPr lang="en-US" sz="1500" dirty="0">
              <a:solidFill>
                <a:schemeClr val="bg1"/>
              </a:solidFill>
            </a:endParaRPr>
          </a:p>
        </p:txBody>
      </p:sp>
      <p:sp>
        <p:nvSpPr>
          <p:cNvPr id="92" name="TextBox 91">
            <a:extLst>
              <a:ext uri="{FF2B5EF4-FFF2-40B4-BE49-F238E27FC236}">
                <a16:creationId xmlns:a16="http://schemas.microsoft.com/office/drawing/2014/main" id="{906E64C2-B036-49C5-836F-37D62DB17F01}"/>
              </a:ext>
            </a:extLst>
          </p:cNvPr>
          <p:cNvSpPr txBox="1"/>
          <p:nvPr/>
        </p:nvSpPr>
        <p:spPr>
          <a:xfrm>
            <a:off x="6019256" y="4925481"/>
            <a:ext cx="1644681" cy="338554"/>
          </a:xfrm>
          <a:prstGeom prst="rect">
            <a:avLst/>
          </a:prstGeom>
          <a:noFill/>
        </p:spPr>
        <p:txBody>
          <a:bodyPr wrap="none" rtlCol="0">
            <a:spAutoFit/>
          </a:bodyPr>
          <a:lstStyle/>
          <a:p>
            <a:r>
              <a:rPr lang="en-US" sz="1600" dirty="0">
                <a:solidFill>
                  <a:schemeClr val="tx1">
                    <a:lumMod val="75000"/>
                    <a:lumOff val="25000"/>
                  </a:schemeClr>
                </a:solidFill>
              </a:rPr>
              <a:t>New York City IXP</a:t>
            </a:r>
          </a:p>
        </p:txBody>
      </p:sp>
      <p:cxnSp>
        <p:nvCxnSpPr>
          <p:cNvPr id="62" name="Straight Arrow Connector 61">
            <a:extLst>
              <a:ext uri="{FF2B5EF4-FFF2-40B4-BE49-F238E27FC236}">
                <a16:creationId xmlns:a16="http://schemas.microsoft.com/office/drawing/2014/main" id="{EE9759AD-D08E-4416-BA48-19CDF94A745A}"/>
              </a:ext>
            </a:extLst>
          </p:cNvPr>
          <p:cNvCxnSpPr>
            <a:cxnSpLocks/>
          </p:cNvCxnSpPr>
          <p:nvPr/>
        </p:nvCxnSpPr>
        <p:spPr>
          <a:xfrm flipV="1">
            <a:off x="6427479" y="3494865"/>
            <a:ext cx="687690" cy="391887"/>
          </a:xfrm>
          <a:prstGeom prst="straightConnector1">
            <a:avLst/>
          </a:prstGeom>
          <a:ln w="101600">
            <a:solidFill>
              <a:srgbClr val="66FF66"/>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5">
            <a:extLst>
              <a:ext uri="{FF2B5EF4-FFF2-40B4-BE49-F238E27FC236}">
                <a16:creationId xmlns:a16="http://schemas.microsoft.com/office/drawing/2014/main" id="{11689794-2FDA-4C4F-8806-0743BAD41BE1}"/>
              </a:ext>
            </a:extLst>
          </p:cNvPr>
          <p:cNvSpPr/>
          <p:nvPr/>
        </p:nvSpPr>
        <p:spPr>
          <a:xfrm>
            <a:off x="7341751" y="2891415"/>
            <a:ext cx="267042" cy="271275"/>
          </a:xfrm>
          <a:prstGeom prst="roundRect">
            <a:avLst/>
          </a:pr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1600" dirty="0">
                <a:sym typeface="Webdings"/>
              </a:rPr>
              <a:t></a:t>
            </a:r>
            <a:endParaRPr lang="en-US" sz="1600" dirty="0"/>
          </a:p>
        </p:txBody>
      </p:sp>
    </p:spTree>
    <p:extLst>
      <p:ext uri="{BB962C8B-B14F-4D97-AF65-F5344CB8AC3E}">
        <p14:creationId xmlns:p14="http://schemas.microsoft.com/office/powerpoint/2010/main" val="20779984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3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5"/>
          <p:cNvPicPr>
            <a:picLocks noChangeAspect="1"/>
          </p:cNvPicPr>
          <p:nvPr/>
        </p:nvPicPr>
        <p:blipFill>
          <a:blip r:embed="rId2">
            <a:extLst>
              <a:ext uri="{28A0092B-C50C-407E-A947-70E740481C1C}">
                <a14:useLocalDpi xmlns:a14="http://schemas.microsoft.com/office/drawing/2010/main" val="0"/>
              </a:ext>
            </a:extLst>
          </a:blip>
          <a:srcRect r="7718"/>
          <a:stretch>
            <a:fillRect/>
          </a:stretch>
        </p:blipFill>
        <p:spPr bwMode="auto">
          <a:xfrm>
            <a:off x="0" y="0"/>
            <a:ext cx="95043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36484">
            <a:off x="7688263" y="4852988"/>
            <a:ext cx="1371600" cy="205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418507" y="0"/>
            <a:ext cx="4725493" cy="3539430"/>
          </a:xfrm>
          <a:prstGeom prst="rect">
            <a:avLst/>
          </a:prstGeom>
          <a:noFill/>
        </p:spPr>
        <p:txBody>
          <a:bodyPr wrap="square">
            <a:spAutoFit/>
          </a:bodyPr>
          <a:lstStyle/>
          <a:p>
            <a:pPr algn="r" eaLnBrk="1" hangingPunct="1"/>
            <a:r>
              <a:rPr lang="en-US" altLang="en-US" sz="2800" dirty="0">
                <a:solidFill>
                  <a:srgbClr val="000000"/>
                </a:solidFill>
                <a:effectLst>
                  <a:glow rad="152400">
                    <a:schemeClr val="bg1">
                      <a:alpha val="75000"/>
                    </a:schemeClr>
                  </a:glow>
                </a:effectLst>
              </a:rPr>
              <a:t>"From a practical perspective, if you are paid to deliver video to Comcast customers, there is no choice but to purchase Paid Peering from Comcast. This is a potentially huge shift in power in the ecosystem." </a:t>
            </a:r>
            <a:br>
              <a:rPr lang="en-US" altLang="en-US" sz="2800" dirty="0">
                <a:solidFill>
                  <a:srgbClr val="000000"/>
                </a:solidFill>
                <a:effectLst>
                  <a:glow rad="152400">
                    <a:schemeClr val="bg1">
                      <a:alpha val="75000"/>
                    </a:schemeClr>
                  </a:glow>
                </a:effectLst>
              </a:rPr>
            </a:br>
            <a:r>
              <a:rPr lang="en-US" altLang="en-US" sz="2800" dirty="0">
                <a:solidFill>
                  <a:srgbClr val="000000"/>
                </a:solidFill>
                <a:effectLst>
                  <a:glow rad="152400">
                    <a:schemeClr val="bg1">
                      <a:alpha val="75000"/>
                    </a:schemeClr>
                  </a:glow>
                </a:effectLst>
              </a:rPr>
              <a:t>– Bill Norton</a:t>
            </a:r>
          </a:p>
        </p:txBody>
      </p:sp>
    </p:spTree>
    <p:extLst>
      <p:ext uri="{BB962C8B-B14F-4D97-AF65-F5344CB8AC3E}">
        <p14:creationId xmlns:p14="http://schemas.microsoft.com/office/powerpoint/2010/main" val="17186018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BF9D6F3-6E6F-47C9-BC03-C92953B35DC6-4405-000006DE3A73AF36.jpg"/>
          <p:cNvPicPr>
            <a:picLocks noChangeAspect="1"/>
          </p:cNvPicPr>
          <p:nvPr/>
        </p:nvPicPr>
        <p:blipFill rotWithShape="1">
          <a:blip r:embed="rId3">
            <a:extLst>
              <a:ext uri="{28A0092B-C50C-407E-A947-70E740481C1C}">
                <a14:useLocalDpi xmlns:a14="http://schemas.microsoft.com/office/drawing/2010/main" val="0"/>
              </a:ext>
            </a:extLst>
          </a:blip>
          <a:srcRect t="13233" b="11766"/>
          <a:stretch/>
        </p:blipFill>
        <p:spPr>
          <a:xfrm>
            <a:off x="0" y="0"/>
            <a:ext cx="9144000" cy="6858000"/>
          </a:xfrm>
          <a:prstGeom prst="rect">
            <a:avLst/>
          </a:prstGeom>
        </p:spPr>
      </p:pic>
      <p:sp>
        <p:nvSpPr>
          <p:cNvPr id="3" name="TextBox 2"/>
          <p:cNvSpPr txBox="1"/>
          <p:nvPr/>
        </p:nvSpPr>
        <p:spPr>
          <a:xfrm>
            <a:off x="309748" y="420095"/>
            <a:ext cx="7857257" cy="769441"/>
          </a:xfrm>
          <a:prstGeom prst="rect">
            <a:avLst/>
          </a:prstGeom>
          <a:noFill/>
        </p:spPr>
        <p:txBody>
          <a:bodyPr wrap="square" rtlCol="0">
            <a:spAutoFit/>
          </a:bodyPr>
          <a:lstStyle/>
          <a:p>
            <a:r>
              <a:rPr lang="en-US" sz="4400" dirty="0">
                <a:solidFill>
                  <a:schemeClr val="bg1"/>
                </a:solidFill>
                <a:effectLst>
                  <a:glow rad="127000">
                    <a:schemeClr val="tx1"/>
                  </a:glow>
                </a:effectLst>
                <a:latin typeface="Papyrus"/>
                <a:cs typeface="Papyrus"/>
              </a:rPr>
              <a:t>Thank you</a:t>
            </a:r>
          </a:p>
        </p:txBody>
      </p:sp>
      <p:sp>
        <p:nvSpPr>
          <p:cNvPr id="6" name="Subtitle 2"/>
          <p:cNvSpPr txBox="1">
            <a:spLocks/>
          </p:cNvSpPr>
          <p:nvPr/>
        </p:nvSpPr>
        <p:spPr>
          <a:xfrm>
            <a:off x="2286000" y="5202238"/>
            <a:ext cx="6858000" cy="165576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solidFill>
                  <a:srgbClr val="FFFFFF"/>
                </a:solidFill>
                <a:effectLst>
                  <a:glow rad="101600">
                    <a:schemeClr val="tx1">
                      <a:alpha val="75000"/>
                    </a:schemeClr>
                  </a:glow>
                </a:effectLst>
                <a:latin typeface="Papyrus"/>
                <a:cs typeface="Papyrus"/>
              </a:rPr>
              <a:t>Robert Cannon</a:t>
            </a:r>
          </a:p>
          <a:p>
            <a:pPr marL="0" indent="0" algn="r">
              <a:buNone/>
            </a:pPr>
            <a:r>
              <a:rPr lang="en-US" dirty="0">
                <a:solidFill>
                  <a:srgbClr val="FFFFFF"/>
                </a:solidFill>
                <a:effectLst>
                  <a:glow rad="101600">
                    <a:schemeClr val="tx1">
                      <a:alpha val="75000"/>
                    </a:schemeClr>
                  </a:glow>
                </a:effectLst>
                <a:latin typeface="Papyrus"/>
                <a:cs typeface="Papyrus"/>
              </a:rPr>
              <a:t>Senior Counsel Internet Stuff</a:t>
            </a:r>
          </a:p>
          <a:p>
            <a:pPr marL="0" indent="0" algn="r">
              <a:buNone/>
            </a:pPr>
            <a:r>
              <a:rPr lang="en-US" dirty="0">
                <a:solidFill>
                  <a:srgbClr val="FFFFFF"/>
                </a:solidFill>
                <a:effectLst>
                  <a:glow rad="101600">
                    <a:schemeClr val="tx1">
                      <a:alpha val="75000"/>
                    </a:schemeClr>
                  </a:glow>
                </a:effectLst>
                <a:latin typeface="Papyrus"/>
                <a:cs typeface="Papyrus"/>
              </a:rPr>
              <a:t>FCC OSP</a:t>
            </a:r>
          </a:p>
          <a:p>
            <a:pPr marL="0" indent="0" algn="r">
              <a:buNone/>
            </a:pPr>
            <a:r>
              <a:rPr lang="en-US" dirty="0">
                <a:solidFill>
                  <a:srgbClr val="FFFFFF"/>
                </a:solidFill>
                <a:effectLst>
                  <a:glow rad="101600">
                    <a:schemeClr val="tx1">
                      <a:alpha val="75000"/>
                    </a:schemeClr>
                  </a:glow>
                </a:effectLst>
                <a:latin typeface="Papyrus"/>
                <a:cs typeface="Papyrus"/>
              </a:rPr>
              <a:t>Robert.cannon@fcc.gov</a:t>
            </a:r>
          </a:p>
          <a:p>
            <a:pPr marL="0" indent="0" algn="r">
              <a:buNone/>
            </a:pPr>
            <a:r>
              <a:rPr lang="en-US" dirty="0">
                <a:solidFill>
                  <a:srgbClr val="FFFFFF"/>
                </a:solidFill>
                <a:effectLst>
                  <a:glow rad="101600">
                    <a:schemeClr val="tx1">
                      <a:alpha val="75000"/>
                    </a:schemeClr>
                  </a:glow>
                </a:effectLst>
                <a:latin typeface="Papyrus"/>
                <a:cs typeface="Papyrus"/>
              </a:rPr>
              <a:t>202 418 2421</a:t>
            </a:r>
          </a:p>
        </p:txBody>
      </p:sp>
    </p:spTree>
    <p:extLst>
      <p:ext uri="{BB962C8B-B14F-4D97-AF65-F5344CB8AC3E}">
        <p14:creationId xmlns:p14="http://schemas.microsoft.com/office/powerpoint/2010/main" val="36750592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p:cNvSpPr>
            <a:spLocks noChangeAspect="1" noEditPoints="1" noChangeArrowheads="1"/>
          </p:cNvSpPr>
          <p:nvPr/>
        </p:nvSpPr>
        <p:spPr bwMode="auto">
          <a:xfrm>
            <a:off x="4033659" y="5562601"/>
            <a:ext cx="1014563" cy="419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B6BCF"/>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defRPr/>
            </a:pPr>
            <a:r>
              <a:rPr lang="en-US" sz="800" dirty="0">
                <a:latin typeface="Arial" charset="0"/>
                <a:ea typeface="ＭＳ Ｐゴシック" charset="0"/>
                <a:cs typeface="ＭＳ Ｐゴシック" charset="0"/>
              </a:rPr>
              <a:t>Incumbent</a:t>
            </a:r>
          </a:p>
        </p:txBody>
      </p:sp>
      <p:sp>
        <p:nvSpPr>
          <p:cNvPr id="5" name="Rounded Rectangle 4"/>
          <p:cNvSpPr/>
          <p:nvPr/>
        </p:nvSpPr>
        <p:spPr>
          <a:xfrm>
            <a:off x="6606758" y="1018147"/>
            <a:ext cx="685800" cy="685800"/>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sym typeface="Wingdings"/>
              </a:rPr>
              <a:t></a:t>
            </a:r>
            <a:endParaRPr lang="en-US" sz="4000" dirty="0"/>
          </a:p>
        </p:txBody>
      </p:sp>
      <p:sp>
        <p:nvSpPr>
          <p:cNvPr id="6" name="Rounded Rectangle 5"/>
          <p:cNvSpPr/>
          <p:nvPr/>
        </p:nvSpPr>
        <p:spPr>
          <a:xfrm>
            <a:off x="2461458" y="2397155"/>
            <a:ext cx="685800" cy="6858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ym typeface="Webdings"/>
              </a:rPr>
              <a:t></a:t>
            </a:r>
            <a:endParaRPr lang="en-US" sz="4800" dirty="0"/>
          </a:p>
        </p:txBody>
      </p:sp>
      <p:sp>
        <p:nvSpPr>
          <p:cNvPr id="7" name="Rounded Rectangle 6"/>
          <p:cNvSpPr/>
          <p:nvPr/>
        </p:nvSpPr>
        <p:spPr>
          <a:xfrm>
            <a:off x="3356631" y="2406430"/>
            <a:ext cx="685800" cy="685800"/>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ym typeface="Webdings"/>
              </a:rPr>
              <a:t></a:t>
            </a:r>
            <a:endParaRPr lang="en-US" sz="5400" b="1" dirty="0"/>
          </a:p>
        </p:txBody>
      </p:sp>
      <p:sp>
        <p:nvSpPr>
          <p:cNvPr id="8" name="Rounded Rectangle 7"/>
          <p:cNvSpPr/>
          <p:nvPr/>
        </p:nvSpPr>
        <p:spPr>
          <a:xfrm>
            <a:off x="4336119" y="2404276"/>
            <a:ext cx="685800" cy="685800"/>
          </a:xfrm>
          <a:prstGeom prst="roundRect">
            <a:avLst/>
          </a:prstGeom>
          <a:gradFill flip="none" rotWithShape="1">
            <a:gsLst>
              <a:gs pos="32000">
                <a:srgbClr val="660066"/>
              </a:gs>
              <a:gs pos="100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ym typeface="Webdings"/>
              </a:rPr>
              <a:t></a:t>
            </a:r>
            <a:endParaRPr lang="en-US" sz="4800" dirty="0"/>
          </a:p>
        </p:txBody>
      </p:sp>
      <p:sp>
        <p:nvSpPr>
          <p:cNvPr id="9" name="Rounded Rectangle 8"/>
          <p:cNvSpPr/>
          <p:nvPr/>
        </p:nvSpPr>
        <p:spPr>
          <a:xfrm>
            <a:off x="8265263" y="985764"/>
            <a:ext cx="685800" cy="685800"/>
          </a:xfrm>
          <a:prstGeom prst="roundRect">
            <a:avLst/>
          </a:prstGeom>
          <a:solidFill>
            <a:srgbClr val="008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sym typeface="Webdings"/>
              </a:rPr>
              <a:t></a:t>
            </a:r>
            <a:endParaRPr lang="en-US" sz="4000" dirty="0"/>
          </a:p>
        </p:txBody>
      </p:sp>
      <p:sp>
        <p:nvSpPr>
          <p:cNvPr id="10" name="Rounded Rectangle 9"/>
          <p:cNvSpPr/>
          <p:nvPr/>
        </p:nvSpPr>
        <p:spPr>
          <a:xfrm>
            <a:off x="5233044" y="2401570"/>
            <a:ext cx="685800" cy="685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sym typeface="Webdings"/>
              </a:rPr>
              <a:t></a:t>
            </a:r>
            <a:endParaRPr lang="en-US" sz="4000" dirty="0"/>
          </a:p>
        </p:txBody>
      </p:sp>
      <p:sp>
        <p:nvSpPr>
          <p:cNvPr id="15" name="Cloud"/>
          <p:cNvSpPr>
            <a:spLocks noChangeAspect="1" noEditPoints="1" noChangeArrowheads="1"/>
          </p:cNvSpPr>
          <p:nvPr/>
        </p:nvSpPr>
        <p:spPr bwMode="auto">
          <a:xfrm>
            <a:off x="1070514" y="5494577"/>
            <a:ext cx="7052818" cy="98162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B6BCF"/>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r>
              <a:rPr lang="en-US" sz="2800" dirty="0">
                <a:latin typeface="Arial" charset="0"/>
                <a:ea typeface="ＭＳ Ｐゴシック" charset="0"/>
                <a:cs typeface="ＭＳ Ｐゴシック" charset="0"/>
              </a:rPr>
              <a:t>Access</a:t>
            </a:r>
          </a:p>
        </p:txBody>
      </p:sp>
      <p:sp>
        <p:nvSpPr>
          <p:cNvPr id="18" name="Cloud"/>
          <p:cNvSpPr>
            <a:spLocks noChangeAspect="1" noEditPoints="1" noChangeArrowheads="1"/>
          </p:cNvSpPr>
          <p:nvPr/>
        </p:nvSpPr>
        <p:spPr bwMode="auto">
          <a:xfrm>
            <a:off x="7886479" y="2214698"/>
            <a:ext cx="1558760" cy="103914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66CC"/>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endParaRPr lang="en-US" sz="1400" dirty="0">
              <a:latin typeface="Arial" charset="0"/>
              <a:ea typeface="ＭＳ Ｐゴシック" charset="0"/>
              <a:cs typeface="ＭＳ Ｐゴシック" charset="0"/>
            </a:endParaRPr>
          </a:p>
          <a:p>
            <a:pPr algn="ctr">
              <a:defRPr/>
            </a:pPr>
            <a:r>
              <a:rPr lang="en-US" sz="1400" dirty="0">
                <a:latin typeface="Arial" charset="0"/>
                <a:ea typeface="ＭＳ Ｐゴシック" charset="0"/>
                <a:cs typeface="ＭＳ Ｐゴシック" charset="0"/>
              </a:rPr>
              <a:t>Backbone</a:t>
            </a:r>
          </a:p>
        </p:txBody>
      </p:sp>
      <p:sp>
        <p:nvSpPr>
          <p:cNvPr id="38" name="TextBox 37"/>
          <p:cNvSpPr txBox="1"/>
          <p:nvPr/>
        </p:nvSpPr>
        <p:spPr>
          <a:xfrm rot="16200000">
            <a:off x="-190032" y="4326174"/>
            <a:ext cx="1358440" cy="276999"/>
          </a:xfrm>
          <a:prstGeom prst="rect">
            <a:avLst/>
          </a:prstGeom>
          <a:noFill/>
        </p:spPr>
        <p:txBody>
          <a:bodyPr wrap="none" rtlCol="0">
            <a:spAutoFit/>
          </a:bodyPr>
          <a:lstStyle/>
          <a:p>
            <a:r>
              <a:rPr lang="en-US" sz="1200" dirty="0">
                <a:solidFill>
                  <a:srgbClr val="FF33FF"/>
                </a:solidFill>
                <a:latin typeface="Wingdings"/>
                <a:ea typeface="Wingdings"/>
                <a:cs typeface="Wingdings"/>
                <a:sym typeface="Wingdings"/>
              </a:rPr>
              <a:t></a:t>
            </a:r>
            <a:r>
              <a:rPr lang="en-US" sz="1200" dirty="0">
                <a:solidFill>
                  <a:srgbClr val="FF33FF"/>
                </a:solidFill>
                <a:sym typeface="Wingdings"/>
              </a:rPr>
              <a:t>$</a:t>
            </a:r>
            <a:r>
              <a:rPr lang="en-US" sz="1200" dirty="0">
                <a:solidFill>
                  <a:srgbClr val="FF33FF"/>
                </a:solidFill>
              </a:rPr>
              <a:t> Paid Peering</a:t>
            </a:r>
          </a:p>
        </p:txBody>
      </p:sp>
      <p:sp>
        <p:nvSpPr>
          <p:cNvPr id="32" name="Cloud"/>
          <p:cNvSpPr>
            <a:spLocks noChangeAspect="1" noEditPoints="1" noChangeArrowheads="1"/>
          </p:cNvSpPr>
          <p:nvPr/>
        </p:nvSpPr>
        <p:spPr bwMode="auto">
          <a:xfrm>
            <a:off x="6223734" y="2218292"/>
            <a:ext cx="1558760" cy="103914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lgn="ctr">
              <a:defRPr/>
            </a:pPr>
            <a:endParaRPr lang="en-US" sz="1400" dirty="0">
              <a:latin typeface="Arial" charset="0"/>
              <a:ea typeface="ＭＳ Ｐゴシック" charset="0"/>
              <a:cs typeface="ＭＳ Ｐゴシック" charset="0"/>
            </a:endParaRPr>
          </a:p>
          <a:p>
            <a:pPr algn="ctr">
              <a:defRPr/>
            </a:pPr>
            <a:r>
              <a:rPr lang="en-US" sz="1400" dirty="0">
                <a:latin typeface="Arial" charset="0"/>
                <a:ea typeface="ＭＳ Ｐゴシック" charset="0"/>
                <a:cs typeface="ＭＳ Ｐゴシック" charset="0"/>
              </a:rPr>
              <a:t>Backbone</a:t>
            </a:r>
          </a:p>
        </p:txBody>
      </p:sp>
      <p:sp>
        <p:nvSpPr>
          <p:cNvPr id="2" name="Up-Down Arrow 1"/>
          <p:cNvSpPr/>
          <p:nvPr/>
        </p:nvSpPr>
        <p:spPr>
          <a:xfrm>
            <a:off x="8546346" y="3789153"/>
            <a:ext cx="251887" cy="1312034"/>
          </a:xfrm>
          <a:prstGeom prst="upDownArrow">
            <a:avLst/>
          </a:prstGeom>
          <a:solidFill>
            <a:srgbClr val="6666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Up-Down Arrow 40"/>
          <p:cNvSpPr/>
          <p:nvPr/>
        </p:nvSpPr>
        <p:spPr>
          <a:xfrm>
            <a:off x="6915620" y="3784109"/>
            <a:ext cx="251887" cy="1312034"/>
          </a:xfrm>
          <a:prstGeom prst="upDownArrow">
            <a:avLst/>
          </a:prstGeom>
          <a:solidFill>
            <a:srgbClr val="CCFF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Up-Down Arrow 41"/>
          <p:cNvSpPr/>
          <p:nvPr/>
        </p:nvSpPr>
        <p:spPr>
          <a:xfrm>
            <a:off x="614394" y="3807366"/>
            <a:ext cx="251887" cy="1312034"/>
          </a:xfrm>
          <a:prstGeom prst="upDownArrow">
            <a:avLst/>
          </a:prstGeom>
          <a:solidFill>
            <a:srgbClr val="FF3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18"/>
          <p:cNvPicPr>
            <a:picLocks noChangeAspect="1"/>
          </p:cNvPicPr>
          <p:nvPr/>
        </p:nvPicPr>
        <p:blipFill>
          <a:blip r:embed="rId3">
            <a:extLst>
              <a:ext uri="{28A0092B-C50C-407E-A947-70E740481C1C}">
                <a14:useLocalDpi xmlns:a14="http://schemas.microsoft.com/office/drawing/2010/main" val="0"/>
              </a:ext>
            </a:extLst>
          </a:blip>
          <a:srcRect r="48372" b="34821"/>
          <a:stretch>
            <a:fillRect/>
          </a:stretch>
        </p:blipFill>
        <p:spPr bwMode="auto">
          <a:xfrm>
            <a:off x="273050" y="2475221"/>
            <a:ext cx="663575" cy="5730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4" name="Picture 43"/>
          <p:cNvPicPr>
            <a:picLocks noChangeAspect="1"/>
          </p:cNvPicPr>
          <p:nvPr/>
        </p:nvPicPr>
        <p:blipFill>
          <a:blip r:embed="rId4"/>
          <a:stretch>
            <a:fillRect/>
          </a:stretch>
        </p:blipFill>
        <p:spPr>
          <a:xfrm>
            <a:off x="0" y="1696078"/>
            <a:ext cx="329989" cy="403410"/>
          </a:xfrm>
          <a:prstGeom prst="rect">
            <a:avLst/>
          </a:prstGeom>
        </p:spPr>
      </p:pic>
      <p:pic>
        <p:nvPicPr>
          <p:cNvPr id="45" name="Picture 44"/>
          <p:cNvPicPr>
            <a:picLocks noChangeAspect="1"/>
          </p:cNvPicPr>
          <p:nvPr/>
        </p:nvPicPr>
        <p:blipFill>
          <a:blip r:embed="rId5"/>
          <a:stretch>
            <a:fillRect/>
          </a:stretch>
        </p:blipFill>
        <p:spPr>
          <a:xfrm>
            <a:off x="350657" y="1413119"/>
            <a:ext cx="546557" cy="546557"/>
          </a:xfrm>
          <a:prstGeom prst="rect">
            <a:avLst/>
          </a:prstGeom>
        </p:spPr>
      </p:pic>
      <p:pic>
        <p:nvPicPr>
          <p:cNvPr id="46" name="Picture 45"/>
          <p:cNvPicPr>
            <a:picLocks noChangeAspect="1"/>
          </p:cNvPicPr>
          <p:nvPr/>
        </p:nvPicPr>
        <p:blipFill>
          <a:blip r:embed="rId6"/>
          <a:stretch>
            <a:fillRect/>
          </a:stretch>
        </p:blipFill>
        <p:spPr>
          <a:xfrm>
            <a:off x="908491" y="1473242"/>
            <a:ext cx="559678" cy="463134"/>
          </a:xfrm>
          <a:prstGeom prst="rect">
            <a:avLst/>
          </a:prstGeom>
        </p:spPr>
      </p:pic>
      <p:pic>
        <p:nvPicPr>
          <p:cNvPr id="47" name="Picture 46"/>
          <p:cNvPicPr>
            <a:picLocks noChangeAspect="1"/>
          </p:cNvPicPr>
          <p:nvPr/>
        </p:nvPicPr>
        <p:blipFill>
          <a:blip r:embed="rId7"/>
          <a:stretch>
            <a:fillRect/>
          </a:stretch>
        </p:blipFill>
        <p:spPr>
          <a:xfrm>
            <a:off x="1391134" y="1719378"/>
            <a:ext cx="563072" cy="339251"/>
          </a:xfrm>
          <a:prstGeom prst="rect">
            <a:avLst/>
          </a:prstGeom>
        </p:spPr>
      </p:pic>
      <p:pic>
        <p:nvPicPr>
          <p:cNvPr id="48" name="Picture 47"/>
          <p:cNvPicPr>
            <a:picLocks noChangeAspect="1"/>
          </p:cNvPicPr>
          <p:nvPr/>
        </p:nvPicPr>
        <p:blipFill>
          <a:blip r:embed="rId8"/>
          <a:stretch>
            <a:fillRect/>
          </a:stretch>
        </p:blipFill>
        <p:spPr>
          <a:xfrm>
            <a:off x="2055250" y="1552617"/>
            <a:ext cx="680254" cy="566524"/>
          </a:xfrm>
          <a:prstGeom prst="rect">
            <a:avLst/>
          </a:prstGeom>
        </p:spPr>
      </p:pic>
      <p:grpSp>
        <p:nvGrpSpPr>
          <p:cNvPr id="50" name="Group 54"/>
          <p:cNvGrpSpPr>
            <a:grpSpLocks/>
          </p:cNvGrpSpPr>
          <p:nvPr/>
        </p:nvGrpSpPr>
        <p:grpSpPr bwMode="auto">
          <a:xfrm>
            <a:off x="1179513" y="2387909"/>
            <a:ext cx="929916" cy="711509"/>
            <a:chOff x="3422950" y="3585838"/>
            <a:chExt cx="1108446" cy="773870"/>
          </a:xfrm>
        </p:grpSpPr>
        <p:pic>
          <p:nvPicPr>
            <p:cNvPr id="51" name="Picture 5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07177" y="3585838"/>
              <a:ext cx="996650" cy="77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TextBox 56"/>
            <p:cNvSpPr txBox="1">
              <a:spLocks noChangeArrowheads="1"/>
            </p:cNvSpPr>
            <p:nvPr/>
          </p:nvSpPr>
          <p:spPr bwMode="auto">
            <a:xfrm>
              <a:off x="3422950" y="3701126"/>
              <a:ext cx="11084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800" dirty="0">
                  <a:latin typeface="Arial" panose="020B0604020202020204" pitchFamily="34" charset="0"/>
                </a:rPr>
                <a:t>Limelight</a:t>
              </a:r>
            </a:p>
          </p:txBody>
        </p:sp>
      </p:grpSp>
      <p:sp>
        <p:nvSpPr>
          <p:cNvPr id="53" name="TextBox 52"/>
          <p:cNvSpPr txBox="1"/>
          <p:nvPr/>
        </p:nvSpPr>
        <p:spPr>
          <a:xfrm rot="16200000">
            <a:off x="823360" y="4327908"/>
            <a:ext cx="1358440" cy="276999"/>
          </a:xfrm>
          <a:prstGeom prst="rect">
            <a:avLst/>
          </a:prstGeom>
          <a:noFill/>
        </p:spPr>
        <p:txBody>
          <a:bodyPr wrap="none" rtlCol="0">
            <a:spAutoFit/>
          </a:bodyPr>
          <a:lstStyle/>
          <a:p>
            <a:r>
              <a:rPr lang="en-US" sz="1200" dirty="0">
                <a:solidFill>
                  <a:srgbClr val="FF33FF"/>
                </a:solidFill>
                <a:latin typeface="Wingdings"/>
                <a:ea typeface="Wingdings"/>
                <a:cs typeface="Wingdings"/>
                <a:sym typeface="Wingdings"/>
              </a:rPr>
              <a:t></a:t>
            </a:r>
            <a:r>
              <a:rPr lang="en-US" sz="1200" dirty="0">
                <a:solidFill>
                  <a:srgbClr val="FF33FF"/>
                </a:solidFill>
                <a:sym typeface="Wingdings"/>
              </a:rPr>
              <a:t>$</a:t>
            </a:r>
            <a:r>
              <a:rPr lang="en-US" sz="1200" dirty="0">
                <a:solidFill>
                  <a:srgbClr val="FF33FF"/>
                </a:solidFill>
              </a:rPr>
              <a:t> Paid Peering</a:t>
            </a:r>
          </a:p>
        </p:txBody>
      </p:sp>
      <p:sp>
        <p:nvSpPr>
          <p:cNvPr id="54" name="Up-Down Arrow 53"/>
          <p:cNvSpPr/>
          <p:nvPr/>
        </p:nvSpPr>
        <p:spPr>
          <a:xfrm>
            <a:off x="1627786" y="3809100"/>
            <a:ext cx="251887" cy="1312034"/>
          </a:xfrm>
          <a:prstGeom prst="upDownArrow">
            <a:avLst/>
          </a:prstGeom>
          <a:solidFill>
            <a:srgbClr val="FF3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TextBox 54"/>
          <p:cNvSpPr txBox="1"/>
          <p:nvPr/>
        </p:nvSpPr>
        <p:spPr>
          <a:xfrm rot="16200000">
            <a:off x="1987428" y="4329642"/>
            <a:ext cx="1358440" cy="276999"/>
          </a:xfrm>
          <a:prstGeom prst="rect">
            <a:avLst/>
          </a:prstGeom>
          <a:noFill/>
        </p:spPr>
        <p:txBody>
          <a:bodyPr wrap="none" rtlCol="0">
            <a:spAutoFit/>
          </a:bodyPr>
          <a:lstStyle/>
          <a:p>
            <a:r>
              <a:rPr lang="en-US" sz="1200" dirty="0">
                <a:solidFill>
                  <a:srgbClr val="FF33FF"/>
                </a:solidFill>
                <a:latin typeface="Wingdings"/>
                <a:ea typeface="Wingdings"/>
                <a:cs typeface="Wingdings"/>
                <a:sym typeface="Wingdings"/>
              </a:rPr>
              <a:t></a:t>
            </a:r>
            <a:r>
              <a:rPr lang="en-US" sz="1200" dirty="0">
                <a:solidFill>
                  <a:srgbClr val="FF33FF"/>
                </a:solidFill>
                <a:sym typeface="Wingdings"/>
              </a:rPr>
              <a:t>$</a:t>
            </a:r>
            <a:r>
              <a:rPr lang="en-US" sz="1200" dirty="0">
                <a:solidFill>
                  <a:srgbClr val="FF33FF"/>
                </a:solidFill>
              </a:rPr>
              <a:t> Paid Peering</a:t>
            </a:r>
          </a:p>
        </p:txBody>
      </p:sp>
      <p:sp>
        <p:nvSpPr>
          <p:cNvPr id="56" name="Up-Down Arrow 55"/>
          <p:cNvSpPr/>
          <p:nvPr/>
        </p:nvSpPr>
        <p:spPr>
          <a:xfrm>
            <a:off x="2791854" y="3810834"/>
            <a:ext cx="251887" cy="1312034"/>
          </a:xfrm>
          <a:prstGeom prst="upDownArrow">
            <a:avLst/>
          </a:prstGeom>
          <a:solidFill>
            <a:srgbClr val="FF3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Box 56"/>
          <p:cNvSpPr txBox="1"/>
          <p:nvPr/>
        </p:nvSpPr>
        <p:spPr>
          <a:xfrm rot="16200000">
            <a:off x="2925483" y="4352899"/>
            <a:ext cx="1358440" cy="276999"/>
          </a:xfrm>
          <a:prstGeom prst="rect">
            <a:avLst/>
          </a:prstGeom>
          <a:noFill/>
        </p:spPr>
        <p:txBody>
          <a:bodyPr wrap="none" rtlCol="0">
            <a:spAutoFit/>
          </a:bodyPr>
          <a:lstStyle/>
          <a:p>
            <a:r>
              <a:rPr lang="en-US" sz="1200" dirty="0">
                <a:solidFill>
                  <a:srgbClr val="FF33FF"/>
                </a:solidFill>
                <a:latin typeface="Wingdings"/>
                <a:ea typeface="Wingdings"/>
                <a:cs typeface="Wingdings"/>
                <a:sym typeface="Wingdings"/>
              </a:rPr>
              <a:t></a:t>
            </a:r>
            <a:r>
              <a:rPr lang="en-US" sz="1200" dirty="0">
                <a:solidFill>
                  <a:srgbClr val="FF33FF"/>
                </a:solidFill>
                <a:sym typeface="Wingdings"/>
              </a:rPr>
              <a:t>$</a:t>
            </a:r>
            <a:r>
              <a:rPr lang="en-US" sz="1200" dirty="0">
                <a:solidFill>
                  <a:srgbClr val="FF33FF"/>
                </a:solidFill>
              </a:rPr>
              <a:t> Paid Peering</a:t>
            </a:r>
          </a:p>
        </p:txBody>
      </p:sp>
      <p:sp>
        <p:nvSpPr>
          <p:cNvPr id="58" name="Up-Down Arrow 57"/>
          <p:cNvSpPr/>
          <p:nvPr/>
        </p:nvSpPr>
        <p:spPr>
          <a:xfrm>
            <a:off x="3729909" y="3834091"/>
            <a:ext cx="251887" cy="1312034"/>
          </a:xfrm>
          <a:prstGeom prst="upDownArrow">
            <a:avLst/>
          </a:prstGeom>
          <a:solidFill>
            <a:srgbClr val="FF3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TextBox 58"/>
          <p:cNvSpPr txBox="1"/>
          <p:nvPr/>
        </p:nvSpPr>
        <p:spPr>
          <a:xfrm rot="16200000">
            <a:off x="3885063" y="4333109"/>
            <a:ext cx="1358440" cy="276999"/>
          </a:xfrm>
          <a:prstGeom prst="rect">
            <a:avLst/>
          </a:prstGeom>
          <a:noFill/>
        </p:spPr>
        <p:txBody>
          <a:bodyPr wrap="none" rtlCol="0">
            <a:spAutoFit/>
          </a:bodyPr>
          <a:lstStyle/>
          <a:p>
            <a:r>
              <a:rPr lang="en-US" sz="1200" dirty="0">
                <a:solidFill>
                  <a:srgbClr val="FF33FF"/>
                </a:solidFill>
                <a:latin typeface="Wingdings"/>
                <a:ea typeface="Wingdings"/>
                <a:cs typeface="Wingdings"/>
                <a:sym typeface="Wingdings"/>
              </a:rPr>
              <a:t></a:t>
            </a:r>
            <a:r>
              <a:rPr lang="en-US" sz="1200" dirty="0">
                <a:solidFill>
                  <a:srgbClr val="FF33FF"/>
                </a:solidFill>
                <a:sym typeface="Wingdings"/>
              </a:rPr>
              <a:t>$</a:t>
            </a:r>
            <a:r>
              <a:rPr lang="en-US" sz="1200" dirty="0">
                <a:solidFill>
                  <a:srgbClr val="FF33FF"/>
                </a:solidFill>
              </a:rPr>
              <a:t> Paid Peering</a:t>
            </a:r>
          </a:p>
        </p:txBody>
      </p:sp>
      <p:sp>
        <p:nvSpPr>
          <p:cNvPr id="60" name="Up-Down Arrow 59"/>
          <p:cNvSpPr/>
          <p:nvPr/>
        </p:nvSpPr>
        <p:spPr>
          <a:xfrm>
            <a:off x="4689489" y="3814301"/>
            <a:ext cx="251887" cy="1312034"/>
          </a:xfrm>
          <a:prstGeom prst="upDownArrow">
            <a:avLst/>
          </a:prstGeom>
          <a:solidFill>
            <a:srgbClr val="FF3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TextBox 60"/>
          <p:cNvSpPr txBox="1"/>
          <p:nvPr/>
        </p:nvSpPr>
        <p:spPr>
          <a:xfrm rot="16200000">
            <a:off x="4812356" y="4324081"/>
            <a:ext cx="1358440" cy="276999"/>
          </a:xfrm>
          <a:prstGeom prst="rect">
            <a:avLst/>
          </a:prstGeom>
          <a:noFill/>
        </p:spPr>
        <p:txBody>
          <a:bodyPr wrap="none" rtlCol="0">
            <a:spAutoFit/>
          </a:bodyPr>
          <a:lstStyle/>
          <a:p>
            <a:r>
              <a:rPr lang="en-US" sz="1200" dirty="0">
                <a:solidFill>
                  <a:srgbClr val="FF33FF"/>
                </a:solidFill>
                <a:latin typeface="Wingdings"/>
                <a:ea typeface="Wingdings"/>
                <a:cs typeface="Wingdings"/>
                <a:sym typeface="Wingdings"/>
              </a:rPr>
              <a:t></a:t>
            </a:r>
            <a:r>
              <a:rPr lang="en-US" sz="1200" dirty="0">
                <a:solidFill>
                  <a:srgbClr val="FF33FF"/>
                </a:solidFill>
                <a:sym typeface="Wingdings"/>
              </a:rPr>
              <a:t>$</a:t>
            </a:r>
            <a:r>
              <a:rPr lang="en-US" sz="1200" dirty="0">
                <a:solidFill>
                  <a:srgbClr val="FF33FF"/>
                </a:solidFill>
              </a:rPr>
              <a:t> Paid Peering</a:t>
            </a:r>
          </a:p>
        </p:txBody>
      </p:sp>
      <p:sp>
        <p:nvSpPr>
          <p:cNvPr id="62" name="Up-Down Arrow 61"/>
          <p:cNvSpPr/>
          <p:nvPr/>
        </p:nvSpPr>
        <p:spPr>
          <a:xfrm>
            <a:off x="5616782" y="3805273"/>
            <a:ext cx="251887" cy="1312034"/>
          </a:xfrm>
          <a:prstGeom prst="upDownArrow">
            <a:avLst/>
          </a:prstGeom>
          <a:solidFill>
            <a:srgbClr val="FF3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a:stCxn id="44" idx="2"/>
            <a:endCxn id="43" idx="0"/>
          </p:cNvCxnSpPr>
          <p:nvPr/>
        </p:nvCxnSpPr>
        <p:spPr>
          <a:xfrm>
            <a:off x="164995" y="2099488"/>
            <a:ext cx="439843" cy="375733"/>
          </a:xfrm>
          <a:prstGeom prst="line">
            <a:avLst/>
          </a:prstGeom>
          <a:ln>
            <a:solidFill>
              <a:srgbClr val="33CC3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45" idx="2"/>
            <a:endCxn id="43" idx="0"/>
          </p:cNvCxnSpPr>
          <p:nvPr/>
        </p:nvCxnSpPr>
        <p:spPr>
          <a:xfrm flipH="1">
            <a:off x="604838" y="1959676"/>
            <a:ext cx="19098" cy="515545"/>
          </a:xfrm>
          <a:prstGeom prst="line">
            <a:avLst/>
          </a:prstGeom>
          <a:ln>
            <a:solidFill>
              <a:srgbClr val="33CC3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46" idx="2"/>
            <a:endCxn id="43" idx="0"/>
          </p:cNvCxnSpPr>
          <p:nvPr/>
        </p:nvCxnSpPr>
        <p:spPr>
          <a:xfrm flipH="1">
            <a:off x="604838" y="1936376"/>
            <a:ext cx="583492" cy="538845"/>
          </a:xfrm>
          <a:prstGeom prst="line">
            <a:avLst/>
          </a:prstGeom>
          <a:ln>
            <a:solidFill>
              <a:srgbClr val="33CC33"/>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7" idx="2"/>
            <a:endCxn id="51" idx="0"/>
          </p:cNvCxnSpPr>
          <p:nvPr/>
        </p:nvCxnSpPr>
        <p:spPr>
          <a:xfrm flipH="1">
            <a:off x="1668237" y="2058629"/>
            <a:ext cx="4433" cy="329280"/>
          </a:xfrm>
          <a:prstGeom prst="line">
            <a:avLst/>
          </a:prstGeom>
          <a:ln>
            <a:solidFill>
              <a:srgbClr val="33CC33"/>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48" idx="2"/>
            <a:endCxn id="51" idx="0"/>
          </p:cNvCxnSpPr>
          <p:nvPr/>
        </p:nvCxnSpPr>
        <p:spPr>
          <a:xfrm flipH="1">
            <a:off x="1668237" y="2119141"/>
            <a:ext cx="727140" cy="268768"/>
          </a:xfrm>
          <a:prstGeom prst="line">
            <a:avLst/>
          </a:prstGeom>
          <a:ln>
            <a:solidFill>
              <a:srgbClr val="33CC33"/>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5" idx="2"/>
          </p:cNvCxnSpPr>
          <p:nvPr/>
        </p:nvCxnSpPr>
        <p:spPr>
          <a:xfrm>
            <a:off x="6949658" y="1703947"/>
            <a:ext cx="35136" cy="609854"/>
          </a:xfrm>
          <a:prstGeom prst="line">
            <a:avLst/>
          </a:prstGeom>
          <a:ln>
            <a:solidFill>
              <a:srgbClr val="33CC33"/>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9" idx="2"/>
          </p:cNvCxnSpPr>
          <p:nvPr/>
        </p:nvCxnSpPr>
        <p:spPr>
          <a:xfrm>
            <a:off x="8608163" y="1671564"/>
            <a:ext cx="66328" cy="620714"/>
          </a:xfrm>
          <a:prstGeom prst="line">
            <a:avLst/>
          </a:prstGeom>
          <a:ln>
            <a:solidFill>
              <a:srgbClr val="33CC33"/>
            </a:solidFill>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2472011" y="0"/>
            <a:ext cx="3744197" cy="923330"/>
          </a:xfrm>
          <a:prstGeom prst="rect">
            <a:avLst/>
          </a:prstGeom>
          <a:noFill/>
        </p:spPr>
        <p:txBody>
          <a:bodyPr wrap="none" rtlCol="0">
            <a:spAutoFit/>
          </a:bodyPr>
          <a:lstStyle/>
          <a:p>
            <a:r>
              <a:rPr lang="en-US" sz="5400" b="1" dirty="0">
                <a:solidFill>
                  <a:schemeClr val="tx1">
                    <a:lumMod val="65000"/>
                    <a:lumOff val="35000"/>
                  </a:schemeClr>
                </a:solidFill>
                <a:latin typeface="Century Gothic"/>
                <a:cs typeface="Century Gothic"/>
              </a:rPr>
              <a:t>End Game</a:t>
            </a:r>
          </a:p>
        </p:txBody>
      </p:sp>
    </p:spTree>
    <p:extLst>
      <p:ext uri="{BB962C8B-B14F-4D97-AF65-F5344CB8AC3E}">
        <p14:creationId xmlns:p14="http://schemas.microsoft.com/office/powerpoint/2010/main" val="66422334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4562-6B18-48F2-ACE6-5549005395B0}"/>
              </a:ext>
            </a:extLst>
          </p:cNvPr>
          <p:cNvSpPr>
            <a:spLocks noGrp="1"/>
          </p:cNvSpPr>
          <p:nvPr>
            <p:ph type="title"/>
          </p:nvPr>
        </p:nvSpPr>
        <p:spPr>
          <a:xfrm>
            <a:off x="628650" y="2512710"/>
            <a:ext cx="7886700" cy="1325563"/>
          </a:xfrm>
        </p:spPr>
        <p:txBody>
          <a:bodyPr/>
          <a:lstStyle/>
          <a:p>
            <a:pPr algn="ctr"/>
            <a:r>
              <a:rPr lang="en-US" dirty="0"/>
              <a:t>Computer Inquiries</a:t>
            </a:r>
          </a:p>
        </p:txBody>
      </p:sp>
    </p:spTree>
    <p:extLst>
      <p:ext uri="{BB962C8B-B14F-4D97-AF65-F5344CB8AC3E}">
        <p14:creationId xmlns:p14="http://schemas.microsoft.com/office/powerpoint/2010/main" val="241205633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om.csudh.edu/fac/lpress/history/arpamaps/f7dec1970.jpg">
            <a:extLst>
              <a:ext uri="{FF2B5EF4-FFF2-40B4-BE49-F238E27FC236}">
                <a16:creationId xmlns:a16="http://schemas.microsoft.com/office/drawing/2014/main" id="{9B468F34-8929-4D05-ABFB-95A1E2999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7873"/>
            <a:ext cx="9144000" cy="57038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19CE8F-A017-4A2C-B024-835B2293DAFC}"/>
              </a:ext>
            </a:extLst>
          </p:cNvPr>
          <p:cNvSpPr txBox="1"/>
          <p:nvPr/>
        </p:nvSpPr>
        <p:spPr>
          <a:xfrm>
            <a:off x="8491257" y="5902428"/>
            <a:ext cx="652743" cy="369332"/>
          </a:xfrm>
          <a:prstGeom prst="rect">
            <a:avLst/>
          </a:prstGeom>
          <a:noFill/>
        </p:spPr>
        <p:txBody>
          <a:bodyPr wrap="none" rtlCol="0">
            <a:spAutoFit/>
          </a:bodyPr>
          <a:lstStyle/>
          <a:p>
            <a:r>
              <a:rPr lang="en-US" dirty="0"/>
              <a:t>1970</a:t>
            </a:r>
          </a:p>
        </p:txBody>
      </p:sp>
      <p:sp>
        <p:nvSpPr>
          <p:cNvPr id="4" name="Freeform: Shape 3">
            <a:extLst>
              <a:ext uri="{FF2B5EF4-FFF2-40B4-BE49-F238E27FC236}">
                <a16:creationId xmlns:a16="http://schemas.microsoft.com/office/drawing/2014/main" id="{B267CBD1-0458-40D3-B04D-392C8A48864E}"/>
              </a:ext>
            </a:extLst>
          </p:cNvPr>
          <p:cNvSpPr/>
          <p:nvPr/>
        </p:nvSpPr>
        <p:spPr>
          <a:xfrm>
            <a:off x="3313651" y="2351822"/>
            <a:ext cx="436228" cy="243281"/>
          </a:xfrm>
          <a:custGeom>
            <a:avLst/>
            <a:gdLst>
              <a:gd name="connsiteX0" fmla="*/ 0 w 436228"/>
              <a:gd name="connsiteY0" fmla="*/ 0 h 243281"/>
              <a:gd name="connsiteX1" fmla="*/ 125835 w 436228"/>
              <a:gd name="connsiteY1" fmla="*/ 201336 h 243281"/>
              <a:gd name="connsiteX2" fmla="*/ 436228 w 436228"/>
              <a:gd name="connsiteY2" fmla="*/ 243281 h 243281"/>
            </a:gdLst>
            <a:ahLst/>
            <a:cxnLst>
              <a:cxn ang="0">
                <a:pos x="connsiteX0" y="connsiteY0"/>
              </a:cxn>
              <a:cxn ang="0">
                <a:pos x="connsiteX1" y="connsiteY1"/>
              </a:cxn>
              <a:cxn ang="0">
                <a:pos x="connsiteX2" y="connsiteY2"/>
              </a:cxn>
            </a:cxnLst>
            <a:rect l="l" t="t" r="r" b="b"/>
            <a:pathLst>
              <a:path w="436228" h="243281">
                <a:moveTo>
                  <a:pt x="0" y="0"/>
                </a:moveTo>
                <a:cubicBezTo>
                  <a:pt x="26565" y="80394"/>
                  <a:pt x="53130" y="160789"/>
                  <a:pt x="125835" y="201336"/>
                </a:cubicBezTo>
                <a:cubicBezTo>
                  <a:pt x="198540" y="241883"/>
                  <a:pt x="317384" y="242582"/>
                  <a:pt x="436228" y="243281"/>
                </a:cubicBezTo>
              </a:path>
            </a:pathLst>
          </a:custGeom>
          <a:noFill/>
          <a:ln w="57150">
            <a:solidFill>
              <a:srgbClr val="0070C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7D71A3E-7555-42F6-A6D8-F71E73BCBF6B}"/>
              </a:ext>
            </a:extLst>
          </p:cNvPr>
          <p:cNvSpPr txBox="1"/>
          <p:nvPr/>
        </p:nvSpPr>
        <p:spPr>
          <a:xfrm>
            <a:off x="3691156" y="2393659"/>
            <a:ext cx="1483163" cy="369332"/>
          </a:xfrm>
          <a:prstGeom prst="rect">
            <a:avLst/>
          </a:prstGeom>
          <a:noFill/>
        </p:spPr>
        <p:txBody>
          <a:bodyPr wrap="none" rtlCol="0">
            <a:spAutoFit/>
          </a:bodyPr>
          <a:lstStyle/>
          <a:p>
            <a:r>
              <a:rPr lang="en-US" b="1" dirty="0">
                <a:solidFill>
                  <a:srgbClr val="0070C0"/>
                </a:solidFill>
              </a:rPr>
              <a:t>AT&amp;T 56 kbps</a:t>
            </a:r>
          </a:p>
        </p:txBody>
      </p:sp>
      <p:sp>
        <p:nvSpPr>
          <p:cNvPr id="6" name="TextBox 5">
            <a:extLst>
              <a:ext uri="{FF2B5EF4-FFF2-40B4-BE49-F238E27FC236}">
                <a16:creationId xmlns:a16="http://schemas.microsoft.com/office/drawing/2014/main" id="{8F96182C-54E5-4388-B735-6DA31E3065C2}"/>
              </a:ext>
            </a:extLst>
          </p:cNvPr>
          <p:cNvSpPr txBox="1"/>
          <p:nvPr/>
        </p:nvSpPr>
        <p:spPr>
          <a:xfrm>
            <a:off x="83891" y="4655889"/>
            <a:ext cx="390088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AT&amp;T (1956 Consent Decree prohibited from info services)</a:t>
            </a:r>
          </a:p>
          <a:p>
            <a:pPr marL="285750" indent="-285750">
              <a:buFont typeface="Arial" panose="020B0604020202020204" pitchFamily="34" charset="0"/>
              <a:buChar char="•"/>
            </a:pPr>
            <a:r>
              <a:rPr lang="en-US" dirty="0"/>
              <a:t>Western Union (building data network)</a:t>
            </a:r>
          </a:p>
        </p:txBody>
      </p:sp>
      <p:sp>
        <p:nvSpPr>
          <p:cNvPr id="7" name="TextBox 6">
            <a:extLst>
              <a:ext uri="{FF2B5EF4-FFF2-40B4-BE49-F238E27FC236}">
                <a16:creationId xmlns:a16="http://schemas.microsoft.com/office/drawing/2014/main" id="{2C20E847-5172-4D12-8D0F-889B2187FB74}"/>
              </a:ext>
            </a:extLst>
          </p:cNvPr>
          <p:cNvSpPr txBox="1"/>
          <p:nvPr/>
        </p:nvSpPr>
        <p:spPr>
          <a:xfrm>
            <a:off x="4723001" y="4655889"/>
            <a:ext cx="4199932" cy="1477328"/>
          </a:xfrm>
          <a:prstGeom prst="rect">
            <a:avLst/>
          </a:prstGeom>
          <a:solidFill>
            <a:schemeClr val="bg1">
              <a:alpha val="66000"/>
            </a:schemeClr>
          </a:solidFill>
        </p:spPr>
        <p:txBody>
          <a:bodyPr wrap="none" rtlCol="0">
            <a:spAutoFit/>
          </a:bodyPr>
          <a:lstStyle/>
          <a:p>
            <a:pPr marL="285750" indent="-285750">
              <a:buFont typeface="Arial" panose="020B0604020202020204" pitchFamily="34" charset="0"/>
              <a:buChar char="•"/>
            </a:pPr>
            <a:r>
              <a:rPr lang="en-US" dirty="0"/>
              <a:t>Bunker </a:t>
            </a:r>
            <a:r>
              <a:rPr lang="en-US" dirty="0" err="1"/>
              <a:t>Ramo</a:t>
            </a:r>
            <a:r>
              <a:rPr lang="en-US" dirty="0"/>
              <a:t> (financial service)</a:t>
            </a:r>
          </a:p>
          <a:p>
            <a:pPr marL="285750" indent="-285750">
              <a:buFont typeface="Arial" panose="020B0604020202020204" pitchFamily="34" charset="0"/>
              <a:buChar char="•"/>
            </a:pPr>
            <a:r>
              <a:rPr lang="en-US" dirty="0"/>
              <a:t>SABRE (airlines)</a:t>
            </a:r>
          </a:p>
          <a:p>
            <a:pPr marL="285750" indent="-285750">
              <a:buFont typeface="Arial" panose="020B0604020202020204" pitchFamily="34" charset="0"/>
              <a:buChar char="•"/>
            </a:pPr>
            <a:r>
              <a:rPr lang="en-US" dirty="0"/>
              <a:t>DOD, SAGE network, ARPANET, Vietnam</a:t>
            </a:r>
          </a:p>
          <a:p>
            <a:pPr marL="285750" indent="-285750">
              <a:buFont typeface="Arial" panose="020B0604020202020204" pitchFamily="34" charset="0"/>
              <a:buChar char="•"/>
            </a:pPr>
            <a:r>
              <a:rPr lang="en-US" dirty="0"/>
              <a:t>Academic networks</a:t>
            </a:r>
          </a:p>
          <a:p>
            <a:pPr marL="285750" indent="-285750">
              <a:buFont typeface="Arial" panose="020B0604020202020204" pitchFamily="34" charset="0"/>
              <a:buChar char="•"/>
            </a:pPr>
            <a:r>
              <a:rPr lang="en-US" dirty="0"/>
              <a:t>USG / Apollo </a:t>
            </a:r>
          </a:p>
        </p:txBody>
      </p:sp>
      <p:sp>
        <p:nvSpPr>
          <p:cNvPr id="8" name="Speech Bubble: Rectangle with Corners Rounded 7">
            <a:extLst>
              <a:ext uri="{FF2B5EF4-FFF2-40B4-BE49-F238E27FC236}">
                <a16:creationId xmlns:a16="http://schemas.microsoft.com/office/drawing/2014/main" id="{AA8F915F-08CA-47DC-B6C7-734A2378BF44}"/>
              </a:ext>
            </a:extLst>
          </p:cNvPr>
          <p:cNvSpPr/>
          <p:nvPr/>
        </p:nvSpPr>
        <p:spPr>
          <a:xfrm>
            <a:off x="2961314" y="3520484"/>
            <a:ext cx="2776756" cy="1001433"/>
          </a:xfrm>
          <a:prstGeom prst="wedgeRoundRectCallout">
            <a:avLst>
              <a:gd name="adj1" fmla="val -41075"/>
              <a:gd name="adj2" fmla="val 826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are providing a messaging service in direct competition with us</a:t>
            </a:r>
          </a:p>
        </p:txBody>
      </p:sp>
      <p:sp>
        <p:nvSpPr>
          <p:cNvPr id="10" name="TextBox 9">
            <a:extLst>
              <a:ext uri="{FF2B5EF4-FFF2-40B4-BE49-F238E27FC236}">
                <a16:creationId xmlns:a16="http://schemas.microsoft.com/office/drawing/2014/main" id="{C2CB50EA-46A3-4F80-9864-AA6E5912BF70}"/>
              </a:ext>
            </a:extLst>
          </p:cNvPr>
          <p:cNvSpPr txBox="1"/>
          <p:nvPr/>
        </p:nvSpPr>
        <p:spPr>
          <a:xfrm>
            <a:off x="674287" y="6395271"/>
            <a:ext cx="7800662" cy="369332"/>
          </a:xfrm>
          <a:prstGeom prst="rect">
            <a:avLst/>
          </a:prstGeom>
          <a:noFill/>
        </p:spPr>
        <p:txBody>
          <a:bodyPr wrap="none" rtlCol="0">
            <a:spAutoFit/>
          </a:bodyPr>
          <a:lstStyle/>
          <a:p>
            <a:r>
              <a:rPr lang="en-US" dirty="0">
                <a:solidFill>
                  <a:schemeClr val="bg1"/>
                </a:solidFill>
              </a:rPr>
              <a:t>Refuse to provide lines to interconnect computer networks :: Barrier Market Entry</a:t>
            </a:r>
          </a:p>
        </p:txBody>
      </p:sp>
    </p:spTree>
    <p:extLst>
      <p:ext uri="{BB962C8B-B14F-4D97-AF65-F5344CB8AC3E}">
        <p14:creationId xmlns:p14="http://schemas.microsoft.com/office/powerpoint/2010/main" val="333513728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05782" y="4707828"/>
            <a:ext cx="2956391" cy="1120545"/>
          </a:xfrm>
          <a:prstGeom prst="rect">
            <a:avLst/>
          </a:prstGeom>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t>Telephone</a:t>
            </a:r>
          </a:p>
        </p:txBody>
      </p:sp>
      <p:sp>
        <p:nvSpPr>
          <p:cNvPr id="5" name="Rectangle 4"/>
          <p:cNvSpPr/>
          <p:nvPr/>
        </p:nvSpPr>
        <p:spPr>
          <a:xfrm>
            <a:off x="4706463" y="1709010"/>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Content</a:t>
            </a:r>
          </a:p>
        </p:txBody>
      </p:sp>
      <p:pic>
        <p:nvPicPr>
          <p:cNvPr id="7" name="Picture 6"/>
          <p:cNvPicPr>
            <a:picLocks noChangeAspect="1"/>
          </p:cNvPicPr>
          <p:nvPr/>
        </p:nvPicPr>
        <p:blipFill>
          <a:blip r:embed="rId2"/>
          <a:stretch>
            <a:fillRect/>
          </a:stretch>
        </p:blipFill>
        <p:spPr>
          <a:xfrm>
            <a:off x="4706463" y="5017310"/>
            <a:ext cx="529734" cy="529734"/>
          </a:xfrm>
          <a:prstGeom prst="rect">
            <a:avLst/>
          </a:prstGeom>
        </p:spPr>
      </p:pic>
      <p:pic>
        <p:nvPicPr>
          <p:cNvPr id="8" name="Picture 7"/>
          <p:cNvPicPr>
            <a:picLocks noChangeAspect="1"/>
          </p:cNvPicPr>
          <p:nvPr/>
        </p:nvPicPr>
        <p:blipFill>
          <a:blip r:embed="rId2"/>
          <a:stretch>
            <a:fillRect/>
          </a:stretch>
        </p:blipFill>
        <p:spPr>
          <a:xfrm>
            <a:off x="7132439" y="5017310"/>
            <a:ext cx="529734" cy="529734"/>
          </a:xfrm>
          <a:prstGeom prst="rect">
            <a:avLst/>
          </a:prstGeom>
        </p:spPr>
      </p:pic>
      <p:cxnSp>
        <p:nvCxnSpPr>
          <p:cNvPr id="10" name="Straight Connector 9"/>
          <p:cNvCxnSpPr>
            <a:stCxn id="7" idx="3"/>
            <a:endCxn id="8" idx="1"/>
          </p:cNvCxnSpPr>
          <p:nvPr/>
        </p:nvCxnSpPr>
        <p:spPr>
          <a:xfrm>
            <a:off x="5236197" y="5282177"/>
            <a:ext cx="189624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103932" y="5166718"/>
            <a:ext cx="234804" cy="24545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schemeClr val="tx1">
                    <a:lumMod val="50000"/>
                    <a:lumOff val="50000"/>
                  </a:schemeClr>
                </a:solidFill>
              </a:rPr>
              <a:t>X</a:t>
            </a:r>
          </a:p>
        </p:txBody>
      </p:sp>
      <p:pic>
        <p:nvPicPr>
          <p:cNvPr id="12" name="Picture 11" descr="Screen Shot 2016-10-03 at 10.12.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463" y="1885750"/>
            <a:ext cx="571500" cy="622300"/>
          </a:xfrm>
          <a:prstGeom prst="rect">
            <a:avLst/>
          </a:prstGeom>
        </p:spPr>
      </p:pic>
      <p:pic>
        <p:nvPicPr>
          <p:cNvPr id="14" name="Picture 13" descr="Screen Shot 2016-10-03 at 10.14.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973" y="1911150"/>
            <a:ext cx="584200" cy="596900"/>
          </a:xfrm>
          <a:prstGeom prst="rect">
            <a:avLst/>
          </a:prstGeom>
        </p:spPr>
      </p:pic>
      <p:sp>
        <p:nvSpPr>
          <p:cNvPr id="13" name="Rectangle 12"/>
          <p:cNvSpPr/>
          <p:nvPr/>
        </p:nvSpPr>
        <p:spPr>
          <a:xfrm>
            <a:off x="4705782" y="3696980"/>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en-US" dirty="0">
              <a:solidFill>
                <a:schemeClr val="tx1"/>
              </a:solidFill>
            </a:endParaRPr>
          </a:p>
        </p:txBody>
      </p:sp>
      <p:sp>
        <p:nvSpPr>
          <p:cNvPr id="15" name="Rectangle 14"/>
          <p:cNvSpPr/>
          <p:nvPr/>
        </p:nvSpPr>
        <p:spPr>
          <a:xfrm>
            <a:off x="4705782" y="2707492"/>
            <a:ext cx="2956391" cy="907105"/>
          </a:xfrm>
          <a:prstGeom prst="rect">
            <a:avLst/>
          </a:prstGeom>
          <a:gradFill>
            <a:gsLst>
              <a:gs pos="0">
                <a:srgbClr val="FFFF00"/>
              </a:gs>
              <a:gs pos="100000">
                <a:schemeClr val="bg1"/>
              </a:gs>
            </a:gsLs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dirty="0">
                <a:solidFill>
                  <a:schemeClr val="tx1"/>
                </a:solidFill>
              </a:rPr>
              <a:t>Applications</a:t>
            </a:r>
          </a:p>
        </p:txBody>
      </p:sp>
      <p:sp>
        <p:nvSpPr>
          <p:cNvPr id="18" name="TextBox 17"/>
          <p:cNvSpPr txBox="1"/>
          <p:nvPr/>
        </p:nvSpPr>
        <p:spPr>
          <a:xfrm>
            <a:off x="4521963" y="878013"/>
            <a:ext cx="3275393" cy="830997"/>
          </a:xfrm>
          <a:prstGeom prst="rect">
            <a:avLst/>
          </a:prstGeom>
          <a:noFill/>
        </p:spPr>
        <p:txBody>
          <a:bodyPr wrap="none" rtlCol="0">
            <a:spAutoFit/>
          </a:bodyPr>
          <a:lstStyle/>
          <a:p>
            <a:pPr algn="ctr"/>
            <a:r>
              <a:rPr lang="en-US" sz="2800" dirty="0">
                <a:solidFill>
                  <a:schemeClr val="bg1"/>
                </a:solidFill>
              </a:rPr>
              <a:t>Computer Inquiries II</a:t>
            </a:r>
          </a:p>
          <a:p>
            <a:pPr algn="ctr"/>
            <a:r>
              <a:rPr lang="en-US" sz="2000" i="1" dirty="0">
                <a:solidFill>
                  <a:schemeClr val="bg1"/>
                </a:solidFill>
              </a:rPr>
              <a:t>Basic v Enhanced Dichotomy</a:t>
            </a:r>
          </a:p>
        </p:txBody>
      </p:sp>
      <p:sp>
        <p:nvSpPr>
          <p:cNvPr id="19" name="TextBox 18"/>
          <p:cNvSpPr txBox="1"/>
          <p:nvPr/>
        </p:nvSpPr>
        <p:spPr>
          <a:xfrm rot="5400000">
            <a:off x="3854425" y="5010902"/>
            <a:ext cx="1219129" cy="461665"/>
          </a:xfrm>
          <a:prstGeom prst="rect">
            <a:avLst/>
          </a:prstGeom>
          <a:noFill/>
        </p:spPr>
        <p:txBody>
          <a:bodyPr wrap="none" rtlCol="0">
            <a:spAutoFit/>
          </a:bodyPr>
          <a:lstStyle/>
          <a:p>
            <a:pPr algn="ctr"/>
            <a:r>
              <a:rPr lang="en-US" sz="1200" dirty="0">
                <a:solidFill>
                  <a:schemeClr val="bg1"/>
                </a:solidFill>
              </a:rPr>
              <a:t>Regulated</a:t>
            </a:r>
          </a:p>
          <a:p>
            <a:pPr algn="ctr"/>
            <a:r>
              <a:rPr lang="en-US" sz="1200" dirty="0">
                <a:solidFill>
                  <a:schemeClr val="bg1"/>
                </a:solidFill>
              </a:rPr>
              <a:t>Common Carrier</a:t>
            </a:r>
          </a:p>
        </p:txBody>
      </p:sp>
      <p:sp>
        <p:nvSpPr>
          <p:cNvPr id="23" name="TextBox 22"/>
          <p:cNvSpPr txBox="1"/>
          <p:nvPr/>
        </p:nvSpPr>
        <p:spPr>
          <a:xfrm rot="5400000">
            <a:off x="3664307" y="2841776"/>
            <a:ext cx="966931" cy="646331"/>
          </a:xfrm>
          <a:prstGeom prst="rect">
            <a:avLst/>
          </a:prstGeom>
          <a:noFill/>
        </p:spPr>
        <p:txBody>
          <a:bodyPr wrap="none" rtlCol="0">
            <a:spAutoFit/>
          </a:bodyPr>
          <a:lstStyle/>
          <a:p>
            <a:pPr algn="ctr"/>
            <a:r>
              <a:rPr lang="en-US" sz="1200" dirty="0">
                <a:solidFill>
                  <a:schemeClr val="bg1"/>
                </a:solidFill>
              </a:rPr>
              <a:t>Unregulated</a:t>
            </a:r>
          </a:p>
          <a:p>
            <a:pPr algn="ctr"/>
            <a:r>
              <a:rPr lang="en-US" sz="1200" dirty="0">
                <a:solidFill>
                  <a:schemeClr val="bg1"/>
                </a:solidFill>
              </a:rPr>
              <a:t>Enhanced </a:t>
            </a:r>
          </a:p>
          <a:p>
            <a:pPr algn="ctr"/>
            <a:r>
              <a:rPr lang="en-US" sz="1200" dirty="0">
                <a:solidFill>
                  <a:schemeClr val="bg1"/>
                </a:solidFill>
              </a:rPr>
              <a:t>Service</a:t>
            </a:r>
          </a:p>
        </p:txBody>
      </p:sp>
      <p:sp>
        <p:nvSpPr>
          <p:cNvPr id="6" name="Left Bracket 5"/>
          <p:cNvSpPr/>
          <p:nvPr/>
        </p:nvSpPr>
        <p:spPr>
          <a:xfrm>
            <a:off x="4513630" y="1697383"/>
            <a:ext cx="138500" cy="2895075"/>
          </a:xfrm>
          <a:prstGeom prst="leftBracket">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Straight Connector 23"/>
          <p:cNvCxnSpPr/>
          <p:nvPr/>
        </p:nvCxnSpPr>
        <p:spPr>
          <a:xfrm>
            <a:off x="3937334" y="4664186"/>
            <a:ext cx="4322521" cy="0"/>
          </a:xfrm>
          <a:prstGeom prst="line">
            <a:avLst/>
          </a:prstGeom>
          <a:ln w="5715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12" idx="2"/>
          </p:cNvCxnSpPr>
          <p:nvPr/>
        </p:nvCxnSpPr>
        <p:spPr>
          <a:xfrm flipV="1">
            <a:off x="4982003" y="2508050"/>
            <a:ext cx="10210" cy="2509261"/>
          </a:xfrm>
          <a:prstGeom prst="line">
            <a:avLst/>
          </a:prstGeom>
          <a:ln>
            <a:solidFill>
              <a:srgbClr val="7F7F7F"/>
            </a:solidFill>
            <a:prstDash val="sys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14" idx="2"/>
          </p:cNvCxnSpPr>
          <p:nvPr/>
        </p:nvCxnSpPr>
        <p:spPr>
          <a:xfrm flipH="1" flipV="1">
            <a:off x="7370073" y="2508050"/>
            <a:ext cx="26985" cy="2509261"/>
          </a:xfrm>
          <a:prstGeom prst="line">
            <a:avLst/>
          </a:prstGeom>
          <a:ln>
            <a:solidFill>
              <a:srgbClr val="7F7F7F"/>
            </a:solidFill>
            <a:prstDash val="sysDash"/>
          </a:ln>
        </p:spPr>
        <p:style>
          <a:lnRef idx="2">
            <a:schemeClr val="accent1"/>
          </a:lnRef>
          <a:fillRef idx="0">
            <a:schemeClr val="accent1"/>
          </a:fillRef>
          <a:effectRef idx="1">
            <a:schemeClr val="accent1"/>
          </a:effectRef>
          <a:fontRef idx="minor">
            <a:schemeClr val="tx1"/>
          </a:fontRef>
        </p:style>
      </p:cxnSp>
      <p:pic>
        <p:nvPicPr>
          <p:cNvPr id="2" name="Picture 1" descr="Screen Shot 2016-10-03 at 10.23.5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6463" y="2917676"/>
            <a:ext cx="571500" cy="538529"/>
          </a:xfrm>
          <a:prstGeom prst="rect">
            <a:avLst/>
          </a:prstGeom>
        </p:spPr>
      </p:pic>
      <p:pic>
        <p:nvPicPr>
          <p:cNvPr id="3" name="Picture 2" descr="Screen Shot 2016-10-03 at 10.26.1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5782" y="3828371"/>
            <a:ext cx="635000" cy="609600"/>
          </a:xfrm>
          <a:prstGeom prst="rect">
            <a:avLst/>
          </a:prstGeom>
        </p:spPr>
      </p:pic>
      <p:pic>
        <p:nvPicPr>
          <p:cNvPr id="17" name="Picture 16" descr="Screen Shot 2016-10-03 at 10.26.14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7854" y="3828371"/>
            <a:ext cx="635000" cy="609600"/>
          </a:xfrm>
          <a:prstGeom prst="rect">
            <a:avLst/>
          </a:prstGeom>
        </p:spPr>
      </p:pic>
      <p:sp>
        <p:nvSpPr>
          <p:cNvPr id="25" name="TextBox 24"/>
          <p:cNvSpPr txBox="1"/>
          <p:nvPr/>
        </p:nvSpPr>
        <p:spPr>
          <a:xfrm>
            <a:off x="5214851" y="4233798"/>
            <a:ext cx="1994581" cy="369332"/>
          </a:xfrm>
          <a:prstGeom prst="rect">
            <a:avLst/>
          </a:prstGeom>
          <a:noFill/>
        </p:spPr>
        <p:txBody>
          <a:bodyPr wrap="none" rtlCol="0">
            <a:spAutoFit/>
          </a:bodyPr>
          <a:lstStyle/>
          <a:p>
            <a:r>
              <a:rPr lang="en-US" dirty="0"/>
              <a:t>Computer Network</a:t>
            </a:r>
          </a:p>
        </p:txBody>
      </p:sp>
      <p:sp>
        <p:nvSpPr>
          <p:cNvPr id="31" name="TextBox 30"/>
          <p:cNvSpPr txBox="1"/>
          <p:nvPr/>
        </p:nvSpPr>
        <p:spPr>
          <a:xfrm rot="16200000">
            <a:off x="7460031" y="3045536"/>
            <a:ext cx="710451" cy="276999"/>
          </a:xfrm>
          <a:prstGeom prst="rect">
            <a:avLst/>
          </a:prstGeom>
          <a:noFill/>
        </p:spPr>
        <p:txBody>
          <a:bodyPr wrap="none" rtlCol="0">
            <a:spAutoFit/>
          </a:bodyPr>
          <a:lstStyle/>
          <a:p>
            <a:pPr algn="ctr"/>
            <a:r>
              <a:rPr lang="en-US" sz="1200" dirty="0">
                <a:solidFill>
                  <a:schemeClr val="bg1"/>
                </a:solidFill>
              </a:rPr>
              <a:t>Any App</a:t>
            </a:r>
          </a:p>
        </p:txBody>
      </p:sp>
      <p:sp>
        <p:nvSpPr>
          <p:cNvPr id="32" name="TextBox 31"/>
          <p:cNvSpPr txBox="1"/>
          <p:nvPr/>
        </p:nvSpPr>
        <p:spPr>
          <a:xfrm rot="16200000">
            <a:off x="7542309" y="5154349"/>
            <a:ext cx="518091" cy="276999"/>
          </a:xfrm>
          <a:prstGeom prst="rect">
            <a:avLst/>
          </a:prstGeom>
          <a:noFill/>
        </p:spPr>
        <p:txBody>
          <a:bodyPr wrap="none" rtlCol="0">
            <a:spAutoFit/>
          </a:bodyPr>
          <a:lstStyle/>
          <a:p>
            <a:pPr algn="ctr"/>
            <a:r>
              <a:rPr lang="en-US" sz="1200" dirty="0">
                <a:solidFill>
                  <a:schemeClr val="bg1"/>
                </a:solidFill>
              </a:rPr>
              <a:t>Telco</a:t>
            </a:r>
          </a:p>
        </p:txBody>
      </p:sp>
      <p:sp>
        <p:nvSpPr>
          <p:cNvPr id="33" name="TextBox 32"/>
          <p:cNvSpPr txBox="1"/>
          <p:nvPr/>
        </p:nvSpPr>
        <p:spPr>
          <a:xfrm rot="16200000">
            <a:off x="7626486" y="3997736"/>
            <a:ext cx="377026" cy="276999"/>
          </a:xfrm>
          <a:prstGeom prst="rect">
            <a:avLst/>
          </a:prstGeom>
          <a:noFill/>
        </p:spPr>
        <p:txBody>
          <a:bodyPr wrap="none" rtlCol="0">
            <a:spAutoFit/>
          </a:bodyPr>
          <a:lstStyle/>
          <a:p>
            <a:pPr algn="ctr"/>
            <a:r>
              <a:rPr lang="en-US" sz="1200" dirty="0">
                <a:solidFill>
                  <a:schemeClr val="bg1"/>
                </a:solidFill>
              </a:rPr>
              <a:t>ISP</a:t>
            </a:r>
          </a:p>
        </p:txBody>
      </p:sp>
      <p:sp>
        <p:nvSpPr>
          <p:cNvPr id="34" name="TextBox 33"/>
          <p:cNvSpPr txBox="1"/>
          <p:nvPr/>
        </p:nvSpPr>
        <p:spPr>
          <a:xfrm rot="16200000">
            <a:off x="7345691" y="2024997"/>
            <a:ext cx="966931" cy="276999"/>
          </a:xfrm>
          <a:prstGeom prst="rect">
            <a:avLst/>
          </a:prstGeom>
          <a:noFill/>
        </p:spPr>
        <p:txBody>
          <a:bodyPr wrap="none" rtlCol="0">
            <a:spAutoFit/>
          </a:bodyPr>
          <a:lstStyle/>
          <a:p>
            <a:pPr algn="ctr"/>
            <a:r>
              <a:rPr lang="en-US" sz="1200" dirty="0">
                <a:solidFill>
                  <a:schemeClr val="bg1"/>
                </a:solidFill>
              </a:rPr>
              <a:t>Any Content</a:t>
            </a:r>
          </a:p>
        </p:txBody>
      </p:sp>
      <p:cxnSp>
        <p:nvCxnSpPr>
          <p:cNvPr id="35" name="Straight Connector 34"/>
          <p:cNvCxnSpPr/>
          <p:nvPr/>
        </p:nvCxnSpPr>
        <p:spPr>
          <a:xfrm flipV="1">
            <a:off x="3948007" y="3664837"/>
            <a:ext cx="4322521" cy="6461"/>
          </a:xfrm>
          <a:prstGeom prst="line">
            <a:avLst/>
          </a:prstGeom>
          <a:ln w="57150" cmpd="sng">
            <a:solidFill>
              <a:srgbClr val="FF6600"/>
            </a:solidFill>
            <a:prstDash val="dash"/>
          </a:ln>
        </p:spPr>
        <p:style>
          <a:lnRef idx="2">
            <a:schemeClr val="accent1"/>
          </a:lnRef>
          <a:fillRef idx="0">
            <a:schemeClr val="accent1"/>
          </a:fillRef>
          <a:effectRef idx="1">
            <a:schemeClr val="accent1"/>
          </a:effectRef>
          <a:fontRef idx="minor">
            <a:schemeClr val="tx1"/>
          </a:fontRef>
        </p:style>
      </p:cxnSp>
      <p:pic>
        <p:nvPicPr>
          <p:cNvPr id="16" name="Picture 15" descr="Screen Shot 2016-10-03 at 10.23.5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1354" y="2917676"/>
            <a:ext cx="571500" cy="538529"/>
          </a:xfrm>
          <a:prstGeom prst="rect">
            <a:avLst/>
          </a:prstGeom>
        </p:spPr>
      </p:pic>
      <p:sp>
        <p:nvSpPr>
          <p:cNvPr id="9" name="TextBox 8"/>
          <p:cNvSpPr txBox="1"/>
          <p:nvPr/>
        </p:nvSpPr>
        <p:spPr>
          <a:xfrm>
            <a:off x="308658" y="1348241"/>
            <a:ext cx="3231496" cy="4524315"/>
          </a:xfrm>
          <a:prstGeom prst="rect">
            <a:avLst/>
          </a:prstGeom>
          <a:noFill/>
        </p:spPr>
        <p:txBody>
          <a:bodyPr wrap="square" rtlCol="0">
            <a:spAutoFit/>
          </a:bodyPr>
          <a:lstStyle/>
          <a:p>
            <a:r>
              <a:rPr lang="en-US" b="1" dirty="0">
                <a:solidFill>
                  <a:srgbClr val="FFFFFF"/>
                </a:solidFill>
              </a:rPr>
              <a:t>Policy</a:t>
            </a:r>
            <a:r>
              <a:rPr lang="en-US" dirty="0">
                <a:solidFill>
                  <a:srgbClr val="FFFFFF"/>
                </a:solidFill>
              </a:rPr>
              <a:t>: Recognize economic promise of computer industry – Common carriers must provide service to support computer industry</a:t>
            </a:r>
          </a:p>
          <a:p>
            <a:endParaRPr lang="en-US" dirty="0">
              <a:solidFill>
                <a:srgbClr val="FFFFFF"/>
              </a:solidFill>
            </a:endParaRPr>
          </a:p>
          <a:p>
            <a:r>
              <a:rPr lang="en-US" b="1" dirty="0">
                <a:solidFill>
                  <a:srgbClr val="FFFFFF"/>
                </a:solidFill>
              </a:rPr>
              <a:t>Implementation</a:t>
            </a:r>
            <a:r>
              <a:rPr lang="en-US" dirty="0">
                <a:solidFill>
                  <a:srgbClr val="FFFFFF"/>
                </a:solidFill>
              </a:rPr>
              <a:t>:  </a:t>
            </a:r>
          </a:p>
          <a:p>
            <a:pPr marL="285750" indent="-285750">
              <a:buFont typeface="Arial" panose="020B0604020202020204" pitchFamily="34" charset="0"/>
              <a:buChar char="•"/>
            </a:pPr>
            <a:r>
              <a:rPr lang="en-US" dirty="0" err="1">
                <a:solidFill>
                  <a:srgbClr val="FFFFFF"/>
                </a:solidFill>
              </a:rPr>
              <a:t>Telcos</a:t>
            </a:r>
            <a:r>
              <a:rPr lang="en-US" dirty="0">
                <a:solidFill>
                  <a:srgbClr val="FFFFFF"/>
                </a:solidFill>
              </a:rPr>
              <a:t> are regulated common carriers; must unbundle network, provide service to enhanced services</a:t>
            </a:r>
          </a:p>
          <a:p>
            <a:pPr marL="285750" indent="-285750">
              <a:buFont typeface="Arial" panose="020B0604020202020204" pitchFamily="34" charset="0"/>
              <a:buChar char="•"/>
            </a:pPr>
            <a:r>
              <a:rPr lang="en-US" dirty="0">
                <a:solidFill>
                  <a:srgbClr val="FFFFFF"/>
                </a:solidFill>
              </a:rPr>
              <a:t>Computer networks (a.k.a. enhanced services, information services) unregulated – beneficiary of policy</a:t>
            </a:r>
          </a:p>
        </p:txBody>
      </p:sp>
    </p:spTree>
    <p:extLst>
      <p:ext uri="{BB962C8B-B14F-4D97-AF65-F5344CB8AC3E}">
        <p14:creationId xmlns:p14="http://schemas.microsoft.com/office/powerpoint/2010/main" val="47624613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89EE4DC-CCC5-4763-8002-A2BFA25C820B}"/>
              </a:ext>
            </a:extLst>
          </p:cNvPr>
          <p:cNvCxnSpPr/>
          <p:nvPr/>
        </p:nvCxnSpPr>
        <p:spPr>
          <a:xfrm>
            <a:off x="3867165" y="3498209"/>
            <a:ext cx="1073951" cy="0"/>
          </a:xfrm>
          <a:prstGeom prst="line">
            <a:avLst/>
          </a:prstGeom>
          <a:ln w="762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C4E1001-1222-4456-A030-B150DDE22BEB}"/>
              </a:ext>
            </a:extLst>
          </p:cNvPr>
          <p:cNvSpPr>
            <a:spLocks noGrp="1"/>
          </p:cNvSpPr>
          <p:nvPr>
            <p:ph type="title"/>
          </p:nvPr>
        </p:nvSpPr>
        <p:spPr/>
        <p:txBody>
          <a:bodyPr/>
          <a:lstStyle/>
          <a:p>
            <a:r>
              <a:rPr lang="en-US" dirty="0"/>
              <a:t>Network Effect</a:t>
            </a:r>
          </a:p>
        </p:txBody>
      </p:sp>
      <p:sp>
        <p:nvSpPr>
          <p:cNvPr id="3" name="Cloud">
            <a:extLst>
              <a:ext uri="{FF2B5EF4-FFF2-40B4-BE49-F238E27FC236}">
                <a16:creationId xmlns:a16="http://schemas.microsoft.com/office/drawing/2014/main" id="{FE909CB4-1C16-430C-B89F-58978C3E86DF}"/>
              </a:ext>
            </a:extLst>
          </p:cNvPr>
          <p:cNvSpPr>
            <a:spLocks noChangeAspect="1" noEditPoints="1" noChangeArrowheads="1"/>
          </p:cNvSpPr>
          <p:nvPr/>
        </p:nvSpPr>
        <p:spPr bwMode="auto">
          <a:xfrm>
            <a:off x="207977" y="2445325"/>
            <a:ext cx="3659188" cy="222734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Network</a:t>
            </a:r>
          </a:p>
        </p:txBody>
      </p:sp>
      <p:sp>
        <p:nvSpPr>
          <p:cNvPr id="4" name="Cloud">
            <a:extLst>
              <a:ext uri="{FF2B5EF4-FFF2-40B4-BE49-F238E27FC236}">
                <a16:creationId xmlns:a16="http://schemas.microsoft.com/office/drawing/2014/main" id="{E7697F59-A494-48A7-8889-9876BDD659FB}"/>
              </a:ext>
            </a:extLst>
          </p:cNvPr>
          <p:cNvSpPr>
            <a:spLocks noChangeAspect="1" noEditPoints="1" noChangeArrowheads="1"/>
          </p:cNvSpPr>
          <p:nvPr/>
        </p:nvSpPr>
        <p:spPr bwMode="auto">
          <a:xfrm>
            <a:off x="4856162" y="2445324"/>
            <a:ext cx="3659188" cy="222734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Network</a:t>
            </a:r>
          </a:p>
        </p:txBody>
      </p:sp>
      <p:sp>
        <p:nvSpPr>
          <p:cNvPr id="7" name="TextBox 6">
            <a:extLst>
              <a:ext uri="{FF2B5EF4-FFF2-40B4-BE49-F238E27FC236}">
                <a16:creationId xmlns:a16="http://schemas.microsoft.com/office/drawing/2014/main" id="{5A4F6512-59C2-444B-A412-41A003933D59}"/>
              </a:ext>
            </a:extLst>
          </p:cNvPr>
          <p:cNvSpPr txBox="1"/>
          <p:nvPr/>
        </p:nvSpPr>
        <p:spPr>
          <a:xfrm>
            <a:off x="2771667" y="4910525"/>
            <a:ext cx="3547766" cy="1569660"/>
          </a:xfrm>
          <a:prstGeom prst="rect">
            <a:avLst/>
          </a:prstGeom>
          <a:noFill/>
        </p:spPr>
        <p:txBody>
          <a:bodyPr wrap="none" rtlCol="0">
            <a:spAutoFit/>
          </a:bodyPr>
          <a:lstStyle/>
          <a:p>
            <a:r>
              <a:rPr lang="en-US" sz="9600" dirty="0">
                <a:solidFill>
                  <a:schemeClr val="bg1"/>
                </a:solidFill>
                <a:latin typeface="Harrington" panose="04040505050A02020702" pitchFamily="82" charset="0"/>
              </a:rPr>
              <a:t>v = 2n</a:t>
            </a:r>
            <a:r>
              <a:rPr lang="en-US" sz="9600" baseline="30000" dirty="0">
                <a:solidFill>
                  <a:schemeClr val="bg1"/>
                </a:solidFill>
                <a:latin typeface="Harrington" panose="04040505050A02020702" pitchFamily="82" charset="0"/>
              </a:rPr>
              <a:t>2</a:t>
            </a:r>
          </a:p>
        </p:txBody>
      </p:sp>
    </p:spTree>
    <p:extLst>
      <p:ext uri="{BB962C8B-B14F-4D97-AF65-F5344CB8AC3E}">
        <p14:creationId xmlns:p14="http://schemas.microsoft.com/office/powerpoint/2010/main" val="450074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C078-CE0B-40CF-B435-670EB70BF400}"/>
              </a:ext>
            </a:extLst>
          </p:cNvPr>
          <p:cNvSpPr>
            <a:spLocks noGrp="1"/>
          </p:cNvSpPr>
          <p:nvPr>
            <p:ph type="title"/>
          </p:nvPr>
        </p:nvSpPr>
        <p:spPr>
          <a:xfrm>
            <a:off x="519593" y="2697266"/>
            <a:ext cx="7886700" cy="1325563"/>
          </a:xfrm>
        </p:spPr>
        <p:txBody>
          <a:bodyPr/>
          <a:lstStyle/>
          <a:p>
            <a:pPr algn="ctr"/>
            <a:r>
              <a:rPr lang="en-US" dirty="0"/>
              <a:t>MCI</a:t>
            </a:r>
          </a:p>
        </p:txBody>
      </p:sp>
    </p:spTree>
    <p:extLst>
      <p:ext uri="{BB962C8B-B14F-4D97-AF65-F5344CB8AC3E}">
        <p14:creationId xmlns:p14="http://schemas.microsoft.com/office/powerpoint/2010/main" val="36584363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agley.org/sites/default/files/MCI_system_map_hagley_MS2225_000196.jpg">
            <a:extLst>
              <a:ext uri="{FF2B5EF4-FFF2-40B4-BE49-F238E27FC236}">
                <a16:creationId xmlns:a16="http://schemas.microsoft.com/office/drawing/2014/main" id="{6C5D9404-9D14-4F7A-88C2-A7A1845EC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7675"/>
            <a:ext cx="914400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ci microwave">
            <a:extLst>
              <a:ext uri="{FF2B5EF4-FFF2-40B4-BE49-F238E27FC236}">
                <a16:creationId xmlns:a16="http://schemas.microsoft.com/office/drawing/2014/main" id="{1B9FACC6-AA8C-4413-9658-497AF44B4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21488"/>
            <a:ext cx="3598877" cy="223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89368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3A24-E24D-4DA4-9108-9455377CD5ED}"/>
              </a:ext>
            </a:extLst>
          </p:cNvPr>
          <p:cNvSpPr>
            <a:spLocks noGrp="1"/>
          </p:cNvSpPr>
          <p:nvPr>
            <p:ph type="title"/>
          </p:nvPr>
        </p:nvSpPr>
        <p:spPr/>
        <p:txBody>
          <a:bodyPr/>
          <a:lstStyle/>
          <a:p>
            <a:r>
              <a:rPr lang="en-US" dirty="0">
                <a:solidFill>
                  <a:srgbClr val="FFFF00"/>
                </a:solidFill>
              </a:rPr>
              <a:t>MCI v AT&amp;T</a:t>
            </a:r>
          </a:p>
        </p:txBody>
      </p:sp>
      <p:sp>
        <p:nvSpPr>
          <p:cNvPr id="3" name="Content Placeholder 2">
            <a:extLst>
              <a:ext uri="{FF2B5EF4-FFF2-40B4-BE49-F238E27FC236}">
                <a16:creationId xmlns:a16="http://schemas.microsoft.com/office/drawing/2014/main" id="{A1AEA481-0467-48EB-8CDA-24724E43DD9F}"/>
              </a:ext>
            </a:extLst>
          </p:cNvPr>
          <p:cNvSpPr>
            <a:spLocks noGrp="1"/>
          </p:cNvSpPr>
          <p:nvPr>
            <p:ph sz="half" idx="1"/>
          </p:nvPr>
        </p:nvSpPr>
        <p:spPr/>
        <p:txBody>
          <a:bodyPr>
            <a:normAutofit fontScale="92500" lnSpcReduction="10000"/>
          </a:bodyPr>
          <a:lstStyle/>
          <a:p>
            <a:r>
              <a:rPr lang="en-US" dirty="0"/>
              <a:t>1969: MCI approved to provide service – interconnect with AT&amp;T</a:t>
            </a:r>
          </a:p>
          <a:p>
            <a:r>
              <a:rPr lang="en-US" dirty="0"/>
              <a:t>1972: MCI initiates service – AT&amp;T fights interconnection</a:t>
            </a:r>
          </a:p>
          <a:p>
            <a:pPr lvl="1"/>
            <a:r>
              <a:rPr lang="en-US" dirty="0"/>
              <a:t>Barrier to Market Entry</a:t>
            </a:r>
          </a:p>
          <a:p>
            <a:r>
              <a:rPr lang="en-US" dirty="0"/>
              <a:t>1973: AT&amp;T files 49 interconnection tariffs in states – Courts and FCC order AT&amp;T to interconnect</a:t>
            </a:r>
          </a:p>
          <a:p>
            <a:endParaRPr lang="en-US" dirty="0"/>
          </a:p>
        </p:txBody>
      </p:sp>
      <p:sp>
        <p:nvSpPr>
          <p:cNvPr id="4" name="Content Placeholder 3">
            <a:extLst>
              <a:ext uri="{FF2B5EF4-FFF2-40B4-BE49-F238E27FC236}">
                <a16:creationId xmlns:a16="http://schemas.microsoft.com/office/drawing/2014/main" id="{436D60ED-BCC3-46FB-9223-61471D26D59D}"/>
              </a:ext>
            </a:extLst>
          </p:cNvPr>
          <p:cNvSpPr>
            <a:spLocks noGrp="1"/>
          </p:cNvSpPr>
          <p:nvPr>
            <p:ph sz="half" idx="2"/>
          </p:nvPr>
        </p:nvSpPr>
        <p:spPr>
          <a:xfrm>
            <a:off x="4629149" y="1825625"/>
            <a:ext cx="4103789" cy="4351338"/>
          </a:xfrm>
        </p:spPr>
        <p:txBody>
          <a:bodyPr/>
          <a:lstStyle/>
          <a:p>
            <a:r>
              <a:rPr lang="en-US" dirty="0"/>
              <a:t>1974</a:t>
            </a:r>
          </a:p>
          <a:p>
            <a:pPr lvl="1"/>
            <a:r>
              <a:rPr lang="en-US" dirty="0"/>
              <a:t>MCI and DOJ file antitrust lawsuit</a:t>
            </a:r>
          </a:p>
          <a:p>
            <a:pPr lvl="1"/>
            <a:r>
              <a:rPr lang="en-US" dirty="0"/>
              <a:t>AT&amp;T disconnects MCI</a:t>
            </a:r>
          </a:p>
          <a:p>
            <a:r>
              <a:rPr lang="en-US" dirty="0"/>
              <a:t>1982: AT&amp;T Modified Final Judgment</a:t>
            </a:r>
          </a:p>
          <a:p>
            <a:pPr lvl="1"/>
            <a:r>
              <a:rPr lang="en-US" dirty="0"/>
              <a:t>AT&amp;T would be broken up into BOCs and AT&amp;T LD</a:t>
            </a:r>
          </a:p>
          <a:p>
            <a:r>
              <a:rPr lang="en-US" dirty="0"/>
              <a:t>1984: Divestiture</a:t>
            </a:r>
          </a:p>
        </p:txBody>
      </p:sp>
      <p:pic>
        <p:nvPicPr>
          <p:cNvPr id="3074" name="Picture 2" descr="Image result for mci long distance">
            <a:extLst>
              <a:ext uri="{FF2B5EF4-FFF2-40B4-BE49-F238E27FC236}">
                <a16:creationId xmlns:a16="http://schemas.microsoft.com/office/drawing/2014/main" id="{8A856779-5879-4FAD-999D-A5B5A6B46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552" y="0"/>
            <a:ext cx="3316448" cy="222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26046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89EE4DC-CCC5-4763-8002-A2BFA25C820B}"/>
              </a:ext>
            </a:extLst>
          </p:cNvPr>
          <p:cNvCxnSpPr/>
          <p:nvPr/>
        </p:nvCxnSpPr>
        <p:spPr>
          <a:xfrm>
            <a:off x="1697716" y="4186106"/>
            <a:ext cx="1073951" cy="0"/>
          </a:xfrm>
          <a:prstGeom prst="line">
            <a:avLst/>
          </a:prstGeom>
          <a:ln w="762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C4E1001-1222-4456-A030-B150DDE22BEB}"/>
              </a:ext>
            </a:extLst>
          </p:cNvPr>
          <p:cNvSpPr>
            <a:spLocks noGrp="1"/>
          </p:cNvSpPr>
          <p:nvPr>
            <p:ph type="title"/>
          </p:nvPr>
        </p:nvSpPr>
        <p:spPr/>
        <p:txBody>
          <a:bodyPr/>
          <a:lstStyle/>
          <a:p>
            <a:r>
              <a:rPr lang="en-US" dirty="0"/>
              <a:t>Network Effect</a:t>
            </a:r>
          </a:p>
        </p:txBody>
      </p:sp>
      <p:sp>
        <p:nvSpPr>
          <p:cNvPr id="3" name="Cloud">
            <a:extLst>
              <a:ext uri="{FF2B5EF4-FFF2-40B4-BE49-F238E27FC236}">
                <a16:creationId xmlns:a16="http://schemas.microsoft.com/office/drawing/2014/main" id="{FE909CB4-1C16-430C-B89F-58978C3E86DF}"/>
              </a:ext>
            </a:extLst>
          </p:cNvPr>
          <p:cNvSpPr>
            <a:spLocks noChangeAspect="1" noEditPoints="1" noChangeArrowheads="1"/>
          </p:cNvSpPr>
          <p:nvPr/>
        </p:nvSpPr>
        <p:spPr bwMode="auto">
          <a:xfrm>
            <a:off x="207977" y="3701393"/>
            <a:ext cx="1595656" cy="97127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Network</a:t>
            </a:r>
          </a:p>
        </p:txBody>
      </p:sp>
      <p:sp>
        <p:nvSpPr>
          <p:cNvPr id="4" name="Cloud">
            <a:extLst>
              <a:ext uri="{FF2B5EF4-FFF2-40B4-BE49-F238E27FC236}">
                <a16:creationId xmlns:a16="http://schemas.microsoft.com/office/drawing/2014/main" id="{E7697F59-A494-48A7-8889-9876BDD659FB}"/>
              </a:ext>
            </a:extLst>
          </p:cNvPr>
          <p:cNvSpPr>
            <a:spLocks noChangeAspect="1" noEditPoints="1" noChangeArrowheads="1"/>
          </p:cNvSpPr>
          <p:nvPr/>
        </p:nvSpPr>
        <p:spPr bwMode="auto">
          <a:xfrm>
            <a:off x="2248250" y="1327678"/>
            <a:ext cx="6267100" cy="38147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Network</a:t>
            </a:r>
          </a:p>
        </p:txBody>
      </p:sp>
      <p:sp>
        <p:nvSpPr>
          <p:cNvPr id="10" name="TextBox 9">
            <a:extLst>
              <a:ext uri="{FF2B5EF4-FFF2-40B4-BE49-F238E27FC236}">
                <a16:creationId xmlns:a16="http://schemas.microsoft.com/office/drawing/2014/main" id="{7F45A4A4-FD9E-4B2D-B4C4-FB9EF9A8AF80}"/>
              </a:ext>
            </a:extLst>
          </p:cNvPr>
          <p:cNvSpPr txBox="1"/>
          <p:nvPr/>
        </p:nvSpPr>
        <p:spPr>
          <a:xfrm>
            <a:off x="109057" y="5133788"/>
            <a:ext cx="2109873" cy="923330"/>
          </a:xfrm>
          <a:prstGeom prst="rect">
            <a:avLst/>
          </a:prstGeom>
          <a:noFill/>
        </p:spPr>
        <p:txBody>
          <a:bodyPr wrap="none" rtlCol="0">
            <a:spAutoFit/>
          </a:bodyPr>
          <a:lstStyle/>
          <a:p>
            <a:r>
              <a:rPr lang="en-US" sz="5400" dirty="0">
                <a:solidFill>
                  <a:srgbClr val="66FFFF"/>
                </a:solidFill>
                <a:latin typeface="Harrington" panose="04040505050A02020702" pitchFamily="82" charset="0"/>
              </a:rPr>
              <a:t>v = 9n</a:t>
            </a:r>
            <a:r>
              <a:rPr lang="en-US" sz="5400" baseline="30000" dirty="0">
                <a:solidFill>
                  <a:srgbClr val="66FFFF"/>
                </a:solidFill>
                <a:latin typeface="Harrington" panose="04040505050A02020702" pitchFamily="82" charset="0"/>
              </a:rPr>
              <a:t>2</a:t>
            </a:r>
          </a:p>
        </p:txBody>
      </p:sp>
      <p:sp>
        <p:nvSpPr>
          <p:cNvPr id="11" name="TextBox 10">
            <a:extLst>
              <a:ext uri="{FF2B5EF4-FFF2-40B4-BE49-F238E27FC236}">
                <a16:creationId xmlns:a16="http://schemas.microsoft.com/office/drawing/2014/main" id="{3E732B24-07C7-4C5E-B18F-FA13BE283DFA}"/>
              </a:ext>
            </a:extLst>
          </p:cNvPr>
          <p:cNvSpPr txBox="1"/>
          <p:nvPr/>
        </p:nvSpPr>
        <p:spPr>
          <a:xfrm>
            <a:off x="4343695" y="5142450"/>
            <a:ext cx="2451312" cy="923330"/>
          </a:xfrm>
          <a:prstGeom prst="rect">
            <a:avLst/>
          </a:prstGeom>
          <a:noFill/>
        </p:spPr>
        <p:txBody>
          <a:bodyPr wrap="none" rtlCol="0">
            <a:spAutoFit/>
          </a:bodyPr>
          <a:lstStyle/>
          <a:p>
            <a:r>
              <a:rPr lang="en-US" sz="5400" dirty="0">
                <a:solidFill>
                  <a:srgbClr val="FFC000"/>
                </a:solidFill>
                <a:latin typeface="Harrington" panose="04040505050A02020702" pitchFamily="82" charset="0"/>
              </a:rPr>
              <a:t>v = 1.2n</a:t>
            </a:r>
            <a:r>
              <a:rPr lang="en-US" sz="5400" baseline="30000" dirty="0">
                <a:solidFill>
                  <a:srgbClr val="FFC000"/>
                </a:solidFill>
                <a:latin typeface="Harrington" panose="04040505050A02020702" pitchFamily="82" charset="0"/>
              </a:rPr>
              <a:t>2</a:t>
            </a:r>
          </a:p>
        </p:txBody>
      </p:sp>
    </p:spTree>
    <p:extLst>
      <p:ext uri="{BB962C8B-B14F-4D97-AF65-F5344CB8AC3E}">
        <p14:creationId xmlns:p14="http://schemas.microsoft.com/office/powerpoint/2010/main" val="20153193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F0C2CFDE-20D3-4C32-A75B-AED8B29FCFAD}"/>
              </a:ext>
            </a:extLst>
          </p:cNvPr>
          <p:cNvSpPr/>
          <p:nvPr/>
        </p:nvSpPr>
        <p:spPr>
          <a:xfrm>
            <a:off x="8037015" y="6603956"/>
            <a:ext cx="603504" cy="45719"/>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89EE4DC-CCC5-4763-8002-A2BFA25C820B}"/>
              </a:ext>
            </a:extLst>
          </p:cNvPr>
          <p:cNvCxnSpPr/>
          <p:nvPr/>
        </p:nvCxnSpPr>
        <p:spPr>
          <a:xfrm>
            <a:off x="1697716" y="4186106"/>
            <a:ext cx="1073951" cy="0"/>
          </a:xfrm>
          <a:prstGeom prst="line">
            <a:avLst/>
          </a:prstGeom>
          <a:ln w="762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C4E1001-1222-4456-A030-B150DDE22BEB}"/>
              </a:ext>
            </a:extLst>
          </p:cNvPr>
          <p:cNvSpPr>
            <a:spLocks noGrp="1"/>
          </p:cNvSpPr>
          <p:nvPr>
            <p:ph type="title"/>
          </p:nvPr>
        </p:nvSpPr>
        <p:spPr/>
        <p:txBody>
          <a:bodyPr/>
          <a:lstStyle/>
          <a:p>
            <a:r>
              <a:rPr lang="en-US" dirty="0"/>
              <a:t>Revenue</a:t>
            </a:r>
          </a:p>
        </p:txBody>
      </p:sp>
      <p:sp>
        <p:nvSpPr>
          <p:cNvPr id="3" name="Cloud">
            <a:extLst>
              <a:ext uri="{FF2B5EF4-FFF2-40B4-BE49-F238E27FC236}">
                <a16:creationId xmlns:a16="http://schemas.microsoft.com/office/drawing/2014/main" id="{FE909CB4-1C16-430C-B89F-58978C3E86DF}"/>
              </a:ext>
            </a:extLst>
          </p:cNvPr>
          <p:cNvSpPr>
            <a:spLocks noChangeAspect="1" noEditPoints="1" noChangeArrowheads="1"/>
          </p:cNvSpPr>
          <p:nvPr/>
        </p:nvSpPr>
        <p:spPr bwMode="auto">
          <a:xfrm>
            <a:off x="434480" y="3701393"/>
            <a:ext cx="1595656" cy="97127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Network</a:t>
            </a:r>
          </a:p>
        </p:txBody>
      </p:sp>
      <p:sp>
        <p:nvSpPr>
          <p:cNvPr id="4" name="Cloud">
            <a:extLst>
              <a:ext uri="{FF2B5EF4-FFF2-40B4-BE49-F238E27FC236}">
                <a16:creationId xmlns:a16="http://schemas.microsoft.com/office/drawing/2014/main" id="{E7697F59-A494-48A7-8889-9876BDD659FB}"/>
              </a:ext>
            </a:extLst>
          </p:cNvPr>
          <p:cNvSpPr>
            <a:spLocks noChangeAspect="1" noEditPoints="1" noChangeArrowheads="1"/>
          </p:cNvSpPr>
          <p:nvPr/>
        </p:nvSpPr>
        <p:spPr bwMode="auto">
          <a:xfrm>
            <a:off x="2592198" y="1327678"/>
            <a:ext cx="6090932" cy="38147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Network</a:t>
            </a:r>
          </a:p>
        </p:txBody>
      </p:sp>
      <p:pic>
        <p:nvPicPr>
          <p:cNvPr id="9" name="Picture 2" descr="http://clipartion.com/wp-content/uploads/2015/10/blue-eye-of-horus-symbol-clipart-free-clip-art-images.png">
            <a:extLst>
              <a:ext uri="{FF2B5EF4-FFF2-40B4-BE49-F238E27FC236}">
                <a16:creationId xmlns:a16="http://schemas.microsoft.com/office/drawing/2014/main" id="{1BCBB968-53C6-4D6A-B0A1-1606EC084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308" y="4835991"/>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clipartion.com/wp-content/uploads/2015/10/blue-eye-of-horus-symbol-clipart-free-clip-art-images.png">
            <a:extLst>
              <a:ext uri="{FF2B5EF4-FFF2-40B4-BE49-F238E27FC236}">
                <a16:creationId xmlns:a16="http://schemas.microsoft.com/office/drawing/2014/main" id="{4FBDFF14-27BD-4987-84F7-214902C75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86" y="4835990"/>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clipartion.com/wp-content/uploads/2015/10/blue-eye-of-horus-symbol-clipart-free-clip-art-images.png">
            <a:extLst>
              <a:ext uri="{FF2B5EF4-FFF2-40B4-BE49-F238E27FC236}">
                <a16:creationId xmlns:a16="http://schemas.microsoft.com/office/drawing/2014/main" id="{776B3111-83EC-4A1A-9CE4-3E397D2AC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12" y="4563725"/>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http://clipartion.com/wp-content/uploads/2015/10/blue-eye-of-horus-symbol-clipart-free-clip-art-images.png">
            <a:extLst>
              <a:ext uri="{FF2B5EF4-FFF2-40B4-BE49-F238E27FC236}">
                <a16:creationId xmlns:a16="http://schemas.microsoft.com/office/drawing/2014/main" id="{47FE8B60-8145-46AB-9CAF-A5FF0C4C3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9" y="3805738"/>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http://clipartion.com/wp-content/uploads/2015/10/blue-eye-of-horus-symbol-clipart-free-clip-art-images.png">
            <a:extLst>
              <a:ext uri="{FF2B5EF4-FFF2-40B4-BE49-F238E27FC236}">
                <a16:creationId xmlns:a16="http://schemas.microsoft.com/office/drawing/2014/main" id="{15D6F62C-FE4D-46E4-8255-CA10A266D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3423543"/>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http://clipartion.com/wp-content/uploads/2015/10/blue-eye-of-horus-symbol-clipart-free-clip-art-images.png">
            <a:extLst>
              <a:ext uri="{FF2B5EF4-FFF2-40B4-BE49-F238E27FC236}">
                <a16:creationId xmlns:a16="http://schemas.microsoft.com/office/drawing/2014/main" id="{B90586D7-FE1B-4DB7-9EEE-B76FC9A6E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024" y="3374572"/>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clipartion.com/wp-content/uploads/2015/10/blue-eye-of-horus-symbol-clipart-free-clip-art-images.png">
            <a:extLst>
              <a:ext uri="{FF2B5EF4-FFF2-40B4-BE49-F238E27FC236}">
                <a16:creationId xmlns:a16="http://schemas.microsoft.com/office/drawing/2014/main" id="{84180855-F1BD-47C9-8E6A-BC99AEC7A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198" y="2314749"/>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http://clipartion.com/wp-content/uploads/2015/10/blue-eye-of-horus-symbol-clipart-free-clip-art-images.png">
            <a:extLst>
              <a:ext uri="{FF2B5EF4-FFF2-40B4-BE49-F238E27FC236}">
                <a16:creationId xmlns:a16="http://schemas.microsoft.com/office/drawing/2014/main" id="{1944A646-161B-4EF9-86A1-A956B25B3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989" y="1727506"/>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http://clipartion.com/wp-content/uploads/2015/10/blue-eye-of-horus-symbol-clipart-free-clip-art-images.png">
            <a:extLst>
              <a:ext uri="{FF2B5EF4-FFF2-40B4-BE49-F238E27FC236}">
                <a16:creationId xmlns:a16="http://schemas.microsoft.com/office/drawing/2014/main" id="{DBEF9E54-19D6-4AEA-A364-8201C40C2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617" y="1382276"/>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http://clipartion.com/wp-content/uploads/2015/10/blue-eye-of-horus-symbol-clipart-free-clip-art-images.png">
            <a:extLst>
              <a:ext uri="{FF2B5EF4-FFF2-40B4-BE49-F238E27FC236}">
                <a16:creationId xmlns:a16="http://schemas.microsoft.com/office/drawing/2014/main" id="{BE023A2E-6595-4DFD-BF94-D31F30A40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338" y="1327678"/>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http://clipartion.com/wp-content/uploads/2015/10/blue-eye-of-horus-symbol-clipart-free-clip-art-images.png">
            <a:extLst>
              <a:ext uri="{FF2B5EF4-FFF2-40B4-BE49-F238E27FC236}">
                <a16:creationId xmlns:a16="http://schemas.microsoft.com/office/drawing/2014/main" id="{2D4EB7FB-7BB9-42FF-88F5-95111A493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59" y="1153866"/>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http://clipartion.com/wp-content/uploads/2015/10/blue-eye-of-horus-symbol-clipart-free-clip-art-images.png">
            <a:extLst>
              <a:ext uri="{FF2B5EF4-FFF2-40B4-BE49-F238E27FC236}">
                <a16:creationId xmlns:a16="http://schemas.microsoft.com/office/drawing/2014/main" id="{78A62D5E-55C4-4D52-AEB3-3F997C580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780" y="1109797"/>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http://clipartion.com/wp-content/uploads/2015/10/blue-eye-of-horus-symbol-clipart-free-clip-art-images.png">
            <a:extLst>
              <a:ext uri="{FF2B5EF4-FFF2-40B4-BE49-F238E27FC236}">
                <a16:creationId xmlns:a16="http://schemas.microsoft.com/office/drawing/2014/main" id="{EB98A123-7741-441B-94B0-CB6BA5E91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643" y="1066808"/>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http://clipartion.com/wp-content/uploads/2015/10/blue-eye-of-horus-symbol-clipart-free-clip-art-images.png">
            <a:extLst>
              <a:ext uri="{FF2B5EF4-FFF2-40B4-BE49-F238E27FC236}">
                <a16:creationId xmlns:a16="http://schemas.microsoft.com/office/drawing/2014/main" id="{88CA4312-1445-4941-81D1-0A0646269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995" y="1079538"/>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http://clipartion.com/wp-content/uploads/2015/10/blue-eye-of-horus-symbol-clipart-free-clip-art-images.png">
            <a:extLst>
              <a:ext uri="{FF2B5EF4-FFF2-40B4-BE49-F238E27FC236}">
                <a16:creationId xmlns:a16="http://schemas.microsoft.com/office/drawing/2014/main" id="{B835BC34-9EE9-472D-8BEF-1A209FA9B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533" y="1273335"/>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 descr="http://clipartion.com/wp-content/uploads/2015/10/blue-eye-of-horus-symbol-clipart-free-clip-art-images.png">
            <a:extLst>
              <a:ext uri="{FF2B5EF4-FFF2-40B4-BE49-F238E27FC236}">
                <a16:creationId xmlns:a16="http://schemas.microsoft.com/office/drawing/2014/main" id="{4148AA39-E0FD-4234-878F-171B6A0B8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5922" y="1646620"/>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http://clipartion.com/wp-content/uploads/2015/10/blue-eye-of-horus-symbol-clipart-free-clip-art-images.png">
            <a:extLst>
              <a:ext uri="{FF2B5EF4-FFF2-40B4-BE49-F238E27FC236}">
                <a16:creationId xmlns:a16="http://schemas.microsoft.com/office/drawing/2014/main" id="{39F587AE-1258-4F5E-8EC6-067AB2CBD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764" y="2096868"/>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http://clipartion.com/wp-content/uploads/2015/10/blue-eye-of-horus-symbol-clipart-free-clip-art-images.png">
            <a:extLst>
              <a:ext uri="{FF2B5EF4-FFF2-40B4-BE49-F238E27FC236}">
                <a16:creationId xmlns:a16="http://schemas.microsoft.com/office/drawing/2014/main" id="{13D190D5-67F7-4868-B8D9-BC9776479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548" y="2685496"/>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http://clipartion.com/wp-content/uploads/2015/10/blue-eye-of-horus-symbol-clipart-free-clip-art-images.png">
            <a:extLst>
              <a:ext uri="{FF2B5EF4-FFF2-40B4-BE49-F238E27FC236}">
                <a16:creationId xmlns:a16="http://schemas.microsoft.com/office/drawing/2014/main" id="{24519923-CF69-4A02-A957-E3F640162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8693" y="3333413"/>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http://clipartion.com/wp-content/uploads/2015/10/blue-eye-of-horus-symbol-clipart-free-clip-art-images.png">
            <a:extLst>
              <a:ext uri="{FF2B5EF4-FFF2-40B4-BE49-F238E27FC236}">
                <a16:creationId xmlns:a16="http://schemas.microsoft.com/office/drawing/2014/main" id="{A1FC2CAA-5EB8-4026-9452-D64CFB7D1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471" y="3781568"/>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http://clipartion.com/wp-content/uploads/2015/10/blue-eye-of-horus-symbol-clipart-free-clip-art-images.png">
            <a:extLst>
              <a:ext uri="{FF2B5EF4-FFF2-40B4-BE49-F238E27FC236}">
                <a16:creationId xmlns:a16="http://schemas.microsoft.com/office/drawing/2014/main" id="{B747C060-4A62-4D12-94E9-0BFD36B07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263" y="4181633"/>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http://clipartion.com/wp-content/uploads/2015/10/blue-eye-of-horus-symbol-clipart-free-clip-art-images.png">
            <a:extLst>
              <a:ext uri="{FF2B5EF4-FFF2-40B4-BE49-F238E27FC236}">
                <a16:creationId xmlns:a16="http://schemas.microsoft.com/office/drawing/2014/main" id="{99F00975-0853-4E85-B5CC-3B1D6D6DF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874" y="4553100"/>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2" descr="http://clipartion.com/wp-content/uploads/2015/10/blue-eye-of-horus-symbol-clipart-free-clip-art-images.png">
            <a:extLst>
              <a:ext uri="{FF2B5EF4-FFF2-40B4-BE49-F238E27FC236}">
                <a16:creationId xmlns:a16="http://schemas.microsoft.com/office/drawing/2014/main" id="{BBAFE53B-9CFB-4CAF-ACCA-4016AF6CB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897" y="4773718"/>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http://clipartion.com/wp-content/uploads/2015/10/blue-eye-of-horus-symbol-clipart-free-clip-art-images.png">
            <a:extLst>
              <a:ext uri="{FF2B5EF4-FFF2-40B4-BE49-F238E27FC236}">
                <a16:creationId xmlns:a16="http://schemas.microsoft.com/office/drawing/2014/main" id="{5FE5B4A7-A667-4F25-BFB7-77603FB9C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643" y="4938199"/>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2" descr="http://clipartion.com/wp-content/uploads/2015/10/blue-eye-of-horus-symbol-clipart-free-clip-art-images.png">
            <a:extLst>
              <a:ext uri="{FF2B5EF4-FFF2-40B4-BE49-F238E27FC236}">
                <a16:creationId xmlns:a16="http://schemas.microsoft.com/office/drawing/2014/main" id="{E0EC7EE5-E97B-46F4-99D4-1EBD61E58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219" y="5196793"/>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2" descr="http://clipartion.com/wp-content/uploads/2015/10/blue-eye-of-horus-symbol-clipart-free-clip-art-images.png">
            <a:extLst>
              <a:ext uri="{FF2B5EF4-FFF2-40B4-BE49-F238E27FC236}">
                <a16:creationId xmlns:a16="http://schemas.microsoft.com/office/drawing/2014/main" id="{E92F61CB-5B19-4B85-B6B5-FA2054E1E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59" y="5162856"/>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2" descr="http://clipartion.com/wp-content/uploads/2015/10/blue-eye-of-horus-symbol-clipart-free-clip-art-images.png">
            <a:extLst>
              <a:ext uri="{FF2B5EF4-FFF2-40B4-BE49-F238E27FC236}">
                <a16:creationId xmlns:a16="http://schemas.microsoft.com/office/drawing/2014/main" id="{A5EC7549-661B-422F-BD2F-45D881812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789" y="4954828"/>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http://clipartion.com/wp-content/uploads/2015/10/blue-eye-of-horus-symbol-clipart-free-clip-art-images.png">
            <a:extLst>
              <a:ext uri="{FF2B5EF4-FFF2-40B4-BE49-F238E27FC236}">
                <a16:creationId xmlns:a16="http://schemas.microsoft.com/office/drawing/2014/main" id="{40AC9886-D3C3-4BA3-A0C3-C5BBDC2C7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174" y="4882658"/>
            <a:ext cx="373318" cy="217881"/>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2" descr="http://clipartion.com/wp-content/uploads/2015/10/blue-eye-of-horus-symbol-clipart-free-clip-art-images.png">
            <a:extLst>
              <a:ext uri="{FF2B5EF4-FFF2-40B4-BE49-F238E27FC236}">
                <a16:creationId xmlns:a16="http://schemas.microsoft.com/office/drawing/2014/main" id="{B5417DD9-DAFA-4172-8B3B-3CAB73B54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516" y="4563725"/>
            <a:ext cx="373318" cy="21788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id="{A7122E70-6D6E-43C0-9E22-9723215004BE}"/>
              </a:ext>
            </a:extLst>
          </p:cNvPr>
          <p:cNvSpPr/>
          <p:nvPr/>
        </p:nvSpPr>
        <p:spPr>
          <a:xfrm>
            <a:off x="823855" y="6283354"/>
            <a:ext cx="603280" cy="318782"/>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98522DA-CC29-4A77-A605-55D7FE09CE06}"/>
              </a:ext>
            </a:extLst>
          </p:cNvPr>
          <p:cNvSpPr/>
          <p:nvPr/>
        </p:nvSpPr>
        <p:spPr>
          <a:xfrm>
            <a:off x="1492428" y="6602136"/>
            <a:ext cx="603504" cy="793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D16F937-FFED-4A1E-9484-388AE102DDDD}"/>
              </a:ext>
            </a:extLst>
          </p:cNvPr>
          <p:cNvSpPr txBox="1"/>
          <p:nvPr/>
        </p:nvSpPr>
        <p:spPr>
          <a:xfrm rot="16200000">
            <a:off x="870793" y="5390070"/>
            <a:ext cx="1842364" cy="400110"/>
          </a:xfrm>
          <a:prstGeom prst="rect">
            <a:avLst/>
          </a:prstGeom>
          <a:noFill/>
        </p:spPr>
        <p:txBody>
          <a:bodyPr wrap="none" rtlCol="0">
            <a:spAutoFit/>
          </a:bodyPr>
          <a:lstStyle/>
          <a:p>
            <a:r>
              <a:rPr lang="en-US" sz="2000" dirty="0">
                <a:solidFill>
                  <a:schemeClr val="bg1"/>
                </a:solidFill>
              </a:rPr>
              <a:t>Interconnection</a:t>
            </a:r>
          </a:p>
        </p:txBody>
      </p:sp>
      <p:cxnSp>
        <p:nvCxnSpPr>
          <p:cNvPr id="42" name="Straight Connector 41">
            <a:extLst>
              <a:ext uri="{FF2B5EF4-FFF2-40B4-BE49-F238E27FC236}">
                <a16:creationId xmlns:a16="http://schemas.microsoft.com/office/drawing/2014/main" id="{C01B4FD2-83CD-4C69-9D59-673108507CEB}"/>
              </a:ext>
            </a:extLst>
          </p:cNvPr>
          <p:cNvCxnSpPr>
            <a:cxnSpLocks/>
          </p:cNvCxnSpPr>
          <p:nvPr/>
        </p:nvCxnSpPr>
        <p:spPr>
          <a:xfrm flipH="1" flipV="1">
            <a:off x="645587" y="5196793"/>
            <a:ext cx="2099" cy="14053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246163-15A4-40D8-A5B1-D55C535A1134}"/>
              </a:ext>
            </a:extLst>
          </p:cNvPr>
          <p:cNvCxnSpPr>
            <a:cxnSpLocks/>
          </p:cNvCxnSpPr>
          <p:nvPr/>
        </p:nvCxnSpPr>
        <p:spPr>
          <a:xfrm flipV="1">
            <a:off x="632306" y="6595147"/>
            <a:ext cx="1599964"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C6E4587-3640-4054-9581-CAD28DC4E12D}"/>
              </a:ext>
            </a:extLst>
          </p:cNvPr>
          <p:cNvSpPr txBox="1"/>
          <p:nvPr/>
        </p:nvSpPr>
        <p:spPr>
          <a:xfrm rot="16200000">
            <a:off x="-134562" y="5608765"/>
            <a:ext cx="1283300" cy="369332"/>
          </a:xfrm>
          <a:prstGeom prst="rect">
            <a:avLst/>
          </a:prstGeom>
          <a:noFill/>
        </p:spPr>
        <p:txBody>
          <a:bodyPr wrap="none" rtlCol="0">
            <a:spAutoFit/>
          </a:bodyPr>
          <a:lstStyle/>
          <a:p>
            <a:r>
              <a:rPr lang="en-US" dirty="0">
                <a:solidFill>
                  <a:schemeClr val="bg1">
                    <a:lumMod val="65000"/>
                  </a:schemeClr>
                </a:solidFill>
              </a:rPr>
              <a:t>Revenue $$</a:t>
            </a:r>
          </a:p>
        </p:txBody>
      </p:sp>
      <p:cxnSp>
        <p:nvCxnSpPr>
          <p:cNvPr id="48" name="Straight Arrow Connector 47">
            <a:extLst>
              <a:ext uri="{FF2B5EF4-FFF2-40B4-BE49-F238E27FC236}">
                <a16:creationId xmlns:a16="http://schemas.microsoft.com/office/drawing/2014/main" id="{4B0CA14F-F62B-4597-A703-34E31B770700}"/>
              </a:ext>
            </a:extLst>
          </p:cNvPr>
          <p:cNvCxnSpPr/>
          <p:nvPr/>
        </p:nvCxnSpPr>
        <p:spPr>
          <a:xfrm>
            <a:off x="2114026" y="3999449"/>
            <a:ext cx="536895" cy="0"/>
          </a:xfrm>
          <a:prstGeom prst="straightConnector1">
            <a:avLst/>
          </a:prstGeom>
          <a:ln w="28575">
            <a:solidFill>
              <a:srgbClr val="66FF66"/>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704B471-B1F4-44DC-BB23-56AE77B11B48}"/>
              </a:ext>
            </a:extLst>
          </p:cNvPr>
          <p:cNvSpPr txBox="1"/>
          <p:nvPr/>
        </p:nvSpPr>
        <p:spPr>
          <a:xfrm>
            <a:off x="2232270" y="3699547"/>
            <a:ext cx="276038" cy="307777"/>
          </a:xfrm>
          <a:prstGeom prst="rect">
            <a:avLst/>
          </a:prstGeom>
          <a:noFill/>
        </p:spPr>
        <p:txBody>
          <a:bodyPr wrap="none" rtlCol="0">
            <a:spAutoFit/>
          </a:bodyPr>
          <a:lstStyle/>
          <a:p>
            <a:r>
              <a:rPr lang="en-US" sz="1400" dirty="0">
                <a:solidFill>
                  <a:srgbClr val="66FF66"/>
                </a:solidFill>
              </a:rPr>
              <a:t>$</a:t>
            </a:r>
          </a:p>
        </p:txBody>
      </p:sp>
      <p:sp>
        <p:nvSpPr>
          <p:cNvPr id="51" name="TextBox 50">
            <a:extLst>
              <a:ext uri="{FF2B5EF4-FFF2-40B4-BE49-F238E27FC236}">
                <a16:creationId xmlns:a16="http://schemas.microsoft.com/office/drawing/2014/main" id="{C21490D6-03EF-4EEC-B9F7-7B5ACC1CCC41}"/>
              </a:ext>
            </a:extLst>
          </p:cNvPr>
          <p:cNvSpPr txBox="1"/>
          <p:nvPr/>
        </p:nvSpPr>
        <p:spPr>
          <a:xfrm rot="16200000">
            <a:off x="7405335" y="5460988"/>
            <a:ext cx="1842364" cy="400110"/>
          </a:xfrm>
          <a:prstGeom prst="rect">
            <a:avLst/>
          </a:prstGeom>
          <a:noFill/>
        </p:spPr>
        <p:txBody>
          <a:bodyPr wrap="none" rtlCol="0">
            <a:spAutoFit/>
          </a:bodyPr>
          <a:lstStyle/>
          <a:p>
            <a:r>
              <a:rPr lang="en-US" sz="2000" dirty="0">
                <a:solidFill>
                  <a:schemeClr val="bg1"/>
                </a:solidFill>
              </a:rPr>
              <a:t>Interconnection</a:t>
            </a:r>
          </a:p>
        </p:txBody>
      </p:sp>
      <p:cxnSp>
        <p:nvCxnSpPr>
          <p:cNvPr id="52" name="Straight Connector 51">
            <a:extLst>
              <a:ext uri="{FF2B5EF4-FFF2-40B4-BE49-F238E27FC236}">
                <a16:creationId xmlns:a16="http://schemas.microsoft.com/office/drawing/2014/main" id="{7A80DCA6-FF7D-4213-98AF-3450D184225B}"/>
              </a:ext>
            </a:extLst>
          </p:cNvPr>
          <p:cNvCxnSpPr/>
          <p:nvPr/>
        </p:nvCxnSpPr>
        <p:spPr>
          <a:xfrm flipV="1">
            <a:off x="7215784" y="5368262"/>
            <a:ext cx="0" cy="12964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44CB772-CB3F-4104-B6EE-A7363EB62DE2}"/>
              </a:ext>
            </a:extLst>
          </p:cNvPr>
          <p:cNvCxnSpPr>
            <a:cxnSpLocks/>
          </p:cNvCxnSpPr>
          <p:nvPr/>
        </p:nvCxnSpPr>
        <p:spPr>
          <a:xfrm flipV="1">
            <a:off x="7208793" y="6649675"/>
            <a:ext cx="1577630" cy="80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6319D27C-A3D3-4F8D-ADA5-A74B7E27D904}"/>
              </a:ext>
            </a:extLst>
          </p:cNvPr>
          <p:cNvSpPr txBox="1"/>
          <p:nvPr/>
        </p:nvSpPr>
        <p:spPr>
          <a:xfrm rot="16200000">
            <a:off x="6433536" y="5730017"/>
            <a:ext cx="1283300" cy="369332"/>
          </a:xfrm>
          <a:prstGeom prst="rect">
            <a:avLst/>
          </a:prstGeom>
          <a:noFill/>
        </p:spPr>
        <p:txBody>
          <a:bodyPr wrap="none" rtlCol="0">
            <a:spAutoFit/>
          </a:bodyPr>
          <a:lstStyle/>
          <a:p>
            <a:r>
              <a:rPr lang="en-US" dirty="0">
                <a:solidFill>
                  <a:schemeClr val="bg1">
                    <a:lumMod val="65000"/>
                  </a:schemeClr>
                </a:solidFill>
              </a:rPr>
              <a:t>Revenue $$</a:t>
            </a:r>
          </a:p>
        </p:txBody>
      </p:sp>
      <p:sp>
        <p:nvSpPr>
          <p:cNvPr id="56" name="Rectangle 55">
            <a:extLst>
              <a:ext uri="{FF2B5EF4-FFF2-40B4-BE49-F238E27FC236}">
                <a16:creationId xmlns:a16="http://schemas.microsoft.com/office/drawing/2014/main" id="{9734F0E8-C2CA-450B-9F09-A05AAA9B3532}"/>
              </a:ext>
            </a:extLst>
          </p:cNvPr>
          <p:cNvSpPr/>
          <p:nvPr/>
        </p:nvSpPr>
        <p:spPr>
          <a:xfrm>
            <a:off x="7340247" y="604007"/>
            <a:ext cx="603504" cy="605505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2D32ACF-783F-40DE-8950-47085B2F72F6}"/>
              </a:ext>
            </a:extLst>
          </p:cNvPr>
          <p:cNvSpPr txBox="1"/>
          <p:nvPr/>
        </p:nvSpPr>
        <p:spPr>
          <a:xfrm rot="16200000">
            <a:off x="7198723" y="5840708"/>
            <a:ext cx="881973" cy="400110"/>
          </a:xfrm>
          <a:prstGeom prst="rect">
            <a:avLst/>
          </a:prstGeom>
          <a:noFill/>
        </p:spPr>
        <p:txBody>
          <a:bodyPr wrap="none" rtlCol="0">
            <a:spAutoFit/>
          </a:bodyPr>
          <a:lstStyle/>
          <a:p>
            <a:r>
              <a:rPr lang="en-US" sz="2000" dirty="0"/>
              <a:t>Access</a:t>
            </a:r>
          </a:p>
        </p:txBody>
      </p:sp>
      <p:sp>
        <p:nvSpPr>
          <p:cNvPr id="44" name="Rectangle 43">
            <a:extLst>
              <a:ext uri="{FF2B5EF4-FFF2-40B4-BE49-F238E27FC236}">
                <a16:creationId xmlns:a16="http://schemas.microsoft.com/office/drawing/2014/main" id="{2F5AB5EB-6DDC-47C3-951F-89ECD72B2169}"/>
              </a:ext>
            </a:extLst>
          </p:cNvPr>
          <p:cNvSpPr/>
          <p:nvPr/>
        </p:nvSpPr>
        <p:spPr>
          <a:xfrm>
            <a:off x="823855" y="5368262"/>
            <a:ext cx="603280" cy="9150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10836F6-53AE-4056-9C6A-7CCE3424D951}"/>
              </a:ext>
            </a:extLst>
          </p:cNvPr>
          <p:cNvSpPr txBox="1"/>
          <p:nvPr/>
        </p:nvSpPr>
        <p:spPr>
          <a:xfrm rot="16200000">
            <a:off x="403860" y="5569827"/>
            <a:ext cx="1364527" cy="400110"/>
          </a:xfrm>
          <a:prstGeom prst="rect">
            <a:avLst/>
          </a:prstGeom>
          <a:noFill/>
        </p:spPr>
        <p:txBody>
          <a:bodyPr wrap="square" rtlCol="0">
            <a:spAutoFit/>
          </a:bodyPr>
          <a:lstStyle/>
          <a:p>
            <a:r>
              <a:rPr lang="en-US" sz="2000" dirty="0"/>
              <a:t>Access</a:t>
            </a:r>
          </a:p>
        </p:txBody>
      </p:sp>
      <p:sp>
        <p:nvSpPr>
          <p:cNvPr id="57" name="Rectangle 56">
            <a:extLst>
              <a:ext uri="{FF2B5EF4-FFF2-40B4-BE49-F238E27FC236}">
                <a16:creationId xmlns:a16="http://schemas.microsoft.com/office/drawing/2014/main" id="{381D78DA-1EE7-4736-9149-09BDB88A0EDF}"/>
              </a:ext>
            </a:extLst>
          </p:cNvPr>
          <p:cNvSpPr/>
          <p:nvPr/>
        </p:nvSpPr>
        <p:spPr>
          <a:xfrm>
            <a:off x="7340471" y="202541"/>
            <a:ext cx="603280" cy="40146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8852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0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down)">
                                      <p:cBhvr>
                                        <p:cTn id="10" dur="3000"/>
                                        <p:tgtEl>
                                          <p:spTgt spid="5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down)">
                                      <p:cBhvr>
                                        <p:cTn id="13" dur="3000"/>
                                        <p:tgtEl>
                                          <p:spTgt spid="5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up)">
                                      <p:cBhvr>
                                        <p:cTn id="16" dur="3000"/>
                                        <p:tgtEl>
                                          <p:spTgt spid="38"/>
                                        </p:tgtEl>
                                      </p:cBhvr>
                                    </p:animEffect>
                                  </p:childTnLst>
                                </p:cTn>
                              </p:par>
                            </p:childTnLst>
                          </p:cTn>
                        </p:par>
                        <p:par>
                          <p:cTn id="17" fill="hold">
                            <p:stCondLst>
                              <p:cond delay="3000"/>
                            </p:stCondLst>
                            <p:childTnLst>
                              <p:par>
                                <p:cTn id="18" presetID="22" presetClass="entr" presetSubtype="8"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left)">
                                      <p:cBhvr>
                                        <p:cTn id="20" dur="20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2000"/>
                                        <p:tgtEl>
                                          <p:spTgt spid="49"/>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3000"/>
                                        <p:tgtEl>
                                          <p:spTgt spid="4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down)">
                                      <p:cBhvr>
                                        <p:cTn id="30" dur="3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 grpId="0" animBg="1"/>
      <p:bldP spid="38" grpId="0" animBg="1"/>
      <p:bldP spid="49" grpId="0"/>
      <p:bldP spid="56" grpId="0" animBg="1"/>
      <p:bldP spid="44"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89EE4DC-CCC5-4763-8002-A2BFA25C820B}"/>
              </a:ext>
            </a:extLst>
          </p:cNvPr>
          <p:cNvCxnSpPr/>
          <p:nvPr/>
        </p:nvCxnSpPr>
        <p:spPr>
          <a:xfrm>
            <a:off x="1697716" y="4186106"/>
            <a:ext cx="1073951" cy="0"/>
          </a:xfrm>
          <a:prstGeom prst="line">
            <a:avLst/>
          </a:prstGeom>
          <a:ln w="762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C4E1001-1222-4456-A030-B150DDE22BEB}"/>
              </a:ext>
            </a:extLst>
          </p:cNvPr>
          <p:cNvSpPr>
            <a:spLocks noGrp="1"/>
          </p:cNvSpPr>
          <p:nvPr>
            <p:ph type="title"/>
          </p:nvPr>
        </p:nvSpPr>
        <p:spPr/>
        <p:txBody>
          <a:bodyPr/>
          <a:lstStyle/>
          <a:p>
            <a:r>
              <a:rPr lang="en-US" dirty="0"/>
              <a:t>Incentives</a:t>
            </a:r>
          </a:p>
        </p:txBody>
      </p:sp>
      <p:sp>
        <p:nvSpPr>
          <p:cNvPr id="3" name="Cloud">
            <a:extLst>
              <a:ext uri="{FF2B5EF4-FFF2-40B4-BE49-F238E27FC236}">
                <a16:creationId xmlns:a16="http://schemas.microsoft.com/office/drawing/2014/main" id="{FE909CB4-1C16-430C-B89F-58978C3E86DF}"/>
              </a:ext>
            </a:extLst>
          </p:cNvPr>
          <p:cNvSpPr>
            <a:spLocks noChangeAspect="1" noEditPoints="1" noChangeArrowheads="1"/>
          </p:cNvSpPr>
          <p:nvPr/>
        </p:nvSpPr>
        <p:spPr bwMode="auto">
          <a:xfrm>
            <a:off x="207977" y="3701393"/>
            <a:ext cx="1595656" cy="97127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Network</a:t>
            </a:r>
          </a:p>
        </p:txBody>
      </p:sp>
      <p:sp>
        <p:nvSpPr>
          <p:cNvPr id="4" name="Cloud">
            <a:extLst>
              <a:ext uri="{FF2B5EF4-FFF2-40B4-BE49-F238E27FC236}">
                <a16:creationId xmlns:a16="http://schemas.microsoft.com/office/drawing/2014/main" id="{E7697F59-A494-48A7-8889-9876BDD659FB}"/>
              </a:ext>
            </a:extLst>
          </p:cNvPr>
          <p:cNvSpPr>
            <a:spLocks noChangeAspect="1" noEditPoints="1" noChangeArrowheads="1"/>
          </p:cNvSpPr>
          <p:nvPr/>
        </p:nvSpPr>
        <p:spPr bwMode="auto">
          <a:xfrm>
            <a:off x="2248250" y="1327678"/>
            <a:ext cx="6267100" cy="38147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Network</a:t>
            </a:r>
          </a:p>
        </p:txBody>
      </p:sp>
      <p:sp>
        <p:nvSpPr>
          <p:cNvPr id="7" name="TextBox 6">
            <a:extLst>
              <a:ext uri="{FF2B5EF4-FFF2-40B4-BE49-F238E27FC236}">
                <a16:creationId xmlns:a16="http://schemas.microsoft.com/office/drawing/2014/main" id="{5A4F6512-59C2-444B-A412-41A003933D59}"/>
              </a:ext>
            </a:extLst>
          </p:cNvPr>
          <p:cNvSpPr txBox="1"/>
          <p:nvPr/>
        </p:nvSpPr>
        <p:spPr>
          <a:xfrm>
            <a:off x="58268" y="5099520"/>
            <a:ext cx="9085732" cy="1754326"/>
          </a:xfrm>
          <a:prstGeom prst="rect">
            <a:avLst/>
          </a:prstGeom>
          <a:noFill/>
        </p:spPr>
        <p:txBody>
          <a:bodyPr wrap="square" rtlCol="0">
            <a:spAutoFit/>
          </a:bodyPr>
          <a:lstStyle/>
          <a:p>
            <a:pPr marL="457200" indent="-457200">
              <a:buFont typeface="Arial" panose="020B0604020202020204" pitchFamily="34" charset="0"/>
              <a:buChar char="•"/>
            </a:pPr>
            <a:r>
              <a:rPr lang="en-US" dirty="0">
                <a:solidFill>
                  <a:schemeClr val="bg1"/>
                </a:solidFill>
              </a:rPr>
              <a:t>Increase network effect :: Pursue Business Plan</a:t>
            </a:r>
          </a:p>
          <a:p>
            <a:pPr marL="457200" indent="-457200">
              <a:buFont typeface="Arial" panose="020B0604020202020204" pitchFamily="34" charset="0"/>
              <a:buChar char="•"/>
            </a:pPr>
            <a:r>
              <a:rPr lang="en-US" dirty="0">
                <a:solidFill>
                  <a:srgbClr val="FFC000"/>
                </a:solidFill>
              </a:rPr>
              <a:t>Extract rent</a:t>
            </a:r>
            <a:r>
              <a:rPr lang="en-US" dirty="0">
                <a:solidFill>
                  <a:schemeClr val="bg1"/>
                </a:solidFill>
              </a:rPr>
              <a:t> (</a:t>
            </a:r>
            <a:r>
              <a:rPr lang="en-US" dirty="0">
                <a:solidFill>
                  <a:srgbClr val="FF0000"/>
                </a:solidFill>
              </a:rPr>
              <a:t>vertical firm</a:t>
            </a:r>
            <a:r>
              <a:rPr lang="en-US" dirty="0">
                <a:solidFill>
                  <a:schemeClr val="bg1"/>
                </a:solidFill>
              </a:rPr>
              <a:t> making lots of money)</a:t>
            </a:r>
          </a:p>
          <a:p>
            <a:pPr marL="914400" lvl="1" indent="-457200">
              <a:buFont typeface="Arial" panose="020B0604020202020204" pitchFamily="34" charset="0"/>
              <a:buChar char="•"/>
            </a:pPr>
            <a:r>
              <a:rPr lang="en-US" dirty="0">
                <a:solidFill>
                  <a:srgbClr val="66FFFF"/>
                </a:solidFill>
              </a:rPr>
              <a:t>Reduce costs</a:t>
            </a:r>
          </a:p>
          <a:p>
            <a:pPr marL="457200" indent="-457200">
              <a:buFont typeface="Arial" panose="020B0604020202020204" pitchFamily="34" charset="0"/>
              <a:buChar char="•"/>
            </a:pPr>
            <a:r>
              <a:rPr lang="en-US" dirty="0">
                <a:solidFill>
                  <a:srgbClr val="FFC000"/>
                </a:solidFill>
              </a:rPr>
              <a:t>Barrier to market entry</a:t>
            </a:r>
            <a:r>
              <a:rPr lang="en-US" dirty="0">
                <a:solidFill>
                  <a:schemeClr val="bg1"/>
                </a:solidFill>
              </a:rPr>
              <a:t> (</a:t>
            </a:r>
            <a:r>
              <a:rPr lang="en-US" dirty="0">
                <a:solidFill>
                  <a:srgbClr val="66FFFF"/>
                </a:solidFill>
              </a:rPr>
              <a:t>horizontal </a:t>
            </a:r>
            <a:r>
              <a:rPr lang="en-US" dirty="0">
                <a:solidFill>
                  <a:srgbClr val="FF0000"/>
                </a:solidFill>
              </a:rPr>
              <a:t>or vertical </a:t>
            </a:r>
            <a:r>
              <a:rPr lang="en-US" dirty="0">
                <a:solidFill>
                  <a:schemeClr val="bg1"/>
                </a:solidFill>
              </a:rPr>
              <a:t>competing firm)</a:t>
            </a:r>
          </a:p>
          <a:p>
            <a:pPr marL="914400" lvl="1" indent="-457200">
              <a:buFont typeface="Arial" panose="020B0604020202020204" pitchFamily="34" charset="0"/>
              <a:buChar char="•"/>
            </a:pPr>
            <a:r>
              <a:rPr lang="en-US" dirty="0">
                <a:solidFill>
                  <a:schemeClr val="bg1"/>
                </a:solidFill>
              </a:rPr>
              <a:t>Raise costs</a:t>
            </a:r>
          </a:p>
          <a:p>
            <a:pPr marL="914400" lvl="1" indent="-457200">
              <a:buFont typeface="Arial" panose="020B0604020202020204" pitchFamily="34" charset="0"/>
              <a:buChar char="•"/>
            </a:pPr>
            <a:r>
              <a:rPr lang="en-US" dirty="0">
                <a:solidFill>
                  <a:schemeClr val="bg1"/>
                </a:solidFill>
              </a:rPr>
              <a:t>Refuse interconnection</a:t>
            </a:r>
          </a:p>
        </p:txBody>
      </p:sp>
      <p:sp>
        <p:nvSpPr>
          <p:cNvPr id="9" name="Rounded Rectangle 5">
            <a:extLst>
              <a:ext uri="{FF2B5EF4-FFF2-40B4-BE49-F238E27FC236}">
                <a16:creationId xmlns:a16="http://schemas.microsoft.com/office/drawing/2014/main" id="{77641D30-BB18-4A31-9FAE-1296A1EA4B1B}"/>
              </a:ext>
            </a:extLst>
          </p:cNvPr>
          <p:cNvSpPr/>
          <p:nvPr/>
        </p:nvSpPr>
        <p:spPr>
          <a:xfrm>
            <a:off x="0" y="3212984"/>
            <a:ext cx="475019" cy="48841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800" dirty="0">
                <a:sym typeface="Webdings"/>
              </a:rPr>
              <a:t></a:t>
            </a:r>
            <a:endParaRPr lang="en-US" sz="2800" dirty="0"/>
          </a:p>
        </p:txBody>
      </p:sp>
      <p:sp>
        <p:nvSpPr>
          <p:cNvPr id="8" name="Rounded Rectangle 5">
            <a:extLst>
              <a:ext uri="{FF2B5EF4-FFF2-40B4-BE49-F238E27FC236}">
                <a16:creationId xmlns:a16="http://schemas.microsoft.com/office/drawing/2014/main" id="{F0202540-9CB1-4340-9EB7-4F084038D25D}"/>
              </a:ext>
            </a:extLst>
          </p:cNvPr>
          <p:cNvSpPr/>
          <p:nvPr/>
        </p:nvSpPr>
        <p:spPr>
          <a:xfrm>
            <a:off x="7903828" y="1202279"/>
            <a:ext cx="475019" cy="4884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800" dirty="0">
                <a:sym typeface="Webdings"/>
              </a:rPr>
              <a:t></a:t>
            </a:r>
            <a:endParaRPr lang="en-US" sz="2800" dirty="0"/>
          </a:p>
        </p:txBody>
      </p:sp>
    </p:spTree>
    <p:extLst>
      <p:ext uri="{BB962C8B-B14F-4D97-AF65-F5344CB8AC3E}">
        <p14:creationId xmlns:p14="http://schemas.microsoft.com/office/powerpoint/2010/main" val="34128888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89EE4DC-CCC5-4763-8002-A2BFA25C820B}"/>
              </a:ext>
            </a:extLst>
          </p:cNvPr>
          <p:cNvCxnSpPr/>
          <p:nvPr/>
        </p:nvCxnSpPr>
        <p:spPr>
          <a:xfrm>
            <a:off x="1697716" y="4186106"/>
            <a:ext cx="1073951" cy="0"/>
          </a:xfrm>
          <a:prstGeom prst="line">
            <a:avLst/>
          </a:prstGeom>
          <a:ln w="762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C4E1001-1222-4456-A030-B150DDE22BEB}"/>
              </a:ext>
            </a:extLst>
          </p:cNvPr>
          <p:cNvSpPr>
            <a:spLocks noGrp="1"/>
          </p:cNvSpPr>
          <p:nvPr>
            <p:ph type="title"/>
          </p:nvPr>
        </p:nvSpPr>
        <p:spPr/>
        <p:txBody>
          <a:bodyPr/>
          <a:lstStyle/>
          <a:p>
            <a:r>
              <a:rPr lang="en-US" dirty="0"/>
              <a:t>Ability</a:t>
            </a:r>
          </a:p>
        </p:txBody>
      </p:sp>
      <p:sp>
        <p:nvSpPr>
          <p:cNvPr id="3" name="Cloud">
            <a:extLst>
              <a:ext uri="{FF2B5EF4-FFF2-40B4-BE49-F238E27FC236}">
                <a16:creationId xmlns:a16="http://schemas.microsoft.com/office/drawing/2014/main" id="{FE909CB4-1C16-430C-B89F-58978C3E86DF}"/>
              </a:ext>
            </a:extLst>
          </p:cNvPr>
          <p:cNvSpPr>
            <a:spLocks noChangeAspect="1" noEditPoints="1" noChangeArrowheads="1"/>
          </p:cNvSpPr>
          <p:nvPr/>
        </p:nvSpPr>
        <p:spPr bwMode="auto">
          <a:xfrm>
            <a:off x="207977" y="3701393"/>
            <a:ext cx="1595656" cy="97127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Network</a:t>
            </a:r>
          </a:p>
        </p:txBody>
      </p:sp>
      <p:sp>
        <p:nvSpPr>
          <p:cNvPr id="4" name="Cloud">
            <a:extLst>
              <a:ext uri="{FF2B5EF4-FFF2-40B4-BE49-F238E27FC236}">
                <a16:creationId xmlns:a16="http://schemas.microsoft.com/office/drawing/2014/main" id="{E7697F59-A494-48A7-8889-9876BDD659FB}"/>
              </a:ext>
            </a:extLst>
          </p:cNvPr>
          <p:cNvSpPr>
            <a:spLocks noChangeAspect="1" noEditPoints="1" noChangeArrowheads="1"/>
          </p:cNvSpPr>
          <p:nvPr/>
        </p:nvSpPr>
        <p:spPr bwMode="auto">
          <a:xfrm>
            <a:off x="2248250" y="1327678"/>
            <a:ext cx="6267100" cy="38147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w="9525">
            <a:solidFill>
              <a:srgbClr val="000000"/>
            </a:solidFill>
            <a:miter lim="800000"/>
            <a:headEnd/>
            <a:tailEnd/>
          </a:ln>
          <a:effectLst>
            <a:outerShdw blurRad="63500" dist="107763" dir="2700000" algn="ctr" rotWithShape="0">
              <a:srgbClr val="000000">
                <a:alpha val="74997"/>
              </a:srgbClr>
            </a:outerShdw>
          </a:effectLst>
        </p:spPr>
        <p:txBody>
          <a:bodyPr anchor="ctr" anchorCtr="0"/>
          <a:lstStyle/>
          <a:p>
            <a:pPr algn="ctr">
              <a:defRPr/>
            </a:pPr>
            <a:r>
              <a:rPr lang="en-US" sz="1600" dirty="0">
                <a:latin typeface="Arial" charset="0"/>
                <a:ea typeface="ＭＳ Ｐゴシック" charset="0"/>
                <a:cs typeface="ＭＳ Ｐゴシック" charset="0"/>
              </a:rPr>
              <a:t>Network</a:t>
            </a:r>
          </a:p>
        </p:txBody>
      </p:sp>
      <p:sp>
        <p:nvSpPr>
          <p:cNvPr id="7" name="TextBox 6">
            <a:extLst>
              <a:ext uri="{FF2B5EF4-FFF2-40B4-BE49-F238E27FC236}">
                <a16:creationId xmlns:a16="http://schemas.microsoft.com/office/drawing/2014/main" id="{5A4F6512-59C2-444B-A412-41A003933D59}"/>
              </a:ext>
            </a:extLst>
          </p:cNvPr>
          <p:cNvSpPr txBox="1"/>
          <p:nvPr/>
        </p:nvSpPr>
        <p:spPr>
          <a:xfrm>
            <a:off x="58268" y="5091131"/>
            <a:ext cx="9085732"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C000"/>
                </a:solidFill>
              </a:rPr>
              <a:t>Large value </a:t>
            </a:r>
            <a:r>
              <a:rPr lang="en-US" sz="2800" dirty="0">
                <a:solidFill>
                  <a:schemeClr val="bg1"/>
                </a:solidFill>
              </a:rPr>
              <a:t>(lots of end users)</a:t>
            </a:r>
          </a:p>
          <a:p>
            <a:pPr marL="914400" lvl="1" indent="-457200">
              <a:buFont typeface="Arial" panose="020B0604020202020204" pitchFamily="34" charset="0"/>
              <a:buChar char="•"/>
            </a:pPr>
            <a:r>
              <a:rPr lang="en-US" sz="2800" dirty="0">
                <a:solidFill>
                  <a:srgbClr val="FFC000"/>
                </a:solidFill>
              </a:rPr>
              <a:t>End users </a:t>
            </a:r>
            <a:r>
              <a:rPr lang="en-US" sz="2800" dirty="0">
                <a:solidFill>
                  <a:schemeClr val="bg1"/>
                </a:solidFill>
              </a:rPr>
              <a:t>= </a:t>
            </a:r>
            <a:r>
              <a:rPr lang="en-US" sz="2800" dirty="0">
                <a:solidFill>
                  <a:srgbClr val="66FFFF"/>
                </a:solidFill>
              </a:rPr>
              <a:t>substantial increase network effect</a:t>
            </a:r>
          </a:p>
          <a:p>
            <a:pPr marL="914400" lvl="1" indent="-457200">
              <a:buFont typeface="Arial" panose="020B0604020202020204" pitchFamily="34" charset="0"/>
              <a:buChar char="•"/>
            </a:pPr>
            <a:r>
              <a:rPr lang="en-US" sz="2800" dirty="0">
                <a:solidFill>
                  <a:srgbClr val="FFC000"/>
                </a:solidFill>
              </a:rPr>
              <a:t>End users </a:t>
            </a:r>
            <a:r>
              <a:rPr lang="en-US" sz="2800" dirty="0">
                <a:solidFill>
                  <a:schemeClr val="bg1"/>
                </a:solidFill>
              </a:rPr>
              <a:t>= </a:t>
            </a:r>
            <a:r>
              <a:rPr lang="en-US" sz="2800" dirty="0">
                <a:solidFill>
                  <a:srgbClr val="FF0000"/>
                </a:solidFill>
              </a:rPr>
              <a:t>substantial portion customer base</a:t>
            </a:r>
          </a:p>
          <a:p>
            <a:pPr marL="457200" indent="-457200">
              <a:buFont typeface="Arial" panose="020B0604020202020204" pitchFamily="34" charset="0"/>
              <a:buChar char="•"/>
            </a:pPr>
            <a:r>
              <a:rPr lang="en-US" sz="2800" dirty="0">
                <a:solidFill>
                  <a:srgbClr val="FFC000"/>
                </a:solidFill>
              </a:rPr>
              <a:t>Control of interconnection </a:t>
            </a:r>
            <a:r>
              <a:rPr lang="en-US" sz="2800" dirty="0">
                <a:solidFill>
                  <a:schemeClr val="bg1"/>
                </a:solidFill>
              </a:rPr>
              <a:t>(block or degrade)</a:t>
            </a:r>
          </a:p>
        </p:txBody>
      </p:sp>
      <p:sp>
        <p:nvSpPr>
          <p:cNvPr id="10" name="Rounded Rectangle 5">
            <a:extLst>
              <a:ext uri="{FF2B5EF4-FFF2-40B4-BE49-F238E27FC236}">
                <a16:creationId xmlns:a16="http://schemas.microsoft.com/office/drawing/2014/main" id="{E8B2B739-56CC-4268-B016-D658C75B2ED4}"/>
              </a:ext>
            </a:extLst>
          </p:cNvPr>
          <p:cNvSpPr/>
          <p:nvPr/>
        </p:nvSpPr>
        <p:spPr>
          <a:xfrm>
            <a:off x="0" y="3212984"/>
            <a:ext cx="475019" cy="48841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sz="2800" dirty="0">
                <a:sym typeface="Webdings"/>
              </a:rPr>
              <a:t></a:t>
            </a:r>
            <a:endParaRPr lang="en-US" sz="2800" dirty="0"/>
          </a:p>
        </p:txBody>
      </p:sp>
      <p:pic>
        <p:nvPicPr>
          <p:cNvPr id="11" name="Picture 10">
            <a:extLst>
              <a:ext uri="{FF2B5EF4-FFF2-40B4-BE49-F238E27FC236}">
                <a16:creationId xmlns:a16="http://schemas.microsoft.com/office/drawing/2014/main" id="{0658B79F-C290-4505-9657-33382CE69EA3}"/>
              </a:ext>
            </a:extLst>
          </p:cNvPr>
          <p:cNvPicPr>
            <a:picLocks noChangeAspect="1"/>
          </p:cNvPicPr>
          <p:nvPr/>
        </p:nvPicPr>
        <p:blipFill>
          <a:blip r:embed="rId3"/>
          <a:stretch>
            <a:fillRect/>
          </a:stretch>
        </p:blipFill>
        <p:spPr>
          <a:xfrm>
            <a:off x="2134934" y="3762223"/>
            <a:ext cx="634039" cy="634039"/>
          </a:xfrm>
          <a:prstGeom prst="rect">
            <a:avLst/>
          </a:prstGeom>
        </p:spPr>
      </p:pic>
    </p:spTree>
    <p:extLst>
      <p:ext uri="{BB962C8B-B14F-4D97-AF65-F5344CB8AC3E}">
        <p14:creationId xmlns:p14="http://schemas.microsoft.com/office/powerpoint/2010/main" val="34283790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9DDD8-3DA0-497B-849D-25A7A1061EC5}"/>
              </a:ext>
            </a:extLst>
          </p:cNvPr>
          <p:cNvSpPr>
            <a:spLocks noGrp="1"/>
          </p:cNvSpPr>
          <p:nvPr>
            <p:ph type="title"/>
          </p:nvPr>
        </p:nvSpPr>
        <p:spPr>
          <a:xfrm>
            <a:off x="637039" y="2504319"/>
            <a:ext cx="7886700" cy="1325563"/>
          </a:xfrm>
        </p:spPr>
        <p:txBody>
          <a:bodyPr>
            <a:normAutofit fontScale="90000"/>
          </a:bodyPr>
          <a:lstStyle/>
          <a:p>
            <a:pPr algn="ctr"/>
            <a:r>
              <a:rPr lang="en-US" dirty="0"/>
              <a:t>The Era of Telephone Competition</a:t>
            </a:r>
            <a:br>
              <a:rPr lang="en-US" dirty="0"/>
            </a:br>
            <a:r>
              <a:rPr lang="en-US" dirty="0"/>
              <a:t>1894 - 1921</a:t>
            </a:r>
          </a:p>
        </p:txBody>
      </p:sp>
    </p:spTree>
    <p:extLst>
      <p:ext uri="{BB962C8B-B14F-4D97-AF65-F5344CB8AC3E}">
        <p14:creationId xmlns:p14="http://schemas.microsoft.com/office/powerpoint/2010/main" val="17154883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442686" y="2960914"/>
            <a:ext cx="1669143" cy="529772"/>
          </a:xfrm>
          <a:prstGeom prst="ellipse">
            <a:avLst/>
          </a:prstGeom>
          <a:noFill/>
          <a:ln w="28575">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3998686" y="-9875"/>
            <a:ext cx="5145314" cy="6867875"/>
          </a:xfrm>
          <a:prstGeom prst="rect">
            <a:avLst/>
          </a:prstGeom>
        </p:spPr>
      </p:pic>
      <p:sp>
        <p:nvSpPr>
          <p:cNvPr id="3" name="TextBox 2"/>
          <p:cNvSpPr txBox="1"/>
          <p:nvPr/>
        </p:nvSpPr>
        <p:spPr>
          <a:xfrm>
            <a:off x="4584677" y="6027003"/>
            <a:ext cx="3973331" cy="830997"/>
          </a:xfrm>
          <a:prstGeom prst="rect">
            <a:avLst/>
          </a:prstGeom>
          <a:noFill/>
        </p:spPr>
        <p:txBody>
          <a:bodyPr wrap="none" rtlCol="0">
            <a:spAutoFit/>
          </a:bodyPr>
          <a:lstStyle/>
          <a:p>
            <a:pPr algn="ctr"/>
            <a:r>
              <a:rPr lang="en-US" sz="2400" dirty="0">
                <a:solidFill>
                  <a:schemeClr val="bg1"/>
                </a:solidFill>
                <a:effectLst>
                  <a:glow rad="254000">
                    <a:schemeClr val="tx2">
                      <a:lumMod val="10000"/>
                      <a:alpha val="75000"/>
                    </a:schemeClr>
                  </a:glow>
                </a:effectLst>
              </a:rPr>
              <a:t>Theodore Vail, President AT&amp;T</a:t>
            </a:r>
          </a:p>
          <a:p>
            <a:pPr algn="ctr"/>
            <a:r>
              <a:rPr lang="en-US" sz="2400" dirty="0">
                <a:solidFill>
                  <a:schemeClr val="bg1"/>
                </a:solidFill>
                <a:effectLst>
                  <a:glow rad="254000">
                    <a:schemeClr val="tx2">
                      <a:lumMod val="10000"/>
                      <a:alpha val="75000"/>
                    </a:schemeClr>
                  </a:glow>
                </a:effectLst>
              </a:rPr>
              <a:t>1907-1919 </a:t>
            </a:r>
          </a:p>
        </p:txBody>
      </p:sp>
      <p:pic>
        <p:nvPicPr>
          <p:cNvPr id="8" name="Picture 7"/>
          <p:cNvPicPr>
            <a:picLocks noChangeAspect="1"/>
          </p:cNvPicPr>
          <p:nvPr/>
        </p:nvPicPr>
        <p:blipFill>
          <a:blip r:embed="rId4"/>
          <a:stretch>
            <a:fillRect/>
          </a:stretch>
        </p:blipFill>
        <p:spPr>
          <a:xfrm>
            <a:off x="1691831" y="2736049"/>
            <a:ext cx="412740" cy="412740"/>
          </a:xfrm>
          <a:prstGeom prst="rect">
            <a:avLst/>
          </a:prstGeom>
          <a:solidFill>
            <a:schemeClr val="accent2">
              <a:lumMod val="40000"/>
              <a:lumOff val="60000"/>
            </a:schemeClr>
          </a:solidFill>
        </p:spPr>
      </p:pic>
      <p:pic>
        <p:nvPicPr>
          <p:cNvPr id="9" name="Picture 8"/>
          <p:cNvPicPr>
            <a:picLocks noChangeAspect="1"/>
          </p:cNvPicPr>
          <p:nvPr/>
        </p:nvPicPr>
        <p:blipFill>
          <a:blip r:embed="rId4"/>
          <a:stretch>
            <a:fillRect/>
          </a:stretch>
        </p:blipFill>
        <p:spPr>
          <a:xfrm>
            <a:off x="1043698" y="3309479"/>
            <a:ext cx="412740" cy="412740"/>
          </a:xfrm>
          <a:prstGeom prst="rect">
            <a:avLst/>
          </a:prstGeom>
          <a:solidFill>
            <a:schemeClr val="accent3">
              <a:lumMod val="40000"/>
              <a:lumOff val="60000"/>
            </a:schemeClr>
          </a:solidFill>
        </p:spPr>
      </p:pic>
      <p:pic>
        <p:nvPicPr>
          <p:cNvPr id="10" name="Picture 9"/>
          <p:cNvPicPr>
            <a:picLocks noChangeAspect="1"/>
          </p:cNvPicPr>
          <p:nvPr/>
        </p:nvPicPr>
        <p:blipFill>
          <a:blip r:embed="rId4"/>
          <a:stretch>
            <a:fillRect/>
          </a:stretch>
        </p:blipFill>
        <p:spPr>
          <a:xfrm>
            <a:off x="449593" y="2721534"/>
            <a:ext cx="412740" cy="412740"/>
          </a:xfrm>
          <a:prstGeom prst="rect">
            <a:avLst/>
          </a:prstGeom>
          <a:solidFill>
            <a:schemeClr val="accent1">
              <a:lumMod val="60000"/>
              <a:lumOff val="40000"/>
            </a:schemeClr>
          </a:solidFill>
        </p:spPr>
      </p:pic>
      <p:sp>
        <p:nvSpPr>
          <p:cNvPr id="14" name="TextBox 13"/>
          <p:cNvSpPr txBox="1"/>
          <p:nvPr/>
        </p:nvSpPr>
        <p:spPr>
          <a:xfrm>
            <a:off x="178525" y="3707649"/>
            <a:ext cx="2108269" cy="276999"/>
          </a:xfrm>
          <a:prstGeom prst="rect">
            <a:avLst/>
          </a:prstGeom>
          <a:noFill/>
        </p:spPr>
        <p:txBody>
          <a:bodyPr wrap="none" rtlCol="0">
            <a:spAutoFit/>
          </a:bodyPr>
          <a:lstStyle/>
          <a:p>
            <a:r>
              <a:rPr lang="en-US" sz="1200" dirty="0">
                <a:solidFill>
                  <a:srgbClr val="FFFFFF"/>
                </a:solidFill>
              </a:rPr>
              <a:t>Independent Telephone Cos</a:t>
            </a:r>
          </a:p>
        </p:txBody>
      </p:sp>
      <p:sp>
        <p:nvSpPr>
          <p:cNvPr id="41" name="Oval 40"/>
          <p:cNvSpPr/>
          <p:nvPr/>
        </p:nvSpPr>
        <p:spPr>
          <a:xfrm>
            <a:off x="3693882" y="3424061"/>
            <a:ext cx="1270000" cy="529772"/>
          </a:xfrm>
          <a:prstGeom prst="ellipse">
            <a:avLst/>
          </a:prstGeom>
          <a:noFill/>
          <a:ln w="28575">
            <a:solidFill>
              <a:srgbClr val="99CC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5"/>
          <a:srcRect r="50704"/>
          <a:stretch/>
        </p:blipFill>
        <p:spPr>
          <a:xfrm>
            <a:off x="3607465" y="3260098"/>
            <a:ext cx="435310" cy="447551"/>
          </a:xfrm>
          <a:prstGeom prst="rect">
            <a:avLst/>
          </a:prstGeom>
        </p:spPr>
      </p:pic>
      <p:pic>
        <p:nvPicPr>
          <p:cNvPr id="5" name="Picture 4"/>
          <p:cNvPicPr>
            <a:picLocks noChangeAspect="1"/>
          </p:cNvPicPr>
          <p:nvPr/>
        </p:nvPicPr>
        <p:blipFill rotWithShape="1">
          <a:blip r:embed="rId5"/>
          <a:srcRect r="50704"/>
          <a:stretch/>
        </p:blipFill>
        <p:spPr>
          <a:xfrm>
            <a:off x="4549034" y="3246112"/>
            <a:ext cx="435310" cy="447551"/>
          </a:xfrm>
          <a:prstGeom prst="rect">
            <a:avLst/>
          </a:prstGeom>
        </p:spPr>
      </p:pic>
      <p:sp>
        <p:nvSpPr>
          <p:cNvPr id="42" name="Oval 41"/>
          <p:cNvSpPr/>
          <p:nvPr/>
        </p:nvSpPr>
        <p:spPr>
          <a:xfrm>
            <a:off x="7284074" y="5119196"/>
            <a:ext cx="1270000" cy="529772"/>
          </a:xfrm>
          <a:prstGeom prst="ellipse">
            <a:avLst/>
          </a:prstGeom>
          <a:noFill/>
          <a:ln w="28575">
            <a:solidFill>
              <a:srgbClr val="99CC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327634" y="5800209"/>
            <a:ext cx="1270000" cy="529772"/>
          </a:xfrm>
          <a:prstGeom prst="ellipse">
            <a:avLst/>
          </a:prstGeom>
          <a:noFill/>
          <a:ln w="28575">
            <a:solidFill>
              <a:srgbClr val="99CC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1205792" y="4158296"/>
            <a:ext cx="6078281" cy="1836292"/>
          </a:xfrm>
          <a:prstGeom prst="ellipse">
            <a:avLst/>
          </a:prstGeom>
          <a:noFill/>
          <a:ln w="28575">
            <a:solidFill>
              <a:srgbClr val="99CC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6"/>
          <a:stretch>
            <a:fillRect/>
          </a:stretch>
        </p:blipFill>
        <p:spPr>
          <a:xfrm>
            <a:off x="2612137" y="3666057"/>
            <a:ext cx="634039" cy="634039"/>
          </a:xfrm>
          <a:prstGeom prst="rect">
            <a:avLst/>
          </a:prstGeom>
        </p:spPr>
      </p:pic>
      <p:cxnSp>
        <p:nvCxnSpPr>
          <p:cNvPr id="47" name="Straight Connector 46"/>
          <p:cNvCxnSpPr>
            <a:stCxn id="34" idx="5"/>
          </p:cNvCxnSpPr>
          <p:nvPr/>
        </p:nvCxnSpPr>
        <p:spPr>
          <a:xfrm>
            <a:off x="1867389" y="3413103"/>
            <a:ext cx="679868" cy="386900"/>
          </a:xfrm>
          <a:prstGeom prst="line">
            <a:avLst/>
          </a:prstGeom>
          <a:ln>
            <a:solidFill>
              <a:schemeClr val="bg1">
                <a:lumMod val="50000"/>
              </a:schemeClr>
            </a:solidFill>
            <a:prstDash val="sysDash"/>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rotWithShape="1">
          <a:blip r:embed="rId7"/>
          <a:srcRect l="7863" t="5550" r="6221" b="13090"/>
          <a:stretch/>
        </p:blipFill>
        <p:spPr>
          <a:xfrm>
            <a:off x="1205793" y="5506305"/>
            <a:ext cx="505562" cy="499602"/>
          </a:xfrm>
          <a:prstGeom prst="rect">
            <a:avLst/>
          </a:prstGeom>
          <a:solidFill>
            <a:schemeClr val="bg1"/>
          </a:solidFill>
        </p:spPr>
      </p:pic>
      <p:pic>
        <p:nvPicPr>
          <p:cNvPr id="20" name="Picture 19"/>
          <p:cNvPicPr>
            <a:picLocks noChangeAspect="1"/>
          </p:cNvPicPr>
          <p:nvPr/>
        </p:nvPicPr>
        <p:blipFill rotWithShape="1">
          <a:blip r:embed="rId5"/>
          <a:srcRect r="50704"/>
          <a:stretch/>
        </p:blipFill>
        <p:spPr>
          <a:xfrm>
            <a:off x="344359" y="5599612"/>
            <a:ext cx="435310" cy="447551"/>
          </a:xfrm>
          <a:prstGeom prst="rect">
            <a:avLst/>
          </a:prstGeom>
        </p:spPr>
      </p:pic>
      <p:pic>
        <p:nvPicPr>
          <p:cNvPr id="18" name="Picture 17"/>
          <p:cNvPicPr>
            <a:picLocks noChangeAspect="1"/>
          </p:cNvPicPr>
          <p:nvPr/>
        </p:nvPicPr>
        <p:blipFill rotWithShape="1">
          <a:blip r:embed="rId5"/>
          <a:srcRect r="50704"/>
          <a:stretch/>
        </p:blipFill>
        <p:spPr>
          <a:xfrm>
            <a:off x="418497" y="6138882"/>
            <a:ext cx="435310" cy="447551"/>
          </a:xfrm>
          <a:prstGeom prst="rect">
            <a:avLst/>
          </a:prstGeom>
        </p:spPr>
      </p:pic>
      <p:pic>
        <p:nvPicPr>
          <p:cNvPr id="19" name="Picture 18"/>
          <p:cNvPicPr>
            <a:picLocks noChangeAspect="1"/>
          </p:cNvPicPr>
          <p:nvPr/>
        </p:nvPicPr>
        <p:blipFill rotWithShape="1">
          <a:blip r:embed="rId5"/>
          <a:srcRect r="50704"/>
          <a:stretch/>
        </p:blipFill>
        <p:spPr>
          <a:xfrm>
            <a:off x="1250068" y="6106205"/>
            <a:ext cx="435310" cy="447551"/>
          </a:xfrm>
          <a:prstGeom prst="rect">
            <a:avLst/>
          </a:prstGeom>
        </p:spPr>
      </p:pic>
      <p:pic>
        <p:nvPicPr>
          <p:cNvPr id="17" name="Picture 16"/>
          <p:cNvPicPr>
            <a:picLocks noChangeAspect="1"/>
          </p:cNvPicPr>
          <p:nvPr/>
        </p:nvPicPr>
        <p:blipFill rotWithShape="1">
          <a:blip r:embed="rId7"/>
          <a:srcRect l="7863" t="5550" r="6221" b="13090"/>
          <a:stretch/>
        </p:blipFill>
        <p:spPr>
          <a:xfrm>
            <a:off x="7012615" y="5163318"/>
            <a:ext cx="470128" cy="464586"/>
          </a:xfrm>
          <a:prstGeom prst="rect">
            <a:avLst/>
          </a:prstGeom>
          <a:solidFill>
            <a:srgbClr val="FFFFFF"/>
          </a:solidFill>
        </p:spPr>
      </p:pic>
      <p:pic>
        <p:nvPicPr>
          <p:cNvPr id="22" name="Picture 21"/>
          <p:cNvPicPr>
            <a:picLocks noChangeAspect="1"/>
          </p:cNvPicPr>
          <p:nvPr/>
        </p:nvPicPr>
        <p:blipFill rotWithShape="1">
          <a:blip r:embed="rId5"/>
          <a:srcRect r="50704"/>
          <a:stretch/>
        </p:blipFill>
        <p:spPr>
          <a:xfrm>
            <a:off x="7731469" y="4756726"/>
            <a:ext cx="435310" cy="447551"/>
          </a:xfrm>
          <a:prstGeom prst="rect">
            <a:avLst/>
          </a:prstGeom>
        </p:spPr>
      </p:pic>
      <p:pic>
        <p:nvPicPr>
          <p:cNvPr id="21" name="Picture 20"/>
          <p:cNvPicPr>
            <a:picLocks noChangeAspect="1"/>
          </p:cNvPicPr>
          <p:nvPr/>
        </p:nvPicPr>
        <p:blipFill rotWithShape="1">
          <a:blip r:embed="rId5"/>
          <a:srcRect r="50704"/>
          <a:stretch/>
        </p:blipFill>
        <p:spPr>
          <a:xfrm>
            <a:off x="8369195" y="5163318"/>
            <a:ext cx="435310" cy="447551"/>
          </a:xfrm>
          <a:prstGeom prst="rect">
            <a:avLst/>
          </a:prstGeom>
        </p:spPr>
      </p:pic>
      <p:pic>
        <p:nvPicPr>
          <p:cNvPr id="23" name="Picture 22"/>
          <p:cNvPicPr>
            <a:picLocks noChangeAspect="1"/>
          </p:cNvPicPr>
          <p:nvPr/>
        </p:nvPicPr>
        <p:blipFill rotWithShape="1">
          <a:blip r:embed="rId5"/>
          <a:srcRect r="50704"/>
          <a:stretch/>
        </p:blipFill>
        <p:spPr>
          <a:xfrm>
            <a:off x="7716230" y="5506305"/>
            <a:ext cx="435310" cy="447551"/>
          </a:xfrm>
          <a:prstGeom prst="rect">
            <a:avLst/>
          </a:prstGeom>
        </p:spPr>
      </p:pic>
      <p:pic>
        <p:nvPicPr>
          <p:cNvPr id="16" name="Picture 15"/>
          <p:cNvPicPr>
            <a:picLocks noChangeAspect="1"/>
          </p:cNvPicPr>
          <p:nvPr/>
        </p:nvPicPr>
        <p:blipFill rotWithShape="1">
          <a:blip r:embed="rId7"/>
          <a:srcRect l="7863" t="5550" r="6221" b="13090"/>
          <a:stretch/>
        </p:blipFill>
        <p:spPr>
          <a:xfrm>
            <a:off x="4054234" y="3800003"/>
            <a:ext cx="494799" cy="488966"/>
          </a:xfrm>
          <a:prstGeom prst="rect">
            <a:avLst/>
          </a:prstGeom>
          <a:solidFill>
            <a:srgbClr val="FFFFFF"/>
          </a:solidFill>
        </p:spPr>
      </p:pic>
      <p:sp>
        <p:nvSpPr>
          <p:cNvPr id="7" name="TextBox 6"/>
          <p:cNvSpPr txBox="1"/>
          <p:nvPr/>
        </p:nvSpPr>
        <p:spPr>
          <a:xfrm>
            <a:off x="1" y="16644"/>
            <a:ext cx="5226340" cy="2723823"/>
          </a:xfrm>
          <a:prstGeom prst="rect">
            <a:avLst/>
          </a:prstGeom>
          <a:noFill/>
        </p:spPr>
        <p:txBody>
          <a:bodyPr wrap="square" rtlCol="0">
            <a:spAutoFit/>
          </a:bodyPr>
          <a:lstStyle/>
          <a:p>
            <a:pPr marL="457200" indent="-457200">
              <a:buFont typeface="Arial" panose="020B0604020202020204" pitchFamily="34" charset="0"/>
              <a:buChar char="•"/>
            </a:pPr>
            <a:r>
              <a:rPr lang="en-US" sz="1900" dirty="0">
                <a:solidFill>
                  <a:schemeClr val="bg1"/>
                </a:solidFill>
              </a:rPr>
              <a:t>Markets could have “dual service” ~ Did not interconnect ~ businesses had two phones; two numbers</a:t>
            </a:r>
          </a:p>
          <a:p>
            <a:pPr marL="457200" indent="-457200">
              <a:buFont typeface="Arial" panose="020B0604020202020204" pitchFamily="34" charset="0"/>
              <a:buChar char="•"/>
            </a:pPr>
            <a:r>
              <a:rPr lang="en-US" sz="1900" dirty="0">
                <a:solidFill>
                  <a:schemeClr val="bg1"/>
                </a:solidFill>
              </a:rPr>
              <a:t>6000 Independent </a:t>
            </a:r>
            <a:r>
              <a:rPr lang="en-US" sz="1900" dirty="0" err="1">
                <a:solidFill>
                  <a:schemeClr val="bg1"/>
                </a:solidFill>
              </a:rPr>
              <a:t>telcos</a:t>
            </a:r>
            <a:endParaRPr lang="en-US" sz="1900" dirty="0">
              <a:solidFill>
                <a:schemeClr val="bg1"/>
              </a:solidFill>
            </a:endParaRPr>
          </a:p>
          <a:p>
            <a:pPr marL="457200" indent="-457200">
              <a:buFont typeface="Arial" panose="020B0604020202020204" pitchFamily="34" charset="0"/>
              <a:buChar char="•"/>
            </a:pPr>
            <a:r>
              <a:rPr lang="en-US" sz="1900" dirty="0">
                <a:solidFill>
                  <a:schemeClr val="bg1"/>
                </a:solidFill>
              </a:rPr>
              <a:t>Only AT&amp;T had “Long Lines” – AT&amp;T has largest network effect</a:t>
            </a:r>
          </a:p>
          <a:p>
            <a:pPr marL="457200" indent="-457200">
              <a:buFont typeface="Arial" panose="020B0604020202020204" pitchFamily="34" charset="0"/>
              <a:buChar char="•"/>
            </a:pPr>
            <a:r>
              <a:rPr lang="en-US" sz="1900" dirty="0">
                <a:solidFill>
                  <a:schemeClr val="bg1"/>
                </a:solidFill>
              </a:rPr>
              <a:t>Refuse interconnection with long distance (and refuse to sell Western Electric equipment; JP Morgan financing)</a:t>
            </a:r>
          </a:p>
        </p:txBody>
      </p:sp>
    </p:spTree>
    <p:extLst>
      <p:ext uri="{BB962C8B-B14F-4D97-AF65-F5344CB8AC3E}">
        <p14:creationId xmlns:p14="http://schemas.microsoft.com/office/powerpoint/2010/main" val="1316607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3000"/>
                                        <p:tgtEl>
                                          <p:spTgt spid="47"/>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776</TotalTime>
  <Words>2865</Words>
  <Application>Microsoft Office PowerPoint</Application>
  <PresentationFormat>On-screen Show (4:3)</PresentationFormat>
  <Paragraphs>594</Paragraphs>
  <Slides>32</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ＭＳ Ｐゴシック</vt:lpstr>
      <vt:lpstr>ＭＳ Ｐゴシック</vt:lpstr>
      <vt:lpstr>Arial</vt:lpstr>
      <vt:lpstr>Bradley Hand ITC</vt:lpstr>
      <vt:lpstr>Calibri</vt:lpstr>
      <vt:lpstr>Century Gothic</vt:lpstr>
      <vt:lpstr>Harrington</vt:lpstr>
      <vt:lpstr>Papyrus</vt:lpstr>
      <vt:lpstr>Webdings</vt:lpstr>
      <vt:lpstr>Wingdings</vt:lpstr>
      <vt:lpstr>Office Theme</vt:lpstr>
      <vt:lpstr>Interconnection</vt:lpstr>
      <vt:lpstr>Network Effect</vt:lpstr>
      <vt:lpstr>Network Effect</vt:lpstr>
      <vt:lpstr>Network Effect</vt:lpstr>
      <vt:lpstr>Revenue</vt:lpstr>
      <vt:lpstr>Incentives</vt:lpstr>
      <vt:lpstr>Ability</vt:lpstr>
      <vt:lpstr>The Era of Telephone Competition 1894 - 1921</vt:lpstr>
      <vt:lpstr>PowerPoint Presentation</vt:lpstr>
      <vt:lpstr>PowerPoint Presentation</vt:lpstr>
      <vt:lpstr>PowerPoint Presentation</vt:lpstr>
      <vt:lpstr>Interconnection Disputes</vt:lpstr>
      <vt:lpstr>Internet Interconnection</vt:lpstr>
      <vt:lpstr>Internet Interconnection</vt:lpstr>
      <vt:lpstr>Internet Interconnection</vt:lpstr>
      <vt:lpstr>1990s Hierarchical Ecosystem</vt:lpstr>
      <vt:lpstr>Routing Around Transit Fees</vt:lpstr>
      <vt:lpstr>Flat Earth</vt:lpstr>
      <vt:lpstr>A Plethora of Peering</vt:lpstr>
      <vt:lpstr>Flat Earth</vt:lpstr>
      <vt:lpstr>Flat Earth</vt:lpstr>
      <vt:lpstr>PowerPoint Presentation</vt:lpstr>
      <vt:lpstr>Flat Earth</vt:lpstr>
      <vt:lpstr>PowerPoint Presentation</vt:lpstr>
      <vt:lpstr>PowerPoint Presentation</vt:lpstr>
      <vt:lpstr>PowerPoint Presentation</vt:lpstr>
      <vt:lpstr>Computer Inquiries</vt:lpstr>
      <vt:lpstr>PowerPoint Presentation</vt:lpstr>
      <vt:lpstr>PowerPoint Presentation</vt:lpstr>
      <vt:lpstr>MCI</vt:lpstr>
      <vt:lpstr>PowerPoint Presentation</vt:lpstr>
      <vt:lpstr>MCI v AT&amp;T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Interconnection</dc:title>
  <dc:creator>Robert Cannon</dc:creator>
  <cp:lastModifiedBy>Robert Cannon</cp:lastModifiedBy>
  <cp:revision>54</cp:revision>
  <dcterms:created xsi:type="dcterms:W3CDTF">2017-11-22T15:55:26Z</dcterms:created>
  <dcterms:modified xsi:type="dcterms:W3CDTF">2017-12-01T15:52:44Z</dcterms:modified>
</cp:coreProperties>
</file>