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20"/>
  </p:notesMasterIdLst>
  <p:sldIdLst>
    <p:sldId id="539" r:id="rId2"/>
    <p:sldId id="534" r:id="rId3"/>
    <p:sldId id="532" r:id="rId4"/>
    <p:sldId id="533" r:id="rId5"/>
    <p:sldId id="577" r:id="rId6"/>
    <p:sldId id="576" r:id="rId7"/>
    <p:sldId id="330" r:id="rId8"/>
    <p:sldId id="299" r:id="rId9"/>
    <p:sldId id="400" r:id="rId10"/>
    <p:sldId id="401" r:id="rId11"/>
    <p:sldId id="551" r:id="rId12"/>
    <p:sldId id="580" r:id="rId13"/>
    <p:sldId id="581" r:id="rId14"/>
    <p:sldId id="304" r:id="rId15"/>
    <p:sldId id="318" r:id="rId16"/>
    <p:sldId id="317" r:id="rId17"/>
    <p:sldId id="321" r:id="rId18"/>
    <p:sldId id="583" r:id="rId19"/>
  </p:sldIdLst>
  <p:sldSz cx="9144000" cy="6858000" type="screen4x3"/>
  <p:notesSz cx="6858000" cy="9144000"/>
  <p:embeddedFontLst>
    <p:embeddedFont>
      <p:font typeface="Aharoni" panose="02010803020104030203" pitchFamily="2" charset="-79"/>
      <p:bold r:id="rId21"/>
    </p:embeddedFont>
    <p:embeddedFont>
      <p:font typeface="Arial Black" panose="020B0A04020102020204" pitchFamily="34" charset="0"/>
      <p:bold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464653"/>
    <a:srgbClr val="FF0000"/>
    <a:srgbClr val="D45151"/>
    <a:srgbClr val="9C9CA3"/>
    <a:srgbClr val="CCE9AD"/>
    <a:srgbClr val="FFE6E6"/>
    <a:srgbClr val="C1FFC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501" autoAdjust="0"/>
  </p:normalViewPr>
  <p:slideViewPr>
    <p:cSldViewPr>
      <p:cViewPr varScale="1">
        <p:scale>
          <a:sx n="110" d="100"/>
          <a:sy n="110" d="100"/>
        </p:scale>
        <p:origin x="966" y="114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8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NULL"/><Relationship Id="rId4" Type="http://schemas.openxmlformats.org/officeDocument/2006/relationships/image" Target="../media/image20.jpeg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/>
              <a:t>Sublinear Algorithmic Tools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Andoni</a:t>
            </a:r>
          </a:p>
        </p:txBody>
      </p:sp>
    </p:spTree>
    <p:extLst>
      <p:ext uri="{BB962C8B-B14F-4D97-AF65-F5344CB8AC3E}">
        <p14:creationId xmlns:p14="http://schemas.microsoft.com/office/powerpoint/2010/main" val="32713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/>
              <a:t>Proof: JL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</p:spPr>
            <p:txBody>
              <a:bodyPr>
                <a:normAutofit fontScale="92500"/>
              </a:bodyPr>
              <a:lstStyle/>
              <a:p>
                <a:pPr>
                  <a:defRPr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is </a:t>
                </a:r>
                <a:r>
                  <a:rPr lang="en-US" sz="2800" dirty="0"/>
                  <a:t>distributed as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>
                  <a:solidFill>
                    <a:schemeClr val="tx2"/>
                  </a:solidFill>
                  <a:latin typeface="GillSans"/>
                </a:endParaRPr>
              </a:p>
              <a:p>
                <a:pPr lvl="1"/>
                <a:r>
                  <a:rPr lang="en-US" sz="2500" dirty="0">
                    <a:solidFill>
                      <a:schemeClr val="tx2"/>
                    </a:solidFill>
                    <a:latin typeface="GillSans"/>
                  </a:rPr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tx2"/>
                    </a:solidFill>
                    <a:latin typeface="GillSans"/>
                  </a:rPr>
                  <a:t> is distributed as 1D </a:t>
                </a:r>
                <a:r>
                  <a:rPr lang="en-US" sz="2500" dirty="0">
                    <a:latin typeface="GillSans"/>
                  </a:rPr>
                  <a:t>Gaussian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Hence: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called </a:t>
                </a:r>
                <a:r>
                  <a:rPr lang="en-US" dirty="0"/>
                  <a:t>chi-squared distribution </a:t>
                </a:r>
                <a:r>
                  <a:rPr lang="en-US" dirty="0">
                    <a:solidFill>
                      <a:schemeClr val="tx2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degrees</a:t>
                </a:r>
              </a:p>
              <a:p>
                <a:pPr lvl="1"/>
                <a:r>
                  <a:rPr lang="en-US" dirty="0"/>
                  <a:t>Expectation is =1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Fact: </a:t>
                </a:r>
                <a:r>
                  <a:rPr lang="en-US" dirty="0"/>
                  <a:t>chi-squared very well concentrated: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Equal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sym typeface="Symbol"/>
                  </a:rPr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Ω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Akin to central limit theorem</a:t>
                </a:r>
              </a:p>
              <a:p>
                <a:pPr marL="320040" lvl="1" indent="0">
                  <a:buNone/>
                </a:pPr>
                <a:endParaRPr lang="en-US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  <a:blipFill>
                <a:blip r:embed="rId5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4191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df</a:t>
                </a:r>
                <a:r>
                  <a:rPr lang="en-US" b="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blipFill rotWithShape="0">
                <a:blip r:embed="rId4"/>
                <a:stretch>
                  <a:fillRect l="-310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5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Numerical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Problem: </a:t>
                </a:r>
                <a:r>
                  <a:rPr lang="en-US" dirty="0"/>
                  <a:t>Least Square Regression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approximation </a:t>
                </a:r>
              </a:p>
              <a:p>
                <a:r>
                  <a:rPr lang="en-US" dirty="0"/>
                  <a:t>Usual (exact) solution:</a:t>
                </a:r>
              </a:p>
              <a:p>
                <a:pPr lvl="1"/>
                <a:r>
                  <a:rPr lang="en-US" dirty="0"/>
                  <a:t>Perform SVD (singular value decomposition)</a:t>
                </a:r>
              </a:p>
              <a:p>
                <a:pPr lvl="1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1.373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Faster?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  <a:blipFill>
                <a:blip r:embed="rId2"/>
                <a:stretch>
                  <a:fillRect l="-667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/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/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/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/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EE4708-E26B-473A-B033-5BD3B81DB4B7}"/>
              </a:ext>
            </a:extLst>
          </p:cNvPr>
          <p:cNvCxnSpPr>
            <a:cxnSpLocks/>
          </p:cNvCxnSpPr>
          <p:nvPr/>
        </p:nvCxnSpPr>
        <p:spPr>
          <a:xfrm>
            <a:off x="591617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D0EA9-8D2F-44AF-BC10-40714A7856D8}"/>
              </a:ext>
            </a:extLst>
          </p:cNvPr>
          <p:cNvCxnSpPr>
            <a:cxnSpLocks/>
          </p:cNvCxnSpPr>
          <p:nvPr/>
        </p:nvCxnSpPr>
        <p:spPr>
          <a:xfrm>
            <a:off x="599298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1086E3-87C1-460D-9BE0-2A4D9EDA388D}"/>
              </a:ext>
            </a:extLst>
          </p:cNvPr>
          <p:cNvCxnSpPr>
            <a:cxnSpLocks/>
          </p:cNvCxnSpPr>
          <p:nvPr/>
        </p:nvCxnSpPr>
        <p:spPr>
          <a:xfrm>
            <a:off x="883495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E0D4F-8162-41BC-A29F-A4ECF223794A}"/>
              </a:ext>
            </a:extLst>
          </p:cNvPr>
          <p:cNvCxnSpPr>
            <a:cxnSpLocks/>
          </p:cNvCxnSpPr>
          <p:nvPr/>
        </p:nvCxnSpPr>
        <p:spPr>
          <a:xfrm>
            <a:off x="891176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Numerical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Problem: </a:t>
                </a:r>
                <a:r>
                  <a:rPr lang="en-US" dirty="0"/>
                  <a:t>Least Square Regression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Idea: Reduce-Dimension &amp; Solve</a:t>
                </a:r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a dimension-reducing matrix</a:t>
                </a:r>
              </a:p>
              <a:p>
                <a:pPr lvl="1"/>
                <a:r>
                  <a:rPr lang="en-US" dirty="0"/>
                  <a:t>reduces to much 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problem</a:t>
                </a:r>
              </a:p>
              <a:p>
                <a:pPr lvl="1"/>
                <a:r>
                  <a:rPr lang="en-US" dirty="0"/>
                  <a:t>Hope: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Dimension reduction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satisfies:</a:t>
                </a:r>
              </a:p>
              <a:p>
                <a:pPr marL="59436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 with high probability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Issue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There’s an infinite number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-- can’t apply union bound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  <a:blipFill>
                <a:blip r:embed="rId2"/>
                <a:stretch>
                  <a:fillRect l="-667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/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/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/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43A85F-63AD-4D8C-9692-98A71D9A50C8}"/>
                  </a:ext>
                </a:extLst>
              </p:cNvPr>
              <p:cNvSpPr/>
              <p:nvPr/>
            </p:nvSpPr>
            <p:spPr>
              <a:xfrm>
                <a:off x="6377035" y="3514521"/>
                <a:ext cx="960125" cy="105156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43A85F-63AD-4D8C-9692-98A71D9A5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35" y="3514521"/>
                <a:ext cx="960125" cy="1051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4FB9BF-7FCE-4FC8-8FF1-5A15B43195F6}"/>
                  </a:ext>
                </a:extLst>
              </p:cNvPr>
              <p:cNvSpPr/>
              <p:nvPr/>
            </p:nvSpPr>
            <p:spPr>
              <a:xfrm>
                <a:off x="7413970" y="3520437"/>
                <a:ext cx="270055" cy="10515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4FB9BF-7FCE-4FC8-8FF1-5A15B4319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970" y="3520437"/>
                <a:ext cx="270055" cy="1051568"/>
              </a:xfrm>
              <a:prstGeom prst="rect">
                <a:avLst/>
              </a:prstGeom>
              <a:blipFill>
                <a:blip r:embed="rId7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C7FDEF-5137-489F-9D45-4FA4E4608651}"/>
                  </a:ext>
                </a:extLst>
              </p:cNvPr>
              <p:cNvSpPr/>
              <p:nvPr/>
            </p:nvSpPr>
            <p:spPr>
              <a:xfrm>
                <a:off x="8104040" y="3529582"/>
                <a:ext cx="270055" cy="105156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C7FDEF-5137-489F-9D45-4FA4E4608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040" y="3529582"/>
                <a:ext cx="270055" cy="1051568"/>
              </a:xfrm>
              <a:prstGeom prst="rect">
                <a:avLst/>
              </a:prstGeom>
              <a:blipFill>
                <a:blip r:embed="rId8"/>
                <a:stretch>
                  <a:fillRect l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E89643-7EB7-47DB-B254-72BA0CA86B35}"/>
                  </a:ext>
                </a:extLst>
              </p:cNvPr>
              <p:cNvSpPr txBox="1"/>
              <p:nvPr/>
            </p:nvSpPr>
            <p:spPr>
              <a:xfrm>
                <a:off x="7596632" y="3793756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E89643-7EB7-47DB-B254-72BA0CA86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32" y="3793756"/>
                <a:ext cx="551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/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blipFill>
                <a:blip r:embed="rId10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1FEBF-41EE-4DE6-8267-4FBC2F9FDC55}"/>
                  </a:ext>
                </a:extLst>
              </p:cNvPr>
              <p:cNvSpPr txBox="1"/>
              <p:nvPr/>
            </p:nvSpPr>
            <p:spPr>
              <a:xfrm>
                <a:off x="5570530" y="1121471"/>
                <a:ext cx="481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1FEBF-41EE-4DE6-8267-4FBC2F9FD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30" y="1121471"/>
                <a:ext cx="48179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B8861A95-0617-4C71-BB40-B3884CD1603E}"/>
              </a:ext>
            </a:extLst>
          </p:cNvPr>
          <p:cNvSpPr/>
          <p:nvPr/>
        </p:nvSpPr>
        <p:spPr>
          <a:xfrm rot="10800000">
            <a:off x="5990749" y="130886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371A07C-539A-497E-8542-10BA0E524165}"/>
              </a:ext>
            </a:extLst>
          </p:cNvPr>
          <p:cNvSpPr/>
          <p:nvPr/>
        </p:nvSpPr>
        <p:spPr>
          <a:xfrm>
            <a:off x="7440615" y="141429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B4FB12-8F7F-4DBE-8BB1-940B9E83FA90}"/>
                  </a:ext>
                </a:extLst>
              </p:cNvPr>
              <p:cNvSpPr txBox="1"/>
              <p:nvPr/>
            </p:nvSpPr>
            <p:spPr>
              <a:xfrm>
                <a:off x="7852708" y="1121471"/>
                <a:ext cx="481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B4FB12-8F7F-4DBE-8BB1-940B9E83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08" y="1121471"/>
                <a:ext cx="48179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:a16="http://schemas.microsoft.com/office/drawing/2014/main" id="{486A2455-B3FE-465A-AD4D-9EBA5C70D945}"/>
              </a:ext>
            </a:extLst>
          </p:cNvPr>
          <p:cNvSpPr/>
          <p:nvPr/>
        </p:nvSpPr>
        <p:spPr>
          <a:xfrm rot="10800000">
            <a:off x="8272927" y="130886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38784A0-3B33-440F-A55D-6845A1654ADB}"/>
              </a:ext>
            </a:extLst>
          </p:cNvPr>
          <p:cNvSpPr/>
          <p:nvPr/>
        </p:nvSpPr>
        <p:spPr>
          <a:xfrm>
            <a:off x="8603398" y="126170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NLA: Reduce-Dimension &amp;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fontScale="77500" lnSpcReduction="20000"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[S’06, CW’13, NN’13, MM’13, C’16]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enough?</a:t>
                </a:r>
              </a:p>
              <a:p>
                <a:pPr lvl="1"/>
                <a:r>
                  <a:rPr lang="en-US" dirty="0"/>
                  <a:t>Need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 only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r>
                  <a:rPr lang="en-US" dirty="0"/>
                  <a:t>Overall algorithm: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Issue:</a:t>
                </a:r>
                <a:r>
                  <a:rPr lang="en-US" dirty="0"/>
                  <a:t> time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=Gaussian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b="0" dirty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Idea: </a:t>
                </a:r>
                <a:r>
                  <a:rPr lang="en-US" dirty="0">
                    <a:solidFill>
                      <a:srgbClr val="C00000"/>
                    </a:solidFill>
                  </a:rPr>
                  <a:t>structured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dirty="0"/>
                  <a:t> can be computed faster</a:t>
                </a:r>
              </a:p>
              <a:p>
                <a:r>
                  <a:rPr lang="en-US" dirty="0"/>
                  <a:t>Overall result: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𝑛𝑛𝑧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  <a:blipFill>
                <a:blip r:embed="rId2"/>
                <a:stretch>
                  <a:fillRect l="-296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85"/>
              <p:cNvSpPr/>
              <p:nvPr/>
            </p:nvSpPr>
            <p:spPr>
              <a:xfrm>
                <a:off x="577880" y="1626799"/>
                <a:ext cx="6989710" cy="1338452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Oblivious Subspace Embedding:  </a:t>
                </a:r>
                <a:r>
                  <a:rPr lang="en-US" sz="2000" dirty="0">
                    <a:solidFill>
                      <a:schemeClr val="tx1"/>
                    </a:solidFill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</a:t>
                </a:r>
                <a:r>
                  <a:rPr lang="en-US" sz="2000" dirty="0">
                    <a:solidFill>
                      <a:srgbClr val="0000CC"/>
                    </a:solidFill>
                  </a:rPr>
                  <a:t>linear subspace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lvl="2"/>
                <a:r>
                  <a:rPr lang="en-US" sz="20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80" y="1626799"/>
                <a:ext cx="6989710" cy="133845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3949712-B089-4819-BA8D-6E3C8B948646}"/>
              </a:ext>
            </a:extLst>
          </p:cNvPr>
          <p:cNvSpPr/>
          <p:nvPr/>
        </p:nvSpPr>
        <p:spPr>
          <a:xfrm>
            <a:off x="6532877" y="3921175"/>
            <a:ext cx="2336348" cy="676918"/>
          </a:xfrm>
          <a:prstGeom prst="wedgeRoundRectCallout">
            <a:avLst>
              <a:gd name="adj1" fmla="val -75253"/>
              <a:gd name="adj2" fmla="val 92683"/>
              <a:gd name="adj3" fmla="val 16667"/>
            </a:avLst>
          </a:prstGeom>
          <a:solidFill>
            <a:srgbClr val="FFE6E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slower than the original problem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1BEB96E-9663-469A-9C71-5ED48A33ADD2}"/>
                  </a:ext>
                </a:extLst>
              </p:cNvPr>
              <p:cNvSpPr/>
              <p:nvPr/>
            </p:nvSpPr>
            <p:spPr>
              <a:xfrm>
                <a:off x="6558538" y="2123230"/>
                <a:ext cx="2506847" cy="1193548"/>
              </a:xfrm>
              <a:prstGeom prst="wedgeRoundRectCallout">
                <a:avLst>
                  <a:gd name="adj1" fmla="val -35463"/>
                  <a:gd name="adj2" fmla="val -61379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 Gaussian matrix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1BEB96E-9663-469A-9C71-5ED48A33A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38" y="2123230"/>
                <a:ext cx="2506847" cy="1193548"/>
              </a:xfrm>
              <a:prstGeom prst="wedgeRoundRectCallout">
                <a:avLst>
                  <a:gd name="adj1" fmla="val -35463"/>
                  <a:gd name="adj2" fmla="val -61379"/>
                  <a:gd name="adj3" fmla="val 16667"/>
                </a:avLst>
              </a:prstGeom>
              <a:blipFill>
                <a:blip r:embed="rId4"/>
                <a:stretch>
                  <a:fillRect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8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Dimension Reduction</a:t>
            </a:r>
            <a:endParaRPr 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JL</a:t>
                </a:r>
                <a:r>
                  <a:rPr lang="en-US" sz="3200" dirty="0"/>
                  <a:t>: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000" dirty="0"/>
                  <a:t>   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3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3000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sz="3000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3000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sz="3000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,  …</m:t>
                    </m:r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3000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sz="3000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Time to compute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Faster: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Ideal: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Will see: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dirty="0">
                    <a:solidFill>
                      <a:srgbClr val="0070C0"/>
                    </a:solidFill>
                  </a:rPr>
                  <a:t>[Ailon-Chazelle’06]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37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3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JL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Costly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dense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Meta-approach: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sparse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  <a:endParaRPr lang="ro-RO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entries per row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Analysis of one row: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Expectation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What about </a:t>
                </a:r>
                <a:r>
                  <a:rPr lang="en-US" dirty="0">
                    <a:solidFill>
                      <a:srgbClr val="FF0000"/>
                    </a:solidFill>
                  </a:rPr>
                  <a:t>concentration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9873" y="4221393"/>
                <a:ext cx="2012218" cy="539571"/>
              </a:xfrm>
              <a:prstGeom prst="rect">
                <a:avLst/>
              </a:prstGeom>
              <a:noFill/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406AA5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73" y="4221393"/>
                <a:ext cx="2012218" cy="539571"/>
              </a:xfrm>
              <a:prstGeom prst="rect">
                <a:avLst/>
              </a:prstGeom>
              <a:blipFill>
                <a:blip r:embed="rId3"/>
                <a:stretch>
                  <a:fillRect l="-4217" b="-18681"/>
                </a:stretch>
              </a:blipFill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2985" y="983250"/>
                <a:ext cx="2481945" cy="88331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85" y="983250"/>
                <a:ext cx="2481945" cy="8833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43765" y="98325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983250"/>
                <a:ext cx="268835" cy="1843440"/>
              </a:xfrm>
              <a:prstGeom prst="rect">
                <a:avLst/>
              </a:prstGeom>
              <a:blipFill>
                <a:blip r:embed="rId6"/>
                <a:stretch>
                  <a:fillRect l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5748175" y="98325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62144" y="124024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240241"/>
                <a:ext cx="3821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7101633" y="-47225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42877" y="304800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304800"/>
                <a:ext cx="3858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992984" y="977246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1922055" y="4389125"/>
            <a:ext cx="2667063" cy="162394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902" y="593505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 constant</a:t>
            </a:r>
          </a:p>
        </p:txBody>
      </p:sp>
    </p:spTree>
    <p:extLst>
      <p:ext uri="{BB962C8B-B14F-4D97-AF65-F5344CB8AC3E}">
        <p14:creationId xmlns:p14="http://schemas.microsoft.com/office/powerpoint/2010/main" val="20488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JLT: sparse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doesn’t concentrate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Bad case: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sparse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(each coordinate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goes somewhere)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two coordinates collide (bad) with probability ~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want exponential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failure probability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really would need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But, take away: may work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“spread around”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New plan: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“spread around”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then use sparse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blipFill>
                <a:blip r:embed="rId3"/>
                <a:stretch>
                  <a:fillRect l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5748175" y="121920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7101633" y="-23630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42877" y="540750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540750"/>
                <a:ext cx="385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983705" y="1219200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0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FJLT: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3715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matrix with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</a:t>
                </a:r>
                <a:r>
                  <a:rPr lang="en-US" dirty="0">
                    <a:solidFill>
                      <a:srgbClr val="FF0000"/>
                    </a:solidFill>
                  </a:rPr>
                  <a:t>diagonal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:r>
                  <a:rPr lang="en-US" dirty="0" err="1">
                    <a:solidFill>
                      <a:srgbClr val="FF0000"/>
                    </a:solidFill>
                  </a:rPr>
                  <a:t>Hadamard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matrix (Fourier transform)</a:t>
                </a:r>
              </a:p>
              <a:p>
                <a:pPr lvl="1"/>
                <a:r>
                  <a:rPr lang="en-US" dirty="0"/>
                  <a:t>a non-trivial rotation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computed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-- </a:t>
                </a:r>
                <a:r>
                  <a:rPr lang="en-US" dirty="0">
                    <a:solidFill>
                      <a:srgbClr val="C00000"/>
                    </a:solidFill>
                  </a:rPr>
                  <a:t>Fast Fourier Transform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projection matrix: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sparse</a:t>
                </a:r>
                <a:r>
                  <a:rPr lang="en-US" dirty="0">
                    <a:solidFill>
                      <a:schemeClr val="tx1"/>
                    </a:solidFill>
                  </a:rPr>
                  <a:t> matrix as before,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ie</a:t>
                </a:r>
                <a:r>
                  <a:rPr lang="en-US" dirty="0"/>
                  <a:t>, a little worse)</a:t>
                </a:r>
              </a:p>
              <a:p>
                <a:r>
                  <a:rPr lang="en-US" dirty="0"/>
                  <a:t>Main idea: </a:t>
                </a:r>
                <a:r>
                  <a:rPr lang="en-US" dirty="0">
                    <a:solidFill>
                      <a:srgbClr val="008000"/>
                    </a:solidFill>
                  </a:rPr>
                  <a:t>uncertainty principle</a:t>
                </a:r>
                <a:r>
                  <a:rPr lang="en-US" dirty="0"/>
                  <a:t> of the Hadamard/Fourier Transform: </a:t>
                </a:r>
              </a:p>
              <a:p>
                <a:pPr lvl="1"/>
                <a:r>
                  <a:rPr lang="en-US" dirty="0"/>
                  <a:t>If the original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sparse, then the transform is dense!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37150"/>
              </a:xfrm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17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52610" y="1854395"/>
            <a:ext cx="230491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1570" y="1854395"/>
            <a:ext cx="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64026" y="1854395"/>
            <a:ext cx="2534729" cy="1066371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4188" y="293714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Projection:</a:t>
            </a:r>
          </a:p>
          <a:p>
            <a:r>
              <a:rPr lang="en-US" dirty="0"/>
              <a:t>sparse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8560" y="1115731"/>
                <a:ext cx="312194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</m:t>
                      </m:r>
                      <m:r>
                        <a:rPr lang="en-US" sz="4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60" y="1115731"/>
                <a:ext cx="312194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458254" y="2920403"/>
            <a:ext cx="4915841" cy="73902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7882" y="2559443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“spreading around”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0280" y="2937147"/>
            <a:ext cx="217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Hadamard</a:t>
            </a:r>
            <a:endParaRPr lang="en-US" dirty="0"/>
          </a:p>
          <a:p>
            <a:r>
              <a:rPr lang="en-US" dirty="0"/>
              <a:t>(Fourier Transform)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7140" y="293714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Diagonal</a:t>
            </a:r>
          </a:p>
        </p:txBody>
      </p:sp>
    </p:spTree>
    <p:extLst>
      <p:ext uri="{BB962C8B-B14F-4D97-AF65-F5344CB8AC3E}">
        <p14:creationId xmlns:p14="http://schemas.microsoft.com/office/powerpoint/2010/main" val="17998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  <a:p>
            <a:pPr lvl="1"/>
            <a:r>
              <a:rPr lang="en-US" dirty="0"/>
              <a:t>Application: Numerical Linear Algebra</a:t>
            </a:r>
          </a:p>
          <a:p>
            <a:r>
              <a:rPr lang="en-US" dirty="0">
                <a:solidFill>
                  <a:srgbClr val="C00000"/>
                </a:solidFill>
              </a:rPr>
              <a:t>Sketching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Application: Streaming</a:t>
            </a:r>
          </a:p>
          <a:p>
            <a:r>
              <a:rPr lang="en-US" dirty="0"/>
              <a:t>Application: Nearest Neighbor Search</a:t>
            </a:r>
          </a:p>
          <a:p>
            <a:r>
              <a:rPr lang="en-US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190679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" y="1856000"/>
            <a:ext cx="9144000" cy="37236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12610" y="548625"/>
            <a:ext cx="2765160" cy="7681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Find similar pairs</a:t>
            </a:r>
          </a:p>
        </p:txBody>
      </p:sp>
    </p:spTree>
    <p:extLst>
      <p:ext uri="{BB962C8B-B14F-4D97-AF65-F5344CB8AC3E}">
        <p14:creationId xmlns:p14="http://schemas.microsoft.com/office/powerpoint/2010/main" val="185169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 bwMode="auto">
          <a:xfrm>
            <a:off x="4038600" y="3846927"/>
            <a:ext cx="685800" cy="838200"/>
          </a:xfrm>
          <a:prstGeom prst="ca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/>
              <a:t>Happy when your algorithm is </a:t>
            </a:r>
            <a:r>
              <a:rPr lang="en-US" i="1" dirty="0"/>
              <a:t>efficient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46915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191"/>
            <a:ext cx="1440180" cy="1628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020435"/>
            <a:ext cx="1705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CSOR 4231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9230" y="5411366"/>
            <a:ext cx="7710339" cy="883315"/>
          </a:xfrm>
          <a:prstGeom prst="roundRect">
            <a:avLst/>
          </a:prstGeom>
          <a:solidFill>
            <a:srgbClr val="FFE6E6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Ask not what runtime is achievable for your problem,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but what you can solve in small runtime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91625" y="1775438"/>
            <a:ext cx="5107865" cy="589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Golden standard:   polynomial time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32912" y="1913159"/>
            <a:ext cx="2136148" cy="50212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6102" y="1951309"/>
            <a:ext cx="2443388" cy="3255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28724" y="5020435"/>
                <a:ext cx="128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24" y="5020435"/>
                <a:ext cx="1281889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38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4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allAtOnce"/>
      <p:bldP spid="10" grpId="0" animBg="1"/>
      <p:bldP spid="2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p:sp>
        <p:nvSpPr>
          <p:cNvPr id="5" name="Can 4"/>
          <p:cNvSpPr>
            <a:spLocks noChangeAspect="1"/>
          </p:cNvSpPr>
          <p:nvPr/>
        </p:nvSpPr>
        <p:spPr bwMode="auto">
          <a:xfrm>
            <a:off x="1981200" y="1295400"/>
            <a:ext cx="4800600" cy="5867400"/>
          </a:xfrm>
          <a:prstGeom prst="ca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approximation</a:t>
            </a:r>
          </a:p>
          <a:p>
            <a:pPr lvl="1"/>
            <a:r>
              <a:rPr lang="en-US" dirty="0"/>
              <a:t>randomization</a:t>
            </a:r>
          </a:p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433624" y="3824008"/>
            <a:ext cx="806411" cy="1141192"/>
            <a:chOff x="7567684" y="1219200"/>
            <a:chExt cx="585004" cy="941802"/>
          </a:xfrm>
        </p:grpSpPr>
        <p:sp>
          <p:nvSpPr>
            <p:cNvPr id="20" name="Freeform 19"/>
            <p:cNvSpPr/>
            <p:nvPr/>
          </p:nvSpPr>
          <p:spPr>
            <a:xfrm>
              <a:off x="7588665" y="1307507"/>
              <a:ext cx="564023" cy="853495"/>
            </a:xfrm>
            <a:custGeom>
              <a:avLst/>
              <a:gdLst>
                <a:gd name="connsiteX0" fmla="*/ 0 w 564023"/>
                <a:gd name="connsiteY0" fmla="*/ 0 h 853495"/>
                <a:gd name="connsiteX1" fmla="*/ 0 w 564023"/>
                <a:gd name="connsiteY1" fmla="*/ 0 h 853495"/>
                <a:gd name="connsiteX2" fmla="*/ 42729 w 564023"/>
                <a:gd name="connsiteY2" fmla="*/ 128186 h 853495"/>
                <a:gd name="connsiteX3" fmla="*/ 68367 w 564023"/>
                <a:gd name="connsiteY3" fmla="*/ 247828 h 853495"/>
                <a:gd name="connsiteX4" fmla="*/ 76913 w 564023"/>
                <a:gd name="connsiteY4" fmla="*/ 290557 h 853495"/>
                <a:gd name="connsiteX5" fmla="*/ 68367 w 564023"/>
                <a:gd name="connsiteY5" fmla="*/ 487110 h 853495"/>
                <a:gd name="connsiteX6" fmla="*/ 34184 w 564023"/>
                <a:gd name="connsiteY6" fmla="*/ 504201 h 853495"/>
                <a:gd name="connsiteX7" fmla="*/ 59821 w 564023"/>
                <a:gd name="connsiteY7" fmla="*/ 769121 h 853495"/>
                <a:gd name="connsiteX8" fmla="*/ 85458 w 564023"/>
                <a:gd name="connsiteY8" fmla="*/ 786213 h 853495"/>
                <a:gd name="connsiteX9" fmla="*/ 119642 w 564023"/>
                <a:gd name="connsiteY9" fmla="*/ 820396 h 853495"/>
                <a:gd name="connsiteX10" fmla="*/ 239283 w 564023"/>
                <a:gd name="connsiteY10" fmla="*/ 828942 h 853495"/>
                <a:gd name="connsiteX11" fmla="*/ 495656 w 564023"/>
                <a:gd name="connsiteY11" fmla="*/ 828942 h 853495"/>
                <a:gd name="connsiteX12" fmla="*/ 529840 w 564023"/>
                <a:gd name="connsiteY12" fmla="*/ 794758 h 853495"/>
                <a:gd name="connsiteX13" fmla="*/ 564023 w 564023"/>
                <a:gd name="connsiteY13" fmla="*/ 786213 h 853495"/>
                <a:gd name="connsiteX14" fmla="*/ 546931 w 564023"/>
                <a:gd name="connsiteY14" fmla="*/ 606751 h 853495"/>
                <a:gd name="connsiteX15" fmla="*/ 538385 w 564023"/>
                <a:gd name="connsiteY15" fmla="*/ 521293 h 853495"/>
                <a:gd name="connsiteX16" fmla="*/ 538385 w 564023"/>
                <a:gd name="connsiteY16" fmla="*/ 213644 h 853495"/>
                <a:gd name="connsiteX17" fmla="*/ 512748 w 564023"/>
                <a:gd name="connsiteY17" fmla="*/ 179461 h 853495"/>
                <a:gd name="connsiteX18" fmla="*/ 512748 w 564023"/>
                <a:gd name="connsiteY18" fmla="*/ 59820 h 853495"/>
                <a:gd name="connsiteX19" fmla="*/ 538385 w 564023"/>
                <a:gd name="connsiteY19" fmla="*/ 51274 h 853495"/>
                <a:gd name="connsiteX20" fmla="*/ 384561 w 564023"/>
                <a:gd name="connsiteY20" fmla="*/ 76912 h 853495"/>
                <a:gd name="connsiteX21" fmla="*/ 256374 w 564023"/>
                <a:gd name="connsiteY21" fmla="*/ 102549 h 853495"/>
                <a:gd name="connsiteX22" fmla="*/ 76913 w 564023"/>
                <a:gd name="connsiteY22" fmla="*/ 94003 h 853495"/>
                <a:gd name="connsiteX23" fmla="*/ 25638 w 564023"/>
                <a:gd name="connsiteY23" fmla="*/ 34183 h 853495"/>
                <a:gd name="connsiteX24" fmla="*/ 0 w 564023"/>
                <a:gd name="connsiteY24" fmla="*/ 0 h 85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4023" h="853495">
                  <a:moveTo>
                    <a:pt x="0" y="0"/>
                  </a:moveTo>
                  <a:lnTo>
                    <a:pt x="0" y="0"/>
                  </a:lnTo>
                  <a:cubicBezTo>
                    <a:pt x="14243" y="42729"/>
                    <a:pt x="29615" y="85097"/>
                    <a:pt x="42729" y="128186"/>
                  </a:cubicBezTo>
                  <a:cubicBezTo>
                    <a:pt x="60953" y="188064"/>
                    <a:pt x="58224" y="192044"/>
                    <a:pt x="68367" y="247828"/>
                  </a:cubicBezTo>
                  <a:cubicBezTo>
                    <a:pt x="70965" y="262119"/>
                    <a:pt x="74064" y="276314"/>
                    <a:pt x="76913" y="290557"/>
                  </a:cubicBezTo>
                  <a:cubicBezTo>
                    <a:pt x="79293" y="328647"/>
                    <a:pt x="101390" y="437575"/>
                    <a:pt x="68367" y="487110"/>
                  </a:cubicBezTo>
                  <a:cubicBezTo>
                    <a:pt x="61301" y="497710"/>
                    <a:pt x="45578" y="498504"/>
                    <a:pt x="34184" y="504201"/>
                  </a:cubicBezTo>
                  <a:cubicBezTo>
                    <a:pt x="34267" y="506520"/>
                    <a:pt x="-408" y="708892"/>
                    <a:pt x="59821" y="769121"/>
                  </a:cubicBezTo>
                  <a:cubicBezTo>
                    <a:pt x="67084" y="776384"/>
                    <a:pt x="77660" y="779529"/>
                    <a:pt x="85458" y="786213"/>
                  </a:cubicBezTo>
                  <a:cubicBezTo>
                    <a:pt x="97693" y="796700"/>
                    <a:pt x="104116" y="816083"/>
                    <a:pt x="119642" y="820396"/>
                  </a:cubicBezTo>
                  <a:cubicBezTo>
                    <a:pt x="158165" y="831097"/>
                    <a:pt x="199403" y="826093"/>
                    <a:pt x="239283" y="828942"/>
                  </a:cubicBezTo>
                  <a:cubicBezTo>
                    <a:pt x="344097" y="858888"/>
                    <a:pt x="336290" y="864357"/>
                    <a:pt x="495656" y="828942"/>
                  </a:cubicBezTo>
                  <a:cubicBezTo>
                    <a:pt x="511387" y="825446"/>
                    <a:pt x="516175" y="803299"/>
                    <a:pt x="529840" y="794758"/>
                  </a:cubicBezTo>
                  <a:cubicBezTo>
                    <a:pt x="539800" y="788533"/>
                    <a:pt x="552629" y="789061"/>
                    <a:pt x="564023" y="786213"/>
                  </a:cubicBezTo>
                  <a:cubicBezTo>
                    <a:pt x="558326" y="726392"/>
                    <a:pt x="560955" y="665183"/>
                    <a:pt x="546931" y="606751"/>
                  </a:cubicBezTo>
                  <a:cubicBezTo>
                    <a:pt x="523728" y="510071"/>
                    <a:pt x="476498" y="645070"/>
                    <a:pt x="538385" y="521293"/>
                  </a:cubicBezTo>
                  <a:cubicBezTo>
                    <a:pt x="553462" y="400680"/>
                    <a:pt x="559458" y="382226"/>
                    <a:pt x="538385" y="213644"/>
                  </a:cubicBezTo>
                  <a:cubicBezTo>
                    <a:pt x="536618" y="199511"/>
                    <a:pt x="521294" y="190855"/>
                    <a:pt x="512748" y="179461"/>
                  </a:cubicBezTo>
                  <a:cubicBezTo>
                    <a:pt x="501539" y="134627"/>
                    <a:pt x="492599" y="115230"/>
                    <a:pt x="512748" y="59820"/>
                  </a:cubicBezTo>
                  <a:cubicBezTo>
                    <a:pt x="515826" y="51354"/>
                    <a:pt x="547314" y="50083"/>
                    <a:pt x="538385" y="51274"/>
                  </a:cubicBezTo>
                  <a:cubicBezTo>
                    <a:pt x="486859" y="58144"/>
                    <a:pt x="433876" y="60474"/>
                    <a:pt x="384561" y="76912"/>
                  </a:cubicBezTo>
                  <a:cubicBezTo>
                    <a:pt x="308815" y="102160"/>
                    <a:pt x="351192" y="92013"/>
                    <a:pt x="256374" y="102549"/>
                  </a:cubicBezTo>
                  <a:cubicBezTo>
                    <a:pt x="196554" y="99700"/>
                    <a:pt x="136049" y="103465"/>
                    <a:pt x="76913" y="94003"/>
                  </a:cubicBezTo>
                  <a:cubicBezTo>
                    <a:pt x="32476" y="86893"/>
                    <a:pt x="49153" y="57698"/>
                    <a:pt x="25638" y="34183"/>
                  </a:cubicBezTo>
                  <a:cubicBezTo>
                    <a:pt x="21609" y="30154"/>
                    <a:pt x="4273" y="5697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567684" y="1219200"/>
              <a:ext cx="566382" cy="213815"/>
            </a:xfrm>
            <a:custGeom>
              <a:avLst/>
              <a:gdLst>
                <a:gd name="connsiteX0" fmla="*/ 0 w 566382"/>
                <a:gd name="connsiteY0" fmla="*/ 163773 h 300251"/>
                <a:gd name="connsiteX1" fmla="*/ 0 w 566382"/>
                <a:gd name="connsiteY1" fmla="*/ 163773 h 300251"/>
                <a:gd name="connsiteX2" fmla="*/ 40943 w 566382"/>
                <a:gd name="connsiteY2" fmla="*/ 211540 h 300251"/>
                <a:gd name="connsiteX3" fmla="*/ 61415 w 566382"/>
                <a:gd name="connsiteY3" fmla="*/ 232012 h 300251"/>
                <a:gd name="connsiteX4" fmla="*/ 75062 w 566382"/>
                <a:gd name="connsiteY4" fmla="*/ 252484 h 300251"/>
                <a:gd name="connsiteX5" fmla="*/ 81886 w 566382"/>
                <a:gd name="connsiteY5" fmla="*/ 272955 h 300251"/>
                <a:gd name="connsiteX6" fmla="*/ 102358 w 566382"/>
                <a:gd name="connsiteY6" fmla="*/ 279779 h 300251"/>
                <a:gd name="connsiteX7" fmla="*/ 156949 w 566382"/>
                <a:gd name="connsiteY7" fmla="*/ 286603 h 300251"/>
                <a:gd name="connsiteX8" fmla="*/ 341194 w 566382"/>
                <a:gd name="connsiteY8" fmla="*/ 300251 h 300251"/>
                <a:gd name="connsiteX9" fmla="*/ 429904 w 566382"/>
                <a:gd name="connsiteY9" fmla="*/ 286603 h 300251"/>
                <a:gd name="connsiteX10" fmla="*/ 450376 w 566382"/>
                <a:gd name="connsiteY10" fmla="*/ 279779 h 300251"/>
                <a:gd name="connsiteX11" fmla="*/ 470847 w 566382"/>
                <a:gd name="connsiteY11" fmla="*/ 259308 h 300251"/>
                <a:gd name="connsiteX12" fmla="*/ 518615 w 566382"/>
                <a:gd name="connsiteY12" fmla="*/ 245660 h 300251"/>
                <a:gd name="connsiteX13" fmla="*/ 539086 w 566382"/>
                <a:gd name="connsiteY13" fmla="*/ 225188 h 300251"/>
                <a:gd name="connsiteX14" fmla="*/ 559558 w 566382"/>
                <a:gd name="connsiteY14" fmla="*/ 211540 h 300251"/>
                <a:gd name="connsiteX15" fmla="*/ 566382 w 566382"/>
                <a:gd name="connsiteY15" fmla="*/ 184245 h 300251"/>
                <a:gd name="connsiteX16" fmla="*/ 518615 w 566382"/>
                <a:gd name="connsiteY16" fmla="*/ 47767 h 300251"/>
                <a:gd name="connsiteX17" fmla="*/ 402609 w 566382"/>
                <a:gd name="connsiteY17" fmla="*/ 0 h 300251"/>
                <a:gd name="connsiteX18" fmla="*/ 170597 w 566382"/>
                <a:gd name="connsiteY18" fmla="*/ 13648 h 300251"/>
                <a:gd name="connsiteX19" fmla="*/ 129653 w 566382"/>
                <a:gd name="connsiteY19" fmla="*/ 40943 h 300251"/>
                <a:gd name="connsiteX20" fmla="*/ 102358 w 566382"/>
                <a:gd name="connsiteY20" fmla="*/ 54591 h 300251"/>
                <a:gd name="connsiteX21" fmla="*/ 61415 w 566382"/>
                <a:gd name="connsiteY21" fmla="*/ 102358 h 300251"/>
                <a:gd name="connsiteX22" fmla="*/ 40943 w 566382"/>
                <a:gd name="connsiteY22" fmla="*/ 143302 h 300251"/>
                <a:gd name="connsiteX23" fmla="*/ 0 w 566382"/>
                <a:gd name="connsiteY23" fmla="*/ 163773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6382" h="300251">
                  <a:moveTo>
                    <a:pt x="0" y="163773"/>
                  </a:moveTo>
                  <a:lnTo>
                    <a:pt x="0" y="163773"/>
                  </a:lnTo>
                  <a:cubicBezTo>
                    <a:pt x="13648" y="179695"/>
                    <a:pt x="26914" y="195952"/>
                    <a:pt x="40943" y="211540"/>
                  </a:cubicBezTo>
                  <a:cubicBezTo>
                    <a:pt x="47399" y="218713"/>
                    <a:pt x="55237" y="224598"/>
                    <a:pt x="61415" y="232012"/>
                  </a:cubicBezTo>
                  <a:cubicBezTo>
                    <a:pt x="66665" y="238312"/>
                    <a:pt x="71394" y="245149"/>
                    <a:pt x="75062" y="252484"/>
                  </a:cubicBezTo>
                  <a:cubicBezTo>
                    <a:pt x="78279" y="258917"/>
                    <a:pt x="76800" y="267869"/>
                    <a:pt x="81886" y="272955"/>
                  </a:cubicBezTo>
                  <a:cubicBezTo>
                    <a:pt x="86972" y="278041"/>
                    <a:pt x="95281" y="278492"/>
                    <a:pt x="102358" y="279779"/>
                  </a:cubicBezTo>
                  <a:cubicBezTo>
                    <a:pt x="120401" y="283060"/>
                    <a:pt x="138677" y="285037"/>
                    <a:pt x="156949" y="286603"/>
                  </a:cubicBezTo>
                  <a:cubicBezTo>
                    <a:pt x="218307" y="291862"/>
                    <a:pt x="279779" y="295702"/>
                    <a:pt x="341194" y="300251"/>
                  </a:cubicBezTo>
                  <a:cubicBezTo>
                    <a:pt x="370764" y="295702"/>
                    <a:pt x="400499" y="292117"/>
                    <a:pt x="429904" y="286603"/>
                  </a:cubicBezTo>
                  <a:cubicBezTo>
                    <a:pt x="436974" y="285277"/>
                    <a:pt x="444391" y="283769"/>
                    <a:pt x="450376" y="279779"/>
                  </a:cubicBezTo>
                  <a:cubicBezTo>
                    <a:pt x="458405" y="274426"/>
                    <a:pt x="462818" y="264661"/>
                    <a:pt x="470847" y="259308"/>
                  </a:cubicBezTo>
                  <a:cubicBezTo>
                    <a:pt x="476721" y="255392"/>
                    <a:pt x="514975" y="246570"/>
                    <a:pt x="518615" y="245660"/>
                  </a:cubicBezTo>
                  <a:cubicBezTo>
                    <a:pt x="525439" y="238836"/>
                    <a:pt x="531672" y="231366"/>
                    <a:pt x="539086" y="225188"/>
                  </a:cubicBezTo>
                  <a:cubicBezTo>
                    <a:pt x="545386" y="219937"/>
                    <a:pt x="555009" y="218364"/>
                    <a:pt x="559558" y="211540"/>
                  </a:cubicBezTo>
                  <a:cubicBezTo>
                    <a:pt x="564760" y="203737"/>
                    <a:pt x="564107" y="193343"/>
                    <a:pt x="566382" y="184245"/>
                  </a:cubicBezTo>
                  <a:cubicBezTo>
                    <a:pt x="561161" y="105927"/>
                    <a:pt x="584381" y="82080"/>
                    <a:pt x="518615" y="47767"/>
                  </a:cubicBezTo>
                  <a:cubicBezTo>
                    <a:pt x="481539" y="28423"/>
                    <a:pt x="402609" y="0"/>
                    <a:pt x="402609" y="0"/>
                  </a:cubicBezTo>
                  <a:cubicBezTo>
                    <a:pt x="325272" y="4549"/>
                    <a:pt x="247211" y="2156"/>
                    <a:pt x="170597" y="13648"/>
                  </a:cubicBezTo>
                  <a:cubicBezTo>
                    <a:pt x="154376" y="16081"/>
                    <a:pt x="143718" y="32504"/>
                    <a:pt x="129653" y="40943"/>
                  </a:cubicBezTo>
                  <a:cubicBezTo>
                    <a:pt x="120930" y="46177"/>
                    <a:pt x="110496" y="48488"/>
                    <a:pt x="102358" y="54591"/>
                  </a:cubicBezTo>
                  <a:cubicBezTo>
                    <a:pt x="86459" y="66515"/>
                    <a:pt x="71240" y="84674"/>
                    <a:pt x="61415" y="102358"/>
                  </a:cubicBezTo>
                  <a:cubicBezTo>
                    <a:pt x="54005" y="115697"/>
                    <a:pt x="50098" y="131095"/>
                    <a:pt x="40943" y="143302"/>
                  </a:cubicBezTo>
                  <a:cubicBezTo>
                    <a:pt x="-8465" y="209179"/>
                    <a:pt x="6824" y="160361"/>
                    <a:pt x="0" y="163773"/>
                  </a:cubicBezTo>
                  <a:close/>
                </a:path>
              </a:pathLst>
            </a:custGeom>
            <a:solidFill>
              <a:srgbClr val="CCE9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97968" y="4146296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Algorithm(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155" y="4127479"/>
                <a:ext cx="57579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55" y="4127479"/>
                <a:ext cx="575799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1903767" y="1143000"/>
            <a:ext cx="5107865" cy="589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New goal:  linear, or sublinear time</a:t>
            </a:r>
          </a:p>
        </p:txBody>
      </p:sp>
      <p:sp>
        <p:nvSpPr>
          <p:cNvPr id="27" name="Wave 26"/>
          <p:cNvSpPr/>
          <p:nvPr/>
        </p:nvSpPr>
        <p:spPr>
          <a:xfrm rot="20200975">
            <a:off x="5887052" y="1316187"/>
            <a:ext cx="1496619" cy="355702"/>
          </a:xfrm>
          <a:prstGeom prst="wave">
            <a:avLst>
              <a:gd name="adj1" fmla="val 6898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69230" y="5411366"/>
            <a:ext cx="7710339" cy="883315"/>
          </a:xfrm>
          <a:prstGeom prst="roundRect">
            <a:avLst/>
          </a:prstGeom>
          <a:solidFill>
            <a:srgbClr val="FFE6E6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Ask not what runtime is achievable for your problem,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but what you can solve in small runtime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3847643" y="1972376"/>
            <a:ext cx="5144734" cy="883315"/>
          </a:xfrm>
          <a:prstGeom prst="wedgeRoundRectCallout">
            <a:avLst>
              <a:gd name="adj1" fmla="val 8849"/>
              <a:gd name="adj2" fmla="val -8535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tx1"/>
                </a:solidFill>
              </a:rPr>
              <a:t>also </a:t>
            </a:r>
            <a:r>
              <a:rPr lang="en-US" sz="2300" b="1" dirty="0">
                <a:solidFill>
                  <a:schemeClr val="tx1"/>
                </a:solidFill>
              </a:rPr>
              <a:t>space:</a:t>
            </a:r>
            <a:r>
              <a:rPr lang="en-US" sz="2300" dirty="0">
                <a:solidFill>
                  <a:schemeClr val="tx1"/>
                </a:solidFill>
              </a:rPr>
              <a:t> working memory &lt;&lt; all data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communication,…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46915"/>
            <a:ext cx="1333500" cy="133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 rot="20774212">
            <a:off x="-73663" y="-223176"/>
            <a:ext cx="1885785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Modern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8724" y="5020435"/>
                <a:ext cx="1174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24" y="5020435"/>
                <a:ext cx="117455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46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5" grpId="1"/>
      <p:bldP spid="27" grpId="0" animBg="1"/>
      <p:bldP spid="3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00" y="4883902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29" y="391227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78" y="4260983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75" y="3321692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79" y="4244412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15" y="5081819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53559" y="2891330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27878" y="4421418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24" name="Equal 23"/>
          <p:cNvSpPr/>
          <p:nvPr/>
        </p:nvSpPr>
        <p:spPr bwMode="auto">
          <a:xfrm rot="1977308">
            <a:off x="3528234" y="371066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Equal 24"/>
          <p:cNvSpPr/>
          <p:nvPr/>
        </p:nvSpPr>
        <p:spPr bwMode="auto">
          <a:xfrm>
            <a:off x="2854941" y="4880871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Methodology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54955" y="2891330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27483" y="4421418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110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416856">
                <a:off x="3353402" y="3420444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16856">
                <a:off x="3353402" y="3420444"/>
                <a:ext cx="756938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57336" y="4579802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36" y="4579802"/>
                <a:ext cx="756938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5775" y="2934560"/>
            <a:ext cx="322810" cy="302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6548" y="4991530"/>
            <a:ext cx="336273" cy="315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505" y="4698858"/>
            <a:ext cx="341275" cy="3640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961930" y="1499280"/>
            <a:ext cx="7496970" cy="1123713"/>
            <a:chOff x="480751" y="4062821"/>
            <a:chExt cx="7496970" cy="1123713"/>
          </a:xfrm>
        </p:grpSpPr>
        <p:sp>
          <p:nvSpPr>
            <p:cNvPr id="5" name="Rounded Rectangle 4"/>
            <p:cNvSpPr/>
            <p:nvPr/>
          </p:nvSpPr>
          <p:spPr>
            <a:xfrm>
              <a:off x="480751" y="4062821"/>
              <a:ext cx="3621701" cy="1123712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Succinct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data representations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27041" y="4062822"/>
              <a:ext cx="2150680" cy="11237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Efficient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Algorithms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561493" y="4451854"/>
              <a:ext cx="883315" cy="345645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5323906" y="5796811"/>
            <a:ext cx="400244" cy="6661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10019036">
            <a:off x="2615630" y="5056148"/>
            <a:ext cx="692987" cy="1044638"/>
            <a:chOff x="5582141" y="3290087"/>
            <a:chExt cx="692987" cy="1044638"/>
          </a:xfrm>
        </p:grpSpPr>
        <p:sp>
          <p:nvSpPr>
            <p:cNvPr id="39" name="Flowchart: Manual Operation 38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row: Right 39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2123088" y="5829552"/>
            <a:ext cx="478667" cy="3493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5119375">
            <a:off x="4731418" y="5145748"/>
            <a:ext cx="692987" cy="1044638"/>
            <a:chOff x="5582141" y="3290087"/>
            <a:chExt cx="692987" cy="1044638"/>
          </a:xfrm>
        </p:grpSpPr>
        <p:sp>
          <p:nvSpPr>
            <p:cNvPr id="43" name="Flowchart: Manual Operation 42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row: Right 43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8263" y="2724902"/>
            <a:ext cx="8909960" cy="374704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593848" y="3244242"/>
            <a:ext cx="4536160" cy="278888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tx1"/>
                </a:solidFill>
              </a:rPr>
              <a:t>Sketching (streaming)</a:t>
            </a:r>
          </a:p>
          <a:p>
            <a:r>
              <a:rPr lang="en-US" sz="2300" dirty="0">
                <a:solidFill>
                  <a:schemeClr val="tx1"/>
                </a:solidFill>
              </a:rPr>
              <a:t>Sampling</a:t>
            </a:r>
          </a:p>
          <a:p>
            <a:r>
              <a:rPr lang="en-US" sz="2300" dirty="0">
                <a:solidFill>
                  <a:schemeClr val="tx1"/>
                </a:solidFill>
              </a:rPr>
              <a:t>Metric </a:t>
            </a:r>
            <a:r>
              <a:rPr lang="en-US" sz="2300" dirty="0" err="1">
                <a:solidFill>
                  <a:schemeClr val="tx1"/>
                </a:solidFill>
              </a:rPr>
              <a:t>embeddings</a:t>
            </a:r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353342" y="3966670"/>
            <a:ext cx="2009080" cy="1221938"/>
          </a:xfrm>
          <a:prstGeom prst="verticalScroll">
            <a:avLst>
              <a:gd name="adj" fmla="val 117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lossy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good for specific task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9045" y="3347410"/>
            <a:ext cx="2173300" cy="713759"/>
            <a:chOff x="94687" y="1695021"/>
            <a:chExt cx="2173300" cy="713759"/>
          </a:xfrm>
        </p:grpSpPr>
        <p:sp>
          <p:nvSpPr>
            <p:cNvPr id="30" name="Rounded Rectangle 29"/>
            <p:cNvSpPr/>
            <p:nvPr/>
          </p:nvSpPr>
          <p:spPr>
            <a:xfrm>
              <a:off x="94687" y="1695021"/>
              <a:ext cx="2173300" cy="71375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300" dirty="0">
                  <a:solidFill>
                    <a:schemeClr val="tx1"/>
                  </a:solidFill>
                </a:rPr>
                <a:t>dimension </a:t>
              </a:r>
            </a:p>
            <a:p>
              <a:pPr algn="r"/>
              <a:r>
                <a:rPr lang="en-US" sz="2300" dirty="0">
                  <a:solidFill>
                    <a:schemeClr val="tx1"/>
                  </a:solidFill>
                </a:rPr>
                <a:t>reduction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05" y="1741369"/>
              <a:ext cx="591517" cy="591517"/>
            </a:xfrm>
            <a:prstGeom prst="rect">
              <a:avLst/>
            </a:prstGeom>
          </p:spPr>
        </p:pic>
      </p:grpSp>
      <p:sp>
        <p:nvSpPr>
          <p:cNvPr id="31" name="Right Arrow 30"/>
          <p:cNvSpPr/>
          <p:nvPr/>
        </p:nvSpPr>
        <p:spPr>
          <a:xfrm rot="18071703">
            <a:off x="1503274" y="2817965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15355605">
            <a:off x="3628531" y="2843689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14499281">
            <a:off x="4188253" y="2817251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 rot="16200000">
            <a:off x="3136704" y="2907277"/>
            <a:ext cx="615600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0" grpId="0"/>
      <p:bldP spid="26" grpId="0"/>
      <p:bldP spid="27" grpId="0"/>
      <p:bldP spid="28" grpId="0"/>
      <p:bldP spid="10" grpId="0" animBg="1"/>
      <p:bldP spid="13" grpId="0" animBg="1"/>
      <p:bldP spid="9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  <a:p>
            <a:pPr lvl="1"/>
            <a:r>
              <a:rPr lang="en-US" dirty="0"/>
              <a:t>Application: Numerical Linear Algebra</a:t>
            </a:r>
          </a:p>
          <a:p>
            <a:r>
              <a:rPr lang="en-US" dirty="0"/>
              <a:t>Sketching</a:t>
            </a:r>
          </a:p>
          <a:p>
            <a:pPr lvl="1"/>
            <a:r>
              <a:rPr lang="en-US" dirty="0"/>
              <a:t>Application: Streaming</a:t>
            </a:r>
          </a:p>
          <a:p>
            <a:r>
              <a:rPr lang="en-US" dirty="0"/>
              <a:t>Application: Nearest Neighbor Search</a:t>
            </a:r>
          </a:p>
          <a:p>
            <a:r>
              <a:rPr lang="en-US" dirty="0"/>
              <a:t>and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 Reduction: </a:t>
            </a:r>
            <a:br>
              <a:rPr lang="en-US" dirty="0"/>
            </a:br>
            <a:r>
              <a:rPr lang="en-US" dirty="0"/>
              <a:t>Johnson-</a:t>
            </a:r>
            <a:r>
              <a:rPr lang="en-US" dirty="0" err="1"/>
              <a:t>Lindenstrauss</a:t>
            </a:r>
            <a:r>
              <a:rPr lang="en-US" dirty="0"/>
              <a:t> Lemma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[JL84]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5200"/>
                <a:ext cx="8229600" cy="381000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48640" lvl="2" indent="0">
                  <a:buNone/>
                </a:pPr>
                <a:endParaRPr lang="en-US" dirty="0"/>
              </a:p>
              <a:p>
                <a:r>
                  <a:rPr lang="en-US" dirty="0"/>
                  <a:t>Preserves distances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points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5200"/>
                <a:ext cx="8229600" cy="3810000"/>
              </a:xfrm>
              <a:blipFill>
                <a:blip r:embed="rId5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47447" y="5520453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6285" y="4577122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6285" y="6347780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6285" y="5573080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45997" y="544693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5452985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5912" y="546568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5449611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6885" y="495812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7485" y="5888596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9685" y="549152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64085" y="5736196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85">
                <a:extLst>
                  <a:ext uri="{FF2B5EF4-FFF2-40B4-BE49-F238E27FC236}">
                    <a16:creationId xmlns:a16="http://schemas.microsoft.com/office/drawing/2014/main" id="{6EE8C25E-2F54-4D19-954F-40285004F5D0}"/>
                  </a:ext>
                </a:extLst>
              </p:cNvPr>
              <p:cNvSpPr/>
              <p:nvPr/>
            </p:nvSpPr>
            <p:spPr>
              <a:xfrm>
                <a:off x="170855" y="1446834"/>
                <a:ext cx="5927542" cy="1332351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Dimension reduction: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linear </a:t>
                </a:r>
                <a:r>
                  <a:rPr lang="en-US" sz="2000" dirty="0">
                    <a:solidFill>
                      <a:schemeClr val="tx1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s.t: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lvl="2"/>
                <a:r>
                  <a:rPr lang="en-US" sz="20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85">
                <a:extLst>
                  <a:ext uri="{FF2B5EF4-FFF2-40B4-BE49-F238E27FC236}">
                    <a16:creationId xmlns:a16="http://schemas.microsoft.com/office/drawing/2014/main" id="{6EE8C25E-2F54-4D19-954F-40285004F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5" y="1446834"/>
                <a:ext cx="5927542" cy="13323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C95BA76B-2D17-4370-813C-D11BC04C9949}"/>
                  </a:ext>
                </a:extLst>
              </p:cNvPr>
              <p:cNvSpPr/>
              <p:nvPr/>
            </p:nvSpPr>
            <p:spPr>
              <a:xfrm>
                <a:off x="6378322" y="1459804"/>
                <a:ext cx="2638855" cy="1393121"/>
              </a:xfrm>
              <a:prstGeom prst="wedgeRoundRectCallout">
                <a:avLst>
                  <a:gd name="adj1" fmla="val -60244"/>
                  <a:gd name="adj2" fmla="val -23014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rgbClr val="0000CC"/>
                    </a:solidFill>
                  </a:rPr>
                  <a:t>[Johnson-Lindenstrauss’84]: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C95BA76B-2D17-4370-813C-D11BC04C9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22" y="1459804"/>
                <a:ext cx="2638855" cy="1393121"/>
              </a:xfrm>
              <a:prstGeom prst="wedgeRoundRectCallout">
                <a:avLst>
                  <a:gd name="adj1" fmla="val -60244"/>
                  <a:gd name="adj2" fmla="val -23014"/>
                  <a:gd name="adj3" fmla="val 16667"/>
                </a:avLst>
              </a:prstGeom>
              <a:blipFill>
                <a:blip r:embed="rId6"/>
                <a:stretch>
                  <a:fillRect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66679"/>
                <a:ext cx="8229600" cy="29564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Project onto a </a:t>
                </a:r>
                <a:r>
                  <a:rPr lang="en-US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subspace of </a:t>
                </a:r>
                <a:r>
                  <a:rPr lang="en-US" dirty="0">
                    <a:solidFill>
                      <a:schemeClr val="tx1"/>
                    </a:solidFill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</a:t>
                </a:r>
              </a:p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linear: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Ok to prove that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66679"/>
                <a:ext cx="8229600" cy="2956421"/>
              </a:xfrm>
              <a:blipFill>
                <a:blip r:embed="rId2"/>
                <a:stretch>
                  <a:fillRect l="-667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847447" y="4829671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38200" y="3944342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200" y="5715000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38200" y="4940300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997" y="475615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91400" y="476220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85912" y="477490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10400" y="4758829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28800" y="432534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19400" y="5255816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71600" y="485874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0" y="5103416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/>
              <a:t>JL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24806"/>
                <a:ext cx="7827821" cy="3900832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>
                  <a:defRPr/>
                </a:pPr>
                <a:r>
                  <a:rPr lang="en-US" dirty="0"/>
                  <a:t>where each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gaussian,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lvl="1">
                  <a:defRPr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ym typeface="Symbol"/>
                </a:endParaRPr>
              </a:p>
              <a:p>
                <a:pPr>
                  <a:defRPr/>
                </a:pPr>
                <a:r>
                  <a:rPr lang="en-US" dirty="0">
                    <a:sym typeface="Symbol"/>
                  </a:rPr>
                  <a:t>Why Gaussian?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Stability property: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64653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64653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64653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64653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64653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64653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rgbClr val="464653"/>
                    </a:solidFill>
                    <a:sym typeface="Symbol"/>
                  </a:rPr>
                  <a:t> 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464653"/>
                    </a:solidFill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464653"/>
                    </a:solidFill>
                    <a:sym typeface="Symbol"/>
                  </a:rPr>
                  <a:t> is also Gaussian</a:t>
                </a:r>
              </a:p>
              <a:p>
                <a:pPr lvl="1"/>
                <a:r>
                  <a:rPr lang="en-US" dirty="0">
                    <a:solidFill>
                      <a:srgbClr val="464653"/>
                    </a:solidFill>
                    <a:sym typeface="Symbol"/>
                  </a:rPr>
                  <a:t>Equivalently: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4646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464653"/>
                    </a:solidFill>
                    <a:sym typeface="Symbol"/>
                  </a:rPr>
                  <a:t> is centrally distributed, i.e., has random direction, and projection on random direction depends only on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endParaRPr lang="en-US" dirty="0">
                  <a:solidFill>
                    <a:srgbClr val="464653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24806"/>
                <a:ext cx="7827821" cy="3900832"/>
              </a:xfrm>
              <a:blipFill>
                <a:blip r:embed="rId2"/>
                <a:stretch>
                  <a:fillRect l="-701" t="-1406" r="-1791" b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2286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7" y="4744638"/>
            <a:ext cx="2031206" cy="20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6034963" y="5181600"/>
            <a:ext cx="68580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01563" y="5153619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6765" y="3546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df</a:t>
                </a:r>
                <a:r>
                  <a:rPr lang="en-US" b="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354603"/>
                <a:ext cx="1770228" cy="1055097"/>
              </a:xfrm>
              <a:prstGeom prst="rect">
                <a:avLst/>
              </a:prstGeom>
              <a:blipFill rotWithShape="0">
                <a:blip r:embed="rId8"/>
                <a:stretch>
                  <a:fillRect l="-3103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A59CAB04-F258-4FFD-860D-D5028B57C850}"/>
                  </a:ext>
                </a:extLst>
              </p:cNvPr>
              <p:cNvSpPr/>
              <p:nvPr/>
            </p:nvSpPr>
            <p:spPr>
              <a:xfrm>
                <a:off x="7365487" y="2509932"/>
                <a:ext cx="1728225" cy="660931"/>
              </a:xfrm>
              <a:prstGeom prst="wedgeRoundRectCallout">
                <a:avLst>
                  <a:gd name="adj1" fmla="val 1736"/>
                  <a:gd name="adj2" fmla="val -67813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A59CAB04-F258-4FFD-860D-D5028B57C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87" y="2509932"/>
                <a:ext cx="1728225" cy="660931"/>
              </a:xfrm>
              <a:prstGeom prst="wedgeRoundRectCallout">
                <a:avLst>
                  <a:gd name="adj1" fmla="val 1736"/>
                  <a:gd name="adj2" fmla="val -67813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7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61305</TotalTime>
  <Words>1137</Words>
  <Application>Microsoft Office PowerPoint</Application>
  <PresentationFormat>On-screen Show (4:3)</PresentationFormat>
  <Paragraphs>259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Cambria Math</vt:lpstr>
      <vt:lpstr>Symbol</vt:lpstr>
      <vt:lpstr>GillSans</vt:lpstr>
      <vt:lpstr>Arial Black</vt:lpstr>
      <vt:lpstr>Aharoni</vt:lpstr>
      <vt:lpstr>Wingdings</vt:lpstr>
      <vt:lpstr>Segoe</vt:lpstr>
      <vt:lpstr>Arial</vt:lpstr>
      <vt:lpstr>Wingdings 3</vt:lpstr>
      <vt:lpstr>Gill Sans MT</vt:lpstr>
      <vt:lpstr>Bookman Old Style</vt:lpstr>
      <vt:lpstr>triangle-theme</vt:lpstr>
      <vt:lpstr>Sublinear Algorithmic Tools</vt:lpstr>
      <vt:lpstr>PowerPoint Presentation</vt:lpstr>
      <vt:lpstr>Algorithm Design</vt:lpstr>
      <vt:lpstr>Algorithm Design</vt:lpstr>
      <vt:lpstr>Methodology ?</vt:lpstr>
      <vt:lpstr>Plan</vt:lpstr>
      <vt:lpstr>Dimension Reduction:  Johnson-Lindenstrauss Lemma [JL84]</vt:lpstr>
      <vt:lpstr>Idea:</vt:lpstr>
      <vt:lpstr>JL Construction</vt:lpstr>
      <vt:lpstr>Proof: JL</vt:lpstr>
      <vt:lpstr>Numerical Linear Algebra</vt:lpstr>
      <vt:lpstr>Numerical Linear Algebra</vt:lpstr>
      <vt:lpstr>NLA: Reduce-Dimension &amp; Solve</vt:lpstr>
      <vt:lpstr>Structured Dimension Reduction</vt:lpstr>
      <vt:lpstr>Fast JL Transform</vt:lpstr>
      <vt:lpstr>Fast JLT: sparse projection</vt:lpstr>
      <vt:lpstr>FJLT: construction</vt:lpstr>
      <vt:lpstr>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Alex Andoni</cp:lastModifiedBy>
  <cp:revision>2477</cp:revision>
  <dcterms:created xsi:type="dcterms:W3CDTF">2008-03-04T22:47:46Z</dcterms:created>
  <dcterms:modified xsi:type="dcterms:W3CDTF">2018-08-31T01:06:01Z</dcterms:modified>
</cp:coreProperties>
</file>