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587" r:id="rId2"/>
    <p:sldId id="588" r:id="rId3"/>
    <p:sldId id="589" r:id="rId4"/>
    <p:sldId id="273" r:id="rId5"/>
    <p:sldId id="261" r:id="rId6"/>
    <p:sldId id="266" r:id="rId7"/>
    <p:sldId id="269" r:id="rId8"/>
    <p:sldId id="278" r:id="rId9"/>
    <p:sldId id="270" r:id="rId10"/>
    <p:sldId id="272" r:id="rId11"/>
    <p:sldId id="275" r:id="rId12"/>
    <p:sldId id="274" r:id="rId13"/>
    <p:sldId id="299" r:id="rId14"/>
    <p:sldId id="559" r:id="rId15"/>
    <p:sldId id="560" r:id="rId16"/>
    <p:sldId id="561" r:id="rId17"/>
    <p:sldId id="5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893D5-6C81-4244-BC70-214471F9F1A6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CBFAD-9731-4E58-AFA1-B41B98F99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ways to use</a:t>
            </a:r>
            <a:r>
              <a:rPr lang="en-US" baseline="0" dirty="0"/>
              <a:t>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1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/>
              <a:t>Voronoi</a:t>
            </a:r>
            <a:r>
              <a:rPr lang="en-US" dirty="0"/>
              <a:t> diagram</a:t>
            </a:r>
          </a:p>
          <a:p>
            <a:pPr lvl="1"/>
            <a:r>
              <a:rPr lang="en-US" dirty="0"/>
              <a:t>but expensive to compute the hash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796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33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38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89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93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409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5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02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731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107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7.jpeg"/><Relationship Id="rId2" Type="http://schemas.openxmlformats.org/officeDocument/2006/relationships/image" Target="../media/image23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190.png"/><Relationship Id="rId10" Type="http://schemas.openxmlformats.org/officeDocument/2006/relationships/image" Target="../media/image130.png"/><Relationship Id="rId4" Type="http://schemas.openxmlformats.org/officeDocument/2006/relationships/image" Target="../media/image25.png"/><Relationship Id="rId9" Type="http://schemas.openxmlformats.org/officeDocument/2006/relationships/image" Target="../media/image120.png"/><Relationship Id="rId1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78320"/>
            <a:ext cx="83391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/>
              <a:t>Advanced Algorithms (4995-2)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Nearest Neighbor Search (part 2)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</a:t>
            </a:r>
            <a:r>
              <a:rPr lang="en-US" sz="4000" dirty="0" err="1"/>
              <a:t>Andoni</a:t>
            </a:r>
            <a:endParaRPr lang="en-US" sz="40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2400" dirty="0"/>
              <a:t>4/28/20</a:t>
            </a:r>
          </a:p>
        </p:txBody>
      </p:sp>
    </p:spTree>
    <p:extLst>
      <p:ext uri="{BB962C8B-B14F-4D97-AF65-F5344CB8AC3E}">
        <p14:creationId xmlns:p14="http://schemas.microsoft.com/office/powerpoint/2010/main" val="16208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LSH for </a:t>
            </a:r>
            <a:r>
              <a:rPr lang="en-US" dirty="0">
                <a:solidFill>
                  <a:srgbClr val="C00000"/>
                </a:solidFill>
              </a:rPr>
              <a:t>isotropic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490754" cy="525780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 </a:t>
                </a:r>
                <a:r>
                  <a:rPr lang="en-US" dirty="0"/>
                  <a:t>LSH with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600" dirty="0" err="1">
                    <a:ea typeface="Open Sans" panose="020B0606030504020204" pitchFamily="34" charset="0"/>
                    <a:cs typeface="Open Sans" panose="020B0606030504020204" pitchFamily="34" charset="0"/>
                  </a:rPr>
                  <a:t>i.i.d</a:t>
                </a:r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. standard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-dimensional Gaussians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00" b="0" i="0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Hash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</a:p>
              <a:p>
                <a:pPr marL="0" indent="0">
                  <a:buNone/>
                </a:pPr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e>
                    </m:d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1≤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≤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r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=2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is simply Hyperplane LSH</a:t>
                </a:r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Works* even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Gaussian vectors (vs worst-case),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sparse</a:t>
                </a:r>
              </a:p>
              <a:p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490754" cy="5257800"/>
              </a:xfrm>
              <a:blipFill>
                <a:blip r:embed="rId2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2"/>
            <a:ext cx="3465147" cy="3469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1"/>
            <a:ext cx="3465147" cy="346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3472848" cy="346900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41C9EB1-6456-42EB-9263-AF7BA78D4324}"/>
              </a:ext>
            </a:extLst>
          </p:cNvPr>
          <p:cNvSpPr/>
          <p:nvPr/>
        </p:nvSpPr>
        <p:spPr>
          <a:xfrm>
            <a:off x="6547910" y="914400"/>
            <a:ext cx="2429691" cy="561336"/>
          </a:xfrm>
          <a:prstGeom prst="wedgeRectCallout">
            <a:avLst>
              <a:gd name="adj1" fmla="val -173492"/>
              <a:gd name="adj2" fmla="val 441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Winner-Take-All!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93D67-2AC6-0E46-91DF-67C00AF6EEE3}"/>
                  </a:ext>
                </a:extLst>
              </p:cNvPr>
              <p:cNvSpPr txBox="1"/>
              <p:nvPr/>
            </p:nvSpPr>
            <p:spPr>
              <a:xfrm>
                <a:off x="6912428" y="2464244"/>
                <a:ext cx="51719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593D67-2AC6-0E46-91DF-67C00AF6E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8" y="2464244"/>
                <a:ext cx="517193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E83AFC-18BB-AC4B-ABB0-4BF9B979AC4D}"/>
                  </a:ext>
                </a:extLst>
              </p:cNvPr>
              <p:cNvSpPr txBox="1"/>
              <p:nvPr/>
            </p:nvSpPr>
            <p:spPr>
              <a:xfrm>
                <a:off x="8001000" y="3376012"/>
                <a:ext cx="52431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E83AFC-18BB-AC4B-ABB0-4BF9B979A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376012"/>
                <a:ext cx="5243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C82323-9571-B244-8C05-A1116D1CF190}"/>
                  </a:ext>
                </a:extLst>
              </p:cNvPr>
              <p:cNvSpPr txBox="1"/>
              <p:nvPr/>
            </p:nvSpPr>
            <p:spPr>
              <a:xfrm>
                <a:off x="6773291" y="4064444"/>
                <a:ext cx="52431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C82323-9571-B244-8C05-A1116D1C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291" y="4064444"/>
                <a:ext cx="524310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7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DA44-FFEE-4706-BCDA-1850A928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WTA LSH for isotropic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45692-8817-4DA8-BE31-586FD7D9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4B676-0EB7-4C59-B280-931CFA0840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Issues:</a:t>
                </a:r>
              </a:p>
              <a:p>
                <a:pPr lvl="1"/>
                <a:r>
                  <a:rPr lang="en-US" dirty="0"/>
                  <a:t>Fruit fly uses more than 1 “winner”</a:t>
                </a:r>
              </a:p>
              <a:p>
                <a:pPr lvl="1"/>
                <a:r>
                  <a:rPr lang="en-US" dirty="0"/>
                  <a:t>LSH has somewhat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B050"/>
                    </a:solidFill>
                  </a:rPr>
                  <a:t>close</a:t>
                </a:r>
                <a:r>
                  <a:rPr lang="en-US" dirty="0"/>
                  <a:t> prob.)</a:t>
                </a:r>
              </a:p>
              <a:p>
                <a:pPr lvl="2"/>
                <a:r>
                  <a:rPr lang="en-US" dirty="0"/>
                  <a:t>Kind of using just one hash function/table</a:t>
                </a:r>
              </a:p>
              <a:p>
                <a:r>
                  <a:rPr lang="en-US" dirty="0"/>
                  <a:t>+another NNS idea: </a:t>
                </a:r>
                <a:r>
                  <a:rPr lang="en-US" dirty="0">
                    <a:solidFill>
                      <a:srgbClr val="C00000"/>
                    </a:solidFill>
                  </a:rPr>
                  <a:t>Multi-probe LSH</a:t>
                </a:r>
                <a:r>
                  <a:rPr lang="en-US" dirty="0"/>
                  <a:t> </a:t>
                </a:r>
              </a:p>
              <a:p>
                <a:pPr marL="274320" lvl="1" indent="0">
                  <a:buNone/>
                </a:pPr>
                <a:r>
                  <a:rPr lang="en-US" sz="2000" dirty="0">
                    <a:solidFill>
                      <a:srgbClr val="3A729A"/>
                    </a:solidFill>
                  </a:rPr>
                  <a:t>[Lv-Josephson-Wang-Charikar-Li’07]</a:t>
                </a:r>
              </a:p>
              <a:p>
                <a:pPr lvl="1"/>
                <a:r>
                  <a:rPr lang="en-US" dirty="0"/>
                  <a:t>Classic LSH collision: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very small,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/>
                  <a:t>, hence build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iid</a:t>
                </a:r>
                <a:r>
                  <a:rPr lang="en-US" dirty="0"/>
                  <a:t> hash tables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New idea</a:t>
                </a:r>
                <a:r>
                  <a:rPr lang="en-US" dirty="0"/>
                  <a:t>: look up also other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“guess”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Multi-probe </a:t>
                </a:r>
                <a:r>
                  <a:rPr lang="en-US" dirty="0" err="1"/>
                  <a:t>algo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Preprocessing: as before, with 1 hash table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Query: check </a:t>
                </a:r>
                <a:r>
                  <a:rPr lang="en-US" dirty="0">
                    <a:solidFill>
                      <a:srgbClr val="C00000"/>
                    </a:solidFill>
                  </a:rPr>
                  <a:t>all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whether collide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Oftentimes: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enough</a:t>
                </a:r>
              </a:p>
              <a:p>
                <a:r>
                  <a:rPr lang="en-US" dirty="0"/>
                  <a:t>In WTA LSH: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max’s!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4B676-0EB7-4C59-B280-931CFA084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37150"/>
              </a:xfrm>
              <a:blipFill>
                <a:blip r:embed="rId2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9C298-48C6-460E-87D1-516E71A25C69}"/>
                  </a:ext>
                </a:extLst>
              </p:cNvPr>
              <p:cNvSpPr txBox="1"/>
              <p:nvPr/>
            </p:nvSpPr>
            <p:spPr>
              <a:xfrm>
                <a:off x="1836094" y="1124645"/>
                <a:ext cx="4452309" cy="91339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Hash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9C298-48C6-460E-87D1-516E71A2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94" y="1124645"/>
                <a:ext cx="4452309" cy="913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2BA98F4-A61E-44C5-AAD4-91AB06431516}"/>
              </a:ext>
            </a:extLst>
          </p:cNvPr>
          <p:cNvGrpSpPr/>
          <p:nvPr/>
        </p:nvGrpSpPr>
        <p:grpSpPr>
          <a:xfrm>
            <a:off x="7010846" y="1882287"/>
            <a:ext cx="1863188" cy="3003305"/>
            <a:chOff x="7280812" y="1965648"/>
            <a:chExt cx="1863188" cy="30033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C0C306-BF6A-4D2A-ACC5-BA371756173E}"/>
                </a:ext>
              </a:extLst>
            </p:cNvPr>
            <p:cNvGrpSpPr/>
            <p:nvPr/>
          </p:nvGrpSpPr>
          <p:grpSpPr>
            <a:xfrm>
              <a:off x="7280812" y="2467368"/>
              <a:ext cx="138087" cy="2252799"/>
              <a:chOff x="4204938" y="1978101"/>
              <a:chExt cx="196815" cy="32874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0B238E-C5B9-44E3-A28D-BC0707B5FFE9}"/>
                  </a:ext>
                </a:extLst>
              </p:cNvPr>
              <p:cNvSpPr/>
              <p:nvPr/>
            </p:nvSpPr>
            <p:spPr>
              <a:xfrm>
                <a:off x="4209294" y="1978101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BAE9BBA-CAAB-4028-BCA0-9290948764EC}"/>
                  </a:ext>
                </a:extLst>
              </p:cNvPr>
              <p:cNvSpPr/>
              <p:nvPr/>
            </p:nvSpPr>
            <p:spPr>
              <a:xfrm>
                <a:off x="4210164" y="2613828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631AE5-BC4E-4294-8189-B2DA796F81A3}"/>
                  </a:ext>
                </a:extLst>
              </p:cNvPr>
              <p:cNvSpPr/>
              <p:nvPr/>
            </p:nvSpPr>
            <p:spPr>
              <a:xfrm>
                <a:off x="4209294" y="3343409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4B07BA-2B4C-44F5-92EE-CC59206B63B9}"/>
                  </a:ext>
                </a:extLst>
              </p:cNvPr>
              <p:cNvSpPr/>
              <p:nvPr/>
            </p:nvSpPr>
            <p:spPr>
              <a:xfrm>
                <a:off x="4204938" y="5082709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355F82-97E6-4B8D-8D2D-6A8CCC661FED}"/>
                  </a:ext>
                </a:extLst>
              </p:cNvPr>
              <p:cNvSpPr/>
              <p:nvPr/>
            </p:nvSpPr>
            <p:spPr>
              <a:xfrm>
                <a:off x="4209293" y="4206525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83A4A3-0E60-4C98-B0D2-94229A5EAFA0}"/>
                </a:ext>
              </a:extLst>
            </p:cNvPr>
            <p:cNvGrpSpPr/>
            <p:nvPr/>
          </p:nvGrpSpPr>
          <p:grpSpPr>
            <a:xfrm>
              <a:off x="8231372" y="2067239"/>
              <a:ext cx="84333" cy="2807123"/>
              <a:chOff x="6899941" y="1639409"/>
              <a:chExt cx="146524" cy="437826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8EF370-4F28-47CA-921D-01AB4BAB9F54}"/>
                  </a:ext>
                </a:extLst>
              </p:cNvPr>
              <p:cNvSpPr/>
              <p:nvPr/>
            </p:nvSpPr>
            <p:spPr>
              <a:xfrm>
                <a:off x="6899941" y="163940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4BACE5-4C2B-4936-A161-40473C47AD78}"/>
                  </a:ext>
                </a:extLst>
              </p:cNvPr>
              <p:cNvSpPr/>
              <p:nvPr/>
            </p:nvSpPr>
            <p:spPr>
              <a:xfrm>
                <a:off x="6899941" y="252768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487FA56-239B-43E6-B756-B63613E87740}"/>
                  </a:ext>
                </a:extLst>
              </p:cNvPr>
              <p:cNvSpPr/>
              <p:nvPr/>
            </p:nvSpPr>
            <p:spPr>
              <a:xfrm>
                <a:off x="6905170" y="188215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7958CE-BF24-4C54-B427-36B0C3068ADA}"/>
                  </a:ext>
                </a:extLst>
              </p:cNvPr>
              <p:cNvSpPr/>
              <p:nvPr/>
            </p:nvSpPr>
            <p:spPr>
              <a:xfrm>
                <a:off x="6899942" y="210096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8BEB474-92A9-4C58-9BA9-3D1559FADE5C}"/>
                  </a:ext>
                </a:extLst>
              </p:cNvPr>
              <p:cNvSpPr/>
              <p:nvPr/>
            </p:nvSpPr>
            <p:spPr>
              <a:xfrm>
                <a:off x="6899941" y="23213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B55189-13AC-47C1-9AFC-4BA6266FB90F}"/>
                  </a:ext>
                </a:extLst>
              </p:cNvPr>
              <p:cNvSpPr/>
              <p:nvPr/>
            </p:nvSpPr>
            <p:spPr>
              <a:xfrm>
                <a:off x="6910607" y="275738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488A713-EBD8-488D-8784-5566D144307D}"/>
                  </a:ext>
                </a:extLst>
              </p:cNvPr>
              <p:cNvSpPr/>
              <p:nvPr/>
            </p:nvSpPr>
            <p:spPr>
              <a:xfrm>
                <a:off x="6910607" y="364566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1A7222-D1C0-4A9C-87CC-CB08CF44F251}"/>
                  </a:ext>
                </a:extLst>
              </p:cNvPr>
              <p:cNvSpPr/>
              <p:nvPr/>
            </p:nvSpPr>
            <p:spPr>
              <a:xfrm>
                <a:off x="6915836" y="300013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2489C3-B768-488D-BC37-FD5945B98499}"/>
                  </a:ext>
                </a:extLst>
              </p:cNvPr>
              <p:cNvSpPr/>
              <p:nvPr/>
            </p:nvSpPr>
            <p:spPr>
              <a:xfrm>
                <a:off x="6910608" y="321894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AD5CF50-6ED0-4026-A76D-A95CF2F2E2B7}"/>
                  </a:ext>
                </a:extLst>
              </p:cNvPr>
              <p:cNvSpPr/>
              <p:nvPr/>
            </p:nvSpPr>
            <p:spPr>
              <a:xfrm>
                <a:off x="6910607" y="343928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6FB53F-0434-4E6C-AA93-C55781848868}"/>
                  </a:ext>
                </a:extLst>
              </p:cNvPr>
              <p:cNvSpPr/>
              <p:nvPr/>
            </p:nvSpPr>
            <p:spPr>
              <a:xfrm>
                <a:off x="6905378" y="387643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ABA809B-B8F0-4F27-9312-15403030D7A0}"/>
                  </a:ext>
                </a:extLst>
              </p:cNvPr>
              <p:cNvSpPr/>
              <p:nvPr/>
            </p:nvSpPr>
            <p:spPr>
              <a:xfrm>
                <a:off x="6905378" y="47647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A0305B4-0365-4772-9104-3E3B946BD647}"/>
                  </a:ext>
                </a:extLst>
              </p:cNvPr>
              <p:cNvSpPr/>
              <p:nvPr/>
            </p:nvSpPr>
            <p:spPr>
              <a:xfrm>
                <a:off x="6910607" y="411917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E4EDF6-5374-4934-9A8B-39D0AA8AE8FC}"/>
                  </a:ext>
                </a:extLst>
              </p:cNvPr>
              <p:cNvSpPr/>
              <p:nvPr/>
            </p:nvSpPr>
            <p:spPr>
              <a:xfrm>
                <a:off x="6905379" y="433799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5A0B90-1B25-4992-8C45-BAB913B0BA45}"/>
                  </a:ext>
                </a:extLst>
              </p:cNvPr>
              <p:cNvSpPr/>
              <p:nvPr/>
            </p:nvSpPr>
            <p:spPr>
              <a:xfrm>
                <a:off x="6905378" y="455833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43F9158-A785-4E0C-8D25-38465DE119AE}"/>
                  </a:ext>
                </a:extLst>
              </p:cNvPr>
              <p:cNvSpPr/>
              <p:nvPr/>
            </p:nvSpPr>
            <p:spPr>
              <a:xfrm>
                <a:off x="6910607" y="49944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84AB93-7BD5-4296-9CF4-70658AA09993}"/>
                  </a:ext>
                </a:extLst>
              </p:cNvPr>
              <p:cNvSpPr/>
              <p:nvPr/>
            </p:nvSpPr>
            <p:spPr>
              <a:xfrm>
                <a:off x="6910607" y="588268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CA4341-D1F1-4C5E-AE74-518BE61B2650}"/>
                  </a:ext>
                </a:extLst>
              </p:cNvPr>
              <p:cNvSpPr/>
              <p:nvPr/>
            </p:nvSpPr>
            <p:spPr>
              <a:xfrm>
                <a:off x="6915836" y="523715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D14B215-6CE9-4E28-9A98-BE26E84F7533}"/>
                  </a:ext>
                </a:extLst>
              </p:cNvPr>
              <p:cNvSpPr/>
              <p:nvPr/>
            </p:nvSpPr>
            <p:spPr>
              <a:xfrm>
                <a:off x="6910608" y="545597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7306AB-E869-45A1-BA02-38032DC59EB6}"/>
                  </a:ext>
                </a:extLst>
              </p:cNvPr>
              <p:cNvSpPr/>
              <p:nvPr/>
            </p:nvSpPr>
            <p:spPr>
              <a:xfrm>
                <a:off x="6910607" y="567631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8F74D2-F6F6-4FD7-A775-34D37B1C2A40}"/>
                </a:ext>
              </a:extLst>
            </p:cNvPr>
            <p:cNvCxnSpPr>
              <a:cxnSpLocks/>
              <a:stCxn id="9" idx="6"/>
              <a:endCxn id="22" idx="0"/>
            </p:cNvCxnSpPr>
            <p:nvPr/>
          </p:nvCxnSpPr>
          <p:spPr>
            <a:xfrm>
              <a:off x="7418899" y="2965670"/>
              <a:ext cx="856205" cy="1142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29F5A3E-0539-4B01-87AD-67194D46BBEB}"/>
                </a:ext>
              </a:extLst>
            </p:cNvPr>
            <p:cNvCxnSpPr>
              <a:cxnSpLocks/>
              <a:stCxn id="12" idx="7"/>
              <a:endCxn id="22" idx="3"/>
            </p:cNvCxnSpPr>
            <p:nvPr/>
          </p:nvCxnSpPr>
          <p:spPr>
            <a:xfrm flipV="1">
              <a:off x="7398603" y="3153831"/>
              <a:ext cx="849919" cy="85895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982D4A2-9F53-4CAB-8FB5-E863E6EFC986}"/>
                </a:ext>
              </a:extLst>
            </p:cNvPr>
            <p:cNvCxnSpPr>
              <a:cxnSpLocks/>
              <a:stCxn id="10" idx="6"/>
              <a:endCxn id="22" idx="2"/>
            </p:cNvCxnSpPr>
            <p:nvPr/>
          </p:nvCxnSpPr>
          <p:spPr>
            <a:xfrm flipV="1">
              <a:off x="7418288" y="3123232"/>
              <a:ext cx="819223" cy="34239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19FFFDE-1EFB-4D31-96AF-EE22841B29D0}"/>
                </a:ext>
              </a:extLst>
            </p:cNvPr>
            <p:cNvCxnSpPr>
              <a:cxnSpLocks/>
              <a:stCxn id="8" idx="5"/>
              <a:endCxn id="28" idx="2"/>
            </p:cNvCxnSpPr>
            <p:nvPr/>
          </p:nvCxnSpPr>
          <p:spPr>
            <a:xfrm>
              <a:off x="7398603" y="2574336"/>
              <a:ext cx="835898" cy="14076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8BD6EBA-70A7-4C6C-B1FB-F17E92031F2B}"/>
                </a:ext>
              </a:extLst>
            </p:cNvPr>
            <p:cNvCxnSpPr>
              <a:cxnSpLocks/>
              <a:stCxn id="12" idx="6"/>
              <a:endCxn id="28" idx="2"/>
            </p:cNvCxnSpPr>
            <p:nvPr/>
          </p:nvCxnSpPr>
          <p:spPr>
            <a:xfrm flipV="1">
              <a:off x="7418288" y="3981980"/>
              <a:ext cx="816213" cy="7510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4E5767-6EDD-4A76-83A1-2458178FA19B}"/>
                </a:ext>
              </a:extLst>
            </p:cNvPr>
            <p:cNvCxnSpPr>
              <a:cxnSpLocks/>
              <a:stCxn id="11" idx="7"/>
              <a:endCxn id="28" idx="3"/>
            </p:cNvCxnSpPr>
            <p:nvPr/>
          </p:nvCxnSpPr>
          <p:spPr>
            <a:xfrm flipV="1">
              <a:off x="7395547" y="4012579"/>
              <a:ext cx="849965" cy="60062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2863B4-41BD-496F-90A5-17318A75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5705" y="3123232"/>
              <a:ext cx="557349" cy="84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135A5B-97E2-48FD-A95D-28C380B65BB9}"/>
                </a:ext>
              </a:extLst>
            </p:cNvPr>
            <p:cNvGrpSpPr/>
            <p:nvPr/>
          </p:nvGrpSpPr>
          <p:grpSpPr>
            <a:xfrm>
              <a:off x="8779191" y="1965648"/>
              <a:ext cx="364809" cy="3003305"/>
              <a:chOff x="8564683" y="1549848"/>
              <a:chExt cx="739309" cy="465170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24EA6A-6485-4931-B190-3ED235D9D3CD}"/>
                  </a:ext>
                </a:extLst>
              </p:cNvPr>
              <p:cNvSpPr txBox="1"/>
              <p:nvPr/>
            </p:nvSpPr>
            <p:spPr>
              <a:xfrm>
                <a:off x="8578105" y="15498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CC727E-F626-4227-9BE3-BC54CB0C96D6}"/>
                  </a:ext>
                </a:extLst>
              </p:cNvPr>
              <p:cNvSpPr txBox="1"/>
              <p:nvPr/>
            </p:nvSpPr>
            <p:spPr>
              <a:xfrm>
                <a:off x="8578105" y="1759047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1795EB-B1E6-4B07-A00E-AC9540816B8E}"/>
                  </a:ext>
                </a:extLst>
              </p:cNvPr>
              <p:cNvSpPr txBox="1"/>
              <p:nvPr/>
            </p:nvSpPr>
            <p:spPr>
              <a:xfrm>
                <a:off x="8572874" y="202229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21FC3F-9ADA-45F7-8EFD-85572509C0F2}"/>
                  </a:ext>
                </a:extLst>
              </p:cNvPr>
              <p:cNvSpPr txBox="1"/>
              <p:nvPr/>
            </p:nvSpPr>
            <p:spPr>
              <a:xfrm>
                <a:off x="8572874" y="223149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85CFEC-2402-49E1-864D-7179548A956E}"/>
                  </a:ext>
                </a:extLst>
              </p:cNvPr>
              <p:cNvSpPr txBox="1"/>
              <p:nvPr/>
            </p:nvSpPr>
            <p:spPr>
              <a:xfrm>
                <a:off x="8571602" y="243042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05989-CDF7-4A6E-BA09-E5A18CFD8262}"/>
                  </a:ext>
                </a:extLst>
              </p:cNvPr>
              <p:cNvSpPr txBox="1"/>
              <p:nvPr/>
            </p:nvSpPr>
            <p:spPr>
              <a:xfrm>
                <a:off x="8571602" y="263962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D8F0D9-11D4-4BD3-A750-BBBA62A3006B}"/>
                  </a:ext>
                </a:extLst>
              </p:cNvPr>
              <p:cNvSpPr txBox="1"/>
              <p:nvPr/>
            </p:nvSpPr>
            <p:spPr>
              <a:xfrm>
                <a:off x="8572410" y="2902775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B9A28B2-E1DF-4162-9B88-9FA0A76DDDC1}"/>
                  </a:ext>
                </a:extLst>
              </p:cNvPr>
              <p:cNvSpPr txBox="1"/>
              <p:nvPr/>
            </p:nvSpPr>
            <p:spPr>
              <a:xfrm>
                <a:off x="8572410" y="3111973"/>
                <a:ext cx="731582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0.7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FF3E54-471D-4325-BCA7-AA69A83627E0}"/>
                  </a:ext>
                </a:extLst>
              </p:cNvPr>
              <p:cNvSpPr txBox="1"/>
              <p:nvPr/>
            </p:nvSpPr>
            <p:spPr>
              <a:xfrm>
                <a:off x="8567182" y="3375222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36D1-1296-4540-8860-ED96275087F8}"/>
                  </a:ext>
                </a:extLst>
              </p:cNvPr>
              <p:cNvSpPr txBox="1"/>
              <p:nvPr/>
            </p:nvSpPr>
            <p:spPr>
              <a:xfrm>
                <a:off x="8567182" y="3584420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B72258-F84F-401F-8476-9CA1103CA7AA}"/>
                  </a:ext>
                </a:extLst>
              </p:cNvPr>
              <p:cNvSpPr txBox="1"/>
              <p:nvPr/>
            </p:nvSpPr>
            <p:spPr>
              <a:xfrm>
                <a:off x="8565909" y="37833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161BB9-2649-40CD-A36E-1A510F187CD7}"/>
                  </a:ext>
                </a:extLst>
              </p:cNvPr>
              <p:cNvSpPr txBox="1"/>
              <p:nvPr/>
            </p:nvSpPr>
            <p:spPr>
              <a:xfrm>
                <a:off x="8565909" y="3992546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B83FB9-6BFD-4B35-90EE-4111EF09DF66}"/>
                  </a:ext>
                </a:extLst>
              </p:cNvPr>
              <p:cNvSpPr txBox="1"/>
              <p:nvPr/>
            </p:nvSpPr>
            <p:spPr>
              <a:xfrm>
                <a:off x="8571184" y="427500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189F33-0C87-4BF9-BF88-BFE197DF2489}"/>
                  </a:ext>
                </a:extLst>
              </p:cNvPr>
              <p:cNvSpPr txBox="1"/>
              <p:nvPr/>
            </p:nvSpPr>
            <p:spPr>
              <a:xfrm>
                <a:off x="8571184" y="4484199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73877F-3F85-4252-9092-58443B0F709E}"/>
                  </a:ext>
                </a:extLst>
              </p:cNvPr>
              <p:cNvSpPr txBox="1"/>
              <p:nvPr/>
            </p:nvSpPr>
            <p:spPr>
              <a:xfrm>
                <a:off x="8565956" y="47474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74941A-F6C2-49BC-9A57-3743D3A0C6B4}"/>
                  </a:ext>
                </a:extLst>
              </p:cNvPr>
              <p:cNvSpPr txBox="1"/>
              <p:nvPr/>
            </p:nvSpPr>
            <p:spPr>
              <a:xfrm>
                <a:off x="8565956" y="4956645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E9575B-ABD4-46A6-899D-41681C5C8652}"/>
                  </a:ext>
                </a:extLst>
              </p:cNvPr>
              <p:cNvSpPr txBox="1"/>
              <p:nvPr/>
            </p:nvSpPr>
            <p:spPr>
              <a:xfrm>
                <a:off x="8564683" y="515557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043F29-4DCC-43F0-969E-8062107D1154}"/>
                  </a:ext>
                </a:extLst>
              </p:cNvPr>
              <p:cNvSpPr txBox="1"/>
              <p:nvPr/>
            </p:nvSpPr>
            <p:spPr>
              <a:xfrm>
                <a:off x="8564683" y="5364772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EBD905-6331-4F35-8A9A-3E498180F71E}"/>
                  </a:ext>
                </a:extLst>
              </p:cNvPr>
              <p:cNvSpPr txBox="1"/>
              <p:nvPr/>
            </p:nvSpPr>
            <p:spPr>
              <a:xfrm>
                <a:off x="8565909" y="556960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A276733-0A2B-4D0F-85FE-C42E80496E56}"/>
                  </a:ext>
                </a:extLst>
              </p:cNvPr>
              <p:cNvSpPr txBox="1"/>
              <p:nvPr/>
            </p:nvSpPr>
            <p:spPr>
              <a:xfrm>
                <a:off x="8566689" y="5811300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675F960-DF4E-8843-9F36-3EC83260DE87}"/>
              </a:ext>
            </a:extLst>
          </p:cNvPr>
          <p:cNvGrpSpPr/>
          <p:nvPr/>
        </p:nvGrpSpPr>
        <p:grpSpPr>
          <a:xfrm>
            <a:off x="6716486" y="140600"/>
            <a:ext cx="1799362" cy="1654484"/>
            <a:chOff x="5486400" y="1905000"/>
            <a:chExt cx="3472848" cy="346900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8049AF5-44B4-BD4C-86B8-1D0AC2ED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101" y="1905002"/>
              <a:ext cx="3465147" cy="346900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4D216C7-2A05-4F44-B587-0C4B0706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101" y="1905001"/>
              <a:ext cx="3465147" cy="346900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091A5F0-AC80-4242-BE9D-5AEE57D8F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905000"/>
              <a:ext cx="3472848" cy="34690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17EDC39-26AC-0042-A826-BC43E16A28DB}"/>
                    </a:ext>
                  </a:extLst>
                </p:cNvPr>
                <p:cNvSpPr txBox="1"/>
                <p:nvPr/>
              </p:nvSpPr>
              <p:spPr>
                <a:xfrm>
                  <a:off x="6912428" y="2464244"/>
                  <a:ext cx="517193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17EDC39-26AC-0042-A826-BC43E16A2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428" y="2464244"/>
                  <a:ext cx="51719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45455" b="-1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ACCD0E-7932-C44E-9A67-20EE2BDC9242}"/>
                    </a:ext>
                  </a:extLst>
                </p:cNvPr>
                <p:cNvSpPr txBox="1"/>
                <p:nvPr/>
              </p:nvSpPr>
              <p:spPr>
                <a:xfrm>
                  <a:off x="8001000" y="3376012"/>
                  <a:ext cx="52431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ACCD0E-7932-C44E-9A67-20EE2BDC9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00" y="3376012"/>
                  <a:ext cx="524310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43478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2EAAB21-7BA4-C843-9070-AE357F7F8CBE}"/>
                    </a:ext>
                  </a:extLst>
                </p:cNvPr>
                <p:cNvSpPr txBox="1"/>
                <p:nvPr/>
              </p:nvSpPr>
              <p:spPr>
                <a:xfrm>
                  <a:off x="6773291" y="4064444"/>
                  <a:ext cx="52431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2EAAB21-7BA4-C843-9070-AE357F7F8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291" y="4064444"/>
                  <a:ext cx="524310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39130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45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LSH: the data-dependent part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59137"/>
                <a:ext cx="8334756" cy="4133454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</a:t>
                </a:r>
                <a:r>
                  <a:rPr lang="en-US" dirty="0"/>
                  <a:t> any pointset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can be decomposed into clusters, where one cluster is pseudo-random and the rest have smaller diameter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 form of “regularity lemma”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59137"/>
                <a:ext cx="8334756" cy="4133454"/>
              </a:xfrm>
              <a:blipFill>
                <a:blip r:embed="rId2"/>
                <a:stretch>
                  <a:fillRect l="-658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/>
          <p:cNvSpPr/>
          <p:nvPr/>
        </p:nvSpPr>
        <p:spPr>
          <a:xfrm>
            <a:off x="650038" y="4414034"/>
            <a:ext cx="1906088" cy="1507769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/>
          <p:cNvSpPr/>
          <p:nvPr/>
        </p:nvSpPr>
        <p:spPr>
          <a:xfrm>
            <a:off x="895629" y="4852817"/>
            <a:ext cx="851051" cy="630203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tar: 5 Points 13"/>
          <p:cNvSpPr/>
          <p:nvPr/>
        </p:nvSpPr>
        <p:spPr>
          <a:xfrm>
            <a:off x="1666422" y="4499987"/>
            <a:ext cx="875097" cy="625049"/>
          </a:xfrm>
          <a:prstGeom prst="star5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Left Arrow 27"/>
          <p:cNvSpPr/>
          <p:nvPr/>
        </p:nvSpPr>
        <p:spPr>
          <a:xfrm rot="10800000">
            <a:off x="2672810" y="4995095"/>
            <a:ext cx="639503" cy="276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3445836" y="4435208"/>
            <a:ext cx="1906088" cy="1507769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ross 16"/>
          <p:cNvSpPr/>
          <p:nvPr/>
        </p:nvSpPr>
        <p:spPr>
          <a:xfrm>
            <a:off x="5428151" y="4995095"/>
            <a:ext cx="295559" cy="285296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/>
          <p:cNvSpPr/>
          <p:nvPr/>
        </p:nvSpPr>
        <p:spPr>
          <a:xfrm>
            <a:off x="5890666" y="4868660"/>
            <a:ext cx="851051" cy="630203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tar: 5 Points 18"/>
          <p:cNvSpPr/>
          <p:nvPr/>
        </p:nvSpPr>
        <p:spPr>
          <a:xfrm>
            <a:off x="7774070" y="4873814"/>
            <a:ext cx="875097" cy="625049"/>
          </a:xfrm>
          <a:prstGeom prst="star5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/>
          <p:cNvSpPr/>
          <p:nvPr/>
        </p:nvSpPr>
        <p:spPr>
          <a:xfrm>
            <a:off x="7158602" y="5046445"/>
            <a:ext cx="295559" cy="285296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C9DA70CD-4622-43EE-9537-7A13C6BC9A8F}"/>
              </a:ext>
            </a:extLst>
          </p:cNvPr>
          <p:cNvSpPr/>
          <p:nvPr/>
        </p:nvSpPr>
        <p:spPr>
          <a:xfrm>
            <a:off x="791849" y="1279068"/>
            <a:ext cx="6781925" cy="86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2) </a:t>
            </a:r>
            <a:r>
              <a:rPr lang="en-US" sz="2800" dirty="0"/>
              <a:t>can reduce any worst-case dataset to the “pseudorandom” case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4901217"/>
              </a:xfrm>
            </p:spPr>
            <p:txBody>
              <a:bodyPr>
                <a:normAutofit lnSpcReduction="10000"/>
              </a:bodyPr>
              <a:lstStyle/>
              <a:p>
                <a:pPr lvl="4"/>
                <a:endParaRPr lang="en-US" dirty="0"/>
              </a:p>
              <a:p>
                <a:r>
                  <a:rPr lang="en-US" dirty="0"/>
                  <a:t>Hamming space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/>
                  <a:t> random decision trees,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each node sample a random coordinate</a:t>
                </a:r>
              </a:p>
              <a:p>
                <a:r>
                  <a:rPr lang="en-US" dirty="0"/>
                  <a:t>LSH Forest</a:t>
                </a:r>
                <a:r>
                  <a:rPr lang="en-US" dirty="0">
                    <a:solidFill>
                      <a:srgbClr val="FF0000"/>
                    </a:solidFill>
                  </a:rPr>
                  <a:t>++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LSH Forest </a:t>
                </a:r>
                <a:r>
                  <a:rPr lang="en-US" sz="2400" dirty="0">
                    <a:solidFill>
                      <a:srgbClr val="0000CC"/>
                    </a:solidFill>
                  </a:rPr>
                  <a:t>[Bawa-Condie-Ganesan’05]</a:t>
                </a:r>
                <a:endParaRPr lang="en-US" dirty="0"/>
              </a:p>
              <a:p>
                <a:pPr lvl="2"/>
                <a:r>
                  <a:rPr lang="en-US" dirty="0"/>
                  <a:t>In a tree, split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bucket size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++</a:t>
                </a:r>
                <a:r>
                  <a:rPr lang="en-US" dirty="0"/>
                  <a:t>: store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points closest to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the mean of P</a:t>
                </a:r>
              </a:p>
              <a:p>
                <a:pPr lvl="2"/>
                <a:r>
                  <a:rPr lang="en-US" dirty="0"/>
                  <a:t>query compared against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Theorem: </a:t>
                </a:r>
                <a:r>
                  <a:rPr lang="en-US" dirty="0"/>
                  <a:t>obtains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large enough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4901217"/>
              </a:xfr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data-dependent LSH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40267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  <a:latin typeface="Gill Sans MT"/>
              </a:rPr>
              <a:t>[A.-Razenshteyn-Shekel-Nosatzki’17]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[Indyk-Motwani’98]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74648"/>
                  </p:ext>
                </p:extLst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987" t="-7576" r="-48410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0791" t="-7576" r="-42589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9106" t="-7576" r="-14065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Indyk-Motwani’98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Diamond 7"/>
          <p:cNvSpPr/>
          <p:nvPr/>
        </p:nvSpPr>
        <p:spPr>
          <a:xfrm>
            <a:off x="6686080" y="2690006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495525" y="3765346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5975588" y="3150866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12" idx="0"/>
          </p:cNvCxnSpPr>
          <p:nvPr/>
        </p:nvCxnSpPr>
        <p:spPr>
          <a:xfrm>
            <a:off x="7146941" y="3150866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7646205" y="3726941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996260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6033195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7146940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183875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9" idx="2"/>
            <a:endCxn id="13" idx="0"/>
          </p:cNvCxnSpPr>
          <p:nvPr/>
        </p:nvCxnSpPr>
        <p:spPr>
          <a:xfrm flipH="1">
            <a:off x="5476323" y="4226206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4" idx="0"/>
          </p:cNvCxnSpPr>
          <p:nvPr/>
        </p:nvCxnSpPr>
        <p:spPr>
          <a:xfrm>
            <a:off x="5975588" y="4226206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7627003" y="4187801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2" idx="2"/>
            <a:endCxn id="16" idx="0"/>
          </p:cNvCxnSpPr>
          <p:nvPr/>
        </p:nvCxnSpPr>
        <p:spPr>
          <a:xfrm>
            <a:off x="8126268" y="4187801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86936" y="2123565"/>
                <a:ext cx="1706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=00110110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936" y="2123565"/>
                <a:ext cx="17064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59255" y="27482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1466" y="378874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54004" y="376491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1685" y="477493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849770" y="503393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369624" y="3005010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665821" y="588386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5400122" y="60446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5611350" y="65697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6336801" y="534220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4804845" y="63392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5975587" y="61495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6917120" y="53791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4453859" y="612041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6838553" y="63239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5975587" y="5531555"/>
            <a:ext cx="385716" cy="111435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269737" y="5633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5" name="Curved Connector 44"/>
          <p:cNvCxnSpPr>
            <a:stCxn id="9" idx="2"/>
            <a:endCxn id="30" idx="0"/>
          </p:cNvCxnSpPr>
          <p:nvPr/>
        </p:nvCxnSpPr>
        <p:spPr>
          <a:xfrm rot="5400000">
            <a:off x="4816723" y="4885805"/>
            <a:ext cx="1818464" cy="4992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4" idx="1"/>
            <a:endCxn id="29" idx="0"/>
          </p:cNvCxnSpPr>
          <p:nvPr/>
        </p:nvCxnSpPr>
        <p:spPr>
          <a:xfrm rot="10800000" flipV="1">
            <a:off x="6742022" y="3949579"/>
            <a:ext cx="1011983" cy="193428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2" idx="2"/>
          </p:cNvCxnSpPr>
          <p:nvPr/>
        </p:nvCxnSpPr>
        <p:spPr>
          <a:xfrm rot="5400000">
            <a:off x="5122935" y="4063713"/>
            <a:ext cx="2987326" cy="109515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4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NNS for other distances?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Earth Mover Distance (Wasserstein):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EMD(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)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00B05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71" y="26670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670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228600" y="51841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45745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32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764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56413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62200" y="4955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90800" y="4574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95600" y="54127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" y="5260357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81200" y="4650757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752600" y="5031757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819400" y="5488957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577712" y="4089721"/>
            <a:ext cx="251827" cy="65288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 bwMode="auto">
          <a:xfrm rot="16200000">
            <a:off x="3590738" y="5481305"/>
            <a:ext cx="251827" cy="65288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14800" y="42445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010110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3156" y="56164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010101</a:t>
            </a:r>
          </a:p>
        </p:txBody>
      </p:sp>
      <p:sp>
        <p:nvSpPr>
          <p:cNvPr id="24" name="Down Arrow 23"/>
          <p:cNvSpPr/>
          <p:nvPr/>
        </p:nvSpPr>
        <p:spPr bwMode="auto">
          <a:xfrm rot="17292416">
            <a:off x="5495688" y="4063661"/>
            <a:ext cx="241372" cy="108844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4772057">
            <a:off x="5483975" y="4914989"/>
            <a:ext cx="241372" cy="12191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small or large?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8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>
                <a:solidFill>
                  <a:srgbClr val="C00000"/>
                </a:solidFill>
              </a:rPr>
              <a:t>metric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Metric Embedding:</a:t>
                </a:r>
              </a:p>
              <a:p>
                <a:pPr lvl="1"/>
                <a:r>
                  <a:rPr lang="en-US" dirty="0"/>
                  <a:t>Map sets into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preserving the distance (approximately)</a:t>
                </a:r>
              </a:p>
              <a:p>
                <a:pPr lvl="1"/>
                <a:r>
                  <a:rPr lang="en-US" dirty="0"/>
                  <a:t>Then use algorithms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!</a:t>
                </a:r>
              </a:p>
              <a:p>
                <a:r>
                  <a:rPr lang="en-US" dirty="0"/>
                  <a:t>Say, EMD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Theorem [Cha02, IT03]: </a:t>
                </a:r>
                <a:r>
                  <a:rPr lang="en-US" dirty="0"/>
                  <a:t>Exists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mapping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>
                    <a:solidFill>
                      <a:srgbClr val="CC0000"/>
                    </a:solidFill>
                  </a:rPr>
                  <a:t> </a:t>
                </a:r>
                <a:r>
                  <a:rPr lang="en-US" dirty="0">
                    <a:sym typeface="Symbol"/>
                  </a:rPr>
                  <a:t>with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: </a:t>
                </a:r>
              </a:p>
              <a:p>
                <a:pPr lvl="1"/>
                <a:r>
                  <a:rPr lang="en-US" dirty="0">
                    <a:sym typeface="Symbol"/>
                  </a:rPr>
                  <a:t>i.e.,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r>
                  <a:rPr lang="en-US" dirty="0"/>
                  <a:t>Implies </a:t>
                </a:r>
                <a:r>
                  <a:rPr lang="en-US" dirty="0">
                    <a:solidFill>
                      <a:srgbClr val="C00000"/>
                    </a:solidFill>
                  </a:rPr>
                  <a:t>NNS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-approximation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333800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56667" r="-74603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56667" r="-1075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154098" r="-74603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154098" r="-1075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254098" r="-74603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254098" r="-1075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392727" r="-1075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531373" r="-1075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799" y="4038600"/>
            <a:ext cx="266458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edit</a:t>
            </a:r>
            <a:r>
              <a:rPr lang="en-US" sz="2400" dirty="0"/>
              <a:t>(123456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7</a:t>
            </a:r>
            <a:r>
              <a:rPr lang="en-US" sz="2400" dirty="0"/>
              <a:t>123456) = 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3257550" cy="14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edit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(  banana  ,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ananas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)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/>
              <a:lstStyle/>
              <a:p>
                <a:r>
                  <a:rPr lang="en-US" dirty="0"/>
                  <a:t>Embeddability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 rotWithShape="0">
                <a:blip r:embed="rId5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5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dirty="0"/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4269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8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[NS07]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78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[KN05,KR06]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5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993258"/>
                  </p:ext>
                </p:extLst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60000" r="-1087" b="-401667"/>
                          </a:stretch>
                        </a:blipFill>
                      </a:tcPr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154839" r="-1087" b="-288710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272414" r="-1087" b="-208621"/>
                          </a:stretch>
                        </a:blipFill>
                      </a:tcPr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360000" r="-1087" b="-101667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</p:spPr>
            <p:txBody>
              <a:bodyPr vert="horz" anchor="b" anchorCtr="0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Non-</a:t>
                </a:r>
                <a:r>
                  <a:rPr lang="en-US" dirty="0" err="1"/>
                  <a:t>embeddability</a:t>
                </a:r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53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937083" y="2809870"/>
            <a:ext cx="2679356" cy="26178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1E1EA5"/>
                </a:solidFill>
              </a:rPr>
              <a:t>Approximate</a:t>
            </a:r>
            <a:r>
              <a:rPr lang="en-US" dirty="0"/>
              <a:t> Near Neighbor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3178" y="1404258"/>
                <a:ext cx="4468416" cy="4397468"/>
              </a:xfrm>
            </p:spPr>
            <p:txBody>
              <a:bodyPr>
                <a:normAutofit lnSpcReduction="10000"/>
              </a:bodyPr>
              <a:lstStyle/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-near neighbor</a:t>
                </a:r>
                <a:r>
                  <a:rPr lang="en-US" sz="2000" dirty="0"/>
                  <a:t>: given a query </a:t>
                </a:r>
                <a:r>
                  <a:rPr lang="en-US" sz="2000" dirty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sz="2000" i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000" dirty="0"/>
                  <a:t>as long as there is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some point within 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Remarks:</a:t>
                </a:r>
              </a:p>
              <a:p>
                <a:pPr lvl="1"/>
                <a:r>
                  <a:rPr lang="en-US" sz="2000" dirty="0">
                    <a:sym typeface="Symbol" pitchFamily="18" charset="2"/>
                  </a:rPr>
                  <a:t>In practice: used as a filter</a:t>
                </a:r>
              </a:p>
              <a:p>
                <a:pPr lvl="1"/>
                <a:r>
                  <a:rPr lang="en-US" sz="2000" dirty="0">
                    <a:sym typeface="Symbol" pitchFamily="18" charset="2"/>
                  </a:rPr>
                  <a:t>Randomized algorithms: each point reported with 90% probability 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Can use to solve near</a:t>
                </a:r>
                <a:r>
                  <a:rPr lang="en-US" sz="2000" i="1" dirty="0">
                    <a:solidFill>
                      <a:schemeClr val="tx1"/>
                    </a:solidFill>
                    <a:sym typeface="Symbol" pitchFamily="18" charset="2"/>
                  </a:rPr>
                  <a:t>est</a:t>
                </a:r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neighbor too</a:t>
                </a:r>
              </a:p>
              <a:p>
                <a:pPr marL="411480" lvl="2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[HarPeled-Indyk-Motwani’12]</a:t>
                </a:r>
              </a:p>
            </p:txBody>
          </p:sp>
        </mc:Choice>
        <mc:Fallback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3178" y="1404258"/>
                <a:ext cx="4468416" cy="4397468"/>
              </a:xfrm>
              <a:blipFill>
                <a:blip r:embed="rId2"/>
                <a:stretch>
                  <a:fillRect l="-568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5370168" y="3235339"/>
            <a:ext cx="1871663" cy="179427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5700305" y="3515135"/>
            <a:ext cx="1238250" cy="1247775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6327431" y="291863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6010724" y="452317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6441731" y="377588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6896549" y="45890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7156106" y="36103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6270281" y="3852082"/>
            <a:ext cx="1905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6213131" y="4118782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5879757" y="3709207"/>
            <a:ext cx="363140" cy="4298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6067875" y="3688967"/>
                <a:ext cx="333168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15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875" y="3688967"/>
                <a:ext cx="333168" cy="323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484469" y="4186649"/>
            <a:ext cx="778669" cy="3452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6235915" y="4102321"/>
                <a:ext cx="347596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5915" y="4102321"/>
                <a:ext cx="347596" cy="323165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6504471" y="3751683"/>
                <a:ext cx="424540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4471" y="3751683"/>
                <a:ext cx="424540" cy="323165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6953700" y="4646229"/>
                <a:ext cx="406906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700" y="4646229"/>
                <a:ext cx="406906" cy="323165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5716917" y="4095960"/>
                <a:ext cx="421334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15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917" y="4095960"/>
                <a:ext cx="421334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20442133">
                <a:off x="39462" y="1543806"/>
                <a:ext cx="19729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Arial" charset="0"/>
                  </a:rPr>
                  <a:t>-approximate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39462" y="1543806"/>
                <a:ext cx="1972976" cy="430887"/>
              </a:xfrm>
              <a:prstGeom prst="rect">
                <a:avLst/>
              </a:prstGeom>
              <a:blipFill>
                <a:blip r:embed="rId8"/>
                <a:stretch>
                  <a:fillRect t="-4762" r="-506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25472" y="2375500"/>
                <a:ext cx="493148" cy="392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195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72" y="2375500"/>
                <a:ext cx="493148" cy="3924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2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84581" y="2375500"/>
            <a:ext cx="857250" cy="1283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34253" y="3301193"/>
            <a:ext cx="497675" cy="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41831" y="1953848"/>
            <a:ext cx="100059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B050"/>
                </a:solidFill>
                <a:latin typeface="Arial" charset="0"/>
              </a:rPr>
              <a:t>similar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3325" y="3080748"/>
            <a:ext cx="147187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not similar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3256" y="5032285"/>
            <a:ext cx="147187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kind of…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either way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556031" y="4896612"/>
            <a:ext cx="685800" cy="44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33E5292E-AC91-D548-BDF4-CFA8741FA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6536" y="5821966"/>
                <a:ext cx="2161413" cy="7017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number of points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dimension</a:t>
                </a:r>
              </a:p>
            </p:txBody>
          </p:sp>
        </mc:Choice>
        <mc:Fallback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33E5292E-AC91-D548-BDF4-CFA8741FA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6536" y="5821966"/>
                <a:ext cx="2161413" cy="701731"/>
              </a:xfrm>
              <a:prstGeom prst="rect">
                <a:avLst/>
              </a:prstGeom>
              <a:blipFill>
                <a:blip r:embed="rId10"/>
                <a:stretch>
                  <a:fillRect t="-1754" r="-1170" b="-1052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66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LSH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457005"/>
                  </p:ext>
                </p:extLst>
              </p:nvPr>
            </p:nvGraphicFramePr>
            <p:xfrm>
              <a:off x="1695197" y="1218213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Group 3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457005"/>
                  </p:ext>
                </p:extLst>
              </p:nvPr>
            </p:nvGraphicFramePr>
            <p:xfrm>
              <a:off x="1695197" y="1218213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02299" t="-6061" r="-190805" b="-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Reference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468414"/>
                  </p:ext>
                </p:extLst>
              </p:nvPr>
            </p:nvGraphicFramePr>
            <p:xfrm>
              <a:off x="1695197" y="1796346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468414"/>
                  </p:ext>
                </p:extLst>
              </p:nvPr>
            </p:nvGraphicFramePr>
            <p:xfrm>
              <a:off x="1695197" y="1796346"/>
              <a:ext cx="6452041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370" t="-6250" r="-6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2121" t="-6250" r="-563636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7647" t="-6250" r="-2126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7701" t="-6250" r="-1908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226405"/>
                  </p:ext>
                </p:extLst>
              </p:nvPr>
            </p:nvGraphicFramePr>
            <p:xfrm>
              <a:off x="1695195" y="295048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2226405"/>
                  </p:ext>
                </p:extLst>
              </p:nvPr>
            </p:nvGraphicFramePr>
            <p:xfrm>
              <a:off x="1695195" y="2950488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370" t="-6250" r="-6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12121" t="-6250" r="-563636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17647" t="-6250" r="-2126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97701" t="-6250" r="-1908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[IM’98, DIIM’04]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153218" y="1752787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Hamming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216" y="2896017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969291"/>
                  </p:ext>
                </p:extLst>
              </p:nvPr>
            </p:nvGraphicFramePr>
            <p:xfrm>
              <a:off x="1695197" y="2192951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40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4969291"/>
                  </p:ext>
                </p:extLst>
              </p:nvPr>
            </p:nvGraphicFramePr>
            <p:xfrm>
              <a:off x="1695197" y="2192951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7647" t="-6250" r="-2126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289727"/>
                  </p:ext>
                </p:extLst>
              </p:nvPr>
            </p:nvGraphicFramePr>
            <p:xfrm>
              <a:off x="1695196" y="3757104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289727"/>
                  </p:ext>
                </p:extLst>
              </p:nvPr>
            </p:nvGraphicFramePr>
            <p:xfrm>
              <a:off x="1695196" y="3757104"/>
              <a:ext cx="6452041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118644" t="-6061" r="-21525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[MNP’06, OWZ’11]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111289"/>
                  </p:ext>
                </p:extLst>
              </p:nvPr>
            </p:nvGraphicFramePr>
            <p:xfrm>
              <a:off x="1695197" y="33357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111289"/>
                  </p:ext>
                </p:extLst>
              </p:nvPr>
            </p:nvGraphicFramePr>
            <p:xfrm>
              <a:off x="1695197" y="3335700"/>
              <a:ext cx="645204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387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117647" t="-6250" r="-2126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8"/>
                          <a:stretch>
                            <a:fillRect l="-297701" t="-6250" r="-19080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[AI’06]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6728A85-AF91-48CC-BB09-61B01BE01DD8}"/>
              </a:ext>
            </a:extLst>
          </p:cNvPr>
          <p:cNvSpPr/>
          <p:nvPr/>
        </p:nvSpPr>
        <p:spPr>
          <a:xfrm>
            <a:off x="6727612" y="291890"/>
            <a:ext cx="2053101" cy="6767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Hash: project on </a:t>
            </a:r>
          </a:p>
          <a:p>
            <a:r>
              <a:rPr lang="en-US" sz="2000" dirty="0">
                <a:solidFill>
                  <a:schemeClr val="tx1"/>
                </a:solidFill>
              </a:rPr>
              <a:t>random bits!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C4C420F9-2A7D-414E-BB33-C1365BF3A8D0}"/>
              </a:ext>
            </a:extLst>
          </p:cNvPr>
          <p:cNvSpPr/>
          <p:nvPr/>
        </p:nvSpPr>
        <p:spPr>
          <a:xfrm rot="18881264">
            <a:off x="6714665" y="1401335"/>
            <a:ext cx="1504364" cy="219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71">
            <a:extLst>
              <a:ext uri="{FF2B5EF4-FFF2-40B4-BE49-F238E27FC236}">
                <a16:creationId xmlns:a16="http://schemas.microsoft.com/office/drawing/2014/main" id="{196DBCE6-4B15-BF42-90D9-3BE44E8A1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817" y="4572937"/>
            <a:ext cx="0" cy="13930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Line 72">
            <a:extLst>
              <a:ext uri="{FF2B5EF4-FFF2-40B4-BE49-F238E27FC236}">
                <a16:creationId xmlns:a16="http://schemas.microsoft.com/office/drawing/2014/main" id="{78C97938-4F71-1044-9CE4-EC58898D9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819" y="5958824"/>
            <a:ext cx="202168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73">
                <a:extLst>
                  <a:ext uri="{FF2B5EF4-FFF2-40B4-BE49-F238E27FC236}">
                    <a16:creationId xmlns:a16="http://schemas.microsoft.com/office/drawing/2014/main" id="{CAD0B2FA-3D47-F24D-B113-E307A4309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0661" y="5574941"/>
                <a:ext cx="890565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8" name="Text Box 73">
                <a:extLst>
                  <a:ext uri="{FF2B5EF4-FFF2-40B4-BE49-F238E27FC236}">
                    <a16:creationId xmlns:a16="http://schemas.microsoft.com/office/drawing/2014/main" id="{CAD0B2FA-3D47-F24D-B113-E307A430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0661" y="5574941"/>
                <a:ext cx="890565" cy="323165"/>
              </a:xfrm>
              <a:prstGeom prst="rect">
                <a:avLst/>
              </a:prstGeom>
              <a:blipFill>
                <a:blip r:embed="rId9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C0488188-C960-0A45-A0AD-C8E701B82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9006" y="4611036"/>
                <a:ext cx="1593450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C0488188-C960-0A45-A0AD-C8E701B8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9006" y="4611036"/>
                <a:ext cx="1593450" cy="32316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 75">
            <a:extLst>
              <a:ext uri="{FF2B5EF4-FFF2-40B4-BE49-F238E27FC236}">
                <a16:creationId xmlns:a16="http://schemas.microsoft.com/office/drawing/2014/main" id="{CB0121EC-0D80-4C40-99EE-3F30E1044637}"/>
              </a:ext>
            </a:extLst>
          </p:cNvPr>
          <p:cNvSpPr>
            <a:spLocks/>
          </p:cNvSpPr>
          <p:nvPr/>
        </p:nvSpPr>
        <p:spPr bwMode="auto">
          <a:xfrm>
            <a:off x="6155675" y="5108719"/>
            <a:ext cx="1693069" cy="792956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" name="Line 76">
            <a:extLst>
              <a:ext uri="{FF2B5EF4-FFF2-40B4-BE49-F238E27FC236}">
                <a16:creationId xmlns:a16="http://schemas.microsoft.com/office/drawing/2014/main" id="{951FCCEB-92D5-C048-8522-D0A6B0786A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1517" y="5751655"/>
            <a:ext cx="0" cy="200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Line 77">
            <a:extLst>
              <a:ext uri="{FF2B5EF4-FFF2-40B4-BE49-F238E27FC236}">
                <a16:creationId xmlns:a16="http://schemas.microsoft.com/office/drawing/2014/main" id="{FB8A8CF2-55F5-C049-8352-ED08724E3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9245" y="5751655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80">
                <a:extLst>
                  <a:ext uri="{FF2B5EF4-FFF2-40B4-BE49-F238E27FC236}">
                    <a16:creationId xmlns:a16="http://schemas.microsoft.com/office/drawing/2014/main" id="{79E5A9CA-D9F1-3B49-88F9-99980DC98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5712" y="5924296"/>
                <a:ext cx="333168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5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53" name="Text Box 80">
                <a:extLst>
                  <a:ext uri="{FF2B5EF4-FFF2-40B4-BE49-F238E27FC236}">
                    <a16:creationId xmlns:a16="http://schemas.microsoft.com/office/drawing/2014/main" id="{79E5A9CA-D9F1-3B49-88F9-99980DC98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5712" y="5924296"/>
                <a:ext cx="333168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 Box 81">
                <a:extLst>
                  <a:ext uri="{FF2B5EF4-FFF2-40B4-BE49-F238E27FC236}">
                    <a16:creationId xmlns:a16="http://schemas.microsoft.com/office/drawing/2014/main" id="{F38F19F8-FC07-D84D-8757-3B05BAB0EA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9600" y="5924296"/>
                <a:ext cx="421334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54" name="Text Box 81">
                <a:extLst>
                  <a:ext uri="{FF2B5EF4-FFF2-40B4-BE49-F238E27FC236}">
                    <a16:creationId xmlns:a16="http://schemas.microsoft.com/office/drawing/2014/main" id="{F38F19F8-FC07-D84D-8757-3B05BAB0E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600" y="5924296"/>
                <a:ext cx="421334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84">
            <a:extLst>
              <a:ext uri="{FF2B5EF4-FFF2-40B4-BE49-F238E27FC236}">
                <a16:creationId xmlns:a16="http://schemas.microsoft.com/office/drawing/2014/main" id="{FE0F5A8E-661A-6142-B4C2-DEF381D1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144" y="4943221"/>
            <a:ext cx="28084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 Box 88">
                <a:extLst>
                  <a:ext uri="{FF2B5EF4-FFF2-40B4-BE49-F238E27FC236}">
                    <a16:creationId xmlns:a16="http://schemas.microsoft.com/office/drawing/2014/main" id="{4C740493-D094-6E47-B923-A5D1A235C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8697" y="5196824"/>
                <a:ext cx="409086" cy="317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15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5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56" name="Text Box 88">
                <a:extLst>
                  <a:ext uri="{FF2B5EF4-FFF2-40B4-BE49-F238E27FC236}">
                    <a16:creationId xmlns:a16="http://schemas.microsoft.com/office/drawing/2014/main" id="{4C740493-D094-6E47-B923-A5D1A235C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8697" y="5196824"/>
                <a:ext cx="409086" cy="317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89">
            <a:extLst>
              <a:ext uri="{FF2B5EF4-FFF2-40B4-BE49-F238E27FC236}">
                <a16:creationId xmlns:a16="http://schemas.microsoft.com/office/drawing/2014/main" id="{205723EC-8A36-174B-8107-5C7BAF129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8345" y="5289693"/>
            <a:ext cx="0" cy="6643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" name="Line 90">
            <a:extLst>
              <a:ext uri="{FF2B5EF4-FFF2-40B4-BE49-F238E27FC236}">
                <a16:creationId xmlns:a16="http://schemas.microsoft.com/office/drawing/2014/main" id="{438BA21E-4DB2-8C41-8139-0DFF312E7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581" y="5293265"/>
            <a:ext cx="41076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Box 91">
                <a:extLst>
                  <a:ext uri="{FF2B5EF4-FFF2-40B4-BE49-F238E27FC236}">
                    <a16:creationId xmlns:a16="http://schemas.microsoft.com/office/drawing/2014/main" id="{2B2FDBE9-C5C7-F740-B83B-C4B13E4A4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6790" y="5581397"/>
                <a:ext cx="409086" cy="317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15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5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9" name="Text Box 91">
                <a:extLst>
                  <a:ext uri="{FF2B5EF4-FFF2-40B4-BE49-F238E27FC236}">
                    <a16:creationId xmlns:a16="http://schemas.microsoft.com/office/drawing/2014/main" id="{2B2FDBE9-C5C7-F740-B83B-C4B13E4A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6790" y="5581397"/>
                <a:ext cx="409086" cy="317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4C20A-11EA-184E-8E57-20A900725097}"/>
                  </a:ext>
                </a:extLst>
              </p:cNvPr>
              <p:cNvSpPr txBox="1"/>
              <p:nvPr/>
            </p:nvSpPr>
            <p:spPr>
              <a:xfrm>
                <a:off x="1885432" y="4856584"/>
                <a:ext cx="1594154" cy="7148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195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5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5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195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B4C20A-11EA-184E-8E57-20A900725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32" y="4856584"/>
                <a:ext cx="1594154" cy="7148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Euclidean LSH: Hyperplane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=1/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52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Assume </a:t>
                </a:r>
                <a:r>
                  <a:rPr lang="en-US" i="1" dirty="0">
                    <a:solidFill>
                      <a:srgbClr val="0070C0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unit-norm</a:t>
                </a: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vectors</a:t>
                </a:r>
                <a:endParaRPr lang="en-US" i="1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:r>
                  <a:rPr lang="en-US" i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uniformly, 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𝑠𝑔𝑛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)]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?</a:t>
                </a:r>
              </a:p>
              <a:p>
                <a:pPr marL="274320" lvl="1" indent="0">
                  <a:buNone/>
                </a:pP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1 –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/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lvl="1"/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is the angle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</m:oMath>
                </a14:m>
                <a:endParaRPr lang="en-US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≈0.42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Recall: hash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Ie</a:t>
                </a:r>
                <a:r>
                  <a:rPr lang="en-US" dirty="0"/>
                  <a:t>, we perform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projections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  <a:blipFill>
                <a:blip r:embed="rId3"/>
                <a:stretch>
                  <a:fillRect l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50" y="1396093"/>
            <a:ext cx="2134550" cy="21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28" y="1198918"/>
            <a:ext cx="2144472" cy="234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5129"/>
            <a:ext cx="2958071" cy="2958071"/>
          </a:xfrm>
          <a:prstGeom prst="rect">
            <a:avLst/>
          </a:prstGeom>
        </p:spPr>
      </p:pic>
      <p:sp>
        <p:nvSpPr>
          <p:cNvPr id="10" name="Text Box 102">
            <a:extLst>
              <a:ext uri="{FF2B5EF4-FFF2-40B4-BE49-F238E27FC236}">
                <a16:creationId xmlns:a16="http://schemas.microsoft.com/office/drawing/2014/main" id="{1AA9AC52-909B-4905-B8EF-185C66EC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16" y="1041090"/>
            <a:ext cx="1501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[Charikar’02]</a:t>
            </a:r>
          </a:p>
        </p:txBody>
      </p:sp>
    </p:spTree>
    <p:extLst>
      <p:ext uri="{BB962C8B-B14F-4D97-AF65-F5344CB8AC3E}">
        <p14:creationId xmlns:p14="http://schemas.microsoft.com/office/powerpoint/2010/main" val="13598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7">
                <a:extLst>
                  <a:ext uri="{FF2B5EF4-FFF2-40B4-BE49-F238E27FC236}">
                    <a16:creationId xmlns:a16="http://schemas.microsoft.com/office/drawing/2014/main" id="{73802156-40CA-3D49-8FD8-CB407029C1C5}"/>
                  </a:ext>
                </a:extLst>
              </p:cNvPr>
              <p:cNvSpPr/>
              <p:nvPr/>
            </p:nvSpPr>
            <p:spPr>
              <a:xfrm>
                <a:off x="4980640" y="5939712"/>
                <a:ext cx="2951257" cy="751252"/>
              </a:xfrm>
              <a:prstGeom prst="wedgeRectCallout">
                <a:avLst>
                  <a:gd name="adj1" fmla="val -110033"/>
                  <a:gd name="adj2" fmla="val -217616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LSH (</a:t>
                </a:r>
                <a:r>
                  <a:rPr lang="en-US" sz="2400" dirty="0" err="1"/>
                  <a:t>prev</a:t>
                </a:r>
                <a:r>
                  <a:rPr lang="en-US" sz="2400" dirty="0"/>
                  <a:t> slide):</a:t>
                </a:r>
              </a:p>
              <a:p>
                <a:pPr algn="ctr"/>
                <a:r>
                  <a:rPr lang="en-US" sz="2400" dirty="0"/>
                  <a:t>Sign(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)=Sign(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30" name="Speech Bubble: Rectangle 7">
                <a:extLst>
                  <a:ext uri="{FF2B5EF4-FFF2-40B4-BE49-F238E27FC236}">
                    <a16:creationId xmlns:a16="http://schemas.microsoft.com/office/drawing/2014/main" id="{73802156-40CA-3D49-8FD8-CB407029C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640" y="5939712"/>
                <a:ext cx="2951257" cy="751252"/>
              </a:xfrm>
              <a:prstGeom prst="wedgeRectCallout">
                <a:avLst>
                  <a:gd name="adj1" fmla="val -110033"/>
                  <a:gd name="adj2" fmla="val -217616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2" y="2987781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11" y="2016154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60" y="2364862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n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65" y="142538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97" y="318569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96141" y="99520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011111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0460" y="2525297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111111</a:t>
            </a:r>
          </a:p>
        </p:txBody>
      </p:sp>
      <p:sp>
        <p:nvSpPr>
          <p:cNvPr id="24" name="Equal 23"/>
          <p:cNvSpPr/>
          <p:nvPr/>
        </p:nvSpPr>
        <p:spPr bwMode="auto">
          <a:xfrm rot="1977308">
            <a:off x="6970816" y="1814542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Equal 24"/>
          <p:cNvSpPr/>
          <p:nvPr/>
        </p:nvSpPr>
        <p:spPr bwMode="auto">
          <a:xfrm>
            <a:off x="6297523" y="2984750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random dimension reduction</a:t>
                </a:r>
              </a:p>
            </p:txBody>
          </p:sp>
        </mc:Choice>
        <mc:Fallback>
          <p:sp>
            <p:nvSpPr>
              <p:cNvPr id="2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>
                <a:blip r:embed="rId8"/>
                <a:stretch>
                  <a:fillRect l="-1852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7537" y="99520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011111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0065" y="2525297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16856">
                <a:off x="6795984" y="1524323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27C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16856">
                <a:off x="6795984" y="1524323"/>
                <a:ext cx="756938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918" y="2683681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27C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18" y="2683681"/>
                <a:ext cx="75693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853A2260-8946-48CA-9FFB-C1D05EF353CE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199" y="1425388"/>
                <a:ext cx="5989369" cy="47055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Hamming space: bit-sampling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In Euclidean space:</a:t>
                </a: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rgbClr val="3A729A"/>
                    </a:solidFill>
                    <a:sym typeface="Symbol" pitchFamily="18" charset="2"/>
                  </a:rPr>
                  <a:t>[Johnson-Lindenstrauss’84]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3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300" dirty="0"/>
              </a:p>
              <a:p>
                <a:pPr lvl="2">
                  <a:defRPr/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(scaled) </a:t>
                </a:r>
                <a:r>
                  <a:rPr lang="en-US" i="1" dirty="0"/>
                  <a:t>d</a:t>
                </a:r>
                <a:r>
                  <a:rPr lang="en-US" dirty="0"/>
                  <a:t>-dimensional Gaussian vector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Then: </a:t>
                </a:r>
              </a:p>
              <a:p>
                <a:pPr marL="274320" lvl="1" indent="0">
                  <a:buNone/>
                </a:pPr>
                <a:r>
                  <a:rPr lang="en-US" b="0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b="0" dirty="0">
                  <a:sym typeface="Symbol" pitchFamily="18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pitchFamily="18" charset="2"/>
                  </a:rPr>
                  <a:t>	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For NNS: enough to reduce to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endParaRPr 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853A2260-8946-48CA-9FFB-C1D05EF35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425388"/>
                <a:ext cx="5989369" cy="4705538"/>
              </a:xfrm>
              <a:blipFill>
                <a:blip r:embed="rId11"/>
                <a:stretch>
                  <a:fillRect l="-1907" t="-806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5E20BE-259D-44B9-9708-C6332A162E3A}"/>
                  </a:ext>
                </a:extLst>
              </p:cNvPr>
              <p:cNvSpPr/>
              <p:nvPr/>
            </p:nvSpPr>
            <p:spPr>
              <a:xfrm>
                <a:off x="5892150" y="4550908"/>
                <a:ext cx="2481945" cy="883315"/>
              </a:xfrm>
              <a:prstGeom prst="rect">
                <a:avLst/>
              </a:prstGeom>
              <a:blipFill>
                <a:blip r:embed="rId1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i="1" dirty="0">
                          <a:solidFill>
                            <a:srgbClr val="C00000"/>
                          </a:solidFill>
                        </a:rPr>
                        <m:t>R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5E20BE-259D-44B9-9708-C6332A162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50" y="4550908"/>
                <a:ext cx="2481945" cy="8833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E8A80-BA92-4643-A948-6AEF88A3F239}"/>
                  </a:ext>
                </a:extLst>
              </p:cNvPr>
              <p:cNvSpPr/>
              <p:nvPr/>
            </p:nvSpPr>
            <p:spPr>
              <a:xfrm>
                <a:off x="8642930" y="4550908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E8A80-BA92-4643-A948-6AEF88A3F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30" y="4550908"/>
                <a:ext cx="268835" cy="1843440"/>
              </a:xfrm>
              <a:prstGeom prst="rect">
                <a:avLst/>
              </a:prstGeom>
              <a:blipFill>
                <a:blip r:embed="rId14"/>
                <a:stretch>
                  <a:fillRect l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>
            <a:extLst>
              <a:ext uri="{FF2B5EF4-FFF2-40B4-BE49-F238E27FC236}">
                <a16:creationId xmlns:a16="http://schemas.microsoft.com/office/drawing/2014/main" id="{5FC4A05A-CAFF-4D6D-9ECC-03D48AABC877}"/>
              </a:ext>
            </a:extLst>
          </p:cNvPr>
          <p:cNvSpPr/>
          <p:nvPr/>
        </p:nvSpPr>
        <p:spPr>
          <a:xfrm>
            <a:off x="5647340" y="4550908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3CCF45-6715-425B-9359-9E6DE3F7CEB5}"/>
                  </a:ext>
                </a:extLst>
              </p:cNvPr>
              <p:cNvSpPr txBox="1"/>
              <p:nvPr/>
            </p:nvSpPr>
            <p:spPr>
              <a:xfrm>
                <a:off x="5261309" y="4807899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3CCF45-6715-425B-9359-9E6DE3F7C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09" y="4807899"/>
                <a:ext cx="38215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Brace 49">
            <a:extLst>
              <a:ext uri="{FF2B5EF4-FFF2-40B4-BE49-F238E27FC236}">
                <a16:creationId xmlns:a16="http://schemas.microsoft.com/office/drawing/2014/main" id="{F3567AEA-5538-408C-BFD3-D610AF89FE8B}"/>
              </a:ext>
            </a:extLst>
          </p:cNvPr>
          <p:cNvSpPr/>
          <p:nvPr/>
        </p:nvSpPr>
        <p:spPr>
          <a:xfrm rot="5400000">
            <a:off x="7000798" y="3095408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3228AE-B7F3-4116-B7C0-9EB8AB5FDB8E}"/>
                  </a:ext>
                </a:extLst>
              </p:cNvPr>
              <p:cNvSpPr txBox="1"/>
              <p:nvPr/>
            </p:nvSpPr>
            <p:spPr>
              <a:xfrm>
                <a:off x="6942042" y="3872458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3228AE-B7F3-4116-B7C0-9EB8AB5F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42" y="3872458"/>
                <a:ext cx="3891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  <p:bldP spid="23" grpId="0"/>
      <p:bldP spid="24" grpId="0" animBg="1"/>
      <p:bldP spid="25" grpId="0" animBg="1"/>
      <p:bldP spid="20" grpId="0"/>
      <p:bldP spid="26" grpId="0"/>
      <p:bldP spid="27" grpId="0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A764693A-5031-4C2C-A087-AB97CDEC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613" y="60779"/>
            <a:ext cx="1530150" cy="681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4875E-A4DF-409A-A2E4-72ECF154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Detour</a:t>
            </a:r>
            <a:r>
              <a:rPr lang="en-US" dirty="0"/>
              <a:t>: Fruit Fly Olfactory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D9116-6E33-4472-B1A3-0CC661BD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ED1D2-96AC-42A0-9530-183EDDB772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43761" cy="4937760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 Box 102">
            <a:extLst>
              <a:ext uri="{FF2B5EF4-FFF2-40B4-BE49-F238E27FC236}">
                <a16:creationId xmlns:a16="http://schemas.microsoft.com/office/drawing/2014/main" id="{97C12D60-B286-4C8E-AFA7-DCC8442D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9" y="1074526"/>
            <a:ext cx="3557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[Dasgupta-Stevens-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Navlakha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06EA98-2A48-4BA3-B37A-D380A4050383}"/>
              </a:ext>
            </a:extLst>
          </p:cNvPr>
          <p:cNvGrpSpPr/>
          <p:nvPr/>
        </p:nvGrpSpPr>
        <p:grpSpPr>
          <a:xfrm>
            <a:off x="4204938" y="1978101"/>
            <a:ext cx="196815" cy="3287488"/>
            <a:chOff x="4204938" y="1978101"/>
            <a:chExt cx="196815" cy="32874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98A3D5-5B81-4A40-A1FA-5B713B1D0696}"/>
                </a:ext>
              </a:extLst>
            </p:cNvPr>
            <p:cNvSpPr/>
            <p:nvPr/>
          </p:nvSpPr>
          <p:spPr>
            <a:xfrm>
              <a:off x="4209294" y="1978101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46C97B-7CFE-4679-B391-F543D722787C}"/>
                </a:ext>
              </a:extLst>
            </p:cNvPr>
            <p:cNvSpPr/>
            <p:nvPr/>
          </p:nvSpPr>
          <p:spPr>
            <a:xfrm>
              <a:off x="4210164" y="2613828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97B298-47A0-47C1-AD66-57F79CA2D214}"/>
                </a:ext>
              </a:extLst>
            </p:cNvPr>
            <p:cNvSpPr/>
            <p:nvPr/>
          </p:nvSpPr>
          <p:spPr>
            <a:xfrm>
              <a:off x="4209294" y="3343409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500E6A-2C14-450C-9F28-927E7160DD54}"/>
                </a:ext>
              </a:extLst>
            </p:cNvPr>
            <p:cNvSpPr/>
            <p:nvPr/>
          </p:nvSpPr>
          <p:spPr>
            <a:xfrm>
              <a:off x="4204938" y="5082709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2B7334-638F-4A67-A1B6-3135703A3B69}"/>
                </a:ext>
              </a:extLst>
            </p:cNvPr>
            <p:cNvSpPr/>
            <p:nvPr/>
          </p:nvSpPr>
          <p:spPr>
            <a:xfrm>
              <a:off x="4209293" y="4206525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0E69826-EAE4-4535-9C88-1ED3EA3C0E22}"/>
              </a:ext>
            </a:extLst>
          </p:cNvPr>
          <p:cNvGrpSpPr/>
          <p:nvPr/>
        </p:nvGrpSpPr>
        <p:grpSpPr>
          <a:xfrm>
            <a:off x="1866831" y="1981512"/>
            <a:ext cx="389707" cy="3341476"/>
            <a:chOff x="1866831" y="1981512"/>
            <a:chExt cx="389707" cy="334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4865D5-4402-4DA8-B54B-689BA00C550B}"/>
                </a:ext>
              </a:extLst>
            </p:cNvPr>
            <p:cNvSpPr/>
            <p:nvPr/>
          </p:nvSpPr>
          <p:spPr>
            <a:xfrm>
              <a:off x="1866831" y="19815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5E1A00-97CC-4E12-8AAA-0EA6FB8F9329}"/>
                </a:ext>
              </a:extLst>
            </p:cNvPr>
            <p:cNvSpPr/>
            <p:nvPr/>
          </p:nvSpPr>
          <p:spPr>
            <a:xfrm>
              <a:off x="2019231" y="21339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FDABFB-3670-4E79-AFF9-C78EF9A57A8E}"/>
                </a:ext>
              </a:extLst>
            </p:cNvPr>
            <p:cNvSpPr/>
            <p:nvPr/>
          </p:nvSpPr>
          <p:spPr>
            <a:xfrm>
              <a:off x="2110672" y="19815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6F1682-8E81-4028-BBB2-62EAACCCF995}"/>
                </a:ext>
              </a:extLst>
            </p:cNvPr>
            <p:cNvSpPr/>
            <p:nvPr/>
          </p:nvSpPr>
          <p:spPr>
            <a:xfrm>
              <a:off x="1910810" y="26489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030AE3-59DA-4909-8C8D-5FC0C2A35745}"/>
                </a:ext>
              </a:extLst>
            </p:cNvPr>
            <p:cNvSpPr/>
            <p:nvPr/>
          </p:nvSpPr>
          <p:spPr>
            <a:xfrm>
              <a:off x="2063210" y="28013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6B2749-A2DD-4D67-8A2C-5438CBC62F9F}"/>
                </a:ext>
              </a:extLst>
            </p:cNvPr>
            <p:cNvSpPr/>
            <p:nvPr/>
          </p:nvSpPr>
          <p:spPr>
            <a:xfrm>
              <a:off x="2154651" y="26489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08B18-5F37-4CED-B4EB-4B4AD0D32616}"/>
                </a:ext>
              </a:extLst>
            </p:cNvPr>
            <p:cNvSpPr/>
            <p:nvPr/>
          </p:nvSpPr>
          <p:spPr>
            <a:xfrm>
              <a:off x="1914292" y="33965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17FBD6-5A0F-4941-BE13-6816C2A51C63}"/>
                </a:ext>
              </a:extLst>
            </p:cNvPr>
            <p:cNvSpPr/>
            <p:nvPr/>
          </p:nvSpPr>
          <p:spPr>
            <a:xfrm>
              <a:off x="2066692" y="35489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EB2D79-538A-4DA2-B20B-2D79F92B9340}"/>
                </a:ext>
              </a:extLst>
            </p:cNvPr>
            <p:cNvSpPr/>
            <p:nvPr/>
          </p:nvSpPr>
          <p:spPr>
            <a:xfrm>
              <a:off x="2158133" y="33965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257A7A-3028-4367-AEB0-6C1299757595}"/>
                </a:ext>
              </a:extLst>
            </p:cNvPr>
            <p:cNvSpPr/>
            <p:nvPr/>
          </p:nvSpPr>
          <p:spPr>
            <a:xfrm>
              <a:off x="1917774" y="42587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3E4C09-8A99-4477-B1B4-1254437EF7EB}"/>
                </a:ext>
              </a:extLst>
            </p:cNvPr>
            <p:cNvSpPr/>
            <p:nvPr/>
          </p:nvSpPr>
          <p:spPr>
            <a:xfrm>
              <a:off x="2070174" y="44111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8E83FE-273A-4881-B713-5681CFB19F6C}"/>
                </a:ext>
              </a:extLst>
            </p:cNvPr>
            <p:cNvSpPr/>
            <p:nvPr/>
          </p:nvSpPr>
          <p:spPr>
            <a:xfrm>
              <a:off x="2161615" y="42587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2CD34E-0028-4BC4-A971-7E74D59CDCFA}"/>
                </a:ext>
              </a:extLst>
            </p:cNvPr>
            <p:cNvSpPr/>
            <p:nvPr/>
          </p:nvSpPr>
          <p:spPr>
            <a:xfrm>
              <a:off x="1907328" y="50951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921FCA-233F-450C-B1FB-A5C37DC06753}"/>
                </a:ext>
              </a:extLst>
            </p:cNvPr>
            <p:cNvSpPr/>
            <p:nvPr/>
          </p:nvSpPr>
          <p:spPr>
            <a:xfrm>
              <a:off x="2059728" y="52475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716603-3F30-4A1A-B02E-01F42F5D7F21}"/>
                </a:ext>
              </a:extLst>
            </p:cNvPr>
            <p:cNvSpPr/>
            <p:nvPr/>
          </p:nvSpPr>
          <p:spPr>
            <a:xfrm>
              <a:off x="2151169" y="50951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932BB3-0A5B-407F-BA86-1924CE21AA5F}"/>
              </a:ext>
            </a:extLst>
          </p:cNvPr>
          <p:cNvCxnSpPr>
            <a:cxnSpLocks/>
          </p:cNvCxnSpPr>
          <p:nvPr/>
        </p:nvCxnSpPr>
        <p:spPr>
          <a:xfrm>
            <a:off x="2626594" y="2078247"/>
            <a:ext cx="136846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544B9B-9889-4EA4-AA34-34ADA7E4FE56}"/>
              </a:ext>
            </a:extLst>
          </p:cNvPr>
          <p:cNvCxnSpPr>
            <a:cxnSpLocks/>
          </p:cNvCxnSpPr>
          <p:nvPr/>
        </p:nvCxnSpPr>
        <p:spPr>
          <a:xfrm>
            <a:off x="2626594" y="2753158"/>
            <a:ext cx="136846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1C0D81-4768-4474-BBD4-4B90D1449D8F}"/>
              </a:ext>
            </a:extLst>
          </p:cNvPr>
          <p:cNvCxnSpPr>
            <a:cxnSpLocks/>
          </p:cNvCxnSpPr>
          <p:nvPr/>
        </p:nvCxnSpPr>
        <p:spPr>
          <a:xfrm>
            <a:off x="2626594" y="3490344"/>
            <a:ext cx="14424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9747C7-6223-48DE-B002-DF508A021903}"/>
              </a:ext>
            </a:extLst>
          </p:cNvPr>
          <p:cNvCxnSpPr>
            <a:cxnSpLocks/>
          </p:cNvCxnSpPr>
          <p:nvPr/>
        </p:nvCxnSpPr>
        <p:spPr>
          <a:xfrm flipV="1">
            <a:off x="2626594" y="4330834"/>
            <a:ext cx="1442492" cy="3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985A09-721A-46A6-8E63-F457E30715A7}"/>
              </a:ext>
            </a:extLst>
          </p:cNvPr>
          <p:cNvCxnSpPr>
            <a:cxnSpLocks/>
          </p:cNvCxnSpPr>
          <p:nvPr/>
        </p:nvCxnSpPr>
        <p:spPr>
          <a:xfrm>
            <a:off x="2593848" y="5188469"/>
            <a:ext cx="1475238" cy="2050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81CC187-5982-47E9-A55D-8B9547C13940}"/>
              </a:ext>
            </a:extLst>
          </p:cNvPr>
          <p:cNvGrpSpPr/>
          <p:nvPr/>
        </p:nvGrpSpPr>
        <p:grpSpPr>
          <a:xfrm>
            <a:off x="6899941" y="1639409"/>
            <a:ext cx="146524" cy="4378266"/>
            <a:chOff x="6899941" y="1639409"/>
            <a:chExt cx="146524" cy="437826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5D660B-CFC4-4B64-B2E3-E97D7673983F}"/>
                </a:ext>
              </a:extLst>
            </p:cNvPr>
            <p:cNvSpPr/>
            <p:nvPr/>
          </p:nvSpPr>
          <p:spPr>
            <a:xfrm>
              <a:off x="6899941" y="163940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FDE547-0E3A-42C9-AF3B-553A68D045F1}"/>
                </a:ext>
              </a:extLst>
            </p:cNvPr>
            <p:cNvSpPr/>
            <p:nvPr/>
          </p:nvSpPr>
          <p:spPr>
            <a:xfrm>
              <a:off x="6899941" y="252768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28C679-F943-4084-B761-2CAAC385CFF8}"/>
                </a:ext>
              </a:extLst>
            </p:cNvPr>
            <p:cNvSpPr/>
            <p:nvPr/>
          </p:nvSpPr>
          <p:spPr>
            <a:xfrm>
              <a:off x="6905170" y="188215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4994E2-B7D2-4C48-9601-25F7E87E3066}"/>
                </a:ext>
              </a:extLst>
            </p:cNvPr>
            <p:cNvSpPr/>
            <p:nvPr/>
          </p:nvSpPr>
          <p:spPr>
            <a:xfrm>
              <a:off x="6899942" y="210096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7673D15-1468-4249-8619-758042B4C3A1}"/>
                </a:ext>
              </a:extLst>
            </p:cNvPr>
            <p:cNvSpPr/>
            <p:nvPr/>
          </p:nvSpPr>
          <p:spPr>
            <a:xfrm>
              <a:off x="6899941" y="23213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FBFCA8-9156-4921-8011-EDDFE7B6FC9F}"/>
                </a:ext>
              </a:extLst>
            </p:cNvPr>
            <p:cNvSpPr/>
            <p:nvPr/>
          </p:nvSpPr>
          <p:spPr>
            <a:xfrm>
              <a:off x="6910607" y="275738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0C93E7-958C-42A1-8344-89CFA0ADA45F}"/>
                </a:ext>
              </a:extLst>
            </p:cNvPr>
            <p:cNvSpPr/>
            <p:nvPr/>
          </p:nvSpPr>
          <p:spPr>
            <a:xfrm>
              <a:off x="6910607" y="364566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05BDAC-7206-4BA7-8750-47CA51AEA837}"/>
                </a:ext>
              </a:extLst>
            </p:cNvPr>
            <p:cNvSpPr/>
            <p:nvPr/>
          </p:nvSpPr>
          <p:spPr>
            <a:xfrm>
              <a:off x="6915836" y="300013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66BD33D-1945-41AD-93E2-3C15C4170D58}"/>
                </a:ext>
              </a:extLst>
            </p:cNvPr>
            <p:cNvSpPr/>
            <p:nvPr/>
          </p:nvSpPr>
          <p:spPr>
            <a:xfrm>
              <a:off x="6910608" y="321894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286397F-58A0-47E7-B38F-B32A11F54A0D}"/>
                </a:ext>
              </a:extLst>
            </p:cNvPr>
            <p:cNvSpPr/>
            <p:nvPr/>
          </p:nvSpPr>
          <p:spPr>
            <a:xfrm>
              <a:off x="6910607" y="343928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506DC91-6830-4439-BDE1-9323068EF6C4}"/>
                </a:ext>
              </a:extLst>
            </p:cNvPr>
            <p:cNvSpPr/>
            <p:nvPr/>
          </p:nvSpPr>
          <p:spPr>
            <a:xfrm>
              <a:off x="6905378" y="387643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0696F57-3C97-430B-B05E-CB221E67C93E}"/>
                </a:ext>
              </a:extLst>
            </p:cNvPr>
            <p:cNvSpPr/>
            <p:nvPr/>
          </p:nvSpPr>
          <p:spPr>
            <a:xfrm>
              <a:off x="6905378" y="47647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EFE772-2C42-44D6-911F-66A8ED66F6E3}"/>
                </a:ext>
              </a:extLst>
            </p:cNvPr>
            <p:cNvSpPr/>
            <p:nvPr/>
          </p:nvSpPr>
          <p:spPr>
            <a:xfrm>
              <a:off x="6910607" y="411917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86174A-41C5-421A-90A8-01548F9E9F5D}"/>
                </a:ext>
              </a:extLst>
            </p:cNvPr>
            <p:cNvSpPr/>
            <p:nvPr/>
          </p:nvSpPr>
          <p:spPr>
            <a:xfrm>
              <a:off x="6905379" y="433799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9C043A7-056F-4E3B-B09F-B71B2F832D73}"/>
                </a:ext>
              </a:extLst>
            </p:cNvPr>
            <p:cNvSpPr/>
            <p:nvPr/>
          </p:nvSpPr>
          <p:spPr>
            <a:xfrm>
              <a:off x="6905378" y="455833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48A5209-5784-482B-9A28-05EAAE46484D}"/>
                </a:ext>
              </a:extLst>
            </p:cNvPr>
            <p:cNvSpPr/>
            <p:nvPr/>
          </p:nvSpPr>
          <p:spPr>
            <a:xfrm>
              <a:off x="6910607" y="49944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2D81819-DA0F-4D10-9209-0D0C603FB08D}"/>
                </a:ext>
              </a:extLst>
            </p:cNvPr>
            <p:cNvSpPr/>
            <p:nvPr/>
          </p:nvSpPr>
          <p:spPr>
            <a:xfrm>
              <a:off x="6910607" y="588268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A6FE05-0882-448F-B329-F9D2DFB72440}"/>
                </a:ext>
              </a:extLst>
            </p:cNvPr>
            <p:cNvSpPr/>
            <p:nvPr/>
          </p:nvSpPr>
          <p:spPr>
            <a:xfrm>
              <a:off x="6915836" y="523715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DFBE11-F77D-4C68-B8D2-535B0E23B0D7}"/>
                </a:ext>
              </a:extLst>
            </p:cNvPr>
            <p:cNvSpPr/>
            <p:nvPr/>
          </p:nvSpPr>
          <p:spPr>
            <a:xfrm>
              <a:off x="6910608" y="545597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A579471-DD1E-4359-84C2-EEF800CEF415}"/>
                </a:ext>
              </a:extLst>
            </p:cNvPr>
            <p:cNvSpPr/>
            <p:nvPr/>
          </p:nvSpPr>
          <p:spPr>
            <a:xfrm>
              <a:off x="6910607" y="567631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A877DF5-68A0-4C59-9B64-FB1D4B7B226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396527" y="2130501"/>
            <a:ext cx="2579396" cy="10884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6ABC6F9-60F3-47D6-A14D-6EF6EE6D4463}"/>
              </a:ext>
            </a:extLst>
          </p:cNvPr>
          <p:cNvCxnSpPr>
            <a:cxnSpLocks/>
            <a:stCxn id="15" idx="7"/>
            <a:endCxn id="47" idx="3"/>
          </p:cNvCxnSpPr>
          <p:nvPr/>
        </p:nvCxnSpPr>
        <p:spPr>
          <a:xfrm flipV="1">
            <a:off x="4372824" y="3334165"/>
            <a:ext cx="2556914" cy="8991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300B51-4C82-484E-8123-681EAA9214E7}"/>
              </a:ext>
            </a:extLst>
          </p:cNvPr>
          <p:cNvCxnSpPr>
            <a:cxnSpLocks/>
            <a:stCxn id="13" idx="6"/>
            <a:endCxn id="47" idx="2"/>
          </p:cNvCxnSpPr>
          <p:nvPr/>
        </p:nvCxnSpPr>
        <p:spPr>
          <a:xfrm flipV="1">
            <a:off x="4400883" y="3286440"/>
            <a:ext cx="2509725" cy="1484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2790A5-0124-40A6-B9CA-F700F07C19CF}"/>
              </a:ext>
            </a:extLst>
          </p:cNvPr>
          <p:cNvCxnSpPr>
            <a:cxnSpLocks/>
            <a:stCxn id="11" idx="5"/>
            <a:endCxn id="53" idx="2"/>
          </p:cNvCxnSpPr>
          <p:nvPr/>
        </p:nvCxnSpPr>
        <p:spPr>
          <a:xfrm>
            <a:off x="4372825" y="2134199"/>
            <a:ext cx="2532553" cy="24916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58F2829-311A-4D47-80BA-233162A7F7FC}"/>
              </a:ext>
            </a:extLst>
          </p:cNvPr>
          <p:cNvCxnSpPr>
            <a:cxnSpLocks/>
            <a:stCxn id="15" idx="6"/>
            <a:endCxn id="53" idx="2"/>
          </p:cNvCxnSpPr>
          <p:nvPr/>
        </p:nvCxnSpPr>
        <p:spPr>
          <a:xfrm>
            <a:off x="4400882" y="4297965"/>
            <a:ext cx="2504496" cy="3278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17C5D67-0E85-48E5-AE00-5E091767609B}"/>
              </a:ext>
            </a:extLst>
          </p:cNvPr>
          <p:cNvCxnSpPr>
            <a:cxnSpLocks/>
            <a:stCxn id="14" idx="7"/>
            <a:endCxn id="53" idx="3"/>
          </p:cNvCxnSpPr>
          <p:nvPr/>
        </p:nvCxnSpPr>
        <p:spPr>
          <a:xfrm flipV="1">
            <a:off x="4368469" y="4673553"/>
            <a:ext cx="2556039" cy="4359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BC7E4EA-4078-4CBE-B784-307287E626C4}"/>
              </a:ext>
            </a:extLst>
          </p:cNvPr>
          <p:cNvSpPr txBox="1"/>
          <p:nvPr/>
        </p:nvSpPr>
        <p:spPr>
          <a:xfrm>
            <a:off x="6379452" y="6139720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Kenyon cells</a:t>
            </a:r>
          </a:p>
          <a:p>
            <a:r>
              <a:rPr lang="en-US" dirty="0"/>
              <a:t>~2000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C7E484-7552-4F9A-8E6A-F42C750343D0}"/>
              </a:ext>
            </a:extLst>
          </p:cNvPr>
          <p:cNvSpPr txBox="1"/>
          <p:nvPr/>
        </p:nvSpPr>
        <p:spPr>
          <a:xfrm>
            <a:off x="3823774" y="5455062"/>
            <a:ext cx="114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  <a:p>
            <a:r>
              <a:rPr lang="en-US" dirty="0"/>
              <a:t>neurons</a:t>
            </a:r>
          </a:p>
          <a:p>
            <a:r>
              <a:rPr lang="en-US" dirty="0"/>
              <a:t>~50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A8CDF6-63ED-4349-8E1B-D651841316D2}"/>
              </a:ext>
            </a:extLst>
          </p:cNvPr>
          <p:cNvSpPr txBox="1"/>
          <p:nvPr/>
        </p:nvSpPr>
        <p:spPr>
          <a:xfrm>
            <a:off x="1534436" y="538785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odorant</a:t>
            </a:r>
          </a:p>
          <a:p>
            <a:r>
              <a:rPr lang="en-US" dirty="0"/>
              <a:t>receptors</a:t>
            </a:r>
          </a:p>
          <a:p>
            <a:r>
              <a:rPr lang="en-US" dirty="0"/>
              <a:t>~50 types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1449774-816B-4E03-9FCD-8C8960FAF25D}"/>
              </a:ext>
            </a:extLst>
          </p:cNvPr>
          <p:cNvSpPr/>
          <p:nvPr/>
        </p:nvSpPr>
        <p:spPr>
          <a:xfrm>
            <a:off x="4141027" y="1816990"/>
            <a:ext cx="361991" cy="3522925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37FB36-2DC7-437B-B812-8F0A9CE9EE16}"/>
                  </a:ext>
                </a:extLst>
              </p:cNvPr>
              <p:cNvSpPr txBox="1"/>
              <p:nvPr/>
            </p:nvSpPr>
            <p:spPr>
              <a:xfrm>
                <a:off x="4085647" y="1358935"/>
                <a:ext cx="488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37FB36-2DC7-437B-B812-8F0A9CE9E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47" y="1358935"/>
                <a:ext cx="4887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5C993644-183E-4F5D-8F92-71D0F1C1C3B1}"/>
              </a:ext>
            </a:extLst>
          </p:cNvPr>
          <p:cNvSpPr txBox="1"/>
          <p:nvPr/>
        </p:nvSpPr>
        <p:spPr>
          <a:xfrm>
            <a:off x="2485529" y="1676129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normalization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3738B0B-0FC2-4527-8B39-C3F1117B34DE}"/>
              </a:ext>
            </a:extLst>
          </p:cNvPr>
          <p:cNvSpPr txBox="1"/>
          <p:nvPr/>
        </p:nvSpPr>
        <p:spPr>
          <a:xfrm>
            <a:off x="4688603" y="1164146"/>
            <a:ext cx="213391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random, sparse </a:t>
            </a:r>
          </a:p>
          <a:p>
            <a:r>
              <a:rPr lang="en-US" sz="2000" dirty="0"/>
              <a:t>connections (6/50)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A163ACE-4FBF-4CFE-AFE9-97CAF00A11AC}"/>
              </a:ext>
            </a:extLst>
          </p:cNvPr>
          <p:cNvCxnSpPr>
            <a:cxnSpLocks/>
          </p:cNvCxnSpPr>
          <p:nvPr/>
        </p:nvCxnSpPr>
        <p:spPr>
          <a:xfrm>
            <a:off x="7144468" y="3286440"/>
            <a:ext cx="14424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4107CEC-BA32-4826-83EB-5572C3A7F4D8}"/>
              </a:ext>
            </a:extLst>
          </p:cNvPr>
          <p:cNvGrpSpPr/>
          <p:nvPr/>
        </p:nvGrpSpPr>
        <p:grpSpPr>
          <a:xfrm>
            <a:off x="8564683" y="1549848"/>
            <a:ext cx="439256" cy="4569228"/>
            <a:chOff x="8564683" y="1549848"/>
            <a:chExt cx="439256" cy="4569228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C5190E8-2F61-40B4-887E-0013EB6700DB}"/>
                </a:ext>
              </a:extLst>
            </p:cNvPr>
            <p:cNvSpPr txBox="1"/>
            <p:nvPr/>
          </p:nvSpPr>
          <p:spPr>
            <a:xfrm>
              <a:off x="8578104" y="154984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DEECF9B-1C7E-4CFA-A5D7-1C4ABBDA1795}"/>
                </a:ext>
              </a:extLst>
            </p:cNvPr>
            <p:cNvSpPr txBox="1"/>
            <p:nvPr/>
          </p:nvSpPr>
          <p:spPr>
            <a:xfrm>
              <a:off x="8578104" y="17590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B5A5382-72FD-46E6-B718-22C7F17B6AE0}"/>
                </a:ext>
              </a:extLst>
            </p:cNvPr>
            <p:cNvSpPr txBox="1"/>
            <p:nvPr/>
          </p:nvSpPr>
          <p:spPr>
            <a:xfrm>
              <a:off x="8572875" y="202229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F5127BE-26CC-44D9-8B7B-659F63CAD4E2}"/>
                </a:ext>
              </a:extLst>
            </p:cNvPr>
            <p:cNvSpPr txBox="1"/>
            <p:nvPr/>
          </p:nvSpPr>
          <p:spPr>
            <a:xfrm>
              <a:off x="8572875" y="22314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31302FF-DA29-4138-A469-0D969527239C}"/>
                </a:ext>
              </a:extLst>
            </p:cNvPr>
            <p:cNvSpPr txBox="1"/>
            <p:nvPr/>
          </p:nvSpPr>
          <p:spPr>
            <a:xfrm>
              <a:off x="8571602" y="24304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05472DD-7DB4-490B-9A3C-D52569885BDA}"/>
                </a:ext>
              </a:extLst>
            </p:cNvPr>
            <p:cNvSpPr txBox="1"/>
            <p:nvPr/>
          </p:nvSpPr>
          <p:spPr>
            <a:xfrm>
              <a:off x="8571602" y="26396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C06A8A2-83E8-445D-93F7-F7919C09F8F6}"/>
                </a:ext>
              </a:extLst>
            </p:cNvPr>
            <p:cNvSpPr txBox="1"/>
            <p:nvPr/>
          </p:nvSpPr>
          <p:spPr>
            <a:xfrm>
              <a:off x="8572411" y="290277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03AAB26-1DAE-46B1-A570-0CF3A1625D54}"/>
                </a:ext>
              </a:extLst>
            </p:cNvPr>
            <p:cNvSpPr txBox="1"/>
            <p:nvPr/>
          </p:nvSpPr>
          <p:spPr>
            <a:xfrm>
              <a:off x="8572411" y="3111974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0.7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ACBF72B-7D3A-4B6A-B488-3AA3DFF10013}"/>
                </a:ext>
              </a:extLst>
            </p:cNvPr>
            <p:cNvSpPr txBox="1"/>
            <p:nvPr/>
          </p:nvSpPr>
          <p:spPr>
            <a:xfrm>
              <a:off x="8567182" y="33752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3BAE93C-5715-47B8-956B-367337EB212E}"/>
                </a:ext>
              </a:extLst>
            </p:cNvPr>
            <p:cNvSpPr txBox="1"/>
            <p:nvPr/>
          </p:nvSpPr>
          <p:spPr>
            <a:xfrm>
              <a:off x="8567182" y="35844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14C76C2-63B6-47C1-B4F7-519A9CD41995}"/>
                </a:ext>
              </a:extLst>
            </p:cNvPr>
            <p:cNvSpPr txBox="1"/>
            <p:nvPr/>
          </p:nvSpPr>
          <p:spPr>
            <a:xfrm>
              <a:off x="8565909" y="378334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0AC7C7-9B54-4981-A47E-8D705ACF6AEA}"/>
                </a:ext>
              </a:extLst>
            </p:cNvPr>
            <p:cNvSpPr txBox="1"/>
            <p:nvPr/>
          </p:nvSpPr>
          <p:spPr>
            <a:xfrm>
              <a:off x="8565909" y="39925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198732-2DAD-43A4-9F39-B5559F95DD44}"/>
                </a:ext>
              </a:extLst>
            </p:cNvPr>
            <p:cNvSpPr txBox="1"/>
            <p:nvPr/>
          </p:nvSpPr>
          <p:spPr>
            <a:xfrm>
              <a:off x="8571185" y="427500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81C07F9-5E3A-4631-ABAC-9DF4E35B2A54}"/>
                </a:ext>
              </a:extLst>
            </p:cNvPr>
            <p:cNvSpPr txBox="1"/>
            <p:nvPr/>
          </p:nvSpPr>
          <p:spPr>
            <a:xfrm>
              <a:off x="8571185" y="44842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AD8DED0-6E9B-42BA-818C-86EA00B54C5C}"/>
                </a:ext>
              </a:extLst>
            </p:cNvPr>
            <p:cNvSpPr txBox="1"/>
            <p:nvPr/>
          </p:nvSpPr>
          <p:spPr>
            <a:xfrm>
              <a:off x="8565956" y="47474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4721DE4-7ED5-4D55-94A5-1D3F34ABEF9A}"/>
                </a:ext>
              </a:extLst>
            </p:cNvPr>
            <p:cNvSpPr txBox="1"/>
            <p:nvPr/>
          </p:nvSpPr>
          <p:spPr>
            <a:xfrm>
              <a:off x="8565956" y="495664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A989220-7F7D-4B31-84DA-9E0904255A71}"/>
                </a:ext>
              </a:extLst>
            </p:cNvPr>
            <p:cNvSpPr txBox="1"/>
            <p:nvPr/>
          </p:nvSpPr>
          <p:spPr>
            <a:xfrm>
              <a:off x="8564683" y="515557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DFC4110-1A6C-4261-B86A-55F1F077D122}"/>
                </a:ext>
              </a:extLst>
            </p:cNvPr>
            <p:cNvSpPr txBox="1"/>
            <p:nvPr/>
          </p:nvSpPr>
          <p:spPr>
            <a:xfrm>
              <a:off x="8564683" y="53647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601BEC7-B7AF-48D5-A6BD-7312BCFAC119}"/>
                </a:ext>
              </a:extLst>
            </p:cNvPr>
            <p:cNvSpPr txBox="1"/>
            <p:nvPr/>
          </p:nvSpPr>
          <p:spPr>
            <a:xfrm>
              <a:off x="8565909" y="556960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583E8C7-C165-47BF-AEFE-56FF28896D9C}"/>
                </a:ext>
              </a:extLst>
            </p:cNvPr>
            <p:cNvSpPr txBox="1"/>
            <p:nvPr/>
          </p:nvSpPr>
          <p:spPr>
            <a:xfrm>
              <a:off x="8566690" y="581129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</p:grpSp>
      <p:sp>
        <p:nvSpPr>
          <p:cNvPr id="160" name="Rounded Rectangle 29">
            <a:extLst>
              <a:ext uri="{FF2B5EF4-FFF2-40B4-BE49-F238E27FC236}">
                <a16:creationId xmlns:a16="http://schemas.microsoft.com/office/drawing/2014/main" id="{987F6937-08F8-48AE-8000-DF57F1B104CF}"/>
              </a:ext>
            </a:extLst>
          </p:cNvPr>
          <p:cNvSpPr/>
          <p:nvPr/>
        </p:nvSpPr>
        <p:spPr>
          <a:xfrm>
            <a:off x="952242" y="2389170"/>
            <a:ext cx="4615046" cy="867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Random dimension reduction?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Seems like dimension “increasing”</a:t>
            </a:r>
          </a:p>
        </p:txBody>
      </p:sp>
      <p:sp>
        <p:nvSpPr>
          <p:cNvPr id="161" name="Rounded Rectangle 29">
            <a:extLst>
              <a:ext uri="{FF2B5EF4-FFF2-40B4-BE49-F238E27FC236}">
                <a16:creationId xmlns:a16="http://schemas.microsoft.com/office/drawing/2014/main" id="{723D7B29-2F13-49A0-9C68-589D1D25647D}"/>
              </a:ext>
            </a:extLst>
          </p:cNvPr>
          <p:cNvSpPr/>
          <p:nvPr/>
        </p:nvSpPr>
        <p:spPr>
          <a:xfrm>
            <a:off x="140078" y="3444139"/>
            <a:ext cx="5427210" cy="690553"/>
          </a:xfrm>
          <a:prstGeom prst="roundRect">
            <a:avLst/>
          </a:prstGeom>
          <a:solidFill>
            <a:srgbClr val="92D050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DSN: akin to </a:t>
            </a:r>
            <a:r>
              <a:rPr lang="en-US" sz="2500" dirty="0">
                <a:solidFill>
                  <a:srgbClr val="FF0000"/>
                </a:solidFill>
              </a:rPr>
              <a:t>Locality-Sensitive Hashing?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E3775E-0EE7-442F-BA4A-FA766B8E69FC}"/>
              </a:ext>
            </a:extLst>
          </p:cNvPr>
          <p:cNvSpPr/>
          <p:nvPr/>
        </p:nvSpPr>
        <p:spPr>
          <a:xfrm rot="18199876">
            <a:off x="4918812" y="1967195"/>
            <a:ext cx="672981" cy="3042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B829B7A-0B5D-474E-8236-E16FF5DB38A4}"/>
              </a:ext>
            </a:extLst>
          </p:cNvPr>
          <p:cNvSpPr/>
          <p:nvPr/>
        </p:nvSpPr>
        <p:spPr>
          <a:xfrm>
            <a:off x="8526575" y="1560105"/>
            <a:ext cx="390675" cy="4579615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3" name="Rounded Rectangle 29">
            <a:extLst>
              <a:ext uri="{FF2B5EF4-FFF2-40B4-BE49-F238E27FC236}">
                <a16:creationId xmlns:a16="http://schemas.microsoft.com/office/drawing/2014/main" id="{32F6F4C4-2D22-49F0-B0F7-6ABD42DD45CE}"/>
              </a:ext>
            </a:extLst>
          </p:cNvPr>
          <p:cNvSpPr/>
          <p:nvPr/>
        </p:nvSpPr>
        <p:spPr>
          <a:xfrm>
            <a:off x="5567288" y="4413157"/>
            <a:ext cx="3489475" cy="916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Winner-Take-All (WTA):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why useful?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65ECDD7-2457-4805-B3DF-0FBE3F79AF92}"/>
              </a:ext>
            </a:extLst>
          </p:cNvPr>
          <p:cNvSpPr txBox="1"/>
          <p:nvPr/>
        </p:nvSpPr>
        <p:spPr>
          <a:xfrm>
            <a:off x="7058441" y="621945"/>
            <a:ext cx="161454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all but top 5%</a:t>
            </a:r>
          </a:p>
          <a:p>
            <a:r>
              <a:rPr lang="en-US" sz="2000" dirty="0"/>
              <a:t>strongest </a:t>
            </a:r>
          </a:p>
          <a:p>
            <a:r>
              <a:rPr lang="en-US" sz="2000" dirty="0"/>
              <a:t>are inhibited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DF31A316-586D-40EA-A1D9-C498E49A5ABD}"/>
              </a:ext>
            </a:extLst>
          </p:cNvPr>
          <p:cNvSpPr/>
          <p:nvPr/>
        </p:nvSpPr>
        <p:spPr>
          <a:xfrm rot="17083179">
            <a:off x="6074183" y="2875997"/>
            <a:ext cx="3021700" cy="30422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7" grpId="0"/>
      <p:bldP spid="131" grpId="0"/>
      <p:bldP spid="132" grpId="0" animBg="1"/>
      <p:bldP spid="160" grpId="0" animBg="1"/>
      <p:bldP spid="161" grpId="0" animBg="1"/>
      <p:bldP spid="7" grpId="0" animBg="1"/>
      <p:bldP spid="95" grpId="0" animBg="1"/>
      <p:bldP spid="93" grpId="0" animBg="1"/>
      <p:bldP spid="13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BC25-D99E-419F-9EF3-7633C1F3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LSH: Better NNS possible!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7A385-8A4C-446B-ACA3-E179510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387">
                <a:extLst>
                  <a:ext uri="{FF2B5EF4-FFF2-40B4-BE49-F238E27FC236}">
                    <a16:creationId xmlns:a16="http://schemas.microsoft.com/office/drawing/2014/main" id="{7D035192-7848-4513-9563-6FDB17531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082068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387">
                <a:extLst>
                  <a:ext uri="{FF2B5EF4-FFF2-40B4-BE49-F238E27FC236}">
                    <a16:creationId xmlns:a16="http://schemas.microsoft.com/office/drawing/2014/main" id="{7D035192-7848-4513-9563-6FDB17531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082068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87" t="-3030" r="-37814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0791" t="-3030" r="-31079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9106" t="-3030" r="-756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4536" t="-3030" r="-1639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87">
                <a:extLst>
                  <a:ext uri="{FF2B5EF4-FFF2-40B4-BE49-F238E27FC236}">
                    <a16:creationId xmlns:a16="http://schemas.microsoft.com/office/drawing/2014/main" id="{2B90DE03-1254-49CD-AB16-3DC9EECCF9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213420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87">
                <a:extLst>
                  <a:ext uri="{FF2B5EF4-FFF2-40B4-BE49-F238E27FC236}">
                    <a16:creationId xmlns:a16="http://schemas.microsoft.com/office/drawing/2014/main" id="{2B90DE03-1254-49CD-AB16-3DC9EECCF9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213420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9592" t="-4545" r="-7632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387">
                <a:extLst>
                  <a:ext uri="{FF2B5EF4-FFF2-40B4-BE49-F238E27FC236}">
                    <a16:creationId xmlns:a16="http://schemas.microsoft.com/office/drawing/2014/main" id="{484165A2-9469-4D20-A1C1-B137778DA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05123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387">
                <a:extLst>
                  <a:ext uri="{FF2B5EF4-FFF2-40B4-BE49-F238E27FC236}">
                    <a16:creationId xmlns:a16="http://schemas.microsoft.com/office/drawing/2014/main" id="{484165A2-9469-4D20-A1C1-B137778DA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05123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9106" t="-4545" r="-756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4536" t="-4545" r="-1639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Group 362">
                <a:extLst>
                  <a:ext uri="{FF2B5EF4-FFF2-40B4-BE49-F238E27FC236}">
                    <a16:creationId xmlns:a16="http://schemas.microsoft.com/office/drawing/2014/main" id="{2A99A43C-A99B-4B65-BA37-85C3EB976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589766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Group 362">
                <a:extLst>
                  <a:ext uri="{FF2B5EF4-FFF2-40B4-BE49-F238E27FC236}">
                    <a16:creationId xmlns:a16="http://schemas.microsoft.com/office/drawing/2014/main" id="{2A99A43C-A99B-4B65-BA37-85C3EB976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589766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98361" t="-7576" r="-1639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Group 387">
                <a:extLst>
                  <a:ext uri="{FF2B5EF4-FFF2-40B4-BE49-F238E27FC236}">
                    <a16:creationId xmlns:a16="http://schemas.microsoft.com/office/drawing/2014/main" id="{0E81EC8B-0525-4DFD-A627-5CC5483C1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97688"/>
                  </p:ext>
                </p:extLst>
              </p:nvPr>
            </p:nvGraphicFramePr>
            <p:xfrm>
              <a:off x="4572000" y="3317435"/>
              <a:ext cx="4378170" cy="66435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Group 387">
                <a:extLst>
                  <a:ext uri="{FF2B5EF4-FFF2-40B4-BE49-F238E27FC236}">
                    <a16:creationId xmlns:a16="http://schemas.microsoft.com/office/drawing/2014/main" id="{0E81EC8B-0525-4DFD-A627-5CC5483C1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797688"/>
                  </p:ext>
                </p:extLst>
              </p:nvPr>
            </p:nvGraphicFramePr>
            <p:xfrm>
              <a:off x="4572000" y="3317435"/>
              <a:ext cx="4378170" cy="66435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9492" t="-3774" r="-75424" b="-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94318" t="-3774" r="-1136" b="-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1A7F99-6851-49A8-B214-9C768E03F7F5}"/>
              </a:ext>
            </a:extLst>
          </p:cNvPr>
          <p:cNvSpPr txBox="1">
            <a:spLocks/>
          </p:cNvSpPr>
          <p:nvPr/>
        </p:nvSpPr>
        <p:spPr>
          <a:xfrm>
            <a:off x="457200" y="1230086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marL="0" indent="0" defTabSz="914400">
              <a:buNone/>
            </a:pPr>
            <a:r>
              <a:rPr lang="en-US" dirty="0"/>
              <a:t>Two components:</a:t>
            </a: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C9A28110-8369-40D8-9AF2-A72508DB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50" y="1086294"/>
            <a:ext cx="5891421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72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lang="en-US" dirty="0">
                <a:solidFill>
                  <a:srgbClr val="3A729A"/>
                </a:solidFill>
              </a:rPr>
              <a:t>A.-Indyk-Nguyen-Razenshteyn’14, A.-Razenshteyn’15,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>
                <a:solidFill>
                  <a:srgbClr val="3A729A"/>
                </a:solidFill>
              </a:rPr>
              <a:t>A-Indyk-Laarhoven-Razenshteyn-Schmidt’15]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729A"/>
              </a:solidFill>
              <a:effectLst/>
              <a:uLnTx/>
              <a:uFillTx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ED583E21-B367-47D4-AB57-07A916A9B7C8}"/>
              </a:ext>
            </a:extLst>
          </p:cNvPr>
          <p:cNvSpPr/>
          <p:nvPr/>
        </p:nvSpPr>
        <p:spPr>
          <a:xfrm>
            <a:off x="8186057" y="4838074"/>
            <a:ext cx="600892" cy="3431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098A26A4-1379-4577-BCF8-6AEFA4A75F02}"/>
              </a:ext>
            </a:extLst>
          </p:cNvPr>
          <p:cNvSpPr/>
          <p:nvPr/>
        </p:nvSpPr>
        <p:spPr>
          <a:xfrm>
            <a:off x="548009" y="4612947"/>
            <a:ext cx="7638048" cy="5676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1) if data is “</a:t>
            </a:r>
            <a:r>
              <a:rPr lang="en-US" sz="2600" dirty="0">
                <a:solidFill>
                  <a:srgbClr val="C00000"/>
                </a:solidFill>
              </a:rPr>
              <a:t>pseudorandom</a:t>
            </a:r>
            <a:r>
              <a:rPr lang="en-US" sz="2600" dirty="0">
                <a:solidFill>
                  <a:schemeClr val="tx1"/>
                </a:solidFill>
              </a:rPr>
              <a:t>” =&gt; better LSH partitions!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834618F-9D67-415F-98DD-3F785A6FD32C}"/>
              </a:ext>
            </a:extLst>
          </p:cNvPr>
          <p:cNvSpPr/>
          <p:nvPr/>
        </p:nvSpPr>
        <p:spPr>
          <a:xfrm>
            <a:off x="548009" y="5396439"/>
            <a:ext cx="6781925" cy="86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2) </a:t>
            </a:r>
            <a:r>
              <a:rPr lang="en-US" sz="2800" dirty="0">
                <a:solidFill>
                  <a:srgbClr val="C00000"/>
                </a:solidFill>
              </a:rPr>
              <a:t>can always reduce </a:t>
            </a:r>
            <a:r>
              <a:rPr lang="en-US" sz="2800" dirty="0"/>
              <a:t>any worst-case dataset to the “pseudorandom” case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8F26E9DD-F191-4923-98F1-D7C006A6E4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59867" y="3445727"/>
            <a:ext cx="3391986" cy="635100"/>
          </a:xfrm>
          <a:prstGeom prst="roundRect">
            <a:avLst/>
          </a:prstGeom>
          <a:solidFill>
            <a:schemeClr val="accent4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data-dependent 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B4C9F-5B44-4142-924E-DAF03AA9DE62}"/>
              </a:ext>
            </a:extLst>
          </p:cNvPr>
          <p:cNvSpPr txBox="1"/>
          <p:nvPr/>
        </p:nvSpPr>
        <p:spPr>
          <a:xfrm>
            <a:off x="2470998" y="2112614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Euclidean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1363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22040" cy="4937760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A random hash function, chosen after seeing the given dataset</a:t>
            </a:r>
          </a:p>
          <a:p>
            <a:r>
              <a:rPr lang="en-US" dirty="0"/>
              <a:t>Efficiently computable</a:t>
            </a:r>
          </a:p>
          <a:p>
            <a:pPr lvl="1"/>
            <a:endParaRPr lang="en-US" dirty="0"/>
          </a:p>
        </p:txBody>
      </p:sp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809249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956050" y="2622496"/>
            <a:ext cx="3955715" cy="399532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9240" y="2622495"/>
            <a:ext cx="3955715" cy="39953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Data-dependent hashing</a:t>
            </a:r>
          </a:p>
        </p:txBody>
      </p:sp>
    </p:spTree>
    <p:extLst>
      <p:ext uri="{BB962C8B-B14F-4D97-AF65-F5344CB8AC3E}">
        <p14:creationId xmlns:p14="http://schemas.microsoft.com/office/powerpoint/2010/main" val="36518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79452F7-9D19-415A-9C4A-7B0A3AB49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75" y="3825578"/>
            <a:ext cx="3032422" cy="303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“Pseudo-random” case (isotropic)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/>
                  <a:t>Isotropic case: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Far pair </a:t>
                </a:r>
                <a:r>
                  <a:rPr lang="en-US" dirty="0"/>
                  <a:t>is (near) orthogonal (@distance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74320" lvl="1" indent="0">
                  <a:buNone/>
                </a:pPr>
                <a:r>
                  <a:rPr lang="en-US" dirty="0"/>
                  <a:t>	equivalent to when dataset is random on the sphere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close pair </a:t>
                </a:r>
                <a:r>
                  <a:rPr lang="en-US" dirty="0"/>
                  <a:t>(distance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 </a:t>
                </a:r>
                <a:r>
                  <a:rPr lang="en-US" dirty="0"/>
                  <a:t>exists LSH with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best possible (also isoperimetry)! </a:t>
                </a:r>
                <a:endParaRPr lang="en-US" dirty="0">
                  <a:solidFill>
                    <a:srgbClr val="3A729A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>
                <a:blip r:embed="rId3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08335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42576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266090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13988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10471" y="3593932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471" y="3593932"/>
                <a:ext cx="50129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35133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00980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112691" y="343107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0" grpId="0" animBg="1"/>
      <p:bldP spid="19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3182</TotalTime>
  <Words>1467</Words>
  <Application>Microsoft Macintosh PowerPoint</Application>
  <PresentationFormat>On-screen Show (4:3)</PresentationFormat>
  <Paragraphs>385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Aharoni</vt:lpstr>
      <vt:lpstr>Arial</vt:lpstr>
      <vt:lpstr>Arial Black</vt:lpstr>
      <vt:lpstr>Bookman Old Style</vt:lpstr>
      <vt:lpstr>Calibri</vt:lpstr>
      <vt:lpstr>Cambria Math</vt:lpstr>
      <vt:lpstr>cmbx10</vt:lpstr>
      <vt:lpstr>Gill Sans MT</vt:lpstr>
      <vt:lpstr>Open Sans</vt:lpstr>
      <vt:lpstr>Symbol</vt:lpstr>
      <vt:lpstr>Wingdings</vt:lpstr>
      <vt:lpstr>Wingdings 3</vt:lpstr>
      <vt:lpstr>triangle-theme</vt:lpstr>
      <vt:lpstr>Advanced Algorithms (4995-2)  Nearest Neighbor Search (part 2)</vt:lpstr>
      <vt:lpstr>Approximate Near Neighbor Search</vt:lpstr>
      <vt:lpstr>LSH Algorithms</vt:lpstr>
      <vt:lpstr>Euclidean LSH: Hyperplane (ρ=1/c)</vt:lpstr>
      <vt:lpstr>LSH ≈ random dimension reduction</vt:lpstr>
      <vt:lpstr>Detour: Fruit Fly Olfactory System</vt:lpstr>
      <vt:lpstr>Back to LSH: Better NNS possible!</vt:lpstr>
      <vt:lpstr>Data-dependent hashing</vt:lpstr>
      <vt:lpstr>“Pseudo-random” case (isotropic)</vt:lpstr>
      <vt:lpstr>Better LSH for isotropic case</vt:lpstr>
      <vt:lpstr>WTA LSH for isotropic case</vt:lpstr>
      <vt:lpstr>Back to LSH: the data-dependent part</vt:lpstr>
      <vt:lpstr>A data-dependent LSH</vt:lpstr>
      <vt:lpstr>NNS for other distances?</vt:lpstr>
      <vt:lpstr>Tool: metric embeddings</vt:lpstr>
      <vt:lpstr>Embeddability into ℓ_1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for  efficient data representation</dc:title>
  <dc:creator>Alex Andoni</dc:creator>
  <cp:lastModifiedBy>Microsoft Office User</cp:lastModifiedBy>
  <cp:revision>50</cp:revision>
  <dcterms:created xsi:type="dcterms:W3CDTF">2018-02-02T01:42:35Z</dcterms:created>
  <dcterms:modified xsi:type="dcterms:W3CDTF">2020-04-28T18:39:27Z</dcterms:modified>
</cp:coreProperties>
</file>