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g"/>
  <Override PartName="/ppt/media/image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60" r:id="rId3"/>
    <p:sldId id="263" r:id="rId4"/>
    <p:sldId id="264" r:id="rId5"/>
    <p:sldId id="293" r:id="rId6"/>
    <p:sldId id="294" r:id="rId7"/>
    <p:sldId id="295" r:id="rId8"/>
    <p:sldId id="305" r:id="rId9"/>
    <p:sldId id="296" r:id="rId10"/>
    <p:sldId id="297" r:id="rId11"/>
    <p:sldId id="298" r:id="rId12"/>
    <p:sldId id="299" r:id="rId13"/>
    <p:sldId id="300" r:id="rId14"/>
    <p:sldId id="301" r:id="rId15"/>
    <p:sldId id="304" r:id="rId16"/>
    <p:sldId id="302" r:id="rId17"/>
    <p:sldId id="303" r:id="rId18"/>
    <p:sldId id="306" r:id="rId19"/>
    <p:sldId id="258" r:id="rId20"/>
    <p:sldId id="292" r:id="rId21"/>
    <p:sldId id="307" r:id="rId22"/>
    <p:sldId id="259" r:id="rId23"/>
    <p:sldId id="266" r:id="rId24"/>
    <p:sldId id="267" r:id="rId25"/>
    <p:sldId id="269" r:id="rId26"/>
    <p:sldId id="271" r:id="rId27"/>
    <p:sldId id="272" r:id="rId28"/>
    <p:sldId id="284" r:id="rId29"/>
    <p:sldId id="273" r:id="rId30"/>
    <p:sldId id="274" r:id="rId31"/>
    <p:sldId id="280" r:id="rId32"/>
    <p:sldId id="281" r:id="rId33"/>
    <p:sldId id="283" r:id="rId34"/>
    <p:sldId id="279" r:id="rId35"/>
    <p:sldId id="282" r:id="rId36"/>
    <p:sldId id="285" r:id="rId37"/>
    <p:sldId id="286" r:id="rId38"/>
    <p:sldId id="287" r:id="rId39"/>
    <p:sldId id="291" r:id="rId40"/>
    <p:sldId id="289" r:id="rId41"/>
    <p:sldId id="290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6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0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8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25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606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51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666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134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123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567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531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653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79ABCA-4101-46BF-B876-8FD35C925711}" type="datetimeFigureOut">
              <a:rPr lang="en-IN" smtClean="0"/>
              <a:t>26-03-2019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0EA4FD7-3984-4258-B609-69A277BEEDAD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4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9696" y="2040401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rxKinFu: Moving Volume KinectFusion for 3D Perception and Robotics.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Dimitrios Kanoulas, Nikos G. Tsagarakis, Marsette Vona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6569" y="5903495"/>
            <a:ext cx="7058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400" dirty="0" smtClean="0"/>
              <a:t>By Hrisheekesh Patil (hpp2105)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289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Measurement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79" y="2173428"/>
            <a:ext cx="8488201" cy="3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Process flow for localisation and mapping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95" y="2219330"/>
            <a:ext cx="10417969" cy="34091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54747" y="2941607"/>
            <a:ext cx="1690777" cy="629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6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Pose Estimation(Iterative Closest Point)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631" y="1909704"/>
            <a:ext cx="2838000" cy="384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09704"/>
            <a:ext cx="6036575" cy="38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Process flow for localisation and mapping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95" y="2219330"/>
            <a:ext cx="10417969" cy="34091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54481" y="2924353"/>
            <a:ext cx="1932318" cy="707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69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Volume Integration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87603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Model is built within a volumetric reconstruction of Global Space.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The space is uniformly divided into a 3D grid of 512</a:t>
            </a:r>
            <a:r>
              <a:rPr lang="en-IN" sz="2400" baseline="30000" dirty="0" smtClean="0"/>
              <a:t>3</a:t>
            </a:r>
            <a:r>
              <a:rPr lang="en-IN" sz="2400" dirty="0" smtClean="0"/>
              <a:t> voxels.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It is represented using Truncated Signed Distance Function.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59" y="3352801"/>
            <a:ext cx="4339706" cy="284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Truncated signed Distance Function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 </a:t>
            </a:r>
            <a:r>
              <a:rPr lang="en-IN" sz="2400" dirty="0" smtClean="0"/>
              <a:t>The whole volume splits into 512</a:t>
            </a:r>
            <a:r>
              <a:rPr lang="en-IN" sz="2400" baseline="30000" dirty="0" smtClean="0"/>
              <a:t>3</a:t>
            </a:r>
            <a:r>
              <a:rPr lang="en-IN" sz="2400" dirty="0" smtClean="0"/>
              <a:t> voxels of 3 cubic meters of physical volume.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For each Voxel v, it is represented by d and w where d is distance to nearest surface and w is weight representing confidence in measurement.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To increasing </a:t>
            </a:r>
            <a:r>
              <a:rPr lang="en-IN" sz="2400" dirty="0" smtClean="0"/>
              <a:t>speed / space efficiency </a:t>
            </a:r>
            <a:r>
              <a:rPr lang="en-IN" sz="2400" dirty="0" smtClean="0"/>
              <a:t>cells close to surfaces (-T &lt; d &lt; T, T = 3cm) are stored and others are 0 or uninitialized.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6856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Process flow for localisation and mapping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95" y="2219330"/>
            <a:ext cx="10417969" cy="34091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471804" y="2915729"/>
            <a:ext cx="1683876" cy="6987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9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Raycasting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2"/>
            <a:ext cx="4950594" cy="44908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Raycasting is used for rendering of the voxel grid data given position of the camera and direction of ray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0 crossings in the grid represent a surface which acts as a stopping point for the ray.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Once implicit surface is discovered the vertex and normal maps are recalculated using interpolation of neighbouring element.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70" y="2005263"/>
            <a:ext cx="4865310" cy="38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Reference Papers and algorithms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KinectFusion : Real-Time Dense Surface   Mapping and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b="1" dirty="0" smtClean="0"/>
              <a:t>Moving Volume KinectFusion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dirty="0" err="1" smtClean="0"/>
              <a:t>rxKinfu</a:t>
            </a:r>
            <a:r>
              <a:rPr lang="en-IN" sz="2400" dirty="0" smtClean="0"/>
              <a:t>: Moving Volume KinectFusion for 3D perception and Robotics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6422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Moving Volume KinectFusion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0898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sz="2400" dirty="0" smtClean="0"/>
              <a:t>This implementation used for using Kinect with moving volumes.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The main difference over original KinectFusion being is that, new depth images are not merged to the global model of the scene but are remapped using TSDF interpolation if required.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Each volume is saved as a rigid transform to track camera movement in time.</a:t>
            </a:r>
          </a:p>
          <a:p>
            <a:pPr marL="0" indent="0">
              <a:buNone/>
            </a:pPr>
            <a:r>
              <a:rPr lang="en-IN" dirty="0" smtClean="0"/>
              <a:t>                  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 </a:t>
            </a:r>
            <a:r>
              <a:rPr lang="en-IN" dirty="0" smtClean="0"/>
              <a:t>There are some criteria for remapping/ shifting of volume.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27" y="3880764"/>
            <a:ext cx="2021306" cy="392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58" y="4872762"/>
            <a:ext cx="9160043" cy="8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3D Perception Tools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Autonomous locomotion and manipulation require an accurate knowledge of the surroundings.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There are sensors for various specialized purposes.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For 3D data common modes used are </a:t>
            </a:r>
            <a:r>
              <a:rPr lang="en-IN" sz="2400" dirty="0" err="1" smtClean="0"/>
              <a:t>LiDAR</a:t>
            </a:r>
            <a:r>
              <a:rPr lang="en-IN" sz="2400" dirty="0" smtClean="0"/>
              <a:t> scanners, stereo, depth, RGB-D, monocular and event cameras.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579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Moving Volume KinectFusion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03" y="2039059"/>
            <a:ext cx="11461554" cy="38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Reference Papers and algorithms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KinectFusion : Real-Time Dense Surface   Mapping and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Moving Volume KinectFusion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b="1" dirty="0" err="1" smtClean="0"/>
              <a:t>rxKinfu</a:t>
            </a:r>
            <a:r>
              <a:rPr lang="en-IN" sz="2400" b="1" dirty="0" smtClean="0"/>
              <a:t>: Moving Volume KinectFusion for 3D perception and Robotics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7405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rxKinFu</a:t>
            </a:r>
            <a:endParaRPr lang="en-IN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555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100" dirty="0" smtClean="0"/>
              <a:t> Developed a free roaming method specifically for Robotic Applications such as locomotion and manipulation.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100" dirty="0" smtClean="0"/>
              <a:t> Raycasting methods to extract point clouds based on virtual cameras placed in moving volume.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100" dirty="0"/>
              <a:t> </a:t>
            </a:r>
            <a:r>
              <a:rPr lang="en-IN" sz="2100" dirty="0" smtClean="0"/>
              <a:t>Use of IMU sensor mounted on the camera or robot to fuse gravity information into the volume.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100" dirty="0"/>
              <a:t> </a:t>
            </a:r>
            <a:r>
              <a:rPr lang="en-IN" sz="2100" dirty="0" smtClean="0"/>
              <a:t>Use of a colormap into reconstruction which can be helpful in methods that require RGB data.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100" dirty="0"/>
              <a:t> </a:t>
            </a:r>
            <a:r>
              <a:rPr lang="en-IN" sz="2100" dirty="0" smtClean="0"/>
              <a:t>Integration of rxKinFu into three robots: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IN" sz="2100" dirty="0" smtClean="0"/>
              <a:t>RPBP : the mini-bipedal robot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IN" sz="2100" dirty="0" smtClean="0"/>
              <a:t>CENTAURO : full sized wheeled/legged robot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IN" sz="2100" dirty="0" smtClean="0"/>
              <a:t>COMAN : full-sized humanoid robot 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100" dirty="0"/>
          </a:p>
        </p:txBody>
      </p:sp>
    </p:spTree>
    <p:extLst>
      <p:ext uri="{BB962C8B-B14F-4D97-AF65-F5344CB8AC3E}">
        <p14:creationId xmlns:p14="http://schemas.microsoft.com/office/powerpoint/2010/main" val="16577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Implementation of Algorithm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A. </a:t>
            </a:r>
            <a:r>
              <a:rPr lang="en-IN" sz="2400" b="1" dirty="0" smtClean="0"/>
              <a:t>Task Based - Remapping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Volume (</a:t>
            </a:r>
            <a:r>
              <a:rPr lang="en-IN" sz="2400" dirty="0" err="1" smtClean="0"/>
              <a:t>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Camera in Volume (fcv)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Down and then Forward in the Volume (</a:t>
            </a:r>
            <a:r>
              <a:rPr lang="en-IN" sz="2400" dirty="0" err="1" smtClean="0"/>
              <a:t>fdv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Forward and then Down in the Volume (</a:t>
            </a:r>
            <a:r>
              <a:rPr lang="en-IN" sz="2400" dirty="0" err="1" smtClean="0"/>
              <a:t>ffv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r>
              <a:rPr lang="en-IN" sz="2400" dirty="0" smtClean="0"/>
              <a:t>B. Raycasting based on Virtual Bubble Cameras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7274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Task-based Remapping Strategies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61" y="2187872"/>
            <a:ext cx="4166317" cy="40386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4049486"/>
            <a:ext cx="2342606" cy="1771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1248229" y="4165600"/>
            <a:ext cx="20900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X : right                </a:t>
            </a:r>
          </a:p>
          <a:p>
            <a:r>
              <a:rPr lang="en-IN" sz="3200" dirty="0"/>
              <a:t>Y : down             </a:t>
            </a:r>
          </a:p>
          <a:p>
            <a:r>
              <a:rPr lang="en-IN" sz="3200" dirty="0"/>
              <a:t>Z : forward </a:t>
            </a:r>
            <a:r>
              <a:rPr lang="en-IN" dirty="0"/>
              <a:t>         </a:t>
            </a:r>
          </a:p>
          <a:p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4234272" y="4049486"/>
            <a:ext cx="3294742" cy="1771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4499427" y="4207214"/>
            <a:ext cx="3048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v</a:t>
            </a:r>
            <a:r>
              <a:rPr lang="en-IN" sz="2800" dirty="0" smtClean="0"/>
              <a:t>d : down vector</a:t>
            </a:r>
          </a:p>
          <a:p>
            <a:endParaRPr lang="en-IN" sz="2800" dirty="0" smtClean="0"/>
          </a:p>
          <a:p>
            <a:r>
              <a:rPr lang="en-IN" sz="2800" dirty="0"/>
              <a:t>v</a:t>
            </a:r>
            <a:r>
              <a:rPr lang="en-IN" sz="2800" dirty="0" smtClean="0"/>
              <a:t>f : forward vector</a:t>
            </a:r>
            <a:endParaRPr lang="en-IN" sz="2800" dirty="0"/>
          </a:p>
        </p:txBody>
      </p:sp>
      <p:sp>
        <p:nvSpPr>
          <p:cNvPr id="12" name="Rectangle 11"/>
          <p:cNvSpPr/>
          <p:nvPr/>
        </p:nvSpPr>
        <p:spPr>
          <a:xfrm>
            <a:off x="1097280" y="2187871"/>
            <a:ext cx="6431734" cy="490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48228" y="2211213"/>
            <a:ext cx="6299199" cy="490987"/>
          </a:xfrm>
        </p:spPr>
        <p:txBody>
          <a:bodyPr>
            <a:normAutofit lnSpcReduction="10000"/>
          </a:bodyPr>
          <a:lstStyle/>
          <a:p>
            <a:r>
              <a:rPr lang="en-IN" sz="2800" dirty="0" smtClean="0"/>
              <a:t>Volume Frame : upper – left – back corner</a:t>
            </a:r>
          </a:p>
          <a:p>
            <a:pPr marL="201168" lvl="1" indent="0" algn="ctr">
              <a:buNone/>
            </a:pPr>
            <a:endParaRPr lang="en-IN" sz="3800" dirty="0"/>
          </a:p>
        </p:txBody>
      </p:sp>
      <p:sp>
        <p:nvSpPr>
          <p:cNvPr id="17" name="Flowchart: Process 16"/>
          <p:cNvSpPr/>
          <p:nvPr/>
        </p:nvSpPr>
        <p:spPr>
          <a:xfrm>
            <a:off x="1097279" y="2931886"/>
            <a:ext cx="6450147" cy="696685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/>
          <p:cNvSpPr txBox="1"/>
          <p:nvPr/>
        </p:nvSpPr>
        <p:spPr>
          <a:xfrm>
            <a:off x="4078543" y="3112313"/>
            <a:ext cx="388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: from volume </a:t>
            </a:r>
            <a:r>
              <a:rPr lang="en-IN" dirty="0" err="1" smtClean="0"/>
              <a:t>i</a:t>
            </a:r>
            <a:r>
              <a:rPr lang="en-IN" dirty="0" smtClean="0"/>
              <a:t> to </a:t>
            </a:r>
            <a:r>
              <a:rPr lang="en-IN" dirty="0" err="1" smtClean="0"/>
              <a:t>i</a:t>
            </a:r>
            <a:r>
              <a:rPr lang="en-IN" dirty="0" smtClean="0"/>
              <a:t> -1</a:t>
            </a:r>
            <a:endParaRPr lang="en-I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8" y="2982924"/>
            <a:ext cx="2828407" cy="5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Implementation of Algorithm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A. </a:t>
            </a:r>
            <a:r>
              <a:rPr lang="en-IN" sz="2400" dirty="0" smtClean="0"/>
              <a:t>Task Based - Remapping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b="1" dirty="0" smtClean="0"/>
              <a:t>Fix Volume (</a:t>
            </a:r>
            <a:r>
              <a:rPr lang="en-IN" sz="2400" b="1" dirty="0" err="1" smtClean="0"/>
              <a:t>fv</a:t>
            </a:r>
            <a:r>
              <a:rPr lang="en-IN" sz="2400" b="1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Camera in Volume (fcv)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Down and then Forward in the Volume (</a:t>
            </a:r>
            <a:r>
              <a:rPr lang="en-IN" sz="2400" dirty="0" err="1" smtClean="0"/>
              <a:t>fdv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Forward and then Down in the Volume (</a:t>
            </a:r>
            <a:r>
              <a:rPr lang="en-IN" sz="2400" dirty="0" err="1" smtClean="0"/>
              <a:t>ffv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r>
              <a:rPr lang="en-IN" sz="2400" dirty="0" smtClean="0"/>
              <a:t>B. Raycasting based on Virtual Bubble Cameras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155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Implementation of Algorithm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A. </a:t>
            </a:r>
            <a:r>
              <a:rPr lang="en-IN" sz="2400" dirty="0" smtClean="0"/>
              <a:t>Task Based - Remapping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Volume (</a:t>
            </a:r>
            <a:r>
              <a:rPr lang="en-IN" sz="2400" dirty="0" err="1" smtClean="0"/>
              <a:t>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b="1" dirty="0" smtClean="0"/>
              <a:t>Fix Camera in Volume (fcv)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Down and then Forward in the Volume (</a:t>
            </a:r>
            <a:r>
              <a:rPr lang="en-IN" sz="2400" dirty="0" err="1" smtClean="0"/>
              <a:t>fdv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Forward and then Down in the Volume (</a:t>
            </a:r>
            <a:r>
              <a:rPr lang="en-IN" sz="2400" dirty="0" err="1" smtClean="0"/>
              <a:t>ffv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r>
              <a:rPr lang="en-IN" sz="2400" dirty="0" smtClean="0"/>
              <a:t>B. Raycasting based on Virtual Bubble Cameras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5089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Fix Camera in Volume (fcv)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sz="2400" dirty="0" smtClean="0"/>
              <a:t>Factoring the current camera pose into initial camera transform and a volume transform</a:t>
            </a:r>
          </a:p>
          <a:p>
            <a:pPr marL="0" indent="0">
              <a:buNone/>
            </a:pPr>
            <a:r>
              <a:rPr lang="en-IN" dirty="0" smtClean="0"/>
              <a:t>`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097280" y="3265714"/>
            <a:ext cx="287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Initial Camera transform</a:t>
            </a:r>
            <a:endParaRPr lang="en-I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39303" y="3265714"/>
            <a:ext cx="282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Volume transform</a:t>
            </a:r>
            <a:endParaRPr lang="en-I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055429" y="3265714"/>
            <a:ext cx="3100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Current Camera Pose</a:t>
            </a:r>
            <a:endParaRPr lang="en-IN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697480"/>
            <a:ext cx="3204329" cy="56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86" y="2697480"/>
            <a:ext cx="2702952" cy="5682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84" y="2697481"/>
            <a:ext cx="3760375" cy="568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76" y="4096711"/>
            <a:ext cx="8183327" cy="19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Implementation of Algorithm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A. </a:t>
            </a:r>
            <a:r>
              <a:rPr lang="en-IN" sz="2400" dirty="0" smtClean="0"/>
              <a:t>Task Based - Remapping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Volume (</a:t>
            </a:r>
            <a:r>
              <a:rPr lang="en-IN" sz="2400" dirty="0" err="1" smtClean="0"/>
              <a:t>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Camera in Volume (fcv)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b="1" dirty="0" smtClean="0"/>
              <a:t>Fix Down and then Forward in the Volume (</a:t>
            </a:r>
            <a:r>
              <a:rPr lang="en-IN" sz="2400" b="1" dirty="0" err="1" smtClean="0"/>
              <a:t>fdv</a:t>
            </a:r>
            <a:r>
              <a:rPr lang="en-IN" sz="2400" b="1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Forward and then Down in the Volume (</a:t>
            </a:r>
            <a:r>
              <a:rPr lang="en-IN" sz="2400" dirty="0" err="1" smtClean="0"/>
              <a:t>ffv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r>
              <a:rPr lang="en-IN" sz="2400" dirty="0" smtClean="0"/>
              <a:t>B. Raycasting based on Virtual Bubble Cameras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1287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Fix </a:t>
            </a:r>
            <a:r>
              <a:rPr lang="en-IN" dirty="0" smtClean="0"/>
              <a:t>Down and Forward in Volume (</a:t>
            </a:r>
            <a:r>
              <a:rPr lang="en-IN" dirty="0" err="1" smtClean="0"/>
              <a:t>fdv</a:t>
            </a:r>
            <a:r>
              <a:rPr lang="en-IN" dirty="0" smtClean="0"/>
              <a:t>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STEPS: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Rotate the volume to keep +y – direction parallel to specified down vector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Orient +z – axis as close as possible to a specified forward vector</a:t>
            </a:r>
            <a:endParaRPr lang="en-IN" sz="2400" dirty="0"/>
          </a:p>
        </p:txBody>
      </p:sp>
      <p:sp>
        <p:nvSpPr>
          <p:cNvPr id="8" name="Right Arrow 7"/>
          <p:cNvSpPr/>
          <p:nvPr/>
        </p:nvSpPr>
        <p:spPr>
          <a:xfrm>
            <a:off x="5296122" y="4708983"/>
            <a:ext cx="1730772" cy="334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32" y="3422813"/>
            <a:ext cx="6310028" cy="869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4" y="4539706"/>
            <a:ext cx="4451996" cy="672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86" y="4437737"/>
            <a:ext cx="4903386" cy="8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Non – Kinect Algorithms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sz="2400" dirty="0" smtClean="0"/>
              <a:t>Sparse reconstruction : Visual </a:t>
            </a:r>
            <a:r>
              <a:rPr lang="en-IN" sz="2400" dirty="0" smtClean="0"/>
              <a:t>SLAM and SFM methods have been used</a:t>
            </a:r>
            <a:r>
              <a:rPr lang="en-IN" sz="2400" dirty="0" smtClean="0"/>
              <a:t>.</a:t>
            </a:r>
            <a:endParaRPr lang="en-IN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Dense reconstruction method : DTAM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PTAM</a:t>
            </a:r>
          </a:p>
          <a:p>
            <a:pPr>
              <a:buFont typeface="Arial" panose="020B0604020202020204" pitchFamily="34" charset="0"/>
              <a:buChar char="•"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6234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Fix Down and Forward in Volume (</a:t>
            </a:r>
            <a:r>
              <a:rPr lang="en-IN" dirty="0" err="1"/>
              <a:t>fdv</a:t>
            </a:r>
            <a:r>
              <a:rPr lang="en-IN" dirty="0"/>
              <a:t>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57883"/>
            <a:ext cx="8622620" cy="70309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633034"/>
            <a:ext cx="10493829" cy="5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351611"/>
            <a:ext cx="10253617" cy="1497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849405"/>
            <a:ext cx="7117806" cy="8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Fix Down and Forward in Volume (</a:t>
            </a:r>
            <a:r>
              <a:rPr lang="en-IN" dirty="0" err="1"/>
              <a:t>fdv</a:t>
            </a:r>
            <a:r>
              <a:rPr lang="en-IN" dirty="0"/>
              <a:t>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57883"/>
            <a:ext cx="8622620" cy="70309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633034"/>
            <a:ext cx="10493829" cy="5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351611"/>
            <a:ext cx="10253617" cy="1497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849405"/>
            <a:ext cx="7117806" cy="8059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1200" y="1582057"/>
            <a:ext cx="2090057" cy="105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/>
          <p:cNvSpPr/>
          <p:nvPr/>
        </p:nvSpPr>
        <p:spPr>
          <a:xfrm>
            <a:off x="6604000" y="2607750"/>
            <a:ext cx="1088571" cy="730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12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Fix Down and Forward in Volume (</a:t>
            </a:r>
            <a:r>
              <a:rPr lang="en-IN" dirty="0" err="1"/>
              <a:t>fdv</a:t>
            </a:r>
            <a:r>
              <a:rPr lang="en-IN" dirty="0"/>
              <a:t>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57883"/>
            <a:ext cx="8622620" cy="70309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633034"/>
            <a:ext cx="10493829" cy="5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351611"/>
            <a:ext cx="10253617" cy="1497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849405"/>
            <a:ext cx="7117806" cy="80599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44194" y="3254325"/>
            <a:ext cx="2090057" cy="105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1097280" y="4849404"/>
            <a:ext cx="1108891" cy="8059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11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Implementation of Algorithm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A. Task Based - Remapping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Volume (</a:t>
            </a:r>
            <a:r>
              <a:rPr lang="en-IN" sz="2400" dirty="0" err="1" smtClean="0"/>
              <a:t>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Camera in Volume (fcv)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Down and then Forward in the Volume (</a:t>
            </a:r>
            <a:r>
              <a:rPr lang="en-IN" sz="2400" dirty="0" err="1" smtClean="0"/>
              <a:t>fdv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b="1" dirty="0" smtClean="0"/>
              <a:t>Fix Forward and then Down in the Volume (</a:t>
            </a:r>
            <a:r>
              <a:rPr lang="en-IN" sz="2400" b="1" dirty="0" err="1" smtClean="0"/>
              <a:t>ffv</a:t>
            </a:r>
            <a:r>
              <a:rPr lang="en-IN" sz="2400" b="1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r>
              <a:rPr lang="en-IN" sz="2400" dirty="0" smtClean="0"/>
              <a:t>B. Raycasting based on Virtual Bubble Cameras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0827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Fix Forward and Down in Volume (</a:t>
            </a:r>
            <a:r>
              <a:rPr lang="en-IN" dirty="0" err="1" smtClean="0"/>
              <a:t>ffv</a:t>
            </a:r>
            <a:r>
              <a:rPr lang="en-IN" dirty="0" smtClean="0"/>
              <a:t>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STEPS: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Rotate the volume to keep </a:t>
            </a:r>
            <a:r>
              <a:rPr lang="en-IN" sz="2400" dirty="0" smtClean="0"/>
              <a:t>+z </a:t>
            </a:r>
            <a:r>
              <a:rPr lang="en-IN" sz="2400" dirty="0"/>
              <a:t>– direction parallel to specified </a:t>
            </a:r>
            <a:r>
              <a:rPr lang="en-IN" sz="2400" dirty="0" smtClean="0"/>
              <a:t>forward </a:t>
            </a:r>
            <a:r>
              <a:rPr lang="en-IN" sz="2400" dirty="0"/>
              <a:t>vector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Orient </a:t>
            </a:r>
            <a:r>
              <a:rPr lang="en-IN" sz="2400" dirty="0" smtClean="0"/>
              <a:t>+y </a:t>
            </a:r>
            <a:r>
              <a:rPr lang="en-IN" sz="2400" dirty="0"/>
              <a:t>– axis as close as possible to a specified </a:t>
            </a:r>
            <a:r>
              <a:rPr lang="en-IN" sz="2400" dirty="0" smtClean="0"/>
              <a:t>down </a:t>
            </a:r>
            <a:r>
              <a:rPr lang="en-IN" sz="2400" dirty="0"/>
              <a:t>vector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461839"/>
            <a:ext cx="9509760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Remapping strategies extensions.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Extension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Moving volume down and forward vectors to default +y (</a:t>
            </a:r>
            <a:r>
              <a:rPr lang="en-IN" sz="2400" dirty="0" err="1" smtClean="0"/>
              <a:t>mvfd</a:t>
            </a:r>
            <a:r>
              <a:rPr lang="en-IN" sz="2400" dirty="0" smtClean="0"/>
              <a:t>) and +z (</a:t>
            </a:r>
            <a:r>
              <a:rPr lang="en-IN" sz="2400" dirty="0" err="1" smtClean="0"/>
              <a:t>mvff</a:t>
            </a:r>
            <a:r>
              <a:rPr lang="en-IN" sz="2400" dirty="0" smtClean="0"/>
              <a:t>) of starting configuration</a:t>
            </a:r>
          </a:p>
          <a:p>
            <a:pPr marL="0" indent="0">
              <a:buNone/>
            </a:pPr>
            <a:r>
              <a:rPr lang="en-IN" sz="2400" dirty="0" smtClean="0"/>
              <a:t>Use of IMU for implementation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err="1" smtClean="0"/>
              <a:t>downgrav</a:t>
            </a:r>
            <a:r>
              <a:rPr lang="en-IN" sz="2400" dirty="0" smtClean="0"/>
              <a:t> : It sets moving volume down vector equal to gravity vector obtained from IMU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dirty="0" err="1" smtClean="0"/>
              <a:t>headvel</a:t>
            </a:r>
            <a:r>
              <a:rPr lang="en-IN" sz="2400" dirty="0" smtClean="0"/>
              <a:t> : recent camera velocity is used as forward vector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err="1" smtClean="0"/>
              <a:t>headcam</a:t>
            </a:r>
            <a:r>
              <a:rPr lang="en-IN" sz="2400" dirty="0" smtClean="0"/>
              <a:t> : current camera +z axis pose</a:t>
            </a:r>
          </a:p>
        </p:txBody>
      </p:sp>
    </p:spTree>
    <p:extLst>
      <p:ext uri="{BB962C8B-B14F-4D97-AF65-F5344CB8AC3E}">
        <p14:creationId xmlns:p14="http://schemas.microsoft.com/office/powerpoint/2010/main" val="10254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IMU integration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sz="2400" dirty="0" smtClean="0"/>
              <a:t>Systems such as </a:t>
            </a:r>
            <a:r>
              <a:rPr lang="en-IN" sz="2400" dirty="0" err="1" smtClean="0"/>
              <a:t>Multisense</a:t>
            </a:r>
            <a:r>
              <a:rPr lang="en-IN" sz="2400" dirty="0" smtClean="0"/>
              <a:t>-SL visual/range sensors can be used which are already calibrated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In some cases where sensors need to be separated of re-calibration is required.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Depth data and gravity vector from IMU is used to get transformation between both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289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Implementation of Algorithm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A. </a:t>
            </a:r>
            <a:r>
              <a:rPr lang="en-IN" sz="2400" dirty="0" smtClean="0"/>
              <a:t>Task Based - Remapping strategies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Volume (</a:t>
            </a:r>
            <a:r>
              <a:rPr lang="en-IN" sz="2400" dirty="0" err="1" smtClean="0"/>
              <a:t>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Camera in Volume (fcv)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Down and then Forward in the Volume (</a:t>
            </a:r>
            <a:r>
              <a:rPr lang="en-IN" sz="2400" dirty="0" err="1" smtClean="0"/>
              <a:t>fdv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IN" sz="2400" dirty="0" smtClean="0"/>
              <a:t>Fix Forward and then Down in the Volume (</a:t>
            </a:r>
            <a:r>
              <a:rPr lang="en-IN" sz="2400" dirty="0" err="1" smtClean="0"/>
              <a:t>ffv</a:t>
            </a:r>
            <a:r>
              <a:rPr lang="en-IN" sz="2400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r>
              <a:rPr lang="en-IN" sz="2400" dirty="0" smtClean="0"/>
              <a:t>B. </a:t>
            </a:r>
            <a:r>
              <a:rPr lang="en-IN" sz="2400" b="1" dirty="0" smtClean="0"/>
              <a:t>Raycasting based on Virtual Bubble Cameras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888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Raycasting based on virtual bubble cameras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8249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Method for point cloud raycasting from the TSDF volume over the default option of only camera view-point.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It is a sort of integration of jobs done by KinectFusion and Moving Volume KinectFusion algorithms.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Specially applicable in cases of Robotic manipulation tasks, locomotion tasks.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It helps robot plan its motion even in the presence of obstructions in the local view point using data from a birds eye view with obstructions.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An option of 6 virtual bubble cameras is available that covers the full-space.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Limitation is that the TSDF data for the complete view point is already obtained from previous frames.</a:t>
            </a:r>
          </a:p>
          <a:p>
            <a:pPr marL="0" indent="0">
              <a:buNone/>
            </a:pPr>
            <a:r>
              <a:rPr lang="en-IN" sz="2400" dirty="0" smtClean="0"/>
              <a:t>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5312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Raycasting based on virtual bubble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07186"/>
            <a:ext cx="4627155" cy="3826762"/>
          </a:xfrm>
        </p:spPr>
        <p:txBody>
          <a:bodyPr>
            <a:normAutofit/>
          </a:bodyPr>
          <a:lstStyle/>
          <a:p>
            <a:r>
              <a:rPr lang="en-IN" sz="2400" dirty="0" smtClean="0"/>
              <a:t>Left : </a:t>
            </a:r>
            <a:r>
              <a:rPr lang="en-IN" sz="2400" dirty="0" err="1" smtClean="0"/>
              <a:t>Raycasted</a:t>
            </a:r>
            <a:r>
              <a:rPr lang="en-IN" sz="2400" dirty="0" smtClean="0"/>
              <a:t> RGB point cloud from bubble virtual camera</a:t>
            </a:r>
          </a:p>
          <a:p>
            <a:endParaRPr lang="en-IN" sz="2400" dirty="0"/>
          </a:p>
          <a:p>
            <a:r>
              <a:rPr lang="en-IN" sz="2400" dirty="0" smtClean="0"/>
              <a:t>Right: the depth image of the scene from real camera</a:t>
            </a:r>
          </a:p>
          <a:p>
            <a:endParaRPr lang="en-IN" sz="2400" dirty="0"/>
          </a:p>
          <a:p>
            <a:r>
              <a:rPr lang="en-IN" sz="2400" dirty="0" err="1" smtClean="0"/>
              <a:t>Color</a:t>
            </a:r>
            <a:r>
              <a:rPr lang="en-IN" sz="2400" dirty="0" smtClean="0"/>
              <a:t> is also integrated unlike original version.</a:t>
            </a:r>
            <a:endParaRPr lang="en-IN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7186"/>
            <a:ext cx="4905829" cy="38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Kinect Camera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75" y="1876926"/>
            <a:ext cx="4364051" cy="4176481"/>
          </a:xfrm>
        </p:spPr>
      </p:pic>
      <p:sp>
        <p:nvSpPr>
          <p:cNvPr id="5" name="TextBox 4"/>
          <p:cNvSpPr txBox="1"/>
          <p:nvPr/>
        </p:nvSpPr>
        <p:spPr>
          <a:xfrm>
            <a:off x="6126480" y="1876926"/>
            <a:ext cx="5029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RGB CMOS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 err="1" smtClean="0"/>
              <a:t>Illuminant</a:t>
            </a:r>
            <a:r>
              <a:rPr lang="en-IN" sz="2400" dirty="0" smtClean="0"/>
              <a:t> (Infrared Laser + diffuser)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Monochrome Infrared CMOS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GPU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Processing at 30 fps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84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Construction of virtual bubble camera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97009"/>
          </a:xfrm>
        </p:spPr>
        <p:txBody>
          <a:bodyPr>
            <a:normAutofit/>
          </a:bodyPr>
          <a:lstStyle/>
          <a:p>
            <a:r>
              <a:rPr lang="en-IN" sz="2400" b="1" dirty="0" smtClean="0"/>
              <a:t>Rules of construction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It’s reference frame is axis-aligned with the frame of TSDF volume with z-axis in the downward direction.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Centre of projection be at a fixed offset of </a:t>
            </a:r>
            <a:r>
              <a:rPr lang="en-IN" sz="2400" b="1" i="1" dirty="0" err="1" smtClean="0"/>
              <a:t>bo</a:t>
            </a:r>
            <a:r>
              <a:rPr lang="en-IN" sz="2400" b="1" i="1" dirty="0" smtClean="0"/>
              <a:t> </a:t>
            </a:r>
            <a:r>
              <a:rPr lang="en-IN" sz="2400" dirty="0" smtClean="0"/>
              <a:t>above the location of real camera.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="1" i="1" dirty="0"/>
              <a:t> </a:t>
            </a:r>
            <a:r>
              <a:rPr lang="en-IN" sz="2400" dirty="0" smtClean="0"/>
              <a:t>Variation in camera width/height dimension </a:t>
            </a:r>
            <a:r>
              <a:rPr lang="en-IN" sz="2400" b="1" i="1" dirty="0" err="1" smtClean="0"/>
              <a:t>bd</a:t>
            </a:r>
            <a:r>
              <a:rPr lang="en-IN" sz="2400" dirty="0" smtClean="0"/>
              <a:t> is allowed.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Resolution is dependent upon the task to be done.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Graphical rectangular prism “bubble” is represented by two values size(</a:t>
            </a:r>
            <a:r>
              <a:rPr lang="en-IN" sz="2400" b="1" i="1" dirty="0" err="1" smtClean="0"/>
              <a:t>bs</a:t>
            </a:r>
            <a:r>
              <a:rPr lang="en-IN" sz="2400" dirty="0" smtClean="0"/>
              <a:t>) and resolution(</a:t>
            </a:r>
            <a:r>
              <a:rPr lang="en-IN" sz="2400" b="1" i="1" dirty="0" err="1" smtClean="0"/>
              <a:t>br</a:t>
            </a:r>
            <a:r>
              <a:rPr lang="en-IN" sz="2400" dirty="0" smtClean="0"/>
              <a:t>) representing a frustum.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There are 6 frustums in 6 direction with </a:t>
            </a:r>
            <a:r>
              <a:rPr lang="en-IN" sz="2400" dirty="0" err="1" smtClean="0"/>
              <a:t>center</a:t>
            </a:r>
            <a:r>
              <a:rPr lang="en-IN" sz="2400" dirty="0" smtClean="0"/>
              <a:t> of projection at bubble reference point If resolution is positive.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176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Construction of virtual bubble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2" y="1849655"/>
            <a:ext cx="11803035" cy="3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Robotic Application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737360"/>
            <a:ext cx="10216801" cy="382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" y="5759116"/>
            <a:ext cx="286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err="1" smtClean="0"/>
              <a:t>Primesense</a:t>
            </a:r>
            <a:r>
              <a:rPr lang="en-IN" sz="2400" dirty="0" smtClean="0"/>
              <a:t> Carmine</a:t>
            </a:r>
            <a:endParaRPr lang="en-I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38863" y="5727032"/>
            <a:ext cx="4764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Kinect V1</a:t>
            </a:r>
            <a:endParaRPr lang="en-I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047747" y="5727032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ASUS </a:t>
            </a:r>
            <a:r>
              <a:rPr lang="en-IN" sz="2400" dirty="0" err="1" smtClean="0"/>
              <a:t>Xtion</a:t>
            </a:r>
            <a:r>
              <a:rPr lang="en-IN" sz="2400" dirty="0" smtClean="0"/>
              <a:t> PRO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2897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RBPB Mini - Robot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0898"/>
          </a:xfrm>
        </p:spPr>
        <p:txBody>
          <a:bodyPr/>
          <a:lstStyle/>
          <a:p>
            <a:pPr marL="0" indent="0">
              <a:buNone/>
            </a:pPr>
            <a:r>
              <a:rPr lang="en-IN" sz="2400" dirty="0" smtClean="0"/>
              <a:t>Process followed 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Robot bends over to look down the ground to create a map.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Robot moves to place its for on the ground to place its foot.</a:t>
            </a:r>
          </a:p>
          <a:p>
            <a:pPr marL="0" indent="0">
              <a:buNone/>
            </a:pPr>
            <a:r>
              <a:rPr lang="en-IN" sz="2400" dirty="0" smtClean="0"/>
              <a:t>Specifications and Method used: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Down Vector is gravity vector obtained from IMU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b="1" i="1" dirty="0" err="1" smtClean="0"/>
              <a:t>bo</a:t>
            </a:r>
            <a:r>
              <a:rPr lang="en-IN" sz="2400" dirty="0" smtClean="0"/>
              <a:t> (Distance between real camera and bubble frustum) is twice the robot’s height.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Fix Down and then Forward in the Volume (</a:t>
            </a:r>
            <a:r>
              <a:rPr lang="en-IN" sz="2400" dirty="0" err="1" smtClean="0"/>
              <a:t>fdv</a:t>
            </a:r>
            <a:r>
              <a:rPr lang="en-IN" sz="2400" dirty="0" smtClean="0"/>
              <a:t>) method is used.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Down face of virtual bubble camera acquires 200px</a:t>
            </a:r>
            <a:r>
              <a:rPr lang="en-IN" sz="2400" baseline="30000" dirty="0" smtClean="0"/>
              <a:t>2.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 smtClean="0"/>
          </a:p>
          <a:p>
            <a:pPr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457200" indent="-457200">
              <a:buFont typeface="+mj-lt"/>
              <a:buAutoNum type="arabicPeriod"/>
            </a:pP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9839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RBPB Mini - Robot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96" y="2229331"/>
            <a:ext cx="11646568" cy="29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CENTAURO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8564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/>
              <a:t>Experiment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Two drill machines are kept on the table and the robot is manually driven linearly and with some small </a:t>
            </a:r>
            <a:r>
              <a:rPr lang="en-IN" sz="2400" dirty="0" err="1" smtClean="0"/>
              <a:t>CoM</a:t>
            </a:r>
            <a:r>
              <a:rPr lang="en-IN" sz="2400" dirty="0" smtClean="0"/>
              <a:t> movements.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Fix Forward and then Down in the Volume (</a:t>
            </a:r>
            <a:r>
              <a:rPr lang="en-IN" sz="2400" dirty="0" err="1" smtClean="0"/>
              <a:t>ffv</a:t>
            </a:r>
            <a:r>
              <a:rPr lang="en-IN" sz="2400" dirty="0" smtClean="0"/>
              <a:t>) method is used with front face of camera acquiring a dense 400px</a:t>
            </a:r>
            <a:r>
              <a:rPr lang="en-IN" sz="2400" baseline="30000" dirty="0" smtClean="0"/>
              <a:t>2    </a:t>
            </a:r>
          </a:p>
          <a:p>
            <a:r>
              <a:rPr lang="en-IN" sz="2400" dirty="0"/>
              <a:t>Experiment </a:t>
            </a:r>
            <a:r>
              <a:rPr lang="en-IN" sz="2400" dirty="0" smtClean="0"/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Some bricks are set on the ground with similar movements with bubble frustum higher and behind to extract point cloud from down face of the camera.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Fix </a:t>
            </a:r>
            <a:r>
              <a:rPr lang="en-IN" sz="2400" dirty="0"/>
              <a:t>Forward and then Down </a:t>
            </a:r>
            <a:r>
              <a:rPr lang="en-IN" sz="2400" dirty="0" smtClean="0"/>
              <a:t>in </a:t>
            </a:r>
            <a:r>
              <a:rPr lang="en-IN" sz="2400" dirty="0"/>
              <a:t>the Volume (</a:t>
            </a:r>
            <a:r>
              <a:rPr lang="en-IN" sz="2400" dirty="0" err="1" smtClean="0"/>
              <a:t>ffv</a:t>
            </a:r>
            <a:r>
              <a:rPr lang="en-IN" sz="2400" dirty="0"/>
              <a:t>) method is </a:t>
            </a:r>
            <a:r>
              <a:rPr lang="en-IN" sz="2400" dirty="0" smtClean="0"/>
              <a:t>used using IMU gravity vector as down vector with down </a:t>
            </a:r>
            <a:r>
              <a:rPr lang="en-IN" sz="2400" dirty="0"/>
              <a:t>face of camera </a:t>
            </a:r>
            <a:r>
              <a:rPr lang="en-IN" sz="2400" dirty="0" smtClean="0"/>
              <a:t>acquiring </a:t>
            </a:r>
            <a:r>
              <a:rPr lang="en-IN" sz="2400" dirty="0"/>
              <a:t>a dense 400px</a:t>
            </a:r>
            <a:r>
              <a:rPr lang="en-IN" sz="2400" baseline="30000" dirty="0"/>
              <a:t>2    </a:t>
            </a:r>
          </a:p>
          <a:p>
            <a:pPr marL="0" indent="0">
              <a:buNone/>
            </a:pPr>
            <a:endParaRPr lang="en-IN" dirty="0" smtClean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101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CENTAURO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087"/>
            <a:ext cx="12192000" cy="32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CENTAURO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Experiment </a:t>
            </a:r>
            <a:r>
              <a:rPr lang="en-IN" sz="2400" dirty="0" smtClean="0"/>
              <a:t>3</a:t>
            </a:r>
            <a:endParaRPr lang="en-IN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Two drill machines are kept on the table </a:t>
            </a:r>
            <a:r>
              <a:rPr lang="en-IN" sz="2400" dirty="0" smtClean="0"/>
              <a:t>and bricks lying before the table.</a:t>
            </a:r>
            <a:endParaRPr lang="en-IN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Fix </a:t>
            </a:r>
            <a:r>
              <a:rPr lang="en-IN" sz="2400" dirty="0" smtClean="0"/>
              <a:t>Down </a:t>
            </a:r>
            <a:r>
              <a:rPr lang="en-IN" sz="2400" dirty="0"/>
              <a:t>and then </a:t>
            </a:r>
            <a:r>
              <a:rPr lang="en-IN" sz="2400" dirty="0" smtClean="0"/>
              <a:t>Forward </a:t>
            </a:r>
            <a:r>
              <a:rPr lang="en-IN" sz="2400" dirty="0"/>
              <a:t>in the Volume (</a:t>
            </a:r>
            <a:r>
              <a:rPr lang="en-IN" sz="2400" dirty="0" err="1" smtClean="0"/>
              <a:t>fdv</a:t>
            </a:r>
            <a:r>
              <a:rPr lang="en-IN" sz="2400" dirty="0"/>
              <a:t>) method is </a:t>
            </a:r>
            <a:r>
              <a:rPr lang="en-IN" sz="2400" dirty="0" smtClean="0"/>
              <a:t>used.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Down </a:t>
            </a:r>
            <a:r>
              <a:rPr lang="en-IN" sz="2400" dirty="0"/>
              <a:t>face of camera acquiring a dense </a:t>
            </a:r>
            <a:r>
              <a:rPr lang="en-IN" sz="2400" dirty="0" smtClean="0"/>
              <a:t>400px</a:t>
            </a:r>
            <a:r>
              <a:rPr lang="en-IN" sz="2400" baseline="30000" dirty="0" smtClean="0"/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baseline="30000" dirty="0"/>
              <a:t> </a:t>
            </a:r>
            <a:r>
              <a:rPr lang="en-IN" sz="2400" dirty="0" smtClean="0"/>
              <a:t>The robot moves and stops before the bricks.</a:t>
            </a:r>
            <a:endParaRPr lang="en-IN" sz="2400" baseline="30000" dirty="0"/>
          </a:p>
          <a:p>
            <a:pPr>
              <a:buFont typeface="Arial" panose="020B0604020202020204" pitchFamily="34" charset="0"/>
              <a:buChar char="•"/>
            </a:pPr>
            <a:endParaRPr lang="en-IN" sz="2400" baseline="30000" dirty="0" smtClean="0"/>
          </a:p>
          <a:p>
            <a:pPr>
              <a:buFont typeface="Arial" panose="020B0604020202020204" pitchFamily="34" charset="0"/>
              <a:buChar char="•"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6355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CENTAURO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36" y="1737360"/>
            <a:ext cx="9025288" cy="44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CogIMon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89" y="1737360"/>
            <a:ext cx="6623654" cy="4486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" y="6336632"/>
            <a:ext cx="100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https://www.youtube.com/watch?v=FozLfHGv1D0</a:t>
            </a:r>
          </a:p>
        </p:txBody>
      </p:sp>
    </p:spTree>
    <p:extLst>
      <p:ext uri="{BB962C8B-B14F-4D97-AF65-F5344CB8AC3E}">
        <p14:creationId xmlns:p14="http://schemas.microsoft.com/office/powerpoint/2010/main" val="22573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Projected dots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object 2"/>
          <p:cNvSpPr/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Conclusions and Future Works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42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/>
              <a:t>Conclusions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Different strategies for remapping the moving volume over time were shown.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Virtual Camera based raycasting technique was demonstrated.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The algorithm was implemented on legged/wheeled robot.</a:t>
            </a:r>
            <a:endParaRPr lang="en-IN" sz="2400" dirty="0"/>
          </a:p>
          <a:p>
            <a:pPr marL="0" indent="0">
              <a:buNone/>
            </a:pPr>
            <a:r>
              <a:rPr lang="en-IN" sz="2400" dirty="0" smtClean="0"/>
              <a:t>Future 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Extension of the method to other EKF – based IMU/Kinematics state estimators.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Application on more complicated robotic </a:t>
            </a:r>
            <a:r>
              <a:rPr lang="en-IN" sz="2400" dirty="0"/>
              <a:t>t</a:t>
            </a:r>
            <a:r>
              <a:rPr lang="en-IN" sz="2400" dirty="0" smtClean="0"/>
              <a:t>asks like rock hiking or tool manipulation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/>
              <a:t> </a:t>
            </a:r>
            <a:r>
              <a:rPr lang="en-IN" sz="2400" dirty="0" smtClean="0"/>
              <a:t>Extension of this algorithm to sensors other that RGB-D ones used here.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7464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Thank You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2400" dirty="0" smtClean="0"/>
              <a:t>All data has been taken from following references: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KinectFusion: Real-Time Dense Surface Mapping and </a:t>
            </a:r>
            <a:r>
              <a:rPr lang="en-IN" sz="2400" dirty="0" smtClean="0"/>
              <a:t>Tracking, Richard </a:t>
            </a:r>
            <a:r>
              <a:rPr lang="en-IN" sz="2400" dirty="0" err="1" smtClean="0"/>
              <a:t>Newcombe</a:t>
            </a:r>
            <a:r>
              <a:rPr lang="en-IN" sz="2400" dirty="0" smtClean="0"/>
              <a:t>, </a:t>
            </a:r>
            <a:r>
              <a:rPr lang="en-IN" sz="2400" dirty="0" err="1" smtClean="0"/>
              <a:t>Shahram</a:t>
            </a:r>
            <a:r>
              <a:rPr lang="en-IN" sz="2400" dirty="0" smtClean="0"/>
              <a:t> </a:t>
            </a:r>
            <a:r>
              <a:rPr lang="en-IN" sz="2400" dirty="0" err="1" smtClean="0"/>
              <a:t>Izadi</a:t>
            </a:r>
            <a:r>
              <a:rPr lang="en-IN" sz="2400" dirty="0" smtClean="0"/>
              <a:t> et all.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Moving Volume </a:t>
            </a:r>
            <a:r>
              <a:rPr lang="en-IN" sz="2400" dirty="0" smtClean="0"/>
              <a:t>KinectFusion, Henry Roth, </a:t>
            </a:r>
            <a:r>
              <a:rPr lang="en-IN" sz="2400" dirty="0" err="1" smtClean="0"/>
              <a:t>Marsetta</a:t>
            </a:r>
            <a:r>
              <a:rPr lang="en-IN" sz="2400" dirty="0" smtClean="0"/>
              <a:t> Rona.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rxKinFu</a:t>
            </a:r>
            <a:r>
              <a:rPr lang="en-IN" sz="2400" dirty="0"/>
              <a:t>: Moving Volume KinectFusion for 3D Perception and </a:t>
            </a:r>
            <a:r>
              <a:rPr lang="en-IN" sz="2400" dirty="0" smtClean="0"/>
              <a:t>Robotics, </a:t>
            </a:r>
            <a:r>
              <a:rPr lang="de-DE" sz="2400" dirty="0" smtClean="0"/>
              <a:t>Dimitrios Kanoulas, </a:t>
            </a:r>
            <a:r>
              <a:rPr lang="de-DE" sz="2400" dirty="0"/>
              <a:t>Nikos G. </a:t>
            </a:r>
            <a:r>
              <a:rPr lang="de-DE" sz="2400" dirty="0" smtClean="0"/>
              <a:t>Tsagarakis, </a:t>
            </a:r>
            <a:r>
              <a:rPr lang="de-DE" sz="2400" dirty="0"/>
              <a:t>and Marsette </a:t>
            </a:r>
            <a:r>
              <a:rPr lang="de-DE" sz="2400" dirty="0" smtClean="0"/>
              <a:t>Vona.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Open Fusion Real-time </a:t>
            </a:r>
            <a:r>
              <a:rPr lang="en-IN" sz="2400" dirty="0"/>
              <a:t>3D Surface Reconstruction Out of Depth </a:t>
            </a:r>
            <a:r>
              <a:rPr lang="en-IN" sz="2400" dirty="0" smtClean="0"/>
              <a:t>Images,</a:t>
            </a:r>
            <a:r>
              <a:rPr lang="en-IN" sz="2400" dirty="0"/>
              <a:t> </a:t>
            </a:r>
            <a:r>
              <a:rPr lang="en-IN" sz="2400" dirty="0" err="1" smtClean="0"/>
              <a:t>Nurit</a:t>
            </a:r>
            <a:r>
              <a:rPr lang="en-IN" sz="2400" dirty="0" smtClean="0"/>
              <a:t> </a:t>
            </a:r>
            <a:r>
              <a:rPr lang="en-IN" sz="2400" dirty="0" err="1"/>
              <a:t>Schwabsky</a:t>
            </a:r>
            <a:r>
              <a:rPr lang="en-IN" sz="2400" dirty="0"/>
              <a:t> </a:t>
            </a:r>
            <a:r>
              <a:rPr lang="en-IN" sz="2400" dirty="0" err="1"/>
              <a:t>Vered</a:t>
            </a:r>
            <a:r>
              <a:rPr lang="en-IN" sz="2400" dirty="0"/>
              <a:t> </a:t>
            </a:r>
            <a:r>
              <a:rPr lang="en-IN" sz="2400" dirty="0" smtClean="0"/>
              <a:t>Cohen</a:t>
            </a:r>
            <a:endParaRPr lang="en-IN" sz="2400" dirty="0"/>
          </a:p>
          <a:p>
            <a:pPr marL="457200" indent="-457200">
              <a:buFont typeface="+mj-lt"/>
              <a:buAutoNum type="arabicPeriod"/>
            </a:pPr>
            <a:r>
              <a:rPr lang="en-IN" sz="2400" dirty="0" err="1" smtClean="0"/>
              <a:t>Realtime</a:t>
            </a:r>
            <a:r>
              <a:rPr lang="en-IN" sz="2400" dirty="0" smtClean="0"/>
              <a:t> Dense 3D reconstruction, Visual Computing Systems CMU 15-769, Fall 2016.</a:t>
            </a:r>
          </a:p>
        </p:txBody>
      </p:sp>
    </p:spTree>
    <p:extLst>
      <p:ext uri="{BB962C8B-B14F-4D97-AF65-F5344CB8AC3E}">
        <p14:creationId xmlns:p14="http://schemas.microsoft.com/office/powerpoint/2010/main" val="16173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Projected dots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object 2"/>
          <p:cNvSpPr/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8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Raw depth image</a:t>
            </a:r>
            <a:endParaRPr lang="en-I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12" y="1837763"/>
            <a:ext cx="5374968" cy="4031226"/>
          </a:xfrm>
        </p:spPr>
      </p:pic>
    </p:spTree>
    <p:extLst>
      <p:ext uri="{BB962C8B-B14F-4D97-AF65-F5344CB8AC3E}">
        <p14:creationId xmlns:p14="http://schemas.microsoft.com/office/powerpoint/2010/main" val="10014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Reference Papers and algorithms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b="1" dirty="0" smtClean="0"/>
              <a:t>KinectFusion : Real-Time Dense Surface   Mapping and Tracking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Moving Volume KinectFusion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dirty="0" err="1" smtClean="0"/>
              <a:t>rxKinfu</a:t>
            </a:r>
            <a:r>
              <a:rPr lang="en-IN" sz="2400" dirty="0" smtClean="0"/>
              <a:t>: Moving Volume KinectFusion for 3D perception and Robotics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273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Process flow for localisation and mapping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95" y="2219330"/>
            <a:ext cx="10417969" cy="34091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94627" y="2941607"/>
            <a:ext cx="1673524" cy="327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99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851</TotalTime>
  <Words>1904</Words>
  <Application>Microsoft Office PowerPoint</Application>
  <PresentationFormat>Widescreen</PresentationFormat>
  <Paragraphs>226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Retrospect</vt:lpstr>
      <vt:lpstr>rxKinFu: Moving Volume KinectFusion for 3D Perception and Robotics.</vt:lpstr>
      <vt:lpstr>3D Perception Tools</vt:lpstr>
      <vt:lpstr>Non – Kinect Algorithms</vt:lpstr>
      <vt:lpstr>Kinect Camera</vt:lpstr>
      <vt:lpstr>Projected dots</vt:lpstr>
      <vt:lpstr>Projected dots</vt:lpstr>
      <vt:lpstr>Raw depth image</vt:lpstr>
      <vt:lpstr>Reference Papers and algorithms</vt:lpstr>
      <vt:lpstr>Process flow for localisation and mapping</vt:lpstr>
      <vt:lpstr>Measurement</vt:lpstr>
      <vt:lpstr>Process flow for localisation and mapping</vt:lpstr>
      <vt:lpstr>Pose Estimation(Iterative Closest Point)</vt:lpstr>
      <vt:lpstr>Process flow for localisation and mapping</vt:lpstr>
      <vt:lpstr>Volume Integration</vt:lpstr>
      <vt:lpstr>Truncated signed Distance Function</vt:lpstr>
      <vt:lpstr>Process flow for localisation and mapping</vt:lpstr>
      <vt:lpstr>Raycasting</vt:lpstr>
      <vt:lpstr>Reference Papers and algorithms</vt:lpstr>
      <vt:lpstr>Moving Volume KinectFusion</vt:lpstr>
      <vt:lpstr>Moving Volume KinectFusion</vt:lpstr>
      <vt:lpstr>Reference Papers and algorithms</vt:lpstr>
      <vt:lpstr>rxKinFu</vt:lpstr>
      <vt:lpstr>Implementation of Algorithm </vt:lpstr>
      <vt:lpstr>Task-based Remapping Strategies</vt:lpstr>
      <vt:lpstr>Implementation of Algorithm </vt:lpstr>
      <vt:lpstr>Implementation of Algorithm </vt:lpstr>
      <vt:lpstr>Fix Camera in Volume (fcv)</vt:lpstr>
      <vt:lpstr>Implementation of Algorithm </vt:lpstr>
      <vt:lpstr>Fix Down and Forward in Volume (fdv)</vt:lpstr>
      <vt:lpstr>Fix Down and Forward in Volume (fdv)</vt:lpstr>
      <vt:lpstr>Fix Down and Forward in Volume (fdv)</vt:lpstr>
      <vt:lpstr>Fix Down and Forward in Volume (fdv)</vt:lpstr>
      <vt:lpstr>Implementation of Algorithm </vt:lpstr>
      <vt:lpstr>Fix Forward and Down in Volume (ffv)</vt:lpstr>
      <vt:lpstr>Remapping strategies extensions.</vt:lpstr>
      <vt:lpstr>IMU integration</vt:lpstr>
      <vt:lpstr>Implementation of Algorithm </vt:lpstr>
      <vt:lpstr>Raycasting based on virtual bubble cameras</vt:lpstr>
      <vt:lpstr>Raycasting based on virtual bubble cameras</vt:lpstr>
      <vt:lpstr>Construction of virtual bubble camera</vt:lpstr>
      <vt:lpstr>Construction of virtual bubble camera</vt:lpstr>
      <vt:lpstr>Robotic Application</vt:lpstr>
      <vt:lpstr>RBPB Mini - Robot</vt:lpstr>
      <vt:lpstr>RBPB Mini - Robot</vt:lpstr>
      <vt:lpstr>CENTAURO</vt:lpstr>
      <vt:lpstr>CENTAURO</vt:lpstr>
      <vt:lpstr>CENTAURO</vt:lpstr>
      <vt:lpstr>CENTAURO</vt:lpstr>
      <vt:lpstr>CogIMon</vt:lpstr>
      <vt:lpstr>Conclusions and Future Works</vt:lpstr>
      <vt:lpstr>Thank You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Hrisheekesh Patil</dc:creator>
  <cp:lastModifiedBy>Hrisheekesh Patil</cp:lastModifiedBy>
  <cp:revision>96</cp:revision>
  <dcterms:created xsi:type="dcterms:W3CDTF">2019-03-24T07:27:10Z</dcterms:created>
  <dcterms:modified xsi:type="dcterms:W3CDTF">2019-03-26T09:27:07Z</dcterms:modified>
</cp:coreProperties>
</file>