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33"/>
  </p:notesMasterIdLst>
  <p:sldIdLst>
    <p:sldId id="256" r:id="rId2"/>
    <p:sldId id="258" r:id="rId3"/>
    <p:sldId id="257" r:id="rId4"/>
    <p:sldId id="259" r:id="rId5"/>
    <p:sldId id="261" r:id="rId6"/>
    <p:sldId id="264" r:id="rId7"/>
    <p:sldId id="265" r:id="rId8"/>
    <p:sldId id="279" r:id="rId9"/>
    <p:sldId id="266" r:id="rId10"/>
    <p:sldId id="262" r:id="rId11"/>
    <p:sldId id="263" r:id="rId12"/>
    <p:sldId id="267" r:id="rId13"/>
    <p:sldId id="282" r:id="rId14"/>
    <p:sldId id="271" r:id="rId15"/>
    <p:sldId id="273" r:id="rId16"/>
    <p:sldId id="274" r:id="rId17"/>
    <p:sldId id="275" r:id="rId18"/>
    <p:sldId id="276" r:id="rId19"/>
    <p:sldId id="277" r:id="rId20"/>
    <p:sldId id="280" r:id="rId21"/>
    <p:sldId id="281" r:id="rId22"/>
    <p:sldId id="283" r:id="rId23"/>
    <p:sldId id="284" r:id="rId24"/>
    <p:sldId id="285" r:id="rId25"/>
    <p:sldId id="286" r:id="rId26"/>
    <p:sldId id="288" r:id="rId27"/>
    <p:sldId id="269" r:id="rId28"/>
    <p:sldId id="278" r:id="rId29"/>
    <p:sldId id="289" r:id="rId30"/>
    <p:sldId id="270" r:id="rId31"/>
    <p:sldId id="260"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66" d="100"/>
          <a:sy n="66" d="100"/>
        </p:scale>
        <p:origin x="-528" y="-3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509D58-6424-4FD6-B9C2-C97951188680}" type="datetimeFigureOut">
              <a:rPr lang="en-US" smtClean="0"/>
              <a:t>10/14/14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7EE24-A210-4633-B2A8-3067B550C9CA}" type="slidenum">
              <a:rPr lang="en-US" smtClean="0"/>
              <a:t>‹#›</a:t>
            </a:fld>
            <a:endParaRPr lang="en-US"/>
          </a:p>
        </p:txBody>
      </p:sp>
    </p:spTree>
    <p:extLst>
      <p:ext uri="{BB962C8B-B14F-4D97-AF65-F5344CB8AC3E}">
        <p14:creationId xmlns:p14="http://schemas.microsoft.com/office/powerpoint/2010/main" val="3813391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Thompson's paper marked the beginning of a long line of regular expression implementations. Thompson chose not to use his algorithm when implementing the text editor </a:t>
            </a:r>
            <a:r>
              <a:rPr lang="en-US" sz="1200" b="0" i="0" kern="1200" dirty="0" err="1" smtClean="0">
                <a:solidFill>
                  <a:schemeClr val="tx1"/>
                </a:solidFill>
                <a:effectLst/>
                <a:latin typeface="+mn-lt"/>
                <a:ea typeface="+mn-ea"/>
                <a:cs typeface="+mn-cs"/>
              </a:rPr>
              <a:t>ed</a:t>
            </a:r>
            <a:r>
              <a:rPr lang="en-US" sz="1200" b="0" i="0" kern="1200" dirty="0" smtClean="0">
                <a:solidFill>
                  <a:schemeClr val="tx1"/>
                </a:solidFill>
                <a:effectLst/>
                <a:latin typeface="+mn-lt"/>
                <a:ea typeface="+mn-ea"/>
                <a:cs typeface="+mn-cs"/>
              </a:rPr>
              <a:t>, which appeared in First Edition Unix (1971), or in its descendant </a:t>
            </a:r>
            <a:r>
              <a:rPr lang="en-US" sz="1200" b="0" i="0" kern="1200" dirty="0" err="1" smtClean="0">
                <a:solidFill>
                  <a:schemeClr val="tx1"/>
                </a:solidFill>
                <a:effectLst/>
                <a:latin typeface="+mn-lt"/>
                <a:ea typeface="+mn-ea"/>
                <a:cs typeface="+mn-cs"/>
              </a:rPr>
              <a:t>grep</a:t>
            </a:r>
            <a:r>
              <a:rPr lang="en-US" sz="1200" b="0" i="0" kern="1200" dirty="0" smtClean="0">
                <a:solidFill>
                  <a:schemeClr val="tx1"/>
                </a:solidFill>
                <a:effectLst/>
                <a:latin typeface="+mn-lt"/>
                <a:ea typeface="+mn-ea"/>
                <a:cs typeface="+mn-cs"/>
              </a:rPr>
              <a:t>, which first appeared in the Fourth Edition (1973). Instead, these venerable Unix tools used recursive backtracking! Backtracking was justifiable because the regular expression syntax was quite limited: it omitted grouping parentheses and the </a:t>
            </a:r>
            <a:r>
              <a:rPr lang="en-US" dirty="0" smtClean="0"/>
              <a:t>|</a:t>
            </a:r>
            <a:r>
              <a:rPr lang="en-US" sz="1200" b="0" i="0" kern="1200" dirty="0" smtClean="0">
                <a:solidFill>
                  <a:schemeClr val="tx1"/>
                </a:solidFill>
                <a:effectLst/>
                <a:latin typeface="+mn-lt"/>
                <a:ea typeface="+mn-ea"/>
                <a:cs typeface="+mn-cs"/>
              </a:rPr>
              <a:t>, </a:t>
            </a:r>
            <a:r>
              <a:rPr lang="en-US" dirty="0" smtClean="0"/>
              <a:t>?</a:t>
            </a:r>
            <a:r>
              <a:rPr lang="en-US" sz="1200" b="0" i="0" kern="1200" dirty="0" smtClean="0">
                <a:solidFill>
                  <a:schemeClr val="tx1"/>
                </a:solidFill>
                <a:effectLst/>
                <a:latin typeface="+mn-lt"/>
                <a:ea typeface="+mn-ea"/>
                <a:cs typeface="+mn-cs"/>
              </a:rPr>
              <a:t>, and </a:t>
            </a:r>
            <a:r>
              <a:rPr lang="en-US" dirty="0" smtClean="0"/>
              <a:t>+</a:t>
            </a:r>
            <a:r>
              <a:rPr lang="en-US" sz="1200" b="0" i="0" kern="1200" dirty="0" smtClean="0">
                <a:solidFill>
                  <a:schemeClr val="tx1"/>
                </a:solidFill>
                <a:effectLst/>
                <a:latin typeface="+mn-lt"/>
                <a:ea typeface="+mn-ea"/>
                <a:cs typeface="+mn-cs"/>
              </a:rPr>
              <a:t> operators. Al </a:t>
            </a:r>
            <a:r>
              <a:rPr lang="en-US" sz="1200" b="0" i="0" kern="1200" dirty="0" err="1" smtClean="0">
                <a:solidFill>
                  <a:schemeClr val="tx1"/>
                </a:solidFill>
                <a:effectLst/>
                <a:latin typeface="+mn-lt"/>
                <a:ea typeface="+mn-ea"/>
                <a:cs typeface="+mn-cs"/>
              </a:rPr>
              <a:t>Aho's</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egrep</a:t>
            </a:r>
            <a:r>
              <a:rPr lang="en-US" sz="1200" b="0" i="0" kern="1200" dirty="0" smtClean="0">
                <a:solidFill>
                  <a:schemeClr val="tx1"/>
                </a:solidFill>
                <a:effectLst/>
                <a:latin typeface="+mn-lt"/>
                <a:ea typeface="+mn-ea"/>
                <a:cs typeface="+mn-cs"/>
              </a:rPr>
              <a:t>, which first appeared in the Seventh Edition (1979), was the first Unix tool to provide the full regular expression syntax, using a </a:t>
            </a:r>
            <a:r>
              <a:rPr lang="en-US" sz="1200" b="0" i="0" kern="1200" dirty="0" err="1" smtClean="0">
                <a:solidFill>
                  <a:schemeClr val="tx1"/>
                </a:solidFill>
                <a:effectLst/>
                <a:latin typeface="+mn-lt"/>
                <a:ea typeface="+mn-ea"/>
                <a:cs typeface="+mn-cs"/>
              </a:rPr>
              <a:t>precomputed</a:t>
            </a:r>
            <a:r>
              <a:rPr lang="en-US" sz="1200" b="0" i="0" kern="1200" dirty="0" smtClean="0">
                <a:solidFill>
                  <a:schemeClr val="tx1"/>
                </a:solidFill>
                <a:effectLst/>
                <a:latin typeface="+mn-lt"/>
                <a:ea typeface="+mn-ea"/>
                <a:cs typeface="+mn-cs"/>
              </a:rPr>
              <a:t> DFA. </a:t>
            </a:r>
            <a:endParaRPr lang="en-US" dirty="0"/>
          </a:p>
        </p:txBody>
      </p:sp>
      <p:sp>
        <p:nvSpPr>
          <p:cNvPr id="4" name="Slide Number Placeholder 3"/>
          <p:cNvSpPr>
            <a:spLocks noGrp="1"/>
          </p:cNvSpPr>
          <p:nvPr>
            <p:ph type="sldNum" sz="quarter" idx="10"/>
          </p:nvPr>
        </p:nvSpPr>
        <p:spPr/>
        <p:txBody>
          <a:bodyPr/>
          <a:lstStyle/>
          <a:p>
            <a:fld id="{3187EE24-A210-4633-B2A8-3067B550C9CA}" type="slidenum">
              <a:rPr lang="en-US" smtClean="0"/>
              <a:t>4</a:t>
            </a:fld>
            <a:endParaRPr lang="en-US"/>
          </a:p>
        </p:txBody>
      </p:sp>
    </p:spTree>
    <p:extLst>
      <p:ext uri="{BB962C8B-B14F-4D97-AF65-F5344CB8AC3E}">
        <p14:creationId xmlns:p14="http://schemas.microsoft.com/office/powerpoint/2010/main" val="237577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D19FB2-3AAB-4D03-B13A-2960828C78E3}" type="datetimeFigureOut">
              <a:rPr lang="en-US" smtClean="0"/>
              <a:t>10/14/14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7948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smtClean="0"/>
              <a:t>10/14/14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33499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76456F-F47D-4F25-8053-2A695DA0CA7D}" type="datetimeFigureOut">
              <a:rPr lang="en-US" smtClean="0"/>
              <a:t>10/14/14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99808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6C7379-69CC-4837-9905-BEBA22830C8A}" type="datetimeFigureOut">
              <a:rPr lang="en-US" smtClean="0"/>
              <a:t>10/14/14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2230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EB8B7E-8AEE-4F10-BFEE-C999AD004D36}" type="datetimeFigureOut">
              <a:rPr lang="en-US" smtClean="0"/>
              <a:t>10/14/14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34843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F1133-3259-4C45-BABA-5B62D9C6F78D}" type="datetimeFigureOut">
              <a:rPr lang="en-US" smtClean="0"/>
              <a:t>10/14/14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9524099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F1133-3259-4C45-BABA-5B62D9C6F78D}" type="datetimeFigureOut">
              <a:rPr lang="en-US" smtClean="0"/>
              <a:t>10/14/14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9900481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smtClean="0"/>
              <a:t>10/14/14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481724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smtClean="0"/>
              <a:t>10/14/14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0885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smtClean="0"/>
              <a:t>10/14/14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41233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t>10/14/14</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59002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smtClean="0"/>
              <a:t>10/14/14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844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smtClean="0"/>
              <a:t>10/14/14</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45045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smtClean="0"/>
              <a:t>10/14/14</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0618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t>10/14/14</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940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t>10/14/14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0225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t>10/14/14</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20571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1CF1133-3259-4C45-BABA-5B62D9C6F78D}" type="datetimeFigureOut">
              <a:rPr lang="en-US" smtClean="0"/>
              <a:t>10/14/14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smtClean="0"/>
              <a:t>
              </a:t>
            </a:r>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1480067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 Id="rId3" Type="http://schemas.openxmlformats.org/officeDocument/2006/relationships/image" Target="../media/image1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png"/><Relationship Id="rId3"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doi.acm.org/10.1145/363347.36338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wtch.com/~rsc/regexp/regexp1.html%23rabin-scot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 Id="rId6" Type="http://schemas.openxmlformats.org/officeDocument/2006/relationships/image" Target="../media/image11.png"/><Relationship Id="rId7" Type="http://schemas.openxmlformats.org/officeDocument/2006/relationships/image" Target="../media/image12.png"/><Relationship Id="rId1" Type="http://schemas.openxmlformats.org/officeDocument/2006/relationships/slideLayout" Target="../slideLayouts/slideLayout2.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0" y="4197814"/>
            <a:ext cx="9144000" cy="754025"/>
          </a:xfrm>
        </p:spPr>
        <p:txBody>
          <a:bodyPr>
            <a:normAutofit/>
          </a:bodyPr>
          <a:lstStyle/>
          <a:p>
            <a:pPr algn="ctr"/>
            <a:r>
              <a:rPr lang="en-US" sz="2800" dirty="0" smtClean="0">
                <a:solidFill>
                  <a:schemeClr val="tx1">
                    <a:lumMod val="75000"/>
                    <a:lumOff val="25000"/>
                  </a:schemeClr>
                </a:solidFill>
                <a:latin typeface="Calibri" panose="020F0502020204030204" pitchFamily="34" charset="0"/>
                <a:cs typeface="Calibri" panose="020F0502020204030204" pitchFamily="34" charset="0"/>
              </a:rPr>
              <a:t>The true power of the Multi-State NFA Approach</a:t>
            </a:r>
            <a:endParaRPr lang="en-US" sz="2800" dirty="0">
              <a:solidFill>
                <a:schemeClr val="tx1">
                  <a:lumMod val="75000"/>
                  <a:lumOff val="25000"/>
                </a:schemeClr>
              </a:solidFill>
            </a:endParaRPr>
          </a:p>
        </p:txBody>
      </p:sp>
      <p:sp>
        <p:nvSpPr>
          <p:cNvPr id="4" name="TextBox 3"/>
          <p:cNvSpPr txBox="1"/>
          <p:nvPr/>
        </p:nvSpPr>
        <p:spPr>
          <a:xfrm>
            <a:off x="1550504" y="742121"/>
            <a:ext cx="8892209" cy="2862322"/>
          </a:xfrm>
          <a:prstGeom prst="rect">
            <a:avLst/>
          </a:prstGeom>
          <a:noFill/>
        </p:spPr>
        <p:txBody>
          <a:bodyPr wrap="square" rtlCol="0">
            <a:spAutoFit/>
          </a:bodyPr>
          <a:lstStyle/>
          <a:p>
            <a:pPr algn="ctr"/>
            <a:r>
              <a:rPr lang="en-US" sz="6000" dirty="0">
                <a:latin typeface="Calibri" panose="020F0502020204030204" pitchFamily="34" charset="0"/>
                <a:cs typeface="Calibri" panose="020F0502020204030204" pitchFamily="34" charset="0"/>
              </a:rPr>
              <a:t>Regular Expressions </a:t>
            </a:r>
            <a:endParaRPr lang="en-US" sz="6000" dirty="0" smtClean="0">
              <a:latin typeface="Calibri" panose="020F0502020204030204" pitchFamily="34" charset="0"/>
              <a:cs typeface="Calibri" panose="020F0502020204030204" pitchFamily="34" charset="0"/>
            </a:endParaRPr>
          </a:p>
          <a:p>
            <a:pPr algn="ctr"/>
            <a:r>
              <a:rPr lang="en-US" sz="6000" dirty="0" smtClean="0">
                <a:latin typeface="Calibri" panose="020F0502020204030204" pitchFamily="34" charset="0"/>
                <a:cs typeface="Calibri" panose="020F0502020204030204" pitchFamily="34" charset="0"/>
              </a:rPr>
              <a:t>and </a:t>
            </a:r>
          </a:p>
          <a:p>
            <a:pPr algn="ctr"/>
            <a:r>
              <a:rPr lang="en-US" sz="6000" dirty="0" smtClean="0">
                <a:latin typeface="Calibri" panose="020F0502020204030204" pitchFamily="34" charset="0"/>
                <a:cs typeface="Calibri" panose="020F0502020204030204" pitchFamily="34" charset="0"/>
              </a:rPr>
              <a:t>Pattern </a:t>
            </a:r>
            <a:r>
              <a:rPr lang="en-US" sz="6000" dirty="0">
                <a:latin typeface="Calibri" panose="020F0502020204030204" pitchFamily="34" charset="0"/>
                <a:cs typeface="Calibri" panose="020F0502020204030204" pitchFamily="34" charset="0"/>
              </a:rPr>
              <a:t>Matching</a:t>
            </a:r>
            <a:endParaRPr lang="en-US" sz="6000" dirty="0"/>
          </a:p>
        </p:txBody>
      </p:sp>
    </p:spTree>
    <p:extLst>
      <p:ext uri="{BB962C8B-B14F-4D97-AF65-F5344CB8AC3E}">
        <p14:creationId xmlns:p14="http://schemas.microsoft.com/office/powerpoint/2010/main" val="236008020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822" y="244699"/>
            <a:ext cx="10018713" cy="1056068"/>
          </a:xfrm>
        </p:spPr>
        <p:txBody>
          <a:bodyPr/>
          <a:lstStyle/>
          <a:p>
            <a:r>
              <a:rPr lang="en-US" dirty="0" smtClean="0"/>
              <a:t>The Algorithm</a:t>
            </a:r>
            <a:endParaRPr lang="en-US" dirty="0"/>
          </a:p>
        </p:txBody>
      </p:sp>
      <p:sp>
        <p:nvSpPr>
          <p:cNvPr id="3" name="Content Placeholder 2"/>
          <p:cNvSpPr>
            <a:spLocks noGrp="1"/>
          </p:cNvSpPr>
          <p:nvPr>
            <p:ph idx="1"/>
          </p:nvPr>
        </p:nvSpPr>
        <p:spPr>
          <a:xfrm>
            <a:off x="2113755" y="1666338"/>
            <a:ext cx="8628845" cy="4142034"/>
          </a:xfrm>
        </p:spPr>
        <p:txBody>
          <a:bodyPr>
            <a:normAutofit/>
          </a:bodyPr>
          <a:lstStyle/>
          <a:p>
            <a:pPr marL="0" indent="0" algn="ctr">
              <a:buNone/>
            </a:pPr>
            <a:r>
              <a:rPr lang="en-US" dirty="0" smtClean="0"/>
              <a:t>The Multi-State Approach (max n states)</a:t>
            </a:r>
          </a:p>
          <a:p>
            <a:pPr marL="0" indent="0" algn="ctr">
              <a:buNone/>
            </a:pPr>
            <a:endParaRPr lang="en-US" dirty="0"/>
          </a:p>
          <a:p>
            <a:pPr marL="0" indent="0" algn="ctr">
              <a:buNone/>
            </a:pPr>
            <a:r>
              <a:rPr lang="en-US" dirty="0" smtClean="0"/>
              <a:t> VS </a:t>
            </a:r>
          </a:p>
          <a:p>
            <a:pPr marL="0" indent="0" algn="ctr">
              <a:buNone/>
            </a:pPr>
            <a:endParaRPr lang="en-US" dirty="0"/>
          </a:p>
          <a:p>
            <a:pPr marL="0" indent="0" algn="ctr">
              <a:buNone/>
            </a:pPr>
            <a:r>
              <a:rPr lang="en-US" dirty="0" smtClean="0"/>
              <a:t>Recursive Backtracking (up to 2</a:t>
            </a:r>
            <a:r>
              <a:rPr lang="en-US" baseline="30000" dirty="0" smtClean="0"/>
              <a:t>n </a:t>
            </a:r>
            <a:r>
              <a:rPr lang="en-US" dirty="0" smtClean="0"/>
              <a:t> reachable paths)</a:t>
            </a:r>
          </a:p>
        </p:txBody>
      </p:sp>
    </p:spTree>
    <p:extLst>
      <p:ext uri="{BB962C8B-B14F-4D97-AF65-F5344CB8AC3E}">
        <p14:creationId xmlns:p14="http://schemas.microsoft.com/office/powerpoint/2010/main" val="16536492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132009"/>
            <a:ext cx="10018713" cy="408904"/>
          </a:xfrm>
        </p:spPr>
        <p:txBody>
          <a:bodyPr>
            <a:normAutofit fontScale="90000"/>
          </a:bodyPr>
          <a:lstStyle/>
          <a:p>
            <a:r>
              <a:rPr lang="en-US" dirty="0" smtClean="0"/>
              <a:t>Algorithm (cont.)</a:t>
            </a:r>
            <a:endParaRPr lang="en-US" dirty="0"/>
          </a:p>
        </p:txBody>
      </p:sp>
      <p:sp>
        <p:nvSpPr>
          <p:cNvPr id="4" name="TextBox 3"/>
          <p:cNvSpPr txBox="1"/>
          <p:nvPr/>
        </p:nvSpPr>
        <p:spPr>
          <a:xfrm>
            <a:off x="1379659" y="540913"/>
            <a:ext cx="3425780" cy="923330"/>
          </a:xfrm>
          <a:prstGeom prst="rect">
            <a:avLst/>
          </a:prstGeom>
          <a:noFill/>
        </p:spPr>
        <p:txBody>
          <a:bodyPr wrap="square" rtlCol="0">
            <a:spAutoFit/>
          </a:bodyPr>
          <a:lstStyle/>
          <a:p>
            <a:r>
              <a:rPr lang="en-US" b="1" dirty="0"/>
              <a:t>Regular Expression: </a:t>
            </a:r>
            <a:r>
              <a:rPr lang="en-US" b="1" dirty="0" err="1"/>
              <a:t>abab|abbb</a:t>
            </a:r>
            <a:r>
              <a:rPr lang="en-US" b="1" dirty="0"/>
              <a:t> </a:t>
            </a:r>
          </a:p>
          <a:p>
            <a:r>
              <a:rPr lang="en-US" b="1" dirty="0"/>
              <a:t>Sample Input:  </a:t>
            </a:r>
            <a:r>
              <a:rPr lang="en-US" b="1" dirty="0" err="1"/>
              <a:t>abbb</a:t>
            </a:r>
            <a:endParaRPr lang="en-US" b="1" dirty="0"/>
          </a:p>
          <a:p>
            <a:endParaRPr lang="en-US" dirty="0"/>
          </a:p>
        </p:txBody>
      </p:sp>
      <p:pic>
        <p:nvPicPr>
          <p:cNvPr id="5" name="Picture 4"/>
          <p:cNvPicPr>
            <a:picLocks noChangeAspect="1"/>
          </p:cNvPicPr>
          <p:nvPr/>
        </p:nvPicPr>
        <p:blipFill>
          <a:blip r:embed="rId2"/>
          <a:stretch>
            <a:fillRect/>
          </a:stretch>
        </p:blipFill>
        <p:spPr>
          <a:xfrm>
            <a:off x="3743421" y="949817"/>
            <a:ext cx="6070280" cy="5556720"/>
          </a:xfrm>
          <a:prstGeom prst="rect">
            <a:avLst/>
          </a:prstGeom>
        </p:spPr>
      </p:pic>
      <p:sp>
        <p:nvSpPr>
          <p:cNvPr id="7" name="Rectangle 6"/>
          <p:cNvSpPr/>
          <p:nvPr/>
        </p:nvSpPr>
        <p:spPr>
          <a:xfrm>
            <a:off x="1082972" y="2600395"/>
            <a:ext cx="2751074" cy="923330"/>
          </a:xfrm>
          <a:prstGeom prst="rect">
            <a:avLst/>
          </a:prstGeom>
        </p:spPr>
        <p:txBody>
          <a:bodyPr wrap="none">
            <a:spAutoFit/>
          </a:bodyPr>
          <a:lstStyle/>
          <a:p>
            <a:r>
              <a:rPr lang="en-US" b="1" dirty="0" smtClean="0">
                <a:solidFill>
                  <a:schemeClr val="accent1">
                    <a:lumMod val="50000"/>
                  </a:schemeClr>
                </a:solidFill>
              </a:rPr>
              <a:t>Recursive Backtracking</a:t>
            </a:r>
          </a:p>
          <a:p>
            <a:endParaRPr lang="en-US" b="1" dirty="0">
              <a:solidFill>
                <a:schemeClr val="accent1">
                  <a:lumMod val="50000"/>
                </a:schemeClr>
              </a:solidFill>
            </a:endParaRPr>
          </a:p>
          <a:p>
            <a:r>
              <a:rPr lang="en-US" b="1" dirty="0" smtClean="0">
                <a:solidFill>
                  <a:schemeClr val="accent1">
                    <a:lumMod val="50000"/>
                  </a:schemeClr>
                </a:solidFill>
              </a:rPr>
              <a:t>EXPONENTIAL RUNTIME</a:t>
            </a:r>
            <a:endParaRPr lang="en-US" b="1" dirty="0">
              <a:solidFill>
                <a:schemeClr val="accent1">
                  <a:lumMod val="50000"/>
                </a:schemeClr>
              </a:solidFill>
            </a:endParaRPr>
          </a:p>
        </p:txBody>
      </p:sp>
      <p:sp>
        <p:nvSpPr>
          <p:cNvPr id="8" name="TextBox 7"/>
          <p:cNvSpPr txBox="1"/>
          <p:nvPr/>
        </p:nvSpPr>
        <p:spPr>
          <a:xfrm>
            <a:off x="10788177" y="6488668"/>
            <a:ext cx="1429689" cy="369332"/>
          </a:xfrm>
          <a:prstGeom prst="rect">
            <a:avLst/>
          </a:prstGeom>
          <a:noFill/>
        </p:spPr>
        <p:txBody>
          <a:bodyPr wrap="square" rtlCol="0">
            <a:spAutoFit/>
          </a:bodyPr>
          <a:lstStyle/>
          <a:p>
            <a:r>
              <a:rPr lang="en-US" dirty="0" smtClean="0"/>
              <a:t>Image: Cox</a:t>
            </a:r>
            <a:endParaRPr lang="en-US" dirty="0"/>
          </a:p>
        </p:txBody>
      </p:sp>
    </p:spTree>
    <p:extLst>
      <p:ext uri="{BB962C8B-B14F-4D97-AF65-F5344CB8AC3E}">
        <p14:creationId xmlns:p14="http://schemas.microsoft.com/office/powerpoint/2010/main" val="230757852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84309" y="132009"/>
            <a:ext cx="10018713" cy="408904"/>
          </a:xfrm>
        </p:spPr>
        <p:txBody>
          <a:bodyPr>
            <a:normAutofit fontScale="90000"/>
          </a:bodyPr>
          <a:lstStyle/>
          <a:p>
            <a:r>
              <a:rPr lang="en-US" dirty="0" smtClean="0"/>
              <a:t>Algorithm (cont.)</a:t>
            </a:r>
            <a:endParaRPr lang="en-US" dirty="0"/>
          </a:p>
        </p:txBody>
      </p:sp>
      <p:sp>
        <p:nvSpPr>
          <p:cNvPr id="8" name="Rectangle 7"/>
          <p:cNvSpPr/>
          <p:nvPr/>
        </p:nvSpPr>
        <p:spPr>
          <a:xfrm>
            <a:off x="1083666" y="2600395"/>
            <a:ext cx="2008883" cy="923330"/>
          </a:xfrm>
          <a:prstGeom prst="rect">
            <a:avLst/>
          </a:prstGeom>
        </p:spPr>
        <p:txBody>
          <a:bodyPr wrap="none">
            <a:spAutoFit/>
          </a:bodyPr>
          <a:lstStyle/>
          <a:p>
            <a:r>
              <a:rPr lang="en-US" b="1" dirty="0" smtClean="0">
                <a:solidFill>
                  <a:schemeClr val="accent1">
                    <a:lumMod val="50000"/>
                  </a:schemeClr>
                </a:solidFill>
              </a:rPr>
              <a:t>Multi-State</a:t>
            </a:r>
          </a:p>
          <a:p>
            <a:endParaRPr lang="en-US" b="1" dirty="0">
              <a:solidFill>
                <a:schemeClr val="accent1">
                  <a:lumMod val="50000"/>
                </a:schemeClr>
              </a:solidFill>
            </a:endParaRPr>
          </a:p>
          <a:p>
            <a:r>
              <a:rPr lang="en-US" b="1" dirty="0" smtClean="0">
                <a:solidFill>
                  <a:schemeClr val="accent1">
                    <a:lumMod val="50000"/>
                  </a:schemeClr>
                </a:solidFill>
              </a:rPr>
              <a:t>LINEAR RUNTIME</a:t>
            </a:r>
            <a:endParaRPr lang="en-US" b="1" dirty="0">
              <a:solidFill>
                <a:schemeClr val="accent1">
                  <a:lumMod val="50000"/>
                </a:schemeClr>
              </a:solidFill>
            </a:endParaRPr>
          </a:p>
        </p:txBody>
      </p:sp>
      <p:pic>
        <p:nvPicPr>
          <p:cNvPr id="11" name="Picture 10"/>
          <p:cNvPicPr>
            <a:picLocks noChangeAspect="1"/>
          </p:cNvPicPr>
          <p:nvPr/>
        </p:nvPicPr>
        <p:blipFill>
          <a:blip r:embed="rId2"/>
          <a:stretch>
            <a:fillRect/>
          </a:stretch>
        </p:blipFill>
        <p:spPr>
          <a:xfrm>
            <a:off x="4348162" y="857250"/>
            <a:ext cx="3924981" cy="5775176"/>
          </a:xfrm>
          <a:prstGeom prst="rect">
            <a:avLst/>
          </a:prstGeom>
        </p:spPr>
      </p:pic>
      <p:sp>
        <p:nvSpPr>
          <p:cNvPr id="12" name="TextBox 11"/>
          <p:cNvSpPr txBox="1"/>
          <p:nvPr/>
        </p:nvSpPr>
        <p:spPr>
          <a:xfrm>
            <a:off x="10788177" y="6488668"/>
            <a:ext cx="1429689" cy="369332"/>
          </a:xfrm>
          <a:prstGeom prst="rect">
            <a:avLst/>
          </a:prstGeom>
          <a:noFill/>
        </p:spPr>
        <p:txBody>
          <a:bodyPr wrap="square" rtlCol="0">
            <a:spAutoFit/>
          </a:bodyPr>
          <a:lstStyle/>
          <a:p>
            <a:r>
              <a:rPr lang="en-US" dirty="0" smtClean="0"/>
              <a:t>Image: Cox</a:t>
            </a:r>
            <a:endParaRPr lang="en-US" dirty="0"/>
          </a:p>
        </p:txBody>
      </p:sp>
    </p:spTree>
    <p:extLst>
      <p:ext uri="{BB962C8B-B14F-4D97-AF65-F5344CB8AC3E}">
        <p14:creationId xmlns:p14="http://schemas.microsoft.com/office/powerpoint/2010/main" val="170226355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84309" y="132009"/>
            <a:ext cx="10018713" cy="408904"/>
          </a:xfrm>
        </p:spPr>
        <p:txBody>
          <a:bodyPr>
            <a:normAutofit fontScale="90000"/>
          </a:bodyPr>
          <a:lstStyle/>
          <a:p>
            <a:r>
              <a:rPr lang="en-US" dirty="0" smtClean="0"/>
              <a:t>Algorithm (cont.)</a:t>
            </a:r>
            <a:endParaRPr lang="en-US" dirty="0"/>
          </a:p>
        </p:txBody>
      </p:sp>
      <p:sp>
        <p:nvSpPr>
          <p:cNvPr id="5" name="TextBox 4"/>
          <p:cNvSpPr txBox="1"/>
          <p:nvPr/>
        </p:nvSpPr>
        <p:spPr>
          <a:xfrm>
            <a:off x="3916796" y="2672474"/>
            <a:ext cx="3425780" cy="923330"/>
          </a:xfrm>
          <a:prstGeom prst="rect">
            <a:avLst/>
          </a:prstGeom>
          <a:noFill/>
        </p:spPr>
        <p:txBody>
          <a:bodyPr wrap="square" rtlCol="0">
            <a:spAutoFit/>
          </a:bodyPr>
          <a:lstStyle/>
          <a:p>
            <a:r>
              <a:rPr lang="en-US" b="1" dirty="0" smtClean="0"/>
              <a:t>From Thompson’s</a:t>
            </a:r>
            <a:endParaRPr lang="en-US" b="1" dirty="0"/>
          </a:p>
          <a:p>
            <a:r>
              <a:rPr lang="en-US" dirty="0" smtClean="0"/>
              <a:t> Regular Expression Search Algorithm Paper:</a:t>
            </a:r>
            <a:endParaRPr lang="en-US" dirty="0"/>
          </a:p>
        </p:txBody>
      </p:sp>
      <p:sp>
        <p:nvSpPr>
          <p:cNvPr id="8" name="Rectangle 7"/>
          <p:cNvSpPr/>
          <p:nvPr/>
        </p:nvSpPr>
        <p:spPr>
          <a:xfrm>
            <a:off x="1083666" y="2600395"/>
            <a:ext cx="2008883" cy="923330"/>
          </a:xfrm>
          <a:prstGeom prst="rect">
            <a:avLst/>
          </a:prstGeom>
        </p:spPr>
        <p:txBody>
          <a:bodyPr wrap="none">
            <a:spAutoFit/>
          </a:bodyPr>
          <a:lstStyle/>
          <a:p>
            <a:r>
              <a:rPr lang="en-US" b="1" dirty="0" smtClean="0">
                <a:solidFill>
                  <a:schemeClr val="accent1">
                    <a:lumMod val="50000"/>
                  </a:schemeClr>
                </a:solidFill>
              </a:rPr>
              <a:t>Multi-State</a:t>
            </a:r>
          </a:p>
          <a:p>
            <a:endParaRPr lang="en-US" b="1" dirty="0">
              <a:solidFill>
                <a:schemeClr val="accent1">
                  <a:lumMod val="50000"/>
                </a:schemeClr>
              </a:solidFill>
            </a:endParaRPr>
          </a:p>
          <a:p>
            <a:r>
              <a:rPr lang="en-US" b="1" dirty="0" smtClean="0">
                <a:solidFill>
                  <a:schemeClr val="accent1">
                    <a:lumMod val="50000"/>
                  </a:schemeClr>
                </a:solidFill>
              </a:rPr>
              <a:t>LINEAR RUNTIME</a:t>
            </a:r>
            <a:endParaRPr lang="en-US" b="1" dirty="0">
              <a:solidFill>
                <a:schemeClr val="accent1">
                  <a:lumMod val="50000"/>
                </a:schemeClr>
              </a:solidFill>
            </a:endParaRPr>
          </a:p>
        </p:txBody>
      </p:sp>
      <p:pic>
        <p:nvPicPr>
          <p:cNvPr id="10" name="Picture 9"/>
          <p:cNvPicPr>
            <a:picLocks noChangeAspect="1"/>
          </p:cNvPicPr>
          <p:nvPr/>
        </p:nvPicPr>
        <p:blipFill>
          <a:blip r:embed="rId2"/>
          <a:stretch>
            <a:fillRect/>
          </a:stretch>
        </p:blipFill>
        <p:spPr>
          <a:xfrm>
            <a:off x="6710654" y="2156049"/>
            <a:ext cx="4792368" cy="3268148"/>
          </a:xfrm>
          <a:prstGeom prst="rect">
            <a:avLst/>
          </a:prstGeom>
        </p:spPr>
      </p:pic>
      <p:sp>
        <p:nvSpPr>
          <p:cNvPr id="2" name="Oval 1"/>
          <p:cNvSpPr/>
          <p:nvPr/>
        </p:nvSpPr>
        <p:spPr>
          <a:xfrm>
            <a:off x="6795080" y="3004458"/>
            <a:ext cx="4707941" cy="11077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16888" y="4941438"/>
            <a:ext cx="2051376" cy="48275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73015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822" y="244699"/>
            <a:ext cx="10018713" cy="1056068"/>
          </a:xfrm>
        </p:spPr>
        <p:txBody>
          <a:bodyPr/>
          <a:lstStyle/>
          <a:p>
            <a:r>
              <a:rPr lang="en-US" dirty="0" smtClean="0"/>
              <a:t>The Compiler and Implementation</a:t>
            </a:r>
            <a:endParaRPr lang="en-US" dirty="0"/>
          </a:p>
        </p:txBody>
      </p:sp>
      <p:sp>
        <p:nvSpPr>
          <p:cNvPr id="3" name="Content Placeholder 2"/>
          <p:cNvSpPr>
            <a:spLocks noGrp="1"/>
          </p:cNvSpPr>
          <p:nvPr>
            <p:ph idx="1"/>
          </p:nvPr>
        </p:nvSpPr>
        <p:spPr>
          <a:xfrm>
            <a:off x="1418822" y="2395470"/>
            <a:ext cx="8628845" cy="2369713"/>
          </a:xfrm>
        </p:spPr>
        <p:txBody>
          <a:bodyPr>
            <a:normAutofit/>
          </a:bodyPr>
          <a:lstStyle/>
          <a:p>
            <a:r>
              <a:rPr lang="en-US" dirty="0" smtClean="0"/>
              <a:t>Thompson: Algol</a:t>
            </a:r>
          </a:p>
          <a:p>
            <a:r>
              <a:rPr lang="en-US" dirty="0" smtClean="0"/>
              <a:t>Cox: ANSI C Implementation</a:t>
            </a:r>
          </a:p>
          <a:p>
            <a:r>
              <a:rPr lang="en-US" dirty="0" smtClean="0"/>
              <a:t>Ignoring exact efficiency, both approaches exemplify the linear nature of the multi-state approach</a:t>
            </a:r>
          </a:p>
        </p:txBody>
      </p:sp>
    </p:spTree>
    <p:extLst>
      <p:ext uri="{BB962C8B-B14F-4D97-AF65-F5344CB8AC3E}">
        <p14:creationId xmlns:p14="http://schemas.microsoft.com/office/powerpoint/2010/main" val="121750243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822" y="244699"/>
            <a:ext cx="10018713" cy="1056068"/>
          </a:xfrm>
        </p:spPr>
        <p:txBody>
          <a:bodyPr/>
          <a:lstStyle/>
          <a:p>
            <a:r>
              <a:rPr lang="en-US" dirty="0" smtClean="0"/>
              <a:t>The Compiler and Implementation</a:t>
            </a:r>
            <a:endParaRPr lang="en-US" dirty="0"/>
          </a:p>
        </p:txBody>
      </p:sp>
      <p:sp>
        <p:nvSpPr>
          <p:cNvPr id="3" name="Content Placeholder 2"/>
          <p:cNvSpPr>
            <a:spLocks noGrp="1"/>
          </p:cNvSpPr>
          <p:nvPr>
            <p:ph idx="1"/>
          </p:nvPr>
        </p:nvSpPr>
        <p:spPr>
          <a:xfrm>
            <a:off x="1418822" y="2395470"/>
            <a:ext cx="8628845" cy="3799590"/>
          </a:xfrm>
        </p:spPr>
        <p:txBody>
          <a:bodyPr>
            <a:normAutofit/>
          </a:bodyPr>
          <a:lstStyle/>
          <a:p>
            <a:pPr marL="0" indent="0">
              <a:buNone/>
            </a:pPr>
            <a:r>
              <a:rPr lang="en-US" b="1" dirty="0" smtClean="0"/>
              <a:t>Thompson:</a:t>
            </a:r>
          </a:p>
          <a:p>
            <a:r>
              <a:rPr lang="en-US" dirty="0" smtClean="0"/>
              <a:t>3 Stages:		</a:t>
            </a:r>
          </a:p>
          <a:p>
            <a:pPr marL="914400" lvl="1" indent="-457200">
              <a:buFont typeface="+mj-lt"/>
              <a:buAutoNum type="arabicPeriod"/>
            </a:pPr>
            <a:r>
              <a:rPr lang="en-US" dirty="0" smtClean="0"/>
              <a:t>Sift for only syntactically correct expressions, insert “.” for juxtaposition of regular expressions</a:t>
            </a:r>
          </a:p>
          <a:p>
            <a:pPr marL="914400" lvl="1" indent="-457200">
              <a:buFont typeface="+mj-lt"/>
              <a:buAutoNum type="arabicPeriod"/>
            </a:pPr>
            <a:r>
              <a:rPr lang="en-US" dirty="0" smtClean="0"/>
              <a:t>Convert regular </a:t>
            </a:r>
            <a:r>
              <a:rPr lang="en-US" dirty="0"/>
              <a:t>e</a:t>
            </a:r>
            <a:r>
              <a:rPr lang="en-US" dirty="0" smtClean="0"/>
              <a:t>xpressions to reverse Polish form</a:t>
            </a:r>
          </a:p>
          <a:p>
            <a:pPr marL="914400" lvl="2" indent="0">
              <a:buNone/>
            </a:pPr>
            <a:r>
              <a:rPr lang="en-US" dirty="0" smtClean="0"/>
              <a:t>Result of stages 1 and 2</a:t>
            </a:r>
            <a:r>
              <a:rPr lang="en-US" b="1" dirty="0" smtClean="0"/>
              <a:t>: </a:t>
            </a:r>
            <a:r>
              <a:rPr lang="en-US" b="1" dirty="0" err="1" smtClean="0"/>
              <a:t>abc</a:t>
            </a:r>
            <a:r>
              <a:rPr lang="en-US" b="1" dirty="0"/>
              <a:t> </a:t>
            </a:r>
            <a:r>
              <a:rPr lang="en-US" b="1" dirty="0" smtClean="0"/>
              <a:t>| * . d .</a:t>
            </a:r>
          </a:p>
          <a:p>
            <a:pPr marL="914400" lvl="1" indent="-457200">
              <a:buFont typeface="+mj-lt"/>
              <a:buAutoNum type="arabicPeriod"/>
            </a:pPr>
            <a:r>
              <a:rPr lang="en-US" dirty="0" smtClean="0"/>
              <a:t>Production of Object Code</a:t>
            </a:r>
          </a:p>
          <a:p>
            <a:pPr marL="914400" lvl="1" indent="-457200">
              <a:buFont typeface="+mj-lt"/>
              <a:buAutoNum type="arabicPeriod"/>
            </a:pPr>
            <a:endParaRPr lang="en-US" dirty="0" smtClean="0"/>
          </a:p>
        </p:txBody>
      </p:sp>
      <p:sp>
        <p:nvSpPr>
          <p:cNvPr id="4" name="Rectangle 3"/>
          <p:cNvSpPr/>
          <p:nvPr/>
        </p:nvSpPr>
        <p:spPr>
          <a:xfrm>
            <a:off x="4337669" y="1294120"/>
            <a:ext cx="3767378" cy="369332"/>
          </a:xfrm>
          <a:prstGeom prst="rect">
            <a:avLst/>
          </a:prstGeom>
        </p:spPr>
        <p:txBody>
          <a:bodyPr wrap="none">
            <a:spAutoFit/>
          </a:bodyPr>
          <a:lstStyle/>
          <a:p>
            <a:r>
              <a:rPr lang="en-US" dirty="0"/>
              <a:t>example regular </a:t>
            </a:r>
            <a:r>
              <a:rPr lang="en-US" dirty="0" smtClean="0"/>
              <a:t>expression: </a:t>
            </a:r>
            <a:r>
              <a:rPr lang="en-US" b="1" dirty="0" smtClean="0"/>
              <a:t>a(b | c)*d</a:t>
            </a:r>
            <a:endParaRPr lang="en-US" b="1" dirty="0"/>
          </a:p>
        </p:txBody>
      </p:sp>
    </p:spTree>
    <p:extLst>
      <p:ext uri="{BB962C8B-B14F-4D97-AF65-F5344CB8AC3E}">
        <p14:creationId xmlns:p14="http://schemas.microsoft.com/office/powerpoint/2010/main" val="40602673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7944" y="150388"/>
            <a:ext cx="6591838" cy="1056068"/>
          </a:xfrm>
        </p:spPr>
        <p:txBody>
          <a:bodyPr/>
          <a:lstStyle/>
          <a:p>
            <a:r>
              <a:rPr lang="en-US" dirty="0" smtClean="0"/>
              <a:t>Compiler and Implementation</a:t>
            </a:r>
            <a:endParaRPr lang="en-US" dirty="0"/>
          </a:p>
        </p:txBody>
      </p:sp>
      <p:sp>
        <p:nvSpPr>
          <p:cNvPr id="3" name="Content Placeholder 2"/>
          <p:cNvSpPr>
            <a:spLocks noGrp="1"/>
          </p:cNvSpPr>
          <p:nvPr>
            <p:ph idx="1"/>
          </p:nvPr>
        </p:nvSpPr>
        <p:spPr>
          <a:xfrm>
            <a:off x="1457458" y="1738647"/>
            <a:ext cx="4621370" cy="4675031"/>
          </a:xfrm>
        </p:spPr>
        <p:txBody>
          <a:bodyPr>
            <a:normAutofit fontScale="85000" lnSpcReduction="10000"/>
          </a:bodyPr>
          <a:lstStyle/>
          <a:p>
            <a:pPr marL="0" indent="0">
              <a:buNone/>
            </a:pPr>
            <a:r>
              <a:rPr lang="en-US" b="1" dirty="0" smtClean="0"/>
              <a:t>Thompson:</a:t>
            </a:r>
          </a:p>
          <a:p>
            <a:pPr marL="0" indent="0">
              <a:buNone/>
            </a:pPr>
            <a:r>
              <a:rPr lang="en-US" b="1" dirty="0" smtClean="0"/>
              <a:t>(STAGE 3)</a:t>
            </a:r>
          </a:p>
          <a:p>
            <a:pPr marL="0" indent="0">
              <a:buNone/>
            </a:pPr>
            <a:endParaRPr lang="en-US" b="1" dirty="0"/>
          </a:p>
          <a:p>
            <a:pPr marL="0" indent="0">
              <a:buNone/>
            </a:pPr>
            <a:r>
              <a:rPr lang="en-US" b="1" dirty="0" smtClean="0"/>
              <a:t>Notes:</a:t>
            </a:r>
          </a:p>
          <a:p>
            <a:r>
              <a:rPr lang="en-US" b="1" dirty="0" smtClean="0"/>
              <a:t>Integer procedure “get character” returns next character from stage 2</a:t>
            </a:r>
          </a:p>
          <a:p>
            <a:r>
              <a:rPr lang="en-US" b="1" dirty="0" smtClean="0"/>
              <a:t>Integer procedure “index” returns index to classify the next character</a:t>
            </a:r>
          </a:p>
          <a:p>
            <a:r>
              <a:rPr lang="en-US" b="1" dirty="0" smtClean="0"/>
              <a:t>“value” returns location of a named subroutine</a:t>
            </a:r>
          </a:p>
          <a:p>
            <a:r>
              <a:rPr lang="en-US" b="1" dirty="0" smtClean="0"/>
              <a:t>“instruction” returns an assembled 7094 instruction</a:t>
            </a:r>
          </a:p>
          <a:p>
            <a:pPr marL="914400" lvl="1" indent="-457200">
              <a:buFont typeface="+mj-lt"/>
              <a:buAutoNum type="arabicPeriod"/>
            </a:pPr>
            <a:endParaRPr lang="en-US" dirty="0" smtClean="0"/>
          </a:p>
        </p:txBody>
      </p:sp>
      <p:pic>
        <p:nvPicPr>
          <p:cNvPr id="4" name="Picture 3"/>
          <p:cNvPicPr>
            <a:picLocks noChangeAspect="1"/>
          </p:cNvPicPr>
          <p:nvPr/>
        </p:nvPicPr>
        <p:blipFill>
          <a:blip r:embed="rId2"/>
          <a:stretch>
            <a:fillRect/>
          </a:stretch>
        </p:blipFill>
        <p:spPr>
          <a:xfrm>
            <a:off x="7819782" y="150388"/>
            <a:ext cx="3611615" cy="6598142"/>
          </a:xfrm>
          <a:prstGeom prst="rect">
            <a:avLst/>
          </a:prstGeom>
        </p:spPr>
      </p:pic>
      <p:sp>
        <p:nvSpPr>
          <p:cNvPr id="5" name="Oval 4"/>
          <p:cNvSpPr/>
          <p:nvPr/>
        </p:nvSpPr>
        <p:spPr>
          <a:xfrm>
            <a:off x="8984343" y="856343"/>
            <a:ext cx="754743" cy="1741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8984343" y="1030514"/>
            <a:ext cx="754743" cy="152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8812789" y="1269999"/>
            <a:ext cx="754743" cy="1741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940800" y="1422399"/>
            <a:ext cx="754743" cy="1741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977535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822" y="244699"/>
            <a:ext cx="10018713" cy="1056068"/>
          </a:xfrm>
        </p:spPr>
        <p:txBody>
          <a:bodyPr/>
          <a:lstStyle/>
          <a:p>
            <a:r>
              <a:rPr lang="en-US" dirty="0" smtClean="0"/>
              <a:t>The Compiler and Implementation</a:t>
            </a:r>
            <a:endParaRPr lang="en-US" dirty="0"/>
          </a:p>
        </p:txBody>
      </p:sp>
      <p:sp>
        <p:nvSpPr>
          <p:cNvPr id="3" name="Content Placeholder 2"/>
          <p:cNvSpPr>
            <a:spLocks noGrp="1"/>
          </p:cNvSpPr>
          <p:nvPr>
            <p:ph idx="1"/>
          </p:nvPr>
        </p:nvSpPr>
        <p:spPr>
          <a:xfrm>
            <a:off x="1219423" y="2171700"/>
            <a:ext cx="1690138" cy="682580"/>
          </a:xfrm>
        </p:spPr>
        <p:txBody>
          <a:bodyPr>
            <a:normAutofit/>
          </a:bodyPr>
          <a:lstStyle/>
          <a:p>
            <a:pPr marL="0" indent="0">
              <a:buNone/>
            </a:pPr>
            <a:r>
              <a:rPr lang="en-US" b="1" dirty="0" smtClean="0"/>
              <a:t>Thompson:</a:t>
            </a:r>
          </a:p>
          <a:p>
            <a:pPr marL="914400" lvl="1" indent="-457200">
              <a:buFont typeface="+mj-lt"/>
              <a:buAutoNum type="arabicPeriod"/>
            </a:pPr>
            <a:endParaRPr lang="en-US" dirty="0" smtClean="0"/>
          </a:p>
        </p:txBody>
      </p:sp>
      <p:pic>
        <p:nvPicPr>
          <p:cNvPr id="4" name="Picture 3"/>
          <p:cNvPicPr>
            <a:picLocks noChangeAspect="1"/>
          </p:cNvPicPr>
          <p:nvPr/>
        </p:nvPicPr>
        <p:blipFill>
          <a:blip r:embed="rId2"/>
          <a:stretch>
            <a:fillRect/>
          </a:stretch>
        </p:blipFill>
        <p:spPr>
          <a:xfrm>
            <a:off x="6576364" y="2034796"/>
            <a:ext cx="4861171" cy="4398202"/>
          </a:xfrm>
          <a:prstGeom prst="rect">
            <a:avLst/>
          </a:prstGeom>
        </p:spPr>
      </p:pic>
      <p:sp>
        <p:nvSpPr>
          <p:cNvPr id="5" name="TextBox 4"/>
          <p:cNvSpPr txBox="1"/>
          <p:nvPr/>
        </p:nvSpPr>
        <p:spPr>
          <a:xfrm>
            <a:off x="3666610" y="2055724"/>
            <a:ext cx="2152704" cy="1200329"/>
          </a:xfrm>
          <a:prstGeom prst="rect">
            <a:avLst/>
          </a:prstGeom>
          <a:noFill/>
        </p:spPr>
        <p:txBody>
          <a:bodyPr wrap="square" rtlCol="0">
            <a:spAutoFit/>
          </a:bodyPr>
          <a:lstStyle/>
          <a:p>
            <a:r>
              <a:rPr lang="en-US" dirty="0" smtClean="0"/>
              <a:t>Resultant code from receiving the example regular expression:</a:t>
            </a:r>
            <a:endParaRPr lang="en-US" dirty="0"/>
          </a:p>
        </p:txBody>
      </p:sp>
      <p:sp>
        <p:nvSpPr>
          <p:cNvPr id="6" name="Rectangle 5"/>
          <p:cNvSpPr/>
          <p:nvPr/>
        </p:nvSpPr>
        <p:spPr>
          <a:xfrm>
            <a:off x="4337669" y="1294120"/>
            <a:ext cx="3767378" cy="369332"/>
          </a:xfrm>
          <a:prstGeom prst="rect">
            <a:avLst/>
          </a:prstGeom>
        </p:spPr>
        <p:txBody>
          <a:bodyPr wrap="none">
            <a:spAutoFit/>
          </a:bodyPr>
          <a:lstStyle/>
          <a:p>
            <a:r>
              <a:rPr lang="en-US" dirty="0"/>
              <a:t>example regular </a:t>
            </a:r>
            <a:r>
              <a:rPr lang="en-US" dirty="0" smtClean="0"/>
              <a:t>expression: </a:t>
            </a:r>
            <a:r>
              <a:rPr lang="en-US" b="1" dirty="0" smtClean="0"/>
              <a:t>a(b | c)*d</a:t>
            </a:r>
            <a:endParaRPr lang="en-US" b="1" dirty="0"/>
          </a:p>
        </p:txBody>
      </p:sp>
    </p:spTree>
    <p:extLst>
      <p:ext uri="{BB962C8B-B14F-4D97-AF65-F5344CB8AC3E}">
        <p14:creationId xmlns:p14="http://schemas.microsoft.com/office/powerpoint/2010/main" val="97423897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743789" y="1284636"/>
            <a:ext cx="4861171" cy="4398202"/>
          </a:xfrm>
          <a:prstGeom prst="rect">
            <a:avLst/>
          </a:prstGeom>
        </p:spPr>
      </p:pic>
      <p:sp>
        <p:nvSpPr>
          <p:cNvPr id="6" name="Rectangle 5"/>
          <p:cNvSpPr/>
          <p:nvPr/>
        </p:nvSpPr>
        <p:spPr>
          <a:xfrm>
            <a:off x="7290685" y="480880"/>
            <a:ext cx="3767378" cy="369332"/>
          </a:xfrm>
          <a:prstGeom prst="rect">
            <a:avLst/>
          </a:prstGeom>
        </p:spPr>
        <p:txBody>
          <a:bodyPr wrap="none">
            <a:spAutoFit/>
          </a:bodyPr>
          <a:lstStyle/>
          <a:p>
            <a:r>
              <a:rPr lang="en-US" dirty="0"/>
              <a:t>example regular </a:t>
            </a:r>
            <a:r>
              <a:rPr lang="en-US" dirty="0" smtClean="0"/>
              <a:t>expression: </a:t>
            </a:r>
            <a:r>
              <a:rPr lang="en-US" b="1" dirty="0" smtClean="0"/>
              <a:t>a(b | c)*d</a:t>
            </a:r>
            <a:endParaRPr lang="en-US" b="1" dirty="0"/>
          </a:p>
        </p:txBody>
      </p:sp>
      <p:pic>
        <p:nvPicPr>
          <p:cNvPr id="9" name="Picture 8"/>
          <p:cNvPicPr>
            <a:picLocks noChangeAspect="1"/>
          </p:cNvPicPr>
          <p:nvPr/>
        </p:nvPicPr>
        <p:blipFill>
          <a:blip r:embed="rId3"/>
          <a:stretch>
            <a:fillRect/>
          </a:stretch>
        </p:blipFill>
        <p:spPr>
          <a:xfrm>
            <a:off x="2142730" y="184666"/>
            <a:ext cx="3611615" cy="6598142"/>
          </a:xfrm>
          <a:prstGeom prst="rect">
            <a:avLst/>
          </a:prstGeom>
        </p:spPr>
      </p:pic>
    </p:spTree>
    <p:extLst>
      <p:ext uri="{BB962C8B-B14F-4D97-AF65-F5344CB8AC3E}">
        <p14:creationId xmlns:p14="http://schemas.microsoft.com/office/powerpoint/2010/main" val="191695499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822" y="244699"/>
            <a:ext cx="10018713" cy="1056068"/>
          </a:xfrm>
        </p:spPr>
        <p:txBody>
          <a:bodyPr/>
          <a:lstStyle/>
          <a:p>
            <a:r>
              <a:rPr lang="en-US" dirty="0" smtClean="0"/>
              <a:t>The Compiler and Implementation</a:t>
            </a:r>
            <a:endParaRPr lang="en-US" dirty="0"/>
          </a:p>
        </p:txBody>
      </p:sp>
      <p:sp>
        <p:nvSpPr>
          <p:cNvPr id="4" name="Rectangle 3"/>
          <p:cNvSpPr/>
          <p:nvPr/>
        </p:nvSpPr>
        <p:spPr>
          <a:xfrm>
            <a:off x="4337669" y="1294120"/>
            <a:ext cx="3767378" cy="369332"/>
          </a:xfrm>
          <a:prstGeom prst="rect">
            <a:avLst/>
          </a:prstGeom>
        </p:spPr>
        <p:txBody>
          <a:bodyPr wrap="none">
            <a:spAutoFit/>
          </a:bodyPr>
          <a:lstStyle/>
          <a:p>
            <a:r>
              <a:rPr lang="en-US" dirty="0"/>
              <a:t>example regular </a:t>
            </a:r>
            <a:r>
              <a:rPr lang="en-US" dirty="0" smtClean="0"/>
              <a:t>expression: </a:t>
            </a:r>
            <a:r>
              <a:rPr lang="en-US" b="1" dirty="0" smtClean="0"/>
              <a:t>a(b | c)*d</a:t>
            </a:r>
            <a:endParaRPr lang="en-US" b="1" dirty="0"/>
          </a:p>
        </p:txBody>
      </p:sp>
      <p:pic>
        <p:nvPicPr>
          <p:cNvPr id="6" name="Picture 5"/>
          <p:cNvPicPr>
            <a:picLocks noChangeAspect="1"/>
          </p:cNvPicPr>
          <p:nvPr/>
        </p:nvPicPr>
        <p:blipFill>
          <a:blip r:embed="rId2"/>
          <a:stretch>
            <a:fillRect/>
          </a:stretch>
        </p:blipFill>
        <p:spPr>
          <a:xfrm>
            <a:off x="2132077" y="1663452"/>
            <a:ext cx="3772236" cy="4728285"/>
          </a:xfrm>
          <a:prstGeom prst="rect">
            <a:avLst/>
          </a:prstGeom>
        </p:spPr>
      </p:pic>
      <p:pic>
        <p:nvPicPr>
          <p:cNvPr id="7" name="Picture 6"/>
          <p:cNvPicPr>
            <a:picLocks noChangeAspect="1"/>
          </p:cNvPicPr>
          <p:nvPr/>
        </p:nvPicPr>
        <p:blipFill>
          <a:blip r:embed="rId3"/>
          <a:stretch>
            <a:fillRect/>
          </a:stretch>
        </p:blipFill>
        <p:spPr>
          <a:xfrm>
            <a:off x="7014440" y="1662211"/>
            <a:ext cx="3617440" cy="4005397"/>
          </a:xfrm>
          <a:prstGeom prst="rect">
            <a:avLst/>
          </a:prstGeom>
        </p:spPr>
      </p:pic>
      <p:sp>
        <p:nvSpPr>
          <p:cNvPr id="8" name="Rounded Rectangle 7"/>
          <p:cNvSpPr/>
          <p:nvPr/>
        </p:nvSpPr>
        <p:spPr>
          <a:xfrm>
            <a:off x="2132077" y="2026137"/>
            <a:ext cx="3772236" cy="97832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2132077" y="3502884"/>
            <a:ext cx="3296266" cy="19826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7014440" y="5210629"/>
            <a:ext cx="2701932" cy="44301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776635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132009"/>
            <a:ext cx="10018713" cy="1752599"/>
          </a:xfrm>
        </p:spPr>
        <p:txBody>
          <a:bodyPr/>
          <a:lstStyle/>
          <a:p>
            <a:r>
              <a:rPr lang="en-US" b="1" dirty="0" smtClean="0"/>
              <a:t>Overview</a:t>
            </a:r>
            <a:endParaRPr lang="en-US" b="1" dirty="0"/>
          </a:p>
        </p:txBody>
      </p:sp>
      <p:sp>
        <p:nvSpPr>
          <p:cNvPr id="3" name="Content Placeholder 2"/>
          <p:cNvSpPr>
            <a:spLocks noGrp="1"/>
          </p:cNvSpPr>
          <p:nvPr>
            <p:ph idx="1"/>
          </p:nvPr>
        </p:nvSpPr>
        <p:spPr>
          <a:xfrm>
            <a:off x="1484308" y="1884608"/>
            <a:ext cx="10475463" cy="3124201"/>
          </a:xfrm>
        </p:spPr>
        <p:txBody>
          <a:bodyPr>
            <a:normAutofit fontScale="85000" lnSpcReduction="20000"/>
          </a:bodyPr>
          <a:lstStyle/>
          <a:p>
            <a:r>
              <a:rPr lang="en-US" dirty="0" smtClean="0"/>
              <a:t>The Perl Approach (recursive backtracking) VS The </a:t>
            </a:r>
            <a:r>
              <a:rPr lang="en-US" dirty="0" err="1" smtClean="0"/>
              <a:t>egrep</a:t>
            </a:r>
            <a:r>
              <a:rPr lang="en-US" dirty="0" smtClean="0"/>
              <a:t> Approach (Thompson Multi-State NFA)</a:t>
            </a:r>
          </a:p>
          <a:p>
            <a:r>
              <a:rPr lang="en-US" dirty="0" smtClean="0"/>
              <a:t>Matching</a:t>
            </a:r>
            <a:r>
              <a:rPr lang="en-US" dirty="0"/>
              <a:t>:</a:t>
            </a:r>
          </a:p>
          <a:p>
            <a:pPr lvl="1"/>
            <a:r>
              <a:rPr lang="en-US" dirty="0"/>
              <a:t>29 Character String, Perl: &gt;60 seconds, Thompson NFA: 20 microseconds</a:t>
            </a:r>
          </a:p>
          <a:p>
            <a:pPr lvl="1"/>
            <a:r>
              <a:rPr lang="en-US" dirty="0"/>
              <a:t>100 Character String, Perl: </a:t>
            </a:r>
            <a:r>
              <a:rPr lang="en-US" dirty="0" smtClean="0"/>
              <a:t>10</a:t>
            </a:r>
            <a:r>
              <a:rPr lang="en-US" baseline="30000" dirty="0" smtClean="0"/>
              <a:t>15</a:t>
            </a:r>
            <a:r>
              <a:rPr lang="en-US" dirty="0" smtClean="0"/>
              <a:t> </a:t>
            </a:r>
            <a:r>
              <a:rPr lang="en-US" dirty="0"/>
              <a:t>years, Thompson NFA: &lt; </a:t>
            </a:r>
            <a:r>
              <a:rPr lang="en-US" dirty="0" smtClean="0"/>
              <a:t>100 microseconds</a:t>
            </a:r>
          </a:p>
          <a:p>
            <a:r>
              <a:rPr lang="en-US" dirty="0" smtClean="0"/>
              <a:t>“Why </a:t>
            </a:r>
            <a:r>
              <a:rPr lang="en-US" dirty="0"/>
              <a:t>doesn't Perl use the Thompson NFA approach</a:t>
            </a:r>
            <a:r>
              <a:rPr lang="en-US" dirty="0" smtClean="0"/>
              <a:t>?”</a:t>
            </a:r>
          </a:p>
          <a:p>
            <a:pPr lvl="1"/>
            <a:r>
              <a:rPr lang="en-US" dirty="0" smtClean="0"/>
              <a:t>2 Answers:</a:t>
            </a:r>
          </a:p>
          <a:p>
            <a:pPr lvl="2"/>
            <a:r>
              <a:rPr lang="en-US" dirty="0" smtClean="0"/>
              <a:t>“it can”</a:t>
            </a:r>
          </a:p>
          <a:p>
            <a:pPr lvl="2"/>
            <a:r>
              <a:rPr lang="en-US" dirty="0" smtClean="0"/>
              <a:t>“it should”</a:t>
            </a:r>
          </a:p>
        </p:txBody>
      </p:sp>
    </p:spTree>
    <p:extLst>
      <p:ext uri="{BB962C8B-B14F-4D97-AF65-F5344CB8AC3E}">
        <p14:creationId xmlns:p14="http://schemas.microsoft.com/office/powerpoint/2010/main" val="22809076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821" y="1275214"/>
            <a:ext cx="10018713" cy="1482500"/>
          </a:xfrm>
        </p:spPr>
        <p:txBody>
          <a:bodyPr/>
          <a:lstStyle/>
          <a:p>
            <a:r>
              <a:rPr lang="en-US" dirty="0" smtClean="0"/>
              <a:t>The Compiler and Implementation</a:t>
            </a:r>
            <a:endParaRPr lang="en-US" dirty="0"/>
          </a:p>
        </p:txBody>
      </p:sp>
      <p:sp>
        <p:nvSpPr>
          <p:cNvPr id="3" name="TextBox 2"/>
          <p:cNvSpPr txBox="1"/>
          <p:nvPr/>
        </p:nvSpPr>
        <p:spPr>
          <a:xfrm>
            <a:off x="3753216" y="3038035"/>
            <a:ext cx="5349922" cy="523220"/>
          </a:xfrm>
          <a:prstGeom prst="rect">
            <a:avLst/>
          </a:prstGeom>
          <a:noFill/>
        </p:spPr>
        <p:txBody>
          <a:bodyPr wrap="square" rtlCol="0">
            <a:spAutoFit/>
          </a:bodyPr>
          <a:lstStyle/>
          <a:p>
            <a:pPr algn="ctr"/>
            <a:r>
              <a:rPr lang="en-US" sz="2800" b="1" dirty="0" smtClean="0"/>
              <a:t>Cox’s ANSI C Implementation</a:t>
            </a:r>
            <a:endParaRPr lang="en-US" sz="2800" b="1" dirty="0"/>
          </a:p>
        </p:txBody>
      </p:sp>
    </p:spTree>
    <p:extLst>
      <p:ext uri="{BB962C8B-B14F-4D97-AF65-F5344CB8AC3E}">
        <p14:creationId xmlns:p14="http://schemas.microsoft.com/office/powerpoint/2010/main" val="405239256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822" y="244699"/>
            <a:ext cx="10018713" cy="1056068"/>
          </a:xfrm>
        </p:spPr>
        <p:txBody>
          <a:bodyPr/>
          <a:lstStyle/>
          <a:p>
            <a:r>
              <a:rPr lang="en-US" dirty="0" smtClean="0"/>
              <a:t>The Compiler and Implementation</a:t>
            </a:r>
            <a:endParaRPr lang="en-US" dirty="0"/>
          </a:p>
        </p:txBody>
      </p:sp>
      <p:sp>
        <p:nvSpPr>
          <p:cNvPr id="8" name="Content Placeholder 2"/>
          <p:cNvSpPr>
            <a:spLocks noGrp="1"/>
          </p:cNvSpPr>
          <p:nvPr>
            <p:ph idx="1"/>
          </p:nvPr>
        </p:nvSpPr>
        <p:spPr>
          <a:xfrm>
            <a:off x="1262965" y="2070100"/>
            <a:ext cx="1690138" cy="682580"/>
          </a:xfrm>
        </p:spPr>
        <p:txBody>
          <a:bodyPr>
            <a:normAutofit/>
          </a:bodyPr>
          <a:lstStyle/>
          <a:p>
            <a:pPr marL="0" indent="0">
              <a:buNone/>
            </a:pPr>
            <a:r>
              <a:rPr lang="en-US" b="1" dirty="0" smtClean="0"/>
              <a:t>Cox:</a:t>
            </a:r>
          </a:p>
          <a:p>
            <a:pPr marL="914400" lvl="1" indent="-457200">
              <a:buFont typeface="+mj-lt"/>
              <a:buAutoNum type="arabicPeriod"/>
            </a:pPr>
            <a:endParaRPr lang="en-US" dirty="0" smtClean="0"/>
          </a:p>
        </p:txBody>
      </p:sp>
      <p:pic>
        <p:nvPicPr>
          <p:cNvPr id="3" name="Picture 2"/>
          <p:cNvPicPr>
            <a:picLocks noChangeAspect="1"/>
          </p:cNvPicPr>
          <p:nvPr/>
        </p:nvPicPr>
        <p:blipFill>
          <a:blip r:embed="rId2"/>
          <a:stretch>
            <a:fillRect/>
          </a:stretch>
        </p:blipFill>
        <p:spPr>
          <a:xfrm>
            <a:off x="3532415" y="1565501"/>
            <a:ext cx="6845300" cy="4372084"/>
          </a:xfrm>
          <a:prstGeom prst="rect">
            <a:avLst/>
          </a:prstGeom>
        </p:spPr>
      </p:pic>
    </p:spTree>
    <p:extLst>
      <p:ext uri="{BB962C8B-B14F-4D97-AF65-F5344CB8AC3E}">
        <p14:creationId xmlns:p14="http://schemas.microsoft.com/office/powerpoint/2010/main" val="182351733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822" y="244699"/>
            <a:ext cx="10018713" cy="1056068"/>
          </a:xfrm>
        </p:spPr>
        <p:txBody>
          <a:bodyPr/>
          <a:lstStyle/>
          <a:p>
            <a:r>
              <a:rPr lang="en-US" dirty="0" smtClean="0"/>
              <a:t>The Compiler and Implementation</a:t>
            </a:r>
            <a:endParaRPr lang="en-US" dirty="0"/>
          </a:p>
        </p:txBody>
      </p:sp>
      <p:sp>
        <p:nvSpPr>
          <p:cNvPr id="8" name="Content Placeholder 2"/>
          <p:cNvSpPr>
            <a:spLocks noGrp="1"/>
          </p:cNvSpPr>
          <p:nvPr>
            <p:ph idx="1"/>
          </p:nvPr>
        </p:nvSpPr>
        <p:spPr>
          <a:xfrm>
            <a:off x="1262965" y="2070100"/>
            <a:ext cx="1690138" cy="682580"/>
          </a:xfrm>
        </p:spPr>
        <p:txBody>
          <a:bodyPr>
            <a:normAutofit/>
          </a:bodyPr>
          <a:lstStyle/>
          <a:p>
            <a:pPr marL="0" indent="0">
              <a:buNone/>
            </a:pPr>
            <a:r>
              <a:rPr lang="en-US" b="1" dirty="0" smtClean="0"/>
              <a:t>Cox:</a:t>
            </a:r>
          </a:p>
          <a:p>
            <a:pPr marL="914400" lvl="1" indent="-457200">
              <a:buFont typeface="+mj-lt"/>
              <a:buAutoNum type="arabicPeriod"/>
            </a:pPr>
            <a:endParaRPr lang="en-US" dirty="0" smtClean="0"/>
          </a:p>
        </p:txBody>
      </p:sp>
      <p:pic>
        <p:nvPicPr>
          <p:cNvPr id="4" name="Picture 3"/>
          <p:cNvPicPr>
            <a:picLocks noChangeAspect="1"/>
          </p:cNvPicPr>
          <p:nvPr/>
        </p:nvPicPr>
        <p:blipFill>
          <a:blip r:embed="rId2"/>
          <a:stretch>
            <a:fillRect/>
          </a:stretch>
        </p:blipFill>
        <p:spPr>
          <a:xfrm>
            <a:off x="3567721" y="1547585"/>
            <a:ext cx="7869814" cy="3575957"/>
          </a:xfrm>
          <a:prstGeom prst="rect">
            <a:avLst/>
          </a:prstGeom>
        </p:spPr>
      </p:pic>
    </p:spTree>
    <p:extLst>
      <p:ext uri="{BB962C8B-B14F-4D97-AF65-F5344CB8AC3E}">
        <p14:creationId xmlns:p14="http://schemas.microsoft.com/office/powerpoint/2010/main" val="55795188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822" y="244699"/>
            <a:ext cx="10018713" cy="1056068"/>
          </a:xfrm>
        </p:spPr>
        <p:txBody>
          <a:bodyPr/>
          <a:lstStyle/>
          <a:p>
            <a:r>
              <a:rPr lang="en-US" dirty="0" smtClean="0"/>
              <a:t>The Compiler and Implementation</a:t>
            </a:r>
            <a:endParaRPr lang="en-US" dirty="0"/>
          </a:p>
        </p:txBody>
      </p:sp>
      <p:sp>
        <p:nvSpPr>
          <p:cNvPr id="8" name="Content Placeholder 2"/>
          <p:cNvSpPr>
            <a:spLocks noGrp="1"/>
          </p:cNvSpPr>
          <p:nvPr>
            <p:ph idx="1"/>
          </p:nvPr>
        </p:nvSpPr>
        <p:spPr>
          <a:xfrm>
            <a:off x="1262965" y="2070100"/>
            <a:ext cx="1690138" cy="682580"/>
          </a:xfrm>
        </p:spPr>
        <p:txBody>
          <a:bodyPr>
            <a:normAutofit/>
          </a:bodyPr>
          <a:lstStyle/>
          <a:p>
            <a:pPr marL="0" indent="0">
              <a:buNone/>
            </a:pPr>
            <a:r>
              <a:rPr lang="en-US" b="1" dirty="0" smtClean="0"/>
              <a:t>Cox:</a:t>
            </a:r>
          </a:p>
          <a:p>
            <a:pPr marL="914400" lvl="1" indent="-457200">
              <a:buFont typeface="+mj-lt"/>
              <a:buAutoNum type="arabicPeriod"/>
            </a:pPr>
            <a:endParaRPr lang="en-US" dirty="0" smtClean="0"/>
          </a:p>
        </p:txBody>
      </p:sp>
      <p:pic>
        <p:nvPicPr>
          <p:cNvPr id="4" name="Picture 3"/>
          <p:cNvPicPr>
            <a:picLocks noChangeAspect="1"/>
          </p:cNvPicPr>
          <p:nvPr/>
        </p:nvPicPr>
        <p:blipFill>
          <a:blip r:embed="rId2"/>
          <a:stretch>
            <a:fillRect/>
          </a:stretch>
        </p:blipFill>
        <p:spPr>
          <a:xfrm>
            <a:off x="2953103" y="1402897"/>
            <a:ext cx="7734983" cy="4363994"/>
          </a:xfrm>
          <a:prstGeom prst="rect">
            <a:avLst/>
          </a:prstGeom>
        </p:spPr>
      </p:pic>
      <p:sp>
        <p:nvSpPr>
          <p:cNvPr id="6" name="Oval 5"/>
          <p:cNvSpPr/>
          <p:nvPr/>
        </p:nvSpPr>
        <p:spPr>
          <a:xfrm>
            <a:off x="4949372" y="4252687"/>
            <a:ext cx="1161142" cy="2757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676000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1262965" y="2070100"/>
            <a:ext cx="1690138" cy="682580"/>
          </a:xfrm>
        </p:spPr>
        <p:txBody>
          <a:bodyPr>
            <a:normAutofit/>
          </a:bodyPr>
          <a:lstStyle/>
          <a:p>
            <a:pPr marL="0" indent="0">
              <a:buNone/>
            </a:pPr>
            <a:r>
              <a:rPr lang="en-US" b="1" dirty="0" smtClean="0"/>
              <a:t>Cox:</a:t>
            </a:r>
          </a:p>
          <a:p>
            <a:pPr marL="914400" lvl="1" indent="-457200">
              <a:buFont typeface="+mj-lt"/>
              <a:buAutoNum type="arabicPeriod"/>
            </a:pPr>
            <a:endParaRPr lang="en-US" dirty="0" smtClean="0"/>
          </a:p>
        </p:txBody>
      </p:sp>
      <p:pic>
        <p:nvPicPr>
          <p:cNvPr id="4" name="Picture 3"/>
          <p:cNvPicPr>
            <a:picLocks noChangeAspect="1"/>
          </p:cNvPicPr>
          <p:nvPr/>
        </p:nvPicPr>
        <p:blipFill>
          <a:blip r:embed="rId2"/>
          <a:stretch>
            <a:fillRect/>
          </a:stretch>
        </p:blipFill>
        <p:spPr>
          <a:xfrm>
            <a:off x="3388531" y="114070"/>
            <a:ext cx="6016726" cy="6587364"/>
          </a:xfrm>
          <a:prstGeom prst="rect">
            <a:avLst/>
          </a:prstGeom>
        </p:spPr>
      </p:pic>
    </p:spTree>
    <p:extLst>
      <p:ext uri="{BB962C8B-B14F-4D97-AF65-F5344CB8AC3E}">
        <p14:creationId xmlns:p14="http://schemas.microsoft.com/office/powerpoint/2010/main" val="214801829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822" y="244699"/>
            <a:ext cx="10018713" cy="1056068"/>
          </a:xfrm>
        </p:spPr>
        <p:txBody>
          <a:bodyPr/>
          <a:lstStyle/>
          <a:p>
            <a:r>
              <a:rPr lang="en-US" dirty="0" smtClean="0"/>
              <a:t>Simulation of the Cox ANSCI C NFA</a:t>
            </a:r>
            <a:endParaRPr lang="en-US" dirty="0"/>
          </a:p>
        </p:txBody>
      </p:sp>
      <p:sp>
        <p:nvSpPr>
          <p:cNvPr id="8" name="Content Placeholder 2"/>
          <p:cNvSpPr>
            <a:spLocks noGrp="1"/>
          </p:cNvSpPr>
          <p:nvPr>
            <p:ph idx="1"/>
          </p:nvPr>
        </p:nvSpPr>
        <p:spPr>
          <a:xfrm>
            <a:off x="1262965" y="2070100"/>
            <a:ext cx="1690138" cy="682580"/>
          </a:xfrm>
        </p:spPr>
        <p:txBody>
          <a:bodyPr>
            <a:normAutofit/>
          </a:bodyPr>
          <a:lstStyle/>
          <a:p>
            <a:pPr marL="0" indent="0">
              <a:buNone/>
            </a:pPr>
            <a:r>
              <a:rPr lang="en-US" b="1" dirty="0" smtClean="0"/>
              <a:t>Cox:</a:t>
            </a:r>
          </a:p>
          <a:p>
            <a:pPr marL="914400" lvl="1" indent="-457200">
              <a:buFont typeface="+mj-lt"/>
              <a:buAutoNum type="arabicPeriod"/>
            </a:pPr>
            <a:endParaRPr lang="en-US" dirty="0" smtClean="0"/>
          </a:p>
        </p:txBody>
      </p:sp>
      <p:pic>
        <p:nvPicPr>
          <p:cNvPr id="3" name="Picture 2"/>
          <p:cNvPicPr>
            <a:picLocks noChangeAspect="1"/>
          </p:cNvPicPr>
          <p:nvPr/>
        </p:nvPicPr>
        <p:blipFill>
          <a:blip r:embed="rId2"/>
          <a:stretch>
            <a:fillRect/>
          </a:stretch>
        </p:blipFill>
        <p:spPr>
          <a:xfrm>
            <a:off x="2498271" y="1300767"/>
            <a:ext cx="8544796" cy="5012947"/>
          </a:xfrm>
          <a:prstGeom prst="rect">
            <a:avLst/>
          </a:prstGeom>
        </p:spPr>
      </p:pic>
    </p:spTree>
    <p:extLst>
      <p:ext uri="{BB962C8B-B14F-4D97-AF65-F5344CB8AC3E}">
        <p14:creationId xmlns:p14="http://schemas.microsoft.com/office/powerpoint/2010/main" val="95941685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822" y="244699"/>
            <a:ext cx="10018713" cy="1056068"/>
          </a:xfrm>
        </p:spPr>
        <p:txBody>
          <a:bodyPr/>
          <a:lstStyle/>
          <a:p>
            <a:r>
              <a:rPr lang="en-US" dirty="0" smtClean="0"/>
              <a:t>Simulation of the Cox ANSCI C NFA</a:t>
            </a:r>
            <a:endParaRPr lang="en-US" dirty="0"/>
          </a:p>
        </p:txBody>
      </p:sp>
      <p:sp>
        <p:nvSpPr>
          <p:cNvPr id="8" name="Content Placeholder 2"/>
          <p:cNvSpPr>
            <a:spLocks noGrp="1"/>
          </p:cNvSpPr>
          <p:nvPr>
            <p:ph idx="1"/>
          </p:nvPr>
        </p:nvSpPr>
        <p:spPr>
          <a:xfrm>
            <a:off x="1262965" y="2070100"/>
            <a:ext cx="1690138" cy="682580"/>
          </a:xfrm>
        </p:spPr>
        <p:txBody>
          <a:bodyPr>
            <a:normAutofit/>
          </a:bodyPr>
          <a:lstStyle/>
          <a:p>
            <a:pPr marL="0" indent="0">
              <a:buNone/>
            </a:pPr>
            <a:r>
              <a:rPr lang="en-US" b="1" dirty="0" smtClean="0"/>
              <a:t>Cox:</a:t>
            </a:r>
          </a:p>
          <a:p>
            <a:pPr marL="914400" lvl="1" indent="-457200">
              <a:buFont typeface="+mj-lt"/>
              <a:buAutoNum type="arabicPeriod"/>
            </a:pPr>
            <a:endParaRPr lang="en-US" dirty="0" smtClean="0"/>
          </a:p>
        </p:txBody>
      </p:sp>
      <p:pic>
        <p:nvPicPr>
          <p:cNvPr id="4" name="Picture 3"/>
          <p:cNvPicPr>
            <a:picLocks noChangeAspect="1"/>
          </p:cNvPicPr>
          <p:nvPr/>
        </p:nvPicPr>
        <p:blipFill>
          <a:blip r:embed="rId2"/>
          <a:stretch>
            <a:fillRect/>
          </a:stretch>
        </p:blipFill>
        <p:spPr>
          <a:xfrm>
            <a:off x="2953103" y="1641021"/>
            <a:ext cx="7624966" cy="2597150"/>
          </a:xfrm>
          <a:prstGeom prst="rect">
            <a:avLst/>
          </a:prstGeom>
        </p:spPr>
      </p:pic>
    </p:spTree>
    <p:extLst>
      <p:ext uri="{BB962C8B-B14F-4D97-AF65-F5344CB8AC3E}">
        <p14:creationId xmlns:p14="http://schemas.microsoft.com/office/powerpoint/2010/main" val="307628620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35041"/>
            <a:ext cx="10018713" cy="821028"/>
          </a:xfrm>
        </p:spPr>
        <p:txBody>
          <a:bodyPr/>
          <a:lstStyle/>
          <a:p>
            <a:r>
              <a:rPr lang="en-US" dirty="0" smtClean="0"/>
              <a:t>Performance</a:t>
            </a:r>
            <a:endParaRPr lang="en-US" dirty="0"/>
          </a:p>
        </p:txBody>
      </p:sp>
      <p:sp>
        <p:nvSpPr>
          <p:cNvPr id="5" name="Rectangle 4"/>
          <p:cNvSpPr/>
          <p:nvPr/>
        </p:nvSpPr>
        <p:spPr>
          <a:xfrm>
            <a:off x="4698141" y="1307536"/>
            <a:ext cx="3591048" cy="369332"/>
          </a:xfrm>
          <a:prstGeom prst="rect">
            <a:avLst/>
          </a:prstGeom>
        </p:spPr>
        <p:txBody>
          <a:bodyPr wrap="none">
            <a:spAutoFit/>
          </a:bodyPr>
          <a:lstStyle/>
          <a:p>
            <a:r>
              <a:rPr lang="en-US" dirty="0"/>
              <a:t>check whether </a:t>
            </a:r>
            <a:r>
              <a:rPr lang="en-US" b="1" dirty="0" err="1" smtClean="0"/>
              <a:t>a?n</a:t>
            </a:r>
            <a:r>
              <a:rPr lang="en-US" b="1" dirty="0" smtClean="0"/>
              <a:t> a n</a:t>
            </a:r>
            <a:r>
              <a:rPr lang="en-US" dirty="0" smtClean="0"/>
              <a:t> </a:t>
            </a:r>
            <a:r>
              <a:rPr lang="en-US" dirty="0"/>
              <a:t>matches </a:t>
            </a:r>
            <a:r>
              <a:rPr lang="en-US" b="1" dirty="0" smtClean="0"/>
              <a:t>a n</a:t>
            </a:r>
            <a:r>
              <a:rPr lang="en-US" dirty="0"/>
              <a:t>:</a:t>
            </a:r>
          </a:p>
        </p:txBody>
      </p:sp>
      <p:pic>
        <p:nvPicPr>
          <p:cNvPr id="6" name="Picture 5"/>
          <p:cNvPicPr>
            <a:picLocks noChangeAspect="1"/>
          </p:cNvPicPr>
          <p:nvPr/>
        </p:nvPicPr>
        <p:blipFill>
          <a:blip r:embed="rId2"/>
          <a:stretch>
            <a:fillRect/>
          </a:stretch>
        </p:blipFill>
        <p:spPr>
          <a:xfrm>
            <a:off x="2693190" y="1928334"/>
            <a:ext cx="8127162" cy="4562617"/>
          </a:xfrm>
          <a:prstGeom prst="rect">
            <a:avLst/>
          </a:prstGeom>
        </p:spPr>
      </p:pic>
      <p:sp>
        <p:nvSpPr>
          <p:cNvPr id="7" name="TextBox 6"/>
          <p:cNvSpPr txBox="1"/>
          <p:nvPr/>
        </p:nvSpPr>
        <p:spPr>
          <a:xfrm>
            <a:off x="10788177" y="6488668"/>
            <a:ext cx="1429689" cy="369332"/>
          </a:xfrm>
          <a:prstGeom prst="rect">
            <a:avLst/>
          </a:prstGeom>
          <a:noFill/>
        </p:spPr>
        <p:txBody>
          <a:bodyPr wrap="square" rtlCol="0">
            <a:spAutoFit/>
          </a:bodyPr>
          <a:lstStyle/>
          <a:p>
            <a:r>
              <a:rPr lang="en-US" dirty="0" smtClean="0"/>
              <a:t>Image: Cox</a:t>
            </a:r>
            <a:endParaRPr lang="en-US" dirty="0"/>
          </a:p>
        </p:txBody>
      </p:sp>
    </p:spTree>
    <p:extLst>
      <p:ext uri="{BB962C8B-B14F-4D97-AF65-F5344CB8AC3E}">
        <p14:creationId xmlns:p14="http://schemas.microsoft.com/office/powerpoint/2010/main" val="67774346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570314" cy="1752599"/>
          </a:xfrm>
        </p:spPr>
        <p:txBody>
          <a:bodyPr/>
          <a:lstStyle/>
          <a:p>
            <a:r>
              <a:rPr lang="en-US" dirty="0" smtClean="0"/>
              <a:t>Why not switch to the multi-state approach?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“Perl</a:t>
            </a:r>
            <a:r>
              <a:rPr lang="en-US" dirty="0"/>
              <a:t>, PCRE, Python, Ruby, Java, and many other languages have regular expression implementations based on recursive backtracking that are simple but can be excruciatingly slow</a:t>
            </a:r>
            <a:r>
              <a:rPr lang="en-US" dirty="0" smtClean="0"/>
              <a:t>.</a:t>
            </a:r>
          </a:p>
          <a:p>
            <a:r>
              <a:rPr lang="en-US" dirty="0"/>
              <a:t>“As of Perl 5.6, Perl's regular expression engine is said to </a:t>
            </a:r>
            <a:r>
              <a:rPr lang="en-US" dirty="0" err="1"/>
              <a:t>memoize</a:t>
            </a:r>
            <a:r>
              <a:rPr lang="en-US" dirty="0"/>
              <a:t> the recursive backtracking search, which should, at some memory cost, keep the search from taking exponential amounts of time unless </a:t>
            </a:r>
            <a:r>
              <a:rPr lang="en-US" dirty="0" err="1"/>
              <a:t>backreferences</a:t>
            </a:r>
            <a:r>
              <a:rPr lang="en-US" dirty="0"/>
              <a:t> are being used</a:t>
            </a:r>
            <a:r>
              <a:rPr lang="en-US" dirty="0" smtClean="0"/>
              <a:t>.</a:t>
            </a:r>
          </a:p>
          <a:p>
            <a:r>
              <a:rPr lang="en-US" dirty="0" smtClean="0"/>
              <a:t>“With </a:t>
            </a:r>
            <a:r>
              <a:rPr lang="en-US" dirty="0"/>
              <a:t>the exception of </a:t>
            </a:r>
            <a:r>
              <a:rPr lang="en-US" dirty="0" err="1"/>
              <a:t>backreferences</a:t>
            </a:r>
            <a:r>
              <a:rPr lang="en-US" dirty="0"/>
              <a:t>, the features provided by the slow backtracking implementations can be provided by the automata-based implementations at dramatically faster, more consistent speeds</a:t>
            </a:r>
            <a:r>
              <a:rPr lang="en-US" dirty="0" smtClean="0"/>
              <a:t>.”</a:t>
            </a:r>
          </a:p>
          <a:p>
            <a:pPr marL="1828800" lvl="4" indent="0">
              <a:buNone/>
            </a:pPr>
            <a:r>
              <a:rPr lang="en-US" dirty="0"/>
              <a:t>	</a:t>
            </a:r>
            <a:r>
              <a:rPr lang="en-US" dirty="0" smtClean="0"/>
              <a:t>														-Cox</a:t>
            </a:r>
            <a:endParaRPr lang="en-US" dirty="0"/>
          </a:p>
        </p:txBody>
      </p:sp>
    </p:spTree>
    <p:extLst>
      <p:ext uri="{BB962C8B-B14F-4D97-AF65-F5344CB8AC3E}">
        <p14:creationId xmlns:p14="http://schemas.microsoft.com/office/powerpoint/2010/main" val="186428657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35041"/>
            <a:ext cx="10018713" cy="821028"/>
          </a:xfrm>
        </p:spPr>
        <p:txBody>
          <a:bodyPr/>
          <a:lstStyle/>
          <a:p>
            <a:r>
              <a:rPr lang="en-US" dirty="0" err="1" smtClean="0"/>
              <a:t>Backreferences</a:t>
            </a:r>
            <a:endParaRPr lang="en-US" dirty="0"/>
          </a:p>
        </p:txBody>
      </p:sp>
      <p:sp>
        <p:nvSpPr>
          <p:cNvPr id="5" name="Rectangle 4"/>
          <p:cNvSpPr/>
          <p:nvPr/>
        </p:nvSpPr>
        <p:spPr>
          <a:xfrm>
            <a:off x="909913" y="857593"/>
            <a:ext cx="9583916" cy="6559207"/>
          </a:xfrm>
          <a:prstGeom prst="rect">
            <a:avLst/>
          </a:prstGeom>
        </p:spPr>
        <p:txBody>
          <a:bodyPr wrap="square">
            <a:spAutoFit/>
          </a:bodyPr>
          <a:lstStyle/>
          <a:p>
            <a:endParaRPr lang="en-US" dirty="0"/>
          </a:p>
        </p:txBody>
      </p:sp>
      <p:sp>
        <p:nvSpPr>
          <p:cNvPr id="4" name="Rectangle 3"/>
          <p:cNvSpPr/>
          <p:nvPr/>
        </p:nvSpPr>
        <p:spPr>
          <a:xfrm>
            <a:off x="3017493" y="1056069"/>
            <a:ext cx="6952343" cy="5355312"/>
          </a:xfrm>
          <a:prstGeom prst="rect">
            <a:avLst/>
          </a:prstGeom>
        </p:spPr>
        <p:txBody>
          <a:bodyPr wrap="square">
            <a:spAutoFit/>
          </a:bodyPr>
          <a:lstStyle/>
          <a:p>
            <a:pPr marL="285750" indent="-285750">
              <a:buFont typeface="Arial" panose="020B0604020202020204" pitchFamily="34" charset="0"/>
              <a:buChar char="•"/>
            </a:pPr>
            <a:r>
              <a:rPr lang="en-US" dirty="0" smtClean="0"/>
              <a:t>“One </a:t>
            </a:r>
            <a:r>
              <a:rPr lang="en-US" dirty="0"/>
              <a:t>common regular expression extension that does provide additional power is called </a:t>
            </a:r>
            <a:r>
              <a:rPr lang="en-US" dirty="0" err="1"/>
              <a:t>backreferences</a:t>
            </a:r>
            <a:r>
              <a:rPr lang="en-US" dirty="0"/>
              <a:t>.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A </a:t>
            </a:r>
            <a:r>
              <a:rPr lang="en-US" dirty="0" err="1"/>
              <a:t>backreference</a:t>
            </a:r>
            <a:r>
              <a:rPr lang="en-US" dirty="0"/>
              <a:t> like \1 or \2 matches the string matched by a previous parenthesized expression, and only that string: (</a:t>
            </a:r>
            <a:r>
              <a:rPr lang="en-US" dirty="0" err="1"/>
              <a:t>cat|dog</a:t>
            </a:r>
            <a:r>
              <a:rPr lang="en-US" dirty="0"/>
              <a:t>)\1 matches </a:t>
            </a:r>
            <a:r>
              <a:rPr lang="en-US" dirty="0" err="1"/>
              <a:t>catcat</a:t>
            </a:r>
            <a:r>
              <a:rPr lang="en-US" dirty="0"/>
              <a:t> and </a:t>
            </a:r>
            <a:r>
              <a:rPr lang="en-US" dirty="0" err="1"/>
              <a:t>dogdog</a:t>
            </a:r>
            <a:r>
              <a:rPr lang="en-US" dirty="0"/>
              <a:t> but not </a:t>
            </a:r>
            <a:r>
              <a:rPr lang="en-US" dirty="0" err="1"/>
              <a:t>catdog</a:t>
            </a:r>
            <a:r>
              <a:rPr lang="en-US" dirty="0"/>
              <a:t> nor </a:t>
            </a:r>
            <a:r>
              <a:rPr lang="en-US" dirty="0" err="1"/>
              <a:t>dogcat</a:t>
            </a:r>
            <a:r>
              <a:rPr lang="en-US" dirty="0" smtClean="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 </a:t>
            </a:r>
            <a:r>
              <a:rPr lang="en-US" dirty="0"/>
              <a:t>As far as the theoretical term is concerned, regular expressions with </a:t>
            </a:r>
            <a:r>
              <a:rPr lang="en-US" dirty="0" err="1"/>
              <a:t>backreferences</a:t>
            </a:r>
            <a:r>
              <a:rPr lang="en-US" dirty="0"/>
              <a:t> are not regular expressions.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The </a:t>
            </a:r>
            <a:r>
              <a:rPr lang="en-US" dirty="0"/>
              <a:t>power that </a:t>
            </a:r>
            <a:r>
              <a:rPr lang="en-US" dirty="0" err="1"/>
              <a:t>backreferences</a:t>
            </a:r>
            <a:r>
              <a:rPr lang="en-US" dirty="0"/>
              <a:t> add comes at great cost: in the worst case, the best known implementations require exponential search algorithms, like the one Perl uses.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“Perl </a:t>
            </a:r>
            <a:r>
              <a:rPr lang="en-US" dirty="0"/>
              <a:t>(and the other languages) could not now remove </a:t>
            </a:r>
            <a:r>
              <a:rPr lang="en-US" dirty="0" err="1"/>
              <a:t>backreference</a:t>
            </a:r>
            <a:r>
              <a:rPr lang="en-US" dirty="0"/>
              <a:t> support, of course, but they could employ much faster algorithms when presented with regular expressions that don't have </a:t>
            </a:r>
            <a:r>
              <a:rPr lang="en-US" dirty="0" err="1"/>
              <a:t>backreferences</a:t>
            </a:r>
            <a:r>
              <a:rPr lang="en-US" dirty="0"/>
              <a:t>, like the ones considered above. This article is about those faster algorithms</a:t>
            </a:r>
            <a:r>
              <a:rPr lang="en-US" dirty="0" smtClean="0"/>
              <a:t>.”</a:t>
            </a:r>
            <a:endParaRPr lang="en-US" dirty="0"/>
          </a:p>
        </p:txBody>
      </p:sp>
    </p:spTree>
    <p:extLst>
      <p:ext uri="{BB962C8B-B14F-4D97-AF65-F5344CB8AC3E}">
        <p14:creationId xmlns:p14="http://schemas.microsoft.com/office/powerpoint/2010/main" val="32498902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09281"/>
            <a:ext cx="10018713" cy="1752599"/>
          </a:xfrm>
        </p:spPr>
        <p:txBody>
          <a:bodyPr/>
          <a:lstStyle/>
          <a:p>
            <a:r>
              <a:rPr lang="en-US" b="1" dirty="0" smtClean="0"/>
              <a:t>Runtime</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4332" y="2077789"/>
            <a:ext cx="10438665" cy="3305577"/>
          </a:xfrm>
        </p:spPr>
      </p:pic>
      <p:sp>
        <p:nvSpPr>
          <p:cNvPr id="5" name="TextBox 4"/>
          <p:cNvSpPr txBox="1"/>
          <p:nvPr/>
        </p:nvSpPr>
        <p:spPr>
          <a:xfrm>
            <a:off x="10788177" y="6488668"/>
            <a:ext cx="1429689" cy="369332"/>
          </a:xfrm>
          <a:prstGeom prst="rect">
            <a:avLst/>
          </a:prstGeom>
          <a:noFill/>
        </p:spPr>
        <p:txBody>
          <a:bodyPr wrap="square" rtlCol="0">
            <a:spAutoFit/>
          </a:bodyPr>
          <a:lstStyle/>
          <a:p>
            <a:r>
              <a:rPr lang="en-US" dirty="0" smtClean="0"/>
              <a:t>Image: Cox</a:t>
            </a:r>
            <a:endParaRPr lang="en-US" dirty="0"/>
          </a:p>
        </p:txBody>
      </p:sp>
    </p:spTree>
    <p:extLst>
      <p:ext uri="{BB962C8B-B14F-4D97-AF65-F5344CB8AC3E}">
        <p14:creationId xmlns:p14="http://schemas.microsoft.com/office/powerpoint/2010/main" val="218571774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1484310" y="2167943"/>
            <a:ext cx="10018713" cy="3124201"/>
          </a:xfrm>
        </p:spPr>
        <p:txBody>
          <a:bodyPr>
            <a:normAutofit fontScale="85000" lnSpcReduction="20000"/>
          </a:bodyPr>
          <a:lstStyle/>
          <a:p>
            <a:r>
              <a:rPr lang="en-US" dirty="0" smtClean="0"/>
              <a:t>The multi-state NFA approach to pattern matching is WAY faster than the recursive backtracking approach of Perl and related implementations, and should be adopted to compute pattern-matching on strings that do not include </a:t>
            </a:r>
            <a:r>
              <a:rPr lang="en-US" dirty="0" err="1" smtClean="0"/>
              <a:t>backreferences</a:t>
            </a:r>
            <a:endParaRPr lang="en-US" dirty="0" smtClean="0"/>
          </a:p>
          <a:p>
            <a:endParaRPr lang="en-US" dirty="0"/>
          </a:p>
          <a:p>
            <a:r>
              <a:rPr lang="en-US" dirty="0" smtClean="0"/>
              <a:t>Russ Cox:</a:t>
            </a:r>
          </a:p>
          <a:p>
            <a:pPr marL="457200" lvl="1" indent="0">
              <a:buNone/>
            </a:pPr>
            <a:r>
              <a:rPr lang="en-US" dirty="0" smtClean="0"/>
              <a:t> “</a:t>
            </a:r>
            <a:r>
              <a:rPr lang="en-US" dirty="0"/>
              <a:t>Regular expression matching can be simple and fast, using finite automata-based techniques that have been known for decades. In contrast, Perl, PCRE, Python, Ruby, Java, and many other languages have regular expression implementations based on recursive backtracking that are simple but can be excruciatingly slow. With the exception of </a:t>
            </a:r>
            <a:r>
              <a:rPr lang="en-US" dirty="0" err="1"/>
              <a:t>backreferences</a:t>
            </a:r>
            <a:r>
              <a:rPr lang="en-US" dirty="0"/>
              <a:t>, the features provided by the slow backtracking implementations can be provided by the automata-based implementations at dramatically faster, more consistent speeds</a:t>
            </a:r>
            <a:r>
              <a:rPr lang="en-US" dirty="0" smtClean="0"/>
              <a:t>.”</a:t>
            </a:r>
          </a:p>
        </p:txBody>
      </p:sp>
    </p:spTree>
    <p:extLst>
      <p:ext uri="{BB962C8B-B14F-4D97-AF65-F5344CB8AC3E}">
        <p14:creationId xmlns:p14="http://schemas.microsoft.com/office/powerpoint/2010/main" val="289837341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154547"/>
            <a:ext cx="10018713" cy="1752599"/>
          </a:xfrm>
        </p:spPr>
        <p:txBody>
          <a:bodyPr/>
          <a:lstStyle/>
          <a:p>
            <a:r>
              <a:rPr lang="en-US" b="1" dirty="0" smtClean="0"/>
              <a:t>References</a:t>
            </a:r>
            <a:endParaRPr lang="en-US" b="1" dirty="0"/>
          </a:p>
        </p:txBody>
      </p:sp>
      <p:sp>
        <p:nvSpPr>
          <p:cNvPr id="3" name="Content Placeholder 2"/>
          <p:cNvSpPr>
            <a:spLocks noGrp="1"/>
          </p:cNvSpPr>
          <p:nvPr>
            <p:ph idx="1"/>
          </p:nvPr>
        </p:nvSpPr>
        <p:spPr>
          <a:xfrm>
            <a:off x="1484308" y="1674254"/>
            <a:ext cx="10018713" cy="4237149"/>
          </a:xfrm>
        </p:spPr>
        <p:txBody>
          <a:bodyPr>
            <a:normAutofit/>
          </a:bodyPr>
          <a:lstStyle/>
          <a:p>
            <a:pPr marL="514350" indent="-514350">
              <a:buFont typeface="+mj-lt"/>
              <a:buAutoNum type="romanUcPeriod"/>
            </a:pPr>
            <a:r>
              <a:rPr lang="en-US" dirty="0" smtClean="0"/>
              <a:t>Cox</a:t>
            </a:r>
            <a:r>
              <a:rPr lang="en-US" dirty="0"/>
              <a:t>, Russ. "Regular Expression Matching Can Be Simple And Fast (but Is Slow in Java, Perl, PHP, Python, Ruby, ...)." </a:t>
            </a:r>
            <a:r>
              <a:rPr lang="en-US" i="1" dirty="0"/>
              <a:t>Regular Expression Matching Can Be Simple And Fast</a:t>
            </a:r>
            <a:r>
              <a:rPr lang="en-US" dirty="0"/>
              <a:t>. </a:t>
            </a:r>
            <a:r>
              <a:rPr lang="en-US" dirty="0" err="1"/>
              <a:t>N.p</a:t>
            </a:r>
            <a:r>
              <a:rPr lang="en-US" dirty="0"/>
              <a:t>., </a:t>
            </a:r>
            <a:r>
              <a:rPr lang="en-US" dirty="0" err="1"/>
              <a:t>n.d.</a:t>
            </a:r>
            <a:r>
              <a:rPr lang="en-US" dirty="0"/>
              <a:t> Web. 7 Oct. 2014. &lt;http://swtch.com/~rsc/regexp/regexp1.html</a:t>
            </a:r>
            <a:r>
              <a:rPr lang="en-US" dirty="0" smtClean="0"/>
              <a:t>&gt;.</a:t>
            </a:r>
          </a:p>
          <a:p>
            <a:pPr marL="514350" indent="-514350">
              <a:buFont typeface="+mj-lt"/>
              <a:buAutoNum type="romanUcPeriod"/>
            </a:pPr>
            <a:r>
              <a:rPr lang="en-US" dirty="0"/>
              <a:t>Ken Thompson, “Regular expression search algorithm,” Communications of the ACM 11(6) (June 1968), pp. 419–422. </a:t>
            </a:r>
            <a:r>
              <a:rPr lang="en-US" i="1" dirty="0">
                <a:hlinkClick r:id="rId2"/>
              </a:rPr>
              <a:t>http://doi.acm.org/10.1145/363347.363387</a:t>
            </a:r>
            <a:r>
              <a:rPr lang="en-US" dirty="0"/>
              <a:t> </a:t>
            </a:r>
            <a:endParaRPr lang="en-US" dirty="0" smtClean="0"/>
          </a:p>
          <a:p>
            <a:pPr marL="514350" indent="-514350">
              <a:buFont typeface="+mj-lt"/>
              <a:buAutoNum type="romanUcPeriod"/>
            </a:pPr>
            <a:r>
              <a:rPr lang="en-US" dirty="0" err="1"/>
              <a:t>Aho</a:t>
            </a:r>
            <a:r>
              <a:rPr lang="en-US" dirty="0"/>
              <a:t>, Alfred V., Ravi </a:t>
            </a:r>
            <a:r>
              <a:rPr lang="en-US" dirty="0" err="1"/>
              <a:t>Sethi</a:t>
            </a:r>
            <a:r>
              <a:rPr lang="en-US" dirty="0"/>
              <a:t>, and Jeffrey D. Ullman. </a:t>
            </a:r>
            <a:r>
              <a:rPr lang="en-US" i="1" dirty="0"/>
              <a:t>Compilers, Principles, Techniques, and Tools</a:t>
            </a:r>
            <a:r>
              <a:rPr lang="en-US" dirty="0"/>
              <a:t>. Reading, MA: Addison-Wesley Pub., 1986. Print.</a:t>
            </a:r>
          </a:p>
        </p:txBody>
      </p:sp>
    </p:spTree>
    <p:extLst>
      <p:ext uri="{BB962C8B-B14F-4D97-AF65-F5344CB8AC3E}">
        <p14:creationId xmlns:p14="http://schemas.microsoft.com/office/powerpoint/2010/main" val="419829160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0"/>
            <a:ext cx="10018713" cy="1214651"/>
          </a:xfrm>
        </p:spPr>
        <p:txBody>
          <a:bodyPr/>
          <a:lstStyle/>
          <a:p>
            <a:r>
              <a:rPr lang="en-US" dirty="0" smtClean="0"/>
              <a:t>A Brief History of Pattern Matching</a:t>
            </a:r>
            <a:endParaRPr lang="en-US" dirty="0"/>
          </a:p>
        </p:txBody>
      </p:sp>
      <p:sp>
        <p:nvSpPr>
          <p:cNvPr id="3" name="Content Placeholder 2"/>
          <p:cNvSpPr>
            <a:spLocks noGrp="1"/>
          </p:cNvSpPr>
          <p:nvPr>
            <p:ph idx="1"/>
          </p:nvPr>
        </p:nvSpPr>
        <p:spPr>
          <a:xfrm>
            <a:off x="1484310" y="1487606"/>
            <a:ext cx="10018713" cy="5248044"/>
          </a:xfrm>
        </p:spPr>
        <p:txBody>
          <a:bodyPr>
            <a:normAutofit fontScale="70000" lnSpcReduction="20000"/>
          </a:bodyPr>
          <a:lstStyle/>
          <a:p>
            <a:r>
              <a:rPr lang="en-US" dirty="0" smtClean="0"/>
              <a:t>“originally </a:t>
            </a:r>
            <a:r>
              <a:rPr lang="en-US" dirty="0"/>
              <a:t>developed by </a:t>
            </a:r>
            <a:r>
              <a:rPr lang="en-US" b="1" dirty="0"/>
              <a:t>theorists</a:t>
            </a:r>
            <a:r>
              <a:rPr lang="en-US" dirty="0"/>
              <a:t> as a simple computational </a:t>
            </a:r>
            <a:r>
              <a:rPr lang="en-US" dirty="0" smtClean="0"/>
              <a:t>model</a:t>
            </a:r>
          </a:p>
          <a:p>
            <a:r>
              <a:rPr lang="en-US" dirty="0"/>
              <a:t>Michael Rabin and Dana Scott introduced </a:t>
            </a:r>
            <a:r>
              <a:rPr lang="en-US" b="1" dirty="0"/>
              <a:t>non-deterministic finite automata </a:t>
            </a:r>
            <a:r>
              <a:rPr lang="en-US" dirty="0"/>
              <a:t>and the concept of non-determinism in 1959 [</a:t>
            </a:r>
            <a:r>
              <a:rPr lang="en-US" dirty="0">
                <a:hlinkClick r:id="rId3"/>
              </a:rPr>
              <a:t>7</a:t>
            </a:r>
            <a:r>
              <a:rPr lang="en-US" dirty="0"/>
              <a:t>], showing that NFAs can be simulated by (potentially much larger) DFAs in which each DFA state corresponds to a set of NFA states. (They won the Turing Award in 1976 for the introduction of the concept of non-determinism in that paper.)</a:t>
            </a:r>
            <a:endParaRPr lang="en-US" dirty="0" smtClean="0"/>
          </a:p>
          <a:p>
            <a:r>
              <a:rPr lang="en-US" dirty="0"/>
              <a:t>Ken Thompson introduced them to </a:t>
            </a:r>
            <a:r>
              <a:rPr lang="en-US" b="1" dirty="0"/>
              <a:t>programmers</a:t>
            </a:r>
            <a:r>
              <a:rPr lang="en-US" dirty="0"/>
              <a:t> in his implementation of the text editor QED for CTSS</a:t>
            </a:r>
            <a:r>
              <a:rPr lang="en-US" dirty="0" smtClean="0"/>
              <a:t>.</a:t>
            </a:r>
          </a:p>
          <a:p>
            <a:r>
              <a:rPr lang="en-US" dirty="0"/>
              <a:t>Dennis Ritchie followed suit in his own implementation of QED, for </a:t>
            </a:r>
            <a:r>
              <a:rPr lang="en-US" dirty="0" smtClean="0"/>
              <a:t>GE-TSS</a:t>
            </a:r>
          </a:p>
          <a:p>
            <a:r>
              <a:rPr lang="en-US" dirty="0"/>
              <a:t>Thompson and Ritchie would go on to create </a:t>
            </a:r>
            <a:r>
              <a:rPr lang="en-US" b="1" dirty="0"/>
              <a:t>Unix</a:t>
            </a:r>
            <a:r>
              <a:rPr lang="en-US" dirty="0"/>
              <a:t>, and they </a:t>
            </a:r>
            <a:r>
              <a:rPr lang="en-US" b="1" dirty="0"/>
              <a:t>brought regular expressions</a:t>
            </a:r>
            <a:r>
              <a:rPr lang="en-US" dirty="0"/>
              <a:t> with them. </a:t>
            </a:r>
            <a:endParaRPr lang="en-US" dirty="0" smtClean="0"/>
          </a:p>
          <a:p>
            <a:r>
              <a:rPr lang="en-US" dirty="0" smtClean="0"/>
              <a:t>By </a:t>
            </a:r>
            <a:r>
              <a:rPr lang="en-US" dirty="0"/>
              <a:t>the late 1970s, regular expressions were a key feature of the Unix landscape, in tools such as </a:t>
            </a:r>
            <a:r>
              <a:rPr lang="en-US" dirty="0" err="1"/>
              <a:t>ed</a:t>
            </a:r>
            <a:r>
              <a:rPr lang="en-US" dirty="0"/>
              <a:t>, </a:t>
            </a:r>
            <a:r>
              <a:rPr lang="en-US" dirty="0" err="1"/>
              <a:t>sed</a:t>
            </a:r>
            <a:r>
              <a:rPr lang="en-US" dirty="0"/>
              <a:t>, </a:t>
            </a:r>
            <a:r>
              <a:rPr lang="en-US" dirty="0" err="1"/>
              <a:t>grep</a:t>
            </a:r>
            <a:r>
              <a:rPr lang="en-US" dirty="0"/>
              <a:t>, </a:t>
            </a:r>
            <a:r>
              <a:rPr lang="en-US" dirty="0" err="1"/>
              <a:t>egrep</a:t>
            </a:r>
            <a:r>
              <a:rPr lang="en-US" dirty="0"/>
              <a:t>, </a:t>
            </a:r>
            <a:r>
              <a:rPr lang="en-US" dirty="0" err="1"/>
              <a:t>awk</a:t>
            </a:r>
            <a:r>
              <a:rPr lang="en-US" dirty="0"/>
              <a:t>, and </a:t>
            </a:r>
            <a:r>
              <a:rPr lang="en-US" dirty="0" err="1" smtClean="0"/>
              <a:t>lex</a:t>
            </a:r>
            <a:endParaRPr lang="en-US" dirty="0" smtClean="0"/>
          </a:p>
          <a:p>
            <a:endParaRPr lang="en-US" dirty="0"/>
          </a:p>
          <a:p>
            <a:r>
              <a:rPr lang="en-US" dirty="0" smtClean="0"/>
              <a:t>“Thompson </a:t>
            </a:r>
            <a:r>
              <a:rPr lang="en-US" dirty="0"/>
              <a:t>chose not to use his algorithm when implementing the text editor </a:t>
            </a:r>
            <a:r>
              <a:rPr lang="en-US" dirty="0" err="1" smtClean="0"/>
              <a:t>ed</a:t>
            </a:r>
            <a:r>
              <a:rPr lang="en-US" dirty="0" smtClean="0"/>
              <a:t> …. Instead</a:t>
            </a:r>
            <a:r>
              <a:rPr lang="en-US" dirty="0"/>
              <a:t>, these venerable Unix tools used </a:t>
            </a:r>
            <a:r>
              <a:rPr lang="en-US" b="1" dirty="0"/>
              <a:t>recursive backtracking</a:t>
            </a:r>
            <a:r>
              <a:rPr lang="en-US" dirty="0"/>
              <a:t>! </a:t>
            </a:r>
            <a:r>
              <a:rPr lang="en-US" dirty="0" smtClean="0"/>
              <a:t>Backtracking </a:t>
            </a:r>
            <a:r>
              <a:rPr lang="en-US" dirty="0"/>
              <a:t>was justifiable because the regular expression syntax was quite </a:t>
            </a:r>
            <a:r>
              <a:rPr lang="en-US" dirty="0" smtClean="0"/>
              <a:t>limited…. </a:t>
            </a:r>
            <a:r>
              <a:rPr lang="en-US" b="1" dirty="0"/>
              <a:t>Al </a:t>
            </a:r>
            <a:r>
              <a:rPr lang="en-US" b="1" dirty="0" err="1"/>
              <a:t>Aho</a:t>
            </a:r>
            <a:r>
              <a:rPr lang="en-US" dirty="0" err="1"/>
              <a:t>'s</a:t>
            </a:r>
            <a:r>
              <a:rPr lang="en-US" dirty="0"/>
              <a:t> </a:t>
            </a:r>
            <a:r>
              <a:rPr lang="en-US" b="1" dirty="0" err="1"/>
              <a:t>egrep</a:t>
            </a:r>
            <a:r>
              <a:rPr lang="en-US" dirty="0"/>
              <a:t>, which first appeared in the Seventh Edition (1979), was the first Unix tool to provide the full regular expression syntax, using a </a:t>
            </a:r>
            <a:r>
              <a:rPr lang="en-US" dirty="0" err="1"/>
              <a:t>precomputed</a:t>
            </a:r>
            <a:r>
              <a:rPr lang="en-US" dirty="0"/>
              <a:t> DFA</a:t>
            </a:r>
            <a:r>
              <a:rPr lang="en-US" dirty="0" smtClean="0"/>
              <a:t>.” </a:t>
            </a:r>
          </a:p>
          <a:p>
            <a:endParaRPr lang="en-US" dirty="0" smtClean="0"/>
          </a:p>
          <a:p>
            <a:endParaRPr lang="en-US" dirty="0"/>
          </a:p>
        </p:txBody>
      </p:sp>
    </p:spTree>
    <p:extLst>
      <p:ext uri="{BB962C8B-B14F-4D97-AF65-F5344CB8AC3E}">
        <p14:creationId xmlns:p14="http://schemas.microsoft.com/office/powerpoint/2010/main" val="304406660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73676"/>
            <a:ext cx="10018713" cy="808149"/>
          </a:xfrm>
        </p:spPr>
        <p:txBody>
          <a:bodyPr/>
          <a:lstStyle/>
          <a:p>
            <a:r>
              <a:rPr lang="en-US" dirty="0" smtClean="0"/>
              <a:t>Syntax</a:t>
            </a:r>
            <a:endParaRPr lang="en-US" dirty="0"/>
          </a:p>
        </p:txBody>
      </p:sp>
      <p:sp>
        <p:nvSpPr>
          <p:cNvPr id="3" name="Content Placeholder 2"/>
          <p:cNvSpPr>
            <a:spLocks noGrp="1"/>
          </p:cNvSpPr>
          <p:nvPr>
            <p:ph idx="1"/>
          </p:nvPr>
        </p:nvSpPr>
        <p:spPr>
          <a:xfrm>
            <a:off x="1484309" y="1081825"/>
            <a:ext cx="10018713" cy="5473521"/>
          </a:xfrm>
        </p:spPr>
        <p:txBody>
          <a:bodyPr>
            <a:normAutofit/>
          </a:bodyPr>
          <a:lstStyle/>
          <a:p>
            <a:r>
              <a:rPr lang="en-US" dirty="0" smtClean="0"/>
              <a:t>Characters</a:t>
            </a:r>
          </a:p>
          <a:p>
            <a:pPr lvl="1"/>
            <a:r>
              <a:rPr lang="en-US" dirty="0"/>
              <a:t>L</a:t>
            </a:r>
            <a:r>
              <a:rPr lang="en-US" dirty="0" smtClean="0"/>
              <a:t>iterals: a, b, c, …</a:t>
            </a:r>
          </a:p>
          <a:p>
            <a:pPr lvl="1"/>
            <a:r>
              <a:rPr lang="en-US" dirty="0" err="1" smtClean="0"/>
              <a:t>Metacharacters</a:t>
            </a:r>
            <a:r>
              <a:rPr lang="en-US" dirty="0" smtClean="0"/>
              <a:t>:</a:t>
            </a:r>
          </a:p>
          <a:p>
            <a:pPr lvl="2"/>
            <a:r>
              <a:rPr lang="en-US" dirty="0" smtClean="0"/>
              <a:t> * 		(zero or more, possibly different)</a:t>
            </a:r>
          </a:p>
          <a:p>
            <a:pPr lvl="2"/>
            <a:r>
              <a:rPr lang="en-US" dirty="0" smtClean="0"/>
              <a:t>+			(</a:t>
            </a:r>
            <a:r>
              <a:rPr lang="en-US" dirty="0"/>
              <a:t>one or </a:t>
            </a:r>
            <a:r>
              <a:rPr lang="en-US" dirty="0" smtClean="0"/>
              <a:t>more)</a:t>
            </a:r>
          </a:p>
          <a:p>
            <a:pPr lvl="2"/>
            <a:r>
              <a:rPr lang="en-US" dirty="0" smtClean="0"/>
              <a:t>?			(</a:t>
            </a:r>
            <a:r>
              <a:rPr lang="en-US" dirty="0"/>
              <a:t>zero or </a:t>
            </a:r>
            <a:r>
              <a:rPr lang="en-US" dirty="0" smtClean="0"/>
              <a:t>one)</a:t>
            </a:r>
          </a:p>
          <a:p>
            <a:pPr lvl="2"/>
            <a:r>
              <a:rPr lang="en-US" dirty="0" smtClean="0"/>
              <a:t>()</a:t>
            </a:r>
          </a:p>
          <a:p>
            <a:pPr lvl="2"/>
            <a:r>
              <a:rPr lang="en-US" dirty="0"/>
              <a:t>|			</a:t>
            </a:r>
            <a:r>
              <a:rPr lang="en-US" dirty="0" smtClean="0"/>
              <a:t>for </a:t>
            </a:r>
            <a:r>
              <a:rPr lang="en-US" b="1" dirty="0" smtClean="0"/>
              <a:t>e1</a:t>
            </a:r>
            <a:r>
              <a:rPr lang="en-US" dirty="0" smtClean="0"/>
              <a:t> matches </a:t>
            </a:r>
            <a:r>
              <a:rPr lang="en-US" b="1" dirty="0" smtClean="0"/>
              <a:t>s</a:t>
            </a:r>
            <a:r>
              <a:rPr lang="en-US" dirty="0" smtClean="0"/>
              <a:t> and </a:t>
            </a:r>
            <a:r>
              <a:rPr lang="en-US" b="1" dirty="0" smtClean="0"/>
              <a:t>e2</a:t>
            </a:r>
            <a:r>
              <a:rPr lang="en-US" dirty="0" smtClean="0"/>
              <a:t> matches </a:t>
            </a:r>
            <a:r>
              <a:rPr lang="en-US" b="1" dirty="0" smtClean="0"/>
              <a:t>t</a:t>
            </a:r>
            <a:r>
              <a:rPr lang="en-US" dirty="0" smtClean="0"/>
              <a:t>,  </a:t>
            </a:r>
            <a:r>
              <a:rPr lang="en-US" b="1" dirty="0"/>
              <a:t>e1|e2</a:t>
            </a:r>
            <a:r>
              <a:rPr lang="en-US" dirty="0"/>
              <a:t> matches </a:t>
            </a:r>
            <a:r>
              <a:rPr lang="en-US" b="1" dirty="0"/>
              <a:t>s or </a:t>
            </a:r>
            <a:r>
              <a:rPr lang="en-US" b="1" dirty="0" smtClean="0"/>
              <a:t>t</a:t>
            </a:r>
          </a:p>
          <a:p>
            <a:pPr lvl="2"/>
            <a:r>
              <a:rPr lang="en-US" dirty="0" smtClean="0"/>
              <a:t>Escape each with backslash to treat as a literal, </a:t>
            </a:r>
            <a:r>
              <a:rPr lang="en-US" dirty="0" err="1" smtClean="0"/>
              <a:t>eg</a:t>
            </a:r>
            <a:r>
              <a:rPr lang="en-US" dirty="0" smtClean="0"/>
              <a:t> \+</a:t>
            </a:r>
          </a:p>
          <a:p>
            <a:r>
              <a:rPr lang="en-US" dirty="0" smtClean="0"/>
              <a:t>Precedence</a:t>
            </a:r>
          </a:p>
          <a:p>
            <a:pPr lvl="1"/>
            <a:r>
              <a:rPr lang="en-US" dirty="0" smtClean="0"/>
              <a:t>Alternation -&gt; Concatenation -&gt; Repetition (weakest -&gt; strongest binding)</a:t>
            </a:r>
            <a:endParaRPr lang="en-US" dirty="0"/>
          </a:p>
          <a:p>
            <a:endParaRPr lang="en-US" dirty="0" smtClean="0"/>
          </a:p>
        </p:txBody>
      </p:sp>
    </p:spTree>
    <p:extLst>
      <p:ext uri="{BB962C8B-B14F-4D97-AF65-F5344CB8AC3E}">
        <p14:creationId xmlns:p14="http://schemas.microsoft.com/office/powerpoint/2010/main" val="26118591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376707"/>
            <a:ext cx="10018713" cy="653603"/>
          </a:xfrm>
        </p:spPr>
        <p:txBody>
          <a:bodyPr>
            <a:normAutofit fontScale="90000"/>
          </a:bodyPr>
          <a:lstStyle/>
          <a:p>
            <a:r>
              <a:rPr lang="en-US" dirty="0" smtClean="0"/>
              <a:t>Syntax (cont.)</a:t>
            </a:r>
            <a:endParaRPr lang="en-US" dirty="0"/>
          </a:p>
        </p:txBody>
      </p:sp>
      <p:sp>
        <p:nvSpPr>
          <p:cNvPr id="3" name="Content Placeholder 2"/>
          <p:cNvSpPr>
            <a:spLocks noGrp="1"/>
          </p:cNvSpPr>
          <p:nvPr>
            <p:ph idx="1"/>
          </p:nvPr>
        </p:nvSpPr>
        <p:spPr>
          <a:xfrm>
            <a:off x="1484309" y="1301839"/>
            <a:ext cx="10018713" cy="4545169"/>
          </a:xfrm>
        </p:spPr>
        <p:txBody>
          <a:bodyPr>
            <a:normAutofit/>
          </a:bodyPr>
          <a:lstStyle/>
          <a:p>
            <a:r>
              <a:rPr lang="en-US" dirty="0"/>
              <a:t> </a:t>
            </a:r>
            <a:r>
              <a:rPr lang="en-US" dirty="0" smtClean="0"/>
              <a:t>The previous </a:t>
            </a:r>
            <a:r>
              <a:rPr lang="en-US" dirty="0"/>
              <a:t>subset suffices to describe all regular languages: </a:t>
            </a:r>
            <a:r>
              <a:rPr lang="en-US" dirty="0" smtClean="0"/>
              <a:t>“loosely speaking”</a:t>
            </a:r>
          </a:p>
          <a:p>
            <a:r>
              <a:rPr lang="en-US" b="1" dirty="0" smtClean="0"/>
              <a:t>“regular language: </a:t>
            </a:r>
            <a:r>
              <a:rPr lang="en-US" dirty="0" smtClean="0"/>
              <a:t>a </a:t>
            </a:r>
            <a:r>
              <a:rPr lang="en-US" dirty="0"/>
              <a:t>set of strings that can be matched in a single pass through the text using only a fixed amount of memory. </a:t>
            </a:r>
            <a:endParaRPr lang="en-US" dirty="0" smtClean="0"/>
          </a:p>
          <a:p>
            <a:r>
              <a:rPr lang="en-US" dirty="0" smtClean="0"/>
              <a:t>new </a:t>
            </a:r>
            <a:r>
              <a:rPr lang="en-US" dirty="0"/>
              <a:t>operators and escape </a:t>
            </a:r>
            <a:r>
              <a:rPr lang="en-US" dirty="0" smtClean="0"/>
              <a:t>sequences, of Perl and related implementations… </a:t>
            </a:r>
          </a:p>
          <a:p>
            <a:pPr lvl="1"/>
            <a:r>
              <a:rPr lang="en-US" dirty="0" smtClean="0"/>
              <a:t>“These </a:t>
            </a:r>
            <a:r>
              <a:rPr lang="en-US" dirty="0"/>
              <a:t>additions make the regular expressions more concise, and sometimes more cryptic, but usually </a:t>
            </a:r>
            <a:r>
              <a:rPr lang="en-US" b="1" dirty="0"/>
              <a:t>not</a:t>
            </a:r>
            <a:r>
              <a:rPr lang="en-US" dirty="0"/>
              <a:t> more powerful: these fancy new regular expressions almost always have longer equivalents using the traditional </a:t>
            </a:r>
            <a:r>
              <a:rPr lang="en-US" dirty="0" smtClean="0"/>
              <a:t>syntax.”</a:t>
            </a:r>
            <a:endParaRPr lang="en-US" dirty="0"/>
          </a:p>
        </p:txBody>
      </p:sp>
    </p:spTree>
    <p:extLst>
      <p:ext uri="{BB962C8B-B14F-4D97-AF65-F5344CB8AC3E}">
        <p14:creationId xmlns:p14="http://schemas.microsoft.com/office/powerpoint/2010/main" val="21547994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18713" cy="1752599"/>
          </a:xfrm>
        </p:spPr>
        <p:txBody>
          <a:bodyPr/>
          <a:lstStyle/>
          <a:p>
            <a:r>
              <a:rPr lang="en-US" dirty="0" smtClean="0"/>
              <a:t>Finite Automata</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1280" y="2517048"/>
            <a:ext cx="3333750" cy="771525"/>
          </a:xfrm>
        </p:spPr>
      </p:pic>
      <p:sp>
        <p:nvSpPr>
          <p:cNvPr id="5" name="TextBox 4"/>
          <p:cNvSpPr txBox="1"/>
          <p:nvPr/>
        </p:nvSpPr>
        <p:spPr>
          <a:xfrm>
            <a:off x="1484311" y="1395872"/>
            <a:ext cx="3087689" cy="369332"/>
          </a:xfrm>
          <a:prstGeom prst="rect">
            <a:avLst/>
          </a:prstGeom>
          <a:noFill/>
        </p:spPr>
        <p:txBody>
          <a:bodyPr wrap="square" rtlCol="0">
            <a:spAutoFit/>
          </a:bodyPr>
          <a:lstStyle/>
          <a:p>
            <a:r>
              <a:rPr lang="en-US" b="1" dirty="0"/>
              <a:t> </a:t>
            </a:r>
            <a:r>
              <a:rPr lang="en-US" b="1" dirty="0" smtClean="0"/>
              <a:t>Regular </a:t>
            </a:r>
            <a:r>
              <a:rPr lang="en-US" b="1" dirty="0"/>
              <a:t>E</a:t>
            </a:r>
            <a:r>
              <a:rPr lang="en-US" b="1" dirty="0" smtClean="0"/>
              <a:t>xpression: </a:t>
            </a:r>
            <a:r>
              <a:rPr lang="en-US" b="1" dirty="0"/>
              <a:t>a(bb)+</a:t>
            </a:r>
            <a:r>
              <a:rPr lang="en-US" b="1" dirty="0" smtClean="0"/>
              <a:t>a</a:t>
            </a:r>
            <a:endParaRPr lang="en-US" b="1" dirty="0"/>
          </a:p>
        </p:txBody>
      </p:sp>
      <p:sp>
        <p:nvSpPr>
          <p:cNvPr id="7" name="TextBox 6"/>
          <p:cNvSpPr txBox="1"/>
          <p:nvPr/>
        </p:nvSpPr>
        <p:spPr>
          <a:xfrm>
            <a:off x="7273246" y="1395872"/>
            <a:ext cx="3129711" cy="369332"/>
          </a:xfrm>
          <a:prstGeom prst="rect">
            <a:avLst/>
          </a:prstGeom>
          <a:noFill/>
        </p:spPr>
        <p:txBody>
          <a:bodyPr wrap="square" rtlCol="0">
            <a:spAutoFit/>
          </a:bodyPr>
          <a:lstStyle/>
          <a:p>
            <a:r>
              <a:rPr lang="en-US" b="1" dirty="0" smtClean="0"/>
              <a:t>Sample Input on DFA: </a:t>
            </a:r>
            <a:r>
              <a:rPr lang="en-US" b="1" dirty="0" err="1"/>
              <a:t>abbbba</a:t>
            </a:r>
            <a:endParaRPr lang="en-US" b="1" dirty="0"/>
          </a:p>
        </p:txBody>
      </p:sp>
      <p:pic>
        <p:nvPicPr>
          <p:cNvPr id="8" name="Picture 7"/>
          <p:cNvPicPr>
            <a:picLocks noChangeAspect="1"/>
          </p:cNvPicPr>
          <p:nvPr/>
        </p:nvPicPr>
        <p:blipFill>
          <a:blip r:embed="rId3"/>
          <a:stretch>
            <a:fillRect/>
          </a:stretch>
        </p:blipFill>
        <p:spPr>
          <a:xfrm>
            <a:off x="6401935" y="1867692"/>
            <a:ext cx="4562475" cy="4657725"/>
          </a:xfrm>
          <a:prstGeom prst="rect">
            <a:avLst/>
          </a:prstGeom>
        </p:spPr>
      </p:pic>
      <p:sp>
        <p:nvSpPr>
          <p:cNvPr id="9" name="TextBox 8"/>
          <p:cNvSpPr txBox="1"/>
          <p:nvPr/>
        </p:nvSpPr>
        <p:spPr>
          <a:xfrm>
            <a:off x="1722783" y="2133600"/>
            <a:ext cx="662608" cy="369332"/>
          </a:xfrm>
          <a:prstGeom prst="rect">
            <a:avLst/>
          </a:prstGeom>
          <a:noFill/>
        </p:spPr>
        <p:txBody>
          <a:bodyPr wrap="square" rtlCol="0">
            <a:spAutoFit/>
          </a:bodyPr>
          <a:lstStyle/>
          <a:p>
            <a:r>
              <a:rPr lang="en-US" b="1" dirty="0" smtClean="0"/>
              <a:t>DFA</a:t>
            </a:r>
            <a:endParaRPr lang="en-US" b="1" dirty="0"/>
          </a:p>
        </p:txBody>
      </p:sp>
      <p:sp>
        <p:nvSpPr>
          <p:cNvPr id="10" name="TextBox 9"/>
          <p:cNvSpPr txBox="1"/>
          <p:nvPr/>
        </p:nvSpPr>
        <p:spPr>
          <a:xfrm>
            <a:off x="1722783" y="3735420"/>
            <a:ext cx="662608" cy="369332"/>
          </a:xfrm>
          <a:prstGeom prst="rect">
            <a:avLst/>
          </a:prstGeom>
          <a:noFill/>
        </p:spPr>
        <p:txBody>
          <a:bodyPr wrap="square" rtlCol="0">
            <a:spAutoFit/>
          </a:bodyPr>
          <a:lstStyle/>
          <a:p>
            <a:r>
              <a:rPr lang="en-US" b="1" dirty="0" smtClean="0"/>
              <a:t>NFA</a:t>
            </a:r>
            <a:endParaRPr lang="en-US" b="1" dirty="0"/>
          </a:p>
        </p:txBody>
      </p:sp>
      <p:pic>
        <p:nvPicPr>
          <p:cNvPr id="11" name="Picture 10"/>
          <p:cNvPicPr>
            <a:picLocks noChangeAspect="1"/>
          </p:cNvPicPr>
          <p:nvPr/>
        </p:nvPicPr>
        <p:blipFill>
          <a:blip r:embed="rId4"/>
          <a:stretch>
            <a:fillRect/>
          </a:stretch>
        </p:blipFill>
        <p:spPr>
          <a:xfrm>
            <a:off x="1351755" y="4207871"/>
            <a:ext cx="3343275" cy="676275"/>
          </a:xfrm>
          <a:prstGeom prst="rect">
            <a:avLst/>
          </a:prstGeom>
        </p:spPr>
      </p:pic>
      <p:sp>
        <p:nvSpPr>
          <p:cNvPr id="12" name="TextBox 11"/>
          <p:cNvSpPr txBox="1"/>
          <p:nvPr/>
        </p:nvSpPr>
        <p:spPr>
          <a:xfrm>
            <a:off x="10788177" y="6488668"/>
            <a:ext cx="1429689" cy="369332"/>
          </a:xfrm>
          <a:prstGeom prst="rect">
            <a:avLst/>
          </a:prstGeom>
          <a:noFill/>
        </p:spPr>
        <p:txBody>
          <a:bodyPr wrap="square" rtlCol="0">
            <a:spAutoFit/>
          </a:bodyPr>
          <a:lstStyle/>
          <a:p>
            <a:r>
              <a:rPr lang="en-US" dirty="0" smtClean="0"/>
              <a:t>Image: Cox</a:t>
            </a:r>
            <a:endParaRPr lang="en-US" dirty="0"/>
          </a:p>
        </p:txBody>
      </p:sp>
    </p:spTree>
    <p:extLst>
      <p:ext uri="{BB962C8B-B14F-4D97-AF65-F5344CB8AC3E}">
        <p14:creationId xmlns:p14="http://schemas.microsoft.com/office/powerpoint/2010/main" val="20291416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18713" cy="1752599"/>
          </a:xfrm>
        </p:spPr>
        <p:txBody>
          <a:bodyPr/>
          <a:lstStyle/>
          <a:p>
            <a:r>
              <a:rPr lang="en-US" dirty="0" smtClean="0"/>
              <a:t>Finite Automata</a:t>
            </a:r>
            <a:endParaRPr lang="en-US" dirty="0"/>
          </a:p>
        </p:txBody>
      </p:sp>
      <p:pic>
        <p:nvPicPr>
          <p:cNvPr id="6" name="Picture 5"/>
          <p:cNvPicPr>
            <a:picLocks noChangeAspect="1"/>
          </p:cNvPicPr>
          <p:nvPr/>
        </p:nvPicPr>
        <p:blipFill>
          <a:blip r:embed="rId2"/>
          <a:stretch>
            <a:fillRect/>
          </a:stretch>
        </p:blipFill>
        <p:spPr>
          <a:xfrm>
            <a:off x="2808667" y="1752599"/>
            <a:ext cx="7151833" cy="4429260"/>
          </a:xfrm>
          <a:prstGeom prst="rect">
            <a:avLst/>
          </a:prstGeom>
        </p:spPr>
      </p:pic>
      <p:sp>
        <p:nvSpPr>
          <p:cNvPr id="12" name="TextBox 11"/>
          <p:cNvSpPr txBox="1"/>
          <p:nvPr/>
        </p:nvSpPr>
        <p:spPr>
          <a:xfrm>
            <a:off x="2808667" y="1383267"/>
            <a:ext cx="1970468" cy="369332"/>
          </a:xfrm>
          <a:prstGeom prst="rect">
            <a:avLst/>
          </a:prstGeom>
          <a:noFill/>
        </p:spPr>
        <p:txBody>
          <a:bodyPr wrap="square" rtlCol="0">
            <a:spAutoFit/>
          </a:bodyPr>
          <a:lstStyle/>
          <a:p>
            <a:r>
              <a:rPr lang="en-US" b="1" dirty="0" smtClean="0"/>
              <a:t>NFA  -&gt; DFA:</a:t>
            </a:r>
            <a:endParaRPr lang="en-US" b="1" dirty="0"/>
          </a:p>
        </p:txBody>
      </p:sp>
      <p:sp>
        <p:nvSpPr>
          <p:cNvPr id="13" name="TextBox 12"/>
          <p:cNvSpPr txBox="1"/>
          <p:nvPr/>
        </p:nvSpPr>
        <p:spPr>
          <a:xfrm>
            <a:off x="10788177" y="6488668"/>
            <a:ext cx="1429689" cy="369332"/>
          </a:xfrm>
          <a:prstGeom prst="rect">
            <a:avLst/>
          </a:prstGeom>
          <a:noFill/>
        </p:spPr>
        <p:txBody>
          <a:bodyPr wrap="square" rtlCol="0">
            <a:spAutoFit/>
          </a:bodyPr>
          <a:lstStyle/>
          <a:p>
            <a:r>
              <a:rPr lang="en-US" dirty="0" smtClean="0"/>
              <a:t>Image: Cox</a:t>
            </a:r>
            <a:endParaRPr lang="en-US" dirty="0"/>
          </a:p>
        </p:txBody>
      </p:sp>
    </p:spTree>
    <p:extLst>
      <p:ext uri="{BB962C8B-B14F-4D97-AF65-F5344CB8AC3E}">
        <p14:creationId xmlns:p14="http://schemas.microsoft.com/office/powerpoint/2010/main" val="147258160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198263"/>
            <a:ext cx="10018713" cy="1047481"/>
          </a:xfrm>
        </p:spPr>
        <p:txBody>
          <a:bodyPr/>
          <a:lstStyle/>
          <a:p>
            <a:r>
              <a:rPr lang="en-US" dirty="0" smtClean="0"/>
              <a:t>Regular Expression -&gt; NFA </a:t>
            </a:r>
            <a:endParaRPr lang="en-US" dirty="0"/>
          </a:p>
        </p:txBody>
      </p:sp>
      <p:pic>
        <p:nvPicPr>
          <p:cNvPr id="4" name="Picture 3"/>
          <p:cNvPicPr>
            <a:picLocks noChangeAspect="1"/>
          </p:cNvPicPr>
          <p:nvPr/>
        </p:nvPicPr>
        <p:blipFill>
          <a:blip r:embed="rId2"/>
          <a:stretch>
            <a:fillRect/>
          </a:stretch>
        </p:blipFill>
        <p:spPr>
          <a:xfrm>
            <a:off x="2492562" y="1017101"/>
            <a:ext cx="1609725" cy="485775"/>
          </a:xfrm>
          <a:prstGeom prst="rect">
            <a:avLst/>
          </a:prstGeom>
        </p:spPr>
      </p:pic>
      <p:pic>
        <p:nvPicPr>
          <p:cNvPr id="5" name="Picture 4"/>
          <p:cNvPicPr>
            <a:picLocks noChangeAspect="1"/>
          </p:cNvPicPr>
          <p:nvPr/>
        </p:nvPicPr>
        <p:blipFill>
          <a:blip r:embed="rId3"/>
          <a:stretch>
            <a:fillRect/>
          </a:stretch>
        </p:blipFill>
        <p:spPr>
          <a:xfrm>
            <a:off x="2492562" y="1735359"/>
            <a:ext cx="2809875" cy="571500"/>
          </a:xfrm>
          <a:prstGeom prst="rect">
            <a:avLst/>
          </a:prstGeom>
        </p:spPr>
      </p:pic>
      <p:pic>
        <p:nvPicPr>
          <p:cNvPr id="6" name="Picture 5"/>
          <p:cNvPicPr>
            <a:picLocks noChangeAspect="1"/>
          </p:cNvPicPr>
          <p:nvPr/>
        </p:nvPicPr>
        <p:blipFill>
          <a:blip r:embed="rId4"/>
          <a:stretch>
            <a:fillRect/>
          </a:stretch>
        </p:blipFill>
        <p:spPr>
          <a:xfrm>
            <a:off x="2492562" y="2527748"/>
            <a:ext cx="2581275" cy="962025"/>
          </a:xfrm>
          <a:prstGeom prst="rect">
            <a:avLst/>
          </a:prstGeom>
        </p:spPr>
      </p:pic>
      <p:pic>
        <p:nvPicPr>
          <p:cNvPr id="7" name="Picture 6"/>
          <p:cNvPicPr>
            <a:picLocks noChangeAspect="1"/>
          </p:cNvPicPr>
          <p:nvPr/>
        </p:nvPicPr>
        <p:blipFill>
          <a:blip r:embed="rId5"/>
          <a:stretch>
            <a:fillRect/>
          </a:stretch>
        </p:blipFill>
        <p:spPr>
          <a:xfrm>
            <a:off x="2492562" y="3710662"/>
            <a:ext cx="2314575" cy="838200"/>
          </a:xfrm>
          <a:prstGeom prst="rect">
            <a:avLst/>
          </a:prstGeom>
        </p:spPr>
      </p:pic>
      <p:pic>
        <p:nvPicPr>
          <p:cNvPr id="8" name="Picture 7"/>
          <p:cNvPicPr>
            <a:picLocks noChangeAspect="1"/>
          </p:cNvPicPr>
          <p:nvPr/>
        </p:nvPicPr>
        <p:blipFill>
          <a:blip r:embed="rId6"/>
          <a:stretch>
            <a:fillRect/>
          </a:stretch>
        </p:blipFill>
        <p:spPr>
          <a:xfrm>
            <a:off x="2492562" y="4769750"/>
            <a:ext cx="2124075" cy="885825"/>
          </a:xfrm>
          <a:prstGeom prst="rect">
            <a:avLst/>
          </a:prstGeom>
        </p:spPr>
      </p:pic>
      <p:pic>
        <p:nvPicPr>
          <p:cNvPr id="10" name="Picture 9"/>
          <p:cNvPicPr>
            <a:picLocks noChangeAspect="1"/>
          </p:cNvPicPr>
          <p:nvPr/>
        </p:nvPicPr>
        <p:blipFill>
          <a:blip r:embed="rId7"/>
          <a:stretch>
            <a:fillRect/>
          </a:stretch>
        </p:blipFill>
        <p:spPr>
          <a:xfrm>
            <a:off x="2492562" y="5876464"/>
            <a:ext cx="2447925" cy="771525"/>
          </a:xfrm>
          <a:prstGeom prst="rect">
            <a:avLst/>
          </a:prstGeom>
        </p:spPr>
      </p:pic>
      <p:sp>
        <p:nvSpPr>
          <p:cNvPr id="11" name="TextBox 10"/>
          <p:cNvSpPr txBox="1"/>
          <p:nvPr/>
        </p:nvSpPr>
        <p:spPr>
          <a:xfrm>
            <a:off x="7044744" y="1287841"/>
            <a:ext cx="3289327" cy="1200329"/>
          </a:xfrm>
          <a:prstGeom prst="rect">
            <a:avLst/>
          </a:prstGeom>
          <a:noFill/>
        </p:spPr>
        <p:txBody>
          <a:bodyPr wrap="square" rtlCol="0">
            <a:spAutoFit/>
          </a:bodyPr>
          <a:lstStyle/>
          <a:p>
            <a:r>
              <a:rPr lang="en-US" dirty="0"/>
              <a:t>(</a:t>
            </a:r>
            <a:r>
              <a:rPr lang="en-US" dirty="0" smtClean="0"/>
              <a:t>It has also been proven that an equal DFA can be created to implement the logic of any NFA, and so any Regular Expression)</a:t>
            </a:r>
            <a:endParaRPr lang="en-US" dirty="0"/>
          </a:p>
        </p:txBody>
      </p:sp>
      <p:sp>
        <p:nvSpPr>
          <p:cNvPr id="12" name="TextBox 11"/>
          <p:cNvSpPr txBox="1"/>
          <p:nvPr/>
        </p:nvSpPr>
        <p:spPr>
          <a:xfrm>
            <a:off x="10788177" y="6488668"/>
            <a:ext cx="1429689" cy="369332"/>
          </a:xfrm>
          <a:prstGeom prst="rect">
            <a:avLst/>
          </a:prstGeom>
          <a:noFill/>
        </p:spPr>
        <p:txBody>
          <a:bodyPr wrap="square" rtlCol="0">
            <a:spAutoFit/>
          </a:bodyPr>
          <a:lstStyle/>
          <a:p>
            <a:r>
              <a:rPr lang="en-US" dirty="0" smtClean="0"/>
              <a:t>Image: Cox</a:t>
            </a:r>
            <a:endParaRPr lang="en-US" dirty="0"/>
          </a:p>
        </p:txBody>
      </p:sp>
    </p:spTree>
    <p:extLst>
      <p:ext uri="{BB962C8B-B14F-4D97-AF65-F5344CB8AC3E}">
        <p14:creationId xmlns:p14="http://schemas.microsoft.com/office/powerpoint/2010/main" val="349620869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TC103457496[[fn=Parallax]]</Template>
  <TotalTime>1580</TotalTime>
  <Words>1333</Words>
  <Application>Microsoft Macintosh PowerPoint</Application>
  <PresentationFormat>Custom</PresentationFormat>
  <Paragraphs>147</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Parallax</vt:lpstr>
      <vt:lpstr>PowerPoint Presentation</vt:lpstr>
      <vt:lpstr>Overview</vt:lpstr>
      <vt:lpstr>Runtime</vt:lpstr>
      <vt:lpstr>A Brief History of Pattern Matching</vt:lpstr>
      <vt:lpstr>Syntax</vt:lpstr>
      <vt:lpstr>Syntax (cont.)</vt:lpstr>
      <vt:lpstr>Finite Automata</vt:lpstr>
      <vt:lpstr>Finite Automata</vt:lpstr>
      <vt:lpstr>Regular Expression -&gt; NFA </vt:lpstr>
      <vt:lpstr>The Algorithm</vt:lpstr>
      <vt:lpstr>Algorithm (cont.)</vt:lpstr>
      <vt:lpstr>Algorithm (cont.)</vt:lpstr>
      <vt:lpstr>Algorithm (cont.)</vt:lpstr>
      <vt:lpstr>The Compiler and Implementation</vt:lpstr>
      <vt:lpstr>The Compiler and Implementation</vt:lpstr>
      <vt:lpstr>Compiler and Implementation</vt:lpstr>
      <vt:lpstr>The Compiler and Implementation</vt:lpstr>
      <vt:lpstr>PowerPoint Presentation</vt:lpstr>
      <vt:lpstr>The Compiler and Implementation</vt:lpstr>
      <vt:lpstr>The Compiler and Implementation</vt:lpstr>
      <vt:lpstr>The Compiler and Implementation</vt:lpstr>
      <vt:lpstr>The Compiler and Implementation</vt:lpstr>
      <vt:lpstr>The Compiler and Implementation</vt:lpstr>
      <vt:lpstr>PowerPoint Presentation</vt:lpstr>
      <vt:lpstr>Simulation of the Cox ANSCI C NFA</vt:lpstr>
      <vt:lpstr>Simulation of the Cox ANSCI C NFA</vt:lpstr>
      <vt:lpstr>Performance</vt:lpstr>
      <vt:lpstr>Why not switch to the multi-state approach?</vt:lpstr>
      <vt:lpstr>Backreferences</vt:lpstr>
      <vt:lpstr>Conclusion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Newman</dc:creator>
  <cp:lastModifiedBy>Alfred Aho</cp:lastModifiedBy>
  <cp:revision>55</cp:revision>
  <dcterms:created xsi:type="dcterms:W3CDTF">2014-10-12T19:19:59Z</dcterms:created>
  <dcterms:modified xsi:type="dcterms:W3CDTF">2014-10-15T03:59:36Z</dcterms:modified>
</cp:coreProperties>
</file>