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7" r:id="rId1"/>
  </p:sldMasterIdLst>
  <p:notesMasterIdLst>
    <p:notesMasterId r:id="rId34"/>
  </p:notesMasterIdLst>
  <p:handoutMasterIdLst>
    <p:handoutMasterId r:id="rId35"/>
  </p:handoutMasterIdLst>
  <p:sldIdLst>
    <p:sldId id="256" r:id="rId2"/>
    <p:sldId id="315" r:id="rId3"/>
    <p:sldId id="258" r:id="rId4"/>
    <p:sldId id="289" r:id="rId5"/>
    <p:sldId id="259" r:id="rId6"/>
    <p:sldId id="260" r:id="rId7"/>
    <p:sldId id="261" r:id="rId8"/>
    <p:sldId id="262" r:id="rId9"/>
    <p:sldId id="316" r:id="rId10"/>
    <p:sldId id="317" r:id="rId11"/>
    <p:sldId id="320" r:id="rId12"/>
    <p:sldId id="302" r:id="rId13"/>
    <p:sldId id="304" r:id="rId14"/>
    <p:sldId id="322" r:id="rId15"/>
    <p:sldId id="295" r:id="rId16"/>
    <p:sldId id="305" r:id="rId17"/>
    <p:sldId id="303" r:id="rId18"/>
    <p:sldId id="306" r:id="rId19"/>
    <p:sldId id="307" r:id="rId20"/>
    <p:sldId id="296" r:id="rId21"/>
    <p:sldId id="297" r:id="rId22"/>
    <p:sldId id="298" r:id="rId23"/>
    <p:sldId id="299" r:id="rId24"/>
    <p:sldId id="300" r:id="rId25"/>
    <p:sldId id="308" r:id="rId26"/>
    <p:sldId id="313" r:id="rId27"/>
    <p:sldId id="314" r:id="rId28"/>
    <p:sldId id="321" r:id="rId29"/>
    <p:sldId id="318" r:id="rId30"/>
    <p:sldId id="312" r:id="rId31"/>
    <p:sldId id="287" r:id="rId32"/>
    <p:sldId id="311" r:id="rId33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36" y="-3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veta:Dropbox:projects:ColumbiaDS:presentations:AISBWorkshop:AISBWorkshop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veta:Dropbox:projects:ColumbiaDS:presentations:AISBWorkshop:AISBWorkshopGraphs.xlsx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Sheet1!$I$1</c:f>
              <c:strCache>
                <c:ptCount val="1"/>
                <c:pt idx="0">
                  <c:v>AskDiff</c:v>
                </c:pt>
              </c:strCache>
            </c:strRef>
          </c:cat>
          <c:val>
            <c:numRef>
              <c:f>Sheet1!$I$2</c:f>
              <c:numCache>
                <c:formatCode>General</c:formatCode>
                <c:ptCount val="1"/>
                <c:pt idx="0">
                  <c:v>0.44</c:v>
                </c:pt>
              </c:numCache>
            </c:numRef>
          </c:val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Sheet1!$I$1</c:f>
              <c:strCache>
                <c:ptCount val="1"/>
                <c:pt idx="0">
                  <c:v>AskDiff</c:v>
                </c:pt>
              </c:strCache>
            </c:strRef>
          </c:cat>
          <c:val>
            <c:numRef>
              <c:f>Sheet1!$I$3</c:f>
              <c:numCache>
                <c:formatCode>General</c:formatCode>
                <c:ptCount val="1"/>
                <c:pt idx="0">
                  <c:v>0.43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5032536"/>
        <c:axId val="-2054383976"/>
      </c:barChart>
      <c:catAx>
        <c:axId val="-20550325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4383976"/>
        <c:crosses val="autoZero"/>
        <c:auto val="1"/>
        <c:lblAlgn val="ctr"/>
        <c:lblOffset val="100"/>
        <c:noMultiLvlLbl val="0"/>
      </c:catAx>
      <c:valAx>
        <c:axId val="-2054383976"/>
        <c:scaling>
          <c:orientation val="minMax"/>
          <c:max val="0.7"/>
          <c:min val="0.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Proportion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5032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Human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Correct</c:v>
                </c:pt>
                <c:pt idx="1">
                  <c:v>Logical</c:v>
                </c:pt>
                <c:pt idx="2">
                  <c:v>Meaningful </c:v>
                </c:pt>
                <c:pt idx="3">
                  <c:v>Natural</c:v>
                </c:pt>
                <c:pt idx="4">
                  <c:v>Pref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4.15</c:v>
                </c:pt>
                <c:pt idx="1">
                  <c:v>3.59</c:v>
                </c:pt>
                <c:pt idx="2">
                  <c:v>3.89</c:v>
                </c:pt>
                <c:pt idx="3">
                  <c:v>4.02</c:v>
                </c:pt>
                <c:pt idx="4">
                  <c:v>3.32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Computer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Sheet1!$B$1:$F$1</c:f>
              <c:strCache>
                <c:ptCount val="5"/>
                <c:pt idx="0">
                  <c:v>Correct</c:v>
                </c:pt>
                <c:pt idx="1">
                  <c:v>Logical</c:v>
                </c:pt>
                <c:pt idx="2">
                  <c:v>Meaningful </c:v>
                </c:pt>
                <c:pt idx="3">
                  <c:v>Natural</c:v>
                </c:pt>
                <c:pt idx="4">
                  <c:v>Pref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3.72</c:v>
                </c:pt>
                <c:pt idx="1">
                  <c:v>3.86</c:v>
                </c:pt>
                <c:pt idx="2">
                  <c:v>3.99</c:v>
                </c:pt>
                <c:pt idx="3">
                  <c:v>3.65</c:v>
                </c:pt>
                <c:pt idx="4">
                  <c:v>3.37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078840"/>
        <c:axId val="-2050672104"/>
      </c:barChart>
      <c:catAx>
        <c:axId val="-20820788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Question</a:t>
                </a:r>
              </a:p>
            </c:rich>
          </c:tx>
          <c:layout/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50672104"/>
        <c:crosses val="autoZero"/>
        <c:auto val="1"/>
        <c:lblAlgn val="ctr"/>
        <c:lblOffset val="100"/>
        <c:noMultiLvlLbl val="0"/>
      </c:catAx>
      <c:valAx>
        <c:axId val="-20506721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Average</a:t>
                </a:r>
                <a:r>
                  <a:rPr lang="en-US" sz="1400" baseline="0"/>
                  <a:t> Score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0820788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0.55435</cdr:x>
      <cdr:y>0.03458</cdr:y>
    </cdr:from>
    <cdr:to>
      <cdr:x>0.63043</cdr:x>
      <cdr:y>0.16076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6200" y="152400"/>
          <a:ext cx="533400" cy="5560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GB"/>
          </a:defPPr>
          <a:lvl1pPr algn="l" defTabSz="457200" rtl="0" fontAlgn="base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1pPr>
          <a:lvl2pPr marL="742950" indent="-285750" algn="l" defTabSz="457200" rtl="0" fontAlgn="base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2pPr>
          <a:lvl3pPr marL="1143000" indent="-228600" algn="l" defTabSz="457200" rtl="0" fontAlgn="base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3pPr>
          <a:lvl4pPr marL="1600200" indent="-228600" algn="l" defTabSz="457200" rtl="0" fontAlgn="base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4pPr>
          <a:lvl5pPr marL="2057400" indent="-228600" algn="l" defTabSz="457200" rtl="0" fontAlgn="base" hangingPunct="0">
            <a:lnSpc>
              <a:spcPct val="93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100000"/>
            <a:buFont typeface="Times New Roman" charset="0"/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5pPr>
          <a:lvl6pPr marL="22860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6pPr>
          <a:lvl7pPr marL="27432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7pPr>
          <a:lvl8pPr marL="32004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8pPr>
          <a:lvl9pPr marL="3657600" algn="l" defTabSz="4572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defRPr>
          </a:lvl9pPr>
        </a:lstStyle>
        <a:p xmlns:a="http://schemas.openxmlformats.org/drawingml/2006/main">
          <a:r>
            <a:rPr lang="en-US" sz="3200" dirty="0" smtClean="0"/>
            <a:t>*</a:t>
          </a:r>
          <a:endParaRPr lang="en-US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51CA6-1BAB-7547-8946-6E26883FC6BB}" type="datetimeFigureOut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73ADA-162B-684A-96E1-DFACFB472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394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charset="0"/>
                <a:cs typeface="DejaVu Sans" charset="0"/>
              </a:defRPr>
            </a:lvl1pPr>
          </a:lstStyle>
          <a:p>
            <a:pPr>
              <a:defRPr/>
            </a:pPr>
            <a:fld id="{F695E492-1726-694E-B81C-15CFBDD88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49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4F862D2-3EA0-824F-BDE9-9D16EAE69F3E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686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-13765213" y="-11798300"/>
            <a:ext cx="15733713" cy="11799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686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-11798300" y="-11798300"/>
            <a:ext cx="11799888" cy="11799888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17AFFA8D-60CA-4C4C-9284-E9B16E8B3D7E}" type="slidenum">
              <a:rPr lang="en-US" sz="1400" smtClean="0">
                <a:cs typeface="ＭＳ Ｐゴシック" charset="0"/>
              </a:rPr>
              <a:pPr>
                <a:defRPr/>
              </a:pPr>
              <a:t>1</a:t>
            </a:fld>
            <a:endParaRPr lang="en-US" sz="1400" smtClean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E25C8FCD-DEA3-BC4B-8BEA-E883AA6F154B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9AA08F9-1D08-1448-ABFA-63875C9C1CBB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929DE80D-1BB3-7040-AEEB-7AD3AF5DBFE8}" type="slidenum">
              <a:rPr lang="en-US" sz="1400" smtClean="0">
                <a:cs typeface="ＭＳ Ｐゴシック" charset="0"/>
              </a:rPr>
              <a:pPr>
                <a:defRPr/>
              </a:pPr>
              <a:t>3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389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25EDEA60-B095-D049-AB31-EEC8D1F02F3F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B15A15D7-88D6-0148-8CD6-3836F4F41DDB}" type="slidenum">
              <a:rPr lang="en-US" sz="1400" smtClean="0">
                <a:cs typeface="ＭＳ Ｐゴシック" charset="0"/>
              </a:rPr>
              <a:pPr>
                <a:defRPr/>
              </a:pPr>
              <a:t>4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38914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5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CA263E7-652C-0545-8C1F-FA94746DEB2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42CC0712-9D47-FD42-B765-6613B94AE110}" type="slidenum">
              <a:rPr lang="en-US" sz="1400" smtClean="0">
                <a:cs typeface="ＭＳ Ｐゴシック" charset="0"/>
              </a:rPr>
              <a:pPr>
                <a:defRPr/>
              </a:pPr>
              <a:t>5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39938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9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AFC0D09B-1E81-0246-AE15-DCF3FAA36DA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CF498F0B-7B0A-CF43-B26C-67F606929784}" type="slidenum">
              <a:rPr lang="en-US" sz="1400" smtClean="0">
                <a:cs typeface="ＭＳ Ｐゴシック" charset="0"/>
              </a:rPr>
              <a:pPr>
                <a:defRPr/>
              </a:pPr>
              <a:t>6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40962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3C6761B1-F8B8-FB47-8EE7-C87DA1FC6ACA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1C9B91FA-199E-1642-A4CF-5A5EACB4D70B}" type="slidenum">
              <a:rPr lang="en-US" sz="1400" smtClean="0">
                <a:cs typeface="ＭＳ Ｐゴシック" charset="0"/>
              </a:rPr>
              <a:pPr>
                <a:defRPr/>
              </a:pPr>
              <a:t>7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41986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F58B4B8-992A-7145-B008-3A1AE30485C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6AB5FC0D-7D34-4D4A-91EC-62962FB92604}" type="slidenum">
              <a:rPr lang="en-US" sz="1400" smtClean="0">
                <a:cs typeface="ＭＳ Ｐゴシック" charset="0"/>
              </a:rPr>
              <a:pPr>
                <a:defRPr/>
              </a:pPr>
              <a:t>8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4301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B4E95388-163D-5346-9692-44C8C1F72C03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4F8342D5-5C47-3747-860B-70C70C6E2CD6}" type="slidenum">
              <a:rPr lang="en-US" sz="1400" smtClean="0">
                <a:cs typeface="ＭＳ Ｐゴシック" charset="0"/>
              </a:rPr>
              <a:pPr>
                <a:defRPr/>
              </a:pPr>
              <a:t>30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4813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1304508-5824-D943-BD72-2C62F6BBBA5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>
              <a:defRPr/>
            </a:pPr>
            <a:fld id="{94FCB459-627F-5941-8F08-42E3BBBA23F3}" type="slidenum">
              <a:rPr lang="en-US" sz="1400" smtClean="0">
                <a:cs typeface="ＭＳ Ｐゴシック" charset="0"/>
              </a:rPr>
              <a:pPr>
                <a:defRPr/>
              </a:pPr>
              <a:t>31</a:t>
            </a:fld>
            <a:endParaRPr lang="en-US" sz="1400" smtClean="0">
              <a:cs typeface="ＭＳ Ｐゴシック" charset="0"/>
            </a:endParaRPr>
          </a:p>
        </p:txBody>
      </p:sp>
      <p:sp>
        <p:nvSpPr>
          <p:cNvPr id="68610" name="Text Box 2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861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cs typeface="Droid San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63675" y="1427163"/>
            <a:ext cx="7153275" cy="347662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lIns="100794" tIns="50397" rIns="100794" bIns="50397">
            <a:normAutofit/>
          </a:bodyPr>
          <a:lstStyle/>
          <a:p>
            <a:pPr defTabSz="1007943" hangingPunct="1">
              <a:spcBef>
                <a:spcPts val="220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5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429" y="1679927"/>
            <a:ext cx="7163768" cy="1901346"/>
          </a:xfrm>
        </p:spPr>
        <p:txBody>
          <a:bodyPr rtlCol="0">
            <a:noAutofit/>
          </a:bodyPr>
          <a:lstStyle>
            <a:lvl1pPr marL="0" indent="0" algn="ctr" defTabSz="1007943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51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429" y="3636550"/>
            <a:ext cx="7163769" cy="1010427"/>
          </a:xfrm>
        </p:spPr>
        <p:txBody>
          <a:bodyPr rtlCol="0">
            <a:normAutofit/>
          </a:bodyPr>
          <a:lstStyle>
            <a:lvl1pPr marL="0" indent="0" algn="ctr" defTabSz="1007943" rtl="0" eaLnBrk="1" latinLnBrk="0" hangingPunct="1">
              <a:spcBef>
                <a:spcPts val="331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E542-DA6E-794D-8E32-4B1E40DBDE30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BCFC2-D326-BC4C-8937-9A127DB14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2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5" y="674476"/>
            <a:ext cx="4497415" cy="1280945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035" y="1970780"/>
            <a:ext cx="4497415" cy="4100779"/>
          </a:xfrm>
        </p:spPr>
        <p:txBody>
          <a:bodyPr>
            <a:normAutofit/>
          </a:bodyPr>
          <a:lstStyle>
            <a:lvl1pPr marL="0" indent="0" algn="ctr">
              <a:spcBef>
                <a:spcPts val="66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612052" y="396164"/>
            <a:ext cx="4032250" cy="5862195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5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E9FA1-741F-A14C-ADBE-C62AA4DC0E2C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3F30-9118-2545-8864-CC5149F13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A97A2-9DBC-B041-B379-AE6FC19B27E2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5B5D6-70AA-914F-8F71-DE1622582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88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24684" y="405984"/>
            <a:ext cx="1680104" cy="61457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5537" y="405984"/>
            <a:ext cx="7374958" cy="61457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7BABB-FADB-5F40-AFF2-A170A8B5B8AE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5DC62-47C6-B34C-8D46-DB9D7B36D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70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671513"/>
            <a:ext cx="8566150" cy="4702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6F03-927E-9844-846D-73866ADBA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EDF07-1A39-784D-98A9-3B2C24E4299C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AACF2-29D0-3F41-98BE-D00869CA5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44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776" y="3695843"/>
            <a:ext cx="9279075" cy="16204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0776" y="5259176"/>
            <a:ext cx="9279075" cy="1072190"/>
          </a:xfrm>
        </p:spPr>
        <p:txBody>
          <a:bodyPr>
            <a:normAutofit/>
          </a:bodyPr>
          <a:lstStyle>
            <a:lvl1pPr marL="0" indent="0" algn="ctr">
              <a:spcBef>
                <a:spcPts val="331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08980" y="400733"/>
            <a:ext cx="9262666" cy="3127115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9506B-7FEE-D040-B355-53830BFAFFF0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34104-66EE-0D42-842D-26C2A2627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6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38" y="2649022"/>
            <a:ext cx="8881801" cy="1501435"/>
          </a:xfrm>
        </p:spPr>
        <p:txBody>
          <a:bodyPr/>
          <a:lstStyle>
            <a:lvl1pPr algn="ctr">
              <a:defRPr sz="51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38" y="4118254"/>
            <a:ext cx="8881801" cy="1653678"/>
          </a:xfrm>
        </p:spPr>
        <p:txBody>
          <a:bodyPr>
            <a:normAutofit/>
          </a:bodyPr>
          <a:lstStyle>
            <a:lvl1pPr marL="0" indent="0" algn="ctr">
              <a:spcBef>
                <a:spcPts val="331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C115-A892-8047-9CA3-FAA12C890929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145A3-D08B-4048-BF60-8B31A93E1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37" y="118583"/>
            <a:ext cx="8866051" cy="14737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537" y="1763925"/>
            <a:ext cx="4233863" cy="4787794"/>
          </a:xfrm>
        </p:spPr>
        <p:txBody>
          <a:bodyPr>
            <a:normAutofit/>
          </a:bodyPr>
          <a:lstStyle>
            <a:lvl1pPr>
              <a:spcBef>
                <a:spcPts val="1764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37726" y="1763925"/>
            <a:ext cx="4233863" cy="4787794"/>
          </a:xfrm>
        </p:spPr>
        <p:txBody>
          <a:bodyPr>
            <a:normAutofit/>
          </a:bodyPr>
          <a:lstStyle>
            <a:lvl1pPr>
              <a:spcBef>
                <a:spcPts val="1764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AD03D-AB4A-CC4B-AA5E-1C4D991EAB53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49DE4-3C05-C146-8BB8-EA49A9221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7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36" y="118583"/>
            <a:ext cx="8866051" cy="14737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536" y="1601911"/>
            <a:ext cx="4233863" cy="82771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536" y="2587591"/>
            <a:ext cx="4233863" cy="3964128"/>
          </a:xfrm>
        </p:spPr>
        <p:txBody>
          <a:bodyPr>
            <a:normAutofit/>
          </a:bodyPr>
          <a:lstStyle>
            <a:lvl1pPr>
              <a:spcBef>
                <a:spcPts val="1764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7724" y="1601911"/>
            <a:ext cx="4233863" cy="82771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7724" y="2587591"/>
            <a:ext cx="4233863" cy="3964128"/>
          </a:xfrm>
        </p:spPr>
        <p:txBody>
          <a:bodyPr>
            <a:normAutofit/>
          </a:bodyPr>
          <a:lstStyle>
            <a:lvl1pPr>
              <a:spcBef>
                <a:spcPts val="1764"/>
              </a:spcBef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AE75-8F19-3C4C-AE27-F9221E0433CD}" type="datetime1">
              <a:rPr lang="en-US" smtClean="0"/>
              <a:t>4/1/14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9BC56-7B7C-2C47-A89F-511CF6BE5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93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BBDBE-3569-7040-ACFC-D093902126E0}" type="datetime1">
              <a:rPr lang="en-US" smtClean="0"/>
              <a:t>4/1/14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4F012-2C99-5647-9132-446624F18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26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A3E68-E342-5C4D-AA5B-D87001735802}" type="datetime1">
              <a:rPr lang="en-US" smtClean="0"/>
              <a:t>4/1/14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93E73-211F-904C-86D8-BBF26ADA1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54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035" y="674476"/>
            <a:ext cx="4233863" cy="1280945"/>
          </a:xfrm>
        </p:spPr>
        <p:txBody>
          <a:bodyPr/>
          <a:lstStyle>
            <a:lvl1pPr algn="ctr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8634" y="405982"/>
            <a:ext cx="4233863" cy="6145736"/>
          </a:xfrm>
        </p:spPr>
        <p:txBody>
          <a:bodyPr>
            <a:normAutofit/>
          </a:bodyPr>
          <a:lstStyle>
            <a:lvl1pPr>
              <a:spcBef>
                <a:spcPts val="2205"/>
              </a:spcBef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035" y="1970780"/>
            <a:ext cx="4233863" cy="4100779"/>
          </a:xfrm>
        </p:spPr>
        <p:txBody>
          <a:bodyPr>
            <a:normAutofit/>
          </a:bodyPr>
          <a:lstStyle>
            <a:lvl1pPr marL="0" indent="0" algn="ctr">
              <a:spcBef>
                <a:spcPts val="661"/>
              </a:spcBef>
              <a:buNone/>
              <a:defRPr sz="20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10497-1D74-9044-9D2F-57E64CF00456}" type="datetime1">
              <a:rPr lang="en-US" smtClean="0"/>
              <a:t>4/1/14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0ADA6-5BD4-5B43-BC8B-4CC2F626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2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604838" y="119063"/>
            <a:ext cx="88661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4838" y="1763713"/>
            <a:ext cx="886618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07125" y="6918325"/>
            <a:ext cx="2351088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 smtClean="0">
                <a:solidFill>
                  <a:schemeClr val="bg1"/>
                </a:solidFill>
                <a:cs typeface="Droid Sans" charset="0"/>
              </a:defRPr>
            </a:lvl1pPr>
          </a:lstStyle>
          <a:p>
            <a:pPr>
              <a:defRPr/>
            </a:pPr>
            <a:fld id="{7F4D5763-21EE-6243-9A9A-BBF9E7D9ACA7}" type="datetime1">
              <a:rPr lang="en-US" smtClean="0"/>
              <a:t>4/1/14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100" y="6918325"/>
            <a:ext cx="5335588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bg1"/>
                </a:solidFill>
                <a:cs typeface="Droid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7438" y="6918325"/>
            <a:ext cx="1092200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4000" smtClean="0">
                <a:solidFill>
                  <a:schemeClr val="bg1"/>
                </a:solidFill>
                <a:cs typeface="Droid Sans" charset="0"/>
              </a:defRPr>
            </a:lvl1pPr>
          </a:lstStyle>
          <a:p>
            <a:pPr>
              <a:defRPr/>
            </a:pPr>
            <a:fld id="{56D8D8A9-8C7E-B341-B7E9-F633046A3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5" r:id="rId13"/>
  </p:sldLayoutIdLst>
  <p:hf hdr="0" ftr="0" dt="0"/>
  <p:txStyles>
    <p:titleStyle>
      <a:lvl1pPr algn="ctr" defTabSz="1006475" rtl="0" fontAlgn="base">
        <a:spcBef>
          <a:spcPct val="0"/>
        </a:spcBef>
        <a:spcAft>
          <a:spcPct val="0"/>
        </a:spcAft>
        <a:defRPr sz="51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defTabSz="1006475" rtl="0" fontAlgn="base">
        <a:spcBef>
          <a:spcPct val="0"/>
        </a:spcBef>
        <a:spcAft>
          <a:spcPct val="0"/>
        </a:spcAft>
        <a:defRPr sz="51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84175" indent="-384175" algn="l" defTabSz="1006475" rtl="0" fontAlgn="base">
        <a:spcBef>
          <a:spcPts val="22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6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55650" indent="-369888" algn="l" defTabSz="1006475" rtl="0" fontAlgn="base">
        <a:spcBef>
          <a:spcPts val="663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1066800" indent="-311150" algn="l" defTabSz="1006475" rtl="0" fontAlgn="base">
        <a:spcBef>
          <a:spcPts val="663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392238" indent="-325438" algn="l" defTabSz="1006475" rtl="0" fontAlgn="base">
        <a:spcBef>
          <a:spcPts val="663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703388" indent="-311150" algn="l" defTabSz="1006475" rtl="0" fontAlgn="base">
        <a:spcBef>
          <a:spcPts val="663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2015886" indent="-311482" algn="l" defTabSz="1007943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34368" indent="-311482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644101" indent="-311482" algn="l" defTabSz="1007943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64333" indent="-311482" algn="l" defTabSz="1007943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671513"/>
            <a:ext cx="8567738" cy="3563937"/>
          </a:xfrm>
        </p:spPr>
        <p:txBody>
          <a:bodyPr/>
          <a:lstStyle/>
          <a:p>
            <a:r>
              <a:rPr lang="en-US" sz="5400" dirty="0"/>
              <a:t>Towards Natural Clarification Questions in Dialogue Systems </a:t>
            </a:r>
            <a:endParaRPr lang="en-US" sz="54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06513" y="4313238"/>
            <a:ext cx="7056437" cy="2262187"/>
          </a:xfrm>
        </p:spPr>
        <p:txBody>
          <a:bodyPr lIns="100800" tIns="50400" rIns="100800" bIns="50400"/>
          <a:lstStyle/>
          <a:p>
            <a:pPr marL="0" indent="0" algn="ctr">
              <a:spcBef>
                <a:spcPts val="563"/>
              </a:spcBef>
              <a:buFont typeface="Wingdings 2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i="1" dirty="0" smtClean="0">
                <a:latin typeface="News Gothic MT" charset="0"/>
              </a:rPr>
              <a:t>Svetlana Stoyanchev, Alex Liu, </a:t>
            </a:r>
          </a:p>
          <a:p>
            <a:pPr marL="0" indent="0" algn="ctr">
              <a:spcBef>
                <a:spcPts val="563"/>
              </a:spcBef>
              <a:buFont typeface="Wingdings 2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2800" i="1" dirty="0" smtClean="0">
                <a:latin typeface="News Gothic MT" charset="0"/>
              </a:rPr>
              <a:t>and </a:t>
            </a:r>
            <a:r>
              <a:rPr lang="en-US" sz="2800" i="1" dirty="0" smtClean="0">
                <a:latin typeface="News Gothic MT" charset="0"/>
              </a:rPr>
              <a:t>Julia Hirschberg</a:t>
            </a:r>
          </a:p>
          <a:p>
            <a:pPr marL="0" indent="0" algn="ctr">
              <a:spcBef>
                <a:spcPts val="563"/>
              </a:spcBef>
              <a:buFont typeface="Wingdings 2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>
                <a:latin typeface="News Gothic MT" charset="0"/>
              </a:rPr>
              <a:t>AISB 2014 Convention at Goldsmiths, University of London</a:t>
            </a:r>
          </a:p>
          <a:p>
            <a:pPr marL="0" indent="0" algn="ctr">
              <a:spcBef>
                <a:spcPts val="563"/>
              </a:spcBef>
              <a:buFont typeface="Wingdings 2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dirty="0" smtClean="0">
                <a:latin typeface="News Gothic MT" charset="0"/>
              </a:rPr>
              <a:t>April 3, 2014</a:t>
            </a:r>
            <a:endParaRPr lang="en-US" dirty="0">
              <a:latin typeface="News Gothic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7076F03-927E-9844-846D-73866ADBACC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of Human Clarification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Gave a participant a sentence with a missing segment (from </a:t>
            </a:r>
            <a:r>
              <a:rPr lang="en-US" dirty="0" err="1"/>
              <a:t>Transtac</a:t>
            </a:r>
            <a:r>
              <a:rPr lang="en-US" dirty="0"/>
              <a:t> system output)</a:t>
            </a:r>
          </a:p>
          <a:p>
            <a:pPr lvl="1"/>
            <a:r>
              <a:rPr lang="en-US" i="1" dirty="0"/>
              <a:t>how many XXX doors does this garage have </a:t>
            </a:r>
          </a:p>
          <a:p>
            <a:r>
              <a:rPr lang="en-US" dirty="0" smtClean="0"/>
              <a:t>Asked the participant to </a:t>
            </a:r>
          </a:p>
          <a:p>
            <a:pPr lvl="1"/>
            <a:r>
              <a:rPr lang="en-US" dirty="0" smtClean="0"/>
              <a:t>Guess the word</a:t>
            </a:r>
          </a:p>
          <a:p>
            <a:pPr lvl="1"/>
            <a:r>
              <a:rPr lang="en-US" dirty="0" smtClean="0"/>
              <a:t>Guess the word type (POS)</a:t>
            </a:r>
          </a:p>
          <a:p>
            <a:pPr lvl="1"/>
            <a:r>
              <a:rPr lang="en-US" dirty="0" smtClean="0"/>
              <a:t>Would you ask a question if you heard this in a dialogue?</a:t>
            </a:r>
          </a:p>
          <a:p>
            <a:pPr lvl="1"/>
            <a:r>
              <a:rPr lang="en-US" dirty="0" smtClean="0"/>
              <a:t>What question would you ask? (encourage targeted)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93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Corpus of Human Clarification Questions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7912" y="1722437"/>
            <a:ext cx="7848600" cy="78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/>
              <a:t>Collected 794 Targeted clarification questions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72% of all clarification questions asked</a:t>
            </a:r>
            <a:endParaRPr lang="en-US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4620" b="-4620"/>
          <a:stretch>
            <a:fillRect/>
          </a:stretch>
        </p:blipFill>
        <p:spPr>
          <a:xfrm>
            <a:off x="1306512" y="2560637"/>
            <a:ext cx="7331074" cy="3958911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7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ws Gothic MT" charset="0"/>
              </a:rPr>
              <a:t>Rules for Constructing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838" y="1763713"/>
            <a:ext cx="8866187" cy="4835524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Construct rules for question generation based on analysis of human-generated questions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algorithm relies on detection of an error segment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context around the error word &lt;context before&gt;, &lt;context after&gt; to create a targeted clarification question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R_WH Generic (reprise)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Syntactic R_VB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(reprise)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Syntactic R_NMOD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R_START  </a:t>
            </a:r>
          </a:p>
          <a:p>
            <a:pPr lvl="1"/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R_NE – Named Entity-specific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Rules for Constructing Questions</a:t>
            </a:r>
            <a:endParaRPr lang="en-US" dirty="0">
              <a:latin typeface="News Gothic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R_WH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Generic: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&lt;context before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&gt; +  WHAT?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 doctor will most likely prescribe XXX.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R_WH: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doctor will most likely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prescribe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WHAT?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lvl="1" indent="0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16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Rules for Constructing Questions</a:t>
            </a:r>
            <a:endParaRPr lang="en-US" dirty="0">
              <a:latin typeface="News Gothic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R_WH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Generic: 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&lt;context before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&gt; +  WHAT?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 doctor will most likely prescribe XXX.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R_WH: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The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doctor will most likely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prescribe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WHAT? </a:t>
            </a: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some cases using &lt;context after&gt; error word is desirable</a:t>
            </a:r>
          </a:p>
          <a:p>
            <a:pPr lvl="1"/>
            <a:r>
              <a:rPr lang="en-US" i="1" dirty="0"/>
              <a:t>When </a:t>
            </a:r>
            <a:r>
              <a:rPr lang="en-US" i="1" dirty="0">
                <a:solidFill>
                  <a:srgbClr val="FF0000"/>
                </a:solidFill>
              </a:rPr>
              <a:t>was</a:t>
            </a:r>
            <a:r>
              <a:rPr lang="en-US" i="1" dirty="0"/>
              <a:t> the </a:t>
            </a:r>
            <a:r>
              <a:rPr lang="en-US" i="1" dirty="0">
                <a:solidFill>
                  <a:srgbClr val="0000FF"/>
                </a:solidFill>
              </a:rPr>
              <a:t>XXX</a:t>
            </a:r>
            <a:r>
              <a:rPr lang="en-US" i="1" dirty="0"/>
              <a:t> </a:t>
            </a:r>
            <a:r>
              <a:rPr lang="en-US" i="1" dirty="0">
                <a:solidFill>
                  <a:srgbClr val="0000FF"/>
                </a:solidFill>
              </a:rPr>
              <a:t>contacted</a:t>
            </a:r>
            <a:r>
              <a:rPr lang="en-US" i="1" dirty="0"/>
              <a:t>? </a:t>
            </a:r>
          </a:p>
          <a:p>
            <a:pPr lvl="2"/>
            <a:r>
              <a:rPr lang="en-US" dirty="0"/>
              <a:t>R_WH* </a:t>
            </a:r>
            <a:r>
              <a:rPr lang="en-US" i="1" dirty="0"/>
              <a:t>When was the </a:t>
            </a:r>
            <a:r>
              <a:rPr lang="en-US" i="1" dirty="0" smtClean="0"/>
              <a:t>WHAT? </a:t>
            </a:r>
            <a:endParaRPr lang="en-US" dirty="0"/>
          </a:p>
          <a:p>
            <a:pPr lvl="2"/>
            <a:r>
              <a:rPr lang="en-US" dirty="0" smtClean="0"/>
              <a:t>R_VB1: </a:t>
            </a:r>
            <a:r>
              <a:rPr lang="en-US" i="1" dirty="0"/>
              <a:t>When was </a:t>
            </a:r>
            <a:r>
              <a:rPr lang="en-US" i="1" dirty="0" smtClean="0"/>
              <a:t>the WHAT contacted</a:t>
            </a:r>
            <a:r>
              <a:rPr lang="en-US" i="1" dirty="0"/>
              <a:t>?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384978" lvl="1" indent="0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0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Rules for Constructing Questions</a:t>
            </a:r>
            <a:endParaRPr lang="en-US" dirty="0">
              <a:latin typeface="News Gothic MT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rgbClr val="000000"/>
                </a:solidFill>
                <a:ea typeface="+mn-ea"/>
              </a:rPr>
              <a:t>Context &lt;after error&gt; can not be used indiscriminately</a:t>
            </a:r>
          </a:p>
          <a:p>
            <a:pPr lvl="1"/>
            <a:r>
              <a:rPr lang="en-US" i="1" dirty="0" smtClean="0"/>
              <a:t>As </a:t>
            </a:r>
            <a:r>
              <a:rPr lang="en-US" i="1" dirty="0" smtClean="0">
                <a:solidFill>
                  <a:srgbClr val="FF0000"/>
                </a:solidFill>
              </a:rPr>
              <a:t>long</a:t>
            </a:r>
            <a:r>
              <a:rPr lang="en-US" i="1" dirty="0" smtClean="0"/>
              <a:t> as everyone </a:t>
            </a:r>
            <a:r>
              <a:rPr lang="en-US" i="1" dirty="0" smtClean="0">
                <a:solidFill>
                  <a:srgbClr val="FF0000"/>
                </a:solidFill>
              </a:rPr>
              <a:t>stays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0000FF"/>
                </a:solidFill>
              </a:rPr>
              <a:t>XXX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smtClean="0"/>
              <a:t>we </a:t>
            </a:r>
            <a:r>
              <a:rPr lang="en-US" i="1" dirty="0" smtClean="0">
                <a:solidFill>
                  <a:srgbClr val="0000FF"/>
                </a:solidFill>
              </a:rPr>
              <a:t>will </a:t>
            </a:r>
            <a:r>
              <a:rPr lang="en-US" i="1" dirty="0" smtClean="0">
                <a:solidFill>
                  <a:srgbClr val="000000"/>
                </a:solidFill>
              </a:rPr>
              <a:t>win</a:t>
            </a:r>
            <a:r>
              <a:rPr lang="en-US" i="1" dirty="0"/>
              <a:t>. </a:t>
            </a:r>
            <a:endParaRPr lang="en-US" dirty="0"/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/>
              <a:t>R_VB1*</a:t>
            </a:r>
            <a:r>
              <a:rPr lang="en-US" i="1" dirty="0" smtClean="0"/>
              <a:t> As </a:t>
            </a:r>
            <a:r>
              <a:rPr lang="en-US" i="1" dirty="0">
                <a:solidFill>
                  <a:srgbClr val="FF0000"/>
                </a:solidFill>
              </a:rPr>
              <a:t>long</a:t>
            </a:r>
            <a:r>
              <a:rPr lang="en-US" i="1" dirty="0"/>
              <a:t> as everyone </a:t>
            </a:r>
            <a:r>
              <a:rPr lang="en-US" i="1" dirty="0">
                <a:solidFill>
                  <a:srgbClr val="FF0000"/>
                </a:solidFill>
              </a:rPr>
              <a:t>stays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WHAT </a:t>
            </a:r>
            <a:r>
              <a:rPr lang="en-US" i="1" dirty="0" smtClean="0"/>
              <a:t>we </a:t>
            </a:r>
            <a:r>
              <a:rPr lang="en-US" i="1" dirty="0">
                <a:solidFill>
                  <a:srgbClr val="0000FF"/>
                </a:solidFill>
              </a:rPr>
              <a:t>will </a:t>
            </a:r>
            <a:r>
              <a:rPr lang="en-US" i="1" dirty="0" smtClean="0">
                <a:solidFill>
                  <a:srgbClr val="0000FF"/>
                </a:solidFill>
              </a:rPr>
              <a:t>win?</a:t>
            </a:r>
            <a:endParaRPr lang="en-US" i="1" dirty="0" smtClean="0">
              <a:solidFill>
                <a:schemeClr val="tx1"/>
              </a:solidFill>
            </a:endParaRPr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/>
                </a:solidFill>
                <a:ea typeface="+mn-ea"/>
                <a:cs typeface="+mn-cs"/>
              </a:rPr>
              <a:t>R_WH</a:t>
            </a:r>
            <a:r>
              <a:rPr lang="en-US" i="1" dirty="0" smtClean="0">
                <a:solidFill>
                  <a:schemeClr val="tx1"/>
                </a:solidFill>
                <a:ea typeface="+mn-ea"/>
                <a:cs typeface="+mn-cs"/>
              </a:rPr>
              <a:t>    </a:t>
            </a:r>
            <a:r>
              <a:rPr lang="en-US" i="1" dirty="0" smtClean="0">
                <a:solidFill>
                  <a:schemeClr val="tx1"/>
                </a:solidFill>
              </a:rPr>
              <a:t>As </a:t>
            </a:r>
            <a:r>
              <a:rPr lang="en-US" i="1" dirty="0">
                <a:solidFill>
                  <a:schemeClr val="tx1"/>
                </a:solidFill>
              </a:rPr>
              <a:t>long as everyone stays </a:t>
            </a:r>
            <a:r>
              <a:rPr lang="en-US" b="1" i="1" dirty="0" smtClean="0">
                <a:solidFill>
                  <a:schemeClr val="tx1"/>
                </a:solidFill>
              </a:rPr>
              <a:t>WHAT?</a:t>
            </a:r>
            <a:endParaRPr lang="en-US" i="1" dirty="0" smtClean="0">
              <a:solidFill>
                <a:schemeClr val="tx1"/>
              </a:solidFill>
              <a:ea typeface="+mn-ea"/>
            </a:endParaRPr>
          </a:p>
          <a:p>
            <a:pPr marL="38448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R_VB1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applies when verb and error word share a </a:t>
            </a:r>
            <a:r>
              <a:rPr lang="en-US" sz="2200" dirty="0">
                <a:solidFill>
                  <a:srgbClr val="FF0000"/>
                </a:solidFill>
              </a:rPr>
              <a:t>syntactic </a:t>
            </a:r>
            <a:r>
              <a:rPr lang="en-US" sz="2200" dirty="0" smtClean="0">
                <a:solidFill>
                  <a:srgbClr val="FF0000"/>
                </a:solidFill>
              </a:rPr>
              <a:t>parent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  <a:p>
            <a:pPr marL="0" indent="0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None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ws Gothic MT" charset="0"/>
              </a:rPr>
              <a:t>Rules for Constructing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R_VB2: applies when an infinitival verb follows an error word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2800" i="1" dirty="0" smtClean="0"/>
              <a:t>We need to have XXX to use this medication</a:t>
            </a:r>
            <a:r>
              <a:rPr lang="en-US" sz="2800" i="1" dirty="0"/>
              <a:t>. </a:t>
            </a:r>
            <a:endParaRPr lang="en-US" sz="2800" i="1" dirty="0"/>
          </a:p>
          <a:p>
            <a:pPr lvl="1"/>
            <a:r>
              <a:rPr lang="en-US" dirty="0" smtClean="0"/>
              <a:t>R_WH</a:t>
            </a:r>
            <a:r>
              <a:rPr lang="en-US" i="1" dirty="0" smtClean="0"/>
              <a:t> </a:t>
            </a:r>
            <a:r>
              <a:rPr lang="en-US" dirty="0" smtClean="0"/>
              <a:t> </a:t>
            </a:r>
            <a:r>
              <a:rPr lang="en-US" i="1" dirty="0" smtClean="0"/>
              <a:t>We need to have WHAT?</a:t>
            </a:r>
          </a:p>
          <a:p>
            <a:pPr lvl="1"/>
            <a:r>
              <a:rPr lang="en-US" dirty="0" smtClean="0"/>
              <a:t>R_VB2</a:t>
            </a:r>
            <a:r>
              <a:rPr lang="en-US" i="1" dirty="0" smtClean="0"/>
              <a:t>  We need to have WHAT to use this medication</a:t>
            </a:r>
            <a:r>
              <a:rPr lang="en-US" i="1" dirty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5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ws Gothic MT" charset="0"/>
              </a:rPr>
              <a:t>Rules for Constructing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R_NMOD: Error word is a noun modifier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84978" indent="-384978" defTabSz="1007943" fontAlgn="auto">
              <a:spcBef>
                <a:spcPts val="2205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755957" lvl="1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you have anything other than these XXX plans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R_WH:     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you have anything other than these WHAT?</a:t>
            </a:r>
          </a:p>
          <a:p>
            <a:pPr marL="1067107" lvl="2" indent="-370979" defTabSz="1007943" fontAlgn="auto">
              <a:spcBef>
                <a:spcPts val="661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Char char=""/>
              <a:defRPr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R_NMOD: 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Which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plans?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887912" y="3094037"/>
            <a:ext cx="2286000" cy="53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XXX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068512" y="3017837"/>
            <a:ext cx="2133600" cy="609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Parent NN/NNS</a:t>
            </a:r>
            <a:endParaRPr lang="en-US" dirty="0"/>
          </a:p>
        </p:txBody>
      </p:sp>
      <p:cxnSp>
        <p:nvCxnSpPr>
          <p:cNvPr id="9" name="Curved Connector 8"/>
          <p:cNvCxnSpPr>
            <a:stCxn id="4" idx="0"/>
            <a:endCxn id="7" idx="0"/>
          </p:cNvCxnSpPr>
          <p:nvPr/>
        </p:nvCxnSpPr>
        <p:spPr>
          <a:xfrm rot="16200000" flipV="1">
            <a:off x="4545012" y="1608137"/>
            <a:ext cx="76200" cy="2895600"/>
          </a:xfrm>
          <a:prstGeom prst="curvedConnector3">
            <a:avLst>
              <a:gd name="adj1" fmla="val 40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25912" y="2359863"/>
            <a:ext cx="990600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NMOD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7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ws Gothic MT" charset="0"/>
              </a:rPr>
              <a:t>Rules for Constructing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an error occurs in the beginning of a sentence (or there are no content words before the error), there is no &lt;context before&gt;.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R_START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what about &lt;context after error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</a:p>
          <a:p>
            <a:pPr lvl="1"/>
            <a:r>
              <a:rPr lang="en-US" i="1" dirty="0" smtClean="0"/>
              <a:t>XXX arrives tomorrow.</a:t>
            </a:r>
          </a:p>
          <a:p>
            <a:pPr lvl="2"/>
            <a:r>
              <a:rPr lang="en-US" dirty="0" smtClean="0"/>
              <a:t>R_START:</a:t>
            </a:r>
            <a:r>
              <a:rPr lang="en-US" i="1" dirty="0" smtClean="0"/>
              <a:t> What about “arrives tomorrow”?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  <a:p>
            <a:pPr lvl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0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News Gothic MT" charset="0"/>
              </a:rPr>
              <a:t>Rules for Constructing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an error word is a name or location, use WHERE and WHO instead of WHAT</a:t>
            </a:r>
          </a:p>
          <a:p>
            <a:pPr lvl="1"/>
            <a:r>
              <a:rPr lang="en-US" dirty="0" smtClean="0"/>
              <a:t>Not present in this data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</a:p>
          <a:p>
            <a:r>
              <a:rPr lang="en-US" dirty="0" smtClean="0"/>
              <a:t>Previous work: a corpus of human clarification questions</a:t>
            </a:r>
          </a:p>
          <a:p>
            <a:r>
              <a:rPr lang="en-US" dirty="0" smtClean="0"/>
              <a:t>Automatic method for generating targeted clarification questions</a:t>
            </a: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latin typeface="News Gothic MT" charset="0"/>
              </a:rPr>
              <a:t>Evaluate automatically generated questions </a:t>
            </a:r>
            <a:r>
              <a:rPr lang="en-GB" dirty="0">
                <a:latin typeface="News Gothic MT" charset="0"/>
              </a:rPr>
              <a:t>with </a:t>
            </a:r>
            <a:r>
              <a:rPr lang="en-GB" dirty="0" smtClean="0">
                <a:latin typeface="News Gothic MT" charset="0"/>
              </a:rPr>
              <a:t>human subjects</a:t>
            </a:r>
            <a:endParaRPr lang="en-GB" dirty="0">
              <a:latin typeface="News Gothic MT" charset="0"/>
            </a:endParaRPr>
          </a:p>
          <a:p>
            <a:pPr marL="431800" indent="-323850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dirty="0" smtClean="0">
                <a:latin typeface="News Gothic MT" charset="0"/>
              </a:rPr>
              <a:t>Comparison two </a:t>
            </a:r>
            <a:r>
              <a:rPr lang="en-GB" dirty="0">
                <a:latin typeface="News Gothic MT" charset="0"/>
              </a:rPr>
              <a:t>evaluation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33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ews Gothic MT" charset="0"/>
              </a:rPr>
              <a:t>Evaluation Questionnaire</a:t>
            </a:r>
          </a:p>
        </p:txBody>
      </p:sp>
      <p:pic>
        <p:nvPicPr>
          <p:cNvPr id="68610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772" b="-44772"/>
          <a:stretch>
            <a:fillRect/>
          </a:stretch>
        </p:blipFill>
        <p:spPr>
          <a:xfrm>
            <a:off x="620713" y="3094038"/>
            <a:ext cx="8866187" cy="4787900"/>
          </a:xfrm>
        </p:spPr>
      </p:pic>
      <p:sp>
        <p:nvSpPr>
          <p:cNvPr id="68611" name="TextBox 8"/>
          <p:cNvSpPr txBox="1">
            <a:spLocks noChangeArrowheads="1"/>
          </p:cNvSpPr>
          <p:nvPr/>
        </p:nvSpPr>
        <p:spPr bwMode="auto">
          <a:xfrm>
            <a:off x="1154113" y="1798638"/>
            <a:ext cx="7543800" cy="181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/>
            <a:r>
              <a:rPr lang="en-US" dirty="0" smtClean="0"/>
              <a:t>2 Experimental conditions: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COMPUTER: </a:t>
            </a:r>
            <a:r>
              <a:rPr lang="en-US" dirty="0" smtClean="0"/>
              <a:t>Generated </a:t>
            </a:r>
            <a:r>
              <a:rPr lang="en-US" dirty="0"/>
              <a:t>questions automatically using the rules for a set of 84 sentences</a:t>
            </a:r>
          </a:p>
          <a:p>
            <a:pPr eaLnBrk="1">
              <a:buFont typeface="Arial" charset="0"/>
              <a:buChar char="•"/>
            </a:pPr>
            <a:r>
              <a:rPr lang="en-US" dirty="0" smtClean="0"/>
              <a:t>HUMAN: Asked </a:t>
            </a:r>
            <a:r>
              <a:rPr lang="en-US" dirty="0"/>
              <a:t>humans (</a:t>
            </a:r>
            <a:r>
              <a:rPr lang="en-US" dirty="0" err="1"/>
              <a:t>mturk</a:t>
            </a:r>
            <a:r>
              <a:rPr lang="en-US" dirty="0"/>
              <a:t>) to create a clarification questions for the same </a:t>
            </a:r>
            <a:r>
              <a:rPr lang="en-US" dirty="0" smtClean="0"/>
              <a:t>sentences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Experiment</a:t>
            </a:r>
            <a:endParaRPr lang="en-US" dirty="0">
              <a:latin typeface="News Gothic MT" charset="0"/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Two groups of participants</a:t>
            </a:r>
          </a:p>
          <a:p>
            <a:pPr lvl="1"/>
            <a:r>
              <a:rPr lang="en-US" dirty="0" err="1" smtClean="0">
                <a:latin typeface="News Gothic MT" charset="0"/>
              </a:rPr>
              <a:t>Mturk</a:t>
            </a:r>
            <a:r>
              <a:rPr lang="en-US" dirty="0" smtClean="0">
                <a:latin typeface="News Gothic MT" charset="0"/>
              </a:rPr>
              <a:t> experiment</a:t>
            </a:r>
            <a:endParaRPr lang="en-US" dirty="0">
              <a:latin typeface="News Gothic MT" charset="0"/>
            </a:endParaRPr>
          </a:p>
          <a:p>
            <a:pPr lvl="1"/>
            <a:r>
              <a:rPr lang="en-US" dirty="0">
                <a:latin typeface="News Gothic MT" charset="0"/>
              </a:rPr>
              <a:t>Recruited 6 </a:t>
            </a:r>
            <a:r>
              <a:rPr lang="en-US" dirty="0" smtClean="0">
                <a:latin typeface="News Gothic MT" charset="0"/>
              </a:rPr>
              <a:t>participants from </a:t>
            </a:r>
            <a:r>
              <a:rPr lang="en-US" dirty="0">
                <a:latin typeface="News Gothic MT" charset="0"/>
              </a:rPr>
              <a:t>the </a:t>
            </a:r>
            <a:r>
              <a:rPr lang="en-US" dirty="0" smtClean="0">
                <a:latin typeface="News Gothic MT" charset="0"/>
              </a:rPr>
              <a:t>lab</a:t>
            </a:r>
          </a:p>
          <a:p>
            <a:r>
              <a:rPr lang="en-US" dirty="0" smtClean="0">
                <a:latin typeface="News Gothic MT" charset="0"/>
              </a:rPr>
              <a:t>Each participant scored 84 clarification questions (CQ)</a:t>
            </a:r>
          </a:p>
          <a:p>
            <a:r>
              <a:rPr lang="en-US" dirty="0" smtClean="0">
                <a:latin typeface="News Gothic MT" charset="0"/>
              </a:rPr>
              <a:t>Each CQ was scored by 3 participants from each group</a:t>
            </a:r>
            <a:endParaRPr lang="en-US" dirty="0">
              <a:latin typeface="News Gothic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Survey Results</a:t>
            </a:r>
            <a:endParaRPr lang="en-US" dirty="0">
              <a:latin typeface="News Gothic MT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598489"/>
              </p:ext>
            </p:extLst>
          </p:nvPr>
        </p:nvGraphicFramePr>
        <p:xfrm>
          <a:off x="7478712" y="1798637"/>
          <a:ext cx="2286000" cy="410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683766"/>
              </p:ext>
            </p:extLst>
          </p:nvPr>
        </p:nvGraphicFramePr>
        <p:xfrm>
          <a:off x="315912" y="1798637"/>
          <a:ext cx="7010400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2712" y="1928387"/>
            <a:ext cx="53340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601912" y="2156987"/>
            <a:ext cx="533400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*</a:t>
            </a:r>
            <a:endParaRPr lang="en-US" sz="32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ews Gothic MT" charset="0"/>
              </a:rPr>
              <a:t>Results</a:t>
            </a:r>
          </a:p>
        </p:txBody>
      </p:sp>
      <p:pic>
        <p:nvPicPr>
          <p:cNvPr id="71682" name="Content Placeholder 7" descr="AllRatingsPerType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409" r="-19409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News Gothic MT" charset="0"/>
              </a:rPr>
              <a:t>Discussion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News Gothic MT" charset="0"/>
              </a:rPr>
              <a:t>R_WH </a:t>
            </a:r>
            <a:r>
              <a:rPr lang="en-US" dirty="0">
                <a:latin typeface="News Gothic MT" charset="0"/>
              </a:rPr>
              <a:t>and </a:t>
            </a:r>
            <a:r>
              <a:rPr lang="en-US" dirty="0" smtClean="0">
                <a:latin typeface="News Gothic MT" charset="0"/>
              </a:rPr>
              <a:t>R_VB </a:t>
            </a:r>
            <a:r>
              <a:rPr lang="en-US" dirty="0">
                <a:latin typeface="News Gothic MT" charset="0"/>
              </a:rPr>
              <a:t>performance is comparable to human-generated questions</a:t>
            </a:r>
          </a:p>
          <a:p>
            <a:r>
              <a:rPr lang="en-US" dirty="0">
                <a:latin typeface="News Gothic MT" charset="0"/>
              </a:rPr>
              <a:t>R_NMOD (which …?) outperforms all other question types including human-generated questions</a:t>
            </a:r>
          </a:p>
          <a:p>
            <a:r>
              <a:rPr lang="en-US" dirty="0">
                <a:latin typeface="News Gothic MT" charset="0"/>
              </a:rPr>
              <a:t>R_START rule did not work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</a:t>
            </a:r>
            <a:r>
              <a:rPr lang="en-US" dirty="0" err="1" smtClean="0"/>
              <a:t>Mturk</a:t>
            </a:r>
            <a:r>
              <a:rPr lang="en-US" dirty="0" smtClean="0"/>
              <a:t> and Recruited Subjects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38980" b="-3898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63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Recruited Subjects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Disliked more human-generated questions than computer-generated questions.</a:t>
            </a:r>
          </a:p>
          <a:p>
            <a:r>
              <a:rPr lang="en-US" dirty="0" smtClean="0"/>
              <a:t>Examples of answers to the survey question “How would you ask this clarification question differently?”</a:t>
            </a:r>
          </a:p>
          <a:p>
            <a:pPr lvl="1"/>
            <a:r>
              <a:rPr lang="en-US" i="1" dirty="0" smtClean="0"/>
              <a:t>The set up is obviously XXX by a professional </a:t>
            </a:r>
            <a:endParaRPr lang="en-US" i="1" dirty="0"/>
          </a:p>
          <a:p>
            <a:pPr lvl="2"/>
            <a:r>
              <a:rPr lang="en-US" dirty="0" smtClean="0"/>
              <a:t>Human-Gen: </a:t>
            </a:r>
            <a:r>
              <a:rPr lang="en-US" i="1" dirty="0"/>
              <a:t>what type of set up is this?</a:t>
            </a: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Recruited-subjects chose to </a:t>
            </a:r>
            <a:r>
              <a:rPr lang="en-US" i="1" dirty="0" smtClean="0">
                <a:solidFill>
                  <a:srgbClr val="0000FF"/>
                </a:solidFill>
              </a:rPr>
              <a:t>change </a:t>
            </a:r>
            <a:r>
              <a:rPr lang="en-US" dirty="0" smtClean="0"/>
              <a:t>this to: </a:t>
            </a:r>
          </a:p>
          <a:p>
            <a:pPr lvl="3"/>
            <a:r>
              <a:rPr lang="en-US" i="1" dirty="0" smtClean="0"/>
              <a:t>The set up is WHAT by a professional? </a:t>
            </a:r>
          </a:p>
          <a:p>
            <a:pPr lvl="3"/>
            <a:r>
              <a:rPr lang="en-US" i="1" dirty="0" smtClean="0"/>
              <a:t>The set up is obviously WHAT by a professional? </a:t>
            </a:r>
          </a:p>
          <a:p>
            <a:pPr lvl="3"/>
            <a:r>
              <a:rPr lang="en-US" i="1" dirty="0" smtClean="0"/>
              <a:t>it’s obviously WHAT? 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0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Mturk</a:t>
            </a:r>
            <a:r>
              <a:rPr lang="en-US" dirty="0" smtClean="0"/>
              <a:t> Subjects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Disliked more computer-generated questions than human-generated questions.</a:t>
            </a:r>
          </a:p>
          <a:p>
            <a:r>
              <a:rPr lang="en-US" dirty="0" smtClean="0"/>
              <a:t>Examples of answers to the survey question “How would you ask this clarification question differently?”</a:t>
            </a:r>
          </a:p>
          <a:p>
            <a:pPr lvl="1"/>
            <a:r>
              <a:rPr lang="en-US" i="1" dirty="0"/>
              <a:t>D</a:t>
            </a:r>
            <a:r>
              <a:rPr lang="en-US" i="1" dirty="0" smtClean="0"/>
              <a:t>o </a:t>
            </a:r>
            <a:r>
              <a:rPr lang="en-US" i="1" dirty="0"/>
              <a:t>your XXX have </a:t>
            </a:r>
            <a:r>
              <a:rPr lang="en-US" i="1" dirty="0" smtClean="0"/>
              <a:t>suspicious </a:t>
            </a:r>
            <a:r>
              <a:rPr lang="en-US" i="1" dirty="0"/>
              <a:t>contacts </a:t>
            </a:r>
            <a:endParaRPr lang="en-US" i="1" dirty="0"/>
          </a:p>
          <a:p>
            <a:pPr lvl="2"/>
            <a:r>
              <a:rPr lang="en-US" dirty="0" smtClean="0"/>
              <a:t>Human-Gen: </a:t>
            </a:r>
            <a:r>
              <a:rPr lang="en-US" i="1" dirty="0"/>
              <a:t>what type of set up is this?</a:t>
            </a:r>
            <a:r>
              <a:rPr lang="en-US" dirty="0"/>
              <a:t> </a:t>
            </a:r>
            <a:r>
              <a:rPr lang="en-US" dirty="0" smtClean="0"/>
              <a:t>	</a:t>
            </a:r>
          </a:p>
          <a:p>
            <a:pPr lvl="2"/>
            <a:r>
              <a:rPr lang="en-US" dirty="0" smtClean="0"/>
              <a:t>Recruited-subjects chose to </a:t>
            </a:r>
            <a:r>
              <a:rPr lang="en-US" i="1" dirty="0" smtClean="0">
                <a:solidFill>
                  <a:srgbClr val="0000FF"/>
                </a:solidFill>
              </a:rPr>
              <a:t>change </a:t>
            </a:r>
            <a:r>
              <a:rPr lang="en-US" dirty="0" smtClean="0"/>
              <a:t>this to: </a:t>
            </a:r>
          </a:p>
          <a:p>
            <a:pPr lvl="3"/>
            <a:r>
              <a:rPr lang="en-US" i="1" dirty="0" smtClean="0"/>
              <a:t>My WHAT?</a:t>
            </a:r>
          </a:p>
          <a:p>
            <a:pPr lvl="3"/>
            <a:r>
              <a:rPr lang="en-US" i="1" dirty="0" smtClean="0"/>
              <a:t>What was suspicious contacts?</a:t>
            </a:r>
          </a:p>
          <a:p>
            <a:pPr lvl="3"/>
            <a:r>
              <a:rPr lang="en-US" i="1" dirty="0" smtClean="0"/>
              <a:t>Who?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Desirable properties of clarification questions</a:t>
            </a:r>
          </a:p>
          <a:p>
            <a:pPr lvl="1"/>
            <a:r>
              <a:rPr lang="en-US" dirty="0" smtClean="0"/>
              <a:t>Conciseness</a:t>
            </a:r>
          </a:p>
          <a:p>
            <a:pPr lvl="1"/>
            <a:r>
              <a:rPr lang="en-US" dirty="0" smtClean="0"/>
              <a:t>Specificity</a:t>
            </a:r>
          </a:p>
          <a:p>
            <a:r>
              <a:rPr lang="en-US" dirty="0" smtClean="0"/>
              <a:t>Goal of a generator is to maximize conciseness and specificity</a:t>
            </a:r>
          </a:p>
          <a:p>
            <a:pPr lvl="1"/>
            <a:r>
              <a:rPr lang="en-US" dirty="0" smtClean="0"/>
              <a:t>Future work: identify </a:t>
            </a:r>
            <a:r>
              <a:rPr lang="en-US" dirty="0"/>
              <a:t>properties of an optimal clarification question from the data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Classify </a:t>
            </a:r>
            <a:r>
              <a:rPr lang="en-US" dirty="0"/>
              <a:t>syntactic constituents whether they should be present in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5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Presented a set of simple transformation rules for creating targeted clarification questions </a:t>
            </a:r>
          </a:p>
          <a:p>
            <a:pPr lvl="1"/>
            <a:r>
              <a:rPr lang="en-US" dirty="0" smtClean="0"/>
              <a:t>Simplicity of the rules makes the method more robust to incorrect error segment detection</a:t>
            </a:r>
          </a:p>
          <a:p>
            <a:r>
              <a:rPr lang="en-US" dirty="0" smtClean="0"/>
              <a:t>Evaluation with human subjects shows that subjects score generated questions comparably to human-generated questions</a:t>
            </a:r>
          </a:p>
          <a:p>
            <a:r>
              <a:rPr lang="en-US" dirty="0" smtClean="0"/>
              <a:t>The user preference is subjective and may differ across subject groups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</a:pPr>
            <a:r>
              <a:rPr lang="en-GB">
                <a:solidFill>
                  <a:srgbClr val="2F5897"/>
                </a:solidFill>
                <a:latin typeface="Palatino Linotype" charset="0"/>
              </a:rPr>
              <a:t>Speech Translation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97962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rgbClr val="808080"/>
                </a:solidFill>
                <a:latin typeface="Century Gothic" charset="0"/>
                <a:cs typeface="ＭＳ Ｐゴシック" charset="0"/>
              </a:rPr>
              <a:t>Speech-to-Speech translation system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ClrTx/>
              <a:buSzTx/>
              <a:buFontTx/>
              <a:buNone/>
              <a:defRPr/>
            </a:pPr>
            <a:endParaRPr lang="en-GB" sz="2600" dirty="0" smtClean="0">
              <a:solidFill>
                <a:srgbClr val="808080"/>
              </a:solidFill>
              <a:latin typeface="Century Gothic" charset="0"/>
              <a:cs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765C20CC-1E61-E74B-AB1E-1D2507FF50C6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3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6174" name="AutoShape 30"/>
          <p:cNvSpPr>
            <a:spLocks noChangeArrowheads="1"/>
          </p:cNvSpPr>
          <p:nvPr/>
        </p:nvSpPr>
        <p:spPr bwMode="auto">
          <a:xfrm>
            <a:off x="1060450" y="4314825"/>
            <a:ext cx="1028700" cy="995363"/>
          </a:xfrm>
          <a:custGeom>
            <a:avLst/>
            <a:gdLst>
              <a:gd name="G0" fmla="+- 60883 0 4653"/>
              <a:gd name="G1" fmla="+- 4653 0 4653"/>
              <a:gd name="G2" fmla="?: G1 4653 4653"/>
              <a:gd name="G3" fmla="?: G0 60883 G1"/>
              <a:gd name="G4" fmla="*/ 2858 4969 1"/>
              <a:gd name="G5" fmla="*/ G4 1 21699"/>
              <a:gd name="G6" fmla="*/ 2858 6215 1"/>
              <a:gd name="G7" fmla="*/ G6 1 21600"/>
              <a:gd name="G8" fmla="*/ 2858 13135 1"/>
              <a:gd name="G9" fmla="*/ G8 1 21600"/>
              <a:gd name="G10" fmla="*/ 2858 16640 1"/>
              <a:gd name="G11" fmla="*/ G10 1 21600"/>
              <a:gd name="G12" fmla="*/ 2765 7570 1"/>
              <a:gd name="G13" fmla="*/ G12 1 21600"/>
              <a:gd name="G14" fmla="*/ 2765 16515 1"/>
              <a:gd name="G15" fmla="*/ G14 1 21600"/>
              <a:gd name="G16" fmla="*/ 2765 G3 1"/>
              <a:gd name="G17" fmla="*/ G16 1 34464"/>
              <a:gd name="G18" fmla="+- G15 0 G17"/>
              <a:gd name="G19" fmla="+- G15 G17 0"/>
              <a:gd name="G20" fmla="*/ 1 0 0"/>
              <a:gd name="G21" fmla="+- G19 0 G20"/>
              <a:gd name="G22" fmla="*/ 2765 G3 1"/>
              <a:gd name="G23" fmla="*/ G22 1 50000"/>
              <a:gd name="G24" fmla="+- G21 G23 0"/>
              <a:gd name="G25" fmla="*/ 1 0 0"/>
              <a:gd name="G26" fmla="+- G24 0 G25"/>
              <a:gd name="G27" fmla="*/ 2858 1 2"/>
              <a:gd name="G28" fmla="*/ 1 35987 55552"/>
              <a:gd name="G29" fmla="*/ G28 13024 1"/>
              <a:gd name="G30" fmla="*/ G29 1 52096"/>
              <a:gd name="G31" fmla="cos G27 G30"/>
              <a:gd name="G32" fmla="*/ 2765 1 2"/>
              <a:gd name="G33" fmla="*/ 1 35987 55552"/>
              <a:gd name="G34" fmla="*/ G33 13024 1"/>
              <a:gd name="G35" fmla="*/ G34 1 52096"/>
              <a:gd name="G36" fmla="sin G32 G35"/>
              <a:gd name="G37" fmla="*/ 2858 1 2"/>
              <a:gd name="G38" fmla="+- G37 0 G31"/>
              <a:gd name="G39" fmla="+- G37 G31 0"/>
              <a:gd name="G40" fmla="*/ 1 0 0"/>
              <a:gd name="G41" fmla="+- G39 0 G40"/>
              <a:gd name="G42" fmla="*/ 2765 1 2"/>
              <a:gd name="G43" fmla="+- G42 0 G36"/>
              <a:gd name="G44" fmla="+- G42 G36 0"/>
              <a:gd name="G45" fmla="*/ 1 0 0"/>
              <a:gd name="G46" fmla="+- G44 0 G45"/>
              <a:gd name="G47" fmla="*/ 2858 1125 1"/>
              <a:gd name="G48" fmla="*/ G47 1 21600"/>
              <a:gd name="G49" fmla="*/ 2765 1125 1"/>
              <a:gd name="G50" fmla="*/ G49 1 21600"/>
              <a:gd name="G51" fmla="+- 2765 0 0"/>
              <a:gd name="G52" fmla="+- 2858 0 0"/>
              <a:gd name="G53" fmla="+- 180 0 0"/>
              <a:gd name="G54" fmla="+- 360 0 0"/>
              <a:gd name="G55" fmla="+- 180 0 0"/>
              <a:gd name="G56" fmla="+- 360 0 0"/>
              <a:gd name="G57" fmla="+- 180 0 0"/>
              <a:gd name="G58" fmla="+- 360 0 0"/>
              <a:gd name="G59" fmla="+- 180 0 0"/>
              <a:gd name="G60" fmla="+- 36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0" y="1383"/>
                </a:moveTo>
                <a:lnTo>
                  <a:pt x="1429" y="1383"/>
                </a:lnTo>
                <a:close/>
              </a:path>
              <a:path>
                <a:moveTo>
                  <a:pt x="180" y="360"/>
                </a:moveTo>
                <a:lnTo>
                  <a:pt x="822" y="969"/>
                </a:lnTo>
                <a:moveTo>
                  <a:pt x="149" y="144"/>
                </a:moveTo>
                <a:lnTo>
                  <a:pt x="180" y="360"/>
                </a:lnTo>
              </a:path>
              <a:path fill="none">
                <a:moveTo>
                  <a:pt x="1738" y="969"/>
                </a:moveTo>
                <a:lnTo>
                  <a:pt x="149" y="144"/>
                </a:lnTo>
              </a:path>
              <a:path fill="none">
                <a:moveTo>
                  <a:pt x="180" y="360"/>
                </a:moveTo>
                <a:lnTo>
                  <a:pt x="654" y="-277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75" name="AutoShape 31"/>
          <p:cNvSpPr>
            <a:spLocks noChangeArrowheads="1"/>
          </p:cNvSpPr>
          <p:nvPr/>
        </p:nvSpPr>
        <p:spPr bwMode="auto">
          <a:xfrm>
            <a:off x="7439025" y="4314825"/>
            <a:ext cx="1028700" cy="995363"/>
          </a:xfrm>
          <a:custGeom>
            <a:avLst/>
            <a:gdLst>
              <a:gd name="G0" fmla="+- 60883 0 4653"/>
              <a:gd name="G1" fmla="+- 4653 0 4653"/>
              <a:gd name="G2" fmla="?: G1 4653 4653"/>
              <a:gd name="G3" fmla="?: G0 60883 G1"/>
              <a:gd name="G4" fmla="*/ 2858 4969 1"/>
              <a:gd name="G5" fmla="*/ G4 1 21699"/>
              <a:gd name="G6" fmla="*/ 2858 6215 1"/>
              <a:gd name="G7" fmla="*/ G6 1 21600"/>
              <a:gd name="G8" fmla="*/ 2858 13135 1"/>
              <a:gd name="G9" fmla="*/ G8 1 21600"/>
              <a:gd name="G10" fmla="*/ 2858 16640 1"/>
              <a:gd name="G11" fmla="*/ G10 1 21600"/>
              <a:gd name="G12" fmla="*/ 2765 7570 1"/>
              <a:gd name="G13" fmla="*/ G12 1 21600"/>
              <a:gd name="G14" fmla="*/ 2765 16515 1"/>
              <a:gd name="G15" fmla="*/ G14 1 21600"/>
              <a:gd name="G16" fmla="*/ 2765 G3 1"/>
              <a:gd name="G17" fmla="*/ G16 1 34464"/>
              <a:gd name="G18" fmla="+- G15 0 G17"/>
              <a:gd name="G19" fmla="+- G15 G17 0"/>
              <a:gd name="G20" fmla="*/ 1 0 0"/>
              <a:gd name="G21" fmla="+- G19 0 G20"/>
              <a:gd name="G22" fmla="*/ 2765 G3 1"/>
              <a:gd name="G23" fmla="*/ G22 1 50000"/>
              <a:gd name="G24" fmla="+- G21 G23 0"/>
              <a:gd name="G25" fmla="*/ 1 0 0"/>
              <a:gd name="G26" fmla="+- G24 0 G25"/>
              <a:gd name="G27" fmla="*/ 2858 1 2"/>
              <a:gd name="G28" fmla="*/ 1 35987 55552"/>
              <a:gd name="G29" fmla="*/ G28 13024 1"/>
              <a:gd name="G30" fmla="*/ G29 1 52096"/>
              <a:gd name="G31" fmla="cos G27 G30"/>
              <a:gd name="G32" fmla="*/ 2765 1 2"/>
              <a:gd name="G33" fmla="*/ 1 35987 55552"/>
              <a:gd name="G34" fmla="*/ G33 13024 1"/>
              <a:gd name="G35" fmla="*/ G34 1 52096"/>
              <a:gd name="G36" fmla="sin G32 G35"/>
              <a:gd name="G37" fmla="*/ 2858 1 2"/>
              <a:gd name="G38" fmla="+- G37 0 G31"/>
              <a:gd name="G39" fmla="+- G37 G31 0"/>
              <a:gd name="G40" fmla="*/ 1 0 0"/>
              <a:gd name="G41" fmla="+- G39 0 G40"/>
              <a:gd name="G42" fmla="*/ 2765 1 2"/>
              <a:gd name="G43" fmla="+- G42 0 G36"/>
              <a:gd name="G44" fmla="+- G42 G36 0"/>
              <a:gd name="G45" fmla="*/ 1 0 0"/>
              <a:gd name="G46" fmla="+- G44 0 G45"/>
              <a:gd name="G47" fmla="*/ 2858 1125 1"/>
              <a:gd name="G48" fmla="*/ G47 1 21600"/>
              <a:gd name="G49" fmla="*/ 2765 1125 1"/>
              <a:gd name="G50" fmla="*/ G49 1 21600"/>
              <a:gd name="G51" fmla="+- 2765 0 0"/>
              <a:gd name="G52" fmla="+- 2858 0 0"/>
              <a:gd name="G53" fmla="+- 180 0 0"/>
              <a:gd name="G54" fmla="+- 360 0 0"/>
              <a:gd name="G55" fmla="+- 180 0 0"/>
              <a:gd name="G56" fmla="+- 360 0 0"/>
              <a:gd name="G57" fmla="+- 180 0 0"/>
              <a:gd name="G58" fmla="+- 360 0 0"/>
              <a:gd name="G59" fmla="+- 180 0 0"/>
              <a:gd name="G60" fmla="+- 36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0" y="1383"/>
                </a:moveTo>
                <a:lnTo>
                  <a:pt x="1429" y="1383"/>
                </a:lnTo>
                <a:close/>
              </a:path>
              <a:path>
                <a:moveTo>
                  <a:pt x="180" y="360"/>
                </a:moveTo>
                <a:lnTo>
                  <a:pt x="822" y="969"/>
                </a:lnTo>
                <a:moveTo>
                  <a:pt x="149" y="144"/>
                </a:moveTo>
                <a:lnTo>
                  <a:pt x="180" y="360"/>
                </a:lnTo>
              </a:path>
              <a:path fill="none">
                <a:moveTo>
                  <a:pt x="1738" y="969"/>
                </a:moveTo>
                <a:lnTo>
                  <a:pt x="149" y="144"/>
                </a:lnTo>
              </a:path>
              <a:path fill="none">
                <a:moveTo>
                  <a:pt x="180" y="360"/>
                </a:moveTo>
                <a:lnTo>
                  <a:pt x="654" y="-277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76" name="AutoShape 32"/>
          <p:cNvSpPr>
            <a:spLocks noChangeArrowheads="1"/>
          </p:cNvSpPr>
          <p:nvPr/>
        </p:nvSpPr>
        <p:spPr bwMode="auto">
          <a:xfrm>
            <a:off x="392113" y="3398838"/>
            <a:ext cx="1168400" cy="747712"/>
          </a:xfrm>
          <a:custGeom>
            <a:avLst/>
            <a:gdLst>
              <a:gd name="G0" fmla="*/ 3246 1 2"/>
              <a:gd name="G1" fmla="*/ 2077 1 2"/>
              <a:gd name="G2" fmla="+- 2077 0 0"/>
              <a:gd name="G3" fmla="+- 32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246" y="0"/>
                </a:lnTo>
                <a:lnTo>
                  <a:pt x="3246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L1 Speaker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4146550" y="3916363"/>
            <a:ext cx="1235075" cy="2189162"/>
          </a:xfrm>
          <a:custGeom>
            <a:avLst/>
            <a:gdLst>
              <a:gd name="G0" fmla="*/ 3431 1 2"/>
              <a:gd name="G1" fmla="*/ 6081 1 2"/>
              <a:gd name="G2" fmla="+- 6081 0 0"/>
              <a:gd name="G3" fmla="+- 3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431" y="0"/>
                </a:lnTo>
                <a:lnTo>
                  <a:pt x="3431" y="6081"/>
                </a:lnTo>
                <a:lnTo>
                  <a:pt x="0" y="608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/>
          <a:p>
            <a:pPr algn="ctr">
              <a:lnSpc>
                <a:spcPct val="100000"/>
              </a:lnSpc>
              <a:tabLst>
                <a:tab pos="722313" algn="l"/>
                <a:tab pos="723900" algn="l"/>
              </a:tabLst>
              <a:defRPr/>
            </a:pPr>
            <a:r>
              <a:rPr lang="en-US" dirty="0" err="1">
                <a:solidFill>
                  <a:srgbClr val="000000"/>
                </a:solidFill>
              </a:rPr>
              <a:t>lation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2100263" y="4711700"/>
            <a:ext cx="164623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79" name="AutoShape 35"/>
          <p:cNvSpPr>
            <a:spLocks noChangeArrowheads="1"/>
          </p:cNvSpPr>
          <p:nvPr/>
        </p:nvSpPr>
        <p:spPr bwMode="auto">
          <a:xfrm>
            <a:off x="2500313" y="3749675"/>
            <a:ext cx="1439862" cy="747713"/>
          </a:xfrm>
          <a:custGeom>
            <a:avLst/>
            <a:gdLst>
              <a:gd name="G0" fmla="*/ 4000 1 2"/>
              <a:gd name="G1" fmla="*/ 2077 1 2"/>
              <a:gd name="G2" fmla="+- 2077 0 0"/>
              <a:gd name="G3" fmla="+- 40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0" y="0"/>
                </a:lnTo>
                <a:lnTo>
                  <a:pt x="4000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Speech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Question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(L1)</a:t>
            </a:r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5381625" y="4711700"/>
            <a:ext cx="1852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81" name="AutoShape 37"/>
          <p:cNvSpPr>
            <a:spLocks noChangeArrowheads="1"/>
          </p:cNvSpPr>
          <p:nvPr/>
        </p:nvSpPr>
        <p:spPr bwMode="auto">
          <a:xfrm>
            <a:off x="5578475" y="3749675"/>
            <a:ext cx="1441450" cy="747713"/>
          </a:xfrm>
          <a:custGeom>
            <a:avLst/>
            <a:gdLst>
              <a:gd name="G0" fmla="*/ 4004 1 2"/>
              <a:gd name="G1" fmla="*/ 2077 1 2"/>
              <a:gd name="G2" fmla="+- 2077 0 0"/>
              <a:gd name="G3" fmla="+- 40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4" y="0"/>
                </a:lnTo>
                <a:lnTo>
                  <a:pt x="4004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Translated Question  (L2)</a:t>
            </a:r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 flipH="1">
            <a:off x="5634038" y="5246688"/>
            <a:ext cx="186690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83" name="AutoShape 39"/>
          <p:cNvSpPr>
            <a:spLocks noChangeArrowheads="1"/>
          </p:cNvSpPr>
          <p:nvPr/>
        </p:nvSpPr>
        <p:spPr bwMode="auto">
          <a:xfrm>
            <a:off x="5597525" y="4867275"/>
            <a:ext cx="1441450" cy="523875"/>
          </a:xfrm>
          <a:custGeom>
            <a:avLst/>
            <a:gdLst>
              <a:gd name="G0" fmla="*/ 4004 1 2"/>
              <a:gd name="G1" fmla="*/ 1455 1 2"/>
              <a:gd name="G2" fmla="+- 1455 0 0"/>
              <a:gd name="G3" fmla="+- 40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4" y="0"/>
                </a:lnTo>
                <a:lnTo>
                  <a:pt x="4004" y="1455"/>
                </a:lnTo>
                <a:lnTo>
                  <a:pt x="0" y="145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Answer (L2)</a:t>
            </a:r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 flipH="1">
            <a:off x="2287588" y="6186488"/>
            <a:ext cx="16605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6185" name="AutoShape 41"/>
          <p:cNvSpPr>
            <a:spLocks noChangeArrowheads="1"/>
          </p:cNvSpPr>
          <p:nvPr/>
        </p:nvSpPr>
        <p:spPr bwMode="auto">
          <a:xfrm>
            <a:off x="2144713" y="5456238"/>
            <a:ext cx="1852612" cy="523875"/>
          </a:xfrm>
          <a:custGeom>
            <a:avLst/>
            <a:gdLst>
              <a:gd name="G0" fmla="*/ 5146 1 2"/>
              <a:gd name="G1" fmla="*/ 1455 1 2"/>
              <a:gd name="G2" fmla="+- 1455 0 0"/>
              <a:gd name="G3" fmla="+- 51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146" y="0"/>
                </a:lnTo>
                <a:lnTo>
                  <a:pt x="5146" y="1455"/>
                </a:lnTo>
                <a:lnTo>
                  <a:pt x="0" y="145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Translated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Answer (L1))</a:t>
            </a:r>
          </a:p>
        </p:txBody>
      </p:sp>
      <p:sp>
        <p:nvSpPr>
          <p:cNvPr id="6186" name="AutoShape 42"/>
          <p:cNvSpPr>
            <a:spLocks noChangeArrowheads="1"/>
          </p:cNvSpPr>
          <p:nvPr/>
        </p:nvSpPr>
        <p:spPr bwMode="auto">
          <a:xfrm>
            <a:off x="8316913" y="3475038"/>
            <a:ext cx="1168400" cy="747712"/>
          </a:xfrm>
          <a:custGeom>
            <a:avLst/>
            <a:gdLst>
              <a:gd name="G0" fmla="*/ 3246 1 2"/>
              <a:gd name="G1" fmla="*/ 2077 1 2"/>
              <a:gd name="G2" fmla="+- 2077 0 0"/>
              <a:gd name="G3" fmla="+- 32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246" y="0"/>
                </a:lnTo>
                <a:lnTo>
                  <a:pt x="3246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L2 Speaker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821113" y="3170238"/>
            <a:ext cx="1676400" cy="3429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Droid Sans" charset="0"/>
            </a:endParaRPr>
          </a:p>
          <a:p>
            <a:pPr>
              <a:defRPr/>
            </a:pPr>
            <a:endParaRPr lang="en-US" dirty="0">
              <a:cs typeface="Droid Sans" charset="0"/>
            </a:endParaRPr>
          </a:p>
          <a:p>
            <a:pPr>
              <a:defRPr/>
            </a:pPr>
            <a:endParaRPr lang="en-US" sz="2400" dirty="0">
              <a:cs typeface="Droid Sans" charset="0"/>
            </a:endParaRPr>
          </a:p>
          <a:p>
            <a:pPr algn="ctr">
              <a:defRPr/>
            </a:pPr>
            <a:endParaRPr lang="en-US" sz="2400" dirty="0">
              <a:cs typeface="Droid Sans" charset="0"/>
            </a:endParaRPr>
          </a:p>
          <a:p>
            <a:pPr algn="ctr">
              <a:defRPr/>
            </a:pPr>
            <a:r>
              <a:rPr lang="en-US" sz="2000" dirty="0">
                <a:cs typeface="Droid Sans" charset="0"/>
              </a:rPr>
              <a:t>Translation</a:t>
            </a:r>
          </a:p>
          <a:p>
            <a:pPr algn="ctr">
              <a:defRPr/>
            </a:pPr>
            <a:r>
              <a:rPr lang="en-US" sz="2000" dirty="0">
                <a:cs typeface="Droid Sans" charset="0"/>
              </a:rPr>
              <a:t>System</a:t>
            </a:r>
          </a:p>
        </p:txBody>
      </p:sp>
      <p:pic>
        <p:nvPicPr>
          <p:cNvPr id="6162" name="Picture 2" descr="AA0538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779838"/>
            <a:ext cx="112236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" descr="732101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856038"/>
            <a:ext cx="131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 rtlCol="0">
            <a:normAutofit/>
          </a:bodyPr>
          <a:lstStyle/>
          <a:p>
            <a:pPr defTabSz="1007943" fontAlgn="auto">
              <a:spcAft>
                <a:spcPts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  <a:defRPr/>
            </a:pPr>
            <a:r>
              <a:rPr lang="en-GB" sz="4800" dirty="0" smtClean="0">
                <a:solidFill>
                  <a:srgbClr val="2F5897"/>
                </a:solidFill>
                <a:latin typeface="Palatino Linotype" charset="0"/>
                <a:ea typeface="+mj-ea"/>
                <a:cs typeface="+mj-cs"/>
              </a:rPr>
              <a:t>Related Work</a:t>
            </a:r>
            <a:endParaRPr lang="en-GB" sz="4800" dirty="0">
              <a:solidFill>
                <a:srgbClr val="2F5897"/>
              </a:solidFill>
              <a:latin typeface="Palatino Linotype" charset="0"/>
              <a:ea typeface="+mj-ea"/>
              <a:cs typeface="+mj-cs"/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8869362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 marL="863600" indent="-323850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marL="107950" indent="0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system's clarification question may not be appropriate because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An error segment may not be detected correctly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An error type is not identified correctly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None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Automatically detect user responses to “inappropriate” clarification questions  </a:t>
            </a: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cs typeface="ＭＳ Ｐゴシック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C50355E0-5C44-3A4D-BC92-0A8EDFFDF002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30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17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</a:pPr>
            <a:r>
              <a:rPr lang="en-GB">
                <a:solidFill>
                  <a:srgbClr val="2F5897"/>
                </a:solidFill>
                <a:latin typeface="Palatino Linotype" charset="0"/>
              </a:rPr>
              <a:t>Thank you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8869362" cy="438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830263" algn="l"/>
                <a:tab pos="1554163" algn="l"/>
                <a:tab pos="2278063" algn="l"/>
                <a:tab pos="3001963" algn="l"/>
                <a:tab pos="3725863" algn="l"/>
                <a:tab pos="4449763" algn="l"/>
                <a:tab pos="5172075" algn="l"/>
                <a:tab pos="5895975" algn="l"/>
                <a:tab pos="6619875" algn="l"/>
                <a:tab pos="7343775" algn="l"/>
                <a:tab pos="8067675" algn="l"/>
                <a:tab pos="8791575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algn="ctr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defRPr/>
            </a:pPr>
            <a:r>
              <a:rPr lang="en-GB" sz="2600" smtClean="0">
                <a:solidFill>
                  <a:srgbClr val="808080"/>
                </a:solidFill>
                <a:latin typeface="Century Gothic" charset="0"/>
                <a:cs typeface="ＭＳ Ｐゴシック" charset="0"/>
              </a:rPr>
              <a:t>Questions?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90A9308B-F695-0045-A7DA-BD02BD66AAD5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31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0"/>
            <a:ext cx="9072562" cy="1763713"/>
          </a:xfrm>
        </p:spPr>
        <p:txBody>
          <a:bodyPr lIns="0" tIns="68040" rIns="0" bIns="0" anchor="ctr"/>
          <a:lstStyle/>
          <a:p>
            <a:pPr>
              <a:lnSpc>
                <a:spcPct val="91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4800" dirty="0">
                <a:solidFill>
                  <a:srgbClr val="000090"/>
                </a:solidFill>
                <a:latin typeface="Palatino Linotype" charset="0"/>
              </a:rPr>
              <a:t>Requirement </a:t>
            </a:r>
            <a:r>
              <a:rPr lang="en-GB" sz="4800" dirty="0" smtClean="0">
                <a:solidFill>
                  <a:srgbClr val="000090"/>
                </a:solidFill>
                <a:latin typeface="Palatino Linotype" charset="0"/>
              </a:rPr>
              <a:t>for </a:t>
            </a:r>
            <a:r>
              <a:rPr lang="en-GB" sz="4800" dirty="0">
                <a:solidFill>
                  <a:srgbClr val="000090"/>
                </a:solidFill>
                <a:latin typeface="Palatino Linotype" charset="0"/>
              </a:rPr>
              <a:t>a Targeted Question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052638"/>
            <a:ext cx="9072563" cy="4987925"/>
          </a:xfrm>
        </p:spPr>
        <p:txBody>
          <a:bodyPr lIns="0" tIns="7056" rIns="0" bIns="0"/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 smtClean="0">
                <a:latin typeface="News Gothic MT" charset="0"/>
              </a:rPr>
              <a:t>Constructing an appropriate question requires correct error </a:t>
            </a:r>
            <a:r>
              <a:rPr lang="en-GB" sz="2800" dirty="0">
                <a:latin typeface="News Gothic MT" charset="0"/>
              </a:rPr>
              <a:t>d</a:t>
            </a:r>
            <a:r>
              <a:rPr lang="en-GB" sz="2800" dirty="0" smtClean="0">
                <a:latin typeface="News Gothic MT" charset="0"/>
              </a:rPr>
              <a:t>etection</a:t>
            </a:r>
            <a:endParaRPr lang="en-GB" sz="2800" dirty="0">
              <a:latin typeface="News Gothic MT" charset="0"/>
            </a:endParaRP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latin typeface="News Gothic MT" charset="0"/>
              </a:rPr>
              <a:t>Error segment boundaries</a:t>
            </a:r>
          </a:p>
          <a:p>
            <a:pPr marL="863600" lvl="1" indent="-323850">
              <a:buSzPct val="75000"/>
              <a:buFont typeface="Symbol" charset="0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latin typeface="News Gothic MT" charset="0"/>
              </a:rPr>
              <a:t>Error type</a:t>
            </a:r>
          </a:p>
          <a:p>
            <a:pPr marL="1295400" lvl="2" indent="-287338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latin typeface="News Gothic MT" charset="0"/>
              </a:rPr>
              <a:t>Does the error contain a proper name?</a:t>
            </a:r>
          </a:p>
          <a:p>
            <a:pPr marL="1295400" lvl="2" indent="-287338">
              <a:buSzPct val="45000"/>
              <a:buFont typeface="Wingdings" charset="0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800" dirty="0">
                <a:latin typeface="News Gothic MT" charset="0"/>
              </a:rPr>
              <a:t>Does the error contain an out-of-vocabulary (OOV) word?</a:t>
            </a:r>
          </a:p>
          <a:p>
            <a:pPr marL="863600" lvl="1" indent="-323850">
              <a:buSzPct val="75000"/>
              <a:buFont typeface="Symbol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2800" dirty="0">
              <a:latin typeface="News Gothic MT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601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</a:pPr>
            <a:r>
              <a:rPr lang="en-GB">
                <a:solidFill>
                  <a:srgbClr val="2F5897"/>
                </a:solidFill>
                <a:latin typeface="Palatino Linotype" charset="0"/>
              </a:rPr>
              <a:t>Speech Translation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109075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Translation may be impaired by:</a:t>
            </a:r>
          </a:p>
          <a:p>
            <a:pPr lvl="1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Speech recognition errors </a:t>
            </a:r>
          </a:p>
          <a:p>
            <a:pPr lvl="2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Word Error rate in English side of </a:t>
            </a:r>
            <a:r>
              <a:rPr lang="en-GB" sz="2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Transtac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 is 9%</a:t>
            </a:r>
          </a:p>
          <a:p>
            <a:pPr lvl="2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Word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E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rror 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rate in Let’s </a:t>
            </a:r>
            <a:r>
              <a:rPr lang="en-GB" sz="2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G</a:t>
            </a: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o bus information is 50%</a:t>
            </a:r>
          </a:p>
          <a:p>
            <a:pPr lvl="1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 speaker may use ambiguous language</a:t>
            </a:r>
          </a:p>
          <a:p>
            <a:pPr lvl="1"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 speech recognition error may be caused by use of out-of-vocabulary words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ClrTx/>
              <a:buSzTx/>
              <a:buFontTx/>
              <a:buNone/>
              <a:defRPr/>
            </a:pP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cs typeface="ＭＳ Ｐゴシック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7663D488-A33B-3E44-93DB-ED4632E2F060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4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 bwMode="auto">
          <a:xfrm>
            <a:off x="3821113" y="3094038"/>
            <a:ext cx="1676400" cy="3429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Droid Sans" charset="0"/>
            </a:endParaRPr>
          </a:p>
          <a:p>
            <a:pPr>
              <a:defRPr/>
            </a:pPr>
            <a:endParaRPr lang="en-US" dirty="0">
              <a:cs typeface="Droid Sans" charset="0"/>
            </a:endParaRPr>
          </a:p>
          <a:p>
            <a:pPr>
              <a:defRPr/>
            </a:pPr>
            <a:endParaRPr lang="en-US" sz="2400" dirty="0">
              <a:cs typeface="Droid Sans" charset="0"/>
            </a:endParaRPr>
          </a:p>
          <a:p>
            <a:pPr algn="ctr">
              <a:defRPr/>
            </a:pPr>
            <a:endParaRPr lang="en-US" dirty="0">
              <a:cs typeface="Droid Sans" charset="0"/>
            </a:endParaRPr>
          </a:p>
          <a:p>
            <a:pPr algn="ctr">
              <a:defRPr/>
            </a:pPr>
            <a:r>
              <a:rPr lang="en-US" dirty="0">
                <a:cs typeface="Droid Sans" charset="0"/>
              </a:rPr>
              <a:t>Translation</a:t>
            </a:r>
          </a:p>
          <a:p>
            <a:pPr algn="ctr">
              <a:defRPr/>
            </a:pPr>
            <a:r>
              <a:rPr lang="en-US" dirty="0">
                <a:cs typeface="Droid Sans" charset="0"/>
              </a:rPr>
              <a:t>System</a:t>
            </a:r>
          </a:p>
        </p:txBody>
      </p:sp>
      <p:pic>
        <p:nvPicPr>
          <p:cNvPr id="10242" name="Picture 53" descr="7321012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856038"/>
            <a:ext cx="13176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2" descr="AA0538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3779838"/>
            <a:ext cx="1122362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/>
          <a:lstStyle/>
          <a:p>
            <a:pPr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</a:pPr>
            <a:r>
              <a:rPr lang="en-GB">
                <a:solidFill>
                  <a:srgbClr val="2F5897"/>
                </a:solidFill>
                <a:latin typeface="Palatino Linotype" charset="0"/>
              </a:rPr>
              <a:t>Speech Translation</a:t>
            </a: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544513" y="1798638"/>
            <a:ext cx="87312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smtClean="0">
                <a:solidFill>
                  <a:srgbClr val="808080"/>
                </a:solidFill>
                <a:latin typeface="Century Gothic" charset="0"/>
                <a:cs typeface="ＭＳ Ｐゴシック" charset="0"/>
              </a:rPr>
              <a:t>Speech-to-Speech translation system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smtClean="0">
                <a:solidFill>
                  <a:srgbClr val="FF0000"/>
                </a:solidFill>
                <a:latin typeface="Century Gothic" charset="0"/>
                <a:cs typeface="ＭＳ Ｐゴシック" charset="0"/>
              </a:rPr>
              <a:t>Introduce a clarification component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FC1897D8-7263-4D4E-9D02-005F6E52AD43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5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7198" name="AutoShape 30"/>
          <p:cNvSpPr>
            <a:spLocks noChangeArrowheads="1"/>
          </p:cNvSpPr>
          <p:nvPr/>
        </p:nvSpPr>
        <p:spPr bwMode="auto">
          <a:xfrm>
            <a:off x="1060450" y="4314825"/>
            <a:ext cx="1028700" cy="995363"/>
          </a:xfrm>
          <a:custGeom>
            <a:avLst/>
            <a:gdLst>
              <a:gd name="G0" fmla="+- 60883 0 4653"/>
              <a:gd name="G1" fmla="+- 4653 0 4653"/>
              <a:gd name="G2" fmla="?: G1 4653 4653"/>
              <a:gd name="G3" fmla="?: G0 60883 G1"/>
              <a:gd name="G4" fmla="*/ 2858 4969 1"/>
              <a:gd name="G5" fmla="*/ G4 1 21699"/>
              <a:gd name="G6" fmla="*/ 2858 6215 1"/>
              <a:gd name="G7" fmla="*/ G6 1 21600"/>
              <a:gd name="G8" fmla="*/ 2858 13135 1"/>
              <a:gd name="G9" fmla="*/ G8 1 21600"/>
              <a:gd name="G10" fmla="*/ 2858 16640 1"/>
              <a:gd name="G11" fmla="*/ G10 1 21600"/>
              <a:gd name="G12" fmla="*/ 2765 7570 1"/>
              <a:gd name="G13" fmla="*/ G12 1 21600"/>
              <a:gd name="G14" fmla="*/ 2765 16515 1"/>
              <a:gd name="G15" fmla="*/ G14 1 21600"/>
              <a:gd name="G16" fmla="*/ 2765 G3 1"/>
              <a:gd name="G17" fmla="*/ G16 1 34464"/>
              <a:gd name="G18" fmla="+- G15 0 G17"/>
              <a:gd name="G19" fmla="+- G15 G17 0"/>
              <a:gd name="G20" fmla="*/ 1 0 0"/>
              <a:gd name="G21" fmla="+- G19 0 G20"/>
              <a:gd name="G22" fmla="*/ 2765 G3 1"/>
              <a:gd name="G23" fmla="*/ G22 1 50000"/>
              <a:gd name="G24" fmla="+- G21 G23 0"/>
              <a:gd name="G25" fmla="*/ 1 0 0"/>
              <a:gd name="G26" fmla="+- G24 0 G25"/>
              <a:gd name="G27" fmla="*/ 2858 1 2"/>
              <a:gd name="G28" fmla="*/ 1 35987 55552"/>
              <a:gd name="G29" fmla="*/ G28 13024 1"/>
              <a:gd name="G30" fmla="*/ G29 1 52096"/>
              <a:gd name="G31" fmla="cos G27 G30"/>
              <a:gd name="G32" fmla="*/ 2765 1 2"/>
              <a:gd name="G33" fmla="*/ 1 35987 55552"/>
              <a:gd name="G34" fmla="*/ G33 13024 1"/>
              <a:gd name="G35" fmla="*/ G34 1 52096"/>
              <a:gd name="G36" fmla="sin G32 G35"/>
              <a:gd name="G37" fmla="*/ 2858 1 2"/>
              <a:gd name="G38" fmla="+- G37 0 G31"/>
              <a:gd name="G39" fmla="+- G37 G31 0"/>
              <a:gd name="G40" fmla="*/ 1 0 0"/>
              <a:gd name="G41" fmla="+- G39 0 G40"/>
              <a:gd name="G42" fmla="*/ 2765 1 2"/>
              <a:gd name="G43" fmla="+- G42 0 G36"/>
              <a:gd name="G44" fmla="+- G42 G36 0"/>
              <a:gd name="G45" fmla="*/ 1 0 0"/>
              <a:gd name="G46" fmla="+- G44 0 G45"/>
              <a:gd name="G47" fmla="*/ 2858 1125 1"/>
              <a:gd name="G48" fmla="*/ G47 1 21600"/>
              <a:gd name="G49" fmla="*/ 2765 1125 1"/>
              <a:gd name="G50" fmla="*/ G49 1 21600"/>
              <a:gd name="G51" fmla="+- 2765 0 0"/>
              <a:gd name="G52" fmla="+- 2858 0 0"/>
              <a:gd name="G53" fmla="+- 180 0 0"/>
              <a:gd name="G54" fmla="+- 360 0 0"/>
              <a:gd name="G55" fmla="+- 180 0 0"/>
              <a:gd name="G56" fmla="+- 360 0 0"/>
              <a:gd name="G57" fmla="+- 180 0 0"/>
              <a:gd name="G58" fmla="+- 360 0 0"/>
              <a:gd name="G59" fmla="+- 180 0 0"/>
              <a:gd name="G60" fmla="+- 36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0" y="1383"/>
                </a:moveTo>
                <a:lnTo>
                  <a:pt x="1429" y="1383"/>
                </a:lnTo>
                <a:close/>
              </a:path>
              <a:path>
                <a:moveTo>
                  <a:pt x="180" y="360"/>
                </a:moveTo>
                <a:lnTo>
                  <a:pt x="822" y="969"/>
                </a:lnTo>
                <a:moveTo>
                  <a:pt x="149" y="144"/>
                </a:moveTo>
                <a:lnTo>
                  <a:pt x="180" y="360"/>
                </a:lnTo>
              </a:path>
              <a:path fill="none">
                <a:moveTo>
                  <a:pt x="1738" y="969"/>
                </a:moveTo>
                <a:lnTo>
                  <a:pt x="149" y="144"/>
                </a:lnTo>
              </a:path>
              <a:path fill="none">
                <a:moveTo>
                  <a:pt x="180" y="360"/>
                </a:moveTo>
                <a:lnTo>
                  <a:pt x="654" y="-277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199" name="AutoShape 31"/>
          <p:cNvSpPr>
            <a:spLocks noChangeArrowheads="1"/>
          </p:cNvSpPr>
          <p:nvPr/>
        </p:nvSpPr>
        <p:spPr bwMode="auto">
          <a:xfrm>
            <a:off x="7439025" y="4314825"/>
            <a:ext cx="1028700" cy="995363"/>
          </a:xfrm>
          <a:custGeom>
            <a:avLst/>
            <a:gdLst>
              <a:gd name="G0" fmla="+- 60883 0 4653"/>
              <a:gd name="G1" fmla="+- 4653 0 4653"/>
              <a:gd name="G2" fmla="?: G1 4653 4653"/>
              <a:gd name="G3" fmla="?: G0 60883 G1"/>
              <a:gd name="G4" fmla="*/ 2858 4969 1"/>
              <a:gd name="G5" fmla="*/ G4 1 21699"/>
              <a:gd name="G6" fmla="*/ 2858 6215 1"/>
              <a:gd name="G7" fmla="*/ G6 1 21600"/>
              <a:gd name="G8" fmla="*/ 2858 13135 1"/>
              <a:gd name="G9" fmla="*/ G8 1 21600"/>
              <a:gd name="G10" fmla="*/ 2858 16640 1"/>
              <a:gd name="G11" fmla="*/ G10 1 21600"/>
              <a:gd name="G12" fmla="*/ 2765 7570 1"/>
              <a:gd name="G13" fmla="*/ G12 1 21600"/>
              <a:gd name="G14" fmla="*/ 2765 16515 1"/>
              <a:gd name="G15" fmla="*/ G14 1 21600"/>
              <a:gd name="G16" fmla="*/ 2765 G3 1"/>
              <a:gd name="G17" fmla="*/ G16 1 34464"/>
              <a:gd name="G18" fmla="+- G15 0 G17"/>
              <a:gd name="G19" fmla="+- G15 G17 0"/>
              <a:gd name="G20" fmla="*/ 1 0 0"/>
              <a:gd name="G21" fmla="+- G19 0 G20"/>
              <a:gd name="G22" fmla="*/ 2765 G3 1"/>
              <a:gd name="G23" fmla="*/ G22 1 50000"/>
              <a:gd name="G24" fmla="+- G21 G23 0"/>
              <a:gd name="G25" fmla="*/ 1 0 0"/>
              <a:gd name="G26" fmla="+- G24 0 G25"/>
              <a:gd name="G27" fmla="*/ 2858 1 2"/>
              <a:gd name="G28" fmla="*/ 1 35987 55552"/>
              <a:gd name="G29" fmla="*/ G28 13024 1"/>
              <a:gd name="G30" fmla="*/ G29 1 52096"/>
              <a:gd name="G31" fmla="cos G27 G30"/>
              <a:gd name="G32" fmla="*/ 2765 1 2"/>
              <a:gd name="G33" fmla="*/ 1 35987 55552"/>
              <a:gd name="G34" fmla="*/ G33 13024 1"/>
              <a:gd name="G35" fmla="*/ G34 1 52096"/>
              <a:gd name="G36" fmla="sin G32 G35"/>
              <a:gd name="G37" fmla="*/ 2858 1 2"/>
              <a:gd name="G38" fmla="+- G37 0 G31"/>
              <a:gd name="G39" fmla="+- G37 G31 0"/>
              <a:gd name="G40" fmla="*/ 1 0 0"/>
              <a:gd name="G41" fmla="+- G39 0 G40"/>
              <a:gd name="G42" fmla="*/ 2765 1 2"/>
              <a:gd name="G43" fmla="+- G42 0 G36"/>
              <a:gd name="G44" fmla="+- G42 G36 0"/>
              <a:gd name="G45" fmla="*/ 1 0 0"/>
              <a:gd name="G46" fmla="+- G44 0 G45"/>
              <a:gd name="G47" fmla="*/ 2858 1125 1"/>
              <a:gd name="G48" fmla="*/ G47 1 21600"/>
              <a:gd name="G49" fmla="*/ 2765 1125 1"/>
              <a:gd name="G50" fmla="*/ G49 1 21600"/>
              <a:gd name="G51" fmla="+- 2765 0 0"/>
              <a:gd name="G52" fmla="+- 2858 0 0"/>
              <a:gd name="G53" fmla="+- 180 0 0"/>
              <a:gd name="G54" fmla="+- 360 0 0"/>
              <a:gd name="G55" fmla="+- 180 0 0"/>
              <a:gd name="G56" fmla="+- 360 0 0"/>
              <a:gd name="G57" fmla="+- 180 0 0"/>
              <a:gd name="G58" fmla="+- 360 0 0"/>
              <a:gd name="G59" fmla="+- 180 0 0"/>
              <a:gd name="G60" fmla="+- 36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 stroke="0">
                <a:moveTo>
                  <a:pt x="0" y="1383"/>
                </a:moveTo>
                <a:lnTo>
                  <a:pt x="1429" y="1383"/>
                </a:lnTo>
                <a:close/>
              </a:path>
              <a:path>
                <a:moveTo>
                  <a:pt x="180" y="360"/>
                </a:moveTo>
                <a:lnTo>
                  <a:pt x="822" y="969"/>
                </a:lnTo>
                <a:moveTo>
                  <a:pt x="149" y="144"/>
                </a:moveTo>
                <a:lnTo>
                  <a:pt x="180" y="360"/>
                </a:lnTo>
              </a:path>
              <a:path fill="none">
                <a:moveTo>
                  <a:pt x="1738" y="969"/>
                </a:moveTo>
                <a:lnTo>
                  <a:pt x="149" y="144"/>
                </a:lnTo>
              </a:path>
              <a:path fill="none">
                <a:moveTo>
                  <a:pt x="180" y="360"/>
                </a:moveTo>
                <a:lnTo>
                  <a:pt x="654" y="-277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392113" y="3246438"/>
            <a:ext cx="1168400" cy="747712"/>
          </a:xfrm>
          <a:custGeom>
            <a:avLst/>
            <a:gdLst>
              <a:gd name="G0" fmla="*/ 3246 1 2"/>
              <a:gd name="G1" fmla="*/ 2077 1 2"/>
              <a:gd name="G2" fmla="+- 2077 0 0"/>
              <a:gd name="G3" fmla="+- 32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246" y="0"/>
                </a:lnTo>
                <a:lnTo>
                  <a:pt x="3246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L1 Speaker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01" name="AutoShape 33"/>
          <p:cNvSpPr>
            <a:spLocks noChangeArrowheads="1"/>
          </p:cNvSpPr>
          <p:nvPr/>
        </p:nvSpPr>
        <p:spPr bwMode="auto">
          <a:xfrm>
            <a:off x="4146550" y="3916363"/>
            <a:ext cx="1235075" cy="2189162"/>
          </a:xfrm>
          <a:custGeom>
            <a:avLst/>
            <a:gdLst>
              <a:gd name="G0" fmla="*/ 3431 1 2"/>
              <a:gd name="G1" fmla="*/ 6081 1 2"/>
              <a:gd name="G2" fmla="+- 6081 0 0"/>
              <a:gd name="G3" fmla="+- 3431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431" y="0"/>
                </a:lnTo>
                <a:lnTo>
                  <a:pt x="3431" y="6081"/>
                </a:lnTo>
                <a:lnTo>
                  <a:pt x="0" y="6081"/>
                </a:lnTo>
                <a:close/>
              </a:path>
            </a:pathLst>
          </a:cu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 anchor="ctr"/>
          <a:lstStyle/>
          <a:p>
            <a:pPr algn="ctr">
              <a:lnSpc>
                <a:spcPct val="100000"/>
              </a:lnSpc>
              <a:tabLst>
                <a:tab pos="722313" algn="l"/>
                <a:tab pos="7239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202" name="Line 34"/>
          <p:cNvSpPr>
            <a:spLocks noChangeShapeType="1"/>
          </p:cNvSpPr>
          <p:nvPr/>
        </p:nvSpPr>
        <p:spPr bwMode="auto">
          <a:xfrm>
            <a:off x="2100263" y="4711700"/>
            <a:ext cx="1646237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03" name="AutoShape 35"/>
          <p:cNvSpPr>
            <a:spLocks noChangeArrowheads="1"/>
          </p:cNvSpPr>
          <p:nvPr/>
        </p:nvSpPr>
        <p:spPr bwMode="auto">
          <a:xfrm>
            <a:off x="2492375" y="3749675"/>
            <a:ext cx="1439863" cy="747713"/>
          </a:xfrm>
          <a:custGeom>
            <a:avLst/>
            <a:gdLst>
              <a:gd name="G0" fmla="*/ 4000 1 2"/>
              <a:gd name="G1" fmla="*/ 2077 1 2"/>
              <a:gd name="G2" fmla="+- 2077 0 0"/>
              <a:gd name="G3" fmla="+- 4000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0" y="0"/>
                </a:lnTo>
                <a:lnTo>
                  <a:pt x="4000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Speech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Question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(L1)</a:t>
            </a:r>
          </a:p>
        </p:txBody>
      </p:sp>
      <p:sp>
        <p:nvSpPr>
          <p:cNvPr id="7204" name="Line 36"/>
          <p:cNvSpPr>
            <a:spLocks noChangeShapeType="1"/>
          </p:cNvSpPr>
          <p:nvPr/>
        </p:nvSpPr>
        <p:spPr bwMode="auto">
          <a:xfrm>
            <a:off x="5381625" y="4711700"/>
            <a:ext cx="18526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05" name="AutoShape 37"/>
          <p:cNvSpPr>
            <a:spLocks noChangeArrowheads="1"/>
          </p:cNvSpPr>
          <p:nvPr/>
        </p:nvSpPr>
        <p:spPr bwMode="auto">
          <a:xfrm>
            <a:off x="5691188" y="3733800"/>
            <a:ext cx="1441450" cy="747713"/>
          </a:xfrm>
          <a:custGeom>
            <a:avLst/>
            <a:gdLst>
              <a:gd name="G0" fmla="*/ 4004 1 2"/>
              <a:gd name="G1" fmla="*/ 2077 1 2"/>
              <a:gd name="G2" fmla="+- 2077 0 0"/>
              <a:gd name="G3" fmla="+- 40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4" y="0"/>
                </a:lnTo>
                <a:lnTo>
                  <a:pt x="4004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000000"/>
                </a:solidFill>
              </a:rPr>
              <a:t>Translated Question  (L2)</a:t>
            </a:r>
          </a:p>
        </p:txBody>
      </p:sp>
      <p:sp>
        <p:nvSpPr>
          <p:cNvPr id="7206" name="Line 38"/>
          <p:cNvSpPr>
            <a:spLocks noChangeShapeType="1"/>
          </p:cNvSpPr>
          <p:nvPr/>
        </p:nvSpPr>
        <p:spPr bwMode="auto">
          <a:xfrm flipH="1">
            <a:off x="5634038" y="5246688"/>
            <a:ext cx="1866900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07" name="AutoShape 39"/>
          <p:cNvSpPr>
            <a:spLocks noChangeArrowheads="1"/>
          </p:cNvSpPr>
          <p:nvPr/>
        </p:nvSpPr>
        <p:spPr bwMode="auto">
          <a:xfrm>
            <a:off x="5884863" y="4846638"/>
            <a:ext cx="1441450" cy="523875"/>
          </a:xfrm>
          <a:custGeom>
            <a:avLst/>
            <a:gdLst>
              <a:gd name="G0" fmla="*/ 4004 1 2"/>
              <a:gd name="G1" fmla="*/ 1455 1 2"/>
              <a:gd name="G2" fmla="+- 1455 0 0"/>
              <a:gd name="G3" fmla="+- 4004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4004" y="0"/>
                </a:lnTo>
                <a:lnTo>
                  <a:pt x="4004" y="1455"/>
                </a:lnTo>
                <a:lnTo>
                  <a:pt x="0" y="145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Answer (L2)</a:t>
            </a:r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2287588" y="6186488"/>
            <a:ext cx="16605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09" name="AutoShape 41"/>
          <p:cNvSpPr>
            <a:spLocks noChangeArrowheads="1"/>
          </p:cNvSpPr>
          <p:nvPr/>
        </p:nvSpPr>
        <p:spPr bwMode="auto">
          <a:xfrm>
            <a:off x="2378075" y="5511800"/>
            <a:ext cx="1852613" cy="523875"/>
          </a:xfrm>
          <a:custGeom>
            <a:avLst/>
            <a:gdLst>
              <a:gd name="G0" fmla="*/ 5146 1 2"/>
              <a:gd name="G1" fmla="*/ 1455 1 2"/>
              <a:gd name="G2" fmla="+- 1455 0 0"/>
              <a:gd name="G3" fmla="+- 51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5146" y="0"/>
                </a:lnTo>
                <a:lnTo>
                  <a:pt x="5146" y="1455"/>
                </a:lnTo>
                <a:lnTo>
                  <a:pt x="0" y="1455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Translated </a:t>
            </a:r>
          </a:p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Answer (L1))</a:t>
            </a:r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H="1">
            <a:off x="2906713" y="5232400"/>
            <a:ext cx="835025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>
            <a:off x="2913063" y="5432425"/>
            <a:ext cx="823912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14" name="AutoShape 46"/>
          <p:cNvSpPr>
            <a:spLocks noChangeArrowheads="1"/>
          </p:cNvSpPr>
          <p:nvPr/>
        </p:nvSpPr>
        <p:spPr bwMode="auto">
          <a:xfrm>
            <a:off x="2295525" y="4638675"/>
            <a:ext cx="1336675" cy="620713"/>
          </a:xfrm>
          <a:custGeom>
            <a:avLst/>
            <a:gdLst>
              <a:gd name="G0" fmla="*/ 3713 1 2"/>
              <a:gd name="G1" fmla="*/ 1724 1 2"/>
              <a:gd name="G2" fmla="+- 1724 0 0"/>
              <a:gd name="G3" fmla="+- 3713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713" y="0"/>
                </a:lnTo>
                <a:lnTo>
                  <a:pt x="3713" y="1724"/>
                </a:lnTo>
                <a:lnTo>
                  <a:pt x="0" y="172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FF0000"/>
                </a:solidFill>
              </a:rPr>
              <a:t>Clarification 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>
                <a:solidFill>
                  <a:srgbClr val="FF0000"/>
                </a:solidFill>
              </a:rPr>
              <a:t>sub-dialogue</a:t>
            </a:r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 flipH="1">
            <a:off x="5616575" y="5986463"/>
            <a:ext cx="835025" cy="1587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632450" y="5838825"/>
            <a:ext cx="823913" cy="158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Droid Sans" charset="0"/>
            </a:endParaRPr>
          </a:p>
        </p:txBody>
      </p:sp>
      <p:sp>
        <p:nvSpPr>
          <p:cNvPr id="7217" name="AutoShape 49"/>
          <p:cNvSpPr>
            <a:spLocks noChangeArrowheads="1"/>
          </p:cNvSpPr>
          <p:nvPr/>
        </p:nvSpPr>
        <p:spPr bwMode="auto">
          <a:xfrm>
            <a:off x="5761038" y="5303838"/>
            <a:ext cx="1336675" cy="620712"/>
          </a:xfrm>
          <a:custGeom>
            <a:avLst/>
            <a:gdLst>
              <a:gd name="G0" fmla="*/ 3713 1 2"/>
              <a:gd name="G1" fmla="*/ 1724 1 2"/>
              <a:gd name="G2" fmla="+- 1724 0 0"/>
              <a:gd name="G3" fmla="+- 3713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713" y="0"/>
                </a:lnTo>
                <a:lnTo>
                  <a:pt x="3713" y="1724"/>
                </a:lnTo>
                <a:lnTo>
                  <a:pt x="0" y="1724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Clarification 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FF0000"/>
                </a:solidFill>
              </a:rPr>
              <a:t>sub-dialogue</a:t>
            </a:r>
          </a:p>
        </p:txBody>
      </p:sp>
      <p:sp>
        <p:nvSpPr>
          <p:cNvPr id="7218" name="AutoShape 50"/>
          <p:cNvSpPr>
            <a:spLocks noChangeArrowheads="1"/>
          </p:cNvSpPr>
          <p:nvPr/>
        </p:nvSpPr>
        <p:spPr bwMode="auto">
          <a:xfrm>
            <a:off x="8240713" y="3246438"/>
            <a:ext cx="1168400" cy="747712"/>
          </a:xfrm>
          <a:custGeom>
            <a:avLst/>
            <a:gdLst>
              <a:gd name="G0" fmla="*/ 3246 1 2"/>
              <a:gd name="G1" fmla="*/ 2077 1 2"/>
              <a:gd name="G2" fmla="+- 2077 0 0"/>
              <a:gd name="G3" fmla="+- 3246 0 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3246" y="0"/>
                </a:lnTo>
                <a:lnTo>
                  <a:pt x="3246" y="2077"/>
                </a:lnTo>
                <a:lnTo>
                  <a:pt x="0" y="2077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4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r>
              <a:rPr lang="en-US" dirty="0">
                <a:solidFill>
                  <a:srgbClr val="000000"/>
                </a:solidFill>
              </a:rPr>
              <a:t>L2 Speaker</a:t>
            </a:r>
          </a:p>
          <a:p>
            <a:pPr>
              <a:lnSpc>
                <a:spcPct val="100000"/>
              </a:lnSpc>
              <a:tabLst>
                <a:tab pos="723900" algn="l"/>
              </a:tabLs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668713" y="3551238"/>
            <a:ext cx="381000" cy="2133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>
              <a:defRPr/>
            </a:pPr>
            <a:r>
              <a:rPr lang="en-US" dirty="0">
                <a:cs typeface="Droid Sans" charset="0"/>
              </a:rPr>
              <a:t>Dialogue Manager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5268913" y="3551238"/>
            <a:ext cx="381000" cy="21336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/>
          <a:lstStyle/>
          <a:p>
            <a:pPr>
              <a:defRPr/>
            </a:pPr>
            <a:r>
              <a:rPr lang="en-US" dirty="0">
                <a:cs typeface="Droid Sans" charset="0"/>
              </a:rPr>
              <a:t>Dialogue Manager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44513" y="384175"/>
            <a:ext cx="9070975" cy="1262063"/>
          </a:xfrm>
        </p:spPr>
        <p:txBody>
          <a:bodyPr tIns="38880" rtlCol="0">
            <a:normAutofit fontScale="90000"/>
          </a:bodyPr>
          <a:lstStyle/>
          <a:p>
            <a:pPr defTabSz="1007943" fontAlgn="auto">
              <a:spcAft>
                <a:spcPts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  <a:defRPr/>
            </a:pPr>
            <a:r>
              <a:rPr lang="en-GB" sz="4800" dirty="0">
                <a:solidFill>
                  <a:srgbClr val="2F5897"/>
                </a:solidFill>
                <a:latin typeface="Palatino Linotype" charset="0"/>
                <a:ea typeface="+mj-ea"/>
                <a:cs typeface="+mj-cs"/>
              </a:rPr>
              <a:t>Most Common Clarification Strategies in Dialogue Systems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44513" y="2103438"/>
            <a:ext cx="9070975" cy="498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“Please repeat”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“Please rephrase”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System repeats the previous question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ClrTx/>
              <a:buSzTx/>
              <a:buFontTx/>
              <a:buNone/>
              <a:defRPr/>
            </a:pPr>
            <a:endParaRPr lang="en-GB" sz="2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 charset="0"/>
              <a:cs typeface="ＭＳ Ｐゴシック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AECBFFFC-96FB-B144-982A-85BBB822B4D2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6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365125" y="365125"/>
            <a:ext cx="9070975" cy="1262063"/>
          </a:xfrm>
        </p:spPr>
        <p:txBody>
          <a:bodyPr tIns="38880" rtlCol="0">
            <a:normAutofit fontScale="90000"/>
          </a:bodyPr>
          <a:lstStyle/>
          <a:p>
            <a:pPr defTabSz="1007943" fontAlgn="auto">
              <a:spcAft>
                <a:spcPts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  <a:defRPr/>
            </a:pPr>
            <a:r>
              <a:rPr lang="en-GB" sz="4800" dirty="0">
                <a:solidFill>
                  <a:srgbClr val="2F5897"/>
                </a:solidFill>
                <a:latin typeface="Palatino Linotype" charset="0"/>
                <a:ea typeface="+mj-ea"/>
                <a:cs typeface="+mj-cs"/>
              </a:rPr>
              <a:t>What Clarification Questions Do Human Speakers Ask?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 marL="8620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Targeted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reprise questions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(M. </a:t>
            </a:r>
            <a:r>
              <a:rPr lang="en-GB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Purver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) </a:t>
            </a:r>
          </a:p>
          <a:p>
            <a:pPr lvl="1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75000"/>
              <a:buFont typeface="Courier New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Ask a targeted question about the part of an utterance that was misheard or misunderstood, including understood portions of the utterance </a:t>
            </a:r>
          </a:p>
          <a:p>
            <a:pPr lvl="2" hangingPunct="1">
              <a:lnSpc>
                <a:spcPct val="100000"/>
              </a:lnSpc>
              <a:spcAft>
                <a:spcPts val="1138"/>
              </a:spcAft>
              <a:buSzPct val="75000"/>
              <a:buFont typeface="Courier New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Speaker: Do you have anything other than these XXX plans?</a:t>
            </a:r>
          </a:p>
          <a:p>
            <a:pPr lvl="3" hangingPunct="1">
              <a:lnSpc>
                <a:spcPct val="100000"/>
              </a:lnSpc>
              <a:spcAft>
                <a:spcPts val="1138"/>
              </a:spcAft>
              <a:buSzPct val="75000"/>
              <a:buFont typeface="Courier New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Non-Reprise: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What did you say?/Please repeat.</a:t>
            </a:r>
          </a:p>
          <a:p>
            <a:pPr lvl="3" hangingPunct="1">
              <a:lnSpc>
                <a:spcPct val="100000"/>
              </a:lnSpc>
              <a:spcAft>
                <a:spcPts val="1138"/>
              </a:spcAft>
              <a:buSzPct val="75000"/>
              <a:buFont typeface="Courier New" charset="0"/>
              <a:buChar char="o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Reprise: </a:t>
            </a:r>
            <a:r>
              <a:rPr lang="en-GB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What kind of plans?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88% of human clarification questions are reprise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12% non-reprise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SzPct val="45000"/>
              <a:buFont typeface="Arial" charset="0"/>
              <a:buChar char="•"/>
              <a:defRPr/>
            </a:pP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Goal: Introduce targeted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questions </a:t>
            </a:r>
            <a:r>
              <a:rPr lang="en-GB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into a spoken system</a:t>
            </a:r>
          </a:p>
          <a:p>
            <a:pPr hangingPunct="1">
              <a:lnSpc>
                <a:spcPct val="100000"/>
              </a:lnSpc>
              <a:spcBef>
                <a:spcPts val="563"/>
              </a:spcBef>
              <a:spcAft>
                <a:spcPts val="1425"/>
              </a:spcAft>
              <a:buClrTx/>
              <a:buSzTx/>
              <a:buFontTx/>
              <a:buNone/>
              <a:defRPr/>
            </a:pPr>
            <a:endParaRPr lang="en-GB" sz="2800" dirty="0" smtClean="0">
              <a:solidFill>
                <a:srgbClr val="808080"/>
              </a:solidFill>
              <a:latin typeface="Century Gothic" charset="0"/>
              <a:cs typeface="ＭＳ Ｐゴシック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5F12B0C2-2CFF-244E-9B31-4107CC415E5B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7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38880" rtlCol="0">
            <a:normAutofit fontScale="90000"/>
          </a:bodyPr>
          <a:lstStyle/>
          <a:p>
            <a:pPr defTabSz="1007943" fontAlgn="auto">
              <a:spcAft>
                <a:spcPts val="0"/>
              </a:spcAft>
              <a:tabLst>
                <a:tab pos="722313" algn="l"/>
                <a:tab pos="1446213" algn="l"/>
                <a:tab pos="2170113" algn="l"/>
                <a:tab pos="2894013" algn="l"/>
                <a:tab pos="3617913" algn="l"/>
                <a:tab pos="4341813" algn="l"/>
                <a:tab pos="5064125" algn="l"/>
                <a:tab pos="5788025" algn="l"/>
                <a:tab pos="6511925" algn="l"/>
                <a:tab pos="7235825" algn="l"/>
                <a:tab pos="7959725" algn="l"/>
                <a:tab pos="8683625" algn="l"/>
                <a:tab pos="8686800" algn="l"/>
              </a:tabLst>
              <a:defRPr/>
            </a:pPr>
            <a:r>
              <a:rPr lang="en-GB" sz="4800" dirty="0">
                <a:solidFill>
                  <a:srgbClr val="2F5897"/>
                </a:solidFill>
                <a:latin typeface="Palatino Linotype" charset="0"/>
                <a:ea typeface="+mj-ea"/>
                <a:cs typeface="+mj-cs"/>
              </a:rPr>
              <a:t>Advantages of Targeted Clarifications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03238" y="1768475"/>
            <a:ext cx="9070975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00800" tIns="50400" rIns="100800" bIns="50400"/>
          <a:lstStyle>
            <a:lvl1pPr marL="430213" indent="-322263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 marL="863600" indent="-323850"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1152525" algn="l"/>
                <a:tab pos="1876425" algn="l"/>
                <a:tab pos="2600325" algn="l"/>
                <a:tab pos="3324225" algn="l"/>
                <a:tab pos="4048125" algn="l"/>
                <a:tab pos="4772025" algn="l"/>
                <a:tab pos="5494338" algn="l"/>
                <a:tab pos="6218238" algn="l"/>
                <a:tab pos="6942138" algn="l"/>
                <a:tab pos="7666038" algn="l"/>
                <a:tab pos="8389938" algn="l"/>
                <a:tab pos="9113838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More natural 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User does not have to repeat the whole utterance/command</a:t>
            </a:r>
          </a:p>
          <a:p>
            <a:pPr hangingPunct="1">
              <a:lnSpc>
                <a:spcPct val="100000"/>
              </a:lnSpc>
              <a:spcBef>
                <a:spcPts val="525"/>
              </a:spcBef>
              <a:spcAft>
                <a:spcPts val="1425"/>
              </a:spcAft>
              <a:buSzPct val="45000"/>
              <a:buFont typeface="Wingdings" charset="0"/>
              <a:buChar char=""/>
              <a:defRPr/>
            </a:pPr>
            <a:r>
              <a:rPr lang="en-GB" sz="2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Provides grounding and implicit confirmation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Speech-to-speech translation</a:t>
            </a:r>
          </a:p>
          <a:p>
            <a:pPr lvl="1" hangingPunct="1">
              <a:lnSpc>
                <a:spcPct val="100000"/>
              </a:lnSpc>
              <a:spcBef>
                <a:spcPts val="363"/>
              </a:spcBef>
              <a:spcAft>
                <a:spcPts val="1425"/>
              </a:spcAft>
              <a:buSzPct val="75000"/>
              <a:buFont typeface="Symbol" charset="0"/>
              <a:buChar char="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Useful in systems that handle natural language user responses/commands/queries and a wide range of topics and vocabulary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Tutoring system</a:t>
            </a:r>
          </a:p>
          <a:p>
            <a:pPr lvl="1" hangingPunct="1">
              <a:lnSpc>
                <a:spcPct val="100000"/>
              </a:lnSpc>
              <a:spcAft>
                <a:spcPts val="1138"/>
              </a:spcAft>
              <a:buSzPct val="75000"/>
              <a:buFont typeface="Symbol" charset="0"/>
              <a:buChar char=""/>
              <a:defRPr/>
            </a:pPr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charset="0"/>
                <a:cs typeface="ＭＳ Ｐゴシック" charset="0"/>
              </a:rPr>
              <a:t>Virtual assistants (in car, in home): a user command may contain ASR error due to noise, background speech, etc.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11798300" y="-11798300"/>
            <a:ext cx="11799888" cy="1179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9pPr>
          </a:lstStyle>
          <a:p>
            <a:pPr hangingPunct="1">
              <a:lnSpc>
                <a:spcPct val="100000"/>
              </a:lnSpc>
              <a:defRPr/>
            </a:pPr>
            <a:fld id="{B16C6BD2-D844-7043-9A92-4EEF1F1412F4}" type="slidenum">
              <a:rPr lang="en-US" sz="2000" smtClean="0">
                <a:latin typeface="Palatino Linotype" charset="0"/>
                <a:cs typeface="DejaVu Sans" charset="0"/>
              </a:rPr>
              <a:pPr hangingPunct="1">
                <a:lnSpc>
                  <a:spcPct val="100000"/>
                </a:lnSpc>
                <a:defRPr/>
              </a:pPr>
              <a:t>8</a:t>
            </a:fld>
            <a:endParaRPr lang="en-US" sz="2000" smtClean="0">
              <a:latin typeface="Palatino Linotype" charset="0"/>
              <a:cs typeface="DejaVu Sans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Corpus of Human Clarification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a corpus of targeted clarification questions</a:t>
            </a:r>
          </a:p>
          <a:p>
            <a:r>
              <a:rPr lang="en-US" dirty="0" smtClean="0"/>
              <a:t>Understand user’s reasons for choosing </a:t>
            </a:r>
          </a:p>
          <a:p>
            <a:pPr lvl="1"/>
            <a:r>
              <a:rPr lang="en-US" dirty="0" smtClean="0"/>
              <a:t>Whether to ask a question</a:t>
            </a:r>
          </a:p>
          <a:p>
            <a:pPr lvl="1"/>
            <a:r>
              <a:rPr lang="en-US" dirty="0" smtClean="0"/>
              <a:t>Whether it is possible to ask a targeted question</a:t>
            </a:r>
          </a:p>
          <a:p>
            <a:r>
              <a:rPr lang="en-US" dirty="0" smtClean="0"/>
              <a:t>When can users infer missing information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1AACF2-29D0-3F41-98BE-D00869CA5E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53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5485</TotalTime>
  <Words>1352</Words>
  <Application>Microsoft Macintosh PowerPoint</Application>
  <PresentationFormat>Custom</PresentationFormat>
  <Paragraphs>288</Paragraphs>
  <Slides>32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Breeze</vt:lpstr>
      <vt:lpstr>Towards Natural Clarification Questions in Dialogue Systems </vt:lpstr>
      <vt:lpstr>Outline</vt:lpstr>
      <vt:lpstr>Speech Translation</vt:lpstr>
      <vt:lpstr>Speech Translation</vt:lpstr>
      <vt:lpstr>Speech Translation</vt:lpstr>
      <vt:lpstr>Most Common Clarification Strategies in Dialogue Systems</vt:lpstr>
      <vt:lpstr>What Clarification Questions Do Human Speakers Ask?</vt:lpstr>
      <vt:lpstr>Advantages of Targeted Clarifications</vt:lpstr>
      <vt:lpstr>Corpus of Human Clarification Questions</vt:lpstr>
      <vt:lpstr>Corpus of Human Clarification Questions</vt:lpstr>
      <vt:lpstr>Corpus of Human Clarification Questions</vt:lpstr>
      <vt:lpstr>Rules for Constructing Questions</vt:lpstr>
      <vt:lpstr>Rules for Constructing Questions</vt:lpstr>
      <vt:lpstr>Rules for Constructing Questions</vt:lpstr>
      <vt:lpstr>Rules for Constructing Questions</vt:lpstr>
      <vt:lpstr>Rules for Constructing Questions</vt:lpstr>
      <vt:lpstr>Rules for Constructing Questions</vt:lpstr>
      <vt:lpstr>Rules for Constructing Questions</vt:lpstr>
      <vt:lpstr>Rules for Constructing Questions</vt:lpstr>
      <vt:lpstr>Evaluation Questionnaire</vt:lpstr>
      <vt:lpstr>Experiment</vt:lpstr>
      <vt:lpstr>Survey Results</vt:lpstr>
      <vt:lpstr>Results</vt:lpstr>
      <vt:lpstr>Discussion</vt:lpstr>
      <vt:lpstr>Comparing Mturk and Recruited Subjects</vt:lpstr>
      <vt:lpstr>Recruited Subjects </vt:lpstr>
      <vt:lpstr>Mturk Subjects </vt:lpstr>
      <vt:lpstr>Discussion</vt:lpstr>
      <vt:lpstr>Summary</vt:lpstr>
      <vt:lpstr>Related Work</vt:lpstr>
      <vt:lpstr>Thank you</vt:lpstr>
      <vt:lpstr>Requirement for a Targeted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Speech-to-Speech Translation with Clarifications</dc:title>
  <cp:lastModifiedBy>Svetlana Stoyanchev</cp:lastModifiedBy>
  <cp:revision>130</cp:revision>
  <cp:lastPrinted>1601-01-01T00:00:00Z</cp:lastPrinted>
  <dcterms:created xsi:type="dcterms:W3CDTF">1601-01-01T00:00:00Z</dcterms:created>
  <dcterms:modified xsi:type="dcterms:W3CDTF">2014-04-02T17:28:38Z</dcterms:modified>
</cp:coreProperties>
</file>