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xml" ContentType="application/vnd.openxmlformats-officedocument.presentationml.tags+xml"/>
  <Override PartName="/ppt/notesSlides/notesSlide54.xml" ContentType="application/vnd.openxmlformats-officedocument.presentationml.notesSlide+xml"/>
  <Override PartName="/ppt/tags/tag8.xml" ContentType="application/vnd.openxmlformats-officedocument.presentationml.tags+xml"/>
  <Override PartName="/ppt/notesSlides/notesSlide55.xml" ContentType="application/vnd.openxmlformats-officedocument.presentationml.notesSlide+xml"/>
  <Override PartName="/ppt/tags/tag9.xml" ContentType="application/vnd.openxmlformats-officedocument.presentationml.tags+xml"/>
  <Override PartName="/ppt/notesSlides/notesSlide56.xml" ContentType="application/vnd.openxmlformats-officedocument.presentationml.notesSlide+xml"/>
  <Override PartName="/ppt/tags/tag10.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embeddings/oleObject2.bin" ContentType="application/vnd.openxmlformats-officedocument.oleObject"/>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65" r:id="rId2"/>
    <p:sldId id="550" r:id="rId3"/>
    <p:sldId id="389" r:id="rId4"/>
    <p:sldId id="388" r:id="rId5"/>
    <p:sldId id="500" r:id="rId6"/>
    <p:sldId id="390" r:id="rId7"/>
    <p:sldId id="374" r:id="rId8"/>
    <p:sldId id="541" r:id="rId9"/>
    <p:sldId id="451" r:id="rId10"/>
    <p:sldId id="453" r:id="rId11"/>
    <p:sldId id="454" r:id="rId12"/>
    <p:sldId id="455" r:id="rId13"/>
    <p:sldId id="456" r:id="rId14"/>
    <p:sldId id="457" r:id="rId15"/>
    <p:sldId id="458" r:id="rId16"/>
    <p:sldId id="462" r:id="rId17"/>
    <p:sldId id="459" r:id="rId18"/>
    <p:sldId id="460" r:id="rId19"/>
    <p:sldId id="461" r:id="rId20"/>
    <p:sldId id="473" r:id="rId21"/>
    <p:sldId id="474" r:id="rId22"/>
    <p:sldId id="475" r:id="rId23"/>
    <p:sldId id="476" r:id="rId24"/>
    <p:sldId id="477" r:id="rId25"/>
    <p:sldId id="478" r:id="rId26"/>
    <p:sldId id="479" r:id="rId27"/>
    <p:sldId id="480" r:id="rId28"/>
    <p:sldId id="501" r:id="rId29"/>
    <p:sldId id="502" r:id="rId30"/>
    <p:sldId id="483" r:id="rId31"/>
    <p:sldId id="484" r:id="rId32"/>
    <p:sldId id="485" r:id="rId33"/>
    <p:sldId id="486" r:id="rId34"/>
    <p:sldId id="487" r:id="rId35"/>
    <p:sldId id="488" r:id="rId36"/>
    <p:sldId id="547" r:id="rId37"/>
    <p:sldId id="489" r:id="rId38"/>
    <p:sldId id="401" r:id="rId39"/>
    <p:sldId id="402" r:id="rId40"/>
    <p:sldId id="403" r:id="rId41"/>
    <p:sldId id="404" r:id="rId42"/>
    <p:sldId id="405" r:id="rId43"/>
    <p:sldId id="503" r:id="rId44"/>
    <p:sldId id="504" r:id="rId45"/>
    <p:sldId id="505" r:id="rId46"/>
    <p:sldId id="506" r:id="rId47"/>
    <p:sldId id="507" r:id="rId48"/>
    <p:sldId id="508" r:id="rId49"/>
    <p:sldId id="509" r:id="rId50"/>
    <p:sldId id="510" r:id="rId51"/>
    <p:sldId id="511" r:id="rId52"/>
    <p:sldId id="512" r:id="rId53"/>
    <p:sldId id="513" r:id="rId54"/>
    <p:sldId id="542" r:id="rId55"/>
    <p:sldId id="514" r:id="rId56"/>
    <p:sldId id="408" r:id="rId57"/>
    <p:sldId id="497" r:id="rId58"/>
    <p:sldId id="409" r:id="rId59"/>
    <p:sldId id="410" r:id="rId60"/>
    <p:sldId id="495" r:id="rId61"/>
    <p:sldId id="496" r:id="rId62"/>
    <p:sldId id="491" r:id="rId63"/>
    <p:sldId id="545" r:id="rId64"/>
    <p:sldId id="543" r:id="rId65"/>
    <p:sldId id="492" r:id="rId66"/>
    <p:sldId id="493" r:id="rId67"/>
    <p:sldId id="544" r:id="rId68"/>
    <p:sldId id="498" r:id="rId69"/>
    <p:sldId id="499" r:id="rId70"/>
    <p:sldId id="546" r:id="rId71"/>
    <p:sldId id="526" r:id="rId72"/>
    <p:sldId id="527" r:id="rId73"/>
    <p:sldId id="528" r:id="rId74"/>
    <p:sldId id="529" r:id="rId75"/>
    <p:sldId id="530" r:id="rId76"/>
    <p:sldId id="531" r:id="rId77"/>
    <p:sldId id="532" r:id="rId78"/>
    <p:sldId id="533" r:id="rId79"/>
    <p:sldId id="534" r:id="rId80"/>
    <p:sldId id="535" r:id="rId81"/>
    <p:sldId id="536" r:id="rId82"/>
    <p:sldId id="537" r:id="rId83"/>
    <p:sldId id="538" r:id="rId84"/>
    <p:sldId id="540" r:id="rId85"/>
    <p:sldId id="539" r:id="rId86"/>
    <p:sldId id="515" r:id="rId87"/>
    <p:sldId id="516" r:id="rId88"/>
    <p:sldId id="517" r:id="rId89"/>
    <p:sldId id="518" r:id="rId90"/>
    <p:sldId id="519" r:id="rId91"/>
    <p:sldId id="522" r:id="rId92"/>
    <p:sldId id="523" r:id="rId93"/>
    <p:sldId id="524" r:id="rId94"/>
    <p:sldId id="549" r:id="rId95"/>
    <p:sldId id="423" r:id="rId96"/>
    <p:sldId id="424" r:id="rId97"/>
    <p:sldId id="431" r:id="rId98"/>
    <p:sldId id="447" r:id="rId99"/>
    <p:sldId id="441" r:id="rId100"/>
    <p:sldId id="445" r:id="rId101"/>
    <p:sldId id="443" r:id="rId102"/>
    <p:sldId id="444" r:id="rId103"/>
    <p:sldId id="446" r:id="rId104"/>
    <p:sldId id="357" r:id="rId105"/>
    <p:sldId id="448" r:id="rId106"/>
    <p:sldId id="359" r:id="rId107"/>
    <p:sldId id="360" r:id="rId108"/>
    <p:sldId id="361" r:id="rId109"/>
    <p:sldId id="362" r:id="rId110"/>
    <p:sldId id="363" r:id="rId111"/>
    <p:sldId id="438" r:id="rId112"/>
    <p:sldId id="440" r:id="rId113"/>
    <p:sldId id="364" r:id="rId114"/>
    <p:sldId id="365" r:id="rId115"/>
    <p:sldId id="436" r:id="rId116"/>
    <p:sldId id="437" r:id="rId117"/>
    <p:sldId id="367" r:id="rId118"/>
    <p:sldId id="368" r:id="rId119"/>
    <p:sldId id="369" r:id="rId120"/>
    <p:sldId id="370" r:id="rId121"/>
    <p:sldId id="371" r:id="rId122"/>
    <p:sldId id="372" r:id="rId123"/>
    <p:sldId id="373" r:id="rId124"/>
    <p:sldId id="347" r:id="rId125"/>
    <p:sldId id="333" r:id="rId126"/>
    <p:sldId id="334" r:id="rId127"/>
    <p:sldId id="335" r:id="rId128"/>
    <p:sldId id="336" r:id="rId129"/>
    <p:sldId id="337" r:id="rId130"/>
    <p:sldId id="350" r:id="rId131"/>
    <p:sldId id="351" r:id="rId132"/>
    <p:sldId id="348" r:id="rId133"/>
    <p:sldId id="449" r:id="rId134"/>
    <p:sldId id="548"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2" autoAdjust="0"/>
    <p:restoredTop sz="94705" autoAdjust="0"/>
  </p:normalViewPr>
  <p:slideViewPr>
    <p:cSldViewPr>
      <p:cViewPr varScale="1">
        <p:scale>
          <a:sx n="64" d="100"/>
          <a:sy n="64" d="100"/>
        </p:scale>
        <p:origin x="-120" y="-5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heme" Target="theme/theme1.xml"/><Relationship Id="rId1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6AA14-DBD7-4FEA-927E-74A2954C672D}" type="doc">
      <dgm:prSet loTypeId="urn:microsoft.com/office/officeart/2005/8/layout/hProcess9" loCatId="process" qsTypeId="urn:microsoft.com/office/officeart/2005/8/quickstyle/simple1" qsCatId="simple" csTypeId="urn:microsoft.com/office/officeart/2005/8/colors/accent1_2" csCatId="accent1" phldr="1"/>
      <dgm:spPr/>
    </dgm:pt>
    <dgm:pt modelId="{6C0434C1-F303-4822-9AF2-7116A7984EFF}">
      <dgm:prSet phldrT="[Text]"/>
      <dgm:spPr/>
      <dgm:t>
        <a:bodyPr/>
        <a:lstStyle/>
        <a:p>
          <a:r>
            <a:rPr lang="en-US" dirty="0" smtClean="0"/>
            <a:t>Prediction</a:t>
          </a:r>
          <a:endParaRPr lang="en-US" dirty="0"/>
        </a:p>
      </dgm:t>
    </dgm:pt>
    <dgm:pt modelId="{691DDA63-448B-467C-BCF8-50455AA5C75A}" type="parTrans" cxnId="{DFD1874D-4A83-46BA-B6C5-834CFF68EDB2}">
      <dgm:prSet/>
      <dgm:spPr/>
      <dgm:t>
        <a:bodyPr/>
        <a:lstStyle/>
        <a:p>
          <a:endParaRPr lang="en-US"/>
        </a:p>
      </dgm:t>
    </dgm:pt>
    <dgm:pt modelId="{DCD01B21-7EBF-4068-8042-F4737078AE2C}" type="sibTrans" cxnId="{DFD1874D-4A83-46BA-B6C5-834CFF68EDB2}">
      <dgm:prSet/>
      <dgm:spPr/>
      <dgm:t>
        <a:bodyPr/>
        <a:lstStyle/>
        <a:p>
          <a:endParaRPr lang="en-US"/>
        </a:p>
      </dgm:t>
    </dgm:pt>
    <dgm:pt modelId="{39C1AF63-4645-4268-A9AE-81EB2DACD340}">
      <dgm:prSet phldrT="[Text]"/>
      <dgm:spPr/>
      <dgm:t>
        <a:bodyPr/>
        <a:lstStyle/>
        <a:p>
          <a:r>
            <a:rPr lang="en-US" dirty="0" smtClean="0"/>
            <a:t>Physiologic Monitoring</a:t>
          </a:r>
          <a:endParaRPr lang="en-US" dirty="0"/>
        </a:p>
      </dgm:t>
    </dgm:pt>
    <dgm:pt modelId="{F6406304-8033-49CB-B204-14F54C3C4055}" type="parTrans" cxnId="{598A988A-DC8F-4F97-91C5-E1393B0CDAD9}">
      <dgm:prSet/>
      <dgm:spPr/>
      <dgm:t>
        <a:bodyPr/>
        <a:lstStyle/>
        <a:p>
          <a:endParaRPr lang="en-US"/>
        </a:p>
      </dgm:t>
    </dgm:pt>
    <dgm:pt modelId="{C68FDF4F-49D1-4C7A-8B1D-655A92FCC78D}" type="sibTrans" cxnId="{598A988A-DC8F-4F97-91C5-E1393B0CDAD9}">
      <dgm:prSet/>
      <dgm:spPr/>
      <dgm:t>
        <a:bodyPr/>
        <a:lstStyle/>
        <a:p>
          <a:endParaRPr lang="en-US"/>
        </a:p>
      </dgm:t>
    </dgm:pt>
    <dgm:pt modelId="{4BA50854-ADA3-4076-AD86-139875DE3778}">
      <dgm:prSet phldrT="[Text]"/>
      <dgm:spPr/>
      <dgm:t>
        <a:bodyPr/>
        <a:lstStyle/>
        <a:p>
          <a:r>
            <a:rPr lang="en-US" dirty="0" smtClean="0"/>
            <a:t>Clinical Monitoring</a:t>
          </a:r>
          <a:endParaRPr lang="en-US" dirty="0"/>
        </a:p>
      </dgm:t>
    </dgm:pt>
    <dgm:pt modelId="{7159E320-1460-41BA-8666-DD9C5738EDD0}" type="parTrans" cxnId="{F810C684-C208-4D52-9557-1FBC2624D19D}">
      <dgm:prSet/>
      <dgm:spPr/>
      <dgm:t>
        <a:bodyPr/>
        <a:lstStyle/>
        <a:p>
          <a:endParaRPr lang="en-US"/>
        </a:p>
      </dgm:t>
    </dgm:pt>
    <dgm:pt modelId="{2492A6B5-8764-4B96-8183-604F6ECCCD3C}" type="sibTrans" cxnId="{F810C684-C208-4D52-9557-1FBC2624D19D}">
      <dgm:prSet/>
      <dgm:spPr/>
      <dgm:t>
        <a:bodyPr/>
        <a:lstStyle/>
        <a:p>
          <a:endParaRPr lang="en-US"/>
        </a:p>
      </dgm:t>
    </dgm:pt>
    <dgm:pt modelId="{30A1A43D-CEED-4A11-B558-7FDDDE1BB8A4}">
      <dgm:prSet phldrT="[Text]"/>
      <dgm:spPr/>
      <dgm:t>
        <a:bodyPr/>
        <a:lstStyle/>
        <a:p>
          <a:r>
            <a:rPr lang="en-US" smtClean="0"/>
            <a:t>Analytic </a:t>
          </a:r>
          <a:r>
            <a:rPr lang="en-US" dirty="0" smtClean="0"/>
            <a:t>Monitoring</a:t>
          </a:r>
          <a:endParaRPr lang="en-US" dirty="0"/>
        </a:p>
      </dgm:t>
    </dgm:pt>
    <dgm:pt modelId="{A1F1ED1A-7AB6-4336-98A5-0CD203B8DCAD}" type="parTrans" cxnId="{7DB7767E-8733-4C75-974E-D055AEC15162}">
      <dgm:prSet/>
      <dgm:spPr/>
      <dgm:t>
        <a:bodyPr/>
        <a:lstStyle/>
        <a:p>
          <a:endParaRPr lang="en-US"/>
        </a:p>
      </dgm:t>
    </dgm:pt>
    <dgm:pt modelId="{3BDBDF64-D5C9-441B-A633-1A3C2D78751D}" type="sibTrans" cxnId="{7DB7767E-8733-4C75-974E-D055AEC15162}">
      <dgm:prSet/>
      <dgm:spPr/>
      <dgm:t>
        <a:bodyPr/>
        <a:lstStyle/>
        <a:p>
          <a:endParaRPr lang="en-US"/>
        </a:p>
      </dgm:t>
    </dgm:pt>
    <dgm:pt modelId="{2B178162-B904-44FB-B486-A720AA40EF0E}" type="pres">
      <dgm:prSet presAssocID="{2356AA14-DBD7-4FEA-927E-74A2954C672D}" presName="CompostProcess" presStyleCnt="0">
        <dgm:presLayoutVars>
          <dgm:dir/>
          <dgm:resizeHandles val="exact"/>
        </dgm:presLayoutVars>
      </dgm:prSet>
      <dgm:spPr/>
    </dgm:pt>
    <dgm:pt modelId="{544CE0E6-7CFB-4FF8-B7A6-117F41FCEC15}" type="pres">
      <dgm:prSet presAssocID="{2356AA14-DBD7-4FEA-927E-74A2954C672D}" presName="arrow" presStyleLbl="bgShp" presStyleIdx="0" presStyleCnt="1"/>
      <dgm:spPr/>
    </dgm:pt>
    <dgm:pt modelId="{E5DEE5EA-E4CF-4B4F-877E-3B314CB1394D}" type="pres">
      <dgm:prSet presAssocID="{2356AA14-DBD7-4FEA-927E-74A2954C672D}" presName="linearProcess" presStyleCnt="0"/>
      <dgm:spPr/>
    </dgm:pt>
    <dgm:pt modelId="{5A95D6CA-D634-4AC9-A8AC-B1A6DB4E8AE4}" type="pres">
      <dgm:prSet presAssocID="{6C0434C1-F303-4822-9AF2-7116A7984EFF}" presName="textNode" presStyleLbl="node1" presStyleIdx="0" presStyleCnt="4">
        <dgm:presLayoutVars>
          <dgm:bulletEnabled val="1"/>
        </dgm:presLayoutVars>
      </dgm:prSet>
      <dgm:spPr/>
      <dgm:t>
        <a:bodyPr/>
        <a:lstStyle/>
        <a:p>
          <a:endParaRPr lang="en-US"/>
        </a:p>
      </dgm:t>
    </dgm:pt>
    <dgm:pt modelId="{11D63C9B-F8E6-4C13-88A2-B1CCB7951E08}" type="pres">
      <dgm:prSet presAssocID="{DCD01B21-7EBF-4068-8042-F4737078AE2C}" presName="sibTrans" presStyleCnt="0"/>
      <dgm:spPr/>
    </dgm:pt>
    <dgm:pt modelId="{F3FD9BC8-4012-4E69-AC86-E7C50436AF46}" type="pres">
      <dgm:prSet presAssocID="{30A1A43D-CEED-4A11-B558-7FDDDE1BB8A4}" presName="textNode" presStyleLbl="node1" presStyleIdx="1" presStyleCnt="4">
        <dgm:presLayoutVars>
          <dgm:bulletEnabled val="1"/>
        </dgm:presLayoutVars>
      </dgm:prSet>
      <dgm:spPr/>
      <dgm:t>
        <a:bodyPr/>
        <a:lstStyle/>
        <a:p>
          <a:endParaRPr lang="en-US"/>
        </a:p>
      </dgm:t>
    </dgm:pt>
    <dgm:pt modelId="{9CA29F24-4B7B-457A-A0CC-93C231D8061A}" type="pres">
      <dgm:prSet presAssocID="{3BDBDF64-D5C9-441B-A633-1A3C2D78751D}" presName="sibTrans" presStyleCnt="0"/>
      <dgm:spPr/>
    </dgm:pt>
    <dgm:pt modelId="{577B87DA-32BF-48AB-A97D-FC927A8AABA1}" type="pres">
      <dgm:prSet presAssocID="{39C1AF63-4645-4268-A9AE-81EB2DACD340}" presName="textNode" presStyleLbl="node1" presStyleIdx="2" presStyleCnt="4">
        <dgm:presLayoutVars>
          <dgm:bulletEnabled val="1"/>
        </dgm:presLayoutVars>
      </dgm:prSet>
      <dgm:spPr/>
      <dgm:t>
        <a:bodyPr/>
        <a:lstStyle/>
        <a:p>
          <a:endParaRPr lang="en-US"/>
        </a:p>
      </dgm:t>
    </dgm:pt>
    <dgm:pt modelId="{B1622E53-B4A9-47E0-9C84-902777177046}" type="pres">
      <dgm:prSet presAssocID="{C68FDF4F-49D1-4C7A-8B1D-655A92FCC78D}" presName="sibTrans" presStyleCnt="0"/>
      <dgm:spPr/>
    </dgm:pt>
    <dgm:pt modelId="{8E82807A-088E-459A-A0B8-319997F16B1B}" type="pres">
      <dgm:prSet presAssocID="{4BA50854-ADA3-4076-AD86-139875DE3778}" presName="textNode" presStyleLbl="node1" presStyleIdx="3" presStyleCnt="4">
        <dgm:presLayoutVars>
          <dgm:bulletEnabled val="1"/>
        </dgm:presLayoutVars>
      </dgm:prSet>
      <dgm:spPr/>
      <dgm:t>
        <a:bodyPr/>
        <a:lstStyle/>
        <a:p>
          <a:endParaRPr lang="en-US"/>
        </a:p>
      </dgm:t>
    </dgm:pt>
  </dgm:ptLst>
  <dgm:cxnLst>
    <dgm:cxn modelId="{CC80771A-27C6-40A2-B5D2-05EB0E3CD8B6}" type="presOf" srcId="{4BA50854-ADA3-4076-AD86-139875DE3778}" destId="{8E82807A-088E-459A-A0B8-319997F16B1B}" srcOrd="0" destOrd="0" presId="urn:microsoft.com/office/officeart/2005/8/layout/hProcess9"/>
    <dgm:cxn modelId="{F810C684-C208-4D52-9557-1FBC2624D19D}" srcId="{2356AA14-DBD7-4FEA-927E-74A2954C672D}" destId="{4BA50854-ADA3-4076-AD86-139875DE3778}" srcOrd="3" destOrd="0" parTransId="{7159E320-1460-41BA-8666-DD9C5738EDD0}" sibTransId="{2492A6B5-8764-4B96-8183-604F6ECCCD3C}"/>
    <dgm:cxn modelId="{7DB7767E-8733-4C75-974E-D055AEC15162}" srcId="{2356AA14-DBD7-4FEA-927E-74A2954C672D}" destId="{30A1A43D-CEED-4A11-B558-7FDDDE1BB8A4}" srcOrd="1" destOrd="0" parTransId="{A1F1ED1A-7AB6-4336-98A5-0CD203B8DCAD}" sibTransId="{3BDBDF64-D5C9-441B-A633-1A3C2D78751D}"/>
    <dgm:cxn modelId="{542D5010-5C3D-4B32-AA90-1B048A81075D}" type="presOf" srcId="{2356AA14-DBD7-4FEA-927E-74A2954C672D}" destId="{2B178162-B904-44FB-B486-A720AA40EF0E}" srcOrd="0" destOrd="0" presId="urn:microsoft.com/office/officeart/2005/8/layout/hProcess9"/>
    <dgm:cxn modelId="{598A988A-DC8F-4F97-91C5-E1393B0CDAD9}" srcId="{2356AA14-DBD7-4FEA-927E-74A2954C672D}" destId="{39C1AF63-4645-4268-A9AE-81EB2DACD340}" srcOrd="2" destOrd="0" parTransId="{F6406304-8033-49CB-B204-14F54C3C4055}" sibTransId="{C68FDF4F-49D1-4C7A-8B1D-655A92FCC78D}"/>
    <dgm:cxn modelId="{DFD1874D-4A83-46BA-B6C5-834CFF68EDB2}" srcId="{2356AA14-DBD7-4FEA-927E-74A2954C672D}" destId="{6C0434C1-F303-4822-9AF2-7116A7984EFF}" srcOrd="0" destOrd="0" parTransId="{691DDA63-448B-467C-BCF8-50455AA5C75A}" sibTransId="{DCD01B21-7EBF-4068-8042-F4737078AE2C}"/>
    <dgm:cxn modelId="{A1EA7A39-7B40-4311-A346-1A30989EED1A}" type="presOf" srcId="{30A1A43D-CEED-4A11-B558-7FDDDE1BB8A4}" destId="{F3FD9BC8-4012-4E69-AC86-E7C50436AF46}" srcOrd="0" destOrd="0" presId="urn:microsoft.com/office/officeart/2005/8/layout/hProcess9"/>
    <dgm:cxn modelId="{F9C97D66-4BE8-4C64-99F7-6247318E5F7B}" type="presOf" srcId="{6C0434C1-F303-4822-9AF2-7116A7984EFF}" destId="{5A95D6CA-D634-4AC9-A8AC-B1A6DB4E8AE4}" srcOrd="0" destOrd="0" presId="urn:microsoft.com/office/officeart/2005/8/layout/hProcess9"/>
    <dgm:cxn modelId="{11D1DFAE-58F7-4A5F-8B81-447FC7262C8A}" type="presOf" srcId="{39C1AF63-4645-4268-A9AE-81EB2DACD340}" destId="{577B87DA-32BF-48AB-A97D-FC927A8AABA1}" srcOrd="0" destOrd="0" presId="urn:microsoft.com/office/officeart/2005/8/layout/hProcess9"/>
    <dgm:cxn modelId="{D3E0B04F-EDF8-4D60-826E-7943D3DFB08E}" type="presParOf" srcId="{2B178162-B904-44FB-B486-A720AA40EF0E}" destId="{544CE0E6-7CFB-4FF8-B7A6-117F41FCEC15}" srcOrd="0" destOrd="0" presId="urn:microsoft.com/office/officeart/2005/8/layout/hProcess9"/>
    <dgm:cxn modelId="{C227BA11-C5FE-41FB-AC47-A2E8E51210D5}" type="presParOf" srcId="{2B178162-B904-44FB-B486-A720AA40EF0E}" destId="{E5DEE5EA-E4CF-4B4F-877E-3B314CB1394D}" srcOrd="1" destOrd="0" presId="urn:microsoft.com/office/officeart/2005/8/layout/hProcess9"/>
    <dgm:cxn modelId="{8E4FB2A3-9856-4516-93F5-B464099F06F6}" type="presParOf" srcId="{E5DEE5EA-E4CF-4B4F-877E-3B314CB1394D}" destId="{5A95D6CA-D634-4AC9-A8AC-B1A6DB4E8AE4}" srcOrd="0" destOrd="0" presId="urn:microsoft.com/office/officeart/2005/8/layout/hProcess9"/>
    <dgm:cxn modelId="{8B392A5E-36B5-4197-9D3E-27E4C10B3C51}" type="presParOf" srcId="{E5DEE5EA-E4CF-4B4F-877E-3B314CB1394D}" destId="{11D63C9B-F8E6-4C13-88A2-B1CCB7951E08}" srcOrd="1" destOrd="0" presId="urn:microsoft.com/office/officeart/2005/8/layout/hProcess9"/>
    <dgm:cxn modelId="{ED62E5BD-E2F0-4009-9395-1E6FADCA74C8}" type="presParOf" srcId="{E5DEE5EA-E4CF-4B4F-877E-3B314CB1394D}" destId="{F3FD9BC8-4012-4E69-AC86-E7C50436AF46}" srcOrd="2" destOrd="0" presId="urn:microsoft.com/office/officeart/2005/8/layout/hProcess9"/>
    <dgm:cxn modelId="{2B7FCDA3-135A-4614-854D-3D978A5C500C}" type="presParOf" srcId="{E5DEE5EA-E4CF-4B4F-877E-3B314CB1394D}" destId="{9CA29F24-4B7B-457A-A0CC-93C231D8061A}" srcOrd="3" destOrd="0" presId="urn:microsoft.com/office/officeart/2005/8/layout/hProcess9"/>
    <dgm:cxn modelId="{369258AA-82B3-4052-B256-B95993695B0B}" type="presParOf" srcId="{E5DEE5EA-E4CF-4B4F-877E-3B314CB1394D}" destId="{577B87DA-32BF-48AB-A97D-FC927A8AABA1}" srcOrd="4" destOrd="0" presId="urn:microsoft.com/office/officeart/2005/8/layout/hProcess9"/>
    <dgm:cxn modelId="{AF4C886D-5451-42DD-8E9D-ED451B7B0080}" type="presParOf" srcId="{E5DEE5EA-E4CF-4B4F-877E-3B314CB1394D}" destId="{B1622E53-B4A9-47E0-9C84-902777177046}" srcOrd="5" destOrd="0" presId="urn:microsoft.com/office/officeart/2005/8/layout/hProcess9"/>
    <dgm:cxn modelId="{D05FF70B-AD29-46C7-8470-839D30B5F23D}" type="presParOf" srcId="{E5DEE5EA-E4CF-4B4F-877E-3B314CB1394D}" destId="{8E82807A-088E-459A-A0B8-319997F16B1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AE34B5-D664-416B-BBB0-E46E08F1D301}" type="doc">
      <dgm:prSet loTypeId="urn:microsoft.com/office/officeart/2005/8/layout/cycle7" loCatId="cycle" qsTypeId="urn:microsoft.com/office/officeart/2005/8/quickstyle/simple1" qsCatId="simple" csTypeId="urn:microsoft.com/office/officeart/2005/8/colors/accent3_2" csCatId="accent3" phldr="1"/>
      <dgm:spPr/>
      <dgm:t>
        <a:bodyPr/>
        <a:lstStyle/>
        <a:p>
          <a:endParaRPr lang="en-US"/>
        </a:p>
      </dgm:t>
    </dgm:pt>
    <dgm:pt modelId="{DF624B9D-877F-4BB4-8ACE-CE1CECCCADEC}">
      <dgm:prSet phldrT="[Text]" custT="1"/>
      <dgm:spPr>
        <a:gradFill rotWithShape="0">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a:solidFill>
            <a:srgbClr val="F69240"/>
          </a:solidFill>
        </a:ln>
      </dgm:spPr>
      <dgm:t>
        <a:bodyPr/>
        <a:lstStyle/>
        <a:p>
          <a:r>
            <a:rPr lang="en-US" sz="800" dirty="0" smtClean="0">
              <a:solidFill>
                <a:schemeClr val="tx1"/>
              </a:solidFill>
            </a:rPr>
            <a:t>Real-time GUI Interface</a:t>
          </a:r>
          <a:endParaRPr lang="en-US" sz="800" dirty="0">
            <a:solidFill>
              <a:schemeClr val="tx1"/>
            </a:solidFill>
          </a:endParaRPr>
        </a:p>
      </dgm:t>
    </dgm:pt>
    <dgm:pt modelId="{9F633E60-809E-41F8-896D-95173D6C97AF}" type="parTrans" cxnId="{DC71AF51-6AA8-4969-BCC0-EA829A7547D6}">
      <dgm:prSet/>
      <dgm:spPr/>
      <dgm:t>
        <a:bodyPr/>
        <a:lstStyle/>
        <a:p>
          <a:endParaRPr lang="en-US" sz="800"/>
        </a:p>
      </dgm:t>
    </dgm:pt>
    <dgm:pt modelId="{9512EEF9-3BE6-4247-A366-A25EF55458FD}" type="sibTrans" cxnId="{DC71AF51-6AA8-4969-BCC0-EA829A7547D6}">
      <dgm:prSet custT="1"/>
      <dgm:spPr>
        <a:solidFill>
          <a:schemeClr val="accent1"/>
        </a:solidFill>
      </dgm:spPr>
      <dgm:t>
        <a:bodyPr/>
        <a:lstStyle/>
        <a:p>
          <a:endParaRPr lang="en-US" sz="800"/>
        </a:p>
      </dgm:t>
    </dgm:pt>
    <dgm:pt modelId="{3B25F73D-892F-4CCC-95DC-BAC30194E4CC}">
      <dgm:prSet phldrT="[Text]" custT="1"/>
      <dgm:spPr>
        <a:gradFill rotWithShape="0">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a:solidFill>
            <a:srgbClr val="F69240"/>
          </a:solidFill>
        </a:ln>
      </dgm:spPr>
      <dgm:t>
        <a:bodyPr/>
        <a:lstStyle/>
        <a:p>
          <a:r>
            <a:rPr lang="en-US" sz="800" dirty="0" smtClean="0">
              <a:solidFill>
                <a:schemeClr val="tx1"/>
              </a:solidFill>
            </a:rPr>
            <a:t>Streaming data Analytics</a:t>
          </a:r>
          <a:endParaRPr lang="en-US" sz="800" dirty="0">
            <a:solidFill>
              <a:schemeClr val="tx1"/>
            </a:solidFill>
          </a:endParaRPr>
        </a:p>
      </dgm:t>
    </dgm:pt>
    <dgm:pt modelId="{1AC94CF6-BB51-4D8F-A88B-45EAFB693209}" type="parTrans" cxnId="{E2C5A495-85DB-4EEC-8B08-61B6D4F90E36}">
      <dgm:prSet/>
      <dgm:spPr/>
      <dgm:t>
        <a:bodyPr/>
        <a:lstStyle/>
        <a:p>
          <a:endParaRPr lang="en-US" sz="800"/>
        </a:p>
      </dgm:t>
    </dgm:pt>
    <dgm:pt modelId="{24EA9244-0011-401B-A781-14EF52FC5CAF}" type="sibTrans" cxnId="{E2C5A495-85DB-4EEC-8B08-61B6D4F90E36}">
      <dgm:prSet custT="1"/>
      <dgm:spPr>
        <a:solidFill>
          <a:schemeClr val="accent1"/>
        </a:solidFill>
      </dgm:spPr>
      <dgm:t>
        <a:bodyPr/>
        <a:lstStyle/>
        <a:p>
          <a:endParaRPr lang="en-US" sz="800"/>
        </a:p>
      </dgm:t>
    </dgm:pt>
    <dgm:pt modelId="{BB044FE9-5FE4-413E-A59B-A754B8270C93}">
      <dgm:prSet phldrT="[Text]" custT="1"/>
      <dgm:spPr>
        <a:gradFill rotWithShape="0">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a:solidFill>
            <a:srgbClr val="F69240"/>
          </a:solidFill>
        </a:ln>
      </dgm:spPr>
      <dgm:t>
        <a:bodyPr/>
        <a:lstStyle/>
        <a:p>
          <a:r>
            <a:rPr lang="en-US" sz="800" dirty="0" smtClean="0">
              <a:solidFill>
                <a:schemeClr val="tx1"/>
              </a:solidFill>
            </a:rPr>
            <a:t>High Resolution Clinical Data Repository</a:t>
          </a:r>
          <a:endParaRPr lang="en-US" sz="800" dirty="0">
            <a:solidFill>
              <a:schemeClr val="tx1"/>
            </a:solidFill>
          </a:endParaRPr>
        </a:p>
      </dgm:t>
    </dgm:pt>
    <dgm:pt modelId="{50EDDEC1-236E-4021-AE9E-8FC361B3CF11}" type="parTrans" cxnId="{09195957-6B65-4A4D-AF87-50260A00781A}">
      <dgm:prSet/>
      <dgm:spPr/>
      <dgm:t>
        <a:bodyPr/>
        <a:lstStyle/>
        <a:p>
          <a:endParaRPr lang="en-US" sz="800"/>
        </a:p>
      </dgm:t>
    </dgm:pt>
    <dgm:pt modelId="{57EF245E-638A-4557-9914-BC2F338DFEB5}" type="sibTrans" cxnId="{09195957-6B65-4A4D-AF87-50260A00781A}">
      <dgm:prSet custT="1"/>
      <dgm:spPr>
        <a:solidFill>
          <a:schemeClr val="accent1"/>
        </a:solidFill>
      </dgm:spPr>
      <dgm:t>
        <a:bodyPr/>
        <a:lstStyle/>
        <a:p>
          <a:endParaRPr lang="en-US" sz="800"/>
        </a:p>
      </dgm:t>
    </dgm:pt>
    <dgm:pt modelId="{4C8E1D93-C4D7-4148-A106-8B4AADD6D1DE}" type="pres">
      <dgm:prSet presAssocID="{65AE34B5-D664-416B-BBB0-E46E08F1D301}" presName="Name0" presStyleCnt="0">
        <dgm:presLayoutVars>
          <dgm:dir/>
          <dgm:resizeHandles val="exact"/>
        </dgm:presLayoutVars>
      </dgm:prSet>
      <dgm:spPr/>
      <dgm:t>
        <a:bodyPr/>
        <a:lstStyle/>
        <a:p>
          <a:endParaRPr lang="en-US"/>
        </a:p>
      </dgm:t>
    </dgm:pt>
    <dgm:pt modelId="{26B2774E-04B6-47F4-A0D9-BBFE722F2E9D}" type="pres">
      <dgm:prSet presAssocID="{DF624B9D-877F-4BB4-8ACE-CE1CECCCADEC}" presName="node" presStyleLbl="node1" presStyleIdx="0" presStyleCnt="3" custScaleX="72696" custScaleY="81447" custRadScaleRad="91336" custRadScaleInc="-5832">
        <dgm:presLayoutVars>
          <dgm:bulletEnabled val="1"/>
        </dgm:presLayoutVars>
      </dgm:prSet>
      <dgm:spPr/>
      <dgm:t>
        <a:bodyPr/>
        <a:lstStyle/>
        <a:p>
          <a:endParaRPr lang="en-US"/>
        </a:p>
      </dgm:t>
    </dgm:pt>
    <dgm:pt modelId="{914C73DF-B838-47F7-9FF1-DE1491B0CC7B}" type="pres">
      <dgm:prSet presAssocID="{9512EEF9-3BE6-4247-A366-A25EF55458FD}" presName="sibTrans" presStyleLbl="sibTrans2D1" presStyleIdx="0" presStyleCnt="3"/>
      <dgm:spPr/>
      <dgm:t>
        <a:bodyPr/>
        <a:lstStyle/>
        <a:p>
          <a:endParaRPr lang="en-US"/>
        </a:p>
      </dgm:t>
    </dgm:pt>
    <dgm:pt modelId="{C6184A55-33FE-4D15-BAD1-D02190751143}" type="pres">
      <dgm:prSet presAssocID="{9512EEF9-3BE6-4247-A366-A25EF55458FD}" presName="connectorText" presStyleLbl="sibTrans2D1" presStyleIdx="0" presStyleCnt="3"/>
      <dgm:spPr/>
      <dgm:t>
        <a:bodyPr/>
        <a:lstStyle/>
        <a:p>
          <a:endParaRPr lang="en-US"/>
        </a:p>
      </dgm:t>
    </dgm:pt>
    <dgm:pt modelId="{1A060338-40E9-405B-8FB8-BF7E01A31C5F}" type="pres">
      <dgm:prSet presAssocID="{3B25F73D-892F-4CCC-95DC-BAC30194E4CC}" presName="node" presStyleLbl="node1" presStyleIdx="1" presStyleCnt="3" custScaleX="90375" custScaleY="83913" custRadScaleRad="78270" custRadScaleInc="644">
        <dgm:presLayoutVars>
          <dgm:bulletEnabled val="1"/>
        </dgm:presLayoutVars>
      </dgm:prSet>
      <dgm:spPr/>
      <dgm:t>
        <a:bodyPr/>
        <a:lstStyle/>
        <a:p>
          <a:endParaRPr lang="en-US"/>
        </a:p>
      </dgm:t>
    </dgm:pt>
    <dgm:pt modelId="{6D6B5FB6-F1CE-43B5-ADF9-EFA261ADA741}" type="pres">
      <dgm:prSet presAssocID="{24EA9244-0011-401B-A781-14EF52FC5CAF}" presName="sibTrans" presStyleLbl="sibTrans2D1" presStyleIdx="1" presStyleCnt="3"/>
      <dgm:spPr/>
      <dgm:t>
        <a:bodyPr/>
        <a:lstStyle/>
        <a:p>
          <a:endParaRPr lang="en-US"/>
        </a:p>
      </dgm:t>
    </dgm:pt>
    <dgm:pt modelId="{19054998-189E-4519-BADF-CA26DE4CFB90}" type="pres">
      <dgm:prSet presAssocID="{24EA9244-0011-401B-A781-14EF52FC5CAF}" presName="connectorText" presStyleLbl="sibTrans2D1" presStyleIdx="1" presStyleCnt="3"/>
      <dgm:spPr/>
      <dgm:t>
        <a:bodyPr/>
        <a:lstStyle/>
        <a:p>
          <a:endParaRPr lang="en-US"/>
        </a:p>
      </dgm:t>
    </dgm:pt>
    <dgm:pt modelId="{51866B3C-F4BC-414E-9CEF-6DE30CE9F8BA}" type="pres">
      <dgm:prSet presAssocID="{BB044FE9-5FE4-413E-A59B-A754B8270C93}" presName="node" presStyleLbl="node1" presStyleIdx="2" presStyleCnt="3" custScaleX="92715" custScaleY="83924" custRadScaleRad="107942" custRadScaleInc="13788">
        <dgm:presLayoutVars>
          <dgm:bulletEnabled val="1"/>
        </dgm:presLayoutVars>
      </dgm:prSet>
      <dgm:spPr/>
      <dgm:t>
        <a:bodyPr/>
        <a:lstStyle/>
        <a:p>
          <a:endParaRPr lang="en-US"/>
        </a:p>
      </dgm:t>
    </dgm:pt>
    <dgm:pt modelId="{0D3A84B4-C633-4C40-83AD-DD4A4FA6E6ED}" type="pres">
      <dgm:prSet presAssocID="{57EF245E-638A-4557-9914-BC2F338DFEB5}" presName="sibTrans" presStyleLbl="sibTrans2D1" presStyleIdx="2" presStyleCnt="3"/>
      <dgm:spPr/>
      <dgm:t>
        <a:bodyPr/>
        <a:lstStyle/>
        <a:p>
          <a:endParaRPr lang="en-US"/>
        </a:p>
      </dgm:t>
    </dgm:pt>
    <dgm:pt modelId="{A8A6A989-D6F6-4FD7-8D01-D43BD6490BEC}" type="pres">
      <dgm:prSet presAssocID="{57EF245E-638A-4557-9914-BC2F338DFEB5}" presName="connectorText" presStyleLbl="sibTrans2D1" presStyleIdx="2" presStyleCnt="3"/>
      <dgm:spPr/>
      <dgm:t>
        <a:bodyPr/>
        <a:lstStyle/>
        <a:p>
          <a:endParaRPr lang="en-US"/>
        </a:p>
      </dgm:t>
    </dgm:pt>
  </dgm:ptLst>
  <dgm:cxnLst>
    <dgm:cxn modelId="{62B7066C-7D54-4961-B0F8-D1E41680E251}" type="presOf" srcId="{9512EEF9-3BE6-4247-A366-A25EF55458FD}" destId="{914C73DF-B838-47F7-9FF1-DE1491B0CC7B}" srcOrd="0" destOrd="0" presId="urn:microsoft.com/office/officeart/2005/8/layout/cycle7"/>
    <dgm:cxn modelId="{E2C5A495-85DB-4EEC-8B08-61B6D4F90E36}" srcId="{65AE34B5-D664-416B-BBB0-E46E08F1D301}" destId="{3B25F73D-892F-4CCC-95DC-BAC30194E4CC}" srcOrd="1" destOrd="0" parTransId="{1AC94CF6-BB51-4D8F-A88B-45EAFB693209}" sibTransId="{24EA9244-0011-401B-A781-14EF52FC5CAF}"/>
    <dgm:cxn modelId="{8D91EF57-55E9-4692-86ED-6FC1DB776442}" type="presOf" srcId="{24EA9244-0011-401B-A781-14EF52FC5CAF}" destId="{6D6B5FB6-F1CE-43B5-ADF9-EFA261ADA741}" srcOrd="0" destOrd="0" presId="urn:microsoft.com/office/officeart/2005/8/layout/cycle7"/>
    <dgm:cxn modelId="{0689C7D3-232B-4363-96FE-EF0B417FDEF7}" type="presOf" srcId="{9512EEF9-3BE6-4247-A366-A25EF55458FD}" destId="{C6184A55-33FE-4D15-BAD1-D02190751143}" srcOrd="1" destOrd="0" presId="urn:microsoft.com/office/officeart/2005/8/layout/cycle7"/>
    <dgm:cxn modelId="{D73A7942-02B7-40DA-899F-4E9B6AB49E8E}" type="presOf" srcId="{24EA9244-0011-401B-A781-14EF52FC5CAF}" destId="{19054998-189E-4519-BADF-CA26DE4CFB90}" srcOrd="1" destOrd="0" presId="urn:microsoft.com/office/officeart/2005/8/layout/cycle7"/>
    <dgm:cxn modelId="{C00291C5-4E8D-4B53-BE66-89425B5B0E91}" type="presOf" srcId="{3B25F73D-892F-4CCC-95DC-BAC30194E4CC}" destId="{1A060338-40E9-405B-8FB8-BF7E01A31C5F}" srcOrd="0" destOrd="0" presId="urn:microsoft.com/office/officeart/2005/8/layout/cycle7"/>
    <dgm:cxn modelId="{DC71AF51-6AA8-4969-BCC0-EA829A7547D6}" srcId="{65AE34B5-D664-416B-BBB0-E46E08F1D301}" destId="{DF624B9D-877F-4BB4-8ACE-CE1CECCCADEC}" srcOrd="0" destOrd="0" parTransId="{9F633E60-809E-41F8-896D-95173D6C97AF}" sibTransId="{9512EEF9-3BE6-4247-A366-A25EF55458FD}"/>
    <dgm:cxn modelId="{09195957-6B65-4A4D-AF87-50260A00781A}" srcId="{65AE34B5-D664-416B-BBB0-E46E08F1D301}" destId="{BB044FE9-5FE4-413E-A59B-A754B8270C93}" srcOrd="2" destOrd="0" parTransId="{50EDDEC1-236E-4021-AE9E-8FC361B3CF11}" sibTransId="{57EF245E-638A-4557-9914-BC2F338DFEB5}"/>
    <dgm:cxn modelId="{BCF92B10-DBDB-4B43-BC37-57B8CD0319F1}" type="presOf" srcId="{57EF245E-638A-4557-9914-BC2F338DFEB5}" destId="{A8A6A989-D6F6-4FD7-8D01-D43BD6490BEC}" srcOrd="1" destOrd="0" presId="urn:microsoft.com/office/officeart/2005/8/layout/cycle7"/>
    <dgm:cxn modelId="{E24C1C2C-0B63-4FC9-9123-605DCBE70965}" type="presOf" srcId="{57EF245E-638A-4557-9914-BC2F338DFEB5}" destId="{0D3A84B4-C633-4C40-83AD-DD4A4FA6E6ED}" srcOrd="0" destOrd="0" presId="urn:microsoft.com/office/officeart/2005/8/layout/cycle7"/>
    <dgm:cxn modelId="{67B5D021-7A82-427F-8BF5-5B5E89BF077B}" type="presOf" srcId="{DF624B9D-877F-4BB4-8ACE-CE1CECCCADEC}" destId="{26B2774E-04B6-47F4-A0D9-BBFE722F2E9D}" srcOrd="0" destOrd="0" presId="urn:microsoft.com/office/officeart/2005/8/layout/cycle7"/>
    <dgm:cxn modelId="{191D447C-8136-4A29-9A7D-2978857CF742}" type="presOf" srcId="{BB044FE9-5FE4-413E-A59B-A754B8270C93}" destId="{51866B3C-F4BC-414E-9CEF-6DE30CE9F8BA}" srcOrd="0" destOrd="0" presId="urn:microsoft.com/office/officeart/2005/8/layout/cycle7"/>
    <dgm:cxn modelId="{6D292A39-CD92-4459-89E2-1A7EF5E5473F}" type="presOf" srcId="{65AE34B5-D664-416B-BBB0-E46E08F1D301}" destId="{4C8E1D93-C4D7-4148-A106-8B4AADD6D1DE}" srcOrd="0" destOrd="0" presId="urn:microsoft.com/office/officeart/2005/8/layout/cycle7"/>
    <dgm:cxn modelId="{FA053C45-E270-4D74-BC07-D92EBDEC284E}" type="presParOf" srcId="{4C8E1D93-C4D7-4148-A106-8B4AADD6D1DE}" destId="{26B2774E-04B6-47F4-A0D9-BBFE722F2E9D}" srcOrd="0" destOrd="0" presId="urn:microsoft.com/office/officeart/2005/8/layout/cycle7"/>
    <dgm:cxn modelId="{F2DC1B3D-2CAF-4292-AE35-677456ACDC8B}" type="presParOf" srcId="{4C8E1D93-C4D7-4148-A106-8B4AADD6D1DE}" destId="{914C73DF-B838-47F7-9FF1-DE1491B0CC7B}" srcOrd="1" destOrd="0" presId="urn:microsoft.com/office/officeart/2005/8/layout/cycle7"/>
    <dgm:cxn modelId="{32553332-5BB5-47BC-895A-0110B4A7C470}" type="presParOf" srcId="{914C73DF-B838-47F7-9FF1-DE1491B0CC7B}" destId="{C6184A55-33FE-4D15-BAD1-D02190751143}" srcOrd="0" destOrd="0" presId="urn:microsoft.com/office/officeart/2005/8/layout/cycle7"/>
    <dgm:cxn modelId="{B25914A3-E5A0-46B8-8704-F9F09B408034}" type="presParOf" srcId="{4C8E1D93-C4D7-4148-A106-8B4AADD6D1DE}" destId="{1A060338-40E9-405B-8FB8-BF7E01A31C5F}" srcOrd="2" destOrd="0" presId="urn:microsoft.com/office/officeart/2005/8/layout/cycle7"/>
    <dgm:cxn modelId="{2F1C17E4-AC8C-4CC7-9877-8037AA9E8A86}" type="presParOf" srcId="{4C8E1D93-C4D7-4148-A106-8B4AADD6D1DE}" destId="{6D6B5FB6-F1CE-43B5-ADF9-EFA261ADA741}" srcOrd="3" destOrd="0" presId="urn:microsoft.com/office/officeart/2005/8/layout/cycle7"/>
    <dgm:cxn modelId="{E9978BB9-988B-430D-AA16-0A0CF8042A76}" type="presParOf" srcId="{6D6B5FB6-F1CE-43B5-ADF9-EFA261ADA741}" destId="{19054998-189E-4519-BADF-CA26DE4CFB90}" srcOrd="0" destOrd="0" presId="urn:microsoft.com/office/officeart/2005/8/layout/cycle7"/>
    <dgm:cxn modelId="{E361F73F-C551-4F86-AF1F-66A4239F348A}" type="presParOf" srcId="{4C8E1D93-C4D7-4148-A106-8B4AADD6D1DE}" destId="{51866B3C-F4BC-414E-9CEF-6DE30CE9F8BA}" srcOrd="4" destOrd="0" presId="urn:microsoft.com/office/officeart/2005/8/layout/cycle7"/>
    <dgm:cxn modelId="{745E538E-3F97-4DFE-81AB-68858E7E9221}" type="presParOf" srcId="{4C8E1D93-C4D7-4148-A106-8B4AADD6D1DE}" destId="{0D3A84B4-C633-4C40-83AD-DD4A4FA6E6ED}" srcOrd="5" destOrd="0" presId="urn:microsoft.com/office/officeart/2005/8/layout/cycle7"/>
    <dgm:cxn modelId="{9E7A3C3A-1A99-41FF-8EAE-E60CA440EF6E}" type="presParOf" srcId="{0D3A84B4-C633-4C40-83AD-DD4A4FA6E6ED}" destId="{A8A6A989-D6F6-4FD7-8D01-D43BD6490BEC}" srcOrd="0" destOrd="0" presId="urn:microsoft.com/office/officeart/2005/8/layout/cycle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A13E43-5FA9-469E-940C-75217C2266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96415B-71F3-42B1-8F38-238FB1507109}">
      <dgm:prSet phldrT="[Text]"/>
      <dgm:spPr/>
      <dgm:t>
        <a:bodyPr/>
        <a:lstStyle/>
        <a:p>
          <a:r>
            <a:rPr lang="en-US" dirty="0" smtClean="0"/>
            <a:t>Reactive medicine is obsolete</a:t>
          </a:r>
        </a:p>
      </dgm:t>
    </dgm:pt>
    <dgm:pt modelId="{BAFCA50F-86A2-464B-A5BF-AF6D87B86B79}" type="parTrans" cxnId="{4E5291E2-49BC-48A9-97E6-D98EB0F50DB1}">
      <dgm:prSet/>
      <dgm:spPr/>
      <dgm:t>
        <a:bodyPr/>
        <a:lstStyle/>
        <a:p>
          <a:endParaRPr lang="en-US"/>
        </a:p>
      </dgm:t>
    </dgm:pt>
    <dgm:pt modelId="{50A868E3-E70B-4741-83E3-5799C178A92B}" type="sibTrans" cxnId="{4E5291E2-49BC-48A9-97E6-D98EB0F50DB1}">
      <dgm:prSet/>
      <dgm:spPr/>
      <dgm:t>
        <a:bodyPr/>
        <a:lstStyle/>
        <a:p>
          <a:endParaRPr lang="en-US"/>
        </a:p>
      </dgm:t>
    </dgm:pt>
    <dgm:pt modelId="{38929285-B351-4F97-9334-DF8E82160885}">
      <dgm:prSet phldrT="[Text]"/>
      <dgm:spPr/>
      <dgm:t>
        <a:bodyPr/>
        <a:lstStyle/>
        <a:p>
          <a:r>
            <a:rPr lang="en-US" dirty="0" smtClean="0"/>
            <a:t>Treat physiologic states before thresholds broken</a:t>
          </a:r>
          <a:endParaRPr lang="en-US" dirty="0"/>
        </a:p>
      </dgm:t>
    </dgm:pt>
    <dgm:pt modelId="{9A90E13D-71CB-4939-81D3-E3C8CBB1DCDD}" type="parTrans" cxnId="{6B575DF5-9107-4EA9-AD11-DC5187DAB10C}">
      <dgm:prSet/>
      <dgm:spPr/>
      <dgm:t>
        <a:bodyPr/>
        <a:lstStyle/>
        <a:p>
          <a:endParaRPr lang="en-US"/>
        </a:p>
      </dgm:t>
    </dgm:pt>
    <dgm:pt modelId="{CEB4614F-AF1A-4653-AEA1-9F0C42927916}" type="sibTrans" cxnId="{6B575DF5-9107-4EA9-AD11-DC5187DAB10C}">
      <dgm:prSet/>
      <dgm:spPr/>
      <dgm:t>
        <a:bodyPr/>
        <a:lstStyle/>
        <a:p>
          <a:endParaRPr lang="en-US"/>
        </a:p>
      </dgm:t>
    </dgm:pt>
    <dgm:pt modelId="{2D08E75D-4982-4BC6-BADA-C793E43B0A07}">
      <dgm:prSet phldrT="[Text]"/>
      <dgm:spPr/>
      <dgm:t>
        <a:bodyPr/>
        <a:lstStyle/>
        <a:p>
          <a:r>
            <a:rPr lang="en-US" dirty="0" smtClean="0"/>
            <a:t>Treat complications before clinical symptoms observed</a:t>
          </a:r>
          <a:endParaRPr lang="en-US" dirty="0"/>
        </a:p>
      </dgm:t>
    </dgm:pt>
    <dgm:pt modelId="{BBBF4D8A-C9FD-4F0B-814B-ADF96847C035}" type="parTrans" cxnId="{DEE54D59-394A-45E5-B2F6-1E06428914C9}">
      <dgm:prSet/>
      <dgm:spPr/>
      <dgm:t>
        <a:bodyPr/>
        <a:lstStyle/>
        <a:p>
          <a:endParaRPr lang="en-US"/>
        </a:p>
      </dgm:t>
    </dgm:pt>
    <dgm:pt modelId="{C3B2F4FF-F5AD-4916-8D74-0938CFE2F19F}" type="sibTrans" cxnId="{DEE54D59-394A-45E5-B2F6-1E06428914C9}">
      <dgm:prSet/>
      <dgm:spPr/>
      <dgm:t>
        <a:bodyPr/>
        <a:lstStyle/>
        <a:p>
          <a:endParaRPr lang="en-US"/>
        </a:p>
      </dgm:t>
    </dgm:pt>
    <dgm:pt modelId="{86BC0E74-49FB-465A-914D-7B33618C040D}">
      <dgm:prSet phldrT="[Text]"/>
      <dgm:spPr/>
      <dgm:t>
        <a:bodyPr/>
        <a:lstStyle/>
        <a:p>
          <a:r>
            <a:rPr lang="en-US" dirty="0" smtClean="0"/>
            <a:t>Must be able to acquire all the data into single integrated system</a:t>
          </a:r>
          <a:endParaRPr lang="en-US" dirty="0"/>
        </a:p>
      </dgm:t>
    </dgm:pt>
    <dgm:pt modelId="{4C3220FF-E93D-42D1-9CFB-9E087759A74A}" type="parTrans" cxnId="{6ACB1042-E70D-48C6-8214-4C891B820750}">
      <dgm:prSet/>
      <dgm:spPr/>
      <dgm:t>
        <a:bodyPr/>
        <a:lstStyle/>
        <a:p>
          <a:endParaRPr lang="en-US"/>
        </a:p>
      </dgm:t>
    </dgm:pt>
    <dgm:pt modelId="{423F3E5D-6CB5-4EF3-B163-180FCB44C428}" type="sibTrans" cxnId="{6ACB1042-E70D-48C6-8214-4C891B820750}">
      <dgm:prSet/>
      <dgm:spPr/>
      <dgm:t>
        <a:bodyPr/>
        <a:lstStyle/>
        <a:p>
          <a:endParaRPr lang="en-US"/>
        </a:p>
      </dgm:t>
    </dgm:pt>
    <dgm:pt modelId="{A17486FE-F875-41D8-8AA6-DC727D775F11}">
      <dgm:prSet phldrT="[Text]"/>
      <dgm:spPr/>
      <dgm:t>
        <a:bodyPr/>
        <a:lstStyle/>
        <a:p>
          <a:r>
            <a:rPr lang="en-US" dirty="0" smtClean="0"/>
            <a:t>Enable clinicians to interrogate and model complex clinical data in relationship to clinical events and outcome. </a:t>
          </a:r>
          <a:endParaRPr lang="en-US" dirty="0"/>
        </a:p>
      </dgm:t>
    </dgm:pt>
    <dgm:pt modelId="{57540133-2ED9-47DA-A5B7-548A82EF4697}" type="parTrans" cxnId="{E82E2276-0C02-4682-B7E7-26EA73075E91}">
      <dgm:prSet/>
      <dgm:spPr/>
      <dgm:t>
        <a:bodyPr/>
        <a:lstStyle/>
        <a:p>
          <a:endParaRPr lang="en-US"/>
        </a:p>
      </dgm:t>
    </dgm:pt>
    <dgm:pt modelId="{E4C247CD-BC6E-4202-9BFB-9C31A3C69654}" type="sibTrans" cxnId="{E82E2276-0C02-4682-B7E7-26EA73075E91}">
      <dgm:prSet/>
      <dgm:spPr/>
      <dgm:t>
        <a:bodyPr/>
        <a:lstStyle/>
        <a:p>
          <a:endParaRPr lang="en-US"/>
        </a:p>
      </dgm:t>
    </dgm:pt>
    <dgm:pt modelId="{CE514035-EB42-43E3-AAB2-2851E62C3170}">
      <dgm:prSet phldrT="[Text]"/>
      <dgm:spPr/>
      <dgm:t>
        <a:bodyPr/>
        <a:lstStyle/>
        <a:p>
          <a:r>
            <a:rPr lang="en-US" dirty="0" smtClean="0"/>
            <a:t>Models must be able to be evaluated in live ICU environments using clinical protocols.</a:t>
          </a:r>
          <a:endParaRPr lang="en-US" dirty="0"/>
        </a:p>
      </dgm:t>
    </dgm:pt>
    <dgm:pt modelId="{D002D8B0-B441-4BE1-A2E7-620CAA619A82}" type="parTrans" cxnId="{72B18DFB-D961-4B58-91AA-843FC45A12A5}">
      <dgm:prSet/>
      <dgm:spPr/>
      <dgm:t>
        <a:bodyPr/>
        <a:lstStyle/>
        <a:p>
          <a:endParaRPr lang="en-US"/>
        </a:p>
      </dgm:t>
    </dgm:pt>
    <dgm:pt modelId="{F47B0F6F-F593-4234-9288-BC90D338DBBD}" type="sibTrans" cxnId="{72B18DFB-D961-4B58-91AA-843FC45A12A5}">
      <dgm:prSet/>
      <dgm:spPr/>
      <dgm:t>
        <a:bodyPr/>
        <a:lstStyle/>
        <a:p>
          <a:endParaRPr lang="en-US"/>
        </a:p>
      </dgm:t>
    </dgm:pt>
    <dgm:pt modelId="{2447C1C2-D6B4-4167-9D03-5C4BEC9406E8}">
      <dgm:prSet phldrT="[Text]"/>
      <dgm:spPr/>
      <dgm:t>
        <a:bodyPr/>
        <a:lstStyle/>
        <a:p>
          <a:r>
            <a:rPr lang="en-US" dirty="0" smtClean="0"/>
            <a:t>Evaluate effectiveness of treatment interventions</a:t>
          </a:r>
          <a:endParaRPr lang="en-US" dirty="0"/>
        </a:p>
      </dgm:t>
    </dgm:pt>
    <dgm:pt modelId="{560BD507-7408-4001-972D-017831D0EF36}" type="parTrans" cxnId="{74FBCB5A-DFE5-4174-A5AB-75A7BDDA8F4C}">
      <dgm:prSet/>
      <dgm:spPr/>
      <dgm:t>
        <a:bodyPr/>
        <a:lstStyle/>
        <a:p>
          <a:endParaRPr lang="en-US"/>
        </a:p>
      </dgm:t>
    </dgm:pt>
    <dgm:pt modelId="{82BA176E-F4E4-476C-A0B5-6EEB735D1B31}" type="sibTrans" cxnId="{74FBCB5A-DFE5-4174-A5AB-75A7BDDA8F4C}">
      <dgm:prSet/>
      <dgm:spPr/>
      <dgm:t>
        <a:bodyPr/>
        <a:lstStyle/>
        <a:p>
          <a:endParaRPr lang="en-US"/>
        </a:p>
      </dgm:t>
    </dgm:pt>
    <dgm:pt modelId="{1FEBB2A0-2784-48C1-A35A-4A6E86F1B259}">
      <dgm:prSet/>
      <dgm:spPr/>
      <dgm:t>
        <a:bodyPr/>
        <a:lstStyle/>
        <a:p>
          <a:r>
            <a:rPr lang="en-US" smtClean="0"/>
            <a:t>Identify patient specific physiologic targets</a:t>
          </a:r>
          <a:endParaRPr lang="en-US" dirty="0" smtClean="0"/>
        </a:p>
      </dgm:t>
    </dgm:pt>
    <dgm:pt modelId="{D13D2DD9-9966-4729-A1AF-58B13F259511}" type="parTrans" cxnId="{B2BE2C1D-84FD-4A64-99A9-84A4A7BF4BBB}">
      <dgm:prSet/>
      <dgm:spPr/>
      <dgm:t>
        <a:bodyPr/>
        <a:lstStyle/>
        <a:p>
          <a:endParaRPr lang="en-US"/>
        </a:p>
      </dgm:t>
    </dgm:pt>
    <dgm:pt modelId="{AB1E5AC9-5685-4D12-A4A5-16959024DC97}" type="sibTrans" cxnId="{B2BE2C1D-84FD-4A64-99A9-84A4A7BF4BBB}">
      <dgm:prSet/>
      <dgm:spPr/>
      <dgm:t>
        <a:bodyPr/>
        <a:lstStyle/>
        <a:p>
          <a:endParaRPr lang="en-US"/>
        </a:p>
      </dgm:t>
    </dgm:pt>
    <dgm:pt modelId="{19C447D2-C442-4A0B-8B07-870B78CCD491}">
      <dgm:prSet/>
      <dgm:spPr/>
      <dgm:t>
        <a:bodyPr/>
        <a:lstStyle/>
        <a:p>
          <a:r>
            <a:rPr lang="en-US" smtClean="0"/>
            <a:t>Identify physiologic states (healthy or not)	</a:t>
          </a:r>
          <a:endParaRPr lang="en-US" dirty="0" smtClean="0"/>
        </a:p>
      </dgm:t>
    </dgm:pt>
    <dgm:pt modelId="{4BF047C3-D955-44C9-A4A1-065927E002A9}" type="parTrans" cxnId="{78C5DAF7-7A99-4F93-BB4E-611C7AD40293}">
      <dgm:prSet/>
      <dgm:spPr/>
      <dgm:t>
        <a:bodyPr/>
        <a:lstStyle/>
        <a:p>
          <a:endParaRPr lang="en-US"/>
        </a:p>
      </dgm:t>
    </dgm:pt>
    <dgm:pt modelId="{6AAA1BC2-67CE-41FC-B893-E6FA5F9BB01E}" type="sibTrans" cxnId="{78C5DAF7-7A99-4F93-BB4E-611C7AD40293}">
      <dgm:prSet/>
      <dgm:spPr/>
      <dgm:t>
        <a:bodyPr/>
        <a:lstStyle/>
        <a:p>
          <a:endParaRPr lang="en-US"/>
        </a:p>
      </dgm:t>
    </dgm:pt>
    <dgm:pt modelId="{992B4455-4F45-40C5-83CB-098977F71B06}">
      <dgm:prSet/>
      <dgm:spPr/>
      <dgm:t>
        <a:bodyPr/>
        <a:lstStyle/>
        <a:p>
          <a:r>
            <a:rPr lang="en-US" smtClean="0"/>
            <a:t>Identify secondary complications before they cause damage</a:t>
          </a:r>
          <a:endParaRPr lang="en-US" dirty="0" smtClean="0"/>
        </a:p>
      </dgm:t>
    </dgm:pt>
    <dgm:pt modelId="{1EB654D0-0ADA-4EDD-A72A-4350D7713163}" type="parTrans" cxnId="{5F07DEE5-2858-4992-BD8F-867BCB4484C3}">
      <dgm:prSet/>
      <dgm:spPr/>
      <dgm:t>
        <a:bodyPr/>
        <a:lstStyle/>
        <a:p>
          <a:endParaRPr lang="en-US"/>
        </a:p>
      </dgm:t>
    </dgm:pt>
    <dgm:pt modelId="{28838E7D-E9DF-4817-843A-EEAE777AAB40}" type="sibTrans" cxnId="{5F07DEE5-2858-4992-BD8F-867BCB4484C3}">
      <dgm:prSet/>
      <dgm:spPr/>
      <dgm:t>
        <a:bodyPr/>
        <a:lstStyle/>
        <a:p>
          <a:endParaRPr lang="en-US"/>
        </a:p>
      </dgm:t>
    </dgm:pt>
    <dgm:pt modelId="{D366D1C6-5A69-45F1-B838-AE4287D58563}">
      <dgm:prSet/>
      <dgm:spPr/>
      <dgm:t>
        <a:bodyPr/>
        <a:lstStyle/>
        <a:p>
          <a:r>
            <a:rPr lang="en-US" smtClean="0"/>
            <a:t>Establish early intervention is beneficial (Key Step)</a:t>
          </a:r>
          <a:endParaRPr lang="en-US" dirty="0" smtClean="0"/>
        </a:p>
      </dgm:t>
    </dgm:pt>
    <dgm:pt modelId="{58D3CDA7-9881-401B-8124-EE4640916207}" type="parTrans" cxnId="{8D7ECA37-403E-4038-83F3-966ECA6BD3DD}">
      <dgm:prSet/>
      <dgm:spPr/>
      <dgm:t>
        <a:bodyPr/>
        <a:lstStyle/>
        <a:p>
          <a:endParaRPr lang="en-US"/>
        </a:p>
      </dgm:t>
    </dgm:pt>
    <dgm:pt modelId="{258E9C9A-B3B4-4D39-861C-77DE958AF9C9}" type="sibTrans" cxnId="{8D7ECA37-403E-4038-83F3-966ECA6BD3DD}">
      <dgm:prSet/>
      <dgm:spPr/>
      <dgm:t>
        <a:bodyPr/>
        <a:lstStyle/>
        <a:p>
          <a:endParaRPr lang="en-US"/>
        </a:p>
      </dgm:t>
    </dgm:pt>
    <dgm:pt modelId="{94BFF9E8-7E8F-4ED3-85CD-961AC079F585}">
      <dgm:prSet/>
      <dgm:spPr/>
      <dgm:t>
        <a:bodyPr/>
        <a:lstStyle/>
        <a:p>
          <a:r>
            <a:rPr lang="en-US" dirty="0" smtClean="0"/>
            <a:t>Provide better prognostic information</a:t>
          </a:r>
        </a:p>
      </dgm:t>
    </dgm:pt>
    <dgm:pt modelId="{B5136F07-CF21-4A9F-83AF-EC4F46C0DBAE}" type="parTrans" cxnId="{D72BB6D9-8081-4AB8-B6D5-C30F7F17AB74}">
      <dgm:prSet/>
      <dgm:spPr/>
      <dgm:t>
        <a:bodyPr/>
        <a:lstStyle/>
        <a:p>
          <a:endParaRPr lang="en-US"/>
        </a:p>
      </dgm:t>
    </dgm:pt>
    <dgm:pt modelId="{1E95409C-F9F3-4E09-A49C-4D21DEFFAFAE}" type="sibTrans" cxnId="{D72BB6D9-8081-4AB8-B6D5-C30F7F17AB74}">
      <dgm:prSet/>
      <dgm:spPr/>
      <dgm:t>
        <a:bodyPr/>
        <a:lstStyle/>
        <a:p>
          <a:endParaRPr lang="en-US"/>
        </a:p>
      </dgm:t>
    </dgm:pt>
    <dgm:pt modelId="{68EE9FA1-05B0-4A4C-835A-1360ED286365}">
      <dgm:prSet phldrT="[Text]"/>
      <dgm:spPr/>
      <dgm:t>
        <a:bodyPr/>
        <a:lstStyle/>
        <a:p>
          <a:r>
            <a:rPr lang="en-US" dirty="0" smtClean="0"/>
            <a:t>Use informatics based suite of translational tools to Analyze data</a:t>
          </a:r>
          <a:endParaRPr lang="en-US" dirty="0"/>
        </a:p>
      </dgm:t>
    </dgm:pt>
    <dgm:pt modelId="{6E88C826-7876-45BD-A2A5-ADBD90BFEEAC}" type="parTrans" cxnId="{B6C30E22-3F6E-4F67-BAD7-60B1C3B71322}">
      <dgm:prSet/>
      <dgm:spPr/>
      <dgm:t>
        <a:bodyPr/>
        <a:lstStyle/>
        <a:p>
          <a:endParaRPr lang="en-US"/>
        </a:p>
      </dgm:t>
    </dgm:pt>
    <dgm:pt modelId="{CE2970C2-AFA3-4250-95C3-F1DAB14D9C1A}" type="sibTrans" cxnId="{B6C30E22-3F6E-4F67-BAD7-60B1C3B71322}">
      <dgm:prSet/>
      <dgm:spPr/>
      <dgm:t>
        <a:bodyPr/>
        <a:lstStyle/>
        <a:p>
          <a:endParaRPr lang="en-US"/>
        </a:p>
      </dgm:t>
    </dgm:pt>
    <dgm:pt modelId="{EBD4572D-50B3-4042-99C9-278B3073B289}">
      <dgm:prSet phldrT="[Text]"/>
      <dgm:spPr/>
      <dgm:t>
        <a:bodyPr/>
        <a:lstStyle/>
        <a:p>
          <a:r>
            <a:rPr lang="en-US" dirty="0" smtClean="0"/>
            <a:t>Present information to clinicians to help decision making</a:t>
          </a:r>
          <a:endParaRPr lang="en-US" dirty="0"/>
        </a:p>
      </dgm:t>
    </dgm:pt>
    <dgm:pt modelId="{0D750BEF-A034-4D70-9881-818552137E18}" type="parTrans" cxnId="{B856088C-510F-40B4-8F2D-89873FCC2E95}">
      <dgm:prSet/>
      <dgm:spPr/>
      <dgm:t>
        <a:bodyPr/>
        <a:lstStyle/>
        <a:p>
          <a:endParaRPr lang="en-US"/>
        </a:p>
      </dgm:t>
    </dgm:pt>
    <dgm:pt modelId="{4228F849-7697-4EE3-AEE9-6474C7416F27}" type="sibTrans" cxnId="{B856088C-510F-40B4-8F2D-89873FCC2E95}">
      <dgm:prSet/>
      <dgm:spPr/>
      <dgm:t>
        <a:bodyPr/>
        <a:lstStyle/>
        <a:p>
          <a:endParaRPr lang="en-US"/>
        </a:p>
      </dgm:t>
    </dgm:pt>
    <dgm:pt modelId="{9DF89A53-6107-4BB7-8725-19FF705371D7}" type="pres">
      <dgm:prSet presAssocID="{13A13E43-5FA9-469E-940C-75217C2266E0}" presName="linear" presStyleCnt="0">
        <dgm:presLayoutVars>
          <dgm:animLvl val="lvl"/>
          <dgm:resizeHandles val="exact"/>
        </dgm:presLayoutVars>
      </dgm:prSet>
      <dgm:spPr/>
      <dgm:t>
        <a:bodyPr/>
        <a:lstStyle/>
        <a:p>
          <a:endParaRPr lang="en-US"/>
        </a:p>
      </dgm:t>
    </dgm:pt>
    <dgm:pt modelId="{492C163A-6E76-4B3F-A1B7-B56BD393A01F}" type="pres">
      <dgm:prSet presAssocID="{6396415B-71F3-42B1-8F38-238FB1507109}" presName="parentText" presStyleLbl="node1" presStyleIdx="0" presStyleCnt="4">
        <dgm:presLayoutVars>
          <dgm:chMax val="0"/>
          <dgm:bulletEnabled val="1"/>
        </dgm:presLayoutVars>
      </dgm:prSet>
      <dgm:spPr/>
      <dgm:t>
        <a:bodyPr/>
        <a:lstStyle/>
        <a:p>
          <a:endParaRPr lang="en-US"/>
        </a:p>
      </dgm:t>
    </dgm:pt>
    <dgm:pt modelId="{2BD117CB-82F6-4453-A52B-1D7D79FE354A}" type="pres">
      <dgm:prSet presAssocID="{6396415B-71F3-42B1-8F38-238FB1507109}" presName="childText" presStyleLbl="revTx" presStyleIdx="0" presStyleCnt="2">
        <dgm:presLayoutVars>
          <dgm:bulletEnabled val="1"/>
        </dgm:presLayoutVars>
      </dgm:prSet>
      <dgm:spPr/>
      <dgm:t>
        <a:bodyPr/>
        <a:lstStyle/>
        <a:p>
          <a:endParaRPr lang="en-US"/>
        </a:p>
      </dgm:t>
    </dgm:pt>
    <dgm:pt modelId="{D9FAA373-497F-43A1-952A-27B603BE3C3F}" type="pres">
      <dgm:prSet presAssocID="{86BC0E74-49FB-465A-914D-7B33618C040D}" presName="parentText" presStyleLbl="node1" presStyleIdx="1" presStyleCnt="4">
        <dgm:presLayoutVars>
          <dgm:chMax val="0"/>
          <dgm:bulletEnabled val="1"/>
        </dgm:presLayoutVars>
      </dgm:prSet>
      <dgm:spPr/>
      <dgm:t>
        <a:bodyPr/>
        <a:lstStyle/>
        <a:p>
          <a:endParaRPr lang="en-US"/>
        </a:p>
      </dgm:t>
    </dgm:pt>
    <dgm:pt modelId="{08ABF4AD-3FA9-491C-9CFA-AE3037EDED51}" type="pres">
      <dgm:prSet presAssocID="{423F3E5D-6CB5-4EF3-B163-180FCB44C428}" presName="spacer" presStyleCnt="0"/>
      <dgm:spPr/>
    </dgm:pt>
    <dgm:pt modelId="{93669304-31A9-4D9E-9932-ACBA00BDFA61}" type="pres">
      <dgm:prSet presAssocID="{68EE9FA1-05B0-4A4C-835A-1360ED286365}" presName="parentText" presStyleLbl="node1" presStyleIdx="2" presStyleCnt="4">
        <dgm:presLayoutVars>
          <dgm:chMax val="0"/>
          <dgm:bulletEnabled val="1"/>
        </dgm:presLayoutVars>
      </dgm:prSet>
      <dgm:spPr/>
      <dgm:t>
        <a:bodyPr/>
        <a:lstStyle/>
        <a:p>
          <a:endParaRPr lang="en-US"/>
        </a:p>
      </dgm:t>
    </dgm:pt>
    <dgm:pt modelId="{671EE9E8-750C-4804-AEFC-B16192F25A61}" type="pres">
      <dgm:prSet presAssocID="{68EE9FA1-05B0-4A4C-835A-1360ED286365}" presName="childText" presStyleLbl="revTx" presStyleIdx="1" presStyleCnt="2">
        <dgm:presLayoutVars>
          <dgm:bulletEnabled val="1"/>
        </dgm:presLayoutVars>
      </dgm:prSet>
      <dgm:spPr/>
      <dgm:t>
        <a:bodyPr/>
        <a:lstStyle/>
        <a:p>
          <a:endParaRPr lang="en-US"/>
        </a:p>
      </dgm:t>
    </dgm:pt>
    <dgm:pt modelId="{FF2B5F7D-0921-4743-9B60-F7057996FC06}" type="pres">
      <dgm:prSet presAssocID="{EBD4572D-50B3-4042-99C9-278B3073B289}" presName="parentText" presStyleLbl="node1" presStyleIdx="3" presStyleCnt="4">
        <dgm:presLayoutVars>
          <dgm:chMax val="0"/>
          <dgm:bulletEnabled val="1"/>
        </dgm:presLayoutVars>
      </dgm:prSet>
      <dgm:spPr/>
      <dgm:t>
        <a:bodyPr/>
        <a:lstStyle/>
        <a:p>
          <a:endParaRPr lang="en-US"/>
        </a:p>
      </dgm:t>
    </dgm:pt>
  </dgm:ptLst>
  <dgm:cxnLst>
    <dgm:cxn modelId="{4C7835EA-569E-4546-BA13-75968F2F3558}" type="presOf" srcId="{CE514035-EB42-43E3-AAB2-2851E62C3170}" destId="{671EE9E8-750C-4804-AEFC-B16192F25A61}" srcOrd="0" destOrd="1" presId="urn:microsoft.com/office/officeart/2005/8/layout/vList2"/>
    <dgm:cxn modelId="{B2BE2C1D-84FD-4A64-99A9-84A4A7BF4BBB}" srcId="{6396415B-71F3-42B1-8F38-238FB1507109}" destId="{1FEBB2A0-2784-48C1-A35A-4A6E86F1B259}" srcOrd="3" destOrd="0" parTransId="{D13D2DD9-9966-4729-A1AF-58B13F259511}" sibTransId="{AB1E5AC9-5685-4D12-A4A5-16959024DC97}"/>
    <dgm:cxn modelId="{3B185904-2EBD-4A7B-8324-22DA23B63AEA}" type="presOf" srcId="{EBD4572D-50B3-4042-99C9-278B3073B289}" destId="{FF2B5F7D-0921-4743-9B60-F7057996FC06}" srcOrd="0" destOrd="0" presId="urn:microsoft.com/office/officeart/2005/8/layout/vList2"/>
    <dgm:cxn modelId="{0E763FCD-E77E-409B-B4E0-52AB1C902E49}" type="presOf" srcId="{6396415B-71F3-42B1-8F38-238FB1507109}" destId="{492C163A-6E76-4B3F-A1B7-B56BD393A01F}" srcOrd="0" destOrd="0" presId="urn:microsoft.com/office/officeart/2005/8/layout/vList2"/>
    <dgm:cxn modelId="{E82E2276-0C02-4682-B7E7-26EA73075E91}" srcId="{68EE9FA1-05B0-4A4C-835A-1360ED286365}" destId="{A17486FE-F875-41D8-8AA6-DC727D775F11}" srcOrd="0" destOrd="0" parTransId="{57540133-2ED9-47DA-A5B7-548A82EF4697}" sibTransId="{E4C247CD-BC6E-4202-9BFB-9C31A3C69654}"/>
    <dgm:cxn modelId="{26146431-0FA5-4F83-8782-B57A32B3257B}" type="presOf" srcId="{94BFF9E8-7E8F-4ED3-85CD-961AC079F585}" destId="{2BD117CB-82F6-4453-A52B-1D7D79FE354A}" srcOrd="0" destOrd="7" presId="urn:microsoft.com/office/officeart/2005/8/layout/vList2"/>
    <dgm:cxn modelId="{EDCC7426-BB42-4687-BFCD-18B97B2CCA74}" type="presOf" srcId="{19C447D2-C442-4A0B-8B07-870B78CCD491}" destId="{2BD117CB-82F6-4453-A52B-1D7D79FE354A}" srcOrd="0" destOrd="4" presId="urn:microsoft.com/office/officeart/2005/8/layout/vList2"/>
    <dgm:cxn modelId="{8D7ECA37-403E-4038-83F3-966ECA6BD3DD}" srcId="{6396415B-71F3-42B1-8F38-238FB1507109}" destId="{D366D1C6-5A69-45F1-B838-AE4287D58563}" srcOrd="6" destOrd="0" parTransId="{58D3CDA7-9881-401B-8124-EE4640916207}" sibTransId="{258E9C9A-B3B4-4D39-861C-77DE958AF9C9}"/>
    <dgm:cxn modelId="{B6C30E22-3F6E-4F67-BAD7-60B1C3B71322}" srcId="{13A13E43-5FA9-469E-940C-75217C2266E0}" destId="{68EE9FA1-05B0-4A4C-835A-1360ED286365}" srcOrd="2" destOrd="0" parTransId="{6E88C826-7876-45BD-A2A5-ADBD90BFEEAC}" sibTransId="{CE2970C2-AFA3-4250-95C3-F1DAB14D9C1A}"/>
    <dgm:cxn modelId="{74FBCB5A-DFE5-4174-A5AB-75A7BDDA8F4C}" srcId="{6396415B-71F3-42B1-8F38-238FB1507109}" destId="{2447C1C2-D6B4-4167-9D03-5C4BEC9406E8}" srcOrd="2" destOrd="0" parTransId="{560BD507-7408-4001-972D-017831D0EF36}" sibTransId="{82BA176E-F4E4-476C-A0B5-6EEB735D1B31}"/>
    <dgm:cxn modelId="{2B640235-1091-4A7C-BA14-4B740346DBBB}" type="presOf" srcId="{86BC0E74-49FB-465A-914D-7B33618C040D}" destId="{D9FAA373-497F-43A1-952A-27B603BE3C3F}" srcOrd="0" destOrd="0" presId="urn:microsoft.com/office/officeart/2005/8/layout/vList2"/>
    <dgm:cxn modelId="{DEE54D59-394A-45E5-B2F6-1E06428914C9}" srcId="{6396415B-71F3-42B1-8F38-238FB1507109}" destId="{2D08E75D-4982-4BC6-BADA-C793E43B0A07}" srcOrd="1" destOrd="0" parTransId="{BBBF4D8A-C9FD-4F0B-814B-ADF96847C035}" sibTransId="{C3B2F4FF-F5AD-4916-8D74-0938CFE2F19F}"/>
    <dgm:cxn modelId="{0D87573E-2120-4D8A-AD35-293605E5BD71}" type="presOf" srcId="{13A13E43-5FA9-469E-940C-75217C2266E0}" destId="{9DF89A53-6107-4BB7-8725-19FF705371D7}" srcOrd="0" destOrd="0" presId="urn:microsoft.com/office/officeart/2005/8/layout/vList2"/>
    <dgm:cxn modelId="{72B18DFB-D961-4B58-91AA-843FC45A12A5}" srcId="{68EE9FA1-05B0-4A4C-835A-1360ED286365}" destId="{CE514035-EB42-43E3-AAB2-2851E62C3170}" srcOrd="1" destOrd="0" parTransId="{D002D8B0-B441-4BE1-A2E7-620CAA619A82}" sibTransId="{F47B0F6F-F593-4234-9288-BC90D338DBBD}"/>
    <dgm:cxn modelId="{6B575DF5-9107-4EA9-AD11-DC5187DAB10C}" srcId="{6396415B-71F3-42B1-8F38-238FB1507109}" destId="{38929285-B351-4F97-9334-DF8E82160885}" srcOrd="0" destOrd="0" parTransId="{9A90E13D-71CB-4939-81D3-E3C8CBB1DCDD}" sibTransId="{CEB4614F-AF1A-4653-AEA1-9F0C42927916}"/>
    <dgm:cxn modelId="{D72BB6D9-8081-4AB8-B6D5-C30F7F17AB74}" srcId="{6396415B-71F3-42B1-8F38-238FB1507109}" destId="{94BFF9E8-7E8F-4ED3-85CD-961AC079F585}" srcOrd="7" destOrd="0" parTransId="{B5136F07-CF21-4A9F-83AF-EC4F46C0DBAE}" sibTransId="{1E95409C-F9F3-4E09-A49C-4D21DEFFAFAE}"/>
    <dgm:cxn modelId="{78C5DAF7-7A99-4F93-BB4E-611C7AD40293}" srcId="{6396415B-71F3-42B1-8F38-238FB1507109}" destId="{19C447D2-C442-4A0B-8B07-870B78CCD491}" srcOrd="4" destOrd="0" parTransId="{4BF047C3-D955-44C9-A4A1-065927E002A9}" sibTransId="{6AAA1BC2-67CE-41FC-B893-E6FA5F9BB01E}"/>
    <dgm:cxn modelId="{4E5291E2-49BC-48A9-97E6-D98EB0F50DB1}" srcId="{13A13E43-5FA9-469E-940C-75217C2266E0}" destId="{6396415B-71F3-42B1-8F38-238FB1507109}" srcOrd="0" destOrd="0" parTransId="{BAFCA50F-86A2-464B-A5BF-AF6D87B86B79}" sibTransId="{50A868E3-E70B-4741-83E3-5799C178A92B}"/>
    <dgm:cxn modelId="{A21A5CC8-ABDA-46BC-959C-150734F0E856}" type="presOf" srcId="{68EE9FA1-05B0-4A4C-835A-1360ED286365}" destId="{93669304-31A9-4D9E-9932-ACBA00BDFA61}" srcOrd="0" destOrd="0" presId="urn:microsoft.com/office/officeart/2005/8/layout/vList2"/>
    <dgm:cxn modelId="{145F8825-71D7-4B96-AD06-D95A60483F66}" type="presOf" srcId="{D366D1C6-5A69-45F1-B838-AE4287D58563}" destId="{2BD117CB-82F6-4453-A52B-1D7D79FE354A}" srcOrd="0" destOrd="6" presId="urn:microsoft.com/office/officeart/2005/8/layout/vList2"/>
    <dgm:cxn modelId="{B856088C-510F-40B4-8F2D-89873FCC2E95}" srcId="{13A13E43-5FA9-469E-940C-75217C2266E0}" destId="{EBD4572D-50B3-4042-99C9-278B3073B289}" srcOrd="3" destOrd="0" parTransId="{0D750BEF-A034-4D70-9881-818552137E18}" sibTransId="{4228F849-7697-4EE3-AEE9-6474C7416F27}"/>
    <dgm:cxn modelId="{31F2138A-A1E8-4972-8DD8-C86081215D4D}" type="presOf" srcId="{2D08E75D-4982-4BC6-BADA-C793E43B0A07}" destId="{2BD117CB-82F6-4453-A52B-1D7D79FE354A}" srcOrd="0" destOrd="1" presId="urn:microsoft.com/office/officeart/2005/8/layout/vList2"/>
    <dgm:cxn modelId="{0724798E-8BBC-4D50-B3A6-9ADA7ED0DBED}" type="presOf" srcId="{2447C1C2-D6B4-4167-9D03-5C4BEC9406E8}" destId="{2BD117CB-82F6-4453-A52B-1D7D79FE354A}" srcOrd="0" destOrd="2" presId="urn:microsoft.com/office/officeart/2005/8/layout/vList2"/>
    <dgm:cxn modelId="{C3380253-E379-4712-937E-8EB9348D1229}" type="presOf" srcId="{38929285-B351-4F97-9334-DF8E82160885}" destId="{2BD117CB-82F6-4453-A52B-1D7D79FE354A}" srcOrd="0" destOrd="0" presId="urn:microsoft.com/office/officeart/2005/8/layout/vList2"/>
    <dgm:cxn modelId="{512231AA-54D3-473D-A79D-68DC1CBF4C64}" type="presOf" srcId="{1FEBB2A0-2784-48C1-A35A-4A6E86F1B259}" destId="{2BD117CB-82F6-4453-A52B-1D7D79FE354A}" srcOrd="0" destOrd="3" presId="urn:microsoft.com/office/officeart/2005/8/layout/vList2"/>
    <dgm:cxn modelId="{8B2A047E-5AD5-401E-A7FB-8E74DCAA4B14}" type="presOf" srcId="{992B4455-4F45-40C5-83CB-098977F71B06}" destId="{2BD117CB-82F6-4453-A52B-1D7D79FE354A}" srcOrd="0" destOrd="5" presId="urn:microsoft.com/office/officeart/2005/8/layout/vList2"/>
    <dgm:cxn modelId="{6ACB1042-E70D-48C6-8214-4C891B820750}" srcId="{13A13E43-5FA9-469E-940C-75217C2266E0}" destId="{86BC0E74-49FB-465A-914D-7B33618C040D}" srcOrd="1" destOrd="0" parTransId="{4C3220FF-E93D-42D1-9CFB-9E087759A74A}" sibTransId="{423F3E5D-6CB5-4EF3-B163-180FCB44C428}"/>
    <dgm:cxn modelId="{430C4414-4F9D-4733-B4A5-F1800A6D1643}" type="presOf" srcId="{A17486FE-F875-41D8-8AA6-DC727D775F11}" destId="{671EE9E8-750C-4804-AEFC-B16192F25A61}" srcOrd="0" destOrd="0" presId="urn:microsoft.com/office/officeart/2005/8/layout/vList2"/>
    <dgm:cxn modelId="{5F07DEE5-2858-4992-BD8F-867BCB4484C3}" srcId="{6396415B-71F3-42B1-8F38-238FB1507109}" destId="{992B4455-4F45-40C5-83CB-098977F71B06}" srcOrd="5" destOrd="0" parTransId="{1EB654D0-0ADA-4EDD-A72A-4350D7713163}" sibTransId="{28838E7D-E9DF-4817-843A-EEAE777AAB40}"/>
    <dgm:cxn modelId="{732EF10D-D8C8-4E2A-ACB8-00697C129C97}" type="presParOf" srcId="{9DF89A53-6107-4BB7-8725-19FF705371D7}" destId="{492C163A-6E76-4B3F-A1B7-B56BD393A01F}" srcOrd="0" destOrd="0" presId="urn:microsoft.com/office/officeart/2005/8/layout/vList2"/>
    <dgm:cxn modelId="{6F4EB37A-9A4B-4233-A721-0F6DE4DBAA6C}" type="presParOf" srcId="{9DF89A53-6107-4BB7-8725-19FF705371D7}" destId="{2BD117CB-82F6-4453-A52B-1D7D79FE354A}" srcOrd="1" destOrd="0" presId="urn:microsoft.com/office/officeart/2005/8/layout/vList2"/>
    <dgm:cxn modelId="{5D37D2A6-1226-4382-BB15-2CCF29FC5A72}" type="presParOf" srcId="{9DF89A53-6107-4BB7-8725-19FF705371D7}" destId="{D9FAA373-497F-43A1-952A-27B603BE3C3F}" srcOrd="2" destOrd="0" presId="urn:microsoft.com/office/officeart/2005/8/layout/vList2"/>
    <dgm:cxn modelId="{B488DA38-45B1-430C-99C2-AE46A6D5EE6A}" type="presParOf" srcId="{9DF89A53-6107-4BB7-8725-19FF705371D7}" destId="{08ABF4AD-3FA9-491C-9CFA-AE3037EDED51}" srcOrd="3" destOrd="0" presId="urn:microsoft.com/office/officeart/2005/8/layout/vList2"/>
    <dgm:cxn modelId="{FFCF96F3-AAC4-4C41-A6DC-95A78ABD41D9}" type="presParOf" srcId="{9DF89A53-6107-4BB7-8725-19FF705371D7}" destId="{93669304-31A9-4D9E-9932-ACBA00BDFA61}" srcOrd="4" destOrd="0" presId="urn:microsoft.com/office/officeart/2005/8/layout/vList2"/>
    <dgm:cxn modelId="{554C5A6A-CDF9-4FA1-B3CF-6A8897D65A39}" type="presParOf" srcId="{9DF89A53-6107-4BB7-8725-19FF705371D7}" destId="{671EE9E8-750C-4804-AEFC-B16192F25A61}" srcOrd="5" destOrd="0" presId="urn:microsoft.com/office/officeart/2005/8/layout/vList2"/>
    <dgm:cxn modelId="{3D948059-76FB-499F-8B0C-14C48FA31824}" type="presParOf" srcId="{9DF89A53-6107-4BB7-8725-19FF705371D7}" destId="{FF2B5F7D-0921-4743-9B60-F7057996FC0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F0C99A-FD39-4409-9467-01ECABBD84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4F9B8A5-7A7E-4943-BFF9-CBF5DF128794}">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Patient Bedside</a:t>
          </a:r>
          <a:endParaRPr lang="en-US" dirty="0"/>
        </a:p>
      </dgm:t>
    </dgm:pt>
    <dgm:pt modelId="{320A170C-44F7-48C3-AF99-205073C79139}" type="parTrans" cxnId="{4903D381-D2B4-49BF-BB77-34040B9072C8}">
      <dgm:prSet/>
      <dgm:spPr/>
      <dgm:t>
        <a:bodyPr/>
        <a:lstStyle/>
        <a:p>
          <a:endParaRPr lang="en-US"/>
        </a:p>
      </dgm:t>
    </dgm:pt>
    <dgm:pt modelId="{EE5E544F-51E1-4F63-8129-F187042D574B}" type="sibTrans" cxnId="{4903D381-D2B4-49BF-BB77-34040B9072C8}">
      <dgm:prSet/>
      <dgm:spPr/>
      <dgm:t>
        <a:bodyPr/>
        <a:lstStyle/>
        <a:p>
          <a:endParaRPr lang="en-US"/>
        </a:p>
      </dgm:t>
    </dgm:pt>
    <dgm:pt modelId="{8C8663A1-E698-4EE4-99CF-6DEA3E94183A}">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Multimodal Monitoring Data Acquisition</a:t>
          </a:r>
          <a:endParaRPr lang="en-US" dirty="0"/>
        </a:p>
      </dgm:t>
    </dgm:pt>
    <dgm:pt modelId="{622757B7-05BE-4E06-BF08-5AA65B9D285D}" type="parTrans" cxnId="{7BF8B7A9-BC25-46B9-A93C-908B1A4BC8E4}">
      <dgm:prSet/>
      <dgm:spPr/>
      <dgm:t>
        <a:bodyPr/>
        <a:lstStyle/>
        <a:p>
          <a:endParaRPr lang="en-US"/>
        </a:p>
      </dgm:t>
    </dgm:pt>
    <dgm:pt modelId="{AD5ED072-18A7-40F0-87EA-9559B2655576}" type="sibTrans" cxnId="{7BF8B7A9-BC25-46B9-A93C-908B1A4BC8E4}">
      <dgm:prSet/>
      <dgm:spPr/>
      <dgm:t>
        <a:bodyPr/>
        <a:lstStyle/>
        <a:p>
          <a:endParaRPr lang="en-US"/>
        </a:p>
      </dgm:t>
    </dgm:pt>
    <dgm:pt modelId="{EADE8A47-C62D-4C35-93D7-3C3888D55A59}">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Streaming Data Interface</a:t>
          </a:r>
          <a:endParaRPr lang="en-US" dirty="0"/>
        </a:p>
      </dgm:t>
    </dgm:pt>
    <dgm:pt modelId="{8DBC7CE9-878A-4D9F-96E9-36E9FAE5F8E9}" type="parTrans" cxnId="{80540D14-8336-4F7B-AB96-3076636B804A}">
      <dgm:prSet/>
      <dgm:spPr/>
      <dgm:t>
        <a:bodyPr/>
        <a:lstStyle/>
        <a:p>
          <a:endParaRPr lang="en-US"/>
        </a:p>
      </dgm:t>
    </dgm:pt>
    <dgm:pt modelId="{E6C16A46-2F8A-42C9-B49A-51103B3BBC08}" type="sibTrans" cxnId="{80540D14-8336-4F7B-AB96-3076636B804A}">
      <dgm:prSet/>
      <dgm:spPr/>
      <dgm:t>
        <a:bodyPr/>
        <a:lstStyle/>
        <a:p>
          <a:endParaRPr lang="en-US"/>
        </a:p>
      </dgm:t>
    </dgm:pt>
    <dgm:pt modelId="{F7F3F96B-A2FF-49C3-846F-7DC2AF1713C7}">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Bedside Visualization</a:t>
          </a:r>
          <a:endParaRPr lang="en-US" dirty="0"/>
        </a:p>
      </dgm:t>
    </dgm:pt>
    <dgm:pt modelId="{BFE12D7B-D7EC-47D5-904F-EAC0C11F3B70}" type="parTrans" cxnId="{0892748A-37CF-4A57-B7C5-F4C86ED0A6F8}">
      <dgm:prSet/>
      <dgm:spPr/>
      <dgm:t>
        <a:bodyPr/>
        <a:lstStyle/>
        <a:p>
          <a:endParaRPr lang="en-US"/>
        </a:p>
      </dgm:t>
    </dgm:pt>
    <dgm:pt modelId="{C746A657-C512-4DC3-B280-A6B3117CA028}" type="sibTrans" cxnId="{0892748A-37CF-4A57-B7C5-F4C86ED0A6F8}">
      <dgm:prSet/>
      <dgm:spPr/>
      <dgm:t>
        <a:bodyPr/>
        <a:lstStyle/>
        <a:p>
          <a:endParaRPr lang="en-US"/>
        </a:p>
      </dgm:t>
    </dgm:pt>
    <dgm:pt modelId="{1F830597-2B39-4D51-AD6D-06FE19E327CE}">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Real-Time Analytics</a:t>
          </a:r>
          <a:endParaRPr lang="en-US" dirty="0"/>
        </a:p>
      </dgm:t>
    </dgm:pt>
    <dgm:pt modelId="{E18F9945-F777-4045-9C08-2F5CC0CBF5F3}" type="parTrans" cxnId="{13830A45-496E-4C28-B27C-A2FF7EE6E2A5}">
      <dgm:prSet/>
      <dgm:spPr/>
      <dgm:t>
        <a:bodyPr/>
        <a:lstStyle/>
        <a:p>
          <a:endParaRPr lang="en-US"/>
        </a:p>
      </dgm:t>
    </dgm:pt>
    <dgm:pt modelId="{4704A1C3-56FF-4777-8F3A-551084B17EF8}" type="sibTrans" cxnId="{13830A45-496E-4C28-B27C-A2FF7EE6E2A5}">
      <dgm:prSet/>
      <dgm:spPr/>
      <dgm:t>
        <a:bodyPr/>
        <a:lstStyle/>
        <a:p>
          <a:endParaRPr lang="en-US"/>
        </a:p>
      </dgm:t>
    </dgm:pt>
    <dgm:pt modelId="{8511C71A-E4BB-4E9B-A42B-2F36682F5806}">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Real-Time GUI Interface</a:t>
          </a:r>
          <a:endParaRPr lang="en-US" dirty="0"/>
        </a:p>
      </dgm:t>
    </dgm:pt>
    <dgm:pt modelId="{8EF254CC-1A21-4A79-9865-7476FAD3D75B}" type="parTrans" cxnId="{33A7773E-6B44-4E40-BB77-D25A1A638BA3}">
      <dgm:prSet/>
      <dgm:spPr/>
      <dgm:t>
        <a:bodyPr/>
        <a:lstStyle/>
        <a:p>
          <a:endParaRPr lang="en-US"/>
        </a:p>
      </dgm:t>
    </dgm:pt>
    <dgm:pt modelId="{BF6CA5E3-5086-49B0-B609-8FDE919D2316}" type="sibTrans" cxnId="{33A7773E-6B44-4E40-BB77-D25A1A638BA3}">
      <dgm:prSet/>
      <dgm:spPr/>
      <dgm:t>
        <a:bodyPr/>
        <a:lstStyle/>
        <a:p>
          <a:endParaRPr lang="en-US"/>
        </a:p>
      </dgm:t>
    </dgm:pt>
    <dgm:pt modelId="{19E60153-6243-440A-A03C-F765A490532B}" type="pres">
      <dgm:prSet presAssocID="{13F0C99A-FD39-4409-9467-01ECABBD8405}" presName="cycle" presStyleCnt="0">
        <dgm:presLayoutVars>
          <dgm:dir/>
          <dgm:resizeHandles val="exact"/>
        </dgm:presLayoutVars>
      </dgm:prSet>
      <dgm:spPr/>
      <dgm:t>
        <a:bodyPr/>
        <a:lstStyle/>
        <a:p>
          <a:endParaRPr lang="en-US"/>
        </a:p>
      </dgm:t>
    </dgm:pt>
    <dgm:pt modelId="{B987E325-B20A-4F86-87BE-76B3CC86A4B5}" type="pres">
      <dgm:prSet presAssocID="{F4F9B8A5-7A7E-4943-BFF9-CBF5DF128794}" presName="dummy" presStyleCnt="0"/>
      <dgm:spPr/>
    </dgm:pt>
    <dgm:pt modelId="{9CC103A5-23CB-41A6-BA3D-69CF97DE902D}" type="pres">
      <dgm:prSet presAssocID="{F4F9B8A5-7A7E-4943-BFF9-CBF5DF128794}" presName="node" presStyleLbl="revTx" presStyleIdx="0" presStyleCnt="6" custScaleY="49051">
        <dgm:presLayoutVars>
          <dgm:bulletEnabled val="1"/>
        </dgm:presLayoutVars>
      </dgm:prSet>
      <dgm:spPr/>
      <dgm:t>
        <a:bodyPr/>
        <a:lstStyle/>
        <a:p>
          <a:endParaRPr lang="en-US"/>
        </a:p>
      </dgm:t>
    </dgm:pt>
    <dgm:pt modelId="{F62D045C-F75E-4CAC-A242-57923650406C}" type="pres">
      <dgm:prSet presAssocID="{EE5E544F-51E1-4F63-8129-F187042D574B}" presName="sibTrans" presStyleLbl="node1" presStyleIdx="0" presStyleCnt="6"/>
      <dgm:spPr/>
      <dgm:t>
        <a:bodyPr/>
        <a:lstStyle/>
        <a:p>
          <a:endParaRPr lang="en-US"/>
        </a:p>
      </dgm:t>
    </dgm:pt>
    <dgm:pt modelId="{A49C4508-DF84-4FCE-889F-34EFCE448FAC}" type="pres">
      <dgm:prSet presAssocID="{8C8663A1-E698-4EE4-99CF-6DEA3E94183A}" presName="dummy" presStyleCnt="0"/>
      <dgm:spPr/>
    </dgm:pt>
    <dgm:pt modelId="{79198199-2196-4C35-B1C9-36A2FC97CFBA}" type="pres">
      <dgm:prSet presAssocID="{8C8663A1-E698-4EE4-99CF-6DEA3E94183A}" presName="node" presStyleLbl="revTx" presStyleIdx="1" presStyleCnt="6" custScaleY="77319">
        <dgm:presLayoutVars>
          <dgm:bulletEnabled val="1"/>
        </dgm:presLayoutVars>
      </dgm:prSet>
      <dgm:spPr/>
      <dgm:t>
        <a:bodyPr/>
        <a:lstStyle/>
        <a:p>
          <a:endParaRPr lang="en-US"/>
        </a:p>
      </dgm:t>
    </dgm:pt>
    <dgm:pt modelId="{CC75C4EA-9FCF-4DD8-8F0D-AD8470EF6A28}" type="pres">
      <dgm:prSet presAssocID="{AD5ED072-18A7-40F0-87EA-9559B2655576}" presName="sibTrans" presStyleLbl="node1" presStyleIdx="1" presStyleCnt="6"/>
      <dgm:spPr/>
      <dgm:t>
        <a:bodyPr/>
        <a:lstStyle/>
        <a:p>
          <a:endParaRPr lang="en-US"/>
        </a:p>
      </dgm:t>
    </dgm:pt>
    <dgm:pt modelId="{FC4CEBCC-A300-4AAB-9EF2-B6E62B177B80}" type="pres">
      <dgm:prSet presAssocID="{EADE8A47-C62D-4C35-93D7-3C3888D55A59}" presName="dummy" presStyleCnt="0"/>
      <dgm:spPr/>
    </dgm:pt>
    <dgm:pt modelId="{60878E99-E43F-476A-A17B-75B0C3B3B2A2}" type="pres">
      <dgm:prSet presAssocID="{EADE8A47-C62D-4C35-93D7-3C3888D55A59}" presName="node" presStyleLbl="revTx" presStyleIdx="2" presStyleCnt="6" custScaleY="49886">
        <dgm:presLayoutVars>
          <dgm:bulletEnabled val="1"/>
        </dgm:presLayoutVars>
      </dgm:prSet>
      <dgm:spPr/>
      <dgm:t>
        <a:bodyPr/>
        <a:lstStyle/>
        <a:p>
          <a:endParaRPr lang="en-US"/>
        </a:p>
      </dgm:t>
    </dgm:pt>
    <dgm:pt modelId="{E97CE3C0-760D-4484-AE45-A944A87FBA90}" type="pres">
      <dgm:prSet presAssocID="{E6C16A46-2F8A-42C9-B49A-51103B3BBC08}" presName="sibTrans" presStyleLbl="node1" presStyleIdx="2" presStyleCnt="6"/>
      <dgm:spPr/>
      <dgm:t>
        <a:bodyPr/>
        <a:lstStyle/>
        <a:p>
          <a:endParaRPr lang="en-US"/>
        </a:p>
      </dgm:t>
    </dgm:pt>
    <dgm:pt modelId="{853D1495-BD03-455D-82FC-320BF4F0904A}" type="pres">
      <dgm:prSet presAssocID="{1F830597-2B39-4D51-AD6D-06FE19E327CE}" presName="dummy" presStyleCnt="0"/>
      <dgm:spPr/>
    </dgm:pt>
    <dgm:pt modelId="{F126DD82-640B-4012-959C-76210E764DEE}" type="pres">
      <dgm:prSet presAssocID="{1F830597-2B39-4D51-AD6D-06FE19E327CE}" presName="node" presStyleLbl="revTx" presStyleIdx="3" presStyleCnt="6" custScaleY="49886">
        <dgm:presLayoutVars>
          <dgm:bulletEnabled val="1"/>
        </dgm:presLayoutVars>
      </dgm:prSet>
      <dgm:spPr/>
      <dgm:t>
        <a:bodyPr/>
        <a:lstStyle/>
        <a:p>
          <a:endParaRPr lang="en-US"/>
        </a:p>
      </dgm:t>
    </dgm:pt>
    <dgm:pt modelId="{316A38E1-4E9D-49CD-A288-DCD7E72A84DC}" type="pres">
      <dgm:prSet presAssocID="{4704A1C3-56FF-4777-8F3A-551084B17EF8}" presName="sibTrans" presStyleLbl="node1" presStyleIdx="3" presStyleCnt="6"/>
      <dgm:spPr/>
      <dgm:t>
        <a:bodyPr/>
        <a:lstStyle/>
        <a:p>
          <a:endParaRPr lang="en-US"/>
        </a:p>
      </dgm:t>
    </dgm:pt>
    <dgm:pt modelId="{A0FB2D19-6FB3-443A-B70F-FB8F568C64DD}" type="pres">
      <dgm:prSet presAssocID="{8511C71A-E4BB-4E9B-A42B-2F36682F5806}" presName="dummy" presStyleCnt="0"/>
      <dgm:spPr/>
    </dgm:pt>
    <dgm:pt modelId="{5065452B-1427-460A-B0A8-72DA45144371}" type="pres">
      <dgm:prSet presAssocID="{8511C71A-E4BB-4E9B-A42B-2F36682F5806}" presName="node" presStyleLbl="revTx" presStyleIdx="4" presStyleCnt="6" custScaleY="49886">
        <dgm:presLayoutVars>
          <dgm:bulletEnabled val="1"/>
        </dgm:presLayoutVars>
      </dgm:prSet>
      <dgm:spPr/>
      <dgm:t>
        <a:bodyPr/>
        <a:lstStyle/>
        <a:p>
          <a:endParaRPr lang="en-US"/>
        </a:p>
      </dgm:t>
    </dgm:pt>
    <dgm:pt modelId="{8256E403-D4FD-45B7-8415-6521E0C18012}" type="pres">
      <dgm:prSet presAssocID="{BF6CA5E3-5086-49B0-B609-8FDE919D2316}" presName="sibTrans" presStyleLbl="node1" presStyleIdx="4" presStyleCnt="6"/>
      <dgm:spPr/>
      <dgm:t>
        <a:bodyPr/>
        <a:lstStyle/>
        <a:p>
          <a:endParaRPr lang="en-US"/>
        </a:p>
      </dgm:t>
    </dgm:pt>
    <dgm:pt modelId="{73568F25-2848-4A6B-AB5E-E96D0E5A27EB}" type="pres">
      <dgm:prSet presAssocID="{F7F3F96B-A2FF-49C3-846F-7DC2AF1713C7}" presName="dummy" presStyleCnt="0"/>
      <dgm:spPr/>
    </dgm:pt>
    <dgm:pt modelId="{2BDDE62A-6953-4224-BF38-8CB316F3AFF7}" type="pres">
      <dgm:prSet presAssocID="{F7F3F96B-A2FF-49C3-846F-7DC2AF1713C7}" presName="node" presStyleLbl="revTx" presStyleIdx="5" presStyleCnt="6" custScaleY="56904">
        <dgm:presLayoutVars>
          <dgm:bulletEnabled val="1"/>
        </dgm:presLayoutVars>
      </dgm:prSet>
      <dgm:spPr/>
      <dgm:t>
        <a:bodyPr/>
        <a:lstStyle/>
        <a:p>
          <a:endParaRPr lang="en-US"/>
        </a:p>
      </dgm:t>
    </dgm:pt>
    <dgm:pt modelId="{3261E53F-A473-45ED-A427-576426785021}" type="pres">
      <dgm:prSet presAssocID="{C746A657-C512-4DC3-B280-A6B3117CA028}" presName="sibTrans" presStyleLbl="node1" presStyleIdx="5" presStyleCnt="6"/>
      <dgm:spPr/>
      <dgm:t>
        <a:bodyPr/>
        <a:lstStyle/>
        <a:p>
          <a:endParaRPr lang="en-US"/>
        </a:p>
      </dgm:t>
    </dgm:pt>
  </dgm:ptLst>
  <dgm:cxnLst>
    <dgm:cxn modelId="{E87163E2-6A5B-44A3-9FB2-3D0E722B5DC6}" type="presOf" srcId="{8C8663A1-E698-4EE4-99CF-6DEA3E94183A}" destId="{79198199-2196-4C35-B1C9-36A2FC97CFBA}" srcOrd="0" destOrd="0" presId="urn:microsoft.com/office/officeart/2005/8/layout/cycle1"/>
    <dgm:cxn modelId="{44F63592-B78B-459C-B3A7-CB1F88D45FA1}" type="presOf" srcId="{1F830597-2B39-4D51-AD6D-06FE19E327CE}" destId="{F126DD82-640B-4012-959C-76210E764DEE}" srcOrd="0" destOrd="0" presId="urn:microsoft.com/office/officeart/2005/8/layout/cycle1"/>
    <dgm:cxn modelId="{A94720EE-9A58-4E13-B2D6-A20CBA891513}" type="presOf" srcId="{EE5E544F-51E1-4F63-8129-F187042D574B}" destId="{F62D045C-F75E-4CAC-A242-57923650406C}" srcOrd="0" destOrd="0" presId="urn:microsoft.com/office/officeart/2005/8/layout/cycle1"/>
    <dgm:cxn modelId="{DFFA5DFA-59A3-41F7-8C59-0B0C85DFB18F}" type="presOf" srcId="{C746A657-C512-4DC3-B280-A6B3117CA028}" destId="{3261E53F-A473-45ED-A427-576426785021}" srcOrd="0" destOrd="0" presId="urn:microsoft.com/office/officeart/2005/8/layout/cycle1"/>
    <dgm:cxn modelId="{320161E1-487E-45AD-84CB-8F5528B39656}" type="presOf" srcId="{BF6CA5E3-5086-49B0-B609-8FDE919D2316}" destId="{8256E403-D4FD-45B7-8415-6521E0C18012}" srcOrd="0" destOrd="0" presId="urn:microsoft.com/office/officeart/2005/8/layout/cycle1"/>
    <dgm:cxn modelId="{74CBE67F-FE1B-40CD-B2C2-1EEBD05A6C14}" type="presOf" srcId="{AD5ED072-18A7-40F0-87EA-9559B2655576}" destId="{CC75C4EA-9FCF-4DD8-8F0D-AD8470EF6A28}" srcOrd="0" destOrd="0" presId="urn:microsoft.com/office/officeart/2005/8/layout/cycle1"/>
    <dgm:cxn modelId="{FE3A32CD-27CB-408B-9606-070F9B9888E2}" type="presOf" srcId="{8511C71A-E4BB-4E9B-A42B-2F36682F5806}" destId="{5065452B-1427-460A-B0A8-72DA45144371}" srcOrd="0" destOrd="0" presId="urn:microsoft.com/office/officeart/2005/8/layout/cycle1"/>
    <dgm:cxn modelId="{0488C729-C994-43DD-A262-12D0656F254D}" type="presOf" srcId="{EADE8A47-C62D-4C35-93D7-3C3888D55A59}" destId="{60878E99-E43F-476A-A17B-75B0C3B3B2A2}" srcOrd="0" destOrd="0" presId="urn:microsoft.com/office/officeart/2005/8/layout/cycle1"/>
    <dgm:cxn modelId="{7BF8B7A9-BC25-46B9-A93C-908B1A4BC8E4}" srcId="{13F0C99A-FD39-4409-9467-01ECABBD8405}" destId="{8C8663A1-E698-4EE4-99CF-6DEA3E94183A}" srcOrd="1" destOrd="0" parTransId="{622757B7-05BE-4E06-BF08-5AA65B9D285D}" sibTransId="{AD5ED072-18A7-40F0-87EA-9559B2655576}"/>
    <dgm:cxn modelId="{A8FBC069-4AB4-4230-A820-E8F778B57F5B}" type="presOf" srcId="{F4F9B8A5-7A7E-4943-BFF9-CBF5DF128794}" destId="{9CC103A5-23CB-41A6-BA3D-69CF97DE902D}" srcOrd="0" destOrd="0" presId="urn:microsoft.com/office/officeart/2005/8/layout/cycle1"/>
    <dgm:cxn modelId="{02EA8162-E701-4C0D-941E-801C0F00E37C}" type="presOf" srcId="{E6C16A46-2F8A-42C9-B49A-51103B3BBC08}" destId="{E97CE3C0-760D-4484-AE45-A944A87FBA90}" srcOrd="0" destOrd="0" presId="urn:microsoft.com/office/officeart/2005/8/layout/cycle1"/>
    <dgm:cxn modelId="{183CC019-AD20-42AB-B3B3-C0E64855AB8E}" type="presOf" srcId="{F7F3F96B-A2FF-49C3-846F-7DC2AF1713C7}" destId="{2BDDE62A-6953-4224-BF38-8CB316F3AFF7}" srcOrd="0" destOrd="0" presId="urn:microsoft.com/office/officeart/2005/8/layout/cycle1"/>
    <dgm:cxn modelId="{13830A45-496E-4C28-B27C-A2FF7EE6E2A5}" srcId="{13F0C99A-FD39-4409-9467-01ECABBD8405}" destId="{1F830597-2B39-4D51-AD6D-06FE19E327CE}" srcOrd="3" destOrd="0" parTransId="{E18F9945-F777-4045-9C08-2F5CC0CBF5F3}" sibTransId="{4704A1C3-56FF-4777-8F3A-551084B17EF8}"/>
    <dgm:cxn modelId="{80540D14-8336-4F7B-AB96-3076636B804A}" srcId="{13F0C99A-FD39-4409-9467-01ECABBD8405}" destId="{EADE8A47-C62D-4C35-93D7-3C3888D55A59}" srcOrd="2" destOrd="0" parTransId="{8DBC7CE9-878A-4D9F-96E9-36E9FAE5F8E9}" sibTransId="{E6C16A46-2F8A-42C9-B49A-51103B3BBC08}"/>
    <dgm:cxn modelId="{4903D381-D2B4-49BF-BB77-34040B9072C8}" srcId="{13F0C99A-FD39-4409-9467-01ECABBD8405}" destId="{F4F9B8A5-7A7E-4943-BFF9-CBF5DF128794}" srcOrd="0" destOrd="0" parTransId="{320A170C-44F7-48C3-AF99-205073C79139}" sibTransId="{EE5E544F-51E1-4F63-8129-F187042D574B}"/>
    <dgm:cxn modelId="{0892748A-37CF-4A57-B7C5-F4C86ED0A6F8}" srcId="{13F0C99A-FD39-4409-9467-01ECABBD8405}" destId="{F7F3F96B-A2FF-49C3-846F-7DC2AF1713C7}" srcOrd="5" destOrd="0" parTransId="{BFE12D7B-D7EC-47D5-904F-EAC0C11F3B70}" sibTransId="{C746A657-C512-4DC3-B280-A6B3117CA028}"/>
    <dgm:cxn modelId="{BAD0EE8D-B3FE-43C0-9BF8-4A1AC9E785C5}" type="presOf" srcId="{4704A1C3-56FF-4777-8F3A-551084B17EF8}" destId="{316A38E1-4E9D-49CD-A288-DCD7E72A84DC}" srcOrd="0" destOrd="0" presId="urn:microsoft.com/office/officeart/2005/8/layout/cycle1"/>
    <dgm:cxn modelId="{33A7773E-6B44-4E40-BB77-D25A1A638BA3}" srcId="{13F0C99A-FD39-4409-9467-01ECABBD8405}" destId="{8511C71A-E4BB-4E9B-A42B-2F36682F5806}" srcOrd="4" destOrd="0" parTransId="{8EF254CC-1A21-4A79-9865-7476FAD3D75B}" sibTransId="{BF6CA5E3-5086-49B0-B609-8FDE919D2316}"/>
    <dgm:cxn modelId="{4CEDA347-0861-40B7-B53B-6330F7E68519}" type="presOf" srcId="{13F0C99A-FD39-4409-9467-01ECABBD8405}" destId="{19E60153-6243-440A-A03C-F765A490532B}" srcOrd="0" destOrd="0" presId="urn:microsoft.com/office/officeart/2005/8/layout/cycle1"/>
    <dgm:cxn modelId="{88FFF15D-AC0C-47F4-9BB4-30D1B7C91FFF}" type="presParOf" srcId="{19E60153-6243-440A-A03C-F765A490532B}" destId="{B987E325-B20A-4F86-87BE-76B3CC86A4B5}" srcOrd="0" destOrd="0" presId="urn:microsoft.com/office/officeart/2005/8/layout/cycle1"/>
    <dgm:cxn modelId="{C188CF56-B024-4144-9214-E50C9A3A54E7}" type="presParOf" srcId="{19E60153-6243-440A-A03C-F765A490532B}" destId="{9CC103A5-23CB-41A6-BA3D-69CF97DE902D}" srcOrd="1" destOrd="0" presId="urn:microsoft.com/office/officeart/2005/8/layout/cycle1"/>
    <dgm:cxn modelId="{E147DAF2-EB98-4324-9AB5-7B7B206EB3BB}" type="presParOf" srcId="{19E60153-6243-440A-A03C-F765A490532B}" destId="{F62D045C-F75E-4CAC-A242-57923650406C}" srcOrd="2" destOrd="0" presId="urn:microsoft.com/office/officeart/2005/8/layout/cycle1"/>
    <dgm:cxn modelId="{BA00EFAF-B1C5-4C1C-9A9D-6E8C812675E1}" type="presParOf" srcId="{19E60153-6243-440A-A03C-F765A490532B}" destId="{A49C4508-DF84-4FCE-889F-34EFCE448FAC}" srcOrd="3" destOrd="0" presId="urn:microsoft.com/office/officeart/2005/8/layout/cycle1"/>
    <dgm:cxn modelId="{74C7928A-19C2-40BF-9F5E-5703F6596540}" type="presParOf" srcId="{19E60153-6243-440A-A03C-F765A490532B}" destId="{79198199-2196-4C35-B1C9-36A2FC97CFBA}" srcOrd="4" destOrd="0" presId="urn:microsoft.com/office/officeart/2005/8/layout/cycle1"/>
    <dgm:cxn modelId="{D36B346C-9487-4F7E-B478-7CAA047194DE}" type="presParOf" srcId="{19E60153-6243-440A-A03C-F765A490532B}" destId="{CC75C4EA-9FCF-4DD8-8F0D-AD8470EF6A28}" srcOrd="5" destOrd="0" presId="urn:microsoft.com/office/officeart/2005/8/layout/cycle1"/>
    <dgm:cxn modelId="{A1A5D2EF-6D04-41A0-A266-C76807DFC0DE}" type="presParOf" srcId="{19E60153-6243-440A-A03C-F765A490532B}" destId="{FC4CEBCC-A300-4AAB-9EF2-B6E62B177B80}" srcOrd="6" destOrd="0" presId="urn:microsoft.com/office/officeart/2005/8/layout/cycle1"/>
    <dgm:cxn modelId="{D74007D3-3AF9-4DCA-9499-3AFD59DA3CC3}" type="presParOf" srcId="{19E60153-6243-440A-A03C-F765A490532B}" destId="{60878E99-E43F-476A-A17B-75B0C3B3B2A2}" srcOrd="7" destOrd="0" presId="urn:microsoft.com/office/officeart/2005/8/layout/cycle1"/>
    <dgm:cxn modelId="{4BA7C72D-1915-440F-87AD-3A41963CA67A}" type="presParOf" srcId="{19E60153-6243-440A-A03C-F765A490532B}" destId="{E97CE3C0-760D-4484-AE45-A944A87FBA90}" srcOrd="8" destOrd="0" presId="urn:microsoft.com/office/officeart/2005/8/layout/cycle1"/>
    <dgm:cxn modelId="{73B45F22-A256-40E6-9689-AE9349858375}" type="presParOf" srcId="{19E60153-6243-440A-A03C-F765A490532B}" destId="{853D1495-BD03-455D-82FC-320BF4F0904A}" srcOrd="9" destOrd="0" presId="urn:microsoft.com/office/officeart/2005/8/layout/cycle1"/>
    <dgm:cxn modelId="{B541EF3B-3E35-4F2D-B0A8-845D2897CEE3}" type="presParOf" srcId="{19E60153-6243-440A-A03C-F765A490532B}" destId="{F126DD82-640B-4012-959C-76210E764DEE}" srcOrd="10" destOrd="0" presId="urn:microsoft.com/office/officeart/2005/8/layout/cycle1"/>
    <dgm:cxn modelId="{DE9DAFBC-1FB7-49B9-99D5-C851E8C64B50}" type="presParOf" srcId="{19E60153-6243-440A-A03C-F765A490532B}" destId="{316A38E1-4E9D-49CD-A288-DCD7E72A84DC}" srcOrd="11" destOrd="0" presId="urn:microsoft.com/office/officeart/2005/8/layout/cycle1"/>
    <dgm:cxn modelId="{63155D0D-818E-4D3D-8497-1231C5EF3EFB}" type="presParOf" srcId="{19E60153-6243-440A-A03C-F765A490532B}" destId="{A0FB2D19-6FB3-443A-B70F-FB8F568C64DD}" srcOrd="12" destOrd="0" presId="urn:microsoft.com/office/officeart/2005/8/layout/cycle1"/>
    <dgm:cxn modelId="{05A42333-4555-4197-9904-2432F8CA9C51}" type="presParOf" srcId="{19E60153-6243-440A-A03C-F765A490532B}" destId="{5065452B-1427-460A-B0A8-72DA45144371}" srcOrd="13" destOrd="0" presId="urn:microsoft.com/office/officeart/2005/8/layout/cycle1"/>
    <dgm:cxn modelId="{F90DF1A6-4A20-4BCD-9FCB-2D16E2DFCAAC}" type="presParOf" srcId="{19E60153-6243-440A-A03C-F765A490532B}" destId="{8256E403-D4FD-45B7-8415-6521E0C18012}" srcOrd="14" destOrd="0" presId="urn:microsoft.com/office/officeart/2005/8/layout/cycle1"/>
    <dgm:cxn modelId="{B2C13A50-6401-4AF7-81A6-B3461B4E3E11}" type="presParOf" srcId="{19E60153-6243-440A-A03C-F765A490532B}" destId="{73568F25-2848-4A6B-AB5E-E96D0E5A27EB}" srcOrd="15" destOrd="0" presId="urn:microsoft.com/office/officeart/2005/8/layout/cycle1"/>
    <dgm:cxn modelId="{9C089B15-3703-4C26-80B0-42C577D8AB59}" type="presParOf" srcId="{19E60153-6243-440A-A03C-F765A490532B}" destId="{2BDDE62A-6953-4224-BF38-8CB316F3AFF7}" srcOrd="16" destOrd="0" presId="urn:microsoft.com/office/officeart/2005/8/layout/cycle1"/>
    <dgm:cxn modelId="{91D4E752-3C64-4C1E-B5A2-8CC6D6A2D136}" type="presParOf" srcId="{19E60153-6243-440A-A03C-F765A490532B}" destId="{3261E53F-A473-45ED-A427-576426785021}"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F0C99A-FD39-4409-9467-01ECABBD84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F830597-2B39-4D51-AD6D-06FE19E327CE}">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Clinical Data Repository</a:t>
          </a:r>
          <a:endParaRPr lang="en-US" sz="800" dirty="0"/>
        </a:p>
      </dgm:t>
    </dgm:pt>
    <dgm:pt modelId="{E18F9945-F777-4045-9C08-2F5CC0CBF5F3}" type="parTrans" cxnId="{13830A45-496E-4C28-B27C-A2FF7EE6E2A5}">
      <dgm:prSet/>
      <dgm:spPr/>
      <dgm:t>
        <a:bodyPr/>
        <a:lstStyle/>
        <a:p>
          <a:endParaRPr lang="en-US"/>
        </a:p>
      </dgm:t>
    </dgm:pt>
    <dgm:pt modelId="{4704A1C3-56FF-4777-8F3A-551084B17EF8}" type="sibTrans" cxnId="{13830A45-496E-4C28-B27C-A2FF7EE6E2A5}">
      <dgm:prSet/>
      <dgm:spPr/>
      <dgm:t>
        <a:bodyPr/>
        <a:lstStyle/>
        <a:p>
          <a:endParaRPr lang="en-US"/>
        </a:p>
      </dgm:t>
    </dgm:pt>
    <dgm:pt modelId="{8511C71A-E4BB-4E9B-A42B-2F36682F5806}">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Advanced Decision Support Tools</a:t>
          </a:r>
          <a:endParaRPr lang="en-US" sz="800" dirty="0"/>
        </a:p>
      </dgm:t>
    </dgm:pt>
    <dgm:pt modelId="{8EF254CC-1A21-4A79-9865-7476FAD3D75B}" type="parTrans" cxnId="{33A7773E-6B44-4E40-BB77-D25A1A638BA3}">
      <dgm:prSet/>
      <dgm:spPr/>
      <dgm:t>
        <a:bodyPr/>
        <a:lstStyle/>
        <a:p>
          <a:endParaRPr lang="en-US"/>
        </a:p>
      </dgm:t>
    </dgm:pt>
    <dgm:pt modelId="{BF6CA5E3-5086-49B0-B609-8FDE919D2316}" type="sibTrans" cxnId="{33A7773E-6B44-4E40-BB77-D25A1A638BA3}">
      <dgm:prSet/>
      <dgm:spPr/>
      <dgm:t>
        <a:bodyPr/>
        <a:lstStyle/>
        <a:p>
          <a:endParaRPr lang="en-US"/>
        </a:p>
      </dgm:t>
    </dgm:pt>
    <dgm:pt modelId="{A4993B81-75E4-4F16-B64E-0D4364545AB2}">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Knowledge Discovery</a:t>
          </a:r>
          <a:endParaRPr lang="en-US" sz="800" dirty="0"/>
        </a:p>
      </dgm:t>
    </dgm:pt>
    <dgm:pt modelId="{A7D749F0-C157-43FF-9E97-EE953162F64E}" type="parTrans" cxnId="{E62BFD5C-7788-4CD2-9E16-438AD18E4801}">
      <dgm:prSet/>
      <dgm:spPr/>
      <dgm:t>
        <a:bodyPr/>
        <a:lstStyle/>
        <a:p>
          <a:endParaRPr lang="en-US"/>
        </a:p>
      </dgm:t>
    </dgm:pt>
    <dgm:pt modelId="{DEFCEFAD-FDB9-4A02-85BF-AA7322652761}" type="sibTrans" cxnId="{E62BFD5C-7788-4CD2-9E16-438AD18E4801}">
      <dgm:prSet/>
      <dgm:spPr/>
      <dgm:t>
        <a:bodyPr/>
        <a:lstStyle/>
        <a:p>
          <a:endParaRPr lang="en-US"/>
        </a:p>
      </dgm:t>
    </dgm:pt>
    <dgm:pt modelId="{19E60153-6243-440A-A03C-F765A490532B}" type="pres">
      <dgm:prSet presAssocID="{13F0C99A-FD39-4409-9467-01ECABBD8405}" presName="cycle" presStyleCnt="0">
        <dgm:presLayoutVars>
          <dgm:dir/>
          <dgm:resizeHandles val="exact"/>
        </dgm:presLayoutVars>
      </dgm:prSet>
      <dgm:spPr/>
      <dgm:t>
        <a:bodyPr/>
        <a:lstStyle/>
        <a:p>
          <a:endParaRPr lang="en-US"/>
        </a:p>
      </dgm:t>
    </dgm:pt>
    <dgm:pt modelId="{853D1495-BD03-455D-82FC-320BF4F0904A}" type="pres">
      <dgm:prSet presAssocID="{1F830597-2B39-4D51-AD6D-06FE19E327CE}" presName="dummy" presStyleCnt="0"/>
      <dgm:spPr/>
      <dgm:t>
        <a:bodyPr/>
        <a:lstStyle/>
        <a:p>
          <a:endParaRPr lang="en-US"/>
        </a:p>
      </dgm:t>
    </dgm:pt>
    <dgm:pt modelId="{F126DD82-640B-4012-959C-76210E764DEE}" type="pres">
      <dgm:prSet presAssocID="{1F830597-2B39-4D51-AD6D-06FE19E327CE}" presName="node" presStyleLbl="revTx" presStyleIdx="0" presStyleCnt="3" custScaleX="79771" custScaleY="32021">
        <dgm:presLayoutVars>
          <dgm:bulletEnabled val="1"/>
        </dgm:presLayoutVars>
      </dgm:prSet>
      <dgm:spPr/>
      <dgm:t>
        <a:bodyPr/>
        <a:lstStyle/>
        <a:p>
          <a:endParaRPr lang="en-US"/>
        </a:p>
      </dgm:t>
    </dgm:pt>
    <dgm:pt modelId="{316A38E1-4E9D-49CD-A288-DCD7E72A84DC}" type="pres">
      <dgm:prSet presAssocID="{4704A1C3-56FF-4777-8F3A-551084B17EF8}" presName="sibTrans" presStyleLbl="node1" presStyleIdx="0" presStyleCnt="3"/>
      <dgm:spPr/>
      <dgm:t>
        <a:bodyPr/>
        <a:lstStyle/>
        <a:p>
          <a:endParaRPr lang="en-US"/>
        </a:p>
      </dgm:t>
    </dgm:pt>
    <dgm:pt modelId="{7AF941A8-A98C-4394-AEFA-25BC19AEEFFC}" type="pres">
      <dgm:prSet presAssocID="{A4993B81-75E4-4F16-B64E-0D4364545AB2}" presName="dummy" presStyleCnt="0"/>
      <dgm:spPr/>
      <dgm:t>
        <a:bodyPr/>
        <a:lstStyle/>
        <a:p>
          <a:endParaRPr lang="en-US"/>
        </a:p>
      </dgm:t>
    </dgm:pt>
    <dgm:pt modelId="{682F534E-8271-4FDD-BAC7-B4F56A4AE986}" type="pres">
      <dgm:prSet presAssocID="{A4993B81-75E4-4F16-B64E-0D4364545AB2}" presName="node" presStyleLbl="revTx" presStyleIdx="1" presStyleCnt="3" custScaleX="87061" custScaleY="30876">
        <dgm:presLayoutVars>
          <dgm:bulletEnabled val="1"/>
        </dgm:presLayoutVars>
      </dgm:prSet>
      <dgm:spPr/>
      <dgm:t>
        <a:bodyPr/>
        <a:lstStyle/>
        <a:p>
          <a:endParaRPr lang="en-US"/>
        </a:p>
      </dgm:t>
    </dgm:pt>
    <dgm:pt modelId="{41B9C348-F244-4DA7-9894-4D410457F294}" type="pres">
      <dgm:prSet presAssocID="{DEFCEFAD-FDB9-4A02-85BF-AA7322652761}" presName="sibTrans" presStyleLbl="node1" presStyleIdx="1" presStyleCnt="3"/>
      <dgm:spPr/>
      <dgm:t>
        <a:bodyPr/>
        <a:lstStyle/>
        <a:p>
          <a:endParaRPr lang="en-US"/>
        </a:p>
      </dgm:t>
    </dgm:pt>
    <dgm:pt modelId="{A0FB2D19-6FB3-443A-B70F-FB8F568C64DD}" type="pres">
      <dgm:prSet presAssocID="{8511C71A-E4BB-4E9B-A42B-2F36682F5806}" presName="dummy" presStyleCnt="0"/>
      <dgm:spPr/>
      <dgm:t>
        <a:bodyPr/>
        <a:lstStyle/>
        <a:p>
          <a:endParaRPr lang="en-US"/>
        </a:p>
      </dgm:t>
    </dgm:pt>
    <dgm:pt modelId="{5065452B-1427-460A-B0A8-72DA45144371}" type="pres">
      <dgm:prSet presAssocID="{8511C71A-E4BB-4E9B-A42B-2F36682F5806}" presName="node" presStyleLbl="revTx" presStyleIdx="2" presStyleCnt="3" custScaleY="32021">
        <dgm:presLayoutVars>
          <dgm:bulletEnabled val="1"/>
        </dgm:presLayoutVars>
      </dgm:prSet>
      <dgm:spPr/>
      <dgm:t>
        <a:bodyPr/>
        <a:lstStyle/>
        <a:p>
          <a:endParaRPr lang="en-US"/>
        </a:p>
      </dgm:t>
    </dgm:pt>
    <dgm:pt modelId="{8256E403-D4FD-45B7-8415-6521E0C18012}" type="pres">
      <dgm:prSet presAssocID="{BF6CA5E3-5086-49B0-B609-8FDE919D2316}" presName="sibTrans" presStyleLbl="node1" presStyleIdx="2" presStyleCnt="3"/>
      <dgm:spPr/>
      <dgm:t>
        <a:bodyPr/>
        <a:lstStyle/>
        <a:p>
          <a:endParaRPr lang="en-US"/>
        </a:p>
      </dgm:t>
    </dgm:pt>
  </dgm:ptLst>
  <dgm:cxnLst>
    <dgm:cxn modelId="{CCA78047-B513-4AF4-A9D9-00DB17272BD6}" type="presOf" srcId="{8511C71A-E4BB-4E9B-A42B-2F36682F5806}" destId="{5065452B-1427-460A-B0A8-72DA45144371}" srcOrd="0" destOrd="0" presId="urn:microsoft.com/office/officeart/2005/8/layout/cycle1"/>
    <dgm:cxn modelId="{1305ACB6-8696-46A1-9A02-953BEA791B51}" type="presOf" srcId="{A4993B81-75E4-4F16-B64E-0D4364545AB2}" destId="{682F534E-8271-4FDD-BAC7-B4F56A4AE986}" srcOrd="0" destOrd="0" presId="urn:microsoft.com/office/officeart/2005/8/layout/cycle1"/>
    <dgm:cxn modelId="{1B78E95B-A586-410F-8A23-7012B47BD5BB}" type="presOf" srcId="{BF6CA5E3-5086-49B0-B609-8FDE919D2316}" destId="{8256E403-D4FD-45B7-8415-6521E0C18012}" srcOrd="0" destOrd="0" presId="urn:microsoft.com/office/officeart/2005/8/layout/cycle1"/>
    <dgm:cxn modelId="{BB0F419D-F097-4937-A6BE-FE1EF4720FDD}" type="presOf" srcId="{1F830597-2B39-4D51-AD6D-06FE19E327CE}" destId="{F126DD82-640B-4012-959C-76210E764DEE}" srcOrd="0" destOrd="0" presId="urn:microsoft.com/office/officeart/2005/8/layout/cycle1"/>
    <dgm:cxn modelId="{E62BFD5C-7788-4CD2-9E16-438AD18E4801}" srcId="{13F0C99A-FD39-4409-9467-01ECABBD8405}" destId="{A4993B81-75E4-4F16-B64E-0D4364545AB2}" srcOrd="1" destOrd="0" parTransId="{A7D749F0-C157-43FF-9E97-EE953162F64E}" sibTransId="{DEFCEFAD-FDB9-4A02-85BF-AA7322652761}"/>
    <dgm:cxn modelId="{D91C94AF-8B32-4E17-8D59-8993297530D1}" type="presOf" srcId="{13F0C99A-FD39-4409-9467-01ECABBD8405}" destId="{19E60153-6243-440A-A03C-F765A490532B}" srcOrd="0" destOrd="0" presId="urn:microsoft.com/office/officeart/2005/8/layout/cycle1"/>
    <dgm:cxn modelId="{4162A2E6-1567-4B46-BA30-7BFCEF1B9185}" type="presOf" srcId="{4704A1C3-56FF-4777-8F3A-551084B17EF8}" destId="{316A38E1-4E9D-49CD-A288-DCD7E72A84DC}" srcOrd="0" destOrd="0" presId="urn:microsoft.com/office/officeart/2005/8/layout/cycle1"/>
    <dgm:cxn modelId="{6A193E62-0A6D-4935-BCD5-D9CDC3C06216}" type="presOf" srcId="{DEFCEFAD-FDB9-4A02-85BF-AA7322652761}" destId="{41B9C348-F244-4DA7-9894-4D410457F294}" srcOrd="0" destOrd="0" presId="urn:microsoft.com/office/officeart/2005/8/layout/cycle1"/>
    <dgm:cxn modelId="{13830A45-496E-4C28-B27C-A2FF7EE6E2A5}" srcId="{13F0C99A-FD39-4409-9467-01ECABBD8405}" destId="{1F830597-2B39-4D51-AD6D-06FE19E327CE}" srcOrd="0" destOrd="0" parTransId="{E18F9945-F777-4045-9C08-2F5CC0CBF5F3}" sibTransId="{4704A1C3-56FF-4777-8F3A-551084B17EF8}"/>
    <dgm:cxn modelId="{33A7773E-6B44-4E40-BB77-D25A1A638BA3}" srcId="{13F0C99A-FD39-4409-9467-01ECABBD8405}" destId="{8511C71A-E4BB-4E9B-A42B-2F36682F5806}" srcOrd="2" destOrd="0" parTransId="{8EF254CC-1A21-4A79-9865-7476FAD3D75B}" sibTransId="{BF6CA5E3-5086-49B0-B609-8FDE919D2316}"/>
    <dgm:cxn modelId="{B3A0E193-D2F5-4BD0-ABC5-8933970EC72D}" type="presParOf" srcId="{19E60153-6243-440A-A03C-F765A490532B}" destId="{853D1495-BD03-455D-82FC-320BF4F0904A}" srcOrd="0" destOrd="0" presId="urn:microsoft.com/office/officeart/2005/8/layout/cycle1"/>
    <dgm:cxn modelId="{6B7858DF-1632-4DD9-BBAE-EC42B6CFE4C9}" type="presParOf" srcId="{19E60153-6243-440A-A03C-F765A490532B}" destId="{F126DD82-640B-4012-959C-76210E764DEE}" srcOrd="1" destOrd="0" presId="urn:microsoft.com/office/officeart/2005/8/layout/cycle1"/>
    <dgm:cxn modelId="{0C7727D5-3F9B-4657-B9EB-46D33812A691}" type="presParOf" srcId="{19E60153-6243-440A-A03C-F765A490532B}" destId="{316A38E1-4E9D-49CD-A288-DCD7E72A84DC}" srcOrd="2" destOrd="0" presId="urn:microsoft.com/office/officeart/2005/8/layout/cycle1"/>
    <dgm:cxn modelId="{6DEE07DE-8661-4160-A788-395E8F1222E7}" type="presParOf" srcId="{19E60153-6243-440A-A03C-F765A490532B}" destId="{7AF941A8-A98C-4394-AEFA-25BC19AEEFFC}" srcOrd="3" destOrd="0" presId="urn:microsoft.com/office/officeart/2005/8/layout/cycle1"/>
    <dgm:cxn modelId="{DFEBE61A-BA14-4051-B35E-01F09C86DFAC}" type="presParOf" srcId="{19E60153-6243-440A-A03C-F765A490532B}" destId="{682F534E-8271-4FDD-BAC7-B4F56A4AE986}" srcOrd="4" destOrd="0" presId="urn:microsoft.com/office/officeart/2005/8/layout/cycle1"/>
    <dgm:cxn modelId="{8594160C-37FF-4D23-8198-B88715D48C79}" type="presParOf" srcId="{19E60153-6243-440A-A03C-F765A490532B}" destId="{41B9C348-F244-4DA7-9894-4D410457F294}" srcOrd="5" destOrd="0" presId="urn:microsoft.com/office/officeart/2005/8/layout/cycle1"/>
    <dgm:cxn modelId="{F46650E4-7306-40FC-ADDD-BDC4FC1E2173}" type="presParOf" srcId="{19E60153-6243-440A-A03C-F765A490532B}" destId="{A0FB2D19-6FB3-443A-B70F-FB8F568C64DD}" srcOrd="6" destOrd="0" presId="urn:microsoft.com/office/officeart/2005/8/layout/cycle1"/>
    <dgm:cxn modelId="{4A5321C8-6BF6-4C53-8F6F-2280BF3AEAD7}" type="presParOf" srcId="{19E60153-6243-440A-A03C-F765A490532B}" destId="{5065452B-1427-460A-B0A8-72DA45144371}" srcOrd="7" destOrd="0" presId="urn:microsoft.com/office/officeart/2005/8/layout/cycle1"/>
    <dgm:cxn modelId="{36557DF0-5E8D-4E74-A97E-C5818BFA5069}" type="presParOf" srcId="{19E60153-6243-440A-A03C-F765A490532B}" destId="{8256E403-D4FD-45B7-8415-6521E0C18012}"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F0C99A-FD39-4409-9467-01ECABBD84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4F9B8A5-7A7E-4943-BFF9-CBF5DF128794}">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Patient Bedside</a:t>
          </a:r>
          <a:endParaRPr lang="en-US" dirty="0"/>
        </a:p>
      </dgm:t>
    </dgm:pt>
    <dgm:pt modelId="{320A170C-44F7-48C3-AF99-205073C79139}" type="parTrans" cxnId="{4903D381-D2B4-49BF-BB77-34040B9072C8}">
      <dgm:prSet/>
      <dgm:spPr/>
      <dgm:t>
        <a:bodyPr/>
        <a:lstStyle/>
        <a:p>
          <a:endParaRPr lang="en-US"/>
        </a:p>
      </dgm:t>
    </dgm:pt>
    <dgm:pt modelId="{EE5E544F-51E1-4F63-8129-F187042D574B}" type="sibTrans" cxnId="{4903D381-D2B4-49BF-BB77-34040B9072C8}">
      <dgm:prSet/>
      <dgm:spPr/>
      <dgm:t>
        <a:bodyPr/>
        <a:lstStyle/>
        <a:p>
          <a:endParaRPr lang="en-US"/>
        </a:p>
      </dgm:t>
    </dgm:pt>
    <dgm:pt modelId="{8C8663A1-E698-4EE4-99CF-6DEA3E94183A}">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Multimodal Monitoring Data Acquisition</a:t>
          </a:r>
          <a:endParaRPr lang="en-US" dirty="0"/>
        </a:p>
      </dgm:t>
    </dgm:pt>
    <dgm:pt modelId="{622757B7-05BE-4E06-BF08-5AA65B9D285D}" type="parTrans" cxnId="{7BF8B7A9-BC25-46B9-A93C-908B1A4BC8E4}">
      <dgm:prSet/>
      <dgm:spPr/>
      <dgm:t>
        <a:bodyPr/>
        <a:lstStyle/>
        <a:p>
          <a:endParaRPr lang="en-US"/>
        </a:p>
      </dgm:t>
    </dgm:pt>
    <dgm:pt modelId="{AD5ED072-18A7-40F0-87EA-9559B2655576}" type="sibTrans" cxnId="{7BF8B7A9-BC25-46B9-A93C-908B1A4BC8E4}">
      <dgm:prSet/>
      <dgm:spPr/>
      <dgm:t>
        <a:bodyPr/>
        <a:lstStyle/>
        <a:p>
          <a:endParaRPr lang="en-US"/>
        </a:p>
      </dgm:t>
    </dgm:pt>
    <dgm:pt modelId="{EADE8A47-C62D-4C35-93D7-3C3888D55A59}">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Streaming Data Interface</a:t>
          </a:r>
          <a:endParaRPr lang="en-US" dirty="0"/>
        </a:p>
      </dgm:t>
    </dgm:pt>
    <dgm:pt modelId="{8DBC7CE9-878A-4D9F-96E9-36E9FAE5F8E9}" type="parTrans" cxnId="{80540D14-8336-4F7B-AB96-3076636B804A}">
      <dgm:prSet/>
      <dgm:spPr/>
      <dgm:t>
        <a:bodyPr/>
        <a:lstStyle/>
        <a:p>
          <a:endParaRPr lang="en-US"/>
        </a:p>
      </dgm:t>
    </dgm:pt>
    <dgm:pt modelId="{E6C16A46-2F8A-42C9-B49A-51103B3BBC08}" type="sibTrans" cxnId="{80540D14-8336-4F7B-AB96-3076636B804A}">
      <dgm:prSet/>
      <dgm:spPr/>
      <dgm:t>
        <a:bodyPr/>
        <a:lstStyle/>
        <a:p>
          <a:endParaRPr lang="en-US"/>
        </a:p>
      </dgm:t>
    </dgm:pt>
    <dgm:pt modelId="{F7F3F96B-A2FF-49C3-846F-7DC2AF1713C7}">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Bedside Visualization</a:t>
          </a:r>
          <a:endParaRPr lang="en-US" dirty="0"/>
        </a:p>
      </dgm:t>
    </dgm:pt>
    <dgm:pt modelId="{BFE12D7B-D7EC-47D5-904F-EAC0C11F3B70}" type="parTrans" cxnId="{0892748A-37CF-4A57-B7C5-F4C86ED0A6F8}">
      <dgm:prSet/>
      <dgm:spPr/>
      <dgm:t>
        <a:bodyPr/>
        <a:lstStyle/>
        <a:p>
          <a:endParaRPr lang="en-US"/>
        </a:p>
      </dgm:t>
    </dgm:pt>
    <dgm:pt modelId="{C746A657-C512-4DC3-B280-A6B3117CA028}" type="sibTrans" cxnId="{0892748A-37CF-4A57-B7C5-F4C86ED0A6F8}">
      <dgm:prSet/>
      <dgm:spPr/>
      <dgm:t>
        <a:bodyPr/>
        <a:lstStyle/>
        <a:p>
          <a:endParaRPr lang="en-US"/>
        </a:p>
      </dgm:t>
    </dgm:pt>
    <dgm:pt modelId="{1F830597-2B39-4D51-AD6D-06FE19E327CE}">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Real-Time Analytics</a:t>
          </a:r>
          <a:endParaRPr lang="en-US" dirty="0"/>
        </a:p>
      </dgm:t>
    </dgm:pt>
    <dgm:pt modelId="{E18F9945-F777-4045-9C08-2F5CC0CBF5F3}" type="parTrans" cxnId="{13830A45-496E-4C28-B27C-A2FF7EE6E2A5}">
      <dgm:prSet/>
      <dgm:spPr/>
      <dgm:t>
        <a:bodyPr/>
        <a:lstStyle/>
        <a:p>
          <a:endParaRPr lang="en-US"/>
        </a:p>
      </dgm:t>
    </dgm:pt>
    <dgm:pt modelId="{4704A1C3-56FF-4777-8F3A-551084B17EF8}" type="sibTrans" cxnId="{13830A45-496E-4C28-B27C-A2FF7EE6E2A5}">
      <dgm:prSet/>
      <dgm:spPr/>
      <dgm:t>
        <a:bodyPr/>
        <a:lstStyle/>
        <a:p>
          <a:endParaRPr lang="en-US"/>
        </a:p>
      </dgm:t>
    </dgm:pt>
    <dgm:pt modelId="{8511C71A-E4BB-4E9B-A42B-2F36682F5806}">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Real-Time GUI Interface</a:t>
          </a:r>
          <a:endParaRPr lang="en-US" dirty="0"/>
        </a:p>
      </dgm:t>
    </dgm:pt>
    <dgm:pt modelId="{8EF254CC-1A21-4A79-9865-7476FAD3D75B}" type="parTrans" cxnId="{33A7773E-6B44-4E40-BB77-D25A1A638BA3}">
      <dgm:prSet/>
      <dgm:spPr/>
      <dgm:t>
        <a:bodyPr/>
        <a:lstStyle/>
        <a:p>
          <a:endParaRPr lang="en-US"/>
        </a:p>
      </dgm:t>
    </dgm:pt>
    <dgm:pt modelId="{BF6CA5E3-5086-49B0-B609-8FDE919D2316}" type="sibTrans" cxnId="{33A7773E-6B44-4E40-BB77-D25A1A638BA3}">
      <dgm:prSet/>
      <dgm:spPr/>
      <dgm:t>
        <a:bodyPr/>
        <a:lstStyle/>
        <a:p>
          <a:endParaRPr lang="en-US"/>
        </a:p>
      </dgm:t>
    </dgm:pt>
    <dgm:pt modelId="{19E60153-6243-440A-A03C-F765A490532B}" type="pres">
      <dgm:prSet presAssocID="{13F0C99A-FD39-4409-9467-01ECABBD8405}" presName="cycle" presStyleCnt="0">
        <dgm:presLayoutVars>
          <dgm:dir/>
          <dgm:resizeHandles val="exact"/>
        </dgm:presLayoutVars>
      </dgm:prSet>
      <dgm:spPr/>
      <dgm:t>
        <a:bodyPr/>
        <a:lstStyle/>
        <a:p>
          <a:endParaRPr lang="en-US"/>
        </a:p>
      </dgm:t>
    </dgm:pt>
    <dgm:pt modelId="{B987E325-B20A-4F86-87BE-76B3CC86A4B5}" type="pres">
      <dgm:prSet presAssocID="{F4F9B8A5-7A7E-4943-BFF9-CBF5DF128794}" presName="dummy" presStyleCnt="0"/>
      <dgm:spPr/>
      <dgm:t>
        <a:bodyPr/>
        <a:lstStyle/>
        <a:p>
          <a:endParaRPr lang="en-US"/>
        </a:p>
      </dgm:t>
    </dgm:pt>
    <dgm:pt modelId="{9CC103A5-23CB-41A6-BA3D-69CF97DE902D}" type="pres">
      <dgm:prSet presAssocID="{F4F9B8A5-7A7E-4943-BFF9-CBF5DF128794}" presName="node" presStyleLbl="revTx" presStyleIdx="0" presStyleCnt="6" custScaleY="49051">
        <dgm:presLayoutVars>
          <dgm:bulletEnabled val="1"/>
        </dgm:presLayoutVars>
      </dgm:prSet>
      <dgm:spPr/>
      <dgm:t>
        <a:bodyPr/>
        <a:lstStyle/>
        <a:p>
          <a:endParaRPr lang="en-US"/>
        </a:p>
      </dgm:t>
    </dgm:pt>
    <dgm:pt modelId="{F62D045C-F75E-4CAC-A242-57923650406C}" type="pres">
      <dgm:prSet presAssocID="{EE5E544F-51E1-4F63-8129-F187042D574B}" presName="sibTrans" presStyleLbl="node1" presStyleIdx="0" presStyleCnt="6"/>
      <dgm:spPr/>
      <dgm:t>
        <a:bodyPr/>
        <a:lstStyle/>
        <a:p>
          <a:endParaRPr lang="en-US"/>
        </a:p>
      </dgm:t>
    </dgm:pt>
    <dgm:pt modelId="{A49C4508-DF84-4FCE-889F-34EFCE448FAC}" type="pres">
      <dgm:prSet presAssocID="{8C8663A1-E698-4EE4-99CF-6DEA3E94183A}" presName="dummy" presStyleCnt="0"/>
      <dgm:spPr/>
      <dgm:t>
        <a:bodyPr/>
        <a:lstStyle/>
        <a:p>
          <a:endParaRPr lang="en-US"/>
        </a:p>
      </dgm:t>
    </dgm:pt>
    <dgm:pt modelId="{79198199-2196-4C35-B1C9-36A2FC97CFBA}" type="pres">
      <dgm:prSet presAssocID="{8C8663A1-E698-4EE4-99CF-6DEA3E94183A}" presName="node" presStyleLbl="revTx" presStyleIdx="1" presStyleCnt="6" custScaleY="77319">
        <dgm:presLayoutVars>
          <dgm:bulletEnabled val="1"/>
        </dgm:presLayoutVars>
      </dgm:prSet>
      <dgm:spPr/>
      <dgm:t>
        <a:bodyPr/>
        <a:lstStyle/>
        <a:p>
          <a:endParaRPr lang="en-US"/>
        </a:p>
      </dgm:t>
    </dgm:pt>
    <dgm:pt modelId="{CC75C4EA-9FCF-4DD8-8F0D-AD8470EF6A28}" type="pres">
      <dgm:prSet presAssocID="{AD5ED072-18A7-40F0-87EA-9559B2655576}" presName="sibTrans" presStyleLbl="node1" presStyleIdx="1" presStyleCnt="6"/>
      <dgm:spPr/>
      <dgm:t>
        <a:bodyPr/>
        <a:lstStyle/>
        <a:p>
          <a:endParaRPr lang="en-US"/>
        </a:p>
      </dgm:t>
    </dgm:pt>
    <dgm:pt modelId="{FC4CEBCC-A300-4AAB-9EF2-B6E62B177B80}" type="pres">
      <dgm:prSet presAssocID="{EADE8A47-C62D-4C35-93D7-3C3888D55A59}" presName="dummy" presStyleCnt="0"/>
      <dgm:spPr/>
      <dgm:t>
        <a:bodyPr/>
        <a:lstStyle/>
        <a:p>
          <a:endParaRPr lang="en-US"/>
        </a:p>
      </dgm:t>
    </dgm:pt>
    <dgm:pt modelId="{60878E99-E43F-476A-A17B-75B0C3B3B2A2}" type="pres">
      <dgm:prSet presAssocID="{EADE8A47-C62D-4C35-93D7-3C3888D55A59}" presName="node" presStyleLbl="revTx" presStyleIdx="2" presStyleCnt="6" custScaleY="49886">
        <dgm:presLayoutVars>
          <dgm:bulletEnabled val="1"/>
        </dgm:presLayoutVars>
      </dgm:prSet>
      <dgm:spPr/>
      <dgm:t>
        <a:bodyPr/>
        <a:lstStyle/>
        <a:p>
          <a:endParaRPr lang="en-US"/>
        </a:p>
      </dgm:t>
    </dgm:pt>
    <dgm:pt modelId="{E97CE3C0-760D-4484-AE45-A944A87FBA90}" type="pres">
      <dgm:prSet presAssocID="{E6C16A46-2F8A-42C9-B49A-51103B3BBC08}" presName="sibTrans" presStyleLbl="node1" presStyleIdx="2" presStyleCnt="6"/>
      <dgm:spPr/>
      <dgm:t>
        <a:bodyPr/>
        <a:lstStyle/>
        <a:p>
          <a:endParaRPr lang="en-US"/>
        </a:p>
      </dgm:t>
    </dgm:pt>
    <dgm:pt modelId="{853D1495-BD03-455D-82FC-320BF4F0904A}" type="pres">
      <dgm:prSet presAssocID="{1F830597-2B39-4D51-AD6D-06FE19E327CE}" presName="dummy" presStyleCnt="0"/>
      <dgm:spPr/>
      <dgm:t>
        <a:bodyPr/>
        <a:lstStyle/>
        <a:p>
          <a:endParaRPr lang="en-US"/>
        </a:p>
      </dgm:t>
    </dgm:pt>
    <dgm:pt modelId="{F126DD82-640B-4012-959C-76210E764DEE}" type="pres">
      <dgm:prSet presAssocID="{1F830597-2B39-4D51-AD6D-06FE19E327CE}" presName="node" presStyleLbl="revTx" presStyleIdx="3" presStyleCnt="6" custScaleY="49886">
        <dgm:presLayoutVars>
          <dgm:bulletEnabled val="1"/>
        </dgm:presLayoutVars>
      </dgm:prSet>
      <dgm:spPr/>
      <dgm:t>
        <a:bodyPr/>
        <a:lstStyle/>
        <a:p>
          <a:endParaRPr lang="en-US"/>
        </a:p>
      </dgm:t>
    </dgm:pt>
    <dgm:pt modelId="{316A38E1-4E9D-49CD-A288-DCD7E72A84DC}" type="pres">
      <dgm:prSet presAssocID="{4704A1C3-56FF-4777-8F3A-551084B17EF8}" presName="sibTrans" presStyleLbl="node1" presStyleIdx="3" presStyleCnt="6"/>
      <dgm:spPr/>
      <dgm:t>
        <a:bodyPr/>
        <a:lstStyle/>
        <a:p>
          <a:endParaRPr lang="en-US"/>
        </a:p>
      </dgm:t>
    </dgm:pt>
    <dgm:pt modelId="{A0FB2D19-6FB3-443A-B70F-FB8F568C64DD}" type="pres">
      <dgm:prSet presAssocID="{8511C71A-E4BB-4E9B-A42B-2F36682F5806}" presName="dummy" presStyleCnt="0"/>
      <dgm:spPr/>
      <dgm:t>
        <a:bodyPr/>
        <a:lstStyle/>
        <a:p>
          <a:endParaRPr lang="en-US"/>
        </a:p>
      </dgm:t>
    </dgm:pt>
    <dgm:pt modelId="{5065452B-1427-460A-B0A8-72DA45144371}" type="pres">
      <dgm:prSet presAssocID="{8511C71A-E4BB-4E9B-A42B-2F36682F5806}" presName="node" presStyleLbl="revTx" presStyleIdx="4" presStyleCnt="6" custScaleY="49886">
        <dgm:presLayoutVars>
          <dgm:bulletEnabled val="1"/>
        </dgm:presLayoutVars>
      </dgm:prSet>
      <dgm:spPr/>
      <dgm:t>
        <a:bodyPr/>
        <a:lstStyle/>
        <a:p>
          <a:endParaRPr lang="en-US"/>
        </a:p>
      </dgm:t>
    </dgm:pt>
    <dgm:pt modelId="{8256E403-D4FD-45B7-8415-6521E0C18012}" type="pres">
      <dgm:prSet presAssocID="{BF6CA5E3-5086-49B0-B609-8FDE919D2316}" presName="sibTrans" presStyleLbl="node1" presStyleIdx="4" presStyleCnt="6"/>
      <dgm:spPr/>
      <dgm:t>
        <a:bodyPr/>
        <a:lstStyle/>
        <a:p>
          <a:endParaRPr lang="en-US"/>
        </a:p>
      </dgm:t>
    </dgm:pt>
    <dgm:pt modelId="{73568F25-2848-4A6B-AB5E-E96D0E5A27EB}" type="pres">
      <dgm:prSet presAssocID="{F7F3F96B-A2FF-49C3-846F-7DC2AF1713C7}" presName="dummy" presStyleCnt="0"/>
      <dgm:spPr/>
      <dgm:t>
        <a:bodyPr/>
        <a:lstStyle/>
        <a:p>
          <a:endParaRPr lang="en-US"/>
        </a:p>
      </dgm:t>
    </dgm:pt>
    <dgm:pt modelId="{2BDDE62A-6953-4224-BF38-8CB316F3AFF7}" type="pres">
      <dgm:prSet presAssocID="{F7F3F96B-A2FF-49C3-846F-7DC2AF1713C7}" presName="node" presStyleLbl="revTx" presStyleIdx="5" presStyleCnt="6" custScaleY="56904">
        <dgm:presLayoutVars>
          <dgm:bulletEnabled val="1"/>
        </dgm:presLayoutVars>
      </dgm:prSet>
      <dgm:spPr/>
      <dgm:t>
        <a:bodyPr/>
        <a:lstStyle/>
        <a:p>
          <a:endParaRPr lang="en-US"/>
        </a:p>
      </dgm:t>
    </dgm:pt>
    <dgm:pt modelId="{3261E53F-A473-45ED-A427-576426785021}" type="pres">
      <dgm:prSet presAssocID="{C746A657-C512-4DC3-B280-A6B3117CA028}" presName="sibTrans" presStyleLbl="node1" presStyleIdx="5" presStyleCnt="6"/>
      <dgm:spPr/>
      <dgm:t>
        <a:bodyPr/>
        <a:lstStyle/>
        <a:p>
          <a:endParaRPr lang="en-US"/>
        </a:p>
      </dgm:t>
    </dgm:pt>
  </dgm:ptLst>
  <dgm:cxnLst>
    <dgm:cxn modelId="{D23496B5-D600-45EF-BA81-0A4D4086154C}" type="presOf" srcId="{F7F3F96B-A2FF-49C3-846F-7DC2AF1713C7}" destId="{2BDDE62A-6953-4224-BF38-8CB316F3AFF7}" srcOrd="0" destOrd="0" presId="urn:microsoft.com/office/officeart/2005/8/layout/cycle1"/>
    <dgm:cxn modelId="{F76658F1-B9C2-4456-B0CE-4E2AF2CAC367}" type="presOf" srcId="{EADE8A47-C62D-4C35-93D7-3C3888D55A59}" destId="{60878E99-E43F-476A-A17B-75B0C3B3B2A2}" srcOrd="0" destOrd="0" presId="urn:microsoft.com/office/officeart/2005/8/layout/cycle1"/>
    <dgm:cxn modelId="{EF567783-AB75-422F-A7DB-C8DA7435533D}" type="presOf" srcId="{F4F9B8A5-7A7E-4943-BFF9-CBF5DF128794}" destId="{9CC103A5-23CB-41A6-BA3D-69CF97DE902D}" srcOrd="0" destOrd="0" presId="urn:microsoft.com/office/officeart/2005/8/layout/cycle1"/>
    <dgm:cxn modelId="{90DF0315-1115-43D3-8E18-47B2CE7323BC}" type="presOf" srcId="{BF6CA5E3-5086-49B0-B609-8FDE919D2316}" destId="{8256E403-D4FD-45B7-8415-6521E0C18012}" srcOrd="0" destOrd="0" presId="urn:microsoft.com/office/officeart/2005/8/layout/cycle1"/>
    <dgm:cxn modelId="{926CE762-59C9-494A-9498-C77618FC10F3}" type="presOf" srcId="{8511C71A-E4BB-4E9B-A42B-2F36682F5806}" destId="{5065452B-1427-460A-B0A8-72DA45144371}" srcOrd="0" destOrd="0" presId="urn:microsoft.com/office/officeart/2005/8/layout/cycle1"/>
    <dgm:cxn modelId="{DDAB0FE6-4DC8-40C8-9891-ACCBF240F5F7}" type="presOf" srcId="{E6C16A46-2F8A-42C9-B49A-51103B3BBC08}" destId="{E97CE3C0-760D-4484-AE45-A944A87FBA90}" srcOrd="0" destOrd="0" presId="urn:microsoft.com/office/officeart/2005/8/layout/cycle1"/>
    <dgm:cxn modelId="{B8C46D97-7E56-4482-BF0D-1FB753275B57}" type="presOf" srcId="{13F0C99A-FD39-4409-9467-01ECABBD8405}" destId="{19E60153-6243-440A-A03C-F765A490532B}" srcOrd="0" destOrd="0" presId="urn:microsoft.com/office/officeart/2005/8/layout/cycle1"/>
    <dgm:cxn modelId="{358D2683-8DBC-41A6-8548-ACA6338BFB56}" type="presOf" srcId="{8C8663A1-E698-4EE4-99CF-6DEA3E94183A}" destId="{79198199-2196-4C35-B1C9-36A2FC97CFBA}" srcOrd="0" destOrd="0" presId="urn:microsoft.com/office/officeart/2005/8/layout/cycle1"/>
    <dgm:cxn modelId="{7BF8B7A9-BC25-46B9-A93C-908B1A4BC8E4}" srcId="{13F0C99A-FD39-4409-9467-01ECABBD8405}" destId="{8C8663A1-E698-4EE4-99CF-6DEA3E94183A}" srcOrd="1" destOrd="0" parTransId="{622757B7-05BE-4E06-BF08-5AA65B9D285D}" sibTransId="{AD5ED072-18A7-40F0-87EA-9559B2655576}"/>
    <dgm:cxn modelId="{4DC09583-88B4-4C12-892E-92E883C89EDC}" type="presOf" srcId="{EE5E544F-51E1-4F63-8129-F187042D574B}" destId="{F62D045C-F75E-4CAC-A242-57923650406C}" srcOrd="0" destOrd="0" presId="urn:microsoft.com/office/officeart/2005/8/layout/cycle1"/>
    <dgm:cxn modelId="{D66089AB-E1F2-4496-80B6-E7C7F412A8AA}" type="presOf" srcId="{1F830597-2B39-4D51-AD6D-06FE19E327CE}" destId="{F126DD82-640B-4012-959C-76210E764DEE}" srcOrd="0" destOrd="0" presId="urn:microsoft.com/office/officeart/2005/8/layout/cycle1"/>
    <dgm:cxn modelId="{64331749-6850-44ED-89C1-EE85DC0E87CF}" type="presOf" srcId="{C746A657-C512-4DC3-B280-A6B3117CA028}" destId="{3261E53F-A473-45ED-A427-576426785021}" srcOrd="0" destOrd="0" presId="urn:microsoft.com/office/officeart/2005/8/layout/cycle1"/>
    <dgm:cxn modelId="{AB92E74C-9A10-4B44-BF40-7E32E6BE7B20}" type="presOf" srcId="{4704A1C3-56FF-4777-8F3A-551084B17EF8}" destId="{316A38E1-4E9D-49CD-A288-DCD7E72A84DC}" srcOrd="0" destOrd="0" presId="urn:microsoft.com/office/officeart/2005/8/layout/cycle1"/>
    <dgm:cxn modelId="{13830A45-496E-4C28-B27C-A2FF7EE6E2A5}" srcId="{13F0C99A-FD39-4409-9467-01ECABBD8405}" destId="{1F830597-2B39-4D51-AD6D-06FE19E327CE}" srcOrd="3" destOrd="0" parTransId="{E18F9945-F777-4045-9C08-2F5CC0CBF5F3}" sibTransId="{4704A1C3-56FF-4777-8F3A-551084B17EF8}"/>
    <dgm:cxn modelId="{80540D14-8336-4F7B-AB96-3076636B804A}" srcId="{13F0C99A-FD39-4409-9467-01ECABBD8405}" destId="{EADE8A47-C62D-4C35-93D7-3C3888D55A59}" srcOrd="2" destOrd="0" parTransId="{8DBC7CE9-878A-4D9F-96E9-36E9FAE5F8E9}" sibTransId="{E6C16A46-2F8A-42C9-B49A-51103B3BBC08}"/>
    <dgm:cxn modelId="{4903D381-D2B4-49BF-BB77-34040B9072C8}" srcId="{13F0C99A-FD39-4409-9467-01ECABBD8405}" destId="{F4F9B8A5-7A7E-4943-BFF9-CBF5DF128794}" srcOrd="0" destOrd="0" parTransId="{320A170C-44F7-48C3-AF99-205073C79139}" sibTransId="{EE5E544F-51E1-4F63-8129-F187042D574B}"/>
    <dgm:cxn modelId="{0892748A-37CF-4A57-B7C5-F4C86ED0A6F8}" srcId="{13F0C99A-FD39-4409-9467-01ECABBD8405}" destId="{F7F3F96B-A2FF-49C3-846F-7DC2AF1713C7}" srcOrd="5" destOrd="0" parTransId="{BFE12D7B-D7EC-47D5-904F-EAC0C11F3B70}" sibTransId="{C746A657-C512-4DC3-B280-A6B3117CA028}"/>
    <dgm:cxn modelId="{4AC137E3-2CE9-4B33-A2DA-5415DB503C91}" type="presOf" srcId="{AD5ED072-18A7-40F0-87EA-9559B2655576}" destId="{CC75C4EA-9FCF-4DD8-8F0D-AD8470EF6A28}" srcOrd="0" destOrd="0" presId="urn:microsoft.com/office/officeart/2005/8/layout/cycle1"/>
    <dgm:cxn modelId="{33A7773E-6B44-4E40-BB77-D25A1A638BA3}" srcId="{13F0C99A-FD39-4409-9467-01ECABBD8405}" destId="{8511C71A-E4BB-4E9B-A42B-2F36682F5806}" srcOrd="4" destOrd="0" parTransId="{8EF254CC-1A21-4A79-9865-7476FAD3D75B}" sibTransId="{BF6CA5E3-5086-49B0-B609-8FDE919D2316}"/>
    <dgm:cxn modelId="{7B06EE63-C02C-4B97-865E-3EF9BF0FA0AA}" type="presParOf" srcId="{19E60153-6243-440A-A03C-F765A490532B}" destId="{B987E325-B20A-4F86-87BE-76B3CC86A4B5}" srcOrd="0" destOrd="0" presId="urn:microsoft.com/office/officeart/2005/8/layout/cycle1"/>
    <dgm:cxn modelId="{A8439863-A5EB-458F-BD28-CF7592D242D9}" type="presParOf" srcId="{19E60153-6243-440A-A03C-F765A490532B}" destId="{9CC103A5-23CB-41A6-BA3D-69CF97DE902D}" srcOrd="1" destOrd="0" presId="urn:microsoft.com/office/officeart/2005/8/layout/cycle1"/>
    <dgm:cxn modelId="{D35CB431-74B1-4494-9A1A-AA518C15D491}" type="presParOf" srcId="{19E60153-6243-440A-A03C-F765A490532B}" destId="{F62D045C-F75E-4CAC-A242-57923650406C}" srcOrd="2" destOrd="0" presId="urn:microsoft.com/office/officeart/2005/8/layout/cycle1"/>
    <dgm:cxn modelId="{D441589F-175D-4CEB-9B21-5743C7B1BB2F}" type="presParOf" srcId="{19E60153-6243-440A-A03C-F765A490532B}" destId="{A49C4508-DF84-4FCE-889F-34EFCE448FAC}" srcOrd="3" destOrd="0" presId="urn:microsoft.com/office/officeart/2005/8/layout/cycle1"/>
    <dgm:cxn modelId="{9065B87E-9F8A-4524-905F-C678D6B8FAB0}" type="presParOf" srcId="{19E60153-6243-440A-A03C-F765A490532B}" destId="{79198199-2196-4C35-B1C9-36A2FC97CFBA}" srcOrd="4" destOrd="0" presId="urn:microsoft.com/office/officeart/2005/8/layout/cycle1"/>
    <dgm:cxn modelId="{AFEA66D7-6188-4FDE-A27B-A00E83D3134A}" type="presParOf" srcId="{19E60153-6243-440A-A03C-F765A490532B}" destId="{CC75C4EA-9FCF-4DD8-8F0D-AD8470EF6A28}" srcOrd="5" destOrd="0" presId="urn:microsoft.com/office/officeart/2005/8/layout/cycle1"/>
    <dgm:cxn modelId="{9220F517-1486-4FC4-90BA-3330FC4AF682}" type="presParOf" srcId="{19E60153-6243-440A-A03C-F765A490532B}" destId="{FC4CEBCC-A300-4AAB-9EF2-B6E62B177B80}" srcOrd="6" destOrd="0" presId="urn:microsoft.com/office/officeart/2005/8/layout/cycle1"/>
    <dgm:cxn modelId="{B763CEB0-FF34-492C-BB46-3FAFCDA55390}" type="presParOf" srcId="{19E60153-6243-440A-A03C-F765A490532B}" destId="{60878E99-E43F-476A-A17B-75B0C3B3B2A2}" srcOrd="7" destOrd="0" presId="urn:microsoft.com/office/officeart/2005/8/layout/cycle1"/>
    <dgm:cxn modelId="{576F3D63-218D-4E85-B46D-B1C4CF218021}" type="presParOf" srcId="{19E60153-6243-440A-A03C-F765A490532B}" destId="{E97CE3C0-760D-4484-AE45-A944A87FBA90}" srcOrd="8" destOrd="0" presId="urn:microsoft.com/office/officeart/2005/8/layout/cycle1"/>
    <dgm:cxn modelId="{AD0CB9C4-49DF-4923-9D13-D8AC1C008CD3}" type="presParOf" srcId="{19E60153-6243-440A-A03C-F765A490532B}" destId="{853D1495-BD03-455D-82FC-320BF4F0904A}" srcOrd="9" destOrd="0" presId="urn:microsoft.com/office/officeart/2005/8/layout/cycle1"/>
    <dgm:cxn modelId="{6690149C-6397-47E9-9319-938488E4DEA7}" type="presParOf" srcId="{19E60153-6243-440A-A03C-F765A490532B}" destId="{F126DD82-640B-4012-959C-76210E764DEE}" srcOrd="10" destOrd="0" presId="urn:microsoft.com/office/officeart/2005/8/layout/cycle1"/>
    <dgm:cxn modelId="{7C595FFF-E6F8-48F4-936D-6FBC68082BD2}" type="presParOf" srcId="{19E60153-6243-440A-A03C-F765A490532B}" destId="{316A38E1-4E9D-49CD-A288-DCD7E72A84DC}" srcOrd="11" destOrd="0" presId="urn:microsoft.com/office/officeart/2005/8/layout/cycle1"/>
    <dgm:cxn modelId="{BDDA8996-5ECF-4B3C-B375-B3E5F88AD95E}" type="presParOf" srcId="{19E60153-6243-440A-A03C-F765A490532B}" destId="{A0FB2D19-6FB3-443A-B70F-FB8F568C64DD}" srcOrd="12" destOrd="0" presId="urn:microsoft.com/office/officeart/2005/8/layout/cycle1"/>
    <dgm:cxn modelId="{A07943CE-342B-4F3E-9116-E518A175C649}" type="presParOf" srcId="{19E60153-6243-440A-A03C-F765A490532B}" destId="{5065452B-1427-460A-B0A8-72DA45144371}" srcOrd="13" destOrd="0" presId="urn:microsoft.com/office/officeart/2005/8/layout/cycle1"/>
    <dgm:cxn modelId="{68898E1A-C0B1-41FE-A93C-55C0257ADFCB}" type="presParOf" srcId="{19E60153-6243-440A-A03C-F765A490532B}" destId="{8256E403-D4FD-45B7-8415-6521E0C18012}" srcOrd="14" destOrd="0" presId="urn:microsoft.com/office/officeart/2005/8/layout/cycle1"/>
    <dgm:cxn modelId="{C47413BF-E83D-4CC0-B5F1-A8282DF2991E}" type="presParOf" srcId="{19E60153-6243-440A-A03C-F765A490532B}" destId="{73568F25-2848-4A6B-AB5E-E96D0E5A27EB}" srcOrd="15" destOrd="0" presId="urn:microsoft.com/office/officeart/2005/8/layout/cycle1"/>
    <dgm:cxn modelId="{262A1902-4C21-4842-9369-92A917FACDBC}" type="presParOf" srcId="{19E60153-6243-440A-A03C-F765A490532B}" destId="{2BDDE62A-6953-4224-BF38-8CB316F3AFF7}" srcOrd="16" destOrd="0" presId="urn:microsoft.com/office/officeart/2005/8/layout/cycle1"/>
    <dgm:cxn modelId="{13ABD2B0-C193-4F35-887D-B8B8B124345E}" type="presParOf" srcId="{19E60153-6243-440A-A03C-F765A490532B}" destId="{3261E53F-A473-45ED-A427-576426785021}" srcOrd="17"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F0C99A-FD39-4409-9467-01ECABBD84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F830597-2B39-4D51-AD6D-06FE19E327CE}">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Clinical Data Repository</a:t>
          </a:r>
          <a:endParaRPr lang="en-US" sz="800" dirty="0"/>
        </a:p>
      </dgm:t>
    </dgm:pt>
    <dgm:pt modelId="{E18F9945-F777-4045-9C08-2F5CC0CBF5F3}" type="parTrans" cxnId="{13830A45-496E-4C28-B27C-A2FF7EE6E2A5}">
      <dgm:prSet/>
      <dgm:spPr/>
      <dgm:t>
        <a:bodyPr/>
        <a:lstStyle/>
        <a:p>
          <a:endParaRPr lang="en-US"/>
        </a:p>
      </dgm:t>
    </dgm:pt>
    <dgm:pt modelId="{4704A1C3-56FF-4777-8F3A-551084B17EF8}" type="sibTrans" cxnId="{13830A45-496E-4C28-B27C-A2FF7EE6E2A5}">
      <dgm:prSet/>
      <dgm:spPr/>
      <dgm:t>
        <a:bodyPr/>
        <a:lstStyle/>
        <a:p>
          <a:endParaRPr lang="en-US"/>
        </a:p>
      </dgm:t>
    </dgm:pt>
    <dgm:pt modelId="{8511C71A-E4BB-4E9B-A42B-2F36682F5806}">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Advanced Decision Support Tools</a:t>
          </a:r>
          <a:endParaRPr lang="en-US" sz="800" dirty="0"/>
        </a:p>
      </dgm:t>
    </dgm:pt>
    <dgm:pt modelId="{8EF254CC-1A21-4A79-9865-7476FAD3D75B}" type="parTrans" cxnId="{33A7773E-6B44-4E40-BB77-D25A1A638BA3}">
      <dgm:prSet/>
      <dgm:spPr/>
      <dgm:t>
        <a:bodyPr/>
        <a:lstStyle/>
        <a:p>
          <a:endParaRPr lang="en-US"/>
        </a:p>
      </dgm:t>
    </dgm:pt>
    <dgm:pt modelId="{BF6CA5E3-5086-49B0-B609-8FDE919D2316}" type="sibTrans" cxnId="{33A7773E-6B44-4E40-BB77-D25A1A638BA3}">
      <dgm:prSet/>
      <dgm:spPr/>
      <dgm:t>
        <a:bodyPr/>
        <a:lstStyle/>
        <a:p>
          <a:endParaRPr lang="en-US"/>
        </a:p>
      </dgm:t>
    </dgm:pt>
    <dgm:pt modelId="{A4993B81-75E4-4F16-B64E-0D4364545AB2}">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Knowledge Discovery</a:t>
          </a:r>
          <a:endParaRPr lang="en-US" sz="800" dirty="0"/>
        </a:p>
      </dgm:t>
    </dgm:pt>
    <dgm:pt modelId="{A7D749F0-C157-43FF-9E97-EE953162F64E}" type="parTrans" cxnId="{E62BFD5C-7788-4CD2-9E16-438AD18E4801}">
      <dgm:prSet/>
      <dgm:spPr/>
      <dgm:t>
        <a:bodyPr/>
        <a:lstStyle/>
        <a:p>
          <a:endParaRPr lang="en-US"/>
        </a:p>
      </dgm:t>
    </dgm:pt>
    <dgm:pt modelId="{DEFCEFAD-FDB9-4A02-85BF-AA7322652761}" type="sibTrans" cxnId="{E62BFD5C-7788-4CD2-9E16-438AD18E4801}">
      <dgm:prSet/>
      <dgm:spPr/>
      <dgm:t>
        <a:bodyPr/>
        <a:lstStyle/>
        <a:p>
          <a:endParaRPr lang="en-US"/>
        </a:p>
      </dgm:t>
    </dgm:pt>
    <dgm:pt modelId="{19E60153-6243-440A-A03C-F765A490532B}" type="pres">
      <dgm:prSet presAssocID="{13F0C99A-FD39-4409-9467-01ECABBD8405}" presName="cycle" presStyleCnt="0">
        <dgm:presLayoutVars>
          <dgm:dir/>
          <dgm:resizeHandles val="exact"/>
        </dgm:presLayoutVars>
      </dgm:prSet>
      <dgm:spPr/>
      <dgm:t>
        <a:bodyPr/>
        <a:lstStyle/>
        <a:p>
          <a:endParaRPr lang="en-US"/>
        </a:p>
      </dgm:t>
    </dgm:pt>
    <dgm:pt modelId="{853D1495-BD03-455D-82FC-320BF4F0904A}" type="pres">
      <dgm:prSet presAssocID="{1F830597-2B39-4D51-AD6D-06FE19E327CE}" presName="dummy" presStyleCnt="0"/>
      <dgm:spPr/>
      <dgm:t>
        <a:bodyPr/>
        <a:lstStyle/>
        <a:p>
          <a:endParaRPr lang="en-US"/>
        </a:p>
      </dgm:t>
    </dgm:pt>
    <dgm:pt modelId="{F126DD82-640B-4012-959C-76210E764DEE}" type="pres">
      <dgm:prSet presAssocID="{1F830597-2B39-4D51-AD6D-06FE19E327CE}" presName="node" presStyleLbl="revTx" presStyleIdx="0" presStyleCnt="3" custScaleX="79771" custScaleY="32021">
        <dgm:presLayoutVars>
          <dgm:bulletEnabled val="1"/>
        </dgm:presLayoutVars>
      </dgm:prSet>
      <dgm:spPr/>
      <dgm:t>
        <a:bodyPr/>
        <a:lstStyle/>
        <a:p>
          <a:endParaRPr lang="en-US"/>
        </a:p>
      </dgm:t>
    </dgm:pt>
    <dgm:pt modelId="{316A38E1-4E9D-49CD-A288-DCD7E72A84DC}" type="pres">
      <dgm:prSet presAssocID="{4704A1C3-56FF-4777-8F3A-551084B17EF8}" presName="sibTrans" presStyleLbl="node1" presStyleIdx="0" presStyleCnt="3"/>
      <dgm:spPr/>
      <dgm:t>
        <a:bodyPr/>
        <a:lstStyle/>
        <a:p>
          <a:endParaRPr lang="en-US"/>
        </a:p>
      </dgm:t>
    </dgm:pt>
    <dgm:pt modelId="{7AF941A8-A98C-4394-AEFA-25BC19AEEFFC}" type="pres">
      <dgm:prSet presAssocID="{A4993B81-75E4-4F16-B64E-0D4364545AB2}" presName="dummy" presStyleCnt="0"/>
      <dgm:spPr/>
      <dgm:t>
        <a:bodyPr/>
        <a:lstStyle/>
        <a:p>
          <a:endParaRPr lang="en-US"/>
        </a:p>
      </dgm:t>
    </dgm:pt>
    <dgm:pt modelId="{682F534E-8271-4FDD-BAC7-B4F56A4AE986}" type="pres">
      <dgm:prSet presAssocID="{A4993B81-75E4-4F16-B64E-0D4364545AB2}" presName="node" presStyleLbl="revTx" presStyleIdx="1" presStyleCnt="3" custScaleX="87061" custScaleY="30876">
        <dgm:presLayoutVars>
          <dgm:bulletEnabled val="1"/>
        </dgm:presLayoutVars>
      </dgm:prSet>
      <dgm:spPr/>
      <dgm:t>
        <a:bodyPr/>
        <a:lstStyle/>
        <a:p>
          <a:endParaRPr lang="en-US"/>
        </a:p>
      </dgm:t>
    </dgm:pt>
    <dgm:pt modelId="{41B9C348-F244-4DA7-9894-4D410457F294}" type="pres">
      <dgm:prSet presAssocID="{DEFCEFAD-FDB9-4A02-85BF-AA7322652761}" presName="sibTrans" presStyleLbl="node1" presStyleIdx="1" presStyleCnt="3"/>
      <dgm:spPr/>
      <dgm:t>
        <a:bodyPr/>
        <a:lstStyle/>
        <a:p>
          <a:endParaRPr lang="en-US"/>
        </a:p>
      </dgm:t>
    </dgm:pt>
    <dgm:pt modelId="{A0FB2D19-6FB3-443A-B70F-FB8F568C64DD}" type="pres">
      <dgm:prSet presAssocID="{8511C71A-E4BB-4E9B-A42B-2F36682F5806}" presName="dummy" presStyleCnt="0"/>
      <dgm:spPr/>
      <dgm:t>
        <a:bodyPr/>
        <a:lstStyle/>
        <a:p>
          <a:endParaRPr lang="en-US"/>
        </a:p>
      </dgm:t>
    </dgm:pt>
    <dgm:pt modelId="{5065452B-1427-460A-B0A8-72DA45144371}" type="pres">
      <dgm:prSet presAssocID="{8511C71A-E4BB-4E9B-A42B-2F36682F5806}" presName="node" presStyleLbl="revTx" presStyleIdx="2" presStyleCnt="3" custScaleY="32021">
        <dgm:presLayoutVars>
          <dgm:bulletEnabled val="1"/>
        </dgm:presLayoutVars>
      </dgm:prSet>
      <dgm:spPr/>
      <dgm:t>
        <a:bodyPr/>
        <a:lstStyle/>
        <a:p>
          <a:endParaRPr lang="en-US"/>
        </a:p>
      </dgm:t>
    </dgm:pt>
    <dgm:pt modelId="{8256E403-D4FD-45B7-8415-6521E0C18012}" type="pres">
      <dgm:prSet presAssocID="{BF6CA5E3-5086-49B0-B609-8FDE919D2316}" presName="sibTrans" presStyleLbl="node1" presStyleIdx="2" presStyleCnt="3"/>
      <dgm:spPr/>
      <dgm:t>
        <a:bodyPr/>
        <a:lstStyle/>
        <a:p>
          <a:endParaRPr lang="en-US"/>
        </a:p>
      </dgm:t>
    </dgm:pt>
  </dgm:ptLst>
  <dgm:cxnLst>
    <dgm:cxn modelId="{D8D5B173-C11B-4A50-BAF5-5FFA36C4F5CB}" type="presOf" srcId="{BF6CA5E3-5086-49B0-B609-8FDE919D2316}" destId="{8256E403-D4FD-45B7-8415-6521E0C18012}" srcOrd="0" destOrd="0" presId="urn:microsoft.com/office/officeart/2005/8/layout/cycle1"/>
    <dgm:cxn modelId="{9F6CEE0D-0936-4445-85EA-350126F3E9B2}" type="presOf" srcId="{13F0C99A-FD39-4409-9467-01ECABBD8405}" destId="{19E60153-6243-440A-A03C-F765A490532B}" srcOrd="0" destOrd="0" presId="urn:microsoft.com/office/officeart/2005/8/layout/cycle1"/>
    <dgm:cxn modelId="{CD2A63FB-FC6D-45F2-A6B1-12912E057A7A}" type="presOf" srcId="{1F830597-2B39-4D51-AD6D-06FE19E327CE}" destId="{F126DD82-640B-4012-959C-76210E764DEE}" srcOrd="0" destOrd="0" presId="urn:microsoft.com/office/officeart/2005/8/layout/cycle1"/>
    <dgm:cxn modelId="{E62BFD5C-7788-4CD2-9E16-438AD18E4801}" srcId="{13F0C99A-FD39-4409-9467-01ECABBD8405}" destId="{A4993B81-75E4-4F16-B64E-0D4364545AB2}" srcOrd="1" destOrd="0" parTransId="{A7D749F0-C157-43FF-9E97-EE953162F64E}" sibTransId="{DEFCEFAD-FDB9-4A02-85BF-AA7322652761}"/>
    <dgm:cxn modelId="{3E2EAAEE-B6F4-42D5-B4C3-65E67D673451}" type="presOf" srcId="{A4993B81-75E4-4F16-B64E-0D4364545AB2}" destId="{682F534E-8271-4FDD-BAC7-B4F56A4AE986}" srcOrd="0" destOrd="0" presId="urn:microsoft.com/office/officeart/2005/8/layout/cycle1"/>
    <dgm:cxn modelId="{13830A45-496E-4C28-B27C-A2FF7EE6E2A5}" srcId="{13F0C99A-FD39-4409-9467-01ECABBD8405}" destId="{1F830597-2B39-4D51-AD6D-06FE19E327CE}" srcOrd="0" destOrd="0" parTransId="{E18F9945-F777-4045-9C08-2F5CC0CBF5F3}" sibTransId="{4704A1C3-56FF-4777-8F3A-551084B17EF8}"/>
    <dgm:cxn modelId="{5E61A206-340A-4AA4-A020-4AF61D4B133F}" type="presOf" srcId="{DEFCEFAD-FDB9-4A02-85BF-AA7322652761}" destId="{41B9C348-F244-4DA7-9894-4D410457F294}" srcOrd="0" destOrd="0" presId="urn:microsoft.com/office/officeart/2005/8/layout/cycle1"/>
    <dgm:cxn modelId="{C6FB7E2D-CE0A-4830-A659-E5F59877CB70}" type="presOf" srcId="{8511C71A-E4BB-4E9B-A42B-2F36682F5806}" destId="{5065452B-1427-460A-B0A8-72DA45144371}" srcOrd="0" destOrd="0" presId="urn:microsoft.com/office/officeart/2005/8/layout/cycle1"/>
    <dgm:cxn modelId="{33A7773E-6B44-4E40-BB77-D25A1A638BA3}" srcId="{13F0C99A-FD39-4409-9467-01ECABBD8405}" destId="{8511C71A-E4BB-4E9B-A42B-2F36682F5806}" srcOrd="2" destOrd="0" parTransId="{8EF254CC-1A21-4A79-9865-7476FAD3D75B}" sibTransId="{BF6CA5E3-5086-49B0-B609-8FDE919D2316}"/>
    <dgm:cxn modelId="{415CDE8E-FDF8-483A-9F76-DF9EFDAA74D5}" type="presOf" srcId="{4704A1C3-56FF-4777-8F3A-551084B17EF8}" destId="{316A38E1-4E9D-49CD-A288-DCD7E72A84DC}" srcOrd="0" destOrd="0" presId="urn:microsoft.com/office/officeart/2005/8/layout/cycle1"/>
    <dgm:cxn modelId="{60F806FE-64B4-41D5-81FC-6B76B70B5A2D}" type="presParOf" srcId="{19E60153-6243-440A-A03C-F765A490532B}" destId="{853D1495-BD03-455D-82FC-320BF4F0904A}" srcOrd="0" destOrd="0" presId="urn:microsoft.com/office/officeart/2005/8/layout/cycle1"/>
    <dgm:cxn modelId="{B66B4AE8-6033-432D-90DB-6AC5C7D23136}" type="presParOf" srcId="{19E60153-6243-440A-A03C-F765A490532B}" destId="{F126DD82-640B-4012-959C-76210E764DEE}" srcOrd="1" destOrd="0" presId="urn:microsoft.com/office/officeart/2005/8/layout/cycle1"/>
    <dgm:cxn modelId="{EE21C27C-0535-43F3-815D-53BB14EC7070}" type="presParOf" srcId="{19E60153-6243-440A-A03C-F765A490532B}" destId="{316A38E1-4E9D-49CD-A288-DCD7E72A84DC}" srcOrd="2" destOrd="0" presId="urn:microsoft.com/office/officeart/2005/8/layout/cycle1"/>
    <dgm:cxn modelId="{92374712-9A65-43AB-8A41-6C66AE189551}" type="presParOf" srcId="{19E60153-6243-440A-A03C-F765A490532B}" destId="{7AF941A8-A98C-4394-AEFA-25BC19AEEFFC}" srcOrd="3" destOrd="0" presId="urn:microsoft.com/office/officeart/2005/8/layout/cycle1"/>
    <dgm:cxn modelId="{2D125BA7-F630-41CC-80DF-8D646A084D43}" type="presParOf" srcId="{19E60153-6243-440A-A03C-F765A490532B}" destId="{682F534E-8271-4FDD-BAC7-B4F56A4AE986}" srcOrd="4" destOrd="0" presId="urn:microsoft.com/office/officeart/2005/8/layout/cycle1"/>
    <dgm:cxn modelId="{9F7F14EB-6B2D-4A30-A62A-EF3B0349FCAF}" type="presParOf" srcId="{19E60153-6243-440A-A03C-F765A490532B}" destId="{41B9C348-F244-4DA7-9894-4D410457F294}" srcOrd="5" destOrd="0" presId="urn:microsoft.com/office/officeart/2005/8/layout/cycle1"/>
    <dgm:cxn modelId="{F7C69DC1-D07A-46CF-AD0F-BCEC620E34C4}" type="presParOf" srcId="{19E60153-6243-440A-A03C-F765A490532B}" destId="{A0FB2D19-6FB3-443A-B70F-FB8F568C64DD}" srcOrd="6" destOrd="0" presId="urn:microsoft.com/office/officeart/2005/8/layout/cycle1"/>
    <dgm:cxn modelId="{E4D2DA16-EDB0-4A56-AC22-66CB04E554B1}" type="presParOf" srcId="{19E60153-6243-440A-A03C-F765A490532B}" destId="{5065452B-1427-460A-B0A8-72DA45144371}" srcOrd="7" destOrd="0" presId="urn:microsoft.com/office/officeart/2005/8/layout/cycle1"/>
    <dgm:cxn modelId="{E530E11D-684C-4CD0-83D6-15AB8640B251}" type="presParOf" srcId="{19E60153-6243-440A-A03C-F765A490532B}" destId="{8256E403-D4FD-45B7-8415-6521E0C18012}"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F0C99A-FD39-4409-9467-01ECABBD84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4F9B8A5-7A7E-4943-BFF9-CBF5DF128794}">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Patient Bedside</a:t>
          </a:r>
          <a:endParaRPr lang="en-US" dirty="0"/>
        </a:p>
      </dgm:t>
    </dgm:pt>
    <dgm:pt modelId="{320A170C-44F7-48C3-AF99-205073C79139}" type="parTrans" cxnId="{4903D381-D2B4-49BF-BB77-34040B9072C8}">
      <dgm:prSet/>
      <dgm:spPr/>
      <dgm:t>
        <a:bodyPr/>
        <a:lstStyle/>
        <a:p>
          <a:endParaRPr lang="en-US"/>
        </a:p>
      </dgm:t>
    </dgm:pt>
    <dgm:pt modelId="{EE5E544F-51E1-4F63-8129-F187042D574B}" type="sibTrans" cxnId="{4903D381-D2B4-49BF-BB77-34040B9072C8}">
      <dgm:prSet/>
      <dgm:spPr/>
      <dgm:t>
        <a:bodyPr/>
        <a:lstStyle/>
        <a:p>
          <a:endParaRPr lang="en-US"/>
        </a:p>
      </dgm:t>
    </dgm:pt>
    <dgm:pt modelId="{8C8663A1-E698-4EE4-99CF-6DEA3E94183A}">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Multimodal Monitoring Data Acquisition</a:t>
          </a:r>
          <a:endParaRPr lang="en-US" dirty="0"/>
        </a:p>
      </dgm:t>
    </dgm:pt>
    <dgm:pt modelId="{622757B7-05BE-4E06-BF08-5AA65B9D285D}" type="parTrans" cxnId="{7BF8B7A9-BC25-46B9-A93C-908B1A4BC8E4}">
      <dgm:prSet/>
      <dgm:spPr/>
      <dgm:t>
        <a:bodyPr/>
        <a:lstStyle/>
        <a:p>
          <a:endParaRPr lang="en-US"/>
        </a:p>
      </dgm:t>
    </dgm:pt>
    <dgm:pt modelId="{AD5ED072-18A7-40F0-87EA-9559B2655576}" type="sibTrans" cxnId="{7BF8B7A9-BC25-46B9-A93C-908B1A4BC8E4}">
      <dgm:prSet/>
      <dgm:spPr/>
      <dgm:t>
        <a:bodyPr/>
        <a:lstStyle/>
        <a:p>
          <a:endParaRPr lang="en-US"/>
        </a:p>
      </dgm:t>
    </dgm:pt>
    <dgm:pt modelId="{EADE8A47-C62D-4C35-93D7-3C3888D55A59}">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Streaming Data Interface</a:t>
          </a:r>
          <a:endParaRPr lang="en-US" dirty="0"/>
        </a:p>
      </dgm:t>
    </dgm:pt>
    <dgm:pt modelId="{8DBC7CE9-878A-4D9F-96E9-36E9FAE5F8E9}" type="parTrans" cxnId="{80540D14-8336-4F7B-AB96-3076636B804A}">
      <dgm:prSet/>
      <dgm:spPr/>
      <dgm:t>
        <a:bodyPr/>
        <a:lstStyle/>
        <a:p>
          <a:endParaRPr lang="en-US"/>
        </a:p>
      </dgm:t>
    </dgm:pt>
    <dgm:pt modelId="{E6C16A46-2F8A-42C9-B49A-51103B3BBC08}" type="sibTrans" cxnId="{80540D14-8336-4F7B-AB96-3076636B804A}">
      <dgm:prSet/>
      <dgm:spPr/>
      <dgm:t>
        <a:bodyPr/>
        <a:lstStyle/>
        <a:p>
          <a:endParaRPr lang="en-US"/>
        </a:p>
      </dgm:t>
    </dgm:pt>
    <dgm:pt modelId="{F7F3F96B-A2FF-49C3-846F-7DC2AF1713C7}">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Bedside Visualization</a:t>
          </a:r>
          <a:endParaRPr lang="en-US" dirty="0"/>
        </a:p>
      </dgm:t>
    </dgm:pt>
    <dgm:pt modelId="{BFE12D7B-D7EC-47D5-904F-EAC0C11F3B70}" type="parTrans" cxnId="{0892748A-37CF-4A57-B7C5-F4C86ED0A6F8}">
      <dgm:prSet/>
      <dgm:spPr/>
      <dgm:t>
        <a:bodyPr/>
        <a:lstStyle/>
        <a:p>
          <a:endParaRPr lang="en-US"/>
        </a:p>
      </dgm:t>
    </dgm:pt>
    <dgm:pt modelId="{C746A657-C512-4DC3-B280-A6B3117CA028}" type="sibTrans" cxnId="{0892748A-37CF-4A57-B7C5-F4C86ED0A6F8}">
      <dgm:prSet/>
      <dgm:spPr/>
      <dgm:t>
        <a:bodyPr/>
        <a:lstStyle/>
        <a:p>
          <a:endParaRPr lang="en-US"/>
        </a:p>
      </dgm:t>
    </dgm:pt>
    <dgm:pt modelId="{1F830597-2B39-4D51-AD6D-06FE19E327CE}">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Real-Time Analytics</a:t>
          </a:r>
          <a:endParaRPr lang="en-US" dirty="0"/>
        </a:p>
      </dgm:t>
    </dgm:pt>
    <dgm:pt modelId="{E18F9945-F777-4045-9C08-2F5CC0CBF5F3}" type="parTrans" cxnId="{13830A45-496E-4C28-B27C-A2FF7EE6E2A5}">
      <dgm:prSet/>
      <dgm:spPr/>
      <dgm:t>
        <a:bodyPr/>
        <a:lstStyle/>
        <a:p>
          <a:endParaRPr lang="en-US"/>
        </a:p>
      </dgm:t>
    </dgm:pt>
    <dgm:pt modelId="{4704A1C3-56FF-4777-8F3A-551084B17EF8}" type="sibTrans" cxnId="{13830A45-496E-4C28-B27C-A2FF7EE6E2A5}">
      <dgm:prSet/>
      <dgm:spPr/>
      <dgm:t>
        <a:bodyPr/>
        <a:lstStyle/>
        <a:p>
          <a:endParaRPr lang="en-US"/>
        </a:p>
      </dgm:t>
    </dgm:pt>
    <dgm:pt modelId="{8511C71A-E4BB-4E9B-A42B-2F36682F5806}">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Real-Time GUI Interface</a:t>
          </a:r>
          <a:endParaRPr lang="en-US" dirty="0"/>
        </a:p>
      </dgm:t>
    </dgm:pt>
    <dgm:pt modelId="{8EF254CC-1A21-4A79-9865-7476FAD3D75B}" type="parTrans" cxnId="{33A7773E-6B44-4E40-BB77-D25A1A638BA3}">
      <dgm:prSet/>
      <dgm:spPr/>
      <dgm:t>
        <a:bodyPr/>
        <a:lstStyle/>
        <a:p>
          <a:endParaRPr lang="en-US"/>
        </a:p>
      </dgm:t>
    </dgm:pt>
    <dgm:pt modelId="{BF6CA5E3-5086-49B0-B609-8FDE919D2316}" type="sibTrans" cxnId="{33A7773E-6B44-4E40-BB77-D25A1A638BA3}">
      <dgm:prSet/>
      <dgm:spPr/>
      <dgm:t>
        <a:bodyPr/>
        <a:lstStyle/>
        <a:p>
          <a:endParaRPr lang="en-US"/>
        </a:p>
      </dgm:t>
    </dgm:pt>
    <dgm:pt modelId="{19E60153-6243-440A-A03C-F765A490532B}" type="pres">
      <dgm:prSet presAssocID="{13F0C99A-FD39-4409-9467-01ECABBD8405}" presName="cycle" presStyleCnt="0">
        <dgm:presLayoutVars>
          <dgm:dir/>
          <dgm:resizeHandles val="exact"/>
        </dgm:presLayoutVars>
      </dgm:prSet>
      <dgm:spPr/>
      <dgm:t>
        <a:bodyPr/>
        <a:lstStyle/>
        <a:p>
          <a:endParaRPr lang="en-US"/>
        </a:p>
      </dgm:t>
    </dgm:pt>
    <dgm:pt modelId="{B987E325-B20A-4F86-87BE-76B3CC86A4B5}" type="pres">
      <dgm:prSet presAssocID="{F4F9B8A5-7A7E-4943-BFF9-CBF5DF128794}" presName="dummy" presStyleCnt="0"/>
      <dgm:spPr/>
    </dgm:pt>
    <dgm:pt modelId="{9CC103A5-23CB-41A6-BA3D-69CF97DE902D}" type="pres">
      <dgm:prSet presAssocID="{F4F9B8A5-7A7E-4943-BFF9-CBF5DF128794}" presName="node" presStyleLbl="revTx" presStyleIdx="0" presStyleCnt="6" custScaleY="49051">
        <dgm:presLayoutVars>
          <dgm:bulletEnabled val="1"/>
        </dgm:presLayoutVars>
      </dgm:prSet>
      <dgm:spPr/>
      <dgm:t>
        <a:bodyPr/>
        <a:lstStyle/>
        <a:p>
          <a:endParaRPr lang="en-US"/>
        </a:p>
      </dgm:t>
    </dgm:pt>
    <dgm:pt modelId="{F62D045C-F75E-4CAC-A242-57923650406C}" type="pres">
      <dgm:prSet presAssocID="{EE5E544F-51E1-4F63-8129-F187042D574B}" presName="sibTrans" presStyleLbl="node1" presStyleIdx="0" presStyleCnt="6"/>
      <dgm:spPr/>
      <dgm:t>
        <a:bodyPr/>
        <a:lstStyle/>
        <a:p>
          <a:endParaRPr lang="en-US"/>
        </a:p>
      </dgm:t>
    </dgm:pt>
    <dgm:pt modelId="{A49C4508-DF84-4FCE-889F-34EFCE448FAC}" type="pres">
      <dgm:prSet presAssocID="{8C8663A1-E698-4EE4-99CF-6DEA3E94183A}" presName="dummy" presStyleCnt="0"/>
      <dgm:spPr/>
    </dgm:pt>
    <dgm:pt modelId="{79198199-2196-4C35-B1C9-36A2FC97CFBA}" type="pres">
      <dgm:prSet presAssocID="{8C8663A1-E698-4EE4-99CF-6DEA3E94183A}" presName="node" presStyleLbl="revTx" presStyleIdx="1" presStyleCnt="6" custScaleY="77319">
        <dgm:presLayoutVars>
          <dgm:bulletEnabled val="1"/>
        </dgm:presLayoutVars>
      </dgm:prSet>
      <dgm:spPr/>
      <dgm:t>
        <a:bodyPr/>
        <a:lstStyle/>
        <a:p>
          <a:endParaRPr lang="en-US"/>
        </a:p>
      </dgm:t>
    </dgm:pt>
    <dgm:pt modelId="{CC75C4EA-9FCF-4DD8-8F0D-AD8470EF6A28}" type="pres">
      <dgm:prSet presAssocID="{AD5ED072-18A7-40F0-87EA-9559B2655576}" presName="sibTrans" presStyleLbl="node1" presStyleIdx="1" presStyleCnt="6"/>
      <dgm:spPr/>
      <dgm:t>
        <a:bodyPr/>
        <a:lstStyle/>
        <a:p>
          <a:endParaRPr lang="en-US"/>
        </a:p>
      </dgm:t>
    </dgm:pt>
    <dgm:pt modelId="{FC4CEBCC-A300-4AAB-9EF2-B6E62B177B80}" type="pres">
      <dgm:prSet presAssocID="{EADE8A47-C62D-4C35-93D7-3C3888D55A59}" presName="dummy" presStyleCnt="0"/>
      <dgm:spPr/>
    </dgm:pt>
    <dgm:pt modelId="{60878E99-E43F-476A-A17B-75B0C3B3B2A2}" type="pres">
      <dgm:prSet presAssocID="{EADE8A47-C62D-4C35-93D7-3C3888D55A59}" presName="node" presStyleLbl="revTx" presStyleIdx="2" presStyleCnt="6" custScaleY="49886">
        <dgm:presLayoutVars>
          <dgm:bulletEnabled val="1"/>
        </dgm:presLayoutVars>
      </dgm:prSet>
      <dgm:spPr/>
      <dgm:t>
        <a:bodyPr/>
        <a:lstStyle/>
        <a:p>
          <a:endParaRPr lang="en-US"/>
        </a:p>
      </dgm:t>
    </dgm:pt>
    <dgm:pt modelId="{E97CE3C0-760D-4484-AE45-A944A87FBA90}" type="pres">
      <dgm:prSet presAssocID="{E6C16A46-2F8A-42C9-B49A-51103B3BBC08}" presName="sibTrans" presStyleLbl="node1" presStyleIdx="2" presStyleCnt="6"/>
      <dgm:spPr/>
      <dgm:t>
        <a:bodyPr/>
        <a:lstStyle/>
        <a:p>
          <a:endParaRPr lang="en-US"/>
        </a:p>
      </dgm:t>
    </dgm:pt>
    <dgm:pt modelId="{853D1495-BD03-455D-82FC-320BF4F0904A}" type="pres">
      <dgm:prSet presAssocID="{1F830597-2B39-4D51-AD6D-06FE19E327CE}" presName="dummy" presStyleCnt="0"/>
      <dgm:spPr/>
    </dgm:pt>
    <dgm:pt modelId="{F126DD82-640B-4012-959C-76210E764DEE}" type="pres">
      <dgm:prSet presAssocID="{1F830597-2B39-4D51-AD6D-06FE19E327CE}" presName="node" presStyleLbl="revTx" presStyleIdx="3" presStyleCnt="6" custScaleY="49886">
        <dgm:presLayoutVars>
          <dgm:bulletEnabled val="1"/>
        </dgm:presLayoutVars>
      </dgm:prSet>
      <dgm:spPr/>
      <dgm:t>
        <a:bodyPr/>
        <a:lstStyle/>
        <a:p>
          <a:endParaRPr lang="en-US"/>
        </a:p>
      </dgm:t>
    </dgm:pt>
    <dgm:pt modelId="{316A38E1-4E9D-49CD-A288-DCD7E72A84DC}" type="pres">
      <dgm:prSet presAssocID="{4704A1C3-56FF-4777-8F3A-551084B17EF8}" presName="sibTrans" presStyleLbl="node1" presStyleIdx="3" presStyleCnt="6"/>
      <dgm:spPr/>
      <dgm:t>
        <a:bodyPr/>
        <a:lstStyle/>
        <a:p>
          <a:endParaRPr lang="en-US"/>
        </a:p>
      </dgm:t>
    </dgm:pt>
    <dgm:pt modelId="{A0FB2D19-6FB3-443A-B70F-FB8F568C64DD}" type="pres">
      <dgm:prSet presAssocID="{8511C71A-E4BB-4E9B-A42B-2F36682F5806}" presName="dummy" presStyleCnt="0"/>
      <dgm:spPr/>
    </dgm:pt>
    <dgm:pt modelId="{5065452B-1427-460A-B0A8-72DA45144371}" type="pres">
      <dgm:prSet presAssocID="{8511C71A-E4BB-4E9B-A42B-2F36682F5806}" presName="node" presStyleLbl="revTx" presStyleIdx="4" presStyleCnt="6" custScaleY="49886">
        <dgm:presLayoutVars>
          <dgm:bulletEnabled val="1"/>
        </dgm:presLayoutVars>
      </dgm:prSet>
      <dgm:spPr/>
      <dgm:t>
        <a:bodyPr/>
        <a:lstStyle/>
        <a:p>
          <a:endParaRPr lang="en-US"/>
        </a:p>
      </dgm:t>
    </dgm:pt>
    <dgm:pt modelId="{8256E403-D4FD-45B7-8415-6521E0C18012}" type="pres">
      <dgm:prSet presAssocID="{BF6CA5E3-5086-49B0-B609-8FDE919D2316}" presName="sibTrans" presStyleLbl="node1" presStyleIdx="4" presStyleCnt="6"/>
      <dgm:spPr/>
      <dgm:t>
        <a:bodyPr/>
        <a:lstStyle/>
        <a:p>
          <a:endParaRPr lang="en-US"/>
        </a:p>
      </dgm:t>
    </dgm:pt>
    <dgm:pt modelId="{73568F25-2848-4A6B-AB5E-E96D0E5A27EB}" type="pres">
      <dgm:prSet presAssocID="{F7F3F96B-A2FF-49C3-846F-7DC2AF1713C7}" presName="dummy" presStyleCnt="0"/>
      <dgm:spPr/>
    </dgm:pt>
    <dgm:pt modelId="{2BDDE62A-6953-4224-BF38-8CB316F3AFF7}" type="pres">
      <dgm:prSet presAssocID="{F7F3F96B-A2FF-49C3-846F-7DC2AF1713C7}" presName="node" presStyleLbl="revTx" presStyleIdx="5" presStyleCnt="6" custScaleY="56904">
        <dgm:presLayoutVars>
          <dgm:bulletEnabled val="1"/>
        </dgm:presLayoutVars>
      </dgm:prSet>
      <dgm:spPr/>
      <dgm:t>
        <a:bodyPr/>
        <a:lstStyle/>
        <a:p>
          <a:endParaRPr lang="en-US"/>
        </a:p>
      </dgm:t>
    </dgm:pt>
    <dgm:pt modelId="{3261E53F-A473-45ED-A427-576426785021}" type="pres">
      <dgm:prSet presAssocID="{C746A657-C512-4DC3-B280-A6B3117CA028}" presName="sibTrans" presStyleLbl="node1" presStyleIdx="5" presStyleCnt="6"/>
      <dgm:spPr/>
      <dgm:t>
        <a:bodyPr/>
        <a:lstStyle/>
        <a:p>
          <a:endParaRPr lang="en-US"/>
        </a:p>
      </dgm:t>
    </dgm:pt>
  </dgm:ptLst>
  <dgm:cxnLst>
    <dgm:cxn modelId="{F584A42C-5CC8-4E9C-9CC9-D248B2F2C7D4}" type="presOf" srcId="{13F0C99A-FD39-4409-9467-01ECABBD8405}" destId="{19E60153-6243-440A-A03C-F765A490532B}" srcOrd="0" destOrd="0" presId="urn:microsoft.com/office/officeart/2005/8/layout/cycle1"/>
    <dgm:cxn modelId="{59AC2DCE-9009-4882-93BA-2AB9649947B6}" type="presOf" srcId="{C746A657-C512-4DC3-B280-A6B3117CA028}" destId="{3261E53F-A473-45ED-A427-576426785021}" srcOrd="0" destOrd="0" presId="urn:microsoft.com/office/officeart/2005/8/layout/cycle1"/>
    <dgm:cxn modelId="{20C7A8BF-477A-4A45-9834-FB2D2BF45405}" type="presOf" srcId="{BF6CA5E3-5086-49B0-B609-8FDE919D2316}" destId="{8256E403-D4FD-45B7-8415-6521E0C18012}" srcOrd="0" destOrd="0" presId="urn:microsoft.com/office/officeart/2005/8/layout/cycle1"/>
    <dgm:cxn modelId="{DFE48318-DB57-412F-B23D-1CE8B7B89D9A}" type="presOf" srcId="{4704A1C3-56FF-4777-8F3A-551084B17EF8}" destId="{316A38E1-4E9D-49CD-A288-DCD7E72A84DC}" srcOrd="0" destOrd="0" presId="urn:microsoft.com/office/officeart/2005/8/layout/cycle1"/>
    <dgm:cxn modelId="{C18C6E62-EE91-401E-AE3F-CFAB406B470D}" type="presOf" srcId="{AD5ED072-18A7-40F0-87EA-9559B2655576}" destId="{CC75C4EA-9FCF-4DD8-8F0D-AD8470EF6A28}" srcOrd="0" destOrd="0" presId="urn:microsoft.com/office/officeart/2005/8/layout/cycle1"/>
    <dgm:cxn modelId="{1475AE8E-DE41-4BED-BBDC-CAA30BA07F9D}" type="presOf" srcId="{1F830597-2B39-4D51-AD6D-06FE19E327CE}" destId="{F126DD82-640B-4012-959C-76210E764DEE}" srcOrd="0" destOrd="0" presId="urn:microsoft.com/office/officeart/2005/8/layout/cycle1"/>
    <dgm:cxn modelId="{D7C9B735-FF85-4DC3-8A82-752432D8EDCD}" type="presOf" srcId="{EADE8A47-C62D-4C35-93D7-3C3888D55A59}" destId="{60878E99-E43F-476A-A17B-75B0C3B3B2A2}" srcOrd="0" destOrd="0" presId="urn:microsoft.com/office/officeart/2005/8/layout/cycle1"/>
    <dgm:cxn modelId="{25A39630-72AE-4526-9508-9043ED65F892}" type="presOf" srcId="{F7F3F96B-A2FF-49C3-846F-7DC2AF1713C7}" destId="{2BDDE62A-6953-4224-BF38-8CB316F3AFF7}" srcOrd="0" destOrd="0" presId="urn:microsoft.com/office/officeart/2005/8/layout/cycle1"/>
    <dgm:cxn modelId="{D1F14C96-90E3-4F2F-9F2E-6C1E1D0C0D9D}" type="presOf" srcId="{8C8663A1-E698-4EE4-99CF-6DEA3E94183A}" destId="{79198199-2196-4C35-B1C9-36A2FC97CFBA}" srcOrd="0" destOrd="0" presId="urn:microsoft.com/office/officeart/2005/8/layout/cycle1"/>
    <dgm:cxn modelId="{7BF8B7A9-BC25-46B9-A93C-908B1A4BC8E4}" srcId="{13F0C99A-FD39-4409-9467-01ECABBD8405}" destId="{8C8663A1-E698-4EE4-99CF-6DEA3E94183A}" srcOrd="1" destOrd="0" parTransId="{622757B7-05BE-4E06-BF08-5AA65B9D285D}" sibTransId="{AD5ED072-18A7-40F0-87EA-9559B2655576}"/>
    <dgm:cxn modelId="{C56A81C0-F2C2-42EF-BC1B-17F1DF61EE78}" type="presOf" srcId="{F4F9B8A5-7A7E-4943-BFF9-CBF5DF128794}" destId="{9CC103A5-23CB-41A6-BA3D-69CF97DE902D}" srcOrd="0" destOrd="0" presId="urn:microsoft.com/office/officeart/2005/8/layout/cycle1"/>
    <dgm:cxn modelId="{A1792D6C-CFEE-4B9E-848C-216F3835EACF}" type="presOf" srcId="{EE5E544F-51E1-4F63-8129-F187042D574B}" destId="{F62D045C-F75E-4CAC-A242-57923650406C}" srcOrd="0" destOrd="0" presId="urn:microsoft.com/office/officeart/2005/8/layout/cycle1"/>
    <dgm:cxn modelId="{13830A45-496E-4C28-B27C-A2FF7EE6E2A5}" srcId="{13F0C99A-FD39-4409-9467-01ECABBD8405}" destId="{1F830597-2B39-4D51-AD6D-06FE19E327CE}" srcOrd="3" destOrd="0" parTransId="{E18F9945-F777-4045-9C08-2F5CC0CBF5F3}" sibTransId="{4704A1C3-56FF-4777-8F3A-551084B17EF8}"/>
    <dgm:cxn modelId="{80540D14-8336-4F7B-AB96-3076636B804A}" srcId="{13F0C99A-FD39-4409-9467-01ECABBD8405}" destId="{EADE8A47-C62D-4C35-93D7-3C3888D55A59}" srcOrd="2" destOrd="0" parTransId="{8DBC7CE9-878A-4D9F-96E9-36E9FAE5F8E9}" sibTransId="{E6C16A46-2F8A-42C9-B49A-51103B3BBC08}"/>
    <dgm:cxn modelId="{4903D381-D2B4-49BF-BB77-34040B9072C8}" srcId="{13F0C99A-FD39-4409-9467-01ECABBD8405}" destId="{F4F9B8A5-7A7E-4943-BFF9-CBF5DF128794}" srcOrd="0" destOrd="0" parTransId="{320A170C-44F7-48C3-AF99-205073C79139}" sibTransId="{EE5E544F-51E1-4F63-8129-F187042D574B}"/>
    <dgm:cxn modelId="{0892748A-37CF-4A57-B7C5-F4C86ED0A6F8}" srcId="{13F0C99A-FD39-4409-9467-01ECABBD8405}" destId="{F7F3F96B-A2FF-49C3-846F-7DC2AF1713C7}" srcOrd="5" destOrd="0" parTransId="{BFE12D7B-D7EC-47D5-904F-EAC0C11F3B70}" sibTransId="{C746A657-C512-4DC3-B280-A6B3117CA028}"/>
    <dgm:cxn modelId="{251ED09F-6496-4D92-B5D1-D3912B667F61}" type="presOf" srcId="{E6C16A46-2F8A-42C9-B49A-51103B3BBC08}" destId="{E97CE3C0-760D-4484-AE45-A944A87FBA90}" srcOrd="0" destOrd="0" presId="urn:microsoft.com/office/officeart/2005/8/layout/cycle1"/>
    <dgm:cxn modelId="{EB368BDB-67D1-49A3-9038-A0C376B0D414}" type="presOf" srcId="{8511C71A-E4BB-4E9B-A42B-2F36682F5806}" destId="{5065452B-1427-460A-B0A8-72DA45144371}" srcOrd="0" destOrd="0" presId="urn:microsoft.com/office/officeart/2005/8/layout/cycle1"/>
    <dgm:cxn modelId="{33A7773E-6B44-4E40-BB77-D25A1A638BA3}" srcId="{13F0C99A-FD39-4409-9467-01ECABBD8405}" destId="{8511C71A-E4BB-4E9B-A42B-2F36682F5806}" srcOrd="4" destOrd="0" parTransId="{8EF254CC-1A21-4A79-9865-7476FAD3D75B}" sibTransId="{BF6CA5E3-5086-49B0-B609-8FDE919D2316}"/>
    <dgm:cxn modelId="{92D111A4-F6A2-4863-B412-EF487D8AA2AD}" type="presParOf" srcId="{19E60153-6243-440A-A03C-F765A490532B}" destId="{B987E325-B20A-4F86-87BE-76B3CC86A4B5}" srcOrd="0" destOrd="0" presId="urn:microsoft.com/office/officeart/2005/8/layout/cycle1"/>
    <dgm:cxn modelId="{5D01CA3C-8E52-43ED-A549-DDACB978A107}" type="presParOf" srcId="{19E60153-6243-440A-A03C-F765A490532B}" destId="{9CC103A5-23CB-41A6-BA3D-69CF97DE902D}" srcOrd="1" destOrd="0" presId="urn:microsoft.com/office/officeart/2005/8/layout/cycle1"/>
    <dgm:cxn modelId="{A7223492-2858-4C81-88A0-E287EE7FF94A}" type="presParOf" srcId="{19E60153-6243-440A-A03C-F765A490532B}" destId="{F62D045C-F75E-4CAC-A242-57923650406C}" srcOrd="2" destOrd="0" presId="urn:microsoft.com/office/officeart/2005/8/layout/cycle1"/>
    <dgm:cxn modelId="{B11B5B05-9324-473A-9966-9BBE380FB265}" type="presParOf" srcId="{19E60153-6243-440A-A03C-F765A490532B}" destId="{A49C4508-DF84-4FCE-889F-34EFCE448FAC}" srcOrd="3" destOrd="0" presId="urn:microsoft.com/office/officeart/2005/8/layout/cycle1"/>
    <dgm:cxn modelId="{0C2A8FDE-F8AF-4624-B393-61F8CDD6FBC2}" type="presParOf" srcId="{19E60153-6243-440A-A03C-F765A490532B}" destId="{79198199-2196-4C35-B1C9-36A2FC97CFBA}" srcOrd="4" destOrd="0" presId="urn:microsoft.com/office/officeart/2005/8/layout/cycle1"/>
    <dgm:cxn modelId="{610F0B03-268C-4528-992F-B2A44BCEF17C}" type="presParOf" srcId="{19E60153-6243-440A-A03C-F765A490532B}" destId="{CC75C4EA-9FCF-4DD8-8F0D-AD8470EF6A28}" srcOrd="5" destOrd="0" presId="urn:microsoft.com/office/officeart/2005/8/layout/cycle1"/>
    <dgm:cxn modelId="{E3EFF2BE-2D60-45F6-8ECA-E25643DCDA56}" type="presParOf" srcId="{19E60153-6243-440A-A03C-F765A490532B}" destId="{FC4CEBCC-A300-4AAB-9EF2-B6E62B177B80}" srcOrd="6" destOrd="0" presId="urn:microsoft.com/office/officeart/2005/8/layout/cycle1"/>
    <dgm:cxn modelId="{1CC91F96-77E3-4EB2-9806-504B36222DBF}" type="presParOf" srcId="{19E60153-6243-440A-A03C-F765A490532B}" destId="{60878E99-E43F-476A-A17B-75B0C3B3B2A2}" srcOrd="7" destOrd="0" presId="urn:microsoft.com/office/officeart/2005/8/layout/cycle1"/>
    <dgm:cxn modelId="{1145FBD4-8EBC-4AC7-BD14-1A27FCCEE1A0}" type="presParOf" srcId="{19E60153-6243-440A-A03C-F765A490532B}" destId="{E97CE3C0-760D-4484-AE45-A944A87FBA90}" srcOrd="8" destOrd="0" presId="urn:microsoft.com/office/officeart/2005/8/layout/cycle1"/>
    <dgm:cxn modelId="{C55F7BAE-FE79-48E1-B2F9-4C7E1B590FE6}" type="presParOf" srcId="{19E60153-6243-440A-A03C-F765A490532B}" destId="{853D1495-BD03-455D-82FC-320BF4F0904A}" srcOrd="9" destOrd="0" presId="urn:microsoft.com/office/officeart/2005/8/layout/cycle1"/>
    <dgm:cxn modelId="{E1A7D057-F7FE-41F3-A9C2-7C6D8583ACA9}" type="presParOf" srcId="{19E60153-6243-440A-A03C-F765A490532B}" destId="{F126DD82-640B-4012-959C-76210E764DEE}" srcOrd="10" destOrd="0" presId="urn:microsoft.com/office/officeart/2005/8/layout/cycle1"/>
    <dgm:cxn modelId="{8C258147-302D-40E5-AF3E-F7F5244390EE}" type="presParOf" srcId="{19E60153-6243-440A-A03C-F765A490532B}" destId="{316A38E1-4E9D-49CD-A288-DCD7E72A84DC}" srcOrd="11" destOrd="0" presId="urn:microsoft.com/office/officeart/2005/8/layout/cycle1"/>
    <dgm:cxn modelId="{36B7AEC8-4D65-4FA7-92D4-6168C0C6AEA7}" type="presParOf" srcId="{19E60153-6243-440A-A03C-F765A490532B}" destId="{A0FB2D19-6FB3-443A-B70F-FB8F568C64DD}" srcOrd="12" destOrd="0" presId="urn:microsoft.com/office/officeart/2005/8/layout/cycle1"/>
    <dgm:cxn modelId="{F16D1F7F-1C90-4230-8357-F78B4FA41862}" type="presParOf" srcId="{19E60153-6243-440A-A03C-F765A490532B}" destId="{5065452B-1427-460A-B0A8-72DA45144371}" srcOrd="13" destOrd="0" presId="urn:microsoft.com/office/officeart/2005/8/layout/cycle1"/>
    <dgm:cxn modelId="{CCACA6F5-BDCF-4497-8B1D-86F12710BCA8}" type="presParOf" srcId="{19E60153-6243-440A-A03C-F765A490532B}" destId="{8256E403-D4FD-45B7-8415-6521E0C18012}" srcOrd="14" destOrd="0" presId="urn:microsoft.com/office/officeart/2005/8/layout/cycle1"/>
    <dgm:cxn modelId="{542621C6-C4E3-4D09-88BF-495C5CF9F98D}" type="presParOf" srcId="{19E60153-6243-440A-A03C-F765A490532B}" destId="{73568F25-2848-4A6B-AB5E-E96D0E5A27EB}" srcOrd="15" destOrd="0" presId="urn:microsoft.com/office/officeart/2005/8/layout/cycle1"/>
    <dgm:cxn modelId="{33012607-2935-49E2-B672-CBB2600BF00B}" type="presParOf" srcId="{19E60153-6243-440A-A03C-F765A490532B}" destId="{2BDDE62A-6953-4224-BF38-8CB316F3AFF7}" srcOrd="16" destOrd="0" presId="urn:microsoft.com/office/officeart/2005/8/layout/cycle1"/>
    <dgm:cxn modelId="{2CB44BEB-578C-4DE5-9337-220C319F3060}" type="presParOf" srcId="{19E60153-6243-440A-A03C-F765A490532B}" destId="{3261E53F-A473-45ED-A427-576426785021}" srcOrd="17"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9B3C33-EB72-4BD9-B3AB-90E6966CC50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89BC43C-5BDC-4A37-AFDE-69A47C3416C8}">
      <dgm:prSet phldrT="[Text]" custT="1"/>
      <dgm:spPr/>
      <dgm:t>
        <a:bodyPr/>
        <a:lstStyle/>
        <a:p>
          <a:r>
            <a:rPr lang="en-US" sz="800" dirty="0" smtClean="0"/>
            <a:t>Save Data</a:t>
          </a:r>
          <a:endParaRPr lang="en-US" sz="800" dirty="0"/>
        </a:p>
      </dgm:t>
    </dgm:pt>
    <dgm:pt modelId="{01A8FEBC-E798-4C14-91B9-F94C0F8F526A}" type="parTrans" cxnId="{EA30A426-5589-4A6C-BFCB-79D9FDADF5C4}">
      <dgm:prSet/>
      <dgm:spPr/>
      <dgm:t>
        <a:bodyPr/>
        <a:lstStyle/>
        <a:p>
          <a:endParaRPr lang="en-US"/>
        </a:p>
      </dgm:t>
    </dgm:pt>
    <dgm:pt modelId="{91B88232-997B-4E5D-B31B-8CA7F61C904F}" type="sibTrans" cxnId="{EA30A426-5589-4A6C-BFCB-79D9FDADF5C4}">
      <dgm:prSet/>
      <dgm:spPr/>
      <dgm:t>
        <a:bodyPr/>
        <a:lstStyle/>
        <a:p>
          <a:endParaRPr lang="en-US"/>
        </a:p>
      </dgm:t>
    </dgm:pt>
    <dgm:pt modelId="{F13865A6-D1CF-43AD-8488-52571D095857}">
      <dgm:prSet phldrT="[Text]" custT="1"/>
      <dgm:spPr/>
      <dgm:t>
        <a:bodyPr/>
        <a:lstStyle/>
        <a:p>
          <a:r>
            <a:rPr lang="en-US" sz="800" dirty="0" smtClean="0"/>
            <a:t>Retrieve Data</a:t>
          </a:r>
          <a:endParaRPr lang="en-US" sz="800" dirty="0"/>
        </a:p>
      </dgm:t>
    </dgm:pt>
    <dgm:pt modelId="{F9C13EAF-0A50-4333-B01E-D95FD6EE2F05}" type="parTrans" cxnId="{09B43DC9-7771-46B8-8399-C68814D157CE}">
      <dgm:prSet/>
      <dgm:spPr/>
      <dgm:t>
        <a:bodyPr/>
        <a:lstStyle/>
        <a:p>
          <a:endParaRPr lang="en-US"/>
        </a:p>
      </dgm:t>
    </dgm:pt>
    <dgm:pt modelId="{F58F5A86-8808-4B11-B230-C0271BC83400}" type="sibTrans" cxnId="{09B43DC9-7771-46B8-8399-C68814D157CE}">
      <dgm:prSet/>
      <dgm:spPr/>
      <dgm:t>
        <a:bodyPr/>
        <a:lstStyle/>
        <a:p>
          <a:endParaRPr lang="en-US"/>
        </a:p>
      </dgm:t>
    </dgm:pt>
    <dgm:pt modelId="{7C20CE10-1123-4C91-B1E7-928F782B7218}" type="pres">
      <dgm:prSet presAssocID="{6E9B3C33-EB72-4BD9-B3AB-90E6966CC50B}" presName="cycle" presStyleCnt="0">
        <dgm:presLayoutVars>
          <dgm:dir/>
          <dgm:resizeHandles val="exact"/>
        </dgm:presLayoutVars>
      </dgm:prSet>
      <dgm:spPr/>
      <dgm:t>
        <a:bodyPr/>
        <a:lstStyle/>
        <a:p>
          <a:endParaRPr lang="en-US"/>
        </a:p>
      </dgm:t>
    </dgm:pt>
    <dgm:pt modelId="{F8D74688-A002-4CC1-BAB3-2D63D94BCBCE}" type="pres">
      <dgm:prSet presAssocID="{389BC43C-5BDC-4A37-AFDE-69A47C3416C8}" presName="dummy" presStyleCnt="0"/>
      <dgm:spPr/>
    </dgm:pt>
    <dgm:pt modelId="{5C9C2317-2D58-4004-9975-B3F7A22C07DC}" type="pres">
      <dgm:prSet presAssocID="{389BC43C-5BDC-4A37-AFDE-69A47C3416C8}" presName="node" presStyleLbl="revTx" presStyleIdx="0" presStyleCnt="2">
        <dgm:presLayoutVars>
          <dgm:bulletEnabled val="1"/>
        </dgm:presLayoutVars>
      </dgm:prSet>
      <dgm:spPr/>
      <dgm:t>
        <a:bodyPr/>
        <a:lstStyle/>
        <a:p>
          <a:endParaRPr lang="en-US"/>
        </a:p>
      </dgm:t>
    </dgm:pt>
    <dgm:pt modelId="{29362AB1-923E-4B04-9B9B-E90B5E39D9AF}" type="pres">
      <dgm:prSet presAssocID="{91B88232-997B-4E5D-B31B-8CA7F61C904F}" presName="sibTrans" presStyleLbl="node1" presStyleIdx="0" presStyleCnt="2"/>
      <dgm:spPr/>
      <dgm:t>
        <a:bodyPr/>
        <a:lstStyle/>
        <a:p>
          <a:endParaRPr lang="en-US"/>
        </a:p>
      </dgm:t>
    </dgm:pt>
    <dgm:pt modelId="{7361277E-04AC-4732-8C0C-C6EFBF5FCD0C}" type="pres">
      <dgm:prSet presAssocID="{F13865A6-D1CF-43AD-8488-52571D095857}" presName="dummy" presStyleCnt="0"/>
      <dgm:spPr/>
    </dgm:pt>
    <dgm:pt modelId="{3D6DBE29-90AD-495D-B149-54F51F5C2179}" type="pres">
      <dgm:prSet presAssocID="{F13865A6-D1CF-43AD-8488-52571D095857}" presName="node" presStyleLbl="revTx" presStyleIdx="1" presStyleCnt="2" custScaleX="110672">
        <dgm:presLayoutVars>
          <dgm:bulletEnabled val="1"/>
        </dgm:presLayoutVars>
      </dgm:prSet>
      <dgm:spPr/>
      <dgm:t>
        <a:bodyPr/>
        <a:lstStyle/>
        <a:p>
          <a:endParaRPr lang="en-US"/>
        </a:p>
      </dgm:t>
    </dgm:pt>
    <dgm:pt modelId="{D9A8B34D-BA85-4359-9D36-9CE38FFE91C1}" type="pres">
      <dgm:prSet presAssocID="{F58F5A86-8808-4B11-B230-C0271BC83400}" presName="sibTrans" presStyleLbl="node1" presStyleIdx="1" presStyleCnt="2"/>
      <dgm:spPr/>
      <dgm:t>
        <a:bodyPr/>
        <a:lstStyle/>
        <a:p>
          <a:endParaRPr lang="en-US"/>
        </a:p>
      </dgm:t>
    </dgm:pt>
  </dgm:ptLst>
  <dgm:cxnLst>
    <dgm:cxn modelId="{5E298005-843E-4501-856F-36F03A4F60E0}" type="presOf" srcId="{F58F5A86-8808-4B11-B230-C0271BC83400}" destId="{D9A8B34D-BA85-4359-9D36-9CE38FFE91C1}" srcOrd="0" destOrd="0" presId="urn:microsoft.com/office/officeart/2005/8/layout/cycle1"/>
    <dgm:cxn modelId="{87B5EC35-A75D-45A4-A19D-4FBEB661AC72}" type="presOf" srcId="{389BC43C-5BDC-4A37-AFDE-69A47C3416C8}" destId="{5C9C2317-2D58-4004-9975-B3F7A22C07DC}" srcOrd="0" destOrd="0" presId="urn:microsoft.com/office/officeart/2005/8/layout/cycle1"/>
    <dgm:cxn modelId="{D4F63919-ABF6-4D28-831E-0ACD1DF6D680}" type="presOf" srcId="{6E9B3C33-EB72-4BD9-B3AB-90E6966CC50B}" destId="{7C20CE10-1123-4C91-B1E7-928F782B7218}" srcOrd="0" destOrd="0" presId="urn:microsoft.com/office/officeart/2005/8/layout/cycle1"/>
    <dgm:cxn modelId="{EA30A426-5589-4A6C-BFCB-79D9FDADF5C4}" srcId="{6E9B3C33-EB72-4BD9-B3AB-90E6966CC50B}" destId="{389BC43C-5BDC-4A37-AFDE-69A47C3416C8}" srcOrd="0" destOrd="0" parTransId="{01A8FEBC-E798-4C14-91B9-F94C0F8F526A}" sibTransId="{91B88232-997B-4E5D-B31B-8CA7F61C904F}"/>
    <dgm:cxn modelId="{318A43A2-0D10-4BE6-BBAF-BF413E5BD851}" type="presOf" srcId="{F13865A6-D1CF-43AD-8488-52571D095857}" destId="{3D6DBE29-90AD-495D-B149-54F51F5C2179}" srcOrd="0" destOrd="0" presId="urn:microsoft.com/office/officeart/2005/8/layout/cycle1"/>
    <dgm:cxn modelId="{09B43DC9-7771-46B8-8399-C68814D157CE}" srcId="{6E9B3C33-EB72-4BD9-B3AB-90E6966CC50B}" destId="{F13865A6-D1CF-43AD-8488-52571D095857}" srcOrd="1" destOrd="0" parTransId="{F9C13EAF-0A50-4333-B01E-D95FD6EE2F05}" sibTransId="{F58F5A86-8808-4B11-B230-C0271BC83400}"/>
    <dgm:cxn modelId="{077B5190-5208-4ACA-8170-2C07775C5689}" type="presOf" srcId="{91B88232-997B-4E5D-B31B-8CA7F61C904F}" destId="{29362AB1-923E-4B04-9B9B-E90B5E39D9AF}" srcOrd="0" destOrd="0" presId="urn:microsoft.com/office/officeart/2005/8/layout/cycle1"/>
    <dgm:cxn modelId="{FC15EA16-B3BC-44D2-AB1A-8C3006D7642B}" type="presParOf" srcId="{7C20CE10-1123-4C91-B1E7-928F782B7218}" destId="{F8D74688-A002-4CC1-BAB3-2D63D94BCBCE}" srcOrd="0" destOrd="0" presId="urn:microsoft.com/office/officeart/2005/8/layout/cycle1"/>
    <dgm:cxn modelId="{FF08B737-85AF-4BF1-9982-E94B4827B021}" type="presParOf" srcId="{7C20CE10-1123-4C91-B1E7-928F782B7218}" destId="{5C9C2317-2D58-4004-9975-B3F7A22C07DC}" srcOrd="1" destOrd="0" presId="urn:microsoft.com/office/officeart/2005/8/layout/cycle1"/>
    <dgm:cxn modelId="{CF595209-DB55-4617-8837-491A0C77C63C}" type="presParOf" srcId="{7C20CE10-1123-4C91-B1E7-928F782B7218}" destId="{29362AB1-923E-4B04-9B9B-E90B5E39D9AF}" srcOrd="2" destOrd="0" presId="urn:microsoft.com/office/officeart/2005/8/layout/cycle1"/>
    <dgm:cxn modelId="{99B7F08B-4A09-48A8-939B-843D1425FDB5}" type="presParOf" srcId="{7C20CE10-1123-4C91-B1E7-928F782B7218}" destId="{7361277E-04AC-4732-8C0C-C6EFBF5FCD0C}" srcOrd="3" destOrd="0" presId="urn:microsoft.com/office/officeart/2005/8/layout/cycle1"/>
    <dgm:cxn modelId="{31168BD9-A6B2-4D22-9AFF-902A1A533CF3}" type="presParOf" srcId="{7C20CE10-1123-4C91-B1E7-928F782B7218}" destId="{3D6DBE29-90AD-495D-B149-54F51F5C2179}" srcOrd="4" destOrd="0" presId="urn:microsoft.com/office/officeart/2005/8/layout/cycle1"/>
    <dgm:cxn modelId="{A9BB14AF-83E3-4F53-91D6-112E2097E86B}" type="presParOf" srcId="{7C20CE10-1123-4C91-B1E7-928F782B7218}" destId="{D9A8B34D-BA85-4359-9D36-9CE38FFE91C1}" srcOrd="5" destOrd="0" presId="urn:microsoft.com/office/officeart/2005/8/layout/cycle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EC3832-C74C-42F6-B873-1D8968D4B22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1CE9A0E-C929-4078-801D-178E84D8930A}">
      <dgm:prSet phldrT="[Text]" custT="1"/>
      <dgm:spPr/>
      <dgm:t>
        <a:bodyPr/>
        <a:lstStyle/>
        <a:p>
          <a:r>
            <a:rPr lang="en-US" sz="200" dirty="0" smtClean="0">
              <a:solidFill>
                <a:schemeClr val="bg1"/>
              </a:solidFill>
            </a:rPr>
            <a:t>t</a:t>
          </a:r>
          <a:endParaRPr lang="en-US" sz="200" dirty="0">
            <a:solidFill>
              <a:schemeClr val="bg1"/>
            </a:solidFill>
          </a:endParaRPr>
        </a:p>
      </dgm:t>
    </dgm:pt>
    <dgm:pt modelId="{0037B523-DF0F-4564-8856-B51757FB158C}" type="parTrans" cxnId="{FF4D172D-886C-4537-AC2B-D16E2F8F0F4F}">
      <dgm:prSet/>
      <dgm:spPr/>
      <dgm:t>
        <a:bodyPr/>
        <a:lstStyle/>
        <a:p>
          <a:endParaRPr lang="en-US"/>
        </a:p>
      </dgm:t>
    </dgm:pt>
    <dgm:pt modelId="{409A4B0A-0BD5-41E9-A758-5AB91F2F3E85}" type="sibTrans" cxnId="{FF4D172D-886C-4537-AC2B-D16E2F8F0F4F}">
      <dgm:prSet/>
      <dgm:spPr/>
      <dgm:t>
        <a:bodyPr/>
        <a:lstStyle/>
        <a:p>
          <a:endParaRPr lang="en-US"/>
        </a:p>
      </dgm:t>
    </dgm:pt>
    <dgm:pt modelId="{6D0709AA-F6F7-4A87-8C36-CA33C4AA4653}">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Advanced Decision Support Tools</a:t>
          </a:r>
          <a:endParaRPr lang="en-US" sz="800" dirty="0"/>
        </a:p>
      </dgm:t>
    </dgm:pt>
    <dgm:pt modelId="{AE990106-1A99-4A64-8710-87D1CF965125}" type="parTrans" cxnId="{47165D16-0328-49D8-B472-22D17A6E4DA8}">
      <dgm:prSet/>
      <dgm:spPr/>
      <dgm:t>
        <a:bodyPr/>
        <a:lstStyle/>
        <a:p>
          <a:endParaRPr lang="en-US"/>
        </a:p>
      </dgm:t>
    </dgm:pt>
    <dgm:pt modelId="{50AA09F0-4C5B-476C-8AAF-A0372BF022C3}" type="sibTrans" cxnId="{47165D16-0328-49D8-B472-22D17A6E4DA8}">
      <dgm:prSet/>
      <dgm:spPr/>
      <dgm:t>
        <a:bodyPr/>
        <a:lstStyle/>
        <a:p>
          <a:endParaRPr lang="en-US"/>
        </a:p>
      </dgm:t>
    </dgm:pt>
    <dgm:pt modelId="{CAB896F5-AF09-40E5-B7A5-195BB268CBE9}">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Knowledge Discovery</a:t>
          </a:r>
          <a:endParaRPr lang="en-US" sz="800" dirty="0"/>
        </a:p>
      </dgm:t>
    </dgm:pt>
    <dgm:pt modelId="{9122B813-8975-4E38-ADAD-F00F4D8E3949}" type="parTrans" cxnId="{A6AF7317-B2AE-424E-A5D0-9AB25370B796}">
      <dgm:prSet/>
      <dgm:spPr/>
      <dgm:t>
        <a:bodyPr/>
        <a:lstStyle/>
        <a:p>
          <a:endParaRPr lang="en-US"/>
        </a:p>
      </dgm:t>
    </dgm:pt>
    <dgm:pt modelId="{28C75EF0-995C-4A32-9503-76649CFD3046}" type="sibTrans" cxnId="{A6AF7317-B2AE-424E-A5D0-9AB25370B796}">
      <dgm:prSet/>
      <dgm:spPr/>
      <dgm:t>
        <a:bodyPr/>
        <a:lstStyle/>
        <a:p>
          <a:endParaRPr lang="en-US"/>
        </a:p>
      </dgm:t>
    </dgm:pt>
    <dgm:pt modelId="{D83A654D-E6E5-4E52-AE0D-096239345F2C}">
      <dgm:prSet phldrT="[Text]" custT="1">
        <dgm:style>
          <a:lnRef idx="1">
            <a:schemeClr val="accent6"/>
          </a:lnRef>
          <a:fillRef idx="2">
            <a:schemeClr val="accent6"/>
          </a:fillRef>
          <a:effectRef idx="1">
            <a:schemeClr val="accent6"/>
          </a:effectRef>
          <a:fontRef idx="minor">
            <a:schemeClr val="dk1"/>
          </a:fontRef>
        </dgm:style>
      </dgm:prSet>
      <dgm:spPr>
        <a:solidFill>
          <a:schemeClr val="bg1"/>
        </a:solidFill>
        <a:ln>
          <a:noFill/>
        </a:ln>
        <a:effectLst/>
      </dgm:spPr>
      <dgm:t>
        <a:bodyPr/>
        <a:lstStyle/>
        <a:p>
          <a:r>
            <a:rPr lang="en-US" sz="200" dirty="0" smtClean="0">
              <a:solidFill>
                <a:schemeClr val="bg1"/>
              </a:solidFill>
            </a:rPr>
            <a:t>t</a:t>
          </a:r>
          <a:endParaRPr lang="en-US" sz="200" dirty="0">
            <a:solidFill>
              <a:schemeClr val="bg1"/>
            </a:solidFill>
          </a:endParaRPr>
        </a:p>
      </dgm:t>
    </dgm:pt>
    <dgm:pt modelId="{922E6673-F27F-4B83-9F6F-37C356DE9C6F}" type="parTrans" cxnId="{9EEB8676-DC06-4636-B468-41BC42801C34}">
      <dgm:prSet/>
      <dgm:spPr/>
      <dgm:t>
        <a:bodyPr/>
        <a:lstStyle/>
        <a:p>
          <a:endParaRPr lang="en-US"/>
        </a:p>
      </dgm:t>
    </dgm:pt>
    <dgm:pt modelId="{14E4E024-3818-45C4-9729-84C47CA2590E}" type="sibTrans" cxnId="{9EEB8676-DC06-4636-B468-41BC42801C34}">
      <dgm:prSet/>
      <dgm:spPr>
        <a:solidFill>
          <a:schemeClr val="bg1"/>
        </a:solidFill>
      </dgm:spPr>
      <dgm:t>
        <a:bodyPr/>
        <a:lstStyle/>
        <a:p>
          <a:endParaRPr lang="en-US"/>
        </a:p>
      </dgm:t>
    </dgm:pt>
    <dgm:pt modelId="{1FE6AEC0-E75A-40F4-B900-7E0EFE4C20C7}" type="pres">
      <dgm:prSet presAssocID="{91EC3832-C74C-42F6-B873-1D8968D4B22C}" presName="cycle" presStyleCnt="0">
        <dgm:presLayoutVars>
          <dgm:dir/>
          <dgm:resizeHandles val="exact"/>
        </dgm:presLayoutVars>
      </dgm:prSet>
      <dgm:spPr/>
      <dgm:t>
        <a:bodyPr/>
        <a:lstStyle/>
        <a:p>
          <a:endParaRPr lang="en-US"/>
        </a:p>
      </dgm:t>
    </dgm:pt>
    <dgm:pt modelId="{F1B05EE3-C79B-43FF-9A6D-872E2138D60B}" type="pres">
      <dgm:prSet presAssocID="{71CE9A0E-C929-4078-801D-178E84D8930A}" presName="dummy" presStyleCnt="0"/>
      <dgm:spPr/>
      <dgm:t>
        <a:bodyPr/>
        <a:lstStyle/>
        <a:p>
          <a:endParaRPr lang="en-US"/>
        </a:p>
      </dgm:t>
    </dgm:pt>
    <dgm:pt modelId="{2EF7D6E6-050E-4A1E-A752-A98248E8E6D5}" type="pres">
      <dgm:prSet presAssocID="{71CE9A0E-C929-4078-801D-178E84D8930A}" presName="node" presStyleLbl="revTx" presStyleIdx="0" presStyleCnt="4" custScaleY="15960">
        <dgm:presLayoutVars>
          <dgm:bulletEnabled val="1"/>
        </dgm:presLayoutVars>
      </dgm:prSet>
      <dgm:spPr/>
      <dgm:t>
        <a:bodyPr/>
        <a:lstStyle/>
        <a:p>
          <a:endParaRPr lang="en-US"/>
        </a:p>
      </dgm:t>
    </dgm:pt>
    <dgm:pt modelId="{40DDE12B-0F20-4DFE-856C-324B6800A77C}" type="pres">
      <dgm:prSet presAssocID="{409A4B0A-0BD5-41E9-A758-5AB91F2F3E85}" presName="sibTrans" presStyleLbl="node1" presStyleIdx="0" presStyleCnt="4" custFlipVert="1"/>
      <dgm:spPr/>
      <dgm:t>
        <a:bodyPr/>
        <a:lstStyle/>
        <a:p>
          <a:endParaRPr lang="en-US"/>
        </a:p>
      </dgm:t>
    </dgm:pt>
    <dgm:pt modelId="{7FA51A8E-09FC-4B79-82FB-6779053DF9AF}" type="pres">
      <dgm:prSet presAssocID="{6D0709AA-F6F7-4A87-8C36-CA33C4AA4653}" presName="dummy" presStyleCnt="0"/>
      <dgm:spPr/>
      <dgm:t>
        <a:bodyPr/>
        <a:lstStyle/>
        <a:p>
          <a:endParaRPr lang="en-US"/>
        </a:p>
      </dgm:t>
    </dgm:pt>
    <dgm:pt modelId="{BE98E64E-C5F5-485E-9B68-C07C7A10314D}" type="pres">
      <dgm:prSet presAssocID="{6D0709AA-F6F7-4A87-8C36-CA33C4AA4653}" presName="node" presStyleLbl="revTx" presStyleIdx="1" presStyleCnt="4" custScaleY="38553">
        <dgm:presLayoutVars>
          <dgm:bulletEnabled val="1"/>
        </dgm:presLayoutVars>
      </dgm:prSet>
      <dgm:spPr/>
      <dgm:t>
        <a:bodyPr/>
        <a:lstStyle/>
        <a:p>
          <a:endParaRPr lang="en-US"/>
        </a:p>
      </dgm:t>
    </dgm:pt>
    <dgm:pt modelId="{B98BFC6D-1E8F-4FB2-9F91-B2689AB263D9}" type="pres">
      <dgm:prSet presAssocID="{50AA09F0-4C5B-476C-8AAF-A0372BF022C3}" presName="sibTrans" presStyleLbl="node1" presStyleIdx="1" presStyleCnt="4" custFlipHor="1"/>
      <dgm:spPr/>
      <dgm:t>
        <a:bodyPr/>
        <a:lstStyle/>
        <a:p>
          <a:endParaRPr lang="en-US"/>
        </a:p>
      </dgm:t>
    </dgm:pt>
    <dgm:pt modelId="{64695B5B-4B74-406C-BA9A-333018A84B60}" type="pres">
      <dgm:prSet presAssocID="{CAB896F5-AF09-40E5-B7A5-195BB268CBE9}" presName="dummy" presStyleCnt="0"/>
      <dgm:spPr/>
      <dgm:t>
        <a:bodyPr/>
        <a:lstStyle/>
        <a:p>
          <a:endParaRPr lang="en-US"/>
        </a:p>
      </dgm:t>
    </dgm:pt>
    <dgm:pt modelId="{ACBFA4F5-4DAD-4B97-B2EE-EC395673A169}" type="pres">
      <dgm:prSet presAssocID="{CAB896F5-AF09-40E5-B7A5-195BB268CBE9}" presName="node" presStyleLbl="revTx" presStyleIdx="2" presStyleCnt="4" custScaleY="32932">
        <dgm:presLayoutVars>
          <dgm:bulletEnabled val="1"/>
        </dgm:presLayoutVars>
      </dgm:prSet>
      <dgm:spPr/>
      <dgm:t>
        <a:bodyPr/>
        <a:lstStyle/>
        <a:p>
          <a:endParaRPr lang="en-US"/>
        </a:p>
      </dgm:t>
    </dgm:pt>
    <dgm:pt modelId="{E4E59079-F321-46FB-AAF3-6213A63C7520}" type="pres">
      <dgm:prSet presAssocID="{28C75EF0-995C-4A32-9503-76649CFD3046}" presName="sibTrans" presStyleLbl="node1" presStyleIdx="2" presStyleCnt="4" custFlipVert="1"/>
      <dgm:spPr/>
      <dgm:t>
        <a:bodyPr/>
        <a:lstStyle/>
        <a:p>
          <a:endParaRPr lang="en-US"/>
        </a:p>
      </dgm:t>
    </dgm:pt>
    <dgm:pt modelId="{B3BB1915-D307-4B78-B5F1-F81D7421BB75}" type="pres">
      <dgm:prSet presAssocID="{D83A654D-E6E5-4E52-AE0D-096239345F2C}" presName="dummy" presStyleCnt="0"/>
      <dgm:spPr/>
    </dgm:pt>
    <dgm:pt modelId="{5D8F2119-26B3-4CC9-A18F-BF8B4296B1D3}" type="pres">
      <dgm:prSet presAssocID="{D83A654D-E6E5-4E52-AE0D-096239345F2C}" presName="node" presStyleLbl="revTx" presStyleIdx="3" presStyleCnt="4" custScaleX="157151" custScaleY="30496">
        <dgm:presLayoutVars>
          <dgm:bulletEnabled val="1"/>
        </dgm:presLayoutVars>
      </dgm:prSet>
      <dgm:spPr/>
      <dgm:t>
        <a:bodyPr/>
        <a:lstStyle/>
        <a:p>
          <a:endParaRPr lang="en-US"/>
        </a:p>
      </dgm:t>
    </dgm:pt>
    <dgm:pt modelId="{16BDE7F0-7392-4DC9-857E-C19932B957F8}" type="pres">
      <dgm:prSet presAssocID="{14E4E024-3818-45C4-9729-84C47CA2590E}" presName="sibTrans" presStyleLbl="node1" presStyleIdx="3" presStyleCnt="4"/>
      <dgm:spPr/>
      <dgm:t>
        <a:bodyPr/>
        <a:lstStyle/>
        <a:p>
          <a:endParaRPr lang="en-US"/>
        </a:p>
      </dgm:t>
    </dgm:pt>
  </dgm:ptLst>
  <dgm:cxnLst>
    <dgm:cxn modelId="{47165D16-0328-49D8-B472-22D17A6E4DA8}" srcId="{91EC3832-C74C-42F6-B873-1D8968D4B22C}" destId="{6D0709AA-F6F7-4A87-8C36-CA33C4AA4653}" srcOrd="1" destOrd="0" parTransId="{AE990106-1A99-4A64-8710-87D1CF965125}" sibTransId="{50AA09F0-4C5B-476C-8AAF-A0372BF022C3}"/>
    <dgm:cxn modelId="{393B9253-DD9C-4893-B9DE-F747C31F016E}" type="presOf" srcId="{409A4B0A-0BD5-41E9-A758-5AB91F2F3E85}" destId="{40DDE12B-0F20-4DFE-856C-324B6800A77C}" srcOrd="0" destOrd="0" presId="urn:microsoft.com/office/officeart/2005/8/layout/cycle1"/>
    <dgm:cxn modelId="{F4AB3E41-C129-4C25-83D5-5AF37F46C035}" type="presOf" srcId="{50AA09F0-4C5B-476C-8AAF-A0372BF022C3}" destId="{B98BFC6D-1E8F-4FB2-9F91-B2689AB263D9}" srcOrd="0" destOrd="0" presId="urn:microsoft.com/office/officeart/2005/8/layout/cycle1"/>
    <dgm:cxn modelId="{57C202C1-5C9D-4B64-9ECC-F137E744C6E5}" type="presOf" srcId="{CAB896F5-AF09-40E5-B7A5-195BB268CBE9}" destId="{ACBFA4F5-4DAD-4B97-B2EE-EC395673A169}" srcOrd="0" destOrd="0" presId="urn:microsoft.com/office/officeart/2005/8/layout/cycle1"/>
    <dgm:cxn modelId="{CDD6E7BC-438A-4845-AF2D-6D370D054F03}" type="presOf" srcId="{71CE9A0E-C929-4078-801D-178E84D8930A}" destId="{2EF7D6E6-050E-4A1E-A752-A98248E8E6D5}" srcOrd="0" destOrd="0" presId="urn:microsoft.com/office/officeart/2005/8/layout/cycle1"/>
    <dgm:cxn modelId="{263B162E-C8CD-47F8-8D75-CCCC0ABC1D78}" type="presOf" srcId="{28C75EF0-995C-4A32-9503-76649CFD3046}" destId="{E4E59079-F321-46FB-AAF3-6213A63C7520}" srcOrd="0" destOrd="0" presId="urn:microsoft.com/office/officeart/2005/8/layout/cycle1"/>
    <dgm:cxn modelId="{A6AF7317-B2AE-424E-A5D0-9AB25370B796}" srcId="{91EC3832-C74C-42F6-B873-1D8968D4B22C}" destId="{CAB896F5-AF09-40E5-B7A5-195BB268CBE9}" srcOrd="2" destOrd="0" parTransId="{9122B813-8975-4E38-ADAD-F00F4D8E3949}" sibTransId="{28C75EF0-995C-4A32-9503-76649CFD3046}"/>
    <dgm:cxn modelId="{BE5F8B48-3760-4A47-B11D-C6B2712E25CC}" type="presOf" srcId="{91EC3832-C74C-42F6-B873-1D8968D4B22C}" destId="{1FE6AEC0-E75A-40F4-B900-7E0EFE4C20C7}" srcOrd="0" destOrd="0" presId="urn:microsoft.com/office/officeart/2005/8/layout/cycle1"/>
    <dgm:cxn modelId="{A3444073-E99C-4281-A004-A1BC814B565D}" type="presOf" srcId="{14E4E024-3818-45C4-9729-84C47CA2590E}" destId="{16BDE7F0-7392-4DC9-857E-C19932B957F8}" srcOrd="0" destOrd="0" presId="urn:microsoft.com/office/officeart/2005/8/layout/cycle1"/>
    <dgm:cxn modelId="{FF4D172D-886C-4537-AC2B-D16E2F8F0F4F}" srcId="{91EC3832-C74C-42F6-B873-1D8968D4B22C}" destId="{71CE9A0E-C929-4078-801D-178E84D8930A}" srcOrd="0" destOrd="0" parTransId="{0037B523-DF0F-4564-8856-B51757FB158C}" sibTransId="{409A4B0A-0BD5-41E9-A758-5AB91F2F3E85}"/>
    <dgm:cxn modelId="{FD4C85D9-8A5F-45E8-8AA4-ACBAE8FAD01F}" type="presOf" srcId="{6D0709AA-F6F7-4A87-8C36-CA33C4AA4653}" destId="{BE98E64E-C5F5-485E-9B68-C07C7A10314D}" srcOrd="0" destOrd="0" presId="urn:microsoft.com/office/officeart/2005/8/layout/cycle1"/>
    <dgm:cxn modelId="{7DD874C1-2B9C-46DA-B8B9-B656F8EA0E5B}" type="presOf" srcId="{D83A654D-E6E5-4E52-AE0D-096239345F2C}" destId="{5D8F2119-26B3-4CC9-A18F-BF8B4296B1D3}" srcOrd="0" destOrd="0" presId="urn:microsoft.com/office/officeart/2005/8/layout/cycle1"/>
    <dgm:cxn modelId="{9EEB8676-DC06-4636-B468-41BC42801C34}" srcId="{91EC3832-C74C-42F6-B873-1D8968D4B22C}" destId="{D83A654D-E6E5-4E52-AE0D-096239345F2C}" srcOrd="3" destOrd="0" parTransId="{922E6673-F27F-4B83-9F6F-37C356DE9C6F}" sibTransId="{14E4E024-3818-45C4-9729-84C47CA2590E}"/>
    <dgm:cxn modelId="{B4B18F80-27B9-4055-8FB4-FED7EAD77115}" type="presParOf" srcId="{1FE6AEC0-E75A-40F4-B900-7E0EFE4C20C7}" destId="{F1B05EE3-C79B-43FF-9A6D-872E2138D60B}" srcOrd="0" destOrd="0" presId="urn:microsoft.com/office/officeart/2005/8/layout/cycle1"/>
    <dgm:cxn modelId="{31ED6711-202C-41FE-A4BF-2DF760A96348}" type="presParOf" srcId="{1FE6AEC0-E75A-40F4-B900-7E0EFE4C20C7}" destId="{2EF7D6E6-050E-4A1E-A752-A98248E8E6D5}" srcOrd="1" destOrd="0" presId="urn:microsoft.com/office/officeart/2005/8/layout/cycle1"/>
    <dgm:cxn modelId="{858F16F8-0331-4A2A-8D0C-300E35DB42A2}" type="presParOf" srcId="{1FE6AEC0-E75A-40F4-B900-7E0EFE4C20C7}" destId="{40DDE12B-0F20-4DFE-856C-324B6800A77C}" srcOrd="2" destOrd="0" presId="urn:microsoft.com/office/officeart/2005/8/layout/cycle1"/>
    <dgm:cxn modelId="{4E2BEC07-6995-4A29-BB12-2BBF72AB6062}" type="presParOf" srcId="{1FE6AEC0-E75A-40F4-B900-7E0EFE4C20C7}" destId="{7FA51A8E-09FC-4B79-82FB-6779053DF9AF}" srcOrd="3" destOrd="0" presId="urn:microsoft.com/office/officeart/2005/8/layout/cycle1"/>
    <dgm:cxn modelId="{9BE0FD30-BAD6-40F4-B4A7-4DD0A4EDCE40}" type="presParOf" srcId="{1FE6AEC0-E75A-40F4-B900-7E0EFE4C20C7}" destId="{BE98E64E-C5F5-485E-9B68-C07C7A10314D}" srcOrd="4" destOrd="0" presId="urn:microsoft.com/office/officeart/2005/8/layout/cycle1"/>
    <dgm:cxn modelId="{E14B0FF9-9E9F-4B74-88F7-CFA88336A748}" type="presParOf" srcId="{1FE6AEC0-E75A-40F4-B900-7E0EFE4C20C7}" destId="{B98BFC6D-1E8F-4FB2-9F91-B2689AB263D9}" srcOrd="5" destOrd="0" presId="urn:microsoft.com/office/officeart/2005/8/layout/cycle1"/>
    <dgm:cxn modelId="{20481C29-6BE3-47FD-8F07-206C54595098}" type="presParOf" srcId="{1FE6AEC0-E75A-40F4-B900-7E0EFE4C20C7}" destId="{64695B5B-4B74-406C-BA9A-333018A84B60}" srcOrd="6" destOrd="0" presId="urn:microsoft.com/office/officeart/2005/8/layout/cycle1"/>
    <dgm:cxn modelId="{704AF1DE-5D94-42E8-9E80-07309C2AF1D5}" type="presParOf" srcId="{1FE6AEC0-E75A-40F4-B900-7E0EFE4C20C7}" destId="{ACBFA4F5-4DAD-4B97-B2EE-EC395673A169}" srcOrd="7" destOrd="0" presId="urn:microsoft.com/office/officeart/2005/8/layout/cycle1"/>
    <dgm:cxn modelId="{F4E8AC76-E99A-4303-9013-A40ADE8EC987}" type="presParOf" srcId="{1FE6AEC0-E75A-40F4-B900-7E0EFE4C20C7}" destId="{E4E59079-F321-46FB-AAF3-6213A63C7520}" srcOrd="8" destOrd="0" presId="urn:microsoft.com/office/officeart/2005/8/layout/cycle1"/>
    <dgm:cxn modelId="{EA14190E-099C-4D4F-A240-D0F72FEECD8C}" type="presParOf" srcId="{1FE6AEC0-E75A-40F4-B900-7E0EFE4C20C7}" destId="{B3BB1915-D307-4B78-B5F1-F81D7421BB75}" srcOrd="9" destOrd="0" presId="urn:microsoft.com/office/officeart/2005/8/layout/cycle1"/>
    <dgm:cxn modelId="{C092382F-C2F7-474F-BDDA-E069AF96AD21}" type="presParOf" srcId="{1FE6AEC0-E75A-40F4-B900-7E0EFE4C20C7}" destId="{5D8F2119-26B3-4CC9-A18F-BF8B4296B1D3}" srcOrd="10" destOrd="0" presId="urn:microsoft.com/office/officeart/2005/8/layout/cycle1"/>
    <dgm:cxn modelId="{28F89056-884F-4975-A9D4-ECA5E135381D}" type="presParOf" srcId="{1FE6AEC0-E75A-40F4-B900-7E0EFE4C20C7}" destId="{16BDE7F0-7392-4DC9-857E-C19932B957F8}" srcOrd="11"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F0C99A-FD39-4409-9467-01ECABBD84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4F9B8A5-7A7E-4943-BFF9-CBF5DF128794}">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Patient Bedside</a:t>
          </a:r>
          <a:endParaRPr lang="en-US" sz="800" dirty="0"/>
        </a:p>
      </dgm:t>
    </dgm:pt>
    <dgm:pt modelId="{320A170C-44F7-48C3-AF99-205073C79139}" type="parTrans" cxnId="{4903D381-D2B4-49BF-BB77-34040B9072C8}">
      <dgm:prSet/>
      <dgm:spPr/>
      <dgm:t>
        <a:bodyPr/>
        <a:lstStyle/>
        <a:p>
          <a:endParaRPr lang="en-US" sz="800"/>
        </a:p>
      </dgm:t>
    </dgm:pt>
    <dgm:pt modelId="{EE5E544F-51E1-4F63-8129-F187042D574B}" type="sibTrans" cxnId="{4903D381-D2B4-49BF-BB77-34040B9072C8}">
      <dgm:prSet/>
      <dgm:spPr/>
      <dgm:t>
        <a:bodyPr/>
        <a:lstStyle/>
        <a:p>
          <a:endParaRPr lang="en-US" sz="800"/>
        </a:p>
      </dgm:t>
    </dgm:pt>
    <dgm:pt modelId="{8C8663A1-E698-4EE4-99CF-6DEA3E94183A}">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Multimodal Data Acquisition</a:t>
          </a:r>
          <a:endParaRPr lang="en-US" sz="800" dirty="0"/>
        </a:p>
      </dgm:t>
    </dgm:pt>
    <dgm:pt modelId="{622757B7-05BE-4E06-BF08-5AA65B9D285D}" type="parTrans" cxnId="{7BF8B7A9-BC25-46B9-A93C-908B1A4BC8E4}">
      <dgm:prSet/>
      <dgm:spPr/>
      <dgm:t>
        <a:bodyPr/>
        <a:lstStyle/>
        <a:p>
          <a:endParaRPr lang="en-US" sz="800"/>
        </a:p>
      </dgm:t>
    </dgm:pt>
    <dgm:pt modelId="{AD5ED072-18A7-40F0-87EA-9559B2655576}" type="sibTrans" cxnId="{7BF8B7A9-BC25-46B9-A93C-908B1A4BC8E4}">
      <dgm:prSet/>
      <dgm:spPr/>
      <dgm:t>
        <a:bodyPr/>
        <a:lstStyle/>
        <a:p>
          <a:endParaRPr lang="en-US" sz="800"/>
        </a:p>
      </dgm:t>
    </dgm:pt>
    <dgm:pt modelId="{EADE8A47-C62D-4C35-93D7-3C3888D55A59}">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Streaming Data Interface</a:t>
          </a:r>
          <a:endParaRPr lang="en-US" sz="800" dirty="0"/>
        </a:p>
      </dgm:t>
    </dgm:pt>
    <dgm:pt modelId="{8DBC7CE9-878A-4D9F-96E9-36E9FAE5F8E9}" type="parTrans" cxnId="{80540D14-8336-4F7B-AB96-3076636B804A}">
      <dgm:prSet/>
      <dgm:spPr/>
      <dgm:t>
        <a:bodyPr/>
        <a:lstStyle/>
        <a:p>
          <a:endParaRPr lang="en-US" sz="800"/>
        </a:p>
      </dgm:t>
    </dgm:pt>
    <dgm:pt modelId="{E6C16A46-2F8A-42C9-B49A-51103B3BBC08}" type="sibTrans" cxnId="{80540D14-8336-4F7B-AB96-3076636B804A}">
      <dgm:prSet/>
      <dgm:spPr/>
      <dgm:t>
        <a:bodyPr/>
        <a:lstStyle/>
        <a:p>
          <a:endParaRPr lang="en-US" sz="800"/>
        </a:p>
      </dgm:t>
    </dgm:pt>
    <dgm:pt modelId="{F7F3F96B-A2FF-49C3-846F-7DC2AF1713C7}">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Bedside Visualization</a:t>
          </a:r>
          <a:endParaRPr lang="en-US" sz="800" dirty="0"/>
        </a:p>
      </dgm:t>
    </dgm:pt>
    <dgm:pt modelId="{BFE12D7B-D7EC-47D5-904F-EAC0C11F3B70}" type="parTrans" cxnId="{0892748A-37CF-4A57-B7C5-F4C86ED0A6F8}">
      <dgm:prSet/>
      <dgm:spPr/>
      <dgm:t>
        <a:bodyPr/>
        <a:lstStyle/>
        <a:p>
          <a:endParaRPr lang="en-US" sz="800"/>
        </a:p>
      </dgm:t>
    </dgm:pt>
    <dgm:pt modelId="{C746A657-C512-4DC3-B280-A6B3117CA028}" type="sibTrans" cxnId="{0892748A-37CF-4A57-B7C5-F4C86ED0A6F8}">
      <dgm:prSet/>
      <dgm:spPr/>
      <dgm:t>
        <a:bodyPr/>
        <a:lstStyle/>
        <a:p>
          <a:endParaRPr lang="en-US" sz="800"/>
        </a:p>
      </dgm:t>
    </dgm:pt>
    <dgm:pt modelId="{1F830597-2B39-4D51-AD6D-06FE19E327CE}">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Real-Time Analytics</a:t>
          </a:r>
          <a:endParaRPr lang="en-US" sz="800" dirty="0"/>
        </a:p>
      </dgm:t>
    </dgm:pt>
    <dgm:pt modelId="{E18F9945-F777-4045-9C08-2F5CC0CBF5F3}" type="parTrans" cxnId="{13830A45-496E-4C28-B27C-A2FF7EE6E2A5}">
      <dgm:prSet/>
      <dgm:spPr/>
      <dgm:t>
        <a:bodyPr/>
        <a:lstStyle/>
        <a:p>
          <a:endParaRPr lang="en-US" sz="800"/>
        </a:p>
      </dgm:t>
    </dgm:pt>
    <dgm:pt modelId="{4704A1C3-56FF-4777-8F3A-551084B17EF8}" type="sibTrans" cxnId="{13830A45-496E-4C28-B27C-A2FF7EE6E2A5}">
      <dgm:prSet/>
      <dgm:spPr/>
      <dgm:t>
        <a:bodyPr/>
        <a:lstStyle/>
        <a:p>
          <a:endParaRPr lang="en-US" sz="800"/>
        </a:p>
      </dgm:t>
    </dgm:pt>
    <dgm:pt modelId="{8511C71A-E4BB-4E9B-A42B-2F36682F5806}">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800" dirty="0" smtClean="0"/>
            <a:t>Real-Time GUI Interface</a:t>
          </a:r>
          <a:endParaRPr lang="en-US" sz="800" dirty="0"/>
        </a:p>
      </dgm:t>
    </dgm:pt>
    <dgm:pt modelId="{8EF254CC-1A21-4A79-9865-7476FAD3D75B}" type="parTrans" cxnId="{33A7773E-6B44-4E40-BB77-D25A1A638BA3}">
      <dgm:prSet/>
      <dgm:spPr/>
      <dgm:t>
        <a:bodyPr/>
        <a:lstStyle/>
        <a:p>
          <a:endParaRPr lang="en-US" sz="800"/>
        </a:p>
      </dgm:t>
    </dgm:pt>
    <dgm:pt modelId="{BF6CA5E3-5086-49B0-B609-8FDE919D2316}" type="sibTrans" cxnId="{33A7773E-6B44-4E40-BB77-D25A1A638BA3}">
      <dgm:prSet/>
      <dgm:spPr/>
      <dgm:t>
        <a:bodyPr/>
        <a:lstStyle/>
        <a:p>
          <a:endParaRPr lang="en-US" sz="800"/>
        </a:p>
      </dgm:t>
    </dgm:pt>
    <dgm:pt modelId="{19E60153-6243-440A-A03C-F765A490532B}" type="pres">
      <dgm:prSet presAssocID="{13F0C99A-FD39-4409-9467-01ECABBD8405}" presName="cycle" presStyleCnt="0">
        <dgm:presLayoutVars>
          <dgm:dir/>
          <dgm:resizeHandles val="exact"/>
        </dgm:presLayoutVars>
      </dgm:prSet>
      <dgm:spPr/>
      <dgm:t>
        <a:bodyPr/>
        <a:lstStyle/>
        <a:p>
          <a:endParaRPr lang="en-US"/>
        </a:p>
      </dgm:t>
    </dgm:pt>
    <dgm:pt modelId="{B987E325-B20A-4F86-87BE-76B3CC86A4B5}" type="pres">
      <dgm:prSet presAssocID="{F4F9B8A5-7A7E-4943-BFF9-CBF5DF128794}" presName="dummy" presStyleCnt="0"/>
      <dgm:spPr/>
    </dgm:pt>
    <dgm:pt modelId="{9CC103A5-23CB-41A6-BA3D-69CF97DE902D}" type="pres">
      <dgm:prSet presAssocID="{F4F9B8A5-7A7E-4943-BFF9-CBF5DF128794}" presName="node" presStyleLbl="revTx" presStyleIdx="0" presStyleCnt="6" custScaleY="49051">
        <dgm:presLayoutVars>
          <dgm:bulletEnabled val="1"/>
        </dgm:presLayoutVars>
      </dgm:prSet>
      <dgm:spPr/>
      <dgm:t>
        <a:bodyPr/>
        <a:lstStyle/>
        <a:p>
          <a:endParaRPr lang="en-US"/>
        </a:p>
      </dgm:t>
    </dgm:pt>
    <dgm:pt modelId="{F62D045C-F75E-4CAC-A242-57923650406C}" type="pres">
      <dgm:prSet presAssocID="{EE5E544F-51E1-4F63-8129-F187042D574B}" presName="sibTrans" presStyleLbl="node1" presStyleIdx="0" presStyleCnt="6"/>
      <dgm:spPr/>
      <dgm:t>
        <a:bodyPr/>
        <a:lstStyle/>
        <a:p>
          <a:endParaRPr lang="en-US"/>
        </a:p>
      </dgm:t>
    </dgm:pt>
    <dgm:pt modelId="{A49C4508-DF84-4FCE-889F-34EFCE448FAC}" type="pres">
      <dgm:prSet presAssocID="{8C8663A1-E698-4EE4-99CF-6DEA3E94183A}" presName="dummy" presStyleCnt="0"/>
      <dgm:spPr/>
    </dgm:pt>
    <dgm:pt modelId="{79198199-2196-4C35-B1C9-36A2FC97CFBA}" type="pres">
      <dgm:prSet presAssocID="{8C8663A1-E698-4EE4-99CF-6DEA3E94183A}" presName="node" presStyleLbl="revTx" presStyleIdx="1" presStyleCnt="6" custScaleY="77319">
        <dgm:presLayoutVars>
          <dgm:bulletEnabled val="1"/>
        </dgm:presLayoutVars>
      </dgm:prSet>
      <dgm:spPr/>
      <dgm:t>
        <a:bodyPr/>
        <a:lstStyle/>
        <a:p>
          <a:endParaRPr lang="en-US"/>
        </a:p>
      </dgm:t>
    </dgm:pt>
    <dgm:pt modelId="{CC75C4EA-9FCF-4DD8-8F0D-AD8470EF6A28}" type="pres">
      <dgm:prSet presAssocID="{AD5ED072-18A7-40F0-87EA-9559B2655576}" presName="sibTrans" presStyleLbl="node1" presStyleIdx="1" presStyleCnt="6"/>
      <dgm:spPr/>
      <dgm:t>
        <a:bodyPr/>
        <a:lstStyle/>
        <a:p>
          <a:endParaRPr lang="en-US"/>
        </a:p>
      </dgm:t>
    </dgm:pt>
    <dgm:pt modelId="{FC4CEBCC-A300-4AAB-9EF2-B6E62B177B80}" type="pres">
      <dgm:prSet presAssocID="{EADE8A47-C62D-4C35-93D7-3C3888D55A59}" presName="dummy" presStyleCnt="0"/>
      <dgm:spPr/>
    </dgm:pt>
    <dgm:pt modelId="{60878E99-E43F-476A-A17B-75B0C3B3B2A2}" type="pres">
      <dgm:prSet presAssocID="{EADE8A47-C62D-4C35-93D7-3C3888D55A59}" presName="node" presStyleLbl="revTx" presStyleIdx="2" presStyleCnt="6" custScaleX="107122" custScaleY="55385">
        <dgm:presLayoutVars>
          <dgm:bulletEnabled val="1"/>
        </dgm:presLayoutVars>
      </dgm:prSet>
      <dgm:spPr/>
      <dgm:t>
        <a:bodyPr/>
        <a:lstStyle/>
        <a:p>
          <a:endParaRPr lang="en-US"/>
        </a:p>
      </dgm:t>
    </dgm:pt>
    <dgm:pt modelId="{E97CE3C0-760D-4484-AE45-A944A87FBA90}" type="pres">
      <dgm:prSet presAssocID="{E6C16A46-2F8A-42C9-B49A-51103B3BBC08}" presName="sibTrans" presStyleLbl="node1" presStyleIdx="2" presStyleCnt="6"/>
      <dgm:spPr/>
      <dgm:t>
        <a:bodyPr/>
        <a:lstStyle/>
        <a:p>
          <a:endParaRPr lang="en-US"/>
        </a:p>
      </dgm:t>
    </dgm:pt>
    <dgm:pt modelId="{853D1495-BD03-455D-82FC-320BF4F0904A}" type="pres">
      <dgm:prSet presAssocID="{1F830597-2B39-4D51-AD6D-06FE19E327CE}" presName="dummy" presStyleCnt="0"/>
      <dgm:spPr/>
    </dgm:pt>
    <dgm:pt modelId="{F126DD82-640B-4012-959C-76210E764DEE}" type="pres">
      <dgm:prSet presAssocID="{1F830597-2B39-4D51-AD6D-06FE19E327CE}" presName="node" presStyleLbl="revTx" presStyleIdx="3" presStyleCnt="6" custScaleY="49886">
        <dgm:presLayoutVars>
          <dgm:bulletEnabled val="1"/>
        </dgm:presLayoutVars>
      </dgm:prSet>
      <dgm:spPr/>
      <dgm:t>
        <a:bodyPr/>
        <a:lstStyle/>
        <a:p>
          <a:endParaRPr lang="en-US"/>
        </a:p>
      </dgm:t>
    </dgm:pt>
    <dgm:pt modelId="{316A38E1-4E9D-49CD-A288-DCD7E72A84DC}" type="pres">
      <dgm:prSet presAssocID="{4704A1C3-56FF-4777-8F3A-551084B17EF8}" presName="sibTrans" presStyleLbl="node1" presStyleIdx="3" presStyleCnt="6"/>
      <dgm:spPr/>
      <dgm:t>
        <a:bodyPr/>
        <a:lstStyle/>
        <a:p>
          <a:endParaRPr lang="en-US"/>
        </a:p>
      </dgm:t>
    </dgm:pt>
    <dgm:pt modelId="{A0FB2D19-6FB3-443A-B70F-FB8F568C64DD}" type="pres">
      <dgm:prSet presAssocID="{8511C71A-E4BB-4E9B-A42B-2F36682F5806}" presName="dummy" presStyleCnt="0"/>
      <dgm:spPr/>
    </dgm:pt>
    <dgm:pt modelId="{5065452B-1427-460A-B0A8-72DA45144371}" type="pres">
      <dgm:prSet presAssocID="{8511C71A-E4BB-4E9B-A42B-2F36682F5806}" presName="node" presStyleLbl="revTx" presStyleIdx="4" presStyleCnt="6" custScaleY="49886">
        <dgm:presLayoutVars>
          <dgm:bulletEnabled val="1"/>
        </dgm:presLayoutVars>
      </dgm:prSet>
      <dgm:spPr/>
      <dgm:t>
        <a:bodyPr/>
        <a:lstStyle/>
        <a:p>
          <a:endParaRPr lang="en-US"/>
        </a:p>
      </dgm:t>
    </dgm:pt>
    <dgm:pt modelId="{8256E403-D4FD-45B7-8415-6521E0C18012}" type="pres">
      <dgm:prSet presAssocID="{BF6CA5E3-5086-49B0-B609-8FDE919D2316}" presName="sibTrans" presStyleLbl="node1" presStyleIdx="4" presStyleCnt="6"/>
      <dgm:spPr/>
      <dgm:t>
        <a:bodyPr/>
        <a:lstStyle/>
        <a:p>
          <a:endParaRPr lang="en-US"/>
        </a:p>
      </dgm:t>
    </dgm:pt>
    <dgm:pt modelId="{73568F25-2848-4A6B-AB5E-E96D0E5A27EB}" type="pres">
      <dgm:prSet presAssocID="{F7F3F96B-A2FF-49C3-846F-7DC2AF1713C7}" presName="dummy" presStyleCnt="0"/>
      <dgm:spPr/>
    </dgm:pt>
    <dgm:pt modelId="{2BDDE62A-6953-4224-BF38-8CB316F3AFF7}" type="pres">
      <dgm:prSet presAssocID="{F7F3F96B-A2FF-49C3-846F-7DC2AF1713C7}" presName="node" presStyleLbl="revTx" presStyleIdx="5" presStyleCnt="6" custScaleY="56904">
        <dgm:presLayoutVars>
          <dgm:bulletEnabled val="1"/>
        </dgm:presLayoutVars>
      </dgm:prSet>
      <dgm:spPr/>
      <dgm:t>
        <a:bodyPr/>
        <a:lstStyle/>
        <a:p>
          <a:endParaRPr lang="en-US"/>
        </a:p>
      </dgm:t>
    </dgm:pt>
    <dgm:pt modelId="{3261E53F-A473-45ED-A427-576426785021}" type="pres">
      <dgm:prSet presAssocID="{C746A657-C512-4DC3-B280-A6B3117CA028}" presName="sibTrans" presStyleLbl="node1" presStyleIdx="5" presStyleCnt="6"/>
      <dgm:spPr/>
      <dgm:t>
        <a:bodyPr/>
        <a:lstStyle/>
        <a:p>
          <a:endParaRPr lang="en-US"/>
        </a:p>
      </dgm:t>
    </dgm:pt>
  </dgm:ptLst>
  <dgm:cxnLst>
    <dgm:cxn modelId="{6B818AE5-78EA-4B3C-B0D6-5C569524810A}" type="presOf" srcId="{EE5E544F-51E1-4F63-8129-F187042D574B}" destId="{F62D045C-F75E-4CAC-A242-57923650406C}" srcOrd="0" destOrd="0" presId="urn:microsoft.com/office/officeart/2005/8/layout/cycle1"/>
    <dgm:cxn modelId="{16C980E6-D209-47DA-9C26-96B3C89DD87B}" type="presOf" srcId="{F4F9B8A5-7A7E-4943-BFF9-CBF5DF128794}" destId="{9CC103A5-23CB-41A6-BA3D-69CF97DE902D}" srcOrd="0" destOrd="0" presId="urn:microsoft.com/office/officeart/2005/8/layout/cycle1"/>
    <dgm:cxn modelId="{1C9EDE28-FF5B-45A3-97DE-B49175E35BCF}" type="presOf" srcId="{13F0C99A-FD39-4409-9467-01ECABBD8405}" destId="{19E60153-6243-440A-A03C-F765A490532B}" srcOrd="0" destOrd="0" presId="urn:microsoft.com/office/officeart/2005/8/layout/cycle1"/>
    <dgm:cxn modelId="{AF4FAB40-A333-4245-9477-28D29A46AC62}" type="presOf" srcId="{E6C16A46-2F8A-42C9-B49A-51103B3BBC08}" destId="{E97CE3C0-760D-4484-AE45-A944A87FBA90}" srcOrd="0" destOrd="0" presId="urn:microsoft.com/office/officeart/2005/8/layout/cycle1"/>
    <dgm:cxn modelId="{95D3C9FB-6784-445F-BA03-27FAE70E681F}" type="presOf" srcId="{8511C71A-E4BB-4E9B-A42B-2F36682F5806}" destId="{5065452B-1427-460A-B0A8-72DA45144371}" srcOrd="0" destOrd="0" presId="urn:microsoft.com/office/officeart/2005/8/layout/cycle1"/>
    <dgm:cxn modelId="{CC3392EA-96D3-4C49-837B-1FFBEE11F957}" type="presOf" srcId="{AD5ED072-18A7-40F0-87EA-9559B2655576}" destId="{CC75C4EA-9FCF-4DD8-8F0D-AD8470EF6A28}" srcOrd="0" destOrd="0" presId="urn:microsoft.com/office/officeart/2005/8/layout/cycle1"/>
    <dgm:cxn modelId="{EDB8FE39-E16B-4F2E-8723-D022906A7CE1}" type="presOf" srcId="{F7F3F96B-A2FF-49C3-846F-7DC2AF1713C7}" destId="{2BDDE62A-6953-4224-BF38-8CB316F3AFF7}" srcOrd="0" destOrd="0" presId="urn:microsoft.com/office/officeart/2005/8/layout/cycle1"/>
    <dgm:cxn modelId="{200884FD-DFBB-44E0-8B7B-EB794A7F3882}" type="presOf" srcId="{BF6CA5E3-5086-49B0-B609-8FDE919D2316}" destId="{8256E403-D4FD-45B7-8415-6521E0C18012}" srcOrd="0" destOrd="0" presId="urn:microsoft.com/office/officeart/2005/8/layout/cycle1"/>
    <dgm:cxn modelId="{035DC3C2-4869-40B6-9D44-42D52823BDF5}" type="presOf" srcId="{EADE8A47-C62D-4C35-93D7-3C3888D55A59}" destId="{60878E99-E43F-476A-A17B-75B0C3B3B2A2}" srcOrd="0" destOrd="0" presId="urn:microsoft.com/office/officeart/2005/8/layout/cycle1"/>
    <dgm:cxn modelId="{7BF8B7A9-BC25-46B9-A93C-908B1A4BC8E4}" srcId="{13F0C99A-FD39-4409-9467-01ECABBD8405}" destId="{8C8663A1-E698-4EE4-99CF-6DEA3E94183A}" srcOrd="1" destOrd="0" parTransId="{622757B7-05BE-4E06-BF08-5AA65B9D285D}" sibTransId="{AD5ED072-18A7-40F0-87EA-9559B2655576}"/>
    <dgm:cxn modelId="{07373896-01E1-470A-8B92-3208C3B079F1}" type="presOf" srcId="{1F830597-2B39-4D51-AD6D-06FE19E327CE}" destId="{F126DD82-640B-4012-959C-76210E764DEE}" srcOrd="0" destOrd="0" presId="urn:microsoft.com/office/officeart/2005/8/layout/cycle1"/>
    <dgm:cxn modelId="{13830A45-496E-4C28-B27C-A2FF7EE6E2A5}" srcId="{13F0C99A-FD39-4409-9467-01ECABBD8405}" destId="{1F830597-2B39-4D51-AD6D-06FE19E327CE}" srcOrd="3" destOrd="0" parTransId="{E18F9945-F777-4045-9C08-2F5CC0CBF5F3}" sibTransId="{4704A1C3-56FF-4777-8F3A-551084B17EF8}"/>
    <dgm:cxn modelId="{736FA7C8-6C1B-4124-ACD7-8DBEE6DAE51E}" type="presOf" srcId="{C746A657-C512-4DC3-B280-A6B3117CA028}" destId="{3261E53F-A473-45ED-A427-576426785021}" srcOrd="0" destOrd="0" presId="urn:microsoft.com/office/officeart/2005/8/layout/cycle1"/>
    <dgm:cxn modelId="{80540D14-8336-4F7B-AB96-3076636B804A}" srcId="{13F0C99A-FD39-4409-9467-01ECABBD8405}" destId="{EADE8A47-C62D-4C35-93D7-3C3888D55A59}" srcOrd="2" destOrd="0" parTransId="{8DBC7CE9-878A-4D9F-96E9-36E9FAE5F8E9}" sibTransId="{E6C16A46-2F8A-42C9-B49A-51103B3BBC08}"/>
    <dgm:cxn modelId="{4903D381-D2B4-49BF-BB77-34040B9072C8}" srcId="{13F0C99A-FD39-4409-9467-01ECABBD8405}" destId="{F4F9B8A5-7A7E-4943-BFF9-CBF5DF128794}" srcOrd="0" destOrd="0" parTransId="{320A170C-44F7-48C3-AF99-205073C79139}" sibTransId="{EE5E544F-51E1-4F63-8129-F187042D574B}"/>
    <dgm:cxn modelId="{0892748A-37CF-4A57-B7C5-F4C86ED0A6F8}" srcId="{13F0C99A-FD39-4409-9467-01ECABBD8405}" destId="{F7F3F96B-A2FF-49C3-846F-7DC2AF1713C7}" srcOrd="5" destOrd="0" parTransId="{BFE12D7B-D7EC-47D5-904F-EAC0C11F3B70}" sibTransId="{C746A657-C512-4DC3-B280-A6B3117CA028}"/>
    <dgm:cxn modelId="{051BF8FC-DAA5-4201-8978-B69B50987504}" type="presOf" srcId="{4704A1C3-56FF-4777-8F3A-551084B17EF8}" destId="{316A38E1-4E9D-49CD-A288-DCD7E72A84DC}" srcOrd="0" destOrd="0" presId="urn:microsoft.com/office/officeart/2005/8/layout/cycle1"/>
    <dgm:cxn modelId="{AC066835-3BC2-40A8-98C9-55A8515172C8}" type="presOf" srcId="{8C8663A1-E698-4EE4-99CF-6DEA3E94183A}" destId="{79198199-2196-4C35-B1C9-36A2FC97CFBA}" srcOrd="0" destOrd="0" presId="urn:microsoft.com/office/officeart/2005/8/layout/cycle1"/>
    <dgm:cxn modelId="{33A7773E-6B44-4E40-BB77-D25A1A638BA3}" srcId="{13F0C99A-FD39-4409-9467-01ECABBD8405}" destId="{8511C71A-E4BB-4E9B-A42B-2F36682F5806}" srcOrd="4" destOrd="0" parTransId="{8EF254CC-1A21-4A79-9865-7476FAD3D75B}" sibTransId="{BF6CA5E3-5086-49B0-B609-8FDE919D2316}"/>
    <dgm:cxn modelId="{4050436E-EADC-4676-BBD4-FE0D572961E8}" type="presParOf" srcId="{19E60153-6243-440A-A03C-F765A490532B}" destId="{B987E325-B20A-4F86-87BE-76B3CC86A4B5}" srcOrd="0" destOrd="0" presId="urn:microsoft.com/office/officeart/2005/8/layout/cycle1"/>
    <dgm:cxn modelId="{FD2755F9-C3D2-4F41-A1F6-D9E553443FF2}" type="presParOf" srcId="{19E60153-6243-440A-A03C-F765A490532B}" destId="{9CC103A5-23CB-41A6-BA3D-69CF97DE902D}" srcOrd="1" destOrd="0" presId="urn:microsoft.com/office/officeart/2005/8/layout/cycle1"/>
    <dgm:cxn modelId="{6D4ACFDA-AFEE-4D9A-BB44-22ACF2CCCE45}" type="presParOf" srcId="{19E60153-6243-440A-A03C-F765A490532B}" destId="{F62D045C-F75E-4CAC-A242-57923650406C}" srcOrd="2" destOrd="0" presId="urn:microsoft.com/office/officeart/2005/8/layout/cycle1"/>
    <dgm:cxn modelId="{BED9178F-D2E8-4F79-91E8-1CDFF9EEA9FC}" type="presParOf" srcId="{19E60153-6243-440A-A03C-F765A490532B}" destId="{A49C4508-DF84-4FCE-889F-34EFCE448FAC}" srcOrd="3" destOrd="0" presId="urn:microsoft.com/office/officeart/2005/8/layout/cycle1"/>
    <dgm:cxn modelId="{E83752E4-ABF3-438F-A353-BCF55ED5D690}" type="presParOf" srcId="{19E60153-6243-440A-A03C-F765A490532B}" destId="{79198199-2196-4C35-B1C9-36A2FC97CFBA}" srcOrd="4" destOrd="0" presId="urn:microsoft.com/office/officeart/2005/8/layout/cycle1"/>
    <dgm:cxn modelId="{99F29F81-C4FA-47D2-8876-B9243C4D0B40}" type="presParOf" srcId="{19E60153-6243-440A-A03C-F765A490532B}" destId="{CC75C4EA-9FCF-4DD8-8F0D-AD8470EF6A28}" srcOrd="5" destOrd="0" presId="urn:microsoft.com/office/officeart/2005/8/layout/cycle1"/>
    <dgm:cxn modelId="{8E3D6D8B-CAF2-4F76-8E2C-0ADFE44D141D}" type="presParOf" srcId="{19E60153-6243-440A-A03C-F765A490532B}" destId="{FC4CEBCC-A300-4AAB-9EF2-B6E62B177B80}" srcOrd="6" destOrd="0" presId="urn:microsoft.com/office/officeart/2005/8/layout/cycle1"/>
    <dgm:cxn modelId="{9EDCFDD7-5E51-4F37-A6BE-CE0A6C991645}" type="presParOf" srcId="{19E60153-6243-440A-A03C-F765A490532B}" destId="{60878E99-E43F-476A-A17B-75B0C3B3B2A2}" srcOrd="7" destOrd="0" presId="urn:microsoft.com/office/officeart/2005/8/layout/cycle1"/>
    <dgm:cxn modelId="{AE1B3E95-8D12-4040-BB8E-3968B0BBD465}" type="presParOf" srcId="{19E60153-6243-440A-A03C-F765A490532B}" destId="{E97CE3C0-760D-4484-AE45-A944A87FBA90}" srcOrd="8" destOrd="0" presId="urn:microsoft.com/office/officeart/2005/8/layout/cycle1"/>
    <dgm:cxn modelId="{4CECFE66-AEC3-4E83-A98F-3476931D6578}" type="presParOf" srcId="{19E60153-6243-440A-A03C-F765A490532B}" destId="{853D1495-BD03-455D-82FC-320BF4F0904A}" srcOrd="9" destOrd="0" presId="urn:microsoft.com/office/officeart/2005/8/layout/cycle1"/>
    <dgm:cxn modelId="{CE8835CC-AF62-46CF-9D99-DBF113E8FAC9}" type="presParOf" srcId="{19E60153-6243-440A-A03C-F765A490532B}" destId="{F126DD82-640B-4012-959C-76210E764DEE}" srcOrd="10" destOrd="0" presId="urn:microsoft.com/office/officeart/2005/8/layout/cycle1"/>
    <dgm:cxn modelId="{27E3EEAC-D2E9-412A-9C3F-05F4B3C30F00}" type="presParOf" srcId="{19E60153-6243-440A-A03C-F765A490532B}" destId="{316A38E1-4E9D-49CD-A288-DCD7E72A84DC}" srcOrd="11" destOrd="0" presId="urn:microsoft.com/office/officeart/2005/8/layout/cycle1"/>
    <dgm:cxn modelId="{CF619038-DBC6-4E52-BF96-3D4E3A6E97DB}" type="presParOf" srcId="{19E60153-6243-440A-A03C-F765A490532B}" destId="{A0FB2D19-6FB3-443A-B70F-FB8F568C64DD}" srcOrd="12" destOrd="0" presId="urn:microsoft.com/office/officeart/2005/8/layout/cycle1"/>
    <dgm:cxn modelId="{5B6C3932-88FC-4F10-A462-ED7DDD32EEDF}" type="presParOf" srcId="{19E60153-6243-440A-A03C-F765A490532B}" destId="{5065452B-1427-460A-B0A8-72DA45144371}" srcOrd="13" destOrd="0" presId="urn:microsoft.com/office/officeart/2005/8/layout/cycle1"/>
    <dgm:cxn modelId="{C2208951-84F0-46CB-AEA7-CA67452407D1}" type="presParOf" srcId="{19E60153-6243-440A-A03C-F765A490532B}" destId="{8256E403-D4FD-45B7-8415-6521E0C18012}" srcOrd="14" destOrd="0" presId="urn:microsoft.com/office/officeart/2005/8/layout/cycle1"/>
    <dgm:cxn modelId="{DB37DD85-8099-4B9D-84D7-99FFD28DDB2F}" type="presParOf" srcId="{19E60153-6243-440A-A03C-F765A490532B}" destId="{73568F25-2848-4A6B-AB5E-E96D0E5A27EB}" srcOrd="15" destOrd="0" presId="urn:microsoft.com/office/officeart/2005/8/layout/cycle1"/>
    <dgm:cxn modelId="{35F18490-C511-4606-A69F-5DDE951BD16C}" type="presParOf" srcId="{19E60153-6243-440A-A03C-F765A490532B}" destId="{2BDDE62A-6953-4224-BF38-8CB316F3AFF7}" srcOrd="16" destOrd="0" presId="urn:microsoft.com/office/officeart/2005/8/layout/cycle1"/>
    <dgm:cxn modelId="{E8A94B82-56C9-46D3-83C0-3BCBEA046980}" type="presParOf" srcId="{19E60153-6243-440A-A03C-F765A490532B}" destId="{3261E53F-A473-45ED-A427-576426785021}" srcOrd="17" destOrd="0" presId="urn:microsoft.com/office/officeart/2005/8/layout/cycl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69B41-C09B-46CC-A9F6-058CCCBEACCA}" type="datetimeFigureOut">
              <a:rPr lang="en-US" smtClean="0"/>
              <a:pPr/>
              <a:t>2/26/16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E77470-D840-46C7-9146-8E4BF4CD97AE}" type="slidenum">
              <a:rPr lang="en-US" smtClean="0"/>
              <a:pPr/>
              <a:t>‹#›</a:t>
            </a:fld>
            <a:endParaRPr lang="en-US"/>
          </a:p>
        </p:txBody>
      </p:sp>
    </p:spTree>
    <p:extLst>
      <p:ext uri="{BB962C8B-B14F-4D97-AF65-F5344CB8AC3E}">
        <p14:creationId xmlns:p14="http://schemas.microsoft.com/office/powerpoint/2010/main" val="377366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107F8B-8444-EE48-B2FC-4803902E2682}" type="slidenum">
              <a:rPr lang="en-US" smtClean="0">
                <a:latin typeface="Arial" pitchFamily="-108" charset="0"/>
                <a:ea typeface="ＭＳ Ｐゴシック" pitchFamily="-108" charset="-128"/>
                <a:cs typeface="ＭＳ Ｐゴシック" pitchFamily="-108" charset="-128"/>
              </a:rPr>
              <a:pPr/>
              <a:t>1</a:t>
            </a:fld>
            <a:endParaRPr lang="en-US" smtClean="0">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4052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8AAABE0-1F37-4254-9B56-DD5B0338CA26}" type="slidenum">
              <a:rPr lang="en-US" smtClean="0"/>
              <a:pPr>
                <a:defRPr/>
              </a:pPr>
              <a:t>22</a:t>
            </a:fld>
            <a:endParaRPr lang="en-US"/>
          </a:p>
        </p:txBody>
      </p:sp>
    </p:spTree>
    <p:extLst>
      <p:ext uri="{BB962C8B-B14F-4D97-AF65-F5344CB8AC3E}">
        <p14:creationId xmlns:p14="http://schemas.microsoft.com/office/powerpoint/2010/main" val="1812483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xfrm>
            <a:off x="914400" y="4343400"/>
            <a:ext cx="5029200" cy="4114800"/>
          </a:xfrm>
          <a:prstGeom prst="rect">
            <a:avLst/>
          </a:prstGeom>
          <a:noFill/>
          <a:ln w="12700" cap="sq">
            <a:miter lim="800000"/>
            <a:headEnd type="none" w="sm" len="sm"/>
            <a:tailEnd type="none" w="sm" len="sm"/>
          </a:ln>
        </p:spPr>
        <p:txBody>
          <a:bodyPr/>
          <a:lstStyle/>
          <a:p>
            <a:endParaRPr lang="en-US"/>
          </a:p>
        </p:txBody>
      </p:sp>
    </p:spTree>
    <p:extLst>
      <p:ext uri="{BB962C8B-B14F-4D97-AF65-F5344CB8AC3E}">
        <p14:creationId xmlns:p14="http://schemas.microsoft.com/office/powerpoint/2010/main" val="111991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2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328936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5939" name="Rectangle 3"/>
          <p:cNvSpPr>
            <a:spLocks noGrp="1" noChangeArrowheads="1"/>
          </p:cNvSpPr>
          <p:nvPr>
            <p:ph type="body" idx="1"/>
          </p:nvPr>
        </p:nvSpPr>
        <p:spPr bwMode="auto">
          <a:xfrm>
            <a:off x="914400" y="4343400"/>
            <a:ext cx="5029200" cy="4114800"/>
          </a:xfrm>
          <a:prstGeom prst="rect">
            <a:avLst/>
          </a:prstGeom>
          <a:noFill/>
          <a:ln w="12700" cap="sq">
            <a:miter lim="800000"/>
            <a:headEnd type="none" w="sm" len="sm"/>
            <a:tailEnd type="none" w="sm" len="sm"/>
          </a:ln>
        </p:spPr>
        <p:txBody>
          <a:bodyPr/>
          <a:lstStyle/>
          <a:p>
            <a:endParaRPr lang="en-US"/>
          </a:p>
        </p:txBody>
      </p:sp>
    </p:spTree>
    <p:extLst>
      <p:ext uri="{BB962C8B-B14F-4D97-AF65-F5344CB8AC3E}">
        <p14:creationId xmlns:p14="http://schemas.microsoft.com/office/powerpoint/2010/main" val="164824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7470-D840-46C7-9146-8E4BF4CD97AE}" type="slidenum">
              <a:rPr lang="en-US" smtClean="0"/>
              <a:pPr/>
              <a:t>26</a:t>
            </a:fld>
            <a:endParaRPr lang="en-US"/>
          </a:p>
        </p:txBody>
      </p:sp>
    </p:spTree>
    <p:extLst>
      <p:ext uri="{BB962C8B-B14F-4D97-AF65-F5344CB8AC3E}">
        <p14:creationId xmlns:p14="http://schemas.microsoft.com/office/powerpoint/2010/main" val="4144340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6963" name="Rectangle 3"/>
          <p:cNvSpPr>
            <a:spLocks noGrp="1" noChangeArrowheads="1"/>
          </p:cNvSpPr>
          <p:nvPr>
            <p:ph type="body" idx="1"/>
          </p:nvPr>
        </p:nvSpPr>
        <p:spPr bwMode="auto">
          <a:xfrm>
            <a:off x="914400" y="4343400"/>
            <a:ext cx="5029200" cy="4114800"/>
          </a:xfrm>
          <a:prstGeom prst="rect">
            <a:avLst/>
          </a:prstGeom>
          <a:noFill/>
          <a:ln w="12700" cap="sq">
            <a:miter lim="800000"/>
            <a:headEnd type="none" w="sm" len="sm"/>
            <a:tailEnd type="none" w="sm" len="sm"/>
          </a:ln>
        </p:spPr>
        <p:txBody>
          <a:bodyPr/>
          <a:lstStyle/>
          <a:p>
            <a:endParaRPr lang="en-US"/>
          </a:p>
        </p:txBody>
      </p:sp>
    </p:spTree>
    <p:extLst>
      <p:ext uri="{BB962C8B-B14F-4D97-AF65-F5344CB8AC3E}">
        <p14:creationId xmlns:p14="http://schemas.microsoft.com/office/powerpoint/2010/main" val="2481811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60AEB5-9B9E-ED4A-B204-F23E5E42C025}" type="slidenum">
              <a:rPr lang="en-US">
                <a:latin typeface="Times" charset="0"/>
                <a:ea typeface="ＭＳ Ｐゴシック" charset="-128"/>
                <a:cs typeface="ＭＳ Ｐゴシック" charset="-128"/>
              </a:rPr>
              <a:pPr/>
              <a:t>28</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dirty="0" smtClean="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74272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60AEB5-9B9E-ED4A-B204-F23E5E42C025}" type="slidenum">
              <a:rPr lang="en-US">
                <a:latin typeface="Times" charset="0"/>
                <a:ea typeface="ＭＳ Ｐゴシック" charset="-128"/>
                <a:cs typeface="ＭＳ Ｐゴシック" charset="-128"/>
              </a:rPr>
              <a:pPr/>
              <a:t>29</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dirty="0" smtClean="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26376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7470-D840-46C7-9146-8E4BF4CD97AE}" type="slidenum">
              <a:rPr lang="en-US" smtClean="0"/>
              <a:pPr/>
              <a:t>30</a:t>
            </a:fld>
            <a:endParaRPr lang="en-US"/>
          </a:p>
        </p:txBody>
      </p:sp>
    </p:spTree>
    <p:extLst>
      <p:ext uri="{BB962C8B-B14F-4D97-AF65-F5344CB8AC3E}">
        <p14:creationId xmlns:p14="http://schemas.microsoft.com/office/powerpoint/2010/main" val="329784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C4F0BF5-1032-4761-BD3F-C67F1D536045}" type="slidenum">
              <a:rPr lang="en-US" smtClean="0"/>
              <a:pPr>
                <a:defRPr/>
              </a:pPr>
              <a:t>31</a:t>
            </a:fld>
            <a:endParaRPr lang="en-US"/>
          </a:p>
        </p:txBody>
      </p:sp>
    </p:spTree>
    <p:extLst>
      <p:ext uri="{BB962C8B-B14F-4D97-AF65-F5344CB8AC3E}">
        <p14:creationId xmlns:p14="http://schemas.microsoft.com/office/powerpoint/2010/main" val="377374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9</a:t>
            </a:fld>
            <a:endParaRPr lang="en-US" dirty="0"/>
          </a:p>
        </p:txBody>
      </p:sp>
    </p:spTree>
    <p:extLst>
      <p:ext uri="{BB962C8B-B14F-4D97-AF65-F5344CB8AC3E}">
        <p14:creationId xmlns:p14="http://schemas.microsoft.com/office/powerpoint/2010/main" val="517681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B05DBBC-9DD7-427B-ACEE-C3F8C47D4D92}" type="slidenum">
              <a:rPr lang="en-US" smtClean="0"/>
              <a:pPr eaLnBrk="1" hangingPunct="1"/>
              <a:t>32</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001570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7987" name="Rectangle 3"/>
          <p:cNvSpPr>
            <a:spLocks noGrp="1" noChangeArrowheads="1"/>
          </p:cNvSpPr>
          <p:nvPr>
            <p:ph type="body" idx="1"/>
          </p:nvPr>
        </p:nvSpPr>
        <p:spPr bwMode="auto">
          <a:xfrm>
            <a:off x="914400" y="4343400"/>
            <a:ext cx="5029200" cy="4114800"/>
          </a:xfrm>
          <a:prstGeom prst="rect">
            <a:avLst/>
          </a:prstGeom>
          <a:noFill/>
          <a:ln w="12700" cap="sq">
            <a:miter lim="800000"/>
            <a:headEnd type="none" w="sm" len="sm"/>
            <a:tailEnd type="none" w="sm" len="sm"/>
          </a:ln>
        </p:spPr>
        <p:txBody>
          <a:bodyPr/>
          <a:lstStyle/>
          <a:p>
            <a:endParaRPr lang="en-US"/>
          </a:p>
        </p:txBody>
      </p:sp>
    </p:spTree>
    <p:extLst>
      <p:ext uri="{BB962C8B-B14F-4D97-AF65-F5344CB8AC3E}">
        <p14:creationId xmlns:p14="http://schemas.microsoft.com/office/powerpoint/2010/main" val="3848235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9011" name="Rectangle 3"/>
          <p:cNvSpPr>
            <a:spLocks noGrp="1" noChangeArrowheads="1"/>
          </p:cNvSpPr>
          <p:nvPr>
            <p:ph type="body" idx="1"/>
          </p:nvPr>
        </p:nvSpPr>
        <p:spPr bwMode="auto">
          <a:xfrm>
            <a:off x="914400" y="4343400"/>
            <a:ext cx="5029200" cy="4114800"/>
          </a:xfrm>
          <a:prstGeom prst="rect">
            <a:avLst/>
          </a:prstGeom>
          <a:noFill/>
          <a:ln w="12700" cap="sq">
            <a:miter lim="800000"/>
            <a:headEnd type="none" w="sm" len="sm"/>
            <a:tailEnd type="none" w="sm" len="sm"/>
          </a:ln>
        </p:spPr>
        <p:txBody>
          <a:bodyPr/>
          <a:lstStyle/>
          <a:p>
            <a:endParaRPr lang="en-US" dirty="0"/>
          </a:p>
        </p:txBody>
      </p:sp>
    </p:spTree>
    <p:extLst>
      <p:ext uri="{BB962C8B-B14F-4D97-AF65-F5344CB8AC3E}">
        <p14:creationId xmlns:p14="http://schemas.microsoft.com/office/powerpoint/2010/main" val="398353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7470-D840-46C7-9146-8E4BF4CD97AE}" type="slidenum">
              <a:rPr lang="en-US" smtClean="0"/>
              <a:pPr/>
              <a:t>35</a:t>
            </a:fld>
            <a:endParaRPr lang="en-US"/>
          </a:p>
        </p:txBody>
      </p:sp>
    </p:spTree>
    <p:extLst>
      <p:ext uri="{BB962C8B-B14F-4D97-AF65-F5344CB8AC3E}">
        <p14:creationId xmlns:p14="http://schemas.microsoft.com/office/powerpoint/2010/main" val="32937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36</a:t>
            </a:fld>
            <a:endParaRPr lang="en-US"/>
          </a:p>
        </p:txBody>
      </p:sp>
    </p:spTree>
    <p:extLst>
      <p:ext uri="{BB962C8B-B14F-4D97-AF65-F5344CB8AC3E}">
        <p14:creationId xmlns:p14="http://schemas.microsoft.com/office/powerpoint/2010/main" val="8712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Methods</a:t>
            </a:r>
            <a:r>
              <a:rPr lang="en-US" baseline="0" dirty="0" smtClean="0"/>
              <a:t> of linear analysis are not able to elucidate physiology</a:t>
            </a:r>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38</a:t>
            </a:fld>
            <a:endParaRPr lang="en-US"/>
          </a:p>
        </p:txBody>
      </p:sp>
    </p:spTree>
    <p:extLst>
      <p:ext uri="{BB962C8B-B14F-4D97-AF65-F5344CB8AC3E}">
        <p14:creationId xmlns:p14="http://schemas.microsoft.com/office/powerpoint/2010/main" val="3907600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705E148-D2EA-4C5C-B33D-D55C3D2A3B4C}" type="slidenum">
              <a:rPr lang="en-US"/>
              <a:pPr/>
              <a:t>41</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smtClean="0"/>
              <a:t>Physiology is not limited by our inability to understand multiple dimensions</a:t>
            </a:r>
          </a:p>
          <a:p>
            <a:r>
              <a:rPr lang="en-US" dirty="0" smtClean="0"/>
              <a:t>As</a:t>
            </a:r>
            <a:r>
              <a:rPr lang="en-US" baseline="0" dirty="0" smtClean="0"/>
              <a:t> the number of dimensions increases the number of possible dimensions increases </a:t>
            </a:r>
            <a:r>
              <a:rPr lang="en-US" baseline="0" dirty="0" err="1" smtClean="0"/>
              <a:t>factorially</a:t>
            </a:r>
            <a:r>
              <a:rPr lang="en-US" baseline="0" dirty="0" smtClean="0"/>
              <a:t>. </a:t>
            </a:r>
            <a:endParaRPr lang="en-US" dirty="0"/>
          </a:p>
        </p:txBody>
      </p:sp>
    </p:spTree>
    <p:extLst>
      <p:ext uri="{BB962C8B-B14F-4D97-AF65-F5344CB8AC3E}">
        <p14:creationId xmlns:p14="http://schemas.microsoft.com/office/powerpoint/2010/main" val="2627634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metrics that are likely impacting this plot: </a:t>
            </a:r>
          </a:p>
          <a:p>
            <a:r>
              <a:rPr lang="en-US" baseline="0" dirty="0" smtClean="0"/>
              <a:t>CPP is composed of MAP and ICP,  FiO2, cardiac output, MAP, ICP, </a:t>
            </a:r>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42</a:t>
            </a:fld>
            <a:endParaRPr lang="en-US"/>
          </a:p>
        </p:txBody>
      </p:sp>
    </p:spTree>
    <p:extLst>
      <p:ext uri="{BB962C8B-B14F-4D97-AF65-F5344CB8AC3E}">
        <p14:creationId xmlns:p14="http://schemas.microsoft.com/office/powerpoint/2010/main" val="1084515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5C577-AFA9-2B46-A814-AC5332E5DFC4}" type="slidenum">
              <a:rPr lang="en-US"/>
              <a:pPr/>
              <a:t>43</a:t>
            </a:fld>
            <a:endParaRPr lang="en-US" dirty="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63675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E3A4BF-F896-3D4E-A24A-E4EDE1857F8E}" type="slidenum">
              <a:rPr lang="en-US"/>
              <a:pPr/>
              <a:t>44</a:t>
            </a:fld>
            <a:endParaRPr lang="en-US"/>
          </a:p>
        </p:txBody>
      </p:sp>
      <p:sp>
        <p:nvSpPr>
          <p:cNvPr id="173058" name="Rectangle 1026"/>
          <p:cNvSpPr>
            <a:spLocks noGrp="1" noRot="1" noChangeAspect="1" noChangeArrowheads="1" noTextEdit="1"/>
          </p:cNvSpPr>
          <p:nvPr>
            <p:ph type="sldImg"/>
          </p:nvPr>
        </p:nvSpPr>
        <p:spPr>
          <a:ln/>
        </p:spPr>
      </p:sp>
      <p:sp>
        <p:nvSpPr>
          <p:cNvPr id="173059" name="Rectangle 1027"/>
          <p:cNvSpPr>
            <a:spLocks noGrp="1" noChangeArrowheads="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34178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2010 Medicare budget = $504 billion.</a:t>
            </a:r>
          </a:p>
          <a:p>
            <a:r>
              <a:rPr lang="en-US" dirty="0" smtClean="0"/>
              <a:t>27% is inpatient care = $136 billion</a:t>
            </a:r>
          </a:p>
          <a:p>
            <a:r>
              <a:rPr lang="en-US" dirty="0" smtClean="0"/>
              <a:t>50% of that is ICU = $68 billion</a:t>
            </a:r>
            <a:endParaRPr lang="en-US" dirty="0"/>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10</a:t>
            </a:fld>
            <a:endParaRPr lang="en-US"/>
          </a:p>
        </p:txBody>
      </p:sp>
    </p:spTree>
    <p:extLst>
      <p:ext uri="{BB962C8B-B14F-4D97-AF65-F5344CB8AC3E}">
        <p14:creationId xmlns:p14="http://schemas.microsoft.com/office/powerpoint/2010/main" val="1105436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45</a:t>
            </a:fld>
            <a:endParaRPr lang="en-US"/>
          </a:p>
        </p:txBody>
      </p:sp>
    </p:spTree>
    <p:extLst>
      <p:ext uri="{BB962C8B-B14F-4D97-AF65-F5344CB8AC3E}">
        <p14:creationId xmlns:p14="http://schemas.microsoft.com/office/powerpoint/2010/main" val="2948447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46</a:t>
            </a:fld>
            <a:endParaRPr lang="en-US"/>
          </a:p>
        </p:txBody>
      </p:sp>
    </p:spTree>
    <p:extLst>
      <p:ext uri="{BB962C8B-B14F-4D97-AF65-F5344CB8AC3E}">
        <p14:creationId xmlns:p14="http://schemas.microsoft.com/office/powerpoint/2010/main" val="503789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47</a:t>
            </a:fld>
            <a:endParaRPr lang="en-US"/>
          </a:p>
        </p:txBody>
      </p:sp>
    </p:spTree>
    <p:extLst>
      <p:ext uri="{BB962C8B-B14F-4D97-AF65-F5344CB8AC3E}">
        <p14:creationId xmlns:p14="http://schemas.microsoft.com/office/powerpoint/2010/main" val="1160415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48</a:t>
            </a:fld>
            <a:endParaRPr lang="en-US"/>
          </a:p>
        </p:txBody>
      </p:sp>
    </p:spTree>
    <p:extLst>
      <p:ext uri="{BB962C8B-B14F-4D97-AF65-F5344CB8AC3E}">
        <p14:creationId xmlns:p14="http://schemas.microsoft.com/office/powerpoint/2010/main" val="3071932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49</a:t>
            </a:fld>
            <a:endParaRPr lang="en-US"/>
          </a:p>
        </p:txBody>
      </p:sp>
    </p:spTree>
    <p:extLst>
      <p:ext uri="{BB962C8B-B14F-4D97-AF65-F5344CB8AC3E}">
        <p14:creationId xmlns:p14="http://schemas.microsoft.com/office/powerpoint/2010/main" val="685610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Multivariate</a:t>
            </a:r>
            <a:r>
              <a:rPr lang="en-US" baseline="0" dirty="0" smtClean="0"/>
              <a:t> physiologic and ventilator data</a:t>
            </a:r>
          </a:p>
          <a:p>
            <a:r>
              <a:rPr lang="en-US" baseline="0" dirty="0" smtClean="0"/>
              <a:t>Surgical ICU</a:t>
            </a:r>
          </a:p>
          <a:p>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50</a:t>
            </a:fld>
            <a:endParaRPr lang="en-US"/>
          </a:p>
        </p:txBody>
      </p:sp>
    </p:spTree>
    <p:extLst>
      <p:ext uri="{BB962C8B-B14F-4D97-AF65-F5344CB8AC3E}">
        <p14:creationId xmlns:p14="http://schemas.microsoft.com/office/powerpoint/2010/main" val="3743229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Able to identify different clusters composed of different relationship</a:t>
            </a:r>
            <a:r>
              <a:rPr lang="en-US" baseline="0" dirty="0" smtClean="0"/>
              <a:t> structures among the data</a:t>
            </a:r>
          </a:p>
          <a:p>
            <a:r>
              <a:rPr lang="en-US" baseline="0" dirty="0" smtClean="0"/>
              <a:t>Presented these states to </a:t>
            </a:r>
            <a:r>
              <a:rPr lang="en-US" baseline="0" dirty="0" err="1" smtClean="0"/>
              <a:t>intensivits</a:t>
            </a:r>
            <a:r>
              <a:rPr lang="en-US" baseline="0" dirty="0" smtClean="0"/>
              <a:t> who were not able to give each cluster an obvious clinical diagnosis</a:t>
            </a:r>
          </a:p>
          <a:p>
            <a:r>
              <a:rPr lang="en-US" baseline="0" dirty="0" smtClean="0"/>
              <a:t>Therefore found relationships not discernable to clinician</a:t>
            </a:r>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51</a:t>
            </a:fld>
            <a:endParaRPr lang="en-US" dirty="0"/>
          </a:p>
        </p:txBody>
      </p:sp>
    </p:spTree>
    <p:extLst>
      <p:ext uri="{BB962C8B-B14F-4D97-AF65-F5344CB8AC3E}">
        <p14:creationId xmlns:p14="http://schemas.microsoft.com/office/powerpoint/2010/main" val="4005846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clusters</a:t>
            </a:r>
            <a:r>
              <a:rPr lang="en-US" baseline="0" dirty="0" smtClean="0"/>
              <a:t> were clinically meaningful</a:t>
            </a:r>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52</a:t>
            </a:fld>
            <a:endParaRPr lang="en-US"/>
          </a:p>
        </p:txBody>
      </p:sp>
    </p:spTree>
    <p:extLst>
      <p:ext uri="{BB962C8B-B14F-4D97-AF65-F5344CB8AC3E}">
        <p14:creationId xmlns:p14="http://schemas.microsoft.com/office/powerpoint/2010/main" val="487129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able to display</a:t>
            </a:r>
            <a:r>
              <a:rPr lang="en-US" baseline="0" dirty="0" smtClean="0"/>
              <a:t> which cluster specific patients were in over time </a:t>
            </a:r>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53</a:t>
            </a:fld>
            <a:endParaRPr lang="en-US"/>
          </a:p>
        </p:txBody>
      </p:sp>
    </p:spTree>
    <p:extLst>
      <p:ext uri="{BB962C8B-B14F-4D97-AF65-F5344CB8AC3E}">
        <p14:creationId xmlns:p14="http://schemas.microsoft.com/office/powerpoint/2010/main" val="840803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8D55CF-4E8E-B048-B353-658FD6DCC4D7}" type="slidenum">
              <a:rPr lang="en-US">
                <a:latin typeface="Times" pitchFamily="-108" charset="0"/>
                <a:ea typeface="ＭＳ Ｐゴシック" pitchFamily="-108" charset="-128"/>
                <a:cs typeface="ＭＳ Ｐゴシック" pitchFamily="-108" charset="-128"/>
              </a:rPr>
              <a:pPr/>
              <a:t>55</a:t>
            </a:fld>
            <a:endParaRPr lang="en-US">
              <a:latin typeface="Times" pitchFamily="-108" charset="0"/>
              <a:ea typeface="ＭＳ Ｐゴシック" pitchFamily="-108" charset="-128"/>
              <a:cs typeface="ＭＳ Ｐゴシック" pitchFamily="-108" charset="-128"/>
            </a:endParaRPr>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smtClean="0">
                <a:latin typeface="Times" pitchFamily="-108" charset="0"/>
              </a:rPr>
              <a:t> </a:t>
            </a:r>
          </a:p>
        </p:txBody>
      </p:sp>
    </p:spTree>
    <p:extLst>
      <p:ext uri="{BB962C8B-B14F-4D97-AF65-F5344CB8AC3E}">
        <p14:creationId xmlns:p14="http://schemas.microsoft.com/office/powerpoint/2010/main" val="390064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8D55CF-4E8E-B048-B353-658FD6DCC4D7}" type="slidenum">
              <a:rPr lang="en-US">
                <a:latin typeface="Times" pitchFamily="-108" charset="0"/>
                <a:ea typeface="ＭＳ Ｐゴシック" pitchFamily="-108" charset="-128"/>
                <a:cs typeface="ＭＳ Ｐゴシック" pitchFamily="-108" charset="-128"/>
              </a:rPr>
              <a:pPr/>
              <a:t>11</a:t>
            </a:fld>
            <a:endParaRPr lang="en-US">
              <a:latin typeface="Times" pitchFamily="-108" charset="0"/>
              <a:ea typeface="ＭＳ Ｐゴシック" pitchFamily="-108" charset="-128"/>
              <a:cs typeface="ＭＳ Ｐゴシック" pitchFamily="-108" charset="-128"/>
            </a:endParaRPr>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smtClean="0">
                <a:latin typeface="Times" pitchFamily="-108" charset="0"/>
              </a:rPr>
              <a:t> </a:t>
            </a:r>
          </a:p>
        </p:txBody>
      </p:sp>
    </p:spTree>
    <p:extLst>
      <p:ext uri="{BB962C8B-B14F-4D97-AF65-F5344CB8AC3E}">
        <p14:creationId xmlns:p14="http://schemas.microsoft.com/office/powerpoint/2010/main" val="3677759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7CCEBDB-FCD8-FD43-86FE-E5E205BF05F5}" type="slidenum">
              <a:rPr lang="en-US">
                <a:latin typeface="Times" pitchFamily="-108" charset="0"/>
                <a:ea typeface="ＭＳ Ｐゴシック" pitchFamily="-108" charset="-128"/>
                <a:cs typeface="ＭＳ Ｐゴシック" pitchFamily="-108" charset="-128"/>
              </a:rPr>
              <a:pPr/>
              <a:t>56</a:t>
            </a:fld>
            <a:endParaRPr lang="en-US">
              <a:latin typeface="Times" pitchFamily="-108" charset="0"/>
              <a:ea typeface="ＭＳ Ｐゴシック" pitchFamily="-108" charset="-128"/>
              <a:cs typeface="ＭＳ Ｐゴシック" pitchFamily="-108" charset="-128"/>
            </a:endParaRPr>
          </a:p>
        </p:txBody>
      </p:sp>
      <p:sp>
        <p:nvSpPr>
          <p:cNvPr id="358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defRPr/>
            </a:pPr>
            <a:r>
              <a:rPr lang="en-US" dirty="0" smtClean="0">
                <a:latin typeface="Times" pitchFamily="-110" charset="0"/>
                <a:ea typeface="ＭＳ Ｐゴシック" pitchFamily="-110" charset="-128"/>
                <a:cs typeface="ＭＳ Ｐゴシック" pitchFamily="-110" charset="-128"/>
              </a:rPr>
              <a:t>Currently</a:t>
            </a:r>
            <a:r>
              <a:rPr lang="en-US" baseline="0" dirty="0" smtClean="0">
                <a:latin typeface="Times" pitchFamily="-110" charset="0"/>
                <a:ea typeface="ＭＳ Ｐゴシック" pitchFamily="-110" charset="-128"/>
                <a:cs typeface="ＭＳ Ｐゴシック" pitchFamily="-110" charset="-128"/>
              </a:rPr>
              <a:t> state of the ICU.  </a:t>
            </a:r>
          </a:p>
          <a:p>
            <a:pPr marL="0" marR="0" indent="0" algn="l" defTabSz="457200" rtl="0" eaLnBrk="1" fontAlgn="base" latinLnBrk="0" hangingPunct="1">
              <a:lnSpc>
                <a:spcPct val="100000"/>
              </a:lnSpc>
              <a:spcBef>
                <a:spcPct val="30000"/>
              </a:spcBef>
              <a:spcAft>
                <a:spcPct val="0"/>
              </a:spcAft>
              <a:buClrTx/>
              <a:buSzTx/>
              <a:buFontTx/>
              <a:buNone/>
              <a:tabLst/>
              <a:defRPr/>
            </a:pPr>
            <a:r>
              <a:rPr lang="en-US" baseline="0" smtClean="0">
                <a:latin typeface="Times" pitchFamily="-110" charset="0"/>
                <a:ea typeface="ＭＳ Ｐゴシック" pitchFamily="-110" charset="-128"/>
                <a:cs typeface="ＭＳ Ｐゴシック" pitchFamily="-110" charset="-128"/>
              </a:rPr>
              <a:t>Properties data </a:t>
            </a:r>
            <a:r>
              <a:rPr lang="en-US" baseline="0" dirty="0" smtClean="0">
                <a:latin typeface="Times" pitchFamily="-110" charset="0"/>
                <a:ea typeface="ＭＳ Ｐゴシック" pitchFamily="-110" charset="-128"/>
                <a:cs typeface="ＭＳ Ｐゴシック" pitchFamily="-110" charset="-128"/>
              </a:rPr>
              <a:t>that can not be adequately handled by </a:t>
            </a:r>
            <a:r>
              <a:rPr lang="en-US" baseline="0" dirty="0" err="1" smtClean="0">
                <a:latin typeface="Times" pitchFamily="-110" charset="0"/>
                <a:ea typeface="ＭＳ Ｐゴシック" pitchFamily="-110" charset="-128"/>
                <a:cs typeface="ＭＳ Ｐゴシック" pitchFamily="-110" charset="-128"/>
              </a:rPr>
              <a:t>biostatistical</a:t>
            </a:r>
            <a:r>
              <a:rPr lang="en-US" baseline="0" dirty="0" smtClean="0">
                <a:latin typeface="Times" pitchFamily="-110" charset="0"/>
                <a:ea typeface="ＭＳ Ｐゴシック" pitchFamily="-110" charset="-128"/>
                <a:cs typeface="ＭＳ Ｐゴシック" pitchFamily="-110" charset="-128"/>
              </a:rPr>
              <a:t> methods.</a:t>
            </a:r>
          </a:p>
          <a:p>
            <a:pPr eaLnBrk="1" hangingPunct="1">
              <a:defRPr/>
            </a:pPr>
            <a:r>
              <a:rPr lang="en-US" baseline="0" dirty="0" smtClean="0">
                <a:latin typeface="Times" pitchFamily="-110" charset="0"/>
                <a:ea typeface="ＭＳ Ｐゴシック" pitchFamily="-110" charset="-128"/>
                <a:cs typeface="ＭＳ Ｐゴシック" pitchFamily="-110" charset="-128"/>
              </a:rPr>
              <a:t>Biostatistics we are familiar with are not going to be sufficient to provide true situational awareness</a:t>
            </a:r>
          </a:p>
        </p:txBody>
      </p:sp>
    </p:spTree>
    <p:extLst>
      <p:ext uri="{BB962C8B-B14F-4D97-AF65-F5344CB8AC3E}">
        <p14:creationId xmlns:p14="http://schemas.microsoft.com/office/powerpoint/2010/main" val="1202990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7470-D840-46C7-9146-8E4BF4CD97AE}" type="slidenum">
              <a:rPr lang="en-US" smtClean="0"/>
              <a:pPr/>
              <a:t>57</a:t>
            </a:fld>
            <a:endParaRPr lang="en-US"/>
          </a:p>
        </p:txBody>
      </p:sp>
    </p:spTree>
    <p:extLst>
      <p:ext uri="{BB962C8B-B14F-4D97-AF65-F5344CB8AC3E}">
        <p14:creationId xmlns:p14="http://schemas.microsoft.com/office/powerpoint/2010/main" val="11240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94BC2-8348-48B2-8048-C813862648AA}" type="slidenum">
              <a:rPr lang="en-US"/>
              <a:pPr/>
              <a:t>58</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6000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8D55CF-4E8E-B048-B353-658FD6DCC4D7}" type="slidenum">
              <a:rPr lang="en-US">
                <a:latin typeface="Times" pitchFamily="-108" charset="0"/>
                <a:ea typeface="ＭＳ Ｐゴシック" pitchFamily="-108" charset="-128"/>
                <a:cs typeface="ＭＳ Ｐゴシック" pitchFamily="-108" charset="-128"/>
              </a:rPr>
              <a:pPr/>
              <a:t>59</a:t>
            </a:fld>
            <a:endParaRPr lang="en-US">
              <a:latin typeface="Times" pitchFamily="-108" charset="0"/>
              <a:ea typeface="ＭＳ Ｐゴシック" pitchFamily="-108" charset="-128"/>
              <a:cs typeface="ＭＳ Ｐゴシック" pitchFamily="-108" charset="-128"/>
            </a:endParaRPr>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smtClean="0">
                <a:latin typeface="Times" pitchFamily="-108" charset="0"/>
              </a:rPr>
              <a:t> in the absence</a:t>
            </a:r>
            <a:r>
              <a:rPr lang="en-US" baseline="0" dirty="0" smtClean="0">
                <a:latin typeface="Times" pitchFamily="-108" charset="0"/>
              </a:rPr>
              <a:t> of any understanding of what is happening </a:t>
            </a:r>
            <a:r>
              <a:rPr lang="en-US" dirty="0" smtClean="0">
                <a:latin typeface="Times" pitchFamily="-108" charset="0"/>
              </a:rPr>
              <a:t>we are relegated to very simple interventions based only the most extreme limits</a:t>
            </a:r>
            <a:r>
              <a:rPr lang="en-US" baseline="0" dirty="0" smtClean="0">
                <a:latin typeface="Times" pitchFamily="-108" charset="0"/>
              </a:rPr>
              <a:t> of </a:t>
            </a:r>
            <a:r>
              <a:rPr lang="en-US" dirty="0" smtClean="0">
                <a:latin typeface="Times" pitchFamily="-108" charset="0"/>
              </a:rPr>
              <a:t>organ</a:t>
            </a:r>
            <a:r>
              <a:rPr lang="en-US" baseline="0" dirty="0" smtClean="0">
                <a:latin typeface="Times" pitchFamily="-108" charset="0"/>
              </a:rPr>
              <a:t> system</a:t>
            </a:r>
            <a:endParaRPr lang="en-US" dirty="0" smtClean="0">
              <a:latin typeface="Times" pitchFamily="-108" charset="0"/>
            </a:endParaRPr>
          </a:p>
        </p:txBody>
      </p:sp>
    </p:spTree>
    <p:extLst>
      <p:ext uri="{BB962C8B-B14F-4D97-AF65-F5344CB8AC3E}">
        <p14:creationId xmlns:p14="http://schemas.microsoft.com/office/powerpoint/2010/main" val="1863103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62</a:t>
            </a:fld>
            <a:endParaRPr lang="en-US" dirty="0"/>
          </a:p>
        </p:txBody>
      </p:sp>
    </p:spTree>
    <p:extLst>
      <p:ext uri="{BB962C8B-B14F-4D97-AF65-F5344CB8AC3E}">
        <p14:creationId xmlns:p14="http://schemas.microsoft.com/office/powerpoint/2010/main" val="3316555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12322C9-6106-3B4C-95B2-9BC5B26DDD30}" type="slidenum">
              <a:rPr lang="en-US" sz="1200">
                <a:latin typeface="Times" pitchFamily="-108" charset="0"/>
              </a:rPr>
              <a:pPr algn="r"/>
              <a:t>63</a:t>
            </a:fld>
            <a:endParaRPr lang="en-US" sz="1200">
              <a:latin typeface="Times" pitchFamily="-108" charset="0"/>
            </a:endParaRPr>
          </a:p>
        </p:txBody>
      </p:sp>
      <p:sp>
        <p:nvSpPr>
          <p:cNvPr id="481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81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smtClean="0">
              <a:latin typeface="Times" pitchFamily="-108" charset="0"/>
            </a:endParaRPr>
          </a:p>
        </p:txBody>
      </p:sp>
    </p:spTree>
    <p:extLst>
      <p:ext uri="{BB962C8B-B14F-4D97-AF65-F5344CB8AC3E}">
        <p14:creationId xmlns:p14="http://schemas.microsoft.com/office/powerpoint/2010/main" val="4251994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65</a:t>
            </a:fld>
            <a:endParaRPr lang="en-US"/>
          </a:p>
        </p:txBody>
      </p:sp>
    </p:spTree>
    <p:extLst>
      <p:ext uri="{BB962C8B-B14F-4D97-AF65-F5344CB8AC3E}">
        <p14:creationId xmlns:p14="http://schemas.microsoft.com/office/powerpoint/2010/main" val="917478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66</a:t>
            </a:fld>
            <a:endParaRPr lang="en-US"/>
          </a:p>
        </p:txBody>
      </p:sp>
    </p:spTree>
    <p:extLst>
      <p:ext uri="{BB962C8B-B14F-4D97-AF65-F5344CB8AC3E}">
        <p14:creationId xmlns:p14="http://schemas.microsoft.com/office/powerpoint/2010/main" val="3037186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marL="440349" lvl="1" indent="-176140" eaLnBrk="1" hangingPunct="1">
              <a:spcBef>
                <a:spcPts val="385"/>
              </a:spcBef>
              <a:defRPr/>
            </a:pPr>
            <a:r>
              <a:rPr lang="en-US" dirty="0" smtClean="0">
                <a:solidFill>
                  <a:schemeClr val="tx1"/>
                </a:solidFill>
                <a:cs typeface="Arial"/>
              </a:rPr>
              <a:t>all information in readily interpretable form, much as a </a:t>
            </a:r>
            <a:r>
              <a:rPr lang="en-US" b="1" dirty="0" smtClean="0">
                <a:solidFill>
                  <a:schemeClr val="tx1"/>
                </a:solidFill>
                <a:cs typeface="Arial"/>
              </a:rPr>
              <a:t>PS receiver </a:t>
            </a:r>
            <a:r>
              <a:rPr lang="en-US" dirty="0" smtClean="0">
                <a:solidFill>
                  <a:schemeClr val="tx1"/>
                </a:solidFill>
                <a:cs typeface="Arial"/>
              </a:rPr>
              <a:t>takes data from satellites and creates </a:t>
            </a:r>
            <a:r>
              <a:rPr lang="en-US" b="1" dirty="0" smtClean="0">
                <a:solidFill>
                  <a:schemeClr val="tx1"/>
                </a:solidFill>
                <a:cs typeface="Arial"/>
              </a:rPr>
              <a:t>situational awareness </a:t>
            </a:r>
            <a:r>
              <a:rPr lang="en-US" dirty="0" smtClean="0">
                <a:solidFill>
                  <a:schemeClr val="tx1"/>
                </a:solidFill>
                <a:cs typeface="Arial"/>
              </a:rPr>
              <a:t>to provide a map back to health for   </a:t>
            </a:r>
          </a:p>
          <a:p>
            <a:pPr marL="440349" lvl="1" indent="-176140" eaLnBrk="1" hangingPunct="1">
              <a:spcBef>
                <a:spcPts val="385"/>
              </a:spcBef>
              <a:defRPr/>
            </a:pPr>
            <a:r>
              <a:rPr lang="en-US" dirty="0" smtClean="0">
                <a:solidFill>
                  <a:schemeClr val="tx1"/>
                </a:solidFill>
                <a:cs typeface="Arial"/>
              </a:rPr>
              <a:t>   each patient</a:t>
            </a:r>
          </a:p>
          <a:p>
            <a:endParaRPr lang="en-US" dirty="0" smtClean="0">
              <a:ea typeface="ＭＳ Ｐゴシック" pitchFamily="34" charset="-128"/>
            </a:endParaRPr>
          </a:p>
        </p:txBody>
      </p:sp>
      <p:sp>
        <p:nvSpPr>
          <p:cNvPr id="55300" name="Slide Number Placeholder 3"/>
          <p:cNvSpPr>
            <a:spLocks noGrp="1"/>
          </p:cNvSpPr>
          <p:nvPr>
            <p:ph type="sldNum" sz="quarter" idx="5"/>
          </p:nvPr>
        </p:nvSpPr>
        <p:spPr>
          <a:noFill/>
        </p:spPr>
        <p:txBody>
          <a:bodyPr/>
          <a:lstStyle/>
          <a:p>
            <a:fld id="{3D104530-3B5E-468A-A3EF-FEE7287B422F}" type="slidenum">
              <a:rPr lang="en-US" smtClean="0">
                <a:ea typeface="ＭＳ Ｐゴシック" pitchFamily="34" charset="-128"/>
              </a:rPr>
              <a:pPr/>
              <a:t>67</a:t>
            </a:fld>
            <a:endParaRPr lang="en-US" smtClean="0">
              <a:ea typeface="ＭＳ Ｐゴシック" pitchFamily="34" charset="-128"/>
            </a:endParaRPr>
          </a:p>
        </p:txBody>
      </p:sp>
    </p:spTree>
    <p:extLst>
      <p:ext uri="{BB962C8B-B14F-4D97-AF65-F5344CB8AC3E}">
        <p14:creationId xmlns:p14="http://schemas.microsoft.com/office/powerpoint/2010/main" val="4253618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68</a:t>
            </a:fld>
            <a:endParaRPr lang="en-US"/>
          </a:p>
        </p:txBody>
      </p:sp>
    </p:spTree>
    <p:extLst>
      <p:ext uri="{BB962C8B-B14F-4D97-AF65-F5344CB8AC3E}">
        <p14:creationId xmlns:p14="http://schemas.microsoft.com/office/powerpoint/2010/main" val="27339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metrics that are likely impacting this plot: </a:t>
            </a:r>
          </a:p>
          <a:p>
            <a:r>
              <a:rPr lang="en-US" baseline="0" dirty="0" smtClean="0"/>
              <a:t>CPP is composed of MAP and ICP,  FiO2, cardiac output, MAP, ICP, </a:t>
            </a:r>
            <a:endParaRPr lang="en-US" dirty="0"/>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12</a:t>
            </a:fld>
            <a:endParaRPr lang="en-US"/>
          </a:p>
        </p:txBody>
      </p:sp>
    </p:spTree>
    <p:extLst>
      <p:ext uri="{BB962C8B-B14F-4D97-AF65-F5344CB8AC3E}">
        <p14:creationId xmlns:p14="http://schemas.microsoft.com/office/powerpoint/2010/main" val="660899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F9777-CF21-4302-9D33-6913143AAB42}" type="slidenum">
              <a:rPr lang="en-US" smtClean="0"/>
              <a:t>70</a:t>
            </a:fld>
            <a:endParaRPr lang="en-US"/>
          </a:p>
        </p:txBody>
      </p:sp>
    </p:spTree>
    <p:extLst>
      <p:ext uri="{BB962C8B-B14F-4D97-AF65-F5344CB8AC3E}">
        <p14:creationId xmlns:p14="http://schemas.microsoft.com/office/powerpoint/2010/main" val="1218084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5A88-5A44-49D9-9D13-67AFB2C67403}" type="slidenum">
              <a:rPr lang="en-US" smtClean="0"/>
              <a:t>71</a:t>
            </a:fld>
            <a:endParaRPr lang="en-US"/>
          </a:p>
        </p:txBody>
      </p:sp>
    </p:spTree>
    <p:extLst>
      <p:ext uri="{BB962C8B-B14F-4D97-AF65-F5344CB8AC3E}">
        <p14:creationId xmlns:p14="http://schemas.microsoft.com/office/powerpoint/2010/main" val="3827271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5A88-5A44-49D9-9D13-67AFB2C67403}" type="slidenum">
              <a:rPr lang="en-US" smtClean="0"/>
              <a:t>72</a:t>
            </a:fld>
            <a:endParaRPr lang="en-US"/>
          </a:p>
        </p:txBody>
      </p:sp>
    </p:spTree>
    <p:extLst>
      <p:ext uri="{BB962C8B-B14F-4D97-AF65-F5344CB8AC3E}">
        <p14:creationId xmlns:p14="http://schemas.microsoft.com/office/powerpoint/2010/main" val="369833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5A88-5A44-49D9-9D13-67AFB2C67403}" type="slidenum">
              <a:rPr lang="en-US" smtClean="0"/>
              <a:t>73</a:t>
            </a:fld>
            <a:endParaRPr lang="en-US"/>
          </a:p>
        </p:txBody>
      </p:sp>
    </p:spTree>
    <p:extLst>
      <p:ext uri="{BB962C8B-B14F-4D97-AF65-F5344CB8AC3E}">
        <p14:creationId xmlns:p14="http://schemas.microsoft.com/office/powerpoint/2010/main" val="2403923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26D945B-8F5E-A349-A156-ACDD949F63C8}" type="slidenum">
              <a:rPr lang="en-US" sz="1200">
                <a:latin typeface="Times" pitchFamily="-108" charset="0"/>
              </a:rPr>
              <a:pPr algn="r"/>
              <a:t>74</a:t>
            </a:fld>
            <a:endParaRPr lang="en-US" sz="1200">
              <a:latin typeface="Times" pitchFamily="-108" charset="0"/>
            </a:endParaRPr>
          </a:p>
        </p:txBody>
      </p:sp>
      <p:sp>
        <p:nvSpPr>
          <p:cNvPr id="2969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97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smtClean="0">
              <a:latin typeface="Times" pitchFamily="-108" charset="0"/>
            </a:endParaRPr>
          </a:p>
        </p:txBody>
      </p:sp>
    </p:spTree>
    <p:extLst>
      <p:ext uri="{BB962C8B-B14F-4D97-AF65-F5344CB8AC3E}">
        <p14:creationId xmlns:p14="http://schemas.microsoft.com/office/powerpoint/2010/main" val="26400532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4BE83BE-004B-214D-9BC4-63D1E2277F34}" type="slidenum">
              <a:rPr lang="en-US">
                <a:latin typeface="Times" pitchFamily="-108" charset="0"/>
                <a:ea typeface="ＭＳ Ｐゴシック" pitchFamily="-108" charset="-128"/>
                <a:cs typeface="ＭＳ Ｐゴシック" pitchFamily="-108" charset="-128"/>
              </a:rPr>
              <a:pPr/>
              <a:t>75</a:t>
            </a:fld>
            <a:endParaRPr lang="en-US">
              <a:latin typeface="Times" pitchFamily="-108" charset="0"/>
              <a:ea typeface="ＭＳ Ｐゴシック" pitchFamily="-108" charset="-128"/>
              <a:cs typeface="ＭＳ Ｐゴシック" pitchFamily="-108" charset="-128"/>
            </a:endParaRPr>
          </a:p>
        </p:txBody>
      </p:sp>
      <p:sp>
        <p:nvSpPr>
          <p:cNvPr id="317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smtClean="0">
              <a:latin typeface="Times" pitchFamily="-108" charset="0"/>
            </a:endParaRPr>
          </a:p>
        </p:txBody>
      </p:sp>
    </p:spTree>
    <p:extLst>
      <p:ext uri="{BB962C8B-B14F-4D97-AF65-F5344CB8AC3E}">
        <p14:creationId xmlns:p14="http://schemas.microsoft.com/office/powerpoint/2010/main" val="2503588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4BE83BE-004B-214D-9BC4-63D1E2277F34}" type="slidenum">
              <a:rPr lang="en-US">
                <a:latin typeface="Times" pitchFamily="-108" charset="0"/>
                <a:ea typeface="ＭＳ Ｐゴシック" pitchFamily="-108" charset="-128"/>
                <a:cs typeface="ＭＳ Ｐゴシック" pitchFamily="-108" charset="-128"/>
              </a:rPr>
              <a:pPr/>
              <a:t>76</a:t>
            </a:fld>
            <a:endParaRPr lang="en-US">
              <a:latin typeface="Times" pitchFamily="-108" charset="0"/>
              <a:ea typeface="ＭＳ Ｐゴシック" pitchFamily="-108" charset="-128"/>
              <a:cs typeface="ＭＳ Ｐゴシック" pitchFamily="-108" charset="-128"/>
            </a:endParaRPr>
          </a:p>
        </p:txBody>
      </p:sp>
      <p:sp>
        <p:nvSpPr>
          <p:cNvPr id="317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smtClean="0">
              <a:latin typeface="Times" pitchFamily="-108" charset="0"/>
            </a:endParaRPr>
          </a:p>
        </p:txBody>
      </p:sp>
    </p:spTree>
    <p:extLst>
      <p:ext uri="{BB962C8B-B14F-4D97-AF65-F5344CB8AC3E}">
        <p14:creationId xmlns:p14="http://schemas.microsoft.com/office/powerpoint/2010/main" val="26261030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4BE83BE-004B-214D-9BC4-63D1E2277F34}" type="slidenum">
              <a:rPr lang="en-US">
                <a:latin typeface="Times" pitchFamily="-108" charset="0"/>
                <a:ea typeface="ＭＳ Ｐゴシック" pitchFamily="-108" charset="-128"/>
                <a:cs typeface="ＭＳ Ｐゴシック" pitchFamily="-108" charset="-128"/>
              </a:rPr>
              <a:pPr/>
              <a:t>77</a:t>
            </a:fld>
            <a:endParaRPr lang="en-US">
              <a:latin typeface="Times" pitchFamily="-108" charset="0"/>
              <a:ea typeface="ＭＳ Ｐゴシック" pitchFamily="-108" charset="-128"/>
              <a:cs typeface="ＭＳ Ｐゴシック" pitchFamily="-108" charset="-128"/>
            </a:endParaRPr>
          </a:p>
        </p:txBody>
      </p:sp>
      <p:sp>
        <p:nvSpPr>
          <p:cNvPr id="317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dirty="0" smtClean="0">
              <a:latin typeface="Times" pitchFamily="-108" charset="0"/>
            </a:endParaRPr>
          </a:p>
        </p:txBody>
      </p:sp>
    </p:spTree>
    <p:extLst>
      <p:ext uri="{BB962C8B-B14F-4D97-AF65-F5344CB8AC3E}">
        <p14:creationId xmlns:p14="http://schemas.microsoft.com/office/powerpoint/2010/main" val="3008736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2111E98-6E50-A443-8134-41F9E3A6EC5B}" type="slidenum">
              <a:rPr lang="en-US">
                <a:latin typeface="Arial" charset="0"/>
              </a:rPr>
              <a:pPr/>
              <a:t>78</a:t>
            </a:fld>
            <a:endParaRPr lang="en-US">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998666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7CCEBDB-FCD8-FD43-86FE-E5E205BF05F5}" type="slidenum">
              <a:rPr lang="en-US">
                <a:latin typeface="Times" pitchFamily="-108" charset="0"/>
                <a:ea typeface="ＭＳ Ｐゴシック" pitchFamily="-108" charset="-128"/>
                <a:cs typeface="ＭＳ Ｐゴシック" pitchFamily="-108" charset="-128"/>
              </a:rPr>
              <a:pPr/>
              <a:t>79</a:t>
            </a:fld>
            <a:endParaRPr lang="en-US">
              <a:latin typeface="Times" pitchFamily="-108" charset="0"/>
              <a:ea typeface="ＭＳ Ｐゴシック" pitchFamily="-108" charset="-128"/>
              <a:cs typeface="ＭＳ Ｐゴシック" pitchFamily="-108" charset="-128"/>
            </a:endParaRPr>
          </a:p>
        </p:txBody>
      </p:sp>
      <p:sp>
        <p:nvSpPr>
          <p:cNvPr id="358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379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defRPr/>
            </a:pPr>
            <a:endParaRPr lang="en-US" dirty="0">
              <a:latin typeface="Times"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16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88D55CF-4E8E-B048-B353-658FD6DCC4D7}" type="slidenum">
              <a:rPr lang="en-US">
                <a:latin typeface="Times" pitchFamily="-108" charset="0"/>
                <a:ea typeface="ＭＳ Ｐゴシック" pitchFamily="-108" charset="-128"/>
                <a:cs typeface="ＭＳ Ｐゴシック" pitchFamily="-108" charset="-128"/>
              </a:rPr>
              <a:pPr/>
              <a:t>13</a:t>
            </a:fld>
            <a:endParaRPr lang="en-US">
              <a:latin typeface="Times" pitchFamily="-108" charset="0"/>
              <a:ea typeface="ＭＳ Ｐゴシック" pitchFamily="-108" charset="-128"/>
              <a:cs typeface="ＭＳ Ｐゴシック" pitchFamily="-108" charset="-128"/>
            </a:endParaRPr>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dirty="0" smtClean="0">
                <a:latin typeface="Times" pitchFamily="-108" charset="0"/>
              </a:rPr>
              <a:t> in the absence</a:t>
            </a:r>
            <a:r>
              <a:rPr lang="en-US" baseline="0" dirty="0" smtClean="0">
                <a:latin typeface="Times" pitchFamily="-108" charset="0"/>
              </a:rPr>
              <a:t> of any understanding of what is happening </a:t>
            </a:r>
            <a:r>
              <a:rPr lang="en-US" dirty="0" smtClean="0">
                <a:latin typeface="Times" pitchFamily="-108" charset="0"/>
              </a:rPr>
              <a:t>we are relegated to very simple interventions based only the most extreme limits</a:t>
            </a:r>
            <a:r>
              <a:rPr lang="en-US" baseline="0" dirty="0" smtClean="0">
                <a:latin typeface="Times" pitchFamily="-108" charset="0"/>
              </a:rPr>
              <a:t> of </a:t>
            </a:r>
            <a:r>
              <a:rPr lang="en-US" dirty="0" smtClean="0">
                <a:latin typeface="Times" pitchFamily="-108" charset="0"/>
              </a:rPr>
              <a:t>organ</a:t>
            </a:r>
            <a:r>
              <a:rPr lang="en-US" baseline="0" dirty="0" smtClean="0">
                <a:latin typeface="Times" pitchFamily="-108" charset="0"/>
              </a:rPr>
              <a:t> system</a:t>
            </a:r>
            <a:endParaRPr lang="en-US" dirty="0" smtClean="0">
              <a:latin typeface="Times" pitchFamily="-108" charset="0"/>
            </a:endParaRPr>
          </a:p>
        </p:txBody>
      </p:sp>
    </p:spTree>
    <p:extLst>
      <p:ext uri="{BB962C8B-B14F-4D97-AF65-F5344CB8AC3E}">
        <p14:creationId xmlns:p14="http://schemas.microsoft.com/office/powerpoint/2010/main" val="5397120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80</a:t>
            </a:fld>
            <a:endParaRPr lang="en-US"/>
          </a:p>
        </p:txBody>
      </p:sp>
    </p:spTree>
    <p:extLst>
      <p:ext uri="{BB962C8B-B14F-4D97-AF65-F5344CB8AC3E}">
        <p14:creationId xmlns:p14="http://schemas.microsoft.com/office/powerpoint/2010/main" val="3996473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81</a:t>
            </a:fld>
            <a:endParaRPr lang="en-US"/>
          </a:p>
        </p:txBody>
      </p:sp>
    </p:spTree>
    <p:extLst>
      <p:ext uri="{BB962C8B-B14F-4D97-AF65-F5344CB8AC3E}">
        <p14:creationId xmlns:p14="http://schemas.microsoft.com/office/powerpoint/2010/main" val="14055884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5A88-5A44-49D9-9D13-67AFB2C67403}" type="slidenum">
              <a:rPr lang="en-US" smtClean="0"/>
              <a:t>84</a:t>
            </a:fld>
            <a:endParaRPr lang="en-US"/>
          </a:p>
        </p:txBody>
      </p:sp>
    </p:spTree>
    <p:extLst>
      <p:ext uri="{BB962C8B-B14F-4D97-AF65-F5344CB8AC3E}">
        <p14:creationId xmlns:p14="http://schemas.microsoft.com/office/powerpoint/2010/main" val="23626893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91</a:t>
            </a:fld>
            <a:endParaRPr lang="en-US"/>
          </a:p>
        </p:txBody>
      </p:sp>
    </p:spTree>
    <p:extLst>
      <p:ext uri="{BB962C8B-B14F-4D97-AF65-F5344CB8AC3E}">
        <p14:creationId xmlns:p14="http://schemas.microsoft.com/office/powerpoint/2010/main" val="4053764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7470-D840-46C7-9146-8E4BF4CD97AE}" type="slidenum">
              <a:rPr lang="en-US" smtClean="0"/>
              <a:pPr/>
              <a:t>94</a:t>
            </a:fld>
            <a:endParaRPr lang="en-US"/>
          </a:p>
        </p:txBody>
      </p:sp>
    </p:spTree>
    <p:extLst>
      <p:ext uri="{BB962C8B-B14F-4D97-AF65-F5344CB8AC3E}">
        <p14:creationId xmlns:p14="http://schemas.microsoft.com/office/powerpoint/2010/main" val="21982250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02756" indent="-270291">
              <a:defRPr>
                <a:solidFill>
                  <a:schemeClr val="tx1"/>
                </a:solidFill>
                <a:latin typeface="Arial" charset="0"/>
                <a:cs typeface="Arial" charset="0"/>
              </a:defRPr>
            </a:lvl2pPr>
            <a:lvl3pPr marL="1081164" indent="-216233">
              <a:defRPr>
                <a:solidFill>
                  <a:schemeClr val="tx1"/>
                </a:solidFill>
                <a:latin typeface="Arial" charset="0"/>
                <a:cs typeface="Arial" charset="0"/>
              </a:defRPr>
            </a:lvl3pPr>
            <a:lvl4pPr marL="1513629" indent="-216233">
              <a:defRPr>
                <a:solidFill>
                  <a:schemeClr val="tx1"/>
                </a:solidFill>
                <a:latin typeface="Arial" charset="0"/>
                <a:cs typeface="Arial" charset="0"/>
              </a:defRPr>
            </a:lvl4pPr>
            <a:lvl5pPr marL="1946095" indent="-216233">
              <a:defRPr>
                <a:solidFill>
                  <a:schemeClr val="tx1"/>
                </a:solidFill>
                <a:latin typeface="Arial" charset="0"/>
                <a:cs typeface="Arial" charset="0"/>
              </a:defRPr>
            </a:lvl5pPr>
            <a:lvl6pPr marL="2378560" indent="-216233" eaLnBrk="0" fontAlgn="base" hangingPunct="0">
              <a:spcBef>
                <a:spcPct val="0"/>
              </a:spcBef>
              <a:spcAft>
                <a:spcPct val="0"/>
              </a:spcAft>
              <a:defRPr>
                <a:solidFill>
                  <a:schemeClr val="tx1"/>
                </a:solidFill>
                <a:latin typeface="Arial" charset="0"/>
                <a:cs typeface="Arial" charset="0"/>
              </a:defRPr>
            </a:lvl6pPr>
            <a:lvl7pPr marL="2811026" indent="-216233" eaLnBrk="0" fontAlgn="base" hangingPunct="0">
              <a:spcBef>
                <a:spcPct val="0"/>
              </a:spcBef>
              <a:spcAft>
                <a:spcPct val="0"/>
              </a:spcAft>
              <a:defRPr>
                <a:solidFill>
                  <a:schemeClr val="tx1"/>
                </a:solidFill>
                <a:latin typeface="Arial" charset="0"/>
                <a:cs typeface="Arial" charset="0"/>
              </a:defRPr>
            </a:lvl7pPr>
            <a:lvl8pPr marL="3243491" indent="-216233" eaLnBrk="0" fontAlgn="base" hangingPunct="0">
              <a:spcBef>
                <a:spcPct val="0"/>
              </a:spcBef>
              <a:spcAft>
                <a:spcPct val="0"/>
              </a:spcAft>
              <a:defRPr>
                <a:solidFill>
                  <a:schemeClr val="tx1"/>
                </a:solidFill>
                <a:latin typeface="Arial" charset="0"/>
                <a:cs typeface="Arial" charset="0"/>
              </a:defRPr>
            </a:lvl8pPr>
            <a:lvl9pPr marL="3675957" indent="-216233" eaLnBrk="0" fontAlgn="base" hangingPunct="0">
              <a:spcBef>
                <a:spcPct val="0"/>
              </a:spcBef>
              <a:spcAft>
                <a:spcPct val="0"/>
              </a:spcAft>
              <a:defRPr>
                <a:solidFill>
                  <a:schemeClr val="tx1"/>
                </a:solidFill>
                <a:latin typeface="Arial" charset="0"/>
                <a:cs typeface="Arial" charset="0"/>
              </a:defRPr>
            </a:lvl9pPr>
          </a:lstStyle>
          <a:p>
            <a:fld id="{373D407D-4612-49AC-A007-2932B3318AE0}" type="slidenum">
              <a:rPr lang="en-US" smtClean="0"/>
              <a:pPr/>
              <a:t>95</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should be a standard that is readily available yet takes a ton of work.  Demand and be angry that you can’t see this for all your patients. </a:t>
            </a:r>
          </a:p>
        </p:txBody>
      </p:sp>
    </p:spTree>
    <p:extLst>
      <p:ext uri="{BB962C8B-B14F-4D97-AF65-F5344CB8AC3E}">
        <p14:creationId xmlns:p14="http://schemas.microsoft.com/office/powerpoint/2010/main" val="1054908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96</a:t>
            </a:fld>
            <a:endParaRPr lang="en-US"/>
          </a:p>
        </p:txBody>
      </p:sp>
    </p:spTree>
    <p:extLst>
      <p:ext uri="{BB962C8B-B14F-4D97-AF65-F5344CB8AC3E}">
        <p14:creationId xmlns:p14="http://schemas.microsoft.com/office/powerpoint/2010/main" val="967343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108</a:t>
            </a:fld>
            <a:endParaRPr lang="en-US"/>
          </a:p>
        </p:txBody>
      </p:sp>
    </p:spTree>
    <p:extLst>
      <p:ext uri="{BB962C8B-B14F-4D97-AF65-F5344CB8AC3E}">
        <p14:creationId xmlns:p14="http://schemas.microsoft.com/office/powerpoint/2010/main" val="1067750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FontTx/>
              <a:buAutoNum type="arabicPeriod"/>
              <a:defRPr/>
            </a:pPr>
            <a:r>
              <a:rPr lang="en-US" dirty="0" smtClean="0"/>
              <a:t>Quad charts should be submitted with the original proposals and then updated quarterly with the quarterly reports.  The measurable goals are placed on the chart at that time.  These are put in the lower right quadrant for each year of execution. Sample goals are put above.</a:t>
            </a:r>
          </a:p>
          <a:p>
            <a:pPr marL="228600" indent="-228600" eaLnBrk="1" fontAlgn="auto" hangingPunct="1">
              <a:spcBef>
                <a:spcPts val="0"/>
              </a:spcBef>
              <a:spcAft>
                <a:spcPts val="0"/>
              </a:spcAft>
              <a:buFontTx/>
              <a:buAutoNum type="arabicPeriod"/>
              <a:defRPr/>
            </a:pPr>
            <a:r>
              <a:rPr lang="en-US" dirty="0" smtClean="0"/>
              <a:t>Each quarter do the following:</a:t>
            </a:r>
          </a:p>
          <a:p>
            <a:pPr marL="685800" lvl="1" indent="-228600" eaLnBrk="1" fontAlgn="auto" hangingPunct="1">
              <a:spcBef>
                <a:spcPts val="0"/>
              </a:spcBef>
              <a:spcAft>
                <a:spcPts val="0"/>
              </a:spcAft>
              <a:buFontTx/>
              <a:buAutoNum type="arabicPeriod"/>
              <a:defRPr/>
            </a:pPr>
            <a:r>
              <a:rPr lang="en-US" dirty="0" smtClean="0"/>
              <a:t>Once you start a study on your timeline chart, place a bar on the timeline bar where you are in the study. Each quarter, move the bars to represent the current location in the study.</a:t>
            </a:r>
          </a:p>
          <a:p>
            <a:pPr marL="685800" lvl="1" indent="-228600" eaLnBrk="1" fontAlgn="auto" hangingPunct="1">
              <a:spcBef>
                <a:spcPts val="0"/>
              </a:spcBef>
              <a:spcAft>
                <a:spcPts val="0"/>
              </a:spcAft>
              <a:buFontTx/>
              <a:buAutoNum type="arabicPeriod"/>
              <a:defRPr/>
            </a:pPr>
            <a:r>
              <a:rPr lang="en-US" dirty="0" smtClean="0"/>
              <a:t>Check off your goals and milestones as you complete them. Here are some checked bars and empty bars </a:t>
            </a:r>
            <a:r>
              <a:rPr lang="en-US" dirty="0" smtClean="0">
                <a:sym typeface="Wingdings 2"/>
              </a:rPr>
              <a:t>  to use</a:t>
            </a:r>
            <a:endParaRPr lang="en-US" dirty="0" smtClean="0"/>
          </a:p>
          <a:p>
            <a:pPr marL="685800" lvl="1" indent="-228600" eaLnBrk="1" fontAlgn="auto" hangingPunct="1">
              <a:spcBef>
                <a:spcPts val="0"/>
              </a:spcBef>
              <a:spcAft>
                <a:spcPts val="0"/>
              </a:spcAft>
              <a:buFontTx/>
              <a:buAutoNum type="arabicPeriod"/>
              <a:defRPr/>
            </a:pPr>
            <a:r>
              <a:rPr lang="en-US" dirty="0" smtClean="0"/>
              <a:t>If your timelines change, modify the timeline bar’s length and position </a:t>
            </a:r>
            <a:r>
              <a:rPr lang="en-US" i="1" dirty="0" smtClean="0"/>
              <a:t>but if you change them, make sure and comment on the change under Comments/Challenges/Issues/Concerns</a:t>
            </a:r>
          </a:p>
          <a:p>
            <a:pPr marL="685800" lvl="1" indent="-228600" eaLnBrk="1" fontAlgn="auto" hangingPunct="1">
              <a:spcBef>
                <a:spcPts val="0"/>
              </a:spcBef>
              <a:spcAft>
                <a:spcPts val="0"/>
              </a:spcAft>
              <a:buFontTx/>
              <a:buAutoNum type="arabicPeriod"/>
              <a:defRPr/>
            </a:pPr>
            <a:r>
              <a:rPr lang="en-US" dirty="0" smtClean="0"/>
              <a:t>Make sure and place a new accomplishment in the upper </a:t>
            </a:r>
            <a:r>
              <a:rPr lang="en-US" smtClean="0"/>
              <a:t>right quadrant.</a:t>
            </a:r>
            <a:endParaRPr lang="en-US" dirty="0" smtClean="0"/>
          </a:p>
          <a:p>
            <a:pPr marL="685800" lvl="1" indent="-228600" eaLnBrk="1" fontAlgn="auto" hangingPunct="1">
              <a:spcBef>
                <a:spcPts val="0"/>
              </a:spcBef>
              <a:spcAft>
                <a:spcPts val="0"/>
              </a:spcAft>
              <a:buFontTx/>
              <a:buAutoNum type="arabicPeriod"/>
              <a:defRPr/>
            </a:pPr>
            <a:endParaRPr lang="en-US" i="1" dirty="0" smtClean="0"/>
          </a:p>
          <a:p>
            <a:pPr marL="685800" lvl="1" indent="-228600" eaLnBrk="1" fontAlgn="auto" hangingPunct="1">
              <a:spcBef>
                <a:spcPts val="0"/>
              </a:spcBef>
              <a:spcAft>
                <a:spcPts val="0"/>
              </a:spcAft>
              <a:buFontTx/>
              <a:buAutoNum type="arabicPeriod"/>
              <a:defRPr/>
            </a:pPr>
            <a:endParaRPr lang="en-US" dirty="0" smtClean="0"/>
          </a:p>
          <a:p>
            <a:pPr eaLnBrk="1" fontAlgn="auto" hangingPunct="1">
              <a:spcBef>
                <a:spcPts val="0"/>
              </a:spcBef>
              <a:spcAft>
                <a:spcPts val="0"/>
              </a:spcAft>
              <a:defRPr/>
            </a:pPr>
            <a:endParaRPr 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85E614-3F0C-43C9-B6A4-AAD925C7AC48}" type="slidenum">
              <a:rPr lang="en-US" smtClean="0"/>
              <a:pPr eaLnBrk="1" hangingPunct="1"/>
              <a:t>124</a:t>
            </a:fld>
            <a:endParaRPr lang="en-US" smtClean="0"/>
          </a:p>
        </p:txBody>
      </p:sp>
    </p:spTree>
    <p:extLst>
      <p:ext uri="{BB962C8B-B14F-4D97-AF65-F5344CB8AC3E}">
        <p14:creationId xmlns:p14="http://schemas.microsoft.com/office/powerpoint/2010/main" val="17040587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20F8AC-E457-4CCC-94E2-B34AA3651C7A}" type="slidenum">
              <a:rPr lang="en-US" smtClean="0"/>
              <a:t>128</a:t>
            </a:fld>
            <a:endParaRPr lang="en-US"/>
          </a:p>
        </p:txBody>
      </p:sp>
    </p:spTree>
    <p:extLst>
      <p:ext uri="{BB962C8B-B14F-4D97-AF65-F5344CB8AC3E}">
        <p14:creationId xmlns:p14="http://schemas.microsoft.com/office/powerpoint/2010/main" val="290888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95C3BA3-2653-0843-92AA-1DBA9AAEC3A9}" type="slidenum">
              <a:rPr lang="en-US" smtClean="0"/>
              <a:pPr>
                <a:defRPr/>
              </a:pPr>
              <a:t>16</a:t>
            </a:fld>
            <a:endParaRPr lang="en-US"/>
          </a:p>
        </p:txBody>
      </p:sp>
    </p:spTree>
    <p:extLst>
      <p:ext uri="{BB962C8B-B14F-4D97-AF65-F5344CB8AC3E}">
        <p14:creationId xmlns:p14="http://schemas.microsoft.com/office/powerpoint/2010/main" val="177330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prospective 1-year observational study. Incidents were collected with use of a multifaceted approach including direct continuous observation. The primary outcomes were the incidence and rates of adverse events and serious errors per 1000 patient-days. A total of 391 patients with 420 unit admissions were studied during 1490 patient-days. We found </a:t>
            </a:r>
            <a:r>
              <a:rPr lang="en-US" b="1" dirty="0" smtClean="0"/>
              <a:t>120 adverse events in 79 patients (20.2%)</a:t>
            </a:r>
            <a:r>
              <a:rPr lang="en-US" dirty="0" smtClean="0"/>
              <a:t>, including 66 (55%) </a:t>
            </a:r>
            <a:r>
              <a:rPr lang="en-US" dirty="0" err="1" smtClean="0"/>
              <a:t>nonpreventable</a:t>
            </a:r>
            <a:r>
              <a:rPr lang="en-US" dirty="0" smtClean="0"/>
              <a:t> and 54 (45%) preventable adverse events.</a:t>
            </a:r>
            <a:endParaRPr lang="en-US" dirty="0"/>
          </a:p>
        </p:txBody>
      </p:sp>
      <p:sp>
        <p:nvSpPr>
          <p:cNvPr id="4" name="Slide Number Placeholder 3"/>
          <p:cNvSpPr>
            <a:spLocks noGrp="1"/>
          </p:cNvSpPr>
          <p:nvPr>
            <p:ph type="sldNum" sz="quarter" idx="10"/>
          </p:nvPr>
        </p:nvSpPr>
        <p:spPr/>
        <p:txBody>
          <a:bodyPr/>
          <a:lstStyle/>
          <a:p>
            <a:pPr>
              <a:defRPr/>
            </a:pPr>
            <a:fld id="{F85F8E57-3712-4528-A640-2FA9D0E4C732}" type="slidenum">
              <a:rPr lang="en-US" smtClean="0"/>
              <a:pPr>
                <a:defRPr/>
              </a:pPr>
              <a:t>18</a:t>
            </a:fld>
            <a:endParaRPr lang="en-US"/>
          </a:p>
        </p:txBody>
      </p:sp>
    </p:spTree>
    <p:extLst>
      <p:ext uri="{BB962C8B-B14F-4D97-AF65-F5344CB8AC3E}">
        <p14:creationId xmlns:p14="http://schemas.microsoft.com/office/powerpoint/2010/main" val="257334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3891" name="Rectangle 3"/>
          <p:cNvSpPr>
            <a:spLocks noGrp="1" noChangeArrowheads="1"/>
          </p:cNvSpPr>
          <p:nvPr>
            <p:ph type="body" idx="1"/>
          </p:nvPr>
        </p:nvSpPr>
        <p:spPr bwMode="auto">
          <a:xfrm>
            <a:off x="914400" y="4343400"/>
            <a:ext cx="5029200" cy="4114800"/>
          </a:xfrm>
          <a:prstGeom prst="rect">
            <a:avLst/>
          </a:prstGeom>
          <a:noFill/>
          <a:ln w="12700" cap="sq">
            <a:miter lim="800000"/>
            <a:headEnd type="none" w="sm" len="sm"/>
            <a:tailEnd type="none" w="sm" len="sm"/>
          </a:ln>
        </p:spPr>
        <p:txBody>
          <a:bodyPr/>
          <a:lstStyle/>
          <a:p>
            <a:endParaRPr lang="en-US"/>
          </a:p>
        </p:txBody>
      </p:sp>
    </p:spTree>
    <p:extLst>
      <p:ext uri="{BB962C8B-B14F-4D97-AF65-F5344CB8AC3E}">
        <p14:creationId xmlns:p14="http://schemas.microsoft.com/office/powerpoint/2010/main" val="856652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48B85B-329D-4C6C-80ED-B70A7A13484F}"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8B85B-329D-4C6C-80ED-B70A7A13484F}"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8B85B-329D-4C6C-80ED-B70A7A13484F}"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1E282CD-1353-4C8B-A028-79CF1EC9710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p:nvPr>
        </p:nvSpPr>
        <p:spPr/>
        <p:txBody>
          <a:bodyPr/>
          <a:lstStyle/>
          <a:p>
            <a:r>
              <a:rPr lang="en-US" dirty="0" smtClean="0"/>
              <a:t>Click to edit Master title style</a:t>
            </a:r>
            <a:endParaRPr lang="en-US" dirty="0"/>
          </a:p>
        </p:txBody>
      </p:sp>
      <p:sp>
        <p:nvSpPr>
          <p:cNvPr id="20" name="Text Placeholder 2"/>
          <p:cNvSpPr>
            <a:spLocks noGrp="1"/>
          </p:cNvSpPr>
          <p:nvPr>
            <p:ph type="body" idx="13"/>
          </p:nvPr>
        </p:nvSpPr>
        <p:spPr>
          <a:xfrm>
            <a:off x="0" y="723014"/>
            <a:ext cx="9144000" cy="265814"/>
          </a:xfrm>
        </p:spPr>
        <p:txBody>
          <a:bodyPr anchor="b"/>
          <a:lstStyle>
            <a:lvl1pPr marL="0" indent="0" algn="ctr">
              <a:buNone/>
              <a:defRPr sz="1300" b="0">
                <a:solidFill>
                  <a:srgbClr val="FFFFFF"/>
                </a:solidFill>
                <a:latin typeface="Arial" pitchFamily="34" charset="0"/>
                <a:cs typeface="Arial" pitchFamily="34" charset="0"/>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smtClean="0"/>
              <a:t>Click to edit Master text styles</a:t>
            </a:r>
          </a:p>
        </p:txBody>
      </p:sp>
      <p:sp>
        <p:nvSpPr>
          <p:cNvPr id="5" name="Date Placeholder 3"/>
          <p:cNvSpPr>
            <a:spLocks noGrp="1"/>
          </p:cNvSpPr>
          <p:nvPr>
            <p:ph type="dt" sz="half" idx="14"/>
          </p:nvPr>
        </p:nvSpPr>
        <p:spPr>
          <a:xfrm>
            <a:off x="6156325" y="6429375"/>
            <a:ext cx="1514475" cy="295275"/>
          </a:xfrm>
        </p:spPr>
        <p:txBody>
          <a:bodyPr lIns="91429" tIns="45714" rIns="91429" bIns="45714" anchor="t"/>
          <a:lstStyle>
            <a:lvl1pPr eaLnBrk="0" hangingPunct="0">
              <a:defRPr>
                <a:solidFill>
                  <a:srgbClr val="606060"/>
                </a:solidFill>
                <a:latin typeface="Arial" charset="0"/>
              </a:defRPr>
            </a:lvl1pPr>
          </a:lstStyle>
          <a:p>
            <a:pPr>
              <a:defRPr/>
            </a:pPr>
            <a:fld id="{42D9081A-D1A6-446F-9CA5-59BBD14B892C}" type="datetime1">
              <a:rPr lang="en-US"/>
              <a:pPr>
                <a:defRPr/>
              </a:pPr>
              <a:t>2/26/16</a:t>
            </a:fld>
            <a:endParaRPr lang="en-US"/>
          </a:p>
        </p:txBody>
      </p:sp>
      <p:sp>
        <p:nvSpPr>
          <p:cNvPr id="6" name="Footer Placeholder 4"/>
          <p:cNvSpPr>
            <a:spLocks noGrp="1"/>
          </p:cNvSpPr>
          <p:nvPr>
            <p:ph type="ftr" sz="quarter" idx="15"/>
          </p:nvPr>
        </p:nvSpPr>
        <p:spPr>
          <a:xfrm>
            <a:off x="3119438" y="6429375"/>
            <a:ext cx="2968625" cy="304800"/>
          </a:xfrm>
          <a:prstGeom prst="rect">
            <a:avLst/>
          </a:prstGeom>
        </p:spPr>
        <p:txBody>
          <a:bodyPr wrap="square" lIns="91429" tIns="45714" rIns="91429" bIns="45714" numCol="1" anchor="t" anchorCtr="0" compatLnSpc="1">
            <a:prstTxWarp prst="textNoShape">
              <a:avLst/>
            </a:prstTxWarp>
          </a:bodyPr>
          <a:lstStyle>
            <a:lvl1pPr eaLnBrk="0" hangingPunct="0">
              <a:defRPr sz="1200">
                <a:solidFill>
                  <a:srgbClr val="606060"/>
                </a:solidFill>
                <a:latin typeface="Arial" charset="0"/>
                <a:ea typeface="ＭＳ Ｐゴシック" pitchFamily="-65" charset="-128"/>
                <a:cs typeface="+mn-cs"/>
              </a:defRPr>
            </a:lvl1pPr>
          </a:lstStyle>
          <a:p>
            <a:pPr>
              <a:defRPr/>
            </a:pPr>
            <a:r>
              <a:rPr lang="en-US"/>
              <a:t>IMEDS Team Proprietary </a:t>
            </a:r>
            <a:endParaRPr lang="en-US" dirty="0"/>
          </a:p>
        </p:txBody>
      </p:sp>
      <p:sp>
        <p:nvSpPr>
          <p:cNvPr id="7" name="Slide Number Placeholder 5"/>
          <p:cNvSpPr>
            <a:spLocks noGrp="1"/>
          </p:cNvSpPr>
          <p:nvPr>
            <p:ph type="sldNum" sz="quarter" idx="16"/>
          </p:nvPr>
        </p:nvSpPr>
        <p:spPr>
          <a:xfrm>
            <a:off x="0" y="6550025"/>
            <a:ext cx="549275" cy="293688"/>
          </a:xfrm>
        </p:spPr>
        <p:txBody>
          <a:bodyPr/>
          <a:lstStyle>
            <a:lvl1pPr>
              <a:defRPr/>
            </a:lvl1pPr>
          </a:lstStyle>
          <a:p>
            <a:pPr>
              <a:defRPr/>
            </a:pPr>
            <a:fld id="{3CBA766B-E8DD-4916-B6A6-AE18EE426B48}" type="slidenum">
              <a:rPr lang="en-US"/>
              <a:pPr>
                <a:defRPr/>
              </a:pPr>
              <a:t>‹#›</a:t>
            </a:fld>
            <a:endParaRPr lang="en-US"/>
          </a:p>
        </p:txBody>
      </p:sp>
    </p:spTree>
    <p:extLst>
      <p:ext uri="{BB962C8B-B14F-4D97-AF65-F5344CB8AC3E}">
        <p14:creationId xmlns:p14="http://schemas.microsoft.com/office/powerpoint/2010/main" val="76116740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48B85B-329D-4C6C-80ED-B70A7A13484F}"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8B85B-329D-4C6C-80ED-B70A7A13484F}"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48B85B-329D-4C6C-80ED-B70A7A13484F}" type="datetimeFigureOut">
              <a:rPr lang="en-US" smtClean="0"/>
              <a:pPr/>
              <a:t>2/26/16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48B85B-329D-4C6C-80ED-B70A7A13484F}" type="datetimeFigureOut">
              <a:rPr lang="en-US" smtClean="0"/>
              <a:pPr/>
              <a:t>2/26/16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48B85B-329D-4C6C-80ED-B70A7A13484F}" type="datetimeFigureOut">
              <a:rPr lang="en-US" smtClean="0"/>
              <a:pPr/>
              <a:t>2/26/16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8B85B-329D-4C6C-80ED-B70A7A13484F}" type="datetimeFigureOut">
              <a:rPr lang="en-US" smtClean="0"/>
              <a:pPr/>
              <a:t>2/26/16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8B85B-329D-4C6C-80ED-B70A7A13484F}" type="datetimeFigureOut">
              <a:rPr lang="en-US" smtClean="0"/>
              <a:pPr/>
              <a:t>2/26/16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48B85B-329D-4C6C-80ED-B70A7A13484F}" type="datetimeFigureOut">
              <a:rPr lang="en-US" smtClean="0"/>
              <a:pPr/>
              <a:t>2/26/16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5F2C64-B059-493C-B52D-8FB8544551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8B85B-329D-4C6C-80ED-B70A7A13484F}" type="datetimeFigureOut">
              <a:rPr lang="en-US" smtClean="0"/>
              <a:pPr/>
              <a:t>2/26/16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F2C64-B059-493C-B52D-8FB8544551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26.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7.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png"/><Relationship Id="rId3" Type="http://schemas.openxmlformats.org/officeDocument/2006/relationships/image" Target="../media/image13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emf"/><Relationship Id="rId3" Type="http://schemas.openxmlformats.org/officeDocument/2006/relationships/image" Target="../media/image13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pn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3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emf"/><Relationship Id="rId4" Type="http://schemas.openxmlformats.org/officeDocument/2006/relationships/image" Target="../media/image137.emf"/><Relationship Id="rId5" Type="http://schemas.openxmlformats.org/officeDocument/2006/relationships/image" Target="../media/image138.emf"/><Relationship Id="rId6" Type="http://schemas.openxmlformats.org/officeDocument/2006/relationships/image" Target="../media/image139.emf"/><Relationship Id="rId7" Type="http://schemas.openxmlformats.org/officeDocument/2006/relationships/image" Target="../media/image140.emf"/><Relationship Id="rId1" Type="http://schemas.openxmlformats.org/officeDocument/2006/relationships/slideLayout" Target="../slideLayouts/slideLayout2.xml"/><Relationship Id="rId2" Type="http://schemas.openxmlformats.org/officeDocument/2006/relationships/image" Target="../media/image135.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4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23.wmf"/><Relationship Id="rId5" Type="http://schemas.openxmlformats.org/officeDocument/2006/relationships/image" Target="../media/image24.wmf"/><Relationship Id="rId6" Type="http://schemas.openxmlformats.org/officeDocument/2006/relationships/image" Target="../media/image25.wmf"/><Relationship Id="rId7" Type="http://schemas.openxmlformats.org/officeDocument/2006/relationships/image" Target="../media/image26.png"/><Relationship Id="rId8" Type="http://schemas.openxmlformats.org/officeDocument/2006/relationships/image" Target="../media/image27.w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jpeg"/><Relationship Id="rId13" Type="http://schemas.openxmlformats.org/officeDocument/2006/relationships/image" Target="../media/image46.png"/><Relationship Id="rId14" Type="http://schemas.openxmlformats.org/officeDocument/2006/relationships/hyperlink" Target="http://www.cja-jca.org/content/vol53/issue1/images/large/05-60b.jpeg" TargetMode="External"/><Relationship Id="rId15" Type="http://schemas.openxmlformats.org/officeDocument/2006/relationships/image" Target="../media/image47.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jpeg"/><Relationship Id="rId9" Type="http://schemas.openxmlformats.org/officeDocument/2006/relationships/image" Target="../media/image42.wmf"/><Relationship Id="rId10"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8.emf"/></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58.emf"/><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7.pn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7.pn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7.pn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1.jpeg"/><Relationship Id="rId9" Type="http://schemas.openxmlformats.org/officeDocument/2006/relationships/image" Target="../media/image50.png"/><Relationship Id="rId10" Type="http://schemas.openxmlformats.org/officeDocument/2006/relationships/image" Target="../media/image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2.xml.rels><?xml version="1.0" encoding="UTF-8" standalone="yes"?>
<Relationships xmlns="http://schemas.openxmlformats.org/package/2006/relationships"><Relationship Id="rId11" Type="http://schemas.openxmlformats.org/officeDocument/2006/relationships/diagramQuickStyle" Target="../diagrams/quickStyle4.xml"/><Relationship Id="rId12" Type="http://schemas.openxmlformats.org/officeDocument/2006/relationships/diagramColors" Target="../diagrams/colors4.xml"/><Relationship Id="rId13"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7.png"/><Relationship Id="rId9" Type="http://schemas.openxmlformats.org/officeDocument/2006/relationships/diagramData" Target="../diagrams/data4.xml"/><Relationship Id="rId10" Type="http://schemas.openxmlformats.org/officeDocument/2006/relationships/diagramLayout" Target="../diagrams/layout4.xml"/></Relationships>
</file>

<file path=ppt/slides/_rels/slide73.xml.rels><?xml version="1.0" encoding="UTF-8" standalone="yes"?>
<Relationships xmlns="http://schemas.openxmlformats.org/package/2006/relationships"><Relationship Id="rId11" Type="http://schemas.openxmlformats.org/officeDocument/2006/relationships/diagramQuickStyle" Target="../diagrams/quickStyle6.xml"/><Relationship Id="rId12" Type="http://schemas.openxmlformats.org/officeDocument/2006/relationships/diagramColors" Target="../diagrams/colors6.xml"/><Relationship Id="rId13" Type="http://schemas.microsoft.com/office/2007/relationships/diagramDrawing" Target="../diagrams/drawing6.xml"/><Relationship Id="rId14" Type="http://schemas.openxmlformats.org/officeDocument/2006/relationships/diagramData" Target="../diagrams/data7.xml"/><Relationship Id="rId15" Type="http://schemas.openxmlformats.org/officeDocument/2006/relationships/diagramLayout" Target="../diagrams/layout7.xml"/><Relationship Id="rId16" Type="http://schemas.openxmlformats.org/officeDocument/2006/relationships/diagramQuickStyle" Target="../diagrams/quickStyle7.xml"/><Relationship Id="rId17" Type="http://schemas.openxmlformats.org/officeDocument/2006/relationships/diagramColors" Target="../diagrams/colors7.xml"/><Relationship Id="rId18"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7.png"/><Relationship Id="rId9" Type="http://schemas.openxmlformats.org/officeDocument/2006/relationships/diagramData" Target="../diagrams/data6.xml"/><Relationship Id="rId10"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7.pn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7.pn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85.jpe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85.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pn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7.pn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84.xml.rels><?xml version="1.0" encoding="UTF-8" standalone="yes"?>
<Relationships xmlns="http://schemas.openxmlformats.org/package/2006/relationships"><Relationship Id="rId9" Type="http://schemas.openxmlformats.org/officeDocument/2006/relationships/diagramColors" Target="../diagrams/colors8.xml"/><Relationship Id="rId20" Type="http://schemas.openxmlformats.org/officeDocument/2006/relationships/diagramColors" Target="../diagrams/colors10.xml"/><Relationship Id="rId21" Type="http://schemas.microsoft.com/office/2007/relationships/diagramDrawing" Target="../diagrams/drawing10.xml"/><Relationship Id="rId22" Type="http://schemas.openxmlformats.org/officeDocument/2006/relationships/image" Target="../media/image99.png"/><Relationship Id="rId23" Type="http://schemas.openxmlformats.org/officeDocument/2006/relationships/image" Target="../media/image100.jpeg"/><Relationship Id="rId24" Type="http://schemas.openxmlformats.org/officeDocument/2006/relationships/image" Target="../media/image101.png"/><Relationship Id="rId25" Type="http://schemas.openxmlformats.org/officeDocument/2006/relationships/image" Target="../media/image37.png"/><Relationship Id="rId26" Type="http://schemas.openxmlformats.org/officeDocument/2006/relationships/image" Target="../media/image102.jpeg"/><Relationship Id="rId27" Type="http://schemas.openxmlformats.org/officeDocument/2006/relationships/image" Target="../media/image103.png"/><Relationship Id="rId10" Type="http://schemas.microsoft.com/office/2007/relationships/diagramDrawing" Target="../diagrams/drawing8.xml"/><Relationship Id="rId11" Type="http://schemas.openxmlformats.org/officeDocument/2006/relationships/image" Target="../media/image7.png"/><Relationship Id="rId12" Type="http://schemas.openxmlformats.org/officeDocument/2006/relationships/diagramData" Target="../diagrams/data9.xml"/><Relationship Id="rId13" Type="http://schemas.openxmlformats.org/officeDocument/2006/relationships/diagramLayout" Target="../diagrams/layout9.xml"/><Relationship Id="rId14" Type="http://schemas.openxmlformats.org/officeDocument/2006/relationships/diagramQuickStyle" Target="../diagrams/quickStyle9.xml"/><Relationship Id="rId15" Type="http://schemas.openxmlformats.org/officeDocument/2006/relationships/diagramColors" Target="../diagrams/colors9.xml"/><Relationship Id="rId16" Type="http://schemas.microsoft.com/office/2007/relationships/diagramDrawing" Target="../diagrams/drawing9.xml"/><Relationship Id="rId17" Type="http://schemas.openxmlformats.org/officeDocument/2006/relationships/diagramData" Target="../diagrams/data10.xml"/><Relationship Id="rId18" Type="http://schemas.openxmlformats.org/officeDocument/2006/relationships/diagramLayout" Target="../diagrams/layout10.xml"/><Relationship Id="rId19" Type="http://schemas.openxmlformats.org/officeDocument/2006/relationships/diagramQuickStyle" Target="../diagrams/quickStyle10.xml"/><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6.emf"/><Relationship Id="rId4" Type="http://schemas.openxmlformats.org/officeDocument/2006/relationships/image" Target="../media/image97.png"/><Relationship Id="rId5" Type="http://schemas.openxmlformats.org/officeDocument/2006/relationships/image" Target="../media/image98.emf"/><Relationship Id="rId6" Type="http://schemas.openxmlformats.org/officeDocument/2006/relationships/diagramData" Target="../diagrams/data8.xml"/><Relationship Id="rId7" Type="http://schemas.openxmlformats.org/officeDocument/2006/relationships/diagramLayout" Target="../diagrams/layout8.xml"/><Relationship Id="rId8"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104.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0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 Id="rId3" Type="http://schemas.openxmlformats.org/officeDocument/2006/relationships/image" Target="../media/image10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 Id="rId3" Type="http://schemas.openxmlformats.org/officeDocument/2006/relationships/image" Target="../media/image1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 Id="rId3" Type="http://schemas.openxmlformats.org/officeDocument/2006/relationships/image" Target="../media/image11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diagramData" Target="../diagrams/data11.xml"/><Relationship Id="rId5" Type="http://schemas.openxmlformats.org/officeDocument/2006/relationships/diagramLayout" Target="../diagrams/layout11.xml"/><Relationship Id="rId6" Type="http://schemas.openxmlformats.org/officeDocument/2006/relationships/diagramQuickStyle" Target="../diagrams/quickStyle11.xml"/><Relationship Id="rId7" Type="http://schemas.openxmlformats.org/officeDocument/2006/relationships/diagramColors" Target="../diagrams/colors11.xml"/><Relationship Id="rId8"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5.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11-ksc-69pc-413hr.jpg"/>
          <p:cNvPicPr>
            <a:picLocks noChangeAspect="1"/>
          </p:cNvPicPr>
          <p:nvPr/>
        </p:nvPicPr>
        <p:blipFill>
          <a:blip r:embed="rId3" cstate="print"/>
          <a:srcRect r="18692" b="7289"/>
          <a:stretch>
            <a:fillRect/>
          </a:stretch>
        </p:blipFill>
        <p:spPr>
          <a:xfrm flipH="1">
            <a:off x="-3" y="1"/>
            <a:ext cx="9144002" cy="6858000"/>
          </a:xfrm>
          <a:prstGeom prst="rect">
            <a:avLst/>
          </a:prstGeom>
        </p:spPr>
      </p:pic>
      <p:sp>
        <p:nvSpPr>
          <p:cNvPr id="11" name="Text Box 5"/>
          <p:cNvSpPr txBox="1">
            <a:spLocks noChangeArrowheads="1"/>
          </p:cNvSpPr>
          <p:nvPr/>
        </p:nvSpPr>
        <p:spPr bwMode="auto">
          <a:xfrm>
            <a:off x="654050" y="76200"/>
            <a:ext cx="7835900" cy="1938992"/>
          </a:xfrm>
          <a:prstGeom prst="rect">
            <a:avLst/>
          </a:prstGeom>
          <a:noFill/>
          <a:ln w="9525">
            <a:noFill/>
            <a:miter lim="800000"/>
            <a:headEnd/>
            <a:tailEnd/>
          </a:ln>
        </p:spPr>
        <p:txBody>
          <a:bodyPr wrap="square">
            <a:prstTxWarp prst="textNoShape">
              <a:avLst/>
            </a:prstTxWarp>
            <a:spAutoFit/>
          </a:bodyPr>
          <a:lstStyle/>
          <a:p>
            <a:pPr algn="ctr">
              <a:defRPr/>
            </a:pPr>
            <a:r>
              <a:rPr lang="en-US" sz="3600" dirty="0">
                <a:effectLst>
                  <a:outerShdw blurRad="38100" dist="38100" dir="2700000" algn="tl">
                    <a:srgbClr val="DDDDDD"/>
                  </a:outerShdw>
                </a:effectLst>
                <a:latin typeface="Arial" pitchFamily="-111" charset="0"/>
                <a:ea typeface="ＭＳ Ｐゴシック" pitchFamily="-111" charset="-128"/>
                <a:cs typeface="ＭＳ Ｐゴシック" pitchFamily="-111" charset="-128"/>
              </a:rPr>
              <a:t>  </a:t>
            </a:r>
            <a:r>
              <a:rPr lang="en-US" sz="3600" dirty="0" smtClean="0">
                <a:effectLst>
                  <a:outerShdw blurRad="38100" dist="38100" dir="2700000" algn="tl">
                    <a:srgbClr val="DDDDDD"/>
                  </a:outerShdw>
                </a:effectLst>
                <a:latin typeface="Arial" pitchFamily="-111" charset="0"/>
                <a:ea typeface="ＭＳ Ｐゴシック" pitchFamily="-111" charset="-128"/>
                <a:cs typeface="ＭＳ Ｐゴシック" pitchFamily="-111" charset="-128"/>
              </a:rPr>
              <a:t> </a:t>
            </a:r>
            <a:r>
              <a:rPr lang="en-US" sz="4000" b="1" dirty="0" smtClean="0">
                <a:solidFill>
                  <a:srgbClr val="FFFFFF"/>
                </a:solidFill>
                <a:latin typeface="Arial" pitchFamily="-111" charset="0"/>
                <a:ea typeface="ＭＳ Ｐゴシック" pitchFamily="-111" charset="-128"/>
                <a:cs typeface="ＭＳ Ｐゴシック" pitchFamily="-111" charset="-128"/>
              </a:rPr>
              <a:t>Biomedical Engineering and Informatics Applications in</a:t>
            </a:r>
          </a:p>
          <a:p>
            <a:pPr algn="ctr">
              <a:defRPr/>
            </a:pPr>
            <a:r>
              <a:rPr lang="en-US" sz="4000" b="1" dirty="0" smtClean="0">
                <a:solidFill>
                  <a:srgbClr val="FFFFFF"/>
                </a:solidFill>
                <a:latin typeface="Arial" pitchFamily="-111" charset="0"/>
                <a:ea typeface="ＭＳ Ｐゴシック" pitchFamily="-111" charset="-128"/>
                <a:cs typeface="ＭＳ Ｐゴシック" pitchFamily="-111" charset="-128"/>
              </a:rPr>
              <a:t>Critical Care </a:t>
            </a:r>
            <a:endParaRPr lang="en-US" sz="4000" b="1" dirty="0">
              <a:solidFill>
                <a:srgbClr val="FFFFFF"/>
              </a:solidFill>
              <a:latin typeface="Arial" pitchFamily="-111" charset="0"/>
              <a:ea typeface="ＭＳ Ｐゴシック" pitchFamily="-111" charset="-128"/>
              <a:cs typeface="ＭＳ Ｐゴシック" pitchFamily="-111" charset="-128"/>
            </a:endParaRPr>
          </a:p>
        </p:txBody>
      </p:sp>
      <p:sp>
        <p:nvSpPr>
          <p:cNvPr id="14343" name="Text Box 5"/>
          <p:cNvSpPr txBox="1">
            <a:spLocks noChangeArrowheads="1"/>
          </p:cNvSpPr>
          <p:nvPr/>
        </p:nvSpPr>
        <p:spPr bwMode="auto">
          <a:xfrm>
            <a:off x="3429000" y="3124200"/>
            <a:ext cx="5715000" cy="1323439"/>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FFFFFF"/>
                </a:solidFill>
              </a:rPr>
              <a:t>J. Michael Schmidt, PhD, MSc</a:t>
            </a:r>
          </a:p>
          <a:p>
            <a:pPr algn="ctr"/>
            <a:r>
              <a:rPr lang="en-US" sz="2000" dirty="0" smtClean="0">
                <a:solidFill>
                  <a:srgbClr val="FFFFFF"/>
                </a:solidFill>
              </a:rPr>
              <a:t>Assistant Professor of Neuropsychology in Neurology</a:t>
            </a:r>
          </a:p>
          <a:p>
            <a:pPr algn="ctr"/>
            <a:r>
              <a:rPr lang="en-US" sz="2000" dirty="0" smtClean="0">
                <a:solidFill>
                  <a:srgbClr val="FFFFFF"/>
                </a:solidFill>
              </a:rPr>
              <a:t>Informatics Director, Neurocritical Care </a:t>
            </a:r>
          </a:p>
          <a:p>
            <a:pPr algn="ctr"/>
            <a:r>
              <a:rPr lang="en-US" sz="2000" dirty="0" smtClean="0">
                <a:solidFill>
                  <a:srgbClr val="FFFFFF"/>
                </a:solidFill>
              </a:rPr>
              <a:t>Columbia University Medical Center</a:t>
            </a:r>
            <a:endParaRPr lang="en-US" sz="2400" dirty="0" smtClean="0">
              <a:solidFill>
                <a:srgbClr val="FFFFFF"/>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0100" y="1676400"/>
            <a:ext cx="8191500" cy="1569660"/>
          </a:xfrm>
          <a:prstGeom prst="rect">
            <a:avLst/>
          </a:prstGeom>
          <a:noFill/>
        </p:spPr>
        <p:txBody>
          <a:bodyPr wrap="square" rtlCol="0">
            <a:spAutoFit/>
          </a:bodyPr>
          <a:lstStyle/>
          <a:p>
            <a:pPr marL="342900" indent="-342900">
              <a:buFont typeface="Arial"/>
              <a:buChar char="•"/>
            </a:pPr>
            <a:r>
              <a:rPr lang="en-US" sz="2400" b="1" dirty="0">
                <a:solidFill>
                  <a:srgbClr val="C00000"/>
                </a:solidFill>
              </a:rPr>
              <a:t>17% to 39% of hospital dollars are spent in the ICU</a:t>
            </a:r>
          </a:p>
          <a:p>
            <a:pPr marL="342900" indent="-342900">
              <a:buFont typeface="Arial"/>
              <a:buChar char="•"/>
            </a:pPr>
            <a:r>
              <a:rPr lang="en-US" sz="2400" b="1" dirty="0" smtClean="0">
                <a:solidFill>
                  <a:srgbClr val="C00000"/>
                </a:solidFill>
              </a:rPr>
              <a:t>Average </a:t>
            </a:r>
            <a:r>
              <a:rPr lang="en-US" sz="2400" b="1" dirty="0">
                <a:solidFill>
                  <a:srgbClr val="C00000"/>
                </a:solidFill>
              </a:rPr>
              <a:t>of $11,000 per mechanically ventilated </a:t>
            </a:r>
            <a:r>
              <a:rPr lang="en-US" sz="2400" b="1" dirty="0" smtClean="0">
                <a:solidFill>
                  <a:srgbClr val="C00000"/>
                </a:solidFill>
              </a:rPr>
              <a:t>patient day </a:t>
            </a:r>
            <a:endParaRPr lang="en-US" sz="2400" b="1" dirty="0">
              <a:solidFill>
                <a:srgbClr val="C00000"/>
              </a:solidFill>
            </a:endParaRPr>
          </a:p>
          <a:p>
            <a:pPr marL="342900" indent="-342900">
              <a:buFont typeface="Arial"/>
              <a:buChar char="•"/>
            </a:pPr>
            <a:r>
              <a:rPr lang="en-US" sz="2400" b="1" dirty="0" smtClean="0">
                <a:solidFill>
                  <a:srgbClr val="C00000"/>
                </a:solidFill>
              </a:rPr>
              <a:t>Annual </a:t>
            </a:r>
            <a:r>
              <a:rPr lang="en-US" sz="2400" b="1" dirty="0">
                <a:solidFill>
                  <a:srgbClr val="C00000"/>
                </a:solidFill>
              </a:rPr>
              <a:t>cost estimate of $263 billion  (1-2% of GDP)</a:t>
            </a:r>
          </a:p>
          <a:p>
            <a:pPr marL="342900" indent="-342900">
              <a:buFont typeface="Arial"/>
              <a:buChar char="•"/>
            </a:pPr>
            <a:r>
              <a:rPr lang="en-US" sz="2400" b="1" dirty="0" smtClean="0">
                <a:solidFill>
                  <a:srgbClr val="C00000"/>
                </a:solidFill>
              </a:rPr>
              <a:t>$</a:t>
            </a:r>
            <a:r>
              <a:rPr lang="en-US" sz="2400" b="1" dirty="0">
                <a:solidFill>
                  <a:srgbClr val="C00000"/>
                </a:solidFill>
              </a:rPr>
              <a:t>65 billion dollars of Medicare’s costs </a:t>
            </a:r>
            <a:r>
              <a:rPr lang="en-US" sz="2400" dirty="0"/>
              <a:t> </a:t>
            </a:r>
          </a:p>
        </p:txBody>
      </p:sp>
      <p:sp>
        <p:nvSpPr>
          <p:cNvPr id="10" name="TextBox 9"/>
          <p:cNvSpPr txBox="1"/>
          <p:nvPr/>
        </p:nvSpPr>
        <p:spPr>
          <a:xfrm>
            <a:off x="0" y="6211669"/>
            <a:ext cx="3962400" cy="646331"/>
          </a:xfrm>
          <a:prstGeom prst="rect">
            <a:avLst/>
          </a:prstGeom>
          <a:noFill/>
        </p:spPr>
        <p:txBody>
          <a:bodyPr wrap="square" rtlCol="0">
            <a:spAutoFit/>
          </a:bodyPr>
          <a:lstStyle/>
          <a:p>
            <a:r>
              <a:rPr lang="en-US" sz="1200" i="1" dirty="0" err="1" smtClean="0"/>
              <a:t>Coopersmith</a:t>
            </a:r>
            <a:r>
              <a:rPr lang="en-US" sz="1200" i="1" dirty="0" smtClean="0"/>
              <a:t> et al., </a:t>
            </a:r>
            <a:r>
              <a:rPr lang="en-US" sz="1200" i="1" dirty="0" err="1" smtClean="0"/>
              <a:t>Crit</a:t>
            </a:r>
            <a:r>
              <a:rPr lang="en-US" sz="1200" i="1" dirty="0" smtClean="0"/>
              <a:t> Care Med 2012; 40:1072-1079</a:t>
            </a:r>
          </a:p>
          <a:p>
            <a:r>
              <a:rPr lang="en-US" sz="1200" i="1" dirty="0" smtClean="0"/>
              <a:t>Halpern et al. </a:t>
            </a:r>
            <a:r>
              <a:rPr lang="en-US" sz="1200" i="1" dirty="0" err="1" smtClean="0"/>
              <a:t>Crit</a:t>
            </a:r>
            <a:r>
              <a:rPr lang="en-US" sz="1200" i="1" dirty="0" smtClean="0"/>
              <a:t> Care Med 2010;38:65-71</a:t>
            </a:r>
          </a:p>
          <a:p>
            <a:r>
              <a:rPr lang="en-US" sz="1200" i="1" dirty="0" err="1" smtClean="0"/>
              <a:t>Milbrandt</a:t>
            </a:r>
            <a:r>
              <a:rPr lang="en-US" sz="1200" i="1" dirty="0" smtClean="0"/>
              <a:t> et al. </a:t>
            </a:r>
            <a:r>
              <a:rPr lang="en-US" sz="1200" i="1" dirty="0" err="1" smtClean="0"/>
              <a:t>Crit</a:t>
            </a:r>
            <a:r>
              <a:rPr lang="en-US" sz="1200" i="1" dirty="0" smtClean="0"/>
              <a:t> Care Med 2008;36:2504-2510</a:t>
            </a:r>
          </a:p>
        </p:txBody>
      </p:sp>
      <p:sp>
        <p:nvSpPr>
          <p:cNvPr id="20" name="Title 1"/>
          <p:cNvSpPr>
            <a:spLocks noGrp="1"/>
          </p:cNvSpPr>
          <p:nvPr>
            <p:ph type="title"/>
          </p:nvPr>
        </p:nvSpPr>
        <p:spPr>
          <a:xfrm>
            <a:off x="457200" y="88900"/>
            <a:ext cx="8229600" cy="1143000"/>
          </a:xfrm>
        </p:spPr>
        <p:txBody>
          <a:bodyPr/>
          <a:lstStyle/>
          <a:p>
            <a:pPr eaLnBrk="1" hangingPunct="1"/>
            <a:r>
              <a:rPr lang="en-US" sz="3200" b="1" dirty="0" smtClean="0">
                <a:solidFill>
                  <a:srgbClr val="254061"/>
                </a:solidFill>
                <a:latin typeface="Arial" charset="0"/>
                <a:ea typeface="ＭＳ Ｐゴシック" pitchFamily="29" charset="-128"/>
                <a:cs typeface="Arial" charset="0"/>
              </a:rPr>
              <a:t>Critical Care is One of the Most Expensive Components of Health Care</a:t>
            </a:r>
          </a:p>
        </p:txBody>
      </p:sp>
      <p:sp>
        <p:nvSpPr>
          <p:cNvPr id="21" name="Rectangle 20"/>
          <p:cNvSpPr/>
          <p:nvPr/>
        </p:nvSpPr>
        <p:spPr>
          <a:xfrm>
            <a:off x="800100" y="3634152"/>
            <a:ext cx="2590801" cy="1938992"/>
          </a:xfrm>
          <a:prstGeom prst="rect">
            <a:avLst/>
          </a:prstGeom>
        </p:spPr>
        <p:txBody>
          <a:bodyPr wrap="square">
            <a:spAutoFit/>
          </a:bodyPr>
          <a:lstStyle/>
          <a:p>
            <a:pPr marL="347472" indent="-347472">
              <a:buFont typeface="Arial"/>
              <a:buChar char="•"/>
            </a:pPr>
            <a:r>
              <a:rPr lang="en-US" sz="2400" dirty="0" smtClean="0"/>
              <a:t>Costs are rising because of the aging U.S. population.</a:t>
            </a:r>
            <a:endParaRPr lang="en-US" sz="2400" dirty="0"/>
          </a:p>
        </p:txBody>
      </p:sp>
      <p:grpSp>
        <p:nvGrpSpPr>
          <p:cNvPr id="76" name="Group 75"/>
          <p:cNvGrpSpPr/>
          <p:nvPr/>
        </p:nvGrpSpPr>
        <p:grpSpPr>
          <a:xfrm>
            <a:off x="3657600" y="3352800"/>
            <a:ext cx="4922837" cy="2501697"/>
            <a:chOff x="3505200" y="3124200"/>
            <a:chExt cx="4922837" cy="2501697"/>
          </a:xfrm>
        </p:grpSpPr>
        <p:grpSp>
          <p:nvGrpSpPr>
            <p:cNvPr id="2" name="Group 72"/>
            <p:cNvGrpSpPr>
              <a:grpSpLocks noChangeAspect="1"/>
            </p:cNvGrpSpPr>
            <p:nvPr/>
          </p:nvGrpSpPr>
          <p:grpSpPr>
            <a:xfrm>
              <a:off x="3505200" y="3124200"/>
              <a:ext cx="4705752" cy="2501697"/>
              <a:chOff x="79375" y="1717679"/>
              <a:chExt cx="8632842" cy="4589423"/>
            </a:xfrm>
          </p:grpSpPr>
          <p:grpSp>
            <p:nvGrpSpPr>
              <p:cNvPr id="3" name="Group 175"/>
              <p:cNvGrpSpPr>
                <a:grpSpLocks/>
              </p:cNvGrpSpPr>
              <p:nvPr/>
            </p:nvGrpSpPr>
            <p:grpSpPr bwMode="auto">
              <a:xfrm>
                <a:off x="350840" y="5949952"/>
                <a:ext cx="8361377" cy="357150"/>
                <a:chOff x="517" y="3859"/>
                <a:chExt cx="5134" cy="235"/>
              </a:xfrm>
            </p:grpSpPr>
            <p:sp>
              <p:nvSpPr>
                <p:cNvPr id="219" name="Text Box 3"/>
                <p:cNvSpPr txBox="1">
                  <a:spLocks noChangeArrowheads="1"/>
                </p:cNvSpPr>
                <p:nvPr/>
              </p:nvSpPr>
              <p:spPr bwMode="auto">
                <a:xfrm>
                  <a:off x="517"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20" name="Text Box 4"/>
                <p:cNvSpPr txBox="1">
                  <a:spLocks noChangeArrowheads="1"/>
                </p:cNvSpPr>
                <p:nvPr/>
              </p:nvSpPr>
              <p:spPr bwMode="auto">
                <a:xfrm>
                  <a:off x="781"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dirty="0">
                      <a:solidFill>
                        <a:srgbClr val="073C63"/>
                      </a:solidFill>
                    </a:rPr>
                    <a:t>1960</a:t>
                  </a:r>
                </a:p>
              </p:txBody>
            </p:sp>
            <p:sp>
              <p:nvSpPr>
                <p:cNvPr id="221" name="Text Box 5"/>
                <p:cNvSpPr txBox="1">
                  <a:spLocks noChangeArrowheads="1"/>
                </p:cNvSpPr>
                <p:nvPr/>
              </p:nvSpPr>
              <p:spPr bwMode="auto">
                <a:xfrm>
                  <a:off x="1045" y="3859"/>
                  <a:ext cx="164" cy="235"/>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000">
                    <a:solidFill>
                      <a:srgbClr val="073C63"/>
                    </a:solidFill>
                  </a:endParaRPr>
                </a:p>
              </p:txBody>
            </p:sp>
            <p:sp>
              <p:nvSpPr>
                <p:cNvPr id="222" name="Text Box 6"/>
                <p:cNvSpPr txBox="1">
                  <a:spLocks noChangeArrowheads="1"/>
                </p:cNvSpPr>
                <p:nvPr/>
              </p:nvSpPr>
              <p:spPr bwMode="auto">
                <a:xfrm>
                  <a:off x="1310"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1970</a:t>
                  </a:r>
                </a:p>
              </p:txBody>
            </p:sp>
            <p:sp>
              <p:nvSpPr>
                <p:cNvPr id="223" name="Text Box 7"/>
                <p:cNvSpPr txBox="1">
                  <a:spLocks noChangeArrowheads="1"/>
                </p:cNvSpPr>
                <p:nvPr/>
              </p:nvSpPr>
              <p:spPr bwMode="auto">
                <a:xfrm>
                  <a:off x="1574"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24" name="Text Box 8"/>
                <p:cNvSpPr txBox="1">
                  <a:spLocks noChangeArrowheads="1"/>
                </p:cNvSpPr>
                <p:nvPr/>
              </p:nvSpPr>
              <p:spPr bwMode="auto">
                <a:xfrm>
                  <a:off x="1838"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1980</a:t>
                  </a:r>
                </a:p>
              </p:txBody>
            </p:sp>
            <p:sp>
              <p:nvSpPr>
                <p:cNvPr id="225" name="Text Box 9"/>
                <p:cNvSpPr txBox="1">
                  <a:spLocks noChangeArrowheads="1"/>
                </p:cNvSpPr>
                <p:nvPr/>
              </p:nvSpPr>
              <p:spPr bwMode="auto">
                <a:xfrm>
                  <a:off x="2102"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26" name="Text Box 10"/>
                <p:cNvSpPr txBox="1">
                  <a:spLocks noChangeArrowheads="1"/>
                </p:cNvSpPr>
                <p:nvPr/>
              </p:nvSpPr>
              <p:spPr bwMode="auto">
                <a:xfrm>
                  <a:off x="2366"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dirty="0">
                      <a:solidFill>
                        <a:srgbClr val="073C63"/>
                      </a:solidFill>
                    </a:rPr>
                    <a:t>1990</a:t>
                  </a:r>
                </a:p>
              </p:txBody>
            </p:sp>
            <p:sp>
              <p:nvSpPr>
                <p:cNvPr id="227" name="Text Box 11"/>
                <p:cNvSpPr txBox="1">
                  <a:spLocks noChangeArrowheads="1"/>
                </p:cNvSpPr>
                <p:nvPr/>
              </p:nvSpPr>
              <p:spPr bwMode="auto">
                <a:xfrm>
                  <a:off x="2631"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28" name="Text Box 12"/>
                <p:cNvSpPr txBox="1">
                  <a:spLocks noChangeArrowheads="1"/>
                </p:cNvSpPr>
                <p:nvPr/>
              </p:nvSpPr>
              <p:spPr bwMode="auto">
                <a:xfrm>
                  <a:off x="2896"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2000</a:t>
                  </a:r>
                </a:p>
              </p:txBody>
            </p:sp>
            <p:sp>
              <p:nvSpPr>
                <p:cNvPr id="229" name="Text Box 13"/>
                <p:cNvSpPr txBox="1">
                  <a:spLocks noChangeArrowheads="1"/>
                </p:cNvSpPr>
                <p:nvPr/>
              </p:nvSpPr>
              <p:spPr bwMode="auto">
                <a:xfrm>
                  <a:off x="3160"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30" name="Text Box 14"/>
                <p:cNvSpPr txBox="1">
                  <a:spLocks noChangeArrowheads="1"/>
                </p:cNvSpPr>
                <p:nvPr/>
              </p:nvSpPr>
              <p:spPr bwMode="auto">
                <a:xfrm>
                  <a:off x="3423"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2010</a:t>
                  </a:r>
                </a:p>
              </p:txBody>
            </p:sp>
            <p:sp>
              <p:nvSpPr>
                <p:cNvPr id="231" name="Text Box 15"/>
                <p:cNvSpPr txBox="1">
                  <a:spLocks noChangeArrowheads="1"/>
                </p:cNvSpPr>
                <p:nvPr/>
              </p:nvSpPr>
              <p:spPr bwMode="auto">
                <a:xfrm>
                  <a:off x="3688"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32" name="Text Box 16"/>
                <p:cNvSpPr txBox="1">
                  <a:spLocks noChangeArrowheads="1"/>
                </p:cNvSpPr>
                <p:nvPr/>
              </p:nvSpPr>
              <p:spPr bwMode="auto">
                <a:xfrm>
                  <a:off x="3952"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2020</a:t>
                  </a:r>
                </a:p>
              </p:txBody>
            </p:sp>
            <p:sp>
              <p:nvSpPr>
                <p:cNvPr id="233" name="Text Box 17"/>
                <p:cNvSpPr txBox="1">
                  <a:spLocks noChangeArrowheads="1"/>
                </p:cNvSpPr>
                <p:nvPr/>
              </p:nvSpPr>
              <p:spPr bwMode="auto">
                <a:xfrm>
                  <a:off x="4216"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34" name="Text Box 18"/>
                <p:cNvSpPr txBox="1">
                  <a:spLocks noChangeArrowheads="1"/>
                </p:cNvSpPr>
                <p:nvPr/>
              </p:nvSpPr>
              <p:spPr bwMode="auto">
                <a:xfrm>
                  <a:off x="4481"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2030</a:t>
                  </a:r>
                </a:p>
              </p:txBody>
            </p:sp>
            <p:sp>
              <p:nvSpPr>
                <p:cNvPr id="235" name="Text Box 19"/>
                <p:cNvSpPr txBox="1">
                  <a:spLocks noChangeArrowheads="1"/>
                </p:cNvSpPr>
                <p:nvPr/>
              </p:nvSpPr>
              <p:spPr bwMode="auto">
                <a:xfrm>
                  <a:off x="4746" y="3859"/>
                  <a:ext cx="114"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36" name="Text Box 20"/>
                <p:cNvSpPr txBox="1">
                  <a:spLocks noChangeArrowheads="1"/>
                </p:cNvSpPr>
                <p:nvPr/>
              </p:nvSpPr>
              <p:spPr bwMode="auto">
                <a:xfrm>
                  <a:off x="5010" y="3859"/>
                  <a:ext cx="396" cy="235"/>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000">
                      <a:solidFill>
                        <a:srgbClr val="073C63"/>
                      </a:solidFill>
                    </a:rPr>
                    <a:t>2040</a:t>
                  </a:r>
                </a:p>
              </p:txBody>
            </p:sp>
            <p:sp>
              <p:nvSpPr>
                <p:cNvPr id="237" name="Text Box 21"/>
                <p:cNvSpPr txBox="1">
                  <a:spLocks noChangeArrowheads="1"/>
                </p:cNvSpPr>
                <p:nvPr/>
              </p:nvSpPr>
              <p:spPr bwMode="auto">
                <a:xfrm>
                  <a:off x="5273"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sp>
              <p:nvSpPr>
                <p:cNvPr id="238" name="Text Box 22"/>
                <p:cNvSpPr txBox="1">
                  <a:spLocks noChangeArrowheads="1"/>
                </p:cNvSpPr>
                <p:nvPr/>
              </p:nvSpPr>
              <p:spPr bwMode="auto">
                <a:xfrm>
                  <a:off x="5538" y="3859"/>
                  <a:ext cx="113" cy="211"/>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sz="1500">
                    <a:solidFill>
                      <a:srgbClr val="073C63"/>
                    </a:solidFill>
                  </a:endParaRPr>
                </a:p>
              </p:txBody>
            </p:sp>
          </p:grpSp>
          <p:sp>
            <p:nvSpPr>
              <p:cNvPr id="177" name="Line 23"/>
              <p:cNvSpPr>
                <a:spLocks noChangeShapeType="1"/>
              </p:cNvSpPr>
              <p:nvPr/>
            </p:nvSpPr>
            <p:spPr bwMode="auto">
              <a:xfrm flipV="1">
                <a:off x="676275" y="5918200"/>
                <a:ext cx="7467600" cy="12700"/>
              </a:xfrm>
              <a:prstGeom prst="line">
                <a:avLst/>
              </a:prstGeom>
              <a:noFill/>
              <a:ln w="38100">
                <a:solidFill>
                  <a:srgbClr val="073C63"/>
                </a:solidFill>
                <a:round/>
                <a:headEnd/>
                <a:tailEnd/>
              </a:ln>
            </p:spPr>
            <p:txBody>
              <a:bodyPr anchor="ctr">
                <a:prstTxWarp prst="textNoShape">
                  <a:avLst/>
                </a:prstTxWarp>
                <a:spAutoFit/>
              </a:bodyPr>
              <a:lstStyle/>
              <a:p>
                <a:endParaRPr lang="en-US"/>
              </a:p>
            </p:txBody>
          </p:sp>
          <p:sp>
            <p:nvSpPr>
              <p:cNvPr id="178" name="Line 27"/>
              <p:cNvSpPr>
                <a:spLocks noChangeShapeType="1"/>
              </p:cNvSpPr>
              <p:nvPr/>
            </p:nvSpPr>
            <p:spPr bwMode="auto">
              <a:xfrm flipH="1">
                <a:off x="698500" y="2100263"/>
                <a:ext cx="25400" cy="3824287"/>
              </a:xfrm>
              <a:prstGeom prst="line">
                <a:avLst/>
              </a:prstGeom>
              <a:noFill/>
              <a:ln w="38100">
                <a:solidFill>
                  <a:srgbClr val="073C63"/>
                </a:solidFill>
                <a:round/>
                <a:headEnd/>
                <a:tailEnd/>
              </a:ln>
            </p:spPr>
            <p:txBody>
              <a:bodyPr anchor="ctr">
                <a:prstTxWarp prst="textNoShape">
                  <a:avLst/>
                </a:prstTxWarp>
                <a:spAutoFit/>
              </a:bodyPr>
              <a:lstStyle/>
              <a:p>
                <a:endParaRPr lang="en-US"/>
              </a:p>
            </p:txBody>
          </p:sp>
          <p:grpSp>
            <p:nvGrpSpPr>
              <p:cNvPr id="4" name="Group 28"/>
              <p:cNvGrpSpPr>
                <a:grpSpLocks/>
              </p:cNvGrpSpPr>
              <p:nvPr/>
            </p:nvGrpSpPr>
            <p:grpSpPr bwMode="auto">
              <a:xfrm>
                <a:off x="79375" y="1921159"/>
                <a:ext cx="752475" cy="3244599"/>
                <a:chOff x="42" y="1762"/>
                <a:chExt cx="474" cy="1700"/>
              </a:xfrm>
            </p:grpSpPr>
            <p:grpSp>
              <p:nvGrpSpPr>
                <p:cNvPr id="5" name="Group 29"/>
                <p:cNvGrpSpPr>
                  <a:grpSpLocks/>
                </p:cNvGrpSpPr>
                <p:nvPr/>
              </p:nvGrpSpPr>
              <p:grpSpPr bwMode="auto">
                <a:xfrm>
                  <a:off x="42" y="3275"/>
                  <a:ext cx="474" cy="187"/>
                  <a:chOff x="42" y="3275"/>
                  <a:chExt cx="474" cy="187"/>
                </a:xfrm>
              </p:grpSpPr>
              <p:sp>
                <p:nvSpPr>
                  <p:cNvPr id="217" name="Text Box 30"/>
                  <p:cNvSpPr txBox="1">
                    <a:spLocks noChangeArrowheads="1"/>
                  </p:cNvSpPr>
                  <p:nvPr/>
                </p:nvSpPr>
                <p:spPr bwMode="auto">
                  <a:xfrm>
                    <a:off x="42" y="3275"/>
                    <a:ext cx="287" cy="187"/>
                  </a:xfrm>
                  <a:prstGeom prst="rect">
                    <a:avLst/>
                  </a:prstGeom>
                  <a:noFill/>
                  <a:ln w="98425">
                    <a:noFill/>
                    <a:miter lim="800000"/>
                    <a:headEnd/>
                    <a:tailEnd/>
                  </a:ln>
                </p:spPr>
                <p:txBody>
                  <a:bodyPr wrap="none" anchor="ctr">
                    <a:prstTxWarp prst="textNoShape">
                      <a:avLst/>
                    </a:prstTxWarp>
                    <a:spAutoFit/>
                  </a:bodyPr>
                  <a:lstStyle/>
                  <a:p>
                    <a:r>
                      <a:rPr lang="en-US" sz="1000">
                        <a:solidFill>
                          <a:srgbClr val="073C63"/>
                        </a:solidFill>
                      </a:rPr>
                      <a:t>20</a:t>
                    </a:r>
                  </a:p>
                </p:txBody>
              </p:sp>
              <p:sp>
                <p:nvSpPr>
                  <p:cNvPr id="218" name="Line 31"/>
                  <p:cNvSpPr>
                    <a:spLocks noChangeShapeType="1"/>
                  </p:cNvSpPr>
                  <p:nvPr/>
                </p:nvSpPr>
                <p:spPr bwMode="auto">
                  <a:xfrm flipV="1">
                    <a:off x="436" y="3368"/>
                    <a:ext cx="80" cy="0"/>
                  </a:xfrm>
                  <a:prstGeom prst="line">
                    <a:avLst/>
                  </a:prstGeom>
                  <a:noFill/>
                  <a:ln w="38100">
                    <a:solidFill>
                      <a:srgbClr val="073C63"/>
                    </a:solidFill>
                    <a:round/>
                    <a:headEnd/>
                    <a:tailEnd/>
                  </a:ln>
                </p:spPr>
                <p:txBody>
                  <a:bodyPr anchor="ctr">
                    <a:prstTxWarp prst="textNoShape">
                      <a:avLst/>
                    </a:prstTxWarp>
                    <a:spAutoFit/>
                  </a:bodyPr>
                  <a:lstStyle/>
                  <a:p>
                    <a:endParaRPr lang="en-US"/>
                  </a:p>
                </p:txBody>
              </p:sp>
            </p:grpSp>
            <p:grpSp>
              <p:nvGrpSpPr>
                <p:cNvPr id="6" name="Group 32"/>
                <p:cNvGrpSpPr>
                  <a:grpSpLocks/>
                </p:cNvGrpSpPr>
                <p:nvPr/>
              </p:nvGrpSpPr>
              <p:grpSpPr bwMode="auto">
                <a:xfrm>
                  <a:off x="42" y="2770"/>
                  <a:ext cx="474" cy="187"/>
                  <a:chOff x="42" y="2770"/>
                  <a:chExt cx="474" cy="187"/>
                </a:xfrm>
              </p:grpSpPr>
              <p:sp>
                <p:nvSpPr>
                  <p:cNvPr id="215" name="Text Box 33"/>
                  <p:cNvSpPr txBox="1">
                    <a:spLocks noChangeArrowheads="1"/>
                  </p:cNvSpPr>
                  <p:nvPr/>
                </p:nvSpPr>
                <p:spPr bwMode="auto">
                  <a:xfrm>
                    <a:off x="42" y="2770"/>
                    <a:ext cx="287" cy="187"/>
                  </a:xfrm>
                  <a:prstGeom prst="rect">
                    <a:avLst/>
                  </a:prstGeom>
                  <a:noFill/>
                  <a:ln w="98425">
                    <a:noFill/>
                    <a:miter lim="800000"/>
                    <a:headEnd/>
                    <a:tailEnd/>
                  </a:ln>
                </p:spPr>
                <p:txBody>
                  <a:bodyPr wrap="none" anchor="ctr">
                    <a:prstTxWarp prst="textNoShape">
                      <a:avLst/>
                    </a:prstTxWarp>
                    <a:spAutoFit/>
                  </a:bodyPr>
                  <a:lstStyle/>
                  <a:p>
                    <a:r>
                      <a:rPr lang="en-US" sz="1000">
                        <a:solidFill>
                          <a:srgbClr val="073C63"/>
                        </a:solidFill>
                      </a:rPr>
                      <a:t>40</a:t>
                    </a:r>
                  </a:p>
                </p:txBody>
              </p:sp>
              <p:sp>
                <p:nvSpPr>
                  <p:cNvPr id="216" name="Line 34"/>
                  <p:cNvSpPr>
                    <a:spLocks noChangeShapeType="1"/>
                  </p:cNvSpPr>
                  <p:nvPr/>
                </p:nvSpPr>
                <p:spPr bwMode="auto">
                  <a:xfrm flipV="1">
                    <a:off x="436" y="2864"/>
                    <a:ext cx="80" cy="0"/>
                  </a:xfrm>
                  <a:prstGeom prst="line">
                    <a:avLst/>
                  </a:prstGeom>
                  <a:noFill/>
                  <a:ln w="38100">
                    <a:solidFill>
                      <a:srgbClr val="073C63"/>
                    </a:solidFill>
                    <a:round/>
                    <a:headEnd/>
                    <a:tailEnd/>
                  </a:ln>
                </p:spPr>
                <p:txBody>
                  <a:bodyPr anchor="ctr">
                    <a:prstTxWarp prst="textNoShape">
                      <a:avLst/>
                    </a:prstTxWarp>
                    <a:spAutoFit/>
                  </a:bodyPr>
                  <a:lstStyle/>
                  <a:p>
                    <a:endParaRPr lang="en-US"/>
                  </a:p>
                </p:txBody>
              </p:sp>
            </p:grpSp>
            <p:grpSp>
              <p:nvGrpSpPr>
                <p:cNvPr id="7" name="Group 208"/>
                <p:cNvGrpSpPr>
                  <a:grpSpLocks/>
                </p:cNvGrpSpPr>
                <p:nvPr/>
              </p:nvGrpSpPr>
              <p:grpSpPr bwMode="auto">
                <a:xfrm>
                  <a:off x="42" y="2266"/>
                  <a:ext cx="474" cy="187"/>
                  <a:chOff x="42" y="2266"/>
                  <a:chExt cx="474" cy="187"/>
                </a:xfrm>
              </p:grpSpPr>
              <p:sp>
                <p:nvSpPr>
                  <p:cNvPr id="213" name="Text Box 36"/>
                  <p:cNvSpPr txBox="1">
                    <a:spLocks noChangeArrowheads="1"/>
                  </p:cNvSpPr>
                  <p:nvPr/>
                </p:nvSpPr>
                <p:spPr bwMode="auto">
                  <a:xfrm>
                    <a:off x="42" y="2266"/>
                    <a:ext cx="287" cy="187"/>
                  </a:xfrm>
                  <a:prstGeom prst="rect">
                    <a:avLst/>
                  </a:prstGeom>
                  <a:noFill/>
                  <a:ln w="98425">
                    <a:noFill/>
                    <a:miter lim="800000"/>
                    <a:headEnd/>
                    <a:tailEnd/>
                  </a:ln>
                </p:spPr>
                <p:txBody>
                  <a:bodyPr wrap="none" anchor="ctr">
                    <a:prstTxWarp prst="textNoShape">
                      <a:avLst/>
                    </a:prstTxWarp>
                    <a:spAutoFit/>
                  </a:bodyPr>
                  <a:lstStyle/>
                  <a:p>
                    <a:r>
                      <a:rPr lang="en-US" sz="1000">
                        <a:solidFill>
                          <a:srgbClr val="073C63"/>
                        </a:solidFill>
                      </a:rPr>
                      <a:t>60</a:t>
                    </a:r>
                  </a:p>
                </p:txBody>
              </p:sp>
              <p:sp>
                <p:nvSpPr>
                  <p:cNvPr id="214" name="Line 37"/>
                  <p:cNvSpPr>
                    <a:spLocks noChangeShapeType="1"/>
                  </p:cNvSpPr>
                  <p:nvPr/>
                </p:nvSpPr>
                <p:spPr bwMode="auto">
                  <a:xfrm flipV="1">
                    <a:off x="436" y="2360"/>
                    <a:ext cx="80" cy="0"/>
                  </a:xfrm>
                  <a:prstGeom prst="line">
                    <a:avLst/>
                  </a:prstGeom>
                  <a:noFill/>
                  <a:ln w="38100">
                    <a:solidFill>
                      <a:srgbClr val="073C63"/>
                    </a:solidFill>
                    <a:round/>
                    <a:headEnd/>
                    <a:tailEnd/>
                  </a:ln>
                </p:spPr>
                <p:txBody>
                  <a:bodyPr anchor="ctr">
                    <a:prstTxWarp prst="textNoShape">
                      <a:avLst/>
                    </a:prstTxWarp>
                    <a:spAutoFit/>
                  </a:bodyPr>
                  <a:lstStyle/>
                  <a:p>
                    <a:endParaRPr lang="en-US"/>
                  </a:p>
                </p:txBody>
              </p:sp>
            </p:grpSp>
            <p:grpSp>
              <p:nvGrpSpPr>
                <p:cNvPr id="11" name="Group 38"/>
                <p:cNvGrpSpPr>
                  <a:grpSpLocks/>
                </p:cNvGrpSpPr>
                <p:nvPr/>
              </p:nvGrpSpPr>
              <p:grpSpPr bwMode="auto">
                <a:xfrm>
                  <a:off x="42" y="1762"/>
                  <a:ext cx="474" cy="187"/>
                  <a:chOff x="42" y="1762"/>
                  <a:chExt cx="474" cy="187"/>
                </a:xfrm>
              </p:grpSpPr>
              <p:sp>
                <p:nvSpPr>
                  <p:cNvPr id="211" name="Text Box 39"/>
                  <p:cNvSpPr txBox="1">
                    <a:spLocks noChangeArrowheads="1"/>
                  </p:cNvSpPr>
                  <p:nvPr/>
                </p:nvSpPr>
                <p:spPr bwMode="auto">
                  <a:xfrm>
                    <a:off x="42" y="1762"/>
                    <a:ext cx="287" cy="187"/>
                  </a:xfrm>
                  <a:prstGeom prst="rect">
                    <a:avLst/>
                  </a:prstGeom>
                  <a:noFill/>
                  <a:ln w="98425">
                    <a:noFill/>
                    <a:miter lim="800000"/>
                    <a:headEnd/>
                    <a:tailEnd/>
                  </a:ln>
                </p:spPr>
                <p:txBody>
                  <a:bodyPr wrap="none" anchor="ctr">
                    <a:prstTxWarp prst="textNoShape">
                      <a:avLst/>
                    </a:prstTxWarp>
                    <a:spAutoFit/>
                  </a:bodyPr>
                  <a:lstStyle/>
                  <a:p>
                    <a:r>
                      <a:rPr lang="en-US" sz="1000" dirty="0">
                        <a:solidFill>
                          <a:srgbClr val="073C63"/>
                        </a:solidFill>
                      </a:rPr>
                      <a:t>80</a:t>
                    </a:r>
                  </a:p>
                </p:txBody>
              </p:sp>
              <p:sp>
                <p:nvSpPr>
                  <p:cNvPr id="212" name="Line 40"/>
                  <p:cNvSpPr>
                    <a:spLocks noChangeShapeType="1"/>
                  </p:cNvSpPr>
                  <p:nvPr/>
                </p:nvSpPr>
                <p:spPr bwMode="auto">
                  <a:xfrm flipV="1">
                    <a:off x="436" y="1856"/>
                    <a:ext cx="80" cy="0"/>
                  </a:xfrm>
                  <a:prstGeom prst="line">
                    <a:avLst/>
                  </a:prstGeom>
                  <a:noFill/>
                  <a:ln w="38100">
                    <a:solidFill>
                      <a:srgbClr val="073C63"/>
                    </a:solidFill>
                    <a:round/>
                    <a:headEnd/>
                    <a:tailEnd/>
                  </a:ln>
                </p:spPr>
                <p:txBody>
                  <a:bodyPr anchor="ctr">
                    <a:prstTxWarp prst="textNoShape">
                      <a:avLst/>
                    </a:prstTxWarp>
                    <a:spAutoFit/>
                  </a:bodyPr>
                  <a:lstStyle/>
                  <a:p>
                    <a:endParaRPr lang="en-US"/>
                  </a:p>
                </p:txBody>
              </p:sp>
            </p:grpSp>
          </p:grpSp>
          <p:grpSp>
            <p:nvGrpSpPr>
              <p:cNvPr id="12" name="Group 120"/>
              <p:cNvGrpSpPr>
                <a:grpSpLocks/>
              </p:cNvGrpSpPr>
              <p:nvPr/>
            </p:nvGrpSpPr>
            <p:grpSpPr bwMode="auto">
              <a:xfrm>
                <a:off x="801688" y="1717679"/>
                <a:ext cx="7361233" cy="3630625"/>
                <a:chOff x="505" y="1082"/>
                <a:chExt cx="4637" cy="2287"/>
              </a:xfrm>
            </p:grpSpPr>
            <p:pic>
              <p:nvPicPr>
                <p:cNvPr id="182" name="Picture 42" descr="Slide1"/>
                <p:cNvPicPr>
                  <a:picLocks noChangeAspect="1" noChangeArrowheads="1"/>
                </p:cNvPicPr>
                <p:nvPr/>
              </p:nvPicPr>
              <p:blipFill>
                <a:blip r:embed="rId3" cstate="print"/>
                <a:srcRect l="9000" t="94533" r="73000" b="2266"/>
                <a:stretch>
                  <a:fillRect/>
                </a:stretch>
              </p:blipFill>
              <p:spPr bwMode="auto">
                <a:xfrm rot="-976362">
                  <a:off x="1180" y="2939"/>
                  <a:ext cx="603" cy="101"/>
                </a:xfrm>
                <a:prstGeom prst="rect">
                  <a:avLst/>
                </a:prstGeom>
                <a:noFill/>
                <a:ln w="9525">
                  <a:noFill/>
                  <a:miter lim="800000"/>
                  <a:headEnd/>
                  <a:tailEnd/>
                </a:ln>
              </p:spPr>
            </p:pic>
            <p:pic>
              <p:nvPicPr>
                <p:cNvPr id="183" name="Picture 44" descr="Slide1"/>
                <p:cNvPicPr>
                  <a:picLocks noChangeAspect="1" noChangeArrowheads="1"/>
                </p:cNvPicPr>
                <p:nvPr/>
              </p:nvPicPr>
              <p:blipFill>
                <a:blip r:embed="rId3" cstate="print"/>
                <a:srcRect l="9000" t="92000" r="73000"/>
                <a:stretch>
                  <a:fillRect/>
                </a:stretch>
              </p:blipFill>
              <p:spPr bwMode="auto">
                <a:xfrm rot="-1209734">
                  <a:off x="4431" y="1373"/>
                  <a:ext cx="645" cy="253"/>
                </a:xfrm>
                <a:prstGeom prst="rect">
                  <a:avLst/>
                </a:prstGeom>
                <a:noFill/>
                <a:ln w="9525">
                  <a:noFill/>
                  <a:miter lim="800000"/>
                  <a:headEnd/>
                  <a:tailEnd/>
                </a:ln>
              </p:spPr>
            </p:pic>
            <p:pic>
              <p:nvPicPr>
                <p:cNvPr id="184" name="Picture 45" descr="Slide1"/>
                <p:cNvPicPr>
                  <a:picLocks noChangeAspect="1" noChangeArrowheads="1"/>
                </p:cNvPicPr>
                <p:nvPr/>
              </p:nvPicPr>
              <p:blipFill>
                <a:blip r:embed="rId3" cstate="print"/>
                <a:srcRect l="9000" t="92000" r="73000"/>
                <a:stretch>
                  <a:fillRect/>
                </a:stretch>
              </p:blipFill>
              <p:spPr bwMode="auto">
                <a:xfrm rot="-2555728">
                  <a:off x="3894" y="1730"/>
                  <a:ext cx="664" cy="253"/>
                </a:xfrm>
                <a:prstGeom prst="rect">
                  <a:avLst/>
                </a:prstGeom>
                <a:noFill/>
                <a:ln w="9525">
                  <a:noFill/>
                  <a:miter lim="800000"/>
                  <a:headEnd/>
                  <a:tailEnd/>
                </a:ln>
              </p:spPr>
            </p:pic>
            <p:pic>
              <p:nvPicPr>
                <p:cNvPr id="185" name="Picture 46" descr="Slide1"/>
                <p:cNvPicPr>
                  <a:picLocks noChangeAspect="1" noChangeArrowheads="1"/>
                </p:cNvPicPr>
                <p:nvPr/>
              </p:nvPicPr>
              <p:blipFill>
                <a:blip r:embed="rId3" cstate="print"/>
                <a:srcRect l="9000" t="92000" r="73000"/>
                <a:stretch>
                  <a:fillRect/>
                </a:stretch>
              </p:blipFill>
              <p:spPr bwMode="auto">
                <a:xfrm rot="-2455371">
                  <a:off x="3337" y="2210"/>
                  <a:ext cx="703" cy="253"/>
                </a:xfrm>
                <a:prstGeom prst="rect">
                  <a:avLst/>
                </a:prstGeom>
                <a:noFill/>
                <a:ln w="9525">
                  <a:noFill/>
                  <a:miter lim="800000"/>
                  <a:headEnd/>
                  <a:tailEnd/>
                </a:ln>
              </p:spPr>
            </p:pic>
            <p:pic>
              <p:nvPicPr>
                <p:cNvPr id="186" name="Picture 47" descr="Slide1"/>
                <p:cNvPicPr>
                  <a:picLocks noChangeAspect="1" noChangeArrowheads="1"/>
                </p:cNvPicPr>
                <p:nvPr/>
              </p:nvPicPr>
              <p:blipFill>
                <a:blip r:embed="rId3" cstate="print"/>
                <a:srcRect l="9000" t="92000" r="73000"/>
                <a:stretch>
                  <a:fillRect/>
                </a:stretch>
              </p:blipFill>
              <p:spPr bwMode="auto">
                <a:xfrm rot="-788258">
                  <a:off x="2854" y="2500"/>
                  <a:ext cx="568" cy="252"/>
                </a:xfrm>
                <a:prstGeom prst="rect">
                  <a:avLst/>
                </a:prstGeom>
                <a:noFill/>
                <a:ln w="9525">
                  <a:noFill/>
                  <a:miter lim="800000"/>
                  <a:headEnd/>
                  <a:tailEnd/>
                </a:ln>
              </p:spPr>
            </p:pic>
            <p:pic>
              <p:nvPicPr>
                <p:cNvPr id="187" name="Picture 48" descr="Slide1"/>
                <p:cNvPicPr>
                  <a:picLocks noChangeAspect="1" noChangeArrowheads="1"/>
                </p:cNvPicPr>
                <p:nvPr/>
              </p:nvPicPr>
              <p:blipFill>
                <a:blip r:embed="rId3" cstate="print"/>
                <a:srcRect l="9000" t="92000" r="73000"/>
                <a:stretch>
                  <a:fillRect/>
                </a:stretch>
              </p:blipFill>
              <p:spPr bwMode="auto">
                <a:xfrm rot="-571501">
                  <a:off x="2310" y="2606"/>
                  <a:ext cx="568" cy="252"/>
                </a:xfrm>
                <a:prstGeom prst="rect">
                  <a:avLst/>
                </a:prstGeom>
                <a:noFill/>
                <a:ln w="9525">
                  <a:noFill/>
                  <a:miter lim="800000"/>
                  <a:headEnd/>
                  <a:tailEnd/>
                </a:ln>
              </p:spPr>
            </p:pic>
            <p:pic>
              <p:nvPicPr>
                <p:cNvPr id="188" name="Picture 49" descr="Slide1"/>
                <p:cNvPicPr>
                  <a:picLocks noChangeAspect="1" noChangeArrowheads="1"/>
                </p:cNvPicPr>
                <p:nvPr/>
              </p:nvPicPr>
              <p:blipFill>
                <a:blip r:embed="rId3" cstate="print"/>
                <a:srcRect l="9000" t="94533" r="73000" b="2266"/>
                <a:stretch>
                  <a:fillRect/>
                </a:stretch>
              </p:blipFill>
              <p:spPr bwMode="auto">
                <a:xfrm rot="-767833">
                  <a:off x="1757" y="2785"/>
                  <a:ext cx="568" cy="101"/>
                </a:xfrm>
                <a:prstGeom prst="rect">
                  <a:avLst/>
                </a:prstGeom>
                <a:noFill/>
                <a:ln w="9525">
                  <a:noFill/>
                  <a:miter lim="800000"/>
                  <a:headEnd/>
                  <a:tailEnd/>
                </a:ln>
              </p:spPr>
            </p:pic>
            <p:pic>
              <p:nvPicPr>
                <p:cNvPr id="189" name="Picture 50" descr="Slide1"/>
                <p:cNvPicPr>
                  <a:picLocks noChangeAspect="1" noChangeArrowheads="1"/>
                </p:cNvPicPr>
                <p:nvPr/>
              </p:nvPicPr>
              <p:blipFill>
                <a:blip r:embed="rId3" cstate="print"/>
                <a:srcRect l="9000" t="94533" r="73000" b="2266"/>
                <a:stretch>
                  <a:fillRect/>
                </a:stretch>
              </p:blipFill>
              <p:spPr bwMode="auto">
                <a:xfrm rot="-1359752">
                  <a:off x="637" y="3140"/>
                  <a:ext cx="603" cy="101"/>
                </a:xfrm>
                <a:prstGeom prst="rect">
                  <a:avLst/>
                </a:prstGeom>
                <a:noFill/>
                <a:ln w="9525">
                  <a:noFill/>
                  <a:miter lim="800000"/>
                  <a:headEnd/>
                  <a:tailEnd/>
                </a:ln>
              </p:spPr>
            </p:pic>
            <p:sp>
              <p:nvSpPr>
                <p:cNvPr id="190" name="Oval 51"/>
                <p:cNvSpPr>
                  <a:spLocks noChangeAspect="1" noChangeArrowheads="1"/>
                </p:cNvSpPr>
                <p:nvPr/>
              </p:nvSpPr>
              <p:spPr bwMode="auto">
                <a:xfrm>
                  <a:off x="2224" y="2658"/>
                  <a:ext cx="190" cy="204"/>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1" name="Oval 52"/>
                <p:cNvSpPr>
                  <a:spLocks noChangeAspect="1" noChangeArrowheads="1"/>
                </p:cNvSpPr>
                <p:nvPr/>
              </p:nvSpPr>
              <p:spPr bwMode="auto">
                <a:xfrm>
                  <a:off x="2772" y="2583"/>
                  <a:ext cx="190" cy="204"/>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2" name="Oval 54"/>
                <p:cNvSpPr>
                  <a:spLocks noChangeAspect="1" noChangeArrowheads="1"/>
                </p:cNvSpPr>
                <p:nvPr/>
              </p:nvSpPr>
              <p:spPr bwMode="auto">
                <a:xfrm>
                  <a:off x="3868" y="1991"/>
                  <a:ext cx="190" cy="197"/>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3" name="Oval 55"/>
                <p:cNvSpPr>
                  <a:spLocks noChangeAspect="1" noChangeArrowheads="1"/>
                </p:cNvSpPr>
                <p:nvPr/>
              </p:nvSpPr>
              <p:spPr bwMode="auto">
                <a:xfrm>
                  <a:off x="4408" y="1491"/>
                  <a:ext cx="190" cy="213"/>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4" name="Oval 56"/>
                <p:cNvSpPr>
                  <a:spLocks noChangeAspect="1" noChangeArrowheads="1"/>
                </p:cNvSpPr>
                <p:nvPr/>
              </p:nvSpPr>
              <p:spPr bwMode="auto">
                <a:xfrm>
                  <a:off x="4952" y="1286"/>
                  <a:ext cx="190" cy="204"/>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5" name="Oval 57"/>
                <p:cNvSpPr>
                  <a:spLocks noChangeAspect="1" noChangeArrowheads="1"/>
                </p:cNvSpPr>
                <p:nvPr/>
              </p:nvSpPr>
              <p:spPr bwMode="auto">
                <a:xfrm>
                  <a:off x="1684" y="2793"/>
                  <a:ext cx="190" cy="204"/>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6" name="Oval 58"/>
                <p:cNvSpPr>
                  <a:spLocks noChangeAspect="1" noChangeArrowheads="1"/>
                </p:cNvSpPr>
                <p:nvPr/>
              </p:nvSpPr>
              <p:spPr bwMode="auto">
                <a:xfrm>
                  <a:off x="1128" y="2953"/>
                  <a:ext cx="190" cy="212"/>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7" name="Oval 59"/>
                <p:cNvSpPr>
                  <a:spLocks noChangeAspect="1" noChangeArrowheads="1"/>
                </p:cNvSpPr>
                <p:nvPr/>
              </p:nvSpPr>
              <p:spPr bwMode="auto">
                <a:xfrm>
                  <a:off x="624" y="3165"/>
                  <a:ext cx="190" cy="204"/>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sp>
              <p:nvSpPr>
                <p:cNvPr id="198" name="Rectangle 60"/>
                <p:cNvSpPr>
                  <a:spLocks noChangeArrowheads="1"/>
                </p:cNvSpPr>
                <p:nvPr/>
              </p:nvSpPr>
              <p:spPr bwMode="auto">
                <a:xfrm>
                  <a:off x="505" y="2954"/>
                  <a:ext cx="288" cy="174"/>
                </a:xfrm>
                <a:prstGeom prst="rect">
                  <a:avLst/>
                </a:prstGeom>
                <a:noFill/>
                <a:ln w="98425">
                  <a:noFill/>
                  <a:miter lim="800000"/>
                  <a:headEnd/>
                  <a:tailEnd/>
                </a:ln>
              </p:spPr>
              <p:txBody>
                <a:bodyPr wrap="none" anchor="ctr">
                  <a:prstTxWarp prst="textNoShape">
                    <a:avLst/>
                  </a:prstTxWarp>
                  <a:spAutoFit/>
                </a:bodyPr>
                <a:lstStyle/>
                <a:p>
                  <a:r>
                    <a:rPr lang="en-US" sz="1200" dirty="0">
                      <a:solidFill>
                        <a:srgbClr val="AC181D"/>
                      </a:solidFill>
                    </a:rPr>
                    <a:t>16.6</a:t>
                  </a:r>
                  <a:endParaRPr lang="en-US" sz="1200" dirty="0">
                    <a:solidFill>
                      <a:srgbClr val="073C63"/>
                    </a:solidFill>
                  </a:endParaRPr>
                </a:p>
              </p:txBody>
            </p:sp>
            <p:sp>
              <p:nvSpPr>
                <p:cNvPr id="199" name="Rectangle 61"/>
                <p:cNvSpPr>
                  <a:spLocks noChangeArrowheads="1"/>
                </p:cNvSpPr>
                <p:nvPr/>
              </p:nvSpPr>
              <p:spPr bwMode="auto">
                <a:xfrm>
                  <a:off x="1003" y="2755"/>
                  <a:ext cx="288" cy="174"/>
                </a:xfrm>
                <a:prstGeom prst="rect">
                  <a:avLst/>
                </a:prstGeom>
                <a:noFill/>
                <a:ln w="98425">
                  <a:noFill/>
                  <a:miter lim="800000"/>
                  <a:headEnd/>
                  <a:tailEnd/>
                </a:ln>
              </p:spPr>
              <p:txBody>
                <a:bodyPr wrap="none" anchor="ctr">
                  <a:prstTxWarp prst="textNoShape">
                    <a:avLst/>
                  </a:prstTxWarp>
                  <a:spAutoFit/>
                </a:bodyPr>
                <a:lstStyle/>
                <a:p>
                  <a:r>
                    <a:rPr lang="en-US" sz="1200">
                      <a:solidFill>
                        <a:srgbClr val="AC181D"/>
                      </a:solidFill>
                    </a:rPr>
                    <a:t>20.1</a:t>
                  </a:r>
                  <a:endParaRPr lang="en-US" sz="1200">
                    <a:solidFill>
                      <a:srgbClr val="073C63"/>
                    </a:solidFill>
                  </a:endParaRPr>
                </a:p>
              </p:txBody>
            </p:sp>
            <p:sp>
              <p:nvSpPr>
                <p:cNvPr id="200" name="Rectangle 62"/>
                <p:cNvSpPr>
                  <a:spLocks noChangeArrowheads="1"/>
                </p:cNvSpPr>
                <p:nvPr/>
              </p:nvSpPr>
              <p:spPr bwMode="auto">
                <a:xfrm>
                  <a:off x="2107" y="2448"/>
                  <a:ext cx="288" cy="174"/>
                </a:xfrm>
                <a:prstGeom prst="rect">
                  <a:avLst/>
                </a:prstGeom>
                <a:noFill/>
                <a:ln w="98425">
                  <a:noFill/>
                  <a:miter lim="800000"/>
                  <a:headEnd/>
                  <a:tailEnd/>
                </a:ln>
              </p:spPr>
              <p:txBody>
                <a:bodyPr wrap="none" anchor="ctr">
                  <a:prstTxWarp prst="textNoShape">
                    <a:avLst/>
                  </a:prstTxWarp>
                  <a:spAutoFit/>
                </a:bodyPr>
                <a:lstStyle/>
                <a:p>
                  <a:r>
                    <a:rPr lang="en-US" sz="1200">
                      <a:solidFill>
                        <a:srgbClr val="AC181D"/>
                      </a:solidFill>
                    </a:rPr>
                    <a:t>31.2</a:t>
                  </a:r>
                  <a:endParaRPr lang="en-US" sz="1200">
                    <a:solidFill>
                      <a:srgbClr val="073C63"/>
                    </a:solidFill>
                  </a:endParaRPr>
                </a:p>
              </p:txBody>
            </p:sp>
            <p:sp>
              <p:nvSpPr>
                <p:cNvPr id="201" name="Rectangle 63"/>
                <p:cNvSpPr>
                  <a:spLocks noChangeArrowheads="1"/>
                </p:cNvSpPr>
                <p:nvPr/>
              </p:nvSpPr>
              <p:spPr bwMode="auto">
                <a:xfrm>
                  <a:off x="2645" y="2386"/>
                  <a:ext cx="288" cy="174"/>
                </a:xfrm>
                <a:prstGeom prst="rect">
                  <a:avLst/>
                </a:prstGeom>
                <a:noFill/>
                <a:ln w="98425">
                  <a:noFill/>
                  <a:miter lim="800000"/>
                  <a:headEnd/>
                  <a:tailEnd/>
                </a:ln>
              </p:spPr>
              <p:txBody>
                <a:bodyPr wrap="none" anchor="ctr">
                  <a:prstTxWarp prst="textNoShape">
                    <a:avLst/>
                  </a:prstTxWarp>
                  <a:spAutoFit/>
                </a:bodyPr>
                <a:lstStyle/>
                <a:p>
                  <a:r>
                    <a:rPr lang="en-US" sz="1200">
                      <a:solidFill>
                        <a:srgbClr val="AC181D"/>
                      </a:solidFill>
                    </a:rPr>
                    <a:t>34.8</a:t>
                  </a:r>
                  <a:endParaRPr lang="en-US" sz="1200">
                    <a:solidFill>
                      <a:srgbClr val="073C63"/>
                    </a:solidFill>
                  </a:endParaRPr>
                </a:p>
              </p:txBody>
            </p:sp>
            <p:sp>
              <p:nvSpPr>
                <p:cNvPr id="202" name="Rectangle 64"/>
                <p:cNvSpPr>
                  <a:spLocks noChangeArrowheads="1"/>
                </p:cNvSpPr>
                <p:nvPr/>
              </p:nvSpPr>
              <p:spPr bwMode="auto">
                <a:xfrm>
                  <a:off x="3132" y="2227"/>
                  <a:ext cx="288" cy="174"/>
                </a:xfrm>
                <a:prstGeom prst="rect">
                  <a:avLst/>
                </a:prstGeom>
                <a:noFill/>
                <a:ln w="98425">
                  <a:noFill/>
                  <a:miter lim="800000"/>
                  <a:headEnd/>
                  <a:tailEnd/>
                </a:ln>
              </p:spPr>
              <p:txBody>
                <a:bodyPr wrap="none" anchor="ctr">
                  <a:prstTxWarp prst="textNoShape">
                    <a:avLst/>
                  </a:prstTxWarp>
                  <a:spAutoFit/>
                </a:bodyPr>
                <a:lstStyle/>
                <a:p>
                  <a:r>
                    <a:rPr lang="en-US" sz="1200" dirty="0">
                      <a:solidFill>
                        <a:srgbClr val="AC181D"/>
                      </a:solidFill>
                    </a:rPr>
                    <a:t>39.7</a:t>
                  </a:r>
                  <a:endParaRPr lang="en-US" sz="1200" dirty="0">
                    <a:solidFill>
                      <a:srgbClr val="073C63"/>
                    </a:solidFill>
                  </a:endParaRPr>
                </a:p>
              </p:txBody>
            </p:sp>
            <p:sp>
              <p:nvSpPr>
                <p:cNvPr id="203" name="Rectangle 65"/>
                <p:cNvSpPr>
                  <a:spLocks noChangeArrowheads="1"/>
                </p:cNvSpPr>
                <p:nvPr/>
              </p:nvSpPr>
              <p:spPr bwMode="auto">
                <a:xfrm>
                  <a:off x="3660" y="1786"/>
                  <a:ext cx="288" cy="174"/>
                </a:xfrm>
                <a:prstGeom prst="rect">
                  <a:avLst/>
                </a:prstGeom>
                <a:noFill/>
                <a:ln w="98425">
                  <a:noFill/>
                  <a:miter lim="800000"/>
                  <a:headEnd/>
                  <a:tailEnd/>
                </a:ln>
              </p:spPr>
              <p:txBody>
                <a:bodyPr wrap="none" anchor="ctr">
                  <a:prstTxWarp prst="textNoShape">
                    <a:avLst/>
                  </a:prstTxWarp>
                  <a:spAutoFit/>
                </a:bodyPr>
                <a:lstStyle/>
                <a:p>
                  <a:r>
                    <a:rPr lang="en-US" sz="1200" dirty="0">
                      <a:solidFill>
                        <a:srgbClr val="AC181D"/>
                      </a:solidFill>
                    </a:rPr>
                    <a:t>53.7</a:t>
                  </a:r>
                  <a:endParaRPr lang="en-US" sz="1200" dirty="0">
                    <a:solidFill>
                      <a:srgbClr val="073C63"/>
                    </a:solidFill>
                  </a:endParaRPr>
                </a:p>
              </p:txBody>
            </p:sp>
            <p:sp>
              <p:nvSpPr>
                <p:cNvPr id="204" name="Rectangle 66"/>
                <p:cNvSpPr>
                  <a:spLocks noChangeArrowheads="1"/>
                </p:cNvSpPr>
                <p:nvPr/>
              </p:nvSpPr>
              <p:spPr bwMode="auto">
                <a:xfrm>
                  <a:off x="4278" y="1286"/>
                  <a:ext cx="288" cy="174"/>
                </a:xfrm>
                <a:prstGeom prst="rect">
                  <a:avLst/>
                </a:prstGeom>
                <a:noFill/>
                <a:ln w="98425">
                  <a:noFill/>
                  <a:miter lim="800000"/>
                  <a:headEnd/>
                  <a:tailEnd/>
                </a:ln>
              </p:spPr>
              <p:txBody>
                <a:bodyPr wrap="none" anchor="ctr">
                  <a:prstTxWarp prst="textNoShape">
                    <a:avLst/>
                  </a:prstTxWarp>
                  <a:spAutoFit/>
                </a:bodyPr>
                <a:lstStyle/>
                <a:p>
                  <a:r>
                    <a:rPr lang="en-US" sz="1200">
                      <a:solidFill>
                        <a:srgbClr val="AC181D"/>
                      </a:solidFill>
                    </a:rPr>
                    <a:t>70.3</a:t>
                  </a:r>
                  <a:endParaRPr lang="en-US" sz="1200">
                    <a:solidFill>
                      <a:srgbClr val="073C63"/>
                    </a:solidFill>
                  </a:endParaRPr>
                </a:p>
              </p:txBody>
            </p:sp>
            <p:sp>
              <p:nvSpPr>
                <p:cNvPr id="205" name="Rectangle 67"/>
                <p:cNvSpPr>
                  <a:spLocks noChangeArrowheads="1"/>
                </p:cNvSpPr>
                <p:nvPr/>
              </p:nvSpPr>
              <p:spPr bwMode="auto">
                <a:xfrm>
                  <a:off x="4821" y="1082"/>
                  <a:ext cx="288" cy="174"/>
                </a:xfrm>
                <a:prstGeom prst="rect">
                  <a:avLst/>
                </a:prstGeom>
                <a:noFill/>
                <a:ln w="98425">
                  <a:noFill/>
                  <a:miter lim="800000"/>
                  <a:headEnd/>
                  <a:tailEnd/>
                </a:ln>
              </p:spPr>
              <p:txBody>
                <a:bodyPr wrap="none" anchor="ctr">
                  <a:prstTxWarp prst="textNoShape">
                    <a:avLst/>
                  </a:prstTxWarp>
                  <a:spAutoFit/>
                </a:bodyPr>
                <a:lstStyle/>
                <a:p>
                  <a:r>
                    <a:rPr lang="en-US" sz="1200">
                      <a:solidFill>
                        <a:srgbClr val="AC181D"/>
                      </a:solidFill>
                    </a:rPr>
                    <a:t>77.2</a:t>
                  </a:r>
                  <a:endParaRPr lang="en-US" sz="1200">
                    <a:solidFill>
                      <a:srgbClr val="073C63"/>
                    </a:solidFill>
                  </a:endParaRPr>
                </a:p>
              </p:txBody>
            </p:sp>
            <p:sp>
              <p:nvSpPr>
                <p:cNvPr id="206" name="Rectangle 68"/>
                <p:cNvSpPr>
                  <a:spLocks noChangeArrowheads="1"/>
                </p:cNvSpPr>
                <p:nvPr/>
              </p:nvSpPr>
              <p:spPr bwMode="auto">
                <a:xfrm>
                  <a:off x="1547" y="2592"/>
                  <a:ext cx="288" cy="174"/>
                </a:xfrm>
                <a:prstGeom prst="rect">
                  <a:avLst/>
                </a:prstGeom>
                <a:noFill/>
                <a:ln w="98425">
                  <a:noFill/>
                  <a:miter lim="800000"/>
                  <a:headEnd/>
                  <a:tailEnd/>
                </a:ln>
              </p:spPr>
              <p:txBody>
                <a:bodyPr wrap="none" anchor="ctr">
                  <a:prstTxWarp prst="textNoShape">
                    <a:avLst/>
                  </a:prstTxWarp>
                  <a:spAutoFit/>
                </a:bodyPr>
                <a:lstStyle/>
                <a:p>
                  <a:r>
                    <a:rPr lang="en-US" sz="1200" dirty="0">
                      <a:solidFill>
                        <a:srgbClr val="AC181D"/>
                      </a:solidFill>
                    </a:rPr>
                    <a:t>25.5</a:t>
                  </a:r>
                  <a:endParaRPr lang="en-US" sz="1200" dirty="0">
                    <a:solidFill>
                      <a:srgbClr val="073C63"/>
                    </a:solidFill>
                  </a:endParaRPr>
                </a:p>
              </p:txBody>
            </p:sp>
          </p:grpSp>
          <p:sp>
            <p:nvSpPr>
              <p:cNvPr id="181" name="Oval 53"/>
              <p:cNvSpPr>
                <a:spLocks noChangeAspect="1" noChangeArrowheads="1"/>
              </p:cNvSpPr>
              <p:nvPr/>
            </p:nvSpPr>
            <p:spPr bwMode="auto">
              <a:xfrm>
                <a:off x="5270500" y="3870325"/>
                <a:ext cx="301625" cy="338138"/>
              </a:xfrm>
              <a:prstGeom prst="ellipse">
                <a:avLst/>
              </a:prstGeom>
              <a:gradFill rotWithShape="0">
                <a:gsLst>
                  <a:gs pos="0">
                    <a:srgbClr val="D38587"/>
                  </a:gs>
                  <a:gs pos="100000">
                    <a:srgbClr val="AC181D"/>
                  </a:gs>
                </a:gsLst>
                <a:path path="shape">
                  <a:fillToRect l="50000" t="50000" r="50000" b="50000"/>
                </a:path>
              </a:gradFill>
              <a:ln w="98425">
                <a:noFill/>
                <a:round/>
                <a:headEnd/>
                <a:tailEnd/>
              </a:ln>
            </p:spPr>
            <p:txBody>
              <a:bodyPr anchor="ctr">
                <a:prstTxWarp prst="textNoShape">
                  <a:avLst/>
                </a:prstTxWarp>
                <a:spAutoFit/>
              </a:bodyPr>
              <a:lstStyle/>
              <a:p>
                <a:endParaRPr lang="en-US"/>
              </a:p>
            </p:txBody>
          </p:sp>
        </p:grpSp>
        <p:sp>
          <p:nvSpPr>
            <p:cNvPr id="74" name="Rectangle 69"/>
            <p:cNvSpPr>
              <a:spLocks noChangeArrowheads="1"/>
            </p:cNvSpPr>
            <p:nvPr/>
          </p:nvSpPr>
          <p:spPr bwMode="auto">
            <a:xfrm>
              <a:off x="3962400" y="3352800"/>
              <a:ext cx="2385213" cy="803297"/>
            </a:xfrm>
            <a:prstGeom prst="rect">
              <a:avLst/>
            </a:prstGeom>
            <a:noFill/>
            <a:ln w="98425">
              <a:noFill/>
              <a:miter lim="800000"/>
              <a:headEnd/>
              <a:tailEnd/>
            </a:ln>
          </p:spPr>
          <p:txBody>
            <a:bodyPr wrap="none" anchor="ctr">
              <a:prstTxWarp prst="textNoShape">
                <a:avLst/>
              </a:prstTxWarp>
              <a:spAutoFit/>
            </a:bodyPr>
            <a:lstStyle/>
            <a:p>
              <a:r>
                <a:rPr lang="en-US" sz="1400" b="1" dirty="0">
                  <a:solidFill>
                    <a:srgbClr val="000000"/>
                  </a:solidFill>
                </a:rPr>
                <a:t>Drivers of ICU Demand</a:t>
              </a:r>
            </a:p>
            <a:p>
              <a:pPr>
                <a:lnSpc>
                  <a:spcPct val="30000"/>
                </a:lnSpc>
              </a:pPr>
              <a:endParaRPr lang="en-US" sz="1400" dirty="0">
                <a:solidFill>
                  <a:srgbClr val="000000"/>
                </a:solidFill>
              </a:endParaRPr>
            </a:p>
            <a:p>
              <a:r>
                <a:rPr lang="en-US" sz="1400" dirty="0">
                  <a:solidFill>
                    <a:srgbClr val="000000"/>
                  </a:solidFill>
                </a:rPr>
                <a:t>Elderly Patients</a:t>
              </a:r>
            </a:p>
            <a:p>
              <a:r>
                <a:rPr lang="en-US" sz="1400" dirty="0">
                  <a:solidFill>
                    <a:srgbClr val="000000"/>
                  </a:solidFill>
                </a:rPr>
                <a:t>US Population &gt;65, Millions</a:t>
              </a:r>
            </a:p>
          </p:txBody>
        </p:sp>
        <p:sp>
          <p:nvSpPr>
            <p:cNvPr id="75" name="Text Box 119"/>
            <p:cNvSpPr txBox="1">
              <a:spLocks noChangeArrowheads="1"/>
            </p:cNvSpPr>
            <p:nvPr/>
          </p:nvSpPr>
          <p:spPr bwMode="auto">
            <a:xfrm>
              <a:off x="4800600" y="5105400"/>
              <a:ext cx="3627437" cy="274638"/>
            </a:xfrm>
            <a:prstGeom prst="rect">
              <a:avLst/>
            </a:prstGeom>
            <a:noFill/>
            <a:ln w="9525">
              <a:noFill/>
              <a:miter lim="800000"/>
              <a:headEnd/>
              <a:tailEnd/>
            </a:ln>
          </p:spPr>
          <p:txBody>
            <a:bodyPr>
              <a:prstTxWarp prst="textNoShape">
                <a:avLst/>
              </a:prstTxWarp>
              <a:spAutoFit/>
            </a:bodyPr>
            <a:lstStyle/>
            <a:p>
              <a:r>
                <a:rPr lang="en-US" sz="1200" i="1" dirty="0"/>
                <a:t>Future Needs of Critical Care Medicine 1998</a:t>
              </a:r>
              <a:endParaRPr lang="en-US" i="1" dirty="0"/>
            </a:p>
          </p:txBody>
        </p:sp>
      </p:grpSp>
      <p:sp>
        <p:nvSpPr>
          <p:cNvPr id="77" name="Slide Number Placeholder 4"/>
          <p:cNvSpPr>
            <a:spLocks noGrp="1"/>
          </p:cNvSpPr>
          <p:nvPr>
            <p:ph type="sldNum" sz="quarter" idx="12"/>
          </p:nvPr>
        </p:nvSpPr>
        <p:spPr>
          <a:xfrm>
            <a:off x="7010400" y="6492875"/>
            <a:ext cx="2133600" cy="365125"/>
          </a:xfrm>
        </p:spPr>
        <p:txBody>
          <a:bodyPr/>
          <a:lstStyle/>
          <a:p>
            <a:pPr>
              <a:defRPr/>
            </a:pPr>
            <a:fld id="{F7E8BB10-08EA-4850-84BA-E6D747F1D1AD}" type="slidenum">
              <a:rPr lang="en-US" smtClean="0"/>
              <a:pPr>
                <a:defRPr/>
              </a:pPr>
              <a:t>10</a:t>
            </a:fld>
            <a:endParaRPr lang="en-US" dirty="0"/>
          </a:p>
        </p:txBody>
      </p:sp>
    </p:spTree>
    <p:extLst>
      <p:ext uri="{BB962C8B-B14F-4D97-AF65-F5344CB8AC3E}">
        <p14:creationId xmlns:p14="http://schemas.microsoft.com/office/powerpoint/2010/main" val="65268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638800"/>
          </a:xfrm>
        </p:spPr>
        <p:txBody>
          <a:bodyPr>
            <a:noAutofit/>
          </a:bodyPr>
          <a:lstStyle/>
          <a:p>
            <a:r>
              <a:rPr lang="en-US" sz="2000" dirty="0" smtClean="0"/>
              <a:t>Each </a:t>
            </a:r>
            <a:r>
              <a:rPr lang="en-US" sz="2000" dirty="0"/>
              <a:t>minute of EEG was classified after visual inspection by a blinded experienced </a:t>
            </a:r>
            <a:r>
              <a:rPr lang="en-US" sz="2000" dirty="0" err="1"/>
              <a:t>electroencephalographer</a:t>
            </a:r>
            <a:r>
              <a:rPr lang="en-US" sz="2000" dirty="0"/>
              <a:t> as </a:t>
            </a:r>
            <a:r>
              <a:rPr lang="en-US" sz="2000" dirty="0" err="1"/>
              <a:t>ictal</a:t>
            </a:r>
            <a:r>
              <a:rPr lang="en-US" sz="2000" dirty="0"/>
              <a:t>, </a:t>
            </a:r>
            <a:r>
              <a:rPr lang="en-US" sz="2000" dirty="0" err="1"/>
              <a:t>ictal-interictal</a:t>
            </a:r>
            <a:r>
              <a:rPr lang="en-US" sz="2000" dirty="0"/>
              <a:t> continuum or </a:t>
            </a:r>
            <a:r>
              <a:rPr lang="en-US" sz="2000" dirty="0" err="1"/>
              <a:t>nonictal</a:t>
            </a:r>
            <a:r>
              <a:rPr lang="en-US" sz="2000" dirty="0"/>
              <a:t>. </a:t>
            </a:r>
            <a:endParaRPr lang="en-US" sz="2000" dirty="0" smtClean="0"/>
          </a:p>
          <a:p>
            <a:r>
              <a:rPr lang="en-US" sz="2000" dirty="0" smtClean="0"/>
              <a:t>Two </a:t>
            </a:r>
            <a:r>
              <a:rPr lang="en-US" sz="2000" dirty="0"/>
              <a:t>key problems in working with high resolution </a:t>
            </a:r>
            <a:r>
              <a:rPr lang="en-US" sz="2000" dirty="0" smtClean="0"/>
              <a:t>data:</a:t>
            </a:r>
          </a:p>
          <a:p>
            <a:pPr lvl="1"/>
            <a:r>
              <a:rPr lang="en-US" sz="1600" dirty="0" smtClean="0"/>
              <a:t>Data </a:t>
            </a:r>
            <a:r>
              <a:rPr lang="en-US" sz="1600" dirty="0"/>
              <a:t>was </a:t>
            </a:r>
            <a:r>
              <a:rPr lang="en-US" sz="1600" dirty="0" smtClean="0"/>
              <a:t>acquired </a:t>
            </a:r>
            <a:r>
              <a:rPr lang="en-US" sz="1600" dirty="0"/>
              <a:t>then </a:t>
            </a:r>
            <a:r>
              <a:rPr lang="en-US" sz="1600" dirty="0" smtClean="0"/>
              <a:t>converted by </a:t>
            </a:r>
            <a:r>
              <a:rPr lang="en-US" sz="1600" dirty="0"/>
              <a:t>a human as opposed to </a:t>
            </a:r>
            <a:r>
              <a:rPr lang="en-US" sz="1600" dirty="0" smtClean="0"/>
              <a:t>computer </a:t>
            </a:r>
            <a:r>
              <a:rPr lang="en-US" sz="1600" dirty="0"/>
              <a:t>into clinical information.  </a:t>
            </a:r>
            <a:endParaRPr lang="en-US" sz="1600" dirty="0" smtClean="0"/>
          </a:p>
          <a:p>
            <a:pPr lvl="1"/>
            <a:r>
              <a:rPr lang="en-US" sz="1600" dirty="0" smtClean="0"/>
              <a:t>Data </a:t>
            </a:r>
            <a:r>
              <a:rPr lang="en-US" sz="1600" dirty="0"/>
              <a:t>reduction from 200 Hz to 1 minute resolution.  </a:t>
            </a:r>
            <a:endParaRPr lang="en-US" sz="1600" dirty="0" smtClean="0"/>
          </a:p>
          <a:p>
            <a:r>
              <a:rPr lang="en-US" sz="2000" dirty="0" smtClean="0"/>
              <a:t>New </a:t>
            </a:r>
            <a:r>
              <a:rPr lang="en-US" sz="2000" dirty="0"/>
              <a:t>onset seizures were defined as lasting at least 5 minutes and preceded by 30 minutes without any seizure activity and then combined with physiological data.  </a:t>
            </a:r>
            <a:endParaRPr lang="en-US" sz="2000" dirty="0" smtClean="0"/>
          </a:p>
          <a:p>
            <a:pPr lvl="1"/>
            <a:r>
              <a:rPr lang="en-US" sz="1600" dirty="0" smtClean="0"/>
              <a:t>Series </a:t>
            </a:r>
            <a:r>
              <a:rPr lang="en-US" sz="1600" dirty="0"/>
              <a:t>of SQL queries to automatically identify new onset seizures meeting both criteria </a:t>
            </a:r>
            <a:endParaRPr lang="en-US" sz="1600" dirty="0" smtClean="0"/>
          </a:p>
          <a:p>
            <a:pPr lvl="1"/>
            <a:r>
              <a:rPr lang="en-US" sz="1600" dirty="0" smtClean="0"/>
              <a:t>Then </a:t>
            </a:r>
            <a:r>
              <a:rPr lang="en-US" sz="1600" dirty="0"/>
              <a:t>linking physiological data stored in a different database by the defined time window. </a:t>
            </a:r>
            <a:endParaRPr lang="en-US" sz="1600" dirty="0" smtClean="0"/>
          </a:p>
          <a:p>
            <a:r>
              <a:rPr lang="en-US" sz="2000" dirty="0" smtClean="0"/>
              <a:t>Physiologic </a:t>
            </a:r>
            <a:r>
              <a:rPr lang="en-US" sz="2000" dirty="0"/>
              <a:t>signals were preprocessed through several steps of filtration and missing data were extrapolated. </a:t>
            </a:r>
            <a:endParaRPr lang="en-US" sz="2000" dirty="0" smtClean="0"/>
          </a:p>
          <a:p>
            <a:r>
              <a:rPr lang="en-US" sz="2000" dirty="0" smtClean="0"/>
              <a:t>Significance </a:t>
            </a:r>
            <a:r>
              <a:rPr lang="en-US" sz="2000" dirty="0"/>
              <a:t>was assessed by constructing a permutation test where investigators resampled by patient and evaluated a Monte Carlo estimate of the significance level.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0"/>
            <a:ext cx="590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93490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00275"/>
            <a:ext cx="325755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52700"/>
            <a:ext cx="3228975"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4290"/>
            <a:ext cx="59055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57831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8681" y="2438401"/>
            <a:ext cx="786571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4290"/>
            <a:ext cx="59055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1993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smtClean="0"/>
              <a:t>Example of bedside-to-bench translational research </a:t>
            </a:r>
          </a:p>
          <a:p>
            <a:r>
              <a:rPr lang="en-US" dirty="0" smtClean="0"/>
              <a:t>Study </a:t>
            </a:r>
            <a:r>
              <a:rPr lang="en-US" dirty="0"/>
              <a:t>was </a:t>
            </a:r>
            <a:r>
              <a:rPr lang="en-US" dirty="0" smtClean="0"/>
              <a:t>truly a </a:t>
            </a:r>
            <a:r>
              <a:rPr lang="en-US" dirty="0"/>
              <a:t>multidisciplinary </a:t>
            </a:r>
            <a:r>
              <a:rPr lang="en-US" dirty="0" smtClean="0"/>
              <a:t>effort:</a:t>
            </a:r>
          </a:p>
          <a:p>
            <a:pPr lvl="1"/>
            <a:r>
              <a:rPr lang="en-US" dirty="0" smtClean="0"/>
              <a:t>Department </a:t>
            </a:r>
            <a:r>
              <a:rPr lang="en-US" dirty="0"/>
              <a:t>of Neurology, Division of Critical Care Neurology </a:t>
            </a:r>
            <a:endParaRPr lang="en-US" dirty="0" smtClean="0"/>
          </a:p>
          <a:p>
            <a:pPr lvl="1"/>
            <a:r>
              <a:rPr lang="en-US" dirty="0"/>
              <a:t>Department of </a:t>
            </a:r>
            <a:r>
              <a:rPr lang="en-US" dirty="0" smtClean="0"/>
              <a:t>Neurology, Comprehensive </a:t>
            </a:r>
            <a:r>
              <a:rPr lang="en-US" dirty="0"/>
              <a:t>Epilepsy </a:t>
            </a:r>
            <a:r>
              <a:rPr lang="en-US" dirty="0" smtClean="0"/>
              <a:t>Center</a:t>
            </a:r>
          </a:p>
          <a:p>
            <a:pPr lvl="1"/>
            <a:r>
              <a:rPr lang="en-US" dirty="0" smtClean="0"/>
              <a:t>Department </a:t>
            </a:r>
            <a:r>
              <a:rPr lang="en-US" dirty="0"/>
              <a:t>of </a:t>
            </a:r>
            <a:r>
              <a:rPr lang="en-US" dirty="0" smtClean="0"/>
              <a:t>Neurosurgery</a:t>
            </a:r>
          </a:p>
          <a:p>
            <a:pPr lvl="1"/>
            <a:r>
              <a:rPr lang="en-US" dirty="0" smtClean="0"/>
              <a:t>Department </a:t>
            </a:r>
            <a:r>
              <a:rPr lang="en-US" dirty="0"/>
              <a:t>of Biomedical Informatics.  </a:t>
            </a:r>
            <a:endParaRPr lang="en-US" dirty="0" smtClean="0"/>
          </a:p>
          <a:p>
            <a:r>
              <a:rPr lang="en-US" dirty="0" smtClean="0"/>
              <a:t>Required </a:t>
            </a:r>
            <a:r>
              <a:rPr lang="en-US" dirty="0"/>
              <a:t>considerable clinical, data management, and analysis expertise. </a:t>
            </a:r>
            <a:endParaRPr lang="en-US" dirty="0" smtClean="0"/>
          </a:p>
          <a:p>
            <a:r>
              <a:rPr lang="en-US" dirty="0" smtClean="0"/>
              <a:t>BUT, no clear </a:t>
            </a:r>
            <a:r>
              <a:rPr lang="en-US" dirty="0"/>
              <a:t>pathway back to the bedside. </a:t>
            </a:r>
            <a:endParaRPr lang="en-US" dirty="0" smtClean="0"/>
          </a:p>
          <a:p>
            <a:pPr lvl="1"/>
            <a:r>
              <a:rPr lang="en-US" dirty="0" smtClean="0"/>
              <a:t>Relies </a:t>
            </a:r>
            <a:r>
              <a:rPr lang="en-US" dirty="0"/>
              <a:t>on a human to classify </a:t>
            </a:r>
            <a:r>
              <a:rPr lang="en-US" dirty="0" smtClean="0"/>
              <a:t>seizures</a:t>
            </a:r>
          </a:p>
          <a:p>
            <a:pPr lvl="1"/>
            <a:r>
              <a:rPr lang="en-US" dirty="0" smtClean="0"/>
              <a:t>No </a:t>
            </a:r>
            <a:r>
              <a:rPr lang="en-US" dirty="0"/>
              <a:t>clinical system to send real-time analysis results back to the </a:t>
            </a:r>
            <a:r>
              <a:rPr lang="en-US" dirty="0" smtClean="0"/>
              <a:t>bedside  </a:t>
            </a:r>
            <a:endParaRPr lang="en-US" dirty="0"/>
          </a:p>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52400"/>
            <a:ext cx="590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60463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199" y="76200"/>
            <a:ext cx="4953001" cy="6612511"/>
          </a:xfrm>
          <a:prstGeom prst="rect">
            <a:avLst/>
          </a:prstGeom>
        </p:spPr>
      </p:pic>
    </p:spTree>
    <p:extLst>
      <p:ext uri="{BB962C8B-B14F-4D97-AF65-F5344CB8AC3E}">
        <p14:creationId xmlns:p14="http://schemas.microsoft.com/office/powerpoint/2010/main" val="172146719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
        <p:nvSpPr>
          <p:cNvPr id="3" name="Rounded Rectangle 2"/>
          <p:cNvSpPr/>
          <p:nvPr/>
        </p:nvSpPr>
        <p:spPr>
          <a:xfrm>
            <a:off x="685800" y="457200"/>
            <a:ext cx="3962400" cy="2209800"/>
          </a:xfrm>
          <a:prstGeom prst="round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97898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0930" y="990600"/>
            <a:ext cx="7318670" cy="4870242"/>
          </a:xfrm>
          <a:prstGeom prst="rect">
            <a:avLst/>
          </a:prstGeom>
        </p:spPr>
      </p:pic>
    </p:spTree>
    <p:extLst>
      <p:ext uri="{BB962C8B-B14F-4D97-AF65-F5344CB8AC3E}">
        <p14:creationId xmlns:p14="http://schemas.microsoft.com/office/powerpoint/2010/main" val="41785907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836" y="685800"/>
            <a:ext cx="9060602" cy="5486400"/>
          </a:xfrm>
          <a:prstGeom prst="rect">
            <a:avLst/>
          </a:prstGeom>
        </p:spPr>
      </p:pic>
    </p:spTree>
    <p:extLst>
      <p:ext uri="{BB962C8B-B14F-4D97-AF65-F5344CB8AC3E}">
        <p14:creationId xmlns:p14="http://schemas.microsoft.com/office/powerpoint/2010/main" val="136988569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84901" y="2218267"/>
            <a:ext cx="2006600" cy="15832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184901" y="4783667"/>
            <a:ext cx="2006600" cy="15832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832599" y="3149601"/>
            <a:ext cx="201168" cy="203200"/>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45814" y="3227918"/>
            <a:ext cx="201168" cy="203200"/>
          </a:xfrm>
          <a:prstGeom prst="ellipse">
            <a:avLst/>
          </a:prstGeom>
          <a:solidFill>
            <a:schemeClr val="accent1">
              <a:lumMod val="50000"/>
              <a:alpha val="6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659031" y="3306235"/>
            <a:ext cx="201168" cy="203200"/>
          </a:xfrm>
          <a:prstGeom prst="ellipse">
            <a:avLst/>
          </a:prstGeom>
          <a:solidFill>
            <a:schemeClr val="accent1">
              <a:lumMod val="50000"/>
              <a:alpha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572248" y="3384552"/>
            <a:ext cx="201168" cy="203200"/>
          </a:xfrm>
          <a:prstGeom prst="ellipse">
            <a:avLst/>
          </a:prstGeom>
          <a:solidFill>
            <a:schemeClr val="accent1">
              <a:lumMod val="50000"/>
              <a:alpha val="4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485465" y="3462869"/>
            <a:ext cx="201168" cy="203200"/>
          </a:xfrm>
          <a:prstGeom prst="ellipse">
            <a:avLst/>
          </a:prstGeom>
          <a:solidFill>
            <a:schemeClr val="accent1">
              <a:lumMod val="50000"/>
              <a:alpha val="2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29"/>
          <p:cNvGrpSpPr/>
          <p:nvPr/>
        </p:nvGrpSpPr>
        <p:grpSpPr>
          <a:xfrm>
            <a:off x="6870601" y="2705362"/>
            <a:ext cx="834772" cy="552187"/>
            <a:chOff x="6684334" y="2028029"/>
            <a:chExt cx="834772" cy="552187"/>
          </a:xfrm>
        </p:grpSpPr>
        <p:sp>
          <p:nvSpPr>
            <p:cNvPr id="24" name="Oval 23"/>
            <p:cNvSpPr/>
            <p:nvPr/>
          </p:nvSpPr>
          <p:spPr>
            <a:xfrm rot="2377928">
              <a:off x="6684334" y="2388699"/>
              <a:ext cx="382079" cy="161566"/>
            </a:xfrm>
            <a:prstGeom prst="ellipse">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2377928">
              <a:off x="6796172" y="2177687"/>
              <a:ext cx="606258" cy="267428"/>
            </a:xfrm>
            <a:prstGeom prst="ellipse">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rot="13846582">
              <a:off x="7095067" y="2156178"/>
              <a:ext cx="269521" cy="578556"/>
            </a:xfrm>
            <a:custGeom>
              <a:avLst/>
              <a:gdLst>
                <a:gd name="connsiteX0" fmla="*/ 0 w 269521"/>
                <a:gd name="connsiteY0" fmla="*/ 578556 h 578556"/>
                <a:gd name="connsiteX1" fmla="*/ 220133 w 269521"/>
                <a:gd name="connsiteY1" fmla="*/ 324556 h 578556"/>
                <a:gd name="connsiteX2" fmla="*/ 262466 w 269521"/>
                <a:gd name="connsiteY2" fmla="*/ 45156 h 578556"/>
                <a:gd name="connsiteX3" fmla="*/ 262466 w 269521"/>
                <a:gd name="connsiteY3" fmla="*/ 53622 h 578556"/>
              </a:gdLst>
              <a:ahLst/>
              <a:cxnLst>
                <a:cxn ang="0">
                  <a:pos x="connsiteX0" y="connsiteY0"/>
                </a:cxn>
                <a:cxn ang="0">
                  <a:pos x="connsiteX1" y="connsiteY1"/>
                </a:cxn>
                <a:cxn ang="0">
                  <a:pos x="connsiteX2" y="connsiteY2"/>
                </a:cxn>
                <a:cxn ang="0">
                  <a:pos x="connsiteX3" y="connsiteY3"/>
                </a:cxn>
              </a:cxnLst>
              <a:rect l="l" t="t" r="r" b="b"/>
              <a:pathLst>
                <a:path w="269521" h="578556">
                  <a:moveTo>
                    <a:pt x="0" y="578556"/>
                  </a:moveTo>
                  <a:cubicBezTo>
                    <a:pt x="88194" y="496006"/>
                    <a:pt x="176389" y="413456"/>
                    <a:pt x="220133" y="324556"/>
                  </a:cubicBezTo>
                  <a:cubicBezTo>
                    <a:pt x="263877" y="235656"/>
                    <a:pt x="255411" y="90312"/>
                    <a:pt x="262466" y="45156"/>
                  </a:cubicBezTo>
                  <a:cubicBezTo>
                    <a:pt x="269521" y="0"/>
                    <a:pt x="262466" y="53622"/>
                    <a:pt x="262466" y="53622"/>
                  </a:cubicBezTo>
                </a:path>
              </a:pathLst>
            </a:custGeom>
            <a:ln w="19050">
              <a:solidFill>
                <a:schemeClr val="accent1">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rot="13846582" flipH="1">
              <a:off x="6858360" y="1867431"/>
              <a:ext cx="257359" cy="578556"/>
            </a:xfrm>
            <a:custGeom>
              <a:avLst/>
              <a:gdLst>
                <a:gd name="connsiteX0" fmla="*/ 0 w 269521"/>
                <a:gd name="connsiteY0" fmla="*/ 578556 h 578556"/>
                <a:gd name="connsiteX1" fmla="*/ 220133 w 269521"/>
                <a:gd name="connsiteY1" fmla="*/ 324556 h 578556"/>
                <a:gd name="connsiteX2" fmla="*/ 262466 w 269521"/>
                <a:gd name="connsiteY2" fmla="*/ 45156 h 578556"/>
                <a:gd name="connsiteX3" fmla="*/ 262466 w 269521"/>
                <a:gd name="connsiteY3" fmla="*/ 53622 h 578556"/>
              </a:gdLst>
              <a:ahLst/>
              <a:cxnLst>
                <a:cxn ang="0">
                  <a:pos x="connsiteX0" y="connsiteY0"/>
                </a:cxn>
                <a:cxn ang="0">
                  <a:pos x="connsiteX1" y="connsiteY1"/>
                </a:cxn>
                <a:cxn ang="0">
                  <a:pos x="connsiteX2" y="connsiteY2"/>
                </a:cxn>
                <a:cxn ang="0">
                  <a:pos x="connsiteX3" y="connsiteY3"/>
                </a:cxn>
              </a:cxnLst>
              <a:rect l="l" t="t" r="r" b="b"/>
              <a:pathLst>
                <a:path w="269521" h="578556">
                  <a:moveTo>
                    <a:pt x="0" y="578556"/>
                  </a:moveTo>
                  <a:cubicBezTo>
                    <a:pt x="88194" y="496006"/>
                    <a:pt x="176389" y="413456"/>
                    <a:pt x="220133" y="324556"/>
                  </a:cubicBezTo>
                  <a:cubicBezTo>
                    <a:pt x="263877" y="235656"/>
                    <a:pt x="255411" y="90312"/>
                    <a:pt x="262466" y="45156"/>
                  </a:cubicBezTo>
                  <a:cubicBezTo>
                    <a:pt x="269521" y="0"/>
                    <a:pt x="262466" y="53622"/>
                    <a:pt x="262466" y="53622"/>
                  </a:cubicBezTo>
                </a:path>
              </a:pathLst>
            </a:custGeom>
            <a:ln w="19050">
              <a:solidFill>
                <a:schemeClr val="accent1">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flipV="1">
              <a:off x="6891867" y="2082800"/>
              <a:ext cx="474133" cy="397933"/>
            </a:xfrm>
            <a:prstGeom prst="straightConnector1">
              <a:avLst/>
            </a:prstGeom>
            <a:ln w="1905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6891615" y="3835401"/>
            <a:ext cx="607859" cy="307777"/>
          </a:xfrm>
          <a:prstGeom prst="rect">
            <a:avLst/>
          </a:prstGeom>
          <a:noFill/>
        </p:spPr>
        <p:txBody>
          <a:bodyPr wrap="none" rtlCol="0">
            <a:spAutoFit/>
          </a:bodyPr>
          <a:lstStyle/>
          <a:p>
            <a:r>
              <a:rPr lang="en-US" sz="1400" b="1" dirty="0" smtClean="0"/>
              <a:t>Time</a:t>
            </a:r>
            <a:endParaRPr lang="en-US" sz="1400" b="1" dirty="0"/>
          </a:p>
        </p:txBody>
      </p:sp>
      <p:sp>
        <p:nvSpPr>
          <p:cNvPr id="57" name="Freeform 56"/>
          <p:cNvSpPr/>
          <p:nvPr/>
        </p:nvSpPr>
        <p:spPr>
          <a:xfrm rot="21285111">
            <a:off x="6417733" y="5012266"/>
            <a:ext cx="979311" cy="829734"/>
          </a:xfrm>
          <a:custGeom>
            <a:avLst/>
            <a:gdLst>
              <a:gd name="connsiteX0" fmla="*/ 1411 w 819856"/>
              <a:gd name="connsiteY0" fmla="*/ 203200 h 691444"/>
              <a:gd name="connsiteX1" fmla="*/ 204611 w 819856"/>
              <a:gd name="connsiteY1" fmla="*/ 42333 h 691444"/>
              <a:gd name="connsiteX2" fmla="*/ 534811 w 819856"/>
              <a:gd name="connsiteY2" fmla="*/ 25400 h 691444"/>
              <a:gd name="connsiteX3" fmla="*/ 788811 w 819856"/>
              <a:gd name="connsiteY3" fmla="*/ 194733 h 691444"/>
              <a:gd name="connsiteX4" fmla="*/ 721078 w 819856"/>
              <a:gd name="connsiteY4" fmla="*/ 423333 h 691444"/>
              <a:gd name="connsiteX5" fmla="*/ 348545 w 819856"/>
              <a:gd name="connsiteY5" fmla="*/ 364066 h 691444"/>
              <a:gd name="connsiteX6" fmla="*/ 196145 w 819856"/>
              <a:gd name="connsiteY6" fmla="*/ 660400 h 691444"/>
              <a:gd name="connsiteX7" fmla="*/ 1411 w 819856"/>
              <a:gd name="connsiteY7" fmla="*/ 203200 h 6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56" h="691444">
                <a:moveTo>
                  <a:pt x="1411" y="203200"/>
                </a:moveTo>
                <a:cubicBezTo>
                  <a:pt x="2822" y="100189"/>
                  <a:pt x="115711" y="71966"/>
                  <a:pt x="204611" y="42333"/>
                </a:cubicBezTo>
                <a:cubicBezTo>
                  <a:pt x="293511" y="12700"/>
                  <a:pt x="437444" y="0"/>
                  <a:pt x="534811" y="25400"/>
                </a:cubicBezTo>
                <a:cubicBezTo>
                  <a:pt x="632178" y="50800"/>
                  <a:pt x="757767" y="128411"/>
                  <a:pt x="788811" y="194733"/>
                </a:cubicBezTo>
                <a:cubicBezTo>
                  <a:pt x="819856" y="261055"/>
                  <a:pt x="794456" y="395111"/>
                  <a:pt x="721078" y="423333"/>
                </a:cubicBezTo>
                <a:cubicBezTo>
                  <a:pt x="647700" y="451555"/>
                  <a:pt x="436034" y="324555"/>
                  <a:pt x="348545" y="364066"/>
                </a:cubicBezTo>
                <a:cubicBezTo>
                  <a:pt x="261056" y="403577"/>
                  <a:pt x="252589" y="691444"/>
                  <a:pt x="196145" y="660400"/>
                </a:cubicBezTo>
                <a:cubicBezTo>
                  <a:pt x="139701" y="629356"/>
                  <a:pt x="0" y="306211"/>
                  <a:pt x="1411" y="203200"/>
                </a:cubicBezTo>
                <a:close/>
              </a:path>
            </a:pathLst>
          </a:custGeom>
          <a:noFill/>
          <a:ln w="3492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Freeform 73"/>
          <p:cNvSpPr/>
          <p:nvPr/>
        </p:nvSpPr>
        <p:spPr>
          <a:xfrm>
            <a:off x="7419622" y="5088467"/>
            <a:ext cx="637823" cy="1089377"/>
          </a:xfrm>
          <a:custGeom>
            <a:avLst/>
            <a:gdLst>
              <a:gd name="connsiteX0" fmla="*/ 166512 w 637823"/>
              <a:gd name="connsiteY0" fmla="*/ 338666 h 1089377"/>
              <a:gd name="connsiteX1" fmla="*/ 310445 w 637823"/>
              <a:gd name="connsiteY1" fmla="*/ 143933 h 1089377"/>
              <a:gd name="connsiteX2" fmla="*/ 471312 w 637823"/>
              <a:gd name="connsiteY2" fmla="*/ 42333 h 1089377"/>
              <a:gd name="connsiteX3" fmla="*/ 623712 w 637823"/>
              <a:gd name="connsiteY3" fmla="*/ 397933 h 1089377"/>
              <a:gd name="connsiteX4" fmla="*/ 555978 w 637823"/>
              <a:gd name="connsiteY4" fmla="*/ 770466 h 1089377"/>
              <a:gd name="connsiteX5" fmla="*/ 454378 w 637823"/>
              <a:gd name="connsiteY5" fmla="*/ 753533 h 1089377"/>
              <a:gd name="connsiteX6" fmla="*/ 200378 w 637823"/>
              <a:gd name="connsiteY6" fmla="*/ 990599 h 1089377"/>
              <a:gd name="connsiteX7" fmla="*/ 5645 w 637823"/>
              <a:gd name="connsiteY7" fmla="*/ 1015999 h 1089377"/>
              <a:gd name="connsiteX8" fmla="*/ 234245 w 637823"/>
              <a:gd name="connsiteY8" fmla="*/ 550333 h 1089377"/>
              <a:gd name="connsiteX9" fmla="*/ 166512 w 637823"/>
              <a:gd name="connsiteY9" fmla="*/ 338666 h 108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823" h="1089377">
                <a:moveTo>
                  <a:pt x="166512" y="338666"/>
                </a:moveTo>
                <a:cubicBezTo>
                  <a:pt x="179212" y="270933"/>
                  <a:pt x="259645" y="193322"/>
                  <a:pt x="310445" y="143933"/>
                </a:cubicBezTo>
                <a:cubicBezTo>
                  <a:pt x="361245" y="94544"/>
                  <a:pt x="419101" y="0"/>
                  <a:pt x="471312" y="42333"/>
                </a:cubicBezTo>
                <a:cubicBezTo>
                  <a:pt x="523523" y="84666"/>
                  <a:pt x="609601" y="276578"/>
                  <a:pt x="623712" y="397933"/>
                </a:cubicBezTo>
                <a:cubicBezTo>
                  <a:pt x="637823" y="519289"/>
                  <a:pt x="584200" y="711199"/>
                  <a:pt x="555978" y="770466"/>
                </a:cubicBezTo>
                <a:cubicBezTo>
                  <a:pt x="527756" y="829733"/>
                  <a:pt x="513645" y="716844"/>
                  <a:pt x="454378" y="753533"/>
                </a:cubicBezTo>
                <a:cubicBezTo>
                  <a:pt x="395111" y="790222"/>
                  <a:pt x="275167" y="946855"/>
                  <a:pt x="200378" y="990599"/>
                </a:cubicBezTo>
                <a:cubicBezTo>
                  <a:pt x="125589" y="1034343"/>
                  <a:pt x="0" y="1089377"/>
                  <a:pt x="5645" y="1015999"/>
                </a:cubicBezTo>
                <a:cubicBezTo>
                  <a:pt x="11290" y="942621"/>
                  <a:pt x="210256" y="657577"/>
                  <a:pt x="234245" y="550333"/>
                </a:cubicBezTo>
                <a:cubicBezTo>
                  <a:pt x="258234" y="443089"/>
                  <a:pt x="153812" y="406399"/>
                  <a:pt x="166512" y="338666"/>
                </a:cubicBezTo>
                <a:close/>
              </a:path>
            </a:pathLst>
          </a:custGeom>
          <a:noFill/>
          <a:ln w="3492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6354233" y="6400800"/>
            <a:ext cx="1774845" cy="307777"/>
          </a:xfrm>
          <a:prstGeom prst="rect">
            <a:avLst/>
          </a:prstGeom>
          <a:noFill/>
        </p:spPr>
        <p:txBody>
          <a:bodyPr wrap="none" rtlCol="0">
            <a:spAutoFit/>
          </a:bodyPr>
          <a:lstStyle/>
          <a:p>
            <a:r>
              <a:rPr lang="en-US" sz="1400" b="1" dirty="0" smtClean="0"/>
              <a:t>Physiologic Space</a:t>
            </a:r>
            <a:endParaRPr lang="en-US" sz="1400" b="1" dirty="0"/>
          </a:p>
        </p:txBody>
      </p:sp>
      <p:grpSp>
        <p:nvGrpSpPr>
          <p:cNvPr id="3" name="Group 97"/>
          <p:cNvGrpSpPr/>
          <p:nvPr/>
        </p:nvGrpSpPr>
        <p:grpSpPr>
          <a:xfrm>
            <a:off x="3505200" y="1689100"/>
            <a:ext cx="2222500" cy="2222500"/>
            <a:chOff x="762000" y="1041400"/>
            <a:chExt cx="2222500" cy="2222500"/>
          </a:xfrm>
        </p:grpSpPr>
        <p:sp>
          <p:nvSpPr>
            <p:cNvPr id="96" name="Rectangle 95"/>
            <p:cNvSpPr/>
            <p:nvPr/>
          </p:nvSpPr>
          <p:spPr>
            <a:xfrm>
              <a:off x="762000" y="14224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p:cNvSpPr/>
            <p:nvPr/>
          </p:nvSpPr>
          <p:spPr>
            <a:xfrm rot="5400000">
              <a:off x="1765300" y="20447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98"/>
          <p:cNvGrpSpPr/>
          <p:nvPr/>
        </p:nvGrpSpPr>
        <p:grpSpPr>
          <a:xfrm>
            <a:off x="6007100" y="1689100"/>
            <a:ext cx="2222500" cy="2222500"/>
            <a:chOff x="762000" y="1041400"/>
            <a:chExt cx="2222500" cy="2222500"/>
          </a:xfrm>
        </p:grpSpPr>
        <p:sp>
          <p:nvSpPr>
            <p:cNvPr id="100" name="Rectangle 99"/>
            <p:cNvSpPr/>
            <p:nvPr/>
          </p:nvSpPr>
          <p:spPr>
            <a:xfrm>
              <a:off x="762000" y="14224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p:cNvSpPr/>
            <p:nvPr/>
          </p:nvSpPr>
          <p:spPr>
            <a:xfrm rot="5400000">
              <a:off x="1765300" y="20447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107"/>
          <p:cNvGrpSpPr/>
          <p:nvPr/>
        </p:nvGrpSpPr>
        <p:grpSpPr>
          <a:xfrm>
            <a:off x="3721100" y="4406900"/>
            <a:ext cx="2222500" cy="2222500"/>
            <a:chOff x="762000" y="1041400"/>
            <a:chExt cx="2222500" cy="2222500"/>
          </a:xfrm>
        </p:grpSpPr>
        <p:sp>
          <p:nvSpPr>
            <p:cNvPr id="109" name="Rectangle 108"/>
            <p:cNvSpPr/>
            <p:nvPr/>
          </p:nvSpPr>
          <p:spPr>
            <a:xfrm>
              <a:off x="762000" y="14224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rot="5400000">
              <a:off x="1765300" y="20447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116"/>
          <p:cNvGrpSpPr/>
          <p:nvPr/>
        </p:nvGrpSpPr>
        <p:grpSpPr>
          <a:xfrm>
            <a:off x="3568700" y="4254500"/>
            <a:ext cx="4775200" cy="2222500"/>
            <a:chOff x="825500" y="3568700"/>
            <a:chExt cx="4775200" cy="2222500"/>
          </a:xfrm>
        </p:grpSpPr>
        <p:grpSp>
          <p:nvGrpSpPr>
            <p:cNvPr id="8" name="Group 104"/>
            <p:cNvGrpSpPr/>
            <p:nvPr/>
          </p:nvGrpSpPr>
          <p:grpSpPr>
            <a:xfrm>
              <a:off x="825500" y="3568700"/>
              <a:ext cx="2222500" cy="2222500"/>
              <a:chOff x="762000" y="1041400"/>
              <a:chExt cx="2222500" cy="2222500"/>
            </a:xfrm>
          </p:grpSpPr>
          <p:sp>
            <p:nvSpPr>
              <p:cNvPr id="106" name="Rectangle 105"/>
              <p:cNvSpPr/>
              <p:nvPr/>
            </p:nvSpPr>
            <p:spPr>
              <a:xfrm>
                <a:off x="762000" y="14224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rot="5400000">
                <a:off x="1765300" y="20447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110"/>
            <p:cNvGrpSpPr/>
            <p:nvPr/>
          </p:nvGrpSpPr>
          <p:grpSpPr>
            <a:xfrm>
              <a:off x="3378200" y="3568700"/>
              <a:ext cx="2222500" cy="2222500"/>
              <a:chOff x="762000" y="1041400"/>
              <a:chExt cx="2222500" cy="2222500"/>
            </a:xfrm>
          </p:grpSpPr>
          <p:sp>
            <p:nvSpPr>
              <p:cNvPr id="112" name="Rectangle 111"/>
              <p:cNvSpPr/>
              <p:nvPr/>
            </p:nvSpPr>
            <p:spPr>
              <a:xfrm>
                <a:off x="762000" y="14224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rot="5400000">
                <a:off x="1765300" y="2044700"/>
                <a:ext cx="2222500"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118"/>
          <p:cNvGrpSpPr/>
          <p:nvPr/>
        </p:nvGrpSpPr>
        <p:grpSpPr>
          <a:xfrm>
            <a:off x="6341533" y="4504268"/>
            <a:ext cx="2079428" cy="461665"/>
            <a:chOff x="3598333" y="3818468"/>
            <a:chExt cx="2079428" cy="461665"/>
          </a:xfrm>
        </p:grpSpPr>
        <p:sp>
          <p:nvSpPr>
            <p:cNvPr id="86" name="TextBox 85"/>
            <p:cNvSpPr txBox="1"/>
            <p:nvPr/>
          </p:nvSpPr>
          <p:spPr>
            <a:xfrm>
              <a:off x="4775200" y="3818468"/>
              <a:ext cx="902561" cy="461665"/>
            </a:xfrm>
            <a:prstGeom prst="rect">
              <a:avLst/>
            </a:prstGeom>
            <a:noFill/>
          </p:spPr>
          <p:txBody>
            <a:bodyPr wrap="none" rtlCol="0">
              <a:spAutoFit/>
            </a:bodyPr>
            <a:lstStyle/>
            <a:p>
              <a:pPr algn="ctr"/>
              <a:r>
                <a:rPr lang="en-US" sz="1200" b="1" dirty="0" smtClean="0"/>
                <a:t>Condition</a:t>
              </a:r>
            </a:p>
            <a:p>
              <a:pPr algn="ctr"/>
              <a:r>
                <a:rPr lang="en-US" sz="1200" b="1" dirty="0" smtClean="0"/>
                <a:t>2</a:t>
              </a:r>
              <a:endParaRPr lang="en-US" sz="1200" b="1" dirty="0"/>
            </a:p>
          </p:txBody>
        </p:sp>
        <p:sp>
          <p:nvSpPr>
            <p:cNvPr id="87" name="TextBox 86"/>
            <p:cNvSpPr txBox="1"/>
            <p:nvPr/>
          </p:nvSpPr>
          <p:spPr>
            <a:xfrm>
              <a:off x="3598333" y="3818468"/>
              <a:ext cx="902561" cy="461665"/>
            </a:xfrm>
            <a:prstGeom prst="rect">
              <a:avLst/>
            </a:prstGeom>
            <a:noFill/>
          </p:spPr>
          <p:txBody>
            <a:bodyPr wrap="none" rtlCol="0">
              <a:spAutoFit/>
            </a:bodyPr>
            <a:lstStyle/>
            <a:p>
              <a:pPr algn="ctr"/>
              <a:r>
                <a:rPr lang="en-US" sz="1200" b="1" dirty="0" smtClean="0"/>
                <a:t>Condition</a:t>
              </a:r>
            </a:p>
            <a:p>
              <a:pPr algn="ctr"/>
              <a:r>
                <a:rPr lang="en-US" sz="1200" b="1" dirty="0" smtClean="0"/>
                <a:t>1</a:t>
              </a:r>
              <a:endParaRPr lang="en-US" sz="1200" b="1" dirty="0"/>
            </a:p>
          </p:txBody>
        </p:sp>
      </p:grpSp>
      <p:sp>
        <p:nvSpPr>
          <p:cNvPr id="49" name="TextBox 48"/>
          <p:cNvSpPr txBox="1"/>
          <p:nvPr/>
        </p:nvSpPr>
        <p:spPr>
          <a:xfrm>
            <a:off x="850900" y="2480733"/>
            <a:ext cx="5080000" cy="4093428"/>
          </a:xfrm>
          <a:prstGeom prst="rect">
            <a:avLst/>
          </a:prstGeom>
          <a:noFill/>
        </p:spPr>
        <p:txBody>
          <a:bodyPr wrap="square" rtlCol="0">
            <a:spAutoFit/>
          </a:bodyPr>
          <a:lstStyle/>
          <a:p>
            <a:r>
              <a:rPr lang="en-US" sz="2000" dirty="0" smtClean="0"/>
              <a:t>The bedside monitor displays present state, reached from many trajectories. </a:t>
            </a:r>
          </a:p>
          <a:p>
            <a:endParaRPr lang="en-US" sz="2000" dirty="0" smtClean="0"/>
          </a:p>
          <a:p>
            <a:r>
              <a:rPr lang="en-US" sz="2000" dirty="0" smtClean="0"/>
              <a:t>To predict future trajectory, we have looked backwards to identify trend.</a:t>
            </a:r>
          </a:p>
          <a:p>
            <a:endParaRPr lang="en-US" sz="2000" dirty="0" smtClean="0"/>
          </a:p>
          <a:p>
            <a:r>
              <a:rPr lang="en-US" sz="2000" dirty="0" smtClean="0"/>
              <a:t>What we really want to know is if patient will move from condition 1 (good) to 2 (bad)</a:t>
            </a:r>
          </a:p>
          <a:p>
            <a:endParaRPr lang="en-US" sz="2000" dirty="0" smtClean="0"/>
          </a:p>
          <a:p>
            <a:r>
              <a:rPr lang="en-US" sz="2000" dirty="0" smtClean="0"/>
              <a:t>With “velocity” (“speed” and “direction” at which patient is moving) and probability density “space”, we can forecast trajectory.</a:t>
            </a:r>
          </a:p>
          <a:p>
            <a:r>
              <a:rPr lang="en-US" sz="2000" dirty="0" smtClean="0"/>
              <a:t> </a:t>
            </a:r>
            <a:endParaRPr lang="en-US" sz="2000" dirty="0"/>
          </a:p>
        </p:txBody>
      </p:sp>
      <p:sp>
        <p:nvSpPr>
          <p:cNvPr id="54" name="Oval 53"/>
          <p:cNvSpPr/>
          <p:nvPr/>
        </p:nvSpPr>
        <p:spPr>
          <a:xfrm>
            <a:off x="6688664" y="5126570"/>
            <a:ext cx="201168" cy="203200"/>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807200" y="2184400"/>
            <a:ext cx="748923" cy="307777"/>
          </a:xfrm>
          <a:prstGeom prst="rect">
            <a:avLst/>
          </a:prstGeom>
          <a:noFill/>
        </p:spPr>
        <p:txBody>
          <a:bodyPr wrap="none" rtlCol="0">
            <a:spAutoFit/>
          </a:bodyPr>
          <a:lstStyle/>
          <a:p>
            <a:r>
              <a:rPr lang="en-US" sz="1400" b="1" dirty="0" smtClean="0"/>
              <a:t>Future</a:t>
            </a:r>
            <a:endParaRPr lang="en-US" sz="1400" b="1" dirty="0"/>
          </a:p>
        </p:txBody>
      </p:sp>
      <p:sp>
        <p:nvSpPr>
          <p:cNvPr id="61" name="Freeform 60"/>
          <p:cNvSpPr/>
          <p:nvPr/>
        </p:nvSpPr>
        <p:spPr>
          <a:xfrm>
            <a:off x="6870700" y="5655733"/>
            <a:ext cx="846667" cy="272345"/>
          </a:xfrm>
          <a:custGeom>
            <a:avLst/>
            <a:gdLst>
              <a:gd name="connsiteX0" fmla="*/ 0 w 846667"/>
              <a:gd name="connsiteY0" fmla="*/ 0 h 272345"/>
              <a:gd name="connsiteX1" fmla="*/ 186267 w 846667"/>
              <a:gd name="connsiteY1" fmla="*/ 177800 h 272345"/>
              <a:gd name="connsiteX2" fmla="*/ 482600 w 846667"/>
              <a:gd name="connsiteY2" fmla="*/ 270934 h 272345"/>
              <a:gd name="connsiteX3" fmla="*/ 846667 w 846667"/>
              <a:gd name="connsiteY3" fmla="*/ 186267 h 272345"/>
              <a:gd name="connsiteX4" fmla="*/ 846667 w 846667"/>
              <a:gd name="connsiteY4" fmla="*/ 186267 h 27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67" h="272345">
                <a:moveTo>
                  <a:pt x="0" y="0"/>
                </a:moveTo>
                <a:cubicBezTo>
                  <a:pt x="52917" y="66322"/>
                  <a:pt x="105834" y="132644"/>
                  <a:pt x="186267" y="177800"/>
                </a:cubicBezTo>
                <a:cubicBezTo>
                  <a:pt x="266700" y="222956"/>
                  <a:pt x="372533" y="269523"/>
                  <a:pt x="482600" y="270934"/>
                </a:cubicBezTo>
                <a:cubicBezTo>
                  <a:pt x="592667" y="272345"/>
                  <a:pt x="846667" y="186267"/>
                  <a:pt x="846667" y="186267"/>
                </a:cubicBezTo>
                <a:lnTo>
                  <a:pt x="846667" y="186267"/>
                </a:lnTo>
              </a:path>
            </a:pathLst>
          </a:cu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val 62"/>
          <p:cNvSpPr/>
          <p:nvPr/>
        </p:nvSpPr>
        <p:spPr>
          <a:xfrm>
            <a:off x="6472764" y="5194303"/>
            <a:ext cx="201168" cy="203200"/>
          </a:xfrm>
          <a:prstGeom prst="ellipse">
            <a:avLst/>
          </a:prstGeom>
          <a:solidFill>
            <a:schemeClr val="accent1">
              <a:lumMod val="50000"/>
              <a:alpha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904564" y="5058836"/>
            <a:ext cx="201168" cy="203200"/>
          </a:xfrm>
          <a:prstGeom prst="ellipse">
            <a:avLst/>
          </a:prstGeom>
          <a:solidFill>
            <a:schemeClr val="accent1">
              <a:lumMod val="50000"/>
              <a:alpha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086599" y="5232403"/>
            <a:ext cx="201168" cy="203200"/>
          </a:xfrm>
          <a:prstGeom prst="ellipse">
            <a:avLst/>
          </a:prstGeom>
          <a:solidFill>
            <a:schemeClr val="accent1">
              <a:lumMod val="50000"/>
              <a:alpha val="2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descr="Buchman Physi State.pdf"/>
          <p:cNvPicPr>
            <a:picLocks noChangeAspect="1"/>
          </p:cNvPicPr>
          <p:nvPr/>
        </p:nvPicPr>
        <p:blipFill>
          <a:blip r:embed="rId3"/>
          <a:srcRect l="9412" t="4081" r="9412" b="72544"/>
          <a:stretch>
            <a:fillRect/>
          </a:stretch>
        </p:blipFill>
        <p:spPr>
          <a:xfrm>
            <a:off x="1512147" y="0"/>
            <a:ext cx="6119706" cy="2286000"/>
          </a:xfrm>
          <a:prstGeom prst="rect">
            <a:avLst/>
          </a:prstGeom>
          <a:solidFill>
            <a:schemeClr val="bg1"/>
          </a:solidFill>
        </p:spPr>
      </p:pic>
    </p:spTree>
    <p:extLst>
      <p:ext uri="{BB962C8B-B14F-4D97-AF65-F5344CB8AC3E}">
        <p14:creationId xmlns:p14="http://schemas.microsoft.com/office/powerpoint/2010/main" val="379046401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dissolve">
                                      <p:cBhvr>
                                        <p:cTn id="11" dur="500"/>
                                        <p:tgtEl>
                                          <p:spTgt spid="6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dissolv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3" grpId="0" animBg="1"/>
      <p:bldP spid="64" grpId="0" animBg="1"/>
      <p:bldP spid="6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investopedia.com/inv/articles/site/AT-Breakout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904" y="304800"/>
            <a:ext cx="6887836" cy="622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4847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78"/>
          <p:cNvPicPr>
            <a:picLocks noChangeAspect="1" noChangeArrowheads="1"/>
          </p:cNvPicPr>
          <p:nvPr/>
        </p:nvPicPr>
        <p:blipFill>
          <a:blip r:embed="rId4"/>
          <a:srcRect/>
          <a:stretch>
            <a:fillRect/>
          </a:stretch>
        </p:blipFill>
        <p:spPr bwMode="auto">
          <a:xfrm>
            <a:off x="1752600" y="838200"/>
            <a:ext cx="5715000" cy="5638800"/>
          </a:xfrm>
          <a:prstGeom prst="rect">
            <a:avLst/>
          </a:prstGeom>
          <a:noFill/>
          <a:ln w="9525">
            <a:noFill/>
            <a:miter lim="800000"/>
            <a:headEnd/>
            <a:tailEnd/>
          </a:ln>
        </p:spPr>
      </p:pic>
      <p:pic>
        <p:nvPicPr>
          <p:cNvPr id="36866" name="Picture 78"/>
          <p:cNvPicPr>
            <a:picLocks noChangeAspect="1" noChangeArrowheads="1"/>
          </p:cNvPicPr>
          <p:nvPr/>
        </p:nvPicPr>
        <p:blipFill>
          <a:blip r:embed="rId4"/>
          <a:srcRect t="40546"/>
          <a:stretch>
            <a:fillRect/>
          </a:stretch>
        </p:blipFill>
        <p:spPr bwMode="auto">
          <a:xfrm>
            <a:off x="1752600" y="3124200"/>
            <a:ext cx="5715000" cy="3352800"/>
          </a:xfrm>
          <a:prstGeom prst="rect">
            <a:avLst/>
          </a:prstGeom>
          <a:noFill/>
          <a:ln w="9525">
            <a:noFill/>
            <a:miter lim="800000"/>
            <a:headEnd/>
            <a:tailEnd/>
          </a:ln>
        </p:spPr>
      </p:pic>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scene3d>
            <a:camera prst="orthographicFront"/>
            <a:lightRig rig="threePt" dir="t"/>
          </a:scene3d>
          <a:sp3d prstMaterial="metal">
            <a:bevelT w="165100" prst="coolSlant"/>
            <a:bevelB w="165100" prst="coolSlant"/>
          </a:sp3d>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grpSp>
        <p:nvGrpSpPr>
          <p:cNvPr id="2"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36916"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3"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36912"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4"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36908"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grpSp>
        <p:nvGrpSpPr>
          <p:cNvPr id="5" name="Group 66"/>
          <p:cNvGrpSpPr>
            <a:grpSpLocks/>
          </p:cNvGrpSpPr>
          <p:nvPr/>
        </p:nvGrpSpPr>
        <p:grpSpPr bwMode="auto">
          <a:xfrm>
            <a:off x="-19050" y="2193925"/>
            <a:ext cx="3109913" cy="976313"/>
            <a:chOff x="-17526" y="2193864"/>
            <a:chExt cx="3108007" cy="975739"/>
          </a:xfrm>
        </p:grpSpPr>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grpSp>
      <p:sp>
        <p:nvSpPr>
          <p:cNvPr id="36874" name="TextBox 50"/>
          <p:cNvSpPr txBox="1">
            <a:spLocks noChangeArrowheads="1"/>
          </p:cNvSpPr>
          <p:nvPr/>
        </p:nvSpPr>
        <p:spPr bwMode="auto">
          <a:xfrm>
            <a:off x="1859280" y="954306"/>
            <a:ext cx="7005321" cy="1107996"/>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200" dirty="0"/>
              <a:t>C</a:t>
            </a:r>
            <a:r>
              <a:rPr lang="en-US" sz="2200" dirty="0" smtClean="0"/>
              <a:t>linicians </a:t>
            </a:r>
            <a:r>
              <a:rPr lang="en-US" sz="2200" dirty="0"/>
              <a:t>may be confronted with 200 </a:t>
            </a:r>
            <a:r>
              <a:rPr lang="en-US" sz="2200" dirty="0" smtClean="0"/>
              <a:t>time-related variables, yet human </a:t>
            </a:r>
            <a:r>
              <a:rPr lang="en-US" sz="2200" dirty="0"/>
              <a:t>beings can only determine the relationship between two variables </a:t>
            </a:r>
            <a:r>
              <a:rPr lang="en-US" sz="2200" dirty="0" smtClean="0"/>
              <a:t>unassisted.</a:t>
            </a:r>
            <a:endParaRPr lang="en-US" sz="2200" dirty="0"/>
          </a:p>
        </p:txBody>
      </p:sp>
      <p:sp>
        <p:nvSpPr>
          <p:cNvPr id="30"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 bank</a:t>
            </a:r>
          </a:p>
        </p:txBody>
      </p:sp>
      <p:sp>
        <p:nvSpPr>
          <p:cNvPr id="31"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sp>
        <p:nvSpPr>
          <p:cNvPr id="36881" name="Text Box 51"/>
          <p:cNvSpPr txBox="1">
            <a:spLocks noChangeArrowheads="1"/>
          </p:cNvSpPr>
          <p:nvPr/>
        </p:nvSpPr>
        <p:spPr bwMode="auto">
          <a:xfrm>
            <a:off x="1752600" y="307975"/>
            <a:ext cx="7391400"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CC0000"/>
                </a:solidFill>
              </a:rPr>
              <a:t>Processing limited conceptually </a:t>
            </a:r>
            <a:endParaRPr lang="en-US" sz="3600" dirty="0"/>
          </a:p>
        </p:txBody>
      </p:sp>
      <p:sp>
        <p:nvSpPr>
          <p:cNvPr id="27"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34"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35"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
        <p:nvSpPr>
          <p:cNvPr id="36891"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36892"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grpSp>
        <p:nvGrpSpPr>
          <p:cNvPr id="6" name="Group 67"/>
          <p:cNvGrpSpPr>
            <a:grpSpLocks/>
          </p:cNvGrpSpPr>
          <p:nvPr/>
        </p:nvGrpSpPr>
        <p:grpSpPr bwMode="auto">
          <a:xfrm>
            <a:off x="-19050" y="4114800"/>
            <a:ext cx="4667250" cy="396875"/>
            <a:chOff x="-17526" y="4114166"/>
            <a:chExt cx="4665726" cy="398040"/>
          </a:xfrm>
        </p:grpSpPr>
        <p:sp>
          <p:nvSpPr>
            <p:cNvPr id="39"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40"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sp>
        <p:nvSpPr>
          <p:cNvPr id="32" name="TextBox 31"/>
          <p:cNvSpPr txBox="1"/>
          <p:nvPr/>
        </p:nvSpPr>
        <p:spPr>
          <a:xfrm>
            <a:off x="2302698" y="6208067"/>
            <a:ext cx="6511101" cy="461665"/>
          </a:xfrm>
          <a:prstGeom prst="rect">
            <a:avLst/>
          </a:prstGeom>
          <a:solidFill>
            <a:schemeClr val="bg1"/>
          </a:solidFill>
        </p:spPr>
        <p:txBody>
          <a:bodyPr wrap="square" rtlCol="0">
            <a:spAutoFit/>
          </a:bodyPr>
          <a:lstStyle/>
          <a:p>
            <a:r>
              <a:rPr lang="en-US" sz="2400" b="1" dirty="0" smtClean="0">
                <a:solidFill>
                  <a:srgbClr val="D20000"/>
                </a:solidFill>
              </a:rPr>
              <a:t>We think </a:t>
            </a:r>
            <a:r>
              <a:rPr lang="en-US" sz="2400" b="1" dirty="0" err="1" smtClean="0">
                <a:solidFill>
                  <a:srgbClr val="D20000"/>
                </a:solidFill>
              </a:rPr>
              <a:t>univariate</a:t>
            </a:r>
            <a:r>
              <a:rPr lang="en-US" sz="2400" b="1" dirty="0" smtClean="0">
                <a:solidFill>
                  <a:srgbClr val="D20000"/>
                </a:solidFill>
              </a:rPr>
              <a:t> in a multivariate world</a:t>
            </a:r>
            <a:endParaRPr lang="en-US" sz="2400" b="1" dirty="0">
              <a:solidFill>
                <a:srgbClr val="D20000"/>
              </a:solidFill>
            </a:endParaRPr>
          </a:p>
        </p:txBody>
      </p:sp>
      <p:grpSp>
        <p:nvGrpSpPr>
          <p:cNvPr id="36" name="Group 70"/>
          <p:cNvGrpSpPr>
            <a:grpSpLocks/>
          </p:cNvGrpSpPr>
          <p:nvPr/>
        </p:nvGrpSpPr>
        <p:grpSpPr bwMode="auto">
          <a:xfrm>
            <a:off x="990718" y="4991429"/>
            <a:ext cx="3314700" cy="401803"/>
            <a:chOff x="6019800" y="3861083"/>
            <a:chExt cx="3313677" cy="401355"/>
          </a:xfrm>
        </p:grpSpPr>
        <p:sp>
          <p:nvSpPr>
            <p:cNvPr id="37"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smtClean="0">
                  <a:solidFill>
                    <a:srgbClr val="FFFFFF"/>
                  </a:solidFill>
                  <a:latin typeface="Arial" pitchFamily="-112" charset="0"/>
                </a:rPr>
                <a:t>Cardiopulmonary</a:t>
              </a:r>
              <a:endParaRPr lang="en-US" dirty="0">
                <a:solidFill>
                  <a:srgbClr val="FFFFFF"/>
                </a:solidFill>
                <a:latin typeface="Arial" pitchFamily="-112" charset="0"/>
              </a:endParaRPr>
            </a:p>
          </p:txBody>
        </p:sp>
        <p:sp>
          <p:nvSpPr>
            <p:cNvPr id="38" name="Line 42"/>
            <p:cNvSpPr>
              <a:spLocks noChangeShapeType="1"/>
            </p:cNvSpPr>
            <p:nvPr/>
          </p:nvSpPr>
          <p:spPr bwMode="auto">
            <a:xfrm flipH="1">
              <a:off x="8952477" y="3861083"/>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14140577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9067800" cy="482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1600200" y="2743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00200" y="3505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76600" y="2362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76600" y="32004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76800" y="3352800"/>
            <a:ext cx="21336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76800" y="4114800"/>
            <a:ext cx="2286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62800" y="29718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62800" y="37338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9906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665" y="1905560"/>
            <a:ext cx="4423333"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stretch>
            <a:fillRect/>
          </a:stretch>
        </p:blipFill>
        <p:spPr>
          <a:xfrm>
            <a:off x="228600" y="1905878"/>
            <a:ext cx="4157028" cy="4143057"/>
          </a:xfrm>
          <a:prstGeom prst="rect">
            <a:avLst/>
          </a:prstGeom>
        </p:spPr>
      </p:pic>
      <p:sp>
        <p:nvSpPr>
          <p:cNvPr id="4" name="Oval 3"/>
          <p:cNvSpPr/>
          <p:nvPr/>
        </p:nvSpPr>
        <p:spPr>
          <a:xfrm rot="20491036">
            <a:off x="6242667" y="3598091"/>
            <a:ext cx="1219200" cy="309511"/>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06796" y="3582279"/>
            <a:ext cx="1020496" cy="510914"/>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491036">
            <a:off x="6046237" y="3963395"/>
            <a:ext cx="1450642" cy="367500"/>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416721">
            <a:off x="1831149" y="3921895"/>
            <a:ext cx="1317472" cy="402031"/>
          </a:xfrm>
          <a:prstGeom prst="ellipse">
            <a:avLst/>
          </a:prstGeom>
          <a:solidFill>
            <a:schemeClr val="accent2">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491036">
            <a:off x="6467476" y="4370794"/>
            <a:ext cx="1219200" cy="766323"/>
          </a:xfrm>
          <a:prstGeom prst="ellipse">
            <a:avLst/>
          </a:prstGeom>
          <a:solidFill>
            <a:schemeClr val="accent3">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0491036">
            <a:off x="1029411" y="4237821"/>
            <a:ext cx="1056288" cy="884139"/>
          </a:xfrm>
          <a:prstGeom prst="ellipse">
            <a:avLst/>
          </a:prstGeom>
          <a:solidFill>
            <a:schemeClr val="accent3">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6508" y="762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6525349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9067800" cy="4822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1600200" y="2743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00200" y="3505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76600" y="2362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76600" y="31242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76800" y="3352800"/>
            <a:ext cx="21336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76800" y="4114800"/>
            <a:ext cx="2286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62800" y="29718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62800" y="3733800"/>
            <a:ext cx="1524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16" y="0"/>
            <a:ext cx="90228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47086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1 at 12.3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567"/>
            <a:ext cx="9144000" cy="5240352"/>
          </a:xfrm>
          <a:prstGeom prst="rect">
            <a:avLst/>
          </a:prstGeom>
        </p:spPr>
      </p:pic>
      <p:sp>
        <p:nvSpPr>
          <p:cNvPr id="6" name="Rectangle 5"/>
          <p:cNvSpPr/>
          <p:nvPr/>
        </p:nvSpPr>
        <p:spPr>
          <a:xfrm>
            <a:off x="4114800" y="3200400"/>
            <a:ext cx="2667000" cy="3124200"/>
          </a:xfrm>
          <a:prstGeom prst="rect">
            <a:avLst/>
          </a:prstGeom>
          <a:solidFill>
            <a:schemeClr val="bg2">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53065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438400"/>
            <a:ext cx="2833478" cy="1446550"/>
          </a:xfrm>
          <a:prstGeom prst="rect">
            <a:avLst/>
          </a:prstGeom>
          <a:noFill/>
        </p:spPr>
        <p:txBody>
          <a:bodyPr wrap="none" rtlCol="0">
            <a:spAutoFit/>
          </a:bodyPr>
          <a:lstStyle/>
          <a:p>
            <a:r>
              <a:rPr lang="en-US" sz="8800" dirty="0" smtClean="0"/>
              <a:t>Video</a:t>
            </a:r>
            <a:endParaRPr lang="en-US" sz="8800" dirty="0"/>
          </a:p>
        </p:txBody>
      </p:sp>
    </p:spTree>
    <p:extLst>
      <p:ext uri="{BB962C8B-B14F-4D97-AF65-F5344CB8AC3E}">
        <p14:creationId xmlns:p14="http://schemas.microsoft.com/office/powerpoint/2010/main" val="375661617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245275"/>
            <a:ext cx="8915400" cy="2031325"/>
          </a:xfrm>
          <a:prstGeom prst="rect">
            <a:avLst/>
          </a:prstGeom>
        </p:spPr>
        <p:txBody>
          <a:bodyPr wrap="square">
            <a:spAutoFit/>
          </a:bodyPr>
          <a:lstStyle/>
          <a:p>
            <a:pPr marL="285750" indent="-285750">
              <a:buFont typeface="Arial" pitchFamily="34" charset="0"/>
              <a:buChar char="•"/>
            </a:pPr>
            <a:r>
              <a:rPr lang="en-US" b="1" dirty="0" smtClean="0"/>
              <a:t>Goal</a:t>
            </a:r>
            <a:r>
              <a:rPr lang="en-US" dirty="0" smtClean="0"/>
              <a:t>: to </a:t>
            </a:r>
            <a:r>
              <a:rPr lang="en-US" dirty="0"/>
              <a:t>determine an ‘ideal’ target for cerebral perfusion pressure that will maintain adequate perfusion of the brain. </a:t>
            </a:r>
            <a:endParaRPr lang="en-US" dirty="0" smtClean="0"/>
          </a:p>
          <a:p>
            <a:pPr marL="285750" indent="-285750">
              <a:buFont typeface="Arial" pitchFamily="34" charset="0"/>
              <a:buChar char="•"/>
            </a:pPr>
            <a:r>
              <a:rPr lang="en-US" b="1" dirty="0" smtClean="0"/>
              <a:t>Challenges</a:t>
            </a:r>
            <a:r>
              <a:rPr lang="en-US" dirty="0" smtClean="0"/>
              <a:t>: </a:t>
            </a:r>
          </a:p>
          <a:p>
            <a:pPr marL="800100" lvl="1" indent="-342900">
              <a:buFont typeface="+mj-lt"/>
              <a:buAutoNum type="arabicPeriod"/>
            </a:pPr>
            <a:r>
              <a:rPr lang="en-US" dirty="0" smtClean="0"/>
              <a:t>Difficult to understand patient </a:t>
            </a:r>
            <a:r>
              <a:rPr lang="en-US" dirty="0"/>
              <a:t>monitoring data without visualization </a:t>
            </a:r>
            <a:r>
              <a:rPr lang="en-US" dirty="0" smtClean="0"/>
              <a:t>due to multidimensional nature of physiology.  </a:t>
            </a:r>
          </a:p>
          <a:p>
            <a:pPr marL="800100" lvl="1" indent="-342900">
              <a:buFont typeface="+mj-lt"/>
              <a:buAutoNum type="arabicPeriod"/>
            </a:pPr>
            <a:r>
              <a:rPr lang="en-US" dirty="0" smtClean="0"/>
              <a:t>For example the </a:t>
            </a:r>
            <a:r>
              <a:rPr lang="en-US" dirty="0"/>
              <a:t>relationship between cerebral perfusion pressure (CPP) and brain oxygen tension is dependent on end tidal CO</a:t>
            </a:r>
            <a:r>
              <a:rPr lang="en-US" baseline="-25000" dirty="0"/>
              <a:t>2 </a:t>
            </a:r>
            <a:r>
              <a:rPr lang="en-US" dirty="0"/>
              <a:t>concentrations. </a:t>
            </a: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255" y="3352800"/>
            <a:ext cx="4144745" cy="311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5800" y="3276600"/>
            <a:ext cx="3886200" cy="2585323"/>
          </a:xfrm>
          <a:prstGeom prst="rect">
            <a:avLst/>
          </a:prstGeom>
        </p:spPr>
        <p:txBody>
          <a:bodyPr wrap="square">
            <a:spAutoFit/>
          </a:bodyPr>
          <a:lstStyle/>
          <a:p>
            <a:pPr marL="342900" indent="-342900"/>
            <a:r>
              <a:rPr lang="en-US" dirty="0" smtClean="0"/>
              <a:t>3.   Notice that when end tidal CO</a:t>
            </a:r>
            <a:r>
              <a:rPr lang="en-US" baseline="-25000" dirty="0" smtClean="0"/>
              <a:t>2</a:t>
            </a:r>
            <a:r>
              <a:rPr lang="en-US" dirty="0" smtClean="0"/>
              <a:t> is below 30 the patient appears to regulate cerebral blood flow properly when CPP is greater than 80 mmHg (normal), but when end tidal CO</a:t>
            </a:r>
            <a:r>
              <a:rPr lang="en-US" baseline="-25000" dirty="0" smtClean="0"/>
              <a:t>2</a:t>
            </a:r>
            <a:r>
              <a:rPr lang="en-US" dirty="0" smtClean="0"/>
              <a:t> is above 30 brain oxygen tension increases as cerebral perfusion pressure increases (abnormal).  </a:t>
            </a:r>
          </a:p>
        </p:txBody>
      </p:sp>
      <p:sp>
        <p:nvSpPr>
          <p:cNvPr id="8"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Intracranial pressure management</a:t>
            </a:r>
            <a:endParaRPr lang="en-US" dirty="0"/>
          </a:p>
        </p:txBody>
      </p:sp>
    </p:spTree>
    <p:extLst>
      <p:ext uri="{BB962C8B-B14F-4D97-AF65-F5344CB8AC3E}">
        <p14:creationId xmlns:p14="http://schemas.microsoft.com/office/powerpoint/2010/main" val="382722722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662516169"/>
              </p:ext>
            </p:extLst>
          </p:nvPr>
        </p:nvGraphicFramePr>
        <p:xfrm>
          <a:off x="457200" y="1295400"/>
          <a:ext cx="8305800" cy="4979988"/>
        </p:xfrm>
        <a:graphic>
          <a:graphicData uri="http://schemas.openxmlformats.org/presentationml/2006/ole">
            <mc:AlternateContent xmlns:mc="http://schemas.openxmlformats.org/markup-compatibility/2006">
              <mc:Choice xmlns:v="urn:schemas-microsoft-com:vml" Requires="v">
                <p:oleObj spid="_x0000_s14348" name="Image" r:id="rId3" imgW="1906205" imgH="1143002" progId="Photoshop.Image.7">
                  <p:embed/>
                </p:oleObj>
              </mc:Choice>
              <mc:Fallback>
                <p:oleObj name="Image" r:id="rId3" imgW="1906205" imgH="1143002"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8305800" cy="497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997236" y="304800"/>
            <a:ext cx="7232364" cy="523220"/>
          </a:xfrm>
          <a:prstGeom prst="rect">
            <a:avLst/>
          </a:prstGeom>
          <a:noFill/>
        </p:spPr>
        <p:txBody>
          <a:bodyPr wrap="none" rtlCol="0">
            <a:spAutoFit/>
          </a:bodyPr>
          <a:lstStyle/>
          <a:p>
            <a:r>
              <a:rPr lang="en-US" sz="2800" dirty="0" smtClean="0"/>
              <a:t>Cerebral </a:t>
            </a:r>
            <a:r>
              <a:rPr lang="en-US" sz="2800" dirty="0" err="1" smtClean="0"/>
              <a:t>Autoregulation</a:t>
            </a:r>
            <a:r>
              <a:rPr lang="en-US" sz="2800" dirty="0" smtClean="0"/>
              <a:t> after Acute Brain Injury </a:t>
            </a:r>
            <a:endParaRPr lang="en-US" sz="2800" dirty="0"/>
          </a:p>
        </p:txBody>
      </p:sp>
    </p:spTree>
    <p:extLst>
      <p:ext uri="{BB962C8B-B14F-4D97-AF65-F5344CB8AC3E}">
        <p14:creationId xmlns:p14="http://schemas.microsoft.com/office/powerpoint/2010/main" val="221384182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461963" y="2033588"/>
            <a:ext cx="4059237"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683" name="Picture 4"/>
          <p:cNvPicPr>
            <a:picLocks noChangeAspect="1" noChangeArrowheads="1"/>
          </p:cNvPicPr>
          <p:nvPr/>
        </p:nvPicPr>
        <p:blipFill>
          <a:blip r:embed="rId3"/>
          <a:srcRect/>
          <a:stretch>
            <a:fillRect/>
          </a:stretch>
        </p:blipFill>
        <p:spPr bwMode="auto">
          <a:xfrm>
            <a:off x="339725" y="3341688"/>
            <a:ext cx="41148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ounded Rectangle 1"/>
          <p:cNvSpPr/>
          <p:nvPr/>
        </p:nvSpPr>
        <p:spPr>
          <a:xfrm>
            <a:off x="3124200" y="4724400"/>
            <a:ext cx="609600" cy="685800"/>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685" name="Picture 5"/>
          <p:cNvPicPr>
            <a:picLocks noChangeAspect="1" noChangeArrowheads="1"/>
          </p:cNvPicPr>
          <p:nvPr/>
        </p:nvPicPr>
        <p:blipFill>
          <a:blip r:embed="rId4"/>
          <a:srcRect/>
          <a:stretch>
            <a:fillRect/>
          </a:stretch>
        </p:blipFill>
        <p:spPr bwMode="auto">
          <a:xfrm>
            <a:off x="4800600" y="2044700"/>
            <a:ext cx="3962400"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42" name="Title 2"/>
          <p:cNvSpPr>
            <a:spLocks noGrp="1"/>
          </p:cNvSpPr>
          <p:nvPr>
            <p:ph type="title"/>
          </p:nvPr>
        </p:nvSpPr>
        <p:spPr>
          <a:xfrm>
            <a:off x="457200" y="274638"/>
            <a:ext cx="8229600" cy="868362"/>
          </a:xfrm>
        </p:spPr>
        <p:txBody>
          <a:bodyPr/>
          <a:lstStyle/>
          <a:p>
            <a:pPr eaLnBrk="1" hangingPunct="1"/>
            <a:r>
              <a:rPr lang="en-US" smtClean="0"/>
              <a:t>PRx based optimal CPP</a:t>
            </a:r>
          </a:p>
        </p:txBody>
      </p:sp>
      <p:sp>
        <p:nvSpPr>
          <p:cNvPr id="39943" name="Content Placeholder 5"/>
          <p:cNvSpPr>
            <a:spLocks noGrp="1"/>
          </p:cNvSpPr>
          <p:nvPr>
            <p:ph idx="1"/>
          </p:nvPr>
        </p:nvSpPr>
        <p:spPr>
          <a:xfrm>
            <a:off x="457200" y="1219200"/>
            <a:ext cx="8229600" cy="4906963"/>
          </a:xfrm>
        </p:spPr>
        <p:txBody>
          <a:bodyPr/>
          <a:lstStyle/>
          <a:p>
            <a:pPr eaLnBrk="1" hangingPunct="1"/>
            <a:r>
              <a:rPr lang="en-US" smtClean="0"/>
              <a:t>Validated in various disease conditions</a:t>
            </a:r>
          </a:p>
        </p:txBody>
      </p:sp>
      <p:pic>
        <p:nvPicPr>
          <p:cNvPr id="71688" name="Picture 6"/>
          <p:cNvPicPr>
            <a:picLocks noChangeAspect="1" noChangeArrowheads="1"/>
          </p:cNvPicPr>
          <p:nvPr/>
        </p:nvPicPr>
        <p:blipFill>
          <a:blip r:embed="rId5"/>
          <a:srcRect/>
          <a:stretch>
            <a:fillRect/>
          </a:stretch>
        </p:blipFill>
        <p:spPr bwMode="auto">
          <a:xfrm>
            <a:off x="2100263" y="5705475"/>
            <a:ext cx="17430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689" name="Picture 7"/>
          <p:cNvPicPr>
            <a:picLocks noChangeAspect="1" noChangeArrowheads="1"/>
          </p:cNvPicPr>
          <p:nvPr/>
        </p:nvPicPr>
        <p:blipFill>
          <a:blip r:embed="rId6"/>
          <a:srcRect/>
          <a:stretch>
            <a:fillRect/>
          </a:stretch>
        </p:blipFill>
        <p:spPr bwMode="auto">
          <a:xfrm>
            <a:off x="5105400" y="6086475"/>
            <a:ext cx="30765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690" name="Picture 8"/>
          <p:cNvPicPr>
            <a:picLocks noChangeAspect="1" noChangeArrowheads="1"/>
          </p:cNvPicPr>
          <p:nvPr/>
        </p:nvPicPr>
        <p:blipFill>
          <a:blip r:embed="rId7"/>
          <a:srcRect r="50574" b="1491"/>
          <a:stretch>
            <a:fillRect/>
          </a:stretch>
        </p:blipFill>
        <p:spPr bwMode="auto">
          <a:xfrm>
            <a:off x="4572000" y="2973388"/>
            <a:ext cx="2482850" cy="146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691" name="Picture 8"/>
          <p:cNvPicPr>
            <a:picLocks noChangeAspect="1" noChangeArrowheads="1"/>
          </p:cNvPicPr>
          <p:nvPr/>
        </p:nvPicPr>
        <p:blipFill>
          <a:blip r:embed="rId7"/>
          <a:srcRect l="50000" t="102"/>
          <a:stretch>
            <a:fillRect/>
          </a:stretch>
        </p:blipFill>
        <p:spPr bwMode="auto">
          <a:xfrm>
            <a:off x="4598988" y="4441825"/>
            <a:ext cx="2663825"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41055330"/>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96" y="1"/>
            <a:ext cx="801260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23166"/>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08265" cy="684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1063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11200" y="901700"/>
            <a:ext cx="7823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1"/>
          <p:cNvSpPr txBox="1">
            <a:spLocks noChangeArrowheads="1"/>
          </p:cNvSpPr>
          <p:nvPr/>
        </p:nvSpPr>
        <p:spPr bwMode="auto">
          <a:xfrm>
            <a:off x="177800" y="104775"/>
            <a:ext cx="8851900"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CC0000"/>
                </a:solidFill>
              </a:rPr>
              <a:t>High Dimensional Nonlinear Data</a:t>
            </a:r>
            <a:endParaRPr lang="en-US" sz="3600" dirty="0"/>
          </a:p>
        </p:txBody>
      </p:sp>
    </p:spTree>
    <p:extLst>
      <p:ext uri="{BB962C8B-B14F-4D97-AF65-F5344CB8AC3E}">
        <p14:creationId xmlns:p14="http://schemas.microsoft.com/office/powerpoint/2010/main" val="168151950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5" y="0"/>
            <a:ext cx="90228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88289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16" y="0"/>
            <a:ext cx="90228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94201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1 at 12.3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567"/>
            <a:ext cx="9144000" cy="5240352"/>
          </a:xfrm>
          <a:prstGeom prst="rect">
            <a:avLst/>
          </a:prstGeom>
        </p:spPr>
      </p:pic>
      <p:sp>
        <p:nvSpPr>
          <p:cNvPr id="6" name="Rectangle 5"/>
          <p:cNvSpPr/>
          <p:nvPr/>
        </p:nvSpPr>
        <p:spPr>
          <a:xfrm>
            <a:off x="4114800" y="3200400"/>
            <a:ext cx="2667000" cy="1066800"/>
          </a:xfrm>
          <a:prstGeom prst="rect">
            <a:avLst/>
          </a:prstGeom>
          <a:solidFill>
            <a:schemeClr val="bg2">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91520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438400"/>
            <a:ext cx="2833478" cy="1446550"/>
          </a:xfrm>
          <a:prstGeom prst="rect">
            <a:avLst/>
          </a:prstGeom>
          <a:noFill/>
        </p:spPr>
        <p:txBody>
          <a:bodyPr wrap="none" rtlCol="0">
            <a:spAutoFit/>
          </a:bodyPr>
          <a:lstStyle/>
          <a:p>
            <a:r>
              <a:rPr lang="en-US" sz="8800" dirty="0" smtClean="0"/>
              <a:t>Video</a:t>
            </a:r>
            <a:endParaRPr lang="en-US" sz="8800" dirty="0"/>
          </a:p>
        </p:txBody>
      </p:sp>
    </p:spTree>
    <p:extLst>
      <p:ext uri="{BB962C8B-B14F-4D97-AF65-F5344CB8AC3E}">
        <p14:creationId xmlns:p14="http://schemas.microsoft.com/office/powerpoint/2010/main" val="822557062"/>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2554288" y="7938"/>
            <a:ext cx="6134100" cy="676275"/>
          </a:xfrm>
        </p:spPr>
        <p:txBody>
          <a:bodyPr/>
          <a:lstStyle/>
          <a:p>
            <a:pPr algn="ctr" eaLnBrk="1" hangingPunct="1"/>
            <a:r>
              <a:rPr lang="en-US" sz="1800" smtClean="0"/>
              <a:t>PREDICT: </a:t>
            </a:r>
            <a:r>
              <a:rPr lang="en-US" sz="1800" u="sng" smtClean="0"/>
              <a:t>P</a:t>
            </a:r>
            <a:r>
              <a:rPr lang="en-US" sz="1800" smtClean="0"/>
              <a:t>attern </a:t>
            </a:r>
            <a:r>
              <a:rPr lang="en-US" sz="1800" u="sng" smtClean="0"/>
              <a:t>R</a:t>
            </a:r>
            <a:r>
              <a:rPr lang="en-US" sz="1800" smtClean="0"/>
              <a:t>epresentation and </a:t>
            </a:r>
            <a:r>
              <a:rPr lang="en-US" sz="1800" u="sng" smtClean="0"/>
              <a:t>E</a:t>
            </a:r>
            <a:r>
              <a:rPr lang="en-US" sz="1800" smtClean="0"/>
              <a:t>valuation of </a:t>
            </a:r>
            <a:r>
              <a:rPr lang="en-US" sz="1800" u="sng" smtClean="0"/>
              <a:t>D</a:t>
            </a:r>
            <a:r>
              <a:rPr lang="en-US" sz="1800" smtClean="0"/>
              <a:t>ata through </a:t>
            </a:r>
            <a:r>
              <a:rPr lang="en-US" sz="1800" u="sng" smtClean="0"/>
              <a:t>I</a:t>
            </a:r>
            <a:r>
              <a:rPr lang="en-US" sz="1800" smtClean="0"/>
              <a:t>ntegration, </a:t>
            </a:r>
            <a:r>
              <a:rPr lang="en-US" sz="1800" u="sng" smtClean="0"/>
              <a:t>C</a:t>
            </a:r>
            <a:r>
              <a:rPr lang="en-US" sz="1800" smtClean="0"/>
              <a:t>orrelation, and </a:t>
            </a:r>
            <a:r>
              <a:rPr lang="en-US" sz="1800" u="sng" smtClean="0"/>
              <a:t>T</a:t>
            </a:r>
            <a:r>
              <a:rPr lang="en-US" sz="1800" smtClean="0"/>
              <a:t>ransformation</a:t>
            </a:r>
            <a:endParaRPr lang="en-US" sz="1100" smtClean="0"/>
          </a:p>
        </p:txBody>
      </p:sp>
      <p:cxnSp>
        <p:nvCxnSpPr>
          <p:cNvPr id="8" name="Straight Connector 7"/>
          <p:cNvCxnSpPr/>
          <p:nvPr/>
        </p:nvCxnSpPr>
        <p:spPr>
          <a:xfrm rot="16200000" flipH="1">
            <a:off x="1747044" y="3960019"/>
            <a:ext cx="5764212" cy="31750"/>
          </a:xfrm>
          <a:prstGeom prst="line">
            <a:avLst/>
          </a:prstGeom>
        </p:spPr>
        <p:style>
          <a:lnRef idx="1">
            <a:schemeClr val="dk1"/>
          </a:lnRef>
          <a:fillRef idx="0">
            <a:schemeClr val="dk1"/>
          </a:fillRef>
          <a:effectRef idx="0">
            <a:schemeClr val="dk1"/>
          </a:effectRef>
          <a:fontRef idx="minor">
            <a:schemeClr val="tx1"/>
          </a:fontRef>
        </p:style>
      </p:cxnSp>
      <p:sp>
        <p:nvSpPr>
          <p:cNvPr id="15" name="Title 3"/>
          <p:cNvSpPr txBox="1">
            <a:spLocks/>
          </p:cNvSpPr>
          <p:nvPr/>
        </p:nvSpPr>
        <p:spPr bwMode="auto">
          <a:xfrm>
            <a:off x="2349500" y="684213"/>
            <a:ext cx="6713538" cy="358775"/>
          </a:xfrm>
          <a:prstGeom prst="rect">
            <a:avLst/>
          </a:prstGeom>
          <a:noFill/>
          <a:ln w="9525">
            <a:noFill/>
            <a:miter lim="800000"/>
            <a:headEnd/>
            <a:tailEnd/>
          </a:ln>
        </p:spPr>
        <p:txBody>
          <a:bodyPr anchor="ctr"/>
          <a:lstStyle/>
          <a:p>
            <a:pPr>
              <a:spcBef>
                <a:spcPts val="0"/>
              </a:spcBef>
              <a:spcAft>
                <a:spcPts val="200"/>
              </a:spcAft>
              <a:defRPr/>
            </a:pPr>
            <a:r>
              <a:rPr lang="en-US" sz="1100" b="1" dirty="0">
                <a:latin typeface="Arial" charset="0"/>
                <a:ea typeface="+mj-ea"/>
                <a:cs typeface="Arial" charset="0"/>
              </a:rPr>
              <a:t>PI:  </a:t>
            </a:r>
            <a:r>
              <a:rPr lang="en-US" sz="1100" dirty="0">
                <a:latin typeface="Arial" charset="0"/>
                <a:ea typeface="+mj-ea"/>
                <a:cs typeface="Arial" charset="0"/>
              </a:rPr>
              <a:t>J. Michael Schmidt, PhD, MSc        </a:t>
            </a:r>
            <a:r>
              <a:rPr lang="en-US" sz="1100" b="1" dirty="0">
                <a:latin typeface="Arial" charset="0"/>
                <a:ea typeface="+mj-ea"/>
                <a:cs typeface="Arial" charset="0"/>
              </a:rPr>
              <a:t>Org:  </a:t>
            </a:r>
            <a:r>
              <a:rPr lang="en-US" sz="1100" dirty="0">
                <a:latin typeface="Arial" charset="0"/>
                <a:ea typeface="+mj-ea"/>
                <a:cs typeface="Arial" charset="0"/>
              </a:rPr>
              <a:t>Columbia </a:t>
            </a:r>
            <a:r>
              <a:rPr lang="en-US" sz="1100" dirty="0" smtClean="0">
                <a:latin typeface="Arial" charset="0"/>
                <a:ea typeface="+mj-ea"/>
                <a:cs typeface="Arial" charset="0"/>
              </a:rPr>
              <a:t>University</a:t>
            </a:r>
            <a:endParaRPr lang="en-US" sz="1100" dirty="0">
              <a:latin typeface="Arial" charset="0"/>
              <a:ea typeface="+mj-ea"/>
              <a:cs typeface="Arial" charset="0"/>
            </a:endParaRPr>
          </a:p>
        </p:txBody>
      </p:sp>
      <p:graphicFrame>
        <p:nvGraphicFramePr>
          <p:cNvPr id="16" name="AimApp"/>
          <p:cNvGraphicFramePr>
            <a:graphicFrameLocks noGrp="1"/>
          </p:cNvGraphicFramePr>
          <p:nvPr/>
        </p:nvGraphicFramePr>
        <p:xfrm>
          <a:off x="187325" y="1169988"/>
          <a:ext cx="4318000" cy="3505200"/>
        </p:xfrm>
        <a:graphic>
          <a:graphicData uri="http://schemas.openxmlformats.org/drawingml/2006/table">
            <a:tbl>
              <a:tblPr>
                <a:tableStyleId>{5C22544A-7EE6-4342-B048-85BDC9FD1C3A}</a:tableStyleId>
              </a:tblPr>
              <a:tblGrid>
                <a:gridCol w="4318000"/>
              </a:tblGrid>
              <a:tr h="2100190">
                <a:tc>
                  <a:txBody>
                    <a:bodyPr/>
                    <a:lstStyle/>
                    <a:p>
                      <a:pPr algn="ctr">
                        <a:lnSpc>
                          <a:spcPct val="90000"/>
                        </a:lnSpc>
                        <a:spcBef>
                          <a:spcPts val="0"/>
                        </a:spcBef>
                        <a:spcAft>
                          <a:spcPts val="0"/>
                        </a:spcAft>
                      </a:pPr>
                      <a:r>
                        <a:rPr lang="en-US" sz="1200" b="1" dirty="0" smtClean="0">
                          <a:solidFill>
                            <a:srgbClr val="000000"/>
                          </a:solidFill>
                          <a:latin typeface="Ariel"/>
                        </a:rPr>
                        <a:t>Study/Product</a:t>
                      </a:r>
                      <a:r>
                        <a:rPr lang="en-US" sz="1200" b="1" baseline="0" dirty="0" smtClean="0">
                          <a:solidFill>
                            <a:srgbClr val="000000"/>
                          </a:solidFill>
                          <a:latin typeface="Ariel"/>
                        </a:rPr>
                        <a:t> Aim(s)</a:t>
                      </a:r>
                      <a:endParaRPr lang="en-US" sz="1200" b="1" dirty="0" smtClean="0">
                        <a:solidFill>
                          <a:srgbClr val="000000"/>
                        </a:solidFill>
                        <a:latin typeface="Ariel"/>
                      </a:endParaRPr>
                    </a:p>
                    <a:p>
                      <a:pPr marL="112713" indent="-112713" eaLnBrk="0" hangingPunct="0">
                        <a:buFont typeface="Arial" pitchFamily="34" charset="0"/>
                        <a:buChar char="•"/>
                      </a:pPr>
                      <a:r>
                        <a:rPr lang="en-US" sz="1100" dirty="0" smtClean="0">
                          <a:latin typeface="+mn-lt"/>
                          <a:ea typeface="ＭＳ Ｐゴシック" pitchFamily="96" charset="-128"/>
                        </a:rPr>
                        <a:t>Develop interactive visualization to support earlier prediction of conditions that require integration across multiple dimensions and detection of subtle trends. Propose initial use cases of sepsis and acute</a:t>
                      </a:r>
                      <a:r>
                        <a:rPr lang="en-US" sz="1100" baseline="0" dirty="0" smtClean="0">
                          <a:latin typeface="+mn-lt"/>
                          <a:ea typeface="ＭＳ Ｐゴシック" pitchFamily="96" charset="-128"/>
                        </a:rPr>
                        <a:t> brain injury</a:t>
                      </a:r>
                      <a:r>
                        <a:rPr lang="en-US" sz="1100" dirty="0" smtClean="0">
                          <a:latin typeface="+mn-lt"/>
                          <a:ea typeface="ＭＳ Ｐゴシック" pitchFamily="96" charset="-128"/>
                        </a:rPr>
                        <a:t>.</a:t>
                      </a:r>
                    </a:p>
                    <a:p>
                      <a:pPr marL="112713" marR="0" indent="-11271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chemeClr val="tx1"/>
                          </a:solidFill>
                          <a:effectLst/>
                          <a:latin typeface="+mn-lt"/>
                          <a:ea typeface="ＭＳ Ｐゴシック" pitchFamily="96" charset="-128"/>
                        </a:rPr>
                        <a:t>Transform the underlying physiological</a:t>
                      </a:r>
                      <a:r>
                        <a:rPr kumimoji="0" lang="en-US" sz="1100" b="0" i="0" u="none" strike="noStrike" cap="none" normalizeH="0" dirty="0" smtClean="0">
                          <a:ln>
                            <a:noFill/>
                          </a:ln>
                          <a:solidFill>
                            <a:schemeClr val="tx1"/>
                          </a:solidFill>
                          <a:effectLst/>
                          <a:latin typeface="+mn-lt"/>
                          <a:ea typeface="ＭＳ Ｐゴシック" pitchFamily="96" charset="-128"/>
                        </a:rPr>
                        <a:t> processes (learned in school and through years of training) int</a:t>
                      </a:r>
                      <a:r>
                        <a:rPr lang="en-US" sz="1100" dirty="0" smtClean="0">
                          <a:latin typeface="+mn-lt"/>
                          <a:ea typeface="ＭＳ Ｐゴシック" pitchFamily="96" charset="-128"/>
                        </a:rPr>
                        <a:t>o an intuitive display, where current and future patient state can be instantly integrated into the decision process. </a:t>
                      </a:r>
                    </a:p>
                    <a:p>
                      <a:pPr marL="112713" marR="0" indent="-112713"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100" b="0" i="0" u="none" strike="noStrike" cap="none" normalizeH="0" baseline="0" dirty="0" smtClean="0">
                          <a:ln>
                            <a:noFill/>
                          </a:ln>
                          <a:solidFill>
                            <a:schemeClr val="tx1"/>
                          </a:solidFill>
                          <a:effectLst/>
                          <a:latin typeface="+mn-lt"/>
                          <a:ea typeface="ＭＳ Ｐゴシック" pitchFamily="96" charset="-128"/>
                        </a:rPr>
                        <a:t>Perform an experiment with experienced clinicians to quantitatively evaluate the benefits of the visualization technique against current methods in faster detection of emerging events.</a:t>
                      </a:r>
                    </a:p>
                  </a:txBody>
                  <a:tcPr marT="45712" marB="45712">
                    <a:lnL w="12700" cmpd="sng">
                      <a:noFill/>
                    </a:lnL>
                    <a:lnR w="12700" cmpd="sng">
                      <a:noFill/>
                    </a:lnR>
                    <a:lnT w="12700" cmpd="sng">
                      <a:noFill/>
                    </a:lnT>
                    <a:lnB w="12700" cmpd="sng">
                      <a:noFill/>
                    </a:lnB>
                    <a:noFill/>
                  </a:tcPr>
                </a:tc>
              </a:tr>
              <a:tr h="1405010">
                <a:tc>
                  <a:txBody>
                    <a:bodyPr/>
                    <a:lstStyle/>
                    <a:p>
                      <a:pPr marL="177800" marR="0" indent="-177800" algn="ctr" defTabSz="914400" rtl="0" eaLnBrk="1" fontAlgn="auto" latinLnBrk="0" hangingPunct="1">
                        <a:lnSpc>
                          <a:spcPct val="90000"/>
                        </a:lnSpc>
                        <a:spcBef>
                          <a:spcPts val="0"/>
                        </a:spcBef>
                        <a:spcAft>
                          <a:spcPts val="200"/>
                        </a:spcAft>
                        <a:buClrTx/>
                        <a:buSzTx/>
                        <a:buFontTx/>
                        <a:buNone/>
                        <a:tabLst/>
                        <a:defRPr/>
                      </a:pPr>
                      <a:r>
                        <a:rPr lang="en-US" sz="1200" b="1" dirty="0" smtClean="0">
                          <a:solidFill>
                            <a:srgbClr val="000000"/>
                          </a:solidFill>
                          <a:latin typeface="Ariel"/>
                        </a:rPr>
                        <a:t>Approach and Military Relevance</a:t>
                      </a:r>
                      <a:endParaRPr lang="en-US" sz="1200" b="0" baseline="0" dirty="0" smtClean="0">
                        <a:solidFill>
                          <a:srgbClr val="000000"/>
                        </a:solidFill>
                        <a:latin typeface="Ariel"/>
                      </a:endParaRPr>
                    </a:p>
                    <a:p>
                      <a:pPr marL="0" indent="0" algn="l" defTabSz="914400" rtl="0" eaLnBrk="1" latinLnBrk="0" hangingPunct="1">
                        <a:lnSpc>
                          <a:spcPct val="90000"/>
                        </a:lnSpc>
                        <a:spcBef>
                          <a:spcPts val="0"/>
                        </a:spcBef>
                        <a:spcAft>
                          <a:spcPts val="200"/>
                        </a:spcAft>
                        <a:buFontTx/>
                        <a:buNone/>
                      </a:pPr>
                      <a:r>
                        <a:rPr lang="en-US" sz="1000" b="0" baseline="0" dirty="0" smtClean="0">
                          <a:solidFill>
                            <a:schemeClr val="tx1"/>
                          </a:solidFill>
                          <a:latin typeface="+mn-lt"/>
                        </a:rPr>
                        <a:t>Earlier detection of emerging events such as intracranial hypertension in severe brain injury and sepsis are critical and important problems for military medicine</a:t>
                      </a:r>
                      <a:r>
                        <a:rPr lang="en-US" sz="1000" b="0" baseline="0" dirty="0" smtClean="0">
                          <a:solidFill>
                            <a:schemeClr val="tx1"/>
                          </a:solidFill>
                          <a:latin typeface="Ariel"/>
                        </a:rPr>
                        <a:t>. </a:t>
                      </a:r>
                      <a:endParaRPr lang="en-US" sz="1000" b="0" dirty="0" smtClean="0">
                        <a:solidFill>
                          <a:schemeClr val="tx1"/>
                        </a:solidFill>
                        <a:latin typeface="Ariel"/>
                      </a:endParaRPr>
                    </a:p>
                  </a:txBody>
                  <a:tcPr marT="45712" marB="45712">
                    <a:lnL w="12700" cmpd="sng">
                      <a:noFill/>
                    </a:lnL>
                    <a:lnR w="12700" cmpd="sng">
                      <a:noFill/>
                    </a:lnR>
                    <a:lnT w="12700" cmpd="sng">
                      <a:noFill/>
                    </a:lnT>
                    <a:lnB w="12700" cmpd="sng">
                      <a:noFill/>
                    </a:lnB>
                    <a:noFill/>
                  </a:tcPr>
                </a:tc>
              </a:tr>
            </a:tbl>
          </a:graphicData>
        </a:graphic>
      </p:graphicFrame>
      <p:sp>
        <p:nvSpPr>
          <p:cNvPr id="23" name="TextBox 22"/>
          <p:cNvSpPr txBox="1">
            <a:spLocks noChangeArrowheads="1"/>
          </p:cNvSpPr>
          <p:nvPr/>
        </p:nvSpPr>
        <p:spPr bwMode="auto">
          <a:xfrm>
            <a:off x="4745038" y="4013200"/>
            <a:ext cx="4224337" cy="2662238"/>
          </a:xfrm>
          <a:prstGeom prst="rect">
            <a:avLst/>
          </a:prstGeom>
          <a:noFill/>
          <a:ln w="9525">
            <a:noFill/>
            <a:miter lim="800000"/>
            <a:headEnd/>
            <a:tailEnd/>
          </a:ln>
        </p:spPr>
        <p:txBody>
          <a:bodyPr>
            <a:spAutoFit/>
          </a:bodyPr>
          <a:lstStyle/>
          <a:p>
            <a:pPr marL="119063" indent="-119063">
              <a:defRPr/>
            </a:pPr>
            <a:r>
              <a:rPr lang="en-US" sz="1050" b="1" dirty="0">
                <a:latin typeface="+mn-lt"/>
              </a:rPr>
              <a:t>Projected Goals/Milestones</a:t>
            </a:r>
          </a:p>
          <a:p>
            <a:pPr>
              <a:defRPr/>
            </a:pPr>
            <a:endParaRPr lang="en-US" sz="1000" b="1" dirty="0">
              <a:latin typeface="+mn-lt"/>
            </a:endParaRPr>
          </a:p>
          <a:p>
            <a:pPr>
              <a:defRPr/>
            </a:pPr>
            <a:r>
              <a:rPr lang="en-US" sz="1000" b="1" dirty="0">
                <a:latin typeface="+mn-lt"/>
              </a:rPr>
              <a:t>Month 3 Goal </a:t>
            </a:r>
            <a:r>
              <a:rPr lang="en-US" sz="1000" dirty="0">
                <a:latin typeface="+mn-lt"/>
              </a:rPr>
              <a:t>– Visualization prototype development complete</a:t>
            </a:r>
          </a:p>
          <a:p>
            <a:pPr marL="119063" indent="-119063">
              <a:buFont typeface="Arial" pitchFamily="34" charset="0"/>
              <a:buChar char="•"/>
              <a:defRPr/>
            </a:pPr>
            <a:r>
              <a:rPr lang="en-US" sz="1050" dirty="0">
                <a:latin typeface="+mn-lt"/>
              </a:rPr>
              <a:t>After 3 months, we will have a prototype of the system that will be ready for development. </a:t>
            </a:r>
          </a:p>
          <a:p>
            <a:pPr marL="119063" indent="-119063">
              <a:buFont typeface="Arial" pitchFamily="34" charset="0"/>
              <a:buChar char="•"/>
              <a:defRPr/>
            </a:pPr>
            <a:r>
              <a:rPr lang="en-US" sz="1050" dirty="0">
                <a:latin typeface="+mn-lt"/>
              </a:rPr>
              <a:t>Prototype development includes conducting a cognitive work analysis and multiple iterations of the visualization.</a:t>
            </a:r>
            <a:endParaRPr lang="en-US" sz="1050" b="1" dirty="0">
              <a:latin typeface="+mn-lt"/>
            </a:endParaRPr>
          </a:p>
          <a:p>
            <a:pPr marL="119063" indent="-119063">
              <a:defRPr/>
            </a:pPr>
            <a:r>
              <a:rPr lang="en-US" sz="1050" b="1" dirty="0">
                <a:latin typeface="+mn-lt"/>
              </a:rPr>
              <a:t>Month 9 Goal </a:t>
            </a:r>
            <a:r>
              <a:rPr lang="en-US" sz="1000" dirty="0">
                <a:latin typeface="+mn-lt"/>
              </a:rPr>
              <a:t>–  Data integration and Interactive Visualization</a:t>
            </a:r>
          </a:p>
          <a:p>
            <a:pPr marL="117475" indent="-117475">
              <a:buFont typeface="Arial" pitchFamily="34" charset="0"/>
              <a:buChar char="•"/>
              <a:defRPr/>
            </a:pPr>
            <a:r>
              <a:rPr lang="en-US" sz="1050" dirty="0">
                <a:latin typeface="+mn-lt"/>
              </a:rPr>
              <a:t>The backend system with actual historical data will be connected with the interactive visual interface</a:t>
            </a:r>
          </a:p>
          <a:p>
            <a:pPr marL="117475" indent="-117475">
              <a:buFont typeface="Arial" pitchFamily="34" charset="0"/>
              <a:buChar char="•"/>
              <a:defRPr/>
            </a:pPr>
            <a:r>
              <a:rPr lang="en-US" sz="1050" dirty="0">
                <a:latin typeface="+mn-lt"/>
              </a:rPr>
              <a:t>A working interactive visual interface will be complete and ready for demonstration </a:t>
            </a:r>
            <a:endParaRPr lang="en-US" sz="1050" b="1" dirty="0">
              <a:latin typeface="+mn-lt"/>
            </a:endParaRPr>
          </a:p>
          <a:p>
            <a:pPr>
              <a:defRPr/>
            </a:pPr>
            <a:r>
              <a:rPr lang="en-US" sz="1050" b="1" dirty="0">
                <a:latin typeface="+mn-lt"/>
              </a:rPr>
              <a:t>Month 12 Goal </a:t>
            </a:r>
            <a:r>
              <a:rPr lang="en-US" sz="1050" dirty="0">
                <a:latin typeface="+mn-lt"/>
              </a:rPr>
              <a:t>– Experiment</a:t>
            </a:r>
          </a:p>
          <a:p>
            <a:pPr marL="119063" indent="-119063">
              <a:buFont typeface="Arial" pitchFamily="34" charset="0"/>
              <a:buChar char="•"/>
              <a:defRPr/>
            </a:pPr>
            <a:r>
              <a:rPr lang="en-US" sz="1050" dirty="0">
                <a:latin typeface="+mn-lt"/>
              </a:rPr>
              <a:t>An experiment will be conducted with clinical staff to quantitatively validate the  effectiveness of the visualization over </a:t>
            </a:r>
            <a:r>
              <a:rPr lang="en-US" sz="1050">
                <a:latin typeface="+mn-lt"/>
              </a:rPr>
              <a:t>current methods.</a:t>
            </a:r>
            <a:endParaRPr lang="en-US" sz="1050" dirty="0">
              <a:latin typeface="+mn-lt"/>
            </a:endParaRPr>
          </a:p>
          <a:p>
            <a:pPr marL="119063" indent="-119063">
              <a:buFont typeface="Arial" pitchFamily="34" charset="0"/>
              <a:buChar char="•"/>
              <a:defRPr/>
            </a:pPr>
            <a:r>
              <a:rPr lang="en-US" sz="1050" dirty="0">
                <a:solidFill>
                  <a:schemeClr val="dk1"/>
                </a:solidFill>
                <a:latin typeface="+mn-lt"/>
              </a:rPr>
              <a:t>A final report on the results of the study will be delivered.</a:t>
            </a:r>
          </a:p>
        </p:txBody>
      </p:sp>
      <p:sp>
        <p:nvSpPr>
          <p:cNvPr id="3081" name="TextBox 18"/>
          <p:cNvSpPr txBox="1">
            <a:spLocks noChangeArrowheads="1"/>
          </p:cNvSpPr>
          <p:nvPr/>
        </p:nvSpPr>
        <p:spPr bwMode="auto">
          <a:xfrm>
            <a:off x="80963" y="3925888"/>
            <a:ext cx="4343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500" b="1"/>
              <a:t>Timeline and Cost</a:t>
            </a:r>
          </a:p>
        </p:txBody>
      </p:sp>
      <p:sp>
        <p:nvSpPr>
          <p:cNvPr id="25" name="Rectangle 24"/>
          <p:cNvSpPr/>
          <p:nvPr/>
        </p:nvSpPr>
        <p:spPr bwMode="auto">
          <a:xfrm>
            <a:off x="207963" y="6003925"/>
            <a:ext cx="4216400" cy="3238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83" name="Group 36"/>
          <p:cNvGrpSpPr>
            <a:grpSpLocks/>
          </p:cNvGrpSpPr>
          <p:nvPr/>
        </p:nvGrpSpPr>
        <p:grpSpPr bwMode="auto">
          <a:xfrm>
            <a:off x="190500" y="4265613"/>
            <a:ext cx="4233863" cy="2051050"/>
            <a:chOff x="4821351" y="4231758"/>
            <a:chExt cx="4094050" cy="2051601"/>
          </a:xfrm>
        </p:grpSpPr>
        <p:sp>
          <p:nvSpPr>
            <p:cNvPr id="31" name="Rectangle 30"/>
            <p:cNvSpPr/>
            <p:nvPr/>
          </p:nvSpPr>
          <p:spPr>
            <a:xfrm>
              <a:off x="4838237" y="4231758"/>
              <a:ext cx="4077164" cy="205160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2" name="Straight Connector 31"/>
            <p:cNvCxnSpPr/>
            <p:nvPr/>
          </p:nvCxnSpPr>
          <p:spPr>
            <a:xfrm>
              <a:off x="4848982" y="4593805"/>
              <a:ext cx="4066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21351" y="4947912"/>
              <a:ext cx="4066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27491" y="5576731"/>
              <a:ext cx="40679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48982" y="5970537"/>
              <a:ext cx="4066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35167" y="5260734"/>
              <a:ext cx="40664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bwMode="auto">
          <a:xfrm rot="16200000" flipH="1">
            <a:off x="1330325" y="5291138"/>
            <a:ext cx="2039938" cy="11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85" name="TextBox 33"/>
          <p:cNvSpPr txBox="1">
            <a:spLocks noChangeArrowheads="1"/>
          </p:cNvSpPr>
          <p:nvPr/>
        </p:nvSpPr>
        <p:spPr bwMode="auto">
          <a:xfrm>
            <a:off x="354013" y="4306888"/>
            <a:ext cx="424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pPr>
            <a:r>
              <a:rPr lang="en-US" sz="1200" b="1"/>
              <a:t>Activities                       </a:t>
            </a:r>
            <a:r>
              <a:rPr lang="en-US" sz="800" b="1"/>
              <a:t>CY    10/12 		10/13</a:t>
            </a:r>
          </a:p>
        </p:txBody>
      </p:sp>
      <p:sp>
        <p:nvSpPr>
          <p:cNvPr id="3086" name="TextBox 34"/>
          <p:cNvSpPr txBox="1">
            <a:spLocks noChangeArrowheads="1"/>
          </p:cNvSpPr>
          <p:nvPr/>
        </p:nvSpPr>
        <p:spPr bwMode="auto">
          <a:xfrm>
            <a:off x="204788" y="4673600"/>
            <a:ext cx="213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pPr>
            <a:r>
              <a:rPr lang="en-US" sz="800"/>
              <a:t>Prototype Visualization 1 and 2 (Sepsis, MPP-ICP)</a:t>
            </a:r>
          </a:p>
        </p:txBody>
      </p:sp>
      <p:sp>
        <p:nvSpPr>
          <p:cNvPr id="3087" name="TextBox 35"/>
          <p:cNvSpPr txBox="1">
            <a:spLocks noChangeArrowheads="1"/>
          </p:cNvSpPr>
          <p:nvPr/>
        </p:nvSpPr>
        <p:spPr bwMode="auto">
          <a:xfrm>
            <a:off x="219075" y="6030913"/>
            <a:ext cx="42052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pPr>
            <a:r>
              <a:rPr lang="en-US" sz="1100" b="1"/>
              <a:t>Estimated Budget ($260K)	        $65K         $125k           $65K</a:t>
            </a:r>
          </a:p>
        </p:txBody>
      </p:sp>
      <p:sp>
        <p:nvSpPr>
          <p:cNvPr id="40" name="Rectangle 39"/>
          <p:cNvSpPr/>
          <p:nvPr/>
        </p:nvSpPr>
        <p:spPr>
          <a:xfrm>
            <a:off x="2366963" y="4625975"/>
            <a:ext cx="649287" cy="354013"/>
          </a:xfrm>
          <a:prstGeom prst="rect">
            <a:avLst/>
          </a:prstGeom>
          <a:gradFill flip="none" rotWithShape="1">
            <a:gsLst>
              <a:gs pos="0">
                <a:schemeClr val="accent1">
                  <a:tint val="66000"/>
                  <a:satMod val="160000"/>
                </a:schemeClr>
              </a:gs>
              <a:gs pos="100000">
                <a:schemeClr val="accent3">
                  <a:lumMod val="20000"/>
                  <a:lumOff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solidFill>
                  <a:schemeClr val="tx1"/>
                </a:solidFill>
              </a:rPr>
              <a:t>3 months</a:t>
            </a:r>
          </a:p>
        </p:txBody>
      </p:sp>
      <p:sp>
        <p:nvSpPr>
          <p:cNvPr id="41" name="Rectangle 40"/>
          <p:cNvSpPr/>
          <p:nvPr/>
        </p:nvSpPr>
        <p:spPr>
          <a:xfrm>
            <a:off x="3041650" y="4979988"/>
            <a:ext cx="777875" cy="298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solidFill>
                  <a:schemeClr val="tx1"/>
                </a:solidFill>
              </a:rPr>
              <a:t>6 months</a:t>
            </a:r>
          </a:p>
        </p:txBody>
      </p:sp>
      <p:sp>
        <p:nvSpPr>
          <p:cNvPr id="3090" name="TextBox 34"/>
          <p:cNvSpPr txBox="1">
            <a:spLocks noChangeArrowheads="1"/>
          </p:cNvSpPr>
          <p:nvPr/>
        </p:nvSpPr>
        <p:spPr bwMode="auto">
          <a:xfrm>
            <a:off x="190500" y="5026025"/>
            <a:ext cx="2136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pPr>
            <a:r>
              <a:rPr lang="en-US" sz="800"/>
              <a:t>Data Collection and Integration </a:t>
            </a:r>
          </a:p>
        </p:txBody>
      </p:sp>
      <p:sp>
        <p:nvSpPr>
          <p:cNvPr id="45" name="Rectangle 44"/>
          <p:cNvSpPr/>
          <p:nvPr/>
        </p:nvSpPr>
        <p:spPr>
          <a:xfrm>
            <a:off x="3051175" y="5287963"/>
            <a:ext cx="769938" cy="3159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solidFill>
                  <a:schemeClr val="tx1"/>
                </a:solidFill>
              </a:rPr>
              <a:t>6 months</a:t>
            </a:r>
          </a:p>
        </p:txBody>
      </p:sp>
      <p:sp>
        <p:nvSpPr>
          <p:cNvPr id="3092" name="TextBox 34"/>
          <p:cNvSpPr txBox="1">
            <a:spLocks noChangeArrowheads="1"/>
          </p:cNvSpPr>
          <p:nvPr/>
        </p:nvSpPr>
        <p:spPr bwMode="auto">
          <a:xfrm>
            <a:off x="211138" y="5672138"/>
            <a:ext cx="2136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pPr>
            <a:r>
              <a:rPr lang="en-US" sz="800"/>
              <a:t>Experiment (Conduct, Analyze, Publish)</a:t>
            </a:r>
          </a:p>
        </p:txBody>
      </p:sp>
      <p:cxnSp>
        <p:nvCxnSpPr>
          <p:cNvPr id="69" name="Straight Connector 68"/>
          <p:cNvCxnSpPr/>
          <p:nvPr/>
        </p:nvCxnSpPr>
        <p:spPr>
          <a:xfrm>
            <a:off x="0" y="38862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94" name="TextBox 34"/>
          <p:cNvSpPr txBox="1">
            <a:spLocks noChangeArrowheads="1"/>
          </p:cNvSpPr>
          <p:nvPr/>
        </p:nvSpPr>
        <p:spPr bwMode="auto">
          <a:xfrm>
            <a:off x="223838" y="5318125"/>
            <a:ext cx="213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pPr>
            <a:r>
              <a:rPr lang="en-US" sz="800"/>
              <a:t>Interactive visualization (Working interactive visualization with data)</a:t>
            </a:r>
          </a:p>
        </p:txBody>
      </p:sp>
      <p:pic>
        <p:nvPicPr>
          <p:cNvPr id="3095" name="Picture 47" descr="TATR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136650"/>
            <a:ext cx="41148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3768725" y="5629275"/>
            <a:ext cx="649288" cy="354013"/>
          </a:xfrm>
          <a:prstGeom prst="rect">
            <a:avLst/>
          </a:prstGeom>
          <a:gradFill flip="none" rotWithShape="1">
            <a:gsLst>
              <a:gs pos="0">
                <a:schemeClr val="accent1">
                  <a:tint val="66000"/>
                  <a:satMod val="160000"/>
                </a:schemeClr>
              </a:gs>
              <a:gs pos="100000">
                <a:schemeClr val="accent3">
                  <a:lumMod val="20000"/>
                  <a:lumOff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solidFill>
                  <a:schemeClr val="tx1"/>
                </a:solidFill>
              </a:rPr>
              <a:t>3 months</a:t>
            </a:r>
          </a:p>
        </p:txBody>
      </p:sp>
      <p:sp>
        <p:nvSpPr>
          <p:cNvPr id="37" name="Rectangle 36"/>
          <p:cNvSpPr/>
          <p:nvPr/>
        </p:nvSpPr>
        <p:spPr>
          <a:xfrm>
            <a:off x="1712913" y="4643438"/>
            <a:ext cx="649287" cy="82550"/>
          </a:xfrm>
          <a:prstGeom prst="rect">
            <a:avLst/>
          </a:prstGeom>
          <a:gradFill flip="none" rotWithShape="1">
            <a:gsLst>
              <a:gs pos="0">
                <a:schemeClr val="accent1">
                  <a:tint val="66000"/>
                  <a:satMod val="160000"/>
                </a:schemeClr>
              </a:gs>
              <a:gs pos="100000">
                <a:schemeClr val="accent3">
                  <a:lumMod val="20000"/>
                  <a:lumOff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schemeClr val="tx1"/>
                </a:solidFill>
              </a:rPr>
              <a:t>Combined</a:t>
            </a:r>
          </a:p>
        </p:txBody>
      </p:sp>
      <p:sp>
        <p:nvSpPr>
          <p:cNvPr id="38" name="Rectangle 37"/>
          <p:cNvSpPr/>
          <p:nvPr/>
        </p:nvSpPr>
        <p:spPr>
          <a:xfrm>
            <a:off x="1682750" y="4995863"/>
            <a:ext cx="679450" cy="746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schemeClr val="tx1"/>
                </a:solidFill>
              </a:rPr>
              <a:t>Columbia</a:t>
            </a:r>
          </a:p>
        </p:txBody>
      </p:sp>
      <p:sp>
        <p:nvSpPr>
          <p:cNvPr id="39" name="Rectangle 38"/>
          <p:cNvSpPr/>
          <p:nvPr/>
        </p:nvSpPr>
        <p:spPr>
          <a:xfrm>
            <a:off x="1690688" y="5292725"/>
            <a:ext cx="679450" cy="746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schemeClr val="tx1"/>
                </a:solidFill>
              </a:rPr>
              <a:t>Draper</a:t>
            </a:r>
          </a:p>
        </p:txBody>
      </p:sp>
      <p:sp>
        <p:nvSpPr>
          <p:cNvPr id="43" name="Rectangle 42"/>
          <p:cNvSpPr/>
          <p:nvPr/>
        </p:nvSpPr>
        <p:spPr>
          <a:xfrm>
            <a:off x="1711325" y="5646738"/>
            <a:ext cx="650875" cy="82550"/>
          </a:xfrm>
          <a:prstGeom prst="rect">
            <a:avLst/>
          </a:prstGeom>
          <a:gradFill flip="none" rotWithShape="1">
            <a:gsLst>
              <a:gs pos="0">
                <a:schemeClr val="accent1">
                  <a:tint val="66000"/>
                  <a:satMod val="160000"/>
                </a:schemeClr>
              </a:gs>
              <a:gs pos="100000">
                <a:schemeClr val="accent3">
                  <a:lumMod val="20000"/>
                  <a:lumOff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schemeClr val="tx1"/>
                </a:solidFill>
              </a:rPr>
              <a:t>Combined</a:t>
            </a:r>
          </a:p>
        </p:txBody>
      </p:sp>
      <p:pic>
        <p:nvPicPr>
          <p:cNvPr id="31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300" y="430213"/>
            <a:ext cx="165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 y="7938"/>
            <a:ext cx="2282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1237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Sepsis Identification</a:t>
            </a:r>
            <a:endParaRPr lang="en-US" dirty="0"/>
          </a:p>
        </p:txBody>
      </p:sp>
      <p:sp>
        <p:nvSpPr>
          <p:cNvPr id="3" name="Content Placeholder 2"/>
          <p:cNvSpPr>
            <a:spLocks noGrp="1"/>
          </p:cNvSpPr>
          <p:nvPr>
            <p:ph idx="1"/>
          </p:nvPr>
        </p:nvSpPr>
        <p:spPr>
          <a:xfrm>
            <a:off x="457200" y="838200"/>
            <a:ext cx="8229600" cy="5715000"/>
          </a:xfrm>
        </p:spPr>
        <p:txBody>
          <a:bodyPr>
            <a:noAutofit/>
          </a:bodyPr>
          <a:lstStyle/>
          <a:p>
            <a:pPr marL="0" indent="0">
              <a:buNone/>
            </a:pPr>
            <a:r>
              <a:rPr lang="en-US" sz="1800" b="1" dirty="0" smtClean="0"/>
              <a:t>Goal:  To help clinicians identify patients that are in early stages of sepsis </a:t>
            </a:r>
          </a:p>
          <a:p>
            <a:pPr marL="0" indent="0">
              <a:buNone/>
            </a:pPr>
            <a:r>
              <a:rPr lang="en-US" sz="1800" b="1" dirty="0" smtClean="0"/>
              <a:t>Challenges:</a:t>
            </a:r>
            <a:endParaRPr lang="en-US" sz="1800" b="1" dirty="0"/>
          </a:p>
          <a:p>
            <a:pPr marL="228600" indent="-228600">
              <a:buFont typeface="+mj-lt"/>
              <a:buAutoNum type="arabicPeriod"/>
            </a:pPr>
            <a:r>
              <a:rPr lang="en-US" sz="1800" dirty="0" smtClean="0"/>
              <a:t>Well-defined </a:t>
            </a:r>
            <a:r>
              <a:rPr lang="en-US" sz="1800" dirty="0"/>
              <a:t>criteria to recognize if a patient is in septic shock. Generally, if two or more criteria are met, there is a suspected </a:t>
            </a:r>
            <a:r>
              <a:rPr lang="en-US" sz="1800" dirty="0" smtClean="0"/>
              <a:t>infection.</a:t>
            </a:r>
          </a:p>
          <a:p>
            <a:pPr marL="628650" lvl="1" indent="-228600">
              <a:buFont typeface="+mj-lt"/>
              <a:buAutoNum type="arabicPeriod"/>
            </a:pPr>
            <a:r>
              <a:rPr lang="en-US" sz="1800" dirty="0" smtClean="0"/>
              <a:t>temperature </a:t>
            </a:r>
            <a:r>
              <a:rPr lang="en-US" sz="1800" dirty="0"/>
              <a:t>&gt;38ºC or lower than 36ºC; </a:t>
            </a:r>
            <a:endParaRPr lang="en-US" sz="1800" dirty="0" smtClean="0"/>
          </a:p>
          <a:p>
            <a:pPr marL="628650" lvl="1" indent="-228600">
              <a:buFont typeface="+mj-lt"/>
              <a:buAutoNum type="arabicPeriod"/>
            </a:pPr>
            <a:r>
              <a:rPr lang="en-US" sz="1800" dirty="0" smtClean="0"/>
              <a:t>heart </a:t>
            </a:r>
            <a:r>
              <a:rPr lang="en-US" sz="1800" dirty="0"/>
              <a:t>rate &gt; 90 beats/min; </a:t>
            </a:r>
            <a:endParaRPr lang="en-US" sz="1800" dirty="0" smtClean="0"/>
          </a:p>
          <a:p>
            <a:pPr marL="628650" lvl="1" indent="-228600">
              <a:buFont typeface="+mj-lt"/>
              <a:buAutoNum type="arabicPeriod"/>
            </a:pPr>
            <a:r>
              <a:rPr lang="en-US" sz="1800" dirty="0" smtClean="0"/>
              <a:t>respiratory </a:t>
            </a:r>
            <a:r>
              <a:rPr lang="en-US" sz="1800" dirty="0"/>
              <a:t>rate &gt; 20 breaths/min; and </a:t>
            </a:r>
            <a:endParaRPr lang="en-US" sz="1800" dirty="0" smtClean="0"/>
          </a:p>
          <a:p>
            <a:pPr marL="628650" lvl="1" indent="-228600">
              <a:buFont typeface="+mj-lt"/>
              <a:buAutoNum type="arabicPeriod"/>
            </a:pPr>
            <a:r>
              <a:rPr lang="en-US" sz="1800" dirty="0" smtClean="0"/>
              <a:t>white </a:t>
            </a:r>
            <a:r>
              <a:rPr lang="en-US" sz="1800" dirty="0"/>
              <a:t>blood cell count &gt; 12,000/mm3 or &lt; 4,000/mm3 which more than 10% immature </a:t>
            </a:r>
            <a:r>
              <a:rPr lang="en-US" sz="1800" dirty="0" smtClean="0"/>
              <a:t>forms.</a:t>
            </a:r>
          </a:p>
          <a:p>
            <a:pPr marL="228600" indent="-228600">
              <a:buFont typeface="+mj-lt"/>
              <a:buAutoNum type="arabicPeriod"/>
            </a:pPr>
            <a:r>
              <a:rPr lang="en-US" sz="1800" dirty="0" smtClean="0"/>
              <a:t>Monitor 6 </a:t>
            </a:r>
            <a:r>
              <a:rPr lang="en-US" sz="1800" dirty="0"/>
              <a:t>variables (4 SIRS criteria, and 2 additional</a:t>
            </a:r>
            <a:r>
              <a:rPr lang="en-US" sz="1800" dirty="0" smtClean="0"/>
              <a:t>):</a:t>
            </a:r>
          </a:p>
          <a:p>
            <a:pPr marL="628650" lvl="1" indent="-228600">
              <a:buFont typeface="+mj-lt"/>
              <a:buAutoNum type="arabicPeriod"/>
            </a:pPr>
            <a:r>
              <a:rPr lang="en-US" sz="1800" dirty="0" smtClean="0"/>
              <a:t>temperature </a:t>
            </a:r>
          </a:p>
          <a:p>
            <a:pPr marL="628650" lvl="1" indent="-228600">
              <a:buFont typeface="+mj-lt"/>
              <a:buAutoNum type="arabicPeriod"/>
            </a:pPr>
            <a:r>
              <a:rPr lang="en-US" sz="1800" dirty="0" smtClean="0"/>
              <a:t>heart </a:t>
            </a:r>
            <a:r>
              <a:rPr lang="en-US" sz="1800" dirty="0"/>
              <a:t>rate; </a:t>
            </a:r>
            <a:endParaRPr lang="en-US" sz="1800" dirty="0" smtClean="0"/>
          </a:p>
          <a:p>
            <a:pPr marL="628650" lvl="1" indent="-228600">
              <a:buFont typeface="+mj-lt"/>
              <a:buAutoNum type="arabicPeriod"/>
            </a:pPr>
            <a:r>
              <a:rPr lang="en-US" sz="1800" dirty="0" smtClean="0"/>
              <a:t>respiratory </a:t>
            </a:r>
            <a:r>
              <a:rPr lang="en-US" sz="1800" dirty="0"/>
              <a:t>rate </a:t>
            </a:r>
            <a:endParaRPr lang="en-US" sz="1800" dirty="0" smtClean="0"/>
          </a:p>
          <a:p>
            <a:pPr marL="628650" lvl="1" indent="-228600">
              <a:buFont typeface="+mj-lt"/>
              <a:buAutoNum type="arabicPeriod"/>
            </a:pPr>
            <a:r>
              <a:rPr lang="en-US" sz="1800" dirty="0" smtClean="0"/>
              <a:t>white </a:t>
            </a:r>
            <a:r>
              <a:rPr lang="en-US" sz="1800" dirty="0"/>
              <a:t>blood cell count </a:t>
            </a:r>
            <a:endParaRPr lang="en-US" sz="1800" dirty="0" smtClean="0"/>
          </a:p>
          <a:p>
            <a:pPr marL="628650" lvl="1" indent="-228600">
              <a:buFont typeface="+mj-lt"/>
              <a:buAutoNum type="arabicPeriod"/>
            </a:pPr>
            <a:r>
              <a:rPr lang="en-US" sz="1800" dirty="0" smtClean="0"/>
              <a:t>heart </a:t>
            </a:r>
            <a:r>
              <a:rPr lang="en-US" sz="1800" dirty="0"/>
              <a:t>rate </a:t>
            </a:r>
            <a:r>
              <a:rPr lang="en-US" sz="1800" dirty="0" smtClean="0"/>
              <a:t>variability</a:t>
            </a:r>
          </a:p>
          <a:p>
            <a:pPr marL="628650" lvl="1" indent="-228600">
              <a:buFont typeface="+mj-lt"/>
              <a:buAutoNum type="arabicPeriod"/>
            </a:pPr>
            <a:r>
              <a:rPr lang="en-US" sz="1800" dirty="0" smtClean="0"/>
              <a:t>blood pressure</a:t>
            </a:r>
          </a:p>
        </p:txBody>
      </p:sp>
    </p:spTree>
    <p:extLst>
      <p:ext uri="{BB962C8B-B14F-4D97-AF65-F5344CB8AC3E}">
        <p14:creationId xmlns:p14="http://schemas.microsoft.com/office/powerpoint/2010/main" val="49183725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Sepsis Identification</a:t>
            </a:r>
            <a:endParaRPr lang="en-US" dirty="0"/>
          </a:p>
        </p:txBody>
      </p:sp>
      <p:sp>
        <p:nvSpPr>
          <p:cNvPr id="3" name="Content Placeholder 2"/>
          <p:cNvSpPr>
            <a:spLocks noGrp="1"/>
          </p:cNvSpPr>
          <p:nvPr>
            <p:ph idx="1"/>
          </p:nvPr>
        </p:nvSpPr>
        <p:spPr>
          <a:xfrm>
            <a:off x="228600" y="762000"/>
            <a:ext cx="8686800" cy="5715000"/>
          </a:xfrm>
        </p:spPr>
        <p:txBody>
          <a:bodyPr>
            <a:noAutofit/>
          </a:bodyPr>
          <a:lstStyle/>
          <a:p>
            <a:pPr marL="0" indent="0">
              <a:buNone/>
            </a:pPr>
            <a:r>
              <a:rPr lang="en-US" sz="1800" b="1" dirty="0" smtClean="0"/>
              <a:t>Challenges (</a:t>
            </a:r>
            <a:r>
              <a:rPr lang="en-US" sz="1800" b="1" dirty="0" err="1" smtClean="0"/>
              <a:t>cont</a:t>
            </a:r>
            <a:r>
              <a:rPr lang="en-US" sz="1800" b="1" dirty="0" smtClean="0"/>
              <a:t>):</a:t>
            </a:r>
            <a:endParaRPr lang="en-US" sz="1800" b="1" dirty="0"/>
          </a:p>
          <a:p>
            <a:pPr marL="228600" indent="-228600">
              <a:buFont typeface="+mj-lt"/>
              <a:buAutoNum type="arabicPeriod"/>
            </a:pPr>
            <a:r>
              <a:rPr lang="en-US" sz="1800" dirty="0" smtClean="0"/>
              <a:t>The challenge is that once these criteria are met, it is often the case that the patient is severely ill. </a:t>
            </a:r>
          </a:p>
          <a:p>
            <a:pPr marL="228600" indent="-228600">
              <a:buFont typeface="+mj-lt"/>
              <a:buAutoNum type="arabicPeriod"/>
            </a:pPr>
            <a:r>
              <a:rPr lang="en-US" sz="1800" dirty="0" smtClean="0"/>
              <a:t>It is possible that we can help to detect the early emergence of SIRS through supporting clinicians in seeing early trends in SIRS-related variables. </a:t>
            </a:r>
          </a:p>
          <a:p>
            <a:pPr marL="228600" indent="-228600">
              <a:buFont typeface="+mj-lt"/>
              <a:buAutoNum type="arabicPeriod"/>
            </a:pPr>
            <a:r>
              <a:rPr lang="en-US" sz="1800" dirty="0" smtClean="0"/>
              <a:t>Clinicians need help seeing subtle trending of multiple variables at one time. </a:t>
            </a:r>
          </a:p>
          <a:p>
            <a:pPr marL="228600" indent="-228600">
              <a:buFont typeface="+mj-lt"/>
              <a:buAutoNum type="arabicPeriod"/>
            </a:pPr>
            <a:r>
              <a:rPr lang="en-US" sz="1800" dirty="0" smtClean="0"/>
              <a:t>For clinicians, the challenge is the monitoring for these slight trends in multiple variables are multifaceted:</a:t>
            </a:r>
          </a:p>
          <a:p>
            <a:pPr marL="628650" lvl="1" indent="-228600">
              <a:buFont typeface="+mj-lt"/>
              <a:buAutoNum type="arabicPeriod"/>
            </a:pPr>
            <a:r>
              <a:rPr lang="en-US" sz="1800" dirty="0" smtClean="0"/>
              <a:t>Monitoring for the emergence semi-rare events with weak evidence is challenging. </a:t>
            </a:r>
          </a:p>
          <a:p>
            <a:pPr marL="628650" lvl="1" indent="-228600">
              <a:buFont typeface="+mj-lt"/>
              <a:buAutoNum type="arabicPeriod"/>
            </a:pPr>
            <a:r>
              <a:rPr lang="en-US" sz="1800" dirty="0" smtClean="0"/>
              <a:t>The variables that the clinicians are monitoring are not all located in the same place.</a:t>
            </a:r>
          </a:p>
          <a:p>
            <a:pPr marL="628650" lvl="1" indent="-228600">
              <a:buFont typeface="+mj-lt"/>
              <a:buAutoNum type="arabicPeriod"/>
            </a:pPr>
            <a:r>
              <a:rPr lang="en-US" sz="1800" dirty="0" smtClean="0"/>
              <a:t>It is easy to see many of the variables on the patient monitor (HR, RR, Temp), however that monitor only provides the last 10 seconds of data. Longer trends are not shown here.</a:t>
            </a:r>
          </a:p>
          <a:p>
            <a:pPr marL="628650" lvl="1" indent="-228600">
              <a:buFont typeface="+mj-lt"/>
              <a:buAutoNum type="arabicPeriod"/>
            </a:pPr>
            <a:r>
              <a:rPr lang="en-US" sz="1800" dirty="0" smtClean="0"/>
              <a:t>Rate of change of individual variables is not easily found</a:t>
            </a:r>
          </a:p>
          <a:p>
            <a:pPr marL="628650" lvl="1" indent="-228600">
              <a:buFont typeface="+mj-lt"/>
              <a:buAutoNum type="arabicPeriod"/>
            </a:pPr>
            <a:r>
              <a:rPr lang="en-US" sz="1800" dirty="0" smtClean="0"/>
              <a:t>Rate of change of multiple variables requires integration in the clinician or nurses head.</a:t>
            </a:r>
            <a:endParaRPr lang="en-US" sz="1800" dirty="0"/>
          </a:p>
        </p:txBody>
      </p:sp>
    </p:spTree>
    <p:extLst>
      <p:ext uri="{BB962C8B-B14F-4D97-AF65-F5344CB8AC3E}">
        <p14:creationId xmlns:p14="http://schemas.microsoft.com/office/powerpoint/2010/main" val="256098113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Sepsis Identification</a:t>
            </a:r>
            <a:endParaRPr lang="en-US" dirty="0"/>
          </a:p>
        </p:txBody>
      </p:sp>
      <p:sp>
        <p:nvSpPr>
          <p:cNvPr id="3" name="Content Placeholder 2"/>
          <p:cNvSpPr>
            <a:spLocks noGrp="1"/>
          </p:cNvSpPr>
          <p:nvPr>
            <p:ph idx="1"/>
          </p:nvPr>
        </p:nvSpPr>
        <p:spPr>
          <a:xfrm>
            <a:off x="228600" y="762000"/>
            <a:ext cx="8686800" cy="5715000"/>
          </a:xfrm>
        </p:spPr>
        <p:txBody>
          <a:bodyPr>
            <a:noAutofit/>
          </a:bodyPr>
          <a:lstStyle/>
          <a:p>
            <a:pPr marL="0" indent="0">
              <a:buNone/>
            </a:pPr>
            <a:r>
              <a:rPr lang="en-US" sz="1800" b="1" dirty="0"/>
              <a:t>Solution </a:t>
            </a:r>
          </a:p>
          <a:p>
            <a:pPr marL="0" indent="0">
              <a:buNone/>
            </a:pPr>
            <a:r>
              <a:rPr lang="en-US" sz="1800" b="1" i="1" dirty="0"/>
              <a:t>Individual Variables</a:t>
            </a:r>
            <a:endParaRPr lang="en-US" sz="1800" dirty="0"/>
          </a:p>
          <a:p>
            <a:pPr lvl="1">
              <a:buFont typeface="+mj-lt"/>
              <a:buAutoNum type="arabicPeriod"/>
            </a:pPr>
            <a:r>
              <a:rPr lang="en-US" sz="1400" dirty="0"/>
              <a:t>Present all 6 variables in a single location</a:t>
            </a:r>
          </a:p>
          <a:p>
            <a:pPr lvl="1">
              <a:buFont typeface="+mj-lt"/>
              <a:buAutoNum type="arabicPeriod"/>
            </a:pPr>
            <a:r>
              <a:rPr lang="en-US" sz="1400" dirty="0"/>
              <a:t>Present longer trends of all variables</a:t>
            </a:r>
          </a:p>
          <a:p>
            <a:pPr lvl="1">
              <a:buFont typeface="+mj-lt"/>
              <a:buAutoNum type="arabicPeriod"/>
            </a:pPr>
            <a:r>
              <a:rPr lang="en-US" sz="1400" dirty="0"/>
              <a:t>Show their individual values at time steps of 15-minutes.</a:t>
            </a:r>
          </a:p>
          <a:p>
            <a:pPr lvl="1">
              <a:buFont typeface="+mj-lt"/>
              <a:buAutoNum type="arabicPeriod"/>
            </a:pPr>
            <a:r>
              <a:rPr lang="en-US" sz="1400" dirty="0"/>
              <a:t>Color code the individual values to indicate how close they are to normal or alarm </a:t>
            </a:r>
            <a:r>
              <a:rPr lang="en-US" sz="1400" dirty="0" smtClean="0"/>
              <a:t>stages</a:t>
            </a:r>
            <a:endParaRPr lang="en-US" sz="1800" b="1" i="1" dirty="0"/>
          </a:p>
          <a:p>
            <a:pPr marL="57150" indent="0">
              <a:buNone/>
            </a:pPr>
            <a:r>
              <a:rPr lang="en-US" sz="1800" b="1" i="1" dirty="0" smtClean="0"/>
              <a:t>Integrated </a:t>
            </a:r>
            <a:r>
              <a:rPr lang="en-US" sz="1800" b="1" i="1" dirty="0"/>
              <a:t>Display</a:t>
            </a:r>
            <a:endParaRPr lang="en-US" sz="1800" dirty="0"/>
          </a:p>
          <a:p>
            <a:pPr lvl="1">
              <a:buFont typeface="+mj-lt"/>
              <a:buAutoNum type="arabicPeriod"/>
            </a:pPr>
            <a:r>
              <a:rPr lang="en-US" sz="1400" dirty="0"/>
              <a:t>The goal is to detect slight trending of the 6 variables over time.</a:t>
            </a:r>
          </a:p>
          <a:p>
            <a:pPr lvl="1">
              <a:buFont typeface="+mj-lt"/>
              <a:buAutoNum type="arabicPeriod"/>
            </a:pPr>
            <a:r>
              <a:rPr lang="en-US" sz="1400" dirty="0"/>
              <a:t>Present the 6-variables in a spider-plot. </a:t>
            </a:r>
          </a:p>
          <a:p>
            <a:pPr lvl="1">
              <a:buFont typeface="+mj-lt"/>
              <a:buAutoNum type="arabicPeriod"/>
            </a:pPr>
            <a:r>
              <a:rPr lang="en-US" sz="1400" dirty="0"/>
              <a:t>Normalize the variables so that the larger the circle the higher the likelihood that SIRS trends are being observed.</a:t>
            </a:r>
          </a:p>
          <a:p>
            <a:pPr lvl="1">
              <a:buFont typeface="+mj-lt"/>
              <a:buAutoNum type="arabicPeriod"/>
            </a:pPr>
            <a:r>
              <a:rPr lang="en-US" sz="1400" dirty="0"/>
              <a:t>The x-axis is time in 15-minute intervals</a:t>
            </a:r>
          </a:p>
          <a:p>
            <a:pPr lvl="1">
              <a:buFont typeface="+mj-lt"/>
              <a:buAutoNum type="arabicPeriod"/>
            </a:pPr>
            <a:r>
              <a:rPr lang="en-US" sz="1400" dirty="0"/>
              <a:t>The y-axis is likelihood of SIRS.</a:t>
            </a:r>
          </a:p>
          <a:p>
            <a:pPr lvl="1">
              <a:buFont typeface="+mj-lt"/>
              <a:buAutoNum type="arabicPeriod"/>
            </a:pPr>
            <a:r>
              <a:rPr lang="en-US" sz="1400" dirty="0"/>
              <a:t>Redundant coding for position on the y-axis and size of the circle.</a:t>
            </a:r>
          </a:p>
          <a:p>
            <a:pPr lvl="1">
              <a:buFont typeface="+mj-lt"/>
              <a:buAutoNum type="arabicPeriod"/>
            </a:pPr>
            <a:r>
              <a:rPr lang="en-US" sz="1400" dirty="0"/>
              <a:t>Color of the circle as a whole could be used to indicate rate of change. This could be redundant to the jump along the y-axis between two time points.</a:t>
            </a:r>
          </a:p>
          <a:p>
            <a:pPr lvl="1">
              <a:buFont typeface="+mj-lt"/>
              <a:buAutoNum type="arabicPeriod"/>
            </a:pPr>
            <a:r>
              <a:rPr lang="en-US" sz="1400" dirty="0"/>
              <a:t>POSSIBLE: We could color code individual dots on the circle to indicate how close the individual values are to alarm state.</a:t>
            </a:r>
          </a:p>
        </p:txBody>
      </p:sp>
    </p:spTree>
    <p:extLst>
      <p:ext uri="{BB962C8B-B14F-4D97-AF65-F5344CB8AC3E}">
        <p14:creationId xmlns:p14="http://schemas.microsoft.com/office/powerpoint/2010/main" val="230193475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l="57500" t="20000" r="2500" b="29333"/>
          <a:stretch>
            <a:fillRect/>
          </a:stretch>
        </p:blipFill>
        <p:spPr bwMode="auto">
          <a:xfrm>
            <a:off x="1066800" y="533400"/>
            <a:ext cx="7086600" cy="4419600"/>
          </a:xfrm>
          <a:prstGeom prst="rect">
            <a:avLst/>
          </a:prstGeom>
          <a:noFill/>
          <a:ln w="9525">
            <a:noFill/>
            <a:miter lim="800000"/>
            <a:headEnd/>
            <a:tailEnd/>
          </a:ln>
        </p:spPr>
      </p:pic>
      <p:sp>
        <p:nvSpPr>
          <p:cNvPr id="5" name="Rectangle 4"/>
          <p:cNvSpPr/>
          <p:nvPr/>
        </p:nvSpPr>
        <p:spPr>
          <a:xfrm>
            <a:off x="0" y="4953000"/>
            <a:ext cx="8991600" cy="1754326"/>
          </a:xfrm>
          <a:prstGeom prst="rect">
            <a:avLst/>
          </a:prstGeom>
        </p:spPr>
        <p:txBody>
          <a:bodyPr wrap="square">
            <a:spAutoFit/>
          </a:bodyPr>
          <a:lstStyle/>
          <a:p>
            <a:r>
              <a:rPr lang="en-US" dirty="0" smtClean="0"/>
              <a:t>Design concerns: </a:t>
            </a:r>
            <a:endParaRPr lang="en-US" dirty="0"/>
          </a:p>
          <a:p>
            <a:pPr lvl="0"/>
            <a:r>
              <a:rPr lang="en-US" dirty="0" smtClean="0"/>
              <a:t>1. The </a:t>
            </a:r>
            <a:r>
              <a:rPr lang="en-US" dirty="0"/>
              <a:t>presentation of the individual variables and numbers would not reduce clinician cognitive load.</a:t>
            </a:r>
          </a:p>
          <a:p>
            <a:pPr lvl="0"/>
            <a:r>
              <a:rPr lang="en-US" dirty="0" smtClean="0"/>
              <a:t>2. Clinicians </a:t>
            </a:r>
            <a:r>
              <a:rPr lang="en-US" dirty="0"/>
              <a:t>would have to trend many hours of data to determine if changes were </a:t>
            </a:r>
            <a:r>
              <a:rPr lang="en-US" dirty="0" smtClean="0"/>
              <a:t>occurring. </a:t>
            </a:r>
            <a:endParaRPr lang="en-US" dirty="0"/>
          </a:p>
          <a:p>
            <a:pPr lvl="0"/>
            <a:r>
              <a:rPr lang="en-US" dirty="0" smtClean="0"/>
              <a:t>3. We wanted to maximize the ability to make single </a:t>
            </a:r>
            <a:r>
              <a:rPr lang="en-US" dirty="0"/>
              <a:t>comparison between the current status and past </a:t>
            </a:r>
            <a:r>
              <a:rPr lang="en-US" dirty="0" smtClean="0"/>
              <a:t>status. </a:t>
            </a:r>
          </a:p>
        </p:txBody>
      </p:sp>
      <p:sp>
        <p:nvSpPr>
          <p:cNvPr id="6" name="Rectangle 5"/>
          <p:cNvSpPr/>
          <p:nvPr/>
        </p:nvSpPr>
        <p:spPr>
          <a:xfrm>
            <a:off x="304800" y="76200"/>
            <a:ext cx="8991600" cy="369332"/>
          </a:xfrm>
          <a:prstGeom prst="rect">
            <a:avLst/>
          </a:prstGeom>
        </p:spPr>
        <p:txBody>
          <a:bodyPr wrap="square">
            <a:spAutoFit/>
          </a:bodyPr>
          <a:lstStyle/>
          <a:p>
            <a:pPr algn="ctr"/>
            <a:r>
              <a:rPr lang="en-US" dirty="0" smtClean="0"/>
              <a:t>SEPSIS Detection: Version 1</a:t>
            </a:r>
            <a:endParaRPr lang="en-US" dirty="0"/>
          </a:p>
        </p:txBody>
      </p:sp>
    </p:spTree>
    <p:extLst>
      <p:ext uri="{BB962C8B-B14F-4D97-AF65-F5344CB8AC3E}">
        <p14:creationId xmlns:p14="http://schemas.microsoft.com/office/powerpoint/2010/main" val="382811555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28600" y="0"/>
            <a:ext cx="8610600" cy="6858000"/>
          </a:xfrm>
          <a:prstGeom prst="rect">
            <a:avLst/>
          </a:prstGeom>
        </p:spPr>
      </p:pic>
    </p:spTree>
    <p:extLst>
      <p:ext uri="{BB962C8B-B14F-4D97-AF65-F5344CB8AC3E}">
        <p14:creationId xmlns:p14="http://schemas.microsoft.com/office/powerpoint/2010/main" val="8850895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8"/>
          <p:cNvPicPr>
            <a:picLocks noChangeAspect="1" noChangeArrowheads="1"/>
          </p:cNvPicPr>
          <p:nvPr/>
        </p:nvPicPr>
        <p:blipFill>
          <a:blip r:embed="rId4"/>
          <a:srcRect t="40546"/>
          <a:stretch>
            <a:fillRect/>
          </a:stretch>
        </p:blipFill>
        <p:spPr bwMode="auto">
          <a:xfrm>
            <a:off x="1752600" y="3124200"/>
            <a:ext cx="5715000" cy="3352800"/>
          </a:xfrm>
          <a:prstGeom prst="rect">
            <a:avLst/>
          </a:prstGeom>
          <a:noFill/>
          <a:ln w="9525">
            <a:noFill/>
            <a:miter lim="800000"/>
            <a:headEnd/>
            <a:tailEnd/>
          </a:ln>
        </p:spPr>
      </p:pic>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scene3d>
            <a:camera prst="orthographicFront"/>
            <a:lightRig rig="threePt" dir="t"/>
          </a:scene3d>
          <a:sp3d prstMaterial="metal">
            <a:bevelT w="165100" prst="coolSlant"/>
            <a:bevelB w="165100" prst="coolSlant"/>
          </a:sp3d>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grpSp>
        <p:nvGrpSpPr>
          <p:cNvPr id="2"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36916"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3"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36912"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4"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36908"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grpSp>
        <p:nvGrpSpPr>
          <p:cNvPr id="5" name="Group 66"/>
          <p:cNvGrpSpPr>
            <a:grpSpLocks/>
          </p:cNvGrpSpPr>
          <p:nvPr/>
        </p:nvGrpSpPr>
        <p:grpSpPr bwMode="auto">
          <a:xfrm>
            <a:off x="-19050" y="2193925"/>
            <a:ext cx="3109913" cy="976313"/>
            <a:chOff x="-17526" y="2193864"/>
            <a:chExt cx="3108007" cy="975739"/>
          </a:xfrm>
        </p:grpSpPr>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grpSp>
      <p:sp>
        <p:nvSpPr>
          <p:cNvPr id="36874" name="TextBox 50"/>
          <p:cNvSpPr txBox="1">
            <a:spLocks noChangeArrowheads="1"/>
          </p:cNvSpPr>
          <p:nvPr/>
        </p:nvSpPr>
        <p:spPr bwMode="auto">
          <a:xfrm>
            <a:off x="2108200" y="954306"/>
            <a:ext cx="6756400" cy="1446550"/>
          </a:xfrm>
          <a:prstGeom prst="rect">
            <a:avLst/>
          </a:prstGeom>
          <a:noFill/>
          <a:ln w="9525">
            <a:noFill/>
            <a:miter lim="800000"/>
            <a:headEnd/>
            <a:tailEnd/>
          </a:ln>
        </p:spPr>
        <p:txBody>
          <a:bodyPr>
            <a:prstTxWarp prst="textNoShape">
              <a:avLst/>
            </a:prstTxWarp>
            <a:spAutoFit/>
          </a:bodyPr>
          <a:lstStyle/>
          <a:p>
            <a:pPr algn="ctr"/>
            <a:r>
              <a:rPr lang="en-US" sz="2200" dirty="0"/>
              <a:t>Conceptually, analysis has been restricted to</a:t>
            </a:r>
            <a:r>
              <a:rPr lang="en-US" sz="2200" dirty="0" smtClean="0"/>
              <a:t> </a:t>
            </a:r>
          </a:p>
          <a:p>
            <a:pPr algn="ctr"/>
            <a:r>
              <a:rPr lang="en-US" sz="2200" b="1" dirty="0" smtClean="0"/>
              <a:t>linear</a:t>
            </a:r>
            <a:r>
              <a:rPr lang="en-US" sz="2200" dirty="0" smtClean="0"/>
              <a:t> </a:t>
            </a:r>
            <a:r>
              <a:rPr lang="en-US" sz="2200" dirty="0"/>
              <a:t>and </a:t>
            </a:r>
            <a:r>
              <a:rPr lang="en-US" sz="2200" b="1" dirty="0" err="1"/>
              <a:t>univariate</a:t>
            </a:r>
            <a:r>
              <a:rPr lang="en-US" sz="2200" dirty="0"/>
              <a:t> statistical models. Alarm limits</a:t>
            </a:r>
            <a:r>
              <a:rPr lang="en-US" sz="2200" dirty="0" smtClean="0"/>
              <a:t> are based </a:t>
            </a:r>
            <a:r>
              <a:rPr lang="en-US" sz="2200" dirty="0"/>
              <a:t>on</a:t>
            </a:r>
            <a:r>
              <a:rPr lang="en-US" sz="2200" dirty="0" smtClean="0"/>
              <a:t> arbitrary </a:t>
            </a:r>
            <a:r>
              <a:rPr lang="en-US" sz="2200" dirty="0"/>
              <a:t>thresholds without regard for dynamic interactions between variables. </a:t>
            </a:r>
          </a:p>
        </p:txBody>
      </p:sp>
      <p:sp>
        <p:nvSpPr>
          <p:cNvPr id="30"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 bank</a:t>
            </a:r>
          </a:p>
        </p:txBody>
      </p:sp>
      <p:sp>
        <p:nvSpPr>
          <p:cNvPr id="31"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sp>
        <p:nvSpPr>
          <p:cNvPr id="36881" name="Text Box 51"/>
          <p:cNvSpPr txBox="1">
            <a:spLocks noChangeArrowheads="1"/>
          </p:cNvSpPr>
          <p:nvPr/>
        </p:nvSpPr>
        <p:spPr bwMode="auto">
          <a:xfrm>
            <a:off x="1752600" y="307975"/>
            <a:ext cx="7391400"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CC0000"/>
                </a:solidFill>
              </a:rPr>
              <a:t>Processing limited conceptually </a:t>
            </a:r>
            <a:endParaRPr lang="en-US" sz="3600" dirty="0"/>
          </a:p>
        </p:txBody>
      </p:sp>
      <p:sp>
        <p:nvSpPr>
          <p:cNvPr id="27"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34"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35"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
        <p:nvSpPr>
          <p:cNvPr id="36891"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36892"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grpSp>
        <p:nvGrpSpPr>
          <p:cNvPr id="6" name="Group 67"/>
          <p:cNvGrpSpPr>
            <a:grpSpLocks/>
          </p:cNvGrpSpPr>
          <p:nvPr/>
        </p:nvGrpSpPr>
        <p:grpSpPr bwMode="auto">
          <a:xfrm>
            <a:off x="-19050" y="4114800"/>
            <a:ext cx="4667250" cy="396875"/>
            <a:chOff x="-17526" y="4114166"/>
            <a:chExt cx="4665726" cy="398040"/>
          </a:xfrm>
        </p:grpSpPr>
        <p:sp>
          <p:nvSpPr>
            <p:cNvPr id="39"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40"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sp>
        <p:nvSpPr>
          <p:cNvPr id="29" name="TextBox 28"/>
          <p:cNvSpPr txBox="1"/>
          <p:nvPr/>
        </p:nvSpPr>
        <p:spPr>
          <a:xfrm>
            <a:off x="3813048" y="2734056"/>
            <a:ext cx="5282376" cy="3385542"/>
          </a:xfrm>
          <a:prstGeom prst="rect">
            <a:avLst/>
          </a:prstGeom>
          <a:solidFill>
            <a:srgbClr val="E3E3E3"/>
          </a:solidFill>
          <a:ln>
            <a:solidFill>
              <a:schemeClr val="bg2"/>
            </a:solidFill>
          </a:ln>
          <a:effectLst>
            <a:outerShdw blurRad="50800" dist="38100" dir="2700000" algn="tl" rotWithShape="0">
              <a:srgbClr val="000000">
                <a:alpha val="43000"/>
              </a:srgbClr>
            </a:outerShdw>
          </a:effectLst>
        </p:spPr>
        <p:txBody>
          <a:bodyPr wrap="square">
            <a:prstTxWarp prst="textNoShape">
              <a:avLst/>
            </a:prstTxWarp>
            <a:spAutoFit/>
          </a:bodyPr>
          <a:lstStyle/>
          <a:p>
            <a:pPr algn="ctr">
              <a:defRPr/>
            </a:pPr>
            <a:r>
              <a:rPr lang="en-US" sz="2000" b="1" u="sng" dirty="0" smtClean="0">
                <a:solidFill>
                  <a:srgbClr val="CC0000"/>
                </a:solidFill>
                <a:latin typeface="Arial" pitchFamily="-112" charset="0"/>
              </a:rPr>
              <a:t>Electronic </a:t>
            </a:r>
            <a:r>
              <a:rPr lang="en-US" sz="2000" b="1" u="sng" dirty="0">
                <a:solidFill>
                  <a:srgbClr val="CC0000"/>
                </a:solidFill>
                <a:latin typeface="Arial" pitchFamily="-112" charset="0"/>
              </a:rPr>
              <a:t>Order </a:t>
            </a:r>
            <a:r>
              <a:rPr lang="en-US" sz="2000" b="1" u="sng" dirty="0" smtClean="0">
                <a:solidFill>
                  <a:srgbClr val="CC0000"/>
                </a:solidFill>
                <a:latin typeface="Arial" pitchFamily="-112" charset="0"/>
              </a:rPr>
              <a:t>Set</a:t>
            </a:r>
            <a:endParaRPr lang="en-US" sz="2000" b="1" u="sng" dirty="0">
              <a:solidFill>
                <a:srgbClr val="CC0000"/>
              </a:solidFill>
              <a:latin typeface="Arial" pitchFamily="-112" charset="0"/>
            </a:endParaRPr>
          </a:p>
          <a:p>
            <a:pPr>
              <a:defRPr/>
            </a:pPr>
            <a:endParaRPr lang="en-US" sz="2000" dirty="0">
              <a:latin typeface="Arial" pitchFamily="-112" charset="0"/>
            </a:endParaRPr>
          </a:p>
          <a:p>
            <a:pPr lvl="1">
              <a:defRPr/>
            </a:pPr>
            <a:r>
              <a:rPr lang="en-US" sz="2000" b="1" dirty="0">
                <a:latin typeface="Arial" pitchFamily="-112" charset="0"/>
              </a:rPr>
              <a:t>Notify physician:</a:t>
            </a:r>
          </a:p>
          <a:p>
            <a:pPr>
              <a:defRPr/>
            </a:pPr>
            <a:endParaRPr lang="en-US" sz="1000" dirty="0">
              <a:latin typeface="Arial" pitchFamily="-112" charset="0"/>
            </a:endParaRPr>
          </a:p>
          <a:p>
            <a:pPr lvl="1">
              <a:buFont typeface="Arial" pitchFamily="-112" charset="0"/>
              <a:buChar char="•"/>
              <a:defRPr/>
            </a:pPr>
            <a:r>
              <a:rPr lang="en-US" dirty="0">
                <a:latin typeface="Arial" pitchFamily="-112" charset="0"/>
              </a:rPr>
              <a:t> HR &lt; 60 or &gt; 125 </a:t>
            </a:r>
            <a:r>
              <a:rPr lang="en-US" dirty="0" err="1">
                <a:latin typeface="Arial" pitchFamily="-112" charset="0"/>
              </a:rPr>
              <a:t>bpm</a:t>
            </a:r>
            <a:endParaRPr lang="en-US" dirty="0">
              <a:latin typeface="Arial" pitchFamily="-112" charset="0"/>
            </a:endParaRPr>
          </a:p>
          <a:p>
            <a:pPr lvl="1">
              <a:buFont typeface="Arial" pitchFamily="-112" charset="0"/>
              <a:buChar char="•"/>
              <a:defRPr/>
            </a:pPr>
            <a:r>
              <a:rPr lang="en-US" dirty="0">
                <a:latin typeface="Arial" pitchFamily="-112" charset="0"/>
              </a:rPr>
              <a:t> SBP &lt; 90 or &gt; 180 mm Hg</a:t>
            </a:r>
          </a:p>
          <a:p>
            <a:pPr lvl="1">
              <a:buFont typeface="Arial" pitchFamily="-112" charset="0"/>
              <a:buChar char="•"/>
              <a:defRPr/>
            </a:pPr>
            <a:r>
              <a:rPr lang="en-US" dirty="0">
                <a:latin typeface="Arial" pitchFamily="-112" charset="0"/>
              </a:rPr>
              <a:t> Respirations &lt; 10 or &gt; 30 per minute</a:t>
            </a:r>
          </a:p>
          <a:p>
            <a:pPr lvl="1">
              <a:buFont typeface="Arial" pitchFamily="-112" charset="0"/>
              <a:buChar char="•"/>
              <a:defRPr/>
            </a:pPr>
            <a:r>
              <a:rPr lang="en-US" dirty="0">
                <a:latin typeface="Arial" pitchFamily="-112" charset="0"/>
              </a:rPr>
              <a:t> Pulse </a:t>
            </a:r>
            <a:r>
              <a:rPr lang="en-US" dirty="0" err="1">
                <a:latin typeface="Arial" pitchFamily="-112" charset="0"/>
              </a:rPr>
              <a:t>oximetry</a:t>
            </a:r>
            <a:r>
              <a:rPr lang="en-US" dirty="0">
                <a:latin typeface="Arial" pitchFamily="-112" charset="0"/>
              </a:rPr>
              <a:t> &lt; 90% SaO</a:t>
            </a:r>
            <a:r>
              <a:rPr lang="en-US" baseline="-25000" dirty="0">
                <a:latin typeface="Arial" pitchFamily="-112" charset="0"/>
              </a:rPr>
              <a:t>2</a:t>
            </a:r>
          </a:p>
          <a:p>
            <a:pPr lvl="1">
              <a:buFont typeface="Arial" pitchFamily="-112" charset="0"/>
              <a:buChar char="•"/>
              <a:defRPr/>
            </a:pPr>
            <a:r>
              <a:rPr lang="en-US" dirty="0">
                <a:latin typeface="Arial" pitchFamily="-112" charset="0"/>
              </a:rPr>
              <a:t> Temperature &lt; 35.0 or &gt;38.8° Celsius</a:t>
            </a:r>
          </a:p>
          <a:p>
            <a:pPr lvl="1">
              <a:buFont typeface="Arial" pitchFamily="-112" charset="0"/>
              <a:buChar char="•"/>
              <a:defRPr/>
            </a:pPr>
            <a:r>
              <a:rPr lang="en-US" dirty="0">
                <a:latin typeface="Arial" pitchFamily="-112" charset="0"/>
              </a:rPr>
              <a:t> Urine Output &lt; 50 </a:t>
            </a:r>
            <a:r>
              <a:rPr lang="en-US" dirty="0" err="1">
                <a:latin typeface="Arial" pitchFamily="-112" charset="0"/>
              </a:rPr>
              <a:t>mL</a:t>
            </a:r>
            <a:r>
              <a:rPr lang="en-US" dirty="0">
                <a:latin typeface="Arial" pitchFamily="-112" charset="0"/>
              </a:rPr>
              <a:t> per hour</a:t>
            </a:r>
          </a:p>
          <a:p>
            <a:pPr lvl="1">
              <a:buFont typeface="Arial" pitchFamily="-112" charset="0"/>
              <a:buChar char="•"/>
              <a:defRPr/>
            </a:pPr>
            <a:r>
              <a:rPr lang="en-US" dirty="0">
                <a:latin typeface="Arial" pitchFamily="-112" charset="0"/>
              </a:rPr>
              <a:t> Blood Glucose &lt; 60 or &gt; 130 mg/</a:t>
            </a:r>
            <a:r>
              <a:rPr lang="en-US" dirty="0" err="1">
                <a:latin typeface="Arial" pitchFamily="-112" charset="0"/>
              </a:rPr>
              <a:t>dL</a:t>
            </a:r>
            <a:endParaRPr lang="en-US" dirty="0">
              <a:latin typeface="Arial" pitchFamily="-112" charset="0"/>
            </a:endParaRPr>
          </a:p>
          <a:p>
            <a:pPr lvl="1">
              <a:buFont typeface="Arial" pitchFamily="-112" charset="0"/>
              <a:buChar char="•"/>
              <a:defRPr/>
            </a:pPr>
            <a:r>
              <a:rPr lang="en-US" dirty="0">
                <a:latin typeface="Arial" pitchFamily="-112" charset="0"/>
              </a:rPr>
              <a:t> Cardiac Index &lt; 2 L/min/</a:t>
            </a:r>
            <a:r>
              <a:rPr lang="en-US" dirty="0" smtClean="0">
                <a:latin typeface="Arial" pitchFamily="-112" charset="0"/>
              </a:rPr>
              <a:t>m</a:t>
            </a:r>
            <a:r>
              <a:rPr lang="en-US" baseline="30000" dirty="0" smtClean="0">
                <a:latin typeface="Arial" pitchFamily="-112" charset="0"/>
              </a:rPr>
              <a:t>2</a:t>
            </a:r>
          </a:p>
        </p:txBody>
      </p:sp>
    </p:spTree>
    <p:custDataLst>
      <p:tags r:id="rId1"/>
    </p:custDataLst>
    <p:extLst>
      <p:ext uri="{BB962C8B-B14F-4D97-AF65-F5344CB8AC3E}">
        <p14:creationId xmlns:p14="http://schemas.microsoft.com/office/powerpoint/2010/main" val="40994536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Identifying Priority Patients</a:t>
            </a:r>
            <a:endParaRPr lang="en-US" dirty="0"/>
          </a:p>
        </p:txBody>
      </p:sp>
      <p:sp>
        <p:nvSpPr>
          <p:cNvPr id="3" name="Content Placeholder 2"/>
          <p:cNvSpPr>
            <a:spLocks noGrp="1"/>
          </p:cNvSpPr>
          <p:nvPr>
            <p:ph idx="1"/>
          </p:nvPr>
        </p:nvSpPr>
        <p:spPr>
          <a:xfrm>
            <a:off x="457200" y="914400"/>
            <a:ext cx="8229600" cy="5867400"/>
          </a:xfrm>
        </p:spPr>
        <p:txBody>
          <a:bodyPr>
            <a:noAutofit/>
          </a:bodyPr>
          <a:lstStyle/>
          <a:p>
            <a:pPr marL="0" indent="0">
              <a:buNone/>
            </a:pPr>
            <a:r>
              <a:rPr lang="en-US" sz="1800" b="1" dirty="0" smtClean="0"/>
              <a:t>Goal</a:t>
            </a:r>
            <a:r>
              <a:rPr lang="en-US" sz="1800" dirty="0" smtClean="0"/>
              <a:t>: Identify patient state changes and identifying patients that need clinician attention </a:t>
            </a:r>
          </a:p>
          <a:p>
            <a:pPr marL="0" indent="0">
              <a:buNone/>
            </a:pPr>
            <a:r>
              <a:rPr lang="en-US" sz="1800" b="1" dirty="0" smtClean="0"/>
              <a:t>Challenges: </a:t>
            </a:r>
          </a:p>
          <a:p>
            <a:pPr marL="519113">
              <a:buFont typeface="+mj-lt"/>
              <a:buAutoNum type="arabicPeriod"/>
            </a:pPr>
            <a:r>
              <a:rPr lang="en-US" sz="1800" dirty="0"/>
              <a:t>Clinicians may be confronted by more than 200 variables for critically-ill </a:t>
            </a:r>
            <a:r>
              <a:rPr lang="en-US" sz="1800" dirty="0" smtClean="0"/>
              <a:t>patients.</a:t>
            </a:r>
          </a:p>
          <a:p>
            <a:pPr marL="519113">
              <a:buFont typeface="+mj-lt"/>
              <a:buAutoNum type="arabicPeriod"/>
            </a:pPr>
            <a:r>
              <a:rPr lang="en-US" sz="1800" dirty="0" smtClean="0"/>
              <a:t>In </a:t>
            </a:r>
            <a:r>
              <a:rPr lang="en-US" sz="1800" dirty="0"/>
              <a:t>contrast people are not able to judge the degree of relatedness between more than two </a:t>
            </a:r>
            <a:r>
              <a:rPr lang="en-US" sz="1800" dirty="0" smtClean="0"/>
              <a:t>variables.</a:t>
            </a:r>
          </a:p>
          <a:p>
            <a:pPr marL="519113">
              <a:buFont typeface="+mj-lt"/>
              <a:buAutoNum type="arabicPeriod"/>
            </a:pPr>
            <a:r>
              <a:rPr lang="en-US" sz="1800" dirty="0" smtClean="0"/>
              <a:t>The </a:t>
            </a:r>
            <a:r>
              <a:rPr lang="en-US" sz="1800" dirty="0"/>
              <a:t>most difficult task for clinicians is not determining which patients are doing poorly – this is usually self-evident – it is determining which patients are </a:t>
            </a:r>
            <a:r>
              <a:rPr lang="en-US" sz="1800" i="1" dirty="0"/>
              <a:t>changing</a:t>
            </a:r>
            <a:r>
              <a:rPr lang="en-US" sz="1800" dirty="0"/>
              <a:t> and require intervention.  </a:t>
            </a:r>
            <a:endParaRPr lang="en-US" sz="1800" dirty="0" smtClean="0"/>
          </a:p>
          <a:p>
            <a:pPr marL="519113">
              <a:buFont typeface="+mj-lt"/>
              <a:buAutoNum type="arabicPeriod"/>
            </a:pPr>
            <a:r>
              <a:rPr lang="en-US" sz="1800" dirty="0" smtClean="0"/>
              <a:t>We </a:t>
            </a:r>
            <a:r>
              <a:rPr lang="en-US" sz="1800" dirty="0"/>
              <a:t>hypothesize that an interactive visualization can be designed to support clinicians in more quickly recognizing changes to patient state, situation awareness, and faster ability to pinpoint emerging situations. </a:t>
            </a:r>
          </a:p>
          <a:p>
            <a:pPr marL="0" indent="0">
              <a:buNone/>
            </a:pPr>
            <a:r>
              <a:rPr lang="en-US" sz="1800" b="1" dirty="0" smtClean="0"/>
              <a:t>Solution: </a:t>
            </a:r>
          </a:p>
          <a:p>
            <a:pPr marL="571500">
              <a:buFont typeface="+mj-lt"/>
              <a:buAutoNum type="arabicPeriod"/>
              <a:tabLst>
                <a:tab pos="404813" algn="l"/>
              </a:tabLst>
            </a:pPr>
            <a:r>
              <a:rPr lang="en-US" sz="1800" dirty="0" smtClean="0"/>
              <a:t>To apply a multivariate temporal analysis technique, specifically empirical orthogonal functions, to patient monitoring data.  </a:t>
            </a:r>
          </a:p>
          <a:p>
            <a:pPr marL="571500">
              <a:buFont typeface="+mj-lt"/>
              <a:buAutoNum type="arabicPeriod"/>
              <a:tabLst>
                <a:tab pos="404813" algn="l"/>
              </a:tabLst>
            </a:pPr>
            <a:r>
              <a:rPr lang="en-US" sz="1800" dirty="0" smtClean="0"/>
              <a:t>This analysis will identify the sources of variance in patient data and what physiological parameters vary together. </a:t>
            </a:r>
          </a:p>
          <a:p>
            <a:pPr marL="0" indent="0">
              <a:buNone/>
            </a:pPr>
            <a:endParaRPr lang="en-US" sz="1800" dirty="0"/>
          </a:p>
        </p:txBody>
      </p:sp>
    </p:spTree>
    <p:extLst>
      <p:ext uri="{BB962C8B-B14F-4D97-AF65-F5344CB8AC3E}">
        <p14:creationId xmlns:p14="http://schemas.microsoft.com/office/powerpoint/2010/main" val="7698490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76200"/>
            <a:ext cx="8229600" cy="1143000"/>
          </a:xfrm>
        </p:spPr>
        <p:txBody>
          <a:bodyPr>
            <a:normAutofit fontScale="90000"/>
          </a:bodyPr>
          <a:lstStyle/>
          <a:p>
            <a:r>
              <a:rPr lang="en-US" b="1" dirty="0" smtClean="0"/>
              <a:t>Identifying Priority Patients</a:t>
            </a:r>
            <a:br>
              <a:rPr lang="en-US" b="1" dirty="0" smtClean="0"/>
            </a:br>
            <a:r>
              <a:rPr lang="en-US" b="1" dirty="0" smtClean="0"/>
              <a:t>Update and Challenges</a:t>
            </a:r>
            <a:endParaRPr lang="en-US" dirty="0"/>
          </a:p>
        </p:txBody>
      </p:sp>
      <p:sp>
        <p:nvSpPr>
          <p:cNvPr id="7" name="Rectangle 6"/>
          <p:cNvSpPr/>
          <p:nvPr/>
        </p:nvSpPr>
        <p:spPr>
          <a:xfrm>
            <a:off x="152400" y="1143000"/>
            <a:ext cx="4419600" cy="5355312"/>
          </a:xfrm>
          <a:prstGeom prst="rect">
            <a:avLst/>
          </a:prstGeom>
        </p:spPr>
        <p:txBody>
          <a:bodyPr wrap="square">
            <a:spAutoFit/>
          </a:bodyPr>
          <a:lstStyle/>
          <a:p>
            <a:pPr lvl="0"/>
            <a:r>
              <a:rPr lang="en-US" b="1" dirty="0"/>
              <a:t>Outlier Removal</a:t>
            </a:r>
            <a:endParaRPr lang="en-US" dirty="0"/>
          </a:p>
          <a:p>
            <a:pPr marL="342900" indent="-342900">
              <a:buAutoNum type="arabicPeriod"/>
            </a:pPr>
            <a:r>
              <a:rPr lang="en-US" dirty="0" smtClean="0"/>
              <a:t>Physiological </a:t>
            </a:r>
            <a:r>
              <a:rPr lang="en-US" dirty="0"/>
              <a:t>data collected in the Neurological ICU is not collected in a controlled </a:t>
            </a:r>
            <a:r>
              <a:rPr lang="en-US" dirty="0" smtClean="0"/>
              <a:t>environment</a:t>
            </a:r>
          </a:p>
          <a:p>
            <a:pPr marL="342900" indent="-342900">
              <a:buAutoNum type="arabicPeriod"/>
            </a:pPr>
            <a:r>
              <a:rPr lang="en-US" dirty="0" smtClean="0"/>
              <a:t>Frequent </a:t>
            </a:r>
            <a:r>
              <a:rPr lang="en-US" dirty="0"/>
              <a:t>outliers </a:t>
            </a:r>
            <a:r>
              <a:rPr lang="en-US" dirty="0" smtClean="0"/>
              <a:t>represent </a:t>
            </a:r>
            <a:r>
              <a:rPr lang="en-US" dirty="0"/>
              <a:t>spurious data from the perspective of patient care.  </a:t>
            </a:r>
            <a:endParaRPr lang="en-US" dirty="0" smtClean="0"/>
          </a:p>
          <a:p>
            <a:pPr marL="342900" indent="-342900">
              <a:buAutoNum type="arabicPeriod"/>
            </a:pPr>
            <a:r>
              <a:rPr lang="en-US" dirty="0" smtClean="0"/>
              <a:t>For </a:t>
            </a:r>
            <a:r>
              <a:rPr lang="en-US" dirty="0"/>
              <a:t>example, catheters measuring body temperature are often removed </a:t>
            </a:r>
            <a:r>
              <a:rPr lang="en-US" dirty="0" smtClean="0"/>
              <a:t>prior </a:t>
            </a:r>
            <a:r>
              <a:rPr lang="en-US" dirty="0"/>
              <a:t>to the termination of data </a:t>
            </a:r>
            <a:r>
              <a:rPr lang="en-US" dirty="0" smtClean="0"/>
              <a:t>collection.</a:t>
            </a:r>
          </a:p>
          <a:p>
            <a:pPr marL="342900" indent="-342900">
              <a:buAutoNum type="arabicPeriod"/>
            </a:pPr>
            <a:r>
              <a:rPr lang="en-US" dirty="0" smtClean="0"/>
              <a:t>Have temperature </a:t>
            </a:r>
            <a:r>
              <a:rPr lang="en-US" dirty="0"/>
              <a:t>readings </a:t>
            </a:r>
            <a:r>
              <a:rPr lang="en-US" dirty="0" smtClean="0"/>
              <a:t>from in the body and room temperature.</a:t>
            </a:r>
          </a:p>
          <a:p>
            <a:r>
              <a:rPr lang="en-US" b="1" dirty="0" smtClean="0"/>
              <a:t>Solution</a:t>
            </a:r>
            <a:r>
              <a:rPr lang="en-US" dirty="0" smtClean="0"/>
              <a:t>  </a:t>
            </a:r>
          </a:p>
          <a:p>
            <a:pPr marL="342900" indent="-342900">
              <a:buAutoNum type="arabicPeriod"/>
            </a:pPr>
            <a:r>
              <a:rPr lang="en-US" dirty="0" smtClean="0"/>
              <a:t>We </a:t>
            </a:r>
            <a:r>
              <a:rPr lang="en-US" dirty="0"/>
              <a:t>have implemented a </a:t>
            </a:r>
            <a:r>
              <a:rPr lang="en-US" dirty="0" err="1"/>
              <a:t>variational</a:t>
            </a:r>
            <a:r>
              <a:rPr lang="en-US" dirty="0"/>
              <a:t> Bayesian mixture model for the detection and removal of such spurious states – the results of which applied to the same variable (temperature) can be seen in the figure below.</a:t>
            </a:r>
          </a:p>
          <a:p>
            <a:r>
              <a:rPr lang="en-US" dirty="0"/>
              <a:t> </a:t>
            </a:r>
          </a:p>
        </p:txBody>
      </p:sp>
      <p:pic>
        <p:nvPicPr>
          <p:cNvPr id="6" name="Picture"/>
          <p:cNvPicPr>
            <a:picLocks noGrp="1"/>
          </p:cNvPicPr>
          <p:nvPr>
            <p:ph idx="1"/>
          </p:nvPr>
        </p:nvPicPr>
        <p:blipFill>
          <a:blip r:embed="rId2"/>
          <a:srcRect/>
          <a:stretch>
            <a:fillRect/>
          </a:stretch>
        </p:blipFill>
        <p:spPr bwMode="auto">
          <a:xfrm>
            <a:off x="4724400" y="1371600"/>
            <a:ext cx="4343400" cy="3581400"/>
          </a:xfrm>
          <a:prstGeom prst="rect">
            <a:avLst/>
          </a:prstGeom>
          <a:noFill/>
          <a:ln w="9525">
            <a:noFill/>
            <a:miter lim="800000"/>
            <a:headEnd/>
            <a:tailEnd/>
          </a:ln>
        </p:spPr>
      </p:pic>
      <p:sp>
        <p:nvSpPr>
          <p:cNvPr id="3" name="Rectangle 2"/>
          <p:cNvSpPr/>
          <p:nvPr/>
        </p:nvSpPr>
        <p:spPr>
          <a:xfrm>
            <a:off x="4572000" y="5029200"/>
            <a:ext cx="4547976" cy="369332"/>
          </a:xfrm>
          <a:prstGeom prst="rect">
            <a:avLst/>
          </a:prstGeom>
        </p:spPr>
        <p:txBody>
          <a:bodyPr wrap="none">
            <a:spAutoFit/>
          </a:bodyPr>
          <a:lstStyle/>
          <a:p>
            <a:r>
              <a:rPr lang="en-US" b="1" dirty="0"/>
              <a:t>Unfiltered versus Filtered Temperature Values</a:t>
            </a:r>
            <a:endParaRPr lang="en-US" dirty="0"/>
          </a:p>
        </p:txBody>
      </p:sp>
    </p:spTree>
    <p:extLst>
      <p:ext uri="{BB962C8B-B14F-4D97-AF65-F5344CB8AC3E}">
        <p14:creationId xmlns:p14="http://schemas.microsoft.com/office/powerpoint/2010/main" val="402064618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76200"/>
            <a:ext cx="8229600" cy="1143000"/>
          </a:xfrm>
        </p:spPr>
        <p:txBody>
          <a:bodyPr>
            <a:normAutofit fontScale="90000"/>
          </a:bodyPr>
          <a:lstStyle/>
          <a:p>
            <a:r>
              <a:rPr lang="en-US" b="1" dirty="0" smtClean="0"/>
              <a:t>Identifying Priority Patients</a:t>
            </a:r>
            <a:br>
              <a:rPr lang="en-US" b="1" dirty="0" smtClean="0"/>
            </a:br>
            <a:r>
              <a:rPr lang="en-US" b="1" dirty="0" smtClean="0"/>
              <a:t>Update and Challenges</a:t>
            </a:r>
            <a:endParaRPr lang="en-US" dirty="0"/>
          </a:p>
        </p:txBody>
      </p:sp>
      <p:sp>
        <p:nvSpPr>
          <p:cNvPr id="7" name="Rectangle 6"/>
          <p:cNvSpPr/>
          <p:nvPr/>
        </p:nvSpPr>
        <p:spPr>
          <a:xfrm>
            <a:off x="152400" y="1143000"/>
            <a:ext cx="4419600" cy="5909310"/>
          </a:xfrm>
          <a:prstGeom prst="rect">
            <a:avLst/>
          </a:prstGeom>
        </p:spPr>
        <p:txBody>
          <a:bodyPr wrap="square">
            <a:spAutoFit/>
          </a:bodyPr>
          <a:lstStyle/>
          <a:p>
            <a:pPr lvl="0"/>
            <a:r>
              <a:rPr lang="en-US" b="1" dirty="0"/>
              <a:t>Missing Data</a:t>
            </a:r>
            <a:endParaRPr lang="en-US" dirty="0"/>
          </a:p>
          <a:p>
            <a:pPr marL="342900" indent="-342900">
              <a:buAutoNum type="arabicPeriod"/>
            </a:pPr>
            <a:r>
              <a:rPr lang="en-US" dirty="0" smtClean="0"/>
              <a:t>Empirical </a:t>
            </a:r>
            <a:r>
              <a:rPr lang="en-US" dirty="0"/>
              <a:t>orthogonal function (EOF) </a:t>
            </a:r>
            <a:r>
              <a:rPr lang="en-US" dirty="0" smtClean="0"/>
              <a:t>can help visualize </a:t>
            </a:r>
            <a:r>
              <a:rPr lang="en-US" dirty="0"/>
              <a:t>the patient's state over </a:t>
            </a:r>
            <a:r>
              <a:rPr lang="en-US" dirty="0" smtClean="0"/>
              <a:t>time and identify </a:t>
            </a:r>
            <a:r>
              <a:rPr lang="en-US" dirty="0"/>
              <a:t>points of significant change.  </a:t>
            </a:r>
            <a:endParaRPr lang="en-US" dirty="0" smtClean="0"/>
          </a:p>
          <a:p>
            <a:pPr marL="342900" indent="-342900">
              <a:buAutoNum type="arabicPeriod"/>
            </a:pPr>
            <a:r>
              <a:rPr lang="en-US" dirty="0" smtClean="0"/>
              <a:t>Physiological </a:t>
            </a:r>
            <a:r>
              <a:rPr lang="en-US" dirty="0"/>
              <a:t>variables are not always </a:t>
            </a:r>
            <a:r>
              <a:rPr lang="en-US" dirty="0" smtClean="0"/>
              <a:t>recorded at all times. </a:t>
            </a:r>
          </a:p>
          <a:p>
            <a:pPr marL="342900" indent="-342900">
              <a:buAutoNum type="arabicPeriod"/>
            </a:pPr>
            <a:r>
              <a:rPr lang="en-US" dirty="0" smtClean="0"/>
              <a:t>We had to address the issue of </a:t>
            </a:r>
            <a:r>
              <a:rPr lang="en-US" dirty="0" err="1" smtClean="0"/>
              <a:t>missingness</a:t>
            </a:r>
            <a:r>
              <a:rPr lang="en-US" dirty="0"/>
              <a:t>.  </a:t>
            </a:r>
            <a:endParaRPr lang="en-US" dirty="0" smtClean="0"/>
          </a:p>
          <a:p>
            <a:r>
              <a:rPr lang="en-US" dirty="0" smtClean="0"/>
              <a:t>Solution</a:t>
            </a:r>
            <a:endParaRPr lang="en-US" dirty="0"/>
          </a:p>
          <a:p>
            <a:pPr marL="342900" indent="-342900">
              <a:buAutoNum type="arabicPeriod"/>
            </a:pPr>
            <a:r>
              <a:rPr lang="en-US" dirty="0" smtClean="0"/>
              <a:t>We </a:t>
            </a:r>
            <a:r>
              <a:rPr lang="en-US" dirty="0"/>
              <a:t>experimented with several </a:t>
            </a:r>
            <a:r>
              <a:rPr lang="en-US" dirty="0" smtClean="0"/>
              <a:t>approaches.</a:t>
            </a:r>
          </a:p>
          <a:p>
            <a:pPr marL="342900" indent="-342900">
              <a:buAutoNum type="arabicPeriod"/>
            </a:pPr>
            <a:r>
              <a:rPr lang="en-US" dirty="0" smtClean="0"/>
              <a:t>The </a:t>
            </a:r>
            <a:r>
              <a:rPr lang="en-US" dirty="0"/>
              <a:t>combination of outlier removal as described above and constant interpolation was determined to be the most accurate approach. </a:t>
            </a:r>
            <a:endParaRPr lang="en-US" dirty="0" smtClean="0"/>
          </a:p>
          <a:p>
            <a:pPr marL="342900" indent="-342900">
              <a:buAutoNum type="arabicPeriod"/>
            </a:pPr>
            <a:r>
              <a:rPr lang="en-US" dirty="0" smtClean="0"/>
              <a:t>Displayed is the application of this method showing a </a:t>
            </a:r>
            <a:r>
              <a:rPr lang="en-US" dirty="0"/>
              <a:t>period of significant change </a:t>
            </a:r>
            <a:r>
              <a:rPr lang="en-US" dirty="0" smtClean="0"/>
              <a:t>when </a:t>
            </a:r>
            <a:r>
              <a:rPr lang="en-US" dirty="0"/>
              <a:t>temperature is one of the variables involved in </a:t>
            </a:r>
            <a:r>
              <a:rPr lang="en-US" dirty="0" smtClean="0"/>
              <a:t>the </a:t>
            </a:r>
            <a:r>
              <a:rPr lang="en-US" dirty="0"/>
              <a:t>change.</a:t>
            </a:r>
          </a:p>
          <a:p>
            <a:r>
              <a:rPr lang="en-US" dirty="0"/>
              <a:t> </a:t>
            </a:r>
          </a:p>
        </p:txBody>
      </p:sp>
      <p:sp>
        <p:nvSpPr>
          <p:cNvPr id="3" name="Rectangle 2"/>
          <p:cNvSpPr/>
          <p:nvPr/>
        </p:nvSpPr>
        <p:spPr>
          <a:xfrm>
            <a:off x="4572000" y="5029200"/>
            <a:ext cx="4495800" cy="646331"/>
          </a:xfrm>
          <a:prstGeom prst="rect">
            <a:avLst/>
          </a:prstGeom>
        </p:spPr>
        <p:txBody>
          <a:bodyPr wrap="square">
            <a:spAutoFit/>
          </a:bodyPr>
          <a:lstStyle/>
          <a:p>
            <a:pPr algn="ctr"/>
            <a:r>
              <a:rPr lang="en-US" dirty="0"/>
              <a:t>EOF analysis (above) and Temperature (below) corresponding to variable 'TMP-2'</a:t>
            </a:r>
          </a:p>
        </p:txBody>
      </p:sp>
      <p:pic>
        <p:nvPicPr>
          <p:cNvPr id="8" name="Picture"/>
          <p:cNvPicPr/>
          <p:nvPr/>
        </p:nvPicPr>
        <p:blipFill>
          <a:blip r:embed="rId2"/>
          <a:srcRect/>
          <a:stretch>
            <a:fillRect/>
          </a:stretch>
        </p:blipFill>
        <p:spPr bwMode="auto">
          <a:xfrm>
            <a:off x="4552950" y="1371600"/>
            <a:ext cx="4514850" cy="3657600"/>
          </a:xfrm>
          <a:prstGeom prst="rect">
            <a:avLst/>
          </a:prstGeom>
          <a:noFill/>
          <a:ln w="9525">
            <a:noFill/>
            <a:miter lim="800000"/>
            <a:headEnd/>
            <a:tailEnd/>
          </a:ln>
        </p:spPr>
      </p:pic>
    </p:spTree>
    <p:extLst>
      <p:ext uri="{BB962C8B-B14F-4D97-AF65-F5344CB8AC3E}">
        <p14:creationId xmlns:p14="http://schemas.microsoft.com/office/powerpoint/2010/main" val="4202721463"/>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76200"/>
            <a:ext cx="8229600" cy="1143000"/>
          </a:xfrm>
        </p:spPr>
        <p:txBody>
          <a:bodyPr>
            <a:normAutofit fontScale="90000"/>
          </a:bodyPr>
          <a:lstStyle/>
          <a:p>
            <a:r>
              <a:rPr lang="en-US" b="1" dirty="0" smtClean="0"/>
              <a:t>Identifying Priority Patients</a:t>
            </a:r>
            <a:br>
              <a:rPr lang="en-US" b="1" dirty="0" smtClean="0"/>
            </a:br>
            <a:r>
              <a:rPr lang="en-US" b="1" dirty="0" smtClean="0"/>
              <a:t>Update and Challenges</a:t>
            </a:r>
            <a:endParaRPr lang="en-US" dirty="0"/>
          </a:p>
        </p:txBody>
      </p:sp>
      <p:sp>
        <p:nvSpPr>
          <p:cNvPr id="7" name="Rectangle 6"/>
          <p:cNvSpPr/>
          <p:nvPr/>
        </p:nvSpPr>
        <p:spPr>
          <a:xfrm>
            <a:off x="152400" y="1274088"/>
            <a:ext cx="5105400" cy="5355312"/>
          </a:xfrm>
          <a:prstGeom prst="rect">
            <a:avLst/>
          </a:prstGeom>
        </p:spPr>
        <p:txBody>
          <a:bodyPr wrap="square">
            <a:spAutoFit/>
          </a:bodyPr>
          <a:lstStyle/>
          <a:p>
            <a:pPr lvl="0"/>
            <a:r>
              <a:rPr lang="en-US" b="1" dirty="0" smtClean="0"/>
              <a:t>Method 1 to assess change</a:t>
            </a:r>
            <a:endParaRPr lang="en-US" dirty="0"/>
          </a:p>
          <a:p>
            <a:pPr marL="342900" indent="-342900">
              <a:buAutoNum type="arabicPeriod"/>
            </a:pPr>
            <a:r>
              <a:rPr lang="en-US" dirty="0" smtClean="0"/>
              <a:t>EOFs </a:t>
            </a:r>
            <a:r>
              <a:rPr lang="en-US" dirty="0"/>
              <a:t>that account for the most variance </a:t>
            </a:r>
            <a:r>
              <a:rPr lang="en-US" dirty="0" smtClean="0"/>
              <a:t>for </a:t>
            </a:r>
            <a:r>
              <a:rPr lang="en-US" dirty="0"/>
              <a:t>each time </a:t>
            </a:r>
            <a:r>
              <a:rPr lang="en-US" dirty="0" smtClean="0"/>
              <a:t>period </a:t>
            </a:r>
          </a:p>
          <a:p>
            <a:pPr marL="342900" indent="-342900">
              <a:buAutoNum type="arabicPeriod"/>
            </a:pPr>
            <a:r>
              <a:rPr lang="en-US" dirty="0" smtClean="0"/>
              <a:t>Choose </a:t>
            </a:r>
            <a:r>
              <a:rPr lang="en-US" dirty="0"/>
              <a:t>the top K </a:t>
            </a:r>
            <a:r>
              <a:rPr lang="en-US" dirty="0" smtClean="0"/>
              <a:t>EOFs and </a:t>
            </a:r>
            <a:r>
              <a:rPr lang="en-US" dirty="0"/>
              <a:t>create a set from the variables that are significant contributors to those EOFs.  </a:t>
            </a:r>
            <a:endParaRPr lang="en-US" dirty="0" smtClean="0"/>
          </a:p>
          <a:p>
            <a:pPr marL="342900" indent="-342900">
              <a:buAutoNum type="arabicPeriod"/>
            </a:pPr>
            <a:r>
              <a:rPr lang="en-US" dirty="0" smtClean="0"/>
              <a:t>Evaluate </a:t>
            </a:r>
            <a:r>
              <a:rPr lang="en-US" dirty="0"/>
              <a:t>the </a:t>
            </a:r>
            <a:r>
              <a:rPr lang="en-US" dirty="0" err="1"/>
              <a:t>Jaccard</a:t>
            </a:r>
            <a:r>
              <a:rPr lang="en-US" dirty="0"/>
              <a:t> Index and establish a threshold for alerting significant </a:t>
            </a:r>
            <a:r>
              <a:rPr lang="en-US" dirty="0" smtClean="0"/>
              <a:t>changes across time periods.</a:t>
            </a:r>
          </a:p>
          <a:p>
            <a:pPr lvl="0"/>
            <a:r>
              <a:rPr lang="en-US" b="1" dirty="0"/>
              <a:t>Method </a:t>
            </a:r>
            <a:r>
              <a:rPr lang="en-US" b="1" dirty="0" smtClean="0"/>
              <a:t>2 </a:t>
            </a:r>
            <a:r>
              <a:rPr lang="en-US" b="1" dirty="0"/>
              <a:t>to assess change</a:t>
            </a:r>
            <a:endParaRPr lang="en-US" dirty="0"/>
          </a:p>
          <a:p>
            <a:r>
              <a:rPr lang="en-US" dirty="0" smtClean="0"/>
              <a:t>…for </a:t>
            </a:r>
            <a:r>
              <a:rPr lang="en-US" dirty="0"/>
              <a:t>a given patient </a:t>
            </a:r>
            <a:endParaRPr lang="en-US" dirty="0" smtClean="0"/>
          </a:p>
          <a:p>
            <a:r>
              <a:rPr lang="en-US" dirty="0" smtClean="0"/>
              <a:t>…for </a:t>
            </a:r>
            <a:r>
              <a:rPr lang="en-US" dirty="0"/>
              <a:t>a set of time bins prior to the current time bin</a:t>
            </a:r>
            <a:endParaRPr lang="en-US" dirty="0" smtClean="0"/>
          </a:p>
          <a:p>
            <a:pPr marL="342900" indent="-342900">
              <a:buAutoNum type="arabicPeriod"/>
            </a:pPr>
            <a:r>
              <a:rPr lang="en-US" dirty="0" smtClean="0"/>
              <a:t>Build </a:t>
            </a:r>
            <a:r>
              <a:rPr lang="en-US" dirty="0"/>
              <a:t>a multivariate normal or multivariate t </a:t>
            </a:r>
            <a:r>
              <a:rPr lang="en-US" dirty="0" smtClean="0"/>
              <a:t>distribution.  </a:t>
            </a:r>
          </a:p>
          <a:p>
            <a:pPr marL="342900" indent="-342900">
              <a:buAutoNum type="arabicPeriod"/>
            </a:pPr>
            <a:r>
              <a:rPr lang="en-US" dirty="0" smtClean="0"/>
              <a:t>Evaluate </a:t>
            </a:r>
            <a:r>
              <a:rPr lang="en-US" dirty="0"/>
              <a:t>the likelihood that a significant change has occurred in the current time bin </a:t>
            </a:r>
            <a:r>
              <a:rPr lang="en-US" dirty="0" smtClean="0"/>
              <a:t>(negative </a:t>
            </a:r>
            <a:r>
              <a:rPr lang="en-US" dirty="0"/>
              <a:t>logarithmic </a:t>
            </a:r>
            <a:r>
              <a:rPr lang="en-US" dirty="0" smtClean="0"/>
              <a:t>scale, inverted </a:t>
            </a:r>
            <a:r>
              <a:rPr lang="en-US" dirty="0"/>
              <a:t>likelihood </a:t>
            </a:r>
            <a:r>
              <a:rPr lang="en-US" dirty="0" smtClean="0"/>
              <a:t>scale)</a:t>
            </a:r>
          </a:p>
          <a:p>
            <a:pPr marL="342900" indent="-342900">
              <a:buAutoNum type="arabicPeriod"/>
            </a:pPr>
            <a:r>
              <a:rPr lang="en-US" dirty="0" smtClean="0"/>
              <a:t>Alerts </a:t>
            </a:r>
            <a:r>
              <a:rPr lang="en-US" dirty="0"/>
              <a:t>can be designed </a:t>
            </a:r>
            <a:r>
              <a:rPr lang="en-US" dirty="0" smtClean="0"/>
              <a:t>sudden </a:t>
            </a:r>
            <a:r>
              <a:rPr lang="en-US" dirty="0"/>
              <a:t>changes in state.</a:t>
            </a:r>
          </a:p>
          <a:p>
            <a:endParaRPr lang="en-US" dirty="0"/>
          </a:p>
        </p:txBody>
      </p:sp>
      <p:sp>
        <p:nvSpPr>
          <p:cNvPr id="3" name="Rectangle 2"/>
          <p:cNvSpPr/>
          <p:nvPr/>
        </p:nvSpPr>
        <p:spPr>
          <a:xfrm>
            <a:off x="5334000" y="5029200"/>
            <a:ext cx="3733800" cy="923330"/>
          </a:xfrm>
          <a:prstGeom prst="rect">
            <a:avLst/>
          </a:prstGeom>
        </p:spPr>
        <p:txBody>
          <a:bodyPr wrap="square">
            <a:spAutoFit/>
          </a:bodyPr>
          <a:lstStyle/>
          <a:p>
            <a:pPr algn="ctr"/>
            <a:r>
              <a:rPr lang="en-US" dirty="0"/>
              <a:t>EOF analysis (above) and Temperature (below) corresponding to variable 'TMP-2'</a:t>
            </a:r>
          </a:p>
        </p:txBody>
      </p:sp>
      <p:pic>
        <p:nvPicPr>
          <p:cNvPr id="8" name="Picture"/>
          <p:cNvPicPr/>
          <p:nvPr/>
        </p:nvPicPr>
        <p:blipFill>
          <a:blip r:embed="rId2"/>
          <a:srcRect/>
          <a:stretch>
            <a:fillRect/>
          </a:stretch>
        </p:blipFill>
        <p:spPr bwMode="auto">
          <a:xfrm>
            <a:off x="5334000" y="1752600"/>
            <a:ext cx="3733800" cy="3276600"/>
          </a:xfrm>
          <a:prstGeom prst="rect">
            <a:avLst/>
          </a:prstGeom>
          <a:noFill/>
          <a:ln w="9525">
            <a:noFill/>
            <a:miter lim="800000"/>
            <a:headEnd/>
            <a:tailEnd/>
          </a:ln>
        </p:spPr>
      </p:pic>
    </p:spTree>
    <p:extLst>
      <p:ext uri="{BB962C8B-B14F-4D97-AF65-F5344CB8AC3E}">
        <p14:creationId xmlns:p14="http://schemas.microsoft.com/office/powerpoint/2010/main" val="3220293215"/>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4.bp.blogspot.com/-9B7sZ02rhPw/TvFJtR-PQLI/AAAAAAAAALY/SNxSSD9OIzA/s400/not+ea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5" y="533400"/>
            <a:ext cx="8986135"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3646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Screen Shot 2014-04-17 at 3.57.09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86838"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3462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Screen Shot 2014-04-17 at 3.57.09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86838" cy="66294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Screen Shot 2014-04-17 at 3.58.47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4" y="1038225"/>
            <a:ext cx="8562976"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433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l="17976" t="36639" r="23263" b="4228"/>
          <a:stretch>
            <a:fillRect/>
          </a:stretch>
        </p:blipFill>
        <p:spPr>
          <a:xfrm>
            <a:off x="228600" y="609600"/>
            <a:ext cx="5373067" cy="4057307"/>
          </a:xfrm>
          <a:prstGeom prst="rect">
            <a:avLst/>
          </a:prstGeom>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srcRect l="5272" t="1406" b="8439"/>
          <a:stretch>
            <a:fillRect/>
          </a:stretch>
        </p:blipFill>
        <p:spPr>
          <a:xfrm>
            <a:off x="3488126" y="2801783"/>
            <a:ext cx="5311381" cy="3789362"/>
          </a:xfrm>
          <a:prstGeom prst="rect">
            <a:avLst/>
          </a:prstGeom>
          <a:effectLst>
            <a:outerShdw blurRad="50800" dist="38100" dir="2700000" algn="tl" rotWithShape="0">
              <a:srgbClr val="000000">
                <a:alpha val="43000"/>
              </a:srgbClr>
            </a:outerShdw>
          </a:effectLst>
        </p:spPr>
      </p:pic>
      <p:sp>
        <p:nvSpPr>
          <p:cNvPr id="5" name="Rounded Rectangle 4"/>
          <p:cNvSpPr/>
          <p:nvPr/>
        </p:nvSpPr>
        <p:spPr>
          <a:xfrm>
            <a:off x="1676400" y="76200"/>
            <a:ext cx="5791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Focus on Electronic Health </a:t>
            </a:r>
            <a:r>
              <a:rPr lang="en-US" sz="2000" dirty="0" smtClean="0"/>
              <a:t>Record Adoption</a:t>
            </a:r>
            <a:endParaRPr lang="en-US" sz="2000" dirty="0"/>
          </a:p>
        </p:txBody>
      </p:sp>
    </p:spTree>
    <p:extLst>
      <p:ext uri="{BB962C8B-B14F-4D97-AF65-F5344CB8AC3E}">
        <p14:creationId xmlns:p14="http://schemas.microsoft.com/office/powerpoint/2010/main" val="203945174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715000"/>
            <a:ext cx="7696200" cy="923330"/>
          </a:xfrm>
          <a:prstGeom prst="rect">
            <a:avLst/>
          </a:prstGeom>
        </p:spPr>
        <p:txBody>
          <a:bodyPr wrap="square">
            <a:spAutoFit/>
          </a:bodyPr>
          <a:lstStyle/>
          <a:p>
            <a:r>
              <a:rPr lang="en-US" dirty="0"/>
              <a:t>A recent review found that 8 out of 12 studies report that instituting a clinical information system did not significantly reduce patient charting times and in many cases actually increased it. </a:t>
            </a:r>
          </a:p>
        </p:txBody>
      </p:sp>
      <p:pic>
        <p:nvPicPr>
          <p:cNvPr id="17410" name="Picture 2" descr="H:\Screen Shot 2014-04-17 at 4.18.16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8771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H:\Screen Shot 2014-04-17 at 4.19.27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2" y="2038350"/>
            <a:ext cx="565785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878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0"/>
            <a:ext cx="8229600" cy="1143000"/>
          </a:xfrm>
        </p:spPr>
        <p:txBody>
          <a:bodyPr/>
          <a:lstStyle/>
          <a:p>
            <a:pPr eaLnBrk="1" hangingPunct="1"/>
            <a:r>
              <a:rPr lang="en-US" sz="3600" b="1" dirty="0" smtClean="0">
                <a:solidFill>
                  <a:srgbClr val="254061"/>
                </a:solidFill>
                <a:latin typeface="Arial" charset="0"/>
                <a:ea typeface="ＭＳ Ｐゴシック" pitchFamily="29" charset="-128"/>
                <a:cs typeface="Arial" charset="0"/>
              </a:rPr>
              <a:t>Critical Care is Error Prone</a:t>
            </a:r>
          </a:p>
        </p:txBody>
      </p:sp>
      <p:sp>
        <p:nvSpPr>
          <p:cNvPr id="10244" name="TextBox 5"/>
          <p:cNvSpPr txBox="1">
            <a:spLocks noChangeArrowheads="1"/>
          </p:cNvSpPr>
          <p:nvPr/>
        </p:nvSpPr>
        <p:spPr bwMode="auto">
          <a:xfrm>
            <a:off x="752475" y="4862036"/>
            <a:ext cx="7639050" cy="1631216"/>
          </a:xfrm>
          <a:prstGeom prst="rect">
            <a:avLst/>
          </a:prstGeom>
          <a:solidFill>
            <a:schemeClr val="bg1">
              <a:alpha val="84000"/>
            </a:schemeClr>
          </a:solidFill>
          <a:ln w="9525">
            <a:noFill/>
            <a:miter lim="800000"/>
            <a:headEnd/>
            <a:tailEnd/>
          </a:ln>
        </p:spPr>
        <p:txBody>
          <a:bodyPr wrap="square">
            <a:spAutoFit/>
          </a:bodyPr>
          <a:lstStyle/>
          <a:p>
            <a:pPr algn="ctr"/>
            <a:r>
              <a:rPr lang="en-US" sz="2000" dirty="0" smtClean="0">
                <a:cs typeface="Arial" charset="0"/>
              </a:rPr>
              <a:t>“</a:t>
            </a:r>
            <a:r>
              <a:rPr lang="en-US" sz="2000" dirty="0" smtClean="0"/>
              <a:t>Critical care settings provide life-saving care for the sickest patients but are also associated with significant risks for adverse events and serious errors. It will be especially important to </a:t>
            </a:r>
            <a:r>
              <a:rPr lang="en-US" sz="2000" b="1" dirty="0" smtClean="0"/>
              <a:t>‘engineer out’ slips and lapses</a:t>
            </a:r>
            <a:r>
              <a:rPr lang="en-US" sz="2000" dirty="0" smtClean="0"/>
              <a:t>, to improve the likelihood that treatment in the ICUs is implemented as intended.”</a:t>
            </a:r>
            <a:endParaRPr lang="en-US" sz="2000" dirty="0">
              <a:cs typeface="Arial" charset="0"/>
            </a:endParaRPr>
          </a:p>
        </p:txBody>
      </p:sp>
      <p:sp>
        <p:nvSpPr>
          <p:cNvPr id="8" name="Rectangle 7"/>
          <p:cNvSpPr/>
          <p:nvPr/>
        </p:nvSpPr>
        <p:spPr>
          <a:xfrm>
            <a:off x="0" y="6550223"/>
            <a:ext cx="4074774" cy="307777"/>
          </a:xfrm>
          <a:prstGeom prst="rect">
            <a:avLst/>
          </a:prstGeom>
        </p:spPr>
        <p:txBody>
          <a:bodyPr wrap="none">
            <a:spAutoFit/>
          </a:bodyPr>
          <a:lstStyle/>
          <a:p>
            <a:r>
              <a:rPr lang="en-US" sz="1400" i="1" dirty="0" smtClean="0">
                <a:cs typeface="Arial" charset="0"/>
              </a:rPr>
              <a:t>Rothschild JM et al. </a:t>
            </a:r>
            <a:r>
              <a:rPr lang="en-US" sz="1400" i="1" dirty="0" err="1" smtClean="0">
                <a:cs typeface="Arial" charset="0"/>
              </a:rPr>
              <a:t>Crit</a:t>
            </a:r>
            <a:r>
              <a:rPr lang="en-US" sz="1400" i="1" dirty="0" smtClean="0">
                <a:cs typeface="Arial" charset="0"/>
              </a:rPr>
              <a:t> Care Med 2005;33:1694</a:t>
            </a:r>
            <a:endParaRPr lang="en-US" sz="1400" i="1" dirty="0"/>
          </a:p>
        </p:txBody>
      </p:sp>
      <p:grpSp>
        <p:nvGrpSpPr>
          <p:cNvPr id="2" name="Group 12"/>
          <p:cNvGrpSpPr/>
          <p:nvPr/>
        </p:nvGrpSpPr>
        <p:grpSpPr>
          <a:xfrm>
            <a:off x="457041" y="1066800"/>
            <a:ext cx="8229918" cy="3738265"/>
            <a:chOff x="609600" y="1219200"/>
            <a:chExt cx="8229918" cy="3738265"/>
          </a:xfrm>
        </p:grpSpPr>
        <p:graphicFrame>
          <p:nvGraphicFramePr>
            <p:cNvPr id="11" name="Content Placeholder 10"/>
            <p:cNvGraphicFramePr>
              <a:graphicFrameLocks/>
            </p:cNvGraphicFramePr>
            <p:nvPr/>
          </p:nvGraphicFramePr>
          <p:xfrm>
            <a:off x="609600" y="1295400"/>
            <a:ext cx="5410200" cy="3200400"/>
          </p:xfrm>
          <a:graphic>
            <a:graphicData uri="http://schemas.openxmlformats.org/drawingml/2006/table">
              <a:tbl>
                <a:tblPr firstRow="1" bandRow="1">
                  <a:tableStyleId>{5C22544A-7EE6-4342-B048-85BDC9FD1C3A}</a:tableStyleId>
                </a:tblPr>
                <a:tblGrid>
                  <a:gridCol w="3429000"/>
                  <a:gridCol w="1981200"/>
                </a:tblGrid>
                <a:tr h="0">
                  <a:tc>
                    <a:txBody>
                      <a:bodyPr/>
                      <a:lstStyle/>
                      <a:p>
                        <a:pPr algn="ctr"/>
                        <a:r>
                          <a:rPr lang="en-US" sz="1800" dirty="0" smtClean="0">
                            <a:latin typeface="Arial"/>
                            <a:cs typeface="Arial"/>
                          </a:rPr>
                          <a:t>Clinical Activity</a:t>
                        </a:r>
                        <a:endParaRPr lang="en-US" sz="1800" dirty="0">
                          <a:latin typeface="Arial"/>
                          <a:cs typeface="Arial"/>
                        </a:endParaRPr>
                      </a:p>
                    </a:txBody>
                    <a:tcPr/>
                  </a:tc>
                  <a:tc>
                    <a:txBody>
                      <a:bodyPr/>
                      <a:lstStyle/>
                      <a:p>
                        <a:pPr algn="ctr"/>
                        <a:r>
                          <a:rPr lang="en-US" sz="1800" dirty="0" smtClean="0">
                            <a:latin typeface="Arial"/>
                            <a:cs typeface="Arial"/>
                          </a:rPr>
                          <a:t>%</a:t>
                        </a:r>
                        <a:r>
                          <a:rPr lang="en-US" sz="1800" baseline="0" dirty="0" smtClean="0">
                            <a:latin typeface="Arial"/>
                            <a:cs typeface="Arial"/>
                          </a:rPr>
                          <a:t> of Errors*</a:t>
                        </a:r>
                        <a:endParaRPr lang="en-US" sz="1800" dirty="0">
                          <a:latin typeface="Arial"/>
                          <a:cs typeface="Arial"/>
                        </a:endParaRPr>
                      </a:p>
                    </a:txBody>
                    <a:tcPr/>
                  </a:tc>
                </a:tr>
                <a:tr h="282418">
                  <a:tc>
                    <a:txBody>
                      <a:bodyPr/>
                      <a:lstStyle/>
                      <a:p>
                        <a:r>
                          <a:rPr lang="en-US" sz="1600" b="1" dirty="0" smtClean="0">
                            <a:latin typeface="Arial"/>
                            <a:cs typeface="Arial"/>
                          </a:rPr>
                          <a:t>Treatment and Procedure Errors</a:t>
                        </a:r>
                        <a:endParaRPr lang="en-US" sz="1600" b="1" dirty="0">
                          <a:latin typeface="Arial"/>
                          <a:cs typeface="Arial"/>
                        </a:endParaRPr>
                      </a:p>
                    </a:txBody>
                    <a:tcPr/>
                  </a:tc>
                  <a:tc>
                    <a:txBody>
                      <a:bodyPr/>
                      <a:lstStyle/>
                      <a:p>
                        <a:pPr algn="ctr"/>
                        <a:r>
                          <a:rPr lang="en-US" sz="1600" b="1" dirty="0" smtClean="0">
                            <a:latin typeface="Arial"/>
                            <a:cs typeface="Arial"/>
                          </a:rPr>
                          <a:t>74.8</a:t>
                        </a:r>
                        <a:r>
                          <a:rPr lang="en-US" sz="1600" b="1" baseline="0" dirty="0" smtClean="0">
                            <a:latin typeface="Arial"/>
                            <a:cs typeface="Arial"/>
                          </a:rPr>
                          <a:t>   </a:t>
                        </a:r>
                        <a:endParaRPr lang="en-US" sz="1600" b="1" dirty="0">
                          <a:latin typeface="Arial"/>
                          <a:cs typeface="Arial"/>
                        </a:endParaRPr>
                      </a:p>
                    </a:txBody>
                    <a:tcPr/>
                  </a:tc>
                </a:tr>
                <a:tr h="282418">
                  <a:tc>
                    <a:txBody>
                      <a:bodyPr/>
                      <a:lstStyle/>
                      <a:p>
                        <a:r>
                          <a:rPr lang="en-US" sz="1400" dirty="0" smtClean="0">
                            <a:latin typeface="Arial"/>
                            <a:cs typeface="Arial"/>
                          </a:rPr>
                          <a:t>    Medication error</a:t>
                        </a:r>
                        <a:endParaRPr lang="en-US" sz="1400" dirty="0">
                          <a:latin typeface="Arial"/>
                          <a:cs typeface="Arial"/>
                        </a:endParaRPr>
                      </a:p>
                    </a:txBody>
                    <a:tcPr/>
                  </a:tc>
                  <a:tc>
                    <a:txBody>
                      <a:bodyPr/>
                      <a:lstStyle/>
                      <a:p>
                        <a:pPr algn="ctr"/>
                        <a:r>
                          <a:rPr lang="en-US" sz="1400" dirty="0" smtClean="0">
                            <a:latin typeface="Arial"/>
                            <a:cs typeface="Arial"/>
                          </a:rPr>
                          <a:t>61.4</a:t>
                        </a:r>
                        <a:endParaRPr lang="en-US" sz="1400" dirty="0">
                          <a:latin typeface="Arial"/>
                          <a:cs typeface="Arial"/>
                        </a:endParaRPr>
                      </a:p>
                    </a:txBody>
                    <a:tcPr/>
                  </a:tc>
                </a:tr>
                <a:tr h="282418">
                  <a:tc>
                    <a:txBody>
                      <a:bodyPr/>
                      <a:lstStyle/>
                      <a:p>
                        <a:r>
                          <a:rPr lang="en-US" sz="1400" dirty="0" smtClean="0">
                            <a:latin typeface="Arial"/>
                            <a:cs typeface="Arial"/>
                          </a:rPr>
                          <a:t>    Failure to follow</a:t>
                        </a:r>
                        <a:r>
                          <a:rPr lang="en-US" sz="1400" baseline="0" dirty="0" smtClean="0">
                            <a:latin typeface="Arial"/>
                            <a:cs typeface="Arial"/>
                          </a:rPr>
                          <a:t> protocol</a:t>
                        </a:r>
                        <a:endParaRPr lang="en-US" sz="1400" dirty="0">
                          <a:latin typeface="Arial"/>
                          <a:cs typeface="Arial"/>
                        </a:endParaRPr>
                      </a:p>
                    </a:txBody>
                    <a:tcPr/>
                  </a:tc>
                  <a:tc>
                    <a:txBody>
                      <a:bodyPr/>
                      <a:lstStyle/>
                      <a:p>
                        <a:pPr algn="ctr"/>
                        <a:r>
                          <a:rPr lang="en-US" sz="1400" dirty="0" smtClean="0">
                            <a:latin typeface="Arial"/>
                            <a:cs typeface="Arial"/>
                          </a:rPr>
                          <a:t>7.9</a:t>
                        </a:r>
                        <a:endParaRPr lang="en-US" sz="1400" dirty="0">
                          <a:latin typeface="Arial"/>
                          <a:cs typeface="Arial"/>
                        </a:endParaRPr>
                      </a:p>
                    </a:txBody>
                    <a:tcPr/>
                  </a:tc>
                </a:tr>
                <a:tr h="282418">
                  <a:tc>
                    <a:txBody>
                      <a:bodyPr/>
                      <a:lstStyle/>
                      <a:p>
                        <a:r>
                          <a:rPr lang="en-US" sz="1600" b="1" dirty="0" smtClean="0">
                            <a:latin typeface="Arial"/>
                            <a:cs typeface="Arial"/>
                          </a:rPr>
                          <a:t>Prevention and Diagnostic Errors</a:t>
                        </a:r>
                        <a:endParaRPr lang="en-US" sz="1600" b="1" dirty="0">
                          <a:latin typeface="Arial"/>
                          <a:cs typeface="Arial"/>
                        </a:endParaRPr>
                      </a:p>
                    </a:txBody>
                    <a:tcPr/>
                  </a:tc>
                  <a:tc>
                    <a:txBody>
                      <a:bodyPr/>
                      <a:lstStyle/>
                      <a:p>
                        <a:pPr algn="ctr"/>
                        <a:r>
                          <a:rPr lang="en-US" sz="1600" b="1" dirty="0" smtClean="0">
                            <a:latin typeface="Arial"/>
                            <a:cs typeface="Arial"/>
                          </a:rPr>
                          <a:t>24.2</a:t>
                        </a:r>
                        <a:endParaRPr lang="en-US" sz="1600" b="1" dirty="0">
                          <a:latin typeface="Arial"/>
                          <a:cs typeface="Arial"/>
                        </a:endParaRPr>
                      </a:p>
                    </a:txBody>
                    <a:tcPr/>
                  </a:tc>
                </a:tr>
                <a:tr h="282418">
                  <a:tc>
                    <a:txBody>
                      <a:bodyPr/>
                      <a:lstStyle/>
                      <a:p>
                        <a:r>
                          <a:rPr lang="en-US" sz="1400" dirty="0" smtClean="0">
                            <a:latin typeface="Arial"/>
                            <a:cs typeface="Arial"/>
                          </a:rPr>
                          <a:t>    Failure</a:t>
                        </a:r>
                        <a:r>
                          <a:rPr lang="en-US" sz="1400" baseline="0" dirty="0" smtClean="0">
                            <a:latin typeface="Arial"/>
                            <a:cs typeface="Arial"/>
                          </a:rPr>
                          <a:t> to follow protocol</a:t>
                        </a:r>
                        <a:endParaRPr lang="en-US" sz="1400" dirty="0">
                          <a:latin typeface="Arial"/>
                          <a:cs typeface="Arial"/>
                        </a:endParaRPr>
                      </a:p>
                    </a:txBody>
                    <a:tcPr/>
                  </a:tc>
                  <a:tc>
                    <a:txBody>
                      <a:bodyPr/>
                      <a:lstStyle/>
                      <a:p>
                        <a:pPr algn="ctr"/>
                        <a:r>
                          <a:rPr lang="en-US" sz="1400" dirty="0" smtClean="0">
                            <a:latin typeface="Arial"/>
                            <a:cs typeface="Arial"/>
                          </a:rPr>
                          <a:t>10.8</a:t>
                        </a:r>
                        <a:endParaRPr lang="en-US" sz="1400" dirty="0">
                          <a:latin typeface="Arial"/>
                          <a:cs typeface="Arial"/>
                        </a:endParaRPr>
                      </a:p>
                    </a:txBody>
                    <a:tcPr/>
                  </a:tc>
                </a:tr>
                <a:tr h="282418">
                  <a:tc>
                    <a:txBody>
                      <a:bodyPr/>
                      <a:lstStyle/>
                      <a:p>
                        <a:r>
                          <a:rPr lang="en-US" sz="1400" dirty="0" smtClean="0">
                            <a:latin typeface="Arial"/>
                            <a:cs typeface="Arial"/>
                          </a:rPr>
                          <a:t>    Avoidable delays in diagnosis</a:t>
                        </a:r>
                        <a:endParaRPr lang="en-US" sz="1400" dirty="0">
                          <a:latin typeface="Arial"/>
                          <a:cs typeface="Arial"/>
                        </a:endParaRPr>
                      </a:p>
                    </a:txBody>
                    <a:tcPr/>
                  </a:tc>
                  <a:tc>
                    <a:txBody>
                      <a:bodyPr/>
                      <a:lstStyle/>
                      <a:p>
                        <a:pPr algn="ctr"/>
                        <a:r>
                          <a:rPr lang="en-US" sz="1400" dirty="0" smtClean="0">
                            <a:latin typeface="Arial"/>
                            <a:cs typeface="Arial"/>
                          </a:rPr>
                          <a:t>4.7</a:t>
                        </a:r>
                        <a:endParaRPr lang="en-US" sz="1400" dirty="0">
                          <a:latin typeface="Arial"/>
                          <a:cs typeface="Arial"/>
                        </a:endParaRPr>
                      </a:p>
                    </a:txBody>
                    <a:tcPr/>
                  </a:tc>
                </a:tr>
                <a:tr h="282418">
                  <a:tc>
                    <a:txBody>
                      <a:bodyPr/>
                      <a:lstStyle/>
                      <a:p>
                        <a:r>
                          <a:rPr lang="en-US" sz="1600" b="1" dirty="0" smtClean="0">
                            <a:latin typeface="Arial"/>
                            <a:cs typeface="Arial"/>
                          </a:rPr>
                          <a:t>Monitoring and Reporting Errors</a:t>
                        </a:r>
                        <a:endParaRPr lang="en-US" sz="1600" b="1" dirty="0">
                          <a:latin typeface="Arial"/>
                          <a:cs typeface="Arial"/>
                        </a:endParaRPr>
                      </a:p>
                    </a:txBody>
                    <a:tcPr/>
                  </a:tc>
                  <a:tc>
                    <a:txBody>
                      <a:bodyPr/>
                      <a:lstStyle/>
                      <a:p>
                        <a:pPr algn="ctr"/>
                        <a:r>
                          <a:rPr lang="en-US" sz="1600" b="1" dirty="0" smtClean="0">
                            <a:latin typeface="Arial"/>
                            <a:cs typeface="Arial"/>
                          </a:rPr>
                          <a:t>19.9</a:t>
                        </a:r>
                        <a:endParaRPr lang="en-US" sz="1600" b="1" dirty="0">
                          <a:latin typeface="Arial"/>
                          <a:cs typeface="Arial"/>
                        </a:endParaRPr>
                      </a:p>
                    </a:txBody>
                    <a:tcPr/>
                  </a:tc>
                </a:tr>
                <a:tr h="282418">
                  <a:tc>
                    <a:txBody>
                      <a:bodyPr/>
                      <a:lstStyle/>
                      <a:p>
                        <a:r>
                          <a:rPr lang="en-US" sz="1400" dirty="0" smtClean="0">
                            <a:latin typeface="Arial"/>
                            <a:cs typeface="Arial"/>
                          </a:rPr>
                          <a:t>    Inadequate reporting / communication</a:t>
                        </a:r>
                        <a:endParaRPr lang="en-US" sz="1400" dirty="0">
                          <a:latin typeface="Arial"/>
                          <a:cs typeface="Arial"/>
                        </a:endParaRPr>
                      </a:p>
                    </a:txBody>
                    <a:tcPr/>
                  </a:tc>
                  <a:tc>
                    <a:txBody>
                      <a:bodyPr/>
                      <a:lstStyle/>
                      <a:p>
                        <a:pPr algn="ctr"/>
                        <a:r>
                          <a:rPr lang="en-US" sz="1400" dirty="0" smtClean="0">
                            <a:latin typeface="Arial"/>
                            <a:cs typeface="Arial"/>
                          </a:rPr>
                          <a:t>13.7</a:t>
                        </a:r>
                        <a:endParaRPr lang="en-US" sz="1400" dirty="0">
                          <a:latin typeface="Arial"/>
                          <a:cs typeface="Arial"/>
                        </a:endParaRPr>
                      </a:p>
                    </a:txBody>
                    <a:tcPr/>
                  </a:tc>
                </a:tr>
                <a:tr h="282418">
                  <a:tc>
                    <a:txBody>
                      <a:bodyPr/>
                      <a:lstStyle/>
                      <a:p>
                        <a:r>
                          <a:rPr lang="en-US" sz="1400" dirty="0" smtClean="0">
                            <a:latin typeface="Arial"/>
                            <a:cs typeface="Arial"/>
                          </a:rPr>
                          <a:t>    Inadequate</a:t>
                        </a:r>
                        <a:r>
                          <a:rPr lang="en-US" sz="1400" baseline="0" dirty="0" smtClean="0">
                            <a:latin typeface="Arial"/>
                            <a:cs typeface="Arial"/>
                          </a:rPr>
                          <a:t> monitoring system</a:t>
                        </a:r>
                        <a:endParaRPr lang="en-US" sz="1400" dirty="0">
                          <a:latin typeface="Arial"/>
                          <a:cs typeface="Arial"/>
                        </a:endParaRPr>
                      </a:p>
                    </a:txBody>
                    <a:tcPr/>
                  </a:tc>
                  <a:tc>
                    <a:txBody>
                      <a:bodyPr/>
                      <a:lstStyle/>
                      <a:p>
                        <a:pPr algn="ctr"/>
                        <a:r>
                          <a:rPr lang="en-US" sz="1400" dirty="0" smtClean="0">
                            <a:latin typeface="Arial"/>
                            <a:cs typeface="Arial"/>
                          </a:rPr>
                          <a:t>6.1</a:t>
                        </a:r>
                        <a:endParaRPr lang="en-US" sz="1400" dirty="0">
                          <a:latin typeface="Arial"/>
                          <a:cs typeface="Arial"/>
                        </a:endParaRPr>
                      </a:p>
                    </a:txBody>
                    <a:tcPr/>
                  </a:tc>
                </a:tr>
              </a:tbl>
            </a:graphicData>
          </a:graphic>
        </p:graphicFrame>
        <p:pic>
          <p:nvPicPr>
            <p:cNvPr id="10" name="Picture 9" descr="Rothschild CCM 2005.pdf"/>
            <p:cNvPicPr>
              <a:picLocks noChangeAspect="1"/>
            </p:cNvPicPr>
            <p:nvPr/>
          </p:nvPicPr>
          <p:blipFill>
            <a:blip r:embed="rId3" cstate="print"/>
            <a:srcRect l="3692" t="6437" r="4923" b="4598"/>
            <a:stretch>
              <a:fillRect/>
            </a:stretch>
          </p:blipFill>
          <p:spPr>
            <a:xfrm>
              <a:off x="6324600" y="1219200"/>
              <a:ext cx="2514918" cy="3276601"/>
            </a:xfrm>
            <a:prstGeom prst="rect">
              <a:avLst/>
            </a:prstGeom>
            <a:solidFill>
              <a:schemeClr val="bg1"/>
            </a:solidFill>
            <a:ln>
              <a:solidFill>
                <a:schemeClr val="bg1">
                  <a:lumMod val="95000"/>
                </a:schemeClr>
              </a:solidFill>
            </a:ln>
            <a:effectLst>
              <a:outerShdw blurRad="50800" dist="38100" dir="2700000" algn="tl" rotWithShape="0">
                <a:srgbClr val="000000">
                  <a:alpha val="43000"/>
                </a:srgbClr>
              </a:outerShdw>
            </a:effectLst>
          </p:spPr>
        </p:pic>
        <p:sp>
          <p:nvSpPr>
            <p:cNvPr id="12" name="TextBox 11"/>
            <p:cNvSpPr txBox="1"/>
            <p:nvPr/>
          </p:nvSpPr>
          <p:spPr>
            <a:xfrm>
              <a:off x="609601" y="4495800"/>
              <a:ext cx="5334000" cy="461665"/>
            </a:xfrm>
            <a:prstGeom prst="rect">
              <a:avLst/>
            </a:prstGeom>
            <a:noFill/>
          </p:spPr>
          <p:txBody>
            <a:bodyPr wrap="square" rtlCol="0">
              <a:spAutoFit/>
            </a:bodyPr>
            <a:lstStyle/>
            <a:p>
              <a:r>
                <a:rPr lang="en-US" sz="1200" i="1" dirty="0" smtClean="0"/>
                <a:t>*More than one factor may be associated with a serious medical error, with the total exceeding 100%</a:t>
              </a:r>
              <a:endParaRPr lang="en-US" dirty="0"/>
            </a:p>
          </p:txBody>
        </p:sp>
      </p:grpSp>
      <p:sp>
        <p:nvSpPr>
          <p:cNvPr id="9" name="Slide Number Placeholder 4"/>
          <p:cNvSpPr>
            <a:spLocks noGrp="1"/>
          </p:cNvSpPr>
          <p:nvPr>
            <p:ph type="sldNum" sz="quarter" idx="12"/>
          </p:nvPr>
        </p:nvSpPr>
        <p:spPr>
          <a:xfrm>
            <a:off x="7010400" y="6492875"/>
            <a:ext cx="2133600" cy="365125"/>
          </a:xfrm>
        </p:spPr>
        <p:txBody>
          <a:bodyPr/>
          <a:lstStyle/>
          <a:p>
            <a:pPr>
              <a:defRPr/>
            </a:pPr>
            <a:fld id="{F7E8BB10-08EA-4850-84BA-E6D747F1D1AD}" type="slidenum">
              <a:rPr lang="en-US" smtClean="0"/>
              <a:pPr>
                <a:defRPr/>
              </a:pPr>
              <a:t>18</a:t>
            </a:fld>
            <a:endParaRPr lang="en-US"/>
          </a:p>
        </p:txBody>
      </p:sp>
    </p:spTree>
    <p:extLst>
      <p:ext uri="{BB962C8B-B14F-4D97-AF65-F5344CB8AC3E}">
        <p14:creationId xmlns:p14="http://schemas.microsoft.com/office/powerpoint/2010/main" val="360864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Screen Shot 2014-04-17 at 4.04.34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02005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H:\Screen Shot 2014-04-17 at 4.06.24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334000" cy="3286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469715" y="5493603"/>
            <a:ext cx="85218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Each </a:t>
            </a:r>
            <a:r>
              <a:rPr kumimoji="0" lang="en-US" altLang="en-US" sz="2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hour</a:t>
            </a:r>
            <a:r>
              <a:rPr kumimoji="0" lang="en-US" alt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delay in antibiotic administration to septic patients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result in a </a:t>
            </a:r>
            <a:r>
              <a:rPr kumimoji="0" lang="en-US" altLang="en-US" sz="2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7.6%</a:t>
            </a:r>
            <a:r>
              <a:rPr kumimoji="0" lang="en-US" alt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increased mortality risk.</a:t>
            </a:r>
            <a:endParaRPr kumimoji="0" lang="en-US" altLang="en-US" sz="4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965686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 y="76200"/>
            <a:ext cx="8927081" cy="29083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585629707"/>
              </p:ext>
            </p:extLst>
          </p:nvPr>
        </p:nvGraphicFramePr>
        <p:xfrm>
          <a:off x="112059" y="3093720"/>
          <a:ext cx="8714918" cy="3535680"/>
        </p:xfrm>
        <a:graphic>
          <a:graphicData uri="http://schemas.openxmlformats.org/drawingml/2006/table">
            <a:tbl>
              <a:tblPr firstRow="1" bandRow="1">
                <a:tableStyleId>{2D5ABB26-0587-4C30-8999-92F81FD0307C}</a:tableStyleId>
              </a:tblPr>
              <a:tblGrid>
                <a:gridCol w="871491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cap="none" spc="0" dirty="0" smtClean="0">
                          <a:ln w="0"/>
                          <a:solidFill>
                            <a:schemeClr val="accent1"/>
                          </a:solidFill>
                          <a:effectLst>
                            <a:outerShdw blurRad="38100" dist="25400" dir="5400000" algn="ctr" rotWithShape="0">
                              <a:srgbClr val="6E747A">
                                <a:alpha val="43000"/>
                              </a:srgbClr>
                            </a:outerShdw>
                          </a:effectLst>
                        </a:rPr>
                        <a:t>Presentation Outline</a:t>
                      </a:r>
                    </a:p>
                  </a:txBody>
                  <a:tcPr>
                    <a:lnB w="12700" cap="flat" cmpd="sng" algn="ctr">
                      <a:no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Clinical Informatics</a:t>
                      </a:r>
                    </a:p>
                  </a:txBody>
                  <a:tcP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Overview of the Current</a:t>
                      </a:r>
                      <a:r>
                        <a:rPr lang="en-US" baseline="0" dirty="0" smtClean="0"/>
                        <a:t> Reality </a:t>
                      </a:r>
                      <a:r>
                        <a:rPr lang="en-US" dirty="0" smtClean="0"/>
                        <a:t>in Critical Care</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r>
                        <a:rPr lang="en-US" dirty="0" smtClean="0"/>
                        <a:t>How Did We Get Here</a:t>
                      </a:r>
                      <a:endParaRPr lang="en-US" dirty="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r>
                        <a:rPr lang="en-US" baseline="0" dirty="0" smtClean="0"/>
                        <a:t>This is Inadequate – A Deeper Dive into the Data</a:t>
                      </a:r>
                      <a:endParaRPr lang="en-US" dirty="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70840">
                <a:tc>
                  <a:txBody>
                    <a:bodyPr/>
                    <a:lstStyle/>
                    <a:p>
                      <a:r>
                        <a:rPr lang="en-US" dirty="0" smtClean="0"/>
                        <a:t>Where Do</a:t>
                      </a:r>
                      <a:r>
                        <a:rPr lang="en-US" baseline="0" dirty="0" smtClean="0"/>
                        <a:t> We Go From Here – Building Towards Enhanced Situational Awareness</a:t>
                      </a:r>
                      <a:endParaRPr lang="en-US" dirty="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85420">
                <a:tc>
                  <a:txBody>
                    <a:bodyPr/>
                    <a:lstStyle/>
                    <a:p>
                      <a:r>
                        <a:rPr lang="en-US" dirty="0" smtClean="0"/>
                        <a:t>What Difference Does it Make</a:t>
                      </a:r>
                      <a:endParaRPr lang="en-US" dirty="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85420">
                <a:tc>
                  <a:txBody>
                    <a:bodyPr/>
                    <a:lstStyle/>
                    <a:p>
                      <a:r>
                        <a:rPr lang="en-US" dirty="0" smtClean="0"/>
                        <a:t>Extra</a:t>
                      </a:r>
                      <a:r>
                        <a:rPr lang="en-US" baseline="0" dirty="0" smtClean="0"/>
                        <a:t> Slides</a:t>
                      </a:r>
                      <a:endParaRPr lang="en-US" dirty="0"/>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65671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lamesnation.ca/uploads/Image/Confusi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840" y="1242596"/>
            <a:ext cx="8442983" cy="56154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enterstage.org/portals/41/images/dramaturgy/headers/HowDidWeGetHe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
            <a:ext cx="4953000" cy="124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924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609600" y="152400"/>
            <a:ext cx="7772400" cy="1143000"/>
          </a:xfrm>
        </p:spPr>
        <p:txBody>
          <a:bodyPr/>
          <a:lstStyle/>
          <a:p>
            <a:pPr algn="l"/>
            <a:r>
              <a:rPr lang="en-US" sz="2400" b="1" dirty="0" smtClean="0">
                <a:solidFill>
                  <a:schemeClr val="tx1"/>
                </a:solidFill>
                <a:latin typeface="Verdana" pitchFamily="34" charset="0"/>
              </a:rPr>
              <a:t>Reactive Medicine: Phases of Monitoring</a:t>
            </a:r>
            <a:endParaRPr lang="en-US" sz="3200" dirty="0">
              <a:latin typeface="Verdana" pitchFamily="34" charset="0"/>
            </a:endParaRPr>
          </a:p>
        </p:txBody>
      </p:sp>
      <p:sp>
        <p:nvSpPr>
          <p:cNvPr id="250883" name="Rectangle 3"/>
          <p:cNvSpPr>
            <a:spLocks noGrp="1" noChangeArrowheads="1"/>
          </p:cNvSpPr>
          <p:nvPr>
            <p:ph type="body" idx="1"/>
          </p:nvPr>
        </p:nvSpPr>
        <p:spPr>
          <a:xfrm>
            <a:off x="685800" y="1333500"/>
            <a:ext cx="8077200" cy="2692400"/>
          </a:xfrm>
        </p:spPr>
        <p:txBody>
          <a:bodyPr/>
          <a:lstStyle/>
          <a:p>
            <a:pPr>
              <a:buFont typeface="Times" pitchFamily="64" charset="0"/>
              <a:buChar char="•"/>
            </a:pPr>
            <a:r>
              <a:rPr lang="en-US" sz="2800" dirty="0"/>
              <a:t>Phase 1:  Clinical neuromonitoring</a:t>
            </a:r>
          </a:p>
          <a:p>
            <a:pPr lvl="1">
              <a:buFont typeface="Times" pitchFamily="64" charset="0"/>
              <a:buChar char="•"/>
            </a:pPr>
            <a:r>
              <a:rPr lang="en-US" dirty="0"/>
              <a:t>1960-1980</a:t>
            </a:r>
          </a:p>
          <a:p>
            <a:pPr lvl="1">
              <a:buFont typeface="Times" pitchFamily="64" charset="0"/>
              <a:buChar char="•"/>
            </a:pPr>
            <a:r>
              <a:rPr lang="en-US" dirty="0"/>
              <a:t>React to clinical </a:t>
            </a:r>
            <a:r>
              <a:rPr lang="en-US" dirty="0" smtClean="0"/>
              <a:t>events paired with clinical treatment protocol followed blindly.</a:t>
            </a:r>
            <a:endParaRPr lang="en-US" dirty="0"/>
          </a:p>
          <a:p>
            <a:pPr>
              <a:buFont typeface="Times" pitchFamily="64" charset="0"/>
              <a:buChar char="•"/>
            </a:pPr>
            <a:endParaRPr lang="en-US" dirty="0">
              <a:solidFill>
                <a:srgbClr val="FFFFFF"/>
              </a:solidFill>
            </a:endParaRPr>
          </a:p>
        </p:txBody>
      </p:sp>
      <p:sp>
        <p:nvSpPr>
          <p:cNvPr id="250884" name="Line 4"/>
          <p:cNvSpPr>
            <a:spLocks noChangeShapeType="1"/>
          </p:cNvSpPr>
          <p:nvPr/>
        </p:nvSpPr>
        <p:spPr bwMode="auto">
          <a:xfrm>
            <a:off x="762000" y="1219200"/>
            <a:ext cx="8001000" cy="0"/>
          </a:xfrm>
          <a:prstGeom prst="line">
            <a:avLst/>
          </a:prstGeom>
          <a:noFill/>
          <a:ln w="12700" cap="sq">
            <a:solidFill>
              <a:schemeClr val="tx1"/>
            </a:solidFill>
            <a:round/>
            <a:headEnd type="none" w="sm" len="sm"/>
            <a:tailEnd type="none" w="sm" len="sm"/>
          </a:ln>
          <a:effectLst/>
        </p:spPr>
        <p:txBody>
          <a:bodyPr wrap="none" anchor="ctr"/>
          <a:lstStyle/>
          <a:p>
            <a:endParaRPr lang="en-US"/>
          </a:p>
        </p:txBody>
      </p:sp>
      <p:pic>
        <p:nvPicPr>
          <p:cNvPr id="5" name="Picture 2" descr="H:\ICU Monitoring\Pictures\Old Patient Monitor.jpg"/>
          <p:cNvPicPr>
            <a:picLocks noChangeAspect="1" noChangeArrowheads="1"/>
          </p:cNvPicPr>
          <p:nvPr/>
        </p:nvPicPr>
        <p:blipFill>
          <a:blip r:embed="rId3" cstate="print"/>
          <a:srcRect/>
          <a:stretch>
            <a:fillRect/>
          </a:stretch>
        </p:blipFill>
        <p:spPr bwMode="auto">
          <a:xfrm>
            <a:off x="5841999" y="3476625"/>
            <a:ext cx="2933241" cy="3381375"/>
          </a:xfrm>
          <a:prstGeom prst="rect">
            <a:avLst/>
          </a:prstGeom>
          <a:noFill/>
        </p:spPr>
      </p:pic>
      <p:pic>
        <p:nvPicPr>
          <p:cNvPr id="6" name="Picture 3" descr="H:\ICU Monitoring\Pictures\Nate1.jpe"/>
          <p:cNvPicPr>
            <a:picLocks noChangeAspect="1" noChangeArrowheads="1"/>
          </p:cNvPicPr>
          <p:nvPr/>
        </p:nvPicPr>
        <p:blipFill>
          <a:blip r:embed="rId4" cstate="print"/>
          <a:srcRect/>
          <a:stretch>
            <a:fillRect/>
          </a:stretch>
        </p:blipFill>
        <p:spPr bwMode="auto">
          <a:xfrm>
            <a:off x="558800" y="3543300"/>
            <a:ext cx="4819650" cy="3009900"/>
          </a:xfrm>
          <a:prstGeom prst="rect">
            <a:avLst/>
          </a:prstGeom>
          <a:noFill/>
        </p:spPr>
      </p:pic>
    </p:spTree>
    <p:extLst>
      <p:ext uri="{BB962C8B-B14F-4D97-AF65-F5344CB8AC3E}">
        <p14:creationId xmlns:p14="http://schemas.microsoft.com/office/powerpoint/2010/main" val="10930521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76200"/>
            <a:ext cx="8229600" cy="639763"/>
          </a:xfrm>
        </p:spPr>
        <p:txBody>
          <a:bodyPr>
            <a:normAutofit fontScale="90000"/>
          </a:bodyPr>
          <a:lstStyle/>
          <a:p>
            <a:r>
              <a:rPr lang="en-US" sz="4000" dirty="0" smtClean="0"/>
              <a:t>Clinical examination</a:t>
            </a:r>
          </a:p>
        </p:txBody>
      </p:sp>
      <p:sp>
        <p:nvSpPr>
          <p:cNvPr id="16387" name="Rectangle 3"/>
          <p:cNvSpPr>
            <a:spLocks noGrp="1" noChangeArrowheads="1"/>
          </p:cNvSpPr>
          <p:nvPr>
            <p:ph type="body" idx="1"/>
          </p:nvPr>
        </p:nvSpPr>
        <p:spPr>
          <a:xfrm>
            <a:off x="-76200" y="609600"/>
            <a:ext cx="9144000" cy="990600"/>
          </a:xfrm>
        </p:spPr>
        <p:txBody>
          <a:bodyPr/>
          <a:lstStyle/>
          <a:p>
            <a:pPr algn="ctr">
              <a:buFontTx/>
              <a:buNone/>
            </a:pPr>
            <a:r>
              <a:rPr lang="en-US" sz="2800" dirty="0" smtClean="0"/>
              <a:t>	Backbone of neurological diagnosis and crucial in the acute brain injury assessment but clear limitations</a:t>
            </a:r>
          </a:p>
        </p:txBody>
      </p:sp>
      <p:grpSp>
        <p:nvGrpSpPr>
          <p:cNvPr id="2" name="Group 4"/>
          <p:cNvGrpSpPr>
            <a:grpSpLocks noChangeAspect="1"/>
          </p:cNvGrpSpPr>
          <p:nvPr/>
        </p:nvGrpSpPr>
        <p:grpSpPr bwMode="auto">
          <a:xfrm>
            <a:off x="152400" y="1981200"/>
            <a:ext cx="2209800" cy="1152525"/>
            <a:chOff x="624" y="96"/>
            <a:chExt cx="1632" cy="851"/>
          </a:xfrm>
        </p:grpSpPr>
        <p:pic>
          <p:nvPicPr>
            <p:cNvPr id="16399" name="Picture 5"/>
            <p:cNvPicPr>
              <a:picLocks noChangeAspect="1" noChangeArrowheads="1"/>
            </p:cNvPicPr>
            <p:nvPr/>
          </p:nvPicPr>
          <p:blipFill>
            <a:blip r:embed="rId3" cstate="print"/>
            <a:srcRect/>
            <a:stretch>
              <a:fillRect/>
            </a:stretch>
          </p:blipFill>
          <p:spPr bwMode="auto">
            <a:xfrm>
              <a:off x="624" y="96"/>
              <a:ext cx="1632" cy="740"/>
            </a:xfrm>
            <a:prstGeom prst="rect">
              <a:avLst/>
            </a:prstGeom>
            <a:noFill/>
            <a:ln w="9525">
              <a:noFill/>
              <a:miter lim="800000"/>
              <a:headEnd/>
              <a:tailEnd/>
            </a:ln>
          </p:spPr>
        </p:pic>
        <p:pic>
          <p:nvPicPr>
            <p:cNvPr id="16400" name="Picture 6"/>
            <p:cNvPicPr>
              <a:picLocks noChangeAspect="1" noChangeArrowheads="1"/>
            </p:cNvPicPr>
            <p:nvPr/>
          </p:nvPicPr>
          <p:blipFill>
            <a:blip r:embed="rId4" cstate="print"/>
            <a:srcRect/>
            <a:stretch>
              <a:fillRect/>
            </a:stretch>
          </p:blipFill>
          <p:spPr bwMode="auto">
            <a:xfrm>
              <a:off x="816" y="839"/>
              <a:ext cx="1174" cy="108"/>
            </a:xfrm>
            <a:prstGeom prst="rect">
              <a:avLst/>
            </a:prstGeom>
            <a:noFill/>
            <a:ln w="9525">
              <a:noFill/>
              <a:miter lim="800000"/>
              <a:headEnd/>
              <a:tailEnd/>
            </a:ln>
          </p:spPr>
        </p:pic>
      </p:grpSp>
      <p:pic>
        <p:nvPicPr>
          <p:cNvPr id="16389" name="Picture 7"/>
          <p:cNvPicPr>
            <a:picLocks noChangeAspect="1" noChangeArrowheads="1"/>
          </p:cNvPicPr>
          <p:nvPr/>
        </p:nvPicPr>
        <p:blipFill>
          <a:blip r:embed="rId5" cstate="print"/>
          <a:srcRect/>
          <a:stretch>
            <a:fillRect/>
          </a:stretch>
        </p:blipFill>
        <p:spPr bwMode="auto">
          <a:xfrm>
            <a:off x="2438400" y="1752600"/>
            <a:ext cx="2043113" cy="1665288"/>
          </a:xfrm>
          <a:prstGeom prst="rect">
            <a:avLst/>
          </a:prstGeom>
          <a:noFill/>
          <a:ln w="9525">
            <a:noFill/>
            <a:miter lim="800000"/>
            <a:headEnd/>
            <a:tailEnd/>
          </a:ln>
        </p:spPr>
      </p:pic>
      <p:sp>
        <p:nvSpPr>
          <p:cNvPr id="16390" name="Text Box 8"/>
          <p:cNvSpPr txBox="1">
            <a:spLocks noChangeArrowheads="1"/>
          </p:cNvSpPr>
          <p:nvPr/>
        </p:nvSpPr>
        <p:spPr bwMode="auto">
          <a:xfrm>
            <a:off x="228600" y="4495800"/>
            <a:ext cx="4572000" cy="1803400"/>
          </a:xfrm>
          <a:prstGeom prst="rect">
            <a:avLst/>
          </a:prstGeom>
          <a:noFill/>
          <a:ln w="9525">
            <a:noFill/>
            <a:miter lim="800000"/>
            <a:headEnd/>
            <a:tailEnd/>
          </a:ln>
        </p:spPr>
        <p:txBody>
          <a:bodyPr>
            <a:spAutoFit/>
          </a:bodyPr>
          <a:lstStyle/>
          <a:p>
            <a:pPr marL="227013" indent="-227013"/>
            <a:r>
              <a:rPr lang="en-US" sz="1600" b="1"/>
              <a:t>Problems</a:t>
            </a:r>
            <a:r>
              <a:rPr lang="en-US" sz="1600"/>
              <a:t>:</a:t>
            </a:r>
          </a:p>
          <a:p>
            <a:pPr marL="227013" indent="-227013">
              <a:buFont typeface="Wingdings" pitchFamily="2" charset="2"/>
              <a:buChar char="§"/>
            </a:pPr>
            <a:r>
              <a:rPr lang="en-US" sz="1600"/>
              <a:t> Recording the best responses only</a:t>
            </a:r>
          </a:p>
          <a:p>
            <a:pPr marL="227013" indent="-227013">
              <a:buFont typeface="Wingdings" pitchFamily="2" charset="2"/>
              <a:buChar char="§"/>
            </a:pPr>
            <a:r>
              <a:rPr lang="en-US" sz="1600"/>
              <a:t> Developed on TBI patients only </a:t>
            </a:r>
          </a:p>
          <a:p>
            <a:pPr marL="227013" indent="-227013">
              <a:buFont typeface="Wingdings" pitchFamily="2" charset="2"/>
              <a:buChar char="§"/>
            </a:pPr>
            <a:r>
              <a:rPr lang="en-US" sz="1600"/>
              <a:t> Variability between experienced vs. inexperienced users </a:t>
            </a:r>
            <a:r>
              <a:rPr lang="en-US" sz="1600">
                <a:solidFill>
                  <a:schemeClr val="folHlink"/>
                </a:solidFill>
              </a:rPr>
              <a:t>Rowley Lancet 1991</a:t>
            </a:r>
          </a:p>
          <a:p>
            <a:pPr marL="227013" indent="-227013">
              <a:buFont typeface="Wingdings" pitchFamily="2" charset="2"/>
              <a:buChar char="§"/>
            </a:pPr>
            <a:r>
              <a:rPr lang="en-US" sz="1600"/>
              <a:t> Variable predictive accuracy for outcome </a:t>
            </a:r>
            <a:r>
              <a:rPr lang="en-US" sz="1600">
                <a:solidFill>
                  <a:schemeClr val="folHlink"/>
                </a:solidFill>
              </a:rPr>
              <a:t>Balestreri JNNP 2004</a:t>
            </a:r>
          </a:p>
        </p:txBody>
      </p:sp>
      <p:sp>
        <p:nvSpPr>
          <p:cNvPr id="16391" name="Text Box 9"/>
          <p:cNvSpPr txBox="1">
            <a:spLocks noChangeArrowheads="1"/>
          </p:cNvSpPr>
          <p:nvPr/>
        </p:nvSpPr>
        <p:spPr bwMode="auto">
          <a:xfrm>
            <a:off x="228600" y="3579813"/>
            <a:ext cx="4572000" cy="915987"/>
          </a:xfrm>
          <a:prstGeom prst="rect">
            <a:avLst/>
          </a:prstGeom>
          <a:noFill/>
          <a:ln w="9525">
            <a:noFill/>
            <a:miter lim="800000"/>
            <a:headEnd/>
            <a:tailEnd/>
          </a:ln>
        </p:spPr>
        <p:txBody>
          <a:bodyPr>
            <a:spAutoFit/>
          </a:bodyPr>
          <a:lstStyle/>
          <a:p>
            <a:r>
              <a:rPr lang="en-US" dirty="0"/>
              <a:t>Purpose: facilitate rapid communication between first responders and specialized brain injury units to triage TBI patients  </a:t>
            </a:r>
          </a:p>
        </p:txBody>
      </p:sp>
      <p:grpSp>
        <p:nvGrpSpPr>
          <p:cNvPr id="3" name="Group 10"/>
          <p:cNvGrpSpPr>
            <a:grpSpLocks/>
          </p:cNvGrpSpPr>
          <p:nvPr/>
        </p:nvGrpSpPr>
        <p:grpSpPr bwMode="auto">
          <a:xfrm>
            <a:off x="4711700" y="1676400"/>
            <a:ext cx="4127500" cy="990600"/>
            <a:chOff x="2880" y="96"/>
            <a:chExt cx="2747" cy="672"/>
          </a:xfrm>
        </p:grpSpPr>
        <p:pic>
          <p:nvPicPr>
            <p:cNvPr id="16397" name="Picture 11"/>
            <p:cNvPicPr>
              <a:picLocks noChangeAspect="1" noChangeArrowheads="1"/>
            </p:cNvPicPr>
            <p:nvPr/>
          </p:nvPicPr>
          <p:blipFill>
            <a:blip r:embed="rId6" cstate="print"/>
            <a:srcRect/>
            <a:stretch>
              <a:fillRect/>
            </a:stretch>
          </p:blipFill>
          <p:spPr bwMode="auto">
            <a:xfrm>
              <a:off x="2880" y="96"/>
              <a:ext cx="2747" cy="530"/>
            </a:xfrm>
            <a:prstGeom prst="rect">
              <a:avLst/>
            </a:prstGeom>
            <a:noFill/>
            <a:ln w="9525">
              <a:noFill/>
              <a:miter lim="800000"/>
              <a:headEnd/>
              <a:tailEnd/>
            </a:ln>
          </p:spPr>
        </p:pic>
        <p:pic>
          <p:nvPicPr>
            <p:cNvPr id="16398" name="Picture 12"/>
            <p:cNvPicPr>
              <a:picLocks noChangeAspect="1" noChangeArrowheads="1"/>
            </p:cNvPicPr>
            <p:nvPr/>
          </p:nvPicPr>
          <p:blipFill>
            <a:blip r:embed="rId7" cstate="print"/>
            <a:srcRect/>
            <a:stretch>
              <a:fillRect/>
            </a:stretch>
          </p:blipFill>
          <p:spPr bwMode="auto">
            <a:xfrm>
              <a:off x="3621" y="638"/>
              <a:ext cx="1467" cy="130"/>
            </a:xfrm>
            <a:prstGeom prst="rect">
              <a:avLst/>
            </a:prstGeom>
            <a:noFill/>
            <a:ln w="9525">
              <a:noFill/>
              <a:miter lim="800000"/>
              <a:headEnd/>
              <a:tailEnd/>
            </a:ln>
          </p:spPr>
        </p:pic>
      </p:grpSp>
      <p:sp>
        <p:nvSpPr>
          <p:cNvPr id="16393" name="Rectangle 13"/>
          <p:cNvSpPr>
            <a:spLocks noChangeArrowheads="1"/>
          </p:cNvSpPr>
          <p:nvPr/>
        </p:nvSpPr>
        <p:spPr bwMode="auto">
          <a:xfrm>
            <a:off x="92075" y="1600200"/>
            <a:ext cx="4495800" cy="5029200"/>
          </a:xfrm>
          <a:prstGeom prst="rect">
            <a:avLst/>
          </a:prstGeom>
          <a:noFill/>
          <a:ln w="25400">
            <a:solidFill>
              <a:schemeClr val="folHlink"/>
            </a:solidFill>
            <a:miter lim="800000"/>
            <a:headEnd/>
            <a:tailEnd/>
          </a:ln>
        </p:spPr>
        <p:txBody>
          <a:bodyPr wrap="none" anchor="ctr"/>
          <a:lstStyle/>
          <a:p>
            <a:endParaRPr lang="en-US"/>
          </a:p>
        </p:txBody>
      </p:sp>
      <p:sp>
        <p:nvSpPr>
          <p:cNvPr id="16394" name="Rectangle 14"/>
          <p:cNvSpPr>
            <a:spLocks noChangeArrowheads="1"/>
          </p:cNvSpPr>
          <p:nvPr/>
        </p:nvSpPr>
        <p:spPr bwMode="auto">
          <a:xfrm>
            <a:off x="4672013" y="1604963"/>
            <a:ext cx="4395787" cy="5029200"/>
          </a:xfrm>
          <a:prstGeom prst="rect">
            <a:avLst/>
          </a:prstGeom>
          <a:noFill/>
          <a:ln w="25400">
            <a:solidFill>
              <a:schemeClr val="folHlink"/>
            </a:solidFill>
            <a:miter lim="800000"/>
            <a:headEnd/>
            <a:tailEnd/>
          </a:ln>
        </p:spPr>
        <p:txBody>
          <a:bodyPr wrap="none" anchor="ctr"/>
          <a:lstStyle/>
          <a:p>
            <a:endParaRPr lang="en-US"/>
          </a:p>
        </p:txBody>
      </p:sp>
      <p:pic>
        <p:nvPicPr>
          <p:cNvPr id="16395" name="Picture 15"/>
          <p:cNvPicPr>
            <a:picLocks noChangeAspect="1" noChangeArrowheads="1"/>
          </p:cNvPicPr>
          <p:nvPr/>
        </p:nvPicPr>
        <p:blipFill>
          <a:blip r:embed="rId8" cstate="print"/>
          <a:srcRect l="15182" t="955" r="12653" b="955"/>
          <a:stretch>
            <a:fillRect/>
          </a:stretch>
        </p:blipFill>
        <p:spPr bwMode="auto">
          <a:xfrm>
            <a:off x="4700588" y="2722563"/>
            <a:ext cx="2078037" cy="3738562"/>
          </a:xfrm>
          <a:prstGeom prst="rect">
            <a:avLst/>
          </a:prstGeom>
          <a:noFill/>
          <a:ln w="9525">
            <a:noFill/>
            <a:miter lim="800000"/>
            <a:headEnd/>
            <a:tailEnd/>
          </a:ln>
        </p:spPr>
      </p:pic>
      <p:sp>
        <p:nvSpPr>
          <p:cNvPr id="16396" name="Text Box 17"/>
          <p:cNvSpPr txBox="1">
            <a:spLocks noChangeArrowheads="1"/>
          </p:cNvSpPr>
          <p:nvPr/>
        </p:nvSpPr>
        <p:spPr bwMode="auto">
          <a:xfrm>
            <a:off x="6781800" y="2743200"/>
            <a:ext cx="2362200" cy="3113088"/>
          </a:xfrm>
          <a:prstGeom prst="rect">
            <a:avLst/>
          </a:prstGeom>
          <a:noFill/>
          <a:ln w="9525">
            <a:noFill/>
            <a:miter lim="800000"/>
            <a:headEnd/>
            <a:tailEnd/>
          </a:ln>
        </p:spPr>
        <p:txBody>
          <a:bodyPr>
            <a:spAutoFit/>
          </a:bodyPr>
          <a:lstStyle/>
          <a:p>
            <a:pPr marL="227013" indent="-227013">
              <a:buFont typeface="Wingdings" pitchFamily="2" charset="2"/>
              <a:buChar char="§"/>
            </a:pPr>
            <a:r>
              <a:rPr lang="en-US"/>
              <a:t>Good Kappa btw different MDs, RNs vs. MDs, </a:t>
            </a:r>
          </a:p>
          <a:p>
            <a:pPr marL="227013" indent="-227013">
              <a:buFont typeface="Wingdings" pitchFamily="2" charset="2"/>
              <a:buChar char="§"/>
            </a:pPr>
            <a:r>
              <a:rPr lang="en-US"/>
              <a:t>Validated in Neuro ICU, ER, MICU</a:t>
            </a:r>
          </a:p>
          <a:p>
            <a:pPr marL="227013" indent="-227013">
              <a:buFont typeface="Wingdings" pitchFamily="2" charset="2"/>
              <a:buChar char="§"/>
            </a:pPr>
            <a:r>
              <a:rPr lang="en-US"/>
              <a:t>Prognosticates mortality and functional outcome in mixed ICU populations</a:t>
            </a:r>
          </a:p>
          <a:p>
            <a:pPr marL="227013" indent="-227013">
              <a:buFont typeface="Wingdings" pitchFamily="2" charset="2"/>
              <a:buChar char="§"/>
            </a:pPr>
            <a:endParaRPr lang="en-US"/>
          </a:p>
        </p:txBody>
      </p:sp>
    </p:spTree>
    <p:extLst>
      <p:ext uri="{BB962C8B-B14F-4D97-AF65-F5344CB8AC3E}">
        <p14:creationId xmlns:p14="http://schemas.microsoft.com/office/powerpoint/2010/main" val="1569038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736600" y="0"/>
            <a:ext cx="7772400" cy="1143000"/>
          </a:xfrm>
        </p:spPr>
        <p:txBody>
          <a:bodyPr/>
          <a:lstStyle/>
          <a:p>
            <a:r>
              <a:rPr lang="en-US" sz="3600">
                <a:solidFill>
                  <a:schemeClr val="hlink"/>
                </a:solidFill>
              </a:rPr>
              <a:t>Sternal Rub</a:t>
            </a:r>
            <a:endParaRPr lang="en-US"/>
          </a:p>
        </p:txBody>
      </p:sp>
      <p:sp>
        <p:nvSpPr>
          <p:cNvPr id="175107" name="Rectangle 3"/>
          <p:cNvSpPr>
            <a:spLocks noGrp="1" noChangeArrowheads="1"/>
          </p:cNvSpPr>
          <p:nvPr>
            <p:ph type="body" idx="1"/>
          </p:nvPr>
        </p:nvSpPr>
        <p:spPr/>
        <p:txBody>
          <a:bodyPr/>
          <a:lstStyle/>
          <a:p>
            <a:pPr>
              <a:buFontTx/>
              <a:buNone/>
            </a:pPr>
            <a:r>
              <a:rPr lang="en-US"/>
              <a:t> </a:t>
            </a:r>
          </a:p>
        </p:txBody>
      </p:sp>
      <p:pic>
        <p:nvPicPr>
          <p:cNvPr id="175108" name="Picture 4"/>
          <p:cNvPicPr>
            <a:picLocks noChangeArrowheads="1"/>
          </p:cNvPicPr>
          <p:nvPr/>
        </p:nvPicPr>
        <p:blipFill>
          <a:blip r:embed="rId3" cstate="print"/>
          <a:srcRect b="21834"/>
          <a:stretch>
            <a:fillRect/>
          </a:stretch>
        </p:blipFill>
        <p:spPr bwMode="auto">
          <a:xfrm>
            <a:off x="2597150" y="1001713"/>
            <a:ext cx="4089400" cy="5397500"/>
          </a:xfrm>
          <a:prstGeom prst="rect">
            <a:avLst/>
          </a:prstGeom>
          <a:noFill/>
          <a:ln w="12700">
            <a:solidFill>
              <a:srgbClr val="A6AFBE"/>
            </a:solidFill>
            <a:miter lim="800000"/>
            <a:headEnd/>
            <a:tailEnd/>
          </a:ln>
          <a:effectLst/>
        </p:spPr>
      </p:pic>
    </p:spTree>
    <p:extLst>
      <p:ext uri="{BB962C8B-B14F-4D97-AF65-F5344CB8AC3E}">
        <p14:creationId xmlns:p14="http://schemas.microsoft.com/office/powerpoint/2010/main" val="4103770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a:t>Intracranial Mass Effect</a:t>
            </a:r>
          </a:p>
        </p:txBody>
      </p:sp>
      <p:pic>
        <p:nvPicPr>
          <p:cNvPr id="261124" name="Picture 4" descr="Herniation transtentoriell"/>
          <p:cNvPicPr>
            <a:picLocks noChangeAspect="1" noChangeArrowheads="1"/>
          </p:cNvPicPr>
          <p:nvPr/>
        </p:nvPicPr>
        <p:blipFill>
          <a:blip r:embed="rId3" cstate="print"/>
          <a:srcRect/>
          <a:stretch>
            <a:fillRect/>
          </a:stretch>
        </p:blipFill>
        <p:spPr bwMode="auto">
          <a:xfrm>
            <a:off x="660400" y="2616200"/>
            <a:ext cx="7924800" cy="2676525"/>
          </a:xfrm>
          <a:prstGeom prst="rect">
            <a:avLst/>
          </a:prstGeom>
          <a:noFill/>
        </p:spPr>
      </p:pic>
    </p:spTree>
    <p:extLst>
      <p:ext uri="{BB962C8B-B14F-4D97-AF65-F5344CB8AC3E}">
        <p14:creationId xmlns:p14="http://schemas.microsoft.com/office/powerpoint/2010/main" val="9840259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6" name="Picture 6" descr="DSCF8694_huge_pupil_sm"/>
          <p:cNvPicPr>
            <a:picLocks noChangeAspect="1" noChangeArrowheads="1"/>
          </p:cNvPicPr>
          <p:nvPr/>
        </p:nvPicPr>
        <p:blipFill>
          <a:blip r:embed="rId3" cstate="print"/>
          <a:srcRect/>
          <a:stretch>
            <a:fillRect/>
          </a:stretch>
        </p:blipFill>
        <p:spPr bwMode="auto">
          <a:xfrm>
            <a:off x="1636713" y="0"/>
            <a:ext cx="5870575" cy="6858000"/>
          </a:xfrm>
          <a:prstGeom prst="rect">
            <a:avLst/>
          </a:prstGeom>
          <a:noFill/>
        </p:spPr>
      </p:pic>
    </p:spTree>
    <p:extLst>
      <p:ext uri="{BB962C8B-B14F-4D97-AF65-F5344CB8AC3E}">
        <p14:creationId xmlns:p14="http://schemas.microsoft.com/office/powerpoint/2010/main" val="13878822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othpaste.jpg"/>
          <p:cNvPicPr>
            <a:picLocks noGrp="1" noChangeAspect="1"/>
          </p:cNvPicPr>
          <p:nvPr>
            <p:ph idx="1"/>
          </p:nvPr>
        </p:nvPicPr>
        <p:blipFill>
          <a:blip r:embed="rId3" cstate="print"/>
          <a:stretch>
            <a:fillRect/>
          </a:stretch>
        </p:blipFill>
        <p:spPr>
          <a:xfrm>
            <a:off x="152400" y="228600"/>
            <a:ext cx="8797796" cy="6510369"/>
          </a:xfrm>
        </p:spPr>
      </p:pic>
    </p:spTree>
    <p:extLst>
      <p:ext uri="{BB962C8B-B14F-4D97-AF65-F5344CB8AC3E}">
        <p14:creationId xmlns:p14="http://schemas.microsoft.com/office/powerpoint/2010/main" val="25742436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81000" y="152400"/>
            <a:ext cx="8534400" cy="1143000"/>
          </a:xfrm>
        </p:spPr>
        <p:txBody>
          <a:bodyPr/>
          <a:lstStyle/>
          <a:p>
            <a:pPr algn="l"/>
            <a:r>
              <a:rPr lang="en-US" sz="2400" b="1" dirty="0" smtClean="0">
                <a:solidFill>
                  <a:schemeClr val="tx1"/>
                </a:solidFill>
                <a:latin typeface="Verdana" pitchFamily="34" charset="0"/>
              </a:rPr>
              <a:t>Reactive Medicine: Phases of Neuromonitoring</a:t>
            </a:r>
            <a:endParaRPr lang="en-US" sz="2400" b="1" dirty="0">
              <a:solidFill>
                <a:schemeClr val="tx1"/>
              </a:solidFill>
              <a:latin typeface="Verdana" pitchFamily="34" charset="0"/>
            </a:endParaRPr>
          </a:p>
        </p:txBody>
      </p:sp>
      <p:sp>
        <p:nvSpPr>
          <p:cNvPr id="251907" name="Rectangle 3"/>
          <p:cNvSpPr>
            <a:spLocks noGrp="1" noChangeArrowheads="1"/>
          </p:cNvSpPr>
          <p:nvPr>
            <p:ph type="body" idx="1"/>
          </p:nvPr>
        </p:nvSpPr>
        <p:spPr>
          <a:xfrm>
            <a:off x="685800" y="1752600"/>
            <a:ext cx="8077200" cy="4114800"/>
          </a:xfrm>
        </p:spPr>
        <p:txBody>
          <a:bodyPr/>
          <a:lstStyle/>
          <a:p>
            <a:pPr>
              <a:lnSpc>
                <a:spcPct val="90000"/>
              </a:lnSpc>
              <a:buFont typeface="Times" pitchFamily="64" charset="0"/>
              <a:buChar char="•"/>
            </a:pPr>
            <a:r>
              <a:rPr lang="en-US" sz="2800" dirty="0"/>
              <a:t>Phase 1:  Clinical neuromonitoring</a:t>
            </a:r>
          </a:p>
          <a:p>
            <a:pPr lvl="1">
              <a:lnSpc>
                <a:spcPct val="90000"/>
              </a:lnSpc>
              <a:buFont typeface="Times" pitchFamily="64" charset="0"/>
              <a:buChar char="•"/>
            </a:pPr>
            <a:r>
              <a:rPr lang="en-US" dirty="0"/>
              <a:t>1960-1980</a:t>
            </a:r>
          </a:p>
          <a:p>
            <a:pPr lvl="1">
              <a:lnSpc>
                <a:spcPct val="90000"/>
              </a:lnSpc>
              <a:buFont typeface="Times" pitchFamily="64" charset="0"/>
              <a:buChar char="•"/>
            </a:pPr>
            <a:r>
              <a:rPr lang="en-US" dirty="0"/>
              <a:t>React to clinical events</a:t>
            </a:r>
          </a:p>
          <a:p>
            <a:pPr>
              <a:lnSpc>
                <a:spcPct val="90000"/>
              </a:lnSpc>
              <a:buFont typeface="Times" pitchFamily="64" charset="0"/>
              <a:buChar char="•"/>
            </a:pPr>
            <a:r>
              <a:rPr lang="en-US" sz="2800" dirty="0"/>
              <a:t>Phase 2:  Physiological neuromonitoring</a:t>
            </a:r>
          </a:p>
          <a:p>
            <a:pPr lvl="1">
              <a:lnSpc>
                <a:spcPct val="90000"/>
              </a:lnSpc>
              <a:buFont typeface="Times" pitchFamily="64" charset="0"/>
              <a:buChar char="•"/>
            </a:pPr>
            <a:r>
              <a:rPr lang="en-US" dirty="0"/>
              <a:t>1980-2000</a:t>
            </a:r>
          </a:p>
          <a:p>
            <a:pPr lvl="1">
              <a:lnSpc>
                <a:spcPct val="90000"/>
              </a:lnSpc>
              <a:buFont typeface="Times" pitchFamily="64" charset="0"/>
              <a:buChar char="•"/>
            </a:pPr>
            <a:r>
              <a:rPr lang="en-US" dirty="0"/>
              <a:t>React to </a:t>
            </a:r>
            <a:r>
              <a:rPr lang="en-US" dirty="0" err="1"/>
              <a:t>pathophysiological</a:t>
            </a:r>
            <a:r>
              <a:rPr lang="en-US" dirty="0"/>
              <a:t> events</a:t>
            </a:r>
            <a:r>
              <a:rPr lang="en-US" sz="3200" dirty="0"/>
              <a:t> </a:t>
            </a:r>
          </a:p>
        </p:txBody>
      </p:sp>
      <p:sp>
        <p:nvSpPr>
          <p:cNvPr id="251908" name="Line 4"/>
          <p:cNvSpPr>
            <a:spLocks noChangeShapeType="1"/>
          </p:cNvSpPr>
          <p:nvPr/>
        </p:nvSpPr>
        <p:spPr bwMode="auto">
          <a:xfrm>
            <a:off x="762000" y="1219200"/>
            <a:ext cx="8001000" cy="0"/>
          </a:xfrm>
          <a:prstGeom prst="line">
            <a:avLst/>
          </a:prstGeom>
          <a:noFill/>
          <a:ln w="12700" cap="sq">
            <a:solidFill>
              <a:schemeClr val="tx1"/>
            </a:solidFill>
            <a:round/>
            <a:headEnd type="none" w="sm" len="sm"/>
            <a:tailEnd type="none" w="sm" len="sm"/>
          </a:ln>
          <a:effectLst/>
        </p:spPr>
        <p:txBody>
          <a:bodyPr wrap="none" anchor="ctr"/>
          <a:lstStyle/>
          <a:p>
            <a:endParaRPr lang="en-US"/>
          </a:p>
        </p:txBody>
      </p:sp>
    </p:spTree>
    <p:extLst>
      <p:ext uri="{BB962C8B-B14F-4D97-AF65-F5344CB8AC3E}">
        <p14:creationId xmlns:p14="http://schemas.microsoft.com/office/powerpoint/2010/main" val="10355835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01.jpg"/>
          <p:cNvPicPr>
            <a:picLocks noChangeAspect="1"/>
          </p:cNvPicPr>
          <p:nvPr/>
        </p:nvPicPr>
        <p:blipFill>
          <a:blip r:embed="rId3" cstate="print"/>
          <a:stretch>
            <a:fillRect/>
          </a:stretch>
        </p:blipFill>
        <p:spPr>
          <a:xfrm>
            <a:off x="0" y="-1"/>
            <a:ext cx="9144001" cy="6858001"/>
          </a:xfrm>
          <a:prstGeom prst="rect">
            <a:avLst/>
          </a:prstGeom>
        </p:spPr>
      </p:pic>
      <p:grpSp>
        <p:nvGrpSpPr>
          <p:cNvPr id="2" name="Group 8"/>
          <p:cNvGrpSpPr/>
          <p:nvPr/>
        </p:nvGrpSpPr>
        <p:grpSpPr>
          <a:xfrm>
            <a:off x="2328069" y="1547813"/>
            <a:ext cx="4487863" cy="3214687"/>
            <a:chOff x="2328069" y="1547813"/>
            <a:chExt cx="4487863" cy="3214687"/>
          </a:xfrm>
        </p:grpSpPr>
        <p:grpSp>
          <p:nvGrpSpPr>
            <p:cNvPr id="3" name="Group 11"/>
            <p:cNvGrpSpPr>
              <a:grpSpLocks/>
            </p:cNvGrpSpPr>
            <p:nvPr/>
          </p:nvGrpSpPr>
          <p:grpSpPr bwMode="auto">
            <a:xfrm>
              <a:off x="2328069" y="1550988"/>
              <a:ext cx="4487863" cy="3211512"/>
              <a:chOff x="0" y="625"/>
              <a:chExt cx="2827" cy="2023"/>
            </a:xfrm>
          </p:grpSpPr>
          <p:pic>
            <p:nvPicPr>
              <p:cNvPr id="26636" name="Picture 12"/>
              <p:cNvPicPr>
                <a:picLocks noChangeAspect="1" noChangeArrowheads="1"/>
              </p:cNvPicPr>
              <p:nvPr/>
            </p:nvPicPr>
            <p:blipFill>
              <a:blip r:embed="rId4" cstate="print"/>
              <a:srcRect l="900" t="12000" r="900" b="4800"/>
              <a:stretch>
                <a:fillRect/>
              </a:stretch>
            </p:blipFill>
            <p:spPr bwMode="auto">
              <a:xfrm>
                <a:off x="0" y="852"/>
                <a:ext cx="2826" cy="1796"/>
              </a:xfrm>
              <a:prstGeom prst="rect">
                <a:avLst/>
              </a:prstGeom>
              <a:noFill/>
              <a:ln w="9525">
                <a:noFill/>
                <a:miter lim="800000"/>
                <a:headEnd/>
                <a:tailEnd/>
              </a:ln>
            </p:spPr>
          </p:pic>
          <p:sp>
            <p:nvSpPr>
              <p:cNvPr id="26637" name="Rectangle 13"/>
              <p:cNvSpPr>
                <a:spLocks noChangeArrowheads="1"/>
              </p:cNvSpPr>
              <p:nvPr/>
            </p:nvSpPr>
            <p:spPr bwMode="auto">
              <a:xfrm>
                <a:off x="0" y="625"/>
                <a:ext cx="2827" cy="244"/>
              </a:xfrm>
              <a:prstGeom prst="rect">
                <a:avLst/>
              </a:prstGeom>
              <a:solidFill>
                <a:srgbClr val="EFEDEF"/>
              </a:solidFill>
              <a:ln w="9525">
                <a:noFill/>
                <a:miter lim="800000"/>
                <a:headEnd/>
                <a:tailEnd/>
              </a:ln>
            </p:spPr>
            <p:txBody>
              <a:bodyPr wrap="none" anchor="ctr">
                <a:prstTxWarp prst="textNoShape">
                  <a:avLst/>
                </a:prstTxWarp>
              </a:bodyPr>
              <a:lstStyle/>
              <a:p>
                <a:endParaRPr lang="en-US" sz="1800"/>
              </a:p>
            </p:txBody>
          </p:sp>
        </p:grpSp>
        <p:sp>
          <p:nvSpPr>
            <p:cNvPr id="26635" name="Text Box 14"/>
            <p:cNvSpPr txBox="1">
              <a:spLocks noChangeArrowheads="1"/>
            </p:cNvSpPr>
            <p:nvPr/>
          </p:nvSpPr>
          <p:spPr bwMode="auto">
            <a:xfrm>
              <a:off x="3139281" y="1547813"/>
              <a:ext cx="2865438" cy="366712"/>
            </a:xfrm>
            <a:prstGeom prst="rect">
              <a:avLst/>
            </a:prstGeom>
            <a:noFill/>
            <a:ln w="9525">
              <a:noFill/>
              <a:miter lim="800000"/>
              <a:headEnd/>
              <a:tailEnd/>
            </a:ln>
          </p:spPr>
          <p:txBody>
            <a:bodyPr wrap="none">
              <a:prstTxWarp prst="textNoShape">
                <a:avLst/>
              </a:prstTxWarp>
              <a:spAutoFit/>
            </a:bodyPr>
            <a:lstStyle/>
            <a:p>
              <a:r>
                <a:rPr lang="en-US" sz="1800" dirty="0"/>
                <a:t>Stable patient - fly by sight</a:t>
              </a:r>
            </a:p>
          </p:txBody>
        </p:sp>
      </p:grpSp>
    </p:spTree>
    <p:extLst>
      <p:ext uri="{BB962C8B-B14F-4D97-AF65-F5344CB8AC3E}">
        <p14:creationId xmlns:p14="http://schemas.microsoft.com/office/powerpoint/2010/main" val="2416042658"/>
      </p:ext>
    </p:extLst>
  </p:cSld>
  <p:clrMapOvr>
    <a:masterClrMapping/>
  </p:clrMapOvr>
  <p:transition xmlns:p14="http://schemas.microsoft.com/office/powerpoint/2010/main" spd="slow">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01.jpg"/>
          <p:cNvPicPr>
            <a:picLocks noChangeAspect="1"/>
          </p:cNvPicPr>
          <p:nvPr/>
        </p:nvPicPr>
        <p:blipFill>
          <a:blip r:embed="rId3" cstate="print"/>
          <a:stretch>
            <a:fillRect/>
          </a:stretch>
        </p:blipFill>
        <p:spPr>
          <a:xfrm>
            <a:off x="0" y="-1"/>
            <a:ext cx="9144001" cy="6858001"/>
          </a:xfrm>
          <a:prstGeom prst="rect">
            <a:avLst/>
          </a:prstGeom>
        </p:spPr>
      </p:pic>
      <p:grpSp>
        <p:nvGrpSpPr>
          <p:cNvPr id="2" name="Group 16"/>
          <p:cNvGrpSpPr>
            <a:grpSpLocks/>
          </p:cNvGrpSpPr>
          <p:nvPr/>
        </p:nvGrpSpPr>
        <p:grpSpPr bwMode="auto">
          <a:xfrm>
            <a:off x="2328069" y="1550988"/>
            <a:ext cx="4600575" cy="3211512"/>
            <a:chOff x="2862" y="625"/>
            <a:chExt cx="2898" cy="2023"/>
          </a:xfrm>
        </p:grpSpPr>
        <p:pic>
          <p:nvPicPr>
            <p:cNvPr id="17" name="Picture 17"/>
            <p:cNvPicPr>
              <a:picLocks noChangeAspect="1" noChangeArrowheads="1"/>
            </p:cNvPicPr>
            <p:nvPr/>
          </p:nvPicPr>
          <p:blipFill>
            <a:blip r:embed="rId4" cstate="print"/>
            <a:srcRect l="900" t="9959" r="900" b="4800"/>
            <a:stretch>
              <a:fillRect/>
            </a:stretch>
          </p:blipFill>
          <p:spPr bwMode="auto">
            <a:xfrm>
              <a:off x="2862" y="761"/>
              <a:ext cx="2898" cy="1887"/>
            </a:xfrm>
            <a:prstGeom prst="rect">
              <a:avLst/>
            </a:prstGeom>
            <a:noFill/>
            <a:ln w="9525">
              <a:noFill/>
              <a:miter lim="800000"/>
              <a:headEnd/>
              <a:tailEnd/>
            </a:ln>
          </p:spPr>
        </p:pic>
        <p:sp>
          <p:nvSpPr>
            <p:cNvPr id="18" name="Rectangle 18"/>
            <p:cNvSpPr>
              <a:spLocks noChangeArrowheads="1"/>
            </p:cNvSpPr>
            <p:nvPr/>
          </p:nvSpPr>
          <p:spPr bwMode="auto">
            <a:xfrm>
              <a:off x="2864" y="625"/>
              <a:ext cx="2896" cy="244"/>
            </a:xfrm>
            <a:prstGeom prst="rect">
              <a:avLst/>
            </a:prstGeom>
            <a:solidFill>
              <a:srgbClr val="0E1014"/>
            </a:solidFill>
            <a:ln w="9525">
              <a:noFill/>
              <a:miter lim="800000"/>
              <a:headEnd/>
              <a:tailEnd/>
            </a:ln>
          </p:spPr>
          <p:txBody>
            <a:bodyPr wrap="none" anchor="ctr">
              <a:prstTxWarp prst="textNoShape">
                <a:avLst/>
              </a:prstTxWarp>
            </a:bodyPr>
            <a:lstStyle/>
            <a:p>
              <a:endParaRPr lang="en-US" sz="1800"/>
            </a:p>
          </p:txBody>
        </p:sp>
      </p:grpSp>
      <p:sp>
        <p:nvSpPr>
          <p:cNvPr id="16" name="Text Box 19"/>
          <p:cNvSpPr txBox="1">
            <a:spLocks noChangeArrowheads="1"/>
          </p:cNvSpPr>
          <p:nvPr/>
        </p:nvSpPr>
        <p:spPr bwMode="auto">
          <a:xfrm>
            <a:off x="2846387" y="1547813"/>
            <a:ext cx="3563938" cy="366712"/>
          </a:xfrm>
          <a:prstGeom prst="rect">
            <a:avLst/>
          </a:prstGeom>
          <a:noFill/>
          <a:ln w="9525">
            <a:noFill/>
            <a:miter lim="800000"/>
            <a:headEnd/>
            <a:tailEnd/>
          </a:ln>
        </p:spPr>
        <p:txBody>
          <a:bodyPr wrap="none">
            <a:prstTxWarp prst="textNoShape">
              <a:avLst/>
            </a:prstTxWarp>
            <a:spAutoFit/>
          </a:bodyPr>
          <a:lstStyle/>
          <a:p>
            <a:r>
              <a:rPr lang="en-US" sz="1800" dirty="0">
                <a:solidFill>
                  <a:schemeClr val="bg1"/>
                </a:solidFill>
              </a:rPr>
              <a:t>Critically ill patient - fly </a:t>
            </a:r>
            <a:r>
              <a:rPr lang="en-US" sz="1800" dirty="0">
                <a:solidFill>
                  <a:srgbClr val="FFFFFF"/>
                </a:solidFill>
              </a:rPr>
              <a:t>by gauges</a:t>
            </a:r>
          </a:p>
        </p:txBody>
      </p:sp>
    </p:spTree>
    <p:extLst>
      <p:ext uri="{BB962C8B-B14F-4D97-AF65-F5344CB8AC3E}">
        <p14:creationId xmlns:p14="http://schemas.microsoft.com/office/powerpoint/2010/main" val="26747644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295275" y="152400"/>
            <a:ext cx="8510588" cy="838200"/>
          </a:xfrm>
        </p:spPr>
        <p:txBody>
          <a:bodyPr/>
          <a:lstStyle/>
          <a:p>
            <a:pPr eaLnBrk="1" hangingPunct="1"/>
            <a:r>
              <a:rPr lang="en-US" sz="3600" b="1" smtClean="0">
                <a:latin typeface="Arial" pitchFamily="34" charset="0"/>
                <a:cs typeface="Arial" pitchFamily="34" charset="0"/>
              </a:rPr>
              <a:t>Biomedical Informatics in Perspective</a:t>
            </a:r>
          </a:p>
        </p:txBody>
      </p:sp>
      <p:sp>
        <p:nvSpPr>
          <p:cNvPr id="5" name="Text Box 3"/>
          <p:cNvSpPr txBox="1">
            <a:spLocks noChangeArrowheads="1"/>
          </p:cNvSpPr>
          <p:nvPr/>
        </p:nvSpPr>
        <p:spPr bwMode="auto">
          <a:xfrm>
            <a:off x="136525" y="1736725"/>
            <a:ext cx="1903413" cy="369888"/>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2"/>
                </a:solidFill>
                <a:latin typeface="Helvetica" pitchFamily="2" charset="0"/>
              </a:rPr>
              <a:t>Basic Research</a:t>
            </a:r>
          </a:p>
        </p:txBody>
      </p:sp>
      <p:grpSp>
        <p:nvGrpSpPr>
          <p:cNvPr id="6" name="Group 4"/>
          <p:cNvGrpSpPr>
            <a:grpSpLocks/>
          </p:cNvGrpSpPr>
          <p:nvPr/>
        </p:nvGrpSpPr>
        <p:grpSpPr bwMode="auto">
          <a:xfrm>
            <a:off x="49213" y="1905000"/>
            <a:ext cx="2312987" cy="4664075"/>
            <a:chOff x="-17" y="1200"/>
            <a:chExt cx="1457" cy="2938"/>
          </a:xfrm>
        </p:grpSpPr>
        <p:sp>
          <p:nvSpPr>
            <p:cNvPr id="7" name="Line 5"/>
            <p:cNvSpPr>
              <a:spLocks noChangeShapeType="1"/>
            </p:cNvSpPr>
            <p:nvPr/>
          </p:nvSpPr>
          <p:spPr bwMode="auto">
            <a:xfrm>
              <a:off x="1440" y="1200"/>
              <a:ext cx="0" cy="2784"/>
            </a:xfrm>
            <a:prstGeom prst="line">
              <a:avLst/>
            </a:prstGeom>
            <a:noFill/>
            <a:ln w="76200">
              <a:solidFill>
                <a:schemeClr val="tx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6"/>
            <p:cNvSpPr txBox="1">
              <a:spLocks noChangeArrowheads="1"/>
            </p:cNvSpPr>
            <p:nvPr/>
          </p:nvSpPr>
          <p:spPr bwMode="auto">
            <a:xfrm>
              <a:off x="-17" y="3731"/>
              <a:ext cx="1344" cy="407"/>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2"/>
                  </a:solidFill>
                  <a:latin typeface="Helvetica" pitchFamily="2" charset="0"/>
                </a:rPr>
                <a:t>Applied Research</a:t>
              </a:r>
            </a:p>
            <a:p>
              <a:pPr algn="ctr" eaLnBrk="1" hangingPunct="1"/>
              <a:r>
                <a:rPr lang="en-US" b="1">
                  <a:solidFill>
                    <a:schemeClr val="bg2"/>
                  </a:solidFill>
                  <a:latin typeface="Helvetica" pitchFamily="2" charset="0"/>
                </a:rPr>
                <a:t>And Practice</a:t>
              </a:r>
            </a:p>
          </p:txBody>
        </p:sp>
      </p:grpSp>
      <p:sp>
        <p:nvSpPr>
          <p:cNvPr id="9" name="Text Box 7"/>
          <p:cNvSpPr txBox="1">
            <a:spLocks noChangeArrowheads="1"/>
          </p:cNvSpPr>
          <p:nvPr/>
        </p:nvSpPr>
        <p:spPr bwMode="auto">
          <a:xfrm>
            <a:off x="2971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a:latin typeface="Helvetica" pitchFamily="2" charset="0"/>
              </a:rPr>
              <a:t>Biomedical Informatics Methods, Techniques, and Theories</a:t>
            </a:r>
          </a:p>
        </p:txBody>
      </p:sp>
      <p:grpSp>
        <p:nvGrpSpPr>
          <p:cNvPr id="10" name="Group 8"/>
          <p:cNvGrpSpPr>
            <a:grpSpLocks/>
          </p:cNvGrpSpPr>
          <p:nvPr/>
        </p:nvGrpSpPr>
        <p:grpSpPr bwMode="auto">
          <a:xfrm>
            <a:off x="2286000" y="2438400"/>
            <a:ext cx="1992313" cy="3627438"/>
            <a:chOff x="1440" y="1536"/>
            <a:chExt cx="1255" cy="2285"/>
          </a:xfrm>
        </p:grpSpPr>
        <p:sp>
          <p:nvSpPr>
            <p:cNvPr id="11" name="Line 9"/>
            <p:cNvSpPr>
              <a:spLocks noChangeShapeType="1"/>
            </p:cNvSpPr>
            <p:nvPr/>
          </p:nvSpPr>
          <p:spPr bwMode="auto">
            <a:xfrm flipH="1">
              <a:off x="1968" y="1536"/>
              <a:ext cx="432" cy="196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10"/>
            <p:cNvSpPr txBox="1">
              <a:spLocks noChangeArrowheads="1"/>
            </p:cNvSpPr>
            <p:nvPr/>
          </p:nvSpPr>
          <p:spPr bwMode="auto">
            <a:xfrm>
              <a:off x="1440" y="3590"/>
              <a:ext cx="125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Bioinformatics</a:t>
              </a:r>
            </a:p>
          </p:txBody>
        </p:sp>
      </p:grpSp>
      <p:grpSp>
        <p:nvGrpSpPr>
          <p:cNvPr id="13" name="Group 11"/>
          <p:cNvGrpSpPr>
            <a:grpSpLocks/>
          </p:cNvGrpSpPr>
          <p:nvPr/>
        </p:nvGrpSpPr>
        <p:grpSpPr bwMode="auto">
          <a:xfrm>
            <a:off x="5715000" y="2438400"/>
            <a:ext cx="1463675" cy="3765550"/>
            <a:chOff x="3600" y="1536"/>
            <a:chExt cx="922" cy="2372"/>
          </a:xfrm>
        </p:grpSpPr>
        <p:sp>
          <p:nvSpPr>
            <p:cNvPr id="14" name="Text Box 12"/>
            <p:cNvSpPr txBox="1">
              <a:spLocks noChangeArrowheads="1"/>
            </p:cNvSpPr>
            <p:nvPr/>
          </p:nvSpPr>
          <p:spPr bwMode="auto">
            <a:xfrm>
              <a:off x="3600" y="3504"/>
              <a:ext cx="92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Clinical</a:t>
              </a:r>
            </a:p>
            <a:p>
              <a:pPr algn="ctr" eaLnBrk="1" hangingPunct="1"/>
              <a:r>
                <a:rPr lang="en-US" b="1">
                  <a:latin typeface="Helvetica" pitchFamily="2" charset="0"/>
                </a:rPr>
                <a:t>Informatics</a:t>
              </a:r>
            </a:p>
          </p:txBody>
        </p:sp>
        <p:sp>
          <p:nvSpPr>
            <p:cNvPr id="15" name="Line 13"/>
            <p:cNvSpPr>
              <a:spLocks noChangeShapeType="1"/>
            </p:cNvSpPr>
            <p:nvPr/>
          </p:nvSpPr>
          <p:spPr bwMode="auto">
            <a:xfrm>
              <a:off x="3744" y="1536"/>
              <a:ext cx="288" cy="196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 name="Group 14"/>
          <p:cNvGrpSpPr>
            <a:grpSpLocks/>
          </p:cNvGrpSpPr>
          <p:nvPr/>
        </p:nvGrpSpPr>
        <p:grpSpPr bwMode="auto">
          <a:xfrm>
            <a:off x="4114800" y="2438400"/>
            <a:ext cx="1463675" cy="3765550"/>
            <a:chOff x="2592" y="1536"/>
            <a:chExt cx="922" cy="2372"/>
          </a:xfrm>
        </p:grpSpPr>
        <p:sp>
          <p:nvSpPr>
            <p:cNvPr id="17" name="Line 15"/>
            <p:cNvSpPr>
              <a:spLocks noChangeShapeType="1"/>
            </p:cNvSpPr>
            <p:nvPr/>
          </p:nvSpPr>
          <p:spPr bwMode="auto">
            <a:xfrm flipH="1">
              <a:off x="3024" y="1536"/>
              <a:ext cx="0" cy="196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16"/>
            <p:cNvSpPr txBox="1">
              <a:spLocks noChangeArrowheads="1"/>
            </p:cNvSpPr>
            <p:nvPr/>
          </p:nvSpPr>
          <p:spPr bwMode="auto">
            <a:xfrm>
              <a:off x="2592" y="3504"/>
              <a:ext cx="92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Imaging Informatics</a:t>
              </a:r>
            </a:p>
          </p:txBody>
        </p:sp>
      </p:grpSp>
      <p:grpSp>
        <p:nvGrpSpPr>
          <p:cNvPr id="19" name="Group 17"/>
          <p:cNvGrpSpPr>
            <a:grpSpLocks/>
          </p:cNvGrpSpPr>
          <p:nvPr/>
        </p:nvGrpSpPr>
        <p:grpSpPr bwMode="auto">
          <a:xfrm>
            <a:off x="7162800" y="2438400"/>
            <a:ext cx="1981200" cy="3765550"/>
            <a:chOff x="4512" y="1536"/>
            <a:chExt cx="1248" cy="2372"/>
          </a:xfrm>
        </p:grpSpPr>
        <p:sp>
          <p:nvSpPr>
            <p:cNvPr id="20" name="Text Box 18"/>
            <p:cNvSpPr txBox="1">
              <a:spLocks noChangeArrowheads="1"/>
            </p:cNvSpPr>
            <p:nvPr/>
          </p:nvSpPr>
          <p:spPr bwMode="auto">
            <a:xfrm>
              <a:off x="4517" y="3504"/>
              <a:ext cx="124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Public Health Informatics</a:t>
              </a:r>
            </a:p>
          </p:txBody>
        </p:sp>
        <p:sp>
          <p:nvSpPr>
            <p:cNvPr id="21" name="Line 19"/>
            <p:cNvSpPr>
              <a:spLocks noChangeShapeType="1"/>
            </p:cNvSpPr>
            <p:nvPr/>
          </p:nvSpPr>
          <p:spPr bwMode="auto">
            <a:xfrm>
              <a:off x="4512" y="1536"/>
              <a:ext cx="528" cy="196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2" name="Text Box 26"/>
          <p:cNvSpPr txBox="1">
            <a:spLocks noChangeArrowheads="1"/>
          </p:cNvSpPr>
          <p:nvPr/>
        </p:nvSpPr>
        <p:spPr bwMode="auto">
          <a:xfrm>
            <a:off x="98425" y="3294063"/>
            <a:ext cx="8931275" cy="654050"/>
          </a:xfrm>
          <a:prstGeom prst="rect">
            <a:avLst/>
          </a:prstGeom>
          <a:solidFill>
            <a:srgbClr val="00B0F0"/>
          </a:solidFill>
          <a:ln w="12700">
            <a:solidFill>
              <a:schemeClr val="hlink"/>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a:solidFill>
                  <a:schemeClr val="bg1"/>
                </a:solidFill>
                <a:latin typeface="Helvetica" pitchFamily="2" charset="0"/>
              </a:rPr>
              <a:t>Biomedical Informatics ≠ Bioinformatics</a:t>
            </a:r>
          </a:p>
        </p:txBody>
      </p:sp>
      <p:sp>
        <p:nvSpPr>
          <p:cNvPr id="23" name="Rectangle 27"/>
          <p:cNvSpPr>
            <a:spLocks noChangeArrowheads="1"/>
          </p:cNvSpPr>
          <p:nvPr/>
        </p:nvSpPr>
        <p:spPr bwMode="auto">
          <a:xfrm>
            <a:off x="6350" y="1238250"/>
            <a:ext cx="9132888" cy="381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Helvetica" pitchFamily="2" charset="0"/>
            </a:endParaRPr>
          </a:p>
        </p:txBody>
      </p:sp>
      <p:sp>
        <p:nvSpPr>
          <p:cNvPr id="24" name="Line 28"/>
          <p:cNvSpPr>
            <a:spLocks noChangeShapeType="1"/>
          </p:cNvSpPr>
          <p:nvPr/>
        </p:nvSpPr>
        <p:spPr bwMode="auto">
          <a:xfrm>
            <a:off x="12700" y="1333500"/>
            <a:ext cx="91201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Box 6"/>
          <p:cNvSpPr txBox="1">
            <a:spLocks noChangeArrowheads="1"/>
          </p:cNvSpPr>
          <p:nvPr/>
        </p:nvSpPr>
        <p:spPr bwMode="auto">
          <a:xfrm>
            <a:off x="7512050" y="6411913"/>
            <a:ext cx="151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 AMIA 2011</a:t>
            </a:r>
          </a:p>
        </p:txBody>
      </p:sp>
    </p:spTree>
    <p:extLst>
      <p:ext uri="{BB962C8B-B14F-4D97-AF65-F5344CB8AC3E}">
        <p14:creationId xmlns:p14="http://schemas.microsoft.com/office/powerpoint/2010/main" val="3231199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out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9" grpId="0" autoUpdateAnimBg="0"/>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ICU Monitoring\Pictures\Dash 4000 patient monitor.jpg"/>
          <p:cNvPicPr>
            <a:picLocks noChangeAspect="1" noChangeArrowheads="1"/>
          </p:cNvPicPr>
          <p:nvPr/>
        </p:nvPicPr>
        <p:blipFill>
          <a:blip r:embed="rId3" cstate="print"/>
          <a:srcRect/>
          <a:stretch>
            <a:fillRect/>
          </a:stretch>
        </p:blipFill>
        <p:spPr bwMode="auto">
          <a:xfrm>
            <a:off x="5486400" y="2286000"/>
            <a:ext cx="3538509" cy="3198812"/>
          </a:xfrm>
          <a:prstGeom prst="rect">
            <a:avLst/>
          </a:prstGeom>
          <a:noFill/>
        </p:spPr>
      </p:pic>
      <p:pic>
        <p:nvPicPr>
          <p:cNvPr id="1026" name="Picture 2" descr="H:\ICU Monitoring\Pictures\Patient.jpg"/>
          <p:cNvPicPr>
            <a:picLocks noChangeAspect="1" noChangeArrowheads="1"/>
          </p:cNvPicPr>
          <p:nvPr/>
        </p:nvPicPr>
        <p:blipFill>
          <a:blip r:embed="rId4" cstate="print"/>
          <a:srcRect/>
          <a:stretch>
            <a:fillRect/>
          </a:stretch>
        </p:blipFill>
        <p:spPr bwMode="auto">
          <a:xfrm>
            <a:off x="152400" y="1981200"/>
            <a:ext cx="5404425" cy="4038600"/>
          </a:xfrm>
          <a:prstGeom prst="rect">
            <a:avLst/>
          </a:prstGeom>
          <a:noFill/>
        </p:spPr>
      </p:pic>
      <p:sp>
        <p:nvSpPr>
          <p:cNvPr id="6" name="Rectangle 2"/>
          <p:cNvSpPr txBox="1">
            <a:spLocks noChangeArrowheads="1"/>
          </p:cNvSpPr>
          <p:nvPr/>
        </p:nvSpPr>
        <p:spPr>
          <a:xfrm>
            <a:off x="304800" y="152400"/>
            <a:ext cx="8559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latin typeface="Verdana" pitchFamily="34" charset="0"/>
              </a:rPr>
              <a:t>Reactive Medicine: Physiologic </a:t>
            </a:r>
            <a:r>
              <a:rPr lang="en-US" sz="2400" b="1" dirty="0" err="1" smtClean="0">
                <a:latin typeface="Verdana" pitchFamily="34" charset="0"/>
              </a:rPr>
              <a:t>Neuromonitoring</a:t>
            </a:r>
            <a:endParaRPr lang="en-US" sz="2400" b="1" dirty="0">
              <a:latin typeface="Verdana" pitchFamily="34" charset="0"/>
            </a:endParaRPr>
          </a:p>
        </p:txBody>
      </p:sp>
    </p:spTree>
    <p:extLst>
      <p:ext uri="{BB962C8B-B14F-4D97-AF65-F5344CB8AC3E}">
        <p14:creationId xmlns:p14="http://schemas.microsoft.com/office/powerpoint/2010/main" val="4849031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152400"/>
            <a:ext cx="7772400" cy="1143000"/>
          </a:xfrm>
        </p:spPr>
        <p:txBody>
          <a:bodyPr/>
          <a:lstStyle/>
          <a:p>
            <a:pPr eaLnBrk="1" hangingPunct="1"/>
            <a:r>
              <a:rPr lang="en-US" sz="3600" b="1" smtClean="0">
                <a:latin typeface="Verdana" pitchFamily="34" charset="0"/>
              </a:rPr>
              <a:t>Monitoring in the ICU</a:t>
            </a:r>
            <a:endParaRPr lang="en-US" sz="3200" smtClean="0">
              <a:latin typeface="Verdana" pitchFamily="34" charset="0"/>
            </a:endParaRPr>
          </a:p>
        </p:txBody>
      </p:sp>
      <p:sp>
        <p:nvSpPr>
          <p:cNvPr id="15363" name="Rectangle 3"/>
          <p:cNvSpPr>
            <a:spLocks noGrp="1" noChangeArrowheads="1"/>
          </p:cNvSpPr>
          <p:nvPr>
            <p:ph idx="1"/>
          </p:nvPr>
        </p:nvSpPr>
        <p:spPr>
          <a:xfrm>
            <a:off x="533400" y="1676400"/>
            <a:ext cx="8077200" cy="4114800"/>
          </a:xfrm>
        </p:spPr>
        <p:txBody>
          <a:bodyPr/>
          <a:lstStyle/>
          <a:p>
            <a:pPr eaLnBrk="1" hangingPunct="1"/>
            <a:r>
              <a:rPr lang="en-US" b="1" dirty="0" smtClean="0"/>
              <a:t>CV</a:t>
            </a:r>
            <a:r>
              <a:rPr lang="en-US" dirty="0" smtClean="0"/>
              <a:t>: ECG, MAP, CVP, PAD, CO, Echo, troponin</a:t>
            </a:r>
          </a:p>
          <a:p>
            <a:pPr eaLnBrk="1" hangingPunct="1"/>
            <a:r>
              <a:rPr lang="en-US" b="1" dirty="0" smtClean="0"/>
              <a:t>Pulmonary</a:t>
            </a:r>
            <a:r>
              <a:rPr lang="en-US" dirty="0" smtClean="0"/>
              <a:t>:  O</a:t>
            </a:r>
            <a:r>
              <a:rPr lang="en-US" baseline="-25000" dirty="0" smtClean="0"/>
              <a:t>2</a:t>
            </a:r>
            <a:r>
              <a:rPr lang="en-US" dirty="0" smtClean="0"/>
              <a:t> sat, ABGs, CXR</a:t>
            </a:r>
          </a:p>
          <a:p>
            <a:pPr eaLnBrk="1" hangingPunct="1"/>
            <a:r>
              <a:rPr lang="en-US" b="1" dirty="0" smtClean="0"/>
              <a:t>ID</a:t>
            </a:r>
            <a:r>
              <a:rPr lang="en-US" dirty="0" smtClean="0"/>
              <a:t>:  Cultures, WBC, Temperature</a:t>
            </a:r>
          </a:p>
          <a:p>
            <a:pPr eaLnBrk="1" hangingPunct="1"/>
            <a:r>
              <a:rPr lang="en-US" b="1" dirty="0" smtClean="0"/>
              <a:t>Renal</a:t>
            </a:r>
            <a:r>
              <a:rPr lang="en-US" dirty="0" smtClean="0"/>
              <a:t>:  Fluid balance, </a:t>
            </a:r>
            <a:r>
              <a:rPr lang="en-US" dirty="0" err="1" smtClean="0"/>
              <a:t>lytes</a:t>
            </a:r>
            <a:r>
              <a:rPr lang="en-US" dirty="0" smtClean="0"/>
              <a:t> </a:t>
            </a:r>
          </a:p>
          <a:p>
            <a:pPr eaLnBrk="1" hangingPunct="1"/>
            <a:r>
              <a:rPr lang="en-US" b="1" dirty="0" smtClean="0"/>
              <a:t>Nutrition:</a:t>
            </a:r>
            <a:r>
              <a:rPr lang="en-US" dirty="0" smtClean="0"/>
              <a:t>  REE, VO2, Nitrogen balance</a:t>
            </a:r>
            <a:endParaRPr lang="en-US" b="1" dirty="0" smtClean="0"/>
          </a:p>
          <a:p>
            <a:pPr eaLnBrk="1" hangingPunct="1"/>
            <a:r>
              <a:rPr lang="en-US" b="1" dirty="0" err="1" smtClean="0"/>
              <a:t>Heme</a:t>
            </a:r>
            <a:r>
              <a:rPr lang="en-US" dirty="0" smtClean="0"/>
              <a:t>:  CBC, coagulation cascade</a:t>
            </a:r>
          </a:p>
          <a:p>
            <a:pPr eaLnBrk="1" hangingPunct="1"/>
            <a:r>
              <a:rPr lang="en-US" b="1" dirty="0" err="1" smtClean="0"/>
              <a:t>Neuro</a:t>
            </a:r>
            <a:r>
              <a:rPr lang="en-US" b="1" dirty="0" smtClean="0"/>
              <a:t>:</a:t>
            </a:r>
            <a:r>
              <a:rPr lang="en-US" dirty="0" smtClean="0"/>
              <a:t>  Exam, ICP, EEG, neuroimaging</a:t>
            </a:r>
          </a:p>
        </p:txBody>
      </p:sp>
      <p:sp>
        <p:nvSpPr>
          <p:cNvPr id="15364" name="Line 5"/>
          <p:cNvSpPr>
            <a:spLocks noChangeShapeType="1"/>
          </p:cNvSpPr>
          <p:nvPr/>
        </p:nvSpPr>
        <p:spPr bwMode="auto">
          <a:xfrm>
            <a:off x="762000" y="1219200"/>
            <a:ext cx="8001000" cy="0"/>
          </a:xfrm>
          <a:prstGeom prst="line">
            <a:avLst/>
          </a:prstGeom>
          <a:noFill/>
          <a:ln w="12700" cap="sq">
            <a:solidFill>
              <a:schemeClr val="tx1"/>
            </a:solidFill>
            <a:round/>
            <a:headEnd type="none" w="sm" len="sm"/>
            <a:tailEnd type="none" w="sm" len="sm"/>
          </a:ln>
        </p:spPr>
        <p:txBody>
          <a:bodyPr wrap="none" anchor="ctr"/>
          <a:lstStyle/>
          <a:p>
            <a:endParaRPr lang="en-US"/>
          </a:p>
        </p:txBody>
      </p:sp>
      <p:pic>
        <p:nvPicPr>
          <p:cNvPr id="15365" name="Picture 8"/>
          <p:cNvPicPr>
            <a:picLocks noChangeAspect="1" noChangeArrowheads="1"/>
          </p:cNvPicPr>
          <p:nvPr/>
        </p:nvPicPr>
        <p:blipFill>
          <a:blip r:embed="rId3" cstate="print"/>
          <a:srcRect r="80492" b="54668"/>
          <a:stretch>
            <a:fillRect/>
          </a:stretch>
        </p:blipFill>
        <p:spPr bwMode="auto">
          <a:xfrm>
            <a:off x="8489950" y="6272213"/>
            <a:ext cx="654050" cy="585787"/>
          </a:xfrm>
          <a:prstGeom prst="rect">
            <a:avLst/>
          </a:prstGeom>
          <a:noFill/>
          <a:ln w="9525">
            <a:noFill/>
            <a:miter lim="800000"/>
            <a:headEnd/>
            <a:tailEnd/>
          </a:ln>
        </p:spPr>
      </p:pic>
      <p:pic>
        <p:nvPicPr>
          <p:cNvPr id="15366" name="Picture 7"/>
          <p:cNvPicPr>
            <a:picLocks noChangeAspect="1" noChangeArrowheads="1"/>
          </p:cNvPicPr>
          <p:nvPr/>
        </p:nvPicPr>
        <p:blipFill>
          <a:blip r:embed="rId4" cstate="print"/>
          <a:srcRect r="68356"/>
          <a:stretch>
            <a:fillRect/>
          </a:stretch>
        </p:blipFill>
        <p:spPr bwMode="auto">
          <a:xfrm>
            <a:off x="61913" y="6248400"/>
            <a:ext cx="547687" cy="554038"/>
          </a:xfrm>
          <a:prstGeom prst="rect">
            <a:avLst/>
          </a:prstGeom>
          <a:noFill/>
          <a:ln w="9525">
            <a:noFill/>
            <a:miter lim="800000"/>
            <a:headEnd/>
            <a:tailEnd/>
          </a:ln>
        </p:spPr>
      </p:pic>
    </p:spTree>
    <p:extLst>
      <p:ext uri="{BB962C8B-B14F-4D97-AF65-F5344CB8AC3E}">
        <p14:creationId xmlns:p14="http://schemas.microsoft.com/office/powerpoint/2010/main" val="27377531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341438"/>
          </a:xfrm>
        </p:spPr>
        <p:txBody>
          <a:bodyPr/>
          <a:lstStyle/>
          <a:p>
            <a:pPr eaLnBrk="1" hangingPunct="1"/>
            <a:r>
              <a:rPr lang="en-US" sz="3600" smtClean="0">
                <a:ea typeface="ＭＳ Ｐゴシック" pitchFamily="34" charset="-128"/>
              </a:rPr>
              <a:t>Invasive neuromonitoring: What</a:t>
            </a:r>
            <a:r>
              <a:rPr lang="ja-JP" altLang="en-US" sz="3600" smtClean="0">
                <a:ea typeface="ＭＳ Ｐゴシック" pitchFamily="34" charset="-128"/>
              </a:rPr>
              <a:t>’</a:t>
            </a:r>
            <a:r>
              <a:rPr lang="en-US" altLang="ja-JP" sz="3600" smtClean="0">
                <a:ea typeface="ＭＳ Ｐゴシック" pitchFamily="34" charset="-128"/>
              </a:rPr>
              <a:t>s the Rationale?</a:t>
            </a:r>
            <a:endParaRPr lang="en-US" sz="3600" smtClean="0">
              <a:ea typeface="ＭＳ Ｐゴシック" pitchFamily="34" charset="-128"/>
            </a:endParaRPr>
          </a:p>
        </p:txBody>
      </p:sp>
      <p:graphicFrame>
        <p:nvGraphicFramePr>
          <p:cNvPr id="11267" name="Object 3"/>
          <p:cNvGraphicFramePr>
            <a:graphicFrameLocks noChangeAspect="1"/>
          </p:cNvGraphicFramePr>
          <p:nvPr/>
        </p:nvGraphicFramePr>
        <p:xfrm>
          <a:off x="2895600" y="4648200"/>
          <a:ext cx="4037013" cy="2051050"/>
        </p:xfrm>
        <a:graphic>
          <a:graphicData uri="http://schemas.openxmlformats.org/presentationml/2006/ole">
            <mc:AlternateContent xmlns:mc="http://schemas.openxmlformats.org/markup-compatibility/2006">
              <mc:Choice xmlns:v="urn:schemas-microsoft-com:vml" Requires="v">
                <p:oleObj spid="_x0000_s15368" name="Document" r:id="rId5" imgW="5549407" imgH="2819404" progId="Word.Document.8">
                  <p:embed/>
                </p:oleObj>
              </mc:Choice>
              <mc:Fallback>
                <p:oleObj name="Document" r:id="rId5" imgW="5549407" imgH="281940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648200"/>
                        <a:ext cx="4037013"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1676400"/>
            <a:ext cx="1905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9" name="Picture 5" descr="690180_Licox-MCB_v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1371600"/>
            <a:ext cx="20780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9" cstate="print">
            <a:lum bright="-24000" contrast="60000"/>
            <a:extLst>
              <a:ext uri="{28A0092B-C50C-407E-A947-70E740481C1C}">
                <a14:useLocalDpi xmlns:a14="http://schemas.microsoft.com/office/drawing/2010/main" val="0"/>
              </a:ext>
            </a:extLst>
          </a:blip>
          <a:srcRect/>
          <a:stretch>
            <a:fillRect/>
          </a:stretch>
        </p:blipFill>
        <p:spPr bwMode="auto">
          <a:xfrm>
            <a:off x="1066800" y="3962400"/>
            <a:ext cx="1484313"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IMG_0675"/>
          <p:cNvPicPr>
            <a:picLocks noChangeAspect="1" noChangeArrowheads="1"/>
          </p:cNvPicPr>
          <p:nvPr/>
        </p:nvPicPr>
        <p:blipFill>
          <a:blip r:embed="rId10">
            <a:extLst>
              <a:ext uri="{28A0092B-C50C-407E-A947-70E740481C1C}">
                <a14:useLocalDpi xmlns:a14="http://schemas.microsoft.com/office/drawing/2010/main" val="0"/>
              </a:ext>
            </a:extLst>
          </a:blip>
          <a:srcRect l="39986" t="14745" r="38745"/>
          <a:stretch>
            <a:fillRect/>
          </a:stretch>
        </p:blipFill>
        <p:spPr bwMode="auto">
          <a:xfrm>
            <a:off x="152400" y="3962400"/>
            <a:ext cx="911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onmon"/>
          <p:cNvPicPr>
            <a:picLocks noChangeAspect="1" noChangeArrowheads="1"/>
          </p:cNvPicPr>
          <p:nvPr/>
        </p:nvPicPr>
        <p:blipFill>
          <a:blip r:embed="rId11">
            <a:extLst>
              <a:ext uri="{28A0092B-C50C-407E-A947-70E740481C1C}">
                <a14:useLocalDpi xmlns:a14="http://schemas.microsoft.com/office/drawing/2010/main" val="0"/>
              </a:ext>
            </a:extLst>
          </a:blip>
          <a:srcRect l="20512" b="54819"/>
          <a:stretch>
            <a:fillRect/>
          </a:stretch>
        </p:blipFill>
        <p:spPr bwMode="auto">
          <a:xfrm>
            <a:off x="7315200" y="54864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tcdprob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4191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67200" y="13716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75" name="Picture 11" descr="Figure 2">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1371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Text Box 12"/>
          <p:cNvSpPr txBox="1">
            <a:spLocks noChangeArrowheads="1"/>
          </p:cNvSpPr>
          <p:nvPr/>
        </p:nvSpPr>
        <p:spPr bwMode="auto">
          <a:xfrm>
            <a:off x="2514600" y="3505200"/>
            <a:ext cx="20510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solidFill>
                  <a:schemeClr val="tx2"/>
                </a:solidFill>
                <a:latin typeface="Tahoma" pitchFamily="34" charset="0"/>
              </a:rPr>
              <a:t>CBF</a:t>
            </a:r>
          </a:p>
          <a:p>
            <a:pPr eaLnBrk="1" hangingPunct="1"/>
            <a:r>
              <a:rPr lang="en-US">
                <a:solidFill>
                  <a:schemeClr val="tx2"/>
                </a:solidFill>
                <a:latin typeface="Tahoma" pitchFamily="34" charset="0"/>
              </a:rPr>
              <a:t>pbtO</a:t>
            </a:r>
            <a:r>
              <a:rPr lang="en-US" baseline="-25000">
                <a:solidFill>
                  <a:schemeClr val="tx2"/>
                </a:solidFill>
                <a:latin typeface="Tahoma" pitchFamily="34" charset="0"/>
              </a:rPr>
              <a:t>2, </a:t>
            </a:r>
            <a:r>
              <a:rPr lang="en-US">
                <a:solidFill>
                  <a:schemeClr val="tx2"/>
                </a:solidFill>
                <a:latin typeface="Tahoma" pitchFamily="34" charset="0"/>
              </a:rPr>
              <a:t>pbCO</a:t>
            </a:r>
            <a:r>
              <a:rPr lang="en-US" baseline="-25000">
                <a:solidFill>
                  <a:schemeClr val="tx2"/>
                </a:solidFill>
                <a:latin typeface="Tahoma" pitchFamily="34" charset="0"/>
              </a:rPr>
              <a:t>2</a:t>
            </a:r>
            <a:r>
              <a:rPr lang="en-US">
                <a:solidFill>
                  <a:schemeClr val="tx2"/>
                </a:solidFill>
                <a:latin typeface="Tahoma" pitchFamily="34" charset="0"/>
              </a:rPr>
              <a:t>, pH, </a:t>
            </a:r>
          </a:p>
          <a:p>
            <a:pPr eaLnBrk="1" hangingPunct="1"/>
            <a:r>
              <a:rPr lang="en-US">
                <a:solidFill>
                  <a:schemeClr val="tx2"/>
                </a:solidFill>
                <a:latin typeface="Tahoma" pitchFamily="34" charset="0"/>
              </a:rPr>
              <a:t>brain temp</a:t>
            </a:r>
            <a:endParaRPr lang="en-US" baseline="-25000">
              <a:solidFill>
                <a:schemeClr val="tx2"/>
              </a:solidFill>
              <a:latin typeface="Tahoma" pitchFamily="34" charset="0"/>
            </a:endParaRPr>
          </a:p>
          <a:p>
            <a:pPr eaLnBrk="1" hangingPunct="1"/>
            <a:r>
              <a:rPr lang="en-US">
                <a:solidFill>
                  <a:schemeClr val="tx2"/>
                </a:solidFill>
                <a:latin typeface="Tahoma" pitchFamily="34" charset="0"/>
              </a:rPr>
              <a:t>Microdialysis</a:t>
            </a:r>
          </a:p>
          <a:p>
            <a:pPr eaLnBrk="1" hangingPunct="1"/>
            <a:endParaRPr lang="en-US">
              <a:latin typeface="Tahoma" pitchFamily="34" charset="0"/>
            </a:endParaRPr>
          </a:p>
        </p:txBody>
      </p:sp>
      <p:sp>
        <p:nvSpPr>
          <p:cNvPr id="11277" name="Text Box 13"/>
          <p:cNvSpPr txBox="1">
            <a:spLocks noChangeArrowheads="1"/>
          </p:cNvSpPr>
          <p:nvPr/>
        </p:nvSpPr>
        <p:spPr bwMode="auto">
          <a:xfrm>
            <a:off x="6477000" y="3810000"/>
            <a:ext cx="838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atin typeface="Tahoma" pitchFamily="34" charset="0"/>
              </a:rPr>
              <a:t> </a:t>
            </a:r>
          </a:p>
          <a:p>
            <a:pPr eaLnBrk="1" hangingPunct="1"/>
            <a:r>
              <a:rPr lang="en-US">
                <a:solidFill>
                  <a:schemeClr val="tx2"/>
                </a:solidFill>
                <a:latin typeface="Tahoma" pitchFamily="34" charset="0"/>
              </a:rPr>
              <a:t>SjvO</a:t>
            </a:r>
            <a:r>
              <a:rPr lang="en-US" baseline="-25000">
                <a:solidFill>
                  <a:schemeClr val="tx2"/>
                </a:solidFill>
                <a:latin typeface="Tahoma" pitchFamily="34" charset="0"/>
              </a:rPr>
              <a:t>2</a:t>
            </a:r>
          </a:p>
          <a:p>
            <a:pPr eaLnBrk="1" hangingPunct="1"/>
            <a:endParaRPr lang="en-US">
              <a:solidFill>
                <a:schemeClr val="tx2"/>
              </a:solidFill>
              <a:latin typeface="Tahoma" pitchFamily="34" charset="0"/>
            </a:endParaRPr>
          </a:p>
        </p:txBody>
      </p:sp>
      <p:sp>
        <p:nvSpPr>
          <p:cNvPr id="11278" name="Text Box 14"/>
          <p:cNvSpPr txBox="1">
            <a:spLocks noChangeArrowheads="1"/>
          </p:cNvSpPr>
          <p:nvPr/>
        </p:nvSpPr>
        <p:spPr bwMode="auto">
          <a:xfrm>
            <a:off x="6934200" y="487680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solidFill>
                  <a:schemeClr val="tx2"/>
                </a:solidFill>
                <a:latin typeface="Tahoma" pitchFamily="34" charset="0"/>
              </a:rPr>
              <a:t>TCD</a:t>
            </a:r>
          </a:p>
          <a:p>
            <a:pPr eaLnBrk="1" hangingPunct="1"/>
            <a:endParaRPr lang="en-US">
              <a:latin typeface="Tahoma" pitchFamily="34" charset="0"/>
            </a:endParaRPr>
          </a:p>
        </p:txBody>
      </p:sp>
      <p:sp>
        <p:nvSpPr>
          <p:cNvPr id="11279" name="Text Box 15"/>
          <p:cNvSpPr txBox="1">
            <a:spLocks noChangeArrowheads="1"/>
          </p:cNvSpPr>
          <p:nvPr/>
        </p:nvSpPr>
        <p:spPr bwMode="auto">
          <a:xfrm>
            <a:off x="5181600" y="4267200"/>
            <a:ext cx="69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solidFill>
                  <a:schemeClr val="tx2"/>
                </a:solidFill>
                <a:latin typeface="Tahoma" pitchFamily="34" charset="0"/>
              </a:rPr>
              <a:t>cEEG</a:t>
            </a:r>
          </a:p>
        </p:txBody>
      </p:sp>
      <p:sp>
        <p:nvSpPr>
          <p:cNvPr id="11280" name="Text Box 16"/>
          <p:cNvSpPr txBox="1">
            <a:spLocks noChangeArrowheads="1"/>
          </p:cNvSpPr>
          <p:nvPr/>
        </p:nvSpPr>
        <p:spPr bwMode="auto">
          <a:xfrm>
            <a:off x="4648200" y="35814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solidFill>
                  <a:schemeClr val="tx2"/>
                </a:solidFill>
                <a:latin typeface="Tahoma" pitchFamily="34" charset="0"/>
              </a:rPr>
              <a:t>ICP/CPP</a:t>
            </a:r>
          </a:p>
        </p:txBody>
      </p:sp>
    </p:spTree>
    <p:extLst>
      <p:ext uri="{BB962C8B-B14F-4D97-AF65-F5344CB8AC3E}">
        <p14:creationId xmlns:p14="http://schemas.microsoft.com/office/powerpoint/2010/main" val="24080687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slide8a"/>
          <p:cNvPicPr>
            <a:picLocks noChangeAspect="1" noChangeArrowheads="1"/>
          </p:cNvPicPr>
          <p:nvPr/>
        </p:nvPicPr>
        <p:blipFill>
          <a:blip r:embed="rId3" cstate="print"/>
          <a:srcRect l="18073" t="24451" r="14458" b="28357"/>
          <a:stretch>
            <a:fillRect/>
          </a:stretch>
        </p:blipFill>
        <p:spPr bwMode="auto">
          <a:xfrm>
            <a:off x="0" y="0"/>
            <a:ext cx="9144000" cy="6858000"/>
          </a:xfrm>
          <a:prstGeom prst="rect">
            <a:avLst/>
          </a:prstGeom>
          <a:noFill/>
        </p:spPr>
      </p:pic>
      <p:sp>
        <p:nvSpPr>
          <p:cNvPr id="263171" name="Text Box 3"/>
          <p:cNvSpPr txBox="1">
            <a:spLocks noChangeArrowheads="1"/>
          </p:cNvSpPr>
          <p:nvPr/>
        </p:nvSpPr>
        <p:spPr bwMode="auto">
          <a:xfrm>
            <a:off x="963613" y="1162050"/>
            <a:ext cx="1858962" cy="530225"/>
          </a:xfrm>
          <a:prstGeom prst="rect">
            <a:avLst/>
          </a:prstGeom>
          <a:solidFill>
            <a:srgbClr val="FFFFFF"/>
          </a:solidFill>
          <a:ln w="12700">
            <a:solidFill>
              <a:srgbClr val="800080"/>
            </a:solidFill>
            <a:miter lim="800000"/>
            <a:headEnd/>
            <a:tailEnd/>
          </a:ln>
          <a:effectLst/>
        </p:spPr>
        <p:txBody>
          <a:bodyPr>
            <a:spAutoFit/>
          </a:bodyPr>
          <a:lstStyle/>
          <a:p>
            <a:pPr>
              <a:spcBef>
                <a:spcPct val="50000"/>
              </a:spcBef>
            </a:pPr>
            <a:r>
              <a:rPr lang="en-US" sz="1400">
                <a:solidFill>
                  <a:srgbClr val="CC0099"/>
                </a:solidFill>
                <a:latin typeface="Arial" pitchFamily="34" charset="0"/>
              </a:rPr>
              <a:t>Parenchymal Micosensor</a:t>
            </a:r>
            <a:endParaRPr lang="en-US" sz="1400" u="sng">
              <a:latin typeface="Arial" pitchFamily="34" charset="0"/>
            </a:endParaRPr>
          </a:p>
        </p:txBody>
      </p:sp>
      <p:sp>
        <p:nvSpPr>
          <p:cNvPr id="263172" name="Text Box 4"/>
          <p:cNvSpPr txBox="1">
            <a:spLocks noChangeArrowheads="1"/>
          </p:cNvSpPr>
          <p:nvPr/>
        </p:nvSpPr>
        <p:spPr bwMode="auto">
          <a:xfrm>
            <a:off x="7021513" y="2090738"/>
            <a:ext cx="1858962" cy="317500"/>
          </a:xfrm>
          <a:prstGeom prst="rect">
            <a:avLst/>
          </a:prstGeom>
          <a:solidFill>
            <a:srgbClr val="FFFFFF"/>
          </a:solidFill>
          <a:ln w="12700">
            <a:solidFill>
              <a:srgbClr val="800080"/>
            </a:solidFill>
            <a:miter lim="800000"/>
            <a:headEnd/>
            <a:tailEnd/>
          </a:ln>
          <a:effectLst/>
        </p:spPr>
        <p:txBody>
          <a:bodyPr>
            <a:spAutoFit/>
          </a:bodyPr>
          <a:lstStyle/>
          <a:p>
            <a:pPr>
              <a:spcBef>
                <a:spcPct val="50000"/>
              </a:spcBef>
            </a:pPr>
            <a:r>
              <a:rPr lang="en-US" sz="1400">
                <a:solidFill>
                  <a:srgbClr val="CC0099"/>
                </a:solidFill>
                <a:latin typeface="Arial" pitchFamily="34" charset="0"/>
              </a:rPr>
              <a:t>Richmond Bolt</a:t>
            </a:r>
            <a:endParaRPr lang="en-US" sz="1400" u="sng">
              <a:latin typeface="Arial" pitchFamily="34" charset="0"/>
            </a:endParaRPr>
          </a:p>
        </p:txBody>
      </p:sp>
      <p:sp>
        <p:nvSpPr>
          <p:cNvPr id="263173" name="Text Box 5"/>
          <p:cNvSpPr txBox="1">
            <a:spLocks noChangeArrowheads="1"/>
          </p:cNvSpPr>
          <p:nvPr/>
        </p:nvSpPr>
        <p:spPr bwMode="auto">
          <a:xfrm>
            <a:off x="5213350" y="863600"/>
            <a:ext cx="1790700" cy="317500"/>
          </a:xfrm>
          <a:prstGeom prst="rect">
            <a:avLst/>
          </a:prstGeom>
          <a:solidFill>
            <a:srgbClr val="FFFFFF"/>
          </a:solidFill>
          <a:ln w="12700">
            <a:solidFill>
              <a:srgbClr val="800080"/>
            </a:solidFill>
            <a:miter lim="800000"/>
            <a:headEnd/>
            <a:tailEnd/>
          </a:ln>
          <a:effectLst/>
        </p:spPr>
        <p:txBody>
          <a:bodyPr>
            <a:spAutoFit/>
          </a:bodyPr>
          <a:lstStyle/>
          <a:p>
            <a:pPr>
              <a:spcBef>
                <a:spcPct val="50000"/>
              </a:spcBef>
            </a:pPr>
            <a:r>
              <a:rPr lang="en-US" sz="1400">
                <a:solidFill>
                  <a:srgbClr val="CC0099"/>
                </a:solidFill>
                <a:latin typeface="Arial" pitchFamily="34" charset="0"/>
              </a:rPr>
              <a:t>Epidural Monitor</a:t>
            </a:r>
          </a:p>
        </p:txBody>
      </p:sp>
      <p:sp>
        <p:nvSpPr>
          <p:cNvPr id="263174" name="Text Box 6"/>
          <p:cNvSpPr txBox="1">
            <a:spLocks noChangeArrowheads="1"/>
          </p:cNvSpPr>
          <p:nvPr/>
        </p:nvSpPr>
        <p:spPr bwMode="auto">
          <a:xfrm>
            <a:off x="3446463" y="184150"/>
            <a:ext cx="1858962" cy="530225"/>
          </a:xfrm>
          <a:prstGeom prst="rect">
            <a:avLst/>
          </a:prstGeom>
          <a:solidFill>
            <a:srgbClr val="FFFFFF"/>
          </a:solidFill>
          <a:ln w="12700">
            <a:solidFill>
              <a:srgbClr val="800080"/>
            </a:solidFill>
            <a:miter lim="800000"/>
            <a:headEnd/>
            <a:tailEnd/>
          </a:ln>
          <a:effectLst/>
        </p:spPr>
        <p:txBody>
          <a:bodyPr>
            <a:spAutoFit/>
          </a:bodyPr>
          <a:lstStyle/>
          <a:p>
            <a:pPr>
              <a:spcBef>
                <a:spcPct val="50000"/>
              </a:spcBef>
            </a:pPr>
            <a:r>
              <a:rPr lang="en-US" sz="1400">
                <a:solidFill>
                  <a:srgbClr val="CC0099"/>
                </a:solidFill>
                <a:latin typeface="Arial" pitchFamily="34" charset="0"/>
              </a:rPr>
              <a:t>Ventricular catheter</a:t>
            </a:r>
          </a:p>
        </p:txBody>
      </p:sp>
    </p:spTree>
    <p:extLst>
      <p:ext uri="{BB962C8B-B14F-4D97-AF65-F5344CB8AC3E}">
        <p14:creationId xmlns:p14="http://schemas.microsoft.com/office/powerpoint/2010/main" val="34538589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rrowheads="1"/>
          </p:cNvPicPr>
          <p:nvPr/>
        </p:nvPicPr>
        <p:blipFill>
          <a:blip r:embed="rId3" cstate="print"/>
          <a:srcRect/>
          <a:stretch>
            <a:fillRect/>
          </a:stretch>
        </p:blipFill>
        <p:spPr bwMode="auto">
          <a:xfrm>
            <a:off x="508000" y="628650"/>
            <a:ext cx="8013700" cy="5892800"/>
          </a:xfrm>
          <a:prstGeom prst="rect">
            <a:avLst/>
          </a:prstGeom>
          <a:noFill/>
          <a:ln w="25400">
            <a:noFill/>
            <a:miter lim="800000"/>
            <a:headEnd/>
            <a:tailEnd/>
          </a:ln>
          <a:effectLst/>
        </p:spPr>
      </p:pic>
      <p:sp>
        <p:nvSpPr>
          <p:cNvPr id="264195" name="Line 3"/>
          <p:cNvSpPr>
            <a:spLocks noChangeShapeType="1"/>
          </p:cNvSpPr>
          <p:nvPr/>
        </p:nvSpPr>
        <p:spPr bwMode="auto">
          <a:xfrm>
            <a:off x="1930400" y="1924050"/>
            <a:ext cx="6483350" cy="0"/>
          </a:xfrm>
          <a:prstGeom prst="line">
            <a:avLst/>
          </a:prstGeom>
          <a:noFill/>
          <a:ln w="12700">
            <a:solidFill>
              <a:schemeClr val="tx1"/>
            </a:solidFill>
            <a:round/>
            <a:headEnd/>
            <a:tailEnd/>
          </a:ln>
          <a:effectLst/>
        </p:spPr>
        <p:txBody>
          <a:bodyPr wrap="none" anchor="ctr"/>
          <a:lstStyle/>
          <a:p>
            <a:endParaRPr lang="en-US"/>
          </a:p>
        </p:txBody>
      </p:sp>
      <p:sp>
        <p:nvSpPr>
          <p:cNvPr id="264196" name="Line 4"/>
          <p:cNvSpPr>
            <a:spLocks noChangeShapeType="1"/>
          </p:cNvSpPr>
          <p:nvPr/>
        </p:nvSpPr>
        <p:spPr bwMode="auto">
          <a:xfrm>
            <a:off x="1930400" y="5238750"/>
            <a:ext cx="6483350" cy="0"/>
          </a:xfrm>
          <a:prstGeom prst="line">
            <a:avLst/>
          </a:prstGeom>
          <a:noFill/>
          <a:ln w="12700">
            <a:solidFill>
              <a:schemeClr val="tx1"/>
            </a:solidFill>
            <a:round/>
            <a:headEnd/>
            <a:tailEnd/>
          </a:ln>
          <a:effectLst/>
        </p:spPr>
        <p:txBody>
          <a:bodyPr wrap="none" anchor="ctr"/>
          <a:lstStyle/>
          <a:p>
            <a:endParaRPr lang="en-US"/>
          </a:p>
        </p:txBody>
      </p:sp>
      <p:sp>
        <p:nvSpPr>
          <p:cNvPr id="264197" name="Rectangle 5"/>
          <p:cNvSpPr>
            <a:spLocks noChangeArrowheads="1"/>
          </p:cNvSpPr>
          <p:nvPr/>
        </p:nvSpPr>
        <p:spPr bwMode="auto">
          <a:xfrm>
            <a:off x="2078038" y="839788"/>
            <a:ext cx="1254125" cy="576262"/>
          </a:xfrm>
          <a:prstGeom prst="rect">
            <a:avLst/>
          </a:prstGeom>
          <a:noFill/>
          <a:ln w="25400">
            <a:noFill/>
            <a:miter lim="800000"/>
            <a:headEnd/>
            <a:tailEnd/>
          </a:ln>
          <a:effectLst/>
        </p:spPr>
        <p:txBody>
          <a:bodyPr lIns="90487" tIns="44450" rIns="90487" bIns="44450">
            <a:spAutoFit/>
          </a:bodyPr>
          <a:lstStyle/>
          <a:p>
            <a:pPr>
              <a:spcBef>
                <a:spcPct val="50000"/>
              </a:spcBef>
            </a:pPr>
            <a:r>
              <a:rPr lang="en-US" sz="3200">
                <a:solidFill>
                  <a:srgbClr val="8F12FF"/>
                </a:solidFill>
                <a:latin typeface="Arial" pitchFamily="34" charset="0"/>
              </a:rPr>
              <a:t>ICP</a:t>
            </a:r>
          </a:p>
        </p:txBody>
      </p:sp>
      <p:sp>
        <p:nvSpPr>
          <p:cNvPr id="264198" name="Rectangle 6"/>
          <p:cNvSpPr>
            <a:spLocks noChangeArrowheads="1"/>
          </p:cNvSpPr>
          <p:nvPr/>
        </p:nvSpPr>
        <p:spPr bwMode="auto">
          <a:xfrm>
            <a:off x="1966913" y="3705225"/>
            <a:ext cx="1016000" cy="576263"/>
          </a:xfrm>
          <a:prstGeom prst="rect">
            <a:avLst/>
          </a:prstGeom>
          <a:noFill/>
          <a:ln w="25400">
            <a:noFill/>
            <a:miter lim="800000"/>
            <a:headEnd/>
            <a:tailEnd/>
          </a:ln>
          <a:effectLst/>
        </p:spPr>
        <p:txBody>
          <a:bodyPr wrap="none" lIns="90487" tIns="44450" rIns="90487" bIns="44450">
            <a:spAutoFit/>
          </a:bodyPr>
          <a:lstStyle/>
          <a:p>
            <a:pPr>
              <a:spcBef>
                <a:spcPct val="50000"/>
              </a:spcBef>
            </a:pPr>
            <a:r>
              <a:rPr lang="en-US" sz="3200">
                <a:solidFill>
                  <a:srgbClr val="8F12FF"/>
                </a:solidFill>
                <a:latin typeface="Arial" pitchFamily="34" charset="0"/>
              </a:rPr>
              <a:t>CPP</a:t>
            </a:r>
            <a:endParaRPr lang="en-US" sz="3200">
              <a:latin typeface="Arial" pitchFamily="34" charset="0"/>
            </a:endParaRPr>
          </a:p>
        </p:txBody>
      </p:sp>
      <p:sp>
        <p:nvSpPr>
          <p:cNvPr id="264199" name="Line 7"/>
          <p:cNvSpPr>
            <a:spLocks noChangeShapeType="1"/>
          </p:cNvSpPr>
          <p:nvPr/>
        </p:nvSpPr>
        <p:spPr bwMode="auto">
          <a:xfrm>
            <a:off x="3276600" y="2495550"/>
            <a:ext cx="0" cy="476250"/>
          </a:xfrm>
          <a:prstGeom prst="line">
            <a:avLst/>
          </a:prstGeom>
          <a:noFill/>
          <a:ln w="76200">
            <a:solidFill>
              <a:srgbClr val="FC0128"/>
            </a:solidFill>
            <a:round/>
            <a:headEnd type="triangle" w="med" len="med"/>
            <a:tailEnd/>
          </a:ln>
          <a:effectLst/>
        </p:spPr>
        <p:txBody>
          <a:bodyPr wrap="none" anchor="ctr"/>
          <a:lstStyle/>
          <a:p>
            <a:endParaRPr lang="en-US"/>
          </a:p>
        </p:txBody>
      </p:sp>
      <p:sp>
        <p:nvSpPr>
          <p:cNvPr id="264200" name="Line 8"/>
          <p:cNvSpPr>
            <a:spLocks noChangeShapeType="1"/>
          </p:cNvSpPr>
          <p:nvPr/>
        </p:nvSpPr>
        <p:spPr bwMode="auto">
          <a:xfrm>
            <a:off x="5695950" y="2495550"/>
            <a:ext cx="0" cy="476250"/>
          </a:xfrm>
          <a:prstGeom prst="line">
            <a:avLst/>
          </a:prstGeom>
          <a:noFill/>
          <a:ln w="76200">
            <a:solidFill>
              <a:srgbClr val="FC0128"/>
            </a:solidFill>
            <a:round/>
            <a:headEnd type="triangle" w="med" len="med"/>
            <a:tailEnd/>
          </a:ln>
          <a:effectLst/>
        </p:spPr>
        <p:txBody>
          <a:bodyPr wrap="none" anchor="ctr"/>
          <a:lstStyle/>
          <a:p>
            <a:endParaRPr lang="en-US"/>
          </a:p>
        </p:txBody>
      </p:sp>
      <p:sp>
        <p:nvSpPr>
          <p:cNvPr id="264201" name="Line 9"/>
          <p:cNvSpPr>
            <a:spLocks noChangeShapeType="1"/>
          </p:cNvSpPr>
          <p:nvPr/>
        </p:nvSpPr>
        <p:spPr bwMode="auto">
          <a:xfrm>
            <a:off x="6953250" y="2476500"/>
            <a:ext cx="0" cy="514350"/>
          </a:xfrm>
          <a:prstGeom prst="line">
            <a:avLst/>
          </a:prstGeom>
          <a:noFill/>
          <a:ln w="76200">
            <a:solidFill>
              <a:srgbClr val="FC0128"/>
            </a:solidFill>
            <a:round/>
            <a:headEnd type="triangle" w="med" len="med"/>
            <a:tailEnd/>
          </a:ln>
          <a:effectLst/>
        </p:spPr>
        <p:txBody>
          <a:bodyPr wrap="none" anchor="ctr"/>
          <a:lstStyle/>
          <a:p>
            <a:endParaRPr lang="en-US"/>
          </a:p>
        </p:txBody>
      </p:sp>
      <p:sp>
        <p:nvSpPr>
          <p:cNvPr id="264202" name="Rectangle 10"/>
          <p:cNvSpPr>
            <a:spLocks noChangeArrowheads="1"/>
          </p:cNvSpPr>
          <p:nvPr/>
        </p:nvSpPr>
        <p:spPr bwMode="auto">
          <a:xfrm>
            <a:off x="401638" y="2533650"/>
            <a:ext cx="1520825" cy="393700"/>
          </a:xfrm>
          <a:prstGeom prst="rect">
            <a:avLst/>
          </a:prstGeom>
          <a:noFill/>
          <a:ln w="25400">
            <a:noFill/>
            <a:miter lim="800000"/>
            <a:headEnd/>
            <a:tailEnd/>
          </a:ln>
          <a:effectLst/>
        </p:spPr>
        <p:txBody>
          <a:bodyPr lIns="90487" tIns="44450" rIns="90487" bIns="44450">
            <a:spAutoFit/>
          </a:bodyPr>
          <a:lstStyle/>
          <a:p>
            <a:pPr>
              <a:spcBef>
                <a:spcPct val="50000"/>
              </a:spcBef>
            </a:pPr>
            <a:r>
              <a:rPr lang="en-US" sz="2000">
                <a:solidFill>
                  <a:srgbClr val="FC0128"/>
                </a:solidFill>
                <a:latin typeface="Arial" pitchFamily="34" charset="0"/>
              </a:rPr>
              <a:t>MANNITOL</a:t>
            </a:r>
          </a:p>
        </p:txBody>
      </p:sp>
      <p:sp>
        <p:nvSpPr>
          <p:cNvPr id="264203" name="Rectangle 11"/>
          <p:cNvSpPr>
            <a:spLocks noChangeArrowheads="1"/>
          </p:cNvSpPr>
          <p:nvPr/>
        </p:nvSpPr>
        <p:spPr bwMode="auto">
          <a:xfrm>
            <a:off x="3392488" y="2668588"/>
            <a:ext cx="835025" cy="393700"/>
          </a:xfrm>
          <a:prstGeom prst="rect">
            <a:avLst/>
          </a:prstGeom>
          <a:noFill/>
          <a:ln w="25400">
            <a:noFill/>
            <a:miter lim="800000"/>
            <a:headEnd/>
            <a:tailEnd/>
          </a:ln>
          <a:effectLst/>
        </p:spPr>
        <p:txBody>
          <a:bodyPr lIns="90487" tIns="44450" rIns="90487" bIns="44450">
            <a:spAutoFit/>
          </a:bodyPr>
          <a:lstStyle/>
          <a:p>
            <a:pPr>
              <a:spcBef>
                <a:spcPct val="50000"/>
              </a:spcBef>
            </a:pPr>
            <a:r>
              <a:rPr lang="en-US" sz="2000">
                <a:solidFill>
                  <a:srgbClr val="FC0128"/>
                </a:solidFill>
                <a:latin typeface="Arial" pitchFamily="34" charset="0"/>
              </a:rPr>
              <a:t>40g</a:t>
            </a:r>
          </a:p>
        </p:txBody>
      </p:sp>
      <p:sp>
        <p:nvSpPr>
          <p:cNvPr id="264204" name="Rectangle 12"/>
          <p:cNvSpPr>
            <a:spLocks noChangeArrowheads="1"/>
          </p:cNvSpPr>
          <p:nvPr/>
        </p:nvSpPr>
        <p:spPr bwMode="auto">
          <a:xfrm>
            <a:off x="5754688" y="2687638"/>
            <a:ext cx="835025" cy="393700"/>
          </a:xfrm>
          <a:prstGeom prst="rect">
            <a:avLst/>
          </a:prstGeom>
          <a:noFill/>
          <a:ln w="25400">
            <a:noFill/>
            <a:miter lim="800000"/>
            <a:headEnd/>
            <a:tailEnd/>
          </a:ln>
          <a:effectLst/>
        </p:spPr>
        <p:txBody>
          <a:bodyPr lIns="90487" tIns="44450" rIns="90487" bIns="44450">
            <a:spAutoFit/>
          </a:bodyPr>
          <a:lstStyle/>
          <a:p>
            <a:pPr>
              <a:spcBef>
                <a:spcPct val="50000"/>
              </a:spcBef>
            </a:pPr>
            <a:r>
              <a:rPr lang="en-US" sz="2000">
                <a:solidFill>
                  <a:srgbClr val="FC0128"/>
                </a:solidFill>
                <a:latin typeface="Arial" pitchFamily="34" charset="0"/>
              </a:rPr>
              <a:t>20g</a:t>
            </a:r>
          </a:p>
        </p:txBody>
      </p:sp>
      <p:sp>
        <p:nvSpPr>
          <p:cNvPr id="264205" name="Rectangle 13"/>
          <p:cNvSpPr>
            <a:spLocks noChangeArrowheads="1"/>
          </p:cNvSpPr>
          <p:nvPr/>
        </p:nvSpPr>
        <p:spPr bwMode="auto">
          <a:xfrm>
            <a:off x="7031038" y="2687638"/>
            <a:ext cx="835025" cy="393700"/>
          </a:xfrm>
          <a:prstGeom prst="rect">
            <a:avLst/>
          </a:prstGeom>
          <a:noFill/>
          <a:ln w="25400">
            <a:noFill/>
            <a:miter lim="800000"/>
            <a:headEnd/>
            <a:tailEnd/>
          </a:ln>
          <a:effectLst/>
        </p:spPr>
        <p:txBody>
          <a:bodyPr lIns="90487" tIns="44450" rIns="90487" bIns="44450">
            <a:spAutoFit/>
          </a:bodyPr>
          <a:lstStyle/>
          <a:p>
            <a:pPr>
              <a:spcBef>
                <a:spcPct val="50000"/>
              </a:spcBef>
            </a:pPr>
            <a:r>
              <a:rPr lang="en-US" sz="2000">
                <a:solidFill>
                  <a:srgbClr val="FC0128"/>
                </a:solidFill>
                <a:latin typeface="Arial" pitchFamily="34" charset="0"/>
              </a:rPr>
              <a:t>20g</a:t>
            </a:r>
          </a:p>
        </p:txBody>
      </p:sp>
      <p:sp>
        <p:nvSpPr>
          <p:cNvPr id="264206" name="Rectangle 14"/>
          <p:cNvSpPr>
            <a:spLocks noChangeArrowheads="1"/>
          </p:cNvSpPr>
          <p:nvPr/>
        </p:nvSpPr>
        <p:spPr bwMode="auto">
          <a:xfrm>
            <a:off x="5581650" y="3314700"/>
            <a:ext cx="1752600" cy="800100"/>
          </a:xfrm>
          <a:prstGeom prst="rect">
            <a:avLst/>
          </a:prstGeom>
          <a:solidFill>
            <a:srgbClr val="9CFFEC"/>
          </a:solidFill>
          <a:ln w="25400">
            <a:noFill/>
            <a:miter lim="800000"/>
            <a:headEnd/>
            <a:tailEnd/>
          </a:ln>
          <a:effectLst/>
        </p:spPr>
        <p:txBody>
          <a:bodyPr wrap="none" anchor="ctr"/>
          <a:lstStyle/>
          <a:p>
            <a:endParaRPr lang="en-US"/>
          </a:p>
        </p:txBody>
      </p:sp>
    </p:spTree>
    <p:extLst>
      <p:ext uri="{BB962C8B-B14F-4D97-AF65-F5344CB8AC3E}">
        <p14:creationId xmlns:p14="http://schemas.microsoft.com/office/powerpoint/2010/main" val="3349142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othpaste - less.png"/>
          <p:cNvPicPr>
            <a:picLocks noGrp="1" noChangeAspect="1"/>
          </p:cNvPicPr>
          <p:nvPr>
            <p:ph idx="1"/>
          </p:nvPr>
        </p:nvPicPr>
        <p:blipFill>
          <a:blip r:embed="rId3" cstate="print"/>
          <a:stretch>
            <a:fillRect/>
          </a:stretch>
        </p:blipFill>
        <p:spPr>
          <a:xfrm>
            <a:off x="137645" y="609600"/>
            <a:ext cx="8873939" cy="5440363"/>
          </a:xfrm>
        </p:spPr>
      </p:pic>
    </p:spTree>
    <p:extLst>
      <p:ext uri="{BB962C8B-B14F-4D97-AF65-F5344CB8AC3E}">
        <p14:creationId xmlns:p14="http://schemas.microsoft.com/office/powerpoint/2010/main" val="16139389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627" y="0"/>
            <a:ext cx="9175254" cy="6858000"/>
          </a:xfrm>
          <a:prstGeom prst="rect">
            <a:avLst/>
          </a:prstGeom>
        </p:spPr>
      </p:pic>
    </p:spTree>
    <p:extLst>
      <p:ext uri="{BB962C8B-B14F-4D97-AF65-F5344CB8AC3E}">
        <p14:creationId xmlns:p14="http://schemas.microsoft.com/office/powerpoint/2010/main" val="8309283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unnycatpix.com/_pics/inadequat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738" y="71760"/>
            <a:ext cx="8218262" cy="663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6086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 are </a:t>
            </a:r>
            <a:r>
              <a:rPr lang="en-US" i="1" dirty="0" smtClean="0"/>
              <a:t>not</a:t>
            </a:r>
            <a:r>
              <a:rPr lang="en-US" dirty="0" smtClean="0"/>
              <a:t> linear</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53" y="1540836"/>
            <a:ext cx="8540807" cy="507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1582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Neurocritical Care Society Research Meeting</a:t>
            </a:r>
            <a:endParaRPr lang="en-US"/>
          </a:p>
        </p:txBody>
      </p:sp>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609600" y="304800"/>
            <a:ext cx="7874000"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7326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109538" y="323850"/>
            <a:ext cx="8858250" cy="666750"/>
          </a:xfrm>
        </p:spPr>
        <p:txBody>
          <a:bodyPr/>
          <a:lstStyle/>
          <a:p>
            <a:pPr eaLnBrk="1" hangingPunct="1"/>
            <a:r>
              <a:rPr lang="en-US" sz="3600" b="1" smtClean="0"/>
              <a:t>Biomedical Informatics in Perspective</a:t>
            </a:r>
          </a:p>
        </p:txBody>
      </p:sp>
      <p:sp>
        <p:nvSpPr>
          <p:cNvPr id="5" name="Text Box 3"/>
          <p:cNvSpPr txBox="1">
            <a:spLocks noChangeArrowheads="1"/>
          </p:cNvSpPr>
          <p:nvPr/>
        </p:nvSpPr>
        <p:spPr bwMode="auto">
          <a:xfrm>
            <a:off x="136525" y="1736725"/>
            <a:ext cx="1903413" cy="369888"/>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2"/>
                </a:solidFill>
                <a:latin typeface="Helvetica" pitchFamily="2" charset="0"/>
              </a:rPr>
              <a:t>Basic Research</a:t>
            </a:r>
          </a:p>
        </p:txBody>
      </p:sp>
      <p:grpSp>
        <p:nvGrpSpPr>
          <p:cNvPr id="6" name="Group 4"/>
          <p:cNvGrpSpPr>
            <a:grpSpLocks/>
          </p:cNvGrpSpPr>
          <p:nvPr/>
        </p:nvGrpSpPr>
        <p:grpSpPr bwMode="auto">
          <a:xfrm>
            <a:off x="50800" y="1905000"/>
            <a:ext cx="2235200" cy="3810000"/>
            <a:chOff x="-21" y="1081"/>
            <a:chExt cx="1408" cy="2400"/>
          </a:xfrm>
        </p:grpSpPr>
        <p:sp>
          <p:nvSpPr>
            <p:cNvPr id="7" name="Line 5"/>
            <p:cNvSpPr>
              <a:spLocks noChangeShapeType="1"/>
            </p:cNvSpPr>
            <p:nvPr/>
          </p:nvSpPr>
          <p:spPr bwMode="auto">
            <a:xfrm>
              <a:off x="1387" y="1081"/>
              <a:ext cx="0" cy="2067"/>
            </a:xfrm>
            <a:prstGeom prst="line">
              <a:avLst/>
            </a:prstGeom>
            <a:noFill/>
            <a:ln w="76200">
              <a:solidFill>
                <a:schemeClr val="tx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6"/>
            <p:cNvSpPr txBox="1">
              <a:spLocks noChangeArrowheads="1"/>
            </p:cNvSpPr>
            <p:nvPr/>
          </p:nvSpPr>
          <p:spPr bwMode="auto">
            <a:xfrm>
              <a:off x="-21" y="3074"/>
              <a:ext cx="1344" cy="407"/>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2"/>
                  </a:solidFill>
                  <a:latin typeface="Helvetica" pitchFamily="2" charset="0"/>
                </a:rPr>
                <a:t>Applied Research</a:t>
              </a:r>
            </a:p>
            <a:p>
              <a:pPr algn="ctr" eaLnBrk="1" hangingPunct="1"/>
              <a:r>
                <a:rPr lang="en-US" b="1">
                  <a:solidFill>
                    <a:schemeClr val="bg2"/>
                  </a:solidFill>
                  <a:latin typeface="Helvetica" pitchFamily="2" charset="0"/>
                </a:rPr>
                <a:t>And Practice</a:t>
              </a:r>
            </a:p>
          </p:txBody>
        </p:sp>
      </p:grpSp>
      <p:sp>
        <p:nvSpPr>
          <p:cNvPr id="9" name="Text Box 7"/>
          <p:cNvSpPr txBox="1">
            <a:spLocks noChangeArrowheads="1"/>
          </p:cNvSpPr>
          <p:nvPr/>
        </p:nvSpPr>
        <p:spPr bwMode="auto">
          <a:xfrm>
            <a:off x="2971800" y="16002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a:latin typeface="Helvetica" pitchFamily="2" charset="0"/>
              </a:rPr>
              <a:t>Biomedical Informatics Methods, Techniques, and Theories</a:t>
            </a:r>
          </a:p>
        </p:txBody>
      </p:sp>
      <p:sp>
        <p:nvSpPr>
          <p:cNvPr id="10" name="Text Box 8"/>
          <p:cNvSpPr txBox="1">
            <a:spLocks noChangeArrowheads="1"/>
          </p:cNvSpPr>
          <p:nvPr/>
        </p:nvSpPr>
        <p:spPr bwMode="auto">
          <a:xfrm>
            <a:off x="4062413" y="4575175"/>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Imaging Informatics</a:t>
            </a:r>
          </a:p>
        </p:txBody>
      </p:sp>
      <p:sp>
        <p:nvSpPr>
          <p:cNvPr id="11" name="Line 9"/>
          <p:cNvSpPr>
            <a:spLocks noChangeShapeType="1"/>
          </p:cNvSpPr>
          <p:nvPr/>
        </p:nvSpPr>
        <p:spPr bwMode="auto">
          <a:xfrm flipH="1">
            <a:off x="4773613" y="2438400"/>
            <a:ext cx="331787" cy="19113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10"/>
          <p:cNvSpPr txBox="1">
            <a:spLocks noChangeArrowheads="1"/>
          </p:cNvSpPr>
          <p:nvPr/>
        </p:nvSpPr>
        <p:spPr bwMode="auto">
          <a:xfrm>
            <a:off x="5265738" y="4575175"/>
            <a:ext cx="180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Clinical Informatics</a:t>
            </a:r>
          </a:p>
        </p:txBody>
      </p:sp>
      <p:sp>
        <p:nvSpPr>
          <p:cNvPr id="13" name="Line 11"/>
          <p:cNvSpPr>
            <a:spLocks noChangeShapeType="1"/>
          </p:cNvSpPr>
          <p:nvPr/>
        </p:nvSpPr>
        <p:spPr bwMode="auto">
          <a:xfrm>
            <a:off x="6096000" y="2438400"/>
            <a:ext cx="44450" cy="19113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2"/>
          <p:cNvSpPr>
            <a:spLocks noChangeShapeType="1"/>
          </p:cNvSpPr>
          <p:nvPr/>
        </p:nvSpPr>
        <p:spPr bwMode="auto">
          <a:xfrm flipH="1">
            <a:off x="3362325" y="2438400"/>
            <a:ext cx="447675" cy="18859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Text Box 13"/>
          <p:cNvSpPr txBox="1">
            <a:spLocks noChangeArrowheads="1"/>
          </p:cNvSpPr>
          <p:nvPr/>
        </p:nvSpPr>
        <p:spPr bwMode="auto">
          <a:xfrm>
            <a:off x="2281238" y="4711700"/>
            <a:ext cx="1992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Bioinformatics</a:t>
            </a:r>
          </a:p>
        </p:txBody>
      </p:sp>
      <p:sp>
        <p:nvSpPr>
          <p:cNvPr id="16" name="Text Box 14"/>
          <p:cNvSpPr txBox="1">
            <a:spLocks noChangeArrowheads="1"/>
          </p:cNvSpPr>
          <p:nvPr/>
        </p:nvSpPr>
        <p:spPr bwMode="auto">
          <a:xfrm>
            <a:off x="6869113" y="4575175"/>
            <a:ext cx="1973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Public Health Informatics</a:t>
            </a:r>
          </a:p>
        </p:txBody>
      </p:sp>
      <p:sp>
        <p:nvSpPr>
          <p:cNvPr id="17" name="Line 15"/>
          <p:cNvSpPr>
            <a:spLocks noChangeShapeType="1"/>
          </p:cNvSpPr>
          <p:nvPr/>
        </p:nvSpPr>
        <p:spPr bwMode="auto">
          <a:xfrm>
            <a:off x="6878638" y="2425700"/>
            <a:ext cx="676275" cy="19113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8" name="Group 16"/>
          <p:cNvGrpSpPr>
            <a:grpSpLocks/>
          </p:cNvGrpSpPr>
          <p:nvPr/>
        </p:nvGrpSpPr>
        <p:grpSpPr bwMode="auto">
          <a:xfrm>
            <a:off x="2209800" y="5592763"/>
            <a:ext cx="6400800" cy="1071562"/>
            <a:chOff x="1392" y="3523"/>
            <a:chExt cx="4032" cy="675"/>
          </a:xfrm>
        </p:grpSpPr>
        <p:sp>
          <p:nvSpPr>
            <p:cNvPr id="19" name="Line 17"/>
            <p:cNvSpPr>
              <a:spLocks noChangeShapeType="1"/>
            </p:cNvSpPr>
            <p:nvPr/>
          </p:nvSpPr>
          <p:spPr bwMode="auto">
            <a:xfrm>
              <a:off x="1548" y="3523"/>
              <a:ext cx="3845"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lIns="90488" tIns="44450" rIns="90488" bIns="44450">
              <a:spAutoFit/>
            </a:bodyPr>
            <a:lstStyle/>
            <a:p>
              <a:endParaRPr lang="en-US"/>
            </a:p>
          </p:txBody>
        </p:sp>
        <p:sp>
          <p:nvSpPr>
            <p:cNvPr id="20" name="Text Box 18"/>
            <p:cNvSpPr txBox="1">
              <a:spLocks noChangeArrowheads="1"/>
            </p:cNvSpPr>
            <p:nvPr/>
          </p:nvSpPr>
          <p:spPr bwMode="auto">
            <a:xfrm>
              <a:off x="1392" y="3618"/>
              <a:ext cx="1093" cy="580"/>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latin typeface="Helvetica" pitchFamily="2" charset="0"/>
                </a:rPr>
                <a:t>Molecular and</a:t>
              </a:r>
            </a:p>
            <a:p>
              <a:pPr algn="ctr" eaLnBrk="1" hangingPunct="1"/>
              <a:r>
                <a:rPr lang="en-US" b="1">
                  <a:solidFill>
                    <a:schemeClr val="bg1"/>
                  </a:solidFill>
                  <a:latin typeface="Helvetica" pitchFamily="2" charset="0"/>
                </a:rPr>
                <a:t>Cellular</a:t>
              </a:r>
            </a:p>
            <a:p>
              <a:pPr algn="ctr" eaLnBrk="1" hangingPunct="1"/>
              <a:r>
                <a:rPr lang="en-US" b="1">
                  <a:solidFill>
                    <a:schemeClr val="bg1"/>
                  </a:solidFill>
                  <a:latin typeface="Helvetica" pitchFamily="2" charset="0"/>
                </a:rPr>
                <a:t>Processes</a:t>
              </a:r>
            </a:p>
          </p:txBody>
        </p:sp>
        <p:sp>
          <p:nvSpPr>
            <p:cNvPr id="21" name="Text Box 19"/>
            <p:cNvSpPr txBox="1">
              <a:spLocks noChangeArrowheads="1"/>
            </p:cNvSpPr>
            <p:nvPr/>
          </p:nvSpPr>
          <p:spPr bwMode="auto">
            <a:xfrm>
              <a:off x="2531" y="3704"/>
              <a:ext cx="953" cy="406"/>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latin typeface="Helvetica" pitchFamily="2" charset="0"/>
                </a:rPr>
                <a:t>Tissues and</a:t>
              </a:r>
            </a:p>
            <a:p>
              <a:pPr algn="ctr" eaLnBrk="1" hangingPunct="1"/>
              <a:r>
                <a:rPr lang="en-US" b="1">
                  <a:solidFill>
                    <a:schemeClr val="bg1"/>
                  </a:solidFill>
                  <a:latin typeface="Helvetica" pitchFamily="2" charset="0"/>
                </a:rPr>
                <a:t>Organs</a:t>
              </a:r>
            </a:p>
          </p:txBody>
        </p:sp>
        <p:sp>
          <p:nvSpPr>
            <p:cNvPr id="22" name="Text Box 20"/>
            <p:cNvSpPr txBox="1">
              <a:spLocks noChangeArrowheads="1"/>
            </p:cNvSpPr>
            <p:nvPr/>
          </p:nvSpPr>
          <p:spPr bwMode="auto">
            <a:xfrm>
              <a:off x="3542" y="3704"/>
              <a:ext cx="874" cy="406"/>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dirty="0">
                  <a:solidFill>
                    <a:schemeClr val="bg1"/>
                  </a:solidFill>
                  <a:latin typeface="Helvetica" pitchFamily="2" charset="0"/>
                </a:rPr>
                <a:t>Individuals</a:t>
              </a:r>
            </a:p>
            <a:p>
              <a:pPr algn="ctr" eaLnBrk="1" hangingPunct="1"/>
              <a:r>
                <a:rPr lang="en-US" b="1" dirty="0">
                  <a:solidFill>
                    <a:schemeClr val="bg1"/>
                  </a:solidFill>
                  <a:latin typeface="Helvetica" pitchFamily="2" charset="0"/>
                </a:rPr>
                <a:t>(Patients)</a:t>
              </a:r>
            </a:p>
          </p:txBody>
        </p:sp>
        <p:sp>
          <p:nvSpPr>
            <p:cNvPr id="23" name="Text Box 21"/>
            <p:cNvSpPr txBox="1">
              <a:spLocks noChangeArrowheads="1"/>
            </p:cNvSpPr>
            <p:nvPr/>
          </p:nvSpPr>
          <p:spPr bwMode="auto">
            <a:xfrm>
              <a:off x="4469" y="3704"/>
              <a:ext cx="955" cy="406"/>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latin typeface="Helvetica" pitchFamily="2" charset="0"/>
                </a:rPr>
                <a:t>Populations</a:t>
              </a:r>
            </a:p>
            <a:p>
              <a:pPr algn="ctr" eaLnBrk="1" hangingPunct="1"/>
              <a:r>
                <a:rPr lang="en-US" b="1">
                  <a:solidFill>
                    <a:schemeClr val="bg1"/>
                  </a:solidFill>
                  <a:latin typeface="Helvetica" pitchFamily="2" charset="0"/>
                </a:rPr>
                <a:t>And Society</a:t>
              </a:r>
            </a:p>
          </p:txBody>
        </p:sp>
      </p:grpSp>
      <p:sp>
        <p:nvSpPr>
          <p:cNvPr id="24" name="Text Box 22"/>
          <p:cNvSpPr txBox="1">
            <a:spLocks noChangeArrowheads="1"/>
          </p:cNvSpPr>
          <p:nvPr/>
        </p:nvSpPr>
        <p:spPr bwMode="auto">
          <a:xfrm>
            <a:off x="246063" y="2819400"/>
            <a:ext cx="8651875" cy="592138"/>
          </a:xfrm>
          <a:prstGeom prst="rect">
            <a:avLst/>
          </a:prstGeom>
          <a:solidFill>
            <a:srgbClr val="00B0F0"/>
          </a:solidFill>
          <a:ln w="12700">
            <a:solidFill>
              <a:schemeClr val="hlink"/>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a:solidFill>
                  <a:schemeClr val="bg1"/>
                </a:solidFill>
                <a:latin typeface="Helvetica" pitchFamily="2" charset="0"/>
              </a:rPr>
              <a:t>Biomedical Informatics ≠ Health Informatics</a:t>
            </a:r>
          </a:p>
        </p:txBody>
      </p:sp>
      <p:sp>
        <p:nvSpPr>
          <p:cNvPr id="25" name="Rectangle 23"/>
          <p:cNvSpPr>
            <a:spLocks noChangeArrowheads="1"/>
          </p:cNvSpPr>
          <p:nvPr/>
        </p:nvSpPr>
        <p:spPr bwMode="auto">
          <a:xfrm>
            <a:off x="5486400" y="4343400"/>
            <a:ext cx="3214688" cy="10668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2" charset="0"/>
            </a:endParaRPr>
          </a:p>
        </p:txBody>
      </p:sp>
      <p:sp>
        <p:nvSpPr>
          <p:cNvPr id="26" name="Text Box 24"/>
          <p:cNvSpPr txBox="1">
            <a:spLocks noChangeArrowheads="1"/>
          </p:cNvSpPr>
          <p:nvPr/>
        </p:nvSpPr>
        <p:spPr bwMode="auto">
          <a:xfrm>
            <a:off x="5410200" y="3635375"/>
            <a:ext cx="3290888" cy="519113"/>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solidFill>
                  <a:schemeClr val="bg1"/>
                </a:solidFill>
                <a:latin typeface="Helvetica" pitchFamily="2" charset="0"/>
              </a:rPr>
              <a:t>Health Informatics</a:t>
            </a:r>
          </a:p>
        </p:txBody>
      </p:sp>
      <p:sp>
        <p:nvSpPr>
          <p:cNvPr id="27" name="TextBox 24"/>
          <p:cNvSpPr txBox="1">
            <a:spLocks noChangeArrowheads="1"/>
          </p:cNvSpPr>
          <p:nvPr/>
        </p:nvSpPr>
        <p:spPr bwMode="auto">
          <a:xfrm>
            <a:off x="136525" y="6411913"/>
            <a:ext cx="151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 AMIA 2011</a:t>
            </a:r>
          </a:p>
        </p:txBody>
      </p:sp>
    </p:spTree>
    <p:extLst>
      <p:ext uri="{BB962C8B-B14F-4D97-AF65-F5344CB8AC3E}">
        <p14:creationId xmlns:p14="http://schemas.microsoft.com/office/powerpoint/2010/main" val="1960660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Neurocritical Care Society Research Meeting</a:t>
            </a:r>
            <a:endParaRPr lang="en-US"/>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685800" y="209550"/>
            <a:ext cx="7848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2836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Neurocritical Care Society Research Meeting</a:t>
            </a:r>
            <a:endParaRPr lang="en-US" dirty="0"/>
          </a:p>
        </p:txBody>
      </p:sp>
      <p:sp>
        <p:nvSpPr>
          <p:cNvPr id="101383" name="Rectangle 7"/>
          <p:cNvSpPr>
            <a:spLocks noGrp="1" noChangeArrowheads="1"/>
          </p:cNvSpPr>
          <p:nvPr>
            <p:ph type="title"/>
          </p:nvPr>
        </p:nvSpPr>
        <p:spPr/>
        <p:txBody>
          <a:bodyPr/>
          <a:lstStyle/>
          <a:p>
            <a:r>
              <a:rPr lang="en-US" dirty="0" smtClean="0"/>
              <a:t>High Dimensionality in Physiology</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422400"/>
            <a:ext cx="4920173" cy="484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9985" y="1633102"/>
            <a:ext cx="4082702" cy="365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6558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Neurocritical Care Society Research Meeting</a:t>
            </a:r>
            <a:endParaRPr lang="en-US"/>
          </a:p>
        </p:txBody>
      </p:sp>
      <p:pic>
        <p:nvPicPr>
          <p:cNvPr id="163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11200" y="431800"/>
            <a:ext cx="7823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78777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74650" y="2120901"/>
            <a:ext cx="8394700" cy="2654300"/>
          </a:xfrm>
        </p:spPr>
        <p:txBody>
          <a:bodyPr/>
          <a:lstStyle/>
          <a:p>
            <a:pPr algn="ctr">
              <a:buNone/>
            </a:pPr>
            <a:r>
              <a:rPr lang="en-US" sz="2400" b="1" dirty="0" smtClean="0">
                <a:latin typeface="Optima"/>
                <a:cs typeface="Optima"/>
              </a:rPr>
              <a:t>Uncoupling of biologic oscillators: A complimentary hypothesis concerning the pathogenesis of multiple organ dysfunction syndrome</a:t>
            </a:r>
            <a:endParaRPr lang="en-US" sz="1800" dirty="0" smtClean="0">
              <a:latin typeface="Optima"/>
              <a:cs typeface="Optima"/>
            </a:endParaRPr>
          </a:p>
          <a:p>
            <a:pPr algn="ctr">
              <a:buNone/>
            </a:pPr>
            <a:r>
              <a:rPr lang="en-US" sz="1800" dirty="0" err="1" smtClean="0">
                <a:latin typeface="Optima"/>
                <a:cs typeface="Optima"/>
              </a:rPr>
              <a:t>Godin</a:t>
            </a:r>
            <a:r>
              <a:rPr lang="en-US" sz="1800" dirty="0" smtClean="0">
                <a:latin typeface="Optima"/>
                <a:cs typeface="Optima"/>
              </a:rPr>
              <a:t>, Paul J. MD; Buchman, Timothy G., PhD, MD, FCCM </a:t>
            </a:r>
          </a:p>
          <a:p>
            <a:pPr algn="ctr">
              <a:buNone/>
            </a:pPr>
            <a:endParaRPr lang="en-US" sz="1800" dirty="0" smtClean="0">
              <a:latin typeface="Optima"/>
              <a:cs typeface="Optima"/>
            </a:endParaRPr>
          </a:p>
          <a:p>
            <a:endParaRPr lang="en-US" sz="1800" dirty="0" smtClean="0">
              <a:latin typeface="Optima"/>
              <a:cs typeface="Optima"/>
            </a:endParaRPr>
          </a:p>
          <a:p>
            <a:pPr algn="ctr">
              <a:buNone/>
            </a:pPr>
            <a:r>
              <a:rPr lang="en-US" sz="1800" dirty="0" smtClean="0">
                <a:latin typeface="Optima"/>
                <a:cs typeface="Optima"/>
              </a:rPr>
              <a:t>	</a:t>
            </a:r>
            <a:endParaRPr lang="en-US" sz="2400" dirty="0">
              <a:solidFill>
                <a:schemeClr val="folHlink"/>
              </a:solidFill>
              <a:latin typeface="Optima"/>
              <a:cs typeface="Optima"/>
            </a:endParaRPr>
          </a:p>
        </p:txBody>
      </p:sp>
      <p:sp>
        <p:nvSpPr>
          <p:cNvPr id="5" name="Text Box 4"/>
          <p:cNvSpPr txBox="1">
            <a:spLocks noChangeArrowheads="1"/>
          </p:cNvSpPr>
          <p:nvPr/>
        </p:nvSpPr>
        <p:spPr bwMode="auto">
          <a:xfrm>
            <a:off x="0" y="0"/>
            <a:ext cx="9144000" cy="1098550"/>
          </a:xfrm>
          <a:prstGeom prst="rect">
            <a:avLst/>
          </a:prstGeom>
          <a:noFill/>
          <a:ln w="9525">
            <a:noFill/>
            <a:miter lim="800000"/>
            <a:headEnd/>
            <a:tailEnd/>
          </a:ln>
          <a:effectLst/>
        </p:spPr>
        <p:txBody>
          <a:bodyPr>
            <a:prstTxWarp prst="textNoShape">
              <a:avLst/>
            </a:prstTxWarp>
            <a:spAutoFit/>
          </a:bodyPr>
          <a:lstStyle/>
          <a:p>
            <a:pPr algn="ctr"/>
            <a:r>
              <a:rPr lang="en-US" sz="6600" dirty="0">
                <a:solidFill>
                  <a:srgbClr val="000066"/>
                </a:solidFill>
                <a:latin typeface="Times" charset="0"/>
              </a:rPr>
              <a:t>Critical Care Medicine</a:t>
            </a:r>
            <a:endParaRPr lang="en-US" sz="4400" dirty="0">
              <a:latin typeface="Times" charset="0"/>
            </a:endParaRPr>
          </a:p>
        </p:txBody>
      </p:sp>
      <p:sp>
        <p:nvSpPr>
          <p:cNvPr id="6" name="Text Box 5"/>
          <p:cNvSpPr txBox="1">
            <a:spLocks noChangeArrowheads="1"/>
          </p:cNvSpPr>
          <p:nvPr/>
        </p:nvSpPr>
        <p:spPr bwMode="auto">
          <a:xfrm>
            <a:off x="361950" y="1106488"/>
            <a:ext cx="8420100" cy="336550"/>
          </a:xfrm>
          <a:prstGeom prst="rect">
            <a:avLst/>
          </a:prstGeom>
          <a:solidFill>
            <a:srgbClr val="000066"/>
          </a:solidFill>
          <a:ln w="9525">
            <a:noFill/>
            <a:miter lim="800000"/>
            <a:headEnd/>
            <a:tailEnd/>
          </a:ln>
          <a:effectLst/>
        </p:spPr>
        <p:txBody>
          <a:bodyPr>
            <a:prstTxWarp prst="textNoShape">
              <a:avLst/>
            </a:prstTxWarp>
            <a:spAutoFit/>
          </a:bodyPr>
          <a:lstStyle/>
          <a:p>
            <a:pPr algn="ctr"/>
            <a:r>
              <a:rPr lang="en-US" sz="1600" dirty="0">
                <a:solidFill>
                  <a:schemeClr val="bg1"/>
                </a:solidFill>
                <a:latin typeface="Baskerville Semibold" charset="0"/>
              </a:rPr>
              <a:t>O</a:t>
            </a:r>
            <a:r>
              <a:rPr lang="en-US" sz="1400" dirty="0">
                <a:solidFill>
                  <a:schemeClr val="bg1"/>
                </a:solidFill>
                <a:latin typeface="Baskerville Semibold" charset="0"/>
              </a:rPr>
              <a:t>FFICIAL</a:t>
            </a:r>
            <a:r>
              <a:rPr lang="en-US" sz="1600" dirty="0">
                <a:solidFill>
                  <a:schemeClr val="bg1"/>
                </a:solidFill>
                <a:latin typeface="Baskerville Semibold" charset="0"/>
              </a:rPr>
              <a:t> J</a:t>
            </a:r>
            <a:r>
              <a:rPr lang="en-US" sz="1400" dirty="0">
                <a:solidFill>
                  <a:schemeClr val="bg1"/>
                </a:solidFill>
                <a:latin typeface="Baskerville Semibold" charset="0"/>
              </a:rPr>
              <a:t>OURNAL OF THE </a:t>
            </a:r>
            <a:r>
              <a:rPr lang="en-US" sz="1600" dirty="0">
                <a:solidFill>
                  <a:schemeClr val="bg1"/>
                </a:solidFill>
                <a:latin typeface="Baskerville Semibold" charset="0"/>
              </a:rPr>
              <a:t>S</a:t>
            </a:r>
            <a:r>
              <a:rPr lang="en-US" sz="1400" dirty="0">
                <a:solidFill>
                  <a:schemeClr val="bg1"/>
                </a:solidFill>
                <a:latin typeface="Baskerville Semibold" charset="0"/>
              </a:rPr>
              <a:t>OCIETY</a:t>
            </a:r>
            <a:r>
              <a:rPr lang="en-US" sz="1600" dirty="0">
                <a:solidFill>
                  <a:schemeClr val="bg1"/>
                </a:solidFill>
                <a:latin typeface="Baskerville Semibold" charset="0"/>
              </a:rPr>
              <a:t> </a:t>
            </a:r>
            <a:r>
              <a:rPr lang="en-US" sz="1400" dirty="0">
                <a:solidFill>
                  <a:schemeClr val="bg1"/>
                </a:solidFill>
                <a:latin typeface="Baskerville Semibold" charset="0"/>
              </a:rPr>
              <a:t>OF</a:t>
            </a:r>
            <a:r>
              <a:rPr lang="en-US" sz="1600" dirty="0">
                <a:solidFill>
                  <a:schemeClr val="bg1"/>
                </a:solidFill>
                <a:latin typeface="Baskerville Semibold" charset="0"/>
              </a:rPr>
              <a:t> C</a:t>
            </a:r>
            <a:r>
              <a:rPr lang="en-US" sz="1400" dirty="0">
                <a:solidFill>
                  <a:schemeClr val="bg1"/>
                </a:solidFill>
                <a:latin typeface="Baskerville Semibold" charset="0"/>
              </a:rPr>
              <a:t>RITICAL</a:t>
            </a:r>
            <a:r>
              <a:rPr lang="en-US" sz="1600" dirty="0">
                <a:solidFill>
                  <a:schemeClr val="bg1"/>
                </a:solidFill>
                <a:latin typeface="Baskerville Semibold" charset="0"/>
              </a:rPr>
              <a:t> C</a:t>
            </a:r>
            <a:r>
              <a:rPr lang="en-US" sz="1400" dirty="0">
                <a:solidFill>
                  <a:schemeClr val="bg1"/>
                </a:solidFill>
                <a:latin typeface="Baskerville Semibold" charset="0"/>
              </a:rPr>
              <a:t>ARE</a:t>
            </a:r>
            <a:r>
              <a:rPr lang="en-US" sz="1600" dirty="0">
                <a:solidFill>
                  <a:schemeClr val="bg1"/>
                </a:solidFill>
                <a:latin typeface="Baskerville Semibold" charset="0"/>
              </a:rPr>
              <a:t> M</a:t>
            </a:r>
            <a:r>
              <a:rPr lang="en-US" sz="1400" dirty="0">
                <a:solidFill>
                  <a:schemeClr val="bg1"/>
                </a:solidFill>
                <a:latin typeface="Baskerville Semibold" charset="0"/>
              </a:rPr>
              <a:t>EDICINE</a:t>
            </a:r>
            <a:endParaRPr lang="en-US" dirty="0"/>
          </a:p>
        </p:txBody>
      </p:sp>
      <p:sp>
        <p:nvSpPr>
          <p:cNvPr id="7" name="TextBox 6"/>
          <p:cNvSpPr txBox="1"/>
          <p:nvPr/>
        </p:nvSpPr>
        <p:spPr>
          <a:xfrm>
            <a:off x="330200" y="1562100"/>
            <a:ext cx="8521700" cy="369332"/>
          </a:xfrm>
          <a:prstGeom prst="rect">
            <a:avLst/>
          </a:prstGeom>
          <a:noFill/>
        </p:spPr>
        <p:txBody>
          <a:bodyPr wrap="square" rtlCol="0">
            <a:spAutoFit/>
          </a:bodyPr>
          <a:lstStyle/>
          <a:p>
            <a:pPr algn="ctr"/>
            <a:r>
              <a:rPr lang="en-US" dirty="0" smtClean="0">
                <a:latin typeface="Optima"/>
                <a:cs typeface="Optima"/>
              </a:rPr>
              <a:t>Volume 24 (7)  			July 1996				pp 1107-1116</a:t>
            </a:r>
            <a:endParaRPr lang="en-US" dirty="0">
              <a:latin typeface="Optima"/>
              <a:cs typeface="Optima"/>
            </a:endParaRPr>
          </a:p>
        </p:txBody>
      </p:sp>
      <p:sp>
        <p:nvSpPr>
          <p:cNvPr id="8" name="Rectangle 7"/>
          <p:cNvSpPr/>
          <p:nvPr/>
        </p:nvSpPr>
        <p:spPr>
          <a:xfrm>
            <a:off x="812800" y="4118528"/>
            <a:ext cx="7874000" cy="2092881"/>
          </a:xfrm>
          <a:prstGeom prst="rect">
            <a:avLst/>
          </a:prstGeom>
        </p:spPr>
        <p:txBody>
          <a:bodyPr wrap="square">
            <a:spAutoFit/>
          </a:bodyPr>
          <a:lstStyle/>
          <a:p>
            <a:pPr>
              <a:lnSpc>
                <a:spcPct val="90000"/>
              </a:lnSpc>
              <a:buFont typeface="Arial"/>
              <a:buChar char="•"/>
            </a:pPr>
            <a:r>
              <a:rPr lang="en-US" sz="2400" dirty="0" smtClean="0">
                <a:solidFill>
                  <a:srgbClr val="D20000"/>
                </a:solidFill>
              </a:rPr>
              <a:t> Healthy organs behave as biologic oscillators, coupled  </a:t>
            </a:r>
          </a:p>
          <a:p>
            <a:pPr>
              <a:lnSpc>
                <a:spcPct val="90000"/>
              </a:lnSpc>
            </a:pPr>
            <a:r>
              <a:rPr lang="en-US" sz="2400" dirty="0" smtClean="0">
                <a:solidFill>
                  <a:srgbClr val="D20000"/>
                </a:solidFill>
              </a:rPr>
              <a:t>  and maintained by a communications network that  </a:t>
            </a:r>
          </a:p>
          <a:p>
            <a:pPr>
              <a:lnSpc>
                <a:spcPct val="90000"/>
              </a:lnSpc>
            </a:pPr>
            <a:r>
              <a:rPr lang="en-US" sz="2400" dirty="0" smtClean="0">
                <a:solidFill>
                  <a:srgbClr val="D20000"/>
                </a:solidFill>
              </a:rPr>
              <a:t>  includes neural, </a:t>
            </a:r>
            <a:r>
              <a:rPr lang="en-US" sz="2400" dirty="0" err="1" smtClean="0">
                <a:solidFill>
                  <a:srgbClr val="D20000"/>
                </a:solidFill>
              </a:rPr>
              <a:t>humoral</a:t>
            </a:r>
            <a:r>
              <a:rPr lang="en-US" sz="2400" dirty="0" smtClean="0">
                <a:solidFill>
                  <a:srgbClr val="D20000"/>
                </a:solidFill>
              </a:rPr>
              <a:t> and cytokine components</a:t>
            </a:r>
          </a:p>
          <a:p>
            <a:pPr>
              <a:lnSpc>
                <a:spcPct val="90000"/>
              </a:lnSpc>
            </a:pPr>
            <a:endParaRPr lang="en-US" sz="2400" dirty="0" smtClean="0">
              <a:solidFill>
                <a:srgbClr val="D20000"/>
              </a:solidFill>
            </a:endParaRPr>
          </a:p>
          <a:p>
            <a:pPr>
              <a:lnSpc>
                <a:spcPct val="90000"/>
              </a:lnSpc>
              <a:buFont typeface="Arial"/>
              <a:buChar char="•"/>
            </a:pPr>
            <a:r>
              <a:rPr lang="en-US" sz="2400" dirty="0" smtClean="0">
                <a:solidFill>
                  <a:srgbClr val="D20000"/>
                </a:solidFill>
              </a:rPr>
              <a:t> Heart rate variab</a:t>
            </a:r>
            <a:r>
              <a:rPr lang="en-US" sz="2400" dirty="0" smtClean="0">
                <a:solidFill>
                  <a:srgbClr val="D20000"/>
                </a:solidFill>
                <a:latin typeface="Arial"/>
                <a:cs typeface="Arial"/>
              </a:rPr>
              <a:t>ility</a:t>
            </a:r>
            <a:r>
              <a:rPr lang="en-US" sz="2400" dirty="0" smtClean="0">
                <a:solidFill>
                  <a:srgbClr val="D20000"/>
                </a:solidFill>
              </a:rPr>
              <a:t> is a reflection of the degree of </a:t>
            </a:r>
          </a:p>
          <a:p>
            <a:pPr>
              <a:lnSpc>
                <a:spcPct val="90000"/>
              </a:lnSpc>
            </a:pPr>
            <a:r>
              <a:rPr lang="en-US" sz="2400" dirty="0" smtClean="0">
                <a:solidFill>
                  <a:srgbClr val="D20000"/>
                </a:solidFill>
              </a:rPr>
              <a:t>  coupling between organ systems</a:t>
            </a:r>
            <a:endParaRPr lang="en-US" sz="2400" dirty="0">
              <a:solidFill>
                <a:srgbClr val="D20000"/>
              </a:solidFill>
            </a:endParaRPr>
          </a:p>
        </p:txBody>
      </p:sp>
      <p:sp>
        <p:nvSpPr>
          <p:cNvPr id="9" name="TextBox 8"/>
          <p:cNvSpPr txBox="1"/>
          <p:nvPr/>
        </p:nvSpPr>
        <p:spPr>
          <a:xfrm>
            <a:off x="1500948" y="2676325"/>
            <a:ext cx="6103148" cy="2215991"/>
          </a:xfrm>
          <a:prstGeom prst="rect">
            <a:avLst/>
          </a:prstGeom>
          <a:solidFill>
            <a:srgbClr val="E3E3E3"/>
          </a:solidFill>
          <a:ln>
            <a:solidFill>
              <a:schemeClr val="bg2"/>
            </a:solidFill>
          </a:ln>
          <a:effectLst>
            <a:outerShdw blurRad="50800" dist="38100" dir="2700000" algn="tl" rotWithShape="0">
              <a:srgbClr val="000000">
                <a:alpha val="43000"/>
              </a:srgbClr>
            </a:outerShdw>
          </a:effectLst>
        </p:spPr>
        <p:txBody>
          <a:bodyPr wrap="square">
            <a:prstTxWarp prst="textNoShape">
              <a:avLst/>
            </a:prstTxWarp>
            <a:spAutoFit/>
          </a:bodyPr>
          <a:lstStyle/>
          <a:p>
            <a:pPr algn="ctr">
              <a:defRPr/>
            </a:pPr>
            <a:r>
              <a:rPr lang="en-US" sz="2000" b="1" u="sng" dirty="0" smtClean="0">
                <a:solidFill>
                  <a:srgbClr val="CC0000"/>
                </a:solidFill>
                <a:latin typeface="Arial" pitchFamily="-112" charset="0"/>
              </a:rPr>
              <a:t>Multiple organ dysfunction syndrome</a:t>
            </a:r>
            <a:endParaRPr lang="en-US" sz="2000" b="1" u="sng" dirty="0">
              <a:solidFill>
                <a:srgbClr val="CC0000"/>
              </a:solidFill>
              <a:latin typeface="Arial" pitchFamily="-112" charset="0"/>
            </a:endParaRPr>
          </a:p>
          <a:p>
            <a:pPr>
              <a:defRPr/>
            </a:pPr>
            <a:endParaRPr lang="en-US" sz="1000" dirty="0">
              <a:latin typeface="Arial" pitchFamily="-112" charset="0"/>
            </a:endParaRPr>
          </a:p>
          <a:p>
            <a:pPr marL="742950" lvl="1" indent="-285750">
              <a:buFont typeface="Arial"/>
              <a:buChar char="•"/>
              <a:defRPr/>
            </a:pPr>
            <a:r>
              <a:rPr lang="en-US" dirty="0" smtClean="0">
                <a:latin typeface="Arial" pitchFamily="-112" charset="0"/>
              </a:rPr>
              <a:t>May represent disruption of ‘initial conditions’ resulting in ‘uncoupling’ of organ systems. </a:t>
            </a:r>
          </a:p>
          <a:p>
            <a:pPr lvl="1">
              <a:buFont typeface="Arial" pitchFamily="-112" charset="0"/>
              <a:buChar char="•"/>
              <a:defRPr/>
            </a:pPr>
            <a:endParaRPr lang="en-US" dirty="0">
              <a:latin typeface="Arial" pitchFamily="-112" charset="0"/>
            </a:endParaRPr>
          </a:p>
          <a:p>
            <a:pPr marL="742950" lvl="1" indent="-285750">
              <a:buFont typeface="Arial"/>
              <a:buChar char="•"/>
              <a:defRPr/>
            </a:pPr>
            <a:r>
              <a:rPr lang="en-US" dirty="0" smtClean="0">
                <a:latin typeface="Arial" pitchFamily="-112" charset="0"/>
              </a:rPr>
              <a:t>Eliminating the infection is necessary but not sufficient to restore coupling. </a:t>
            </a:r>
            <a:endParaRPr lang="en-US" dirty="0">
              <a:latin typeface="Arial" pitchFamily="-112" charset="0"/>
            </a:endParaRPr>
          </a:p>
          <a:p>
            <a:pPr lvl="1">
              <a:buFont typeface="Arial" pitchFamily="-112" charset="0"/>
              <a:buChar char="•"/>
              <a:defRPr/>
            </a:pPr>
            <a:endParaRPr lang="en-US" dirty="0">
              <a:latin typeface="Arial" pitchFamily="-112" charset="0"/>
            </a:endParaRPr>
          </a:p>
        </p:txBody>
      </p:sp>
    </p:spTree>
    <p:extLst>
      <p:ext uri="{BB962C8B-B14F-4D97-AF65-F5344CB8AC3E}">
        <p14:creationId xmlns:p14="http://schemas.microsoft.com/office/powerpoint/2010/main" val="34576553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0" name="Freeform 10"/>
          <p:cNvSpPr>
            <a:spLocks/>
          </p:cNvSpPr>
          <p:nvPr/>
        </p:nvSpPr>
        <p:spPr bwMode="auto">
          <a:xfrm>
            <a:off x="2882900" y="5016500"/>
            <a:ext cx="4267200" cy="1003300"/>
          </a:xfrm>
          <a:custGeom>
            <a:avLst/>
            <a:gdLst/>
            <a:ahLst/>
            <a:cxnLst>
              <a:cxn ang="0">
                <a:pos x="0" y="440"/>
              </a:cxn>
              <a:cxn ang="0">
                <a:pos x="96" y="56"/>
              </a:cxn>
              <a:cxn ang="0">
                <a:pos x="240" y="632"/>
              </a:cxn>
              <a:cxn ang="0">
                <a:pos x="528" y="56"/>
              </a:cxn>
              <a:cxn ang="0">
                <a:pos x="912" y="584"/>
              </a:cxn>
              <a:cxn ang="0">
                <a:pos x="1344" y="8"/>
              </a:cxn>
              <a:cxn ang="0">
                <a:pos x="1776" y="584"/>
              </a:cxn>
              <a:cxn ang="0">
                <a:pos x="2112" y="56"/>
              </a:cxn>
              <a:cxn ang="0">
                <a:pos x="2352" y="248"/>
              </a:cxn>
              <a:cxn ang="0">
                <a:pos x="2448" y="104"/>
              </a:cxn>
              <a:cxn ang="0">
                <a:pos x="2688" y="392"/>
              </a:cxn>
            </a:cxnLst>
            <a:rect l="0" t="0" r="r" b="b"/>
            <a:pathLst>
              <a:path w="2688" h="632">
                <a:moveTo>
                  <a:pt x="0" y="440"/>
                </a:moveTo>
                <a:cubicBezTo>
                  <a:pt x="28" y="232"/>
                  <a:pt x="56" y="24"/>
                  <a:pt x="96" y="56"/>
                </a:cubicBezTo>
                <a:cubicBezTo>
                  <a:pt x="136" y="88"/>
                  <a:pt x="168" y="632"/>
                  <a:pt x="240" y="632"/>
                </a:cubicBezTo>
                <a:cubicBezTo>
                  <a:pt x="312" y="632"/>
                  <a:pt x="416" y="64"/>
                  <a:pt x="528" y="56"/>
                </a:cubicBezTo>
                <a:cubicBezTo>
                  <a:pt x="640" y="48"/>
                  <a:pt x="776" y="592"/>
                  <a:pt x="912" y="584"/>
                </a:cubicBezTo>
                <a:cubicBezTo>
                  <a:pt x="1048" y="576"/>
                  <a:pt x="1200" y="8"/>
                  <a:pt x="1344" y="8"/>
                </a:cubicBezTo>
                <a:cubicBezTo>
                  <a:pt x="1488" y="8"/>
                  <a:pt x="1648" y="576"/>
                  <a:pt x="1776" y="584"/>
                </a:cubicBezTo>
                <a:cubicBezTo>
                  <a:pt x="1904" y="592"/>
                  <a:pt x="2016" y="112"/>
                  <a:pt x="2112" y="56"/>
                </a:cubicBezTo>
                <a:cubicBezTo>
                  <a:pt x="2208" y="0"/>
                  <a:pt x="2296" y="240"/>
                  <a:pt x="2352" y="248"/>
                </a:cubicBezTo>
                <a:cubicBezTo>
                  <a:pt x="2408" y="256"/>
                  <a:pt x="2392" y="80"/>
                  <a:pt x="2448" y="104"/>
                </a:cubicBezTo>
                <a:cubicBezTo>
                  <a:pt x="2504" y="128"/>
                  <a:pt x="2648" y="352"/>
                  <a:pt x="2688" y="392"/>
                </a:cubicBezTo>
              </a:path>
            </a:pathLst>
          </a:custGeom>
          <a:noFill/>
          <a:ln w="50800">
            <a:solidFill>
              <a:schemeClr val="accent1">
                <a:lumMod val="75000"/>
              </a:schemeClr>
            </a:solidFill>
            <a:round/>
            <a:headEnd/>
            <a:tailEnd/>
          </a:ln>
          <a:effectLst/>
        </p:spPr>
        <p:txBody>
          <a:bodyPr wrap="none">
            <a:prstTxWarp prst="textNoShape">
              <a:avLst/>
            </a:prstTxWarp>
          </a:bodyPr>
          <a:lstStyle/>
          <a:p>
            <a:endParaRPr lang="en-US"/>
          </a:p>
        </p:txBody>
      </p:sp>
      <p:sp>
        <p:nvSpPr>
          <p:cNvPr id="163851" name="Freeform 11"/>
          <p:cNvSpPr>
            <a:spLocks/>
          </p:cNvSpPr>
          <p:nvPr/>
        </p:nvSpPr>
        <p:spPr bwMode="auto">
          <a:xfrm>
            <a:off x="2851150" y="5080000"/>
            <a:ext cx="4267200" cy="901700"/>
          </a:xfrm>
          <a:custGeom>
            <a:avLst/>
            <a:gdLst/>
            <a:ahLst/>
            <a:cxnLst>
              <a:cxn ang="0">
                <a:pos x="0" y="256"/>
              </a:cxn>
              <a:cxn ang="0">
                <a:pos x="432" y="544"/>
              </a:cxn>
              <a:cxn ang="0">
                <a:pos x="1056" y="112"/>
              </a:cxn>
              <a:cxn ang="0">
                <a:pos x="1920" y="496"/>
              </a:cxn>
              <a:cxn ang="0">
                <a:pos x="2352" y="64"/>
              </a:cxn>
              <a:cxn ang="0">
                <a:pos x="2688" y="112"/>
              </a:cxn>
            </a:cxnLst>
            <a:rect l="0" t="0" r="r" b="b"/>
            <a:pathLst>
              <a:path w="2688" h="568">
                <a:moveTo>
                  <a:pt x="0" y="256"/>
                </a:moveTo>
                <a:cubicBezTo>
                  <a:pt x="128" y="412"/>
                  <a:pt x="256" y="568"/>
                  <a:pt x="432" y="544"/>
                </a:cubicBezTo>
                <a:cubicBezTo>
                  <a:pt x="608" y="520"/>
                  <a:pt x="808" y="120"/>
                  <a:pt x="1056" y="112"/>
                </a:cubicBezTo>
                <a:cubicBezTo>
                  <a:pt x="1304" y="104"/>
                  <a:pt x="1704" y="504"/>
                  <a:pt x="1920" y="496"/>
                </a:cubicBezTo>
                <a:cubicBezTo>
                  <a:pt x="2136" y="488"/>
                  <a:pt x="2224" y="128"/>
                  <a:pt x="2352" y="64"/>
                </a:cubicBezTo>
                <a:cubicBezTo>
                  <a:pt x="2480" y="0"/>
                  <a:pt x="2624" y="104"/>
                  <a:pt x="2688" y="112"/>
                </a:cubicBezTo>
              </a:path>
            </a:pathLst>
          </a:custGeom>
          <a:noFill/>
          <a:ln w="50800" cap="flat">
            <a:solidFill>
              <a:schemeClr val="tx1"/>
            </a:solidFill>
            <a:prstDash val="sysDot"/>
            <a:round/>
            <a:headEnd/>
            <a:tailEnd/>
          </a:ln>
          <a:effectLst/>
        </p:spPr>
        <p:txBody>
          <a:bodyPr wrap="none">
            <a:prstTxWarp prst="textNoShape">
              <a:avLst/>
            </a:prstTxWarp>
          </a:bodyPr>
          <a:lstStyle/>
          <a:p>
            <a:endParaRPr lang="en-US"/>
          </a:p>
        </p:txBody>
      </p:sp>
      <p:grpSp>
        <p:nvGrpSpPr>
          <p:cNvPr id="2" name="Group 19"/>
          <p:cNvGrpSpPr/>
          <p:nvPr/>
        </p:nvGrpSpPr>
        <p:grpSpPr>
          <a:xfrm>
            <a:off x="928243" y="1955800"/>
            <a:ext cx="6190107" cy="762000"/>
            <a:chOff x="928243" y="1955800"/>
            <a:chExt cx="6190107" cy="762000"/>
          </a:xfrm>
        </p:grpSpPr>
        <p:sp>
          <p:nvSpPr>
            <p:cNvPr id="163844" name="Freeform 4"/>
            <p:cNvSpPr>
              <a:spLocks/>
            </p:cNvSpPr>
            <p:nvPr/>
          </p:nvSpPr>
          <p:spPr bwMode="auto">
            <a:xfrm>
              <a:off x="2851150" y="1955800"/>
              <a:ext cx="4267200" cy="762000"/>
            </a:xfrm>
            <a:custGeom>
              <a:avLst/>
              <a:gdLst/>
              <a:ahLst/>
              <a:cxnLst>
                <a:cxn ang="0">
                  <a:pos x="0" y="400"/>
                </a:cxn>
                <a:cxn ang="0">
                  <a:pos x="144" y="64"/>
                </a:cxn>
                <a:cxn ang="0">
                  <a:pos x="240" y="448"/>
                </a:cxn>
                <a:cxn ang="0">
                  <a:pos x="288" y="256"/>
                </a:cxn>
                <a:cxn ang="0">
                  <a:pos x="384" y="400"/>
                </a:cxn>
                <a:cxn ang="0">
                  <a:pos x="432" y="112"/>
                </a:cxn>
                <a:cxn ang="0">
                  <a:pos x="528" y="400"/>
                </a:cxn>
                <a:cxn ang="0">
                  <a:pos x="672" y="64"/>
                </a:cxn>
                <a:cxn ang="0">
                  <a:pos x="768" y="400"/>
                </a:cxn>
                <a:cxn ang="0">
                  <a:pos x="816" y="112"/>
                </a:cxn>
                <a:cxn ang="0">
                  <a:pos x="912" y="400"/>
                </a:cxn>
                <a:cxn ang="0">
                  <a:pos x="1008" y="64"/>
                </a:cxn>
                <a:cxn ang="0">
                  <a:pos x="1104" y="400"/>
                </a:cxn>
                <a:cxn ang="0">
                  <a:pos x="1200" y="64"/>
                </a:cxn>
                <a:cxn ang="0">
                  <a:pos x="1296" y="352"/>
                </a:cxn>
                <a:cxn ang="0">
                  <a:pos x="1440" y="64"/>
                </a:cxn>
                <a:cxn ang="0">
                  <a:pos x="1584" y="352"/>
                </a:cxn>
                <a:cxn ang="0">
                  <a:pos x="1680" y="112"/>
                </a:cxn>
                <a:cxn ang="0">
                  <a:pos x="1776" y="448"/>
                </a:cxn>
                <a:cxn ang="0">
                  <a:pos x="1872" y="16"/>
                </a:cxn>
                <a:cxn ang="0">
                  <a:pos x="1968" y="352"/>
                </a:cxn>
                <a:cxn ang="0">
                  <a:pos x="2112" y="64"/>
                </a:cxn>
                <a:cxn ang="0">
                  <a:pos x="2208" y="448"/>
                </a:cxn>
                <a:cxn ang="0">
                  <a:pos x="2304" y="64"/>
                </a:cxn>
                <a:cxn ang="0">
                  <a:pos x="2448" y="400"/>
                </a:cxn>
                <a:cxn ang="0">
                  <a:pos x="2592" y="112"/>
                </a:cxn>
                <a:cxn ang="0">
                  <a:pos x="2688" y="400"/>
                </a:cxn>
              </a:cxnLst>
              <a:rect l="0" t="0" r="r" b="b"/>
              <a:pathLst>
                <a:path w="2688" h="480">
                  <a:moveTo>
                    <a:pt x="0" y="400"/>
                  </a:moveTo>
                  <a:cubicBezTo>
                    <a:pt x="52" y="228"/>
                    <a:pt x="104" y="56"/>
                    <a:pt x="144" y="64"/>
                  </a:cubicBezTo>
                  <a:cubicBezTo>
                    <a:pt x="184" y="72"/>
                    <a:pt x="216" y="416"/>
                    <a:pt x="240" y="448"/>
                  </a:cubicBezTo>
                  <a:cubicBezTo>
                    <a:pt x="264" y="480"/>
                    <a:pt x="264" y="264"/>
                    <a:pt x="288" y="256"/>
                  </a:cubicBezTo>
                  <a:cubicBezTo>
                    <a:pt x="312" y="248"/>
                    <a:pt x="360" y="424"/>
                    <a:pt x="384" y="400"/>
                  </a:cubicBezTo>
                  <a:cubicBezTo>
                    <a:pt x="408" y="376"/>
                    <a:pt x="408" y="112"/>
                    <a:pt x="432" y="112"/>
                  </a:cubicBezTo>
                  <a:cubicBezTo>
                    <a:pt x="456" y="112"/>
                    <a:pt x="488" y="408"/>
                    <a:pt x="528" y="400"/>
                  </a:cubicBezTo>
                  <a:cubicBezTo>
                    <a:pt x="568" y="392"/>
                    <a:pt x="632" y="64"/>
                    <a:pt x="672" y="64"/>
                  </a:cubicBezTo>
                  <a:cubicBezTo>
                    <a:pt x="712" y="64"/>
                    <a:pt x="744" y="392"/>
                    <a:pt x="768" y="400"/>
                  </a:cubicBezTo>
                  <a:cubicBezTo>
                    <a:pt x="792" y="408"/>
                    <a:pt x="792" y="112"/>
                    <a:pt x="816" y="112"/>
                  </a:cubicBezTo>
                  <a:cubicBezTo>
                    <a:pt x="840" y="112"/>
                    <a:pt x="880" y="408"/>
                    <a:pt x="912" y="400"/>
                  </a:cubicBezTo>
                  <a:cubicBezTo>
                    <a:pt x="944" y="392"/>
                    <a:pt x="976" y="64"/>
                    <a:pt x="1008" y="64"/>
                  </a:cubicBezTo>
                  <a:cubicBezTo>
                    <a:pt x="1040" y="64"/>
                    <a:pt x="1072" y="400"/>
                    <a:pt x="1104" y="400"/>
                  </a:cubicBezTo>
                  <a:cubicBezTo>
                    <a:pt x="1136" y="400"/>
                    <a:pt x="1168" y="72"/>
                    <a:pt x="1200" y="64"/>
                  </a:cubicBezTo>
                  <a:cubicBezTo>
                    <a:pt x="1232" y="56"/>
                    <a:pt x="1256" y="352"/>
                    <a:pt x="1296" y="352"/>
                  </a:cubicBezTo>
                  <a:cubicBezTo>
                    <a:pt x="1336" y="352"/>
                    <a:pt x="1392" y="64"/>
                    <a:pt x="1440" y="64"/>
                  </a:cubicBezTo>
                  <a:cubicBezTo>
                    <a:pt x="1488" y="64"/>
                    <a:pt x="1544" y="344"/>
                    <a:pt x="1584" y="352"/>
                  </a:cubicBezTo>
                  <a:cubicBezTo>
                    <a:pt x="1624" y="360"/>
                    <a:pt x="1648" y="96"/>
                    <a:pt x="1680" y="112"/>
                  </a:cubicBezTo>
                  <a:cubicBezTo>
                    <a:pt x="1712" y="128"/>
                    <a:pt x="1744" y="464"/>
                    <a:pt x="1776" y="448"/>
                  </a:cubicBezTo>
                  <a:cubicBezTo>
                    <a:pt x="1808" y="432"/>
                    <a:pt x="1840" y="32"/>
                    <a:pt x="1872" y="16"/>
                  </a:cubicBezTo>
                  <a:cubicBezTo>
                    <a:pt x="1904" y="0"/>
                    <a:pt x="1928" y="344"/>
                    <a:pt x="1968" y="352"/>
                  </a:cubicBezTo>
                  <a:cubicBezTo>
                    <a:pt x="2008" y="360"/>
                    <a:pt x="2072" y="48"/>
                    <a:pt x="2112" y="64"/>
                  </a:cubicBezTo>
                  <a:cubicBezTo>
                    <a:pt x="2152" y="80"/>
                    <a:pt x="2176" y="448"/>
                    <a:pt x="2208" y="448"/>
                  </a:cubicBezTo>
                  <a:cubicBezTo>
                    <a:pt x="2240" y="448"/>
                    <a:pt x="2264" y="72"/>
                    <a:pt x="2304" y="64"/>
                  </a:cubicBezTo>
                  <a:cubicBezTo>
                    <a:pt x="2344" y="56"/>
                    <a:pt x="2400" y="392"/>
                    <a:pt x="2448" y="400"/>
                  </a:cubicBezTo>
                  <a:cubicBezTo>
                    <a:pt x="2496" y="408"/>
                    <a:pt x="2552" y="112"/>
                    <a:pt x="2592" y="112"/>
                  </a:cubicBezTo>
                  <a:cubicBezTo>
                    <a:pt x="2632" y="112"/>
                    <a:pt x="2672" y="352"/>
                    <a:pt x="2688" y="400"/>
                  </a:cubicBezTo>
                </a:path>
              </a:pathLst>
            </a:custGeom>
            <a:noFill/>
            <a:ln w="50800">
              <a:solidFill>
                <a:srgbClr val="D20000"/>
              </a:solidFill>
              <a:round/>
              <a:headEnd/>
              <a:tailEnd/>
            </a:ln>
            <a:effectLst/>
          </p:spPr>
          <p:txBody>
            <a:bodyPr wrap="none">
              <a:prstTxWarp prst="textNoShape">
                <a:avLst/>
              </a:prstTxWarp>
            </a:bodyPr>
            <a:lstStyle/>
            <a:p>
              <a:endParaRPr lang="en-US"/>
            </a:p>
          </p:txBody>
        </p:sp>
        <p:sp>
          <p:nvSpPr>
            <p:cNvPr id="11" name="Rectangle 10"/>
            <p:cNvSpPr/>
            <p:nvPr/>
          </p:nvSpPr>
          <p:spPr>
            <a:xfrm>
              <a:off x="928243" y="2075190"/>
              <a:ext cx="1062711" cy="523220"/>
            </a:xfrm>
            <a:prstGeom prst="rect">
              <a:avLst/>
            </a:prstGeom>
          </p:spPr>
          <p:txBody>
            <a:bodyPr wrap="none">
              <a:spAutoFit/>
            </a:bodyPr>
            <a:lstStyle/>
            <a:p>
              <a:r>
                <a:rPr lang="en-US" sz="2800" dirty="0" smtClean="0">
                  <a:latin typeface="Arial"/>
                  <a:cs typeface="Arial"/>
                </a:rPr>
                <a:t>Heart</a:t>
              </a:r>
              <a:endParaRPr lang="en-US" sz="2800" dirty="0"/>
            </a:p>
          </p:txBody>
        </p:sp>
      </p:grpSp>
      <p:grpSp>
        <p:nvGrpSpPr>
          <p:cNvPr id="3" name="Group 20"/>
          <p:cNvGrpSpPr/>
          <p:nvPr/>
        </p:nvGrpSpPr>
        <p:grpSpPr>
          <a:xfrm>
            <a:off x="988205" y="2878667"/>
            <a:ext cx="6282545" cy="1130300"/>
            <a:chOff x="988205" y="2878667"/>
            <a:chExt cx="6282545" cy="1130300"/>
          </a:xfrm>
        </p:grpSpPr>
        <p:sp>
          <p:nvSpPr>
            <p:cNvPr id="163845" name="Freeform 5"/>
            <p:cNvSpPr>
              <a:spLocks/>
            </p:cNvSpPr>
            <p:nvPr/>
          </p:nvSpPr>
          <p:spPr bwMode="auto">
            <a:xfrm>
              <a:off x="2698750" y="2878667"/>
              <a:ext cx="4572000" cy="1130300"/>
            </a:xfrm>
            <a:custGeom>
              <a:avLst/>
              <a:gdLst/>
              <a:ahLst/>
              <a:cxnLst>
                <a:cxn ang="0">
                  <a:pos x="0" y="448"/>
                </a:cxn>
                <a:cxn ang="0">
                  <a:pos x="48" y="256"/>
                </a:cxn>
                <a:cxn ang="0">
                  <a:pos x="144" y="592"/>
                </a:cxn>
                <a:cxn ang="0">
                  <a:pos x="192" y="112"/>
                </a:cxn>
                <a:cxn ang="0">
                  <a:pos x="336" y="688"/>
                </a:cxn>
                <a:cxn ang="0">
                  <a:pos x="432" y="256"/>
                </a:cxn>
                <a:cxn ang="0">
                  <a:pos x="480" y="496"/>
                </a:cxn>
                <a:cxn ang="0">
                  <a:pos x="576" y="112"/>
                </a:cxn>
                <a:cxn ang="0">
                  <a:pos x="672" y="640"/>
                </a:cxn>
                <a:cxn ang="0">
                  <a:pos x="768" y="208"/>
                </a:cxn>
                <a:cxn ang="0">
                  <a:pos x="864" y="448"/>
                </a:cxn>
                <a:cxn ang="0">
                  <a:pos x="960" y="256"/>
                </a:cxn>
                <a:cxn ang="0">
                  <a:pos x="1008" y="496"/>
                </a:cxn>
                <a:cxn ang="0">
                  <a:pos x="1152" y="112"/>
                </a:cxn>
                <a:cxn ang="0">
                  <a:pos x="1296" y="592"/>
                </a:cxn>
                <a:cxn ang="0">
                  <a:pos x="1392" y="304"/>
                </a:cxn>
                <a:cxn ang="0">
                  <a:pos x="1440" y="496"/>
                </a:cxn>
                <a:cxn ang="0">
                  <a:pos x="1584" y="16"/>
                </a:cxn>
                <a:cxn ang="0">
                  <a:pos x="1680" y="592"/>
                </a:cxn>
                <a:cxn ang="0">
                  <a:pos x="1920" y="304"/>
                </a:cxn>
                <a:cxn ang="0">
                  <a:pos x="2016" y="448"/>
                </a:cxn>
                <a:cxn ang="0">
                  <a:pos x="2160" y="160"/>
                </a:cxn>
                <a:cxn ang="0">
                  <a:pos x="2256" y="592"/>
                </a:cxn>
                <a:cxn ang="0">
                  <a:pos x="2352" y="208"/>
                </a:cxn>
                <a:cxn ang="0">
                  <a:pos x="2448" y="496"/>
                </a:cxn>
                <a:cxn ang="0">
                  <a:pos x="2592" y="208"/>
                </a:cxn>
                <a:cxn ang="0">
                  <a:pos x="2736" y="496"/>
                </a:cxn>
                <a:cxn ang="0">
                  <a:pos x="2784" y="256"/>
                </a:cxn>
                <a:cxn ang="0">
                  <a:pos x="2880" y="352"/>
                </a:cxn>
              </a:cxnLst>
              <a:rect l="0" t="0" r="r" b="b"/>
              <a:pathLst>
                <a:path w="2880" h="712">
                  <a:moveTo>
                    <a:pt x="0" y="448"/>
                  </a:moveTo>
                  <a:cubicBezTo>
                    <a:pt x="12" y="340"/>
                    <a:pt x="24" y="232"/>
                    <a:pt x="48" y="256"/>
                  </a:cubicBezTo>
                  <a:cubicBezTo>
                    <a:pt x="72" y="280"/>
                    <a:pt x="120" y="616"/>
                    <a:pt x="144" y="592"/>
                  </a:cubicBezTo>
                  <a:cubicBezTo>
                    <a:pt x="168" y="568"/>
                    <a:pt x="160" y="96"/>
                    <a:pt x="192" y="112"/>
                  </a:cubicBezTo>
                  <a:cubicBezTo>
                    <a:pt x="224" y="128"/>
                    <a:pt x="296" y="664"/>
                    <a:pt x="336" y="688"/>
                  </a:cubicBezTo>
                  <a:cubicBezTo>
                    <a:pt x="376" y="712"/>
                    <a:pt x="408" y="288"/>
                    <a:pt x="432" y="256"/>
                  </a:cubicBezTo>
                  <a:cubicBezTo>
                    <a:pt x="456" y="224"/>
                    <a:pt x="456" y="520"/>
                    <a:pt x="480" y="496"/>
                  </a:cubicBezTo>
                  <a:cubicBezTo>
                    <a:pt x="504" y="472"/>
                    <a:pt x="544" y="88"/>
                    <a:pt x="576" y="112"/>
                  </a:cubicBezTo>
                  <a:cubicBezTo>
                    <a:pt x="608" y="136"/>
                    <a:pt x="640" y="624"/>
                    <a:pt x="672" y="640"/>
                  </a:cubicBezTo>
                  <a:cubicBezTo>
                    <a:pt x="704" y="656"/>
                    <a:pt x="736" y="240"/>
                    <a:pt x="768" y="208"/>
                  </a:cubicBezTo>
                  <a:cubicBezTo>
                    <a:pt x="800" y="176"/>
                    <a:pt x="832" y="440"/>
                    <a:pt x="864" y="448"/>
                  </a:cubicBezTo>
                  <a:cubicBezTo>
                    <a:pt x="896" y="456"/>
                    <a:pt x="936" y="248"/>
                    <a:pt x="960" y="256"/>
                  </a:cubicBezTo>
                  <a:cubicBezTo>
                    <a:pt x="984" y="264"/>
                    <a:pt x="976" y="520"/>
                    <a:pt x="1008" y="496"/>
                  </a:cubicBezTo>
                  <a:cubicBezTo>
                    <a:pt x="1040" y="472"/>
                    <a:pt x="1104" y="96"/>
                    <a:pt x="1152" y="112"/>
                  </a:cubicBezTo>
                  <a:cubicBezTo>
                    <a:pt x="1200" y="128"/>
                    <a:pt x="1256" y="560"/>
                    <a:pt x="1296" y="592"/>
                  </a:cubicBezTo>
                  <a:cubicBezTo>
                    <a:pt x="1336" y="624"/>
                    <a:pt x="1368" y="320"/>
                    <a:pt x="1392" y="304"/>
                  </a:cubicBezTo>
                  <a:cubicBezTo>
                    <a:pt x="1416" y="288"/>
                    <a:pt x="1408" y="544"/>
                    <a:pt x="1440" y="496"/>
                  </a:cubicBezTo>
                  <a:cubicBezTo>
                    <a:pt x="1472" y="448"/>
                    <a:pt x="1544" y="0"/>
                    <a:pt x="1584" y="16"/>
                  </a:cubicBezTo>
                  <a:cubicBezTo>
                    <a:pt x="1624" y="32"/>
                    <a:pt x="1624" y="544"/>
                    <a:pt x="1680" y="592"/>
                  </a:cubicBezTo>
                  <a:cubicBezTo>
                    <a:pt x="1736" y="640"/>
                    <a:pt x="1864" y="328"/>
                    <a:pt x="1920" y="304"/>
                  </a:cubicBezTo>
                  <a:cubicBezTo>
                    <a:pt x="1976" y="280"/>
                    <a:pt x="1976" y="472"/>
                    <a:pt x="2016" y="448"/>
                  </a:cubicBezTo>
                  <a:cubicBezTo>
                    <a:pt x="2056" y="424"/>
                    <a:pt x="2120" y="136"/>
                    <a:pt x="2160" y="160"/>
                  </a:cubicBezTo>
                  <a:cubicBezTo>
                    <a:pt x="2200" y="184"/>
                    <a:pt x="2224" y="584"/>
                    <a:pt x="2256" y="592"/>
                  </a:cubicBezTo>
                  <a:cubicBezTo>
                    <a:pt x="2288" y="600"/>
                    <a:pt x="2320" y="224"/>
                    <a:pt x="2352" y="208"/>
                  </a:cubicBezTo>
                  <a:cubicBezTo>
                    <a:pt x="2384" y="192"/>
                    <a:pt x="2408" y="496"/>
                    <a:pt x="2448" y="496"/>
                  </a:cubicBezTo>
                  <a:cubicBezTo>
                    <a:pt x="2488" y="496"/>
                    <a:pt x="2544" y="208"/>
                    <a:pt x="2592" y="208"/>
                  </a:cubicBezTo>
                  <a:cubicBezTo>
                    <a:pt x="2640" y="208"/>
                    <a:pt x="2704" y="488"/>
                    <a:pt x="2736" y="496"/>
                  </a:cubicBezTo>
                  <a:cubicBezTo>
                    <a:pt x="2768" y="504"/>
                    <a:pt x="2760" y="280"/>
                    <a:pt x="2784" y="256"/>
                  </a:cubicBezTo>
                  <a:cubicBezTo>
                    <a:pt x="2808" y="232"/>
                    <a:pt x="2864" y="344"/>
                    <a:pt x="2880" y="352"/>
                  </a:cubicBezTo>
                </a:path>
              </a:pathLst>
            </a:custGeom>
            <a:noFill/>
            <a:ln w="53975">
              <a:solidFill>
                <a:schemeClr val="accent1">
                  <a:lumMod val="75000"/>
                </a:schemeClr>
              </a:solidFill>
              <a:round/>
              <a:headEnd/>
              <a:tailEnd/>
            </a:ln>
            <a:effectLst/>
          </p:spPr>
          <p:txBody>
            <a:bodyPr wrap="none">
              <a:prstTxWarp prst="textNoShape">
                <a:avLst/>
              </a:prstTxWarp>
            </a:bodyPr>
            <a:lstStyle/>
            <a:p>
              <a:endParaRPr lang="en-US"/>
            </a:p>
          </p:txBody>
        </p:sp>
        <p:sp>
          <p:nvSpPr>
            <p:cNvPr id="12" name="Rectangle 11"/>
            <p:cNvSpPr/>
            <p:nvPr/>
          </p:nvSpPr>
          <p:spPr>
            <a:xfrm>
              <a:off x="988205" y="3182207"/>
              <a:ext cx="942786" cy="523220"/>
            </a:xfrm>
            <a:prstGeom prst="rect">
              <a:avLst/>
            </a:prstGeom>
          </p:spPr>
          <p:txBody>
            <a:bodyPr wrap="none">
              <a:spAutoFit/>
            </a:bodyPr>
            <a:lstStyle/>
            <a:p>
              <a:pPr>
                <a:buFont typeface="Wingdings" charset="2"/>
                <a:buNone/>
              </a:pPr>
              <a:r>
                <a:rPr lang="en-US" sz="2800" dirty="0" smtClean="0">
                  <a:latin typeface="Arial"/>
                  <a:cs typeface="Arial"/>
                </a:rPr>
                <a:t>CNS</a:t>
              </a:r>
              <a:endParaRPr lang="en-US" sz="2800" dirty="0">
                <a:latin typeface="Arial"/>
                <a:cs typeface="Arial"/>
              </a:endParaRPr>
            </a:p>
          </p:txBody>
        </p:sp>
      </p:grpSp>
      <p:grpSp>
        <p:nvGrpSpPr>
          <p:cNvPr id="4" name="Group 21"/>
          <p:cNvGrpSpPr/>
          <p:nvPr/>
        </p:nvGrpSpPr>
        <p:grpSpPr>
          <a:xfrm>
            <a:off x="718725" y="4169834"/>
            <a:ext cx="6475825" cy="635000"/>
            <a:chOff x="718725" y="4169834"/>
            <a:chExt cx="6475825" cy="635000"/>
          </a:xfrm>
        </p:grpSpPr>
        <p:sp>
          <p:nvSpPr>
            <p:cNvPr id="163846" name="Freeform 6"/>
            <p:cNvSpPr>
              <a:spLocks/>
            </p:cNvSpPr>
            <p:nvPr/>
          </p:nvSpPr>
          <p:spPr bwMode="auto">
            <a:xfrm>
              <a:off x="2774950" y="4169834"/>
              <a:ext cx="4419600" cy="635000"/>
            </a:xfrm>
            <a:custGeom>
              <a:avLst/>
              <a:gdLst/>
              <a:ahLst/>
              <a:cxnLst>
                <a:cxn ang="0">
                  <a:pos x="0" y="392"/>
                </a:cxn>
                <a:cxn ang="0">
                  <a:pos x="288" y="56"/>
                </a:cxn>
                <a:cxn ang="0">
                  <a:pos x="576" y="392"/>
                </a:cxn>
                <a:cxn ang="0">
                  <a:pos x="768" y="104"/>
                </a:cxn>
                <a:cxn ang="0">
                  <a:pos x="1008" y="296"/>
                </a:cxn>
                <a:cxn ang="0">
                  <a:pos x="1296" y="104"/>
                </a:cxn>
                <a:cxn ang="0">
                  <a:pos x="1584" y="296"/>
                </a:cxn>
                <a:cxn ang="0">
                  <a:pos x="1872" y="56"/>
                </a:cxn>
                <a:cxn ang="0">
                  <a:pos x="2160" y="248"/>
                </a:cxn>
                <a:cxn ang="0">
                  <a:pos x="2496" y="8"/>
                </a:cxn>
                <a:cxn ang="0">
                  <a:pos x="2784" y="200"/>
                </a:cxn>
              </a:cxnLst>
              <a:rect l="0" t="0" r="r" b="b"/>
              <a:pathLst>
                <a:path w="2784" h="400">
                  <a:moveTo>
                    <a:pt x="0" y="392"/>
                  </a:moveTo>
                  <a:cubicBezTo>
                    <a:pt x="96" y="224"/>
                    <a:pt x="192" y="56"/>
                    <a:pt x="288" y="56"/>
                  </a:cubicBezTo>
                  <a:cubicBezTo>
                    <a:pt x="384" y="56"/>
                    <a:pt x="496" y="384"/>
                    <a:pt x="576" y="392"/>
                  </a:cubicBezTo>
                  <a:cubicBezTo>
                    <a:pt x="656" y="400"/>
                    <a:pt x="696" y="120"/>
                    <a:pt x="768" y="104"/>
                  </a:cubicBezTo>
                  <a:cubicBezTo>
                    <a:pt x="840" y="88"/>
                    <a:pt x="920" y="296"/>
                    <a:pt x="1008" y="296"/>
                  </a:cubicBezTo>
                  <a:cubicBezTo>
                    <a:pt x="1096" y="296"/>
                    <a:pt x="1200" y="104"/>
                    <a:pt x="1296" y="104"/>
                  </a:cubicBezTo>
                  <a:cubicBezTo>
                    <a:pt x="1392" y="104"/>
                    <a:pt x="1488" y="304"/>
                    <a:pt x="1584" y="296"/>
                  </a:cubicBezTo>
                  <a:cubicBezTo>
                    <a:pt x="1680" y="288"/>
                    <a:pt x="1776" y="64"/>
                    <a:pt x="1872" y="56"/>
                  </a:cubicBezTo>
                  <a:cubicBezTo>
                    <a:pt x="1968" y="48"/>
                    <a:pt x="2056" y="256"/>
                    <a:pt x="2160" y="248"/>
                  </a:cubicBezTo>
                  <a:cubicBezTo>
                    <a:pt x="2264" y="240"/>
                    <a:pt x="2392" y="16"/>
                    <a:pt x="2496" y="8"/>
                  </a:cubicBezTo>
                  <a:cubicBezTo>
                    <a:pt x="2600" y="0"/>
                    <a:pt x="2736" y="168"/>
                    <a:pt x="2784" y="200"/>
                  </a:cubicBezTo>
                </a:path>
              </a:pathLst>
            </a:custGeom>
            <a:noFill/>
            <a:ln w="50800" cap="flat">
              <a:solidFill>
                <a:schemeClr val="tx1"/>
              </a:solidFill>
              <a:prstDash val="sysDot"/>
              <a:round/>
              <a:headEnd/>
              <a:tailEnd/>
            </a:ln>
            <a:effectLst/>
          </p:spPr>
          <p:txBody>
            <a:bodyPr wrap="none">
              <a:prstTxWarp prst="textNoShape">
                <a:avLst/>
              </a:prstTxWarp>
            </a:bodyPr>
            <a:lstStyle/>
            <a:p>
              <a:endParaRPr lang="en-US"/>
            </a:p>
          </p:txBody>
        </p:sp>
        <p:sp>
          <p:nvSpPr>
            <p:cNvPr id="13" name="Rectangle 12"/>
            <p:cNvSpPr/>
            <p:nvPr/>
          </p:nvSpPr>
          <p:spPr>
            <a:xfrm>
              <a:off x="718725" y="4225724"/>
              <a:ext cx="1481746" cy="523220"/>
            </a:xfrm>
            <a:prstGeom prst="rect">
              <a:avLst/>
            </a:prstGeom>
          </p:spPr>
          <p:txBody>
            <a:bodyPr wrap="none">
              <a:spAutoFit/>
            </a:bodyPr>
            <a:lstStyle/>
            <a:p>
              <a:pPr>
                <a:buFont typeface="Wingdings" charset="2"/>
                <a:buNone/>
              </a:pPr>
              <a:r>
                <a:rPr lang="en-US" sz="2800" dirty="0" smtClean="0">
                  <a:latin typeface="Arial"/>
                  <a:cs typeface="Arial"/>
                </a:rPr>
                <a:t>Immune</a:t>
              </a:r>
              <a:endParaRPr lang="en-US" sz="2800" dirty="0">
                <a:latin typeface="Arial"/>
                <a:cs typeface="Arial"/>
              </a:endParaRPr>
            </a:p>
          </p:txBody>
        </p:sp>
      </p:grpSp>
      <p:grpSp>
        <p:nvGrpSpPr>
          <p:cNvPr id="5" name="Group 22"/>
          <p:cNvGrpSpPr/>
          <p:nvPr/>
        </p:nvGrpSpPr>
        <p:grpSpPr>
          <a:xfrm>
            <a:off x="658588" y="4965700"/>
            <a:ext cx="6631212" cy="990600"/>
            <a:chOff x="658588" y="4965700"/>
            <a:chExt cx="6631212" cy="990600"/>
          </a:xfrm>
        </p:grpSpPr>
        <p:sp>
          <p:nvSpPr>
            <p:cNvPr id="163849" name="Freeform 9"/>
            <p:cNvSpPr>
              <a:spLocks/>
            </p:cNvSpPr>
            <p:nvPr/>
          </p:nvSpPr>
          <p:spPr bwMode="auto">
            <a:xfrm>
              <a:off x="3098800" y="4965700"/>
              <a:ext cx="4191000" cy="990600"/>
            </a:xfrm>
            <a:custGeom>
              <a:avLst/>
              <a:gdLst/>
              <a:ahLst/>
              <a:cxnLst>
                <a:cxn ang="0">
                  <a:pos x="0" y="568"/>
                </a:cxn>
                <a:cxn ang="0">
                  <a:pos x="96" y="280"/>
                </a:cxn>
                <a:cxn ang="0">
                  <a:pos x="240" y="520"/>
                </a:cxn>
                <a:cxn ang="0">
                  <a:pos x="336" y="184"/>
                </a:cxn>
                <a:cxn ang="0">
                  <a:pos x="432" y="520"/>
                </a:cxn>
                <a:cxn ang="0">
                  <a:pos x="624" y="232"/>
                </a:cxn>
                <a:cxn ang="0">
                  <a:pos x="720" y="616"/>
                </a:cxn>
                <a:cxn ang="0">
                  <a:pos x="912" y="184"/>
                </a:cxn>
                <a:cxn ang="0">
                  <a:pos x="1056" y="520"/>
                </a:cxn>
                <a:cxn ang="0">
                  <a:pos x="1296" y="136"/>
                </a:cxn>
                <a:cxn ang="0">
                  <a:pos x="1488" y="616"/>
                </a:cxn>
                <a:cxn ang="0">
                  <a:pos x="1776" y="88"/>
                </a:cxn>
                <a:cxn ang="0">
                  <a:pos x="1968" y="520"/>
                </a:cxn>
                <a:cxn ang="0">
                  <a:pos x="2112" y="280"/>
                </a:cxn>
                <a:cxn ang="0">
                  <a:pos x="2304" y="520"/>
                </a:cxn>
                <a:cxn ang="0">
                  <a:pos x="2496" y="40"/>
                </a:cxn>
                <a:cxn ang="0">
                  <a:pos x="2640" y="280"/>
                </a:cxn>
              </a:cxnLst>
              <a:rect l="0" t="0" r="r" b="b"/>
              <a:pathLst>
                <a:path w="2640" h="624">
                  <a:moveTo>
                    <a:pt x="0" y="568"/>
                  </a:moveTo>
                  <a:cubicBezTo>
                    <a:pt x="28" y="428"/>
                    <a:pt x="56" y="288"/>
                    <a:pt x="96" y="280"/>
                  </a:cubicBezTo>
                  <a:cubicBezTo>
                    <a:pt x="136" y="272"/>
                    <a:pt x="200" y="536"/>
                    <a:pt x="240" y="520"/>
                  </a:cubicBezTo>
                  <a:cubicBezTo>
                    <a:pt x="280" y="504"/>
                    <a:pt x="304" y="184"/>
                    <a:pt x="336" y="184"/>
                  </a:cubicBezTo>
                  <a:cubicBezTo>
                    <a:pt x="368" y="184"/>
                    <a:pt x="384" y="512"/>
                    <a:pt x="432" y="520"/>
                  </a:cubicBezTo>
                  <a:cubicBezTo>
                    <a:pt x="480" y="528"/>
                    <a:pt x="576" y="216"/>
                    <a:pt x="624" y="232"/>
                  </a:cubicBezTo>
                  <a:cubicBezTo>
                    <a:pt x="672" y="248"/>
                    <a:pt x="672" y="624"/>
                    <a:pt x="720" y="616"/>
                  </a:cubicBezTo>
                  <a:cubicBezTo>
                    <a:pt x="768" y="608"/>
                    <a:pt x="856" y="200"/>
                    <a:pt x="912" y="184"/>
                  </a:cubicBezTo>
                  <a:cubicBezTo>
                    <a:pt x="968" y="168"/>
                    <a:pt x="992" y="528"/>
                    <a:pt x="1056" y="520"/>
                  </a:cubicBezTo>
                  <a:cubicBezTo>
                    <a:pt x="1120" y="512"/>
                    <a:pt x="1224" y="120"/>
                    <a:pt x="1296" y="136"/>
                  </a:cubicBezTo>
                  <a:cubicBezTo>
                    <a:pt x="1368" y="152"/>
                    <a:pt x="1408" y="624"/>
                    <a:pt x="1488" y="616"/>
                  </a:cubicBezTo>
                  <a:cubicBezTo>
                    <a:pt x="1568" y="608"/>
                    <a:pt x="1696" y="104"/>
                    <a:pt x="1776" y="88"/>
                  </a:cubicBezTo>
                  <a:cubicBezTo>
                    <a:pt x="1856" y="72"/>
                    <a:pt x="1912" y="488"/>
                    <a:pt x="1968" y="520"/>
                  </a:cubicBezTo>
                  <a:cubicBezTo>
                    <a:pt x="2024" y="552"/>
                    <a:pt x="2056" y="280"/>
                    <a:pt x="2112" y="280"/>
                  </a:cubicBezTo>
                  <a:cubicBezTo>
                    <a:pt x="2168" y="280"/>
                    <a:pt x="2240" y="560"/>
                    <a:pt x="2304" y="520"/>
                  </a:cubicBezTo>
                  <a:cubicBezTo>
                    <a:pt x="2368" y="480"/>
                    <a:pt x="2440" y="80"/>
                    <a:pt x="2496" y="40"/>
                  </a:cubicBezTo>
                  <a:cubicBezTo>
                    <a:pt x="2552" y="0"/>
                    <a:pt x="2616" y="240"/>
                    <a:pt x="2640" y="280"/>
                  </a:cubicBezTo>
                </a:path>
              </a:pathLst>
            </a:custGeom>
            <a:noFill/>
            <a:ln w="50800">
              <a:solidFill>
                <a:srgbClr val="D20000"/>
              </a:solidFill>
              <a:round/>
              <a:headEnd/>
              <a:tailEnd/>
            </a:ln>
            <a:effectLst/>
          </p:spPr>
          <p:txBody>
            <a:bodyPr wrap="none">
              <a:prstTxWarp prst="textNoShape">
                <a:avLst/>
              </a:prstTxWarp>
            </a:bodyPr>
            <a:lstStyle/>
            <a:p>
              <a:endParaRPr lang="en-US"/>
            </a:p>
          </p:txBody>
        </p:sp>
        <p:sp>
          <p:nvSpPr>
            <p:cNvPr id="14" name="Rectangle 13"/>
            <p:cNvSpPr/>
            <p:nvPr/>
          </p:nvSpPr>
          <p:spPr>
            <a:xfrm>
              <a:off x="658588" y="5199390"/>
              <a:ext cx="1602021" cy="523220"/>
            </a:xfrm>
            <a:prstGeom prst="rect">
              <a:avLst/>
            </a:prstGeom>
          </p:spPr>
          <p:txBody>
            <a:bodyPr wrap="none">
              <a:spAutoFit/>
            </a:bodyPr>
            <a:lstStyle/>
            <a:p>
              <a:r>
                <a:rPr lang="en-US" sz="2800" dirty="0" smtClean="0">
                  <a:latin typeface="Arial"/>
                  <a:cs typeface="Arial"/>
                </a:rPr>
                <a:t>Coupling</a:t>
              </a:r>
              <a:endParaRPr lang="en-US" sz="2800" dirty="0"/>
            </a:p>
          </p:txBody>
        </p:sp>
      </p:grpSp>
      <p:sp>
        <p:nvSpPr>
          <p:cNvPr id="25" name="Rectangle 2"/>
          <p:cNvSpPr>
            <a:spLocks noGrp="1" noChangeArrowheads="1"/>
          </p:cNvSpPr>
          <p:nvPr>
            <p:ph type="title"/>
          </p:nvPr>
        </p:nvSpPr>
        <p:spPr>
          <a:xfrm>
            <a:off x="457200" y="274638"/>
            <a:ext cx="8229600" cy="1143000"/>
          </a:xfrm>
        </p:spPr>
        <p:txBody>
          <a:bodyPr/>
          <a:lstStyle/>
          <a:p>
            <a:r>
              <a:rPr lang="en-US" sz="4000" dirty="0" smtClean="0">
                <a:solidFill>
                  <a:srgbClr val="D20000"/>
                </a:solidFill>
                <a:latin typeface="Arial"/>
                <a:cs typeface="Arial"/>
              </a:rPr>
              <a:t>Complex Systems Analysis</a:t>
            </a:r>
            <a:endParaRPr lang="en-US" sz="4000" dirty="0">
              <a:solidFill>
                <a:srgbClr val="D20000"/>
              </a:solidFill>
              <a:latin typeface="Arial"/>
              <a:cs typeface="Arial"/>
            </a:endParaRPr>
          </a:p>
        </p:txBody>
      </p:sp>
      <p:sp>
        <p:nvSpPr>
          <p:cNvPr id="29" name="Rectangle 28"/>
          <p:cNvSpPr/>
          <p:nvPr/>
        </p:nvSpPr>
        <p:spPr>
          <a:xfrm>
            <a:off x="0" y="1591733"/>
            <a:ext cx="4572000" cy="5266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69334" y="1845734"/>
            <a:ext cx="4301065" cy="1015663"/>
          </a:xfrm>
          <a:prstGeom prst="rect">
            <a:avLst/>
          </a:prstGeom>
          <a:solidFill>
            <a:schemeClr val="bg1"/>
          </a:solidFill>
        </p:spPr>
        <p:txBody>
          <a:bodyPr wrap="square" rtlCol="0">
            <a:spAutoFit/>
          </a:bodyPr>
          <a:lstStyle/>
          <a:p>
            <a:r>
              <a:rPr lang="en-US" sz="2000" dirty="0" smtClean="0"/>
              <a:t>Information about </a:t>
            </a:r>
            <a:r>
              <a:rPr lang="en-US" sz="2000" b="1" i="1" dirty="0" smtClean="0">
                <a:solidFill>
                  <a:srgbClr val="D20000"/>
                </a:solidFill>
              </a:rPr>
              <a:t>variabilit</a:t>
            </a:r>
            <a:r>
              <a:rPr lang="en-US" sz="2000" b="1" i="1" dirty="0" smtClean="0">
                <a:solidFill>
                  <a:srgbClr val="D20000"/>
                </a:solidFill>
                <a:latin typeface="Arial"/>
                <a:cs typeface="Arial"/>
              </a:rPr>
              <a:t>y</a:t>
            </a:r>
            <a:r>
              <a:rPr lang="en-US" sz="2000" dirty="0" smtClean="0">
                <a:solidFill>
                  <a:srgbClr val="D20000"/>
                </a:solidFill>
              </a:rPr>
              <a:t> </a:t>
            </a:r>
            <a:r>
              <a:rPr lang="en-US" sz="2000" dirty="0" smtClean="0"/>
              <a:t>more important than information of a single value, or trend of values </a:t>
            </a:r>
            <a:endParaRPr lang="en-US" sz="2000" dirty="0"/>
          </a:p>
        </p:txBody>
      </p:sp>
      <p:sp>
        <p:nvSpPr>
          <p:cNvPr id="28" name="TextBox 27"/>
          <p:cNvSpPr txBox="1"/>
          <p:nvPr/>
        </p:nvSpPr>
        <p:spPr>
          <a:xfrm>
            <a:off x="169334" y="4611231"/>
            <a:ext cx="4216399" cy="1631216"/>
          </a:xfrm>
          <a:prstGeom prst="rect">
            <a:avLst/>
          </a:prstGeom>
          <a:solidFill>
            <a:schemeClr val="bg1"/>
          </a:solidFill>
        </p:spPr>
        <p:txBody>
          <a:bodyPr wrap="square" rtlCol="0">
            <a:spAutoFit/>
          </a:bodyPr>
          <a:lstStyle/>
          <a:p>
            <a:r>
              <a:rPr lang="en-US" sz="2000" dirty="0" smtClean="0"/>
              <a:t>Information about the </a:t>
            </a:r>
            <a:r>
              <a:rPr lang="en-US" sz="2000" b="1" i="1" dirty="0" smtClean="0">
                <a:solidFill>
                  <a:srgbClr val="D20000"/>
                </a:solidFill>
              </a:rPr>
              <a:t>emergent order</a:t>
            </a:r>
            <a:r>
              <a:rPr lang="en-US" sz="2000" dirty="0" smtClean="0"/>
              <a:t> of the entire s</a:t>
            </a:r>
            <a:r>
              <a:rPr lang="en-US" sz="2000" dirty="0" smtClean="0">
                <a:latin typeface="Arial"/>
                <a:cs typeface="Arial"/>
              </a:rPr>
              <a:t>y</a:t>
            </a:r>
            <a:r>
              <a:rPr lang="en-US" sz="2000" dirty="0" smtClean="0"/>
              <a:t>stem may be even more important than individual interactions and may provide a more accurate model of ph</a:t>
            </a:r>
            <a:r>
              <a:rPr lang="en-US" sz="2000" dirty="0" smtClean="0">
                <a:latin typeface="Arial"/>
                <a:cs typeface="Arial"/>
              </a:rPr>
              <a:t>y</a:t>
            </a:r>
            <a:r>
              <a:rPr lang="en-US" sz="2000" dirty="0" smtClean="0"/>
              <a:t>siolog</a:t>
            </a:r>
            <a:r>
              <a:rPr lang="en-US" sz="2000" dirty="0" smtClean="0">
                <a:latin typeface="Arial"/>
                <a:cs typeface="Arial"/>
              </a:rPr>
              <a:t>y</a:t>
            </a:r>
            <a:endParaRPr lang="en-US" sz="2000" dirty="0"/>
          </a:p>
        </p:txBody>
      </p:sp>
      <p:grpSp>
        <p:nvGrpSpPr>
          <p:cNvPr id="6" name="Group 35"/>
          <p:cNvGrpSpPr/>
          <p:nvPr/>
        </p:nvGrpSpPr>
        <p:grpSpPr>
          <a:xfrm>
            <a:off x="169333" y="2633250"/>
            <a:ext cx="5681589" cy="1918671"/>
            <a:chOff x="169333" y="2633250"/>
            <a:chExt cx="5681589" cy="1918671"/>
          </a:xfrm>
        </p:grpSpPr>
        <p:sp>
          <p:nvSpPr>
            <p:cNvPr id="26" name="TextBox 25"/>
            <p:cNvSpPr txBox="1"/>
            <p:nvPr/>
          </p:nvSpPr>
          <p:spPr>
            <a:xfrm>
              <a:off x="169333" y="3228482"/>
              <a:ext cx="4233333" cy="1323439"/>
            </a:xfrm>
            <a:prstGeom prst="rect">
              <a:avLst/>
            </a:prstGeom>
            <a:solidFill>
              <a:schemeClr val="bg1"/>
            </a:solidFill>
          </p:spPr>
          <p:txBody>
            <a:bodyPr wrap="square" rtlCol="0">
              <a:spAutoFit/>
            </a:bodyPr>
            <a:lstStyle/>
            <a:p>
              <a:r>
                <a:rPr lang="en-US" sz="2000" dirty="0" smtClean="0"/>
                <a:t>Information about</a:t>
              </a:r>
              <a:r>
                <a:rPr lang="en-US" sz="2000" dirty="0" smtClean="0">
                  <a:solidFill>
                    <a:srgbClr val="D20000"/>
                  </a:solidFill>
                </a:rPr>
                <a:t> </a:t>
              </a:r>
              <a:r>
                <a:rPr lang="en-US" sz="2000" b="1" i="1" dirty="0" smtClean="0">
                  <a:solidFill>
                    <a:srgbClr val="D20000"/>
                  </a:solidFill>
                </a:rPr>
                <a:t>interactions</a:t>
              </a:r>
              <a:r>
                <a:rPr lang="en-US" sz="2000" dirty="0" smtClean="0">
                  <a:solidFill>
                    <a:srgbClr val="D20000"/>
                  </a:solidFill>
                </a:rPr>
                <a:t> </a:t>
              </a:r>
              <a:r>
                <a:rPr lang="en-US" sz="2000" dirty="0" smtClean="0"/>
                <a:t>between s</a:t>
              </a:r>
              <a:r>
                <a:rPr lang="en-US" sz="2000" dirty="0" smtClean="0">
                  <a:latin typeface="Arial"/>
                  <a:cs typeface="Arial"/>
                </a:rPr>
                <a:t>y</a:t>
              </a:r>
              <a:r>
                <a:rPr lang="en-US" sz="2000" dirty="0" smtClean="0"/>
                <a:t>stems may be more important than variabilit</a:t>
              </a:r>
              <a:r>
                <a:rPr lang="en-US" sz="2000" dirty="0" smtClean="0">
                  <a:latin typeface="Arial"/>
                  <a:cs typeface="Arial"/>
                </a:rPr>
                <a:t>y </a:t>
              </a:r>
              <a:r>
                <a:rPr lang="en-US" sz="2000" dirty="0" smtClean="0"/>
                <a:t>within a s</a:t>
              </a:r>
              <a:r>
                <a:rPr lang="en-US" sz="2000" dirty="0" smtClean="0">
                  <a:latin typeface="Arial"/>
                  <a:cs typeface="Arial"/>
                </a:rPr>
                <a:t>y</a:t>
              </a:r>
              <a:r>
                <a:rPr lang="en-US" sz="2000" dirty="0" smtClean="0"/>
                <a:t>stem</a:t>
              </a:r>
              <a:endParaRPr lang="en-US" sz="2000" dirty="0"/>
            </a:p>
          </p:txBody>
        </p:sp>
        <p:grpSp>
          <p:nvGrpSpPr>
            <p:cNvPr id="7" name="Group 34"/>
            <p:cNvGrpSpPr/>
            <p:nvPr/>
          </p:nvGrpSpPr>
          <p:grpSpPr>
            <a:xfrm>
              <a:off x="5849334" y="2633250"/>
              <a:ext cx="1588" cy="1637792"/>
              <a:chOff x="5849334" y="2633250"/>
              <a:chExt cx="1588" cy="1637792"/>
            </a:xfrm>
          </p:grpSpPr>
          <p:cxnSp>
            <p:nvCxnSpPr>
              <p:cNvPr id="32" name="Straight Arrow Connector 31"/>
              <p:cNvCxnSpPr/>
              <p:nvPr/>
            </p:nvCxnSpPr>
            <p:spPr>
              <a:xfrm rot="5400000">
                <a:off x="5539232" y="2943352"/>
                <a:ext cx="621792" cy="1588"/>
              </a:xfrm>
              <a:prstGeom prst="straightConnector1">
                <a:avLst/>
              </a:prstGeom>
              <a:ln w="508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5539232" y="3959352"/>
                <a:ext cx="621792" cy="1588"/>
              </a:xfrm>
              <a:prstGeom prst="straightConnector1">
                <a:avLst/>
              </a:prstGeom>
              <a:ln w="508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50789044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084832" y="1254846"/>
            <a:ext cx="5636867" cy="423155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5" name="Group 64"/>
          <p:cNvGrpSpPr/>
          <p:nvPr/>
        </p:nvGrpSpPr>
        <p:grpSpPr>
          <a:xfrm>
            <a:off x="1655064" y="1364318"/>
            <a:ext cx="441422" cy="4360609"/>
            <a:chOff x="1706086" y="1364318"/>
            <a:chExt cx="441422" cy="4360609"/>
          </a:xfrm>
        </p:grpSpPr>
        <p:sp>
          <p:nvSpPr>
            <p:cNvPr id="43" name="TextBox 42"/>
            <p:cNvSpPr txBox="1"/>
            <p:nvPr/>
          </p:nvSpPr>
          <p:spPr>
            <a:xfrm>
              <a:off x="1706086" y="1364318"/>
              <a:ext cx="441422" cy="369332"/>
            </a:xfrm>
            <a:prstGeom prst="rect">
              <a:avLst/>
            </a:prstGeom>
            <a:noFill/>
          </p:spPr>
          <p:txBody>
            <a:bodyPr wrap="none" rtlCol="0">
              <a:spAutoFit/>
            </a:bodyPr>
            <a:lstStyle/>
            <a:p>
              <a:r>
                <a:rPr lang="en-US" dirty="0" smtClean="0"/>
                <a:t>80</a:t>
              </a:r>
              <a:endParaRPr lang="en-US" dirty="0"/>
            </a:p>
          </p:txBody>
        </p:sp>
        <p:sp>
          <p:nvSpPr>
            <p:cNvPr id="44" name="TextBox 43"/>
            <p:cNvSpPr txBox="1"/>
            <p:nvPr/>
          </p:nvSpPr>
          <p:spPr>
            <a:xfrm>
              <a:off x="1706086" y="2362137"/>
              <a:ext cx="441422" cy="369332"/>
            </a:xfrm>
            <a:prstGeom prst="rect">
              <a:avLst/>
            </a:prstGeom>
            <a:noFill/>
          </p:spPr>
          <p:txBody>
            <a:bodyPr wrap="none" rtlCol="0">
              <a:spAutoFit/>
            </a:bodyPr>
            <a:lstStyle/>
            <a:p>
              <a:r>
                <a:rPr lang="en-US" dirty="0" smtClean="0"/>
                <a:t>60</a:t>
              </a:r>
              <a:endParaRPr lang="en-US" dirty="0"/>
            </a:p>
          </p:txBody>
        </p:sp>
        <p:sp>
          <p:nvSpPr>
            <p:cNvPr id="46" name="TextBox 45"/>
            <p:cNvSpPr txBox="1"/>
            <p:nvPr/>
          </p:nvSpPr>
          <p:spPr>
            <a:xfrm>
              <a:off x="1706086" y="3359956"/>
              <a:ext cx="441422" cy="369332"/>
            </a:xfrm>
            <a:prstGeom prst="rect">
              <a:avLst/>
            </a:prstGeom>
            <a:noFill/>
          </p:spPr>
          <p:txBody>
            <a:bodyPr wrap="none" rtlCol="0">
              <a:spAutoFit/>
            </a:bodyPr>
            <a:lstStyle/>
            <a:p>
              <a:r>
                <a:rPr lang="en-US" dirty="0" smtClean="0"/>
                <a:t>40</a:t>
              </a:r>
              <a:endParaRPr lang="en-US" dirty="0"/>
            </a:p>
          </p:txBody>
        </p:sp>
        <p:sp>
          <p:nvSpPr>
            <p:cNvPr id="47" name="TextBox 46"/>
            <p:cNvSpPr txBox="1"/>
            <p:nvPr/>
          </p:nvSpPr>
          <p:spPr>
            <a:xfrm>
              <a:off x="1706086" y="4357775"/>
              <a:ext cx="441422" cy="369332"/>
            </a:xfrm>
            <a:prstGeom prst="rect">
              <a:avLst/>
            </a:prstGeom>
            <a:noFill/>
          </p:spPr>
          <p:txBody>
            <a:bodyPr wrap="none" rtlCol="0">
              <a:spAutoFit/>
            </a:bodyPr>
            <a:lstStyle/>
            <a:p>
              <a:r>
                <a:rPr lang="en-US" dirty="0" smtClean="0"/>
                <a:t>20</a:t>
              </a:r>
              <a:endParaRPr lang="en-US" dirty="0"/>
            </a:p>
          </p:txBody>
        </p:sp>
        <p:sp>
          <p:nvSpPr>
            <p:cNvPr id="48" name="TextBox 47"/>
            <p:cNvSpPr txBox="1"/>
            <p:nvPr/>
          </p:nvSpPr>
          <p:spPr>
            <a:xfrm>
              <a:off x="1805936" y="5355595"/>
              <a:ext cx="341572" cy="369332"/>
            </a:xfrm>
            <a:prstGeom prst="rect">
              <a:avLst/>
            </a:prstGeom>
            <a:noFill/>
          </p:spPr>
          <p:txBody>
            <a:bodyPr wrap="square" rtlCol="0">
              <a:spAutoFit/>
            </a:bodyPr>
            <a:lstStyle/>
            <a:p>
              <a:r>
                <a:rPr lang="en-US" dirty="0" smtClean="0"/>
                <a:t>0</a:t>
              </a:r>
              <a:endParaRPr lang="en-US" dirty="0"/>
            </a:p>
          </p:txBody>
        </p:sp>
      </p:grpSp>
      <p:sp>
        <p:nvSpPr>
          <p:cNvPr id="38" name="TextBox 37"/>
          <p:cNvSpPr txBox="1"/>
          <p:nvPr/>
        </p:nvSpPr>
        <p:spPr>
          <a:xfrm rot="16200000">
            <a:off x="371310" y="3180269"/>
            <a:ext cx="2251037" cy="400110"/>
          </a:xfrm>
          <a:prstGeom prst="rect">
            <a:avLst/>
          </a:prstGeom>
          <a:noFill/>
        </p:spPr>
        <p:txBody>
          <a:bodyPr wrap="none" rtlCol="0">
            <a:spAutoFit/>
          </a:bodyPr>
          <a:lstStyle/>
          <a:p>
            <a:r>
              <a:rPr lang="en-US" sz="2000" b="1" dirty="0" smtClean="0"/>
              <a:t>Heart Rate (</a:t>
            </a:r>
            <a:r>
              <a:rPr lang="en-US" sz="2000" b="1" dirty="0" err="1" smtClean="0"/>
              <a:t>bpm</a:t>
            </a:r>
            <a:r>
              <a:rPr lang="en-US" sz="2000" b="1" dirty="0" smtClean="0"/>
              <a:t>)</a:t>
            </a:r>
            <a:endParaRPr lang="en-US" sz="2000" b="1" dirty="0"/>
          </a:p>
        </p:txBody>
      </p:sp>
      <p:grpSp>
        <p:nvGrpSpPr>
          <p:cNvPr id="67" name="Group 66"/>
          <p:cNvGrpSpPr/>
          <p:nvPr/>
        </p:nvGrpSpPr>
        <p:grpSpPr>
          <a:xfrm>
            <a:off x="5549188" y="2055812"/>
            <a:ext cx="1185090" cy="3799920"/>
            <a:chOff x="5549188" y="2055812"/>
            <a:chExt cx="1185090" cy="3799920"/>
          </a:xfrm>
        </p:grpSpPr>
        <p:sp>
          <p:nvSpPr>
            <p:cNvPr id="52" name="TextBox 51"/>
            <p:cNvSpPr txBox="1"/>
            <p:nvPr/>
          </p:nvSpPr>
          <p:spPr>
            <a:xfrm>
              <a:off x="5549188" y="5486400"/>
              <a:ext cx="1185090" cy="369332"/>
            </a:xfrm>
            <a:prstGeom prst="rect">
              <a:avLst/>
            </a:prstGeom>
            <a:noFill/>
          </p:spPr>
          <p:txBody>
            <a:bodyPr wrap="none" rtlCol="0">
              <a:spAutoFit/>
            </a:bodyPr>
            <a:lstStyle/>
            <a:p>
              <a:r>
                <a:rPr lang="en-US" b="1" dirty="0" smtClean="0"/>
                <a:t>Patient B</a:t>
              </a:r>
              <a:endParaRPr lang="en-US" b="1" dirty="0"/>
            </a:p>
          </p:txBody>
        </p:sp>
        <p:sp>
          <p:nvSpPr>
            <p:cNvPr id="54" name="Rectangle 53"/>
            <p:cNvSpPr/>
            <p:nvPr/>
          </p:nvSpPr>
          <p:spPr>
            <a:xfrm>
              <a:off x="5587735" y="2313432"/>
              <a:ext cx="1107996" cy="3156456"/>
            </a:xfrm>
            <a:prstGeom prst="rect">
              <a:avLst/>
            </a:prstGeom>
            <a:solidFill>
              <a:srgbClr val="D2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61"/>
            <p:cNvGrpSpPr/>
            <p:nvPr/>
          </p:nvGrpSpPr>
          <p:grpSpPr>
            <a:xfrm>
              <a:off x="5988936" y="2055812"/>
              <a:ext cx="305594" cy="257620"/>
              <a:chOff x="3734198" y="2056606"/>
              <a:chExt cx="305594" cy="257620"/>
            </a:xfrm>
          </p:grpSpPr>
          <p:cxnSp>
            <p:nvCxnSpPr>
              <p:cNvPr id="63" name="Straight Connector 62"/>
              <p:cNvCxnSpPr/>
              <p:nvPr/>
            </p:nvCxnSpPr>
            <p:spPr>
              <a:xfrm rot="5400000" flipH="1" flipV="1">
                <a:off x="3758979" y="2185416"/>
                <a:ext cx="25603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34198" y="2056606"/>
                <a:ext cx="3055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66" name="Group 65"/>
          <p:cNvGrpSpPr/>
          <p:nvPr/>
        </p:nvGrpSpPr>
        <p:grpSpPr>
          <a:xfrm>
            <a:off x="3276600" y="2056606"/>
            <a:ext cx="1172116" cy="3799126"/>
            <a:chOff x="3276600" y="2056606"/>
            <a:chExt cx="1172116" cy="3799126"/>
          </a:xfrm>
        </p:grpSpPr>
        <p:grpSp>
          <p:nvGrpSpPr>
            <p:cNvPr id="61" name="Group 60"/>
            <p:cNvGrpSpPr/>
            <p:nvPr/>
          </p:nvGrpSpPr>
          <p:grpSpPr>
            <a:xfrm>
              <a:off x="3709861" y="2056606"/>
              <a:ext cx="305594" cy="257620"/>
              <a:chOff x="3734198" y="2056606"/>
              <a:chExt cx="305594" cy="257620"/>
            </a:xfrm>
          </p:grpSpPr>
          <p:cxnSp>
            <p:nvCxnSpPr>
              <p:cNvPr id="58" name="Straight Connector 57"/>
              <p:cNvCxnSpPr/>
              <p:nvPr/>
            </p:nvCxnSpPr>
            <p:spPr>
              <a:xfrm rot="5400000" flipH="1" flipV="1">
                <a:off x="3758979" y="2185416"/>
                <a:ext cx="25603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734198" y="2056606"/>
                <a:ext cx="3055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3276600" y="5486400"/>
              <a:ext cx="1172116" cy="369332"/>
            </a:xfrm>
            <a:prstGeom prst="rect">
              <a:avLst/>
            </a:prstGeom>
            <a:noFill/>
          </p:spPr>
          <p:txBody>
            <a:bodyPr wrap="none" rtlCol="0">
              <a:spAutoFit/>
            </a:bodyPr>
            <a:lstStyle/>
            <a:p>
              <a:r>
                <a:rPr lang="en-US" b="1" dirty="0" smtClean="0"/>
                <a:t>Patient A</a:t>
              </a:r>
              <a:endParaRPr lang="en-US" b="1" dirty="0"/>
            </a:p>
          </p:txBody>
        </p:sp>
        <p:sp>
          <p:nvSpPr>
            <p:cNvPr id="53" name="Rectangle 52"/>
            <p:cNvSpPr/>
            <p:nvPr/>
          </p:nvSpPr>
          <p:spPr>
            <a:xfrm>
              <a:off x="3308660" y="2313432"/>
              <a:ext cx="1107996" cy="31564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 name="TextBox 67"/>
          <p:cNvSpPr txBox="1"/>
          <p:nvPr/>
        </p:nvSpPr>
        <p:spPr>
          <a:xfrm>
            <a:off x="1100838" y="347990"/>
            <a:ext cx="6942325" cy="707886"/>
          </a:xfrm>
          <a:prstGeom prst="rect">
            <a:avLst/>
          </a:prstGeom>
          <a:noFill/>
        </p:spPr>
        <p:txBody>
          <a:bodyPr wrap="none" rtlCol="0">
            <a:spAutoFit/>
          </a:bodyPr>
          <a:lstStyle/>
          <a:p>
            <a:pPr algn="ctr"/>
            <a:r>
              <a:rPr lang="en-US" sz="4000" dirty="0" smtClean="0">
                <a:solidFill>
                  <a:srgbClr val="D20000"/>
                </a:solidFill>
              </a:rPr>
              <a:t>Conventional Linear Statistics</a:t>
            </a:r>
            <a:endParaRPr lang="en-US" sz="4000" dirty="0">
              <a:solidFill>
                <a:srgbClr val="D20000"/>
              </a:solidFill>
            </a:endParaRPr>
          </a:p>
        </p:txBody>
      </p:sp>
      <p:sp>
        <p:nvSpPr>
          <p:cNvPr id="24" name="TextBox 23"/>
          <p:cNvSpPr txBox="1"/>
          <p:nvPr/>
        </p:nvSpPr>
        <p:spPr>
          <a:xfrm>
            <a:off x="0" y="6550223"/>
            <a:ext cx="3894002" cy="307777"/>
          </a:xfrm>
          <a:prstGeom prst="rect">
            <a:avLst/>
          </a:prstGeom>
          <a:noFill/>
        </p:spPr>
        <p:txBody>
          <a:bodyPr wrap="none" rtlCol="0">
            <a:spAutoFit/>
          </a:bodyPr>
          <a:lstStyle/>
          <a:p>
            <a:r>
              <a:rPr lang="en-US" sz="1400" dirty="0" smtClean="0"/>
              <a:t>Goldberger Proc Am Thor Soc 2006;3:467-472 </a:t>
            </a:r>
            <a:endParaRPr lang="en-US" sz="1400" dirty="0"/>
          </a:p>
        </p:txBody>
      </p:sp>
    </p:spTree>
    <p:extLst>
      <p:ext uri="{BB962C8B-B14F-4D97-AF65-F5344CB8AC3E}">
        <p14:creationId xmlns:p14="http://schemas.microsoft.com/office/powerpoint/2010/main" val="8760090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083" y="347990"/>
            <a:ext cx="8655835" cy="707886"/>
          </a:xfrm>
          <a:prstGeom prst="rect">
            <a:avLst/>
          </a:prstGeom>
          <a:noFill/>
        </p:spPr>
        <p:txBody>
          <a:bodyPr wrap="none" rtlCol="0">
            <a:spAutoFit/>
          </a:bodyPr>
          <a:lstStyle/>
          <a:p>
            <a:pPr algn="ctr"/>
            <a:r>
              <a:rPr lang="en-US" sz="4000" dirty="0" smtClean="0">
                <a:solidFill>
                  <a:srgbClr val="D20000"/>
                </a:solidFill>
              </a:rPr>
              <a:t>Visual Inspection of Raw Time Series</a:t>
            </a:r>
            <a:endParaRPr lang="en-US" sz="4000" dirty="0">
              <a:solidFill>
                <a:srgbClr val="D20000"/>
              </a:solidFill>
            </a:endParaRPr>
          </a:p>
        </p:txBody>
      </p:sp>
      <p:sp>
        <p:nvSpPr>
          <p:cNvPr id="4" name="TextBox 3"/>
          <p:cNvSpPr txBox="1"/>
          <p:nvPr/>
        </p:nvSpPr>
        <p:spPr>
          <a:xfrm>
            <a:off x="0" y="6550223"/>
            <a:ext cx="3894002" cy="307777"/>
          </a:xfrm>
          <a:prstGeom prst="rect">
            <a:avLst/>
          </a:prstGeom>
          <a:noFill/>
        </p:spPr>
        <p:txBody>
          <a:bodyPr wrap="none" rtlCol="0">
            <a:spAutoFit/>
          </a:bodyPr>
          <a:lstStyle/>
          <a:p>
            <a:r>
              <a:rPr lang="en-US" sz="1400" dirty="0" smtClean="0"/>
              <a:t>Goldberger Proc Am Thor Soc 2006;3:467-472 </a:t>
            </a:r>
            <a:endParaRPr lang="en-US" sz="1400" dirty="0"/>
          </a:p>
        </p:txBody>
      </p:sp>
      <p:grpSp>
        <p:nvGrpSpPr>
          <p:cNvPr id="51" name="Group 50"/>
          <p:cNvGrpSpPr/>
          <p:nvPr/>
        </p:nvGrpSpPr>
        <p:grpSpPr>
          <a:xfrm>
            <a:off x="2089084" y="2072726"/>
            <a:ext cx="5559491" cy="3632749"/>
            <a:chOff x="2089084" y="2072726"/>
            <a:chExt cx="5559491" cy="3632749"/>
          </a:xfrm>
        </p:grpSpPr>
        <p:sp>
          <p:nvSpPr>
            <p:cNvPr id="15" name="Freeform 14"/>
            <p:cNvSpPr/>
            <p:nvPr/>
          </p:nvSpPr>
          <p:spPr>
            <a:xfrm>
              <a:off x="2089084" y="2072726"/>
              <a:ext cx="5559491" cy="822874"/>
            </a:xfrm>
            <a:custGeom>
              <a:avLst/>
              <a:gdLst>
                <a:gd name="connsiteX0" fmla="*/ 9591 w 5559491"/>
                <a:gd name="connsiteY0" fmla="*/ 467274 h 822874"/>
                <a:gd name="connsiteX1" fmla="*/ 19116 w 5559491"/>
                <a:gd name="connsiteY1" fmla="*/ 495849 h 822874"/>
                <a:gd name="connsiteX2" fmla="*/ 22291 w 5559491"/>
                <a:gd name="connsiteY2" fmla="*/ 505374 h 822874"/>
                <a:gd name="connsiteX3" fmla="*/ 25466 w 5559491"/>
                <a:gd name="connsiteY3" fmla="*/ 559349 h 822874"/>
                <a:gd name="connsiteX4" fmla="*/ 28641 w 5559491"/>
                <a:gd name="connsiteY4" fmla="*/ 591099 h 822874"/>
                <a:gd name="connsiteX5" fmla="*/ 41341 w 5559491"/>
                <a:gd name="connsiteY5" fmla="*/ 489499 h 822874"/>
                <a:gd name="connsiteX6" fmla="*/ 50866 w 5559491"/>
                <a:gd name="connsiteY6" fmla="*/ 479974 h 822874"/>
                <a:gd name="connsiteX7" fmla="*/ 54041 w 5559491"/>
                <a:gd name="connsiteY7" fmla="*/ 533949 h 822874"/>
                <a:gd name="connsiteX8" fmla="*/ 57216 w 5559491"/>
                <a:gd name="connsiteY8" fmla="*/ 552999 h 822874"/>
                <a:gd name="connsiteX9" fmla="*/ 63566 w 5559491"/>
                <a:gd name="connsiteY9" fmla="*/ 581574 h 822874"/>
                <a:gd name="connsiteX10" fmla="*/ 76266 w 5559491"/>
                <a:gd name="connsiteY10" fmla="*/ 559349 h 822874"/>
                <a:gd name="connsiteX11" fmla="*/ 79441 w 5559491"/>
                <a:gd name="connsiteY11" fmla="*/ 546649 h 822874"/>
                <a:gd name="connsiteX12" fmla="*/ 82616 w 5559491"/>
                <a:gd name="connsiteY12" fmla="*/ 626024 h 822874"/>
                <a:gd name="connsiteX13" fmla="*/ 85791 w 5559491"/>
                <a:gd name="connsiteY13" fmla="*/ 616499 h 822874"/>
                <a:gd name="connsiteX14" fmla="*/ 88966 w 5559491"/>
                <a:gd name="connsiteY14" fmla="*/ 597449 h 822874"/>
                <a:gd name="connsiteX15" fmla="*/ 92141 w 5559491"/>
                <a:gd name="connsiteY15" fmla="*/ 508549 h 822874"/>
                <a:gd name="connsiteX16" fmla="*/ 95316 w 5559491"/>
                <a:gd name="connsiteY16" fmla="*/ 587924 h 822874"/>
                <a:gd name="connsiteX17" fmla="*/ 98491 w 5559491"/>
                <a:gd name="connsiteY17" fmla="*/ 578399 h 822874"/>
                <a:gd name="connsiteX18" fmla="*/ 114366 w 5559491"/>
                <a:gd name="connsiteY18" fmla="*/ 514899 h 822874"/>
                <a:gd name="connsiteX19" fmla="*/ 117541 w 5559491"/>
                <a:gd name="connsiteY19" fmla="*/ 495849 h 822874"/>
                <a:gd name="connsiteX20" fmla="*/ 120716 w 5559491"/>
                <a:gd name="connsiteY20" fmla="*/ 457749 h 822874"/>
                <a:gd name="connsiteX21" fmla="*/ 123891 w 5559491"/>
                <a:gd name="connsiteY21" fmla="*/ 448224 h 822874"/>
                <a:gd name="connsiteX22" fmla="*/ 120716 w 5559491"/>
                <a:gd name="connsiteY22" fmla="*/ 467274 h 822874"/>
                <a:gd name="connsiteX23" fmla="*/ 123891 w 5559491"/>
                <a:gd name="connsiteY23" fmla="*/ 578399 h 822874"/>
                <a:gd name="connsiteX24" fmla="*/ 130241 w 5559491"/>
                <a:gd name="connsiteY24" fmla="*/ 568874 h 822874"/>
                <a:gd name="connsiteX25" fmla="*/ 136591 w 5559491"/>
                <a:gd name="connsiteY25" fmla="*/ 549824 h 822874"/>
                <a:gd name="connsiteX26" fmla="*/ 142941 w 5559491"/>
                <a:gd name="connsiteY26" fmla="*/ 521249 h 822874"/>
                <a:gd name="connsiteX27" fmla="*/ 146116 w 5559491"/>
                <a:gd name="connsiteY27" fmla="*/ 584749 h 822874"/>
                <a:gd name="connsiteX28" fmla="*/ 149291 w 5559491"/>
                <a:gd name="connsiteY28" fmla="*/ 597449 h 822874"/>
                <a:gd name="connsiteX29" fmla="*/ 152466 w 5559491"/>
                <a:gd name="connsiteY29" fmla="*/ 584749 h 822874"/>
                <a:gd name="connsiteX30" fmla="*/ 158816 w 5559491"/>
                <a:gd name="connsiteY30" fmla="*/ 533949 h 822874"/>
                <a:gd name="connsiteX31" fmla="*/ 161991 w 5559491"/>
                <a:gd name="connsiteY31" fmla="*/ 518074 h 822874"/>
                <a:gd name="connsiteX32" fmla="*/ 165166 w 5559491"/>
                <a:gd name="connsiteY32" fmla="*/ 597449 h 822874"/>
                <a:gd name="connsiteX33" fmla="*/ 171516 w 5559491"/>
                <a:gd name="connsiteY33" fmla="*/ 587924 h 822874"/>
                <a:gd name="connsiteX34" fmla="*/ 177866 w 5559491"/>
                <a:gd name="connsiteY34" fmla="*/ 606974 h 822874"/>
                <a:gd name="connsiteX35" fmla="*/ 181041 w 5559491"/>
                <a:gd name="connsiteY35" fmla="*/ 616499 h 822874"/>
                <a:gd name="connsiteX36" fmla="*/ 184216 w 5559491"/>
                <a:gd name="connsiteY36" fmla="*/ 626024 h 822874"/>
                <a:gd name="connsiteX37" fmla="*/ 190566 w 5559491"/>
                <a:gd name="connsiteY37" fmla="*/ 651424 h 822874"/>
                <a:gd name="connsiteX38" fmla="*/ 193741 w 5559491"/>
                <a:gd name="connsiteY38" fmla="*/ 610149 h 822874"/>
                <a:gd name="connsiteX39" fmla="*/ 196916 w 5559491"/>
                <a:gd name="connsiteY39" fmla="*/ 584749 h 822874"/>
                <a:gd name="connsiteX40" fmla="*/ 200091 w 5559491"/>
                <a:gd name="connsiteY40" fmla="*/ 556174 h 822874"/>
                <a:gd name="connsiteX41" fmla="*/ 209616 w 5559491"/>
                <a:gd name="connsiteY41" fmla="*/ 578399 h 822874"/>
                <a:gd name="connsiteX42" fmla="*/ 212791 w 5559491"/>
                <a:gd name="connsiteY42" fmla="*/ 565699 h 822874"/>
                <a:gd name="connsiteX43" fmla="*/ 215966 w 5559491"/>
                <a:gd name="connsiteY43" fmla="*/ 610149 h 822874"/>
                <a:gd name="connsiteX44" fmla="*/ 222316 w 5559491"/>
                <a:gd name="connsiteY44" fmla="*/ 641899 h 822874"/>
                <a:gd name="connsiteX45" fmla="*/ 231841 w 5559491"/>
                <a:gd name="connsiteY45" fmla="*/ 600624 h 822874"/>
                <a:gd name="connsiteX46" fmla="*/ 235016 w 5559491"/>
                <a:gd name="connsiteY46" fmla="*/ 543474 h 822874"/>
                <a:gd name="connsiteX47" fmla="*/ 238191 w 5559491"/>
                <a:gd name="connsiteY47" fmla="*/ 527599 h 822874"/>
                <a:gd name="connsiteX48" fmla="*/ 241366 w 5559491"/>
                <a:gd name="connsiteY48" fmla="*/ 502199 h 822874"/>
                <a:gd name="connsiteX49" fmla="*/ 247716 w 5559491"/>
                <a:gd name="connsiteY49" fmla="*/ 499024 h 822874"/>
                <a:gd name="connsiteX50" fmla="*/ 250891 w 5559491"/>
                <a:gd name="connsiteY50" fmla="*/ 514899 h 822874"/>
                <a:gd name="connsiteX51" fmla="*/ 254066 w 5559491"/>
                <a:gd name="connsiteY51" fmla="*/ 546649 h 822874"/>
                <a:gd name="connsiteX52" fmla="*/ 260416 w 5559491"/>
                <a:gd name="connsiteY52" fmla="*/ 568874 h 822874"/>
                <a:gd name="connsiteX53" fmla="*/ 263591 w 5559491"/>
                <a:gd name="connsiteY53" fmla="*/ 552999 h 822874"/>
                <a:gd name="connsiteX54" fmla="*/ 266766 w 5559491"/>
                <a:gd name="connsiteY54" fmla="*/ 603799 h 822874"/>
                <a:gd name="connsiteX55" fmla="*/ 269941 w 5559491"/>
                <a:gd name="connsiteY55" fmla="*/ 622849 h 822874"/>
                <a:gd name="connsiteX56" fmla="*/ 276291 w 5559491"/>
                <a:gd name="connsiteY56" fmla="*/ 657774 h 822874"/>
                <a:gd name="connsiteX57" fmla="*/ 285816 w 5559491"/>
                <a:gd name="connsiteY57" fmla="*/ 724449 h 822874"/>
                <a:gd name="connsiteX58" fmla="*/ 292166 w 5559491"/>
                <a:gd name="connsiteY58" fmla="*/ 708574 h 822874"/>
                <a:gd name="connsiteX59" fmla="*/ 301691 w 5559491"/>
                <a:gd name="connsiteY59" fmla="*/ 667299 h 822874"/>
                <a:gd name="connsiteX60" fmla="*/ 304866 w 5559491"/>
                <a:gd name="connsiteY60" fmla="*/ 597449 h 822874"/>
                <a:gd name="connsiteX61" fmla="*/ 308041 w 5559491"/>
                <a:gd name="connsiteY61" fmla="*/ 584749 h 822874"/>
                <a:gd name="connsiteX62" fmla="*/ 311216 w 5559491"/>
                <a:gd name="connsiteY62" fmla="*/ 616499 h 822874"/>
                <a:gd name="connsiteX63" fmla="*/ 314391 w 5559491"/>
                <a:gd name="connsiteY63" fmla="*/ 603799 h 822874"/>
                <a:gd name="connsiteX64" fmla="*/ 317566 w 5559491"/>
                <a:gd name="connsiteY64" fmla="*/ 613324 h 822874"/>
                <a:gd name="connsiteX65" fmla="*/ 320741 w 5559491"/>
                <a:gd name="connsiteY65" fmla="*/ 626024 h 822874"/>
                <a:gd name="connsiteX66" fmla="*/ 323916 w 5559491"/>
                <a:gd name="connsiteY66" fmla="*/ 610149 h 822874"/>
                <a:gd name="connsiteX67" fmla="*/ 330266 w 5559491"/>
                <a:gd name="connsiteY67" fmla="*/ 591099 h 822874"/>
                <a:gd name="connsiteX68" fmla="*/ 336616 w 5559491"/>
                <a:gd name="connsiteY68" fmla="*/ 559349 h 822874"/>
                <a:gd name="connsiteX69" fmla="*/ 346141 w 5559491"/>
                <a:gd name="connsiteY69" fmla="*/ 559349 h 822874"/>
                <a:gd name="connsiteX70" fmla="*/ 349316 w 5559491"/>
                <a:gd name="connsiteY70" fmla="*/ 514899 h 822874"/>
                <a:gd name="connsiteX71" fmla="*/ 352491 w 5559491"/>
                <a:gd name="connsiteY71" fmla="*/ 495849 h 822874"/>
                <a:gd name="connsiteX72" fmla="*/ 358841 w 5559491"/>
                <a:gd name="connsiteY72" fmla="*/ 524424 h 822874"/>
                <a:gd name="connsiteX73" fmla="*/ 365191 w 5559491"/>
                <a:gd name="connsiteY73" fmla="*/ 514899 h 822874"/>
                <a:gd name="connsiteX74" fmla="*/ 371541 w 5559491"/>
                <a:gd name="connsiteY74" fmla="*/ 524424 h 822874"/>
                <a:gd name="connsiteX75" fmla="*/ 377891 w 5559491"/>
                <a:gd name="connsiteY75" fmla="*/ 562524 h 822874"/>
                <a:gd name="connsiteX76" fmla="*/ 387416 w 5559491"/>
                <a:gd name="connsiteY76" fmla="*/ 610149 h 822874"/>
                <a:gd name="connsiteX77" fmla="*/ 396941 w 5559491"/>
                <a:gd name="connsiteY77" fmla="*/ 572049 h 822874"/>
                <a:gd name="connsiteX78" fmla="*/ 403291 w 5559491"/>
                <a:gd name="connsiteY78" fmla="*/ 597449 h 822874"/>
                <a:gd name="connsiteX79" fmla="*/ 406466 w 5559491"/>
                <a:gd name="connsiteY79" fmla="*/ 632374 h 822874"/>
                <a:gd name="connsiteX80" fmla="*/ 409641 w 5559491"/>
                <a:gd name="connsiteY80" fmla="*/ 651424 h 822874"/>
                <a:gd name="connsiteX81" fmla="*/ 415991 w 5559491"/>
                <a:gd name="connsiteY81" fmla="*/ 559349 h 822874"/>
                <a:gd name="connsiteX82" fmla="*/ 419166 w 5559491"/>
                <a:gd name="connsiteY82" fmla="*/ 537124 h 822874"/>
                <a:gd name="connsiteX83" fmla="*/ 428691 w 5559491"/>
                <a:gd name="connsiteY83" fmla="*/ 587924 h 822874"/>
                <a:gd name="connsiteX84" fmla="*/ 435041 w 5559491"/>
                <a:gd name="connsiteY84" fmla="*/ 464099 h 822874"/>
                <a:gd name="connsiteX85" fmla="*/ 441391 w 5559491"/>
                <a:gd name="connsiteY85" fmla="*/ 549824 h 822874"/>
                <a:gd name="connsiteX86" fmla="*/ 444566 w 5559491"/>
                <a:gd name="connsiteY86" fmla="*/ 572049 h 822874"/>
                <a:gd name="connsiteX87" fmla="*/ 447741 w 5559491"/>
                <a:gd name="connsiteY87" fmla="*/ 600624 h 822874"/>
                <a:gd name="connsiteX88" fmla="*/ 450916 w 5559491"/>
                <a:gd name="connsiteY88" fmla="*/ 591099 h 822874"/>
                <a:gd name="connsiteX89" fmla="*/ 454091 w 5559491"/>
                <a:gd name="connsiteY89" fmla="*/ 565699 h 822874"/>
                <a:gd name="connsiteX90" fmla="*/ 457266 w 5559491"/>
                <a:gd name="connsiteY90" fmla="*/ 578399 h 822874"/>
                <a:gd name="connsiteX91" fmla="*/ 460441 w 5559491"/>
                <a:gd name="connsiteY91" fmla="*/ 594274 h 822874"/>
                <a:gd name="connsiteX92" fmla="*/ 469966 w 5559491"/>
                <a:gd name="connsiteY92" fmla="*/ 622849 h 822874"/>
                <a:gd name="connsiteX93" fmla="*/ 473141 w 5559491"/>
                <a:gd name="connsiteY93" fmla="*/ 645074 h 822874"/>
                <a:gd name="connsiteX94" fmla="*/ 482666 w 5559491"/>
                <a:gd name="connsiteY94" fmla="*/ 606974 h 822874"/>
                <a:gd name="connsiteX95" fmla="*/ 489016 w 5559491"/>
                <a:gd name="connsiteY95" fmla="*/ 591099 h 822874"/>
                <a:gd name="connsiteX96" fmla="*/ 495366 w 5559491"/>
                <a:gd name="connsiteY96" fmla="*/ 552999 h 822874"/>
                <a:gd name="connsiteX97" fmla="*/ 501716 w 5559491"/>
                <a:gd name="connsiteY97" fmla="*/ 581574 h 822874"/>
                <a:gd name="connsiteX98" fmla="*/ 508066 w 5559491"/>
                <a:gd name="connsiteY98" fmla="*/ 626024 h 822874"/>
                <a:gd name="connsiteX99" fmla="*/ 511241 w 5559491"/>
                <a:gd name="connsiteY99" fmla="*/ 638724 h 822874"/>
                <a:gd name="connsiteX100" fmla="*/ 520766 w 5559491"/>
                <a:gd name="connsiteY100" fmla="*/ 562524 h 822874"/>
                <a:gd name="connsiteX101" fmla="*/ 523941 w 5559491"/>
                <a:gd name="connsiteY101" fmla="*/ 591099 h 822874"/>
                <a:gd name="connsiteX102" fmla="*/ 530291 w 5559491"/>
                <a:gd name="connsiteY102" fmla="*/ 641899 h 822874"/>
                <a:gd name="connsiteX103" fmla="*/ 536641 w 5559491"/>
                <a:gd name="connsiteY103" fmla="*/ 629199 h 822874"/>
                <a:gd name="connsiteX104" fmla="*/ 539816 w 5559491"/>
                <a:gd name="connsiteY104" fmla="*/ 613324 h 822874"/>
                <a:gd name="connsiteX105" fmla="*/ 542991 w 5559491"/>
                <a:gd name="connsiteY105" fmla="*/ 632374 h 822874"/>
                <a:gd name="connsiteX106" fmla="*/ 549341 w 5559491"/>
                <a:gd name="connsiteY106" fmla="*/ 673649 h 822874"/>
                <a:gd name="connsiteX107" fmla="*/ 552516 w 5559491"/>
                <a:gd name="connsiteY107" fmla="*/ 664124 h 822874"/>
                <a:gd name="connsiteX108" fmla="*/ 555691 w 5559491"/>
                <a:gd name="connsiteY108" fmla="*/ 651424 h 822874"/>
                <a:gd name="connsiteX109" fmla="*/ 558866 w 5559491"/>
                <a:gd name="connsiteY109" fmla="*/ 673649 h 822874"/>
                <a:gd name="connsiteX110" fmla="*/ 565216 w 5559491"/>
                <a:gd name="connsiteY110" fmla="*/ 695874 h 822874"/>
                <a:gd name="connsiteX111" fmla="*/ 568391 w 5559491"/>
                <a:gd name="connsiteY111" fmla="*/ 708574 h 822874"/>
                <a:gd name="connsiteX112" fmla="*/ 574741 w 5559491"/>
                <a:gd name="connsiteY112" fmla="*/ 641899 h 822874"/>
                <a:gd name="connsiteX113" fmla="*/ 581091 w 5559491"/>
                <a:gd name="connsiteY113" fmla="*/ 619674 h 822874"/>
                <a:gd name="connsiteX114" fmla="*/ 587441 w 5559491"/>
                <a:gd name="connsiteY114" fmla="*/ 610149 h 822874"/>
                <a:gd name="connsiteX115" fmla="*/ 593791 w 5559491"/>
                <a:gd name="connsiteY115" fmla="*/ 584749 h 822874"/>
                <a:gd name="connsiteX116" fmla="*/ 596966 w 5559491"/>
                <a:gd name="connsiteY116" fmla="*/ 613324 h 822874"/>
                <a:gd name="connsiteX117" fmla="*/ 606491 w 5559491"/>
                <a:gd name="connsiteY117" fmla="*/ 686349 h 822874"/>
                <a:gd name="connsiteX118" fmla="*/ 612841 w 5559491"/>
                <a:gd name="connsiteY118" fmla="*/ 733974 h 822874"/>
                <a:gd name="connsiteX119" fmla="*/ 616016 w 5559491"/>
                <a:gd name="connsiteY119" fmla="*/ 718099 h 822874"/>
                <a:gd name="connsiteX120" fmla="*/ 619191 w 5559491"/>
                <a:gd name="connsiteY120" fmla="*/ 727624 h 822874"/>
                <a:gd name="connsiteX121" fmla="*/ 625541 w 5559491"/>
                <a:gd name="connsiteY121" fmla="*/ 775249 h 822874"/>
                <a:gd name="connsiteX122" fmla="*/ 622366 w 5559491"/>
                <a:gd name="connsiteY122" fmla="*/ 664124 h 822874"/>
                <a:gd name="connsiteX123" fmla="*/ 628716 w 5559491"/>
                <a:gd name="connsiteY123" fmla="*/ 635549 h 822874"/>
                <a:gd name="connsiteX124" fmla="*/ 631891 w 5559491"/>
                <a:gd name="connsiteY124" fmla="*/ 648249 h 822874"/>
                <a:gd name="connsiteX125" fmla="*/ 638241 w 5559491"/>
                <a:gd name="connsiteY125" fmla="*/ 679999 h 822874"/>
                <a:gd name="connsiteX126" fmla="*/ 641416 w 5559491"/>
                <a:gd name="connsiteY126" fmla="*/ 670474 h 822874"/>
                <a:gd name="connsiteX127" fmla="*/ 650941 w 5559491"/>
                <a:gd name="connsiteY127" fmla="*/ 641899 h 822874"/>
                <a:gd name="connsiteX128" fmla="*/ 657291 w 5559491"/>
                <a:gd name="connsiteY128" fmla="*/ 619674 h 822874"/>
                <a:gd name="connsiteX129" fmla="*/ 660466 w 5559491"/>
                <a:gd name="connsiteY129" fmla="*/ 603799 h 822874"/>
                <a:gd name="connsiteX130" fmla="*/ 666816 w 5559491"/>
                <a:gd name="connsiteY130" fmla="*/ 594274 h 822874"/>
                <a:gd name="connsiteX131" fmla="*/ 673166 w 5559491"/>
                <a:gd name="connsiteY131" fmla="*/ 606974 h 822874"/>
                <a:gd name="connsiteX132" fmla="*/ 676341 w 5559491"/>
                <a:gd name="connsiteY132" fmla="*/ 581574 h 822874"/>
                <a:gd name="connsiteX133" fmla="*/ 679516 w 5559491"/>
                <a:gd name="connsiteY133" fmla="*/ 552999 h 822874"/>
                <a:gd name="connsiteX134" fmla="*/ 685866 w 5559491"/>
                <a:gd name="connsiteY134" fmla="*/ 499024 h 822874"/>
                <a:gd name="connsiteX135" fmla="*/ 689041 w 5559491"/>
                <a:gd name="connsiteY135" fmla="*/ 527599 h 822874"/>
                <a:gd name="connsiteX136" fmla="*/ 695391 w 5559491"/>
                <a:gd name="connsiteY136" fmla="*/ 587924 h 822874"/>
                <a:gd name="connsiteX137" fmla="*/ 698566 w 5559491"/>
                <a:gd name="connsiteY137" fmla="*/ 597449 h 822874"/>
                <a:gd name="connsiteX138" fmla="*/ 704916 w 5559491"/>
                <a:gd name="connsiteY138" fmla="*/ 587924 h 822874"/>
                <a:gd name="connsiteX139" fmla="*/ 711266 w 5559491"/>
                <a:gd name="connsiteY139" fmla="*/ 578399 h 822874"/>
                <a:gd name="connsiteX140" fmla="*/ 714441 w 5559491"/>
                <a:gd name="connsiteY140" fmla="*/ 505374 h 822874"/>
                <a:gd name="connsiteX141" fmla="*/ 717616 w 5559491"/>
                <a:gd name="connsiteY141" fmla="*/ 454574 h 822874"/>
                <a:gd name="connsiteX142" fmla="*/ 720791 w 5559491"/>
                <a:gd name="connsiteY142" fmla="*/ 483149 h 822874"/>
                <a:gd name="connsiteX143" fmla="*/ 727141 w 5559491"/>
                <a:gd name="connsiteY143" fmla="*/ 518074 h 822874"/>
                <a:gd name="connsiteX144" fmla="*/ 733491 w 5559491"/>
                <a:gd name="connsiteY144" fmla="*/ 562524 h 822874"/>
                <a:gd name="connsiteX145" fmla="*/ 739841 w 5559491"/>
                <a:gd name="connsiteY145" fmla="*/ 546649 h 822874"/>
                <a:gd name="connsiteX146" fmla="*/ 743016 w 5559491"/>
                <a:gd name="connsiteY146" fmla="*/ 556174 h 822874"/>
                <a:gd name="connsiteX147" fmla="*/ 746191 w 5559491"/>
                <a:gd name="connsiteY147" fmla="*/ 568874 h 822874"/>
                <a:gd name="connsiteX148" fmla="*/ 749366 w 5559491"/>
                <a:gd name="connsiteY148" fmla="*/ 606974 h 822874"/>
                <a:gd name="connsiteX149" fmla="*/ 752541 w 5559491"/>
                <a:gd name="connsiteY149" fmla="*/ 632374 h 822874"/>
                <a:gd name="connsiteX150" fmla="*/ 755716 w 5559491"/>
                <a:gd name="connsiteY150" fmla="*/ 622849 h 822874"/>
                <a:gd name="connsiteX151" fmla="*/ 758891 w 5559491"/>
                <a:gd name="connsiteY151" fmla="*/ 562524 h 822874"/>
                <a:gd name="connsiteX152" fmla="*/ 765241 w 5559491"/>
                <a:gd name="connsiteY152" fmla="*/ 521249 h 822874"/>
                <a:gd name="connsiteX153" fmla="*/ 771591 w 5559491"/>
                <a:gd name="connsiteY153" fmla="*/ 470449 h 822874"/>
                <a:gd name="connsiteX154" fmla="*/ 774766 w 5559491"/>
                <a:gd name="connsiteY154" fmla="*/ 483149 h 822874"/>
                <a:gd name="connsiteX155" fmla="*/ 777941 w 5559491"/>
                <a:gd name="connsiteY155" fmla="*/ 502199 h 822874"/>
                <a:gd name="connsiteX156" fmla="*/ 781116 w 5559491"/>
                <a:gd name="connsiteY156" fmla="*/ 479974 h 822874"/>
                <a:gd name="connsiteX157" fmla="*/ 784291 w 5559491"/>
                <a:gd name="connsiteY157" fmla="*/ 448224 h 822874"/>
                <a:gd name="connsiteX158" fmla="*/ 790641 w 5559491"/>
                <a:gd name="connsiteY158" fmla="*/ 419649 h 822874"/>
                <a:gd name="connsiteX159" fmla="*/ 793816 w 5559491"/>
                <a:gd name="connsiteY159" fmla="*/ 391074 h 822874"/>
                <a:gd name="connsiteX160" fmla="*/ 800166 w 5559491"/>
                <a:gd name="connsiteY160" fmla="*/ 311699 h 822874"/>
                <a:gd name="connsiteX161" fmla="*/ 803341 w 5559491"/>
                <a:gd name="connsiteY161" fmla="*/ 270424 h 822874"/>
                <a:gd name="connsiteX162" fmla="*/ 806516 w 5559491"/>
                <a:gd name="connsiteY162" fmla="*/ 222799 h 822874"/>
                <a:gd name="connsiteX163" fmla="*/ 812866 w 5559491"/>
                <a:gd name="connsiteY163" fmla="*/ 181524 h 822874"/>
                <a:gd name="connsiteX164" fmla="*/ 816041 w 5559491"/>
                <a:gd name="connsiteY164" fmla="*/ 143424 h 822874"/>
                <a:gd name="connsiteX165" fmla="*/ 819216 w 5559491"/>
                <a:gd name="connsiteY165" fmla="*/ 121199 h 822874"/>
                <a:gd name="connsiteX166" fmla="*/ 822391 w 5559491"/>
                <a:gd name="connsiteY166" fmla="*/ 51349 h 822874"/>
                <a:gd name="connsiteX167" fmla="*/ 825566 w 5559491"/>
                <a:gd name="connsiteY167" fmla="*/ 38649 h 822874"/>
                <a:gd name="connsiteX168" fmla="*/ 835091 w 5559491"/>
                <a:gd name="connsiteY168" fmla="*/ 6899 h 822874"/>
                <a:gd name="connsiteX169" fmla="*/ 841441 w 5559491"/>
                <a:gd name="connsiteY169" fmla="*/ 51349 h 822874"/>
                <a:gd name="connsiteX170" fmla="*/ 854141 w 5559491"/>
                <a:gd name="connsiteY170" fmla="*/ 143424 h 822874"/>
                <a:gd name="connsiteX171" fmla="*/ 863666 w 5559491"/>
                <a:gd name="connsiteY171" fmla="*/ 267249 h 822874"/>
                <a:gd name="connsiteX172" fmla="*/ 866841 w 5559491"/>
                <a:gd name="connsiteY172" fmla="*/ 448224 h 822874"/>
                <a:gd name="connsiteX173" fmla="*/ 870016 w 5559491"/>
                <a:gd name="connsiteY173" fmla="*/ 476799 h 822874"/>
                <a:gd name="connsiteX174" fmla="*/ 876366 w 5559491"/>
                <a:gd name="connsiteY174" fmla="*/ 527599 h 822874"/>
                <a:gd name="connsiteX175" fmla="*/ 879541 w 5559491"/>
                <a:gd name="connsiteY175" fmla="*/ 651424 h 822874"/>
                <a:gd name="connsiteX176" fmla="*/ 889066 w 5559491"/>
                <a:gd name="connsiteY176" fmla="*/ 679999 h 822874"/>
                <a:gd name="connsiteX177" fmla="*/ 895416 w 5559491"/>
                <a:gd name="connsiteY177" fmla="*/ 702224 h 822874"/>
                <a:gd name="connsiteX178" fmla="*/ 901766 w 5559491"/>
                <a:gd name="connsiteY178" fmla="*/ 721274 h 822874"/>
                <a:gd name="connsiteX179" fmla="*/ 914466 w 5559491"/>
                <a:gd name="connsiteY179" fmla="*/ 714924 h 822874"/>
                <a:gd name="connsiteX180" fmla="*/ 923991 w 5559491"/>
                <a:gd name="connsiteY180" fmla="*/ 695874 h 822874"/>
                <a:gd name="connsiteX181" fmla="*/ 930341 w 5559491"/>
                <a:gd name="connsiteY181" fmla="*/ 645074 h 822874"/>
                <a:gd name="connsiteX182" fmla="*/ 939866 w 5559491"/>
                <a:gd name="connsiteY182" fmla="*/ 616499 h 822874"/>
                <a:gd name="connsiteX183" fmla="*/ 943041 w 5559491"/>
                <a:gd name="connsiteY183" fmla="*/ 606974 h 822874"/>
                <a:gd name="connsiteX184" fmla="*/ 946216 w 5559491"/>
                <a:gd name="connsiteY184" fmla="*/ 581574 h 822874"/>
                <a:gd name="connsiteX185" fmla="*/ 952566 w 5559491"/>
                <a:gd name="connsiteY185" fmla="*/ 559349 h 822874"/>
                <a:gd name="connsiteX186" fmla="*/ 958916 w 5559491"/>
                <a:gd name="connsiteY186" fmla="*/ 530774 h 822874"/>
                <a:gd name="connsiteX187" fmla="*/ 965266 w 5559491"/>
                <a:gd name="connsiteY187" fmla="*/ 473624 h 822874"/>
                <a:gd name="connsiteX188" fmla="*/ 968441 w 5559491"/>
                <a:gd name="connsiteY188" fmla="*/ 629199 h 822874"/>
                <a:gd name="connsiteX189" fmla="*/ 971616 w 5559491"/>
                <a:gd name="connsiteY189" fmla="*/ 638724 h 822874"/>
                <a:gd name="connsiteX190" fmla="*/ 977966 w 5559491"/>
                <a:gd name="connsiteY190" fmla="*/ 667299 h 822874"/>
                <a:gd name="connsiteX191" fmla="*/ 981141 w 5559491"/>
                <a:gd name="connsiteY191" fmla="*/ 676824 h 822874"/>
                <a:gd name="connsiteX192" fmla="*/ 990666 w 5559491"/>
                <a:gd name="connsiteY192" fmla="*/ 724449 h 822874"/>
                <a:gd name="connsiteX193" fmla="*/ 993841 w 5559491"/>
                <a:gd name="connsiteY193" fmla="*/ 733974 h 822874"/>
                <a:gd name="connsiteX194" fmla="*/ 1000191 w 5559491"/>
                <a:gd name="connsiteY194" fmla="*/ 743499 h 822874"/>
                <a:gd name="connsiteX195" fmla="*/ 1006541 w 5559491"/>
                <a:gd name="connsiteY195" fmla="*/ 759374 h 822874"/>
                <a:gd name="connsiteX196" fmla="*/ 1012891 w 5559491"/>
                <a:gd name="connsiteY196" fmla="*/ 784774 h 822874"/>
                <a:gd name="connsiteX197" fmla="*/ 1019241 w 5559491"/>
                <a:gd name="connsiteY197" fmla="*/ 775249 h 822874"/>
                <a:gd name="connsiteX198" fmla="*/ 1022416 w 5559491"/>
                <a:gd name="connsiteY198" fmla="*/ 762549 h 822874"/>
                <a:gd name="connsiteX199" fmla="*/ 1025591 w 5559491"/>
                <a:gd name="connsiteY199" fmla="*/ 753024 h 822874"/>
                <a:gd name="connsiteX200" fmla="*/ 1038291 w 5559491"/>
                <a:gd name="connsiteY200" fmla="*/ 730799 h 822874"/>
                <a:gd name="connsiteX201" fmla="*/ 1044641 w 5559491"/>
                <a:gd name="connsiteY201" fmla="*/ 692699 h 822874"/>
                <a:gd name="connsiteX202" fmla="*/ 1050991 w 5559491"/>
                <a:gd name="connsiteY202" fmla="*/ 629199 h 822874"/>
                <a:gd name="connsiteX203" fmla="*/ 1057341 w 5559491"/>
                <a:gd name="connsiteY203" fmla="*/ 533949 h 822874"/>
                <a:gd name="connsiteX204" fmla="*/ 1066866 w 5559491"/>
                <a:gd name="connsiteY204" fmla="*/ 495849 h 822874"/>
                <a:gd name="connsiteX205" fmla="*/ 1070041 w 5559491"/>
                <a:gd name="connsiteY205" fmla="*/ 464099 h 822874"/>
                <a:gd name="connsiteX206" fmla="*/ 1076391 w 5559491"/>
                <a:gd name="connsiteY206" fmla="*/ 432349 h 822874"/>
                <a:gd name="connsiteX207" fmla="*/ 1079566 w 5559491"/>
                <a:gd name="connsiteY207" fmla="*/ 384724 h 822874"/>
                <a:gd name="connsiteX208" fmla="*/ 1085916 w 5559491"/>
                <a:gd name="connsiteY208" fmla="*/ 394249 h 822874"/>
                <a:gd name="connsiteX209" fmla="*/ 1089091 w 5559491"/>
                <a:gd name="connsiteY209" fmla="*/ 406949 h 822874"/>
                <a:gd name="connsiteX210" fmla="*/ 1095441 w 5559491"/>
                <a:gd name="connsiteY210" fmla="*/ 448224 h 822874"/>
                <a:gd name="connsiteX211" fmla="*/ 1098616 w 5559491"/>
                <a:gd name="connsiteY211" fmla="*/ 499024 h 822874"/>
                <a:gd name="connsiteX212" fmla="*/ 1101791 w 5559491"/>
                <a:gd name="connsiteY212" fmla="*/ 511724 h 822874"/>
                <a:gd name="connsiteX213" fmla="*/ 1104966 w 5559491"/>
                <a:gd name="connsiteY213" fmla="*/ 502199 h 822874"/>
                <a:gd name="connsiteX214" fmla="*/ 1108141 w 5559491"/>
                <a:gd name="connsiteY214" fmla="*/ 511724 h 822874"/>
                <a:gd name="connsiteX215" fmla="*/ 1114491 w 5559491"/>
                <a:gd name="connsiteY215" fmla="*/ 575224 h 822874"/>
                <a:gd name="connsiteX216" fmla="*/ 1117666 w 5559491"/>
                <a:gd name="connsiteY216" fmla="*/ 565699 h 822874"/>
                <a:gd name="connsiteX217" fmla="*/ 1124016 w 5559491"/>
                <a:gd name="connsiteY217" fmla="*/ 584749 h 822874"/>
                <a:gd name="connsiteX218" fmla="*/ 1127191 w 5559491"/>
                <a:gd name="connsiteY218" fmla="*/ 610149 h 822874"/>
                <a:gd name="connsiteX219" fmla="*/ 1133541 w 5559491"/>
                <a:gd name="connsiteY219" fmla="*/ 638724 h 822874"/>
                <a:gd name="connsiteX220" fmla="*/ 1136716 w 5559491"/>
                <a:gd name="connsiteY220" fmla="*/ 626024 h 822874"/>
                <a:gd name="connsiteX221" fmla="*/ 1143066 w 5559491"/>
                <a:gd name="connsiteY221" fmla="*/ 581574 h 822874"/>
                <a:gd name="connsiteX222" fmla="*/ 1146241 w 5559491"/>
                <a:gd name="connsiteY222" fmla="*/ 597449 h 822874"/>
                <a:gd name="connsiteX223" fmla="*/ 1152591 w 5559491"/>
                <a:gd name="connsiteY223" fmla="*/ 587924 h 822874"/>
                <a:gd name="connsiteX224" fmla="*/ 1155766 w 5559491"/>
                <a:gd name="connsiteY224" fmla="*/ 575224 h 822874"/>
                <a:gd name="connsiteX225" fmla="*/ 1162116 w 5559491"/>
                <a:gd name="connsiteY225" fmla="*/ 537124 h 822874"/>
                <a:gd name="connsiteX226" fmla="*/ 1174816 w 5559491"/>
                <a:gd name="connsiteY226" fmla="*/ 505374 h 822874"/>
                <a:gd name="connsiteX227" fmla="*/ 1177991 w 5559491"/>
                <a:gd name="connsiteY227" fmla="*/ 635549 h 822874"/>
                <a:gd name="connsiteX228" fmla="*/ 1184341 w 5559491"/>
                <a:gd name="connsiteY228" fmla="*/ 622849 h 822874"/>
                <a:gd name="connsiteX229" fmla="*/ 1187516 w 5559491"/>
                <a:gd name="connsiteY229" fmla="*/ 521249 h 822874"/>
                <a:gd name="connsiteX230" fmla="*/ 1190691 w 5559491"/>
                <a:gd name="connsiteY230" fmla="*/ 556174 h 822874"/>
                <a:gd name="connsiteX231" fmla="*/ 1197041 w 5559491"/>
                <a:gd name="connsiteY231" fmla="*/ 594274 h 822874"/>
                <a:gd name="connsiteX232" fmla="*/ 1203391 w 5559491"/>
                <a:gd name="connsiteY232" fmla="*/ 581574 h 822874"/>
                <a:gd name="connsiteX233" fmla="*/ 1206566 w 5559491"/>
                <a:gd name="connsiteY233" fmla="*/ 572049 h 822874"/>
                <a:gd name="connsiteX234" fmla="*/ 1212916 w 5559491"/>
                <a:gd name="connsiteY234" fmla="*/ 584749 h 822874"/>
                <a:gd name="connsiteX235" fmla="*/ 1216091 w 5559491"/>
                <a:gd name="connsiteY235" fmla="*/ 613324 h 822874"/>
                <a:gd name="connsiteX236" fmla="*/ 1219266 w 5559491"/>
                <a:gd name="connsiteY236" fmla="*/ 632374 h 822874"/>
                <a:gd name="connsiteX237" fmla="*/ 1231966 w 5559491"/>
                <a:gd name="connsiteY237" fmla="*/ 645074 h 822874"/>
                <a:gd name="connsiteX238" fmla="*/ 1235141 w 5559491"/>
                <a:gd name="connsiteY238" fmla="*/ 679999 h 822874"/>
                <a:gd name="connsiteX239" fmla="*/ 1241491 w 5559491"/>
                <a:gd name="connsiteY239" fmla="*/ 724449 h 822874"/>
                <a:gd name="connsiteX240" fmla="*/ 1247841 w 5559491"/>
                <a:gd name="connsiteY240" fmla="*/ 702224 h 822874"/>
                <a:gd name="connsiteX241" fmla="*/ 1254191 w 5559491"/>
                <a:gd name="connsiteY241" fmla="*/ 679999 h 822874"/>
                <a:gd name="connsiteX242" fmla="*/ 1257366 w 5559491"/>
                <a:gd name="connsiteY242" fmla="*/ 702224 h 822874"/>
                <a:gd name="connsiteX243" fmla="*/ 1260541 w 5559491"/>
                <a:gd name="connsiteY243" fmla="*/ 689524 h 822874"/>
                <a:gd name="connsiteX244" fmla="*/ 1270066 w 5559491"/>
                <a:gd name="connsiteY244" fmla="*/ 657774 h 822874"/>
                <a:gd name="connsiteX245" fmla="*/ 1273241 w 5559491"/>
                <a:gd name="connsiteY245" fmla="*/ 619674 h 822874"/>
                <a:gd name="connsiteX246" fmla="*/ 1279591 w 5559491"/>
                <a:gd name="connsiteY246" fmla="*/ 578399 h 822874"/>
                <a:gd name="connsiteX247" fmla="*/ 1282766 w 5559491"/>
                <a:gd name="connsiteY247" fmla="*/ 591099 h 822874"/>
                <a:gd name="connsiteX248" fmla="*/ 1285941 w 5559491"/>
                <a:gd name="connsiteY248" fmla="*/ 581574 h 822874"/>
                <a:gd name="connsiteX249" fmla="*/ 1289116 w 5559491"/>
                <a:gd name="connsiteY249" fmla="*/ 565699 h 822874"/>
                <a:gd name="connsiteX250" fmla="*/ 1298641 w 5559491"/>
                <a:gd name="connsiteY250" fmla="*/ 540299 h 822874"/>
                <a:gd name="connsiteX251" fmla="*/ 1301816 w 5559491"/>
                <a:gd name="connsiteY251" fmla="*/ 527599 h 822874"/>
                <a:gd name="connsiteX252" fmla="*/ 1304991 w 5559491"/>
                <a:gd name="connsiteY252" fmla="*/ 499024 h 822874"/>
                <a:gd name="connsiteX253" fmla="*/ 1308166 w 5559491"/>
                <a:gd name="connsiteY253" fmla="*/ 454574 h 822874"/>
                <a:gd name="connsiteX254" fmla="*/ 1311341 w 5559491"/>
                <a:gd name="connsiteY254" fmla="*/ 486324 h 822874"/>
                <a:gd name="connsiteX255" fmla="*/ 1314516 w 5559491"/>
                <a:gd name="connsiteY255" fmla="*/ 476799 h 822874"/>
                <a:gd name="connsiteX256" fmla="*/ 1320866 w 5559491"/>
                <a:gd name="connsiteY256" fmla="*/ 467274 h 822874"/>
                <a:gd name="connsiteX257" fmla="*/ 1324041 w 5559491"/>
                <a:gd name="connsiteY257" fmla="*/ 451399 h 822874"/>
                <a:gd name="connsiteX258" fmla="*/ 1330391 w 5559491"/>
                <a:gd name="connsiteY258" fmla="*/ 464099 h 822874"/>
                <a:gd name="connsiteX259" fmla="*/ 1339916 w 5559491"/>
                <a:gd name="connsiteY259" fmla="*/ 486324 h 822874"/>
                <a:gd name="connsiteX260" fmla="*/ 1346266 w 5559491"/>
                <a:gd name="connsiteY260" fmla="*/ 518074 h 822874"/>
                <a:gd name="connsiteX261" fmla="*/ 1362141 w 5559491"/>
                <a:gd name="connsiteY261" fmla="*/ 591099 h 822874"/>
                <a:gd name="connsiteX262" fmla="*/ 1368491 w 5559491"/>
                <a:gd name="connsiteY262" fmla="*/ 572049 h 822874"/>
                <a:gd name="connsiteX263" fmla="*/ 1381191 w 5559491"/>
                <a:gd name="connsiteY263" fmla="*/ 546649 h 822874"/>
                <a:gd name="connsiteX264" fmla="*/ 1387541 w 5559491"/>
                <a:gd name="connsiteY264" fmla="*/ 514899 h 822874"/>
                <a:gd name="connsiteX265" fmla="*/ 1390716 w 5559491"/>
                <a:gd name="connsiteY265" fmla="*/ 499024 h 822874"/>
                <a:gd name="connsiteX266" fmla="*/ 1397066 w 5559491"/>
                <a:gd name="connsiteY266" fmla="*/ 489499 h 822874"/>
                <a:gd name="connsiteX267" fmla="*/ 1400241 w 5559491"/>
                <a:gd name="connsiteY267" fmla="*/ 476799 h 822874"/>
                <a:gd name="connsiteX268" fmla="*/ 1403416 w 5559491"/>
                <a:gd name="connsiteY268" fmla="*/ 467274 h 822874"/>
                <a:gd name="connsiteX269" fmla="*/ 1409766 w 5559491"/>
                <a:gd name="connsiteY269" fmla="*/ 419649 h 822874"/>
                <a:gd name="connsiteX270" fmla="*/ 1419291 w 5559491"/>
                <a:gd name="connsiteY270" fmla="*/ 346624 h 822874"/>
                <a:gd name="connsiteX271" fmla="*/ 1422466 w 5559491"/>
                <a:gd name="connsiteY271" fmla="*/ 416474 h 822874"/>
                <a:gd name="connsiteX272" fmla="*/ 1425641 w 5559491"/>
                <a:gd name="connsiteY272" fmla="*/ 394249 h 822874"/>
                <a:gd name="connsiteX273" fmla="*/ 1428816 w 5559491"/>
                <a:gd name="connsiteY273" fmla="*/ 368849 h 822874"/>
                <a:gd name="connsiteX274" fmla="*/ 1431991 w 5559491"/>
                <a:gd name="connsiteY274" fmla="*/ 318049 h 822874"/>
                <a:gd name="connsiteX275" fmla="*/ 1438341 w 5559491"/>
                <a:gd name="connsiteY275" fmla="*/ 305349 h 822874"/>
                <a:gd name="connsiteX276" fmla="*/ 1447866 w 5559491"/>
                <a:gd name="connsiteY276" fmla="*/ 276774 h 822874"/>
                <a:gd name="connsiteX277" fmla="*/ 1454216 w 5559491"/>
                <a:gd name="connsiteY277" fmla="*/ 257724 h 822874"/>
                <a:gd name="connsiteX278" fmla="*/ 1460566 w 5559491"/>
                <a:gd name="connsiteY278" fmla="*/ 229149 h 822874"/>
                <a:gd name="connsiteX279" fmla="*/ 1466916 w 5559491"/>
                <a:gd name="connsiteY279" fmla="*/ 241849 h 822874"/>
                <a:gd name="connsiteX280" fmla="*/ 1470091 w 5559491"/>
                <a:gd name="connsiteY280" fmla="*/ 251374 h 822874"/>
                <a:gd name="connsiteX281" fmla="*/ 1473266 w 5559491"/>
                <a:gd name="connsiteY281" fmla="*/ 241849 h 822874"/>
                <a:gd name="connsiteX282" fmla="*/ 1489141 w 5559491"/>
                <a:gd name="connsiteY282" fmla="*/ 222799 h 822874"/>
                <a:gd name="connsiteX283" fmla="*/ 1492316 w 5559491"/>
                <a:gd name="connsiteY283" fmla="*/ 232324 h 822874"/>
                <a:gd name="connsiteX284" fmla="*/ 1498666 w 5559491"/>
                <a:gd name="connsiteY284" fmla="*/ 308524 h 822874"/>
                <a:gd name="connsiteX285" fmla="*/ 1505016 w 5559491"/>
                <a:gd name="connsiteY285" fmla="*/ 359324 h 822874"/>
                <a:gd name="connsiteX286" fmla="*/ 1508191 w 5559491"/>
                <a:gd name="connsiteY286" fmla="*/ 397424 h 822874"/>
                <a:gd name="connsiteX287" fmla="*/ 1511366 w 5559491"/>
                <a:gd name="connsiteY287" fmla="*/ 413299 h 822874"/>
                <a:gd name="connsiteX288" fmla="*/ 1524066 w 5559491"/>
                <a:gd name="connsiteY288" fmla="*/ 543474 h 822874"/>
                <a:gd name="connsiteX289" fmla="*/ 1530416 w 5559491"/>
                <a:gd name="connsiteY289" fmla="*/ 683174 h 822874"/>
                <a:gd name="connsiteX290" fmla="*/ 1536766 w 5559491"/>
                <a:gd name="connsiteY290" fmla="*/ 711749 h 822874"/>
                <a:gd name="connsiteX291" fmla="*/ 1549466 w 5559491"/>
                <a:gd name="connsiteY291" fmla="*/ 702224 h 822874"/>
                <a:gd name="connsiteX292" fmla="*/ 1558991 w 5559491"/>
                <a:gd name="connsiteY292" fmla="*/ 705399 h 822874"/>
                <a:gd name="connsiteX293" fmla="*/ 1562166 w 5559491"/>
                <a:gd name="connsiteY293" fmla="*/ 689524 h 822874"/>
                <a:gd name="connsiteX294" fmla="*/ 1571691 w 5559491"/>
                <a:gd name="connsiteY294" fmla="*/ 686349 h 822874"/>
                <a:gd name="connsiteX295" fmla="*/ 1584391 w 5559491"/>
                <a:gd name="connsiteY295" fmla="*/ 683174 h 822874"/>
                <a:gd name="connsiteX296" fmla="*/ 1587566 w 5559491"/>
                <a:gd name="connsiteY296" fmla="*/ 695874 h 822874"/>
                <a:gd name="connsiteX297" fmla="*/ 1606616 w 5559491"/>
                <a:gd name="connsiteY297" fmla="*/ 702224 h 822874"/>
                <a:gd name="connsiteX298" fmla="*/ 1616141 w 5559491"/>
                <a:gd name="connsiteY298" fmla="*/ 673649 h 822874"/>
                <a:gd name="connsiteX299" fmla="*/ 1619316 w 5559491"/>
                <a:gd name="connsiteY299" fmla="*/ 664124 h 822874"/>
                <a:gd name="connsiteX300" fmla="*/ 1622491 w 5559491"/>
                <a:gd name="connsiteY300" fmla="*/ 651424 h 822874"/>
                <a:gd name="connsiteX301" fmla="*/ 1628841 w 5559491"/>
                <a:gd name="connsiteY301" fmla="*/ 575224 h 822874"/>
                <a:gd name="connsiteX302" fmla="*/ 1635191 w 5559491"/>
                <a:gd name="connsiteY302" fmla="*/ 537124 h 822874"/>
                <a:gd name="connsiteX303" fmla="*/ 1638366 w 5559491"/>
                <a:gd name="connsiteY303" fmla="*/ 429174 h 822874"/>
                <a:gd name="connsiteX304" fmla="*/ 1644716 w 5559491"/>
                <a:gd name="connsiteY304" fmla="*/ 438699 h 822874"/>
                <a:gd name="connsiteX305" fmla="*/ 1647891 w 5559491"/>
                <a:gd name="connsiteY305" fmla="*/ 448224 h 822874"/>
                <a:gd name="connsiteX306" fmla="*/ 1657416 w 5559491"/>
                <a:gd name="connsiteY306" fmla="*/ 499024 h 822874"/>
                <a:gd name="connsiteX307" fmla="*/ 1654241 w 5559491"/>
                <a:gd name="connsiteY307" fmla="*/ 422824 h 822874"/>
                <a:gd name="connsiteX308" fmla="*/ 1651066 w 5559491"/>
                <a:gd name="connsiteY308" fmla="*/ 403774 h 822874"/>
                <a:gd name="connsiteX309" fmla="*/ 1657416 w 5559491"/>
                <a:gd name="connsiteY309" fmla="*/ 445049 h 822874"/>
                <a:gd name="connsiteX310" fmla="*/ 1660591 w 5559491"/>
                <a:gd name="connsiteY310" fmla="*/ 454574 h 822874"/>
                <a:gd name="connsiteX311" fmla="*/ 1666941 w 5559491"/>
                <a:gd name="connsiteY311" fmla="*/ 464099 h 822874"/>
                <a:gd name="connsiteX312" fmla="*/ 1673291 w 5559491"/>
                <a:gd name="connsiteY312" fmla="*/ 486324 h 822874"/>
                <a:gd name="connsiteX313" fmla="*/ 1676466 w 5559491"/>
                <a:gd name="connsiteY313" fmla="*/ 495849 h 822874"/>
                <a:gd name="connsiteX314" fmla="*/ 1673291 w 5559491"/>
                <a:gd name="connsiteY314" fmla="*/ 432349 h 822874"/>
                <a:gd name="connsiteX315" fmla="*/ 1670116 w 5559491"/>
                <a:gd name="connsiteY315" fmla="*/ 391074 h 822874"/>
                <a:gd name="connsiteX316" fmla="*/ 1673291 w 5559491"/>
                <a:gd name="connsiteY316" fmla="*/ 238674 h 822874"/>
                <a:gd name="connsiteX317" fmla="*/ 1679641 w 5559491"/>
                <a:gd name="connsiteY317" fmla="*/ 213274 h 822874"/>
                <a:gd name="connsiteX318" fmla="*/ 1685991 w 5559491"/>
                <a:gd name="connsiteY318" fmla="*/ 194224 h 822874"/>
                <a:gd name="connsiteX319" fmla="*/ 1692341 w 5559491"/>
                <a:gd name="connsiteY319" fmla="*/ 178349 h 822874"/>
                <a:gd name="connsiteX320" fmla="*/ 1695516 w 5559491"/>
                <a:gd name="connsiteY320" fmla="*/ 165649 h 822874"/>
                <a:gd name="connsiteX321" fmla="*/ 1701866 w 5559491"/>
                <a:gd name="connsiteY321" fmla="*/ 67224 h 822874"/>
                <a:gd name="connsiteX322" fmla="*/ 1705041 w 5559491"/>
                <a:gd name="connsiteY322" fmla="*/ 57699 h 822874"/>
                <a:gd name="connsiteX323" fmla="*/ 1708216 w 5559491"/>
                <a:gd name="connsiteY323" fmla="*/ 83099 h 822874"/>
                <a:gd name="connsiteX324" fmla="*/ 1714566 w 5559491"/>
                <a:gd name="connsiteY324" fmla="*/ 102149 h 822874"/>
                <a:gd name="connsiteX325" fmla="*/ 1724091 w 5559491"/>
                <a:gd name="connsiteY325" fmla="*/ 105324 h 822874"/>
                <a:gd name="connsiteX326" fmla="*/ 1733616 w 5559491"/>
                <a:gd name="connsiteY326" fmla="*/ 146599 h 822874"/>
                <a:gd name="connsiteX327" fmla="*/ 1736791 w 5559491"/>
                <a:gd name="connsiteY327" fmla="*/ 203749 h 822874"/>
                <a:gd name="connsiteX328" fmla="*/ 1739966 w 5559491"/>
                <a:gd name="connsiteY328" fmla="*/ 225974 h 822874"/>
                <a:gd name="connsiteX329" fmla="*/ 1743141 w 5559491"/>
                <a:gd name="connsiteY329" fmla="*/ 276774 h 822874"/>
                <a:gd name="connsiteX330" fmla="*/ 1746316 w 5559491"/>
                <a:gd name="connsiteY330" fmla="*/ 321224 h 822874"/>
                <a:gd name="connsiteX331" fmla="*/ 1749491 w 5559491"/>
                <a:gd name="connsiteY331" fmla="*/ 286299 h 822874"/>
                <a:gd name="connsiteX332" fmla="*/ 1752666 w 5559491"/>
                <a:gd name="connsiteY332" fmla="*/ 267249 h 822874"/>
                <a:gd name="connsiteX333" fmla="*/ 1755841 w 5559491"/>
                <a:gd name="connsiteY333" fmla="*/ 206924 h 822874"/>
                <a:gd name="connsiteX334" fmla="*/ 1759016 w 5559491"/>
                <a:gd name="connsiteY334" fmla="*/ 187874 h 822874"/>
                <a:gd name="connsiteX335" fmla="*/ 1762191 w 5559491"/>
                <a:gd name="connsiteY335" fmla="*/ 149774 h 822874"/>
                <a:gd name="connsiteX336" fmla="*/ 1771716 w 5559491"/>
                <a:gd name="connsiteY336" fmla="*/ 121199 h 822874"/>
                <a:gd name="connsiteX337" fmla="*/ 1774891 w 5559491"/>
                <a:gd name="connsiteY337" fmla="*/ 111674 h 822874"/>
                <a:gd name="connsiteX338" fmla="*/ 1781241 w 5559491"/>
                <a:gd name="connsiteY338" fmla="*/ 241849 h 822874"/>
                <a:gd name="connsiteX339" fmla="*/ 1787591 w 5559491"/>
                <a:gd name="connsiteY339" fmla="*/ 279949 h 822874"/>
                <a:gd name="connsiteX340" fmla="*/ 1790766 w 5559491"/>
                <a:gd name="connsiteY340" fmla="*/ 352974 h 822874"/>
                <a:gd name="connsiteX341" fmla="*/ 1797116 w 5559491"/>
                <a:gd name="connsiteY341" fmla="*/ 368849 h 822874"/>
                <a:gd name="connsiteX342" fmla="*/ 1800291 w 5559491"/>
                <a:gd name="connsiteY342" fmla="*/ 403774 h 822874"/>
                <a:gd name="connsiteX343" fmla="*/ 1806641 w 5559491"/>
                <a:gd name="connsiteY343" fmla="*/ 451399 h 822874"/>
                <a:gd name="connsiteX344" fmla="*/ 1809816 w 5559491"/>
                <a:gd name="connsiteY344" fmla="*/ 479974 h 822874"/>
                <a:gd name="connsiteX345" fmla="*/ 1812991 w 5559491"/>
                <a:gd name="connsiteY345" fmla="*/ 578399 h 822874"/>
                <a:gd name="connsiteX346" fmla="*/ 1816166 w 5559491"/>
                <a:gd name="connsiteY346" fmla="*/ 610149 h 822874"/>
                <a:gd name="connsiteX347" fmla="*/ 1819341 w 5559491"/>
                <a:gd name="connsiteY347" fmla="*/ 673649 h 822874"/>
                <a:gd name="connsiteX348" fmla="*/ 1825691 w 5559491"/>
                <a:gd name="connsiteY348" fmla="*/ 695874 h 822874"/>
                <a:gd name="connsiteX349" fmla="*/ 1844741 w 5559491"/>
                <a:gd name="connsiteY349" fmla="*/ 813349 h 822874"/>
                <a:gd name="connsiteX350" fmla="*/ 1847916 w 5559491"/>
                <a:gd name="connsiteY350" fmla="*/ 822874 h 822874"/>
                <a:gd name="connsiteX351" fmla="*/ 1851091 w 5559491"/>
                <a:gd name="connsiteY351" fmla="*/ 813349 h 822874"/>
                <a:gd name="connsiteX352" fmla="*/ 1860616 w 5559491"/>
                <a:gd name="connsiteY352" fmla="*/ 803824 h 822874"/>
                <a:gd name="connsiteX353" fmla="*/ 1873316 w 5559491"/>
                <a:gd name="connsiteY353" fmla="*/ 787949 h 822874"/>
                <a:gd name="connsiteX354" fmla="*/ 1876491 w 5559491"/>
                <a:gd name="connsiteY354" fmla="*/ 775249 h 822874"/>
                <a:gd name="connsiteX355" fmla="*/ 1882841 w 5559491"/>
                <a:gd name="connsiteY355" fmla="*/ 753024 h 822874"/>
                <a:gd name="connsiteX356" fmla="*/ 1886016 w 5559491"/>
                <a:gd name="connsiteY356" fmla="*/ 743499 h 822874"/>
                <a:gd name="connsiteX357" fmla="*/ 1889191 w 5559491"/>
                <a:gd name="connsiteY357" fmla="*/ 730799 h 822874"/>
                <a:gd name="connsiteX358" fmla="*/ 1895541 w 5559491"/>
                <a:gd name="connsiteY358" fmla="*/ 721274 h 822874"/>
                <a:gd name="connsiteX359" fmla="*/ 1898716 w 5559491"/>
                <a:gd name="connsiteY359" fmla="*/ 711749 h 822874"/>
                <a:gd name="connsiteX360" fmla="*/ 1905066 w 5559491"/>
                <a:gd name="connsiteY360" fmla="*/ 699049 h 822874"/>
                <a:gd name="connsiteX361" fmla="*/ 1914591 w 5559491"/>
                <a:gd name="connsiteY361" fmla="*/ 651424 h 822874"/>
                <a:gd name="connsiteX362" fmla="*/ 1917766 w 5559491"/>
                <a:gd name="connsiteY362" fmla="*/ 622849 h 822874"/>
                <a:gd name="connsiteX363" fmla="*/ 1920941 w 5559491"/>
                <a:gd name="connsiteY363" fmla="*/ 610149 h 822874"/>
                <a:gd name="connsiteX364" fmla="*/ 1930466 w 5559491"/>
                <a:gd name="connsiteY364" fmla="*/ 603799 h 822874"/>
                <a:gd name="connsiteX365" fmla="*/ 1936816 w 5559491"/>
                <a:gd name="connsiteY365" fmla="*/ 502199 h 822874"/>
                <a:gd name="connsiteX366" fmla="*/ 1939991 w 5559491"/>
                <a:gd name="connsiteY366" fmla="*/ 483149 h 822874"/>
                <a:gd name="connsiteX367" fmla="*/ 1943166 w 5559491"/>
                <a:gd name="connsiteY367" fmla="*/ 460924 h 822874"/>
                <a:gd name="connsiteX368" fmla="*/ 1952691 w 5559491"/>
                <a:gd name="connsiteY368" fmla="*/ 416474 h 822874"/>
                <a:gd name="connsiteX369" fmla="*/ 1955866 w 5559491"/>
                <a:gd name="connsiteY369" fmla="*/ 387899 h 822874"/>
                <a:gd name="connsiteX370" fmla="*/ 1949516 w 5559491"/>
                <a:gd name="connsiteY370" fmla="*/ 429174 h 822874"/>
                <a:gd name="connsiteX371" fmla="*/ 1943166 w 5559491"/>
                <a:gd name="connsiteY371" fmla="*/ 508549 h 822874"/>
                <a:gd name="connsiteX372" fmla="*/ 1946341 w 5559491"/>
                <a:gd name="connsiteY372" fmla="*/ 651424 h 822874"/>
                <a:gd name="connsiteX373" fmla="*/ 1949516 w 5559491"/>
                <a:gd name="connsiteY373" fmla="*/ 670474 h 822874"/>
                <a:gd name="connsiteX374" fmla="*/ 1955866 w 5559491"/>
                <a:gd name="connsiteY374" fmla="*/ 683174 h 822874"/>
                <a:gd name="connsiteX375" fmla="*/ 1962216 w 5559491"/>
                <a:gd name="connsiteY375" fmla="*/ 753024 h 822874"/>
                <a:gd name="connsiteX376" fmla="*/ 1971741 w 5559491"/>
                <a:gd name="connsiteY376" fmla="*/ 791124 h 822874"/>
                <a:gd name="connsiteX377" fmla="*/ 1974916 w 5559491"/>
                <a:gd name="connsiteY377" fmla="*/ 803824 h 822874"/>
                <a:gd name="connsiteX378" fmla="*/ 1990791 w 5559491"/>
                <a:gd name="connsiteY378" fmla="*/ 775249 h 822874"/>
                <a:gd name="connsiteX379" fmla="*/ 1993966 w 5559491"/>
                <a:gd name="connsiteY379" fmla="*/ 753024 h 822874"/>
                <a:gd name="connsiteX380" fmla="*/ 1997141 w 5559491"/>
                <a:gd name="connsiteY380" fmla="*/ 737149 h 822874"/>
                <a:gd name="connsiteX381" fmla="*/ 2006666 w 5559491"/>
                <a:gd name="connsiteY381" fmla="*/ 733974 h 822874"/>
                <a:gd name="connsiteX382" fmla="*/ 2013016 w 5559491"/>
                <a:gd name="connsiteY382" fmla="*/ 724449 h 822874"/>
                <a:gd name="connsiteX383" fmla="*/ 2019366 w 5559491"/>
                <a:gd name="connsiteY383" fmla="*/ 705399 h 822874"/>
                <a:gd name="connsiteX384" fmla="*/ 2022541 w 5559491"/>
                <a:gd name="connsiteY384" fmla="*/ 556174 h 822874"/>
                <a:gd name="connsiteX385" fmla="*/ 2025716 w 5559491"/>
                <a:gd name="connsiteY385" fmla="*/ 543474 h 822874"/>
                <a:gd name="connsiteX386" fmla="*/ 2028891 w 5559491"/>
                <a:gd name="connsiteY386" fmla="*/ 514899 h 822874"/>
                <a:gd name="connsiteX387" fmla="*/ 2035241 w 5559491"/>
                <a:gd name="connsiteY387" fmla="*/ 476799 h 822874"/>
                <a:gd name="connsiteX388" fmla="*/ 2038416 w 5559491"/>
                <a:gd name="connsiteY388" fmla="*/ 616499 h 822874"/>
                <a:gd name="connsiteX389" fmla="*/ 2041591 w 5559491"/>
                <a:gd name="connsiteY389" fmla="*/ 591099 h 822874"/>
                <a:gd name="connsiteX390" fmla="*/ 2044766 w 5559491"/>
                <a:gd name="connsiteY390" fmla="*/ 568874 h 822874"/>
                <a:gd name="connsiteX391" fmla="*/ 2051116 w 5559491"/>
                <a:gd name="connsiteY391" fmla="*/ 540299 h 822874"/>
                <a:gd name="connsiteX392" fmla="*/ 2054291 w 5559491"/>
                <a:gd name="connsiteY392" fmla="*/ 597449 h 822874"/>
                <a:gd name="connsiteX393" fmla="*/ 2063816 w 5559491"/>
                <a:gd name="connsiteY393" fmla="*/ 667299 h 822874"/>
                <a:gd name="connsiteX394" fmla="*/ 2070166 w 5559491"/>
                <a:gd name="connsiteY394" fmla="*/ 727624 h 822874"/>
                <a:gd name="connsiteX395" fmla="*/ 2073341 w 5559491"/>
                <a:gd name="connsiteY395" fmla="*/ 718099 h 822874"/>
                <a:gd name="connsiteX396" fmla="*/ 2076516 w 5559491"/>
                <a:gd name="connsiteY396" fmla="*/ 705399 h 822874"/>
                <a:gd name="connsiteX397" fmla="*/ 2082866 w 5559491"/>
                <a:gd name="connsiteY397" fmla="*/ 676824 h 822874"/>
                <a:gd name="connsiteX398" fmla="*/ 2086041 w 5559491"/>
                <a:gd name="connsiteY398" fmla="*/ 600624 h 822874"/>
                <a:gd name="connsiteX399" fmla="*/ 2089216 w 5559491"/>
                <a:gd name="connsiteY399" fmla="*/ 591099 h 822874"/>
                <a:gd name="connsiteX400" fmla="*/ 2098741 w 5559491"/>
                <a:gd name="connsiteY400" fmla="*/ 533949 h 822874"/>
                <a:gd name="connsiteX401" fmla="*/ 2105091 w 5559491"/>
                <a:gd name="connsiteY401" fmla="*/ 514899 h 822874"/>
                <a:gd name="connsiteX402" fmla="*/ 2111441 w 5559491"/>
                <a:gd name="connsiteY402" fmla="*/ 505374 h 822874"/>
                <a:gd name="connsiteX403" fmla="*/ 2117791 w 5559491"/>
                <a:gd name="connsiteY403" fmla="*/ 486324 h 822874"/>
                <a:gd name="connsiteX404" fmla="*/ 2124141 w 5559491"/>
                <a:gd name="connsiteY404" fmla="*/ 524424 h 822874"/>
                <a:gd name="connsiteX405" fmla="*/ 2127316 w 5559491"/>
                <a:gd name="connsiteY405" fmla="*/ 511724 h 822874"/>
                <a:gd name="connsiteX406" fmla="*/ 2133666 w 5559491"/>
                <a:gd name="connsiteY406" fmla="*/ 473624 h 822874"/>
                <a:gd name="connsiteX407" fmla="*/ 2136841 w 5559491"/>
                <a:gd name="connsiteY407" fmla="*/ 464099 h 822874"/>
                <a:gd name="connsiteX408" fmla="*/ 2133666 w 5559491"/>
                <a:gd name="connsiteY408" fmla="*/ 578399 h 822874"/>
                <a:gd name="connsiteX409" fmla="*/ 2140016 w 5559491"/>
                <a:gd name="connsiteY409" fmla="*/ 622849 h 822874"/>
                <a:gd name="connsiteX410" fmla="*/ 2143191 w 5559491"/>
                <a:gd name="connsiteY410" fmla="*/ 597449 h 822874"/>
                <a:gd name="connsiteX411" fmla="*/ 2146366 w 5559491"/>
                <a:gd name="connsiteY411" fmla="*/ 587924 h 822874"/>
                <a:gd name="connsiteX412" fmla="*/ 2149541 w 5559491"/>
                <a:gd name="connsiteY412" fmla="*/ 575224 h 822874"/>
                <a:gd name="connsiteX413" fmla="*/ 2152716 w 5559491"/>
                <a:gd name="connsiteY413" fmla="*/ 591099 h 822874"/>
                <a:gd name="connsiteX414" fmla="*/ 2159066 w 5559491"/>
                <a:gd name="connsiteY414" fmla="*/ 635549 h 822874"/>
                <a:gd name="connsiteX415" fmla="*/ 2162241 w 5559491"/>
                <a:gd name="connsiteY415" fmla="*/ 619674 h 822874"/>
                <a:gd name="connsiteX416" fmla="*/ 2168591 w 5559491"/>
                <a:gd name="connsiteY416" fmla="*/ 597449 h 822874"/>
                <a:gd name="connsiteX417" fmla="*/ 2174941 w 5559491"/>
                <a:gd name="connsiteY417" fmla="*/ 651424 h 822874"/>
                <a:gd name="connsiteX418" fmla="*/ 2178116 w 5559491"/>
                <a:gd name="connsiteY418" fmla="*/ 673649 h 822874"/>
                <a:gd name="connsiteX419" fmla="*/ 2181291 w 5559491"/>
                <a:gd name="connsiteY419" fmla="*/ 606974 h 822874"/>
                <a:gd name="connsiteX420" fmla="*/ 2187641 w 5559491"/>
                <a:gd name="connsiteY420" fmla="*/ 527599 h 822874"/>
                <a:gd name="connsiteX421" fmla="*/ 2190816 w 5559491"/>
                <a:gd name="connsiteY421" fmla="*/ 492674 h 822874"/>
                <a:gd name="connsiteX422" fmla="*/ 2193991 w 5559491"/>
                <a:gd name="connsiteY422" fmla="*/ 448224 h 822874"/>
                <a:gd name="connsiteX423" fmla="*/ 2197166 w 5559491"/>
                <a:gd name="connsiteY423" fmla="*/ 438699 h 822874"/>
                <a:gd name="connsiteX424" fmla="*/ 2200341 w 5559491"/>
                <a:gd name="connsiteY424" fmla="*/ 422824 h 822874"/>
                <a:gd name="connsiteX425" fmla="*/ 2203516 w 5559491"/>
                <a:gd name="connsiteY425" fmla="*/ 464099 h 822874"/>
                <a:gd name="connsiteX426" fmla="*/ 2209866 w 5559491"/>
                <a:gd name="connsiteY426" fmla="*/ 483149 h 822874"/>
                <a:gd name="connsiteX427" fmla="*/ 2219391 w 5559491"/>
                <a:gd name="connsiteY427" fmla="*/ 476799 h 822874"/>
                <a:gd name="connsiteX428" fmla="*/ 2235266 w 5559491"/>
                <a:gd name="connsiteY428" fmla="*/ 572049 h 822874"/>
                <a:gd name="connsiteX429" fmla="*/ 2238441 w 5559491"/>
                <a:gd name="connsiteY429" fmla="*/ 597449 h 822874"/>
                <a:gd name="connsiteX430" fmla="*/ 2244791 w 5559491"/>
                <a:gd name="connsiteY430" fmla="*/ 587924 h 822874"/>
                <a:gd name="connsiteX431" fmla="*/ 2247966 w 5559491"/>
                <a:gd name="connsiteY431" fmla="*/ 676824 h 822874"/>
                <a:gd name="connsiteX432" fmla="*/ 2251141 w 5559491"/>
                <a:gd name="connsiteY432" fmla="*/ 705399 h 822874"/>
                <a:gd name="connsiteX433" fmla="*/ 2254316 w 5559491"/>
                <a:gd name="connsiteY433" fmla="*/ 714924 h 822874"/>
                <a:gd name="connsiteX434" fmla="*/ 2257491 w 5559491"/>
                <a:gd name="connsiteY434" fmla="*/ 733974 h 822874"/>
                <a:gd name="connsiteX435" fmla="*/ 2263841 w 5559491"/>
                <a:gd name="connsiteY435" fmla="*/ 781599 h 822874"/>
                <a:gd name="connsiteX436" fmla="*/ 2267016 w 5559491"/>
                <a:gd name="connsiteY436" fmla="*/ 727624 h 822874"/>
                <a:gd name="connsiteX437" fmla="*/ 2273366 w 5559491"/>
                <a:gd name="connsiteY437" fmla="*/ 689524 h 822874"/>
                <a:gd name="connsiteX438" fmla="*/ 2276541 w 5559491"/>
                <a:gd name="connsiteY438" fmla="*/ 587924 h 822874"/>
                <a:gd name="connsiteX439" fmla="*/ 2279716 w 5559491"/>
                <a:gd name="connsiteY439" fmla="*/ 508549 h 822874"/>
                <a:gd name="connsiteX440" fmla="*/ 2282891 w 5559491"/>
                <a:gd name="connsiteY440" fmla="*/ 483149 h 822874"/>
                <a:gd name="connsiteX441" fmla="*/ 2286066 w 5559491"/>
                <a:gd name="connsiteY441" fmla="*/ 454574 h 822874"/>
                <a:gd name="connsiteX442" fmla="*/ 2289241 w 5559491"/>
                <a:gd name="connsiteY442" fmla="*/ 467274 h 822874"/>
                <a:gd name="connsiteX443" fmla="*/ 2286066 w 5559491"/>
                <a:gd name="connsiteY443" fmla="*/ 457749 h 822874"/>
                <a:gd name="connsiteX444" fmla="*/ 2289241 w 5559491"/>
                <a:gd name="connsiteY444" fmla="*/ 445049 h 822874"/>
                <a:gd name="connsiteX445" fmla="*/ 2292416 w 5559491"/>
                <a:gd name="connsiteY445" fmla="*/ 410124 h 822874"/>
                <a:gd name="connsiteX446" fmla="*/ 2295591 w 5559491"/>
                <a:gd name="connsiteY446" fmla="*/ 394249 h 822874"/>
                <a:gd name="connsiteX447" fmla="*/ 2298766 w 5559491"/>
                <a:gd name="connsiteY447" fmla="*/ 178349 h 822874"/>
                <a:gd name="connsiteX448" fmla="*/ 2301941 w 5559491"/>
                <a:gd name="connsiteY448" fmla="*/ 349799 h 822874"/>
                <a:gd name="connsiteX449" fmla="*/ 2308291 w 5559491"/>
                <a:gd name="connsiteY449" fmla="*/ 362499 h 822874"/>
                <a:gd name="connsiteX450" fmla="*/ 2320991 w 5559491"/>
                <a:gd name="connsiteY450" fmla="*/ 381549 h 822874"/>
                <a:gd name="connsiteX451" fmla="*/ 2330516 w 5559491"/>
                <a:gd name="connsiteY451" fmla="*/ 527599 h 822874"/>
                <a:gd name="connsiteX452" fmla="*/ 2333691 w 5559491"/>
                <a:gd name="connsiteY452" fmla="*/ 552999 h 822874"/>
                <a:gd name="connsiteX453" fmla="*/ 2336866 w 5559491"/>
                <a:gd name="connsiteY453" fmla="*/ 591099 h 822874"/>
                <a:gd name="connsiteX454" fmla="*/ 2340041 w 5559491"/>
                <a:gd name="connsiteY454" fmla="*/ 622849 h 822874"/>
                <a:gd name="connsiteX455" fmla="*/ 2346391 w 5559491"/>
                <a:gd name="connsiteY455" fmla="*/ 641899 h 822874"/>
                <a:gd name="connsiteX456" fmla="*/ 2349566 w 5559491"/>
                <a:gd name="connsiteY456" fmla="*/ 651424 h 822874"/>
                <a:gd name="connsiteX457" fmla="*/ 2359091 w 5559491"/>
                <a:gd name="connsiteY457" fmla="*/ 718099 h 822874"/>
                <a:gd name="connsiteX458" fmla="*/ 2362266 w 5559491"/>
                <a:gd name="connsiteY458" fmla="*/ 727624 h 822874"/>
                <a:gd name="connsiteX459" fmla="*/ 2371791 w 5559491"/>
                <a:gd name="connsiteY459" fmla="*/ 733974 h 822874"/>
                <a:gd name="connsiteX460" fmla="*/ 2381316 w 5559491"/>
                <a:gd name="connsiteY460" fmla="*/ 724449 h 822874"/>
                <a:gd name="connsiteX461" fmla="*/ 2384491 w 5559491"/>
                <a:gd name="connsiteY461" fmla="*/ 733974 h 822874"/>
                <a:gd name="connsiteX462" fmla="*/ 2390841 w 5559491"/>
                <a:gd name="connsiteY462" fmla="*/ 724449 h 822874"/>
                <a:gd name="connsiteX463" fmla="*/ 2394016 w 5559491"/>
                <a:gd name="connsiteY463" fmla="*/ 714924 h 822874"/>
                <a:gd name="connsiteX464" fmla="*/ 2400366 w 5559491"/>
                <a:gd name="connsiteY464" fmla="*/ 705399 h 822874"/>
                <a:gd name="connsiteX465" fmla="*/ 2403541 w 5559491"/>
                <a:gd name="connsiteY465" fmla="*/ 695874 h 822874"/>
                <a:gd name="connsiteX466" fmla="*/ 2413066 w 5559491"/>
                <a:gd name="connsiteY466" fmla="*/ 686349 h 822874"/>
                <a:gd name="connsiteX467" fmla="*/ 2416241 w 5559491"/>
                <a:gd name="connsiteY467" fmla="*/ 699049 h 822874"/>
                <a:gd name="connsiteX468" fmla="*/ 2428941 w 5559491"/>
                <a:gd name="connsiteY468" fmla="*/ 679999 h 822874"/>
                <a:gd name="connsiteX469" fmla="*/ 2432116 w 5559491"/>
                <a:gd name="connsiteY469" fmla="*/ 667299 h 822874"/>
                <a:gd name="connsiteX470" fmla="*/ 2435291 w 5559491"/>
                <a:gd name="connsiteY470" fmla="*/ 676824 h 822874"/>
                <a:gd name="connsiteX471" fmla="*/ 2444816 w 5559491"/>
                <a:gd name="connsiteY471" fmla="*/ 654599 h 822874"/>
                <a:gd name="connsiteX472" fmla="*/ 2447991 w 5559491"/>
                <a:gd name="connsiteY472" fmla="*/ 632374 h 822874"/>
                <a:gd name="connsiteX473" fmla="*/ 2454341 w 5559491"/>
                <a:gd name="connsiteY473" fmla="*/ 622849 h 822874"/>
                <a:gd name="connsiteX474" fmla="*/ 2457516 w 5559491"/>
                <a:gd name="connsiteY474" fmla="*/ 552999 h 822874"/>
                <a:gd name="connsiteX475" fmla="*/ 2460691 w 5559491"/>
                <a:gd name="connsiteY475" fmla="*/ 518074 h 822874"/>
                <a:gd name="connsiteX476" fmla="*/ 2467041 w 5559491"/>
                <a:gd name="connsiteY476" fmla="*/ 489499 h 822874"/>
                <a:gd name="connsiteX477" fmla="*/ 2479741 w 5559491"/>
                <a:gd name="connsiteY477" fmla="*/ 470449 h 822874"/>
                <a:gd name="connsiteX478" fmla="*/ 2486091 w 5559491"/>
                <a:gd name="connsiteY478" fmla="*/ 473624 h 822874"/>
                <a:gd name="connsiteX479" fmla="*/ 2492441 w 5559491"/>
                <a:gd name="connsiteY479" fmla="*/ 495849 h 822874"/>
                <a:gd name="connsiteX480" fmla="*/ 2495616 w 5559491"/>
                <a:gd name="connsiteY480" fmla="*/ 591099 h 822874"/>
                <a:gd name="connsiteX481" fmla="*/ 2501966 w 5559491"/>
                <a:gd name="connsiteY481" fmla="*/ 629199 h 822874"/>
                <a:gd name="connsiteX482" fmla="*/ 2511491 w 5559491"/>
                <a:gd name="connsiteY482" fmla="*/ 610149 h 822874"/>
                <a:gd name="connsiteX483" fmla="*/ 2514666 w 5559491"/>
                <a:gd name="connsiteY483" fmla="*/ 600624 h 822874"/>
                <a:gd name="connsiteX484" fmla="*/ 2521016 w 5559491"/>
                <a:gd name="connsiteY484" fmla="*/ 527599 h 822874"/>
                <a:gd name="connsiteX485" fmla="*/ 2524191 w 5559491"/>
                <a:gd name="connsiteY485" fmla="*/ 495849 h 822874"/>
                <a:gd name="connsiteX486" fmla="*/ 2530541 w 5559491"/>
                <a:gd name="connsiteY486" fmla="*/ 587924 h 822874"/>
                <a:gd name="connsiteX487" fmla="*/ 2533716 w 5559491"/>
                <a:gd name="connsiteY487" fmla="*/ 597449 h 822874"/>
                <a:gd name="connsiteX488" fmla="*/ 2540066 w 5559491"/>
                <a:gd name="connsiteY488" fmla="*/ 622849 h 822874"/>
                <a:gd name="connsiteX489" fmla="*/ 2543241 w 5559491"/>
                <a:gd name="connsiteY489" fmla="*/ 645074 h 822874"/>
                <a:gd name="connsiteX490" fmla="*/ 2552766 w 5559491"/>
                <a:gd name="connsiteY490" fmla="*/ 613324 h 822874"/>
                <a:gd name="connsiteX491" fmla="*/ 2555941 w 5559491"/>
                <a:gd name="connsiteY491" fmla="*/ 603799 h 822874"/>
                <a:gd name="connsiteX492" fmla="*/ 2562291 w 5559491"/>
                <a:gd name="connsiteY492" fmla="*/ 581574 h 822874"/>
                <a:gd name="connsiteX493" fmla="*/ 2571816 w 5559491"/>
                <a:gd name="connsiteY493" fmla="*/ 562524 h 822874"/>
                <a:gd name="connsiteX494" fmla="*/ 2578166 w 5559491"/>
                <a:gd name="connsiteY494" fmla="*/ 524424 h 822874"/>
                <a:gd name="connsiteX495" fmla="*/ 2581341 w 5559491"/>
                <a:gd name="connsiteY495" fmla="*/ 511724 h 822874"/>
                <a:gd name="connsiteX496" fmla="*/ 2587691 w 5559491"/>
                <a:gd name="connsiteY496" fmla="*/ 499024 h 822874"/>
                <a:gd name="connsiteX497" fmla="*/ 2590866 w 5559491"/>
                <a:gd name="connsiteY497" fmla="*/ 489499 h 822874"/>
                <a:gd name="connsiteX498" fmla="*/ 2594041 w 5559491"/>
                <a:gd name="connsiteY498" fmla="*/ 533949 h 822874"/>
                <a:gd name="connsiteX499" fmla="*/ 2597216 w 5559491"/>
                <a:gd name="connsiteY499" fmla="*/ 543474 h 822874"/>
                <a:gd name="connsiteX500" fmla="*/ 2600391 w 5559491"/>
                <a:gd name="connsiteY500" fmla="*/ 568874 h 822874"/>
                <a:gd name="connsiteX501" fmla="*/ 2609916 w 5559491"/>
                <a:gd name="connsiteY501" fmla="*/ 495849 h 822874"/>
                <a:gd name="connsiteX502" fmla="*/ 2616266 w 5559491"/>
                <a:gd name="connsiteY502" fmla="*/ 546649 h 822874"/>
                <a:gd name="connsiteX503" fmla="*/ 2625791 w 5559491"/>
                <a:gd name="connsiteY503" fmla="*/ 597449 h 822874"/>
                <a:gd name="connsiteX504" fmla="*/ 2628966 w 5559491"/>
                <a:gd name="connsiteY504" fmla="*/ 606974 h 822874"/>
                <a:gd name="connsiteX505" fmla="*/ 2641666 w 5559491"/>
                <a:gd name="connsiteY505" fmla="*/ 613324 h 822874"/>
                <a:gd name="connsiteX506" fmla="*/ 2638491 w 5559491"/>
                <a:gd name="connsiteY506" fmla="*/ 660949 h 822874"/>
                <a:gd name="connsiteX507" fmla="*/ 2644841 w 5559491"/>
                <a:gd name="connsiteY507" fmla="*/ 635549 h 822874"/>
                <a:gd name="connsiteX508" fmla="*/ 2651191 w 5559491"/>
                <a:gd name="connsiteY508" fmla="*/ 610149 h 822874"/>
                <a:gd name="connsiteX509" fmla="*/ 2654366 w 5559491"/>
                <a:gd name="connsiteY509" fmla="*/ 597449 h 822874"/>
                <a:gd name="connsiteX510" fmla="*/ 2660716 w 5559491"/>
                <a:gd name="connsiteY510" fmla="*/ 641899 h 822874"/>
                <a:gd name="connsiteX511" fmla="*/ 2667066 w 5559491"/>
                <a:gd name="connsiteY511" fmla="*/ 657774 h 822874"/>
                <a:gd name="connsiteX512" fmla="*/ 2670241 w 5559491"/>
                <a:gd name="connsiteY512" fmla="*/ 692699 h 822874"/>
                <a:gd name="connsiteX513" fmla="*/ 2673416 w 5559491"/>
                <a:gd name="connsiteY513" fmla="*/ 676824 h 822874"/>
                <a:gd name="connsiteX514" fmla="*/ 2679766 w 5559491"/>
                <a:gd name="connsiteY514" fmla="*/ 622849 h 822874"/>
                <a:gd name="connsiteX515" fmla="*/ 2682941 w 5559491"/>
                <a:gd name="connsiteY515" fmla="*/ 667299 h 822874"/>
                <a:gd name="connsiteX516" fmla="*/ 2689291 w 5559491"/>
                <a:gd name="connsiteY516" fmla="*/ 654599 h 822874"/>
                <a:gd name="connsiteX517" fmla="*/ 2701991 w 5559491"/>
                <a:gd name="connsiteY517" fmla="*/ 626024 h 822874"/>
                <a:gd name="connsiteX518" fmla="*/ 2705166 w 5559491"/>
                <a:gd name="connsiteY518" fmla="*/ 610149 h 822874"/>
                <a:gd name="connsiteX519" fmla="*/ 2711516 w 5559491"/>
                <a:gd name="connsiteY519" fmla="*/ 591099 h 822874"/>
                <a:gd name="connsiteX520" fmla="*/ 2717866 w 5559491"/>
                <a:gd name="connsiteY520" fmla="*/ 533949 h 822874"/>
                <a:gd name="connsiteX521" fmla="*/ 2724216 w 5559491"/>
                <a:gd name="connsiteY521" fmla="*/ 451399 h 822874"/>
                <a:gd name="connsiteX522" fmla="*/ 2727391 w 5559491"/>
                <a:gd name="connsiteY522" fmla="*/ 505374 h 822874"/>
                <a:gd name="connsiteX523" fmla="*/ 2736916 w 5559491"/>
                <a:gd name="connsiteY523" fmla="*/ 533949 h 822874"/>
                <a:gd name="connsiteX524" fmla="*/ 2740091 w 5559491"/>
                <a:gd name="connsiteY524" fmla="*/ 521249 h 822874"/>
                <a:gd name="connsiteX525" fmla="*/ 2743266 w 5559491"/>
                <a:gd name="connsiteY525" fmla="*/ 511724 h 822874"/>
                <a:gd name="connsiteX526" fmla="*/ 2749616 w 5559491"/>
                <a:gd name="connsiteY526" fmla="*/ 578399 h 822874"/>
                <a:gd name="connsiteX527" fmla="*/ 2759141 w 5559491"/>
                <a:gd name="connsiteY527" fmla="*/ 632374 h 822874"/>
                <a:gd name="connsiteX528" fmla="*/ 2765491 w 5559491"/>
                <a:gd name="connsiteY528" fmla="*/ 600624 h 822874"/>
                <a:gd name="connsiteX529" fmla="*/ 2771841 w 5559491"/>
                <a:gd name="connsiteY529" fmla="*/ 556174 h 822874"/>
                <a:gd name="connsiteX530" fmla="*/ 2778191 w 5559491"/>
                <a:gd name="connsiteY530" fmla="*/ 518074 h 822874"/>
                <a:gd name="connsiteX531" fmla="*/ 2784541 w 5559491"/>
                <a:gd name="connsiteY531" fmla="*/ 584749 h 822874"/>
                <a:gd name="connsiteX532" fmla="*/ 2790891 w 5559491"/>
                <a:gd name="connsiteY532" fmla="*/ 600624 h 822874"/>
                <a:gd name="connsiteX533" fmla="*/ 2797241 w 5559491"/>
                <a:gd name="connsiteY533" fmla="*/ 591099 h 822874"/>
                <a:gd name="connsiteX534" fmla="*/ 2803591 w 5559491"/>
                <a:gd name="connsiteY534" fmla="*/ 540299 h 822874"/>
                <a:gd name="connsiteX535" fmla="*/ 2806766 w 5559491"/>
                <a:gd name="connsiteY535" fmla="*/ 530774 h 822874"/>
                <a:gd name="connsiteX536" fmla="*/ 2809941 w 5559491"/>
                <a:gd name="connsiteY536" fmla="*/ 518074 h 822874"/>
                <a:gd name="connsiteX537" fmla="*/ 2813116 w 5559491"/>
                <a:gd name="connsiteY537" fmla="*/ 600624 h 822874"/>
                <a:gd name="connsiteX538" fmla="*/ 2816291 w 5559491"/>
                <a:gd name="connsiteY538" fmla="*/ 575224 h 822874"/>
                <a:gd name="connsiteX539" fmla="*/ 2819466 w 5559491"/>
                <a:gd name="connsiteY539" fmla="*/ 622849 h 822874"/>
                <a:gd name="connsiteX540" fmla="*/ 2828991 w 5559491"/>
                <a:gd name="connsiteY540" fmla="*/ 584749 h 822874"/>
                <a:gd name="connsiteX541" fmla="*/ 2835341 w 5559491"/>
                <a:gd name="connsiteY541" fmla="*/ 559349 h 822874"/>
                <a:gd name="connsiteX542" fmla="*/ 2838516 w 5559491"/>
                <a:gd name="connsiteY542" fmla="*/ 540299 h 822874"/>
                <a:gd name="connsiteX543" fmla="*/ 2841691 w 5559491"/>
                <a:gd name="connsiteY543" fmla="*/ 600624 h 822874"/>
                <a:gd name="connsiteX544" fmla="*/ 2844866 w 5559491"/>
                <a:gd name="connsiteY544" fmla="*/ 578399 h 822874"/>
                <a:gd name="connsiteX545" fmla="*/ 2848041 w 5559491"/>
                <a:gd name="connsiteY545" fmla="*/ 537124 h 822874"/>
                <a:gd name="connsiteX546" fmla="*/ 2854391 w 5559491"/>
                <a:gd name="connsiteY546" fmla="*/ 581574 h 822874"/>
                <a:gd name="connsiteX547" fmla="*/ 2860741 w 5559491"/>
                <a:gd name="connsiteY547" fmla="*/ 613324 h 822874"/>
                <a:gd name="connsiteX548" fmla="*/ 2863916 w 5559491"/>
                <a:gd name="connsiteY548" fmla="*/ 600624 h 822874"/>
                <a:gd name="connsiteX549" fmla="*/ 2870266 w 5559491"/>
                <a:gd name="connsiteY549" fmla="*/ 587924 h 822874"/>
                <a:gd name="connsiteX550" fmla="*/ 2873441 w 5559491"/>
                <a:gd name="connsiteY550" fmla="*/ 568874 h 822874"/>
                <a:gd name="connsiteX551" fmla="*/ 2879791 w 5559491"/>
                <a:gd name="connsiteY551" fmla="*/ 527599 h 822874"/>
                <a:gd name="connsiteX552" fmla="*/ 2882966 w 5559491"/>
                <a:gd name="connsiteY552" fmla="*/ 537124 h 822874"/>
                <a:gd name="connsiteX553" fmla="*/ 2886141 w 5559491"/>
                <a:gd name="connsiteY553" fmla="*/ 568874 h 822874"/>
                <a:gd name="connsiteX554" fmla="*/ 2889316 w 5559491"/>
                <a:gd name="connsiteY554" fmla="*/ 559349 h 822874"/>
                <a:gd name="connsiteX555" fmla="*/ 2892491 w 5559491"/>
                <a:gd name="connsiteY555" fmla="*/ 543474 h 822874"/>
                <a:gd name="connsiteX556" fmla="*/ 2898841 w 5559491"/>
                <a:gd name="connsiteY556" fmla="*/ 514899 h 822874"/>
                <a:gd name="connsiteX557" fmla="*/ 2902016 w 5559491"/>
                <a:gd name="connsiteY557" fmla="*/ 549824 h 822874"/>
                <a:gd name="connsiteX558" fmla="*/ 2905191 w 5559491"/>
                <a:gd name="connsiteY558" fmla="*/ 537124 h 822874"/>
                <a:gd name="connsiteX559" fmla="*/ 2908366 w 5559491"/>
                <a:gd name="connsiteY559" fmla="*/ 514899 h 822874"/>
                <a:gd name="connsiteX560" fmla="*/ 2911541 w 5559491"/>
                <a:gd name="connsiteY560" fmla="*/ 549824 h 822874"/>
                <a:gd name="connsiteX561" fmla="*/ 2917891 w 5559491"/>
                <a:gd name="connsiteY561" fmla="*/ 533949 h 822874"/>
                <a:gd name="connsiteX562" fmla="*/ 2921066 w 5559491"/>
                <a:gd name="connsiteY562" fmla="*/ 518074 h 822874"/>
                <a:gd name="connsiteX563" fmla="*/ 2924241 w 5559491"/>
                <a:gd name="connsiteY563" fmla="*/ 530774 h 822874"/>
                <a:gd name="connsiteX564" fmla="*/ 2927416 w 5559491"/>
                <a:gd name="connsiteY564" fmla="*/ 568874 h 822874"/>
                <a:gd name="connsiteX565" fmla="*/ 2933766 w 5559491"/>
                <a:gd name="connsiteY565" fmla="*/ 556174 h 822874"/>
                <a:gd name="connsiteX566" fmla="*/ 2936941 w 5559491"/>
                <a:gd name="connsiteY566" fmla="*/ 543474 h 822874"/>
                <a:gd name="connsiteX567" fmla="*/ 2940116 w 5559491"/>
                <a:gd name="connsiteY567" fmla="*/ 533949 h 822874"/>
                <a:gd name="connsiteX568" fmla="*/ 2943291 w 5559491"/>
                <a:gd name="connsiteY568" fmla="*/ 546649 h 822874"/>
                <a:gd name="connsiteX569" fmla="*/ 2946466 w 5559491"/>
                <a:gd name="connsiteY569" fmla="*/ 578399 h 822874"/>
                <a:gd name="connsiteX570" fmla="*/ 2949641 w 5559491"/>
                <a:gd name="connsiteY570" fmla="*/ 552999 h 822874"/>
                <a:gd name="connsiteX571" fmla="*/ 2952816 w 5559491"/>
                <a:gd name="connsiteY571" fmla="*/ 533949 h 822874"/>
                <a:gd name="connsiteX572" fmla="*/ 2959166 w 5559491"/>
                <a:gd name="connsiteY572" fmla="*/ 479974 h 822874"/>
                <a:gd name="connsiteX573" fmla="*/ 2962341 w 5559491"/>
                <a:gd name="connsiteY573" fmla="*/ 562524 h 822874"/>
                <a:gd name="connsiteX574" fmla="*/ 2965516 w 5559491"/>
                <a:gd name="connsiteY574" fmla="*/ 540299 h 822874"/>
                <a:gd name="connsiteX575" fmla="*/ 2975041 w 5559491"/>
                <a:gd name="connsiteY575" fmla="*/ 502199 h 822874"/>
                <a:gd name="connsiteX576" fmla="*/ 2978216 w 5559491"/>
                <a:gd name="connsiteY576" fmla="*/ 486324 h 822874"/>
                <a:gd name="connsiteX577" fmla="*/ 2981391 w 5559491"/>
                <a:gd name="connsiteY577" fmla="*/ 533949 h 822874"/>
                <a:gd name="connsiteX578" fmla="*/ 2984566 w 5559491"/>
                <a:gd name="connsiteY578" fmla="*/ 552999 h 822874"/>
                <a:gd name="connsiteX579" fmla="*/ 2987741 w 5559491"/>
                <a:gd name="connsiteY579" fmla="*/ 540299 h 822874"/>
                <a:gd name="connsiteX580" fmla="*/ 2990916 w 5559491"/>
                <a:gd name="connsiteY580" fmla="*/ 524424 h 822874"/>
                <a:gd name="connsiteX581" fmla="*/ 2997266 w 5559491"/>
                <a:gd name="connsiteY581" fmla="*/ 483149 h 822874"/>
                <a:gd name="connsiteX582" fmla="*/ 3003616 w 5559491"/>
                <a:gd name="connsiteY582" fmla="*/ 473624 h 822874"/>
                <a:gd name="connsiteX583" fmla="*/ 2997266 w 5559491"/>
                <a:gd name="connsiteY583" fmla="*/ 533949 h 822874"/>
                <a:gd name="connsiteX584" fmla="*/ 2990916 w 5559491"/>
                <a:gd name="connsiteY584" fmla="*/ 562524 h 822874"/>
                <a:gd name="connsiteX585" fmla="*/ 2994091 w 5559491"/>
                <a:gd name="connsiteY585" fmla="*/ 578399 h 822874"/>
                <a:gd name="connsiteX586" fmla="*/ 3000441 w 5559491"/>
                <a:gd name="connsiteY586" fmla="*/ 559349 h 822874"/>
                <a:gd name="connsiteX587" fmla="*/ 3006791 w 5559491"/>
                <a:gd name="connsiteY587" fmla="*/ 530774 h 822874"/>
                <a:gd name="connsiteX588" fmla="*/ 3009966 w 5559491"/>
                <a:gd name="connsiteY588" fmla="*/ 575224 h 822874"/>
                <a:gd name="connsiteX589" fmla="*/ 3013141 w 5559491"/>
                <a:gd name="connsiteY589" fmla="*/ 559349 h 822874"/>
                <a:gd name="connsiteX590" fmla="*/ 3016316 w 5559491"/>
                <a:gd name="connsiteY590" fmla="*/ 549824 h 822874"/>
                <a:gd name="connsiteX591" fmla="*/ 3019491 w 5559491"/>
                <a:gd name="connsiteY591" fmla="*/ 600624 h 822874"/>
                <a:gd name="connsiteX592" fmla="*/ 3022666 w 5559491"/>
                <a:gd name="connsiteY592" fmla="*/ 622849 h 822874"/>
                <a:gd name="connsiteX593" fmla="*/ 3025841 w 5559491"/>
                <a:gd name="connsiteY593" fmla="*/ 613324 h 822874"/>
                <a:gd name="connsiteX594" fmla="*/ 3032191 w 5559491"/>
                <a:gd name="connsiteY594" fmla="*/ 597449 h 822874"/>
                <a:gd name="connsiteX595" fmla="*/ 3035366 w 5559491"/>
                <a:gd name="connsiteY595" fmla="*/ 587924 h 822874"/>
                <a:gd name="connsiteX596" fmla="*/ 3041716 w 5559491"/>
                <a:gd name="connsiteY596" fmla="*/ 572049 h 822874"/>
                <a:gd name="connsiteX597" fmla="*/ 3044891 w 5559491"/>
                <a:gd name="connsiteY597" fmla="*/ 559349 h 822874"/>
                <a:gd name="connsiteX598" fmla="*/ 3051241 w 5559491"/>
                <a:gd name="connsiteY598" fmla="*/ 587924 h 822874"/>
                <a:gd name="connsiteX599" fmla="*/ 3057591 w 5559491"/>
                <a:gd name="connsiteY599" fmla="*/ 575224 h 822874"/>
                <a:gd name="connsiteX600" fmla="*/ 3063941 w 5559491"/>
                <a:gd name="connsiteY600" fmla="*/ 521249 h 822874"/>
                <a:gd name="connsiteX601" fmla="*/ 3060766 w 5559491"/>
                <a:gd name="connsiteY601" fmla="*/ 530774 h 822874"/>
                <a:gd name="connsiteX602" fmla="*/ 3051241 w 5559491"/>
                <a:gd name="connsiteY602" fmla="*/ 613324 h 822874"/>
                <a:gd name="connsiteX603" fmla="*/ 3060766 w 5559491"/>
                <a:gd name="connsiteY603" fmla="*/ 641899 h 822874"/>
                <a:gd name="connsiteX604" fmla="*/ 3063941 w 5559491"/>
                <a:gd name="connsiteY604" fmla="*/ 667299 h 822874"/>
                <a:gd name="connsiteX605" fmla="*/ 3067116 w 5559491"/>
                <a:gd name="connsiteY605" fmla="*/ 676824 h 822874"/>
                <a:gd name="connsiteX606" fmla="*/ 3070291 w 5559491"/>
                <a:gd name="connsiteY606" fmla="*/ 695874 h 822874"/>
                <a:gd name="connsiteX607" fmla="*/ 3076641 w 5559491"/>
                <a:gd name="connsiteY607" fmla="*/ 708574 h 822874"/>
                <a:gd name="connsiteX608" fmla="*/ 3079816 w 5559491"/>
                <a:gd name="connsiteY608" fmla="*/ 718099 h 822874"/>
                <a:gd name="connsiteX609" fmla="*/ 3092516 w 5559491"/>
                <a:gd name="connsiteY609" fmla="*/ 686349 h 822874"/>
                <a:gd name="connsiteX610" fmla="*/ 3095691 w 5559491"/>
                <a:gd name="connsiteY610" fmla="*/ 695874 h 822874"/>
                <a:gd name="connsiteX611" fmla="*/ 3098866 w 5559491"/>
                <a:gd name="connsiteY611" fmla="*/ 714924 h 822874"/>
                <a:gd name="connsiteX612" fmla="*/ 3102041 w 5559491"/>
                <a:gd name="connsiteY612" fmla="*/ 699049 h 822874"/>
                <a:gd name="connsiteX613" fmla="*/ 3105216 w 5559491"/>
                <a:gd name="connsiteY613" fmla="*/ 667299 h 822874"/>
                <a:gd name="connsiteX614" fmla="*/ 3114741 w 5559491"/>
                <a:gd name="connsiteY614" fmla="*/ 629199 h 822874"/>
                <a:gd name="connsiteX615" fmla="*/ 3121091 w 5559491"/>
                <a:gd name="connsiteY615" fmla="*/ 606974 h 822874"/>
                <a:gd name="connsiteX616" fmla="*/ 3127441 w 5559491"/>
                <a:gd name="connsiteY616" fmla="*/ 597449 h 822874"/>
                <a:gd name="connsiteX617" fmla="*/ 3133791 w 5559491"/>
                <a:gd name="connsiteY617" fmla="*/ 584749 h 822874"/>
                <a:gd name="connsiteX618" fmla="*/ 3136966 w 5559491"/>
                <a:gd name="connsiteY618" fmla="*/ 613324 h 822874"/>
                <a:gd name="connsiteX619" fmla="*/ 3140141 w 5559491"/>
                <a:gd name="connsiteY619" fmla="*/ 626024 h 822874"/>
                <a:gd name="connsiteX620" fmla="*/ 3146491 w 5559491"/>
                <a:gd name="connsiteY620" fmla="*/ 613324 h 822874"/>
                <a:gd name="connsiteX621" fmla="*/ 3149666 w 5559491"/>
                <a:gd name="connsiteY621" fmla="*/ 581574 h 822874"/>
                <a:gd name="connsiteX622" fmla="*/ 3156016 w 5559491"/>
                <a:gd name="connsiteY622" fmla="*/ 568874 h 822874"/>
                <a:gd name="connsiteX623" fmla="*/ 3162366 w 5559491"/>
                <a:gd name="connsiteY623" fmla="*/ 584749 h 822874"/>
                <a:gd name="connsiteX624" fmla="*/ 3165541 w 5559491"/>
                <a:gd name="connsiteY624" fmla="*/ 556174 h 822874"/>
                <a:gd name="connsiteX625" fmla="*/ 3168716 w 5559491"/>
                <a:gd name="connsiteY625" fmla="*/ 537124 h 822874"/>
                <a:gd name="connsiteX626" fmla="*/ 3175066 w 5559491"/>
                <a:gd name="connsiteY626" fmla="*/ 581574 h 822874"/>
                <a:gd name="connsiteX627" fmla="*/ 3181416 w 5559491"/>
                <a:gd name="connsiteY627" fmla="*/ 556174 h 822874"/>
                <a:gd name="connsiteX628" fmla="*/ 3184591 w 5559491"/>
                <a:gd name="connsiteY628" fmla="*/ 540299 h 822874"/>
                <a:gd name="connsiteX629" fmla="*/ 3190941 w 5559491"/>
                <a:gd name="connsiteY629" fmla="*/ 514899 h 822874"/>
                <a:gd name="connsiteX630" fmla="*/ 3194116 w 5559491"/>
                <a:gd name="connsiteY630" fmla="*/ 492674 h 822874"/>
                <a:gd name="connsiteX631" fmla="*/ 3203641 w 5559491"/>
                <a:gd name="connsiteY631" fmla="*/ 460924 h 822874"/>
                <a:gd name="connsiteX632" fmla="*/ 3209991 w 5559491"/>
                <a:gd name="connsiteY632" fmla="*/ 438699 h 822874"/>
                <a:gd name="connsiteX633" fmla="*/ 3213166 w 5559491"/>
                <a:gd name="connsiteY633" fmla="*/ 594274 h 822874"/>
                <a:gd name="connsiteX634" fmla="*/ 3219516 w 5559491"/>
                <a:gd name="connsiteY634" fmla="*/ 613324 h 822874"/>
                <a:gd name="connsiteX635" fmla="*/ 3229041 w 5559491"/>
                <a:gd name="connsiteY635" fmla="*/ 591099 h 822874"/>
                <a:gd name="connsiteX636" fmla="*/ 3232216 w 5559491"/>
                <a:gd name="connsiteY636" fmla="*/ 581574 h 822874"/>
                <a:gd name="connsiteX637" fmla="*/ 3241741 w 5559491"/>
                <a:gd name="connsiteY637" fmla="*/ 556174 h 822874"/>
                <a:gd name="connsiteX638" fmla="*/ 3244916 w 5559491"/>
                <a:gd name="connsiteY638" fmla="*/ 543474 h 822874"/>
                <a:gd name="connsiteX639" fmla="*/ 3251266 w 5559491"/>
                <a:gd name="connsiteY639" fmla="*/ 530774 h 822874"/>
                <a:gd name="connsiteX640" fmla="*/ 3254441 w 5559491"/>
                <a:gd name="connsiteY640" fmla="*/ 521249 h 822874"/>
                <a:gd name="connsiteX641" fmla="*/ 3263966 w 5559491"/>
                <a:gd name="connsiteY641" fmla="*/ 473624 h 822874"/>
                <a:gd name="connsiteX642" fmla="*/ 3270316 w 5559491"/>
                <a:gd name="connsiteY642" fmla="*/ 460924 h 822874"/>
                <a:gd name="connsiteX643" fmla="*/ 3273491 w 5559491"/>
                <a:gd name="connsiteY643" fmla="*/ 451399 h 822874"/>
                <a:gd name="connsiteX644" fmla="*/ 3276666 w 5559491"/>
                <a:gd name="connsiteY644" fmla="*/ 489499 h 822874"/>
                <a:gd name="connsiteX645" fmla="*/ 3279841 w 5559491"/>
                <a:gd name="connsiteY645" fmla="*/ 546649 h 822874"/>
                <a:gd name="connsiteX646" fmla="*/ 3286191 w 5559491"/>
                <a:gd name="connsiteY646" fmla="*/ 527599 h 822874"/>
                <a:gd name="connsiteX647" fmla="*/ 3292541 w 5559491"/>
                <a:gd name="connsiteY647" fmla="*/ 559349 h 822874"/>
                <a:gd name="connsiteX648" fmla="*/ 3298891 w 5559491"/>
                <a:gd name="connsiteY648" fmla="*/ 584749 h 822874"/>
                <a:gd name="connsiteX649" fmla="*/ 3305241 w 5559491"/>
                <a:gd name="connsiteY649" fmla="*/ 575224 h 822874"/>
                <a:gd name="connsiteX650" fmla="*/ 3311591 w 5559491"/>
                <a:gd name="connsiteY650" fmla="*/ 562524 h 822874"/>
                <a:gd name="connsiteX651" fmla="*/ 3321116 w 5559491"/>
                <a:gd name="connsiteY651" fmla="*/ 556174 h 822874"/>
                <a:gd name="connsiteX652" fmla="*/ 3324291 w 5559491"/>
                <a:gd name="connsiteY652" fmla="*/ 543474 h 822874"/>
                <a:gd name="connsiteX653" fmla="*/ 3330641 w 5559491"/>
                <a:gd name="connsiteY653" fmla="*/ 527599 h 822874"/>
                <a:gd name="connsiteX654" fmla="*/ 3333816 w 5559491"/>
                <a:gd name="connsiteY654" fmla="*/ 511724 h 822874"/>
                <a:gd name="connsiteX655" fmla="*/ 3336991 w 5559491"/>
                <a:gd name="connsiteY655" fmla="*/ 476799 h 822874"/>
                <a:gd name="connsiteX656" fmla="*/ 3340166 w 5559491"/>
                <a:gd name="connsiteY656" fmla="*/ 464099 h 822874"/>
                <a:gd name="connsiteX657" fmla="*/ 3343341 w 5559491"/>
                <a:gd name="connsiteY657" fmla="*/ 441874 h 822874"/>
                <a:gd name="connsiteX658" fmla="*/ 3346516 w 5559491"/>
                <a:gd name="connsiteY658" fmla="*/ 425999 h 822874"/>
                <a:gd name="connsiteX659" fmla="*/ 3349691 w 5559491"/>
                <a:gd name="connsiteY659" fmla="*/ 391074 h 822874"/>
                <a:gd name="connsiteX660" fmla="*/ 3352866 w 5559491"/>
                <a:gd name="connsiteY660" fmla="*/ 346624 h 822874"/>
                <a:gd name="connsiteX661" fmla="*/ 3359216 w 5559491"/>
                <a:gd name="connsiteY661" fmla="*/ 324399 h 822874"/>
                <a:gd name="connsiteX662" fmla="*/ 3365566 w 5559491"/>
                <a:gd name="connsiteY662" fmla="*/ 273599 h 822874"/>
                <a:gd name="connsiteX663" fmla="*/ 3368741 w 5559491"/>
                <a:gd name="connsiteY663" fmla="*/ 518074 h 822874"/>
                <a:gd name="connsiteX664" fmla="*/ 3371916 w 5559491"/>
                <a:gd name="connsiteY664" fmla="*/ 530774 h 822874"/>
                <a:gd name="connsiteX665" fmla="*/ 3375091 w 5559491"/>
                <a:gd name="connsiteY665" fmla="*/ 549824 h 822874"/>
                <a:gd name="connsiteX666" fmla="*/ 3381441 w 5559491"/>
                <a:gd name="connsiteY666" fmla="*/ 645074 h 822874"/>
                <a:gd name="connsiteX667" fmla="*/ 3387791 w 5559491"/>
                <a:gd name="connsiteY667" fmla="*/ 654599 h 822874"/>
                <a:gd name="connsiteX668" fmla="*/ 3394141 w 5559491"/>
                <a:gd name="connsiteY668" fmla="*/ 673649 h 822874"/>
                <a:gd name="connsiteX669" fmla="*/ 3403666 w 5559491"/>
                <a:gd name="connsiteY669" fmla="*/ 692699 h 822874"/>
                <a:gd name="connsiteX670" fmla="*/ 3406841 w 5559491"/>
                <a:gd name="connsiteY670" fmla="*/ 587924 h 822874"/>
                <a:gd name="connsiteX671" fmla="*/ 3410016 w 5559491"/>
                <a:gd name="connsiteY671" fmla="*/ 508549 h 822874"/>
                <a:gd name="connsiteX672" fmla="*/ 3416366 w 5559491"/>
                <a:gd name="connsiteY672" fmla="*/ 464099 h 822874"/>
                <a:gd name="connsiteX673" fmla="*/ 3422716 w 5559491"/>
                <a:gd name="connsiteY673" fmla="*/ 397424 h 822874"/>
                <a:gd name="connsiteX674" fmla="*/ 3425891 w 5559491"/>
                <a:gd name="connsiteY674" fmla="*/ 365674 h 822874"/>
                <a:gd name="connsiteX675" fmla="*/ 3432241 w 5559491"/>
                <a:gd name="connsiteY675" fmla="*/ 321224 h 822874"/>
                <a:gd name="connsiteX676" fmla="*/ 3435416 w 5559491"/>
                <a:gd name="connsiteY676" fmla="*/ 257724 h 822874"/>
                <a:gd name="connsiteX677" fmla="*/ 3444941 w 5559491"/>
                <a:gd name="connsiteY677" fmla="*/ 191049 h 822874"/>
                <a:gd name="connsiteX678" fmla="*/ 3448116 w 5559491"/>
                <a:gd name="connsiteY678" fmla="*/ 175174 h 822874"/>
                <a:gd name="connsiteX679" fmla="*/ 3454466 w 5559491"/>
                <a:gd name="connsiteY679" fmla="*/ 114849 h 822874"/>
                <a:gd name="connsiteX680" fmla="*/ 3457641 w 5559491"/>
                <a:gd name="connsiteY680" fmla="*/ 229149 h 822874"/>
                <a:gd name="connsiteX681" fmla="*/ 3460816 w 5559491"/>
                <a:gd name="connsiteY681" fmla="*/ 356149 h 822874"/>
                <a:gd name="connsiteX682" fmla="*/ 3463991 w 5559491"/>
                <a:gd name="connsiteY682" fmla="*/ 346624 h 822874"/>
                <a:gd name="connsiteX683" fmla="*/ 3467166 w 5559491"/>
                <a:gd name="connsiteY683" fmla="*/ 327574 h 822874"/>
                <a:gd name="connsiteX684" fmla="*/ 3473516 w 5559491"/>
                <a:gd name="connsiteY684" fmla="*/ 279949 h 822874"/>
                <a:gd name="connsiteX685" fmla="*/ 3479866 w 5559491"/>
                <a:gd name="connsiteY685" fmla="*/ 298999 h 822874"/>
                <a:gd name="connsiteX686" fmla="*/ 3489391 w 5559491"/>
                <a:gd name="connsiteY686" fmla="*/ 343449 h 822874"/>
                <a:gd name="connsiteX687" fmla="*/ 3498916 w 5559491"/>
                <a:gd name="connsiteY687" fmla="*/ 479974 h 822874"/>
                <a:gd name="connsiteX688" fmla="*/ 3502091 w 5559491"/>
                <a:gd name="connsiteY688" fmla="*/ 533949 h 822874"/>
                <a:gd name="connsiteX689" fmla="*/ 3508441 w 5559491"/>
                <a:gd name="connsiteY689" fmla="*/ 568874 h 822874"/>
                <a:gd name="connsiteX690" fmla="*/ 3514791 w 5559491"/>
                <a:gd name="connsiteY690" fmla="*/ 597449 h 822874"/>
                <a:gd name="connsiteX691" fmla="*/ 3521141 w 5559491"/>
                <a:gd name="connsiteY691" fmla="*/ 632374 h 822874"/>
                <a:gd name="connsiteX692" fmla="*/ 3530666 w 5559491"/>
                <a:gd name="connsiteY692" fmla="*/ 657774 h 822874"/>
                <a:gd name="connsiteX693" fmla="*/ 3533841 w 5559491"/>
                <a:gd name="connsiteY693" fmla="*/ 676824 h 822874"/>
                <a:gd name="connsiteX694" fmla="*/ 3537016 w 5559491"/>
                <a:gd name="connsiteY694" fmla="*/ 689524 h 822874"/>
                <a:gd name="connsiteX695" fmla="*/ 3543366 w 5559491"/>
                <a:gd name="connsiteY695" fmla="*/ 673649 h 822874"/>
                <a:gd name="connsiteX696" fmla="*/ 3549716 w 5559491"/>
                <a:gd name="connsiteY696" fmla="*/ 575224 h 822874"/>
                <a:gd name="connsiteX697" fmla="*/ 3556066 w 5559491"/>
                <a:gd name="connsiteY697" fmla="*/ 546649 h 822874"/>
                <a:gd name="connsiteX698" fmla="*/ 3559241 w 5559491"/>
                <a:gd name="connsiteY698" fmla="*/ 721274 h 822874"/>
                <a:gd name="connsiteX699" fmla="*/ 3565591 w 5559491"/>
                <a:gd name="connsiteY699" fmla="*/ 705399 h 822874"/>
                <a:gd name="connsiteX700" fmla="*/ 3571941 w 5559491"/>
                <a:gd name="connsiteY700" fmla="*/ 673649 h 822874"/>
                <a:gd name="connsiteX701" fmla="*/ 3575116 w 5559491"/>
                <a:gd name="connsiteY701" fmla="*/ 708574 h 822874"/>
                <a:gd name="connsiteX702" fmla="*/ 3578291 w 5559491"/>
                <a:gd name="connsiteY702" fmla="*/ 721274 h 822874"/>
                <a:gd name="connsiteX703" fmla="*/ 3584641 w 5559491"/>
                <a:gd name="connsiteY703" fmla="*/ 705399 h 822874"/>
                <a:gd name="connsiteX704" fmla="*/ 3594166 w 5559491"/>
                <a:gd name="connsiteY704" fmla="*/ 660949 h 822874"/>
                <a:gd name="connsiteX705" fmla="*/ 3600516 w 5559491"/>
                <a:gd name="connsiteY705" fmla="*/ 641899 h 822874"/>
                <a:gd name="connsiteX706" fmla="*/ 3603691 w 5559491"/>
                <a:gd name="connsiteY706" fmla="*/ 626024 h 822874"/>
                <a:gd name="connsiteX707" fmla="*/ 3616391 w 5559491"/>
                <a:gd name="connsiteY707" fmla="*/ 606974 h 822874"/>
                <a:gd name="connsiteX708" fmla="*/ 3622741 w 5559491"/>
                <a:gd name="connsiteY708" fmla="*/ 597449 h 822874"/>
                <a:gd name="connsiteX709" fmla="*/ 3625916 w 5559491"/>
                <a:gd name="connsiteY709" fmla="*/ 559349 h 822874"/>
                <a:gd name="connsiteX710" fmla="*/ 3635441 w 5559491"/>
                <a:gd name="connsiteY710" fmla="*/ 527599 h 822874"/>
                <a:gd name="connsiteX711" fmla="*/ 3644966 w 5559491"/>
                <a:gd name="connsiteY711" fmla="*/ 492674 h 822874"/>
                <a:gd name="connsiteX712" fmla="*/ 3651316 w 5559491"/>
                <a:gd name="connsiteY712" fmla="*/ 591099 h 822874"/>
                <a:gd name="connsiteX713" fmla="*/ 3657666 w 5559491"/>
                <a:gd name="connsiteY713" fmla="*/ 648249 h 822874"/>
                <a:gd name="connsiteX714" fmla="*/ 3667191 w 5559491"/>
                <a:gd name="connsiteY714" fmla="*/ 635549 h 822874"/>
                <a:gd name="connsiteX715" fmla="*/ 3676716 w 5559491"/>
                <a:gd name="connsiteY715" fmla="*/ 594274 h 822874"/>
                <a:gd name="connsiteX716" fmla="*/ 3679891 w 5559491"/>
                <a:gd name="connsiteY716" fmla="*/ 565699 h 822874"/>
                <a:gd name="connsiteX717" fmla="*/ 3683066 w 5559491"/>
                <a:gd name="connsiteY717" fmla="*/ 511724 h 822874"/>
                <a:gd name="connsiteX718" fmla="*/ 3686241 w 5559491"/>
                <a:gd name="connsiteY718" fmla="*/ 495849 h 822874"/>
                <a:gd name="connsiteX719" fmla="*/ 3692591 w 5559491"/>
                <a:gd name="connsiteY719" fmla="*/ 451399 h 822874"/>
                <a:gd name="connsiteX720" fmla="*/ 3698941 w 5559491"/>
                <a:gd name="connsiteY720" fmla="*/ 391074 h 822874"/>
                <a:gd name="connsiteX721" fmla="*/ 3702116 w 5559491"/>
                <a:gd name="connsiteY721" fmla="*/ 337099 h 822874"/>
                <a:gd name="connsiteX722" fmla="*/ 3708466 w 5559491"/>
                <a:gd name="connsiteY722" fmla="*/ 267249 h 822874"/>
                <a:gd name="connsiteX723" fmla="*/ 3714816 w 5559491"/>
                <a:gd name="connsiteY723" fmla="*/ 235499 h 822874"/>
                <a:gd name="connsiteX724" fmla="*/ 3717991 w 5559491"/>
                <a:gd name="connsiteY724" fmla="*/ 213274 h 822874"/>
                <a:gd name="connsiteX725" fmla="*/ 3724341 w 5559491"/>
                <a:gd name="connsiteY725" fmla="*/ 187874 h 822874"/>
                <a:gd name="connsiteX726" fmla="*/ 3727516 w 5559491"/>
                <a:gd name="connsiteY726" fmla="*/ 178349 h 822874"/>
                <a:gd name="connsiteX727" fmla="*/ 3737041 w 5559491"/>
                <a:gd name="connsiteY727" fmla="*/ 175174 h 822874"/>
                <a:gd name="connsiteX728" fmla="*/ 3740216 w 5559491"/>
                <a:gd name="connsiteY728" fmla="*/ 184699 h 822874"/>
                <a:gd name="connsiteX729" fmla="*/ 3743391 w 5559491"/>
                <a:gd name="connsiteY729" fmla="*/ 197399 h 822874"/>
                <a:gd name="connsiteX730" fmla="*/ 3746566 w 5559491"/>
                <a:gd name="connsiteY730" fmla="*/ 187874 h 822874"/>
                <a:gd name="connsiteX731" fmla="*/ 3759266 w 5559491"/>
                <a:gd name="connsiteY731" fmla="*/ 168824 h 822874"/>
                <a:gd name="connsiteX732" fmla="*/ 3765616 w 5559491"/>
                <a:gd name="connsiteY732" fmla="*/ 159299 h 822874"/>
                <a:gd name="connsiteX733" fmla="*/ 3778316 w 5559491"/>
                <a:gd name="connsiteY733" fmla="*/ 162474 h 822874"/>
                <a:gd name="connsiteX734" fmla="*/ 3791016 w 5559491"/>
                <a:gd name="connsiteY734" fmla="*/ 168824 h 822874"/>
                <a:gd name="connsiteX735" fmla="*/ 3794191 w 5559491"/>
                <a:gd name="connsiteY735" fmla="*/ 222799 h 822874"/>
                <a:gd name="connsiteX736" fmla="*/ 3797366 w 5559491"/>
                <a:gd name="connsiteY736" fmla="*/ 251374 h 822874"/>
                <a:gd name="connsiteX737" fmla="*/ 3800541 w 5559491"/>
                <a:gd name="connsiteY737" fmla="*/ 543474 h 822874"/>
                <a:gd name="connsiteX738" fmla="*/ 3803716 w 5559491"/>
                <a:gd name="connsiteY738" fmla="*/ 594274 h 822874"/>
                <a:gd name="connsiteX739" fmla="*/ 3810066 w 5559491"/>
                <a:gd name="connsiteY739" fmla="*/ 699049 h 822874"/>
                <a:gd name="connsiteX740" fmla="*/ 3816416 w 5559491"/>
                <a:gd name="connsiteY740" fmla="*/ 775249 h 822874"/>
                <a:gd name="connsiteX741" fmla="*/ 3822766 w 5559491"/>
                <a:gd name="connsiteY741" fmla="*/ 714924 h 822874"/>
                <a:gd name="connsiteX742" fmla="*/ 3825941 w 5559491"/>
                <a:gd name="connsiteY742" fmla="*/ 641899 h 822874"/>
                <a:gd name="connsiteX743" fmla="*/ 3838641 w 5559491"/>
                <a:gd name="connsiteY743" fmla="*/ 562524 h 822874"/>
                <a:gd name="connsiteX744" fmla="*/ 3841816 w 5559491"/>
                <a:gd name="connsiteY744" fmla="*/ 552999 h 822874"/>
                <a:gd name="connsiteX745" fmla="*/ 3844991 w 5559491"/>
                <a:gd name="connsiteY745" fmla="*/ 667299 h 822874"/>
                <a:gd name="connsiteX746" fmla="*/ 3848166 w 5559491"/>
                <a:gd name="connsiteY746" fmla="*/ 699049 h 822874"/>
                <a:gd name="connsiteX747" fmla="*/ 3851341 w 5559491"/>
                <a:gd name="connsiteY747" fmla="*/ 673649 h 822874"/>
                <a:gd name="connsiteX748" fmla="*/ 3854516 w 5559491"/>
                <a:gd name="connsiteY748" fmla="*/ 616499 h 822874"/>
                <a:gd name="connsiteX749" fmla="*/ 3857691 w 5559491"/>
                <a:gd name="connsiteY749" fmla="*/ 606974 h 822874"/>
                <a:gd name="connsiteX750" fmla="*/ 3860866 w 5559491"/>
                <a:gd name="connsiteY750" fmla="*/ 616499 h 822874"/>
                <a:gd name="connsiteX751" fmla="*/ 3864041 w 5559491"/>
                <a:gd name="connsiteY751" fmla="*/ 537124 h 822874"/>
                <a:gd name="connsiteX752" fmla="*/ 3867216 w 5559491"/>
                <a:gd name="connsiteY752" fmla="*/ 524424 h 822874"/>
                <a:gd name="connsiteX753" fmla="*/ 3870391 w 5559491"/>
                <a:gd name="connsiteY753" fmla="*/ 476799 h 822874"/>
                <a:gd name="connsiteX754" fmla="*/ 3879916 w 5559491"/>
                <a:gd name="connsiteY754" fmla="*/ 441874 h 822874"/>
                <a:gd name="connsiteX755" fmla="*/ 3883091 w 5559491"/>
                <a:gd name="connsiteY755" fmla="*/ 467274 h 822874"/>
                <a:gd name="connsiteX756" fmla="*/ 3886266 w 5559491"/>
                <a:gd name="connsiteY756" fmla="*/ 502199 h 822874"/>
                <a:gd name="connsiteX757" fmla="*/ 3889441 w 5559491"/>
                <a:gd name="connsiteY757" fmla="*/ 489499 h 822874"/>
                <a:gd name="connsiteX758" fmla="*/ 3895791 w 5559491"/>
                <a:gd name="connsiteY758" fmla="*/ 467274 h 822874"/>
                <a:gd name="connsiteX759" fmla="*/ 3902141 w 5559491"/>
                <a:gd name="connsiteY759" fmla="*/ 422824 h 822874"/>
                <a:gd name="connsiteX760" fmla="*/ 3905316 w 5559491"/>
                <a:gd name="connsiteY760" fmla="*/ 406949 h 822874"/>
                <a:gd name="connsiteX761" fmla="*/ 3908491 w 5559491"/>
                <a:gd name="connsiteY761" fmla="*/ 435524 h 822874"/>
                <a:gd name="connsiteX762" fmla="*/ 3911666 w 5559491"/>
                <a:gd name="connsiteY762" fmla="*/ 460924 h 822874"/>
                <a:gd name="connsiteX763" fmla="*/ 3918016 w 5559491"/>
                <a:gd name="connsiteY763" fmla="*/ 552999 h 822874"/>
                <a:gd name="connsiteX764" fmla="*/ 3930716 w 5559491"/>
                <a:gd name="connsiteY764" fmla="*/ 597449 h 822874"/>
                <a:gd name="connsiteX765" fmla="*/ 3933891 w 5559491"/>
                <a:gd name="connsiteY765" fmla="*/ 610149 h 822874"/>
                <a:gd name="connsiteX766" fmla="*/ 3937066 w 5559491"/>
                <a:gd name="connsiteY766" fmla="*/ 584749 h 822874"/>
                <a:gd name="connsiteX767" fmla="*/ 3940241 w 5559491"/>
                <a:gd name="connsiteY767" fmla="*/ 575224 h 822874"/>
                <a:gd name="connsiteX768" fmla="*/ 3943416 w 5559491"/>
                <a:gd name="connsiteY768" fmla="*/ 584749 h 822874"/>
                <a:gd name="connsiteX769" fmla="*/ 3949766 w 5559491"/>
                <a:gd name="connsiteY769" fmla="*/ 610149 h 822874"/>
                <a:gd name="connsiteX770" fmla="*/ 3952941 w 5559491"/>
                <a:gd name="connsiteY770" fmla="*/ 581574 h 822874"/>
                <a:gd name="connsiteX771" fmla="*/ 3956116 w 5559491"/>
                <a:gd name="connsiteY771" fmla="*/ 511724 h 822874"/>
                <a:gd name="connsiteX772" fmla="*/ 3962466 w 5559491"/>
                <a:gd name="connsiteY772" fmla="*/ 499024 h 822874"/>
                <a:gd name="connsiteX773" fmla="*/ 3971991 w 5559491"/>
                <a:gd name="connsiteY773" fmla="*/ 467274 h 822874"/>
                <a:gd name="connsiteX774" fmla="*/ 3978341 w 5559491"/>
                <a:gd name="connsiteY774" fmla="*/ 457749 h 822874"/>
                <a:gd name="connsiteX775" fmla="*/ 3981516 w 5559491"/>
                <a:gd name="connsiteY775" fmla="*/ 438699 h 822874"/>
                <a:gd name="connsiteX776" fmla="*/ 3991041 w 5559491"/>
                <a:gd name="connsiteY776" fmla="*/ 406949 h 822874"/>
                <a:gd name="connsiteX777" fmla="*/ 3997391 w 5559491"/>
                <a:gd name="connsiteY777" fmla="*/ 356149 h 822874"/>
                <a:gd name="connsiteX778" fmla="*/ 4003741 w 5559491"/>
                <a:gd name="connsiteY778" fmla="*/ 346624 h 822874"/>
                <a:gd name="connsiteX779" fmla="*/ 4006916 w 5559491"/>
                <a:gd name="connsiteY779" fmla="*/ 324399 h 822874"/>
                <a:gd name="connsiteX780" fmla="*/ 4010091 w 5559491"/>
                <a:gd name="connsiteY780" fmla="*/ 378374 h 822874"/>
                <a:gd name="connsiteX781" fmla="*/ 4013266 w 5559491"/>
                <a:gd name="connsiteY781" fmla="*/ 518074 h 822874"/>
                <a:gd name="connsiteX782" fmla="*/ 4029141 w 5559491"/>
                <a:gd name="connsiteY782" fmla="*/ 543474 h 822874"/>
                <a:gd name="connsiteX783" fmla="*/ 4032316 w 5559491"/>
                <a:gd name="connsiteY783" fmla="*/ 552999 h 822874"/>
                <a:gd name="connsiteX784" fmla="*/ 4035491 w 5559491"/>
                <a:gd name="connsiteY784" fmla="*/ 565699 h 822874"/>
                <a:gd name="connsiteX785" fmla="*/ 4045016 w 5559491"/>
                <a:gd name="connsiteY785" fmla="*/ 587924 h 822874"/>
                <a:gd name="connsiteX786" fmla="*/ 4054541 w 5559491"/>
                <a:gd name="connsiteY786" fmla="*/ 629199 h 822874"/>
                <a:gd name="connsiteX787" fmla="*/ 4060891 w 5559491"/>
                <a:gd name="connsiteY787" fmla="*/ 660949 h 822874"/>
                <a:gd name="connsiteX788" fmla="*/ 4064066 w 5559491"/>
                <a:gd name="connsiteY788" fmla="*/ 638724 h 822874"/>
                <a:gd name="connsiteX789" fmla="*/ 4067241 w 5559491"/>
                <a:gd name="connsiteY789" fmla="*/ 619674 h 822874"/>
                <a:gd name="connsiteX790" fmla="*/ 4073591 w 5559491"/>
                <a:gd name="connsiteY790" fmla="*/ 664124 h 822874"/>
                <a:gd name="connsiteX791" fmla="*/ 4076766 w 5559491"/>
                <a:gd name="connsiteY791" fmla="*/ 683174 h 822874"/>
                <a:gd name="connsiteX792" fmla="*/ 4083116 w 5559491"/>
                <a:gd name="connsiteY792" fmla="*/ 673649 h 822874"/>
                <a:gd name="connsiteX793" fmla="*/ 4089466 w 5559491"/>
                <a:gd name="connsiteY793" fmla="*/ 683174 h 822874"/>
                <a:gd name="connsiteX794" fmla="*/ 4098991 w 5559491"/>
                <a:gd name="connsiteY794" fmla="*/ 692699 h 822874"/>
                <a:gd name="connsiteX795" fmla="*/ 4102166 w 5559491"/>
                <a:gd name="connsiteY795" fmla="*/ 702224 h 822874"/>
                <a:gd name="connsiteX796" fmla="*/ 4108516 w 5559491"/>
                <a:gd name="connsiteY796" fmla="*/ 711749 h 822874"/>
                <a:gd name="connsiteX797" fmla="*/ 4114866 w 5559491"/>
                <a:gd name="connsiteY797" fmla="*/ 730799 h 822874"/>
                <a:gd name="connsiteX798" fmla="*/ 4118041 w 5559491"/>
                <a:gd name="connsiteY798" fmla="*/ 714924 h 822874"/>
                <a:gd name="connsiteX799" fmla="*/ 4121216 w 5559491"/>
                <a:gd name="connsiteY799" fmla="*/ 705399 h 822874"/>
                <a:gd name="connsiteX800" fmla="*/ 4124391 w 5559491"/>
                <a:gd name="connsiteY800" fmla="*/ 679999 h 822874"/>
                <a:gd name="connsiteX801" fmla="*/ 4127566 w 5559491"/>
                <a:gd name="connsiteY801" fmla="*/ 667299 h 822874"/>
                <a:gd name="connsiteX802" fmla="*/ 4130741 w 5559491"/>
                <a:gd name="connsiteY802" fmla="*/ 651424 h 822874"/>
                <a:gd name="connsiteX803" fmla="*/ 4137091 w 5559491"/>
                <a:gd name="connsiteY803" fmla="*/ 546649 h 822874"/>
                <a:gd name="connsiteX804" fmla="*/ 4146616 w 5559491"/>
                <a:gd name="connsiteY804" fmla="*/ 508549 h 822874"/>
                <a:gd name="connsiteX805" fmla="*/ 4149791 w 5559491"/>
                <a:gd name="connsiteY805" fmla="*/ 460924 h 822874"/>
                <a:gd name="connsiteX806" fmla="*/ 4152966 w 5559491"/>
                <a:gd name="connsiteY806" fmla="*/ 451399 h 822874"/>
                <a:gd name="connsiteX807" fmla="*/ 4159316 w 5559491"/>
                <a:gd name="connsiteY807" fmla="*/ 460924 h 822874"/>
                <a:gd name="connsiteX808" fmla="*/ 4162491 w 5559491"/>
                <a:gd name="connsiteY808" fmla="*/ 486324 h 822874"/>
                <a:gd name="connsiteX809" fmla="*/ 4165666 w 5559491"/>
                <a:gd name="connsiteY809" fmla="*/ 499024 h 822874"/>
                <a:gd name="connsiteX810" fmla="*/ 4175191 w 5559491"/>
                <a:gd name="connsiteY810" fmla="*/ 546649 h 822874"/>
                <a:gd name="connsiteX811" fmla="*/ 4178366 w 5559491"/>
                <a:gd name="connsiteY811" fmla="*/ 622849 h 822874"/>
                <a:gd name="connsiteX812" fmla="*/ 4181541 w 5559491"/>
                <a:gd name="connsiteY812" fmla="*/ 632374 h 822874"/>
                <a:gd name="connsiteX813" fmla="*/ 4184716 w 5559491"/>
                <a:gd name="connsiteY813" fmla="*/ 654599 h 822874"/>
                <a:gd name="connsiteX814" fmla="*/ 4187891 w 5559491"/>
                <a:gd name="connsiteY814" fmla="*/ 670474 h 822874"/>
                <a:gd name="connsiteX815" fmla="*/ 4191066 w 5559491"/>
                <a:gd name="connsiteY815" fmla="*/ 692699 h 822874"/>
                <a:gd name="connsiteX816" fmla="*/ 4194241 w 5559491"/>
                <a:gd name="connsiteY816" fmla="*/ 718099 h 822874"/>
                <a:gd name="connsiteX817" fmla="*/ 4197416 w 5559491"/>
                <a:gd name="connsiteY817" fmla="*/ 727624 h 822874"/>
                <a:gd name="connsiteX818" fmla="*/ 4206941 w 5559491"/>
                <a:gd name="connsiteY818" fmla="*/ 699049 h 822874"/>
                <a:gd name="connsiteX819" fmla="*/ 4213291 w 5559491"/>
                <a:gd name="connsiteY819" fmla="*/ 673649 h 822874"/>
                <a:gd name="connsiteX820" fmla="*/ 4216466 w 5559491"/>
                <a:gd name="connsiteY820" fmla="*/ 641899 h 822874"/>
                <a:gd name="connsiteX821" fmla="*/ 4219641 w 5559491"/>
                <a:gd name="connsiteY821" fmla="*/ 622849 h 822874"/>
                <a:gd name="connsiteX822" fmla="*/ 4222816 w 5559491"/>
                <a:gd name="connsiteY822" fmla="*/ 660949 h 822874"/>
                <a:gd name="connsiteX823" fmla="*/ 4229166 w 5559491"/>
                <a:gd name="connsiteY823" fmla="*/ 638724 h 822874"/>
                <a:gd name="connsiteX824" fmla="*/ 4232341 w 5559491"/>
                <a:gd name="connsiteY824" fmla="*/ 597449 h 822874"/>
                <a:gd name="connsiteX825" fmla="*/ 4235516 w 5559491"/>
                <a:gd name="connsiteY825" fmla="*/ 645074 h 822874"/>
                <a:gd name="connsiteX826" fmla="*/ 4238691 w 5559491"/>
                <a:gd name="connsiteY826" fmla="*/ 660949 h 822874"/>
                <a:gd name="connsiteX827" fmla="*/ 4241866 w 5559491"/>
                <a:gd name="connsiteY827" fmla="*/ 686349 h 822874"/>
                <a:gd name="connsiteX828" fmla="*/ 4248216 w 5559491"/>
                <a:gd name="connsiteY828" fmla="*/ 664124 h 822874"/>
                <a:gd name="connsiteX829" fmla="*/ 4251391 w 5559491"/>
                <a:gd name="connsiteY829" fmla="*/ 654599 h 822874"/>
                <a:gd name="connsiteX830" fmla="*/ 4254566 w 5559491"/>
                <a:gd name="connsiteY830" fmla="*/ 587924 h 822874"/>
                <a:gd name="connsiteX831" fmla="*/ 4257741 w 5559491"/>
                <a:gd name="connsiteY831" fmla="*/ 626024 h 822874"/>
                <a:gd name="connsiteX832" fmla="*/ 4264091 w 5559491"/>
                <a:gd name="connsiteY832" fmla="*/ 651424 h 822874"/>
                <a:gd name="connsiteX833" fmla="*/ 4270441 w 5559491"/>
                <a:gd name="connsiteY833" fmla="*/ 635549 h 822874"/>
                <a:gd name="connsiteX834" fmla="*/ 4276791 w 5559491"/>
                <a:gd name="connsiteY834" fmla="*/ 594274 h 822874"/>
                <a:gd name="connsiteX835" fmla="*/ 4279966 w 5559491"/>
                <a:gd name="connsiteY835" fmla="*/ 638724 h 822874"/>
                <a:gd name="connsiteX836" fmla="*/ 4289491 w 5559491"/>
                <a:gd name="connsiteY836" fmla="*/ 635549 h 822874"/>
                <a:gd name="connsiteX837" fmla="*/ 4292666 w 5559491"/>
                <a:gd name="connsiteY837" fmla="*/ 626024 h 822874"/>
                <a:gd name="connsiteX838" fmla="*/ 4302191 w 5559491"/>
                <a:gd name="connsiteY838" fmla="*/ 568874 h 822874"/>
                <a:gd name="connsiteX839" fmla="*/ 4308541 w 5559491"/>
                <a:gd name="connsiteY839" fmla="*/ 597449 h 822874"/>
                <a:gd name="connsiteX840" fmla="*/ 4311716 w 5559491"/>
                <a:gd name="connsiteY840" fmla="*/ 584749 h 822874"/>
                <a:gd name="connsiteX841" fmla="*/ 4321241 w 5559491"/>
                <a:gd name="connsiteY841" fmla="*/ 540299 h 822874"/>
                <a:gd name="connsiteX842" fmla="*/ 4324416 w 5559491"/>
                <a:gd name="connsiteY842" fmla="*/ 473624 h 822874"/>
                <a:gd name="connsiteX843" fmla="*/ 4327591 w 5559491"/>
                <a:gd name="connsiteY843" fmla="*/ 483149 h 822874"/>
                <a:gd name="connsiteX844" fmla="*/ 4330766 w 5559491"/>
                <a:gd name="connsiteY844" fmla="*/ 505374 h 822874"/>
                <a:gd name="connsiteX845" fmla="*/ 4340291 w 5559491"/>
                <a:gd name="connsiteY845" fmla="*/ 584749 h 822874"/>
                <a:gd name="connsiteX846" fmla="*/ 4349816 w 5559491"/>
                <a:gd name="connsiteY846" fmla="*/ 606974 h 822874"/>
                <a:gd name="connsiteX847" fmla="*/ 4352991 w 5559491"/>
                <a:gd name="connsiteY847" fmla="*/ 622849 h 822874"/>
                <a:gd name="connsiteX848" fmla="*/ 4356166 w 5559491"/>
                <a:gd name="connsiteY848" fmla="*/ 632374 h 822874"/>
                <a:gd name="connsiteX849" fmla="*/ 4359341 w 5559491"/>
                <a:gd name="connsiteY849" fmla="*/ 651424 h 822874"/>
                <a:gd name="connsiteX850" fmla="*/ 4362516 w 5559491"/>
                <a:gd name="connsiteY850" fmla="*/ 629199 h 822874"/>
                <a:gd name="connsiteX851" fmla="*/ 4365691 w 5559491"/>
                <a:gd name="connsiteY851" fmla="*/ 648249 h 822874"/>
                <a:gd name="connsiteX852" fmla="*/ 4368866 w 5559491"/>
                <a:gd name="connsiteY852" fmla="*/ 686349 h 822874"/>
                <a:gd name="connsiteX853" fmla="*/ 4372041 w 5559491"/>
                <a:gd name="connsiteY853" fmla="*/ 695874 h 822874"/>
                <a:gd name="connsiteX854" fmla="*/ 4375216 w 5559491"/>
                <a:gd name="connsiteY854" fmla="*/ 711749 h 822874"/>
                <a:gd name="connsiteX855" fmla="*/ 4384741 w 5559491"/>
                <a:gd name="connsiteY855" fmla="*/ 686349 h 822874"/>
                <a:gd name="connsiteX856" fmla="*/ 4391091 w 5559491"/>
                <a:gd name="connsiteY856" fmla="*/ 626024 h 822874"/>
                <a:gd name="connsiteX857" fmla="*/ 4394266 w 5559491"/>
                <a:gd name="connsiteY857" fmla="*/ 603799 h 822874"/>
                <a:gd name="connsiteX858" fmla="*/ 4400616 w 5559491"/>
                <a:gd name="connsiteY858" fmla="*/ 565699 h 822874"/>
                <a:gd name="connsiteX859" fmla="*/ 4406966 w 5559491"/>
                <a:gd name="connsiteY859" fmla="*/ 587924 h 822874"/>
                <a:gd name="connsiteX860" fmla="*/ 4410141 w 5559491"/>
                <a:gd name="connsiteY860" fmla="*/ 610149 h 822874"/>
                <a:gd name="connsiteX861" fmla="*/ 4413316 w 5559491"/>
                <a:gd name="connsiteY861" fmla="*/ 591099 h 822874"/>
                <a:gd name="connsiteX862" fmla="*/ 4416491 w 5559491"/>
                <a:gd name="connsiteY862" fmla="*/ 568874 h 822874"/>
                <a:gd name="connsiteX863" fmla="*/ 4419666 w 5559491"/>
                <a:gd name="connsiteY863" fmla="*/ 559349 h 822874"/>
                <a:gd name="connsiteX864" fmla="*/ 4426016 w 5559491"/>
                <a:gd name="connsiteY864" fmla="*/ 597449 h 822874"/>
                <a:gd name="connsiteX865" fmla="*/ 4429191 w 5559491"/>
                <a:gd name="connsiteY865" fmla="*/ 610149 h 822874"/>
                <a:gd name="connsiteX866" fmla="*/ 4435541 w 5559491"/>
                <a:gd name="connsiteY866" fmla="*/ 591099 h 822874"/>
                <a:gd name="connsiteX867" fmla="*/ 4445066 w 5559491"/>
                <a:gd name="connsiteY867" fmla="*/ 556174 h 822874"/>
                <a:gd name="connsiteX868" fmla="*/ 4448241 w 5559491"/>
                <a:gd name="connsiteY868" fmla="*/ 530774 h 822874"/>
                <a:gd name="connsiteX869" fmla="*/ 4451416 w 5559491"/>
                <a:gd name="connsiteY869" fmla="*/ 499024 h 822874"/>
                <a:gd name="connsiteX870" fmla="*/ 4454591 w 5559491"/>
                <a:gd name="connsiteY870" fmla="*/ 489499 h 822874"/>
                <a:gd name="connsiteX871" fmla="*/ 4460941 w 5559491"/>
                <a:gd name="connsiteY871" fmla="*/ 467274 h 822874"/>
                <a:gd name="connsiteX872" fmla="*/ 4470466 w 5559491"/>
                <a:gd name="connsiteY872" fmla="*/ 575224 h 822874"/>
                <a:gd name="connsiteX873" fmla="*/ 4473641 w 5559491"/>
                <a:gd name="connsiteY873" fmla="*/ 562524 h 822874"/>
                <a:gd name="connsiteX874" fmla="*/ 4476816 w 5559491"/>
                <a:gd name="connsiteY874" fmla="*/ 546649 h 822874"/>
                <a:gd name="connsiteX875" fmla="*/ 4486341 w 5559491"/>
                <a:gd name="connsiteY875" fmla="*/ 518074 h 822874"/>
                <a:gd name="connsiteX876" fmla="*/ 4489516 w 5559491"/>
                <a:gd name="connsiteY876" fmla="*/ 505374 h 822874"/>
                <a:gd name="connsiteX877" fmla="*/ 4492691 w 5559491"/>
                <a:gd name="connsiteY877" fmla="*/ 495849 h 822874"/>
                <a:gd name="connsiteX878" fmla="*/ 4499041 w 5559491"/>
                <a:gd name="connsiteY878" fmla="*/ 581574 h 822874"/>
                <a:gd name="connsiteX879" fmla="*/ 4502216 w 5559491"/>
                <a:gd name="connsiteY879" fmla="*/ 610149 h 822874"/>
                <a:gd name="connsiteX880" fmla="*/ 4514916 w 5559491"/>
                <a:gd name="connsiteY880" fmla="*/ 635549 h 822874"/>
                <a:gd name="connsiteX881" fmla="*/ 4518091 w 5559491"/>
                <a:gd name="connsiteY881" fmla="*/ 616499 h 822874"/>
                <a:gd name="connsiteX882" fmla="*/ 4524441 w 5559491"/>
                <a:gd name="connsiteY882" fmla="*/ 594274 h 822874"/>
                <a:gd name="connsiteX883" fmla="*/ 4527616 w 5559491"/>
                <a:gd name="connsiteY883" fmla="*/ 578399 h 822874"/>
                <a:gd name="connsiteX884" fmla="*/ 4530791 w 5559491"/>
                <a:gd name="connsiteY884" fmla="*/ 591099 h 822874"/>
                <a:gd name="connsiteX885" fmla="*/ 4533966 w 5559491"/>
                <a:gd name="connsiteY885" fmla="*/ 629199 h 822874"/>
                <a:gd name="connsiteX886" fmla="*/ 4540316 w 5559491"/>
                <a:gd name="connsiteY886" fmla="*/ 616499 h 822874"/>
                <a:gd name="connsiteX887" fmla="*/ 4543491 w 5559491"/>
                <a:gd name="connsiteY887" fmla="*/ 594274 h 822874"/>
                <a:gd name="connsiteX888" fmla="*/ 4546666 w 5559491"/>
                <a:gd name="connsiteY888" fmla="*/ 552999 h 822874"/>
                <a:gd name="connsiteX889" fmla="*/ 4549841 w 5559491"/>
                <a:gd name="connsiteY889" fmla="*/ 568874 h 822874"/>
                <a:gd name="connsiteX890" fmla="*/ 4556191 w 5559491"/>
                <a:gd name="connsiteY890" fmla="*/ 587924 h 822874"/>
                <a:gd name="connsiteX891" fmla="*/ 4562541 w 5559491"/>
                <a:gd name="connsiteY891" fmla="*/ 610149 h 822874"/>
                <a:gd name="connsiteX892" fmla="*/ 4565716 w 5559491"/>
                <a:gd name="connsiteY892" fmla="*/ 600624 h 822874"/>
                <a:gd name="connsiteX893" fmla="*/ 4572066 w 5559491"/>
                <a:gd name="connsiteY893" fmla="*/ 587924 h 822874"/>
                <a:gd name="connsiteX894" fmla="*/ 4575241 w 5559491"/>
                <a:gd name="connsiteY894" fmla="*/ 568874 h 822874"/>
                <a:gd name="connsiteX895" fmla="*/ 4578416 w 5559491"/>
                <a:gd name="connsiteY895" fmla="*/ 619674 h 822874"/>
                <a:gd name="connsiteX896" fmla="*/ 4581591 w 5559491"/>
                <a:gd name="connsiteY896" fmla="*/ 629199 h 822874"/>
                <a:gd name="connsiteX897" fmla="*/ 4591116 w 5559491"/>
                <a:gd name="connsiteY897" fmla="*/ 572049 h 822874"/>
                <a:gd name="connsiteX898" fmla="*/ 4597466 w 5559491"/>
                <a:gd name="connsiteY898" fmla="*/ 540299 h 822874"/>
                <a:gd name="connsiteX899" fmla="*/ 4606991 w 5559491"/>
                <a:gd name="connsiteY899" fmla="*/ 518074 h 822874"/>
                <a:gd name="connsiteX900" fmla="*/ 4610166 w 5559491"/>
                <a:gd name="connsiteY900" fmla="*/ 489499 h 822874"/>
                <a:gd name="connsiteX901" fmla="*/ 4616516 w 5559491"/>
                <a:gd name="connsiteY901" fmla="*/ 460924 h 822874"/>
                <a:gd name="connsiteX902" fmla="*/ 4622866 w 5559491"/>
                <a:gd name="connsiteY902" fmla="*/ 425999 h 822874"/>
                <a:gd name="connsiteX903" fmla="*/ 4629216 w 5559491"/>
                <a:gd name="connsiteY903" fmla="*/ 448224 h 822874"/>
                <a:gd name="connsiteX904" fmla="*/ 4632391 w 5559491"/>
                <a:gd name="connsiteY904" fmla="*/ 476799 h 822874"/>
                <a:gd name="connsiteX905" fmla="*/ 4638741 w 5559491"/>
                <a:gd name="connsiteY905" fmla="*/ 416474 h 822874"/>
                <a:gd name="connsiteX906" fmla="*/ 4645091 w 5559491"/>
                <a:gd name="connsiteY906" fmla="*/ 387899 h 822874"/>
                <a:gd name="connsiteX907" fmla="*/ 4651441 w 5559491"/>
                <a:gd name="connsiteY907" fmla="*/ 362499 h 822874"/>
                <a:gd name="connsiteX908" fmla="*/ 4657791 w 5559491"/>
                <a:gd name="connsiteY908" fmla="*/ 330749 h 822874"/>
                <a:gd name="connsiteX909" fmla="*/ 4657791 w 5559491"/>
                <a:gd name="connsiteY909" fmla="*/ 400599 h 822874"/>
                <a:gd name="connsiteX910" fmla="*/ 4660966 w 5559491"/>
                <a:gd name="connsiteY910" fmla="*/ 483149 h 822874"/>
                <a:gd name="connsiteX911" fmla="*/ 4667316 w 5559491"/>
                <a:gd name="connsiteY911" fmla="*/ 464099 h 822874"/>
                <a:gd name="connsiteX912" fmla="*/ 4676841 w 5559491"/>
                <a:gd name="connsiteY912" fmla="*/ 438699 h 822874"/>
                <a:gd name="connsiteX913" fmla="*/ 4683191 w 5559491"/>
                <a:gd name="connsiteY913" fmla="*/ 448224 h 822874"/>
                <a:gd name="connsiteX914" fmla="*/ 4692716 w 5559491"/>
                <a:gd name="connsiteY914" fmla="*/ 495849 h 822874"/>
                <a:gd name="connsiteX915" fmla="*/ 4699066 w 5559491"/>
                <a:gd name="connsiteY915" fmla="*/ 524424 h 822874"/>
                <a:gd name="connsiteX916" fmla="*/ 4702241 w 5559491"/>
                <a:gd name="connsiteY916" fmla="*/ 613324 h 822874"/>
                <a:gd name="connsiteX917" fmla="*/ 4708591 w 5559491"/>
                <a:gd name="connsiteY917" fmla="*/ 667299 h 822874"/>
                <a:gd name="connsiteX918" fmla="*/ 4714941 w 5559491"/>
                <a:gd name="connsiteY918" fmla="*/ 645074 h 822874"/>
                <a:gd name="connsiteX919" fmla="*/ 4721291 w 5559491"/>
                <a:gd name="connsiteY919" fmla="*/ 619674 h 822874"/>
                <a:gd name="connsiteX920" fmla="*/ 4727641 w 5559491"/>
                <a:gd name="connsiteY920" fmla="*/ 610149 h 822874"/>
                <a:gd name="connsiteX921" fmla="*/ 4730816 w 5559491"/>
                <a:gd name="connsiteY921" fmla="*/ 641899 h 822874"/>
                <a:gd name="connsiteX922" fmla="*/ 4737166 w 5559491"/>
                <a:gd name="connsiteY922" fmla="*/ 673649 h 822874"/>
                <a:gd name="connsiteX923" fmla="*/ 4746691 w 5559491"/>
                <a:gd name="connsiteY923" fmla="*/ 664124 h 822874"/>
                <a:gd name="connsiteX924" fmla="*/ 4753041 w 5559491"/>
                <a:gd name="connsiteY924" fmla="*/ 638724 h 822874"/>
                <a:gd name="connsiteX925" fmla="*/ 4762566 w 5559491"/>
                <a:gd name="connsiteY925" fmla="*/ 626024 h 822874"/>
                <a:gd name="connsiteX926" fmla="*/ 4765741 w 5559491"/>
                <a:gd name="connsiteY926" fmla="*/ 648249 h 822874"/>
                <a:gd name="connsiteX927" fmla="*/ 4768916 w 5559491"/>
                <a:gd name="connsiteY927" fmla="*/ 635549 h 822874"/>
                <a:gd name="connsiteX928" fmla="*/ 4772091 w 5559491"/>
                <a:gd name="connsiteY928" fmla="*/ 619674 h 822874"/>
                <a:gd name="connsiteX929" fmla="*/ 4778441 w 5559491"/>
                <a:gd name="connsiteY929" fmla="*/ 600624 h 822874"/>
                <a:gd name="connsiteX930" fmla="*/ 4781616 w 5559491"/>
                <a:gd name="connsiteY930" fmla="*/ 581574 h 822874"/>
                <a:gd name="connsiteX931" fmla="*/ 4787966 w 5559491"/>
                <a:gd name="connsiteY931" fmla="*/ 562524 h 822874"/>
                <a:gd name="connsiteX932" fmla="*/ 4791141 w 5559491"/>
                <a:gd name="connsiteY932" fmla="*/ 549824 h 822874"/>
                <a:gd name="connsiteX933" fmla="*/ 4794316 w 5559491"/>
                <a:gd name="connsiteY933" fmla="*/ 613324 h 822874"/>
                <a:gd name="connsiteX934" fmla="*/ 4797491 w 5559491"/>
                <a:gd name="connsiteY934" fmla="*/ 594274 h 822874"/>
                <a:gd name="connsiteX935" fmla="*/ 4800666 w 5559491"/>
                <a:gd name="connsiteY935" fmla="*/ 565699 h 822874"/>
                <a:gd name="connsiteX936" fmla="*/ 4807016 w 5559491"/>
                <a:gd name="connsiteY936" fmla="*/ 514899 h 822874"/>
                <a:gd name="connsiteX937" fmla="*/ 4813366 w 5559491"/>
                <a:gd name="connsiteY937" fmla="*/ 473624 h 822874"/>
                <a:gd name="connsiteX938" fmla="*/ 4816541 w 5559491"/>
                <a:gd name="connsiteY938" fmla="*/ 460924 h 822874"/>
                <a:gd name="connsiteX939" fmla="*/ 4822891 w 5559491"/>
                <a:gd name="connsiteY939" fmla="*/ 441874 h 822874"/>
                <a:gd name="connsiteX940" fmla="*/ 4826066 w 5559491"/>
                <a:gd name="connsiteY940" fmla="*/ 425999 h 822874"/>
                <a:gd name="connsiteX941" fmla="*/ 4829241 w 5559491"/>
                <a:gd name="connsiteY941" fmla="*/ 460924 h 822874"/>
                <a:gd name="connsiteX942" fmla="*/ 4835591 w 5559491"/>
                <a:gd name="connsiteY942" fmla="*/ 492674 h 822874"/>
                <a:gd name="connsiteX943" fmla="*/ 4838766 w 5559491"/>
                <a:gd name="connsiteY943" fmla="*/ 470449 h 822874"/>
                <a:gd name="connsiteX944" fmla="*/ 4841941 w 5559491"/>
                <a:gd name="connsiteY944" fmla="*/ 460924 h 822874"/>
                <a:gd name="connsiteX945" fmla="*/ 4845116 w 5559491"/>
                <a:gd name="connsiteY945" fmla="*/ 448224 h 822874"/>
                <a:gd name="connsiteX946" fmla="*/ 4848291 w 5559491"/>
                <a:gd name="connsiteY946" fmla="*/ 514899 h 822874"/>
                <a:gd name="connsiteX947" fmla="*/ 4851466 w 5559491"/>
                <a:gd name="connsiteY947" fmla="*/ 537124 h 822874"/>
                <a:gd name="connsiteX948" fmla="*/ 4854641 w 5559491"/>
                <a:gd name="connsiteY948" fmla="*/ 514899 h 822874"/>
                <a:gd name="connsiteX949" fmla="*/ 4860991 w 5559491"/>
                <a:gd name="connsiteY949" fmla="*/ 495849 h 822874"/>
                <a:gd name="connsiteX950" fmla="*/ 4851466 w 5559491"/>
                <a:gd name="connsiteY950" fmla="*/ 606974 h 822874"/>
                <a:gd name="connsiteX951" fmla="*/ 4854641 w 5559491"/>
                <a:gd name="connsiteY951" fmla="*/ 648249 h 822874"/>
                <a:gd name="connsiteX952" fmla="*/ 4857816 w 5559491"/>
                <a:gd name="connsiteY952" fmla="*/ 638724 h 822874"/>
                <a:gd name="connsiteX953" fmla="*/ 4867341 w 5559491"/>
                <a:gd name="connsiteY953" fmla="*/ 616499 h 822874"/>
                <a:gd name="connsiteX954" fmla="*/ 4873691 w 5559491"/>
                <a:gd name="connsiteY954" fmla="*/ 587924 h 822874"/>
                <a:gd name="connsiteX955" fmla="*/ 4876866 w 5559491"/>
                <a:gd name="connsiteY955" fmla="*/ 578399 h 822874"/>
                <a:gd name="connsiteX956" fmla="*/ 4880041 w 5559491"/>
                <a:gd name="connsiteY956" fmla="*/ 591099 h 822874"/>
                <a:gd name="connsiteX957" fmla="*/ 4883216 w 5559491"/>
                <a:gd name="connsiteY957" fmla="*/ 619674 h 822874"/>
                <a:gd name="connsiteX958" fmla="*/ 4895916 w 5559491"/>
                <a:gd name="connsiteY958" fmla="*/ 581574 h 822874"/>
                <a:gd name="connsiteX959" fmla="*/ 4899091 w 5559491"/>
                <a:gd name="connsiteY959" fmla="*/ 562524 h 822874"/>
                <a:gd name="connsiteX960" fmla="*/ 4905441 w 5559491"/>
                <a:gd name="connsiteY960" fmla="*/ 540299 h 822874"/>
                <a:gd name="connsiteX961" fmla="*/ 4908616 w 5559491"/>
                <a:gd name="connsiteY961" fmla="*/ 578399 h 822874"/>
                <a:gd name="connsiteX962" fmla="*/ 4911791 w 5559491"/>
                <a:gd name="connsiteY962" fmla="*/ 565699 h 822874"/>
                <a:gd name="connsiteX963" fmla="*/ 4914966 w 5559491"/>
                <a:gd name="connsiteY963" fmla="*/ 575224 h 822874"/>
                <a:gd name="connsiteX964" fmla="*/ 4927666 w 5559491"/>
                <a:gd name="connsiteY964" fmla="*/ 552999 h 822874"/>
                <a:gd name="connsiteX965" fmla="*/ 4930841 w 5559491"/>
                <a:gd name="connsiteY965" fmla="*/ 527599 h 822874"/>
                <a:gd name="connsiteX966" fmla="*/ 4937191 w 5559491"/>
                <a:gd name="connsiteY966" fmla="*/ 508549 h 822874"/>
                <a:gd name="connsiteX967" fmla="*/ 4943541 w 5559491"/>
                <a:gd name="connsiteY967" fmla="*/ 470449 h 822874"/>
                <a:gd name="connsiteX968" fmla="*/ 4949891 w 5559491"/>
                <a:gd name="connsiteY968" fmla="*/ 438699 h 822874"/>
                <a:gd name="connsiteX969" fmla="*/ 4953066 w 5559491"/>
                <a:gd name="connsiteY969" fmla="*/ 425999 h 822874"/>
                <a:gd name="connsiteX970" fmla="*/ 4959416 w 5559491"/>
                <a:gd name="connsiteY970" fmla="*/ 406949 h 822874"/>
                <a:gd name="connsiteX971" fmla="*/ 4962591 w 5559491"/>
                <a:gd name="connsiteY971" fmla="*/ 422824 h 822874"/>
                <a:gd name="connsiteX972" fmla="*/ 4959416 w 5559491"/>
                <a:gd name="connsiteY972" fmla="*/ 441874 h 822874"/>
                <a:gd name="connsiteX973" fmla="*/ 4956241 w 5559491"/>
                <a:gd name="connsiteY973" fmla="*/ 457749 h 822874"/>
                <a:gd name="connsiteX974" fmla="*/ 4949891 w 5559491"/>
                <a:gd name="connsiteY974" fmla="*/ 483149 h 822874"/>
                <a:gd name="connsiteX975" fmla="*/ 4946716 w 5559491"/>
                <a:gd name="connsiteY975" fmla="*/ 508549 h 822874"/>
                <a:gd name="connsiteX976" fmla="*/ 4943541 w 5559491"/>
                <a:gd name="connsiteY976" fmla="*/ 524424 h 822874"/>
                <a:gd name="connsiteX977" fmla="*/ 4946716 w 5559491"/>
                <a:gd name="connsiteY977" fmla="*/ 511724 h 822874"/>
                <a:gd name="connsiteX978" fmla="*/ 4949891 w 5559491"/>
                <a:gd name="connsiteY978" fmla="*/ 495849 h 822874"/>
                <a:gd name="connsiteX979" fmla="*/ 4956241 w 5559491"/>
                <a:gd name="connsiteY979" fmla="*/ 645074 h 822874"/>
                <a:gd name="connsiteX980" fmla="*/ 4968941 w 5559491"/>
                <a:gd name="connsiteY980" fmla="*/ 629199 h 822874"/>
                <a:gd name="connsiteX981" fmla="*/ 4975291 w 5559491"/>
                <a:gd name="connsiteY981" fmla="*/ 613324 h 822874"/>
                <a:gd name="connsiteX982" fmla="*/ 4981641 w 5559491"/>
                <a:gd name="connsiteY982" fmla="*/ 594274 h 822874"/>
                <a:gd name="connsiteX983" fmla="*/ 4984816 w 5559491"/>
                <a:gd name="connsiteY983" fmla="*/ 578399 h 822874"/>
                <a:gd name="connsiteX984" fmla="*/ 4991166 w 5559491"/>
                <a:gd name="connsiteY984" fmla="*/ 568874 h 822874"/>
                <a:gd name="connsiteX985" fmla="*/ 4994341 w 5559491"/>
                <a:gd name="connsiteY985" fmla="*/ 578399 h 822874"/>
                <a:gd name="connsiteX986" fmla="*/ 4997516 w 5559491"/>
                <a:gd name="connsiteY986" fmla="*/ 629199 h 822874"/>
                <a:gd name="connsiteX987" fmla="*/ 5003866 w 5559491"/>
                <a:gd name="connsiteY987" fmla="*/ 616499 h 822874"/>
                <a:gd name="connsiteX988" fmla="*/ 5007041 w 5559491"/>
                <a:gd name="connsiteY988" fmla="*/ 606974 h 822874"/>
                <a:gd name="connsiteX989" fmla="*/ 5016566 w 5559491"/>
                <a:gd name="connsiteY989" fmla="*/ 584749 h 822874"/>
                <a:gd name="connsiteX990" fmla="*/ 5022916 w 5559491"/>
                <a:gd name="connsiteY990" fmla="*/ 594274 h 822874"/>
                <a:gd name="connsiteX991" fmla="*/ 5026091 w 5559491"/>
                <a:gd name="connsiteY991" fmla="*/ 626024 h 822874"/>
                <a:gd name="connsiteX992" fmla="*/ 5029266 w 5559491"/>
                <a:gd name="connsiteY992" fmla="*/ 610149 h 822874"/>
                <a:gd name="connsiteX993" fmla="*/ 5035616 w 5559491"/>
                <a:gd name="connsiteY993" fmla="*/ 597449 h 822874"/>
                <a:gd name="connsiteX994" fmla="*/ 5041966 w 5559491"/>
                <a:gd name="connsiteY994" fmla="*/ 581574 h 822874"/>
                <a:gd name="connsiteX995" fmla="*/ 5057841 w 5559491"/>
                <a:gd name="connsiteY995" fmla="*/ 591099 h 822874"/>
                <a:gd name="connsiteX996" fmla="*/ 5064191 w 5559491"/>
                <a:gd name="connsiteY996" fmla="*/ 600624 h 822874"/>
                <a:gd name="connsiteX997" fmla="*/ 5070541 w 5559491"/>
                <a:gd name="connsiteY997" fmla="*/ 641899 h 822874"/>
                <a:gd name="connsiteX998" fmla="*/ 5083241 w 5559491"/>
                <a:gd name="connsiteY998" fmla="*/ 683174 h 822874"/>
                <a:gd name="connsiteX999" fmla="*/ 5086416 w 5559491"/>
                <a:gd name="connsiteY999" fmla="*/ 670474 h 822874"/>
                <a:gd name="connsiteX1000" fmla="*/ 5092766 w 5559491"/>
                <a:gd name="connsiteY1000" fmla="*/ 635549 h 822874"/>
                <a:gd name="connsiteX1001" fmla="*/ 5095941 w 5559491"/>
                <a:gd name="connsiteY1001" fmla="*/ 594274 h 822874"/>
                <a:gd name="connsiteX1002" fmla="*/ 5102291 w 5559491"/>
                <a:gd name="connsiteY1002" fmla="*/ 537124 h 822874"/>
                <a:gd name="connsiteX1003" fmla="*/ 5108641 w 5559491"/>
                <a:gd name="connsiteY1003" fmla="*/ 514899 h 822874"/>
                <a:gd name="connsiteX1004" fmla="*/ 5111816 w 5559491"/>
                <a:gd name="connsiteY1004" fmla="*/ 562524 h 822874"/>
                <a:gd name="connsiteX1005" fmla="*/ 5118166 w 5559491"/>
                <a:gd name="connsiteY1005" fmla="*/ 543474 h 822874"/>
                <a:gd name="connsiteX1006" fmla="*/ 5121341 w 5559491"/>
                <a:gd name="connsiteY1006" fmla="*/ 597449 h 822874"/>
                <a:gd name="connsiteX1007" fmla="*/ 5127691 w 5559491"/>
                <a:gd name="connsiteY1007" fmla="*/ 581574 h 822874"/>
                <a:gd name="connsiteX1008" fmla="*/ 5134041 w 5559491"/>
                <a:gd name="connsiteY1008" fmla="*/ 562524 h 822874"/>
                <a:gd name="connsiteX1009" fmla="*/ 5140391 w 5559491"/>
                <a:gd name="connsiteY1009" fmla="*/ 543474 h 822874"/>
                <a:gd name="connsiteX1010" fmla="*/ 5146741 w 5559491"/>
                <a:gd name="connsiteY1010" fmla="*/ 521249 h 822874"/>
                <a:gd name="connsiteX1011" fmla="*/ 5149916 w 5559491"/>
                <a:gd name="connsiteY1011" fmla="*/ 508549 h 822874"/>
                <a:gd name="connsiteX1012" fmla="*/ 5156266 w 5559491"/>
                <a:gd name="connsiteY1012" fmla="*/ 483149 h 822874"/>
                <a:gd name="connsiteX1013" fmla="*/ 5159441 w 5559491"/>
                <a:gd name="connsiteY1013" fmla="*/ 502199 h 822874"/>
                <a:gd name="connsiteX1014" fmla="*/ 5156266 w 5559491"/>
                <a:gd name="connsiteY1014" fmla="*/ 518074 h 822874"/>
                <a:gd name="connsiteX1015" fmla="*/ 5162616 w 5559491"/>
                <a:gd name="connsiteY1015" fmla="*/ 533949 h 822874"/>
                <a:gd name="connsiteX1016" fmla="*/ 5168966 w 5559491"/>
                <a:gd name="connsiteY1016" fmla="*/ 660949 h 822874"/>
                <a:gd name="connsiteX1017" fmla="*/ 5172141 w 5559491"/>
                <a:gd name="connsiteY1017" fmla="*/ 670474 h 822874"/>
                <a:gd name="connsiteX1018" fmla="*/ 5181666 w 5559491"/>
                <a:gd name="connsiteY1018" fmla="*/ 645074 h 822874"/>
                <a:gd name="connsiteX1019" fmla="*/ 5184841 w 5559491"/>
                <a:gd name="connsiteY1019" fmla="*/ 632374 h 822874"/>
                <a:gd name="connsiteX1020" fmla="*/ 5191191 w 5559491"/>
                <a:gd name="connsiteY1020" fmla="*/ 616499 h 822874"/>
                <a:gd name="connsiteX1021" fmla="*/ 5200716 w 5559491"/>
                <a:gd name="connsiteY1021" fmla="*/ 587924 h 822874"/>
                <a:gd name="connsiteX1022" fmla="*/ 5210241 w 5559491"/>
                <a:gd name="connsiteY1022" fmla="*/ 552999 h 822874"/>
                <a:gd name="connsiteX1023" fmla="*/ 5216591 w 5559491"/>
                <a:gd name="connsiteY1023" fmla="*/ 518074 h 822874"/>
                <a:gd name="connsiteX1024" fmla="*/ 5222941 w 5559491"/>
                <a:gd name="connsiteY1024" fmla="*/ 492674 h 822874"/>
                <a:gd name="connsiteX1025" fmla="*/ 5226116 w 5559491"/>
                <a:gd name="connsiteY1025" fmla="*/ 502199 h 822874"/>
                <a:gd name="connsiteX1026" fmla="*/ 5219766 w 5559491"/>
                <a:gd name="connsiteY1026" fmla="*/ 533949 h 822874"/>
                <a:gd name="connsiteX1027" fmla="*/ 5213416 w 5559491"/>
                <a:gd name="connsiteY1027" fmla="*/ 581574 h 822874"/>
                <a:gd name="connsiteX1028" fmla="*/ 5210241 w 5559491"/>
                <a:gd name="connsiteY1028" fmla="*/ 600624 h 822874"/>
                <a:gd name="connsiteX1029" fmla="*/ 5216591 w 5559491"/>
                <a:gd name="connsiteY1029" fmla="*/ 562524 h 822874"/>
                <a:gd name="connsiteX1030" fmla="*/ 5219766 w 5559491"/>
                <a:gd name="connsiteY1030" fmla="*/ 508549 h 822874"/>
                <a:gd name="connsiteX1031" fmla="*/ 5229291 w 5559491"/>
                <a:gd name="connsiteY1031" fmla="*/ 457749 h 822874"/>
                <a:gd name="connsiteX1032" fmla="*/ 5232466 w 5559491"/>
                <a:gd name="connsiteY1032" fmla="*/ 425999 h 822874"/>
                <a:gd name="connsiteX1033" fmla="*/ 5229291 w 5559491"/>
                <a:gd name="connsiteY1033" fmla="*/ 679999 h 822874"/>
                <a:gd name="connsiteX1034" fmla="*/ 5235641 w 5559491"/>
                <a:gd name="connsiteY1034" fmla="*/ 664124 h 822874"/>
                <a:gd name="connsiteX1035" fmla="*/ 5238816 w 5559491"/>
                <a:gd name="connsiteY1035" fmla="*/ 648249 h 822874"/>
                <a:gd name="connsiteX1036" fmla="*/ 5241991 w 5559491"/>
                <a:gd name="connsiteY1036" fmla="*/ 629199 h 822874"/>
                <a:gd name="connsiteX1037" fmla="*/ 5245166 w 5559491"/>
                <a:gd name="connsiteY1037" fmla="*/ 606974 h 822874"/>
                <a:gd name="connsiteX1038" fmla="*/ 5251516 w 5559491"/>
                <a:gd name="connsiteY1038" fmla="*/ 584749 h 822874"/>
                <a:gd name="connsiteX1039" fmla="*/ 5254691 w 5559491"/>
                <a:gd name="connsiteY1039" fmla="*/ 572049 h 822874"/>
                <a:gd name="connsiteX1040" fmla="*/ 5257866 w 5559491"/>
                <a:gd name="connsiteY1040" fmla="*/ 581574 h 822874"/>
                <a:gd name="connsiteX1041" fmla="*/ 5261041 w 5559491"/>
                <a:gd name="connsiteY1041" fmla="*/ 629199 h 822874"/>
                <a:gd name="connsiteX1042" fmla="*/ 5267391 w 5559491"/>
                <a:gd name="connsiteY1042" fmla="*/ 616499 h 822874"/>
                <a:gd name="connsiteX1043" fmla="*/ 5273741 w 5559491"/>
                <a:gd name="connsiteY1043" fmla="*/ 606974 h 822874"/>
                <a:gd name="connsiteX1044" fmla="*/ 5289616 w 5559491"/>
                <a:gd name="connsiteY1044" fmla="*/ 578399 h 822874"/>
                <a:gd name="connsiteX1045" fmla="*/ 5295966 w 5559491"/>
                <a:gd name="connsiteY1045" fmla="*/ 594274 h 822874"/>
                <a:gd name="connsiteX1046" fmla="*/ 5302316 w 5559491"/>
                <a:gd name="connsiteY1046" fmla="*/ 632374 h 822874"/>
                <a:gd name="connsiteX1047" fmla="*/ 5311841 w 5559491"/>
                <a:gd name="connsiteY1047" fmla="*/ 616499 h 822874"/>
                <a:gd name="connsiteX1048" fmla="*/ 5315016 w 5559491"/>
                <a:gd name="connsiteY1048" fmla="*/ 584749 h 822874"/>
                <a:gd name="connsiteX1049" fmla="*/ 5318191 w 5559491"/>
                <a:gd name="connsiteY1049" fmla="*/ 568874 h 822874"/>
                <a:gd name="connsiteX1050" fmla="*/ 5321366 w 5559491"/>
                <a:gd name="connsiteY1050" fmla="*/ 556174 h 822874"/>
                <a:gd name="connsiteX1051" fmla="*/ 5324541 w 5559491"/>
                <a:gd name="connsiteY1051" fmla="*/ 537124 h 822874"/>
                <a:gd name="connsiteX1052" fmla="*/ 5327716 w 5559491"/>
                <a:gd name="connsiteY1052" fmla="*/ 527599 h 822874"/>
                <a:gd name="connsiteX1053" fmla="*/ 5321366 w 5559491"/>
                <a:gd name="connsiteY1053" fmla="*/ 556174 h 822874"/>
                <a:gd name="connsiteX1054" fmla="*/ 5318191 w 5559491"/>
                <a:gd name="connsiteY1054" fmla="*/ 600624 h 822874"/>
                <a:gd name="connsiteX1055" fmla="*/ 5327716 w 5559491"/>
                <a:gd name="connsiteY1055" fmla="*/ 540299 h 822874"/>
                <a:gd name="connsiteX1056" fmla="*/ 5330891 w 5559491"/>
                <a:gd name="connsiteY1056" fmla="*/ 524424 h 822874"/>
                <a:gd name="connsiteX1057" fmla="*/ 5327716 w 5559491"/>
                <a:gd name="connsiteY1057" fmla="*/ 549824 h 822874"/>
                <a:gd name="connsiteX1058" fmla="*/ 5324541 w 5559491"/>
                <a:gd name="connsiteY1058" fmla="*/ 578399 h 822874"/>
                <a:gd name="connsiteX1059" fmla="*/ 5327716 w 5559491"/>
                <a:gd name="connsiteY1059" fmla="*/ 616499 h 822874"/>
                <a:gd name="connsiteX1060" fmla="*/ 5330891 w 5559491"/>
                <a:gd name="connsiteY1060" fmla="*/ 597449 h 822874"/>
                <a:gd name="connsiteX1061" fmla="*/ 5334066 w 5559491"/>
                <a:gd name="connsiteY1061" fmla="*/ 552999 h 822874"/>
                <a:gd name="connsiteX1062" fmla="*/ 5340416 w 5559491"/>
                <a:gd name="connsiteY1062" fmla="*/ 435524 h 822874"/>
                <a:gd name="connsiteX1063" fmla="*/ 5353116 w 5559491"/>
                <a:gd name="connsiteY1063" fmla="*/ 365674 h 822874"/>
                <a:gd name="connsiteX1064" fmla="*/ 5359466 w 5559491"/>
                <a:gd name="connsiteY1064" fmla="*/ 289474 h 822874"/>
                <a:gd name="connsiteX1065" fmla="*/ 5362641 w 5559491"/>
                <a:gd name="connsiteY1065" fmla="*/ 273599 h 822874"/>
                <a:gd name="connsiteX1066" fmla="*/ 5365816 w 5559491"/>
                <a:gd name="connsiteY1066" fmla="*/ 238674 h 822874"/>
                <a:gd name="connsiteX1067" fmla="*/ 5368991 w 5559491"/>
                <a:gd name="connsiteY1067" fmla="*/ 229149 h 822874"/>
                <a:gd name="connsiteX1068" fmla="*/ 5372166 w 5559491"/>
                <a:gd name="connsiteY1068" fmla="*/ 216449 h 822874"/>
                <a:gd name="connsiteX1069" fmla="*/ 5375341 w 5559491"/>
                <a:gd name="connsiteY1069" fmla="*/ 200574 h 822874"/>
                <a:gd name="connsiteX1070" fmla="*/ 5378516 w 5559491"/>
                <a:gd name="connsiteY1070" fmla="*/ 181524 h 822874"/>
                <a:gd name="connsiteX1071" fmla="*/ 5381691 w 5559491"/>
                <a:gd name="connsiteY1071" fmla="*/ 171999 h 822874"/>
                <a:gd name="connsiteX1072" fmla="*/ 5384866 w 5559491"/>
                <a:gd name="connsiteY1072" fmla="*/ 159299 h 822874"/>
                <a:gd name="connsiteX1073" fmla="*/ 5388041 w 5559491"/>
                <a:gd name="connsiteY1073" fmla="*/ 149774 h 822874"/>
                <a:gd name="connsiteX1074" fmla="*/ 5391216 w 5559491"/>
                <a:gd name="connsiteY1074" fmla="*/ 133899 h 822874"/>
                <a:gd name="connsiteX1075" fmla="*/ 5397566 w 5559491"/>
                <a:gd name="connsiteY1075" fmla="*/ 114849 h 822874"/>
                <a:gd name="connsiteX1076" fmla="*/ 5400741 w 5559491"/>
                <a:gd name="connsiteY1076" fmla="*/ 98974 h 822874"/>
                <a:gd name="connsiteX1077" fmla="*/ 5397566 w 5559491"/>
                <a:gd name="connsiteY1077" fmla="*/ 118024 h 822874"/>
                <a:gd name="connsiteX1078" fmla="*/ 5394391 w 5559491"/>
                <a:gd name="connsiteY1078" fmla="*/ 152949 h 822874"/>
                <a:gd name="connsiteX1079" fmla="*/ 5397566 w 5559491"/>
                <a:gd name="connsiteY1079" fmla="*/ 245024 h 822874"/>
                <a:gd name="connsiteX1080" fmla="*/ 5400741 w 5559491"/>
                <a:gd name="connsiteY1080" fmla="*/ 235499 h 822874"/>
                <a:gd name="connsiteX1081" fmla="*/ 5403916 w 5559491"/>
                <a:gd name="connsiteY1081" fmla="*/ 219624 h 822874"/>
                <a:gd name="connsiteX1082" fmla="*/ 5410266 w 5559491"/>
                <a:gd name="connsiteY1082" fmla="*/ 197399 h 822874"/>
                <a:gd name="connsiteX1083" fmla="*/ 5413441 w 5559491"/>
                <a:gd name="connsiteY1083" fmla="*/ 181524 h 822874"/>
                <a:gd name="connsiteX1084" fmla="*/ 5419791 w 5559491"/>
                <a:gd name="connsiteY1084" fmla="*/ 267249 h 822874"/>
                <a:gd name="connsiteX1085" fmla="*/ 5422966 w 5559491"/>
                <a:gd name="connsiteY1085" fmla="*/ 457749 h 822874"/>
                <a:gd name="connsiteX1086" fmla="*/ 5426141 w 5559491"/>
                <a:gd name="connsiteY1086" fmla="*/ 483149 h 822874"/>
                <a:gd name="connsiteX1087" fmla="*/ 5429316 w 5559491"/>
                <a:gd name="connsiteY1087" fmla="*/ 518074 h 822874"/>
                <a:gd name="connsiteX1088" fmla="*/ 5432491 w 5559491"/>
                <a:gd name="connsiteY1088" fmla="*/ 572049 h 822874"/>
                <a:gd name="connsiteX1089" fmla="*/ 5435666 w 5559491"/>
                <a:gd name="connsiteY1089" fmla="*/ 594274 h 822874"/>
                <a:gd name="connsiteX1090" fmla="*/ 5442016 w 5559491"/>
                <a:gd name="connsiteY1090" fmla="*/ 645074 h 822874"/>
                <a:gd name="connsiteX1091" fmla="*/ 5448366 w 5559491"/>
                <a:gd name="connsiteY1091" fmla="*/ 679999 h 822874"/>
                <a:gd name="connsiteX1092" fmla="*/ 5454716 w 5559491"/>
                <a:gd name="connsiteY1092" fmla="*/ 699049 h 822874"/>
                <a:gd name="connsiteX1093" fmla="*/ 5467416 w 5559491"/>
                <a:gd name="connsiteY1093" fmla="*/ 664124 h 822874"/>
                <a:gd name="connsiteX1094" fmla="*/ 5473766 w 5559491"/>
                <a:gd name="connsiteY1094" fmla="*/ 648249 h 822874"/>
                <a:gd name="connsiteX1095" fmla="*/ 5483291 w 5559491"/>
                <a:gd name="connsiteY1095" fmla="*/ 622849 h 822874"/>
                <a:gd name="connsiteX1096" fmla="*/ 5492816 w 5559491"/>
                <a:gd name="connsiteY1096" fmla="*/ 676824 h 822874"/>
                <a:gd name="connsiteX1097" fmla="*/ 5499166 w 5559491"/>
                <a:gd name="connsiteY1097" fmla="*/ 664124 h 822874"/>
                <a:gd name="connsiteX1098" fmla="*/ 5502341 w 5559491"/>
                <a:gd name="connsiteY1098" fmla="*/ 676824 h 822874"/>
                <a:gd name="connsiteX1099" fmla="*/ 5505516 w 5559491"/>
                <a:gd name="connsiteY1099" fmla="*/ 702224 h 822874"/>
                <a:gd name="connsiteX1100" fmla="*/ 5511866 w 5559491"/>
                <a:gd name="connsiteY1100" fmla="*/ 689524 h 822874"/>
                <a:gd name="connsiteX1101" fmla="*/ 5515041 w 5559491"/>
                <a:gd name="connsiteY1101" fmla="*/ 676824 h 822874"/>
                <a:gd name="connsiteX1102" fmla="*/ 5537266 w 5559491"/>
                <a:gd name="connsiteY1102" fmla="*/ 635549 h 822874"/>
                <a:gd name="connsiteX1103" fmla="*/ 5546791 w 5559491"/>
                <a:gd name="connsiteY1103" fmla="*/ 616499 h 822874"/>
                <a:gd name="connsiteX1104" fmla="*/ 5549966 w 5559491"/>
                <a:gd name="connsiteY1104" fmla="*/ 603799 h 822874"/>
                <a:gd name="connsiteX1105" fmla="*/ 5553141 w 5559491"/>
                <a:gd name="connsiteY1105" fmla="*/ 616499 h 822874"/>
                <a:gd name="connsiteX1106" fmla="*/ 5556316 w 5559491"/>
                <a:gd name="connsiteY1106" fmla="*/ 695874 h 822874"/>
                <a:gd name="connsiteX1107" fmla="*/ 5559491 w 5559491"/>
                <a:gd name="connsiteY1107" fmla="*/ 708574 h 82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Lst>
              <a:rect l="l" t="t" r="r" b="b"/>
              <a:pathLst>
                <a:path w="5559491" h="822874">
                  <a:moveTo>
                    <a:pt x="9591" y="467274"/>
                  </a:moveTo>
                  <a:lnTo>
                    <a:pt x="19116" y="495849"/>
                  </a:lnTo>
                  <a:lnTo>
                    <a:pt x="22291" y="505374"/>
                  </a:lnTo>
                  <a:cubicBezTo>
                    <a:pt x="23349" y="523366"/>
                    <a:pt x="24135" y="541375"/>
                    <a:pt x="25466" y="559349"/>
                  </a:cubicBezTo>
                  <a:cubicBezTo>
                    <a:pt x="26252" y="569956"/>
                    <a:pt x="27633" y="601687"/>
                    <a:pt x="28641" y="591099"/>
                  </a:cubicBezTo>
                  <a:cubicBezTo>
                    <a:pt x="38544" y="487122"/>
                    <a:pt x="0" y="503279"/>
                    <a:pt x="41341" y="489499"/>
                  </a:cubicBezTo>
                  <a:cubicBezTo>
                    <a:pt x="48749" y="467274"/>
                    <a:pt x="45574" y="464099"/>
                    <a:pt x="50866" y="479974"/>
                  </a:cubicBezTo>
                  <a:cubicBezTo>
                    <a:pt x="51924" y="497966"/>
                    <a:pt x="52480" y="515994"/>
                    <a:pt x="54041" y="533949"/>
                  </a:cubicBezTo>
                  <a:cubicBezTo>
                    <a:pt x="54599" y="540362"/>
                    <a:pt x="56064" y="546665"/>
                    <a:pt x="57216" y="552999"/>
                  </a:cubicBezTo>
                  <a:cubicBezTo>
                    <a:pt x="59903" y="567779"/>
                    <a:pt x="60169" y="567984"/>
                    <a:pt x="63566" y="581574"/>
                  </a:cubicBezTo>
                  <a:cubicBezTo>
                    <a:pt x="68830" y="573678"/>
                    <a:pt x="72813" y="568556"/>
                    <a:pt x="76266" y="559349"/>
                  </a:cubicBezTo>
                  <a:cubicBezTo>
                    <a:pt x="77798" y="555263"/>
                    <a:pt x="78383" y="550882"/>
                    <a:pt x="79441" y="546649"/>
                  </a:cubicBezTo>
                  <a:cubicBezTo>
                    <a:pt x="80499" y="573107"/>
                    <a:pt x="80219" y="599653"/>
                    <a:pt x="82616" y="626024"/>
                  </a:cubicBezTo>
                  <a:cubicBezTo>
                    <a:pt x="82919" y="629357"/>
                    <a:pt x="85065" y="619766"/>
                    <a:pt x="85791" y="616499"/>
                  </a:cubicBezTo>
                  <a:cubicBezTo>
                    <a:pt x="87188" y="610215"/>
                    <a:pt x="87908" y="603799"/>
                    <a:pt x="88966" y="597449"/>
                  </a:cubicBezTo>
                  <a:cubicBezTo>
                    <a:pt x="90024" y="567816"/>
                    <a:pt x="75693" y="533221"/>
                    <a:pt x="92141" y="508549"/>
                  </a:cubicBezTo>
                  <a:cubicBezTo>
                    <a:pt x="106829" y="486517"/>
                    <a:pt x="92919" y="561553"/>
                    <a:pt x="95316" y="587924"/>
                  </a:cubicBezTo>
                  <a:cubicBezTo>
                    <a:pt x="95619" y="591257"/>
                    <a:pt x="97835" y="581681"/>
                    <a:pt x="98491" y="578399"/>
                  </a:cubicBezTo>
                  <a:cubicBezTo>
                    <a:pt x="110620" y="517755"/>
                    <a:pt x="97476" y="540233"/>
                    <a:pt x="114366" y="514899"/>
                  </a:cubicBezTo>
                  <a:cubicBezTo>
                    <a:pt x="115424" y="508549"/>
                    <a:pt x="116830" y="502247"/>
                    <a:pt x="117541" y="495849"/>
                  </a:cubicBezTo>
                  <a:cubicBezTo>
                    <a:pt x="118948" y="483183"/>
                    <a:pt x="119032" y="470381"/>
                    <a:pt x="120716" y="457749"/>
                  </a:cubicBezTo>
                  <a:cubicBezTo>
                    <a:pt x="121158" y="454432"/>
                    <a:pt x="123891" y="444877"/>
                    <a:pt x="123891" y="448224"/>
                  </a:cubicBezTo>
                  <a:cubicBezTo>
                    <a:pt x="123891" y="454662"/>
                    <a:pt x="121774" y="460924"/>
                    <a:pt x="120716" y="467274"/>
                  </a:cubicBezTo>
                  <a:cubicBezTo>
                    <a:pt x="121774" y="504316"/>
                    <a:pt x="120432" y="541504"/>
                    <a:pt x="123891" y="578399"/>
                  </a:cubicBezTo>
                  <a:cubicBezTo>
                    <a:pt x="124247" y="582198"/>
                    <a:pt x="128691" y="572361"/>
                    <a:pt x="130241" y="568874"/>
                  </a:cubicBezTo>
                  <a:cubicBezTo>
                    <a:pt x="132959" y="562757"/>
                    <a:pt x="134474" y="556174"/>
                    <a:pt x="136591" y="549824"/>
                  </a:cubicBezTo>
                  <a:cubicBezTo>
                    <a:pt x="141802" y="534192"/>
                    <a:pt x="139216" y="543600"/>
                    <a:pt x="142941" y="521249"/>
                  </a:cubicBezTo>
                  <a:cubicBezTo>
                    <a:pt x="143999" y="542416"/>
                    <a:pt x="144356" y="563629"/>
                    <a:pt x="146116" y="584749"/>
                  </a:cubicBezTo>
                  <a:cubicBezTo>
                    <a:pt x="146478" y="589098"/>
                    <a:pt x="144927" y="597449"/>
                    <a:pt x="149291" y="597449"/>
                  </a:cubicBezTo>
                  <a:cubicBezTo>
                    <a:pt x="153655" y="597449"/>
                    <a:pt x="151408" y="588982"/>
                    <a:pt x="152466" y="584749"/>
                  </a:cubicBezTo>
                  <a:cubicBezTo>
                    <a:pt x="154534" y="566141"/>
                    <a:pt x="155796" y="552070"/>
                    <a:pt x="158816" y="533949"/>
                  </a:cubicBezTo>
                  <a:cubicBezTo>
                    <a:pt x="159703" y="528626"/>
                    <a:pt x="160933" y="523366"/>
                    <a:pt x="161991" y="518074"/>
                  </a:cubicBezTo>
                  <a:cubicBezTo>
                    <a:pt x="163049" y="544532"/>
                    <a:pt x="161588" y="571212"/>
                    <a:pt x="165166" y="597449"/>
                  </a:cubicBezTo>
                  <a:cubicBezTo>
                    <a:pt x="165682" y="601230"/>
                    <a:pt x="168463" y="585634"/>
                    <a:pt x="171516" y="587924"/>
                  </a:cubicBezTo>
                  <a:cubicBezTo>
                    <a:pt x="176871" y="591940"/>
                    <a:pt x="175749" y="600624"/>
                    <a:pt x="177866" y="606974"/>
                  </a:cubicBezTo>
                  <a:lnTo>
                    <a:pt x="181041" y="616499"/>
                  </a:lnTo>
                  <a:cubicBezTo>
                    <a:pt x="182099" y="619674"/>
                    <a:pt x="183560" y="622742"/>
                    <a:pt x="184216" y="626024"/>
                  </a:cubicBezTo>
                  <a:cubicBezTo>
                    <a:pt x="188047" y="645181"/>
                    <a:pt x="185684" y="636779"/>
                    <a:pt x="190566" y="651424"/>
                  </a:cubicBezTo>
                  <a:cubicBezTo>
                    <a:pt x="191624" y="637666"/>
                    <a:pt x="192433" y="623886"/>
                    <a:pt x="193741" y="610149"/>
                  </a:cubicBezTo>
                  <a:cubicBezTo>
                    <a:pt x="194550" y="601655"/>
                    <a:pt x="195919" y="593223"/>
                    <a:pt x="196916" y="584749"/>
                  </a:cubicBezTo>
                  <a:cubicBezTo>
                    <a:pt x="198036" y="575231"/>
                    <a:pt x="199033" y="565699"/>
                    <a:pt x="200091" y="556174"/>
                  </a:cubicBezTo>
                  <a:cubicBezTo>
                    <a:pt x="201064" y="559092"/>
                    <a:pt x="207000" y="578399"/>
                    <a:pt x="209616" y="578399"/>
                  </a:cubicBezTo>
                  <a:cubicBezTo>
                    <a:pt x="213980" y="578399"/>
                    <a:pt x="211733" y="569932"/>
                    <a:pt x="212791" y="565699"/>
                  </a:cubicBezTo>
                  <a:cubicBezTo>
                    <a:pt x="213849" y="580516"/>
                    <a:pt x="214124" y="595409"/>
                    <a:pt x="215966" y="610149"/>
                  </a:cubicBezTo>
                  <a:cubicBezTo>
                    <a:pt x="217305" y="620859"/>
                    <a:pt x="222316" y="641899"/>
                    <a:pt x="222316" y="641899"/>
                  </a:cubicBezTo>
                  <a:cubicBezTo>
                    <a:pt x="231033" y="615749"/>
                    <a:pt x="227719" y="629475"/>
                    <a:pt x="231841" y="600624"/>
                  </a:cubicBezTo>
                  <a:cubicBezTo>
                    <a:pt x="232899" y="581574"/>
                    <a:pt x="233363" y="562482"/>
                    <a:pt x="235016" y="543474"/>
                  </a:cubicBezTo>
                  <a:cubicBezTo>
                    <a:pt x="235483" y="538098"/>
                    <a:pt x="237370" y="532933"/>
                    <a:pt x="238191" y="527599"/>
                  </a:cubicBezTo>
                  <a:cubicBezTo>
                    <a:pt x="239488" y="519166"/>
                    <a:pt x="240308" y="510666"/>
                    <a:pt x="241366" y="502199"/>
                  </a:cubicBezTo>
                  <a:cubicBezTo>
                    <a:pt x="249924" y="536431"/>
                    <a:pt x="238647" y="499024"/>
                    <a:pt x="247716" y="499024"/>
                  </a:cubicBezTo>
                  <a:cubicBezTo>
                    <a:pt x="253112" y="499024"/>
                    <a:pt x="250178" y="509550"/>
                    <a:pt x="250891" y="514899"/>
                  </a:cubicBezTo>
                  <a:cubicBezTo>
                    <a:pt x="252297" y="525442"/>
                    <a:pt x="252562" y="536120"/>
                    <a:pt x="254066" y="546649"/>
                  </a:cubicBezTo>
                  <a:cubicBezTo>
                    <a:pt x="255063" y="553626"/>
                    <a:pt x="258154" y="562089"/>
                    <a:pt x="260416" y="568874"/>
                  </a:cubicBezTo>
                  <a:cubicBezTo>
                    <a:pt x="261474" y="563582"/>
                    <a:pt x="262626" y="547690"/>
                    <a:pt x="263591" y="552999"/>
                  </a:cubicBezTo>
                  <a:cubicBezTo>
                    <a:pt x="266626" y="569692"/>
                    <a:pt x="265230" y="586902"/>
                    <a:pt x="266766" y="603799"/>
                  </a:cubicBezTo>
                  <a:cubicBezTo>
                    <a:pt x="267349" y="610210"/>
                    <a:pt x="268962" y="616486"/>
                    <a:pt x="269941" y="622849"/>
                  </a:cubicBezTo>
                  <a:cubicBezTo>
                    <a:pt x="280702" y="692798"/>
                    <a:pt x="267237" y="612505"/>
                    <a:pt x="276291" y="657774"/>
                  </a:cubicBezTo>
                  <a:cubicBezTo>
                    <a:pt x="283718" y="694911"/>
                    <a:pt x="282205" y="688343"/>
                    <a:pt x="285816" y="724449"/>
                  </a:cubicBezTo>
                  <a:cubicBezTo>
                    <a:pt x="287933" y="719157"/>
                    <a:pt x="290490" y="714021"/>
                    <a:pt x="292166" y="708574"/>
                  </a:cubicBezTo>
                  <a:cubicBezTo>
                    <a:pt x="296542" y="694350"/>
                    <a:pt x="298834" y="681584"/>
                    <a:pt x="301691" y="667299"/>
                  </a:cubicBezTo>
                  <a:cubicBezTo>
                    <a:pt x="302749" y="644016"/>
                    <a:pt x="303078" y="620688"/>
                    <a:pt x="304866" y="597449"/>
                  </a:cubicBezTo>
                  <a:cubicBezTo>
                    <a:pt x="305201" y="593098"/>
                    <a:pt x="306661" y="580609"/>
                    <a:pt x="308041" y="584749"/>
                  </a:cubicBezTo>
                  <a:cubicBezTo>
                    <a:pt x="311404" y="594839"/>
                    <a:pt x="310158" y="605916"/>
                    <a:pt x="311216" y="616499"/>
                  </a:cubicBezTo>
                  <a:cubicBezTo>
                    <a:pt x="312274" y="612266"/>
                    <a:pt x="310488" y="605750"/>
                    <a:pt x="314391" y="603799"/>
                  </a:cubicBezTo>
                  <a:cubicBezTo>
                    <a:pt x="317384" y="602302"/>
                    <a:pt x="316647" y="610106"/>
                    <a:pt x="317566" y="613324"/>
                  </a:cubicBezTo>
                  <a:cubicBezTo>
                    <a:pt x="318765" y="617520"/>
                    <a:pt x="319683" y="621791"/>
                    <a:pt x="320741" y="626024"/>
                  </a:cubicBezTo>
                  <a:cubicBezTo>
                    <a:pt x="321799" y="620732"/>
                    <a:pt x="322496" y="615355"/>
                    <a:pt x="323916" y="610149"/>
                  </a:cubicBezTo>
                  <a:cubicBezTo>
                    <a:pt x="325677" y="603691"/>
                    <a:pt x="328953" y="597663"/>
                    <a:pt x="330266" y="591099"/>
                  </a:cubicBezTo>
                  <a:lnTo>
                    <a:pt x="336616" y="559349"/>
                  </a:lnTo>
                  <a:cubicBezTo>
                    <a:pt x="337537" y="562113"/>
                    <a:pt x="341880" y="583495"/>
                    <a:pt x="346141" y="559349"/>
                  </a:cubicBezTo>
                  <a:cubicBezTo>
                    <a:pt x="348722" y="544721"/>
                    <a:pt x="347838" y="529680"/>
                    <a:pt x="349316" y="514899"/>
                  </a:cubicBezTo>
                  <a:cubicBezTo>
                    <a:pt x="349957" y="508493"/>
                    <a:pt x="351433" y="502199"/>
                    <a:pt x="352491" y="495849"/>
                  </a:cubicBezTo>
                  <a:cubicBezTo>
                    <a:pt x="354608" y="505374"/>
                    <a:pt x="353429" y="516305"/>
                    <a:pt x="358841" y="524424"/>
                  </a:cubicBezTo>
                  <a:cubicBezTo>
                    <a:pt x="360958" y="527599"/>
                    <a:pt x="361375" y="514899"/>
                    <a:pt x="365191" y="514899"/>
                  </a:cubicBezTo>
                  <a:cubicBezTo>
                    <a:pt x="369007" y="514899"/>
                    <a:pt x="369424" y="521249"/>
                    <a:pt x="371541" y="524424"/>
                  </a:cubicBezTo>
                  <a:cubicBezTo>
                    <a:pt x="373658" y="537124"/>
                    <a:pt x="375239" y="549925"/>
                    <a:pt x="377891" y="562524"/>
                  </a:cubicBezTo>
                  <a:cubicBezTo>
                    <a:pt x="389929" y="619704"/>
                    <a:pt x="379582" y="547479"/>
                    <a:pt x="387416" y="610149"/>
                  </a:cubicBezTo>
                  <a:cubicBezTo>
                    <a:pt x="395802" y="584992"/>
                    <a:pt x="392666" y="597701"/>
                    <a:pt x="396941" y="572049"/>
                  </a:cubicBezTo>
                  <a:cubicBezTo>
                    <a:pt x="399058" y="580516"/>
                    <a:pt x="401930" y="588829"/>
                    <a:pt x="403291" y="597449"/>
                  </a:cubicBezTo>
                  <a:cubicBezTo>
                    <a:pt x="405114" y="608996"/>
                    <a:pt x="405100" y="620764"/>
                    <a:pt x="406466" y="632374"/>
                  </a:cubicBezTo>
                  <a:cubicBezTo>
                    <a:pt x="407218" y="638767"/>
                    <a:pt x="408583" y="645074"/>
                    <a:pt x="409641" y="651424"/>
                  </a:cubicBezTo>
                  <a:cubicBezTo>
                    <a:pt x="419652" y="611379"/>
                    <a:pt x="410130" y="653132"/>
                    <a:pt x="415991" y="559349"/>
                  </a:cubicBezTo>
                  <a:cubicBezTo>
                    <a:pt x="416458" y="551880"/>
                    <a:pt x="418108" y="544532"/>
                    <a:pt x="419166" y="537124"/>
                  </a:cubicBezTo>
                  <a:cubicBezTo>
                    <a:pt x="422341" y="554057"/>
                    <a:pt x="428153" y="605144"/>
                    <a:pt x="428691" y="587924"/>
                  </a:cubicBezTo>
                  <a:cubicBezTo>
                    <a:pt x="432100" y="478844"/>
                    <a:pt x="427074" y="519867"/>
                    <a:pt x="435041" y="464099"/>
                  </a:cubicBezTo>
                  <a:cubicBezTo>
                    <a:pt x="436512" y="486167"/>
                    <a:pt x="438938" y="526525"/>
                    <a:pt x="441391" y="549824"/>
                  </a:cubicBezTo>
                  <a:cubicBezTo>
                    <a:pt x="442174" y="557266"/>
                    <a:pt x="443638" y="564623"/>
                    <a:pt x="444566" y="572049"/>
                  </a:cubicBezTo>
                  <a:cubicBezTo>
                    <a:pt x="445755" y="581559"/>
                    <a:pt x="446683" y="591099"/>
                    <a:pt x="447741" y="600624"/>
                  </a:cubicBezTo>
                  <a:cubicBezTo>
                    <a:pt x="448799" y="597449"/>
                    <a:pt x="450317" y="594392"/>
                    <a:pt x="450916" y="591099"/>
                  </a:cubicBezTo>
                  <a:cubicBezTo>
                    <a:pt x="452442" y="582704"/>
                    <a:pt x="450275" y="573331"/>
                    <a:pt x="454091" y="565699"/>
                  </a:cubicBezTo>
                  <a:cubicBezTo>
                    <a:pt x="456042" y="561796"/>
                    <a:pt x="456319" y="574139"/>
                    <a:pt x="457266" y="578399"/>
                  </a:cubicBezTo>
                  <a:cubicBezTo>
                    <a:pt x="458437" y="583667"/>
                    <a:pt x="458958" y="589085"/>
                    <a:pt x="460441" y="594274"/>
                  </a:cubicBezTo>
                  <a:cubicBezTo>
                    <a:pt x="463199" y="603928"/>
                    <a:pt x="469966" y="622849"/>
                    <a:pt x="469966" y="622849"/>
                  </a:cubicBezTo>
                  <a:cubicBezTo>
                    <a:pt x="471024" y="630257"/>
                    <a:pt x="472267" y="637642"/>
                    <a:pt x="473141" y="645074"/>
                  </a:cubicBezTo>
                  <a:cubicBezTo>
                    <a:pt x="480111" y="704316"/>
                    <a:pt x="472126" y="678122"/>
                    <a:pt x="482666" y="606974"/>
                  </a:cubicBezTo>
                  <a:cubicBezTo>
                    <a:pt x="483501" y="601336"/>
                    <a:pt x="486899" y="596391"/>
                    <a:pt x="489016" y="591099"/>
                  </a:cubicBezTo>
                  <a:cubicBezTo>
                    <a:pt x="499080" y="621292"/>
                    <a:pt x="483135" y="577462"/>
                    <a:pt x="495366" y="552999"/>
                  </a:cubicBezTo>
                  <a:cubicBezTo>
                    <a:pt x="499730" y="544272"/>
                    <a:pt x="499672" y="572033"/>
                    <a:pt x="501716" y="581574"/>
                  </a:cubicBezTo>
                  <a:cubicBezTo>
                    <a:pt x="508747" y="614385"/>
                    <a:pt x="500785" y="578697"/>
                    <a:pt x="508066" y="626024"/>
                  </a:cubicBezTo>
                  <a:cubicBezTo>
                    <a:pt x="508730" y="630337"/>
                    <a:pt x="510183" y="634491"/>
                    <a:pt x="511241" y="638724"/>
                  </a:cubicBezTo>
                  <a:cubicBezTo>
                    <a:pt x="531852" y="607808"/>
                    <a:pt x="506221" y="649793"/>
                    <a:pt x="520766" y="562524"/>
                  </a:cubicBezTo>
                  <a:cubicBezTo>
                    <a:pt x="522342" y="553071"/>
                    <a:pt x="522674" y="581599"/>
                    <a:pt x="523941" y="591099"/>
                  </a:cubicBezTo>
                  <a:cubicBezTo>
                    <a:pt x="531819" y="650182"/>
                    <a:pt x="521595" y="554935"/>
                    <a:pt x="530291" y="641899"/>
                  </a:cubicBezTo>
                  <a:cubicBezTo>
                    <a:pt x="532408" y="637666"/>
                    <a:pt x="535144" y="633689"/>
                    <a:pt x="536641" y="629199"/>
                  </a:cubicBezTo>
                  <a:cubicBezTo>
                    <a:pt x="538348" y="624079"/>
                    <a:pt x="534989" y="610911"/>
                    <a:pt x="539816" y="613324"/>
                  </a:cubicBezTo>
                  <a:cubicBezTo>
                    <a:pt x="545574" y="616203"/>
                    <a:pt x="541839" y="626040"/>
                    <a:pt x="542991" y="632374"/>
                  </a:cubicBezTo>
                  <a:cubicBezTo>
                    <a:pt x="548809" y="664373"/>
                    <a:pt x="543963" y="630629"/>
                    <a:pt x="549341" y="673649"/>
                  </a:cubicBezTo>
                  <a:cubicBezTo>
                    <a:pt x="550399" y="670474"/>
                    <a:pt x="551597" y="667342"/>
                    <a:pt x="552516" y="664124"/>
                  </a:cubicBezTo>
                  <a:cubicBezTo>
                    <a:pt x="553715" y="659928"/>
                    <a:pt x="553270" y="647793"/>
                    <a:pt x="555691" y="651424"/>
                  </a:cubicBezTo>
                  <a:cubicBezTo>
                    <a:pt x="559842" y="657651"/>
                    <a:pt x="557527" y="666286"/>
                    <a:pt x="558866" y="673649"/>
                  </a:cubicBezTo>
                  <a:cubicBezTo>
                    <a:pt x="561347" y="687297"/>
                    <a:pt x="561816" y="683973"/>
                    <a:pt x="565216" y="695874"/>
                  </a:cubicBezTo>
                  <a:cubicBezTo>
                    <a:pt x="566415" y="700070"/>
                    <a:pt x="567333" y="704341"/>
                    <a:pt x="568391" y="708574"/>
                  </a:cubicBezTo>
                  <a:cubicBezTo>
                    <a:pt x="578115" y="679401"/>
                    <a:pt x="568440" y="711212"/>
                    <a:pt x="574741" y="641899"/>
                  </a:cubicBezTo>
                  <a:cubicBezTo>
                    <a:pt x="574967" y="639412"/>
                    <a:pt x="579420" y="623015"/>
                    <a:pt x="581091" y="619674"/>
                  </a:cubicBezTo>
                  <a:cubicBezTo>
                    <a:pt x="582798" y="616261"/>
                    <a:pt x="585324" y="613324"/>
                    <a:pt x="587441" y="610149"/>
                  </a:cubicBezTo>
                  <a:cubicBezTo>
                    <a:pt x="589558" y="601682"/>
                    <a:pt x="592827" y="576075"/>
                    <a:pt x="593791" y="584749"/>
                  </a:cubicBezTo>
                  <a:cubicBezTo>
                    <a:pt x="594849" y="594274"/>
                    <a:pt x="595777" y="603814"/>
                    <a:pt x="596966" y="613324"/>
                  </a:cubicBezTo>
                  <a:cubicBezTo>
                    <a:pt x="600760" y="643674"/>
                    <a:pt x="603305" y="648119"/>
                    <a:pt x="606491" y="686349"/>
                  </a:cubicBezTo>
                  <a:cubicBezTo>
                    <a:pt x="609944" y="727784"/>
                    <a:pt x="605636" y="712359"/>
                    <a:pt x="612841" y="733974"/>
                  </a:cubicBezTo>
                  <a:cubicBezTo>
                    <a:pt x="613899" y="728682"/>
                    <a:pt x="612200" y="721915"/>
                    <a:pt x="616016" y="718099"/>
                  </a:cubicBezTo>
                  <a:cubicBezTo>
                    <a:pt x="618383" y="715732"/>
                    <a:pt x="618535" y="724342"/>
                    <a:pt x="619191" y="727624"/>
                  </a:cubicBezTo>
                  <a:cubicBezTo>
                    <a:pt x="620652" y="734927"/>
                    <a:pt x="624768" y="769068"/>
                    <a:pt x="625541" y="775249"/>
                  </a:cubicBezTo>
                  <a:cubicBezTo>
                    <a:pt x="624483" y="738207"/>
                    <a:pt x="621524" y="701171"/>
                    <a:pt x="622366" y="664124"/>
                  </a:cubicBezTo>
                  <a:cubicBezTo>
                    <a:pt x="622588" y="654369"/>
                    <a:pt x="623696" y="643916"/>
                    <a:pt x="628716" y="635549"/>
                  </a:cubicBezTo>
                  <a:cubicBezTo>
                    <a:pt x="630961" y="631807"/>
                    <a:pt x="631035" y="643970"/>
                    <a:pt x="631891" y="648249"/>
                  </a:cubicBezTo>
                  <a:cubicBezTo>
                    <a:pt x="639676" y="687173"/>
                    <a:pt x="630866" y="650500"/>
                    <a:pt x="638241" y="679999"/>
                  </a:cubicBezTo>
                  <a:cubicBezTo>
                    <a:pt x="639299" y="676824"/>
                    <a:pt x="640974" y="673791"/>
                    <a:pt x="641416" y="670474"/>
                  </a:cubicBezTo>
                  <a:cubicBezTo>
                    <a:pt x="646654" y="631190"/>
                    <a:pt x="636999" y="620986"/>
                    <a:pt x="650941" y="641899"/>
                  </a:cubicBezTo>
                  <a:cubicBezTo>
                    <a:pt x="654477" y="631292"/>
                    <a:pt x="654633" y="631634"/>
                    <a:pt x="657291" y="619674"/>
                  </a:cubicBezTo>
                  <a:cubicBezTo>
                    <a:pt x="658462" y="614406"/>
                    <a:pt x="658571" y="608852"/>
                    <a:pt x="660466" y="603799"/>
                  </a:cubicBezTo>
                  <a:cubicBezTo>
                    <a:pt x="661806" y="600226"/>
                    <a:pt x="664699" y="597449"/>
                    <a:pt x="666816" y="594274"/>
                  </a:cubicBezTo>
                  <a:cubicBezTo>
                    <a:pt x="668933" y="598507"/>
                    <a:pt x="670326" y="610760"/>
                    <a:pt x="673166" y="606974"/>
                  </a:cubicBezTo>
                  <a:cubicBezTo>
                    <a:pt x="678286" y="600148"/>
                    <a:pt x="675344" y="590048"/>
                    <a:pt x="676341" y="581574"/>
                  </a:cubicBezTo>
                  <a:cubicBezTo>
                    <a:pt x="677461" y="572056"/>
                    <a:pt x="678396" y="562517"/>
                    <a:pt x="679516" y="552999"/>
                  </a:cubicBezTo>
                  <a:cubicBezTo>
                    <a:pt x="688243" y="478816"/>
                    <a:pt x="676848" y="580190"/>
                    <a:pt x="685866" y="499024"/>
                  </a:cubicBezTo>
                  <a:cubicBezTo>
                    <a:pt x="686924" y="508549"/>
                    <a:pt x="688173" y="518055"/>
                    <a:pt x="689041" y="527599"/>
                  </a:cubicBezTo>
                  <a:cubicBezTo>
                    <a:pt x="691146" y="550753"/>
                    <a:pt x="690677" y="566711"/>
                    <a:pt x="695391" y="587924"/>
                  </a:cubicBezTo>
                  <a:cubicBezTo>
                    <a:pt x="696117" y="591191"/>
                    <a:pt x="697508" y="594274"/>
                    <a:pt x="698566" y="597449"/>
                  </a:cubicBezTo>
                  <a:cubicBezTo>
                    <a:pt x="700683" y="594274"/>
                    <a:pt x="703820" y="591579"/>
                    <a:pt x="704916" y="587924"/>
                  </a:cubicBezTo>
                  <a:cubicBezTo>
                    <a:pt x="710604" y="568963"/>
                    <a:pt x="705170" y="554017"/>
                    <a:pt x="711266" y="578399"/>
                  </a:cubicBezTo>
                  <a:cubicBezTo>
                    <a:pt x="712324" y="554057"/>
                    <a:pt x="713193" y="529707"/>
                    <a:pt x="714441" y="505374"/>
                  </a:cubicBezTo>
                  <a:cubicBezTo>
                    <a:pt x="715310" y="488430"/>
                    <a:pt x="712955" y="470888"/>
                    <a:pt x="717616" y="454574"/>
                  </a:cubicBezTo>
                  <a:cubicBezTo>
                    <a:pt x="720249" y="445359"/>
                    <a:pt x="719369" y="473671"/>
                    <a:pt x="720791" y="483149"/>
                  </a:cubicBezTo>
                  <a:cubicBezTo>
                    <a:pt x="722546" y="494851"/>
                    <a:pt x="725272" y="506390"/>
                    <a:pt x="727141" y="518074"/>
                  </a:cubicBezTo>
                  <a:cubicBezTo>
                    <a:pt x="729506" y="532853"/>
                    <a:pt x="733491" y="562524"/>
                    <a:pt x="733491" y="562524"/>
                  </a:cubicBezTo>
                  <a:cubicBezTo>
                    <a:pt x="735608" y="557232"/>
                    <a:pt x="735099" y="549810"/>
                    <a:pt x="739841" y="546649"/>
                  </a:cubicBezTo>
                  <a:cubicBezTo>
                    <a:pt x="742626" y="544793"/>
                    <a:pt x="742097" y="552956"/>
                    <a:pt x="743016" y="556174"/>
                  </a:cubicBezTo>
                  <a:cubicBezTo>
                    <a:pt x="744215" y="560370"/>
                    <a:pt x="745133" y="564641"/>
                    <a:pt x="746191" y="568874"/>
                  </a:cubicBezTo>
                  <a:cubicBezTo>
                    <a:pt x="747249" y="581574"/>
                    <a:pt x="748098" y="594293"/>
                    <a:pt x="749366" y="606974"/>
                  </a:cubicBezTo>
                  <a:cubicBezTo>
                    <a:pt x="750215" y="615464"/>
                    <a:pt x="749372" y="624452"/>
                    <a:pt x="752541" y="632374"/>
                  </a:cubicBezTo>
                  <a:cubicBezTo>
                    <a:pt x="753784" y="635481"/>
                    <a:pt x="754658" y="626024"/>
                    <a:pt x="755716" y="622849"/>
                  </a:cubicBezTo>
                  <a:cubicBezTo>
                    <a:pt x="756774" y="602741"/>
                    <a:pt x="757506" y="582612"/>
                    <a:pt x="758891" y="562524"/>
                  </a:cubicBezTo>
                  <a:cubicBezTo>
                    <a:pt x="761026" y="531562"/>
                    <a:pt x="759134" y="539569"/>
                    <a:pt x="765241" y="521249"/>
                  </a:cubicBezTo>
                  <a:cubicBezTo>
                    <a:pt x="767358" y="504316"/>
                    <a:pt x="767452" y="487005"/>
                    <a:pt x="771591" y="470449"/>
                  </a:cubicBezTo>
                  <a:cubicBezTo>
                    <a:pt x="772649" y="466216"/>
                    <a:pt x="773910" y="478870"/>
                    <a:pt x="774766" y="483149"/>
                  </a:cubicBezTo>
                  <a:cubicBezTo>
                    <a:pt x="776029" y="489462"/>
                    <a:pt x="776883" y="495849"/>
                    <a:pt x="777941" y="502199"/>
                  </a:cubicBezTo>
                  <a:cubicBezTo>
                    <a:pt x="778999" y="494791"/>
                    <a:pt x="780242" y="487406"/>
                    <a:pt x="781116" y="479974"/>
                  </a:cubicBezTo>
                  <a:cubicBezTo>
                    <a:pt x="782359" y="469411"/>
                    <a:pt x="782885" y="458767"/>
                    <a:pt x="784291" y="448224"/>
                  </a:cubicBezTo>
                  <a:cubicBezTo>
                    <a:pt x="785443" y="439587"/>
                    <a:pt x="788485" y="428272"/>
                    <a:pt x="790641" y="419649"/>
                  </a:cubicBezTo>
                  <a:cubicBezTo>
                    <a:pt x="791699" y="410124"/>
                    <a:pt x="793133" y="400633"/>
                    <a:pt x="793816" y="391074"/>
                  </a:cubicBezTo>
                  <a:cubicBezTo>
                    <a:pt x="799525" y="311145"/>
                    <a:pt x="792979" y="354823"/>
                    <a:pt x="800166" y="311699"/>
                  </a:cubicBezTo>
                  <a:cubicBezTo>
                    <a:pt x="801224" y="297941"/>
                    <a:pt x="802358" y="284188"/>
                    <a:pt x="803341" y="270424"/>
                  </a:cubicBezTo>
                  <a:cubicBezTo>
                    <a:pt x="804475" y="254554"/>
                    <a:pt x="805138" y="238649"/>
                    <a:pt x="806516" y="222799"/>
                  </a:cubicBezTo>
                  <a:cubicBezTo>
                    <a:pt x="808290" y="202394"/>
                    <a:pt x="809327" y="199220"/>
                    <a:pt x="812866" y="181524"/>
                  </a:cubicBezTo>
                  <a:cubicBezTo>
                    <a:pt x="813924" y="168824"/>
                    <a:pt x="814707" y="156098"/>
                    <a:pt x="816041" y="143424"/>
                  </a:cubicBezTo>
                  <a:cubicBezTo>
                    <a:pt x="816824" y="135982"/>
                    <a:pt x="818701" y="128665"/>
                    <a:pt x="819216" y="121199"/>
                  </a:cubicBezTo>
                  <a:cubicBezTo>
                    <a:pt x="820820" y="97947"/>
                    <a:pt x="820603" y="74588"/>
                    <a:pt x="822391" y="51349"/>
                  </a:cubicBezTo>
                  <a:cubicBezTo>
                    <a:pt x="822726" y="46998"/>
                    <a:pt x="824312" y="42829"/>
                    <a:pt x="825566" y="38649"/>
                  </a:cubicBezTo>
                  <a:cubicBezTo>
                    <a:pt x="837161" y="0"/>
                    <a:pt x="827773" y="36171"/>
                    <a:pt x="835091" y="6899"/>
                  </a:cubicBezTo>
                  <a:cubicBezTo>
                    <a:pt x="837208" y="21716"/>
                    <a:pt x="840022" y="36449"/>
                    <a:pt x="841441" y="51349"/>
                  </a:cubicBezTo>
                  <a:cubicBezTo>
                    <a:pt x="848618" y="126712"/>
                    <a:pt x="842376" y="96365"/>
                    <a:pt x="854141" y="143424"/>
                  </a:cubicBezTo>
                  <a:cubicBezTo>
                    <a:pt x="858519" y="187205"/>
                    <a:pt x="861959" y="218309"/>
                    <a:pt x="863666" y="267249"/>
                  </a:cubicBezTo>
                  <a:cubicBezTo>
                    <a:pt x="865769" y="327547"/>
                    <a:pt x="865014" y="387917"/>
                    <a:pt x="866841" y="448224"/>
                  </a:cubicBezTo>
                  <a:cubicBezTo>
                    <a:pt x="867131" y="457803"/>
                    <a:pt x="868874" y="467284"/>
                    <a:pt x="870016" y="476799"/>
                  </a:cubicBezTo>
                  <a:cubicBezTo>
                    <a:pt x="872049" y="493743"/>
                    <a:pt x="874249" y="510666"/>
                    <a:pt x="876366" y="527599"/>
                  </a:cubicBezTo>
                  <a:cubicBezTo>
                    <a:pt x="877424" y="568874"/>
                    <a:pt x="876112" y="610278"/>
                    <a:pt x="879541" y="651424"/>
                  </a:cubicBezTo>
                  <a:cubicBezTo>
                    <a:pt x="880375" y="661430"/>
                    <a:pt x="886308" y="670345"/>
                    <a:pt x="889066" y="679999"/>
                  </a:cubicBezTo>
                  <a:cubicBezTo>
                    <a:pt x="891183" y="687407"/>
                    <a:pt x="893150" y="694860"/>
                    <a:pt x="895416" y="702224"/>
                  </a:cubicBezTo>
                  <a:cubicBezTo>
                    <a:pt x="897384" y="708621"/>
                    <a:pt x="901766" y="721274"/>
                    <a:pt x="901766" y="721274"/>
                  </a:cubicBezTo>
                  <a:cubicBezTo>
                    <a:pt x="905999" y="719157"/>
                    <a:pt x="910830" y="717954"/>
                    <a:pt x="914466" y="714924"/>
                  </a:cubicBezTo>
                  <a:cubicBezTo>
                    <a:pt x="920147" y="710190"/>
                    <a:pt x="921824" y="702375"/>
                    <a:pt x="923991" y="695874"/>
                  </a:cubicBezTo>
                  <a:cubicBezTo>
                    <a:pt x="925095" y="684834"/>
                    <a:pt x="927059" y="658204"/>
                    <a:pt x="930341" y="645074"/>
                  </a:cubicBezTo>
                  <a:lnTo>
                    <a:pt x="939866" y="616499"/>
                  </a:lnTo>
                  <a:lnTo>
                    <a:pt x="943041" y="606974"/>
                  </a:lnTo>
                  <a:cubicBezTo>
                    <a:pt x="944099" y="598507"/>
                    <a:pt x="944543" y="589941"/>
                    <a:pt x="946216" y="581574"/>
                  </a:cubicBezTo>
                  <a:cubicBezTo>
                    <a:pt x="947727" y="574019"/>
                    <a:pt x="950697" y="566824"/>
                    <a:pt x="952566" y="559349"/>
                  </a:cubicBezTo>
                  <a:cubicBezTo>
                    <a:pt x="954933" y="549883"/>
                    <a:pt x="957118" y="540364"/>
                    <a:pt x="958916" y="530774"/>
                  </a:cubicBezTo>
                  <a:cubicBezTo>
                    <a:pt x="962324" y="512597"/>
                    <a:pt x="963632" y="491602"/>
                    <a:pt x="965266" y="473624"/>
                  </a:cubicBezTo>
                  <a:cubicBezTo>
                    <a:pt x="966324" y="525482"/>
                    <a:pt x="966448" y="577368"/>
                    <a:pt x="968441" y="629199"/>
                  </a:cubicBezTo>
                  <a:cubicBezTo>
                    <a:pt x="968570" y="632543"/>
                    <a:pt x="970697" y="635506"/>
                    <a:pt x="971616" y="638724"/>
                  </a:cubicBezTo>
                  <a:cubicBezTo>
                    <a:pt x="978135" y="661539"/>
                    <a:pt x="971419" y="641110"/>
                    <a:pt x="977966" y="667299"/>
                  </a:cubicBezTo>
                  <a:cubicBezTo>
                    <a:pt x="978778" y="670546"/>
                    <a:pt x="980083" y="673649"/>
                    <a:pt x="981141" y="676824"/>
                  </a:cubicBezTo>
                  <a:cubicBezTo>
                    <a:pt x="985055" y="712052"/>
                    <a:pt x="981285" y="696307"/>
                    <a:pt x="990666" y="724449"/>
                  </a:cubicBezTo>
                  <a:cubicBezTo>
                    <a:pt x="991724" y="727624"/>
                    <a:pt x="991985" y="731189"/>
                    <a:pt x="993841" y="733974"/>
                  </a:cubicBezTo>
                  <a:cubicBezTo>
                    <a:pt x="995958" y="737149"/>
                    <a:pt x="998484" y="740086"/>
                    <a:pt x="1000191" y="743499"/>
                  </a:cubicBezTo>
                  <a:cubicBezTo>
                    <a:pt x="1002740" y="748597"/>
                    <a:pt x="1004865" y="753927"/>
                    <a:pt x="1006541" y="759374"/>
                  </a:cubicBezTo>
                  <a:cubicBezTo>
                    <a:pt x="1009108" y="767715"/>
                    <a:pt x="1012891" y="784774"/>
                    <a:pt x="1012891" y="784774"/>
                  </a:cubicBezTo>
                  <a:cubicBezTo>
                    <a:pt x="1015008" y="781599"/>
                    <a:pt x="1017738" y="778756"/>
                    <a:pt x="1019241" y="775249"/>
                  </a:cubicBezTo>
                  <a:cubicBezTo>
                    <a:pt x="1020960" y="771238"/>
                    <a:pt x="1021217" y="766745"/>
                    <a:pt x="1022416" y="762549"/>
                  </a:cubicBezTo>
                  <a:cubicBezTo>
                    <a:pt x="1023335" y="759331"/>
                    <a:pt x="1024273" y="756100"/>
                    <a:pt x="1025591" y="753024"/>
                  </a:cubicBezTo>
                  <a:cubicBezTo>
                    <a:pt x="1030425" y="741745"/>
                    <a:pt x="1031914" y="740365"/>
                    <a:pt x="1038291" y="730799"/>
                  </a:cubicBezTo>
                  <a:cubicBezTo>
                    <a:pt x="1040408" y="718099"/>
                    <a:pt x="1043219" y="705495"/>
                    <a:pt x="1044641" y="692699"/>
                  </a:cubicBezTo>
                  <a:cubicBezTo>
                    <a:pt x="1049107" y="652506"/>
                    <a:pt x="1046948" y="673668"/>
                    <a:pt x="1050991" y="629199"/>
                  </a:cubicBezTo>
                  <a:cubicBezTo>
                    <a:pt x="1052200" y="600184"/>
                    <a:pt x="1050552" y="564498"/>
                    <a:pt x="1057341" y="533949"/>
                  </a:cubicBezTo>
                  <a:cubicBezTo>
                    <a:pt x="1060181" y="521170"/>
                    <a:pt x="1066866" y="495849"/>
                    <a:pt x="1066866" y="495849"/>
                  </a:cubicBezTo>
                  <a:cubicBezTo>
                    <a:pt x="1067924" y="485266"/>
                    <a:pt x="1068722" y="474653"/>
                    <a:pt x="1070041" y="464099"/>
                  </a:cubicBezTo>
                  <a:cubicBezTo>
                    <a:pt x="1071987" y="448530"/>
                    <a:pt x="1072974" y="446018"/>
                    <a:pt x="1076391" y="432349"/>
                  </a:cubicBezTo>
                  <a:cubicBezTo>
                    <a:pt x="1077449" y="416474"/>
                    <a:pt x="1075707" y="400159"/>
                    <a:pt x="1079566" y="384724"/>
                  </a:cubicBezTo>
                  <a:cubicBezTo>
                    <a:pt x="1080491" y="381022"/>
                    <a:pt x="1084413" y="390742"/>
                    <a:pt x="1085916" y="394249"/>
                  </a:cubicBezTo>
                  <a:cubicBezTo>
                    <a:pt x="1087635" y="398260"/>
                    <a:pt x="1088333" y="402652"/>
                    <a:pt x="1089091" y="406949"/>
                  </a:cubicBezTo>
                  <a:cubicBezTo>
                    <a:pt x="1091510" y="420657"/>
                    <a:pt x="1093324" y="434466"/>
                    <a:pt x="1095441" y="448224"/>
                  </a:cubicBezTo>
                  <a:cubicBezTo>
                    <a:pt x="1096499" y="465157"/>
                    <a:pt x="1096928" y="482142"/>
                    <a:pt x="1098616" y="499024"/>
                  </a:cubicBezTo>
                  <a:cubicBezTo>
                    <a:pt x="1099050" y="503366"/>
                    <a:pt x="1097888" y="509773"/>
                    <a:pt x="1101791" y="511724"/>
                  </a:cubicBezTo>
                  <a:cubicBezTo>
                    <a:pt x="1104784" y="513221"/>
                    <a:pt x="1103908" y="505374"/>
                    <a:pt x="1104966" y="502199"/>
                  </a:cubicBezTo>
                  <a:cubicBezTo>
                    <a:pt x="1106024" y="505374"/>
                    <a:pt x="1107485" y="508442"/>
                    <a:pt x="1108141" y="511724"/>
                  </a:cubicBezTo>
                  <a:cubicBezTo>
                    <a:pt x="1111986" y="530948"/>
                    <a:pt x="1113105" y="557209"/>
                    <a:pt x="1114491" y="575224"/>
                  </a:cubicBezTo>
                  <a:cubicBezTo>
                    <a:pt x="1115549" y="572049"/>
                    <a:pt x="1115299" y="563332"/>
                    <a:pt x="1117666" y="565699"/>
                  </a:cubicBezTo>
                  <a:cubicBezTo>
                    <a:pt x="1122399" y="570432"/>
                    <a:pt x="1124016" y="584749"/>
                    <a:pt x="1124016" y="584749"/>
                  </a:cubicBezTo>
                  <a:cubicBezTo>
                    <a:pt x="1125074" y="593216"/>
                    <a:pt x="1125894" y="601716"/>
                    <a:pt x="1127191" y="610149"/>
                  </a:cubicBezTo>
                  <a:cubicBezTo>
                    <a:pt x="1128803" y="620629"/>
                    <a:pt x="1131013" y="628611"/>
                    <a:pt x="1133541" y="638724"/>
                  </a:cubicBezTo>
                  <a:cubicBezTo>
                    <a:pt x="1134599" y="634491"/>
                    <a:pt x="1135999" y="630328"/>
                    <a:pt x="1136716" y="626024"/>
                  </a:cubicBezTo>
                  <a:cubicBezTo>
                    <a:pt x="1139177" y="611261"/>
                    <a:pt x="1143066" y="581574"/>
                    <a:pt x="1143066" y="581574"/>
                  </a:cubicBezTo>
                  <a:cubicBezTo>
                    <a:pt x="1144124" y="586866"/>
                    <a:pt x="1141751" y="594456"/>
                    <a:pt x="1146241" y="597449"/>
                  </a:cubicBezTo>
                  <a:cubicBezTo>
                    <a:pt x="1149416" y="599566"/>
                    <a:pt x="1151088" y="591431"/>
                    <a:pt x="1152591" y="587924"/>
                  </a:cubicBezTo>
                  <a:cubicBezTo>
                    <a:pt x="1154310" y="583913"/>
                    <a:pt x="1154985" y="579517"/>
                    <a:pt x="1155766" y="575224"/>
                  </a:cubicBezTo>
                  <a:cubicBezTo>
                    <a:pt x="1158244" y="561595"/>
                    <a:pt x="1158526" y="550286"/>
                    <a:pt x="1162116" y="537124"/>
                  </a:cubicBezTo>
                  <a:cubicBezTo>
                    <a:pt x="1166824" y="519861"/>
                    <a:pt x="1167692" y="519622"/>
                    <a:pt x="1174816" y="505374"/>
                  </a:cubicBezTo>
                  <a:cubicBezTo>
                    <a:pt x="1175874" y="548766"/>
                    <a:pt x="1174483" y="592286"/>
                    <a:pt x="1177991" y="635549"/>
                  </a:cubicBezTo>
                  <a:cubicBezTo>
                    <a:pt x="1178374" y="640267"/>
                    <a:pt x="1183948" y="627566"/>
                    <a:pt x="1184341" y="622849"/>
                  </a:cubicBezTo>
                  <a:cubicBezTo>
                    <a:pt x="1187155" y="589083"/>
                    <a:pt x="1186458" y="555116"/>
                    <a:pt x="1187516" y="521249"/>
                  </a:cubicBezTo>
                  <a:cubicBezTo>
                    <a:pt x="1188574" y="532891"/>
                    <a:pt x="1189528" y="544542"/>
                    <a:pt x="1190691" y="556174"/>
                  </a:cubicBezTo>
                  <a:cubicBezTo>
                    <a:pt x="1193729" y="586556"/>
                    <a:pt x="1191012" y="576188"/>
                    <a:pt x="1197041" y="594274"/>
                  </a:cubicBezTo>
                  <a:cubicBezTo>
                    <a:pt x="1199158" y="590041"/>
                    <a:pt x="1201527" y="585924"/>
                    <a:pt x="1203391" y="581574"/>
                  </a:cubicBezTo>
                  <a:cubicBezTo>
                    <a:pt x="1204709" y="578498"/>
                    <a:pt x="1203391" y="570991"/>
                    <a:pt x="1206566" y="572049"/>
                  </a:cubicBezTo>
                  <a:cubicBezTo>
                    <a:pt x="1211056" y="573546"/>
                    <a:pt x="1210799" y="580516"/>
                    <a:pt x="1212916" y="584749"/>
                  </a:cubicBezTo>
                  <a:cubicBezTo>
                    <a:pt x="1213974" y="594274"/>
                    <a:pt x="1214824" y="603824"/>
                    <a:pt x="1216091" y="613324"/>
                  </a:cubicBezTo>
                  <a:cubicBezTo>
                    <a:pt x="1216942" y="619705"/>
                    <a:pt x="1216387" y="626616"/>
                    <a:pt x="1219266" y="632374"/>
                  </a:cubicBezTo>
                  <a:cubicBezTo>
                    <a:pt x="1221943" y="637729"/>
                    <a:pt x="1227733" y="640841"/>
                    <a:pt x="1231966" y="645074"/>
                  </a:cubicBezTo>
                  <a:cubicBezTo>
                    <a:pt x="1233024" y="656716"/>
                    <a:pt x="1233917" y="668374"/>
                    <a:pt x="1235141" y="679999"/>
                  </a:cubicBezTo>
                  <a:cubicBezTo>
                    <a:pt x="1237412" y="701569"/>
                    <a:pt x="1238198" y="704691"/>
                    <a:pt x="1241491" y="724449"/>
                  </a:cubicBezTo>
                  <a:cubicBezTo>
                    <a:pt x="1249104" y="701611"/>
                    <a:pt x="1239868" y="730131"/>
                    <a:pt x="1247841" y="702224"/>
                  </a:cubicBezTo>
                  <a:cubicBezTo>
                    <a:pt x="1256951" y="670340"/>
                    <a:pt x="1244265" y="719701"/>
                    <a:pt x="1254191" y="679999"/>
                  </a:cubicBezTo>
                  <a:cubicBezTo>
                    <a:pt x="1255249" y="687407"/>
                    <a:pt x="1253215" y="695997"/>
                    <a:pt x="1257366" y="702224"/>
                  </a:cubicBezTo>
                  <a:cubicBezTo>
                    <a:pt x="1259787" y="705855"/>
                    <a:pt x="1259760" y="693817"/>
                    <a:pt x="1260541" y="689524"/>
                  </a:cubicBezTo>
                  <a:cubicBezTo>
                    <a:pt x="1265649" y="661432"/>
                    <a:pt x="1258855" y="674591"/>
                    <a:pt x="1270066" y="657774"/>
                  </a:cubicBezTo>
                  <a:cubicBezTo>
                    <a:pt x="1271124" y="645074"/>
                    <a:pt x="1271907" y="632348"/>
                    <a:pt x="1273241" y="619674"/>
                  </a:cubicBezTo>
                  <a:cubicBezTo>
                    <a:pt x="1274408" y="608585"/>
                    <a:pt x="1277696" y="589769"/>
                    <a:pt x="1279591" y="578399"/>
                  </a:cubicBezTo>
                  <a:cubicBezTo>
                    <a:pt x="1280649" y="582632"/>
                    <a:pt x="1278863" y="589148"/>
                    <a:pt x="1282766" y="591099"/>
                  </a:cubicBezTo>
                  <a:cubicBezTo>
                    <a:pt x="1285759" y="592596"/>
                    <a:pt x="1285129" y="584821"/>
                    <a:pt x="1285941" y="581574"/>
                  </a:cubicBezTo>
                  <a:cubicBezTo>
                    <a:pt x="1287250" y="576339"/>
                    <a:pt x="1287945" y="570967"/>
                    <a:pt x="1289116" y="565699"/>
                  </a:cubicBezTo>
                  <a:cubicBezTo>
                    <a:pt x="1295043" y="539027"/>
                    <a:pt x="1288600" y="567076"/>
                    <a:pt x="1298641" y="540299"/>
                  </a:cubicBezTo>
                  <a:cubicBezTo>
                    <a:pt x="1300173" y="536213"/>
                    <a:pt x="1300758" y="531832"/>
                    <a:pt x="1301816" y="527599"/>
                  </a:cubicBezTo>
                  <a:cubicBezTo>
                    <a:pt x="1302874" y="518074"/>
                    <a:pt x="1304161" y="508572"/>
                    <a:pt x="1304991" y="499024"/>
                  </a:cubicBezTo>
                  <a:cubicBezTo>
                    <a:pt x="1306278" y="484225"/>
                    <a:pt x="1301523" y="467860"/>
                    <a:pt x="1308166" y="454574"/>
                  </a:cubicBezTo>
                  <a:cubicBezTo>
                    <a:pt x="1312923" y="445061"/>
                    <a:pt x="1310283" y="475741"/>
                    <a:pt x="1311341" y="486324"/>
                  </a:cubicBezTo>
                  <a:cubicBezTo>
                    <a:pt x="1312399" y="483149"/>
                    <a:pt x="1313019" y="479792"/>
                    <a:pt x="1314516" y="476799"/>
                  </a:cubicBezTo>
                  <a:cubicBezTo>
                    <a:pt x="1316223" y="473386"/>
                    <a:pt x="1319526" y="470847"/>
                    <a:pt x="1320866" y="467274"/>
                  </a:cubicBezTo>
                  <a:cubicBezTo>
                    <a:pt x="1322761" y="462221"/>
                    <a:pt x="1322983" y="456691"/>
                    <a:pt x="1324041" y="451399"/>
                  </a:cubicBezTo>
                  <a:cubicBezTo>
                    <a:pt x="1326158" y="455632"/>
                    <a:pt x="1329399" y="459471"/>
                    <a:pt x="1330391" y="464099"/>
                  </a:cubicBezTo>
                  <a:cubicBezTo>
                    <a:pt x="1337020" y="495034"/>
                    <a:pt x="1326563" y="506353"/>
                    <a:pt x="1339916" y="486324"/>
                  </a:cubicBezTo>
                  <a:cubicBezTo>
                    <a:pt x="1347291" y="515823"/>
                    <a:pt x="1338481" y="479150"/>
                    <a:pt x="1346266" y="518074"/>
                  </a:cubicBezTo>
                  <a:cubicBezTo>
                    <a:pt x="1356465" y="569070"/>
                    <a:pt x="1354704" y="561351"/>
                    <a:pt x="1362141" y="591099"/>
                  </a:cubicBezTo>
                  <a:cubicBezTo>
                    <a:pt x="1364258" y="584749"/>
                    <a:pt x="1364778" y="577618"/>
                    <a:pt x="1368491" y="572049"/>
                  </a:cubicBezTo>
                  <a:cubicBezTo>
                    <a:pt x="1378002" y="557782"/>
                    <a:pt x="1373424" y="566067"/>
                    <a:pt x="1381191" y="546649"/>
                  </a:cubicBezTo>
                  <a:cubicBezTo>
                    <a:pt x="1387413" y="509320"/>
                    <a:pt x="1381226" y="543317"/>
                    <a:pt x="1387541" y="514899"/>
                  </a:cubicBezTo>
                  <a:cubicBezTo>
                    <a:pt x="1388712" y="509631"/>
                    <a:pt x="1388821" y="504077"/>
                    <a:pt x="1390716" y="499024"/>
                  </a:cubicBezTo>
                  <a:cubicBezTo>
                    <a:pt x="1392056" y="495451"/>
                    <a:pt x="1394949" y="492674"/>
                    <a:pt x="1397066" y="489499"/>
                  </a:cubicBezTo>
                  <a:cubicBezTo>
                    <a:pt x="1398124" y="485266"/>
                    <a:pt x="1399042" y="480995"/>
                    <a:pt x="1400241" y="476799"/>
                  </a:cubicBezTo>
                  <a:cubicBezTo>
                    <a:pt x="1401160" y="473581"/>
                    <a:pt x="1402866" y="470575"/>
                    <a:pt x="1403416" y="467274"/>
                  </a:cubicBezTo>
                  <a:cubicBezTo>
                    <a:pt x="1406049" y="451476"/>
                    <a:pt x="1407947" y="435561"/>
                    <a:pt x="1409766" y="419649"/>
                  </a:cubicBezTo>
                  <a:cubicBezTo>
                    <a:pt x="1417902" y="348460"/>
                    <a:pt x="1409161" y="377015"/>
                    <a:pt x="1419291" y="346624"/>
                  </a:cubicBezTo>
                  <a:cubicBezTo>
                    <a:pt x="1420349" y="369907"/>
                    <a:pt x="1419386" y="393371"/>
                    <a:pt x="1422466" y="416474"/>
                  </a:cubicBezTo>
                  <a:cubicBezTo>
                    <a:pt x="1423455" y="423892"/>
                    <a:pt x="1424652" y="401667"/>
                    <a:pt x="1425641" y="394249"/>
                  </a:cubicBezTo>
                  <a:cubicBezTo>
                    <a:pt x="1426769" y="385791"/>
                    <a:pt x="1428107" y="377352"/>
                    <a:pt x="1428816" y="368849"/>
                  </a:cubicBezTo>
                  <a:cubicBezTo>
                    <a:pt x="1430225" y="351941"/>
                    <a:pt x="1429474" y="334828"/>
                    <a:pt x="1431991" y="318049"/>
                  </a:cubicBezTo>
                  <a:cubicBezTo>
                    <a:pt x="1432693" y="313368"/>
                    <a:pt x="1436224" y="309582"/>
                    <a:pt x="1438341" y="305349"/>
                  </a:cubicBezTo>
                  <a:cubicBezTo>
                    <a:pt x="1445491" y="262450"/>
                    <a:pt x="1435961" y="303561"/>
                    <a:pt x="1447866" y="276774"/>
                  </a:cubicBezTo>
                  <a:cubicBezTo>
                    <a:pt x="1450584" y="270657"/>
                    <a:pt x="1452593" y="264218"/>
                    <a:pt x="1454216" y="257724"/>
                  </a:cubicBezTo>
                  <a:cubicBezTo>
                    <a:pt x="1458700" y="239789"/>
                    <a:pt x="1456535" y="249303"/>
                    <a:pt x="1460566" y="229149"/>
                  </a:cubicBezTo>
                  <a:cubicBezTo>
                    <a:pt x="1462683" y="233382"/>
                    <a:pt x="1465052" y="237499"/>
                    <a:pt x="1466916" y="241849"/>
                  </a:cubicBezTo>
                  <a:cubicBezTo>
                    <a:pt x="1468234" y="244925"/>
                    <a:pt x="1466744" y="251374"/>
                    <a:pt x="1470091" y="251374"/>
                  </a:cubicBezTo>
                  <a:cubicBezTo>
                    <a:pt x="1473438" y="251374"/>
                    <a:pt x="1472091" y="244983"/>
                    <a:pt x="1473266" y="241849"/>
                  </a:cubicBezTo>
                  <a:cubicBezTo>
                    <a:pt x="1480317" y="223047"/>
                    <a:pt x="1474528" y="227670"/>
                    <a:pt x="1489141" y="222799"/>
                  </a:cubicBezTo>
                  <a:cubicBezTo>
                    <a:pt x="1490199" y="225974"/>
                    <a:pt x="1491766" y="229023"/>
                    <a:pt x="1492316" y="232324"/>
                  </a:cubicBezTo>
                  <a:cubicBezTo>
                    <a:pt x="1496307" y="256268"/>
                    <a:pt x="1496416" y="285277"/>
                    <a:pt x="1498666" y="308524"/>
                  </a:cubicBezTo>
                  <a:cubicBezTo>
                    <a:pt x="1500310" y="325510"/>
                    <a:pt x="1503599" y="342318"/>
                    <a:pt x="1505016" y="359324"/>
                  </a:cubicBezTo>
                  <a:cubicBezTo>
                    <a:pt x="1506074" y="372024"/>
                    <a:pt x="1506702" y="384767"/>
                    <a:pt x="1508191" y="397424"/>
                  </a:cubicBezTo>
                  <a:cubicBezTo>
                    <a:pt x="1508822" y="402783"/>
                    <a:pt x="1510668" y="407948"/>
                    <a:pt x="1511366" y="413299"/>
                  </a:cubicBezTo>
                  <a:cubicBezTo>
                    <a:pt x="1515454" y="444641"/>
                    <a:pt x="1522379" y="515209"/>
                    <a:pt x="1524066" y="543474"/>
                  </a:cubicBezTo>
                  <a:cubicBezTo>
                    <a:pt x="1526844" y="590006"/>
                    <a:pt x="1527624" y="636643"/>
                    <a:pt x="1530416" y="683174"/>
                  </a:cubicBezTo>
                  <a:cubicBezTo>
                    <a:pt x="1531234" y="696803"/>
                    <a:pt x="1533067" y="700651"/>
                    <a:pt x="1536766" y="711749"/>
                  </a:cubicBezTo>
                  <a:cubicBezTo>
                    <a:pt x="1540999" y="708574"/>
                    <a:pt x="1545724" y="705966"/>
                    <a:pt x="1549466" y="702224"/>
                  </a:cubicBezTo>
                  <a:cubicBezTo>
                    <a:pt x="1559114" y="692576"/>
                    <a:pt x="1553888" y="684985"/>
                    <a:pt x="1558991" y="705399"/>
                  </a:cubicBezTo>
                  <a:cubicBezTo>
                    <a:pt x="1560049" y="700107"/>
                    <a:pt x="1559173" y="694014"/>
                    <a:pt x="1562166" y="689524"/>
                  </a:cubicBezTo>
                  <a:cubicBezTo>
                    <a:pt x="1564022" y="686739"/>
                    <a:pt x="1568473" y="687268"/>
                    <a:pt x="1571691" y="686349"/>
                  </a:cubicBezTo>
                  <a:cubicBezTo>
                    <a:pt x="1575887" y="685150"/>
                    <a:pt x="1580158" y="684232"/>
                    <a:pt x="1584391" y="683174"/>
                  </a:cubicBezTo>
                  <a:cubicBezTo>
                    <a:pt x="1585449" y="687407"/>
                    <a:pt x="1584253" y="693034"/>
                    <a:pt x="1587566" y="695874"/>
                  </a:cubicBezTo>
                  <a:cubicBezTo>
                    <a:pt x="1592648" y="700230"/>
                    <a:pt x="1606616" y="702224"/>
                    <a:pt x="1606616" y="702224"/>
                  </a:cubicBezTo>
                  <a:lnTo>
                    <a:pt x="1616141" y="673649"/>
                  </a:lnTo>
                  <a:cubicBezTo>
                    <a:pt x="1617199" y="670474"/>
                    <a:pt x="1618504" y="667371"/>
                    <a:pt x="1619316" y="664124"/>
                  </a:cubicBezTo>
                  <a:lnTo>
                    <a:pt x="1622491" y="651424"/>
                  </a:lnTo>
                  <a:cubicBezTo>
                    <a:pt x="1624608" y="626024"/>
                    <a:pt x="1626026" y="600556"/>
                    <a:pt x="1628841" y="575224"/>
                  </a:cubicBezTo>
                  <a:cubicBezTo>
                    <a:pt x="1630263" y="562428"/>
                    <a:pt x="1634353" y="549972"/>
                    <a:pt x="1635191" y="537124"/>
                  </a:cubicBezTo>
                  <a:cubicBezTo>
                    <a:pt x="1637534" y="501201"/>
                    <a:pt x="1637308" y="465157"/>
                    <a:pt x="1638366" y="429174"/>
                  </a:cubicBezTo>
                  <a:cubicBezTo>
                    <a:pt x="1640483" y="432349"/>
                    <a:pt x="1643009" y="435286"/>
                    <a:pt x="1644716" y="438699"/>
                  </a:cubicBezTo>
                  <a:cubicBezTo>
                    <a:pt x="1646213" y="441692"/>
                    <a:pt x="1647010" y="444995"/>
                    <a:pt x="1647891" y="448224"/>
                  </a:cubicBezTo>
                  <a:cubicBezTo>
                    <a:pt x="1655663" y="476721"/>
                    <a:pt x="1653792" y="470030"/>
                    <a:pt x="1657416" y="499024"/>
                  </a:cubicBezTo>
                  <a:cubicBezTo>
                    <a:pt x="1656358" y="473624"/>
                    <a:pt x="1655932" y="448190"/>
                    <a:pt x="1654241" y="422824"/>
                  </a:cubicBezTo>
                  <a:cubicBezTo>
                    <a:pt x="1653813" y="416401"/>
                    <a:pt x="1651066" y="397336"/>
                    <a:pt x="1651066" y="403774"/>
                  </a:cubicBezTo>
                  <a:cubicBezTo>
                    <a:pt x="1651066" y="417848"/>
                    <a:pt x="1653582" y="431629"/>
                    <a:pt x="1657416" y="445049"/>
                  </a:cubicBezTo>
                  <a:cubicBezTo>
                    <a:pt x="1658335" y="448267"/>
                    <a:pt x="1659094" y="451581"/>
                    <a:pt x="1660591" y="454574"/>
                  </a:cubicBezTo>
                  <a:cubicBezTo>
                    <a:pt x="1662298" y="457987"/>
                    <a:pt x="1665234" y="460686"/>
                    <a:pt x="1666941" y="464099"/>
                  </a:cubicBezTo>
                  <a:cubicBezTo>
                    <a:pt x="1669479" y="469174"/>
                    <a:pt x="1671935" y="481577"/>
                    <a:pt x="1673291" y="486324"/>
                  </a:cubicBezTo>
                  <a:cubicBezTo>
                    <a:pt x="1674210" y="489542"/>
                    <a:pt x="1675408" y="492674"/>
                    <a:pt x="1676466" y="495849"/>
                  </a:cubicBezTo>
                  <a:cubicBezTo>
                    <a:pt x="1675408" y="474682"/>
                    <a:pt x="1674573" y="453503"/>
                    <a:pt x="1673291" y="432349"/>
                  </a:cubicBezTo>
                  <a:cubicBezTo>
                    <a:pt x="1672456" y="418575"/>
                    <a:pt x="1670116" y="404873"/>
                    <a:pt x="1670116" y="391074"/>
                  </a:cubicBezTo>
                  <a:cubicBezTo>
                    <a:pt x="1670116" y="340263"/>
                    <a:pt x="1670573" y="289412"/>
                    <a:pt x="1673291" y="238674"/>
                  </a:cubicBezTo>
                  <a:cubicBezTo>
                    <a:pt x="1673758" y="229959"/>
                    <a:pt x="1676881" y="221553"/>
                    <a:pt x="1679641" y="213274"/>
                  </a:cubicBezTo>
                  <a:cubicBezTo>
                    <a:pt x="1681758" y="206924"/>
                    <a:pt x="1683704" y="200514"/>
                    <a:pt x="1685991" y="194224"/>
                  </a:cubicBezTo>
                  <a:cubicBezTo>
                    <a:pt x="1687939" y="188868"/>
                    <a:pt x="1690539" y="183756"/>
                    <a:pt x="1692341" y="178349"/>
                  </a:cubicBezTo>
                  <a:cubicBezTo>
                    <a:pt x="1693721" y="174209"/>
                    <a:pt x="1694458" y="169882"/>
                    <a:pt x="1695516" y="165649"/>
                  </a:cubicBezTo>
                  <a:cubicBezTo>
                    <a:pt x="1696683" y="136486"/>
                    <a:pt x="1694889" y="98622"/>
                    <a:pt x="1701866" y="67224"/>
                  </a:cubicBezTo>
                  <a:cubicBezTo>
                    <a:pt x="1702592" y="63957"/>
                    <a:pt x="1703983" y="60874"/>
                    <a:pt x="1705041" y="57699"/>
                  </a:cubicBezTo>
                  <a:cubicBezTo>
                    <a:pt x="1706099" y="66166"/>
                    <a:pt x="1706428" y="74756"/>
                    <a:pt x="1708216" y="83099"/>
                  </a:cubicBezTo>
                  <a:cubicBezTo>
                    <a:pt x="1709618" y="89644"/>
                    <a:pt x="1708216" y="100032"/>
                    <a:pt x="1714566" y="102149"/>
                  </a:cubicBezTo>
                  <a:lnTo>
                    <a:pt x="1724091" y="105324"/>
                  </a:lnTo>
                  <a:cubicBezTo>
                    <a:pt x="1729193" y="120629"/>
                    <a:pt x="1731403" y="125949"/>
                    <a:pt x="1733616" y="146599"/>
                  </a:cubicBezTo>
                  <a:cubicBezTo>
                    <a:pt x="1735649" y="165570"/>
                    <a:pt x="1735270" y="184730"/>
                    <a:pt x="1736791" y="203749"/>
                  </a:cubicBezTo>
                  <a:cubicBezTo>
                    <a:pt x="1737388" y="211209"/>
                    <a:pt x="1738908" y="218566"/>
                    <a:pt x="1739966" y="225974"/>
                  </a:cubicBezTo>
                  <a:cubicBezTo>
                    <a:pt x="1741024" y="242907"/>
                    <a:pt x="1742012" y="259845"/>
                    <a:pt x="1743141" y="276774"/>
                  </a:cubicBezTo>
                  <a:cubicBezTo>
                    <a:pt x="1744129" y="291596"/>
                    <a:pt x="1738076" y="308864"/>
                    <a:pt x="1746316" y="321224"/>
                  </a:cubicBezTo>
                  <a:cubicBezTo>
                    <a:pt x="1752800" y="330950"/>
                    <a:pt x="1748125" y="297909"/>
                    <a:pt x="1749491" y="286299"/>
                  </a:cubicBezTo>
                  <a:cubicBezTo>
                    <a:pt x="1750243" y="279906"/>
                    <a:pt x="1751608" y="273599"/>
                    <a:pt x="1752666" y="267249"/>
                  </a:cubicBezTo>
                  <a:cubicBezTo>
                    <a:pt x="1753724" y="247141"/>
                    <a:pt x="1754235" y="226996"/>
                    <a:pt x="1755841" y="206924"/>
                  </a:cubicBezTo>
                  <a:cubicBezTo>
                    <a:pt x="1756354" y="200507"/>
                    <a:pt x="1758305" y="194272"/>
                    <a:pt x="1759016" y="187874"/>
                  </a:cubicBezTo>
                  <a:cubicBezTo>
                    <a:pt x="1760423" y="175208"/>
                    <a:pt x="1759806" y="162293"/>
                    <a:pt x="1762191" y="149774"/>
                  </a:cubicBezTo>
                  <a:cubicBezTo>
                    <a:pt x="1764070" y="139911"/>
                    <a:pt x="1768541" y="130724"/>
                    <a:pt x="1771716" y="121199"/>
                  </a:cubicBezTo>
                  <a:lnTo>
                    <a:pt x="1774891" y="111674"/>
                  </a:lnTo>
                  <a:cubicBezTo>
                    <a:pt x="1777008" y="155066"/>
                    <a:pt x="1778531" y="198490"/>
                    <a:pt x="1781241" y="241849"/>
                  </a:cubicBezTo>
                  <a:cubicBezTo>
                    <a:pt x="1781957" y="253306"/>
                    <a:pt x="1785272" y="268353"/>
                    <a:pt x="1787591" y="279949"/>
                  </a:cubicBezTo>
                  <a:cubicBezTo>
                    <a:pt x="1788649" y="304291"/>
                    <a:pt x="1788170" y="328748"/>
                    <a:pt x="1790766" y="352974"/>
                  </a:cubicBezTo>
                  <a:cubicBezTo>
                    <a:pt x="1791373" y="358641"/>
                    <a:pt x="1796066" y="363247"/>
                    <a:pt x="1797116" y="368849"/>
                  </a:cubicBezTo>
                  <a:cubicBezTo>
                    <a:pt x="1799270" y="380338"/>
                    <a:pt x="1799128" y="392142"/>
                    <a:pt x="1800291" y="403774"/>
                  </a:cubicBezTo>
                  <a:cubicBezTo>
                    <a:pt x="1806866" y="469522"/>
                    <a:pt x="1800084" y="402223"/>
                    <a:pt x="1806641" y="451399"/>
                  </a:cubicBezTo>
                  <a:cubicBezTo>
                    <a:pt x="1807908" y="460899"/>
                    <a:pt x="1808758" y="470449"/>
                    <a:pt x="1809816" y="479974"/>
                  </a:cubicBezTo>
                  <a:cubicBezTo>
                    <a:pt x="1810874" y="512782"/>
                    <a:pt x="1811392" y="545613"/>
                    <a:pt x="1812991" y="578399"/>
                  </a:cubicBezTo>
                  <a:cubicBezTo>
                    <a:pt x="1813509" y="589022"/>
                    <a:pt x="1815458" y="599536"/>
                    <a:pt x="1816166" y="610149"/>
                  </a:cubicBezTo>
                  <a:cubicBezTo>
                    <a:pt x="1817576" y="631295"/>
                    <a:pt x="1817581" y="652529"/>
                    <a:pt x="1819341" y="673649"/>
                  </a:cubicBezTo>
                  <a:cubicBezTo>
                    <a:pt x="1819784" y="678965"/>
                    <a:pt x="1823854" y="690363"/>
                    <a:pt x="1825691" y="695874"/>
                  </a:cubicBezTo>
                  <a:cubicBezTo>
                    <a:pt x="1832041" y="735032"/>
                    <a:pt x="1837903" y="774273"/>
                    <a:pt x="1844741" y="813349"/>
                  </a:cubicBezTo>
                  <a:cubicBezTo>
                    <a:pt x="1845318" y="816646"/>
                    <a:pt x="1844569" y="822874"/>
                    <a:pt x="1847916" y="822874"/>
                  </a:cubicBezTo>
                  <a:cubicBezTo>
                    <a:pt x="1851263" y="822874"/>
                    <a:pt x="1849235" y="816134"/>
                    <a:pt x="1851091" y="813349"/>
                  </a:cubicBezTo>
                  <a:cubicBezTo>
                    <a:pt x="1853582" y="809613"/>
                    <a:pt x="1857441" y="806999"/>
                    <a:pt x="1860616" y="803824"/>
                  </a:cubicBezTo>
                  <a:cubicBezTo>
                    <a:pt x="1870996" y="772685"/>
                    <a:pt x="1854168" y="816672"/>
                    <a:pt x="1873316" y="787949"/>
                  </a:cubicBezTo>
                  <a:cubicBezTo>
                    <a:pt x="1875737" y="784318"/>
                    <a:pt x="1875343" y="779459"/>
                    <a:pt x="1876491" y="775249"/>
                  </a:cubicBezTo>
                  <a:cubicBezTo>
                    <a:pt x="1878518" y="767816"/>
                    <a:pt x="1880627" y="760404"/>
                    <a:pt x="1882841" y="753024"/>
                  </a:cubicBezTo>
                  <a:cubicBezTo>
                    <a:pt x="1883803" y="749818"/>
                    <a:pt x="1885097" y="746717"/>
                    <a:pt x="1886016" y="743499"/>
                  </a:cubicBezTo>
                  <a:cubicBezTo>
                    <a:pt x="1887215" y="739303"/>
                    <a:pt x="1887472" y="734810"/>
                    <a:pt x="1889191" y="730799"/>
                  </a:cubicBezTo>
                  <a:cubicBezTo>
                    <a:pt x="1890694" y="727292"/>
                    <a:pt x="1893834" y="724687"/>
                    <a:pt x="1895541" y="721274"/>
                  </a:cubicBezTo>
                  <a:cubicBezTo>
                    <a:pt x="1897038" y="718281"/>
                    <a:pt x="1897398" y="714825"/>
                    <a:pt x="1898716" y="711749"/>
                  </a:cubicBezTo>
                  <a:cubicBezTo>
                    <a:pt x="1900580" y="707399"/>
                    <a:pt x="1902949" y="703282"/>
                    <a:pt x="1905066" y="699049"/>
                  </a:cubicBezTo>
                  <a:cubicBezTo>
                    <a:pt x="1911966" y="657648"/>
                    <a:pt x="1907345" y="673163"/>
                    <a:pt x="1914591" y="651424"/>
                  </a:cubicBezTo>
                  <a:cubicBezTo>
                    <a:pt x="1915649" y="641899"/>
                    <a:pt x="1916309" y="632321"/>
                    <a:pt x="1917766" y="622849"/>
                  </a:cubicBezTo>
                  <a:cubicBezTo>
                    <a:pt x="1918430" y="618536"/>
                    <a:pt x="1918520" y="613780"/>
                    <a:pt x="1920941" y="610149"/>
                  </a:cubicBezTo>
                  <a:cubicBezTo>
                    <a:pt x="1923058" y="606974"/>
                    <a:pt x="1927291" y="605916"/>
                    <a:pt x="1930466" y="603799"/>
                  </a:cubicBezTo>
                  <a:cubicBezTo>
                    <a:pt x="1943637" y="564287"/>
                    <a:pt x="1930916" y="605447"/>
                    <a:pt x="1936816" y="502199"/>
                  </a:cubicBezTo>
                  <a:cubicBezTo>
                    <a:pt x="1937183" y="495772"/>
                    <a:pt x="1939012" y="489512"/>
                    <a:pt x="1939991" y="483149"/>
                  </a:cubicBezTo>
                  <a:cubicBezTo>
                    <a:pt x="1941129" y="475752"/>
                    <a:pt x="1941598" y="468241"/>
                    <a:pt x="1943166" y="460924"/>
                  </a:cubicBezTo>
                  <a:cubicBezTo>
                    <a:pt x="1953197" y="414114"/>
                    <a:pt x="1946848" y="463217"/>
                    <a:pt x="1952691" y="416474"/>
                  </a:cubicBezTo>
                  <a:cubicBezTo>
                    <a:pt x="1953880" y="406964"/>
                    <a:pt x="1958190" y="378602"/>
                    <a:pt x="1955866" y="387899"/>
                  </a:cubicBezTo>
                  <a:cubicBezTo>
                    <a:pt x="1952490" y="401404"/>
                    <a:pt x="1951397" y="415381"/>
                    <a:pt x="1949516" y="429174"/>
                  </a:cubicBezTo>
                  <a:cubicBezTo>
                    <a:pt x="1945438" y="459077"/>
                    <a:pt x="1945220" y="475685"/>
                    <a:pt x="1943166" y="508549"/>
                  </a:cubicBezTo>
                  <a:cubicBezTo>
                    <a:pt x="1944224" y="556174"/>
                    <a:pt x="1944474" y="603824"/>
                    <a:pt x="1946341" y="651424"/>
                  </a:cubicBezTo>
                  <a:cubicBezTo>
                    <a:pt x="1946593" y="657857"/>
                    <a:pt x="1947666" y="664308"/>
                    <a:pt x="1949516" y="670474"/>
                  </a:cubicBezTo>
                  <a:cubicBezTo>
                    <a:pt x="1950876" y="675007"/>
                    <a:pt x="1953749" y="678941"/>
                    <a:pt x="1955866" y="683174"/>
                  </a:cubicBezTo>
                  <a:cubicBezTo>
                    <a:pt x="1963512" y="736697"/>
                    <a:pt x="1953821" y="664877"/>
                    <a:pt x="1962216" y="753024"/>
                  </a:cubicBezTo>
                  <a:cubicBezTo>
                    <a:pt x="1964182" y="773667"/>
                    <a:pt x="1965756" y="771176"/>
                    <a:pt x="1971741" y="791124"/>
                  </a:cubicBezTo>
                  <a:cubicBezTo>
                    <a:pt x="1972995" y="795304"/>
                    <a:pt x="1973858" y="799591"/>
                    <a:pt x="1974916" y="803824"/>
                  </a:cubicBezTo>
                  <a:cubicBezTo>
                    <a:pt x="1989472" y="781989"/>
                    <a:pt x="1985203" y="792014"/>
                    <a:pt x="1990791" y="775249"/>
                  </a:cubicBezTo>
                  <a:cubicBezTo>
                    <a:pt x="1991849" y="767841"/>
                    <a:pt x="1992736" y="760406"/>
                    <a:pt x="1993966" y="753024"/>
                  </a:cubicBezTo>
                  <a:cubicBezTo>
                    <a:pt x="1994853" y="747701"/>
                    <a:pt x="1994148" y="741639"/>
                    <a:pt x="1997141" y="737149"/>
                  </a:cubicBezTo>
                  <a:cubicBezTo>
                    <a:pt x="1998997" y="734364"/>
                    <a:pt x="2003491" y="735032"/>
                    <a:pt x="2006666" y="733974"/>
                  </a:cubicBezTo>
                  <a:cubicBezTo>
                    <a:pt x="2008783" y="730799"/>
                    <a:pt x="2011466" y="727936"/>
                    <a:pt x="2013016" y="724449"/>
                  </a:cubicBezTo>
                  <a:cubicBezTo>
                    <a:pt x="2015734" y="718332"/>
                    <a:pt x="2019366" y="705399"/>
                    <a:pt x="2019366" y="705399"/>
                  </a:cubicBezTo>
                  <a:cubicBezTo>
                    <a:pt x="2020424" y="655657"/>
                    <a:pt x="2020591" y="605889"/>
                    <a:pt x="2022541" y="556174"/>
                  </a:cubicBezTo>
                  <a:cubicBezTo>
                    <a:pt x="2022712" y="551814"/>
                    <a:pt x="2025052" y="547787"/>
                    <a:pt x="2025716" y="543474"/>
                  </a:cubicBezTo>
                  <a:cubicBezTo>
                    <a:pt x="2027173" y="534002"/>
                    <a:pt x="2027536" y="524386"/>
                    <a:pt x="2028891" y="514899"/>
                  </a:cubicBezTo>
                  <a:cubicBezTo>
                    <a:pt x="2030712" y="502153"/>
                    <a:pt x="2035241" y="476799"/>
                    <a:pt x="2035241" y="476799"/>
                  </a:cubicBezTo>
                  <a:cubicBezTo>
                    <a:pt x="2036299" y="523366"/>
                    <a:pt x="2035832" y="569992"/>
                    <a:pt x="2038416" y="616499"/>
                  </a:cubicBezTo>
                  <a:cubicBezTo>
                    <a:pt x="2038889" y="625018"/>
                    <a:pt x="2040463" y="599557"/>
                    <a:pt x="2041591" y="591099"/>
                  </a:cubicBezTo>
                  <a:cubicBezTo>
                    <a:pt x="2042580" y="583681"/>
                    <a:pt x="2043536" y="576256"/>
                    <a:pt x="2044766" y="568874"/>
                  </a:cubicBezTo>
                  <a:cubicBezTo>
                    <a:pt x="2046781" y="556782"/>
                    <a:pt x="2048262" y="551716"/>
                    <a:pt x="2051116" y="540299"/>
                  </a:cubicBezTo>
                  <a:cubicBezTo>
                    <a:pt x="2052174" y="559349"/>
                    <a:pt x="2052749" y="578432"/>
                    <a:pt x="2054291" y="597449"/>
                  </a:cubicBezTo>
                  <a:cubicBezTo>
                    <a:pt x="2058957" y="655000"/>
                    <a:pt x="2054584" y="639602"/>
                    <a:pt x="2063816" y="667299"/>
                  </a:cubicBezTo>
                  <a:cubicBezTo>
                    <a:pt x="2065933" y="687407"/>
                    <a:pt x="2066440" y="707751"/>
                    <a:pt x="2070166" y="727624"/>
                  </a:cubicBezTo>
                  <a:cubicBezTo>
                    <a:pt x="2070783" y="730913"/>
                    <a:pt x="2072422" y="721317"/>
                    <a:pt x="2073341" y="718099"/>
                  </a:cubicBezTo>
                  <a:cubicBezTo>
                    <a:pt x="2074540" y="713903"/>
                    <a:pt x="2075569" y="709659"/>
                    <a:pt x="2076516" y="705399"/>
                  </a:cubicBezTo>
                  <a:cubicBezTo>
                    <a:pt x="2084578" y="669122"/>
                    <a:pt x="2075123" y="707797"/>
                    <a:pt x="2082866" y="676824"/>
                  </a:cubicBezTo>
                  <a:cubicBezTo>
                    <a:pt x="2083924" y="651424"/>
                    <a:pt x="2084163" y="625977"/>
                    <a:pt x="2086041" y="600624"/>
                  </a:cubicBezTo>
                  <a:cubicBezTo>
                    <a:pt x="2086288" y="597286"/>
                    <a:pt x="2088590" y="594387"/>
                    <a:pt x="2089216" y="591099"/>
                  </a:cubicBezTo>
                  <a:cubicBezTo>
                    <a:pt x="2092830" y="572127"/>
                    <a:pt x="2092634" y="552271"/>
                    <a:pt x="2098741" y="533949"/>
                  </a:cubicBezTo>
                  <a:cubicBezTo>
                    <a:pt x="2100858" y="527599"/>
                    <a:pt x="2101378" y="520468"/>
                    <a:pt x="2105091" y="514899"/>
                  </a:cubicBezTo>
                  <a:cubicBezTo>
                    <a:pt x="2107208" y="511724"/>
                    <a:pt x="2109891" y="508861"/>
                    <a:pt x="2111441" y="505374"/>
                  </a:cubicBezTo>
                  <a:cubicBezTo>
                    <a:pt x="2114159" y="499257"/>
                    <a:pt x="2117791" y="486324"/>
                    <a:pt x="2117791" y="486324"/>
                  </a:cubicBezTo>
                  <a:cubicBezTo>
                    <a:pt x="2122859" y="613035"/>
                    <a:pt x="2118236" y="574618"/>
                    <a:pt x="2124141" y="524424"/>
                  </a:cubicBezTo>
                  <a:cubicBezTo>
                    <a:pt x="2124651" y="520090"/>
                    <a:pt x="2126535" y="516017"/>
                    <a:pt x="2127316" y="511724"/>
                  </a:cubicBezTo>
                  <a:cubicBezTo>
                    <a:pt x="2130900" y="492011"/>
                    <a:pt x="2129279" y="491174"/>
                    <a:pt x="2133666" y="473624"/>
                  </a:cubicBezTo>
                  <a:cubicBezTo>
                    <a:pt x="2134478" y="470377"/>
                    <a:pt x="2135783" y="467274"/>
                    <a:pt x="2136841" y="464099"/>
                  </a:cubicBezTo>
                  <a:cubicBezTo>
                    <a:pt x="2135783" y="502199"/>
                    <a:pt x="2133666" y="540284"/>
                    <a:pt x="2133666" y="578399"/>
                  </a:cubicBezTo>
                  <a:cubicBezTo>
                    <a:pt x="2133666" y="645830"/>
                    <a:pt x="2131768" y="647594"/>
                    <a:pt x="2140016" y="622849"/>
                  </a:cubicBezTo>
                  <a:cubicBezTo>
                    <a:pt x="2141074" y="614382"/>
                    <a:pt x="2141665" y="605844"/>
                    <a:pt x="2143191" y="597449"/>
                  </a:cubicBezTo>
                  <a:cubicBezTo>
                    <a:pt x="2143790" y="594156"/>
                    <a:pt x="2145447" y="591142"/>
                    <a:pt x="2146366" y="587924"/>
                  </a:cubicBezTo>
                  <a:cubicBezTo>
                    <a:pt x="2147565" y="583728"/>
                    <a:pt x="2148483" y="579457"/>
                    <a:pt x="2149541" y="575224"/>
                  </a:cubicBezTo>
                  <a:cubicBezTo>
                    <a:pt x="2150599" y="580516"/>
                    <a:pt x="2151874" y="585769"/>
                    <a:pt x="2152716" y="591099"/>
                  </a:cubicBezTo>
                  <a:cubicBezTo>
                    <a:pt x="2155050" y="605883"/>
                    <a:pt x="2154333" y="621350"/>
                    <a:pt x="2159066" y="635549"/>
                  </a:cubicBezTo>
                  <a:cubicBezTo>
                    <a:pt x="2160773" y="640669"/>
                    <a:pt x="2161070" y="624942"/>
                    <a:pt x="2162241" y="619674"/>
                  </a:cubicBezTo>
                  <a:cubicBezTo>
                    <a:pt x="2164899" y="607714"/>
                    <a:pt x="2165055" y="608056"/>
                    <a:pt x="2168591" y="597449"/>
                  </a:cubicBezTo>
                  <a:cubicBezTo>
                    <a:pt x="2170708" y="615441"/>
                    <a:pt x="2172694" y="633448"/>
                    <a:pt x="2174941" y="651424"/>
                  </a:cubicBezTo>
                  <a:cubicBezTo>
                    <a:pt x="2175869" y="658850"/>
                    <a:pt x="2177058" y="681057"/>
                    <a:pt x="2178116" y="673649"/>
                  </a:cubicBezTo>
                  <a:cubicBezTo>
                    <a:pt x="2181263" y="651622"/>
                    <a:pt x="2179843" y="629177"/>
                    <a:pt x="2181291" y="606974"/>
                  </a:cubicBezTo>
                  <a:cubicBezTo>
                    <a:pt x="2183018" y="580487"/>
                    <a:pt x="2185437" y="554050"/>
                    <a:pt x="2187641" y="527599"/>
                  </a:cubicBezTo>
                  <a:cubicBezTo>
                    <a:pt x="2188612" y="515950"/>
                    <a:pt x="2189983" y="504334"/>
                    <a:pt x="2190816" y="492674"/>
                  </a:cubicBezTo>
                  <a:cubicBezTo>
                    <a:pt x="2191874" y="477857"/>
                    <a:pt x="2192255" y="462977"/>
                    <a:pt x="2193991" y="448224"/>
                  </a:cubicBezTo>
                  <a:cubicBezTo>
                    <a:pt x="2194382" y="444900"/>
                    <a:pt x="2196354" y="441946"/>
                    <a:pt x="2197166" y="438699"/>
                  </a:cubicBezTo>
                  <a:cubicBezTo>
                    <a:pt x="2198475" y="433464"/>
                    <a:pt x="2199283" y="428116"/>
                    <a:pt x="2200341" y="422824"/>
                  </a:cubicBezTo>
                  <a:cubicBezTo>
                    <a:pt x="2201399" y="436582"/>
                    <a:pt x="2201364" y="450469"/>
                    <a:pt x="2203516" y="464099"/>
                  </a:cubicBezTo>
                  <a:cubicBezTo>
                    <a:pt x="2204560" y="470711"/>
                    <a:pt x="2204639" y="478968"/>
                    <a:pt x="2209866" y="483149"/>
                  </a:cubicBezTo>
                  <a:cubicBezTo>
                    <a:pt x="2212846" y="485533"/>
                    <a:pt x="2216216" y="478916"/>
                    <a:pt x="2219391" y="476799"/>
                  </a:cubicBezTo>
                  <a:cubicBezTo>
                    <a:pt x="2229913" y="557464"/>
                    <a:pt x="2222172" y="526221"/>
                    <a:pt x="2235266" y="572049"/>
                  </a:cubicBezTo>
                  <a:cubicBezTo>
                    <a:pt x="2236324" y="580516"/>
                    <a:pt x="2234051" y="590132"/>
                    <a:pt x="2238441" y="597449"/>
                  </a:cubicBezTo>
                  <a:cubicBezTo>
                    <a:pt x="2240404" y="600721"/>
                    <a:pt x="2244336" y="584135"/>
                    <a:pt x="2244791" y="587924"/>
                  </a:cubicBezTo>
                  <a:cubicBezTo>
                    <a:pt x="2248324" y="617365"/>
                    <a:pt x="2246366" y="647215"/>
                    <a:pt x="2247966" y="676824"/>
                  </a:cubicBezTo>
                  <a:cubicBezTo>
                    <a:pt x="2248483" y="686394"/>
                    <a:pt x="2249565" y="695946"/>
                    <a:pt x="2251141" y="705399"/>
                  </a:cubicBezTo>
                  <a:cubicBezTo>
                    <a:pt x="2251691" y="708700"/>
                    <a:pt x="2253590" y="711657"/>
                    <a:pt x="2254316" y="714924"/>
                  </a:cubicBezTo>
                  <a:cubicBezTo>
                    <a:pt x="2255713" y="721208"/>
                    <a:pt x="2256780" y="727576"/>
                    <a:pt x="2257491" y="733974"/>
                  </a:cubicBezTo>
                  <a:cubicBezTo>
                    <a:pt x="2262670" y="780589"/>
                    <a:pt x="2256183" y="758624"/>
                    <a:pt x="2263841" y="781599"/>
                  </a:cubicBezTo>
                  <a:cubicBezTo>
                    <a:pt x="2264899" y="763607"/>
                    <a:pt x="2265161" y="745551"/>
                    <a:pt x="2267016" y="727624"/>
                  </a:cubicBezTo>
                  <a:cubicBezTo>
                    <a:pt x="2268341" y="714817"/>
                    <a:pt x="2272490" y="702369"/>
                    <a:pt x="2273366" y="689524"/>
                  </a:cubicBezTo>
                  <a:cubicBezTo>
                    <a:pt x="2275671" y="655719"/>
                    <a:pt x="2275353" y="621786"/>
                    <a:pt x="2276541" y="587924"/>
                  </a:cubicBezTo>
                  <a:cubicBezTo>
                    <a:pt x="2277470" y="561461"/>
                    <a:pt x="2278114" y="534980"/>
                    <a:pt x="2279716" y="508549"/>
                  </a:cubicBezTo>
                  <a:cubicBezTo>
                    <a:pt x="2280232" y="500032"/>
                    <a:pt x="2281894" y="491623"/>
                    <a:pt x="2282891" y="483149"/>
                  </a:cubicBezTo>
                  <a:cubicBezTo>
                    <a:pt x="2284011" y="473631"/>
                    <a:pt x="2285008" y="464099"/>
                    <a:pt x="2286066" y="454574"/>
                  </a:cubicBezTo>
                  <a:cubicBezTo>
                    <a:pt x="2287124" y="458807"/>
                    <a:pt x="2289241" y="462910"/>
                    <a:pt x="2289241" y="467274"/>
                  </a:cubicBezTo>
                  <a:cubicBezTo>
                    <a:pt x="2289241" y="470621"/>
                    <a:pt x="2286066" y="461096"/>
                    <a:pt x="2286066" y="457749"/>
                  </a:cubicBezTo>
                  <a:cubicBezTo>
                    <a:pt x="2286066" y="453385"/>
                    <a:pt x="2288183" y="449282"/>
                    <a:pt x="2289241" y="445049"/>
                  </a:cubicBezTo>
                  <a:cubicBezTo>
                    <a:pt x="2290299" y="433407"/>
                    <a:pt x="2290966" y="421723"/>
                    <a:pt x="2292416" y="410124"/>
                  </a:cubicBezTo>
                  <a:cubicBezTo>
                    <a:pt x="2293085" y="404769"/>
                    <a:pt x="2295443" y="399643"/>
                    <a:pt x="2295591" y="394249"/>
                  </a:cubicBezTo>
                  <a:cubicBezTo>
                    <a:pt x="2297562" y="322302"/>
                    <a:pt x="2297708" y="250316"/>
                    <a:pt x="2298766" y="178349"/>
                  </a:cubicBezTo>
                  <a:cubicBezTo>
                    <a:pt x="2299824" y="235499"/>
                    <a:pt x="2298988" y="292716"/>
                    <a:pt x="2301941" y="349799"/>
                  </a:cubicBezTo>
                  <a:cubicBezTo>
                    <a:pt x="2302185" y="354526"/>
                    <a:pt x="2305856" y="358440"/>
                    <a:pt x="2308291" y="362499"/>
                  </a:cubicBezTo>
                  <a:cubicBezTo>
                    <a:pt x="2312218" y="369043"/>
                    <a:pt x="2320991" y="381549"/>
                    <a:pt x="2320991" y="381549"/>
                  </a:cubicBezTo>
                  <a:cubicBezTo>
                    <a:pt x="2345015" y="309477"/>
                    <a:pt x="2325010" y="362414"/>
                    <a:pt x="2330516" y="527599"/>
                  </a:cubicBezTo>
                  <a:cubicBezTo>
                    <a:pt x="2330800" y="536127"/>
                    <a:pt x="2332842" y="544509"/>
                    <a:pt x="2333691" y="552999"/>
                  </a:cubicBezTo>
                  <a:cubicBezTo>
                    <a:pt x="2334959" y="565680"/>
                    <a:pt x="2335712" y="578407"/>
                    <a:pt x="2336866" y="591099"/>
                  </a:cubicBezTo>
                  <a:cubicBezTo>
                    <a:pt x="2337829" y="601691"/>
                    <a:pt x="2338081" y="612395"/>
                    <a:pt x="2340041" y="622849"/>
                  </a:cubicBezTo>
                  <a:cubicBezTo>
                    <a:pt x="2341275" y="629428"/>
                    <a:pt x="2344274" y="635549"/>
                    <a:pt x="2346391" y="641899"/>
                  </a:cubicBezTo>
                  <a:lnTo>
                    <a:pt x="2349566" y="651424"/>
                  </a:lnTo>
                  <a:cubicBezTo>
                    <a:pt x="2353186" y="705728"/>
                    <a:pt x="2347710" y="683955"/>
                    <a:pt x="2359091" y="718099"/>
                  </a:cubicBezTo>
                  <a:cubicBezTo>
                    <a:pt x="2360149" y="721274"/>
                    <a:pt x="2359481" y="725768"/>
                    <a:pt x="2362266" y="727624"/>
                  </a:cubicBezTo>
                  <a:lnTo>
                    <a:pt x="2371791" y="733974"/>
                  </a:lnTo>
                  <a:cubicBezTo>
                    <a:pt x="2374966" y="730799"/>
                    <a:pt x="2376826" y="724449"/>
                    <a:pt x="2381316" y="724449"/>
                  </a:cubicBezTo>
                  <a:cubicBezTo>
                    <a:pt x="2384663" y="724449"/>
                    <a:pt x="2381144" y="733974"/>
                    <a:pt x="2384491" y="733974"/>
                  </a:cubicBezTo>
                  <a:cubicBezTo>
                    <a:pt x="2388307" y="733974"/>
                    <a:pt x="2389134" y="727862"/>
                    <a:pt x="2390841" y="724449"/>
                  </a:cubicBezTo>
                  <a:cubicBezTo>
                    <a:pt x="2392338" y="721456"/>
                    <a:pt x="2392519" y="717917"/>
                    <a:pt x="2394016" y="714924"/>
                  </a:cubicBezTo>
                  <a:cubicBezTo>
                    <a:pt x="2395723" y="711511"/>
                    <a:pt x="2398659" y="708812"/>
                    <a:pt x="2400366" y="705399"/>
                  </a:cubicBezTo>
                  <a:cubicBezTo>
                    <a:pt x="2401863" y="702406"/>
                    <a:pt x="2401685" y="698659"/>
                    <a:pt x="2403541" y="695874"/>
                  </a:cubicBezTo>
                  <a:cubicBezTo>
                    <a:pt x="2406032" y="692138"/>
                    <a:pt x="2409891" y="689524"/>
                    <a:pt x="2413066" y="686349"/>
                  </a:cubicBezTo>
                  <a:cubicBezTo>
                    <a:pt x="2414124" y="690582"/>
                    <a:pt x="2412189" y="700670"/>
                    <a:pt x="2416241" y="699049"/>
                  </a:cubicBezTo>
                  <a:cubicBezTo>
                    <a:pt x="2423327" y="696215"/>
                    <a:pt x="2428941" y="679999"/>
                    <a:pt x="2428941" y="679999"/>
                  </a:cubicBezTo>
                  <a:cubicBezTo>
                    <a:pt x="2429999" y="675766"/>
                    <a:pt x="2428213" y="669250"/>
                    <a:pt x="2432116" y="667299"/>
                  </a:cubicBezTo>
                  <a:cubicBezTo>
                    <a:pt x="2435109" y="665802"/>
                    <a:pt x="2432116" y="677882"/>
                    <a:pt x="2435291" y="676824"/>
                  </a:cubicBezTo>
                  <a:cubicBezTo>
                    <a:pt x="2438234" y="675843"/>
                    <a:pt x="2443612" y="658211"/>
                    <a:pt x="2444816" y="654599"/>
                  </a:cubicBezTo>
                  <a:cubicBezTo>
                    <a:pt x="2445874" y="647191"/>
                    <a:pt x="2445841" y="639542"/>
                    <a:pt x="2447991" y="632374"/>
                  </a:cubicBezTo>
                  <a:cubicBezTo>
                    <a:pt x="2449087" y="628719"/>
                    <a:pt x="2453886" y="626638"/>
                    <a:pt x="2454341" y="622849"/>
                  </a:cubicBezTo>
                  <a:cubicBezTo>
                    <a:pt x="2457118" y="599708"/>
                    <a:pt x="2456106" y="576264"/>
                    <a:pt x="2457516" y="552999"/>
                  </a:cubicBezTo>
                  <a:cubicBezTo>
                    <a:pt x="2458223" y="541331"/>
                    <a:pt x="2459241" y="529673"/>
                    <a:pt x="2460691" y="518074"/>
                  </a:cubicBezTo>
                  <a:cubicBezTo>
                    <a:pt x="2460858" y="516738"/>
                    <a:pt x="2465681" y="492218"/>
                    <a:pt x="2467041" y="489499"/>
                  </a:cubicBezTo>
                  <a:cubicBezTo>
                    <a:pt x="2470454" y="482673"/>
                    <a:pt x="2479741" y="470449"/>
                    <a:pt x="2479741" y="470449"/>
                  </a:cubicBezTo>
                  <a:cubicBezTo>
                    <a:pt x="2484417" y="451747"/>
                    <a:pt x="2481823" y="454419"/>
                    <a:pt x="2486091" y="473624"/>
                  </a:cubicBezTo>
                  <a:cubicBezTo>
                    <a:pt x="2488749" y="485584"/>
                    <a:pt x="2488905" y="485242"/>
                    <a:pt x="2492441" y="495849"/>
                  </a:cubicBezTo>
                  <a:cubicBezTo>
                    <a:pt x="2493499" y="527599"/>
                    <a:pt x="2493989" y="559373"/>
                    <a:pt x="2495616" y="591099"/>
                  </a:cubicBezTo>
                  <a:cubicBezTo>
                    <a:pt x="2496905" y="616233"/>
                    <a:pt x="2496548" y="612945"/>
                    <a:pt x="2501966" y="629199"/>
                  </a:cubicBezTo>
                  <a:cubicBezTo>
                    <a:pt x="2509946" y="605258"/>
                    <a:pt x="2499181" y="634768"/>
                    <a:pt x="2511491" y="610149"/>
                  </a:cubicBezTo>
                  <a:cubicBezTo>
                    <a:pt x="2512988" y="607156"/>
                    <a:pt x="2513608" y="603799"/>
                    <a:pt x="2514666" y="600624"/>
                  </a:cubicBezTo>
                  <a:cubicBezTo>
                    <a:pt x="2516783" y="576282"/>
                    <a:pt x="2518804" y="551932"/>
                    <a:pt x="2521016" y="527599"/>
                  </a:cubicBezTo>
                  <a:cubicBezTo>
                    <a:pt x="2521979" y="517007"/>
                    <a:pt x="2524191" y="495849"/>
                    <a:pt x="2524191" y="495849"/>
                  </a:cubicBezTo>
                  <a:cubicBezTo>
                    <a:pt x="2525180" y="514638"/>
                    <a:pt x="2526812" y="563688"/>
                    <a:pt x="2530541" y="587924"/>
                  </a:cubicBezTo>
                  <a:cubicBezTo>
                    <a:pt x="2531050" y="591232"/>
                    <a:pt x="2532835" y="594220"/>
                    <a:pt x="2533716" y="597449"/>
                  </a:cubicBezTo>
                  <a:cubicBezTo>
                    <a:pt x="2536012" y="605869"/>
                    <a:pt x="2538354" y="614291"/>
                    <a:pt x="2540066" y="622849"/>
                  </a:cubicBezTo>
                  <a:cubicBezTo>
                    <a:pt x="2541534" y="630187"/>
                    <a:pt x="2542183" y="637666"/>
                    <a:pt x="2543241" y="645074"/>
                  </a:cubicBezTo>
                  <a:cubicBezTo>
                    <a:pt x="2554824" y="627699"/>
                    <a:pt x="2546929" y="642511"/>
                    <a:pt x="2552766" y="613324"/>
                  </a:cubicBezTo>
                  <a:cubicBezTo>
                    <a:pt x="2553422" y="610042"/>
                    <a:pt x="2555022" y="607017"/>
                    <a:pt x="2555941" y="603799"/>
                  </a:cubicBezTo>
                  <a:cubicBezTo>
                    <a:pt x="2557297" y="599052"/>
                    <a:pt x="2559753" y="586649"/>
                    <a:pt x="2562291" y="581574"/>
                  </a:cubicBezTo>
                  <a:cubicBezTo>
                    <a:pt x="2574601" y="556955"/>
                    <a:pt x="2563836" y="586465"/>
                    <a:pt x="2571816" y="562524"/>
                  </a:cubicBezTo>
                  <a:cubicBezTo>
                    <a:pt x="2574467" y="543970"/>
                    <a:pt x="2574452" y="541138"/>
                    <a:pt x="2578166" y="524424"/>
                  </a:cubicBezTo>
                  <a:cubicBezTo>
                    <a:pt x="2579113" y="520164"/>
                    <a:pt x="2579809" y="515810"/>
                    <a:pt x="2581341" y="511724"/>
                  </a:cubicBezTo>
                  <a:cubicBezTo>
                    <a:pt x="2583003" y="507292"/>
                    <a:pt x="2585827" y="503374"/>
                    <a:pt x="2587691" y="499024"/>
                  </a:cubicBezTo>
                  <a:cubicBezTo>
                    <a:pt x="2589009" y="495948"/>
                    <a:pt x="2589808" y="492674"/>
                    <a:pt x="2590866" y="489499"/>
                  </a:cubicBezTo>
                  <a:cubicBezTo>
                    <a:pt x="2591924" y="504316"/>
                    <a:pt x="2592305" y="519196"/>
                    <a:pt x="2594041" y="533949"/>
                  </a:cubicBezTo>
                  <a:cubicBezTo>
                    <a:pt x="2594432" y="537273"/>
                    <a:pt x="2596617" y="540181"/>
                    <a:pt x="2597216" y="543474"/>
                  </a:cubicBezTo>
                  <a:cubicBezTo>
                    <a:pt x="2598742" y="551869"/>
                    <a:pt x="2599333" y="560407"/>
                    <a:pt x="2600391" y="568874"/>
                  </a:cubicBezTo>
                  <a:cubicBezTo>
                    <a:pt x="2607669" y="510648"/>
                    <a:pt x="2604328" y="534968"/>
                    <a:pt x="2609916" y="495849"/>
                  </a:cubicBezTo>
                  <a:cubicBezTo>
                    <a:pt x="2612033" y="512782"/>
                    <a:pt x="2614310" y="529696"/>
                    <a:pt x="2616266" y="546649"/>
                  </a:cubicBezTo>
                  <a:cubicBezTo>
                    <a:pt x="2621011" y="587771"/>
                    <a:pt x="2615509" y="566602"/>
                    <a:pt x="2625791" y="597449"/>
                  </a:cubicBezTo>
                  <a:cubicBezTo>
                    <a:pt x="2626849" y="600624"/>
                    <a:pt x="2625973" y="605477"/>
                    <a:pt x="2628966" y="606974"/>
                  </a:cubicBezTo>
                  <a:lnTo>
                    <a:pt x="2641666" y="613324"/>
                  </a:lnTo>
                  <a:cubicBezTo>
                    <a:pt x="2640608" y="629199"/>
                    <a:pt x="2636241" y="645199"/>
                    <a:pt x="2638491" y="660949"/>
                  </a:cubicBezTo>
                  <a:cubicBezTo>
                    <a:pt x="2639725" y="669589"/>
                    <a:pt x="2642724" y="644016"/>
                    <a:pt x="2644841" y="635549"/>
                  </a:cubicBezTo>
                  <a:lnTo>
                    <a:pt x="2651191" y="610149"/>
                  </a:lnTo>
                  <a:lnTo>
                    <a:pt x="2654366" y="597449"/>
                  </a:lnTo>
                  <a:cubicBezTo>
                    <a:pt x="2663656" y="625319"/>
                    <a:pt x="2648791" y="578301"/>
                    <a:pt x="2660716" y="641899"/>
                  </a:cubicBezTo>
                  <a:cubicBezTo>
                    <a:pt x="2661766" y="647501"/>
                    <a:pt x="2664949" y="652482"/>
                    <a:pt x="2667066" y="657774"/>
                  </a:cubicBezTo>
                  <a:cubicBezTo>
                    <a:pt x="2668124" y="669416"/>
                    <a:pt x="2666544" y="681609"/>
                    <a:pt x="2670241" y="692699"/>
                  </a:cubicBezTo>
                  <a:cubicBezTo>
                    <a:pt x="2671948" y="697819"/>
                    <a:pt x="2672820" y="682187"/>
                    <a:pt x="2673416" y="676824"/>
                  </a:cubicBezTo>
                  <a:cubicBezTo>
                    <a:pt x="2679733" y="619967"/>
                    <a:pt x="2672356" y="652488"/>
                    <a:pt x="2679766" y="622849"/>
                  </a:cubicBezTo>
                  <a:cubicBezTo>
                    <a:pt x="2680824" y="637666"/>
                    <a:pt x="2678673" y="653071"/>
                    <a:pt x="2682941" y="667299"/>
                  </a:cubicBezTo>
                  <a:cubicBezTo>
                    <a:pt x="2684301" y="671832"/>
                    <a:pt x="2687533" y="658993"/>
                    <a:pt x="2689291" y="654599"/>
                  </a:cubicBezTo>
                  <a:cubicBezTo>
                    <a:pt x="2700626" y="626261"/>
                    <a:pt x="2689774" y="644349"/>
                    <a:pt x="2701991" y="626024"/>
                  </a:cubicBezTo>
                  <a:cubicBezTo>
                    <a:pt x="2703049" y="620732"/>
                    <a:pt x="2703746" y="615355"/>
                    <a:pt x="2705166" y="610149"/>
                  </a:cubicBezTo>
                  <a:cubicBezTo>
                    <a:pt x="2706927" y="603691"/>
                    <a:pt x="2710114" y="597644"/>
                    <a:pt x="2711516" y="591099"/>
                  </a:cubicBezTo>
                  <a:cubicBezTo>
                    <a:pt x="2713135" y="583543"/>
                    <a:pt x="2717426" y="538790"/>
                    <a:pt x="2717866" y="533949"/>
                  </a:cubicBezTo>
                  <a:cubicBezTo>
                    <a:pt x="2720805" y="501619"/>
                    <a:pt x="2721846" y="484580"/>
                    <a:pt x="2724216" y="451399"/>
                  </a:cubicBezTo>
                  <a:cubicBezTo>
                    <a:pt x="2725274" y="469391"/>
                    <a:pt x="2726151" y="487394"/>
                    <a:pt x="2727391" y="505374"/>
                  </a:cubicBezTo>
                  <a:cubicBezTo>
                    <a:pt x="2730337" y="548095"/>
                    <a:pt x="2723660" y="553833"/>
                    <a:pt x="2736916" y="533949"/>
                  </a:cubicBezTo>
                  <a:cubicBezTo>
                    <a:pt x="2737974" y="529716"/>
                    <a:pt x="2738892" y="525445"/>
                    <a:pt x="2740091" y="521249"/>
                  </a:cubicBezTo>
                  <a:cubicBezTo>
                    <a:pt x="2741010" y="518031"/>
                    <a:pt x="2742716" y="508423"/>
                    <a:pt x="2743266" y="511724"/>
                  </a:cubicBezTo>
                  <a:cubicBezTo>
                    <a:pt x="2746936" y="533746"/>
                    <a:pt x="2747319" y="556192"/>
                    <a:pt x="2749616" y="578399"/>
                  </a:cubicBezTo>
                  <a:cubicBezTo>
                    <a:pt x="2752587" y="607115"/>
                    <a:pt x="2752558" y="602749"/>
                    <a:pt x="2759141" y="632374"/>
                  </a:cubicBezTo>
                  <a:cubicBezTo>
                    <a:pt x="2761258" y="621791"/>
                    <a:pt x="2764152" y="611334"/>
                    <a:pt x="2765491" y="600624"/>
                  </a:cubicBezTo>
                  <a:cubicBezTo>
                    <a:pt x="2771487" y="552656"/>
                    <a:pt x="2765737" y="595848"/>
                    <a:pt x="2771841" y="556174"/>
                  </a:cubicBezTo>
                  <a:cubicBezTo>
                    <a:pt x="2777092" y="522043"/>
                    <a:pt x="2772602" y="546020"/>
                    <a:pt x="2778191" y="518074"/>
                  </a:cubicBezTo>
                  <a:cubicBezTo>
                    <a:pt x="2778848" y="527926"/>
                    <a:pt x="2779943" y="567888"/>
                    <a:pt x="2784541" y="584749"/>
                  </a:cubicBezTo>
                  <a:cubicBezTo>
                    <a:pt x="2786041" y="590247"/>
                    <a:pt x="2788774" y="595332"/>
                    <a:pt x="2790891" y="600624"/>
                  </a:cubicBezTo>
                  <a:cubicBezTo>
                    <a:pt x="2793008" y="597449"/>
                    <a:pt x="2796145" y="594754"/>
                    <a:pt x="2797241" y="591099"/>
                  </a:cubicBezTo>
                  <a:cubicBezTo>
                    <a:pt x="2799057" y="585045"/>
                    <a:pt x="2803065" y="543453"/>
                    <a:pt x="2803591" y="540299"/>
                  </a:cubicBezTo>
                  <a:cubicBezTo>
                    <a:pt x="2804141" y="536998"/>
                    <a:pt x="2805847" y="533992"/>
                    <a:pt x="2806766" y="530774"/>
                  </a:cubicBezTo>
                  <a:cubicBezTo>
                    <a:pt x="2807965" y="526578"/>
                    <a:pt x="2808883" y="522307"/>
                    <a:pt x="2809941" y="518074"/>
                  </a:cubicBezTo>
                  <a:cubicBezTo>
                    <a:pt x="2810999" y="545591"/>
                    <a:pt x="2810075" y="573255"/>
                    <a:pt x="2813116" y="600624"/>
                  </a:cubicBezTo>
                  <a:cubicBezTo>
                    <a:pt x="2814058" y="609104"/>
                    <a:pt x="2813947" y="567020"/>
                    <a:pt x="2816291" y="575224"/>
                  </a:cubicBezTo>
                  <a:cubicBezTo>
                    <a:pt x="2820662" y="590522"/>
                    <a:pt x="2818408" y="606974"/>
                    <a:pt x="2819466" y="622849"/>
                  </a:cubicBezTo>
                  <a:cubicBezTo>
                    <a:pt x="2832278" y="603632"/>
                    <a:pt x="2822517" y="621432"/>
                    <a:pt x="2828991" y="584749"/>
                  </a:cubicBezTo>
                  <a:cubicBezTo>
                    <a:pt x="2830508" y="576155"/>
                    <a:pt x="2833906" y="567957"/>
                    <a:pt x="2835341" y="559349"/>
                  </a:cubicBezTo>
                  <a:lnTo>
                    <a:pt x="2838516" y="540299"/>
                  </a:lnTo>
                  <a:cubicBezTo>
                    <a:pt x="2839574" y="560407"/>
                    <a:pt x="2838381" y="580762"/>
                    <a:pt x="2841691" y="600624"/>
                  </a:cubicBezTo>
                  <a:cubicBezTo>
                    <a:pt x="2842921" y="608006"/>
                    <a:pt x="2844121" y="585845"/>
                    <a:pt x="2844866" y="578399"/>
                  </a:cubicBezTo>
                  <a:cubicBezTo>
                    <a:pt x="2846239" y="564669"/>
                    <a:pt x="2846983" y="550882"/>
                    <a:pt x="2848041" y="537124"/>
                  </a:cubicBezTo>
                  <a:cubicBezTo>
                    <a:pt x="2854804" y="597991"/>
                    <a:pt x="2847652" y="541138"/>
                    <a:pt x="2854391" y="581574"/>
                  </a:cubicBezTo>
                  <a:cubicBezTo>
                    <a:pt x="2859255" y="610760"/>
                    <a:pt x="2854656" y="595068"/>
                    <a:pt x="2860741" y="613324"/>
                  </a:cubicBezTo>
                  <a:cubicBezTo>
                    <a:pt x="2861799" y="609091"/>
                    <a:pt x="2862384" y="604710"/>
                    <a:pt x="2863916" y="600624"/>
                  </a:cubicBezTo>
                  <a:cubicBezTo>
                    <a:pt x="2865578" y="596192"/>
                    <a:pt x="2868906" y="592457"/>
                    <a:pt x="2870266" y="587924"/>
                  </a:cubicBezTo>
                  <a:cubicBezTo>
                    <a:pt x="2872116" y="581758"/>
                    <a:pt x="2872289" y="575208"/>
                    <a:pt x="2873441" y="568874"/>
                  </a:cubicBezTo>
                  <a:cubicBezTo>
                    <a:pt x="2879259" y="536875"/>
                    <a:pt x="2874413" y="570619"/>
                    <a:pt x="2879791" y="527599"/>
                  </a:cubicBezTo>
                  <a:cubicBezTo>
                    <a:pt x="2880849" y="530774"/>
                    <a:pt x="2882457" y="533816"/>
                    <a:pt x="2882966" y="537124"/>
                  </a:cubicBezTo>
                  <a:cubicBezTo>
                    <a:pt x="2884583" y="547636"/>
                    <a:pt x="2883219" y="558647"/>
                    <a:pt x="2886141" y="568874"/>
                  </a:cubicBezTo>
                  <a:cubicBezTo>
                    <a:pt x="2887060" y="572092"/>
                    <a:pt x="2888504" y="562596"/>
                    <a:pt x="2889316" y="559349"/>
                  </a:cubicBezTo>
                  <a:cubicBezTo>
                    <a:pt x="2890625" y="554114"/>
                    <a:pt x="2891320" y="548742"/>
                    <a:pt x="2892491" y="543474"/>
                  </a:cubicBezTo>
                  <a:cubicBezTo>
                    <a:pt x="2901459" y="503119"/>
                    <a:pt x="2889265" y="562779"/>
                    <a:pt x="2898841" y="514899"/>
                  </a:cubicBezTo>
                  <a:cubicBezTo>
                    <a:pt x="2899899" y="526541"/>
                    <a:pt x="2898805" y="538584"/>
                    <a:pt x="2902016" y="549824"/>
                  </a:cubicBezTo>
                  <a:cubicBezTo>
                    <a:pt x="2903215" y="554020"/>
                    <a:pt x="2904410" y="541417"/>
                    <a:pt x="2905191" y="537124"/>
                  </a:cubicBezTo>
                  <a:cubicBezTo>
                    <a:pt x="2906530" y="529761"/>
                    <a:pt x="2907308" y="522307"/>
                    <a:pt x="2908366" y="514899"/>
                  </a:cubicBezTo>
                  <a:cubicBezTo>
                    <a:pt x="2909424" y="526541"/>
                    <a:pt x="2906313" y="539368"/>
                    <a:pt x="2911541" y="549824"/>
                  </a:cubicBezTo>
                  <a:cubicBezTo>
                    <a:pt x="2914090" y="554922"/>
                    <a:pt x="2916253" y="539408"/>
                    <a:pt x="2917891" y="533949"/>
                  </a:cubicBezTo>
                  <a:cubicBezTo>
                    <a:pt x="2919442" y="528780"/>
                    <a:pt x="2920008" y="523366"/>
                    <a:pt x="2921066" y="518074"/>
                  </a:cubicBezTo>
                  <a:cubicBezTo>
                    <a:pt x="2922124" y="522307"/>
                    <a:pt x="2923700" y="526444"/>
                    <a:pt x="2924241" y="530774"/>
                  </a:cubicBezTo>
                  <a:cubicBezTo>
                    <a:pt x="2925822" y="543420"/>
                    <a:pt x="2922941" y="556941"/>
                    <a:pt x="2927416" y="568874"/>
                  </a:cubicBezTo>
                  <a:cubicBezTo>
                    <a:pt x="2929078" y="573306"/>
                    <a:pt x="2932104" y="560606"/>
                    <a:pt x="2933766" y="556174"/>
                  </a:cubicBezTo>
                  <a:cubicBezTo>
                    <a:pt x="2935298" y="552088"/>
                    <a:pt x="2935742" y="547670"/>
                    <a:pt x="2936941" y="543474"/>
                  </a:cubicBezTo>
                  <a:cubicBezTo>
                    <a:pt x="2937860" y="540256"/>
                    <a:pt x="2939058" y="537124"/>
                    <a:pt x="2940116" y="533949"/>
                  </a:cubicBezTo>
                  <a:cubicBezTo>
                    <a:pt x="2941174" y="538182"/>
                    <a:pt x="2942674" y="542329"/>
                    <a:pt x="2943291" y="546649"/>
                  </a:cubicBezTo>
                  <a:cubicBezTo>
                    <a:pt x="2944795" y="557178"/>
                    <a:pt x="2938945" y="570878"/>
                    <a:pt x="2946466" y="578399"/>
                  </a:cubicBezTo>
                  <a:cubicBezTo>
                    <a:pt x="2952499" y="584432"/>
                    <a:pt x="2948434" y="561446"/>
                    <a:pt x="2949641" y="552999"/>
                  </a:cubicBezTo>
                  <a:cubicBezTo>
                    <a:pt x="2950551" y="546626"/>
                    <a:pt x="2952018" y="540337"/>
                    <a:pt x="2952816" y="533949"/>
                  </a:cubicBezTo>
                  <a:cubicBezTo>
                    <a:pt x="2964575" y="439878"/>
                    <a:pt x="2948971" y="551338"/>
                    <a:pt x="2959166" y="479974"/>
                  </a:cubicBezTo>
                  <a:cubicBezTo>
                    <a:pt x="2960224" y="507491"/>
                    <a:pt x="2959458" y="535138"/>
                    <a:pt x="2962341" y="562524"/>
                  </a:cubicBezTo>
                  <a:cubicBezTo>
                    <a:pt x="2963124" y="569966"/>
                    <a:pt x="2963974" y="547622"/>
                    <a:pt x="2965516" y="540299"/>
                  </a:cubicBezTo>
                  <a:cubicBezTo>
                    <a:pt x="2968213" y="527489"/>
                    <a:pt x="2971866" y="514899"/>
                    <a:pt x="2975041" y="502199"/>
                  </a:cubicBezTo>
                  <a:cubicBezTo>
                    <a:pt x="2976350" y="496964"/>
                    <a:pt x="2977158" y="491616"/>
                    <a:pt x="2978216" y="486324"/>
                  </a:cubicBezTo>
                  <a:cubicBezTo>
                    <a:pt x="2979274" y="502199"/>
                    <a:pt x="2979883" y="518110"/>
                    <a:pt x="2981391" y="533949"/>
                  </a:cubicBezTo>
                  <a:cubicBezTo>
                    <a:pt x="2982001" y="540358"/>
                    <a:pt x="2980014" y="548447"/>
                    <a:pt x="2984566" y="552999"/>
                  </a:cubicBezTo>
                  <a:cubicBezTo>
                    <a:pt x="2987652" y="556085"/>
                    <a:pt x="2986794" y="544559"/>
                    <a:pt x="2987741" y="540299"/>
                  </a:cubicBezTo>
                  <a:cubicBezTo>
                    <a:pt x="2988912" y="535031"/>
                    <a:pt x="2990153" y="529766"/>
                    <a:pt x="2990916" y="524424"/>
                  </a:cubicBezTo>
                  <a:cubicBezTo>
                    <a:pt x="2991827" y="518050"/>
                    <a:pt x="2993017" y="493063"/>
                    <a:pt x="2997266" y="483149"/>
                  </a:cubicBezTo>
                  <a:cubicBezTo>
                    <a:pt x="2998769" y="479642"/>
                    <a:pt x="3001499" y="476799"/>
                    <a:pt x="3003616" y="473624"/>
                  </a:cubicBezTo>
                  <a:cubicBezTo>
                    <a:pt x="3002441" y="486554"/>
                    <a:pt x="2999868" y="519207"/>
                    <a:pt x="2997266" y="533949"/>
                  </a:cubicBezTo>
                  <a:cubicBezTo>
                    <a:pt x="2995570" y="543558"/>
                    <a:pt x="2993033" y="552999"/>
                    <a:pt x="2990916" y="562524"/>
                  </a:cubicBezTo>
                  <a:cubicBezTo>
                    <a:pt x="2991974" y="567816"/>
                    <a:pt x="2988971" y="580106"/>
                    <a:pt x="2994091" y="578399"/>
                  </a:cubicBezTo>
                  <a:cubicBezTo>
                    <a:pt x="3000441" y="576282"/>
                    <a:pt x="2998324" y="565699"/>
                    <a:pt x="3000441" y="559349"/>
                  </a:cubicBezTo>
                  <a:cubicBezTo>
                    <a:pt x="3005652" y="543717"/>
                    <a:pt x="3003066" y="553125"/>
                    <a:pt x="3006791" y="530774"/>
                  </a:cubicBezTo>
                  <a:cubicBezTo>
                    <a:pt x="3007849" y="545591"/>
                    <a:pt x="3006744" y="560723"/>
                    <a:pt x="3009966" y="575224"/>
                  </a:cubicBezTo>
                  <a:cubicBezTo>
                    <a:pt x="3011137" y="580492"/>
                    <a:pt x="3011832" y="564584"/>
                    <a:pt x="3013141" y="559349"/>
                  </a:cubicBezTo>
                  <a:cubicBezTo>
                    <a:pt x="3013953" y="556102"/>
                    <a:pt x="3015258" y="552999"/>
                    <a:pt x="3016316" y="549824"/>
                  </a:cubicBezTo>
                  <a:cubicBezTo>
                    <a:pt x="3017374" y="566757"/>
                    <a:pt x="3018021" y="583721"/>
                    <a:pt x="3019491" y="600624"/>
                  </a:cubicBezTo>
                  <a:cubicBezTo>
                    <a:pt x="3020139" y="608079"/>
                    <a:pt x="3019319" y="616156"/>
                    <a:pt x="3022666" y="622849"/>
                  </a:cubicBezTo>
                  <a:cubicBezTo>
                    <a:pt x="3024163" y="625842"/>
                    <a:pt x="3024666" y="616458"/>
                    <a:pt x="3025841" y="613324"/>
                  </a:cubicBezTo>
                  <a:cubicBezTo>
                    <a:pt x="3027842" y="607988"/>
                    <a:pt x="3030190" y="602785"/>
                    <a:pt x="3032191" y="597449"/>
                  </a:cubicBezTo>
                  <a:cubicBezTo>
                    <a:pt x="3033366" y="594315"/>
                    <a:pt x="3034191" y="591058"/>
                    <a:pt x="3035366" y="587924"/>
                  </a:cubicBezTo>
                  <a:cubicBezTo>
                    <a:pt x="3037367" y="582588"/>
                    <a:pt x="3039914" y="577456"/>
                    <a:pt x="3041716" y="572049"/>
                  </a:cubicBezTo>
                  <a:cubicBezTo>
                    <a:pt x="3043096" y="567909"/>
                    <a:pt x="3043833" y="563582"/>
                    <a:pt x="3044891" y="559349"/>
                  </a:cubicBezTo>
                  <a:cubicBezTo>
                    <a:pt x="3049620" y="616097"/>
                    <a:pt x="3043701" y="605518"/>
                    <a:pt x="3051241" y="587924"/>
                  </a:cubicBezTo>
                  <a:cubicBezTo>
                    <a:pt x="3053105" y="583574"/>
                    <a:pt x="3055474" y="579457"/>
                    <a:pt x="3057591" y="575224"/>
                  </a:cubicBezTo>
                  <a:cubicBezTo>
                    <a:pt x="3061731" y="554524"/>
                    <a:pt x="3063941" y="546611"/>
                    <a:pt x="3063941" y="521249"/>
                  </a:cubicBezTo>
                  <a:cubicBezTo>
                    <a:pt x="3063941" y="517902"/>
                    <a:pt x="3061824" y="527599"/>
                    <a:pt x="3060766" y="530774"/>
                  </a:cubicBezTo>
                  <a:cubicBezTo>
                    <a:pt x="3054021" y="604970"/>
                    <a:pt x="3060086" y="577943"/>
                    <a:pt x="3051241" y="613324"/>
                  </a:cubicBezTo>
                  <a:cubicBezTo>
                    <a:pt x="3055810" y="624747"/>
                    <a:pt x="3058813" y="630180"/>
                    <a:pt x="3060766" y="641899"/>
                  </a:cubicBezTo>
                  <a:cubicBezTo>
                    <a:pt x="3062169" y="650315"/>
                    <a:pt x="3062415" y="658904"/>
                    <a:pt x="3063941" y="667299"/>
                  </a:cubicBezTo>
                  <a:cubicBezTo>
                    <a:pt x="3064540" y="670592"/>
                    <a:pt x="3066390" y="673557"/>
                    <a:pt x="3067116" y="676824"/>
                  </a:cubicBezTo>
                  <a:cubicBezTo>
                    <a:pt x="3068513" y="683108"/>
                    <a:pt x="3068441" y="689708"/>
                    <a:pt x="3070291" y="695874"/>
                  </a:cubicBezTo>
                  <a:cubicBezTo>
                    <a:pt x="3071651" y="700407"/>
                    <a:pt x="3074777" y="704224"/>
                    <a:pt x="3076641" y="708574"/>
                  </a:cubicBezTo>
                  <a:cubicBezTo>
                    <a:pt x="3077959" y="711650"/>
                    <a:pt x="3078758" y="714924"/>
                    <a:pt x="3079816" y="718099"/>
                  </a:cubicBezTo>
                  <a:cubicBezTo>
                    <a:pt x="3087663" y="694559"/>
                    <a:pt x="3083173" y="705036"/>
                    <a:pt x="3092516" y="686349"/>
                  </a:cubicBezTo>
                  <a:cubicBezTo>
                    <a:pt x="3093574" y="689524"/>
                    <a:pt x="3094965" y="692607"/>
                    <a:pt x="3095691" y="695874"/>
                  </a:cubicBezTo>
                  <a:cubicBezTo>
                    <a:pt x="3097088" y="702158"/>
                    <a:pt x="3093108" y="712045"/>
                    <a:pt x="3098866" y="714924"/>
                  </a:cubicBezTo>
                  <a:cubicBezTo>
                    <a:pt x="3103693" y="717337"/>
                    <a:pt x="3101328" y="704398"/>
                    <a:pt x="3102041" y="699049"/>
                  </a:cubicBezTo>
                  <a:cubicBezTo>
                    <a:pt x="3103447" y="688506"/>
                    <a:pt x="3104041" y="677870"/>
                    <a:pt x="3105216" y="667299"/>
                  </a:cubicBezTo>
                  <a:cubicBezTo>
                    <a:pt x="3110313" y="621424"/>
                    <a:pt x="3103835" y="658283"/>
                    <a:pt x="3114741" y="629199"/>
                  </a:cubicBezTo>
                  <a:cubicBezTo>
                    <a:pt x="3117793" y="621061"/>
                    <a:pt x="3117253" y="614650"/>
                    <a:pt x="3121091" y="606974"/>
                  </a:cubicBezTo>
                  <a:cubicBezTo>
                    <a:pt x="3122798" y="603561"/>
                    <a:pt x="3125548" y="600762"/>
                    <a:pt x="3127441" y="597449"/>
                  </a:cubicBezTo>
                  <a:cubicBezTo>
                    <a:pt x="3129789" y="593340"/>
                    <a:pt x="3131674" y="588982"/>
                    <a:pt x="3133791" y="584749"/>
                  </a:cubicBezTo>
                  <a:cubicBezTo>
                    <a:pt x="3134849" y="594274"/>
                    <a:pt x="3135509" y="603852"/>
                    <a:pt x="3136966" y="613324"/>
                  </a:cubicBezTo>
                  <a:cubicBezTo>
                    <a:pt x="3137630" y="617637"/>
                    <a:pt x="3135777" y="626024"/>
                    <a:pt x="3140141" y="626024"/>
                  </a:cubicBezTo>
                  <a:cubicBezTo>
                    <a:pt x="3144874" y="626024"/>
                    <a:pt x="3144374" y="617557"/>
                    <a:pt x="3146491" y="613324"/>
                  </a:cubicBezTo>
                  <a:cubicBezTo>
                    <a:pt x="3147549" y="602741"/>
                    <a:pt x="3147437" y="591974"/>
                    <a:pt x="3149666" y="581574"/>
                  </a:cubicBezTo>
                  <a:cubicBezTo>
                    <a:pt x="3150658" y="576946"/>
                    <a:pt x="3151424" y="567726"/>
                    <a:pt x="3156016" y="568874"/>
                  </a:cubicBezTo>
                  <a:cubicBezTo>
                    <a:pt x="3161545" y="570256"/>
                    <a:pt x="3160249" y="579457"/>
                    <a:pt x="3162366" y="584749"/>
                  </a:cubicBezTo>
                  <a:cubicBezTo>
                    <a:pt x="3163424" y="575224"/>
                    <a:pt x="3164274" y="565674"/>
                    <a:pt x="3165541" y="556174"/>
                  </a:cubicBezTo>
                  <a:cubicBezTo>
                    <a:pt x="3166392" y="549793"/>
                    <a:pt x="3166456" y="531096"/>
                    <a:pt x="3168716" y="537124"/>
                  </a:cubicBezTo>
                  <a:cubicBezTo>
                    <a:pt x="3173971" y="551138"/>
                    <a:pt x="3172949" y="566757"/>
                    <a:pt x="3175066" y="581574"/>
                  </a:cubicBezTo>
                  <a:cubicBezTo>
                    <a:pt x="3177183" y="573107"/>
                    <a:pt x="3179704" y="564732"/>
                    <a:pt x="3181416" y="556174"/>
                  </a:cubicBezTo>
                  <a:cubicBezTo>
                    <a:pt x="3182474" y="550882"/>
                    <a:pt x="3183378" y="545557"/>
                    <a:pt x="3184591" y="540299"/>
                  </a:cubicBezTo>
                  <a:cubicBezTo>
                    <a:pt x="3186553" y="531795"/>
                    <a:pt x="3189707" y="523539"/>
                    <a:pt x="3190941" y="514899"/>
                  </a:cubicBezTo>
                  <a:cubicBezTo>
                    <a:pt x="3191999" y="507491"/>
                    <a:pt x="3192777" y="500037"/>
                    <a:pt x="3194116" y="492674"/>
                  </a:cubicBezTo>
                  <a:cubicBezTo>
                    <a:pt x="3197476" y="474197"/>
                    <a:pt x="3198118" y="483015"/>
                    <a:pt x="3203641" y="460924"/>
                  </a:cubicBezTo>
                  <a:cubicBezTo>
                    <a:pt x="3207628" y="444977"/>
                    <a:pt x="3205436" y="452364"/>
                    <a:pt x="3209991" y="438699"/>
                  </a:cubicBezTo>
                  <a:cubicBezTo>
                    <a:pt x="3211049" y="490557"/>
                    <a:pt x="3210341" y="542482"/>
                    <a:pt x="3213166" y="594274"/>
                  </a:cubicBezTo>
                  <a:cubicBezTo>
                    <a:pt x="3213531" y="600958"/>
                    <a:pt x="3219516" y="613324"/>
                    <a:pt x="3219516" y="613324"/>
                  </a:cubicBezTo>
                  <a:cubicBezTo>
                    <a:pt x="3226962" y="590986"/>
                    <a:pt x="3217271" y="618562"/>
                    <a:pt x="3229041" y="591099"/>
                  </a:cubicBezTo>
                  <a:cubicBezTo>
                    <a:pt x="3230359" y="588023"/>
                    <a:pt x="3231041" y="584708"/>
                    <a:pt x="3232216" y="581574"/>
                  </a:cubicBezTo>
                  <a:cubicBezTo>
                    <a:pt x="3236242" y="570838"/>
                    <a:pt x="3238858" y="566263"/>
                    <a:pt x="3241741" y="556174"/>
                  </a:cubicBezTo>
                  <a:cubicBezTo>
                    <a:pt x="3242940" y="551978"/>
                    <a:pt x="3243384" y="547560"/>
                    <a:pt x="3244916" y="543474"/>
                  </a:cubicBezTo>
                  <a:cubicBezTo>
                    <a:pt x="3246578" y="539042"/>
                    <a:pt x="3249402" y="535124"/>
                    <a:pt x="3251266" y="530774"/>
                  </a:cubicBezTo>
                  <a:cubicBezTo>
                    <a:pt x="3252584" y="527698"/>
                    <a:pt x="3253383" y="524424"/>
                    <a:pt x="3254441" y="521249"/>
                  </a:cubicBezTo>
                  <a:cubicBezTo>
                    <a:pt x="3257100" y="502637"/>
                    <a:pt x="3257842" y="491995"/>
                    <a:pt x="3263966" y="473624"/>
                  </a:cubicBezTo>
                  <a:cubicBezTo>
                    <a:pt x="3265463" y="469134"/>
                    <a:pt x="3268452" y="465274"/>
                    <a:pt x="3270316" y="460924"/>
                  </a:cubicBezTo>
                  <a:cubicBezTo>
                    <a:pt x="3271634" y="457848"/>
                    <a:pt x="3272433" y="454574"/>
                    <a:pt x="3273491" y="451399"/>
                  </a:cubicBezTo>
                  <a:cubicBezTo>
                    <a:pt x="3274549" y="464099"/>
                    <a:pt x="3275818" y="476783"/>
                    <a:pt x="3276666" y="489499"/>
                  </a:cubicBezTo>
                  <a:cubicBezTo>
                    <a:pt x="3277935" y="508536"/>
                    <a:pt x="3275214" y="528139"/>
                    <a:pt x="3279841" y="546649"/>
                  </a:cubicBezTo>
                  <a:cubicBezTo>
                    <a:pt x="3281464" y="553143"/>
                    <a:pt x="3286191" y="527599"/>
                    <a:pt x="3286191" y="527599"/>
                  </a:cubicBezTo>
                  <a:cubicBezTo>
                    <a:pt x="3292276" y="545855"/>
                    <a:pt x="3287677" y="530163"/>
                    <a:pt x="3292541" y="559349"/>
                  </a:cubicBezTo>
                  <a:cubicBezTo>
                    <a:pt x="3295095" y="574674"/>
                    <a:pt x="3294802" y="572481"/>
                    <a:pt x="3298891" y="584749"/>
                  </a:cubicBezTo>
                  <a:cubicBezTo>
                    <a:pt x="3301008" y="581574"/>
                    <a:pt x="3303348" y="578537"/>
                    <a:pt x="3305241" y="575224"/>
                  </a:cubicBezTo>
                  <a:cubicBezTo>
                    <a:pt x="3307589" y="571115"/>
                    <a:pt x="3308561" y="566160"/>
                    <a:pt x="3311591" y="562524"/>
                  </a:cubicBezTo>
                  <a:cubicBezTo>
                    <a:pt x="3314034" y="559593"/>
                    <a:pt x="3317941" y="558291"/>
                    <a:pt x="3321116" y="556174"/>
                  </a:cubicBezTo>
                  <a:cubicBezTo>
                    <a:pt x="3322174" y="551941"/>
                    <a:pt x="3322911" y="547614"/>
                    <a:pt x="3324291" y="543474"/>
                  </a:cubicBezTo>
                  <a:cubicBezTo>
                    <a:pt x="3326093" y="538067"/>
                    <a:pt x="3329003" y="533058"/>
                    <a:pt x="3330641" y="527599"/>
                  </a:cubicBezTo>
                  <a:cubicBezTo>
                    <a:pt x="3332192" y="522430"/>
                    <a:pt x="3332758" y="517016"/>
                    <a:pt x="3333816" y="511724"/>
                  </a:cubicBezTo>
                  <a:cubicBezTo>
                    <a:pt x="3334874" y="500082"/>
                    <a:pt x="3335446" y="488386"/>
                    <a:pt x="3336991" y="476799"/>
                  </a:cubicBezTo>
                  <a:cubicBezTo>
                    <a:pt x="3337568" y="472474"/>
                    <a:pt x="3339385" y="468392"/>
                    <a:pt x="3340166" y="464099"/>
                  </a:cubicBezTo>
                  <a:cubicBezTo>
                    <a:pt x="3341505" y="456736"/>
                    <a:pt x="3342111" y="449256"/>
                    <a:pt x="3343341" y="441874"/>
                  </a:cubicBezTo>
                  <a:cubicBezTo>
                    <a:pt x="3344228" y="436551"/>
                    <a:pt x="3345458" y="431291"/>
                    <a:pt x="3346516" y="425999"/>
                  </a:cubicBezTo>
                  <a:cubicBezTo>
                    <a:pt x="3347574" y="414357"/>
                    <a:pt x="3348759" y="402726"/>
                    <a:pt x="3349691" y="391074"/>
                  </a:cubicBezTo>
                  <a:cubicBezTo>
                    <a:pt x="3350876" y="376267"/>
                    <a:pt x="3350765" y="361329"/>
                    <a:pt x="3352866" y="346624"/>
                  </a:cubicBezTo>
                  <a:cubicBezTo>
                    <a:pt x="3353956" y="338997"/>
                    <a:pt x="3357602" y="331933"/>
                    <a:pt x="3359216" y="324399"/>
                  </a:cubicBezTo>
                  <a:cubicBezTo>
                    <a:pt x="3361307" y="314641"/>
                    <a:pt x="3364689" y="281496"/>
                    <a:pt x="3365566" y="273599"/>
                  </a:cubicBezTo>
                  <a:cubicBezTo>
                    <a:pt x="3366624" y="355091"/>
                    <a:pt x="3366729" y="436600"/>
                    <a:pt x="3368741" y="518074"/>
                  </a:cubicBezTo>
                  <a:cubicBezTo>
                    <a:pt x="3368849" y="522436"/>
                    <a:pt x="3371060" y="526495"/>
                    <a:pt x="3371916" y="530774"/>
                  </a:cubicBezTo>
                  <a:cubicBezTo>
                    <a:pt x="3373179" y="537087"/>
                    <a:pt x="3374033" y="543474"/>
                    <a:pt x="3375091" y="549824"/>
                  </a:cubicBezTo>
                  <a:cubicBezTo>
                    <a:pt x="3377208" y="581574"/>
                    <a:pt x="3363790" y="618598"/>
                    <a:pt x="3381441" y="645074"/>
                  </a:cubicBezTo>
                  <a:cubicBezTo>
                    <a:pt x="3383558" y="648249"/>
                    <a:pt x="3386241" y="651112"/>
                    <a:pt x="3387791" y="654599"/>
                  </a:cubicBezTo>
                  <a:cubicBezTo>
                    <a:pt x="3390509" y="660716"/>
                    <a:pt x="3390428" y="668080"/>
                    <a:pt x="3394141" y="673649"/>
                  </a:cubicBezTo>
                  <a:cubicBezTo>
                    <a:pt x="3402347" y="685959"/>
                    <a:pt x="3399284" y="679554"/>
                    <a:pt x="3403666" y="692699"/>
                  </a:cubicBezTo>
                  <a:cubicBezTo>
                    <a:pt x="3424264" y="651502"/>
                    <a:pt x="3406841" y="691405"/>
                    <a:pt x="3406841" y="587924"/>
                  </a:cubicBezTo>
                  <a:cubicBezTo>
                    <a:pt x="3406841" y="561445"/>
                    <a:pt x="3408414" y="534980"/>
                    <a:pt x="3410016" y="508549"/>
                  </a:cubicBezTo>
                  <a:cubicBezTo>
                    <a:pt x="3410773" y="496061"/>
                    <a:pt x="3414215" y="477004"/>
                    <a:pt x="3416366" y="464099"/>
                  </a:cubicBezTo>
                  <a:cubicBezTo>
                    <a:pt x="3422171" y="388633"/>
                    <a:pt x="3416608" y="452398"/>
                    <a:pt x="3422716" y="397424"/>
                  </a:cubicBezTo>
                  <a:cubicBezTo>
                    <a:pt x="3423891" y="386853"/>
                    <a:pt x="3424716" y="376245"/>
                    <a:pt x="3425891" y="365674"/>
                  </a:cubicBezTo>
                  <a:cubicBezTo>
                    <a:pt x="3428540" y="341833"/>
                    <a:pt x="3428663" y="342695"/>
                    <a:pt x="3432241" y="321224"/>
                  </a:cubicBezTo>
                  <a:cubicBezTo>
                    <a:pt x="3433299" y="300057"/>
                    <a:pt x="3433606" y="278840"/>
                    <a:pt x="3435416" y="257724"/>
                  </a:cubicBezTo>
                  <a:cubicBezTo>
                    <a:pt x="3436580" y="244146"/>
                    <a:pt x="3441560" y="209646"/>
                    <a:pt x="3444941" y="191049"/>
                  </a:cubicBezTo>
                  <a:cubicBezTo>
                    <a:pt x="3445906" y="185740"/>
                    <a:pt x="3447353" y="180516"/>
                    <a:pt x="3448116" y="175174"/>
                  </a:cubicBezTo>
                  <a:cubicBezTo>
                    <a:pt x="3449566" y="165025"/>
                    <a:pt x="3453556" y="123953"/>
                    <a:pt x="3454466" y="114849"/>
                  </a:cubicBezTo>
                  <a:cubicBezTo>
                    <a:pt x="3455524" y="152949"/>
                    <a:pt x="3456638" y="191047"/>
                    <a:pt x="3457641" y="229149"/>
                  </a:cubicBezTo>
                  <a:cubicBezTo>
                    <a:pt x="3458755" y="271481"/>
                    <a:pt x="3458530" y="313864"/>
                    <a:pt x="3460816" y="356149"/>
                  </a:cubicBezTo>
                  <a:cubicBezTo>
                    <a:pt x="3460997" y="359491"/>
                    <a:pt x="3463265" y="349891"/>
                    <a:pt x="3463991" y="346624"/>
                  </a:cubicBezTo>
                  <a:cubicBezTo>
                    <a:pt x="3465388" y="340340"/>
                    <a:pt x="3466414" y="333967"/>
                    <a:pt x="3467166" y="327574"/>
                  </a:cubicBezTo>
                  <a:cubicBezTo>
                    <a:pt x="3472719" y="280370"/>
                    <a:pt x="3466765" y="306951"/>
                    <a:pt x="3473516" y="279949"/>
                  </a:cubicBezTo>
                  <a:cubicBezTo>
                    <a:pt x="3475633" y="286299"/>
                    <a:pt x="3478919" y="292373"/>
                    <a:pt x="3479866" y="298999"/>
                  </a:cubicBezTo>
                  <a:cubicBezTo>
                    <a:pt x="3484131" y="328851"/>
                    <a:pt x="3480985" y="314028"/>
                    <a:pt x="3489391" y="343449"/>
                  </a:cubicBezTo>
                  <a:cubicBezTo>
                    <a:pt x="3496611" y="545611"/>
                    <a:pt x="3486771" y="350427"/>
                    <a:pt x="3498916" y="479974"/>
                  </a:cubicBezTo>
                  <a:cubicBezTo>
                    <a:pt x="3500598" y="497918"/>
                    <a:pt x="3500530" y="515994"/>
                    <a:pt x="3502091" y="533949"/>
                  </a:cubicBezTo>
                  <a:cubicBezTo>
                    <a:pt x="3502716" y="541136"/>
                    <a:pt x="3506885" y="561093"/>
                    <a:pt x="3508441" y="568874"/>
                  </a:cubicBezTo>
                  <a:cubicBezTo>
                    <a:pt x="3515873" y="546579"/>
                    <a:pt x="3510475" y="558604"/>
                    <a:pt x="3514791" y="597449"/>
                  </a:cubicBezTo>
                  <a:cubicBezTo>
                    <a:pt x="3515146" y="600641"/>
                    <a:pt x="3519811" y="627942"/>
                    <a:pt x="3521141" y="632374"/>
                  </a:cubicBezTo>
                  <a:cubicBezTo>
                    <a:pt x="3523260" y="639437"/>
                    <a:pt x="3528903" y="649842"/>
                    <a:pt x="3530666" y="657774"/>
                  </a:cubicBezTo>
                  <a:cubicBezTo>
                    <a:pt x="3532063" y="664058"/>
                    <a:pt x="3532578" y="670511"/>
                    <a:pt x="3533841" y="676824"/>
                  </a:cubicBezTo>
                  <a:cubicBezTo>
                    <a:pt x="3534697" y="681103"/>
                    <a:pt x="3535958" y="685291"/>
                    <a:pt x="3537016" y="689524"/>
                  </a:cubicBezTo>
                  <a:cubicBezTo>
                    <a:pt x="3539133" y="684232"/>
                    <a:pt x="3542172" y="679222"/>
                    <a:pt x="3543366" y="673649"/>
                  </a:cubicBezTo>
                  <a:cubicBezTo>
                    <a:pt x="3547723" y="653316"/>
                    <a:pt x="3549491" y="578267"/>
                    <a:pt x="3549716" y="575224"/>
                  </a:cubicBezTo>
                  <a:cubicBezTo>
                    <a:pt x="3550140" y="569496"/>
                    <a:pt x="3554498" y="552919"/>
                    <a:pt x="3556066" y="546649"/>
                  </a:cubicBezTo>
                  <a:cubicBezTo>
                    <a:pt x="3557124" y="604857"/>
                    <a:pt x="3555754" y="663161"/>
                    <a:pt x="3559241" y="721274"/>
                  </a:cubicBezTo>
                  <a:cubicBezTo>
                    <a:pt x="3559582" y="726963"/>
                    <a:pt x="3564209" y="710928"/>
                    <a:pt x="3565591" y="705399"/>
                  </a:cubicBezTo>
                  <a:cubicBezTo>
                    <a:pt x="3580184" y="647026"/>
                    <a:pt x="3561505" y="704958"/>
                    <a:pt x="3571941" y="673649"/>
                  </a:cubicBezTo>
                  <a:cubicBezTo>
                    <a:pt x="3572999" y="685291"/>
                    <a:pt x="3573571" y="696987"/>
                    <a:pt x="3575116" y="708574"/>
                  </a:cubicBezTo>
                  <a:cubicBezTo>
                    <a:pt x="3575693" y="712899"/>
                    <a:pt x="3574151" y="722654"/>
                    <a:pt x="3578291" y="721274"/>
                  </a:cubicBezTo>
                  <a:cubicBezTo>
                    <a:pt x="3583698" y="719472"/>
                    <a:pt x="3583173" y="710906"/>
                    <a:pt x="3584641" y="705399"/>
                  </a:cubicBezTo>
                  <a:cubicBezTo>
                    <a:pt x="3590540" y="683277"/>
                    <a:pt x="3588902" y="678497"/>
                    <a:pt x="3594166" y="660949"/>
                  </a:cubicBezTo>
                  <a:cubicBezTo>
                    <a:pt x="3596089" y="654538"/>
                    <a:pt x="3599203" y="648463"/>
                    <a:pt x="3600516" y="641899"/>
                  </a:cubicBezTo>
                  <a:cubicBezTo>
                    <a:pt x="3601574" y="636607"/>
                    <a:pt x="3601458" y="630937"/>
                    <a:pt x="3603691" y="626024"/>
                  </a:cubicBezTo>
                  <a:cubicBezTo>
                    <a:pt x="3606849" y="619076"/>
                    <a:pt x="3612158" y="613324"/>
                    <a:pt x="3616391" y="606974"/>
                  </a:cubicBezTo>
                  <a:lnTo>
                    <a:pt x="3622741" y="597449"/>
                  </a:lnTo>
                  <a:cubicBezTo>
                    <a:pt x="3623799" y="584749"/>
                    <a:pt x="3624335" y="571995"/>
                    <a:pt x="3625916" y="559349"/>
                  </a:cubicBezTo>
                  <a:cubicBezTo>
                    <a:pt x="3627176" y="549270"/>
                    <a:pt x="3633139" y="536807"/>
                    <a:pt x="3635441" y="527599"/>
                  </a:cubicBezTo>
                  <a:cubicBezTo>
                    <a:pt x="3642603" y="498952"/>
                    <a:pt x="3639031" y="510478"/>
                    <a:pt x="3644966" y="492674"/>
                  </a:cubicBezTo>
                  <a:cubicBezTo>
                    <a:pt x="3649774" y="593647"/>
                    <a:pt x="3645388" y="525892"/>
                    <a:pt x="3651316" y="591099"/>
                  </a:cubicBezTo>
                  <a:cubicBezTo>
                    <a:pt x="3655768" y="640066"/>
                    <a:pt x="3652021" y="614380"/>
                    <a:pt x="3657666" y="648249"/>
                  </a:cubicBezTo>
                  <a:cubicBezTo>
                    <a:pt x="3660841" y="644016"/>
                    <a:pt x="3665737" y="640637"/>
                    <a:pt x="3667191" y="635549"/>
                  </a:cubicBezTo>
                  <a:cubicBezTo>
                    <a:pt x="3682298" y="582673"/>
                    <a:pt x="3660321" y="618866"/>
                    <a:pt x="3676716" y="594274"/>
                  </a:cubicBezTo>
                  <a:cubicBezTo>
                    <a:pt x="3677774" y="584749"/>
                    <a:pt x="3679156" y="575254"/>
                    <a:pt x="3679891" y="565699"/>
                  </a:cubicBezTo>
                  <a:cubicBezTo>
                    <a:pt x="3681273" y="547729"/>
                    <a:pt x="3681434" y="529673"/>
                    <a:pt x="3683066" y="511724"/>
                  </a:cubicBezTo>
                  <a:cubicBezTo>
                    <a:pt x="3683555" y="506350"/>
                    <a:pt x="3685399" y="501179"/>
                    <a:pt x="3686241" y="495849"/>
                  </a:cubicBezTo>
                  <a:cubicBezTo>
                    <a:pt x="3688575" y="481065"/>
                    <a:pt x="3691236" y="466305"/>
                    <a:pt x="3692591" y="451399"/>
                  </a:cubicBezTo>
                  <a:cubicBezTo>
                    <a:pt x="3696539" y="407976"/>
                    <a:pt x="3694316" y="428073"/>
                    <a:pt x="3698941" y="391074"/>
                  </a:cubicBezTo>
                  <a:cubicBezTo>
                    <a:pt x="3699999" y="373082"/>
                    <a:pt x="3700876" y="355079"/>
                    <a:pt x="3702116" y="337099"/>
                  </a:cubicBezTo>
                  <a:cubicBezTo>
                    <a:pt x="3702975" y="324638"/>
                    <a:pt x="3706693" y="281435"/>
                    <a:pt x="3708466" y="267249"/>
                  </a:cubicBezTo>
                  <a:cubicBezTo>
                    <a:pt x="3713437" y="227481"/>
                    <a:pt x="3709349" y="265570"/>
                    <a:pt x="3714816" y="235499"/>
                  </a:cubicBezTo>
                  <a:cubicBezTo>
                    <a:pt x="3716155" y="228136"/>
                    <a:pt x="3716523" y="220612"/>
                    <a:pt x="3717991" y="213274"/>
                  </a:cubicBezTo>
                  <a:cubicBezTo>
                    <a:pt x="3719703" y="204716"/>
                    <a:pt x="3721581" y="196153"/>
                    <a:pt x="3724341" y="187874"/>
                  </a:cubicBezTo>
                  <a:cubicBezTo>
                    <a:pt x="3725399" y="184699"/>
                    <a:pt x="3725149" y="180716"/>
                    <a:pt x="3727516" y="178349"/>
                  </a:cubicBezTo>
                  <a:cubicBezTo>
                    <a:pt x="3729883" y="175982"/>
                    <a:pt x="3733866" y="176232"/>
                    <a:pt x="3737041" y="175174"/>
                  </a:cubicBezTo>
                  <a:cubicBezTo>
                    <a:pt x="3738099" y="178349"/>
                    <a:pt x="3739297" y="181481"/>
                    <a:pt x="3740216" y="184699"/>
                  </a:cubicBezTo>
                  <a:cubicBezTo>
                    <a:pt x="3741415" y="188895"/>
                    <a:pt x="3739488" y="195448"/>
                    <a:pt x="3743391" y="197399"/>
                  </a:cubicBezTo>
                  <a:cubicBezTo>
                    <a:pt x="3746384" y="198896"/>
                    <a:pt x="3744941" y="190800"/>
                    <a:pt x="3746566" y="187874"/>
                  </a:cubicBezTo>
                  <a:cubicBezTo>
                    <a:pt x="3750272" y="181203"/>
                    <a:pt x="3755033" y="175174"/>
                    <a:pt x="3759266" y="168824"/>
                  </a:cubicBezTo>
                  <a:lnTo>
                    <a:pt x="3765616" y="159299"/>
                  </a:lnTo>
                  <a:cubicBezTo>
                    <a:pt x="3769849" y="160357"/>
                    <a:pt x="3773996" y="163091"/>
                    <a:pt x="3778316" y="162474"/>
                  </a:cubicBezTo>
                  <a:cubicBezTo>
                    <a:pt x="3793135" y="160357"/>
                    <a:pt x="3785013" y="144814"/>
                    <a:pt x="3791016" y="168824"/>
                  </a:cubicBezTo>
                  <a:cubicBezTo>
                    <a:pt x="3792074" y="186816"/>
                    <a:pt x="3792809" y="204829"/>
                    <a:pt x="3794191" y="222799"/>
                  </a:cubicBezTo>
                  <a:cubicBezTo>
                    <a:pt x="3794926" y="232354"/>
                    <a:pt x="3797176" y="241792"/>
                    <a:pt x="3797366" y="251374"/>
                  </a:cubicBezTo>
                  <a:cubicBezTo>
                    <a:pt x="3799294" y="348727"/>
                    <a:pt x="3798738" y="446118"/>
                    <a:pt x="3800541" y="543474"/>
                  </a:cubicBezTo>
                  <a:cubicBezTo>
                    <a:pt x="3800855" y="560437"/>
                    <a:pt x="3802775" y="577334"/>
                    <a:pt x="3803716" y="594274"/>
                  </a:cubicBezTo>
                  <a:cubicBezTo>
                    <a:pt x="3815071" y="798669"/>
                    <a:pt x="3800388" y="553879"/>
                    <a:pt x="3810066" y="699049"/>
                  </a:cubicBezTo>
                  <a:cubicBezTo>
                    <a:pt x="3814584" y="766820"/>
                    <a:pt x="3810317" y="732556"/>
                    <a:pt x="3816416" y="775249"/>
                  </a:cubicBezTo>
                  <a:cubicBezTo>
                    <a:pt x="3824815" y="750053"/>
                    <a:pt x="3820100" y="766911"/>
                    <a:pt x="3822766" y="714924"/>
                  </a:cubicBezTo>
                  <a:cubicBezTo>
                    <a:pt x="3824014" y="690591"/>
                    <a:pt x="3824072" y="666192"/>
                    <a:pt x="3825941" y="641899"/>
                  </a:cubicBezTo>
                  <a:cubicBezTo>
                    <a:pt x="3827828" y="617363"/>
                    <a:pt x="3831567" y="587284"/>
                    <a:pt x="3838641" y="562524"/>
                  </a:cubicBezTo>
                  <a:cubicBezTo>
                    <a:pt x="3839560" y="559306"/>
                    <a:pt x="3840758" y="556174"/>
                    <a:pt x="3841816" y="552999"/>
                  </a:cubicBezTo>
                  <a:cubicBezTo>
                    <a:pt x="3842874" y="591099"/>
                    <a:pt x="3843335" y="629220"/>
                    <a:pt x="3844991" y="667299"/>
                  </a:cubicBezTo>
                  <a:cubicBezTo>
                    <a:pt x="3845453" y="677925"/>
                    <a:pt x="3840645" y="691528"/>
                    <a:pt x="3848166" y="699049"/>
                  </a:cubicBezTo>
                  <a:cubicBezTo>
                    <a:pt x="3854199" y="705082"/>
                    <a:pt x="3850283" y="682116"/>
                    <a:pt x="3851341" y="673649"/>
                  </a:cubicBezTo>
                  <a:cubicBezTo>
                    <a:pt x="3852399" y="654599"/>
                    <a:pt x="3852707" y="635492"/>
                    <a:pt x="3854516" y="616499"/>
                  </a:cubicBezTo>
                  <a:cubicBezTo>
                    <a:pt x="3854833" y="613167"/>
                    <a:pt x="3854344" y="606974"/>
                    <a:pt x="3857691" y="606974"/>
                  </a:cubicBezTo>
                  <a:cubicBezTo>
                    <a:pt x="3861038" y="606974"/>
                    <a:pt x="3859808" y="613324"/>
                    <a:pt x="3860866" y="616499"/>
                  </a:cubicBezTo>
                  <a:cubicBezTo>
                    <a:pt x="3861924" y="590041"/>
                    <a:pt x="3862219" y="563541"/>
                    <a:pt x="3864041" y="537124"/>
                  </a:cubicBezTo>
                  <a:cubicBezTo>
                    <a:pt x="3864341" y="532771"/>
                    <a:pt x="3866759" y="528764"/>
                    <a:pt x="3867216" y="524424"/>
                  </a:cubicBezTo>
                  <a:cubicBezTo>
                    <a:pt x="3868882" y="508601"/>
                    <a:pt x="3868333" y="492576"/>
                    <a:pt x="3870391" y="476799"/>
                  </a:cubicBezTo>
                  <a:cubicBezTo>
                    <a:pt x="3871926" y="465033"/>
                    <a:pt x="3876139" y="453205"/>
                    <a:pt x="3879916" y="441874"/>
                  </a:cubicBezTo>
                  <a:cubicBezTo>
                    <a:pt x="3880974" y="450341"/>
                    <a:pt x="3882198" y="458788"/>
                    <a:pt x="3883091" y="467274"/>
                  </a:cubicBezTo>
                  <a:cubicBezTo>
                    <a:pt x="3884315" y="478899"/>
                    <a:pt x="3883055" y="490959"/>
                    <a:pt x="3886266" y="502199"/>
                  </a:cubicBezTo>
                  <a:cubicBezTo>
                    <a:pt x="3887465" y="506395"/>
                    <a:pt x="3888293" y="493709"/>
                    <a:pt x="3889441" y="489499"/>
                  </a:cubicBezTo>
                  <a:cubicBezTo>
                    <a:pt x="3891468" y="482066"/>
                    <a:pt x="3894349" y="474843"/>
                    <a:pt x="3895791" y="467274"/>
                  </a:cubicBezTo>
                  <a:cubicBezTo>
                    <a:pt x="3898592" y="452571"/>
                    <a:pt x="3899206" y="437500"/>
                    <a:pt x="3902141" y="422824"/>
                  </a:cubicBezTo>
                  <a:lnTo>
                    <a:pt x="3905316" y="406949"/>
                  </a:lnTo>
                  <a:cubicBezTo>
                    <a:pt x="3906374" y="416474"/>
                    <a:pt x="3907371" y="426006"/>
                    <a:pt x="3908491" y="435524"/>
                  </a:cubicBezTo>
                  <a:cubicBezTo>
                    <a:pt x="3909488" y="443998"/>
                    <a:pt x="3911058" y="452413"/>
                    <a:pt x="3911666" y="460924"/>
                  </a:cubicBezTo>
                  <a:cubicBezTo>
                    <a:pt x="3913071" y="480601"/>
                    <a:pt x="3913517" y="527506"/>
                    <a:pt x="3918016" y="552999"/>
                  </a:cubicBezTo>
                  <a:cubicBezTo>
                    <a:pt x="3921991" y="575524"/>
                    <a:pt x="3924673" y="577305"/>
                    <a:pt x="3930716" y="597449"/>
                  </a:cubicBezTo>
                  <a:cubicBezTo>
                    <a:pt x="3931970" y="601629"/>
                    <a:pt x="3932833" y="605916"/>
                    <a:pt x="3933891" y="610149"/>
                  </a:cubicBezTo>
                  <a:cubicBezTo>
                    <a:pt x="3934949" y="601682"/>
                    <a:pt x="3935540" y="593144"/>
                    <a:pt x="3937066" y="584749"/>
                  </a:cubicBezTo>
                  <a:cubicBezTo>
                    <a:pt x="3937665" y="581456"/>
                    <a:pt x="3936894" y="575224"/>
                    <a:pt x="3940241" y="575224"/>
                  </a:cubicBezTo>
                  <a:cubicBezTo>
                    <a:pt x="3943588" y="575224"/>
                    <a:pt x="3942604" y="581502"/>
                    <a:pt x="3943416" y="584749"/>
                  </a:cubicBezTo>
                  <a:lnTo>
                    <a:pt x="3949766" y="610149"/>
                  </a:lnTo>
                  <a:cubicBezTo>
                    <a:pt x="3950824" y="600624"/>
                    <a:pt x="3952324" y="591138"/>
                    <a:pt x="3952941" y="581574"/>
                  </a:cubicBezTo>
                  <a:cubicBezTo>
                    <a:pt x="3954442" y="558315"/>
                    <a:pt x="3953444" y="534878"/>
                    <a:pt x="3956116" y="511724"/>
                  </a:cubicBezTo>
                  <a:cubicBezTo>
                    <a:pt x="3956659" y="507022"/>
                    <a:pt x="3960804" y="503456"/>
                    <a:pt x="3962466" y="499024"/>
                  </a:cubicBezTo>
                  <a:cubicBezTo>
                    <a:pt x="3973549" y="469470"/>
                    <a:pt x="3954622" y="506355"/>
                    <a:pt x="3971991" y="467274"/>
                  </a:cubicBezTo>
                  <a:cubicBezTo>
                    <a:pt x="3973541" y="463787"/>
                    <a:pt x="3976224" y="460924"/>
                    <a:pt x="3978341" y="457749"/>
                  </a:cubicBezTo>
                  <a:cubicBezTo>
                    <a:pt x="3979399" y="451399"/>
                    <a:pt x="3979666" y="444865"/>
                    <a:pt x="3981516" y="438699"/>
                  </a:cubicBezTo>
                  <a:cubicBezTo>
                    <a:pt x="3991720" y="404685"/>
                    <a:pt x="3985761" y="451827"/>
                    <a:pt x="3991041" y="406949"/>
                  </a:cubicBezTo>
                  <a:cubicBezTo>
                    <a:pt x="3991537" y="402731"/>
                    <a:pt x="3993386" y="366830"/>
                    <a:pt x="3997391" y="356149"/>
                  </a:cubicBezTo>
                  <a:cubicBezTo>
                    <a:pt x="3998731" y="352576"/>
                    <a:pt x="4001624" y="349799"/>
                    <a:pt x="4003741" y="346624"/>
                  </a:cubicBezTo>
                  <a:cubicBezTo>
                    <a:pt x="4004799" y="339216"/>
                    <a:pt x="4005448" y="317061"/>
                    <a:pt x="4006916" y="324399"/>
                  </a:cubicBezTo>
                  <a:cubicBezTo>
                    <a:pt x="4010451" y="342072"/>
                    <a:pt x="4009500" y="360361"/>
                    <a:pt x="4010091" y="378374"/>
                  </a:cubicBezTo>
                  <a:cubicBezTo>
                    <a:pt x="4011617" y="424928"/>
                    <a:pt x="4010476" y="471579"/>
                    <a:pt x="4013266" y="518074"/>
                  </a:cubicBezTo>
                  <a:cubicBezTo>
                    <a:pt x="4014368" y="536441"/>
                    <a:pt x="4017726" y="535864"/>
                    <a:pt x="4029141" y="543474"/>
                  </a:cubicBezTo>
                  <a:cubicBezTo>
                    <a:pt x="4030199" y="546649"/>
                    <a:pt x="4031397" y="549781"/>
                    <a:pt x="4032316" y="552999"/>
                  </a:cubicBezTo>
                  <a:cubicBezTo>
                    <a:pt x="4033515" y="557195"/>
                    <a:pt x="4033959" y="561613"/>
                    <a:pt x="4035491" y="565699"/>
                  </a:cubicBezTo>
                  <a:cubicBezTo>
                    <a:pt x="4045651" y="592792"/>
                    <a:pt x="4038709" y="565848"/>
                    <a:pt x="4045016" y="587924"/>
                  </a:cubicBezTo>
                  <a:cubicBezTo>
                    <a:pt x="4047623" y="597047"/>
                    <a:pt x="4053807" y="625529"/>
                    <a:pt x="4054541" y="629199"/>
                  </a:cubicBezTo>
                  <a:cubicBezTo>
                    <a:pt x="4062326" y="668123"/>
                    <a:pt x="4053516" y="631450"/>
                    <a:pt x="4060891" y="660949"/>
                  </a:cubicBezTo>
                  <a:cubicBezTo>
                    <a:pt x="4061949" y="653541"/>
                    <a:pt x="4062928" y="646121"/>
                    <a:pt x="4064066" y="638724"/>
                  </a:cubicBezTo>
                  <a:cubicBezTo>
                    <a:pt x="4065045" y="632361"/>
                    <a:pt x="4064981" y="613646"/>
                    <a:pt x="4067241" y="619674"/>
                  </a:cubicBezTo>
                  <a:cubicBezTo>
                    <a:pt x="4072496" y="633688"/>
                    <a:pt x="4071130" y="649361"/>
                    <a:pt x="4073591" y="664124"/>
                  </a:cubicBezTo>
                  <a:lnTo>
                    <a:pt x="4076766" y="683174"/>
                  </a:lnTo>
                  <a:cubicBezTo>
                    <a:pt x="4078883" y="679999"/>
                    <a:pt x="4079300" y="673649"/>
                    <a:pt x="4083116" y="673649"/>
                  </a:cubicBezTo>
                  <a:cubicBezTo>
                    <a:pt x="4086932" y="673649"/>
                    <a:pt x="4087023" y="680243"/>
                    <a:pt x="4089466" y="683174"/>
                  </a:cubicBezTo>
                  <a:cubicBezTo>
                    <a:pt x="4092341" y="686623"/>
                    <a:pt x="4095816" y="689524"/>
                    <a:pt x="4098991" y="692699"/>
                  </a:cubicBezTo>
                  <a:cubicBezTo>
                    <a:pt x="4100049" y="695874"/>
                    <a:pt x="4100669" y="699231"/>
                    <a:pt x="4102166" y="702224"/>
                  </a:cubicBezTo>
                  <a:cubicBezTo>
                    <a:pt x="4103873" y="705637"/>
                    <a:pt x="4106966" y="708262"/>
                    <a:pt x="4108516" y="711749"/>
                  </a:cubicBezTo>
                  <a:cubicBezTo>
                    <a:pt x="4111234" y="717866"/>
                    <a:pt x="4114866" y="730799"/>
                    <a:pt x="4114866" y="730799"/>
                  </a:cubicBezTo>
                  <a:cubicBezTo>
                    <a:pt x="4115924" y="725507"/>
                    <a:pt x="4116732" y="720159"/>
                    <a:pt x="4118041" y="714924"/>
                  </a:cubicBezTo>
                  <a:cubicBezTo>
                    <a:pt x="4118853" y="711677"/>
                    <a:pt x="4120617" y="708692"/>
                    <a:pt x="4121216" y="705399"/>
                  </a:cubicBezTo>
                  <a:cubicBezTo>
                    <a:pt x="4122742" y="697004"/>
                    <a:pt x="4122988" y="688415"/>
                    <a:pt x="4124391" y="679999"/>
                  </a:cubicBezTo>
                  <a:cubicBezTo>
                    <a:pt x="4125108" y="675695"/>
                    <a:pt x="4126619" y="671559"/>
                    <a:pt x="4127566" y="667299"/>
                  </a:cubicBezTo>
                  <a:cubicBezTo>
                    <a:pt x="4128737" y="662031"/>
                    <a:pt x="4129683" y="656716"/>
                    <a:pt x="4130741" y="651424"/>
                  </a:cubicBezTo>
                  <a:cubicBezTo>
                    <a:pt x="4131014" y="645683"/>
                    <a:pt x="4134077" y="564731"/>
                    <a:pt x="4137091" y="546649"/>
                  </a:cubicBezTo>
                  <a:cubicBezTo>
                    <a:pt x="4139243" y="533736"/>
                    <a:pt x="4146616" y="508549"/>
                    <a:pt x="4146616" y="508549"/>
                  </a:cubicBezTo>
                  <a:cubicBezTo>
                    <a:pt x="4147674" y="492674"/>
                    <a:pt x="4148034" y="476737"/>
                    <a:pt x="4149791" y="460924"/>
                  </a:cubicBezTo>
                  <a:cubicBezTo>
                    <a:pt x="4150161" y="457598"/>
                    <a:pt x="4149619" y="451399"/>
                    <a:pt x="4152966" y="451399"/>
                  </a:cubicBezTo>
                  <a:cubicBezTo>
                    <a:pt x="4156782" y="451399"/>
                    <a:pt x="4157199" y="457749"/>
                    <a:pt x="4159316" y="460924"/>
                  </a:cubicBezTo>
                  <a:cubicBezTo>
                    <a:pt x="4160374" y="469391"/>
                    <a:pt x="4161088" y="477908"/>
                    <a:pt x="4162491" y="486324"/>
                  </a:cubicBezTo>
                  <a:cubicBezTo>
                    <a:pt x="4163208" y="490628"/>
                    <a:pt x="4164862" y="494735"/>
                    <a:pt x="4165666" y="499024"/>
                  </a:cubicBezTo>
                  <a:cubicBezTo>
                    <a:pt x="4174538" y="546340"/>
                    <a:pt x="4167432" y="523372"/>
                    <a:pt x="4175191" y="546649"/>
                  </a:cubicBezTo>
                  <a:cubicBezTo>
                    <a:pt x="4176249" y="572049"/>
                    <a:pt x="4176488" y="597496"/>
                    <a:pt x="4178366" y="622849"/>
                  </a:cubicBezTo>
                  <a:cubicBezTo>
                    <a:pt x="4178613" y="626187"/>
                    <a:pt x="4180885" y="629092"/>
                    <a:pt x="4181541" y="632374"/>
                  </a:cubicBezTo>
                  <a:cubicBezTo>
                    <a:pt x="4183009" y="639712"/>
                    <a:pt x="4183486" y="647217"/>
                    <a:pt x="4184716" y="654599"/>
                  </a:cubicBezTo>
                  <a:cubicBezTo>
                    <a:pt x="4185603" y="659922"/>
                    <a:pt x="4187004" y="665151"/>
                    <a:pt x="4187891" y="670474"/>
                  </a:cubicBezTo>
                  <a:cubicBezTo>
                    <a:pt x="4189121" y="677856"/>
                    <a:pt x="4190077" y="685281"/>
                    <a:pt x="4191066" y="692699"/>
                  </a:cubicBezTo>
                  <a:cubicBezTo>
                    <a:pt x="4192194" y="701157"/>
                    <a:pt x="4192715" y="709704"/>
                    <a:pt x="4194241" y="718099"/>
                  </a:cubicBezTo>
                  <a:cubicBezTo>
                    <a:pt x="4194840" y="721392"/>
                    <a:pt x="4196358" y="724449"/>
                    <a:pt x="4197416" y="727624"/>
                  </a:cubicBezTo>
                  <a:cubicBezTo>
                    <a:pt x="4200591" y="718099"/>
                    <a:pt x="4204506" y="708789"/>
                    <a:pt x="4206941" y="699049"/>
                  </a:cubicBezTo>
                  <a:lnTo>
                    <a:pt x="4213291" y="673649"/>
                  </a:lnTo>
                  <a:cubicBezTo>
                    <a:pt x="4214349" y="663066"/>
                    <a:pt x="4215147" y="652453"/>
                    <a:pt x="4216466" y="641899"/>
                  </a:cubicBezTo>
                  <a:cubicBezTo>
                    <a:pt x="4217264" y="635511"/>
                    <a:pt x="4217605" y="616742"/>
                    <a:pt x="4219641" y="622849"/>
                  </a:cubicBezTo>
                  <a:cubicBezTo>
                    <a:pt x="4223671" y="634939"/>
                    <a:pt x="4221758" y="648249"/>
                    <a:pt x="4222816" y="660949"/>
                  </a:cubicBezTo>
                  <a:cubicBezTo>
                    <a:pt x="4224933" y="653541"/>
                    <a:pt x="4228023" y="646344"/>
                    <a:pt x="4229166" y="638724"/>
                  </a:cubicBezTo>
                  <a:cubicBezTo>
                    <a:pt x="4231213" y="625078"/>
                    <a:pt x="4222584" y="587692"/>
                    <a:pt x="4232341" y="597449"/>
                  </a:cubicBezTo>
                  <a:cubicBezTo>
                    <a:pt x="4243591" y="608699"/>
                    <a:pt x="4233933" y="629243"/>
                    <a:pt x="4235516" y="645074"/>
                  </a:cubicBezTo>
                  <a:cubicBezTo>
                    <a:pt x="4236053" y="650444"/>
                    <a:pt x="4237870" y="655615"/>
                    <a:pt x="4238691" y="660949"/>
                  </a:cubicBezTo>
                  <a:cubicBezTo>
                    <a:pt x="4239988" y="669382"/>
                    <a:pt x="4240808" y="677882"/>
                    <a:pt x="4241866" y="686349"/>
                  </a:cubicBezTo>
                  <a:cubicBezTo>
                    <a:pt x="4243983" y="678941"/>
                    <a:pt x="4246002" y="671504"/>
                    <a:pt x="4248216" y="664124"/>
                  </a:cubicBezTo>
                  <a:cubicBezTo>
                    <a:pt x="4249178" y="660918"/>
                    <a:pt x="4251113" y="657934"/>
                    <a:pt x="4251391" y="654599"/>
                  </a:cubicBezTo>
                  <a:cubicBezTo>
                    <a:pt x="4253239" y="632426"/>
                    <a:pt x="4253508" y="610149"/>
                    <a:pt x="4254566" y="587924"/>
                  </a:cubicBezTo>
                  <a:cubicBezTo>
                    <a:pt x="4255624" y="600624"/>
                    <a:pt x="4255851" y="613421"/>
                    <a:pt x="4257741" y="626024"/>
                  </a:cubicBezTo>
                  <a:cubicBezTo>
                    <a:pt x="4259036" y="634655"/>
                    <a:pt x="4264091" y="651424"/>
                    <a:pt x="4264091" y="651424"/>
                  </a:cubicBezTo>
                  <a:cubicBezTo>
                    <a:pt x="4266208" y="646132"/>
                    <a:pt x="4269323" y="641138"/>
                    <a:pt x="4270441" y="635549"/>
                  </a:cubicBezTo>
                  <a:cubicBezTo>
                    <a:pt x="4282719" y="574159"/>
                    <a:pt x="4267493" y="622168"/>
                    <a:pt x="4276791" y="594274"/>
                  </a:cubicBezTo>
                  <a:cubicBezTo>
                    <a:pt x="4277849" y="609091"/>
                    <a:pt x="4275598" y="624526"/>
                    <a:pt x="4279966" y="638724"/>
                  </a:cubicBezTo>
                  <a:cubicBezTo>
                    <a:pt x="4280950" y="641923"/>
                    <a:pt x="4287124" y="637916"/>
                    <a:pt x="4289491" y="635549"/>
                  </a:cubicBezTo>
                  <a:cubicBezTo>
                    <a:pt x="4291858" y="633182"/>
                    <a:pt x="4291913" y="629285"/>
                    <a:pt x="4292666" y="626024"/>
                  </a:cubicBezTo>
                  <a:cubicBezTo>
                    <a:pt x="4299231" y="597577"/>
                    <a:pt x="4298831" y="595757"/>
                    <a:pt x="4302191" y="568874"/>
                  </a:cubicBezTo>
                  <a:cubicBezTo>
                    <a:pt x="4304308" y="578399"/>
                    <a:pt x="4303521" y="589082"/>
                    <a:pt x="4308541" y="597449"/>
                  </a:cubicBezTo>
                  <a:cubicBezTo>
                    <a:pt x="4310786" y="601191"/>
                    <a:pt x="4310735" y="589001"/>
                    <a:pt x="4311716" y="584749"/>
                  </a:cubicBezTo>
                  <a:cubicBezTo>
                    <a:pt x="4317356" y="560307"/>
                    <a:pt x="4317192" y="560543"/>
                    <a:pt x="4321241" y="540299"/>
                  </a:cubicBezTo>
                  <a:cubicBezTo>
                    <a:pt x="4322299" y="518074"/>
                    <a:pt x="4321959" y="495738"/>
                    <a:pt x="4324416" y="473624"/>
                  </a:cubicBezTo>
                  <a:cubicBezTo>
                    <a:pt x="4324786" y="470298"/>
                    <a:pt x="4326935" y="479867"/>
                    <a:pt x="4327591" y="483149"/>
                  </a:cubicBezTo>
                  <a:cubicBezTo>
                    <a:pt x="4329059" y="490487"/>
                    <a:pt x="4330056" y="497924"/>
                    <a:pt x="4330766" y="505374"/>
                  </a:cubicBezTo>
                  <a:cubicBezTo>
                    <a:pt x="4333348" y="532487"/>
                    <a:pt x="4332797" y="558521"/>
                    <a:pt x="4340291" y="584749"/>
                  </a:cubicBezTo>
                  <a:cubicBezTo>
                    <a:pt x="4343405" y="595650"/>
                    <a:pt x="4344172" y="595685"/>
                    <a:pt x="4349816" y="606974"/>
                  </a:cubicBezTo>
                  <a:cubicBezTo>
                    <a:pt x="4350874" y="612266"/>
                    <a:pt x="4351682" y="617614"/>
                    <a:pt x="4352991" y="622849"/>
                  </a:cubicBezTo>
                  <a:cubicBezTo>
                    <a:pt x="4353803" y="626096"/>
                    <a:pt x="4355440" y="629107"/>
                    <a:pt x="4356166" y="632374"/>
                  </a:cubicBezTo>
                  <a:cubicBezTo>
                    <a:pt x="4357563" y="638658"/>
                    <a:pt x="4358283" y="645074"/>
                    <a:pt x="4359341" y="651424"/>
                  </a:cubicBezTo>
                  <a:cubicBezTo>
                    <a:pt x="4360399" y="644016"/>
                    <a:pt x="4355823" y="632546"/>
                    <a:pt x="4362516" y="629199"/>
                  </a:cubicBezTo>
                  <a:cubicBezTo>
                    <a:pt x="4368274" y="626320"/>
                    <a:pt x="4364980" y="641851"/>
                    <a:pt x="4365691" y="648249"/>
                  </a:cubicBezTo>
                  <a:cubicBezTo>
                    <a:pt x="4367098" y="660915"/>
                    <a:pt x="4367182" y="673717"/>
                    <a:pt x="4368866" y="686349"/>
                  </a:cubicBezTo>
                  <a:cubicBezTo>
                    <a:pt x="4369308" y="689666"/>
                    <a:pt x="4371229" y="692627"/>
                    <a:pt x="4372041" y="695874"/>
                  </a:cubicBezTo>
                  <a:cubicBezTo>
                    <a:pt x="4373350" y="701109"/>
                    <a:pt x="4374158" y="706457"/>
                    <a:pt x="4375216" y="711749"/>
                  </a:cubicBezTo>
                  <a:cubicBezTo>
                    <a:pt x="4375544" y="710929"/>
                    <a:pt x="4384030" y="690615"/>
                    <a:pt x="4384741" y="686349"/>
                  </a:cubicBezTo>
                  <a:cubicBezTo>
                    <a:pt x="4386103" y="678176"/>
                    <a:pt x="4390278" y="632935"/>
                    <a:pt x="4391091" y="626024"/>
                  </a:cubicBezTo>
                  <a:cubicBezTo>
                    <a:pt x="4391965" y="618592"/>
                    <a:pt x="4393338" y="611225"/>
                    <a:pt x="4394266" y="603799"/>
                  </a:cubicBezTo>
                  <a:cubicBezTo>
                    <a:pt x="4398520" y="569771"/>
                    <a:pt x="4394163" y="585059"/>
                    <a:pt x="4400616" y="565699"/>
                  </a:cubicBezTo>
                  <a:cubicBezTo>
                    <a:pt x="4403336" y="573860"/>
                    <a:pt x="4405371" y="579153"/>
                    <a:pt x="4406966" y="587924"/>
                  </a:cubicBezTo>
                  <a:cubicBezTo>
                    <a:pt x="4408305" y="595287"/>
                    <a:pt x="4409083" y="602741"/>
                    <a:pt x="4410141" y="610149"/>
                  </a:cubicBezTo>
                  <a:cubicBezTo>
                    <a:pt x="4411199" y="603799"/>
                    <a:pt x="4412337" y="597462"/>
                    <a:pt x="4413316" y="591099"/>
                  </a:cubicBezTo>
                  <a:cubicBezTo>
                    <a:pt x="4414454" y="583702"/>
                    <a:pt x="4415023" y="576212"/>
                    <a:pt x="4416491" y="568874"/>
                  </a:cubicBezTo>
                  <a:cubicBezTo>
                    <a:pt x="4417147" y="565592"/>
                    <a:pt x="4418608" y="562524"/>
                    <a:pt x="4419666" y="559349"/>
                  </a:cubicBezTo>
                  <a:cubicBezTo>
                    <a:pt x="4425732" y="492623"/>
                    <a:pt x="4420905" y="528453"/>
                    <a:pt x="4426016" y="597449"/>
                  </a:cubicBezTo>
                  <a:cubicBezTo>
                    <a:pt x="4426338" y="601801"/>
                    <a:pt x="4428133" y="605916"/>
                    <a:pt x="4429191" y="610149"/>
                  </a:cubicBezTo>
                  <a:cubicBezTo>
                    <a:pt x="4431308" y="603799"/>
                    <a:pt x="4433702" y="597535"/>
                    <a:pt x="4435541" y="591099"/>
                  </a:cubicBezTo>
                  <a:cubicBezTo>
                    <a:pt x="4449864" y="540967"/>
                    <a:pt x="4436385" y="582218"/>
                    <a:pt x="4445066" y="556174"/>
                  </a:cubicBezTo>
                  <a:cubicBezTo>
                    <a:pt x="4446124" y="547707"/>
                    <a:pt x="4447299" y="539254"/>
                    <a:pt x="4448241" y="530774"/>
                  </a:cubicBezTo>
                  <a:cubicBezTo>
                    <a:pt x="4449416" y="520203"/>
                    <a:pt x="4449799" y="509536"/>
                    <a:pt x="4451416" y="499024"/>
                  </a:cubicBezTo>
                  <a:cubicBezTo>
                    <a:pt x="4451925" y="495716"/>
                    <a:pt x="4453672" y="492717"/>
                    <a:pt x="4454591" y="489499"/>
                  </a:cubicBezTo>
                  <a:cubicBezTo>
                    <a:pt x="4462564" y="461592"/>
                    <a:pt x="4453328" y="490112"/>
                    <a:pt x="4460941" y="467274"/>
                  </a:cubicBezTo>
                  <a:cubicBezTo>
                    <a:pt x="4482265" y="509923"/>
                    <a:pt x="4461983" y="464943"/>
                    <a:pt x="4470466" y="575224"/>
                  </a:cubicBezTo>
                  <a:cubicBezTo>
                    <a:pt x="4470801" y="579575"/>
                    <a:pt x="4472694" y="566784"/>
                    <a:pt x="4473641" y="562524"/>
                  </a:cubicBezTo>
                  <a:cubicBezTo>
                    <a:pt x="4474812" y="557256"/>
                    <a:pt x="4475645" y="551917"/>
                    <a:pt x="4476816" y="546649"/>
                  </a:cubicBezTo>
                  <a:cubicBezTo>
                    <a:pt x="4481888" y="523823"/>
                    <a:pt x="4477698" y="544004"/>
                    <a:pt x="4486341" y="518074"/>
                  </a:cubicBezTo>
                  <a:cubicBezTo>
                    <a:pt x="4487721" y="513934"/>
                    <a:pt x="4488317" y="509570"/>
                    <a:pt x="4489516" y="505374"/>
                  </a:cubicBezTo>
                  <a:cubicBezTo>
                    <a:pt x="4490435" y="502156"/>
                    <a:pt x="4491633" y="499024"/>
                    <a:pt x="4492691" y="495849"/>
                  </a:cubicBezTo>
                  <a:cubicBezTo>
                    <a:pt x="4496952" y="576807"/>
                    <a:pt x="4493098" y="531061"/>
                    <a:pt x="4499041" y="581574"/>
                  </a:cubicBezTo>
                  <a:cubicBezTo>
                    <a:pt x="4500161" y="591092"/>
                    <a:pt x="4500208" y="600778"/>
                    <a:pt x="4502216" y="610149"/>
                  </a:cubicBezTo>
                  <a:cubicBezTo>
                    <a:pt x="4504669" y="621595"/>
                    <a:pt x="4508963" y="626619"/>
                    <a:pt x="4514916" y="635549"/>
                  </a:cubicBezTo>
                  <a:cubicBezTo>
                    <a:pt x="4515974" y="629199"/>
                    <a:pt x="4516828" y="622812"/>
                    <a:pt x="4518091" y="616499"/>
                  </a:cubicBezTo>
                  <a:cubicBezTo>
                    <a:pt x="4524030" y="586805"/>
                    <a:pt x="4518389" y="618483"/>
                    <a:pt x="4524441" y="594274"/>
                  </a:cubicBezTo>
                  <a:cubicBezTo>
                    <a:pt x="4525750" y="589039"/>
                    <a:pt x="4526558" y="583691"/>
                    <a:pt x="4527616" y="578399"/>
                  </a:cubicBezTo>
                  <a:cubicBezTo>
                    <a:pt x="4528674" y="582632"/>
                    <a:pt x="4530250" y="586769"/>
                    <a:pt x="4530791" y="591099"/>
                  </a:cubicBezTo>
                  <a:cubicBezTo>
                    <a:pt x="4532372" y="603745"/>
                    <a:pt x="4529491" y="617266"/>
                    <a:pt x="4533966" y="629199"/>
                  </a:cubicBezTo>
                  <a:cubicBezTo>
                    <a:pt x="4535628" y="633631"/>
                    <a:pt x="4538199" y="620732"/>
                    <a:pt x="4540316" y="616499"/>
                  </a:cubicBezTo>
                  <a:cubicBezTo>
                    <a:pt x="4541374" y="609091"/>
                    <a:pt x="4542746" y="601720"/>
                    <a:pt x="4543491" y="594274"/>
                  </a:cubicBezTo>
                  <a:cubicBezTo>
                    <a:pt x="4544864" y="580544"/>
                    <a:pt x="4543319" y="566386"/>
                    <a:pt x="4546666" y="552999"/>
                  </a:cubicBezTo>
                  <a:cubicBezTo>
                    <a:pt x="4547975" y="547764"/>
                    <a:pt x="4548421" y="563668"/>
                    <a:pt x="4549841" y="568874"/>
                  </a:cubicBezTo>
                  <a:cubicBezTo>
                    <a:pt x="4551602" y="575332"/>
                    <a:pt x="4554352" y="581488"/>
                    <a:pt x="4556191" y="587924"/>
                  </a:cubicBezTo>
                  <a:lnTo>
                    <a:pt x="4562541" y="610149"/>
                  </a:lnTo>
                  <a:cubicBezTo>
                    <a:pt x="4563599" y="606974"/>
                    <a:pt x="4564398" y="603700"/>
                    <a:pt x="4565716" y="600624"/>
                  </a:cubicBezTo>
                  <a:cubicBezTo>
                    <a:pt x="4567580" y="596274"/>
                    <a:pt x="4570706" y="592457"/>
                    <a:pt x="4572066" y="587924"/>
                  </a:cubicBezTo>
                  <a:cubicBezTo>
                    <a:pt x="4573916" y="581758"/>
                    <a:pt x="4574183" y="575224"/>
                    <a:pt x="4575241" y="568874"/>
                  </a:cubicBezTo>
                  <a:cubicBezTo>
                    <a:pt x="4576299" y="585807"/>
                    <a:pt x="4576640" y="602801"/>
                    <a:pt x="4578416" y="619674"/>
                  </a:cubicBezTo>
                  <a:cubicBezTo>
                    <a:pt x="4578766" y="623002"/>
                    <a:pt x="4581041" y="632500"/>
                    <a:pt x="4581591" y="629199"/>
                  </a:cubicBezTo>
                  <a:cubicBezTo>
                    <a:pt x="4591877" y="567480"/>
                    <a:pt x="4574296" y="597279"/>
                    <a:pt x="4591116" y="572049"/>
                  </a:cubicBezTo>
                  <a:cubicBezTo>
                    <a:pt x="4598980" y="595642"/>
                    <a:pt x="4592691" y="580882"/>
                    <a:pt x="4597466" y="540299"/>
                  </a:cubicBezTo>
                  <a:cubicBezTo>
                    <a:pt x="4598930" y="527851"/>
                    <a:pt x="4600526" y="527772"/>
                    <a:pt x="4606991" y="518074"/>
                  </a:cubicBezTo>
                  <a:cubicBezTo>
                    <a:pt x="4608049" y="508549"/>
                    <a:pt x="4608811" y="498986"/>
                    <a:pt x="4610166" y="489499"/>
                  </a:cubicBezTo>
                  <a:cubicBezTo>
                    <a:pt x="4614368" y="460088"/>
                    <a:pt x="4611894" y="486345"/>
                    <a:pt x="4616516" y="460924"/>
                  </a:cubicBezTo>
                  <a:cubicBezTo>
                    <a:pt x="4624100" y="419211"/>
                    <a:pt x="4615665" y="454804"/>
                    <a:pt x="4622866" y="425999"/>
                  </a:cubicBezTo>
                  <a:cubicBezTo>
                    <a:pt x="4624983" y="433407"/>
                    <a:pt x="4627796" y="440651"/>
                    <a:pt x="4629216" y="448224"/>
                  </a:cubicBezTo>
                  <a:cubicBezTo>
                    <a:pt x="4630982" y="457643"/>
                    <a:pt x="4629637" y="485978"/>
                    <a:pt x="4632391" y="476799"/>
                  </a:cubicBezTo>
                  <a:cubicBezTo>
                    <a:pt x="4638201" y="457432"/>
                    <a:pt x="4632347" y="435656"/>
                    <a:pt x="4638741" y="416474"/>
                  </a:cubicBezTo>
                  <a:cubicBezTo>
                    <a:pt x="4645501" y="396194"/>
                    <a:pt x="4638386" y="419191"/>
                    <a:pt x="4645091" y="387899"/>
                  </a:cubicBezTo>
                  <a:cubicBezTo>
                    <a:pt x="4646920" y="379365"/>
                    <a:pt x="4650207" y="371139"/>
                    <a:pt x="4651441" y="362499"/>
                  </a:cubicBezTo>
                  <a:cubicBezTo>
                    <a:pt x="4655089" y="336961"/>
                    <a:pt x="4652249" y="347374"/>
                    <a:pt x="4657791" y="330749"/>
                  </a:cubicBezTo>
                  <a:cubicBezTo>
                    <a:pt x="4665546" y="369525"/>
                    <a:pt x="4657791" y="323777"/>
                    <a:pt x="4657791" y="400599"/>
                  </a:cubicBezTo>
                  <a:cubicBezTo>
                    <a:pt x="4657791" y="428136"/>
                    <a:pt x="4659908" y="455632"/>
                    <a:pt x="4660966" y="483149"/>
                  </a:cubicBezTo>
                  <a:cubicBezTo>
                    <a:pt x="4663083" y="476799"/>
                    <a:pt x="4664323" y="470086"/>
                    <a:pt x="4667316" y="464099"/>
                  </a:cubicBezTo>
                  <a:cubicBezTo>
                    <a:pt x="4675617" y="447496"/>
                    <a:pt x="4672518" y="455991"/>
                    <a:pt x="4676841" y="438699"/>
                  </a:cubicBezTo>
                  <a:cubicBezTo>
                    <a:pt x="4678958" y="441874"/>
                    <a:pt x="4682170" y="444547"/>
                    <a:pt x="4683191" y="448224"/>
                  </a:cubicBezTo>
                  <a:cubicBezTo>
                    <a:pt x="4687524" y="463823"/>
                    <a:pt x="4690054" y="479880"/>
                    <a:pt x="4692716" y="495849"/>
                  </a:cubicBezTo>
                  <a:cubicBezTo>
                    <a:pt x="4696441" y="518200"/>
                    <a:pt x="4693855" y="508792"/>
                    <a:pt x="4699066" y="524424"/>
                  </a:cubicBezTo>
                  <a:cubicBezTo>
                    <a:pt x="4700124" y="554057"/>
                    <a:pt x="4700641" y="583715"/>
                    <a:pt x="4702241" y="613324"/>
                  </a:cubicBezTo>
                  <a:cubicBezTo>
                    <a:pt x="4702633" y="620578"/>
                    <a:pt x="4707544" y="658922"/>
                    <a:pt x="4708591" y="667299"/>
                  </a:cubicBezTo>
                  <a:cubicBezTo>
                    <a:pt x="4710708" y="659891"/>
                    <a:pt x="4713072" y="652549"/>
                    <a:pt x="4714941" y="645074"/>
                  </a:cubicBezTo>
                  <a:cubicBezTo>
                    <a:pt x="4716752" y="637828"/>
                    <a:pt x="4717662" y="626932"/>
                    <a:pt x="4721291" y="619674"/>
                  </a:cubicBezTo>
                  <a:cubicBezTo>
                    <a:pt x="4722998" y="616261"/>
                    <a:pt x="4725524" y="613324"/>
                    <a:pt x="4727641" y="610149"/>
                  </a:cubicBezTo>
                  <a:cubicBezTo>
                    <a:pt x="4728699" y="620732"/>
                    <a:pt x="4729238" y="631381"/>
                    <a:pt x="4730816" y="641899"/>
                  </a:cubicBezTo>
                  <a:cubicBezTo>
                    <a:pt x="4732417" y="652573"/>
                    <a:pt x="4737166" y="673649"/>
                    <a:pt x="4737166" y="673649"/>
                  </a:cubicBezTo>
                  <a:cubicBezTo>
                    <a:pt x="4740341" y="670474"/>
                    <a:pt x="4744683" y="668140"/>
                    <a:pt x="4746691" y="664124"/>
                  </a:cubicBezTo>
                  <a:cubicBezTo>
                    <a:pt x="4757143" y="643221"/>
                    <a:pt x="4744054" y="654452"/>
                    <a:pt x="4753041" y="638724"/>
                  </a:cubicBezTo>
                  <a:cubicBezTo>
                    <a:pt x="4755666" y="634130"/>
                    <a:pt x="4759391" y="630257"/>
                    <a:pt x="4762566" y="626024"/>
                  </a:cubicBezTo>
                  <a:cubicBezTo>
                    <a:pt x="4763624" y="633432"/>
                    <a:pt x="4761590" y="642022"/>
                    <a:pt x="4765741" y="648249"/>
                  </a:cubicBezTo>
                  <a:cubicBezTo>
                    <a:pt x="4768162" y="651880"/>
                    <a:pt x="4767969" y="639809"/>
                    <a:pt x="4768916" y="635549"/>
                  </a:cubicBezTo>
                  <a:cubicBezTo>
                    <a:pt x="4770087" y="630281"/>
                    <a:pt x="4770671" y="624880"/>
                    <a:pt x="4772091" y="619674"/>
                  </a:cubicBezTo>
                  <a:cubicBezTo>
                    <a:pt x="4773852" y="613216"/>
                    <a:pt x="4777341" y="607226"/>
                    <a:pt x="4778441" y="600624"/>
                  </a:cubicBezTo>
                  <a:cubicBezTo>
                    <a:pt x="4779499" y="594274"/>
                    <a:pt x="4780055" y="587819"/>
                    <a:pt x="4781616" y="581574"/>
                  </a:cubicBezTo>
                  <a:cubicBezTo>
                    <a:pt x="4783239" y="575080"/>
                    <a:pt x="4786343" y="569018"/>
                    <a:pt x="4787966" y="562524"/>
                  </a:cubicBezTo>
                  <a:lnTo>
                    <a:pt x="4791141" y="549824"/>
                  </a:lnTo>
                  <a:cubicBezTo>
                    <a:pt x="4792199" y="570991"/>
                    <a:pt x="4791319" y="592344"/>
                    <a:pt x="4794316" y="613324"/>
                  </a:cubicBezTo>
                  <a:cubicBezTo>
                    <a:pt x="4795226" y="619697"/>
                    <a:pt x="4796640" y="600655"/>
                    <a:pt x="4797491" y="594274"/>
                  </a:cubicBezTo>
                  <a:cubicBezTo>
                    <a:pt x="4798758" y="584774"/>
                    <a:pt x="4799524" y="575214"/>
                    <a:pt x="4800666" y="565699"/>
                  </a:cubicBezTo>
                  <a:cubicBezTo>
                    <a:pt x="4802699" y="548755"/>
                    <a:pt x="4804603" y="531793"/>
                    <a:pt x="4807016" y="514899"/>
                  </a:cubicBezTo>
                  <a:cubicBezTo>
                    <a:pt x="4808541" y="504225"/>
                    <a:pt x="4811163" y="484637"/>
                    <a:pt x="4813366" y="473624"/>
                  </a:cubicBezTo>
                  <a:cubicBezTo>
                    <a:pt x="4814222" y="469345"/>
                    <a:pt x="4815287" y="465104"/>
                    <a:pt x="4816541" y="460924"/>
                  </a:cubicBezTo>
                  <a:cubicBezTo>
                    <a:pt x="4818464" y="454513"/>
                    <a:pt x="4821578" y="448438"/>
                    <a:pt x="4822891" y="441874"/>
                  </a:cubicBezTo>
                  <a:lnTo>
                    <a:pt x="4826066" y="425999"/>
                  </a:lnTo>
                  <a:cubicBezTo>
                    <a:pt x="4827124" y="437641"/>
                    <a:pt x="4827875" y="449314"/>
                    <a:pt x="4829241" y="460924"/>
                  </a:cubicBezTo>
                  <a:cubicBezTo>
                    <a:pt x="4830971" y="475629"/>
                    <a:pt x="4832320" y="479592"/>
                    <a:pt x="4835591" y="492674"/>
                  </a:cubicBezTo>
                  <a:cubicBezTo>
                    <a:pt x="4836649" y="485266"/>
                    <a:pt x="4837298" y="477787"/>
                    <a:pt x="4838766" y="470449"/>
                  </a:cubicBezTo>
                  <a:cubicBezTo>
                    <a:pt x="4839422" y="467167"/>
                    <a:pt x="4841022" y="464142"/>
                    <a:pt x="4841941" y="460924"/>
                  </a:cubicBezTo>
                  <a:cubicBezTo>
                    <a:pt x="4843140" y="456728"/>
                    <a:pt x="4844058" y="452457"/>
                    <a:pt x="4845116" y="448224"/>
                  </a:cubicBezTo>
                  <a:cubicBezTo>
                    <a:pt x="4846174" y="470449"/>
                    <a:pt x="4846706" y="492705"/>
                    <a:pt x="4848291" y="514899"/>
                  </a:cubicBezTo>
                  <a:cubicBezTo>
                    <a:pt x="4848824" y="522364"/>
                    <a:pt x="4843982" y="537124"/>
                    <a:pt x="4851466" y="537124"/>
                  </a:cubicBezTo>
                  <a:cubicBezTo>
                    <a:pt x="4858950" y="537124"/>
                    <a:pt x="4852958" y="522191"/>
                    <a:pt x="4854641" y="514899"/>
                  </a:cubicBezTo>
                  <a:cubicBezTo>
                    <a:pt x="4856146" y="508377"/>
                    <a:pt x="4860991" y="495849"/>
                    <a:pt x="4860991" y="495849"/>
                  </a:cubicBezTo>
                  <a:cubicBezTo>
                    <a:pt x="4851494" y="562326"/>
                    <a:pt x="4855353" y="525349"/>
                    <a:pt x="4851466" y="606974"/>
                  </a:cubicBezTo>
                  <a:cubicBezTo>
                    <a:pt x="4852524" y="620732"/>
                    <a:pt x="4851935" y="634718"/>
                    <a:pt x="4854641" y="648249"/>
                  </a:cubicBezTo>
                  <a:cubicBezTo>
                    <a:pt x="4855297" y="651531"/>
                    <a:pt x="4856897" y="641942"/>
                    <a:pt x="4857816" y="638724"/>
                  </a:cubicBezTo>
                  <a:cubicBezTo>
                    <a:pt x="4862942" y="620784"/>
                    <a:pt x="4857674" y="630999"/>
                    <a:pt x="4867341" y="616499"/>
                  </a:cubicBezTo>
                  <a:cubicBezTo>
                    <a:pt x="4869523" y="605587"/>
                    <a:pt x="4870702" y="598386"/>
                    <a:pt x="4873691" y="587924"/>
                  </a:cubicBezTo>
                  <a:cubicBezTo>
                    <a:pt x="4874610" y="584706"/>
                    <a:pt x="4875808" y="581574"/>
                    <a:pt x="4876866" y="578399"/>
                  </a:cubicBezTo>
                  <a:cubicBezTo>
                    <a:pt x="4877924" y="582632"/>
                    <a:pt x="4879377" y="586786"/>
                    <a:pt x="4880041" y="591099"/>
                  </a:cubicBezTo>
                  <a:cubicBezTo>
                    <a:pt x="4881498" y="600571"/>
                    <a:pt x="4874998" y="624605"/>
                    <a:pt x="4883216" y="619674"/>
                  </a:cubicBezTo>
                  <a:cubicBezTo>
                    <a:pt x="4894695" y="612786"/>
                    <a:pt x="4893715" y="594779"/>
                    <a:pt x="4895916" y="581574"/>
                  </a:cubicBezTo>
                  <a:cubicBezTo>
                    <a:pt x="4896974" y="575224"/>
                    <a:pt x="4897828" y="568837"/>
                    <a:pt x="4899091" y="562524"/>
                  </a:cubicBezTo>
                  <a:cubicBezTo>
                    <a:pt x="4901084" y="552557"/>
                    <a:pt x="4902415" y="549377"/>
                    <a:pt x="4905441" y="540299"/>
                  </a:cubicBezTo>
                  <a:cubicBezTo>
                    <a:pt x="4906499" y="552999"/>
                    <a:pt x="4905525" y="566035"/>
                    <a:pt x="4908616" y="578399"/>
                  </a:cubicBezTo>
                  <a:cubicBezTo>
                    <a:pt x="4909674" y="582632"/>
                    <a:pt x="4907888" y="567650"/>
                    <a:pt x="4911791" y="565699"/>
                  </a:cubicBezTo>
                  <a:cubicBezTo>
                    <a:pt x="4914784" y="564202"/>
                    <a:pt x="4913908" y="572049"/>
                    <a:pt x="4914966" y="575224"/>
                  </a:cubicBezTo>
                  <a:cubicBezTo>
                    <a:pt x="4918745" y="569555"/>
                    <a:pt x="4926055" y="559444"/>
                    <a:pt x="4927666" y="552999"/>
                  </a:cubicBezTo>
                  <a:cubicBezTo>
                    <a:pt x="4929735" y="544721"/>
                    <a:pt x="4929053" y="535942"/>
                    <a:pt x="4930841" y="527599"/>
                  </a:cubicBezTo>
                  <a:cubicBezTo>
                    <a:pt x="4932243" y="521054"/>
                    <a:pt x="4937191" y="508549"/>
                    <a:pt x="4937191" y="508549"/>
                  </a:cubicBezTo>
                  <a:cubicBezTo>
                    <a:pt x="4942958" y="462411"/>
                    <a:pt x="4937248" y="499818"/>
                    <a:pt x="4943541" y="470449"/>
                  </a:cubicBezTo>
                  <a:cubicBezTo>
                    <a:pt x="4945802" y="459896"/>
                    <a:pt x="4947273" y="449170"/>
                    <a:pt x="4949891" y="438699"/>
                  </a:cubicBezTo>
                  <a:cubicBezTo>
                    <a:pt x="4950949" y="434466"/>
                    <a:pt x="4951812" y="430179"/>
                    <a:pt x="4953066" y="425999"/>
                  </a:cubicBezTo>
                  <a:cubicBezTo>
                    <a:pt x="4954989" y="419588"/>
                    <a:pt x="4959416" y="406949"/>
                    <a:pt x="4959416" y="406949"/>
                  </a:cubicBezTo>
                  <a:cubicBezTo>
                    <a:pt x="4960474" y="412241"/>
                    <a:pt x="4962591" y="417428"/>
                    <a:pt x="4962591" y="422824"/>
                  </a:cubicBezTo>
                  <a:cubicBezTo>
                    <a:pt x="4962591" y="429262"/>
                    <a:pt x="4960568" y="435540"/>
                    <a:pt x="4959416" y="441874"/>
                  </a:cubicBezTo>
                  <a:cubicBezTo>
                    <a:pt x="4958451" y="447183"/>
                    <a:pt x="4957454" y="452491"/>
                    <a:pt x="4956241" y="457749"/>
                  </a:cubicBezTo>
                  <a:cubicBezTo>
                    <a:pt x="4954279" y="466253"/>
                    <a:pt x="4951499" y="474571"/>
                    <a:pt x="4949891" y="483149"/>
                  </a:cubicBezTo>
                  <a:cubicBezTo>
                    <a:pt x="4948319" y="491535"/>
                    <a:pt x="4948013" y="500116"/>
                    <a:pt x="4946716" y="508549"/>
                  </a:cubicBezTo>
                  <a:cubicBezTo>
                    <a:pt x="4945895" y="513883"/>
                    <a:pt x="4943541" y="519028"/>
                    <a:pt x="4943541" y="524424"/>
                  </a:cubicBezTo>
                  <a:cubicBezTo>
                    <a:pt x="4943541" y="528788"/>
                    <a:pt x="4945769" y="515984"/>
                    <a:pt x="4946716" y="511724"/>
                  </a:cubicBezTo>
                  <a:cubicBezTo>
                    <a:pt x="4947887" y="506456"/>
                    <a:pt x="4948833" y="501141"/>
                    <a:pt x="4949891" y="495849"/>
                  </a:cubicBezTo>
                  <a:cubicBezTo>
                    <a:pt x="4952008" y="545591"/>
                    <a:pt x="4949200" y="595788"/>
                    <a:pt x="4956241" y="645074"/>
                  </a:cubicBezTo>
                  <a:cubicBezTo>
                    <a:pt x="4957199" y="651783"/>
                    <a:pt x="4965454" y="635010"/>
                    <a:pt x="4968941" y="629199"/>
                  </a:cubicBezTo>
                  <a:cubicBezTo>
                    <a:pt x="4971873" y="624312"/>
                    <a:pt x="4973343" y="618680"/>
                    <a:pt x="4975291" y="613324"/>
                  </a:cubicBezTo>
                  <a:cubicBezTo>
                    <a:pt x="4977578" y="607034"/>
                    <a:pt x="4979880" y="600732"/>
                    <a:pt x="4981641" y="594274"/>
                  </a:cubicBezTo>
                  <a:cubicBezTo>
                    <a:pt x="4983061" y="589068"/>
                    <a:pt x="4982921" y="583452"/>
                    <a:pt x="4984816" y="578399"/>
                  </a:cubicBezTo>
                  <a:cubicBezTo>
                    <a:pt x="4986156" y="574826"/>
                    <a:pt x="4989049" y="572049"/>
                    <a:pt x="4991166" y="568874"/>
                  </a:cubicBezTo>
                  <a:cubicBezTo>
                    <a:pt x="4992224" y="572049"/>
                    <a:pt x="4993991" y="575071"/>
                    <a:pt x="4994341" y="578399"/>
                  </a:cubicBezTo>
                  <a:cubicBezTo>
                    <a:pt x="4996117" y="595272"/>
                    <a:pt x="4993401" y="612739"/>
                    <a:pt x="4997516" y="629199"/>
                  </a:cubicBezTo>
                  <a:cubicBezTo>
                    <a:pt x="4998664" y="633791"/>
                    <a:pt x="5002002" y="620849"/>
                    <a:pt x="5003866" y="616499"/>
                  </a:cubicBezTo>
                  <a:cubicBezTo>
                    <a:pt x="5005184" y="613423"/>
                    <a:pt x="5005723" y="610050"/>
                    <a:pt x="5007041" y="606974"/>
                  </a:cubicBezTo>
                  <a:cubicBezTo>
                    <a:pt x="5018811" y="579511"/>
                    <a:pt x="5009120" y="607087"/>
                    <a:pt x="5016566" y="584749"/>
                  </a:cubicBezTo>
                  <a:cubicBezTo>
                    <a:pt x="5018683" y="587924"/>
                    <a:pt x="5022058" y="590556"/>
                    <a:pt x="5022916" y="594274"/>
                  </a:cubicBezTo>
                  <a:cubicBezTo>
                    <a:pt x="5025308" y="604638"/>
                    <a:pt x="5022141" y="616149"/>
                    <a:pt x="5026091" y="626024"/>
                  </a:cubicBezTo>
                  <a:cubicBezTo>
                    <a:pt x="5028095" y="631034"/>
                    <a:pt x="5027559" y="615269"/>
                    <a:pt x="5029266" y="610149"/>
                  </a:cubicBezTo>
                  <a:cubicBezTo>
                    <a:pt x="5030763" y="605659"/>
                    <a:pt x="5033694" y="601774"/>
                    <a:pt x="5035616" y="597449"/>
                  </a:cubicBezTo>
                  <a:cubicBezTo>
                    <a:pt x="5037931" y="592241"/>
                    <a:pt x="5039849" y="586866"/>
                    <a:pt x="5041966" y="581574"/>
                  </a:cubicBezTo>
                  <a:cubicBezTo>
                    <a:pt x="5049736" y="604884"/>
                    <a:pt x="5043583" y="605357"/>
                    <a:pt x="5057841" y="591099"/>
                  </a:cubicBezTo>
                  <a:cubicBezTo>
                    <a:pt x="5059958" y="594274"/>
                    <a:pt x="5062984" y="597004"/>
                    <a:pt x="5064191" y="600624"/>
                  </a:cubicBezTo>
                  <a:cubicBezTo>
                    <a:pt x="5065503" y="604559"/>
                    <a:pt x="5070052" y="639453"/>
                    <a:pt x="5070541" y="641899"/>
                  </a:cubicBezTo>
                  <a:cubicBezTo>
                    <a:pt x="5075180" y="665096"/>
                    <a:pt x="5075670" y="664246"/>
                    <a:pt x="5083241" y="683174"/>
                  </a:cubicBezTo>
                  <a:cubicBezTo>
                    <a:pt x="5084299" y="678941"/>
                    <a:pt x="5085469" y="674734"/>
                    <a:pt x="5086416" y="670474"/>
                  </a:cubicBezTo>
                  <a:cubicBezTo>
                    <a:pt x="5089374" y="657161"/>
                    <a:pt x="5090468" y="649335"/>
                    <a:pt x="5092766" y="635549"/>
                  </a:cubicBezTo>
                  <a:cubicBezTo>
                    <a:pt x="5093824" y="621791"/>
                    <a:pt x="5094795" y="608025"/>
                    <a:pt x="5095941" y="594274"/>
                  </a:cubicBezTo>
                  <a:cubicBezTo>
                    <a:pt x="5097460" y="576041"/>
                    <a:pt x="5098956" y="555464"/>
                    <a:pt x="5102291" y="537124"/>
                  </a:cubicBezTo>
                  <a:cubicBezTo>
                    <a:pt x="5103886" y="528353"/>
                    <a:pt x="5105921" y="523060"/>
                    <a:pt x="5108641" y="514899"/>
                  </a:cubicBezTo>
                  <a:cubicBezTo>
                    <a:pt x="5109699" y="530774"/>
                    <a:pt x="5106785" y="547430"/>
                    <a:pt x="5111816" y="562524"/>
                  </a:cubicBezTo>
                  <a:lnTo>
                    <a:pt x="5118166" y="543474"/>
                  </a:lnTo>
                  <a:cubicBezTo>
                    <a:pt x="5119224" y="561466"/>
                    <a:pt x="5116970" y="579964"/>
                    <a:pt x="5121341" y="597449"/>
                  </a:cubicBezTo>
                  <a:cubicBezTo>
                    <a:pt x="5122723" y="602978"/>
                    <a:pt x="5125743" y="586930"/>
                    <a:pt x="5127691" y="581574"/>
                  </a:cubicBezTo>
                  <a:cubicBezTo>
                    <a:pt x="5129978" y="575284"/>
                    <a:pt x="5131924" y="568874"/>
                    <a:pt x="5134041" y="562524"/>
                  </a:cubicBezTo>
                  <a:lnTo>
                    <a:pt x="5140391" y="543474"/>
                  </a:lnTo>
                  <a:cubicBezTo>
                    <a:pt x="5142827" y="536165"/>
                    <a:pt x="5144714" y="528682"/>
                    <a:pt x="5146741" y="521249"/>
                  </a:cubicBezTo>
                  <a:cubicBezTo>
                    <a:pt x="5147889" y="517039"/>
                    <a:pt x="5148717" y="512745"/>
                    <a:pt x="5149916" y="508549"/>
                  </a:cubicBezTo>
                  <a:cubicBezTo>
                    <a:pt x="5156425" y="485769"/>
                    <a:pt x="5149811" y="515424"/>
                    <a:pt x="5156266" y="483149"/>
                  </a:cubicBezTo>
                  <a:cubicBezTo>
                    <a:pt x="5157324" y="489499"/>
                    <a:pt x="5159441" y="495761"/>
                    <a:pt x="5159441" y="502199"/>
                  </a:cubicBezTo>
                  <a:cubicBezTo>
                    <a:pt x="5159441" y="507595"/>
                    <a:pt x="5155729" y="512704"/>
                    <a:pt x="5156266" y="518074"/>
                  </a:cubicBezTo>
                  <a:cubicBezTo>
                    <a:pt x="5156833" y="523745"/>
                    <a:pt x="5160499" y="528657"/>
                    <a:pt x="5162616" y="533949"/>
                  </a:cubicBezTo>
                  <a:cubicBezTo>
                    <a:pt x="5163395" y="560426"/>
                    <a:pt x="5160335" y="622110"/>
                    <a:pt x="5168966" y="660949"/>
                  </a:cubicBezTo>
                  <a:cubicBezTo>
                    <a:pt x="5169692" y="664216"/>
                    <a:pt x="5171083" y="667299"/>
                    <a:pt x="5172141" y="670474"/>
                  </a:cubicBezTo>
                  <a:cubicBezTo>
                    <a:pt x="5180291" y="637875"/>
                    <a:pt x="5169214" y="678280"/>
                    <a:pt x="5181666" y="645074"/>
                  </a:cubicBezTo>
                  <a:cubicBezTo>
                    <a:pt x="5183198" y="640988"/>
                    <a:pt x="5183461" y="636514"/>
                    <a:pt x="5184841" y="632374"/>
                  </a:cubicBezTo>
                  <a:cubicBezTo>
                    <a:pt x="5186643" y="626967"/>
                    <a:pt x="5189553" y="621958"/>
                    <a:pt x="5191191" y="616499"/>
                  </a:cubicBezTo>
                  <a:cubicBezTo>
                    <a:pt x="5200423" y="585725"/>
                    <a:pt x="5187454" y="614448"/>
                    <a:pt x="5200716" y="587924"/>
                  </a:cubicBezTo>
                  <a:cubicBezTo>
                    <a:pt x="5208451" y="549247"/>
                    <a:pt x="5198156" y="597310"/>
                    <a:pt x="5210241" y="552999"/>
                  </a:cubicBezTo>
                  <a:cubicBezTo>
                    <a:pt x="5213302" y="541775"/>
                    <a:pt x="5214171" y="529368"/>
                    <a:pt x="5216591" y="518074"/>
                  </a:cubicBezTo>
                  <a:cubicBezTo>
                    <a:pt x="5218420" y="509540"/>
                    <a:pt x="5222941" y="492674"/>
                    <a:pt x="5222941" y="492674"/>
                  </a:cubicBezTo>
                  <a:cubicBezTo>
                    <a:pt x="5223999" y="495849"/>
                    <a:pt x="5226373" y="498862"/>
                    <a:pt x="5226116" y="502199"/>
                  </a:cubicBezTo>
                  <a:cubicBezTo>
                    <a:pt x="5225288" y="512960"/>
                    <a:pt x="5219766" y="533949"/>
                    <a:pt x="5219766" y="533949"/>
                  </a:cubicBezTo>
                  <a:cubicBezTo>
                    <a:pt x="5213513" y="602737"/>
                    <a:pt x="5220428" y="546515"/>
                    <a:pt x="5213416" y="581574"/>
                  </a:cubicBezTo>
                  <a:cubicBezTo>
                    <a:pt x="5212153" y="587887"/>
                    <a:pt x="5210241" y="607062"/>
                    <a:pt x="5210241" y="600624"/>
                  </a:cubicBezTo>
                  <a:cubicBezTo>
                    <a:pt x="5210241" y="585759"/>
                    <a:pt x="5213247" y="575900"/>
                    <a:pt x="5216591" y="562524"/>
                  </a:cubicBezTo>
                  <a:cubicBezTo>
                    <a:pt x="5217649" y="544532"/>
                    <a:pt x="5217597" y="526441"/>
                    <a:pt x="5219766" y="508549"/>
                  </a:cubicBezTo>
                  <a:cubicBezTo>
                    <a:pt x="5221839" y="491446"/>
                    <a:pt x="5227577" y="474892"/>
                    <a:pt x="5229291" y="457749"/>
                  </a:cubicBezTo>
                  <a:lnTo>
                    <a:pt x="5232466" y="425999"/>
                  </a:lnTo>
                  <a:cubicBezTo>
                    <a:pt x="5224385" y="603774"/>
                    <a:pt x="5224822" y="519102"/>
                    <a:pt x="5229291" y="679999"/>
                  </a:cubicBezTo>
                  <a:cubicBezTo>
                    <a:pt x="5231408" y="674707"/>
                    <a:pt x="5234003" y="669583"/>
                    <a:pt x="5235641" y="664124"/>
                  </a:cubicBezTo>
                  <a:cubicBezTo>
                    <a:pt x="5237192" y="658955"/>
                    <a:pt x="5237851" y="653558"/>
                    <a:pt x="5238816" y="648249"/>
                  </a:cubicBezTo>
                  <a:cubicBezTo>
                    <a:pt x="5239968" y="641915"/>
                    <a:pt x="5241012" y="635562"/>
                    <a:pt x="5241991" y="629199"/>
                  </a:cubicBezTo>
                  <a:cubicBezTo>
                    <a:pt x="5243129" y="621802"/>
                    <a:pt x="5243827" y="614337"/>
                    <a:pt x="5245166" y="606974"/>
                  </a:cubicBezTo>
                  <a:cubicBezTo>
                    <a:pt x="5247647" y="593326"/>
                    <a:pt x="5248116" y="596650"/>
                    <a:pt x="5251516" y="584749"/>
                  </a:cubicBezTo>
                  <a:cubicBezTo>
                    <a:pt x="5252715" y="580553"/>
                    <a:pt x="5253633" y="576282"/>
                    <a:pt x="5254691" y="572049"/>
                  </a:cubicBezTo>
                  <a:cubicBezTo>
                    <a:pt x="5255749" y="575224"/>
                    <a:pt x="5257496" y="578248"/>
                    <a:pt x="5257866" y="581574"/>
                  </a:cubicBezTo>
                  <a:cubicBezTo>
                    <a:pt x="5259623" y="597387"/>
                    <a:pt x="5256855" y="613849"/>
                    <a:pt x="5261041" y="629199"/>
                  </a:cubicBezTo>
                  <a:cubicBezTo>
                    <a:pt x="5262286" y="633765"/>
                    <a:pt x="5265043" y="620608"/>
                    <a:pt x="5267391" y="616499"/>
                  </a:cubicBezTo>
                  <a:cubicBezTo>
                    <a:pt x="5269284" y="613186"/>
                    <a:pt x="5271719" y="610210"/>
                    <a:pt x="5273741" y="606974"/>
                  </a:cubicBezTo>
                  <a:cubicBezTo>
                    <a:pt x="5283708" y="591027"/>
                    <a:pt x="5282035" y="593561"/>
                    <a:pt x="5289616" y="578399"/>
                  </a:cubicBezTo>
                  <a:cubicBezTo>
                    <a:pt x="5291733" y="583691"/>
                    <a:pt x="5294164" y="588867"/>
                    <a:pt x="5295966" y="594274"/>
                  </a:cubicBezTo>
                  <a:cubicBezTo>
                    <a:pt x="5300162" y="606861"/>
                    <a:pt x="5300651" y="619052"/>
                    <a:pt x="5302316" y="632374"/>
                  </a:cubicBezTo>
                  <a:cubicBezTo>
                    <a:pt x="5305491" y="627082"/>
                    <a:pt x="5310251" y="622462"/>
                    <a:pt x="5311841" y="616499"/>
                  </a:cubicBezTo>
                  <a:cubicBezTo>
                    <a:pt x="5314582" y="606222"/>
                    <a:pt x="5313610" y="595292"/>
                    <a:pt x="5315016" y="584749"/>
                  </a:cubicBezTo>
                  <a:cubicBezTo>
                    <a:pt x="5315729" y="579400"/>
                    <a:pt x="5317020" y="574142"/>
                    <a:pt x="5318191" y="568874"/>
                  </a:cubicBezTo>
                  <a:cubicBezTo>
                    <a:pt x="5319138" y="564614"/>
                    <a:pt x="5320510" y="560453"/>
                    <a:pt x="5321366" y="556174"/>
                  </a:cubicBezTo>
                  <a:cubicBezTo>
                    <a:pt x="5322629" y="549861"/>
                    <a:pt x="5323144" y="543408"/>
                    <a:pt x="5324541" y="537124"/>
                  </a:cubicBezTo>
                  <a:cubicBezTo>
                    <a:pt x="5325267" y="533857"/>
                    <a:pt x="5327716" y="524252"/>
                    <a:pt x="5327716" y="527599"/>
                  </a:cubicBezTo>
                  <a:cubicBezTo>
                    <a:pt x="5327716" y="538775"/>
                    <a:pt x="5324640" y="546352"/>
                    <a:pt x="5321366" y="556174"/>
                  </a:cubicBezTo>
                  <a:cubicBezTo>
                    <a:pt x="5320308" y="570991"/>
                    <a:pt x="5311548" y="587338"/>
                    <a:pt x="5318191" y="600624"/>
                  </a:cubicBezTo>
                  <a:cubicBezTo>
                    <a:pt x="5319265" y="602773"/>
                    <a:pt x="5326502" y="547585"/>
                    <a:pt x="5327716" y="540299"/>
                  </a:cubicBezTo>
                  <a:cubicBezTo>
                    <a:pt x="5328603" y="534976"/>
                    <a:pt x="5330891" y="519028"/>
                    <a:pt x="5330891" y="524424"/>
                  </a:cubicBezTo>
                  <a:cubicBezTo>
                    <a:pt x="5330891" y="532957"/>
                    <a:pt x="5328713" y="541350"/>
                    <a:pt x="5327716" y="549824"/>
                  </a:cubicBezTo>
                  <a:cubicBezTo>
                    <a:pt x="5326596" y="559342"/>
                    <a:pt x="5325599" y="568874"/>
                    <a:pt x="5324541" y="578399"/>
                  </a:cubicBezTo>
                  <a:cubicBezTo>
                    <a:pt x="5325599" y="591099"/>
                    <a:pt x="5323686" y="604409"/>
                    <a:pt x="5327716" y="616499"/>
                  </a:cubicBezTo>
                  <a:cubicBezTo>
                    <a:pt x="5329752" y="622606"/>
                    <a:pt x="5330250" y="603855"/>
                    <a:pt x="5330891" y="597449"/>
                  </a:cubicBezTo>
                  <a:cubicBezTo>
                    <a:pt x="5332369" y="582668"/>
                    <a:pt x="5333194" y="567828"/>
                    <a:pt x="5334066" y="552999"/>
                  </a:cubicBezTo>
                  <a:cubicBezTo>
                    <a:pt x="5336369" y="513851"/>
                    <a:pt x="5332725" y="473978"/>
                    <a:pt x="5340416" y="435524"/>
                  </a:cubicBezTo>
                  <a:cubicBezTo>
                    <a:pt x="5345060" y="412306"/>
                    <a:pt x="5348472" y="388892"/>
                    <a:pt x="5353116" y="365674"/>
                  </a:cubicBezTo>
                  <a:cubicBezTo>
                    <a:pt x="5354054" y="353480"/>
                    <a:pt x="5357696" y="303632"/>
                    <a:pt x="5359466" y="289474"/>
                  </a:cubicBezTo>
                  <a:cubicBezTo>
                    <a:pt x="5360135" y="284119"/>
                    <a:pt x="5361583" y="278891"/>
                    <a:pt x="5362641" y="273599"/>
                  </a:cubicBezTo>
                  <a:cubicBezTo>
                    <a:pt x="5363699" y="261957"/>
                    <a:pt x="5364163" y="250246"/>
                    <a:pt x="5365816" y="238674"/>
                  </a:cubicBezTo>
                  <a:cubicBezTo>
                    <a:pt x="5366289" y="235361"/>
                    <a:pt x="5368072" y="232367"/>
                    <a:pt x="5368991" y="229149"/>
                  </a:cubicBezTo>
                  <a:cubicBezTo>
                    <a:pt x="5370190" y="224953"/>
                    <a:pt x="5371219" y="220709"/>
                    <a:pt x="5372166" y="216449"/>
                  </a:cubicBezTo>
                  <a:cubicBezTo>
                    <a:pt x="5373337" y="211181"/>
                    <a:pt x="5374376" y="205883"/>
                    <a:pt x="5375341" y="200574"/>
                  </a:cubicBezTo>
                  <a:cubicBezTo>
                    <a:pt x="5376493" y="194240"/>
                    <a:pt x="5377119" y="187808"/>
                    <a:pt x="5378516" y="181524"/>
                  </a:cubicBezTo>
                  <a:cubicBezTo>
                    <a:pt x="5379242" y="178257"/>
                    <a:pt x="5380772" y="175217"/>
                    <a:pt x="5381691" y="171999"/>
                  </a:cubicBezTo>
                  <a:cubicBezTo>
                    <a:pt x="5382890" y="167803"/>
                    <a:pt x="5383667" y="163495"/>
                    <a:pt x="5384866" y="159299"/>
                  </a:cubicBezTo>
                  <a:cubicBezTo>
                    <a:pt x="5385785" y="156081"/>
                    <a:pt x="5387229" y="153021"/>
                    <a:pt x="5388041" y="149774"/>
                  </a:cubicBezTo>
                  <a:cubicBezTo>
                    <a:pt x="5389350" y="144539"/>
                    <a:pt x="5389796" y="139105"/>
                    <a:pt x="5391216" y="133899"/>
                  </a:cubicBezTo>
                  <a:cubicBezTo>
                    <a:pt x="5392977" y="127441"/>
                    <a:pt x="5396253" y="121413"/>
                    <a:pt x="5397566" y="114849"/>
                  </a:cubicBezTo>
                  <a:cubicBezTo>
                    <a:pt x="5398624" y="109557"/>
                    <a:pt x="5400741" y="93578"/>
                    <a:pt x="5400741" y="98974"/>
                  </a:cubicBezTo>
                  <a:cubicBezTo>
                    <a:pt x="5400741" y="105412"/>
                    <a:pt x="5398318" y="111631"/>
                    <a:pt x="5397566" y="118024"/>
                  </a:cubicBezTo>
                  <a:cubicBezTo>
                    <a:pt x="5396200" y="129634"/>
                    <a:pt x="5395449" y="141307"/>
                    <a:pt x="5394391" y="152949"/>
                  </a:cubicBezTo>
                  <a:cubicBezTo>
                    <a:pt x="5395449" y="183641"/>
                    <a:pt x="5395211" y="214405"/>
                    <a:pt x="5397566" y="245024"/>
                  </a:cubicBezTo>
                  <a:cubicBezTo>
                    <a:pt x="5397823" y="248361"/>
                    <a:pt x="5399929" y="238746"/>
                    <a:pt x="5400741" y="235499"/>
                  </a:cubicBezTo>
                  <a:cubicBezTo>
                    <a:pt x="5402050" y="230264"/>
                    <a:pt x="5402745" y="224892"/>
                    <a:pt x="5403916" y="219624"/>
                  </a:cubicBezTo>
                  <a:cubicBezTo>
                    <a:pt x="5415794" y="166174"/>
                    <a:pt x="5399659" y="239827"/>
                    <a:pt x="5410266" y="197399"/>
                  </a:cubicBezTo>
                  <a:cubicBezTo>
                    <a:pt x="5411575" y="192164"/>
                    <a:pt x="5412383" y="186816"/>
                    <a:pt x="5413441" y="181524"/>
                  </a:cubicBezTo>
                  <a:cubicBezTo>
                    <a:pt x="5422228" y="216672"/>
                    <a:pt x="5418086" y="196504"/>
                    <a:pt x="5419791" y="267249"/>
                  </a:cubicBezTo>
                  <a:cubicBezTo>
                    <a:pt x="5421321" y="330739"/>
                    <a:pt x="5421099" y="394268"/>
                    <a:pt x="5422966" y="457749"/>
                  </a:cubicBezTo>
                  <a:cubicBezTo>
                    <a:pt x="5423217" y="466278"/>
                    <a:pt x="5425248" y="474663"/>
                    <a:pt x="5426141" y="483149"/>
                  </a:cubicBezTo>
                  <a:cubicBezTo>
                    <a:pt x="5427365" y="494774"/>
                    <a:pt x="5428483" y="506414"/>
                    <a:pt x="5429316" y="518074"/>
                  </a:cubicBezTo>
                  <a:cubicBezTo>
                    <a:pt x="5430600" y="536051"/>
                    <a:pt x="5430994" y="554088"/>
                    <a:pt x="5432491" y="572049"/>
                  </a:cubicBezTo>
                  <a:cubicBezTo>
                    <a:pt x="5433112" y="579507"/>
                    <a:pt x="5434698" y="586853"/>
                    <a:pt x="5435666" y="594274"/>
                  </a:cubicBezTo>
                  <a:cubicBezTo>
                    <a:pt x="5437873" y="611196"/>
                    <a:pt x="5439809" y="628152"/>
                    <a:pt x="5442016" y="645074"/>
                  </a:cubicBezTo>
                  <a:cubicBezTo>
                    <a:pt x="5443908" y="659580"/>
                    <a:pt x="5444484" y="667058"/>
                    <a:pt x="5448366" y="679999"/>
                  </a:cubicBezTo>
                  <a:cubicBezTo>
                    <a:pt x="5450289" y="686410"/>
                    <a:pt x="5454716" y="699049"/>
                    <a:pt x="5454716" y="699049"/>
                  </a:cubicBezTo>
                  <a:cubicBezTo>
                    <a:pt x="5470493" y="659606"/>
                    <a:pt x="5451111" y="708962"/>
                    <a:pt x="5467416" y="664124"/>
                  </a:cubicBezTo>
                  <a:cubicBezTo>
                    <a:pt x="5469364" y="658768"/>
                    <a:pt x="5472128" y="653708"/>
                    <a:pt x="5473766" y="648249"/>
                  </a:cubicBezTo>
                  <a:cubicBezTo>
                    <a:pt x="5481256" y="623282"/>
                    <a:pt x="5471426" y="640647"/>
                    <a:pt x="5483291" y="622849"/>
                  </a:cubicBezTo>
                  <a:cubicBezTo>
                    <a:pt x="5487357" y="712311"/>
                    <a:pt x="5477655" y="710936"/>
                    <a:pt x="5492816" y="676824"/>
                  </a:cubicBezTo>
                  <a:cubicBezTo>
                    <a:pt x="5494738" y="672499"/>
                    <a:pt x="5497049" y="668357"/>
                    <a:pt x="5499166" y="664124"/>
                  </a:cubicBezTo>
                  <a:cubicBezTo>
                    <a:pt x="5500224" y="668357"/>
                    <a:pt x="5501624" y="672520"/>
                    <a:pt x="5502341" y="676824"/>
                  </a:cubicBezTo>
                  <a:cubicBezTo>
                    <a:pt x="5503744" y="685240"/>
                    <a:pt x="5500396" y="695398"/>
                    <a:pt x="5505516" y="702224"/>
                  </a:cubicBezTo>
                  <a:cubicBezTo>
                    <a:pt x="5508356" y="706010"/>
                    <a:pt x="5510204" y="693956"/>
                    <a:pt x="5511866" y="689524"/>
                  </a:cubicBezTo>
                  <a:cubicBezTo>
                    <a:pt x="5513398" y="685438"/>
                    <a:pt x="5513363" y="680852"/>
                    <a:pt x="5515041" y="676824"/>
                  </a:cubicBezTo>
                  <a:cubicBezTo>
                    <a:pt x="5533442" y="632661"/>
                    <a:pt x="5520953" y="668174"/>
                    <a:pt x="5537266" y="635549"/>
                  </a:cubicBezTo>
                  <a:cubicBezTo>
                    <a:pt x="5550411" y="609259"/>
                    <a:pt x="5528593" y="643796"/>
                    <a:pt x="5546791" y="616499"/>
                  </a:cubicBezTo>
                  <a:cubicBezTo>
                    <a:pt x="5547849" y="612266"/>
                    <a:pt x="5545602" y="603799"/>
                    <a:pt x="5549966" y="603799"/>
                  </a:cubicBezTo>
                  <a:cubicBezTo>
                    <a:pt x="5554330" y="603799"/>
                    <a:pt x="5552841" y="612146"/>
                    <a:pt x="5553141" y="616499"/>
                  </a:cubicBezTo>
                  <a:cubicBezTo>
                    <a:pt x="5554963" y="642916"/>
                    <a:pt x="5554494" y="669457"/>
                    <a:pt x="5556316" y="695874"/>
                  </a:cubicBezTo>
                  <a:cubicBezTo>
                    <a:pt x="5556616" y="700227"/>
                    <a:pt x="5559491" y="708574"/>
                    <a:pt x="5559491" y="7085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092325" y="4970253"/>
              <a:ext cx="5544889" cy="735222"/>
            </a:xfrm>
            <a:custGeom>
              <a:avLst/>
              <a:gdLst>
                <a:gd name="connsiteX0" fmla="*/ 0 w 5544889"/>
                <a:gd name="connsiteY0" fmla="*/ 455822 h 735222"/>
                <a:gd name="connsiteX1" fmla="*/ 3175 w 5544889"/>
                <a:gd name="connsiteY1" fmla="*/ 430422 h 735222"/>
                <a:gd name="connsiteX2" fmla="*/ 9525 w 5544889"/>
                <a:gd name="connsiteY2" fmla="*/ 420897 h 735222"/>
                <a:gd name="connsiteX3" fmla="*/ 12700 w 5544889"/>
                <a:gd name="connsiteY3" fmla="*/ 405022 h 735222"/>
                <a:gd name="connsiteX4" fmla="*/ 19050 w 5544889"/>
                <a:gd name="connsiteY4" fmla="*/ 376447 h 735222"/>
                <a:gd name="connsiteX5" fmla="*/ 22225 w 5544889"/>
                <a:gd name="connsiteY5" fmla="*/ 344697 h 735222"/>
                <a:gd name="connsiteX6" fmla="*/ 28575 w 5544889"/>
                <a:gd name="connsiteY6" fmla="*/ 300247 h 735222"/>
                <a:gd name="connsiteX7" fmla="*/ 34925 w 5544889"/>
                <a:gd name="connsiteY7" fmla="*/ 239922 h 735222"/>
                <a:gd name="connsiteX8" fmla="*/ 38100 w 5544889"/>
                <a:gd name="connsiteY8" fmla="*/ 201822 h 735222"/>
                <a:gd name="connsiteX9" fmla="*/ 41275 w 5544889"/>
                <a:gd name="connsiteY9" fmla="*/ 236747 h 735222"/>
                <a:gd name="connsiteX10" fmla="*/ 44450 w 5544889"/>
                <a:gd name="connsiteY10" fmla="*/ 252622 h 735222"/>
                <a:gd name="connsiteX11" fmla="*/ 47625 w 5544889"/>
                <a:gd name="connsiteY11" fmla="*/ 287547 h 735222"/>
                <a:gd name="connsiteX12" fmla="*/ 53975 w 5544889"/>
                <a:gd name="connsiteY12" fmla="*/ 309772 h 735222"/>
                <a:gd name="connsiteX13" fmla="*/ 57150 w 5544889"/>
                <a:gd name="connsiteY13" fmla="*/ 328822 h 735222"/>
                <a:gd name="connsiteX14" fmla="*/ 63500 w 5544889"/>
                <a:gd name="connsiteY14" fmla="*/ 376447 h 735222"/>
                <a:gd name="connsiteX15" fmla="*/ 73025 w 5544889"/>
                <a:gd name="connsiteY15" fmla="*/ 405022 h 735222"/>
                <a:gd name="connsiteX16" fmla="*/ 76200 w 5544889"/>
                <a:gd name="connsiteY16" fmla="*/ 414547 h 735222"/>
                <a:gd name="connsiteX17" fmla="*/ 82550 w 5544889"/>
                <a:gd name="connsiteY17" fmla="*/ 424072 h 735222"/>
                <a:gd name="connsiteX18" fmla="*/ 85725 w 5544889"/>
                <a:gd name="connsiteY18" fmla="*/ 433597 h 735222"/>
                <a:gd name="connsiteX19" fmla="*/ 98425 w 5544889"/>
                <a:gd name="connsiteY19" fmla="*/ 452647 h 735222"/>
                <a:gd name="connsiteX20" fmla="*/ 101600 w 5544889"/>
                <a:gd name="connsiteY20" fmla="*/ 465347 h 735222"/>
                <a:gd name="connsiteX21" fmla="*/ 107950 w 5544889"/>
                <a:gd name="connsiteY21" fmla="*/ 455822 h 735222"/>
                <a:gd name="connsiteX22" fmla="*/ 111125 w 5544889"/>
                <a:gd name="connsiteY22" fmla="*/ 468522 h 735222"/>
                <a:gd name="connsiteX23" fmla="*/ 120650 w 5544889"/>
                <a:gd name="connsiteY23" fmla="*/ 465347 h 735222"/>
                <a:gd name="connsiteX24" fmla="*/ 123825 w 5544889"/>
                <a:gd name="connsiteY24" fmla="*/ 474872 h 735222"/>
                <a:gd name="connsiteX25" fmla="*/ 130175 w 5544889"/>
                <a:gd name="connsiteY25" fmla="*/ 484397 h 735222"/>
                <a:gd name="connsiteX26" fmla="*/ 139700 w 5544889"/>
                <a:gd name="connsiteY26" fmla="*/ 503447 h 735222"/>
                <a:gd name="connsiteX27" fmla="*/ 142875 w 5544889"/>
                <a:gd name="connsiteY27" fmla="*/ 516147 h 735222"/>
                <a:gd name="connsiteX28" fmla="*/ 146050 w 5544889"/>
                <a:gd name="connsiteY28" fmla="*/ 525672 h 735222"/>
                <a:gd name="connsiteX29" fmla="*/ 149225 w 5544889"/>
                <a:gd name="connsiteY29" fmla="*/ 516147 h 735222"/>
                <a:gd name="connsiteX30" fmla="*/ 152400 w 5544889"/>
                <a:gd name="connsiteY30" fmla="*/ 500272 h 735222"/>
                <a:gd name="connsiteX31" fmla="*/ 158750 w 5544889"/>
                <a:gd name="connsiteY31" fmla="*/ 458997 h 735222"/>
                <a:gd name="connsiteX32" fmla="*/ 161925 w 5544889"/>
                <a:gd name="connsiteY32" fmla="*/ 503447 h 735222"/>
                <a:gd name="connsiteX33" fmla="*/ 165100 w 5544889"/>
                <a:gd name="connsiteY33" fmla="*/ 490747 h 735222"/>
                <a:gd name="connsiteX34" fmla="*/ 174625 w 5544889"/>
                <a:gd name="connsiteY34" fmla="*/ 497097 h 735222"/>
                <a:gd name="connsiteX35" fmla="*/ 177800 w 5544889"/>
                <a:gd name="connsiteY35" fmla="*/ 506622 h 735222"/>
                <a:gd name="connsiteX36" fmla="*/ 180975 w 5544889"/>
                <a:gd name="connsiteY36" fmla="*/ 497097 h 735222"/>
                <a:gd name="connsiteX37" fmla="*/ 184150 w 5544889"/>
                <a:gd name="connsiteY37" fmla="*/ 443122 h 735222"/>
                <a:gd name="connsiteX38" fmla="*/ 193675 w 5544889"/>
                <a:gd name="connsiteY38" fmla="*/ 408197 h 735222"/>
                <a:gd name="connsiteX39" fmla="*/ 196850 w 5544889"/>
                <a:gd name="connsiteY39" fmla="*/ 398672 h 735222"/>
                <a:gd name="connsiteX40" fmla="*/ 203200 w 5544889"/>
                <a:gd name="connsiteY40" fmla="*/ 389147 h 735222"/>
                <a:gd name="connsiteX41" fmla="*/ 209550 w 5544889"/>
                <a:gd name="connsiteY41" fmla="*/ 366922 h 735222"/>
                <a:gd name="connsiteX42" fmla="*/ 225425 w 5544889"/>
                <a:gd name="connsiteY42" fmla="*/ 297072 h 735222"/>
                <a:gd name="connsiteX43" fmla="*/ 228600 w 5544889"/>
                <a:gd name="connsiteY43" fmla="*/ 284372 h 735222"/>
                <a:gd name="connsiteX44" fmla="*/ 234950 w 5544889"/>
                <a:gd name="connsiteY44" fmla="*/ 268497 h 735222"/>
                <a:gd name="connsiteX45" fmla="*/ 238125 w 5544889"/>
                <a:gd name="connsiteY45" fmla="*/ 220872 h 735222"/>
                <a:gd name="connsiteX46" fmla="*/ 241300 w 5544889"/>
                <a:gd name="connsiteY46" fmla="*/ 198647 h 735222"/>
                <a:gd name="connsiteX47" fmla="*/ 244475 w 5544889"/>
                <a:gd name="connsiteY47" fmla="*/ 119272 h 735222"/>
                <a:gd name="connsiteX48" fmla="*/ 247650 w 5544889"/>
                <a:gd name="connsiteY48" fmla="*/ 109747 h 735222"/>
                <a:gd name="connsiteX49" fmla="*/ 250825 w 5544889"/>
                <a:gd name="connsiteY49" fmla="*/ 189122 h 735222"/>
                <a:gd name="connsiteX50" fmla="*/ 254000 w 5544889"/>
                <a:gd name="connsiteY50" fmla="*/ 217697 h 735222"/>
                <a:gd name="connsiteX51" fmla="*/ 257175 w 5544889"/>
                <a:gd name="connsiteY51" fmla="*/ 297072 h 735222"/>
                <a:gd name="connsiteX52" fmla="*/ 260350 w 5544889"/>
                <a:gd name="connsiteY52" fmla="*/ 312947 h 735222"/>
                <a:gd name="connsiteX53" fmla="*/ 263525 w 5544889"/>
                <a:gd name="connsiteY53" fmla="*/ 335172 h 735222"/>
                <a:gd name="connsiteX54" fmla="*/ 269875 w 5544889"/>
                <a:gd name="connsiteY54" fmla="*/ 354222 h 735222"/>
                <a:gd name="connsiteX55" fmla="*/ 276225 w 5544889"/>
                <a:gd name="connsiteY55" fmla="*/ 373272 h 735222"/>
                <a:gd name="connsiteX56" fmla="*/ 279400 w 5544889"/>
                <a:gd name="connsiteY56" fmla="*/ 382797 h 735222"/>
                <a:gd name="connsiteX57" fmla="*/ 285750 w 5544889"/>
                <a:gd name="connsiteY57" fmla="*/ 392322 h 735222"/>
                <a:gd name="connsiteX58" fmla="*/ 292100 w 5544889"/>
                <a:gd name="connsiteY58" fmla="*/ 433597 h 735222"/>
                <a:gd name="connsiteX59" fmla="*/ 295275 w 5544889"/>
                <a:gd name="connsiteY59" fmla="*/ 452647 h 735222"/>
                <a:gd name="connsiteX60" fmla="*/ 301625 w 5544889"/>
                <a:gd name="connsiteY60" fmla="*/ 462172 h 735222"/>
                <a:gd name="connsiteX61" fmla="*/ 311150 w 5544889"/>
                <a:gd name="connsiteY61" fmla="*/ 455822 h 735222"/>
                <a:gd name="connsiteX62" fmla="*/ 314325 w 5544889"/>
                <a:gd name="connsiteY62" fmla="*/ 465347 h 735222"/>
                <a:gd name="connsiteX63" fmla="*/ 317500 w 5544889"/>
                <a:gd name="connsiteY63" fmla="*/ 481222 h 735222"/>
                <a:gd name="connsiteX64" fmla="*/ 323850 w 5544889"/>
                <a:gd name="connsiteY64" fmla="*/ 506622 h 735222"/>
                <a:gd name="connsiteX65" fmla="*/ 327025 w 5544889"/>
                <a:gd name="connsiteY65" fmla="*/ 493922 h 735222"/>
                <a:gd name="connsiteX66" fmla="*/ 333375 w 5544889"/>
                <a:gd name="connsiteY66" fmla="*/ 503447 h 735222"/>
                <a:gd name="connsiteX67" fmla="*/ 342900 w 5544889"/>
                <a:gd name="connsiteY67" fmla="*/ 544722 h 735222"/>
                <a:gd name="connsiteX68" fmla="*/ 346075 w 5544889"/>
                <a:gd name="connsiteY68" fmla="*/ 554247 h 735222"/>
                <a:gd name="connsiteX69" fmla="*/ 352425 w 5544889"/>
                <a:gd name="connsiteY69" fmla="*/ 535197 h 735222"/>
                <a:gd name="connsiteX70" fmla="*/ 361950 w 5544889"/>
                <a:gd name="connsiteY70" fmla="*/ 490747 h 735222"/>
                <a:gd name="connsiteX71" fmla="*/ 365125 w 5544889"/>
                <a:gd name="connsiteY71" fmla="*/ 509797 h 735222"/>
                <a:gd name="connsiteX72" fmla="*/ 368300 w 5544889"/>
                <a:gd name="connsiteY72" fmla="*/ 522497 h 735222"/>
                <a:gd name="connsiteX73" fmla="*/ 374650 w 5544889"/>
                <a:gd name="connsiteY73" fmla="*/ 512972 h 735222"/>
                <a:gd name="connsiteX74" fmla="*/ 384175 w 5544889"/>
                <a:gd name="connsiteY74" fmla="*/ 471697 h 735222"/>
                <a:gd name="connsiteX75" fmla="*/ 390525 w 5544889"/>
                <a:gd name="connsiteY75" fmla="*/ 436772 h 735222"/>
                <a:gd name="connsiteX76" fmla="*/ 393700 w 5544889"/>
                <a:gd name="connsiteY76" fmla="*/ 427247 h 735222"/>
                <a:gd name="connsiteX77" fmla="*/ 400050 w 5544889"/>
                <a:gd name="connsiteY77" fmla="*/ 417722 h 735222"/>
                <a:gd name="connsiteX78" fmla="*/ 406400 w 5544889"/>
                <a:gd name="connsiteY78" fmla="*/ 344697 h 735222"/>
                <a:gd name="connsiteX79" fmla="*/ 415925 w 5544889"/>
                <a:gd name="connsiteY79" fmla="*/ 300247 h 735222"/>
                <a:gd name="connsiteX80" fmla="*/ 419100 w 5544889"/>
                <a:gd name="connsiteY80" fmla="*/ 287547 h 735222"/>
                <a:gd name="connsiteX81" fmla="*/ 425450 w 5544889"/>
                <a:gd name="connsiteY81" fmla="*/ 268497 h 735222"/>
                <a:gd name="connsiteX82" fmla="*/ 428625 w 5544889"/>
                <a:gd name="connsiteY82" fmla="*/ 246272 h 735222"/>
                <a:gd name="connsiteX83" fmla="*/ 431800 w 5544889"/>
                <a:gd name="connsiteY83" fmla="*/ 220872 h 735222"/>
                <a:gd name="connsiteX84" fmla="*/ 438150 w 5544889"/>
                <a:gd name="connsiteY84" fmla="*/ 201822 h 735222"/>
                <a:gd name="connsiteX85" fmla="*/ 444500 w 5544889"/>
                <a:gd name="connsiteY85" fmla="*/ 173247 h 735222"/>
                <a:gd name="connsiteX86" fmla="*/ 450850 w 5544889"/>
                <a:gd name="connsiteY86" fmla="*/ 233572 h 735222"/>
                <a:gd name="connsiteX87" fmla="*/ 463550 w 5544889"/>
                <a:gd name="connsiteY87" fmla="*/ 300247 h 735222"/>
                <a:gd name="connsiteX88" fmla="*/ 466725 w 5544889"/>
                <a:gd name="connsiteY88" fmla="*/ 322472 h 735222"/>
                <a:gd name="connsiteX89" fmla="*/ 473075 w 5544889"/>
                <a:gd name="connsiteY89" fmla="*/ 335172 h 735222"/>
                <a:gd name="connsiteX90" fmla="*/ 476250 w 5544889"/>
                <a:gd name="connsiteY90" fmla="*/ 363747 h 735222"/>
                <a:gd name="connsiteX91" fmla="*/ 479425 w 5544889"/>
                <a:gd name="connsiteY91" fmla="*/ 373272 h 735222"/>
                <a:gd name="connsiteX92" fmla="*/ 488950 w 5544889"/>
                <a:gd name="connsiteY92" fmla="*/ 376447 h 735222"/>
                <a:gd name="connsiteX93" fmla="*/ 504825 w 5544889"/>
                <a:gd name="connsiteY93" fmla="*/ 405022 h 735222"/>
                <a:gd name="connsiteX94" fmla="*/ 508000 w 5544889"/>
                <a:gd name="connsiteY94" fmla="*/ 436772 h 735222"/>
                <a:gd name="connsiteX95" fmla="*/ 514350 w 5544889"/>
                <a:gd name="connsiteY95" fmla="*/ 449472 h 735222"/>
                <a:gd name="connsiteX96" fmla="*/ 520700 w 5544889"/>
                <a:gd name="connsiteY96" fmla="*/ 471697 h 735222"/>
                <a:gd name="connsiteX97" fmla="*/ 530225 w 5544889"/>
                <a:gd name="connsiteY97" fmla="*/ 516147 h 735222"/>
                <a:gd name="connsiteX98" fmla="*/ 533400 w 5544889"/>
                <a:gd name="connsiteY98" fmla="*/ 525672 h 735222"/>
                <a:gd name="connsiteX99" fmla="*/ 542925 w 5544889"/>
                <a:gd name="connsiteY99" fmla="*/ 538372 h 735222"/>
                <a:gd name="connsiteX100" fmla="*/ 558800 w 5544889"/>
                <a:gd name="connsiteY100" fmla="*/ 554247 h 735222"/>
                <a:gd name="connsiteX101" fmla="*/ 565150 w 5544889"/>
                <a:gd name="connsiteY101" fmla="*/ 573297 h 735222"/>
                <a:gd name="connsiteX102" fmla="*/ 568325 w 5544889"/>
                <a:gd name="connsiteY102" fmla="*/ 551072 h 735222"/>
                <a:gd name="connsiteX103" fmla="*/ 571500 w 5544889"/>
                <a:gd name="connsiteY103" fmla="*/ 519322 h 735222"/>
                <a:gd name="connsiteX104" fmla="*/ 574675 w 5544889"/>
                <a:gd name="connsiteY104" fmla="*/ 506622 h 735222"/>
                <a:gd name="connsiteX105" fmla="*/ 577850 w 5544889"/>
                <a:gd name="connsiteY105" fmla="*/ 487572 h 735222"/>
                <a:gd name="connsiteX106" fmla="*/ 581025 w 5544889"/>
                <a:gd name="connsiteY106" fmla="*/ 458997 h 735222"/>
                <a:gd name="connsiteX107" fmla="*/ 587375 w 5544889"/>
                <a:gd name="connsiteY107" fmla="*/ 427247 h 735222"/>
                <a:gd name="connsiteX108" fmla="*/ 590550 w 5544889"/>
                <a:gd name="connsiteY108" fmla="*/ 363747 h 735222"/>
                <a:gd name="connsiteX109" fmla="*/ 596900 w 5544889"/>
                <a:gd name="connsiteY109" fmla="*/ 338347 h 735222"/>
                <a:gd name="connsiteX110" fmla="*/ 600075 w 5544889"/>
                <a:gd name="connsiteY110" fmla="*/ 319297 h 735222"/>
                <a:gd name="connsiteX111" fmla="*/ 603250 w 5544889"/>
                <a:gd name="connsiteY111" fmla="*/ 284372 h 735222"/>
                <a:gd name="connsiteX112" fmla="*/ 609600 w 5544889"/>
                <a:gd name="connsiteY112" fmla="*/ 236747 h 735222"/>
                <a:gd name="connsiteX113" fmla="*/ 612775 w 5544889"/>
                <a:gd name="connsiteY113" fmla="*/ 214522 h 735222"/>
                <a:gd name="connsiteX114" fmla="*/ 622300 w 5544889"/>
                <a:gd name="connsiteY114" fmla="*/ 185947 h 735222"/>
                <a:gd name="connsiteX115" fmla="*/ 625475 w 5544889"/>
                <a:gd name="connsiteY115" fmla="*/ 163722 h 735222"/>
                <a:gd name="connsiteX116" fmla="*/ 631825 w 5544889"/>
                <a:gd name="connsiteY116" fmla="*/ 151022 h 735222"/>
                <a:gd name="connsiteX117" fmla="*/ 638175 w 5544889"/>
                <a:gd name="connsiteY117" fmla="*/ 125622 h 735222"/>
                <a:gd name="connsiteX118" fmla="*/ 641350 w 5544889"/>
                <a:gd name="connsiteY118" fmla="*/ 239922 h 735222"/>
                <a:gd name="connsiteX119" fmla="*/ 644525 w 5544889"/>
                <a:gd name="connsiteY119" fmla="*/ 258972 h 735222"/>
                <a:gd name="connsiteX120" fmla="*/ 647700 w 5544889"/>
                <a:gd name="connsiteY120" fmla="*/ 290722 h 735222"/>
                <a:gd name="connsiteX121" fmla="*/ 657225 w 5544889"/>
                <a:gd name="connsiteY121" fmla="*/ 341522 h 735222"/>
                <a:gd name="connsiteX122" fmla="*/ 660400 w 5544889"/>
                <a:gd name="connsiteY122" fmla="*/ 357397 h 735222"/>
                <a:gd name="connsiteX123" fmla="*/ 663575 w 5544889"/>
                <a:gd name="connsiteY123" fmla="*/ 382797 h 735222"/>
                <a:gd name="connsiteX124" fmla="*/ 669925 w 5544889"/>
                <a:gd name="connsiteY124" fmla="*/ 401847 h 735222"/>
                <a:gd name="connsiteX125" fmla="*/ 673100 w 5544889"/>
                <a:gd name="connsiteY125" fmla="*/ 411372 h 735222"/>
                <a:gd name="connsiteX126" fmla="*/ 682625 w 5544889"/>
                <a:gd name="connsiteY126" fmla="*/ 401847 h 735222"/>
                <a:gd name="connsiteX127" fmla="*/ 685800 w 5544889"/>
                <a:gd name="connsiteY127" fmla="*/ 385972 h 735222"/>
                <a:gd name="connsiteX128" fmla="*/ 688975 w 5544889"/>
                <a:gd name="connsiteY128" fmla="*/ 376447 h 735222"/>
                <a:gd name="connsiteX129" fmla="*/ 692150 w 5544889"/>
                <a:gd name="connsiteY129" fmla="*/ 360572 h 735222"/>
                <a:gd name="connsiteX130" fmla="*/ 695325 w 5544889"/>
                <a:gd name="connsiteY130" fmla="*/ 347872 h 735222"/>
                <a:gd name="connsiteX131" fmla="*/ 698500 w 5544889"/>
                <a:gd name="connsiteY131" fmla="*/ 322472 h 735222"/>
                <a:gd name="connsiteX132" fmla="*/ 704850 w 5544889"/>
                <a:gd name="connsiteY132" fmla="*/ 293897 h 735222"/>
                <a:gd name="connsiteX133" fmla="*/ 708025 w 5544889"/>
                <a:gd name="connsiteY133" fmla="*/ 385972 h 735222"/>
                <a:gd name="connsiteX134" fmla="*/ 711200 w 5544889"/>
                <a:gd name="connsiteY134" fmla="*/ 414547 h 735222"/>
                <a:gd name="connsiteX135" fmla="*/ 717550 w 5544889"/>
                <a:gd name="connsiteY135" fmla="*/ 398672 h 735222"/>
                <a:gd name="connsiteX136" fmla="*/ 723900 w 5544889"/>
                <a:gd name="connsiteY136" fmla="*/ 458997 h 735222"/>
                <a:gd name="connsiteX137" fmla="*/ 730250 w 5544889"/>
                <a:gd name="connsiteY137" fmla="*/ 481222 h 735222"/>
                <a:gd name="connsiteX138" fmla="*/ 736600 w 5544889"/>
                <a:gd name="connsiteY138" fmla="*/ 446297 h 735222"/>
                <a:gd name="connsiteX139" fmla="*/ 739775 w 5544889"/>
                <a:gd name="connsiteY139" fmla="*/ 433597 h 735222"/>
                <a:gd name="connsiteX140" fmla="*/ 742950 w 5544889"/>
                <a:gd name="connsiteY140" fmla="*/ 455822 h 735222"/>
                <a:gd name="connsiteX141" fmla="*/ 749300 w 5544889"/>
                <a:gd name="connsiteY141" fmla="*/ 497097 h 735222"/>
                <a:gd name="connsiteX142" fmla="*/ 758825 w 5544889"/>
                <a:gd name="connsiteY142" fmla="*/ 471697 h 735222"/>
                <a:gd name="connsiteX143" fmla="*/ 762000 w 5544889"/>
                <a:gd name="connsiteY143" fmla="*/ 452647 h 735222"/>
                <a:gd name="connsiteX144" fmla="*/ 768350 w 5544889"/>
                <a:gd name="connsiteY144" fmla="*/ 465347 h 735222"/>
                <a:gd name="connsiteX145" fmla="*/ 777875 w 5544889"/>
                <a:gd name="connsiteY145" fmla="*/ 490747 h 735222"/>
                <a:gd name="connsiteX146" fmla="*/ 781050 w 5544889"/>
                <a:gd name="connsiteY146" fmla="*/ 478047 h 735222"/>
                <a:gd name="connsiteX147" fmla="*/ 784225 w 5544889"/>
                <a:gd name="connsiteY147" fmla="*/ 468522 h 735222"/>
                <a:gd name="connsiteX148" fmla="*/ 787400 w 5544889"/>
                <a:gd name="connsiteY148" fmla="*/ 449472 h 735222"/>
                <a:gd name="connsiteX149" fmla="*/ 790575 w 5544889"/>
                <a:gd name="connsiteY149" fmla="*/ 433597 h 735222"/>
                <a:gd name="connsiteX150" fmla="*/ 793750 w 5544889"/>
                <a:gd name="connsiteY150" fmla="*/ 408197 h 735222"/>
                <a:gd name="connsiteX151" fmla="*/ 800100 w 5544889"/>
                <a:gd name="connsiteY151" fmla="*/ 373272 h 735222"/>
                <a:gd name="connsiteX152" fmla="*/ 803275 w 5544889"/>
                <a:gd name="connsiteY152" fmla="*/ 338347 h 735222"/>
                <a:gd name="connsiteX153" fmla="*/ 815975 w 5544889"/>
                <a:gd name="connsiteY153" fmla="*/ 297072 h 735222"/>
                <a:gd name="connsiteX154" fmla="*/ 819150 w 5544889"/>
                <a:gd name="connsiteY154" fmla="*/ 284372 h 735222"/>
                <a:gd name="connsiteX155" fmla="*/ 825500 w 5544889"/>
                <a:gd name="connsiteY155" fmla="*/ 274847 h 735222"/>
                <a:gd name="connsiteX156" fmla="*/ 831850 w 5544889"/>
                <a:gd name="connsiteY156" fmla="*/ 255797 h 735222"/>
                <a:gd name="connsiteX157" fmla="*/ 838200 w 5544889"/>
                <a:gd name="connsiteY157" fmla="*/ 233572 h 735222"/>
                <a:gd name="connsiteX158" fmla="*/ 841375 w 5544889"/>
                <a:gd name="connsiteY158" fmla="*/ 217697 h 735222"/>
                <a:gd name="connsiteX159" fmla="*/ 850900 w 5544889"/>
                <a:gd name="connsiteY159" fmla="*/ 182772 h 735222"/>
                <a:gd name="connsiteX160" fmla="*/ 863600 w 5544889"/>
                <a:gd name="connsiteY160" fmla="*/ 395497 h 735222"/>
                <a:gd name="connsiteX161" fmla="*/ 873125 w 5544889"/>
                <a:gd name="connsiteY161" fmla="*/ 427247 h 735222"/>
                <a:gd name="connsiteX162" fmla="*/ 879475 w 5544889"/>
                <a:gd name="connsiteY162" fmla="*/ 512972 h 735222"/>
                <a:gd name="connsiteX163" fmla="*/ 882650 w 5544889"/>
                <a:gd name="connsiteY163" fmla="*/ 522497 h 735222"/>
                <a:gd name="connsiteX164" fmla="*/ 889000 w 5544889"/>
                <a:gd name="connsiteY164" fmla="*/ 557422 h 735222"/>
                <a:gd name="connsiteX165" fmla="*/ 895350 w 5544889"/>
                <a:gd name="connsiteY165" fmla="*/ 576472 h 735222"/>
                <a:gd name="connsiteX166" fmla="*/ 892175 w 5544889"/>
                <a:gd name="connsiteY166" fmla="*/ 509797 h 735222"/>
                <a:gd name="connsiteX167" fmla="*/ 892175 w 5544889"/>
                <a:gd name="connsiteY167" fmla="*/ 471697 h 735222"/>
                <a:gd name="connsiteX168" fmla="*/ 895350 w 5544889"/>
                <a:gd name="connsiteY168" fmla="*/ 481222 h 735222"/>
                <a:gd name="connsiteX169" fmla="*/ 904875 w 5544889"/>
                <a:gd name="connsiteY169" fmla="*/ 525672 h 735222"/>
                <a:gd name="connsiteX170" fmla="*/ 911225 w 5544889"/>
                <a:gd name="connsiteY170" fmla="*/ 541547 h 735222"/>
                <a:gd name="connsiteX171" fmla="*/ 914400 w 5544889"/>
                <a:gd name="connsiteY171" fmla="*/ 551072 h 735222"/>
                <a:gd name="connsiteX172" fmla="*/ 923925 w 5544889"/>
                <a:gd name="connsiteY172" fmla="*/ 516147 h 735222"/>
                <a:gd name="connsiteX173" fmla="*/ 927100 w 5544889"/>
                <a:gd name="connsiteY173" fmla="*/ 503447 h 735222"/>
                <a:gd name="connsiteX174" fmla="*/ 930275 w 5544889"/>
                <a:gd name="connsiteY174" fmla="*/ 535197 h 735222"/>
                <a:gd name="connsiteX175" fmla="*/ 939800 w 5544889"/>
                <a:gd name="connsiteY175" fmla="*/ 525672 h 735222"/>
                <a:gd name="connsiteX176" fmla="*/ 942975 w 5544889"/>
                <a:gd name="connsiteY176" fmla="*/ 506622 h 735222"/>
                <a:gd name="connsiteX177" fmla="*/ 946150 w 5544889"/>
                <a:gd name="connsiteY177" fmla="*/ 497097 h 735222"/>
                <a:gd name="connsiteX178" fmla="*/ 949325 w 5544889"/>
                <a:gd name="connsiteY178" fmla="*/ 516147 h 735222"/>
                <a:gd name="connsiteX179" fmla="*/ 955675 w 5544889"/>
                <a:gd name="connsiteY179" fmla="*/ 528847 h 735222"/>
                <a:gd name="connsiteX180" fmla="*/ 958850 w 5544889"/>
                <a:gd name="connsiteY180" fmla="*/ 538372 h 735222"/>
                <a:gd name="connsiteX181" fmla="*/ 971550 w 5544889"/>
                <a:gd name="connsiteY181" fmla="*/ 573297 h 735222"/>
                <a:gd name="connsiteX182" fmla="*/ 981075 w 5544889"/>
                <a:gd name="connsiteY182" fmla="*/ 582822 h 735222"/>
                <a:gd name="connsiteX183" fmla="*/ 987425 w 5544889"/>
                <a:gd name="connsiteY183" fmla="*/ 566947 h 735222"/>
                <a:gd name="connsiteX184" fmla="*/ 993775 w 5544889"/>
                <a:gd name="connsiteY184" fmla="*/ 478047 h 735222"/>
                <a:gd name="connsiteX185" fmla="*/ 996950 w 5544889"/>
                <a:gd name="connsiteY185" fmla="*/ 455822 h 735222"/>
                <a:gd name="connsiteX186" fmla="*/ 1000125 w 5544889"/>
                <a:gd name="connsiteY186" fmla="*/ 287547 h 735222"/>
                <a:gd name="connsiteX187" fmla="*/ 1003300 w 5544889"/>
                <a:gd name="connsiteY187" fmla="*/ 274847 h 735222"/>
                <a:gd name="connsiteX188" fmla="*/ 1009650 w 5544889"/>
                <a:gd name="connsiteY188" fmla="*/ 239922 h 735222"/>
                <a:gd name="connsiteX189" fmla="*/ 1016000 w 5544889"/>
                <a:gd name="connsiteY189" fmla="*/ 220872 h 735222"/>
                <a:gd name="connsiteX190" fmla="*/ 1028700 w 5544889"/>
                <a:gd name="connsiteY190" fmla="*/ 192297 h 735222"/>
                <a:gd name="connsiteX191" fmla="*/ 1038225 w 5544889"/>
                <a:gd name="connsiteY191" fmla="*/ 173247 h 735222"/>
                <a:gd name="connsiteX192" fmla="*/ 1041400 w 5544889"/>
                <a:gd name="connsiteY192" fmla="*/ 147847 h 735222"/>
                <a:gd name="connsiteX193" fmla="*/ 1044575 w 5544889"/>
                <a:gd name="connsiteY193" fmla="*/ 131972 h 735222"/>
                <a:gd name="connsiteX194" fmla="*/ 1047750 w 5544889"/>
                <a:gd name="connsiteY194" fmla="*/ 109747 h 735222"/>
                <a:gd name="connsiteX195" fmla="*/ 1054100 w 5544889"/>
                <a:gd name="connsiteY195" fmla="*/ 131972 h 735222"/>
                <a:gd name="connsiteX196" fmla="*/ 1060450 w 5544889"/>
                <a:gd name="connsiteY196" fmla="*/ 170072 h 735222"/>
                <a:gd name="connsiteX197" fmla="*/ 1069975 w 5544889"/>
                <a:gd name="connsiteY197" fmla="*/ 204997 h 735222"/>
                <a:gd name="connsiteX198" fmla="*/ 1073150 w 5544889"/>
                <a:gd name="connsiteY198" fmla="*/ 217697 h 735222"/>
                <a:gd name="connsiteX199" fmla="*/ 1079500 w 5544889"/>
                <a:gd name="connsiteY199" fmla="*/ 268497 h 735222"/>
                <a:gd name="connsiteX200" fmla="*/ 1082675 w 5544889"/>
                <a:gd name="connsiteY200" fmla="*/ 290722 h 735222"/>
                <a:gd name="connsiteX201" fmla="*/ 1085850 w 5544889"/>
                <a:gd name="connsiteY201" fmla="*/ 376447 h 735222"/>
                <a:gd name="connsiteX202" fmla="*/ 1089025 w 5544889"/>
                <a:gd name="connsiteY202" fmla="*/ 414547 h 735222"/>
                <a:gd name="connsiteX203" fmla="*/ 1095375 w 5544889"/>
                <a:gd name="connsiteY203" fmla="*/ 436772 h 735222"/>
                <a:gd name="connsiteX204" fmla="*/ 1098550 w 5544889"/>
                <a:gd name="connsiteY204" fmla="*/ 427247 h 735222"/>
                <a:gd name="connsiteX205" fmla="*/ 1101725 w 5544889"/>
                <a:gd name="connsiteY205" fmla="*/ 443122 h 735222"/>
                <a:gd name="connsiteX206" fmla="*/ 1104900 w 5544889"/>
                <a:gd name="connsiteY206" fmla="*/ 471697 h 735222"/>
                <a:gd name="connsiteX207" fmla="*/ 1108075 w 5544889"/>
                <a:gd name="connsiteY207" fmla="*/ 462172 h 735222"/>
                <a:gd name="connsiteX208" fmla="*/ 1111250 w 5544889"/>
                <a:gd name="connsiteY208" fmla="*/ 449472 h 735222"/>
                <a:gd name="connsiteX209" fmla="*/ 1114425 w 5544889"/>
                <a:gd name="connsiteY209" fmla="*/ 462172 h 735222"/>
                <a:gd name="connsiteX210" fmla="*/ 1123950 w 5544889"/>
                <a:gd name="connsiteY210" fmla="*/ 452647 h 735222"/>
                <a:gd name="connsiteX211" fmla="*/ 1127125 w 5544889"/>
                <a:gd name="connsiteY211" fmla="*/ 443122 h 735222"/>
                <a:gd name="connsiteX212" fmla="*/ 1130300 w 5544889"/>
                <a:gd name="connsiteY212" fmla="*/ 462172 h 735222"/>
                <a:gd name="connsiteX213" fmla="*/ 1133475 w 5544889"/>
                <a:gd name="connsiteY213" fmla="*/ 471697 h 735222"/>
                <a:gd name="connsiteX214" fmla="*/ 1139825 w 5544889"/>
                <a:gd name="connsiteY214" fmla="*/ 490747 h 735222"/>
                <a:gd name="connsiteX215" fmla="*/ 1146175 w 5544889"/>
                <a:gd name="connsiteY215" fmla="*/ 481222 h 735222"/>
                <a:gd name="connsiteX216" fmla="*/ 1152525 w 5544889"/>
                <a:gd name="connsiteY216" fmla="*/ 500272 h 735222"/>
                <a:gd name="connsiteX217" fmla="*/ 1162050 w 5544889"/>
                <a:gd name="connsiteY217" fmla="*/ 535197 h 735222"/>
                <a:gd name="connsiteX218" fmla="*/ 1165225 w 5544889"/>
                <a:gd name="connsiteY218" fmla="*/ 544722 h 735222"/>
                <a:gd name="connsiteX219" fmla="*/ 1168400 w 5544889"/>
                <a:gd name="connsiteY219" fmla="*/ 554247 h 735222"/>
                <a:gd name="connsiteX220" fmla="*/ 1177925 w 5544889"/>
                <a:gd name="connsiteY220" fmla="*/ 557422 h 735222"/>
                <a:gd name="connsiteX221" fmla="*/ 1184275 w 5544889"/>
                <a:gd name="connsiteY221" fmla="*/ 535197 h 735222"/>
                <a:gd name="connsiteX222" fmla="*/ 1187450 w 5544889"/>
                <a:gd name="connsiteY222" fmla="*/ 557422 h 735222"/>
                <a:gd name="connsiteX223" fmla="*/ 1190625 w 5544889"/>
                <a:gd name="connsiteY223" fmla="*/ 532022 h 735222"/>
                <a:gd name="connsiteX224" fmla="*/ 1196975 w 5544889"/>
                <a:gd name="connsiteY224" fmla="*/ 585997 h 735222"/>
                <a:gd name="connsiteX225" fmla="*/ 1200150 w 5544889"/>
                <a:gd name="connsiteY225" fmla="*/ 595522 h 735222"/>
                <a:gd name="connsiteX226" fmla="*/ 1209675 w 5544889"/>
                <a:gd name="connsiteY226" fmla="*/ 601872 h 735222"/>
                <a:gd name="connsiteX227" fmla="*/ 1225550 w 5544889"/>
                <a:gd name="connsiteY227" fmla="*/ 617747 h 735222"/>
                <a:gd name="connsiteX228" fmla="*/ 1235075 w 5544889"/>
                <a:gd name="connsiteY228" fmla="*/ 608222 h 735222"/>
                <a:gd name="connsiteX229" fmla="*/ 1238250 w 5544889"/>
                <a:gd name="connsiteY229" fmla="*/ 519322 h 735222"/>
                <a:gd name="connsiteX230" fmla="*/ 1241425 w 5544889"/>
                <a:gd name="connsiteY230" fmla="*/ 468522 h 735222"/>
                <a:gd name="connsiteX231" fmla="*/ 1244600 w 5544889"/>
                <a:gd name="connsiteY231" fmla="*/ 325647 h 735222"/>
                <a:gd name="connsiteX232" fmla="*/ 1250950 w 5544889"/>
                <a:gd name="connsiteY232" fmla="*/ 297072 h 735222"/>
                <a:gd name="connsiteX233" fmla="*/ 1257300 w 5544889"/>
                <a:gd name="connsiteY233" fmla="*/ 278022 h 735222"/>
                <a:gd name="connsiteX234" fmla="*/ 1260475 w 5544889"/>
                <a:gd name="connsiteY234" fmla="*/ 268497 h 735222"/>
                <a:gd name="connsiteX235" fmla="*/ 1263650 w 5544889"/>
                <a:gd name="connsiteY235" fmla="*/ 287547 h 735222"/>
                <a:gd name="connsiteX236" fmla="*/ 1273175 w 5544889"/>
                <a:gd name="connsiteY236" fmla="*/ 370097 h 735222"/>
                <a:gd name="connsiteX237" fmla="*/ 1276350 w 5544889"/>
                <a:gd name="connsiteY237" fmla="*/ 398672 h 735222"/>
                <a:gd name="connsiteX238" fmla="*/ 1282700 w 5544889"/>
                <a:gd name="connsiteY238" fmla="*/ 379622 h 735222"/>
                <a:gd name="connsiteX239" fmla="*/ 1285875 w 5544889"/>
                <a:gd name="connsiteY239" fmla="*/ 398672 h 735222"/>
                <a:gd name="connsiteX240" fmla="*/ 1292225 w 5544889"/>
                <a:gd name="connsiteY240" fmla="*/ 417722 h 735222"/>
                <a:gd name="connsiteX241" fmla="*/ 1304925 w 5544889"/>
                <a:gd name="connsiteY241" fmla="*/ 401847 h 735222"/>
                <a:gd name="connsiteX242" fmla="*/ 1308100 w 5544889"/>
                <a:gd name="connsiteY242" fmla="*/ 392322 h 735222"/>
                <a:gd name="connsiteX243" fmla="*/ 1314450 w 5544889"/>
                <a:gd name="connsiteY243" fmla="*/ 382797 h 735222"/>
                <a:gd name="connsiteX244" fmla="*/ 1317625 w 5544889"/>
                <a:gd name="connsiteY244" fmla="*/ 449472 h 735222"/>
                <a:gd name="connsiteX245" fmla="*/ 1327150 w 5544889"/>
                <a:gd name="connsiteY245" fmla="*/ 446297 h 735222"/>
                <a:gd name="connsiteX246" fmla="*/ 1330325 w 5544889"/>
                <a:gd name="connsiteY246" fmla="*/ 436772 h 735222"/>
                <a:gd name="connsiteX247" fmla="*/ 1336675 w 5544889"/>
                <a:gd name="connsiteY247" fmla="*/ 449472 h 735222"/>
                <a:gd name="connsiteX248" fmla="*/ 1343025 w 5544889"/>
                <a:gd name="connsiteY248" fmla="*/ 462172 h 735222"/>
                <a:gd name="connsiteX249" fmla="*/ 1346200 w 5544889"/>
                <a:gd name="connsiteY249" fmla="*/ 525672 h 735222"/>
                <a:gd name="connsiteX250" fmla="*/ 1355725 w 5544889"/>
                <a:gd name="connsiteY250" fmla="*/ 535197 h 735222"/>
                <a:gd name="connsiteX251" fmla="*/ 1362075 w 5544889"/>
                <a:gd name="connsiteY251" fmla="*/ 592347 h 735222"/>
                <a:gd name="connsiteX252" fmla="*/ 1368425 w 5544889"/>
                <a:gd name="connsiteY252" fmla="*/ 563772 h 735222"/>
                <a:gd name="connsiteX253" fmla="*/ 1371600 w 5544889"/>
                <a:gd name="connsiteY253" fmla="*/ 551072 h 735222"/>
                <a:gd name="connsiteX254" fmla="*/ 1374775 w 5544889"/>
                <a:gd name="connsiteY254" fmla="*/ 528847 h 735222"/>
                <a:gd name="connsiteX255" fmla="*/ 1377950 w 5544889"/>
                <a:gd name="connsiteY255" fmla="*/ 516147 h 735222"/>
                <a:gd name="connsiteX256" fmla="*/ 1381125 w 5544889"/>
                <a:gd name="connsiteY256" fmla="*/ 500272 h 735222"/>
                <a:gd name="connsiteX257" fmla="*/ 1384300 w 5544889"/>
                <a:gd name="connsiteY257" fmla="*/ 490747 h 735222"/>
                <a:gd name="connsiteX258" fmla="*/ 1387475 w 5544889"/>
                <a:gd name="connsiteY258" fmla="*/ 474872 h 735222"/>
                <a:gd name="connsiteX259" fmla="*/ 1390650 w 5544889"/>
                <a:gd name="connsiteY259" fmla="*/ 525672 h 735222"/>
                <a:gd name="connsiteX260" fmla="*/ 1393825 w 5544889"/>
                <a:gd name="connsiteY260" fmla="*/ 554247 h 735222"/>
                <a:gd name="connsiteX261" fmla="*/ 1400175 w 5544889"/>
                <a:gd name="connsiteY261" fmla="*/ 544722 h 735222"/>
                <a:gd name="connsiteX262" fmla="*/ 1412875 w 5544889"/>
                <a:gd name="connsiteY262" fmla="*/ 512972 h 735222"/>
                <a:gd name="connsiteX263" fmla="*/ 1416050 w 5544889"/>
                <a:gd name="connsiteY263" fmla="*/ 503447 h 735222"/>
                <a:gd name="connsiteX264" fmla="*/ 1419225 w 5544889"/>
                <a:gd name="connsiteY264" fmla="*/ 519322 h 735222"/>
                <a:gd name="connsiteX265" fmla="*/ 1422400 w 5544889"/>
                <a:gd name="connsiteY265" fmla="*/ 411372 h 735222"/>
                <a:gd name="connsiteX266" fmla="*/ 1435100 w 5544889"/>
                <a:gd name="connsiteY266" fmla="*/ 379622 h 735222"/>
                <a:gd name="connsiteX267" fmla="*/ 1441450 w 5544889"/>
                <a:gd name="connsiteY267" fmla="*/ 357397 h 735222"/>
                <a:gd name="connsiteX268" fmla="*/ 1454150 w 5544889"/>
                <a:gd name="connsiteY268" fmla="*/ 338347 h 735222"/>
                <a:gd name="connsiteX269" fmla="*/ 1460500 w 5544889"/>
                <a:gd name="connsiteY269" fmla="*/ 319297 h 735222"/>
                <a:gd name="connsiteX270" fmla="*/ 1463675 w 5544889"/>
                <a:gd name="connsiteY270" fmla="*/ 297072 h 735222"/>
                <a:gd name="connsiteX271" fmla="*/ 1470025 w 5544889"/>
                <a:gd name="connsiteY271" fmla="*/ 214522 h 735222"/>
                <a:gd name="connsiteX272" fmla="*/ 1476375 w 5544889"/>
                <a:gd name="connsiteY272" fmla="*/ 144672 h 735222"/>
                <a:gd name="connsiteX273" fmla="*/ 1479550 w 5544889"/>
                <a:gd name="connsiteY273" fmla="*/ 128797 h 735222"/>
                <a:gd name="connsiteX274" fmla="*/ 1482725 w 5544889"/>
                <a:gd name="connsiteY274" fmla="*/ 141497 h 735222"/>
                <a:gd name="connsiteX275" fmla="*/ 1485900 w 5544889"/>
                <a:gd name="connsiteY275" fmla="*/ 160547 h 735222"/>
                <a:gd name="connsiteX276" fmla="*/ 1495425 w 5544889"/>
                <a:gd name="connsiteY276" fmla="*/ 185947 h 735222"/>
                <a:gd name="connsiteX277" fmla="*/ 1498600 w 5544889"/>
                <a:gd name="connsiteY277" fmla="*/ 195472 h 735222"/>
                <a:gd name="connsiteX278" fmla="*/ 1501775 w 5544889"/>
                <a:gd name="connsiteY278" fmla="*/ 252622 h 735222"/>
                <a:gd name="connsiteX279" fmla="*/ 1504950 w 5544889"/>
                <a:gd name="connsiteY279" fmla="*/ 278022 h 735222"/>
                <a:gd name="connsiteX280" fmla="*/ 1517650 w 5544889"/>
                <a:gd name="connsiteY280" fmla="*/ 351047 h 735222"/>
                <a:gd name="connsiteX281" fmla="*/ 1520825 w 5544889"/>
                <a:gd name="connsiteY281" fmla="*/ 389147 h 735222"/>
                <a:gd name="connsiteX282" fmla="*/ 1524000 w 5544889"/>
                <a:gd name="connsiteY282" fmla="*/ 398672 h 735222"/>
                <a:gd name="connsiteX283" fmla="*/ 1527175 w 5544889"/>
                <a:gd name="connsiteY283" fmla="*/ 411372 h 735222"/>
                <a:gd name="connsiteX284" fmla="*/ 1533525 w 5544889"/>
                <a:gd name="connsiteY284" fmla="*/ 395497 h 735222"/>
                <a:gd name="connsiteX285" fmla="*/ 1539875 w 5544889"/>
                <a:gd name="connsiteY285" fmla="*/ 408197 h 735222"/>
                <a:gd name="connsiteX286" fmla="*/ 1543050 w 5544889"/>
                <a:gd name="connsiteY286" fmla="*/ 420897 h 735222"/>
                <a:gd name="connsiteX287" fmla="*/ 1549400 w 5544889"/>
                <a:gd name="connsiteY287" fmla="*/ 430422 h 735222"/>
                <a:gd name="connsiteX288" fmla="*/ 1552575 w 5544889"/>
                <a:gd name="connsiteY288" fmla="*/ 439947 h 735222"/>
                <a:gd name="connsiteX289" fmla="*/ 1558925 w 5544889"/>
                <a:gd name="connsiteY289" fmla="*/ 424072 h 735222"/>
                <a:gd name="connsiteX290" fmla="*/ 1565275 w 5544889"/>
                <a:gd name="connsiteY290" fmla="*/ 433597 h 735222"/>
                <a:gd name="connsiteX291" fmla="*/ 1571625 w 5544889"/>
                <a:gd name="connsiteY291" fmla="*/ 452647 h 735222"/>
                <a:gd name="connsiteX292" fmla="*/ 1577975 w 5544889"/>
                <a:gd name="connsiteY292" fmla="*/ 532022 h 735222"/>
                <a:gd name="connsiteX293" fmla="*/ 1587500 w 5544889"/>
                <a:gd name="connsiteY293" fmla="*/ 570122 h 735222"/>
                <a:gd name="connsiteX294" fmla="*/ 1590675 w 5544889"/>
                <a:gd name="connsiteY294" fmla="*/ 579647 h 735222"/>
                <a:gd name="connsiteX295" fmla="*/ 1597025 w 5544889"/>
                <a:gd name="connsiteY295" fmla="*/ 589172 h 735222"/>
                <a:gd name="connsiteX296" fmla="*/ 1603375 w 5544889"/>
                <a:gd name="connsiteY296" fmla="*/ 551072 h 735222"/>
                <a:gd name="connsiteX297" fmla="*/ 1600200 w 5544889"/>
                <a:gd name="connsiteY297" fmla="*/ 401847 h 735222"/>
                <a:gd name="connsiteX298" fmla="*/ 1603375 w 5544889"/>
                <a:gd name="connsiteY298" fmla="*/ 424072 h 735222"/>
                <a:gd name="connsiteX299" fmla="*/ 1606550 w 5544889"/>
                <a:gd name="connsiteY299" fmla="*/ 439947 h 735222"/>
                <a:gd name="connsiteX300" fmla="*/ 1609725 w 5544889"/>
                <a:gd name="connsiteY300" fmla="*/ 452647 h 735222"/>
                <a:gd name="connsiteX301" fmla="*/ 1612900 w 5544889"/>
                <a:gd name="connsiteY301" fmla="*/ 468522 h 735222"/>
                <a:gd name="connsiteX302" fmla="*/ 1616075 w 5544889"/>
                <a:gd name="connsiteY302" fmla="*/ 481222 h 735222"/>
                <a:gd name="connsiteX303" fmla="*/ 1619250 w 5544889"/>
                <a:gd name="connsiteY303" fmla="*/ 500272 h 735222"/>
                <a:gd name="connsiteX304" fmla="*/ 1625600 w 5544889"/>
                <a:gd name="connsiteY304" fmla="*/ 490747 h 735222"/>
                <a:gd name="connsiteX305" fmla="*/ 1635125 w 5544889"/>
                <a:gd name="connsiteY305" fmla="*/ 493922 h 735222"/>
                <a:gd name="connsiteX306" fmla="*/ 1638300 w 5544889"/>
                <a:gd name="connsiteY306" fmla="*/ 506622 h 735222"/>
                <a:gd name="connsiteX307" fmla="*/ 1641475 w 5544889"/>
                <a:gd name="connsiteY307" fmla="*/ 541547 h 735222"/>
                <a:gd name="connsiteX308" fmla="*/ 1651000 w 5544889"/>
                <a:gd name="connsiteY308" fmla="*/ 585997 h 735222"/>
                <a:gd name="connsiteX309" fmla="*/ 1657350 w 5544889"/>
                <a:gd name="connsiteY309" fmla="*/ 595522 h 735222"/>
                <a:gd name="connsiteX310" fmla="*/ 1663700 w 5544889"/>
                <a:gd name="connsiteY310" fmla="*/ 624097 h 735222"/>
                <a:gd name="connsiteX311" fmla="*/ 1666875 w 5544889"/>
                <a:gd name="connsiteY311" fmla="*/ 579647 h 735222"/>
                <a:gd name="connsiteX312" fmla="*/ 1670050 w 5544889"/>
                <a:gd name="connsiteY312" fmla="*/ 570122 h 735222"/>
                <a:gd name="connsiteX313" fmla="*/ 1679575 w 5544889"/>
                <a:gd name="connsiteY313" fmla="*/ 303422 h 735222"/>
                <a:gd name="connsiteX314" fmla="*/ 1685925 w 5544889"/>
                <a:gd name="connsiteY314" fmla="*/ 293897 h 735222"/>
                <a:gd name="connsiteX315" fmla="*/ 1692275 w 5544889"/>
                <a:gd name="connsiteY315" fmla="*/ 224047 h 735222"/>
                <a:gd name="connsiteX316" fmla="*/ 1698625 w 5544889"/>
                <a:gd name="connsiteY316" fmla="*/ 204997 h 735222"/>
                <a:gd name="connsiteX317" fmla="*/ 1701800 w 5544889"/>
                <a:gd name="connsiteY317" fmla="*/ 195472 h 735222"/>
                <a:gd name="connsiteX318" fmla="*/ 1711325 w 5544889"/>
                <a:gd name="connsiteY318" fmla="*/ 189122 h 735222"/>
                <a:gd name="connsiteX319" fmla="*/ 1717675 w 5544889"/>
                <a:gd name="connsiteY319" fmla="*/ 258972 h 735222"/>
                <a:gd name="connsiteX320" fmla="*/ 1724025 w 5544889"/>
                <a:gd name="connsiteY320" fmla="*/ 293897 h 735222"/>
                <a:gd name="connsiteX321" fmla="*/ 1730375 w 5544889"/>
                <a:gd name="connsiteY321" fmla="*/ 322472 h 735222"/>
                <a:gd name="connsiteX322" fmla="*/ 1733550 w 5544889"/>
                <a:gd name="connsiteY322" fmla="*/ 360572 h 735222"/>
                <a:gd name="connsiteX323" fmla="*/ 1746250 w 5544889"/>
                <a:gd name="connsiteY323" fmla="*/ 389147 h 735222"/>
                <a:gd name="connsiteX324" fmla="*/ 1755775 w 5544889"/>
                <a:gd name="connsiteY324" fmla="*/ 414547 h 735222"/>
                <a:gd name="connsiteX325" fmla="*/ 1762125 w 5544889"/>
                <a:gd name="connsiteY325" fmla="*/ 424072 h 735222"/>
                <a:gd name="connsiteX326" fmla="*/ 1771650 w 5544889"/>
                <a:gd name="connsiteY326" fmla="*/ 443122 h 735222"/>
                <a:gd name="connsiteX327" fmla="*/ 1774825 w 5544889"/>
                <a:gd name="connsiteY327" fmla="*/ 458997 h 735222"/>
                <a:gd name="connsiteX328" fmla="*/ 1778000 w 5544889"/>
                <a:gd name="connsiteY328" fmla="*/ 484397 h 735222"/>
                <a:gd name="connsiteX329" fmla="*/ 1787525 w 5544889"/>
                <a:gd name="connsiteY329" fmla="*/ 471697 h 735222"/>
                <a:gd name="connsiteX330" fmla="*/ 1790700 w 5544889"/>
                <a:gd name="connsiteY330" fmla="*/ 458997 h 735222"/>
                <a:gd name="connsiteX331" fmla="*/ 1797050 w 5544889"/>
                <a:gd name="connsiteY331" fmla="*/ 468522 h 735222"/>
                <a:gd name="connsiteX332" fmla="*/ 1803400 w 5544889"/>
                <a:gd name="connsiteY332" fmla="*/ 484397 h 735222"/>
                <a:gd name="connsiteX333" fmla="*/ 1812925 w 5544889"/>
                <a:gd name="connsiteY333" fmla="*/ 503447 h 735222"/>
                <a:gd name="connsiteX334" fmla="*/ 1816100 w 5544889"/>
                <a:gd name="connsiteY334" fmla="*/ 525672 h 735222"/>
                <a:gd name="connsiteX335" fmla="*/ 1822450 w 5544889"/>
                <a:gd name="connsiteY335" fmla="*/ 563772 h 735222"/>
                <a:gd name="connsiteX336" fmla="*/ 1831975 w 5544889"/>
                <a:gd name="connsiteY336" fmla="*/ 503447 h 735222"/>
                <a:gd name="connsiteX337" fmla="*/ 1835150 w 5544889"/>
                <a:gd name="connsiteY337" fmla="*/ 487572 h 735222"/>
                <a:gd name="connsiteX338" fmla="*/ 1841500 w 5544889"/>
                <a:gd name="connsiteY338" fmla="*/ 478047 h 735222"/>
                <a:gd name="connsiteX339" fmla="*/ 1844675 w 5544889"/>
                <a:gd name="connsiteY339" fmla="*/ 500272 h 735222"/>
                <a:gd name="connsiteX340" fmla="*/ 1847850 w 5544889"/>
                <a:gd name="connsiteY340" fmla="*/ 516147 h 735222"/>
                <a:gd name="connsiteX341" fmla="*/ 1851025 w 5544889"/>
                <a:gd name="connsiteY341" fmla="*/ 547897 h 735222"/>
                <a:gd name="connsiteX342" fmla="*/ 1854200 w 5544889"/>
                <a:gd name="connsiteY342" fmla="*/ 449472 h 735222"/>
                <a:gd name="connsiteX343" fmla="*/ 1857375 w 5544889"/>
                <a:gd name="connsiteY343" fmla="*/ 474872 h 735222"/>
                <a:gd name="connsiteX344" fmla="*/ 1860550 w 5544889"/>
                <a:gd name="connsiteY344" fmla="*/ 484397 h 735222"/>
                <a:gd name="connsiteX345" fmla="*/ 1863725 w 5544889"/>
                <a:gd name="connsiteY345" fmla="*/ 506622 h 735222"/>
                <a:gd name="connsiteX346" fmla="*/ 1866900 w 5544889"/>
                <a:gd name="connsiteY346" fmla="*/ 516147 h 735222"/>
                <a:gd name="connsiteX347" fmla="*/ 1870075 w 5544889"/>
                <a:gd name="connsiteY347" fmla="*/ 538372 h 735222"/>
                <a:gd name="connsiteX348" fmla="*/ 1876425 w 5544889"/>
                <a:gd name="connsiteY348" fmla="*/ 497097 h 735222"/>
                <a:gd name="connsiteX349" fmla="*/ 1879600 w 5544889"/>
                <a:gd name="connsiteY349" fmla="*/ 468522 h 735222"/>
                <a:gd name="connsiteX350" fmla="*/ 1882775 w 5544889"/>
                <a:gd name="connsiteY350" fmla="*/ 449472 h 735222"/>
                <a:gd name="connsiteX351" fmla="*/ 1885950 w 5544889"/>
                <a:gd name="connsiteY351" fmla="*/ 427247 h 735222"/>
                <a:gd name="connsiteX352" fmla="*/ 1889125 w 5544889"/>
                <a:gd name="connsiteY352" fmla="*/ 306597 h 735222"/>
                <a:gd name="connsiteX353" fmla="*/ 1892300 w 5544889"/>
                <a:gd name="connsiteY353" fmla="*/ 287547 h 735222"/>
                <a:gd name="connsiteX354" fmla="*/ 1895475 w 5544889"/>
                <a:gd name="connsiteY354" fmla="*/ 249447 h 735222"/>
                <a:gd name="connsiteX355" fmla="*/ 1901825 w 5544889"/>
                <a:gd name="connsiteY355" fmla="*/ 230397 h 735222"/>
                <a:gd name="connsiteX356" fmla="*/ 1911350 w 5544889"/>
                <a:gd name="connsiteY356" fmla="*/ 189122 h 735222"/>
                <a:gd name="connsiteX357" fmla="*/ 1914525 w 5544889"/>
                <a:gd name="connsiteY357" fmla="*/ 151022 h 735222"/>
                <a:gd name="connsiteX358" fmla="*/ 1920875 w 5544889"/>
                <a:gd name="connsiteY358" fmla="*/ 119272 h 735222"/>
                <a:gd name="connsiteX359" fmla="*/ 1933575 w 5544889"/>
                <a:gd name="connsiteY359" fmla="*/ 77997 h 735222"/>
                <a:gd name="connsiteX360" fmla="*/ 1939925 w 5544889"/>
                <a:gd name="connsiteY360" fmla="*/ 211347 h 735222"/>
                <a:gd name="connsiteX361" fmla="*/ 1946275 w 5544889"/>
                <a:gd name="connsiteY361" fmla="*/ 258972 h 735222"/>
                <a:gd name="connsiteX362" fmla="*/ 1958975 w 5544889"/>
                <a:gd name="connsiteY362" fmla="*/ 360572 h 735222"/>
                <a:gd name="connsiteX363" fmla="*/ 1965325 w 5544889"/>
                <a:gd name="connsiteY363" fmla="*/ 370097 h 735222"/>
                <a:gd name="connsiteX364" fmla="*/ 1968500 w 5544889"/>
                <a:gd name="connsiteY364" fmla="*/ 385972 h 735222"/>
                <a:gd name="connsiteX365" fmla="*/ 1971675 w 5544889"/>
                <a:gd name="connsiteY365" fmla="*/ 395497 h 735222"/>
                <a:gd name="connsiteX366" fmla="*/ 1974850 w 5544889"/>
                <a:gd name="connsiteY366" fmla="*/ 433597 h 735222"/>
                <a:gd name="connsiteX367" fmla="*/ 1978025 w 5544889"/>
                <a:gd name="connsiteY367" fmla="*/ 449472 h 735222"/>
                <a:gd name="connsiteX368" fmla="*/ 1981200 w 5544889"/>
                <a:gd name="connsiteY368" fmla="*/ 458997 h 735222"/>
                <a:gd name="connsiteX369" fmla="*/ 1990725 w 5544889"/>
                <a:gd name="connsiteY369" fmla="*/ 462172 h 735222"/>
                <a:gd name="connsiteX370" fmla="*/ 1997075 w 5544889"/>
                <a:gd name="connsiteY370" fmla="*/ 478047 h 735222"/>
                <a:gd name="connsiteX371" fmla="*/ 2003425 w 5544889"/>
                <a:gd name="connsiteY371" fmla="*/ 465347 h 735222"/>
                <a:gd name="connsiteX372" fmla="*/ 2006600 w 5544889"/>
                <a:gd name="connsiteY372" fmla="*/ 481222 h 735222"/>
                <a:gd name="connsiteX373" fmla="*/ 2012950 w 5544889"/>
                <a:gd name="connsiteY373" fmla="*/ 506622 h 735222"/>
                <a:gd name="connsiteX374" fmla="*/ 2016125 w 5544889"/>
                <a:gd name="connsiteY374" fmla="*/ 519322 h 735222"/>
                <a:gd name="connsiteX375" fmla="*/ 2019300 w 5544889"/>
                <a:gd name="connsiteY375" fmla="*/ 503447 h 735222"/>
                <a:gd name="connsiteX376" fmla="*/ 2028825 w 5544889"/>
                <a:gd name="connsiteY376" fmla="*/ 509797 h 735222"/>
                <a:gd name="connsiteX377" fmla="*/ 2032000 w 5544889"/>
                <a:gd name="connsiteY377" fmla="*/ 535197 h 735222"/>
                <a:gd name="connsiteX378" fmla="*/ 2038350 w 5544889"/>
                <a:gd name="connsiteY378" fmla="*/ 525672 h 735222"/>
                <a:gd name="connsiteX379" fmla="*/ 2041525 w 5544889"/>
                <a:gd name="connsiteY379" fmla="*/ 503447 h 735222"/>
                <a:gd name="connsiteX380" fmla="*/ 2044700 w 5544889"/>
                <a:gd name="connsiteY380" fmla="*/ 519322 h 735222"/>
                <a:gd name="connsiteX381" fmla="*/ 2047875 w 5544889"/>
                <a:gd name="connsiteY381" fmla="*/ 551072 h 735222"/>
                <a:gd name="connsiteX382" fmla="*/ 2054225 w 5544889"/>
                <a:gd name="connsiteY382" fmla="*/ 528847 h 735222"/>
                <a:gd name="connsiteX383" fmla="*/ 2057400 w 5544889"/>
                <a:gd name="connsiteY383" fmla="*/ 506622 h 735222"/>
                <a:gd name="connsiteX384" fmla="*/ 2060575 w 5544889"/>
                <a:gd name="connsiteY384" fmla="*/ 573297 h 735222"/>
                <a:gd name="connsiteX385" fmla="*/ 2063750 w 5544889"/>
                <a:gd name="connsiteY385" fmla="*/ 563772 h 735222"/>
                <a:gd name="connsiteX386" fmla="*/ 2066925 w 5544889"/>
                <a:gd name="connsiteY386" fmla="*/ 544722 h 735222"/>
                <a:gd name="connsiteX387" fmla="*/ 2070100 w 5544889"/>
                <a:gd name="connsiteY387" fmla="*/ 554247 h 735222"/>
                <a:gd name="connsiteX388" fmla="*/ 2073275 w 5544889"/>
                <a:gd name="connsiteY388" fmla="*/ 522497 h 735222"/>
                <a:gd name="connsiteX389" fmla="*/ 2076450 w 5544889"/>
                <a:gd name="connsiteY389" fmla="*/ 509797 h 735222"/>
                <a:gd name="connsiteX390" fmla="*/ 2085975 w 5544889"/>
                <a:gd name="connsiteY390" fmla="*/ 471697 h 735222"/>
                <a:gd name="connsiteX391" fmla="*/ 2092325 w 5544889"/>
                <a:gd name="connsiteY391" fmla="*/ 446297 h 735222"/>
                <a:gd name="connsiteX392" fmla="*/ 2095500 w 5544889"/>
                <a:gd name="connsiteY392" fmla="*/ 405022 h 735222"/>
                <a:gd name="connsiteX393" fmla="*/ 2101850 w 5544889"/>
                <a:gd name="connsiteY393" fmla="*/ 366922 h 735222"/>
                <a:gd name="connsiteX394" fmla="*/ 2105025 w 5544889"/>
                <a:gd name="connsiteY394" fmla="*/ 347872 h 735222"/>
                <a:gd name="connsiteX395" fmla="*/ 2111375 w 5544889"/>
                <a:gd name="connsiteY395" fmla="*/ 262147 h 735222"/>
                <a:gd name="connsiteX396" fmla="*/ 2117725 w 5544889"/>
                <a:gd name="connsiteY396" fmla="*/ 211347 h 735222"/>
                <a:gd name="connsiteX397" fmla="*/ 2120900 w 5544889"/>
                <a:gd name="connsiteY397" fmla="*/ 201822 h 735222"/>
                <a:gd name="connsiteX398" fmla="*/ 2124075 w 5544889"/>
                <a:gd name="connsiteY398" fmla="*/ 189122 h 735222"/>
                <a:gd name="connsiteX399" fmla="*/ 2127250 w 5544889"/>
                <a:gd name="connsiteY399" fmla="*/ 217697 h 735222"/>
                <a:gd name="connsiteX400" fmla="*/ 2130425 w 5544889"/>
                <a:gd name="connsiteY400" fmla="*/ 227222 h 735222"/>
                <a:gd name="connsiteX401" fmla="*/ 2133600 w 5544889"/>
                <a:gd name="connsiteY401" fmla="*/ 214522 h 735222"/>
                <a:gd name="connsiteX402" fmla="*/ 2139950 w 5544889"/>
                <a:gd name="connsiteY402" fmla="*/ 131972 h 735222"/>
                <a:gd name="connsiteX403" fmla="*/ 2146300 w 5544889"/>
                <a:gd name="connsiteY403" fmla="*/ 119272 h 735222"/>
                <a:gd name="connsiteX404" fmla="*/ 2149475 w 5544889"/>
                <a:gd name="connsiteY404" fmla="*/ 100222 h 735222"/>
                <a:gd name="connsiteX405" fmla="*/ 2159000 w 5544889"/>
                <a:gd name="connsiteY405" fmla="*/ 81172 h 735222"/>
                <a:gd name="connsiteX406" fmla="*/ 2165350 w 5544889"/>
                <a:gd name="connsiteY406" fmla="*/ 62122 h 735222"/>
                <a:gd name="connsiteX407" fmla="*/ 2168525 w 5544889"/>
                <a:gd name="connsiteY407" fmla="*/ 52597 h 735222"/>
                <a:gd name="connsiteX408" fmla="*/ 2171700 w 5544889"/>
                <a:gd name="connsiteY408" fmla="*/ 24022 h 735222"/>
                <a:gd name="connsiteX409" fmla="*/ 2174875 w 5544889"/>
                <a:gd name="connsiteY409" fmla="*/ 74822 h 735222"/>
                <a:gd name="connsiteX410" fmla="*/ 2178050 w 5544889"/>
                <a:gd name="connsiteY410" fmla="*/ 93872 h 735222"/>
                <a:gd name="connsiteX411" fmla="*/ 2181225 w 5544889"/>
                <a:gd name="connsiteY411" fmla="*/ 147847 h 735222"/>
                <a:gd name="connsiteX412" fmla="*/ 2184400 w 5544889"/>
                <a:gd name="connsiteY412" fmla="*/ 160547 h 735222"/>
                <a:gd name="connsiteX413" fmla="*/ 2187575 w 5544889"/>
                <a:gd name="connsiteY413" fmla="*/ 195472 h 735222"/>
                <a:gd name="connsiteX414" fmla="*/ 2190750 w 5544889"/>
                <a:gd name="connsiteY414" fmla="*/ 271672 h 735222"/>
                <a:gd name="connsiteX415" fmla="*/ 2193925 w 5544889"/>
                <a:gd name="connsiteY415" fmla="*/ 303422 h 735222"/>
                <a:gd name="connsiteX416" fmla="*/ 2197100 w 5544889"/>
                <a:gd name="connsiteY416" fmla="*/ 341522 h 735222"/>
                <a:gd name="connsiteX417" fmla="*/ 2200275 w 5544889"/>
                <a:gd name="connsiteY417" fmla="*/ 398672 h 735222"/>
                <a:gd name="connsiteX418" fmla="*/ 2203450 w 5544889"/>
                <a:gd name="connsiteY418" fmla="*/ 411372 h 735222"/>
                <a:gd name="connsiteX419" fmla="*/ 2212975 w 5544889"/>
                <a:gd name="connsiteY419" fmla="*/ 436772 h 735222"/>
                <a:gd name="connsiteX420" fmla="*/ 2216150 w 5544889"/>
                <a:gd name="connsiteY420" fmla="*/ 427247 h 735222"/>
                <a:gd name="connsiteX421" fmla="*/ 2222500 w 5544889"/>
                <a:gd name="connsiteY421" fmla="*/ 436772 h 735222"/>
                <a:gd name="connsiteX422" fmla="*/ 2225675 w 5544889"/>
                <a:gd name="connsiteY422" fmla="*/ 449472 h 735222"/>
                <a:gd name="connsiteX423" fmla="*/ 2232025 w 5544889"/>
                <a:gd name="connsiteY423" fmla="*/ 458997 h 735222"/>
                <a:gd name="connsiteX424" fmla="*/ 2235200 w 5544889"/>
                <a:gd name="connsiteY424" fmla="*/ 468522 h 735222"/>
                <a:gd name="connsiteX425" fmla="*/ 2244725 w 5544889"/>
                <a:gd name="connsiteY425" fmla="*/ 474872 h 735222"/>
                <a:gd name="connsiteX426" fmla="*/ 2254250 w 5544889"/>
                <a:gd name="connsiteY426" fmla="*/ 455822 h 735222"/>
                <a:gd name="connsiteX427" fmla="*/ 2257425 w 5544889"/>
                <a:gd name="connsiteY427" fmla="*/ 439947 h 735222"/>
                <a:gd name="connsiteX428" fmla="*/ 2260600 w 5544889"/>
                <a:gd name="connsiteY428" fmla="*/ 449472 h 735222"/>
                <a:gd name="connsiteX429" fmla="*/ 2263775 w 5544889"/>
                <a:gd name="connsiteY429" fmla="*/ 474872 h 735222"/>
                <a:gd name="connsiteX430" fmla="*/ 2273300 w 5544889"/>
                <a:gd name="connsiteY430" fmla="*/ 474872 h 735222"/>
                <a:gd name="connsiteX431" fmla="*/ 2282825 w 5544889"/>
                <a:gd name="connsiteY431" fmla="*/ 471697 h 735222"/>
                <a:gd name="connsiteX432" fmla="*/ 2286000 w 5544889"/>
                <a:gd name="connsiteY432" fmla="*/ 458997 h 735222"/>
                <a:gd name="connsiteX433" fmla="*/ 2295525 w 5544889"/>
                <a:gd name="connsiteY433" fmla="*/ 490747 h 735222"/>
                <a:gd name="connsiteX434" fmla="*/ 2301875 w 5544889"/>
                <a:gd name="connsiteY434" fmla="*/ 474872 h 735222"/>
                <a:gd name="connsiteX435" fmla="*/ 2305050 w 5544889"/>
                <a:gd name="connsiteY435" fmla="*/ 509797 h 735222"/>
                <a:gd name="connsiteX436" fmla="*/ 2308225 w 5544889"/>
                <a:gd name="connsiteY436" fmla="*/ 528847 h 735222"/>
                <a:gd name="connsiteX437" fmla="*/ 2314575 w 5544889"/>
                <a:gd name="connsiteY437" fmla="*/ 503447 h 735222"/>
                <a:gd name="connsiteX438" fmla="*/ 2317750 w 5544889"/>
                <a:gd name="connsiteY438" fmla="*/ 493922 h 735222"/>
                <a:gd name="connsiteX439" fmla="*/ 2324100 w 5544889"/>
                <a:gd name="connsiteY439" fmla="*/ 544722 h 735222"/>
                <a:gd name="connsiteX440" fmla="*/ 2327275 w 5544889"/>
                <a:gd name="connsiteY440" fmla="*/ 573297 h 735222"/>
                <a:gd name="connsiteX441" fmla="*/ 2330450 w 5544889"/>
                <a:gd name="connsiteY441" fmla="*/ 585997 h 735222"/>
                <a:gd name="connsiteX442" fmla="*/ 2333625 w 5544889"/>
                <a:gd name="connsiteY442" fmla="*/ 608222 h 735222"/>
                <a:gd name="connsiteX443" fmla="*/ 2336800 w 5544889"/>
                <a:gd name="connsiteY443" fmla="*/ 541547 h 735222"/>
                <a:gd name="connsiteX444" fmla="*/ 2343150 w 5544889"/>
                <a:gd name="connsiteY444" fmla="*/ 509797 h 735222"/>
                <a:gd name="connsiteX445" fmla="*/ 2339975 w 5544889"/>
                <a:gd name="connsiteY445" fmla="*/ 373272 h 735222"/>
                <a:gd name="connsiteX446" fmla="*/ 2352675 w 5544889"/>
                <a:gd name="connsiteY446" fmla="*/ 351047 h 735222"/>
                <a:gd name="connsiteX447" fmla="*/ 2362200 w 5544889"/>
                <a:gd name="connsiteY447" fmla="*/ 347872 h 735222"/>
                <a:gd name="connsiteX448" fmla="*/ 2368550 w 5544889"/>
                <a:gd name="connsiteY448" fmla="*/ 293897 h 735222"/>
                <a:gd name="connsiteX449" fmla="*/ 2371725 w 5544889"/>
                <a:gd name="connsiteY449" fmla="*/ 217697 h 735222"/>
                <a:gd name="connsiteX450" fmla="*/ 2378075 w 5544889"/>
                <a:gd name="connsiteY450" fmla="*/ 185947 h 735222"/>
                <a:gd name="connsiteX451" fmla="*/ 2384425 w 5544889"/>
                <a:gd name="connsiteY451" fmla="*/ 157372 h 735222"/>
                <a:gd name="connsiteX452" fmla="*/ 2387600 w 5544889"/>
                <a:gd name="connsiteY452" fmla="*/ 243097 h 735222"/>
                <a:gd name="connsiteX453" fmla="*/ 2393950 w 5544889"/>
                <a:gd name="connsiteY453" fmla="*/ 278022 h 735222"/>
                <a:gd name="connsiteX454" fmla="*/ 2397125 w 5544889"/>
                <a:gd name="connsiteY454" fmla="*/ 287547 h 735222"/>
                <a:gd name="connsiteX455" fmla="*/ 2403475 w 5544889"/>
                <a:gd name="connsiteY455" fmla="*/ 319297 h 735222"/>
                <a:gd name="connsiteX456" fmla="*/ 2416175 w 5544889"/>
                <a:gd name="connsiteY456" fmla="*/ 351047 h 735222"/>
                <a:gd name="connsiteX457" fmla="*/ 2419350 w 5544889"/>
                <a:gd name="connsiteY457" fmla="*/ 360572 h 735222"/>
                <a:gd name="connsiteX458" fmla="*/ 2428875 w 5544889"/>
                <a:gd name="connsiteY458" fmla="*/ 357397 h 735222"/>
                <a:gd name="connsiteX459" fmla="*/ 2432050 w 5544889"/>
                <a:gd name="connsiteY459" fmla="*/ 385972 h 735222"/>
                <a:gd name="connsiteX460" fmla="*/ 2435225 w 5544889"/>
                <a:gd name="connsiteY460" fmla="*/ 430422 h 735222"/>
                <a:gd name="connsiteX461" fmla="*/ 2438400 w 5544889"/>
                <a:gd name="connsiteY461" fmla="*/ 414547 h 735222"/>
                <a:gd name="connsiteX462" fmla="*/ 2444750 w 5544889"/>
                <a:gd name="connsiteY462" fmla="*/ 427247 h 735222"/>
                <a:gd name="connsiteX463" fmla="*/ 2447925 w 5544889"/>
                <a:gd name="connsiteY463" fmla="*/ 443122 h 735222"/>
                <a:gd name="connsiteX464" fmla="*/ 2454275 w 5544889"/>
                <a:gd name="connsiteY464" fmla="*/ 465347 h 735222"/>
                <a:gd name="connsiteX465" fmla="*/ 2457450 w 5544889"/>
                <a:gd name="connsiteY465" fmla="*/ 455822 h 735222"/>
                <a:gd name="connsiteX466" fmla="*/ 2460625 w 5544889"/>
                <a:gd name="connsiteY466" fmla="*/ 471697 h 735222"/>
                <a:gd name="connsiteX467" fmla="*/ 2463800 w 5544889"/>
                <a:gd name="connsiteY467" fmla="*/ 490747 h 735222"/>
                <a:gd name="connsiteX468" fmla="*/ 2466975 w 5544889"/>
                <a:gd name="connsiteY468" fmla="*/ 481222 h 735222"/>
                <a:gd name="connsiteX469" fmla="*/ 2476500 w 5544889"/>
                <a:gd name="connsiteY469" fmla="*/ 500272 h 735222"/>
                <a:gd name="connsiteX470" fmla="*/ 2486025 w 5544889"/>
                <a:gd name="connsiteY470" fmla="*/ 503447 h 735222"/>
                <a:gd name="connsiteX471" fmla="*/ 2498725 w 5544889"/>
                <a:gd name="connsiteY471" fmla="*/ 560597 h 735222"/>
                <a:gd name="connsiteX472" fmla="*/ 2514600 w 5544889"/>
                <a:gd name="connsiteY472" fmla="*/ 585997 h 735222"/>
                <a:gd name="connsiteX473" fmla="*/ 2524125 w 5544889"/>
                <a:gd name="connsiteY473" fmla="*/ 605047 h 735222"/>
                <a:gd name="connsiteX474" fmla="*/ 2527300 w 5544889"/>
                <a:gd name="connsiteY474" fmla="*/ 620922 h 735222"/>
                <a:gd name="connsiteX475" fmla="*/ 2530475 w 5544889"/>
                <a:gd name="connsiteY475" fmla="*/ 630447 h 735222"/>
                <a:gd name="connsiteX476" fmla="*/ 2536825 w 5544889"/>
                <a:gd name="connsiteY476" fmla="*/ 614572 h 735222"/>
                <a:gd name="connsiteX477" fmla="*/ 2546350 w 5544889"/>
                <a:gd name="connsiteY477" fmla="*/ 579647 h 735222"/>
                <a:gd name="connsiteX478" fmla="*/ 2549525 w 5544889"/>
                <a:gd name="connsiteY478" fmla="*/ 566947 h 735222"/>
                <a:gd name="connsiteX479" fmla="*/ 2555875 w 5544889"/>
                <a:gd name="connsiteY479" fmla="*/ 624097 h 735222"/>
                <a:gd name="connsiteX480" fmla="*/ 2559050 w 5544889"/>
                <a:gd name="connsiteY480" fmla="*/ 652672 h 735222"/>
                <a:gd name="connsiteX481" fmla="*/ 2568575 w 5544889"/>
                <a:gd name="connsiteY481" fmla="*/ 293897 h 735222"/>
                <a:gd name="connsiteX482" fmla="*/ 2574925 w 5544889"/>
                <a:gd name="connsiteY482" fmla="*/ 265322 h 735222"/>
                <a:gd name="connsiteX483" fmla="*/ 2584450 w 5544889"/>
                <a:gd name="connsiteY483" fmla="*/ 258972 h 735222"/>
                <a:gd name="connsiteX484" fmla="*/ 2597150 w 5544889"/>
                <a:gd name="connsiteY484" fmla="*/ 243097 h 735222"/>
                <a:gd name="connsiteX485" fmla="*/ 2600325 w 5544889"/>
                <a:gd name="connsiteY485" fmla="*/ 230397 h 735222"/>
                <a:gd name="connsiteX486" fmla="*/ 2609850 w 5544889"/>
                <a:gd name="connsiteY486" fmla="*/ 208172 h 735222"/>
                <a:gd name="connsiteX487" fmla="*/ 2613025 w 5544889"/>
                <a:gd name="connsiteY487" fmla="*/ 185947 h 735222"/>
                <a:gd name="connsiteX488" fmla="*/ 2619375 w 5544889"/>
                <a:gd name="connsiteY488" fmla="*/ 157372 h 735222"/>
                <a:gd name="connsiteX489" fmla="*/ 2622550 w 5544889"/>
                <a:gd name="connsiteY489" fmla="*/ 122447 h 735222"/>
                <a:gd name="connsiteX490" fmla="*/ 2625725 w 5544889"/>
                <a:gd name="connsiteY490" fmla="*/ 112922 h 735222"/>
                <a:gd name="connsiteX491" fmla="*/ 2632075 w 5544889"/>
                <a:gd name="connsiteY491" fmla="*/ 163722 h 735222"/>
                <a:gd name="connsiteX492" fmla="*/ 2635250 w 5544889"/>
                <a:gd name="connsiteY492" fmla="*/ 182772 h 735222"/>
                <a:gd name="connsiteX493" fmla="*/ 2638425 w 5544889"/>
                <a:gd name="connsiteY493" fmla="*/ 287547 h 735222"/>
                <a:gd name="connsiteX494" fmla="*/ 2647950 w 5544889"/>
                <a:gd name="connsiteY494" fmla="*/ 290722 h 735222"/>
                <a:gd name="connsiteX495" fmla="*/ 2654300 w 5544889"/>
                <a:gd name="connsiteY495" fmla="*/ 303422 h 735222"/>
                <a:gd name="connsiteX496" fmla="*/ 2663825 w 5544889"/>
                <a:gd name="connsiteY496" fmla="*/ 335172 h 735222"/>
                <a:gd name="connsiteX497" fmla="*/ 2670175 w 5544889"/>
                <a:gd name="connsiteY497" fmla="*/ 357397 h 735222"/>
                <a:gd name="connsiteX498" fmla="*/ 2673350 w 5544889"/>
                <a:gd name="connsiteY498" fmla="*/ 401847 h 735222"/>
                <a:gd name="connsiteX499" fmla="*/ 2676525 w 5544889"/>
                <a:gd name="connsiteY499" fmla="*/ 414547 h 735222"/>
                <a:gd name="connsiteX500" fmla="*/ 2679700 w 5544889"/>
                <a:gd name="connsiteY500" fmla="*/ 405022 h 735222"/>
                <a:gd name="connsiteX501" fmla="*/ 2689225 w 5544889"/>
                <a:gd name="connsiteY501" fmla="*/ 392322 h 735222"/>
                <a:gd name="connsiteX502" fmla="*/ 2695575 w 5544889"/>
                <a:gd name="connsiteY502" fmla="*/ 408197 h 735222"/>
                <a:gd name="connsiteX503" fmla="*/ 2698750 w 5544889"/>
                <a:gd name="connsiteY503" fmla="*/ 430422 h 735222"/>
                <a:gd name="connsiteX504" fmla="*/ 2701925 w 5544889"/>
                <a:gd name="connsiteY504" fmla="*/ 443122 h 735222"/>
                <a:gd name="connsiteX505" fmla="*/ 2705100 w 5544889"/>
                <a:gd name="connsiteY505" fmla="*/ 471697 h 735222"/>
                <a:gd name="connsiteX506" fmla="*/ 2708275 w 5544889"/>
                <a:gd name="connsiteY506" fmla="*/ 481222 h 735222"/>
                <a:gd name="connsiteX507" fmla="*/ 2717800 w 5544889"/>
                <a:gd name="connsiteY507" fmla="*/ 471697 h 735222"/>
                <a:gd name="connsiteX508" fmla="*/ 2727325 w 5544889"/>
                <a:gd name="connsiteY508" fmla="*/ 449472 h 735222"/>
                <a:gd name="connsiteX509" fmla="*/ 2733675 w 5544889"/>
                <a:gd name="connsiteY509" fmla="*/ 458997 h 735222"/>
                <a:gd name="connsiteX510" fmla="*/ 2743200 w 5544889"/>
                <a:gd name="connsiteY510" fmla="*/ 446297 h 735222"/>
                <a:gd name="connsiteX511" fmla="*/ 2746375 w 5544889"/>
                <a:gd name="connsiteY511" fmla="*/ 436772 h 735222"/>
                <a:gd name="connsiteX512" fmla="*/ 2752725 w 5544889"/>
                <a:gd name="connsiteY512" fmla="*/ 424072 h 735222"/>
                <a:gd name="connsiteX513" fmla="*/ 2755900 w 5544889"/>
                <a:gd name="connsiteY513" fmla="*/ 478047 h 735222"/>
                <a:gd name="connsiteX514" fmla="*/ 2759075 w 5544889"/>
                <a:gd name="connsiteY514" fmla="*/ 487572 h 735222"/>
                <a:gd name="connsiteX515" fmla="*/ 2765425 w 5544889"/>
                <a:gd name="connsiteY515" fmla="*/ 503447 h 735222"/>
                <a:gd name="connsiteX516" fmla="*/ 2768600 w 5544889"/>
                <a:gd name="connsiteY516" fmla="*/ 519322 h 735222"/>
                <a:gd name="connsiteX517" fmla="*/ 2771775 w 5544889"/>
                <a:gd name="connsiteY517" fmla="*/ 506622 h 735222"/>
                <a:gd name="connsiteX518" fmla="*/ 2774950 w 5544889"/>
                <a:gd name="connsiteY518" fmla="*/ 519322 h 735222"/>
                <a:gd name="connsiteX519" fmla="*/ 2778125 w 5544889"/>
                <a:gd name="connsiteY519" fmla="*/ 535197 h 735222"/>
                <a:gd name="connsiteX520" fmla="*/ 2787650 w 5544889"/>
                <a:gd name="connsiteY520" fmla="*/ 519322 h 735222"/>
                <a:gd name="connsiteX521" fmla="*/ 2794000 w 5544889"/>
                <a:gd name="connsiteY521" fmla="*/ 509797 h 735222"/>
                <a:gd name="connsiteX522" fmla="*/ 2797175 w 5544889"/>
                <a:gd name="connsiteY522" fmla="*/ 522497 h 735222"/>
                <a:gd name="connsiteX523" fmla="*/ 2803525 w 5544889"/>
                <a:gd name="connsiteY523" fmla="*/ 532022 h 735222"/>
                <a:gd name="connsiteX524" fmla="*/ 2809875 w 5544889"/>
                <a:gd name="connsiteY524" fmla="*/ 519322 h 735222"/>
                <a:gd name="connsiteX525" fmla="*/ 2816225 w 5544889"/>
                <a:gd name="connsiteY525" fmla="*/ 490747 h 735222"/>
                <a:gd name="connsiteX526" fmla="*/ 2822575 w 5544889"/>
                <a:gd name="connsiteY526" fmla="*/ 481222 h 735222"/>
                <a:gd name="connsiteX527" fmla="*/ 2825750 w 5544889"/>
                <a:gd name="connsiteY527" fmla="*/ 471697 h 735222"/>
                <a:gd name="connsiteX528" fmla="*/ 2838450 w 5544889"/>
                <a:gd name="connsiteY528" fmla="*/ 436772 h 735222"/>
                <a:gd name="connsiteX529" fmla="*/ 2841625 w 5544889"/>
                <a:gd name="connsiteY529" fmla="*/ 363747 h 735222"/>
                <a:gd name="connsiteX530" fmla="*/ 2844800 w 5544889"/>
                <a:gd name="connsiteY530" fmla="*/ 274847 h 735222"/>
                <a:gd name="connsiteX531" fmla="*/ 2847975 w 5544889"/>
                <a:gd name="connsiteY531" fmla="*/ 255797 h 735222"/>
                <a:gd name="connsiteX532" fmla="*/ 2851150 w 5544889"/>
                <a:gd name="connsiteY532" fmla="*/ 220872 h 735222"/>
                <a:gd name="connsiteX533" fmla="*/ 2854325 w 5544889"/>
                <a:gd name="connsiteY533" fmla="*/ 141497 h 735222"/>
                <a:gd name="connsiteX534" fmla="*/ 2857500 w 5544889"/>
                <a:gd name="connsiteY534" fmla="*/ 128797 h 735222"/>
                <a:gd name="connsiteX535" fmla="*/ 2870200 w 5544889"/>
                <a:gd name="connsiteY535" fmla="*/ 97047 h 735222"/>
                <a:gd name="connsiteX536" fmla="*/ 2873375 w 5544889"/>
                <a:gd name="connsiteY536" fmla="*/ 163722 h 735222"/>
                <a:gd name="connsiteX537" fmla="*/ 2879725 w 5544889"/>
                <a:gd name="connsiteY537" fmla="*/ 189122 h 735222"/>
                <a:gd name="connsiteX538" fmla="*/ 2882900 w 5544889"/>
                <a:gd name="connsiteY538" fmla="*/ 265322 h 735222"/>
                <a:gd name="connsiteX539" fmla="*/ 2886075 w 5544889"/>
                <a:gd name="connsiteY539" fmla="*/ 281197 h 735222"/>
                <a:gd name="connsiteX540" fmla="*/ 2889250 w 5544889"/>
                <a:gd name="connsiteY540" fmla="*/ 306597 h 735222"/>
                <a:gd name="connsiteX541" fmla="*/ 2895600 w 5544889"/>
                <a:gd name="connsiteY541" fmla="*/ 385972 h 735222"/>
                <a:gd name="connsiteX542" fmla="*/ 2901950 w 5544889"/>
                <a:gd name="connsiteY542" fmla="*/ 417722 h 735222"/>
                <a:gd name="connsiteX543" fmla="*/ 2908300 w 5544889"/>
                <a:gd name="connsiteY543" fmla="*/ 436772 h 735222"/>
                <a:gd name="connsiteX544" fmla="*/ 2917825 w 5544889"/>
                <a:gd name="connsiteY544" fmla="*/ 433597 h 735222"/>
                <a:gd name="connsiteX545" fmla="*/ 2927350 w 5544889"/>
                <a:gd name="connsiteY545" fmla="*/ 449472 h 735222"/>
                <a:gd name="connsiteX546" fmla="*/ 2940050 w 5544889"/>
                <a:gd name="connsiteY546" fmla="*/ 452647 h 735222"/>
                <a:gd name="connsiteX547" fmla="*/ 2943225 w 5544889"/>
                <a:gd name="connsiteY547" fmla="*/ 465347 h 735222"/>
                <a:gd name="connsiteX548" fmla="*/ 2952750 w 5544889"/>
                <a:gd name="connsiteY548" fmla="*/ 478047 h 735222"/>
                <a:gd name="connsiteX549" fmla="*/ 2955925 w 5544889"/>
                <a:gd name="connsiteY549" fmla="*/ 519322 h 735222"/>
                <a:gd name="connsiteX550" fmla="*/ 2959100 w 5544889"/>
                <a:gd name="connsiteY550" fmla="*/ 509797 h 735222"/>
                <a:gd name="connsiteX551" fmla="*/ 2968625 w 5544889"/>
                <a:gd name="connsiteY551" fmla="*/ 487572 h 735222"/>
                <a:gd name="connsiteX552" fmla="*/ 2974975 w 5544889"/>
                <a:gd name="connsiteY552" fmla="*/ 532022 h 735222"/>
                <a:gd name="connsiteX553" fmla="*/ 2984500 w 5544889"/>
                <a:gd name="connsiteY553" fmla="*/ 620922 h 735222"/>
                <a:gd name="connsiteX554" fmla="*/ 2987675 w 5544889"/>
                <a:gd name="connsiteY554" fmla="*/ 665372 h 735222"/>
                <a:gd name="connsiteX555" fmla="*/ 2994025 w 5544889"/>
                <a:gd name="connsiteY555" fmla="*/ 693947 h 735222"/>
                <a:gd name="connsiteX556" fmla="*/ 3006725 w 5544889"/>
                <a:gd name="connsiteY556" fmla="*/ 735222 h 735222"/>
                <a:gd name="connsiteX557" fmla="*/ 3013075 w 5544889"/>
                <a:gd name="connsiteY557" fmla="*/ 722522 h 735222"/>
                <a:gd name="connsiteX558" fmla="*/ 3016250 w 5544889"/>
                <a:gd name="connsiteY558" fmla="*/ 684422 h 735222"/>
                <a:gd name="connsiteX559" fmla="*/ 3019425 w 5544889"/>
                <a:gd name="connsiteY559" fmla="*/ 665372 h 735222"/>
                <a:gd name="connsiteX560" fmla="*/ 3025775 w 5544889"/>
                <a:gd name="connsiteY560" fmla="*/ 598697 h 735222"/>
                <a:gd name="connsiteX561" fmla="*/ 3032125 w 5544889"/>
                <a:gd name="connsiteY561" fmla="*/ 566947 h 735222"/>
                <a:gd name="connsiteX562" fmla="*/ 3038475 w 5544889"/>
                <a:gd name="connsiteY562" fmla="*/ 554247 h 735222"/>
                <a:gd name="connsiteX563" fmla="*/ 3041650 w 5544889"/>
                <a:gd name="connsiteY563" fmla="*/ 544722 h 735222"/>
                <a:gd name="connsiteX564" fmla="*/ 3041650 w 5544889"/>
                <a:gd name="connsiteY564" fmla="*/ 512972 h 735222"/>
                <a:gd name="connsiteX565" fmla="*/ 3044825 w 5544889"/>
                <a:gd name="connsiteY565" fmla="*/ 468522 h 735222"/>
                <a:gd name="connsiteX566" fmla="*/ 3051175 w 5544889"/>
                <a:gd name="connsiteY566" fmla="*/ 420897 h 735222"/>
                <a:gd name="connsiteX567" fmla="*/ 3054350 w 5544889"/>
                <a:gd name="connsiteY567" fmla="*/ 408197 h 735222"/>
                <a:gd name="connsiteX568" fmla="*/ 3057525 w 5544889"/>
                <a:gd name="connsiteY568" fmla="*/ 366922 h 735222"/>
                <a:gd name="connsiteX569" fmla="*/ 3060700 w 5544889"/>
                <a:gd name="connsiteY569" fmla="*/ 354222 h 735222"/>
                <a:gd name="connsiteX570" fmla="*/ 3067050 w 5544889"/>
                <a:gd name="connsiteY570" fmla="*/ 322472 h 735222"/>
                <a:gd name="connsiteX571" fmla="*/ 3070225 w 5544889"/>
                <a:gd name="connsiteY571" fmla="*/ 293897 h 735222"/>
                <a:gd name="connsiteX572" fmla="*/ 3073400 w 5544889"/>
                <a:gd name="connsiteY572" fmla="*/ 278022 h 735222"/>
                <a:gd name="connsiteX573" fmla="*/ 3079750 w 5544889"/>
                <a:gd name="connsiteY573" fmla="*/ 214522 h 735222"/>
                <a:gd name="connsiteX574" fmla="*/ 3086100 w 5544889"/>
                <a:gd name="connsiteY574" fmla="*/ 122447 h 735222"/>
                <a:gd name="connsiteX575" fmla="*/ 3089275 w 5544889"/>
                <a:gd name="connsiteY575" fmla="*/ 109747 h 735222"/>
                <a:gd name="connsiteX576" fmla="*/ 3095625 w 5544889"/>
                <a:gd name="connsiteY576" fmla="*/ 65297 h 735222"/>
                <a:gd name="connsiteX577" fmla="*/ 3101975 w 5544889"/>
                <a:gd name="connsiteY577" fmla="*/ 39897 h 735222"/>
                <a:gd name="connsiteX578" fmla="*/ 3108325 w 5544889"/>
                <a:gd name="connsiteY578" fmla="*/ 198647 h 735222"/>
                <a:gd name="connsiteX579" fmla="*/ 3111500 w 5544889"/>
                <a:gd name="connsiteY579" fmla="*/ 265322 h 735222"/>
                <a:gd name="connsiteX580" fmla="*/ 3117850 w 5544889"/>
                <a:gd name="connsiteY580" fmla="*/ 347872 h 735222"/>
                <a:gd name="connsiteX581" fmla="*/ 3121025 w 5544889"/>
                <a:gd name="connsiteY581" fmla="*/ 370097 h 735222"/>
                <a:gd name="connsiteX582" fmla="*/ 3127375 w 5544889"/>
                <a:gd name="connsiteY582" fmla="*/ 385972 h 735222"/>
                <a:gd name="connsiteX583" fmla="*/ 3130550 w 5544889"/>
                <a:gd name="connsiteY583" fmla="*/ 405022 h 735222"/>
                <a:gd name="connsiteX584" fmla="*/ 3143250 w 5544889"/>
                <a:gd name="connsiteY584" fmla="*/ 382797 h 735222"/>
                <a:gd name="connsiteX585" fmla="*/ 3152775 w 5544889"/>
                <a:gd name="connsiteY585" fmla="*/ 408197 h 735222"/>
                <a:gd name="connsiteX586" fmla="*/ 3155950 w 5544889"/>
                <a:gd name="connsiteY586" fmla="*/ 420897 h 735222"/>
                <a:gd name="connsiteX587" fmla="*/ 3175000 w 5544889"/>
                <a:gd name="connsiteY587" fmla="*/ 411372 h 735222"/>
                <a:gd name="connsiteX588" fmla="*/ 3178175 w 5544889"/>
                <a:gd name="connsiteY588" fmla="*/ 420897 h 735222"/>
                <a:gd name="connsiteX589" fmla="*/ 3187700 w 5544889"/>
                <a:gd name="connsiteY589" fmla="*/ 401847 h 735222"/>
                <a:gd name="connsiteX590" fmla="*/ 3194050 w 5544889"/>
                <a:gd name="connsiteY590" fmla="*/ 379622 h 735222"/>
                <a:gd name="connsiteX591" fmla="*/ 3200400 w 5544889"/>
                <a:gd name="connsiteY591" fmla="*/ 436772 h 735222"/>
                <a:gd name="connsiteX592" fmla="*/ 3203575 w 5544889"/>
                <a:gd name="connsiteY592" fmla="*/ 462172 h 735222"/>
                <a:gd name="connsiteX593" fmla="*/ 3209925 w 5544889"/>
                <a:gd name="connsiteY593" fmla="*/ 449472 h 735222"/>
                <a:gd name="connsiteX594" fmla="*/ 3216275 w 5544889"/>
                <a:gd name="connsiteY594" fmla="*/ 439947 h 735222"/>
                <a:gd name="connsiteX595" fmla="*/ 3219450 w 5544889"/>
                <a:gd name="connsiteY595" fmla="*/ 462172 h 735222"/>
                <a:gd name="connsiteX596" fmla="*/ 3222625 w 5544889"/>
                <a:gd name="connsiteY596" fmla="*/ 493922 h 735222"/>
                <a:gd name="connsiteX597" fmla="*/ 3232150 w 5544889"/>
                <a:gd name="connsiteY597" fmla="*/ 487572 h 735222"/>
                <a:gd name="connsiteX598" fmla="*/ 3244850 w 5544889"/>
                <a:gd name="connsiteY598" fmla="*/ 487572 h 735222"/>
                <a:gd name="connsiteX599" fmla="*/ 3248025 w 5544889"/>
                <a:gd name="connsiteY599" fmla="*/ 544722 h 735222"/>
                <a:gd name="connsiteX600" fmla="*/ 3251200 w 5544889"/>
                <a:gd name="connsiteY600" fmla="*/ 535197 h 735222"/>
                <a:gd name="connsiteX601" fmla="*/ 3254375 w 5544889"/>
                <a:gd name="connsiteY601" fmla="*/ 516147 h 735222"/>
                <a:gd name="connsiteX602" fmla="*/ 3257550 w 5544889"/>
                <a:gd name="connsiteY602" fmla="*/ 503447 h 735222"/>
                <a:gd name="connsiteX603" fmla="*/ 3260725 w 5544889"/>
                <a:gd name="connsiteY603" fmla="*/ 487572 h 735222"/>
                <a:gd name="connsiteX604" fmla="*/ 3263900 w 5544889"/>
                <a:gd name="connsiteY604" fmla="*/ 512972 h 735222"/>
                <a:gd name="connsiteX605" fmla="*/ 3267075 w 5544889"/>
                <a:gd name="connsiteY605" fmla="*/ 532022 h 735222"/>
                <a:gd name="connsiteX606" fmla="*/ 3276600 w 5544889"/>
                <a:gd name="connsiteY606" fmla="*/ 528847 h 735222"/>
                <a:gd name="connsiteX607" fmla="*/ 3286125 w 5544889"/>
                <a:gd name="connsiteY607" fmla="*/ 522497 h 735222"/>
                <a:gd name="connsiteX608" fmla="*/ 3292475 w 5544889"/>
                <a:gd name="connsiteY608" fmla="*/ 471697 h 735222"/>
                <a:gd name="connsiteX609" fmla="*/ 3295650 w 5544889"/>
                <a:gd name="connsiteY609" fmla="*/ 385972 h 735222"/>
                <a:gd name="connsiteX610" fmla="*/ 3305175 w 5544889"/>
                <a:gd name="connsiteY610" fmla="*/ 328822 h 735222"/>
                <a:gd name="connsiteX611" fmla="*/ 3308350 w 5544889"/>
                <a:gd name="connsiteY611" fmla="*/ 300247 h 735222"/>
                <a:gd name="connsiteX612" fmla="*/ 3311525 w 5544889"/>
                <a:gd name="connsiteY612" fmla="*/ 284372 h 735222"/>
                <a:gd name="connsiteX613" fmla="*/ 3314700 w 5544889"/>
                <a:gd name="connsiteY613" fmla="*/ 239922 h 735222"/>
                <a:gd name="connsiteX614" fmla="*/ 3317875 w 5544889"/>
                <a:gd name="connsiteY614" fmla="*/ 217697 h 735222"/>
                <a:gd name="connsiteX615" fmla="*/ 3321050 w 5544889"/>
                <a:gd name="connsiteY615" fmla="*/ 176422 h 735222"/>
                <a:gd name="connsiteX616" fmla="*/ 3324225 w 5544889"/>
                <a:gd name="connsiteY616" fmla="*/ 74822 h 735222"/>
                <a:gd name="connsiteX617" fmla="*/ 3327400 w 5544889"/>
                <a:gd name="connsiteY617" fmla="*/ 90697 h 735222"/>
                <a:gd name="connsiteX618" fmla="*/ 3333750 w 5544889"/>
                <a:gd name="connsiteY618" fmla="*/ 81172 h 735222"/>
                <a:gd name="connsiteX619" fmla="*/ 3343275 w 5544889"/>
                <a:gd name="connsiteY619" fmla="*/ 49422 h 735222"/>
                <a:gd name="connsiteX620" fmla="*/ 3355975 w 5544889"/>
                <a:gd name="connsiteY620" fmla="*/ 8147 h 735222"/>
                <a:gd name="connsiteX621" fmla="*/ 3362325 w 5544889"/>
                <a:gd name="connsiteY621" fmla="*/ 144672 h 735222"/>
                <a:gd name="connsiteX622" fmla="*/ 3365500 w 5544889"/>
                <a:gd name="connsiteY622" fmla="*/ 173247 h 735222"/>
                <a:gd name="connsiteX623" fmla="*/ 3371850 w 5544889"/>
                <a:gd name="connsiteY623" fmla="*/ 347872 h 735222"/>
                <a:gd name="connsiteX624" fmla="*/ 3375025 w 5544889"/>
                <a:gd name="connsiteY624" fmla="*/ 379622 h 735222"/>
                <a:gd name="connsiteX625" fmla="*/ 3378200 w 5544889"/>
                <a:gd name="connsiteY625" fmla="*/ 465347 h 735222"/>
                <a:gd name="connsiteX626" fmla="*/ 3381375 w 5544889"/>
                <a:gd name="connsiteY626" fmla="*/ 474872 h 735222"/>
                <a:gd name="connsiteX627" fmla="*/ 3394075 w 5544889"/>
                <a:gd name="connsiteY627" fmla="*/ 462172 h 735222"/>
                <a:gd name="connsiteX628" fmla="*/ 3419475 w 5544889"/>
                <a:gd name="connsiteY628" fmla="*/ 462172 h 735222"/>
                <a:gd name="connsiteX629" fmla="*/ 3432175 w 5544889"/>
                <a:gd name="connsiteY629" fmla="*/ 455822 h 735222"/>
                <a:gd name="connsiteX630" fmla="*/ 3438525 w 5544889"/>
                <a:gd name="connsiteY630" fmla="*/ 446297 h 735222"/>
                <a:gd name="connsiteX631" fmla="*/ 3441700 w 5544889"/>
                <a:gd name="connsiteY631" fmla="*/ 436772 h 735222"/>
                <a:gd name="connsiteX632" fmla="*/ 3448050 w 5544889"/>
                <a:gd name="connsiteY632" fmla="*/ 401847 h 735222"/>
                <a:gd name="connsiteX633" fmla="*/ 3454400 w 5544889"/>
                <a:gd name="connsiteY633" fmla="*/ 458997 h 735222"/>
                <a:gd name="connsiteX634" fmla="*/ 3460750 w 5544889"/>
                <a:gd name="connsiteY634" fmla="*/ 487572 h 735222"/>
                <a:gd name="connsiteX635" fmla="*/ 3467100 w 5544889"/>
                <a:gd name="connsiteY635" fmla="*/ 478047 h 735222"/>
                <a:gd name="connsiteX636" fmla="*/ 3473450 w 5544889"/>
                <a:gd name="connsiteY636" fmla="*/ 465347 h 735222"/>
                <a:gd name="connsiteX637" fmla="*/ 3479800 w 5544889"/>
                <a:gd name="connsiteY637" fmla="*/ 474872 h 735222"/>
                <a:gd name="connsiteX638" fmla="*/ 3482975 w 5544889"/>
                <a:gd name="connsiteY638" fmla="*/ 490747 h 735222"/>
                <a:gd name="connsiteX639" fmla="*/ 3486150 w 5544889"/>
                <a:gd name="connsiteY639" fmla="*/ 503447 h 735222"/>
                <a:gd name="connsiteX640" fmla="*/ 3492500 w 5544889"/>
                <a:gd name="connsiteY640" fmla="*/ 493922 h 735222"/>
                <a:gd name="connsiteX641" fmla="*/ 3498850 w 5544889"/>
                <a:gd name="connsiteY641" fmla="*/ 503447 h 735222"/>
                <a:gd name="connsiteX642" fmla="*/ 3489325 w 5544889"/>
                <a:gd name="connsiteY642" fmla="*/ 601872 h 735222"/>
                <a:gd name="connsiteX643" fmla="*/ 3498850 w 5544889"/>
                <a:gd name="connsiteY643" fmla="*/ 560597 h 735222"/>
                <a:gd name="connsiteX644" fmla="*/ 3505200 w 5544889"/>
                <a:gd name="connsiteY644" fmla="*/ 541547 h 735222"/>
                <a:gd name="connsiteX645" fmla="*/ 3511550 w 5544889"/>
                <a:gd name="connsiteY645" fmla="*/ 522497 h 735222"/>
                <a:gd name="connsiteX646" fmla="*/ 3514725 w 5544889"/>
                <a:gd name="connsiteY646" fmla="*/ 512972 h 735222"/>
                <a:gd name="connsiteX647" fmla="*/ 3517900 w 5544889"/>
                <a:gd name="connsiteY647" fmla="*/ 490747 h 735222"/>
                <a:gd name="connsiteX648" fmla="*/ 3521075 w 5544889"/>
                <a:gd name="connsiteY648" fmla="*/ 436772 h 735222"/>
                <a:gd name="connsiteX649" fmla="*/ 3533775 w 5544889"/>
                <a:gd name="connsiteY649" fmla="*/ 344697 h 735222"/>
                <a:gd name="connsiteX650" fmla="*/ 3540125 w 5544889"/>
                <a:gd name="connsiteY650" fmla="*/ 306597 h 735222"/>
                <a:gd name="connsiteX651" fmla="*/ 3543300 w 5544889"/>
                <a:gd name="connsiteY651" fmla="*/ 322472 h 735222"/>
                <a:gd name="connsiteX652" fmla="*/ 3546475 w 5544889"/>
                <a:gd name="connsiteY652" fmla="*/ 331997 h 735222"/>
                <a:gd name="connsiteX653" fmla="*/ 3549650 w 5544889"/>
                <a:gd name="connsiteY653" fmla="*/ 319297 h 735222"/>
                <a:gd name="connsiteX654" fmla="*/ 3556000 w 5544889"/>
                <a:gd name="connsiteY654" fmla="*/ 284372 h 735222"/>
                <a:gd name="connsiteX655" fmla="*/ 3562350 w 5544889"/>
                <a:gd name="connsiteY655" fmla="*/ 252622 h 735222"/>
                <a:gd name="connsiteX656" fmla="*/ 3571875 w 5544889"/>
                <a:gd name="connsiteY656" fmla="*/ 173247 h 735222"/>
                <a:gd name="connsiteX657" fmla="*/ 3575050 w 5544889"/>
                <a:gd name="connsiteY657" fmla="*/ 160547 h 735222"/>
                <a:gd name="connsiteX658" fmla="*/ 3578225 w 5544889"/>
                <a:gd name="connsiteY658" fmla="*/ 122447 h 735222"/>
                <a:gd name="connsiteX659" fmla="*/ 3581400 w 5544889"/>
                <a:gd name="connsiteY659" fmla="*/ 112922 h 735222"/>
                <a:gd name="connsiteX660" fmla="*/ 3587750 w 5544889"/>
                <a:gd name="connsiteY660" fmla="*/ 287547 h 735222"/>
                <a:gd name="connsiteX661" fmla="*/ 3594100 w 5544889"/>
                <a:gd name="connsiteY661" fmla="*/ 316122 h 735222"/>
                <a:gd name="connsiteX662" fmla="*/ 3597275 w 5544889"/>
                <a:gd name="connsiteY662" fmla="*/ 328822 h 735222"/>
                <a:gd name="connsiteX663" fmla="*/ 3609975 w 5544889"/>
                <a:gd name="connsiteY663" fmla="*/ 395497 h 735222"/>
                <a:gd name="connsiteX664" fmla="*/ 3613150 w 5544889"/>
                <a:gd name="connsiteY664" fmla="*/ 408197 h 735222"/>
                <a:gd name="connsiteX665" fmla="*/ 3616325 w 5544889"/>
                <a:gd name="connsiteY665" fmla="*/ 420897 h 735222"/>
                <a:gd name="connsiteX666" fmla="*/ 3622675 w 5544889"/>
                <a:gd name="connsiteY666" fmla="*/ 408197 h 735222"/>
                <a:gd name="connsiteX667" fmla="*/ 3625850 w 5544889"/>
                <a:gd name="connsiteY667" fmla="*/ 420897 h 735222"/>
                <a:gd name="connsiteX668" fmla="*/ 3629025 w 5544889"/>
                <a:gd name="connsiteY668" fmla="*/ 430422 h 735222"/>
                <a:gd name="connsiteX669" fmla="*/ 3632200 w 5544889"/>
                <a:gd name="connsiteY669" fmla="*/ 443122 h 735222"/>
                <a:gd name="connsiteX670" fmla="*/ 3641725 w 5544889"/>
                <a:gd name="connsiteY670" fmla="*/ 455822 h 735222"/>
                <a:gd name="connsiteX671" fmla="*/ 3651250 w 5544889"/>
                <a:gd name="connsiteY671" fmla="*/ 474872 h 735222"/>
                <a:gd name="connsiteX672" fmla="*/ 3660775 w 5544889"/>
                <a:gd name="connsiteY672" fmla="*/ 455822 h 735222"/>
                <a:gd name="connsiteX673" fmla="*/ 3670300 w 5544889"/>
                <a:gd name="connsiteY673" fmla="*/ 430422 h 735222"/>
                <a:gd name="connsiteX674" fmla="*/ 3673475 w 5544889"/>
                <a:gd name="connsiteY674" fmla="*/ 439947 h 735222"/>
                <a:gd name="connsiteX675" fmla="*/ 3679825 w 5544889"/>
                <a:gd name="connsiteY675" fmla="*/ 528847 h 735222"/>
                <a:gd name="connsiteX676" fmla="*/ 3683000 w 5544889"/>
                <a:gd name="connsiteY676" fmla="*/ 541547 h 735222"/>
                <a:gd name="connsiteX677" fmla="*/ 3689350 w 5544889"/>
                <a:gd name="connsiteY677" fmla="*/ 592347 h 735222"/>
                <a:gd name="connsiteX678" fmla="*/ 3698875 w 5544889"/>
                <a:gd name="connsiteY678" fmla="*/ 560597 h 735222"/>
                <a:gd name="connsiteX679" fmla="*/ 3702050 w 5544889"/>
                <a:gd name="connsiteY679" fmla="*/ 551072 h 735222"/>
                <a:gd name="connsiteX680" fmla="*/ 3705225 w 5544889"/>
                <a:gd name="connsiteY680" fmla="*/ 538372 h 735222"/>
                <a:gd name="connsiteX681" fmla="*/ 3708400 w 5544889"/>
                <a:gd name="connsiteY681" fmla="*/ 528847 h 735222"/>
                <a:gd name="connsiteX682" fmla="*/ 3717925 w 5544889"/>
                <a:gd name="connsiteY682" fmla="*/ 497097 h 735222"/>
                <a:gd name="connsiteX683" fmla="*/ 3730625 w 5544889"/>
                <a:gd name="connsiteY683" fmla="*/ 474872 h 735222"/>
                <a:gd name="connsiteX684" fmla="*/ 3736975 w 5544889"/>
                <a:gd name="connsiteY684" fmla="*/ 452647 h 735222"/>
                <a:gd name="connsiteX685" fmla="*/ 3740150 w 5544889"/>
                <a:gd name="connsiteY685" fmla="*/ 443122 h 735222"/>
                <a:gd name="connsiteX686" fmla="*/ 3743325 w 5544889"/>
                <a:gd name="connsiteY686" fmla="*/ 405022 h 735222"/>
                <a:gd name="connsiteX687" fmla="*/ 3749675 w 5544889"/>
                <a:gd name="connsiteY687" fmla="*/ 379622 h 735222"/>
                <a:gd name="connsiteX688" fmla="*/ 3752850 w 5544889"/>
                <a:gd name="connsiteY688" fmla="*/ 360572 h 735222"/>
                <a:gd name="connsiteX689" fmla="*/ 3756025 w 5544889"/>
                <a:gd name="connsiteY689" fmla="*/ 347872 h 735222"/>
                <a:gd name="connsiteX690" fmla="*/ 3759200 w 5544889"/>
                <a:gd name="connsiteY690" fmla="*/ 328822 h 735222"/>
                <a:gd name="connsiteX691" fmla="*/ 3765550 w 5544889"/>
                <a:gd name="connsiteY691" fmla="*/ 258972 h 735222"/>
                <a:gd name="connsiteX692" fmla="*/ 3771900 w 5544889"/>
                <a:gd name="connsiteY692" fmla="*/ 249447 h 735222"/>
                <a:gd name="connsiteX693" fmla="*/ 3775075 w 5544889"/>
                <a:gd name="connsiteY693" fmla="*/ 214522 h 735222"/>
                <a:gd name="connsiteX694" fmla="*/ 3778250 w 5544889"/>
                <a:gd name="connsiteY694" fmla="*/ 185947 h 735222"/>
                <a:gd name="connsiteX695" fmla="*/ 3787775 w 5544889"/>
                <a:gd name="connsiteY695" fmla="*/ 90697 h 735222"/>
                <a:gd name="connsiteX696" fmla="*/ 3790950 w 5544889"/>
                <a:gd name="connsiteY696" fmla="*/ 20847 h 735222"/>
                <a:gd name="connsiteX697" fmla="*/ 3800475 w 5544889"/>
                <a:gd name="connsiteY697" fmla="*/ 192297 h 735222"/>
                <a:gd name="connsiteX698" fmla="*/ 3803650 w 5544889"/>
                <a:gd name="connsiteY698" fmla="*/ 201822 h 735222"/>
                <a:gd name="connsiteX699" fmla="*/ 3810000 w 5544889"/>
                <a:gd name="connsiteY699" fmla="*/ 239922 h 735222"/>
                <a:gd name="connsiteX700" fmla="*/ 3816350 w 5544889"/>
                <a:gd name="connsiteY700" fmla="*/ 278022 h 735222"/>
                <a:gd name="connsiteX701" fmla="*/ 3822700 w 5544889"/>
                <a:gd name="connsiteY701" fmla="*/ 300247 h 735222"/>
                <a:gd name="connsiteX702" fmla="*/ 3825875 w 5544889"/>
                <a:gd name="connsiteY702" fmla="*/ 376447 h 735222"/>
                <a:gd name="connsiteX703" fmla="*/ 3829050 w 5544889"/>
                <a:gd name="connsiteY703" fmla="*/ 366922 h 735222"/>
                <a:gd name="connsiteX704" fmla="*/ 3835400 w 5544889"/>
                <a:gd name="connsiteY704" fmla="*/ 354222 h 735222"/>
                <a:gd name="connsiteX705" fmla="*/ 3841750 w 5544889"/>
                <a:gd name="connsiteY705" fmla="*/ 306597 h 735222"/>
                <a:gd name="connsiteX706" fmla="*/ 3848100 w 5544889"/>
                <a:gd name="connsiteY706" fmla="*/ 217697 h 735222"/>
                <a:gd name="connsiteX707" fmla="*/ 3854450 w 5544889"/>
                <a:gd name="connsiteY707" fmla="*/ 312947 h 735222"/>
                <a:gd name="connsiteX708" fmla="*/ 3860800 w 5544889"/>
                <a:gd name="connsiteY708" fmla="*/ 370097 h 735222"/>
                <a:gd name="connsiteX709" fmla="*/ 3867150 w 5544889"/>
                <a:gd name="connsiteY709" fmla="*/ 443122 h 735222"/>
                <a:gd name="connsiteX710" fmla="*/ 3870325 w 5544889"/>
                <a:gd name="connsiteY710" fmla="*/ 465347 h 735222"/>
                <a:gd name="connsiteX711" fmla="*/ 3876675 w 5544889"/>
                <a:gd name="connsiteY711" fmla="*/ 474872 h 735222"/>
                <a:gd name="connsiteX712" fmla="*/ 3879850 w 5544889"/>
                <a:gd name="connsiteY712" fmla="*/ 500272 h 735222"/>
                <a:gd name="connsiteX713" fmla="*/ 3892550 w 5544889"/>
                <a:gd name="connsiteY713" fmla="*/ 474872 h 735222"/>
                <a:gd name="connsiteX714" fmla="*/ 3902075 w 5544889"/>
                <a:gd name="connsiteY714" fmla="*/ 516147 h 735222"/>
                <a:gd name="connsiteX715" fmla="*/ 3908425 w 5544889"/>
                <a:gd name="connsiteY715" fmla="*/ 541547 h 735222"/>
                <a:gd name="connsiteX716" fmla="*/ 3917950 w 5544889"/>
                <a:gd name="connsiteY716" fmla="*/ 522497 h 735222"/>
                <a:gd name="connsiteX717" fmla="*/ 3927475 w 5544889"/>
                <a:gd name="connsiteY717" fmla="*/ 497097 h 735222"/>
                <a:gd name="connsiteX718" fmla="*/ 3937000 w 5544889"/>
                <a:gd name="connsiteY718" fmla="*/ 506622 h 735222"/>
                <a:gd name="connsiteX719" fmla="*/ 3956050 w 5544889"/>
                <a:gd name="connsiteY719" fmla="*/ 516147 h 735222"/>
                <a:gd name="connsiteX720" fmla="*/ 3959225 w 5544889"/>
                <a:gd name="connsiteY720" fmla="*/ 503447 h 735222"/>
                <a:gd name="connsiteX721" fmla="*/ 3965575 w 5544889"/>
                <a:gd name="connsiteY721" fmla="*/ 490747 h 735222"/>
                <a:gd name="connsiteX722" fmla="*/ 3968750 w 5544889"/>
                <a:gd name="connsiteY722" fmla="*/ 471697 h 735222"/>
                <a:gd name="connsiteX723" fmla="*/ 3975100 w 5544889"/>
                <a:gd name="connsiteY723" fmla="*/ 452647 h 735222"/>
                <a:gd name="connsiteX724" fmla="*/ 3978275 w 5544889"/>
                <a:gd name="connsiteY724" fmla="*/ 436772 h 735222"/>
                <a:gd name="connsiteX725" fmla="*/ 3987800 w 5544889"/>
                <a:gd name="connsiteY725" fmla="*/ 389147 h 735222"/>
                <a:gd name="connsiteX726" fmla="*/ 3994150 w 5544889"/>
                <a:gd name="connsiteY726" fmla="*/ 274847 h 735222"/>
                <a:gd name="connsiteX727" fmla="*/ 3997325 w 5544889"/>
                <a:gd name="connsiteY727" fmla="*/ 243097 h 735222"/>
                <a:gd name="connsiteX728" fmla="*/ 4003675 w 5544889"/>
                <a:gd name="connsiteY728" fmla="*/ 230397 h 735222"/>
                <a:gd name="connsiteX729" fmla="*/ 4010025 w 5544889"/>
                <a:gd name="connsiteY729" fmla="*/ 262147 h 735222"/>
                <a:gd name="connsiteX730" fmla="*/ 4013200 w 5544889"/>
                <a:gd name="connsiteY730" fmla="*/ 243097 h 735222"/>
                <a:gd name="connsiteX731" fmla="*/ 4022725 w 5544889"/>
                <a:gd name="connsiteY731" fmla="*/ 147847 h 735222"/>
                <a:gd name="connsiteX732" fmla="*/ 4029075 w 5544889"/>
                <a:gd name="connsiteY732" fmla="*/ 125622 h 735222"/>
                <a:gd name="connsiteX733" fmla="*/ 4035425 w 5544889"/>
                <a:gd name="connsiteY733" fmla="*/ 93872 h 735222"/>
                <a:gd name="connsiteX734" fmla="*/ 4044950 w 5544889"/>
                <a:gd name="connsiteY734" fmla="*/ 151022 h 735222"/>
                <a:gd name="connsiteX735" fmla="*/ 4048125 w 5544889"/>
                <a:gd name="connsiteY735" fmla="*/ 201822 h 735222"/>
                <a:gd name="connsiteX736" fmla="*/ 4054475 w 5544889"/>
                <a:gd name="connsiteY736" fmla="*/ 224047 h 735222"/>
                <a:gd name="connsiteX737" fmla="*/ 4060825 w 5544889"/>
                <a:gd name="connsiteY737" fmla="*/ 325647 h 735222"/>
                <a:gd name="connsiteX738" fmla="*/ 4067175 w 5544889"/>
                <a:gd name="connsiteY738" fmla="*/ 357397 h 735222"/>
                <a:gd name="connsiteX739" fmla="*/ 4073525 w 5544889"/>
                <a:gd name="connsiteY739" fmla="*/ 366922 h 735222"/>
                <a:gd name="connsiteX740" fmla="*/ 4083050 w 5544889"/>
                <a:gd name="connsiteY740" fmla="*/ 351047 h 735222"/>
                <a:gd name="connsiteX741" fmla="*/ 4092575 w 5544889"/>
                <a:gd name="connsiteY741" fmla="*/ 331997 h 735222"/>
                <a:gd name="connsiteX742" fmla="*/ 4098925 w 5544889"/>
                <a:gd name="connsiteY742" fmla="*/ 405022 h 735222"/>
                <a:gd name="connsiteX743" fmla="*/ 4102100 w 5544889"/>
                <a:gd name="connsiteY743" fmla="*/ 389147 h 735222"/>
                <a:gd name="connsiteX744" fmla="*/ 4108450 w 5544889"/>
                <a:gd name="connsiteY744" fmla="*/ 379622 h 735222"/>
                <a:gd name="connsiteX745" fmla="*/ 4111625 w 5544889"/>
                <a:gd name="connsiteY745" fmla="*/ 392322 h 735222"/>
                <a:gd name="connsiteX746" fmla="*/ 4117975 w 5544889"/>
                <a:gd name="connsiteY746" fmla="*/ 411372 h 735222"/>
                <a:gd name="connsiteX747" fmla="*/ 4121150 w 5544889"/>
                <a:gd name="connsiteY747" fmla="*/ 430422 h 735222"/>
                <a:gd name="connsiteX748" fmla="*/ 4124325 w 5544889"/>
                <a:gd name="connsiteY748" fmla="*/ 465347 h 735222"/>
                <a:gd name="connsiteX749" fmla="*/ 4130675 w 5544889"/>
                <a:gd name="connsiteY749" fmla="*/ 474872 h 735222"/>
                <a:gd name="connsiteX750" fmla="*/ 4137025 w 5544889"/>
                <a:gd name="connsiteY750" fmla="*/ 493922 h 735222"/>
                <a:gd name="connsiteX751" fmla="*/ 4140200 w 5544889"/>
                <a:gd name="connsiteY751" fmla="*/ 503447 h 735222"/>
                <a:gd name="connsiteX752" fmla="*/ 4143375 w 5544889"/>
                <a:gd name="connsiteY752" fmla="*/ 487572 h 735222"/>
                <a:gd name="connsiteX753" fmla="*/ 4146550 w 5544889"/>
                <a:gd name="connsiteY753" fmla="*/ 465347 h 735222"/>
                <a:gd name="connsiteX754" fmla="*/ 4149725 w 5544889"/>
                <a:gd name="connsiteY754" fmla="*/ 478047 h 735222"/>
                <a:gd name="connsiteX755" fmla="*/ 4152900 w 5544889"/>
                <a:gd name="connsiteY755" fmla="*/ 497097 h 735222"/>
                <a:gd name="connsiteX756" fmla="*/ 4165600 w 5544889"/>
                <a:gd name="connsiteY756" fmla="*/ 490747 h 735222"/>
                <a:gd name="connsiteX757" fmla="*/ 4168775 w 5544889"/>
                <a:gd name="connsiteY757" fmla="*/ 478047 h 735222"/>
                <a:gd name="connsiteX758" fmla="*/ 4175125 w 5544889"/>
                <a:gd name="connsiteY758" fmla="*/ 468522 h 735222"/>
                <a:gd name="connsiteX759" fmla="*/ 4181475 w 5544889"/>
                <a:gd name="connsiteY759" fmla="*/ 446297 h 735222"/>
                <a:gd name="connsiteX760" fmla="*/ 4187825 w 5544889"/>
                <a:gd name="connsiteY760" fmla="*/ 433597 h 735222"/>
                <a:gd name="connsiteX761" fmla="*/ 4191000 w 5544889"/>
                <a:gd name="connsiteY761" fmla="*/ 424072 h 735222"/>
                <a:gd name="connsiteX762" fmla="*/ 4197350 w 5544889"/>
                <a:gd name="connsiteY762" fmla="*/ 411372 h 735222"/>
                <a:gd name="connsiteX763" fmla="*/ 4203700 w 5544889"/>
                <a:gd name="connsiteY763" fmla="*/ 382797 h 735222"/>
                <a:gd name="connsiteX764" fmla="*/ 4210050 w 5544889"/>
                <a:gd name="connsiteY764" fmla="*/ 287547 h 735222"/>
                <a:gd name="connsiteX765" fmla="*/ 4213225 w 5544889"/>
                <a:gd name="connsiteY765" fmla="*/ 274847 h 735222"/>
                <a:gd name="connsiteX766" fmla="*/ 4219575 w 5544889"/>
                <a:gd name="connsiteY766" fmla="*/ 236747 h 735222"/>
                <a:gd name="connsiteX767" fmla="*/ 4222750 w 5544889"/>
                <a:gd name="connsiteY767" fmla="*/ 227222 h 735222"/>
                <a:gd name="connsiteX768" fmla="*/ 4225925 w 5544889"/>
                <a:gd name="connsiteY768" fmla="*/ 214522 h 735222"/>
                <a:gd name="connsiteX769" fmla="*/ 4232275 w 5544889"/>
                <a:gd name="connsiteY769" fmla="*/ 204997 h 735222"/>
                <a:gd name="connsiteX770" fmla="*/ 4241800 w 5544889"/>
                <a:gd name="connsiteY770" fmla="*/ 179597 h 735222"/>
                <a:gd name="connsiteX771" fmla="*/ 4251325 w 5544889"/>
                <a:gd name="connsiteY771" fmla="*/ 147847 h 735222"/>
                <a:gd name="connsiteX772" fmla="*/ 4257675 w 5544889"/>
                <a:gd name="connsiteY772" fmla="*/ 93872 h 735222"/>
                <a:gd name="connsiteX773" fmla="*/ 4260850 w 5544889"/>
                <a:gd name="connsiteY773" fmla="*/ 74822 h 735222"/>
                <a:gd name="connsiteX774" fmla="*/ 4264025 w 5544889"/>
                <a:gd name="connsiteY774" fmla="*/ 157372 h 735222"/>
                <a:gd name="connsiteX775" fmla="*/ 4273550 w 5544889"/>
                <a:gd name="connsiteY775" fmla="*/ 265322 h 735222"/>
                <a:gd name="connsiteX776" fmla="*/ 4276725 w 5544889"/>
                <a:gd name="connsiteY776" fmla="*/ 303422 h 735222"/>
                <a:gd name="connsiteX777" fmla="*/ 4279900 w 5544889"/>
                <a:gd name="connsiteY777" fmla="*/ 316122 h 735222"/>
                <a:gd name="connsiteX778" fmla="*/ 4283075 w 5544889"/>
                <a:gd name="connsiteY778" fmla="*/ 347872 h 735222"/>
                <a:gd name="connsiteX779" fmla="*/ 4289425 w 5544889"/>
                <a:gd name="connsiteY779" fmla="*/ 370097 h 735222"/>
                <a:gd name="connsiteX780" fmla="*/ 4298950 w 5544889"/>
                <a:gd name="connsiteY780" fmla="*/ 360572 h 735222"/>
                <a:gd name="connsiteX781" fmla="*/ 4314825 w 5544889"/>
                <a:gd name="connsiteY781" fmla="*/ 405022 h 735222"/>
                <a:gd name="connsiteX782" fmla="*/ 4327525 w 5544889"/>
                <a:gd name="connsiteY782" fmla="*/ 385972 h 735222"/>
                <a:gd name="connsiteX783" fmla="*/ 4333875 w 5544889"/>
                <a:gd name="connsiteY783" fmla="*/ 366922 h 735222"/>
                <a:gd name="connsiteX784" fmla="*/ 4337050 w 5544889"/>
                <a:gd name="connsiteY784" fmla="*/ 382797 h 735222"/>
                <a:gd name="connsiteX785" fmla="*/ 4340225 w 5544889"/>
                <a:gd name="connsiteY785" fmla="*/ 401847 h 735222"/>
                <a:gd name="connsiteX786" fmla="*/ 4349750 w 5544889"/>
                <a:gd name="connsiteY786" fmla="*/ 408197 h 735222"/>
                <a:gd name="connsiteX787" fmla="*/ 4356100 w 5544889"/>
                <a:gd name="connsiteY787" fmla="*/ 398672 h 735222"/>
                <a:gd name="connsiteX788" fmla="*/ 4359275 w 5544889"/>
                <a:gd name="connsiteY788" fmla="*/ 430422 h 735222"/>
                <a:gd name="connsiteX789" fmla="*/ 4365625 w 5544889"/>
                <a:gd name="connsiteY789" fmla="*/ 481222 h 735222"/>
                <a:gd name="connsiteX790" fmla="*/ 4371975 w 5544889"/>
                <a:gd name="connsiteY790" fmla="*/ 503447 h 735222"/>
                <a:gd name="connsiteX791" fmla="*/ 4375150 w 5544889"/>
                <a:gd name="connsiteY791" fmla="*/ 516147 h 735222"/>
                <a:gd name="connsiteX792" fmla="*/ 4381500 w 5544889"/>
                <a:gd name="connsiteY792" fmla="*/ 500272 h 735222"/>
                <a:gd name="connsiteX793" fmla="*/ 4384675 w 5544889"/>
                <a:gd name="connsiteY793" fmla="*/ 490747 h 735222"/>
                <a:gd name="connsiteX794" fmla="*/ 4387850 w 5544889"/>
                <a:gd name="connsiteY794" fmla="*/ 452647 h 735222"/>
                <a:gd name="connsiteX795" fmla="*/ 4394200 w 5544889"/>
                <a:gd name="connsiteY795" fmla="*/ 427247 h 735222"/>
                <a:gd name="connsiteX796" fmla="*/ 4406900 w 5544889"/>
                <a:gd name="connsiteY796" fmla="*/ 354222 h 735222"/>
                <a:gd name="connsiteX797" fmla="*/ 4410075 w 5544889"/>
                <a:gd name="connsiteY797" fmla="*/ 344697 h 735222"/>
                <a:gd name="connsiteX798" fmla="*/ 4413250 w 5544889"/>
                <a:gd name="connsiteY798" fmla="*/ 331997 h 735222"/>
                <a:gd name="connsiteX799" fmla="*/ 4419600 w 5544889"/>
                <a:gd name="connsiteY799" fmla="*/ 309772 h 735222"/>
                <a:gd name="connsiteX800" fmla="*/ 4422775 w 5544889"/>
                <a:gd name="connsiteY800" fmla="*/ 224047 h 735222"/>
                <a:gd name="connsiteX801" fmla="*/ 4425950 w 5544889"/>
                <a:gd name="connsiteY801" fmla="*/ 214522 h 735222"/>
                <a:gd name="connsiteX802" fmla="*/ 4435475 w 5544889"/>
                <a:gd name="connsiteY802" fmla="*/ 246272 h 735222"/>
                <a:gd name="connsiteX803" fmla="*/ 4438650 w 5544889"/>
                <a:gd name="connsiteY803" fmla="*/ 227222 h 735222"/>
                <a:gd name="connsiteX804" fmla="*/ 4441825 w 5544889"/>
                <a:gd name="connsiteY804" fmla="*/ 246272 h 735222"/>
                <a:gd name="connsiteX805" fmla="*/ 4445000 w 5544889"/>
                <a:gd name="connsiteY805" fmla="*/ 268497 h 735222"/>
                <a:gd name="connsiteX806" fmla="*/ 4454525 w 5544889"/>
                <a:gd name="connsiteY806" fmla="*/ 300247 h 735222"/>
                <a:gd name="connsiteX807" fmla="*/ 4457700 w 5544889"/>
                <a:gd name="connsiteY807" fmla="*/ 309772 h 735222"/>
                <a:gd name="connsiteX808" fmla="*/ 4460875 w 5544889"/>
                <a:gd name="connsiteY808" fmla="*/ 322472 h 735222"/>
                <a:gd name="connsiteX809" fmla="*/ 4467225 w 5544889"/>
                <a:gd name="connsiteY809" fmla="*/ 331997 h 735222"/>
                <a:gd name="connsiteX810" fmla="*/ 4476750 w 5544889"/>
                <a:gd name="connsiteY810" fmla="*/ 363747 h 735222"/>
                <a:gd name="connsiteX811" fmla="*/ 4483100 w 5544889"/>
                <a:gd name="connsiteY811" fmla="*/ 385972 h 735222"/>
                <a:gd name="connsiteX812" fmla="*/ 4486275 w 5544889"/>
                <a:gd name="connsiteY812" fmla="*/ 408197 h 735222"/>
                <a:gd name="connsiteX813" fmla="*/ 4489450 w 5544889"/>
                <a:gd name="connsiteY813" fmla="*/ 443122 h 735222"/>
                <a:gd name="connsiteX814" fmla="*/ 4498975 w 5544889"/>
                <a:gd name="connsiteY814" fmla="*/ 478047 h 735222"/>
                <a:gd name="connsiteX815" fmla="*/ 4508500 w 5544889"/>
                <a:gd name="connsiteY815" fmla="*/ 493922 h 735222"/>
                <a:gd name="connsiteX816" fmla="*/ 4511675 w 5544889"/>
                <a:gd name="connsiteY816" fmla="*/ 506622 h 735222"/>
                <a:gd name="connsiteX817" fmla="*/ 4514850 w 5544889"/>
                <a:gd name="connsiteY817" fmla="*/ 516147 h 735222"/>
                <a:gd name="connsiteX818" fmla="*/ 4518025 w 5544889"/>
                <a:gd name="connsiteY818" fmla="*/ 532022 h 735222"/>
                <a:gd name="connsiteX819" fmla="*/ 4521200 w 5544889"/>
                <a:gd name="connsiteY819" fmla="*/ 516147 h 735222"/>
                <a:gd name="connsiteX820" fmla="*/ 4527550 w 5544889"/>
                <a:gd name="connsiteY820" fmla="*/ 497097 h 735222"/>
                <a:gd name="connsiteX821" fmla="*/ 4530725 w 5544889"/>
                <a:gd name="connsiteY821" fmla="*/ 478047 h 735222"/>
                <a:gd name="connsiteX822" fmla="*/ 4537075 w 5544889"/>
                <a:gd name="connsiteY822" fmla="*/ 449472 h 735222"/>
                <a:gd name="connsiteX823" fmla="*/ 4540250 w 5544889"/>
                <a:gd name="connsiteY823" fmla="*/ 471697 h 735222"/>
                <a:gd name="connsiteX824" fmla="*/ 4546600 w 5544889"/>
                <a:gd name="connsiteY824" fmla="*/ 519322 h 735222"/>
                <a:gd name="connsiteX825" fmla="*/ 4556125 w 5544889"/>
                <a:gd name="connsiteY825" fmla="*/ 487572 h 735222"/>
                <a:gd name="connsiteX826" fmla="*/ 4559300 w 5544889"/>
                <a:gd name="connsiteY826" fmla="*/ 478047 h 735222"/>
                <a:gd name="connsiteX827" fmla="*/ 4565650 w 5544889"/>
                <a:gd name="connsiteY827" fmla="*/ 487572 h 735222"/>
                <a:gd name="connsiteX828" fmla="*/ 4572000 w 5544889"/>
                <a:gd name="connsiteY828" fmla="*/ 532022 h 735222"/>
                <a:gd name="connsiteX829" fmla="*/ 4575175 w 5544889"/>
                <a:gd name="connsiteY829" fmla="*/ 551072 h 735222"/>
                <a:gd name="connsiteX830" fmla="*/ 4581525 w 5544889"/>
                <a:gd name="connsiteY830" fmla="*/ 570122 h 735222"/>
                <a:gd name="connsiteX831" fmla="*/ 4587875 w 5544889"/>
                <a:gd name="connsiteY831" fmla="*/ 512972 h 735222"/>
                <a:gd name="connsiteX832" fmla="*/ 4591050 w 5544889"/>
                <a:gd name="connsiteY832" fmla="*/ 484397 h 735222"/>
                <a:gd name="connsiteX833" fmla="*/ 4594225 w 5544889"/>
                <a:gd name="connsiteY833" fmla="*/ 436772 h 735222"/>
                <a:gd name="connsiteX834" fmla="*/ 4597400 w 5544889"/>
                <a:gd name="connsiteY834" fmla="*/ 411372 h 735222"/>
                <a:gd name="connsiteX835" fmla="*/ 4603750 w 5544889"/>
                <a:gd name="connsiteY835" fmla="*/ 392322 h 735222"/>
                <a:gd name="connsiteX836" fmla="*/ 4613275 w 5544889"/>
                <a:gd name="connsiteY836" fmla="*/ 309772 h 735222"/>
                <a:gd name="connsiteX837" fmla="*/ 4616450 w 5544889"/>
                <a:gd name="connsiteY837" fmla="*/ 297072 h 735222"/>
                <a:gd name="connsiteX838" fmla="*/ 4622800 w 5544889"/>
                <a:gd name="connsiteY838" fmla="*/ 246272 h 735222"/>
                <a:gd name="connsiteX839" fmla="*/ 4625975 w 5544889"/>
                <a:gd name="connsiteY839" fmla="*/ 227222 h 735222"/>
                <a:gd name="connsiteX840" fmla="*/ 4629150 w 5544889"/>
                <a:gd name="connsiteY840" fmla="*/ 217697 h 735222"/>
                <a:gd name="connsiteX841" fmla="*/ 4632325 w 5544889"/>
                <a:gd name="connsiteY841" fmla="*/ 198647 h 735222"/>
                <a:gd name="connsiteX842" fmla="*/ 4635500 w 5544889"/>
                <a:gd name="connsiteY842" fmla="*/ 182772 h 735222"/>
                <a:gd name="connsiteX843" fmla="*/ 4641850 w 5544889"/>
                <a:gd name="connsiteY843" fmla="*/ 138322 h 735222"/>
                <a:gd name="connsiteX844" fmla="*/ 4645025 w 5544889"/>
                <a:gd name="connsiteY844" fmla="*/ 116097 h 735222"/>
                <a:gd name="connsiteX845" fmla="*/ 4648200 w 5544889"/>
                <a:gd name="connsiteY845" fmla="*/ 100222 h 735222"/>
                <a:gd name="connsiteX846" fmla="*/ 4654550 w 5544889"/>
                <a:gd name="connsiteY846" fmla="*/ 68472 h 735222"/>
                <a:gd name="connsiteX847" fmla="*/ 4657725 w 5544889"/>
                <a:gd name="connsiteY847" fmla="*/ 77997 h 735222"/>
                <a:gd name="connsiteX848" fmla="*/ 4664075 w 5544889"/>
                <a:gd name="connsiteY848" fmla="*/ 131972 h 735222"/>
                <a:gd name="connsiteX849" fmla="*/ 4676775 w 5544889"/>
                <a:gd name="connsiteY849" fmla="*/ 278022 h 735222"/>
                <a:gd name="connsiteX850" fmla="*/ 4679950 w 5544889"/>
                <a:gd name="connsiteY850" fmla="*/ 303422 h 735222"/>
                <a:gd name="connsiteX851" fmla="*/ 4689475 w 5544889"/>
                <a:gd name="connsiteY851" fmla="*/ 328822 h 735222"/>
                <a:gd name="connsiteX852" fmla="*/ 4699000 w 5544889"/>
                <a:gd name="connsiteY852" fmla="*/ 341522 h 735222"/>
                <a:gd name="connsiteX853" fmla="*/ 4705350 w 5544889"/>
                <a:gd name="connsiteY853" fmla="*/ 360572 h 735222"/>
                <a:gd name="connsiteX854" fmla="*/ 4708525 w 5544889"/>
                <a:gd name="connsiteY854" fmla="*/ 379622 h 735222"/>
                <a:gd name="connsiteX855" fmla="*/ 4714875 w 5544889"/>
                <a:gd name="connsiteY855" fmla="*/ 389147 h 735222"/>
                <a:gd name="connsiteX856" fmla="*/ 4718050 w 5544889"/>
                <a:gd name="connsiteY856" fmla="*/ 398672 h 735222"/>
                <a:gd name="connsiteX857" fmla="*/ 4724400 w 5544889"/>
                <a:gd name="connsiteY857" fmla="*/ 408197 h 735222"/>
                <a:gd name="connsiteX858" fmla="*/ 4737100 w 5544889"/>
                <a:gd name="connsiteY858" fmla="*/ 424072 h 735222"/>
                <a:gd name="connsiteX859" fmla="*/ 4752975 w 5544889"/>
                <a:gd name="connsiteY859" fmla="*/ 443122 h 735222"/>
                <a:gd name="connsiteX860" fmla="*/ 4756150 w 5544889"/>
                <a:gd name="connsiteY860" fmla="*/ 458997 h 735222"/>
                <a:gd name="connsiteX861" fmla="*/ 4762500 w 5544889"/>
                <a:gd name="connsiteY861" fmla="*/ 468522 h 735222"/>
                <a:gd name="connsiteX862" fmla="*/ 4768850 w 5544889"/>
                <a:gd name="connsiteY862" fmla="*/ 487572 h 735222"/>
                <a:gd name="connsiteX863" fmla="*/ 4772025 w 5544889"/>
                <a:gd name="connsiteY863" fmla="*/ 497097 h 735222"/>
                <a:gd name="connsiteX864" fmla="*/ 4791075 w 5544889"/>
                <a:gd name="connsiteY864" fmla="*/ 446297 h 735222"/>
                <a:gd name="connsiteX865" fmla="*/ 4794250 w 5544889"/>
                <a:gd name="connsiteY865" fmla="*/ 474872 h 735222"/>
                <a:gd name="connsiteX866" fmla="*/ 4797425 w 5544889"/>
                <a:gd name="connsiteY866" fmla="*/ 516147 h 735222"/>
                <a:gd name="connsiteX867" fmla="*/ 4800600 w 5544889"/>
                <a:gd name="connsiteY867" fmla="*/ 528847 h 735222"/>
                <a:gd name="connsiteX868" fmla="*/ 4810125 w 5544889"/>
                <a:gd name="connsiteY868" fmla="*/ 538372 h 735222"/>
                <a:gd name="connsiteX869" fmla="*/ 4813300 w 5544889"/>
                <a:gd name="connsiteY869" fmla="*/ 551072 h 735222"/>
                <a:gd name="connsiteX870" fmla="*/ 4819650 w 5544889"/>
                <a:gd name="connsiteY870" fmla="*/ 614572 h 735222"/>
                <a:gd name="connsiteX871" fmla="*/ 4826000 w 5544889"/>
                <a:gd name="connsiteY871" fmla="*/ 519322 h 735222"/>
                <a:gd name="connsiteX872" fmla="*/ 4829175 w 5544889"/>
                <a:gd name="connsiteY872" fmla="*/ 487572 h 735222"/>
                <a:gd name="connsiteX873" fmla="*/ 4832350 w 5544889"/>
                <a:gd name="connsiteY873" fmla="*/ 351047 h 735222"/>
                <a:gd name="connsiteX874" fmla="*/ 4845050 w 5544889"/>
                <a:gd name="connsiteY874" fmla="*/ 325647 h 735222"/>
                <a:gd name="connsiteX875" fmla="*/ 4854575 w 5544889"/>
                <a:gd name="connsiteY875" fmla="*/ 224047 h 735222"/>
                <a:gd name="connsiteX876" fmla="*/ 4860925 w 5544889"/>
                <a:gd name="connsiteY876" fmla="*/ 189122 h 735222"/>
                <a:gd name="connsiteX877" fmla="*/ 4864100 w 5544889"/>
                <a:gd name="connsiteY877" fmla="*/ 166897 h 735222"/>
                <a:gd name="connsiteX878" fmla="*/ 4867275 w 5544889"/>
                <a:gd name="connsiteY878" fmla="*/ 154197 h 735222"/>
                <a:gd name="connsiteX879" fmla="*/ 4870450 w 5544889"/>
                <a:gd name="connsiteY879" fmla="*/ 128797 h 735222"/>
                <a:gd name="connsiteX880" fmla="*/ 4873625 w 5544889"/>
                <a:gd name="connsiteY880" fmla="*/ 116097 h 735222"/>
                <a:gd name="connsiteX881" fmla="*/ 4876800 w 5544889"/>
                <a:gd name="connsiteY881" fmla="*/ 90697 h 735222"/>
                <a:gd name="connsiteX882" fmla="*/ 4879975 w 5544889"/>
                <a:gd name="connsiteY882" fmla="*/ 81172 h 735222"/>
                <a:gd name="connsiteX883" fmla="*/ 4883150 w 5544889"/>
                <a:gd name="connsiteY883" fmla="*/ 62122 h 735222"/>
                <a:gd name="connsiteX884" fmla="*/ 4889500 w 5544889"/>
                <a:gd name="connsiteY884" fmla="*/ 90697 h 735222"/>
                <a:gd name="connsiteX885" fmla="*/ 4892675 w 5544889"/>
                <a:gd name="connsiteY885" fmla="*/ 211347 h 735222"/>
                <a:gd name="connsiteX886" fmla="*/ 4895850 w 5544889"/>
                <a:gd name="connsiteY886" fmla="*/ 233572 h 735222"/>
                <a:gd name="connsiteX887" fmla="*/ 4902200 w 5544889"/>
                <a:gd name="connsiteY887" fmla="*/ 290722 h 735222"/>
                <a:gd name="connsiteX888" fmla="*/ 4905375 w 5544889"/>
                <a:gd name="connsiteY888" fmla="*/ 354222 h 735222"/>
                <a:gd name="connsiteX889" fmla="*/ 4908550 w 5544889"/>
                <a:gd name="connsiteY889" fmla="*/ 363747 h 735222"/>
                <a:gd name="connsiteX890" fmla="*/ 4911725 w 5544889"/>
                <a:gd name="connsiteY890" fmla="*/ 379622 h 735222"/>
                <a:gd name="connsiteX891" fmla="*/ 4918075 w 5544889"/>
                <a:gd name="connsiteY891" fmla="*/ 392322 h 735222"/>
                <a:gd name="connsiteX892" fmla="*/ 4921250 w 5544889"/>
                <a:gd name="connsiteY892" fmla="*/ 401847 h 735222"/>
                <a:gd name="connsiteX893" fmla="*/ 4940300 w 5544889"/>
                <a:gd name="connsiteY893" fmla="*/ 433597 h 735222"/>
                <a:gd name="connsiteX894" fmla="*/ 4949825 w 5544889"/>
                <a:gd name="connsiteY894" fmla="*/ 436772 h 735222"/>
                <a:gd name="connsiteX895" fmla="*/ 4956175 w 5544889"/>
                <a:gd name="connsiteY895" fmla="*/ 446297 h 735222"/>
                <a:gd name="connsiteX896" fmla="*/ 4962525 w 5544889"/>
                <a:gd name="connsiteY896" fmla="*/ 471697 h 735222"/>
                <a:gd name="connsiteX897" fmla="*/ 4968875 w 5544889"/>
                <a:gd name="connsiteY897" fmla="*/ 487572 h 735222"/>
                <a:gd name="connsiteX898" fmla="*/ 4975225 w 5544889"/>
                <a:gd name="connsiteY898" fmla="*/ 506622 h 735222"/>
                <a:gd name="connsiteX899" fmla="*/ 4984750 w 5544889"/>
                <a:gd name="connsiteY899" fmla="*/ 582822 h 735222"/>
                <a:gd name="connsiteX900" fmla="*/ 4987925 w 5544889"/>
                <a:gd name="connsiteY900" fmla="*/ 665372 h 735222"/>
                <a:gd name="connsiteX901" fmla="*/ 4994275 w 5544889"/>
                <a:gd name="connsiteY901" fmla="*/ 646322 h 735222"/>
                <a:gd name="connsiteX902" fmla="*/ 5000625 w 5544889"/>
                <a:gd name="connsiteY902" fmla="*/ 608222 h 735222"/>
                <a:gd name="connsiteX903" fmla="*/ 5003800 w 5544889"/>
                <a:gd name="connsiteY903" fmla="*/ 630447 h 735222"/>
                <a:gd name="connsiteX904" fmla="*/ 5006975 w 5544889"/>
                <a:gd name="connsiteY904" fmla="*/ 617747 h 735222"/>
                <a:gd name="connsiteX905" fmla="*/ 5010150 w 5544889"/>
                <a:gd name="connsiteY905" fmla="*/ 554247 h 735222"/>
                <a:gd name="connsiteX906" fmla="*/ 5016500 w 5544889"/>
                <a:gd name="connsiteY906" fmla="*/ 497097 h 735222"/>
                <a:gd name="connsiteX907" fmla="*/ 5019675 w 5544889"/>
                <a:gd name="connsiteY907" fmla="*/ 474872 h 735222"/>
                <a:gd name="connsiteX908" fmla="*/ 5032375 w 5544889"/>
                <a:gd name="connsiteY908" fmla="*/ 408197 h 735222"/>
                <a:gd name="connsiteX909" fmla="*/ 5038725 w 5544889"/>
                <a:gd name="connsiteY909" fmla="*/ 395497 h 735222"/>
                <a:gd name="connsiteX910" fmla="*/ 5041900 w 5544889"/>
                <a:gd name="connsiteY910" fmla="*/ 357397 h 735222"/>
                <a:gd name="connsiteX911" fmla="*/ 5048250 w 5544889"/>
                <a:gd name="connsiteY911" fmla="*/ 252622 h 735222"/>
                <a:gd name="connsiteX912" fmla="*/ 5051425 w 5544889"/>
                <a:gd name="connsiteY912" fmla="*/ 243097 h 735222"/>
                <a:gd name="connsiteX913" fmla="*/ 5057775 w 5544889"/>
                <a:gd name="connsiteY913" fmla="*/ 217697 h 735222"/>
                <a:gd name="connsiteX914" fmla="*/ 5060950 w 5544889"/>
                <a:gd name="connsiteY914" fmla="*/ 204997 h 735222"/>
                <a:gd name="connsiteX915" fmla="*/ 5070475 w 5544889"/>
                <a:gd name="connsiteY915" fmla="*/ 176422 h 735222"/>
                <a:gd name="connsiteX916" fmla="*/ 5083175 w 5544889"/>
                <a:gd name="connsiteY916" fmla="*/ 106572 h 735222"/>
                <a:gd name="connsiteX917" fmla="*/ 5086350 w 5544889"/>
                <a:gd name="connsiteY917" fmla="*/ 189122 h 735222"/>
                <a:gd name="connsiteX918" fmla="*/ 5092700 w 5544889"/>
                <a:gd name="connsiteY918" fmla="*/ 220872 h 735222"/>
                <a:gd name="connsiteX919" fmla="*/ 5095875 w 5544889"/>
                <a:gd name="connsiteY919" fmla="*/ 236747 h 735222"/>
                <a:gd name="connsiteX920" fmla="*/ 5099050 w 5544889"/>
                <a:gd name="connsiteY920" fmla="*/ 246272 h 735222"/>
                <a:gd name="connsiteX921" fmla="*/ 5105400 w 5544889"/>
                <a:gd name="connsiteY921" fmla="*/ 278022 h 735222"/>
                <a:gd name="connsiteX922" fmla="*/ 5114925 w 5544889"/>
                <a:gd name="connsiteY922" fmla="*/ 290722 h 735222"/>
                <a:gd name="connsiteX923" fmla="*/ 5121275 w 5544889"/>
                <a:gd name="connsiteY923" fmla="*/ 309772 h 735222"/>
                <a:gd name="connsiteX924" fmla="*/ 5124450 w 5544889"/>
                <a:gd name="connsiteY924" fmla="*/ 322472 h 735222"/>
                <a:gd name="connsiteX925" fmla="*/ 5130800 w 5544889"/>
                <a:gd name="connsiteY925" fmla="*/ 331997 h 735222"/>
                <a:gd name="connsiteX926" fmla="*/ 5146675 w 5544889"/>
                <a:gd name="connsiteY926" fmla="*/ 363747 h 735222"/>
                <a:gd name="connsiteX927" fmla="*/ 5153025 w 5544889"/>
                <a:gd name="connsiteY927" fmla="*/ 455822 h 735222"/>
                <a:gd name="connsiteX928" fmla="*/ 5156200 w 5544889"/>
                <a:gd name="connsiteY928" fmla="*/ 471697 h 735222"/>
                <a:gd name="connsiteX929" fmla="*/ 5159375 w 5544889"/>
                <a:gd name="connsiteY929" fmla="*/ 452647 h 735222"/>
                <a:gd name="connsiteX930" fmla="*/ 5162550 w 5544889"/>
                <a:gd name="connsiteY930" fmla="*/ 465347 h 735222"/>
                <a:gd name="connsiteX931" fmla="*/ 5165725 w 5544889"/>
                <a:gd name="connsiteY931" fmla="*/ 487572 h 735222"/>
                <a:gd name="connsiteX932" fmla="*/ 5172075 w 5544889"/>
                <a:gd name="connsiteY932" fmla="*/ 522497 h 735222"/>
                <a:gd name="connsiteX933" fmla="*/ 5175250 w 5544889"/>
                <a:gd name="connsiteY933" fmla="*/ 532022 h 735222"/>
                <a:gd name="connsiteX934" fmla="*/ 5184775 w 5544889"/>
                <a:gd name="connsiteY934" fmla="*/ 512972 h 735222"/>
                <a:gd name="connsiteX935" fmla="*/ 5187950 w 5544889"/>
                <a:gd name="connsiteY935" fmla="*/ 503447 h 735222"/>
                <a:gd name="connsiteX936" fmla="*/ 5191125 w 5544889"/>
                <a:gd name="connsiteY936" fmla="*/ 516147 h 735222"/>
                <a:gd name="connsiteX937" fmla="*/ 5194300 w 5544889"/>
                <a:gd name="connsiteY937" fmla="*/ 541547 h 735222"/>
                <a:gd name="connsiteX938" fmla="*/ 5210175 w 5544889"/>
                <a:gd name="connsiteY938" fmla="*/ 522497 h 735222"/>
                <a:gd name="connsiteX939" fmla="*/ 5219700 w 5544889"/>
                <a:gd name="connsiteY939" fmla="*/ 490747 h 735222"/>
                <a:gd name="connsiteX940" fmla="*/ 5222875 w 5544889"/>
                <a:gd name="connsiteY940" fmla="*/ 551072 h 735222"/>
                <a:gd name="connsiteX941" fmla="*/ 5226050 w 5544889"/>
                <a:gd name="connsiteY941" fmla="*/ 570122 h 735222"/>
                <a:gd name="connsiteX942" fmla="*/ 5235575 w 5544889"/>
                <a:gd name="connsiteY942" fmla="*/ 659022 h 735222"/>
                <a:gd name="connsiteX943" fmla="*/ 5238750 w 5544889"/>
                <a:gd name="connsiteY943" fmla="*/ 557422 h 735222"/>
                <a:gd name="connsiteX944" fmla="*/ 5241925 w 5544889"/>
                <a:gd name="connsiteY944" fmla="*/ 525672 h 735222"/>
                <a:gd name="connsiteX945" fmla="*/ 5248275 w 5544889"/>
                <a:gd name="connsiteY945" fmla="*/ 506622 h 735222"/>
                <a:gd name="connsiteX946" fmla="*/ 5254625 w 5544889"/>
                <a:gd name="connsiteY946" fmla="*/ 443122 h 735222"/>
                <a:gd name="connsiteX947" fmla="*/ 5257800 w 5544889"/>
                <a:gd name="connsiteY947" fmla="*/ 427247 h 735222"/>
                <a:gd name="connsiteX948" fmla="*/ 5260975 w 5544889"/>
                <a:gd name="connsiteY948" fmla="*/ 351047 h 735222"/>
                <a:gd name="connsiteX949" fmla="*/ 5264150 w 5544889"/>
                <a:gd name="connsiteY949" fmla="*/ 322472 h 735222"/>
                <a:gd name="connsiteX950" fmla="*/ 5267325 w 5544889"/>
                <a:gd name="connsiteY950" fmla="*/ 268497 h 735222"/>
                <a:gd name="connsiteX951" fmla="*/ 5270500 w 5544889"/>
                <a:gd name="connsiteY951" fmla="*/ 252622 h 735222"/>
                <a:gd name="connsiteX952" fmla="*/ 5273675 w 5544889"/>
                <a:gd name="connsiteY952" fmla="*/ 227222 h 735222"/>
                <a:gd name="connsiteX953" fmla="*/ 5283200 w 5544889"/>
                <a:gd name="connsiteY953" fmla="*/ 249447 h 735222"/>
                <a:gd name="connsiteX954" fmla="*/ 5286375 w 5544889"/>
                <a:gd name="connsiteY954" fmla="*/ 220872 h 735222"/>
                <a:gd name="connsiteX955" fmla="*/ 5289550 w 5544889"/>
                <a:gd name="connsiteY955" fmla="*/ 208172 h 735222"/>
                <a:gd name="connsiteX956" fmla="*/ 5295900 w 5544889"/>
                <a:gd name="connsiteY956" fmla="*/ 163722 h 735222"/>
                <a:gd name="connsiteX957" fmla="*/ 5302250 w 5544889"/>
                <a:gd name="connsiteY957" fmla="*/ 135147 h 735222"/>
                <a:gd name="connsiteX958" fmla="*/ 5308600 w 5544889"/>
                <a:gd name="connsiteY958" fmla="*/ 157372 h 735222"/>
                <a:gd name="connsiteX959" fmla="*/ 5318125 w 5544889"/>
                <a:gd name="connsiteY959" fmla="*/ 201822 h 735222"/>
                <a:gd name="connsiteX960" fmla="*/ 5330825 w 5544889"/>
                <a:gd name="connsiteY960" fmla="*/ 252622 h 735222"/>
                <a:gd name="connsiteX961" fmla="*/ 5334000 w 5544889"/>
                <a:gd name="connsiteY961" fmla="*/ 268497 h 735222"/>
                <a:gd name="connsiteX962" fmla="*/ 5337175 w 5544889"/>
                <a:gd name="connsiteY962" fmla="*/ 300247 h 735222"/>
                <a:gd name="connsiteX963" fmla="*/ 5340350 w 5544889"/>
                <a:gd name="connsiteY963" fmla="*/ 309772 h 735222"/>
                <a:gd name="connsiteX964" fmla="*/ 5346700 w 5544889"/>
                <a:gd name="connsiteY964" fmla="*/ 344697 h 735222"/>
                <a:gd name="connsiteX965" fmla="*/ 5353050 w 5544889"/>
                <a:gd name="connsiteY965" fmla="*/ 363747 h 735222"/>
                <a:gd name="connsiteX966" fmla="*/ 5356225 w 5544889"/>
                <a:gd name="connsiteY966" fmla="*/ 373272 h 735222"/>
                <a:gd name="connsiteX967" fmla="*/ 5362575 w 5544889"/>
                <a:gd name="connsiteY967" fmla="*/ 382797 h 735222"/>
                <a:gd name="connsiteX968" fmla="*/ 5368925 w 5544889"/>
                <a:gd name="connsiteY968" fmla="*/ 401847 h 735222"/>
                <a:gd name="connsiteX969" fmla="*/ 5375275 w 5544889"/>
                <a:gd name="connsiteY969" fmla="*/ 411372 h 735222"/>
                <a:gd name="connsiteX970" fmla="*/ 5381625 w 5544889"/>
                <a:gd name="connsiteY970" fmla="*/ 430422 h 735222"/>
                <a:gd name="connsiteX971" fmla="*/ 5391150 w 5544889"/>
                <a:gd name="connsiteY971" fmla="*/ 417722 h 735222"/>
                <a:gd name="connsiteX972" fmla="*/ 5394325 w 5544889"/>
                <a:gd name="connsiteY972" fmla="*/ 395497 h 735222"/>
                <a:gd name="connsiteX973" fmla="*/ 5397500 w 5544889"/>
                <a:gd name="connsiteY973" fmla="*/ 385972 h 735222"/>
                <a:gd name="connsiteX974" fmla="*/ 5400675 w 5544889"/>
                <a:gd name="connsiteY974" fmla="*/ 408197 h 735222"/>
                <a:gd name="connsiteX975" fmla="*/ 5403850 w 5544889"/>
                <a:gd name="connsiteY975" fmla="*/ 427247 h 735222"/>
                <a:gd name="connsiteX976" fmla="*/ 5407025 w 5544889"/>
                <a:gd name="connsiteY976" fmla="*/ 462172 h 735222"/>
                <a:gd name="connsiteX977" fmla="*/ 5413375 w 5544889"/>
                <a:gd name="connsiteY977" fmla="*/ 443122 h 735222"/>
                <a:gd name="connsiteX978" fmla="*/ 5422900 w 5544889"/>
                <a:gd name="connsiteY978" fmla="*/ 392322 h 735222"/>
                <a:gd name="connsiteX979" fmla="*/ 5426075 w 5544889"/>
                <a:gd name="connsiteY979" fmla="*/ 408197 h 735222"/>
                <a:gd name="connsiteX980" fmla="*/ 5435600 w 5544889"/>
                <a:gd name="connsiteY980" fmla="*/ 465347 h 735222"/>
                <a:gd name="connsiteX981" fmla="*/ 5438775 w 5544889"/>
                <a:gd name="connsiteY981" fmla="*/ 478047 h 735222"/>
                <a:gd name="connsiteX982" fmla="*/ 5441950 w 5544889"/>
                <a:gd name="connsiteY982" fmla="*/ 462172 h 735222"/>
                <a:gd name="connsiteX983" fmla="*/ 5445125 w 5544889"/>
                <a:gd name="connsiteY983" fmla="*/ 452647 h 735222"/>
                <a:gd name="connsiteX984" fmla="*/ 5448300 w 5544889"/>
                <a:gd name="connsiteY984" fmla="*/ 468522 h 735222"/>
                <a:gd name="connsiteX985" fmla="*/ 5451475 w 5544889"/>
                <a:gd name="connsiteY985" fmla="*/ 481222 h 735222"/>
                <a:gd name="connsiteX986" fmla="*/ 5454650 w 5544889"/>
                <a:gd name="connsiteY986" fmla="*/ 455822 h 735222"/>
                <a:gd name="connsiteX987" fmla="*/ 5461000 w 5544889"/>
                <a:gd name="connsiteY987" fmla="*/ 430422 h 735222"/>
                <a:gd name="connsiteX988" fmla="*/ 5464175 w 5544889"/>
                <a:gd name="connsiteY988" fmla="*/ 462172 h 735222"/>
                <a:gd name="connsiteX989" fmla="*/ 5470525 w 5544889"/>
                <a:gd name="connsiteY989" fmla="*/ 471697 h 735222"/>
                <a:gd name="connsiteX990" fmla="*/ 5473700 w 5544889"/>
                <a:gd name="connsiteY990" fmla="*/ 487572 h 735222"/>
                <a:gd name="connsiteX991" fmla="*/ 5476875 w 5544889"/>
                <a:gd name="connsiteY991" fmla="*/ 497097 h 735222"/>
                <a:gd name="connsiteX992" fmla="*/ 5486400 w 5544889"/>
                <a:gd name="connsiteY992" fmla="*/ 525672 h 735222"/>
                <a:gd name="connsiteX993" fmla="*/ 5492750 w 5544889"/>
                <a:gd name="connsiteY993" fmla="*/ 512972 h 735222"/>
                <a:gd name="connsiteX994" fmla="*/ 5499100 w 5544889"/>
                <a:gd name="connsiteY994" fmla="*/ 497097 h 735222"/>
                <a:gd name="connsiteX995" fmla="*/ 5505450 w 5544889"/>
                <a:gd name="connsiteY995" fmla="*/ 487572 h 735222"/>
                <a:gd name="connsiteX996" fmla="*/ 5511800 w 5544889"/>
                <a:gd name="connsiteY996" fmla="*/ 366922 h 735222"/>
                <a:gd name="connsiteX997" fmla="*/ 5514975 w 5544889"/>
                <a:gd name="connsiteY997" fmla="*/ 351047 h 735222"/>
                <a:gd name="connsiteX998" fmla="*/ 5521325 w 5544889"/>
                <a:gd name="connsiteY998" fmla="*/ 281197 h 735222"/>
                <a:gd name="connsiteX999" fmla="*/ 5524500 w 5544889"/>
                <a:gd name="connsiteY999" fmla="*/ 252622 h 735222"/>
                <a:gd name="connsiteX1000" fmla="*/ 5530850 w 5544889"/>
                <a:gd name="connsiteY1000" fmla="*/ 233572 h 735222"/>
                <a:gd name="connsiteX1001" fmla="*/ 5534025 w 5544889"/>
                <a:gd name="connsiteY1001" fmla="*/ 208172 h 735222"/>
                <a:gd name="connsiteX1002" fmla="*/ 5537200 w 5544889"/>
                <a:gd name="connsiteY1002" fmla="*/ 192297 h 735222"/>
                <a:gd name="connsiteX1003" fmla="*/ 5540375 w 5544889"/>
                <a:gd name="connsiteY1003" fmla="*/ 163722 h 735222"/>
                <a:gd name="connsiteX1004" fmla="*/ 5543550 w 5544889"/>
                <a:gd name="connsiteY1004" fmla="*/ 141497 h 73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Lst>
              <a:rect l="l" t="t" r="r" b="b"/>
              <a:pathLst>
                <a:path w="5544889" h="735222">
                  <a:moveTo>
                    <a:pt x="0" y="455822"/>
                  </a:moveTo>
                  <a:cubicBezTo>
                    <a:pt x="1058" y="447355"/>
                    <a:pt x="930" y="438654"/>
                    <a:pt x="3175" y="430422"/>
                  </a:cubicBezTo>
                  <a:cubicBezTo>
                    <a:pt x="4179" y="426741"/>
                    <a:pt x="8185" y="424470"/>
                    <a:pt x="9525" y="420897"/>
                  </a:cubicBezTo>
                  <a:cubicBezTo>
                    <a:pt x="11420" y="415844"/>
                    <a:pt x="11735" y="410331"/>
                    <a:pt x="12700" y="405022"/>
                  </a:cubicBezTo>
                  <a:cubicBezTo>
                    <a:pt x="17170" y="380436"/>
                    <a:pt x="13452" y="393241"/>
                    <a:pt x="19050" y="376447"/>
                  </a:cubicBezTo>
                  <a:cubicBezTo>
                    <a:pt x="20108" y="365864"/>
                    <a:pt x="20906" y="355251"/>
                    <a:pt x="22225" y="344697"/>
                  </a:cubicBezTo>
                  <a:cubicBezTo>
                    <a:pt x="24081" y="329845"/>
                    <a:pt x="26922" y="315123"/>
                    <a:pt x="28575" y="300247"/>
                  </a:cubicBezTo>
                  <a:cubicBezTo>
                    <a:pt x="31065" y="277841"/>
                    <a:pt x="32861" y="262629"/>
                    <a:pt x="34925" y="239922"/>
                  </a:cubicBezTo>
                  <a:cubicBezTo>
                    <a:pt x="36079" y="227230"/>
                    <a:pt x="37042" y="214522"/>
                    <a:pt x="38100" y="201822"/>
                  </a:cubicBezTo>
                  <a:cubicBezTo>
                    <a:pt x="39158" y="213464"/>
                    <a:pt x="39825" y="225148"/>
                    <a:pt x="41275" y="236747"/>
                  </a:cubicBezTo>
                  <a:cubicBezTo>
                    <a:pt x="41944" y="242102"/>
                    <a:pt x="43781" y="247267"/>
                    <a:pt x="44450" y="252622"/>
                  </a:cubicBezTo>
                  <a:cubicBezTo>
                    <a:pt x="45900" y="264221"/>
                    <a:pt x="46080" y="275960"/>
                    <a:pt x="47625" y="287547"/>
                  </a:cubicBezTo>
                  <a:cubicBezTo>
                    <a:pt x="49930" y="304834"/>
                    <a:pt x="50710" y="295079"/>
                    <a:pt x="53975" y="309772"/>
                  </a:cubicBezTo>
                  <a:cubicBezTo>
                    <a:pt x="55372" y="316056"/>
                    <a:pt x="56240" y="322449"/>
                    <a:pt x="57150" y="328822"/>
                  </a:cubicBezTo>
                  <a:cubicBezTo>
                    <a:pt x="59415" y="344677"/>
                    <a:pt x="60503" y="360714"/>
                    <a:pt x="63500" y="376447"/>
                  </a:cubicBezTo>
                  <a:lnTo>
                    <a:pt x="73025" y="405022"/>
                  </a:lnTo>
                  <a:cubicBezTo>
                    <a:pt x="74083" y="408197"/>
                    <a:pt x="74344" y="411762"/>
                    <a:pt x="76200" y="414547"/>
                  </a:cubicBezTo>
                  <a:cubicBezTo>
                    <a:pt x="78317" y="417722"/>
                    <a:pt x="80843" y="420659"/>
                    <a:pt x="82550" y="424072"/>
                  </a:cubicBezTo>
                  <a:cubicBezTo>
                    <a:pt x="84047" y="427065"/>
                    <a:pt x="84100" y="430671"/>
                    <a:pt x="85725" y="433597"/>
                  </a:cubicBezTo>
                  <a:cubicBezTo>
                    <a:pt x="89431" y="440268"/>
                    <a:pt x="98425" y="452647"/>
                    <a:pt x="98425" y="452647"/>
                  </a:cubicBezTo>
                  <a:cubicBezTo>
                    <a:pt x="99483" y="456880"/>
                    <a:pt x="97460" y="463967"/>
                    <a:pt x="101600" y="465347"/>
                  </a:cubicBezTo>
                  <a:cubicBezTo>
                    <a:pt x="105220" y="466554"/>
                    <a:pt x="104330" y="454615"/>
                    <a:pt x="107950" y="455822"/>
                  </a:cubicBezTo>
                  <a:cubicBezTo>
                    <a:pt x="112090" y="457202"/>
                    <a:pt x="110067" y="464289"/>
                    <a:pt x="111125" y="468522"/>
                  </a:cubicBezTo>
                  <a:cubicBezTo>
                    <a:pt x="114300" y="467464"/>
                    <a:pt x="117657" y="463850"/>
                    <a:pt x="120650" y="465347"/>
                  </a:cubicBezTo>
                  <a:cubicBezTo>
                    <a:pt x="123643" y="466844"/>
                    <a:pt x="122328" y="471879"/>
                    <a:pt x="123825" y="474872"/>
                  </a:cubicBezTo>
                  <a:cubicBezTo>
                    <a:pt x="125532" y="478285"/>
                    <a:pt x="128468" y="480984"/>
                    <a:pt x="130175" y="484397"/>
                  </a:cubicBezTo>
                  <a:cubicBezTo>
                    <a:pt x="143320" y="510687"/>
                    <a:pt x="121502" y="476150"/>
                    <a:pt x="139700" y="503447"/>
                  </a:cubicBezTo>
                  <a:cubicBezTo>
                    <a:pt x="140758" y="507680"/>
                    <a:pt x="141676" y="511951"/>
                    <a:pt x="142875" y="516147"/>
                  </a:cubicBezTo>
                  <a:cubicBezTo>
                    <a:pt x="143794" y="519365"/>
                    <a:pt x="142703" y="525672"/>
                    <a:pt x="146050" y="525672"/>
                  </a:cubicBezTo>
                  <a:cubicBezTo>
                    <a:pt x="149397" y="525672"/>
                    <a:pt x="148413" y="519394"/>
                    <a:pt x="149225" y="516147"/>
                  </a:cubicBezTo>
                  <a:cubicBezTo>
                    <a:pt x="150534" y="510912"/>
                    <a:pt x="151513" y="505595"/>
                    <a:pt x="152400" y="500272"/>
                  </a:cubicBezTo>
                  <a:cubicBezTo>
                    <a:pt x="154688" y="486541"/>
                    <a:pt x="156633" y="472755"/>
                    <a:pt x="158750" y="458997"/>
                  </a:cubicBezTo>
                  <a:cubicBezTo>
                    <a:pt x="159808" y="473814"/>
                    <a:pt x="159012" y="488881"/>
                    <a:pt x="161925" y="503447"/>
                  </a:cubicBezTo>
                  <a:cubicBezTo>
                    <a:pt x="162781" y="507726"/>
                    <a:pt x="161197" y="492698"/>
                    <a:pt x="165100" y="490747"/>
                  </a:cubicBezTo>
                  <a:cubicBezTo>
                    <a:pt x="168513" y="489040"/>
                    <a:pt x="171450" y="494980"/>
                    <a:pt x="174625" y="497097"/>
                  </a:cubicBezTo>
                  <a:cubicBezTo>
                    <a:pt x="175683" y="500272"/>
                    <a:pt x="174453" y="506622"/>
                    <a:pt x="177800" y="506622"/>
                  </a:cubicBezTo>
                  <a:cubicBezTo>
                    <a:pt x="181147" y="506622"/>
                    <a:pt x="180642" y="500427"/>
                    <a:pt x="180975" y="497097"/>
                  </a:cubicBezTo>
                  <a:cubicBezTo>
                    <a:pt x="182768" y="479164"/>
                    <a:pt x="182518" y="461071"/>
                    <a:pt x="184150" y="443122"/>
                  </a:cubicBezTo>
                  <a:cubicBezTo>
                    <a:pt x="185272" y="430781"/>
                    <a:pt x="189793" y="419842"/>
                    <a:pt x="193675" y="408197"/>
                  </a:cubicBezTo>
                  <a:cubicBezTo>
                    <a:pt x="194733" y="405022"/>
                    <a:pt x="194994" y="401457"/>
                    <a:pt x="196850" y="398672"/>
                  </a:cubicBezTo>
                  <a:cubicBezTo>
                    <a:pt x="198967" y="395497"/>
                    <a:pt x="201493" y="392560"/>
                    <a:pt x="203200" y="389147"/>
                  </a:cubicBezTo>
                  <a:cubicBezTo>
                    <a:pt x="205113" y="385320"/>
                    <a:pt x="209007" y="370042"/>
                    <a:pt x="209550" y="366922"/>
                  </a:cubicBezTo>
                  <a:cubicBezTo>
                    <a:pt x="221059" y="300744"/>
                    <a:pt x="207522" y="323926"/>
                    <a:pt x="225425" y="297072"/>
                  </a:cubicBezTo>
                  <a:cubicBezTo>
                    <a:pt x="226483" y="292839"/>
                    <a:pt x="227220" y="288512"/>
                    <a:pt x="228600" y="284372"/>
                  </a:cubicBezTo>
                  <a:cubicBezTo>
                    <a:pt x="230402" y="278965"/>
                    <a:pt x="234105" y="274133"/>
                    <a:pt x="234950" y="268497"/>
                  </a:cubicBezTo>
                  <a:cubicBezTo>
                    <a:pt x="237310" y="252763"/>
                    <a:pt x="236685" y="236717"/>
                    <a:pt x="238125" y="220872"/>
                  </a:cubicBezTo>
                  <a:cubicBezTo>
                    <a:pt x="238803" y="213419"/>
                    <a:pt x="240242" y="206055"/>
                    <a:pt x="241300" y="198647"/>
                  </a:cubicBezTo>
                  <a:cubicBezTo>
                    <a:pt x="242358" y="172189"/>
                    <a:pt x="242588" y="145684"/>
                    <a:pt x="244475" y="119272"/>
                  </a:cubicBezTo>
                  <a:cubicBezTo>
                    <a:pt x="244713" y="115934"/>
                    <a:pt x="247347" y="106414"/>
                    <a:pt x="247650" y="109747"/>
                  </a:cubicBezTo>
                  <a:cubicBezTo>
                    <a:pt x="250047" y="136118"/>
                    <a:pt x="249270" y="162688"/>
                    <a:pt x="250825" y="189122"/>
                  </a:cubicBezTo>
                  <a:cubicBezTo>
                    <a:pt x="251388" y="198689"/>
                    <a:pt x="252942" y="208172"/>
                    <a:pt x="254000" y="217697"/>
                  </a:cubicBezTo>
                  <a:cubicBezTo>
                    <a:pt x="255058" y="244155"/>
                    <a:pt x="255414" y="270651"/>
                    <a:pt x="257175" y="297072"/>
                  </a:cubicBezTo>
                  <a:cubicBezTo>
                    <a:pt x="257534" y="302457"/>
                    <a:pt x="259463" y="307624"/>
                    <a:pt x="260350" y="312947"/>
                  </a:cubicBezTo>
                  <a:cubicBezTo>
                    <a:pt x="261580" y="320329"/>
                    <a:pt x="261842" y="327880"/>
                    <a:pt x="263525" y="335172"/>
                  </a:cubicBezTo>
                  <a:cubicBezTo>
                    <a:pt x="265030" y="341694"/>
                    <a:pt x="267758" y="347872"/>
                    <a:pt x="269875" y="354222"/>
                  </a:cubicBezTo>
                  <a:lnTo>
                    <a:pt x="276225" y="373272"/>
                  </a:lnTo>
                  <a:cubicBezTo>
                    <a:pt x="277283" y="376447"/>
                    <a:pt x="277544" y="380012"/>
                    <a:pt x="279400" y="382797"/>
                  </a:cubicBezTo>
                  <a:lnTo>
                    <a:pt x="285750" y="392322"/>
                  </a:lnTo>
                  <a:cubicBezTo>
                    <a:pt x="291963" y="417174"/>
                    <a:pt x="286876" y="394416"/>
                    <a:pt x="292100" y="433597"/>
                  </a:cubicBezTo>
                  <a:cubicBezTo>
                    <a:pt x="292951" y="439978"/>
                    <a:pt x="293239" y="446540"/>
                    <a:pt x="295275" y="452647"/>
                  </a:cubicBezTo>
                  <a:cubicBezTo>
                    <a:pt x="296482" y="456267"/>
                    <a:pt x="299508" y="458997"/>
                    <a:pt x="301625" y="462172"/>
                  </a:cubicBezTo>
                  <a:cubicBezTo>
                    <a:pt x="304800" y="460055"/>
                    <a:pt x="307448" y="454897"/>
                    <a:pt x="311150" y="455822"/>
                  </a:cubicBezTo>
                  <a:cubicBezTo>
                    <a:pt x="314397" y="456634"/>
                    <a:pt x="313513" y="462100"/>
                    <a:pt x="314325" y="465347"/>
                  </a:cubicBezTo>
                  <a:cubicBezTo>
                    <a:pt x="315634" y="470582"/>
                    <a:pt x="316287" y="475964"/>
                    <a:pt x="317500" y="481222"/>
                  </a:cubicBezTo>
                  <a:cubicBezTo>
                    <a:pt x="319462" y="489726"/>
                    <a:pt x="323850" y="506622"/>
                    <a:pt x="323850" y="506622"/>
                  </a:cubicBezTo>
                  <a:cubicBezTo>
                    <a:pt x="324908" y="502389"/>
                    <a:pt x="322885" y="495302"/>
                    <a:pt x="327025" y="493922"/>
                  </a:cubicBezTo>
                  <a:cubicBezTo>
                    <a:pt x="330645" y="492715"/>
                    <a:pt x="332071" y="499861"/>
                    <a:pt x="333375" y="503447"/>
                  </a:cubicBezTo>
                  <a:cubicBezTo>
                    <a:pt x="339697" y="520833"/>
                    <a:pt x="338840" y="528482"/>
                    <a:pt x="342900" y="544722"/>
                  </a:cubicBezTo>
                  <a:cubicBezTo>
                    <a:pt x="343712" y="547969"/>
                    <a:pt x="345017" y="551072"/>
                    <a:pt x="346075" y="554247"/>
                  </a:cubicBezTo>
                  <a:cubicBezTo>
                    <a:pt x="348192" y="547897"/>
                    <a:pt x="351559" y="541834"/>
                    <a:pt x="352425" y="535197"/>
                  </a:cubicBezTo>
                  <a:cubicBezTo>
                    <a:pt x="359285" y="482604"/>
                    <a:pt x="344870" y="465127"/>
                    <a:pt x="361950" y="490747"/>
                  </a:cubicBezTo>
                  <a:cubicBezTo>
                    <a:pt x="363008" y="497097"/>
                    <a:pt x="363862" y="503484"/>
                    <a:pt x="365125" y="509797"/>
                  </a:cubicBezTo>
                  <a:cubicBezTo>
                    <a:pt x="365981" y="514076"/>
                    <a:pt x="364160" y="521117"/>
                    <a:pt x="368300" y="522497"/>
                  </a:cubicBezTo>
                  <a:cubicBezTo>
                    <a:pt x="371920" y="523704"/>
                    <a:pt x="372533" y="516147"/>
                    <a:pt x="374650" y="512972"/>
                  </a:cubicBezTo>
                  <a:cubicBezTo>
                    <a:pt x="383876" y="439164"/>
                    <a:pt x="371086" y="524051"/>
                    <a:pt x="384175" y="471697"/>
                  </a:cubicBezTo>
                  <a:cubicBezTo>
                    <a:pt x="387045" y="460218"/>
                    <a:pt x="388046" y="448342"/>
                    <a:pt x="390525" y="436772"/>
                  </a:cubicBezTo>
                  <a:cubicBezTo>
                    <a:pt x="391226" y="433500"/>
                    <a:pt x="392203" y="430240"/>
                    <a:pt x="393700" y="427247"/>
                  </a:cubicBezTo>
                  <a:cubicBezTo>
                    <a:pt x="395407" y="423834"/>
                    <a:pt x="397933" y="420897"/>
                    <a:pt x="400050" y="417722"/>
                  </a:cubicBezTo>
                  <a:cubicBezTo>
                    <a:pt x="407329" y="381328"/>
                    <a:pt x="401646" y="413635"/>
                    <a:pt x="406400" y="344697"/>
                  </a:cubicBezTo>
                  <a:cubicBezTo>
                    <a:pt x="408973" y="307394"/>
                    <a:pt x="403400" y="319034"/>
                    <a:pt x="415925" y="300247"/>
                  </a:cubicBezTo>
                  <a:cubicBezTo>
                    <a:pt x="416983" y="296014"/>
                    <a:pt x="417846" y="291727"/>
                    <a:pt x="419100" y="287547"/>
                  </a:cubicBezTo>
                  <a:cubicBezTo>
                    <a:pt x="421023" y="281136"/>
                    <a:pt x="425450" y="268497"/>
                    <a:pt x="425450" y="268497"/>
                  </a:cubicBezTo>
                  <a:cubicBezTo>
                    <a:pt x="426508" y="261089"/>
                    <a:pt x="427636" y="253690"/>
                    <a:pt x="428625" y="246272"/>
                  </a:cubicBezTo>
                  <a:cubicBezTo>
                    <a:pt x="429753" y="237814"/>
                    <a:pt x="430012" y="229215"/>
                    <a:pt x="431800" y="220872"/>
                  </a:cubicBezTo>
                  <a:cubicBezTo>
                    <a:pt x="433202" y="214327"/>
                    <a:pt x="437050" y="208424"/>
                    <a:pt x="438150" y="201822"/>
                  </a:cubicBezTo>
                  <a:cubicBezTo>
                    <a:pt x="441875" y="179471"/>
                    <a:pt x="439289" y="188879"/>
                    <a:pt x="444500" y="173247"/>
                  </a:cubicBezTo>
                  <a:cubicBezTo>
                    <a:pt x="453174" y="216619"/>
                    <a:pt x="440172" y="148144"/>
                    <a:pt x="450850" y="233572"/>
                  </a:cubicBezTo>
                  <a:cubicBezTo>
                    <a:pt x="456895" y="281933"/>
                    <a:pt x="454966" y="274495"/>
                    <a:pt x="463550" y="300247"/>
                  </a:cubicBezTo>
                  <a:cubicBezTo>
                    <a:pt x="464608" y="307655"/>
                    <a:pt x="464756" y="315252"/>
                    <a:pt x="466725" y="322472"/>
                  </a:cubicBezTo>
                  <a:cubicBezTo>
                    <a:pt x="467970" y="327038"/>
                    <a:pt x="472011" y="330560"/>
                    <a:pt x="473075" y="335172"/>
                  </a:cubicBezTo>
                  <a:cubicBezTo>
                    <a:pt x="475230" y="344510"/>
                    <a:pt x="474674" y="354294"/>
                    <a:pt x="476250" y="363747"/>
                  </a:cubicBezTo>
                  <a:cubicBezTo>
                    <a:pt x="476800" y="367048"/>
                    <a:pt x="477058" y="370905"/>
                    <a:pt x="479425" y="373272"/>
                  </a:cubicBezTo>
                  <a:cubicBezTo>
                    <a:pt x="481792" y="375639"/>
                    <a:pt x="485775" y="375389"/>
                    <a:pt x="488950" y="376447"/>
                  </a:cubicBezTo>
                  <a:cubicBezTo>
                    <a:pt x="503506" y="398282"/>
                    <a:pt x="499237" y="388257"/>
                    <a:pt x="504825" y="405022"/>
                  </a:cubicBezTo>
                  <a:cubicBezTo>
                    <a:pt x="505883" y="415605"/>
                    <a:pt x="505771" y="426372"/>
                    <a:pt x="508000" y="436772"/>
                  </a:cubicBezTo>
                  <a:cubicBezTo>
                    <a:pt x="508992" y="441400"/>
                    <a:pt x="512486" y="445122"/>
                    <a:pt x="514350" y="449472"/>
                  </a:cubicBezTo>
                  <a:cubicBezTo>
                    <a:pt x="517083" y="455849"/>
                    <a:pt x="519089" y="465252"/>
                    <a:pt x="520700" y="471697"/>
                  </a:cubicBezTo>
                  <a:cubicBezTo>
                    <a:pt x="524943" y="509883"/>
                    <a:pt x="520055" y="489027"/>
                    <a:pt x="530225" y="516147"/>
                  </a:cubicBezTo>
                  <a:cubicBezTo>
                    <a:pt x="531400" y="519281"/>
                    <a:pt x="531740" y="522766"/>
                    <a:pt x="533400" y="525672"/>
                  </a:cubicBezTo>
                  <a:cubicBezTo>
                    <a:pt x="536025" y="530266"/>
                    <a:pt x="540120" y="533885"/>
                    <a:pt x="542925" y="538372"/>
                  </a:cubicBezTo>
                  <a:cubicBezTo>
                    <a:pt x="553250" y="554891"/>
                    <a:pt x="543033" y="548991"/>
                    <a:pt x="558800" y="554247"/>
                  </a:cubicBezTo>
                  <a:cubicBezTo>
                    <a:pt x="560917" y="560597"/>
                    <a:pt x="564203" y="579923"/>
                    <a:pt x="565150" y="573297"/>
                  </a:cubicBezTo>
                  <a:cubicBezTo>
                    <a:pt x="566208" y="565889"/>
                    <a:pt x="567451" y="558504"/>
                    <a:pt x="568325" y="551072"/>
                  </a:cubicBezTo>
                  <a:cubicBezTo>
                    <a:pt x="569568" y="540509"/>
                    <a:pt x="569996" y="529851"/>
                    <a:pt x="571500" y="519322"/>
                  </a:cubicBezTo>
                  <a:cubicBezTo>
                    <a:pt x="572117" y="515002"/>
                    <a:pt x="573819" y="510901"/>
                    <a:pt x="574675" y="506622"/>
                  </a:cubicBezTo>
                  <a:cubicBezTo>
                    <a:pt x="575938" y="500309"/>
                    <a:pt x="576999" y="493953"/>
                    <a:pt x="577850" y="487572"/>
                  </a:cubicBezTo>
                  <a:cubicBezTo>
                    <a:pt x="579117" y="478072"/>
                    <a:pt x="579530" y="468463"/>
                    <a:pt x="581025" y="458997"/>
                  </a:cubicBezTo>
                  <a:cubicBezTo>
                    <a:pt x="582708" y="448336"/>
                    <a:pt x="587375" y="427247"/>
                    <a:pt x="587375" y="427247"/>
                  </a:cubicBezTo>
                  <a:cubicBezTo>
                    <a:pt x="588433" y="406080"/>
                    <a:pt x="588292" y="384820"/>
                    <a:pt x="590550" y="363747"/>
                  </a:cubicBezTo>
                  <a:cubicBezTo>
                    <a:pt x="591480" y="355069"/>
                    <a:pt x="595071" y="346881"/>
                    <a:pt x="596900" y="338347"/>
                  </a:cubicBezTo>
                  <a:cubicBezTo>
                    <a:pt x="598249" y="332052"/>
                    <a:pt x="599323" y="325690"/>
                    <a:pt x="600075" y="319297"/>
                  </a:cubicBezTo>
                  <a:cubicBezTo>
                    <a:pt x="601441" y="307687"/>
                    <a:pt x="602087" y="296004"/>
                    <a:pt x="603250" y="284372"/>
                  </a:cubicBezTo>
                  <a:cubicBezTo>
                    <a:pt x="607036" y="246512"/>
                    <a:pt x="604917" y="267189"/>
                    <a:pt x="609600" y="236747"/>
                  </a:cubicBezTo>
                  <a:cubicBezTo>
                    <a:pt x="610738" y="229350"/>
                    <a:pt x="610960" y="221782"/>
                    <a:pt x="612775" y="214522"/>
                  </a:cubicBezTo>
                  <a:cubicBezTo>
                    <a:pt x="622764" y="174566"/>
                    <a:pt x="616197" y="219511"/>
                    <a:pt x="622300" y="185947"/>
                  </a:cubicBezTo>
                  <a:cubicBezTo>
                    <a:pt x="623639" y="178584"/>
                    <a:pt x="623506" y="170942"/>
                    <a:pt x="625475" y="163722"/>
                  </a:cubicBezTo>
                  <a:cubicBezTo>
                    <a:pt x="626720" y="159156"/>
                    <a:pt x="630328" y="155512"/>
                    <a:pt x="631825" y="151022"/>
                  </a:cubicBezTo>
                  <a:cubicBezTo>
                    <a:pt x="634585" y="142743"/>
                    <a:pt x="638175" y="125622"/>
                    <a:pt x="638175" y="125622"/>
                  </a:cubicBezTo>
                  <a:cubicBezTo>
                    <a:pt x="639233" y="163722"/>
                    <a:pt x="639537" y="201850"/>
                    <a:pt x="641350" y="239922"/>
                  </a:cubicBezTo>
                  <a:cubicBezTo>
                    <a:pt x="641656" y="246352"/>
                    <a:pt x="643727" y="252584"/>
                    <a:pt x="644525" y="258972"/>
                  </a:cubicBezTo>
                  <a:cubicBezTo>
                    <a:pt x="645844" y="269526"/>
                    <a:pt x="646737" y="280130"/>
                    <a:pt x="647700" y="290722"/>
                  </a:cubicBezTo>
                  <a:cubicBezTo>
                    <a:pt x="651665" y="334332"/>
                    <a:pt x="645028" y="317129"/>
                    <a:pt x="657225" y="341522"/>
                  </a:cubicBezTo>
                  <a:cubicBezTo>
                    <a:pt x="658283" y="346814"/>
                    <a:pt x="659579" y="352063"/>
                    <a:pt x="660400" y="357397"/>
                  </a:cubicBezTo>
                  <a:cubicBezTo>
                    <a:pt x="661697" y="365830"/>
                    <a:pt x="661787" y="374454"/>
                    <a:pt x="663575" y="382797"/>
                  </a:cubicBezTo>
                  <a:cubicBezTo>
                    <a:pt x="664977" y="389342"/>
                    <a:pt x="667808" y="395497"/>
                    <a:pt x="669925" y="401847"/>
                  </a:cubicBezTo>
                  <a:lnTo>
                    <a:pt x="673100" y="411372"/>
                  </a:lnTo>
                  <a:cubicBezTo>
                    <a:pt x="676275" y="408197"/>
                    <a:pt x="680617" y="405863"/>
                    <a:pt x="682625" y="401847"/>
                  </a:cubicBezTo>
                  <a:cubicBezTo>
                    <a:pt x="685038" y="397020"/>
                    <a:pt x="684491" y="391207"/>
                    <a:pt x="685800" y="385972"/>
                  </a:cubicBezTo>
                  <a:cubicBezTo>
                    <a:pt x="686612" y="382725"/>
                    <a:pt x="688163" y="379694"/>
                    <a:pt x="688975" y="376447"/>
                  </a:cubicBezTo>
                  <a:cubicBezTo>
                    <a:pt x="690284" y="371212"/>
                    <a:pt x="690979" y="365840"/>
                    <a:pt x="692150" y="360572"/>
                  </a:cubicBezTo>
                  <a:cubicBezTo>
                    <a:pt x="693097" y="356312"/>
                    <a:pt x="694608" y="352176"/>
                    <a:pt x="695325" y="347872"/>
                  </a:cubicBezTo>
                  <a:cubicBezTo>
                    <a:pt x="696728" y="339456"/>
                    <a:pt x="697017" y="330875"/>
                    <a:pt x="698500" y="322472"/>
                  </a:cubicBezTo>
                  <a:cubicBezTo>
                    <a:pt x="700196" y="312863"/>
                    <a:pt x="702733" y="303422"/>
                    <a:pt x="704850" y="293897"/>
                  </a:cubicBezTo>
                  <a:cubicBezTo>
                    <a:pt x="705908" y="324589"/>
                    <a:pt x="706411" y="355305"/>
                    <a:pt x="708025" y="385972"/>
                  </a:cubicBezTo>
                  <a:cubicBezTo>
                    <a:pt x="708529" y="395542"/>
                    <a:pt x="705450" y="406880"/>
                    <a:pt x="711200" y="414547"/>
                  </a:cubicBezTo>
                  <a:cubicBezTo>
                    <a:pt x="714620" y="419106"/>
                    <a:pt x="715433" y="403964"/>
                    <a:pt x="717550" y="398672"/>
                  </a:cubicBezTo>
                  <a:cubicBezTo>
                    <a:pt x="725506" y="350938"/>
                    <a:pt x="718710" y="383738"/>
                    <a:pt x="723900" y="458997"/>
                  </a:cubicBezTo>
                  <a:cubicBezTo>
                    <a:pt x="724247" y="464024"/>
                    <a:pt x="728487" y="475933"/>
                    <a:pt x="730250" y="481222"/>
                  </a:cubicBezTo>
                  <a:cubicBezTo>
                    <a:pt x="737451" y="452417"/>
                    <a:pt x="729016" y="488010"/>
                    <a:pt x="736600" y="446297"/>
                  </a:cubicBezTo>
                  <a:cubicBezTo>
                    <a:pt x="737381" y="442004"/>
                    <a:pt x="738717" y="437830"/>
                    <a:pt x="739775" y="433597"/>
                  </a:cubicBezTo>
                  <a:cubicBezTo>
                    <a:pt x="740833" y="441005"/>
                    <a:pt x="742076" y="448390"/>
                    <a:pt x="742950" y="455822"/>
                  </a:cubicBezTo>
                  <a:cubicBezTo>
                    <a:pt x="747415" y="493772"/>
                    <a:pt x="742461" y="476579"/>
                    <a:pt x="749300" y="497097"/>
                  </a:cubicBezTo>
                  <a:cubicBezTo>
                    <a:pt x="750536" y="494007"/>
                    <a:pt x="757581" y="477296"/>
                    <a:pt x="758825" y="471697"/>
                  </a:cubicBezTo>
                  <a:cubicBezTo>
                    <a:pt x="760222" y="465413"/>
                    <a:pt x="760942" y="458997"/>
                    <a:pt x="762000" y="452647"/>
                  </a:cubicBezTo>
                  <a:cubicBezTo>
                    <a:pt x="764117" y="456880"/>
                    <a:pt x="766428" y="461022"/>
                    <a:pt x="768350" y="465347"/>
                  </a:cubicBezTo>
                  <a:cubicBezTo>
                    <a:pt x="773412" y="476736"/>
                    <a:pt x="774384" y="480274"/>
                    <a:pt x="777875" y="490747"/>
                  </a:cubicBezTo>
                  <a:cubicBezTo>
                    <a:pt x="778933" y="486514"/>
                    <a:pt x="779851" y="482243"/>
                    <a:pt x="781050" y="478047"/>
                  </a:cubicBezTo>
                  <a:cubicBezTo>
                    <a:pt x="781969" y="474829"/>
                    <a:pt x="783499" y="471789"/>
                    <a:pt x="784225" y="468522"/>
                  </a:cubicBezTo>
                  <a:cubicBezTo>
                    <a:pt x="785622" y="462238"/>
                    <a:pt x="786248" y="455806"/>
                    <a:pt x="787400" y="449472"/>
                  </a:cubicBezTo>
                  <a:cubicBezTo>
                    <a:pt x="788365" y="444163"/>
                    <a:pt x="789754" y="438931"/>
                    <a:pt x="790575" y="433597"/>
                  </a:cubicBezTo>
                  <a:cubicBezTo>
                    <a:pt x="791872" y="425164"/>
                    <a:pt x="792419" y="416625"/>
                    <a:pt x="793750" y="408197"/>
                  </a:cubicBezTo>
                  <a:cubicBezTo>
                    <a:pt x="795595" y="396509"/>
                    <a:pt x="798501" y="384996"/>
                    <a:pt x="800100" y="373272"/>
                  </a:cubicBezTo>
                  <a:cubicBezTo>
                    <a:pt x="801679" y="361690"/>
                    <a:pt x="801452" y="349894"/>
                    <a:pt x="803275" y="338347"/>
                  </a:cubicBezTo>
                  <a:cubicBezTo>
                    <a:pt x="807798" y="309703"/>
                    <a:pt x="808480" y="319558"/>
                    <a:pt x="815975" y="297072"/>
                  </a:cubicBezTo>
                  <a:cubicBezTo>
                    <a:pt x="817355" y="292932"/>
                    <a:pt x="817431" y="288383"/>
                    <a:pt x="819150" y="284372"/>
                  </a:cubicBezTo>
                  <a:cubicBezTo>
                    <a:pt x="820653" y="280865"/>
                    <a:pt x="823950" y="278334"/>
                    <a:pt x="825500" y="274847"/>
                  </a:cubicBezTo>
                  <a:cubicBezTo>
                    <a:pt x="828218" y="268730"/>
                    <a:pt x="829733" y="262147"/>
                    <a:pt x="831850" y="255797"/>
                  </a:cubicBezTo>
                  <a:cubicBezTo>
                    <a:pt x="835386" y="245190"/>
                    <a:pt x="835542" y="245532"/>
                    <a:pt x="838200" y="233572"/>
                  </a:cubicBezTo>
                  <a:cubicBezTo>
                    <a:pt x="839371" y="228304"/>
                    <a:pt x="840162" y="222955"/>
                    <a:pt x="841375" y="217697"/>
                  </a:cubicBezTo>
                  <a:cubicBezTo>
                    <a:pt x="846746" y="194421"/>
                    <a:pt x="845652" y="198517"/>
                    <a:pt x="850900" y="182772"/>
                  </a:cubicBezTo>
                  <a:cubicBezTo>
                    <a:pt x="853401" y="249061"/>
                    <a:pt x="850488" y="326661"/>
                    <a:pt x="863600" y="395497"/>
                  </a:cubicBezTo>
                  <a:cubicBezTo>
                    <a:pt x="865215" y="403978"/>
                    <a:pt x="869969" y="417780"/>
                    <a:pt x="873125" y="427247"/>
                  </a:cubicBezTo>
                  <a:cubicBezTo>
                    <a:pt x="874343" y="451610"/>
                    <a:pt x="874126" y="486226"/>
                    <a:pt x="879475" y="512972"/>
                  </a:cubicBezTo>
                  <a:cubicBezTo>
                    <a:pt x="880131" y="516254"/>
                    <a:pt x="881924" y="519230"/>
                    <a:pt x="882650" y="522497"/>
                  </a:cubicBezTo>
                  <a:cubicBezTo>
                    <a:pt x="885554" y="535566"/>
                    <a:pt x="885533" y="544710"/>
                    <a:pt x="889000" y="557422"/>
                  </a:cubicBezTo>
                  <a:cubicBezTo>
                    <a:pt x="890761" y="563880"/>
                    <a:pt x="895350" y="576472"/>
                    <a:pt x="895350" y="576472"/>
                  </a:cubicBezTo>
                  <a:cubicBezTo>
                    <a:pt x="894292" y="554247"/>
                    <a:pt x="893882" y="531982"/>
                    <a:pt x="892175" y="509797"/>
                  </a:cubicBezTo>
                  <a:cubicBezTo>
                    <a:pt x="889389" y="473584"/>
                    <a:pt x="885662" y="517291"/>
                    <a:pt x="892175" y="471697"/>
                  </a:cubicBezTo>
                  <a:cubicBezTo>
                    <a:pt x="893233" y="474872"/>
                    <a:pt x="894597" y="477961"/>
                    <a:pt x="895350" y="481222"/>
                  </a:cubicBezTo>
                  <a:cubicBezTo>
                    <a:pt x="895413" y="481495"/>
                    <a:pt x="901970" y="516958"/>
                    <a:pt x="904875" y="525672"/>
                  </a:cubicBezTo>
                  <a:cubicBezTo>
                    <a:pt x="906677" y="531079"/>
                    <a:pt x="909224" y="536211"/>
                    <a:pt x="911225" y="541547"/>
                  </a:cubicBezTo>
                  <a:cubicBezTo>
                    <a:pt x="912400" y="544681"/>
                    <a:pt x="913342" y="547897"/>
                    <a:pt x="914400" y="551072"/>
                  </a:cubicBezTo>
                  <a:cubicBezTo>
                    <a:pt x="920335" y="533268"/>
                    <a:pt x="916763" y="544794"/>
                    <a:pt x="923925" y="516147"/>
                  </a:cubicBezTo>
                  <a:lnTo>
                    <a:pt x="927100" y="503447"/>
                  </a:lnTo>
                  <a:cubicBezTo>
                    <a:pt x="928158" y="514030"/>
                    <a:pt x="924998" y="525962"/>
                    <a:pt x="930275" y="535197"/>
                  </a:cubicBezTo>
                  <a:cubicBezTo>
                    <a:pt x="932503" y="539096"/>
                    <a:pt x="937976" y="529775"/>
                    <a:pt x="939800" y="525672"/>
                  </a:cubicBezTo>
                  <a:cubicBezTo>
                    <a:pt x="942415" y="519789"/>
                    <a:pt x="941578" y="512906"/>
                    <a:pt x="942975" y="506622"/>
                  </a:cubicBezTo>
                  <a:cubicBezTo>
                    <a:pt x="943701" y="503355"/>
                    <a:pt x="945092" y="500272"/>
                    <a:pt x="946150" y="497097"/>
                  </a:cubicBezTo>
                  <a:cubicBezTo>
                    <a:pt x="947208" y="503447"/>
                    <a:pt x="947475" y="509981"/>
                    <a:pt x="949325" y="516147"/>
                  </a:cubicBezTo>
                  <a:cubicBezTo>
                    <a:pt x="950685" y="520680"/>
                    <a:pt x="953811" y="524497"/>
                    <a:pt x="955675" y="528847"/>
                  </a:cubicBezTo>
                  <a:cubicBezTo>
                    <a:pt x="956993" y="531923"/>
                    <a:pt x="957969" y="535143"/>
                    <a:pt x="958850" y="538372"/>
                  </a:cubicBezTo>
                  <a:cubicBezTo>
                    <a:pt x="963996" y="557240"/>
                    <a:pt x="961290" y="560985"/>
                    <a:pt x="971550" y="573297"/>
                  </a:cubicBezTo>
                  <a:cubicBezTo>
                    <a:pt x="974425" y="576746"/>
                    <a:pt x="977900" y="579647"/>
                    <a:pt x="981075" y="582822"/>
                  </a:cubicBezTo>
                  <a:cubicBezTo>
                    <a:pt x="983192" y="577530"/>
                    <a:pt x="986043" y="572476"/>
                    <a:pt x="987425" y="566947"/>
                  </a:cubicBezTo>
                  <a:cubicBezTo>
                    <a:pt x="992681" y="545921"/>
                    <a:pt x="993411" y="483142"/>
                    <a:pt x="993775" y="478047"/>
                  </a:cubicBezTo>
                  <a:cubicBezTo>
                    <a:pt x="994308" y="470582"/>
                    <a:pt x="995892" y="463230"/>
                    <a:pt x="996950" y="455822"/>
                  </a:cubicBezTo>
                  <a:cubicBezTo>
                    <a:pt x="998008" y="399730"/>
                    <a:pt x="998158" y="343614"/>
                    <a:pt x="1000125" y="287547"/>
                  </a:cubicBezTo>
                  <a:cubicBezTo>
                    <a:pt x="1000278" y="283186"/>
                    <a:pt x="1002444" y="279126"/>
                    <a:pt x="1003300" y="274847"/>
                  </a:cubicBezTo>
                  <a:cubicBezTo>
                    <a:pt x="1005115" y="265771"/>
                    <a:pt x="1007096" y="249286"/>
                    <a:pt x="1009650" y="239922"/>
                  </a:cubicBezTo>
                  <a:cubicBezTo>
                    <a:pt x="1011411" y="233464"/>
                    <a:pt x="1012287" y="226441"/>
                    <a:pt x="1016000" y="220872"/>
                  </a:cubicBezTo>
                  <a:cubicBezTo>
                    <a:pt x="1030371" y="199316"/>
                    <a:pt x="1013587" y="226302"/>
                    <a:pt x="1028700" y="192297"/>
                  </a:cubicBezTo>
                  <a:cubicBezTo>
                    <a:pt x="1045113" y="155368"/>
                    <a:pt x="1026646" y="207985"/>
                    <a:pt x="1038225" y="173247"/>
                  </a:cubicBezTo>
                  <a:cubicBezTo>
                    <a:pt x="1039283" y="164780"/>
                    <a:pt x="1040103" y="156280"/>
                    <a:pt x="1041400" y="147847"/>
                  </a:cubicBezTo>
                  <a:cubicBezTo>
                    <a:pt x="1042221" y="142513"/>
                    <a:pt x="1043688" y="137295"/>
                    <a:pt x="1044575" y="131972"/>
                  </a:cubicBezTo>
                  <a:cubicBezTo>
                    <a:pt x="1045805" y="124590"/>
                    <a:pt x="1046692" y="117155"/>
                    <a:pt x="1047750" y="109747"/>
                  </a:cubicBezTo>
                  <a:cubicBezTo>
                    <a:pt x="1050558" y="118170"/>
                    <a:pt x="1052391" y="122860"/>
                    <a:pt x="1054100" y="131972"/>
                  </a:cubicBezTo>
                  <a:cubicBezTo>
                    <a:pt x="1056473" y="144627"/>
                    <a:pt x="1056379" y="157858"/>
                    <a:pt x="1060450" y="170072"/>
                  </a:cubicBezTo>
                  <a:cubicBezTo>
                    <a:pt x="1070362" y="199808"/>
                    <a:pt x="1063991" y="178071"/>
                    <a:pt x="1069975" y="204997"/>
                  </a:cubicBezTo>
                  <a:cubicBezTo>
                    <a:pt x="1070922" y="209257"/>
                    <a:pt x="1072503" y="213382"/>
                    <a:pt x="1073150" y="217697"/>
                  </a:cubicBezTo>
                  <a:cubicBezTo>
                    <a:pt x="1075681" y="234573"/>
                    <a:pt x="1077293" y="251575"/>
                    <a:pt x="1079500" y="268497"/>
                  </a:cubicBezTo>
                  <a:cubicBezTo>
                    <a:pt x="1080468" y="275918"/>
                    <a:pt x="1081617" y="283314"/>
                    <a:pt x="1082675" y="290722"/>
                  </a:cubicBezTo>
                  <a:cubicBezTo>
                    <a:pt x="1083733" y="319297"/>
                    <a:pt x="1084386" y="347890"/>
                    <a:pt x="1085850" y="376447"/>
                  </a:cubicBezTo>
                  <a:cubicBezTo>
                    <a:pt x="1086503" y="389174"/>
                    <a:pt x="1087444" y="401901"/>
                    <a:pt x="1089025" y="414547"/>
                  </a:cubicBezTo>
                  <a:cubicBezTo>
                    <a:pt x="1089822" y="420926"/>
                    <a:pt x="1093266" y="430446"/>
                    <a:pt x="1095375" y="436772"/>
                  </a:cubicBezTo>
                  <a:cubicBezTo>
                    <a:pt x="1096433" y="433597"/>
                    <a:pt x="1096183" y="424880"/>
                    <a:pt x="1098550" y="427247"/>
                  </a:cubicBezTo>
                  <a:cubicBezTo>
                    <a:pt x="1102366" y="431063"/>
                    <a:pt x="1100962" y="437780"/>
                    <a:pt x="1101725" y="443122"/>
                  </a:cubicBezTo>
                  <a:cubicBezTo>
                    <a:pt x="1103080" y="452609"/>
                    <a:pt x="1103842" y="462172"/>
                    <a:pt x="1104900" y="471697"/>
                  </a:cubicBezTo>
                  <a:cubicBezTo>
                    <a:pt x="1105958" y="468522"/>
                    <a:pt x="1107156" y="465390"/>
                    <a:pt x="1108075" y="462172"/>
                  </a:cubicBezTo>
                  <a:cubicBezTo>
                    <a:pt x="1109274" y="457976"/>
                    <a:pt x="1106886" y="449472"/>
                    <a:pt x="1111250" y="449472"/>
                  </a:cubicBezTo>
                  <a:cubicBezTo>
                    <a:pt x="1115614" y="449472"/>
                    <a:pt x="1113367" y="457939"/>
                    <a:pt x="1114425" y="462172"/>
                  </a:cubicBezTo>
                  <a:cubicBezTo>
                    <a:pt x="1117600" y="458997"/>
                    <a:pt x="1121459" y="456383"/>
                    <a:pt x="1123950" y="452647"/>
                  </a:cubicBezTo>
                  <a:cubicBezTo>
                    <a:pt x="1125806" y="449862"/>
                    <a:pt x="1125269" y="440337"/>
                    <a:pt x="1127125" y="443122"/>
                  </a:cubicBezTo>
                  <a:cubicBezTo>
                    <a:pt x="1130696" y="448478"/>
                    <a:pt x="1128903" y="455888"/>
                    <a:pt x="1130300" y="462172"/>
                  </a:cubicBezTo>
                  <a:cubicBezTo>
                    <a:pt x="1131026" y="465439"/>
                    <a:pt x="1132417" y="468522"/>
                    <a:pt x="1133475" y="471697"/>
                  </a:cubicBezTo>
                  <a:cubicBezTo>
                    <a:pt x="1141022" y="441509"/>
                    <a:pt x="1131847" y="472131"/>
                    <a:pt x="1139825" y="490747"/>
                  </a:cubicBezTo>
                  <a:cubicBezTo>
                    <a:pt x="1141328" y="494254"/>
                    <a:pt x="1144058" y="484397"/>
                    <a:pt x="1146175" y="481222"/>
                  </a:cubicBezTo>
                  <a:cubicBezTo>
                    <a:pt x="1148292" y="487572"/>
                    <a:pt x="1151212" y="493708"/>
                    <a:pt x="1152525" y="500272"/>
                  </a:cubicBezTo>
                  <a:cubicBezTo>
                    <a:pt x="1157013" y="522711"/>
                    <a:pt x="1153993" y="511027"/>
                    <a:pt x="1162050" y="535197"/>
                  </a:cubicBezTo>
                  <a:lnTo>
                    <a:pt x="1165225" y="544722"/>
                  </a:lnTo>
                  <a:cubicBezTo>
                    <a:pt x="1166283" y="547897"/>
                    <a:pt x="1165225" y="553189"/>
                    <a:pt x="1168400" y="554247"/>
                  </a:cubicBezTo>
                  <a:lnTo>
                    <a:pt x="1177925" y="557422"/>
                  </a:lnTo>
                  <a:cubicBezTo>
                    <a:pt x="1180042" y="550014"/>
                    <a:pt x="1176570" y="535197"/>
                    <a:pt x="1184275" y="535197"/>
                  </a:cubicBezTo>
                  <a:cubicBezTo>
                    <a:pt x="1191759" y="535197"/>
                    <a:pt x="1180757" y="560769"/>
                    <a:pt x="1187450" y="557422"/>
                  </a:cubicBezTo>
                  <a:cubicBezTo>
                    <a:pt x="1195082" y="553606"/>
                    <a:pt x="1189567" y="540489"/>
                    <a:pt x="1190625" y="532022"/>
                  </a:cubicBezTo>
                  <a:cubicBezTo>
                    <a:pt x="1193049" y="563537"/>
                    <a:pt x="1190797" y="564372"/>
                    <a:pt x="1196975" y="585997"/>
                  </a:cubicBezTo>
                  <a:cubicBezTo>
                    <a:pt x="1197894" y="589215"/>
                    <a:pt x="1198059" y="592909"/>
                    <a:pt x="1200150" y="595522"/>
                  </a:cubicBezTo>
                  <a:cubicBezTo>
                    <a:pt x="1202534" y="598502"/>
                    <a:pt x="1206500" y="599755"/>
                    <a:pt x="1209675" y="601872"/>
                  </a:cubicBezTo>
                  <a:cubicBezTo>
                    <a:pt x="1211792" y="605047"/>
                    <a:pt x="1219200" y="618805"/>
                    <a:pt x="1225550" y="617747"/>
                  </a:cubicBezTo>
                  <a:cubicBezTo>
                    <a:pt x="1229979" y="617009"/>
                    <a:pt x="1231900" y="611397"/>
                    <a:pt x="1235075" y="608222"/>
                  </a:cubicBezTo>
                  <a:cubicBezTo>
                    <a:pt x="1236133" y="578589"/>
                    <a:pt x="1236904" y="548944"/>
                    <a:pt x="1238250" y="519322"/>
                  </a:cubicBezTo>
                  <a:cubicBezTo>
                    <a:pt x="1239020" y="502373"/>
                    <a:pt x="1240869" y="485479"/>
                    <a:pt x="1241425" y="468522"/>
                  </a:cubicBezTo>
                  <a:cubicBezTo>
                    <a:pt x="1242986" y="420911"/>
                    <a:pt x="1241958" y="373210"/>
                    <a:pt x="1244600" y="325647"/>
                  </a:cubicBezTo>
                  <a:cubicBezTo>
                    <a:pt x="1245141" y="315905"/>
                    <a:pt x="1248436" y="306500"/>
                    <a:pt x="1250950" y="297072"/>
                  </a:cubicBezTo>
                  <a:cubicBezTo>
                    <a:pt x="1252675" y="290605"/>
                    <a:pt x="1255183" y="284372"/>
                    <a:pt x="1257300" y="278022"/>
                  </a:cubicBezTo>
                  <a:lnTo>
                    <a:pt x="1260475" y="268497"/>
                  </a:lnTo>
                  <a:cubicBezTo>
                    <a:pt x="1261533" y="274847"/>
                    <a:pt x="1262740" y="281174"/>
                    <a:pt x="1263650" y="287547"/>
                  </a:cubicBezTo>
                  <a:cubicBezTo>
                    <a:pt x="1266426" y="306980"/>
                    <a:pt x="1272119" y="360594"/>
                    <a:pt x="1273175" y="370097"/>
                  </a:cubicBezTo>
                  <a:lnTo>
                    <a:pt x="1276350" y="398672"/>
                  </a:lnTo>
                  <a:cubicBezTo>
                    <a:pt x="1278467" y="392322"/>
                    <a:pt x="1281600" y="373020"/>
                    <a:pt x="1282700" y="379622"/>
                  </a:cubicBezTo>
                  <a:cubicBezTo>
                    <a:pt x="1283758" y="385972"/>
                    <a:pt x="1284314" y="392427"/>
                    <a:pt x="1285875" y="398672"/>
                  </a:cubicBezTo>
                  <a:cubicBezTo>
                    <a:pt x="1287498" y="405166"/>
                    <a:pt x="1292225" y="417722"/>
                    <a:pt x="1292225" y="417722"/>
                  </a:cubicBezTo>
                  <a:cubicBezTo>
                    <a:pt x="1296458" y="412430"/>
                    <a:pt x="1301333" y="407594"/>
                    <a:pt x="1304925" y="401847"/>
                  </a:cubicBezTo>
                  <a:cubicBezTo>
                    <a:pt x="1306699" y="399009"/>
                    <a:pt x="1306603" y="395315"/>
                    <a:pt x="1308100" y="392322"/>
                  </a:cubicBezTo>
                  <a:cubicBezTo>
                    <a:pt x="1309807" y="388909"/>
                    <a:pt x="1312333" y="385972"/>
                    <a:pt x="1314450" y="382797"/>
                  </a:cubicBezTo>
                  <a:cubicBezTo>
                    <a:pt x="1315508" y="405022"/>
                    <a:pt x="1313261" y="427654"/>
                    <a:pt x="1317625" y="449472"/>
                  </a:cubicBezTo>
                  <a:cubicBezTo>
                    <a:pt x="1318281" y="452754"/>
                    <a:pt x="1324783" y="448664"/>
                    <a:pt x="1327150" y="446297"/>
                  </a:cubicBezTo>
                  <a:cubicBezTo>
                    <a:pt x="1329517" y="443930"/>
                    <a:pt x="1329267" y="439947"/>
                    <a:pt x="1330325" y="436772"/>
                  </a:cubicBezTo>
                  <a:cubicBezTo>
                    <a:pt x="1332442" y="441005"/>
                    <a:pt x="1335430" y="444906"/>
                    <a:pt x="1336675" y="449472"/>
                  </a:cubicBezTo>
                  <a:cubicBezTo>
                    <a:pt x="1342147" y="469538"/>
                    <a:pt x="1336668" y="481244"/>
                    <a:pt x="1343025" y="462172"/>
                  </a:cubicBezTo>
                  <a:cubicBezTo>
                    <a:pt x="1344083" y="483339"/>
                    <a:pt x="1342569" y="504792"/>
                    <a:pt x="1346200" y="525672"/>
                  </a:cubicBezTo>
                  <a:cubicBezTo>
                    <a:pt x="1346969" y="530096"/>
                    <a:pt x="1354685" y="530829"/>
                    <a:pt x="1355725" y="535197"/>
                  </a:cubicBezTo>
                  <a:cubicBezTo>
                    <a:pt x="1360165" y="553843"/>
                    <a:pt x="1362075" y="592347"/>
                    <a:pt x="1362075" y="592347"/>
                  </a:cubicBezTo>
                  <a:cubicBezTo>
                    <a:pt x="1364192" y="582822"/>
                    <a:pt x="1366231" y="573279"/>
                    <a:pt x="1368425" y="563772"/>
                  </a:cubicBezTo>
                  <a:cubicBezTo>
                    <a:pt x="1369406" y="559520"/>
                    <a:pt x="1370819" y="555365"/>
                    <a:pt x="1371600" y="551072"/>
                  </a:cubicBezTo>
                  <a:cubicBezTo>
                    <a:pt x="1372939" y="543709"/>
                    <a:pt x="1373436" y="536210"/>
                    <a:pt x="1374775" y="528847"/>
                  </a:cubicBezTo>
                  <a:cubicBezTo>
                    <a:pt x="1375556" y="524554"/>
                    <a:pt x="1377003" y="520407"/>
                    <a:pt x="1377950" y="516147"/>
                  </a:cubicBezTo>
                  <a:cubicBezTo>
                    <a:pt x="1379121" y="510879"/>
                    <a:pt x="1379816" y="505507"/>
                    <a:pt x="1381125" y="500272"/>
                  </a:cubicBezTo>
                  <a:cubicBezTo>
                    <a:pt x="1381937" y="497025"/>
                    <a:pt x="1383488" y="493994"/>
                    <a:pt x="1384300" y="490747"/>
                  </a:cubicBezTo>
                  <a:cubicBezTo>
                    <a:pt x="1385609" y="485512"/>
                    <a:pt x="1386417" y="480164"/>
                    <a:pt x="1387475" y="474872"/>
                  </a:cubicBezTo>
                  <a:cubicBezTo>
                    <a:pt x="1388533" y="491805"/>
                    <a:pt x="1389297" y="508760"/>
                    <a:pt x="1390650" y="525672"/>
                  </a:cubicBezTo>
                  <a:cubicBezTo>
                    <a:pt x="1391414" y="535225"/>
                    <a:pt x="1389539" y="545675"/>
                    <a:pt x="1393825" y="554247"/>
                  </a:cubicBezTo>
                  <a:cubicBezTo>
                    <a:pt x="1395532" y="557660"/>
                    <a:pt x="1398282" y="548035"/>
                    <a:pt x="1400175" y="544722"/>
                  </a:cubicBezTo>
                  <a:cubicBezTo>
                    <a:pt x="1407650" y="531641"/>
                    <a:pt x="1407671" y="528584"/>
                    <a:pt x="1412875" y="512972"/>
                  </a:cubicBezTo>
                  <a:lnTo>
                    <a:pt x="1416050" y="503447"/>
                  </a:lnTo>
                  <a:cubicBezTo>
                    <a:pt x="1417108" y="508739"/>
                    <a:pt x="1418854" y="524706"/>
                    <a:pt x="1419225" y="519322"/>
                  </a:cubicBezTo>
                  <a:cubicBezTo>
                    <a:pt x="1421702" y="483408"/>
                    <a:pt x="1419708" y="447270"/>
                    <a:pt x="1422400" y="411372"/>
                  </a:cubicBezTo>
                  <a:cubicBezTo>
                    <a:pt x="1423471" y="397091"/>
                    <a:pt x="1430548" y="391761"/>
                    <a:pt x="1435100" y="379622"/>
                  </a:cubicBezTo>
                  <a:cubicBezTo>
                    <a:pt x="1436997" y="374563"/>
                    <a:pt x="1438498" y="362711"/>
                    <a:pt x="1441450" y="357397"/>
                  </a:cubicBezTo>
                  <a:cubicBezTo>
                    <a:pt x="1445156" y="350726"/>
                    <a:pt x="1451737" y="345587"/>
                    <a:pt x="1454150" y="338347"/>
                  </a:cubicBezTo>
                  <a:lnTo>
                    <a:pt x="1460500" y="319297"/>
                  </a:lnTo>
                  <a:cubicBezTo>
                    <a:pt x="1461558" y="311889"/>
                    <a:pt x="1462849" y="304510"/>
                    <a:pt x="1463675" y="297072"/>
                  </a:cubicBezTo>
                  <a:cubicBezTo>
                    <a:pt x="1467025" y="266921"/>
                    <a:pt x="1467795" y="245747"/>
                    <a:pt x="1470025" y="214522"/>
                  </a:cubicBezTo>
                  <a:cubicBezTo>
                    <a:pt x="1471443" y="194664"/>
                    <a:pt x="1473407" y="165451"/>
                    <a:pt x="1476375" y="144672"/>
                  </a:cubicBezTo>
                  <a:cubicBezTo>
                    <a:pt x="1477138" y="139330"/>
                    <a:pt x="1478492" y="134089"/>
                    <a:pt x="1479550" y="128797"/>
                  </a:cubicBezTo>
                  <a:cubicBezTo>
                    <a:pt x="1480608" y="133030"/>
                    <a:pt x="1481869" y="137218"/>
                    <a:pt x="1482725" y="141497"/>
                  </a:cubicBezTo>
                  <a:cubicBezTo>
                    <a:pt x="1483988" y="147810"/>
                    <a:pt x="1484503" y="154263"/>
                    <a:pt x="1485900" y="160547"/>
                  </a:cubicBezTo>
                  <a:cubicBezTo>
                    <a:pt x="1487210" y="166443"/>
                    <a:pt x="1494077" y="182352"/>
                    <a:pt x="1495425" y="185947"/>
                  </a:cubicBezTo>
                  <a:cubicBezTo>
                    <a:pt x="1496600" y="189081"/>
                    <a:pt x="1497542" y="192297"/>
                    <a:pt x="1498600" y="195472"/>
                  </a:cubicBezTo>
                  <a:cubicBezTo>
                    <a:pt x="1499658" y="214522"/>
                    <a:pt x="1500312" y="233599"/>
                    <a:pt x="1501775" y="252622"/>
                  </a:cubicBezTo>
                  <a:cubicBezTo>
                    <a:pt x="1502429" y="261129"/>
                    <a:pt x="1503700" y="269582"/>
                    <a:pt x="1504950" y="278022"/>
                  </a:cubicBezTo>
                  <a:cubicBezTo>
                    <a:pt x="1513609" y="336472"/>
                    <a:pt x="1509869" y="319923"/>
                    <a:pt x="1517650" y="351047"/>
                  </a:cubicBezTo>
                  <a:cubicBezTo>
                    <a:pt x="1518708" y="363747"/>
                    <a:pt x="1519141" y="376515"/>
                    <a:pt x="1520825" y="389147"/>
                  </a:cubicBezTo>
                  <a:cubicBezTo>
                    <a:pt x="1521267" y="392464"/>
                    <a:pt x="1523081" y="395454"/>
                    <a:pt x="1524000" y="398672"/>
                  </a:cubicBezTo>
                  <a:cubicBezTo>
                    <a:pt x="1525199" y="402868"/>
                    <a:pt x="1526117" y="407139"/>
                    <a:pt x="1527175" y="411372"/>
                  </a:cubicBezTo>
                  <a:cubicBezTo>
                    <a:pt x="1529292" y="406080"/>
                    <a:pt x="1527996" y="396879"/>
                    <a:pt x="1533525" y="395497"/>
                  </a:cubicBezTo>
                  <a:cubicBezTo>
                    <a:pt x="1538117" y="394349"/>
                    <a:pt x="1538213" y="403765"/>
                    <a:pt x="1539875" y="408197"/>
                  </a:cubicBezTo>
                  <a:cubicBezTo>
                    <a:pt x="1541407" y="412283"/>
                    <a:pt x="1541331" y="416886"/>
                    <a:pt x="1543050" y="420897"/>
                  </a:cubicBezTo>
                  <a:cubicBezTo>
                    <a:pt x="1544553" y="424404"/>
                    <a:pt x="1547693" y="427009"/>
                    <a:pt x="1549400" y="430422"/>
                  </a:cubicBezTo>
                  <a:cubicBezTo>
                    <a:pt x="1550897" y="433415"/>
                    <a:pt x="1551517" y="436772"/>
                    <a:pt x="1552575" y="439947"/>
                  </a:cubicBezTo>
                  <a:cubicBezTo>
                    <a:pt x="1554692" y="434655"/>
                    <a:pt x="1553827" y="426621"/>
                    <a:pt x="1558925" y="424072"/>
                  </a:cubicBezTo>
                  <a:cubicBezTo>
                    <a:pt x="1562338" y="422365"/>
                    <a:pt x="1563725" y="430110"/>
                    <a:pt x="1565275" y="433597"/>
                  </a:cubicBezTo>
                  <a:cubicBezTo>
                    <a:pt x="1567993" y="439714"/>
                    <a:pt x="1571625" y="452647"/>
                    <a:pt x="1571625" y="452647"/>
                  </a:cubicBezTo>
                  <a:cubicBezTo>
                    <a:pt x="1573742" y="479105"/>
                    <a:pt x="1575418" y="505603"/>
                    <a:pt x="1577975" y="532022"/>
                  </a:cubicBezTo>
                  <a:cubicBezTo>
                    <a:pt x="1579724" y="550095"/>
                    <a:pt x="1581741" y="552845"/>
                    <a:pt x="1587500" y="570122"/>
                  </a:cubicBezTo>
                  <a:cubicBezTo>
                    <a:pt x="1588558" y="573297"/>
                    <a:pt x="1588819" y="576862"/>
                    <a:pt x="1590675" y="579647"/>
                  </a:cubicBezTo>
                  <a:lnTo>
                    <a:pt x="1597025" y="589172"/>
                  </a:lnTo>
                  <a:cubicBezTo>
                    <a:pt x="1603428" y="614785"/>
                    <a:pt x="1603375" y="620016"/>
                    <a:pt x="1603375" y="551072"/>
                  </a:cubicBezTo>
                  <a:cubicBezTo>
                    <a:pt x="1603375" y="501319"/>
                    <a:pt x="1600200" y="451600"/>
                    <a:pt x="1600200" y="401847"/>
                  </a:cubicBezTo>
                  <a:cubicBezTo>
                    <a:pt x="1600200" y="394363"/>
                    <a:pt x="1602145" y="416690"/>
                    <a:pt x="1603375" y="424072"/>
                  </a:cubicBezTo>
                  <a:cubicBezTo>
                    <a:pt x="1604262" y="429395"/>
                    <a:pt x="1605379" y="434679"/>
                    <a:pt x="1606550" y="439947"/>
                  </a:cubicBezTo>
                  <a:cubicBezTo>
                    <a:pt x="1607497" y="444207"/>
                    <a:pt x="1608778" y="448387"/>
                    <a:pt x="1609725" y="452647"/>
                  </a:cubicBezTo>
                  <a:cubicBezTo>
                    <a:pt x="1610896" y="457915"/>
                    <a:pt x="1611729" y="463254"/>
                    <a:pt x="1612900" y="468522"/>
                  </a:cubicBezTo>
                  <a:cubicBezTo>
                    <a:pt x="1613847" y="472782"/>
                    <a:pt x="1615219" y="476943"/>
                    <a:pt x="1616075" y="481222"/>
                  </a:cubicBezTo>
                  <a:cubicBezTo>
                    <a:pt x="1617338" y="487535"/>
                    <a:pt x="1618192" y="493922"/>
                    <a:pt x="1619250" y="500272"/>
                  </a:cubicBezTo>
                  <a:cubicBezTo>
                    <a:pt x="1621367" y="497097"/>
                    <a:pt x="1621980" y="489540"/>
                    <a:pt x="1625600" y="490747"/>
                  </a:cubicBezTo>
                  <a:cubicBezTo>
                    <a:pt x="1637901" y="494847"/>
                    <a:pt x="1619183" y="517835"/>
                    <a:pt x="1635125" y="493922"/>
                  </a:cubicBezTo>
                  <a:cubicBezTo>
                    <a:pt x="1636183" y="498155"/>
                    <a:pt x="1637723" y="502297"/>
                    <a:pt x="1638300" y="506622"/>
                  </a:cubicBezTo>
                  <a:cubicBezTo>
                    <a:pt x="1639845" y="518209"/>
                    <a:pt x="1640109" y="529937"/>
                    <a:pt x="1641475" y="541547"/>
                  </a:cubicBezTo>
                  <a:cubicBezTo>
                    <a:pt x="1642812" y="552910"/>
                    <a:pt x="1647526" y="576442"/>
                    <a:pt x="1651000" y="585997"/>
                  </a:cubicBezTo>
                  <a:cubicBezTo>
                    <a:pt x="1652304" y="589583"/>
                    <a:pt x="1655233" y="592347"/>
                    <a:pt x="1657350" y="595522"/>
                  </a:cubicBezTo>
                  <a:cubicBezTo>
                    <a:pt x="1659467" y="605047"/>
                    <a:pt x="1658680" y="632464"/>
                    <a:pt x="1663700" y="624097"/>
                  </a:cubicBezTo>
                  <a:cubicBezTo>
                    <a:pt x="1671343" y="611359"/>
                    <a:pt x="1665139" y="594400"/>
                    <a:pt x="1666875" y="579647"/>
                  </a:cubicBezTo>
                  <a:cubicBezTo>
                    <a:pt x="1667266" y="576323"/>
                    <a:pt x="1668992" y="573297"/>
                    <a:pt x="1670050" y="570122"/>
                  </a:cubicBezTo>
                  <a:cubicBezTo>
                    <a:pt x="1670757" y="513572"/>
                    <a:pt x="1635499" y="380555"/>
                    <a:pt x="1679575" y="303422"/>
                  </a:cubicBezTo>
                  <a:cubicBezTo>
                    <a:pt x="1681468" y="300109"/>
                    <a:pt x="1683808" y="297072"/>
                    <a:pt x="1685925" y="293897"/>
                  </a:cubicBezTo>
                  <a:cubicBezTo>
                    <a:pt x="1686714" y="282057"/>
                    <a:pt x="1688206" y="241678"/>
                    <a:pt x="1692275" y="224047"/>
                  </a:cubicBezTo>
                  <a:cubicBezTo>
                    <a:pt x="1693780" y="217525"/>
                    <a:pt x="1696508" y="211347"/>
                    <a:pt x="1698625" y="204997"/>
                  </a:cubicBezTo>
                  <a:cubicBezTo>
                    <a:pt x="1699683" y="201822"/>
                    <a:pt x="1699015" y="197328"/>
                    <a:pt x="1701800" y="195472"/>
                  </a:cubicBezTo>
                  <a:lnTo>
                    <a:pt x="1711325" y="189122"/>
                  </a:lnTo>
                  <a:cubicBezTo>
                    <a:pt x="1718781" y="226404"/>
                    <a:pt x="1711689" y="187139"/>
                    <a:pt x="1717675" y="258972"/>
                  </a:cubicBezTo>
                  <a:cubicBezTo>
                    <a:pt x="1719510" y="280987"/>
                    <a:pt x="1720176" y="276578"/>
                    <a:pt x="1724025" y="293897"/>
                  </a:cubicBezTo>
                  <a:cubicBezTo>
                    <a:pt x="1732087" y="330174"/>
                    <a:pt x="1722632" y="291499"/>
                    <a:pt x="1730375" y="322472"/>
                  </a:cubicBezTo>
                  <a:cubicBezTo>
                    <a:pt x="1731433" y="335172"/>
                    <a:pt x="1731335" y="348022"/>
                    <a:pt x="1733550" y="360572"/>
                  </a:cubicBezTo>
                  <a:cubicBezTo>
                    <a:pt x="1735027" y="368941"/>
                    <a:pt x="1742858" y="381232"/>
                    <a:pt x="1746250" y="389147"/>
                  </a:cubicBezTo>
                  <a:cubicBezTo>
                    <a:pt x="1754494" y="408382"/>
                    <a:pt x="1742619" y="388236"/>
                    <a:pt x="1755775" y="414547"/>
                  </a:cubicBezTo>
                  <a:cubicBezTo>
                    <a:pt x="1757482" y="417960"/>
                    <a:pt x="1760272" y="420736"/>
                    <a:pt x="1762125" y="424072"/>
                  </a:cubicBezTo>
                  <a:cubicBezTo>
                    <a:pt x="1765573" y="430278"/>
                    <a:pt x="1768475" y="436772"/>
                    <a:pt x="1771650" y="443122"/>
                  </a:cubicBezTo>
                  <a:cubicBezTo>
                    <a:pt x="1772708" y="448414"/>
                    <a:pt x="1774004" y="453663"/>
                    <a:pt x="1774825" y="458997"/>
                  </a:cubicBezTo>
                  <a:cubicBezTo>
                    <a:pt x="1776122" y="467430"/>
                    <a:pt x="1771967" y="478364"/>
                    <a:pt x="1778000" y="484397"/>
                  </a:cubicBezTo>
                  <a:cubicBezTo>
                    <a:pt x="1781742" y="488139"/>
                    <a:pt x="1784350" y="475930"/>
                    <a:pt x="1787525" y="471697"/>
                  </a:cubicBezTo>
                  <a:cubicBezTo>
                    <a:pt x="1788583" y="467464"/>
                    <a:pt x="1786560" y="460377"/>
                    <a:pt x="1790700" y="458997"/>
                  </a:cubicBezTo>
                  <a:cubicBezTo>
                    <a:pt x="1794320" y="457790"/>
                    <a:pt x="1795343" y="465109"/>
                    <a:pt x="1797050" y="468522"/>
                  </a:cubicBezTo>
                  <a:cubicBezTo>
                    <a:pt x="1799599" y="473620"/>
                    <a:pt x="1800851" y="479299"/>
                    <a:pt x="1803400" y="484397"/>
                  </a:cubicBezTo>
                  <a:cubicBezTo>
                    <a:pt x="1815710" y="509016"/>
                    <a:pt x="1804945" y="479506"/>
                    <a:pt x="1812925" y="503447"/>
                  </a:cubicBezTo>
                  <a:cubicBezTo>
                    <a:pt x="1813983" y="510855"/>
                    <a:pt x="1815172" y="518246"/>
                    <a:pt x="1816100" y="525672"/>
                  </a:cubicBezTo>
                  <a:cubicBezTo>
                    <a:pt x="1820354" y="559700"/>
                    <a:pt x="1815997" y="544412"/>
                    <a:pt x="1822450" y="563772"/>
                  </a:cubicBezTo>
                  <a:cubicBezTo>
                    <a:pt x="1825625" y="543664"/>
                    <a:pt x="1827983" y="523409"/>
                    <a:pt x="1831975" y="503447"/>
                  </a:cubicBezTo>
                  <a:cubicBezTo>
                    <a:pt x="1833033" y="498155"/>
                    <a:pt x="1833255" y="492625"/>
                    <a:pt x="1835150" y="487572"/>
                  </a:cubicBezTo>
                  <a:cubicBezTo>
                    <a:pt x="1836490" y="483999"/>
                    <a:pt x="1839383" y="481222"/>
                    <a:pt x="1841500" y="478047"/>
                  </a:cubicBezTo>
                  <a:cubicBezTo>
                    <a:pt x="1842558" y="485455"/>
                    <a:pt x="1843445" y="492890"/>
                    <a:pt x="1844675" y="500272"/>
                  </a:cubicBezTo>
                  <a:cubicBezTo>
                    <a:pt x="1845562" y="505595"/>
                    <a:pt x="1847137" y="510798"/>
                    <a:pt x="1847850" y="516147"/>
                  </a:cubicBezTo>
                  <a:cubicBezTo>
                    <a:pt x="1849256" y="526690"/>
                    <a:pt x="1849967" y="537314"/>
                    <a:pt x="1851025" y="547897"/>
                  </a:cubicBezTo>
                  <a:cubicBezTo>
                    <a:pt x="1852083" y="515089"/>
                    <a:pt x="1851356" y="482174"/>
                    <a:pt x="1854200" y="449472"/>
                  </a:cubicBezTo>
                  <a:cubicBezTo>
                    <a:pt x="1854939" y="440972"/>
                    <a:pt x="1855849" y="466477"/>
                    <a:pt x="1857375" y="474872"/>
                  </a:cubicBezTo>
                  <a:cubicBezTo>
                    <a:pt x="1857974" y="478165"/>
                    <a:pt x="1859492" y="481222"/>
                    <a:pt x="1860550" y="484397"/>
                  </a:cubicBezTo>
                  <a:cubicBezTo>
                    <a:pt x="1861608" y="491805"/>
                    <a:pt x="1862257" y="499284"/>
                    <a:pt x="1863725" y="506622"/>
                  </a:cubicBezTo>
                  <a:cubicBezTo>
                    <a:pt x="1864381" y="509904"/>
                    <a:pt x="1866244" y="512865"/>
                    <a:pt x="1866900" y="516147"/>
                  </a:cubicBezTo>
                  <a:cubicBezTo>
                    <a:pt x="1868368" y="523485"/>
                    <a:pt x="1869017" y="530964"/>
                    <a:pt x="1870075" y="538372"/>
                  </a:cubicBezTo>
                  <a:cubicBezTo>
                    <a:pt x="1872723" y="522483"/>
                    <a:pt x="1874382" y="513439"/>
                    <a:pt x="1876425" y="497097"/>
                  </a:cubicBezTo>
                  <a:cubicBezTo>
                    <a:pt x="1877614" y="487587"/>
                    <a:pt x="1878333" y="478022"/>
                    <a:pt x="1879600" y="468522"/>
                  </a:cubicBezTo>
                  <a:cubicBezTo>
                    <a:pt x="1880451" y="462141"/>
                    <a:pt x="1881796" y="455835"/>
                    <a:pt x="1882775" y="449472"/>
                  </a:cubicBezTo>
                  <a:cubicBezTo>
                    <a:pt x="1883913" y="442075"/>
                    <a:pt x="1884892" y="434655"/>
                    <a:pt x="1885950" y="427247"/>
                  </a:cubicBezTo>
                  <a:cubicBezTo>
                    <a:pt x="1887008" y="387030"/>
                    <a:pt x="1887298" y="346786"/>
                    <a:pt x="1889125" y="306597"/>
                  </a:cubicBezTo>
                  <a:cubicBezTo>
                    <a:pt x="1889417" y="300166"/>
                    <a:pt x="1891589" y="293945"/>
                    <a:pt x="1892300" y="287547"/>
                  </a:cubicBezTo>
                  <a:cubicBezTo>
                    <a:pt x="1893707" y="274881"/>
                    <a:pt x="1893380" y="262018"/>
                    <a:pt x="1895475" y="249447"/>
                  </a:cubicBezTo>
                  <a:cubicBezTo>
                    <a:pt x="1896575" y="242845"/>
                    <a:pt x="1900202" y="236891"/>
                    <a:pt x="1901825" y="230397"/>
                  </a:cubicBezTo>
                  <a:cubicBezTo>
                    <a:pt x="1909484" y="199762"/>
                    <a:pt x="1906463" y="213555"/>
                    <a:pt x="1911350" y="189122"/>
                  </a:cubicBezTo>
                  <a:cubicBezTo>
                    <a:pt x="1912408" y="176422"/>
                    <a:pt x="1913118" y="163688"/>
                    <a:pt x="1914525" y="151022"/>
                  </a:cubicBezTo>
                  <a:cubicBezTo>
                    <a:pt x="1916414" y="134019"/>
                    <a:pt x="1917496" y="133912"/>
                    <a:pt x="1920875" y="119272"/>
                  </a:cubicBezTo>
                  <a:cubicBezTo>
                    <a:pt x="1928779" y="85023"/>
                    <a:pt x="1922606" y="99935"/>
                    <a:pt x="1933575" y="77997"/>
                  </a:cubicBezTo>
                  <a:cubicBezTo>
                    <a:pt x="1935692" y="122447"/>
                    <a:pt x="1937457" y="166915"/>
                    <a:pt x="1939925" y="211347"/>
                  </a:cubicBezTo>
                  <a:cubicBezTo>
                    <a:pt x="1941997" y="248639"/>
                    <a:pt x="1939433" y="238445"/>
                    <a:pt x="1946275" y="258972"/>
                  </a:cubicBezTo>
                  <a:cubicBezTo>
                    <a:pt x="1947859" y="292227"/>
                    <a:pt x="1944906" y="328917"/>
                    <a:pt x="1958975" y="360572"/>
                  </a:cubicBezTo>
                  <a:cubicBezTo>
                    <a:pt x="1960525" y="364059"/>
                    <a:pt x="1963208" y="366922"/>
                    <a:pt x="1965325" y="370097"/>
                  </a:cubicBezTo>
                  <a:cubicBezTo>
                    <a:pt x="1966383" y="375389"/>
                    <a:pt x="1967191" y="380737"/>
                    <a:pt x="1968500" y="385972"/>
                  </a:cubicBezTo>
                  <a:cubicBezTo>
                    <a:pt x="1969312" y="389219"/>
                    <a:pt x="1971233" y="392180"/>
                    <a:pt x="1971675" y="395497"/>
                  </a:cubicBezTo>
                  <a:cubicBezTo>
                    <a:pt x="1973359" y="408129"/>
                    <a:pt x="1973361" y="420940"/>
                    <a:pt x="1974850" y="433597"/>
                  </a:cubicBezTo>
                  <a:cubicBezTo>
                    <a:pt x="1975481" y="438956"/>
                    <a:pt x="1976716" y="444237"/>
                    <a:pt x="1978025" y="449472"/>
                  </a:cubicBezTo>
                  <a:cubicBezTo>
                    <a:pt x="1978837" y="452719"/>
                    <a:pt x="1978833" y="456630"/>
                    <a:pt x="1981200" y="458997"/>
                  </a:cubicBezTo>
                  <a:cubicBezTo>
                    <a:pt x="1983567" y="461364"/>
                    <a:pt x="1987550" y="461114"/>
                    <a:pt x="1990725" y="462172"/>
                  </a:cubicBezTo>
                  <a:cubicBezTo>
                    <a:pt x="1992842" y="467464"/>
                    <a:pt x="1991546" y="476665"/>
                    <a:pt x="1997075" y="478047"/>
                  </a:cubicBezTo>
                  <a:cubicBezTo>
                    <a:pt x="2001667" y="479195"/>
                    <a:pt x="1998935" y="463850"/>
                    <a:pt x="2003425" y="465347"/>
                  </a:cubicBezTo>
                  <a:cubicBezTo>
                    <a:pt x="2008545" y="467054"/>
                    <a:pt x="2005387" y="475964"/>
                    <a:pt x="2006600" y="481222"/>
                  </a:cubicBezTo>
                  <a:cubicBezTo>
                    <a:pt x="2008562" y="489726"/>
                    <a:pt x="2010833" y="498155"/>
                    <a:pt x="2012950" y="506622"/>
                  </a:cubicBezTo>
                  <a:lnTo>
                    <a:pt x="2016125" y="519322"/>
                  </a:lnTo>
                  <a:cubicBezTo>
                    <a:pt x="2017183" y="514030"/>
                    <a:pt x="2014983" y="506685"/>
                    <a:pt x="2019300" y="503447"/>
                  </a:cubicBezTo>
                  <a:cubicBezTo>
                    <a:pt x="2022353" y="501157"/>
                    <a:pt x="2027408" y="506254"/>
                    <a:pt x="2028825" y="509797"/>
                  </a:cubicBezTo>
                  <a:cubicBezTo>
                    <a:pt x="2031994" y="517719"/>
                    <a:pt x="2030942" y="526730"/>
                    <a:pt x="2032000" y="535197"/>
                  </a:cubicBezTo>
                  <a:cubicBezTo>
                    <a:pt x="2034117" y="532022"/>
                    <a:pt x="2037254" y="529327"/>
                    <a:pt x="2038350" y="525672"/>
                  </a:cubicBezTo>
                  <a:cubicBezTo>
                    <a:pt x="2040500" y="518504"/>
                    <a:pt x="2036233" y="508739"/>
                    <a:pt x="2041525" y="503447"/>
                  </a:cubicBezTo>
                  <a:cubicBezTo>
                    <a:pt x="2045341" y="499631"/>
                    <a:pt x="2043987" y="513973"/>
                    <a:pt x="2044700" y="519322"/>
                  </a:cubicBezTo>
                  <a:cubicBezTo>
                    <a:pt x="2046106" y="529865"/>
                    <a:pt x="2046817" y="540489"/>
                    <a:pt x="2047875" y="551072"/>
                  </a:cubicBezTo>
                  <a:cubicBezTo>
                    <a:pt x="2050595" y="542911"/>
                    <a:pt x="2052630" y="537618"/>
                    <a:pt x="2054225" y="528847"/>
                  </a:cubicBezTo>
                  <a:cubicBezTo>
                    <a:pt x="2055564" y="521484"/>
                    <a:pt x="2056342" y="514030"/>
                    <a:pt x="2057400" y="506622"/>
                  </a:cubicBezTo>
                  <a:cubicBezTo>
                    <a:pt x="2058458" y="528847"/>
                    <a:pt x="2058118" y="551183"/>
                    <a:pt x="2060575" y="573297"/>
                  </a:cubicBezTo>
                  <a:cubicBezTo>
                    <a:pt x="2060945" y="576623"/>
                    <a:pt x="2063024" y="567039"/>
                    <a:pt x="2063750" y="563772"/>
                  </a:cubicBezTo>
                  <a:cubicBezTo>
                    <a:pt x="2065147" y="557488"/>
                    <a:pt x="2065867" y="551072"/>
                    <a:pt x="2066925" y="544722"/>
                  </a:cubicBezTo>
                  <a:cubicBezTo>
                    <a:pt x="2067983" y="547897"/>
                    <a:pt x="2069181" y="557465"/>
                    <a:pt x="2070100" y="554247"/>
                  </a:cubicBezTo>
                  <a:cubicBezTo>
                    <a:pt x="2073022" y="544020"/>
                    <a:pt x="2071771" y="533026"/>
                    <a:pt x="2073275" y="522497"/>
                  </a:cubicBezTo>
                  <a:cubicBezTo>
                    <a:pt x="2073892" y="518177"/>
                    <a:pt x="2075503" y="514057"/>
                    <a:pt x="2076450" y="509797"/>
                  </a:cubicBezTo>
                  <a:cubicBezTo>
                    <a:pt x="2086089" y="466423"/>
                    <a:pt x="2071071" y="527586"/>
                    <a:pt x="2085975" y="471697"/>
                  </a:cubicBezTo>
                  <a:cubicBezTo>
                    <a:pt x="2088224" y="463264"/>
                    <a:pt x="2092325" y="446297"/>
                    <a:pt x="2092325" y="446297"/>
                  </a:cubicBezTo>
                  <a:cubicBezTo>
                    <a:pt x="2093383" y="432539"/>
                    <a:pt x="2094127" y="418752"/>
                    <a:pt x="2095500" y="405022"/>
                  </a:cubicBezTo>
                  <a:cubicBezTo>
                    <a:pt x="2097528" y="384741"/>
                    <a:pt x="2098585" y="384881"/>
                    <a:pt x="2101850" y="366922"/>
                  </a:cubicBezTo>
                  <a:cubicBezTo>
                    <a:pt x="2103002" y="360588"/>
                    <a:pt x="2103967" y="354222"/>
                    <a:pt x="2105025" y="347872"/>
                  </a:cubicBezTo>
                  <a:cubicBezTo>
                    <a:pt x="2107142" y="319297"/>
                    <a:pt x="2108995" y="290701"/>
                    <a:pt x="2111375" y="262147"/>
                  </a:cubicBezTo>
                  <a:cubicBezTo>
                    <a:pt x="2112004" y="254600"/>
                    <a:pt x="2115828" y="220831"/>
                    <a:pt x="2117725" y="211347"/>
                  </a:cubicBezTo>
                  <a:cubicBezTo>
                    <a:pt x="2118381" y="208065"/>
                    <a:pt x="2119981" y="205040"/>
                    <a:pt x="2120900" y="201822"/>
                  </a:cubicBezTo>
                  <a:cubicBezTo>
                    <a:pt x="2122099" y="197626"/>
                    <a:pt x="2123017" y="193355"/>
                    <a:pt x="2124075" y="189122"/>
                  </a:cubicBezTo>
                  <a:cubicBezTo>
                    <a:pt x="2125133" y="198647"/>
                    <a:pt x="2125674" y="208244"/>
                    <a:pt x="2127250" y="217697"/>
                  </a:cubicBezTo>
                  <a:cubicBezTo>
                    <a:pt x="2127800" y="220998"/>
                    <a:pt x="2127432" y="228719"/>
                    <a:pt x="2130425" y="227222"/>
                  </a:cubicBezTo>
                  <a:cubicBezTo>
                    <a:pt x="2134328" y="225271"/>
                    <a:pt x="2132542" y="218755"/>
                    <a:pt x="2133600" y="214522"/>
                  </a:cubicBezTo>
                  <a:cubicBezTo>
                    <a:pt x="2135717" y="187005"/>
                    <a:pt x="2136303" y="159328"/>
                    <a:pt x="2139950" y="131972"/>
                  </a:cubicBezTo>
                  <a:cubicBezTo>
                    <a:pt x="2140576" y="127281"/>
                    <a:pt x="2144940" y="123805"/>
                    <a:pt x="2146300" y="119272"/>
                  </a:cubicBezTo>
                  <a:cubicBezTo>
                    <a:pt x="2148150" y="113106"/>
                    <a:pt x="2148078" y="106506"/>
                    <a:pt x="2149475" y="100222"/>
                  </a:cubicBezTo>
                  <a:cubicBezTo>
                    <a:pt x="2153335" y="82853"/>
                    <a:pt x="2151389" y="98297"/>
                    <a:pt x="2159000" y="81172"/>
                  </a:cubicBezTo>
                  <a:cubicBezTo>
                    <a:pt x="2161718" y="75055"/>
                    <a:pt x="2163233" y="68472"/>
                    <a:pt x="2165350" y="62122"/>
                  </a:cubicBezTo>
                  <a:lnTo>
                    <a:pt x="2168525" y="52597"/>
                  </a:lnTo>
                  <a:cubicBezTo>
                    <a:pt x="2169583" y="43072"/>
                    <a:pt x="2169067" y="14807"/>
                    <a:pt x="2171700" y="24022"/>
                  </a:cubicBezTo>
                  <a:cubicBezTo>
                    <a:pt x="2176361" y="40336"/>
                    <a:pt x="2173339" y="57925"/>
                    <a:pt x="2174875" y="74822"/>
                  </a:cubicBezTo>
                  <a:cubicBezTo>
                    <a:pt x="2175458" y="81233"/>
                    <a:pt x="2176992" y="87522"/>
                    <a:pt x="2178050" y="93872"/>
                  </a:cubicBezTo>
                  <a:cubicBezTo>
                    <a:pt x="2179108" y="111864"/>
                    <a:pt x="2179516" y="129905"/>
                    <a:pt x="2181225" y="147847"/>
                  </a:cubicBezTo>
                  <a:cubicBezTo>
                    <a:pt x="2181639" y="152191"/>
                    <a:pt x="2183823" y="156222"/>
                    <a:pt x="2184400" y="160547"/>
                  </a:cubicBezTo>
                  <a:cubicBezTo>
                    <a:pt x="2185945" y="172134"/>
                    <a:pt x="2186517" y="183830"/>
                    <a:pt x="2187575" y="195472"/>
                  </a:cubicBezTo>
                  <a:cubicBezTo>
                    <a:pt x="2188633" y="220872"/>
                    <a:pt x="2189257" y="246294"/>
                    <a:pt x="2190750" y="271672"/>
                  </a:cubicBezTo>
                  <a:cubicBezTo>
                    <a:pt x="2191375" y="282290"/>
                    <a:pt x="2192962" y="292830"/>
                    <a:pt x="2193925" y="303422"/>
                  </a:cubicBezTo>
                  <a:cubicBezTo>
                    <a:pt x="2195079" y="316114"/>
                    <a:pt x="2196252" y="328806"/>
                    <a:pt x="2197100" y="341522"/>
                  </a:cubicBezTo>
                  <a:cubicBezTo>
                    <a:pt x="2198369" y="360559"/>
                    <a:pt x="2198548" y="379671"/>
                    <a:pt x="2200275" y="398672"/>
                  </a:cubicBezTo>
                  <a:cubicBezTo>
                    <a:pt x="2200670" y="403018"/>
                    <a:pt x="2202251" y="407176"/>
                    <a:pt x="2203450" y="411372"/>
                  </a:cubicBezTo>
                  <a:cubicBezTo>
                    <a:pt x="2205939" y="420082"/>
                    <a:pt x="2209620" y="428385"/>
                    <a:pt x="2212975" y="436772"/>
                  </a:cubicBezTo>
                  <a:cubicBezTo>
                    <a:pt x="2214033" y="433597"/>
                    <a:pt x="2212803" y="427247"/>
                    <a:pt x="2216150" y="427247"/>
                  </a:cubicBezTo>
                  <a:cubicBezTo>
                    <a:pt x="2219966" y="427247"/>
                    <a:pt x="2220997" y="433265"/>
                    <a:pt x="2222500" y="436772"/>
                  </a:cubicBezTo>
                  <a:cubicBezTo>
                    <a:pt x="2224219" y="440783"/>
                    <a:pt x="2223956" y="445461"/>
                    <a:pt x="2225675" y="449472"/>
                  </a:cubicBezTo>
                  <a:cubicBezTo>
                    <a:pt x="2227178" y="452979"/>
                    <a:pt x="2230318" y="455584"/>
                    <a:pt x="2232025" y="458997"/>
                  </a:cubicBezTo>
                  <a:cubicBezTo>
                    <a:pt x="2233522" y="461990"/>
                    <a:pt x="2234142" y="465347"/>
                    <a:pt x="2235200" y="468522"/>
                  </a:cubicBezTo>
                  <a:cubicBezTo>
                    <a:pt x="2256195" y="437029"/>
                    <a:pt x="2224324" y="479972"/>
                    <a:pt x="2244725" y="474872"/>
                  </a:cubicBezTo>
                  <a:cubicBezTo>
                    <a:pt x="2251613" y="473150"/>
                    <a:pt x="2251075" y="462172"/>
                    <a:pt x="2254250" y="455822"/>
                  </a:cubicBezTo>
                  <a:cubicBezTo>
                    <a:pt x="2255308" y="450530"/>
                    <a:pt x="2253609" y="443763"/>
                    <a:pt x="2257425" y="439947"/>
                  </a:cubicBezTo>
                  <a:cubicBezTo>
                    <a:pt x="2259792" y="437580"/>
                    <a:pt x="2260001" y="446179"/>
                    <a:pt x="2260600" y="449472"/>
                  </a:cubicBezTo>
                  <a:cubicBezTo>
                    <a:pt x="2262126" y="457867"/>
                    <a:pt x="2262717" y="466405"/>
                    <a:pt x="2263775" y="474872"/>
                  </a:cubicBezTo>
                  <a:cubicBezTo>
                    <a:pt x="2278226" y="453195"/>
                    <a:pt x="2263441" y="469943"/>
                    <a:pt x="2273300" y="474872"/>
                  </a:cubicBezTo>
                  <a:cubicBezTo>
                    <a:pt x="2276293" y="476369"/>
                    <a:pt x="2279650" y="472755"/>
                    <a:pt x="2282825" y="471697"/>
                  </a:cubicBezTo>
                  <a:cubicBezTo>
                    <a:pt x="2283883" y="467464"/>
                    <a:pt x="2282369" y="456576"/>
                    <a:pt x="2286000" y="458997"/>
                  </a:cubicBezTo>
                  <a:cubicBezTo>
                    <a:pt x="2288319" y="460543"/>
                    <a:pt x="2294254" y="485663"/>
                    <a:pt x="2295525" y="490747"/>
                  </a:cubicBezTo>
                  <a:cubicBezTo>
                    <a:pt x="2297642" y="485455"/>
                    <a:pt x="2299326" y="469774"/>
                    <a:pt x="2301875" y="474872"/>
                  </a:cubicBezTo>
                  <a:cubicBezTo>
                    <a:pt x="2307103" y="485328"/>
                    <a:pt x="2303684" y="498187"/>
                    <a:pt x="2305050" y="509797"/>
                  </a:cubicBezTo>
                  <a:cubicBezTo>
                    <a:pt x="2305802" y="516190"/>
                    <a:pt x="2307167" y="522497"/>
                    <a:pt x="2308225" y="528847"/>
                  </a:cubicBezTo>
                  <a:cubicBezTo>
                    <a:pt x="2310342" y="520380"/>
                    <a:pt x="2312279" y="511867"/>
                    <a:pt x="2314575" y="503447"/>
                  </a:cubicBezTo>
                  <a:cubicBezTo>
                    <a:pt x="2315456" y="500218"/>
                    <a:pt x="2317094" y="490640"/>
                    <a:pt x="2317750" y="493922"/>
                  </a:cubicBezTo>
                  <a:cubicBezTo>
                    <a:pt x="2334908" y="579714"/>
                    <a:pt x="2313232" y="512118"/>
                    <a:pt x="2324100" y="544722"/>
                  </a:cubicBezTo>
                  <a:cubicBezTo>
                    <a:pt x="2325158" y="554247"/>
                    <a:pt x="2325818" y="563825"/>
                    <a:pt x="2327275" y="573297"/>
                  </a:cubicBezTo>
                  <a:cubicBezTo>
                    <a:pt x="2327939" y="577610"/>
                    <a:pt x="2329669" y="581704"/>
                    <a:pt x="2330450" y="585997"/>
                  </a:cubicBezTo>
                  <a:cubicBezTo>
                    <a:pt x="2331789" y="593360"/>
                    <a:pt x="2332567" y="600814"/>
                    <a:pt x="2333625" y="608222"/>
                  </a:cubicBezTo>
                  <a:cubicBezTo>
                    <a:pt x="2334683" y="585997"/>
                    <a:pt x="2335156" y="563736"/>
                    <a:pt x="2336800" y="541547"/>
                  </a:cubicBezTo>
                  <a:cubicBezTo>
                    <a:pt x="2337619" y="530484"/>
                    <a:pt x="2340497" y="520411"/>
                    <a:pt x="2343150" y="509797"/>
                  </a:cubicBezTo>
                  <a:cubicBezTo>
                    <a:pt x="2339425" y="459513"/>
                    <a:pt x="2332716" y="421665"/>
                    <a:pt x="2339975" y="373272"/>
                  </a:cubicBezTo>
                  <a:cubicBezTo>
                    <a:pt x="2340295" y="371141"/>
                    <a:pt x="2349937" y="353237"/>
                    <a:pt x="2352675" y="351047"/>
                  </a:cubicBezTo>
                  <a:cubicBezTo>
                    <a:pt x="2355288" y="348956"/>
                    <a:pt x="2359025" y="348930"/>
                    <a:pt x="2362200" y="347872"/>
                  </a:cubicBezTo>
                  <a:cubicBezTo>
                    <a:pt x="2366127" y="324310"/>
                    <a:pt x="2366916" y="322489"/>
                    <a:pt x="2368550" y="293897"/>
                  </a:cubicBezTo>
                  <a:cubicBezTo>
                    <a:pt x="2370000" y="268516"/>
                    <a:pt x="2369491" y="243021"/>
                    <a:pt x="2371725" y="217697"/>
                  </a:cubicBezTo>
                  <a:cubicBezTo>
                    <a:pt x="2372674" y="206946"/>
                    <a:pt x="2375958" y="196530"/>
                    <a:pt x="2378075" y="185947"/>
                  </a:cubicBezTo>
                  <a:cubicBezTo>
                    <a:pt x="2382106" y="165793"/>
                    <a:pt x="2379941" y="175307"/>
                    <a:pt x="2384425" y="157372"/>
                  </a:cubicBezTo>
                  <a:cubicBezTo>
                    <a:pt x="2385483" y="185947"/>
                    <a:pt x="2385921" y="214552"/>
                    <a:pt x="2387600" y="243097"/>
                  </a:cubicBezTo>
                  <a:cubicBezTo>
                    <a:pt x="2388266" y="254422"/>
                    <a:pt x="2390783" y="266936"/>
                    <a:pt x="2393950" y="278022"/>
                  </a:cubicBezTo>
                  <a:cubicBezTo>
                    <a:pt x="2394869" y="281240"/>
                    <a:pt x="2396206" y="284329"/>
                    <a:pt x="2397125" y="287547"/>
                  </a:cubicBezTo>
                  <a:cubicBezTo>
                    <a:pt x="2407679" y="324484"/>
                    <a:pt x="2391001" y="269399"/>
                    <a:pt x="2403475" y="319297"/>
                  </a:cubicBezTo>
                  <a:cubicBezTo>
                    <a:pt x="2409256" y="342423"/>
                    <a:pt x="2408292" y="332653"/>
                    <a:pt x="2416175" y="351047"/>
                  </a:cubicBezTo>
                  <a:cubicBezTo>
                    <a:pt x="2417493" y="354123"/>
                    <a:pt x="2418292" y="357397"/>
                    <a:pt x="2419350" y="360572"/>
                  </a:cubicBezTo>
                  <a:cubicBezTo>
                    <a:pt x="2422525" y="359514"/>
                    <a:pt x="2427378" y="354404"/>
                    <a:pt x="2428875" y="357397"/>
                  </a:cubicBezTo>
                  <a:cubicBezTo>
                    <a:pt x="2433161" y="365969"/>
                    <a:pt x="2431220" y="376424"/>
                    <a:pt x="2432050" y="385972"/>
                  </a:cubicBezTo>
                  <a:cubicBezTo>
                    <a:pt x="2433337" y="400771"/>
                    <a:pt x="2434167" y="415605"/>
                    <a:pt x="2435225" y="430422"/>
                  </a:cubicBezTo>
                  <a:cubicBezTo>
                    <a:pt x="2436283" y="425130"/>
                    <a:pt x="2433280" y="416254"/>
                    <a:pt x="2438400" y="414547"/>
                  </a:cubicBezTo>
                  <a:cubicBezTo>
                    <a:pt x="2442890" y="413050"/>
                    <a:pt x="2443253" y="422757"/>
                    <a:pt x="2444750" y="427247"/>
                  </a:cubicBezTo>
                  <a:cubicBezTo>
                    <a:pt x="2446457" y="432367"/>
                    <a:pt x="2446754" y="437854"/>
                    <a:pt x="2447925" y="443122"/>
                  </a:cubicBezTo>
                  <a:cubicBezTo>
                    <a:pt x="2450583" y="455082"/>
                    <a:pt x="2450739" y="454740"/>
                    <a:pt x="2454275" y="465347"/>
                  </a:cubicBezTo>
                  <a:cubicBezTo>
                    <a:pt x="2455333" y="462172"/>
                    <a:pt x="2455083" y="453455"/>
                    <a:pt x="2457450" y="455822"/>
                  </a:cubicBezTo>
                  <a:cubicBezTo>
                    <a:pt x="2461266" y="459638"/>
                    <a:pt x="2459660" y="466388"/>
                    <a:pt x="2460625" y="471697"/>
                  </a:cubicBezTo>
                  <a:cubicBezTo>
                    <a:pt x="2461777" y="478031"/>
                    <a:pt x="2462742" y="484397"/>
                    <a:pt x="2463800" y="490747"/>
                  </a:cubicBezTo>
                  <a:cubicBezTo>
                    <a:pt x="2464858" y="487572"/>
                    <a:pt x="2463628" y="481222"/>
                    <a:pt x="2466975" y="481222"/>
                  </a:cubicBezTo>
                  <a:cubicBezTo>
                    <a:pt x="2472864" y="481222"/>
                    <a:pt x="2474151" y="497923"/>
                    <a:pt x="2476500" y="500272"/>
                  </a:cubicBezTo>
                  <a:cubicBezTo>
                    <a:pt x="2478867" y="502639"/>
                    <a:pt x="2482850" y="502389"/>
                    <a:pt x="2486025" y="503447"/>
                  </a:cubicBezTo>
                  <a:cubicBezTo>
                    <a:pt x="2486165" y="504147"/>
                    <a:pt x="2496163" y="556754"/>
                    <a:pt x="2498725" y="560597"/>
                  </a:cubicBezTo>
                  <a:cubicBezTo>
                    <a:pt x="2503762" y="568153"/>
                    <a:pt x="2510771" y="578338"/>
                    <a:pt x="2514600" y="585997"/>
                  </a:cubicBezTo>
                  <a:cubicBezTo>
                    <a:pt x="2527745" y="612287"/>
                    <a:pt x="2505927" y="577750"/>
                    <a:pt x="2524125" y="605047"/>
                  </a:cubicBezTo>
                  <a:cubicBezTo>
                    <a:pt x="2525183" y="610339"/>
                    <a:pt x="2525991" y="615687"/>
                    <a:pt x="2527300" y="620922"/>
                  </a:cubicBezTo>
                  <a:cubicBezTo>
                    <a:pt x="2528112" y="624169"/>
                    <a:pt x="2527690" y="632303"/>
                    <a:pt x="2530475" y="630447"/>
                  </a:cubicBezTo>
                  <a:cubicBezTo>
                    <a:pt x="2535217" y="627286"/>
                    <a:pt x="2534824" y="619908"/>
                    <a:pt x="2536825" y="614572"/>
                  </a:cubicBezTo>
                  <a:cubicBezTo>
                    <a:pt x="2541276" y="602702"/>
                    <a:pt x="2543057" y="592818"/>
                    <a:pt x="2546350" y="579647"/>
                  </a:cubicBezTo>
                  <a:lnTo>
                    <a:pt x="2549525" y="566947"/>
                  </a:lnTo>
                  <a:cubicBezTo>
                    <a:pt x="2555874" y="598692"/>
                    <a:pt x="2551090" y="571460"/>
                    <a:pt x="2555875" y="624097"/>
                  </a:cubicBezTo>
                  <a:cubicBezTo>
                    <a:pt x="2556743" y="633641"/>
                    <a:pt x="2557992" y="643147"/>
                    <a:pt x="2559050" y="652672"/>
                  </a:cubicBezTo>
                  <a:cubicBezTo>
                    <a:pt x="2590323" y="527581"/>
                    <a:pt x="2559117" y="656446"/>
                    <a:pt x="2568575" y="293897"/>
                  </a:cubicBezTo>
                  <a:cubicBezTo>
                    <a:pt x="2568579" y="293737"/>
                    <a:pt x="2571649" y="269417"/>
                    <a:pt x="2574925" y="265322"/>
                  </a:cubicBezTo>
                  <a:cubicBezTo>
                    <a:pt x="2577309" y="262342"/>
                    <a:pt x="2581275" y="261089"/>
                    <a:pt x="2584450" y="258972"/>
                  </a:cubicBezTo>
                  <a:cubicBezTo>
                    <a:pt x="2594830" y="227833"/>
                    <a:pt x="2578002" y="271820"/>
                    <a:pt x="2597150" y="243097"/>
                  </a:cubicBezTo>
                  <a:cubicBezTo>
                    <a:pt x="2599571" y="239466"/>
                    <a:pt x="2599126" y="234593"/>
                    <a:pt x="2600325" y="230397"/>
                  </a:cubicBezTo>
                  <a:cubicBezTo>
                    <a:pt x="2603439" y="219496"/>
                    <a:pt x="2604206" y="219461"/>
                    <a:pt x="2609850" y="208172"/>
                  </a:cubicBezTo>
                  <a:cubicBezTo>
                    <a:pt x="2610908" y="200764"/>
                    <a:pt x="2611795" y="193329"/>
                    <a:pt x="2613025" y="185947"/>
                  </a:cubicBezTo>
                  <a:cubicBezTo>
                    <a:pt x="2615040" y="173855"/>
                    <a:pt x="2616521" y="168789"/>
                    <a:pt x="2619375" y="157372"/>
                  </a:cubicBezTo>
                  <a:cubicBezTo>
                    <a:pt x="2620433" y="145730"/>
                    <a:pt x="2620897" y="134019"/>
                    <a:pt x="2622550" y="122447"/>
                  </a:cubicBezTo>
                  <a:cubicBezTo>
                    <a:pt x="2623023" y="119134"/>
                    <a:pt x="2624972" y="109661"/>
                    <a:pt x="2625725" y="112922"/>
                  </a:cubicBezTo>
                  <a:cubicBezTo>
                    <a:pt x="2629562" y="129550"/>
                    <a:pt x="2629270" y="146889"/>
                    <a:pt x="2632075" y="163722"/>
                  </a:cubicBezTo>
                  <a:lnTo>
                    <a:pt x="2635250" y="182772"/>
                  </a:lnTo>
                  <a:cubicBezTo>
                    <a:pt x="2636308" y="217697"/>
                    <a:pt x="2634342" y="252845"/>
                    <a:pt x="2638425" y="287547"/>
                  </a:cubicBezTo>
                  <a:cubicBezTo>
                    <a:pt x="2638816" y="290871"/>
                    <a:pt x="2645583" y="288355"/>
                    <a:pt x="2647950" y="290722"/>
                  </a:cubicBezTo>
                  <a:cubicBezTo>
                    <a:pt x="2651297" y="294069"/>
                    <a:pt x="2652542" y="299028"/>
                    <a:pt x="2654300" y="303422"/>
                  </a:cubicBezTo>
                  <a:cubicBezTo>
                    <a:pt x="2661845" y="322285"/>
                    <a:pt x="2659147" y="318799"/>
                    <a:pt x="2663825" y="335172"/>
                  </a:cubicBezTo>
                  <a:cubicBezTo>
                    <a:pt x="2672935" y="367056"/>
                    <a:pt x="2660249" y="317695"/>
                    <a:pt x="2670175" y="357397"/>
                  </a:cubicBezTo>
                  <a:cubicBezTo>
                    <a:pt x="2671233" y="372214"/>
                    <a:pt x="2671710" y="387083"/>
                    <a:pt x="2673350" y="401847"/>
                  </a:cubicBezTo>
                  <a:cubicBezTo>
                    <a:pt x="2673832" y="406184"/>
                    <a:pt x="2672622" y="412596"/>
                    <a:pt x="2676525" y="414547"/>
                  </a:cubicBezTo>
                  <a:cubicBezTo>
                    <a:pt x="2679518" y="416044"/>
                    <a:pt x="2678040" y="407928"/>
                    <a:pt x="2679700" y="405022"/>
                  </a:cubicBezTo>
                  <a:cubicBezTo>
                    <a:pt x="2682325" y="400428"/>
                    <a:pt x="2686050" y="396555"/>
                    <a:pt x="2689225" y="392322"/>
                  </a:cubicBezTo>
                  <a:cubicBezTo>
                    <a:pt x="2691342" y="397614"/>
                    <a:pt x="2694193" y="402668"/>
                    <a:pt x="2695575" y="408197"/>
                  </a:cubicBezTo>
                  <a:cubicBezTo>
                    <a:pt x="2697390" y="415457"/>
                    <a:pt x="2697411" y="423059"/>
                    <a:pt x="2698750" y="430422"/>
                  </a:cubicBezTo>
                  <a:cubicBezTo>
                    <a:pt x="2699531" y="434715"/>
                    <a:pt x="2700867" y="438889"/>
                    <a:pt x="2701925" y="443122"/>
                  </a:cubicBezTo>
                  <a:cubicBezTo>
                    <a:pt x="2702983" y="452647"/>
                    <a:pt x="2703524" y="462244"/>
                    <a:pt x="2705100" y="471697"/>
                  </a:cubicBezTo>
                  <a:cubicBezTo>
                    <a:pt x="2705650" y="474998"/>
                    <a:pt x="2704928" y="481222"/>
                    <a:pt x="2708275" y="481222"/>
                  </a:cubicBezTo>
                  <a:cubicBezTo>
                    <a:pt x="2712765" y="481222"/>
                    <a:pt x="2715190" y="475351"/>
                    <a:pt x="2717800" y="471697"/>
                  </a:cubicBezTo>
                  <a:cubicBezTo>
                    <a:pt x="2722704" y="464831"/>
                    <a:pt x="2724734" y="457245"/>
                    <a:pt x="2727325" y="449472"/>
                  </a:cubicBezTo>
                  <a:cubicBezTo>
                    <a:pt x="2729442" y="452647"/>
                    <a:pt x="2729933" y="459745"/>
                    <a:pt x="2733675" y="458997"/>
                  </a:cubicBezTo>
                  <a:cubicBezTo>
                    <a:pt x="2738864" y="457959"/>
                    <a:pt x="2740575" y="450891"/>
                    <a:pt x="2743200" y="446297"/>
                  </a:cubicBezTo>
                  <a:cubicBezTo>
                    <a:pt x="2744860" y="443391"/>
                    <a:pt x="2745057" y="439848"/>
                    <a:pt x="2746375" y="436772"/>
                  </a:cubicBezTo>
                  <a:cubicBezTo>
                    <a:pt x="2748239" y="432422"/>
                    <a:pt x="2750608" y="428305"/>
                    <a:pt x="2752725" y="424072"/>
                  </a:cubicBezTo>
                  <a:cubicBezTo>
                    <a:pt x="2753783" y="442064"/>
                    <a:pt x="2754107" y="460114"/>
                    <a:pt x="2755900" y="478047"/>
                  </a:cubicBezTo>
                  <a:cubicBezTo>
                    <a:pt x="2756233" y="481377"/>
                    <a:pt x="2757900" y="484438"/>
                    <a:pt x="2759075" y="487572"/>
                  </a:cubicBezTo>
                  <a:cubicBezTo>
                    <a:pt x="2761076" y="492908"/>
                    <a:pt x="2763787" y="497988"/>
                    <a:pt x="2765425" y="503447"/>
                  </a:cubicBezTo>
                  <a:cubicBezTo>
                    <a:pt x="2766976" y="508616"/>
                    <a:pt x="2767542" y="514030"/>
                    <a:pt x="2768600" y="519322"/>
                  </a:cubicBezTo>
                  <a:cubicBezTo>
                    <a:pt x="2769658" y="515089"/>
                    <a:pt x="2767411" y="506622"/>
                    <a:pt x="2771775" y="506622"/>
                  </a:cubicBezTo>
                  <a:cubicBezTo>
                    <a:pt x="2776139" y="506622"/>
                    <a:pt x="2774003" y="515062"/>
                    <a:pt x="2774950" y="519322"/>
                  </a:cubicBezTo>
                  <a:cubicBezTo>
                    <a:pt x="2776121" y="524590"/>
                    <a:pt x="2777067" y="529905"/>
                    <a:pt x="2778125" y="535197"/>
                  </a:cubicBezTo>
                  <a:cubicBezTo>
                    <a:pt x="2781300" y="529905"/>
                    <a:pt x="2784379" y="524555"/>
                    <a:pt x="2787650" y="519322"/>
                  </a:cubicBezTo>
                  <a:cubicBezTo>
                    <a:pt x="2789672" y="516086"/>
                    <a:pt x="2790380" y="508590"/>
                    <a:pt x="2794000" y="509797"/>
                  </a:cubicBezTo>
                  <a:cubicBezTo>
                    <a:pt x="2798140" y="511177"/>
                    <a:pt x="2796117" y="518264"/>
                    <a:pt x="2797175" y="522497"/>
                  </a:cubicBezTo>
                  <a:cubicBezTo>
                    <a:pt x="2802590" y="571232"/>
                    <a:pt x="2797747" y="551281"/>
                    <a:pt x="2803525" y="532022"/>
                  </a:cubicBezTo>
                  <a:cubicBezTo>
                    <a:pt x="2804885" y="527489"/>
                    <a:pt x="2807758" y="523555"/>
                    <a:pt x="2809875" y="519322"/>
                  </a:cubicBezTo>
                  <a:cubicBezTo>
                    <a:pt x="2811094" y="512005"/>
                    <a:pt x="2812317" y="498563"/>
                    <a:pt x="2816225" y="490747"/>
                  </a:cubicBezTo>
                  <a:cubicBezTo>
                    <a:pt x="2817932" y="487334"/>
                    <a:pt x="2820868" y="484635"/>
                    <a:pt x="2822575" y="481222"/>
                  </a:cubicBezTo>
                  <a:cubicBezTo>
                    <a:pt x="2824072" y="478229"/>
                    <a:pt x="2824432" y="474773"/>
                    <a:pt x="2825750" y="471697"/>
                  </a:cubicBezTo>
                  <a:cubicBezTo>
                    <a:pt x="2838344" y="442310"/>
                    <a:pt x="2826244" y="479494"/>
                    <a:pt x="2838450" y="436772"/>
                  </a:cubicBezTo>
                  <a:cubicBezTo>
                    <a:pt x="2839508" y="412430"/>
                    <a:pt x="2840670" y="388093"/>
                    <a:pt x="2841625" y="363747"/>
                  </a:cubicBezTo>
                  <a:cubicBezTo>
                    <a:pt x="2842787" y="334118"/>
                    <a:pt x="2843059" y="304448"/>
                    <a:pt x="2844800" y="274847"/>
                  </a:cubicBezTo>
                  <a:cubicBezTo>
                    <a:pt x="2845178" y="268421"/>
                    <a:pt x="2847223" y="262190"/>
                    <a:pt x="2847975" y="255797"/>
                  </a:cubicBezTo>
                  <a:cubicBezTo>
                    <a:pt x="2849341" y="244187"/>
                    <a:pt x="2850092" y="232514"/>
                    <a:pt x="2851150" y="220872"/>
                  </a:cubicBezTo>
                  <a:cubicBezTo>
                    <a:pt x="2852208" y="194414"/>
                    <a:pt x="2852503" y="167914"/>
                    <a:pt x="2854325" y="141497"/>
                  </a:cubicBezTo>
                  <a:cubicBezTo>
                    <a:pt x="2854625" y="137144"/>
                    <a:pt x="2856246" y="132977"/>
                    <a:pt x="2857500" y="128797"/>
                  </a:cubicBezTo>
                  <a:cubicBezTo>
                    <a:pt x="2863385" y="109180"/>
                    <a:pt x="2862244" y="112960"/>
                    <a:pt x="2870200" y="97047"/>
                  </a:cubicBezTo>
                  <a:cubicBezTo>
                    <a:pt x="2871258" y="119272"/>
                    <a:pt x="2871085" y="141590"/>
                    <a:pt x="2873375" y="163722"/>
                  </a:cubicBezTo>
                  <a:cubicBezTo>
                    <a:pt x="2874273" y="172403"/>
                    <a:pt x="2878910" y="180433"/>
                    <a:pt x="2879725" y="189122"/>
                  </a:cubicBezTo>
                  <a:cubicBezTo>
                    <a:pt x="2882098" y="214433"/>
                    <a:pt x="2881151" y="239960"/>
                    <a:pt x="2882900" y="265322"/>
                  </a:cubicBezTo>
                  <a:cubicBezTo>
                    <a:pt x="2883271" y="270706"/>
                    <a:pt x="2885254" y="275863"/>
                    <a:pt x="2886075" y="281197"/>
                  </a:cubicBezTo>
                  <a:cubicBezTo>
                    <a:pt x="2887372" y="289630"/>
                    <a:pt x="2888192" y="298130"/>
                    <a:pt x="2889250" y="306597"/>
                  </a:cubicBezTo>
                  <a:cubicBezTo>
                    <a:pt x="2891221" y="342081"/>
                    <a:pt x="2890362" y="356288"/>
                    <a:pt x="2895600" y="385972"/>
                  </a:cubicBezTo>
                  <a:cubicBezTo>
                    <a:pt x="2897476" y="396601"/>
                    <a:pt x="2898537" y="407483"/>
                    <a:pt x="2901950" y="417722"/>
                  </a:cubicBezTo>
                  <a:lnTo>
                    <a:pt x="2908300" y="436772"/>
                  </a:lnTo>
                  <a:cubicBezTo>
                    <a:pt x="2911475" y="435714"/>
                    <a:pt x="2916165" y="430691"/>
                    <a:pt x="2917825" y="433597"/>
                  </a:cubicBezTo>
                  <a:cubicBezTo>
                    <a:pt x="2928489" y="452259"/>
                    <a:pt x="2913129" y="470803"/>
                    <a:pt x="2927350" y="449472"/>
                  </a:cubicBezTo>
                  <a:cubicBezTo>
                    <a:pt x="2931583" y="450530"/>
                    <a:pt x="2936964" y="449561"/>
                    <a:pt x="2940050" y="452647"/>
                  </a:cubicBezTo>
                  <a:cubicBezTo>
                    <a:pt x="2943136" y="455733"/>
                    <a:pt x="2941274" y="461444"/>
                    <a:pt x="2943225" y="465347"/>
                  </a:cubicBezTo>
                  <a:cubicBezTo>
                    <a:pt x="2945592" y="470080"/>
                    <a:pt x="2949575" y="473814"/>
                    <a:pt x="2952750" y="478047"/>
                  </a:cubicBezTo>
                  <a:cubicBezTo>
                    <a:pt x="2953808" y="491805"/>
                    <a:pt x="2953219" y="505791"/>
                    <a:pt x="2955925" y="519322"/>
                  </a:cubicBezTo>
                  <a:cubicBezTo>
                    <a:pt x="2956581" y="522604"/>
                    <a:pt x="2957782" y="512873"/>
                    <a:pt x="2959100" y="509797"/>
                  </a:cubicBezTo>
                  <a:cubicBezTo>
                    <a:pt x="2970870" y="482334"/>
                    <a:pt x="2961179" y="509910"/>
                    <a:pt x="2968625" y="487572"/>
                  </a:cubicBezTo>
                  <a:cubicBezTo>
                    <a:pt x="2975726" y="508876"/>
                    <a:pt x="2970694" y="491356"/>
                    <a:pt x="2974975" y="532022"/>
                  </a:cubicBezTo>
                  <a:cubicBezTo>
                    <a:pt x="2980160" y="581275"/>
                    <a:pt x="2978869" y="542087"/>
                    <a:pt x="2984500" y="620922"/>
                  </a:cubicBezTo>
                  <a:cubicBezTo>
                    <a:pt x="2985558" y="635739"/>
                    <a:pt x="2986120" y="650599"/>
                    <a:pt x="2987675" y="665372"/>
                  </a:cubicBezTo>
                  <a:cubicBezTo>
                    <a:pt x="2988553" y="673712"/>
                    <a:pt x="2992091" y="685565"/>
                    <a:pt x="2994025" y="693947"/>
                  </a:cubicBezTo>
                  <a:cubicBezTo>
                    <a:pt x="3001929" y="728196"/>
                    <a:pt x="2995756" y="713284"/>
                    <a:pt x="3006725" y="735222"/>
                  </a:cubicBezTo>
                  <a:cubicBezTo>
                    <a:pt x="3008842" y="730989"/>
                    <a:pt x="3012203" y="727174"/>
                    <a:pt x="3013075" y="722522"/>
                  </a:cubicBezTo>
                  <a:cubicBezTo>
                    <a:pt x="3015424" y="709996"/>
                    <a:pt x="3014843" y="697088"/>
                    <a:pt x="3016250" y="684422"/>
                  </a:cubicBezTo>
                  <a:cubicBezTo>
                    <a:pt x="3016961" y="678024"/>
                    <a:pt x="3018367" y="671722"/>
                    <a:pt x="3019425" y="665372"/>
                  </a:cubicBezTo>
                  <a:cubicBezTo>
                    <a:pt x="3022435" y="623231"/>
                    <a:pt x="3020851" y="630703"/>
                    <a:pt x="3025775" y="598697"/>
                  </a:cubicBezTo>
                  <a:cubicBezTo>
                    <a:pt x="3026729" y="592494"/>
                    <a:pt x="3029380" y="574266"/>
                    <a:pt x="3032125" y="566947"/>
                  </a:cubicBezTo>
                  <a:cubicBezTo>
                    <a:pt x="3033787" y="562515"/>
                    <a:pt x="3036611" y="558597"/>
                    <a:pt x="3038475" y="554247"/>
                  </a:cubicBezTo>
                  <a:cubicBezTo>
                    <a:pt x="3039793" y="551171"/>
                    <a:pt x="3040592" y="547897"/>
                    <a:pt x="3041650" y="544722"/>
                  </a:cubicBezTo>
                  <a:cubicBezTo>
                    <a:pt x="3036103" y="516986"/>
                    <a:pt x="3038730" y="540708"/>
                    <a:pt x="3041650" y="512972"/>
                  </a:cubicBezTo>
                  <a:cubicBezTo>
                    <a:pt x="3043205" y="498199"/>
                    <a:pt x="3043480" y="483315"/>
                    <a:pt x="3044825" y="468522"/>
                  </a:cubicBezTo>
                  <a:cubicBezTo>
                    <a:pt x="3045328" y="462994"/>
                    <a:pt x="3049951" y="427627"/>
                    <a:pt x="3051175" y="420897"/>
                  </a:cubicBezTo>
                  <a:cubicBezTo>
                    <a:pt x="3051956" y="416604"/>
                    <a:pt x="3053292" y="412430"/>
                    <a:pt x="3054350" y="408197"/>
                  </a:cubicBezTo>
                  <a:cubicBezTo>
                    <a:pt x="3055408" y="394439"/>
                    <a:pt x="3055913" y="380626"/>
                    <a:pt x="3057525" y="366922"/>
                  </a:cubicBezTo>
                  <a:cubicBezTo>
                    <a:pt x="3058035" y="362588"/>
                    <a:pt x="3059919" y="358515"/>
                    <a:pt x="3060700" y="354222"/>
                  </a:cubicBezTo>
                  <a:cubicBezTo>
                    <a:pt x="3066537" y="322117"/>
                    <a:pt x="3060530" y="342033"/>
                    <a:pt x="3067050" y="322472"/>
                  </a:cubicBezTo>
                  <a:cubicBezTo>
                    <a:pt x="3068108" y="312947"/>
                    <a:pt x="3068870" y="303384"/>
                    <a:pt x="3070225" y="293897"/>
                  </a:cubicBezTo>
                  <a:cubicBezTo>
                    <a:pt x="3070988" y="288555"/>
                    <a:pt x="3072637" y="283364"/>
                    <a:pt x="3073400" y="278022"/>
                  </a:cubicBezTo>
                  <a:cubicBezTo>
                    <a:pt x="3075032" y="266597"/>
                    <a:pt x="3079164" y="223902"/>
                    <a:pt x="3079750" y="214522"/>
                  </a:cubicBezTo>
                  <a:cubicBezTo>
                    <a:pt x="3082026" y="178105"/>
                    <a:pt x="3080666" y="155054"/>
                    <a:pt x="3086100" y="122447"/>
                  </a:cubicBezTo>
                  <a:cubicBezTo>
                    <a:pt x="3086817" y="118143"/>
                    <a:pt x="3088558" y="114051"/>
                    <a:pt x="3089275" y="109747"/>
                  </a:cubicBezTo>
                  <a:cubicBezTo>
                    <a:pt x="3093141" y="86550"/>
                    <a:pt x="3091128" y="86282"/>
                    <a:pt x="3095625" y="65297"/>
                  </a:cubicBezTo>
                  <a:cubicBezTo>
                    <a:pt x="3097454" y="56763"/>
                    <a:pt x="3101975" y="39897"/>
                    <a:pt x="3101975" y="39897"/>
                  </a:cubicBezTo>
                  <a:cubicBezTo>
                    <a:pt x="3114652" y="103284"/>
                    <a:pt x="3103618" y="43316"/>
                    <a:pt x="3108325" y="198647"/>
                  </a:cubicBezTo>
                  <a:cubicBezTo>
                    <a:pt x="3108999" y="220887"/>
                    <a:pt x="3110360" y="243101"/>
                    <a:pt x="3111500" y="265322"/>
                  </a:cubicBezTo>
                  <a:cubicBezTo>
                    <a:pt x="3114176" y="317503"/>
                    <a:pt x="3112743" y="309572"/>
                    <a:pt x="3117850" y="347872"/>
                  </a:cubicBezTo>
                  <a:cubicBezTo>
                    <a:pt x="3118839" y="355290"/>
                    <a:pt x="3119210" y="362837"/>
                    <a:pt x="3121025" y="370097"/>
                  </a:cubicBezTo>
                  <a:cubicBezTo>
                    <a:pt x="3122407" y="375626"/>
                    <a:pt x="3125258" y="380680"/>
                    <a:pt x="3127375" y="385972"/>
                  </a:cubicBezTo>
                  <a:cubicBezTo>
                    <a:pt x="3128433" y="392322"/>
                    <a:pt x="3124792" y="402143"/>
                    <a:pt x="3130550" y="405022"/>
                  </a:cubicBezTo>
                  <a:cubicBezTo>
                    <a:pt x="3136042" y="407768"/>
                    <a:pt x="3142222" y="385880"/>
                    <a:pt x="3143250" y="382797"/>
                  </a:cubicBezTo>
                  <a:cubicBezTo>
                    <a:pt x="3146605" y="391184"/>
                    <a:pt x="3150286" y="399487"/>
                    <a:pt x="3152775" y="408197"/>
                  </a:cubicBezTo>
                  <a:cubicBezTo>
                    <a:pt x="3153974" y="412393"/>
                    <a:pt x="3154892" y="416664"/>
                    <a:pt x="3155950" y="420897"/>
                  </a:cubicBezTo>
                  <a:cubicBezTo>
                    <a:pt x="3167743" y="403208"/>
                    <a:pt x="3165929" y="393229"/>
                    <a:pt x="3175000" y="411372"/>
                  </a:cubicBezTo>
                  <a:cubicBezTo>
                    <a:pt x="3176497" y="414365"/>
                    <a:pt x="3177117" y="417722"/>
                    <a:pt x="3178175" y="420897"/>
                  </a:cubicBezTo>
                  <a:cubicBezTo>
                    <a:pt x="3186155" y="396956"/>
                    <a:pt x="3175390" y="426466"/>
                    <a:pt x="3187700" y="401847"/>
                  </a:cubicBezTo>
                  <a:cubicBezTo>
                    <a:pt x="3189977" y="397292"/>
                    <a:pt x="3193033" y="383691"/>
                    <a:pt x="3194050" y="379622"/>
                  </a:cubicBezTo>
                  <a:cubicBezTo>
                    <a:pt x="3201267" y="408488"/>
                    <a:pt x="3195420" y="381994"/>
                    <a:pt x="3200400" y="436772"/>
                  </a:cubicBezTo>
                  <a:cubicBezTo>
                    <a:pt x="3201173" y="445270"/>
                    <a:pt x="3202517" y="453705"/>
                    <a:pt x="3203575" y="462172"/>
                  </a:cubicBezTo>
                  <a:cubicBezTo>
                    <a:pt x="3205692" y="457939"/>
                    <a:pt x="3207577" y="453581"/>
                    <a:pt x="3209925" y="449472"/>
                  </a:cubicBezTo>
                  <a:cubicBezTo>
                    <a:pt x="3211818" y="446159"/>
                    <a:pt x="3213985" y="436894"/>
                    <a:pt x="3216275" y="439947"/>
                  </a:cubicBezTo>
                  <a:cubicBezTo>
                    <a:pt x="3220765" y="445934"/>
                    <a:pt x="3218576" y="454740"/>
                    <a:pt x="3219450" y="462172"/>
                  </a:cubicBezTo>
                  <a:cubicBezTo>
                    <a:pt x="3220693" y="472735"/>
                    <a:pt x="3221567" y="483339"/>
                    <a:pt x="3222625" y="493922"/>
                  </a:cubicBezTo>
                  <a:cubicBezTo>
                    <a:pt x="3225800" y="491805"/>
                    <a:pt x="3228448" y="486647"/>
                    <a:pt x="3232150" y="487572"/>
                  </a:cubicBezTo>
                  <a:cubicBezTo>
                    <a:pt x="3246854" y="491248"/>
                    <a:pt x="3219396" y="513026"/>
                    <a:pt x="3244850" y="487572"/>
                  </a:cubicBezTo>
                  <a:cubicBezTo>
                    <a:pt x="3260848" y="511569"/>
                    <a:pt x="3248025" y="488146"/>
                    <a:pt x="3248025" y="544722"/>
                  </a:cubicBezTo>
                  <a:cubicBezTo>
                    <a:pt x="3248025" y="548069"/>
                    <a:pt x="3250474" y="538464"/>
                    <a:pt x="3251200" y="535197"/>
                  </a:cubicBezTo>
                  <a:cubicBezTo>
                    <a:pt x="3252597" y="528913"/>
                    <a:pt x="3253112" y="522460"/>
                    <a:pt x="3254375" y="516147"/>
                  </a:cubicBezTo>
                  <a:cubicBezTo>
                    <a:pt x="3255231" y="511868"/>
                    <a:pt x="3256603" y="507707"/>
                    <a:pt x="3257550" y="503447"/>
                  </a:cubicBezTo>
                  <a:cubicBezTo>
                    <a:pt x="3258721" y="498179"/>
                    <a:pt x="3259667" y="492864"/>
                    <a:pt x="3260725" y="487572"/>
                  </a:cubicBezTo>
                  <a:cubicBezTo>
                    <a:pt x="3261783" y="496039"/>
                    <a:pt x="3262693" y="504525"/>
                    <a:pt x="3263900" y="512972"/>
                  </a:cubicBezTo>
                  <a:cubicBezTo>
                    <a:pt x="3264810" y="519345"/>
                    <a:pt x="3263053" y="526995"/>
                    <a:pt x="3267075" y="532022"/>
                  </a:cubicBezTo>
                  <a:cubicBezTo>
                    <a:pt x="3269166" y="534635"/>
                    <a:pt x="3273607" y="530344"/>
                    <a:pt x="3276600" y="528847"/>
                  </a:cubicBezTo>
                  <a:cubicBezTo>
                    <a:pt x="3280013" y="527140"/>
                    <a:pt x="3282950" y="524614"/>
                    <a:pt x="3286125" y="522497"/>
                  </a:cubicBezTo>
                  <a:cubicBezTo>
                    <a:pt x="3289478" y="502378"/>
                    <a:pt x="3291254" y="494285"/>
                    <a:pt x="3292475" y="471697"/>
                  </a:cubicBezTo>
                  <a:cubicBezTo>
                    <a:pt x="3294018" y="443144"/>
                    <a:pt x="3294186" y="414529"/>
                    <a:pt x="3295650" y="385972"/>
                  </a:cubicBezTo>
                  <a:cubicBezTo>
                    <a:pt x="3297685" y="346289"/>
                    <a:pt x="3295686" y="357290"/>
                    <a:pt x="3305175" y="328822"/>
                  </a:cubicBezTo>
                  <a:cubicBezTo>
                    <a:pt x="3306233" y="319297"/>
                    <a:pt x="3306995" y="309734"/>
                    <a:pt x="3308350" y="300247"/>
                  </a:cubicBezTo>
                  <a:cubicBezTo>
                    <a:pt x="3309113" y="294905"/>
                    <a:pt x="3310960" y="289739"/>
                    <a:pt x="3311525" y="284372"/>
                  </a:cubicBezTo>
                  <a:cubicBezTo>
                    <a:pt x="3313080" y="269599"/>
                    <a:pt x="3313292" y="254710"/>
                    <a:pt x="3314700" y="239922"/>
                  </a:cubicBezTo>
                  <a:cubicBezTo>
                    <a:pt x="3315410" y="232472"/>
                    <a:pt x="3317130" y="225143"/>
                    <a:pt x="3317875" y="217697"/>
                  </a:cubicBezTo>
                  <a:cubicBezTo>
                    <a:pt x="3319248" y="203967"/>
                    <a:pt x="3319992" y="190180"/>
                    <a:pt x="3321050" y="176422"/>
                  </a:cubicBezTo>
                  <a:cubicBezTo>
                    <a:pt x="3322108" y="142555"/>
                    <a:pt x="3321722" y="108613"/>
                    <a:pt x="3324225" y="74822"/>
                  </a:cubicBezTo>
                  <a:cubicBezTo>
                    <a:pt x="3324624" y="69440"/>
                    <a:pt x="3322910" y="87704"/>
                    <a:pt x="3327400" y="90697"/>
                  </a:cubicBezTo>
                  <a:cubicBezTo>
                    <a:pt x="3330575" y="92814"/>
                    <a:pt x="3331633" y="84347"/>
                    <a:pt x="3333750" y="81172"/>
                  </a:cubicBezTo>
                  <a:cubicBezTo>
                    <a:pt x="3338922" y="55314"/>
                    <a:pt x="3333993" y="74949"/>
                    <a:pt x="3343275" y="49422"/>
                  </a:cubicBezTo>
                  <a:cubicBezTo>
                    <a:pt x="3349133" y="33313"/>
                    <a:pt x="3351157" y="25008"/>
                    <a:pt x="3355975" y="8147"/>
                  </a:cubicBezTo>
                  <a:cubicBezTo>
                    <a:pt x="3358092" y="53655"/>
                    <a:pt x="3359701" y="99190"/>
                    <a:pt x="3362325" y="144672"/>
                  </a:cubicBezTo>
                  <a:cubicBezTo>
                    <a:pt x="3362877" y="154240"/>
                    <a:pt x="3365055" y="163674"/>
                    <a:pt x="3365500" y="173247"/>
                  </a:cubicBezTo>
                  <a:cubicBezTo>
                    <a:pt x="3370058" y="271249"/>
                    <a:pt x="3366512" y="265134"/>
                    <a:pt x="3371850" y="347872"/>
                  </a:cubicBezTo>
                  <a:cubicBezTo>
                    <a:pt x="3372535" y="358486"/>
                    <a:pt x="3373967" y="369039"/>
                    <a:pt x="3375025" y="379622"/>
                  </a:cubicBezTo>
                  <a:cubicBezTo>
                    <a:pt x="3376083" y="408197"/>
                    <a:pt x="3376298" y="436816"/>
                    <a:pt x="3378200" y="465347"/>
                  </a:cubicBezTo>
                  <a:cubicBezTo>
                    <a:pt x="3378423" y="468686"/>
                    <a:pt x="3378093" y="475528"/>
                    <a:pt x="3381375" y="474872"/>
                  </a:cubicBezTo>
                  <a:cubicBezTo>
                    <a:pt x="3387246" y="473698"/>
                    <a:pt x="3389842" y="466405"/>
                    <a:pt x="3394075" y="462172"/>
                  </a:cubicBezTo>
                  <a:cubicBezTo>
                    <a:pt x="3419475" y="500272"/>
                    <a:pt x="3394075" y="474872"/>
                    <a:pt x="3419475" y="462172"/>
                  </a:cubicBezTo>
                  <a:lnTo>
                    <a:pt x="3432175" y="455822"/>
                  </a:lnTo>
                  <a:cubicBezTo>
                    <a:pt x="3434292" y="452647"/>
                    <a:pt x="3436818" y="449710"/>
                    <a:pt x="3438525" y="446297"/>
                  </a:cubicBezTo>
                  <a:cubicBezTo>
                    <a:pt x="3440022" y="443304"/>
                    <a:pt x="3440781" y="439990"/>
                    <a:pt x="3441700" y="436772"/>
                  </a:cubicBezTo>
                  <a:cubicBezTo>
                    <a:pt x="3445977" y="421802"/>
                    <a:pt x="3445480" y="419834"/>
                    <a:pt x="3448050" y="401847"/>
                  </a:cubicBezTo>
                  <a:cubicBezTo>
                    <a:pt x="3450167" y="420897"/>
                    <a:pt x="3450641" y="440202"/>
                    <a:pt x="3454400" y="458997"/>
                  </a:cubicBezTo>
                  <a:cubicBezTo>
                    <a:pt x="3458431" y="479151"/>
                    <a:pt x="3456266" y="469637"/>
                    <a:pt x="3460750" y="487572"/>
                  </a:cubicBezTo>
                  <a:cubicBezTo>
                    <a:pt x="3462867" y="484397"/>
                    <a:pt x="3465207" y="481360"/>
                    <a:pt x="3467100" y="478047"/>
                  </a:cubicBezTo>
                  <a:cubicBezTo>
                    <a:pt x="3469448" y="473938"/>
                    <a:pt x="3468858" y="466495"/>
                    <a:pt x="3473450" y="465347"/>
                  </a:cubicBezTo>
                  <a:cubicBezTo>
                    <a:pt x="3477152" y="464422"/>
                    <a:pt x="3477683" y="471697"/>
                    <a:pt x="3479800" y="474872"/>
                  </a:cubicBezTo>
                  <a:cubicBezTo>
                    <a:pt x="3480858" y="480164"/>
                    <a:pt x="3481804" y="485479"/>
                    <a:pt x="3482975" y="490747"/>
                  </a:cubicBezTo>
                  <a:cubicBezTo>
                    <a:pt x="3483922" y="495007"/>
                    <a:pt x="3482010" y="502067"/>
                    <a:pt x="3486150" y="503447"/>
                  </a:cubicBezTo>
                  <a:cubicBezTo>
                    <a:pt x="3489770" y="504654"/>
                    <a:pt x="3490383" y="497097"/>
                    <a:pt x="3492500" y="493922"/>
                  </a:cubicBezTo>
                  <a:cubicBezTo>
                    <a:pt x="3494617" y="497097"/>
                    <a:pt x="3498962" y="499633"/>
                    <a:pt x="3498850" y="503447"/>
                  </a:cubicBezTo>
                  <a:cubicBezTo>
                    <a:pt x="3497881" y="536394"/>
                    <a:pt x="3482861" y="634194"/>
                    <a:pt x="3489325" y="601872"/>
                  </a:cubicBezTo>
                  <a:cubicBezTo>
                    <a:pt x="3491844" y="589279"/>
                    <a:pt x="3495021" y="572085"/>
                    <a:pt x="3498850" y="560597"/>
                  </a:cubicBezTo>
                  <a:lnTo>
                    <a:pt x="3505200" y="541547"/>
                  </a:lnTo>
                  <a:lnTo>
                    <a:pt x="3511550" y="522497"/>
                  </a:lnTo>
                  <a:lnTo>
                    <a:pt x="3514725" y="512972"/>
                  </a:lnTo>
                  <a:cubicBezTo>
                    <a:pt x="3515783" y="505564"/>
                    <a:pt x="3517279" y="498205"/>
                    <a:pt x="3517900" y="490747"/>
                  </a:cubicBezTo>
                  <a:cubicBezTo>
                    <a:pt x="3519397" y="472786"/>
                    <a:pt x="3519127" y="454689"/>
                    <a:pt x="3521075" y="436772"/>
                  </a:cubicBezTo>
                  <a:cubicBezTo>
                    <a:pt x="3524423" y="405971"/>
                    <a:pt x="3530354" y="375490"/>
                    <a:pt x="3533775" y="344697"/>
                  </a:cubicBezTo>
                  <a:cubicBezTo>
                    <a:pt x="3537320" y="312796"/>
                    <a:pt x="3533919" y="325214"/>
                    <a:pt x="3540125" y="306597"/>
                  </a:cubicBezTo>
                  <a:cubicBezTo>
                    <a:pt x="3541183" y="311889"/>
                    <a:pt x="3541991" y="317237"/>
                    <a:pt x="3543300" y="322472"/>
                  </a:cubicBezTo>
                  <a:cubicBezTo>
                    <a:pt x="3544112" y="325719"/>
                    <a:pt x="3543482" y="333494"/>
                    <a:pt x="3546475" y="331997"/>
                  </a:cubicBezTo>
                  <a:cubicBezTo>
                    <a:pt x="3550378" y="330046"/>
                    <a:pt x="3548703" y="323557"/>
                    <a:pt x="3549650" y="319297"/>
                  </a:cubicBezTo>
                  <a:cubicBezTo>
                    <a:pt x="3556460" y="288650"/>
                    <a:pt x="3549107" y="318836"/>
                    <a:pt x="3556000" y="284372"/>
                  </a:cubicBezTo>
                  <a:cubicBezTo>
                    <a:pt x="3560310" y="262820"/>
                    <a:pt x="3559086" y="279822"/>
                    <a:pt x="3562350" y="252622"/>
                  </a:cubicBezTo>
                  <a:cubicBezTo>
                    <a:pt x="3565709" y="224634"/>
                    <a:pt x="3566543" y="199907"/>
                    <a:pt x="3571875" y="173247"/>
                  </a:cubicBezTo>
                  <a:cubicBezTo>
                    <a:pt x="3572731" y="168968"/>
                    <a:pt x="3573992" y="164780"/>
                    <a:pt x="3575050" y="160547"/>
                  </a:cubicBezTo>
                  <a:cubicBezTo>
                    <a:pt x="3576108" y="147847"/>
                    <a:pt x="3576541" y="135079"/>
                    <a:pt x="3578225" y="122447"/>
                  </a:cubicBezTo>
                  <a:cubicBezTo>
                    <a:pt x="3578667" y="119130"/>
                    <a:pt x="3581207" y="109581"/>
                    <a:pt x="3581400" y="112922"/>
                  </a:cubicBezTo>
                  <a:cubicBezTo>
                    <a:pt x="3584755" y="171072"/>
                    <a:pt x="3584889" y="229371"/>
                    <a:pt x="3587750" y="287547"/>
                  </a:cubicBezTo>
                  <a:cubicBezTo>
                    <a:pt x="3588601" y="304850"/>
                    <a:pt x="3590384" y="303114"/>
                    <a:pt x="3594100" y="316122"/>
                  </a:cubicBezTo>
                  <a:cubicBezTo>
                    <a:pt x="3595299" y="320318"/>
                    <a:pt x="3596217" y="324589"/>
                    <a:pt x="3597275" y="328822"/>
                  </a:cubicBezTo>
                  <a:cubicBezTo>
                    <a:pt x="3601896" y="370408"/>
                    <a:pt x="3598126" y="348100"/>
                    <a:pt x="3609975" y="395497"/>
                  </a:cubicBezTo>
                  <a:lnTo>
                    <a:pt x="3613150" y="408197"/>
                  </a:lnTo>
                  <a:lnTo>
                    <a:pt x="3616325" y="420897"/>
                  </a:lnTo>
                  <a:cubicBezTo>
                    <a:pt x="3618442" y="416664"/>
                    <a:pt x="3617942" y="408197"/>
                    <a:pt x="3622675" y="408197"/>
                  </a:cubicBezTo>
                  <a:cubicBezTo>
                    <a:pt x="3627039" y="408197"/>
                    <a:pt x="3624651" y="416701"/>
                    <a:pt x="3625850" y="420897"/>
                  </a:cubicBezTo>
                  <a:cubicBezTo>
                    <a:pt x="3626769" y="424115"/>
                    <a:pt x="3628106" y="427204"/>
                    <a:pt x="3629025" y="430422"/>
                  </a:cubicBezTo>
                  <a:cubicBezTo>
                    <a:pt x="3630224" y="434618"/>
                    <a:pt x="3630249" y="439219"/>
                    <a:pt x="3632200" y="443122"/>
                  </a:cubicBezTo>
                  <a:cubicBezTo>
                    <a:pt x="3634567" y="447855"/>
                    <a:pt x="3638550" y="451589"/>
                    <a:pt x="3641725" y="455822"/>
                  </a:cubicBezTo>
                  <a:cubicBezTo>
                    <a:pt x="3642508" y="458171"/>
                    <a:pt x="3647147" y="474872"/>
                    <a:pt x="3651250" y="474872"/>
                  </a:cubicBezTo>
                  <a:cubicBezTo>
                    <a:pt x="3655353" y="474872"/>
                    <a:pt x="3659992" y="458171"/>
                    <a:pt x="3660775" y="455822"/>
                  </a:cubicBezTo>
                  <a:cubicBezTo>
                    <a:pt x="3669744" y="393036"/>
                    <a:pt x="3663929" y="401754"/>
                    <a:pt x="3670300" y="430422"/>
                  </a:cubicBezTo>
                  <a:cubicBezTo>
                    <a:pt x="3671026" y="433689"/>
                    <a:pt x="3672417" y="436772"/>
                    <a:pt x="3673475" y="439947"/>
                  </a:cubicBezTo>
                  <a:cubicBezTo>
                    <a:pt x="3681632" y="497046"/>
                    <a:pt x="3670837" y="416498"/>
                    <a:pt x="3679825" y="528847"/>
                  </a:cubicBezTo>
                  <a:cubicBezTo>
                    <a:pt x="3680173" y="533197"/>
                    <a:pt x="3682144" y="537268"/>
                    <a:pt x="3683000" y="541547"/>
                  </a:cubicBezTo>
                  <a:cubicBezTo>
                    <a:pt x="3686939" y="561241"/>
                    <a:pt x="3687161" y="570461"/>
                    <a:pt x="3689350" y="592347"/>
                  </a:cubicBezTo>
                  <a:cubicBezTo>
                    <a:pt x="3704440" y="547076"/>
                    <a:pt x="3689278" y="594186"/>
                    <a:pt x="3698875" y="560597"/>
                  </a:cubicBezTo>
                  <a:cubicBezTo>
                    <a:pt x="3699794" y="557379"/>
                    <a:pt x="3701131" y="554290"/>
                    <a:pt x="3702050" y="551072"/>
                  </a:cubicBezTo>
                  <a:cubicBezTo>
                    <a:pt x="3703249" y="546876"/>
                    <a:pt x="3704026" y="542568"/>
                    <a:pt x="3705225" y="538372"/>
                  </a:cubicBezTo>
                  <a:cubicBezTo>
                    <a:pt x="3706144" y="535154"/>
                    <a:pt x="3707481" y="532065"/>
                    <a:pt x="3708400" y="528847"/>
                  </a:cubicBezTo>
                  <a:cubicBezTo>
                    <a:pt x="3710619" y="521082"/>
                    <a:pt x="3714152" y="502756"/>
                    <a:pt x="3717925" y="497097"/>
                  </a:cubicBezTo>
                  <a:cubicBezTo>
                    <a:pt x="3724302" y="487531"/>
                    <a:pt x="3725791" y="486151"/>
                    <a:pt x="3730625" y="474872"/>
                  </a:cubicBezTo>
                  <a:cubicBezTo>
                    <a:pt x="3733888" y="467259"/>
                    <a:pt x="3734673" y="460703"/>
                    <a:pt x="3736975" y="452647"/>
                  </a:cubicBezTo>
                  <a:cubicBezTo>
                    <a:pt x="3737894" y="449429"/>
                    <a:pt x="3739092" y="446297"/>
                    <a:pt x="3740150" y="443122"/>
                  </a:cubicBezTo>
                  <a:cubicBezTo>
                    <a:pt x="3741208" y="430422"/>
                    <a:pt x="3741435" y="417625"/>
                    <a:pt x="3743325" y="405022"/>
                  </a:cubicBezTo>
                  <a:cubicBezTo>
                    <a:pt x="3744620" y="396391"/>
                    <a:pt x="3748240" y="388230"/>
                    <a:pt x="3749675" y="379622"/>
                  </a:cubicBezTo>
                  <a:cubicBezTo>
                    <a:pt x="3750733" y="373272"/>
                    <a:pt x="3751587" y="366885"/>
                    <a:pt x="3752850" y="360572"/>
                  </a:cubicBezTo>
                  <a:cubicBezTo>
                    <a:pt x="3753706" y="356293"/>
                    <a:pt x="3755169" y="352151"/>
                    <a:pt x="3756025" y="347872"/>
                  </a:cubicBezTo>
                  <a:cubicBezTo>
                    <a:pt x="3757288" y="341559"/>
                    <a:pt x="3758142" y="335172"/>
                    <a:pt x="3759200" y="328822"/>
                  </a:cubicBezTo>
                  <a:cubicBezTo>
                    <a:pt x="3759351" y="326855"/>
                    <a:pt x="3763462" y="267325"/>
                    <a:pt x="3765550" y="258972"/>
                  </a:cubicBezTo>
                  <a:cubicBezTo>
                    <a:pt x="3766475" y="255270"/>
                    <a:pt x="3769783" y="252622"/>
                    <a:pt x="3771900" y="249447"/>
                  </a:cubicBezTo>
                  <a:cubicBezTo>
                    <a:pt x="3772958" y="237805"/>
                    <a:pt x="3773912" y="226154"/>
                    <a:pt x="3775075" y="214522"/>
                  </a:cubicBezTo>
                  <a:cubicBezTo>
                    <a:pt x="3776029" y="204986"/>
                    <a:pt x="3777327" y="195486"/>
                    <a:pt x="3778250" y="185947"/>
                  </a:cubicBezTo>
                  <a:cubicBezTo>
                    <a:pt x="3787408" y="91319"/>
                    <a:pt x="3780957" y="145237"/>
                    <a:pt x="3787775" y="90697"/>
                  </a:cubicBezTo>
                  <a:cubicBezTo>
                    <a:pt x="3788833" y="67414"/>
                    <a:pt x="3780527" y="0"/>
                    <a:pt x="3790950" y="20847"/>
                  </a:cubicBezTo>
                  <a:cubicBezTo>
                    <a:pt x="3795567" y="30081"/>
                    <a:pt x="3799583" y="179361"/>
                    <a:pt x="3800475" y="192297"/>
                  </a:cubicBezTo>
                  <a:cubicBezTo>
                    <a:pt x="3800705" y="195636"/>
                    <a:pt x="3802592" y="198647"/>
                    <a:pt x="3803650" y="201822"/>
                  </a:cubicBezTo>
                  <a:cubicBezTo>
                    <a:pt x="3810807" y="251923"/>
                    <a:pt x="3803036" y="200460"/>
                    <a:pt x="3810000" y="239922"/>
                  </a:cubicBezTo>
                  <a:cubicBezTo>
                    <a:pt x="3812238" y="252601"/>
                    <a:pt x="3812813" y="265642"/>
                    <a:pt x="3816350" y="278022"/>
                  </a:cubicBezTo>
                  <a:lnTo>
                    <a:pt x="3822700" y="300247"/>
                  </a:lnTo>
                  <a:cubicBezTo>
                    <a:pt x="3823758" y="325647"/>
                    <a:pt x="3823465" y="351139"/>
                    <a:pt x="3825875" y="376447"/>
                  </a:cubicBezTo>
                  <a:cubicBezTo>
                    <a:pt x="3826192" y="379779"/>
                    <a:pt x="3827732" y="369998"/>
                    <a:pt x="3829050" y="366922"/>
                  </a:cubicBezTo>
                  <a:cubicBezTo>
                    <a:pt x="3830914" y="362572"/>
                    <a:pt x="3833283" y="358455"/>
                    <a:pt x="3835400" y="354222"/>
                  </a:cubicBezTo>
                  <a:cubicBezTo>
                    <a:pt x="3836606" y="345778"/>
                    <a:pt x="3841267" y="314079"/>
                    <a:pt x="3841750" y="306597"/>
                  </a:cubicBezTo>
                  <a:cubicBezTo>
                    <a:pt x="3847595" y="216004"/>
                    <a:pt x="3839607" y="260160"/>
                    <a:pt x="3848100" y="217697"/>
                  </a:cubicBezTo>
                  <a:cubicBezTo>
                    <a:pt x="3850217" y="249447"/>
                    <a:pt x="3851807" y="281236"/>
                    <a:pt x="3854450" y="312947"/>
                  </a:cubicBezTo>
                  <a:cubicBezTo>
                    <a:pt x="3856042" y="332048"/>
                    <a:pt x="3859140" y="351002"/>
                    <a:pt x="3860800" y="370097"/>
                  </a:cubicBezTo>
                  <a:cubicBezTo>
                    <a:pt x="3862917" y="394439"/>
                    <a:pt x="3863695" y="418934"/>
                    <a:pt x="3867150" y="443122"/>
                  </a:cubicBezTo>
                  <a:cubicBezTo>
                    <a:pt x="3868208" y="450530"/>
                    <a:pt x="3868175" y="458179"/>
                    <a:pt x="3870325" y="465347"/>
                  </a:cubicBezTo>
                  <a:cubicBezTo>
                    <a:pt x="3871421" y="469002"/>
                    <a:pt x="3874558" y="471697"/>
                    <a:pt x="3876675" y="474872"/>
                  </a:cubicBezTo>
                  <a:cubicBezTo>
                    <a:pt x="3877733" y="483339"/>
                    <a:pt x="3873024" y="495152"/>
                    <a:pt x="3879850" y="500272"/>
                  </a:cubicBezTo>
                  <a:cubicBezTo>
                    <a:pt x="3883849" y="503271"/>
                    <a:pt x="3891354" y="478459"/>
                    <a:pt x="3892550" y="474872"/>
                  </a:cubicBezTo>
                  <a:cubicBezTo>
                    <a:pt x="3904846" y="499464"/>
                    <a:pt x="3895016" y="476145"/>
                    <a:pt x="3902075" y="516147"/>
                  </a:cubicBezTo>
                  <a:cubicBezTo>
                    <a:pt x="3903592" y="524741"/>
                    <a:pt x="3908425" y="541547"/>
                    <a:pt x="3908425" y="541547"/>
                  </a:cubicBezTo>
                  <a:cubicBezTo>
                    <a:pt x="3911600" y="535197"/>
                    <a:pt x="3915313" y="529089"/>
                    <a:pt x="3917950" y="522497"/>
                  </a:cubicBezTo>
                  <a:cubicBezTo>
                    <a:pt x="3935242" y="479268"/>
                    <a:pt x="3905107" y="541833"/>
                    <a:pt x="3927475" y="497097"/>
                  </a:cubicBezTo>
                  <a:cubicBezTo>
                    <a:pt x="3930650" y="500272"/>
                    <a:pt x="3935332" y="502453"/>
                    <a:pt x="3937000" y="506622"/>
                  </a:cubicBezTo>
                  <a:cubicBezTo>
                    <a:pt x="3946770" y="531046"/>
                    <a:pt x="3929227" y="537605"/>
                    <a:pt x="3956050" y="516147"/>
                  </a:cubicBezTo>
                  <a:cubicBezTo>
                    <a:pt x="3957108" y="511914"/>
                    <a:pt x="3957693" y="507533"/>
                    <a:pt x="3959225" y="503447"/>
                  </a:cubicBezTo>
                  <a:cubicBezTo>
                    <a:pt x="3960887" y="499015"/>
                    <a:pt x="3964215" y="495280"/>
                    <a:pt x="3965575" y="490747"/>
                  </a:cubicBezTo>
                  <a:cubicBezTo>
                    <a:pt x="3967425" y="484581"/>
                    <a:pt x="3967189" y="477942"/>
                    <a:pt x="3968750" y="471697"/>
                  </a:cubicBezTo>
                  <a:cubicBezTo>
                    <a:pt x="3970373" y="465203"/>
                    <a:pt x="3973339" y="459105"/>
                    <a:pt x="3975100" y="452647"/>
                  </a:cubicBezTo>
                  <a:cubicBezTo>
                    <a:pt x="3976520" y="447441"/>
                    <a:pt x="3977062" y="442030"/>
                    <a:pt x="3978275" y="436772"/>
                  </a:cubicBezTo>
                  <a:cubicBezTo>
                    <a:pt x="3987461" y="396967"/>
                    <a:pt x="3982516" y="426138"/>
                    <a:pt x="3987800" y="389147"/>
                  </a:cubicBezTo>
                  <a:cubicBezTo>
                    <a:pt x="3989917" y="351047"/>
                    <a:pt x="3990353" y="312816"/>
                    <a:pt x="3994150" y="274847"/>
                  </a:cubicBezTo>
                  <a:cubicBezTo>
                    <a:pt x="3995208" y="264264"/>
                    <a:pt x="3995096" y="253497"/>
                    <a:pt x="3997325" y="243097"/>
                  </a:cubicBezTo>
                  <a:cubicBezTo>
                    <a:pt x="3998317" y="238469"/>
                    <a:pt x="4001558" y="234630"/>
                    <a:pt x="4003675" y="230397"/>
                  </a:cubicBezTo>
                  <a:cubicBezTo>
                    <a:pt x="4010996" y="186469"/>
                    <a:pt x="4002872" y="226381"/>
                    <a:pt x="4010025" y="262147"/>
                  </a:cubicBezTo>
                  <a:cubicBezTo>
                    <a:pt x="4011288" y="268460"/>
                    <a:pt x="4012142" y="249447"/>
                    <a:pt x="4013200" y="243097"/>
                  </a:cubicBezTo>
                  <a:cubicBezTo>
                    <a:pt x="4014665" y="216720"/>
                    <a:pt x="4014874" y="175326"/>
                    <a:pt x="4022725" y="147847"/>
                  </a:cubicBezTo>
                  <a:cubicBezTo>
                    <a:pt x="4024842" y="140439"/>
                    <a:pt x="4027310" y="133122"/>
                    <a:pt x="4029075" y="125622"/>
                  </a:cubicBezTo>
                  <a:cubicBezTo>
                    <a:pt x="4031547" y="115116"/>
                    <a:pt x="4035425" y="93872"/>
                    <a:pt x="4035425" y="93872"/>
                  </a:cubicBezTo>
                  <a:cubicBezTo>
                    <a:pt x="4041214" y="117030"/>
                    <a:pt x="4041466" y="116186"/>
                    <a:pt x="4044950" y="151022"/>
                  </a:cubicBezTo>
                  <a:cubicBezTo>
                    <a:pt x="4046638" y="167904"/>
                    <a:pt x="4045931" y="184998"/>
                    <a:pt x="4048125" y="201822"/>
                  </a:cubicBezTo>
                  <a:cubicBezTo>
                    <a:pt x="4049122" y="209462"/>
                    <a:pt x="4052358" y="216639"/>
                    <a:pt x="4054475" y="224047"/>
                  </a:cubicBezTo>
                  <a:cubicBezTo>
                    <a:pt x="4056623" y="273455"/>
                    <a:pt x="4055527" y="285912"/>
                    <a:pt x="4060825" y="325647"/>
                  </a:cubicBezTo>
                  <a:cubicBezTo>
                    <a:pt x="4061333" y="329459"/>
                    <a:pt x="4064732" y="351698"/>
                    <a:pt x="4067175" y="357397"/>
                  </a:cubicBezTo>
                  <a:cubicBezTo>
                    <a:pt x="4068678" y="360904"/>
                    <a:pt x="4071408" y="363747"/>
                    <a:pt x="4073525" y="366922"/>
                  </a:cubicBezTo>
                  <a:cubicBezTo>
                    <a:pt x="4076700" y="361630"/>
                    <a:pt x="4080290" y="356567"/>
                    <a:pt x="4083050" y="351047"/>
                  </a:cubicBezTo>
                  <a:cubicBezTo>
                    <a:pt x="4096195" y="324757"/>
                    <a:pt x="4074377" y="359294"/>
                    <a:pt x="4092575" y="331997"/>
                  </a:cubicBezTo>
                  <a:cubicBezTo>
                    <a:pt x="4094692" y="356339"/>
                    <a:pt x="4094133" y="428981"/>
                    <a:pt x="4098925" y="405022"/>
                  </a:cubicBezTo>
                  <a:cubicBezTo>
                    <a:pt x="4099983" y="399730"/>
                    <a:pt x="4100205" y="394200"/>
                    <a:pt x="4102100" y="389147"/>
                  </a:cubicBezTo>
                  <a:cubicBezTo>
                    <a:pt x="4103440" y="385574"/>
                    <a:pt x="4106333" y="382797"/>
                    <a:pt x="4108450" y="379622"/>
                  </a:cubicBezTo>
                  <a:cubicBezTo>
                    <a:pt x="4109508" y="383855"/>
                    <a:pt x="4110371" y="388142"/>
                    <a:pt x="4111625" y="392322"/>
                  </a:cubicBezTo>
                  <a:cubicBezTo>
                    <a:pt x="4113548" y="398733"/>
                    <a:pt x="4116352" y="404878"/>
                    <a:pt x="4117975" y="411372"/>
                  </a:cubicBezTo>
                  <a:cubicBezTo>
                    <a:pt x="4119536" y="417617"/>
                    <a:pt x="4120398" y="424029"/>
                    <a:pt x="4121150" y="430422"/>
                  </a:cubicBezTo>
                  <a:cubicBezTo>
                    <a:pt x="4122516" y="442032"/>
                    <a:pt x="4121876" y="453917"/>
                    <a:pt x="4124325" y="465347"/>
                  </a:cubicBezTo>
                  <a:cubicBezTo>
                    <a:pt x="4125125" y="469078"/>
                    <a:pt x="4129125" y="471385"/>
                    <a:pt x="4130675" y="474872"/>
                  </a:cubicBezTo>
                  <a:cubicBezTo>
                    <a:pt x="4133393" y="480989"/>
                    <a:pt x="4134908" y="487572"/>
                    <a:pt x="4137025" y="493922"/>
                  </a:cubicBezTo>
                  <a:lnTo>
                    <a:pt x="4140200" y="503447"/>
                  </a:lnTo>
                  <a:cubicBezTo>
                    <a:pt x="4141258" y="498155"/>
                    <a:pt x="4142488" y="492895"/>
                    <a:pt x="4143375" y="487572"/>
                  </a:cubicBezTo>
                  <a:cubicBezTo>
                    <a:pt x="4144605" y="480190"/>
                    <a:pt x="4142399" y="471574"/>
                    <a:pt x="4146550" y="465347"/>
                  </a:cubicBezTo>
                  <a:cubicBezTo>
                    <a:pt x="4148971" y="461716"/>
                    <a:pt x="4148869" y="473768"/>
                    <a:pt x="4149725" y="478047"/>
                  </a:cubicBezTo>
                  <a:cubicBezTo>
                    <a:pt x="4150988" y="484360"/>
                    <a:pt x="4151842" y="490747"/>
                    <a:pt x="4152900" y="497097"/>
                  </a:cubicBezTo>
                  <a:cubicBezTo>
                    <a:pt x="4157133" y="494980"/>
                    <a:pt x="4162570" y="494383"/>
                    <a:pt x="4165600" y="490747"/>
                  </a:cubicBezTo>
                  <a:cubicBezTo>
                    <a:pt x="4168394" y="487395"/>
                    <a:pt x="4167056" y="482058"/>
                    <a:pt x="4168775" y="478047"/>
                  </a:cubicBezTo>
                  <a:cubicBezTo>
                    <a:pt x="4170278" y="474540"/>
                    <a:pt x="4173418" y="471935"/>
                    <a:pt x="4175125" y="468522"/>
                  </a:cubicBezTo>
                  <a:cubicBezTo>
                    <a:pt x="4178963" y="460846"/>
                    <a:pt x="4178423" y="454435"/>
                    <a:pt x="4181475" y="446297"/>
                  </a:cubicBezTo>
                  <a:cubicBezTo>
                    <a:pt x="4183137" y="441865"/>
                    <a:pt x="4185961" y="437947"/>
                    <a:pt x="4187825" y="433597"/>
                  </a:cubicBezTo>
                  <a:cubicBezTo>
                    <a:pt x="4189143" y="430521"/>
                    <a:pt x="4189682" y="427148"/>
                    <a:pt x="4191000" y="424072"/>
                  </a:cubicBezTo>
                  <a:cubicBezTo>
                    <a:pt x="4192864" y="419722"/>
                    <a:pt x="4195486" y="415722"/>
                    <a:pt x="4197350" y="411372"/>
                  </a:cubicBezTo>
                  <a:cubicBezTo>
                    <a:pt x="4201613" y="401424"/>
                    <a:pt x="4201797" y="394214"/>
                    <a:pt x="4203700" y="382797"/>
                  </a:cubicBezTo>
                  <a:cubicBezTo>
                    <a:pt x="4204534" y="368617"/>
                    <a:pt x="4207905" y="305776"/>
                    <a:pt x="4210050" y="287547"/>
                  </a:cubicBezTo>
                  <a:cubicBezTo>
                    <a:pt x="4210560" y="283213"/>
                    <a:pt x="4212421" y="279136"/>
                    <a:pt x="4213225" y="274847"/>
                  </a:cubicBezTo>
                  <a:cubicBezTo>
                    <a:pt x="4215598" y="262192"/>
                    <a:pt x="4215504" y="248961"/>
                    <a:pt x="4219575" y="236747"/>
                  </a:cubicBezTo>
                  <a:cubicBezTo>
                    <a:pt x="4220633" y="233572"/>
                    <a:pt x="4221831" y="230440"/>
                    <a:pt x="4222750" y="227222"/>
                  </a:cubicBezTo>
                  <a:cubicBezTo>
                    <a:pt x="4223949" y="223026"/>
                    <a:pt x="4224206" y="218533"/>
                    <a:pt x="4225925" y="214522"/>
                  </a:cubicBezTo>
                  <a:cubicBezTo>
                    <a:pt x="4227428" y="211015"/>
                    <a:pt x="4230158" y="208172"/>
                    <a:pt x="4232275" y="204997"/>
                  </a:cubicBezTo>
                  <a:cubicBezTo>
                    <a:pt x="4239149" y="177501"/>
                    <a:pt x="4230731" y="207269"/>
                    <a:pt x="4241800" y="179597"/>
                  </a:cubicBezTo>
                  <a:cubicBezTo>
                    <a:pt x="4246953" y="166714"/>
                    <a:pt x="4248206" y="160322"/>
                    <a:pt x="4251325" y="147847"/>
                  </a:cubicBezTo>
                  <a:cubicBezTo>
                    <a:pt x="4252992" y="132847"/>
                    <a:pt x="4255493" y="109145"/>
                    <a:pt x="4257675" y="93872"/>
                  </a:cubicBezTo>
                  <a:cubicBezTo>
                    <a:pt x="4258585" y="87499"/>
                    <a:pt x="4259792" y="81172"/>
                    <a:pt x="4260850" y="74822"/>
                  </a:cubicBezTo>
                  <a:cubicBezTo>
                    <a:pt x="4261908" y="102339"/>
                    <a:pt x="4262525" y="129876"/>
                    <a:pt x="4264025" y="157372"/>
                  </a:cubicBezTo>
                  <a:cubicBezTo>
                    <a:pt x="4268814" y="245169"/>
                    <a:pt x="4264681" y="220975"/>
                    <a:pt x="4273550" y="265322"/>
                  </a:cubicBezTo>
                  <a:cubicBezTo>
                    <a:pt x="4274608" y="278022"/>
                    <a:pt x="4275144" y="290776"/>
                    <a:pt x="4276725" y="303422"/>
                  </a:cubicBezTo>
                  <a:cubicBezTo>
                    <a:pt x="4277266" y="307752"/>
                    <a:pt x="4279283" y="311802"/>
                    <a:pt x="4279900" y="316122"/>
                  </a:cubicBezTo>
                  <a:cubicBezTo>
                    <a:pt x="4281404" y="326651"/>
                    <a:pt x="4281571" y="337343"/>
                    <a:pt x="4283075" y="347872"/>
                  </a:cubicBezTo>
                  <a:cubicBezTo>
                    <a:pt x="4284072" y="354849"/>
                    <a:pt x="4287163" y="363312"/>
                    <a:pt x="4289425" y="370097"/>
                  </a:cubicBezTo>
                  <a:cubicBezTo>
                    <a:pt x="4292600" y="366922"/>
                    <a:pt x="4295775" y="357397"/>
                    <a:pt x="4298950" y="360572"/>
                  </a:cubicBezTo>
                  <a:cubicBezTo>
                    <a:pt x="4306110" y="367732"/>
                    <a:pt x="4311627" y="392228"/>
                    <a:pt x="4314825" y="405022"/>
                  </a:cubicBezTo>
                  <a:cubicBezTo>
                    <a:pt x="4319058" y="398672"/>
                    <a:pt x="4324112" y="392798"/>
                    <a:pt x="4327525" y="385972"/>
                  </a:cubicBezTo>
                  <a:cubicBezTo>
                    <a:pt x="4330518" y="379985"/>
                    <a:pt x="4333875" y="366922"/>
                    <a:pt x="4333875" y="366922"/>
                  </a:cubicBezTo>
                  <a:cubicBezTo>
                    <a:pt x="4334933" y="372214"/>
                    <a:pt x="4336085" y="377488"/>
                    <a:pt x="4337050" y="382797"/>
                  </a:cubicBezTo>
                  <a:cubicBezTo>
                    <a:pt x="4338202" y="389131"/>
                    <a:pt x="4337346" y="396089"/>
                    <a:pt x="4340225" y="401847"/>
                  </a:cubicBezTo>
                  <a:cubicBezTo>
                    <a:pt x="4341932" y="405260"/>
                    <a:pt x="4346575" y="406080"/>
                    <a:pt x="4349750" y="408197"/>
                  </a:cubicBezTo>
                  <a:cubicBezTo>
                    <a:pt x="4351867" y="405022"/>
                    <a:pt x="4354597" y="395165"/>
                    <a:pt x="4356100" y="398672"/>
                  </a:cubicBezTo>
                  <a:cubicBezTo>
                    <a:pt x="4360290" y="408448"/>
                    <a:pt x="4358056" y="419856"/>
                    <a:pt x="4359275" y="430422"/>
                  </a:cubicBezTo>
                  <a:cubicBezTo>
                    <a:pt x="4361231" y="447375"/>
                    <a:pt x="4363094" y="464346"/>
                    <a:pt x="4365625" y="481222"/>
                  </a:cubicBezTo>
                  <a:cubicBezTo>
                    <a:pt x="4367192" y="491670"/>
                    <a:pt x="4369276" y="494000"/>
                    <a:pt x="4371975" y="503447"/>
                  </a:cubicBezTo>
                  <a:cubicBezTo>
                    <a:pt x="4373174" y="507643"/>
                    <a:pt x="4374092" y="511914"/>
                    <a:pt x="4375150" y="516147"/>
                  </a:cubicBezTo>
                  <a:cubicBezTo>
                    <a:pt x="4377267" y="510855"/>
                    <a:pt x="4379499" y="505608"/>
                    <a:pt x="4381500" y="500272"/>
                  </a:cubicBezTo>
                  <a:cubicBezTo>
                    <a:pt x="4382675" y="497138"/>
                    <a:pt x="4384233" y="494064"/>
                    <a:pt x="4384675" y="490747"/>
                  </a:cubicBezTo>
                  <a:cubicBezTo>
                    <a:pt x="4386359" y="478115"/>
                    <a:pt x="4385960" y="465250"/>
                    <a:pt x="4387850" y="452647"/>
                  </a:cubicBezTo>
                  <a:cubicBezTo>
                    <a:pt x="4389145" y="444016"/>
                    <a:pt x="4392966" y="435887"/>
                    <a:pt x="4394200" y="427247"/>
                  </a:cubicBezTo>
                  <a:cubicBezTo>
                    <a:pt x="4399476" y="390312"/>
                    <a:pt x="4398903" y="386211"/>
                    <a:pt x="4406900" y="354222"/>
                  </a:cubicBezTo>
                  <a:cubicBezTo>
                    <a:pt x="4407712" y="350975"/>
                    <a:pt x="4409156" y="347915"/>
                    <a:pt x="4410075" y="344697"/>
                  </a:cubicBezTo>
                  <a:cubicBezTo>
                    <a:pt x="4411274" y="340501"/>
                    <a:pt x="4412051" y="336193"/>
                    <a:pt x="4413250" y="331997"/>
                  </a:cubicBezTo>
                  <a:cubicBezTo>
                    <a:pt x="4422360" y="300113"/>
                    <a:pt x="4409674" y="349474"/>
                    <a:pt x="4419600" y="309772"/>
                  </a:cubicBezTo>
                  <a:cubicBezTo>
                    <a:pt x="4420658" y="281197"/>
                    <a:pt x="4420873" y="252578"/>
                    <a:pt x="4422775" y="224047"/>
                  </a:cubicBezTo>
                  <a:cubicBezTo>
                    <a:pt x="4422998" y="220708"/>
                    <a:pt x="4423583" y="212155"/>
                    <a:pt x="4425950" y="214522"/>
                  </a:cubicBezTo>
                  <a:cubicBezTo>
                    <a:pt x="4428527" y="217099"/>
                    <a:pt x="4434036" y="240516"/>
                    <a:pt x="4435475" y="246272"/>
                  </a:cubicBezTo>
                  <a:cubicBezTo>
                    <a:pt x="4436533" y="239922"/>
                    <a:pt x="4432212" y="227222"/>
                    <a:pt x="4438650" y="227222"/>
                  </a:cubicBezTo>
                  <a:cubicBezTo>
                    <a:pt x="4445088" y="227222"/>
                    <a:pt x="4440846" y="239909"/>
                    <a:pt x="4441825" y="246272"/>
                  </a:cubicBezTo>
                  <a:cubicBezTo>
                    <a:pt x="4442963" y="253669"/>
                    <a:pt x="4443661" y="261134"/>
                    <a:pt x="4445000" y="268497"/>
                  </a:cubicBezTo>
                  <a:cubicBezTo>
                    <a:pt x="4446919" y="279054"/>
                    <a:pt x="4451211" y="290306"/>
                    <a:pt x="4454525" y="300247"/>
                  </a:cubicBezTo>
                  <a:cubicBezTo>
                    <a:pt x="4455583" y="303422"/>
                    <a:pt x="4456888" y="306525"/>
                    <a:pt x="4457700" y="309772"/>
                  </a:cubicBezTo>
                  <a:cubicBezTo>
                    <a:pt x="4458758" y="314005"/>
                    <a:pt x="4459156" y="318461"/>
                    <a:pt x="4460875" y="322472"/>
                  </a:cubicBezTo>
                  <a:cubicBezTo>
                    <a:pt x="4462378" y="325979"/>
                    <a:pt x="4465108" y="328822"/>
                    <a:pt x="4467225" y="331997"/>
                  </a:cubicBezTo>
                  <a:cubicBezTo>
                    <a:pt x="4474543" y="361269"/>
                    <a:pt x="4465155" y="325098"/>
                    <a:pt x="4476750" y="363747"/>
                  </a:cubicBezTo>
                  <a:cubicBezTo>
                    <a:pt x="4488710" y="403614"/>
                    <a:pt x="4472430" y="353961"/>
                    <a:pt x="4483100" y="385972"/>
                  </a:cubicBezTo>
                  <a:cubicBezTo>
                    <a:pt x="4484158" y="393380"/>
                    <a:pt x="4485449" y="400759"/>
                    <a:pt x="4486275" y="408197"/>
                  </a:cubicBezTo>
                  <a:cubicBezTo>
                    <a:pt x="4487566" y="419815"/>
                    <a:pt x="4488000" y="431523"/>
                    <a:pt x="4489450" y="443122"/>
                  </a:cubicBezTo>
                  <a:cubicBezTo>
                    <a:pt x="4490445" y="451078"/>
                    <a:pt x="4495251" y="471841"/>
                    <a:pt x="4498975" y="478047"/>
                  </a:cubicBezTo>
                  <a:lnTo>
                    <a:pt x="4508500" y="493922"/>
                  </a:lnTo>
                  <a:cubicBezTo>
                    <a:pt x="4509558" y="498155"/>
                    <a:pt x="4510476" y="502426"/>
                    <a:pt x="4511675" y="506622"/>
                  </a:cubicBezTo>
                  <a:cubicBezTo>
                    <a:pt x="4512594" y="509840"/>
                    <a:pt x="4514038" y="512900"/>
                    <a:pt x="4514850" y="516147"/>
                  </a:cubicBezTo>
                  <a:cubicBezTo>
                    <a:pt x="4516159" y="521382"/>
                    <a:pt x="4516967" y="526730"/>
                    <a:pt x="4518025" y="532022"/>
                  </a:cubicBezTo>
                  <a:cubicBezTo>
                    <a:pt x="4519083" y="526730"/>
                    <a:pt x="4519780" y="521353"/>
                    <a:pt x="4521200" y="516147"/>
                  </a:cubicBezTo>
                  <a:cubicBezTo>
                    <a:pt x="4522961" y="509689"/>
                    <a:pt x="4525927" y="503591"/>
                    <a:pt x="4527550" y="497097"/>
                  </a:cubicBezTo>
                  <a:cubicBezTo>
                    <a:pt x="4529111" y="490852"/>
                    <a:pt x="4529573" y="484381"/>
                    <a:pt x="4530725" y="478047"/>
                  </a:cubicBezTo>
                  <a:cubicBezTo>
                    <a:pt x="4533412" y="463267"/>
                    <a:pt x="4533678" y="463062"/>
                    <a:pt x="4537075" y="449472"/>
                  </a:cubicBezTo>
                  <a:cubicBezTo>
                    <a:pt x="4538133" y="456880"/>
                    <a:pt x="4539467" y="464255"/>
                    <a:pt x="4540250" y="471697"/>
                  </a:cubicBezTo>
                  <a:cubicBezTo>
                    <a:pt x="4545031" y="517116"/>
                    <a:pt x="4539046" y="496661"/>
                    <a:pt x="4546600" y="519322"/>
                  </a:cubicBezTo>
                  <a:cubicBezTo>
                    <a:pt x="4551398" y="500128"/>
                    <a:pt x="4548395" y="510762"/>
                    <a:pt x="4556125" y="487572"/>
                  </a:cubicBezTo>
                  <a:lnTo>
                    <a:pt x="4559300" y="478047"/>
                  </a:lnTo>
                  <a:cubicBezTo>
                    <a:pt x="4561417" y="481222"/>
                    <a:pt x="4564310" y="483999"/>
                    <a:pt x="4565650" y="487572"/>
                  </a:cubicBezTo>
                  <a:cubicBezTo>
                    <a:pt x="4568923" y="496301"/>
                    <a:pt x="4571392" y="527463"/>
                    <a:pt x="4572000" y="532022"/>
                  </a:cubicBezTo>
                  <a:cubicBezTo>
                    <a:pt x="4572851" y="538403"/>
                    <a:pt x="4573614" y="544827"/>
                    <a:pt x="4575175" y="551072"/>
                  </a:cubicBezTo>
                  <a:cubicBezTo>
                    <a:pt x="4576798" y="557566"/>
                    <a:pt x="4581525" y="570122"/>
                    <a:pt x="4581525" y="570122"/>
                  </a:cubicBezTo>
                  <a:cubicBezTo>
                    <a:pt x="4587175" y="530570"/>
                    <a:pt x="4582738" y="564339"/>
                    <a:pt x="4587875" y="512972"/>
                  </a:cubicBezTo>
                  <a:cubicBezTo>
                    <a:pt x="4588829" y="503436"/>
                    <a:pt x="4590254" y="493948"/>
                    <a:pt x="4591050" y="484397"/>
                  </a:cubicBezTo>
                  <a:cubicBezTo>
                    <a:pt x="4592371" y="468542"/>
                    <a:pt x="4592847" y="452622"/>
                    <a:pt x="4594225" y="436772"/>
                  </a:cubicBezTo>
                  <a:cubicBezTo>
                    <a:pt x="4594964" y="428272"/>
                    <a:pt x="4595612" y="419715"/>
                    <a:pt x="4597400" y="411372"/>
                  </a:cubicBezTo>
                  <a:cubicBezTo>
                    <a:pt x="4598802" y="404827"/>
                    <a:pt x="4603750" y="392322"/>
                    <a:pt x="4603750" y="392322"/>
                  </a:cubicBezTo>
                  <a:cubicBezTo>
                    <a:pt x="4606925" y="364805"/>
                    <a:pt x="4606557" y="336644"/>
                    <a:pt x="4613275" y="309772"/>
                  </a:cubicBezTo>
                  <a:cubicBezTo>
                    <a:pt x="4614333" y="305539"/>
                    <a:pt x="4615803" y="301387"/>
                    <a:pt x="4616450" y="297072"/>
                  </a:cubicBezTo>
                  <a:cubicBezTo>
                    <a:pt x="4618981" y="280196"/>
                    <a:pt x="4619995" y="263105"/>
                    <a:pt x="4622800" y="246272"/>
                  </a:cubicBezTo>
                  <a:cubicBezTo>
                    <a:pt x="4623858" y="239922"/>
                    <a:pt x="4624578" y="233506"/>
                    <a:pt x="4625975" y="227222"/>
                  </a:cubicBezTo>
                  <a:cubicBezTo>
                    <a:pt x="4626701" y="223955"/>
                    <a:pt x="4628424" y="220964"/>
                    <a:pt x="4629150" y="217697"/>
                  </a:cubicBezTo>
                  <a:cubicBezTo>
                    <a:pt x="4630547" y="211413"/>
                    <a:pt x="4631173" y="204981"/>
                    <a:pt x="4632325" y="198647"/>
                  </a:cubicBezTo>
                  <a:cubicBezTo>
                    <a:pt x="4633290" y="193338"/>
                    <a:pt x="4634658" y="188102"/>
                    <a:pt x="4635500" y="182772"/>
                  </a:cubicBezTo>
                  <a:cubicBezTo>
                    <a:pt x="4637834" y="167988"/>
                    <a:pt x="4639733" y="153139"/>
                    <a:pt x="4641850" y="138322"/>
                  </a:cubicBezTo>
                  <a:cubicBezTo>
                    <a:pt x="4642908" y="130914"/>
                    <a:pt x="4643557" y="123435"/>
                    <a:pt x="4645025" y="116097"/>
                  </a:cubicBezTo>
                  <a:cubicBezTo>
                    <a:pt x="4646083" y="110805"/>
                    <a:pt x="4647313" y="105545"/>
                    <a:pt x="4648200" y="100222"/>
                  </a:cubicBezTo>
                  <a:cubicBezTo>
                    <a:pt x="4653064" y="71036"/>
                    <a:pt x="4648465" y="86728"/>
                    <a:pt x="4654550" y="68472"/>
                  </a:cubicBezTo>
                  <a:cubicBezTo>
                    <a:pt x="4655608" y="71647"/>
                    <a:pt x="4656913" y="74750"/>
                    <a:pt x="4657725" y="77997"/>
                  </a:cubicBezTo>
                  <a:cubicBezTo>
                    <a:pt x="4662690" y="97857"/>
                    <a:pt x="4662127" y="108594"/>
                    <a:pt x="4664075" y="131972"/>
                  </a:cubicBezTo>
                  <a:cubicBezTo>
                    <a:pt x="4669727" y="284564"/>
                    <a:pt x="4661564" y="156331"/>
                    <a:pt x="4676775" y="278022"/>
                  </a:cubicBezTo>
                  <a:cubicBezTo>
                    <a:pt x="4677833" y="286489"/>
                    <a:pt x="4678424" y="295027"/>
                    <a:pt x="4679950" y="303422"/>
                  </a:cubicBezTo>
                  <a:cubicBezTo>
                    <a:pt x="4680721" y="307661"/>
                    <a:pt x="4689046" y="328049"/>
                    <a:pt x="4689475" y="328822"/>
                  </a:cubicBezTo>
                  <a:cubicBezTo>
                    <a:pt x="4692045" y="333448"/>
                    <a:pt x="4695825" y="337289"/>
                    <a:pt x="4699000" y="341522"/>
                  </a:cubicBezTo>
                  <a:cubicBezTo>
                    <a:pt x="4701117" y="347872"/>
                    <a:pt x="4704250" y="353970"/>
                    <a:pt x="4705350" y="360572"/>
                  </a:cubicBezTo>
                  <a:cubicBezTo>
                    <a:pt x="4706408" y="366922"/>
                    <a:pt x="4706489" y="373515"/>
                    <a:pt x="4708525" y="379622"/>
                  </a:cubicBezTo>
                  <a:cubicBezTo>
                    <a:pt x="4709732" y="383242"/>
                    <a:pt x="4713168" y="385734"/>
                    <a:pt x="4714875" y="389147"/>
                  </a:cubicBezTo>
                  <a:cubicBezTo>
                    <a:pt x="4716372" y="392140"/>
                    <a:pt x="4716553" y="395679"/>
                    <a:pt x="4718050" y="398672"/>
                  </a:cubicBezTo>
                  <a:cubicBezTo>
                    <a:pt x="4719757" y="402085"/>
                    <a:pt x="4722693" y="404784"/>
                    <a:pt x="4724400" y="408197"/>
                  </a:cubicBezTo>
                  <a:cubicBezTo>
                    <a:pt x="4732068" y="423533"/>
                    <a:pt x="4721043" y="413368"/>
                    <a:pt x="4737100" y="424072"/>
                  </a:cubicBezTo>
                  <a:cubicBezTo>
                    <a:pt x="4746722" y="462558"/>
                    <a:pt x="4730625" y="411832"/>
                    <a:pt x="4752975" y="443122"/>
                  </a:cubicBezTo>
                  <a:cubicBezTo>
                    <a:pt x="4756112" y="447513"/>
                    <a:pt x="4754255" y="453944"/>
                    <a:pt x="4756150" y="458997"/>
                  </a:cubicBezTo>
                  <a:cubicBezTo>
                    <a:pt x="4757490" y="462570"/>
                    <a:pt x="4760950" y="465035"/>
                    <a:pt x="4762500" y="468522"/>
                  </a:cubicBezTo>
                  <a:cubicBezTo>
                    <a:pt x="4765218" y="474639"/>
                    <a:pt x="4766733" y="481222"/>
                    <a:pt x="4768850" y="487572"/>
                  </a:cubicBezTo>
                  <a:lnTo>
                    <a:pt x="4772025" y="497097"/>
                  </a:lnTo>
                  <a:cubicBezTo>
                    <a:pt x="4789578" y="454969"/>
                    <a:pt x="4784563" y="472345"/>
                    <a:pt x="4791075" y="446297"/>
                  </a:cubicBezTo>
                  <a:cubicBezTo>
                    <a:pt x="4792133" y="455822"/>
                    <a:pt x="4793382" y="465328"/>
                    <a:pt x="4794250" y="474872"/>
                  </a:cubicBezTo>
                  <a:cubicBezTo>
                    <a:pt x="4795499" y="488614"/>
                    <a:pt x="4795813" y="502443"/>
                    <a:pt x="4797425" y="516147"/>
                  </a:cubicBezTo>
                  <a:cubicBezTo>
                    <a:pt x="4797935" y="520481"/>
                    <a:pt x="4798435" y="525058"/>
                    <a:pt x="4800600" y="528847"/>
                  </a:cubicBezTo>
                  <a:cubicBezTo>
                    <a:pt x="4802828" y="532746"/>
                    <a:pt x="4806950" y="535197"/>
                    <a:pt x="4810125" y="538372"/>
                  </a:cubicBezTo>
                  <a:cubicBezTo>
                    <a:pt x="4811183" y="542605"/>
                    <a:pt x="4812636" y="546759"/>
                    <a:pt x="4813300" y="551072"/>
                  </a:cubicBezTo>
                  <a:cubicBezTo>
                    <a:pt x="4815285" y="563974"/>
                    <a:pt x="4818634" y="603392"/>
                    <a:pt x="4819650" y="614572"/>
                  </a:cubicBezTo>
                  <a:cubicBezTo>
                    <a:pt x="4827006" y="563078"/>
                    <a:pt x="4820105" y="616587"/>
                    <a:pt x="4826000" y="519322"/>
                  </a:cubicBezTo>
                  <a:cubicBezTo>
                    <a:pt x="4826643" y="508705"/>
                    <a:pt x="4828117" y="498155"/>
                    <a:pt x="4829175" y="487572"/>
                  </a:cubicBezTo>
                  <a:cubicBezTo>
                    <a:pt x="4830233" y="442064"/>
                    <a:pt x="4827908" y="396350"/>
                    <a:pt x="4832350" y="351047"/>
                  </a:cubicBezTo>
                  <a:cubicBezTo>
                    <a:pt x="4833274" y="341626"/>
                    <a:pt x="4845050" y="325647"/>
                    <a:pt x="4845050" y="325647"/>
                  </a:cubicBezTo>
                  <a:cubicBezTo>
                    <a:pt x="4852568" y="265504"/>
                    <a:pt x="4843987" y="336984"/>
                    <a:pt x="4854575" y="224047"/>
                  </a:cubicBezTo>
                  <a:cubicBezTo>
                    <a:pt x="4856916" y="199072"/>
                    <a:pt x="4855542" y="205272"/>
                    <a:pt x="4860925" y="189122"/>
                  </a:cubicBezTo>
                  <a:cubicBezTo>
                    <a:pt x="4861983" y="181714"/>
                    <a:pt x="4862761" y="174260"/>
                    <a:pt x="4864100" y="166897"/>
                  </a:cubicBezTo>
                  <a:cubicBezTo>
                    <a:pt x="4864881" y="162604"/>
                    <a:pt x="4866558" y="158501"/>
                    <a:pt x="4867275" y="154197"/>
                  </a:cubicBezTo>
                  <a:cubicBezTo>
                    <a:pt x="4868678" y="145781"/>
                    <a:pt x="4869047" y="137213"/>
                    <a:pt x="4870450" y="128797"/>
                  </a:cubicBezTo>
                  <a:cubicBezTo>
                    <a:pt x="4871167" y="124493"/>
                    <a:pt x="4872908" y="120401"/>
                    <a:pt x="4873625" y="116097"/>
                  </a:cubicBezTo>
                  <a:cubicBezTo>
                    <a:pt x="4875028" y="107681"/>
                    <a:pt x="4875274" y="99092"/>
                    <a:pt x="4876800" y="90697"/>
                  </a:cubicBezTo>
                  <a:cubicBezTo>
                    <a:pt x="4877399" y="87404"/>
                    <a:pt x="4879249" y="84439"/>
                    <a:pt x="4879975" y="81172"/>
                  </a:cubicBezTo>
                  <a:cubicBezTo>
                    <a:pt x="4881372" y="74888"/>
                    <a:pt x="4882092" y="68472"/>
                    <a:pt x="4883150" y="62122"/>
                  </a:cubicBezTo>
                  <a:cubicBezTo>
                    <a:pt x="4884561" y="67765"/>
                    <a:pt x="4889270" y="85745"/>
                    <a:pt x="4889500" y="90697"/>
                  </a:cubicBezTo>
                  <a:cubicBezTo>
                    <a:pt x="4891369" y="130884"/>
                    <a:pt x="4890889" y="171156"/>
                    <a:pt x="4892675" y="211347"/>
                  </a:cubicBezTo>
                  <a:cubicBezTo>
                    <a:pt x="4893007" y="218823"/>
                    <a:pt x="4895105" y="226126"/>
                    <a:pt x="4895850" y="233572"/>
                  </a:cubicBezTo>
                  <a:cubicBezTo>
                    <a:pt x="4901592" y="290994"/>
                    <a:pt x="4895477" y="257105"/>
                    <a:pt x="4902200" y="290722"/>
                  </a:cubicBezTo>
                  <a:cubicBezTo>
                    <a:pt x="4903258" y="311889"/>
                    <a:pt x="4903539" y="333109"/>
                    <a:pt x="4905375" y="354222"/>
                  </a:cubicBezTo>
                  <a:cubicBezTo>
                    <a:pt x="4905665" y="357556"/>
                    <a:pt x="4907738" y="360500"/>
                    <a:pt x="4908550" y="363747"/>
                  </a:cubicBezTo>
                  <a:cubicBezTo>
                    <a:pt x="4909859" y="368982"/>
                    <a:pt x="4910018" y="374502"/>
                    <a:pt x="4911725" y="379622"/>
                  </a:cubicBezTo>
                  <a:cubicBezTo>
                    <a:pt x="4913222" y="384112"/>
                    <a:pt x="4916211" y="387972"/>
                    <a:pt x="4918075" y="392322"/>
                  </a:cubicBezTo>
                  <a:cubicBezTo>
                    <a:pt x="4919393" y="395398"/>
                    <a:pt x="4919932" y="398771"/>
                    <a:pt x="4921250" y="401847"/>
                  </a:cubicBezTo>
                  <a:cubicBezTo>
                    <a:pt x="4923842" y="407894"/>
                    <a:pt x="4936538" y="432343"/>
                    <a:pt x="4940300" y="433597"/>
                  </a:cubicBezTo>
                  <a:lnTo>
                    <a:pt x="4949825" y="436772"/>
                  </a:lnTo>
                  <a:cubicBezTo>
                    <a:pt x="4951942" y="439947"/>
                    <a:pt x="4954468" y="442884"/>
                    <a:pt x="4956175" y="446297"/>
                  </a:cubicBezTo>
                  <a:cubicBezTo>
                    <a:pt x="4960366" y="454678"/>
                    <a:pt x="4959808" y="462640"/>
                    <a:pt x="4962525" y="471697"/>
                  </a:cubicBezTo>
                  <a:cubicBezTo>
                    <a:pt x="4964163" y="477156"/>
                    <a:pt x="4966927" y="482216"/>
                    <a:pt x="4968875" y="487572"/>
                  </a:cubicBezTo>
                  <a:cubicBezTo>
                    <a:pt x="4971162" y="493862"/>
                    <a:pt x="4975225" y="506622"/>
                    <a:pt x="4975225" y="506622"/>
                  </a:cubicBezTo>
                  <a:cubicBezTo>
                    <a:pt x="4978849" y="531987"/>
                    <a:pt x="4981920" y="557355"/>
                    <a:pt x="4984750" y="582822"/>
                  </a:cubicBezTo>
                  <a:cubicBezTo>
                    <a:pt x="4985808" y="610339"/>
                    <a:pt x="4983840" y="638140"/>
                    <a:pt x="4987925" y="665372"/>
                  </a:cubicBezTo>
                  <a:cubicBezTo>
                    <a:pt x="4988918" y="671991"/>
                    <a:pt x="4992514" y="652780"/>
                    <a:pt x="4994275" y="646322"/>
                  </a:cubicBezTo>
                  <a:cubicBezTo>
                    <a:pt x="4997061" y="636108"/>
                    <a:pt x="4999262" y="617762"/>
                    <a:pt x="5000625" y="608222"/>
                  </a:cubicBezTo>
                  <a:cubicBezTo>
                    <a:pt x="5001683" y="615630"/>
                    <a:pt x="4999649" y="624220"/>
                    <a:pt x="5003800" y="630447"/>
                  </a:cubicBezTo>
                  <a:cubicBezTo>
                    <a:pt x="5006221" y="634078"/>
                    <a:pt x="5006613" y="622096"/>
                    <a:pt x="5006975" y="617747"/>
                  </a:cubicBezTo>
                  <a:cubicBezTo>
                    <a:pt x="5008735" y="596627"/>
                    <a:pt x="5008740" y="575393"/>
                    <a:pt x="5010150" y="554247"/>
                  </a:cubicBezTo>
                  <a:cubicBezTo>
                    <a:pt x="5011118" y="539729"/>
                    <a:pt x="5014457" y="512416"/>
                    <a:pt x="5016500" y="497097"/>
                  </a:cubicBezTo>
                  <a:cubicBezTo>
                    <a:pt x="5017489" y="489679"/>
                    <a:pt x="5018747" y="482298"/>
                    <a:pt x="5019675" y="474872"/>
                  </a:cubicBezTo>
                  <a:cubicBezTo>
                    <a:pt x="5022174" y="454879"/>
                    <a:pt x="5023423" y="426100"/>
                    <a:pt x="5032375" y="408197"/>
                  </a:cubicBezTo>
                  <a:lnTo>
                    <a:pt x="5038725" y="395497"/>
                  </a:lnTo>
                  <a:cubicBezTo>
                    <a:pt x="5039783" y="382797"/>
                    <a:pt x="5041152" y="370119"/>
                    <a:pt x="5041900" y="357397"/>
                  </a:cubicBezTo>
                  <a:cubicBezTo>
                    <a:pt x="5043244" y="334556"/>
                    <a:pt x="5044150" y="281325"/>
                    <a:pt x="5048250" y="252622"/>
                  </a:cubicBezTo>
                  <a:cubicBezTo>
                    <a:pt x="5048723" y="249309"/>
                    <a:pt x="5050544" y="246326"/>
                    <a:pt x="5051425" y="243097"/>
                  </a:cubicBezTo>
                  <a:cubicBezTo>
                    <a:pt x="5053721" y="234677"/>
                    <a:pt x="5055658" y="226164"/>
                    <a:pt x="5057775" y="217697"/>
                  </a:cubicBezTo>
                  <a:cubicBezTo>
                    <a:pt x="5058833" y="213464"/>
                    <a:pt x="5059329" y="209049"/>
                    <a:pt x="5060950" y="204997"/>
                  </a:cubicBezTo>
                  <a:cubicBezTo>
                    <a:pt x="5065716" y="193083"/>
                    <a:pt x="5068372" y="188516"/>
                    <a:pt x="5070475" y="176422"/>
                  </a:cubicBezTo>
                  <a:cubicBezTo>
                    <a:pt x="5082653" y="106398"/>
                    <a:pt x="5073212" y="136461"/>
                    <a:pt x="5083175" y="106572"/>
                  </a:cubicBezTo>
                  <a:cubicBezTo>
                    <a:pt x="5084233" y="134089"/>
                    <a:pt x="5084632" y="161639"/>
                    <a:pt x="5086350" y="189122"/>
                  </a:cubicBezTo>
                  <a:cubicBezTo>
                    <a:pt x="5087162" y="202106"/>
                    <a:pt x="5090052" y="208956"/>
                    <a:pt x="5092700" y="220872"/>
                  </a:cubicBezTo>
                  <a:cubicBezTo>
                    <a:pt x="5093871" y="226140"/>
                    <a:pt x="5094566" y="231512"/>
                    <a:pt x="5095875" y="236747"/>
                  </a:cubicBezTo>
                  <a:cubicBezTo>
                    <a:pt x="5096687" y="239994"/>
                    <a:pt x="5098324" y="243005"/>
                    <a:pt x="5099050" y="246272"/>
                  </a:cubicBezTo>
                  <a:cubicBezTo>
                    <a:pt x="5099688" y="249142"/>
                    <a:pt x="5102870" y="272961"/>
                    <a:pt x="5105400" y="278022"/>
                  </a:cubicBezTo>
                  <a:cubicBezTo>
                    <a:pt x="5107767" y="282755"/>
                    <a:pt x="5111750" y="286489"/>
                    <a:pt x="5114925" y="290722"/>
                  </a:cubicBezTo>
                  <a:cubicBezTo>
                    <a:pt x="5117042" y="297072"/>
                    <a:pt x="5119352" y="303361"/>
                    <a:pt x="5121275" y="309772"/>
                  </a:cubicBezTo>
                  <a:cubicBezTo>
                    <a:pt x="5122529" y="313952"/>
                    <a:pt x="5122731" y="318461"/>
                    <a:pt x="5124450" y="322472"/>
                  </a:cubicBezTo>
                  <a:cubicBezTo>
                    <a:pt x="5125953" y="325979"/>
                    <a:pt x="5129250" y="328510"/>
                    <a:pt x="5130800" y="331997"/>
                  </a:cubicBezTo>
                  <a:cubicBezTo>
                    <a:pt x="5145388" y="364820"/>
                    <a:pt x="5127944" y="338773"/>
                    <a:pt x="5146675" y="363747"/>
                  </a:cubicBezTo>
                  <a:cubicBezTo>
                    <a:pt x="5148792" y="394439"/>
                    <a:pt x="5150321" y="425176"/>
                    <a:pt x="5153025" y="455822"/>
                  </a:cubicBezTo>
                  <a:cubicBezTo>
                    <a:pt x="5153499" y="461198"/>
                    <a:pt x="5151373" y="474110"/>
                    <a:pt x="5156200" y="471697"/>
                  </a:cubicBezTo>
                  <a:cubicBezTo>
                    <a:pt x="5161958" y="468818"/>
                    <a:pt x="5158317" y="458997"/>
                    <a:pt x="5159375" y="452647"/>
                  </a:cubicBezTo>
                  <a:cubicBezTo>
                    <a:pt x="5160433" y="456880"/>
                    <a:pt x="5161769" y="461054"/>
                    <a:pt x="5162550" y="465347"/>
                  </a:cubicBezTo>
                  <a:cubicBezTo>
                    <a:pt x="5163889" y="472710"/>
                    <a:pt x="5164587" y="480175"/>
                    <a:pt x="5165725" y="487572"/>
                  </a:cubicBezTo>
                  <a:cubicBezTo>
                    <a:pt x="5166857" y="494932"/>
                    <a:pt x="5170094" y="514571"/>
                    <a:pt x="5172075" y="522497"/>
                  </a:cubicBezTo>
                  <a:cubicBezTo>
                    <a:pt x="5172887" y="525744"/>
                    <a:pt x="5174192" y="528847"/>
                    <a:pt x="5175250" y="532022"/>
                  </a:cubicBezTo>
                  <a:cubicBezTo>
                    <a:pt x="5178425" y="525672"/>
                    <a:pt x="5181892" y="519460"/>
                    <a:pt x="5184775" y="512972"/>
                  </a:cubicBezTo>
                  <a:cubicBezTo>
                    <a:pt x="5186134" y="509914"/>
                    <a:pt x="5184957" y="501950"/>
                    <a:pt x="5187950" y="503447"/>
                  </a:cubicBezTo>
                  <a:cubicBezTo>
                    <a:pt x="5191853" y="505398"/>
                    <a:pt x="5190408" y="511843"/>
                    <a:pt x="5191125" y="516147"/>
                  </a:cubicBezTo>
                  <a:cubicBezTo>
                    <a:pt x="5192528" y="524563"/>
                    <a:pt x="5193242" y="533080"/>
                    <a:pt x="5194300" y="541547"/>
                  </a:cubicBezTo>
                  <a:cubicBezTo>
                    <a:pt x="5199592" y="535197"/>
                    <a:pt x="5205737" y="529471"/>
                    <a:pt x="5210175" y="522497"/>
                  </a:cubicBezTo>
                  <a:cubicBezTo>
                    <a:pt x="5216267" y="512924"/>
                    <a:pt x="5217550" y="501499"/>
                    <a:pt x="5219700" y="490747"/>
                  </a:cubicBezTo>
                  <a:cubicBezTo>
                    <a:pt x="5220758" y="510855"/>
                    <a:pt x="5221269" y="531000"/>
                    <a:pt x="5222875" y="551072"/>
                  </a:cubicBezTo>
                  <a:cubicBezTo>
                    <a:pt x="5223388" y="557489"/>
                    <a:pt x="5225388" y="563719"/>
                    <a:pt x="5226050" y="570122"/>
                  </a:cubicBezTo>
                  <a:cubicBezTo>
                    <a:pt x="5235546" y="661915"/>
                    <a:pt x="5227017" y="616230"/>
                    <a:pt x="5235575" y="659022"/>
                  </a:cubicBezTo>
                  <a:cubicBezTo>
                    <a:pt x="5236633" y="625155"/>
                    <a:pt x="5237138" y="591267"/>
                    <a:pt x="5238750" y="557422"/>
                  </a:cubicBezTo>
                  <a:cubicBezTo>
                    <a:pt x="5239256" y="546798"/>
                    <a:pt x="5239965" y="536126"/>
                    <a:pt x="5241925" y="525672"/>
                  </a:cubicBezTo>
                  <a:cubicBezTo>
                    <a:pt x="5243159" y="519093"/>
                    <a:pt x="5246158" y="512972"/>
                    <a:pt x="5248275" y="506622"/>
                  </a:cubicBezTo>
                  <a:cubicBezTo>
                    <a:pt x="5250221" y="483265"/>
                    <a:pt x="5251166" y="465603"/>
                    <a:pt x="5254625" y="443122"/>
                  </a:cubicBezTo>
                  <a:cubicBezTo>
                    <a:pt x="5255446" y="437788"/>
                    <a:pt x="5256742" y="432539"/>
                    <a:pt x="5257800" y="427247"/>
                  </a:cubicBezTo>
                  <a:cubicBezTo>
                    <a:pt x="5258858" y="401847"/>
                    <a:pt x="5259437" y="376422"/>
                    <a:pt x="5260975" y="351047"/>
                  </a:cubicBezTo>
                  <a:cubicBezTo>
                    <a:pt x="5261555" y="341481"/>
                    <a:pt x="5263415" y="332027"/>
                    <a:pt x="5264150" y="322472"/>
                  </a:cubicBezTo>
                  <a:cubicBezTo>
                    <a:pt x="5265532" y="304502"/>
                    <a:pt x="5265693" y="286446"/>
                    <a:pt x="5267325" y="268497"/>
                  </a:cubicBezTo>
                  <a:cubicBezTo>
                    <a:pt x="5267814" y="263123"/>
                    <a:pt x="5269679" y="257956"/>
                    <a:pt x="5270500" y="252622"/>
                  </a:cubicBezTo>
                  <a:cubicBezTo>
                    <a:pt x="5271797" y="244189"/>
                    <a:pt x="5272617" y="235689"/>
                    <a:pt x="5273675" y="227222"/>
                  </a:cubicBezTo>
                  <a:cubicBezTo>
                    <a:pt x="5273987" y="228159"/>
                    <a:pt x="5281519" y="252249"/>
                    <a:pt x="5283200" y="249447"/>
                  </a:cubicBezTo>
                  <a:cubicBezTo>
                    <a:pt x="5288131" y="241229"/>
                    <a:pt x="5284918" y="230344"/>
                    <a:pt x="5286375" y="220872"/>
                  </a:cubicBezTo>
                  <a:cubicBezTo>
                    <a:pt x="5287039" y="216559"/>
                    <a:pt x="5288833" y="212476"/>
                    <a:pt x="5289550" y="208172"/>
                  </a:cubicBezTo>
                  <a:cubicBezTo>
                    <a:pt x="5292011" y="193409"/>
                    <a:pt x="5292965" y="178398"/>
                    <a:pt x="5295900" y="163722"/>
                  </a:cubicBezTo>
                  <a:cubicBezTo>
                    <a:pt x="5299931" y="143568"/>
                    <a:pt x="5297766" y="153082"/>
                    <a:pt x="5302250" y="135147"/>
                  </a:cubicBezTo>
                  <a:cubicBezTo>
                    <a:pt x="5304367" y="142555"/>
                    <a:pt x="5306868" y="149865"/>
                    <a:pt x="5308600" y="157372"/>
                  </a:cubicBezTo>
                  <a:cubicBezTo>
                    <a:pt x="5314595" y="183351"/>
                    <a:pt x="5308336" y="172454"/>
                    <a:pt x="5318125" y="201822"/>
                  </a:cubicBezTo>
                  <a:cubicBezTo>
                    <a:pt x="5327888" y="231111"/>
                    <a:pt x="5323162" y="214308"/>
                    <a:pt x="5330825" y="252622"/>
                  </a:cubicBezTo>
                  <a:cubicBezTo>
                    <a:pt x="5331883" y="257914"/>
                    <a:pt x="5333463" y="263127"/>
                    <a:pt x="5334000" y="268497"/>
                  </a:cubicBezTo>
                  <a:cubicBezTo>
                    <a:pt x="5335058" y="279080"/>
                    <a:pt x="5335558" y="289735"/>
                    <a:pt x="5337175" y="300247"/>
                  </a:cubicBezTo>
                  <a:cubicBezTo>
                    <a:pt x="5337684" y="303555"/>
                    <a:pt x="5339624" y="306505"/>
                    <a:pt x="5340350" y="309772"/>
                  </a:cubicBezTo>
                  <a:cubicBezTo>
                    <a:pt x="5343254" y="322841"/>
                    <a:pt x="5343233" y="331985"/>
                    <a:pt x="5346700" y="344697"/>
                  </a:cubicBezTo>
                  <a:cubicBezTo>
                    <a:pt x="5348461" y="351155"/>
                    <a:pt x="5350933" y="357397"/>
                    <a:pt x="5353050" y="363747"/>
                  </a:cubicBezTo>
                  <a:cubicBezTo>
                    <a:pt x="5354108" y="366922"/>
                    <a:pt x="5354369" y="370487"/>
                    <a:pt x="5356225" y="373272"/>
                  </a:cubicBezTo>
                  <a:cubicBezTo>
                    <a:pt x="5358342" y="376447"/>
                    <a:pt x="5361025" y="379310"/>
                    <a:pt x="5362575" y="382797"/>
                  </a:cubicBezTo>
                  <a:cubicBezTo>
                    <a:pt x="5365293" y="388914"/>
                    <a:pt x="5365212" y="396278"/>
                    <a:pt x="5368925" y="401847"/>
                  </a:cubicBezTo>
                  <a:cubicBezTo>
                    <a:pt x="5371042" y="405022"/>
                    <a:pt x="5373725" y="407885"/>
                    <a:pt x="5375275" y="411372"/>
                  </a:cubicBezTo>
                  <a:cubicBezTo>
                    <a:pt x="5377993" y="417489"/>
                    <a:pt x="5381625" y="430422"/>
                    <a:pt x="5381625" y="430422"/>
                  </a:cubicBezTo>
                  <a:cubicBezTo>
                    <a:pt x="5384800" y="426189"/>
                    <a:pt x="5389342" y="422695"/>
                    <a:pt x="5391150" y="417722"/>
                  </a:cubicBezTo>
                  <a:cubicBezTo>
                    <a:pt x="5393707" y="410689"/>
                    <a:pt x="5392857" y="402835"/>
                    <a:pt x="5394325" y="395497"/>
                  </a:cubicBezTo>
                  <a:cubicBezTo>
                    <a:pt x="5394981" y="392215"/>
                    <a:pt x="5396442" y="389147"/>
                    <a:pt x="5397500" y="385972"/>
                  </a:cubicBezTo>
                  <a:cubicBezTo>
                    <a:pt x="5398558" y="393380"/>
                    <a:pt x="5399537" y="400800"/>
                    <a:pt x="5400675" y="408197"/>
                  </a:cubicBezTo>
                  <a:cubicBezTo>
                    <a:pt x="5401654" y="414560"/>
                    <a:pt x="5403098" y="420854"/>
                    <a:pt x="5403850" y="427247"/>
                  </a:cubicBezTo>
                  <a:cubicBezTo>
                    <a:pt x="5405216" y="438857"/>
                    <a:pt x="5405967" y="450530"/>
                    <a:pt x="5407025" y="462172"/>
                  </a:cubicBezTo>
                  <a:cubicBezTo>
                    <a:pt x="5409142" y="455822"/>
                    <a:pt x="5411752" y="449616"/>
                    <a:pt x="5413375" y="443122"/>
                  </a:cubicBezTo>
                  <a:cubicBezTo>
                    <a:pt x="5417181" y="427897"/>
                    <a:pt x="5420221" y="408396"/>
                    <a:pt x="5422900" y="392322"/>
                  </a:cubicBezTo>
                  <a:cubicBezTo>
                    <a:pt x="5423958" y="397614"/>
                    <a:pt x="5425150" y="402880"/>
                    <a:pt x="5426075" y="408197"/>
                  </a:cubicBezTo>
                  <a:cubicBezTo>
                    <a:pt x="5429384" y="427224"/>
                    <a:pt x="5430916" y="446611"/>
                    <a:pt x="5435600" y="465347"/>
                  </a:cubicBezTo>
                  <a:lnTo>
                    <a:pt x="5438775" y="478047"/>
                  </a:lnTo>
                  <a:cubicBezTo>
                    <a:pt x="5439833" y="472755"/>
                    <a:pt x="5440641" y="467407"/>
                    <a:pt x="5441950" y="462172"/>
                  </a:cubicBezTo>
                  <a:cubicBezTo>
                    <a:pt x="5442762" y="458925"/>
                    <a:pt x="5442758" y="450280"/>
                    <a:pt x="5445125" y="452647"/>
                  </a:cubicBezTo>
                  <a:cubicBezTo>
                    <a:pt x="5448941" y="456463"/>
                    <a:pt x="5447129" y="463254"/>
                    <a:pt x="5448300" y="468522"/>
                  </a:cubicBezTo>
                  <a:cubicBezTo>
                    <a:pt x="5449247" y="472782"/>
                    <a:pt x="5450417" y="476989"/>
                    <a:pt x="5451475" y="481222"/>
                  </a:cubicBezTo>
                  <a:cubicBezTo>
                    <a:pt x="5452533" y="472755"/>
                    <a:pt x="5453078" y="464208"/>
                    <a:pt x="5454650" y="455822"/>
                  </a:cubicBezTo>
                  <a:cubicBezTo>
                    <a:pt x="5456258" y="447244"/>
                    <a:pt x="5461000" y="430422"/>
                    <a:pt x="5461000" y="430422"/>
                  </a:cubicBezTo>
                  <a:cubicBezTo>
                    <a:pt x="5462058" y="441005"/>
                    <a:pt x="5461783" y="451808"/>
                    <a:pt x="5464175" y="462172"/>
                  </a:cubicBezTo>
                  <a:cubicBezTo>
                    <a:pt x="5465033" y="465890"/>
                    <a:pt x="5469185" y="468124"/>
                    <a:pt x="5470525" y="471697"/>
                  </a:cubicBezTo>
                  <a:cubicBezTo>
                    <a:pt x="5472420" y="476750"/>
                    <a:pt x="5472391" y="482337"/>
                    <a:pt x="5473700" y="487572"/>
                  </a:cubicBezTo>
                  <a:cubicBezTo>
                    <a:pt x="5474512" y="490819"/>
                    <a:pt x="5476149" y="493830"/>
                    <a:pt x="5476875" y="497097"/>
                  </a:cubicBezTo>
                  <a:cubicBezTo>
                    <a:pt x="5482578" y="522763"/>
                    <a:pt x="5475352" y="509100"/>
                    <a:pt x="5486400" y="525672"/>
                  </a:cubicBezTo>
                  <a:cubicBezTo>
                    <a:pt x="5488517" y="521439"/>
                    <a:pt x="5490828" y="517297"/>
                    <a:pt x="5492750" y="512972"/>
                  </a:cubicBezTo>
                  <a:cubicBezTo>
                    <a:pt x="5495065" y="507764"/>
                    <a:pt x="5496551" y="502195"/>
                    <a:pt x="5499100" y="497097"/>
                  </a:cubicBezTo>
                  <a:cubicBezTo>
                    <a:pt x="5500807" y="493684"/>
                    <a:pt x="5503333" y="490747"/>
                    <a:pt x="5505450" y="487572"/>
                  </a:cubicBezTo>
                  <a:cubicBezTo>
                    <a:pt x="5517731" y="438450"/>
                    <a:pt x="5505407" y="491594"/>
                    <a:pt x="5511800" y="366922"/>
                  </a:cubicBezTo>
                  <a:cubicBezTo>
                    <a:pt x="5512076" y="361533"/>
                    <a:pt x="5513917" y="356339"/>
                    <a:pt x="5514975" y="351047"/>
                  </a:cubicBezTo>
                  <a:cubicBezTo>
                    <a:pt x="5520295" y="271240"/>
                    <a:pt x="5515125" y="330797"/>
                    <a:pt x="5521325" y="281197"/>
                  </a:cubicBezTo>
                  <a:cubicBezTo>
                    <a:pt x="5522514" y="271687"/>
                    <a:pt x="5522620" y="262020"/>
                    <a:pt x="5524500" y="252622"/>
                  </a:cubicBezTo>
                  <a:cubicBezTo>
                    <a:pt x="5525813" y="246058"/>
                    <a:pt x="5530850" y="233572"/>
                    <a:pt x="5530850" y="233572"/>
                  </a:cubicBezTo>
                  <a:cubicBezTo>
                    <a:pt x="5531908" y="225105"/>
                    <a:pt x="5532728" y="216605"/>
                    <a:pt x="5534025" y="208172"/>
                  </a:cubicBezTo>
                  <a:cubicBezTo>
                    <a:pt x="5534846" y="202838"/>
                    <a:pt x="5536437" y="197639"/>
                    <a:pt x="5537200" y="192297"/>
                  </a:cubicBezTo>
                  <a:cubicBezTo>
                    <a:pt x="5538555" y="182810"/>
                    <a:pt x="5538799" y="173175"/>
                    <a:pt x="5540375" y="163722"/>
                  </a:cubicBezTo>
                  <a:cubicBezTo>
                    <a:pt x="5544889" y="136640"/>
                    <a:pt x="5543550" y="174672"/>
                    <a:pt x="5543550" y="141497"/>
                  </a:cubicBezTo>
                </a:path>
              </a:pathLst>
            </a:custGeom>
            <a:ln>
              <a:solidFill>
                <a:srgbClr val="D2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1342939" y="1399032"/>
            <a:ext cx="6465061" cy="2297603"/>
            <a:chOff x="1342939" y="1399032"/>
            <a:chExt cx="6465061" cy="2297603"/>
          </a:xfrm>
        </p:grpSpPr>
        <p:sp>
          <p:nvSpPr>
            <p:cNvPr id="17" name="Rectangle 16"/>
            <p:cNvSpPr/>
            <p:nvPr/>
          </p:nvSpPr>
          <p:spPr>
            <a:xfrm>
              <a:off x="2084832" y="1399032"/>
              <a:ext cx="5636867"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1627632" y="1447800"/>
              <a:ext cx="420026" cy="1758437"/>
              <a:chOff x="1600200" y="1447800"/>
              <a:chExt cx="420026" cy="1758437"/>
            </a:xfrm>
          </p:grpSpPr>
          <p:sp>
            <p:nvSpPr>
              <p:cNvPr id="18" name="TextBox 17"/>
              <p:cNvSpPr txBox="1"/>
              <p:nvPr/>
            </p:nvSpPr>
            <p:spPr>
              <a:xfrm>
                <a:off x="1600200" y="1447800"/>
                <a:ext cx="420026" cy="261610"/>
              </a:xfrm>
              <a:prstGeom prst="rect">
                <a:avLst/>
              </a:prstGeom>
              <a:noFill/>
            </p:spPr>
            <p:txBody>
              <a:bodyPr wrap="none" rtlCol="0">
                <a:spAutoFit/>
              </a:bodyPr>
              <a:lstStyle/>
              <a:p>
                <a:r>
                  <a:rPr lang="en-US" sz="1100" dirty="0" smtClean="0"/>
                  <a:t>100</a:t>
                </a:r>
                <a:endParaRPr lang="en-US" sz="1100" dirty="0"/>
              </a:p>
            </p:txBody>
          </p:sp>
          <p:sp>
            <p:nvSpPr>
              <p:cNvPr id="19" name="TextBox 18"/>
              <p:cNvSpPr txBox="1"/>
              <p:nvPr/>
            </p:nvSpPr>
            <p:spPr>
              <a:xfrm>
                <a:off x="1678654" y="1747165"/>
                <a:ext cx="341572" cy="261610"/>
              </a:xfrm>
              <a:prstGeom prst="rect">
                <a:avLst/>
              </a:prstGeom>
              <a:noFill/>
            </p:spPr>
            <p:txBody>
              <a:bodyPr wrap="none" rtlCol="0">
                <a:spAutoFit/>
              </a:bodyPr>
              <a:lstStyle/>
              <a:p>
                <a:r>
                  <a:rPr lang="en-US" sz="1100" dirty="0" smtClean="0"/>
                  <a:t>90</a:t>
                </a:r>
                <a:endParaRPr lang="en-US" sz="1100" dirty="0"/>
              </a:p>
            </p:txBody>
          </p:sp>
          <p:sp>
            <p:nvSpPr>
              <p:cNvPr id="20" name="TextBox 19"/>
              <p:cNvSpPr txBox="1"/>
              <p:nvPr/>
            </p:nvSpPr>
            <p:spPr>
              <a:xfrm>
                <a:off x="1678654" y="2046530"/>
                <a:ext cx="341572" cy="261610"/>
              </a:xfrm>
              <a:prstGeom prst="rect">
                <a:avLst/>
              </a:prstGeom>
              <a:noFill/>
            </p:spPr>
            <p:txBody>
              <a:bodyPr wrap="none" rtlCol="0">
                <a:spAutoFit/>
              </a:bodyPr>
              <a:lstStyle/>
              <a:p>
                <a:r>
                  <a:rPr lang="en-US" sz="1100" dirty="0" smtClean="0"/>
                  <a:t>80</a:t>
                </a:r>
                <a:endParaRPr lang="en-US" sz="1100" dirty="0"/>
              </a:p>
            </p:txBody>
          </p:sp>
          <p:sp>
            <p:nvSpPr>
              <p:cNvPr id="21" name="TextBox 20"/>
              <p:cNvSpPr txBox="1"/>
              <p:nvPr/>
            </p:nvSpPr>
            <p:spPr>
              <a:xfrm>
                <a:off x="1678654" y="2345895"/>
                <a:ext cx="341572" cy="261610"/>
              </a:xfrm>
              <a:prstGeom prst="rect">
                <a:avLst/>
              </a:prstGeom>
              <a:noFill/>
            </p:spPr>
            <p:txBody>
              <a:bodyPr wrap="none" rtlCol="0">
                <a:spAutoFit/>
              </a:bodyPr>
              <a:lstStyle/>
              <a:p>
                <a:r>
                  <a:rPr lang="en-US" sz="1100" dirty="0" smtClean="0"/>
                  <a:t>70</a:t>
                </a:r>
                <a:endParaRPr lang="en-US" sz="1100" dirty="0"/>
              </a:p>
            </p:txBody>
          </p:sp>
          <p:sp>
            <p:nvSpPr>
              <p:cNvPr id="22" name="TextBox 21"/>
              <p:cNvSpPr txBox="1"/>
              <p:nvPr/>
            </p:nvSpPr>
            <p:spPr>
              <a:xfrm>
                <a:off x="1678654" y="2645260"/>
                <a:ext cx="341572" cy="261610"/>
              </a:xfrm>
              <a:prstGeom prst="rect">
                <a:avLst/>
              </a:prstGeom>
              <a:noFill/>
            </p:spPr>
            <p:txBody>
              <a:bodyPr wrap="none" rtlCol="0">
                <a:spAutoFit/>
              </a:bodyPr>
              <a:lstStyle/>
              <a:p>
                <a:r>
                  <a:rPr lang="en-US" sz="1100" dirty="0" smtClean="0"/>
                  <a:t>60</a:t>
                </a:r>
                <a:endParaRPr lang="en-US" sz="1100" dirty="0"/>
              </a:p>
            </p:txBody>
          </p:sp>
          <p:sp>
            <p:nvSpPr>
              <p:cNvPr id="23" name="TextBox 22"/>
              <p:cNvSpPr txBox="1"/>
              <p:nvPr/>
            </p:nvSpPr>
            <p:spPr>
              <a:xfrm>
                <a:off x="1678654" y="2944627"/>
                <a:ext cx="341572" cy="261610"/>
              </a:xfrm>
              <a:prstGeom prst="rect">
                <a:avLst/>
              </a:prstGeom>
              <a:noFill/>
            </p:spPr>
            <p:txBody>
              <a:bodyPr wrap="none" rtlCol="0">
                <a:spAutoFit/>
              </a:bodyPr>
              <a:lstStyle/>
              <a:p>
                <a:r>
                  <a:rPr lang="en-US" sz="1100" dirty="0" smtClean="0"/>
                  <a:t>50</a:t>
                </a:r>
                <a:endParaRPr lang="en-US" sz="1100" dirty="0"/>
              </a:p>
            </p:txBody>
          </p:sp>
        </p:grpSp>
        <p:grpSp>
          <p:nvGrpSpPr>
            <p:cNvPr id="29" name="Group 28"/>
            <p:cNvGrpSpPr/>
            <p:nvPr/>
          </p:nvGrpSpPr>
          <p:grpSpPr>
            <a:xfrm>
              <a:off x="1960765" y="3127248"/>
              <a:ext cx="5847235" cy="261610"/>
              <a:chOff x="1960765" y="3206237"/>
              <a:chExt cx="5847235" cy="261610"/>
            </a:xfrm>
          </p:grpSpPr>
          <p:sp>
            <p:nvSpPr>
              <p:cNvPr id="25" name="TextBox 24"/>
              <p:cNvSpPr txBox="1"/>
              <p:nvPr/>
            </p:nvSpPr>
            <p:spPr>
              <a:xfrm>
                <a:off x="1960765" y="3206237"/>
                <a:ext cx="263119" cy="261610"/>
              </a:xfrm>
              <a:prstGeom prst="rect">
                <a:avLst/>
              </a:prstGeom>
              <a:noFill/>
            </p:spPr>
            <p:txBody>
              <a:bodyPr wrap="none" rtlCol="0">
                <a:spAutoFit/>
              </a:bodyPr>
              <a:lstStyle/>
              <a:p>
                <a:r>
                  <a:rPr lang="en-US" sz="1100" dirty="0" smtClean="0"/>
                  <a:t>0</a:t>
                </a:r>
                <a:endParaRPr lang="en-US" sz="1100" dirty="0"/>
              </a:p>
            </p:txBody>
          </p:sp>
          <p:sp>
            <p:nvSpPr>
              <p:cNvPr id="26" name="TextBox 25"/>
              <p:cNvSpPr txBox="1"/>
              <p:nvPr/>
            </p:nvSpPr>
            <p:spPr>
              <a:xfrm>
                <a:off x="3769835" y="3206237"/>
                <a:ext cx="263119" cy="261610"/>
              </a:xfrm>
              <a:prstGeom prst="rect">
                <a:avLst/>
              </a:prstGeom>
              <a:noFill/>
            </p:spPr>
            <p:txBody>
              <a:bodyPr wrap="none" rtlCol="0">
                <a:spAutoFit/>
              </a:bodyPr>
              <a:lstStyle/>
              <a:p>
                <a:r>
                  <a:rPr lang="en-US" sz="1100" dirty="0" smtClean="0"/>
                  <a:t>5</a:t>
                </a:r>
                <a:endParaRPr lang="en-US" sz="1100" dirty="0"/>
              </a:p>
            </p:txBody>
          </p:sp>
          <p:sp>
            <p:nvSpPr>
              <p:cNvPr id="27" name="TextBox 26"/>
              <p:cNvSpPr txBox="1"/>
              <p:nvPr/>
            </p:nvSpPr>
            <p:spPr>
              <a:xfrm>
                <a:off x="5578905" y="3206237"/>
                <a:ext cx="341572" cy="261610"/>
              </a:xfrm>
              <a:prstGeom prst="rect">
                <a:avLst/>
              </a:prstGeom>
              <a:noFill/>
            </p:spPr>
            <p:txBody>
              <a:bodyPr wrap="none" rtlCol="0">
                <a:spAutoFit/>
              </a:bodyPr>
              <a:lstStyle/>
              <a:p>
                <a:r>
                  <a:rPr lang="en-US" sz="1100" dirty="0" smtClean="0"/>
                  <a:t>10</a:t>
                </a:r>
                <a:endParaRPr lang="en-US" sz="1100" dirty="0"/>
              </a:p>
            </p:txBody>
          </p:sp>
          <p:sp>
            <p:nvSpPr>
              <p:cNvPr id="28" name="TextBox 27"/>
              <p:cNvSpPr txBox="1"/>
              <p:nvPr/>
            </p:nvSpPr>
            <p:spPr>
              <a:xfrm>
                <a:off x="7466428" y="3206237"/>
                <a:ext cx="341572" cy="261610"/>
              </a:xfrm>
              <a:prstGeom prst="rect">
                <a:avLst/>
              </a:prstGeom>
              <a:noFill/>
            </p:spPr>
            <p:txBody>
              <a:bodyPr wrap="none" rtlCol="0">
                <a:spAutoFit/>
              </a:bodyPr>
              <a:lstStyle/>
              <a:p>
                <a:r>
                  <a:rPr lang="en-US" sz="1100" dirty="0" smtClean="0"/>
                  <a:t>15</a:t>
                </a:r>
                <a:endParaRPr lang="en-US" sz="1100" dirty="0"/>
              </a:p>
            </p:txBody>
          </p:sp>
        </p:grpSp>
        <p:sp>
          <p:nvSpPr>
            <p:cNvPr id="30" name="TextBox 29"/>
            <p:cNvSpPr txBox="1"/>
            <p:nvPr/>
          </p:nvSpPr>
          <p:spPr>
            <a:xfrm>
              <a:off x="4114800" y="3388858"/>
              <a:ext cx="1375058" cy="307777"/>
            </a:xfrm>
            <a:prstGeom prst="rect">
              <a:avLst/>
            </a:prstGeom>
            <a:noFill/>
          </p:spPr>
          <p:txBody>
            <a:bodyPr wrap="none" rtlCol="0">
              <a:spAutoFit/>
            </a:bodyPr>
            <a:lstStyle/>
            <a:p>
              <a:r>
                <a:rPr lang="en-US" sz="1400" dirty="0" smtClean="0"/>
                <a:t>Time (minutes)</a:t>
              </a:r>
              <a:endParaRPr lang="en-US" sz="1400" dirty="0"/>
            </a:p>
          </p:txBody>
        </p:sp>
        <p:sp>
          <p:nvSpPr>
            <p:cNvPr id="31" name="TextBox 30"/>
            <p:cNvSpPr txBox="1"/>
            <p:nvPr/>
          </p:nvSpPr>
          <p:spPr>
            <a:xfrm rot="16200000">
              <a:off x="711071" y="2192007"/>
              <a:ext cx="1571514" cy="307777"/>
            </a:xfrm>
            <a:prstGeom prst="rect">
              <a:avLst/>
            </a:prstGeom>
            <a:noFill/>
          </p:spPr>
          <p:txBody>
            <a:bodyPr wrap="none" rtlCol="0">
              <a:spAutoFit/>
            </a:bodyPr>
            <a:lstStyle/>
            <a:p>
              <a:r>
                <a:rPr lang="en-US" sz="1400" dirty="0" smtClean="0"/>
                <a:t>Heart Rate (</a:t>
              </a:r>
              <a:r>
                <a:rPr lang="en-US" sz="1400" dirty="0" err="1" smtClean="0"/>
                <a:t>bpm</a:t>
              </a:r>
              <a:r>
                <a:rPr lang="en-US" sz="1400" dirty="0" smtClean="0"/>
                <a:t>)</a:t>
              </a:r>
              <a:endParaRPr lang="en-US" sz="1400" dirty="0"/>
            </a:p>
          </p:txBody>
        </p:sp>
      </p:grpSp>
      <p:grpSp>
        <p:nvGrpSpPr>
          <p:cNvPr id="33" name="Group 32"/>
          <p:cNvGrpSpPr/>
          <p:nvPr/>
        </p:nvGrpSpPr>
        <p:grpSpPr>
          <a:xfrm>
            <a:off x="1342939" y="4114800"/>
            <a:ext cx="6465061" cy="2297603"/>
            <a:chOff x="1342939" y="1399032"/>
            <a:chExt cx="6465061" cy="2297603"/>
          </a:xfrm>
        </p:grpSpPr>
        <p:sp>
          <p:nvSpPr>
            <p:cNvPr id="34" name="Rectangle 33"/>
            <p:cNvSpPr/>
            <p:nvPr/>
          </p:nvSpPr>
          <p:spPr>
            <a:xfrm>
              <a:off x="2084832" y="1399032"/>
              <a:ext cx="5636867"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23"/>
            <p:cNvGrpSpPr/>
            <p:nvPr/>
          </p:nvGrpSpPr>
          <p:grpSpPr>
            <a:xfrm>
              <a:off x="1627632" y="1447800"/>
              <a:ext cx="420026" cy="1758437"/>
              <a:chOff x="1600200" y="1447800"/>
              <a:chExt cx="420026" cy="1758437"/>
            </a:xfrm>
          </p:grpSpPr>
          <p:sp>
            <p:nvSpPr>
              <p:cNvPr id="43" name="TextBox 42"/>
              <p:cNvSpPr txBox="1"/>
              <p:nvPr/>
            </p:nvSpPr>
            <p:spPr>
              <a:xfrm>
                <a:off x="1600200" y="1447800"/>
                <a:ext cx="420026" cy="261610"/>
              </a:xfrm>
              <a:prstGeom prst="rect">
                <a:avLst/>
              </a:prstGeom>
              <a:noFill/>
            </p:spPr>
            <p:txBody>
              <a:bodyPr wrap="none" rtlCol="0">
                <a:spAutoFit/>
              </a:bodyPr>
              <a:lstStyle/>
              <a:p>
                <a:r>
                  <a:rPr lang="en-US" sz="1100" dirty="0" smtClean="0"/>
                  <a:t>100</a:t>
                </a:r>
                <a:endParaRPr lang="en-US" sz="1100" dirty="0"/>
              </a:p>
            </p:txBody>
          </p:sp>
          <p:sp>
            <p:nvSpPr>
              <p:cNvPr id="44" name="TextBox 43"/>
              <p:cNvSpPr txBox="1"/>
              <p:nvPr/>
            </p:nvSpPr>
            <p:spPr>
              <a:xfrm>
                <a:off x="1678654" y="1747165"/>
                <a:ext cx="341572" cy="261610"/>
              </a:xfrm>
              <a:prstGeom prst="rect">
                <a:avLst/>
              </a:prstGeom>
              <a:noFill/>
            </p:spPr>
            <p:txBody>
              <a:bodyPr wrap="none" rtlCol="0">
                <a:spAutoFit/>
              </a:bodyPr>
              <a:lstStyle/>
              <a:p>
                <a:r>
                  <a:rPr lang="en-US" sz="1100" dirty="0" smtClean="0"/>
                  <a:t>90</a:t>
                </a:r>
                <a:endParaRPr lang="en-US" sz="1100" dirty="0"/>
              </a:p>
            </p:txBody>
          </p:sp>
          <p:sp>
            <p:nvSpPr>
              <p:cNvPr id="45" name="TextBox 44"/>
              <p:cNvSpPr txBox="1"/>
              <p:nvPr/>
            </p:nvSpPr>
            <p:spPr>
              <a:xfrm>
                <a:off x="1678654" y="2046530"/>
                <a:ext cx="341572" cy="261610"/>
              </a:xfrm>
              <a:prstGeom prst="rect">
                <a:avLst/>
              </a:prstGeom>
              <a:noFill/>
            </p:spPr>
            <p:txBody>
              <a:bodyPr wrap="none" rtlCol="0">
                <a:spAutoFit/>
              </a:bodyPr>
              <a:lstStyle/>
              <a:p>
                <a:r>
                  <a:rPr lang="en-US" sz="1100" dirty="0" smtClean="0"/>
                  <a:t>80</a:t>
                </a:r>
                <a:endParaRPr lang="en-US" sz="1100" dirty="0"/>
              </a:p>
            </p:txBody>
          </p:sp>
          <p:sp>
            <p:nvSpPr>
              <p:cNvPr id="46" name="TextBox 45"/>
              <p:cNvSpPr txBox="1"/>
              <p:nvPr/>
            </p:nvSpPr>
            <p:spPr>
              <a:xfrm>
                <a:off x="1678654" y="2345895"/>
                <a:ext cx="341572" cy="261610"/>
              </a:xfrm>
              <a:prstGeom prst="rect">
                <a:avLst/>
              </a:prstGeom>
              <a:noFill/>
            </p:spPr>
            <p:txBody>
              <a:bodyPr wrap="none" rtlCol="0">
                <a:spAutoFit/>
              </a:bodyPr>
              <a:lstStyle/>
              <a:p>
                <a:r>
                  <a:rPr lang="en-US" sz="1100" dirty="0" smtClean="0"/>
                  <a:t>70</a:t>
                </a:r>
                <a:endParaRPr lang="en-US" sz="1100" dirty="0"/>
              </a:p>
            </p:txBody>
          </p:sp>
          <p:sp>
            <p:nvSpPr>
              <p:cNvPr id="47" name="TextBox 46"/>
              <p:cNvSpPr txBox="1"/>
              <p:nvPr/>
            </p:nvSpPr>
            <p:spPr>
              <a:xfrm>
                <a:off x="1678654" y="2645260"/>
                <a:ext cx="341572" cy="261610"/>
              </a:xfrm>
              <a:prstGeom prst="rect">
                <a:avLst/>
              </a:prstGeom>
              <a:noFill/>
            </p:spPr>
            <p:txBody>
              <a:bodyPr wrap="none" rtlCol="0">
                <a:spAutoFit/>
              </a:bodyPr>
              <a:lstStyle/>
              <a:p>
                <a:r>
                  <a:rPr lang="en-US" sz="1100" dirty="0" smtClean="0"/>
                  <a:t>60</a:t>
                </a:r>
                <a:endParaRPr lang="en-US" sz="1100" dirty="0"/>
              </a:p>
            </p:txBody>
          </p:sp>
          <p:sp>
            <p:nvSpPr>
              <p:cNvPr id="48" name="TextBox 47"/>
              <p:cNvSpPr txBox="1"/>
              <p:nvPr/>
            </p:nvSpPr>
            <p:spPr>
              <a:xfrm>
                <a:off x="1678654" y="2944627"/>
                <a:ext cx="341572" cy="261610"/>
              </a:xfrm>
              <a:prstGeom prst="rect">
                <a:avLst/>
              </a:prstGeom>
              <a:noFill/>
            </p:spPr>
            <p:txBody>
              <a:bodyPr wrap="none" rtlCol="0">
                <a:spAutoFit/>
              </a:bodyPr>
              <a:lstStyle/>
              <a:p>
                <a:r>
                  <a:rPr lang="en-US" sz="1100" dirty="0" smtClean="0"/>
                  <a:t>50</a:t>
                </a:r>
                <a:endParaRPr lang="en-US" sz="1100" dirty="0"/>
              </a:p>
            </p:txBody>
          </p:sp>
        </p:grpSp>
        <p:grpSp>
          <p:nvGrpSpPr>
            <p:cNvPr id="36" name="Group 28"/>
            <p:cNvGrpSpPr/>
            <p:nvPr/>
          </p:nvGrpSpPr>
          <p:grpSpPr>
            <a:xfrm>
              <a:off x="1960765" y="3127248"/>
              <a:ext cx="5847235" cy="261610"/>
              <a:chOff x="1960765" y="3206237"/>
              <a:chExt cx="5847235" cy="261610"/>
            </a:xfrm>
          </p:grpSpPr>
          <p:sp>
            <p:nvSpPr>
              <p:cNvPr id="39" name="TextBox 38"/>
              <p:cNvSpPr txBox="1"/>
              <p:nvPr/>
            </p:nvSpPr>
            <p:spPr>
              <a:xfrm>
                <a:off x="1960765" y="3206237"/>
                <a:ext cx="263119" cy="261610"/>
              </a:xfrm>
              <a:prstGeom prst="rect">
                <a:avLst/>
              </a:prstGeom>
              <a:noFill/>
            </p:spPr>
            <p:txBody>
              <a:bodyPr wrap="none" rtlCol="0">
                <a:spAutoFit/>
              </a:bodyPr>
              <a:lstStyle/>
              <a:p>
                <a:r>
                  <a:rPr lang="en-US" sz="1100" dirty="0" smtClean="0"/>
                  <a:t>0</a:t>
                </a:r>
                <a:endParaRPr lang="en-US" sz="1100" dirty="0"/>
              </a:p>
            </p:txBody>
          </p:sp>
          <p:sp>
            <p:nvSpPr>
              <p:cNvPr id="40" name="TextBox 39"/>
              <p:cNvSpPr txBox="1"/>
              <p:nvPr/>
            </p:nvSpPr>
            <p:spPr>
              <a:xfrm>
                <a:off x="3769835" y="3206237"/>
                <a:ext cx="263119" cy="261610"/>
              </a:xfrm>
              <a:prstGeom prst="rect">
                <a:avLst/>
              </a:prstGeom>
              <a:noFill/>
            </p:spPr>
            <p:txBody>
              <a:bodyPr wrap="none" rtlCol="0">
                <a:spAutoFit/>
              </a:bodyPr>
              <a:lstStyle/>
              <a:p>
                <a:r>
                  <a:rPr lang="en-US" sz="1100" dirty="0" smtClean="0"/>
                  <a:t>5</a:t>
                </a:r>
                <a:endParaRPr lang="en-US" sz="1100" dirty="0"/>
              </a:p>
            </p:txBody>
          </p:sp>
          <p:sp>
            <p:nvSpPr>
              <p:cNvPr id="41" name="TextBox 40"/>
              <p:cNvSpPr txBox="1"/>
              <p:nvPr/>
            </p:nvSpPr>
            <p:spPr>
              <a:xfrm>
                <a:off x="5578905" y="3206237"/>
                <a:ext cx="341572" cy="261610"/>
              </a:xfrm>
              <a:prstGeom prst="rect">
                <a:avLst/>
              </a:prstGeom>
              <a:noFill/>
            </p:spPr>
            <p:txBody>
              <a:bodyPr wrap="none" rtlCol="0">
                <a:spAutoFit/>
              </a:bodyPr>
              <a:lstStyle/>
              <a:p>
                <a:r>
                  <a:rPr lang="en-US" sz="1100" dirty="0" smtClean="0"/>
                  <a:t>10</a:t>
                </a:r>
                <a:endParaRPr lang="en-US" sz="1100" dirty="0"/>
              </a:p>
            </p:txBody>
          </p:sp>
          <p:sp>
            <p:nvSpPr>
              <p:cNvPr id="42" name="TextBox 41"/>
              <p:cNvSpPr txBox="1"/>
              <p:nvPr/>
            </p:nvSpPr>
            <p:spPr>
              <a:xfrm>
                <a:off x="7466428" y="3206237"/>
                <a:ext cx="341572" cy="261610"/>
              </a:xfrm>
              <a:prstGeom prst="rect">
                <a:avLst/>
              </a:prstGeom>
              <a:noFill/>
            </p:spPr>
            <p:txBody>
              <a:bodyPr wrap="none" rtlCol="0">
                <a:spAutoFit/>
              </a:bodyPr>
              <a:lstStyle/>
              <a:p>
                <a:r>
                  <a:rPr lang="en-US" sz="1100" dirty="0" smtClean="0"/>
                  <a:t>15</a:t>
                </a:r>
                <a:endParaRPr lang="en-US" sz="1100" dirty="0"/>
              </a:p>
            </p:txBody>
          </p:sp>
        </p:grpSp>
        <p:sp>
          <p:nvSpPr>
            <p:cNvPr id="37" name="TextBox 36"/>
            <p:cNvSpPr txBox="1"/>
            <p:nvPr/>
          </p:nvSpPr>
          <p:spPr>
            <a:xfrm>
              <a:off x="4114800" y="3388858"/>
              <a:ext cx="1375058" cy="307777"/>
            </a:xfrm>
            <a:prstGeom prst="rect">
              <a:avLst/>
            </a:prstGeom>
            <a:noFill/>
          </p:spPr>
          <p:txBody>
            <a:bodyPr wrap="none" rtlCol="0">
              <a:spAutoFit/>
            </a:bodyPr>
            <a:lstStyle/>
            <a:p>
              <a:r>
                <a:rPr lang="en-US" sz="1400" dirty="0" smtClean="0"/>
                <a:t>Time (minutes)</a:t>
              </a:r>
              <a:endParaRPr lang="en-US" sz="1400" dirty="0"/>
            </a:p>
          </p:txBody>
        </p:sp>
        <p:sp>
          <p:nvSpPr>
            <p:cNvPr id="38" name="TextBox 37"/>
            <p:cNvSpPr txBox="1"/>
            <p:nvPr/>
          </p:nvSpPr>
          <p:spPr>
            <a:xfrm rot="16200000">
              <a:off x="711071" y="2192007"/>
              <a:ext cx="1571514" cy="307777"/>
            </a:xfrm>
            <a:prstGeom prst="rect">
              <a:avLst/>
            </a:prstGeom>
            <a:noFill/>
          </p:spPr>
          <p:txBody>
            <a:bodyPr wrap="none" rtlCol="0">
              <a:spAutoFit/>
            </a:bodyPr>
            <a:lstStyle/>
            <a:p>
              <a:r>
                <a:rPr lang="en-US" sz="1400" dirty="0" smtClean="0"/>
                <a:t>Heart Rate (</a:t>
              </a:r>
              <a:r>
                <a:rPr lang="en-US" sz="1400" dirty="0" err="1" smtClean="0"/>
                <a:t>bpm</a:t>
              </a:r>
              <a:r>
                <a:rPr lang="en-US" sz="1400" dirty="0" smtClean="0"/>
                <a:t>)</a:t>
              </a:r>
              <a:endParaRPr lang="en-US" sz="1400" dirty="0"/>
            </a:p>
          </p:txBody>
        </p:sp>
      </p:grpSp>
      <p:sp>
        <p:nvSpPr>
          <p:cNvPr id="49" name="TextBox 48"/>
          <p:cNvSpPr txBox="1"/>
          <p:nvPr/>
        </p:nvSpPr>
        <p:spPr>
          <a:xfrm>
            <a:off x="2438400" y="1399032"/>
            <a:ext cx="1760963" cy="477054"/>
          </a:xfrm>
          <a:prstGeom prst="rect">
            <a:avLst/>
          </a:prstGeom>
          <a:noFill/>
        </p:spPr>
        <p:txBody>
          <a:bodyPr wrap="none" rtlCol="0">
            <a:spAutoFit/>
          </a:bodyPr>
          <a:lstStyle/>
          <a:p>
            <a:r>
              <a:rPr lang="en-US" sz="1400" b="1" dirty="0" smtClean="0"/>
              <a:t>Patient A: Healthy</a:t>
            </a:r>
          </a:p>
          <a:p>
            <a:r>
              <a:rPr lang="en-US" sz="1100" dirty="0" smtClean="0"/>
              <a:t>Mean = 64.98  SD = 4.79</a:t>
            </a:r>
            <a:endParaRPr lang="en-US" sz="1100" dirty="0"/>
          </a:p>
        </p:txBody>
      </p:sp>
      <p:sp>
        <p:nvSpPr>
          <p:cNvPr id="50" name="TextBox 49"/>
          <p:cNvSpPr txBox="1"/>
          <p:nvPr/>
        </p:nvSpPr>
        <p:spPr>
          <a:xfrm>
            <a:off x="2438400" y="4114800"/>
            <a:ext cx="3198311" cy="477054"/>
          </a:xfrm>
          <a:prstGeom prst="rect">
            <a:avLst/>
          </a:prstGeom>
          <a:noFill/>
        </p:spPr>
        <p:txBody>
          <a:bodyPr wrap="none" rtlCol="0">
            <a:spAutoFit/>
          </a:bodyPr>
          <a:lstStyle/>
          <a:p>
            <a:r>
              <a:rPr lang="en-US" sz="1400" b="1" dirty="0" smtClean="0"/>
              <a:t>Patient B: Obstructive Sleep Apnea</a:t>
            </a:r>
          </a:p>
          <a:p>
            <a:r>
              <a:rPr lang="en-US" sz="1100" dirty="0" smtClean="0"/>
              <a:t>Mean = 64.95  SD = 4.68</a:t>
            </a:r>
            <a:endParaRPr lang="en-US" sz="1100" dirty="0"/>
          </a:p>
        </p:txBody>
      </p:sp>
    </p:spTree>
    <p:extLst>
      <p:ext uri="{BB962C8B-B14F-4D97-AF65-F5344CB8AC3E}">
        <p14:creationId xmlns:p14="http://schemas.microsoft.com/office/powerpoint/2010/main" val="1803031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p:cNvSpPr/>
          <p:nvPr/>
        </p:nvSpPr>
        <p:spPr>
          <a:xfrm>
            <a:off x="1549400" y="4381500"/>
            <a:ext cx="231775" cy="53975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a:spLocks noGrp="1" noChangeArrowheads="1"/>
          </p:cNvSpPr>
          <p:nvPr>
            <p:ph type="title"/>
          </p:nvPr>
        </p:nvSpPr>
        <p:spPr>
          <a:xfrm>
            <a:off x="4724400" y="274638"/>
            <a:ext cx="4419600" cy="1143000"/>
          </a:xfrm>
        </p:spPr>
        <p:txBody>
          <a:bodyPr>
            <a:normAutofit fontScale="90000"/>
          </a:bodyPr>
          <a:lstStyle/>
          <a:p>
            <a:r>
              <a:rPr lang="en-US" sz="4000" dirty="0" smtClean="0">
                <a:solidFill>
                  <a:srgbClr val="D20000"/>
                </a:solidFill>
                <a:latin typeface="Arial"/>
                <a:cs typeface="Arial"/>
              </a:rPr>
              <a:t>Approximate Entropy</a:t>
            </a:r>
            <a:endParaRPr lang="en-US" sz="4000" dirty="0">
              <a:solidFill>
                <a:srgbClr val="D20000"/>
              </a:solidFill>
              <a:latin typeface="Arial"/>
              <a:cs typeface="Arial"/>
            </a:endParaRPr>
          </a:p>
        </p:txBody>
      </p:sp>
      <p:sp>
        <p:nvSpPr>
          <p:cNvPr id="6" name="TextBox 5"/>
          <p:cNvSpPr txBox="1"/>
          <p:nvPr/>
        </p:nvSpPr>
        <p:spPr>
          <a:xfrm>
            <a:off x="4978401" y="1778000"/>
            <a:ext cx="4165600" cy="4401205"/>
          </a:xfrm>
          <a:prstGeom prst="rect">
            <a:avLst/>
          </a:prstGeom>
          <a:noFill/>
        </p:spPr>
        <p:txBody>
          <a:bodyPr wrap="square" rtlCol="0">
            <a:spAutoFit/>
          </a:bodyPr>
          <a:lstStyle/>
          <a:p>
            <a:r>
              <a:rPr lang="en-US" sz="2000" dirty="0" err="1" smtClean="0"/>
              <a:t>Nonsurvivors</a:t>
            </a:r>
            <a:r>
              <a:rPr lang="en-US" sz="2000" dirty="0" smtClean="0"/>
              <a:t> had lower </a:t>
            </a:r>
            <a:r>
              <a:rPr lang="en-US" sz="2000" dirty="0" err="1" smtClean="0"/>
              <a:t>ApEn</a:t>
            </a:r>
            <a:r>
              <a:rPr lang="en-US" sz="2000" dirty="0" smtClean="0"/>
              <a:t> (greater periodicity in their signals)</a:t>
            </a:r>
          </a:p>
          <a:p>
            <a:r>
              <a:rPr lang="en-US" sz="2000" dirty="0" smtClean="0"/>
              <a:t>compared to survivors. </a:t>
            </a:r>
          </a:p>
          <a:p>
            <a:endParaRPr lang="en-US" sz="2000" dirty="0" smtClean="0"/>
          </a:p>
          <a:p>
            <a:r>
              <a:rPr lang="en-US" sz="2000" dirty="0" smtClean="0"/>
              <a:t>Less critically ill patients (SOFA &lt; 7) had higher variance and </a:t>
            </a:r>
            <a:r>
              <a:rPr lang="en-US" sz="2000" dirty="0" err="1" smtClean="0"/>
              <a:t>ApEn</a:t>
            </a:r>
            <a:r>
              <a:rPr lang="en-US" sz="2000" dirty="0" smtClean="0"/>
              <a:t> (more variable, less periodic signals).</a:t>
            </a:r>
          </a:p>
          <a:p>
            <a:endParaRPr lang="en-US" sz="2000" dirty="0" smtClean="0">
              <a:latin typeface="Arial"/>
              <a:cs typeface="Arial"/>
            </a:endParaRPr>
          </a:p>
          <a:p>
            <a:r>
              <a:rPr lang="en-US" sz="2000" dirty="0" smtClean="0"/>
              <a:t>Loss of variability and increase in periodicity in heart rate of critically ill patients are </a:t>
            </a:r>
            <a:r>
              <a:rPr lang="en-US" sz="2000" b="1" dirty="0" smtClean="0">
                <a:solidFill>
                  <a:srgbClr val="BF0202"/>
                </a:solidFill>
              </a:rPr>
              <a:t>linked with parallel deterioration of organ dysfunction</a:t>
            </a:r>
            <a:r>
              <a:rPr lang="en-US" sz="2000" b="1" dirty="0" smtClean="0"/>
              <a:t> </a:t>
            </a:r>
            <a:r>
              <a:rPr lang="en-US" sz="2000" dirty="0" smtClean="0"/>
              <a:t>and high mortality.</a:t>
            </a:r>
            <a:endParaRPr lang="en-US" sz="2000" dirty="0"/>
          </a:p>
        </p:txBody>
      </p:sp>
      <p:sp>
        <p:nvSpPr>
          <p:cNvPr id="7" name="Rectangle 6"/>
          <p:cNvSpPr/>
          <p:nvPr/>
        </p:nvSpPr>
        <p:spPr>
          <a:xfrm>
            <a:off x="0" y="6550223"/>
            <a:ext cx="5125071" cy="307777"/>
          </a:xfrm>
          <a:prstGeom prst="rect">
            <a:avLst/>
          </a:prstGeom>
        </p:spPr>
        <p:txBody>
          <a:bodyPr wrap="none">
            <a:spAutoFit/>
          </a:bodyPr>
          <a:lstStyle/>
          <a:p>
            <a:r>
              <a:rPr lang="en-US" sz="1400" dirty="0" err="1" smtClean="0"/>
              <a:t>Papaioannou</a:t>
            </a:r>
            <a:r>
              <a:rPr lang="en-US" sz="1400" dirty="0" smtClean="0"/>
              <a:t> et al. Journal of Critical Care 2006;21: 95– 104</a:t>
            </a:r>
            <a:endParaRPr lang="en-US" sz="1400" dirty="0">
              <a:latin typeface="Arial"/>
              <a:cs typeface="Arial"/>
            </a:endParaRPr>
          </a:p>
        </p:txBody>
      </p:sp>
      <p:sp>
        <p:nvSpPr>
          <p:cNvPr id="8" name="Rectangle 7"/>
          <p:cNvSpPr/>
          <p:nvPr/>
        </p:nvSpPr>
        <p:spPr>
          <a:xfrm>
            <a:off x="939800" y="482600"/>
            <a:ext cx="3543300" cy="2362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39800" y="3543300"/>
            <a:ext cx="3543300" cy="21717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2925234" y="1363132"/>
            <a:ext cx="1041400" cy="1743278"/>
            <a:chOff x="2925234" y="1363132"/>
            <a:chExt cx="1041400" cy="1743278"/>
          </a:xfrm>
        </p:grpSpPr>
        <p:grpSp>
          <p:nvGrpSpPr>
            <p:cNvPr id="13" name="Group 12"/>
            <p:cNvGrpSpPr/>
            <p:nvPr/>
          </p:nvGrpSpPr>
          <p:grpSpPr>
            <a:xfrm>
              <a:off x="2925234" y="1921933"/>
              <a:ext cx="1041400" cy="694944"/>
              <a:chOff x="2925234" y="1921933"/>
              <a:chExt cx="1041400" cy="694944"/>
            </a:xfrm>
          </p:grpSpPr>
          <p:sp>
            <p:nvSpPr>
              <p:cNvPr id="10" name="Rectangle 9"/>
              <p:cNvSpPr/>
              <p:nvPr/>
            </p:nvSpPr>
            <p:spPr>
              <a:xfrm>
                <a:off x="2925234" y="1921933"/>
                <a:ext cx="1041400" cy="694944"/>
              </a:xfrm>
              <a:prstGeom prst="rect">
                <a:avLst/>
              </a:prstGeom>
              <a:solidFill>
                <a:srgbClr val="BF02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925234" y="2497666"/>
                <a:ext cx="1041400" cy="1588"/>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3119965" y="1363132"/>
              <a:ext cx="651938" cy="1303869"/>
              <a:chOff x="3124198" y="1363132"/>
              <a:chExt cx="651938" cy="1303869"/>
            </a:xfrm>
          </p:grpSpPr>
          <p:cxnSp>
            <p:nvCxnSpPr>
              <p:cNvPr id="19" name="Straight Connector 18"/>
              <p:cNvCxnSpPr/>
              <p:nvPr/>
            </p:nvCxnSpPr>
            <p:spPr>
              <a:xfrm rot="16200000" flipH="1">
                <a:off x="2815167" y="2015067"/>
                <a:ext cx="1295400" cy="84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124198" y="1363132"/>
                <a:ext cx="626538"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149598" y="2666998"/>
                <a:ext cx="626538"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2930271" y="2844800"/>
              <a:ext cx="1031327" cy="261610"/>
            </a:xfrm>
            <a:prstGeom prst="rect">
              <a:avLst/>
            </a:prstGeom>
            <a:noFill/>
          </p:spPr>
          <p:txBody>
            <a:bodyPr wrap="none" rtlCol="0">
              <a:spAutoFit/>
            </a:bodyPr>
            <a:lstStyle/>
            <a:p>
              <a:r>
                <a:rPr lang="en-US" sz="1100" dirty="0" smtClean="0"/>
                <a:t>non-survivors</a:t>
              </a:r>
              <a:endParaRPr lang="en-US" sz="1100" dirty="0"/>
            </a:p>
          </p:txBody>
        </p:sp>
      </p:grpSp>
      <p:grpSp>
        <p:nvGrpSpPr>
          <p:cNvPr id="31" name="Group 30"/>
          <p:cNvGrpSpPr/>
          <p:nvPr/>
        </p:nvGrpSpPr>
        <p:grpSpPr>
          <a:xfrm>
            <a:off x="1477434" y="787399"/>
            <a:ext cx="1041400" cy="2319011"/>
            <a:chOff x="1477434" y="787399"/>
            <a:chExt cx="1041400" cy="2319011"/>
          </a:xfrm>
        </p:grpSpPr>
        <p:grpSp>
          <p:nvGrpSpPr>
            <p:cNvPr id="24" name="Group 23"/>
            <p:cNvGrpSpPr/>
            <p:nvPr/>
          </p:nvGrpSpPr>
          <p:grpSpPr>
            <a:xfrm>
              <a:off x="1663698" y="787399"/>
              <a:ext cx="651938" cy="1727201"/>
              <a:chOff x="3124198" y="1363132"/>
              <a:chExt cx="651938" cy="1303869"/>
            </a:xfrm>
          </p:grpSpPr>
          <p:cxnSp>
            <p:nvCxnSpPr>
              <p:cNvPr id="25" name="Straight Connector 24"/>
              <p:cNvCxnSpPr/>
              <p:nvPr/>
            </p:nvCxnSpPr>
            <p:spPr>
              <a:xfrm rot="16200000" flipH="1">
                <a:off x="2815167" y="2015067"/>
                <a:ext cx="1295400" cy="84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24198" y="1363132"/>
                <a:ext cx="626538"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149598" y="2666998"/>
                <a:ext cx="626538" cy="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1477434" y="1312331"/>
              <a:ext cx="1041400" cy="1794079"/>
              <a:chOff x="1477434" y="1312331"/>
              <a:chExt cx="1041400" cy="1794079"/>
            </a:xfrm>
          </p:grpSpPr>
          <p:grpSp>
            <p:nvGrpSpPr>
              <p:cNvPr id="17" name="Group 16"/>
              <p:cNvGrpSpPr/>
              <p:nvPr/>
            </p:nvGrpSpPr>
            <p:grpSpPr>
              <a:xfrm>
                <a:off x="1477434" y="1312331"/>
                <a:ext cx="1041400" cy="762001"/>
                <a:chOff x="1477434" y="1312331"/>
                <a:chExt cx="1041400" cy="762001"/>
              </a:xfrm>
            </p:grpSpPr>
            <p:sp>
              <p:nvSpPr>
                <p:cNvPr id="15" name="Rectangle 14"/>
                <p:cNvSpPr/>
                <p:nvPr/>
              </p:nvSpPr>
              <p:spPr>
                <a:xfrm>
                  <a:off x="1477434" y="1312331"/>
                  <a:ext cx="1041400" cy="76200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477434" y="1837266"/>
                  <a:ext cx="1041400" cy="1588"/>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1623638" y="2844800"/>
                <a:ext cx="748992" cy="261610"/>
              </a:xfrm>
              <a:prstGeom prst="rect">
                <a:avLst/>
              </a:prstGeom>
              <a:noFill/>
            </p:spPr>
            <p:txBody>
              <a:bodyPr wrap="none" rtlCol="0">
                <a:spAutoFit/>
              </a:bodyPr>
              <a:lstStyle/>
              <a:p>
                <a:r>
                  <a:rPr lang="en-US" sz="1100" dirty="0" smtClean="0"/>
                  <a:t>survivors</a:t>
                </a:r>
                <a:endParaRPr lang="en-US" sz="1100" dirty="0"/>
              </a:p>
            </p:txBody>
          </p:sp>
        </p:grpSp>
      </p:grpSp>
      <p:sp>
        <p:nvSpPr>
          <p:cNvPr id="33" name="TextBox 32"/>
          <p:cNvSpPr txBox="1"/>
          <p:nvPr/>
        </p:nvSpPr>
        <p:spPr>
          <a:xfrm>
            <a:off x="2298492" y="3081867"/>
            <a:ext cx="825917" cy="276999"/>
          </a:xfrm>
          <a:prstGeom prst="rect">
            <a:avLst/>
          </a:prstGeom>
          <a:noFill/>
        </p:spPr>
        <p:txBody>
          <a:bodyPr wrap="none" rtlCol="0">
            <a:spAutoFit/>
          </a:bodyPr>
          <a:lstStyle/>
          <a:p>
            <a:r>
              <a:rPr lang="en-US" sz="1200" b="1" dirty="0" smtClean="0"/>
              <a:t>Mortality</a:t>
            </a:r>
            <a:endParaRPr lang="en-US" sz="1200" b="1" dirty="0"/>
          </a:p>
        </p:txBody>
      </p:sp>
      <p:grpSp>
        <p:nvGrpSpPr>
          <p:cNvPr id="40" name="Group 39"/>
          <p:cNvGrpSpPr/>
          <p:nvPr/>
        </p:nvGrpSpPr>
        <p:grpSpPr>
          <a:xfrm>
            <a:off x="609599" y="381001"/>
            <a:ext cx="380765" cy="2505277"/>
            <a:chOff x="609599" y="381001"/>
            <a:chExt cx="380765" cy="2505277"/>
          </a:xfrm>
        </p:grpSpPr>
        <p:sp>
          <p:nvSpPr>
            <p:cNvPr id="34" name="TextBox 33"/>
            <p:cNvSpPr txBox="1"/>
            <p:nvPr/>
          </p:nvSpPr>
          <p:spPr>
            <a:xfrm>
              <a:off x="609599" y="2624668"/>
              <a:ext cx="380765" cy="261610"/>
            </a:xfrm>
            <a:prstGeom prst="rect">
              <a:avLst/>
            </a:prstGeom>
            <a:noFill/>
          </p:spPr>
          <p:txBody>
            <a:bodyPr wrap="none" rtlCol="0">
              <a:spAutoFit/>
            </a:bodyPr>
            <a:lstStyle/>
            <a:p>
              <a:r>
                <a:rPr lang="en-US" sz="1100" dirty="0" smtClean="0"/>
                <a:t>0.0</a:t>
              </a:r>
              <a:endParaRPr lang="en-US" sz="1100" dirty="0"/>
            </a:p>
          </p:txBody>
        </p:sp>
        <p:sp>
          <p:nvSpPr>
            <p:cNvPr id="35" name="TextBox 34"/>
            <p:cNvSpPr txBox="1"/>
            <p:nvPr/>
          </p:nvSpPr>
          <p:spPr>
            <a:xfrm>
              <a:off x="609599" y="2175933"/>
              <a:ext cx="380765" cy="261610"/>
            </a:xfrm>
            <a:prstGeom prst="rect">
              <a:avLst/>
            </a:prstGeom>
            <a:noFill/>
          </p:spPr>
          <p:txBody>
            <a:bodyPr wrap="none" rtlCol="0">
              <a:spAutoFit/>
            </a:bodyPr>
            <a:lstStyle/>
            <a:p>
              <a:r>
                <a:rPr lang="en-US" sz="1100" dirty="0" smtClean="0"/>
                <a:t>0.2</a:t>
              </a:r>
              <a:endParaRPr lang="en-US" sz="1100" dirty="0"/>
            </a:p>
          </p:txBody>
        </p:sp>
        <p:sp>
          <p:nvSpPr>
            <p:cNvPr id="36" name="TextBox 35"/>
            <p:cNvSpPr txBox="1"/>
            <p:nvPr/>
          </p:nvSpPr>
          <p:spPr>
            <a:xfrm>
              <a:off x="609599" y="1727200"/>
              <a:ext cx="380765" cy="261610"/>
            </a:xfrm>
            <a:prstGeom prst="rect">
              <a:avLst/>
            </a:prstGeom>
            <a:noFill/>
          </p:spPr>
          <p:txBody>
            <a:bodyPr wrap="none" rtlCol="0">
              <a:spAutoFit/>
            </a:bodyPr>
            <a:lstStyle/>
            <a:p>
              <a:r>
                <a:rPr lang="en-US" sz="1100" dirty="0" smtClean="0"/>
                <a:t>0.4</a:t>
              </a:r>
              <a:endParaRPr lang="en-US" sz="1100" dirty="0"/>
            </a:p>
          </p:txBody>
        </p:sp>
        <p:sp>
          <p:nvSpPr>
            <p:cNvPr id="37" name="TextBox 36"/>
            <p:cNvSpPr txBox="1"/>
            <p:nvPr/>
          </p:nvSpPr>
          <p:spPr>
            <a:xfrm>
              <a:off x="609599" y="1278467"/>
              <a:ext cx="380765" cy="261610"/>
            </a:xfrm>
            <a:prstGeom prst="rect">
              <a:avLst/>
            </a:prstGeom>
            <a:noFill/>
          </p:spPr>
          <p:txBody>
            <a:bodyPr wrap="none" rtlCol="0">
              <a:spAutoFit/>
            </a:bodyPr>
            <a:lstStyle/>
            <a:p>
              <a:r>
                <a:rPr lang="en-US" sz="1100" dirty="0" smtClean="0"/>
                <a:t>0.6</a:t>
              </a:r>
              <a:endParaRPr lang="en-US" sz="1100" dirty="0"/>
            </a:p>
          </p:txBody>
        </p:sp>
        <p:sp>
          <p:nvSpPr>
            <p:cNvPr id="38" name="TextBox 37"/>
            <p:cNvSpPr txBox="1"/>
            <p:nvPr/>
          </p:nvSpPr>
          <p:spPr>
            <a:xfrm>
              <a:off x="609599" y="829734"/>
              <a:ext cx="380765" cy="261610"/>
            </a:xfrm>
            <a:prstGeom prst="rect">
              <a:avLst/>
            </a:prstGeom>
            <a:noFill/>
          </p:spPr>
          <p:txBody>
            <a:bodyPr wrap="none" rtlCol="0">
              <a:spAutoFit/>
            </a:bodyPr>
            <a:lstStyle/>
            <a:p>
              <a:r>
                <a:rPr lang="en-US" sz="1100" dirty="0" smtClean="0"/>
                <a:t>0.8</a:t>
              </a:r>
              <a:endParaRPr lang="en-US" sz="1100" dirty="0"/>
            </a:p>
          </p:txBody>
        </p:sp>
        <p:sp>
          <p:nvSpPr>
            <p:cNvPr id="39" name="TextBox 38"/>
            <p:cNvSpPr txBox="1"/>
            <p:nvPr/>
          </p:nvSpPr>
          <p:spPr>
            <a:xfrm>
              <a:off x="609599" y="381001"/>
              <a:ext cx="380765" cy="261610"/>
            </a:xfrm>
            <a:prstGeom prst="rect">
              <a:avLst/>
            </a:prstGeom>
            <a:noFill/>
          </p:spPr>
          <p:txBody>
            <a:bodyPr wrap="none" rtlCol="0">
              <a:spAutoFit/>
            </a:bodyPr>
            <a:lstStyle/>
            <a:p>
              <a:r>
                <a:rPr lang="en-US" sz="1100" dirty="0" smtClean="0"/>
                <a:t>1.0</a:t>
              </a:r>
              <a:endParaRPr lang="en-US" sz="1100" dirty="0"/>
            </a:p>
          </p:txBody>
        </p:sp>
      </p:grpSp>
      <p:sp>
        <p:nvSpPr>
          <p:cNvPr id="41" name="TextBox 40"/>
          <p:cNvSpPr txBox="1"/>
          <p:nvPr/>
        </p:nvSpPr>
        <p:spPr>
          <a:xfrm rot="16200000">
            <a:off x="-110068" y="1591734"/>
            <a:ext cx="1326029" cy="276999"/>
          </a:xfrm>
          <a:prstGeom prst="rect">
            <a:avLst/>
          </a:prstGeom>
          <a:noFill/>
        </p:spPr>
        <p:txBody>
          <a:bodyPr wrap="none" rtlCol="0">
            <a:spAutoFit/>
          </a:bodyPr>
          <a:lstStyle/>
          <a:p>
            <a:r>
              <a:rPr lang="en-US" sz="1200" b="1" dirty="0" err="1" smtClean="0"/>
              <a:t>ApEn</a:t>
            </a:r>
            <a:r>
              <a:rPr lang="en-US" sz="1200" b="1" dirty="0" smtClean="0"/>
              <a:t> minimum</a:t>
            </a:r>
            <a:endParaRPr lang="en-US" sz="1200" b="1" dirty="0"/>
          </a:p>
        </p:txBody>
      </p:sp>
      <p:sp>
        <p:nvSpPr>
          <p:cNvPr id="42" name="TextBox 41"/>
          <p:cNvSpPr txBox="1"/>
          <p:nvPr/>
        </p:nvSpPr>
        <p:spPr>
          <a:xfrm rot="16200000">
            <a:off x="30933" y="4360334"/>
            <a:ext cx="1044026" cy="276999"/>
          </a:xfrm>
          <a:prstGeom prst="rect">
            <a:avLst/>
          </a:prstGeom>
          <a:noFill/>
        </p:spPr>
        <p:txBody>
          <a:bodyPr wrap="none" rtlCol="0">
            <a:spAutoFit/>
          </a:bodyPr>
          <a:lstStyle/>
          <a:p>
            <a:r>
              <a:rPr lang="en-US" sz="1200" b="1" dirty="0" err="1" smtClean="0"/>
              <a:t>ApEn</a:t>
            </a:r>
            <a:r>
              <a:rPr lang="en-US" sz="1200" b="1" dirty="0" smtClean="0"/>
              <a:t> mean</a:t>
            </a:r>
            <a:endParaRPr lang="en-US" sz="1200" b="1" dirty="0"/>
          </a:p>
        </p:txBody>
      </p:sp>
      <p:grpSp>
        <p:nvGrpSpPr>
          <p:cNvPr id="58" name="Group 57"/>
          <p:cNvGrpSpPr/>
          <p:nvPr/>
        </p:nvGrpSpPr>
        <p:grpSpPr>
          <a:xfrm>
            <a:off x="605363" y="3390000"/>
            <a:ext cx="380765" cy="2172600"/>
            <a:chOff x="605363" y="3390000"/>
            <a:chExt cx="380765" cy="2172600"/>
          </a:xfrm>
        </p:grpSpPr>
        <p:sp>
          <p:nvSpPr>
            <p:cNvPr id="54" name="TextBox 53"/>
            <p:cNvSpPr txBox="1"/>
            <p:nvPr/>
          </p:nvSpPr>
          <p:spPr>
            <a:xfrm>
              <a:off x="605363" y="3893766"/>
              <a:ext cx="380765" cy="261610"/>
            </a:xfrm>
            <a:prstGeom prst="rect">
              <a:avLst/>
            </a:prstGeom>
            <a:noFill/>
          </p:spPr>
          <p:txBody>
            <a:bodyPr wrap="none" rtlCol="0">
              <a:spAutoFit/>
            </a:bodyPr>
            <a:lstStyle/>
            <a:p>
              <a:r>
                <a:rPr lang="en-US" sz="1100" dirty="0" smtClean="0"/>
                <a:t>1.2</a:t>
              </a:r>
              <a:endParaRPr lang="en-US" sz="1100" dirty="0"/>
            </a:p>
          </p:txBody>
        </p:sp>
        <p:sp>
          <p:nvSpPr>
            <p:cNvPr id="44" name="TextBox 43"/>
            <p:cNvSpPr txBox="1"/>
            <p:nvPr/>
          </p:nvSpPr>
          <p:spPr>
            <a:xfrm>
              <a:off x="605363" y="5358359"/>
              <a:ext cx="380765" cy="204241"/>
            </a:xfrm>
            <a:prstGeom prst="rect">
              <a:avLst/>
            </a:prstGeom>
            <a:noFill/>
          </p:spPr>
          <p:txBody>
            <a:bodyPr wrap="none" rtlCol="0">
              <a:spAutoFit/>
            </a:bodyPr>
            <a:lstStyle/>
            <a:p>
              <a:r>
                <a:rPr lang="en-US" sz="1100" dirty="0" smtClean="0"/>
                <a:t>0.0</a:t>
              </a:r>
              <a:endParaRPr lang="en-US" sz="1100" dirty="0"/>
            </a:p>
          </p:txBody>
        </p:sp>
        <p:sp>
          <p:nvSpPr>
            <p:cNvPr id="45" name="TextBox 44"/>
            <p:cNvSpPr txBox="1"/>
            <p:nvPr/>
          </p:nvSpPr>
          <p:spPr>
            <a:xfrm>
              <a:off x="605363" y="5110573"/>
              <a:ext cx="380765" cy="204241"/>
            </a:xfrm>
            <a:prstGeom prst="rect">
              <a:avLst/>
            </a:prstGeom>
            <a:noFill/>
          </p:spPr>
          <p:txBody>
            <a:bodyPr wrap="none" rtlCol="0">
              <a:spAutoFit/>
            </a:bodyPr>
            <a:lstStyle/>
            <a:p>
              <a:r>
                <a:rPr lang="en-US" sz="1100" dirty="0" smtClean="0"/>
                <a:t>0.2</a:t>
              </a:r>
              <a:endParaRPr lang="en-US" sz="1100" dirty="0"/>
            </a:p>
          </p:txBody>
        </p:sp>
        <p:sp>
          <p:nvSpPr>
            <p:cNvPr id="46" name="TextBox 45"/>
            <p:cNvSpPr txBox="1"/>
            <p:nvPr/>
          </p:nvSpPr>
          <p:spPr>
            <a:xfrm>
              <a:off x="605363" y="4862788"/>
              <a:ext cx="380765" cy="204241"/>
            </a:xfrm>
            <a:prstGeom prst="rect">
              <a:avLst/>
            </a:prstGeom>
            <a:noFill/>
          </p:spPr>
          <p:txBody>
            <a:bodyPr wrap="none" rtlCol="0">
              <a:spAutoFit/>
            </a:bodyPr>
            <a:lstStyle/>
            <a:p>
              <a:r>
                <a:rPr lang="en-US" sz="1100" dirty="0" smtClean="0"/>
                <a:t>0.4</a:t>
              </a:r>
              <a:endParaRPr lang="en-US" sz="1100" dirty="0"/>
            </a:p>
          </p:txBody>
        </p:sp>
        <p:sp>
          <p:nvSpPr>
            <p:cNvPr id="47" name="TextBox 46"/>
            <p:cNvSpPr txBox="1"/>
            <p:nvPr/>
          </p:nvSpPr>
          <p:spPr>
            <a:xfrm>
              <a:off x="605363" y="4619235"/>
              <a:ext cx="380765" cy="204241"/>
            </a:xfrm>
            <a:prstGeom prst="rect">
              <a:avLst/>
            </a:prstGeom>
            <a:noFill/>
          </p:spPr>
          <p:txBody>
            <a:bodyPr wrap="none" rtlCol="0">
              <a:spAutoFit/>
            </a:bodyPr>
            <a:lstStyle/>
            <a:p>
              <a:r>
                <a:rPr lang="en-US" sz="1100" dirty="0" smtClean="0"/>
                <a:t>0.6</a:t>
              </a:r>
              <a:endParaRPr lang="en-US" sz="1100" dirty="0"/>
            </a:p>
          </p:txBody>
        </p:sp>
        <p:sp>
          <p:nvSpPr>
            <p:cNvPr id="48" name="TextBox 47"/>
            <p:cNvSpPr txBox="1"/>
            <p:nvPr/>
          </p:nvSpPr>
          <p:spPr>
            <a:xfrm>
              <a:off x="605363" y="4371450"/>
              <a:ext cx="380765" cy="204241"/>
            </a:xfrm>
            <a:prstGeom prst="rect">
              <a:avLst/>
            </a:prstGeom>
            <a:noFill/>
          </p:spPr>
          <p:txBody>
            <a:bodyPr wrap="none" rtlCol="0">
              <a:spAutoFit/>
            </a:bodyPr>
            <a:lstStyle/>
            <a:p>
              <a:r>
                <a:rPr lang="en-US" sz="1100" dirty="0" smtClean="0"/>
                <a:t>0.8</a:t>
              </a:r>
              <a:endParaRPr lang="en-US" sz="1100" dirty="0"/>
            </a:p>
          </p:txBody>
        </p:sp>
        <p:sp>
          <p:nvSpPr>
            <p:cNvPr id="49" name="TextBox 48"/>
            <p:cNvSpPr txBox="1"/>
            <p:nvPr/>
          </p:nvSpPr>
          <p:spPr>
            <a:xfrm>
              <a:off x="605363" y="4123665"/>
              <a:ext cx="380765" cy="204241"/>
            </a:xfrm>
            <a:prstGeom prst="rect">
              <a:avLst/>
            </a:prstGeom>
            <a:noFill/>
          </p:spPr>
          <p:txBody>
            <a:bodyPr wrap="none" rtlCol="0">
              <a:spAutoFit/>
            </a:bodyPr>
            <a:lstStyle/>
            <a:p>
              <a:r>
                <a:rPr lang="en-US" sz="1100" dirty="0" smtClean="0"/>
                <a:t>1.0</a:t>
              </a:r>
              <a:endParaRPr lang="en-US" sz="1100" dirty="0"/>
            </a:p>
          </p:txBody>
        </p:sp>
        <p:sp>
          <p:nvSpPr>
            <p:cNvPr id="55" name="TextBox 54"/>
            <p:cNvSpPr txBox="1"/>
            <p:nvPr/>
          </p:nvSpPr>
          <p:spPr>
            <a:xfrm>
              <a:off x="605363" y="3632156"/>
              <a:ext cx="380765" cy="335748"/>
            </a:xfrm>
            <a:prstGeom prst="rect">
              <a:avLst/>
            </a:prstGeom>
            <a:noFill/>
          </p:spPr>
          <p:txBody>
            <a:bodyPr wrap="none" rtlCol="0">
              <a:spAutoFit/>
            </a:bodyPr>
            <a:lstStyle/>
            <a:p>
              <a:r>
                <a:rPr lang="en-US" sz="1100" dirty="0" smtClean="0"/>
                <a:t>1.4</a:t>
              </a:r>
              <a:endParaRPr lang="en-US" sz="1100" dirty="0"/>
            </a:p>
          </p:txBody>
        </p:sp>
        <p:sp>
          <p:nvSpPr>
            <p:cNvPr id="56" name="TextBox 55"/>
            <p:cNvSpPr txBox="1"/>
            <p:nvPr/>
          </p:nvSpPr>
          <p:spPr>
            <a:xfrm>
              <a:off x="605363" y="3390000"/>
              <a:ext cx="380765" cy="335748"/>
            </a:xfrm>
            <a:prstGeom prst="rect">
              <a:avLst/>
            </a:prstGeom>
            <a:noFill/>
          </p:spPr>
          <p:txBody>
            <a:bodyPr wrap="none" rtlCol="0">
              <a:spAutoFit/>
            </a:bodyPr>
            <a:lstStyle/>
            <a:p>
              <a:r>
                <a:rPr lang="en-US" sz="1100" dirty="0" smtClean="0"/>
                <a:t>1.6</a:t>
              </a:r>
              <a:endParaRPr lang="en-US" sz="1100" dirty="0"/>
            </a:p>
          </p:txBody>
        </p:sp>
      </p:grpSp>
      <p:cxnSp>
        <p:nvCxnSpPr>
          <p:cNvPr id="53" name="Straight Connector 52"/>
          <p:cNvCxnSpPr/>
          <p:nvPr/>
        </p:nvCxnSpPr>
        <p:spPr>
          <a:xfrm>
            <a:off x="1558925" y="4779434"/>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69" name="Group 168"/>
          <p:cNvGrpSpPr/>
          <p:nvPr/>
        </p:nvGrpSpPr>
        <p:grpSpPr>
          <a:xfrm>
            <a:off x="1031875" y="3883025"/>
            <a:ext cx="3371850" cy="1527179"/>
            <a:chOff x="1031875" y="3883025"/>
            <a:chExt cx="3371850" cy="1527179"/>
          </a:xfrm>
        </p:grpSpPr>
        <p:grpSp>
          <p:nvGrpSpPr>
            <p:cNvPr id="114" name="Group 113"/>
            <p:cNvGrpSpPr/>
            <p:nvPr/>
          </p:nvGrpSpPr>
          <p:grpSpPr>
            <a:xfrm>
              <a:off x="1564569" y="4200525"/>
              <a:ext cx="175684" cy="1104900"/>
              <a:chOff x="3139016" y="3975103"/>
              <a:chExt cx="175684" cy="1422401"/>
            </a:xfrm>
          </p:grpSpPr>
          <p:cxnSp>
            <p:nvCxnSpPr>
              <p:cNvPr id="115" name="Straight Connector 114"/>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7" name="Group 156"/>
            <p:cNvGrpSpPr/>
            <p:nvPr/>
          </p:nvGrpSpPr>
          <p:grpSpPr>
            <a:xfrm>
              <a:off x="1031875" y="4152900"/>
              <a:ext cx="231775" cy="488950"/>
              <a:chOff x="1031875" y="4152900"/>
              <a:chExt cx="231775" cy="488950"/>
            </a:xfrm>
          </p:grpSpPr>
          <p:grpSp>
            <p:nvGrpSpPr>
              <p:cNvPr id="122" name="Group 121"/>
              <p:cNvGrpSpPr/>
              <p:nvPr/>
            </p:nvGrpSpPr>
            <p:grpSpPr>
              <a:xfrm>
                <a:off x="1059920" y="4152900"/>
                <a:ext cx="175684" cy="488950"/>
                <a:chOff x="3139016" y="3975103"/>
                <a:chExt cx="175684" cy="1422401"/>
              </a:xfrm>
            </p:grpSpPr>
            <p:cxnSp>
              <p:nvCxnSpPr>
                <p:cNvPr id="123" name="Straight Connector 122"/>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8" name="Rectangle 127"/>
              <p:cNvSpPr/>
              <p:nvPr/>
            </p:nvSpPr>
            <p:spPr>
              <a:xfrm>
                <a:off x="1031875" y="4314825"/>
                <a:ext cx="231775" cy="238125"/>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1033462" y="4480984"/>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8" name="Group 157"/>
            <p:cNvGrpSpPr/>
            <p:nvPr/>
          </p:nvGrpSpPr>
          <p:grpSpPr>
            <a:xfrm>
              <a:off x="1298222" y="4098925"/>
              <a:ext cx="231775" cy="990600"/>
              <a:chOff x="1298575" y="4098925"/>
              <a:chExt cx="231775" cy="990600"/>
            </a:xfrm>
          </p:grpSpPr>
          <p:grpSp>
            <p:nvGrpSpPr>
              <p:cNvPr id="118" name="Group 117"/>
              <p:cNvGrpSpPr/>
              <p:nvPr/>
            </p:nvGrpSpPr>
            <p:grpSpPr>
              <a:xfrm>
                <a:off x="1326620" y="4098925"/>
                <a:ext cx="175684" cy="990600"/>
                <a:chOff x="3139016" y="3975103"/>
                <a:chExt cx="175684" cy="1422401"/>
              </a:xfrm>
            </p:grpSpPr>
            <p:cxnSp>
              <p:nvCxnSpPr>
                <p:cNvPr id="119" name="Straight Connector 118"/>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9" name="Rectangle 128"/>
              <p:cNvSpPr/>
              <p:nvPr/>
            </p:nvSpPr>
            <p:spPr>
              <a:xfrm>
                <a:off x="1298575" y="4289425"/>
                <a:ext cx="231775" cy="48895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1300162" y="45984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a:off x="1774825" y="3883025"/>
              <a:ext cx="231775" cy="1146175"/>
              <a:chOff x="1822450" y="3883025"/>
              <a:chExt cx="231775" cy="1146175"/>
            </a:xfrm>
          </p:grpSpPr>
          <p:grpSp>
            <p:nvGrpSpPr>
              <p:cNvPr id="110" name="Group 109"/>
              <p:cNvGrpSpPr/>
              <p:nvPr/>
            </p:nvGrpSpPr>
            <p:grpSpPr>
              <a:xfrm>
                <a:off x="1850495" y="3883025"/>
                <a:ext cx="175684" cy="1146175"/>
                <a:chOff x="3139016" y="3975103"/>
                <a:chExt cx="175684" cy="1422401"/>
              </a:xfrm>
            </p:grpSpPr>
            <p:cxnSp>
              <p:nvCxnSpPr>
                <p:cNvPr id="111" name="Straight Connector 110"/>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1" name="Rectangle 130"/>
              <p:cNvSpPr/>
              <p:nvPr/>
            </p:nvSpPr>
            <p:spPr>
              <a:xfrm>
                <a:off x="1822450" y="4371974"/>
                <a:ext cx="231775" cy="441325"/>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1824037" y="46619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0" name="Group 159"/>
            <p:cNvGrpSpPr/>
            <p:nvPr/>
          </p:nvGrpSpPr>
          <p:grpSpPr>
            <a:xfrm>
              <a:off x="2041172" y="4114800"/>
              <a:ext cx="231775" cy="1101725"/>
              <a:chOff x="2082800" y="4114800"/>
              <a:chExt cx="231775" cy="1101725"/>
            </a:xfrm>
          </p:grpSpPr>
          <p:grpSp>
            <p:nvGrpSpPr>
              <p:cNvPr id="106" name="Group 105"/>
              <p:cNvGrpSpPr/>
              <p:nvPr/>
            </p:nvGrpSpPr>
            <p:grpSpPr>
              <a:xfrm>
                <a:off x="2110845" y="4114800"/>
                <a:ext cx="175684" cy="1101725"/>
                <a:chOff x="3139016" y="3975103"/>
                <a:chExt cx="175684" cy="1422401"/>
              </a:xfrm>
            </p:grpSpPr>
            <p:cxnSp>
              <p:nvCxnSpPr>
                <p:cNvPr id="107" name="Straight Connector 106"/>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2" name="Rectangle 131"/>
              <p:cNvSpPr/>
              <p:nvPr/>
            </p:nvSpPr>
            <p:spPr>
              <a:xfrm>
                <a:off x="2082800" y="4664075"/>
                <a:ext cx="231775" cy="41275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2084387" y="49159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1" name="Group 160"/>
            <p:cNvGrpSpPr/>
            <p:nvPr/>
          </p:nvGrpSpPr>
          <p:grpSpPr>
            <a:xfrm>
              <a:off x="2307519" y="4432300"/>
              <a:ext cx="231775" cy="968375"/>
              <a:chOff x="2341563" y="4432300"/>
              <a:chExt cx="231775" cy="968375"/>
            </a:xfrm>
          </p:grpSpPr>
          <p:grpSp>
            <p:nvGrpSpPr>
              <p:cNvPr id="102" name="Group 101"/>
              <p:cNvGrpSpPr/>
              <p:nvPr/>
            </p:nvGrpSpPr>
            <p:grpSpPr>
              <a:xfrm>
                <a:off x="2369608" y="4432300"/>
                <a:ext cx="175684" cy="968375"/>
                <a:chOff x="3139016" y="3975103"/>
                <a:chExt cx="175684" cy="1422401"/>
              </a:xfrm>
            </p:grpSpPr>
            <p:cxnSp>
              <p:nvCxnSpPr>
                <p:cNvPr id="103" name="Straight Connector 102"/>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3" name="Rectangle 132"/>
              <p:cNvSpPr/>
              <p:nvPr/>
            </p:nvSpPr>
            <p:spPr>
              <a:xfrm>
                <a:off x="2341563" y="4768849"/>
                <a:ext cx="231775" cy="301625"/>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2343150" y="49286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2" name="Group 161"/>
            <p:cNvGrpSpPr/>
            <p:nvPr/>
          </p:nvGrpSpPr>
          <p:grpSpPr>
            <a:xfrm>
              <a:off x="2573866" y="4543425"/>
              <a:ext cx="231775" cy="714375"/>
              <a:chOff x="2601913" y="4543425"/>
              <a:chExt cx="231775" cy="714375"/>
            </a:xfrm>
          </p:grpSpPr>
          <p:grpSp>
            <p:nvGrpSpPr>
              <p:cNvPr id="98" name="Group 97"/>
              <p:cNvGrpSpPr/>
              <p:nvPr/>
            </p:nvGrpSpPr>
            <p:grpSpPr>
              <a:xfrm>
                <a:off x="2629958" y="4543425"/>
                <a:ext cx="175684" cy="714375"/>
                <a:chOff x="3139016" y="3975103"/>
                <a:chExt cx="175684" cy="1422401"/>
              </a:xfrm>
            </p:grpSpPr>
            <p:cxnSp>
              <p:nvCxnSpPr>
                <p:cNvPr id="99" name="Straight Connector 98"/>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4" name="Rectangle 133"/>
              <p:cNvSpPr/>
              <p:nvPr/>
            </p:nvSpPr>
            <p:spPr>
              <a:xfrm>
                <a:off x="2601913" y="4895850"/>
                <a:ext cx="231775" cy="257176"/>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2603500" y="5033434"/>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3" name="Group 162"/>
            <p:cNvGrpSpPr/>
            <p:nvPr/>
          </p:nvGrpSpPr>
          <p:grpSpPr>
            <a:xfrm>
              <a:off x="2840213" y="3987803"/>
              <a:ext cx="231775" cy="1422401"/>
              <a:chOff x="2867025" y="3987803"/>
              <a:chExt cx="231775" cy="1422401"/>
            </a:xfrm>
          </p:grpSpPr>
          <p:grpSp>
            <p:nvGrpSpPr>
              <p:cNvPr id="77" name="Group 76"/>
              <p:cNvGrpSpPr/>
              <p:nvPr/>
            </p:nvGrpSpPr>
            <p:grpSpPr>
              <a:xfrm>
                <a:off x="2895070" y="3987803"/>
                <a:ext cx="175684" cy="1422401"/>
                <a:chOff x="3139016" y="3975103"/>
                <a:chExt cx="175684" cy="1422401"/>
              </a:xfrm>
            </p:grpSpPr>
            <p:cxnSp>
              <p:nvCxnSpPr>
                <p:cNvPr id="68" name="Straight Connector 67"/>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5" name="Rectangle 134"/>
              <p:cNvSpPr/>
              <p:nvPr/>
            </p:nvSpPr>
            <p:spPr>
              <a:xfrm>
                <a:off x="2867025" y="4473575"/>
                <a:ext cx="231775" cy="59055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2868612" y="47762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4" name="Group 163"/>
            <p:cNvGrpSpPr/>
            <p:nvPr/>
          </p:nvGrpSpPr>
          <p:grpSpPr>
            <a:xfrm>
              <a:off x="3106560" y="4746625"/>
              <a:ext cx="231775" cy="320675"/>
              <a:chOff x="3124200" y="4746625"/>
              <a:chExt cx="231775" cy="320675"/>
            </a:xfrm>
          </p:grpSpPr>
          <p:grpSp>
            <p:nvGrpSpPr>
              <p:cNvPr id="78" name="Group 77"/>
              <p:cNvGrpSpPr/>
              <p:nvPr/>
            </p:nvGrpSpPr>
            <p:grpSpPr>
              <a:xfrm>
                <a:off x="3152245" y="4746625"/>
                <a:ext cx="175684" cy="320675"/>
                <a:chOff x="3139016" y="3975103"/>
                <a:chExt cx="175684" cy="1422401"/>
              </a:xfrm>
            </p:grpSpPr>
            <p:cxnSp>
              <p:nvCxnSpPr>
                <p:cNvPr id="79" name="Straight Connector 78"/>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6" name="Rectangle 135"/>
              <p:cNvSpPr/>
              <p:nvPr/>
            </p:nvSpPr>
            <p:spPr>
              <a:xfrm>
                <a:off x="3124200" y="4835526"/>
                <a:ext cx="231775" cy="228599"/>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3125787" y="4887384"/>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5" name="Group 164"/>
            <p:cNvGrpSpPr/>
            <p:nvPr/>
          </p:nvGrpSpPr>
          <p:grpSpPr>
            <a:xfrm>
              <a:off x="3372907" y="4968875"/>
              <a:ext cx="231775" cy="396875"/>
              <a:chOff x="3386138" y="4968875"/>
              <a:chExt cx="231775" cy="396875"/>
            </a:xfrm>
          </p:grpSpPr>
          <p:grpSp>
            <p:nvGrpSpPr>
              <p:cNvPr id="82" name="Group 81"/>
              <p:cNvGrpSpPr/>
              <p:nvPr/>
            </p:nvGrpSpPr>
            <p:grpSpPr>
              <a:xfrm>
                <a:off x="3414183" y="4968875"/>
                <a:ext cx="175684" cy="396875"/>
                <a:chOff x="3139016" y="3975103"/>
                <a:chExt cx="175684" cy="1422401"/>
              </a:xfrm>
            </p:grpSpPr>
            <p:cxnSp>
              <p:nvCxnSpPr>
                <p:cNvPr id="83" name="Straight Connector 82"/>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7" name="Rectangle 136"/>
              <p:cNvSpPr/>
              <p:nvPr/>
            </p:nvSpPr>
            <p:spPr>
              <a:xfrm>
                <a:off x="3386138" y="5105402"/>
                <a:ext cx="231775" cy="18732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387725" y="52207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6" name="Group 165"/>
            <p:cNvGrpSpPr/>
            <p:nvPr/>
          </p:nvGrpSpPr>
          <p:grpSpPr>
            <a:xfrm>
              <a:off x="3639254" y="4540250"/>
              <a:ext cx="231775" cy="841375"/>
              <a:chOff x="3649663" y="4540250"/>
              <a:chExt cx="231775" cy="841375"/>
            </a:xfrm>
          </p:grpSpPr>
          <p:grpSp>
            <p:nvGrpSpPr>
              <p:cNvPr id="86" name="Group 85"/>
              <p:cNvGrpSpPr/>
              <p:nvPr/>
            </p:nvGrpSpPr>
            <p:grpSpPr>
              <a:xfrm>
                <a:off x="3677708" y="4540250"/>
                <a:ext cx="175684" cy="841375"/>
                <a:chOff x="3139016" y="3975103"/>
                <a:chExt cx="175684" cy="1422401"/>
              </a:xfrm>
            </p:grpSpPr>
            <p:cxnSp>
              <p:nvCxnSpPr>
                <p:cNvPr id="87" name="Straight Connector 86"/>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8" name="Rectangle 137"/>
              <p:cNvSpPr/>
              <p:nvPr/>
            </p:nvSpPr>
            <p:spPr>
              <a:xfrm>
                <a:off x="3649663" y="4683126"/>
                <a:ext cx="231775" cy="593723"/>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3651250" y="5004859"/>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3905601" y="4711702"/>
              <a:ext cx="231775" cy="180974"/>
              <a:chOff x="3910013" y="4711702"/>
              <a:chExt cx="231775" cy="180974"/>
            </a:xfrm>
          </p:grpSpPr>
          <p:grpSp>
            <p:nvGrpSpPr>
              <p:cNvPr id="90" name="Group 89"/>
              <p:cNvGrpSpPr/>
              <p:nvPr/>
            </p:nvGrpSpPr>
            <p:grpSpPr>
              <a:xfrm>
                <a:off x="3938058" y="4714876"/>
                <a:ext cx="175684" cy="177800"/>
                <a:chOff x="3139016" y="3975103"/>
                <a:chExt cx="175684" cy="1422401"/>
              </a:xfrm>
            </p:grpSpPr>
            <p:cxnSp>
              <p:nvCxnSpPr>
                <p:cNvPr id="91" name="Straight Connector 90"/>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9" name="Rectangle 138"/>
              <p:cNvSpPr/>
              <p:nvPr/>
            </p:nvSpPr>
            <p:spPr>
              <a:xfrm>
                <a:off x="3910013" y="4711702"/>
                <a:ext cx="231775" cy="85723"/>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3911600" y="4722284"/>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8" name="Group 167"/>
            <p:cNvGrpSpPr/>
            <p:nvPr/>
          </p:nvGrpSpPr>
          <p:grpSpPr>
            <a:xfrm>
              <a:off x="4171950" y="4943475"/>
              <a:ext cx="231775" cy="352425"/>
              <a:chOff x="4171950" y="4943475"/>
              <a:chExt cx="231775" cy="352425"/>
            </a:xfrm>
          </p:grpSpPr>
          <p:grpSp>
            <p:nvGrpSpPr>
              <p:cNvPr id="94" name="Group 93"/>
              <p:cNvGrpSpPr/>
              <p:nvPr/>
            </p:nvGrpSpPr>
            <p:grpSpPr>
              <a:xfrm>
                <a:off x="4199995" y="4943475"/>
                <a:ext cx="175684" cy="352425"/>
                <a:chOff x="3139016" y="3975103"/>
                <a:chExt cx="175684" cy="1422401"/>
              </a:xfrm>
            </p:grpSpPr>
            <p:cxnSp>
              <p:nvCxnSpPr>
                <p:cNvPr id="95" name="Straight Connector 94"/>
                <p:cNvCxnSpPr/>
                <p:nvPr/>
              </p:nvCxnSpPr>
              <p:spPr>
                <a:xfrm rot="16200000" flipH="1">
                  <a:off x="2515658" y="4683658"/>
                  <a:ext cx="1422401" cy="529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3139016" y="398145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3139016" y="5397500"/>
                  <a:ext cx="175684"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0" name="Rectangle 139"/>
              <p:cNvSpPr/>
              <p:nvPr/>
            </p:nvSpPr>
            <p:spPr>
              <a:xfrm>
                <a:off x="4171950" y="5092701"/>
                <a:ext cx="231775" cy="174623"/>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4173537" y="5255684"/>
                <a:ext cx="228600" cy="21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41" name="TextBox 140"/>
          <p:cNvSpPr txBox="1"/>
          <p:nvPr/>
        </p:nvSpPr>
        <p:spPr>
          <a:xfrm>
            <a:off x="2185780" y="5935134"/>
            <a:ext cx="1051340" cy="276999"/>
          </a:xfrm>
          <a:prstGeom prst="rect">
            <a:avLst/>
          </a:prstGeom>
          <a:noFill/>
        </p:spPr>
        <p:txBody>
          <a:bodyPr wrap="none" rtlCol="0">
            <a:spAutoFit/>
          </a:bodyPr>
          <a:lstStyle/>
          <a:p>
            <a:r>
              <a:rPr lang="en-US" sz="1200" b="1" dirty="0" smtClean="0"/>
              <a:t>SOFA score</a:t>
            </a:r>
            <a:endParaRPr lang="en-US" sz="1200" b="1" dirty="0"/>
          </a:p>
        </p:txBody>
      </p:sp>
      <p:grpSp>
        <p:nvGrpSpPr>
          <p:cNvPr id="156" name="Group 155"/>
          <p:cNvGrpSpPr/>
          <p:nvPr/>
        </p:nvGrpSpPr>
        <p:grpSpPr>
          <a:xfrm>
            <a:off x="1020230" y="5739358"/>
            <a:ext cx="3440372" cy="261610"/>
            <a:chOff x="1020230" y="5739358"/>
            <a:chExt cx="3440372" cy="261610"/>
          </a:xfrm>
        </p:grpSpPr>
        <p:sp>
          <p:nvSpPr>
            <p:cNvPr id="142" name="TextBox 141"/>
            <p:cNvSpPr txBox="1"/>
            <p:nvPr/>
          </p:nvSpPr>
          <p:spPr>
            <a:xfrm>
              <a:off x="1020230" y="5739358"/>
              <a:ext cx="263119" cy="261610"/>
            </a:xfrm>
            <a:prstGeom prst="rect">
              <a:avLst/>
            </a:prstGeom>
            <a:noFill/>
          </p:spPr>
          <p:txBody>
            <a:bodyPr wrap="none" rtlCol="0">
              <a:spAutoFit/>
            </a:bodyPr>
            <a:lstStyle/>
            <a:p>
              <a:r>
                <a:rPr lang="en-US" sz="1100" dirty="0" smtClean="0"/>
                <a:t>2</a:t>
              </a:r>
              <a:endParaRPr lang="en-US" sz="1100" dirty="0"/>
            </a:p>
          </p:txBody>
        </p:sp>
        <p:sp>
          <p:nvSpPr>
            <p:cNvPr id="143" name="TextBox 142"/>
            <p:cNvSpPr txBox="1"/>
            <p:nvPr/>
          </p:nvSpPr>
          <p:spPr>
            <a:xfrm>
              <a:off x="1274230" y="5739358"/>
              <a:ext cx="263119" cy="261610"/>
            </a:xfrm>
            <a:prstGeom prst="rect">
              <a:avLst/>
            </a:prstGeom>
            <a:noFill/>
          </p:spPr>
          <p:txBody>
            <a:bodyPr wrap="none" rtlCol="0">
              <a:spAutoFit/>
            </a:bodyPr>
            <a:lstStyle/>
            <a:p>
              <a:r>
                <a:rPr lang="en-US" sz="1100" dirty="0" smtClean="0"/>
                <a:t>3</a:t>
              </a:r>
              <a:endParaRPr lang="en-US" sz="1100" dirty="0"/>
            </a:p>
          </p:txBody>
        </p:sp>
        <p:sp>
          <p:nvSpPr>
            <p:cNvPr id="144" name="TextBox 143"/>
            <p:cNvSpPr txBox="1"/>
            <p:nvPr/>
          </p:nvSpPr>
          <p:spPr>
            <a:xfrm>
              <a:off x="1536696" y="5739358"/>
              <a:ext cx="263119" cy="261610"/>
            </a:xfrm>
            <a:prstGeom prst="rect">
              <a:avLst/>
            </a:prstGeom>
            <a:noFill/>
          </p:spPr>
          <p:txBody>
            <a:bodyPr wrap="none" rtlCol="0">
              <a:spAutoFit/>
            </a:bodyPr>
            <a:lstStyle/>
            <a:p>
              <a:r>
                <a:rPr lang="en-US" sz="1100" dirty="0" smtClean="0"/>
                <a:t>4</a:t>
              </a:r>
              <a:endParaRPr lang="en-US" sz="1100" dirty="0"/>
            </a:p>
          </p:txBody>
        </p:sp>
        <p:sp>
          <p:nvSpPr>
            <p:cNvPr id="145" name="TextBox 144"/>
            <p:cNvSpPr txBox="1"/>
            <p:nvPr/>
          </p:nvSpPr>
          <p:spPr>
            <a:xfrm>
              <a:off x="1807630" y="5739358"/>
              <a:ext cx="263119" cy="261610"/>
            </a:xfrm>
            <a:prstGeom prst="rect">
              <a:avLst/>
            </a:prstGeom>
            <a:noFill/>
          </p:spPr>
          <p:txBody>
            <a:bodyPr wrap="none" rtlCol="0">
              <a:spAutoFit/>
            </a:bodyPr>
            <a:lstStyle/>
            <a:p>
              <a:r>
                <a:rPr lang="en-US" sz="1100" dirty="0" smtClean="0"/>
                <a:t>5</a:t>
              </a:r>
              <a:endParaRPr lang="en-US" sz="1100" dirty="0"/>
            </a:p>
          </p:txBody>
        </p:sp>
        <p:sp>
          <p:nvSpPr>
            <p:cNvPr id="146" name="TextBox 145"/>
            <p:cNvSpPr txBox="1"/>
            <p:nvPr/>
          </p:nvSpPr>
          <p:spPr>
            <a:xfrm>
              <a:off x="2061630" y="5739358"/>
              <a:ext cx="263119" cy="261610"/>
            </a:xfrm>
            <a:prstGeom prst="rect">
              <a:avLst/>
            </a:prstGeom>
            <a:noFill/>
          </p:spPr>
          <p:txBody>
            <a:bodyPr wrap="none" rtlCol="0">
              <a:spAutoFit/>
            </a:bodyPr>
            <a:lstStyle/>
            <a:p>
              <a:r>
                <a:rPr lang="en-US" sz="1100" dirty="0" smtClean="0"/>
                <a:t>6</a:t>
              </a:r>
              <a:endParaRPr lang="en-US" sz="1100" dirty="0"/>
            </a:p>
          </p:txBody>
        </p:sp>
        <p:sp>
          <p:nvSpPr>
            <p:cNvPr id="147" name="TextBox 146"/>
            <p:cNvSpPr txBox="1"/>
            <p:nvPr/>
          </p:nvSpPr>
          <p:spPr>
            <a:xfrm>
              <a:off x="2307163" y="5739358"/>
              <a:ext cx="263119" cy="261610"/>
            </a:xfrm>
            <a:prstGeom prst="rect">
              <a:avLst/>
            </a:prstGeom>
            <a:noFill/>
          </p:spPr>
          <p:txBody>
            <a:bodyPr wrap="square" rtlCol="0">
              <a:spAutoFit/>
            </a:bodyPr>
            <a:lstStyle/>
            <a:p>
              <a:r>
                <a:rPr lang="en-US" sz="1100" dirty="0" smtClean="0"/>
                <a:t>7</a:t>
              </a:r>
              <a:endParaRPr lang="en-US" sz="1100" dirty="0"/>
            </a:p>
          </p:txBody>
        </p:sp>
        <p:sp>
          <p:nvSpPr>
            <p:cNvPr id="148" name="TextBox 147"/>
            <p:cNvSpPr txBox="1"/>
            <p:nvPr/>
          </p:nvSpPr>
          <p:spPr>
            <a:xfrm>
              <a:off x="2595030" y="5739358"/>
              <a:ext cx="263119" cy="261610"/>
            </a:xfrm>
            <a:prstGeom prst="rect">
              <a:avLst/>
            </a:prstGeom>
            <a:noFill/>
          </p:spPr>
          <p:txBody>
            <a:bodyPr wrap="none" rtlCol="0">
              <a:spAutoFit/>
            </a:bodyPr>
            <a:lstStyle/>
            <a:p>
              <a:r>
                <a:rPr lang="en-US" sz="1100" dirty="0" smtClean="0"/>
                <a:t>8</a:t>
              </a:r>
              <a:endParaRPr lang="en-US" sz="1100" dirty="0"/>
            </a:p>
          </p:txBody>
        </p:sp>
        <p:sp>
          <p:nvSpPr>
            <p:cNvPr id="149" name="TextBox 148"/>
            <p:cNvSpPr txBox="1"/>
            <p:nvPr/>
          </p:nvSpPr>
          <p:spPr>
            <a:xfrm>
              <a:off x="2849030" y="5739358"/>
              <a:ext cx="263119" cy="261610"/>
            </a:xfrm>
            <a:prstGeom prst="rect">
              <a:avLst/>
            </a:prstGeom>
            <a:noFill/>
          </p:spPr>
          <p:txBody>
            <a:bodyPr wrap="none" rtlCol="0">
              <a:spAutoFit/>
            </a:bodyPr>
            <a:lstStyle/>
            <a:p>
              <a:r>
                <a:rPr lang="en-US" sz="1100" dirty="0" smtClean="0"/>
                <a:t>9</a:t>
              </a:r>
              <a:endParaRPr lang="en-US" sz="1100" dirty="0"/>
            </a:p>
          </p:txBody>
        </p:sp>
        <p:sp>
          <p:nvSpPr>
            <p:cNvPr id="150" name="TextBox 149"/>
            <p:cNvSpPr txBox="1"/>
            <p:nvPr/>
          </p:nvSpPr>
          <p:spPr>
            <a:xfrm>
              <a:off x="3060696" y="5739358"/>
              <a:ext cx="341572" cy="261610"/>
            </a:xfrm>
            <a:prstGeom prst="rect">
              <a:avLst/>
            </a:prstGeom>
            <a:noFill/>
          </p:spPr>
          <p:txBody>
            <a:bodyPr wrap="none" rtlCol="0">
              <a:spAutoFit/>
            </a:bodyPr>
            <a:lstStyle/>
            <a:p>
              <a:r>
                <a:rPr lang="en-US" sz="1100" dirty="0" smtClean="0"/>
                <a:t>10</a:t>
              </a:r>
              <a:endParaRPr lang="en-US" sz="1100" dirty="0"/>
            </a:p>
          </p:txBody>
        </p:sp>
        <p:sp>
          <p:nvSpPr>
            <p:cNvPr id="152" name="TextBox 151"/>
            <p:cNvSpPr txBox="1"/>
            <p:nvPr/>
          </p:nvSpPr>
          <p:spPr>
            <a:xfrm>
              <a:off x="3348563" y="5739358"/>
              <a:ext cx="331103" cy="261610"/>
            </a:xfrm>
            <a:prstGeom prst="rect">
              <a:avLst/>
            </a:prstGeom>
            <a:noFill/>
          </p:spPr>
          <p:txBody>
            <a:bodyPr wrap="none" rtlCol="0">
              <a:spAutoFit/>
            </a:bodyPr>
            <a:lstStyle/>
            <a:p>
              <a:r>
                <a:rPr lang="en-US" sz="1100" dirty="0" smtClean="0"/>
                <a:t>11</a:t>
              </a:r>
              <a:endParaRPr lang="en-US" sz="1100" dirty="0"/>
            </a:p>
          </p:txBody>
        </p:sp>
        <p:sp>
          <p:nvSpPr>
            <p:cNvPr id="153" name="TextBox 152"/>
            <p:cNvSpPr txBox="1"/>
            <p:nvPr/>
          </p:nvSpPr>
          <p:spPr>
            <a:xfrm>
              <a:off x="3602564" y="5739358"/>
              <a:ext cx="341572" cy="261610"/>
            </a:xfrm>
            <a:prstGeom prst="rect">
              <a:avLst/>
            </a:prstGeom>
            <a:noFill/>
          </p:spPr>
          <p:txBody>
            <a:bodyPr wrap="none" rtlCol="0">
              <a:spAutoFit/>
            </a:bodyPr>
            <a:lstStyle/>
            <a:p>
              <a:r>
                <a:rPr lang="en-US" sz="1100" dirty="0" smtClean="0"/>
                <a:t>12</a:t>
              </a:r>
              <a:endParaRPr lang="en-US" sz="1100" dirty="0"/>
            </a:p>
          </p:txBody>
        </p:sp>
        <p:sp>
          <p:nvSpPr>
            <p:cNvPr id="154" name="TextBox 153"/>
            <p:cNvSpPr txBox="1"/>
            <p:nvPr/>
          </p:nvSpPr>
          <p:spPr>
            <a:xfrm>
              <a:off x="3865030" y="5739358"/>
              <a:ext cx="341572" cy="261610"/>
            </a:xfrm>
            <a:prstGeom prst="rect">
              <a:avLst/>
            </a:prstGeom>
            <a:noFill/>
          </p:spPr>
          <p:txBody>
            <a:bodyPr wrap="none" rtlCol="0">
              <a:spAutoFit/>
            </a:bodyPr>
            <a:lstStyle/>
            <a:p>
              <a:r>
                <a:rPr lang="en-US" sz="1100" dirty="0" smtClean="0"/>
                <a:t>13</a:t>
              </a:r>
              <a:endParaRPr lang="en-US" sz="1100" dirty="0"/>
            </a:p>
          </p:txBody>
        </p:sp>
        <p:sp>
          <p:nvSpPr>
            <p:cNvPr id="155" name="TextBox 154"/>
            <p:cNvSpPr txBox="1"/>
            <p:nvPr/>
          </p:nvSpPr>
          <p:spPr>
            <a:xfrm>
              <a:off x="4119030" y="5739358"/>
              <a:ext cx="341572" cy="261610"/>
            </a:xfrm>
            <a:prstGeom prst="rect">
              <a:avLst/>
            </a:prstGeom>
            <a:noFill/>
          </p:spPr>
          <p:txBody>
            <a:bodyPr wrap="none" rtlCol="0">
              <a:spAutoFit/>
            </a:bodyPr>
            <a:lstStyle/>
            <a:p>
              <a:r>
                <a:rPr lang="en-US" sz="1100" dirty="0" smtClean="0"/>
                <a:t>15</a:t>
              </a:r>
              <a:endParaRPr lang="en-US" sz="1100" dirty="0"/>
            </a:p>
          </p:txBody>
        </p:sp>
      </p:grpSp>
    </p:spTree>
    <p:extLst>
      <p:ext uri="{BB962C8B-B14F-4D97-AF65-F5344CB8AC3E}">
        <p14:creationId xmlns:p14="http://schemas.microsoft.com/office/powerpoint/2010/main" val="19406545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8" name="Group 537"/>
          <p:cNvGrpSpPr/>
          <p:nvPr/>
        </p:nvGrpSpPr>
        <p:grpSpPr>
          <a:xfrm>
            <a:off x="708031" y="1673226"/>
            <a:ext cx="3851277" cy="3342172"/>
            <a:chOff x="708031" y="1673226"/>
            <a:chExt cx="3851277" cy="3342172"/>
          </a:xfrm>
        </p:grpSpPr>
        <p:cxnSp>
          <p:nvCxnSpPr>
            <p:cNvPr id="43" name="Straight Connector 42"/>
            <p:cNvCxnSpPr/>
            <p:nvPr/>
          </p:nvCxnSpPr>
          <p:spPr>
            <a:xfrm rot="5400000">
              <a:off x="2860902" y="439211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3191040" y="4392117"/>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3470502" y="45304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3394302" y="4343399"/>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3699102" y="4317600"/>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851502" y="419020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4003902"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4080102"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4156302" y="4228477"/>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1259909" y="4531291"/>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1410720"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1626343" y="4313982"/>
              <a:ext cx="71130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a:off x="1769497" y="4507480"/>
              <a:ext cx="725030" cy="317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1717902" y="4392115"/>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1946502"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2027480" y="4228475"/>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2251302" y="422847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2327502" y="411400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879702" y="4454299"/>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955902" y="4587743"/>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727302" y="45304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651102" y="4549789"/>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661741" y="4732409"/>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994024" y="437313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964158" y="467686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1192758" y="4614956"/>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1268958" y="465789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13451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14975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1649958" y="4568769"/>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1726158" y="452553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20309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2259558" y="4552774"/>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23357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2565805" y="453049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2640558" y="4389134"/>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716758" y="4530499"/>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2792958" y="455277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2869158" y="4427087"/>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2945358" y="4530500"/>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3097758" y="445429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173958" y="455277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3250158" y="436984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3449095" y="4751933"/>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3707358" y="4606723"/>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3783558" y="4606724"/>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935958" y="4710446"/>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4066134" y="4552776"/>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1479836" y="459076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1593044" y="4595708"/>
              <a:ext cx="370798" cy="886"/>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5400000">
              <a:off x="1839909" y="4503640"/>
              <a:ext cx="330301" cy="961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a:off x="1957449" y="4533932"/>
              <a:ext cx="407958" cy="149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1937829" y="4530459"/>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2166429" y="455740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1989138" y="4291013"/>
              <a:ext cx="812800" cy="952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2471229" y="445955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2547429" y="4409957"/>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1099629" y="455740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a:off x="1175829" y="461522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898525" y="4575179"/>
              <a:ext cx="377828" cy="317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871029" y="4598778"/>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790623" y="467790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a:off x="1122906" y="452223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5400000">
              <a:off x="1093040" y="465384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1321640" y="462701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5400000">
              <a:off x="1397840" y="4645618"/>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1454295" y="4638729"/>
              <a:ext cx="187130" cy="961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1582882" y="4672066"/>
              <a:ext cx="244280" cy="9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16200000" flipH="1">
              <a:off x="1663699" y="4619625"/>
              <a:ext cx="371478" cy="952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5400000">
              <a:off x="2159840" y="462701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a:off x="2388440" y="460007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5400000">
              <a:off x="2464640" y="462701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5400000">
              <a:off x="2694687" y="4590419"/>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2769440" y="4529168"/>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2845640" y="459042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2921840" y="460007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2998040" y="454561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3074240" y="459042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16200000" flipH="1">
              <a:off x="2551007" y="447513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16200000" flipH="1">
              <a:off x="2384321" y="443860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a:off x="2169214" y="437432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6200000" flipH="1">
              <a:off x="2039039" y="4703392"/>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16200000" flipH="1">
              <a:off x="2093014" y="4414832"/>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6200000" flipH="1">
              <a:off x="1864414" y="444177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1666682" y="4460682"/>
              <a:ext cx="527122" cy="31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1483414" y="4294330"/>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16200000" flipH="1">
              <a:off x="2931214" y="444177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2855014" y="449959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16200000" flipH="1">
              <a:off x="3083614" y="4474792"/>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6200000" flipH="1">
              <a:off x="3073400" y="4483100"/>
              <a:ext cx="457204" cy="635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16200000" flipH="1">
              <a:off x="3379443" y="460990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a:off x="3047159" y="440661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16200000" flipH="1">
              <a:off x="3077025" y="453821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16200000" flipH="1">
              <a:off x="2848425" y="451138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5400000">
              <a:off x="2739883" y="4561045"/>
              <a:ext cx="217478" cy="12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flipH="1">
              <a:off x="2696025" y="451138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2481344" y="4572380"/>
              <a:ext cx="277357" cy="12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16200000" flipH="1">
              <a:off x="2391225" y="449137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16200000" flipH="1">
              <a:off x="2315025" y="447264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16200000" flipH="1">
              <a:off x="2010225" y="451138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16200000" flipH="1">
              <a:off x="1791152" y="458922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6200000" flipH="1">
              <a:off x="1686007" y="4549856"/>
              <a:ext cx="242431" cy="506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16200000" flipH="1">
              <a:off x="1475378" y="447479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5400000">
              <a:off x="1270371" y="4542507"/>
              <a:ext cx="413303" cy="12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16200000" flipH="1">
              <a:off x="1324425" y="447479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16200000" flipH="1">
              <a:off x="1248225" y="448444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16200000" flipH="1">
              <a:off x="1052311" y="4310270"/>
              <a:ext cx="387460" cy="9226"/>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H="1">
              <a:off x="1066046" y="4504571"/>
              <a:ext cx="215526" cy="188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2886276" y="4537895"/>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3037087" y="4504534"/>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232658" y="4474075"/>
              <a:ext cx="367292" cy="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3420469" y="453755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3344269" y="447759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a:off x="3572869" y="4504534"/>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3653847" y="4406687"/>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877669" y="4406688"/>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3953869" y="4357089"/>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16200000" flipH="1">
              <a:off x="2436122" y="4576069"/>
              <a:ext cx="439539" cy="316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H="1">
              <a:off x="2569807" y="4576405"/>
              <a:ext cx="324569" cy="316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2353669" y="453755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2277469" y="4545910"/>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5400000">
              <a:off x="2197062" y="462503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5400000">
              <a:off x="2529345" y="4469369"/>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5400000">
              <a:off x="2499479" y="460097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5400000">
              <a:off x="2715281" y="4582175"/>
              <a:ext cx="176496" cy="63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2783321" y="4605765"/>
              <a:ext cx="189642" cy="953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5400000">
              <a:off x="2880479" y="457414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5400000">
              <a:off x="3032879" y="457414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5400000">
              <a:off x="3185279" y="455413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5400000">
              <a:off x="3261479" y="453540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16200000" flipH="1">
              <a:off x="3394075" y="4727577"/>
              <a:ext cx="469901" cy="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5400000">
              <a:off x="3794879" y="454720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5400000">
              <a:off x="3815418" y="4612338"/>
              <a:ext cx="233648" cy="318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5400000">
              <a:off x="4101126" y="453755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5400000">
              <a:off x="4198104" y="462870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4252079" y="453755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5400000">
              <a:off x="4328279" y="454720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5400000">
              <a:off x="4404479" y="449274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5400000">
              <a:off x="4480679" y="453755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16200000" flipH="1">
              <a:off x="3408192" y="4507440"/>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5400000">
              <a:off x="3088905" y="4261223"/>
              <a:ext cx="1000868" cy="317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16200000" flipH="1">
              <a:off x="3026399" y="4282097"/>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16200000" flipH="1">
              <a:off x="2839074" y="4503497"/>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5400000">
              <a:off x="2908948" y="4382939"/>
              <a:ext cx="677363" cy="55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16200000" flipH="1">
              <a:off x="2721599" y="4432871"/>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16200000" flipH="1">
              <a:off x="2640621" y="4214158"/>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16200000" flipH="1">
              <a:off x="2416799" y="4214159"/>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16200000" flipH="1">
              <a:off x="2226583" y="4217308"/>
              <a:ext cx="892742" cy="714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5400000">
              <a:off x="3836000" y="4363839"/>
              <a:ext cx="540937" cy="2143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16200000" flipH="1">
              <a:off x="3712199" y="4562115"/>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16200000" flipH="1">
              <a:off x="3889999" y="4503497"/>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16200000" flipH="1">
              <a:off x="4016999" y="4525355"/>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16200000" flipH="1">
              <a:off x="4322614" y="4702226"/>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5400000">
              <a:off x="3600451" y="4321176"/>
              <a:ext cx="1098550" cy="1904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805238" y="4494213"/>
              <a:ext cx="749300" cy="1587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16200000" flipH="1">
              <a:off x="3693172" y="462688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rot="16200000" flipH="1">
              <a:off x="3639197" y="458847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5400000">
              <a:off x="3324846" y="4481338"/>
              <a:ext cx="563116" cy="55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16200000" flipH="1">
              <a:off x="3237079" y="4446420"/>
              <a:ext cx="533862" cy="1032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16200000" flipH="1">
              <a:off x="3213747" y="4511393"/>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16200000" flipH="1">
              <a:off x="2931172" y="452497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16200000" flipH="1">
              <a:off x="2724797" y="4528246"/>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16200000" flipH="1">
              <a:off x="2648597" y="458847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16200000" flipH="1">
              <a:off x="2399500" y="4503497"/>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16200000" flipH="1">
              <a:off x="2315222" y="4366583"/>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16200000" flipH="1">
              <a:off x="2242197" y="4513023"/>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16200000" flipH="1">
              <a:off x="2191397" y="4528245"/>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16200000" flipH="1">
              <a:off x="2125797" y="4497521"/>
              <a:ext cx="433919" cy="79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16200000" flipH="1">
              <a:off x="2030061" y="4446938"/>
              <a:ext cx="471398" cy="397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5400000">
              <a:off x="679801" y="462681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5400000">
              <a:off x="681451" y="4595594"/>
              <a:ext cx="229082" cy="159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5400000">
              <a:off x="984601" y="493161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rot="5400000">
              <a:off x="832201" y="464527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rot="5400000">
              <a:off x="833790" y="4637128"/>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rot="5400000">
              <a:off x="836968" y="462258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5400000">
              <a:off x="872290" y="4599508"/>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rot="5400000">
              <a:off x="643690" y="4643959"/>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5400000">
              <a:off x="669090" y="465031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5400000">
              <a:off x="704015" y="462173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735765" y="464078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5400000">
              <a:off x="815140" y="465348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5400000">
              <a:off x="897690" y="464078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16200000" flipH="1">
              <a:off x="859748" y="4550455"/>
              <a:ext cx="369660" cy="6356"/>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739618" y="4544852"/>
              <a:ext cx="576584" cy="1111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rot="5400000">
              <a:off x="1037390" y="459316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16200000" flipH="1">
              <a:off x="1107917" y="4670270"/>
              <a:ext cx="176534" cy="158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1122205" y="4530564"/>
              <a:ext cx="297184" cy="794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1204404" y="460252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rot="5400000">
              <a:off x="1127270" y="4565704"/>
              <a:ext cx="571304" cy="644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rot="5400000">
              <a:off x="1409226" y="4696939"/>
              <a:ext cx="177163" cy="1111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rot="5400000">
              <a:off x="1422546" y="4591104"/>
              <a:ext cx="295078" cy="327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1458119" y="4710019"/>
              <a:ext cx="388238" cy="247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rot="5400000">
              <a:off x="1590822" y="4540302"/>
              <a:ext cx="269677" cy="326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rot="16200000" flipH="1">
              <a:off x="1810203" y="460192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16200000" flipH="1">
              <a:off x="1804089" y="454020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rot="5400000">
              <a:off x="1695677" y="439846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6200000" flipH="1">
              <a:off x="1882211" y="4569392"/>
              <a:ext cx="451981" cy="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rot="16200000" flipH="1">
              <a:off x="3398494" y="465753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rot="5400000">
              <a:off x="3477670" y="4748758"/>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557045" y="4501108"/>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rot="5400000">
              <a:off x="3572920" y="4640808"/>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rot="5400000">
              <a:off x="3532189" y="4535489"/>
              <a:ext cx="619122" cy="1270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rot="5400000">
              <a:off x="3718580" y="4550425"/>
              <a:ext cx="392398" cy="63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rot="5400000">
              <a:off x="3913360" y="4575349"/>
              <a:ext cx="147295" cy="476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rot="16200000" flipH="1">
              <a:off x="3905422" y="4626149"/>
              <a:ext cx="223495" cy="476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rot="5400000">
              <a:off x="3699007" y="4357024"/>
              <a:ext cx="741894" cy="55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rot="5400000">
              <a:off x="4220329" y="459377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4245729" y="456520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rot="5400000">
              <a:off x="4299704" y="462552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rot="5400000">
              <a:off x="4366379" y="459377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rot="16200000" flipH="1">
              <a:off x="4141597" y="4243581"/>
              <a:ext cx="656026" cy="477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16200000" flipH="1">
              <a:off x="4353870" y="4442772"/>
              <a:ext cx="344193" cy="316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rot="5400000">
              <a:off x="2992801" y="2442802"/>
              <a:ext cx="389798"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178340" y="2296617"/>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rot="5400000">
              <a:off x="3523455" y="2369345"/>
              <a:ext cx="549278"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rot="5400000">
              <a:off x="3564848" y="2423206"/>
              <a:ext cx="322031"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rot="5400000">
              <a:off x="3844447" y="2359507"/>
              <a:ext cx="385132" cy="222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rot="5400000">
              <a:off x="4008157" y="2256122"/>
              <a:ext cx="349813"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4048918" y="2370933"/>
              <a:ext cx="457202" cy="793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rot="5400000">
              <a:off x="4067402" y="2358798"/>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rot="5400000">
              <a:off x="4438283" y="2422895"/>
              <a:ext cx="95984"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rot="16200000" flipH="1">
              <a:off x="1239839" y="2297113"/>
              <a:ext cx="704847" cy="31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rot="5400000">
              <a:off x="1376194" y="2329827"/>
              <a:ext cx="731380" cy="873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1816100" y="2416177"/>
              <a:ext cx="311152" cy="634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rot="5400000">
              <a:off x="2044703" y="2486025"/>
              <a:ext cx="161922" cy="317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rot="16200000" flipH="1">
              <a:off x="1752963" y="2345961"/>
              <a:ext cx="573949"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rot="5400000">
              <a:off x="1933802" y="2358798"/>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rot="16200000" flipH="1">
              <a:off x="2054661" y="2174442"/>
              <a:ext cx="594457" cy="477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16200000" flipH="1">
              <a:off x="2266584" y="2162544"/>
              <a:ext cx="610333" cy="127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rot="5400000">
              <a:off x="2314802" y="2018506"/>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rot="5400000">
              <a:off x="867002" y="2358799"/>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rot="5400000">
              <a:off x="1004888" y="2316165"/>
              <a:ext cx="552453" cy="317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rot="16200000" flipH="1">
              <a:off x="769939" y="2281241"/>
              <a:ext cx="615949" cy="2857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727988" y="2352003"/>
              <a:ext cx="488712" cy="142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rot="5400000">
              <a:off x="703968" y="2566900"/>
              <a:ext cx="234336" cy="1667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rot="5400000">
              <a:off x="981324" y="227763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rot="5400000">
              <a:off x="1180058" y="2519456"/>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1256258" y="2562392"/>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rot="5400000">
              <a:off x="1332458" y="2519455"/>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rot="5400000">
              <a:off x="1484858" y="2519455"/>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rot="5400000">
              <a:off x="1637258" y="2473269"/>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rot="5400000">
              <a:off x="1713458" y="243003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1743077" y="2124076"/>
              <a:ext cx="873123" cy="158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rot="5400000">
              <a:off x="2246858" y="2457274"/>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rot="5400000">
              <a:off x="2323058" y="2519455"/>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rot="5400000">
              <a:off x="2553105" y="243499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rot="5400000">
              <a:off x="2747595" y="2408608"/>
              <a:ext cx="124560"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rot="5400000">
              <a:off x="2704058" y="2434999"/>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rot="5400000">
              <a:off x="2780258" y="2457272"/>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rot="5400000">
              <a:off x="2856458" y="2331587"/>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rot="5400000">
              <a:off x="2932658" y="2435000"/>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rot="5400000">
              <a:off x="3085058" y="235879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rot="5400000">
              <a:off x="3161258" y="2457272"/>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rot="16200000" flipH="1">
              <a:off x="3180555" y="2332833"/>
              <a:ext cx="485778" cy="1111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rot="5400000">
              <a:off x="3436395" y="2656433"/>
              <a:ext cx="423360"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rot="5400000">
              <a:off x="3694658" y="2511223"/>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rot="16200000" flipH="1">
              <a:off x="3694488" y="2436440"/>
              <a:ext cx="504075"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p:nvCxnSpPr>
          <p:spPr>
            <a:xfrm rot="5400000">
              <a:off x="3923258" y="2614946"/>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rot="5400000">
              <a:off x="4053434" y="2457276"/>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rot="5400000">
              <a:off x="1467136" y="249526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rot="16200000" flipH="1">
              <a:off x="1532719" y="2548719"/>
              <a:ext cx="472398" cy="546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rot="5400000">
              <a:off x="1827209" y="2408140"/>
              <a:ext cx="330301" cy="961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rot="5400000">
              <a:off x="1860613" y="2341596"/>
              <a:ext cx="588931" cy="1419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rot="5400000">
              <a:off x="1925129" y="2434959"/>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rot="5400000">
              <a:off x="2153729" y="246190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rot="5400000">
              <a:off x="2008190" y="2224090"/>
              <a:ext cx="752473" cy="126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rot="5400000">
              <a:off x="2458529" y="236405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rot="5400000">
              <a:off x="2534729" y="2314457"/>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rot="5400000">
              <a:off x="1086929" y="246190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rot="5400000">
              <a:off x="1163129" y="251972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rot="5400000">
              <a:off x="885825" y="2479679"/>
              <a:ext cx="377828" cy="317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rot="5400000">
              <a:off x="858329" y="2503278"/>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rot="5400000">
              <a:off x="777923" y="258240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rot="5400000">
              <a:off x="1110206" y="242673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rot="5400000">
              <a:off x="1080340" y="255834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rot="5400000">
              <a:off x="1308940" y="253151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rot="5400000">
              <a:off x="1385140" y="2550118"/>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rot="5400000">
              <a:off x="1441595" y="2543229"/>
              <a:ext cx="187130" cy="961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rot="5400000">
              <a:off x="1570182" y="2576566"/>
              <a:ext cx="244280" cy="9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rot="16200000" flipH="1">
              <a:off x="1703387" y="2471736"/>
              <a:ext cx="266703" cy="952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rot="5400000">
              <a:off x="2147140" y="253151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rot="5400000">
              <a:off x="2375740" y="250457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rot="5400000">
              <a:off x="2451940" y="253151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rot="5400000">
              <a:off x="2681987" y="2494919"/>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rot="5400000">
              <a:off x="2756740" y="2433668"/>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rot="5400000">
              <a:off x="2832940" y="249492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rot="5400000">
              <a:off x="2909140" y="250457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rot="5400000">
              <a:off x="2985340" y="245011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rot="5400000">
              <a:off x="3061540" y="249492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rot="16200000" flipH="1">
              <a:off x="2538307" y="237963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rot="16200000" flipH="1">
              <a:off x="2371621" y="234310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rot="16200000" flipH="1">
              <a:off x="2156514" y="227882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rot="16200000" flipH="1">
              <a:off x="2026339" y="2607892"/>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rot="16200000" flipH="1">
              <a:off x="1991860" y="2382385"/>
              <a:ext cx="421294" cy="188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rot="16200000" flipH="1">
              <a:off x="1851714" y="234627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rot="16200000" flipH="1">
              <a:off x="1812734" y="2489008"/>
              <a:ext cx="209623" cy="1301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rot="16200000" flipH="1">
              <a:off x="1470714" y="2198830"/>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rot="16200000" flipH="1">
              <a:off x="2918514" y="234627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rot="16200000" flipH="1">
              <a:off x="2842314" y="240409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rot="16200000" flipH="1">
              <a:off x="3070914" y="2379292"/>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rot="16200000" flipH="1">
              <a:off x="2973387" y="2474912"/>
              <a:ext cx="650876" cy="253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rot="16200000" flipH="1">
              <a:off x="3366743" y="251440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rot="16200000" flipH="1">
              <a:off x="2968353" y="2245002"/>
              <a:ext cx="287885" cy="158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rot="16200000" flipH="1">
              <a:off x="3064325" y="244271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rot="16200000" flipH="1">
              <a:off x="2835725" y="241588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rot="5400000">
              <a:off x="2727183" y="2465545"/>
              <a:ext cx="217478" cy="12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rot="16200000" flipH="1">
              <a:off x="2683325" y="241588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rot="5400000">
              <a:off x="2468644" y="2476880"/>
              <a:ext cx="277357" cy="12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2" name="Straight Connector 421"/>
            <p:cNvCxnSpPr/>
            <p:nvPr/>
          </p:nvCxnSpPr>
          <p:spPr>
            <a:xfrm rot="16200000" flipH="1">
              <a:off x="2378525" y="239587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3" name="Straight Connector 422"/>
            <p:cNvCxnSpPr/>
            <p:nvPr/>
          </p:nvCxnSpPr>
          <p:spPr>
            <a:xfrm rot="16200000" flipH="1">
              <a:off x="2302325" y="237714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rot="16200000" flipH="1">
              <a:off x="1714874" y="2133232"/>
              <a:ext cx="691111" cy="3145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rot="16200000" flipH="1">
              <a:off x="1778452" y="249372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16200000" flipH="1">
              <a:off x="1673307" y="2454356"/>
              <a:ext cx="242431" cy="506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7" name="Straight Connector 426"/>
            <p:cNvCxnSpPr/>
            <p:nvPr/>
          </p:nvCxnSpPr>
          <p:spPr>
            <a:xfrm rot="16200000" flipH="1">
              <a:off x="1462678" y="237929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rot="16200000" flipH="1">
              <a:off x="1312865" y="2503488"/>
              <a:ext cx="301624" cy="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rot="16200000" flipH="1">
              <a:off x="1311725" y="237929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947293" y="2094062"/>
              <a:ext cx="740372" cy="664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rot="16200000" flipH="1">
              <a:off x="1039611" y="2214770"/>
              <a:ext cx="387460" cy="922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rot="16200000" flipH="1">
              <a:off x="1053346" y="2409071"/>
              <a:ext cx="215526" cy="188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rot="5400000">
              <a:off x="2873576" y="2442395"/>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024387" y="2409034"/>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rot="5400000">
              <a:off x="3219958" y="2378575"/>
              <a:ext cx="367292" cy="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rot="5400000">
              <a:off x="3274478" y="2305593"/>
              <a:ext cx="564640" cy="475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rot="5400000">
              <a:off x="3331569" y="238209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560169" y="2409034"/>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p:nvCxnSpPr>
          <p:spPr>
            <a:xfrm rot="5400000">
              <a:off x="3641147" y="2311187"/>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0" name="Straight Connector 439"/>
            <p:cNvCxnSpPr/>
            <p:nvPr/>
          </p:nvCxnSpPr>
          <p:spPr>
            <a:xfrm rot="5400000">
              <a:off x="3864969" y="2311188"/>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rot="5400000">
              <a:off x="3941169" y="2261589"/>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16200000" flipH="1">
              <a:off x="2423422" y="2480569"/>
              <a:ext cx="439539" cy="316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rot="16200000" flipH="1">
              <a:off x="2557107" y="2480905"/>
              <a:ext cx="324569" cy="316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rot="5400000">
              <a:off x="2340969" y="244205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rot="5400000">
              <a:off x="2264769" y="2450410"/>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2184362" y="252953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rot="5400000">
              <a:off x="2516645" y="2373869"/>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rot="5400000">
              <a:off x="2486779" y="250547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rot="5400000">
              <a:off x="2702581" y="2486675"/>
              <a:ext cx="176496" cy="635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2770621" y="2510265"/>
              <a:ext cx="189642" cy="953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rot="5400000">
              <a:off x="2867779" y="247864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rot="5400000">
              <a:off x="3020179" y="247864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3" name="Straight Connector 452"/>
            <p:cNvCxnSpPr/>
            <p:nvPr/>
          </p:nvCxnSpPr>
          <p:spPr>
            <a:xfrm rot="5400000">
              <a:off x="3172579" y="245863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248779" y="243990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rot="16200000" flipH="1">
              <a:off x="3527426" y="2486025"/>
              <a:ext cx="193673" cy="158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rot="5400000">
              <a:off x="3782179" y="245170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rot="5400000">
              <a:off x="3802718" y="2516838"/>
              <a:ext cx="233648" cy="318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4088426" y="244205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rot="5400000">
              <a:off x="4185404" y="253320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rot="5400000">
              <a:off x="4239379" y="244205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rot="5400000">
              <a:off x="4315579" y="245170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4391779" y="239724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rot="5400000">
              <a:off x="4467979" y="244205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rot="5400000">
              <a:off x="3563938" y="2439988"/>
              <a:ext cx="336550" cy="31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rot="5400000">
              <a:off x="3280993" y="2370510"/>
              <a:ext cx="591293" cy="317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16200000" flipH="1">
              <a:off x="3063088" y="2235986"/>
              <a:ext cx="551644" cy="1032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7" name="Straight Connector 466"/>
            <p:cNvCxnSpPr/>
            <p:nvPr/>
          </p:nvCxnSpPr>
          <p:spPr>
            <a:xfrm rot="16200000" flipH="1">
              <a:off x="2917464" y="2499086"/>
              <a:ext cx="477769" cy="79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rot="5400000">
              <a:off x="2994028" y="2378077"/>
              <a:ext cx="488946" cy="126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rot="16200000" flipH="1">
              <a:off x="2768626" y="2397098"/>
              <a:ext cx="530968" cy="1032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2866070" y="2349649"/>
              <a:ext cx="191605" cy="715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1" name="Straight Connector 470"/>
            <p:cNvCxnSpPr/>
            <p:nvPr/>
          </p:nvCxnSpPr>
          <p:spPr>
            <a:xfrm rot="16200000" flipH="1">
              <a:off x="2611284" y="2325841"/>
              <a:ext cx="245581" cy="79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2" name="Straight Connector 471"/>
            <p:cNvCxnSpPr/>
            <p:nvPr/>
          </p:nvCxnSpPr>
          <p:spPr>
            <a:xfrm rot="16200000" flipH="1">
              <a:off x="2213883" y="2121808"/>
              <a:ext cx="892742" cy="714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3" name="Straight Connector 472"/>
            <p:cNvCxnSpPr/>
            <p:nvPr/>
          </p:nvCxnSpPr>
          <p:spPr>
            <a:xfrm rot="5400000">
              <a:off x="4016378" y="2479678"/>
              <a:ext cx="136523" cy="317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16200000" flipH="1">
              <a:off x="3789495" y="2376619"/>
              <a:ext cx="478369" cy="79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p:nvCxnSpPr>
          <p:spPr>
            <a:xfrm rot="16200000" flipH="1">
              <a:off x="3877299" y="2407997"/>
              <a:ext cx="659156"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6" name="Straight Connector 475"/>
            <p:cNvCxnSpPr/>
            <p:nvPr/>
          </p:nvCxnSpPr>
          <p:spPr>
            <a:xfrm rot="16200000" flipH="1">
              <a:off x="4181475" y="2435224"/>
              <a:ext cx="295275"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rot="5400000">
              <a:off x="4410820" y="2505820"/>
              <a:ext cx="1445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922714" y="2563814"/>
              <a:ext cx="425450" cy="1587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rot="5400000">
              <a:off x="3902077" y="2501902"/>
              <a:ext cx="536573" cy="2222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rot="16200000" flipH="1">
              <a:off x="3737751" y="2461401"/>
              <a:ext cx="207206" cy="79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rot="16200000" flipH="1">
              <a:off x="3626497" y="2492970"/>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312146" y="2385838"/>
              <a:ext cx="563116" cy="555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rot="16200000" flipH="1">
              <a:off x="3211683" y="2373149"/>
              <a:ext cx="533862" cy="1032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rot="16200000" flipH="1">
              <a:off x="3201047" y="2415893"/>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rot="16200000" flipH="1">
              <a:off x="2918472" y="2429470"/>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16200000" flipH="1">
              <a:off x="2712097" y="2432746"/>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rot="16200000" flipH="1">
              <a:off x="2635897" y="2492970"/>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rot="16200000" flipH="1">
              <a:off x="2386800" y="2407997"/>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rot="16200000" flipH="1">
              <a:off x="2368395" y="2336955"/>
              <a:ext cx="210657" cy="714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16200000" flipH="1">
              <a:off x="2229497" y="2417523"/>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rot="16200000" flipH="1">
              <a:off x="2178697" y="2432745"/>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rot="16200000" flipH="1">
              <a:off x="2113097" y="2402021"/>
              <a:ext cx="433919" cy="79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rot="16200000" flipH="1">
              <a:off x="1954212" y="2414587"/>
              <a:ext cx="593728" cy="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667101" y="2531310"/>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rot="5400000">
              <a:off x="668751" y="2500094"/>
              <a:ext cx="229082" cy="159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rot="5400000">
              <a:off x="819501" y="2549770"/>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821090" y="2541628"/>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rot="5400000">
              <a:off x="824268" y="2527080"/>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rot="5400000">
              <a:off x="583525" y="2220010"/>
              <a:ext cx="715733" cy="951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rot="5400000">
              <a:off x="630990" y="2548459"/>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612099" y="2502586"/>
              <a:ext cx="252185" cy="951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rot="5400000">
              <a:off x="304122" y="2137460"/>
              <a:ext cx="931638" cy="31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rot="5400000">
              <a:off x="570823" y="2388286"/>
              <a:ext cx="464910" cy="634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rot="5400000">
              <a:off x="761324" y="2515286"/>
              <a:ext cx="239485" cy="31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756561" y="2412098"/>
              <a:ext cx="417285" cy="634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rot="16200000" flipH="1">
              <a:off x="847048" y="2454955"/>
              <a:ext cx="369660" cy="635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rot="5400000">
              <a:off x="725489" y="2293941"/>
              <a:ext cx="600074" cy="1905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rot="5400000">
              <a:off x="1024690" y="249766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16200000" flipH="1">
              <a:off x="1095217" y="2574770"/>
              <a:ext cx="176534" cy="158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rot="5400000">
              <a:off x="1109505" y="2435064"/>
              <a:ext cx="297184" cy="794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rot="5400000">
              <a:off x="1191704" y="250702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rot="5400000">
              <a:off x="1285876" y="2495550"/>
              <a:ext cx="231775" cy="31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1396526" y="2601439"/>
              <a:ext cx="177163" cy="1111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5" name="Straight Connector 514"/>
            <p:cNvCxnSpPr/>
            <p:nvPr/>
          </p:nvCxnSpPr>
          <p:spPr>
            <a:xfrm rot="5400000">
              <a:off x="1409846" y="2495604"/>
              <a:ext cx="295078" cy="327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6" name="Straight Connector 515"/>
            <p:cNvCxnSpPr/>
            <p:nvPr/>
          </p:nvCxnSpPr>
          <p:spPr>
            <a:xfrm rot="16200000" flipH="1">
              <a:off x="1540668" y="2521745"/>
              <a:ext cx="213615" cy="133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7" name="Straight Connector 516"/>
            <p:cNvCxnSpPr/>
            <p:nvPr/>
          </p:nvCxnSpPr>
          <p:spPr>
            <a:xfrm rot="5400000">
              <a:off x="1578122" y="2444802"/>
              <a:ext cx="269677" cy="32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16200000" flipH="1">
              <a:off x="1653731" y="2362649"/>
              <a:ext cx="441922" cy="287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rot="16200000" flipH="1">
              <a:off x="1791389" y="244470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rot="16200000" flipH="1">
              <a:off x="1645013" y="2266589"/>
              <a:ext cx="739048" cy="158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rot="16200000" flipH="1">
              <a:off x="1869511" y="2473892"/>
              <a:ext cx="451981" cy="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16200000" flipH="1">
              <a:off x="3376270" y="260965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rot="16200000" flipH="1">
              <a:off x="3379787" y="2300287"/>
              <a:ext cx="577854" cy="317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rot="5400000">
              <a:off x="3544345" y="2405608"/>
              <a:ext cx="423360"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5" name="Straight Connector 524"/>
            <p:cNvCxnSpPr/>
            <p:nvPr/>
          </p:nvCxnSpPr>
          <p:spPr>
            <a:xfrm rot="5400000">
              <a:off x="3624264" y="2474914"/>
              <a:ext cx="288922" cy="127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571877" y="2368551"/>
              <a:ext cx="495297" cy="317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rot="5400000">
              <a:off x="3784599" y="2511427"/>
              <a:ext cx="257178" cy="285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rot="5400000">
              <a:off x="3900660" y="2479849"/>
              <a:ext cx="147295" cy="476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rot="5400000">
              <a:off x="3857798" y="2551287"/>
              <a:ext cx="274296" cy="1428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760788" y="2344737"/>
              <a:ext cx="600075"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rot="5400000">
              <a:off x="4207629" y="249827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rot="5400000">
              <a:off x="4233029" y="246970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rot="5400000">
              <a:off x="4287004" y="253002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4353679" y="249827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rot="5400000">
              <a:off x="4186239" y="2430464"/>
              <a:ext cx="346072" cy="127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rot="16200000" flipH="1">
              <a:off x="4341170" y="2347272"/>
              <a:ext cx="344193" cy="316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rot="5400000">
              <a:off x="1076169" y="2544602"/>
              <a:ext cx="106683" cy="47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sp>
        <p:nvSpPr>
          <p:cNvPr id="539" name="TextBox 538"/>
          <p:cNvSpPr txBox="1"/>
          <p:nvPr/>
        </p:nvSpPr>
        <p:spPr>
          <a:xfrm>
            <a:off x="1297494" y="347990"/>
            <a:ext cx="6549013" cy="646331"/>
          </a:xfrm>
          <a:prstGeom prst="rect">
            <a:avLst/>
          </a:prstGeom>
          <a:noFill/>
        </p:spPr>
        <p:txBody>
          <a:bodyPr wrap="none" rtlCol="0">
            <a:spAutoFit/>
          </a:bodyPr>
          <a:lstStyle/>
          <a:p>
            <a:pPr algn="ctr"/>
            <a:r>
              <a:rPr lang="en-US" sz="3600" dirty="0" err="1" smtClean="0">
                <a:solidFill>
                  <a:srgbClr val="D20000"/>
                </a:solidFill>
              </a:rPr>
              <a:t>Detrended</a:t>
            </a:r>
            <a:r>
              <a:rPr lang="en-US" sz="3600" dirty="0" smtClean="0">
                <a:solidFill>
                  <a:srgbClr val="D20000"/>
                </a:solidFill>
              </a:rPr>
              <a:t> Fluctuation Analysis</a:t>
            </a:r>
            <a:endParaRPr lang="en-US" sz="3600" dirty="0">
              <a:solidFill>
                <a:srgbClr val="D20000"/>
              </a:solidFill>
            </a:endParaRPr>
          </a:p>
        </p:txBody>
      </p:sp>
      <p:grpSp>
        <p:nvGrpSpPr>
          <p:cNvPr id="540" name="Group 25"/>
          <p:cNvGrpSpPr/>
          <p:nvPr/>
        </p:nvGrpSpPr>
        <p:grpSpPr>
          <a:xfrm>
            <a:off x="177800" y="3565735"/>
            <a:ext cx="4652167" cy="2142381"/>
            <a:chOff x="9144000" y="3592566"/>
            <a:chExt cx="4805381" cy="2231463"/>
          </a:xfrm>
        </p:grpSpPr>
        <p:sp>
          <p:nvSpPr>
            <p:cNvPr id="541" name="Rectangle 540"/>
            <p:cNvSpPr/>
            <p:nvPr/>
          </p:nvSpPr>
          <p:spPr>
            <a:xfrm>
              <a:off x="9713727" y="3592566"/>
              <a:ext cx="3986415"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2" name="Group 24"/>
            <p:cNvGrpSpPr/>
            <p:nvPr/>
          </p:nvGrpSpPr>
          <p:grpSpPr>
            <a:xfrm>
              <a:off x="9427464" y="3641334"/>
              <a:ext cx="263119" cy="1758437"/>
              <a:chOff x="9390393" y="3641334"/>
              <a:chExt cx="263119" cy="1758437"/>
            </a:xfrm>
          </p:grpSpPr>
          <p:sp>
            <p:nvSpPr>
              <p:cNvPr id="553" name="TextBox 552"/>
              <p:cNvSpPr txBox="1"/>
              <p:nvPr/>
            </p:nvSpPr>
            <p:spPr>
              <a:xfrm>
                <a:off x="9390393" y="3641334"/>
                <a:ext cx="263119" cy="261610"/>
              </a:xfrm>
              <a:prstGeom prst="rect">
                <a:avLst/>
              </a:prstGeom>
              <a:noFill/>
            </p:spPr>
            <p:txBody>
              <a:bodyPr wrap="none" rtlCol="0">
                <a:spAutoFit/>
              </a:bodyPr>
              <a:lstStyle/>
              <a:p>
                <a:r>
                  <a:rPr lang="en-US" sz="1100" dirty="0" smtClean="0"/>
                  <a:t>8</a:t>
                </a:r>
                <a:endParaRPr lang="en-US" sz="1100" dirty="0"/>
              </a:p>
            </p:txBody>
          </p:sp>
          <p:sp>
            <p:nvSpPr>
              <p:cNvPr id="554" name="TextBox 553"/>
              <p:cNvSpPr txBox="1"/>
              <p:nvPr/>
            </p:nvSpPr>
            <p:spPr>
              <a:xfrm>
                <a:off x="9390393" y="4015541"/>
                <a:ext cx="263119" cy="261610"/>
              </a:xfrm>
              <a:prstGeom prst="rect">
                <a:avLst/>
              </a:prstGeom>
              <a:noFill/>
            </p:spPr>
            <p:txBody>
              <a:bodyPr wrap="none" rtlCol="0">
                <a:spAutoFit/>
              </a:bodyPr>
              <a:lstStyle/>
              <a:p>
                <a:r>
                  <a:rPr lang="en-US" sz="1100" dirty="0" smtClean="0"/>
                  <a:t>6</a:t>
                </a:r>
                <a:endParaRPr lang="en-US" sz="1100" dirty="0"/>
              </a:p>
            </p:txBody>
          </p:sp>
          <p:sp>
            <p:nvSpPr>
              <p:cNvPr id="555" name="TextBox 554"/>
              <p:cNvSpPr txBox="1"/>
              <p:nvPr/>
            </p:nvSpPr>
            <p:spPr>
              <a:xfrm>
                <a:off x="9390393" y="4389748"/>
                <a:ext cx="263119" cy="261610"/>
              </a:xfrm>
              <a:prstGeom prst="rect">
                <a:avLst/>
              </a:prstGeom>
              <a:noFill/>
            </p:spPr>
            <p:txBody>
              <a:bodyPr wrap="none" rtlCol="0">
                <a:spAutoFit/>
              </a:bodyPr>
              <a:lstStyle/>
              <a:p>
                <a:r>
                  <a:rPr lang="en-US" sz="1100" dirty="0" smtClean="0"/>
                  <a:t>4</a:t>
                </a:r>
                <a:endParaRPr lang="en-US" sz="1100" dirty="0"/>
              </a:p>
            </p:txBody>
          </p:sp>
          <p:sp>
            <p:nvSpPr>
              <p:cNvPr id="556" name="TextBox 555"/>
              <p:cNvSpPr txBox="1"/>
              <p:nvPr/>
            </p:nvSpPr>
            <p:spPr>
              <a:xfrm>
                <a:off x="9390393" y="4763955"/>
                <a:ext cx="263119" cy="261610"/>
              </a:xfrm>
              <a:prstGeom prst="rect">
                <a:avLst/>
              </a:prstGeom>
              <a:noFill/>
            </p:spPr>
            <p:txBody>
              <a:bodyPr wrap="none" rtlCol="0">
                <a:spAutoFit/>
              </a:bodyPr>
              <a:lstStyle/>
              <a:p>
                <a:r>
                  <a:rPr lang="en-US" sz="1100" dirty="0" smtClean="0"/>
                  <a:t>2</a:t>
                </a:r>
                <a:endParaRPr lang="en-US" sz="1100" dirty="0"/>
              </a:p>
            </p:txBody>
          </p:sp>
          <p:sp>
            <p:nvSpPr>
              <p:cNvPr id="557" name="TextBox 556"/>
              <p:cNvSpPr txBox="1"/>
              <p:nvPr/>
            </p:nvSpPr>
            <p:spPr>
              <a:xfrm>
                <a:off x="9390393" y="5138161"/>
                <a:ext cx="263119" cy="261610"/>
              </a:xfrm>
              <a:prstGeom prst="rect">
                <a:avLst/>
              </a:prstGeom>
              <a:noFill/>
            </p:spPr>
            <p:txBody>
              <a:bodyPr wrap="none" rtlCol="0">
                <a:spAutoFit/>
              </a:bodyPr>
              <a:lstStyle/>
              <a:p>
                <a:r>
                  <a:rPr lang="en-US" sz="1100" dirty="0" smtClean="0"/>
                  <a:t>0</a:t>
                </a:r>
                <a:endParaRPr lang="en-US" sz="1100" dirty="0"/>
              </a:p>
            </p:txBody>
          </p:sp>
        </p:grpSp>
        <p:sp>
          <p:nvSpPr>
            <p:cNvPr id="543" name="TextBox 542"/>
            <p:cNvSpPr txBox="1"/>
            <p:nvPr/>
          </p:nvSpPr>
          <p:spPr>
            <a:xfrm>
              <a:off x="11149328" y="5516252"/>
              <a:ext cx="1412140" cy="307777"/>
            </a:xfrm>
            <a:prstGeom prst="rect">
              <a:avLst/>
            </a:prstGeom>
            <a:noFill/>
          </p:spPr>
          <p:txBody>
            <a:bodyPr wrap="none" rtlCol="0">
              <a:spAutoFit/>
            </a:bodyPr>
            <a:lstStyle/>
            <a:p>
              <a:r>
                <a:rPr lang="en-US" sz="1400" dirty="0" smtClean="0"/>
                <a:t>Breathing cycle</a:t>
              </a:r>
              <a:endParaRPr lang="en-US" sz="1400" dirty="0"/>
            </a:p>
          </p:txBody>
        </p:sp>
        <p:sp>
          <p:nvSpPr>
            <p:cNvPr id="544" name="TextBox 543"/>
            <p:cNvSpPr txBox="1"/>
            <p:nvPr/>
          </p:nvSpPr>
          <p:spPr>
            <a:xfrm rot="16200000">
              <a:off x="8871380" y="4385541"/>
              <a:ext cx="853018" cy="307777"/>
            </a:xfrm>
            <a:prstGeom prst="rect">
              <a:avLst/>
            </a:prstGeom>
            <a:noFill/>
          </p:spPr>
          <p:txBody>
            <a:bodyPr wrap="none" rtlCol="0">
              <a:spAutoFit/>
            </a:bodyPr>
            <a:lstStyle/>
            <a:p>
              <a:r>
                <a:rPr lang="en-US" sz="1400" dirty="0" smtClean="0"/>
                <a:t>IBI (sec)</a:t>
              </a:r>
              <a:endParaRPr lang="en-US" sz="1400" dirty="0"/>
            </a:p>
          </p:txBody>
        </p:sp>
        <p:grpSp>
          <p:nvGrpSpPr>
            <p:cNvPr id="546" name="Group 23"/>
            <p:cNvGrpSpPr/>
            <p:nvPr/>
          </p:nvGrpSpPr>
          <p:grpSpPr>
            <a:xfrm>
              <a:off x="9625986" y="5320782"/>
              <a:ext cx="4323395" cy="261610"/>
              <a:chOff x="9625986" y="5320782"/>
              <a:chExt cx="4323395" cy="261610"/>
            </a:xfrm>
          </p:grpSpPr>
          <p:sp>
            <p:nvSpPr>
              <p:cNvPr id="547" name="TextBox 546"/>
              <p:cNvSpPr txBox="1"/>
              <p:nvPr/>
            </p:nvSpPr>
            <p:spPr>
              <a:xfrm>
                <a:off x="9625986" y="5320782"/>
                <a:ext cx="186079" cy="261610"/>
              </a:xfrm>
              <a:prstGeom prst="rect">
                <a:avLst/>
              </a:prstGeom>
              <a:noFill/>
            </p:spPr>
            <p:txBody>
              <a:bodyPr wrap="none" rtlCol="0">
                <a:spAutoFit/>
              </a:bodyPr>
              <a:lstStyle/>
              <a:p>
                <a:r>
                  <a:rPr lang="en-US" sz="1100" dirty="0" smtClean="0"/>
                  <a:t>0</a:t>
                </a:r>
                <a:endParaRPr lang="en-US" sz="1100" dirty="0"/>
              </a:p>
            </p:txBody>
          </p:sp>
          <p:sp>
            <p:nvSpPr>
              <p:cNvPr id="548" name="TextBox 547"/>
              <p:cNvSpPr txBox="1"/>
              <p:nvPr/>
            </p:nvSpPr>
            <p:spPr>
              <a:xfrm>
                <a:off x="10203812" y="5320782"/>
                <a:ext cx="420026" cy="261610"/>
              </a:xfrm>
              <a:prstGeom prst="rect">
                <a:avLst/>
              </a:prstGeom>
              <a:noFill/>
            </p:spPr>
            <p:txBody>
              <a:bodyPr wrap="none" rtlCol="0">
                <a:spAutoFit/>
              </a:bodyPr>
              <a:lstStyle/>
              <a:p>
                <a:r>
                  <a:rPr lang="en-US" sz="1100" dirty="0" smtClean="0"/>
                  <a:t>200</a:t>
                </a:r>
                <a:endParaRPr lang="en-US" sz="1100" dirty="0"/>
              </a:p>
            </p:txBody>
          </p:sp>
          <p:sp>
            <p:nvSpPr>
              <p:cNvPr id="549" name="TextBox 548"/>
              <p:cNvSpPr txBox="1"/>
              <p:nvPr/>
            </p:nvSpPr>
            <p:spPr>
              <a:xfrm>
                <a:off x="11827358" y="5320782"/>
                <a:ext cx="420026" cy="261610"/>
              </a:xfrm>
              <a:prstGeom prst="rect">
                <a:avLst/>
              </a:prstGeom>
              <a:noFill/>
            </p:spPr>
            <p:txBody>
              <a:bodyPr wrap="none" rtlCol="0">
                <a:spAutoFit/>
              </a:bodyPr>
              <a:lstStyle/>
              <a:p>
                <a:r>
                  <a:rPr lang="en-US" sz="1100" dirty="0" smtClean="0"/>
                  <a:t>600</a:t>
                </a:r>
                <a:endParaRPr lang="en-US" sz="1100" dirty="0"/>
              </a:p>
            </p:txBody>
          </p:sp>
          <p:sp>
            <p:nvSpPr>
              <p:cNvPr id="550" name="TextBox 549"/>
              <p:cNvSpPr txBox="1"/>
              <p:nvPr/>
            </p:nvSpPr>
            <p:spPr>
              <a:xfrm>
                <a:off x="13450902" y="5320782"/>
                <a:ext cx="498479" cy="261610"/>
              </a:xfrm>
              <a:prstGeom prst="rect">
                <a:avLst/>
              </a:prstGeom>
              <a:noFill/>
            </p:spPr>
            <p:txBody>
              <a:bodyPr wrap="none" rtlCol="0">
                <a:spAutoFit/>
              </a:bodyPr>
              <a:lstStyle/>
              <a:p>
                <a:r>
                  <a:rPr lang="en-US" sz="1100" dirty="0" smtClean="0"/>
                  <a:t>1000</a:t>
                </a:r>
                <a:endParaRPr lang="en-US" sz="1100" dirty="0"/>
              </a:p>
            </p:txBody>
          </p:sp>
          <p:sp>
            <p:nvSpPr>
              <p:cNvPr id="551" name="TextBox 550"/>
              <p:cNvSpPr txBox="1"/>
              <p:nvPr/>
            </p:nvSpPr>
            <p:spPr>
              <a:xfrm>
                <a:off x="11015585" y="5320782"/>
                <a:ext cx="420026" cy="261610"/>
              </a:xfrm>
              <a:prstGeom prst="rect">
                <a:avLst/>
              </a:prstGeom>
              <a:noFill/>
            </p:spPr>
            <p:txBody>
              <a:bodyPr wrap="none" rtlCol="0">
                <a:spAutoFit/>
              </a:bodyPr>
              <a:lstStyle/>
              <a:p>
                <a:r>
                  <a:rPr lang="en-US" sz="1100" dirty="0" smtClean="0"/>
                  <a:t>400</a:t>
                </a:r>
                <a:endParaRPr lang="en-US" sz="1100" dirty="0"/>
              </a:p>
            </p:txBody>
          </p:sp>
          <p:sp>
            <p:nvSpPr>
              <p:cNvPr id="552" name="TextBox 551"/>
              <p:cNvSpPr txBox="1"/>
              <p:nvPr/>
            </p:nvSpPr>
            <p:spPr>
              <a:xfrm>
                <a:off x="12639131" y="5320782"/>
                <a:ext cx="420026" cy="261610"/>
              </a:xfrm>
              <a:prstGeom prst="rect">
                <a:avLst/>
              </a:prstGeom>
              <a:noFill/>
            </p:spPr>
            <p:txBody>
              <a:bodyPr wrap="none" rtlCol="0">
                <a:spAutoFit/>
              </a:bodyPr>
              <a:lstStyle/>
              <a:p>
                <a:r>
                  <a:rPr lang="en-US" sz="1100" dirty="0" smtClean="0"/>
                  <a:t>800</a:t>
                </a:r>
                <a:endParaRPr lang="en-US" sz="1100" dirty="0"/>
              </a:p>
            </p:txBody>
          </p:sp>
        </p:grpSp>
      </p:grpSp>
      <p:grpSp>
        <p:nvGrpSpPr>
          <p:cNvPr id="558" name="Group 625"/>
          <p:cNvGrpSpPr/>
          <p:nvPr/>
        </p:nvGrpSpPr>
        <p:grpSpPr>
          <a:xfrm>
            <a:off x="177800" y="1394035"/>
            <a:ext cx="4652167" cy="1910390"/>
            <a:chOff x="9144000" y="3592566"/>
            <a:chExt cx="4805381" cy="1989826"/>
          </a:xfrm>
        </p:grpSpPr>
        <p:sp>
          <p:nvSpPr>
            <p:cNvPr id="559" name="Rectangle 558"/>
            <p:cNvSpPr/>
            <p:nvPr/>
          </p:nvSpPr>
          <p:spPr>
            <a:xfrm>
              <a:off x="9713727" y="3592566"/>
              <a:ext cx="3986415"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0" name="Group 24"/>
            <p:cNvGrpSpPr/>
            <p:nvPr/>
          </p:nvGrpSpPr>
          <p:grpSpPr>
            <a:xfrm>
              <a:off x="9427464" y="3641334"/>
              <a:ext cx="263119" cy="1758437"/>
              <a:chOff x="9390393" y="3641334"/>
              <a:chExt cx="263119" cy="1758437"/>
            </a:xfrm>
          </p:grpSpPr>
          <p:sp>
            <p:nvSpPr>
              <p:cNvPr id="569" name="TextBox 568"/>
              <p:cNvSpPr txBox="1"/>
              <p:nvPr/>
            </p:nvSpPr>
            <p:spPr>
              <a:xfrm>
                <a:off x="9390393" y="3641334"/>
                <a:ext cx="263119" cy="261610"/>
              </a:xfrm>
              <a:prstGeom prst="rect">
                <a:avLst/>
              </a:prstGeom>
              <a:noFill/>
            </p:spPr>
            <p:txBody>
              <a:bodyPr wrap="none" rtlCol="0">
                <a:spAutoFit/>
              </a:bodyPr>
              <a:lstStyle/>
              <a:p>
                <a:r>
                  <a:rPr lang="en-US" sz="1100" dirty="0" smtClean="0"/>
                  <a:t>8</a:t>
                </a:r>
                <a:endParaRPr lang="en-US" sz="1100" dirty="0"/>
              </a:p>
            </p:txBody>
          </p:sp>
          <p:sp>
            <p:nvSpPr>
              <p:cNvPr id="570" name="TextBox 569"/>
              <p:cNvSpPr txBox="1"/>
              <p:nvPr/>
            </p:nvSpPr>
            <p:spPr>
              <a:xfrm>
                <a:off x="9390393" y="4015541"/>
                <a:ext cx="263119" cy="261610"/>
              </a:xfrm>
              <a:prstGeom prst="rect">
                <a:avLst/>
              </a:prstGeom>
              <a:noFill/>
            </p:spPr>
            <p:txBody>
              <a:bodyPr wrap="none" rtlCol="0">
                <a:spAutoFit/>
              </a:bodyPr>
              <a:lstStyle/>
              <a:p>
                <a:r>
                  <a:rPr lang="en-US" sz="1100" dirty="0" smtClean="0"/>
                  <a:t>6</a:t>
                </a:r>
                <a:endParaRPr lang="en-US" sz="1100" dirty="0"/>
              </a:p>
            </p:txBody>
          </p:sp>
          <p:sp>
            <p:nvSpPr>
              <p:cNvPr id="571" name="TextBox 570"/>
              <p:cNvSpPr txBox="1"/>
              <p:nvPr/>
            </p:nvSpPr>
            <p:spPr>
              <a:xfrm>
                <a:off x="9390393" y="4389748"/>
                <a:ext cx="263119" cy="261610"/>
              </a:xfrm>
              <a:prstGeom prst="rect">
                <a:avLst/>
              </a:prstGeom>
              <a:noFill/>
            </p:spPr>
            <p:txBody>
              <a:bodyPr wrap="none" rtlCol="0">
                <a:spAutoFit/>
              </a:bodyPr>
              <a:lstStyle/>
              <a:p>
                <a:r>
                  <a:rPr lang="en-US" sz="1100" dirty="0" smtClean="0"/>
                  <a:t>4</a:t>
                </a:r>
                <a:endParaRPr lang="en-US" sz="1100" dirty="0"/>
              </a:p>
            </p:txBody>
          </p:sp>
          <p:sp>
            <p:nvSpPr>
              <p:cNvPr id="572" name="TextBox 571"/>
              <p:cNvSpPr txBox="1"/>
              <p:nvPr/>
            </p:nvSpPr>
            <p:spPr>
              <a:xfrm>
                <a:off x="9390393" y="4763955"/>
                <a:ext cx="263119" cy="261610"/>
              </a:xfrm>
              <a:prstGeom prst="rect">
                <a:avLst/>
              </a:prstGeom>
              <a:noFill/>
            </p:spPr>
            <p:txBody>
              <a:bodyPr wrap="none" rtlCol="0">
                <a:spAutoFit/>
              </a:bodyPr>
              <a:lstStyle/>
              <a:p>
                <a:r>
                  <a:rPr lang="en-US" sz="1100" dirty="0" smtClean="0"/>
                  <a:t>2</a:t>
                </a:r>
                <a:endParaRPr lang="en-US" sz="1100" dirty="0"/>
              </a:p>
            </p:txBody>
          </p:sp>
          <p:sp>
            <p:nvSpPr>
              <p:cNvPr id="573" name="TextBox 572"/>
              <p:cNvSpPr txBox="1"/>
              <p:nvPr/>
            </p:nvSpPr>
            <p:spPr>
              <a:xfrm>
                <a:off x="9390393" y="5138161"/>
                <a:ext cx="263119" cy="261610"/>
              </a:xfrm>
              <a:prstGeom prst="rect">
                <a:avLst/>
              </a:prstGeom>
              <a:noFill/>
            </p:spPr>
            <p:txBody>
              <a:bodyPr wrap="none" rtlCol="0">
                <a:spAutoFit/>
              </a:bodyPr>
              <a:lstStyle/>
              <a:p>
                <a:r>
                  <a:rPr lang="en-US" sz="1100" dirty="0" smtClean="0"/>
                  <a:t>0</a:t>
                </a:r>
                <a:endParaRPr lang="en-US" sz="1100" dirty="0"/>
              </a:p>
            </p:txBody>
          </p:sp>
        </p:grpSp>
        <p:sp>
          <p:nvSpPr>
            <p:cNvPr id="561" name="TextBox 560"/>
            <p:cNvSpPr txBox="1"/>
            <p:nvPr/>
          </p:nvSpPr>
          <p:spPr>
            <a:xfrm rot="16200000">
              <a:off x="8871380" y="4385541"/>
              <a:ext cx="853018" cy="307777"/>
            </a:xfrm>
            <a:prstGeom prst="rect">
              <a:avLst/>
            </a:prstGeom>
            <a:noFill/>
          </p:spPr>
          <p:txBody>
            <a:bodyPr wrap="none" rtlCol="0">
              <a:spAutoFit/>
            </a:bodyPr>
            <a:lstStyle/>
            <a:p>
              <a:r>
                <a:rPr lang="en-US" sz="1400" dirty="0" smtClean="0"/>
                <a:t>IBI (sec)</a:t>
              </a:r>
              <a:endParaRPr lang="en-US" sz="1400" dirty="0"/>
            </a:p>
          </p:txBody>
        </p:sp>
        <p:grpSp>
          <p:nvGrpSpPr>
            <p:cNvPr id="562" name="Group 23"/>
            <p:cNvGrpSpPr/>
            <p:nvPr/>
          </p:nvGrpSpPr>
          <p:grpSpPr>
            <a:xfrm>
              <a:off x="9625986" y="5320782"/>
              <a:ext cx="4323395" cy="261610"/>
              <a:chOff x="9625986" y="5320782"/>
              <a:chExt cx="4323395" cy="261610"/>
            </a:xfrm>
          </p:grpSpPr>
          <p:sp>
            <p:nvSpPr>
              <p:cNvPr id="563" name="TextBox 562"/>
              <p:cNvSpPr txBox="1"/>
              <p:nvPr/>
            </p:nvSpPr>
            <p:spPr>
              <a:xfrm>
                <a:off x="9625986" y="5320782"/>
                <a:ext cx="186079" cy="261610"/>
              </a:xfrm>
              <a:prstGeom prst="rect">
                <a:avLst/>
              </a:prstGeom>
              <a:noFill/>
            </p:spPr>
            <p:txBody>
              <a:bodyPr wrap="none" rtlCol="0">
                <a:spAutoFit/>
              </a:bodyPr>
              <a:lstStyle/>
              <a:p>
                <a:r>
                  <a:rPr lang="en-US" sz="1100" dirty="0" smtClean="0"/>
                  <a:t>0</a:t>
                </a:r>
                <a:endParaRPr lang="en-US" sz="1100" dirty="0"/>
              </a:p>
            </p:txBody>
          </p:sp>
          <p:sp>
            <p:nvSpPr>
              <p:cNvPr id="564" name="TextBox 563"/>
              <p:cNvSpPr txBox="1"/>
              <p:nvPr/>
            </p:nvSpPr>
            <p:spPr>
              <a:xfrm>
                <a:off x="10203812" y="5320782"/>
                <a:ext cx="420026" cy="261610"/>
              </a:xfrm>
              <a:prstGeom prst="rect">
                <a:avLst/>
              </a:prstGeom>
              <a:noFill/>
            </p:spPr>
            <p:txBody>
              <a:bodyPr wrap="none" rtlCol="0">
                <a:spAutoFit/>
              </a:bodyPr>
              <a:lstStyle/>
              <a:p>
                <a:r>
                  <a:rPr lang="en-US" sz="1100" dirty="0" smtClean="0"/>
                  <a:t>200</a:t>
                </a:r>
                <a:endParaRPr lang="en-US" sz="1100" dirty="0"/>
              </a:p>
            </p:txBody>
          </p:sp>
          <p:sp>
            <p:nvSpPr>
              <p:cNvPr id="565" name="TextBox 564"/>
              <p:cNvSpPr txBox="1"/>
              <p:nvPr/>
            </p:nvSpPr>
            <p:spPr>
              <a:xfrm>
                <a:off x="11827358" y="5320782"/>
                <a:ext cx="420026" cy="261610"/>
              </a:xfrm>
              <a:prstGeom prst="rect">
                <a:avLst/>
              </a:prstGeom>
              <a:noFill/>
            </p:spPr>
            <p:txBody>
              <a:bodyPr wrap="none" rtlCol="0">
                <a:spAutoFit/>
              </a:bodyPr>
              <a:lstStyle/>
              <a:p>
                <a:r>
                  <a:rPr lang="en-US" sz="1100" dirty="0" smtClean="0"/>
                  <a:t>600</a:t>
                </a:r>
                <a:endParaRPr lang="en-US" sz="1100" dirty="0"/>
              </a:p>
            </p:txBody>
          </p:sp>
          <p:sp>
            <p:nvSpPr>
              <p:cNvPr id="566" name="TextBox 565"/>
              <p:cNvSpPr txBox="1"/>
              <p:nvPr/>
            </p:nvSpPr>
            <p:spPr>
              <a:xfrm>
                <a:off x="13450902" y="5320782"/>
                <a:ext cx="498479" cy="261610"/>
              </a:xfrm>
              <a:prstGeom prst="rect">
                <a:avLst/>
              </a:prstGeom>
              <a:noFill/>
            </p:spPr>
            <p:txBody>
              <a:bodyPr wrap="none" rtlCol="0">
                <a:spAutoFit/>
              </a:bodyPr>
              <a:lstStyle/>
              <a:p>
                <a:r>
                  <a:rPr lang="en-US" sz="1100" dirty="0" smtClean="0"/>
                  <a:t>1000</a:t>
                </a:r>
                <a:endParaRPr lang="en-US" sz="1100" dirty="0"/>
              </a:p>
            </p:txBody>
          </p:sp>
          <p:sp>
            <p:nvSpPr>
              <p:cNvPr id="567" name="TextBox 566"/>
              <p:cNvSpPr txBox="1"/>
              <p:nvPr/>
            </p:nvSpPr>
            <p:spPr>
              <a:xfrm>
                <a:off x="11015585" y="5320782"/>
                <a:ext cx="420026" cy="261610"/>
              </a:xfrm>
              <a:prstGeom prst="rect">
                <a:avLst/>
              </a:prstGeom>
              <a:noFill/>
            </p:spPr>
            <p:txBody>
              <a:bodyPr wrap="none" rtlCol="0">
                <a:spAutoFit/>
              </a:bodyPr>
              <a:lstStyle/>
              <a:p>
                <a:r>
                  <a:rPr lang="en-US" sz="1100" dirty="0" smtClean="0"/>
                  <a:t>400</a:t>
                </a:r>
                <a:endParaRPr lang="en-US" sz="1100" dirty="0"/>
              </a:p>
            </p:txBody>
          </p:sp>
          <p:sp>
            <p:nvSpPr>
              <p:cNvPr id="568" name="TextBox 567"/>
              <p:cNvSpPr txBox="1"/>
              <p:nvPr/>
            </p:nvSpPr>
            <p:spPr>
              <a:xfrm>
                <a:off x="12639131" y="5320782"/>
                <a:ext cx="420026" cy="261610"/>
              </a:xfrm>
              <a:prstGeom prst="rect">
                <a:avLst/>
              </a:prstGeom>
              <a:noFill/>
            </p:spPr>
            <p:txBody>
              <a:bodyPr wrap="none" rtlCol="0">
                <a:spAutoFit/>
              </a:bodyPr>
              <a:lstStyle/>
              <a:p>
                <a:r>
                  <a:rPr lang="en-US" sz="1100" dirty="0" smtClean="0"/>
                  <a:t>800</a:t>
                </a:r>
                <a:endParaRPr lang="en-US" sz="1100" dirty="0"/>
              </a:p>
            </p:txBody>
          </p:sp>
        </p:grpSp>
      </p:grpSp>
      <p:sp>
        <p:nvSpPr>
          <p:cNvPr id="574" name="TextBox 573"/>
          <p:cNvSpPr txBox="1"/>
          <p:nvPr/>
        </p:nvSpPr>
        <p:spPr>
          <a:xfrm>
            <a:off x="1037166" y="1409700"/>
            <a:ext cx="1377300" cy="307777"/>
          </a:xfrm>
          <a:prstGeom prst="rect">
            <a:avLst/>
          </a:prstGeom>
          <a:noFill/>
        </p:spPr>
        <p:txBody>
          <a:bodyPr wrap="none" rtlCol="0">
            <a:spAutoFit/>
          </a:bodyPr>
          <a:lstStyle/>
          <a:p>
            <a:r>
              <a:rPr lang="en-US" sz="1400" b="1" dirty="0" smtClean="0"/>
              <a:t>Young patient</a:t>
            </a:r>
            <a:endParaRPr lang="en-US" sz="1400" b="1" dirty="0"/>
          </a:p>
        </p:txBody>
      </p:sp>
      <p:sp>
        <p:nvSpPr>
          <p:cNvPr id="575" name="TextBox 574"/>
          <p:cNvSpPr txBox="1"/>
          <p:nvPr/>
        </p:nvSpPr>
        <p:spPr>
          <a:xfrm>
            <a:off x="1007533" y="3581400"/>
            <a:ext cx="1428596" cy="307777"/>
          </a:xfrm>
          <a:prstGeom prst="rect">
            <a:avLst/>
          </a:prstGeom>
          <a:noFill/>
        </p:spPr>
        <p:txBody>
          <a:bodyPr wrap="none" rtlCol="0">
            <a:spAutoFit/>
          </a:bodyPr>
          <a:lstStyle/>
          <a:p>
            <a:r>
              <a:rPr lang="en-US" sz="1400" b="1" dirty="0" smtClean="0"/>
              <a:t>Elderly patient</a:t>
            </a:r>
            <a:endParaRPr lang="en-US" sz="1400" b="1" dirty="0"/>
          </a:p>
        </p:txBody>
      </p:sp>
      <p:sp>
        <p:nvSpPr>
          <p:cNvPr id="576" name="TextBox 575"/>
          <p:cNvSpPr txBox="1"/>
          <p:nvPr/>
        </p:nvSpPr>
        <p:spPr>
          <a:xfrm>
            <a:off x="0" y="6550223"/>
            <a:ext cx="3894002" cy="307777"/>
          </a:xfrm>
          <a:prstGeom prst="rect">
            <a:avLst/>
          </a:prstGeom>
          <a:noFill/>
        </p:spPr>
        <p:txBody>
          <a:bodyPr wrap="none" rtlCol="0">
            <a:spAutoFit/>
          </a:bodyPr>
          <a:lstStyle/>
          <a:p>
            <a:r>
              <a:rPr lang="en-US" sz="1400" dirty="0" smtClean="0"/>
              <a:t>Goldberger Proc Am Thor Soc 2006;3:467-472 </a:t>
            </a:r>
            <a:endParaRPr lang="en-US" sz="1400" dirty="0"/>
          </a:p>
        </p:txBody>
      </p:sp>
    </p:spTree>
    <p:extLst>
      <p:ext uri="{BB962C8B-B14F-4D97-AF65-F5344CB8AC3E}">
        <p14:creationId xmlns:p14="http://schemas.microsoft.com/office/powerpoint/2010/main" val="12224817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wipe(left)">
                                      <p:cBhvr>
                                        <p:cTn id="7" dur="5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7494" y="347990"/>
            <a:ext cx="6549013" cy="646331"/>
          </a:xfrm>
          <a:prstGeom prst="rect">
            <a:avLst/>
          </a:prstGeom>
          <a:noFill/>
        </p:spPr>
        <p:txBody>
          <a:bodyPr wrap="none" rtlCol="0">
            <a:spAutoFit/>
          </a:bodyPr>
          <a:lstStyle/>
          <a:p>
            <a:pPr algn="ctr"/>
            <a:r>
              <a:rPr lang="en-US" sz="3600" dirty="0" err="1" smtClean="0">
                <a:solidFill>
                  <a:srgbClr val="D20000"/>
                </a:solidFill>
              </a:rPr>
              <a:t>Detrended</a:t>
            </a:r>
            <a:r>
              <a:rPr lang="en-US" sz="3600" dirty="0" smtClean="0">
                <a:solidFill>
                  <a:srgbClr val="D20000"/>
                </a:solidFill>
              </a:rPr>
              <a:t> Fluctuation Analysis</a:t>
            </a:r>
            <a:endParaRPr lang="en-US" sz="3600" dirty="0">
              <a:solidFill>
                <a:srgbClr val="D20000"/>
              </a:solidFill>
            </a:endParaRPr>
          </a:p>
        </p:txBody>
      </p:sp>
      <p:grpSp>
        <p:nvGrpSpPr>
          <p:cNvPr id="26" name="Group 25"/>
          <p:cNvGrpSpPr/>
          <p:nvPr/>
        </p:nvGrpSpPr>
        <p:grpSpPr>
          <a:xfrm>
            <a:off x="177800" y="3565735"/>
            <a:ext cx="4652167" cy="2142381"/>
            <a:chOff x="9144000" y="3592566"/>
            <a:chExt cx="4805381" cy="2231463"/>
          </a:xfrm>
        </p:grpSpPr>
        <p:sp>
          <p:nvSpPr>
            <p:cNvPr id="7" name="Rectangle 6"/>
            <p:cNvSpPr/>
            <p:nvPr/>
          </p:nvSpPr>
          <p:spPr>
            <a:xfrm>
              <a:off x="9713727" y="3592566"/>
              <a:ext cx="3986415"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9427464" y="3641334"/>
              <a:ext cx="263119" cy="1758437"/>
              <a:chOff x="9390393" y="3641334"/>
              <a:chExt cx="263119" cy="1758437"/>
            </a:xfrm>
          </p:grpSpPr>
          <p:sp>
            <p:nvSpPr>
              <p:cNvPr id="16" name="TextBox 15"/>
              <p:cNvSpPr txBox="1"/>
              <p:nvPr/>
            </p:nvSpPr>
            <p:spPr>
              <a:xfrm>
                <a:off x="9390393" y="3641334"/>
                <a:ext cx="263119" cy="261610"/>
              </a:xfrm>
              <a:prstGeom prst="rect">
                <a:avLst/>
              </a:prstGeom>
              <a:noFill/>
            </p:spPr>
            <p:txBody>
              <a:bodyPr wrap="none" rtlCol="0">
                <a:spAutoFit/>
              </a:bodyPr>
              <a:lstStyle/>
              <a:p>
                <a:r>
                  <a:rPr lang="en-US" sz="1100" dirty="0" smtClean="0"/>
                  <a:t>8</a:t>
                </a:r>
                <a:endParaRPr lang="en-US" sz="1100" dirty="0"/>
              </a:p>
            </p:txBody>
          </p:sp>
          <p:sp>
            <p:nvSpPr>
              <p:cNvPr id="17" name="TextBox 16"/>
              <p:cNvSpPr txBox="1"/>
              <p:nvPr/>
            </p:nvSpPr>
            <p:spPr>
              <a:xfrm>
                <a:off x="9390393" y="4015541"/>
                <a:ext cx="263119" cy="261610"/>
              </a:xfrm>
              <a:prstGeom prst="rect">
                <a:avLst/>
              </a:prstGeom>
              <a:noFill/>
            </p:spPr>
            <p:txBody>
              <a:bodyPr wrap="none" rtlCol="0">
                <a:spAutoFit/>
              </a:bodyPr>
              <a:lstStyle/>
              <a:p>
                <a:r>
                  <a:rPr lang="en-US" sz="1100" dirty="0" smtClean="0"/>
                  <a:t>6</a:t>
                </a:r>
                <a:endParaRPr lang="en-US" sz="1100" dirty="0"/>
              </a:p>
            </p:txBody>
          </p:sp>
          <p:sp>
            <p:nvSpPr>
              <p:cNvPr id="18" name="TextBox 17"/>
              <p:cNvSpPr txBox="1"/>
              <p:nvPr/>
            </p:nvSpPr>
            <p:spPr>
              <a:xfrm>
                <a:off x="9390393" y="4389748"/>
                <a:ext cx="263119" cy="261610"/>
              </a:xfrm>
              <a:prstGeom prst="rect">
                <a:avLst/>
              </a:prstGeom>
              <a:noFill/>
            </p:spPr>
            <p:txBody>
              <a:bodyPr wrap="none" rtlCol="0">
                <a:spAutoFit/>
              </a:bodyPr>
              <a:lstStyle/>
              <a:p>
                <a:r>
                  <a:rPr lang="en-US" sz="1100" dirty="0" smtClean="0"/>
                  <a:t>4</a:t>
                </a:r>
                <a:endParaRPr lang="en-US" sz="1100" dirty="0"/>
              </a:p>
            </p:txBody>
          </p:sp>
          <p:sp>
            <p:nvSpPr>
              <p:cNvPr id="19" name="TextBox 18"/>
              <p:cNvSpPr txBox="1"/>
              <p:nvPr/>
            </p:nvSpPr>
            <p:spPr>
              <a:xfrm>
                <a:off x="9390393" y="4763955"/>
                <a:ext cx="263119" cy="261610"/>
              </a:xfrm>
              <a:prstGeom prst="rect">
                <a:avLst/>
              </a:prstGeom>
              <a:noFill/>
            </p:spPr>
            <p:txBody>
              <a:bodyPr wrap="none" rtlCol="0">
                <a:spAutoFit/>
              </a:bodyPr>
              <a:lstStyle/>
              <a:p>
                <a:r>
                  <a:rPr lang="en-US" sz="1100" dirty="0" smtClean="0"/>
                  <a:t>2</a:t>
                </a:r>
                <a:endParaRPr lang="en-US" sz="1100" dirty="0"/>
              </a:p>
            </p:txBody>
          </p:sp>
          <p:sp>
            <p:nvSpPr>
              <p:cNvPr id="21" name="TextBox 20"/>
              <p:cNvSpPr txBox="1"/>
              <p:nvPr/>
            </p:nvSpPr>
            <p:spPr>
              <a:xfrm>
                <a:off x="9390393" y="5138161"/>
                <a:ext cx="263119" cy="261610"/>
              </a:xfrm>
              <a:prstGeom prst="rect">
                <a:avLst/>
              </a:prstGeom>
              <a:noFill/>
            </p:spPr>
            <p:txBody>
              <a:bodyPr wrap="none" rtlCol="0">
                <a:spAutoFit/>
              </a:bodyPr>
              <a:lstStyle/>
              <a:p>
                <a:r>
                  <a:rPr lang="en-US" sz="1100" dirty="0" smtClean="0"/>
                  <a:t>0</a:t>
                </a:r>
                <a:endParaRPr lang="en-US" sz="1100" dirty="0"/>
              </a:p>
            </p:txBody>
          </p:sp>
        </p:grpSp>
        <p:sp>
          <p:nvSpPr>
            <p:cNvPr id="10" name="TextBox 9"/>
            <p:cNvSpPr txBox="1"/>
            <p:nvPr/>
          </p:nvSpPr>
          <p:spPr>
            <a:xfrm>
              <a:off x="11149328" y="5516252"/>
              <a:ext cx="1412140" cy="307777"/>
            </a:xfrm>
            <a:prstGeom prst="rect">
              <a:avLst/>
            </a:prstGeom>
            <a:noFill/>
          </p:spPr>
          <p:txBody>
            <a:bodyPr wrap="none" rtlCol="0">
              <a:spAutoFit/>
            </a:bodyPr>
            <a:lstStyle/>
            <a:p>
              <a:r>
                <a:rPr lang="en-US" sz="1400" dirty="0" smtClean="0"/>
                <a:t>Breathing cycle</a:t>
              </a:r>
              <a:endParaRPr lang="en-US" sz="1400" dirty="0"/>
            </a:p>
          </p:txBody>
        </p:sp>
        <p:sp>
          <p:nvSpPr>
            <p:cNvPr id="11" name="TextBox 10"/>
            <p:cNvSpPr txBox="1"/>
            <p:nvPr/>
          </p:nvSpPr>
          <p:spPr>
            <a:xfrm rot="16200000">
              <a:off x="8871380" y="4385541"/>
              <a:ext cx="853018" cy="307777"/>
            </a:xfrm>
            <a:prstGeom prst="rect">
              <a:avLst/>
            </a:prstGeom>
            <a:noFill/>
          </p:spPr>
          <p:txBody>
            <a:bodyPr wrap="none" rtlCol="0">
              <a:spAutoFit/>
            </a:bodyPr>
            <a:lstStyle/>
            <a:p>
              <a:r>
                <a:rPr lang="en-US" sz="1400" dirty="0" smtClean="0"/>
                <a:t>IBI (sec)</a:t>
              </a:r>
              <a:endParaRPr lang="en-US" sz="1400" dirty="0"/>
            </a:p>
          </p:txBody>
        </p:sp>
        <p:grpSp>
          <p:nvGrpSpPr>
            <p:cNvPr id="24" name="Group 23"/>
            <p:cNvGrpSpPr/>
            <p:nvPr/>
          </p:nvGrpSpPr>
          <p:grpSpPr>
            <a:xfrm>
              <a:off x="9625986" y="5320782"/>
              <a:ext cx="4323395" cy="261610"/>
              <a:chOff x="9625986" y="5320782"/>
              <a:chExt cx="4323395" cy="261610"/>
            </a:xfrm>
          </p:grpSpPr>
          <p:sp>
            <p:nvSpPr>
              <p:cNvPr id="12" name="TextBox 11"/>
              <p:cNvSpPr txBox="1"/>
              <p:nvPr/>
            </p:nvSpPr>
            <p:spPr>
              <a:xfrm>
                <a:off x="9625986" y="5320782"/>
                <a:ext cx="186079" cy="261610"/>
              </a:xfrm>
              <a:prstGeom prst="rect">
                <a:avLst/>
              </a:prstGeom>
              <a:noFill/>
            </p:spPr>
            <p:txBody>
              <a:bodyPr wrap="none" rtlCol="0">
                <a:spAutoFit/>
              </a:bodyPr>
              <a:lstStyle/>
              <a:p>
                <a:r>
                  <a:rPr lang="en-US" sz="1100" dirty="0" smtClean="0"/>
                  <a:t>0</a:t>
                </a:r>
                <a:endParaRPr lang="en-US" sz="1100" dirty="0"/>
              </a:p>
            </p:txBody>
          </p:sp>
          <p:sp>
            <p:nvSpPr>
              <p:cNvPr id="13" name="TextBox 12"/>
              <p:cNvSpPr txBox="1"/>
              <p:nvPr/>
            </p:nvSpPr>
            <p:spPr>
              <a:xfrm>
                <a:off x="10203812" y="5320782"/>
                <a:ext cx="420026" cy="261610"/>
              </a:xfrm>
              <a:prstGeom prst="rect">
                <a:avLst/>
              </a:prstGeom>
              <a:noFill/>
            </p:spPr>
            <p:txBody>
              <a:bodyPr wrap="none" rtlCol="0">
                <a:spAutoFit/>
              </a:bodyPr>
              <a:lstStyle/>
              <a:p>
                <a:r>
                  <a:rPr lang="en-US" sz="1100" dirty="0" smtClean="0"/>
                  <a:t>200</a:t>
                </a:r>
                <a:endParaRPr lang="en-US" sz="1100" dirty="0"/>
              </a:p>
            </p:txBody>
          </p:sp>
          <p:sp>
            <p:nvSpPr>
              <p:cNvPr id="14" name="TextBox 13"/>
              <p:cNvSpPr txBox="1"/>
              <p:nvPr/>
            </p:nvSpPr>
            <p:spPr>
              <a:xfrm>
                <a:off x="11827358" y="5320782"/>
                <a:ext cx="420026" cy="261610"/>
              </a:xfrm>
              <a:prstGeom prst="rect">
                <a:avLst/>
              </a:prstGeom>
              <a:noFill/>
            </p:spPr>
            <p:txBody>
              <a:bodyPr wrap="none" rtlCol="0">
                <a:spAutoFit/>
              </a:bodyPr>
              <a:lstStyle/>
              <a:p>
                <a:r>
                  <a:rPr lang="en-US" sz="1100" dirty="0" smtClean="0"/>
                  <a:t>600</a:t>
                </a:r>
                <a:endParaRPr lang="en-US" sz="1100" dirty="0"/>
              </a:p>
            </p:txBody>
          </p:sp>
          <p:sp>
            <p:nvSpPr>
              <p:cNvPr id="15" name="TextBox 14"/>
              <p:cNvSpPr txBox="1"/>
              <p:nvPr/>
            </p:nvSpPr>
            <p:spPr>
              <a:xfrm>
                <a:off x="13450902" y="5320782"/>
                <a:ext cx="498479" cy="261610"/>
              </a:xfrm>
              <a:prstGeom prst="rect">
                <a:avLst/>
              </a:prstGeom>
              <a:noFill/>
            </p:spPr>
            <p:txBody>
              <a:bodyPr wrap="none" rtlCol="0">
                <a:spAutoFit/>
              </a:bodyPr>
              <a:lstStyle/>
              <a:p>
                <a:r>
                  <a:rPr lang="en-US" sz="1100" dirty="0" smtClean="0"/>
                  <a:t>1000</a:t>
                </a:r>
                <a:endParaRPr lang="en-US" sz="1100" dirty="0"/>
              </a:p>
            </p:txBody>
          </p:sp>
          <p:sp>
            <p:nvSpPr>
              <p:cNvPr id="22" name="TextBox 21"/>
              <p:cNvSpPr txBox="1"/>
              <p:nvPr/>
            </p:nvSpPr>
            <p:spPr>
              <a:xfrm>
                <a:off x="11015585" y="5320782"/>
                <a:ext cx="420026" cy="261610"/>
              </a:xfrm>
              <a:prstGeom prst="rect">
                <a:avLst/>
              </a:prstGeom>
              <a:noFill/>
            </p:spPr>
            <p:txBody>
              <a:bodyPr wrap="none" rtlCol="0">
                <a:spAutoFit/>
              </a:bodyPr>
              <a:lstStyle/>
              <a:p>
                <a:r>
                  <a:rPr lang="en-US" sz="1100" dirty="0" smtClean="0"/>
                  <a:t>400</a:t>
                </a:r>
                <a:endParaRPr lang="en-US" sz="1100" dirty="0"/>
              </a:p>
            </p:txBody>
          </p:sp>
          <p:sp>
            <p:nvSpPr>
              <p:cNvPr id="23" name="TextBox 22"/>
              <p:cNvSpPr txBox="1"/>
              <p:nvPr/>
            </p:nvSpPr>
            <p:spPr>
              <a:xfrm>
                <a:off x="12639131" y="5320782"/>
                <a:ext cx="420026" cy="261610"/>
              </a:xfrm>
              <a:prstGeom prst="rect">
                <a:avLst/>
              </a:prstGeom>
              <a:noFill/>
            </p:spPr>
            <p:txBody>
              <a:bodyPr wrap="none" rtlCol="0">
                <a:spAutoFit/>
              </a:bodyPr>
              <a:lstStyle/>
              <a:p>
                <a:r>
                  <a:rPr lang="en-US" sz="1100" dirty="0" smtClean="0"/>
                  <a:t>800</a:t>
                </a:r>
                <a:endParaRPr lang="en-US" sz="1100" dirty="0"/>
              </a:p>
            </p:txBody>
          </p:sp>
        </p:grpSp>
      </p:grpSp>
      <p:cxnSp>
        <p:nvCxnSpPr>
          <p:cNvPr id="43" name="Straight Connector 42"/>
          <p:cNvCxnSpPr/>
          <p:nvPr/>
        </p:nvCxnSpPr>
        <p:spPr>
          <a:xfrm rot="5400000">
            <a:off x="2860902" y="439211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3191040" y="4392117"/>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3470502" y="45304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3394302" y="4343399"/>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3699102" y="4317600"/>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851502" y="419020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4003902"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4080102"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4156302" y="4228477"/>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1259909" y="4531291"/>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1410720"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1626343" y="4313982"/>
            <a:ext cx="71130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a:off x="1769497" y="4507480"/>
            <a:ext cx="725030" cy="317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1717902" y="4392115"/>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1946502" y="44542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2027480" y="4228475"/>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2251302" y="422847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2327502" y="411400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879702" y="4454299"/>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955902" y="4587743"/>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727302" y="4530498"/>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651102" y="4549789"/>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661741" y="4732409"/>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994024" y="437313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964158" y="467686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1192758" y="4614956"/>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1268958" y="465789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13451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14975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1649958" y="4568769"/>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1726158" y="452553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20309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2259558" y="4552774"/>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2335758" y="4614955"/>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2565805" y="453049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2640558" y="4389134"/>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716758" y="4530499"/>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2792958" y="455277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2869158" y="4427087"/>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2945358" y="4530500"/>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3097758" y="4454298"/>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173958" y="455277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3250158" y="4369842"/>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3449095" y="4751933"/>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3707358" y="4606723"/>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3783558" y="4606724"/>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935958" y="4710446"/>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4066134" y="4552776"/>
            <a:ext cx="359271"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1479836" y="459076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1593044" y="4595708"/>
            <a:ext cx="370798" cy="886"/>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5400000">
            <a:off x="1839909" y="4503640"/>
            <a:ext cx="330301" cy="961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a:off x="1957449" y="4533932"/>
            <a:ext cx="407958" cy="149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1937829" y="4530459"/>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2166429" y="455740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1989138" y="4291013"/>
            <a:ext cx="812800" cy="952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2471229" y="445955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2547429" y="4409957"/>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1099629" y="455740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a:off x="1175829" y="461522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898525" y="4575179"/>
            <a:ext cx="377828" cy="317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871029" y="4598778"/>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790623" y="467790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a:off x="1122906" y="452223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5400000">
            <a:off x="1093040" y="465384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400000">
            <a:off x="1321640" y="462701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5400000">
            <a:off x="1397840" y="4645618"/>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1454295" y="4638729"/>
            <a:ext cx="187130" cy="961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1582882" y="4672066"/>
            <a:ext cx="244280" cy="9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16200000" flipH="1">
            <a:off x="1663699" y="4619625"/>
            <a:ext cx="371478" cy="952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5400000">
            <a:off x="2159840" y="462701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a:off x="2388440" y="460007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5400000">
            <a:off x="2464640" y="462701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5400000">
            <a:off x="2694687" y="4590419"/>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2769440" y="4529168"/>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2845640" y="459042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2921840" y="460007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2998040" y="454561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3074240" y="459042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16200000" flipH="1">
            <a:off x="2551007" y="447513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16200000" flipH="1">
            <a:off x="2384321" y="443860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a:off x="2169214" y="437432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6200000" flipH="1">
            <a:off x="2039039" y="4703392"/>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16200000" flipH="1">
            <a:off x="2093014" y="4414832"/>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6200000" flipH="1">
            <a:off x="1864414" y="444177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1666682" y="4460682"/>
            <a:ext cx="527122" cy="31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1483414" y="4294330"/>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16200000" flipH="1">
            <a:off x="2931214" y="444177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2855014" y="4499596"/>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16200000" flipH="1">
            <a:off x="3083614" y="4474792"/>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6200000" flipH="1">
            <a:off x="3073400" y="4483100"/>
            <a:ext cx="457204" cy="635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16200000" flipH="1">
            <a:off x="3379443" y="460990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a:off x="3047159" y="440661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16200000" flipH="1">
            <a:off x="3077025" y="453821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16200000" flipH="1">
            <a:off x="2848425" y="451138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5400000">
            <a:off x="2739883" y="4561045"/>
            <a:ext cx="217478" cy="12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flipH="1">
            <a:off x="2696025" y="451138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2481344" y="4572380"/>
            <a:ext cx="277357" cy="12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16200000" flipH="1">
            <a:off x="2391225" y="449137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16200000" flipH="1">
            <a:off x="2315025" y="447264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16200000" flipH="1">
            <a:off x="2010225" y="451138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16200000" flipH="1">
            <a:off x="1791152" y="458922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6200000" flipH="1">
            <a:off x="1686007" y="4549856"/>
            <a:ext cx="242431" cy="506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16200000" flipH="1">
            <a:off x="1475378" y="447479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5400000">
            <a:off x="1270371" y="4542507"/>
            <a:ext cx="413303" cy="12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16200000" flipH="1">
            <a:off x="1324425" y="447479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16200000" flipH="1">
            <a:off x="1248225" y="448444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16200000" flipH="1">
            <a:off x="1052311" y="4310270"/>
            <a:ext cx="387460" cy="9226"/>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H="1">
            <a:off x="1066046" y="4504571"/>
            <a:ext cx="215526" cy="188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2886276" y="4537895"/>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3037087" y="4504534"/>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3232658" y="4474075"/>
            <a:ext cx="367292" cy="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3420469" y="453755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3344269" y="447759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a:off x="3572869" y="4504534"/>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3653847" y="4406687"/>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3877669" y="4406688"/>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3953869" y="4357089"/>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16200000" flipH="1">
            <a:off x="2436122" y="4576069"/>
            <a:ext cx="439539" cy="316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H="1">
            <a:off x="2569807" y="4576405"/>
            <a:ext cx="324569" cy="316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2353669" y="453755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2277469" y="4545910"/>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5400000">
            <a:off x="2197062" y="4625037"/>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5400000">
            <a:off x="2529345" y="4469369"/>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5400000">
            <a:off x="2499479" y="460097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5400000">
            <a:off x="2715281" y="4582175"/>
            <a:ext cx="176496" cy="63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2783321" y="4605765"/>
            <a:ext cx="189642" cy="953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5400000">
            <a:off x="2880479" y="457414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5400000">
            <a:off x="3032879" y="457414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5400000">
            <a:off x="3185279" y="455413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5400000">
            <a:off x="3261479" y="453540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16200000" flipH="1">
            <a:off x="3394075" y="4727577"/>
            <a:ext cx="469901" cy="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5400000">
            <a:off x="3794879" y="4547203"/>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5400000">
            <a:off x="3815418" y="4612338"/>
            <a:ext cx="233648" cy="318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5400000">
            <a:off x="4101126" y="453755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5400000">
            <a:off x="4198104" y="462870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5400000">
            <a:off x="4252079" y="453755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5400000">
            <a:off x="4328279" y="454720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5400000">
            <a:off x="4404479" y="4492744"/>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5400000">
            <a:off x="4480679" y="453755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16200000" flipH="1">
            <a:off x="3408192" y="4507440"/>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5400000">
            <a:off x="3088905" y="4261223"/>
            <a:ext cx="1000868" cy="317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16200000" flipH="1">
            <a:off x="3026399" y="4282097"/>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16200000" flipH="1">
            <a:off x="2839074" y="4503497"/>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5400000">
            <a:off x="2908948" y="4382939"/>
            <a:ext cx="677363" cy="55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16200000" flipH="1">
            <a:off x="2721599" y="4432871"/>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16200000" flipH="1">
            <a:off x="2640621" y="4214158"/>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16200000" flipH="1">
            <a:off x="2416799" y="4214159"/>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16200000" flipH="1">
            <a:off x="2226583" y="4217308"/>
            <a:ext cx="892742" cy="714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5400000">
            <a:off x="3836000" y="4363839"/>
            <a:ext cx="540937" cy="2143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16200000" flipH="1">
            <a:off x="3712199" y="4562115"/>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16200000" flipH="1">
            <a:off x="3889999" y="4503497"/>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16200000" flipH="1">
            <a:off x="4016999" y="4525355"/>
            <a:ext cx="659156"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16200000" flipH="1">
            <a:off x="4322614" y="4702226"/>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5400000">
            <a:off x="3600451" y="4321176"/>
            <a:ext cx="1098550" cy="1904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3805238" y="4494213"/>
            <a:ext cx="749300" cy="1587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16200000" flipH="1">
            <a:off x="3693172" y="462688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rot="16200000" flipH="1">
            <a:off x="3639197" y="458847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5400000">
            <a:off x="3324846" y="4481338"/>
            <a:ext cx="563116" cy="55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16200000" flipH="1">
            <a:off x="3237079" y="4446420"/>
            <a:ext cx="533862" cy="1032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16200000" flipH="1">
            <a:off x="3213747" y="4511393"/>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16200000" flipH="1">
            <a:off x="2931172" y="452497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16200000" flipH="1">
            <a:off x="2724797" y="4528246"/>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16200000" flipH="1">
            <a:off x="2648597" y="4588470"/>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16200000" flipH="1">
            <a:off x="2399500" y="4503497"/>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16200000" flipH="1">
            <a:off x="2315222" y="4366583"/>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16200000" flipH="1">
            <a:off x="2242197" y="4513023"/>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16200000" flipH="1">
            <a:off x="2191397" y="4528245"/>
            <a:ext cx="34796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16200000" flipH="1">
            <a:off x="2125797" y="4497521"/>
            <a:ext cx="433919" cy="79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16200000" flipH="1">
            <a:off x="2030061" y="4446938"/>
            <a:ext cx="471398" cy="397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5400000">
            <a:off x="679801" y="462681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5400000">
            <a:off x="681451" y="4595594"/>
            <a:ext cx="229082" cy="159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5400000">
            <a:off x="984601" y="493161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rot="5400000">
            <a:off x="832201" y="464527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rot="5400000">
            <a:off x="833790" y="4637128"/>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rot="5400000">
            <a:off x="836968" y="4622580"/>
            <a:ext cx="165987" cy="158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5400000">
            <a:off x="872290" y="4599508"/>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rot="5400000">
            <a:off x="643690" y="4643959"/>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5400000">
            <a:off x="669090" y="465031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5400000">
            <a:off x="704015" y="462173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400000">
            <a:off x="735765" y="464078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5400000">
            <a:off x="815140" y="465348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5400000">
            <a:off x="897690" y="4640785"/>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16200000" flipH="1">
            <a:off x="859748" y="4550455"/>
            <a:ext cx="369660" cy="6356"/>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739618" y="4544852"/>
            <a:ext cx="576584" cy="1111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rot="5400000">
            <a:off x="1037390" y="4593160"/>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16200000" flipH="1">
            <a:off x="1107917" y="4670270"/>
            <a:ext cx="176534" cy="1581"/>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5400000">
            <a:off x="1122205" y="4530564"/>
            <a:ext cx="297184" cy="794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5400000">
            <a:off x="1204404" y="4602523"/>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rot="5400000">
            <a:off x="1127270" y="4565704"/>
            <a:ext cx="571304" cy="644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rot="5400000">
            <a:off x="1409226" y="4696939"/>
            <a:ext cx="177163" cy="11114"/>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rot="5400000">
            <a:off x="1422546" y="4591104"/>
            <a:ext cx="295078" cy="327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a:off x="1458119" y="4710019"/>
            <a:ext cx="388238" cy="2475"/>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rot="5400000">
            <a:off x="1590822" y="4540302"/>
            <a:ext cx="269677" cy="3269"/>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rot="16200000" flipH="1">
            <a:off x="1810203" y="4601922"/>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16200000" flipH="1">
            <a:off x="1804089" y="4540201"/>
            <a:ext cx="294890"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rot="5400000">
            <a:off x="1695677" y="4398466"/>
            <a:ext cx="680583"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6200000" flipH="1">
            <a:off x="1882211" y="4569392"/>
            <a:ext cx="451981" cy="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rot="16200000" flipH="1">
            <a:off x="3398494" y="465753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rot="5400000">
            <a:off x="3477670" y="4748758"/>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5400000">
            <a:off x="3557045" y="4501108"/>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rot="5400000">
            <a:off x="3572920" y="4640808"/>
            <a:ext cx="423360" cy="635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rot="5400000">
            <a:off x="3532189" y="4535489"/>
            <a:ext cx="619122" cy="1270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rot="5400000">
            <a:off x="3718580" y="4550425"/>
            <a:ext cx="392398" cy="63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rot="5400000">
            <a:off x="3913360" y="4575349"/>
            <a:ext cx="147295" cy="4763"/>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rot="16200000" flipH="1">
            <a:off x="3905422" y="4626149"/>
            <a:ext cx="223495" cy="4762"/>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rot="5400000">
            <a:off x="3699007" y="4357024"/>
            <a:ext cx="741894" cy="555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rot="5400000">
            <a:off x="4220329" y="459377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rot="5400000">
            <a:off x="4245729" y="4565201"/>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rot="5400000">
            <a:off x="4299704" y="462552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rot="5400000">
            <a:off x="4366379" y="4593776"/>
            <a:ext cx="155669" cy="1588"/>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rot="16200000" flipH="1">
            <a:off x="4141597" y="4243581"/>
            <a:ext cx="656026" cy="4770"/>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16200000" flipH="1">
            <a:off x="4353870" y="4442772"/>
            <a:ext cx="344193" cy="316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rot="5400000">
            <a:off x="2992801" y="2442802"/>
            <a:ext cx="389798"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rot="5400000">
            <a:off x="3178340" y="2296617"/>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rot="5400000">
            <a:off x="3523455" y="2369345"/>
            <a:ext cx="549278"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rot="5400000">
            <a:off x="3564848" y="2423206"/>
            <a:ext cx="322031"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rot="5400000">
            <a:off x="3844447" y="2359507"/>
            <a:ext cx="385132" cy="222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rot="5400000">
            <a:off x="4008157" y="2256122"/>
            <a:ext cx="349813"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rot="5400000">
            <a:off x="4048918" y="2370933"/>
            <a:ext cx="457202" cy="793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rot="5400000">
            <a:off x="4067402" y="2358798"/>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rot="5400000">
            <a:off x="4438283" y="2422895"/>
            <a:ext cx="95984"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rot="16200000" flipH="1">
            <a:off x="1239839" y="2297113"/>
            <a:ext cx="704847" cy="31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rot="5400000">
            <a:off x="1376194" y="2329827"/>
            <a:ext cx="731380" cy="873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rot="5400000">
            <a:off x="1816100" y="2416177"/>
            <a:ext cx="311152" cy="634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rot="5400000">
            <a:off x="2044703" y="2486025"/>
            <a:ext cx="161922" cy="317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rot="16200000" flipH="1">
            <a:off x="1752963" y="2345961"/>
            <a:ext cx="573949"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rot="5400000">
            <a:off x="1933802" y="2358798"/>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rot="16200000" flipH="1">
            <a:off x="2054661" y="2174442"/>
            <a:ext cx="594457" cy="477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rot="16200000" flipH="1">
            <a:off x="2266584" y="2162544"/>
            <a:ext cx="610333" cy="127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rot="5400000">
            <a:off x="2314802" y="2018506"/>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rot="5400000">
            <a:off x="867002" y="2358799"/>
            <a:ext cx="680583"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rot="5400000">
            <a:off x="1004888" y="2316165"/>
            <a:ext cx="552453" cy="317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rot="16200000" flipH="1">
            <a:off x="769939" y="2281241"/>
            <a:ext cx="615949" cy="2857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rot="5400000">
            <a:off x="727988" y="2352003"/>
            <a:ext cx="488712" cy="142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rot="5400000">
            <a:off x="703968" y="2566900"/>
            <a:ext cx="234336" cy="1667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rot="5400000">
            <a:off x="981324" y="227763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rot="5400000">
            <a:off x="1180058" y="2519456"/>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rot="5400000">
            <a:off x="1256258" y="2562392"/>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rot="5400000">
            <a:off x="1332458" y="2519455"/>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rot="5400000">
            <a:off x="1484858" y="2519455"/>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rot="5400000">
            <a:off x="1637258" y="2473269"/>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rot="5400000">
            <a:off x="1713458" y="243003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rot="5400000">
            <a:off x="1743077" y="2124076"/>
            <a:ext cx="873123" cy="158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rot="5400000">
            <a:off x="2246858" y="2457274"/>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rot="5400000">
            <a:off x="2323058" y="2519455"/>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rot="5400000">
            <a:off x="2553105" y="243499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rot="5400000">
            <a:off x="2747595" y="2408608"/>
            <a:ext cx="124560"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rot="5400000">
            <a:off x="2704058" y="2434999"/>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rot="5400000">
            <a:off x="2780258" y="2457272"/>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rot="5400000">
            <a:off x="2856458" y="2331587"/>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rot="5400000">
            <a:off x="2932658" y="2435000"/>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rot="5400000">
            <a:off x="3085058" y="2358798"/>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rot="5400000">
            <a:off x="3161258" y="2457272"/>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rot="16200000" flipH="1">
            <a:off x="3180555" y="2332833"/>
            <a:ext cx="485778" cy="1111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rot="5400000">
            <a:off x="3436395" y="2656433"/>
            <a:ext cx="423360"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rot="5400000">
            <a:off x="3694658" y="2511223"/>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rot="16200000" flipH="1">
            <a:off x="3694488" y="2436440"/>
            <a:ext cx="504075"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p:nvCxnSpPr>
        <p:spPr>
          <a:xfrm rot="5400000">
            <a:off x="3923258" y="2614946"/>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rot="5400000">
            <a:off x="4053434" y="2457276"/>
            <a:ext cx="359271"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rot="5400000">
            <a:off x="1467136" y="249526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rot="16200000" flipH="1">
            <a:off x="1532719" y="2548719"/>
            <a:ext cx="472398" cy="546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rot="5400000">
            <a:off x="1827209" y="2408140"/>
            <a:ext cx="330301" cy="961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rot="5400000">
            <a:off x="1860613" y="2341596"/>
            <a:ext cx="588931" cy="1419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rot="5400000">
            <a:off x="1925129" y="2434959"/>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rot="5400000">
            <a:off x="2153729" y="246190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rot="5400000">
            <a:off x="2008190" y="2224090"/>
            <a:ext cx="752473" cy="126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rot="5400000">
            <a:off x="2458529" y="236405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rot="5400000">
            <a:off x="2534729" y="2314457"/>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rot="5400000">
            <a:off x="1086929" y="246190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rot="5400000">
            <a:off x="1163129" y="251972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rot="5400000">
            <a:off x="885825" y="2479679"/>
            <a:ext cx="377828" cy="317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rot="5400000">
            <a:off x="858329" y="2503278"/>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rot="5400000">
            <a:off x="777923" y="258240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rot="5400000">
            <a:off x="1110206" y="242673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rot="5400000">
            <a:off x="1080340" y="255834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rot="5400000">
            <a:off x="1308940" y="253151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rot="5400000">
            <a:off x="1385140" y="2550118"/>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rot="5400000">
            <a:off x="1441595" y="2543229"/>
            <a:ext cx="187130" cy="961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rot="5400000">
            <a:off x="1570182" y="2576566"/>
            <a:ext cx="244280" cy="9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rot="16200000" flipH="1">
            <a:off x="1703387" y="2471736"/>
            <a:ext cx="266703" cy="952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rot="5400000">
            <a:off x="2147140" y="253151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rot="5400000">
            <a:off x="2375740" y="250457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rot="5400000">
            <a:off x="2451940" y="253151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rot="5400000">
            <a:off x="2681987" y="2494919"/>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rot="5400000">
            <a:off x="2756740" y="2433668"/>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rot="5400000">
            <a:off x="2832940" y="249492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rot="5400000">
            <a:off x="2909140" y="250457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rot="5400000">
            <a:off x="2985340" y="245011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rot="5400000">
            <a:off x="3061540" y="249492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rot="16200000" flipH="1">
            <a:off x="2538307" y="237963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rot="16200000" flipH="1">
            <a:off x="2371621" y="234310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rot="16200000" flipH="1">
            <a:off x="2156514" y="227882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rot="16200000" flipH="1">
            <a:off x="2026339" y="2607892"/>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rot="16200000" flipH="1">
            <a:off x="1991860" y="2382385"/>
            <a:ext cx="421294" cy="188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rot="16200000" flipH="1">
            <a:off x="1851714" y="234627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rot="16200000" flipH="1">
            <a:off x="1812734" y="2489008"/>
            <a:ext cx="209623" cy="1301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rot="16200000" flipH="1">
            <a:off x="1470714" y="2198830"/>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rot="16200000" flipH="1">
            <a:off x="2918514" y="234627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rot="16200000" flipH="1">
            <a:off x="2842314" y="2404096"/>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rot="16200000" flipH="1">
            <a:off x="3070914" y="2379292"/>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rot="16200000" flipH="1">
            <a:off x="2973387" y="2474912"/>
            <a:ext cx="650876" cy="253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rot="16200000" flipH="1">
            <a:off x="3366743" y="251440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rot="16200000" flipH="1">
            <a:off x="2968353" y="2245002"/>
            <a:ext cx="287885" cy="158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rot="16200000" flipH="1">
            <a:off x="3064325" y="244271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rot="16200000" flipH="1">
            <a:off x="2835725" y="241588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rot="5400000">
            <a:off x="2727183" y="2465545"/>
            <a:ext cx="217478" cy="12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rot="16200000" flipH="1">
            <a:off x="2683325" y="241588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rot="5400000">
            <a:off x="2468644" y="2476880"/>
            <a:ext cx="277357" cy="12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2" name="Straight Connector 421"/>
          <p:cNvCxnSpPr/>
          <p:nvPr/>
        </p:nvCxnSpPr>
        <p:spPr>
          <a:xfrm rot="16200000" flipH="1">
            <a:off x="2378525" y="239587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3" name="Straight Connector 422"/>
          <p:cNvCxnSpPr/>
          <p:nvPr/>
        </p:nvCxnSpPr>
        <p:spPr>
          <a:xfrm rot="16200000" flipH="1">
            <a:off x="2302325" y="237714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rot="16200000" flipH="1">
            <a:off x="1714874" y="2133232"/>
            <a:ext cx="691111" cy="3145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rot="16200000" flipH="1">
            <a:off x="1778452" y="249372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rot="16200000" flipH="1">
            <a:off x="1673307" y="2454356"/>
            <a:ext cx="242431" cy="506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7" name="Straight Connector 426"/>
          <p:cNvCxnSpPr/>
          <p:nvPr/>
        </p:nvCxnSpPr>
        <p:spPr>
          <a:xfrm rot="16200000" flipH="1">
            <a:off x="1462678" y="237929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rot="16200000" flipH="1">
            <a:off x="1312865" y="2503488"/>
            <a:ext cx="301624" cy="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rot="16200000" flipH="1">
            <a:off x="1311725" y="237929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rot="5400000">
            <a:off x="947293" y="2094062"/>
            <a:ext cx="740372" cy="664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rot="16200000" flipH="1">
            <a:off x="1039611" y="2214770"/>
            <a:ext cx="387460" cy="922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rot="16200000" flipH="1">
            <a:off x="1053346" y="2409071"/>
            <a:ext cx="215526" cy="188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rot="5400000">
            <a:off x="2873576" y="2442395"/>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rot="5400000">
            <a:off x="3024387" y="2409034"/>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rot="5400000">
            <a:off x="3219958" y="2378575"/>
            <a:ext cx="367292" cy="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rot="5400000">
            <a:off x="3274478" y="2305593"/>
            <a:ext cx="564640" cy="475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rot="5400000">
            <a:off x="3331569" y="238209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rot="5400000">
            <a:off x="3560169" y="2409034"/>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p:nvCxnSpPr>
        <p:spPr>
          <a:xfrm rot="5400000">
            <a:off x="3641147" y="2311187"/>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0" name="Straight Connector 439"/>
          <p:cNvCxnSpPr/>
          <p:nvPr/>
        </p:nvCxnSpPr>
        <p:spPr>
          <a:xfrm rot="5400000">
            <a:off x="3864969" y="2311188"/>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rot="5400000">
            <a:off x="3941169" y="2261589"/>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rot="16200000" flipH="1">
            <a:off x="2423422" y="2480569"/>
            <a:ext cx="439539" cy="316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rot="16200000" flipH="1">
            <a:off x="2557107" y="2480905"/>
            <a:ext cx="324569" cy="316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rot="5400000">
            <a:off x="2340969" y="244205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rot="5400000">
            <a:off x="2264769" y="2450410"/>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rot="5400000">
            <a:off x="2184362" y="252953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rot="5400000">
            <a:off x="2516645" y="2373869"/>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rot="5400000">
            <a:off x="2486779" y="250547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rot="5400000">
            <a:off x="2702581" y="2486675"/>
            <a:ext cx="176496" cy="635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rot="5400000">
            <a:off x="2770621" y="2510265"/>
            <a:ext cx="189642" cy="953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rot="5400000">
            <a:off x="2867779" y="247864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rot="5400000">
            <a:off x="3020179" y="2478645"/>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3" name="Straight Connector 452"/>
          <p:cNvCxnSpPr/>
          <p:nvPr/>
        </p:nvCxnSpPr>
        <p:spPr>
          <a:xfrm rot="5400000">
            <a:off x="3172579" y="245863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rot="5400000">
            <a:off x="3248779" y="243990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rot="16200000" flipH="1">
            <a:off x="3527426" y="2486025"/>
            <a:ext cx="193673" cy="158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rot="5400000">
            <a:off x="3782179" y="2451703"/>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rot="5400000">
            <a:off x="3802718" y="2516838"/>
            <a:ext cx="233648" cy="318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rot="5400000">
            <a:off x="4088426" y="244205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rot="5400000">
            <a:off x="4185404" y="253320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rot="5400000">
            <a:off x="4239379" y="244205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rot="5400000">
            <a:off x="4315579" y="245170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rot="5400000">
            <a:off x="4391779" y="2397244"/>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rot="5400000">
            <a:off x="4467979" y="2442052"/>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rot="5400000">
            <a:off x="3563938" y="2439988"/>
            <a:ext cx="336550" cy="31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rot="5400000">
            <a:off x="3280993" y="2370510"/>
            <a:ext cx="591293" cy="317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rot="16200000" flipH="1">
            <a:off x="3063088" y="2235986"/>
            <a:ext cx="551644" cy="1032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7" name="Straight Connector 466"/>
          <p:cNvCxnSpPr/>
          <p:nvPr/>
        </p:nvCxnSpPr>
        <p:spPr>
          <a:xfrm rot="16200000" flipH="1">
            <a:off x="2917464" y="2499086"/>
            <a:ext cx="477769" cy="79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rot="5400000">
            <a:off x="2994028" y="2378077"/>
            <a:ext cx="488946" cy="126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rot="16200000" flipH="1">
            <a:off x="2768626" y="2397098"/>
            <a:ext cx="530968" cy="1032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rot="5400000">
            <a:off x="2866070" y="2349649"/>
            <a:ext cx="191605" cy="715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1" name="Straight Connector 470"/>
          <p:cNvCxnSpPr/>
          <p:nvPr/>
        </p:nvCxnSpPr>
        <p:spPr>
          <a:xfrm rot="16200000" flipH="1">
            <a:off x="2611284" y="2325841"/>
            <a:ext cx="245581" cy="79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2" name="Straight Connector 471"/>
          <p:cNvCxnSpPr/>
          <p:nvPr/>
        </p:nvCxnSpPr>
        <p:spPr>
          <a:xfrm rot="16200000" flipH="1">
            <a:off x="2213883" y="2121808"/>
            <a:ext cx="892742" cy="714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3" name="Straight Connector 472"/>
          <p:cNvCxnSpPr/>
          <p:nvPr/>
        </p:nvCxnSpPr>
        <p:spPr>
          <a:xfrm rot="5400000">
            <a:off x="4016378" y="2479678"/>
            <a:ext cx="136523" cy="317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rot="16200000" flipH="1">
            <a:off x="3789495" y="2376619"/>
            <a:ext cx="478369" cy="79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p:nvCxnSpPr>
        <p:spPr>
          <a:xfrm rot="16200000" flipH="1">
            <a:off x="3877299" y="2407997"/>
            <a:ext cx="659156"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6" name="Straight Connector 475"/>
          <p:cNvCxnSpPr/>
          <p:nvPr/>
        </p:nvCxnSpPr>
        <p:spPr>
          <a:xfrm rot="16200000" flipH="1">
            <a:off x="4181475" y="2435224"/>
            <a:ext cx="295275" cy="952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rot="5400000">
            <a:off x="4410820" y="2505820"/>
            <a:ext cx="1445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rot="5400000">
            <a:off x="3922714" y="2563814"/>
            <a:ext cx="425450" cy="1587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rot="5400000">
            <a:off x="3902077" y="2501902"/>
            <a:ext cx="536573" cy="2222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rot="16200000" flipH="1">
            <a:off x="3737751" y="2461401"/>
            <a:ext cx="207206" cy="79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rot="16200000" flipH="1">
            <a:off x="3626497" y="2492970"/>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rot="5400000">
            <a:off x="3312146" y="2385838"/>
            <a:ext cx="563116" cy="555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rot="16200000" flipH="1">
            <a:off x="3211683" y="2373149"/>
            <a:ext cx="533862" cy="1032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rot="16200000" flipH="1">
            <a:off x="3201047" y="2415893"/>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rot="16200000" flipH="1">
            <a:off x="2918472" y="2429470"/>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rot="16200000" flipH="1">
            <a:off x="2712097" y="2432746"/>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rot="16200000" flipH="1">
            <a:off x="2635897" y="2492970"/>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rot="16200000" flipH="1">
            <a:off x="2386800" y="2407997"/>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rot="16200000" flipH="1">
            <a:off x="2368395" y="2336955"/>
            <a:ext cx="210657" cy="714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rot="16200000" flipH="1">
            <a:off x="2229497" y="2417523"/>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rot="16200000" flipH="1">
            <a:off x="2178697" y="2432745"/>
            <a:ext cx="34796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rot="16200000" flipH="1">
            <a:off x="2113097" y="2402021"/>
            <a:ext cx="433919" cy="79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rot="16200000" flipH="1">
            <a:off x="1954212" y="2414587"/>
            <a:ext cx="593728" cy="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rot="5400000">
            <a:off x="667101" y="2531310"/>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rot="5400000">
            <a:off x="668751" y="2500094"/>
            <a:ext cx="229082" cy="159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rot="5400000">
            <a:off x="819501" y="2549770"/>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rot="5400000">
            <a:off x="821090" y="2541628"/>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rot="5400000">
            <a:off x="824268" y="2527080"/>
            <a:ext cx="165987" cy="158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rot="5400000">
            <a:off x="583525" y="2220010"/>
            <a:ext cx="715733" cy="951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rot="5400000">
            <a:off x="630990" y="2548459"/>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rot="5400000">
            <a:off x="612099" y="2502586"/>
            <a:ext cx="252185" cy="951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rot="5400000">
            <a:off x="304122" y="2137460"/>
            <a:ext cx="931638" cy="31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rot="5400000">
            <a:off x="570823" y="2388286"/>
            <a:ext cx="464910" cy="634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rot="5400000">
            <a:off x="761324" y="2515286"/>
            <a:ext cx="239485" cy="31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rot="5400000">
            <a:off x="756561" y="2412098"/>
            <a:ext cx="417285" cy="634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rot="16200000" flipH="1">
            <a:off x="847048" y="2454955"/>
            <a:ext cx="369660" cy="635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rot="5400000">
            <a:off x="725489" y="2293941"/>
            <a:ext cx="600074" cy="1905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rot="5400000">
            <a:off x="1024690" y="2497660"/>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rot="16200000" flipH="1">
            <a:off x="1095217" y="2574770"/>
            <a:ext cx="176534" cy="1581"/>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rot="5400000">
            <a:off x="1109505" y="2435064"/>
            <a:ext cx="297184" cy="794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rot="5400000">
            <a:off x="1191704" y="2507023"/>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rot="5400000">
            <a:off x="1285876" y="2495550"/>
            <a:ext cx="231775" cy="31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1396526" y="2601439"/>
            <a:ext cx="177163" cy="11114"/>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5" name="Straight Connector 514"/>
          <p:cNvCxnSpPr/>
          <p:nvPr/>
        </p:nvCxnSpPr>
        <p:spPr>
          <a:xfrm rot="5400000">
            <a:off x="1409846" y="2495604"/>
            <a:ext cx="295078" cy="327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6" name="Straight Connector 515"/>
          <p:cNvCxnSpPr/>
          <p:nvPr/>
        </p:nvCxnSpPr>
        <p:spPr>
          <a:xfrm rot="16200000" flipH="1">
            <a:off x="1540668" y="2521745"/>
            <a:ext cx="213615" cy="133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7" name="Straight Connector 516"/>
          <p:cNvCxnSpPr/>
          <p:nvPr/>
        </p:nvCxnSpPr>
        <p:spPr>
          <a:xfrm rot="5400000">
            <a:off x="1578122" y="2444802"/>
            <a:ext cx="269677" cy="32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16200000" flipH="1">
            <a:off x="1653731" y="2362649"/>
            <a:ext cx="441922" cy="287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rot="16200000" flipH="1">
            <a:off x="1791389" y="2444701"/>
            <a:ext cx="294890"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rot="16200000" flipH="1">
            <a:off x="1645013" y="2266589"/>
            <a:ext cx="739048" cy="158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rot="16200000" flipH="1">
            <a:off x="1869511" y="2473892"/>
            <a:ext cx="451981" cy="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16200000" flipH="1">
            <a:off x="3376270" y="2609657"/>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rot="16200000" flipH="1">
            <a:off x="3379787" y="2300287"/>
            <a:ext cx="577854" cy="317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rot="5400000">
            <a:off x="3544345" y="2405608"/>
            <a:ext cx="423360"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5" name="Straight Connector 524"/>
          <p:cNvCxnSpPr/>
          <p:nvPr/>
        </p:nvCxnSpPr>
        <p:spPr>
          <a:xfrm rot="5400000">
            <a:off x="3624264" y="2474914"/>
            <a:ext cx="288922" cy="127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3571877" y="2368551"/>
            <a:ext cx="495297" cy="317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rot="5400000">
            <a:off x="3784599" y="2511427"/>
            <a:ext cx="257178" cy="28575"/>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rot="5400000">
            <a:off x="3900660" y="2479849"/>
            <a:ext cx="147295" cy="4763"/>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rot="5400000">
            <a:off x="3857798" y="2551287"/>
            <a:ext cx="274296" cy="1428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3760788" y="2344737"/>
            <a:ext cx="600075" cy="635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rot="5400000">
            <a:off x="4207629" y="249827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rot="5400000">
            <a:off x="4233029" y="2469701"/>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rot="5400000">
            <a:off x="4287004" y="253002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4353679" y="2498276"/>
            <a:ext cx="155669" cy="158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rot="5400000">
            <a:off x="4186239" y="2430464"/>
            <a:ext cx="346072" cy="127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rot="16200000" flipH="1">
            <a:off x="4341170" y="2347272"/>
            <a:ext cx="344193" cy="3167"/>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rot="5400000">
            <a:off x="1076169" y="2544602"/>
            <a:ext cx="106683" cy="476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nvGrpSpPr>
          <p:cNvPr id="626" name="Group 625"/>
          <p:cNvGrpSpPr/>
          <p:nvPr/>
        </p:nvGrpSpPr>
        <p:grpSpPr>
          <a:xfrm>
            <a:off x="177800" y="1394035"/>
            <a:ext cx="4652167" cy="1910390"/>
            <a:chOff x="9144000" y="3592566"/>
            <a:chExt cx="4805381" cy="1989826"/>
          </a:xfrm>
        </p:grpSpPr>
        <p:sp>
          <p:nvSpPr>
            <p:cNvPr id="627" name="Rectangle 626"/>
            <p:cNvSpPr/>
            <p:nvPr/>
          </p:nvSpPr>
          <p:spPr>
            <a:xfrm>
              <a:off x="9713727" y="3592566"/>
              <a:ext cx="3986415" cy="1676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8" name="Group 24"/>
            <p:cNvGrpSpPr/>
            <p:nvPr/>
          </p:nvGrpSpPr>
          <p:grpSpPr>
            <a:xfrm>
              <a:off x="9427464" y="3641334"/>
              <a:ext cx="263119" cy="1758437"/>
              <a:chOff x="9390393" y="3641334"/>
              <a:chExt cx="263119" cy="1758437"/>
            </a:xfrm>
          </p:grpSpPr>
          <p:sp>
            <p:nvSpPr>
              <p:cNvPr id="638" name="TextBox 637"/>
              <p:cNvSpPr txBox="1"/>
              <p:nvPr/>
            </p:nvSpPr>
            <p:spPr>
              <a:xfrm>
                <a:off x="9390393" y="3641334"/>
                <a:ext cx="263119" cy="261610"/>
              </a:xfrm>
              <a:prstGeom prst="rect">
                <a:avLst/>
              </a:prstGeom>
              <a:noFill/>
            </p:spPr>
            <p:txBody>
              <a:bodyPr wrap="none" rtlCol="0">
                <a:spAutoFit/>
              </a:bodyPr>
              <a:lstStyle/>
              <a:p>
                <a:r>
                  <a:rPr lang="en-US" sz="1100" dirty="0" smtClean="0"/>
                  <a:t>8</a:t>
                </a:r>
                <a:endParaRPr lang="en-US" sz="1100" dirty="0"/>
              </a:p>
            </p:txBody>
          </p:sp>
          <p:sp>
            <p:nvSpPr>
              <p:cNvPr id="639" name="TextBox 638"/>
              <p:cNvSpPr txBox="1"/>
              <p:nvPr/>
            </p:nvSpPr>
            <p:spPr>
              <a:xfrm>
                <a:off x="9390393" y="4015541"/>
                <a:ext cx="263119" cy="261610"/>
              </a:xfrm>
              <a:prstGeom prst="rect">
                <a:avLst/>
              </a:prstGeom>
              <a:noFill/>
            </p:spPr>
            <p:txBody>
              <a:bodyPr wrap="none" rtlCol="0">
                <a:spAutoFit/>
              </a:bodyPr>
              <a:lstStyle/>
              <a:p>
                <a:r>
                  <a:rPr lang="en-US" sz="1100" dirty="0" smtClean="0"/>
                  <a:t>6</a:t>
                </a:r>
                <a:endParaRPr lang="en-US" sz="1100" dirty="0"/>
              </a:p>
            </p:txBody>
          </p:sp>
          <p:sp>
            <p:nvSpPr>
              <p:cNvPr id="640" name="TextBox 639"/>
              <p:cNvSpPr txBox="1"/>
              <p:nvPr/>
            </p:nvSpPr>
            <p:spPr>
              <a:xfrm>
                <a:off x="9390393" y="4389748"/>
                <a:ext cx="263119" cy="261610"/>
              </a:xfrm>
              <a:prstGeom prst="rect">
                <a:avLst/>
              </a:prstGeom>
              <a:noFill/>
            </p:spPr>
            <p:txBody>
              <a:bodyPr wrap="none" rtlCol="0">
                <a:spAutoFit/>
              </a:bodyPr>
              <a:lstStyle/>
              <a:p>
                <a:r>
                  <a:rPr lang="en-US" sz="1100" dirty="0" smtClean="0"/>
                  <a:t>4</a:t>
                </a:r>
                <a:endParaRPr lang="en-US" sz="1100" dirty="0"/>
              </a:p>
            </p:txBody>
          </p:sp>
          <p:sp>
            <p:nvSpPr>
              <p:cNvPr id="641" name="TextBox 640"/>
              <p:cNvSpPr txBox="1"/>
              <p:nvPr/>
            </p:nvSpPr>
            <p:spPr>
              <a:xfrm>
                <a:off x="9390393" y="4763955"/>
                <a:ext cx="263119" cy="261610"/>
              </a:xfrm>
              <a:prstGeom prst="rect">
                <a:avLst/>
              </a:prstGeom>
              <a:noFill/>
            </p:spPr>
            <p:txBody>
              <a:bodyPr wrap="none" rtlCol="0">
                <a:spAutoFit/>
              </a:bodyPr>
              <a:lstStyle/>
              <a:p>
                <a:r>
                  <a:rPr lang="en-US" sz="1100" dirty="0" smtClean="0"/>
                  <a:t>2</a:t>
                </a:r>
                <a:endParaRPr lang="en-US" sz="1100" dirty="0"/>
              </a:p>
            </p:txBody>
          </p:sp>
          <p:sp>
            <p:nvSpPr>
              <p:cNvPr id="642" name="TextBox 641"/>
              <p:cNvSpPr txBox="1"/>
              <p:nvPr/>
            </p:nvSpPr>
            <p:spPr>
              <a:xfrm>
                <a:off x="9390393" y="5138161"/>
                <a:ext cx="263119" cy="261610"/>
              </a:xfrm>
              <a:prstGeom prst="rect">
                <a:avLst/>
              </a:prstGeom>
              <a:noFill/>
            </p:spPr>
            <p:txBody>
              <a:bodyPr wrap="none" rtlCol="0">
                <a:spAutoFit/>
              </a:bodyPr>
              <a:lstStyle/>
              <a:p>
                <a:r>
                  <a:rPr lang="en-US" sz="1100" dirty="0" smtClean="0"/>
                  <a:t>0</a:t>
                </a:r>
                <a:endParaRPr lang="en-US" sz="1100" dirty="0"/>
              </a:p>
            </p:txBody>
          </p:sp>
        </p:grpSp>
        <p:sp>
          <p:nvSpPr>
            <p:cNvPr id="630" name="TextBox 629"/>
            <p:cNvSpPr txBox="1"/>
            <p:nvPr/>
          </p:nvSpPr>
          <p:spPr>
            <a:xfrm rot="16200000">
              <a:off x="8871380" y="4385541"/>
              <a:ext cx="853018" cy="307777"/>
            </a:xfrm>
            <a:prstGeom prst="rect">
              <a:avLst/>
            </a:prstGeom>
            <a:noFill/>
          </p:spPr>
          <p:txBody>
            <a:bodyPr wrap="none" rtlCol="0">
              <a:spAutoFit/>
            </a:bodyPr>
            <a:lstStyle/>
            <a:p>
              <a:r>
                <a:rPr lang="en-US" sz="1400" dirty="0" smtClean="0"/>
                <a:t>IBI (sec)</a:t>
              </a:r>
              <a:endParaRPr lang="en-US" sz="1400" dirty="0"/>
            </a:p>
          </p:txBody>
        </p:sp>
        <p:grpSp>
          <p:nvGrpSpPr>
            <p:cNvPr id="631" name="Group 23"/>
            <p:cNvGrpSpPr/>
            <p:nvPr/>
          </p:nvGrpSpPr>
          <p:grpSpPr>
            <a:xfrm>
              <a:off x="9625986" y="5320782"/>
              <a:ext cx="4323395" cy="261610"/>
              <a:chOff x="9625986" y="5320782"/>
              <a:chExt cx="4323395" cy="261610"/>
            </a:xfrm>
          </p:grpSpPr>
          <p:sp>
            <p:nvSpPr>
              <p:cNvPr id="632" name="TextBox 631"/>
              <p:cNvSpPr txBox="1"/>
              <p:nvPr/>
            </p:nvSpPr>
            <p:spPr>
              <a:xfrm>
                <a:off x="9625986" y="5320782"/>
                <a:ext cx="186079" cy="261610"/>
              </a:xfrm>
              <a:prstGeom prst="rect">
                <a:avLst/>
              </a:prstGeom>
              <a:noFill/>
            </p:spPr>
            <p:txBody>
              <a:bodyPr wrap="none" rtlCol="0">
                <a:spAutoFit/>
              </a:bodyPr>
              <a:lstStyle/>
              <a:p>
                <a:r>
                  <a:rPr lang="en-US" sz="1100" dirty="0" smtClean="0"/>
                  <a:t>0</a:t>
                </a:r>
                <a:endParaRPr lang="en-US" sz="1100" dirty="0"/>
              </a:p>
            </p:txBody>
          </p:sp>
          <p:sp>
            <p:nvSpPr>
              <p:cNvPr id="633" name="TextBox 632"/>
              <p:cNvSpPr txBox="1"/>
              <p:nvPr/>
            </p:nvSpPr>
            <p:spPr>
              <a:xfrm>
                <a:off x="10203812" y="5320782"/>
                <a:ext cx="420026" cy="261610"/>
              </a:xfrm>
              <a:prstGeom prst="rect">
                <a:avLst/>
              </a:prstGeom>
              <a:noFill/>
            </p:spPr>
            <p:txBody>
              <a:bodyPr wrap="none" rtlCol="0">
                <a:spAutoFit/>
              </a:bodyPr>
              <a:lstStyle/>
              <a:p>
                <a:r>
                  <a:rPr lang="en-US" sz="1100" dirty="0" smtClean="0"/>
                  <a:t>200</a:t>
                </a:r>
                <a:endParaRPr lang="en-US" sz="1100" dirty="0"/>
              </a:p>
            </p:txBody>
          </p:sp>
          <p:sp>
            <p:nvSpPr>
              <p:cNvPr id="634" name="TextBox 633"/>
              <p:cNvSpPr txBox="1"/>
              <p:nvPr/>
            </p:nvSpPr>
            <p:spPr>
              <a:xfrm>
                <a:off x="11827358" y="5320782"/>
                <a:ext cx="420026" cy="261610"/>
              </a:xfrm>
              <a:prstGeom prst="rect">
                <a:avLst/>
              </a:prstGeom>
              <a:noFill/>
            </p:spPr>
            <p:txBody>
              <a:bodyPr wrap="none" rtlCol="0">
                <a:spAutoFit/>
              </a:bodyPr>
              <a:lstStyle/>
              <a:p>
                <a:r>
                  <a:rPr lang="en-US" sz="1100" dirty="0" smtClean="0"/>
                  <a:t>600</a:t>
                </a:r>
                <a:endParaRPr lang="en-US" sz="1100" dirty="0"/>
              </a:p>
            </p:txBody>
          </p:sp>
          <p:sp>
            <p:nvSpPr>
              <p:cNvPr id="635" name="TextBox 634"/>
              <p:cNvSpPr txBox="1"/>
              <p:nvPr/>
            </p:nvSpPr>
            <p:spPr>
              <a:xfrm>
                <a:off x="13450902" y="5320782"/>
                <a:ext cx="498479" cy="261610"/>
              </a:xfrm>
              <a:prstGeom prst="rect">
                <a:avLst/>
              </a:prstGeom>
              <a:noFill/>
            </p:spPr>
            <p:txBody>
              <a:bodyPr wrap="none" rtlCol="0">
                <a:spAutoFit/>
              </a:bodyPr>
              <a:lstStyle/>
              <a:p>
                <a:r>
                  <a:rPr lang="en-US" sz="1100" dirty="0" smtClean="0"/>
                  <a:t>1000</a:t>
                </a:r>
                <a:endParaRPr lang="en-US" sz="1100" dirty="0"/>
              </a:p>
            </p:txBody>
          </p:sp>
          <p:sp>
            <p:nvSpPr>
              <p:cNvPr id="636" name="TextBox 635"/>
              <p:cNvSpPr txBox="1"/>
              <p:nvPr/>
            </p:nvSpPr>
            <p:spPr>
              <a:xfrm>
                <a:off x="11015585" y="5320782"/>
                <a:ext cx="420026" cy="261610"/>
              </a:xfrm>
              <a:prstGeom prst="rect">
                <a:avLst/>
              </a:prstGeom>
              <a:noFill/>
            </p:spPr>
            <p:txBody>
              <a:bodyPr wrap="none" rtlCol="0">
                <a:spAutoFit/>
              </a:bodyPr>
              <a:lstStyle/>
              <a:p>
                <a:r>
                  <a:rPr lang="en-US" sz="1100" dirty="0" smtClean="0"/>
                  <a:t>400</a:t>
                </a:r>
                <a:endParaRPr lang="en-US" sz="1100" dirty="0"/>
              </a:p>
            </p:txBody>
          </p:sp>
          <p:sp>
            <p:nvSpPr>
              <p:cNvPr id="637" name="TextBox 636"/>
              <p:cNvSpPr txBox="1"/>
              <p:nvPr/>
            </p:nvSpPr>
            <p:spPr>
              <a:xfrm>
                <a:off x="12639131" y="5320782"/>
                <a:ext cx="420026" cy="261610"/>
              </a:xfrm>
              <a:prstGeom prst="rect">
                <a:avLst/>
              </a:prstGeom>
              <a:noFill/>
            </p:spPr>
            <p:txBody>
              <a:bodyPr wrap="none" rtlCol="0">
                <a:spAutoFit/>
              </a:bodyPr>
              <a:lstStyle/>
              <a:p>
                <a:r>
                  <a:rPr lang="en-US" sz="1100" dirty="0" smtClean="0"/>
                  <a:t>800</a:t>
                </a:r>
                <a:endParaRPr lang="en-US" sz="1100" dirty="0"/>
              </a:p>
            </p:txBody>
          </p:sp>
        </p:grpSp>
      </p:grpSp>
      <p:sp>
        <p:nvSpPr>
          <p:cNvPr id="643" name="Rectangle 642"/>
          <p:cNvSpPr/>
          <p:nvPr/>
        </p:nvSpPr>
        <p:spPr>
          <a:xfrm>
            <a:off x="5359400" y="1397000"/>
            <a:ext cx="3581400" cy="37973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4" name="TextBox 643"/>
          <p:cNvSpPr txBox="1"/>
          <p:nvPr/>
        </p:nvSpPr>
        <p:spPr>
          <a:xfrm>
            <a:off x="7255681" y="5224959"/>
            <a:ext cx="420026" cy="261610"/>
          </a:xfrm>
          <a:prstGeom prst="rect">
            <a:avLst/>
          </a:prstGeom>
          <a:noFill/>
        </p:spPr>
        <p:txBody>
          <a:bodyPr wrap="none" rtlCol="0">
            <a:spAutoFit/>
          </a:bodyPr>
          <a:lstStyle/>
          <a:p>
            <a:r>
              <a:rPr lang="en-US" sz="1100" dirty="0" smtClean="0"/>
              <a:t>100</a:t>
            </a:r>
            <a:endParaRPr lang="en-US" sz="1100" dirty="0"/>
          </a:p>
        </p:txBody>
      </p:sp>
      <p:sp>
        <p:nvSpPr>
          <p:cNvPr id="645" name="TextBox 644"/>
          <p:cNvSpPr txBox="1"/>
          <p:nvPr/>
        </p:nvSpPr>
        <p:spPr>
          <a:xfrm>
            <a:off x="5172881" y="5224959"/>
            <a:ext cx="341572" cy="261610"/>
          </a:xfrm>
          <a:prstGeom prst="rect">
            <a:avLst/>
          </a:prstGeom>
          <a:noFill/>
        </p:spPr>
        <p:txBody>
          <a:bodyPr wrap="none" rtlCol="0">
            <a:spAutoFit/>
          </a:bodyPr>
          <a:lstStyle/>
          <a:p>
            <a:r>
              <a:rPr lang="en-US" sz="1100" dirty="0" smtClean="0"/>
              <a:t>10</a:t>
            </a:r>
            <a:endParaRPr lang="en-US" sz="1100" dirty="0"/>
          </a:p>
        </p:txBody>
      </p:sp>
      <p:sp>
        <p:nvSpPr>
          <p:cNvPr id="646" name="TextBox 645"/>
          <p:cNvSpPr txBox="1"/>
          <p:nvPr/>
        </p:nvSpPr>
        <p:spPr>
          <a:xfrm>
            <a:off x="5086234" y="4170859"/>
            <a:ext cx="263119" cy="261610"/>
          </a:xfrm>
          <a:prstGeom prst="rect">
            <a:avLst/>
          </a:prstGeom>
          <a:noFill/>
        </p:spPr>
        <p:txBody>
          <a:bodyPr wrap="none" rtlCol="0">
            <a:spAutoFit/>
          </a:bodyPr>
          <a:lstStyle/>
          <a:p>
            <a:r>
              <a:rPr lang="en-US" sz="1100" dirty="0" smtClean="0"/>
              <a:t>1</a:t>
            </a:r>
            <a:endParaRPr lang="en-US" sz="1100" dirty="0"/>
          </a:p>
        </p:txBody>
      </p:sp>
      <p:sp>
        <p:nvSpPr>
          <p:cNvPr id="647" name="TextBox 646"/>
          <p:cNvSpPr txBox="1"/>
          <p:nvPr/>
        </p:nvSpPr>
        <p:spPr>
          <a:xfrm>
            <a:off x="5007781" y="1834059"/>
            <a:ext cx="341572" cy="261610"/>
          </a:xfrm>
          <a:prstGeom prst="rect">
            <a:avLst/>
          </a:prstGeom>
          <a:noFill/>
        </p:spPr>
        <p:txBody>
          <a:bodyPr wrap="none" rtlCol="0">
            <a:spAutoFit/>
          </a:bodyPr>
          <a:lstStyle/>
          <a:p>
            <a:r>
              <a:rPr lang="en-US" sz="1100" dirty="0" smtClean="0"/>
              <a:t>10</a:t>
            </a:r>
            <a:endParaRPr lang="en-US" sz="1100" dirty="0"/>
          </a:p>
        </p:txBody>
      </p:sp>
      <p:sp>
        <p:nvSpPr>
          <p:cNvPr id="648" name="TextBox 647"/>
          <p:cNvSpPr txBox="1"/>
          <p:nvPr/>
        </p:nvSpPr>
        <p:spPr>
          <a:xfrm>
            <a:off x="5814890" y="5412626"/>
            <a:ext cx="2452978" cy="307777"/>
          </a:xfrm>
          <a:prstGeom prst="rect">
            <a:avLst/>
          </a:prstGeom>
          <a:noFill/>
        </p:spPr>
        <p:txBody>
          <a:bodyPr wrap="none" rtlCol="0">
            <a:spAutoFit/>
          </a:bodyPr>
          <a:lstStyle/>
          <a:p>
            <a:r>
              <a:rPr lang="en-US" sz="1400" dirty="0" smtClean="0"/>
              <a:t>Time Scale (breathing cycle)</a:t>
            </a:r>
            <a:endParaRPr lang="en-US" sz="1400" dirty="0"/>
          </a:p>
        </p:txBody>
      </p:sp>
      <p:sp>
        <p:nvSpPr>
          <p:cNvPr id="649" name="TextBox 648"/>
          <p:cNvSpPr txBox="1"/>
          <p:nvPr/>
        </p:nvSpPr>
        <p:spPr>
          <a:xfrm rot="16200000">
            <a:off x="4570544" y="3152512"/>
            <a:ext cx="1062886" cy="307777"/>
          </a:xfrm>
          <a:prstGeom prst="rect">
            <a:avLst/>
          </a:prstGeom>
          <a:noFill/>
        </p:spPr>
        <p:txBody>
          <a:bodyPr wrap="none" rtlCol="0">
            <a:spAutoFit/>
          </a:bodyPr>
          <a:lstStyle/>
          <a:p>
            <a:r>
              <a:rPr lang="en-US" sz="1400" dirty="0" smtClean="0"/>
              <a:t>Fluctuation</a:t>
            </a:r>
            <a:endParaRPr lang="en-US" sz="1400" dirty="0"/>
          </a:p>
        </p:txBody>
      </p:sp>
      <p:sp>
        <p:nvSpPr>
          <p:cNvPr id="650" name="TextBox 649"/>
          <p:cNvSpPr txBox="1"/>
          <p:nvPr/>
        </p:nvSpPr>
        <p:spPr>
          <a:xfrm>
            <a:off x="5840290" y="980326"/>
            <a:ext cx="2719477" cy="307777"/>
          </a:xfrm>
          <a:prstGeom prst="rect">
            <a:avLst/>
          </a:prstGeom>
          <a:noFill/>
        </p:spPr>
        <p:txBody>
          <a:bodyPr wrap="none" rtlCol="0">
            <a:spAutoFit/>
          </a:bodyPr>
          <a:lstStyle/>
          <a:p>
            <a:r>
              <a:rPr lang="en-US" sz="1400" dirty="0" err="1" smtClean="0"/>
              <a:t>Detrended</a:t>
            </a:r>
            <a:r>
              <a:rPr lang="en-US" sz="1400" dirty="0" smtClean="0"/>
              <a:t> Fluctuation Analysis</a:t>
            </a:r>
            <a:endParaRPr lang="en-US" sz="1400" dirty="0"/>
          </a:p>
        </p:txBody>
      </p:sp>
      <p:sp>
        <p:nvSpPr>
          <p:cNvPr id="651" name="Oval 650"/>
          <p:cNvSpPr>
            <a:spLocks noChangeAspect="1"/>
          </p:cNvSpPr>
          <p:nvPr/>
        </p:nvSpPr>
        <p:spPr>
          <a:xfrm>
            <a:off x="5400669" y="44322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2" name="Oval 651"/>
          <p:cNvSpPr>
            <a:spLocks noChangeAspect="1"/>
          </p:cNvSpPr>
          <p:nvPr/>
        </p:nvSpPr>
        <p:spPr>
          <a:xfrm>
            <a:off x="5486394" y="43719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3" name="Oval 652"/>
          <p:cNvSpPr>
            <a:spLocks noChangeAspect="1"/>
          </p:cNvSpPr>
          <p:nvPr/>
        </p:nvSpPr>
        <p:spPr>
          <a:xfrm>
            <a:off x="5559419" y="42132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4" name="Oval 653"/>
          <p:cNvSpPr>
            <a:spLocks noChangeAspect="1"/>
          </p:cNvSpPr>
          <p:nvPr/>
        </p:nvSpPr>
        <p:spPr>
          <a:xfrm>
            <a:off x="5692769" y="41306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 name="Oval 654"/>
          <p:cNvSpPr>
            <a:spLocks noChangeAspect="1"/>
          </p:cNvSpPr>
          <p:nvPr/>
        </p:nvSpPr>
        <p:spPr>
          <a:xfrm>
            <a:off x="5740394" y="41592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6" name="Oval 655"/>
          <p:cNvSpPr>
            <a:spLocks noChangeAspect="1"/>
          </p:cNvSpPr>
          <p:nvPr/>
        </p:nvSpPr>
        <p:spPr>
          <a:xfrm>
            <a:off x="5800719" y="41655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7" name="Oval 656"/>
          <p:cNvSpPr>
            <a:spLocks noChangeAspect="1"/>
          </p:cNvSpPr>
          <p:nvPr/>
        </p:nvSpPr>
        <p:spPr>
          <a:xfrm>
            <a:off x="5911844" y="39274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8" name="Oval 657"/>
          <p:cNvSpPr>
            <a:spLocks noChangeAspect="1"/>
          </p:cNvSpPr>
          <p:nvPr/>
        </p:nvSpPr>
        <p:spPr>
          <a:xfrm>
            <a:off x="6003919" y="39020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9" name="Oval 658"/>
          <p:cNvSpPr>
            <a:spLocks noChangeAspect="1"/>
          </p:cNvSpPr>
          <p:nvPr/>
        </p:nvSpPr>
        <p:spPr>
          <a:xfrm>
            <a:off x="6083294" y="38290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0" name="Oval 659"/>
          <p:cNvSpPr>
            <a:spLocks noChangeAspect="1"/>
          </p:cNvSpPr>
          <p:nvPr/>
        </p:nvSpPr>
        <p:spPr>
          <a:xfrm>
            <a:off x="6162669" y="38417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1" name="Oval 660"/>
          <p:cNvSpPr>
            <a:spLocks noChangeAspect="1"/>
          </p:cNvSpPr>
          <p:nvPr/>
        </p:nvSpPr>
        <p:spPr>
          <a:xfrm>
            <a:off x="6242044" y="37179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2" name="Oval 661"/>
          <p:cNvSpPr>
            <a:spLocks noChangeAspect="1"/>
          </p:cNvSpPr>
          <p:nvPr/>
        </p:nvSpPr>
        <p:spPr>
          <a:xfrm>
            <a:off x="6305544" y="37560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3" name="Oval 662"/>
          <p:cNvSpPr>
            <a:spLocks noChangeAspect="1"/>
          </p:cNvSpPr>
          <p:nvPr/>
        </p:nvSpPr>
        <p:spPr>
          <a:xfrm>
            <a:off x="6400794" y="35623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4" name="Oval 663"/>
          <p:cNvSpPr>
            <a:spLocks noChangeAspect="1"/>
          </p:cNvSpPr>
          <p:nvPr/>
        </p:nvSpPr>
        <p:spPr>
          <a:xfrm>
            <a:off x="6483344" y="36036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5" name="Oval 664"/>
          <p:cNvSpPr>
            <a:spLocks noChangeAspect="1"/>
          </p:cNvSpPr>
          <p:nvPr/>
        </p:nvSpPr>
        <p:spPr>
          <a:xfrm>
            <a:off x="6556369" y="35210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6" name="Oval 665"/>
          <p:cNvSpPr>
            <a:spLocks noChangeAspect="1"/>
          </p:cNvSpPr>
          <p:nvPr/>
        </p:nvSpPr>
        <p:spPr>
          <a:xfrm>
            <a:off x="6629394" y="35401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7" name="Oval 666"/>
          <p:cNvSpPr>
            <a:spLocks noChangeAspect="1"/>
          </p:cNvSpPr>
          <p:nvPr/>
        </p:nvSpPr>
        <p:spPr>
          <a:xfrm>
            <a:off x="6718294" y="33591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8" name="Oval 667"/>
          <p:cNvSpPr>
            <a:spLocks noChangeAspect="1"/>
          </p:cNvSpPr>
          <p:nvPr/>
        </p:nvSpPr>
        <p:spPr>
          <a:xfrm>
            <a:off x="6797669" y="33432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9" name="Oval 668"/>
          <p:cNvSpPr>
            <a:spLocks noChangeAspect="1"/>
          </p:cNvSpPr>
          <p:nvPr/>
        </p:nvSpPr>
        <p:spPr>
          <a:xfrm>
            <a:off x="6886569" y="32734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0" name="Oval 669"/>
          <p:cNvSpPr>
            <a:spLocks noChangeAspect="1"/>
          </p:cNvSpPr>
          <p:nvPr/>
        </p:nvSpPr>
        <p:spPr>
          <a:xfrm>
            <a:off x="6969119" y="31622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1" name="Oval 670"/>
          <p:cNvSpPr>
            <a:spLocks noChangeAspect="1"/>
          </p:cNvSpPr>
          <p:nvPr/>
        </p:nvSpPr>
        <p:spPr>
          <a:xfrm>
            <a:off x="7048494" y="31622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2" name="Oval 671"/>
          <p:cNvSpPr>
            <a:spLocks noChangeAspect="1"/>
          </p:cNvSpPr>
          <p:nvPr/>
        </p:nvSpPr>
        <p:spPr>
          <a:xfrm>
            <a:off x="7124694" y="30765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3" name="Oval 672"/>
          <p:cNvSpPr>
            <a:spLocks noChangeAspect="1"/>
          </p:cNvSpPr>
          <p:nvPr/>
        </p:nvSpPr>
        <p:spPr>
          <a:xfrm>
            <a:off x="7204069" y="30606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4" name="Oval 673"/>
          <p:cNvSpPr>
            <a:spLocks noChangeAspect="1"/>
          </p:cNvSpPr>
          <p:nvPr/>
        </p:nvSpPr>
        <p:spPr>
          <a:xfrm>
            <a:off x="7277094" y="29908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5" name="Oval 674"/>
          <p:cNvSpPr>
            <a:spLocks noChangeAspect="1"/>
          </p:cNvSpPr>
          <p:nvPr/>
        </p:nvSpPr>
        <p:spPr>
          <a:xfrm>
            <a:off x="7372344" y="29082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6" name="Oval 675"/>
          <p:cNvSpPr>
            <a:spLocks noChangeAspect="1"/>
          </p:cNvSpPr>
          <p:nvPr/>
        </p:nvSpPr>
        <p:spPr>
          <a:xfrm>
            <a:off x="7451719" y="28701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7" name="Oval 676"/>
          <p:cNvSpPr>
            <a:spLocks noChangeAspect="1"/>
          </p:cNvSpPr>
          <p:nvPr/>
        </p:nvSpPr>
        <p:spPr>
          <a:xfrm>
            <a:off x="7531094" y="26606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8" name="Oval 677"/>
          <p:cNvSpPr>
            <a:spLocks noChangeAspect="1"/>
          </p:cNvSpPr>
          <p:nvPr/>
        </p:nvSpPr>
        <p:spPr>
          <a:xfrm>
            <a:off x="7604119" y="27527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9" name="Oval 678"/>
          <p:cNvSpPr>
            <a:spLocks noChangeAspect="1"/>
          </p:cNvSpPr>
          <p:nvPr/>
        </p:nvSpPr>
        <p:spPr>
          <a:xfrm>
            <a:off x="7696194" y="25622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0" name="Oval 679"/>
          <p:cNvSpPr>
            <a:spLocks noChangeAspect="1"/>
          </p:cNvSpPr>
          <p:nvPr/>
        </p:nvSpPr>
        <p:spPr>
          <a:xfrm>
            <a:off x="7769219" y="27876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1" name="Oval 680"/>
          <p:cNvSpPr>
            <a:spLocks noChangeAspect="1"/>
          </p:cNvSpPr>
          <p:nvPr/>
        </p:nvSpPr>
        <p:spPr>
          <a:xfrm>
            <a:off x="7851769" y="25812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2" name="Oval 681"/>
          <p:cNvSpPr>
            <a:spLocks noChangeAspect="1"/>
          </p:cNvSpPr>
          <p:nvPr/>
        </p:nvSpPr>
        <p:spPr>
          <a:xfrm>
            <a:off x="7937494" y="25590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3" name="Oval 682"/>
          <p:cNvSpPr>
            <a:spLocks noChangeAspect="1"/>
          </p:cNvSpPr>
          <p:nvPr/>
        </p:nvSpPr>
        <p:spPr>
          <a:xfrm>
            <a:off x="8010519" y="24733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4" name="Oval 683"/>
          <p:cNvSpPr>
            <a:spLocks noChangeAspect="1"/>
          </p:cNvSpPr>
          <p:nvPr/>
        </p:nvSpPr>
        <p:spPr>
          <a:xfrm>
            <a:off x="8096244" y="22955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5" name="Oval 684"/>
          <p:cNvSpPr>
            <a:spLocks noChangeAspect="1"/>
          </p:cNvSpPr>
          <p:nvPr/>
        </p:nvSpPr>
        <p:spPr>
          <a:xfrm>
            <a:off x="8178794" y="238441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6" name="Oval 685"/>
          <p:cNvSpPr>
            <a:spLocks noChangeAspect="1"/>
          </p:cNvSpPr>
          <p:nvPr/>
        </p:nvSpPr>
        <p:spPr>
          <a:xfrm>
            <a:off x="8251819" y="2238369"/>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7" name="Oval 686"/>
          <p:cNvSpPr>
            <a:spLocks noChangeAspect="1"/>
          </p:cNvSpPr>
          <p:nvPr/>
        </p:nvSpPr>
        <p:spPr>
          <a:xfrm>
            <a:off x="8404219" y="22796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8" name="Oval 687"/>
          <p:cNvSpPr>
            <a:spLocks noChangeAspect="1"/>
          </p:cNvSpPr>
          <p:nvPr/>
        </p:nvSpPr>
        <p:spPr>
          <a:xfrm>
            <a:off x="8334369" y="21335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9" name="Oval 688"/>
          <p:cNvSpPr>
            <a:spLocks noChangeAspect="1"/>
          </p:cNvSpPr>
          <p:nvPr/>
        </p:nvSpPr>
        <p:spPr>
          <a:xfrm>
            <a:off x="8572494" y="204469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0" name="Oval 689"/>
          <p:cNvSpPr>
            <a:spLocks noChangeAspect="1"/>
          </p:cNvSpPr>
          <p:nvPr/>
        </p:nvSpPr>
        <p:spPr>
          <a:xfrm>
            <a:off x="8737594" y="25018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1" name="Oval 690"/>
          <p:cNvSpPr>
            <a:spLocks noChangeAspect="1"/>
          </p:cNvSpPr>
          <p:nvPr/>
        </p:nvSpPr>
        <p:spPr>
          <a:xfrm>
            <a:off x="8658219" y="25368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2" name="Oval 691"/>
          <p:cNvSpPr>
            <a:spLocks noChangeAspect="1"/>
          </p:cNvSpPr>
          <p:nvPr/>
        </p:nvSpPr>
        <p:spPr>
          <a:xfrm>
            <a:off x="8575669" y="26066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3" name="Oval 692"/>
          <p:cNvSpPr>
            <a:spLocks noChangeAspect="1"/>
          </p:cNvSpPr>
          <p:nvPr/>
        </p:nvSpPr>
        <p:spPr>
          <a:xfrm>
            <a:off x="8489944" y="25304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4" name="Oval 693"/>
          <p:cNvSpPr>
            <a:spLocks noChangeAspect="1"/>
          </p:cNvSpPr>
          <p:nvPr/>
        </p:nvSpPr>
        <p:spPr>
          <a:xfrm>
            <a:off x="8416919" y="26923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5" name="Oval 694"/>
          <p:cNvSpPr>
            <a:spLocks noChangeAspect="1"/>
          </p:cNvSpPr>
          <p:nvPr/>
        </p:nvSpPr>
        <p:spPr>
          <a:xfrm>
            <a:off x="8334369" y="27082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6" name="Oval 695"/>
          <p:cNvSpPr>
            <a:spLocks noChangeAspect="1"/>
          </p:cNvSpPr>
          <p:nvPr/>
        </p:nvSpPr>
        <p:spPr>
          <a:xfrm>
            <a:off x="8251819" y="27654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7" name="Oval 696"/>
          <p:cNvSpPr>
            <a:spLocks noChangeAspect="1"/>
          </p:cNvSpPr>
          <p:nvPr/>
        </p:nvSpPr>
        <p:spPr>
          <a:xfrm>
            <a:off x="8175619" y="27908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8" name="Oval 697"/>
          <p:cNvSpPr>
            <a:spLocks noChangeAspect="1"/>
          </p:cNvSpPr>
          <p:nvPr/>
        </p:nvSpPr>
        <p:spPr>
          <a:xfrm>
            <a:off x="8093069" y="28701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9" name="Oval 698"/>
          <p:cNvSpPr>
            <a:spLocks noChangeAspect="1"/>
          </p:cNvSpPr>
          <p:nvPr/>
        </p:nvSpPr>
        <p:spPr>
          <a:xfrm>
            <a:off x="8016869" y="28638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0" name="Oval 699"/>
          <p:cNvSpPr>
            <a:spLocks noChangeAspect="1"/>
          </p:cNvSpPr>
          <p:nvPr/>
        </p:nvSpPr>
        <p:spPr>
          <a:xfrm>
            <a:off x="7937494" y="29273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1" name="Oval 700"/>
          <p:cNvSpPr>
            <a:spLocks noChangeAspect="1"/>
          </p:cNvSpPr>
          <p:nvPr/>
        </p:nvSpPr>
        <p:spPr>
          <a:xfrm>
            <a:off x="7848594" y="29971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2" name="Oval 701"/>
          <p:cNvSpPr>
            <a:spLocks noChangeAspect="1"/>
          </p:cNvSpPr>
          <p:nvPr/>
        </p:nvSpPr>
        <p:spPr>
          <a:xfrm>
            <a:off x="7778744" y="29146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3" name="Oval 702"/>
          <p:cNvSpPr>
            <a:spLocks noChangeAspect="1"/>
          </p:cNvSpPr>
          <p:nvPr/>
        </p:nvSpPr>
        <p:spPr>
          <a:xfrm>
            <a:off x="7693019" y="30194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4" name="Oval 703"/>
          <p:cNvSpPr>
            <a:spLocks noChangeAspect="1"/>
          </p:cNvSpPr>
          <p:nvPr/>
        </p:nvSpPr>
        <p:spPr>
          <a:xfrm>
            <a:off x="7610469" y="30892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5" name="Oval 704"/>
          <p:cNvSpPr>
            <a:spLocks noChangeAspect="1"/>
          </p:cNvSpPr>
          <p:nvPr/>
        </p:nvSpPr>
        <p:spPr>
          <a:xfrm>
            <a:off x="7543794" y="31718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6" name="Oval 705"/>
          <p:cNvSpPr>
            <a:spLocks noChangeAspect="1"/>
          </p:cNvSpPr>
          <p:nvPr/>
        </p:nvSpPr>
        <p:spPr>
          <a:xfrm>
            <a:off x="7454894" y="31559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7" name="Oval 706"/>
          <p:cNvSpPr>
            <a:spLocks noChangeAspect="1"/>
          </p:cNvSpPr>
          <p:nvPr/>
        </p:nvSpPr>
        <p:spPr>
          <a:xfrm>
            <a:off x="7369169" y="32734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8" name="Oval 707"/>
          <p:cNvSpPr>
            <a:spLocks noChangeAspect="1"/>
          </p:cNvSpPr>
          <p:nvPr/>
        </p:nvSpPr>
        <p:spPr>
          <a:xfrm>
            <a:off x="7289794" y="33718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9" name="Oval 708"/>
          <p:cNvSpPr>
            <a:spLocks noChangeAspect="1"/>
          </p:cNvSpPr>
          <p:nvPr/>
        </p:nvSpPr>
        <p:spPr>
          <a:xfrm>
            <a:off x="7204069" y="33273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0" name="Oval 709"/>
          <p:cNvSpPr>
            <a:spLocks noChangeAspect="1"/>
          </p:cNvSpPr>
          <p:nvPr/>
        </p:nvSpPr>
        <p:spPr>
          <a:xfrm>
            <a:off x="7140569" y="34385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1" name="Oval 710"/>
          <p:cNvSpPr>
            <a:spLocks noChangeAspect="1"/>
          </p:cNvSpPr>
          <p:nvPr/>
        </p:nvSpPr>
        <p:spPr>
          <a:xfrm>
            <a:off x="7042144" y="34416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2" name="Oval 711"/>
          <p:cNvSpPr>
            <a:spLocks noChangeAspect="1"/>
          </p:cNvSpPr>
          <p:nvPr/>
        </p:nvSpPr>
        <p:spPr>
          <a:xfrm>
            <a:off x="6969119" y="34861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3" name="Oval 712"/>
          <p:cNvSpPr>
            <a:spLocks noChangeAspect="1"/>
          </p:cNvSpPr>
          <p:nvPr/>
        </p:nvSpPr>
        <p:spPr>
          <a:xfrm>
            <a:off x="6892919" y="34924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4" name="Oval 713"/>
          <p:cNvSpPr>
            <a:spLocks noChangeAspect="1"/>
          </p:cNvSpPr>
          <p:nvPr/>
        </p:nvSpPr>
        <p:spPr>
          <a:xfrm>
            <a:off x="6804019" y="35305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5" name="Oval 714"/>
          <p:cNvSpPr>
            <a:spLocks noChangeAspect="1"/>
          </p:cNvSpPr>
          <p:nvPr/>
        </p:nvSpPr>
        <p:spPr>
          <a:xfrm>
            <a:off x="6724644" y="36480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6" name="Oval 715"/>
          <p:cNvSpPr>
            <a:spLocks noChangeAspect="1"/>
          </p:cNvSpPr>
          <p:nvPr/>
        </p:nvSpPr>
        <p:spPr>
          <a:xfrm>
            <a:off x="6638919" y="36290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 name="Oval 716"/>
          <p:cNvSpPr>
            <a:spLocks noChangeAspect="1"/>
          </p:cNvSpPr>
          <p:nvPr/>
        </p:nvSpPr>
        <p:spPr>
          <a:xfrm>
            <a:off x="6562719" y="37210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8" name="Oval 717"/>
          <p:cNvSpPr>
            <a:spLocks noChangeAspect="1"/>
          </p:cNvSpPr>
          <p:nvPr/>
        </p:nvSpPr>
        <p:spPr>
          <a:xfrm>
            <a:off x="6486519" y="37877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9" name="Oval 718"/>
          <p:cNvSpPr>
            <a:spLocks noChangeAspect="1"/>
          </p:cNvSpPr>
          <p:nvPr/>
        </p:nvSpPr>
        <p:spPr>
          <a:xfrm>
            <a:off x="6407144" y="38385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0" name="Oval 719"/>
          <p:cNvSpPr>
            <a:spLocks noChangeAspect="1"/>
          </p:cNvSpPr>
          <p:nvPr/>
        </p:nvSpPr>
        <p:spPr>
          <a:xfrm>
            <a:off x="6308719" y="39020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1" name="Oval 720"/>
          <p:cNvSpPr>
            <a:spLocks noChangeAspect="1"/>
          </p:cNvSpPr>
          <p:nvPr/>
        </p:nvSpPr>
        <p:spPr>
          <a:xfrm>
            <a:off x="6242044" y="39242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2" name="Oval 721"/>
          <p:cNvSpPr>
            <a:spLocks noChangeAspect="1"/>
          </p:cNvSpPr>
          <p:nvPr/>
        </p:nvSpPr>
        <p:spPr>
          <a:xfrm>
            <a:off x="6175369" y="39973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3" name="Oval 722"/>
          <p:cNvSpPr>
            <a:spLocks noChangeAspect="1"/>
          </p:cNvSpPr>
          <p:nvPr/>
        </p:nvSpPr>
        <p:spPr>
          <a:xfrm>
            <a:off x="6095994" y="40258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4" name="Oval 723"/>
          <p:cNvSpPr>
            <a:spLocks noChangeAspect="1"/>
          </p:cNvSpPr>
          <p:nvPr/>
        </p:nvSpPr>
        <p:spPr>
          <a:xfrm>
            <a:off x="6013444" y="40893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5" name="Oval 724"/>
          <p:cNvSpPr>
            <a:spLocks noChangeAspect="1"/>
          </p:cNvSpPr>
          <p:nvPr/>
        </p:nvSpPr>
        <p:spPr>
          <a:xfrm>
            <a:off x="5927719" y="41687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6" name="Oval 725"/>
          <p:cNvSpPr>
            <a:spLocks noChangeAspect="1"/>
          </p:cNvSpPr>
          <p:nvPr/>
        </p:nvSpPr>
        <p:spPr>
          <a:xfrm>
            <a:off x="5819769" y="425766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 name="Oval 726"/>
          <p:cNvSpPr>
            <a:spLocks noChangeAspect="1"/>
          </p:cNvSpPr>
          <p:nvPr/>
        </p:nvSpPr>
        <p:spPr>
          <a:xfrm>
            <a:off x="5749919" y="428624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8" name="Oval 727"/>
          <p:cNvSpPr>
            <a:spLocks noChangeAspect="1"/>
          </p:cNvSpPr>
          <p:nvPr/>
        </p:nvSpPr>
        <p:spPr>
          <a:xfrm>
            <a:off x="5692769" y="43306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9" name="Oval 728"/>
          <p:cNvSpPr>
            <a:spLocks noChangeAspect="1"/>
          </p:cNvSpPr>
          <p:nvPr/>
        </p:nvSpPr>
        <p:spPr>
          <a:xfrm>
            <a:off x="5572119" y="44195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0" name="Oval 729"/>
          <p:cNvSpPr>
            <a:spLocks noChangeAspect="1"/>
          </p:cNvSpPr>
          <p:nvPr/>
        </p:nvSpPr>
        <p:spPr>
          <a:xfrm>
            <a:off x="5492744" y="44545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1" name="Oval 730"/>
          <p:cNvSpPr>
            <a:spLocks noChangeAspect="1"/>
          </p:cNvSpPr>
          <p:nvPr/>
        </p:nvSpPr>
        <p:spPr>
          <a:xfrm>
            <a:off x="5391144" y="4530719"/>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4" name="Straight Connector 733"/>
          <p:cNvCxnSpPr>
            <a:endCxn id="689" idx="7"/>
          </p:cNvCxnSpPr>
          <p:nvPr/>
        </p:nvCxnSpPr>
        <p:spPr>
          <a:xfrm flipV="1">
            <a:off x="5372100" y="2055854"/>
            <a:ext cx="3262833" cy="243994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8" name="Straight Connector 737"/>
          <p:cNvCxnSpPr>
            <a:stCxn id="731" idx="5"/>
          </p:cNvCxnSpPr>
          <p:nvPr/>
        </p:nvCxnSpPr>
        <p:spPr>
          <a:xfrm rot="5400000" flipH="1" flipV="1">
            <a:off x="6010559" y="1868723"/>
            <a:ext cx="2170063" cy="3284017"/>
          </a:xfrm>
          <a:prstGeom prst="line">
            <a:avLst/>
          </a:prstGeom>
          <a:ln>
            <a:solidFill>
              <a:srgbClr val="D20000"/>
            </a:solidFill>
          </a:ln>
        </p:spPr>
        <p:style>
          <a:lnRef idx="2">
            <a:schemeClr val="accent1"/>
          </a:lnRef>
          <a:fillRef idx="0">
            <a:schemeClr val="accent1"/>
          </a:fillRef>
          <a:effectRef idx="1">
            <a:schemeClr val="accent1"/>
          </a:effectRef>
          <a:fontRef idx="minor">
            <a:schemeClr val="tx1"/>
          </a:fontRef>
        </p:style>
      </p:cxnSp>
      <p:sp>
        <p:nvSpPr>
          <p:cNvPr id="739" name="TextBox 738"/>
          <p:cNvSpPr txBox="1"/>
          <p:nvPr/>
        </p:nvSpPr>
        <p:spPr>
          <a:xfrm>
            <a:off x="6057900" y="2933700"/>
            <a:ext cx="842498" cy="307777"/>
          </a:xfrm>
          <a:prstGeom prst="rect">
            <a:avLst/>
          </a:prstGeom>
          <a:noFill/>
        </p:spPr>
        <p:txBody>
          <a:bodyPr wrap="none" rtlCol="0">
            <a:spAutoFit/>
          </a:bodyPr>
          <a:lstStyle/>
          <a:p>
            <a:r>
              <a:rPr lang="en-US" sz="1400" dirty="0" err="1" smtClean="0"/>
              <a:t>α</a:t>
            </a:r>
            <a:r>
              <a:rPr lang="en-US" sz="1400" dirty="0" smtClean="0"/>
              <a:t> = 0.69  </a:t>
            </a:r>
            <a:endParaRPr lang="en-US" sz="1400" dirty="0"/>
          </a:p>
        </p:txBody>
      </p:sp>
      <p:sp>
        <p:nvSpPr>
          <p:cNvPr id="740" name="TextBox 739"/>
          <p:cNvSpPr txBox="1"/>
          <p:nvPr/>
        </p:nvSpPr>
        <p:spPr>
          <a:xfrm>
            <a:off x="6743700" y="3759200"/>
            <a:ext cx="842498" cy="307777"/>
          </a:xfrm>
          <a:prstGeom prst="rect">
            <a:avLst/>
          </a:prstGeom>
          <a:noFill/>
        </p:spPr>
        <p:txBody>
          <a:bodyPr wrap="none" rtlCol="0">
            <a:spAutoFit/>
          </a:bodyPr>
          <a:lstStyle/>
          <a:p>
            <a:r>
              <a:rPr lang="en-US" sz="1400" dirty="0" err="1" smtClean="0"/>
              <a:t>α</a:t>
            </a:r>
            <a:r>
              <a:rPr lang="en-US" sz="1400" dirty="0" smtClean="0"/>
              <a:t> = 0.58  </a:t>
            </a:r>
            <a:endParaRPr lang="en-US" sz="1400" dirty="0"/>
          </a:p>
        </p:txBody>
      </p:sp>
      <p:sp>
        <p:nvSpPr>
          <p:cNvPr id="741" name="TextBox 740"/>
          <p:cNvSpPr txBox="1"/>
          <p:nvPr/>
        </p:nvSpPr>
        <p:spPr>
          <a:xfrm>
            <a:off x="5588000" y="1562100"/>
            <a:ext cx="1377300" cy="307777"/>
          </a:xfrm>
          <a:prstGeom prst="rect">
            <a:avLst/>
          </a:prstGeom>
          <a:noFill/>
        </p:spPr>
        <p:txBody>
          <a:bodyPr wrap="none" rtlCol="0">
            <a:spAutoFit/>
          </a:bodyPr>
          <a:lstStyle/>
          <a:p>
            <a:r>
              <a:rPr lang="en-US" sz="1400" b="1" dirty="0" smtClean="0"/>
              <a:t>Young patient</a:t>
            </a:r>
            <a:endParaRPr lang="en-US" sz="1400" b="1" dirty="0"/>
          </a:p>
        </p:txBody>
      </p:sp>
      <p:sp>
        <p:nvSpPr>
          <p:cNvPr id="743" name="TextBox 742"/>
          <p:cNvSpPr txBox="1"/>
          <p:nvPr/>
        </p:nvSpPr>
        <p:spPr>
          <a:xfrm>
            <a:off x="5588000" y="1816100"/>
            <a:ext cx="1428596" cy="307777"/>
          </a:xfrm>
          <a:prstGeom prst="rect">
            <a:avLst/>
          </a:prstGeom>
          <a:noFill/>
        </p:spPr>
        <p:txBody>
          <a:bodyPr wrap="none" rtlCol="0">
            <a:spAutoFit/>
          </a:bodyPr>
          <a:lstStyle/>
          <a:p>
            <a:r>
              <a:rPr lang="en-US" sz="1400" b="1" dirty="0" smtClean="0"/>
              <a:t>Elderly patient</a:t>
            </a:r>
            <a:endParaRPr lang="en-US" sz="1400" b="1" dirty="0"/>
          </a:p>
        </p:txBody>
      </p:sp>
      <p:sp>
        <p:nvSpPr>
          <p:cNvPr id="744" name="Oval 743"/>
          <p:cNvSpPr>
            <a:spLocks noChangeAspect="1"/>
          </p:cNvSpPr>
          <p:nvPr/>
        </p:nvSpPr>
        <p:spPr>
          <a:xfrm>
            <a:off x="5558360" y="1708144"/>
            <a:ext cx="73152" cy="76204"/>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5" name="Oval 744"/>
          <p:cNvSpPr>
            <a:spLocks noChangeAspect="1"/>
          </p:cNvSpPr>
          <p:nvPr/>
        </p:nvSpPr>
        <p:spPr>
          <a:xfrm>
            <a:off x="5559419" y="1930394"/>
            <a:ext cx="73152" cy="76204"/>
          </a:xfrm>
          <a:prstGeom prst="ellipse">
            <a:avLst/>
          </a:prstGeom>
          <a:solidFill>
            <a:srgbClr val="D20000"/>
          </a:solidFill>
          <a:ln>
            <a:solidFill>
              <a:srgbClr val="D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6" name="TextBox 745"/>
          <p:cNvSpPr txBox="1"/>
          <p:nvPr/>
        </p:nvSpPr>
        <p:spPr>
          <a:xfrm>
            <a:off x="1037166" y="1409700"/>
            <a:ext cx="1377300" cy="307777"/>
          </a:xfrm>
          <a:prstGeom prst="rect">
            <a:avLst/>
          </a:prstGeom>
          <a:noFill/>
        </p:spPr>
        <p:txBody>
          <a:bodyPr wrap="none" rtlCol="0">
            <a:spAutoFit/>
          </a:bodyPr>
          <a:lstStyle/>
          <a:p>
            <a:r>
              <a:rPr lang="en-US" sz="1400" b="1" dirty="0" smtClean="0"/>
              <a:t>Young patient</a:t>
            </a:r>
            <a:endParaRPr lang="en-US" sz="1400" b="1" dirty="0"/>
          </a:p>
        </p:txBody>
      </p:sp>
      <p:sp>
        <p:nvSpPr>
          <p:cNvPr id="747" name="TextBox 746"/>
          <p:cNvSpPr txBox="1"/>
          <p:nvPr/>
        </p:nvSpPr>
        <p:spPr>
          <a:xfrm>
            <a:off x="1007533" y="3581400"/>
            <a:ext cx="1428596" cy="307777"/>
          </a:xfrm>
          <a:prstGeom prst="rect">
            <a:avLst/>
          </a:prstGeom>
          <a:noFill/>
        </p:spPr>
        <p:txBody>
          <a:bodyPr wrap="none" rtlCol="0">
            <a:spAutoFit/>
          </a:bodyPr>
          <a:lstStyle/>
          <a:p>
            <a:r>
              <a:rPr lang="en-US" sz="1400" b="1" dirty="0" smtClean="0"/>
              <a:t>Elderly patient</a:t>
            </a:r>
            <a:endParaRPr lang="en-US" sz="1400" b="1" dirty="0"/>
          </a:p>
        </p:txBody>
      </p:sp>
      <p:sp>
        <p:nvSpPr>
          <p:cNvPr id="559" name="TextBox 558"/>
          <p:cNvSpPr txBox="1"/>
          <p:nvPr/>
        </p:nvSpPr>
        <p:spPr>
          <a:xfrm>
            <a:off x="0" y="6550223"/>
            <a:ext cx="3894002" cy="307777"/>
          </a:xfrm>
          <a:prstGeom prst="rect">
            <a:avLst/>
          </a:prstGeom>
          <a:noFill/>
        </p:spPr>
        <p:txBody>
          <a:bodyPr wrap="none" rtlCol="0">
            <a:spAutoFit/>
          </a:bodyPr>
          <a:lstStyle/>
          <a:p>
            <a:r>
              <a:rPr lang="en-US" sz="1400" dirty="0" smtClean="0"/>
              <a:t>Goldberger Proc Am Thor Soc 2006;3:467-472 </a:t>
            </a:r>
            <a:endParaRPr lang="en-US" sz="1400" dirty="0"/>
          </a:p>
        </p:txBody>
      </p:sp>
    </p:spTree>
    <p:extLst>
      <p:ext uri="{BB962C8B-B14F-4D97-AF65-F5344CB8AC3E}">
        <p14:creationId xmlns:p14="http://schemas.microsoft.com/office/powerpoint/2010/main" val="37990788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109538" y="323850"/>
            <a:ext cx="8858250" cy="666750"/>
          </a:xfrm>
        </p:spPr>
        <p:txBody>
          <a:bodyPr/>
          <a:lstStyle/>
          <a:p>
            <a:pPr eaLnBrk="1" hangingPunct="1"/>
            <a:r>
              <a:rPr lang="en-US" sz="3600" b="1" smtClean="0"/>
              <a:t>Biomedical Informatics in Perspective</a:t>
            </a:r>
          </a:p>
        </p:txBody>
      </p:sp>
      <p:sp>
        <p:nvSpPr>
          <p:cNvPr id="5" name="Text Box 3"/>
          <p:cNvSpPr txBox="1">
            <a:spLocks noChangeArrowheads="1"/>
          </p:cNvSpPr>
          <p:nvPr/>
        </p:nvSpPr>
        <p:spPr bwMode="auto">
          <a:xfrm>
            <a:off x="136525" y="1736725"/>
            <a:ext cx="1903413" cy="369888"/>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bg2"/>
                </a:solidFill>
                <a:latin typeface="Helvetica" pitchFamily="2" charset="0"/>
              </a:rPr>
              <a:t>Basic Research</a:t>
            </a:r>
          </a:p>
        </p:txBody>
      </p:sp>
      <p:grpSp>
        <p:nvGrpSpPr>
          <p:cNvPr id="6" name="Group 4"/>
          <p:cNvGrpSpPr>
            <a:grpSpLocks/>
          </p:cNvGrpSpPr>
          <p:nvPr/>
        </p:nvGrpSpPr>
        <p:grpSpPr bwMode="auto">
          <a:xfrm>
            <a:off x="50800" y="1905000"/>
            <a:ext cx="2235200" cy="3810000"/>
            <a:chOff x="-21" y="1081"/>
            <a:chExt cx="1408" cy="2400"/>
          </a:xfrm>
        </p:grpSpPr>
        <p:sp>
          <p:nvSpPr>
            <p:cNvPr id="7" name="Line 5"/>
            <p:cNvSpPr>
              <a:spLocks noChangeShapeType="1"/>
            </p:cNvSpPr>
            <p:nvPr/>
          </p:nvSpPr>
          <p:spPr bwMode="auto">
            <a:xfrm>
              <a:off x="1387" y="1081"/>
              <a:ext cx="0" cy="2067"/>
            </a:xfrm>
            <a:prstGeom prst="line">
              <a:avLst/>
            </a:prstGeom>
            <a:noFill/>
            <a:ln w="76200">
              <a:solidFill>
                <a:schemeClr val="tx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6"/>
            <p:cNvSpPr txBox="1">
              <a:spLocks noChangeArrowheads="1"/>
            </p:cNvSpPr>
            <p:nvPr/>
          </p:nvSpPr>
          <p:spPr bwMode="auto">
            <a:xfrm>
              <a:off x="-21" y="3074"/>
              <a:ext cx="1344" cy="407"/>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dirty="0">
                  <a:solidFill>
                    <a:schemeClr val="bg2"/>
                  </a:solidFill>
                  <a:latin typeface="Helvetica" pitchFamily="2" charset="0"/>
                </a:rPr>
                <a:t>Applied Research</a:t>
              </a:r>
            </a:p>
            <a:p>
              <a:pPr algn="ctr" eaLnBrk="1" hangingPunct="1"/>
              <a:r>
                <a:rPr lang="en-US" b="1" dirty="0">
                  <a:solidFill>
                    <a:schemeClr val="bg2"/>
                  </a:solidFill>
                  <a:latin typeface="Helvetica" pitchFamily="2" charset="0"/>
                </a:rPr>
                <a:t>And Practice</a:t>
              </a:r>
            </a:p>
          </p:txBody>
        </p:sp>
      </p:grpSp>
      <p:sp>
        <p:nvSpPr>
          <p:cNvPr id="9" name="Text Box 7"/>
          <p:cNvSpPr txBox="1">
            <a:spLocks noChangeArrowheads="1"/>
          </p:cNvSpPr>
          <p:nvPr/>
        </p:nvSpPr>
        <p:spPr bwMode="auto">
          <a:xfrm>
            <a:off x="2971800" y="16002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dirty="0">
                <a:latin typeface="Helvetica" pitchFamily="2" charset="0"/>
              </a:rPr>
              <a:t>Biomedical Informatics Methods, Techniques, and Theories</a:t>
            </a:r>
          </a:p>
        </p:txBody>
      </p:sp>
      <p:sp>
        <p:nvSpPr>
          <p:cNvPr id="10" name="Text Box 8"/>
          <p:cNvSpPr txBox="1">
            <a:spLocks noChangeArrowheads="1"/>
          </p:cNvSpPr>
          <p:nvPr/>
        </p:nvSpPr>
        <p:spPr bwMode="auto">
          <a:xfrm>
            <a:off x="4062413" y="4575175"/>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Imaging Informatics</a:t>
            </a:r>
          </a:p>
        </p:txBody>
      </p:sp>
      <p:sp>
        <p:nvSpPr>
          <p:cNvPr id="11" name="Line 9"/>
          <p:cNvSpPr>
            <a:spLocks noChangeShapeType="1"/>
          </p:cNvSpPr>
          <p:nvPr/>
        </p:nvSpPr>
        <p:spPr bwMode="auto">
          <a:xfrm flipH="1">
            <a:off x="4773613" y="2438400"/>
            <a:ext cx="331787" cy="19113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10"/>
          <p:cNvSpPr txBox="1">
            <a:spLocks noChangeArrowheads="1"/>
          </p:cNvSpPr>
          <p:nvPr/>
        </p:nvSpPr>
        <p:spPr bwMode="auto">
          <a:xfrm>
            <a:off x="5265738" y="4575175"/>
            <a:ext cx="1803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Clinical Informatics</a:t>
            </a:r>
          </a:p>
        </p:txBody>
      </p:sp>
      <p:sp>
        <p:nvSpPr>
          <p:cNvPr id="13" name="Line 11"/>
          <p:cNvSpPr>
            <a:spLocks noChangeShapeType="1"/>
          </p:cNvSpPr>
          <p:nvPr/>
        </p:nvSpPr>
        <p:spPr bwMode="auto">
          <a:xfrm>
            <a:off x="6096000" y="2438400"/>
            <a:ext cx="44450" cy="19113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2"/>
          <p:cNvSpPr>
            <a:spLocks noChangeShapeType="1"/>
          </p:cNvSpPr>
          <p:nvPr/>
        </p:nvSpPr>
        <p:spPr bwMode="auto">
          <a:xfrm flipH="1">
            <a:off x="3362325" y="2438400"/>
            <a:ext cx="447675" cy="18859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Text Box 13"/>
          <p:cNvSpPr txBox="1">
            <a:spLocks noChangeArrowheads="1"/>
          </p:cNvSpPr>
          <p:nvPr/>
        </p:nvSpPr>
        <p:spPr bwMode="auto">
          <a:xfrm>
            <a:off x="2281238" y="4711700"/>
            <a:ext cx="1992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Bioinformatics</a:t>
            </a:r>
          </a:p>
        </p:txBody>
      </p:sp>
      <p:sp>
        <p:nvSpPr>
          <p:cNvPr id="16" name="Text Box 14"/>
          <p:cNvSpPr txBox="1">
            <a:spLocks noChangeArrowheads="1"/>
          </p:cNvSpPr>
          <p:nvPr/>
        </p:nvSpPr>
        <p:spPr bwMode="auto">
          <a:xfrm>
            <a:off x="6869113" y="4575175"/>
            <a:ext cx="1973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latin typeface="Helvetica" pitchFamily="2" charset="0"/>
              </a:rPr>
              <a:t>Public Health Informatics</a:t>
            </a:r>
          </a:p>
        </p:txBody>
      </p:sp>
      <p:sp>
        <p:nvSpPr>
          <p:cNvPr id="17" name="Line 15"/>
          <p:cNvSpPr>
            <a:spLocks noChangeShapeType="1"/>
          </p:cNvSpPr>
          <p:nvPr/>
        </p:nvSpPr>
        <p:spPr bwMode="auto">
          <a:xfrm>
            <a:off x="6878638" y="2425700"/>
            <a:ext cx="676275" cy="19113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8" name="Group 16"/>
          <p:cNvGrpSpPr>
            <a:grpSpLocks/>
          </p:cNvGrpSpPr>
          <p:nvPr/>
        </p:nvGrpSpPr>
        <p:grpSpPr bwMode="auto">
          <a:xfrm>
            <a:off x="2209800" y="5592763"/>
            <a:ext cx="6400800" cy="1071562"/>
            <a:chOff x="1392" y="3523"/>
            <a:chExt cx="4032" cy="675"/>
          </a:xfrm>
        </p:grpSpPr>
        <p:sp>
          <p:nvSpPr>
            <p:cNvPr id="19" name="Line 17"/>
            <p:cNvSpPr>
              <a:spLocks noChangeShapeType="1"/>
            </p:cNvSpPr>
            <p:nvPr/>
          </p:nvSpPr>
          <p:spPr bwMode="auto">
            <a:xfrm>
              <a:off x="1548" y="3523"/>
              <a:ext cx="3845"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wrap="none" lIns="90488" tIns="44450" rIns="90488" bIns="44450">
              <a:spAutoFit/>
            </a:bodyPr>
            <a:lstStyle/>
            <a:p>
              <a:endParaRPr lang="en-US"/>
            </a:p>
          </p:txBody>
        </p:sp>
        <p:sp>
          <p:nvSpPr>
            <p:cNvPr id="20" name="Text Box 18"/>
            <p:cNvSpPr txBox="1">
              <a:spLocks noChangeArrowheads="1"/>
            </p:cNvSpPr>
            <p:nvPr/>
          </p:nvSpPr>
          <p:spPr bwMode="auto">
            <a:xfrm>
              <a:off x="1392" y="3618"/>
              <a:ext cx="1093" cy="580"/>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latin typeface="Helvetica" pitchFamily="2" charset="0"/>
                </a:rPr>
                <a:t>Molecular and</a:t>
              </a:r>
            </a:p>
            <a:p>
              <a:pPr algn="ctr" eaLnBrk="1" hangingPunct="1"/>
              <a:r>
                <a:rPr lang="en-US" b="1">
                  <a:solidFill>
                    <a:schemeClr val="bg1"/>
                  </a:solidFill>
                  <a:latin typeface="Helvetica" pitchFamily="2" charset="0"/>
                </a:rPr>
                <a:t>Cellular</a:t>
              </a:r>
            </a:p>
            <a:p>
              <a:pPr algn="ctr" eaLnBrk="1" hangingPunct="1"/>
              <a:r>
                <a:rPr lang="en-US" b="1">
                  <a:solidFill>
                    <a:schemeClr val="bg1"/>
                  </a:solidFill>
                  <a:latin typeface="Helvetica" pitchFamily="2" charset="0"/>
                </a:rPr>
                <a:t>Processes</a:t>
              </a:r>
            </a:p>
          </p:txBody>
        </p:sp>
        <p:sp>
          <p:nvSpPr>
            <p:cNvPr id="21" name="Text Box 19"/>
            <p:cNvSpPr txBox="1">
              <a:spLocks noChangeArrowheads="1"/>
            </p:cNvSpPr>
            <p:nvPr/>
          </p:nvSpPr>
          <p:spPr bwMode="auto">
            <a:xfrm>
              <a:off x="2531" y="3704"/>
              <a:ext cx="953" cy="406"/>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latin typeface="Helvetica" pitchFamily="2" charset="0"/>
                </a:rPr>
                <a:t>Tissues and</a:t>
              </a:r>
            </a:p>
            <a:p>
              <a:pPr algn="ctr" eaLnBrk="1" hangingPunct="1"/>
              <a:r>
                <a:rPr lang="en-US" b="1">
                  <a:solidFill>
                    <a:schemeClr val="bg1"/>
                  </a:solidFill>
                  <a:latin typeface="Helvetica" pitchFamily="2" charset="0"/>
                </a:rPr>
                <a:t>Organs</a:t>
              </a:r>
            </a:p>
          </p:txBody>
        </p:sp>
        <p:sp>
          <p:nvSpPr>
            <p:cNvPr id="22" name="Text Box 20"/>
            <p:cNvSpPr txBox="1">
              <a:spLocks noChangeArrowheads="1"/>
            </p:cNvSpPr>
            <p:nvPr/>
          </p:nvSpPr>
          <p:spPr bwMode="auto">
            <a:xfrm>
              <a:off x="3542" y="3704"/>
              <a:ext cx="874" cy="406"/>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dirty="0">
                  <a:solidFill>
                    <a:schemeClr val="bg1"/>
                  </a:solidFill>
                  <a:latin typeface="Helvetica" pitchFamily="2" charset="0"/>
                </a:rPr>
                <a:t>Individuals</a:t>
              </a:r>
            </a:p>
            <a:p>
              <a:pPr algn="ctr" eaLnBrk="1" hangingPunct="1"/>
              <a:r>
                <a:rPr lang="en-US" b="1" dirty="0">
                  <a:solidFill>
                    <a:schemeClr val="bg1"/>
                  </a:solidFill>
                  <a:latin typeface="Helvetica" pitchFamily="2" charset="0"/>
                </a:rPr>
                <a:t>(Patients)</a:t>
              </a:r>
            </a:p>
          </p:txBody>
        </p:sp>
        <p:sp>
          <p:nvSpPr>
            <p:cNvPr id="23" name="Text Box 21"/>
            <p:cNvSpPr txBox="1">
              <a:spLocks noChangeArrowheads="1"/>
            </p:cNvSpPr>
            <p:nvPr/>
          </p:nvSpPr>
          <p:spPr bwMode="auto">
            <a:xfrm>
              <a:off x="4469" y="3704"/>
              <a:ext cx="955" cy="406"/>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a:solidFill>
                    <a:schemeClr val="bg1"/>
                  </a:solidFill>
                  <a:latin typeface="Helvetica" pitchFamily="2" charset="0"/>
                </a:rPr>
                <a:t>Populations</a:t>
              </a:r>
            </a:p>
            <a:p>
              <a:pPr algn="ctr" eaLnBrk="1" hangingPunct="1"/>
              <a:r>
                <a:rPr lang="en-US" b="1">
                  <a:solidFill>
                    <a:schemeClr val="bg1"/>
                  </a:solidFill>
                  <a:latin typeface="Helvetica" pitchFamily="2" charset="0"/>
                </a:rPr>
                <a:t>And Society</a:t>
              </a:r>
            </a:p>
          </p:txBody>
        </p:sp>
      </p:grpSp>
      <p:sp>
        <p:nvSpPr>
          <p:cNvPr id="24" name="Text Box 22"/>
          <p:cNvSpPr txBox="1">
            <a:spLocks noChangeArrowheads="1"/>
          </p:cNvSpPr>
          <p:nvPr/>
        </p:nvSpPr>
        <p:spPr bwMode="auto">
          <a:xfrm>
            <a:off x="246063" y="2819400"/>
            <a:ext cx="8651875" cy="592138"/>
          </a:xfrm>
          <a:prstGeom prst="rect">
            <a:avLst/>
          </a:prstGeom>
          <a:solidFill>
            <a:srgbClr val="00B0F0"/>
          </a:solidFill>
          <a:ln w="12700">
            <a:solidFill>
              <a:schemeClr val="hlink"/>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a:solidFill>
                  <a:schemeClr val="bg1"/>
                </a:solidFill>
                <a:latin typeface="Helvetica" pitchFamily="2" charset="0"/>
              </a:rPr>
              <a:t>Biomedical Informatics ≠ Health Informatics</a:t>
            </a:r>
          </a:p>
        </p:txBody>
      </p:sp>
      <p:sp>
        <p:nvSpPr>
          <p:cNvPr id="25" name="Rectangle 23"/>
          <p:cNvSpPr>
            <a:spLocks noChangeArrowheads="1"/>
          </p:cNvSpPr>
          <p:nvPr/>
        </p:nvSpPr>
        <p:spPr bwMode="auto">
          <a:xfrm>
            <a:off x="5486400" y="4343400"/>
            <a:ext cx="3214688" cy="10668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pitchFamily="2" charset="0"/>
            </a:endParaRPr>
          </a:p>
        </p:txBody>
      </p:sp>
      <p:sp>
        <p:nvSpPr>
          <p:cNvPr id="26" name="Text Box 24"/>
          <p:cNvSpPr txBox="1">
            <a:spLocks noChangeArrowheads="1"/>
          </p:cNvSpPr>
          <p:nvPr/>
        </p:nvSpPr>
        <p:spPr bwMode="auto">
          <a:xfrm>
            <a:off x="5410200" y="3635375"/>
            <a:ext cx="3290888" cy="519113"/>
          </a:xfrm>
          <a:prstGeom prst="rect">
            <a:avLst/>
          </a:prstGeom>
          <a:solidFill>
            <a:srgbClr val="00B0F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solidFill>
                  <a:schemeClr val="bg1"/>
                </a:solidFill>
                <a:latin typeface="Helvetica" pitchFamily="2" charset="0"/>
              </a:rPr>
              <a:t>Health Informatics</a:t>
            </a:r>
          </a:p>
        </p:txBody>
      </p:sp>
      <p:sp>
        <p:nvSpPr>
          <p:cNvPr id="27" name="TextBox 24"/>
          <p:cNvSpPr txBox="1">
            <a:spLocks noChangeArrowheads="1"/>
          </p:cNvSpPr>
          <p:nvPr/>
        </p:nvSpPr>
        <p:spPr bwMode="auto">
          <a:xfrm>
            <a:off x="136525" y="6411913"/>
            <a:ext cx="151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 AMIA 2011</a:t>
            </a:r>
          </a:p>
        </p:txBody>
      </p:sp>
      <p:sp>
        <p:nvSpPr>
          <p:cNvPr id="2" name="Rectangle 1"/>
          <p:cNvSpPr/>
          <p:nvPr/>
        </p:nvSpPr>
        <p:spPr>
          <a:xfrm>
            <a:off x="1066800" y="1689102"/>
            <a:ext cx="7086600" cy="27304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smtClean="0"/>
              <a:t>Clinical Informatics</a:t>
            </a:r>
          </a:p>
          <a:p>
            <a:pPr algn="ctr"/>
            <a:endParaRPr lang="en-US" dirty="0" smtClean="0"/>
          </a:p>
          <a:p>
            <a:r>
              <a:rPr lang="en-US" sz="2400" dirty="0" smtClean="0"/>
              <a:t>Deals </a:t>
            </a:r>
            <a:r>
              <a:rPr lang="en-US" sz="2400" dirty="0"/>
              <a:t>with biomedical information, data and </a:t>
            </a:r>
            <a:r>
              <a:rPr lang="en-US" sz="2400" dirty="0" smtClean="0"/>
              <a:t>knowledge storage, retrieval, and optimal </a:t>
            </a:r>
            <a:r>
              <a:rPr lang="en-US" sz="2400" dirty="0"/>
              <a:t>use for problem solving and decision </a:t>
            </a:r>
            <a:r>
              <a:rPr lang="en-US" sz="2400" dirty="0" smtClean="0"/>
              <a:t>making</a:t>
            </a:r>
          </a:p>
          <a:p>
            <a:endParaRPr lang="en-US" sz="2400" dirty="0"/>
          </a:p>
          <a:p>
            <a:r>
              <a:rPr lang="en-US" sz="2400" dirty="0"/>
              <a:t>…as applied to problems in clinical care.</a:t>
            </a:r>
            <a:r>
              <a:rPr lang="en-US" dirty="0"/>
              <a:t> </a:t>
            </a:r>
          </a:p>
        </p:txBody>
      </p:sp>
    </p:spTree>
    <p:extLst>
      <p:ext uri="{BB962C8B-B14F-4D97-AF65-F5344CB8AC3E}">
        <p14:creationId xmlns:p14="http://schemas.microsoft.com/office/powerpoint/2010/main" val="39929067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uster Analysis and Patient States.pdf"/>
          <p:cNvPicPr>
            <a:picLocks noChangeAspect="1"/>
          </p:cNvPicPr>
          <p:nvPr/>
        </p:nvPicPr>
        <p:blipFill>
          <a:blip r:embed="rId3"/>
          <a:srcRect l="8471" t="4081" r="8471" b="31466"/>
          <a:stretch>
            <a:fillRect/>
          </a:stretch>
        </p:blipFill>
        <p:spPr>
          <a:xfrm>
            <a:off x="1667806" y="228601"/>
            <a:ext cx="5808389" cy="6011337"/>
          </a:xfrm>
          <a:prstGeom prst="rect">
            <a:avLst/>
          </a:prstGeom>
          <a:solidFill>
            <a:schemeClr val="bg1"/>
          </a:solidFill>
        </p:spPr>
      </p:pic>
    </p:spTree>
    <p:extLst>
      <p:ext uri="{BB962C8B-B14F-4D97-AF65-F5344CB8AC3E}">
        <p14:creationId xmlns:p14="http://schemas.microsoft.com/office/powerpoint/2010/main" val="13176488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x many clusters"/>
          <p:cNvPicPr>
            <a:picLocks noChangeAspect="1" noChangeArrowheads="1"/>
          </p:cNvPicPr>
          <p:nvPr/>
        </p:nvPicPr>
        <p:blipFill>
          <a:blip r:embed="rId3"/>
          <a:srcRect l="2295" r="6885" b="727"/>
          <a:stretch>
            <a:fillRect/>
          </a:stretch>
        </p:blipFill>
        <p:spPr bwMode="auto">
          <a:xfrm>
            <a:off x="0" y="1498600"/>
            <a:ext cx="9144000" cy="4343400"/>
          </a:xfrm>
          <a:prstGeom prst="rect">
            <a:avLst/>
          </a:prstGeom>
          <a:noFill/>
        </p:spPr>
      </p:pic>
      <p:sp>
        <p:nvSpPr>
          <p:cNvPr id="3" name="Text Box 3"/>
          <p:cNvSpPr txBox="1">
            <a:spLocks noChangeArrowheads="1"/>
          </p:cNvSpPr>
          <p:nvPr/>
        </p:nvSpPr>
        <p:spPr bwMode="auto">
          <a:xfrm>
            <a:off x="541867" y="1143000"/>
            <a:ext cx="941634" cy="346249"/>
          </a:xfrm>
          <a:prstGeom prst="rect">
            <a:avLst/>
          </a:prstGeom>
          <a:noFill/>
          <a:ln w="9525">
            <a:noFill/>
            <a:miter lim="800000"/>
            <a:headEnd/>
            <a:tailEnd/>
          </a:ln>
          <a:effectLst/>
        </p:spPr>
        <p:txBody>
          <a:bodyPr wrap="none" anchor="ctr">
            <a:prstTxWarp prst="textNoShape">
              <a:avLst/>
            </a:prstTxWarp>
            <a:spAutoFit/>
          </a:bodyPr>
          <a:lstStyle/>
          <a:p>
            <a:pPr algn="ctr" eaLnBrk="1" hangingPunct="1">
              <a:lnSpc>
                <a:spcPct val="90000"/>
              </a:lnSpc>
              <a:spcBef>
                <a:spcPct val="20000"/>
              </a:spcBef>
            </a:pPr>
            <a:r>
              <a:rPr lang="en-US" b="1" dirty="0">
                <a:latin typeface="Arial" charset="0"/>
              </a:rPr>
              <a:t>State 1</a:t>
            </a:r>
          </a:p>
        </p:txBody>
      </p:sp>
      <p:sp>
        <p:nvSpPr>
          <p:cNvPr id="4" name="Text Box 4"/>
          <p:cNvSpPr txBox="1">
            <a:spLocks noChangeArrowheads="1"/>
          </p:cNvSpPr>
          <p:nvPr/>
        </p:nvSpPr>
        <p:spPr bwMode="auto">
          <a:xfrm>
            <a:off x="2523067" y="1143000"/>
            <a:ext cx="941634" cy="346249"/>
          </a:xfrm>
          <a:prstGeom prst="rect">
            <a:avLst/>
          </a:prstGeom>
          <a:noFill/>
          <a:ln w="9525">
            <a:noFill/>
            <a:miter lim="800000"/>
            <a:headEnd/>
            <a:tailEnd/>
          </a:ln>
          <a:effectLst/>
        </p:spPr>
        <p:txBody>
          <a:bodyPr wrap="none" anchor="ctr">
            <a:prstTxWarp prst="textNoShape">
              <a:avLst/>
            </a:prstTxWarp>
            <a:spAutoFit/>
          </a:bodyPr>
          <a:lstStyle/>
          <a:p>
            <a:pPr algn="ctr" eaLnBrk="1" hangingPunct="1">
              <a:lnSpc>
                <a:spcPct val="90000"/>
              </a:lnSpc>
              <a:spcBef>
                <a:spcPct val="20000"/>
              </a:spcBef>
            </a:pPr>
            <a:r>
              <a:rPr lang="en-US" b="1">
                <a:latin typeface="Arial" charset="0"/>
              </a:rPr>
              <a:t>State 2</a:t>
            </a:r>
          </a:p>
        </p:txBody>
      </p:sp>
      <p:sp>
        <p:nvSpPr>
          <p:cNvPr id="5" name="Text Box 5"/>
          <p:cNvSpPr txBox="1">
            <a:spLocks noChangeArrowheads="1"/>
          </p:cNvSpPr>
          <p:nvPr/>
        </p:nvSpPr>
        <p:spPr bwMode="auto">
          <a:xfrm>
            <a:off x="3888317" y="1143000"/>
            <a:ext cx="941634" cy="346249"/>
          </a:xfrm>
          <a:prstGeom prst="rect">
            <a:avLst/>
          </a:prstGeom>
          <a:noFill/>
          <a:ln w="9525">
            <a:noFill/>
            <a:miter lim="800000"/>
            <a:headEnd/>
            <a:tailEnd/>
          </a:ln>
          <a:effectLst/>
        </p:spPr>
        <p:txBody>
          <a:bodyPr wrap="none" anchor="ctr">
            <a:prstTxWarp prst="textNoShape">
              <a:avLst/>
            </a:prstTxWarp>
            <a:spAutoFit/>
          </a:bodyPr>
          <a:lstStyle/>
          <a:p>
            <a:pPr algn="ctr" eaLnBrk="1" hangingPunct="1">
              <a:lnSpc>
                <a:spcPct val="90000"/>
              </a:lnSpc>
              <a:spcBef>
                <a:spcPct val="20000"/>
              </a:spcBef>
            </a:pPr>
            <a:r>
              <a:rPr lang="en-US" b="1">
                <a:latin typeface="Arial" charset="0"/>
              </a:rPr>
              <a:t>State 3</a:t>
            </a:r>
          </a:p>
        </p:txBody>
      </p:sp>
      <p:sp>
        <p:nvSpPr>
          <p:cNvPr id="6" name="Text Box 6"/>
          <p:cNvSpPr txBox="1">
            <a:spLocks noChangeArrowheads="1"/>
          </p:cNvSpPr>
          <p:nvPr/>
        </p:nvSpPr>
        <p:spPr bwMode="auto">
          <a:xfrm>
            <a:off x="5107517" y="1143000"/>
            <a:ext cx="941634" cy="346249"/>
          </a:xfrm>
          <a:prstGeom prst="rect">
            <a:avLst/>
          </a:prstGeom>
          <a:noFill/>
          <a:ln w="9525">
            <a:noFill/>
            <a:miter lim="800000"/>
            <a:headEnd/>
            <a:tailEnd/>
          </a:ln>
          <a:effectLst/>
        </p:spPr>
        <p:txBody>
          <a:bodyPr wrap="none" anchor="ctr">
            <a:prstTxWarp prst="textNoShape">
              <a:avLst/>
            </a:prstTxWarp>
            <a:spAutoFit/>
          </a:bodyPr>
          <a:lstStyle/>
          <a:p>
            <a:pPr algn="ctr" eaLnBrk="1" hangingPunct="1">
              <a:lnSpc>
                <a:spcPct val="90000"/>
              </a:lnSpc>
              <a:spcBef>
                <a:spcPct val="20000"/>
              </a:spcBef>
            </a:pPr>
            <a:r>
              <a:rPr lang="en-US" b="1">
                <a:latin typeface="Arial" charset="0"/>
              </a:rPr>
              <a:t>State 4</a:t>
            </a:r>
          </a:p>
        </p:txBody>
      </p:sp>
      <p:sp>
        <p:nvSpPr>
          <p:cNvPr id="7" name="Text Box 7"/>
          <p:cNvSpPr txBox="1">
            <a:spLocks noChangeArrowheads="1"/>
          </p:cNvSpPr>
          <p:nvPr/>
        </p:nvSpPr>
        <p:spPr bwMode="auto">
          <a:xfrm>
            <a:off x="6299730" y="1143000"/>
            <a:ext cx="1262523" cy="346249"/>
          </a:xfrm>
          <a:prstGeom prst="rect">
            <a:avLst/>
          </a:prstGeom>
          <a:noFill/>
          <a:ln w="9525">
            <a:noFill/>
            <a:miter lim="800000"/>
            <a:headEnd/>
            <a:tailEnd/>
          </a:ln>
          <a:effectLst/>
        </p:spPr>
        <p:txBody>
          <a:bodyPr wrap="none" anchor="ctr">
            <a:prstTxWarp prst="textNoShape">
              <a:avLst/>
            </a:prstTxWarp>
            <a:spAutoFit/>
          </a:bodyPr>
          <a:lstStyle/>
          <a:p>
            <a:pPr algn="ctr" eaLnBrk="1" hangingPunct="1">
              <a:lnSpc>
                <a:spcPct val="90000"/>
              </a:lnSpc>
              <a:spcBef>
                <a:spcPct val="20000"/>
              </a:spcBef>
            </a:pPr>
            <a:r>
              <a:rPr lang="en-US" b="1">
                <a:latin typeface="Arial" charset="0"/>
              </a:rPr>
              <a:t>States 5,6</a:t>
            </a:r>
          </a:p>
        </p:txBody>
      </p:sp>
      <p:sp>
        <p:nvSpPr>
          <p:cNvPr id="8" name="Text Box 8"/>
          <p:cNvSpPr txBox="1">
            <a:spLocks noChangeArrowheads="1"/>
          </p:cNvSpPr>
          <p:nvPr/>
        </p:nvSpPr>
        <p:spPr bwMode="auto">
          <a:xfrm>
            <a:off x="7926917" y="1143000"/>
            <a:ext cx="941634" cy="346249"/>
          </a:xfrm>
          <a:prstGeom prst="rect">
            <a:avLst/>
          </a:prstGeom>
          <a:noFill/>
          <a:ln w="9525">
            <a:noFill/>
            <a:miter lim="800000"/>
            <a:headEnd/>
            <a:tailEnd/>
          </a:ln>
          <a:effectLst/>
        </p:spPr>
        <p:txBody>
          <a:bodyPr wrap="none" anchor="ctr">
            <a:prstTxWarp prst="textNoShape">
              <a:avLst/>
            </a:prstTxWarp>
            <a:spAutoFit/>
          </a:bodyPr>
          <a:lstStyle/>
          <a:p>
            <a:pPr algn="ctr" eaLnBrk="1" hangingPunct="1">
              <a:lnSpc>
                <a:spcPct val="90000"/>
              </a:lnSpc>
              <a:spcBef>
                <a:spcPct val="20000"/>
              </a:spcBef>
            </a:pPr>
            <a:r>
              <a:rPr lang="en-US" b="1">
                <a:latin typeface="Arial" charset="0"/>
              </a:rPr>
              <a:t>State 7</a:t>
            </a:r>
          </a:p>
        </p:txBody>
      </p:sp>
      <p:sp>
        <p:nvSpPr>
          <p:cNvPr id="9" name="TextBox 8"/>
          <p:cNvSpPr txBox="1"/>
          <p:nvPr/>
        </p:nvSpPr>
        <p:spPr>
          <a:xfrm>
            <a:off x="1229829" y="237067"/>
            <a:ext cx="6684342" cy="707886"/>
          </a:xfrm>
          <a:prstGeom prst="rect">
            <a:avLst/>
          </a:prstGeom>
          <a:noFill/>
        </p:spPr>
        <p:txBody>
          <a:bodyPr wrap="none" rtlCol="0">
            <a:spAutoFit/>
          </a:bodyPr>
          <a:lstStyle/>
          <a:p>
            <a:r>
              <a:rPr lang="en-US" sz="4000" dirty="0" smtClean="0">
                <a:solidFill>
                  <a:srgbClr val="BF0202"/>
                </a:solidFill>
              </a:rPr>
              <a:t>Hierarchical Cluster Analysis</a:t>
            </a:r>
            <a:endParaRPr lang="en-US" sz="4000" dirty="0">
              <a:solidFill>
                <a:srgbClr val="BF0202"/>
              </a:solidFill>
            </a:endParaRPr>
          </a:p>
        </p:txBody>
      </p:sp>
      <p:sp>
        <p:nvSpPr>
          <p:cNvPr id="10" name="TextBox 9"/>
          <p:cNvSpPr txBox="1"/>
          <p:nvPr/>
        </p:nvSpPr>
        <p:spPr>
          <a:xfrm>
            <a:off x="279400" y="5843369"/>
            <a:ext cx="8585200" cy="707886"/>
          </a:xfrm>
          <a:prstGeom prst="rect">
            <a:avLst/>
          </a:prstGeom>
          <a:noFill/>
        </p:spPr>
        <p:txBody>
          <a:bodyPr wrap="square" rtlCol="0">
            <a:spAutoFit/>
          </a:bodyPr>
          <a:lstStyle/>
          <a:p>
            <a:pPr algn="ctr"/>
            <a:r>
              <a:rPr lang="en-US" sz="2000" dirty="0" smtClean="0"/>
              <a:t>Development of “</a:t>
            </a:r>
            <a:r>
              <a:rPr lang="en-US" sz="2000" b="1" dirty="0" smtClean="0"/>
              <a:t>Patient States” </a:t>
            </a:r>
            <a:r>
              <a:rPr lang="en-US" sz="2000" dirty="0" smtClean="0"/>
              <a:t>based on complex multivariate relationships of changing physiology not otherwise discernable to clinician.</a:t>
            </a:r>
            <a:endParaRPr lang="en-US" sz="2000" dirty="0"/>
          </a:p>
        </p:txBody>
      </p:sp>
      <p:sp>
        <p:nvSpPr>
          <p:cNvPr id="11" name="TextBox 10"/>
          <p:cNvSpPr txBox="1"/>
          <p:nvPr/>
        </p:nvSpPr>
        <p:spPr>
          <a:xfrm>
            <a:off x="0" y="6550223"/>
            <a:ext cx="3038312" cy="307777"/>
          </a:xfrm>
          <a:prstGeom prst="rect">
            <a:avLst/>
          </a:prstGeom>
          <a:noFill/>
        </p:spPr>
        <p:txBody>
          <a:bodyPr wrap="none" rtlCol="0">
            <a:spAutoFit/>
          </a:bodyPr>
          <a:lstStyle/>
          <a:p>
            <a:r>
              <a:rPr lang="en-US" sz="1400" dirty="0" smtClean="0"/>
              <a:t>Courtesy of J. Claude Hemphill, MD</a:t>
            </a:r>
            <a:endParaRPr lang="en-US" sz="1400" dirty="0"/>
          </a:p>
        </p:txBody>
      </p:sp>
    </p:spTree>
    <p:extLst>
      <p:ext uri="{BB962C8B-B14F-4D97-AF65-F5344CB8AC3E}">
        <p14:creationId xmlns:p14="http://schemas.microsoft.com/office/powerpoint/2010/main" val="25593460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3058" y="2138522"/>
            <a:ext cx="5283200" cy="4191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3"/>
          <p:cNvGrpSpPr/>
          <p:nvPr/>
        </p:nvGrpSpPr>
        <p:grpSpPr>
          <a:xfrm>
            <a:off x="1588558" y="2003055"/>
            <a:ext cx="484177" cy="4048899"/>
            <a:chOff x="1816100" y="1591733"/>
            <a:chExt cx="484177" cy="4048899"/>
          </a:xfrm>
        </p:grpSpPr>
        <p:sp>
          <p:nvSpPr>
            <p:cNvPr id="4" name="TextBox 3"/>
            <p:cNvSpPr txBox="1"/>
            <p:nvPr/>
          </p:nvSpPr>
          <p:spPr>
            <a:xfrm>
              <a:off x="1816100" y="5363633"/>
              <a:ext cx="484177" cy="276999"/>
            </a:xfrm>
            <a:prstGeom prst="rect">
              <a:avLst/>
            </a:prstGeom>
            <a:noFill/>
          </p:spPr>
          <p:txBody>
            <a:bodyPr wrap="none" rtlCol="0">
              <a:spAutoFit/>
            </a:bodyPr>
            <a:lstStyle/>
            <a:p>
              <a:r>
                <a:rPr lang="en-US" sz="1200" dirty="0" smtClean="0"/>
                <a:t>0.02</a:t>
              </a:r>
              <a:endParaRPr lang="en-US" sz="1200" dirty="0"/>
            </a:p>
          </p:txBody>
        </p:sp>
        <p:sp>
          <p:nvSpPr>
            <p:cNvPr id="5" name="TextBox 4"/>
            <p:cNvSpPr txBox="1"/>
            <p:nvPr/>
          </p:nvSpPr>
          <p:spPr>
            <a:xfrm>
              <a:off x="1816100" y="4944533"/>
              <a:ext cx="484177" cy="276999"/>
            </a:xfrm>
            <a:prstGeom prst="rect">
              <a:avLst/>
            </a:prstGeom>
            <a:noFill/>
          </p:spPr>
          <p:txBody>
            <a:bodyPr wrap="none" rtlCol="0">
              <a:spAutoFit/>
            </a:bodyPr>
            <a:lstStyle/>
            <a:p>
              <a:r>
                <a:rPr lang="en-US" sz="1200" dirty="0" smtClean="0"/>
                <a:t>0.04</a:t>
              </a:r>
              <a:endParaRPr lang="en-US" sz="1200" dirty="0"/>
            </a:p>
          </p:txBody>
        </p:sp>
        <p:sp>
          <p:nvSpPr>
            <p:cNvPr id="6" name="TextBox 5"/>
            <p:cNvSpPr txBox="1"/>
            <p:nvPr/>
          </p:nvSpPr>
          <p:spPr>
            <a:xfrm>
              <a:off x="1816100" y="4525433"/>
              <a:ext cx="484177" cy="276999"/>
            </a:xfrm>
            <a:prstGeom prst="rect">
              <a:avLst/>
            </a:prstGeom>
            <a:noFill/>
          </p:spPr>
          <p:txBody>
            <a:bodyPr wrap="none" rtlCol="0">
              <a:spAutoFit/>
            </a:bodyPr>
            <a:lstStyle/>
            <a:p>
              <a:r>
                <a:rPr lang="en-US" sz="1200" dirty="0" smtClean="0"/>
                <a:t>0.06</a:t>
              </a:r>
              <a:endParaRPr lang="en-US" sz="1200" dirty="0"/>
            </a:p>
          </p:txBody>
        </p:sp>
        <p:sp>
          <p:nvSpPr>
            <p:cNvPr id="7" name="TextBox 6"/>
            <p:cNvSpPr txBox="1"/>
            <p:nvPr/>
          </p:nvSpPr>
          <p:spPr>
            <a:xfrm>
              <a:off x="1816100" y="4106333"/>
              <a:ext cx="484177" cy="276999"/>
            </a:xfrm>
            <a:prstGeom prst="rect">
              <a:avLst/>
            </a:prstGeom>
            <a:noFill/>
          </p:spPr>
          <p:txBody>
            <a:bodyPr wrap="none" rtlCol="0">
              <a:spAutoFit/>
            </a:bodyPr>
            <a:lstStyle/>
            <a:p>
              <a:r>
                <a:rPr lang="en-US" sz="1200" dirty="0" smtClean="0"/>
                <a:t>0.08</a:t>
              </a:r>
              <a:endParaRPr lang="en-US" sz="1200" dirty="0"/>
            </a:p>
          </p:txBody>
        </p:sp>
        <p:sp>
          <p:nvSpPr>
            <p:cNvPr id="8" name="TextBox 7"/>
            <p:cNvSpPr txBox="1"/>
            <p:nvPr/>
          </p:nvSpPr>
          <p:spPr>
            <a:xfrm>
              <a:off x="1901685" y="3687233"/>
              <a:ext cx="398592" cy="276999"/>
            </a:xfrm>
            <a:prstGeom prst="rect">
              <a:avLst/>
            </a:prstGeom>
            <a:noFill/>
          </p:spPr>
          <p:txBody>
            <a:bodyPr wrap="none" rtlCol="0">
              <a:spAutoFit/>
            </a:bodyPr>
            <a:lstStyle/>
            <a:p>
              <a:r>
                <a:rPr lang="en-US" sz="1200" dirty="0" smtClean="0"/>
                <a:t>0.1</a:t>
              </a:r>
              <a:endParaRPr lang="en-US" sz="1200" dirty="0"/>
            </a:p>
          </p:txBody>
        </p:sp>
        <p:sp>
          <p:nvSpPr>
            <p:cNvPr id="9" name="TextBox 8"/>
            <p:cNvSpPr txBox="1"/>
            <p:nvPr/>
          </p:nvSpPr>
          <p:spPr>
            <a:xfrm>
              <a:off x="1816100" y="3268133"/>
              <a:ext cx="484177" cy="276999"/>
            </a:xfrm>
            <a:prstGeom prst="rect">
              <a:avLst/>
            </a:prstGeom>
            <a:noFill/>
          </p:spPr>
          <p:txBody>
            <a:bodyPr wrap="none" rtlCol="0">
              <a:spAutoFit/>
            </a:bodyPr>
            <a:lstStyle/>
            <a:p>
              <a:r>
                <a:rPr lang="en-US" sz="1200" dirty="0" smtClean="0"/>
                <a:t>0.12</a:t>
              </a:r>
              <a:endParaRPr lang="en-US" sz="1200" dirty="0"/>
            </a:p>
          </p:txBody>
        </p:sp>
        <p:sp>
          <p:nvSpPr>
            <p:cNvPr id="10" name="TextBox 9"/>
            <p:cNvSpPr txBox="1"/>
            <p:nvPr/>
          </p:nvSpPr>
          <p:spPr>
            <a:xfrm>
              <a:off x="1816100" y="2849033"/>
              <a:ext cx="484177" cy="276999"/>
            </a:xfrm>
            <a:prstGeom prst="rect">
              <a:avLst/>
            </a:prstGeom>
            <a:noFill/>
          </p:spPr>
          <p:txBody>
            <a:bodyPr wrap="none" rtlCol="0">
              <a:spAutoFit/>
            </a:bodyPr>
            <a:lstStyle/>
            <a:p>
              <a:r>
                <a:rPr lang="en-US" sz="1200" dirty="0" smtClean="0"/>
                <a:t>0.14</a:t>
              </a:r>
              <a:endParaRPr lang="en-US" sz="1200" dirty="0"/>
            </a:p>
          </p:txBody>
        </p:sp>
        <p:sp>
          <p:nvSpPr>
            <p:cNvPr id="11" name="TextBox 10"/>
            <p:cNvSpPr txBox="1"/>
            <p:nvPr/>
          </p:nvSpPr>
          <p:spPr>
            <a:xfrm>
              <a:off x="1816100" y="2429933"/>
              <a:ext cx="484177" cy="276999"/>
            </a:xfrm>
            <a:prstGeom prst="rect">
              <a:avLst/>
            </a:prstGeom>
            <a:noFill/>
          </p:spPr>
          <p:txBody>
            <a:bodyPr wrap="none" rtlCol="0">
              <a:spAutoFit/>
            </a:bodyPr>
            <a:lstStyle/>
            <a:p>
              <a:r>
                <a:rPr lang="en-US" sz="1200" dirty="0" smtClean="0"/>
                <a:t>0.16</a:t>
              </a:r>
              <a:endParaRPr lang="en-US" sz="1200" dirty="0"/>
            </a:p>
          </p:txBody>
        </p:sp>
        <p:sp>
          <p:nvSpPr>
            <p:cNvPr id="12" name="TextBox 11"/>
            <p:cNvSpPr txBox="1"/>
            <p:nvPr/>
          </p:nvSpPr>
          <p:spPr>
            <a:xfrm>
              <a:off x="1816100" y="2010833"/>
              <a:ext cx="484177" cy="276999"/>
            </a:xfrm>
            <a:prstGeom prst="rect">
              <a:avLst/>
            </a:prstGeom>
            <a:noFill/>
          </p:spPr>
          <p:txBody>
            <a:bodyPr wrap="none" rtlCol="0">
              <a:spAutoFit/>
            </a:bodyPr>
            <a:lstStyle/>
            <a:p>
              <a:r>
                <a:rPr lang="en-US" sz="1200" dirty="0" smtClean="0"/>
                <a:t>0.18</a:t>
              </a:r>
              <a:endParaRPr lang="en-US" sz="1200" dirty="0"/>
            </a:p>
          </p:txBody>
        </p:sp>
        <p:sp>
          <p:nvSpPr>
            <p:cNvPr id="13" name="TextBox 12"/>
            <p:cNvSpPr txBox="1"/>
            <p:nvPr/>
          </p:nvSpPr>
          <p:spPr>
            <a:xfrm>
              <a:off x="1901685" y="1591733"/>
              <a:ext cx="398592" cy="276999"/>
            </a:xfrm>
            <a:prstGeom prst="rect">
              <a:avLst/>
            </a:prstGeom>
            <a:noFill/>
          </p:spPr>
          <p:txBody>
            <a:bodyPr wrap="none" rtlCol="0">
              <a:spAutoFit/>
            </a:bodyPr>
            <a:lstStyle/>
            <a:p>
              <a:r>
                <a:rPr lang="en-US" sz="1200" dirty="0" smtClean="0"/>
                <a:t>0.2</a:t>
              </a:r>
              <a:endParaRPr lang="en-US" sz="1200" dirty="0"/>
            </a:p>
          </p:txBody>
        </p:sp>
      </p:grpSp>
      <p:sp>
        <p:nvSpPr>
          <p:cNvPr id="25" name="TextBox 24"/>
          <p:cNvSpPr txBox="1"/>
          <p:nvPr/>
        </p:nvSpPr>
        <p:spPr>
          <a:xfrm>
            <a:off x="3836458" y="6519446"/>
            <a:ext cx="1564050" cy="338554"/>
          </a:xfrm>
          <a:prstGeom prst="rect">
            <a:avLst/>
          </a:prstGeom>
          <a:noFill/>
        </p:spPr>
        <p:txBody>
          <a:bodyPr wrap="none" rtlCol="0">
            <a:spAutoFit/>
          </a:bodyPr>
          <a:lstStyle/>
          <a:p>
            <a:pPr algn="ctr"/>
            <a:r>
              <a:rPr lang="en-US" sz="1600" b="1" dirty="0" smtClean="0"/>
              <a:t>Cluster Group</a:t>
            </a:r>
          </a:p>
        </p:txBody>
      </p:sp>
      <p:sp>
        <p:nvSpPr>
          <p:cNvPr id="26" name="TextBox 25"/>
          <p:cNvSpPr txBox="1"/>
          <p:nvPr/>
        </p:nvSpPr>
        <p:spPr>
          <a:xfrm rot="16200000">
            <a:off x="292205" y="3928078"/>
            <a:ext cx="2122696" cy="338554"/>
          </a:xfrm>
          <a:prstGeom prst="rect">
            <a:avLst/>
          </a:prstGeom>
          <a:noFill/>
        </p:spPr>
        <p:txBody>
          <a:bodyPr wrap="none" rtlCol="0">
            <a:spAutoFit/>
          </a:bodyPr>
          <a:lstStyle/>
          <a:p>
            <a:pPr algn="ctr"/>
            <a:r>
              <a:rPr lang="en-US" sz="1600" b="1" dirty="0" smtClean="0"/>
              <a:t>Probability of Death</a:t>
            </a:r>
          </a:p>
        </p:txBody>
      </p:sp>
      <p:grpSp>
        <p:nvGrpSpPr>
          <p:cNvPr id="14" name="Group 48"/>
          <p:cNvGrpSpPr/>
          <p:nvPr/>
        </p:nvGrpSpPr>
        <p:grpSpPr>
          <a:xfrm>
            <a:off x="2216227" y="2235889"/>
            <a:ext cx="4922468" cy="4302899"/>
            <a:chOff x="2405669" y="1837267"/>
            <a:chExt cx="4922468" cy="4302899"/>
          </a:xfrm>
        </p:grpSpPr>
        <p:sp>
          <p:nvSpPr>
            <p:cNvPr id="17" name="TextBox 16"/>
            <p:cNvSpPr txBox="1"/>
            <p:nvPr/>
          </p:nvSpPr>
          <p:spPr>
            <a:xfrm>
              <a:off x="3478362" y="5863167"/>
              <a:ext cx="270251" cy="276999"/>
            </a:xfrm>
            <a:prstGeom prst="rect">
              <a:avLst/>
            </a:prstGeom>
            <a:noFill/>
          </p:spPr>
          <p:txBody>
            <a:bodyPr wrap="none" rtlCol="0">
              <a:spAutoFit/>
            </a:bodyPr>
            <a:lstStyle/>
            <a:p>
              <a:r>
                <a:rPr lang="en-US" sz="1200" dirty="0" smtClean="0"/>
                <a:t>3</a:t>
              </a:r>
              <a:endParaRPr lang="en-US" sz="1200" dirty="0"/>
            </a:p>
          </p:txBody>
        </p:sp>
        <p:sp>
          <p:nvSpPr>
            <p:cNvPr id="21" name="TextBox 20"/>
            <p:cNvSpPr txBox="1"/>
            <p:nvPr/>
          </p:nvSpPr>
          <p:spPr>
            <a:xfrm>
              <a:off x="5474898" y="5863167"/>
              <a:ext cx="270251" cy="276999"/>
            </a:xfrm>
            <a:prstGeom prst="rect">
              <a:avLst/>
            </a:prstGeom>
            <a:noFill/>
          </p:spPr>
          <p:txBody>
            <a:bodyPr wrap="none" rtlCol="0">
              <a:spAutoFit/>
            </a:bodyPr>
            <a:lstStyle/>
            <a:p>
              <a:r>
                <a:rPr lang="en-US" sz="1200" dirty="0" smtClean="0"/>
                <a:t>7</a:t>
              </a:r>
              <a:endParaRPr lang="en-US" sz="1200" dirty="0"/>
            </a:p>
          </p:txBody>
        </p:sp>
        <p:sp>
          <p:nvSpPr>
            <p:cNvPr id="23" name="TextBox 22"/>
            <p:cNvSpPr txBox="1"/>
            <p:nvPr/>
          </p:nvSpPr>
          <p:spPr>
            <a:xfrm>
              <a:off x="6473166" y="5863167"/>
              <a:ext cx="270251" cy="276999"/>
            </a:xfrm>
            <a:prstGeom prst="rect">
              <a:avLst/>
            </a:prstGeom>
            <a:noFill/>
          </p:spPr>
          <p:txBody>
            <a:bodyPr wrap="none" rtlCol="0">
              <a:spAutoFit/>
            </a:bodyPr>
            <a:lstStyle/>
            <a:p>
              <a:r>
                <a:rPr lang="en-US" sz="1200" dirty="0" smtClean="0"/>
                <a:t>9</a:t>
              </a:r>
              <a:endParaRPr lang="en-US" sz="1200" dirty="0"/>
            </a:p>
          </p:txBody>
        </p:sp>
        <p:sp>
          <p:nvSpPr>
            <p:cNvPr id="24" name="TextBox 23"/>
            <p:cNvSpPr txBox="1"/>
            <p:nvPr/>
          </p:nvSpPr>
          <p:spPr>
            <a:xfrm>
              <a:off x="6972300" y="5863167"/>
              <a:ext cx="355837" cy="276999"/>
            </a:xfrm>
            <a:prstGeom prst="rect">
              <a:avLst/>
            </a:prstGeom>
            <a:noFill/>
          </p:spPr>
          <p:txBody>
            <a:bodyPr wrap="none" rtlCol="0">
              <a:spAutoFit/>
            </a:bodyPr>
            <a:lstStyle/>
            <a:p>
              <a:r>
                <a:rPr lang="en-US" sz="1200" dirty="0" smtClean="0"/>
                <a:t>10</a:t>
              </a:r>
              <a:endParaRPr lang="en-US" sz="1200" dirty="0"/>
            </a:p>
          </p:txBody>
        </p:sp>
        <p:grpSp>
          <p:nvGrpSpPr>
            <p:cNvPr id="33" name="Group 47"/>
            <p:cNvGrpSpPr/>
            <p:nvPr/>
          </p:nvGrpSpPr>
          <p:grpSpPr>
            <a:xfrm>
              <a:off x="2405669" y="1837267"/>
              <a:ext cx="3911311" cy="4302899"/>
              <a:chOff x="2405669" y="1837267"/>
              <a:chExt cx="3911311" cy="4302899"/>
            </a:xfrm>
          </p:grpSpPr>
          <p:grpSp>
            <p:nvGrpSpPr>
              <p:cNvPr id="34" name="Group 41"/>
              <p:cNvGrpSpPr/>
              <p:nvPr/>
            </p:nvGrpSpPr>
            <p:grpSpPr>
              <a:xfrm>
                <a:off x="2405669" y="5558367"/>
                <a:ext cx="419100" cy="581799"/>
                <a:chOff x="2405669" y="5558367"/>
                <a:chExt cx="419100" cy="581799"/>
              </a:xfrm>
            </p:grpSpPr>
            <p:sp>
              <p:nvSpPr>
                <p:cNvPr id="15" name="TextBox 14"/>
                <p:cNvSpPr txBox="1"/>
                <p:nvPr/>
              </p:nvSpPr>
              <p:spPr>
                <a:xfrm>
                  <a:off x="2480094" y="5863167"/>
                  <a:ext cx="270251" cy="276999"/>
                </a:xfrm>
                <a:prstGeom prst="rect">
                  <a:avLst/>
                </a:prstGeom>
                <a:noFill/>
              </p:spPr>
              <p:txBody>
                <a:bodyPr wrap="none" rtlCol="0">
                  <a:spAutoFit/>
                </a:bodyPr>
                <a:lstStyle/>
                <a:p>
                  <a:r>
                    <a:rPr lang="en-US" sz="1200" dirty="0" smtClean="0"/>
                    <a:t>1</a:t>
                  </a:r>
                  <a:endParaRPr lang="en-US" sz="1200" dirty="0"/>
                </a:p>
              </p:txBody>
            </p:sp>
            <p:sp>
              <p:nvSpPr>
                <p:cNvPr id="27" name="Rectangle 26"/>
                <p:cNvSpPr/>
                <p:nvPr/>
              </p:nvSpPr>
              <p:spPr>
                <a:xfrm>
                  <a:off x="2405669" y="5558367"/>
                  <a:ext cx="419100" cy="355600"/>
                </a:xfrm>
                <a:prstGeom prst="rect">
                  <a:avLst/>
                </a:prstGeom>
                <a:solidFill>
                  <a:srgbClr val="89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5" name="Group 42"/>
              <p:cNvGrpSpPr/>
              <p:nvPr/>
            </p:nvGrpSpPr>
            <p:grpSpPr>
              <a:xfrm>
                <a:off x="2907792" y="3145366"/>
                <a:ext cx="419100" cy="2994800"/>
                <a:chOff x="2907792" y="3145366"/>
                <a:chExt cx="419100" cy="2994800"/>
              </a:xfrm>
            </p:grpSpPr>
            <p:sp>
              <p:nvSpPr>
                <p:cNvPr id="16" name="TextBox 15"/>
                <p:cNvSpPr txBox="1"/>
                <p:nvPr/>
              </p:nvSpPr>
              <p:spPr>
                <a:xfrm>
                  <a:off x="2979228" y="5863167"/>
                  <a:ext cx="270251" cy="276999"/>
                </a:xfrm>
                <a:prstGeom prst="rect">
                  <a:avLst/>
                </a:prstGeom>
                <a:noFill/>
              </p:spPr>
              <p:txBody>
                <a:bodyPr wrap="none" rtlCol="0">
                  <a:spAutoFit/>
                </a:bodyPr>
                <a:lstStyle/>
                <a:p>
                  <a:r>
                    <a:rPr lang="en-US" sz="1200" dirty="0" smtClean="0"/>
                    <a:t>2</a:t>
                  </a:r>
                  <a:endParaRPr lang="en-US" sz="1200" dirty="0"/>
                </a:p>
              </p:txBody>
            </p:sp>
            <p:sp>
              <p:nvSpPr>
                <p:cNvPr id="28" name="Rectangle 27"/>
                <p:cNvSpPr/>
                <p:nvPr/>
              </p:nvSpPr>
              <p:spPr>
                <a:xfrm>
                  <a:off x="2907792" y="3145366"/>
                  <a:ext cx="419100" cy="2768600"/>
                </a:xfrm>
                <a:prstGeom prst="rect">
                  <a:avLst/>
                </a:prstGeom>
                <a:solidFill>
                  <a:srgbClr val="89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6" name="Group 45"/>
              <p:cNvGrpSpPr/>
              <p:nvPr/>
            </p:nvGrpSpPr>
            <p:grpSpPr>
              <a:xfrm>
                <a:off x="3904488" y="1837267"/>
                <a:ext cx="419100" cy="4302899"/>
                <a:chOff x="3904488" y="1837267"/>
                <a:chExt cx="419100" cy="4302899"/>
              </a:xfrm>
            </p:grpSpPr>
            <p:sp>
              <p:nvSpPr>
                <p:cNvPr id="18" name="TextBox 17"/>
                <p:cNvSpPr txBox="1"/>
                <p:nvPr/>
              </p:nvSpPr>
              <p:spPr>
                <a:xfrm>
                  <a:off x="3978913" y="5863167"/>
                  <a:ext cx="270251" cy="276999"/>
                </a:xfrm>
                <a:prstGeom prst="rect">
                  <a:avLst/>
                </a:prstGeom>
                <a:noFill/>
              </p:spPr>
              <p:txBody>
                <a:bodyPr wrap="none" rtlCol="0">
                  <a:spAutoFit/>
                </a:bodyPr>
                <a:lstStyle/>
                <a:p>
                  <a:r>
                    <a:rPr lang="en-US" sz="1200" dirty="0" smtClean="0"/>
                    <a:t>4</a:t>
                  </a:r>
                  <a:endParaRPr lang="en-US" sz="1200" dirty="0"/>
                </a:p>
              </p:txBody>
            </p:sp>
            <p:sp>
              <p:nvSpPr>
                <p:cNvPr id="29" name="Rectangle 28"/>
                <p:cNvSpPr/>
                <p:nvPr/>
              </p:nvSpPr>
              <p:spPr>
                <a:xfrm>
                  <a:off x="3904488" y="1837267"/>
                  <a:ext cx="419100" cy="4076700"/>
                </a:xfrm>
                <a:prstGeom prst="rect">
                  <a:avLst/>
                </a:prstGeom>
                <a:solidFill>
                  <a:srgbClr val="89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7" name="Group 44"/>
              <p:cNvGrpSpPr/>
              <p:nvPr/>
            </p:nvGrpSpPr>
            <p:grpSpPr>
              <a:xfrm>
                <a:off x="4407408" y="2247901"/>
                <a:ext cx="419100" cy="3892265"/>
                <a:chOff x="4407408" y="2247901"/>
                <a:chExt cx="419100" cy="3892265"/>
              </a:xfrm>
            </p:grpSpPr>
            <p:sp>
              <p:nvSpPr>
                <p:cNvPr id="19" name="TextBox 18"/>
                <p:cNvSpPr txBox="1"/>
                <p:nvPr/>
              </p:nvSpPr>
              <p:spPr>
                <a:xfrm>
                  <a:off x="4481833" y="5863167"/>
                  <a:ext cx="270251" cy="276999"/>
                </a:xfrm>
                <a:prstGeom prst="rect">
                  <a:avLst/>
                </a:prstGeom>
                <a:noFill/>
              </p:spPr>
              <p:txBody>
                <a:bodyPr wrap="none" rtlCol="0">
                  <a:spAutoFit/>
                </a:bodyPr>
                <a:lstStyle/>
                <a:p>
                  <a:r>
                    <a:rPr lang="en-US" sz="1200" dirty="0" smtClean="0"/>
                    <a:t>5</a:t>
                  </a:r>
                  <a:endParaRPr lang="en-US" sz="1200" dirty="0"/>
                </a:p>
              </p:txBody>
            </p:sp>
            <p:sp>
              <p:nvSpPr>
                <p:cNvPr id="30" name="Rectangle 29"/>
                <p:cNvSpPr/>
                <p:nvPr/>
              </p:nvSpPr>
              <p:spPr>
                <a:xfrm>
                  <a:off x="4407408" y="2247901"/>
                  <a:ext cx="419100" cy="3657600"/>
                </a:xfrm>
                <a:prstGeom prst="rect">
                  <a:avLst/>
                </a:prstGeom>
                <a:solidFill>
                  <a:srgbClr val="89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8" name="Group 43"/>
              <p:cNvGrpSpPr/>
              <p:nvPr/>
            </p:nvGrpSpPr>
            <p:grpSpPr>
              <a:xfrm>
                <a:off x="4892040" y="4618566"/>
                <a:ext cx="419100" cy="1521600"/>
                <a:chOff x="4892040" y="4618566"/>
                <a:chExt cx="419100" cy="1521600"/>
              </a:xfrm>
            </p:grpSpPr>
            <p:sp>
              <p:nvSpPr>
                <p:cNvPr id="20" name="TextBox 19"/>
                <p:cNvSpPr txBox="1"/>
                <p:nvPr/>
              </p:nvSpPr>
              <p:spPr>
                <a:xfrm>
                  <a:off x="4966465" y="5863167"/>
                  <a:ext cx="270251" cy="276999"/>
                </a:xfrm>
                <a:prstGeom prst="rect">
                  <a:avLst/>
                </a:prstGeom>
                <a:noFill/>
              </p:spPr>
              <p:txBody>
                <a:bodyPr wrap="none" rtlCol="0">
                  <a:spAutoFit/>
                </a:bodyPr>
                <a:lstStyle/>
                <a:p>
                  <a:r>
                    <a:rPr lang="en-US" sz="1200" dirty="0" smtClean="0"/>
                    <a:t>6</a:t>
                  </a:r>
                  <a:endParaRPr lang="en-US" sz="1200" dirty="0"/>
                </a:p>
              </p:txBody>
            </p:sp>
            <p:sp>
              <p:nvSpPr>
                <p:cNvPr id="31" name="Rectangle 30"/>
                <p:cNvSpPr/>
                <p:nvPr/>
              </p:nvSpPr>
              <p:spPr>
                <a:xfrm>
                  <a:off x="4892040" y="4618566"/>
                  <a:ext cx="419100" cy="1295400"/>
                </a:xfrm>
                <a:prstGeom prst="rect">
                  <a:avLst/>
                </a:prstGeom>
                <a:solidFill>
                  <a:srgbClr val="89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46"/>
              <p:cNvGrpSpPr/>
              <p:nvPr/>
            </p:nvGrpSpPr>
            <p:grpSpPr>
              <a:xfrm>
                <a:off x="5897880" y="3238500"/>
                <a:ext cx="419100" cy="2901666"/>
                <a:chOff x="5897880" y="3238500"/>
                <a:chExt cx="419100" cy="2901666"/>
              </a:xfrm>
            </p:grpSpPr>
            <p:sp>
              <p:nvSpPr>
                <p:cNvPr id="22" name="TextBox 21"/>
                <p:cNvSpPr txBox="1"/>
                <p:nvPr/>
              </p:nvSpPr>
              <p:spPr>
                <a:xfrm>
                  <a:off x="5974032" y="5863167"/>
                  <a:ext cx="270251" cy="276999"/>
                </a:xfrm>
                <a:prstGeom prst="rect">
                  <a:avLst/>
                </a:prstGeom>
                <a:noFill/>
              </p:spPr>
              <p:txBody>
                <a:bodyPr wrap="none" rtlCol="0">
                  <a:spAutoFit/>
                </a:bodyPr>
                <a:lstStyle/>
                <a:p>
                  <a:r>
                    <a:rPr lang="en-US" sz="1200" dirty="0" smtClean="0"/>
                    <a:t>8</a:t>
                  </a:r>
                  <a:endParaRPr lang="en-US" sz="1200" dirty="0"/>
                </a:p>
              </p:txBody>
            </p:sp>
            <p:sp>
              <p:nvSpPr>
                <p:cNvPr id="32" name="Rectangle 31"/>
                <p:cNvSpPr/>
                <p:nvPr/>
              </p:nvSpPr>
              <p:spPr>
                <a:xfrm>
                  <a:off x="5897880" y="3238500"/>
                  <a:ext cx="419100" cy="2667000"/>
                </a:xfrm>
                <a:prstGeom prst="rect">
                  <a:avLst/>
                </a:prstGeom>
                <a:solidFill>
                  <a:srgbClr val="8901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cxnSp>
        <p:nvCxnSpPr>
          <p:cNvPr id="40" name="Straight Connector 39"/>
          <p:cNvCxnSpPr/>
          <p:nvPr/>
        </p:nvCxnSpPr>
        <p:spPr>
          <a:xfrm>
            <a:off x="2020358" y="4068922"/>
            <a:ext cx="5283200" cy="158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pic>
        <p:nvPicPr>
          <p:cNvPr id="47" name="Picture 46" descr="Cluster Analysis and Patient States.pdf"/>
          <p:cNvPicPr>
            <a:picLocks noChangeAspect="1"/>
          </p:cNvPicPr>
          <p:nvPr/>
        </p:nvPicPr>
        <p:blipFill>
          <a:blip r:embed="rId3"/>
          <a:srcRect l="8471" t="4081" r="8471" b="75899"/>
          <a:stretch>
            <a:fillRect/>
          </a:stretch>
        </p:blipFill>
        <p:spPr>
          <a:xfrm>
            <a:off x="1667806" y="1"/>
            <a:ext cx="5808389" cy="1867272"/>
          </a:xfrm>
          <a:prstGeom prst="rect">
            <a:avLst/>
          </a:prstGeom>
          <a:solidFill>
            <a:schemeClr val="bg1"/>
          </a:solidFill>
        </p:spPr>
      </p:pic>
    </p:spTree>
    <p:extLst>
      <p:ext uri="{BB962C8B-B14F-4D97-AF65-F5344CB8AC3E}">
        <p14:creationId xmlns:p14="http://schemas.microsoft.com/office/powerpoint/2010/main" val="48112059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uster Analysis and Patient States.pdf"/>
          <p:cNvPicPr>
            <a:picLocks noChangeAspect="1"/>
          </p:cNvPicPr>
          <p:nvPr/>
        </p:nvPicPr>
        <p:blipFill>
          <a:blip r:embed="rId3"/>
          <a:srcRect l="10891" t="58035" r="10891" b="9975"/>
          <a:stretch>
            <a:fillRect/>
          </a:stretch>
        </p:blipFill>
        <p:spPr>
          <a:xfrm>
            <a:off x="539957" y="2032000"/>
            <a:ext cx="8030219" cy="4622800"/>
          </a:xfrm>
          <a:prstGeom prst="rect">
            <a:avLst/>
          </a:prstGeom>
          <a:solidFill>
            <a:schemeClr val="bg1"/>
          </a:solidFill>
        </p:spPr>
      </p:pic>
      <p:sp>
        <p:nvSpPr>
          <p:cNvPr id="5" name="TextBox 4"/>
          <p:cNvSpPr txBox="1"/>
          <p:nvPr/>
        </p:nvSpPr>
        <p:spPr>
          <a:xfrm>
            <a:off x="1422399" y="2192867"/>
            <a:ext cx="1831081" cy="261610"/>
          </a:xfrm>
          <a:prstGeom prst="rect">
            <a:avLst/>
          </a:prstGeom>
          <a:noFill/>
        </p:spPr>
        <p:txBody>
          <a:bodyPr wrap="none" rtlCol="0">
            <a:spAutoFit/>
          </a:bodyPr>
          <a:lstStyle/>
          <a:p>
            <a:r>
              <a:rPr lang="en-US" sz="1100" b="1" dirty="0" smtClean="0">
                <a:solidFill>
                  <a:schemeClr val="bg1"/>
                </a:solidFill>
              </a:rPr>
              <a:t>6       16   1                      8</a:t>
            </a:r>
            <a:endParaRPr lang="en-US" sz="1100" b="1" dirty="0">
              <a:solidFill>
                <a:schemeClr val="bg1"/>
              </a:solidFill>
            </a:endParaRPr>
          </a:p>
        </p:txBody>
      </p:sp>
      <p:sp>
        <p:nvSpPr>
          <p:cNvPr id="7" name="TextBox 6"/>
          <p:cNvSpPr txBox="1"/>
          <p:nvPr/>
        </p:nvSpPr>
        <p:spPr>
          <a:xfrm>
            <a:off x="5698066" y="2192867"/>
            <a:ext cx="1936673" cy="261610"/>
          </a:xfrm>
          <a:prstGeom prst="rect">
            <a:avLst/>
          </a:prstGeom>
          <a:noFill/>
        </p:spPr>
        <p:txBody>
          <a:bodyPr wrap="none" rtlCol="0">
            <a:spAutoFit/>
          </a:bodyPr>
          <a:lstStyle/>
          <a:p>
            <a:r>
              <a:rPr lang="en-US" sz="1100" b="1" dirty="0" smtClean="0">
                <a:solidFill>
                  <a:srgbClr val="FFFFFF"/>
                </a:solidFill>
              </a:rPr>
              <a:t>Probability of death = 0.13</a:t>
            </a:r>
            <a:endParaRPr lang="en-US" sz="1100" b="1" dirty="0">
              <a:solidFill>
                <a:srgbClr val="FFFFFF"/>
              </a:solidFill>
            </a:endParaRPr>
          </a:p>
        </p:txBody>
      </p:sp>
      <p:sp>
        <p:nvSpPr>
          <p:cNvPr id="8" name="TextBox 7"/>
          <p:cNvSpPr txBox="1"/>
          <p:nvPr/>
        </p:nvSpPr>
        <p:spPr>
          <a:xfrm>
            <a:off x="1007532" y="5020734"/>
            <a:ext cx="1439022" cy="261610"/>
          </a:xfrm>
          <a:prstGeom prst="rect">
            <a:avLst/>
          </a:prstGeom>
          <a:noFill/>
        </p:spPr>
        <p:txBody>
          <a:bodyPr wrap="none" rtlCol="0">
            <a:spAutoFit/>
          </a:bodyPr>
          <a:lstStyle/>
          <a:p>
            <a:r>
              <a:rPr lang="en-US" sz="1100" b="1" dirty="0" smtClean="0">
                <a:solidFill>
                  <a:schemeClr val="bg1"/>
                </a:solidFill>
              </a:rPr>
              <a:t>4     6                     1</a:t>
            </a:r>
            <a:endParaRPr lang="en-US" sz="1100" b="1" dirty="0">
              <a:solidFill>
                <a:schemeClr val="bg1"/>
              </a:solidFill>
            </a:endParaRPr>
          </a:p>
        </p:txBody>
      </p:sp>
      <p:sp>
        <p:nvSpPr>
          <p:cNvPr id="9" name="TextBox 8"/>
          <p:cNvSpPr txBox="1"/>
          <p:nvPr/>
        </p:nvSpPr>
        <p:spPr>
          <a:xfrm>
            <a:off x="3141133" y="5029201"/>
            <a:ext cx="2015126" cy="261610"/>
          </a:xfrm>
          <a:prstGeom prst="rect">
            <a:avLst/>
          </a:prstGeom>
          <a:noFill/>
        </p:spPr>
        <p:txBody>
          <a:bodyPr wrap="none" rtlCol="0">
            <a:spAutoFit/>
          </a:bodyPr>
          <a:lstStyle/>
          <a:p>
            <a:r>
              <a:rPr lang="en-US" sz="1100" b="1" dirty="0" smtClean="0"/>
              <a:t>Probability of death = 0.025</a:t>
            </a:r>
            <a:endParaRPr lang="en-US" sz="1100" b="1" dirty="0"/>
          </a:p>
        </p:txBody>
      </p:sp>
      <p:pic>
        <p:nvPicPr>
          <p:cNvPr id="13" name="Picture 12" descr="Cluster Analysis and Patient States.pdf"/>
          <p:cNvPicPr>
            <a:picLocks noChangeAspect="1"/>
          </p:cNvPicPr>
          <p:nvPr/>
        </p:nvPicPr>
        <p:blipFill>
          <a:blip r:embed="rId4"/>
          <a:srcRect l="8471" t="4081" r="8471" b="75899"/>
          <a:stretch>
            <a:fillRect/>
          </a:stretch>
        </p:blipFill>
        <p:spPr>
          <a:xfrm>
            <a:off x="1667806" y="1"/>
            <a:ext cx="5808389" cy="1867272"/>
          </a:xfrm>
          <a:prstGeom prst="rect">
            <a:avLst/>
          </a:prstGeom>
          <a:solidFill>
            <a:schemeClr val="bg1"/>
          </a:solidFill>
        </p:spPr>
      </p:pic>
    </p:spTree>
    <p:extLst>
      <p:ext uri="{BB962C8B-B14F-4D97-AF65-F5344CB8AC3E}">
        <p14:creationId xmlns:p14="http://schemas.microsoft.com/office/powerpoint/2010/main" val="7689212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magicsausage.files.wordpress.com/2014/01/realityche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799"/>
            <a:ext cx="6400800" cy="625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347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78"/>
          <p:cNvPicPr>
            <a:picLocks noChangeAspect="1" noChangeArrowheads="1"/>
          </p:cNvPicPr>
          <p:nvPr/>
        </p:nvPicPr>
        <p:blipFill>
          <a:blip r:embed="rId4"/>
          <a:srcRect/>
          <a:stretch>
            <a:fillRect/>
          </a:stretch>
        </p:blipFill>
        <p:spPr bwMode="auto">
          <a:xfrm>
            <a:off x="1752600" y="838200"/>
            <a:ext cx="5715000" cy="5638800"/>
          </a:xfrm>
          <a:prstGeom prst="rect">
            <a:avLst/>
          </a:prstGeom>
          <a:noFill/>
          <a:ln w="9525">
            <a:noFill/>
            <a:miter lim="800000"/>
            <a:headEnd/>
            <a:tailEnd/>
          </a:ln>
        </p:spPr>
      </p:pic>
      <p:pic>
        <p:nvPicPr>
          <p:cNvPr id="36866" name="Picture 78"/>
          <p:cNvPicPr>
            <a:picLocks noChangeAspect="1" noChangeArrowheads="1"/>
          </p:cNvPicPr>
          <p:nvPr/>
        </p:nvPicPr>
        <p:blipFill>
          <a:blip r:embed="rId4"/>
          <a:srcRect t="40546"/>
          <a:stretch>
            <a:fillRect/>
          </a:stretch>
        </p:blipFill>
        <p:spPr bwMode="auto">
          <a:xfrm>
            <a:off x="1752600" y="3124200"/>
            <a:ext cx="5715000" cy="3352800"/>
          </a:xfrm>
          <a:prstGeom prst="rect">
            <a:avLst/>
          </a:prstGeom>
          <a:noFill/>
          <a:ln w="9525">
            <a:noFill/>
            <a:miter lim="800000"/>
            <a:headEnd/>
            <a:tailEnd/>
          </a:ln>
        </p:spPr>
      </p:pic>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scene3d>
            <a:camera prst="orthographicFront"/>
            <a:lightRig rig="threePt" dir="t"/>
          </a:scene3d>
          <a:sp3d prstMaterial="metal">
            <a:bevelT w="165100" prst="coolSlant"/>
            <a:bevelB w="165100" prst="coolSlant"/>
          </a:sp3d>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grpSp>
        <p:nvGrpSpPr>
          <p:cNvPr id="2"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36916"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3"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36912"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4"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36908"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grpSp>
        <p:nvGrpSpPr>
          <p:cNvPr id="5" name="Group 66"/>
          <p:cNvGrpSpPr>
            <a:grpSpLocks/>
          </p:cNvGrpSpPr>
          <p:nvPr/>
        </p:nvGrpSpPr>
        <p:grpSpPr bwMode="auto">
          <a:xfrm>
            <a:off x="-19050" y="2193925"/>
            <a:ext cx="3109913" cy="976313"/>
            <a:chOff x="-17526" y="2193864"/>
            <a:chExt cx="3108007" cy="975739"/>
          </a:xfrm>
        </p:grpSpPr>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grpSp>
      <p:sp>
        <p:nvSpPr>
          <p:cNvPr id="36874" name="TextBox 50"/>
          <p:cNvSpPr txBox="1">
            <a:spLocks noChangeArrowheads="1"/>
          </p:cNvSpPr>
          <p:nvPr/>
        </p:nvSpPr>
        <p:spPr bwMode="auto">
          <a:xfrm>
            <a:off x="1859280" y="954306"/>
            <a:ext cx="7005321" cy="1107996"/>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200" dirty="0"/>
              <a:t>C</a:t>
            </a:r>
            <a:r>
              <a:rPr lang="en-US" sz="2200" dirty="0" smtClean="0"/>
              <a:t>linicians </a:t>
            </a:r>
            <a:r>
              <a:rPr lang="en-US" sz="2200" dirty="0"/>
              <a:t>may be confronted with 200 related </a:t>
            </a:r>
            <a:r>
              <a:rPr lang="en-US" sz="2200" dirty="0" smtClean="0"/>
              <a:t>variables, yet human </a:t>
            </a:r>
            <a:r>
              <a:rPr lang="en-US" sz="2200" dirty="0"/>
              <a:t>beings can only determine the relationship between two variables </a:t>
            </a:r>
            <a:r>
              <a:rPr lang="en-US" sz="2200" dirty="0" smtClean="0"/>
              <a:t>unassisted.</a:t>
            </a:r>
            <a:endParaRPr lang="en-US" sz="2200" dirty="0"/>
          </a:p>
        </p:txBody>
      </p:sp>
      <p:sp>
        <p:nvSpPr>
          <p:cNvPr id="30"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 bank</a:t>
            </a:r>
          </a:p>
        </p:txBody>
      </p:sp>
      <p:sp>
        <p:nvSpPr>
          <p:cNvPr id="31"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sp>
        <p:nvSpPr>
          <p:cNvPr id="36881" name="Text Box 51"/>
          <p:cNvSpPr txBox="1">
            <a:spLocks noChangeArrowheads="1"/>
          </p:cNvSpPr>
          <p:nvPr/>
        </p:nvSpPr>
        <p:spPr bwMode="auto">
          <a:xfrm>
            <a:off x="1752600" y="307975"/>
            <a:ext cx="7391400"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CC0000"/>
                </a:solidFill>
              </a:rPr>
              <a:t>Processing limited conceptually </a:t>
            </a:r>
            <a:endParaRPr lang="en-US" sz="3600" dirty="0"/>
          </a:p>
        </p:txBody>
      </p:sp>
      <p:sp>
        <p:nvSpPr>
          <p:cNvPr id="27"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34"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35"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
        <p:nvSpPr>
          <p:cNvPr id="36891"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36892"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grpSp>
        <p:nvGrpSpPr>
          <p:cNvPr id="6" name="Group 67"/>
          <p:cNvGrpSpPr>
            <a:grpSpLocks/>
          </p:cNvGrpSpPr>
          <p:nvPr/>
        </p:nvGrpSpPr>
        <p:grpSpPr bwMode="auto">
          <a:xfrm>
            <a:off x="-19050" y="4114800"/>
            <a:ext cx="4667250" cy="396875"/>
            <a:chOff x="-17526" y="4114166"/>
            <a:chExt cx="4665726" cy="398040"/>
          </a:xfrm>
        </p:grpSpPr>
        <p:sp>
          <p:nvSpPr>
            <p:cNvPr id="39"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40"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sp>
        <p:nvSpPr>
          <p:cNvPr id="32" name="TextBox 31"/>
          <p:cNvSpPr txBox="1"/>
          <p:nvPr/>
        </p:nvSpPr>
        <p:spPr>
          <a:xfrm>
            <a:off x="2302698" y="6208067"/>
            <a:ext cx="6511101" cy="461665"/>
          </a:xfrm>
          <a:prstGeom prst="rect">
            <a:avLst/>
          </a:prstGeom>
          <a:solidFill>
            <a:schemeClr val="bg1"/>
          </a:solidFill>
        </p:spPr>
        <p:txBody>
          <a:bodyPr wrap="square" rtlCol="0">
            <a:spAutoFit/>
          </a:bodyPr>
          <a:lstStyle/>
          <a:p>
            <a:r>
              <a:rPr lang="en-US" sz="2400" b="1" dirty="0" smtClean="0">
                <a:solidFill>
                  <a:srgbClr val="D20000"/>
                </a:solidFill>
              </a:rPr>
              <a:t>We think </a:t>
            </a:r>
            <a:r>
              <a:rPr lang="en-US" sz="2400" b="1" dirty="0" err="1" smtClean="0">
                <a:solidFill>
                  <a:srgbClr val="D20000"/>
                </a:solidFill>
              </a:rPr>
              <a:t>univariate</a:t>
            </a:r>
            <a:r>
              <a:rPr lang="en-US" sz="2400" b="1" dirty="0" smtClean="0">
                <a:solidFill>
                  <a:srgbClr val="D20000"/>
                </a:solidFill>
              </a:rPr>
              <a:t> in a multivariate world</a:t>
            </a:r>
            <a:endParaRPr lang="en-US" sz="2400" b="1" dirty="0">
              <a:solidFill>
                <a:srgbClr val="D20000"/>
              </a:solidFill>
            </a:endParaRPr>
          </a:p>
        </p:txBody>
      </p:sp>
      <p:sp>
        <p:nvSpPr>
          <p:cNvPr id="36" name="TextBox 35"/>
          <p:cNvSpPr txBox="1"/>
          <p:nvPr/>
        </p:nvSpPr>
        <p:spPr>
          <a:xfrm>
            <a:off x="0" y="6550223"/>
            <a:ext cx="4325573" cy="307777"/>
          </a:xfrm>
          <a:prstGeom prst="rect">
            <a:avLst/>
          </a:prstGeom>
          <a:noFill/>
        </p:spPr>
        <p:txBody>
          <a:bodyPr wrap="none" rtlCol="0">
            <a:spAutoFit/>
          </a:bodyPr>
          <a:lstStyle/>
          <a:p>
            <a:r>
              <a:rPr lang="en-US" sz="1400" dirty="0" smtClean="0"/>
              <a:t>Multiple Slides Courtesy of Michael De Georgia, MD</a:t>
            </a:r>
            <a:endParaRPr lang="en-US" sz="1400" dirty="0"/>
          </a:p>
        </p:txBody>
      </p:sp>
    </p:spTree>
    <p:custDataLst>
      <p:tags r:id="rId1"/>
    </p:custDataLst>
    <p:extLst>
      <p:ext uri="{BB962C8B-B14F-4D97-AF65-F5344CB8AC3E}">
        <p14:creationId xmlns:p14="http://schemas.microsoft.com/office/powerpoint/2010/main" val="16306976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8"/>
          <p:cNvPicPr>
            <a:picLocks noChangeAspect="1" noChangeArrowheads="1"/>
          </p:cNvPicPr>
          <p:nvPr/>
        </p:nvPicPr>
        <p:blipFill>
          <a:blip r:embed="rId4"/>
          <a:srcRect t="40546"/>
          <a:stretch>
            <a:fillRect/>
          </a:stretch>
        </p:blipFill>
        <p:spPr bwMode="auto">
          <a:xfrm>
            <a:off x="1752600" y="3124200"/>
            <a:ext cx="5715000" cy="3352800"/>
          </a:xfrm>
          <a:prstGeom prst="rect">
            <a:avLst/>
          </a:prstGeom>
          <a:noFill/>
          <a:ln w="9525">
            <a:noFill/>
            <a:miter lim="800000"/>
            <a:headEnd/>
            <a:tailEnd/>
          </a:ln>
        </p:spPr>
      </p:pic>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scene3d>
            <a:camera prst="orthographicFront"/>
            <a:lightRig rig="threePt" dir="t"/>
          </a:scene3d>
          <a:sp3d prstMaterial="metal">
            <a:bevelT w="165100" prst="coolSlant"/>
            <a:bevelB w="165100" prst="coolSlant"/>
          </a:sp3d>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grpSp>
        <p:nvGrpSpPr>
          <p:cNvPr id="2"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34867"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3"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34863"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4"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34859"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grpSp>
        <p:nvGrpSpPr>
          <p:cNvPr id="5" name="Group 66"/>
          <p:cNvGrpSpPr>
            <a:grpSpLocks/>
          </p:cNvGrpSpPr>
          <p:nvPr/>
        </p:nvGrpSpPr>
        <p:grpSpPr bwMode="auto">
          <a:xfrm>
            <a:off x="-19050" y="2193925"/>
            <a:ext cx="3109913" cy="976313"/>
            <a:chOff x="-17526" y="2193864"/>
            <a:chExt cx="3108007" cy="975739"/>
          </a:xfrm>
        </p:grpSpPr>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grpSp>
      <p:sp>
        <p:nvSpPr>
          <p:cNvPr id="34826" name="Text Box 51"/>
          <p:cNvSpPr txBox="1">
            <a:spLocks noChangeArrowheads="1"/>
          </p:cNvSpPr>
          <p:nvPr/>
        </p:nvSpPr>
        <p:spPr bwMode="auto">
          <a:xfrm>
            <a:off x="1752600" y="307975"/>
            <a:ext cx="7391399" cy="641350"/>
          </a:xfrm>
          <a:prstGeom prst="rect">
            <a:avLst/>
          </a:prstGeom>
          <a:noFill/>
          <a:ln w="9525">
            <a:noFill/>
            <a:miter lim="800000"/>
            <a:headEnd/>
            <a:tailEnd/>
          </a:ln>
        </p:spPr>
        <p:txBody>
          <a:bodyPr wrap="square">
            <a:prstTxWarp prst="textNoShape">
              <a:avLst/>
            </a:prstTxWarp>
            <a:spAutoFit/>
          </a:bodyPr>
          <a:lstStyle/>
          <a:p>
            <a:pPr algn="ctr"/>
            <a:r>
              <a:rPr lang="en-US" sz="3600" dirty="0">
                <a:solidFill>
                  <a:srgbClr val="CC0000"/>
                </a:solidFill>
              </a:rPr>
              <a:t>None of this data is processed</a:t>
            </a:r>
            <a:endParaRPr lang="en-US" sz="3600" dirty="0"/>
          </a:p>
        </p:txBody>
      </p:sp>
      <p:sp>
        <p:nvSpPr>
          <p:cNvPr id="34827" name="TextBox 50"/>
          <p:cNvSpPr txBox="1">
            <a:spLocks noChangeArrowheads="1"/>
          </p:cNvSpPr>
          <p:nvPr/>
        </p:nvSpPr>
        <p:spPr bwMode="auto">
          <a:xfrm>
            <a:off x="2072679" y="965200"/>
            <a:ext cx="6756400" cy="1446550"/>
          </a:xfrm>
          <a:prstGeom prst="rect">
            <a:avLst/>
          </a:prstGeom>
          <a:solidFill>
            <a:schemeClr val="bg1">
              <a:alpha val="90195"/>
            </a:schemeClr>
          </a:solidFill>
          <a:ln w="9525">
            <a:noFill/>
            <a:miter lim="800000"/>
            <a:headEnd/>
            <a:tailEnd/>
          </a:ln>
        </p:spPr>
        <p:txBody>
          <a:bodyPr>
            <a:prstTxWarp prst="textNoShape">
              <a:avLst/>
            </a:prstTxWarp>
            <a:spAutoFit/>
          </a:bodyPr>
          <a:lstStyle/>
          <a:p>
            <a:pPr algn="ctr"/>
            <a:r>
              <a:rPr lang="en-US" sz="2200" dirty="0"/>
              <a:t>Some monitors display raw trends but even basic analyses (mean, median, standard deviations) are </a:t>
            </a:r>
            <a:r>
              <a:rPr lang="en-US" sz="2200" b="1" dirty="0"/>
              <a:t>nearly impossible </a:t>
            </a:r>
            <a:r>
              <a:rPr lang="en-US" sz="2200" dirty="0"/>
              <a:t>to </a:t>
            </a:r>
            <a:r>
              <a:rPr lang="en-US" sz="2200" dirty="0" smtClean="0"/>
              <a:t>perform.</a:t>
            </a:r>
            <a:endParaRPr lang="en-US" sz="2200" dirty="0"/>
          </a:p>
          <a:p>
            <a:pPr algn="ctr"/>
            <a:r>
              <a:rPr lang="en-US" sz="2200" dirty="0" smtClean="0"/>
              <a:t>Standard </a:t>
            </a:r>
            <a:r>
              <a:rPr lang="en-US" sz="2200" dirty="0" err="1"/>
              <a:t>b</a:t>
            </a:r>
            <a:r>
              <a:rPr lang="en-US" sz="2200" dirty="0" err="1" smtClean="0"/>
              <a:t>iostatistical</a:t>
            </a:r>
            <a:r>
              <a:rPr lang="en-US" sz="2200" dirty="0" smtClean="0"/>
              <a:t> methods are </a:t>
            </a:r>
            <a:r>
              <a:rPr lang="en-US" sz="2200" b="1" dirty="0" smtClean="0"/>
              <a:t>not</a:t>
            </a:r>
            <a:r>
              <a:rPr lang="en-US" sz="2200" dirty="0" smtClean="0"/>
              <a:t> sufficient.</a:t>
            </a:r>
            <a:endParaRPr lang="en-US" sz="1800" dirty="0"/>
          </a:p>
        </p:txBody>
      </p:sp>
      <p:sp>
        <p:nvSpPr>
          <p:cNvPr id="30"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 bank</a:t>
            </a:r>
          </a:p>
        </p:txBody>
      </p:sp>
      <p:sp>
        <p:nvSpPr>
          <p:cNvPr id="31"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sp>
        <p:nvSpPr>
          <p:cNvPr id="25"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26"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27"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
        <p:nvSpPr>
          <p:cNvPr id="34843"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34844"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grpSp>
        <p:nvGrpSpPr>
          <p:cNvPr id="6" name="Group 67"/>
          <p:cNvGrpSpPr>
            <a:grpSpLocks/>
          </p:cNvGrpSpPr>
          <p:nvPr/>
        </p:nvGrpSpPr>
        <p:grpSpPr bwMode="auto">
          <a:xfrm>
            <a:off x="-19050" y="4114800"/>
            <a:ext cx="4667250" cy="396875"/>
            <a:chOff x="-17526" y="4114166"/>
            <a:chExt cx="4665726" cy="398040"/>
          </a:xfrm>
        </p:grpSpPr>
        <p:sp>
          <p:nvSpPr>
            <p:cNvPr id="36"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37"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spTree>
    <p:custDataLst>
      <p:tags r:id="rId1"/>
    </p:custDataLst>
    <p:extLst>
      <p:ext uri="{BB962C8B-B14F-4D97-AF65-F5344CB8AC3E}">
        <p14:creationId xmlns:p14="http://schemas.microsoft.com/office/powerpoint/2010/main" val="14756262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Documents and Settings\Dick Moberg\My Documents\Book Chapters\Multimodality Monitoring\Images\Schmidt\Changing Relationship.jpg"/>
          <p:cNvPicPr>
            <a:picLocks noChangeAspect="1" noChangeArrowheads="1"/>
          </p:cNvPicPr>
          <p:nvPr/>
        </p:nvPicPr>
        <p:blipFill>
          <a:blip r:embed="rId3" cstate="print"/>
          <a:srcRect/>
          <a:stretch>
            <a:fillRect/>
          </a:stretch>
        </p:blipFill>
        <p:spPr bwMode="auto">
          <a:xfrm>
            <a:off x="0" y="1371600"/>
            <a:ext cx="8944598" cy="3886200"/>
          </a:xfrm>
          <a:prstGeom prst="rect">
            <a:avLst/>
          </a:prstGeom>
          <a:noFill/>
          <a:ln w="9525">
            <a:noFill/>
            <a:miter lim="800000"/>
            <a:headEnd/>
            <a:tailEnd/>
          </a:ln>
        </p:spPr>
      </p:pic>
      <p:pic>
        <p:nvPicPr>
          <p:cNvPr id="12" name="Picture 4" descr="B00005O1GB"/>
          <p:cNvPicPr>
            <a:picLocks noChangeAspect="1" noChangeArrowheads="1"/>
          </p:cNvPicPr>
          <p:nvPr/>
        </p:nvPicPr>
        <p:blipFill>
          <a:blip r:embed="rId4" cstate="print"/>
          <a:srcRect/>
          <a:stretch>
            <a:fillRect/>
          </a:stretch>
        </p:blipFill>
        <p:spPr bwMode="auto">
          <a:xfrm>
            <a:off x="4648200" y="237396"/>
            <a:ext cx="4267200" cy="5782404"/>
          </a:xfrm>
          <a:prstGeom prst="rect">
            <a:avLst/>
          </a:prstGeom>
          <a:noFill/>
        </p:spPr>
      </p:pic>
    </p:spTree>
    <p:extLst>
      <p:ext uri="{BB962C8B-B14F-4D97-AF65-F5344CB8AC3E}">
        <p14:creationId xmlns:p14="http://schemas.microsoft.com/office/powerpoint/2010/main" val="166641063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bush-shrug"/>
          <p:cNvPicPr>
            <a:picLocks noGrp="1" noChangeAspect="1" noChangeArrowheads="1"/>
          </p:cNvPicPr>
          <p:nvPr>
            <p:ph sz="half" idx="2"/>
          </p:nvPr>
        </p:nvPicPr>
        <p:blipFill>
          <a:blip r:embed="rId3" cstate="print"/>
          <a:srcRect/>
          <a:stretch>
            <a:fillRect/>
          </a:stretch>
        </p:blipFill>
        <p:spPr>
          <a:xfrm>
            <a:off x="307002" y="76200"/>
            <a:ext cx="8379798" cy="6713538"/>
          </a:xfrm>
          <a:noFill/>
          <a:ln/>
        </p:spPr>
      </p:pic>
    </p:spTree>
    <p:extLst>
      <p:ext uri="{BB962C8B-B14F-4D97-AF65-F5344CB8AC3E}">
        <p14:creationId xmlns:p14="http://schemas.microsoft.com/office/powerpoint/2010/main" val="51790031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8"/>
          <p:cNvPicPr>
            <a:picLocks noChangeAspect="1" noChangeArrowheads="1"/>
          </p:cNvPicPr>
          <p:nvPr/>
        </p:nvPicPr>
        <p:blipFill>
          <a:blip r:embed="rId4"/>
          <a:srcRect t="40546"/>
          <a:stretch>
            <a:fillRect/>
          </a:stretch>
        </p:blipFill>
        <p:spPr bwMode="auto">
          <a:xfrm>
            <a:off x="1752600" y="3124200"/>
            <a:ext cx="5715000" cy="3352800"/>
          </a:xfrm>
          <a:prstGeom prst="rect">
            <a:avLst/>
          </a:prstGeom>
          <a:noFill/>
          <a:ln w="9525">
            <a:noFill/>
            <a:miter lim="800000"/>
            <a:headEnd/>
            <a:tailEnd/>
          </a:ln>
        </p:spPr>
      </p:pic>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scene3d>
            <a:camera prst="orthographicFront"/>
            <a:lightRig rig="threePt" dir="t"/>
          </a:scene3d>
          <a:sp3d prstMaterial="metal">
            <a:bevelT w="165100" prst="coolSlant"/>
            <a:bevelB w="165100" prst="coolSlant"/>
          </a:sp3d>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grpSp>
        <p:nvGrpSpPr>
          <p:cNvPr id="2"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36916"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3"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36912"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4"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36908"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grpSp>
        <p:nvGrpSpPr>
          <p:cNvPr id="5" name="Group 66"/>
          <p:cNvGrpSpPr>
            <a:grpSpLocks/>
          </p:cNvGrpSpPr>
          <p:nvPr/>
        </p:nvGrpSpPr>
        <p:grpSpPr bwMode="auto">
          <a:xfrm>
            <a:off x="-19050" y="2193925"/>
            <a:ext cx="3109913" cy="976313"/>
            <a:chOff x="-17526" y="2193864"/>
            <a:chExt cx="3108007" cy="975739"/>
          </a:xfrm>
        </p:grpSpPr>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grpSp>
      <p:sp>
        <p:nvSpPr>
          <p:cNvPr id="36874" name="TextBox 50"/>
          <p:cNvSpPr txBox="1">
            <a:spLocks noChangeArrowheads="1"/>
          </p:cNvSpPr>
          <p:nvPr/>
        </p:nvSpPr>
        <p:spPr bwMode="auto">
          <a:xfrm>
            <a:off x="2108200" y="954306"/>
            <a:ext cx="6756400" cy="1446550"/>
          </a:xfrm>
          <a:prstGeom prst="rect">
            <a:avLst/>
          </a:prstGeom>
          <a:noFill/>
          <a:ln w="9525">
            <a:noFill/>
            <a:miter lim="800000"/>
            <a:headEnd/>
            <a:tailEnd/>
          </a:ln>
        </p:spPr>
        <p:txBody>
          <a:bodyPr>
            <a:prstTxWarp prst="textNoShape">
              <a:avLst/>
            </a:prstTxWarp>
            <a:spAutoFit/>
          </a:bodyPr>
          <a:lstStyle/>
          <a:p>
            <a:pPr algn="ctr"/>
            <a:r>
              <a:rPr lang="en-US" sz="2200" dirty="0"/>
              <a:t>Conceptually, analysis has been restricted to</a:t>
            </a:r>
            <a:r>
              <a:rPr lang="en-US" sz="2200" dirty="0" smtClean="0"/>
              <a:t> </a:t>
            </a:r>
          </a:p>
          <a:p>
            <a:pPr algn="ctr"/>
            <a:r>
              <a:rPr lang="en-US" sz="2200" b="1" dirty="0" smtClean="0"/>
              <a:t>linear</a:t>
            </a:r>
            <a:r>
              <a:rPr lang="en-US" sz="2200" dirty="0" smtClean="0"/>
              <a:t> </a:t>
            </a:r>
            <a:r>
              <a:rPr lang="en-US" sz="2200" dirty="0"/>
              <a:t>and </a:t>
            </a:r>
            <a:r>
              <a:rPr lang="en-US" sz="2200" b="1" dirty="0" err="1"/>
              <a:t>univariate</a:t>
            </a:r>
            <a:r>
              <a:rPr lang="en-US" sz="2200" dirty="0"/>
              <a:t> statistical models. Alarm limits</a:t>
            </a:r>
            <a:r>
              <a:rPr lang="en-US" sz="2200" dirty="0" smtClean="0"/>
              <a:t> are based </a:t>
            </a:r>
            <a:r>
              <a:rPr lang="en-US" sz="2200" dirty="0"/>
              <a:t>on</a:t>
            </a:r>
            <a:r>
              <a:rPr lang="en-US" sz="2200" dirty="0" smtClean="0"/>
              <a:t> arbitrary </a:t>
            </a:r>
            <a:r>
              <a:rPr lang="en-US" sz="2200" dirty="0"/>
              <a:t>thresholds without regard for dynamic interactions between variables. </a:t>
            </a:r>
          </a:p>
        </p:txBody>
      </p:sp>
      <p:sp>
        <p:nvSpPr>
          <p:cNvPr id="30"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 bank</a:t>
            </a:r>
          </a:p>
        </p:txBody>
      </p:sp>
      <p:sp>
        <p:nvSpPr>
          <p:cNvPr id="31"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sp>
        <p:nvSpPr>
          <p:cNvPr id="36881" name="Text Box 51"/>
          <p:cNvSpPr txBox="1">
            <a:spLocks noChangeArrowheads="1"/>
          </p:cNvSpPr>
          <p:nvPr/>
        </p:nvSpPr>
        <p:spPr bwMode="auto">
          <a:xfrm>
            <a:off x="1752600" y="307975"/>
            <a:ext cx="7391400" cy="646331"/>
          </a:xfrm>
          <a:prstGeom prst="rect">
            <a:avLst/>
          </a:prstGeom>
          <a:noFill/>
          <a:ln w="9525">
            <a:noFill/>
            <a:miter lim="800000"/>
            <a:headEnd/>
            <a:tailEnd/>
          </a:ln>
        </p:spPr>
        <p:txBody>
          <a:bodyPr wrap="square">
            <a:prstTxWarp prst="textNoShape">
              <a:avLst/>
            </a:prstTxWarp>
            <a:spAutoFit/>
          </a:bodyPr>
          <a:lstStyle/>
          <a:p>
            <a:pPr algn="ctr"/>
            <a:r>
              <a:rPr lang="en-US" sz="3600" dirty="0" smtClean="0">
                <a:solidFill>
                  <a:srgbClr val="CC0000"/>
                </a:solidFill>
              </a:rPr>
              <a:t>Processing limited conceptually </a:t>
            </a:r>
            <a:endParaRPr lang="en-US" sz="3600" dirty="0"/>
          </a:p>
        </p:txBody>
      </p:sp>
      <p:sp>
        <p:nvSpPr>
          <p:cNvPr id="27"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34"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35"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
        <p:nvSpPr>
          <p:cNvPr id="36891"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36892"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grpSp>
        <p:nvGrpSpPr>
          <p:cNvPr id="6" name="Group 67"/>
          <p:cNvGrpSpPr>
            <a:grpSpLocks/>
          </p:cNvGrpSpPr>
          <p:nvPr/>
        </p:nvGrpSpPr>
        <p:grpSpPr bwMode="auto">
          <a:xfrm>
            <a:off x="-19050" y="4114800"/>
            <a:ext cx="4667250" cy="396875"/>
            <a:chOff x="-17526" y="4114166"/>
            <a:chExt cx="4665726" cy="398040"/>
          </a:xfrm>
        </p:grpSpPr>
        <p:sp>
          <p:nvSpPr>
            <p:cNvPr id="39"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40"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sp>
        <p:nvSpPr>
          <p:cNvPr id="29" name="TextBox 28"/>
          <p:cNvSpPr txBox="1"/>
          <p:nvPr/>
        </p:nvSpPr>
        <p:spPr>
          <a:xfrm>
            <a:off x="3813048" y="2734056"/>
            <a:ext cx="5282376" cy="3385542"/>
          </a:xfrm>
          <a:prstGeom prst="rect">
            <a:avLst/>
          </a:prstGeom>
          <a:solidFill>
            <a:srgbClr val="E3E3E3"/>
          </a:solidFill>
          <a:ln>
            <a:solidFill>
              <a:schemeClr val="bg2"/>
            </a:solidFill>
          </a:ln>
          <a:effectLst>
            <a:outerShdw blurRad="50800" dist="38100" dir="2700000" algn="tl" rotWithShape="0">
              <a:srgbClr val="000000">
                <a:alpha val="43000"/>
              </a:srgbClr>
            </a:outerShdw>
          </a:effectLst>
        </p:spPr>
        <p:txBody>
          <a:bodyPr wrap="square">
            <a:prstTxWarp prst="textNoShape">
              <a:avLst/>
            </a:prstTxWarp>
            <a:spAutoFit/>
          </a:bodyPr>
          <a:lstStyle/>
          <a:p>
            <a:pPr algn="ctr">
              <a:defRPr/>
            </a:pPr>
            <a:r>
              <a:rPr lang="en-US" sz="2000" b="1" u="sng" dirty="0" smtClean="0">
                <a:solidFill>
                  <a:srgbClr val="CC0000"/>
                </a:solidFill>
                <a:latin typeface="Arial" pitchFamily="-112" charset="0"/>
              </a:rPr>
              <a:t>Electronic </a:t>
            </a:r>
            <a:r>
              <a:rPr lang="en-US" sz="2000" b="1" u="sng" dirty="0">
                <a:solidFill>
                  <a:srgbClr val="CC0000"/>
                </a:solidFill>
                <a:latin typeface="Arial" pitchFamily="-112" charset="0"/>
              </a:rPr>
              <a:t>Order </a:t>
            </a:r>
            <a:r>
              <a:rPr lang="en-US" sz="2000" b="1" u="sng" dirty="0" smtClean="0">
                <a:solidFill>
                  <a:srgbClr val="CC0000"/>
                </a:solidFill>
                <a:latin typeface="Arial" pitchFamily="-112" charset="0"/>
              </a:rPr>
              <a:t>Set</a:t>
            </a:r>
            <a:endParaRPr lang="en-US" sz="2000" b="1" u="sng" dirty="0">
              <a:solidFill>
                <a:srgbClr val="CC0000"/>
              </a:solidFill>
              <a:latin typeface="Arial" pitchFamily="-112" charset="0"/>
            </a:endParaRPr>
          </a:p>
          <a:p>
            <a:pPr>
              <a:defRPr/>
            </a:pPr>
            <a:endParaRPr lang="en-US" sz="2000" dirty="0">
              <a:latin typeface="Arial" pitchFamily="-112" charset="0"/>
            </a:endParaRPr>
          </a:p>
          <a:p>
            <a:pPr lvl="1">
              <a:defRPr/>
            </a:pPr>
            <a:r>
              <a:rPr lang="en-US" sz="2000" b="1" dirty="0">
                <a:latin typeface="Arial" pitchFamily="-112" charset="0"/>
              </a:rPr>
              <a:t>Notify physician:</a:t>
            </a:r>
          </a:p>
          <a:p>
            <a:pPr>
              <a:defRPr/>
            </a:pPr>
            <a:endParaRPr lang="en-US" sz="1000" dirty="0">
              <a:latin typeface="Arial" pitchFamily="-112" charset="0"/>
            </a:endParaRPr>
          </a:p>
          <a:p>
            <a:pPr lvl="1">
              <a:buFont typeface="Arial" pitchFamily="-112" charset="0"/>
              <a:buChar char="•"/>
              <a:defRPr/>
            </a:pPr>
            <a:r>
              <a:rPr lang="en-US" dirty="0">
                <a:latin typeface="Arial" pitchFamily="-112" charset="0"/>
              </a:rPr>
              <a:t> HR &lt; 60 or &gt; 125 </a:t>
            </a:r>
            <a:r>
              <a:rPr lang="en-US" dirty="0" err="1">
                <a:latin typeface="Arial" pitchFamily="-112" charset="0"/>
              </a:rPr>
              <a:t>bpm</a:t>
            </a:r>
            <a:endParaRPr lang="en-US" dirty="0">
              <a:latin typeface="Arial" pitchFamily="-112" charset="0"/>
            </a:endParaRPr>
          </a:p>
          <a:p>
            <a:pPr lvl="1">
              <a:buFont typeface="Arial" pitchFamily="-112" charset="0"/>
              <a:buChar char="•"/>
              <a:defRPr/>
            </a:pPr>
            <a:r>
              <a:rPr lang="en-US" dirty="0">
                <a:latin typeface="Arial" pitchFamily="-112" charset="0"/>
              </a:rPr>
              <a:t> SBP &lt; 90 or &gt; 180 mm Hg</a:t>
            </a:r>
          </a:p>
          <a:p>
            <a:pPr lvl="1">
              <a:buFont typeface="Arial" pitchFamily="-112" charset="0"/>
              <a:buChar char="•"/>
              <a:defRPr/>
            </a:pPr>
            <a:r>
              <a:rPr lang="en-US" dirty="0">
                <a:latin typeface="Arial" pitchFamily="-112" charset="0"/>
              </a:rPr>
              <a:t> Respirations &lt; 10 or &gt; 30 per minute</a:t>
            </a:r>
          </a:p>
          <a:p>
            <a:pPr lvl="1">
              <a:buFont typeface="Arial" pitchFamily="-112" charset="0"/>
              <a:buChar char="•"/>
              <a:defRPr/>
            </a:pPr>
            <a:r>
              <a:rPr lang="en-US" dirty="0">
                <a:latin typeface="Arial" pitchFamily="-112" charset="0"/>
              </a:rPr>
              <a:t> Pulse </a:t>
            </a:r>
            <a:r>
              <a:rPr lang="en-US" dirty="0" err="1">
                <a:latin typeface="Arial" pitchFamily="-112" charset="0"/>
              </a:rPr>
              <a:t>oximetry</a:t>
            </a:r>
            <a:r>
              <a:rPr lang="en-US" dirty="0">
                <a:latin typeface="Arial" pitchFamily="-112" charset="0"/>
              </a:rPr>
              <a:t> &lt; 90% SaO</a:t>
            </a:r>
            <a:r>
              <a:rPr lang="en-US" baseline="-25000" dirty="0">
                <a:latin typeface="Arial" pitchFamily="-112" charset="0"/>
              </a:rPr>
              <a:t>2</a:t>
            </a:r>
          </a:p>
          <a:p>
            <a:pPr lvl="1">
              <a:buFont typeface="Arial" pitchFamily="-112" charset="0"/>
              <a:buChar char="•"/>
              <a:defRPr/>
            </a:pPr>
            <a:r>
              <a:rPr lang="en-US" dirty="0">
                <a:latin typeface="Arial" pitchFamily="-112" charset="0"/>
              </a:rPr>
              <a:t> Temperature &lt; 35.0 or &gt;38.8° Celsius</a:t>
            </a:r>
          </a:p>
          <a:p>
            <a:pPr lvl="1">
              <a:buFont typeface="Arial" pitchFamily="-112" charset="0"/>
              <a:buChar char="•"/>
              <a:defRPr/>
            </a:pPr>
            <a:r>
              <a:rPr lang="en-US" dirty="0">
                <a:latin typeface="Arial" pitchFamily="-112" charset="0"/>
              </a:rPr>
              <a:t> Urine Output &lt; 50 </a:t>
            </a:r>
            <a:r>
              <a:rPr lang="en-US" dirty="0" err="1">
                <a:latin typeface="Arial" pitchFamily="-112" charset="0"/>
              </a:rPr>
              <a:t>mL</a:t>
            </a:r>
            <a:r>
              <a:rPr lang="en-US" dirty="0">
                <a:latin typeface="Arial" pitchFamily="-112" charset="0"/>
              </a:rPr>
              <a:t> per hour</a:t>
            </a:r>
          </a:p>
          <a:p>
            <a:pPr lvl="1">
              <a:buFont typeface="Arial" pitchFamily="-112" charset="0"/>
              <a:buChar char="•"/>
              <a:defRPr/>
            </a:pPr>
            <a:r>
              <a:rPr lang="en-US" dirty="0">
                <a:latin typeface="Arial" pitchFamily="-112" charset="0"/>
              </a:rPr>
              <a:t> Blood Glucose &lt; 60 or &gt; 130 mg/</a:t>
            </a:r>
            <a:r>
              <a:rPr lang="en-US" dirty="0" err="1">
                <a:latin typeface="Arial" pitchFamily="-112" charset="0"/>
              </a:rPr>
              <a:t>dL</a:t>
            </a:r>
            <a:endParaRPr lang="en-US" dirty="0">
              <a:latin typeface="Arial" pitchFamily="-112" charset="0"/>
            </a:endParaRPr>
          </a:p>
          <a:p>
            <a:pPr lvl="1">
              <a:buFont typeface="Arial" pitchFamily="-112" charset="0"/>
              <a:buChar char="•"/>
              <a:defRPr/>
            </a:pPr>
            <a:r>
              <a:rPr lang="en-US" dirty="0">
                <a:latin typeface="Arial" pitchFamily="-112" charset="0"/>
              </a:rPr>
              <a:t> Cardiac Index &lt; 2 L/min/</a:t>
            </a:r>
            <a:r>
              <a:rPr lang="en-US" dirty="0" smtClean="0">
                <a:latin typeface="Arial" pitchFamily="-112" charset="0"/>
              </a:rPr>
              <a:t>m</a:t>
            </a:r>
            <a:r>
              <a:rPr lang="en-US" baseline="30000" dirty="0" smtClean="0">
                <a:latin typeface="Arial" pitchFamily="-112" charset="0"/>
              </a:rPr>
              <a:t>2</a:t>
            </a:r>
          </a:p>
        </p:txBody>
      </p:sp>
    </p:spTree>
    <p:custDataLst>
      <p:tags r:id="rId1"/>
    </p:custDataLst>
    <p:extLst>
      <p:ext uri="{BB962C8B-B14F-4D97-AF65-F5344CB8AC3E}">
        <p14:creationId xmlns:p14="http://schemas.microsoft.com/office/powerpoint/2010/main" val="2014643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23863" y="152400"/>
            <a:ext cx="8301037" cy="838200"/>
          </a:xfrm>
        </p:spPr>
        <p:txBody>
          <a:bodyPr>
            <a:normAutofit fontScale="90000"/>
          </a:bodyPr>
          <a:lstStyle/>
          <a:p>
            <a:pPr eaLnBrk="1" hangingPunct="1">
              <a:defRPr/>
            </a:pPr>
            <a:r>
              <a:rPr lang="en-US" smtClean="0">
                <a:latin typeface="Arial" charset="0"/>
                <a:cs typeface="Arial" charset="0"/>
              </a:rPr>
              <a:t>Interdisciplinary Nature of</a:t>
            </a:r>
            <a:br>
              <a:rPr lang="en-US" smtClean="0">
                <a:latin typeface="Arial" charset="0"/>
                <a:cs typeface="Arial" charset="0"/>
              </a:rPr>
            </a:br>
            <a:r>
              <a:rPr lang="en-US" smtClean="0">
                <a:latin typeface="Arial" charset="0"/>
                <a:cs typeface="Arial" charset="0"/>
              </a:rPr>
              <a:t>Biomedical Informatics</a:t>
            </a:r>
          </a:p>
        </p:txBody>
      </p:sp>
      <p:sp>
        <p:nvSpPr>
          <p:cNvPr id="5" name="Rectangle 3"/>
          <p:cNvSpPr>
            <a:spLocks noChangeArrowheads="1"/>
          </p:cNvSpPr>
          <p:nvPr/>
        </p:nvSpPr>
        <p:spPr bwMode="auto">
          <a:xfrm>
            <a:off x="3511550" y="3028950"/>
            <a:ext cx="2146300" cy="111125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6" name="Rectangle 4"/>
          <p:cNvSpPr>
            <a:spLocks noChangeArrowheads="1"/>
          </p:cNvSpPr>
          <p:nvPr/>
        </p:nvSpPr>
        <p:spPr bwMode="auto">
          <a:xfrm>
            <a:off x="3811588" y="3238500"/>
            <a:ext cx="15478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sz="2000">
                <a:latin typeface="Helvetica" pitchFamily="2" charset="0"/>
              </a:rPr>
              <a:t>Biomedical</a:t>
            </a:r>
          </a:p>
          <a:p>
            <a:pPr algn="ctr"/>
            <a:r>
              <a:rPr lang="en-US" sz="2000">
                <a:latin typeface="Helvetica" pitchFamily="2" charset="0"/>
              </a:rPr>
              <a:t>Informatics</a:t>
            </a:r>
          </a:p>
        </p:txBody>
      </p:sp>
      <p:grpSp>
        <p:nvGrpSpPr>
          <p:cNvPr id="7" name="Group 5"/>
          <p:cNvGrpSpPr>
            <a:grpSpLocks/>
          </p:cNvGrpSpPr>
          <p:nvPr/>
        </p:nvGrpSpPr>
        <p:grpSpPr bwMode="auto">
          <a:xfrm>
            <a:off x="228600" y="2797175"/>
            <a:ext cx="3251200" cy="730250"/>
            <a:chOff x="144" y="1994"/>
            <a:chExt cx="2048" cy="460"/>
          </a:xfrm>
        </p:grpSpPr>
        <p:sp>
          <p:nvSpPr>
            <p:cNvPr id="8" name="Rectangle 6"/>
            <p:cNvSpPr>
              <a:spLocks noChangeArrowheads="1"/>
            </p:cNvSpPr>
            <p:nvPr/>
          </p:nvSpPr>
          <p:spPr bwMode="auto">
            <a:xfrm>
              <a:off x="144" y="1994"/>
              <a:ext cx="1248" cy="46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9" name="Rectangle 7"/>
            <p:cNvSpPr>
              <a:spLocks noChangeArrowheads="1"/>
            </p:cNvSpPr>
            <p:nvPr/>
          </p:nvSpPr>
          <p:spPr bwMode="auto">
            <a:xfrm>
              <a:off x="144" y="2038"/>
              <a:ext cx="125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atin typeface="Helvetica" pitchFamily="2" charset="0"/>
                </a:rPr>
                <a:t>Cognitive Science</a:t>
              </a:r>
            </a:p>
            <a:p>
              <a:pPr algn="ctr"/>
              <a:r>
                <a:rPr lang="en-US">
                  <a:latin typeface="Helvetica" pitchFamily="2" charset="0"/>
                </a:rPr>
                <a:t>&amp; Decision Making</a:t>
              </a:r>
            </a:p>
          </p:txBody>
        </p:sp>
        <p:sp>
          <p:nvSpPr>
            <p:cNvPr id="10" name="Line 8"/>
            <p:cNvSpPr>
              <a:spLocks noChangeShapeType="1"/>
            </p:cNvSpPr>
            <p:nvPr/>
          </p:nvSpPr>
          <p:spPr bwMode="auto">
            <a:xfrm>
              <a:off x="1392" y="2256"/>
              <a:ext cx="800" cy="12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9"/>
          <p:cNvGrpSpPr>
            <a:grpSpLocks/>
          </p:cNvGrpSpPr>
          <p:nvPr/>
        </p:nvGrpSpPr>
        <p:grpSpPr bwMode="auto">
          <a:xfrm>
            <a:off x="387350" y="3894138"/>
            <a:ext cx="3092450" cy="950912"/>
            <a:chOff x="244" y="2685"/>
            <a:chExt cx="1948" cy="599"/>
          </a:xfrm>
        </p:grpSpPr>
        <p:sp>
          <p:nvSpPr>
            <p:cNvPr id="12" name="Rectangle 10"/>
            <p:cNvSpPr>
              <a:spLocks noChangeArrowheads="1"/>
            </p:cNvSpPr>
            <p:nvPr/>
          </p:nvSpPr>
          <p:spPr bwMode="auto">
            <a:xfrm>
              <a:off x="244" y="2824"/>
              <a:ext cx="1120" cy="46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13" name="Rectangle 11"/>
            <p:cNvSpPr>
              <a:spLocks noChangeArrowheads="1"/>
            </p:cNvSpPr>
            <p:nvPr/>
          </p:nvSpPr>
          <p:spPr bwMode="auto">
            <a:xfrm>
              <a:off x="329" y="2892"/>
              <a:ext cx="904"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atin typeface="Helvetica" pitchFamily="2" charset="0"/>
                </a:rPr>
                <a:t>Management</a:t>
              </a:r>
            </a:p>
            <a:p>
              <a:pPr algn="ctr"/>
              <a:r>
                <a:rPr lang="en-US">
                  <a:latin typeface="Helvetica" pitchFamily="2" charset="0"/>
                </a:rPr>
                <a:t>Sciences</a:t>
              </a:r>
            </a:p>
          </p:txBody>
        </p:sp>
        <p:sp>
          <p:nvSpPr>
            <p:cNvPr id="14" name="Line 12"/>
            <p:cNvSpPr>
              <a:spLocks noChangeShapeType="1"/>
            </p:cNvSpPr>
            <p:nvPr/>
          </p:nvSpPr>
          <p:spPr bwMode="auto">
            <a:xfrm flipV="1">
              <a:off x="1385" y="2685"/>
              <a:ext cx="807" cy="42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 name="Group 13"/>
          <p:cNvGrpSpPr>
            <a:grpSpLocks/>
          </p:cNvGrpSpPr>
          <p:nvPr/>
        </p:nvGrpSpPr>
        <p:grpSpPr bwMode="auto">
          <a:xfrm>
            <a:off x="2197102" y="4122738"/>
            <a:ext cx="1778002" cy="1865312"/>
            <a:chOff x="1384" y="2829"/>
            <a:chExt cx="1120" cy="1175"/>
          </a:xfrm>
        </p:grpSpPr>
        <p:sp>
          <p:nvSpPr>
            <p:cNvPr id="16" name="Rectangle 14"/>
            <p:cNvSpPr>
              <a:spLocks noChangeArrowheads="1"/>
            </p:cNvSpPr>
            <p:nvPr/>
          </p:nvSpPr>
          <p:spPr bwMode="auto">
            <a:xfrm>
              <a:off x="1384" y="3544"/>
              <a:ext cx="1120" cy="46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17" name="Rectangle 15"/>
            <p:cNvSpPr>
              <a:spLocks noChangeArrowheads="1"/>
            </p:cNvSpPr>
            <p:nvPr/>
          </p:nvSpPr>
          <p:spPr bwMode="auto">
            <a:xfrm>
              <a:off x="1617" y="3596"/>
              <a:ext cx="70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dirty="0" smtClean="0">
                  <a:latin typeface="Helvetica" pitchFamily="2" charset="0"/>
                </a:rPr>
                <a:t>Clinical </a:t>
              </a:r>
              <a:endParaRPr lang="en-US" dirty="0">
                <a:latin typeface="Helvetica" pitchFamily="2" charset="0"/>
              </a:endParaRPr>
            </a:p>
            <a:p>
              <a:pPr algn="ctr"/>
              <a:r>
                <a:rPr lang="en-US" dirty="0">
                  <a:latin typeface="Helvetica" pitchFamily="2" charset="0"/>
                </a:rPr>
                <a:t>Sciences</a:t>
              </a:r>
            </a:p>
          </p:txBody>
        </p:sp>
        <p:sp>
          <p:nvSpPr>
            <p:cNvPr id="18" name="Line 16"/>
            <p:cNvSpPr>
              <a:spLocks noChangeShapeType="1"/>
            </p:cNvSpPr>
            <p:nvPr/>
          </p:nvSpPr>
          <p:spPr bwMode="auto">
            <a:xfrm flipV="1">
              <a:off x="1949" y="2829"/>
              <a:ext cx="531" cy="72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9" name="Group 17"/>
          <p:cNvGrpSpPr>
            <a:grpSpLocks/>
          </p:cNvGrpSpPr>
          <p:nvPr/>
        </p:nvGrpSpPr>
        <p:grpSpPr bwMode="auto">
          <a:xfrm>
            <a:off x="5176838" y="4122738"/>
            <a:ext cx="1947862" cy="1884362"/>
            <a:chOff x="3261" y="2829"/>
            <a:chExt cx="1227" cy="1187"/>
          </a:xfrm>
        </p:grpSpPr>
        <p:sp>
          <p:nvSpPr>
            <p:cNvPr id="20" name="Rectangle 18"/>
            <p:cNvSpPr>
              <a:spLocks noChangeArrowheads="1"/>
            </p:cNvSpPr>
            <p:nvPr/>
          </p:nvSpPr>
          <p:spPr bwMode="auto">
            <a:xfrm>
              <a:off x="3340" y="3556"/>
              <a:ext cx="1120" cy="46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21" name="Rectangle 19"/>
            <p:cNvSpPr>
              <a:spLocks noChangeArrowheads="1"/>
            </p:cNvSpPr>
            <p:nvPr/>
          </p:nvSpPr>
          <p:spPr bwMode="auto">
            <a:xfrm>
              <a:off x="3314" y="3608"/>
              <a:ext cx="1174"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atin typeface="Helvetica" pitchFamily="2" charset="0"/>
                </a:rPr>
                <a:t>Basic Biomedical</a:t>
              </a:r>
            </a:p>
            <a:p>
              <a:pPr algn="ctr"/>
              <a:r>
                <a:rPr lang="en-US">
                  <a:latin typeface="Helvetica" pitchFamily="2" charset="0"/>
                </a:rPr>
                <a:t>Sciences</a:t>
              </a:r>
            </a:p>
          </p:txBody>
        </p:sp>
        <p:sp>
          <p:nvSpPr>
            <p:cNvPr id="22" name="Line 20"/>
            <p:cNvSpPr>
              <a:spLocks noChangeShapeType="1"/>
            </p:cNvSpPr>
            <p:nvPr/>
          </p:nvSpPr>
          <p:spPr bwMode="auto">
            <a:xfrm flipH="1" flipV="1">
              <a:off x="3261" y="2829"/>
              <a:ext cx="655" cy="73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 name="Group 21"/>
          <p:cNvGrpSpPr>
            <a:grpSpLocks/>
          </p:cNvGrpSpPr>
          <p:nvPr/>
        </p:nvGrpSpPr>
        <p:grpSpPr bwMode="auto">
          <a:xfrm>
            <a:off x="5634038" y="3913188"/>
            <a:ext cx="3236912" cy="874712"/>
            <a:chOff x="3549" y="2697"/>
            <a:chExt cx="2039" cy="551"/>
          </a:xfrm>
        </p:grpSpPr>
        <p:sp>
          <p:nvSpPr>
            <p:cNvPr id="24" name="Rectangle 22"/>
            <p:cNvSpPr>
              <a:spLocks noChangeArrowheads="1"/>
            </p:cNvSpPr>
            <p:nvPr/>
          </p:nvSpPr>
          <p:spPr bwMode="auto">
            <a:xfrm>
              <a:off x="4468" y="2788"/>
              <a:ext cx="1120" cy="46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25" name="Rectangle 23"/>
            <p:cNvSpPr>
              <a:spLocks noChangeArrowheads="1"/>
            </p:cNvSpPr>
            <p:nvPr/>
          </p:nvSpPr>
          <p:spPr bwMode="auto">
            <a:xfrm>
              <a:off x="4545" y="2832"/>
              <a:ext cx="968"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atin typeface="Helvetica" pitchFamily="2" charset="0"/>
                </a:rPr>
                <a:t>Epidemiology</a:t>
              </a:r>
            </a:p>
            <a:p>
              <a:pPr algn="ctr"/>
              <a:r>
                <a:rPr lang="en-US">
                  <a:latin typeface="Helvetica" pitchFamily="2" charset="0"/>
                </a:rPr>
                <a:t>And Statistics</a:t>
              </a:r>
            </a:p>
          </p:txBody>
        </p:sp>
        <p:sp>
          <p:nvSpPr>
            <p:cNvPr id="26" name="Line 24"/>
            <p:cNvSpPr>
              <a:spLocks noChangeShapeType="1"/>
            </p:cNvSpPr>
            <p:nvPr/>
          </p:nvSpPr>
          <p:spPr bwMode="auto">
            <a:xfrm flipH="1" flipV="1">
              <a:off x="3549" y="2697"/>
              <a:ext cx="931" cy="34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 name="Group 25"/>
          <p:cNvGrpSpPr>
            <a:grpSpLocks/>
          </p:cNvGrpSpPr>
          <p:nvPr/>
        </p:nvGrpSpPr>
        <p:grpSpPr bwMode="auto">
          <a:xfrm>
            <a:off x="5634038" y="2797175"/>
            <a:ext cx="3217862" cy="730250"/>
            <a:chOff x="3549" y="1994"/>
            <a:chExt cx="2027" cy="460"/>
          </a:xfrm>
        </p:grpSpPr>
        <p:sp>
          <p:nvSpPr>
            <p:cNvPr id="28" name="Rectangle 26"/>
            <p:cNvSpPr>
              <a:spLocks noChangeArrowheads="1"/>
            </p:cNvSpPr>
            <p:nvPr/>
          </p:nvSpPr>
          <p:spPr bwMode="auto">
            <a:xfrm>
              <a:off x="4456" y="1994"/>
              <a:ext cx="1120" cy="46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29" name="Rectangle 27"/>
            <p:cNvSpPr>
              <a:spLocks noChangeArrowheads="1"/>
            </p:cNvSpPr>
            <p:nvPr/>
          </p:nvSpPr>
          <p:spPr bwMode="auto">
            <a:xfrm>
              <a:off x="4481" y="2120"/>
              <a:ext cx="105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atin typeface="Helvetica" pitchFamily="2" charset="0"/>
                </a:rPr>
                <a:t>Bioengineering</a:t>
              </a:r>
            </a:p>
          </p:txBody>
        </p:sp>
        <p:sp>
          <p:nvSpPr>
            <p:cNvPr id="30" name="Line 28"/>
            <p:cNvSpPr>
              <a:spLocks noChangeShapeType="1"/>
            </p:cNvSpPr>
            <p:nvPr/>
          </p:nvSpPr>
          <p:spPr bwMode="auto">
            <a:xfrm flipH="1">
              <a:off x="3549" y="2241"/>
              <a:ext cx="907" cy="15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1" name="Group 29"/>
          <p:cNvGrpSpPr>
            <a:grpSpLocks/>
          </p:cNvGrpSpPr>
          <p:nvPr/>
        </p:nvGrpSpPr>
        <p:grpSpPr bwMode="auto">
          <a:xfrm>
            <a:off x="2216150" y="1295400"/>
            <a:ext cx="4826000" cy="1701800"/>
            <a:chOff x="1396" y="1048"/>
            <a:chExt cx="3040" cy="1072"/>
          </a:xfrm>
        </p:grpSpPr>
        <p:sp>
          <p:nvSpPr>
            <p:cNvPr id="32" name="Rectangle 30"/>
            <p:cNvSpPr>
              <a:spLocks noChangeArrowheads="1"/>
            </p:cNvSpPr>
            <p:nvPr/>
          </p:nvSpPr>
          <p:spPr bwMode="auto">
            <a:xfrm>
              <a:off x="1396" y="1060"/>
              <a:ext cx="1252" cy="60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33" name="Rectangle 31"/>
            <p:cNvSpPr>
              <a:spLocks noChangeArrowheads="1"/>
            </p:cNvSpPr>
            <p:nvPr/>
          </p:nvSpPr>
          <p:spPr bwMode="auto">
            <a:xfrm>
              <a:off x="3148" y="1048"/>
              <a:ext cx="1288" cy="60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p>
              <a:endParaRPr lang="en-US">
                <a:latin typeface="Helvetica" pitchFamily="2" charset="0"/>
              </a:endParaRPr>
            </a:p>
          </p:txBody>
        </p:sp>
        <p:sp>
          <p:nvSpPr>
            <p:cNvPr id="34" name="Rectangle 32"/>
            <p:cNvSpPr>
              <a:spLocks noChangeArrowheads="1"/>
            </p:cNvSpPr>
            <p:nvPr/>
          </p:nvSpPr>
          <p:spPr bwMode="auto">
            <a:xfrm>
              <a:off x="1535" y="1064"/>
              <a:ext cx="102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atin typeface="Helvetica" pitchFamily="2" charset="0"/>
                </a:rPr>
                <a:t>Computer Science (hardware)</a:t>
              </a:r>
            </a:p>
          </p:txBody>
        </p:sp>
        <p:sp>
          <p:nvSpPr>
            <p:cNvPr id="35" name="Rectangle 33"/>
            <p:cNvSpPr>
              <a:spLocks noChangeArrowheads="1"/>
            </p:cNvSpPr>
            <p:nvPr/>
          </p:nvSpPr>
          <p:spPr bwMode="auto">
            <a:xfrm>
              <a:off x="3263" y="1052"/>
              <a:ext cx="102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atin typeface="Helvetica" pitchFamily="2" charset="0"/>
                </a:rPr>
                <a:t>Computer Science (software)</a:t>
              </a:r>
            </a:p>
          </p:txBody>
        </p:sp>
        <p:sp>
          <p:nvSpPr>
            <p:cNvPr id="36" name="Line 34"/>
            <p:cNvSpPr>
              <a:spLocks noChangeShapeType="1"/>
            </p:cNvSpPr>
            <p:nvPr/>
          </p:nvSpPr>
          <p:spPr bwMode="auto">
            <a:xfrm>
              <a:off x="2081" y="1697"/>
              <a:ext cx="411" cy="41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35"/>
            <p:cNvSpPr>
              <a:spLocks noChangeShapeType="1"/>
            </p:cNvSpPr>
            <p:nvPr/>
          </p:nvSpPr>
          <p:spPr bwMode="auto">
            <a:xfrm flipH="1">
              <a:off x="3261" y="1673"/>
              <a:ext cx="511" cy="44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64482792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Screen Shot 2014-04-17 at 3.57.09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86838" cy="66294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Screen Shot 2014-04-17 at 3.58.47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4" y="1038225"/>
            <a:ext cx="8562976"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1546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133"/>
            <a:ext cx="9144000" cy="5128133"/>
          </a:xfrm>
          <a:prstGeom prst="rect">
            <a:avLst/>
          </a:prstGeom>
        </p:spPr>
      </p:pic>
      <p:sp>
        <p:nvSpPr>
          <p:cNvPr id="3" name="TextBox 2"/>
          <p:cNvSpPr txBox="1"/>
          <p:nvPr/>
        </p:nvSpPr>
        <p:spPr>
          <a:xfrm>
            <a:off x="655928" y="5673949"/>
            <a:ext cx="7832144" cy="646331"/>
          </a:xfrm>
          <a:prstGeom prst="rect">
            <a:avLst/>
          </a:prstGeom>
          <a:noFill/>
        </p:spPr>
        <p:txBody>
          <a:bodyPr wrap="none" rtlCol="0">
            <a:spAutoFit/>
          </a:bodyPr>
          <a:lstStyle/>
          <a:p>
            <a:r>
              <a:rPr lang="en-US" dirty="0" smtClean="0"/>
              <a:t>604 patients generated </a:t>
            </a:r>
            <a:r>
              <a:rPr lang="en-US" b="1" dirty="0" smtClean="0"/>
              <a:t>1,147,617</a:t>
            </a:r>
            <a:r>
              <a:rPr lang="en-US" dirty="0" smtClean="0"/>
              <a:t> medical device alarms over 6,624 patient days, </a:t>
            </a:r>
          </a:p>
          <a:p>
            <a:pPr algn="ctr"/>
            <a:r>
              <a:rPr lang="en-US" b="1" dirty="0"/>
              <a:t>n</a:t>
            </a:r>
            <a:r>
              <a:rPr lang="en-US" b="1" dirty="0" smtClean="0"/>
              <a:t>ot</a:t>
            </a:r>
            <a:r>
              <a:rPr lang="en-US" dirty="0" smtClean="0"/>
              <a:t> including ventilator and infusion pump alarms. </a:t>
            </a:r>
          </a:p>
        </p:txBody>
      </p:sp>
    </p:spTree>
    <p:extLst>
      <p:ext uri="{BB962C8B-B14F-4D97-AF65-F5344CB8AC3E}">
        <p14:creationId xmlns:p14="http://schemas.microsoft.com/office/powerpoint/2010/main" val="197094827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0"/>
            <a:ext cx="8229600" cy="1143000"/>
          </a:xfrm>
        </p:spPr>
        <p:txBody>
          <a:bodyPr/>
          <a:lstStyle/>
          <a:p>
            <a:pPr eaLnBrk="1" hangingPunct="1"/>
            <a:r>
              <a:rPr lang="en-US" sz="3200" b="1" dirty="0" smtClean="0">
                <a:solidFill>
                  <a:srgbClr val="254061"/>
                </a:solidFill>
                <a:latin typeface="Arial"/>
                <a:cs typeface="Arial"/>
              </a:rPr>
              <a:t>Too Much Data. Not Enough Information.</a:t>
            </a:r>
            <a:endParaRPr lang="en-US" sz="3200" b="1" dirty="0" smtClean="0">
              <a:solidFill>
                <a:srgbClr val="254061"/>
              </a:solidFill>
              <a:latin typeface="Arial"/>
              <a:ea typeface="ＭＳ Ｐゴシック" pitchFamily="29" charset="-128"/>
              <a:cs typeface="Arial"/>
            </a:endParaRPr>
          </a:p>
        </p:txBody>
      </p:sp>
      <p:sp>
        <p:nvSpPr>
          <p:cNvPr id="9219" name="TextBox 7"/>
          <p:cNvSpPr txBox="1">
            <a:spLocks noChangeArrowheads="1"/>
          </p:cNvSpPr>
          <p:nvPr/>
        </p:nvSpPr>
        <p:spPr bwMode="auto">
          <a:xfrm>
            <a:off x="0" y="6334125"/>
            <a:ext cx="5410200" cy="461963"/>
          </a:xfrm>
          <a:prstGeom prst="rect">
            <a:avLst/>
          </a:prstGeom>
          <a:noFill/>
          <a:ln w="9525">
            <a:noFill/>
            <a:miter lim="800000"/>
            <a:headEnd/>
            <a:tailEnd/>
          </a:ln>
        </p:spPr>
        <p:txBody>
          <a:bodyPr>
            <a:spAutoFit/>
          </a:bodyPr>
          <a:lstStyle/>
          <a:p>
            <a:r>
              <a:rPr lang="en-US" sz="1200" i="1" dirty="0">
                <a:cs typeface="Arial" charset="0"/>
              </a:rPr>
              <a:t>“Computational Technology for Effective Health Care:</a:t>
            </a:r>
          </a:p>
          <a:p>
            <a:r>
              <a:rPr lang="en-US" sz="1200" i="1" dirty="0">
                <a:cs typeface="Arial" charset="0"/>
              </a:rPr>
              <a:t>Immediate Steps and Strategic Directions,” NRC, 2009</a:t>
            </a:r>
          </a:p>
        </p:txBody>
      </p:sp>
      <p:sp>
        <p:nvSpPr>
          <p:cNvPr id="9220" name="Content Placeholder 2"/>
          <p:cNvSpPr>
            <a:spLocks noGrp="1"/>
          </p:cNvSpPr>
          <p:nvPr>
            <p:ph idx="1"/>
          </p:nvPr>
        </p:nvSpPr>
        <p:spPr>
          <a:xfrm>
            <a:off x="381000" y="1143000"/>
            <a:ext cx="8572500" cy="1066800"/>
          </a:xfrm>
        </p:spPr>
        <p:txBody>
          <a:bodyPr/>
          <a:lstStyle/>
          <a:p>
            <a:pPr eaLnBrk="1" hangingPunct="1"/>
            <a:r>
              <a:rPr lang="en-US" sz="2000" b="1" dirty="0" smtClean="0">
                <a:latin typeface="Arial" charset="0"/>
                <a:ea typeface="ＭＳ Ｐゴシック" pitchFamily="29" charset="-128"/>
                <a:cs typeface="Arial" charset="0"/>
              </a:rPr>
              <a:t>Data Overload. </a:t>
            </a:r>
            <a:r>
              <a:rPr lang="en-US" sz="2000" dirty="0" smtClean="0">
                <a:latin typeface="Arial" charset="0"/>
                <a:ea typeface="ＭＳ Ｐゴシック" pitchFamily="29" charset="-128"/>
                <a:cs typeface="Arial" charset="0"/>
              </a:rPr>
              <a:t>There are staggering amounts of data, beyond the capability of any person to absorb, integrate and act upon reliably</a:t>
            </a:r>
            <a:r>
              <a:rPr lang="en-US" sz="1900" dirty="0" smtClean="0">
                <a:latin typeface="Arial" charset="0"/>
                <a:ea typeface="ＭＳ Ｐゴシック" pitchFamily="29" charset="-128"/>
                <a:cs typeface="Arial" charset="0"/>
              </a:rPr>
              <a:t>. </a:t>
            </a:r>
            <a:endParaRPr lang="en-US" sz="1900" b="1" dirty="0" smtClean="0">
              <a:latin typeface="Arial" charset="0"/>
              <a:ea typeface="ＭＳ Ｐゴシック" pitchFamily="29" charset="-128"/>
              <a:cs typeface="Arial" charset="0"/>
            </a:endParaRPr>
          </a:p>
          <a:p>
            <a:pPr eaLnBrk="1" hangingPunct="1">
              <a:buFont typeface="Arial" charset="0"/>
              <a:buNone/>
            </a:pPr>
            <a:endParaRPr lang="en-US" sz="1800" dirty="0" smtClean="0">
              <a:latin typeface="Arial" charset="0"/>
              <a:ea typeface="ＭＳ Ｐゴシック" pitchFamily="29" charset="-128"/>
              <a:cs typeface="Arial" charset="0"/>
            </a:endParaRPr>
          </a:p>
        </p:txBody>
      </p:sp>
      <p:sp>
        <p:nvSpPr>
          <p:cNvPr id="9221" name="TextBox 10"/>
          <p:cNvSpPr txBox="1">
            <a:spLocks noChangeArrowheads="1"/>
          </p:cNvSpPr>
          <p:nvPr/>
        </p:nvSpPr>
        <p:spPr bwMode="auto">
          <a:xfrm>
            <a:off x="381000" y="2138697"/>
            <a:ext cx="4495800" cy="2885405"/>
          </a:xfrm>
          <a:prstGeom prst="rect">
            <a:avLst/>
          </a:prstGeom>
          <a:noFill/>
          <a:ln w="9525">
            <a:noFill/>
            <a:miter lim="800000"/>
            <a:headEnd/>
            <a:tailEnd/>
          </a:ln>
        </p:spPr>
        <p:txBody>
          <a:bodyPr wrap="square">
            <a:spAutoFit/>
          </a:bodyPr>
          <a:lstStyle/>
          <a:p>
            <a:pPr marL="347472" indent="-347472" eaLnBrk="1" hangingPunct="1">
              <a:spcBef>
                <a:spcPts val="456"/>
              </a:spcBef>
              <a:buFont typeface="Arial"/>
              <a:buChar char="•"/>
            </a:pPr>
            <a:r>
              <a:rPr lang="en-US" sz="2000" b="1" dirty="0" smtClean="0">
                <a:cs typeface="Arial" charset="0"/>
              </a:rPr>
              <a:t>Lack of Integration</a:t>
            </a:r>
            <a:r>
              <a:rPr lang="en-US" sz="2000" dirty="0" smtClean="0">
                <a:cs typeface="Arial" charset="0"/>
              </a:rPr>
              <a:t>. Device interoperability is limited. </a:t>
            </a:r>
          </a:p>
          <a:p>
            <a:pPr marL="347472" indent="-347472" eaLnBrk="1" hangingPunct="1">
              <a:spcBef>
                <a:spcPts val="456"/>
              </a:spcBef>
              <a:buFont typeface="Arial"/>
              <a:buChar char="•"/>
            </a:pPr>
            <a:endParaRPr lang="en-US" sz="2000" dirty="0" smtClean="0">
              <a:cs typeface="Arial" charset="0"/>
            </a:endParaRPr>
          </a:p>
          <a:p>
            <a:pPr marL="347472" indent="-347472" eaLnBrk="1" hangingPunct="1">
              <a:spcBef>
                <a:spcPts val="456"/>
              </a:spcBef>
              <a:buFont typeface="Arial"/>
              <a:buChar char="•"/>
            </a:pPr>
            <a:r>
              <a:rPr lang="en-US" sz="2000" b="1" dirty="0" smtClean="0">
                <a:cs typeface="Arial" charset="0"/>
              </a:rPr>
              <a:t>Lack of Processing. </a:t>
            </a:r>
            <a:r>
              <a:rPr lang="en-US" sz="2000" dirty="0" smtClean="0">
                <a:cs typeface="Arial" charset="0"/>
              </a:rPr>
              <a:t>Basic statistical analyses are elusive. More sophisticated analyses and correlations are unavailable at the bedside.</a:t>
            </a:r>
          </a:p>
          <a:p>
            <a:pPr eaLnBrk="1" hangingPunct="1">
              <a:buFont typeface="Arial" charset="0"/>
              <a:buNone/>
            </a:pPr>
            <a:endParaRPr lang="en-US" sz="900" dirty="0" smtClean="0">
              <a:cs typeface="Arial" charset="0"/>
            </a:endParaRPr>
          </a:p>
        </p:txBody>
      </p:sp>
      <p:pic>
        <p:nvPicPr>
          <p:cNvPr id="9" name="Picture 8" descr="Slide2.jpg"/>
          <p:cNvPicPr>
            <a:picLocks noChangeAspect="1"/>
          </p:cNvPicPr>
          <p:nvPr/>
        </p:nvPicPr>
        <p:blipFill>
          <a:blip r:embed="rId3" cstate="print"/>
          <a:stretch>
            <a:fillRect/>
          </a:stretch>
        </p:blipFill>
        <p:spPr>
          <a:xfrm>
            <a:off x="4876800" y="1905000"/>
            <a:ext cx="3860800" cy="2895600"/>
          </a:xfrm>
          <a:prstGeom prst="rect">
            <a:avLst/>
          </a:prstGeom>
        </p:spPr>
      </p:pic>
      <p:sp>
        <p:nvSpPr>
          <p:cNvPr id="10" name="TextBox 9"/>
          <p:cNvSpPr txBox="1"/>
          <p:nvPr/>
        </p:nvSpPr>
        <p:spPr>
          <a:xfrm>
            <a:off x="381000" y="4953000"/>
            <a:ext cx="8229600" cy="1356782"/>
          </a:xfrm>
          <a:prstGeom prst="rect">
            <a:avLst/>
          </a:prstGeom>
          <a:noFill/>
        </p:spPr>
        <p:txBody>
          <a:bodyPr wrap="square" rtlCol="0">
            <a:spAutoFit/>
          </a:bodyPr>
          <a:lstStyle/>
          <a:p>
            <a:pPr marL="347472" indent="-347472">
              <a:spcBef>
                <a:spcPts val="456"/>
              </a:spcBef>
              <a:buFont typeface="Arial"/>
              <a:buChar char="•"/>
            </a:pPr>
            <a:r>
              <a:rPr lang="en-US" sz="2000" b="1" dirty="0" smtClean="0">
                <a:cs typeface="Arial" charset="0"/>
              </a:rPr>
              <a:t>Inability to </a:t>
            </a:r>
            <a:r>
              <a:rPr lang="en-US" sz="2000" b="1" dirty="0" smtClean="0">
                <a:latin typeface="Arial"/>
                <a:cs typeface="Arial"/>
              </a:rPr>
              <a:t>Search. </a:t>
            </a:r>
            <a:r>
              <a:rPr lang="en-US" sz="2000" dirty="0" smtClean="0">
                <a:latin typeface="Arial"/>
                <a:cs typeface="Arial"/>
              </a:rPr>
              <a:t>It is difficult for data to be indexed, searched, and assembled to provide accurate information to treat patients, because the original context of the data is lost.</a:t>
            </a:r>
            <a:endParaRPr lang="en-US" sz="2000" dirty="0" smtClean="0">
              <a:cs typeface="Arial" charset="0"/>
            </a:endParaRPr>
          </a:p>
          <a:p>
            <a:endParaRPr lang="en-US" dirty="0"/>
          </a:p>
        </p:txBody>
      </p:sp>
      <p:sp>
        <p:nvSpPr>
          <p:cNvPr id="8" name="Slide Number Placeholder 4"/>
          <p:cNvSpPr>
            <a:spLocks noGrp="1"/>
          </p:cNvSpPr>
          <p:nvPr>
            <p:ph type="sldNum" sz="quarter" idx="12"/>
          </p:nvPr>
        </p:nvSpPr>
        <p:spPr>
          <a:xfrm>
            <a:off x="7010400" y="6492875"/>
            <a:ext cx="2133600" cy="365125"/>
          </a:xfrm>
        </p:spPr>
        <p:txBody>
          <a:bodyPr/>
          <a:lstStyle/>
          <a:p>
            <a:pPr>
              <a:defRPr/>
            </a:pPr>
            <a:fld id="{F7E8BB10-08EA-4850-84BA-E6D747F1D1AD}" type="slidenum">
              <a:rPr lang="en-US" smtClean="0"/>
              <a:pPr>
                <a:defRPr/>
              </a:pPr>
              <a:t>62</a:t>
            </a:fld>
            <a:endParaRPr lang="en-US" dirty="0"/>
          </a:p>
        </p:txBody>
      </p:sp>
    </p:spTree>
    <p:extLst>
      <p:ext uri="{BB962C8B-B14F-4D97-AF65-F5344CB8AC3E}">
        <p14:creationId xmlns:p14="http://schemas.microsoft.com/office/powerpoint/2010/main" val="221386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rrowheads="1"/>
          </p:cNvPicPr>
          <p:nvPr/>
        </p:nvPicPr>
        <p:blipFill>
          <a:blip r:embed="rId4" cstate="print"/>
          <a:srcRect/>
          <a:stretch>
            <a:fillRect/>
          </a:stretch>
        </p:blipFill>
        <p:spPr bwMode="auto">
          <a:xfrm rot="5400000">
            <a:off x="-393700" y="1878014"/>
            <a:ext cx="5548313" cy="4078287"/>
          </a:xfrm>
          <a:prstGeom prst="rect">
            <a:avLst/>
          </a:prstGeom>
          <a:noFill/>
          <a:ln w="9525">
            <a:noFill/>
            <a:miter lim="800000"/>
            <a:headEnd/>
            <a:tailEnd/>
          </a:ln>
          <a:effectLst>
            <a:outerShdw blurRad="63500" dist="107763" dir="2700000" algn="ctr" rotWithShape="0">
              <a:schemeClr val="bg2"/>
            </a:outerShdw>
          </a:effectLst>
        </p:spPr>
      </p:pic>
      <p:pic>
        <p:nvPicPr>
          <p:cNvPr id="7" name="Picture 46"/>
          <p:cNvPicPr>
            <a:picLocks noChangeArrowheads="1"/>
          </p:cNvPicPr>
          <p:nvPr/>
        </p:nvPicPr>
        <p:blipFill>
          <a:blip r:embed="rId5" cstate="print"/>
          <a:srcRect t="957" b="11490"/>
          <a:stretch>
            <a:fillRect/>
          </a:stretch>
        </p:blipFill>
        <p:spPr bwMode="auto">
          <a:xfrm>
            <a:off x="4665663" y="1143001"/>
            <a:ext cx="4076700" cy="5548313"/>
          </a:xfrm>
          <a:prstGeom prst="rect">
            <a:avLst/>
          </a:prstGeom>
          <a:noFill/>
          <a:ln w="9525">
            <a:noFill/>
            <a:miter lim="800000"/>
            <a:headEnd/>
            <a:tailEnd/>
          </a:ln>
          <a:effectLst>
            <a:outerShdw blurRad="50800" dist="38100" dir="2700000">
              <a:srgbClr val="000000">
                <a:alpha val="43000"/>
              </a:srgbClr>
            </a:outerShdw>
          </a:effectLst>
        </p:spPr>
      </p:pic>
      <p:sp>
        <p:nvSpPr>
          <p:cNvPr id="4" name="Title 1"/>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ICU Data Integration Today</a:t>
            </a:r>
            <a:endParaRPr lang="en-US" dirty="0"/>
          </a:p>
        </p:txBody>
      </p:sp>
    </p:spTree>
    <p:custDataLst>
      <p:tags r:id="rId1"/>
    </p:custDataLst>
    <p:extLst>
      <p:ext uri="{BB962C8B-B14F-4D97-AF65-F5344CB8AC3E}">
        <p14:creationId xmlns:p14="http://schemas.microsoft.com/office/powerpoint/2010/main" val="32644689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ogletown.org/wp-content/uploads/2011/09/wheredowego_oex_sub-648x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371600"/>
            <a:ext cx="8743947"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66870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1295400" y="-990600"/>
            <a:ext cx="8839200" cy="457200"/>
          </a:xfrm>
        </p:spPr>
        <p:txBody>
          <a:bodyPr/>
          <a:lstStyle/>
          <a:p>
            <a:pPr algn="ctr" eaLnBrk="1" hangingPunct="1">
              <a:lnSpc>
                <a:spcPct val="80000"/>
              </a:lnSpc>
              <a:buFont typeface="Arial" charset="0"/>
              <a:buNone/>
            </a:pPr>
            <a:endParaRPr lang="en-US" sz="1500" b="1"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pPr>
            <a:endParaRPr lang="en-US" sz="1500" dirty="0" smtClean="0">
              <a:latin typeface="Arial" charset="0"/>
              <a:ea typeface="ＭＳ Ｐゴシック" pitchFamily="29" charset="-128"/>
              <a:cs typeface="Arial" charset="0"/>
            </a:endParaRPr>
          </a:p>
          <a:p>
            <a:pPr eaLnBrk="1" hangingPunct="1">
              <a:lnSpc>
                <a:spcPct val="80000"/>
              </a:lnSpc>
            </a:pPr>
            <a:endParaRPr lang="en-US" sz="700" dirty="0" smtClean="0">
              <a:latin typeface="Arial" charset="0"/>
              <a:ea typeface="ＭＳ Ｐゴシック" pitchFamily="29" charset="-128"/>
              <a:cs typeface="Arial" charset="0"/>
            </a:endParaRPr>
          </a:p>
          <a:p>
            <a:pPr eaLnBrk="1" hangingPunct="1">
              <a:lnSpc>
                <a:spcPct val="80000"/>
              </a:lnSpc>
            </a:pPr>
            <a:endParaRPr lang="en-US" sz="1200" dirty="0" smtClean="0">
              <a:latin typeface="Arial" charset="0"/>
              <a:ea typeface="ＭＳ Ｐゴシック" pitchFamily="29" charset="-128"/>
              <a:cs typeface="Arial" charset="0"/>
            </a:endParaRPr>
          </a:p>
          <a:p>
            <a:pPr eaLnBrk="1" hangingPunct="1">
              <a:lnSpc>
                <a:spcPct val="80000"/>
              </a:lnSpc>
              <a:buFont typeface="Arial" charset="0"/>
              <a:buNone/>
            </a:pPr>
            <a:endParaRPr lang="en-US" sz="1200" dirty="0" smtClean="0">
              <a:ea typeface="ＭＳ Ｐゴシック" pitchFamily="29" charset="-128"/>
            </a:endParaRPr>
          </a:p>
          <a:p>
            <a:pPr eaLnBrk="1" hangingPunct="1">
              <a:lnSpc>
                <a:spcPct val="80000"/>
              </a:lnSpc>
            </a:pPr>
            <a:endParaRPr lang="en-US" sz="2200" dirty="0" smtClean="0">
              <a:ea typeface="ＭＳ Ｐゴシック" pitchFamily="29" charset="-128"/>
            </a:endParaRPr>
          </a:p>
        </p:txBody>
      </p:sp>
      <p:sp>
        <p:nvSpPr>
          <p:cNvPr id="12" name="TextBox 11"/>
          <p:cNvSpPr txBox="1"/>
          <p:nvPr/>
        </p:nvSpPr>
        <p:spPr>
          <a:xfrm>
            <a:off x="114300" y="5257800"/>
            <a:ext cx="8915401" cy="1261884"/>
          </a:xfrm>
          <a:prstGeom prst="rect">
            <a:avLst/>
          </a:prstGeom>
          <a:noFill/>
        </p:spPr>
        <p:txBody>
          <a:bodyPr wrap="square" rtlCol="0">
            <a:spAutoFit/>
          </a:bodyPr>
          <a:lstStyle/>
          <a:p>
            <a:pPr algn="ctr" eaLnBrk="1" hangingPunct="1">
              <a:buNone/>
            </a:pPr>
            <a:r>
              <a:rPr lang="en-US" sz="1700" dirty="0" smtClean="0"/>
              <a:t>"The success of the NASA-led glass cockpit work is reflected in the total acceptance of electronic flight displays... </a:t>
            </a:r>
            <a:r>
              <a:rPr lang="en-US" sz="1700" b="1" dirty="0" smtClean="0"/>
              <a:t>Safety and efficiency </a:t>
            </a:r>
            <a:r>
              <a:rPr lang="en-US" sz="1700" dirty="0" smtClean="0"/>
              <a:t>of flight have been increased with improved pilot understanding of the airplane's situation relative to its environment. The cost of air travel is less than it would be with the old technology and more flights arrive on time.”</a:t>
            </a:r>
          </a:p>
          <a:p>
            <a:pPr algn="ctr" eaLnBrk="1" hangingPunct="1">
              <a:lnSpc>
                <a:spcPct val="80000"/>
              </a:lnSpc>
              <a:buNone/>
            </a:pPr>
            <a:endParaRPr lang="en-US" sz="800" i="1" dirty="0" smtClean="0">
              <a:cs typeface="Arial" charset="0"/>
            </a:endParaRPr>
          </a:p>
        </p:txBody>
      </p:sp>
      <p:grpSp>
        <p:nvGrpSpPr>
          <p:cNvPr id="2" name="Group 14"/>
          <p:cNvGrpSpPr/>
          <p:nvPr/>
        </p:nvGrpSpPr>
        <p:grpSpPr>
          <a:xfrm>
            <a:off x="274320" y="1677144"/>
            <a:ext cx="8595361" cy="3203377"/>
            <a:chOff x="274320" y="1752600"/>
            <a:chExt cx="8595361" cy="3203377"/>
          </a:xfrm>
        </p:grpSpPr>
        <p:grpSp>
          <p:nvGrpSpPr>
            <p:cNvPr id="3" name="Group 18"/>
            <p:cNvGrpSpPr/>
            <p:nvPr/>
          </p:nvGrpSpPr>
          <p:grpSpPr>
            <a:xfrm>
              <a:off x="274320" y="1752600"/>
              <a:ext cx="4251960" cy="3203377"/>
              <a:chOff x="274320" y="1600200"/>
              <a:chExt cx="4251960" cy="3203377"/>
            </a:xfrm>
          </p:grpSpPr>
          <p:pic>
            <p:nvPicPr>
              <p:cNvPr id="13" name="Picture 12" descr="steam-gauges.jpg"/>
              <p:cNvPicPr>
                <a:picLocks/>
              </p:cNvPicPr>
              <p:nvPr/>
            </p:nvPicPr>
            <p:blipFill>
              <a:blip r:embed="rId3" cstate="print"/>
              <a:stretch>
                <a:fillRect/>
              </a:stretch>
            </p:blipFill>
            <p:spPr>
              <a:xfrm>
                <a:off x="274320" y="1600200"/>
                <a:ext cx="4251960" cy="2895600"/>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1499966" y="4495800"/>
                <a:ext cx="1800668" cy="307777"/>
              </a:xfrm>
              <a:prstGeom prst="rect">
                <a:avLst/>
              </a:prstGeom>
              <a:noFill/>
            </p:spPr>
            <p:txBody>
              <a:bodyPr wrap="none" rtlCol="0">
                <a:spAutoFit/>
              </a:bodyPr>
              <a:lstStyle/>
              <a:p>
                <a:r>
                  <a:rPr lang="en-US" sz="1400" b="1" dirty="0" smtClean="0"/>
                  <a:t>Traditional Cockpit</a:t>
                </a:r>
                <a:endParaRPr lang="en-US" sz="1400" b="1" dirty="0"/>
              </a:p>
            </p:txBody>
          </p:sp>
        </p:grpSp>
        <p:grpSp>
          <p:nvGrpSpPr>
            <p:cNvPr id="4" name="Group 17"/>
            <p:cNvGrpSpPr/>
            <p:nvPr/>
          </p:nvGrpSpPr>
          <p:grpSpPr>
            <a:xfrm>
              <a:off x="4617720" y="1752600"/>
              <a:ext cx="4251961" cy="3203377"/>
              <a:chOff x="4617720" y="1600200"/>
              <a:chExt cx="4251961" cy="3203377"/>
            </a:xfrm>
          </p:grpSpPr>
          <p:pic>
            <p:nvPicPr>
              <p:cNvPr id="14" name="Picture 13" descr="Glass Cockpit Full.jpg"/>
              <p:cNvPicPr>
                <a:picLocks noChangeAspect="1"/>
              </p:cNvPicPr>
              <p:nvPr/>
            </p:nvPicPr>
            <p:blipFill>
              <a:blip r:embed="rId4" cstate="print"/>
              <a:srcRect l="1860" t="2483" r="1860" b="12414"/>
              <a:stretch>
                <a:fillRect/>
              </a:stretch>
            </p:blipFill>
            <p:spPr>
              <a:xfrm>
                <a:off x="4617720" y="1600200"/>
                <a:ext cx="4251961" cy="2898559"/>
              </a:xfrm>
              <a:prstGeom prst="rect">
                <a:avLst/>
              </a:prstGeom>
              <a:effectLst>
                <a:outerShdw blurRad="50800" dist="38100" dir="2700000" algn="tl" rotWithShape="0">
                  <a:srgbClr val="000000">
                    <a:alpha val="43000"/>
                  </a:srgbClr>
                </a:outerShdw>
              </a:effectLst>
            </p:spPr>
          </p:pic>
          <p:sp>
            <p:nvSpPr>
              <p:cNvPr id="17" name="TextBox 16"/>
              <p:cNvSpPr txBox="1"/>
              <p:nvPr/>
            </p:nvSpPr>
            <p:spPr>
              <a:xfrm>
                <a:off x="5368965" y="4495800"/>
                <a:ext cx="2749471" cy="307777"/>
              </a:xfrm>
              <a:prstGeom prst="rect">
                <a:avLst/>
              </a:prstGeom>
              <a:noFill/>
            </p:spPr>
            <p:txBody>
              <a:bodyPr wrap="none" rtlCol="0">
                <a:spAutoFit/>
              </a:bodyPr>
              <a:lstStyle/>
              <a:p>
                <a:r>
                  <a:rPr lang="en-US" sz="1400" b="1" dirty="0" smtClean="0"/>
                  <a:t>Data-Integrated Glass Cockpit</a:t>
                </a:r>
                <a:endParaRPr lang="en-US" sz="1400" b="1" dirty="0"/>
              </a:p>
            </p:txBody>
          </p:sp>
        </p:grpSp>
      </p:grpSp>
      <p:sp>
        <p:nvSpPr>
          <p:cNvPr id="20" name="Rectangle 19"/>
          <p:cNvSpPr/>
          <p:nvPr/>
        </p:nvSpPr>
        <p:spPr>
          <a:xfrm>
            <a:off x="0" y="6413776"/>
            <a:ext cx="2743200" cy="444224"/>
          </a:xfrm>
          <a:prstGeom prst="rect">
            <a:avLst/>
          </a:prstGeom>
        </p:spPr>
        <p:txBody>
          <a:bodyPr wrap="square">
            <a:spAutoFit/>
          </a:bodyPr>
          <a:lstStyle/>
          <a:p>
            <a:pPr eaLnBrk="1" hangingPunct="1">
              <a:lnSpc>
                <a:spcPct val="80000"/>
              </a:lnSpc>
              <a:buNone/>
            </a:pPr>
            <a:endParaRPr lang="en-US" sz="1400" i="1" dirty="0" smtClean="0">
              <a:cs typeface="Arial" charset="0"/>
            </a:endParaRPr>
          </a:p>
          <a:p>
            <a:pPr eaLnBrk="1" hangingPunct="1">
              <a:lnSpc>
                <a:spcPct val="80000"/>
              </a:lnSpc>
              <a:buNone/>
            </a:pPr>
            <a:r>
              <a:rPr lang="en-US" sz="1400" i="1" dirty="0" err="1" smtClean="0">
                <a:cs typeface="Arial" charset="0"/>
              </a:rPr>
              <a:t>www.nasa.gov/centers/langley</a:t>
            </a:r>
            <a:endParaRPr lang="en-US" sz="1400" i="1" dirty="0" smtClean="0">
              <a:cs typeface="Arial" charset="0"/>
            </a:endParaRPr>
          </a:p>
        </p:txBody>
      </p:sp>
      <p:sp>
        <p:nvSpPr>
          <p:cNvPr id="22" name="Title 1"/>
          <p:cNvSpPr>
            <a:spLocks noGrp="1"/>
          </p:cNvSpPr>
          <p:nvPr>
            <p:ph type="title"/>
          </p:nvPr>
        </p:nvSpPr>
        <p:spPr>
          <a:xfrm>
            <a:off x="0" y="0"/>
            <a:ext cx="9144000" cy="1143000"/>
          </a:xfrm>
        </p:spPr>
        <p:txBody>
          <a:bodyPr/>
          <a:lstStyle/>
          <a:p>
            <a:pPr eaLnBrk="1" hangingPunct="1"/>
            <a:r>
              <a:rPr lang="en-US" sz="3100" b="1" dirty="0" smtClean="0">
                <a:solidFill>
                  <a:schemeClr val="accent1">
                    <a:lumMod val="50000"/>
                  </a:schemeClr>
                </a:solidFill>
                <a:latin typeface="Arial"/>
                <a:ea typeface="ＭＳ Ｐゴシック" pitchFamily="29" charset="-128"/>
                <a:cs typeface="Arial"/>
              </a:rPr>
              <a:t>The Need </a:t>
            </a:r>
            <a:r>
              <a:rPr lang="en-US" sz="3100" b="1" dirty="0" smtClean="0">
                <a:solidFill>
                  <a:schemeClr val="accent1">
                    <a:lumMod val="50000"/>
                  </a:schemeClr>
                </a:solidFill>
                <a:latin typeface="Arial"/>
                <a:cs typeface="Arial"/>
              </a:rPr>
              <a:t>for Enhanced Situational Awareness</a:t>
            </a:r>
            <a:endParaRPr lang="en-US" sz="3100" b="1" dirty="0" smtClean="0">
              <a:solidFill>
                <a:srgbClr val="254061"/>
              </a:solidFill>
              <a:latin typeface="Arial"/>
              <a:ea typeface="ＭＳ Ｐゴシック" pitchFamily="29" charset="-128"/>
              <a:cs typeface="Arial"/>
            </a:endParaRPr>
          </a:p>
        </p:txBody>
      </p:sp>
      <p:sp>
        <p:nvSpPr>
          <p:cNvPr id="23" name="TextBox 22"/>
          <p:cNvSpPr txBox="1"/>
          <p:nvPr/>
        </p:nvSpPr>
        <p:spPr>
          <a:xfrm>
            <a:off x="959346" y="838200"/>
            <a:ext cx="7225309" cy="461665"/>
          </a:xfrm>
          <a:prstGeom prst="rect">
            <a:avLst/>
          </a:prstGeom>
          <a:noFill/>
        </p:spPr>
        <p:txBody>
          <a:bodyPr wrap="square" rtlCol="0">
            <a:spAutoFit/>
          </a:bodyPr>
          <a:lstStyle/>
          <a:p>
            <a:pPr algn="ctr"/>
            <a:r>
              <a:rPr lang="en-US" sz="2400" dirty="0" smtClean="0">
                <a:solidFill>
                  <a:schemeClr val="accent1">
                    <a:lumMod val="50000"/>
                  </a:schemeClr>
                </a:solidFill>
                <a:cs typeface="Arial" charset="0"/>
              </a:rPr>
              <a:t>Translating Raw Data into Actionable Information </a:t>
            </a:r>
          </a:p>
        </p:txBody>
      </p:sp>
      <p:sp>
        <p:nvSpPr>
          <p:cNvPr id="15" name="Slide Number Placeholder 4"/>
          <p:cNvSpPr>
            <a:spLocks noGrp="1"/>
          </p:cNvSpPr>
          <p:nvPr>
            <p:ph type="sldNum" sz="quarter" idx="12"/>
          </p:nvPr>
        </p:nvSpPr>
        <p:spPr>
          <a:xfrm>
            <a:off x="7010400" y="6492875"/>
            <a:ext cx="2133600" cy="365125"/>
          </a:xfrm>
        </p:spPr>
        <p:txBody>
          <a:bodyPr/>
          <a:lstStyle/>
          <a:p>
            <a:pPr>
              <a:defRPr/>
            </a:pPr>
            <a:fld id="{F7E8BB10-08EA-4850-84BA-E6D747F1D1AD}" type="slidenum">
              <a:rPr lang="en-US" smtClean="0"/>
              <a:pPr>
                <a:defRPr/>
              </a:pPr>
              <a:t>65</a:t>
            </a:fld>
            <a:endParaRPr lang="en-US"/>
          </a:p>
        </p:txBody>
      </p:sp>
    </p:spTree>
    <p:extLst>
      <p:ext uri="{BB962C8B-B14F-4D97-AF65-F5344CB8AC3E}">
        <p14:creationId xmlns:p14="http://schemas.microsoft.com/office/powerpoint/2010/main" val="104973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228600" y="914400"/>
            <a:ext cx="8686800" cy="533400"/>
          </a:xfrm>
        </p:spPr>
        <p:txBody>
          <a:bodyPr>
            <a:normAutofit fontScale="77500" lnSpcReduction="20000"/>
          </a:bodyPr>
          <a:lstStyle/>
          <a:p>
            <a:pPr algn="ctr" eaLnBrk="1" hangingPunct="1">
              <a:lnSpc>
                <a:spcPct val="80000"/>
              </a:lnSpc>
              <a:buNone/>
            </a:pPr>
            <a:r>
              <a:rPr lang="en-US" sz="2500" dirty="0" smtClean="0">
                <a:solidFill>
                  <a:srgbClr val="254061"/>
                </a:solidFill>
                <a:latin typeface="Arial" charset="0"/>
                <a:ea typeface="ＭＳ Ｐゴシック" pitchFamily="29" charset="-128"/>
                <a:cs typeface="Arial" charset="0"/>
              </a:rPr>
              <a:t>Applying Systems Engineering in the ICU to Reduce Errors </a:t>
            </a:r>
          </a:p>
          <a:p>
            <a:pPr algn="ctr" eaLnBrk="1" hangingPunct="1">
              <a:lnSpc>
                <a:spcPct val="80000"/>
              </a:lnSpc>
              <a:buFont typeface="Arial" charset="0"/>
              <a:buNone/>
            </a:pPr>
            <a:r>
              <a:rPr lang="en-US" sz="2500" dirty="0" smtClean="0">
                <a:solidFill>
                  <a:srgbClr val="254061"/>
                </a:solidFill>
                <a:latin typeface="Arial" charset="0"/>
                <a:ea typeface="ＭＳ Ｐゴシック" pitchFamily="29" charset="-128"/>
                <a:cs typeface="Arial" charset="0"/>
              </a:rPr>
              <a:t>	</a:t>
            </a:r>
          </a:p>
          <a:p>
            <a:pPr eaLnBrk="1" hangingPunct="1">
              <a:lnSpc>
                <a:spcPct val="80000"/>
              </a:lnSpc>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buNone/>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buNone/>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4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800" dirty="0" smtClean="0">
              <a:solidFill>
                <a:srgbClr val="254061"/>
              </a:solidFill>
              <a:latin typeface="Arial" charset="0"/>
              <a:ea typeface="ＭＳ Ｐゴシック" pitchFamily="29" charset="-128"/>
              <a:cs typeface="Arial" charset="0"/>
            </a:endParaRPr>
          </a:p>
          <a:p>
            <a:pPr eaLnBrk="1" hangingPunct="1">
              <a:lnSpc>
                <a:spcPct val="80000"/>
              </a:lnSpc>
              <a:buFont typeface="Arial" charset="0"/>
              <a:buNone/>
            </a:pPr>
            <a:endParaRPr lang="en-US" sz="1300" dirty="0" smtClean="0">
              <a:solidFill>
                <a:srgbClr val="254061"/>
              </a:solidFill>
              <a:latin typeface="Arial" charset="0"/>
              <a:ea typeface="ＭＳ Ｐゴシック" pitchFamily="29" charset="-128"/>
              <a:cs typeface="Arial" charset="0"/>
            </a:endParaRPr>
          </a:p>
          <a:p>
            <a:pPr eaLnBrk="1" hangingPunct="1">
              <a:lnSpc>
                <a:spcPct val="80000"/>
              </a:lnSpc>
            </a:pPr>
            <a:endParaRPr lang="en-US" sz="1300" dirty="0" smtClean="0">
              <a:solidFill>
                <a:srgbClr val="254061"/>
              </a:solidFill>
              <a:latin typeface="Arial" charset="0"/>
              <a:ea typeface="ＭＳ Ｐゴシック" pitchFamily="29" charset="-128"/>
              <a:cs typeface="Arial" charset="0"/>
            </a:endParaRPr>
          </a:p>
          <a:p>
            <a:pPr eaLnBrk="1" hangingPunct="1">
              <a:lnSpc>
                <a:spcPct val="80000"/>
              </a:lnSpc>
              <a:buFont typeface="Arial" charset="0"/>
              <a:buNone/>
            </a:pPr>
            <a:endParaRPr lang="en-US" sz="1300" dirty="0" smtClean="0">
              <a:solidFill>
                <a:srgbClr val="254061"/>
              </a:solidFill>
              <a:ea typeface="ＭＳ Ｐゴシック" pitchFamily="29" charset="-128"/>
            </a:endParaRPr>
          </a:p>
          <a:p>
            <a:pPr eaLnBrk="1" hangingPunct="1">
              <a:lnSpc>
                <a:spcPct val="80000"/>
              </a:lnSpc>
            </a:pPr>
            <a:endParaRPr lang="en-US" sz="2500" dirty="0" smtClean="0">
              <a:solidFill>
                <a:srgbClr val="254061"/>
              </a:solidFill>
              <a:ea typeface="ＭＳ Ｐゴシック" pitchFamily="29" charset="-128"/>
            </a:endParaRPr>
          </a:p>
        </p:txBody>
      </p:sp>
      <p:sp>
        <p:nvSpPr>
          <p:cNvPr id="8" name="TextBox 7"/>
          <p:cNvSpPr txBox="1"/>
          <p:nvPr/>
        </p:nvSpPr>
        <p:spPr>
          <a:xfrm>
            <a:off x="800100" y="4379976"/>
            <a:ext cx="7543800" cy="2434512"/>
          </a:xfrm>
          <a:prstGeom prst="rect">
            <a:avLst/>
          </a:prstGeom>
          <a:noFill/>
        </p:spPr>
        <p:txBody>
          <a:bodyPr wrap="square" rtlCol="0">
            <a:spAutoFit/>
          </a:bodyPr>
          <a:lstStyle/>
          <a:p>
            <a:pPr eaLnBrk="1" hangingPunct="1"/>
            <a:r>
              <a:rPr lang="en-US" sz="1700" dirty="0" smtClean="0">
                <a:cs typeface="Arial" charset="0"/>
              </a:rPr>
              <a:t>“A </a:t>
            </a:r>
            <a:r>
              <a:rPr lang="en-US" sz="1700" b="1" dirty="0" smtClean="0">
                <a:cs typeface="Arial" charset="0"/>
              </a:rPr>
              <a:t>systems-integration approach </a:t>
            </a:r>
            <a:r>
              <a:rPr lang="en-US" sz="1700" dirty="0" smtClean="0">
                <a:cs typeface="Arial" charset="0"/>
              </a:rPr>
              <a:t>that incorporates the fundamental building blocks of health care, from equipment and technology to clinical insight and </a:t>
            </a:r>
            <a:r>
              <a:rPr lang="en-US" sz="1700" b="1" dirty="0" smtClean="0">
                <a:cs typeface="Arial" charset="0"/>
              </a:rPr>
              <a:t>workflow processes</a:t>
            </a:r>
            <a:r>
              <a:rPr lang="en-US" sz="1700" dirty="0" smtClean="0">
                <a:cs typeface="Arial" charset="0"/>
              </a:rPr>
              <a:t>, is needed to take the next major leap in improving quality and safety.”</a:t>
            </a:r>
            <a:endParaRPr lang="en-US" sz="1200" dirty="0" smtClean="0">
              <a:cs typeface="Arial" charset="0"/>
            </a:endParaRPr>
          </a:p>
          <a:p>
            <a:pPr eaLnBrk="1" hangingPunct="1">
              <a:lnSpc>
                <a:spcPct val="80000"/>
              </a:lnSpc>
              <a:buNone/>
            </a:pPr>
            <a:r>
              <a:rPr lang="en-US" sz="1200" i="1" dirty="0" smtClean="0">
                <a:cs typeface="Arial" charset="0"/>
              </a:rPr>
              <a:t>				Mathews &amp; </a:t>
            </a:r>
            <a:r>
              <a:rPr lang="en-US" sz="1200" i="1" dirty="0" err="1" smtClean="0">
                <a:cs typeface="Arial" charset="0"/>
              </a:rPr>
              <a:t>Pronovost</a:t>
            </a:r>
            <a:r>
              <a:rPr lang="en-US" sz="1200" i="1" dirty="0" smtClean="0">
                <a:cs typeface="Arial" charset="0"/>
              </a:rPr>
              <a:t> The Need for Systems </a:t>
            </a:r>
          </a:p>
          <a:p>
            <a:pPr eaLnBrk="1" hangingPunct="1">
              <a:lnSpc>
                <a:spcPct val="80000"/>
              </a:lnSpc>
              <a:buNone/>
            </a:pPr>
            <a:r>
              <a:rPr lang="en-US" sz="1200" i="1" dirty="0" smtClean="0">
                <a:cs typeface="Arial" charset="0"/>
              </a:rPr>
              <a:t>				Integration in Health Care JAMA 2011;305</a:t>
            </a:r>
            <a:endParaRPr lang="en-US" sz="1700" dirty="0" smtClean="0">
              <a:cs typeface="Arial" charset="0"/>
            </a:endParaRPr>
          </a:p>
          <a:p>
            <a:pPr eaLnBrk="1" hangingPunct="1"/>
            <a:endParaRPr lang="en-US" sz="1700" dirty="0" smtClean="0">
              <a:cs typeface="Arial" charset="0"/>
            </a:endParaRPr>
          </a:p>
          <a:p>
            <a:pPr eaLnBrk="1" hangingPunct="1"/>
            <a:r>
              <a:rPr lang="en-US" sz="1700" dirty="0" smtClean="0">
                <a:cs typeface="Arial" charset="0"/>
              </a:rPr>
              <a:t>In aviation, a </a:t>
            </a:r>
            <a:r>
              <a:rPr lang="en-US" sz="1700" b="1" dirty="0" smtClean="0">
                <a:cs typeface="Arial" charset="0"/>
              </a:rPr>
              <a:t>systems engineering approach </a:t>
            </a:r>
            <a:r>
              <a:rPr lang="en-US" sz="1700" dirty="0" smtClean="0">
                <a:cs typeface="Arial" charset="0"/>
              </a:rPr>
              <a:t>mitigated cognitive errors  and reduced crashes 65%. </a:t>
            </a:r>
          </a:p>
          <a:p>
            <a:pPr eaLnBrk="1" hangingPunct="1">
              <a:lnSpc>
                <a:spcPct val="80000"/>
              </a:lnSpc>
              <a:buFont typeface="Arial" charset="0"/>
              <a:buNone/>
            </a:pPr>
            <a:r>
              <a:rPr lang="en-US" sz="1200" dirty="0" smtClean="0">
                <a:cs typeface="Arial" charset="0"/>
              </a:rPr>
              <a:t>				</a:t>
            </a:r>
            <a:r>
              <a:rPr lang="en-US" sz="1200" i="1" dirty="0" smtClean="0">
                <a:cs typeface="Arial" charset="0"/>
              </a:rPr>
              <a:t>Wald, New York Times, October 1, 2007</a:t>
            </a:r>
          </a:p>
        </p:txBody>
      </p:sp>
      <p:pic>
        <p:nvPicPr>
          <p:cNvPr id="9" name="Picture 8" descr="research_drury.jpg"/>
          <p:cNvPicPr>
            <a:picLocks noChangeAspect="1"/>
          </p:cNvPicPr>
          <p:nvPr/>
        </p:nvPicPr>
        <p:blipFill>
          <a:blip r:embed="rId3" cstate="print"/>
          <a:srcRect b="10964"/>
          <a:stretch>
            <a:fillRect/>
          </a:stretch>
        </p:blipFill>
        <p:spPr>
          <a:xfrm>
            <a:off x="1866900" y="1464934"/>
            <a:ext cx="5410200" cy="2750599"/>
          </a:xfrm>
          <a:prstGeom prst="rect">
            <a:avLst/>
          </a:prstGeom>
          <a:effectLst>
            <a:outerShdw blurRad="50800" dist="38100" dir="2700000" algn="tl" rotWithShape="0">
              <a:srgbClr val="000000">
                <a:alpha val="43000"/>
              </a:srgbClr>
            </a:outerShdw>
          </a:effectLst>
        </p:spPr>
      </p:pic>
      <p:sp>
        <p:nvSpPr>
          <p:cNvPr id="7" name="Title 1"/>
          <p:cNvSpPr txBox="1">
            <a:spLocks/>
          </p:cNvSpPr>
          <p:nvPr/>
        </p:nvSpPr>
        <p:spPr bwMode="auto">
          <a:xfrm>
            <a:off x="2286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r>
              <a:rPr lang="en-US" sz="3600" b="1" dirty="0" smtClean="0">
                <a:solidFill>
                  <a:srgbClr val="254061"/>
                </a:solidFill>
                <a:cs typeface="Arial" charset="0"/>
              </a:rPr>
              <a:t>The Need for Improved Information</a:t>
            </a:r>
            <a:endParaRPr kumimoji="0" lang="en-US" sz="3600" b="1" i="0" u="none" strike="noStrike" kern="1200" cap="none" spc="0" normalizeH="0" baseline="0" noProof="0" dirty="0" smtClean="0">
              <a:ln>
                <a:noFill/>
              </a:ln>
              <a:solidFill>
                <a:srgbClr val="254061"/>
              </a:solidFill>
              <a:effectLst/>
              <a:uLnTx/>
              <a:uFillTx/>
              <a:latin typeface="Arial" charset="0"/>
              <a:ea typeface="ＭＳ Ｐゴシック" pitchFamily="29" charset="-128"/>
              <a:cs typeface="Arial" charset="0"/>
            </a:endParaRPr>
          </a:p>
        </p:txBody>
      </p:sp>
      <p:sp>
        <p:nvSpPr>
          <p:cNvPr id="6" name="Slide Number Placeholder 4"/>
          <p:cNvSpPr>
            <a:spLocks noGrp="1"/>
          </p:cNvSpPr>
          <p:nvPr>
            <p:ph type="sldNum" sz="quarter" idx="12"/>
          </p:nvPr>
        </p:nvSpPr>
        <p:spPr>
          <a:xfrm>
            <a:off x="7010400" y="6492875"/>
            <a:ext cx="2133600" cy="365125"/>
          </a:xfrm>
        </p:spPr>
        <p:txBody>
          <a:bodyPr/>
          <a:lstStyle/>
          <a:p>
            <a:pPr>
              <a:defRPr/>
            </a:pPr>
            <a:fld id="{F7E8BB10-08EA-4850-84BA-E6D747F1D1AD}" type="slidenum">
              <a:rPr lang="en-US" smtClean="0"/>
              <a:pPr>
                <a:defRPr/>
              </a:pPr>
              <a:t>66</a:t>
            </a:fld>
            <a:endParaRPr lang="en-US"/>
          </a:p>
        </p:txBody>
      </p:sp>
    </p:spTree>
    <p:extLst>
      <p:ext uri="{BB962C8B-B14F-4D97-AF65-F5344CB8AC3E}">
        <p14:creationId xmlns:p14="http://schemas.microsoft.com/office/powerpoint/2010/main" val="112751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209550" y="838615"/>
            <a:ext cx="8610600" cy="5409785"/>
          </a:xfrm>
        </p:spPr>
        <p:txBody>
          <a:bodyPr/>
          <a:lstStyle/>
          <a:p>
            <a:pPr marL="274320" lvl="1" indent="0" eaLnBrk="1" hangingPunct="1">
              <a:spcBef>
                <a:spcPts val="400"/>
              </a:spcBef>
              <a:buNone/>
              <a:defRPr/>
            </a:pPr>
            <a:endParaRPr lang="en-US" sz="2000" dirty="0" smtClean="0">
              <a:cs typeface="Arial"/>
            </a:endParaRPr>
          </a:p>
          <a:p>
            <a:pPr marL="457200" lvl="1" indent="-182880" eaLnBrk="1" hangingPunct="1">
              <a:spcBef>
                <a:spcPts val="400"/>
              </a:spcBef>
              <a:buFont typeface="Arial" charset="0"/>
              <a:buChar char="•"/>
              <a:defRPr/>
            </a:pPr>
            <a:endParaRPr lang="en-US" sz="2000" dirty="0" smtClean="0">
              <a:cs typeface="Arial" charset="0"/>
            </a:endParaRPr>
          </a:p>
        </p:txBody>
      </p:sp>
      <p:pic>
        <p:nvPicPr>
          <p:cNvPr id="23555" name="Picture 4" descr="image004.jpg"/>
          <p:cNvPicPr>
            <a:picLocks noChangeAspect="1"/>
          </p:cNvPicPr>
          <p:nvPr/>
        </p:nvPicPr>
        <p:blipFill>
          <a:blip r:embed="rId3" cstate="print"/>
          <a:srcRect t="1746"/>
          <a:stretch>
            <a:fillRect/>
          </a:stretch>
        </p:blipFill>
        <p:spPr bwMode="auto">
          <a:xfrm>
            <a:off x="285314" y="2493818"/>
            <a:ext cx="5074942" cy="3343420"/>
          </a:xfrm>
          <a:prstGeom prst="rect">
            <a:avLst/>
          </a:prstGeom>
          <a:noFill/>
          <a:ln w="9525">
            <a:noFill/>
            <a:miter lim="800000"/>
            <a:headEnd/>
            <a:tailEnd/>
          </a:ln>
        </p:spPr>
      </p:pic>
      <p:pic>
        <p:nvPicPr>
          <p:cNvPr id="5" name="Picture 4" descr="Garmin-nuvi-205W-GPS-Device.jpg"/>
          <p:cNvPicPr>
            <a:picLocks noChangeAspect="1"/>
          </p:cNvPicPr>
          <p:nvPr/>
        </p:nvPicPr>
        <p:blipFill>
          <a:blip r:embed="rId4" cstate="print"/>
          <a:srcRect l="9599" t="15750" r="9599" b="16875"/>
          <a:stretch>
            <a:fillRect/>
          </a:stretch>
        </p:blipFill>
        <p:spPr bwMode="auto">
          <a:xfrm>
            <a:off x="2402948" y="2256313"/>
            <a:ext cx="6433077" cy="3814614"/>
          </a:xfrm>
          <a:prstGeom prst="rect">
            <a:avLst/>
          </a:prstGeom>
          <a:noFill/>
          <a:ln w="9525">
            <a:noFill/>
            <a:miter lim="800000"/>
            <a:headEnd/>
            <a:tailEnd/>
          </a:ln>
          <a:effectLst>
            <a:outerShdw dist="38100" dir="2700000" algn="tl" rotWithShape="0">
              <a:srgbClr val="808080">
                <a:alpha val="42999"/>
              </a:srgbClr>
            </a:outerShdw>
          </a:effectLst>
        </p:spPr>
      </p:pic>
      <p:sp>
        <p:nvSpPr>
          <p:cNvPr id="23560" name="TextBox 9"/>
          <p:cNvSpPr txBox="1">
            <a:spLocks noChangeArrowheads="1"/>
          </p:cNvSpPr>
          <p:nvPr/>
        </p:nvSpPr>
        <p:spPr bwMode="auto">
          <a:xfrm>
            <a:off x="959346" y="838615"/>
            <a:ext cx="7225309" cy="523460"/>
          </a:xfrm>
          <a:prstGeom prst="rect">
            <a:avLst/>
          </a:prstGeom>
          <a:noFill/>
          <a:ln w="9525">
            <a:noFill/>
            <a:miter lim="800000"/>
            <a:headEnd/>
            <a:tailEnd/>
          </a:ln>
        </p:spPr>
        <p:txBody>
          <a:bodyPr>
            <a:spAutoFit/>
          </a:bodyPr>
          <a:lstStyle/>
          <a:p>
            <a:pPr algn="ctr"/>
            <a:endParaRPr lang="en-US" sz="2800"/>
          </a:p>
        </p:txBody>
      </p:sp>
      <p:sp>
        <p:nvSpPr>
          <p:cNvPr id="8" name="Slide Number Placeholder 5"/>
          <p:cNvSpPr>
            <a:spLocks noGrp="1"/>
          </p:cNvSpPr>
          <p:nvPr>
            <p:ph type="sldNum" sz="quarter" idx="11"/>
          </p:nvPr>
        </p:nvSpPr>
        <p:spPr/>
        <p:txBody>
          <a:bodyPr/>
          <a:lstStyle>
            <a:lvl1pPr>
              <a:defRPr/>
            </a:lvl1pPr>
          </a:lstStyle>
          <a:p>
            <a:pPr>
              <a:defRPr/>
            </a:pPr>
            <a:fld id="{762C1D86-901D-4464-952A-AD1407CBDEB0}" type="slidenum">
              <a:rPr lang="en-US"/>
              <a:pPr>
                <a:defRPr/>
              </a:pPr>
              <a:t>67</a:t>
            </a:fld>
            <a:endParaRPr lang="en-US" dirty="0"/>
          </a:p>
        </p:txBody>
      </p:sp>
      <p:sp>
        <p:nvSpPr>
          <p:cNvPr id="9" name="Title 1"/>
          <p:cNvSpPr>
            <a:spLocks noGrp="1"/>
          </p:cNvSpPr>
          <p:nvPr>
            <p:ph type="title"/>
          </p:nvPr>
        </p:nvSpPr>
        <p:spPr>
          <a:xfrm>
            <a:off x="0" y="0"/>
            <a:ext cx="9144000" cy="1143000"/>
          </a:xfrm>
        </p:spPr>
        <p:txBody>
          <a:bodyPr/>
          <a:lstStyle/>
          <a:p>
            <a:pPr eaLnBrk="1" hangingPunct="1"/>
            <a:r>
              <a:rPr lang="en-US" sz="3100" b="1" dirty="0" smtClean="0">
                <a:solidFill>
                  <a:schemeClr val="accent1">
                    <a:lumMod val="50000"/>
                  </a:schemeClr>
                </a:solidFill>
                <a:latin typeface="Arial"/>
                <a:ea typeface="ＭＳ Ｐゴシック" pitchFamily="29" charset="-128"/>
                <a:cs typeface="Arial"/>
              </a:rPr>
              <a:t>The Need </a:t>
            </a:r>
            <a:r>
              <a:rPr lang="en-US" sz="3100" b="1" dirty="0" smtClean="0">
                <a:solidFill>
                  <a:schemeClr val="accent1">
                    <a:lumMod val="50000"/>
                  </a:schemeClr>
                </a:solidFill>
                <a:latin typeface="Arial"/>
                <a:cs typeface="Arial"/>
              </a:rPr>
              <a:t>for Enhanced Situational Awareness</a:t>
            </a:r>
            <a:endParaRPr lang="en-US" sz="3100" b="1" dirty="0" smtClean="0">
              <a:solidFill>
                <a:srgbClr val="254061"/>
              </a:solidFill>
              <a:latin typeface="Arial"/>
              <a:ea typeface="ＭＳ Ｐゴシック" pitchFamily="29" charset="-128"/>
              <a:cs typeface="Arial"/>
            </a:endParaRPr>
          </a:p>
        </p:txBody>
      </p:sp>
      <p:sp>
        <p:nvSpPr>
          <p:cNvPr id="10" name="TextBox 9"/>
          <p:cNvSpPr txBox="1"/>
          <p:nvPr/>
        </p:nvSpPr>
        <p:spPr>
          <a:xfrm>
            <a:off x="959346" y="838200"/>
            <a:ext cx="7225309" cy="461665"/>
          </a:xfrm>
          <a:prstGeom prst="rect">
            <a:avLst/>
          </a:prstGeom>
          <a:noFill/>
        </p:spPr>
        <p:txBody>
          <a:bodyPr wrap="square" rtlCol="0">
            <a:spAutoFit/>
          </a:bodyPr>
          <a:lstStyle/>
          <a:p>
            <a:pPr algn="ctr"/>
            <a:r>
              <a:rPr lang="en-US" sz="2400" dirty="0" smtClean="0">
                <a:solidFill>
                  <a:schemeClr val="accent1">
                    <a:lumMod val="50000"/>
                  </a:schemeClr>
                </a:solidFill>
                <a:cs typeface="Arial" charset="0"/>
              </a:rPr>
              <a:t>Translating Raw Data into Actionable Information </a:t>
            </a:r>
          </a:p>
        </p:txBody>
      </p:sp>
    </p:spTree>
    <p:extLst>
      <p:ext uri="{BB962C8B-B14F-4D97-AF65-F5344CB8AC3E}">
        <p14:creationId xmlns:p14="http://schemas.microsoft.com/office/powerpoint/2010/main" val="16228629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543800" y="5003800"/>
            <a:ext cx="1432331" cy="952500"/>
          </a:xfrm>
          <a:prstGeom prst="rect">
            <a:avLst/>
          </a:prstGeom>
        </p:spPr>
      </p:pic>
      <p:pic>
        <p:nvPicPr>
          <p:cNvPr id="26" name="Picture 25" descr="Screen Shot 2014-04-18 at 10.10.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360505"/>
            <a:ext cx="1389380" cy="1510196"/>
          </a:xfrm>
          <a:prstGeom prst="rect">
            <a:avLst/>
          </a:prstGeom>
        </p:spPr>
      </p:pic>
      <p:sp>
        <p:nvSpPr>
          <p:cNvPr id="16387" name="Content Placeholder 2"/>
          <p:cNvSpPr>
            <a:spLocks noGrp="1"/>
          </p:cNvSpPr>
          <p:nvPr>
            <p:ph idx="1"/>
          </p:nvPr>
        </p:nvSpPr>
        <p:spPr>
          <a:xfrm>
            <a:off x="-1295400" y="-990600"/>
            <a:ext cx="8839200" cy="457200"/>
          </a:xfrm>
        </p:spPr>
        <p:txBody>
          <a:bodyPr/>
          <a:lstStyle/>
          <a:p>
            <a:pPr algn="ctr" eaLnBrk="1" hangingPunct="1">
              <a:lnSpc>
                <a:spcPct val="80000"/>
              </a:lnSpc>
              <a:buFont typeface="Arial" charset="0"/>
              <a:buNone/>
            </a:pPr>
            <a:endParaRPr lang="en-US" sz="1500" b="1"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buNone/>
            </a:pPr>
            <a:endParaRPr lang="en-US" sz="1800" dirty="0" smtClean="0">
              <a:latin typeface="Arial" charset="0"/>
              <a:ea typeface="ＭＳ Ｐゴシック" pitchFamily="29" charset="-128"/>
              <a:cs typeface="Arial" charset="0"/>
            </a:endParaRPr>
          </a:p>
          <a:p>
            <a:pPr eaLnBrk="1" hangingPunct="1">
              <a:lnSpc>
                <a:spcPct val="80000"/>
              </a:lnSpc>
            </a:pPr>
            <a:endParaRPr lang="en-US" sz="1500" dirty="0" smtClean="0">
              <a:latin typeface="Arial" charset="0"/>
              <a:ea typeface="ＭＳ Ｐゴシック" pitchFamily="29" charset="-128"/>
              <a:cs typeface="Arial" charset="0"/>
            </a:endParaRPr>
          </a:p>
          <a:p>
            <a:pPr eaLnBrk="1" hangingPunct="1">
              <a:lnSpc>
                <a:spcPct val="80000"/>
              </a:lnSpc>
            </a:pPr>
            <a:endParaRPr lang="en-US" sz="700" dirty="0" smtClean="0">
              <a:latin typeface="Arial" charset="0"/>
              <a:ea typeface="ＭＳ Ｐゴシック" pitchFamily="29" charset="-128"/>
              <a:cs typeface="Arial" charset="0"/>
            </a:endParaRPr>
          </a:p>
          <a:p>
            <a:pPr eaLnBrk="1" hangingPunct="1">
              <a:lnSpc>
                <a:spcPct val="80000"/>
              </a:lnSpc>
            </a:pPr>
            <a:endParaRPr lang="en-US" sz="1200" dirty="0" smtClean="0">
              <a:latin typeface="Arial" charset="0"/>
              <a:ea typeface="ＭＳ Ｐゴシック" pitchFamily="29" charset="-128"/>
              <a:cs typeface="Arial" charset="0"/>
            </a:endParaRPr>
          </a:p>
          <a:p>
            <a:pPr eaLnBrk="1" hangingPunct="1">
              <a:lnSpc>
                <a:spcPct val="80000"/>
              </a:lnSpc>
              <a:buFont typeface="Arial" charset="0"/>
              <a:buNone/>
            </a:pPr>
            <a:endParaRPr lang="en-US" sz="1200" dirty="0" smtClean="0">
              <a:ea typeface="ＭＳ Ｐゴシック" pitchFamily="29" charset="-128"/>
            </a:endParaRPr>
          </a:p>
          <a:p>
            <a:pPr eaLnBrk="1" hangingPunct="1">
              <a:lnSpc>
                <a:spcPct val="80000"/>
              </a:lnSpc>
            </a:pPr>
            <a:endParaRPr lang="en-US" sz="2200" dirty="0" smtClean="0">
              <a:ea typeface="ＭＳ Ｐゴシック" pitchFamily="29" charset="-128"/>
            </a:endParaRPr>
          </a:p>
        </p:txBody>
      </p:sp>
      <p:grpSp>
        <p:nvGrpSpPr>
          <p:cNvPr id="2" name="Group 14"/>
          <p:cNvGrpSpPr/>
          <p:nvPr/>
        </p:nvGrpSpPr>
        <p:grpSpPr>
          <a:xfrm>
            <a:off x="274320" y="1524744"/>
            <a:ext cx="8595361" cy="3203377"/>
            <a:chOff x="274320" y="1752600"/>
            <a:chExt cx="8595361" cy="3203377"/>
          </a:xfrm>
        </p:grpSpPr>
        <p:grpSp>
          <p:nvGrpSpPr>
            <p:cNvPr id="3" name="Group 18"/>
            <p:cNvGrpSpPr/>
            <p:nvPr/>
          </p:nvGrpSpPr>
          <p:grpSpPr>
            <a:xfrm>
              <a:off x="274320" y="1752600"/>
              <a:ext cx="4251960" cy="3203377"/>
              <a:chOff x="274320" y="1600200"/>
              <a:chExt cx="4251960" cy="3203377"/>
            </a:xfrm>
          </p:grpSpPr>
          <p:pic>
            <p:nvPicPr>
              <p:cNvPr id="13" name="Picture 12" descr="steam-gauges.jpg"/>
              <p:cNvPicPr>
                <a:picLocks/>
              </p:cNvPicPr>
              <p:nvPr/>
            </p:nvPicPr>
            <p:blipFill>
              <a:blip r:embed="rId5" cstate="print"/>
              <a:stretch>
                <a:fillRect/>
              </a:stretch>
            </p:blipFill>
            <p:spPr>
              <a:xfrm>
                <a:off x="274320" y="1600200"/>
                <a:ext cx="4251960" cy="2895600"/>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1499966" y="4495800"/>
                <a:ext cx="1800668" cy="307777"/>
              </a:xfrm>
              <a:prstGeom prst="rect">
                <a:avLst/>
              </a:prstGeom>
              <a:noFill/>
            </p:spPr>
            <p:txBody>
              <a:bodyPr wrap="none" rtlCol="0">
                <a:spAutoFit/>
              </a:bodyPr>
              <a:lstStyle/>
              <a:p>
                <a:r>
                  <a:rPr lang="en-US" sz="1400" b="1" dirty="0" smtClean="0"/>
                  <a:t>Traditional Cockpit</a:t>
                </a:r>
                <a:endParaRPr lang="en-US" sz="1400" b="1" dirty="0"/>
              </a:p>
            </p:txBody>
          </p:sp>
        </p:grpSp>
        <p:grpSp>
          <p:nvGrpSpPr>
            <p:cNvPr id="4" name="Group 17"/>
            <p:cNvGrpSpPr/>
            <p:nvPr/>
          </p:nvGrpSpPr>
          <p:grpSpPr>
            <a:xfrm>
              <a:off x="4617720" y="1752600"/>
              <a:ext cx="4251961" cy="3203377"/>
              <a:chOff x="4617720" y="1600200"/>
              <a:chExt cx="4251961" cy="3203377"/>
            </a:xfrm>
          </p:grpSpPr>
          <p:pic>
            <p:nvPicPr>
              <p:cNvPr id="14" name="Picture 13" descr="Glass Cockpit Full.jpg"/>
              <p:cNvPicPr>
                <a:picLocks noChangeAspect="1"/>
              </p:cNvPicPr>
              <p:nvPr/>
            </p:nvPicPr>
            <p:blipFill>
              <a:blip r:embed="rId6" cstate="print"/>
              <a:srcRect l="1860" t="2483" r="1860" b="12414"/>
              <a:stretch>
                <a:fillRect/>
              </a:stretch>
            </p:blipFill>
            <p:spPr>
              <a:xfrm>
                <a:off x="4617720" y="1600200"/>
                <a:ext cx="4251961" cy="2898559"/>
              </a:xfrm>
              <a:prstGeom prst="rect">
                <a:avLst/>
              </a:prstGeom>
              <a:effectLst>
                <a:outerShdw blurRad="50800" dist="38100" dir="2700000" algn="tl" rotWithShape="0">
                  <a:srgbClr val="000000">
                    <a:alpha val="43000"/>
                  </a:srgbClr>
                </a:outerShdw>
              </a:effectLst>
            </p:spPr>
          </p:pic>
          <p:sp>
            <p:nvSpPr>
              <p:cNvPr id="17" name="TextBox 16"/>
              <p:cNvSpPr txBox="1"/>
              <p:nvPr/>
            </p:nvSpPr>
            <p:spPr>
              <a:xfrm>
                <a:off x="5368965" y="4495800"/>
                <a:ext cx="2749471" cy="307777"/>
              </a:xfrm>
              <a:prstGeom prst="rect">
                <a:avLst/>
              </a:prstGeom>
              <a:noFill/>
            </p:spPr>
            <p:txBody>
              <a:bodyPr wrap="none" rtlCol="0">
                <a:spAutoFit/>
              </a:bodyPr>
              <a:lstStyle/>
              <a:p>
                <a:r>
                  <a:rPr lang="en-US" sz="1400" b="1" dirty="0" smtClean="0"/>
                  <a:t>Data-Integrated Glass Cockpit</a:t>
                </a:r>
                <a:endParaRPr lang="en-US" sz="1400" b="1" dirty="0"/>
              </a:p>
            </p:txBody>
          </p:sp>
        </p:grpSp>
      </p:grpSp>
      <p:sp>
        <p:nvSpPr>
          <p:cNvPr id="22" name="Title 1"/>
          <p:cNvSpPr>
            <a:spLocks noGrp="1"/>
          </p:cNvSpPr>
          <p:nvPr>
            <p:ph type="title"/>
          </p:nvPr>
        </p:nvSpPr>
        <p:spPr>
          <a:xfrm>
            <a:off x="0" y="0"/>
            <a:ext cx="9144000" cy="1143000"/>
          </a:xfrm>
        </p:spPr>
        <p:txBody>
          <a:bodyPr/>
          <a:lstStyle/>
          <a:p>
            <a:pPr eaLnBrk="1" hangingPunct="1"/>
            <a:r>
              <a:rPr lang="en-US" sz="3100" b="1" dirty="0" smtClean="0">
                <a:solidFill>
                  <a:schemeClr val="accent1">
                    <a:lumMod val="50000"/>
                  </a:schemeClr>
                </a:solidFill>
                <a:latin typeface="Arial"/>
                <a:ea typeface="ＭＳ Ｐゴシック" pitchFamily="29" charset="-128"/>
                <a:cs typeface="Arial"/>
              </a:rPr>
              <a:t>The Need </a:t>
            </a:r>
            <a:r>
              <a:rPr lang="en-US" sz="3100" b="1" dirty="0" smtClean="0">
                <a:solidFill>
                  <a:schemeClr val="accent1">
                    <a:lumMod val="50000"/>
                  </a:schemeClr>
                </a:solidFill>
                <a:latin typeface="Arial"/>
                <a:cs typeface="Arial"/>
              </a:rPr>
              <a:t>for Enhanced Situational Awareness</a:t>
            </a:r>
            <a:endParaRPr lang="en-US" sz="3100" b="1" dirty="0" smtClean="0">
              <a:solidFill>
                <a:srgbClr val="254061"/>
              </a:solidFill>
              <a:latin typeface="Arial"/>
              <a:ea typeface="ＭＳ Ｐゴシック" pitchFamily="29" charset="-128"/>
              <a:cs typeface="Arial"/>
            </a:endParaRPr>
          </a:p>
        </p:txBody>
      </p:sp>
      <p:sp>
        <p:nvSpPr>
          <p:cNvPr id="23" name="TextBox 22"/>
          <p:cNvSpPr txBox="1"/>
          <p:nvPr/>
        </p:nvSpPr>
        <p:spPr>
          <a:xfrm>
            <a:off x="959346" y="838200"/>
            <a:ext cx="7225309" cy="461665"/>
          </a:xfrm>
          <a:prstGeom prst="rect">
            <a:avLst/>
          </a:prstGeom>
          <a:noFill/>
        </p:spPr>
        <p:txBody>
          <a:bodyPr wrap="square" rtlCol="0">
            <a:spAutoFit/>
          </a:bodyPr>
          <a:lstStyle/>
          <a:p>
            <a:pPr algn="ctr"/>
            <a:r>
              <a:rPr lang="en-US" sz="2400" dirty="0" smtClean="0">
                <a:solidFill>
                  <a:schemeClr val="accent1">
                    <a:lumMod val="50000"/>
                  </a:schemeClr>
                </a:solidFill>
                <a:cs typeface="Arial" charset="0"/>
              </a:rPr>
              <a:t>Translating Raw Data into Actionable Information </a:t>
            </a:r>
          </a:p>
        </p:txBody>
      </p:sp>
      <p:pic>
        <p:nvPicPr>
          <p:cNvPr id="5" name="Picture 4" descr="Screen Shot 2014-04-18 at 3.38.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4718050"/>
            <a:ext cx="5842000" cy="2120900"/>
          </a:xfrm>
          <a:prstGeom prst="rect">
            <a:avLst/>
          </a:prstGeom>
        </p:spPr>
      </p:pic>
      <p:sp>
        <p:nvSpPr>
          <p:cNvPr id="6" name="TextBox 5"/>
          <p:cNvSpPr txBox="1"/>
          <p:nvPr/>
        </p:nvSpPr>
        <p:spPr>
          <a:xfrm>
            <a:off x="1739900" y="6488668"/>
            <a:ext cx="983788" cy="369332"/>
          </a:xfrm>
          <a:prstGeom prst="rect">
            <a:avLst/>
          </a:prstGeom>
          <a:solidFill>
            <a:schemeClr val="bg1"/>
          </a:solidFill>
        </p:spPr>
        <p:txBody>
          <a:bodyPr wrap="none" rtlCol="0">
            <a:spAutoFit/>
          </a:bodyPr>
          <a:lstStyle/>
          <a:p>
            <a:r>
              <a:rPr lang="en-US" dirty="0" smtClean="0"/>
              <a:t>Perceive</a:t>
            </a:r>
            <a:endParaRPr lang="en-US" dirty="0"/>
          </a:p>
        </p:txBody>
      </p:sp>
      <p:sp>
        <p:nvSpPr>
          <p:cNvPr id="18" name="TextBox 17"/>
          <p:cNvSpPr txBox="1"/>
          <p:nvPr/>
        </p:nvSpPr>
        <p:spPr>
          <a:xfrm>
            <a:off x="2971800" y="6488668"/>
            <a:ext cx="1409160" cy="369332"/>
          </a:xfrm>
          <a:prstGeom prst="rect">
            <a:avLst/>
          </a:prstGeom>
          <a:solidFill>
            <a:schemeClr val="bg1"/>
          </a:solidFill>
        </p:spPr>
        <p:txBody>
          <a:bodyPr wrap="none" rtlCol="0">
            <a:spAutoFit/>
          </a:bodyPr>
          <a:lstStyle/>
          <a:p>
            <a:r>
              <a:rPr lang="en-US" dirty="0" smtClean="0"/>
              <a:t>Comprehend</a:t>
            </a:r>
            <a:endParaRPr lang="en-US" dirty="0"/>
          </a:p>
        </p:txBody>
      </p:sp>
      <p:sp>
        <p:nvSpPr>
          <p:cNvPr id="19" name="TextBox 18"/>
          <p:cNvSpPr txBox="1"/>
          <p:nvPr/>
        </p:nvSpPr>
        <p:spPr>
          <a:xfrm>
            <a:off x="4838700" y="6488668"/>
            <a:ext cx="851515" cy="369332"/>
          </a:xfrm>
          <a:prstGeom prst="rect">
            <a:avLst/>
          </a:prstGeom>
          <a:solidFill>
            <a:schemeClr val="bg1"/>
          </a:solidFill>
        </p:spPr>
        <p:txBody>
          <a:bodyPr wrap="none" rtlCol="0">
            <a:spAutoFit/>
          </a:bodyPr>
          <a:lstStyle/>
          <a:p>
            <a:r>
              <a:rPr lang="en-US" dirty="0" smtClean="0"/>
              <a:t>Project</a:t>
            </a:r>
            <a:endParaRPr lang="en-US" dirty="0"/>
          </a:p>
        </p:txBody>
      </p:sp>
      <p:sp>
        <p:nvSpPr>
          <p:cNvPr id="21" name="Right Arrow 20"/>
          <p:cNvSpPr/>
          <p:nvPr/>
        </p:nvSpPr>
        <p:spPr>
          <a:xfrm>
            <a:off x="2560320" y="6286500"/>
            <a:ext cx="627380" cy="246380"/>
          </a:xfrm>
          <a:prstGeom prst="rightArrow">
            <a:avLst/>
          </a:prstGeom>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ight Arrow 23"/>
          <p:cNvSpPr/>
          <p:nvPr/>
        </p:nvSpPr>
        <p:spPr>
          <a:xfrm>
            <a:off x="4109720" y="6286500"/>
            <a:ext cx="627380" cy="246380"/>
          </a:xfrm>
          <a:prstGeom prst="rightArrow">
            <a:avLst/>
          </a:prstGeom>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ight Arrow 24"/>
          <p:cNvSpPr/>
          <p:nvPr/>
        </p:nvSpPr>
        <p:spPr>
          <a:xfrm>
            <a:off x="5760720" y="6286500"/>
            <a:ext cx="627380" cy="246380"/>
          </a:xfrm>
          <a:prstGeom prst="rightArrow">
            <a:avLst/>
          </a:prstGeom>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p:cNvSpPr txBox="1"/>
          <p:nvPr/>
        </p:nvSpPr>
        <p:spPr>
          <a:xfrm>
            <a:off x="6350000" y="6488668"/>
            <a:ext cx="1054145" cy="369332"/>
          </a:xfrm>
          <a:prstGeom prst="rect">
            <a:avLst/>
          </a:prstGeom>
          <a:solidFill>
            <a:schemeClr val="bg1"/>
          </a:solidFill>
        </p:spPr>
        <p:txBody>
          <a:bodyPr wrap="square" rtlCol="0">
            <a:spAutoFit/>
          </a:bodyPr>
          <a:lstStyle/>
          <a:p>
            <a:r>
              <a:rPr lang="en-US" dirty="0" smtClean="0"/>
              <a:t>   Action</a:t>
            </a:r>
            <a:endParaRPr lang="en-US" dirty="0"/>
          </a:p>
        </p:txBody>
      </p:sp>
      <p:sp>
        <p:nvSpPr>
          <p:cNvPr id="28" name="Rounded Rectangle 27"/>
          <p:cNvSpPr/>
          <p:nvPr/>
        </p:nvSpPr>
        <p:spPr>
          <a:xfrm>
            <a:off x="6510020" y="5588000"/>
            <a:ext cx="640080" cy="2286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ight Arrow 28"/>
          <p:cNvSpPr/>
          <p:nvPr/>
        </p:nvSpPr>
        <p:spPr>
          <a:xfrm rot="19850881">
            <a:off x="6933219" y="6083150"/>
            <a:ext cx="594540" cy="168318"/>
          </a:xfrm>
          <a:prstGeom prst="rightArrow">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ight Arrow 30"/>
          <p:cNvSpPr/>
          <p:nvPr/>
        </p:nvSpPr>
        <p:spPr>
          <a:xfrm rot="19850881">
            <a:off x="6816331" y="5503409"/>
            <a:ext cx="741290" cy="188158"/>
          </a:xfrm>
          <a:prstGeom prst="rightArrow">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6064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othpaste - least.jpg"/>
          <p:cNvPicPr>
            <a:picLocks noChangeAspect="1"/>
          </p:cNvPicPr>
          <p:nvPr/>
        </p:nvPicPr>
        <p:blipFill>
          <a:blip r:embed="rId2" cstate="print"/>
          <a:stretch>
            <a:fillRect/>
          </a:stretch>
        </p:blipFill>
        <p:spPr>
          <a:xfrm>
            <a:off x="1663700" y="2718584"/>
            <a:ext cx="823574" cy="616504"/>
          </a:xfrm>
          <a:prstGeom prst="rect">
            <a:avLst/>
          </a:prstGeom>
        </p:spPr>
      </p:pic>
      <p:graphicFrame>
        <p:nvGraphicFramePr>
          <p:cNvPr id="4" name="Content Placeholder 3"/>
          <p:cNvGraphicFramePr>
            <a:graphicFrameLocks noGrp="1"/>
          </p:cNvGraphicFramePr>
          <p:nvPr>
            <p:ph idx="1"/>
            <p:extLst/>
          </p:nvPr>
        </p:nvGraphicFramePr>
        <p:xfrm>
          <a:off x="215900" y="2882900"/>
          <a:ext cx="49530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3949700" y="2197100"/>
            <a:ext cx="2534744"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Clinical Symptoms</a:t>
            </a:r>
            <a:endParaRPr lang="en-US" dirty="0"/>
          </a:p>
        </p:txBody>
      </p:sp>
      <p:sp>
        <p:nvSpPr>
          <p:cNvPr id="8" name="Rounded Rectangle 7"/>
          <p:cNvSpPr/>
          <p:nvPr/>
        </p:nvSpPr>
        <p:spPr>
          <a:xfrm>
            <a:off x="215900" y="5437840"/>
            <a:ext cx="1148603" cy="34066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Nothing </a:t>
            </a:r>
          </a:p>
        </p:txBody>
      </p:sp>
      <p:pic>
        <p:nvPicPr>
          <p:cNvPr id="9" name="Content Placeholder 3" descr="toothpaste.jpg"/>
          <p:cNvPicPr>
            <a:picLocks noChangeAspect="1"/>
          </p:cNvPicPr>
          <p:nvPr/>
        </p:nvPicPr>
        <p:blipFill>
          <a:blip r:embed="rId8" cstate="print"/>
          <a:stretch>
            <a:fillRect/>
          </a:stretch>
        </p:blipFill>
        <p:spPr>
          <a:xfrm>
            <a:off x="4064000" y="2718584"/>
            <a:ext cx="914400" cy="676656"/>
          </a:xfrm>
          <a:prstGeom prst="rect">
            <a:avLst/>
          </a:prstGeom>
        </p:spPr>
      </p:pic>
      <p:pic>
        <p:nvPicPr>
          <p:cNvPr id="11" name="Content Placeholder 3" descr="Toothpaste - less.png"/>
          <p:cNvPicPr>
            <a:picLocks noChangeAspect="1"/>
          </p:cNvPicPr>
          <p:nvPr/>
        </p:nvPicPr>
        <p:blipFill>
          <a:blip r:embed="rId9" cstate="print"/>
          <a:stretch>
            <a:fillRect/>
          </a:stretch>
        </p:blipFill>
        <p:spPr>
          <a:xfrm>
            <a:off x="2796626" y="2806700"/>
            <a:ext cx="924474" cy="566769"/>
          </a:xfrm>
          <a:prstGeom prst="rect">
            <a:avLst/>
          </a:prstGeom>
        </p:spPr>
      </p:pic>
      <p:sp>
        <p:nvSpPr>
          <p:cNvPr id="13" name="Rounded Rectangle 12"/>
          <p:cNvSpPr/>
          <p:nvPr/>
        </p:nvSpPr>
        <p:spPr>
          <a:xfrm>
            <a:off x="228600" y="152400"/>
            <a:ext cx="8610600" cy="1714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Enhanced Situational Awareness</a:t>
            </a:r>
          </a:p>
          <a:p>
            <a:pPr algn="ctr"/>
            <a:r>
              <a:rPr lang="en-US" sz="4000" dirty="0" smtClean="0"/>
              <a:t>Analytic Monitoring: The Future</a:t>
            </a:r>
            <a:endParaRPr lang="en-US" sz="4000" dirty="0"/>
          </a:p>
        </p:txBody>
      </p:sp>
      <p:sp>
        <p:nvSpPr>
          <p:cNvPr id="14" name="Right Arrow 13"/>
          <p:cNvSpPr/>
          <p:nvPr/>
        </p:nvSpPr>
        <p:spPr>
          <a:xfrm>
            <a:off x="1506818" y="5397500"/>
            <a:ext cx="7014882"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Complication Time</a:t>
            </a:r>
            <a:endParaRPr lang="en-US" dirty="0"/>
          </a:p>
        </p:txBody>
      </p:sp>
      <p:pic>
        <p:nvPicPr>
          <p:cNvPr id="15" name="Picture 6" descr="DSCF8694_huge_pupil_sm"/>
          <p:cNvPicPr>
            <a:picLocks noChangeAspect="1" noChangeArrowheads="1"/>
          </p:cNvPicPr>
          <p:nvPr/>
        </p:nvPicPr>
        <p:blipFill>
          <a:blip r:embed="rId10" cstate="print"/>
          <a:srcRect/>
          <a:stretch>
            <a:fillRect/>
          </a:stretch>
        </p:blipFill>
        <p:spPr bwMode="auto">
          <a:xfrm>
            <a:off x="5245099" y="2806700"/>
            <a:ext cx="1239345" cy="1447800"/>
          </a:xfrm>
          <a:prstGeom prst="rect">
            <a:avLst/>
          </a:prstGeom>
          <a:noFill/>
        </p:spPr>
      </p:pic>
      <p:sp>
        <p:nvSpPr>
          <p:cNvPr id="16" name="Rounded Rectangle 15"/>
          <p:cNvSpPr/>
          <p:nvPr/>
        </p:nvSpPr>
        <p:spPr>
          <a:xfrm>
            <a:off x="215900" y="2197100"/>
            <a:ext cx="3581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Clinical Symptoms</a:t>
            </a:r>
            <a:endParaRPr lang="en-US" dirty="0"/>
          </a:p>
        </p:txBody>
      </p:sp>
      <p:sp>
        <p:nvSpPr>
          <p:cNvPr id="19" name="Explosion 1 18"/>
          <p:cNvSpPr/>
          <p:nvPr/>
        </p:nvSpPr>
        <p:spPr>
          <a:xfrm>
            <a:off x="1506818" y="5207000"/>
            <a:ext cx="309282" cy="2667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1 19"/>
          <p:cNvSpPr/>
          <p:nvPr/>
        </p:nvSpPr>
        <p:spPr>
          <a:xfrm>
            <a:off x="1887818" y="5168900"/>
            <a:ext cx="309282" cy="3048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1 20"/>
          <p:cNvSpPr/>
          <p:nvPr/>
        </p:nvSpPr>
        <p:spPr>
          <a:xfrm>
            <a:off x="2314231" y="5092700"/>
            <a:ext cx="416269" cy="3810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xplosion 1 21"/>
          <p:cNvSpPr/>
          <p:nvPr/>
        </p:nvSpPr>
        <p:spPr>
          <a:xfrm>
            <a:off x="2806700" y="5016500"/>
            <a:ext cx="457200" cy="45720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1 22"/>
          <p:cNvSpPr/>
          <p:nvPr/>
        </p:nvSpPr>
        <p:spPr>
          <a:xfrm>
            <a:off x="3335618" y="4968875"/>
            <a:ext cx="541244" cy="46672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1 23"/>
          <p:cNvSpPr/>
          <p:nvPr/>
        </p:nvSpPr>
        <p:spPr>
          <a:xfrm>
            <a:off x="3911600" y="4902200"/>
            <a:ext cx="541244" cy="53340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1 24"/>
          <p:cNvSpPr/>
          <p:nvPr/>
        </p:nvSpPr>
        <p:spPr>
          <a:xfrm>
            <a:off x="4669117" y="4768850"/>
            <a:ext cx="728471" cy="6667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 25"/>
          <p:cNvSpPr/>
          <p:nvPr/>
        </p:nvSpPr>
        <p:spPr>
          <a:xfrm>
            <a:off x="5511800" y="4635500"/>
            <a:ext cx="800100" cy="8001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1 26"/>
          <p:cNvSpPr/>
          <p:nvPr/>
        </p:nvSpPr>
        <p:spPr>
          <a:xfrm>
            <a:off x="6464300" y="4483100"/>
            <a:ext cx="914400" cy="990600"/>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0130" y="2654300"/>
            <a:ext cx="2374970" cy="158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6616700" y="2197100"/>
            <a:ext cx="2438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Crashing Patient</a:t>
            </a:r>
            <a:endParaRPr lang="en-US" dirty="0"/>
          </a:p>
        </p:txBody>
      </p:sp>
      <p:pic>
        <p:nvPicPr>
          <p:cNvPr id="1126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500" y="2587625"/>
            <a:ext cx="7620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Explosion 1 31"/>
          <p:cNvSpPr/>
          <p:nvPr/>
        </p:nvSpPr>
        <p:spPr>
          <a:xfrm>
            <a:off x="7531100" y="4330700"/>
            <a:ext cx="1066800" cy="1143000"/>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389381" y="2654300"/>
            <a:ext cx="45719" cy="2819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6003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4999" y="171595"/>
            <a:ext cx="5287327" cy="6457805"/>
          </a:xfrm>
          <a:prstGeom prst="rect">
            <a:avLst/>
          </a:prstGeom>
        </p:spPr>
      </p:pic>
    </p:spTree>
    <p:extLst>
      <p:ext uri="{BB962C8B-B14F-4D97-AF65-F5344CB8AC3E}">
        <p14:creationId xmlns:p14="http://schemas.microsoft.com/office/powerpoint/2010/main" val="149055013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257175"/>
            <a:ext cx="8134350" cy="28003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300" y="3498850"/>
            <a:ext cx="2921373" cy="16745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950" y="3471918"/>
            <a:ext cx="2697465" cy="19189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9925" y="3479800"/>
            <a:ext cx="2337138" cy="2717800"/>
          </a:xfrm>
          <a:prstGeom prst="rect">
            <a:avLst/>
          </a:prstGeom>
        </p:spPr>
      </p:pic>
    </p:spTree>
    <p:extLst>
      <p:ext uri="{BB962C8B-B14F-4D97-AF65-F5344CB8AC3E}">
        <p14:creationId xmlns:p14="http://schemas.microsoft.com/office/powerpoint/2010/main" val="77680615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8"/>
          <p:cNvPicPr>
            <a:picLocks noChangeAspect="1" noChangeArrowheads="1"/>
          </p:cNvPicPr>
          <p:nvPr/>
        </p:nvPicPr>
        <p:blipFill>
          <a:blip r:embed="rId3"/>
          <a:srcRect t="40546"/>
          <a:stretch>
            <a:fillRect/>
          </a:stretch>
        </p:blipFill>
        <p:spPr bwMode="auto">
          <a:xfrm>
            <a:off x="7022523" y="152400"/>
            <a:ext cx="1740477" cy="1021080"/>
          </a:xfrm>
          <a:prstGeom prst="rect">
            <a:avLst/>
          </a:prstGeom>
          <a:noFill/>
          <a:ln w="9525">
            <a:noFill/>
            <a:miter lim="800000"/>
            <a:headEnd/>
            <a:tailEnd/>
          </a:ln>
        </p:spPr>
      </p:pic>
      <p:graphicFrame>
        <p:nvGraphicFramePr>
          <p:cNvPr id="4" name="Diagram 3"/>
          <p:cNvGraphicFramePr/>
          <p:nvPr>
            <p:extLst/>
          </p:nvPr>
        </p:nvGraphicFramePr>
        <p:xfrm>
          <a:off x="3548521" y="457200"/>
          <a:ext cx="5105400" cy="3271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Oval 19"/>
          <p:cNvSpPr/>
          <p:nvPr/>
        </p:nvSpPr>
        <p:spPr>
          <a:xfrm>
            <a:off x="5377321" y="1409700"/>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Bedside Decision Support</a:t>
            </a:r>
            <a:endParaRPr lang="en-US" sz="1200" dirty="0"/>
          </a:p>
        </p:txBody>
      </p:sp>
      <p:sp>
        <p:nvSpPr>
          <p:cNvPr id="25" name="TextBox 24"/>
          <p:cNvSpPr txBox="1"/>
          <p:nvPr/>
        </p:nvSpPr>
        <p:spPr>
          <a:xfrm>
            <a:off x="300262" y="1633835"/>
            <a:ext cx="3805850" cy="707886"/>
          </a:xfrm>
          <a:prstGeom prst="rect">
            <a:avLst/>
          </a:prstGeom>
          <a:noFill/>
        </p:spPr>
        <p:txBody>
          <a:bodyPr wrap="none" rtlCol="0">
            <a:spAutoFit/>
          </a:bodyPr>
          <a:lstStyle/>
          <a:p>
            <a:pPr algn="ctr"/>
            <a:r>
              <a:rPr lang="en-US" sz="2200" b="1" u="sng" dirty="0" smtClean="0"/>
              <a:t>Bedside Decision Support Loop</a:t>
            </a:r>
          </a:p>
          <a:p>
            <a:endParaRPr lang="en-US" u="sng" dirty="0"/>
          </a:p>
        </p:txBody>
      </p:sp>
    </p:spTree>
    <p:extLst>
      <p:ext uri="{BB962C8B-B14F-4D97-AF65-F5344CB8AC3E}">
        <p14:creationId xmlns:p14="http://schemas.microsoft.com/office/powerpoint/2010/main" val="416179523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p:cNvGraphicFramePr/>
          <p:nvPr>
            <p:extLst/>
          </p:nvPr>
        </p:nvGraphicFramePr>
        <p:xfrm>
          <a:off x="76200" y="2971800"/>
          <a:ext cx="4572000" cy="342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78"/>
          <p:cNvPicPr>
            <a:picLocks noChangeAspect="1" noChangeArrowheads="1"/>
          </p:cNvPicPr>
          <p:nvPr/>
        </p:nvPicPr>
        <p:blipFill>
          <a:blip r:embed="rId8"/>
          <a:srcRect t="40546"/>
          <a:stretch>
            <a:fillRect/>
          </a:stretch>
        </p:blipFill>
        <p:spPr bwMode="auto">
          <a:xfrm>
            <a:off x="7022523" y="152400"/>
            <a:ext cx="1740477" cy="1021080"/>
          </a:xfrm>
          <a:prstGeom prst="rect">
            <a:avLst/>
          </a:prstGeom>
          <a:noFill/>
          <a:ln w="9525">
            <a:noFill/>
            <a:miter lim="800000"/>
            <a:headEnd/>
            <a:tailEnd/>
          </a:ln>
        </p:spPr>
      </p:pic>
      <p:graphicFrame>
        <p:nvGraphicFramePr>
          <p:cNvPr id="4" name="Diagram 3"/>
          <p:cNvGraphicFramePr/>
          <p:nvPr>
            <p:extLst/>
          </p:nvPr>
        </p:nvGraphicFramePr>
        <p:xfrm>
          <a:off x="3548521" y="457200"/>
          <a:ext cx="5105400" cy="32715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Oval 2"/>
          <p:cNvSpPr/>
          <p:nvPr/>
        </p:nvSpPr>
        <p:spPr>
          <a:xfrm>
            <a:off x="1752600" y="4038600"/>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Patient-Oriented Translational Research</a:t>
            </a:r>
            <a:endParaRPr lang="en-US" sz="1200" dirty="0"/>
          </a:p>
        </p:txBody>
      </p:sp>
      <p:sp>
        <p:nvSpPr>
          <p:cNvPr id="20" name="Oval 19"/>
          <p:cNvSpPr/>
          <p:nvPr/>
        </p:nvSpPr>
        <p:spPr>
          <a:xfrm>
            <a:off x="5377321" y="1409700"/>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Bedside Decision Support</a:t>
            </a:r>
            <a:endParaRPr lang="en-US" sz="1200" dirty="0"/>
          </a:p>
        </p:txBody>
      </p:sp>
      <p:sp>
        <p:nvSpPr>
          <p:cNvPr id="9" name="TextBox 8"/>
          <p:cNvSpPr txBox="1"/>
          <p:nvPr/>
        </p:nvSpPr>
        <p:spPr>
          <a:xfrm>
            <a:off x="-93375" y="1633835"/>
            <a:ext cx="4593117" cy="1046440"/>
          </a:xfrm>
          <a:prstGeom prst="rect">
            <a:avLst/>
          </a:prstGeom>
          <a:noFill/>
        </p:spPr>
        <p:txBody>
          <a:bodyPr wrap="none" rtlCol="0">
            <a:spAutoFit/>
          </a:bodyPr>
          <a:lstStyle/>
          <a:p>
            <a:pPr algn="ctr"/>
            <a:r>
              <a:rPr lang="en-US" sz="2200" b="1" u="sng" dirty="0" smtClean="0"/>
              <a:t>Bedside-to-Bench-to-Bedside </a:t>
            </a:r>
          </a:p>
          <a:p>
            <a:pPr algn="ctr"/>
            <a:r>
              <a:rPr lang="en-US" sz="2200" b="1" u="sng" dirty="0" smtClean="0"/>
              <a:t>(Two-Way) Translational Research</a:t>
            </a:r>
          </a:p>
          <a:p>
            <a:endParaRPr lang="en-US" u="sng" dirty="0"/>
          </a:p>
        </p:txBody>
      </p:sp>
    </p:spTree>
    <p:extLst>
      <p:ext uri="{BB962C8B-B14F-4D97-AF65-F5344CB8AC3E}">
        <p14:creationId xmlns:p14="http://schemas.microsoft.com/office/powerpoint/2010/main" val="328718758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p:cNvGraphicFramePr/>
          <p:nvPr>
            <p:extLst/>
          </p:nvPr>
        </p:nvGraphicFramePr>
        <p:xfrm>
          <a:off x="76200" y="2971800"/>
          <a:ext cx="4572000" cy="342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78"/>
          <p:cNvPicPr>
            <a:picLocks noChangeAspect="1" noChangeArrowheads="1"/>
          </p:cNvPicPr>
          <p:nvPr/>
        </p:nvPicPr>
        <p:blipFill>
          <a:blip r:embed="rId8"/>
          <a:srcRect t="40546"/>
          <a:stretch>
            <a:fillRect/>
          </a:stretch>
        </p:blipFill>
        <p:spPr bwMode="auto">
          <a:xfrm>
            <a:off x="7022523" y="152400"/>
            <a:ext cx="1740477" cy="1021080"/>
          </a:xfrm>
          <a:prstGeom prst="rect">
            <a:avLst/>
          </a:prstGeom>
          <a:noFill/>
          <a:ln w="9525">
            <a:noFill/>
            <a:miter lim="800000"/>
            <a:headEnd/>
            <a:tailEnd/>
          </a:ln>
        </p:spPr>
      </p:pic>
      <p:graphicFrame>
        <p:nvGraphicFramePr>
          <p:cNvPr id="4" name="Diagram 3"/>
          <p:cNvGraphicFramePr/>
          <p:nvPr>
            <p:extLst/>
          </p:nvPr>
        </p:nvGraphicFramePr>
        <p:xfrm>
          <a:off x="3548521" y="457200"/>
          <a:ext cx="5105400" cy="32715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Oval 2"/>
          <p:cNvSpPr/>
          <p:nvPr/>
        </p:nvSpPr>
        <p:spPr>
          <a:xfrm>
            <a:off x="1752600" y="4038600"/>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Patient-Oriented Translational Research</a:t>
            </a:r>
            <a:endParaRPr lang="en-US" sz="1200" dirty="0"/>
          </a:p>
        </p:txBody>
      </p:sp>
      <p:sp>
        <p:nvSpPr>
          <p:cNvPr id="20" name="Oval 19"/>
          <p:cNvSpPr/>
          <p:nvPr/>
        </p:nvSpPr>
        <p:spPr>
          <a:xfrm>
            <a:off x="5377321" y="1409700"/>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Bedside Decision Support</a:t>
            </a:r>
            <a:endParaRPr lang="en-US" sz="1200" dirty="0"/>
          </a:p>
        </p:txBody>
      </p:sp>
      <p:graphicFrame>
        <p:nvGraphicFramePr>
          <p:cNvPr id="7" name="Diagram 6"/>
          <p:cNvGraphicFramePr/>
          <p:nvPr>
            <p:extLst/>
          </p:nvPr>
        </p:nvGraphicFramePr>
        <p:xfrm>
          <a:off x="3657600" y="2895600"/>
          <a:ext cx="1676400" cy="16002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2" name="TextBox 11"/>
          <p:cNvSpPr txBox="1"/>
          <p:nvPr/>
        </p:nvSpPr>
        <p:spPr>
          <a:xfrm>
            <a:off x="-93375" y="1633835"/>
            <a:ext cx="4593117" cy="1046440"/>
          </a:xfrm>
          <a:prstGeom prst="rect">
            <a:avLst/>
          </a:prstGeom>
          <a:noFill/>
        </p:spPr>
        <p:txBody>
          <a:bodyPr wrap="none" rtlCol="0">
            <a:spAutoFit/>
          </a:bodyPr>
          <a:lstStyle/>
          <a:p>
            <a:pPr algn="ctr"/>
            <a:r>
              <a:rPr lang="en-US" sz="2200" b="1" u="sng" dirty="0" smtClean="0"/>
              <a:t>Bedside-to-Bench-to-Bedside </a:t>
            </a:r>
          </a:p>
          <a:p>
            <a:pPr algn="ctr"/>
            <a:r>
              <a:rPr lang="en-US" sz="2200" b="1" u="sng" dirty="0" smtClean="0"/>
              <a:t>(Two-Way) Translational Research</a:t>
            </a:r>
          </a:p>
          <a:p>
            <a:endParaRPr lang="en-US" u="sng" dirty="0"/>
          </a:p>
        </p:txBody>
      </p:sp>
    </p:spTree>
    <p:extLst>
      <p:ext uri="{BB962C8B-B14F-4D97-AF65-F5344CB8AC3E}">
        <p14:creationId xmlns:p14="http://schemas.microsoft.com/office/powerpoint/2010/main" val="28851878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8"/>
          <p:cNvPicPr>
            <a:picLocks noChangeAspect="1" noChangeArrowheads="1"/>
          </p:cNvPicPr>
          <p:nvPr/>
        </p:nvPicPr>
        <p:blipFill>
          <a:blip r:embed="rId4"/>
          <a:srcRect/>
          <a:stretch>
            <a:fillRect/>
          </a:stretch>
        </p:blipFill>
        <p:spPr bwMode="auto">
          <a:xfrm>
            <a:off x="1752600" y="838200"/>
            <a:ext cx="5715000" cy="5638800"/>
          </a:xfrm>
          <a:prstGeom prst="rect">
            <a:avLst/>
          </a:prstGeom>
          <a:noFill/>
          <a:ln w="9525">
            <a:noFill/>
            <a:miter lim="800000"/>
            <a:headEnd/>
            <a:tailEnd/>
          </a:ln>
        </p:spPr>
      </p:pic>
      <p:sp>
        <p:nvSpPr>
          <p:cNvPr id="32807" name="Text Box 81"/>
          <p:cNvSpPr txBox="1">
            <a:spLocks noChangeArrowheads="1"/>
          </p:cNvSpPr>
          <p:nvPr/>
        </p:nvSpPr>
        <p:spPr bwMode="auto">
          <a:xfrm>
            <a:off x="5086159" y="1847268"/>
            <a:ext cx="2463800" cy="369888"/>
          </a:xfrm>
          <a:prstGeom prst="rect">
            <a:avLst/>
          </a:prstGeom>
          <a:solidFill>
            <a:schemeClr val="tx1">
              <a:lumMod val="65000"/>
              <a:lumOff val="35000"/>
            </a:schemeClr>
          </a:solidFill>
          <a:ln w="9525">
            <a:noFill/>
            <a:miter lim="800000"/>
            <a:headEnd/>
            <a:tailEnd/>
          </a:ln>
          <a:scene3d>
            <a:camera prst="orthographicFront"/>
            <a:lightRig rig="threePt" dir="t"/>
          </a:scene3d>
          <a:sp3d prstMaterial="metal">
            <a:bevelT w="165100" prst="coolSlant"/>
            <a:bevelB w="139700" prst="cross"/>
          </a:sp3d>
        </p:spPr>
        <p:txBody>
          <a:bodyPr>
            <a:prstTxWarp prst="textNoShape">
              <a:avLst/>
            </a:prstTxWarp>
            <a:spAutoFit/>
          </a:bodyPr>
          <a:lstStyle/>
          <a:p>
            <a:pPr algn="ctr">
              <a:defRPr/>
            </a:pPr>
            <a:r>
              <a:rPr lang="en-US" sz="1800" dirty="0">
                <a:solidFill>
                  <a:schemeClr val="bg1"/>
                </a:solidFill>
                <a:latin typeface="Arial" pitchFamily="-112" charset="0"/>
              </a:rPr>
              <a:t>     Phillips Monitors      </a:t>
            </a:r>
            <a:endParaRPr lang="en-US" dirty="0">
              <a:solidFill>
                <a:schemeClr val="bg1"/>
              </a:solidFill>
              <a:latin typeface="Arial" pitchFamily="-112" charset="0"/>
            </a:endParaRPr>
          </a:p>
        </p:txBody>
      </p:sp>
      <p:sp>
        <p:nvSpPr>
          <p:cNvPr id="55"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a:t>
            </a:r>
            <a:r>
              <a:rPr lang="en-US" sz="1800" dirty="0" smtClean="0">
                <a:latin typeface="Arial" pitchFamily="-112" charset="0"/>
              </a:rPr>
              <a:t> bank</a:t>
            </a:r>
            <a:endParaRPr lang="en-US" sz="1800" dirty="0">
              <a:latin typeface="Arial" pitchFamily="-112" charset="0"/>
            </a:endParaRPr>
          </a:p>
        </p:txBody>
      </p:sp>
      <p:sp>
        <p:nvSpPr>
          <p:cNvPr id="56"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grpSp>
        <p:nvGrpSpPr>
          <p:cNvPr id="2" name="Group 67"/>
          <p:cNvGrpSpPr>
            <a:grpSpLocks/>
          </p:cNvGrpSpPr>
          <p:nvPr/>
        </p:nvGrpSpPr>
        <p:grpSpPr bwMode="auto">
          <a:xfrm>
            <a:off x="-19050" y="4114800"/>
            <a:ext cx="4667250" cy="396875"/>
            <a:chOff x="-17526" y="4114166"/>
            <a:chExt cx="4665726" cy="398040"/>
          </a:xfrm>
        </p:grpSpPr>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58"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grpSp>
        <p:nvGrpSpPr>
          <p:cNvPr id="3"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28722"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4"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28718"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5"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28714"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sp>
        <p:nvSpPr>
          <p:cNvPr id="28688" name="TextBox 25"/>
          <p:cNvSpPr txBox="1">
            <a:spLocks noChangeArrowheads="1"/>
          </p:cNvSpPr>
          <p:nvPr/>
        </p:nvSpPr>
        <p:spPr bwMode="auto">
          <a:xfrm>
            <a:off x="2268538" y="858838"/>
            <a:ext cx="6570662" cy="1862048"/>
          </a:xfrm>
          <a:prstGeom prst="rect">
            <a:avLst/>
          </a:prstGeom>
          <a:solidFill>
            <a:schemeClr val="bg1"/>
          </a:solidFill>
          <a:ln w="9525">
            <a:noFill/>
            <a:miter lim="800000"/>
            <a:headEnd/>
            <a:tailEnd/>
          </a:ln>
        </p:spPr>
        <p:txBody>
          <a:bodyPr>
            <a:prstTxWarp prst="textNoShape">
              <a:avLst/>
            </a:prstTxWarp>
            <a:spAutoFit/>
          </a:bodyPr>
          <a:lstStyle/>
          <a:p>
            <a:pPr algn="ctr"/>
            <a:endParaRPr lang="en-US" sz="900" dirty="0"/>
          </a:p>
          <a:p>
            <a:pPr algn="ctr"/>
            <a:r>
              <a:rPr lang="en-US" sz="2200" b="1" dirty="0"/>
              <a:t>Proprietary limitations </a:t>
            </a:r>
            <a:r>
              <a:rPr lang="en-US" sz="2200" dirty="0"/>
              <a:t>from industry, glaring absence of standard </a:t>
            </a:r>
            <a:r>
              <a:rPr lang="en-US" sz="2200" b="1" dirty="0"/>
              <a:t>data formatting</a:t>
            </a:r>
            <a:r>
              <a:rPr lang="en-US" sz="2200" dirty="0"/>
              <a:t>, and lack of </a:t>
            </a:r>
            <a:r>
              <a:rPr lang="en-US" sz="2200" b="1" dirty="0"/>
              <a:t>interoperability</a:t>
            </a:r>
            <a:r>
              <a:rPr lang="en-US" sz="2200" dirty="0"/>
              <a:t> make seamless data acquisition and data integration nearly impossible.</a:t>
            </a:r>
          </a:p>
          <a:p>
            <a:pPr algn="ctr"/>
            <a:endParaRPr lang="en-US" sz="1800" dirty="0"/>
          </a:p>
        </p:txBody>
      </p:sp>
      <p:sp>
        <p:nvSpPr>
          <p:cNvPr id="28689" name="Text Box 50"/>
          <p:cNvSpPr txBox="1">
            <a:spLocks noChangeArrowheads="1"/>
          </p:cNvSpPr>
          <p:nvPr/>
        </p:nvSpPr>
        <p:spPr bwMode="auto">
          <a:xfrm>
            <a:off x="1631950" y="307975"/>
            <a:ext cx="7766050" cy="625475"/>
          </a:xfrm>
          <a:prstGeom prst="rect">
            <a:avLst/>
          </a:prstGeom>
          <a:noFill/>
          <a:ln w="9525">
            <a:noFill/>
            <a:miter lim="800000"/>
            <a:headEnd/>
            <a:tailEnd/>
          </a:ln>
        </p:spPr>
        <p:txBody>
          <a:bodyPr>
            <a:prstTxWarp prst="textNoShape">
              <a:avLst/>
            </a:prstTxWarp>
            <a:spAutoFit/>
          </a:bodyPr>
          <a:lstStyle/>
          <a:p>
            <a:pPr algn="ctr"/>
            <a:r>
              <a:rPr lang="en-US" sz="3500" dirty="0" smtClean="0">
                <a:solidFill>
                  <a:srgbClr val="CC0000"/>
                </a:solidFill>
              </a:rPr>
              <a:t>Even just acquiring data is hard</a:t>
            </a:r>
            <a:endParaRPr lang="en-US" sz="3500" dirty="0"/>
          </a:p>
        </p:txBody>
      </p:sp>
      <p:grpSp>
        <p:nvGrpSpPr>
          <p:cNvPr id="6" name="Group 66"/>
          <p:cNvGrpSpPr>
            <a:grpSpLocks/>
          </p:cNvGrpSpPr>
          <p:nvPr/>
        </p:nvGrpSpPr>
        <p:grpSpPr bwMode="auto">
          <a:xfrm>
            <a:off x="-19050" y="2193925"/>
            <a:ext cx="5200650" cy="1844675"/>
            <a:chOff x="-17526" y="2193864"/>
            <a:chExt cx="5199126" cy="1844736"/>
          </a:xfrm>
        </p:grpSpPr>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sp>
          <p:nvSpPr>
            <p:cNvPr id="28706"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28707"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grpSp>
      <p:sp>
        <p:nvSpPr>
          <p:cNvPr id="28" name="Text Box 44"/>
          <p:cNvSpPr txBox="1">
            <a:spLocks noChangeArrowheads="1"/>
          </p:cNvSpPr>
          <p:nvPr/>
        </p:nvSpPr>
        <p:spPr bwMode="auto">
          <a:xfrm>
            <a:off x="1752600" y="3581400"/>
            <a:ext cx="2459736" cy="369332"/>
          </a:xfrm>
          <a:prstGeom prst="rect">
            <a:avLst/>
          </a:prstGeom>
          <a:solidFill>
            <a:schemeClr val="tx1">
              <a:lumMod val="65000"/>
              <a:lumOff val="3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Respiratory Rate</a:t>
            </a:r>
          </a:p>
        </p:txBody>
      </p:sp>
      <p:sp>
        <p:nvSpPr>
          <p:cNvPr id="29"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30"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31"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Tree>
    <p:custDataLst>
      <p:tags r:id="rId1"/>
    </p:custDataLst>
    <p:extLst>
      <p:ext uri="{BB962C8B-B14F-4D97-AF65-F5344CB8AC3E}">
        <p14:creationId xmlns:p14="http://schemas.microsoft.com/office/powerpoint/2010/main" val="10705312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8"/>
          <p:cNvPicPr>
            <a:picLocks noChangeAspect="1" noChangeArrowheads="1"/>
          </p:cNvPicPr>
          <p:nvPr/>
        </p:nvPicPr>
        <p:blipFill>
          <a:blip r:embed="rId4"/>
          <a:srcRect b="14595"/>
          <a:stretch>
            <a:fillRect/>
          </a:stretch>
        </p:blipFill>
        <p:spPr bwMode="auto">
          <a:xfrm>
            <a:off x="1752600" y="838200"/>
            <a:ext cx="5715000" cy="4815824"/>
          </a:xfrm>
          <a:prstGeom prst="rect">
            <a:avLst/>
          </a:prstGeom>
          <a:noFill/>
          <a:ln w="9525">
            <a:noFill/>
            <a:miter lim="800000"/>
            <a:headEnd/>
            <a:tailEnd/>
          </a:ln>
        </p:spPr>
      </p:pic>
      <p:sp>
        <p:nvSpPr>
          <p:cNvPr id="44" name="Rectangle 43"/>
          <p:cNvSpPr/>
          <p:nvPr/>
        </p:nvSpPr>
        <p:spPr>
          <a:xfrm>
            <a:off x="2819400" y="1676400"/>
            <a:ext cx="1392238"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p:cNvSpPr/>
          <p:nvPr/>
        </p:nvSpPr>
        <p:spPr>
          <a:xfrm rot="2399040">
            <a:off x="3317875" y="1589088"/>
            <a:ext cx="212725"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p:cNvSpPr/>
          <p:nvPr/>
        </p:nvSpPr>
        <p:spPr>
          <a:xfrm rot="2399040" flipH="1">
            <a:off x="3787775" y="2095500"/>
            <a:ext cx="319088"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7"/>
          <p:cNvSpPr txBox="1">
            <a:spLocks noChangeArrowheads="1"/>
          </p:cNvSpPr>
          <p:nvPr/>
        </p:nvSpPr>
        <p:spPr bwMode="auto">
          <a:xfrm>
            <a:off x="611188" y="838200"/>
            <a:ext cx="8075612" cy="5105400"/>
          </a:xfrm>
          <a:prstGeom prst="rect">
            <a:avLst/>
          </a:prstGeom>
          <a:solidFill>
            <a:schemeClr val="bg1">
              <a:alpha val="73000"/>
            </a:schemeClr>
          </a:solidFill>
          <a:ln w="12700">
            <a:noFill/>
            <a:miter lim="800000"/>
            <a:headEnd/>
            <a:tailEnd/>
          </a:ln>
          <a:effectLst/>
        </p:spPr>
        <p:txBody>
          <a:bodyPr vert="horz" wrap="square" lIns="90488" tIns="44450" rIns="90488" bIns="4445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r>
              <a:rPr kumimoji="0" lang="en-GB" sz="3200" b="1" i="0" u="none" strike="noStrike" kern="0" cap="none" spc="0" normalizeH="0" baseline="0" noProof="0" dirty="0" smtClean="0">
                <a:ln>
                  <a:noFill/>
                </a:ln>
                <a:solidFill>
                  <a:srgbClr val="D20000"/>
                </a:solidFill>
                <a:effectLst/>
                <a:uLnTx/>
                <a:uFillTx/>
                <a:latin typeface="Arial"/>
                <a:ea typeface="+mn-ea"/>
                <a:cs typeface="Arial"/>
              </a:rPr>
              <a:t>Interoperability</a:t>
            </a:r>
            <a:r>
              <a:rPr kumimoji="0" lang="en-GB" sz="3200" b="0" i="0" u="none" strike="noStrike" kern="0" cap="none" spc="0" normalizeH="0" baseline="0" noProof="0" dirty="0" smtClean="0">
                <a:ln>
                  <a:noFill/>
                </a:ln>
                <a:solidFill>
                  <a:srgbClr val="D20000"/>
                </a:solidFill>
                <a:effectLst/>
                <a:uLnTx/>
                <a:uFillTx/>
                <a:latin typeface="Arial"/>
                <a:ea typeface="+mn-ea"/>
                <a:cs typeface="Arial"/>
              </a:rPr>
              <a:t>:</a:t>
            </a:r>
            <a:r>
              <a:rPr kumimoji="0" lang="en-GB" sz="3200" b="0" i="0" u="none" strike="noStrike" kern="0" cap="none" spc="0" normalizeH="0" baseline="0" noProof="0" dirty="0" smtClean="0">
                <a:ln>
                  <a:noFill/>
                </a:ln>
                <a:solidFill>
                  <a:srgbClr val="339933"/>
                </a:solidFill>
                <a:effectLst/>
                <a:uLnTx/>
                <a:uFillTx/>
                <a:latin typeface="Arial"/>
                <a:ea typeface="+mn-ea"/>
                <a:cs typeface="Arial"/>
              </a:rPr>
              <a:t> </a:t>
            </a:r>
          </a:p>
          <a:p>
            <a:pPr marL="682625" marR="0" lvl="1" indent="-1588"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r>
              <a:rPr kumimoji="0" lang="en-GB" sz="2400" b="0" i="0" u="none" strike="noStrike" kern="0" cap="none" spc="0" normalizeH="0" baseline="0" noProof="0" dirty="0" smtClean="0">
                <a:ln>
                  <a:noFill/>
                </a:ln>
                <a:solidFill>
                  <a:schemeClr val="tx1"/>
                </a:solidFill>
                <a:effectLst/>
                <a:uLnTx/>
                <a:uFillTx/>
                <a:latin typeface="Arial"/>
                <a:ea typeface="ＭＳ Ｐゴシック" pitchFamily="-108" charset="-128"/>
                <a:cs typeface="Arial"/>
              </a:rPr>
              <a:t>Ability of two or more systems or components to exchange information and to use the information that has been exchanged</a:t>
            </a:r>
          </a:p>
          <a:p>
            <a:pPr marL="0" marR="0" lvl="0" indent="0"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endParaRPr kumimoji="0" lang="en-GB" sz="2800" b="0" i="0" u="none" strike="noStrike" kern="0" cap="none" spc="0" normalizeH="0" baseline="0" noProof="0" dirty="0" smtClean="0">
              <a:ln>
                <a:noFill/>
              </a:ln>
              <a:solidFill>
                <a:srgbClr val="003399"/>
              </a:solidFill>
              <a:effectLst/>
              <a:uLnTx/>
              <a:uFillTx/>
              <a:latin typeface="Arial"/>
              <a:ea typeface="+mn-ea"/>
              <a:cs typeface="Arial"/>
            </a:endParaRPr>
          </a:p>
          <a:p>
            <a:pPr lvl="0" defTabSz="914400">
              <a:spcBef>
                <a:spcPct val="20000"/>
              </a:spcBef>
              <a:buClr>
                <a:schemeClr val="tx1"/>
              </a:buClr>
              <a:tabLst>
                <a:tab pos="682625" algn="l"/>
              </a:tabLst>
              <a:defRPr/>
            </a:pPr>
            <a:r>
              <a:rPr lang="en-GB" sz="2800" b="1" kern="0" dirty="0" smtClean="0">
                <a:solidFill>
                  <a:srgbClr val="254061"/>
                </a:solidFill>
                <a:latin typeface="Arial"/>
                <a:cs typeface="Arial"/>
              </a:rPr>
              <a:t>Semantic interoperability</a:t>
            </a:r>
            <a:r>
              <a:rPr lang="en-GB" sz="2800" kern="0" dirty="0" smtClean="0">
                <a:latin typeface="Arial"/>
                <a:cs typeface="Arial"/>
              </a:rPr>
              <a:t>:</a:t>
            </a:r>
          </a:p>
          <a:p>
            <a:pPr marL="682625" lvl="1" indent="-1588" defTabSz="914400">
              <a:spcBef>
                <a:spcPct val="20000"/>
              </a:spcBef>
              <a:buClr>
                <a:schemeClr val="tx1"/>
              </a:buClr>
              <a:tabLst>
                <a:tab pos="682625" algn="l"/>
              </a:tabLst>
              <a:defRPr/>
            </a:pPr>
            <a:r>
              <a:rPr lang="en-GB" sz="2400" kern="0" dirty="0" smtClean="0">
                <a:latin typeface="Arial"/>
                <a:cs typeface="Arial"/>
              </a:rPr>
              <a:t>Shared Data types, Terminology (“ontology”), Coding</a:t>
            </a:r>
          </a:p>
          <a:p>
            <a:pPr marL="0" marR="0" lvl="0" indent="0"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r>
              <a:rPr kumimoji="0" lang="en-GB" sz="2800" b="1" i="0" u="none" strike="noStrike" kern="0" cap="none" spc="0" normalizeH="0" baseline="0" noProof="0" dirty="0" smtClean="0">
                <a:ln>
                  <a:noFill/>
                </a:ln>
                <a:solidFill>
                  <a:srgbClr val="254061"/>
                </a:solidFill>
                <a:effectLst/>
                <a:uLnTx/>
                <a:uFillTx/>
                <a:latin typeface="Arial"/>
                <a:ea typeface="+mn-ea"/>
                <a:cs typeface="Arial"/>
              </a:rPr>
              <a:t>	</a:t>
            </a:r>
            <a:endParaRPr lang="en-GB" sz="2800" b="1" kern="0" dirty="0" smtClean="0">
              <a:solidFill>
                <a:srgbClr val="25406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r>
              <a:rPr kumimoji="0" lang="en-GB" sz="2800" b="1" i="0" u="none" strike="noStrike" kern="0" cap="none" spc="0" normalizeH="0" baseline="0" noProof="0" dirty="0" smtClean="0">
                <a:ln>
                  <a:noFill/>
                </a:ln>
                <a:solidFill>
                  <a:srgbClr val="254061"/>
                </a:solidFill>
                <a:effectLst/>
                <a:uLnTx/>
                <a:uFillTx/>
                <a:latin typeface="Arial"/>
                <a:ea typeface="+mn-ea"/>
                <a:cs typeface="Arial"/>
              </a:rPr>
              <a:t>Functional interoperability</a:t>
            </a:r>
            <a:r>
              <a:rPr kumimoji="0" lang="en-GB" sz="2800" b="0" i="0" u="none" strike="noStrike" kern="0" cap="none" spc="0" normalizeH="0" baseline="0" noProof="0" dirty="0" smtClean="0">
                <a:ln>
                  <a:noFill/>
                </a:ln>
                <a:solidFill>
                  <a:schemeClr val="tx1"/>
                </a:solidFill>
                <a:effectLst/>
                <a:uLnTx/>
                <a:uFillTx/>
                <a:latin typeface="Arial"/>
                <a:ea typeface="+mn-ea"/>
                <a:cs typeface="Arial"/>
              </a:rPr>
              <a:t>:</a:t>
            </a:r>
          </a:p>
          <a:p>
            <a:pPr marL="682625" marR="0" lvl="1" indent="-1588"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r>
              <a:rPr kumimoji="0" lang="en-GB" sz="2400" b="0" i="0" u="none" strike="noStrike" kern="0" cap="none" spc="0" normalizeH="0" baseline="0" noProof="0" dirty="0" smtClean="0">
                <a:ln>
                  <a:noFill/>
                </a:ln>
                <a:solidFill>
                  <a:schemeClr val="tx1"/>
                </a:solidFill>
                <a:effectLst/>
                <a:uLnTx/>
                <a:uFillTx/>
                <a:latin typeface="Arial"/>
                <a:ea typeface="ＭＳ Ｐゴシック" pitchFamily="-108" charset="-128"/>
                <a:cs typeface="Arial"/>
              </a:rPr>
              <a:t>Shared Architectures, Methods,</a:t>
            </a:r>
            <a:r>
              <a:rPr kumimoji="0" lang="en-GB" sz="2400" b="0" i="0" u="none" strike="noStrike" kern="0" cap="none" spc="0" normalizeH="0" noProof="0" dirty="0" smtClean="0">
                <a:ln>
                  <a:noFill/>
                </a:ln>
                <a:solidFill>
                  <a:schemeClr val="tx1"/>
                </a:solidFill>
                <a:effectLst/>
                <a:uLnTx/>
                <a:uFillTx/>
                <a:latin typeface="Arial"/>
                <a:ea typeface="ＭＳ Ｐゴシック" pitchFamily="-108" charset="-128"/>
                <a:cs typeface="Arial"/>
              </a:rPr>
              <a:t> </a:t>
            </a:r>
            <a:r>
              <a:rPr kumimoji="0" lang="en-GB" sz="2400" b="0" i="0" u="none" strike="noStrike" kern="0" cap="none" spc="0" normalizeH="0" baseline="0" noProof="0" dirty="0" smtClean="0">
                <a:ln>
                  <a:noFill/>
                </a:ln>
                <a:solidFill>
                  <a:schemeClr val="tx1"/>
                </a:solidFill>
                <a:effectLst/>
                <a:uLnTx/>
                <a:uFillTx/>
                <a:latin typeface="Arial"/>
                <a:ea typeface="ＭＳ Ｐゴシック" pitchFamily="-108" charset="-128"/>
                <a:cs typeface="Arial"/>
              </a:rPr>
              <a:t>Frameworks</a:t>
            </a:r>
          </a:p>
          <a:p>
            <a:pPr marL="682625" marR="0" lvl="1" indent="-1588"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endParaRPr kumimoji="0" lang="en-GB" sz="2400" b="0" i="0" u="none" strike="noStrike" kern="0" cap="none" spc="0" normalizeH="0" baseline="0" noProof="0" dirty="0" smtClean="0">
              <a:ln>
                <a:noFill/>
              </a:ln>
              <a:solidFill>
                <a:schemeClr val="tx1"/>
              </a:solidFill>
              <a:effectLst/>
              <a:uLnTx/>
              <a:uFillTx/>
              <a:latin typeface="+mn-lt"/>
              <a:ea typeface="ＭＳ Ｐゴシック" pitchFamily="-108" charset="-128"/>
            </a:endParaRPr>
          </a:p>
          <a:p>
            <a:pPr marL="0" marR="0" lvl="0" indent="0" algn="l" defTabSz="914400" rtl="0" eaLnBrk="1" fontAlgn="base" latinLnBrk="0" hangingPunct="1">
              <a:lnSpc>
                <a:spcPct val="100000"/>
              </a:lnSpc>
              <a:spcBef>
                <a:spcPct val="20000"/>
              </a:spcBef>
              <a:spcAft>
                <a:spcPct val="0"/>
              </a:spcAft>
              <a:buClr>
                <a:schemeClr val="tx1"/>
              </a:buClr>
              <a:buSzTx/>
              <a:buFont typeface="Wingdings" pitchFamily="-108" charset="2"/>
              <a:buNone/>
              <a:tabLst>
                <a:tab pos="682625" algn="l"/>
              </a:tabLst>
              <a:defRPr/>
            </a:pPr>
            <a:r>
              <a:rPr kumimoji="0" lang="en-GB" sz="2800" b="1" i="0" u="none" strike="noStrike" kern="0" cap="none" spc="0" normalizeH="0" baseline="0" noProof="0" dirty="0" smtClean="0">
                <a:ln>
                  <a:noFill/>
                </a:ln>
                <a:solidFill>
                  <a:srgbClr val="254061"/>
                </a:solidFill>
                <a:effectLst/>
                <a:uLnTx/>
                <a:uFillTx/>
                <a:latin typeface="+mn-lt"/>
                <a:ea typeface="+mn-ea"/>
                <a:cs typeface="+mn-cs"/>
              </a:rPr>
              <a:t>	</a:t>
            </a:r>
            <a:endParaRPr kumimoji="0" lang="en-GB" sz="2400" b="0" i="0" u="none" strike="noStrike" kern="0" cap="none" spc="0" normalizeH="0" baseline="0" noProof="0" dirty="0">
              <a:ln>
                <a:noFill/>
              </a:ln>
              <a:solidFill>
                <a:schemeClr val="tx1"/>
              </a:solidFill>
              <a:effectLst/>
              <a:uLnTx/>
              <a:uFillTx/>
              <a:latin typeface="+mn-lt"/>
              <a:ea typeface="ＭＳ Ｐゴシック" pitchFamily="-108" charset="-128"/>
            </a:endParaRPr>
          </a:p>
        </p:txBody>
      </p:sp>
    </p:spTree>
    <p:custDataLst>
      <p:tags r:id="rId1"/>
    </p:custDataLst>
    <p:extLst>
      <p:ext uri="{BB962C8B-B14F-4D97-AF65-F5344CB8AC3E}">
        <p14:creationId xmlns:p14="http://schemas.microsoft.com/office/powerpoint/2010/main" val="32983212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327650" y="2316990"/>
            <a:ext cx="923114" cy="712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p:cNvSpPr/>
          <p:nvPr/>
        </p:nvSpPr>
        <p:spPr>
          <a:xfrm rot="2399040">
            <a:off x="1658161" y="2248938"/>
            <a:ext cx="141046" cy="346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p:cNvSpPr/>
          <p:nvPr/>
        </p:nvSpPr>
        <p:spPr>
          <a:xfrm rot="2399040" flipH="1">
            <a:off x="1969725" y="2643642"/>
            <a:ext cx="211569" cy="346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 name="Picture 27" descr="ICU Monitor.jpg"/>
          <p:cNvPicPr>
            <a:picLocks noChangeAspect="1"/>
          </p:cNvPicPr>
          <p:nvPr/>
        </p:nvPicPr>
        <p:blipFill>
          <a:blip r:embed="rId4"/>
          <a:srcRect l="3451" t="3049" r="11503" b="3049"/>
          <a:stretch>
            <a:fillRect/>
          </a:stretch>
        </p:blipFill>
        <p:spPr>
          <a:xfrm>
            <a:off x="431644" y="1960644"/>
            <a:ext cx="4124687" cy="4038599"/>
          </a:xfrm>
          <a:prstGeom prst="rect">
            <a:avLst/>
          </a:prstGeom>
        </p:spPr>
      </p:pic>
      <p:cxnSp>
        <p:nvCxnSpPr>
          <p:cNvPr id="30" name="Straight Arrow Connector 29"/>
          <p:cNvCxnSpPr/>
          <p:nvPr/>
        </p:nvCxnSpPr>
        <p:spPr>
          <a:xfrm>
            <a:off x="2792318" y="3862398"/>
            <a:ext cx="1920435" cy="889630"/>
          </a:xfrm>
          <a:prstGeom prst="straightConnector1">
            <a:avLst/>
          </a:prstGeom>
          <a:ln w="228600" cap="rnd">
            <a:solidFill>
              <a:srgbClr val="D20000"/>
            </a:solidFill>
            <a:round/>
            <a:tailEnd type="triangle"/>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622336" y="2495164"/>
            <a:ext cx="41177" cy="237565"/>
          </a:xfrm>
          <a:prstGeom prst="rect">
            <a:avLst/>
          </a:prstGeom>
          <a:solidFill>
            <a:srgbClr val="284A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64777" y="2511501"/>
            <a:ext cx="41177" cy="237565"/>
          </a:xfrm>
          <a:prstGeom prst="rect">
            <a:avLst/>
          </a:prstGeom>
          <a:solidFill>
            <a:srgbClr val="EDEC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9"/>
          <p:cNvGrpSpPr>
            <a:grpSpLocks/>
          </p:cNvGrpSpPr>
          <p:nvPr/>
        </p:nvGrpSpPr>
        <p:grpSpPr bwMode="auto">
          <a:xfrm>
            <a:off x="7343988" y="1413630"/>
            <a:ext cx="1463675" cy="2068514"/>
            <a:chOff x="2343" y="960"/>
            <a:chExt cx="922" cy="1303"/>
          </a:xfrm>
        </p:grpSpPr>
        <p:pic>
          <p:nvPicPr>
            <p:cNvPr id="32" name="Picture 3" descr="HL7Logo_Corp-burg"/>
            <p:cNvPicPr>
              <a:picLocks noChangeAspect="1" noChangeArrowheads="1"/>
            </p:cNvPicPr>
            <p:nvPr/>
          </p:nvPicPr>
          <p:blipFill>
            <a:blip r:embed="rId5"/>
            <a:srcRect/>
            <a:stretch>
              <a:fillRect/>
            </a:stretch>
          </p:blipFill>
          <p:spPr bwMode="auto">
            <a:xfrm>
              <a:off x="2492" y="960"/>
              <a:ext cx="624" cy="523"/>
            </a:xfrm>
            <a:prstGeom prst="rect">
              <a:avLst/>
            </a:prstGeom>
            <a:noFill/>
          </p:spPr>
        </p:pic>
        <p:sp>
          <p:nvSpPr>
            <p:cNvPr id="33" name="Text Box 4"/>
            <p:cNvSpPr txBox="1">
              <a:spLocks noChangeArrowheads="1"/>
            </p:cNvSpPr>
            <p:nvPr/>
          </p:nvSpPr>
          <p:spPr bwMode="auto">
            <a:xfrm>
              <a:off x="2343" y="1488"/>
              <a:ext cx="922" cy="775"/>
            </a:xfrm>
            <a:prstGeom prst="rect">
              <a:avLst/>
            </a:prstGeom>
            <a:noFill/>
            <a:ln w="9525">
              <a:noFill/>
              <a:miter lim="800000"/>
              <a:headEnd/>
              <a:tailEnd/>
            </a:ln>
            <a:effectLst/>
          </p:spPr>
          <p:txBody>
            <a:bodyPr wrap="none">
              <a:prstTxWarp prst="textNoShape">
                <a:avLst/>
              </a:prstTxWarp>
              <a:spAutoFit/>
            </a:bodyPr>
            <a:lstStyle/>
            <a:p>
              <a:pPr algn="ctr"/>
              <a:r>
                <a:rPr lang="en-GB" sz="1000" dirty="0" smtClean="0">
                  <a:latin typeface="Arial"/>
                  <a:cs typeface="Arial"/>
                </a:rPr>
                <a:t>Health Level 7</a:t>
              </a:r>
            </a:p>
            <a:p>
              <a:pPr algn="ctr"/>
              <a:r>
                <a:rPr lang="en-GB" sz="1600" dirty="0" smtClean="0">
                  <a:latin typeface="Arial"/>
                  <a:cs typeface="Arial"/>
                </a:rPr>
                <a:t>v2 </a:t>
              </a:r>
              <a:r>
                <a:rPr lang="en-GB" sz="1600" dirty="0">
                  <a:latin typeface="Arial"/>
                  <a:cs typeface="Arial"/>
                </a:rPr>
                <a:t>waveforms</a:t>
              </a:r>
              <a:br>
                <a:rPr lang="en-GB" sz="1600" dirty="0">
                  <a:latin typeface="Arial"/>
                  <a:cs typeface="Arial"/>
                </a:rPr>
              </a:br>
              <a:r>
                <a:rPr lang="en-GB" sz="1600" dirty="0">
                  <a:latin typeface="Arial"/>
                  <a:cs typeface="Arial"/>
                </a:rPr>
                <a:t>v2 data</a:t>
              </a:r>
              <a:br>
                <a:rPr lang="en-GB" sz="1600" dirty="0">
                  <a:latin typeface="Arial"/>
                  <a:cs typeface="Arial"/>
                </a:rPr>
              </a:br>
              <a:r>
                <a:rPr lang="en-GB" sz="1600" dirty="0">
                  <a:latin typeface="Arial"/>
                  <a:cs typeface="Arial"/>
                </a:rPr>
                <a:t>v3 data</a:t>
              </a:r>
              <a:br>
                <a:rPr lang="en-GB" sz="1600" dirty="0">
                  <a:latin typeface="Arial"/>
                  <a:cs typeface="Arial"/>
                </a:rPr>
              </a:br>
              <a:r>
                <a:rPr lang="en-GB" sz="1600" dirty="0">
                  <a:latin typeface="Arial"/>
                  <a:cs typeface="Arial"/>
                </a:rPr>
                <a:t>CDA data</a:t>
              </a:r>
            </a:p>
          </p:txBody>
        </p:sp>
      </p:grpSp>
      <p:grpSp>
        <p:nvGrpSpPr>
          <p:cNvPr id="3" name="Group 22"/>
          <p:cNvGrpSpPr>
            <a:grpSpLocks/>
          </p:cNvGrpSpPr>
          <p:nvPr/>
        </p:nvGrpSpPr>
        <p:grpSpPr bwMode="auto">
          <a:xfrm>
            <a:off x="4331549" y="1413630"/>
            <a:ext cx="2895600" cy="1330327"/>
            <a:chOff x="3936" y="1152"/>
            <a:chExt cx="1824" cy="838"/>
          </a:xfrm>
        </p:grpSpPr>
        <p:pic>
          <p:nvPicPr>
            <p:cNvPr id="29" name="Picture 8" descr="Logo-new"/>
            <p:cNvPicPr>
              <a:picLocks noChangeAspect="1" noChangeArrowheads="1"/>
            </p:cNvPicPr>
            <p:nvPr/>
          </p:nvPicPr>
          <p:blipFill>
            <a:blip r:embed="rId6"/>
            <a:srcRect/>
            <a:stretch>
              <a:fillRect/>
            </a:stretch>
          </p:blipFill>
          <p:spPr bwMode="auto">
            <a:xfrm>
              <a:off x="4037" y="1152"/>
              <a:ext cx="1622" cy="514"/>
            </a:xfrm>
            <a:prstGeom prst="rect">
              <a:avLst/>
            </a:prstGeom>
            <a:noFill/>
          </p:spPr>
        </p:pic>
        <p:sp>
          <p:nvSpPr>
            <p:cNvPr id="31" name="Text Box 9"/>
            <p:cNvSpPr txBox="1">
              <a:spLocks noChangeArrowheads="1"/>
            </p:cNvSpPr>
            <p:nvPr/>
          </p:nvSpPr>
          <p:spPr bwMode="auto">
            <a:xfrm>
              <a:off x="3936" y="1680"/>
              <a:ext cx="1824" cy="310"/>
            </a:xfrm>
            <a:prstGeom prst="rect">
              <a:avLst/>
            </a:prstGeom>
            <a:noFill/>
            <a:ln w="9525">
              <a:noFill/>
              <a:miter lim="800000"/>
              <a:headEnd/>
              <a:tailEnd/>
            </a:ln>
            <a:effectLst/>
          </p:spPr>
          <p:txBody>
            <a:bodyPr>
              <a:prstTxWarp prst="textNoShape">
                <a:avLst/>
              </a:prstTxWarp>
              <a:spAutoFit/>
            </a:bodyPr>
            <a:lstStyle/>
            <a:p>
              <a:pPr algn="ctr"/>
              <a:r>
                <a:rPr lang="en-US" sz="1000" dirty="0" smtClean="0"/>
                <a:t>Institute of Electrical and Electronics Engineers</a:t>
              </a:r>
              <a:endParaRPr lang="en-GB" sz="1000" dirty="0" smtClean="0">
                <a:latin typeface="Arial"/>
                <a:cs typeface="Arial"/>
              </a:endParaRPr>
            </a:p>
            <a:p>
              <a:pPr algn="ctr"/>
              <a:r>
                <a:rPr lang="en-GB" sz="1600" dirty="0" smtClean="0">
                  <a:latin typeface="Arial"/>
                  <a:cs typeface="Arial"/>
                </a:rPr>
                <a:t>Data &amp; </a:t>
              </a:r>
              <a:r>
                <a:rPr lang="en-GB" sz="1600" dirty="0">
                  <a:latin typeface="Arial"/>
                  <a:cs typeface="Arial"/>
                </a:rPr>
                <a:t>waveforms</a:t>
              </a:r>
            </a:p>
          </p:txBody>
        </p:sp>
      </p:grpSp>
      <p:grpSp>
        <p:nvGrpSpPr>
          <p:cNvPr id="4" name="Group 20"/>
          <p:cNvGrpSpPr>
            <a:grpSpLocks/>
          </p:cNvGrpSpPr>
          <p:nvPr/>
        </p:nvGrpSpPr>
        <p:grpSpPr bwMode="auto">
          <a:xfrm>
            <a:off x="4591899" y="2956740"/>
            <a:ext cx="2374900" cy="2081213"/>
            <a:chOff x="1364" y="2784"/>
            <a:chExt cx="1496" cy="1311"/>
          </a:xfrm>
        </p:grpSpPr>
        <p:sp>
          <p:nvSpPr>
            <p:cNvPr id="26" name="Text Box 11"/>
            <p:cNvSpPr txBox="1">
              <a:spLocks noChangeArrowheads="1"/>
            </p:cNvSpPr>
            <p:nvPr/>
          </p:nvSpPr>
          <p:spPr bwMode="auto">
            <a:xfrm>
              <a:off x="1364" y="3281"/>
              <a:ext cx="1496" cy="814"/>
            </a:xfrm>
            <a:prstGeom prst="rect">
              <a:avLst/>
            </a:prstGeom>
            <a:noFill/>
            <a:ln w="9525">
              <a:noFill/>
              <a:miter lim="800000"/>
              <a:headEnd/>
              <a:tailEnd/>
            </a:ln>
            <a:effectLst/>
          </p:spPr>
          <p:txBody>
            <a:bodyPr wrap="none">
              <a:prstTxWarp prst="textNoShape">
                <a:avLst/>
              </a:prstTxWarp>
              <a:spAutoFit/>
            </a:bodyPr>
            <a:lstStyle/>
            <a:p>
              <a:pPr algn="ctr"/>
              <a:r>
                <a:rPr lang="en-US" sz="1000" dirty="0" err="1" smtClean="0"/>
                <a:t>Comité</a:t>
              </a:r>
              <a:r>
                <a:rPr lang="en-US" sz="1000" dirty="0" smtClean="0"/>
                <a:t> </a:t>
              </a:r>
              <a:r>
                <a:rPr lang="en-US" sz="1000" dirty="0" err="1" smtClean="0"/>
                <a:t>Européen</a:t>
              </a:r>
              <a:r>
                <a:rPr lang="en-US" sz="1000" dirty="0" smtClean="0"/>
                <a:t> de </a:t>
              </a:r>
              <a:r>
                <a:rPr lang="en-US" sz="1000" dirty="0" err="1" smtClean="0"/>
                <a:t>Normalisation</a:t>
              </a:r>
              <a:r>
                <a:rPr lang="en-US" sz="1000" dirty="0" smtClean="0"/>
                <a:t> </a:t>
              </a:r>
            </a:p>
            <a:p>
              <a:pPr algn="ctr"/>
              <a:r>
                <a:rPr lang="en-US" sz="1000" dirty="0" smtClean="0"/>
                <a:t>Technical Committee 251</a:t>
              </a:r>
              <a:endParaRPr lang="en-GB" sz="1000" dirty="0" smtClean="0">
                <a:latin typeface="Arial"/>
                <a:cs typeface="Arial"/>
              </a:endParaRPr>
            </a:p>
            <a:p>
              <a:pPr algn="ctr"/>
              <a:endParaRPr lang="en-GB" sz="1000" dirty="0" smtClean="0">
                <a:latin typeface="Arial"/>
                <a:cs typeface="Arial"/>
              </a:endParaRPr>
            </a:p>
            <a:p>
              <a:pPr algn="ctr"/>
              <a:r>
                <a:rPr lang="en-GB" sz="1600" dirty="0" smtClean="0">
                  <a:latin typeface="Arial"/>
                  <a:cs typeface="Arial"/>
                </a:rPr>
                <a:t>Open EHR </a:t>
              </a:r>
              <a:r>
                <a:rPr lang="en-GB" sz="1600" dirty="0">
                  <a:latin typeface="Arial"/>
                  <a:cs typeface="Arial"/>
                </a:rPr>
                <a:t>/ 13606 data</a:t>
              </a:r>
              <a:br>
                <a:rPr lang="en-GB" sz="1600" dirty="0">
                  <a:latin typeface="Arial"/>
                  <a:cs typeface="Arial"/>
                </a:rPr>
              </a:br>
              <a:r>
                <a:rPr lang="en-GB" sz="1600" dirty="0">
                  <a:latin typeface="Arial"/>
                  <a:cs typeface="Arial"/>
                </a:rPr>
                <a:t>ECG files</a:t>
              </a:r>
              <a:br>
                <a:rPr lang="en-GB" sz="1600" dirty="0">
                  <a:latin typeface="Arial"/>
                  <a:cs typeface="Arial"/>
                </a:rPr>
              </a:br>
              <a:r>
                <a:rPr lang="en-GB" sz="1600" dirty="0">
                  <a:latin typeface="Arial"/>
                  <a:cs typeface="Arial"/>
                </a:rPr>
                <a:t>Sleep-lab files</a:t>
              </a:r>
            </a:p>
          </p:txBody>
        </p:sp>
        <p:pic>
          <p:nvPicPr>
            <p:cNvPr id="27" name="Picture 12" descr="cenTC251logo"/>
            <p:cNvPicPr>
              <a:picLocks noChangeAspect="1" noChangeArrowheads="1"/>
            </p:cNvPicPr>
            <p:nvPr/>
          </p:nvPicPr>
          <p:blipFill>
            <a:blip r:embed="rId7"/>
            <a:srcRect/>
            <a:stretch>
              <a:fillRect/>
            </a:stretch>
          </p:blipFill>
          <p:spPr bwMode="auto">
            <a:xfrm>
              <a:off x="1565" y="2784"/>
              <a:ext cx="1094" cy="418"/>
            </a:xfrm>
            <a:prstGeom prst="rect">
              <a:avLst/>
            </a:prstGeom>
            <a:noFill/>
          </p:spPr>
        </p:pic>
      </p:grpSp>
      <p:grpSp>
        <p:nvGrpSpPr>
          <p:cNvPr id="5" name="Group 21"/>
          <p:cNvGrpSpPr>
            <a:grpSpLocks/>
          </p:cNvGrpSpPr>
          <p:nvPr/>
        </p:nvGrpSpPr>
        <p:grpSpPr bwMode="auto">
          <a:xfrm>
            <a:off x="6628025" y="3620315"/>
            <a:ext cx="2895600" cy="1668463"/>
            <a:chOff x="3456" y="2736"/>
            <a:chExt cx="1824" cy="1051"/>
          </a:xfrm>
        </p:grpSpPr>
        <p:pic>
          <p:nvPicPr>
            <p:cNvPr id="24" name="Picture 14"/>
            <p:cNvPicPr>
              <a:picLocks noChangeAspect="1" noChangeArrowheads="1"/>
            </p:cNvPicPr>
            <p:nvPr/>
          </p:nvPicPr>
          <p:blipFill>
            <a:blip r:embed="rId8"/>
            <a:srcRect/>
            <a:stretch>
              <a:fillRect/>
            </a:stretch>
          </p:blipFill>
          <p:spPr bwMode="auto">
            <a:xfrm>
              <a:off x="3672" y="2736"/>
              <a:ext cx="1392" cy="519"/>
            </a:xfrm>
            <a:prstGeom prst="rect">
              <a:avLst/>
            </a:prstGeom>
            <a:noFill/>
            <a:ln w="9525">
              <a:noFill/>
              <a:miter lim="800000"/>
              <a:headEnd/>
              <a:tailEnd/>
            </a:ln>
            <a:effectLst/>
          </p:spPr>
        </p:pic>
        <p:sp>
          <p:nvSpPr>
            <p:cNvPr id="25" name="Text Box 15"/>
            <p:cNvSpPr txBox="1">
              <a:spLocks noChangeArrowheads="1"/>
            </p:cNvSpPr>
            <p:nvPr/>
          </p:nvSpPr>
          <p:spPr bwMode="auto">
            <a:xfrm>
              <a:off x="3456" y="3264"/>
              <a:ext cx="1824" cy="523"/>
            </a:xfrm>
            <a:prstGeom prst="rect">
              <a:avLst/>
            </a:prstGeom>
            <a:noFill/>
            <a:ln w="9525">
              <a:noFill/>
              <a:miter lim="800000"/>
              <a:headEnd/>
              <a:tailEnd/>
            </a:ln>
            <a:effectLst/>
          </p:spPr>
          <p:txBody>
            <a:bodyPr>
              <a:prstTxWarp prst="textNoShape">
                <a:avLst/>
              </a:prstTxWarp>
              <a:spAutoFit/>
            </a:bodyPr>
            <a:lstStyle/>
            <a:p>
              <a:pPr algn="ctr"/>
              <a:r>
                <a:rPr lang="en-GB" sz="1600" dirty="0" smtClean="0">
                  <a:latin typeface="Arial"/>
                  <a:cs typeface="Arial"/>
                </a:rPr>
                <a:t>Data </a:t>
              </a:r>
              <a:r>
                <a:rPr lang="en-GB" sz="1600" dirty="0">
                  <a:latin typeface="Arial"/>
                  <a:cs typeface="Arial"/>
                </a:rPr>
                <a:t>&amp; waveforms</a:t>
              </a:r>
              <a:br>
                <a:rPr lang="en-GB" sz="1600" dirty="0">
                  <a:latin typeface="Arial"/>
                  <a:cs typeface="Arial"/>
                </a:rPr>
              </a:br>
              <a:r>
                <a:rPr lang="en-GB" sz="1600" dirty="0">
                  <a:latin typeface="Arial"/>
                  <a:cs typeface="Arial"/>
                </a:rPr>
                <a:t>Waveform in web</a:t>
              </a:r>
              <a:br>
                <a:rPr lang="en-GB" sz="1600" dirty="0">
                  <a:latin typeface="Arial"/>
                  <a:cs typeface="Arial"/>
                </a:rPr>
              </a:br>
              <a:r>
                <a:rPr lang="en-GB" sz="1600" dirty="0">
                  <a:latin typeface="Arial"/>
                  <a:cs typeface="Arial"/>
                </a:rPr>
                <a:t>‘Lab’ data</a:t>
              </a:r>
            </a:p>
          </p:txBody>
        </p:sp>
      </p:grpSp>
      <p:grpSp>
        <p:nvGrpSpPr>
          <p:cNvPr id="6" name="Group 37"/>
          <p:cNvGrpSpPr/>
          <p:nvPr/>
        </p:nvGrpSpPr>
        <p:grpSpPr>
          <a:xfrm>
            <a:off x="4786521" y="5472192"/>
            <a:ext cx="3683007" cy="1309690"/>
            <a:chOff x="5086084" y="5472192"/>
            <a:chExt cx="3683007" cy="1309690"/>
          </a:xfrm>
        </p:grpSpPr>
        <p:grpSp>
          <p:nvGrpSpPr>
            <p:cNvPr id="7" name="Group 36"/>
            <p:cNvGrpSpPr/>
            <p:nvPr/>
          </p:nvGrpSpPr>
          <p:grpSpPr>
            <a:xfrm>
              <a:off x="5086084" y="5472192"/>
              <a:ext cx="3683007" cy="1309690"/>
              <a:chOff x="5086084" y="5472192"/>
              <a:chExt cx="3683007" cy="1309690"/>
            </a:xfrm>
          </p:grpSpPr>
          <p:sp>
            <p:nvSpPr>
              <p:cNvPr id="20" name="Text Box 17"/>
              <p:cNvSpPr txBox="1">
                <a:spLocks noChangeArrowheads="1"/>
              </p:cNvSpPr>
              <p:nvPr/>
            </p:nvSpPr>
            <p:spPr bwMode="auto">
              <a:xfrm>
                <a:off x="5619485" y="5472192"/>
                <a:ext cx="2762255" cy="457201"/>
              </a:xfrm>
              <a:prstGeom prst="rect">
                <a:avLst/>
              </a:prstGeom>
              <a:solidFill>
                <a:srgbClr val="FFCC99"/>
              </a:solidFill>
              <a:ln w="9525">
                <a:noFill/>
                <a:miter lim="800000"/>
                <a:headEnd/>
                <a:tailEnd/>
              </a:ln>
              <a:effectLst/>
            </p:spPr>
            <p:txBody>
              <a:bodyPr wrap="none">
                <a:prstTxWarp prst="textNoShape">
                  <a:avLst/>
                </a:prstTxWarp>
                <a:spAutoFit/>
              </a:bodyPr>
              <a:lstStyle/>
              <a:p>
                <a:pPr algn="ctr"/>
                <a:r>
                  <a:rPr lang="en-GB">
                    <a:latin typeface="Trebuchet MS" pitchFamily="-108" charset="0"/>
                  </a:rPr>
                  <a:t>                            </a:t>
                </a:r>
              </a:p>
            </p:txBody>
          </p:sp>
          <p:sp>
            <p:nvSpPr>
              <p:cNvPr id="22" name="Text Box 6"/>
              <p:cNvSpPr txBox="1">
                <a:spLocks noChangeArrowheads="1"/>
              </p:cNvSpPr>
              <p:nvPr/>
            </p:nvSpPr>
            <p:spPr bwMode="auto">
              <a:xfrm>
                <a:off x="5086084" y="5951618"/>
                <a:ext cx="3683007" cy="830264"/>
              </a:xfrm>
              <a:prstGeom prst="rect">
                <a:avLst/>
              </a:prstGeom>
              <a:noFill/>
              <a:ln w="9525">
                <a:noFill/>
                <a:miter lim="800000"/>
                <a:headEnd/>
                <a:tailEnd/>
              </a:ln>
              <a:effectLst/>
            </p:spPr>
            <p:txBody>
              <a:bodyPr wrap="square">
                <a:prstTxWarp prst="textNoShape">
                  <a:avLst/>
                </a:prstTxWarp>
                <a:spAutoFit/>
              </a:bodyPr>
              <a:lstStyle/>
              <a:p>
                <a:pPr algn="ctr"/>
                <a:r>
                  <a:rPr lang="en-GB" sz="1000" dirty="0" smtClean="0">
                    <a:latin typeface="Arial"/>
                    <a:cs typeface="Arial"/>
                  </a:rPr>
                  <a:t>National Electrical Manufacturers Association</a:t>
                </a:r>
              </a:p>
              <a:p>
                <a:pPr algn="ctr"/>
                <a:r>
                  <a:rPr lang="en-GB" sz="1000" dirty="0" smtClean="0">
                    <a:latin typeface="Arial"/>
                    <a:cs typeface="Arial"/>
                  </a:rPr>
                  <a:t>Digital Imaging and Communication in Medicine</a:t>
                </a:r>
              </a:p>
              <a:p>
                <a:pPr algn="ctr"/>
                <a:endParaRPr lang="en-GB" sz="1000" dirty="0" smtClean="0">
                  <a:latin typeface="Arial"/>
                  <a:cs typeface="Arial"/>
                </a:endParaRPr>
              </a:p>
              <a:p>
                <a:pPr algn="ctr"/>
                <a:r>
                  <a:rPr lang="en-GB" sz="1600" dirty="0" err="1" smtClean="0">
                    <a:latin typeface="Arial"/>
                    <a:cs typeface="Arial"/>
                  </a:rPr>
                  <a:t>Cathlab</a:t>
                </a:r>
                <a:r>
                  <a:rPr lang="en-GB" sz="1600" dirty="0" smtClean="0">
                    <a:latin typeface="Arial"/>
                    <a:cs typeface="Arial"/>
                  </a:rPr>
                  <a:t> </a:t>
                </a:r>
                <a:r>
                  <a:rPr lang="en-GB" sz="1600" dirty="0">
                    <a:latin typeface="Arial"/>
                    <a:cs typeface="Arial"/>
                  </a:rPr>
                  <a:t>waveforms</a:t>
                </a:r>
              </a:p>
            </p:txBody>
          </p:sp>
          <p:sp>
            <p:nvSpPr>
              <p:cNvPr id="23" name="Text Box 16"/>
              <p:cNvSpPr txBox="1">
                <a:spLocks noChangeArrowheads="1"/>
              </p:cNvSpPr>
              <p:nvPr/>
            </p:nvSpPr>
            <p:spPr bwMode="auto">
              <a:xfrm>
                <a:off x="6991088" y="5472192"/>
                <a:ext cx="1295402" cy="527051"/>
              </a:xfrm>
              <a:prstGeom prst="rect">
                <a:avLst/>
              </a:prstGeom>
              <a:noFill/>
              <a:ln w="9525">
                <a:noFill/>
                <a:miter lim="800000"/>
                <a:headEnd/>
                <a:tailEnd/>
              </a:ln>
              <a:effectLst/>
            </p:spPr>
            <p:txBody>
              <a:bodyPr>
                <a:prstTxWarp prst="textNoShape">
                  <a:avLst/>
                </a:prstTxWarp>
                <a:spAutoFit/>
              </a:bodyPr>
              <a:lstStyle/>
              <a:p>
                <a:pPr algn="ctr">
                  <a:lnSpc>
                    <a:spcPct val="95000"/>
                  </a:lnSpc>
                </a:pPr>
                <a:r>
                  <a:rPr lang="en-GB" sz="3000" dirty="0">
                    <a:latin typeface="Trebuchet MS" pitchFamily="-108" charset="0"/>
                  </a:rPr>
                  <a:t>DICOM</a:t>
                </a:r>
              </a:p>
            </p:txBody>
          </p:sp>
        </p:grpSp>
        <p:pic>
          <p:nvPicPr>
            <p:cNvPr id="21" name="Picture 5"/>
            <p:cNvPicPr>
              <a:picLocks noChangeAspect="1" noChangeArrowheads="1"/>
            </p:cNvPicPr>
            <p:nvPr/>
          </p:nvPicPr>
          <p:blipFill>
            <a:blip r:embed="rId9">
              <a:clrChange>
                <a:clrFrom>
                  <a:srgbClr val="FFFFFF"/>
                </a:clrFrom>
                <a:clrTo>
                  <a:srgbClr val="FFFFFF">
                    <a:alpha val="0"/>
                  </a:srgbClr>
                </a:clrTo>
              </a:clrChange>
            </a:blip>
            <a:srcRect b="-10092"/>
            <a:stretch>
              <a:fillRect/>
            </a:stretch>
          </p:blipFill>
          <p:spPr bwMode="auto">
            <a:xfrm>
              <a:off x="5771885" y="5548392"/>
              <a:ext cx="1295402" cy="381001"/>
            </a:xfrm>
            <a:prstGeom prst="rect">
              <a:avLst/>
            </a:prstGeom>
            <a:noFill/>
            <a:ln w="9525">
              <a:noFill/>
              <a:miter lim="800000"/>
              <a:headEnd/>
              <a:tailEnd/>
            </a:ln>
            <a:effectLst/>
          </p:spPr>
        </p:pic>
      </p:grpSp>
      <p:sp>
        <p:nvSpPr>
          <p:cNvPr id="36" name="TextBox 13"/>
          <p:cNvSpPr txBox="1">
            <a:spLocks noChangeArrowheads="1"/>
          </p:cNvSpPr>
          <p:nvPr/>
        </p:nvSpPr>
        <p:spPr bwMode="auto">
          <a:xfrm>
            <a:off x="1939271" y="0"/>
            <a:ext cx="5265459" cy="1077218"/>
          </a:xfrm>
          <a:prstGeom prst="rect">
            <a:avLst/>
          </a:prstGeom>
          <a:noFill/>
          <a:ln w="9525">
            <a:noFill/>
            <a:miter lim="800000"/>
            <a:headEnd/>
            <a:tailEnd/>
          </a:ln>
        </p:spPr>
        <p:txBody>
          <a:bodyPr wrap="none">
            <a:prstTxWarp prst="textNoShape">
              <a:avLst/>
            </a:prstTxWarp>
            <a:spAutoFit/>
          </a:bodyPr>
          <a:lstStyle/>
          <a:p>
            <a:pPr algn="ctr"/>
            <a:r>
              <a:rPr lang="en-US" sz="3600" dirty="0" smtClean="0">
                <a:solidFill>
                  <a:schemeClr val="accent1">
                    <a:lumMod val="50000"/>
                  </a:schemeClr>
                </a:solidFill>
              </a:rPr>
              <a:t>Semantic </a:t>
            </a:r>
            <a:r>
              <a:rPr lang="en-US" sz="3600" dirty="0" err="1" smtClean="0">
                <a:solidFill>
                  <a:schemeClr val="accent1">
                    <a:lumMod val="50000"/>
                  </a:schemeClr>
                </a:solidFill>
              </a:rPr>
              <a:t>Interoperabilit</a:t>
            </a:r>
            <a:r>
              <a:rPr lang="en-GB" sz="3600" kern="0" dirty="0" err="1" smtClean="0">
                <a:solidFill>
                  <a:schemeClr val="accent1">
                    <a:lumMod val="50000"/>
                  </a:schemeClr>
                </a:solidFill>
                <a:latin typeface="Arial"/>
                <a:cs typeface="Arial"/>
              </a:rPr>
              <a:t>y</a:t>
            </a:r>
            <a:endParaRPr lang="en-GB" sz="3600" kern="0" dirty="0" smtClean="0">
              <a:solidFill>
                <a:schemeClr val="accent1">
                  <a:lumMod val="50000"/>
                </a:schemeClr>
              </a:solidFill>
              <a:latin typeface="Arial"/>
              <a:cs typeface="Arial"/>
            </a:endParaRPr>
          </a:p>
          <a:p>
            <a:pPr algn="ctr"/>
            <a:r>
              <a:rPr lang="en-GB" sz="2800" kern="0" dirty="0" smtClean="0">
                <a:solidFill>
                  <a:schemeClr val="accent1">
                    <a:lumMod val="50000"/>
                  </a:schemeClr>
                </a:solidFill>
                <a:latin typeface="Arial"/>
                <a:cs typeface="Arial"/>
              </a:rPr>
              <a:t>Data Coming Out of the Box</a:t>
            </a:r>
            <a:endParaRPr lang="en-US" sz="2800" dirty="0" smtClean="0">
              <a:solidFill>
                <a:schemeClr val="accent1">
                  <a:lumMod val="50000"/>
                </a:schemeClr>
              </a:solidFill>
            </a:endParaRPr>
          </a:p>
        </p:txBody>
      </p:sp>
    </p:spTree>
    <p:custDataLst>
      <p:tags r:id="rId1"/>
    </p:custDataLst>
    <p:extLst>
      <p:ext uri="{BB962C8B-B14F-4D97-AF65-F5344CB8AC3E}">
        <p14:creationId xmlns:p14="http://schemas.microsoft.com/office/powerpoint/2010/main" val="224644258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327650" y="2316990"/>
            <a:ext cx="923114" cy="712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p:cNvSpPr/>
          <p:nvPr/>
        </p:nvSpPr>
        <p:spPr>
          <a:xfrm rot="2399040">
            <a:off x="1658161" y="2248938"/>
            <a:ext cx="141046" cy="346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p:cNvSpPr/>
          <p:nvPr/>
        </p:nvSpPr>
        <p:spPr>
          <a:xfrm rot="2399040" flipH="1">
            <a:off x="1969725" y="2643642"/>
            <a:ext cx="211569" cy="346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 name="Picture 27" descr="ICU Monitor.jpg"/>
          <p:cNvPicPr>
            <a:picLocks noChangeAspect="1"/>
          </p:cNvPicPr>
          <p:nvPr/>
        </p:nvPicPr>
        <p:blipFill>
          <a:blip r:embed="rId4"/>
          <a:srcRect l="3451" t="3049" r="11503" b="3049"/>
          <a:stretch>
            <a:fillRect/>
          </a:stretch>
        </p:blipFill>
        <p:spPr>
          <a:xfrm>
            <a:off x="431644" y="1960644"/>
            <a:ext cx="4124687" cy="4038599"/>
          </a:xfrm>
          <a:prstGeom prst="rect">
            <a:avLst/>
          </a:prstGeom>
        </p:spPr>
      </p:pic>
      <p:cxnSp>
        <p:nvCxnSpPr>
          <p:cNvPr id="30" name="Straight Arrow Connector 29"/>
          <p:cNvCxnSpPr/>
          <p:nvPr/>
        </p:nvCxnSpPr>
        <p:spPr>
          <a:xfrm>
            <a:off x="2792318" y="3862398"/>
            <a:ext cx="1920435" cy="889630"/>
          </a:xfrm>
          <a:prstGeom prst="straightConnector1">
            <a:avLst/>
          </a:prstGeom>
          <a:ln w="228600" cap="rnd">
            <a:solidFill>
              <a:srgbClr val="D20000"/>
            </a:solidFill>
            <a:round/>
            <a:tailEnd type="triangle"/>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622336" y="2495164"/>
            <a:ext cx="41177" cy="237565"/>
          </a:xfrm>
          <a:prstGeom prst="rect">
            <a:avLst/>
          </a:prstGeom>
          <a:solidFill>
            <a:srgbClr val="284A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64777" y="2511501"/>
            <a:ext cx="41177" cy="237565"/>
          </a:xfrm>
          <a:prstGeom prst="rect">
            <a:avLst/>
          </a:prstGeom>
          <a:solidFill>
            <a:srgbClr val="EDEC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4893204" y="3385610"/>
            <a:ext cx="4250796" cy="2502156"/>
            <a:chOff x="4893204" y="2437343"/>
            <a:chExt cx="4250796" cy="2502156"/>
          </a:xfrm>
        </p:grpSpPr>
        <p:grpSp>
          <p:nvGrpSpPr>
            <p:cNvPr id="42" name="Group 41"/>
            <p:cNvGrpSpPr/>
            <p:nvPr/>
          </p:nvGrpSpPr>
          <p:grpSpPr>
            <a:xfrm>
              <a:off x="5011106" y="2437343"/>
              <a:ext cx="4132894" cy="1033990"/>
              <a:chOff x="5011106" y="2437343"/>
              <a:chExt cx="4132894" cy="1033990"/>
            </a:xfrm>
          </p:grpSpPr>
          <p:sp>
            <p:nvSpPr>
              <p:cNvPr id="34" name="Rectangle 33"/>
              <p:cNvSpPr/>
              <p:nvPr/>
            </p:nvSpPr>
            <p:spPr>
              <a:xfrm>
                <a:off x="6316821" y="2769672"/>
                <a:ext cx="2827179" cy="369332"/>
              </a:xfrm>
              <a:prstGeom prst="rect">
                <a:avLst/>
              </a:prstGeom>
            </p:spPr>
            <p:txBody>
              <a:bodyPr wrap="none">
                <a:spAutoFit/>
              </a:bodyPr>
              <a:lstStyle/>
              <a:p>
                <a:pPr algn="ctr"/>
                <a:r>
                  <a:rPr lang="en-GB" b="1" dirty="0" smtClean="0">
                    <a:solidFill>
                      <a:srgbClr val="401817"/>
                    </a:solidFill>
                    <a:latin typeface="Arial"/>
                    <a:cs typeface="Arial"/>
                  </a:rPr>
                  <a:t>Proprietar</a:t>
                </a:r>
                <a:r>
                  <a:rPr lang="en-GB" b="1" kern="0" dirty="0" smtClean="0">
                    <a:solidFill>
                      <a:srgbClr val="401817"/>
                    </a:solidFill>
                    <a:latin typeface="Arial"/>
                    <a:cs typeface="Arial"/>
                  </a:rPr>
                  <a:t>y</a:t>
                </a:r>
                <a:r>
                  <a:rPr lang="en-GB" b="1" dirty="0" smtClean="0">
                    <a:solidFill>
                      <a:srgbClr val="401817"/>
                    </a:solidFill>
                    <a:latin typeface="Arial"/>
                    <a:cs typeface="Arial"/>
                  </a:rPr>
                  <a:t> Data Format</a:t>
                </a:r>
                <a:endParaRPr lang="en-GB" b="1" dirty="0">
                  <a:solidFill>
                    <a:srgbClr val="401817"/>
                  </a:solidFill>
                  <a:latin typeface="Arial"/>
                  <a:cs typeface="Arial"/>
                </a:endParaRPr>
              </a:p>
            </p:txBody>
          </p:sp>
          <p:pic>
            <p:nvPicPr>
              <p:cNvPr id="35" name="Picture 34" descr="ge-logo.jpg"/>
              <p:cNvPicPr>
                <a:picLocks noChangeAspect="1"/>
              </p:cNvPicPr>
              <p:nvPr/>
            </p:nvPicPr>
            <p:blipFill>
              <a:blip r:embed="rId5"/>
              <a:stretch>
                <a:fillRect/>
              </a:stretch>
            </p:blipFill>
            <p:spPr>
              <a:xfrm>
                <a:off x="5011106" y="2437343"/>
                <a:ext cx="1036176" cy="1033990"/>
              </a:xfrm>
              <a:prstGeom prst="rect">
                <a:avLst/>
              </a:prstGeom>
            </p:spPr>
          </p:pic>
        </p:grpSp>
        <p:grpSp>
          <p:nvGrpSpPr>
            <p:cNvPr id="43" name="Group 42"/>
            <p:cNvGrpSpPr/>
            <p:nvPr/>
          </p:nvGrpSpPr>
          <p:grpSpPr>
            <a:xfrm>
              <a:off x="4893821" y="3685321"/>
              <a:ext cx="4250179" cy="501523"/>
              <a:chOff x="4893821" y="3869871"/>
              <a:chExt cx="4250179" cy="501523"/>
            </a:xfrm>
          </p:grpSpPr>
          <p:pic>
            <p:nvPicPr>
              <p:cNvPr id="38" name="Picture 37" descr="Philips.jpg"/>
              <p:cNvPicPr>
                <a:picLocks noChangeAspect="1"/>
              </p:cNvPicPr>
              <p:nvPr/>
            </p:nvPicPr>
            <p:blipFill>
              <a:blip r:embed="rId6"/>
              <a:srcRect t="25472" b="18679"/>
              <a:stretch>
                <a:fillRect/>
              </a:stretch>
            </p:blipFill>
            <p:spPr>
              <a:xfrm>
                <a:off x="4893821" y="3869871"/>
                <a:ext cx="1270747" cy="501523"/>
              </a:xfrm>
              <a:prstGeom prst="rect">
                <a:avLst/>
              </a:prstGeom>
            </p:spPr>
          </p:pic>
          <p:sp>
            <p:nvSpPr>
              <p:cNvPr id="39" name="Rectangle 38"/>
              <p:cNvSpPr/>
              <p:nvPr/>
            </p:nvSpPr>
            <p:spPr>
              <a:xfrm>
                <a:off x="6316821" y="3885166"/>
                <a:ext cx="2827179" cy="369332"/>
              </a:xfrm>
              <a:prstGeom prst="rect">
                <a:avLst/>
              </a:prstGeom>
            </p:spPr>
            <p:txBody>
              <a:bodyPr wrap="none">
                <a:spAutoFit/>
              </a:bodyPr>
              <a:lstStyle/>
              <a:p>
                <a:pPr algn="ctr"/>
                <a:r>
                  <a:rPr lang="en-GB" b="1" dirty="0" smtClean="0">
                    <a:solidFill>
                      <a:srgbClr val="401817"/>
                    </a:solidFill>
                    <a:latin typeface="Arial"/>
                    <a:cs typeface="Arial"/>
                  </a:rPr>
                  <a:t>Proprietar</a:t>
                </a:r>
                <a:r>
                  <a:rPr lang="en-GB" b="1" kern="0" dirty="0" smtClean="0">
                    <a:solidFill>
                      <a:srgbClr val="401817"/>
                    </a:solidFill>
                    <a:latin typeface="Arial"/>
                    <a:cs typeface="Arial"/>
                  </a:rPr>
                  <a:t>y</a:t>
                </a:r>
                <a:r>
                  <a:rPr lang="en-GB" b="1" dirty="0" smtClean="0">
                    <a:solidFill>
                      <a:srgbClr val="401817"/>
                    </a:solidFill>
                    <a:latin typeface="Arial"/>
                    <a:cs typeface="Arial"/>
                  </a:rPr>
                  <a:t> Data Format</a:t>
                </a:r>
                <a:endParaRPr lang="en-GB" b="1" dirty="0">
                  <a:solidFill>
                    <a:srgbClr val="401817"/>
                  </a:solidFill>
                  <a:latin typeface="Arial"/>
                  <a:cs typeface="Arial"/>
                </a:endParaRPr>
              </a:p>
            </p:txBody>
          </p:sp>
        </p:grpSp>
        <p:grpSp>
          <p:nvGrpSpPr>
            <p:cNvPr id="45" name="Group 44"/>
            <p:cNvGrpSpPr/>
            <p:nvPr/>
          </p:nvGrpSpPr>
          <p:grpSpPr>
            <a:xfrm>
              <a:off x="4893204" y="4570167"/>
              <a:ext cx="4250796" cy="369332"/>
              <a:chOff x="4893204" y="4570167"/>
              <a:chExt cx="4250796" cy="369332"/>
            </a:xfrm>
          </p:grpSpPr>
          <p:pic>
            <p:nvPicPr>
              <p:cNvPr id="40" name="Picture 39" descr="Siemens_petrol1.bmp"/>
              <p:cNvPicPr>
                <a:picLocks noChangeAspect="1"/>
              </p:cNvPicPr>
              <p:nvPr/>
            </p:nvPicPr>
            <p:blipFill>
              <a:blip r:embed="rId7"/>
              <a:stretch>
                <a:fillRect/>
              </a:stretch>
            </p:blipFill>
            <p:spPr>
              <a:xfrm>
                <a:off x="4893204" y="4585236"/>
                <a:ext cx="1271980" cy="339195"/>
              </a:xfrm>
              <a:prstGeom prst="rect">
                <a:avLst/>
              </a:prstGeom>
            </p:spPr>
          </p:pic>
          <p:sp>
            <p:nvSpPr>
              <p:cNvPr id="41" name="Rectangle 40"/>
              <p:cNvSpPr/>
              <p:nvPr/>
            </p:nvSpPr>
            <p:spPr>
              <a:xfrm>
                <a:off x="6316821" y="4570167"/>
                <a:ext cx="2827179" cy="369332"/>
              </a:xfrm>
              <a:prstGeom prst="rect">
                <a:avLst/>
              </a:prstGeom>
            </p:spPr>
            <p:txBody>
              <a:bodyPr wrap="none">
                <a:spAutoFit/>
              </a:bodyPr>
              <a:lstStyle/>
              <a:p>
                <a:pPr algn="ctr"/>
                <a:r>
                  <a:rPr lang="en-GB" b="1" dirty="0" smtClean="0">
                    <a:solidFill>
                      <a:srgbClr val="401817"/>
                    </a:solidFill>
                    <a:latin typeface="Arial"/>
                    <a:cs typeface="Arial"/>
                  </a:rPr>
                  <a:t>Proprietar</a:t>
                </a:r>
                <a:r>
                  <a:rPr lang="en-GB" b="1" kern="0" dirty="0" smtClean="0">
                    <a:solidFill>
                      <a:srgbClr val="401817"/>
                    </a:solidFill>
                    <a:latin typeface="Arial"/>
                    <a:cs typeface="Arial"/>
                  </a:rPr>
                  <a:t>y</a:t>
                </a:r>
                <a:r>
                  <a:rPr lang="en-GB" b="1" dirty="0" smtClean="0">
                    <a:solidFill>
                      <a:srgbClr val="401817"/>
                    </a:solidFill>
                    <a:latin typeface="Arial"/>
                    <a:cs typeface="Arial"/>
                  </a:rPr>
                  <a:t> Data Format</a:t>
                </a:r>
                <a:endParaRPr lang="en-GB" b="1" dirty="0">
                  <a:solidFill>
                    <a:srgbClr val="401817"/>
                  </a:solidFill>
                  <a:latin typeface="Arial"/>
                  <a:cs typeface="Arial"/>
                </a:endParaRPr>
              </a:p>
            </p:txBody>
          </p:sp>
        </p:grpSp>
      </p:grpSp>
      <p:sp>
        <p:nvSpPr>
          <p:cNvPr id="20" name="TextBox 13"/>
          <p:cNvSpPr txBox="1">
            <a:spLocks noChangeArrowheads="1"/>
          </p:cNvSpPr>
          <p:nvPr/>
        </p:nvSpPr>
        <p:spPr bwMode="auto">
          <a:xfrm>
            <a:off x="1939271" y="0"/>
            <a:ext cx="5265459" cy="1077218"/>
          </a:xfrm>
          <a:prstGeom prst="rect">
            <a:avLst/>
          </a:prstGeom>
          <a:noFill/>
          <a:ln w="9525">
            <a:noFill/>
            <a:miter lim="800000"/>
            <a:headEnd/>
            <a:tailEnd/>
          </a:ln>
        </p:spPr>
        <p:txBody>
          <a:bodyPr wrap="none">
            <a:prstTxWarp prst="textNoShape">
              <a:avLst/>
            </a:prstTxWarp>
            <a:spAutoFit/>
          </a:bodyPr>
          <a:lstStyle/>
          <a:p>
            <a:pPr algn="ctr"/>
            <a:r>
              <a:rPr lang="en-US" sz="3600" dirty="0" smtClean="0">
                <a:solidFill>
                  <a:schemeClr val="accent1">
                    <a:lumMod val="50000"/>
                  </a:schemeClr>
                </a:solidFill>
              </a:rPr>
              <a:t>Semantic </a:t>
            </a:r>
            <a:r>
              <a:rPr lang="en-US" sz="3600" dirty="0" err="1" smtClean="0">
                <a:solidFill>
                  <a:schemeClr val="accent1">
                    <a:lumMod val="50000"/>
                  </a:schemeClr>
                </a:solidFill>
              </a:rPr>
              <a:t>Interoperabilit</a:t>
            </a:r>
            <a:r>
              <a:rPr lang="en-GB" sz="3600" kern="0" dirty="0" err="1" smtClean="0">
                <a:solidFill>
                  <a:schemeClr val="accent1">
                    <a:lumMod val="50000"/>
                  </a:schemeClr>
                </a:solidFill>
                <a:latin typeface="Arial"/>
                <a:cs typeface="Arial"/>
              </a:rPr>
              <a:t>y</a:t>
            </a:r>
            <a:endParaRPr lang="en-GB" sz="3600" kern="0" dirty="0" smtClean="0">
              <a:solidFill>
                <a:schemeClr val="accent1">
                  <a:lumMod val="50000"/>
                </a:schemeClr>
              </a:solidFill>
              <a:latin typeface="Arial"/>
              <a:cs typeface="Arial"/>
            </a:endParaRPr>
          </a:p>
          <a:p>
            <a:pPr algn="ctr"/>
            <a:r>
              <a:rPr lang="en-GB" sz="2800" kern="0" dirty="0" smtClean="0">
                <a:solidFill>
                  <a:schemeClr val="accent1">
                    <a:lumMod val="50000"/>
                  </a:schemeClr>
                </a:solidFill>
                <a:latin typeface="Arial"/>
                <a:cs typeface="Arial"/>
              </a:rPr>
              <a:t>Data Coming Out of the Box</a:t>
            </a:r>
            <a:endParaRPr lang="en-US" sz="2800" dirty="0" smtClean="0">
              <a:solidFill>
                <a:schemeClr val="accent1">
                  <a:lumMod val="50000"/>
                </a:schemeClr>
              </a:solidFill>
            </a:endParaRPr>
          </a:p>
        </p:txBody>
      </p:sp>
    </p:spTree>
    <p:custDataLst>
      <p:tags r:id="rId1"/>
    </p:custDataLst>
    <p:extLst>
      <p:ext uri="{BB962C8B-B14F-4D97-AF65-F5344CB8AC3E}">
        <p14:creationId xmlns:p14="http://schemas.microsoft.com/office/powerpoint/2010/main" val="26805305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23333" y="0"/>
            <a:ext cx="8229600" cy="1143000"/>
          </a:xfrm>
        </p:spPr>
        <p:txBody>
          <a:bodyPr/>
          <a:lstStyle/>
          <a:p>
            <a:pPr eaLnBrk="1" hangingPunct="1"/>
            <a:r>
              <a:rPr lang="en-US" sz="3600" dirty="0">
                <a:solidFill>
                  <a:srgbClr val="BF0202"/>
                </a:solidFill>
                <a:latin typeface="Arial"/>
                <a:cs typeface="Arial"/>
              </a:rPr>
              <a:t>Third Party (Software) Solutions</a:t>
            </a:r>
          </a:p>
        </p:txBody>
      </p:sp>
      <p:sp>
        <p:nvSpPr>
          <p:cNvPr id="37891" name="Rectangle 3"/>
          <p:cNvSpPr>
            <a:spLocks noGrp="1" noChangeArrowheads="1"/>
          </p:cNvSpPr>
          <p:nvPr>
            <p:ph type="body" idx="1"/>
          </p:nvPr>
        </p:nvSpPr>
        <p:spPr>
          <a:xfrm>
            <a:off x="292100" y="1075266"/>
            <a:ext cx="8534400" cy="5410200"/>
          </a:xfrm>
        </p:spPr>
        <p:txBody>
          <a:bodyPr>
            <a:normAutofit lnSpcReduction="10000"/>
          </a:bodyPr>
          <a:lstStyle/>
          <a:p>
            <a:pPr eaLnBrk="1" hangingPunct="1">
              <a:lnSpc>
                <a:spcPct val="80000"/>
              </a:lnSpc>
            </a:pPr>
            <a:r>
              <a:rPr lang="en-US" sz="2000" b="1" dirty="0" err="1">
                <a:latin typeface="Arial"/>
                <a:cs typeface="Arial"/>
              </a:rPr>
              <a:t>Bedmaster</a:t>
            </a:r>
            <a:r>
              <a:rPr lang="en-US" sz="2000" b="1" dirty="0">
                <a:latin typeface="Arial"/>
                <a:cs typeface="Arial"/>
              </a:rPr>
              <a:t> (</a:t>
            </a:r>
            <a:r>
              <a:rPr lang="en-US" sz="2000" b="1" dirty="0" err="1">
                <a:latin typeface="Arial"/>
                <a:cs typeface="Arial"/>
              </a:rPr>
              <a:t>www.Excel-Medical.com</a:t>
            </a:r>
            <a:r>
              <a:rPr lang="en-US" sz="2000" b="1" dirty="0">
                <a:latin typeface="Arial"/>
                <a:cs typeface="Arial"/>
              </a:rPr>
              <a:t>)</a:t>
            </a:r>
            <a:endParaRPr lang="en-US" sz="2000" b="1" dirty="0" smtClean="0">
              <a:latin typeface="Arial"/>
              <a:cs typeface="Arial"/>
            </a:endParaRPr>
          </a:p>
          <a:p>
            <a:pPr lvl="1" eaLnBrk="1" hangingPunct="1">
              <a:lnSpc>
                <a:spcPct val="80000"/>
              </a:lnSpc>
            </a:pPr>
            <a:r>
              <a:rPr lang="en-US" sz="1800" dirty="0" smtClean="0">
                <a:latin typeface="Arial"/>
                <a:ea typeface="ＭＳ Ｐゴシック" charset="-128"/>
                <a:cs typeface="Arial"/>
              </a:rPr>
              <a:t>Comprehensive </a:t>
            </a:r>
            <a:r>
              <a:rPr lang="en-US" sz="1800" dirty="0">
                <a:latin typeface="Arial"/>
                <a:ea typeface="ＭＳ Ｐゴシック" charset="-128"/>
                <a:cs typeface="Arial"/>
              </a:rPr>
              <a:t>acquisition and storage system for trend and waveform data, designed around GE/Marquette monitors.  Working on future support for Philips </a:t>
            </a:r>
            <a:r>
              <a:rPr lang="en-US" sz="1800" dirty="0" err="1">
                <a:latin typeface="Arial"/>
                <a:ea typeface="ＭＳ Ｐゴシック" charset="-128"/>
                <a:cs typeface="Arial"/>
              </a:rPr>
              <a:t>Intellivue</a:t>
            </a:r>
            <a:r>
              <a:rPr lang="en-US" sz="1800" dirty="0">
                <a:latin typeface="Arial"/>
                <a:ea typeface="ＭＳ Ｐゴシック" charset="-128"/>
                <a:cs typeface="Arial"/>
              </a:rPr>
              <a:t> monitors</a:t>
            </a:r>
            <a:r>
              <a:rPr lang="en-US" sz="1800" dirty="0" smtClean="0">
                <a:latin typeface="Arial"/>
                <a:ea typeface="ＭＳ Ｐゴシック" charset="-128"/>
                <a:cs typeface="Arial"/>
              </a:rPr>
              <a:t>.</a:t>
            </a:r>
          </a:p>
          <a:p>
            <a:pPr lvl="1" eaLnBrk="1" hangingPunct="1">
              <a:lnSpc>
                <a:spcPct val="80000"/>
              </a:lnSpc>
              <a:buNone/>
            </a:pPr>
            <a:endParaRPr lang="en-US" sz="1800" dirty="0" smtClean="0">
              <a:latin typeface="Arial"/>
              <a:ea typeface="ＭＳ Ｐゴシック" charset="-128"/>
              <a:cs typeface="Arial"/>
            </a:endParaRPr>
          </a:p>
          <a:p>
            <a:pPr eaLnBrk="1" hangingPunct="1">
              <a:lnSpc>
                <a:spcPct val="80000"/>
              </a:lnSpc>
            </a:pPr>
            <a:r>
              <a:rPr lang="en-US" sz="2000" b="1" dirty="0" err="1">
                <a:latin typeface="Arial"/>
                <a:cs typeface="Arial"/>
              </a:rPr>
              <a:t>RugLoop</a:t>
            </a:r>
            <a:r>
              <a:rPr lang="en-US" sz="2000" b="1" dirty="0">
                <a:latin typeface="Arial"/>
                <a:cs typeface="Arial"/>
              </a:rPr>
              <a:t> (</a:t>
            </a:r>
            <a:r>
              <a:rPr lang="en-US" sz="2000" b="1" dirty="0" err="1">
                <a:latin typeface="Arial"/>
                <a:cs typeface="Arial"/>
              </a:rPr>
              <a:t>www.Demed.be</a:t>
            </a:r>
            <a:r>
              <a:rPr lang="en-US" sz="2000" b="1" dirty="0">
                <a:latin typeface="Arial"/>
                <a:cs typeface="Arial"/>
              </a:rPr>
              <a:t>)</a:t>
            </a:r>
            <a:endParaRPr lang="en-US" sz="2000" b="1" dirty="0" smtClean="0">
              <a:latin typeface="Arial"/>
              <a:cs typeface="Arial"/>
            </a:endParaRPr>
          </a:p>
          <a:p>
            <a:pPr lvl="1" eaLnBrk="1" hangingPunct="1">
              <a:lnSpc>
                <a:spcPct val="80000"/>
              </a:lnSpc>
            </a:pPr>
            <a:r>
              <a:rPr lang="en-US" sz="1800" dirty="0" smtClean="0">
                <a:latin typeface="Arial"/>
                <a:ea typeface="ＭＳ Ｐゴシック" charset="-128"/>
                <a:cs typeface="Arial"/>
              </a:rPr>
              <a:t>Designed </a:t>
            </a:r>
            <a:r>
              <a:rPr lang="en-US" sz="1800" dirty="0">
                <a:latin typeface="Arial"/>
                <a:ea typeface="ＭＳ Ｐゴシック" charset="-128"/>
                <a:cs typeface="Arial"/>
              </a:rPr>
              <a:t>as</a:t>
            </a:r>
            <a:r>
              <a:rPr lang="en-US" sz="1800" dirty="0" smtClean="0">
                <a:latin typeface="Arial"/>
                <a:ea typeface="ＭＳ Ｐゴシック" charset="-128"/>
                <a:cs typeface="Arial"/>
              </a:rPr>
              <a:t> data </a:t>
            </a:r>
            <a:r>
              <a:rPr lang="en-US" sz="1800" dirty="0">
                <a:latin typeface="Arial"/>
                <a:ea typeface="ＭＳ Ｐゴシック" charset="-128"/>
                <a:cs typeface="Arial"/>
              </a:rPr>
              <a:t>acquisition system for</a:t>
            </a:r>
            <a:r>
              <a:rPr lang="en-US" sz="1800" dirty="0" smtClean="0">
                <a:latin typeface="Arial"/>
                <a:ea typeface="ＭＳ Ｐゴシック" charset="-128"/>
                <a:cs typeface="Arial"/>
              </a:rPr>
              <a:t> OR. Captures </a:t>
            </a:r>
            <a:r>
              <a:rPr lang="en-US" sz="1800" dirty="0">
                <a:latin typeface="Arial"/>
                <a:ea typeface="ＭＳ Ｐゴシック" charset="-128"/>
                <a:cs typeface="Arial"/>
              </a:rPr>
              <a:t>waveform data</a:t>
            </a:r>
            <a:r>
              <a:rPr lang="en-US" sz="1800" dirty="0" smtClean="0">
                <a:latin typeface="Arial"/>
                <a:ea typeface="ＭＳ Ｐゴシック" charset="-128"/>
                <a:cs typeface="Arial"/>
              </a:rPr>
              <a:t> from multiple </a:t>
            </a:r>
            <a:r>
              <a:rPr lang="en-US" sz="1800" dirty="0">
                <a:latin typeface="Arial"/>
                <a:ea typeface="ＭＳ Ｐゴシック" charset="-128"/>
                <a:cs typeface="Arial"/>
              </a:rPr>
              <a:t>monitors, including Philips </a:t>
            </a:r>
            <a:r>
              <a:rPr lang="en-US" sz="1800" dirty="0" err="1">
                <a:latin typeface="Arial"/>
                <a:ea typeface="ＭＳ Ｐゴシック" charset="-128"/>
                <a:cs typeface="Arial"/>
              </a:rPr>
              <a:t>Intellivue</a:t>
            </a:r>
            <a:r>
              <a:rPr lang="en-US" sz="1800" dirty="0">
                <a:latin typeface="Arial"/>
                <a:ea typeface="ＭＳ Ｐゴシック" charset="-128"/>
                <a:cs typeface="Arial"/>
              </a:rPr>
              <a:t>, and</a:t>
            </a:r>
            <a:r>
              <a:rPr lang="en-US" sz="1800" dirty="0" smtClean="0">
                <a:latin typeface="Arial"/>
                <a:ea typeface="ＭＳ Ｐゴシック" charset="-128"/>
                <a:cs typeface="Arial"/>
              </a:rPr>
              <a:t> trend </a:t>
            </a:r>
            <a:r>
              <a:rPr lang="en-US" sz="1800" dirty="0">
                <a:latin typeface="Arial"/>
                <a:ea typeface="ＭＳ Ｐゴシック" charset="-128"/>
                <a:cs typeface="Arial"/>
              </a:rPr>
              <a:t>data from many</a:t>
            </a:r>
            <a:r>
              <a:rPr lang="en-US" sz="1800" dirty="0" smtClean="0">
                <a:latin typeface="Arial"/>
                <a:ea typeface="ＭＳ Ｐゴシック" charset="-128"/>
                <a:cs typeface="Arial"/>
              </a:rPr>
              <a:t> other monitors </a:t>
            </a:r>
            <a:r>
              <a:rPr lang="en-US" sz="1800" dirty="0">
                <a:latin typeface="Arial"/>
                <a:ea typeface="ＭＳ Ｐゴシック" charset="-128"/>
                <a:cs typeface="Arial"/>
              </a:rPr>
              <a:t>(GE/Marquette, Philips, HP/Agilent/Philips, Siemens, </a:t>
            </a:r>
            <a:r>
              <a:rPr lang="en-US" sz="1800" dirty="0" err="1">
                <a:latin typeface="Arial"/>
                <a:ea typeface="ＭＳ Ｐゴシック" charset="-128"/>
                <a:cs typeface="Arial"/>
              </a:rPr>
              <a:t>Draeger</a:t>
            </a:r>
            <a:r>
              <a:rPr lang="en-US" sz="1800" dirty="0">
                <a:latin typeface="Arial"/>
                <a:ea typeface="ＭＳ Ｐゴシック" charset="-128"/>
                <a:cs typeface="Arial"/>
              </a:rPr>
              <a:t>, </a:t>
            </a:r>
            <a:r>
              <a:rPr lang="en-US" sz="1800" dirty="0" err="1">
                <a:latin typeface="Arial"/>
                <a:ea typeface="ＭＳ Ｐゴシック" charset="-128"/>
                <a:cs typeface="Arial"/>
              </a:rPr>
              <a:t>Apsect</a:t>
            </a:r>
            <a:r>
              <a:rPr lang="en-US" sz="1800" dirty="0">
                <a:latin typeface="Arial"/>
                <a:ea typeface="ＭＳ Ｐゴシック" charset="-128"/>
                <a:cs typeface="Arial"/>
              </a:rPr>
              <a:t>, …</a:t>
            </a:r>
            <a:r>
              <a:rPr lang="en-US" sz="1800" dirty="0" smtClean="0">
                <a:latin typeface="Arial"/>
                <a:ea typeface="ＭＳ Ｐゴシック" charset="-128"/>
                <a:cs typeface="Arial"/>
              </a:rPr>
              <a:t>)</a:t>
            </a:r>
          </a:p>
          <a:p>
            <a:pPr lvl="1" eaLnBrk="1" hangingPunct="1">
              <a:lnSpc>
                <a:spcPct val="80000"/>
              </a:lnSpc>
              <a:buNone/>
            </a:pPr>
            <a:endParaRPr lang="en-US" sz="1800" dirty="0" smtClean="0">
              <a:latin typeface="Arial"/>
              <a:ea typeface="ＭＳ Ｐゴシック" charset="-128"/>
              <a:cs typeface="Arial"/>
            </a:endParaRPr>
          </a:p>
          <a:p>
            <a:pPr eaLnBrk="1" hangingPunct="1">
              <a:lnSpc>
                <a:spcPct val="80000"/>
              </a:lnSpc>
            </a:pPr>
            <a:r>
              <a:rPr lang="en-US" sz="2000" b="1" dirty="0" err="1">
                <a:latin typeface="Arial"/>
                <a:cs typeface="Arial"/>
              </a:rPr>
              <a:t>Dataplore/Trendface</a:t>
            </a:r>
            <a:r>
              <a:rPr lang="en-US" sz="2000" b="1" dirty="0">
                <a:latin typeface="Arial"/>
                <a:cs typeface="Arial"/>
              </a:rPr>
              <a:t> (</a:t>
            </a:r>
            <a:r>
              <a:rPr lang="en-US" sz="2000" b="1" dirty="0" err="1">
                <a:latin typeface="Arial"/>
                <a:cs typeface="Arial"/>
              </a:rPr>
              <a:t>www.ixellence.com</a:t>
            </a:r>
            <a:r>
              <a:rPr lang="en-US" sz="2000" b="1" dirty="0">
                <a:latin typeface="Arial"/>
                <a:cs typeface="Arial"/>
              </a:rPr>
              <a:t>)</a:t>
            </a:r>
            <a:endParaRPr lang="en-US" sz="2000" b="1" dirty="0" smtClean="0">
              <a:latin typeface="Arial"/>
              <a:cs typeface="Arial"/>
            </a:endParaRPr>
          </a:p>
          <a:p>
            <a:pPr lvl="1" eaLnBrk="1" hangingPunct="1">
              <a:lnSpc>
                <a:spcPct val="80000"/>
              </a:lnSpc>
            </a:pPr>
            <a:r>
              <a:rPr lang="en-US" sz="1800" dirty="0" smtClean="0">
                <a:latin typeface="Arial"/>
                <a:ea typeface="ＭＳ Ｐゴシック" charset="-128"/>
                <a:cs typeface="Arial"/>
              </a:rPr>
              <a:t>Support </a:t>
            </a:r>
            <a:r>
              <a:rPr lang="en-US" sz="1800" dirty="0">
                <a:latin typeface="Arial"/>
                <a:ea typeface="ＭＳ Ｐゴシック" charset="-128"/>
                <a:cs typeface="Arial"/>
              </a:rPr>
              <a:t>for trends and waveforms from the new and old Philips </a:t>
            </a:r>
            <a:r>
              <a:rPr lang="en-US" sz="1800" dirty="0" smtClean="0">
                <a:latin typeface="Arial"/>
                <a:ea typeface="ＭＳ Ｐゴシック" charset="-128"/>
                <a:cs typeface="Arial"/>
              </a:rPr>
              <a:t>monitors</a:t>
            </a:r>
          </a:p>
          <a:p>
            <a:pPr lvl="1" eaLnBrk="1" hangingPunct="1">
              <a:lnSpc>
                <a:spcPct val="80000"/>
              </a:lnSpc>
              <a:buNone/>
            </a:pPr>
            <a:endParaRPr lang="en-US" sz="1800" dirty="0" smtClean="0">
              <a:latin typeface="Arial"/>
              <a:ea typeface="ＭＳ Ｐゴシック" charset="-128"/>
              <a:cs typeface="Arial"/>
            </a:endParaRPr>
          </a:p>
          <a:p>
            <a:pPr eaLnBrk="1" hangingPunct="1">
              <a:lnSpc>
                <a:spcPct val="80000"/>
              </a:lnSpc>
            </a:pPr>
            <a:r>
              <a:rPr lang="en-US" sz="2000" b="1" dirty="0" err="1">
                <a:latin typeface="Arial"/>
                <a:cs typeface="Arial"/>
              </a:rPr>
              <a:t>Mobius</a:t>
            </a:r>
            <a:r>
              <a:rPr lang="en-US" sz="2000" b="1" dirty="0">
                <a:latin typeface="Arial"/>
                <a:cs typeface="Arial"/>
              </a:rPr>
              <a:t> (</a:t>
            </a:r>
            <a:r>
              <a:rPr lang="en-US" sz="2000" b="1" dirty="0" err="1">
                <a:latin typeface="Arial"/>
                <a:cs typeface="Arial"/>
              </a:rPr>
              <a:t>www.integra-ls.com</a:t>
            </a:r>
            <a:r>
              <a:rPr lang="en-US" sz="2000" b="1" dirty="0">
                <a:latin typeface="Arial"/>
                <a:cs typeface="Arial"/>
              </a:rPr>
              <a:t>)</a:t>
            </a:r>
          </a:p>
          <a:p>
            <a:pPr lvl="1" eaLnBrk="1" hangingPunct="1">
              <a:lnSpc>
                <a:spcPct val="80000"/>
              </a:lnSpc>
            </a:pPr>
            <a:r>
              <a:rPr lang="en-US" sz="1800" dirty="0" smtClean="0">
                <a:latin typeface="Arial"/>
                <a:ea typeface="ＭＳ Ｐゴシック" charset="-128"/>
                <a:cs typeface="Arial"/>
              </a:rPr>
              <a:t>Provides </a:t>
            </a:r>
            <a:r>
              <a:rPr lang="en-US" sz="1800" dirty="0">
                <a:latin typeface="Arial"/>
                <a:ea typeface="ＭＳ Ｐゴシック" charset="-128"/>
                <a:cs typeface="Arial"/>
              </a:rPr>
              <a:t>waveform and trend data from new and old Philips monitors,</a:t>
            </a:r>
            <a:r>
              <a:rPr lang="en-US" sz="1800" dirty="0" smtClean="0">
                <a:latin typeface="Arial"/>
                <a:ea typeface="ＭＳ Ｐゴシック" charset="-128"/>
                <a:cs typeface="Arial"/>
              </a:rPr>
              <a:t> support </a:t>
            </a:r>
            <a:r>
              <a:rPr lang="en-US" sz="1800" dirty="0">
                <a:latin typeface="Arial"/>
                <a:ea typeface="ＭＳ Ｐゴシック" charset="-128"/>
                <a:cs typeface="Arial"/>
              </a:rPr>
              <a:t>for various other</a:t>
            </a:r>
            <a:r>
              <a:rPr lang="en-US" sz="1800" dirty="0" smtClean="0">
                <a:latin typeface="Arial"/>
                <a:ea typeface="ＭＳ Ｐゴシック" charset="-128"/>
                <a:cs typeface="Arial"/>
              </a:rPr>
              <a:t> monitors </a:t>
            </a:r>
            <a:r>
              <a:rPr lang="en-US" sz="1800" dirty="0">
                <a:latin typeface="Arial"/>
                <a:ea typeface="ＭＳ Ｐゴシック" charset="-128"/>
                <a:cs typeface="Arial"/>
              </a:rPr>
              <a:t>including their </a:t>
            </a:r>
            <a:r>
              <a:rPr lang="en-US" sz="1800" dirty="0" err="1">
                <a:latin typeface="Arial"/>
                <a:ea typeface="ＭＳ Ｐゴシック" charset="-128"/>
                <a:cs typeface="Arial"/>
              </a:rPr>
              <a:t>Licox</a:t>
            </a:r>
            <a:r>
              <a:rPr lang="en-US" sz="1800" dirty="0">
                <a:latin typeface="Arial"/>
                <a:ea typeface="ＭＳ Ｐゴシック" charset="-128"/>
                <a:cs typeface="Arial"/>
              </a:rPr>
              <a:t> brain tissue oxygen and Camino</a:t>
            </a:r>
            <a:r>
              <a:rPr lang="en-US" sz="1800" dirty="0" smtClean="0">
                <a:latin typeface="Arial"/>
                <a:ea typeface="ＭＳ Ｐゴシック" charset="-128"/>
                <a:cs typeface="Arial"/>
              </a:rPr>
              <a:t> ICP monitors.</a:t>
            </a:r>
          </a:p>
          <a:p>
            <a:pPr lvl="1" eaLnBrk="1" hangingPunct="1">
              <a:lnSpc>
                <a:spcPct val="80000"/>
              </a:lnSpc>
            </a:pPr>
            <a:endParaRPr lang="en-US" sz="1800" dirty="0" smtClean="0">
              <a:latin typeface="Arial"/>
              <a:ea typeface="ＭＳ Ｐゴシック" charset="-128"/>
              <a:cs typeface="Arial"/>
            </a:endParaRPr>
          </a:p>
          <a:p>
            <a:pPr eaLnBrk="1" hangingPunct="1">
              <a:lnSpc>
                <a:spcPct val="80000"/>
              </a:lnSpc>
            </a:pPr>
            <a:r>
              <a:rPr lang="en-US" sz="2000" b="1" dirty="0" err="1">
                <a:latin typeface="Arial"/>
                <a:cs typeface="Arial"/>
              </a:rPr>
              <a:t>ICUPilot</a:t>
            </a:r>
            <a:r>
              <a:rPr lang="en-US" sz="2000" b="1" dirty="0">
                <a:latin typeface="Arial"/>
                <a:cs typeface="Arial"/>
              </a:rPr>
              <a:t> (</a:t>
            </a:r>
            <a:r>
              <a:rPr lang="en-US" sz="2000" b="1" dirty="0" err="1">
                <a:latin typeface="Arial"/>
                <a:cs typeface="Arial"/>
              </a:rPr>
              <a:t>www.microdialysis.se</a:t>
            </a:r>
            <a:r>
              <a:rPr lang="en-US" sz="2000" b="1" dirty="0">
                <a:latin typeface="Arial"/>
                <a:cs typeface="Arial"/>
              </a:rPr>
              <a:t>)</a:t>
            </a:r>
          </a:p>
          <a:p>
            <a:pPr lvl="1" eaLnBrk="1" hangingPunct="1">
              <a:lnSpc>
                <a:spcPct val="80000"/>
              </a:lnSpc>
            </a:pPr>
            <a:r>
              <a:rPr lang="en-US" sz="1800" dirty="0">
                <a:latin typeface="Arial"/>
                <a:ea typeface="ＭＳ Ｐゴシック" charset="-128"/>
                <a:cs typeface="Arial"/>
              </a:rPr>
              <a:t>Trends only, with interfaces to many different monitors</a:t>
            </a:r>
            <a:endParaRPr lang="en-US" sz="1800" dirty="0" smtClean="0">
              <a:latin typeface="Arial"/>
              <a:ea typeface="ＭＳ Ｐゴシック" charset="-128"/>
              <a:cs typeface="Arial"/>
            </a:endParaRPr>
          </a:p>
          <a:p>
            <a:pPr eaLnBrk="1" hangingPunct="1">
              <a:lnSpc>
                <a:spcPct val="80000"/>
              </a:lnSpc>
              <a:buNone/>
            </a:pPr>
            <a:endParaRPr lang="en-US" sz="2000" dirty="0"/>
          </a:p>
        </p:txBody>
      </p:sp>
    </p:spTree>
    <p:extLst>
      <p:ext uri="{BB962C8B-B14F-4D97-AF65-F5344CB8AC3E}">
        <p14:creationId xmlns:p14="http://schemas.microsoft.com/office/powerpoint/2010/main" val="14088989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8"/>
          <p:cNvPicPr>
            <a:picLocks noChangeAspect="1" noChangeArrowheads="1"/>
          </p:cNvPicPr>
          <p:nvPr/>
        </p:nvPicPr>
        <p:blipFill>
          <a:blip r:embed="rId4"/>
          <a:srcRect t="40546"/>
          <a:stretch>
            <a:fillRect/>
          </a:stretch>
        </p:blipFill>
        <p:spPr bwMode="auto">
          <a:xfrm>
            <a:off x="1752600" y="3124200"/>
            <a:ext cx="5715000" cy="3352800"/>
          </a:xfrm>
          <a:prstGeom prst="rect">
            <a:avLst/>
          </a:prstGeom>
          <a:noFill/>
          <a:ln w="9525">
            <a:noFill/>
            <a:miter lim="800000"/>
            <a:headEnd/>
            <a:tailEnd/>
          </a:ln>
        </p:spPr>
      </p:pic>
      <p:sp>
        <p:nvSpPr>
          <p:cNvPr id="52"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scene3d>
            <a:camera prst="orthographicFront"/>
            <a:lightRig rig="threePt" dir="t"/>
          </a:scene3d>
          <a:sp3d prstMaterial="metal">
            <a:bevelT w="165100" prst="coolSlant"/>
            <a:bevelB w="165100" prst="coolSlant"/>
          </a:sp3d>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grpSp>
        <p:nvGrpSpPr>
          <p:cNvPr id="2" name="Group 69"/>
          <p:cNvGrpSpPr>
            <a:grpSpLocks/>
          </p:cNvGrpSpPr>
          <p:nvPr/>
        </p:nvGrpSpPr>
        <p:grpSpPr bwMode="auto">
          <a:xfrm>
            <a:off x="5486400" y="3108325"/>
            <a:ext cx="3359150" cy="1006475"/>
            <a:chOff x="5486400" y="3108265"/>
            <a:chExt cx="3358642" cy="1006535"/>
          </a:xfrm>
        </p:grpSpPr>
        <p:sp>
          <p:nvSpPr>
            <p:cNvPr id="51" name="Text Box 8"/>
            <p:cNvSpPr txBox="1">
              <a:spLocks noChangeArrowheads="1"/>
            </p:cNvSpPr>
            <p:nvPr/>
          </p:nvSpPr>
          <p:spPr bwMode="auto">
            <a:xfrm>
              <a:off x="6019800" y="3124200"/>
              <a:ext cx="2811463" cy="376238"/>
            </a:xfrm>
            <a:prstGeom prst="rect">
              <a:avLst/>
            </a:prstGeom>
            <a:solidFill>
              <a:srgbClr val="DB2A1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Brain Tissue Oxygenation</a:t>
              </a:r>
              <a:endParaRPr lang="en-US" dirty="0">
                <a:solidFill>
                  <a:srgbClr val="FFFFFF"/>
                </a:solidFill>
                <a:latin typeface="Arial" pitchFamily="-112" charset="0"/>
              </a:endParaRPr>
            </a:p>
          </p:txBody>
        </p:sp>
        <p:sp>
          <p:nvSpPr>
            <p:cNvPr id="34867" name="Line 41"/>
            <p:cNvSpPr>
              <a:spLocks noChangeShapeType="1"/>
            </p:cNvSpPr>
            <p:nvPr/>
          </p:nvSpPr>
          <p:spPr bwMode="auto">
            <a:xfrm flipH="1">
              <a:off x="5486400" y="3276600"/>
              <a:ext cx="609600" cy="838200"/>
            </a:xfrm>
            <a:prstGeom prst="line">
              <a:avLst/>
            </a:prstGeom>
            <a:noFill/>
            <a:ln w="50800">
              <a:solidFill>
                <a:srgbClr val="DB2A16"/>
              </a:solidFill>
              <a:round/>
              <a:headEnd/>
              <a:tailEnd/>
            </a:ln>
          </p:spPr>
          <p:txBody>
            <a:bodyPr wrap="none" anchor="ctr">
              <a:prstTxWarp prst="textNoShape">
                <a:avLst/>
              </a:prstTxWarp>
            </a:bodyPr>
            <a:lstStyle/>
            <a:p>
              <a:endParaRPr lang="en-US"/>
            </a:p>
          </p:txBody>
        </p:sp>
      </p:grpSp>
      <p:grpSp>
        <p:nvGrpSpPr>
          <p:cNvPr id="3" name="Group 70"/>
          <p:cNvGrpSpPr>
            <a:grpSpLocks/>
          </p:cNvGrpSpPr>
          <p:nvPr/>
        </p:nvGrpSpPr>
        <p:grpSpPr bwMode="auto">
          <a:xfrm>
            <a:off x="5638800" y="3865563"/>
            <a:ext cx="3292475" cy="407987"/>
            <a:chOff x="5638800" y="3865511"/>
            <a:chExt cx="3291459" cy="407532"/>
          </a:xfrm>
        </p:grpSpPr>
        <p:sp>
          <p:nvSpPr>
            <p:cNvPr id="53" name="Text Box 14"/>
            <p:cNvSpPr txBox="1">
              <a:spLocks noChangeArrowheads="1"/>
            </p:cNvSpPr>
            <p:nvPr/>
          </p:nvSpPr>
          <p:spPr bwMode="auto">
            <a:xfrm>
              <a:off x="6019800" y="3886200"/>
              <a:ext cx="2895600" cy="376238"/>
            </a:xfrm>
            <a:prstGeom prst="rect">
              <a:avLst/>
            </a:prstGeom>
            <a:solidFill>
              <a:srgbClr val="00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err="1">
                  <a:solidFill>
                    <a:srgbClr val="FFFFFF"/>
                  </a:solidFill>
                  <a:latin typeface="Arial" pitchFamily="-112" charset="0"/>
                </a:rPr>
                <a:t>Intracerebral</a:t>
              </a:r>
              <a:r>
                <a:rPr lang="en-US" sz="1800" dirty="0">
                  <a:solidFill>
                    <a:srgbClr val="FFFFFF"/>
                  </a:solidFill>
                  <a:latin typeface="Arial" pitchFamily="-112" charset="0"/>
                </a:rPr>
                <a:t> </a:t>
              </a:r>
              <a:r>
                <a:rPr lang="en-US" sz="1800" dirty="0" err="1">
                  <a:solidFill>
                    <a:srgbClr val="FFFFFF"/>
                  </a:solidFill>
                  <a:latin typeface="Arial" pitchFamily="-112" charset="0"/>
                </a:rPr>
                <a:t>Microdialysis</a:t>
              </a:r>
              <a:endParaRPr lang="en-US" dirty="0">
                <a:solidFill>
                  <a:srgbClr val="FFFFFF"/>
                </a:solidFill>
                <a:latin typeface="Arial" pitchFamily="-112" charset="0"/>
              </a:endParaRPr>
            </a:p>
          </p:txBody>
        </p:sp>
        <p:sp>
          <p:nvSpPr>
            <p:cNvPr id="34863" name="Line 42"/>
            <p:cNvSpPr>
              <a:spLocks noChangeShapeType="1"/>
            </p:cNvSpPr>
            <p:nvPr/>
          </p:nvSpPr>
          <p:spPr bwMode="auto">
            <a:xfrm flipH="1">
              <a:off x="5638800" y="4114800"/>
              <a:ext cx="381000" cy="152400"/>
            </a:xfrm>
            <a:prstGeom prst="line">
              <a:avLst/>
            </a:prstGeom>
            <a:noFill/>
            <a:ln w="50800">
              <a:solidFill>
                <a:srgbClr val="008000"/>
              </a:solidFill>
              <a:round/>
              <a:headEnd/>
              <a:tailEnd/>
            </a:ln>
          </p:spPr>
          <p:txBody>
            <a:bodyPr wrap="none" anchor="ctr">
              <a:prstTxWarp prst="textNoShape">
                <a:avLst/>
              </a:prstTxWarp>
            </a:bodyPr>
            <a:lstStyle/>
            <a:p>
              <a:endParaRPr lang="en-US"/>
            </a:p>
          </p:txBody>
        </p:sp>
      </p:grpSp>
      <p:grpSp>
        <p:nvGrpSpPr>
          <p:cNvPr id="4" name="Group 71"/>
          <p:cNvGrpSpPr>
            <a:grpSpLocks/>
          </p:cNvGrpSpPr>
          <p:nvPr/>
        </p:nvGrpSpPr>
        <p:grpSpPr bwMode="auto">
          <a:xfrm>
            <a:off x="5702300" y="4457700"/>
            <a:ext cx="1789113" cy="552450"/>
            <a:chOff x="5702300" y="4457700"/>
            <a:chExt cx="1790190" cy="553975"/>
          </a:xfrm>
        </p:grpSpPr>
        <p:sp>
          <p:nvSpPr>
            <p:cNvPr id="62" name="Text Box 55"/>
            <p:cNvSpPr txBox="1">
              <a:spLocks noChangeArrowheads="1"/>
            </p:cNvSpPr>
            <p:nvPr/>
          </p:nvSpPr>
          <p:spPr bwMode="auto">
            <a:xfrm>
              <a:off x="6019800" y="4622800"/>
              <a:ext cx="1462022" cy="376238"/>
            </a:xfrm>
            <a:prstGeom prst="rect">
              <a:avLst/>
            </a:prstGeom>
            <a:solidFill>
              <a:srgbClr val="660066"/>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solidFill>
                    <a:srgbClr val="FFFFFF"/>
                  </a:solidFill>
                  <a:latin typeface="Arial" pitchFamily="-112" charset="0"/>
                </a:rPr>
                <a:t>EEG</a:t>
              </a:r>
              <a:endParaRPr lang="en-US" dirty="0">
                <a:solidFill>
                  <a:srgbClr val="FFFFFF"/>
                </a:solidFill>
                <a:latin typeface="Arial" pitchFamily="-112" charset="0"/>
              </a:endParaRPr>
            </a:p>
          </p:txBody>
        </p:sp>
        <p:sp>
          <p:nvSpPr>
            <p:cNvPr id="34859" name="Line 56"/>
            <p:cNvSpPr>
              <a:spLocks noChangeShapeType="1"/>
            </p:cNvSpPr>
            <p:nvPr/>
          </p:nvSpPr>
          <p:spPr bwMode="auto">
            <a:xfrm flipH="1" flipV="1">
              <a:off x="5702300" y="4457700"/>
              <a:ext cx="357188" cy="368300"/>
            </a:xfrm>
            <a:prstGeom prst="line">
              <a:avLst/>
            </a:prstGeom>
            <a:noFill/>
            <a:ln w="50800">
              <a:solidFill>
                <a:srgbClr val="660066"/>
              </a:solidFill>
              <a:round/>
              <a:headEnd/>
              <a:tailEnd/>
            </a:ln>
          </p:spPr>
          <p:txBody>
            <a:bodyPr wrap="none" anchor="ctr">
              <a:prstTxWarp prst="textNoShape">
                <a:avLst/>
              </a:prstTxWarp>
            </a:bodyPr>
            <a:lstStyle/>
            <a:p>
              <a:endParaRPr lang="en-US"/>
            </a:p>
          </p:txBody>
        </p:sp>
      </p:grpSp>
      <p:grpSp>
        <p:nvGrpSpPr>
          <p:cNvPr id="5" name="Group 66"/>
          <p:cNvGrpSpPr>
            <a:grpSpLocks/>
          </p:cNvGrpSpPr>
          <p:nvPr/>
        </p:nvGrpSpPr>
        <p:grpSpPr bwMode="auto">
          <a:xfrm>
            <a:off x="-19050" y="2193925"/>
            <a:ext cx="3109913" cy="976313"/>
            <a:chOff x="-17526" y="2193864"/>
            <a:chExt cx="3108007" cy="975739"/>
          </a:xfrm>
        </p:grpSpPr>
        <p:sp>
          <p:nvSpPr>
            <p:cNvPr id="50" name="Text Box 5"/>
            <p:cNvSpPr txBox="1">
              <a:spLocks noChangeArrowheads="1"/>
            </p:cNvSpPr>
            <p:nvPr/>
          </p:nvSpPr>
          <p:spPr bwMode="auto">
            <a:xfrm>
              <a:off x="12700" y="2209801"/>
              <a:ext cx="23034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Intracranial Pressure</a:t>
              </a:r>
              <a:endParaRPr lang="en-US" dirty="0">
                <a:solidFill>
                  <a:srgbClr val="FFFFFF"/>
                </a:solidFill>
                <a:latin typeface="Arial" pitchFamily="-112" charset="0"/>
              </a:endParaRPr>
            </a:p>
          </p:txBody>
        </p:sp>
        <p:sp>
          <p:nvSpPr>
            <p:cNvPr id="54" name="Text Box 17"/>
            <p:cNvSpPr txBox="1">
              <a:spLocks noChangeArrowheads="1"/>
            </p:cNvSpPr>
            <p:nvPr/>
          </p:nvSpPr>
          <p:spPr bwMode="auto">
            <a:xfrm>
              <a:off x="0" y="2781301"/>
              <a:ext cx="3078163" cy="376238"/>
            </a:xfrm>
            <a:prstGeom prst="rect">
              <a:avLst/>
            </a:prstGeom>
            <a:solidFill>
              <a:schemeClr val="tx1"/>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Perfusion Pressure</a:t>
              </a:r>
              <a:endParaRPr lang="en-US" dirty="0">
                <a:solidFill>
                  <a:srgbClr val="FFFFFF"/>
                </a:solidFill>
                <a:latin typeface="Arial" pitchFamily="-112" charset="0"/>
              </a:endParaRPr>
            </a:p>
          </p:txBody>
        </p:sp>
      </p:grpSp>
      <p:sp>
        <p:nvSpPr>
          <p:cNvPr id="34826" name="Text Box 51"/>
          <p:cNvSpPr txBox="1">
            <a:spLocks noChangeArrowheads="1"/>
          </p:cNvSpPr>
          <p:nvPr/>
        </p:nvSpPr>
        <p:spPr bwMode="auto">
          <a:xfrm>
            <a:off x="1752600" y="307975"/>
            <a:ext cx="7391399" cy="641350"/>
          </a:xfrm>
          <a:prstGeom prst="rect">
            <a:avLst/>
          </a:prstGeom>
          <a:noFill/>
          <a:ln w="9525">
            <a:noFill/>
            <a:miter lim="800000"/>
            <a:headEnd/>
            <a:tailEnd/>
          </a:ln>
        </p:spPr>
        <p:txBody>
          <a:bodyPr wrap="square">
            <a:prstTxWarp prst="textNoShape">
              <a:avLst/>
            </a:prstTxWarp>
            <a:spAutoFit/>
          </a:bodyPr>
          <a:lstStyle/>
          <a:p>
            <a:pPr algn="ctr"/>
            <a:r>
              <a:rPr lang="en-US" sz="3600" dirty="0">
                <a:solidFill>
                  <a:srgbClr val="CC0000"/>
                </a:solidFill>
              </a:rPr>
              <a:t>None of this data is processed</a:t>
            </a:r>
            <a:endParaRPr lang="en-US" sz="3600" dirty="0"/>
          </a:p>
        </p:txBody>
      </p:sp>
      <p:sp>
        <p:nvSpPr>
          <p:cNvPr id="34827" name="TextBox 50"/>
          <p:cNvSpPr txBox="1">
            <a:spLocks noChangeArrowheads="1"/>
          </p:cNvSpPr>
          <p:nvPr/>
        </p:nvSpPr>
        <p:spPr bwMode="auto">
          <a:xfrm>
            <a:off x="2072679" y="965200"/>
            <a:ext cx="6756400" cy="1107996"/>
          </a:xfrm>
          <a:prstGeom prst="rect">
            <a:avLst/>
          </a:prstGeom>
          <a:solidFill>
            <a:schemeClr val="bg1">
              <a:alpha val="90195"/>
            </a:schemeClr>
          </a:solidFill>
          <a:ln w="9525">
            <a:noFill/>
            <a:miter lim="800000"/>
            <a:headEnd/>
            <a:tailEnd/>
          </a:ln>
        </p:spPr>
        <p:txBody>
          <a:bodyPr>
            <a:prstTxWarp prst="textNoShape">
              <a:avLst/>
            </a:prstTxWarp>
            <a:spAutoFit/>
          </a:bodyPr>
          <a:lstStyle/>
          <a:p>
            <a:pPr algn="ctr"/>
            <a:r>
              <a:rPr lang="en-US" sz="2200" dirty="0"/>
              <a:t>Some monitors display raw trends but even basic analyses (mean, median, standard deviations) are </a:t>
            </a:r>
            <a:r>
              <a:rPr lang="en-US" sz="2200" b="1" dirty="0"/>
              <a:t>nearly impossible </a:t>
            </a:r>
            <a:r>
              <a:rPr lang="en-US" sz="2200" dirty="0"/>
              <a:t>to perform</a:t>
            </a:r>
            <a:r>
              <a:rPr lang="en-US" sz="1800" dirty="0"/>
              <a:t>. </a:t>
            </a:r>
          </a:p>
        </p:txBody>
      </p:sp>
      <p:sp>
        <p:nvSpPr>
          <p:cNvPr id="30" name="Text Box 32"/>
          <p:cNvSpPr txBox="1">
            <a:spLocks noChangeArrowheads="1"/>
          </p:cNvSpPr>
          <p:nvPr/>
        </p:nvSpPr>
        <p:spPr bwMode="auto">
          <a:xfrm>
            <a:off x="304800" y="1371600"/>
            <a:ext cx="1346200" cy="376238"/>
          </a:xfrm>
          <a:prstGeom prst="rect">
            <a:avLst/>
          </a:prstGeom>
          <a:solidFill>
            <a:srgbClr val="FF80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Blood bank</a:t>
            </a:r>
          </a:p>
        </p:txBody>
      </p:sp>
      <p:sp>
        <p:nvSpPr>
          <p:cNvPr id="31" name="Text Box 35"/>
          <p:cNvSpPr txBox="1">
            <a:spLocks noChangeArrowheads="1"/>
          </p:cNvSpPr>
          <p:nvPr/>
        </p:nvSpPr>
        <p:spPr bwMode="auto">
          <a:xfrm>
            <a:off x="368300" y="500063"/>
            <a:ext cx="1222375" cy="376238"/>
          </a:xfrm>
          <a:prstGeom prst="rect">
            <a:avLst/>
          </a:prstGeom>
          <a:solidFill>
            <a:srgbClr val="CCFFCC"/>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Pharmacy</a:t>
            </a:r>
          </a:p>
        </p:txBody>
      </p:sp>
      <p:sp>
        <p:nvSpPr>
          <p:cNvPr id="25" name="Text Box 38"/>
          <p:cNvSpPr txBox="1">
            <a:spLocks noChangeArrowheads="1"/>
          </p:cNvSpPr>
          <p:nvPr/>
        </p:nvSpPr>
        <p:spPr bwMode="auto">
          <a:xfrm>
            <a:off x="3505200" y="6248400"/>
            <a:ext cx="1981200" cy="369332"/>
          </a:xfrm>
          <a:prstGeom prst="rect">
            <a:avLst/>
          </a:prstGeom>
          <a:solidFill>
            <a:schemeClr val="bg1">
              <a:lumMod val="85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a:prstTxWarp prst="textNoShape">
              <a:avLst/>
            </a:prstTxWarp>
            <a:spAutoFit/>
          </a:bodyPr>
          <a:lstStyle/>
          <a:p>
            <a:pPr algn="ctr">
              <a:defRPr/>
            </a:pPr>
            <a:r>
              <a:rPr lang="en-US" sz="1800" dirty="0">
                <a:latin typeface="Arial" pitchFamily="-112" charset="0"/>
              </a:rPr>
              <a:t>Medical Record</a:t>
            </a:r>
          </a:p>
        </p:txBody>
      </p:sp>
      <p:sp>
        <p:nvSpPr>
          <p:cNvPr id="26" name="Text Box 41"/>
          <p:cNvSpPr txBox="1">
            <a:spLocks noChangeArrowheads="1"/>
          </p:cNvSpPr>
          <p:nvPr/>
        </p:nvSpPr>
        <p:spPr bwMode="auto">
          <a:xfrm>
            <a:off x="1066800" y="5873750"/>
            <a:ext cx="1005879" cy="369332"/>
          </a:xfrm>
          <a:prstGeom prst="rect">
            <a:avLst/>
          </a:prstGeom>
          <a:solidFill>
            <a:srgbClr val="996633"/>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Imaging</a:t>
            </a:r>
          </a:p>
        </p:txBody>
      </p:sp>
      <p:sp>
        <p:nvSpPr>
          <p:cNvPr id="27" name="Text Box 50"/>
          <p:cNvSpPr txBox="1">
            <a:spLocks noChangeArrowheads="1"/>
          </p:cNvSpPr>
          <p:nvPr/>
        </p:nvSpPr>
        <p:spPr bwMode="auto">
          <a:xfrm>
            <a:off x="7239000" y="5499101"/>
            <a:ext cx="1839942" cy="369332"/>
          </a:xfrm>
          <a:prstGeom prst="rect">
            <a:avLst/>
          </a:prstGeom>
          <a:solidFill>
            <a:srgbClr val="FFFF00"/>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latin typeface="Arial" pitchFamily="-112" charset="0"/>
              </a:rPr>
              <a:t>Laboratory Data</a:t>
            </a:r>
          </a:p>
        </p:txBody>
      </p:sp>
      <p:sp>
        <p:nvSpPr>
          <p:cNvPr id="34843" name="Freeform 43"/>
          <p:cNvSpPr>
            <a:spLocks/>
          </p:cNvSpPr>
          <p:nvPr/>
        </p:nvSpPr>
        <p:spPr bwMode="auto">
          <a:xfrm>
            <a:off x="2514600" y="23622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sp>
        <p:nvSpPr>
          <p:cNvPr id="34844" name="Freeform 39"/>
          <p:cNvSpPr>
            <a:spLocks/>
          </p:cNvSpPr>
          <p:nvPr/>
        </p:nvSpPr>
        <p:spPr bwMode="auto">
          <a:xfrm>
            <a:off x="3276600" y="2971800"/>
            <a:ext cx="1905000" cy="1066800"/>
          </a:xfrm>
          <a:custGeom>
            <a:avLst/>
            <a:gdLst>
              <a:gd name="T0" fmla="*/ 0 w 1392"/>
              <a:gd name="T1" fmla="*/ 0 h 864"/>
              <a:gd name="T2" fmla="*/ 2147483647 w 1392"/>
              <a:gd name="T3" fmla="*/ 2147483647 h 864"/>
              <a:gd name="T4" fmla="*/ 2147483647 w 1392"/>
              <a:gd name="T5" fmla="*/ 2147483647 h 864"/>
              <a:gd name="T6" fmla="*/ 0 60000 65536"/>
              <a:gd name="T7" fmla="*/ 0 60000 65536"/>
              <a:gd name="T8" fmla="*/ 0 60000 65536"/>
              <a:gd name="T9" fmla="*/ 0 w 1392"/>
              <a:gd name="T10" fmla="*/ 0 h 864"/>
              <a:gd name="T11" fmla="*/ 1392 w 1392"/>
              <a:gd name="T12" fmla="*/ 864 h 864"/>
            </a:gdLst>
            <a:ahLst/>
            <a:cxnLst>
              <a:cxn ang="T6">
                <a:pos x="T0" y="T1"/>
              </a:cxn>
              <a:cxn ang="T7">
                <a:pos x="T2" y="T3"/>
              </a:cxn>
              <a:cxn ang="T8">
                <a:pos x="T4" y="T5"/>
              </a:cxn>
            </a:cxnLst>
            <a:rect l="T9" t="T10" r="T11" b="T12"/>
            <a:pathLst>
              <a:path w="1392" h="864">
                <a:moveTo>
                  <a:pt x="0" y="0"/>
                </a:moveTo>
                <a:cubicBezTo>
                  <a:pt x="172" y="24"/>
                  <a:pt x="344" y="48"/>
                  <a:pt x="576" y="192"/>
                </a:cubicBezTo>
                <a:cubicBezTo>
                  <a:pt x="808" y="336"/>
                  <a:pt x="1256" y="752"/>
                  <a:pt x="1392" y="864"/>
                </a:cubicBezTo>
              </a:path>
            </a:pathLst>
          </a:custGeom>
          <a:noFill/>
          <a:ln w="50800">
            <a:solidFill>
              <a:schemeClr val="tx1"/>
            </a:solidFill>
            <a:round/>
            <a:headEnd/>
            <a:tailEnd/>
          </a:ln>
        </p:spPr>
        <p:txBody>
          <a:bodyPr wrap="none" anchor="ctr">
            <a:prstTxWarp prst="textNoShape">
              <a:avLst/>
            </a:prstTxWarp>
          </a:bodyPr>
          <a:lstStyle/>
          <a:p>
            <a:pPr algn="ctr"/>
            <a:endParaRPr lang="en-US" sz="1800"/>
          </a:p>
        </p:txBody>
      </p:sp>
      <p:grpSp>
        <p:nvGrpSpPr>
          <p:cNvPr id="6" name="Group 67"/>
          <p:cNvGrpSpPr>
            <a:grpSpLocks/>
          </p:cNvGrpSpPr>
          <p:nvPr/>
        </p:nvGrpSpPr>
        <p:grpSpPr bwMode="auto">
          <a:xfrm>
            <a:off x="-19050" y="4114800"/>
            <a:ext cx="4667250" cy="396875"/>
            <a:chOff x="-17526" y="4114166"/>
            <a:chExt cx="4665726" cy="398040"/>
          </a:xfrm>
        </p:grpSpPr>
        <p:sp>
          <p:nvSpPr>
            <p:cNvPr id="36" name="Text Box 11"/>
            <p:cNvSpPr txBox="1">
              <a:spLocks noChangeArrowheads="1"/>
            </p:cNvSpPr>
            <p:nvPr/>
          </p:nvSpPr>
          <p:spPr bwMode="auto">
            <a:xfrm>
              <a:off x="0" y="4133269"/>
              <a:ext cx="2287806" cy="369332"/>
            </a:xfrm>
            <a:prstGeom prst="rect">
              <a:avLst/>
            </a:prstGeom>
            <a:solidFill>
              <a:schemeClr val="accent6">
                <a:lumMod val="50000"/>
              </a:schemeClr>
            </a:solidFill>
            <a:ln w="9525">
              <a:noFill/>
              <a:miter lim="800000"/>
              <a:headEnd/>
              <a:tailEnd/>
            </a:ln>
            <a:effectLst>
              <a:outerShdw blurRad="50800" dist="38100" dir="2700000" algn="tl" rotWithShape="0">
                <a:srgbClr val="000000">
                  <a:alpha val="43000"/>
                </a:srgbClr>
              </a:outerShdw>
            </a:effectLst>
            <a:scene3d>
              <a:camera prst="orthographicFront"/>
              <a:lightRig rig="threePt" dir="t"/>
            </a:scene3d>
            <a:sp3d prstMaterial="metal"/>
          </p:spPr>
          <p:txBody>
            <a:bodyPr wrap="none">
              <a:prstTxWarp prst="textNoShape">
                <a:avLst/>
              </a:prstTxWarp>
              <a:spAutoFit/>
            </a:bodyPr>
            <a:lstStyle/>
            <a:p>
              <a:pPr algn="ctr">
                <a:defRPr/>
              </a:pPr>
              <a:r>
                <a:rPr lang="en-US" sz="1800" dirty="0">
                  <a:solidFill>
                    <a:srgbClr val="FFFFFF"/>
                  </a:solidFill>
                  <a:latin typeface="Arial" pitchFamily="-112" charset="0"/>
                </a:rPr>
                <a:t>Cerebral Blood Flow</a:t>
              </a:r>
              <a:endParaRPr lang="en-US" dirty="0">
                <a:solidFill>
                  <a:srgbClr val="FFFFFF"/>
                </a:solidFill>
                <a:latin typeface="Arial" pitchFamily="-112" charset="0"/>
              </a:endParaRPr>
            </a:p>
          </p:txBody>
        </p:sp>
        <p:sp>
          <p:nvSpPr>
            <p:cNvPr id="37" name="Line 40"/>
            <p:cNvSpPr>
              <a:spLocks noChangeShapeType="1"/>
            </p:cNvSpPr>
            <p:nvPr/>
          </p:nvSpPr>
          <p:spPr bwMode="auto">
            <a:xfrm>
              <a:off x="2439122" y="4343437"/>
              <a:ext cx="2209078" cy="76424"/>
            </a:xfrm>
            <a:prstGeom prst="line">
              <a:avLst/>
            </a:prstGeom>
            <a:noFill/>
            <a:ln w="50800">
              <a:solidFill>
                <a:schemeClr val="accent6">
                  <a:lumMod val="50000"/>
                </a:schemeClr>
              </a:solidFill>
              <a:round/>
              <a:headEnd/>
              <a:tailEnd/>
            </a:ln>
          </p:spPr>
          <p:txBody>
            <a:bodyPr wrap="none" anchor="ctr">
              <a:prstTxWarp prst="textNoShape">
                <a:avLst/>
              </a:prstTxWarp>
            </a:bodyPr>
            <a:lstStyle/>
            <a:p>
              <a:pPr algn="ctr">
                <a:defRPr/>
              </a:pPr>
              <a:endParaRPr lang="en-US" sz="1800">
                <a:latin typeface="Arial" pitchFamily="-112" charset="0"/>
              </a:endParaRPr>
            </a:p>
          </p:txBody>
        </p:sp>
      </p:grpSp>
    </p:spTree>
    <p:custDataLst>
      <p:tags r:id="rId1"/>
    </p:custDataLst>
    <p:extLst>
      <p:ext uri="{BB962C8B-B14F-4D97-AF65-F5344CB8AC3E}">
        <p14:creationId xmlns:p14="http://schemas.microsoft.com/office/powerpoint/2010/main" val="20386342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worshipteamcoach.com/upload/images/blogs/current+reality-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7668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98714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219286" y="1398955"/>
            <a:ext cx="1653101" cy="822960"/>
            <a:chOff x="1504158" y="1310640"/>
            <a:chExt cx="1922383" cy="822960"/>
          </a:xfrm>
        </p:grpSpPr>
        <p:sp>
          <p:nvSpPr>
            <p:cNvPr id="35" name="Rectangle 34"/>
            <p:cNvSpPr/>
            <p:nvPr/>
          </p:nvSpPr>
          <p:spPr>
            <a:xfrm>
              <a:off x="1504158" y="1310640"/>
              <a:ext cx="1922383" cy="822960"/>
            </a:xfrm>
            <a:prstGeom prst="rect">
              <a:avLst/>
            </a:prstGeom>
            <a:solidFill>
              <a:schemeClr val="accent1"/>
            </a:solidFill>
            <a:ln w="47625"/>
          </p:spPr>
          <p:style>
            <a:lnRef idx="1">
              <a:schemeClr val="accent1"/>
            </a:lnRef>
            <a:fillRef idx="3">
              <a:schemeClr val="accent1"/>
            </a:fillRef>
            <a:effectRef idx="2">
              <a:schemeClr val="accent1"/>
            </a:effectRef>
            <a:fontRef idx="minor">
              <a:schemeClr val="lt1"/>
            </a:fontRef>
          </p:style>
        </p:sp>
        <p:sp>
          <p:nvSpPr>
            <p:cNvPr id="18" name="TextBox 17"/>
            <p:cNvSpPr txBox="1"/>
            <p:nvPr/>
          </p:nvSpPr>
          <p:spPr>
            <a:xfrm>
              <a:off x="1582165" y="1398955"/>
              <a:ext cx="1766368" cy="646331"/>
            </a:xfrm>
            <a:prstGeom prst="rect">
              <a:avLst/>
            </a:prstGeom>
            <a:noFill/>
            <a:ln>
              <a:noFill/>
            </a:ln>
          </p:spPr>
          <p:txBody>
            <a:bodyPr wrap="none" rtlCol="0">
              <a:spAutoFit/>
            </a:bodyPr>
            <a:lstStyle/>
            <a:p>
              <a:pPr algn="ctr"/>
              <a:r>
                <a:rPr lang="en-US" dirty="0" smtClean="0">
                  <a:solidFill>
                    <a:srgbClr val="FFFFFF"/>
                  </a:solidFill>
                </a:rPr>
                <a:t>Distributional</a:t>
              </a:r>
            </a:p>
            <a:p>
              <a:pPr algn="ctr"/>
              <a:r>
                <a:rPr lang="en-US" dirty="0" smtClean="0">
                  <a:solidFill>
                    <a:srgbClr val="FFFFFF"/>
                  </a:solidFill>
                </a:rPr>
                <a:t>Variance</a:t>
              </a:r>
              <a:endParaRPr lang="en-US" dirty="0">
                <a:solidFill>
                  <a:srgbClr val="FFFFFF"/>
                </a:solidFill>
              </a:endParaRPr>
            </a:p>
          </p:txBody>
        </p:sp>
      </p:grpSp>
      <p:grpSp>
        <p:nvGrpSpPr>
          <p:cNvPr id="3" name="Group 36"/>
          <p:cNvGrpSpPr/>
          <p:nvPr/>
        </p:nvGrpSpPr>
        <p:grpSpPr>
          <a:xfrm>
            <a:off x="1999857" y="1398955"/>
            <a:ext cx="1653101" cy="822960"/>
            <a:chOff x="1484511" y="1310640"/>
            <a:chExt cx="1922383" cy="822960"/>
          </a:xfrm>
        </p:grpSpPr>
        <p:sp>
          <p:nvSpPr>
            <p:cNvPr id="45" name="Rectangle 44"/>
            <p:cNvSpPr/>
            <p:nvPr/>
          </p:nvSpPr>
          <p:spPr>
            <a:xfrm>
              <a:off x="1484511" y="1310640"/>
              <a:ext cx="1922383" cy="822960"/>
            </a:xfrm>
            <a:prstGeom prst="rect">
              <a:avLst/>
            </a:prstGeom>
            <a:solidFill>
              <a:srgbClr val="D20000"/>
            </a:solidFill>
            <a:ln w="47625">
              <a:solidFill>
                <a:srgbClr val="D20000"/>
              </a:solidFill>
            </a:ln>
          </p:spPr>
          <p:style>
            <a:lnRef idx="1">
              <a:schemeClr val="accent1"/>
            </a:lnRef>
            <a:fillRef idx="3">
              <a:schemeClr val="accent1"/>
            </a:fillRef>
            <a:effectRef idx="2">
              <a:schemeClr val="accent1"/>
            </a:effectRef>
            <a:fontRef idx="minor">
              <a:schemeClr val="lt1"/>
            </a:fontRef>
          </p:style>
        </p:sp>
        <p:sp>
          <p:nvSpPr>
            <p:cNvPr id="46" name="TextBox 45"/>
            <p:cNvSpPr txBox="1"/>
            <p:nvPr/>
          </p:nvSpPr>
          <p:spPr>
            <a:xfrm>
              <a:off x="1726619" y="1398955"/>
              <a:ext cx="1438166" cy="646331"/>
            </a:xfrm>
            <a:prstGeom prst="rect">
              <a:avLst/>
            </a:prstGeom>
            <a:noFill/>
            <a:ln>
              <a:noFill/>
            </a:ln>
          </p:spPr>
          <p:txBody>
            <a:bodyPr wrap="none" rtlCol="0">
              <a:spAutoFit/>
            </a:bodyPr>
            <a:lstStyle/>
            <a:p>
              <a:pPr algn="ctr"/>
              <a:r>
                <a:rPr lang="en-US" dirty="0" smtClean="0">
                  <a:solidFill>
                    <a:srgbClr val="FFFFFF"/>
                  </a:solidFill>
                </a:rPr>
                <a:t>Linear </a:t>
              </a:r>
            </a:p>
            <a:p>
              <a:pPr algn="ctr"/>
              <a:r>
                <a:rPr lang="en-US" dirty="0" smtClean="0">
                  <a:solidFill>
                    <a:srgbClr val="FFFFFF"/>
                  </a:solidFill>
                </a:rPr>
                <a:t>Properties</a:t>
              </a:r>
              <a:endParaRPr lang="en-US" dirty="0">
                <a:solidFill>
                  <a:srgbClr val="FFFFFF"/>
                </a:solidFill>
              </a:endParaRPr>
            </a:p>
          </p:txBody>
        </p:sp>
      </p:grpSp>
      <p:grpSp>
        <p:nvGrpSpPr>
          <p:cNvPr id="4" name="Group 36"/>
          <p:cNvGrpSpPr/>
          <p:nvPr/>
        </p:nvGrpSpPr>
        <p:grpSpPr>
          <a:xfrm>
            <a:off x="3797324" y="1398955"/>
            <a:ext cx="1653101" cy="822960"/>
            <a:chOff x="1484511" y="1310640"/>
            <a:chExt cx="1922383" cy="822960"/>
          </a:xfrm>
        </p:grpSpPr>
        <p:sp>
          <p:nvSpPr>
            <p:cNvPr id="61" name="Rectangle 60"/>
            <p:cNvSpPr/>
            <p:nvPr/>
          </p:nvSpPr>
          <p:spPr>
            <a:xfrm>
              <a:off x="1484511" y="1310640"/>
              <a:ext cx="1922383" cy="822960"/>
            </a:xfrm>
            <a:prstGeom prst="rect">
              <a:avLst/>
            </a:prstGeom>
            <a:solidFill>
              <a:srgbClr val="008000"/>
            </a:solidFill>
            <a:ln w="47625">
              <a:solidFill>
                <a:srgbClr val="008000"/>
              </a:solidFill>
            </a:ln>
          </p:spPr>
          <p:style>
            <a:lnRef idx="1">
              <a:schemeClr val="accent1"/>
            </a:lnRef>
            <a:fillRef idx="3">
              <a:schemeClr val="accent1"/>
            </a:fillRef>
            <a:effectRef idx="2">
              <a:schemeClr val="accent1"/>
            </a:effectRef>
            <a:fontRef idx="minor">
              <a:schemeClr val="lt1"/>
            </a:fontRef>
          </p:style>
        </p:sp>
        <p:sp>
          <p:nvSpPr>
            <p:cNvPr id="62" name="TextBox 61"/>
            <p:cNvSpPr txBox="1"/>
            <p:nvPr/>
          </p:nvSpPr>
          <p:spPr>
            <a:xfrm>
              <a:off x="1726619" y="1398955"/>
              <a:ext cx="1438166" cy="646331"/>
            </a:xfrm>
            <a:prstGeom prst="rect">
              <a:avLst/>
            </a:prstGeom>
            <a:noFill/>
            <a:ln>
              <a:noFill/>
            </a:ln>
          </p:spPr>
          <p:txBody>
            <a:bodyPr wrap="none" rtlCol="0">
              <a:spAutoFit/>
            </a:bodyPr>
            <a:lstStyle/>
            <a:p>
              <a:pPr algn="ctr"/>
              <a:r>
                <a:rPr lang="en-US" dirty="0" smtClean="0">
                  <a:solidFill>
                    <a:srgbClr val="FFFFFF"/>
                  </a:solidFill>
                </a:rPr>
                <a:t>Nonlinear </a:t>
              </a:r>
            </a:p>
            <a:p>
              <a:pPr algn="ctr"/>
              <a:r>
                <a:rPr lang="en-US" dirty="0" smtClean="0">
                  <a:solidFill>
                    <a:srgbClr val="FFFFFF"/>
                  </a:solidFill>
                </a:rPr>
                <a:t>Properties</a:t>
              </a:r>
              <a:endParaRPr lang="en-US" dirty="0">
                <a:solidFill>
                  <a:srgbClr val="FFFFFF"/>
                </a:solidFill>
              </a:endParaRPr>
            </a:p>
          </p:txBody>
        </p:sp>
      </p:grpSp>
      <p:grpSp>
        <p:nvGrpSpPr>
          <p:cNvPr id="5" name="Group 36"/>
          <p:cNvGrpSpPr/>
          <p:nvPr/>
        </p:nvGrpSpPr>
        <p:grpSpPr>
          <a:xfrm>
            <a:off x="5594790" y="1398955"/>
            <a:ext cx="1653101" cy="822960"/>
            <a:chOff x="1484511" y="1310640"/>
            <a:chExt cx="1922383" cy="822960"/>
          </a:xfrm>
        </p:grpSpPr>
        <p:sp>
          <p:nvSpPr>
            <p:cNvPr id="79" name="Rectangle 78"/>
            <p:cNvSpPr/>
            <p:nvPr/>
          </p:nvSpPr>
          <p:spPr>
            <a:xfrm>
              <a:off x="1484511" y="1310640"/>
              <a:ext cx="1922383" cy="822960"/>
            </a:xfrm>
            <a:prstGeom prst="rect">
              <a:avLst/>
            </a:prstGeom>
            <a:solidFill>
              <a:srgbClr val="FFFF00"/>
            </a:solidFill>
            <a:ln w="47625">
              <a:solidFill>
                <a:srgbClr val="FFFF00"/>
              </a:solidFill>
            </a:ln>
          </p:spPr>
          <p:style>
            <a:lnRef idx="1">
              <a:schemeClr val="accent1"/>
            </a:lnRef>
            <a:fillRef idx="3">
              <a:schemeClr val="accent1"/>
            </a:fillRef>
            <a:effectRef idx="2">
              <a:schemeClr val="accent1"/>
            </a:effectRef>
            <a:fontRef idx="minor">
              <a:schemeClr val="lt1"/>
            </a:fontRef>
          </p:style>
        </p:sp>
        <p:sp>
          <p:nvSpPr>
            <p:cNvPr id="80" name="TextBox 79"/>
            <p:cNvSpPr txBox="1"/>
            <p:nvPr/>
          </p:nvSpPr>
          <p:spPr>
            <a:xfrm>
              <a:off x="1827346" y="1398955"/>
              <a:ext cx="1236712" cy="646331"/>
            </a:xfrm>
            <a:prstGeom prst="rect">
              <a:avLst/>
            </a:prstGeom>
            <a:noFill/>
            <a:ln>
              <a:noFill/>
            </a:ln>
          </p:spPr>
          <p:txBody>
            <a:bodyPr wrap="none" rtlCol="0">
              <a:spAutoFit/>
            </a:bodyPr>
            <a:lstStyle/>
            <a:p>
              <a:pPr algn="ctr"/>
              <a:r>
                <a:rPr lang="en-US" dirty="0" smtClean="0"/>
                <a:t>Attractor </a:t>
              </a:r>
            </a:p>
            <a:p>
              <a:pPr algn="ctr"/>
              <a:r>
                <a:rPr lang="en-US" dirty="0" smtClean="0"/>
                <a:t>Properties</a:t>
              </a:r>
              <a:endParaRPr lang="en-US" dirty="0"/>
            </a:p>
          </p:txBody>
        </p:sp>
      </p:grpSp>
      <p:grpSp>
        <p:nvGrpSpPr>
          <p:cNvPr id="6" name="Group 36"/>
          <p:cNvGrpSpPr/>
          <p:nvPr/>
        </p:nvGrpSpPr>
        <p:grpSpPr>
          <a:xfrm>
            <a:off x="7416422" y="1398955"/>
            <a:ext cx="1653101" cy="822960"/>
            <a:chOff x="1512616" y="1310640"/>
            <a:chExt cx="1922383" cy="822960"/>
          </a:xfrm>
        </p:grpSpPr>
        <p:sp>
          <p:nvSpPr>
            <p:cNvPr id="109" name="Rectangle 108"/>
            <p:cNvSpPr/>
            <p:nvPr/>
          </p:nvSpPr>
          <p:spPr>
            <a:xfrm>
              <a:off x="1512616" y="1310640"/>
              <a:ext cx="1922383" cy="822960"/>
            </a:xfrm>
            <a:prstGeom prst="rect">
              <a:avLst/>
            </a:prstGeom>
            <a:solidFill>
              <a:schemeClr val="tx1"/>
            </a:solidFill>
            <a:ln w="47625">
              <a:solidFill>
                <a:schemeClr val="tx1"/>
              </a:solidFill>
            </a:ln>
          </p:spPr>
          <p:style>
            <a:lnRef idx="1">
              <a:schemeClr val="accent1"/>
            </a:lnRef>
            <a:fillRef idx="3">
              <a:schemeClr val="accent1"/>
            </a:fillRef>
            <a:effectRef idx="2">
              <a:schemeClr val="accent1"/>
            </a:effectRef>
            <a:fontRef idx="minor">
              <a:schemeClr val="lt1"/>
            </a:fontRef>
          </p:style>
        </p:sp>
        <p:sp>
          <p:nvSpPr>
            <p:cNvPr id="110" name="TextBox 109"/>
            <p:cNvSpPr txBox="1"/>
            <p:nvPr/>
          </p:nvSpPr>
          <p:spPr>
            <a:xfrm>
              <a:off x="1605565" y="1537454"/>
              <a:ext cx="1736484" cy="369332"/>
            </a:xfrm>
            <a:prstGeom prst="rect">
              <a:avLst/>
            </a:prstGeom>
            <a:noFill/>
            <a:ln>
              <a:noFill/>
            </a:ln>
          </p:spPr>
          <p:txBody>
            <a:bodyPr wrap="none" rtlCol="0">
              <a:spAutoFit/>
            </a:bodyPr>
            <a:lstStyle/>
            <a:p>
              <a:pPr algn="ctr"/>
              <a:r>
                <a:rPr lang="en-US" dirty="0" smtClean="0">
                  <a:solidFill>
                    <a:srgbClr val="FFFFFF"/>
                  </a:solidFill>
                </a:rPr>
                <a:t>Predictability</a:t>
              </a:r>
              <a:endParaRPr lang="en-US" dirty="0">
                <a:solidFill>
                  <a:srgbClr val="FFFFFF"/>
                </a:solidFill>
              </a:endParaRPr>
            </a:p>
          </p:txBody>
        </p:sp>
      </p:grpSp>
      <p:sp>
        <p:nvSpPr>
          <p:cNvPr id="89" name="TextBox 88"/>
          <p:cNvSpPr txBox="1"/>
          <p:nvPr/>
        </p:nvSpPr>
        <p:spPr>
          <a:xfrm>
            <a:off x="1386874" y="0"/>
            <a:ext cx="6370253" cy="1077218"/>
          </a:xfrm>
          <a:prstGeom prst="rect">
            <a:avLst/>
          </a:prstGeom>
          <a:noFill/>
        </p:spPr>
        <p:txBody>
          <a:bodyPr wrap="none" rtlCol="0">
            <a:spAutoFit/>
          </a:bodyPr>
          <a:lstStyle/>
          <a:p>
            <a:pPr algn="ctr"/>
            <a:r>
              <a:rPr lang="en-US" sz="4000" dirty="0" smtClean="0">
                <a:solidFill>
                  <a:srgbClr val="D20000"/>
                </a:solidFill>
              </a:rPr>
              <a:t>Critical Care Bioinformatics</a:t>
            </a:r>
          </a:p>
          <a:p>
            <a:pPr algn="ctr"/>
            <a:r>
              <a:rPr lang="en-US" sz="2400" dirty="0" smtClean="0">
                <a:solidFill>
                  <a:srgbClr val="D20000"/>
                </a:solidFill>
              </a:rPr>
              <a:t>Suite of Complex Systems Analysis Tools</a:t>
            </a:r>
            <a:endParaRPr lang="en-US" sz="2400" dirty="0">
              <a:solidFill>
                <a:srgbClr val="D20000"/>
              </a:solidFill>
            </a:endParaRPr>
          </a:p>
        </p:txBody>
      </p:sp>
      <p:sp>
        <p:nvSpPr>
          <p:cNvPr id="90" name="TextBox 89"/>
          <p:cNvSpPr txBox="1"/>
          <p:nvPr/>
        </p:nvSpPr>
        <p:spPr>
          <a:xfrm>
            <a:off x="381000" y="2905035"/>
            <a:ext cx="8432800" cy="3447098"/>
          </a:xfrm>
          <a:prstGeom prst="rect">
            <a:avLst/>
          </a:prstGeom>
          <a:noFill/>
        </p:spPr>
        <p:txBody>
          <a:bodyPr wrap="square" rtlCol="0">
            <a:spAutoFit/>
          </a:bodyPr>
          <a:lstStyle/>
          <a:p>
            <a:pPr algn="ctr"/>
            <a:r>
              <a:rPr lang="en-US" sz="2800" b="1" dirty="0" smtClean="0"/>
              <a:t>There is no universal equation for “complex systems”. There is no single tool. </a:t>
            </a:r>
          </a:p>
          <a:p>
            <a:pPr algn="ctr"/>
            <a:endParaRPr lang="en-US" sz="2400" dirty="0" smtClean="0"/>
          </a:p>
          <a:p>
            <a:pPr algn="ctr"/>
            <a:endParaRPr lang="en-US" sz="1400" dirty="0" smtClean="0"/>
          </a:p>
          <a:p>
            <a:pPr algn="ctr"/>
            <a:r>
              <a:rPr lang="en-US" sz="2400" dirty="0" smtClean="0"/>
              <a:t>We need </a:t>
            </a:r>
            <a:r>
              <a:rPr lang="en-US" sz="2400" b="1" dirty="0" smtClean="0"/>
              <a:t>high resolution </a:t>
            </a:r>
            <a:r>
              <a:rPr lang="en-US" sz="2400" dirty="0" smtClean="0"/>
              <a:t>data acquisition and a </a:t>
            </a:r>
            <a:r>
              <a:rPr lang="en-US" sz="2400" b="1" dirty="0" smtClean="0"/>
              <a:t>suite of tools</a:t>
            </a:r>
            <a:r>
              <a:rPr lang="en-US" sz="2400" dirty="0" smtClean="0"/>
              <a:t> for physiologic signal processing and analysis, using both classical techniques and novel methods based on statistical physics and nonlinear dynamics.</a:t>
            </a:r>
          </a:p>
          <a:p>
            <a:pPr algn="ctr"/>
            <a:endParaRPr lang="en-US" sz="2800" dirty="0" smtClean="0"/>
          </a:p>
        </p:txBody>
      </p:sp>
    </p:spTree>
    <p:extLst>
      <p:ext uri="{BB962C8B-B14F-4D97-AF65-F5344CB8AC3E}">
        <p14:creationId xmlns:p14="http://schemas.microsoft.com/office/powerpoint/2010/main" val="42778152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5" name="Straight Connector 124"/>
          <p:cNvCxnSpPr/>
          <p:nvPr/>
        </p:nvCxnSpPr>
        <p:spPr>
          <a:xfrm rot="5400000">
            <a:off x="7003970" y="3477727"/>
            <a:ext cx="2452847" cy="1588"/>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5400000">
            <a:off x="5194917" y="3478519"/>
            <a:ext cx="2452847" cy="1588"/>
          </a:xfrm>
          <a:prstGeom prst="line">
            <a:avLst/>
          </a:prstGeom>
          <a:ln w="4762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400000">
            <a:off x="2556897" y="4319074"/>
            <a:ext cx="4133955" cy="1588"/>
          </a:xfrm>
          <a:prstGeom prst="line">
            <a:avLst/>
          </a:prstGeom>
          <a:ln w="4762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400000">
            <a:off x="942693" y="4116104"/>
            <a:ext cx="3742303" cy="14288"/>
          </a:xfrm>
          <a:prstGeom prst="line">
            <a:avLst/>
          </a:prstGeom>
          <a:ln w="47625">
            <a:solidFill>
              <a:srgbClr val="D2000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5400000">
            <a:off x="-616979" y="3867835"/>
            <a:ext cx="3291840" cy="1588"/>
          </a:xfrm>
          <a:prstGeom prst="line">
            <a:avLst/>
          </a:prstGeom>
          <a:ln w="47625"/>
        </p:spPr>
        <p:style>
          <a:lnRef idx="2">
            <a:schemeClr val="accent1"/>
          </a:lnRef>
          <a:fillRef idx="0">
            <a:schemeClr val="accent1"/>
          </a:fillRef>
          <a:effectRef idx="1">
            <a:schemeClr val="accent1"/>
          </a:effectRef>
          <a:fontRef idx="minor">
            <a:schemeClr val="tx1"/>
          </a:fontRef>
        </p:style>
      </p:cxnSp>
      <p:grpSp>
        <p:nvGrpSpPr>
          <p:cNvPr id="2" name="Group 37"/>
          <p:cNvGrpSpPr/>
          <p:nvPr/>
        </p:nvGrpSpPr>
        <p:grpSpPr>
          <a:xfrm>
            <a:off x="219286" y="1398955"/>
            <a:ext cx="1653101" cy="4175760"/>
            <a:chOff x="1055967" y="1310640"/>
            <a:chExt cx="1922383" cy="4175760"/>
          </a:xfrm>
        </p:grpSpPr>
        <p:grpSp>
          <p:nvGrpSpPr>
            <p:cNvPr id="3" name="Group 24"/>
            <p:cNvGrpSpPr/>
            <p:nvPr/>
          </p:nvGrpSpPr>
          <p:grpSpPr>
            <a:xfrm>
              <a:off x="1231629" y="2325469"/>
              <a:ext cx="1531764" cy="646331"/>
              <a:chOff x="1295400" y="2438400"/>
              <a:chExt cx="1531764" cy="646331"/>
            </a:xfrm>
          </p:grpSpPr>
          <p:sp>
            <p:nvSpPr>
              <p:cNvPr id="24" name="Rounded Rectangle 23"/>
              <p:cNvSpPr/>
              <p:nvPr/>
            </p:nvSpPr>
            <p:spPr>
              <a:xfrm>
                <a:off x="1295400" y="2438400"/>
                <a:ext cx="1531764" cy="64633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23" name="TextBox 22"/>
              <p:cNvSpPr txBox="1"/>
              <p:nvPr/>
            </p:nvSpPr>
            <p:spPr>
              <a:xfrm>
                <a:off x="1712319" y="2592288"/>
                <a:ext cx="697926" cy="338554"/>
              </a:xfrm>
              <a:prstGeom prst="rect">
                <a:avLst/>
              </a:prstGeom>
              <a:noFill/>
              <a:ln>
                <a:noFill/>
              </a:ln>
            </p:spPr>
            <p:txBody>
              <a:bodyPr wrap="none" rtlCol="0">
                <a:spAutoFit/>
              </a:bodyPr>
              <a:lstStyle/>
              <a:p>
                <a:pPr algn="ctr"/>
                <a:r>
                  <a:rPr lang="en-US" sz="1600" dirty="0" smtClean="0"/>
                  <a:t>Mean</a:t>
                </a:r>
                <a:endParaRPr lang="en-US" sz="1600" dirty="0"/>
              </a:p>
            </p:txBody>
          </p:sp>
        </p:grpSp>
        <p:grpSp>
          <p:nvGrpSpPr>
            <p:cNvPr id="4" name="Group 25"/>
            <p:cNvGrpSpPr/>
            <p:nvPr/>
          </p:nvGrpSpPr>
          <p:grpSpPr>
            <a:xfrm>
              <a:off x="1231629" y="3163669"/>
              <a:ext cx="1531764" cy="646331"/>
              <a:chOff x="1295435" y="2507650"/>
              <a:chExt cx="1531764" cy="646331"/>
            </a:xfrm>
          </p:grpSpPr>
          <p:sp>
            <p:nvSpPr>
              <p:cNvPr id="27" name="Rounded Rectangle 26"/>
              <p:cNvSpPr/>
              <p:nvPr/>
            </p:nvSpPr>
            <p:spPr>
              <a:xfrm>
                <a:off x="1295435" y="2507650"/>
                <a:ext cx="1531764" cy="64633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1541283" y="2538427"/>
                <a:ext cx="1040068" cy="584776"/>
              </a:xfrm>
              <a:prstGeom prst="rect">
                <a:avLst/>
              </a:prstGeom>
              <a:noFill/>
              <a:ln>
                <a:noFill/>
              </a:ln>
            </p:spPr>
            <p:txBody>
              <a:bodyPr wrap="none" rtlCol="0">
                <a:spAutoFit/>
              </a:bodyPr>
              <a:lstStyle/>
              <a:p>
                <a:pPr algn="ctr"/>
                <a:r>
                  <a:rPr lang="en-US" sz="1600" dirty="0" smtClean="0"/>
                  <a:t>Standard</a:t>
                </a:r>
              </a:p>
              <a:p>
                <a:pPr algn="ctr"/>
                <a:r>
                  <a:rPr lang="en-US" sz="1600" dirty="0" smtClean="0"/>
                  <a:t>Deviation</a:t>
                </a:r>
                <a:endParaRPr lang="en-US" sz="1600" dirty="0"/>
              </a:p>
            </p:txBody>
          </p:sp>
        </p:grpSp>
        <p:grpSp>
          <p:nvGrpSpPr>
            <p:cNvPr id="5" name="Group 28"/>
            <p:cNvGrpSpPr/>
            <p:nvPr/>
          </p:nvGrpSpPr>
          <p:grpSpPr>
            <a:xfrm>
              <a:off x="1231629" y="4001869"/>
              <a:ext cx="1531764" cy="646331"/>
              <a:chOff x="1318941" y="2507650"/>
              <a:chExt cx="1531764" cy="646331"/>
            </a:xfrm>
          </p:grpSpPr>
          <p:sp>
            <p:nvSpPr>
              <p:cNvPr id="30" name="Rounded Rectangle 29"/>
              <p:cNvSpPr/>
              <p:nvPr/>
            </p:nvSpPr>
            <p:spPr>
              <a:xfrm>
                <a:off x="1318941" y="2507650"/>
                <a:ext cx="1531764" cy="64633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31" name="TextBox 30"/>
              <p:cNvSpPr txBox="1"/>
              <p:nvPr/>
            </p:nvSpPr>
            <p:spPr>
              <a:xfrm>
                <a:off x="1481132" y="2538427"/>
                <a:ext cx="1207381" cy="584776"/>
              </a:xfrm>
              <a:prstGeom prst="rect">
                <a:avLst/>
              </a:prstGeom>
              <a:noFill/>
              <a:ln>
                <a:noFill/>
              </a:ln>
            </p:spPr>
            <p:txBody>
              <a:bodyPr wrap="none" rtlCol="0">
                <a:spAutoFit/>
              </a:bodyPr>
              <a:lstStyle/>
              <a:p>
                <a:pPr algn="ctr"/>
                <a:r>
                  <a:rPr lang="en-US" sz="1600" dirty="0" smtClean="0"/>
                  <a:t>Coefficient</a:t>
                </a:r>
              </a:p>
              <a:p>
                <a:pPr algn="ctr"/>
                <a:r>
                  <a:rPr lang="en-US" sz="1600" dirty="0" smtClean="0"/>
                  <a:t>of Variation</a:t>
                </a:r>
                <a:endParaRPr lang="en-US" sz="1600" dirty="0"/>
              </a:p>
            </p:txBody>
          </p:sp>
        </p:grpSp>
        <p:grpSp>
          <p:nvGrpSpPr>
            <p:cNvPr id="6" name="Group 31"/>
            <p:cNvGrpSpPr/>
            <p:nvPr/>
          </p:nvGrpSpPr>
          <p:grpSpPr>
            <a:xfrm>
              <a:off x="1231629" y="4840069"/>
              <a:ext cx="1531764" cy="646331"/>
              <a:chOff x="1295435" y="2507650"/>
              <a:chExt cx="1531764" cy="646331"/>
            </a:xfrm>
          </p:grpSpPr>
          <p:sp>
            <p:nvSpPr>
              <p:cNvPr id="33" name="Rounded Rectangle 32"/>
              <p:cNvSpPr/>
              <p:nvPr/>
            </p:nvSpPr>
            <p:spPr>
              <a:xfrm>
                <a:off x="1295435" y="2507650"/>
                <a:ext cx="1531764" cy="64633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34" name="TextBox 33"/>
              <p:cNvSpPr txBox="1"/>
              <p:nvPr/>
            </p:nvSpPr>
            <p:spPr>
              <a:xfrm>
                <a:off x="1558214" y="2538427"/>
                <a:ext cx="1006205" cy="584776"/>
              </a:xfrm>
              <a:prstGeom prst="rect">
                <a:avLst/>
              </a:prstGeom>
              <a:noFill/>
              <a:ln>
                <a:noFill/>
              </a:ln>
            </p:spPr>
            <p:txBody>
              <a:bodyPr wrap="none" rtlCol="0">
                <a:spAutoFit/>
              </a:bodyPr>
              <a:lstStyle/>
              <a:p>
                <a:pPr algn="ctr"/>
                <a:r>
                  <a:rPr lang="en-US" sz="1600" dirty="0" smtClean="0"/>
                  <a:t>Shannon</a:t>
                </a:r>
              </a:p>
              <a:p>
                <a:pPr algn="ctr"/>
                <a:r>
                  <a:rPr lang="en-US" sz="1600" dirty="0" smtClean="0"/>
                  <a:t>Entropy</a:t>
                </a:r>
                <a:endParaRPr lang="en-US" sz="1600" dirty="0"/>
              </a:p>
            </p:txBody>
          </p:sp>
        </p:grpSp>
        <p:grpSp>
          <p:nvGrpSpPr>
            <p:cNvPr id="7" name="Group 36"/>
            <p:cNvGrpSpPr/>
            <p:nvPr/>
          </p:nvGrpSpPr>
          <p:grpSpPr>
            <a:xfrm>
              <a:off x="1055967" y="1310640"/>
              <a:ext cx="1922383" cy="822960"/>
              <a:chOff x="1504158" y="1310640"/>
              <a:chExt cx="1922383" cy="822960"/>
            </a:xfrm>
          </p:grpSpPr>
          <p:sp>
            <p:nvSpPr>
              <p:cNvPr id="35" name="Rectangle 34"/>
              <p:cNvSpPr/>
              <p:nvPr/>
            </p:nvSpPr>
            <p:spPr>
              <a:xfrm>
                <a:off x="1504158" y="1310640"/>
                <a:ext cx="1922383" cy="822960"/>
              </a:xfrm>
              <a:prstGeom prst="rect">
                <a:avLst/>
              </a:prstGeom>
              <a:solidFill>
                <a:schemeClr val="accent1"/>
              </a:solidFill>
              <a:ln w="47625"/>
            </p:spPr>
            <p:style>
              <a:lnRef idx="1">
                <a:schemeClr val="accent1"/>
              </a:lnRef>
              <a:fillRef idx="3">
                <a:schemeClr val="accent1"/>
              </a:fillRef>
              <a:effectRef idx="2">
                <a:schemeClr val="accent1"/>
              </a:effectRef>
              <a:fontRef idx="minor">
                <a:schemeClr val="lt1"/>
              </a:fontRef>
            </p:style>
          </p:sp>
          <p:sp>
            <p:nvSpPr>
              <p:cNvPr id="18" name="TextBox 17"/>
              <p:cNvSpPr txBox="1"/>
              <p:nvPr/>
            </p:nvSpPr>
            <p:spPr>
              <a:xfrm>
                <a:off x="1582165" y="1398955"/>
                <a:ext cx="1766368" cy="646331"/>
              </a:xfrm>
              <a:prstGeom prst="rect">
                <a:avLst/>
              </a:prstGeom>
              <a:noFill/>
              <a:ln>
                <a:noFill/>
              </a:ln>
            </p:spPr>
            <p:txBody>
              <a:bodyPr wrap="none" rtlCol="0">
                <a:spAutoFit/>
              </a:bodyPr>
              <a:lstStyle/>
              <a:p>
                <a:pPr algn="ctr"/>
                <a:r>
                  <a:rPr lang="en-US" dirty="0" smtClean="0">
                    <a:solidFill>
                      <a:srgbClr val="FFFFFF"/>
                    </a:solidFill>
                  </a:rPr>
                  <a:t>Distributional</a:t>
                </a:r>
              </a:p>
              <a:p>
                <a:pPr algn="ctr"/>
                <a:r>
                  <a:rPr lang="en-US" dirty="0" smtClean="0">
                    <a:solidFill>
                      <a:srgbClr val="FFFFFF"/>
                    </a:solidFill>
                  </a:rPr>
                  <a:t>Variance</a:t>
                </a:r>
                <a:endParaRPr lang="en-US" dirty="0">
                  <a:solidFill>
                    <a:srgbClr val="FFFFFF"/>
                  </a:solidFill>
                </a:endParaRPr>
              </a:p>
            </p:txBody>
          </p:sp>
        </p:grpSp>
      </p:grpSp>
      <p:sp>
        <p:nvSpPr>
          <p:cNvPr id="71" name="Rounded Rectangle 70"/>
          <p:cNvSpPr/>
          <p:nvPr/>
        </p:nvSpPr>
        <p:spPr>
          <a:xfrm>
            <a:off x="3965274" y="5770499"/>
            <a:ext cx="1317200" cy="646331"/>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72" name="TextBox 71"/>
          <p:cNvSpPr txBox="1"/>
          <p:nvPr/>
        </p:nvSpPr>
        <p:spPr>
          <a:xfrm>
            <a:off x="4177979" y="5801276"/>
            <a:ext cx="891791" cy="584776"/>
          </a:xfrm>
          <a:prstGeom prst="rect">
            <a:avLst/>
          </a:prstGeom>
          <a:noFill/>
          <a:ln>
            <a:noFill/>
          </a:ln>
        </p:spPr>
        <p:txBody>
          <a:bodyPr wrap="none" rtlCol="0">
            <a:spAutoFit/>
          </a:bodyPr>
          <a:lstStyle/>
          <a:p>
            <a:pPr algn="ctr"/>
            <a:r>
              <a:rPr lang="en-US" sz="1600" dirty="0" smtClean="0"/>
              <a:t>Sample</a:t>
            </a:r>
          </a:p>
          <a:p>
            <a:pPr algn="ctr"/>
            <a:r>
              <a:rPr lang="en-US" sz="1600" dirty="0" smtClean="0"/>
              <a:t>Entropy</a:t>
            </a:r>
          </a:p>
        </p:txBody>
      </p:sp>
      <p:grpSp>
        <p:nvGrpSpPr>
          <p:cNvPr id="8" name="Group 24"/>
          <p:cNvGrpSpPr/>
          <p:nvPr/>
        </p:nvGrpSpPr>
        <p:grpSpPr>
          <a:xfrm>
            <a:off x="2080746" y="2413784"/>
            <a:ext cx="1491320" cy="646331"/>
            <a:chOff x="1194157" y="2438400"/>
            <a:chExt cx="1734249" cy="646331"/>
          </a:xfrm>
        </p:grpSpPr>
        <p:sp>
          <p:nvSpPr>
            <p:cNvPr id="53" name="Rounded Rectangle 52"/>
            <p:cNvSpPr/>
            <p:nvPr/>
          </p:nvSpPr>
          <p:spPr>
            <a:xfrm>
              <a:off x="1295400" y="2438400"/>
              <a:ext cx="1531765" cy="646331"/>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54" name="TextBox 53"/>
            <p:cNvSpPr txBox="1"/>
            <p:nvPr/>
          </p:nvSpPr>
          <p:spPr>
            <a:xfrm>
              <a:off x="1194157" y="2599983"/>
              <a:ext cx="1734249" cy="323165"/>
            </a:xfrm>
            <a:prstGeom prst="rect">
              <a:avLst/>
            </a:prstGeom>
            <a:noFill/>
            <a:ln>
              <a:noFill/>
            </a:ln>
          </p:spPr>
          <p:txBody>
            <a:bodyPr wrap="none" rtlCol="0">
              <a:spAutoFit/>
            </a:bodyPr>
            <a:lstStyle/>
            <a:p>
              <a:pPr algn="ctr"/>
              <a:r>
                <a:rPr lang="en-US" sz="1500" dirty="0" smtClean="0"/>
                <a:t>Autocorrelation</a:t>
              </a:r>
              <a:endParaRPr lang="en-US" sz="1500" dirty="0"/>
            </a:p>
          </p:txBody>
        </p:sp>
      </p:grpSp>
      <p:grpSp>
        <p:nvGrpSpPr>
          <p:cNvPr id="9" name="Group 25"/>
          <p:cNvGrpSpPr/>
          <p:nvPr/>
        </p:nvGrpSpPr>
        <p:grpSpPr>
          <a:xfrm>
            <a:off x="2167808" y="3251984"/>
            <a:ext cx="1317199" cy="646331"/>
            <a:chOff x="1295435" y="2507650"/>
            <a:chExt cx="1531764" cy="646331"/>
          </a:xfrm>
        </p:grpSpPr>
        <p:sp>
          <p:nvSpPr>
            <p:cNvPr id="51" name="Rounded Rectangle 50"/>
            <p:cNvSpPr/>
            <p:nvPr/>
          </p:nvSpPr>
          <p:spPr>
            <a:xfrm>
              <a:off x="1295435" y="2507650"/>
              <a:ext cx="1531764" cy="646331"/>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52" name="TextBox 51"/>
            <p:cNvSpPr txBox="1"/>
            <p:nvPr/>
          </p:nvSpPr>
          <p:spPr>
            <a:xfrm>
              <a:off x="1450212" y="2538427"/>
              <a:ext cx="1222210" cy="584776"/>
            </a:xfrm>
            <a:prstGeom prst="rect">
              <a:avLst/>
            </a:prstGeom>
            <a:noFill/>
            <a:ln>
              <a:noFill/>
            </a:ln>
          </p:spPr>
          <p:txBody>
            <a:bodyPr wrap="none" rtlCol="0">
              <a:spAutoFit/>
            </a:bodyPr>
            <a:lstStyle/>
            <a:p>
              <a:pPr algn="ctr"/>
              <a:r>
                <a:rPr lang="en-US" sz="1600" dirty="0" err="1" smtClean="0"/>
                <a:t>Multiorder</a:t>
              </a:r>
              <a:endParaRPr lang="en-US" sz="1600" dirty="0" smtClean="0"/>
            </a:p>
            <a:p>
              <a:pPr algn="ctr"/>
              <a:r>
                <a:rPr lang="en-US" sz="1600" dirty="0" smtClean="0"/>
                <a:t>Histograms</a:t>
              </a:r>
              <a:endParaRPr lang="en-US" sz="1600" dirty="0"/>
            </a:p>
          </p:txBody>
        </p:sp>
      </p:grpSp>
      <p:sp>
        <p:nvSpPr>
          <p:cNvPr id="49" name="Rounded Rectangle 48"/>
          <p:cNvSpPr/>
          <p:nvPr/>
        </p:nvSpPr>
        <p:spPr>
          <a:xfrm>
            <a:off x="2167057" y="4090184"/>
            <a:ext cx="1317199" cy="646331"/>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50" name="TextBox 49"/>
          <p:cNvSpPr txBox="1"/>
          <p:nvPr/>
        </p:nvSpPr>
        <p:spPr>
          <a:xfrm>
            <a:off x="2191709" y="4120961"/>
            <a:ext cx="1267895" cy="584776"/>
          </a:xfrm>
          <a:prstGeom prst="rect">
            <a:avLst/>
          </a:prstGeom>
          <a:noFill/>
          <a:ln>
            <a:noFill/>
          </a:ln>
        </p:spPr>
        <p:txBody>
          <a:bodyPr wrap="none" rtlCol="0">
            <a:spAutoFit/>
          </a:bodyPr>
          <a:lstStyle/>
          <a:p>
            <a:pPr algn="ctr"/>
            <a:r>
              <a:rPr lang="en-US" sz="1600" dirty="0" smtClean="0"/>
              <a:t>Hierarchical</a:t>
            </a:r>
          </a:p>
          <a:p>
            <a:pPr algn="ctr"/>
            <a:r>
              <a:rPr lang="en-US" sz="1600" dirty="0" smtClean="0"/>
              <a:t>Clustering</a:t>
            </a:r>
            <a:endParaRPr lang="en-US" sz="1600" dirty="0"/>
          </a:p>
        </p:txBody>
      </p:sp>
      <p:grpSp>
        <p:nvGrpSpPr>
          <p:cNvPr id="10" name="Group 31"/>
          <p:cNvGrpSpPr/>
          <p:nvPr/>
        </p:nvGrpSpPr>
        <p:grpSpPr>
          <a:xfrm>
            <a:off x="2167808" y="4928384"/>
            <a:ext cx="1317199" cy="646331"/>
            <a:chOff x="1295435" y="2507650"/>
            <a:chExt cx="1531764" cy="646331"/>
          </a:xfrm>
        </p:grpSpPr>
        <p:sp>
          <p:nvSpPr>
            <p:cNvPr id="47" name="Rounded Rectangle 46"/>
            <p:cNvSpPr/>
            <p:nvPr/>
          </p:nvSpPr>
          <p:spPr>
            <a:xfrm>
              <a:off x="1295435" y="2507650"/>
              <a:ext cx="1531764" cy="646331"/>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48" name="TextBox 47"/>
            <p:cNvSpPr txBox="1"/>
            <p:nvPr/>
          </p:nvSpPr>
          <p:spPr>
            <a:xfrm>
              <a:off x="1484275" y="2538427"/>
              <a:ext cx="1154082" cy="584776"/>
            </a:xfrm>
            <a:prstGeom prst="rect">
              <a:avLst/>
            </a:prstGeom>
            <a:noFill/>
            <a:ln>
              <a:noFill/>
            </a:ln>
          </p:spPr>
          <p:txBody>
            <a:bodyPr wrap="none" rtlCol="0">
              <a:spAutoFit/>
            </a:bodyPr>
            <a:lstStyle/>
            <a:p>
              <a:pPr algn="ctr"/>
              <a:r>
                <a:rPr lang="en-US" sz="1600" dirty="0" err="1" smtClean="0"/>
                <a:t>Poincaré</a:t>
              </a:r>
              <a:endParaRPr lang="en-US" sz="1600" dirty="0" smtClean="0"/>
            </a:p>
            <a:p>
              <a:pPr algn="ctr"/>
              <a:r>
                <a:rPr lang="en-US" sz="1600" dirty="0" smtClean="0"/>
                <a:t>Analysis</a:t>
              </a:r>
              <a:endParaRPr lang="en-US" sz="1600" dirty="0"/>
            </a:p>
          </p:txBody>
        </p:sp>
      </p:grpSp>
      <p:grpSp>
        <p:nvGrpSpPr>
          <p:cNvPr id="11" name="Group 36"/>
          <p:cNvGrpSpPr/>
          <p:nvPr/>
        </p:nvGrpSpPr>
        <p:grpSpPr>
          <a:xfrm>
            <a:off x="1999857" y="1398955"/>
            <a:ext cx="1653101" cy="822960"/>
            <a:chOff x="1484511" y="1310640"/>
            <a:chExt cx="1922383" cy="822960"/>
          </a:xfrm>
        </p:grpSpPr>
        <p:sp>
          <p:nvSpPr>
            <p:cNvPr id="45" name="Rectangle 44"/>
            <p:cNvSpPr/>
            <p:nvPr/>
          </p:nvSpPr>
          <p:spPr>
            <a:xfrm>
              <a:off x="1484511" y="1310640"/>
              <a:ext cx="1922383" cy="822960"/>
            </a:xfrm>
            <a:prstGeom prst="rect">
              <a:avLst/>
            </a:prstGeom>
            <a:solidFill>
              <a:srgbClr val="D20000"/>
            </a:solidFill>
            <a:ln w="47625">
              <a:solidFill>
                <a:srgbClr val="D20000"/>
              </a:solidFill>
            </a:ln>
          </p:spPr>
          <p:style>
            <a:lnRef idx="1">
              <a:schemeClr val="accent1"/>
            </a:lnRef>
            <a:fillRef idx="3">
              <a:schemeClr val="accent1"/>
            </a:fillRef>
            <a:effectRef idx="2">
              <a:schemeClr val="accent1"/>
            </a:effectRef>
            <a:fontRef idx="minor">
              <a:schemeClr val="lt1"/>
            </a:fontRef>
          </p:style>
        </p:sp>
        <p:sp>
          <p:nvSpPr>
            <p:cNvPr id="46" name="TextBox 45"/>
            <p:cNvSpPr txBox="1"/>
            <p:nvPr/>
          </p:nvSpPr>
          <p:spPr>
            <a:xfrm>
              <a:off x="1726619" y="1398955"/>
              <a:ext cx="1438166" cy="646331"/>
            </a:xfrm>
            <a:prstGeom prst="rect">
              <a:avLst/>
            </a:prstGeom>
            <a:noFill/>
            <a:ln>
              <a:noFill/>
            </a:ln>
          </p:spPr>
          <p:txBody>
            <a:bodyPr wrap="none" rtlCol="0">
              <a:spAutoFit/>
            </a:bodyPr>
            <a:lstStyle/>
            <a:p>
              <a:pPr algn="ctr"/>
              <a:r>
                <a:rPr lang="en-US" dirty="0" smtClean="0">
                  <a:solidFill>
                    <a:srgbClr val="FFFFFF"/>
                  </a:solidFill>
                </a:rPr>
                <a:t>Linear </a:t>
              </a:r>
            </a:p>
            <a:p>
              <a:pPr algn="ctr"/>
              <a:r>
                <a:rPr lang="en-US" dirty="0" smtClean="0">
                  <a:solidFill>
                    <a:srgbClr val="FFFFFF"/>
                  </a:solidFill>
                </a:rPr>
                <a:t>Properties</a:t>
              </a:r>
              <a:endParaRPr lang="en-US" dirty="0">
                <a:solidFill>
                  <a:srgbClr val="FFFFFF"/>
                </a:solidFill>
              </a:endParaRPr>
            </a:p>
          </p:txBody>
        </p:sp>
      </p:grpSp>
      <p:grpSp>
        <p:nvGrpSpPr>
          <p:cNvPr id="12" name="Group 24"/>
          <p:cNvGrpSpPr/>
          <p:nvPr/>
        </p:nvGrpSpPr>
        <p:grpSpPr>
          <a:xfrm>
            <a:off x="3965275" y="2459951"/>
            <a:ext cx="1317199" cy="646331"/>
            <a:chOff x="1295400" y="2484567"/>
            <a:chExt cx="1531764" cy="646331"/>
          </a:xfrm>
        </p:grpSpPr>
        <p:sp>
          <p:nvSpPr>
            <p:cNvPr id="69" name="Rounded Rectangle 68"/>
            <p:cNvSpPr/>
            <p:nvPr/>
          </p:nvSpPr>
          <p:spPr>
            <a:xfrm>
              <a:off x="1295400" y="2484567"/>
              <a:ext cx="1531764" cy="646331"/>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70" name="TextBox 69"/>
            <p:cNvSpPr txBox="1"/>
            <p:nvPr/>
          </p:nvSpPr>
          <p:spPr>
            <a:xfrm>
              <a:off x="1450177" y="2515344"/>
              <a:ext cx="1222210" cy="584776"/>
            </a:xfrm>
            <a:prstGeom prst="rect">
              <a:avLst/>
            </a:prstGeom>
            <a:noFill/>
            <a:ln>
              <a:noFill/>
            </a:ln>
          </p:spPr>
          <p:txBody>
            <a:bodyPr wrap="none" rtlCol="0">
              <a:spAutoFit/>
            </a:bodyPr>
            <a:lstStyle/>
            <a:p>
              <a:pPr algn="ctr"/>
              <a:r>
                <a:rPr lang="en-US" sz="1600" dirty="0" err="1" smtClean="0"/>
                <a:t>Multiorder</a:t>
              </a:r>
              <a:endParaRPr lang="en-US" sz="1600" dirty="0" smtClean="0"/>
            </a:p>
            <a:p>
              <a:pPr algn="ctr"/>
              <a:r>
                <a:rPr lang="en-US" sz="1600" dirty="0" smtClean="0"/>
                <a:t>Histograms</a:t>
              </a:r>
              <a:endParaRPr lang="en-US" sz="1600" dirty="0"/>
            </a:p>
          </p:txBody>
        </p:sp>
      </p:grpSp>
      <p:grpSp>
        <p:nvGrpSpPr>
          <p:cNvPr id="13" name="Group 25"/>
          <p:cNvGrpSpPr/>
          <p:nvPr/>
        </p:nvGrpSpPr>
        <p:grpSpPr>
          <a:xfrm>
            <a:off x="3965275" y="3251984"/>
            <a:ext cx="1317199" cy="646331"/>
            <a:chOff x="1295435" y="2507650"/>
            <a:chExt cx="1531764" cy="646331"/>
          </a:xfrm>
        </p:grpSpPr>
        <p:sp>
          <p:nvSpPr>
            <p:cNvPr id="67" name="Rounded Rectangle 66"/>
            <p:cNvSpPr/>
            <p:nvPr/>
          </p:nvSpPr>
          <p:spPr>
            <a:xfrm>
              <a:off x="1295435" y="2507650"/>
              <a:ext cx="1531764" cy="646331"/>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68" name="TextBox 67"/>
            <p:cNvSpPr txBox="1"/>
            <p:nvPr/>
          </p:nvSpPr>
          <p:spPr>
            <a:xfrm>
              <a:off x="1564076" y="2538427"/>
              <a:ext cx="994483" cy="584776"/>
            </a:xfrm>
            <a:prstGeom prst="rect">
              <a:avLst/>
            </a:prstGeom>
            <a:noFill/>
            <a:ln>
              <a:noFill/>
            </a:ln>
          </p:spPr>
          <p:txBody>
            <a:bodyPr wrap="none" rtlCol="0">
              <a:spAutoFit/>
            </a:bodyPr>
            <a:lstStyle/>
            <a:p>
              <a:pPr algn="ctr"/>
              <a:r>
                <a:rPr lang="en-US" sz="1600" dirty="0" err="1" smtClean="0"/>
                <a:t>Poincaré</a:t>
              </a:r>
              <a:endParaRPr lang="en-US" sz="1600" dirty="0" smtClean="0"/>
            </a:p>
            <a:p>
              <a:pPr algn="ctr"/>
              <a:r>
                <a:rPr lang="en-US" sz="1600" dirty="0" smtClean="0"/>
                <a:t>Analysis</a:t>
              </a:r>
              <a:endParaRPr lang="en-US" sz="1600" dirty="0"/>
            </a:p>
          </p:txBody>
        </p:sp>
      </p:grpSp>
      <p:grpSp>
        <p:nvGrpSpPr>
          <p:cNvPr id="14" name="Group 28"/>
          <p:cNvGrpSpPr/>
          <p:nvPr/>
        </p:nvGrpSpPr>
        <p:grpSpPr>
          <a:xfrm>
            <a:off x="3965275" y="4090184"/>
            <a:ext cx="1317199" cy="646331"/>
            <a:chOff x="1384094" y="2507650"/>
            <a:chExt cx="1531764" cy="646331"/>
          </a:xfrm>
        </p:grpSpPr>
        <p:sp>
          <p:nvSpPr>
            <p:cNvPr id="65" name="Rounded Rectangle 64"/>
            <p:cNvSpPr/>
            <p:nvPr/>
          </p:nvSpPr>
          <p:spPr>
            <a:xfrm>
              <a:off x="1384094" y="2507650"/>
              <a:ext cx="1531764" cy="646331"/>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66" name="TextBox 65"/>
            <p:cNvSpPr txBox="1"/>
            <p:nvPr/>
          </p:nvSpPr>
          <p:spPr>
            <a:xfrm>
              <a:off x="1453261" y="2538427"/>
              <a:ext cx="1393430" cy="584776"/>
            </a:xfrm>
            <a:prstGeom prst="rect">
              <a:avLst/>
            </a:prstGeom>
            <a:noFill/>
            <a:ln>
              <a:noFill/>
            </a:ln>
          </p:spPr>
          <p:txBody>
            <a:bodyPr wrap="none" rtlCol="0">
              <a:spAutoFit/>
            </a:bodyPr>
            <a:lstStyle/>
            <a:p>
              <a:pPr algn="ctr"/>
              <a:r>
                <a:rPr lang="en-US" sz="1600" dirty="0" smtClean="0"/>
                <a:t>Surrogate</a:t>
              </a:r>
            </a:p>
            <a:p>
              <a:pPr algn="ctr"/>
              <a:r>
                <a:rPr lang="en-US" sz="1600" dirty="0" smtClean="0"/>
                <a:t>Comparisons</a:t>
              </a:r>
              <a:endParaRPr lang="en-US" sz="1600" dirty="0"/>
            </a:p>
          </p:txBody>
        </p:sp>
      </p:grpSp>
      <p:grpSp>
        <p:nvGrpSpPr>
          <p:cNvPr id="15" name="Group 31"/>
          <p:cNvGrpSpPr/>
          <p:nvPr/>
        </p:nvGrpSpPr>
        <p:grpSpPr>
          <a:xfrm>
            <a:off x="3965275" y="4928384"/>
            <a:ext cx="1317199" cy="646331"/>
            <a:chOff x="1295435" y="2507650"/>
            <a:chExt cx="1531764" cy="646331"/>
          </a:xfrm>
        </p:grpSpPr>
        <p:sp>
          <p:nvSpPr>
            <p:cNvPr id="63" name="Rounded Rectangle 62"/>
            <p:cNvSpPr/>
            <p:nvPr/>
          </p:nvSpPr>
          <p:spPr>
            <a:xfrm>
              <a:off x="1295435" y="2507650"/>
              <a:ext cx="1531764" cy="646331"/>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64" name="TextBox 63"/>
            <p:cNvSpPr txBox="1"/>
            <p:nvPr/>
          </p:nvSpPr>
          <p:spPr>
            <a:xfrm>
              <a:off x="1455773" y="2538427"/>
              <a:ext cx="1211089" cy="584776"/>
            </a:xfrm>
            <a:prstGeom prst="rect">
              <a:avLst/>
            </a:prstGeom>
            <a:noFill/>
            <a:ln>
              <a:noFill/>
            </a:ln>
          </p:spPr>
          <p:txBody>
            <a:bodyPr wrap="none" rtlCol="0">
              <a:spAutoFit/>
            </a:bodyPr>
            <a:lstStyle/>
            <a:p>
              <a:pPr algn="ctr"/>
              <a:r>
                <a:rPr lang="en-US" sz="1600" dirty="0" smtClean="0"/>
                <a:t>Mutual</a:t>
              </a:r>
            </a:p>
            <a:p>
              <a:pPr algn="ctr"/>
              <a:r>
                <a:rPr lang="en-US" sz="1600" dirty="0" smtClean="0"/>
                <a:t>Information</a:t>
              </a:r>
              <a:endParaRPr lang="en-US" sz="1600" dirty="0"/>
            </a:p>
          </p:txBody>
        </p:sp>
      </p:grpSp>
      <p:grpSp>
        <p:nvGrpSpPr>
          <p:cNvPr id="16" name="Group 36"/>
          <p:cNvGrpSpPr/>
          <p:nvPr/>
        </p:nvGrpSpPr>
        <p:grpSpPr>
          <a:xfrm>
            <a:off x="3797324" y="1398955"/>
            <a:ext cx="1653101" cy="822960"/>
            <a:chOff x="1484511" y="1310640"/>
            <a:chExt cx="1922383" cy="822960"/>
          </a:xfrm>
        </p:grpSpPr>
        <p:sp>
          <p:nvSpPr>
            <p:cNvPr id="61" name="Rectangle 60"/>
            <p:cNvSpPr/>
            <p:nvPr/>
          </p:nvSpPr>
          <p:spPr>
            <a:xfrm>
              <a:off x="1484511" y="1310640"/>
              <a:ext cx="1922383" cy="822960"/>
            </a:xfrm>
            <a:prstGeom prst="rect">
              <a:avLst/>
            </a:prstGeom>
            <a:solidFill>
              <a:srgbClr val="008000"/>
            </a:solidFill>
            <a:ln w="47625">
              <a:solidFill>
                <a:srgbClr val="008000"/>
              </a:solidFill>
            </a:ln>
          </p:spPr>
          <p:style>
            <a:lnRef idx="1">
              <a:schemeClr val="accent1"/>
            </a:lnRef>
            <a:fillRef idx="3">
              <a:schemeClr val="accent1"/>
            </a:fillRef>
            <a:effectRef idx="2">
              <a:schemeClr val="accent1"/>
            </a:effectRef>
            <a:fontRef idx="minor">
              <a:schemeClr val="lt1"/>
            </a:fontRef>
          </p:style>
        </p:sp>
        <p:sp>
          <p:nvSpPr>
            <p:cNvPr id="62" name="TextBox 61"/>
            <p:cNvSpPr txBox="1"/>
            <p:nvPr/>
          </p:nvSpPr>
          <p:spPr>
            <a:xfrm>
              <a:off x="1726619" y="1398955"/>
              <a:ext cx="1438166" cy="646331"/>
            </a:xfrm>
            <a:prstGeom prst="rect">
              <a:avLst/>
            </a:prstGeom>
            <a:noFill/>
            <a:ln>
              <a:noFill/>
            </a:ln>
          </p:spPr>
          <p:txBody>
            <a:bodyPr wrap="none" rtlCol="0">
              <a:spAutoFit/>
            </a:bodyPr>
            <a:lstStyle/>
            <a:p>
              <a:pPr algn="ctr"/>
              <a:r>
                <a:rPr lang="en-US" dirty="0" smtClean="0">
                  <a:solidFill>
                    <a:srgbClr val="FFFFFF"/>
                  </a:solidFill>
                </a:rPr>
                <a:t>Nonlinear </a:t>
              </a:r>
            </a:p>
            <a:p>
              <a:pPr algn="ctr"/>
              <a:r>
                <a:rPr lang="en-US" dirty="0" smtClean="0">
                  <a:solidFill>
                    <a:srgbClr val="FFFFFF"/>
                  </a:solidFill>
                </a:rPr>
                <a:t>Properties</a:t>
              </a:r>
              <a:endParaRPr lang="en-US" dirty="0">
                <a:solidFill>
                  <a:srgbClr val="FFFFFF"/>
                </a:solidFill>
              </a:endParaRPr>
            </a:p>
          </p:txBody>
        </p:sp>
      </p:grpSp>
      <p:grpSp>
        <p:nvGrpSpPr>
          <p:cNvPr id="17" name="Group 72"/>
          <p:cNvGrpSpPr/>
          <p:nvPr/>
        </p:nvGrpSpPr>
        <p:grpSpPr>
          <a:xfrm>
            <a:off x="5594790" y="1398955"/>
            <a:ext cx="1653101" cy="3337560"/>
            <a:chOff x="1036320" y="1310640"/>
            <a:chExt cx="1922383" cy="3337560"/>
          </a:xfrm>
        </p:grpSpPr>
        <p:grpSp>
          <p:nvGrpSpPr>
            <p:cNvPr id="19" name="Group 24"/>
            <p:cNvGrpSpPr/>
            <p:nvPr/>
          </p:nvGrpSpPr>
          <p:grpSpPr>
            <a:xfrm>
              <a:off x="1231629" y="2371636"/>
              <a:ext cx="1531764" cy="646331"/>
              <a:chOff x="1295400" y="2484567"/>
              <a:chExt cx="1531764" cy="646331"/>
            </a:xfrm>
          </p:grpSpPr>
          <p:sp>
            <p:nvSpPr>
              <p:cNvPr id="87" name="Rounded Rectangle 86"/>
              <p:cNvSpPr/>
              <p:nvPr/>
            </p:nvSpPr>
            <p:spPr>
              <a:xfrm>
                <a:off x="1295400" y="2484567"/>
                <a:ext cx="1531764" cy="646331"/>
              </a:xfrm>
              <a:prstGeom prst="roundRect">
                <a:avLst/>
              </a:prstGeom>
              <a:solidFill>
                <a:srgbClr val="EBEA8A"/>
              </a:solidFill>
              <a:ln>
                <a:noFill/>
              </a:ln>
            </p:spPr>
            <p:style>
              <a:lnRef idx="1">
                <a:schemeClr val="accent1"/>
              </a:lnRef>
              <a:fillRef idx="3">
                <a:schemeClr val="accent1"/>
              </a:fillRef>
              <a:effectRef idx="2">
                <a:schemeClr val="accent1"/>
              </a:effectRef>
              <a:fontRef idx="minor">
                <a:schemeClr val="lt1"/>
              </a:fontRef>
            </p:style>
          </p:sp>
          <p:sp>
            <p:nvSpPr>
              <p:cNvPr id="88" name="TextBox 87"/>
              <p:cNvSpPr txBox="1"/>
              <p:nvPr/>
            </p:nvSpPr>
            <p:spPr>
              <a:xfrm>
                <a:off x="1475405" y="2515344"/>
                <a:ext cx="1188246" cy="584776"/>
              </a:xfrm>
              <a:prstGeom prst="rect">
                <a:avLst/>
              </a:prstGeom>
              <a:noFill/>
              <a:ln>
                <a:noFill/>
              </a:ln>
            </p:spPr>
            <p:txBody>
              <a:bodyPr wrap="none" rtlCol="0">
                <a:spAutoFit/>
              </a:bodyPr>
              <a:lstStyle/>
              <a:p>
                <a:pPr algn="ctr"/>
                <a:r>
                  <a:rPr lang="en-US" sz="1600" dirty="0" smtClean="0"/>
                  <a:t>Correlation</a:t>
                </a:r>
              </a:p>
              <a:p>
                <a:pPr algn="ctr"/>
                <a:r>
                  <a:rPr lang="en-US" sz="1600" dirty="0" smtClean="0"/>
                  <a:t>Dimension</a:t>
                </a:r>
                <a:endParaRPr lang="en-US" sz="1600" dirty="0"/>
              </a:p>
            </p:txBody>
          </p:sp>
        </p:grpSp>
        <p:grpSp>
          <p:nvGrpSpPr>
            <p:cNvPr id="20" name="Group 25"/>
            <p:cNvGrpSpPr/>
            <p:nvPr/>
          </p:nvGrpSpPr>
          <p:grpSpPr>
            <a:xfrm>
              <a:off x="1231629" y="3163669"/>
              <a:ext cx="1531764" cy="646331"/>
              <a:chOff x="1295435" y="2507650"/>
              <a:chExt cx="1531764" cy="646331"/>
            </a:xfrm>
          </p:grpSpPr>
          <p:sp>
            <p:nvSpPr>
              <p:cNvPr id="85" name="Rounded Rectangle 84"/>
              <p:cNvSpPr/>
              <p:nvPr/>
            </p:nvSpPr>
            <p:spPr>
              <a:xfrm>
                <a:off x="1295435" y="2507650"/>
                <a:ext cx="1531764" cy="646331"/>
              </a:xfrm>
              <a:prstGeom prst="roundRect">
                <a:avLst/>
              </a:prstGeom>
              <a:solidFill>
                <a:srgbClr val="EBEA8A"/>
              </a:solidFill>
              <a:ln>
                <a:noFill/>
              </a:ln>
            </p:spPr>
            <p:style>
              <a:lnRef idx="1">
                <a:schemeClr val="accent1"/>
              </a:lnRef>
              <a:fillRef idx="3">
                <a:schemeClr val="accent1"/>
              </a:fillRef>
              <a:effectRef idx="2">
                <a:schemeClr val="accent1"/>
              </a:effectRef>
              <a:fontRef idx="minor">
                <a:schemeClr val="lt1"/>
              </a:fontRef>
            </p:style>
          </p:sp>
          <p:sp>
            <p:nvSpPr>
              <p:cNvPr id="86" name="TextBox 85"/>
              <p:cNvSpPr txBox="1"/>
              <p:nvPr/>
            </p:nvSpPr>
            <p:spPr>
              <a:xfrm>
                <a:off x="1526555" y="2538427"/>
                <a:ext cx="1069524" cy="584776"/>
              </a:xfrm>
              <a:prstGeom prst="rect">
                <a:avLst/>
              </a:prstGeom>
              <a:noFill/>
              <a:ln>
                <a:noFill/>
              </a:ln>
            </p:spPr>
            <p:txBody>
              <a:bodyPr wrap="none" rtlCol="0">
                <a:spAutoFit/>
              </a:bodyPr>
              <a:lstStyle/>
              <a:p>
                <a:pPr algn="ctr"/>
                <a:r>
                  <a:rPr lang="en-US" sz="1600" dirty="0" err="1" smtClean="0"/>
                  <a:t>Lyapunov</a:t>
                </a:r>
                <a:endParaRPr lang="en-US" sz="1600" dirty="0" smtClean="0"/>
              </a:p>
              <a:p>
                <a:pPr algn="ctr"/>
                <a:r>
                  <a:rPr lang="en-US" sz="1600" dirty="0" smtClean="0"/>
                  <a:t>Exponent</a:t>
                </a:r>
                <a:endParaRPr lang="en-US" sz="1600" dirty="0"/>
              </a:p>
            </p:txBody>
          </p:sp>
        </p:grpSp>
        <p:grpSp>
          <p:nvGrpSpPr>
            <p:cNvPr id="21" name="Group 28"/>
            <p:cNvGrpSpPr/>
            <p:nvPr/>
          </p:nvGrpSpPr>
          <p:grpSpPr>
            <a:xfrm>
              <a:off x="1288056" y="4001869"/>
              <a:ext cx="1553230" cy="646331"/>
              <a:chOff x="1375368" y="2507650"/>
              <a:chExt cx="1553230" cy="646331"/>
            </a:xfrm>
          </p:grpSpPr>
          <p:sp>
            <p:nvSpPr>
              <p:cNvPr id="83" name="Rounded Rectangle 82"/>
              <p:cNvSpPr/>
              <p:nvPr/>
            </p:nvSpPr>
            <p:spPr>
              <a:xfrm>
                <a:off x="1386101" y="2507650"/>
                <a:ext cx="1531764" cy="646331"/>
              </a:xfrm>
              <a:prstGeom prst="roundRect">
                <a:avLst/>
              </a:prstGeom>
              <a:solidFill>
                <a:srgbClr val="EBEA8A"/>
              </a:solidFill>
              <a:ln>
                <a:noFill/>
              </a:ln>
            </p:spPr>
            <p:style>
              <a:lnRef idx="1">
                <a:schemeClr val="accent1"/>
              </a:lnRef>
              <a:fillRef idx="3">
                <a:schemeClr val="accent1"/>
              </a:fillRef>
              <a:effectRef idx="2">
                <a:schemeClr val="accent1"/>
              </a:effectRef>
              <a:fontRef idx="minor">
                <a:schemeClr val="lt1"/>
              </a:fontRef>
            </p:style>
          </p:sp>
          <p:sp>
            <p:nvSpPr>
              <p:cNvPr id="84" name="TextBox 83"/>
              <p:cNvSpPr txBox="1"/>
              <p:nvPr/>
            </p:nvSpPr>
            <p:spPr>
              <a:xfrm>
                <a:off x="1375368" y="2538427"/>
                <a:ext cx="1553230" cy="584776"/>
              </a:xfrm>
              <a:prstGeom prst="rect">
                <a:avLst/>
              </a:prstGeom>
              <a:noFill/>
              <a:ln>
                <a:noFill/>
              </a:ln>
            </p:spPr>
            <p:txBody>
              <a:bodyPr wrap="none" rtlCol="0">
                <a:spAutoFit/>
              </a:bodyPr>
              <a:lstStyle/>
              <a:p>
                <a:pPr algn="ctr"/>
                <a:r>
                  <a:rPr lang="en-US" sz="1600" dirty="0" smtClean="0"/>
                  <a:t>Visual </a:t>
                </a:r>
              </a:p>
              <a:p>
                <a:pPr algn="ctr"/>
                <a:r>
                  <a:rPr lang="en-US" sz="1600" dirty="0" smtClean="0"/>
                  <a:t>Reconstruction</a:t>
                </a:r>
                <a:endParaRPr lang="en-US" sz="1600" dirty="0"/>
              </a:p>
            </p:txBody>
          </p:sp>
        </p:grpSp>
        <p:grpSp>
          <p:nvGrpSpPr>
            <p:cNvPr id="22" name="Group 36"/>
            <p:cNvGrpSpPr/>
            <p:nvPr/>
          </p:nvGrpSpPr>
          <p:grpSpPr>
            <a:xfrm>
              <a:off x="1036320" y="1310640"/>
              <a:ext cx="1922383" cy="822960"/>
              <a:chOff x="1484511" y="1310640"/>
              <a:chExt cx="1922383" cy="822960"/>
            </a:xfrm>
          </p:grpSpPr>
          <p:sp>
            <p:nvSpPr>
              <p:cNvPr id="79" name="Rectangle 78"/>
              <p:cNvSpPr/>
              <p:nvPr/>
            </p:nvSpPr>
            <p:spPr>
              <a:xfrm>
                <a:off x="1484511" y="1310640"/>
                <a:ext cx="1922383" cy="822960"/>
              </a:xfrm>
              <a:prstGeom prst="rect">
                <a:avLst/>
              </a:prstGeom>
              <a:solidFill>
                <a:srgbClr val="FFFF00"/>
              </a:solidFill>
              <a:ln w="47625">
                <a:solidFill>
                  <a:srgbClr val="FFFF00"/>
                </a:solidFill>
              </a:ln>
            </p:spPr>
            <p:style>
              <a:lnRef idx="1">
                <a:schemeClr val="accent1"/>
              </a:lnRef>
              <a:fillRef idx="3">
                <a:schemeClr val="accent1"/>
              </a:fillRef>
              <a:effectRef idx="2">
                <a:schemeClr val="accent1"/>
              </a:effectRef>
              <a:fontRef idx="minor">
                <a:schemeClr val="lt1"/>
              </a:fontRef>
            </p:style>
          </p:sp>
          <p:sp>
            <p:nvSpPr>
              <p:cNvPr id="80" name="TextBox 79"/>
              <p:cNvSpPr txBox="1"/>
              <p:nvPr/>
            </p:nvSpPr>
            <p:spPr>
              <a:xfrm>
                <a:off x="1827346" y="1398955"/>
                <a:ext cx="1236712" cy="646331"/>
              </a:xfrm>
              <a:prstGeom prst="rect">
                <a:avLst/>
              </a:prstGeom>
              <a:noFill/>
              <a:ln>
                <a:noFill/>
              </a:ln>
            </p:spPr>
            <p:txBody>
              <a:bodyPr wrap="none" rtlCol="0">
                <a:spAutoFit/>
              </a:bodyPr>
              <a:lstStyle/>
              <a:p>
                <a:pPr algn="ctr"/>
                <a:r>
                  <a:rPr lang="en-US" dirty="0" smtClean="0"/>
                  <a:t>Attractor </a:t>
                </a:r>
              </a:p>
              <a:p>
                <a:pPr algn="ctr"/>
                <a:r>
                  <a:rPr lang="en-US" dirty="0" smtClean="0"/>
                  <a:t>Properties</a:t>
                </a:r>
                <a:endParaRPr lang="en-US" dirty="0"/>
              </a:p>
            </p:txBody>
          </p:sp>
        </p:grpSp>
      </p:grpSp>
      <p:grpSp>
        <p:nvGrpSpPr>
          <p:cNvPr id="25" name="Group 103"/>
          <p:cNvGrpSpPr/>
          <p:nvPr/>
        </p:nvGrpSpPr>
        <p:grpSpPr>
          <a:xfrm>
            <a:off x="7416422" y="1398955"/>
            <a:ext cx="1653101" cy="3337560"/>
            <a:chOff x="1064425" y="1310640"/>
            <a:chExt cx="1922383" cy="3337560"/>
          </a:xfrm>
        </p:grpSpPr>
        <p:grpSp>
          <p:nvGrpSpPr>
            <p:cNvPr id="26" name="Group 24"/>
            <p:cNvGrpSpPr/>
            <p:nvPr/>
          </p:nvGrpSpPr>
          <p:grpSpPr>
            <a:xfrm>
              <a:off x="1236857" y="2371636"/>
              <a:ext cx="1531764" cy="646331"/>
              <a:chOff x="1300628" y="2484567"/>
              <a:chExt cx="1531764" cy="646331"/>
            </a:xfrm>
          </p:grpSpPr>
          <p:sp>
            <p:nvSpPr>
              <p:cNvPr id="115" name="Rounded Rectangle 114"/>
              <p:cNvSpPr/>
              <p:nvPr/>
            </p:nvSpPr>
            <p:spPr>
              <a:xfrm>
                <a:off x="1300628" y="2484567"/>
                <a:ext cx="1531764" cy="646331"/>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sp>
          <p:sp>
            <p:nvSpPr>
              <p:cNvPr id="116" name="TextBox 115"/>
              <p:cNvSpPr txBox="1"/>
              <p:nvPr/>
            </p:nvSpPr>
            <p:spPr>
              <a:xfrm>
                <a:off x="1385403" y="2515344"/>
                <a:ext cx="1362215" cy="584776"/>
              </a:xfrm>
              <a:prstGeom prst="rect">
                <a:avLst/>
              </a:prstGeom>
              <a:noFill/>
              <a:ln>
                <a:noFill/>
              </a:ln>
            </p:spPr>
            <p:txBody>
              <a:bodyPr wrap="none" rtlCol="0">
                <a:spAutoFit/>
              </a:bodyPr>
              <a:lstStyle/>
              <a:p>
                <a:pPr algn="ctr"/>
                <a:r>
                  <a:rPr lang="en-US" sz="1600" dirty="0" smtClean="0"/>
                  <a:t>Mutual</a:t>
                </a:r>
              </a:p>
              <a:p>
                <a:pPr algn="ctr"/>
                <a:r>
                  <a:rPr lang="en-US" sz="1600" dirty="0" smtClean="0"/>
                  <a:t>Information</a:t>
                </a:r>
                <a:endParaRPr lang="en-US" sz="1600" dirty="0"/>
              </a:p>
            </p:txBody>
          </p:sp>
        </p:grpSp>
        <p:grpSp>
          <p:nvGrpSpPr>
            <p:cNvPr id="29" name="Group 25"/>
            <p:cNvGrpSpPr/>
            <p:nvPr/>
          </p:nvGrpSpPr>
          <p:grpSpPr>
            <a:xfrm>
              <a:off x="1231629" y="3163669"/>
              <a:ext cx="1531764" cy="646331"/>
              <a:chOff x="1295435" y="2507650"/>
              <a:chExt cx="1531764" cy="646331"/>
            </a:xfrm>
          </p:grpSpPr>
          <p:sp>
            <p:nvSpPr>
              <p:cNvPr id="113" name="Rounded Rectangle 112"/>
              <p:cNvSpPr/>
              <p:nvPr/>
            </p:nvSpPr>
            <p:spPr>
              <a:xfrm>
                <a:off x="1295435" y="2507650"/>
                <a:ext cx="1531764" cy="646331"/>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sp>
          <p:sp>
            <p:nvSpPr>
              <p:cNvPr id="114" name="TextBox 113"/>
              <p:cNvSpPr txBox="1"/>
              <p:nvPr/>
            </p:nvSpPr>
            <p:spPr>
              <a:xfrm>
                <a:off x="1559781" y="2538427"/>
                <a:ext cx="1003073" cy="584776"/>
              </a:xfrm>
              <a:prstGeom prst="rect">
                <a:avLst/>
              </a:prstGeom>
              <a:noFill/>
              <a:ln>
                <a:noFill/>
              </a:ln>
            </p:spPr>
            <p:txBody>
              <a:bodyPr wrap="none" rtlCol="0">
                <a:spAutoFit/>
              </a:bodyPr>
              <a:lstStyle/>
              <a:p>
                <a:pPr algn="ctr"/>
                <a:r>
                  <a:rPr lang="en-US" sz="1600" dirty="0" smtClean="0"/>
                  <a:t>Sample</a:t>
                </a:r>
              </a:p>
              <a:p>
                <a:pPr algn="ctr"/>
                <a:r>
                  <a:rPr lang="en-US" sz="1600" dirty="0" smtClean="0"/>
                  <a:t>Entropy</a:t>
                </a:r>
                <a:endParaRPr lang="en-US" sz="1600" dirty="0"/>
              </a:p>
            </p:txBody>
          </p:sp>
        </p:grpSp>
        <p:grpSp>
          <p:nvGrpSpPr>
            <p:cNvPr id="32" name="Group 28"/>
            <p:cNvGrpSpPr/>
            <p:nvPr/>
          </p:nvGrpSpPr>
          <p:grpSpPr>
            <a:xfrm>
              <a:off x="1293422" y="4001869"/>
              <a:ext cx="1531763" cy="646331"/>
              <a:chOff x="1380734" y="2507650"/>
              <a:chExt cx="1531763" cy="646331"/>
            </a:xfrm>
          </p:grpSpPr>
          <p:sp>
            <p:nvSpPr>
              <p:cNvPr id="111" name="Rounded Rectangle 110"/>
              <p:cNvSpPr/>
              <p:nvPr/>
            </p:nvSpPr>
            <p:spPr>
              <a:xfrm>
                <a:off x="1380734" y="2507650"/>
                <a:ext cx="1531763" cy="646331"/>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sp>
          <p:sp>
            <p:nvSpPr>
              <p:cNvPr id="112" name="TextBox 111"/>
              <p:cNvSpPr txBox="1"/>
              <p:nvPr/>
            </p:nvSpPr>
            <p:spPr>
              <a:xfrm>
                <a:off x="1394964" y="2538427"/>
                <a:ext cx="1503303" cy="584776"/>
              </a:xfrm>
              <a:prstGeom prst="rect">
                <a:avLst/>
              </a:prstGeom>
              <a:noFill/>
              <a:ln>
                <a:noFill/>
              </a:ln>
            </p:spPr>
            <p:txBody>
              <a:bodyPr wrap="none" rtlCol="0">
                <a:spAutoFit/>
              </a:bodyPr>
              <a:lstStyle/>
              <a:p>
                <a:pPr algn="ctr"/>
                <a:r>
                  <a:rPr lang="en-US" sz="1600" dirty="0" smtClean="0"/>
                  <a:t>Approximate</a:t>
                </a:r>
              </a:p>
              <a:p>
                <a:pPr algn="ctr"/>
                <a:r>
                  <a:rPr lang="en-US" sz="1600" dirty="0" smtClean="0"/>
                  <a:t>Entropy</a:t>
                </a:r>
                <a:endParaRPr lang="en-US" sz="1600" dirty="0"/>
              </a:p>
            </p:txBody>
          </p:sp>
        </p:grpSp>
        <p:grpSp>
          <p:nvGrpSpPr>
            <p:cNvPr id="36" name="Group 36"/>
            <p:cNvGrpSpPr/>
            <p:nvPr/>
          </p:nvGrpSpPr>
          <p:grpSpPr>
            <a:xfrm>
              <a:off x="1064425" y="1310640"/>
              <a:ext cx="1922383" cy="822960"/>
              <a:chOff x="1512616" y="1310640"/>
              <a:chExt cx="1922383" cy="822960"/>
            </a:xfrm>
          </p:grpSpPr>
          <p:sp>
            <p:nvSpPr>
              <p:cNvPr id="109" name="Rectangle 108"/>
              <p:cNvSpPr/>
              <p:nvPr/>
            </p:nvSpPr>
            <p:spPr>
              <a:xfrm>
                <a:off x="1512616" y="1310640"/>
                <a:ext cx="1922383" cy="822960"/>
              </a:xfrm>
              <a:prstGeom prst="rect">
                <a:avLst/>
              </a:prstGeom>
              <a:solidFill>
                <a:schemeClr val="tx1"/>
              </a:solidFill>
              <a:ln w="47625">
                <a:solidFill>
                  <a:schemeClr val="tx1"/>
                </a:solidFill>
              </a:ln>
            </p:spPr>
            <p:style>
              <a:lnRef idx="1">
                <a:schemeClr val="accent1"/>
              </a:lnRef>
              <a:fillRef idx="3">
                <a:schemeClr val="accent1"/>
              </a:fillRef>
              <a:effectRef idx="2">
                <a:schemeClr val="accent1"/>
              </a:effectRef>
              <a:fontRef idx="minor">
                <a:schemeClr val="lt1"/>
              </a:fontRef>
            </p:style>
          </p:sp>
          <p:sp>
            <p:nvSpPr>
              <p:cNvPr id="110" name="TextBox 109"/>
              <p:cNvSpPr txBox="1"/>
              <p:nvPr/>
            </p:nvSpPr>
            <p:spPr>
              <a:xfrm>
                <a:off x="1605565" y="1537454"/>
                <a:ext cx="1736484" cy="369332"/>
              </a:xfrm>
              <a:prstGeom prst="rect">
                <a:avLst/>
              </a:prstGeom>
              <a:noFill/>
              <a:ln>
                <a:noFill/>
              </a:ln>
            </p:spPr>
            <p:txBody>
              <a:bodyPr wrap="none" rtlCol="0">
                <a:spAutoFit/>
              </a:bodyPr>
              <a:lstStyle/>
              <a:p>
                <a:pPr algn="ctr"/>
                <a:r>
                  <a:rPr lang="en-US" dirty="0" smtClean="0">
                    <a:solidFill>
                      <a:srgbClr val="FFFFFF"/>
                    </a:solidFill>
                  </a:rPr>
                  <a:t>Predictability</a:t>
                </a:r>
                <a:endParaRPr lang="en-US" dirty="0">
                  <a:solidFill>
                    <a:srgbClr val="FFFFFF"/>
                  </a:solidFill>
                </a:endParaRPr>
              </a:p>
            </p:txBody>
          </p:sp>
        </p:grpSp>
      </p:grpSp>
      <p:sp>
        <p:nvSpPr>
          <p:cNvPr id="89" name="TextBox 88"/>
          <p:cNvSpPr txBox="1"/>
          <p:nvPr/>
        </p:nvSpPr>
        <p:spPr>
          <a:xfrm>
            <a:off x="1386874" y="0"/>
            <a:ext cx="6370253" cy="1077218"/>
          </a:xfrm>
          <a:prstGeom prst="rect">
            <a:avLst/>
          </a:prstGeom>
          <a:noFill/>
        </p:spPr>
        <p:txBody>
          <a:bodyPr wrap="none" rtlCol="0">
            <a:spAutoFit/>
          </a:bodyPr>
          <a:lstStyle/>
          <a:p>
            <a:pPr algn="ctr"/>
            <a:r>
              <a:rPr lang="en-US" sz="4000" dirty="0" smtClean="0">
                <a:solidFill>
                  <a:srgbClr val="D20000"/>
                </a:solidFill>
              </a:rPr>
              <a:t>Critical Care Bioinformatics</a:t>
            </a:r>
          </a:p>
          <a:p>
            <a:pPr algn="ctr"/>
            <a:r>
              <a:rPr lang="en-US" sz="2400" dirty="0" smtClean="0">
                <a:solidFill>
                  <a:srgbClr val="D20000"/>
                </a:solidFill>
              </a:rPr>
              <a:t>Suite of Complex Systems Analysis Tools</a:t>
            </a:r>
            <a:endParaRPr lang="en-US" sz="2400" dirty="0">
              <a:solidFill>
                <a:srgbClr val="D20000"/>
              </a:solidFill>
            </a:endParaRPr>
          </a:p>
        </p:txBody>
      </p:sp>
      <p:sp>
        <p:nvSpPr>
          <p:cNvPr id="90" name="TextBox 89"/>
          <p:cNvSpPr txBox="1"/>
          <p:nvPr/>
        </p:nvSpPr>
        <p:spPr>
          <a:xfrm>
            <a:off x="5803900" y="5072896"/>
            <a:ext cx="3175000" cy="1384995"/>
          </a:xfrm>
          <a:prstGeom prst="rect">
            <a:avLst/>
          </a:prstGeom>
          <a:noFill/>
        </p:spPr>
        <p:txBody>
          <a:bodyPr wrap="square" rtlCol="0">
            <a:spAutoFit/>
          </a:bodyPr>
          <a:lstStyle/>
          <a:p>
            <a:pPr algn="ctr"/>
            <a:r>
              <a:rPr lang="en-US" sz="1400" dirty="0" err="1" smtClean="0"/>
              <a:t>Jacono</a:t>
            </a:r>
            <a:r>
              <a:rPr lang="en-US" sz="1400" dirty="0" smtClean="0"/>
              <a:t> FJ, De Georgia MA, Wilson CG, Dick TE, </a:t>
            </a:r>
            <a:r>
              <a:rPr lang="en-US" sz="1400" dirty="0" err="1" smtClean="0"/>
              <a:t>Loparo</a:t>
            </a:r>
            <a:r>
              <a:rPr lang="en-US" sz="1400" dirty="0" smtClean="0"/>
              <a:t> KA. Data Acquisition and Complex Systems Analysis in Critical Care: Developing the Intensive Care Unit of the Future. Healthcare Engineering. 2010.</a:t>
            </a:r>
          </a:p>
        </p:txBody>
      </p:sp>
      <p:grpSp>
        <p:nvGrpSpPr>
          <p:cNvPr id="37" name="Group 31"/>
          <p:cNvGrpSpPr/>
          <p:nvPr/>
        </p:nvGrpSpPr>
        <p:grpSpPr>
          <a:xfrm>
            <a:off x="2143467" y="5764467"/>
            <a:ext cx="1317199" cy="646331"/>
            <a:chOff x="1295435" y="2507650"/>
            <a:chExt cx="1531764" cy="646331"/>
          </a:xfrm>
        </p:grpSpPr>
        <p:sp>
          <p:nvSpPr>
            <p:cNvPr id="92" name="Rounded Rectangle 91"/>
            <p:cNvSpPr/>
            <p:nvPr/>
          </p:nvSpPr>
          <p:spPr>
            <a:xfrm>
              <a:off x="1295435" y="2507650"/>
              <a:ext cx="1531764" cy="646331"/>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sp>
        <p:sp>
          <p:nvSpPr>
            <p:cNvPr id="93" name="TextBox 92"/>
            <p:cNvSpPr txBox="1"/>
            <p:nvPr/>
          </p:nvSpPr>
          <p:spPr>
            <a:xfrm>
              <a:off x="1484275" y="2538427"/>
              <a:ext cx="1154082" cy="584776"/>
            </a:xfrm>
            <a:prstGeom prst="rect">
              <a:avLst/>
            </a:prstGeom>
            <a:noFill/>
            <a:ln>
              <a:noFill/>
            </a:ln>
          </p:spPr>
          <p:txBody>
            <a:bodyPr wrap="none" rtlCol="0">
              <a:spAutoFit/>
            </a:bodyPr>
            <a:lstStyle/>
            <a:p>
              <a:pPr algn="ctr"/>
              <a:r>
                <a:rPr lang="en-US" sz="1600" dirty="0" smtClean="0"/>
                <a:t>Frequency</a:t>
              </a:r>
            </a:p>
            <a:p>
              <a:pPr algn="ctr"/>
              <a:r>
                <a:rPr lang="en-US" sz="1600" dirty="0" smtClean="0"/>
                <a:t>Analysis</a:t>
              </a:r>
              <a:endParaRPr lang="en-US" sz="1600" dirty="0"/>
            </a:p>
          </p:txBody>
        </p:sp>
      </p:grpSp>
    </p:spTree>
    <p:extLst>
      <p:ext uri="{BB962C8B-B14F-4D97-AF65-F5344CB8AC3E}">
        <p14:creationId xmlns:p14="http://schemas.microsoft.com/office/powerpoint/2010/main" val="40051435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01 at 2.21.01 PM.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74800" y="0"/>
            <a:ext cx="5862025" cy="6858000"/>
          </a:xfrm>
          <a:prstGeom prst="rect">
            <a:avLst/>
          </a:prstGeom>
        </p:spPr>
      </p:pic>
      <p:pic>
        <p:nvPicPr>
          <p:cNvPr id="5" name="Picture 4" descr="Screen Shot 2012-10-01 at 2.21.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31" y="1894600"/>
            <a:ext cx="8625569" cy="2410700"/>
          </a:xfrm>
          <a:prstGeom prst="rect">
            <a:avLst/>
          </a:prstGeom>
        </p:spPr>
      </p:pic>
    </p:spTree>
    <p:extLst>
      <p:ext uri="{BB962C8B-B14F-4D97-AF65-F5344CB8AC3E}">
        <p14:creationId xmlns:p14="http://schemas.microsoft.com/office/powerpoint/2010/main" val="170868034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01 at 2.21.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0"/>
            <a:ext cx="5862025" cy="6858000"/>
          </a:xfrm>
          <a:prstGeom prst="rect">
            <a:avLst/>
          </a:prstGeom>
        </p:spPr>
      </p:pic>
    </p:spTree>
    <p:extLst>
      <p:ext uri="{BB962C8B-B14F-4D97-AF65-F5344CB8AC3E}">
        <p14:creationId xmlns:p14="http://schemas.microsoft.com/office/powerpoint/2010/main" val="333220837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343400" y="3124200"/>
            <a:ext cx="1295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InfoSphere</a:t>
            </a:r>
            <a:r>
              <a:rPr lang="en-US" sz="1200" dirty="0" smtClean="0"/>
              <a:t> Streams</a:t>
            </a:r>
            <a:endParaRPr lang="en-US" sz="1200" dirty="0"/>
          </a:p>
        </p:txBody>
      </p:sp>
      <p:pic>
        <p:nvPicPr>
          <p:cNvPr id="7" name="Picture 6"/>
          <p:cNvPicPr>
            <a:picLocks noChangeAspect="1"/>
          </p:cNvPicPr>
          <p:nvPr/>
        </p:nvPicPr>
        <p:blipFill>
          <a:blip r:embed="rId3"/>
          <a:stretch>
            <a:fillRect/>
          </a:stretch>
        </p:blipFill>
        <p:spPr>
          <a:xfrm>
            <a:off x="1207705" y="5495474"/>
            <a:ext cx="1513720" cy="1142255"/>
          </a:xfrm>
          <a:prstGeom prst="rect">
            <a:avLst/>
          </a:prstGeom>
        </p:spPr>
      </p:pic>
      <p:pic>
        <p:nvPicPr>
          <p:cNvPr id="32" name="Picture 31" descr="A descripti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880" y="5588000"/>
            <a:ext cx="1637112" cy="1128779"/>
          </a:xfrm>
          <a:prstGeom prst="rect">
            <a:avLst/>
          </a:prstGeom>
          <a:noFill/>
          <a:ln>
            <a:noFill/>
          </a:ln>
        </p:spPr>
      </p:pic>
      <p:pic>
        <p:nvPicPr>
          <p:cNvPr id="6" name="Picture 5"/>
          <p:cNvPicPr>
            <a:picLocks noChangeAspect="1"/>
          </p:cNvPicPr>
          <p:nvPr/>
        </p:nvPicPr>
        <p:blipFill>
          <a:blip r:embed="rId5"/>
          <a:stretch>
            <a:fillRect/>
          </a:stretch>
        </p:blipFill>
        <p:spPr>
          <a:xfrm>
            <a:off x="1602618" y="641044"/>
            <a:ext cx="2120475" cy="1136952"/>
          </a:xfrm>
          <a:prstGeom prst="rect">
            <a:avLst/>
          </a:prstGeom>
        </p:spPr>
      </p:pic>
      <p:graphicFrame>
        <p:nvGraphicFramePr>
          <p:cNvPr id="16" name="Diagram 15"/>
          <p:cNvGraphicFramePr/>
          <p:nvPr>
            <p:extLst/>
          </p:nvPr>
        </p:nvGraphicFramePr>
        <p:xfrm>
          <a:off x="1733118" y="3048000"/>
          <a:ext cx="3067482" cy="29587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Rounded Rectangle 23"/>
          <p:cNvSpPr/>
          <p:nvPr/>
        </p:nvSpPr>
        <p:spPr>
          <a:xfrm>
            <a:off x="889000" y="3136900"/>
            <a:ext cx="1447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Hadoop</a:t>
            </a:r>
            <a:r>
              <a:rPr lang="en-US" sz="1200" dirty="0"/>
              <a:t> </a:t>
            </a:r>
            <a:r>
              <a:rPr lang="en-US" sz="1200" dirty="0" smtClean="0"/>
              <a:t>&amp; SQL</a:t>
            </a:r>
          </a:p>
        </p:txBody>
      </p:sp>
      <p:pic>
        <p:nvPicPr>
          <p:cNvPr id="5" name="Picture 78"/>
          <p:cNvPicPr>
            <a:picLocks noChangeAspect="1" noChangeArrowheads="1"/>
          </p:cNvPicPr>
          <p:nvPr/>
        </p:nvPicPr>
        <p:blipFill>
          <a:blip r:embed="rId11"/>
          <a:srcRect t="40546"/>
          <a:stretch>
            <a:fillRect/>
          </a:stretch>
        </p:blipFill>
        <p:spPr bwMode="auto">
          <a:xfrm>
            <a:off x="6184323" y="579120"/>
            <a:ext cx="1740477" cy="1021080"/>
          </a:xfrm>
          <a:prstGeom prst="rect">
            <a:avLst/>
          </a:prstGeom>
          <a:noFill/>
          <a:ln w="9525">
            <a:noFill/>
            <a:miter lim="800000"/>
            <a:headEnd/>
            <a:tailEnd/>
          </a:ln>
        </p:spPr>
      </p:pic>
      <p:graphicFrame>
        <p:nvGraphicFramePr>
          <p:cNvPr id="4" name="Diagram 3"/>
          <p:cNvGraphicFramePr/>
          <p:nvPr>
            <p:extLst/>
          </p:nvPr>
        </p:nvGraphicFramePr>
        <p:xfrm>
          <a:off x="2438400" y="609600"/>
          <a:ext cx="5105400" cy="3271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Oval 2"/>
          <p:cNvSpPr/>
          <p:nvPr/>
        </p:nvSpPr>
        <p:spPr>
          <a:xfrm>
            <a:off x="2675036" y="3873163"/>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Patient-Oriented Translational Research</a:t>
            </a:r>
            <a:endParaRPr lang="en-US" sz="1200" dirty="0"/>
          </a:p>
        </p:txBody>
      </p:sp>
      <p:sp>
        <p:nvSpPr>
          <p:cNvPr id="20" name="Oval 19"/>
          <p:cNvSpPr/>
          <p:nvPr/>
        </p:nvSpPr>
        <p:spPr>
          <a:xfrm>
            <a:off x="4298398" y="1562100"/>
            <a:ext cx="1447800" cy="13716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smtClean="0"/>
              <a:t>Bedside Decision Support</a:t>
            </a:r>
            <a:endParaRPr lang="en-US" sz="1200" dirty="0"/>
          </a:p>
        </p:txBody>
      </p:sp>
      <p:sp>
        <p:nvSpPr>
          <p:cNvPr id="15" name="Rectangle 14"/>
          <p:cNvSpPr/>
          <p:nvPr/>
        </p:nvSpPr>
        <p:spPr>
          <a:xfrm rot="19467547">
            <a:off x="3588950" y="2368656"/>
            <a:ext cx="319697"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Diagram 18"/>
          <p:cNvGraphicFramePr/>
          <p:nvPr>
            <p:extLst/>
          </p:nvPr>
        </p:nvGraphicFramePr>
        <p:xfrm>
          <a:off x="1752600" y="1905000"/>
          <a:ext cx="3534508" cy="194603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2" name="Picture 1" descr="Screen Shot 2014-04-07 at 2.29.20 PM.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50192" y="3936286"/>
            <a:ext cx="3450944" cy="792952"/>
          </a:xfrm>
          <a:prstGeom prst="rect">
            <a:avLst/>
          </a:prstGeom>
        </p:spPr>
      </p:pic>
      <p:pic>
        <p:nvPicPr>
          <p:cNvPr id="31" name="Picture 5" descr="Bedmas1"/>
          <p:cNvPicPr>
            <a:picLocks noGrp="1" noChangeAspect="1" noChangeArrowheads="1"/>
          </p:cNvPicPr>
          <p:nvPr>
            <p:ph idx="1"/>
          </p:nvPr>
        </p:nvPicPr>
        <p:blipFill>
          <a:blip r:embed="rId23" cstate="print">
            <a:extLst>
              <a:ext uri="{28A0092B-C50C-407E-A947-70E740481C1C}">
                <a14:useLocalDpi xmlns:a14="http://schemas.microsoft.com/office/drawing/2010/main" val="0"/>
              </a:ext>
            </a:extLst>
          </a:blip>
          <a:srcRect/>
          <a:stretch>
            <a:fillRect/>
          </a:stretch>
        </p:blipFill>
        <p:spPr>
          <a:xfrm>
            <a:off x="6906396" y="2156571"/>
            <a:ext cx="1463523" cy="1099952"/>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66800" y="685800"/>
            <a:ext cx="1447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Real-time Visualization</a:t>
            </a:r>
            <a:endParaRPr lang="en-US" sz="1200" dirty="0"/>
          </a:p>
        </p:txBody>
      </p:sp>
      <p:sp>
        <p:nvSpPr>
          <p:cNvPr id="22" name="Rounded Rectangle 21"/>
          <p:cNvSpPr/>
          <p:nvPr/>
        </p:nvSpPr>
        <p:spPr>
          <a:xfrm>
            <a:off x="6934200" y="1676400"/>
            <a:ext cx="1295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t>Bedmaster</a:t>
            </a:r>
            <a:r>
              <a:rPr lang="en-US" sz="1200" dirty="0" smtClean="0"/>
              <a:t> EX w/ </a:t>
            </a:r>
            <a:r>
              <a:rPr lang="en-US" sz="1200" dirty="0" err="1" smtClean="0"/>
              <a:t>Bedcomm</a:t>
            </a:r>
            <a:endParaRPr lang="en-US" sz="1200" dirty="0"/>
          </a:p>
        </p:txBody>
      </p:sp>
      <p:sp>
        <p:nvSpPr>
          <p:cNvPr id="25" name="TextBox 24"/>
          <p:cNvSpPr txBox="1"/>
          <p:nvPr/>
        </p:nvSpPr>
        <p:spPr>
          <a:xfrm>
            <a:off x="304800" y="152400"/>
            <a:ext cx="8305800" cy="707886"/>
          </a:xfrm>
          <a:prstGeom prst="rect">
            <a:avLst/>
          </a:prstGeom>
          <a:noFill/>
        </p:spPr>
        <p:txBody>
          <a:bodyPr wrap="square" rtlCol="0">
            <a:spAutoFit/>
          </a:bodyPr>
          <a:lstStyle/>
          <a:p>
            <a:pPr algn="ctr"/>
            <a:r>
              <a:rPr lang="en-US" sz="2200" b="1" u="sng" dirty="0" smtClean="0"/>
              <a:t>Bedside-to-Bench-to-Bedside  (Two-Way) Translational Research</a:t>
            </a:r>
          </a:p>
          <a:p>
            <a:endParaRPr lang="en-US" u="sng" dirty="0"/>
          </a:p>
        </p:txBody>
      </p:sp>
      <p:pic>
        <p:nvPicPr>
          <p:cNvPr id="26" name="Picture 26" descr="Draper Laboratory"/>
          <p:cNvPicPr>
            <a:picLocks noChangeAspect="1" noChangeArrowheads="1"/>
          </p:cNvPicPr>
          <p:nvPr/>
        </p:nvPicPr>
        <p:blipFill>
          <a:blip r:embed="rId24" cstate="print"/>
          <a:srcRect/>
          <a:stretch>
            <a:fillRect/>
          </a:stretch>
        </p:blipFill>
        <p:spPr bwMode="auto">
          <a:xfrm rot="10800000" flipH="1" flipV="1">
            <a:off x="7048500" y="6246346"/>
            <a:ext cx="1638300" cy="459253"/>
          </a:xfrm>
          <a:prstGeom prst="rect">
            <a:avLst/>
          </a:prstGeom>
          <a:noFill/>
          <a:ln w="9525">
            <a:noFill/>
            <a:miter lim="800000"/>
            <a:headEnd/>
            <a:tailEnd/>
          </a:ln>
        </p:spPr>
      </p:pic>
      <p:pic>
        <p:nvPicPr>
          <p:cNvPr id="35" name="Picture 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845300" y="4879314"/>
            <a:ext cx="1892300" cy="72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Placeholder 56"/>
          <p:cNvPicPr>
            <a:picLocks noChangeAspect="1"/>
          </p:cNvPicPr>
          <p:nvPr/>
        </p:nvPicPr>
        <p:blipFill>
          <a:blip r:embed="rId26" cstate="print">
            <a:extLst>
              <a:ext uri="{28A0092B-C50C-407E-A947-70E740481C1C}">
                <a14:useLocalDpi xmlns:a14="http://schemas.microsoft.com/office/drawing/2010/main" val="0"/>
              </a:ext>
            </a:extLst>
          </a:blip>
          <a:srcRect t="1094" b="1094"/>
          <a:stretch>
            <a:fillRect/>
          </a:stretch>
        </p:blipFill>
        <p:spPr>
          <a:xfrm>
            <a:off x="7681719" y="5726148"/>
            <a:ext cx="941581" cy="357152"/>
          </a:xfrm>
          <a:prstGeom prst="rect">
            <a:avLst/>
          </a:prstGeom>
        </p:spPr>
      </p:pic>
      <p:pic>
        <p:nvPicPr>
          <p:cNvPr id="37" name="Picture 36"/>
          <p:cNvPicPr>
            <a:picLocks noChangeAspect="1"/>
          </p:cNvPicPr>
          <p:nvPr/>
        </p:nvPicPr>
        <p:blipFill>
          <a:blip r:embed="rId27"/>
          <a:stretch>
            <a:fillRect/>
          </a:stretch>
        </p:blipFill>
        <p:spPr>
          <a:xfrm>
            <a:off x="7035800" y="5648726"/>
            <a:ext cx="532623" cy="536174"/>
          </a:xfrm>
          <a:prstGeom prst="rect">
            <a:avLst/>
          </a:prstGeom>
        </p:spPr>
      </p:pic>
    </p:spTree>
    <p:extLst>
      <p:ext uri="{BB962C8B-B14F-4D97-AF65-F5344CB8AC3E}">
        <p14:creationId xmlns:p14="http://schemas.microsoft.com/office/powerpoint/2010/main" val="398465523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5" y="1295400"/>
            <a:ext cx="8953371" cy="4800600"/>
          </a:xfrm>
          <a:prstGeom prst="rect">
            <a:avLst/>
          </a:prstGeom>
        </p:spPr>
      </p:pic>
      <p:sp>
        <p:nvSpPr>
          <p:cNvPr id="3" name="TextBox 2"/>
          <p:cNvSpPr txBox="1"/>
          <p:nvPr/>
        </p:nvSpPr>
        <p:spPr>
          <a:xfrm>
            <a:off x="1454491" y="228600"/>
            <a:ext cx="6013109" cy="954107"/>
          </a:xfrm>
          <a:prstGeom prst="rect">
            <a:avLst/>
          </a:prstGeom>
          <a:noFill/>
        </p:spPr>
        <p:txBody>
          <a:bodyPr wrap="none" rtlCol="0">
            <a:spAutoFit/>
          </a:bodyPr>
          <a:lstStyle/>
          <a:p>
            <a:pPr algn="ctr"/>
            <a:r>
              <a:rPr lang="en-US" sz="2800" b="1" dirty="0" smtClean="0">
                <a:solidFill>
                  <a:schemeClr val="tx2"/>
                </a:solidFill>
              </a:rPr>
              <a:t>Situational Awareness </a:t>
            </a:r>
          </a:p>
          <a:p>
            <a:pPr algn="ctr"/>
            <a:r>
              <a:rPr lang="en-US" sz="2800" b="1" dirty="0">
                <a:solidFill>
                  <a:schemeClr val="tx2"/>
                </a:solidFill>
              </a:rPr>
              <a:t>P</a:t>
            </a:r>
            <a:r>
              <a:rPr lang="en-US" sz="2800" b="1" dirty="0" smtClean="0">
                <a:solidFill>
                  <a:schemeClr val="tx2"/>
                </a:solidFill>
              </a:rPr>
              <a:t>atients with Intracranial Hypertension </a:t>
            </a:r>
            <a:endParaRPr lang="en-US" sz="2800" b="1" dirty="0">
              <a:solidFill>
                <a:schemeClr val="tx2"/>
              </a:solidFill>
            </a:endParaRPr>
          </a:p>
        </p:txBody>
      </p:sp>
      <p:pic>
        <p:nvPicPr>
          <p:cNvPr id="7" name="Picture 26" descr="Draper Laboratory"/>
          <p:cNvPicPr>
            <a:picLocks noChangeAspect="1" noChangeArrowheads="1"/>
          </p:cNvPicPr>
          <p:nvPr/>
        </p:nvPicPr>
        <p:blipFill>
          <a:blip r:embed="rId3" cstate="print"/>
          <a:srcRect/>
          <a:stretch>
            <a:fillRect/>
          </a:stretch>
        </p:blipFill>
        <p:spPr bwMode="auto">
          <a:xfrm rot="10800000" flipH="1" flipV="1">
            <a:off x="7277100" y="6246346"/>
            <a:ext cx="1638300" cy="459253"/>
          </a:xfrm>
          <a:prstGeom prst="rect">
            <a:avLst/>
          </a:prstGeom>
          <a:noFill/>
          <a:ln w="9525">
            <a:noFill/>
            <a:miter lim="800000"/>
            <a:headEnd/>
            <a:tailEnd/>
          </a:ln>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5959342"/>
            <a:ext cx="2298701" cy="88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01054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3700" y="1092200"/>
            <a:ext cx="8356600" cy="4660900"/>
          </a:xfrm>
          <a:prstGeom prst="rect">
            <a:avLst/>
          </a:prstGeom>
        </p:spPr>
      </p:pic>
    </p:spTree>
    <p:extLst>
      <p:ext uri="{BB962C8B-B14F-4D97-AF65-F5344CB8AC3E}">
        <p14:creationId xmlns:p14="http://schemas.microsoft.com/office/powerpoint/2010/main" val="426875552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366" y="1786470"/>
            <a:ext cx="8610600" cy="5067300"/>
          </a:xfrm>
          <a:prstGeom prst="rect">
            <a:avLst/>
          </a:prstGeom>
        </p:spPr>
      </p:pic>
      <p:pic>
        <p:nvPicPr>
          <p:cNvPr id="3" name="Picture 2" descr="Screen Shot 2012-10-01 at 3.0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58008"/>
          </a:xfrm>
          <a:prstGeom prst="rect">
            <a:avLst/>
          </a:prstGeom>
        </p:spPr>
      </p:pic>
    </p:spTree>
    <p:extLst>
      <p:ext uri="{BB962C8B-B14F-4D97-AF65-F5344CB8AC3E}">
        <p14:creationId xmlns:p14="http://schemas.microsoft.com/office/powerpoint/2010/main" val="57126391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366" y="1786470"/>
            <a:ext cx="8610600" cy="5067300"/>
          </a:xfrm>
          <a:prstGeom prst="rect">
            <a:avLst/>
          </a:prstGeom>
        </p:spPr>
      </p:pic>
      <p:pic>
        <p:nvPicPr>
          <p:cNvPr id="3" name="Picture 2" descr="Screen Shot 2012-10-01 at 3.04.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58008"/>
          </a:xfrm>
          <a:prstGeom prst="rect">
            <a:avLst/>
          </a:prstGeom>
        </p:spPr>
      </p:pic>
      <p:sp>
        <p:nvSpPr>
          <p:cNvPr id="4" name="Rectangle 3"/>
          <p:cNvSpPr/>
          <p:nvPr/>
        </p:nvSpPr>
        <p:spPr>
          <a:xfrm>
            <a:off x="732366" y="2590800"/>
            <a:ext cx="8030634" cy="3046988"/>
          </a:xfrm>
          <a:prstGeom prst="rect">
            <a:avLst/>
          </a:prstGeom>
          <a:solidFill>
            <a:schemeClr val="bg2">
              <a:lumMod val="40000"/>
              <a:lumOff val="60000"/>
            </a:schemeClr>
          </a:solidFill>
        </p:spPr>
        <p:txBody>
          <a:bodyPr wrap="square">
            <a:spAutoFit/>
          </a:bodyPr>
          <a:lstStyle/>
          <a:p>
            <a:pPr algn="ctr"/>
            <a:r>
              <a:rPr lang="en-US" sz="3200" u="sng" dirty="0" smtClean="0"/>
              <a:t>Improved Situational Awareness</a:t>
            </a:r>
            <a:endParaRPr lang="en-US" sz="3200" dirty="0" smtClean="0"/>
          </a:p>
          <a:p>
            <a:pPr algn="ctr"/>
            <a:endParaRPr lang="en-US" sz="3200" dirty="0" smtClean="0"/>
          </a:p>
          <a:p>
            <a:pPr algn="ctr"/>
            <a:r>
              <a:rPr lang="en-US" sz="3200" dirty="0" smtClean="0"/>
              <a:t>Did not dictate </a:t>
            </a:r>
            <a:r>
              <a:rPr lang="en-US" sz="3200" dirty="0"/>
              <a:t>to clinicians a specific response treatment </a:t>
            </a:r>
            <a:r>
              <a:rPr lang="en-US" sz="3200" dirty="0" smtClean="0"/>
              <a:t>protocol. </a:t>
            </a:r>
          </a:p>
          <a:p>
            <a:pPr algn="ctr"/>
            <a:endParaRPr lang="en-US" sz="3200" dirty="0"/>
          </a:p>
          <a:p>
            <a:pPr algn="ctr"/>
            <a:r>
              <a:rPr lang="en-US" sz="3200" b="1" dirty="0" smtClean="0"/>
              <a:t>22</a:t>
            </a:r>
            <a:r>
              <a:rPr lang="en-US" sz="3200" b="1" dirty="0"/>
              <a:t>% mortality reduction from neonatal sepsis </a:t>
            </a:r>
          </a:p>
        </p:txBody>
      </p:sp>
    </p:spTree>
    <p:extLst>
      <p:ext uri="{BB962C8B-B14F-4D97-AF65-F5344CB8AC3E}">
        <p14:creationId xmlns:p14="http://schemas.microsoft.com/office/powerpoint/2010/main" val="122930794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Screen Shot 2014-04-17 at 4.38.55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6096000" cy="3412787"/>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H:\Screen Shot 2014-04-17 at 4.51.09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03500"/>
            <a:ext cx="9144000" cy="421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753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304800" y="5638800"/>
            <a:ext cx="8382000" cy="1066800"/>
          </a:xfrm>
        </p:spPr>
        <p:txBody>
          <a:bodyPr>
            <a:normAutofit/>
          </a:bodyPr>
          <a:lstStyle/>
          <a:p>
            <a:pPr marL="0" lvl="1" indent="0" algn="ctr" eaLnBrk="1" hangingPunct="1">
              <a:buFont typeface="Arial" charset="0"/>
              <a:buNone/>
            </a:pPr>
            <a:r>
              <a:rPr lang="en-US" sz="2000" dirty="0" smtClean="0">
                <a:latin typeface="Arial" charset="0"/>
                <a:cs typeface="Arial" charset="0"/>
              </a:rPr>
              <a:t>More than 5 million Americans with life-threatening conditions are admitted to Intensive Care Units each year. Critical care saves lives but it is </a:t>
            </a:r>
            <a:r>
              <a:rPr lang="en-US" sz="2000" b="1" dirty="0" smtClean="0">
                <a:latin typeface="Arial" charset="0"/>
                <a:cs typeface="Arial" charset="0"/>
              </a:rPr>
              <a:t>complex, error prone, and very expensive. </a:t>
            </a:r>
          </a:p>
          <a:p>
            <a:pPr marL="0" indent="0" eaLnBrk="1" hangingPunct="1">
              <a:buFont typeface="Arial" charset="0"/>
              <a:buNone/>
            </a:pPr>
            <a:endParaRPr lang="en-US" sz="2000" dirty="0" smtClean="0">
              <a:latin typeface="Arial" charset="0"/>
              <a:ea typeface="ＭＳ Ｐゴシック" pitchFamily="29" charset="-128"/>
              <a:cs typeface="Arial" charset="0"/>
            </a:endParaRPr>
          </a:p>
          <a:p>
            <a:pPr marL="0" indent="0" eaLnBrk="1" hangingPunct="1">
              <a:buFont typeface="Arial" charset="0"/>
              <a:buNone/>
            </a:pPr>
            <a:endParaRPr lang="en-US" sz="2000" dirty="0" smtClean="0">
              <a:latin typeface="Arial" charset="0"/>
              <a:ea typeface="ＭＳ Ｐゴシック" pitchFamily="29" charset="-128"/>
              <a:cs typeface="Arial" charset="0"/>
            </a:endParaRPr>
          </a:p>
          <a:p>
            <a:pPr marL="0" lvl="1" indent="0" eaLnBrk="1" hangingPunct="1"/>
            <a:endParaRPr lang="en-US" sz="800" dirty="0" smtClean="0">
              <a:latin typeface="Arial" charset="0"/>
              <a:cs typeface="Arial" charset="0"/>
            </a:endParaRPr>
          </a:p>
        </p:txBody>
      </p:sp>
      <p:grpSp>
        <p:nvGrpSpPr>
          <p:cNvPr id="2" name="Group 5"/>
          <p:cNvGrpSpPr/>
          <p:nvPr/>
        </p:nvGrpSpPr>
        <p:grpSpPr>
          <a:xfrm>
            <a:off x="609600" y="152400"/>
            <a:ext cx="7658137" cy="5506869"/>
            <a:chOff x="1181063" y="914400"/>
            <a:chExt cx="6781874" cy="4744869"/>
          </a:xfrm>
        </p:grpSpPr>
        <p:pic>
          <p:nvPicPr>
            <p:cNvPr id="9" name="Picture 8" descr="IMG_0671.JPG"/>
            <p:cNvPicPr>
              <a:picLocks noChangeAspect="1"/>
            </p:cNvPicPr>
            <p:nvPr/>
          </p:nvPicPr>
          <p:blipFill>
            <a:blip r:embed="rId3" cstate="print"/>
            <a:srcRect l="8333" t="10041" b="4091"/>
            <a:stretch>
              <a:fillRect/>
            </a:stretch>
          </p:blipFill>
          <p:spPr>
            <a:xfrm>
              <a:off x="1181063" y="914400"/>
              <a:ext cx="6781874" cy="4744869"/>
            </a:xfrm>
            <a:prstGeom prst="rect">
              <a:avLst/>
            </a:prstGeom>
            <a:effectLst>
              <a:outerShdw blurRad="50800" dist="38100" dir="2700000">
                <a:srgbClr val="000000">
                  <a:alpha val="43000"/>
                </a:srgbClr>
              </a:outerShdw>
            </a:effectLst>
          </p:spPr>
        </p:pic>
        <p:sp>
          <p:nvSpPr>
            <p:cNvPr id="11" name="Rectangle 10"/>
            <p:cNvSpPr/>
            <p:nvPr/>
          </p:nvSpPr>
          <p:spPr>
            <a:xfrm rot="20022389">
              <a:off x="4112481" y="2662701"/>
              <a:ext cx="340773" cy="691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Slide Number Placeholder 4"/>
          <p:cNvSpPr>
            <a:spLocks noGrp="1"/>
          </p:cNvSpPr>
          <p:nvPr>
            <p:ph type="sldNum" sz="quarter" idx="12"/>
          </p:nvPr>
        </p:nvSpPr>
        <p:spPr>
          <a:xfrm>
            <a:off x="7010400" y="6492875"/>
            <a:ext cx="2133600" cy="365125"/>
          </a:xfrm>
        </p:spPr>
        <p:txBody>
          <a:bodyPr/>
          <a:lstStyle/>
          <a:p>
            <a:pPr>
              <a:defRPr/>
            </a:pPr>
            <a:fld id="{F7E8BB10-08EA-4850-84BA-E6D747F1D1AD}" type="slidenum">
              <a:rPr lang="en-US" smtClean="0"/>
              <a:pPr>
                <a:defRPr/>
              </a:pPr>
              <a:t>9</a:t>
            </a:fld>
            <a:endParaRPr lang="en-US" dirty="0"/>
          </a:p>
        </p:txBody>
      </p:sp>
    </p:spTree>
    <p:extLst>
      <p:ext uri="{BB962C8B-B14F-4D97-AF65-F5344CB8AC3E}">
        <p14:creationId xmlns:p14="http://schemas.microsoft.com/office/powerpoint/2010/main" val="51376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Screen Shot 2014-04-17 at 4.38.55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6096000" cy="3412787"/>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Screen Shot 2014-04-17 at 4.51.59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5" y="2082800"/>
            <a:ext cx="9046114"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42130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81000" y="990600"/>
            <a:ext cx="8382000" cy="5562600"/>
          </a:xfrm>
        </p:spPr>
        <p:txBody>
          <a:bodyPr/>
          <a:lstStyle/>
          <a:p>
            <a:pPr eaLnBrk="1" hangingPunct="1">
              <a:lnSpc>
                <a:spcPct val="80000"/>
              </a:lnSpc>
              <a:buNone/>
            </a:pPr>
            <a:r>
              <a:rPr lang="en-US" sz="2000" b="1" dirty="0" smtClean="0">
                <a:solidFill>
                  <a:srgbClr val="C00000"/>
                </a:solidFill>
                <a:latin typeface="Arial" charset="0"/>
                <a:ea typeface="ＭＳ Ｐゴシック" pitchFamily="29" charset="-128"/>
                <a:cs typeface="Arial" charset="0"/>
              </a:rPr>
              <a:t>For Patient</a:t>
            </a:r>
            <a:r>
              <a:rPr lang="en-US" sz="2000" dirty="0" smtClean="0">
                <a:latin typeface="Arial" charset="0"/>
                <a:ea typeface="ＭＳ Ｐゴシック" pitchFamily="29" charset="-128"/>
                <a:cs typeface="Arial" charset="0"/>
              </a:rPr>
              <a:t>	Shorter stay, fewer tests, fewer complications = safer, 		more individualized and predictable care</a:t>
            </a:r>
          </a:p>
          <a:p>
            <a:pPr eaLnBrk="1" hangingPunct="1">
              <a:lnSpc>
                <a:spcPct val="80000"/>
              </a:lnSpc>
              <a:buNone/>
            </a:pPr>
            <a:r>
              <a:rPr lang="en-US" sz="2000" dirty="0" smtClean="0">
                <a:latin typeface="Arial" charset="0"/>
                <a:ea typeface="ＭＳ Ｐゴシック" pitchFamily="29" charset="-128"/>
                <a:cs typeface="Arial" charset="0"/>
              </a:rPr>
              <a:t>			</a:t>
            </a:r>
            <a:r>
              <a:rPr lang="en-US" sz="1400" dirty="0" smtClean="0">
                <a:solidFill>
                  <a:srgbClr val="C00000"/>
                </a:solidFill>
                <a:latin typeface="Arial" charset="0"/>
                <a:ea typeface="ＭＳ Ｐゴシック" pitchFamily="29" charset="-128"/>
                <a:cs typeface="Arial" charset="0"/>
              </a:rPr>
              <a:t>Over 750,000 patients suffer adverse drug events annually in the U.S. 		Cutting this in half will improve the outcomes to over 375,000 patients </a:t>
            </a:r>
          </a:p>
          <a:p>
            <a:pPr eaLnBrk="1" hangingPunct="1">
              <a:lnSpc>
                <a:spcPct val="80000"/>
              </a:lnSpc>
              <a:buNone/>
            </a:pPr>
            <a:endParaRPr lang="en-US" sz="700" dirty="0" smtClean="0">
              <a:latin typeface="Arial" charset="0"/>
              <a:ea typeface="ＭＳ Ｐゴシック" pitchFamily="29" charset="-128"/>
              <a:cs typeface="Arial" charset="0"/>
            </a:endParaRPr>
          </a:p>
          <a:p>
            <a:pPr eaLnBrk="1" hangingPunct="1">
              <a:lnSpc>
                <a:spcPct val="80000"/>
              </a:lnSpc>
              <a:buNone/>
            </a:pPr>
            <a:r>
              <a:rPr lang="en-US" sz="2000" b="1" dirty="0" smtClean="0">
                <a:solidFill>
                  <a:srgbClr val="C00000"/>
                </a:solidFill>
                <a:latin typeface="Arial" charset="0"/>
                <a:ea typeface="ＭＳ Ｐゴシック" pitchFamily="29" charset="-128"/>
                <a:cs typeface="Arial" charset="0"/>
              </a:rPr>
              <a:t>For Clinician</a:t>
            </a:r>
            <a:r>
              <a:rPr lang="en-US" sz="2000" dirty="0" smtClean="0">
                <a:latin typeface="Arial" charset="0"/>
                <a:ea typeface="ＭＳ Ｐゴシック" pitchFamily="29" charset="-128"/>
                <a:cs typeface="Arial" charset="0"/>
              </a:rPr>
              <a:t> 	Increased efficiency = less time needed to diagnose, 		reduced errors</a:t>
            </a:r>
          </a:p>
          <a:p>
            <a:pPr eaLnBrk="1" hangingPunct="1">
              <a:lnSpc>
                <a:spcPct val="80000"/>
              </a:lnSpc>
              <a:buNone/>
            </a:pPr>
            <a:r>
              <a:rPr lang="en-US" sz="2000" dirty="0" smtClean="0">
                <a:latin typeface="Arial" charset="0"/>
                <a:ea typeface="ＭＳ Ｐゴシック" pitchFamily="29" charset="-128"/>
                <a:cs typeface="Arial" charset="0"/>
              </a:rPr>
              <a:t>			</a:t>
            </a:r>
            <a:r>
              <a:rPr lang="en-US" sz="1400" dirty="0" smtClean="0">
                <a:solidFill>
                  <a:srgbClr val="C00000"/>
                </a:solidFill>
                <a:latin typeface="Arial" charset="0"/>
                <a:ea typeface="ＭＳ Ｐゴシック" pitchFamily="29" charset="-128"/>
                <a:cs typeface="Arial" charset="0"/>
              </a:rPr>
              <a:t>Direct and immediate access to latest clinical information will reduce time to 		respond to infectious diseases from 16 hours to just a few hours </a:t>
            </a:r>
          </a:p>
          <a:p>
            <a:pPr eaLnBrk="1" hangingPunct="1">
              <a:lnSpc>
                <a:spcPct val="80000"/>
              </a:lnSpc>
              <a:buNone/>
            </a:pPr>
            <a:endParaRPr lang="en-US" sz="700" dirty="0" smtClean="0">
              <a:latin typeface="Arial" charset="0"/>
              <a:ea typeface="ＭＳ Ｐゴシック" pitchFamily="29" charset="-128"/>
              <a:cs typeface="Arial" charset="0"/>
            </a:endParaRPr>
          </a:p>
          <a:p>
            <a:pPr eaLnBrk="1" hangingPunct="1">
              <a:lnSpc>
                <a:spcPct val="80000"/>
              </a:lnSpc>
              <a:buNone/>
            </a:pPr>
            <a:r>
              <a:rPr lang="en-US" sz="2000" b="1" dirty="0" smtClean="0">
                <a:solidFill>
                  <a:srgbClr val="C00000"/>
                </a:solidFill>
                <a:latin typeface="Arial" charset="0"/>
                <a:ea typeface="ＭＳ Ｐゴシック" pitchFamily="29" charset="-128"/>
                <a:cs typeface="Arial" charset="0"/>
              </a:rPr>
              <a:t>For Hospital</a:t>
            </a:r>
            <a:r>
              <a:rPr lang="en-US" sz="2000" dirty="0" smtClean="0">
                <a:latin typeface="Arial" charset="0"/>
                <a:ea typeface="ＭＳ Ｐゴシック" pitchFamily="29" charset="-128"/>
                <a:cs typeface="Arial" charset="0"/>
              </a:rPr>
              <a:t> 	Increased patient throughput</a:t>
            </a:r>
          </a:p>
          <a:p>
            <a:pPr eaLnBrk="1" hangingPunct="1">
              <a:lnSpc>
                <a:spcPct val="80000"/>
              </a:lnSpc>
              <a:buNone/>
            </a:pPr>
            <a:r>
              <a:rPr lang="en-US" sz="2000" dirty="0" smtClean="0">
                <a:latin typeface="Arial" charset="0"/>
                <a:ea typeface="ＭＳ Ｐゴシック" pitchFamily="29" charset="-128"/>
                <a:cs typeface="Arial" charset="0"/>
              </a:rPr>
              <a:t>			</a:t>
            </a:r>
            <a:r>
              <a:rPr lang="en-US" sz="1500" dirty="0">
                <a:solidFill>
                  <a:srgbClr val="C00000"/>
                </a:solidFill>
                <a:latin typeface="Arial" charset="0"/>
                <a:ea typeface="ＭＳ Ｐゴシック" pitchFamily="29" charset="-128"/>
                <a:cs typeface="Arial" charset="0"/>
              </a:rPr>
              <a:t>R</a:t>
            </a:r>
            <a:r>
              <a:rPr lang="en-US" sz="1500" dirty="0" smtClean="0">
                <a:solidFill>
                  <a:srgbClr val="C00000"/>
                </a:solidFill>
                <a:latin typeface="Arial" charset="0"/>
                <a:ea typeface="ＭＳ Ｐゴシック" pitchFamily="29" charset="-128"/>
                <a:cs typeface="Arial" charset="0"/>
              </a:rPr>
              <a:t>educed length of stay and cutting readmissions in half to 5-10% (from 		10-20% today) will save</a:t>
            </a:r>
            <a:r>
              <a:rPr lang="en-US" sz="1500" dirty="0">
                <a:solidFill>
                  <a:srgbClr val="C00000"/>
                </a:solidFill>
                <a:latin typeface="Arial" charset="0"/>
                <a:ea typeface="ＭＳ Ｐゴシック" pitchFamily="29" charset="-128"/>
                <a:cs typeface="Arial" charset="0"/>
              </a:rPr>
              <a:t> </a:t>
            </a:r>
            <a:r>
              <a:rPr lang="en-US" sz="1500" dirty="0" smtClean="0">
                <a:solidFill>
                  <a:srgbClr val="C00000"/>
                </a:solidFill>
                <a:latin typeface="Arial" charset="0"/>
                <a:ea typeface="ＭＳ Ｐゴシック" pitchFamily="29" charset="-128"/>
                <a:cs typeface="Arial" charset="0"/>
              </a:rPr>
              <a:t>hospitals over $600 million</a:t>
            </a:r>
            <a:endParaRPr lang="en-US" sz="1500" dirty="0" smtClean="0">
              <a:latin typeface="Arial" charset="0"/>
              <a:ea typeface="ＭＳ Ｐゴシック" pitchFamily="29" charset="-128"/>
              <a:cs typeface="Arial" charset="0"/>
            </a:endParaRPr>
          </a:p>
          <a:p>
            <a:pPr eaLnBrk="1" hangingPunct="1">
              <a:lnSpc>
                <a:spcPct val="80000"/>
              </a:lnSpc>
              <a:buNone/>
            </a:pPr>
            <a:endParaRPr lang="en-US" sz="700" dirty="0" smtClean="0">
              <a:latin typeface="Arial" charset="0"/>
              <a:ea typeface="ＭＳ Ｐゴシック" pitchFamily="29" charset="-128"/>
              <a:cs typeface="Arial" charset="0"/>
            </a:endParaRPr>
          </a:p>
          <a:p>
            <a:pPr eaLnBrk="1" hangingPunct="1">
              <a:lnSpc>
                <a:spcPct val="80000"/>
              </a:lnSpc>
              <a:buNone/>
            </a:pPr>
            <a:r>
              <a:rPr lang="en-US" sz="2000" b="1" dirty="0" smtClean="0">
                <a:solidFill>
                  <a:srgbClr val="C00000"/>
                </a:solidFill>
                <a:latin typeface="Arial" charset="0"/>
                <a:ea typeface="ＭＳ Ｐゴシック" pitchFamily="29" charset="-128"/>
                <a:cs typeface="Arial" charset="0"/>
              </a:rPr>
              <a:t>For Payer</a:t>
            </a:r>
            <a:r>
              <a:rPr lang="en-US" sz="2000" dirty="0" smtClean="0">
                <a:latin typeface="Arial" charset="0"/>
                <a:ea typeface="ＭＳ Ｐゴシック" pitchFamily="29" charset="-128"/>
                <a:cs typeface="Arial" charset="0"/>
              </a:rPr>
              <a:t> 	Reduced expenses</a:t>
            </a:r>
          </a:p>
          <a:p>
            <a:pPr eaLnBrk="1" hangingPunct="1">
              <a:lnSpc>
                <a:spcPct val="80000"/>
              </a:lnSpc>
              <a:buNone/>
            </a:pPr>
            <a:r>
              <a:rPr lang="en-US" sz="2000" dirty="0" smtClean="0">
                <a:latin typeface="Arial" charset="0"/>
                <a:ea typeface="ＭＳ Ｐゴシック" pitchFamily="29" charset="-128"/>
                <a:cs typeface="Arial" charset="0"/>
              </a:rPr>
              <a:t>			</a:t>
            </a:r>
            <a:r>
              <a:rPr lang="en-US" sz="1600" dirty="0" smtClean="0">
                <a:solidFill>
                  <a:srgbClr val="C00000"/>
                </a:solidFill>
                <a:latin typeface="Arial" charset="0"/>
                <a:ea typeface="ＭＳ Ｐゴシック" pitchFamily="29" charset="-128"/>
                <a:cs typeface="Arial" charset="0"/>
              </a:rPr>
              <a:t>R</a:t>
            </a:r>
            <a:r>
              <a:rPr lang="en-US" sz="1500" dirty="0" smtClean="0">
                <a:solidFill>
                  <a:srgbClr val="C00000"/>
                </a:solidFill>
                <a:latin typeface="Arial" charset="0"/>
                <a:ea typeface="ＭＳ Ｐゴシック" pitchFamily="29" charset="-128"/>
                <a:cs typeface="Arial" charset="0"/>
              </a:rPr>
              <a:t>educing all preventable adverse events by 50% will save Medicare $2 		billion a year</a:t>
            </a:r>
          </a:p>
          <a:p>
            <a:pPr eaLnBrk="1" hangingPunct="1">
              <a:lnSpc>
                <a:spcPct val="80000"/>
              </a:lnSpc>
              <a:buNone/>
            </a:pPr>
            <a:endParaRPr lang="en-US" sz="700" dirty="0" smtClean="0">
              <a:latin typeface="Arial" charset="0"/>
              <a:ea typeface="ＭＳ Ｐゴシック" pitchFamily="29" charset="-128"/>
              <a:cs typeface="Arial" charset="0"/>
            </a:endParaRPr>
          </a:p>
          <a:p>
            <a:pPr eaLnBrk="1" hangingPunct="1">
              <a:lnSpc>
                <a:spcPct val="80000"/>
              </a:lnSpc>
              <a:buNone/>
            </a:pPr>
            <a:r>
              <a:rPr lang="en-US" sz="2000" b="1" dirty="0" smtClean="0">
                <a:solidFill>
                  <a:srgbClr val="C00000"/>
                </a:solidFill>
                <a:latin typeface="Arial" charset="0"/>
                <a:ea typeface="ＭＳ Ｐゴシック" pitchFamily="29" charset="-128"/>
                <a:cs typeface="Arial" charset="0"/>
              </a:rPr>
              <a:t>For Vendors</a:t>
            </a:r>
            <a:r>
              <a:rPr lang="en-US" sz="2000" dirty="0" smtClean="0">
                <a:latin typeface="Arial" charset="0"/>
                <a:ea typeface="ＭＳ Ｐゴシック" pitchFamily="29" charset="-128"/>
                <a:cs typeface="Arial" charset="0"/>
              </a:rPr>
              <a:t>	Increased device interoperability</a:t>
            </a:r>
          </a:p>
          <a:p>
            <a:pPr eaLnBrk="1" hangingPunct="1">
              <a:lnSpc>
                <a:spcPct val="80000"/>
              </a:lnSpc>
              <a:buNone/>
            </a:pPr>
            <a:r>
              <a:rPr lang="en-US" sz="2000" dirty="0" smtClean="0">
                <a:latin typeface="Arial" charset="0"/>
                <a:ea typeface="ＭＳ Ｐゴシック" pitchFamily="29" charset="-128"/>
                <a:cs typeface="Arial" charset="0"/>
              </a:rPr>
              <a:t>			</a:t>
            </a:r>
            <a:r>
              <a:rPr lang="en-US" sz="1500" dirty="0" smtClean="0">
                <a:solidFill>
                  <a:srgbClr val="C00000"/>
                </a:solidFill>
                <a:latin typeface="Arial" charset="0"/>
                <a:ea typeface="ＭＳ Ｐゴシック" pitchFamily="29" charset="-128"/>
                <a:cs typeface="Arial" charset="0"/>
              </a:rPr>
              <a:t>Eliminates vendors from being locked out of opportunities</a:t>
            </a:r>
          </a:p>
          <a:p>
            <a:pPr eaLnBrk="1" hangingPunct="1">
              <a:lnSpc>
                <a:spcPct val="80000"/>
              </a:lnSpc>
              <a:buNone/>
            </a:pPr>
            <a:endParaRPr lang="en-US" sz="700" dirty="0" smtClean="0">
              <a:latin typeface="Arial" charset="0"/>
              <a:ea typeface="ＭＳ Ｐゴシック" pitchFamily="29" charset="-128"/>
              <a:cs typeface="Arial" charset="0"/>
            </a:endParaRPr>
          </a:p>
          <a:p>
            <a:pPr eaLnBrk="1" hangingPunct="1">
              <a:lnSpc>
                <a:spcPct val="80000"/>
              </a:lnSpc>
              <a:buNone/>
            </a:pPr>
            <a:r>
              <a:rPr lang="en-US" sz="2000" b="1" dirty="0" smtClean="0">
                <a:solidFill>
                  <a:srgbClr val="C00000"/>
                </a:solidFill>
                <a:latin typeface="Arial" charset="0"/>
                <a:ea typeface="ＭＳ Ｐゴシック" pitchFamily="29" charset="-128"/>
                <a:cs typeface="Arial" charset="0"/>
              </a:rPr>
              <a:t>For Society 	</a:t>
            </a:r>
            <a:r>
              <a:rPr lang="en-US" sz="2000" dirty="0" smtClean="0">
                <a:latin typeface="Arial" charset="0"/>
                <a:ea typeface="ＭＳ Ｐゴシック" pitchFamily="29" charset="-128"/>
                <a:cs typeface="Arial" charset="0"/>
              </a:rPr>
              <a:t>Increased productivity</a:t>
            </a:r>
          </a:p>
          <a:p>
            <a:pPr eaLnBrk="1" hangingPunct="1">
              <a:lnSpc>
                <a:spcPct val="80000"/>
              </a:lnSpc>
              <a:buNone/>
            </a:pPr>
            <a:r>
              <a:rPr lang="en-US" sz="2000" dirty="0" smtClean="0">
                <a:latin typeface="Arial" charset="0"/>
                <a:ea typeface="ＭＳ Ｐゴシック" pitchFamily="29" charset="-128"/>
                <a:cs typeface="Arial" charset="0"/>
              </a:rPr>
              <a:t>			</a:t>
            </a:r>
            <a:r>
              <a:rPr lang="en-US" sz="1400" dirty="0" smtClean="0">
                <a:solidFill>
                  <a:srgbClr val="C00000"/>
                </a:solidFill>
                <a:latin typeface="Arial" charset="0"/>
                <a:ea typeface="ＭＳ Ｐゴシック" pitchFamily="29" charset="-128"/>
                <a:cs typeface="Arial" charset="0"/>
              </a:rPr>
              <a:t>Potential to save 3 million “workdays”</a:t>
            </a:r>
            <a:endParaRPr lang="en-US" sz="1400" dirty="0" smtClean="0">
              <a:latin typeface="Arial" charset="0"/>
              <a:ea typeface="ＭＳ Ｐゴシック" pitchFamily="29" charset="-128"/>
              <a:cs typeface="Arial" charset="0"/>
            </a:endParaRPr>
          </a:p>
        </p:txBody>
      </p:sp>
      <p:sp>
        <p:nvSpPr>
          <p:cNvPr id="28677" name="TextBox 4"/>
          <p:cNvSpPr txBox="1">
            <a:spLocks noChangeArrowheads="1"/>
          </p:cNvSpPr>
          <p:nvPr/>
        </p:nvSpPr>
        <p:spPr bwMode="auto">
          <a:xfrm>
            <a:off x="0" y="6611937"/>
            <a:ext cx="7155913" cy="246221"/>
          </a:xfrm>
          <a:prstGeom prst="rect">
            <a:avLst/>
          </a:prstGeom>
          <a:noFill/>
          <a:ln w="9525">
            <a:noFill/>
            <a:miter lim="800000"/>
            <a:headEnd/>
            <a:tailEnd/>
          </a:ln>
        </p:spPr>
        <p:txBody>
          <a:bodyPr wrap="none">
            <a:spAutoFit/>
          </a:bodyPr>
          <a:lstStyle/>
          <a:p>
            <a:r>
              <a:rPr lang="en-US" sz="1000" dirty="0">
                <a:latin typeface="Arial"/>
                <a:cs typeface="Arial"/>
              </a:rPr>
              <a:t>Adverse Events in Hospitals: National Incidence Among Medicare Beneficiaries; DHHS; November 2010; OEI-06-09-00090</a:t>
            </a:r>
          </a:p>
        </p:txBody>
      </p:sp>
      <p:sp>
        <p:nvSpPr>
          <p:cNvPr id="7" name="Title 1"/>
          <p:cNvSpPr>
            <a:spLocks noGrp="1"/>
          </p:cNvSpPr>
          <p:nvPr>
            <p:ph type="title"/>
          </p:nvPr>
        </p:nvSpPr>
        <p:spPr>
          <a:xfrm>
            <a:off x="0" y="0"/>
            <a:ext cx="9144000" cy="914400"/>
          </a:xfrm>
        </p:spPr>
        <p:txBody>
          <a:bodyPr>
            <a:normAutofit/>
          </a:bodyPr>
          <a:lstStyle/>
          <a:p>
            <a:pPr eaLnBrk="1" hangingPunct="1"/>
            <a:r>
              <a:rPr lang="en-US" sz="3200" b="1" dirty="0" smtClean="0">
                <a:solidFill>
                  <a:srgbClr val="254061"/>
                </a:solidFill>
                <a:latin typeface="Arial" charset="0"/>
                <a:ea typeface="ＭＳ Ｐゴシック" pitchFamily="29" charset="-128"/>
                <a:cs typeface="Arial" charset="0"/>
              </a:rPr>
              <a:t>Projected Benefits of Big Data in Critical Care</a:t>
            </a:r>
          </a:p>
        </p:txBody>
      </p:sp>
    </p:spTree>
    <p:extLst>
      <p:ext uri="{BB962C8B-B14F-4D97-AF65-F5344CB8AC3E}">
        <p14:creationId xmlns:p14="http://schemas.microsoft.com/office/powerpoint/2010/main" val="304306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77800"/>
            <a:ext cx="8128000" cy="6502400"/>
          </a:xfrm>
          <a:prstGeom prst="rect">
            <a:avLst/>
          </a:prstGeom>
        </p:spPr>
      </p:pic>
    </p:spTree>
    <p:extLst>
      <p:ext uri="{BB962C8B-B14F-4D97-AF65-F5344CB8AC3E}">
        <p14:creationId xmlns:p14="http://schemas.microsoft.com/office/powerpoint/2010/main" val="280939970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xtra s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2556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tedxbodija.com/wp-content/uploads/2015/11/objecti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 y="20918"/>
            <a:ext cx="87725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57200" y="2057400"/>
            <a:ext cx="8229600" cy="4525963"/>
          </a:xfrm>
        </p:spPr>
        <p:txBody>
          <a:bodyPr>
            <a:normAutofit/>
          </a:bodyPr>
          <a:lstStyle/>
          <a:p>
            <a:endParaRPr lang="en-US" dirty="0" smtClean="0"/>
          </a:p>
          <a:p>
            <a:endParaRPr lang="en-US" dirty="0" smtClean="0"/>
          </a:p>
          <a:p>
            <a:endParaRPr lang="en-US" dirty="0"/>
          </a:p>
        </p:txBody>
      </p:sp>
      <p:graphicFrame>
        <p:nvGraphicFramePr>
          <p:cNvPr id="3" name="Diagram 2"/>
          <p:cNvGraphicFramePr/>
          <p:nvPr>
            <p:extLst/>
          </p:nvPr>
        </p:nvGraphicFramePr>
        <p:xfrm>
          <a:off x="914400" y="1819534"/>
          <a:ext cx="7239000" cy="4911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902657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7" y="1300472"/>
            <a:ext cx="8905504" cy="5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erniation transtentoriell"/>
          <p:cNvPicPr>
            <a:picLocks noChangeAspect="1" noChangeArrowheads="1"/>
          </p:cNvPicPr>
          <p:nvPr/>
        </p:nvPicPr>
        <p:blipFill>
          <a:blip r:embed="rId4" cstate="print"/>
          <a:srcRect/>
          <a:stretch>
            <a:fillRect/>
          </a:stretch>
        </p:blipFill>
        <p:spPr bwMode="auto">
          <a:xfrm>
            <a:off x="264294" y="1"/>
            <a:ext cx="3850506" cy="1300472"/>
          </a:xfrm>
          <a:prstGeom prst="rect">
            <a:avLst/>
          </a:prstGeom>
          <a:noFill/>
        </p:spPr>
      </p:pic>
      <p:pic>
        <p:nvPicPr>
          <p:cNvPr id="4" name="Picture 6" descr="DSCF8694_huge_pupil_sm"/>
          <p:cNvPicPr>
            <a:picLocks noChangeAspect="1" noChangeArrowheads="1"/>
          </p:cNvPicPr>
          <p:nvPr/>
        </p:nvPicPr>
        <p:blipFill>
          <a:blip r:embed="rId5" cstate="print"/>
          <a:srcRect/>
          <a:stretch>
            <a:fillRect/>
          </a:stretch>
        </p:blipFill>
        <p:spPr bwMode="auto">
          <a:xfrm>
            <a:off x="7358558" y="15872"/>
            <a:ext cx="1099642" cy="1284601"/>
          </a:xfrm>
          <a:prstGeom prst="rect">
            <a:avLst/>
          </a:prstGeom>
          <a:noFill/>
        </p:spPr>
      </p:pic>
      <p:pic>
        <p:nvPicPr>
          <p:cNvPr id="5" name="Picture 2" descr="slide8a"/>
          <p:cNvPicPr>
            <a:picLocks noChangeAspect="1" noChangeArrowheads="1"/>
          </p:cNvPicPr>
          <p:nvPr/>
        </p:nvPicPr>
        <p:blipFill>
          <a:blip r:embed="rId6" cstate="print"/>
          <a:srcRect l="18073" t="24451" r="14458" b="28357"/>
          <a:stretch>
            <a:fillRect/>
          </a:stretch>
        </p:blipFill>
        <p:spPr bwMode="auto">
          <a:xfrm>
            <a:off x="4724400" y="39363"/>
            <a:ext cx="1600200" cy="1200150"/>
          </a:xfrm>
          <a:prstGeom prst="rect">
            <a:avLst/>
          </a:prstGeom>
          <a:noFill/>
        </p:spPr>
      </p:pic>
    </p:spTree>
    <p:extLst>
      <p:ext uri="{BB962C8B-B14F-4D97-AF65-F5344CB8AC3E}">
        <p14:creationId xmlns:p14="http://schemas.microsoft.com/office/powerpoint/2010/main" val="289772059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219286" y="1398955"/>
            <a:ext cx="1653101" cy="822960"/>
            <a:chOff x="1504158" y="1310640"/>
            <a:chExt cx="1922383" cy="822960"/>
          </a:xfrm>
        </p:grpSpPr>
        <p:sp>
          <p:nvSpPr>
            <p:cNvPr id="35" name="Rectangle 34"/>
            <p:cNvSpPr/>
            <p:nvPr/>
          </p:nvSpPr>
          <p:spPr>
            <a:xfrm>
              <a:off x="1504158" y="1310640"/>
              <a:ext cx="1922383" cy="822960"/>
            </a:xfrm>
            <a:prstGeom prst="rect">
              <a:avLst/>
            </a:prstGeom>
            <a:solidFill>
              <a:schemeClr val="accent1"/>
            </a:solidFill>
            <a:ln w="47625"/>
          </p:spPr>
          <p:style>
            <a:lnRef idx="1">
              <a:schemeClr val="accent1"/>
            </a:lnRef>
            <a:fillRef idx="3">
              <a:schemeClr val="accent1"/>
            </a:fillRef>
            <a:effectRef idx="2">
              <a:schemeClr val="accent1"/>
            </a:effectRef>
            <a:fontRef idx="minor">
              <a:schemeClr val="lt1"/>
            </a:fontRef>
          </p:style>
        </p:sp>
        <p:sp>
          <p:nvSpPr>
            <p:cNvPr id="18" name="TextBox 17"/>
            <p:cNvSpPr txBox="1"/>
            <p:nvPr/>
          </p:nvSpPr>
          <p:spPr>
            <a:xfrm>
              <a:off x="1582165" y="1398955"/>
              <a:ext cx="1766368" cy="646331"/>
            </a:xfrm>
            <a:prstGeom prst="rect">
              <a:avLst/>
            </a:prstGeom>
            <a:noFill/>
            <a:ln>
              <a:noFill/>
            </a:ln>
          </p:spPr>
          <p:txBody>
            <a:bodyPr wrap="none" rtlCol="0">
              <a:spAutoFit/>
            </a:bodyPr>
            <a:lstStyle/>
            <a:p>
              <a:pPr algn="ctr"/>
              <a:r>
                <a:rPr lang="en-US" dirty="0" smtClean="0">
                  <a:solidFill>
                    <a:srgbClr val="FFFFFF"/>
                  </a:solidFill>
                </a:rPr>
                <a:t>Distributional</a:t>
              </a:r>
            </a:p>
            <a:p>
              <a:pPr algn="ctr"/>
              <a:r>
                <a:rPr lang="en-US" dirty="0" smtClean="0">
                  <a:solidFill>
                    <a:srgbClr val="FFFFFF"/>
                  </a:solidFill>
                </a:rPr>
                <a:t>Variance</a:t>
              </a:r>
              <a:endParaRPr lang="en-US" dirty="0">
                <a:solidFill>
                  <a:srgbClr val="FFFFFF"/>
                </a:solidFill>
              </a:endParaRPr>
            </a:p>
          </p:txBody>
        </p:sp>
      </p:grpSp>
      <p:grpSp>
        <p:nvGrpSpPr>
          <p:cNvPr id="3" name="Group 36"/>
          <p:cNvGrpSpPr/>
          <p:nvPr/>
        </p:nvGrpSpPr>
        <p:grpSpPr>
          <a:xfrm>
            <a:off x="1999857" y="1398955"/>
            <a:ext cx="1653101" cy="822960"/>
            <a:chOff x="1484511" y="1310640"/>
            <a:chExt cx="1922383" cy="822960"/>
          </a:xfrm>
        </p:grpSpPr>
        <p:sp>
          <p:nvSpPr>
            <p:cNvPr id="45" name="Rectangle 44"/>
            <p:cNvSpPr/>
            <p:nvPr/>
          </p:nvSpPr>
          <p:spPr>
            <a:xfrm>
              <a:off x="1484511" y="1310640"/>
              <a:ext cx="1922383" cy="822960"/>
            </a:xfrm>
            <a:prstGeom prst="rect">
              <a:avLst/>
            </a:prstGeom>
            <a:solidFill>
              <a:srgbClr val="D20000"/>
            </a:solidFill>
            <a:ln w="47625">
              <a:solidFill>
                <a:srgbClr val="D20000"/>
              </a:solidFill>
            </a:ln>
          </p:spPr>
          <p:style>
            <a:lnRef idx="1">
              <a:schemeClr val="accent1"/>
            </a:lnRef>
            <a:fillRef idx="3">
              <a:schemeClr val="accent1"/>
            </a:fillRef>
            <a:effectRef idx="2">
              <a:schemeClr val="accent1"/>
            </a:effectRef>
            <a:fontRef idx="minor">
              <a:schemeClr val="lt1"/>
            </a:fontRef>
          </p:style>
        </p:sp>
        <p:sp>
          <p:nvSpPr>
            <p:cNvPr id="46" name="TextBox 45"/>
            <p:cNvSpPr txBox="1"/>
            <p:nvPr/>
          </p:nvSpPr>
          <p:spPr>
            <a:xfrm>
              <a:off x="1726619" y="1398955"/>
              <a:ext cx="1438166" cy="646331"/>
            </a:xfrm>
            <a:prstGeom prst="rect">
              <a:avLst/>
            </a:prstGeom>
            <a:noFill/>
            <a:ln>
              <a:noFill/>
            </a:ln>
          </p:spPr>
          <p:txBody>
            <a:bodyPr wrap="none" rtlCol="0">
              <a:spAutoFit/>
            </a:bodyPr>
            <a:lstStyle/>
            <a:p>
              <a:pPr algn="ctr"/>
              <a:r>
                <a:rPr lang="en-US" dirty="0" smtClean="0">
                  <a:solidFill>
                    <a:srgbClr val="FFFFFF"/>
                  </a:solidFill>
                </a:rPr>
                <a:t>Linear </a:t>
              </a:r>
            </a:p>
            <a:p>
              <a:pPr algn="ctr"/>
              <a:r>
                <a:rPr lang="en-US" dirty="0" smtClean="0">
                  <a:solidFill>
                    <a:srgbClr val="FFFFFF"/>
                  </a:solidFill>
                </a:rPr>
                <a:t>Properties</a:t>
              </a:r>
              <a:endParaRPr lang="en-US" dirty="0">
                <a:solidFill>
                  <a:srgbClr val="FFFFFF"/>
                </a:solidFill>
              </a:endParaRPr>
            </a:p>
          </p:txBody>
        </p:sp>
      </p:grpSp>
      <p:grpSp>
        <p:nvGrpSpPr>
          <p:cNvPr id="4" name="Group 36"/>
          <p:cNvGrpSpPr/>
          <p:nvPr/>
        </p:nvGrpSpPr>
        <p:grpSpPr>
          <a:xfrm>
            <a:off x="3797324" y="1398955"/>
            <a:ext cx="1653101" cy="822960"/>
            <a:chOff x="1484511" y="1310640"/>
            <a:chExt cx="1922383" cy="822960"/>
          </a:xfrm>
        </p:grpSpPr>
        <p:sp>
          <p:nvSpPr>
            <p:cNvPr id="61" name="Rectangle 60"/>
            <p:cNvSpPr/>
            <p:nvPr/>
          </p:nvSpPr>
          <p:spPr>
            <a:xfrm>
              <a:off x="1484511" y="1310640"/>
              <a:ext cx="1922383" cy="822960"/>
            </a:xfrm>
            <a:prstGeom prst="rect">
              <a:avLst/>
            </a:prstGeom>
            <a:solidFill>
              <a:srgbClr val="008000"/>
            </a:solidFill>
            <a:ln w="47625">
              <a:solidFill>
                <a:srgbClr val="008000"/>
              </a:solidFill>
            </a:ln>
          </p:spPr>
          <p:style>
            <a:lnRef idx="1">
              <a:schemeClr val="accent1"/>
            </a:lnRef>
            <a:fillRef idx="3">
              <a:schemeClr val="accent1"/>
            </a:fillRef>
            <a:effectRef idx="2">
              <a:schemeClr val="accent1"/>
            </a:effectRef>
            <a:fontRef idx="minor">
              <a:schemeClr val="lt1"/>
            </a:fontRef>
          </p:style>
        </p:sp>
        <p:sp>
          <p:nvSpPr>
            <p:cNvPr id="62" name="TextBox 61"/>
            <p:cNvSpPr txBox="1"/>
            <p:nvPr/>
          </p:nvSpPr>
          <p:spPr>
            <a:xfrm>
              <a:off x="1726619" y="1398955"/>
              <a:ext cx="1438166" cy="646331"/>
            </a:xfrm>
            <a:prstGeom prst="rect">
              <a:avLst/>
            </a:prstGeom>
            <a:noFill/>
            <a:ln>
              <a:noFill/>
            </a:ln>
          </p:spPr>
          <p:txBody>
            <a:bodyPr wrap="none" rtlCol="0">
              <a:spAutoFit/>
            </a:bodyPr>
            <a:lstStyle/>
            <a:p>
              <a:pPr algn="ctr"/>
              <a:r>
                <a:rPr lang="en-US" dirty="0" smtClean="0">
                  <a:solidFill>
                    <a:srgbClr val="FFFFFF"/>
                  </a:solidFill>
                </a:rPr>
                <a:t>Nonlinear </a:t>
              </a:r>
            </a:p>
            <a:p>
              <a:pPr algn="ctr"/>
              <a:r>
                <a:rPr lang="en-US" dirty="0" smtClean="0">
                  <a:solidFill>
                    <a:srgbClr val="FFFFFF"/>
                  </a:solidFill>
                </a:rPr>
                <a:t>Properties</a:t>
              </a:r>
              <a:endParaRPr lang="en-US" dirty="0">
                <a:solidFill>
                  <a:srgbClr val="FFFFFF"/>
                </a:solidFill>
              </a:endParaRPr>
            </a:p>
          </p:txBody>
        </p:sp>
      </p:grpSp>
      <p:grpSp>
        <p:nvGrpSpPr>
          <p:cNvPr id="5" name="Group 36"/>
          <p:cNvGrpSpPr/>
          <p:nvPr/>
        </p:nvGrpSpPr>
        <p:grpSpPr>
          <a:xfrm>
            <a:off x="5594790" y="1398955"/>
            <a:ext cx="1653101" cy="822960"/>
            <a:chOff x="1484511" y="1310640"/>
            <a:chExt cx="1922383" cy="822960"/>
          </a:xfrm>
        </p:grpSpPr>
        <p:sp>
          <p:nvSpPr>
            <p:cNvPr id="79" name="Rectangle 78"/>
            <p:cNvSpPr/>
            <p:nvPr/>
          </p:nvSpPr>
          <p:spPr>
            <a:xfrm>
              <a:off x="1484511" y="1310640"/>
              <a:ext cx="1922383" cy="822960"/>
            </a:xfrm>
            <a:prstGeom prst="rect">
              <a:avLst/>
            </a:prstGeom>
            <a:solidFill>
              <a:srgbClr val="FFFF00"/>
            </a:solidFill>
            <a:ln w="47625">
              <a:solidFill>
                <a:srgbClr val="FFFF00"/>
              </a:solidFill>
            </a:ln>
          </p:spPr>
          <p:style>
            <a:lnRef idx="1">
              <a:schemeClr val="accent1"/>
            </a:lnRef>
            <a:fillRef idx="3">
              <a:schemeClr val="accent1"/>
            </a:fillRef>
            <a:effectRef idx="2">
              <a:schemeClr val="accent1"/>
            </a:effectRef>
            <a:fontRef idx="minor">
              <a:schemeClr val="lt1"/>
            </a:fontRef>
          </p:style>
        </p:sp>
        <p:sp>
          <p:nvSpPr>
            <p:cNvPr id="80" name="TextBox 79"/>
            <p:cNvSpPr txBox="1"/>
            <p:nvPr/>
          </p:nvSpPr>
          <p:spPr>
            <a:xfrm>
              <a:off x="1827346" y="1398955"/>
              <a:ext cx="1236712" cy="646331"/>
            </a:xfrm>
            <a:prstGeom prst="rect">
              <a:avLst/>
            </a:prstGeom>
            <a:noFill/>
            <a:ln>
              <a:noFill/>
            </a:ln>
          </p:spPr>
          <p:txBody>
            <a:bodyPr wrap="none" rtlCol="0">
              <a:spAutoFit/>
            </a:bodyPr>
            <a:lstStyle/>
            <a:p>
              <a:pPr algn="ctr"/>
              <a:r>
                <a:rPr lang="en-US" dirty="0" smtClean="0"/>
                <a:t>Attractor </a:t>
              </a:r>
            </a:p>
            <a:p>
              <a:pPr algn="ctr"/>
              <a:r>
                <a:rPr lang="en-US" dirty="0" smtClean="0"/>
                <a:t>Properties</a:t>
              </a:r>
              <a:endParaRPr lang="en-US" dirty="0"/>
            </a:p>
          </p:txBody>
        </p:sp>
      </p:grpSp>
      <p:grpSp>
        <p:nvGrpSpPr>
          <p:cNvPr id="6" name="Group 36"/>
          <p:cNvGrpSpPr/>
          <p:nvPr/>
        </p:nvGrpSpPr>
        <p:grpSpPr>
          <a:xfrm>
            <a:off x="7416422" y="1398955"/>
            <a:ext cx="1653101" cy="822960"/>
            <a:chOff x="1512616" y="1310640"/>
            <a:chExt cx="1922383" cy="822960"/>
          </a:xfrm>
        </p:grpSpPr>
        <p:sp>
          <p:nvSpPr>
            <p:cNvPr id="109" name="Rectangle 108"/>
            <p:cNvSpPr/>
            <p:nvPr/>
          </p:nvSpPr>
          <p:spPr>
            <a:xfrm>
              <a:off x="1512616" y="1310640"/>
              <a:ext cx="1922383" cy="822960"/>
            </a:xfrm>
            <a:prstGeom prst="rect">
              <a:avLst/>
            </a:prstGeom>
            <a:solidFill>
              <a:schemeClr val="tx1"/>
            </a:solidFill>
            <a:ln w="47625">
              <a:solidFill>
                <a:schemeClr val="tx1"/>
              </a:solidFill>
            </a:ln>
          </p:spPr>
          <p:style>
            <a:lnRef idx="1">
              <a:schemeClr val="accent1"/>
            </a:lnRef>
            <a:fillRef idx="3">
              <a:schemeClr val="accent1"/>
            </a:fillRef>
            <a:effectRef idx="2">
              <a:schemeClr val="accent1"/>
            </a:effectRef>
            <a:fontRef idx="minor">
              <a:schemeClr val="lt1"/>
            </a:fontRef>
          </p:style>
        </p:sp>
        <p:sp>
          <p:nvSpPr>
            <p:cNvPr id="110" name="TextBox 109"/>
            <p:cNvSpPr txBox="1"/>
            <p:nvPr/>
          </p:nvSpPr>
          <p:spPr>
            <a:xfrm>
              <a:off x="1605565" y="1537454"/>
              <a:ext cx="1736484" cy="369332"/>
            </a:xfrm>
            <a:prstGeom prst="rect">
              <a:avLst/>
            </a:prstGeom>
            <a:noFill/>
            <a:ln>
              <a:noFill/>
            </a:ln>
          </p:spPr>
          <p:txBody>
            <a:bodyPr wrap="none" rtlCol="0">
              <a:spAutoFit/>
            </a:bodyPr>
            <a:lstStyle/>
            <a:p>
              <a:pPr algn="ctr"/>
              <a:r>
                <a:rPr lang="en-US" dirty="0" smtClean="0">
                  <a:solidFill>
                    <a:srgbClr val="FFFFFF"/>
                  </a:solidFill>
                </a:rPr>
                <a:t>Predictability</a:t>
              </a:r>
              <a:endParaRPr lang="en-US" dirty="0">
                <a:solidFill>
                  <a:srgbClr val="FFFFFF"/>
                </a:solidFill>
              </a:endParaRPr>
            </a:p>
          </p:txBody>
        </p:sp>
      </p:grpSp>
      <p:sp>
        <p:nvSpPr>
          <p:cNvPr id="89" name="TextBox 88"/>
          <p:cNvSpPr txBox="1"/>
          <p:nvPr/>
        </p:nvSpPr>
        <p:spPr>
          <a:xfrm>
            <a:off x="1386874" y="0"/>
            <a:ext cx="6370253" cy="1077218"/>
          </a:xfrm>
          <a:prstGeom prst="rect">
            <a:avLst/>
          </a:prstGeom>
          <a:noFill/>
        </p:spPr>
        <p:txBody>
          <a:bodyPr wrap="none" rtlCol="0">
            <a:spAutoFit/>
          </a:bodyPr>
          <a:lstStyle/>
          <a:p>
            <a:pPr algn="ctr"/>
            <a:r>
              <a:rPr lang="en-US" sz="4000" dirty="0" smtClean="0">
                <a:solidFill>
                  <a:srgbClr val="D20000"/>
                </a:solidFill>
              </a:rPr>
              <a:t>Critical Care Bioinformatics</a:t>
            </a:r>
          </a:p>
          <a:p>
            <a:pPr algn="ctr"/>
            <a:r>
              <a:rPr lang="en-US" sz="2400" dirty="0" smtClean="0">
                <a:solidFill>
                  <a:srgbClr val="D20000"/>
                </a:solidFill>
              </a:rPr>
              <a:t>Suite of Complex Systems Analysis Tools</a:t>
            </a:r>
            <a:endParaRPr lang="en-US" sz="2400" dirty="0">
              <a:solidFill>
                <a:srgbClr val="D20000"/>
              </a:solidFill>
            </a:endParaRPr>
          </a:p>
        </p:txBody>
      </p:sp>
      <p:sp>
        <p:nvSpPr>
          <p:cNvPr id="90" name="TextBox 89"/>
          <p:cNvSpPr txBox="1"/>
          <p:nvPr/>
        </p:nvSpPr>
        <p:spPr>
          <a:xfrm>
            <a:off x="381000" y="2905035"/>
            <a:ext cx="8432800" cy="3447098"/>
          </a:xfrm>
          <a:prstGeom prst="rect">
            <a:avLst/>
          </a:prstGeom>
          <a:noFill/>
        </p:spPr>
        <p:txBody>
          <a:bodyPr wrap="square" rtlCol="0">
            <a:spAutoFit/>
          </a:bodyPr>
          <a:lstStyle/>
          <a:p>
            <a:pPr algn="ctr"/>
            <a:r>
              <a:rPr lang="en-US" sz="2800" b="1" dirty="0" smtClean="0"/>
              <a:t>There is no universal equation for “complex systems”. There is no single tool. </a:t>
            </a:r>
          </a:p>
          <a:p>
            <a:pPr algn="ctr"/>
            <a:endParaRPr lang="en-US" sz="2400" dirty="0" smtClean="0"/>
          </a:p>
          <a:p>
            <a:pPr algn="ctr"/>
            <a:endParaRPr lang="en-US" sz="1400" dirty="0" smtClean="0"/>
          </a:p>
          <a:p>
            <a:pPr algn="ctr"/>
            <a:r>
              <a:rPr lang="en-US" sz="2400" dirty="0" smtClean="0"/>
              <a:t>We need </a:t>
            </a:r>
            <a:r>
              <a:rPr lang="en-US" sz="2400" b="1" dirty="0" smtClean="0"/>
              <a:t>high resolution </a:t>
            </a:r>
            <a:r>
              <a:rPr lang="en-US" sz="2400" dirty="0" smtClean="0"/>
              <a:t>data acquisition and a </a:t>
            </a:r>
            <a:r>
              <a:rPr lang="en-US" sz="2400" b="1" dirty="0" smtClean="0"/>
              <a:t>suite of tools</a:t>
            </a:r>
            <a:r>
              <a:rPr lang="en-US" sz="2400" dirty="0" smtClean="0"/>
              <a:t> for physiologic signal processing and analysis, using both classical techniques and novel methods based on statistical physics and nonlinear dynamics.</a:t>
            </a:r>
          </a:p>
          <a:p>
            <a:pPr algn="ctr"/>
            <a:endParaRPr lang="en-US" sz="2800" dirty="0" smtClean="0"/>
          </a:p>
        </p:txBody>
      </p:sp>
    </p:spTree>
    <p:extLst>
      <p:ext uri="{BB962C8B-B14F-4D97-AF65-F5344CB8AC3E}">
        <p14:creationId xmlns:p14="http://schemas.microsoft.com/office/powerpoint/2010/main" val="20655155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49" y="0"/>
            <a:ext cx="79396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4905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
        <p:nvSpPr>
          <p:cNvPr id="3" name="Rounded Rectangle 2"/>
          <p:cNvSpPr/>
          <p:nvPr/>
        </p:nvSpPr>
        <p:spPr>
          <a:xfrm>
            <a:off x="2057400" y="4419600"/>
            <a:ext cx="2819400" cy="2133600"/>
          </a:xfrm>
          <a:prstGeom prst="round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94270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533400"/>
            <a:ext cx="633412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82548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10.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11.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2.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3.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4.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5.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6.xml><?xml version="1.0" encoding="utf-8"?>
<p:tagLst xmlns:a="http://schemas.openxmlformats.org/drawingml/2006/main" xmlns:r="http://schemas.openxmlformats.org/officeDocument/2006/relationships" xmlns:p="http://schemas.openxmlformats.org/presentationml/2006/main">
  <p:tag name="TIMING" val="|13.4"/>
</p:tagLst>
</file>

<file path=ppt/tags/tag7.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8.xml><?xml version="1.0" encoding="utf-8"?>
<p:tagLst xmlns:a="http://schemas.openxmlformats.org/drawingml/2006/main" xmlns:r="http://schemas.openxmlformats.org/officeDocument/2006/relationships" xmlns:p="http://schemas.openxmlformats.org/presentationml/2006/main">
  <p:tag name="TIMING" val="|18.8|5.6|3.5|3.8|3.4|3.6|3.4|1.7|1.:|5.8"/>
</p:tagLst>
</file>

<file path=ppt/tags/tag9.xml><?xml version="1.0" encoding="utf-8"?>
<p:tagLst xmlns:a="http://schemas.openxmlformats.org/drawingml/2006/main" xmlns:r="http://schemas.openxmlformats.org/officeDocument/2006/relationships" xmlns:p="http://schemas.openxmlformats.org/presentationml/2006/main">
  <p:tag name="TIMING" val="|18.8|5.6|3.5|3.8|3.4|3.6|3.4|1.7|1.:|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19937</TotalTime>
  <Words>5875</Words>
  <Application>Microsoft Macintosh PowerPoint</Application>
  <PresentationFormat>On-screen Show (4:3)</PresentationFormat>
  <Paragraphs>1151</Paragraphs>
  <Slides>134</Slides>
  <Notes>69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134</vt:i4>
      </vt:variant>
    </vt:vector>
  </HeadingPairs>
  <TitlesOfParts>
    <vt:vector size="137" baseType="lpstr">
      <vt:lpstr>Office Theme</vt:lpstr>
      <vt:lpstr>Document</vt:lpstr>
      <vt:lpstr>Image</vt:lpstr>
      <vt:lpstr>PowerPoint Presentation</vt:lpstr>
      <vt:lpstr>PowerPoint Presentation</vt:lpstr>
      <vt:lpstr>Biomedical Informatics in Perspective</vt:lpstr>
      <vt:lpstr>Biomedical Informatics in Perspective</vt:lpstr>
      <vt:lpstr>Biomedical Informatics in Perspective</vt:lpstr>
      <vt:lpstr>Interdisciplinary Nature of Biomedical Informatics</vt:lpstr>
      <vt:lpstr>PowerPoint Presentation</vt:lpstr>
      <vt:lpstr>PowerPoint Presentation</vt:lpstr>
      <vt:lpstr>PowerPoint Presentation</vt:lpstr>
      <vt:lpstr>Critical Care is One of the Most Expensive Components of Health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Care is Error Prone</vt:lpstr>
      <vt:lpstr>PowerPoint Presentation</vt:lpstr>
      <vt:lpstr>PowerPoint Presentation</vt:lpstr>
      <vt:lpstr>Reactive Medicine: Phases of Monitoring</vt:lpstr>
      <vt:lpstr>Clinical examination</vt:lpstr>
      <vt:lpstr>Sternal Rub</vt:lpstr>
      <vt:lpstr>Intracranial Mass Effect</vt:lpstr>
      <vt:lpstr>PowerPoint Presentation</vt:lpstr>
      <vt:lpstr>PowerPoint Presentation</vt:lpstr>
      <vt:lpstr>Reactive Medicine: Phases of Neuromonitoring</vt:lpstr>
      <vt:lpstr>PowerPoint Presentation</vt:lpstr>
      <vt:lpstr>PowerPoint Presentation</vt:lpstr>
      <vt:lpstr>PowerPoint Presentation</vt:lpstr>
      <vt:lpstr>Monitoring in the ICU</vt:lpstr>
      <vt:lpstr>Invasive neuromonitoring: What’s the Rationale?</vt:lpstr>
      <vt:lpstr>PowerPoint Presentation</vt:lpstr>
      <vt:lpstr>PowerPoint Presentation</vt:lpstr>
      <vt:lpstr>PowerPoint Presentation</vt:lpstr>
      <vt:lpstr>PowerPoint Presentation</vt:lpstr>
      <vt:lpstr>PowerPoint Presentation</vt:lpstr>
      <vt:lpstr>Relationships are not linear</vt:lpstr>
      <vt:lpstr>PowerPoint Presentation</vt:lpstr>
      <vt:lpstr>PowerPoint Presentation</vt:lpstr>
      <vt:lpstr>High Dimensionality in Physiology</vt:lpstr>
      <vt:lpstr>PowerPoint Presentation</vt:lpstr>
      <vt:lpstr>PowerPoint Presentation</vt:lpstr>
      <vt:lpstr>Complex Systems Analysis</vt:lpstr>
      <vt:lpstr>PowerPoint Presentation</vt:lpstr>
      <vt:lpstr>PowerPoint Presentation</vt:lpstr>
      <vt:lpstr>Approximate Entropy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 Much Data. Not Enough Information.</vt:lpstr>
      <vt:lpstr>PowerPoint Presentation</vt:lpstr>
      <vt:lpstr>PowerPoint Presentation</vt:lpstr>
      <vt:lpstr>The Need for Enhanced Situational Awareness</vt:lpstr>
      <vt:lpstr>PowerPoint Presentation</vt:lpstr>
      <vt:lpstr>The Need for Enhanced Situational Awareness</vt:lpstr>
      <vt:lpstr>The Need for Enhanced Situational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Third Party (Software)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Benefits of Big Data in Critical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PRx based optimal CPP</vt:lpstr>
      <vt:lpstr>PowerPoint Presentation</vt:lpstr>
      <vt:lpstr>PowerPoint Presentation</vt:lpstr>
      <vt:lpstr>PowerPoint Presentation</vt:lpstr>
      <vt:lpstr>PowerPoint Presentation</vt:lpstr>
      <vt:lpstr>PowerPoint Presentation</vt:lpstr>
      <vt:lpstr>PowerPoint Presentation</vt:lpstr>
      <vt:lpstr>PREDICT: Pattern Representation and Evaluation of Data through Integration, Correlation, and Transformation</vt:lpstr>
      <vt:lpstr>Sepsis Identification</vt:lpstr>
      <vt:lpstr>Sepsis Identification</vt:lpstr>
      <vt:lpstr>Sepsis Identification</vt:lpstr>
      <vt:lpstr>PowerPoint Presentation</vt:lpstr>
      <vt:lpstr>PowerPoint Presentation</vt:lpstr>
      <vt:lpstr>Identifying Priority Patients</vt:lpstr>
      <vt:lpstr>Identifying Priority Patients Update and Challenges</vt:lpstr>
      <vt:lpstr>Identifying Priority Patients Update and Challenges</vt:lpstr>
      <vt:lpstr>Identifying Priority Patients Update and Challenges</vt:lpstr>
      <vt:lpstr>PowerPoint Presentation</vt:lpstr>
    </vt:vector>
  </TitlesOfParts>
  <Company>Columbia University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Schmidt</dc:creator>
  <cp:lastModifiedBy>Sarah Ita</cp:lastModifiedBy>
  <cp:revision>242</cp:revision>
  <dcterms:created xsi:type="dcterms:W3CDTF">2010-08-05T14:37:15Z</dcterms:created>
  <dcterms:modified xsi:type="dcterms:W3CDTF">2016-02-26T18:39:49Z</dcterms:modified>
</cp:coreProperties>
</file>