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ldStandardT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just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As mentioned in Prof. Roxana Geambasu project: </a:t>
            </a:r>
            <a:r>
              <a:rPr lang="en" sz="1200">
                <a:latin typeface="Old Standard TT"/>
                <a:ea typeface="Old Standard TT"/>
                <a:cs typeface="Old Standard TT"/>
                <a:sym typeface="Old Standard TT"/>
              </a:rPr>
              <a:t>Sunlight talk, Lasso is well-established, and robust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ld Standard TT"/>
                <a:ea typeface="Old Standard TT"/>
                <a:cs typeface="Old Standard TT"/>
                <a:sym typeface="Old Standard TT"/>
              </a:rPr>
              <a:t>Alcohol consumption - negatively related to grade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Old Standard TT"/>
                <a:ea typeface="Old Standard TT"/>
                <a:cs typeface="Old Standard TT"/>
                <a:sym typeface="Old Standard TT"/>
              </a:rPr>
              <a:t>Commutation time is positive related to grade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extra-curricular activities is positively related to grade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School may want to adjust their strategies accordingly, then how to adjust may involve specialist of education.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Decision tree is easier to interpret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Neural Network Detect all possible interactions between predictors variables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Naive bayes, easy to train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Relationship Id="rId5" Type="http://schemas.openxmlformats.org/officeDocument/2006/relationships/image" Target="../media/image0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440974"/>
            <a:ext cx="8118600" cy="320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6190"/>
              <a:buFont typeface="Arial"/>
              <a:buNone/>
            </a:pPr>
            <a:r>
              <a:rPr lang="en"/>
              <a:t>Quantitative analysis of influential factors for students’ academic performance based on Group Lasso regression and DBSCAN Clustering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Lu Yang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Unit of Observation: individual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Data Types: School reports and paper sheets including few attributes and questionnaire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Mode of Data Collection: In class questionnaire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400+650 students in total</a:t>
            </a:r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07825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Data source: Fabio Pagnotta, Hossain Mohammad Amran, Department of Computer Science,University of Camerino, composed by Paulo Cortez and Alice Silva, University of Minho, Portugal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Geographic Coverage: Italy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Time Period: 2005-2006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82600" y="70800"/>
            <a:ext cx="9002400" cy="4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# Attributes for both student-mat.csv (Math course) and student-por.csv (Portuguese language course) datasets: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 school - student's school (binary: 'GP' - Gabriel Pereira or 'MS' - Mousinho da Silveira)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 sex - student's sex (binary: 'F' - female or 'M' - male)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 age - student's age (numeric: from 15 to 22)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4 address - student's home address type (binary: 'U' - urban or 'R' - rural)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5 famsize - family size (binary: 'LE3' - less or equal to 3 or 'GT3' - greater than 3)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6 Pstatus - parent's cohabitation status (binary: 'T' - living together or 'A' - apart)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7 Medu - mother's education (numeric: 0 - none, 1 - primary education (4th grade), 2 - 5th to 9th grade, 3 - secondary education or 4 - higher education)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8 Fedu - father's education (scale is the same above)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9 Mjob - mother's job (nominal: 'teacher', 'health' care related, civil 'services' (e.g. administrative or police), 'at_home' or 'other')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10 Fjob - father's job (the same as above)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11 reason - reason to choose this school (nominal: close to 'home', school 'reputation', 'course' preference or 'other')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12 guardian - student's guardian (nominal: 'mother', 'father' or 'other')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13 traveltime - home to school travel time (numeric: 1 - &lt;15 min., 2 - 15 to 30 min., 3 - 30 min. to 1 hour, or 4 - &gt;1 hour)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14 studytime - weekly study time (numeric: 1 - &lt;2 hours, 2 - 2 to 5 hours, 3 - 5 to 10 hours, or 4 - &gt;10 hours)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0" y="0"/>
            <a:ext cx="9073200" cy="5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15 failures - number of past class failures (numeric: n if 1&lt;=n&lt;3, else 4)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16 schoolsup - extra educational support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17 famsup - family educational support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18 paid - extra paid classes within the course subject (Math or Portuguese)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19 activities - extra-curricular activities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 nursery - attended nursery school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21 higher - wants to take higher education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22 internet - Internet access at home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23 romantic - with a romantic relationship (binary: yes or no)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 famrel - quality of family relationships (numeric: from 1 - very bad to 5 - excellent)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25 freetime - free time after school (numeric: from 1 - very low to 5 - very high)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26 goout - going out with friends (numeric: from 1 - very low to 5 - very high)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27 Dalc - workday alcohol consumption (numeric: from 1 - very low to 5 - very high)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28 Walc - weekend alcohol consumption (numeric: from 1 - very low to 5 - very high)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29 health - current health status (numeric: from 1 - very bad to 5 - very good)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30 absences - number of school absences (numeric: from 0 to 93)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31 G1 - first period grade (numeric: from 0 to 20)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31 G2 - second period grade (numeric: from 0 to 20) 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123654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32 G3 - final grade (numeric: from 0 to 20, output target) 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Approaches: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943075"/>
            <a:ext cx="43380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ct val="100000"/>
              <a:buAutoNum type="arabicPeriod"/>
            </a:pPr>
            <a:r>
              <a:rPr lang="en" sz="1800">
                <a:solidFill>
                  <a:srgbClr val="434343"/>
                </a:solidFill>
              </a:rPr>
              <a:t>Group Lasso[4] for feature selection and regression. </a:t>
            </a:r>
          </a:p>
          <a:p>
            <a:pPr indent="-317500" lvl="1" marL="9144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400">
                <a:solidFill>
                  <a:srgbClr val="434343"/>
                </a:solidFill>
              </a:rPr>
              <a:t>Features with multiple possible values</a:t>
            </a:r>
          </a:p>
          <a:p>
            <a:pPr indent="-317500" lvl="1" marL="9144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1400">
                <a:solidFill>
                  <a:srgbClr val="434343"/>
                </a:solidFill>
              </a:rPr>
              <a:t>Sparse solution to achieve feature selection.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AutoNum type="arabicPeriod"/>
            </a:pPr>
            <a:r>
              <a:rPr lang="en" sz="1800">
                <a:solidFill>
                  <a:srgbClr val="434343"/>
                </a:solidFill>
              </a:rPr>
              <a:t>Density-based spatial clustering of applications with noise (DBSCAN)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28571"/>
              <a:buAutoNum type="alphaLcPeriod"/>
            </a:pPr>
            <a:r>
              <a:rPr lang="en" sz="1400">
                <a:solidFill>
                  <a:srgbClr val="434343"/>
                </a:solidFill>
              </a:rPr>
              <a:t>does not require predefined clusters number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AutoNum type="alphaLcPeriod"/>
            </a:pPr>
            <a:r>
              <a:rPr lang="en" sz="1400">
                <a:solidFill>
                  <a:srgbClr val="434343"/>
                </a:solidFill>
              </a:rPr>
              <a:t>Robust to outliers and cluster in arbitrary shape 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4067" l="17813" r="16061" t="0"/>
          <a:stretch/>
        </p:blipFill>
        <p:spPr>
          <a:xfrm>
            <a:off x="4705150" y="342525"/>
            <a:ext cx="2035799" cy="19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15127" l="6179" r="35687" t="10754"/>
          <a:stretch/>
        </p:blipFill>
        <p:spPr>
          <a:xfrm>
            <a:off x="6796425" y="342525"/>
            <a:ext cx="2035799" cy="194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9949" l="9164" r="3636" t="13038"/>
          <a:stretch/>
        </p:blipFill>
        <p:spPr>
          <a:xfrm>
            <a:off x="4705200" y="2336175"/>
            <a:ext cx="4127098" cy="242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measure the success of result...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For regression analysis:</a:t>
            </a:r>
          </a:p>
          <a:p>
            <a:pPr indent="-3302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600"/>
              <a:t>Following survey and data collection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buSzPct val="100000"/>
              <a:buAutoNum type="arabicPeriod"/>
            </a:pPr>
            <a:r>
              <a:rPr lang="en" sz="1600"/>
              <a:t>Cross-validation</a:t>
            </a:r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For clustering analysis: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Unsupervised: no label, no standard, no prior, thus difficult to measure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Ask teachers to evaluate results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Using # of clustering as metric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measure...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Potential culture difference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Two Italian high school right now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Samples from US high school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Corresponding refine according to result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Some variates are immutable (Parent’s education, home address etc.)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How to make use of results</a:t>
            </a:r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07825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b="1" lang="en" sz="2000">
                <a:solidFill>
                  <a:srgbClr val="123654"/>
                </a:solidFill>
              </a:rPr>
              <a:t>Future work</a:t>
            </a: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[1]"11 Facts About High School Dropout Rates." 11 Facts About High School Dropout Rates. Web. 25 Mar. 2016. &lt;https://www.dosomething.org/us/facts/11-facts-about-high-school-dropout-rates&gt;.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[2]"UCI Machine Learning Repository: Data Set." UCI Machine Learning Repository: Data Set. Web. 25 Mar. 2016. &lt;https://archive.ics.uci.edu/ml/datasets/STUDENT ALCOHOL CONSUMPTION&gt;.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[3]Shahiria, Amirah Mohamed Shahiria, Wahidah Husaina, Nur’aini Abdul Rashid Mohamed, Wahidah Husaina, and Nur’aini Abdul Rashida. A Review on Predicting Student’s Performance Using Data Mining Techniques. Diss. Universiti Sains Malayisa, 2015. Print. www.sciencedirect.com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[4]Simon, Noah, Jerome Friedman, Trevor Hastie, and Robert Tibshirani. "A Sparse-Group Lasso." Journal of Computational and Graphical Statistics 22.2 (2013): 231-45. Web.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you!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Q&amp;A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factors affect student’s grades statistically?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Facts</a:t>
            </a:r>
          </a:p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600"/>
              </a:spcAft>
            </a:pPr>
            <a:r>
              <a:rPr lang="en"/>
              <a:t>1.2 million students drop out of high school in US, 26/second, 7000/day [1]</a:t>
            </a:r>
          </a:p>
          <a:p>
            <a:pPr indent="-228600" lvl="0" marL="457200" rtl="0">
              <a:spcBef>
                <a:spcPts val="0"/>
              </a:spcBef>
              <a:spcAft>
                <a:spcPts val="1600"/>
              </a:spcAft>
            </a:pPr>
            <a:r>
              <a:rPr lang="en"/>
              <a:t>Research now: qualitative and heavily focused on education theories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600"/>
              </a:spcAft>
            </a:pPr>
            <a:r>
              <a:rPr lang="en"/>
              <a:t>Sparse regression analysis for all factors, and find out most influential ones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Unsupervised clustering with all available features including grades to divide students into different groups.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Previous work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b="1" lang="en" sz="2000">
                <a:solidFill>
                  <a:schemeClr val="lt1"/>
                </a:solidFill>
              </a:rPr>
              <a:t>cumulative grade point average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internal assessment (assignment mark, quizzes, lab work, class test and attendance etc.)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external assessment (gender, age, family background, and disability)</a:t>
            </a:r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07825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b="1" lang="en" sz="2000">
                <a:solidFill>
                  <a:srgbClr val="123654"/>
                </a:solidFill>
              </a:rPr>
              <a:t>Popular features in data mining studies of predicting students academic performance</a:t>
            </a: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In Amirah investigation of 30 papers about machine learning methods applied to predict students performance [3]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13 decision tree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5 Neural Network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4 Naive Bayes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3 SVM classification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b="1" lang="en" sz="2000">
                <a:solidFill>
                  <a:schemeClr val="lt1"/>
                </a:solidFill>
              </a:rPr>
              <a:t>NO regression or clustering model</a:t>
            </a:r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07825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b="1" lang="en" sz="2000">
                <a:solidFill>
                  <a:srgbClr val="123654"/>
                </a:solidFill>
              </a:rPr>
              <a:t>Popular predicting algorithms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3654"/>
              </a:buClr>
              <a:buSzPct val="100000"/>
            </a:pPr>
            <a:r>
              <a:rPr b="1" lang="en" sz="2000">
                <a:solidFill>
                  <a:srgbClr val="123654"/>
                </a:solidFill>
              </a:rPr>
              <a:t>Most of them are classification models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Data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b="1" lang="en" sz="2000">
                <a:solidFill>
                  <a:schemeClr val="lt1"/>
                </a:solidFill>
              </a:rPr>
              <a:t>Abstract: The result provides the correlation between alcohol usage and the social, gender and study time attributes for each student.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07825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b="1" lang="en" sz="2000">
                <a:solidFill>
                  <a:srgbClr val="123654"/>
                </a:solidFill>
              </a:rPr>
              <a:t>STUDENT ALCOHOL CONSUMPTION Data Set</a:t>
            </a:r>
            <a:r>
              <a:rPr lang="en" sz="1200">
                <a:solidFill>
                  <a:schemeClr val="dk1"/>
                </a:solidFill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