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1" r:id="rId7"/>
    <p:sldId id="263" r:id="rId8"/>
    <p:sldId id="264" r:id="rId9"/>
    <p:sldId id="269" r:id="rId10"/>
    <p:sldId id="270" r:id="rId11"/>
    <p:sldId id="272" r:id="rId12"/>
    <p:sldId id="266" r:id="rId13"/>
    <p:sldId id="267" r:id="rId14"/>
    <p:sldId id="268" r:id="rId15"/>
    <p:sldId id="276" r:id="rId16"/>
    <p:sldId id="277" r:id="rId17"/>
    <p:sldId id="278" r:id="rId18"/>
    <p:sldId id="274" r:id="rId19"/>
    <p:sldId id="27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5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6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166A-A028-4203-94AA-45A9722ED52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1D1C-6A72-4C6F-91FA-EDA6B00D6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red.columbia.edu/epsilon/input.php?taskcode=0&amp;SubjectID=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emotion through keystrokes in behavioral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 Sisco</a:t>
            </a:r>
          </a:p>
          <a:p>
            <a:r>
              <a:rPr lang="en-US" sz="2000" dirty="0" smtClean="0"/>
              <a:t>5/3/2016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38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7" y="16823"/>
            <a:ext cx="4162923" cy="39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7" y="57937"/>
            <a:ext cx="4162923" cy="39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7" y="3276600"/>
            <a:ext cx="4162923" cy="39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7" y="3276599"/>
            <a:ext cx="4162923" cy="390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71500"/>
            <a:ext cx="6616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191000" y="1828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91000" y="4486835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3200400" y="762000"/>
            <a:ext cx="2438400" cy="7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3200400" y="5334000"/>
            <a:ext cx="2438400" cy="7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15749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Arousing stimulus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88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3323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In-person </a:t>
            </a:r>
            <a:r>
              <a:rPr lang="en-US" dirty="0"/>
              <a:t>study </a:t>
            </a:r>
            <a:r>
              <a:rPr lang="en-US" dirty="0" smtClean="0"/>
              <a:t>in </a:t>
            </a:r>
            <a:r>
              <a:rPr lang="en-US" dirty="0" err="1" smtClean="0"/>
              <a:t>collab</a:t>
            </a:r>
            <a:r>
              <a:rPr lang="en-US" dirty="0" smtClean="0"/>
              <a:t> with Prof. Bolger</a:t>
            </a:r>
          </a:p>
          <a:p>
            <a:r>
              <a:rPr lang="en-US" dirty="0" smtClean="0"/>
              <a:t>Changes </a:t>
            </a:r>
            <a:r>
              <a:rPr lang="en-US" dirty="0"/>
              <a:t>in </a:t>
            </a:r>
            <a:r>
              <a:rPr lang="en-US" dirty="0" smtClean="0"/>
              <a:t>psychophysiological </a:t>
            </a:r>
            <a:r>
              <a:rPr lang="en-US" dirty="0"/>
              <a:t>variables will be measured before and after </a:t>
            </a:r>
            <a:r>
              <a:rPr lang="en-US" dirty="0" smtClean="0"/>
              <a:t>a highly arousing stimulus</a:t>
            </a:r>
          </a:p>
          <a:p>
            <a:pPr lvl="1"/>
            <a:r>
              <a:rPr lang="en-US" dirty="0" smtClean="0"/>
              <a:t>galvanic </a:t>
            </a:r>
            <a:r>
              <a:rPr lang="en-US" dirty="0"/>
              <a:t>skin response, heart rate variability, vascular </a:t>
            </a:r>
            <a:r>
              <a:rPr lang="en-US" dirty="0" smtClean="0"/>
              <a:t>constriction</a:t>
            </a:r>
          </a:p>
          <a:p>
            <a:r>
              <a:rPr lang="en-US" dirty="0" smtClean="0"/>
              <a:t>Used to develop estimation model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599"/>
            <a:ext cx="1381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3" y="4780168"/>
            <a:ext cx="2832847" cy="162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40939"/>
            <a:ext cx="1723026" cy="151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Individual-specific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consistent clusters </a:t>
            </a:r>
            <a:r>
              <a:rPr lang="en-US" dirty="0" smtClean="0"/>
              <a:t>that people predictably fall into?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well would “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in-experiment tuning</a:t>
            </a:r>
            <a:r>
              <a:rPr lang="en-US" dirty="0" smtClean="0"/>
              <a:t>” </a:t>
            </a:r>
            <a:r>
              <a:rPr lang="en-US" dirty="0"/>
              <a:t>work?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short series of </a:t>
            </a:r>
            <a:r>
              <a:rPr lang="en-US" dirty="0" smtClean="0"/>
              <a:t>typing </a:t>
            </a:r>
            <a:r>
              <a:rPr lang="en-US" dirty="0"/>
              <a:t>tasks </a:t>
            </a:r>
            <a:r>
              <a:rPr lang="en-US" dirty="0" smtClean="0"/>
              <a:t>around standard stimuli known to evoke certain states, to train individual-specific models that can be used for evaluating how participants react to other stimuli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compared to past studies (~75%)</a:t>
            </a:r>
          </a:p>
          <a:p>
            <a:endParaRPr lang="en-US" dirty="0" smtClean="0"/>
          </a:p>
          <a:p>
            <a:r>
              <a:rPr lang="en-US" dirty="0" smtClean="0"/>
              <a:t>Extent tool is used by researchers</a:t>
            </a:r>
          </a:p>
          <a:p>
            <a:endParaRPr lang="en-US" dirty="0"/>
          </a:p>
          <a:p>
            <a:r>
              <a:rPr lang="en-US" dirty="0" smtClean="0"/>
              <a:t>Ability to predict real world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 – Evaluate Stimuli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286000" y="2478565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86000" y="5136600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1757573" y="1449659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1757573" y="6021659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477000" y="2476706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5134741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5948573" y="1447800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5948573" y="6019800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25" y="3048000"/>
            <a:ext cx="2895950" cy="184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1"/>
            <a:ext cx="2760258" cy="18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 – Evaluate Stimuli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286000" y="2478565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286000" y="5136600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1757573" y="1449659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1757573" y="6021659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477000" y="2476706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5134741"/>
            <a:ext cx="457200" cy="331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5948573" y="1447800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8" b="35478"/>
          <a:stretch/>
        </p:blipFill>
        <p:spPr bwMode="auto">
          <a:xfrm>
            <a:off x="5948573" y="6019800"/>
            <a:ext cx="1514054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Image result for climate chang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316230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w-prod-images.global.ssl.fastly.net/nugget/5530721b303638000cca0000/attachments/GN-RABBIT-7cc29e2502dee9c8c37603ca2f88f73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90" y="3102791"/>
            <a:ext cx="3032819" cy="162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</a:t>
            </a:r>
            <a:r>
              <a:rPr lang="en-US" dirty="0" err="1" smtClean="0"/>
              <a:t>Ko</a:t>
            </a:r>
            <a:r>
              <a:rPr lang="en-US" dirty="0" smtClean="0"/>
              <a:t>, A. (2013). A review of emotion recognition methods based on keystroke dynamics and mouse movements, HSI 2013.</a:t>
            </a:r>
          </a:p>
          <a:p>
            <a:r>
              <a:rPr lang="en-US" dirty="0" smtClean="0"/>
              <a:t>[2] </a:t>
            </a:r>
            <a:r>
              <a:rPr lang="en-US" dirty="0" err="1" smtClean="0"/>
              <a:t>Kołakowska</a:t>
            </a:r>
            <a:r>
              <a:rPr lang="en-US" dirty="0" smtClean="0"/>
              <a:t>, A. (2015). Recognizing emotions on the basis of keystroke dynamics, IEEE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Objectively measuring emotion is relevant to many behavioral research programs</a:t>
            </a:r>
          </a:p>
          <a:p>
            <a:r>
              <a:rPr lang="en-US" dirty="0" smtClean="0"/>
              <a:t>Some use physiological measurements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Require specific training and expertise</a:t>
            </a:r>
          </a:p>
          <a:p>
            <a:r>
              <a:rPr lang="en-US" dirty="0" smtClean="0"/>
              <a:t>A free, non-invasive method could be very appealing thousands of behavioral researchers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507726"/>
            <a:ext cx="6784975" cy="636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32" y="990600"/>
            <a:ext cx="4303568" cy="475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/>
          <a:stretch/>
        </p:blipFill>
        <p:spPr bwMode="auto">
          <a:xfrm>
            <a:off x="259773" y="990600"/>
            <a:ext cx="4312227" cy="47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24025"/>
            <a:ext cx="85439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1219200" y="4343400"/>
            <a:ext cx="838200" cy="18288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a model </a:t>
            </a:r>
            <a:r>
              <a:rPr lang="en-US" dirty="0" smtClean="0"/>
              <a:t>meant for detecting arousal in behavioral experiments</a:t>
            </a:r>
          </a:p>
          <a:p>
            <a:pPr lvl="1"/>
            <a:r>
              <a:rPr lang="en-US" dirty="0" smtClean="0"/>
              <a:t>Tuned to physiological changes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 tool </a:t>
            </a:r>
            <a:r>
              <a:rPr lang="en-US" dirty="0" smtClean="0"/>
              <a:t>for measuring arousal in experiments</a:t>
            </a:r>
          </a:p>
          <a:p>
            <a:pPr lvl="1"/>
            <a:r>
              <a:rPr lang="en-US" dirty="0" smtClean="0"/>
              <a:t>Using individual-specific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Many features </a:t>
            </a:r>
            <a:r>
              <a:rPr lang="en-US" dirty="0" smtClean="0"/>
              <a:t>have been explored	</a:t>
            </a:r>
          </a:p>
          <a:p>
            <a:pPr lvl="1"/>
            <a:r>
              <a:rPr lang="en-US" dirty="0" smtClean="0"/>
              <a:t>Which are most predictive depends on task, measured state, and the individuals [1]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Substantial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individual differences </a:t>
            </a:r>
            <a:r>
              <a:rPr lang="en-US" dirty="0" smtClean="0"/>
              <a:t>in </a:t>
            </a:r>
            <a:r>
              <a:rPr lang="en-US" i="1" dirty="0" smtClean="0"/>
              <a:t>how keystroke patterns</a:t>
            </a:r>
            <a:r>
              <a:rPr lang="en-US" dirty="0" smtClean="0"/>
              <a:t> change with arousal [2]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04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</a:t>
            </a:r>
            <a:r>
              <a:rPr lang="en-US" dirty="0"/>
              <a:t>pilot study 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and develop the basic framework</a:t>
            </a:r>
          </a:p>
          <a:p>
            <a:pPr lvl="1"/>
            <a:r>
              <a:rPr lang="en-US" dirty="0" smtClean="0"/>
              <a:t>proof </a:t>
            </a:r>
            <a:r>
              <a:rPr lang="en-US" dirty="0"/>
              <a:t>of concept</a:t>
            </a:r>
          </a:p>
          <a:p>
            <a:pPr lvl="1"/>
            <a:r>
              <a:rPr lang="en-US" dirty="0"/>
              <a:t>explore boundaries </a:t>
            </a:r>
          </a:p>
          <a:p>
            <a:pPr lvl="2"/>
            <a:r>
              <a:rPr lang="en-US" dirty="0"/>
              <a:t>fixed vs free text?</a:t>
            </a:r>
          </a:p>
          <a:p>
            <a:pPr lvl="2"/>
            <a:r>
              <a:rPr lang="en-US" dirty="0"/>
              <a:t>how much text is really needed?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small of an effect can we detect?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21" y="5048352"/>
            <a:ext cx="5792932" cy="168852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66" y="2449997"/>
            <a:ext cx="3433330" cy="193822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68" y="301337"/>
            <a:ext cx="5870864" cy="145472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191000" y="1828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91000" y="4486835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275739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N=48</a:t>
            </a:r>
          </a:p>
          <a:p>
            <a:r>
              <a:rPr lang="en-US" dirty="0" err="1" smtClean="0"/>
              <a:t>Mturk</a:t>
            </a:r>
            <a:r>
              <a:rPr lang="en-US" dirty="0" smtClean="0"/>
              <a:t> sample</a:t>
            </a:r>
          </a:p>
          <a:p>
            <a:r>
              <a:rPr lang="en-US" dirty="0" smtClean="0"/>
              <a:t>One iteration each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5" y="1752600"/>
            <a:ext cx="3635375" cy="38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6019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http://portal.cred.columbia.edu/epsilon/input.php?taskcode=0&amp;SubjectID=3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303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Measuring emotion through keystrokes in behavioral experiments</vt:lpstr>
      <vt:lpstr>Introduction</vt:lpstr>
      <vt:lpstr>PowerPoint Presentation</vt:lpstr>
      <vt:lpstr>PowerPoint Presentation</vt:lpstr>
      <vt:lpstr>Goals</vt:lpstr>
      <vt:lpstr>Past research</vt:lpstr>
      <vt:lpstr>Study 1</vt:lpstr>
      <vt:lpstr>PowerPoint Presentation</vt:lpstr>
      <vt:lpstr>Preliminary results</vt:lpstr>
      <vt:lpstr>PowerPoint Presentation</vt:lpstr>
      <vt:lpstr>PowerPoint Presentation</vt:lpstr>
      <vt:lpstr>PowerPoint Presentation</vt:lpstr>
      <vt:lpstr>Study 2</vt:lpstr>
      <vt:lpstr>Individual-specific Modeling</vt:lpstr>
      <vt:lpstr>Evaluation</vt:lpstr>
      <vt:lpstr>Future Direction – Evaluate Stimuli</vt:lpstr>
      <vt:lpstr>Future Direction – Evaluate Stimuli</vt:lpstr>
      <vt:lpstr>Thank you!</vt:lpstr>
      <vt:lpstr>References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emotion through keystrokes in behavioral experiments</dc:title>
  <dc:creator>Matt Sisco</dc:creator>
  <cp:lastModifiedBy>Matt Sisco</cp:lastModifiedBy>
  <cp:revision>32</cp:revision>
  <dcterms:created xsi:type="dcterms:W3CDTF">2016-05-03T15:27:27Z</dcterms:created>
  <dcterms:modified xsi:type="dcterms:W3CDTF">2016-05-04T02:09:23Z</dcterms:modified>
</cp:coreProperties>
</file>