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602"/>
  </p:normalViewPr>
  <p:slideViewPr>
    <p:cSldViewPr snapToGrid="0" snapToObjects="1">
      <p:cViewPr varScale="1">
        <p:scale>
          <a:sx n="91" d="100"/>
          <a:sy n="91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286F6-4047-F74C-8264-4D77464E2EF8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3DE156-D181-7947-AE1B-36767B8F3D9F}">
      <dgm:prSet phldrT="[Text]"/>
      <dgm:spPr/>
      <dgm:t>
        <a:bodyPr/>
        <a:lstStyle/>
        <a:p>
          <a:r>
            <a:rPr lang="en-US" dirty="0" smtClean="0"/>
            <a:t>Build Decision Trees that consider document structure</a:t>
          </a:r>
          <a:endParaRPr lang="en-US" dirty="0"/>
        </a:p>
      </dgm:t>
    </dgm:pt>
    <dgm:pt modelId="{C0E8C05C-08EE-254B-9684-5F1EFC49765F}" type="parTrans" cxnId="{65A6B390-1162-FB43-8B5B-37620289F9F8}">
      <dgm:prSet/>
      <dgm:spPr/>
      <dgm:t>
        <a:bodyPr/>
        <a:lstStyle/>
        <a:p>
          <a:endParaRPr lang="en-US"/>
        </a:p>
      </dgm:t>
    </dgm:pt>
    <dgm:pt modelId="{F84468FA-C65E-704E-B851-AE492AFDC87B}" type="sibTrans" cxnId="{65A6B390-1162-FB43-8B5B-37620289F9F8}">
      <dgm:prSet/>
      <dgm:spPr/>
      <dgm:t>
        <a:bodyPr/>
        <a:lstStyle/>
        <a:p>
          <a:endParaRPr lang="en-US"/>
        </a:p>
      </dgm:t>
    </dgm:pt>
    <dgm:pt modelId="{879412E9-5FB2-8141-926F-C0BF0E26F6E8}">
      <dgm:prSet phldrT="[Text]"/>
      <dgm:spPr/>
      <dgm:t>
        <a:bodyPr/>
        <a:lstStyle/>
        <a:p>
          <a:r>
            <a:rPr lang="en-US" dirty="0" smtClean="0"/>
            <a:t>Crop out region and send to CNN denoted by leaf</a:t>
          </a:r>
          <a:endParaRPr lang="en-US" dirty="0"/>
        </a:p>
      </dgm:t>
    </dgm:pt>
    <dgm:pt modelId="{E4F93F77-A89F-8E41-8815-938DD0284650}" type="parTrans" cxnId="{6204E97A-31B6-C64C-B5DE-CA3A4C573528}">
      <dgm:prSet/>
      <dgm:spPr/>
      <dgm:t>
        <a:bodyPr/>
        <a:lstStyle/>
        <a:p>
          <a:endParaRPr lang="en-US"/>
        </a:p>
      </dgm:t>
    </dgm:pt>
    <dgm:pt modelId="{667FBBE1-27C5-BB45-B6D9-BF1A8B8FF638}" type="sibTrans" cxnId="{6204E97A-31B6-C64C-B5DE-CA3A4C573528}">
      <dgm:prSet/>
      <dgm:spPr/>
      <dgm:t>
        <a:bodyPr/>
        <a:lstStyle/>
        <a:p>
          <a:endParaRPr lang="en-US"/>
        </a:p>
      </dgm:t>
    </dgm:pt>
    <dgm:pt modelId="{313571D5-9CBA-884B-92B8-D41E8CF24D62}">
      <dgm:prSet phldrT="[Text]"/>
      <dgm:spPr/>
      <dgm:t>
        <a:bodyPr/>
        <a:lstStyle/>
        <a:p>
          <a:r>
            <a:rPr lang="en-US" dirty="0" smtClean="0"/>
            <a:t>Predict classification</a:t>
          </a:r>
          <a:r>
            <a:rPr lang="en-US" baseline="0" dirty="0" smtClean="0"/>
            <a:t> or relevance score</a:t>
          </a:r>
          <a:endParaRPr lang="en-US" dirty="0"/>
        </a:p>
      </dgm:t>
    </dgm:pt>
    <dgm:pt modelId="{4583D3DB-1880-5F48-B809-8F03458A2C79}" type="parTrans" cxnId="{D8DDCA97-EE93-FF4B-975A-22C6EBA2BB61}">
      <dgm:prSet/>
      <dgm:spPr/>
      <dgm:t>
        <a:bodyPr/>
        <a:lstStyle/>
        <a:p>
          <a:endParaRPr lang="en-US"/>
        </a:p>
      </dgm:t>
    </dgm:pt>
    <dgm:pt modelId="{695E71F2-FCAA-C84D-A9BC-D4EF31162061}" type="sibTrans" cxnId="{D8DDCA97-EE93-FF4B-975A-22C6EBA2BB61}">
      <dgm:prSet/>
      <dgm:spPr/>
      <dgm:t>
        <a:bodyPr/>
        <a:lstStyle/>
        <a:p>
          <a:endParaRPr lang="en-US"/>
        </a:p>
      </dgm:t>
    </dgm:pt>
    <dgm:pt modelId="{158AA0DC-64F9-5A4B-9565-01A5670B443C}" type="pres">
      <dgm:prSet presAssocID="{D50286F6-4047-F74C-8264-4D77464E2EF8}" presName="Name0" presStyleCnt="0">
        <dgm:presLayoutVars>
          <dgm:dir/>
          <dgm:resizeHandles val="exact"/>
        </dgm:presLayoutVars>
      </dgm:prSet>
      <dgm:spPr/>
    </dgm:pt>
    <dgm:pt modelId="{D642342B-6BFB-D242-B474-3798E00924F4}" type="pres">
      <dgm:prSet presAssocID="{DE3DE156-D181-7947-AE1B-36767B8F3D9F}" presName="node" presStyleLbl="node1" presStyleIdx="0" presStyleCnt="3">
        <dgm:presLayoutVars>
          <dgm:bulletEnabled val="1"/>
        </dgm:presLayoutVars>
      </dgm:prSet>
      <dgm:spPr/>
    </dgm:pt>
    <dgm:pt modelId="{5CE4A570-B819-6B4D-882A-3BC8FB86DD4F}" type="pres">
      <dgm:prSet presAssocID="{F84468FA-C65E-704E-B851-AE492AFDC87B}" presName="sibTrans" presStyleLbl="sibTrans2D1" presStyleIdx="0" presStyleCnt="2"/>
      <dgm:spPr/>
    </dgm:pt>
    <dgm:pt modelId="{46F8DACA-547B-FA4E-8483-20EC37702A9E}" type="pres">
      <dgm:prSet presAssocID="{F84468FA-C65E-704E-B851-AE492AFDC87B}" presName="connectorText" presStyleLbl="sibTrans2D1" presStyleIdx="0" presStyleCnt="2"/>
      <dgm:spPr/>
    </dgm:pt>
    <dgm:pt modelId="{D14D704C-6747-864F-8972-597B80816C63}" type="pres">
      <dgm:prSet presAssocID="{879412E9-5FB2-8141-926F-C0BF0E26F6E8}" presName="node" presStyleLbl="node1" presStyleIdx="1" presStyleCnt="3">
        <dgm:presLayoutVars>
          <dgm:bulletEnabled val="1"/>
        </dgm:presLayoutVars>
      </dgm:prSet>
      <dgm:spPr/>
    </dgm:pt>
    <dgm:pt modelId="{49C9053D-CAE7-9443-9333-1EA1F0C29DA7}" type="pres">
      <dgm:prSet presAssocID="{667FBBE1-27C5-BB45-B6D9-BF1A8B8FF638}" presName="sibTrans" presStyleLbl="sibTrans2D1" presStyleIdx="1" presStyleCnt="2"/>
      <dgm:spPr/>
    </dgm:pt>
    <dgm:pt modelId="{E3C2EAEA-DD45-304B-9F0F-27056F655318}" type="pres">
      <dgm:prSet presAssocID="{667FBBE1-27C5-BB45-B6D9-BF1A8B8FF638}" presName="connectorText" presStyleLbl="sibTrans2D1" presStyleIdx="1" presStyleCnt="2"/>
      <dgm:spPr/>
    </dgm:pt>
    <dgm:pt modelId="{A68C4359-22EF-2E43-8675-BED9BCF111DE}" type="pres">
      <dgm:prSet presAssocID="{313571D5-9CBA-884B-92B8-D41E8CF24D62}" presName="node" presStyleLbl="node1" presStyleIdx="2" presStyleCnt="3">
        <dgm:presLayoutVars>
          <dgm:bulletEnabled val="1"/>
        </dgm:presLayoutVars>
      </dgm:prSet>
      <dgm:spPr/>
    </dgm:pt>
  </dgm:ptLst>
  <dgm:cxnLst>
    <dgm:cxn modelId="{2653C768-6DFB-814B-BB4C-36126193E97F}" type="presOf" srcId="{879412E9-5FB2-8141-926F-C0BF0E26F6E8}" destId="{D14D704C-6747-864F-8972-597B80816C63}" srcOrd="0" destOrd="0" presId="urn:microsoft.com/office/officeart/2005/8/layout/process1"/>
    <dgm:cxn modelId="{6204E97A-31B6-C64C-B5DE-CA3A4C573528}" srcId="{D50286F6-4047-F74C-8264-4D77464E2EF8}" destId="{879412E9-5FB2-8141-926F-C0BF0E26F6E8}" srcOrd="1" destOrd="0" parTransId="{E4F93F77-A89F-8E41-8815-938DD0284650}" sibTransId="{667FBBE1-27C5-BB45-B6D9-BF1A8B8FF638}"/>
    <dgm:cxn modelId="{21C9778C-1BF4-B748-B1A8-A5BE5AFC1AF2}" type="presOf" srcId="{313571D5-9CBA-884B-92B8-D41E8CF24D62}" destId="{A68C4359-22EF-2E43-8675-BED9BCF111DE}" srcOrd="0" destOrd="0" presId="urn:microsoft.com/office/officeart/2005/8/layout/process1"/>
    <dgm:cxn modelId="{373AB5FD-98D7-1F4B-A3FE-3A5C8C895B42}" type="presOf" srcId="{667FBBE1-27C5-BB45-B6D9-BF1A8B8FF638}" destId="{E3C2EAEA-DD45-304B-9F0F-27056F655318}" srcOrd="1" destOrd="0" presId="urn:microsoft.com/office/officeart/2005/8/layout/process1"/>
    <dgm:cxn modelId="{0C2FF51A-D50D-8548-89E0-9CB8AC9E774E}" type="presOf" srcId="{D50286F6-4047-F74C-8264-4D77464E2EF8}" destId="{158AA0DC-64F9-5A4B-9565-01A5670B443C}" srcOrd="0" destOrd="0" presId="urn:microsoft.com/office/officeart/2005/8/layout/process1"/>
    <dgm:cxn modelId="{D2E8ADF8-FD4B-104D-8A65-8CFE9C0103E9}" type="presOf" srcId="{DE3DE156-D181-7947-AE1B-36767B8F3D9F}" destId="{D642342B-6BFB-D242-B474-3798E00924F4}" srcOrd="0" destOrd="0" presId="urn:microsoft.com/office/officeart/2005/8/layout/process1"/>
    <dgm:cxn modelId="{2FA65193-FB96-5F44-859D-54738D43AF9C}" type="presOf" srcId="{F84468FA-C65E-704E-B851-AE492AFDC87B}" destId="{5CE4A570-B819-6B4D-882A-3BC8FB86DD4F}" srcOrd="0" destOrd="0" presId="urn:microsoft.com/office/officeart/2005/8/layout/process1"/>
    <dgm:cxn modelId="{0D4EAB37-045E-C04C-8D7B-0877285DA1F0}" type="presOf" srcId="{F84468FA-C65E-704E-B851-AE492AFDC87B}" destId="{46F8DACA-547B-FA4E-8483-20EC37702A9E}" srcOrd="1" destOrd="0" presId="urn:microsoft.com/office/officeart/2005/8/layout/process1"/>
    <dgm:cxn modelId="{D8DDCA97-EE93-FF4B-975A-22C6EBA2BB61}" srcId="{D50286F6-4047-F74C-8264-4D77464E2EF8}" destId="{313571D5-9CBA-884B-92B8-D41E8CF24D62}" srcOrd="2" destOrd="0" parTransId="{4583D3DB-1880-5F48-B809-8F03458A2C79}" sibTransId="{695E71F2-FCAA-C84D-A9BC-D4EF31162061}"/>
    <dgm:cxn modelId="{65A6B390-1162-FB43-8B5B-37620289F9F8}" srcId="{D50286F6-4047-F74C-8264-4D77464E2EF8}" destId="{DE3DE156-D181-7947-AE1B-36767B8F3D9F}" srcOrd="0" destOrd="0" parTransId="{C0E8C05C-08EE-254B-9684-5F1EFC49765F}" sibTransId="{F84468FA-C65E-704E-B851-AE492AFDC87B}"/>
    <dgm:cxn modelId="{29011133-74AC-DF49-8FD6-FE438F0249D0}" type="presOf" srcId="{667FBBE1-27C5-BB45-B6D9-BF1A8B8FF638}" destId="{49C9053D-CAE7-9443-9333-1EA1F0C29DA7}" srcOrd="0" destOrd="0" presId="urn:microsoft.com/office/officeart/2005/8/layout/process1"/>
    <dgm:cxn modelId="{F396D4A6-F0EB-CE45-B1B2-B9E2EB1FB53E}" type="presParOf" srcId="{158AA0DC-64F9-5A4B-9565-01A5670B443C}" destId="{D642342B-6BFB-D242-B474-3798E00924F4}" srcOrd="0" destOrd="0" presId="urn:microsoft.com/office/officeart/2005/8/layout/process1"/>
    <dgm:cxn modelId="{78312E95-E2DE-6645-9D84-F919F146A6C2}" type="presParOf" srcId="{158AA0DC-64F9-5A4B-9565-01A5670B443C}" destId="{5CE4A570-B819-6B4D-882A-3BC8FB86DD4F}" srcOrd="1" destOrd="0" presId="urn:microsoft.com/office/officeart/2005/8/layout/process1"/>
    <dgm:cxn modelId="{47BD08D2-70DD-9546-A28B-B1F6E012563D}" type="presParOf" srcId="{5CE4A570-B819-6B4D-882A-3BC8FB86DD4F}" destId="{46F8DACA-547B-FA4E-8483-20EC37702A9E}" srcOrd="0" destOrd="0" presId="urn:microsoft.com/office/officeart/2005/8/layout/process1"/>
    <dgm:cxn modelId="{B941A3D5-28D7-5F41-861B-9481783D6128}" type="presParOf" srcId="{158AA0DC-64F9-5A4B-9565-01A5670B443C}" destId="{D14D704C-6747-864F-8972-597B80816C63}" srcOrd="2" destOrd="0" presId="urn:microsoft.com/office/officeart/2005/8/layout/process1"/>
    <dgm:cxn modelId="{09EAC0E9-E5DD-5046-AED5-0DCC4BC1D8AF}" type="presParOf" srcId="{158AA0DC-64F9-5A4B-9565-01A5670B443C}" destId="{49C9053D-CAE7-9443-9333-1EA1F0C29DA7}" srcOrd="3" destOrd="0" presId="urn:microsoft.com/office/officeart/2005/8/layout/process1"/>
    <dgm:cxn modelId="{E902AC60-873F-794B-8E7C-2EA2DBB2F791}" type="presParOf" srcId="{49C9053D-CAE7-9443-9333-1EA1F0C29DA7}" destId="{E3C2EAEA-DD45-304B-9F0F-27056F655318}" srcOrd="0" destOrd="0" presId="urn:microsoft.com/office/officeart/2005/8/layout/process1"/>
    <dgm:cxn modelId="{FF4BF146-9859-4648-A3D1-1FFADBCE85B0}" type="presParOf" srcId="{158AA0DC-64F9-5A4B-9565-01A5670B443C}" destId="{A68C4359-22EF-2E43-8675-BED9BCF111D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2342B-6BFB-D242-B474-3798E00924F4}">
      <dsp:nvSpPr>
        <dsp:cNvPr id="0" name=""/>
        <dsp:cNvSpPr/>
      </dsp:nvSpPr>
      <dsp:spPr>
        <a:xfrm>
          <a:off x="6931" y="224109"/>
          <a:ext cx="2071799" cy="1243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Build Decision Trees that consider document structure</a:t>
          </a:r>
          <a:endParaRPr lang="en-US" sz="1800" kern="1200" dirty="0"/>
        </a:p>
      </dsp:txBody>
      <dsp:txXfrm>
        <a:off x="43340" y="260518"/>
        <a:ext cx="1998981" cy="1170261"/>
      </dsp:txXfrm>
    </dsp:sp>
    <dsp:sp modelId="{5CE4A570-B819-6B4D-882A-3BC8FB86DD4F}">
      <dsp:nvSpPr>
        <dsp:cNvPr id="0" name=""/>
        <dsp:cNvSpPr/>
      </dsp:nvSpPr>
      <dsp:spPr>
        <a:xfrm>
          <a:off x="2285910" y="588746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285910" y="691507"/>
        <a:ext cx="307455" cy="308284"/>
      </dsp:txXfrm>
    </dsp:sp>
    <dsp:sp modelId="{D14D704C-6747-864F-8972-597B80816C63}">
      <dsp:nvSpPr>
        <dsp:cNvPr id="0" name=""/>
        <dsp:cNvSpPr/>
      </dsp:nvSpPr>
      <dsp:spPr>
        <a:xfrm>
          <a:off x="2907450" y="224109"/>
          <a:ext cx="2071799" cy="1243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Crop out region and send to CNN denoted by leaf</a:t>
          </a:r>
          <a:endParaRPr lang="en-US" sz="1800" kern="1200" dirty="0"/>
        </a:p>
      </dsp:txBody>
      <dsp:txXfrm>
        <a:off x="2943859" y="260518"/>
        <a:ext cx="1998981" cy="1170261"/>
      </dsp:txXfrm>
    </dsp:sp>
    <dsp:sp modelId="{49C9053D-CAE7-9443-9333-1EA1F0C29DA7}">
      <dsp:nvSpPr>
        <dsp:cNvPr id="0" name=""/>
        <dsp:cNvSpPr/>
      </dsp:nvSpPr>
      <dsp:spPr>
        <a:xfrm>
          <a:off x="5186429" y="588746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86429" y="691507"/>
        <a:ext cx="307455" cy="308284"/>
      </dsp:txXfrm>
    </dsp:sp>
    <dsp:sp modelId="{A68C4359-22EF-2E43-8675-BED9BCF111DE}">
      <dsp:nvSpPr>
        <dsp:cNvPr id="0" name=""/>
        <dsp:cNvSpPr/>
      </dsp:nvSpPr>
      <dsp:spPr>
        <a:xfrm>
          <a:off x="5807969" y="224109"/>
          <a:ext cx="2071799" cy="1243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Predict classification</a:t>
          </a:r>
          <a:r>
            <a:rPr lang="en-US" sz="1800" kern="1200" baseline="0" dirty="0" smtClean="0"/>
            <a:t> or relevance score</a:t>
          </a:r>
          <a:endParaRPr lang="en-US" sz="1800" kern="1200" dirty="0"/>
        </a:p>
      </dsp:txBody>
      <dsp:txXfrm>
        <a:off x="5844378" y="260518"/>
        <a:ext cx="1998981" cy="1170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6A7-6452-D34E-B5AC-E6AF168CA151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A89-AB5C-4C4B-922D-759A5D0F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0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6A7-6452-D34E-B5AC-E6AF168CA151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A89-AB5C-4C4B-922D-759A5D0F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6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6A7-6452-D34E-B5AC-E6AF168CA151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A89-AB5C-4C4B-922D-759A5D0F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2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6A7-6452-D34E-B5AC-E6AF168CA151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A89-AB5C-4C4B-922D-759A5D0F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3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6A7-6452-D34E-B5AC-E6AF168CA151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A89-AB5C-4C4B-922D-759A5D0F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2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6A7-6452-D34E-B5AC-E6AF168CA151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A89-AB5C-4C4B-922D-759A5D0F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6A7-6452-D34E-B5AC-E6AF168CA151}" type="datetimeFigureOut">
              <a:rPr lang="en-US" smtClean="0"/>
              <a:t>5/3/16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A89-AB5C-4C4B-922D-759A5D0F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3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6A7-6452-D34E-B5AC-E6AF168CA151}" type="datetimeFigureOut">
              <a:rPr lang="en-US" smtClean="0"/>
              <a:t>5/3/16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A89-AB5C-4C4B-922D-759A5D0F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8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6A7-6452-D34E-B5AC-E6AF168CA151}" type="datetimeFigureOut">
              <a:rPr lang="en-US" smtClean="0"/>
              <a:t>5/3/16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A89-AB5C-4C4B-922D-759A5D0F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6A7-6452-D34E-B5AC-E6AF168CA151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A89-AB5C-4C4B-922D-759A5D0F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3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6A7-6452-D34E-B5AC-E6AF168CA151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A89-AB5C-4C4B-922D-759A5D0F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7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E6A7-6452-D34E-B5AC-E6AF168CA151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5DA89-AB5C-4C4B-922D-759A5D0F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1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Toward </a:t>
            </a:r>
            <a:r>
              <a:rPr lang="en-US" sz="4800" dirty="0"/>
              <a:t>improved document classification and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Richard Muñoz</a:t>
            </a:r>
          </a:p>
          <a:p>
            <a:r>
              <a:rPr lang="en-US" dirty="0" smtClean="0"/>
              <a:t>EECS 6898</a:t>
            </a:r>
          </a:p>
          <a:p>
            <a:r>
              <a:rPr lang="en-US" dirty="0" smtClean="0"/>
              <a:t>May 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Classification/Retrieval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1" y="1353411"/>
            <a:ext cx="5638785" cy="3437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04" y="2265970"/>
            <a:ext cx="4849186" cy="2906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3" y="3683472"/>
            <a:ext cx="3975100" cy="30218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4464" y="6246055"/>
            <a:ext cx="2300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Images from LexisNexis and </a:t>
            </a:r>
            <a:r>
              <a:rPr lang="en-US" sz="1200" i="1" dirty="0" err="1" smtClean="0"/>
              <a:t>kCura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3354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CNNs to the Rescue?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8" y="2660844"/>
            <a:ext cx="4425822" cy="1531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788" y="6080084"/>
            <a:ext cx="85763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Images from: </a:t>
            </a:r>
          </a:p>
          <a:p>
            <a:pPr marL="171450" indent="-171450">
              <a:buFontTx/>
              <a:buChar char="-"/>
            </a:pPr>
            <a:r>
              <a:rPr lang="en-US" sz="1100" dirty="0" err="1" smtClean="0"/>
              <a:t>Krizhevsky</a:t>
            </a:r>
            <a:r>
              <a:rPr lang="en-US" sz="1100" dirty="0" smtClean="0"/>
              <a:t> et al. </a:t>
            </a:r>
            <a:r>
              <a:rPr lang="en-US" sz="1100" dirty="0"/>
              <a:t>(2012). </a:t>
            </a:r>
            <a:r>
              <a:rPr lang="en-US" sz="1100" dirty="0" err="1"/>
              <a:t>Imagenet</a:t>
            </a:r>
            <a:r>
              <a:rPr lang="en-US" sz="1100" dirty="0"/>
              <a:t> classification with deep convolutional neural networks. In </a:t>
            </a:r>
            <a:r>
              <a:rPr lang="en-US" sz="1100" i="1" dirty="0"/>
              <a:t>Advances in neural information processing </a:t>
            </a:r>
            <a:r>
              <a:rPr lang="en-US" sz="1100" i="1" dirty="0" smtClean="0"/>
              <a:t>systems.</a:t>
            </a:r>
          </a:p>
          <a:p>
            <a:pPr marL="171450" indent="-171450">
              <a:buFontTx/>
              <a:buChar char="-"/>
            </a:pPr>
            <a:r>
              <a:rPr lang="en-US" sz="1100" dirty="0" smtClean="0"/>
              <a:t>Harley et al. </a:t>
            </a:r>
            <a:r>
              <a:rPr lang="en-US" sz="1100" dirty="0"/>
              <a:t>(2015, August). Evaluation of deep convolutional nets for document image classification and retrieval. </a:t>
            </a:r>
            <a:r>
              <a:rPr lang="en-US" sz="1100" dirty="0" smtClean="0"/>
              <a:t>In </a:t>
            </a:r>
            <a:r>
              <a:rPr lang="en-US" sz="1100" i="1" dirty="0" smtClean="0"/>
              <a:t>ICDAR</a:t>
            </a:r>
            <a:r>
              <a:rPr lang="en-US" sz="1100" dirty="0" smtClean="0"/>
              <a:t>. </a:t>
            </a:r>
            <a:endParaRPr lang="en-US" sz="11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6" y="1732893"/>
            <a:ext cx="4083929" cy="338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37587"/>
              </p:ext>
            </p:extLst>
          </p:nvPr>
        </p:nvGraphicFramePr>
        <p:xfrm>
          <a:off x="628650" y="1825624"/>
          <a:ext cx="7886700" cy="169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3651857"/>
            <a:ext cx="7886700" cy="2525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Inspired by context-dependent selection of GMMs (and later NNs) in speech recognition</a:t>
            </a:r>
          </a:p>
          <a:p>
            <a:r>
              <a:rPr lang="en-US" dirty="0" smtClean="0"/>
              <a:t>Difficult layout segmentation or unknown layouts:</a:t>
            </a:r>
          </a:p>
          <a:p>
            <a:pPr lvl="1"/>
            <a:r>
              <a:rPr lang="en-US" dirty="0" smtClean="0"/>
              <a:t>Back off to single CNN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951" y="4393464"/>
            <a:ext cx="7886700" cy="4412393"/>
          </a:xfrm>
        </p:spPr>
        <p:txBody>
          <a:bodyPr numCol="2">
            <a:normAutofit/>
          </a:bodyPr>
          <a:lstStyle/>
          <a:p>
            <a:pPr lvl="0"/>
            <a:r>
              <a:rPr lang="en-US" sz="2000" dirty="0" smtClean="0"/>
              <a:t>Tobacco litigation files </a:t>
            </a:r>
            <a:endParaRPr lang="en-US" sz="2000" dirty="0"/>
          </a:p>
          <a:p>
            <a:pPr lvl="0"/>
            <a:r>
              <a:rPr lang="en-US" sz="2000" dirty="0" smtClean="0"/>
              <a:t>NIST tax forms</a:t>
            </a:r>
          </a:p>
          <a:p>
            <a:pPr lvl="0"/>
            <a:r>
              <a:rPr lang="en-US" sz="2000" dirty="0" smtClean="0"/>
              <a:t>Potentially:</a:t>
            </a:r>
          </a:p>
          <a:p>
            <a:pPr lvl="1"/>
            <a:r>
              <a:rPr lang="en-US" sz="1800" dirty="0" smtClean="0"/>
              <a:t>FOIA requests</a:t>
            </a:r>
          </a:p>
          <a:p>
            <a:pPr lvl="1"/>
            <a:r>
              <a:rPr lang="en-US" sz="1800" dirty="0" smtClean="0"/>
              <a:t>Collaborations</a:t>
            </a:r>
          </a:p>
          <a:p>
            <a:pPr lvl="1"/>
            <a:endParaRPr lang="en-US" sz="18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Medical journal articles</a:t>
            </a:r>
            <a:endParaRPr lang="en-US" sz="2000" dirty="0"/>
          </a:p>
          <a:p>
            <a:pPr lvl="0"/>
            <a:r>
              <a:rPr lang="en-US" sz="2000" dirty="0" smtClean="0"/>
              <a:t>Patent figures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8" y="1349566"/>
            <a:ext cx="5502861" cy="1507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48" y="2790379"/>
            <a:ext cx="5548903" cy="1617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8565" y="6282320"/>
            <a:ext cx="704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Images from:</a:t>
            </a:r>
          </a:p>
          <a:p>
            <a:r>
              <a:rPr lang="en-US" sz="1200" dirty="0" smtClean="0"/>
              <a:t>- </a:t>
            </a:r>
            <a:r>
              <a:rPr lang="en-US" sz="1200" dirty="0" err="1" smtClean="0"/>
              <a:t>Csurka</a:t>
            </a:r>
            <a:r>
              <a:rPr lang="en-US" sz="1200" dirty="0" smtClean="0"/>
              <a:t> et al. </a:t>
            </a:r>
            <a:r>
              <a:rPr lang="en-US" sz="1200" dirty="0"/>
              <a:t>(2016). What is the right way to represent document images?. </a:t>
            </a:r>
            <a:r>
              <a:rPr lang="en-US" sz="1200" i="1" dirty="0" err="1"/>
              <a:t>arXiv</a:t>
            </a:r>
            <a:r>
              <a:rPr lang="en-US" sz="1200" i="1" dirty="0"/>
              <a:t> preprint arXiv:1603.01076</a:t>
            </a:r>
            <a:r>
              <a:rPr lang="en-US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97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 Accuracy</a:t>
            </a:r>
          </a:p>
          <a:p>
            <a:r>
              <a:rPr lang="en-US" dirty="0" smtClean="0"/>
              <a:t>Mean average precision </a:t>
            </a:r>
          </a:p>
          <a:p>
            <a:r>
              <a:rPr lang="en-US" dirty="0" smtClean="0"/>
              <a:t>Performance on poorly </a:t>
            </a:r>
            <a:r>
              <a:rPr lang="en-US" dirty="0" err="1" smtClean="0"/>
              <a:t>OCR’d</a:t>
            </a:r>
            <a:r>
              <a:rPr lang="en-US" dirty="0" smtClean="0"/>
              <a:t> documents given higher weight</a:t>
            </a:r>
          </a:p>
          <a:p>
            <a:r>
              <a:rPr lang="en-US" dirty="0" smtClean="0"/>
              <a:t>Scalability with respect to</a:t>
            </a:r>
            <a:endParaRPr lang="en-US" dirty="0"/>
          </a:p>
          <a:p>
            <a:pPr lvl="1"/>
            <a:r>
              <a:rPr lang="en-US" dirty="0" smtClean="0"/>
              <a:t>Labeling datasets</a:t>
            </a:r>
          </a:p>
          <a:p>
            <a:pPr lvl="1"/>
            <a:r>
              <a:rPr lang="en-US" dirty="0" smtClean="0"/>
              <a:t>Computational time for CNNs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</TotalTime>
  <Words>168</Words>
  <Application>Microsoft Macintosh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Toward improved document classification and retrieval</vt:lpstr>
      <vt:lpstr>Document Classification/Retrieval</vt:lpstr>
      <vt:lpstr>CNNs to the Rescue?</vt:lpstr>
      <vt:lpstr>Can we do better?</vt:lpstr>
      <vt:lpstr>Data Sources</vt:lpstr>
      <vt:lpstr>Evaluation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improved document classification and retrieval</dc:title>
  <dc:creator>Richard Munoz</dc:creator>
  <cp:lastModifiedBy>Richard Munoz</cp:lastModifiedBy>
  <cp:revision>7</cp:revision>
  <dcterms:created xsi:type="dcterms:W3CDTF">2016-05-03T20:34:51Z</dcterms:created>
  <dcterms:modified xsi:type="dcterms:W3CDTF">2016-05-03T21:30:32Z</dcterms:modified>
</cp:coreProperties>
</file>