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11"/>
  </p:notesMasterIdLst>
  <p:sldIdLst>
    <p:sldId id="256" r:id="rId2"/>
    <p:sldId id="260" r:id="rId3"/>
    <p:sldId id="257" r:id="rId4"/>
    <p:sldId id="259" r:id="rId5"/>
    <p:sldId id="258" r:id="rId6"/>
    <p:sldId id="261" r:id="rId7"/>
    <p:sldId id="263" r:id="rId8"/>
    <p:sldId id="262"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3" autoAdjust="0"/>
    <p:restoredTop sz="74107" autoAdjust="0"/>
  </p:normalViewPr>
  <p:slideViewPr>
    <p:cSldViewPr snapToGrid="0">
      <p:cViewPr varScale="1">
        <p:scale>
          <a:sx n="40" d="100"/>
          <a:sy n="40" d="100"/>
        </p:scale>
        <p:origin x="264" y="2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2D865B-7BC3-45BA-8A37-AC1E97DA92DE}" type="datetimeFigureOut">
              <a:rPr lang="en-US" smtClean="0"/>
              <a:t>5/3/2016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940B93-7C33-4F3B-884B-23CF832587F9}" type="slidenum">
              <a:rPr lang="en-US" smtClean="0"/>
              <a:t>‹#›</a:t>
            </a:fld>
            <a:endParaRPr lang="en-US"/>
          </a:p>
        </p:txBody>
      </p:sp>
    </p:spTree>
    <p:extLst>
      <p:ext uri="{BB962C8B-B14F-4D97-AF65-F5344CB8AC3E}">
        <p14:creationId xmlns:p14="http://schemas.microsoft.com/office/powerpoint/2010/main" val="3784783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Infectious</a:t>
            </a:r>
            <a:r>
              <a:rPr lang="en-US" baseline="0" dirty="0"/>
              <a:t> diseases are one of the leading causes of death worldwide (and also a major source of annoyance to people, as those of us who’ve gotten sick know)</a:t>
            </a:r>
          </a:p>
          <a:p>
            <a:endParaRPr lang="en-US" baseline="0" dirty="0"/>
          </a:p>
          <a:p>
            <a:r>
              <a:rPr lang="en-US" baseline="0" dirty="0"/>
              <a:t>An early warning system that tells people whether the place that they are at is at risk of being the site of an epidemic could go a long way in mitigating its spread. For example, people who’ve been told that there is an epidemic going on in their area may choose to stay at home and in so doing reduce the chance of them being infected or passing the infection on to others.</a:t>
            </a:r>
          </a:p>
          <a:p>
            <a:endParaRPr lang="en-US" baseline="0" dirty="0"/>
          </a:p>
          <a:p>
            <a:r>
              <a:rPr lang="en-US" baseline="0" dirty="0"/>
              <a:t>Provide active alerts to users: most users are not going to go out of their way to specifically check whether a disease outbreak is going on in the area, so give them an extremely convenient interface via a mobile app that proactively alerts you</a:t>
            </a:r>
          </a:p>
          <a:p>
            <a:endParaRPr lang="en-US" dirty="0"/>
          </a:p>
        </p:txBody>
      </p:sp>
      <p:sp>
        <p:nvSpPr>
          <p:cNvPr id="4" name="Slide Number Placeholder 3"/>
          <p:cNvSpPr>
            <a:spLocks noGrp="1"/>
          </p:cNvSpPr>
          <p:nvPr>
            <p:ph type="sldNum" sz="quarter" idx="10"/>
          </p:nvPr>
        </p:nvSpPr>
        <p:spPr/>
        <p:txBody>
          <a:bodyPr/>
          <a:lstStyle/>
          <a:p>
            <a:fld id="{C0940B93-7C33-4F3B-884B-23CF832587F9}" type="slidenum">
              <a:rPr lang="en-US" smtClean="0"/>
              <a:t>3</a:t>
            </a:fld>
            <a:endParaRPr lang="en-US"/>
          </a:p>
        </p:txBody>
      </p:sp>
    </p:spTree>
    <p:extLst>
      <p:ext uri="{BB962C8B-B14F-4D97-AF65-F5344CB8AC3E}">
        <p14:creationId xmlns:p14="http://schemas.microsoft.com/office/powerpoint/2010/main" val="239380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Google developed their own flu tracking service called Google Flu Trends in 2008, which tracked search queries for flu on Google in the hope that more searches would correlate with higher incidents of the flu and allow for early detection.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CDC used a new tool called </a:t>
            </a:r>
            <a:r>
              <a:rPr lang="en-US" sz="1200" kern="1200" dirty="0" err="1">
                <a:solidFill>
                  <a:schemeClr val="tx1"/>
                </a:solidFill>
                <a:effectLst/>
                <a:latin typeface="+mn-lt"/>
                <a:ea typeface="+mn-ea"/>
                <a:cs typeface="+mn-cs"/>
              </a:rPr>
              <a:t>BioMosaic</a:t>
            </a:r>
            <a:r>
              <a:rPr lang="en-US" sz="1200" kern="1200" dirty="0">
                <a:solidFill>
                  <a:schemeClr val="tx1"/>
                </a:solidFill>
                <a:effectLst/>
                <a:latin typeface="+mn-lt"/>
                <a:ea typeface="+mn-ea"/>
                <a:cs typeface="+mn-cs"/>
              </a:rPr>
              <a:t> that accurately modeled the spread of Ebola using health, population and movement data</a:t>
            </a:r>
          </a:p>
          <a:p>
            <a:endParaRPr lang="en-US" sz="120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HealthMap aggregates data from freely</a:t>
            </a:r>
            <a:r>
              <a:rPr lang="en-US" sz="1200" b="0" i="0" kern="1200" baseline="0" dirty="0">
                <a:solidFill>
                  <a:schemeClr val="tx1"/>
                </a:solidFill>
                <a:effectLst/>
                <a:latin typeface="+mn-lt"/>
                <a:ea typeface="+mn-ea"/>
                <a:cs typeface="+mn-cs"/>
              </a:rPr>
              <a:t> available sources along with non-clinical data sources like news articles and Twitter in order to show a </a:t>
            </a:r>
            <a:r>
              <a:rPr lang="en-US" sz="1200" b="0" i="0" kern="1200" dirty="0">
                <a:solidFill>
                  <a:schemeClr val="tx1"/>
                </a:solidFill>
                <a:effectLst/>
                <a:latin typeface="+mn-lt"/>
                <a:ea typeface="+mn-ea"/>
                <a:cs typeface="+mn-cs"/>
              </a:rPr>
              <a:t>comprehensive view of the current global state of infectious diseases.</a:t>
            </a: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BioMosaic</a:t>
            </a:r>
            <a:r>
              <a:rPr lang="en-US" sz="1200" b="0" i="0" kern="1200" baseline="0" dirty="0">
                <a:solidFill>
                  <a:schemeClr val="tx1"/>
                </a:solidFill>
                <a:effectLst/>
                <a:latin typeface="+mn-lt"/>
                <a:ea typeface="+mn-ea"/>
                <a:cs typeface="+mn-cs"/>
              </a:rPr>
              <a:t> was able to provide a good model of the spread of Ebola, while </a:t>
            </a:r>
            <a:r>
              <a:rPr lang="en-US" sz="1200" b="0" i="0" kern="1200" baseline="0" dirty="0" err="1">
                <a:solidFill>
                  <a:schemeClr val="tx1"/>
                </a:solidFill>
                <a:effectLst/>
                <a:latin typeface="+mn-lt"/>
                <a:ea typeface="+mn-ea"/>
                <a:cs typeface="+mn-cs"/>
              </a:rPr>
              <a:t>Healthmap</a:t>
            </a:r>
            <a:r>
              <a:rPr lang="en-US" sz="1200" b="0" i="0" kern="1200" baseline="0" dirty="0">
                <a:solidFill>
                  <a:schemeClr val="tx1"/>
                </a:solidFill>
                <a:effectLst/>
                <a:latin typeface="+mn-lt"/>
                <a:ea typeface="+mn-ea"/>
                <a:cs typeface="+mn-cs"/>
              </a:rPr>
              <a:t> was able to provide a user-friendly interface; I would like to combine the best of both worlds.</a:t>
            </a:r>
            <a:endParaRPr lang="en-US" dirty="0"/>
          </a:p>
        </p:txBody>
      </p:sp>
      <p:sp>
        <p:nvSpPr>
          <p:cNvPr id="4" name="Slide Number Placeholder 3"/>
          <p:cNvSpPr>
            <a:spLocks noGrp="1"/>
          </p:cNvSpPr>
          <p:nvPr>
            <p:ph type="sldNum" sz="quarter" idx="10"/>
          </p:nvPr>
        </p:nvSpPr>
        <p:spPr/>
        <p:txBody>
          <a:bodyPr/>
          <a:lstStyle/>
          <a:p>
            <a:fld id="{C0940B93-7C33-4F3B-884B-23CF832587F9}" type="slidenum">
              <a:rPr lang="en-US" smtClean="0"/>
              <a:t>4</a:t>
            </a:fld>
            <a:endParaRPr lang="en-US"/>
          </a:p>
        </p:txBody>
      </p:sp>
    </p:spTree>
    <p:extLst>
      <p:ext uri="{BB962C8B-B14F-4D97-AF65-F5344CB8AC3E}">
        <p14:creationId xmlns:p14="http://schemas.microsoft.com/office/powerpoint/2010/main" val="2589458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Obtain geotagged data from a variety of sources where available</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2800" dirty="0"/>
              <a:t>Simulate an</a:t>
            </a:r>
            <a:r>
              <a:rPr lang="en-US" sz="2800" baseline="0" dirty="0"/>
              <a:t> epidemic at each location</a:t>
            </a:r>
            <a:endParaRPr lang="en-US" dirty="0"/>
          </a:p>
          <a:p>
            <a:pPr marL="0" marR="0" lvl="1" indent="0" algn="l" defTabSz="914400" rtl="0" eaLnBrk="1" fontAlgn="auto" latinLnBrk="0" hangingPunct="1">
              <a:lnSpc>
                <a:spcPct val="100000"/>
              </a:lnSpc>
              <a:spcBef>
                <a:spcPts val="0"/>
              </a:spcBef>
              <a:spcAft>
                <a:spcPts val="0"/>
              </a:spcAft>
              <a:buClrTx/>
              <a:buSzTx/>
              <a:buFontTx/>
              <a:buNone/>
              <a:tabLst/>
              <a:defRPr/>
            </a:pPr>
            <a:r>
              <a:rPr lang="en-US" sz="2800" dirty="0"/>
              <a:t>Alert users if the simulation shows that the epidemic is likely to</a:t>
            </a:r>
            <a:r>
              <a:rPr lang="en-US" sz="2800" baseline="0" dirty="0"/>
              <a:t> spread to their location in the near future</a:t>
            </a:r>
            <a:endParaRPr lang="en-US" sz="28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Use big data in order to generate estimators</a:t>
            </a:r>
            <a:r>
              <a:rPr lang="en-US" baseline="0" dirty="0"/>
              <a:t> for the parameters of each epidemic outbreak as a function of the data </a:t>
            </a:r>
            <a:endParaRPr lang="en-US" dirty="0"/>
          </a:p>
          <a:p>
            <a:endParaRPr lang="en-US" dirty="0"/>
          </a:p>
        </p:txBody>
      </p:sp>
      <p:sp>
        <p:nvSpPr>
          <p:cNvPr id="4" name="Slide Number Placeholder 3"/>
          <p:cNvSpPr>
            <a:spLocks noGrp="1"/>
          </p:cNvSpPr>
          <p:nvPr>
            <p:ph type="sldNum" sz="quarter" idx="10"/>
          </p:nvPr>
        </p:nvSpPr>
        <p:spPr/>
        <p:txBody>
          <a:bodyPr/>
          <a:lstStyle/>
          <a:p>
            <a:fld id="{C0940B93-7C33-4F3B-884B-23CF832587F9}" type="slidenum">
              <a:rPr lang="en-US" smtClean="0"/>
              <a:t>5</a:t>
            </a:fld>
            <a:endParaRPr lang="en-US"/>
          </a:p>
        </p:txBody>
      </p:sp>
    </p:spTree>
    <p:extLst>
      <p:ext uri="{BB962C8B-B14F-4D97-AF65-F5344CB8AC3E}">
        <p14:creationId xmlns:p14="http://schemas.microsoft.com/office/powerpoint/2010/main" val="1603537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 into</a:t>
            </a:r>
            <a:r>
              <a:rPr lang="en-US" baseline="0" dirty="0"/>
              <a:t> details on how the epidemic simulation is performed</a:t>
            </a:r>
            <a:endParaRPr lang="en-US" dirty="0"/>
          </a:p>
          <a:p>
            <a:endParaRPr lang="en-US" dirty="0"/>
          </a:p>
          <a:p>
            <a:r>
              <a:rPr lang="en-US" dirty="0"/>
              <a:t>In the Reed-Frost</a:t>
            </a:r>
            <a:r>
              <a:rPr lang="en-US" baseline="0" dirty="0"/>
              <a:t> model, users connected by edges on a graph start off susceptible, then become infected, then become removed</a:t>
            </a:r>
          </a:p>
          <a:p>
            <a:endParaRPr lang="en-US" baseline="0" dirty="0"/>
          </a:p>
          <a:p>
            <a:r>
              <a:rPr lang="en-US" baseline="0" dirty="0"/>
              <a:t>For now, I propose to use an </a:t>
            </a:r>
            <a:r>
              <a:rPr lang="en-US" baseline="0" dirty="0" err="1"/>
              <a:t>Erdos-Renyi</a:t>
            </a:r>
            <a:r>
              <a:rPr lang="en-US" baseline="0" dirty="0"/>
              <a:t> topology, where we have a graph of n users (where n is the population of the region), and each user is independently connected to others with a certain probability</a:t>
            </a:r>
          </a:p>
          <a:p>
            <a:endParaRPr lang="en-US" baseline="0" dirty="0"/>
          </a:p>
          <a:p>
            <a:r>
              <a:rPr lang="en-US" baseline="0" dirty="0"/>
              <a:t>It is among the simplest graph models; more complicated models may prove to be more desirable or even necessary for properly displaying the progression of an epidemic</a:t>
            </a:r>
          </a:p>
          <a:p>
            <a:endParaRPr lang="en-US" baseline="0" dirty="0"/>
          </a:p>
          <a:p>
            <a:r>
              <a:rPr lang="en-US" baseline="0" dirty="0"/>
              <a:t>Goal is to find estimators that provide values for the parameters of this epidemic model (initial number of infected users, probability that users are connected, </a:t>
            </a:r>
            <a:r>
              <a:rPr lang="en-US" baseline="0" dirty="0" err="1"/>
              <a:t>etc</a:t>
            </a:r>
            <a:r>
              <a:rPr lang="en-US" baseline="0" dirty="0"/>
              <a:t>) based on input data that provide results that best mimic reality</a:t>
            </a:r>
          </a:p>
          <a:p>
            <a:endParaRPr lang="en-US" dirty="0"/>
          </a:p>
        </p:txBody>
      </p:sp>
      <p:sp>
        <p:nvSpPr>
          <p:cNvPr id="4" name="Slide Number Placeholder 3"/>
          <p:cNvSpPr>
            <a:spLocks noGrp="1"/>
          </p:cNvSpPr>
          <p:nvPr>
            <p:ph type="sldNum" sz="quarter" idx="10"/>
          </p:nvPr>
        </p:nvSpPr>
        <p:spPr/>
        <p:txBody>
          <a:bodyPr/>
          <a:lstStyle/>
          <a:p>
            <a:fld id="{C0940B93-7C33-4F3B-884B-23CF832587F9}" type="slidenum">
              <a:rPr lang="en-US" smtClean="0"/>
              <a:t>6</a:t>
            </a:fld>
            <a:endParaRPr lang="en-US"/>
          </a:p>
        </p:txBody>
      </p:sp>
    </p:spTree>
    <p:extLst>
      <p:ext uri="{BB962C8B-B14F-4D97-AF65-F5344CB8AC3E}">
        <p14:creationId xmlns:p14="http://schemas.microsoft.com/office/powerpoint/2010/main" val="2856455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a:t>
            </a:r>
            <a:r>
              <a:rPr lang="en-US" baseline="0" dirty="0"/>
              <a:t> 1 – when the system runs in mode 1, it will first try to generate estimators for the parameters in the epidemic outbreak as a function of data. For example, if there are lots of Twitter posts about the epidemic in an area, it may choose to increase the probability that two people can infect each other in the model. We can then compare the output of the system to the ground truth </a:t>
            </a:r>
            <a:endParaRPr lang="en-US" dirty="0"/>
          </a:p>
        </p:txBody>
      </p:sp>
      <p:sp>
        <p:nvSpPr>
          <p:cNvPr id="4" name="Slide Number Placeholder 3"/>
          <p:cNvSpPr>
            <a:spLocks noGrp="1"/>
          </p:cNvSpPr>
          <p:nvPr>
            <p:ph type="sldNum" sz="quarter" idx="10"/>
          </p:nvPr>
        </p:nvSpPr>
        <p:spPr/>
        <p:txBody>
          <a:bodyPr/>
          <a:lstStyle/>
          <a:p>
            <a:fld id="{C0940B93-7C33-4F3B-884B-23CF832587F9}" type="slidenum">
              <a:rPr lang="en-US" smtClean="0"/>
              <a:t>7</a:t>
            </a:fld>
            <a:endParaRPr lang="en-US"/>
          </a:p>
        </p:txBody>
      </p:sp>
    </p:spTree>
    <p:extLst>
      <p:ext uri="{BB962C8B-B14F-4D97-AF65-F5344CB8AC3E}">
        <p14:creationId xmlns:p14="http://schemas.microsoft.com/office/powerpoint/2010/main" val="1250247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a:t>
            </a:r>
            <a:r>
              <a:rPr lang="en-US" baseline="0" dirty="0"/>
              <a:t> a programmer to write code for a mobile device of choice; iPhone or Android</a:t>
            </a:r>
          </a:p>
          <a:p>
            <a:endParaRPr lang="en-US" baseline="0" dirty="0"/>
          </a:p>
          <a:p>
            <a:r>
              <a:rPr lang="en-US" baseline="0" dirty="0"/>
              <a:t>Multiple servers may be required in order to run the </a:t>
            </a:r>
            <a:r>
              <a:rPr lang="en-US" baseline="0" dirty="0" err="1"/>
              <a:t>simulationand</a:t>
            </a:r>
            <a:r>
              <a:rPr lang="en-US" baseline="0" dirty="0"/>
              <a:t> process the data</a:t>
            </a:r>
            <a:endParaRPr lang="en-US" dirty="0"/>
          </a:p>
        </p:txBody>
      </p:sp>
      <p:sp>
        <p:nvSpPr>
          <p:cNvPr id="4" name="Slide Number Placeholder 3"/>
          <p:cNvSpPr>
            <a:spLocks noGrp="1"/>
          </p:cNvSpPr>
          <p:nvPr>
            <p:ph type="sldNum" sz="quarter" idx="10"/>
          </p:nvPr>
        </p:nvSpPr>
        <p:spPr/>
        <p:txBody>
          <a:bodyPr/>
          <a:lstStyle/>
          <a:p>
            <a:fld id="{C0940B93-7C33-4F3B-884B-23CF832587F9}" type="slidenum">
              <a:rPr lang="en-US" smtClean="0"/>
              <a:t>8</a:t>
            </a:fld>
            <a:endParaRPr lang="en-US"/>
          </a:p>
        </p:txBody>
      </p:sp>
    </p:spTree>
    <p:extLst>
      <p:ext uri="{BB962C8B-B14F-4D97-AF65-F5344CB8AC3E}">
        <p14:creationId xmlns:p14="http://schemas.microsoft.com/office/powerpoint/2010/main" val="2716037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D65A63-5D36-49EC-A33C-491578798330}"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A9BCEB-DC23-45F4-B033-834E9215BDF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6180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65A63-5D36-49EC-A33C-491578798330}"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A9BCEB-DC23-45F4-B033-834E9215BDFE}" type="slidenum">
              <a:rPr lang="en-US" smtClean="0"/>
              <a:t>‹#›</a:t>
            </a:fld>
            <a:endParaRPr lang="en-US"/>
          </a:p>
        </p:txBody>
      </p:sp>
    </p:spTree>
    <p:extLst>
      <p:ext uri="{BB962C8B-B14F-4D97-AF65-F5344CB8AC3E}">
        <p14:creationId xmlns:p14="http://schemas.microsoft.com/office/powerpoint/2010/main" val="1815921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65A63-5D36-49EC-A33C-491578798330}"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A9BCEB-DC23-45F4-B033-834E9215BDFE}" type="slidenum">
              <a:rPr lang="en-US" smtClean="0"/>
              <a:t>‹#›</a:t>
            </a:fld>
            <a:endParaRPr lang="en-US"/>
          </a:p>
        </p:txBody>
      </p:sp>
    </p:spTree>
    <p:extLst>
      <p:ext uri="{BB962C8B-B14F-4D97-AF65-F5344CB8AC3E}">
        <p14:creationId xmlns:p14="http://schemas.microsoft.com/office/powerpoint/2010/main" val="4255171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65A63-5D36-49EC-A33C-491578798330}"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A9BCEB-DC23-45F4-B033-834E9215BDFE}" type="slidenum">
              <a:rPr lang="en-US" smtClean="0"/>
              <a:t>‹#›</a:t>
            </a:fld>
            <a:endParaRPr lang="en-US"/>
          </a:p>
        </p:txBody>
      </p:sp>
    </p:spTree>
    <p:extLst>
      <p:ext uri="{BB962C8B-B14F-4D97-AF65-F5344CB8AC3E}">
        <p14:creationId xmlns:p14="http://schemas.microsoft.com/office/powerpoint/2010/main" val="2413754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DD65A63-5D36-49EC-A33C-491578798330}"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A9BCEB-DC23-45F4-B033-834E9215BDF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379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D65A63-5D36-49EC-A33C-491578798330}" type="datetimeFigureOut">
              <a:rPr lang="en-US" smtClean="0"/>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A9BCEB-DC23-45F4-B033-834E9215BDFE}" type="slidenum">
              <a:rPr lang="en-US" smtClean="0"/>
              <a:t>‹#›</a:t>
            </a:fld>
            <a:endParaRPr lang="en-US"/>
          </a:p>
        </p:txBody>
      </p:sp>
    </p:spTree>
    <p:extLst>
      <p:ext uri="{BB962C8B-B14F-4D97-AF65-F5344CB8AC3E}">
        <p14:creationId xmlns:p14="http://schemas.microsoft.com/office/powerpoint/2010/main" val="3021130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D65A63-5D36-49EC-A33C-491578798330}" type="datetimeFigureOut">
              <a:rPr lang="en-US" smtClean="0"/>
              <a:t>5/3/2016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A9BCEB-DC23-45F4-B033-834E9215BDFE}" type="slidenum">
              <a:rPr lang="en-US" smtClean="0"/>
              <a:t>‹#›</a:t>
            </a:fld>
            <a:endParaRPr lang="en-US"/>
          </a:p>
        </p:txBody>
      </p:sp>
    </p:spTree>
    <p:extLst>
      <p:ext uri="{BB962C8B-B14F-4D97-AF65-F5344CB8AC3E}">
        <p14:creationId xmlns:p14="http://schemas.microsoft.com/office/powerpoint/2010/main" val="2018129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D65A63-5D36-49EC-A33C-491578798330}" type="datetimeFigureOut">
              <a:rPr lang="en-US" smtClean="0"/>
              <a:t>5/3/2016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A9BCEB-DC23-45F4-B033-834E9215BDFE}" type="slidenum">
              <a:rPr lang="en-US" smtClean="0"/>
              <a:t>‹#›</a:t>
            </a:fld>
            <a:endParaRPr lang="en-US"/>
          </a:p>
        </p:txBody>
      </p:sp>
    </p:spTree>
    <p:extLst>
      <p:ext uri="{BB962C8B-B14F-4D97-AF65-F5344CB8AC3E}">
        <p14:creationId xmlns:p14="http://schemas.microsoft.com/office/powerpoint/2010/main" val="1097243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DD65A63-5D36-49EC-A33C-491578798330}" type="datetimeFigureOut">
              <a:rPr lang="en-US" smtClean="0"/>
              <a:t>5/3/2016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AA9BCEB-DC23-45F4-B033-834E9215BDFE}" type="slidenum">
              <a:rPr lang="en-US" smtClean="0"/>
              <a:t>‹#›</a:t>
            </a:fld>
            <a:endParaRPr lang="en-US"/>
          </a:p>
        </p:txBody>
      </p:sp>
    </p:spTree>
    <p:extLst>
      <p:ext uri="{BB962C8B-B14F-4D97-AF65-F5344CB8AC3E}">
        <p14:creationId xmlns:p14="http://schemas.microsoft.com/office/powerpoint/2010/main" val="2571349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DD65A63-5D36-49EC-A33C-491578798330}" type="datetimeFigureOut">
              <a:rPr lang="en-US" smtClean="0"/>
              <a:t>5/3/2016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AA9BCEB-DC23-45F4-B033-834E9215BDFE}" type="slidenum">
              <a:rPr lang="en-US" smtClean="0"/>
              <a:t>‹#›</a:t>
            </a:fld>
            <a:endParaRPr lang="en-US"/>
          </a:p>
        </p:txBody>
      </p:sp>
    </p:spTree>
    <p:extLst>
      <p:ext uri="{BB962C8B-B14F-4D97-AF65-F5344CB8AC3E}">
        <p14:creationId xmlns:p14="http://schemas.microsoft.com/office/powerpoint/2010/main" val="3958801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DD65A63-5D36-49EC-A33C-491578798330}" type="datetimeFigureOut">
              <a:rPr lang="en-US" smtClean="0"/>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A9BCEB-DC23-45F4-B033-834E9215BDFE}" type="slidenum">
              <a:rPr lang="en-US" smtClean="0"/>
              <a:t>‹#›</a:t>
            </a:fld>
            <a:endParaRPr lang="en-US"/>
          </a:p>
        </p:txBody>
      </p:sp>
    </p:spTree>
    <p:extLst>
      <p:ext uri="{BB962C8B-B14F-4D97-AF65-F5344CB8AC3E}">
        <p14:creationId xmlns:p14="http://schemas.microsoft.com/office/powerpoint/2010/main" val="625837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DD65A63-5D36-49EC-A33C-491578798330}" type="datetimeFigureOut">
              <a:rPr lang="en-US" smtClean="0"/>
              <a:t>5/3/2016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AA9BCEB-DC23-45F4-B033-834E9215BDFE}"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621314"/>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rgbClr val="0070C0"/>
                </a:solidFill>
              </a:rPr>
              <a:t>Epidemic Alerts</a:t>
            </a:r>
          </a:p>
        </p:txBody>
      </p:sp>
      <p:sp>
        <p:nvSpPr>
          <p:cNvPr id="4" name="Rectangle 3"/>
          <p:cNvSpPr/>
          <p:nvPr/>
        </p:nvSpPr>
        <p:spPr>
          <a:xfrm>
            <a:off x="1097280" y="4434572"/>
            <a:ext cx="9246870" cy="369332"/>
          </a:xfrm>
          <a:prstGeom prst="rect">
            <a:avLst/>
          </a:prstGeom>
        </p:spPr>
        <p:txBody>
          <a:bodyPr wrap="square">
            <a:spAutoFit/>
          </a:bodyPr>
          <a:lstStyle/>
          <a:p>
            <a:r>
              <a:rPr lang="en-US" dirty="0">
                <a:solidFill>
                  <a:srgbClr val="000000"/>
                </a:solidFill>
                <a:latin typeface="pg-1ff13"/>
              </a:rPr>
              <a:t>EECS E6898: TOPICS – INFORMATION PROCESSING: From Data to Solutions</a:t>
            </a:r>
            <a:endParaRPr lang="en-US" dirty="0"/>
          </a:p>
        </p:txBody>
      </p:sp>
      <p:sp>
        <p:nvSpPr>
          <p:cNvPr id="5" name="Rectangle 4"/>
          <p:cNvSpPr/>
          <p:nvPr/>
        </p:nvSpPr>
        <p:spPr>
          <a:xfrm>
            <a:off x="1097280" y="4913364"/>
            <a:ext cx="1672253" cy="369332"/>
          </a:xfrm>
          <a:prstGeom prst="rect">
            <a:avLst/>
          </a:prstGeom>
        </p:spPr>
        <p:txBody>
          <a:bodyPr wrap="none">
            <a:spAutoFit/>
          </a:bodyPr>
          <a:lstStyle/>
          <a:p>
            <a:r>
              <a:rPr lang="en-US" dirty="0">
                <a:solidFill>
                  <a:srgbClr val="000000"/>
                </a:solidFill>
                <a:latin typeface="pg-1ff13"/>
              </a:rPr>
              <a:t>Alexander Loh</a:t>
            </a:r>
            <a:endParaRPr lang="en-US" dirty="0"/>
          </a:p>
        </p:txBody>
      </p:sp>
      <p:sp>
        <p:nvSpPr>
          <p:cNvPr id="6" name="Rectangle 5"/>
          <p:cNvSpPr/>
          <p:nvPr/>
        </p:nvSpPr>
        <p:spPr>
          <a:xfrm>
            <a:off x="1097280" y="5282696"/>
            <a:ext cx="6096000" cy="923330"/>
          </a:xfrm>
          <a:prstGeom prst="rect">
            <a:avLst/>
          </a:prstGeom>
        </p:spPr>
        <p:txBody>
          <a:bodyPr>
            <a:spAutoFit/>
          </a:bodyPr>
          <a:lstStyle/>
          <a:p>
            <a:r>
              <a:rPr lang="en-US" dirty="0">
                <a:solidFill>
                  <a:srgbClr val="000000"/>
                </a:solidFill>
                <a:latin typeface="pg-1ff13"/>
              </a:rPr>
              <a:t>May 5, 2016</a:t>
            </a:r>
          </a:p>
          <a:p>
            <a:br>
              <a:rPr lang="en-US" dirty="0"/>
            </a:br>
            <a:endParaRPr lang="en-US" dirty="0"/>
          </a:p>
        </p:txBody>
      </p:sp>
    </p:spTree>
    <p:extLst>
      <p:ext uri="{BB962C8B-B14F-4D97-AF65-F5344CB8AC3E}">
        <p14:creationId xmlns:p14="http://schemas.microsoft.com/office/powerpoint/2010/main" val="1946049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Epidemic Alerts</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800" dirty="0"/>
              <a:t>Motivation</a:t>
            </a:r>
          </a:p>
          <a:p>
            <a:pPr>
              <a:buFont typeface="Wingdings" panose="05000000000000000000" pitchFamily="2" charset="2"/>
              <a:buChar char="Ø"/>
            </a:pPr>
            <a:r>
              <a:rPr lang="en-US" sz="2800" dirty="0"/>
              <a:t>Prior Work</a:t>
            </a:r>
          </a:p>
          <a:p>
            <a:pPr>
              <a:buFont typeface="Wingdings" panose="05000000000000000000" pitchFamily="2" charset="2"/>
              <a:buChar char="Ø"/>
            </a:pPr>
            <a:r>
              <a:rPr lang="en-US" sz="2800" dirty="0"/>
              <a:t>Description</a:t>
            </a:r>
          </a:p>
          <a:p>
            <a:pPr>
              <a:buFont typeface="Wingdings" panose="05000000000000000000" pitchFamily="2" charset="2"/>
              <a:buChar char="Ø"/>
            </a:pPr>
            <a:r>
              <a:rPr lang="en-US" sz="2800" dirty="0"/>
              <a:t>Experimental Setup</a:t>
            </a:r>
          </a:p>
          <a:p>
            <a:pPr>
              <a:buFont typeface="Wingdings" panose="05000000000000000000" pitchFamily="2" charset="2"/>
              <a:buChar char="Ø"/>
            </a:pPr>
            <a:r>
              <a:rPr lang="en-US" sz="2800" dirty="0"/>
              <a:t>Requirements</a:t>
            </a:r>
          </a:p>
          <a:p>
            <a:pPr>
              <a:buFont typeface="Wingdings" panose="05000000000000000000" pitchFamily="2" charset="2"/>
              <a:buChar char="Ø"/>
            </a:pPr>
            <a:r>
              <a:rPr lang="en-US" sz="2800" dirty="0"/>
              <a:t>Evaluation</a:t>
            </a:r>
          </a:p>
          <a:p>
            <a:endParaRPr lang="en-US" sz="2800" dirty="0"/>
          </a:p>
        </p:txBody>
      </p:sp>
    </p:spTree>
    <p:extLst>
      <p:ext uri="{BB962C8B-B14F-4D97-AF65-F5344CB8AC3E}">
        <p14:creationId xmlns:p14="http://schemas.microsoft.com/office/powerpoint/2010/main" val="381641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Motivation</a:t>
            </a:r>
          </a:p>
        </p:txBody>
      </p:sp>
      <p:sp>
        <p:nvSpPr>
          <p:cNvPr id="3" name="Content Placeholder 2"/>
          <p:cNvSpPr>
            <a:spLocks noGrp="1"/>
          </p:cNvSpPr>
          <p:nvPr>
            <p:ph idx="1"/>
          </p:nvPr>
        </p:nvSpPr>
        <p:spPr>
          <a:xfrm>
            <a:off x="838200" y="1825625"/>
            <a:ext cx="10515600" cy="3335655"/>
          </a:xfrm>
        </p:spPr>
        <p:txBody>
          <a:bodyPr>
            <a:normAutofit/>
          </a:bodyPr>
          <a:lstStyle/>
          <a:p>
            <a:pPr>
              <a:buFont typeface="Wingdings" panose="05000000000000000000" pitchFamily="2" charset="2"/>
              <a:buChar char="Ø"/>
            </a:pPr>
            <a:r>
              <a:rPr lang="en-US" sz="2800" dirty="0"/>
              <a:t>Infectious diseases are a problem</a:t>
            </a:r>
          </a:p>
          <a:p>
            <a:pPr>
              <a:buFont typeface="Wingdings" panose="05000000000000000000" pitchFamily="2" charset="2"/>
              <a:buChar char="Ø"/>
            </a:pPr>
            <a:r>
              <a:rPr lang="en-US" sz="2800" dirty="0"/>
              <a:t>Early warning system could help</a:t>
            </a:r>
          </a:p>
          <a:p>
            <a:pPr>
              <a:buFont typeface="Wingdings" panose="05000000000000000000" pitchFamily="2" charset="2"/>
              <a:buChar char="Ø"/>
            </a:pPr>
            <a:r>
              <a:rPr lang="en-US" sz="2800" dirty="0"/>
              <a:t>Actively alert users</a:t>
            </a:r>
          </a:p>
          <a:p>
            <a:endParaRPr lang="en-US" sz="2800" dirty="0"/>
          </a:p>
          <a:p>
            <a:endParaRPr lang="en-US" sz="2800" dirty="0"/>
          </a:p>
        </p:txBody>
      </p:sp>
    </p:spTree>
    <p:extLst>
      <p:ext uri="{BB962C8B-B14F-4D97-AF65-F5344CB8AC3E}">
        <p14:creationId xmlns:p14="http://schemas.microsoft.com/office/powerpoint/2010/main" val="1050654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Prior work</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400" dirty="0"/>
              <a:t>Google Flu Trends</a:t>
            </a:r>
          </a:p>
          <a:p>
            <a:pPr>
              <a:buFont typeface="Wingdings" panose="05000000000000000000" pitchFamily="2" charset="2"/>
              <a:buChar char="Ø"/>
            </a:pPr>
            <a:r>
              <a:rPr lang="en-US" sz="2400" dirty="0" err="1"/>
              <a:t>BioMosaic</a:t>
            </a:r>
            <a:endParaRPr lang="en-US" sz="2400" dirty="0"/>
          </a:p>
          <a:p>
            <a:pPr>
              <a:buFont typeface="Wingdings" panose="05000000000000000000" pitchFamily="2" charset="2"/>
              <a:buChar char="Ø"/>
            </a:pPr>
            <a:r>
              <a:rPr lang="en-US" sz="2400" dirty="0"/>
              <a:t>HealthMap</a:t>
            </a:r>
          </a:p>
        </p:txBody>
      </p:sp>
      <p:pic>
        <p:nvPicPr>
          <p:cNvPr id="1026" name="Picture 2" descr="https://upload.wikimedia.org/wikipedia/commons/thumb/1/1d/Google_Flu_Trends_Data%2C_South_Africa.png/220px-Google_Flu_Trends_Data%2C_South_Afric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4445" y="1941131"/>
            <a:ext cx="4624070" cy="277444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a:stretch>
            <a:fillRect/>
          </a:stretch>
        </p:blipFill>
        <p:spPr>
          <a:xfrm>
            <a:off x="9303042" y="2392680"/>
            <a:ext cx="2128655" cy="1871345"/>
          </a:xfrm>
          <a:prstGeom prst="rect">
            <a:avLst/>
          </a:prstGeom>
        </p:spPr>
      </p:pic>
      <p:pic>
        <p:nvPicPr>
          <p:cNvPr id="4" name="Picture 3"/>
          <p:cNvPicPr>
            <a:picLocks noChangeAspect="1"/>
          </p:cNvPicPr>
          <p:nvPr/>
        </p:nvPicPr>
        <p:blipFill>
          <a:blip r:embed="rId5"/>
          <a:stretch>
            <a:fillRect/>
          </a:stretch>
        </p:blipFill>
        <p:spPr>
          <a:xfrm>
            <a:off x="7416615" y="4919345"/>
            <a:ext cx="3772854" cy="1257618"/>
          </a:xfrm>
          <a:prstGeom prst="rect">
            <a:avLst/>
          </a:prstGeom>
        </p:spPr>
      </p:pic>
    </p:spTree>
    <p:extLst>
      <p:ext uri="{BB962C8B-B14F-4D97-AF65-F5344CB8AC3E}">
        <p14:creationId xmlns:p14="http://schemas.microsoft.com/office/powerpoint/2010/main" val="395476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fade">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par>
                                <p:cTn id="19" presetID="10"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Description</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800" dirty="0"/>
              <a:t>Obtain geotagged event data</a:t>
            </a:r>
          </a:p>
          <a:p>
            <a:pPr lvl="1">
              <a:buFont typeface="Wingdings" panose="05000000000000000000" pitchFamily="2" charset="2"/>
              <a:buChar char="Ø"/>
            </a:pPr>
            <a:r>
              <a:rPr lang="en-US" sz="2800" dirty="0"/>
              <a:t>User submissions via the app</a:t>
            </a:r>
          </a:p>
          <a:p>
            <a:pPr lvl="1">
              <a:buFont typeface="Wingdings" panose="05000000000000000000" pitchFamily="2" charset="2"/>
              <a:buChar char="Ø"/>
            </a:pPr>
            <a:r>
              <a:rPr lang="en-US" sz="2800" dirty="0"/>
              <a:t>Hospital records</a:t>
            </a:r>
          </a:p>
          <a:p>
            <a:pPr lvl="1">
              <a:buFont typeface="Wingdings" panose="05000000000000000000" pitchFamily="2" charset="2"/>
              <a:buChar char="Ø"/>
            </a:pPr>
            <a:r>
              <a:rPr lang="en-US" sz="2800" dirty="0"/>
              <a:t>Social media posts, </a:t>
            </a:r>
            <a:r>
              <a:rPr lang="en-US" sz="2800" dirty="0" err="1"/>
              <a:t>ie</a:t>
            </a:r>
            <a:r>
              <a:rPr lang="en-US" sz="2800" dirty="0"/>
              <a:t>. Twitter</a:t>
            </a:r>
          </a:p>
          <a:p>
            <a:pPr marL="457200" lvl="1" indent="-457200">
              <a:buFont typeface="Wingdings" panose="05000000000000000000" pitchFamily="2" charset="2"/>
              <a:buChar char="Ø"/>
            </a:pPr>
            <a:r>
              <a:rPr lang="en-US" sz="2800" dirty="0"/>
              <a:t>Cluster data by location</a:t>
            </a:r>
          </a:p>
          <a:p>
            <a:pPr marL="457200" lvl="1" indent="-457200">
              <a:buFont typeface="Wingdings" panose="05000000000000000000" pitchFamily="2" charset="2"/>
              <a:buChar char="Ø"/>
            </a:pPr>
            <a:r>
              <a:rPr lang="en-US" sz="2800" dirty="0"/>
              <a:t>Simulate epidemic outbreaks</a:t>
            </a:r>
          </a:p>
          <a:p>
            <a:pPr marL="457200" lvl="1" indent="-457200">
              <a:buFont typeface="Wingdings" panose="05000000000000000000" pitchFamily="2" charset="2"/>
              <a:buChar char="Ø"/>
            </a:pPr>
            <a:r>
              <a:rPr lang="en-US" sz="2800" dirty="0"/>
              <a:t>Alert users</a:t>
            </a:r>
          </a:p>
        </p:txBody>
      </p:sp>
    </p:spTree>
    <p:extLst>
      <p:ext uri="{BB962C8B-B14F-4D97-AF65-F5344CB8AC3E}">
        <p14:creationId xmlns:p14="http://schemas.microsoft.com/office/powerpoint/2010/main" val="3476295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Epidemic Modeling</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3200" dirty="0"/>
              <a:t>Reed-Frost model </a:t>
            </a:r>
          </a:p>
          <a:p>
            <a:pPr>
              <a:buFont typeface="Wingdings" panose="05000000000000000000" pitchFamily="2" charset="2"/>
              <a:buChar char="Ø"/>
            </a:pPr>
            <a:r>
              <a:rPr lang="en-US" sz="3200" dirty="0" err="1"/>
              <a:t>Erdős</a:t>
            </a:r>
            <a:r>
              <a:rPr lang="en-US" sz="3200" dirty="0"/>
              <a:t>–</a:t>
            </a:r>
            <a:r>
              <a:rPr lang="en-US" sz="3200" dirty="0" err="1"/>
              <a:t>Rényi</a:t>
            </a:r>
            <a:r>
              <a:rPr lang="en-US" sz="3200" dirty="0"/>
              <a:t> topology</a:t>
            </a:r>
          </a:p>
          <a:p>
            <a:pPr>
              <a:buFont typeface="Wingdings" panose="05000000000000000000" pitchFamily="2" charset="2"/>
              <a:buChar char="Ø"/>
            </a:pPr>
            <a:r>
              <a:rPr lang="en-US" sz="3200" dirty="0"/>
              <a:t>Create estimators for parameters</a:t>
            </a:r>
          </a:p>
          <a:p>
            <a:endParaRPr lang="en-US" sz="2800" dirty="0"/>
          </a:p>
          <a:p>
            <a:pPr lvl="1"/>
            <a:endParaRPr lang="en-US" sz="2800" dirty="0"/>
          </a:p>
        </p:txBody>
      </p:sp>
    </p:spTree>
    <p:extLst>
      <p:ext uri="{BB962C8B-B14F-4D97-AF65-F5344CB8AC3E}">
        <p14:creationId xmlns:p14="http://schemas.microsoft.com/office/powerpoint/2010/main" val="3867065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Experimental Design</a:t>
            </a:r>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Ø"/>
            </a:pPr>
            <a:r>
              <a:rPr lang="en-US" dirty="0"/>
              <a:t>Want to confirm two things</a:t>
            </a:r>
          </a:p>
          <a:p>
            <a:pPr lvl="1">
              <a:buFont typeface="Wingdings" panose="05000000000000000000" pitchFamily="2" charset="2"/>
              <a:buChar char="Ø"/>
            </a:pPr>
            <a:r>
              <a:rPr lang="en-US" dirty="0"/>
              <a:t>System’s predictions are accurate</a:t>
            </a:r>
          </a:p>
          <a:p>
            <a:pPr lvl="1">
              <a:buFont typeface="Wingdings" panose="05000000000000000000" pitchFamily="2" charset="2"/>
              <a:buChar char="Ø"/>
            </a:pPr>
            <a:r>
              <a:rPr lang="en-US" dirty="0"/>
              <a:t>System impacts public health</a:t>
            </a:r>
          </a:p>
          <a:p>
            <a:pPr lvl="1">
              <a:buFont typeface="Wingdings" panose="05000000000000000000" pitchFamily="2" charset="2"/>
              <a:buChar char="Ø"/>
            </a:pPr>
            <a:r>
              <a:rPr lang="en-US" dirty="0"/>
              <a:t>Informing users may change their behavior</a:t>
            </a:r>
          </a:p>
          <a:p>
            <a:pPr>
              <a:buFont typeface="Wingdings" panose="05000000000000000000" pitchFamily="2" charset="2"/>
              <a:buChar char="Ø"/>
            </a:pPr>
            <a:r>
              <a:rPr lang="en-US" dirty="0"/>
              <a:t>Run system in two modes</a:t>
            </a:r>
          </a:p>
          <a:p>
            <a:pPr>
              <a:buFont typeface="Wingdings" panose="05000000000000000000" pitchFamily="2" charset="2"/>
              <a:buChar char="Ø"/>
            </a:pPr>
            <a:r>
              <a:rPr lang="en-US" dirty="0"/>
              <a:t>Mode 1: does the system predict accurately?</a:t>
            </a:r>
          </a:p>
          <a:p>
            <a:pPr lvl="1">
              <a:buFont typeface="Wingdings" panose="05000000000000000000" pitchFamily="2" charset="2"/>
              <a:buChar char="Ø"/>
            </a:pPr>
            <a:r>
              <a:rPr lang="en-US" dirty="0"/>
              <a:t>Just gather data</a:t>
            </a:r>
          </a:p>
          <a:p>
            <a:pPr lvl="1">
              <a:buFont typeface="Wingdings" panose="05000000000000000000" pitchFamily="2" charset="2"/>
              <a:buChar char="Ø"/>
            </a:pPr>
            <a:r>
              <a:rPr lang="en-US" dirty="0"/>
              <a:t>Run simulation based on data</a:t>
            </a:r>
          </a:p>
          <a:p>
            <a:pPr lvl="1">
              <a:buFont typeface="Wingdings" panose="05000000000000000000" pitchFamily="2" charset="2"/>
              <a:buChar char="Ø"/>
            </a:pPr>
            <a:r>
              <a:rPr lang="en-US" dirty="0"/>
              <a:t>Is ground truth close to simulation?</a:t>
            </a:r>
          </a:p>
          <a:p>
            <a:pPr>
              <a:buFont typeface="Wingdings" panose="05000000000000000000" pitchFamily="2" charset="2"/>
              <a:buChar char="Ø"/>
            </a:pPr>
            <a:r>
              <a:rPr lang="en-US" dirty="0"/>
              <a:t>Mode 2: does the system help users?</a:t>
            </a:r>
          </a:p>
          <a:p>
            <a:pPr lvl="1">
              <a:buFont typeface="Wingdings" panose="05000000000000000000" pitchFamily="2" charset="2"/>
              <a:buChar char="Ø"/>
            </a:pPr>
            <a:r>
              <a:rPr lang="en-US" dirty="0"/>
              <a:t>Alert users and gather data</a:t>
            </a:r>
          </a:p>
          <a:p>
            <a:pPr lvl="1">
              <a:buFont typeface="Wingdings" panose="05000000000000000000" pitchFamily="2" charset="2"/>
              <a:buChar char="Ø"/>
            </a:pPr>
            <a:r>
              <a:rPr lang="en-US" dirty="0"/>
              <a:t>Is ground truth less severe than simulation?</a:t>
            </a:r>
          </a:p>
          <a:p>
            <a:endParaRPr lang="en-US" dirty="0"/>
          </a:p>
        </p:txBody>
      </p:sp>
    </p:spTree>
    <p:extLst>
      <p:ext uri="{BB962C8B-B14F-4D97-AF65-F5344CB8AC3E}">
        <p14:creationId xmlns:p14="http://schemas.microsoft.com/office/powerpoint/2010/main" val="2891906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500"/>
                                        <p:tgtEl>
                                          <p:spTgt spid="3">
                                            <p:txEl>
                                              <p:pRg st="9" end="9"/>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fade">
                                      <p:cBhvr>
                                        <p:cTn id="43" dur="500"/>
                                        <p:tgtEl>
                                          <p:spTgt spid="3">
                                            <p:txEl>
                                              <p:pRg st="10" end="10"/>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fade">
                                      <p:cBhvr>
                                        <p:cTn id="46"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Requirements</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800" dirty="0"/>
              <a:t>App programming</a:t>
            </a:r>
          </a:p>
          <a:p>
            <a:pPr>
              <a:buFont typeface="Wingdings" panose="05000000000000000000" pitchFamily="2" charset="2"/>
              <a:buChar char="Ø"/>
            </a:pPr>
            <a:r>
              <a:rPr lang="en-US" sz="2800" dirty="0"/>
              <a:t>A server for communication with users</a:t>
            </a:r>
          </a:p>
          <a:p>
            <a:pPr>
              <a:buFont typeface="Wingdings" panose="05000000000000000000" pitchFamily="2" charset="2"/>
              <a:buChar char="Ø"/>
            </a:pPr>
            <a:r>
              <a:rPr lang="en-US" sz="2800" dirty="0"/>
              <a:t>Data collection/simulation may require multiple additional servers</a:t>
            </a:r>
          </a:p>
        </p:txBody>
      </p:sp>
    </p:spTree>
    <p:extLst>
      <p:ext uri="{BB962C8B-B14F-4D97-AF65-F5344CB8AC3E}">
        <p14:creationId xmlns:p14="http://schemas.microsoft.com/office/powerpoint/2010/main" val="363276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Evaluation</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800" dirty="0"/>
              <a:t>Mode 1: does the system predict accurately?</a:t>
            </a:r>
          </a:p>
          <a:p>
            <a:pPr lvl="1">
              <a:buFont typeface="Wingdings" panose="05000000000000000000" pitchFamily="2" charset="2"/>
              <a:buChar char="Ø"/>
            </a:pPr>
            <a:r>
              <a:rPr lang="en-US" sz="2800" dirty="0"/>
              <a:t>Look at the geotagged data</a:t>
            </a:r>
          </a:p>
          <a:p>
            <a:pPr lvl="1">
              <a:buFont typeface="Wingdings" panose="05000000000000000000" pitchFamily="2" charset="2"/>
              <a:buChar char="Ø"/>
            </a:pPr>
            <a:r>
              <a:rPr lang="en-US" sz="2800" dirty="0"/>
              <a:t>Look at the simulated epidemic region</a:t>
            </a:r>
          </a:p>
          <a:p>
            <a:pPr lvl="1">
              <a:buFont typeface="Wingdings" panose="05000000000000000000" pitchFamily="2" charset="2"/>
              <a:buChar char="Ø"/>
            </a:pPr>
            <a:r>
              <a:rPr lang="en-US" sz="2800" dirty="0"/>
              <a:t>Do the two have a similar structure?</a:t>
            </a:r>
          </a:p>
          <a:p>
            <a:pPr>
              <a:buFont typeface="Wingdings" panose="05000000000000000000" pitchFamily="2" charset="2"/>
              <a:buChar char="Ø"/>
            </a:pPr>
            <a:r>
              <a:rPr lang="en-US" sz="2800" dirty="0"/>
              <a:t>Mode 2: does the system help users?</a:t>
            </a:r>
          </a:p>
          <a:p>
            <a:pPr lvl="1">
              <a:buFont typeface="Wingdings" panose="05000000000000000000" pitchFamily="2" charset="2"/>
              <a:buChar char="Ø"/>
            </a:pPr>
            <a:r>
              <a:rPr lang="en-US" sz="2800" dirty="0"/>
              <a:t>Is the geotagged data roughly contained in the simulated epidemic region?</a:t>
            </a:r>
          </a:p>
        </p:txBody>
      </p:sp>
    </p:spTree>
    <p:extLst>
      <p:ext uri="{BB962C8B-B14F-4D97-AF65-F5344CB8AC3E}">
        <p14:creationId xmlns:p14="http://schemas.microsoft.com/office/powerpoint/2010/main" val="3647998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252</TotalTime>
  <Words>827</Words>
  <Application>Microsoft Office PowerPoint</Application>
  <PresentationFormat>Widescreen</PresentationFormat>
  <Paragraphs>92</Paragraphs>
  <Slides>9</Slides>
  <Notes>6</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Calibri Light</vt:lpstr>
      <vt:lpstr>pg-1ff13</vt:lpstr>
      <vt:lpstr>Wingdings</vt:lpstr>
      <vt:lpstr>Retrospect</vt:lpstr>
      <vt:lpstr>Epidemic Alerts</vt:lpstr>
      <vt:lpstr>Epidemic Alerts</vt:lpstr>
      <vt:lpstr>Motivation</vt:lpstr>
      <vt:lpstr>Prior work</vt:lpstr>
      <vt:lpstr>Description</vt:lpstr>
      <vt:lpstr>Epidemic Modeling</vt:lpstr>
      <vt:lpstr>Experimental Design</vt:lpstr>
      <vt:lpstr>Requirements</vt:lpstr>
      <vt:lpstr>Evaluation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Epidemic Alerts</dc:title>
  <dc:creator>Alex Loh</dc:creator>
  <cp:lastModifiedBy>KAIHSUAN</cp:lastModifiedBy>
  <cp:revision>20</cp:revision>
  <dcterms:created xsi:type="dcterms:W3CDTF">2016-05-03T23:21:06Z</dcterms:created>
  <dcterms:modified xsi:type="dcterms:W3CDTF">2016-05-04T03:37:10Z</dcterms:modified>
</cp:coreProperties>
</file>