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9" r:id="rId2"/>
    <p:sldId id="256" r:id="rId3"/>
    <p:sldId id="257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68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29DB95-EBFF-4829-A763-058B5EBA7389}" type="datetimeFigureOut">
              <a:rPr lang="en-US" smtClean="0"/>
              <a:t>5/3/2016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6B48A8-5926-4D4F-8528-1386D176C84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29DB95-EBFF-4829-A763-058B5EBA7389}" type="datetimeFigureOut">
              <a:rPr lang="en-US" smtClean="0"/>
              <a:t>5/3/2016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6B48A8-5926-4D4F-8528-1386D176C8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29DB95-EBFF-4829-A763-058B5EBA7389}" type="datetimeFigureOut">
              <a:rPr lang="en-US" smtClean="0"/>
              <a:t>5/3/2016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6B48A8-5926-4D4F-8528-1386D176C8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29DB95-EBFF-4829-A763-058B5EBA7389}" type="datetimeFigureOut">
              <a:rPr lang="en-US" smtClean="0"/>
              <a:t>5/3/2016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6B48A8-5926-4D4F-8528-1386D176C8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29DB95-EBFF-4829-A763-058B5EBA7389}" type="datetimeFigureOut">
              <a:rPr lang="en-US" smtClean="0"/>
              <a:t>5/3/2016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6B48A8-5926-4D4F-8528-1386D176C84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29DB95-EBFF-4829-A763-058B5EBA7389}" type="datetimeFigureOut">
              <a:rPr lang="en-US" smtClean="0"/>
              <a:t>5/3/2016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6B48A8-5926-4D4F-8528-1386D176C8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29DB95-EBFF-4829-A763-058B5EBA7389}" type="datetimeFigureOut">
              <a:rPr lang="en-US" smtClean="0"/>
              <a:t>5/3/2016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6B48A8-5926-4D4F-8528-1386D176C8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29DB95-EBFF-4829-A763-058B5EBA7389}" type="datetimeFigureOut">
              <a:rPr lang="en-US" smtClean="0"/>
              <a:t>5/3/2016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6B48A8-5926-4D4F-8528-1386D176C8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29DB95-EBFF-4829-A763-058B5EBA7389}" type="datetimeFigureOut">
              <a:rPr lang="en-US" smtClean="0"/>
              <a:t>5/3/2016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6B48A8-5926-4D4F-8528-1386D176C84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29DB95-EBFF-4829-A763-058B5EBA7389}" type="datetimeFigureOut">
              <a:rPr lang="en-US" smtClean="0"/>
              <a:t>5/3/2016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6B48A8-5926-4D4F-8528-1386D176C8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29DB95-EBFF-4829-A763-058B5EBA7389}" type="datetimeFigureOut">
              <a:rPr lang="en-US" smtClean="0"/>
              <a:t>5/3/2016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6B48A8-5926-4D4F-8528-1386D176C84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E29DB95-EBFF-4829-A763-058B5EBA7389}" type="datetimeFigureOut">
              <a:rPr lang="en-US" smtClean="0"/>
              <a:t>5/3/2016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A6B48A8-5926-4D4F-8528-1386D176C844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Predicting Mortgage Pre-payment Risk</a:t>
            </a:r>
            <a:endParaRPr lang="en-US" dirty="0"/>
          </a:p>
        </p:txBody>
      </p:sp>
      <p:pic>
        <p:nvPicPr>
          <p:cNvPr id="4" name="Content Placeholder 3" descr="imagesop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43200" y="2133600"/>
            <a:ext cx="4648200" cy="381000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4626936"/>
          </a:xfrm>
        </p:spPr>
        <p:txBody>
          <a:bodyPr>
            <a:normAutofit lnSpcReduction="10000"/>
          </a:bodyPr>
          <a:lstStyle/>
          <a:p>
            <a:pPr algn="just"/>
            <a:endParaRPr lang="en-US" sz="3000" dirty="0" smtClean="0">
              <a:solidFill>
                <a:srgbClr val="00B050"/>
              </a:solidFill>
            </a:endParaRPr>
          </a:p>
          <a:p>
            <a:pPr algn="just"/>
            <a:r>
              <a:rPr lang="en-US" sz="3000" dirty="0" smtClean="0">
                <a:solidFill>
                  <a:srgbClr val="00B050"/>
                </a:solidFill>
              </a:rPr>
              <a:t>Definition</a:t>
            </a:r>
            <a:endParaRPr lang="en-US" sz="3000" dirty="0" smtClean="0">
              <a:solidFill>
                <a:srgbClr val="00B050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en-US" sz="2200" dirty="0" smtClean="0"/>
              <a:t> </a:t>
            </a:r>
            <a:r>
              <a:rPr lang="en-US" dirty="0" smtClean="0"/>
              <a:t>Borrower </a:t>
            </a:r>
            <a:r>
              <a:rPr lang="en-US" dirty="0" smtClean="0"/>
              <a:t>pays off the </a:t>
            </a:r>
            <a:r>
              <a:rPr lang="en-US" dirty="0" smtClean="0"/>
              <a:t>loan before </a:t>
            </a:r>
            <a:r>
              <a:rPr lang="en-US" dirty="0" smtClean="0"/>
              <a:t>the contracted term </a:t>
            </a:r>
            <a:r>
              <a:rPr lang="en-US" dirty="0" smtClean="0"/>
              <a:t>loan length. </a:t>
            </a:r>
          </a:p>
          <a:p>
            <a:pPr algn="just">
              <a:buFont typeface="Arial" pitchFamily="34" charset="0"/>
              <a:buChar char="•"/>
            </a:pPr>
            <a:r>
              <a:rPr lang="en-US" dirty="0" smtClean="0"/>
              <a:t> L</a:t>
            </a:r>
            <a:r>
              <a:rPr lang="en-US" dirty="0" smtClean="0"/>
              <a:t>ender </a:t>
            </a:r>
            <a:r>
              <a:rPr lang="en-US" dirty="0" smtClean="0"/>
              <a:t>loses </a:t>
            </a:r>
            <a:r>
              <a:rPr lang="en-US" dirty="0" smtClean="0"/>
              <a:t>future </a:t>
            </a:r>
            <a:r>
              <a:rPr lang="en-US" dirty="0" smtClean="0"/>
              <a:t>part of the income stream associated with the </a:t>
            </a:r>
            <a:r>
              <a:rPr lang="en-US" dirty="0" smtClean="0"/>
              <a:t>loan.</a:t>
            </a:r>
            <a:endParaRPr lang="en-US" dirty="0" smtClean="0"/>
          </a:p>
          <a:p>
            <a:pPr algn="just"/>
            <a:endParaRPr lang="en-US" sz="3000" dirty="0" smtClean="0">
              <a:solidFill>
                <a:srgbClr val="00B050"/>
              </a:solidFill>
            </a:endParaRPr>
          </a:p>
          <a:p>
            <a:pPr algn="just"/>
            <a:r>
              <a:rPr lang="en-US" sz="3000" dirty="0" smtClean="0">
                <a:solidFill>
                  <a:srgbClr val="00B050"/>
                </a:solidFill>
              </a:rPr>
              <a:t>Inspiration &amp; Previous work</a:t>
            </a:r>
          </a:p>
          <a:p>
            <a:pPr algn="just"/>
            <a:r>
              <a:rPr lang="en-US" dirty="0" err="1" smtClean="0"/>
              <a:t>Oded</a:t>
            </a:r>
            <a:r>
              <a:rPr lang="en-US" dirty="0" smtClean="0"/>
              <a:t> </a:t>
            </a:r>
            <a:r>
              <a:rPr lang="en-US" dirty="0" err="1" smtClean="0"/>
              <a:t>Netzer’s</a:t>
            </a:r>
            <a:r>
              <a:rPr lang="en-US" dirty="0" smtClean="0"/>
              <a:t> talk on text-mining techniques for business applications – loan default prediction.</a:t>
            </a:r>
          </a:p>
          <a:p>
            <a:pPr algn="just"/>
            <a:endParaRPr lang="en-US" sz="22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Breakdown of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Target</a:t>
            </a:r>
          </a:p>
          <a:p>
            <a:r>
              <a:rPr lang="en-US" sz="2800" dirty="0" smtClean="0"/>
              <a:t>To pin-point among </a:t>
            </a:r>
            <a:r>
              <a:rPr lang="en-US" sz="2800" dirty="0" smtClean="0"/>
              <a:t>borrower profiles, who all </a:t>
            </a:r>
            <a:r>
              <a:rPr lang="en-US" sz="2800" dirty="0" smtClean="0"/>
              <a:t>likely to prepay </a:t>
            </a:r>
            <a:r>
              <a:rPr lang="en-US" sz="2800" dirty="0" smtClean="0"/>
              <a:t>the </a:t>
            </a:r>
            <a:r>
              <a:rPr lang="en-US" sz="2800" dirty="0" smtClean="0"/>
              <a:t>mortgage.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Data</a:t>
            </a:r>
          </a:p>
          <a:p>
            <a:pPr fontAlgn="base"/>
            <a:r>
              <a:rPr lang="en-US" sz="2800" dirty="0" smtClean="0"/>
              <a:t>UCI Machine Learning Repository :</a:t>
            </a:r>
          </a:p>
          <a:p>
            <a:pPr fontAlgn="base"/>
            <a:r>
              <a:rPr lang="en-US" sz="2800" dirty="0" smtClean="0"/>
              <a:t>Credit </a:t>
            </a:r>
            <a:r>
              <a:rPr lang="en-US" sz="2800" dirty="0" smtClean="0"/>
              <a:t> </a:t>
            </a:r>
            <a:r>
              <a:rPr lang="en-US" sz="2800" dirty="0" smtClean="0"/>
              <a:t>Approval Dataset – 690 observations; 15 attributes.</a:t>
            </a:r>
          </a:p>
          <a:p>
            <a:pPr fontAlgn="base"/>
            <a:r>
              <a:rPr lang="en-US" sz="2800" dirty="0" smtClean="0"/>
              <a:t>German Credit Dataset – 1000 observations, 20 attributes. </a:t>
            </a:r>
          </a:p>
          <a:p>
            <a:pPr fontAlgn="base"/>
            <a:r>
              <a:rPr lang="en-US" sz="2800" dirty="0" smtClean="0"/>
              <a:t>Give Me Some Credit - </a:t>
            </a:r>
            <a:r>
              <a:rPr lang="en-US" sz="2800" dirty="0" err="1" smtClean="0"/>
              <a:t>Kaggle</a:t>
            </a:r>
            <a:r>
              <a:rPr lang="en-US" sz="2800" dirty="0" smtClean="0"/>
              <a:t> credit-scoring competition </a:t>
            </a:r>
            <a:r>
              <a:rPr lang="en-US" sz="2800" dirty="0" smtClean="0"/>
              <a:t> - very large.</a:t>
            </a:r>
            <a:endParaRPr lang="en-US" sz="28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Prospective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z="3700" dirty="0" smtClean="0">
                <a:solidFill>
                  <a:srgbClr val="00B050"/>
                </a:solidFill>
              </a:rPr>
              <a:t>Techniques for categorization of data</a:t>
            </a:r>
          </a:p>
          <a:p>
            <a:pPr>
              <a:buNone/>
            </a:pPr>
            <a:endParaRPr lang="en-US" sz="1300" dirty="0" smtClean="0">
              <a:solidFill>
                <a:srgbClr val="00B050"/>
              </a:solidFill>
            </a:endParaRPr>
          </a:p>
          <a:p>
            <a:r>
              <a:rPr lang="en-US" dirty="0" smtClean="0"/>
              <a:t>Decision Tree - </a:t>
            </a:r>
            <a:r>
              <a:rPr lang="en-US" dirty="0" smtClean="0"/>
              <a:t>recursively separates observations in branches to construct a </a:t>
            </a:r>
            <a:r>
              <a:rPr lang="en-US" dirty="0" smtClean="0"/>
              <a:t>tree to improve prediction accuracy, with use of measurements like </a:t>
            </a:r>
            <a:r>
              <a:rPr lang="en-US" dirty="0" smtClean="0"/>
              <a:t>information </a:t>
            </a:r>
            <a:r>
              <a:rPr lang="en-US" dirty="0" smtClean="0"/>
              <a:t>gain ratio, </a:t>
            </a:r>
            <a:r>
              <a:rPr lang="en-US" dirty="0" err="1" smtClean="0"/>
              <a:t>Gini</a:t>
            </a:r>
            <a:r>
              <a:rPr lang="en-US" dirty="0" smtClean="0"/>
              <a:t> </a:t>
            </a:r>
            <a:r>
              <a:rPr lang="en-US" dirty="0" smtClean="0"/>
              <a:t>index etc.</a:t>
            </a:r>
          </a:p>
          <a:p>
            <a:r>
              <a:rPr lang="en-US" dirty="0" smtClean="0"/>
              <a:t>Naïve </a:t>
            </a:r>
            <a:r>
              <a:rPr lang="en-US" dirty="0" err="1" smtClean="0"/>
              <a:t>Bayes</a:t>
            </a:r>
            <a:r>
              <a:rPr lang="en-US" dirty="0" smtClean="0"/>
              <a:t> Classifier - calculates </a:t>
            </a:r>
            <a:r>
              <a:rPr lang="en-US" dirty="0" smtClean="0"/>
              <a:t>a set of probabilities by counting the frequency and combinations of values </a:t>
            </a:r>
            <a:r>
              <a:rPr lang="en-US" dirty="0" smtClean="0"/>
              <a:t>in the dataset.</a:t>
            </a:r>
          </a:p>
          <a:p>
            <a:r>
              <a:rPr lang="en-US" dirty="0" smtClean="0"/>
              <a:t>Logistic Regression - </a:t>
            </a:r>
            <a:r>
              <a:rPr lang="en-US" dirty="0" smtClean="0"/>
              <a:t> measures the relationship between the one dependent binary variable and one or more </a:t>
            </a:r>
            <a:r>
              <a:rPr lang="en-US" dirty="0" smtClean="0"/>
              <a:t>independent </a:t>
            </a:r>
            <a:r>
              <a:rPr lang="en-US" dirty="0" smtClean="0"/>
              <a:t>variables.</a:t>
            </a:r>
            <a:r>
              <a:rPr lang="en-US" dirty="0" smtClean="0"/>
              <a:t> </a:t>
            </a:r>
            <a:r>
              <a:rPr lang="en-US" dirty="0" smtClean="0"/>
              <a:t>by estimating probabilities using </a:t>
            </a:r>
            <a:r>
              <a:rPr lang="en-US" dirty="0" smtClean="0"/>
              <a:t>a logistic function.</a:t>
            </a:r>
            <a:r>
              <a:rPr lang="en-US" dirty="0" smtClean="0"/>
              <a:t> A</a:t>
            </a:r>
            <a:r>
              <a:rPr lang="en-US" dirty="0" smtClean="0"/>
              <a:t>ppropriate when </a:t>
            </a:r>
            <a:r>
              <a:rPr lang="en-US" dirty="0" smtClean="0"/>
              <a:t>the dependent </a:t>
            </a:r>
            <a:r>
              <a:rPr lang="en-US" dirty="0" smtClean="0"/>
              <a:t>variable is binary.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Evaluation of Results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362200"/>
            <a:ext cx="7406640" cy="3581400"/>
          </a:xfrm>
        </p:spPr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sz="3200" dirty="0" smtClean="0">
                <a:solidFill>
                  <a:srgbClr val="00B050"/>
                </a:solidFill>
              </a:rPr>
              <a:t>Measure of success</a:t>
            </a:r>
          </a:p>
          <a:p>
            <a:endParaRPr lang="en-US" sz="1100" dirty="0" smtClean="0">
              <a:solidFill>
                <a:srgbClr val="00B05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 How</a:t>
            </a:r>
            <a:r>
              <a:rPr lang="en-US" sz="2800" dirty="0" smtClean="0"/>
              <a:t> </a:t>
            </a:r>
            <a:r>
              <a:rPr lang="en-US" sz="2800" smtClean="0"/>
              <a:t>clear the proposed </a:t>
            </a:r>
            <a:r>
              <a:rPr lang="en-US" sz="2800" dirty="0" smtClean="0"/>
              <a:t>categorization </a:t>
            </a:r>
            <a:r>
              <a:rPr lang="en-US" sz="2800" dirty="0" smtClean="0"/>
              <a:t>scheme </a:t>
            </a:r>
            <a:r>
              <a:rPr lang="en-US" sz="2800" dirty="0" smtClean="0"/>
              <a:t>is proposed.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sz="2800" dirty="0" smtClean="0"/>
              <a:t>How applicable the scheme is in enabling lenders in managing </a:t>
            </a:r>
            <a:r>
              <a:rPr lang="en-US" sz="2800" dirty="0" smtClean="0"/>
              <a:t>prepayment risk by providing a useful structure for early mitigation </a:t>
            </a:r>
            <a:r>
              <a:rPr lang="en-US" sz="2800" dirty="0" smtClean="0"/>
              <a:t>targeting.</a:t>
            </a:r>
            <a:endParaRPr lang="en-US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88</TotalTime>
  <Words>208</Words>
  <Application>Microsoft Office PowerPoint</Application>
  <PresentationFormat>On-screen Show (4:3)</PresentationFormat>
  <Paragraphs>31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Solstice</vt:lpstr>
      <vt:lpstr>Predicting Mortgage Pre-payment Risk</vt:lpstr>
      <vt:lpstr>Introduction</vt:lpstr>
      <vt:lpstr>Breakdown of the Problem</vt:lpstr>
      <vt:lpstr>Prospective Solutions</vt:lpstr>
      <vt:lpstr>Evaluation of Results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Predicting Mortgage Pre-payment Risk</dc:title>
  <dc:creator>Pancham Kaur</dc:creator>
  <cp:lastModifiedBy>Pancham Kaur</cp:lastModifiedBy>
  <cp:revision>28</cp:revision>
  <dcterms:created xsi:type="dcterms:W3CDTF">2016-05-04T02:15:56Z</dcterms:created>
  <dcterms:modified xsi:type="dcterms:W3CDTF">2016-05-04T03:44:42Z</dcterms:modified>
</cp:coreProperties>
</file>