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0"/>
  </p:notesMasterIdLst>
  <p:sldIdLst>
    <p:sldId id="256" r:id="rId2"/>
    <p:sldId id="293" r:id="rId3"/>
    <p:sldId id="312" r:id="rId4"/>
    <p:sldId id="259" r:id="rId5"/>
    <p:sldId id="298" r:id="rId6"/>
    <p:sldId id="317" r:id="rId7"/>
    <p:sldId id="305" r:id="rId8"/>
    <p:sldId id="263" r:id="rId9"/>
    <p:sldId id="306" r:id="rId10"/>
    <p:sldId id="307" r:id="rId11"/>
    <p:sldId id="311" r:id="rId12"/>
    <p:sldId id="314" r:id="rId13"/>
    <p:sldId id="308" r:id="rId14"/>
    <p:sldId id="315" r:id="rId15"/>
    <p:sldId id="316" r:id="rId16"/>
    <p:sldId id="313" r:id="rId17"/>
    <p:sldId id="277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49" autoAdjust="0"/>
  </p:normalViewPr>
  <p:slideViewPr>
    <p:cSldViewPr>
      <p:cViewPr>
        <p:scale>
          <a:sx n="80" d="100"/>
          <a:sy n="80" d="100"/>
        </p:scale>
        <p:origin x="-106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A1D5B-E03B-44E0-A5EB-7192F1E53821}" type="datetimeFigureOut">
              <a:rPr lang="zh-HK" altLang="en-US" smtClean="0"/>
              <a:t>3/5/2016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486C-8306-4D6D-B444-31BEC6DA19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350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536CAF-962F-4255-8091-45E55F889061}" type="datetime1">
              <a:rPr lang="en-US" altLang="zh-HK" smtClean="0"/>
              <a:t>5/3/2016</a:t>
            </a:fld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1271016"/>
            <a:ext cx="7406640" cy="4291584"/>
          </a:xfrm>
        </p:spPr>
        <p:txBody>
          <a:bodyPr>
            <a:normAutofit/>
          </a:bodyPr>
          <a:lstStyle/>
          <a:p>
            <a:pPr algn="ctr"/>
            <a:r>
              <a:rPr lang="en-US" altLang="zh-HK" sz="3600" dirty="0" smtClean="0"/>
              <a:t>RGB-D Image for Scene Recognition </a:t>
            </a:r>
            <a:br>
              <a:rPr lang="en-US" altLang="zh-HK" sz="3600" dirty="0" smtClean="0"/>
            </a:br>
            <a:r>
              <a:rPr lang="en-US" altLang="zh-HK" sz="3600" dirty="0" smtClean="0"/>
              <a:t/>
            </a:r>
            <a:br>
              <a:rPr lang="en-US" altLang="zh-HK" sz="3600" dirty="0" smtClean="0"/>
            </a:br>
            <a:r>
              <a:rPr lang="en-US" altLang="zh-HK" sz="3600" dirty="0"/>
              <a:t/>
            </a:r>
            <a:br>
              <a:rPr lang="en-US" altLang="zh-HK" sz="3600" dirty="0"/>
            </a:br>
            <a:r>
              <a:rPr lang="en-US" altLang="zh-HK" sz="3600" dirty="0" smtClean="0"/>
              <a:t/>
            </a:r>
            <a:br>
              <a:rPr lang="en-US" altLang="zh-HK" sz="3600" dirty="0" smtClean="0"/>
            </a:br>
            <a:r>
              <a:rPr lang="en-US" altLang="zh-HK" sz="3600" dirty="0"/>
              <a:t/>
            </a:r>
            <a:br>
              <a:rPr lang="en-US" altLang="zh-HK" sz="3600" dirty="0"/>
            </a:br>
            <a:r>
              <a:rPr lang="en-US" altLang="zh-HK" sz="2400" dirty="0" smtClean="0"/>
              <a:t>by </a:t>
            </a:r>
            <a:r>
              <a:rPr lang="en-US" altLang="zh-HK" sz="2400" dirty="0" err="1" smtClean="0"/>
              <a:t>Jiaqi</a:t>
            </a:r>
            <a:r>
              <a:rPr lang="en-US" altLang="zh-HK" sz="2400" dirty="0" smtClean="0"/>
              <a:t> </a:t>
            </a:r>
            <a:r>
              <a:rPr lang="en-US" altLang="zh-HK" sz="2400" dirty="0" err="1" smtClean="0"/>
              <a:t>Guo</a:t>
            </a:r>
            <a:r>
              <a:rPr lang="en-US" altLang="zh-HK" sz="3600" dirty="0" smtClean="0"/>
              <a:t/>
            </a:r>
            <a:br>
              <a:rPr lang="en-US" altLang="zh-HK" sz="3600" dirty="0" smtClean="0"/>
            </a:b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729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398008" y="1981200"/>
            <a:ext cx="3136392" cy="3733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Related Works on RGB Scene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33600"/>
            <a:ext cx="3200400" cy="40386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3600" dirty="0" smtClean="0">
                <a:solidFill>
                  <a:schemeClr val="accent6"/>
                </a:solidFill>
                <a:latin typeface="Calibri" pitchFamily="34" charset="0"/>
              </a:rPr>
              <a:t>Manually</a:t>
            </a:r>
          </a:p>
          <a:p>
            <a:endParaRPr lang="en-US" altLang="zh-CN" sz="3100" dirty="0">
              <a:solidFill>
                <a:schemeClr val="accent6"/>
              </a:solidFill>
              <a:latin typeface="Calibri" pitchFamily="34" charset="0"/>
            </a:endParaRPr>
          </a:p>
          <a:p>
            <a:pPr marL="82296" indent="0">
              <a:buNone/>
            </a:pPr>
            <a:r>
              <a:rPr lang="en-US" altLang="zh-CN" sz="3100" dirty="0">
                <a:solidFill>
                  <a:schemeClr val="accent6"/>
                </a:solidFill>
              </a:rPr>
              <a:t>S</a:t>
            </a:r>
            <a:r>
              <a:rPr lang="en-US" altLang="zh-CN" sz="3100" dirty="0" smtClean="0">
                <a:solidFill>
                  <a:schemeClr val="accent6"/>
                </a:solidFill>
              </a:rPr>
              <a:t>cale </a:t>
            </a:r>
            <a:r>
              <a:rPr lang="en-US" altLang="zh-CN" sz="3100" dirty="0">
                <a:solidFill>
                  <a:schemeClr val="accent6"/>
                </a:solidFill>
              </a:rPr>
              <a:t>I</a:t>
            </a:r>
            <a:r>
              <a:rPr lang="en-US" altLang="zh-CN" sz="3100" dirty="0" smtClean="0">
                <a:solidFill>
                  <a:schemeClr val="accent6"/>
                </a:solidFill>
              </a:rPr>
              <a:t>nvariant Feature </a:t>
            </a:r>
            <a:r>
              <a:rPr lang="en-US" altLang="zh-CN" sz="3100" dirty="0">
                <a:solidFill>
                  <a:schemeClr val="accent6"/>
                </a:solidFill>
              </a:rPr>
              <a:t>T</a:t>
            </a:r>
            <a:r>
              <a:rPr lang="en-US" altLang="zh-CN" sz="3100" dirty="0" smtClean="0">
                <a:solidFill>
                  <a:schemeClr val="accent6"/>
                </a:solidFill>
              </a:rPr>
              <a:t>ransform </a:t>
            </a:r>
            <a:r>
              <a:rPr lang="en-US" altLang="zh-CN" sz="3100" dirty="0">
                <a:solidFill>
                  <a:schemeClr val="accent6"/>
                </a:solidFill>
              </a:rPr>
              <a:t>(SIFT</a:t>
            </a:r>
            <a:r>
              <a:rPr lang="en-US" altLang="zh-CN" sz="3100" dirty="0" smtClean="0">
                <a:solidFill>
                  <a:schemeClr val="accent6"/>
                </a:solidFill>
              </a:rPr>
              <a:t>)</a:t>
            </a:r>
          </a:p>
          <a:p>
            <a:pPr marL="82296" indent="0">
              <a:buNone/>
            </a:pPr>
            <a:endParaRPr lang="en-US" altLang="zh-CN" sz="3100" dirty="0" smtClean="0">
              <a:solidFill>
                <a:schemeClr val="accent6"/>
              </a:solidFill>
            </a:endParaRPr>
          </a:p>
          <a:p>
            <a:pPr marL="82296" indent="0">
              <a:buNone/>
            </a:pPr>
            <a:r>
              <a:rPr lang="en-US" altLang="zh-CN" sz="3100" dirty="0" smtClean="0">
                <a:solidFill>
                  <a:schemeClr val="accent6"/>
                </a:solidFill>
              </a:rPr>
              <a:t>Shape, Illumination </a:t>
            </a:r>
            <a:r>
              <a:rPr lang="en-US" altLang="zh-CN" sz="3100" dirty="0">
                <a:solidFill>
                  <a:schemeClr val="accent6"/>
                </a:solidFill>
              </a:rPr>
              <a:t>and </a:t>
            </a:r>
            <a:r>
              <a:rPr lang="en-US" altLang="zh-CN" sz="3100" dirty="0" smtClean="0">
                <a:solidFill>
                  <a:schemeClr val="accent6"/>
                </a:solidFill>
              </a:rPr>
              <a:t>Reflectance </a:t>
            </a:r>
            <a:r>
              <a:rPr lang="en-US" altLang="zh-CN" sz="3100" dirty="0">
                <a:solidFill>
                  <a:schemeClr val="accent6"/>
                </a:solidFill>
              </a:rPr>
              <a:t>from </a:t>
            </a:r>
            <a:r>
              <a:rPr lang="en-US" altLang="zh-CN" sz="3100" dirty="0" smtClean="0">
                <a:solidFill>
                  <a:schemeClr val="accent6"/>
                </a:solidFill>
              </a:rPr>
              <a:t>Shading </a:t>
            </a:r>
            <a:r>
              <a:rPr lang="en-US" altLang="zh-CN" sz="3100" dirty="0">
                <a:solidFill>
                  <a:schemeClr val="accent6"/>
                </a:solidFill>
              </a:rPr>
              <a:t>(SIRFS</a:t>
            </a:r>
            <a:r>
              <a:rPr lang="en-US" altLang="zh-CN" sz="3100" dirty="0" smtClean="0">
                <a:solidFill>
                  <a:schemeClr val="accent6"/>
                </a:solidFill>
              </a:rPr>
              <a:t>)</a:t>
            </a:r>
          </a:p>
          <a:p>
            <a:pPr marL="82296" indent="0">
              <a:buNone/>
            </a:pPr>
            <a:endParaRPr lang="en-US" altLang="zh-CN" sz="3100" dirty="0">
              <a:solidFill>
                <a:schemeClr val="accent6"/>
              </a:solidFill>
            </a:endParaRPr>
          </a:p>
          <a:p>
            <a:pPr marL="82296" indent="0">
              <a:buNone/>
            </a:pPr>
            <a:r>
              <a:rPr lang="en-US" altLang="zh-CN" sz="3100" dirty="0">
                <a:solidFill>
                  <a:schemeClr val="accent6"/>
                </a:solidFill>
              </a:rPr>
              <a:t>S</a:t>
            </a:r>
            <a:r>
              <a:rPr lang="en-US" altLang="zh-CN" sz="3100" dirty="0" smtClean="0">
                <a:solidFill>
                  <a:schemeClr val="accent6"/>
                </a:solidFill>
              </a:rPr>
              <a:t>emantic </a:t>
            </a:r>
            <a:r>
              <a:rPr lang="en-US" altLang="zh-CN" sz="3100" dirty="0">
                <a:solidFill>
                  <a:schemeClr val="accent6"/>
                </a:solidFill>
              </a:rPr>
              <a:t>C</a:t>
            </a:r>
            <a:r>
              <a:rPr lang="en-US" altLang="zh-CN" sz="3100" dirty="0" smtClean="0">
                <a:solidFill>
                  <a:schemeClr val="accent6"/>
                </a:solidFill>
              </a:rPr>
              <a:t>lasses </a:t>
            </a:r>
            <a:r>
              <a:rPr lang="en-US" altLang="zh-CN" sz="3100" dirty="0">
                <a:solidFill>
                  <a:schemeClr val="accent6"/>
                </a:solidFill>
              </a:rPr>
              <a:t>detected by </a:t>
            </a:r>
            <a:r>
              <a:rPr lang="en-US" altLang="zh-CN" sz="3100" dirty="0" smtClean="0">
                <a:solidFill>
                  <a:schemeClr val="accent6"/>
                </a:solidFill>
              </a:rPr>
              <a:t>Object </a:t>
            </a:r>
            <a:r>
              <a:rPr lang="en-US" altLang="zh-CN" sz="3100" dirty="0">
                <a:solidFill>
                  <a:schemeClr val="accent6"/>
                </a:solidFill>
              </a:rPr>
              <a:t>R</a:t>
            </a:r>
            <a:r>
              <a:rPr lang="en-US" altLang="zh-CN" sz="3100" dirty="0" smtClean="0">
                <a:solidFill>
                  <a:schemeClr val="accent6"/>
                </a:solidFill>
              </a:rPr>
              <a:t>ecognition</a:t>
            </a:r>
            <a:r>
              <a:rPr lang="en-US" altLang="zh-CN" sz="3100" dirty="0" smtClean="0">
                <a:solidFill>
                  <a:schemeClr val="accent6"/>
                </a:solidFill>
                <a:latin typeface="Calibri" pitchFamily="34" charset="0"/>
              </a:rPr>
              <a:t> </a:t>
            </a:r>
            <a:endParaRPr lang="en-US" altLang="zh-CN" sz="310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82296" indent="0">
              <a:buNone/>
            </a:pPr>
            <a:endParaRPr lang="en-US" altLang="zh-HK" dirty="0">
              <a:latin typeface="Calibri" pitchFamily="34" charset="0"/>
            </a:endParaRPr>
          </a:p>
          <a:p>
            <a:endParaRPr lang="en-US" altLang="zh-HK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10200" y="2133600"/>
            <a:ext cx="3136392" cy="33528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CN" sz="2500" dirty="0" smtClean="0">
                <a:solidFill>
                  <a:schemeClr val="accent4"/>
                </a:solidFill>
                <a:latin typeface="Calibri" pitchFamily="34" charset="0"/>
              </a:rPr>
              <a:t>Automatically</a:t>
            </a:r>
          </a:p>
          <a:p>
            <a:endParaRPr lang="en-US" altLang="zh-CN" sz="2800" dirty="0">
              <a:solidFill>
                <a:schemeClr val="accent4"/>
              </a:solidFill>
              <a:latin typeface="Calibri" pitchFamily="34" charset="0"/>
            </a:endParaRPr>
          </a:p>
          <a:p>
            <a:pPr marL="82296" indent="0">
              <a:buNone/>
            </a:pPr>
            <a:r>
              <a:rPr lang="en-US" altLang="zh-CN" sz="2000" dirty="0" smtClean="0">
                <a:solidFill>
                  <a:schemeClr val="accent4"/>
                </a:solidFill>
                <a:latin typeface="Calibri" pitchFamily="34" charset="0"/>
              </a:rPr>
              <a:t>Using Places convolutional neural network (Places-CNN)</a:t>
            </a:r>
          </a:p>
          <a:p>
            <a:pPr marL="82296" indent="0">
              <a:buNone/>
            </a:pPr>
            <a:endParaRPr lang="en-US" altLang="zh-CN" sz="2000" dirty="0">
              <a:solidFill>
                <a:schemeClr val="accent4"/>
              </a:solidFill>
              <a:latin typeface="Calibri" pitchFamily="34" charset="0"/>
            </a:endParaRPr>
          </a:p>
          <a:p>
            <a:pPr marL="82296" indent="0">
              <a:buNone/>
            </a:pPr>
            <a:r>
              <a:rPr lang="en-US" altLang="zh-CN" sz="2000" dirty="0" smtClean="0">
                <a:solidFill>
                  <a:schemeClr val="accent4"/>
                </a:solidFill>
                <a:latin typeface="Calibri" pitchFamily="34" charset="0"/>
              </a:rPr>
              <a:t>Features are automatically selected in different trained layers </a:t>
            </a:r>
          </a:p>
          <a:p>
            <a:pPr marL="82296" indent="0">
              <a:buFont typeface="Wingdings 2"/>
              <a:buNone/>
            </a:pPr>
            <a:endParaRPr lang="en-US" altLang="zh-HK" dirty="0" smtClean="0">
              <a:latin typeface="Calibri" pitchFamily="34" charset="0"/>
            </a:endParaRPr>
          </a:p>
          <a:p>
            <a:endParaRPr lang="en-US" altLang="zh-HK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381780"/>
            <a:ext cx="269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Feature Selection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25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Features Selected by Places-CNN</a:t>
            </a:r>
            <a:endParaRPr lang="zh-HK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799"/>
            <a:ext cx="7568366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Outline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Introduction</a:t>
            </a:r>
          </a:p>
          <a:p>
            <a:pPr lvl="1"/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Dataset &amp; Related Works</a:t>
            </a:r>
            <a:endParaRPr lang="en-US" altLang="zh-HK" dirty="0" smtClean="0">
              <a:latin typeface="Calibri" pitchFamily="34" charset="0"/>
            </a:endParaRPr>
          </a:p>
          <a:p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solidFill>
                  <a:srgbClr val="FF0000"/>
                </a:solidFill>
                <a:latin typeface="Calibri" pitchFamily="34" charset="0"/>
              </a:rPr>
              <a:t>Method &amp; Metrics </a:t>
            </a:r>
            <a:endParaRPr lang="en-US" altLang="zh-HK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/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Future </a:t>
            </a:r>
            <a:r>
              <a:rPr lang="en-US" altLang="zh-HK" dirty="0" smtClean="0">
                <a:latin typeface="Calibri" pitchFamily="34" charset="0"/>
              </a:rPr>
              <a:t>Direction</a:t>
            </a:r>
            <a:endParaRPr lang="en-US" altLang="zh-HK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555992" cy="1858962"/>
          </a:xfrm>
        </p:spPr>
        <p:txBody>
          <a:bodyPr/>
          <a:lstStyle/>
          <a:p>
            <a:r>
              <a:rPr lang="en-US" altLang="zh-HK" dirty="0" smtClean="0"/>
              <a:t>Explore How Depth Information Fits In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6858000" cy="33528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Better Segmentation Algorithms for Object Detection</a:t>
            </a:r>
          </a:p>
          <a:p>
            <a:pPr marL="82296" indent="0">
              <a:buNone/>
            </a:pPr>
            <a:endParaRPr lang="en-US" altLang="zh-CN" dirty="0" smtClean="0">
              <a:latin typeface="Calibri" pitchFamily="34" charset="0"/>
            </a:endParaRPr>
          </a:p>
          <a:p>
            <a:r>
              <a:rPr lang="en-US" altLang="zh-CN" dirty="0" smtClean="0">
                <a:latin typeface="Calibri" pitchFamily="34" charset="0"/>
              </a:rPr>
              <a:t>Complementary Information for Other Scene Features Such as Texture, Illumination and Shading </a:t>
            </a:r>
          </a:p>
          <a:p>
            <a:pPr marL="82296" indent="0">
              <a:buNone/>
            </a:pPr>
            <a:endParaRPr lang="en-US" altLang="zh-HK" dirty="0">
              <a:latin typeface="Calibri" pitchFamily="34" charset="0"/>
            </a:endParaRPr>
          </a:p>
          <a:p>
            <a:endParaRPr lang="en-US" altLang="zh-HK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555992" cy="1858962"/>
          </a:xfrm>
        </p:spPr>
        <p:txBody>
          <a:bodyPr/>
          <a:lstStyle/>
          <a:p>
            <a:r>
              <a:rPr lang="en-US" altLang="zh-HK" dirty="0" smtClean="0"/>
              <a:t>Explore How Depth Information Fits In</a:t>
            </a:r>
            <a:endParaRPr lang="zh-HK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65151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2692" y="5619750"/>
            <a:ext cx="507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Same ROI, Same Texture, Different Distance (Depth)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93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Method &amp; Metrics</a:t>
            </a:r>
            <a:endParaRPr lang="zh-HK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4800600"/>
          </a:xfrm>
        </p:spPr>
        <p:txBody>
          <a:bodyPr>
            <a:normAutofit fontScale="62500" lnSpcReduction="20000"/>
          </a:bodyPr>
          <a:lstStyle/>
          <a:p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Add depth information into labels when training, this would further divide the original classes into sub-groups </a:t>
            </a:r>
          </a:p>
          <a:p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For each pixel, classifiers are decided according to its depth value</a:t>
            </a:r>
          </a:p>
          <a:p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Separate dataset into halves and conduct controlled experiment</a:t>
            </a:r>
            <a:endParaRPr lang="en-US" altLang="zh-HK" dirty="0">
              <a:latin typeface="Calibri" pitchFamily="34" charset="0"/>
            </a:endParaRPr>
          </a:p>
          <a:p>
            <a:pPr marL="402336" lvl="1" indent="0">
              <a:buNone/>
            </a:pPr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Control Group: Desired feature extracted from original </a:t>
            </a:r>
            <a:r>
              <a:rPr lang="en-US" altLang="zh-HK" dirty="0">
                <a:latin typeface="Calibri" pitchFamily="34" charset="0"/>
              </a:rPr>
              <a:t>o</a:t>
            </a:r>
            <a:r>
              <a:rPr lang="en-US" altLang="zh-HK" dirty="0" smtClean="0">
                <a:latin typeface="Calibri" pitchFamily="34" charset="0"/>
              </a:rPr>
              <a:t>bject classes</a:t>
            </a:r>
            <a:endParaRPr lang="en-US" altLang="zh-HK" dirty="0" smtClean="0">
              <a:latin typeface="Calibri" pitchFamily="34" charset="0"/>
            </a:endParaRPr>
          </a:p>
          <a:p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Experimental Group: Desired feature extracted from </a:t>
            </a:r>
            <a:r>
              <a:rPr lang="en-US" altLang="zh-HK" dirty="0">
                <a:latin typeface="Calibri" pitchFamily="34" charset="0"/>
              </a:rPr>
              <a:t>s</a:t>
            </a:r>
            <a:r>
              <a:rPr lang="en-US" altLang="zh-HK" dirty="0" smtClean="0">
                <a:latin typeface="Calibri" pitchFamily="34" charset="0"/>
              </a:rPr>
              <a:t>ubdivided </a:t>
            </a:r>
            <a:r>
              <a:rPr lang="en-US" altLang="zh-HK" dirty="0">
                <a:latin typeface="Calibri" pitchFamily="34" charset="0"/>
              </a:rPr>
              <a:t>o</a:t>
            </a:r>
            <a:r>
              <a:rPr lang="en-US" altLang="zh-HK" dirty="0" smtClean="0">
                <a:latin typeface="Calibri" pitchFamily="34" charset="0"/>
              </a:rPr>
              <a:t>bjects groups</a:t>
            </a:r>
          </a:p>
          <a:p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Evaluation would be conducted on test set for each group</a:t>
            </a:r>
            <a:endParaRPr lang="en-US" altLang="zh-HK" dirty="0" smtClean="0">
              <a:latin typeface="Calibri" pitchFamily="34" charset="0"/>
            </a:endParaRPr>
          </a:p>
          <a:p>
            <a:pPr lvl="1"/>
            <a:endParaRPr lang="en-US" altLang="zh-HK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Outline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Introduction</a:t>
            </a:r>
          </a:p>
          <a:p>
            <a:pPr lvl="1"/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Dataset &amp; Related Works</a:t>
            </a:r>
            <a:endParaRPr lang="en-US" altLang="zh-HK" dirty="0" smtClean="0">
              <a:latin typeface="Calibri" pitchFamily="34" charset="0"/>
            </a:endParaRPr>
          </a:p>
          <a:p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Method &amp; Metrics</a:t>
            </a:r>
            <a:endParaRPr lang="en-US" altLang="zh-HK" dirty="0" smtClean="0">
              <a:latin typeface="Calibri" pitchFamily="34" charset="0"/>
            </a:endParaRPr>
          </a:p>
          <a:p>
            <a:pPr lvl="1"/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solidFill>
                  <a:srgbClr val="FF0000"/>
                </a:solidFill>
                <a:latin typeface="Calibri" pitchFamily="34" charset="0"/>
              </a:rPr>
              <a:t>Future </a:t>
            </a:r>
            <a:r>
              <a:rPr lang="en-US" altLang="zh-HK" dirty="0" smtClean="0">
                <a:solidFill>
                  <a:srgbClr val="FF0000"/>
                </a:solidFill>
                <a:latin typeface="Calibri" pitchFamily="34" charset="0"/>
              </a:rPr>
              <a:t>Direction</a:t>
            </a:r>
            <a:endParaRPr lang="en-US" altLang="zh-HK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Future Direction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327392" cy="5334000"/>
          </a:xfrm>
        </p:spPr>
        <p:txBody>
          <a:bodyPr>
            <a:normAutofit fontScale="92500" lnSpcReduction="10000"/>
          </a:bodyPr>
          <a:lstStyle/>
          <a:p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Whether </a:t>
            </a:r>
            <a:r>
              <a:rPr lang="en-US" altLang="zh-HK" dirty="0">
                <a:latin typeface="Calibri" pitchFamily="34" charset="0"/>
              </a:rPr>
              <a:t>c</a:t>
            </a:r>
            <a:r>
              <a:rPr lang="en-US" altLang="zh-HK" dirty="0" smtClean="0">
                <a:latin typeface="Calibri" pitchFamily="34" charset="0"/>
              </a:rPr>
              <a:t>olor information is redundant</a:t>
            </a:r>
          </a:p>
          <a:p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Need to determine the best </a:t>
            </a:r>
            <a:r>
              <a:rPr lang="en-US" altLang="zh-HK" dirty="0">
                <a:latin typeface="Calibri" pitchFamily="34" charset="0"/>
              </a:rPr>
              <a:t>r</a:t>
            </a:r>
            <a:r>
              <a:rPr lang="en-US" altLang="zh-HK" dirty="0" smtClean="0">
                <a:latin typeface="Calibri" pitchFamily="34" charset="0"/>
              </a:rPr>
              <a:t>ange </a:t>
            </a:r>
            <a:r>
              <a:rPr lang="en-US" altLang="zh-HK" dirty="0">
                <a:latin typeface="Calibri" pitchFamily="34" charset="0"/>
              </a:rPr>
              <a:t>w</a:t>
            </a:r>
            <a:r>
              <a:rPr lang="en-US" altLang="zh-HK" dirty="0" smtClean="0">
                <a:latin typeface="Calibri" pitchFamily="34" charset="0"/>
              </a:rPr>
              <a:t>hen subdividing depth</a:t>
            </a:r>
          </a:p>
          <a:p>
            <a:pPr marL="82296" indent="0">
              <a:buNone/>
            </a:pPr>
            <a:endParaRPr lang="en-US" altLang="zh-HK" dirty="0">
              <a:latin typeface="Calibri" pitchFamily="34" charset="0"/>
            </a:endParaRPr>
          </a:p>
          <a:p>
            <a:r>
              <a:rPr lang="en-US" altLang="zh-HK" dirty="0">
                <a:latin typeface="Calibri" pitchFamily="34" charset="0"/>
              </a:rPr>
              <a:t>Depth map </a:t>
            </a:r>
            <a:r>
              <a:rPr lang="en-US" altLang="zh-HK" dirty="0" smtClean="0">
                <a:latin typeface="Calibri" pitchFamily="34" charset="0"/>
              </a:rPr>
              <a:t>improvement</a:t>
            </a:r>
            <a:r>
              <a:rPr lang="en-US" altLang="zh-HK" dirty="0">
                <a:latin typeface="Calibri" pitchFamily="34" charset="0"/>
              </a:rPr>
              <a:t>: </a:t>
            </a:r>
            <a:r>
              <a:rPr lang="en-US" altLang="zh-HK" dirty="0" err="1">
                <a:latin typeface="Calibri" pitchFamily="34" charset="0"/>
              </a:rPr>
              <a:t>Denoise</a:t>
            </a:r>
            <a:r>
              <a:rPr lang="en-US" altLang="zh-HK" dirty="0">
                <a:latin typeface="Calibri" pitchFamily="34" charset="0"/>
              </a:rPr>
              <a:t> and fill </a:t>
            </a:r>
            <a:r>
              <a:rPr lang="en-US" altLang="zh-HK" dirty="0" smtClean="0">
                <a:latin typeface="Calibri" pitchFamily="34" charset="0"/>
              </a:rPr>
              <a:t>gaps</a:t>
            </a:r>
          </a:p>
          <a:p>
            <a:pPr marL="82296" indent="0">
              <a:buNone/>
            </a:pPr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Depth map improvement: Improve resolution </a:t>
            </a:r>
            <a:r>
              <a:rPr lang="en-US" altLang="zh-HK" dirty="0">
                <a:latin typeface="Calibri" pitchFamily="34" charset="0"/>
              </a:rPr>
              <a:t>and depth limit</a:t>
            </a:r>
          </a:p>
          <a:p>
            <a:pPr marL="82296" indent="0">
              <a:buNone/>
            </a:pPr>
            <a:endParaRPr lang="en-US" altLang="zh-HK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6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819400"/>
            <a:ext cx="5867400" cy="1143000"/>
          </a:xfrm>
        </p:spPr>
        <p:txBody>
          <a:bodyPr/>
          <a:lstStyle/>
          <a:p>
            <a:r>
              <a:rPr lang="en-US" altLang="zh-HK" dirty="0" smtClean="0"/>
              <a:t>Thank </a:t>
            </a:r>
            <a:r>
              <a:rPr lang="en-US" altLang="zh-HK" dirty="0"/>
              <a:t>y</a:t>
            </a:r>
            <a:r>
              <a:rPr lang="en-US" altLang="zh-HK" dirty="0" smtClean="0"/>
              <a:t>ou for listening ! </a:t>
            </a:r>
            <a:endParaRPr lang="zh-HK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Outline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Introduction</a:t>
            </a:r>
          </a:p>
          <a:p>
            <a:pPr lvl="1"/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Dataset &amp; Related Works</a:t>
            </a:r>
            <a:endParaRPr lang="en-US" altLang="zh-HK" dirty="0" smtClean="0">
              <a:latin typeface="Calibri" pitchFamily="34" charset="0"/>
            </a:endParaRPr>
          </a:p>
          <a:p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Method &amp; Metrics</a:t>
            </a:r>
            <a:endParaRPr lang="en-US" altLang="zh-HK" dirty="0" smtClean="0">
              <a:latin typeface="Calibri" pitchFamily="34" charset="0"/>
            </a:endParaRPr>
          </a:p>
          <a:p>
            <a:pPr lvl="1"/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Future </a:t>
            </a:r>
            <a:r>
              <a:rPr lang="en-US" altLang="zh-HK" dirty="0" smtClean="0">
                <a:latin typeface="Calibri" pitchFamily="34" charset="0"/>
              </a:rPr>
              <a:t>Direction</a:t>
            </a:r>
            <a:endParaRPr lang="en-US" altLang="zh-HK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Outline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solidFill>
                  <a:srgbClr val="FF0000"/>
                </a:solidFill>
                <a:latin typeface="Calibri" pitchFamily="34" charset="0"/>
              </a:rPr>
              <a:t>Introduction</a:t>
            </a:r>
          </a:p>
          <a:p>
            <a:pPr lvl="1"/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Dataset &amp; Related Works</a:t>
            </a:r>
            <a:endParaRPr lang="en-US" altLang="zh-HK" dirty="0" smtClean="0">
              <a:latin typeface="Calibri" pitchFamily="34" charset="0"/>
            </a:endParaRPr>
          </a:p>
          <a:p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Method &amp; Metrics </a:t>
            </a:r>
            <a:endParaRPr lang="en-US" altLang="zh-HK" dirty="0" smtClean="0">
              <a:latin typeface="Calibri" pitchFamily="34" charset="0"/>
            </a:endParaRPr>
          </a:p>
          <a:p>
            <a:pPr lvl="1"/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Future </a:t>
            </a:r>
            <a:r>
              <a:rPr lang="en-US" altLang="zh-HK" dirty="0" smtClean="0">
                <a:latin typeface="Calibri" pitchFamily="34" charset="0"/>
              </a:rPr>
              <a:t>Direction</a:t>
            </a:r>
            <a:endParaRPr lang="en-US" altLang="zh-HK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What is RGB-D?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altLang="zh-HK" sz="2400" dirty="0" smtClean="0">
                <a:latin typeface="Calibri" pitchFamily="34" charset="0"/>
              </a:rPr>
              <a:t>Monocular vs. Binocular</a:t>
            </a:r>
          </a:p>
          <a:p>
            <a:r>
              <a:rPr lang="en-US" altLang="zh-HK" sz="2400" dirty="0" smtClean="0">
                <a:latin typeface="Calibri" pitchFamily="34" charset="0"/>
              </a:rPr>
              <a:t>Missing Information in Monocular Systems -- </a:t>
            </a:r>
            <a:r>
              <a:rPr lang="en-US" altLang="zh-HK" sz="2400" b="1" i="1" u="sng" dirty="0" smtClean="0">
                <a:latin typeface="Calibri" pitchFamily="34" charset="0"/>
              </a:rPr>
              <a:t>Depth</a:t>
            </a:r>
            <a:endParaRPr lang="en-US" altLang="zh-HK" sz="2400" b="1" i="1" u="sng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19400"/>
            <a:ext cx="7286886" cy="2667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7000" y="5552457"/>
            <a:ext cx="567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RGB Image                                       Depth Image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50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Depth Sensors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Distance between Camera and Object</a:t>
            </a:r>
            <a:endParaRPr lang="en-US" altLang="zh-HK" dirty="0"/>
          </a:p>
          <a:p>
            <a:r>
              <a:rPr lang="en-US" altLang="zh-HK" dirty="0" smtClean="0"/>
              <a:t>Using Structured Light or </a:t>
            </a:r>
            <a:r>
              <a:rPr lang="en-US" altLang="zh-HK" dirty="0" err="1" smtClean="0"/>
              <a:t>ToL</a:t>
            </a:r>
            <a:endParaRPr lang="zh-HK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76962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8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3600"/>
            <a:ext cx="7555992" cy="2209800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Goal:</a:t>
            </a:r>
            <a:br>
              <a:rPr lang="en-US" altLang="zh-HK" dirty="0" smtClean="0"/>
            </a:br>
            <a:r>
              <a:rPr lang="en-US" altLang="zh-HK" dirty="0" smtClean="0"/>
              <a:t>Explore how depth information would help in scene recognition</a:t>
            </a:r>
            <a:endParaRPr lang="zh-HK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Outline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Introduction</a:t>
            </a:r>
          </a:p>
          <a:p>
            <a:pPr lvl="1"/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solidFill>
                  <a:srgbClr val="FF0000"/>
                </a:solidFill>
                <a:latin typeface="Calibri" pitchFamily="34" charset="0"/>
              </a:rPr>
              <a:t>Dataset &amp; Related Works</a:t>
            </a:r>
            <a:endParaRPr lang="en-US" altLang="zh-HK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altLang="zh-HK" dirty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Method &amp; Metrics</a:t>
            </a:r>
            <a:endParaRPr lang="en-US" altLang="zh-HK" dirty="0" smtClean="0">
              <a:latin typeface="Calibri" pitchFamily="34" charset="0"/>
            </a:endParaRPr>
          </a:p>
          <a:p>
            <a:pPr lvl="1"/>
            <a:endParaRPr lang="en-US" altLang="zh-HK" dirty="0" smtClean="0">
              <a:latin typeface="Calibri" pitchFamily="34" charset="0"/>
            </a:endParaRPr>
          </a:p>
          <a:p>
            <a:r>
              <a:rPr lang="en-US" altLang="zh-HK" dirty="0" smtClean="0">
                <a:latin typeface="Calibri" pitchFamily="34" charset="0"/>
              </a:rPr>
              <a:t>Future </a:t>
            </a:r>
            <a:r>
              <a:rPr lang="en-US" altLang="zh-HK" dirty="0" smtClean="0">
                <a:latin typeface="Calibri" pitchFamily="34" charset="0"/>
              </a:rPr>
              <a:t>Direction</a:t>
            </a:r>
            <a:endParaRPr lang="en-US" altLang="zh-HK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RGB-D Scene Dataset</a:t>
            </a:r>
            <a:endParaRPr lang="zh-HK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447800"/>
            <a:ext cx="27241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57325"/>
            <a:ext cx="26765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191000"/>
            <a:ext cx="2781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2" y="4191000"/>
            <a:ext cx="2743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1476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600450"/>
            <a:ext cx="1876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6429375"/>
            <a:ext cx="8096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2" y="6410325"/>
            <a:ext cx="1352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5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SUN RGB-D</a:t>
            </a:r>
            <a:endParaRPr lang="zh-HK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2714" y="1519535"/>
            <a:ext cx="636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3D Bounding </a:t>
            </a:r>
            <a:r>
              <a:rPr lang="en-US" altLang="zh-CN" sz="2400" dirty="0"/>
              <a:t>B</a:t>
            </a:r>
            <a:r>
              <a:rPr lang="en-US" altLang="zh-CN" sz="2400" dirty="0" smtClean="0"/>
              <a:t>oxes, 2D Polygons &amp; Room Layout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52625"/>
            <a:ext cx="8153400" cy="4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2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3213</TotalTime>
  <Words>326</Words>
  <Application>Microsoft Office PowerPoint</Application>
  <PresentationFormat>全屏显示(4:3)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夏至</vt:lpstr>
      <vt:lpstr>RGB-D Image for Scene Recognition      by Jiaqi Guo </vt:lpstr>
      <vt:lpstr>Outline</vt:lpstr>
      <vt:lpstr>Outline</vt:lpstr>
      <vt:lpstr>What is RGB-D?</vt:lpstr>
      <vt:lpstr>Depth Sensors</vt:lpstr>
      <vt:lpstr>Goal: Explore how depth information would help in scene recognition</vt:lpstr>
      <vt:lpstr>Outline</vt:lpstr>
      <vt:lpstr>RGB-D Scene Dataset</vt:lpstr>
      <vt:lpstr>SUN RGB-D</vt:lpstr>
      <vt:lpstr>Related Works on RGB Scene</vt:lpstr>
      <vt:lpstr>Features Selected by Places-CNN</vt:lpstr>
      <vt:lpstr>Outline</vt:lpstr>
      <vt:lpstr>Explore How Depth Information Fits In</vt:lpstr>
      <vt:lpstr>Explore How Depth Information Fits In</vt:lpstr>
      <vt:lpstr>Method &amp; Metrics</vt:lpstr>
      <vt:lpstr>Outline</vt:lpstr>
      <vt:lpstr>Future Direction</vt:lpstr>
      <vt:lpstr>Thank you for listening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2012/13 Final Year Thesis Presentation Control of a Gantry Crane (SL1-12)</dc:title>
  <dc:creator>ECE Default</dc:creator>
  <cp:lastModifiedBy>Jiaqi Guo</cp:lastModifiedBy>
  <cp:revision>124</cp:revision>
  <dcterms:created xsi:type="dcterms:W3CDTF">2006-08-16T00:00:00Z</dcterms:created>
  <dcterms:modified xsi:type="dcterms:W3CDTF">2016-05-04T04:51:10Z</dcterms:modified>
</cp:coreProperties>
</file>