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8" r:id="rId5"/>
    <p:sldId id="270" r:id="rId6"/>
    <p:sldId id="262" r:id="rId7"/>
    <p:sldId id="274" r:id="rId8"/>
    <p:sldId id="273" r:id="rId9"/>
    <p:sldId id="276" r:id="rId10"/>
    <p:sldId id="263" r:id="rId11"/>
    <p:sldId id="261" r:id="rId12"/>
    <p:sldId id="278" r:id="rId13"/>
    <p:sldId id="271" r:id="rId14"/>
    <p:sldId id="264" r:id="rId15"/>
    <p:sldId id="275" r:id="rId16"/>
    <p:sldId id="28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6"/>
    <p:restoredTop sz="89402"/>
  </p:normalViewPr>
  <p:slideViewPr>
    <p:cSldViewPr snapToGrid="0" snapToObjects="1">
      <p:cViewPr>
        <p:scale>
          <a:sx n="69" d="100"/>
          <a:sy n="69" d="100"/>
        </p:scale>
        <p:origin x="144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9C8EFC-F90F-F845-AF5F-8E11990609CF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65CDD35D-213A-7042-AE7E-D8FC2F78394A}">
      <dgm:prSet phldrT="[文本]"/>
      <dgm:spPr/>
      <dgm:t>
        <a:bodyPr/>
        <a:lstStyle/>
        <a:p>
          <a:r>
            <a:rPr lang="en-US" altLang="zh-CN" dirty="0" smtClean="0">
              <a:latin typeface="Cambria Math" charset="0"/>
              <a:ea typeface="Cambria Math" charset="0"/>
              <a:cs typeface="Cambria Math" charset="0"/>
            </a:rPr>
            <a:t>Data Recovery</a:t>
          </a:r>
          <a:r>
            <a:rPr lang="en-US" altLang="zh-CN" baseline="0" dirty="0" smtClean="0">
              <a:latin typeface="Cambria Math" charset="0"/>
              <a:ea typeface="Cambria Math" charset="0"/>
              <a:cs typeface="Cambria Math" charset="0"/>
            </a:rPr>
            <a:t> &amp; </a:t>
          </a:r>
          <a:r>
            <a:rPr lang="en-US" altLang="zh-CN" baseline="0" dirty="0" err="1" smtClean="0">
              <a:latin typeface="Cambria Math" charset="0"/>
              <a:ea typeface="Cambria Math" charset="0"/>
              <a:cs typeface="Cambria Math" charset="0"/>
            </a:rPr>
            <a:t>DeNoise</a:t>
          </a:r>
          <a:endParaRPr lang="zh-CN" altLang="en-US" dirty="0">
            <a:latin typeface="Cambria Math" charset="0"/>
            <a:ea typeface="Cambria Math" charset="0"/>
            <a:cs typeface="Cambria Math" charset="0"/>
          </a:endParaRPr>
        </a:p>
      </dgm:t>
    </dgm:pt>
    <dgm:pt modelId="{08955373-4D8E-4943-8C04-CC01411302E6}" type="parTrans" cxnId="{76749115-82B7-CB45-A2AE-EB4522BE2D4D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3C6D77BE-9C70-8845-AFE4-3E99B8015F7F}" type="sibTrans" cxnId="{76749115-82B7-CB45-A2AE-EB4522BE2D4D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2A4CDAE8-9558-A640-98DF-8F419D0D2F77}">
      <dgm:prSet phldrT="[文本]"/>
      <dgm:spPr/>
      <dgm:t>
        <a:bodyPr/>
        <a:lstStyle/>
        <a:p>
          <a:r>
            <a:rPr lang="en-US" altLang="zh-CN" baseline="0" dirty="0" smtClean="0">
              <a:latin typeface="Cambria Math" charset="0"/>
              <a:ea typeface="Cambria Math" charset="0"/>
              <a:cs typeface="Cambria Math" charset="0"/>
            </a:rPr>
            <a:t>Time series graph</a:t>
          </a:r>
          <a:endParaRPr lang="zh-CN" altLang="en-US" dirty="0">
            <a:latin typeface="Cambria Math" charset="0"/>
            <a:ea typeface="Cambria Math" charset="0"/>
            <a:cs typeface="Cambria Math" charset="0"/>
          </a:endParaRPr>
        </a:p>
      </dgm:t>
    </dgm:pt>
    <dgm:pt modelId="{4A9D3306-397B-0845-BDEF-CF04DD87630D}" type="parTrans" cxnId="{DF17EB46-35A8-6F42-90E4-0159980DE253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8765D269-CAAF-BD4C-BFBB-A533225E0A36}" type="sibTrans" cxnId="{DF17EB46-35A8-6F42-90E4-0159980DE253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C590FB3F-34C7-4A49-AFB4-4EE0E61078EF}">
      <dgm:prSet phldrT="[文本]"/>
      <dgm:spPr/>
      <dgm:t>
        <a:bodyPr/>
        <a:lstStyle/>
        <a:p>
          <a:r>
            <a:rPr lang="en-US" altLang="zh-CN" dirty="0" smtClean="0">
              <a:latin typeface="Cambria Math" charset="0"/>
              <a:ea typeface="Cambria Math" charset="0"/>
              <a:cs typeface="Cambria Math" charset="0"/>
            </a:rPr>
            <a:t>Feature Group Discovery</a:t>
          </a:r>
          <a:endParaRPr lang="zh-CN" altLang="en-US" dirty="0">
            <a:latin typeface="Cambria Math" charset="0"/>
            <a:ea typeface="Cambria Math" charset="0"/>
            <a:cs typeface="Cambria Math" charset="0"/>
          </a:endParaRPr>
        </a:p>
      </dgm:t>
    </dgm:pt>
    <dgm:pt modelId="{0DF7B01F-9E46-1F45-B20B-5AA341A259E0}" type="parTrans" cxnId="{F2D338B9-42F0-054D-93FA-5672CDCC6CA0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754A1247-24C6-E242-8534-F7B5F6EA5DE2}" type="sibTrans" cxnId="{F2D338B9-42F0-054D-93FA-5672CDCC6CA0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E23F83B8-6D48-8E49-8BCD-B774FDCB4207}">
      <dgm:prSet/>
      <dgm:spPr/>
      <dgm:t>
        <a:bodyPr/>
        <a:lstStyle/>
        <a:p>
          <a:r>
            <a:rPr lang="en-US" altLang="zh-CN" dirty="0" smtClean="0">
              <a:latin typeface="Cambria Math" charset="0"/>
              <a:ea typeface="Cambria Math" charset="0"/>
              <a:cs typeface="Cambria Math" charset="0"/>
            </a:rPr>
            <a:t>Mortality</a:t>
          </a:r>
        </a:p>
        <a:p>
          <a:r>
            <a:rPr lang="en-US" altLang="zh-CN" dirty="0" smtClean="0">
              <a:latin typeface="Cambria Math" charset="0"/>
              <a:ea typeface="Cambria Math" charset="0"/>
              <a:cs typeface="Cambria Math" charset="0"/>
            </a:rPr>
            <a:t>Prediction</a:t>
          </a:r>
          <a:endParaRPr lang="zh-CN" altLang="en-US" dirty="0">
            <a:latin typeface="Cambria Math" charset="0"/>
            <a:ea typeface="Cambria Math" charset="0"/>
            <a:cs typeface="Cambria Math" charset="0"/>
          </a:endParaRPr>
        </a:p>
      </dgm:t>
    </dgm:pt>
    <dgm:pt modelId="{DE5C7F7A-82B4-1B41-BAFC-A7A4565CC31E}" type="parTrans" cxnId="{3E2A26B2-8ACB-D847-89F6-7B1A95E11352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37B25B37-AEFF-4643-BF41-42A89DA2FC33}" type="sibTrans" cxnId="{3E2A26B2-8ACB-D847-89F6-7B1A95E11352}">
      <dgm:prSet/>
      <dgm:spPr/>
      <dgm:t>
        <a:bodyPr/>
        <a:lstStyle/>
        <a:p>
          <a:endParaRPr lang="zh-CN" altLang="en-US">
            <a:latin typeface="Cambria Math" charset="0"/>
            <a:ea typeface="Cambria Math" charset="0"/>
            <a:cs typeface="Cambria Math" charset="0"/>
          </a:endParaRPr>
        </a:p>
      </dgm:t>
    </dgm:pt>
    <dgm:pt modelId="{5ED017DF-8581-1845-A15C-936AF38C9E8F}" type="pres">
      <dgm:prSet presAssocID="{749C8EFC-F90F-F845-AF5F-8E11990609CF}" presName="Name0" presStyleCnt="0">
        <dgm:presLayoutVars>
          <dgm:dir/>
          <dgm:resizeHandles val="exact"/>
        </dgm:presLayoutVars>
      </dgm:prSet>
      <dgm:spPr/>
    </dgm:pt>
    <dgm:pt modelId="{FEE6AB39-4DDE-4447-8673-8FE2BAF275F8}" type="pres">
      <dgm:prSet presAssocID="{65CDD35D-213A-7042-AE7E-D8FC2F78394A}" presName="node" presStyleLbl="node1" presStyleIdx="0" presStyleCnt="4">
        <dgm:presLayoutVars>
          <dgm:bulletEnabled val="1"/>
        </dgm:presLayoutVars>
      </dgm:prSet>
      <dgm:spPr/>
    </dgm:pt>
    <dgm:pt modelId="{D4D14F2B-CEA9-6647-AF47-FBFC65136EBB}" type="pres">
      <dgm:prSet presAssocID="{3C6D77BE-9C70-8845-AFE4-3E99B8015F7F}" presName="sibTrans" presStyleLbl="sibTrans2D1" presStyleIdx="0" presStyleCnt="3"/>
      <dgm:spPr/>
    </dgm:pt>
    <dgm:pt modelId="{A71D50DA-B65D-964A-9B23-00F49656021D}" type="pres">
      <dgm:prSet presAssocID="{3C6D77BE-9C70-8845-AFE4-3E99B8015F7F}" presName="connectorText" presStyleLbl="sibTrans2D1" presStyleIdx="0" presStyleCnt="3"/>
      <dgm:spPr/>
    </dgm:pt>
    <dgm:pt modelId="{7E09034E-BD0C-F849-8C54-1C4AB15C742F}" type="pres">
      <dgm:prSet presAssocID="{2A4CDAE8-9558-A640-98DF-8F419D0D2F77}" presName="node" presStyleLbl="node1" presStyleIdx="1" presStyleCnt="4">
        <dgm:presLayoutVars>
          <dgm:bulletEnabled val="1"/>
        </dgm:presLayoutVars>
      </dgm:prSet>
      <dgm:spPr/>
    </dgm:pt>
    <dgm:pt modelId="{E59B886D-B3C3-BB4C-99EB-C1F512ED2777}" type="pres">
      <dgm:prSet presAssocID="{8765D269-CAAF-BD4C-BFBB-A533225E0A36}" presName="sibTrans" presStyleLbl="sibTrans2D1" presStyleIdx="1" presStyleCnt="3"/>
      <dgm:spPr/>
    </dgm:pt>
    <dgm:pt modelId="{E1AD6A44-2543-E042-91EE-A23ACC8BE4A8}" type="pres">
      <dgm:prSet presAssocID="{8765D269-CAAF-BD4C-BFBB-A533225E0A36}" presName="connectorText" presStyleLbl="sibTrans2D1" presStyleIdx="1" presStyleCnt="3"/>
      <dgm:spPr/>
    </dgm:pt>
    <dgm:pt modelId="{9A2C8A83-73B9-F945-B813-2CD5464E85BA}" type="pres">
      <dgm:prSet presAssocID="{C590FB3F-34C7-4A49-AFB4-4EE0E61078EF}" presName="node" presStyleLbl="node1" presStyleIdx="2" presStyleCnt="4">
        <dgm:presLayoutVars>
          <dgm:bulletEnabled val="1"/>
        </dgm:presLayoutVars>
      </dgm:prSet>
      <dgm:spPr/>
    </dgm:pt>
    <dgm:pt modelId="{95EA83A1-7D7B-7C4D-ACD8-29A2D7414A43}" type="pres">
      <dgm:prSet presAssocID="{754A1247-24C6-E242-8534-F7B5F6EA5DE2}" presName="sibTrans" presStyleLbl="sibTrans2D1" presStyleIdx="2" presStyleCnt="3"/>
      <dgm:spPr/>
    </dgm:pt>
    <dgm:pt modelId="{87554D63-1097-6341-B2F6-C8368733DB7D}" type="pres">
      <dgm:prSet presAssocID="{754A1247-24C6-E242-8534-F7B5F6EA5DE2}" presName="connectorText" presStyleLbl="sibTrans2D1" presStyleIdx="2" presStyleCnt="3"/>
      <dgm:spPr/>
    </dgm:pt>
    <dgm:pt modelId="{9D33C260-771B-0E4C-965C-9706486558E9}" type="pres">
      <dgm:prSet presAssocID="{E23F83B8-6D48-8E49-8BCD-B774FDCB4207}" presName="node" presStyleLbl="node1" presStyleIdx="3" presStyleCnt="4">
        <dgm:presLayoutVars>
          <dgm:bulletEnabled val="1"/>
        </dgm:presLayoutVars>
      </dgm:prSet>
      <dgm:spPr/>
    </dgm:pt>
  </dgm:ptLst>
  <dgm:cxnLst>
    <dgm:cxn modelId="{76749115-82B7-CB45-A2AE-EB4522BE2D4D}" srcId="{749C8EFC-F90F-F845-AF5F-8E11990609CF}" destId="{65CDD35D-213A-7042-AE7E-D8FC2F78394A}" srcOrd="0" destOrd="0" parTransId="{08955373-4D8E-4943-8C04-CC01411302E6}" sibTransId="{3C6D77BE-9C70-8845-AFE4-3E99B8015F7F}"/>
    <dgm:cxn modelId="{9187028A-FA65-CE4E-8DDD-EEDD05A93971}" type="presOf" srcId="{8765D269-CAAF-BD4C-BFBB-A533225E0A36}" destId="{E1AD6A44-2543-E042-91EE-A23ACC8BE4A8}" srcOrd="1" destOrd="0" presId="urn:microsoft.com/office/officeart/2005/8/layout/process1"/>
    <dgm:cxn modelId="{52AB0F0D-636E-C44A-92BE-16194956DA02}" type="presOf" srcId="{8765D269-CAAF-BD4C-BFBB-A533225E0A36}" destId="{E59B886D-B3C3-BB4C-99EB-C1F512ED2777}" srcOrd="0" destOrd="0" presId="urn:microsoft.com/office/officeart/2005/8/layout/process1"/>
    <dgm:cxn modelId="{DF17EB46-35A8-6F42-90E4-0159980DE253}" srcId="{749C8EFC-F90F-F845-AF5F-8E11990609CF}" destId="{2A4CDAE8-9558-A640-98DF-8F419D0D2F77}" srcOrd="1" destOrd="0" parTransId="{4A9D3306-397B-0845-BDEF-CF04DD87630D}" sibTransId="{8765D269-CAAF-BD4C-BFBB-A533225E0A36}"/>
    <dgm:cxn modelId="{3E2A26B2-8ACB-D847-89F6-7B1A95E11352}" srcId="{749C8EFC-F90F-F845-AF5F-8E11990609CF}" destId="{E23F83B8-6D48-8E49-8BCD-B774FDCB4207}" srcOrd="3" destOrd="0" parTransId="{DE5C7F7A-82B4-1B41-BAFC-A7A4565CC31E}" sibTransId="{37B25B37-AEFF-4643-BF41-42A89DA2FC33}"/>
    <dgm:cxn modelId="{44801FEA-148B-614A-86F3-791BA17987EF}" type="presOf" srcId="{C590FB3F-34C7-4A49-AFB4-4EE0E61078EF}" destId="{9A2C8A83-73B9-F945-B813-2CD5464E85BA}" srcOrd="0" destOrd="0" presId="urn:microsoft.com/office/officeart/2005/8/layout/process1"/>
    <dgm:cxn modelId="{1EEC1F90-F318-694C-BB11-B4A6B9C6CC90}" type="presOf" srcId="{E23F83B8-6D48-8E49-8BCD-B774FDCB4207}" destId="{9D33C260-771B-0E4C-965C-9706486558E9}" srcOrd="0" destOrd="0" presId="urn:microsoft.com/office/officeart/2005/8/layout/process1"/>
    <dgm:cxn modelId="{6764C84B-C021-1A4F-87A8-6C26F7C26263}" type="presOf" srcId="{754A1247-24C6-E242-8534-F7B5F6EA5DE2}" destId="{87554D63-1097-6341-B2F6-C8368733DB7D}" srcOrd="1" destOrd="0" presId="urn:microsoft.com/office/officeart/2005/8/layout/process1"/>
    <dgm:cxn modelId="{EB7F48D7-35CA-0F43-A3A8-9BCB8599643A}" type="presOf" srcId="{754A1247-24C6-E242-8534-F7B5F6EA5DE2}" destId="{95EA83A1-7D7B-7C4D-ACD8-29A2D7414A43}" srcOrd="0" destOrd="0" presId="urn:microsoft.com/office/officeart/2005/8/layout/process1"/>
    <dgm:cxn modelId="{128527BE-9998-3E47-B126-D9229B16343B}" type="presOf" srcId="{65CDD35D-213A-7042-AE7E-D8FC2F78394A}" destId="{FEE6AB39-4DDE-4447-8673-8FE2BAF275F8}" srcOrd="0" destOrd="0" presId="urn:microsoft.com/office/officeart/2005/8/layout/process1"/>
    <dgm:cxn modelId="{A2768049-4078-094E-9D8A-C970908006FF}" type="presOf" srcId="{3C6D77BE-9C70-8845-AFE4-3E99B8015F7F}" destId="{D4D14F2B-CEA9-6647-AF47-FBFC65136EBB}" srcOrd="0" destOrd="0" presId="urn:microsoft.com/office/officeart/2005/8/layout/process1"/>
    <dgm:cxn modelId="{6A8F3A70-E623-8D4A-8F96-3334EE281A84}" type="presOf" srcId="{2A4CDAE8-9558-A640-98DF-8F419D0D2F77}" destId="{7E09034E-BD0C-F849-8C54-1C4AB15C742F}" srcOrd="0" destOrd="0" presId="urn:microsoft.com/office/officeart/2005/8/layout/process1"/>
    <dgm:cxn modelId="{B61628B1-5E4B-274F-A14D-26E9184D6761}" type="presOf" srcId="{3C6D77BE-9C70-8845-AFE4-3E99B8015F7F}" destId="{A71D50DA-B65D-964A-9B23-00F49656021D}" srcOrd="1" destOrd="0" presId="urn:microsoft.com/office/officeart/2005/8/layout/process1"/>
    <dgm:cxn modelId="{F2D338B9-42F0-054D-93FA-5672CDCC6CA0}" srcId="{749C8EFC-F90F-F845-AF5F-8E11990609CF}" destId="{C590FB3F-34C7-4A49-AFB4-4EE0E61078EF}" srcOrd="2" destOrd="0" parTransId="{0DF7B01F-9E46-1F45-B20B-5AA341A259E0}" sibTransId="{754A1247-24C6-E242-8534-F7B5F6EA5DE2}"/>
    <dgm:cxn modelId="{F83B543D-A754-A341-808D-831838756796}" type="presOf" srcId="{749C8EFC-F90F-F845-AF5F-8E11990609CF}" destId="{5ED017DF-8581-1845-A15C-936AF38C9E8F}" srcOrd="0" destOrd="0" presId="urn:microsoft.com/office/officeart/2005/8/layout/process1"/>
    <dgm:cxn modelId="{79F1F05C-1840-9F45-AF8D-07E0860281EB}" type="presParOf" srcId="{5ED017DF-8581-1845-A15C-936AF38C9E8F}" destId="{FEE6AB39-4DDE-4447-8673-8FE2BAF275F8}" srcOrd="0" destOrd="0" presId="urn:microsoft.com/office/officeart/2005/8/layout/process1"/>
    <dgm:cxn modelId="{821D783E-A976-EA49-94EC-9CAC3EB9C2ED}" type="presParOf" srcId="{5ED017DF-8581-1845-A15C-936AF38C9E8F}" destId="{D4D14F2B-CEA9-6647-AF47-FBFC65136EBB}" srcOrd="1" destOrd="0" presId="urn:microsoft.com/office/officeart/2005/8/layout/process1"/>
    <dgm:cxn modelId="{0744F530-A851-F242-BBF9-B4E792549946}" type="presParOf" srcId="{D4D14F2B-CEA9-6647-AF47-FBFC65136EBB}" destId="{A71D50DA-B65D-964A-9B23-00F49656021D}" srcOrd="0" destOrd="0" presId="urn:microsoft.com/office/officeart/2005/8/layout/process1"/>
    <dgm:cxn modelId="{4375C93A-ACB4-DE48-BA2D-9142A188189B}" type="presParOf" srcId="{5ED017DF-8581-1845-A15C-936AF38C9E8F}" destId="{7E09034E-BD0C-F849-8C54-1C4AB15C742F}" srcOrd="2" destOrd="0" presId="urn:microsoft.com/office/officeart/2005/8/layout/process1"/>
    <dgm:cxn modelId="{9E8DB847-6711-7449-9E13-6688EB0E679D}" type="presParOf" srcId="{5ED017DF-8581-1845-A15C-936AF38C9E8F}" destId="{E59B886D-B3C3-BB4C-99EB-C1F512ED2777}" srcOrd="3" destOrd="0" presId="urn:microsoft.com/office/officeart/2005/8/layout/process1"/>
    <dgm:cxn modelId="{AC6A6F82-3D57-FA4C-B133-50B25D42E8E0}" type="presParOf" srcId="{E59B886D-B3C3-BB4C-99EB-C1F512ED2777}" destId="{E1AD6A44-2543-E042-91EE-A23ACC8BE4A8}" srcOrd="0" destOrd="0" presId="urn:microsoft.com/office/officeart/2005/8/layout/process1"/>
    <dgm:cxn modelId="{E013A90A-6DEB-2146-BDB0-46BBD25A3515}" type="presParOf" srcId="{5ED017DF-8581-1845-A15C-936AF38C9E8F}" destId="{9A2C8A83-73B9-F945-B813-2CD5464E85BA}" srcOrd="4" destOrd="0" presId="urn:microsoft.com/office/officeart/2005/8/layout/process1"/>
    <dgm:cxn modelId="{4DFFCD7C-DCD5-DB42-89BE-DB6784E952A9}" type="presParOf" srcId="{5ED017DF-8581-1845-A15C-936AF38C9E8F}" destId="{95EA83A1-7D7B-7C4D-ACD8-29A2D7414A43}" srcOrd="5" destOrd="0" presId="urn:microsoft.com/office/officeart/2005/8/layout/process1"/>
    <dgm:cxn modelId="{22CB07C3-71F5-2D42-BF79-8F3D61E18DE8}" type="presParOf" srcId="{95EA83A1-7D7B-7C4D-ACD8-29A2D7414A43}" destId="{87554D63-1097-6341-B2F6-C8368733DB7D}" srcOrd="0" destOrd="0" presId="urn:microsoft.com/office/officeart/2005/8/layout/process1"/>
    <dgm:cxn modelId="{A25C2780-0CE4-C147-90CB-B8D74CE93101}" type="presParOf" srcId="{5ED017DF-8581-1845-A15C-936AF38C9E8F}" destId="{9D33C260-771B-0E4C-965C-9706486558E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6AB39-4DDE-4447-8673-8FE2BAF275F8}">
      <dsp:nvSpPr>
        <dsp:cNvPr id="0" name=""/>
        <dsp:cNvSpPr/>
      </dsp:nvSpPr>
      <dsp:spPr>
        <a:xfrm>
          <a:off x="5133" y="1507925"/>
          <a:ext cx="2244549" cy="13467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600" kern="1200" dirty="0" smtClean="0">
              <a:latin typeface="Cambria Math" charset="0"/>
              <a:ea typeface="Cambria Math" charset="0"/>
              <a:cs typeface="Cambria Math" charset="0"/>
            </a:rPr>
            <a:t>Data Recovery</a:t>
          </a:r>
          <a:r>
            <a:rPr lang="en-US" altLang="zh-CN" sz="2600" kern="1200" baseline="0" dirty="0" smtClean="0">
              <a:latin typeface="Cambria Math" charset="0"/>
              <a:ea typeface="Cambria Math" charset="0"/>
              <a:cs typeface="Cambria Math" charset="0"/>
            </a:rPr>
            <a:t> &amp; </a:t>
          </a:r>
          <a:r>
            <a:rPr lang="en-US" altLang="zh-CN" sz="2600" kern="1200" baseline="0" dirty="0" err="1" smtClean="0">
              <a:latin typeface="Cambria Math" charset="0"/>
              <a:ea typeface="Cambria Math" charset="0"/>
              <a:cs typeface="Cambria Math" charset="0"/>
            </a:rPr>
            <a:t>DeNoise</a:t>
          </a:r>
          <a:endParaRPr lang="zh-CN" altLang="en-US" sz="2600" kern="1200" dirty="0">
            <a:latin typeface="Cambria Math" charset="0"/>
            <a:ea typeface="Cambria Math" charset="0"/>
            <a:cs typeface="Cambria Math" charset="0"/>
          </a:endParaRPr>
        </a:p>
      </dsp:txBody>
      <dsp:txXfrm>
        <a:off x="44577" y="1547369"/>
        <a:ext cx="2165661" cy="1267841"/>
      </dsp:txXfrm>
    </dsp:sp>
    <dsp:sp modelId="{D4D14F2B-CEA9-6647-AF47-FBFC65136EBB}">
      <dsp:nvSpPr>
        <dsp:cNvPr id="0" name=""/>
        <dsp:cNvSpPr/>
      </dsp:nvSpPr>
      <dsp:spPr>
        <a:xfrm>
          <a:off x="2474138" y="1902965"/>
          <a:ext cx="475844" cy="5566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100" kern="1200">
            <a:latin typeface="Cambria Math" charset="0"/>
            <a:ea typeface="Cambria Math" charset="0"/>
            <a:cs typeface="Cambria Math" charset="0"/>
          </a:endParaRPr>
        </a:p>
      </dsp:txBody>
      <dsp:txXfrm>
        <a:off x="2474138" y="2014295"/>
        <a:ext cx="333091" cy="333988"/>
      </dsp:txXfrm>
    </dsp:sp>
    <dsp:sp modelId="{7E09034E-BD0C-F849-8C54-1C4AB15C742F}">
      <dsp:nvSpPr>
        <dsp:cNvPr id="0" name=""/>
        <dsp:cNvSpPr/>
      </dsp:nvSpPr>
      <dsp:spPr>
        <a:xfrm>
          <a:off x="3147503" y="1507925"/>
          <a:ext cx="2244549" cy="13467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600" kern="1200" baseline="0" dirty="0" smtClean="0">
              <a:latin typeface="Cambria Math" charset="0"/>
              <a:ea typeface="Cambria Math" charset="0"/>
              <a:cs typeface="Cambria Math" charset="0"/>
            </a:rPr>
            <a:t>Time series graph</a:t>
          </a:r>
          <a:endParaRPr lang="zh-CN" altLang="en-US" sz="2600" kern="1200" dirty="0">
            <a:latin typeface="Cambria Math" charset="0"/>
            <a:ea typeface="Cambria Math" charset="0"/>
            <a:cs typeface="Cambria Math" charset="0"/>
          </a:endParaRPr>
        </a:p>
      </dsp:txBody>
      <dsp:txXfrm>
        <a:off x="3186947" y="1547369"/>
        <a:ext cx="2165661" cy="1267841"/>
      </dsp:txXfrm>
    </dsp:sp>
    <dsp:sp modelId="{E59B886D-B3C3-BB4C-99EB-C1F512ED2777}">
      <dsp:nvSpPr>
        <dsp:cNvPr id="0" name=""/>
        <dsp:cNvSpPr/>
      </dsp:nvSpPr>
      <dsp:spPr>
        <a:xfrm>
          <a:off x="5616507" y="1902965"/>
          <a:ext cx="475844" cy="5566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100" kern="1200">
            <a:latin typeface="Cambria Math" charset="0"/>
            <a:ea typeface="Cambria Math" charset="0"/>
            <a:cs typeface="Cambria Math" charset="0"/>
          </a:endParaRPr>
        </a:p>
      </dsp:txBody>
      <dsp:txXfrm>
        <a:off x="5616507" y="2014295"/>
        <a:ext cx="333091" cy="333988"/>
      </dsp:txXfrm>
    </dsp:sp>
    <dsp:sp modelId="{9A2C8A83-73B9-F945-B813-2CD5464E85BA}">
      <dsp:nvSpPr>
        <dsp:cNvPr id="0" name=""/>
        <dsp:cNvSpPr/>
      </dsp:nvSpPr>
      <dsp:spPr>
        <a:xfrm>
          <a:off x="6289872" y="1507925"/>
          <a:ext cx="2244549" cy="13467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600" kern="1200" dirty="0" smtClean="0">
              <a:latin typeface="Cambria Math" charset="0"/>
              <a:ea typeface="Cambria Math" charset="0"/>
              <a:cs typeface="Cambria Math" charset="0"/>
            </a:rPr>
            <a:t>Feature Group Discovery</a:t>
          </a:r>
          <a:endParaRPr lang="zh-CN" altLang="en-US" sz="2600" kern="1200" dirty="0">
            <a:latin typeface="Cambria Math" charset="0"/>
            <a:ea typeface="Cambria Math" charset="0"/>
            <a:cs typeface="Cambria Math" charset="0"/>
          </a:endParaRPr>
        </a:p>
      </dsp:txBody>
      <dsp:txXfrm>
        <a:off x="6329316" y="1547369"/>
        <a:ext cx="2165661" cy="1267841"/>
      </dsp:txXfrm>
    </dsp:sp>
    <dsp:sp modelId="{95EA83A1-7D7B-7C4D-ACD8-29A2D7414A43}">
      <dsp:nvSpPr>
        <dsp:cNvPr id="0" name=""/>
        <dsp:cNvSpPr/>
      </dsp:nvSpPr>
      <dsp:spPr>
        <a:xfrm>
          <a:off x="8758876" y="1902965"/>
          <a:ext cx="475844" cy="5566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100" kern="1200">
            <a:latin typeface="Cambria Math" charset="0"/>
            <a:ea typeface="Cambria Math" charset="0"/>
            <a:cs typeface="Cambria Math" charset="0"/>
          </a:endParaRPr>
        </a:p>
      </dsp:txBody>
      <dsp:txXfrm>
        <a:off x="8758876" y="2014295"/>
        <a:ext cx="333091" cy="333988"/>
      </dsp:txXfrm>
    </dsp:sp>
    <dsp:sp modelId="{9D33C260-771B-0E4C-965C-9706486558E9}">
      <dsp:nvSpPr>
        <dsp:cNvPr id="0" name=""/>
        <dsp:cNvSpPr/>
      </dsp:nvSpPr>
      <dsp:spPr>
        <a:xfrm>
          <a:off x="9432241" y="1507925"/>
          <a:ext cx="2244549" cy="13467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600" kern="1200" dirty="0" smtClean="0">
              <a:latin typeface="Cambria Math" charset="0"/>
              <a:ea typeface="Cambria Math" charset="0"/>
              <a:cs typeface="Cambria Math" charset="0"/>
            </a:rPr>
            <a:t>Mortality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600" kern="1200" dirty="0" smtClean="0">
              <a:latin typeface="Cambria Math" charset="0"/>
              <a:ea typeface="Cambria Math" charset="0"/>
              <a:cs typeface="Cambria Math" charset="0"/>
            </a:rPr>
            <a:t>Prediction</a:t>
          </a:r>
          <a:endParaRPr lang="zh-CN" altLang="en-US" sz="2600" kern="1200" dirty="0">
            <a:latin typeface="Cambria Math" charset="0"/>
            <a:ea typeface="Cambria Math" charset="0"/>
            <a:cs typeface="Cambria Math" charset="0"/>
          </a:endParaRPr>
        </a:p>
      </dsp:txBody>
      <dsp:txXfrm>
        <a:off x="9471685" y="1547369"/>
        <a:ext cx="2165661" cy="1267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68CCC-3854-5644-84D6-BF41C614A3C6}" type="datetimeFigureOut">
              <a:rPr kumimoji="1" lang="zh-CN" altLang="en-US" smtClean="0"/>
              <a:t>16/5/3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9849D-4401-2B46-8226-26AF0332677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03964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9849D-4401-2B46-8226-26AF0332677B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2406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9849D-4401-2B46-8226-26AF0332677B}" type="slidenum">
              <a:rPr kumimoji="1" lang="zh-CN" altLang="en-US" smtClean="0"/>
              <a:t>16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24765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标题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标题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栏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EECS6898 </a:t>
            </a:r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Final Project</a:t>
            </a:r>
            <a:r>
              <a:rPr kumimoji="1" lang="en-US" altLang="zh-CN" sz="4800" dirty="0" smtClean="0">
                <a:latin typeface="Cambria Math" charset="0"/>
                <a:ea typeface="Cambria Math" charset="0"/>
                <a:cs typeface="Cambria Math" charset="0"/>
              </a:rPr>
              <a:t/>
            </a:r>
            <a:br>
              <a:rPr kumimoji="1" lang="en-US" altLang="zh-CN" sz="4800" dirty="0" smtClean="0">
                <a:latin typeface="Cambria Math" charset="0"/>
                <a:ea typeface="Cambria Math" charset="0"/>
                <a:cs typeface="Cambria Math" charset="0"/>
              </a:rPr>
            </a:br>
            <a:r>
              <a:rPr kumimoji="1" lang="en-US" altLang="zh-CN" sz="4800" dirty="0" smtClean="0">
                <a:latin typeface="Cambria Math" charset="0"/>
                <a:ea typeface="Cambria Math" charset="0"/>
                <a:cs typeface="Cambria Math" charset="0"/>
              </a:rPr>
              <a:t>Mortality Predictions in ICU</a:t>
            </a:r>
            <a:endParaRPr kumimoji="1" lang="zh-CN" altLang="en-US" sz="4800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kumimoji="1" lang="en-US" altLang="zh-CN" dirty="0" smtClean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kumimoji="1" lang="en-US" altLang="zh-CN" dirty="0" err="1" smtClean="0">
                <a:latin typeface="Cambria Math" charset="0"/>
                <a:ea typeface="Cambria Math" charset="0"/>
                <a:cs typeface="Cambria Math" charset="0"/>
              </a:rPr>
              <a:t>Yijing</a:t>
            </a:r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 Feng</a:t>
            </a:r>
          </a:p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yf2375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Feature Group Discovery</a:t>
            </a:r>
            <a:b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</a:br>
            <a:r>
              <a:rPr kumimoji="1" lang="en-US" altLang="zh-CN" sz="2400" dirty="0" smtClean="0">
                <a:latin typeface="Cambria Math" charset="0"/>
                <a:ea typeface="Cambria Math" charset="0"/>
                <a:cs typeface="Cambria Math" charset="0"/>
              </a:rPr>
              <a:t>----</a:t>
            </a:r>
            <a:r>
              <a:rPr lang="en-US" altLang="zh-CN" sz="2400" dirty="0" smtClean="0">
                <a:latin typeface="Cambria Math" charset="0"/>
                <a:ea typeface="Cambria Math" charset="0"/>
                <a:cs typeface="Cambria Math" charset="0"/>
              </a:rPr>
              <a:t>Subgraph </a:t>
            </a:r>
            <a:r>
              <a:rPr lang="en-US" altLang="zh-CN" sz="2400" dirty="0">
                <a:latin typeface="Cambria Math" charset="0"/>
                <a:ea typeface="Cambria Math" charset="0"/>
                <a:cs typeface="Cambria Math" charset="0"/>
              </a:rPr>
              <a:t>Augmented NMF </a:t>
            </a:r>
            <a:endParaRPr kumimoji="1" lang="zh-CN" altLang="en-US" sz="2400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US" altLang="zh-CN" sz="3200" dirty="0">
                <a:latin typeface="Cambria Math" charset="0"/>
                <a:ea typeface="Cambria Math" charset="0"/>
                <a:cs typeface="Cambria Math" charset="0"/>
              </a:rPr>
              <a:t>F</a:t>
            </a:r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requent </a:t>
            </a:r>
            <a:r>
              <a:rPr lang="en-US" altLang="zh-CN" sz="3200" dirty="0">
                <a:latin typeface="Cambria Math" charset="0"/>
                <a:ea typeface="Cambria Math" charset="0"/>
                <a:cs typeface="Cambria Math" charset="0"/>
              </a:rPr>
              <a:t>S</a:t>
            </a:r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ubgraph </a:t>
            </a:r>
            <a:r>
              <a:rPr lang="en-US" altLang="zh-CN" sz="3200" dirty="0">
                <a:latin typeface="Cambria Math" charset="0"/>
                <a:ea typeface="Cambria Math" charset="0"/>
                <a:cs typeface="Cambria Math" charset="0"/>
              </a:rPr>
              <a:t>M</a:t>
            </a:r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iner </a:t>
            </a:r>
            <a:r>
              <a:rPr lang="en-US" altLang="zh-CN" sz="3200" dirty="0" err="1">
                <a:latin typeface="Cambria Math" charset="0"/>
                <a:ea typeface="Cambria Math" charset="0"/>
                <a:cs typeface="Cambria Math" charset="0"/>
              </a:rPr>
              <a:t>MoSS</a:t>
            </a:r>
            <a:r>
              <a:rPr lang="en-US" altLang="zh-CN" sz="3200" dirty="0">
                <a:latin typeface="Cambria Math" charset="0"/>
                <a:ea typeface="Cambria Math" charset="0"/>
                <a:cs typeface="Cambria Math" charset="0"/>
              </a:rPr>
              <a:t> </a:t>
            </a:r>
            <a:endParaRPr lang="en-US" altLang="zh-CN" sz="3200" dirty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Use NMF to group time series </a:t>
            </a:r>
            <a:r>
              <a:rPr lang="en-US" altLang="zh-CN" sz="3200" dirty="0" err="1" smtClean="0">
                <a:latin typeface="Cambria Math" charset="0"/>
                <a:ea typeface="Cambria Math" charset="0"/>
                <a:cs typeface="Cambria Math" charset="0"/>
              </a:rPr>
              <a:t>subgraphs</a:t>
            </a:r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 by factorizing the patient-by-</a:t>
            </a:r>
            <a:r>
              <a:rPr lang="en-US" altLang="zh-CN" sz="3200" dirty="0" err="1" smtClean="0">
                <a:latin typeface="Cambria Math" charset="0"/>
                <a:ea typeface="Cambria Math" charset="0"/>
                <a:cs typeface="Cambria Math" charset="0"/>
              </a:rPr>
              <a:t>subgraph</a:t>
            </a:r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 count matrix, (</a:t>
            </a:r>
            <a:r>
              <a:rPr lang="en-US" altLang="zh-CN" sz="3200" dirty="0">
                <a:latin typeface="Cambria Math" charset="0"/>
                <a:ea typeface="Cambria Math" charset="0"/>
                <a:cs typeface="Cambria Math" charset="0"/>
              </a:rPr>
              <a:t>SANMF). </a:t>
            </a:r>
            <a:endParaRPr lang="en-US" altLang="zh-CN" sz="3200" dirty="0">
              <a:latin typeface="Cambria Math" charset="0"/>
              <a:ea typeface="Cambria Math" charset="0"/>
              <a:cs typeface="Cambria Math" charset="0"/>
            </a:endParaRPr>
          </a:p>
          <a:p>
            <a:endParaRPr kumimoji="1" lang="zh-CN" altLang="en-US" sz="3200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413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Cambria Math" charset="0"/>
                <a:ea typeface="Cambria Math" charset="0"/>
                <a:cs typeface="Cambria Math" charset="0"/>
              </a:rPr>
              <a:t>Feature Group Discovery</a:t>
            </a:r>
            <a:endParaRPr lang="en-US" altLang="zh-CN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38531" y="2336872"/>
            <a:ext cx="5255651" cy="411991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S</a:t>
            </a: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ubtypes 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of diseases </a:t>
            </a:r>
            <a:endParaRPr lang="en-US" altLang="zh-CN" sz="2800" dirty="0" smtClean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progression 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patterns of physiologic </a:t>
            </a: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variables </a:t>
            </a:r>
          </a:p>
          <a:p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Focus on 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the top </a:t>
            </a:r>
            <a:r>
              <a:rPr lang="en-US" altLang="zh-CN" sz="2800" dirty="0" err="1">
                <a:latin typeface="Cambria Math" charset="0"/>
                <a:ea typeface="Cambria Math" charset="0"/>
                <a:cs typeface="Cambria Math" charset="0"/>
              </a:rPr>
              <a:t>subgraph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 groups </a:t>
            </a: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associated 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with high mortality risk</a:t>
            </a: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.</a:t>
            </a:r>
          </a:p>
          <a:p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Retaining the 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temporal trend </a:t>
            </a: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details</a:t>
            </a:r>
          </a:p>
          <a:p>
            <a:endParaRPr lang="en-US" altLang="zh-CN" sz="2800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37593" y="3513283"/>
            <a:ext cx="24989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Identify some </a:t>
            </a:r>
            <a:r>
              <a:rPr lang="en-US" altLang="zh-CN" sz="2800" dirty="0" err="1">
                <a:latin typeface="Cambria Math" charset="0"/>
                <a:ea typeface="Cambria Math" charset="0"/>
                <a:cs typeface="Cambria Math" charset="0"/>
              </a:rPr>
              <a:t>subgraph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 groups </a:t>
            </a:r>
            <a:endParaRPr lang="zh-CN" altLang="en-US" sz="2800" dirty="0"/>
          </a:p>
        </p:txBody>
      </p:sp>
      <p:cxnSp>
        <p:nvCxnSpPr>
          <p:cNvPr id="6" name="直线箭头连接符 5"/>
          <p:cNvCxnSpPr>
            <a:stCxn id="4" idx="3"/>
          </p:cNvCxnSpPr>
          <p:nvPr/>
        </p:nvCxnSpPr>
        <p:spPr>
          <a:xfrm>
            <a:off x="2836507" y="4205781"/>
            <a:ext cx="220202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2836507" y="3767199"/>
            <a:ext cx="2034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mtClean="0">
                <a:solidFill>
                  <a:srgbClr val="0070C0"/>
                </a:solidFill>
              </a:rPr>
              <a:t>Detect</a:t>
            </a:r>
            <a:endParaRPr kumimoji="1" lang="zh-CN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618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Prediction Method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972404"/>
              </p:ext>
            </p:extLst>
          </p:nvPr>
        </p:nvGraphicFramePr>
        <p:xfrm>
          <a:off x="1942248" y="2705578"/>
          <a:ext cx="8128000" cy="2500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83363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Machine Learning Method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Deep Learning</a:t>
                      </a:r>
                      <a:r>
                        <a:rPr lang="en-US" altLang="zh-CN" baseline="0" dirty="0" smtClean="0"/>
                        <a:t> Method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83363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SVM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RNN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833635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Regression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MLP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530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Evaluation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3709" y="3572366"/>
            <a:ext cx="4152936" cy="3599316"/>
          </a:xfrm>
        </p:spPr>
        <p:txBody>
          <a:bodyPr/>
          <a:lstStyle/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Generating artificial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gaps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randomly</a:t>
            </a: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 Calculate the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error between prediction value of the recovered signals and reference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values.</a:t>
            </a:r>
            <a:endParaRPr lang="en-US" altLang="zh-CN" dirty="0">
              <a:latin typeface="Cambria Math" charset="0"/>
              <a:ea typeface="Cambria Math" charset="0"/>
              <a:cs typeface="Cambria Math" charset="0"/>
            </a:endParaRPr>
          </a:p>
          <a:p>
            <a:pPr marL="0" indent="0">
              <a:buNone/>
            </a:pPr>
            <a:endParaRPr lang="en-US" altLang="zh-CN" dirty="0">
              <a:latin typeface="Cambria Math" charset="0"/>
              <a:ea typeface="Cambria Math" charset="0"/>
              <a:cs typeface="Cambria Math" charset="0"/>
            </a:endParaRPr>
          </a:p>
          <a:p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88713" y="3572365"/>
            <a:ext cx="4273420" cy="2511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mbria Math" charset="0"/>
                <a:ea typeface="Cambria Math" charset="0"/>
                <a:cs typeface="Cambria Math" charset="0"/>
              </a:rPr>
              <a:t>The accuracy of the mortality prediction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mbria Math" charset="0"/>
                <a:ea typeface="Cambria Math" charset="0"/>
                <a:cs typeface="Cambria Math" charset="0"/>
              </a:rPr>
              <a:t>Compare with  SAPS score </a:t>
            </a:r>
            <a:endParaRPr lang="en-US" altLang="zh-CN" sz="2400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93709" y="2172571"/>
            <a:ext cx="4105469" cy="1061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/>
              <a:t>Recovery Quality</a:t>
            </a:r>
            <a:endParaRPr kumimoji="1"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6188713" y="2172571"/>
            <a:ext cx="4105469" cy="1061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smtClean="0"/>
              <a:t>Mortality Prediction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23524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MIMIC-II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Dataset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/>
            </a:r>
            <a:b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</a:b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Multi-parameter </a:t>
            </a:r>
            <a:r>
              <a:rPr lang="en-US" altLang="zh-CN" sz="2800" dirty="0">
                <a:latin typeface="Cambria Math" charset="0"/>
                <a:ea typeface="Cambria Math" charset="0"/>
                <a:cs typeface="Cambria Math" charset="0"/>
              </a:rPr>
              <a:t>Intelligent Monitoring in Intensive </a:t>
            </a:r>
            <a:r>
              <a:rPr lang="en-US" altLang="zh-CN" sz="2800" dirty="0" smtClean="0">
                <a:latin typeface="Cambria Math" charset="0"/>
                <a:ea typeface="Cambria Math" charset="0"/>
                <a:cs typeface="Cambria Math" charset="0"/>
              </a:rPr>
              <a:t>Care</a:t>
            </a:r>
            <a:endParaRPr lang="en-US" altLang="zh-CN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0321" y="2336873"/>
            <a:ext cx="9826314" cy="4261152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Bedside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monitor waveforms and associated numeric trends derived from the raw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signals</a:t>
            </a:r>
          </a:p>
          <a:p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C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linical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data derived from Philips’ </a:t>
            </a:r>
            <a:r>
              <a:rPr lang="en-US" altLang="zh-CN" dirty="0" err="1">
                <a:latin typeface="Cambria Math" charset="0"/>
                <a:ea typeface="Cambria Math" charset="0"/>
                <a:cs typeface="Cambria Math" charset="0"/>
              </a:rPr>
              <a:t>CareVue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 system, </a:t>
            </a:r>
            <a:endParaRPr lang="en-US" altLang="zh-CN" dirty="0" smtClean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D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ata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from hospital electronic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archive</a:t>
            </a: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In and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out-of-hospital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mortality</a:t>
            </a:r>
          </a:p>
          <a:p>
            <a:r>
              <a:rPr kumimoji="1" lang="en-US" altLang="zh-CN" dirty="0">
                <a:latin typeface="Cambria Math" charset="0"/>
                <a:ea typeface="Cambria Math" charset="0"/>
                <a:cs typeface="Cambria Math" charset="0"/>
              </a:rPr>
              <a:t>D</a:t>
            </a:r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aily </a:t>
            </a:r>
            <a:r>
              <a:rPr kumimoji="1" lang="en-US" altLang="zh-CN" dirty="0">
                <a:latin typeface="Cambria Math" charset="0"/>
                <a:ea typeface="Cambria Math" charset="0"/>
                <a:cs typeface="Cambria Math" charset="0"/>
              </a:rPr>
              <a:t>SAPS </a:t>
            </a:r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and SOFA score</a:t>
            </a:r>
            <a:endParaRPr lang="en-US" altLang="zh-CN" dirty="0" smtClean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Noise 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and artifact examples in the </a:t>
            </a:r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database.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785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Future Work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Combined with Text Based Notes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008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kumimoji="1" lang="en-US" altLang="zh-CN" sz="4000" smtClean="0">
                <a:latin typeface="Cambria Math" charset="0"/>
                <a:ea typeface="Cambria Math" charset="0"/>
                <a:cs typeface="Cambria Math" charset="0"/>
              </a:rPr>
              <a:t>THANK YOU!</a:t>
            </a:r>
            <a:endParaRPr kumimoji="1" lang="zh-CN" altLang="en-US" sz="4000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6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Outline</a:t>
            </a:r>
            <a:endParaRPr kumimoji="1" lang="zh-CN" altLang="en-US" sz="3200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Motivation</a:t>
            </a: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Methods</a:t>
            </a: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Compare(Novelty)</a:t>
            </a: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Database</a:t>
            </a: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Evaluation</a:t>
            </a:r>
            <a:endParaRPr kumimoji="1" lang="zh-CN" altLang="en-US" sz="3200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99" y="2336873"/>
            <a:ext cx="5409689" cy="381947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z="4400" dirty="0">
                <a:solidFill>
                  <a:srgbClr val="0070C0"/>
                </a:solidFill>
                <a:latin typeface="Cambria Math" charset="0"/>
                <a:ea typeface="Cambria Math" charset="0"/>
                <a:cs typeface="Cambria Math" charset="0"/>
              </a:rPr>
              <a:t>Motivation</a:t>
            </a:r>
            <a:endParaRPr kumimoji="1" lang="zh-CN" altLang="en-US" sz="4400" dirty="0">
              <a:solidFill>
                <a:srgbClr val="0070C0"/>
              </a:solidFill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0321" y="2336873"/>
            <a:ext cx="5828055" cy="427908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ICUs are </a:t>
            </a:r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busy</a:t>
            </a: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Inadequate</a:t>
            </a:r>
            <a:r>
              <a:rPr kumimoji="1" lang="zh-CN" altLang="en-US" sz="3200" dirty="0" smtClean="0">
                <a:latin typeface="Cambria Math" charset="0"/>
                <a:ea typeface="Cambria Math" charset="0"/>
                <a:cs typeface="Cambria Math" charset="0"/>
              </a:rPr>
              <a:t> 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care</a:t>
            </a:r>
            <a:r>
              <a:rPr kumimoji="1" lang="zh-CN" altLang="en-US" sz="3200" dirty="0" smtClean="0">
                <a:latin typeface="Cambria Math" charset="0"/>
                <a:ea typeface="Cambria Math" charset="0"/>
                <a:cs typeface="Cambria Math" charset="0"/>
              </a:rPr>
              <a:t> 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staff</a:t>
            </a:r>
            <a:endParaRPr kumimoji="1" lang="zh-CN" altLang="en-US" sz="3200" dirty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Conflicting </a:t>
            </a:r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even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 false </a:t>
            </a:r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alarms </a:t>
            </a:r>
            <a:endParaRPr kumimoji="1" lang="en-US" altLang="zh-CN" sz="3200" dirty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Who needs what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?</a:t>
            </a:r>
            <a:endParaRPr kumimoji="1" lang="en-US" altLang="zh-CN" sz="3200" dirty="0">
              <a:latin typeface="Cambria Math" charset="0"/>
              <a:ea typeface="Cambria Math" charset="0"/>
              <a:cs typeface="Cambria Math" charset="0"/>
            </a:endParaRPr>
          </a:p>
          <a:p>
            <a:endParaRPr kumimoji="1" lang="en-US" altLang="zh-CN" sz="3200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35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solidFill>
                  <a:srgbClr val="0070C0"/>
                </a:solidFill>
                <a:latin typeface="Cambria Math" charset="0"/>
                <a:ea typeface="Cambria Math" charset="0"/>
                <a:cs typeface="Cambria Math" charset="0"/>
              </a:rPr>
              <a:t>Severity of Illness Evaluation</a:t>
            </a:r>
            <a:endParaRPr kumimoji="1" lang="zh-CN" altLang="en-US" dirty="0">
              <a:solidFill>
                <a:srgbClr val="0070C0"/>
              </a:solidFill>
              <a:latin typeface="Cambria Math" charset="0"/>
              <a:ea typeface="Cambria Math" charset="0"/>
              <a:cs typeface="Cambria Math" charset="0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062795"/>
              </p:ext>
            </p:extLst>
          </p:nvPr>
        </p:nvGraphicFramePr>
        <p:xfrm>
          <a:off x="144281" y="2103717"/>
          <a:ext cx="11724989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098"/>
                <a:gridCol w="1517200"/>
                <a:gridCol w="1476106"/>
                <a:gridCol w="1530109"/>
                <a:gridCol w="1414380"/>
                <a:gridCol w="1256377"/>
                <a:gridCol w="1441841"/>
                <a:gridCol w="1441841"/>
                <a:gridCol w="1077037"/>
              </a:tblGrid>
              <a:tr h="370840"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Neurological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Vital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Respiration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Chemistry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Renal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Hematology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Coagulation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Liver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Age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Glasgow Coma Score</a:t>
                      </a:r>
                      <a:endParaRPr kumimoji="1" lang="zh-CN" altLang="en-US" sz="1800" b="0" kern="12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Temperature</a:t>
                      </a:r>
                      <a:endParaRPr kumimoji="1" lang="zh-CN" altLang="en-US" sz="1800" b="0" kern="12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CPAP</a:t>
                      </a:r>
                      <a:endParaRPr kumimoji="1" lang="zh-CN" altLang="en-US" sz="1800" b="0" kern="120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Sodium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Urine</a:t>
                      </a:r>
                      <a:r>
                        <a:rPr kumimoji="1" lang="en-US" altLang="zh-CN" sz="1800" b="0" kern="1200" baseline="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 Output</a:t>
                      </a:r>
                      <a:endParaRPr kumimoji="1" lang="zh-CN" altLang="en-US" sz="1800" b="0" kern="12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Hematocrit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Platelets</a:t>
                      </a:r>
                      <a:endParaRPr kumimoji="1" lang="zh-CN" altLang="en-US" sz="1800" b="0" kern="12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Bilirubin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MAP</a:t>
                      </a:r>
                      <a:endParaRPr kumimoji="1" lang="zh-CN" altLang="en-US" sz="1800" b="0" kern="12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PaO</a:t>
                      </a:r>
                      <a:r>
                        <a:rPr kumimoji="1" lang="en-US" altLang="zh-CN" sz="1800" b="0" kern="1200" baseline="-250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2</a:t>
                      </a:r>
                      <a:endParaRPr kumimoji="1" lang="zh-CN" altLang="en-US" sz="1800" b="0" kern="1200" baseline="-250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Potassium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BUN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WBC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Heart Rate</a:t>
                      </a:r>
                      <a:endParaRPr kumimoji="1" lang="zh-CN" altLang="en-US" sz="1800" b="0" kern="12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Mechanical ventilation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Creatinine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Creatinine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Systolic BP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kern="12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FiO</a:t>
                      </a:r>
                      <a:r>
                        <a:rPr kumimoji="1" lang="en-US" altLang="zh-CN" sz="1800" b="0" kern="1200" baseline="-25000" dirty="0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a:t>2</a:t>
                      </a:r>
                      <a:endParaRPr kumimoji="1" lang="zh-CN" altLang="en-US" sz="1800" b="0" kern="1200" baseline="-25000" dirty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Bicarbonate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Cambria Math" charset="0"/>
                          <a:ea typeface="Cambria Math" charset="0"/>
                          <a:cs typeface="Cambria Math" charset="0"/>
                        </a:rPr>
                        <a:t>Arterial pH</a:t>
                      </a:r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右大括号 5"/>
          <p:cNvSpPr/>
          <p:nvPr/>
        </p:nvSpPr>
        <p:spPr>
          <a:xfrm rot="5400000">
            <a:off x="3570645" y="1750820"/>
            <a:ext cx="353199" cy="6598024"/>
          </a:xfrm>
          <a:prstGeom prst="rightBrac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右大括号 9"/>
          <p:cNvSpPr/>
          <p:nvPr/>
        </p:nvSpPr>
        <p:spPr>
          <a:xfrm rot="5400000">
            <a:off x="4633496" y="1656726"/>
            <a:ext cx="722534" cy="7143556"/>
          </a:xfrm>
          <a:prstGeom prst="rightBrac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右大括号 10"/>
          <p:cNvSpPr/>
          <p:nvPr/>
        </p:nvSpPr>
        <p:spPr>
          <a:xfrm rot="5400000">
            <a:off x="5972256" y="952020"/>
            <a:ext cx="1264622" cy="909505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422985" y="5226432"/>
            <a:ext cx="4648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b="1" dirty="0" smtClean="0">
                <a:latin typeface="Cambria Math" charset="0"/>
                <a:ea typeface="Cambria Math" charset="0"/>
                <a:cs typeface="Cambria Math" charset="0"/>
              </a:rPr>
              <a:t>SAPS II</a:t>
            </a:r>
            <a:r>
              <a:rPr kumimoji="1" lang="en-US" altLang="zh-CN" b="1" dirty="0">
                <a:latin typeface="Cambria Math" charset="0"/>
                <a:ea typeface="Cambria Math" charset="0"/>
                <a:cs typeface="Cambria Math" charset="0"/>
              </a:rPr>
              <a:t>	:   </a:t>
            </a:r>
            <a:r>
              <a:rPr kumimoji="1" lang="en-US" altLang="zh-CN" dirty="0">
                <a:latin typeface="Cambria Math" charset="0"/>
                <a:ea typeface="Cambria Math" charset="0"/>
                <a:cs typeface="Cambria Math" charset="0"/>
              </a:rPr>
              <a:t>Simplified Acute Physiology Score</a:t>
            </a:r>
            <a:endParaRPr kumimoji="1" lang="en-US" altLang="zh-CN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52591" y="5595764"/>
            <a:ext cx="6669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b="1">
                <a:latin typeface="Cambria Math" charset="0"/>
                <a:ea typeface="Cambria Math" charset="0"/>
                <a:cs typeface="Cambria Math" charset="0"/>
              </a:rPr>
              <a:t>APACHE II:  </a:t>
            </a:r>
            <a:r>
              <a:rPr kumimoji="1" lang="en-US" altLang="zh-CN">
                <a:latin typeface="Cambria Math" charset="0"/>
                <a:ea typeface="Cambria Math" charset="0"/>
                <a:cs typeface="Cambria Math" charset="0"/>
              </a:rPr>
              <a:t>Acute Physiology and Chronic Health </a:t>
            </a:r>
            <a:r>
              <a:rPr kumimoji="1" lang="en-US" altLang="zh-CN">
                <a:latin typeface="Cambria Math" charset="0"/>
                <a:ea typeface="Cambria Math" charset="0"/>
                <a:cs typeface="Cambria Math" charset="0"/>
              </a:rPr>
              <a:t>Evaluation </a:t>
            </a:r>
            <a:r>
              <a:rPr kumimoji="1" lang="en-US" altLang="zh-CN" smtClean="0">
                <a:latin typeface="Cambria Math" charset="0"/>
                <a:ea typeface="Cambria Math" charset="0"/>
                <a:cs typeface="Cambria Math" charset="0"/>
              </a:rPr>
              <a:t>Score</a:t>
            </a:r>
            <a:endParaRPr kumimoji="1" lang="en-US" altLang="zh-CN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350360" y="6137851"/>
            <a:ext cx="4508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b="1">
                <a:latin typeface="Cambria Math" charset="0"/>
                <a:ea typeface="Cambria Math" charset="0"/>
                <a:cs typeface="Cambria Math" charset="0"/>
              </a:rPr>
              <a:t>SOFA: </a:t>
            </a:r>
            <a:r>
              <a:rPr kumimoji="1" lang="en-US" altLang="zh-CN">
                <a:latin typeface="Cambria Math" charset="0"/>
                <a:ea typeface="Cambria Math" charset="0"/>
                <a:cs typeface="Cambria Math" charset="0"/>
              </a:rPr>
              <a:t> Sequential Organ Failure Assessment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830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solidFill>
                  <a:srgbClr val="0070C0"/>
                </a:solidFill>
                <a:latin typeface="Cambria Math" charset="0"/>
                <a:ea typeface="Cambria Math" charset="0"/>
                <a:cs typeface="Cambria Math" charset="0"/>
              </a:rPr>
              <a:t>Prior Work</a:t>
            </a:r>
            <a:endParaRPr kumimoji="1" lang="zh-CN" altLang="en-US" dirty="0">
              <a:solidFill>
                <a:srgbClr val="0070C0"/>
              </a:solidFill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0321" y="2504824"/>
            <a:ext cx="4488837" cy="3599316"/>
          </a:xfrm>
        </p:spPr>
        <p:txBody>
          <a:bodyPr/>
          <a:lstStyle/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Combination of SOIs</a:t>
            </a: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Decision Tree</a:t>
            </a: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PSM (Patient Similarity Metric)</a:t>
            </a: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RBF SVM</a:t>
            </a: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Hierarchical </a:t>
            </a:r>
            <a:r>
              <a:rPr lang="en-US" altLang="zh-CN" dirty="0" err="1">
                <a:latin typeface="Cambria Math" charset="0"/>
                <a:ea typeface="Cambria Math" charset="0"/>
                <a:cs typeface="Cambria Math" charset="0"/>
              </a:rPr>
              <a:t>Dirichlet</a:t>
            </a:r>
            <a:r>
              <a:rPr lang="en-US" altLang="zh-CN" dirty="0">
                <a:latin typeface="Cambria Math" charset="0"/>
                <a:ea typeface="Cambria Math" charset="0"/>
                <a:cs typeface="Cambria Math" charset="0"/>
              </a:rPr>
              <a:t> Processes </a:t>
            </a:r>
            <a:endParaRPr lang="en-US" altLang="zh-CN" dirty="0" smtClean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lang="en-US" altLang="zh-CN" dirty="0" smtClean="0">
                <a:latin typeface="Cambria Math" charset="0"/>
                <a:ea typeface="Cambria Math" charset="0"/>
                <a:cs typeface="Cambria Math" charset="0"/>
              </a:rPr>
              <a:t>LDA topic model</a:t>
            </a:r>
            <a:endParaRPr lang="en-US" altLang="zh-CN" dirty="0"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7389844" y="2280890"/>
            <a:ext cx="2481944" cy="105947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2800" dirty="0" smtClean="0"/>
              <a:t>Numeric Data</a:t>
            </a:r>
            <a:endParaRPr kumimoji="1" lang="zh-CN" altLang="en-US" sz="2800" dirty="0"/>
          </a:p>
        </p:txBody>
      </p:sp>
      <p:sp>
        <p:nvSpPr>
          <p:cNvPr id="5" name="圆角矩形 4"/>
          <p:cNvSpPr/>
          <p:nvPr/>
        </p:nvSpPr>
        <p:spPr>
          <a:xfrm>
            <a:off x="7389844" y="4354205"/>
            <a:ext cx="2481944" cy="105947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2800" smtClean="0"/>
              <a:t>Text Based </a:t>
            </a:r>
            <a:r>
              <a:rPr kumimoji="1" lang="en-US" altLang="zh-CN" sz="2800" dirty="0" smtClean="0"/>
              <a:t>Data</a:t>
            </a:r>
            <a:endParaRPr kumimoji="1" lang="zh-CN" altLang="en-US" sz="2800" dirty="0"/>
          </a:p>
        </p:txBody>
      </p:sp>
      <p:sp>
        <p:nvSpPr>
          <p:cNvPr id="9" name="圆角矩形 8"/>
          <p:cNvSpPr/>
          <p:nvPr/>
        </p:nvSpPr>
        <p:spPr>
          <a:xfrm>
            <a:off x="447869" y="2280890"/>
            <a:ext cx="4721289" cy="27763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1" name="直线连接符 10"/>
          <p:cNvCxnSpPr>
            <a:endCxn id="4" idx="1"/>
          </p:cNvCxnSpPr>
          <p:nvPr/>
        </p:nvCxnSpPr>
        <p:spPr>
          <a:xfrm flipV="1">
            <a:off x="5169158" y="2810625"/>
            <a:ext cx="2220686" cy="753669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直线连接符 13"/>
          <p:cNvCxnSpPr>
            <a:endCxn id="5" idx="1"/>
          </p:cNvCxnSpPr>
          <p:nvPr/>
        </p:nvCxnSpPr>
        <p:spPr>
          <a:xfrm flipV="1">
            <a:off x="3265714" y="4883940"/>
            <a:ext cx="4124130" cy="529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496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zh-CN" sz="4000" dirty="0">
                <a:solidFill>
                  <a:srgbClr val="FF0000"/>
                </a:solidFill>
                <a:latin typeface="Cambria Math" charset="0"/>
                <a:ea typeface="Cambria Math" charset="0"/>
                <a:cs typeface="Cambria Math" charset="0"/>
              </a:rPr>
              <a:t>Challenges</a:t>
            </a:r>
            <a:endParaRPr kumimoji="1" lang="zh-CN" altLang="en-US" sz="4000" dirty="0">
              <a:solidFill>
                <a:srgbClr val="FF0000"/>
              </a:solidFill>
              <a:latin typeface="Cambria Math" charset="0"/>
              <a:ea typeface="Cambria Math" charset="0"/>
              <a:cs typeface="Cambria Math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Dynamic Data</a:t>
            </a:r>
          </a:p>
          <a:p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Multivariate 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Data</a:t>
            </a:r>
            <a:endParaRPr lang="en-US" altLang="zh-CN" sz="3200" dirty="0" smtClean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Recovery </a:t>
            </a:r>
            <a:r>
              <a:rPr lang="en-US" altLang="zh-CN" sz="3200" dirty="0">
                <a:latin typeface="Cambria Math" charset="0"/>
                <a:ea typeface="Cambria Math" charset="0"/>
                <a:cs typeface="Cambria Math" charset="0"/>
              </a:rPr>
              <a:t>of missing or false data </a:t>
            </a:r>
            <a:endParaRPr lang="en-US" altLang="zh-CN" sz="3200" dirty="0">
              <a:latin typeface="Cambria Math" charset="0"/>
              <a:ea typeface="Cambria Math" charset="0"/>
              <a:cs typeface="Cambria Math" charset="0"/>
            </a:endParaRPr>
          </a:p>
          <a:p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Detection of Unobserved </a:t>
            </a:r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C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linical </a:t>
            </a:r>
            <a:r>
              <a:rPr kumimoji="1" lang="en-US" altLang="zh-CN" sz="3200" dirty="0">
                <a:latin typeface="Cambria Math" charset="0"/>
                <a:ea typeface="Cambria Math" charset="0"/>
                <a:cs typeface="Cambria Math" charset="0"/>
              </a:rPr>
              <a:t>and </a:t>
            </a:r>
            <a:r>
              <a:rPr kumimoji="1" lang="en-US" altLang="zh-CN" sz="3200" dirty="0" smtClean="0">
                <a:latin typeface="Cambria Math" charset="0"/>
                <a:ea typeface="Cambria Math" charset="0"/>
                <a:cs typeface="Cambria Math" charset="0"/>
              </a:rPr>
              <a:t>Demographic Features</a:t>
            </a:r>
          </a:p>
        </p:txBody>
      </p:sp>
    </p:spTree>
    <p:extLst>
      <p:ext uri="{BB962C8B-B14F-4D97-AF65-F5344CB8AC3E}">
        <p14:creationId xmlns:p14="http://schemas.microsoft.com/office/powerpoint/2010/main" val="105185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Pipeline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021008"/>
              </p:ext>
            </p:extLst>
          </p:nvPr>
        </p:nvGraphicFramePr>
        <p:xfrm>
          <a:off x="298579" y="2206171"/>
          <a:ext cx="11681925" cy="4362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6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Multi-Task Gaussian Processing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9" t="13296" r="14615" b="4513"/>
          <a:stretch/>
        </p:blipFill>
        <p:spPr>
          <a:xfrm>
            <a:off x="9344387" y="2336873"/>
            <a:ext cx="2570301" cy="3900545"/>
          </a:xfrm>
          <a:prstGeom prst="rect">
            <a:avLst/>
          </a:prstGeom>
        </p:spPr>
      </p:pic>
      <p:graphicFrame>
        <p:nvGraphicFramePr>
          <p:cNvPr id="7" name="内容占位符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344774"/>
              </p:ext>
            </p:extLst>
          </p:nvPr>
        </p:nvGraphicFramePr>
        <p:xfrm>
          <a:off x="1015677" y="2322432"/>
          <a:ext cx="7811083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952"/>
                <a:gridCol w="4124131"/>
              </a:tblGrid>
              <a:tr h="485736">
                <a:tc>
                  <a:txBody>
                    <a:bodyPr/>
                    <a:lstStyle/>
                    <a:p>
                      <a:r>
                        <a:rPr lang="en-US" altLang="zh-CN" sz="3200" dirty="0" smtClean="0"/>
                        <a:t>Function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dirty="0" smtClean="0"/>
                        <a:t>Advantages</a:t>
                      </a:r>
                      <a:endParaRPr lang="zh-CN" altLang="en-US" sz="3200" dirty="0"/>
                    </a:p>
                  </a:txBody>
                  <a:tcPr/>
                </a:tc>
              </a:tr>
              <a:tr h="1916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dirty="0" err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DeNoise</a:t>
                      </a:r>
                      <a:endParaRPr lang="en-US" altLang="zh-CN" sz="3200" dirty="0" smtClean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Consider</a:t>
                      </a:r>
                      <a:r>
                        <a:rPr lang="en-US" altLang="zh-CN" sz="3200" baseline="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 the c</a:t>
                      </a:r>
                      <a:r>
                        <a:rPr lang="en-US" altLang="zh-CN" sz="32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orrelation between and within multiple time-series to estimate parameters</a:t>
                      </a:r>
                    </a:p>
                    <a:p>
                      <a:endParaRPr lang="zh-CN" altLang="en-US" sz="3200" dirty="0"/>
                    </a:p>
                  </a:txBody>
                  <a:tcPr/>
                </a:tc>
              </a:tr>
              <a:tr h="485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3200" dirty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a:t>Missing Data Recovery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532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>
                <a:latin typeface="Cambria Math" charset="0"/>
                <a:ea typeface="Cambria Math" charset="0"/>
                <a:cs typeface="Cambria Math" charset="0"/>
              </a:rPr>
              <a:t>Feature Group Discovery</a:t>
            </a:r>
            <a:endParaRPr kumimoji="1" lang="zh-CN" altLang="en-US" dirty="0">
              <a:latin typeface="Cambria Math" charset="0"/>
              <a:ea typeface="Cambria Math" charset="0"/>
              <a:cs typeface="Cambria Math" charset="0"/>
            </a:endParaRP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74" y="2679591"/>
            <a:ext cx="11573215" cy="2788147"/>
          </a:xfrm>
        </p:spPr>
      </p:pic>
    </p:spTree>
    <p:extLst>
      <p:ext uri="{BB962C8B-B14F-4D97-AF65-F5344CB8AC3E}">
        <p14:creationId xmlns:p14="http://schemas.microsoft.com/office/powerpoint/2010/main" val="924839325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794</TotalTime>
  <Words>327</Words>
  <Application>Microsoft Macintosh PowerPoint</Application>
  <PresentationFormat>宽屏</PresentationFormat>
  <Paragraphs>112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Calibri</vt:lpstr>
      <vt:lpstr>Cambria Math</vt:lpstr>
      <vt:lpstr>Trebuchet MS</vt:lpstr>
      <vt:lpstr>宋体</vt:lpstr>
      <vt:lpstr>Arial</vt:lpstr>
      <vt:lpstr>柏林</vt:lpstr>
      <vt:lpstr>EECS6898 Final Project Mortality Predictions in ICU</vt:lpstr>
      <vt:lpstr>Outline</vt:lpstr>
      <vt:lpstr>Motivation</vt:lpstr>
      <vt:lpstr>Severity of Illness Evaluation</vt:lpstr>
      <vt:lpstr>Prior Work</vt:lpstr>
      <vt:lpstr>Challenges</vt:lpstr>
      <vt:lpstr>Pipeline</vt:lpstr>
      <vt:lpstr>Multi-Task Gaussian Processing</vt:lpstr>
      <vt:lpstr>Feature Group Discovery</vt:lpstr>
      <vt:lpstr>Feature Group Discovery ----Subgraph Augmented NMF </vt:lpstr>
      <vt:lpstr>Feature Group Discovery</vt:lpstr>
      <vt:lpstr>Prediction Method</vt:lpstr>
      <vt:lpstr>Evaluation</vt:lpstr>
      <vt:lpstr>MIMIC-II Dataset  Multi-parameter Intelligent Monitoring in Intensive Care</vt:lpstr>
      <vt:lpstr>Future Work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Mortality Predictions in ICU</dc:title>
  <dc:creator>Microsoft Office 用户</dc:creator>
  <cp:lastModifiedBy>Microsoft Office 用户</cp:lastModifiedBy>
  <cp:revision>55</cp:revision>
  <dcterms:created xsi:type="dcterms:W3CDTF">2016-05-03T14:45:03Z</dcterms:created>
  <dcterms:modified xsi:type="dcterms:W3CDTF">2016-05-04T03:59:25Z</dcterms:modified>
</cp:coreProperties>
</file>