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0" r:id="rId3"/>
    <p:sldId id="262" r:id="rId4"/>
    <p:sldId id="257" r:id="rId5"/>
    <p:sldId id="258" r:id="rId6"/>
    <p:sldId id="259" r:id="rId7"/>
    <p:sldId id="261"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4" d="100"/>
          <a:sy n="84" d="100"/>
        </p:scale>
        <p:origin x="-898"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EAD4E95-C366-413B-9FE8-4FBF1DEB61C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1CD96A-6370-45B0-8263-49C447CE713D}" type="datetimeFigureOut">
              <a:rPr lang="en-US" smtClean="0"/>
              <a:t>5/3/2016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EAD4E95-C366-413B-9FE8-4FBF1DEB61C5}"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51CD96A-6370-45B0-8263-49C447CE713D}" type="datetimeFigureOut">
              <a:rPr lang="en-US" smtClean="0"/>
              <a:t>5/3/2016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EAD4E95-C366-413B-9FE8-4FBF1DEB61C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85795"/>
            <a:ext cx="7772400" cy="2814656"/>
          </a:xfrm>
        </p:spPr>
        <p:txBody>
          <a:bodyPr>
            <a:normAutofit fontScale="90000"/>
          </a:bodyPr>
          <a:lstStyle/>
          <a:p>
            <a:r>
              <a:rPr lang="en-IN" b="1" dirty="0" smtClean="0"/>
              <a:t>Physiological </a:t>
            </a:r>
            <a:r>
              <a:rPr lang="en-IN" b="1" dirty="0"/>
              <a:t>Data </a:t>
            </a:r>
            <a:r>
              <a:rPr lang="en-IN" b="1" dirty="0" smtClean="0"/>
              <a:t>Analysis of </a:t>
            </a:r>
            <a:r>
              <a:rPr lang="en-IN" b="1" dirty="0" err="1" smtClean="0"/>
              <a:t>Neuro</a:t>
            </a:r>
            <a:r>
              <a:rPr lang="en-IN" b="1" dirty="0" smtClean="0"/>
              <a:t>-Critical Patients </a:t>
            </a:r>
            <a:r>
              <a:rPr lang="en-IN" b="1" dirty="0"/>
              <a:t>Using Markov </a:t>
            </a:r>
            <a:r>
              <a:rPr lang="en-IN" b="1" dirty="0" smtClean="0"/>
              <a:t>Models</a:t>
            </a:r>
            <a:endParaRPr lang="en-US" dirty="0"/>
          </a:p>
        </p:txBody>
      </p:sp>
      <p:sp>
        <p:nvSpPr>
          <p:cNvPr id="3" name="Subtitle 2"/>
          <p:cNvSpPr>
            <a:spLocks noGrp="1"/>
          </p:cNvSpPr>
          <p:nvPr>
            <p:ph type="subTitle" idx="1"/>
          </p:nvPr>
        </p:nvSpPr>
        <p:spPr>
          <a:xfrm>
            <a:off x="928662" y="4714884"/>
            <a:ext cx="7772400" cy="914400"/>
          </a:xfrm>
        </p:spPr>
        <p:txBody>
          <a:bodyPr>
            <a:normAutofit lnSpcReduction="10000"/>
          </a:bodyPr>
          <a:lstStyle/>
          <a:p>
            <a:pPr algn="ctr"/>
            <a:r>
              <a:rPr lang="en-IN" dirty="0" smtClean="0"/>
              <a:t>By</a:t>
            </a:r>
            <a:endParaRPr lang="en-IN" dirty="0" smtClean="0"/>
          </a:p>
          <a:p>
            <a:pPr algn="ctr"/>
            <a:r>
              <a:rPr lang="en-IN" dirty="0" err="1" smtClean="0"/>
              <a:t>Shashwat</a:t>
            </a:r>
            <a:r>
              <a:rPr lang="en-IN" dirty="0" smtClean="0"/>
              <a:t> </a:t>
            </a:r>
            <a:r>
              <a:rPr lang="en-IN" dirty="0" err="1" smtClean="0"/>
              <a:t>Bhoop</a:t>
            </a:r>
            <a:endParaRPr lang="en-IN" dirty="0" smtClean="0"/>
          </a:p>
          <a:p>
            <a:pPr algn="ctr"/>
            <a:r>
              <a:rPr lang="en-IN" dirty="0" smtClean="0"/>
              <a:t>sb3758</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normAutofit/>
          </a:bodyPr>
          <a:lstStyle/>
          <a:p>
            <a:r>
              <a:rPr lang="en-IN" dirty="0" smtClean="0"/>
              <a:t>The Experiment</a:t>
            </a:r>
            <a:endParaRPr lang="en-US" dirty="0"/>
          </a:p>
        </p:txBody>
      </p:sp>
      <p:sp>
        <p:nvSpPr>
          <p:cNvPr id="11" name="TextBox 10"/>
          <p:cNvSpPr txBox="1"/>
          <p:nvPr/>
        </p:nvSpPr>
        <p:spPr>
          <a:xfrm>
            <a:off x="500034" y="1571612"/>
            <a:ext cx="8001056" cy="5139869"/>
          </a:xfrm>
          <a:prstGeom prst="rect">
            <a:avLst/>
          </a:prstGeom>
          <a:noFill/>
        </p:spPr>
        <p:txBody>
          <a:bodyPr wrap="square" rtlCol="0">
            <a:spAutoFit/>
          </a:bodyPr>
          <a:lstStyle/>
          <a:p>
            <a:r>
              <a:rPr lang="en-IN" sz="2800" dirty="0" smtClean="0"/>
              <a:t>Data Required : </a:t>
            </a:r>
            <a:r>
              <a:rPr lang="en-IN" sz="2400" dirty="0"/>
              <a:t>MIMIC-III (</a:t>
            </a:r>
            <a:r>
              <a:rPr lang="en-IN" sz="2400" b="1" dirty="0"/>
              <a:t>M</a:t>
            </a:r>
            <a:r>
              <a:rPr lang="en-IN" sz="2400" dirty="0"/>
              <a:t>edical </a:t>
            </a:r>
            <a:r>
              <a:rPr lang="en-IN" sz="2400" b="1" dirty="0"/>
              <a:t>I</a:t>
            </a:r>
            <a:r>
              <a:rPr lang="en-IN" sz="2400" dirty="0"/>
              <a:t>nformation </a:t>
            </a:r>
            <a:r>
              <a:rPr lang="en-IN" sz="2400" b="1" dirty="0"/>
              <a:t>M</a:t>
            </a:r>
            <a:r>
              <a:rPr lang="en-IN" sz="2400" dirty="0"/>
              <a:t>art for </a:t>
            </a:r>
            <a:r>
              <a:rPr lang="en-IN" sz="2400" b="1" dirty="0"/>
              <a:t>I</a:t>
            </a:r>
            <a:r>
              <a:rPr lang="en-IN" sz="2400" dirty="0"/>
              <a:t>ntensive </a:t>
            </a:r>
            <a:r>
              <a:rPr lang="en-IN" sz="2400" b="1" dirty="0"/>
              <a:t>C</a:t>
            </a:r>
            <a:r>
              <a:rPr lang="en-IN" sz="2400" dirty="0"/>
              <a:t>are III) is a large, freely-available database comprising </a:t>
            </a:r>
            <a:r>
              <a:rPr lang="en-IN" sz="2400" dirty="0" err="1"/>
              <a:t>deidentified</a:t>
            </a:r>
            <a:r>
              <a:rPr lang="en-IN" sz="2400" dirty="0"/>
              <a:t> health-related data associated with over forty thousand patients who stayed in critical care units of the Beth Israel Deaconess Medical </a:t>
            </a:r>
            <a:r>
              <a:rPr lang="en-IN" sz="2400" dirty="0" err="1"/>
              <a:t>Center</a:t>
            </a:r>
            <a:r>
              <a:rPr lang="en-IN" sz="2400" dirty="0"/>
              <a:t> between 2001 and 2012</a:t>
            </a:r>
            <a:r>
              <a:rPr lang="en-IN" sz="2400" dirty="0" smtClean="0"/>
              <a:t>.</a:t>
            </a:r>
          </a:p>
          <a:p>
            <a:endParaRPr lang="en-IN" sz="2400" dirty="0" smtClean="0"/>
          </a:p>
          <a:p>
            <a:r>
              <a:rPr lang="en-IN" sz="2400" dirty="0"/>
              <a:t>The database includes information such as demographics, vital sign measurements made at the </a:t>
            </a:r>
            <a:r>
              <a:rPr lang="en-IN" sz="2400" dirty="0" err="1" smtClean="0"/>
              <a:t>bedside,procedures</a:t>
            </a:r>
            <a:r>
              <a:rPr lang="en-IN" sz="2400" dirty="0"/>
              <a:t>, medications, caregiver notes, </a:t>
            </a:r>
            <a:r>
              <a:rPr lang="en-IN" sz="2400" dirty="0" smtClean="0"/>
              <a:t>and imaging reports.</a:t>
            </a:r>
            <a:r>
              <a:rPr lang="en-IN" sz="2400" dirty="0"/>
              <a:t> </a:t>
            </a:r>
            <a:endParaRPr lang="en-IN" sz="2400" dirty="0" smtClean="0"/>
          </a:p>
          <a:p>
            <a:endParaRPr lang="en-IN" dirty="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928694"/>
          </a:xfrm>
        </p:spPr>
        <p:txBody>
          <a:bodyPr>
            <a:normAutofit/>
          </a:bodyPr>
          <a:lstStyle/>
          <a:p>
            <a:r>
              <a:rPr lang="en-IN" dirty="0" smtClean="0"/>
              <a:t>The Experiment</a:t>
            </a:r>
            <a:endParaRPr lang="en-US" dirty="0"/>
          </a:p>
        </p:txBody>
      </p:sp>
      <p:sp>
        <p:nvSpPr>
          <p:cNvPr id="11" name="TextBox 10"/>
          <p:cNvSpPr txBox="1"/>
          <p:nvPr/>
        </p:nvSpPr>
        <p:spPr>
          <a:xfrm>
            <a:off x="500034" y="1571612"/>
            <a:ext cx="8001056" cy="5078313"/>
          </a:xfrm>
          <a:prstGeom prst="rect">
            <a:avLst/>
          </a:prstGeom>
          <a:noFill/>
        </p:spPr>
        <p:txBody>
          <a:bodyPr wrap="square" rtlCol="0">
            <a:spAutoFit/>
          </a:bodyPr>
          <a:lstStyle/>
          <a:p>
            <a:pPr marL="342900" indent="-342900">
              <a:buAutoNum type="arabicPeriod"/>
            </a:pPr>
            <a:r>
              <a:rPr lang="en-IN" dirty="0" smtClean="0"/>
              <a:t>The first step would be to extract the desired </a:t>
            </a:r>
            <a:r>
              <a:rPr lang="en-IN" dirty="0" err="1" smtClean="0"/>
              <a:t>neuro</a:t>
            </a:r>
            <a:r>
              <a:rPr lang="en-IN" dirty="0" smtClean="0"/>
              <a:t>-critical ICU data from MIMIC through querying – (We need to gather the records </a:t>
            </a:r>
            <a:r>
              <a:rPr lang="en-IN" dirty="0"/>
              <a:t>consisting of the variation of multiple </a:t>
            </a:r>
            <a:r>
              <a:rPr lang="en-IN" dirty="0" smtClean="0"/>
              <a:t>parameters related to brain injuries </a:t>
            </a:r>
            <a:r>
              <a:rPr lang="en-IN" dirty="0"/>
              <a:t>along with any significant changes of state of the patient such as a type of secondary brain injury. </a:t>
            </a:r>
            <a:endParaRPr lang="en-IN" dirty="0" smtClean="0"/>
          </a:p>
          <a:p>
            <a:pPr marL="342900" indent="-342900">
              <a:buAutoNum type="arabicPeriod"/>
            </a:pPr>
            <a:r>
              <a:rPr lang="en-IN" dirty="0" smtClean="0"/>
              <a:t>Then perform </a:t>
            </a:r>
            <a:r>
              <a:rPr lang="en-IN" dirty="0"/>
              <a:t>data driven modelling of the patient data from different states to other states based on amount and type of medication </a:t>
            </a:r>
            <a:r>
              <a:rPr lang="en-IN" dirty="0" smtClean="0"/>
              <a:t>as </a:t>
            </a:r>
            <a:r>
              <a:rPr lang="en-IN" dirty="0"/>
              <a:t>decision parameters which were given to the patients at </a:t>
            </a:r>
            <a:r>
              <a:rPr lang="en-IN" dirty="0" smtClean="0"/>
              <a:t>different times </a:t>
            </a:r>
            <a:r>
              <a:rPr lang="en-IN" dirty="0"/>
              <a:t>according to the data</a:t>
            </a:r>
            <a:r>
              <a:rPr lang="en-IN" dirty="0" smtClean="0"/>
              <a:t>.</a:t>
            </a:r>
          </a:p>
          <a:p>
            <a:pPr marL="342900" indent="-342900">
              <a:buAutoNum type="arabicPeriod"/>
            </a:pPr>
            <a:r>
              <a:rPr lang="en-IN" dirty="0" smtClean="0"/>
              <a:t>Thus, we have to perform the data driven analysis steps mentioned earlier for both decision trees and </a:t>
            </a:r>
            <a:r>
              <a:rPr lang="en-IN" dirty="0" err="1" smtClean="0"/>
              <a:t>markov</a:t>
            </a:r>
            <a:r>
              <a:rPr lang="en-IN" dirty="0" smtClean="0"/>
              <a:t> models.</a:t>
            </a:r>
          </a:p>
          <a:p>
            <a:pPr marL="342900" indent="-342900">
              <a:buAutoNum type="arabicPeriod"/>
            </a:pPr>
            <a:r>
              <a:rPr lang="en-IN" dirty="0" smtClean="0"/>
              <a:t>At this step, we have obtained both decision trees and </a:t>
            </a:r>
            <a:r>
              <a:rPr lang="en-IN" dirty="0" err="1" smtClean="0"/>
              <a:t>markov</a:t>
            </a:r>
            <a:r>
              <a:rPr lang="en-IN" dirty="0" smtClean="0"/>
              <a:t> models corresponding to the same patient data.</a:t>
            </a:r>
          </a:p>
          <a:p>
            <a:pPr marL="342900" indent="-342900">
              <a:buAutoNum type="arabicPeriod"/>
            </a:pPr>
            <a:r>
              <a:rPr lang="en-IN" dirty="0" smtClean="0"/>
              <a:t>Then we implement both the models at the same hospital. We make both the models available to medical staff and allow them to use what feels better. </a:t>
            </a:r>
          </a:p>
          <a:p>
            <a:pPr marL="342900" indent="-342900">
              <a:buAutoNum type="arabicPeriod"/>
            </a:pPr>
            <a:endParaRPr lang="en-IN" dirty="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normAutofit/>
          </a:bodyPr>
          <a:lstStyle/>
          <a:p>
            <a:r>
              <a:rPr lang="en-IN" dirty="0" smtClean="0"/>
              <a:t>Steps to evaluate results</a:t>
            </a:r>
            <a:endParaRPr lang="en-US" dirty="0"/>
          </a:p>
        </p:txBody>
      </p:sp>
      <p:sp>
        <p:nvSpPr>
          <p:cNvPr id="11" name="TextBox 10"/>
          <p:cNvSpPr txBox="1"/>
          <p:nvPr/>
        </p:nvSpPr>
        <p:spPr>
          <a:xfrm>
            <a:off x="500034" y="1285860"/>
            <a:ext cx="8001056" cy="5078313"/>
          </a:xfrm>
          <a:prstGeom prst="rect">
            <a:avLst/>
          </a:prstGeom>
          <a:noFill/>
        </p:spPr>
        <p:txBody>
          <a:bodyPr wrap="square" rtlCol="0">
            <a:spAutoFit/>
          </a:bodyPr>
          <a:lstStyle/>
          <a:p>
            <a:pPr marL="342900" indent="-342900"/>
            <a:endParaRPr lang="en-IN" dirty="0" smtClean="0"/>
          </a:p>
          <a:p>
            <a:pPr marL="342900" indent="-342900"/>
            <a:r>
              <a:rPr lang="en-IN" dirty="0" smtClean="0"/>
              <a:t>6. We predict cost and state based on both decision trees and </a:t>
            </a:r>
            <a:r>
              <a:rPr lang="en-IN" dirty="0" err="1" smtClean="0"/>
              <a:t>markov</a:t>
            </a:r>
            <a:r>
              <a:rPr lang="en-IN" dirty="0" smtClean="0"/>
              <a:t> models for </a:t>
            </a:r>
            <a:r>
              <a:rPr lang="en-IN" b="1" u="sng" dirty="0" smtClean="0"/>
              <a:t>incoming</a:t>
            </a:r>
            <a:r>
              <a:rPr lang="en-IN" dirty="0" smtClean="0"/>
              <a:t> patients.</a:t>
            </a:r>
          </a:p>
          <a:p>
            <a:pPr marL="342900" indent="-342900"/>
            <a:endParaRPr lang="en-IN" dirty="0" smtClean="0"/>
          </a:p>
          <a:p>
            <a:pPr marL="342900" indent="-342900"/>
            <a:r>
              <a:rPr lang="en-IN" dirty="0" smtClean="0"/>
              <a:t>7. We get the actual cost, the time taken for prediction, and states which the patient went through and record these.</a:t>
            </a:r>
          </a:p>
          <a:p>
            <a:pPr marL="342900" indent="-342900"/>
            <a:endParaRPr lang="en-IN" dirty="0" smtClean="0"/>
          </a:p>
          <a:p>
            <a:pPr marL="342900" indent="-342900"/>
            <a:r>
              <a:rPr lang="en-IN" dirty="0" smtClean="0"/>
              <a:t>8.</a:t>
            </a:r>
            <a:r>
              <a:rPr lang="en-IN" dirty="0"/>
              <a:t> </a:t>
            </a:r>
            <a:r>
              <a:rPr lang="en-IN" dirty="0" smtClean="0"/>
              <a:t>We now compare the prediction accuracy for the two different models, the average time taken for the prediction, and the prediction accuracy for the costs.</a:t>
            </a:r>
          </a:p>
          <a:p>
            <a:pPr marL="342900" indent="-342900"/>
            <a:endParaRPr lang="en-IN" dirty="0" smtClean="0"/>
          </a:p>
          <a:p>
            <a:pPr marL="342900" indent="-342900"/>
            <a:r>
              <a:rPr lang="en-IN" dirty="0" smtClean="0"/>
              <a:t>9.  One more thing step the experiment takes is the recording of feedback from the doctors and medical staff after a suitable time period like 4 months, which basically tells us which method was simpler to use, which was easier to understand, which they preferred using and so on. </a:t>
            </a:r>
          </a:p>
          <a:p>
            <a:pPr marL="342900" indent="-342900"/>
            <a:r>
              <a:rPr lang="en-IN" dirty="0" smtClean="0"/>
              <a:t>   </a:t>
            </a:r>
            <a:endParaRPr lang="en-IN" dirty="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642942"/>
          </a:xfrm>
        </p:spPr>
        <p:txBody>
          <a:bodyPr>
            <a:normAutofit/>
          </a:bodyPr>
          <a:lstStyle/>
          <a:p>
            <a:r>
              <a:rPr lang="en-IN" dirty="0" smtClean="0"/>
              <a:t>Concluding Comments</a:t>
            </a:r>
            <a:endParaRPr lang="en-US" dirty="0"/>
          </a:p>
        </p:txBody>
      </p:sp>
      <p:sp>
        <p:nvSpPr>
          <p:cNvPr id="11" name="TextBox 10"/>
          <p:cNvSpPr txBox="1"/>
          <p:nvPr/>
        </p:nvSpPr>
        <p:spPr>
          <a:xfrm>
            <a:off x="500034" y="1142984"/>
            <a:ext cx="8001056" cy="5355312"/>
          </a:xfrm>
          <a:prstGeom prst="rect">
            <a:avLst/>
          </a:prstGeom>
          <a:noFill/>
        </p:spPr>
        <p:txBody>
          <a:bodyPr wrap="square" rtlCol="0">
            <a:spAutoFit/>
          </a:bodyPr>
          <a:lstStyle/>
          <a:p>
            <a:endParaRPr lang="en-US" dirty="0" smtClean="0"/>
          </a:p>
          <a:p>
            <a:r>
              <a:rPr lang="en-US" dirty="0" smtClean="0"/>
              <a:t>1. The </a:t>
            </a:r>
            <a:r>
              <a:rPr lang="en-US" dirty="0"/>
              <a:t>success can be checked through the graphical representation of the prediction accuracy for cost and patient states, and the time taken for prediction for both of the models. We could do these accuracy checks for different time periods as the models mature like for different months.</a:t>
            </a:r>
          </a:p>
          <a:p>
            <a:pPr marL="342900" indent="-342900"/>
            <a:endParaRPr lang="en-IN" dirty="0" smtClean="0"/>
          </a:p>
          <a:p>
            <a:r>
              <a:rPr lang="en-IN" dirty="0" smtClean="0"/>
              <a:t>2. </a:t>
            </a:r>
            <a:r>
              <a:rPr lang="en-IN" dirty="0" smtClean="0"/>
              <a:t>Also, the feedback from the medical staff would need to be          incorporated with a high weight percentage because it represents the user feedback from direct implementation. </a:t>
            </a:r>
          </a:p>
          <a:p>
            <a:endParaRPr lang="en-IN" dirty="0" smtClean="0"/>
          </a:p>
          <a:p>
            <a:r>
              <a:rPr lang="en-IN" dirty="0" smtClean="0"/>
              <a:t>3. Depending on the type of values we obtain in the comparison, we may attempt to come to a conclusion on the success of </a:t>
            </a:r>
            <a:r>
              <a:rPr lang="en-IN" dirty="0" err="1" smtClean="0"/>
              <a:t>markov</a:t>
            </a:r>
            <a:r>
              <a:rPr lang="en-IN" dirty="0" smtClean="0"/>
              <a:t> models. </a:t>
            </a:r>
          </a:p>
          <a:p>
            <a:endParaRPr lang="en-IN" dirty="0" smtClean="0"/>
          </a:p>
          <a:p>
            <a:r>
              <a:rPr lang="en-IN" dirty="0" smtClean="0"/>
              <a:t>4. An example graph for prediction accuracy by month is – </a:t>
            </a:r>
          </a:p>
          <a:p>
            <a:endParaRPr lang="en-IN" dirty="0" smtClean="0"/>
          </a:p>
          <a:p>
            <a:endParaRPr lang="en-IN" dirty="0"/>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000108"/>
            <a:ext cx="8183880" cy="1051560"/>
          </a:xfrm>
        </p:spPr>
        <p:txBody>
          <a:bodyPr>
            <a:normAutofit fontScale="90000"/>
          </a:bodyPr>
          <a:lstStyle/>
          <a:p>
            <a:r>
              <a:rPr lang="en-IN" dirty="0" smtClean="0"/>
              <a:t>An example graph for prediction accuracy by month is – </a:t>
            </a:r>
            <a:br>
              <a:rPr lang="en-IN" dirty="0" smtClean="0"/>
            </a:br>
            <a:endParaRPr lang="en-US" dirty="0"/>
          </a:p>
        </p:txBody>
      </p:sp>
      <p:pic>
        <p:nvPicPr>
          <p:cNvPr id="4" name="Content Placeholder 3"/>
          <p:cNvPicPr>
            <a:picLocks noGrp="1"/>
          </p:cNvPicPr>
          <p:nvPr>
            <p:ph idx="1"/>
          </p:nvPr>
        </p:nvPicPr>
        <p:blipFill>
          <a:blip r:embed="rId2"/>
          <a:srcRect/>
          <a:stretch>
            <a:fillRect/>
          </a:stretch>
        </p:blipFill>
        <p:spPr bwMode="auto">
          <a:xfrm>
            <a:off x="428596" y="2214554"/>
            <a:ext cx="8183562" cy="364119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571480"/>
            <a:ext cx="8183880" cy="5463560"/>
          </a:xfrm>
        </p:spPr>
        <p:txBody>
          <a:bodyPr>
            <a:normAutofit/>
          </a:bodyPr>
          <a:lstStyle/>
          <a:p>
            <a:r>
              <a:rPr lang="en-IN" sz="8800" dirty="0" smtClean="0"/>
              <a:t>Thank You</a:t>
            </a:r>
            <a:endParaRPr lang="en-US" sz="8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183880" cy="1051560"/>
          </a:xfrm>
        </p:spPr>
        <p:txBody>
          <a:bodyPr/>
          <a:lstStyle/>
          <a:p>
            <a:r>
              <a:rPr lang="en-IN" dirty="0" smtClean="0"/>
              <a:t>Goal</a:t>
            </a:r>
            <a:endParaRPr lang="en-US" dirty="0"/>
          </a:p>
        </p:txBody>
      </p:sp>
      <p:sp>
        <p:nvSpPr>
          <p:cNvPr id="3" name="Content Placeholder 2"/>
          <p:cNvSpPr>
            <a:spLocks noGrp="1"/>
          </p:cNvSpPr>
          <p:nvPr>
            <p:ph idx="1"/>
          </p:nvPr>
        </p:nvSpPr>
        <p:spPr>
          <a:xfrm>
            <a:off x="500034" y="1857364"/>
            <a:ext cx="8183880" cy="4187952"/>
          </a:xfrm>
        </p:spPr>
        <p:txBody>
          <a:bodyPr/>
          <a:lstStyle/>
          <a:p>
            <a:r>
              <a:rPr lang="en-IN" dirty="0" smtClean="0"/>
              <a:t>Main goal is to enhance the way data is visualized in the </a:t>
            </a:r>
            <a:r>
              <a:rPr lang="en-IN" dirty="0" err="1" smtClean="0"/>
              <a:t>neuro</a:t>
            </a:r>
            <a:r>
              <a:rPr lang="en-IN" dirty="0" smtClean="0"/>
              <a:t>-critical section of the ICU concerned with patient states.</a:t>
            </a:r>
          </a:p>
          <a:p>
            <a:r>
              <a:rPr lang="en-IN" dirty="0" smtClean="0"/>
              <a:t>To provide better prediction estimates using a different method for data driven analysis.</a:t>
            </a:r>
          </a:p>
          <a:p>
            <a:r>
              <a:rPr lang="en-IN" dirty="0" smtClean="0"/>
              <a:t>To simplify the way patient state information is presented to medical staff.</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71480"/>
            <a:ext cx="8183880" cy="1051560"/>
          </a:xfrm>
        </p:spPr>
        <p:txBody>
          <a:bodyPr/>
          <a:lstStyle/>
          <a:p>
            <a:r>
              <a:rPr lang="en-IN" dirty="0" smtClean="0"/>
              <a:t>Some background information</a:t>
            </a:r>
            <a:endParaRPr lang="en-US" dirty="0"/>
          </a:p>
        </p:txBody>
      </p:sp>
      <p:sp>
        <p:nvSpPr>
          <p:cNvPr id="3" name="Content Placeholder 2"/>
          <p:cNvSpPr>
            <a:spLocks noGrp="1"/>
          </p:cNvSpPr>
          <p:nvPr>
            <p:ph idx="1"/>
          </p:nvPr>
        </p:nvSpPr>
        <p:spPr>
          <a:xfrm>
            <a:off x="500034" y="1857364"/>
            <a:ext cx="8183880" cy="4572032"/>
          </a:xfrm>
        </p:spPr>
        <p:txBody>
          <a:bodyPr>
            <a:normAutofit/>
          </a:bodyPr>
          <a:lstStyle/>
          <a:p>
            <a:r>
              <a:rPr lang="en-IN" dirty="0" smtClean="0"/>
              <a:t>Patient state – A patient undergoes many states during their stay at the ICU which can be as simple as ‘dead’ and ‘alive’ to 100’s of states depending on multiple parameters like blood pressure, ICP, etc. </a:t>
            </a:r>
          </a:p>
          <a:p>
            <a:r>
              <a:rPr lang="en-IN" dirty="0" smtClean="0"/>
              <a:t>Data decision analysis has the following steps- choosing a model, assigning probabilities, assigning costs, developing the model, and finally, use of the model for prediction.</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lstStyle/>
          <a:p>
            <a:r>
              <a:rPr lang="en-IN" dirty="0" smtClean="0"/>
              <a:t>The Current Situation</a:t>
            </a:r>
            <a:endParaRPr lang="en-US" dirty="0"/>
          </a:p>
        </p:txBody>
      </p:sp>
      <p:sp>
        <p:nvSpPr>
          <p:cNvPr id="3" name="Content Placeholder 2"/>
          <p:cNvSpPr>
            <a:spLocks noGrp="1"/>
          </p:cNvSpPr>
          <p:nvPr>
            <p:ph idx="1"/>
          </p:nvPr>
        </p:nvSpPr>
        <p:spPr>
          <a:xfrm>
            <a:off x="500034" y="1857364"/>
            <a:ext cx="8183880" cy="4572032"/>
          </a:xfrm>
        </p:spPr>
        <p:txBody>
          <a:bodyPr/>
          <a:lstStyle/>
          <a:p>
            <a:r>
              <a:rPr lang="en-IN" dirty="0" smtClean="0"/>
              <a:t>For data driven analysis in the </a:t>
            </a:r>
            <a:r>
              <a:rPr lang="en-IN" dirty="0" err="1" smtClean="0"/>
              <a:t>neuro</a:t>
            </a:r>
            <a:r>
              <a:rPr lang="en-IN" dirty="0" smtClean="0"/>
              <a:t>-critical section of the ICU, decision trees are commonly used. </a:t>
            </a:r>
          </a:p>
          <a:p>
            <a:r>
              <a:rPr lang="en-IN" dirty="0" smtClean="0"/>
              <a:t>Data consists of parameters like </a:t>
            </a:r>
            <a:r>
              <a:rPr lang="en-IN" dirty="0" smtClean="0"/>
              <a:t>blood pressure, heart beat </a:t>
            </a:r>
            <a:r>
              <a:rPr lang="en-IN" dirty="0" smtClean="0"/>
              <a:t>rate among others.</a:t>
            </a:r>
          </a:p>
          <a:p>
            <a:r>
              <a:rPr lang="en-IN" dirty="0" smtClean="0"/>
              <a:t>States of the patients are represented by decision trees.</a:t>
            </a:r>
          </a:p>
          <a:p>
            <a:r>
              <a:rPr lang="en-IN" dirty="0" smtClean="0"/>
              <a:t>Representation is in a sequential manner.</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lstStyle/>
          <a:p>
            <a:r>
              <a:rPr lang="en-IN" dirty="0" smtClean="0"/>
              <a:t>What decision trees do well</a:t>
            </a:r>
            <a:endParaRPr lang="en-US" dirty="0"/>
          </a:p>
        </p:txBody>
      </p:sp>
      <p:sp>
        <p:nvSpPr>
          <p:cNvPr id="3" name="Content Placeholder 2"/>
          <p:cNvSpPr>
            <a:spLocks noGrp="1"/>
          </p:cNvSpPr>
          <p:nvPr>
            <p:ph idx="1"/>
          </p:nvPr>
        </p:nvSpPr>
        <p:spPr>
          <a:xfrm>
            <a:off x="500034" y="1857364"/>
            <a:ext cx="8183880" cy="4572032"/>
          </a:xfrm>
        </p:spPr>
        <p:txBody>
          <a:bodyPr/>
          <a:lstStyle/>
          <a:p>
            <a:r>
              <a:rPr lang="en-IN" dirty="0" smtClean="0"/>
              <a:t>They help depict patient states along with probabilities of state transitions.</a:t>
            </a:r>
          </a:p>
          <a:p>
            <a:endParaRPr lang="en-IN" dirty="0" smtClean="0"/>
          </a:p>
          <a:p>
            <a:r>
              <a:rPr lang="en-IN" dirty="0" smtClean="0"/>
              <a:t>This data is displayed in a visual model resembling a flow chart. </a:t>
            </a:r>
          </a:p>
          <a:p>
            <a:endParaRPr lang="en-IN" dirty="0" smtClean="0"/>
          </a:p>
          <a:p>
            <a:r>
              <a:rPr lang="en-IN" dirty="0" smtClean="0"/>
              <a:t>They help calculate variables like estimated costs and health outcomes.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857256"/>
          </a:xfrm>
        </p:spPr>
        <p:txBody>
          <a:bodyPr>
            <a:normAutofit fontScale="90000"/>
          </a:bodyPr>
          <a:lstStyle/>
          <a:p>
            <a:r>
              <a:rPr lang="en-IN" dirty="0" smtClean="0"/>
              <a:t>The problems with decision trees</a:t>
            </a:r>
            <a:endParaRPr lang="en-US" dirty="0"/>
          </a:p>
        </p:txBody>
      </p:sp>
      <p:sp>
        <p:nvSpPr>
          <p:cNvPr id="3" name="Content Placeholder 2"/>
          <p:cNvSpPr>
            <a:spLocks noGrp="1"/>
          </p:cNvSpPr>
          <p:nvPr>
            <p:ph idx="1"/>
          </p:nvPr>
        </p:nvSpPr>
        <p:spPr>
          <a:xfrm>
            <a:off x="500034" y="1357298"/>
            <a:ext cx="8183880" cy="5072098"/>
          </a:xfrm>
        </p:spPr>
        <p:txBody>
          <a:bodyPr/>
          <a:lstStyle/>
          <a:p>
            <a:r>
              <a:rPr lang="en-IN" dirty="0" smtClean="0"/>
              <a:t>They have a hard time modelling diseases which are chronic in nature and have a lot of repeated patient states.</a:t>
            </a:r>
          </a:p>
          <a:p>
            <a:r>
              <a:rPr lang="en-IN" dirty="0" smtClean="0"/>
              <a:t>Thus, they are not as well suited for </a:t>
            </a:r>
            <a:r>
              <a:rPr lang="en-IN" dirty="0" err="1" smtClean="0"/>
              <a:t>neuro</a:t>
            </a:r>
            <a:r>
              <a:rPr lang="en-IN" dirty="0" smtClean="0"/>
              <a:t>-critical patients which may have state changes for long periods between common states.</a:t>
            </a:r>
          </a:p>
          <a:p>
            <a:r>
              <a:rPr lang="en-IN" dirty="0" smtClean="0"/>
              <a:t>They are less indicative of the amount of time spent in a particular state thus giving less accurate overall estimates. </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normAutofit/>
          </a:bodyPr>
          <a:lstStyle/>
          <a:p>
            <a:r>
              <a:rPr lang="en-IN" dirty="0" smtClean="0"/>
              <a:t>My proposal	</a:t>
            </a:r>
            <a:endParaRPr lang="en-US" dirty="0"/>
          </a:p>
        </p:txBody>
      </p:sp>
      <p:sp>
        <p:nvSpPr>
          <p:cNvPr id="3" name="Content Placeholder 2"/>
          <p:cNvSpPr>
            <a:spLocks noGrp="1"/>
          </p:cNvSpPr>
          <p:nvPr>
            <p:ph idx="1"/>
          </p:nvPr>
        </p:nvSpPr>
        <p:spPr>
          <a:xfrm>
            <a:off x="500034" y="1857364"/>
            <a:ext cx="8183880" cy="4572032"/>
          </a:xfrm>
        </p:spPr>
        <p:txBody>
          <a:bodyPr>
            <a:normAutofit/>
          </a:bodyPr>
          <a:lstStyle/>
          <a:p>
            <a:r>
              <a:rPr lang="en-IN" dirty="0" smtClean="0"/>
              <a:t>Use </a:t>
            </a:r>
            <a:r>
              <a:rPr lang="en-IN" dirty="0" smtClean="0"/>
              <a:t>M</a:t>
            </a:r>
            <a:r>
              <a:rPr lang="en-IN" dirty="0" smtClean="0"/>
              <a:t>arkov models instead of decision trees for data driven analysis. </a:t>
            </a:r>
          </a:p>
          <a:p>
            <a:pPr>
              <a:buNone/>
            </a:pPr>
            <a:endParaRPr lang="en-IN" dirty="0" smtClean="0"/>
          </a:p>
          <a:p>
            <a:pPr>
              <a:buNone/>
            </a:pPr>
            <a:r>
              <a:rPr lang="en-IN" dirty="0" smtClean="0"/>
              <a:t>Benefits - </a:t>
            </a:r>
          </a:p>
          <a:p>
            <a:r>
              <a:rPr lang="en-IN" dirty="0" smtClean="0"/>
              <a:t>Can represent more than simple sequences.</a:t>
            </a:r>
          </a:p>
          <a:p>
            <a:pPr>
              <a:buNone/>
            </a:pPr>
            <a:endParaRPr lang="en-IN" dirty="0" smtClean="0"/>
          </a:p>
          <a:p>
            <a:r>
              <a:rPr lang="en-IN" dirty="0" smtClean="0"/>
              <a:t>Simplify data visualization as well as reduce overall number of states.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normAutofit/>
          </a:bodyPr>
          <a:lstStyle/>
          <a:p>
            <a:r>
              <a:rPr lang="en-IN" dirty="0" smtClean="0"/>
              <a:t>Benefits Continued...	</a:t>
            </a:r>
            <a:endParaRPr lang="en-US" dirty="0"/>
          </a:p>
        </p:txBody>
      </p:sp>
      <p:sp>
        <p:nvSpPr>
          <p:cNvPr id="3" name="Content Placeholder 2"/>
          <p:cNvSpPr>
            <a:spLocks noGrp="1"/>
          </p:cNvSpPr>
          <p:nvPr>
            <p:ph idx="1"/>
          </p:nvPr>
        </p:nvSpPr>
        <p:spPr>
          <a:xfrm>
            <a:off x="500034" y="1857364"/>
            <a:ext cx="8183880" cy="4572032"/>
          </a:xfrm>
        </p:spPr>
        <p:txBody>
          <a:bodyPr>
            <a:normAutofit/>
          </a:bodyPr>
          <a:lstStyle/>
          <a:p>
            <a:r>
              <a:rPr lang="en-IN" dirty="0" smtClean="0"/>
              <a:t>Allow transitions from one state to itself to support recursion</a:t>
            </a:r>
            <a:r>
              <a:rPr lang="en-IN" dirty="0" smtClean="0"/>
              <a:t>.</a:t>
            </a:r>
          </a:p>
          <a:p>
            <a:pPr>
              <a:buNone/>
            </a:pPr>
            <a:endParaRPr lang="en-IN" dirty="0" smtClean="0"/>
          </a:p>
          <a:p>
            <a:r>
              <a:rPr lang="en-IN" dirty="0" smtClean="0"/>
              <a:t>Provide us the amount of time spent in a state by giving the number of cycles</a:t>
            </a:r>
            <a:r>
              <a:rPr lang="en-IN" dirty="0" smtClean="0"/>
              <a:t>.</a:t>
            </a:r>
          </a:p>
          <a:p>
            <a:endParaRPr lang="en-IN" dirty="0" smtClean="0"/>
          </a:p>
          <a:p>
            <a:r>
              <a:rPr lang="en-IN" dirty="0" smtClean="0"/>
              <a:t>Provide better cost estimate as each state has individualized average cost and time is more accurately represented. </a:t>
            </a:r>
            <a:endParaRPr lang="en-IN" dirty="0" smtClean="0"/>
          </a:p>
          <a:p>
            <a:pPr>
              <a:buNone/>
            </a:pP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500042"/>
            <a:ext cx="8183880" cy="1071570"/>
          </a:xfrm>
        </p:spPr>
        <p:txBody>
          <a:bodyPr>
            <a:normAutofit fontScale="90000"/>
          </a:bodyPr>
          <a:lstStyle/>
          <a:p>
            <a:r>
              <a:rPr lang="en-IN" dirty="0" smtClean="0"/>
              <a:t>Example of Markov VS Decision Trees</a:t>
            </a:r>
            <a:endParaRPr lang="en-US" dirty="0"/>
          </a:p>
        </p:txBody>
      </p:sp>
      <p:pic>
        <p:nvPicPr>
          <p:cNvPr id="1026" name="Picture 2"/>
          <p:cNvPicPr>
            <a:picLocks noGrp="1" noChangeAspect="1" noChangeArrowheads="1"/>
          </p:cNvPicPr>
          <p:nvPr>
            <p:ph idx="1"/>
          </p:nvPr>
        </p:nvPicPr>
        <p:blipFill>
          <a:blip r:embed="rId2"/>
          <a:srcRect/>
          <a:stretch>
            <a:fillRect/>
          </a:stretch>
        </p:blipFill>
        <p:spPr bwMode="auto">
          <a:xfrm>
            <a:off x="571472" y="1714488"/>
            <a:ext cx="3611794" cy="3643338"/>
          </a:xfrm>
          <a:prstGeom prst="rect">
            <a:avLst/>
          </a:prstGeom>
          <a:noFill/>
          <a:ln w="9525">
            <a:noFill/>
            <a:miter lim="800000"/>
            <a:headEnd/>
            <a:tailEnd/>
          </a:ln>
          <a:effectLst/>
        </p:spPr>
      </p:pic>
      <p:pic>
        <p:nvPicPr>
          <p:cNvPr id="5" name="Picture 4"/>
          <p:cNvPicPr/>
          <p:nvPr/>
        </p:nvPicPr>
        <p:blipFill>
          <a:blip r:embed="rId3"/>
          <a:srcRect/>
          <a:stretch>
            <a:fillRect/>
          </a:stretch>
        </p:blipFill>
        <p:spPr bwMode="auto">
          <a:xfrm>
            <a:off x="4214810" y="1714488"/>
            <a:ext cx="4500594" cy="3714776"/>
          </a:xfrm>
          <a:prstGeom prst="rect">
            <a:avLst/>
          </a:prstGeom>
          <a:noFill/>
          <a:ln w="9525">
            <a:noFill/>
            <a:miter lim="800000"/>
            <a:headEnd/>
            <a:tailEnd/>
          </a:ln>
        </p:spPr>
      </p:pic>
      <p:sp>
        <p:nvSpPr>
          <p:cNvPr id="6" name="TextBox 5"/>
          <p:cNvSpPr txBox="1"/>
          <p:nvPr/>
        </p:nvSpPr>
        <p:spPr>
          <a:xfrm>
            <a:off x="4714876" y="2428868"/>
            <a:ext cx="928694" cy="646331"/>
          </a:xfrm>
          <a:prstGeom prst="rect">
            <a:avLst/>
          </a:prstGeom>
          <a:solidFill>
            <a:schemeClr val="tx2"/>
          </a:solidFill>
        </p:spPr>
        <p:txBody>
          <a:bodyPr wrap="square" rtlCol="0">
            <a:spAutoFit/>
          </a:bodyPr>
          <a:lstStyle/>
          <a:p>
            <a:r>
              <a:rPr lang="en-IN" dirty="0" smtClean="0">
                <a:solidFill>
                  <a:schemeClr val="bg1"/>
                </a:solidFill>
              </a:rPr>
              <a:t>State A</a:t>
            </a:r>
            <a:endParaRPr lang="en-US" dirty="0">
              <a:solidFill>
                <a:schemeClr val="bg1"/>
              </a:solidFill>
            </a:endParaRPr>
          </a:p>
        </p:txBody>
      </p:sp>
      <p:sp>
        <p:nvSpPr>
          <p:cNvPr id="7" name="TextBox 6"/>
          <p:cNvSpPr txBox="1"/>
          <p:nvPr/>
        </p:nvSpPr>
        <p:spPr>
          <a:xfrm>
            <a:off x="7143768" y="2357430"/>
            <a:ext cx="928694" cy="646331"/>
          </a:xfrm>
          <a:prstGeom prst="rect">
            <a:avLst/>
          </a:prstGeom>
          <a:solidFill>
            <a:schemeClr val="tx2"/>
          </a:solidFill>
        </p:spPr>
        <p:txBody>
          <a:bodyPr wrap="square" rtlCol="0">
            <a:spAutoFit/>
          </a:bodyPr>
          <a:lstStyle/>
          <a:p>
            <a:r>
              <a:rPr lang="en-IN" dirty="0" smtClean="0">
                <a:solidFill>
                  <a:schemeClr val="bg1"/>
                </a:solidFill>
              </a:rPr>
              <a:t>State B</a:t>
            </a:r>
            <a:endParaRPr lang="en-US" dirty="0">
              <a:solidFill>
                <a:schemeClr val="bg1"/>
              </a:solidFill>
            </a:endParaRPr>
          </a:p>
        </p:txBody>
      </p:sp>
      <p:sp>
        <p:nvSpPr>
          <p:cNvPr id="8" name="TextBox 7"/>
          <p:cNvSpPr txBox="1"/>
          <p:nvPr/>
        </p:nvSpPr>
        <p:spPr>
          <a:xfrm>
            <a:off x="5857884" y="4214818"/>
            <a:ext cx="928694" cy="646331"/>
          </a:xfrm>
          <a:prstGeom prst="rect">
            <a:avLst/>
          </a:prstGeom>
          <a:solidFill>
            <a:schemeClr val="tx2"/>
          </a:solidFill>
        </p:spPr>
        <p:txBody>
          <a:bodyPr wrap="square" rtlCol="0">
            <a:spAutoFit/>
          </a:bodyPr>
          <a:lstStyle/>
          <a:p>
            <a:r>
              <a:rPr lang="en-IN" dirty="0" smtClean="0">
                <a:solidFill>
                  <a:schemeClr val="bg1"/>
                </a:solidFill>
              </a:rPr>
              <a:t>State C</a:t>
            </a:r>
            <a:endParaRPr lang="en-US" dirty="0">
              <a:solidFill>
                <a:schemeClr val="bg1"/>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303</TotalTime>
  <Words>842</Words>
  <Application>Microsoft Office PowerPoint</Application>
  <PresentationFormat>On-screen Show (4:3)</PresentationFormat>
  <Paragraphs>75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Aspect</vt:lpstr>
      <vt:lpstr>Physiological Data Analysis of Neuro-Critical Patients Using Markov Models</vt:lpstr>
      <vt:lpstr>Goal</vt:lpstr>
      <vt:lpstr>Some background information</vt:lpstr>
      <vt:lpstr>The Current Situation</vt:lpstr>
      <vt:lpstr>What decision trees do well</vt:lpstr>
      <vt:lpstr>The problems with decision trees</vt:lpstr>
      <vt:lpstr>My proposal </vt:lpstr>
      <vt:lpstr>Benefits Continued... </vt:lpstr>
      <vt:lpstr>Example of Markov VS Decision Trees</vt:lpstr>
      <vt:lpstr>The Experiment</vt:lpstr>
      <vt:lpstr>The Experiment</vt:lpstr>
      <vt:lpstr>Steps to evaluate results</vt:lpstr>
      <vt:lpstr>Concluding Comments</vt:lpstr>
      <vt:lpstr>An example graph for prediction accuracy by month is –  </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Multimodal Physiological Data Analysis Using Markov Models(Markov Cycle Trees)</dc:title>
  <dc:creator>Shashwat Bhoop</dc:creator>
  <cp:lastModifiedBy>Shashwat Bhoop</cp:lastModifiedBy>
  <cp:revision>44</cp:revision>
  <dcterms:created xsi:type="dcterms:W3CDTF">2016-05-03T20:48:05Z</dcterms:created>
  <dcterms:modified xsi:type="dcterms:W3CDTF">2016-05-04T01:51:07Z</dcterms:modified>
</cp:coreProperties>
</file>