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Palatino Linotype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alatinoLinotyp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latinoLinotype-italic.fntdata"/><Relationship Id="rId6" Type="http://schemas.openxmlformats.org/officeDocument/2006/relationships/slide" Target="slides/slide1.xml"/><Relationship Id="rId18" Type="http://schemas.openxmlformats.org/officeDocument/2006/relationships/font" Target="fonts/PalatinoLinotyp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d624ec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91d624ec7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d624ec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91d624ec7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d624ec7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1d624ec72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d624ec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91d624ec72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1d624ec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91d624ec72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s.columbia.edu/es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br>
              <a:rPr b="0" i="0" lang="en-US" sz="80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76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Emerging Scholars Program</a:t>
            </a:r>
            <a:br>
              <a:rPr b="0" i="0" lang="en-US" sz="76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50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COMS 1</a:t>
            </a:r>
            <a:r>
              <a:rPr lang="en-US" sz="5000"/>
              <a:t>404</a:t>
            </a:r>
            <a:endParaRPr/>
          </a:p>
        </p:txBody>
      </p:sp>
      <p:sp>
        <p:nvSpPr>
          <p:cNvPr id="85" name="Google Shape;85;p12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0" i="0" sz="2400" u="non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b="0" i="0" lang="en-US" sz="24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www.cs.columbia.edu/esp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Why join ESP</a:t>
            </a: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Learn about upper-level CS topics and applications and discover your CS interests</a:t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Build a CS peer group</a:t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Peer leader “office hours”</a:t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 research symposium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Free snacks every Friday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Easy application: quick to fill out, targeted at first and second year students, no previous computer science background assumed.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Apply today!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1021075" y="1600200"/>
            <a:ext cx="6720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Find the application at 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400" u="sng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www.cs.columbia.edu/esp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/>
              <a:t>or linked in an upcoming email.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rgbClr val="262626"/>
                </a:solidFill>
              </a:rPr>
              <a:t>Due </a:t>
            </a:r>
            <a:r>
              <a:rPr b="1" lang="en-US"/>
              <a:t>Monday</a:t>
            </a:r>
            <a:r>
              <a:rPr b="1" i="0" lang="en-US" sz="2400" u="none" cap="none" strike="noStrike">
                <a:solidFill>
                  <a:srgbClr val="262626"/>
                </a:solidFill>
              </a:rPr>
              <a:t>, </a:t>
            </a:r>
            <a:r>
              <a:rPr b="1" lang="en-US"/>
              <a:t>1/23</a:t>
            </a:r>
            <a:r>
              <a:rPr b="1" i="0" lang="en-US" sz="2400" u="none" cap="none" strike="noStrike">
                <a:solidFill>
                  <a:srgbClr val="262626"/>
                </a:solidFill>
              </a:rPr>
              <a:t> at </a:t>
            </a:r>
            <a:r>
              <a:rPr b="1" lang="en-US"/>
              <a:t>11:59 PM EST</a:t>
            </a:r>
            <a:r>
              <a:rPr b="1" i="0" lang="en-US" sz="2400" u="none" cap="none" strike="noStrike">
                <a:solidFill>
                  <a:srgbClr val="262626"/>
                </a:solidFill>
              </a:rPr>
              <a:t>.</a:t>
            </a:r>
            <a:endParaRPr b="1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Sometimes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applications than slots.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57200" y="0"/>
            <a:ext cx="82296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About ESP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457200" y="1189500"/>
            <a:ext cx="8229600" cy="53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Weekly workshops: 75 minutes on Fridays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Discussion and group problem solving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Wide variety of CS topics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peer groups (~1</a:t>
            </a:r>
            <a:r>
              <a:rPr lang="en-US"/>
              <a:t>2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students per </a:t>
            </a:r>
            <a:r>
              <a:rPr lang="en-US"/>
              <a:t>group 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US"/>
              <a:t>fewer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0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Led by an undergraduate peer leader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/>
              <a:t>o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homework; No programming</a:t>
            </a:r>
            <a:endParaRPr b="0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Not </a:t>
            </a:r>
            <a:r>
              <a:rPr lang="en-US"/>
              <a:t>extra help for your intro CS class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57200" y="1600188"/>
            <a:ext cx="8229600" cy="4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Natural Language Processing: How do computers speak, listen, read, summarize, and analyze tone?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Computational Linguistics: Using computers to model, analyse and decode language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9029" l="-9170" r="9169" t="-9030"/>
          <a:stretch/>
        </p:blipFill>
        <p:spPr>
          <a:xfrm>
            <a:off x="2079838" y="2592913"/>
            <a:ext cx="4984326" cy="28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57200" y="1661325"/>
            <a:ext cx="8229600" cy="4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Graphs and </a:t>
            </a:r>
            <a:r>
              <a:rPr b="0" i="0" lang="en-U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Networks</a:t>
            </a:r>
            <a:endParaRPr b="0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we learn about a person from their friend feed? How do advertisers use influencers to maximize their brand exposure?</a:t>
            </a:r>
            <a:endParaRPr/>
          </a:p>
        </p:txBody>
      </p:sp>
      <p:pic>
        <p:nvPicPr>
          <p:cNvPr descr="global_graph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1986" l="0" r="0" t="1986"/>
          <a:stretch/>
        </p:blipFill>
        <p:spPr>
          <a:xfrm>
            <a:off x="1658937" y="2279650"/>
            <a:ext cx="5981700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00200"/>
            <a:ext cx="8229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Usability and Human-Computer Interaction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Designing technology that works for people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13" y="2151850"/>
            <a:ext cx="6540576" cy="36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600200"/>
            <a:ext cx="8229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Computer Vision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How do machines see?</a:t>
            </a:r>
            <a:endParaRPr/>
          </a:p>
        </p:txBody>
      </p:sp>
      <p:pic>
        <p:nvPicPr>
          <p:cNvPr descr="iris_pentagon.jpg" id="119" name="Google Shape;119;p17"/>
          <p:cNvPicPr preferRelativeResize="0"/>
          <p:nvPr/>
        </p:nvPicPr>
        <p:blipFill rotWithShape="1">
          <a:blip r:embed="rId3">
            <a:alphaModFix/>
          </a:blip>
          <a:srcRect b="10204" l="0" r="0" t="10196"/>
          <a:stretch/>
        </p:blipFill>
        <p:spPr>
          <a:xfrm>
            <a:off x="1212900" y="2231362"/>
            <a:ext cx="6718199" cy="3695775"/>
          </a:xfrm>
          <a:prstGeom prst="rect">
            <a:avLst/>
          </a:pr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57200" y="1600200"/>
            <a:ext cx="8229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Cryptography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Hacking and protecting data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2136275"/>
            <a:ext cx="72390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1600200"/>
            <a:ext cx="8229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Machine learning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Teaching machines to classify and predict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00" y="202703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150" y="1570865"/>
            <a:ext cx="3612350" cy="410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Topics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457200" y="1600200"/>
            <a:ext cx="8229600" cy="4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Computer Science and Society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Unraveling the ways in which computer science affects the world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675" y="2237975"/>
            <a:ext cx="4239449" cy="32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