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5143500" cx="9144000"/>
  <p:notesSz cx="6858000" cy="9144000"/>
  <p:embeddedFontLst>
    <p:embeddedFont>
      <p:font typeface="Raleway"/>
      <p:regular r:id="rId40"/>
      <p:bold r:id="rId41"/>
      <p:italic r:id="rId42"/>
      <p:boldItalic r:id="rId43"/>
    </p:embeddedFont>
    <p:embeddedFont>
      <p:font typeface="Lato"/>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regular.fntdata"/><Relationship Id="rId20" Type="http://schemas.openxmlformats.org/officeDocument/2006/relationships/slide" Target="slides/slide15.xml"/><Relationship Id="rId42" Type="http://schemas.openxmlformats.org/officeDocument/2006/relationships/font" Target="fonts/Raleway-italic.fntdata"/><Relationship Id="rId41" Type="http://schemas.openxmlformats.org/officeDocument/2006/relationships/font" Target="fonts/Raleway-bold.fntdata"/><Relationship Id="rId22" Type="http://schemas.openxmlformats.org/officeDocument/2006/relationships/slide" Target="slides/slide17.xml"/><Relationship Id="rId44" Type="http://schemas.openxmlformats.org/officeDocument/2006/relationships/font" Target="fonts/Lato-regular.fntdata"/><Relationship Id="rId21" Type="http://schemas.openxmlformats.org/officeDocument/2006/relationships/slide" Target="slides/slide16.xml"/><Relationship Id="rId43" Type="http://schemas.openxmlformats.org/officeDocument/2006/relationships/font" Target="fonts/Raleway-boldItalic.fntdata"/><Relationship Id="rId24" Type="http://schemas.openxmlformats.org/officeDocument/2006/relationships/slide" Target="slides/slide19.xml"/><Relationship Id="rId46" Type="http://schemas.openxmlformats.org/officeDocument/2006/relationships/font" Target="fonts/Lato-italic.fntdata"/><Relationship Id="rId23" Type="http://schemas.openxmlformats.org/officeDocument/2006/relationships/slide" Target="slides/slide18.xml"/><Relationship Id="rId45" Type="http://schemas.openxmlformats.org/officeDocument/2006/relationships/font" Target="fonts/La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font" Target="fonts/Lato-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tatescoop.com/facial-recognition-capitol-riot-charlie-baker/" TargetMode="External"/><Relationship Id="rId3" Type="http://schemas.openxmlformats.org/officeDocument/2006/relationships/hyperlink" Target="https://theconversation.com/how-law-enforcement-is-using-technology-to-track-down-people-who-attacked-the-us-capitol-building-153282" TargetMode="External"/><Relationship Id="rId4" Type="http://schemas.openxmlformats.org/officeDocument/2006/relationships/hyperlink" Target="https://www.washingtonpost.com/technology/2021/01/08/trump-mob-tech-arrests/"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nbc.com/2020/03/27/coronavirus-surveillance-used-by-governments-to-fight-pandemic-privacy-concerns.html"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PyMOL" TargetMode="External"/><Relationship Id="rId3" Type="http://schemas.openxmlformats.org/officeDocument/2006/relationships/hyperlink" Target="http://www.pdb.org/pdb/explore/explore.do?structureId=1r42"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 of the examples are very March 2020 - feel free to skip through them to the ones that seem most interesting to you; there’s plenty of material here!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71f3aace5c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71f3aace5c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71f3aace5c_0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71f3aace5c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Presenters: You can discuss with the students here whether they feel this is appropriate or not: Is it okay to share this information at all? Is Twitter an appropriate venue for the dissemination of this news? Is it okay to reveal the young man’s identity?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71f3aace5c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71f3aace5c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https://en.wikipedia.org/wiki/Latanya_Sweeney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71f3aace5c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71f3aace5c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Many restaurants now require your name and phone number for contact tracing. This poses a similar privacy/health security tradeoffs.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71f3aace5c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71f3aace5c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Potential benefit: </a:t>
            </a:r>
            <a:r>
              <a:rPr lang="en"/>
              <a:t>early</a:t>
            </a:r>
            <a:r>
              <a:rPr lang="en"/>
              <a:t> </a:t>
            </a:r>
            <a:r>
              <a:rPr lang="en"/>
              <a:t>awareness</a:t>
            </a:r>
            <a:r>
              <a:rPr lang="en"/>
              <a:t> of COVID spread in a community. Potential downside: private health data could leak.</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71f3aace5c_0_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71f3aace5c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Google search history can be used to detect outbreak in communities, ‘temperature’ went up in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US Government using facial recognition technology to identify capital rioters </a:t>
            </a:r>
            <a:r>
              <a:rPr lang="en" u="sng">
                <a:solidFill>
                  <a:schemeClr val="hlink"/>
                </a:solidFill>
                <a:hlinkClick r:id="rId2"/>
              </a:rPr>
              <a:t>https://statescoop.com/facial-recognition-capitol-riot-charlie-baker/</a:t>
            </a:r>
            <a:endParaRPr/>
          </a:p>
          <a:p>
            <a:pPr indent="0" lvl="0" marL="0" rtl="0" algn="l">
              <a:spcBef>
                <a:spcPts val="0"/>
              </a:spcBef>
              <a:spcAft>
                <a:spcPts val="0"/>
              </a:spcAft>
              <a:buNone/>
            </a:pPr>
            <a:r>
              <a:rPr lang="en"/>
              <a:t>Cellphone tech to track rioters: </a:t>
            </a:r>
            <a:r>
              <a:rPr lang="en" u="sng">
                <a:solidFill>
                  <a:schemeClr val="hlink"/>
                </a:solidFill>
                <a:hlinkClick r:id="rId3"/>
              </a:rPr>
              <a:t>https://theconversation.com/how-law-enforcement-is-using-technology-to-track-down-people-who-attacked-the-us-capitol-building-153282</a:t>
            </a:r>
            <a:endParaRPr/>
          </a:p>
          <a:p>
            <a:pPr indent="0" lvl="0" marL="0" rtl="0" algn="l">
              <a:spcBef>
                <a:spcPts val="0"/>
              </a:spcBef>
              <a:spcAft>
                <a:spcPts val="0"/>
              </a:spcAft>
              <a:buNone/>
            </a:pPr>
            <a:r>
              <a:rPr lang="en" u="sng">
                <a:solidFill>
                  <a:schemeClr val="hlink"/>
                </a:solidFill>
                <a:hlinkClick r:id="rId4"/>
              </a:rPr>
              <a:t>https://www.washingtonpost.com/technology/2021/01/08/trump-mob-tech-arrests/</a:t>
            </a:r>
            <a:r>
              <a:rPr lang="en"/>
              <a:t>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71f3aace5c_0_3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71f3aace5c_0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 this more or less okay in the workplace vs. in public?</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71f3aace5c_0_3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71f3aace5c_0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71f3aace5c_0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71f3aace5c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 students think of this? </a:t>
            </a:r>
            <a:r>
              <a:rPr lang="en"/>
              <a:t>Practically</a:t>
            </a:r>
            <a:r>
              <a:rPr lang="en"/>
              <a:t>: To be effective requires widespread use, and users have to opt to share the fact that they have tested positive with the app. Equity and inclusion concerns: What about populations without smartphones? Zooming out from the application: What are the consequences of building potentially </a:t>
            </a:r>
            <a:r>
              <a:rPr lang="en"/>
              <a:t>indispensable</a:t>
            </a:r>
            <a:r>
              <a:rPr lang="en"/>
              <a:t> healthcare infrastructure on commercial platforms of surveillance?</a:t>
            </a:r>
            <a:endParaRPr/>
          </a:p>
          <a:p>
            <a:pPr indent="0" lvl="0" marL="0" rtl="0" algn="l">
              <a:spcBef>
                <a:spcPts val="0"/>
              </a:spcBef>
              <a:spcAft>
                <a:spcPts val="0"/>
              </a:spcAft>
              <a:buNone/>
            </a:pPr>
            <a:r>
              <a:rPr lang="en"/>
              <a:t>is the NYC Covid App actually secure?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720ce3217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720ce3217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https://www.cnbc.com/2020/03/27/coronavirus-surveillance-used-by-governments-to-fight-pandemic-privacy-concerns.html</a:t>
            </a:r>
            <a:endParaRPr/>
          </a:p>
          <a:p>
            <a:pPr indent="0" lvl="0" marL="0" rtl="0" algn="l">
              <a:spcBef>
                <a:spcPts val="0"/>
              </a:spcBef>
              <a:spcAft>
                <a:spcPts val="0"/>
              </a:spcAft>
              <a:buNone/>
            </a:pPr>
            <a:r>
              <a:rPr lang="en"/>
              <a:t>similar to patriot act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71f3aace5c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71f3aace5c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71f3aace5c_0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71f3aace5c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71f3aace5c_0_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71f3aace5c_0_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good way to think about this problem is a world map, i.e a </a:t>
            </a:r>
            <a:r>
              <a:rPr lang="en"/>
              <a:t>sphere</a:t>
            </a:r>
            <a:r>
              <a:rPr lang="en"/>
              <a:t> is hard to represent, and how some maps make countries seem bigger than what they are; likewise covid is a complex problem and it is hard to represent accurately</a:t>
            </a:r>
            <a:endParaRPr/>
          </a:p>
          <a:p>
            <a:pPr indent="0" lvl="0" marL="0" rtl="0" algn="l">
              <a:spcBef>
                <a:spcPts val="0"/>
              </a:spcBef>
              <a:spcAft>
                <a:spcPts val="0"/>
              </a:spcAft>
              <a:buNone/>
            </a:pPr>
            <a:r>
              <a:rPr lang="en"/>
              <a:t>twitter thread - &gt; comments on how different visualizations each have their tradeoffs, i.e COVID data has a certain </a:t>
            </a:r>
            <a:r>
              <a:rPr lang="en"/>
              <a:t>uncertainty</a:t>
            </a:r>
            <a:r>
              <a:rPr lang="en"/>
              <a:t>/error margin that a lot of viz. may not include</a:t>
            </a:r>
            <a:endParaRPr/>
          </a:p>
          <a:p>
            <a:pPr indent="0" lvl="0" marL="0" rtl="0" algn="l">
              <a:spcBef>
                <a:spcPts val="0"/>
              </a:spcBef>
              <a:spcAft>
                <a:spcPts val="0"/>
              </a:spcAft>
              <a:buNone/>
            </a:pPr>
            <a:r>
              <a:rPr lang="en"/>
              <a:t>raw numbers may easily mislead the public, because covid grows exponentially(100 confirmed cases is probably not far from actually being 1000 cases) -&gt; relying on raw numbers means we're accurately portraying the values, but inaccurately portraying the situation.</a:t>
            </a:r>
            <a:endParaRPr/>
          </a:p>
          <a:p>
            <a:pPr indent="0" lvl="0" marL="0" rtl="0" algn="l">
              <a:spcBef>
                <a:spcPts val="0"/>
              </a:spcBef>
              <a:spcAft>
                <a:spcPts val="0"/>
              </a:spcAft>
              <a:buNone/>
            </a:pPr>
            <a:r>
              <a:rPr lang="en"/>
              <a:t>People believe story of the vis they see; different portrayals tell different stories</a:t>
            </a:r>
            <a:endParaRPr/>
          </a:p>
          <a:p>
            <a:pPr indent="0" lvl="0" marL="0" rtl="0" algn="l">
              <a:spcBef>
                <a:spcPts val="0"/>
              </a:spcBef>
              <a:spcAft>
                <a:spcPts val="0"/>
              </a:spcAft>
              <a:buNone/>
            </a:pPr>
            <a:r>
              <a:rPr lang="en"/>
              <a:t>Last problem is that COVID data is outdated quickly</a:t>
            </a:r>
            <a:endParaRPr/>
          </a:p>
          <a:p>
            <a:pPr indent="0" lvl="0" marL="0" rtl="0" algn="l">
              <a:spcBef>
                <a:spcPts val="0"/>
              </a:spcBef>
              <a:spcAft>
                <a:spcPts val="0"/>
              </a:spcAft>
              <a:buNone/>
            </a:pPr>
            <a:r>
              <a:rPr lang="en"/>
              <a: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721d692f1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721d692f1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have Professors adapted to online learning? Testing strategies, homeworks, camera policies, cheating…</a:t>
            </a:r>
            <a:endParaRPr/>
          </a:p>
          <a:p>
            <a:pPr indent="0" lvl="0" marL="0" rtl="0" algn="l">
              <a:spcBef>
                <a:spcPts val="0"/>
              </a:spcBef>
              <a:spcAft>
                <a:spcPts val="0"/>
              </a:spcAft>
              <a:buNone/>
            </a:pPr>
            <a:r>
              <a:rPr lang="en"/>
              <a:t>How much are we actually learning?</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71f3aace5c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71f3aace5c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721d692f1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721d692f1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More recently (than these slides) many right-wing conspiracy accounts (including the former president) have been banned on Twitter, FB, and YouTube. How do you decide the boundaries of political speech? Live fact-checking and automatically flagged content is now a thing. (Parler, etc.)</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71f3aace5c_0_4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71f3aace5c_0_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71f3aace5c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71f3aace5c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71f3aace5c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71f3aace5c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Science done quickly in pandemic- leads to misinfo and confusion. This is also related to vaccine development and rollout. How do you balance safety (and the blowback from a potentially unsafe health advice/vaccine) with wanting to make progress as quickly as possible?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7219a455f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7219a455f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7219a455f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7219a455f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blue= decreasing</a:t>
            </a:r>
            <a:endParaRPr/>
          </a:p>
          <a:p>
            <a:pPr indent="0" lvl="0" marL="0" rtl="0" algn="l">
              <a:spcBef>
                <a:spcPts val="0"/>
              </a:spcBef>
              <a:spcAft>
                <a:spcPts val="0"/>
              </a:spcAft>
              <a:buNone/>
            </a:pPr>
            <a:r>
              <a:rPr lang="en"/>
              <a:t>red= increasing</a:t>
            </a:r>
            <a:endParaRPr/>
          </a:p>
          <a:p>
            <a:pPr indent="0" lvl="0" marL="0" rtl="0" algn="l">
              <a:spcBef>
                <a:spcPts val="0"/>
              </a:spcBef>
              <a:spcAft>
                <a:spcPts val="0"/>
              </a:spcAft>
              <a:buNone/>
            </a:pPr>
            <a:r>
              <a:rPr lang="en"/>
              <a:t>Doesn’t give relevant info abt pandemic- blue areas not necessarily doing best.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71f3aace5c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71f3aace5c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Discussion: Mental </a:t>
            </a:r>
            <a:r>
              <a:rPr lang="en"/>
              <a:t>exercise</a:t>
            </a:r>
            <a:r>
              <a:rPr lang="en"/>
              <a:t> of stepping backward in steps of 10yrs- imagine pandemic in 2020 then 2010-...-1990. (The real change is in technical infrastructure, which varies by region.)</a:t>
            </a:r>
            <a:endParaRPr/>
          </a:p>
          <a:p>
            <a:pPr indent="0" lvl="0" marL="0" rtl="0" algn="l">
              <a:spcBef>
                <a:spcPts val="0"/>
              </a:spcBef>
              <a:spcAft>
                <a:spcPts val="0"/>
              </a:spcAft>
              <a:buNone/>
            </a:pPr>
            <a:r>
              <a:rPr lang="en"/>
              <a:t>Mexico school broadcasted on tv</a:t>
            </a:r>
            <a:endParaRPr/>
          </a:p>
          <a:p>
            <a:pPr indent="0" lvl="0" marL="0" rtl="0" algn="l">
              <a:spcBef>
                <a:spcPts val="0"/>
              </a:spcBef>
              <a:spcAft>
                <a:spcPts val="0"/>
              </a:spcAft>
              <a:buNone/>
            </a:pPr>
            <a:r>
              <a:rPr lang="en"/>
              <a:t>The coronavirus pandemic has highlighted how telecommunications technology, and in particular the internet and world wide web, have become critical societal infrastructure. The world wide web is allowing us to maintain our traditional friends-and-family connections, allowing hyperlocal groups to form to respond to the crisis together, allowing our institutions to virtualize school and work, providing needed entertainment under all our pressure, allowing the coordination of charity, emergency response, and much more. And all the while responding admirably to the sudden demand changes.</a:t>
            </a:r>
            <a:endParaRPr/>
          </a:p>
          <a:p>
            <a:pPr indent="0" lvl="0" marL="0" rtl="0" algn="l">
              <a:spcBef>
                <a:spcPts val="0"/>
              </a:spcBef>
              <a:spcAft>
                <a:spcPts val="0"/>
              </a:spcAft>
              <a:buNone/>
            </a:pPr>
            <a:r>
              <a:rPr lang="en"/>
              <a:t>What has changed socially?</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7219a455f8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7219a455f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equity issues-data more </a:t>
            </a:r>
            <a:r>
              <a:rPr lang="en"/>
              <a:t>relevant in certain areas where counties have the thermometers</a:t>
            </a:r>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71f3aace5c_0_4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71f3aace5c_0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897054e34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897054e34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Luddism -&gt; Luddites that reject advanced tech; means people that reject technology because they do not think its useful</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ccc68382e4_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ccc68382e4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equity issues-data more relevant in certain areas where counties have the thermometers</a:t>
            </a:r>
            <a:endParaRPr/>
          </a:p>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897054e34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897054e34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71f3aace5c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71f3aace5c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Foreshadows the future of manufacturing economy- reduced turnover time coz of flexible economy</a:t>
            </a:r>
            <a:endParaRPr/>
          </a:p>
          <a:p>
            <a:pPr indent="0" lvl="0" marL="0" rtl="0" algn="l">
              <a:spcBef>
                <a:spcPts val="0"/>
              </a:spcBef>
              <a:spcAft>
                <a:spcPts val="0"/>
              </a:spcAft>
              <a:buNone/>
            </a:pPr>
            <a:r>
              <a:rPr lang="en"/>
              <a:t>CNY==NYC’</a:t>
            </a:r>
            <a:endParaRPr/>
          </a:p>
          <a:p>
            <a:pPr indent="0" lvl="0" marL="0" rtl="0" algn="l">
              <a:spcBef>
                <a:spcPts val="0"/>
              </a:spcBef>
              <a:spcAft>
                <a:spcPts val="0"/>
              </a:spcAft>
              <a:buNone/>
            </a:pPr>
            <a:r>
              <a:rPr lang="en"/>
              <a:t>Columbia makerspace (may have) done this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71f3aace5c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71f3aace5c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222222"/>
                </a:solidFill>
                <a:highlight>
                  <a:srgbClr val="F8F9FA"/>
                </a:highlight>
              </a:rPr>
              <a:t>Top Photo Description: This transmission electron microscope image shows SARS-CoV-2—also known as 2019-nCoV, the virus that causes COVID-19—isolated from a patient in the U.S. Virus particles are shown emerging from the surface of cells cultured in the lab. The spikes on the outer edge of the virus particles give coronaviruses their name, crown-like. Credit: NIAID-RML</a:t>
            </a:r>
            <a:endParaRPr sz="1000">
              <a:solidFill>
                <a:srgbClr val="222222"/>
              </a:solidFill>
              <a:highlight>
                <a:srgbClr val="F8F9FA"/>
              </a:highlight>
            </a:endParaRPr>
          </a:p>
          <a:p>
            <a:pPr indent="0" lvl="0" marL="0" rtl="0" algn="l">
              <a:spcBef>
                <a:spcPts val="0"/>
              </a:spcBef>
              <a:spcAft>
                <a:spcPts val="0"/>
              </a:spcAft>
              <a:buNone/>
            </a:pPr>
            <a:r>
              <a:t/>
            </a:r>
            <a:endParaRPr sz="1000">
              <a:solidFill>
                <a:srgbClr val="222222"/>
              </a:solidFill>
              <a:highlight>
                <a:srgbClr val="F8F9FA"/>
              </a:highlight>
            </a:endParaRPr>
          </a:p>
          <a:p>
            <a:pPr indent="0" lvl="0" marL="0" rtl="0" algn="l">
              <a:spcBef>
                <a:spcPts val="0"/>
              </a:spcBef>
              <a:spcAft>
                <a:spcPts val="0"/>
              </a:spcAft>
              <a:buNone/>
            </a:pPr>
            <a:r>
              <a:rPr lang="en" sz="1000">
                <a:solidFill>
                  <a:srgbClr val="222222"/>
                </a:solidFill>
                <a:highlight>
                  <a:srgbClr val="F8F9FA"/>
                </a:highlight>
              </a:rPr>
              <a:t>Bottom Photo Description: Structure of the ACE2 protein. Based on </a:t>
            </a:r>
            <a:r>
              <a:rPr lang="en" sz="1000">
                <a:solidFill>
                  <a:srgbClr val="663366"/>
                </a:solidFill>
                <a:highlight>
                  <a:srgbClr val="F8F9FA"/>
                </a:highlight>
                <a:uFill>
                  <a:noFill/>
                </a:uFill>
                <a:hlinkClick r:id="rId2">
                  <a:extLst>
                    <a:ext uri="{A12FA001-AC4F-418D-AE19-62706E023703}">
                      <ahyp:hlinkClr val="tx"/>
                    </a:ext>
                  </a:extLst>
                </a:hlinkClick>
              </a:rPr>
              <a:t>PyMOL</a:t>
            </a:r>
            <a:r>
              <a:rPr lang="en" sz="1000">
                <a:solidFill>
                  <a:srgbClr val="222222"/>
                </a:solidFill>
                <a:highlight>
                  <a:srgbClr val="F8F9FA"/>
                </a:highlight>
              </a:rPr>
              <a:t> rendering of PDB </a:t>
            </a:r>
            <a:r>
              <a:rPr lang="en" sz="1000">
                <a:solidFill>
                  <a:srgbClr val="663366"/>
                </a:solidFill>
                <a:uFill>
                  <a:noFill/>
                </a:uFill>
                <a:hlinkClick r:id="rId3">
                  <a:extLst>
                    <a:ext uri="{A12FA001-AC4F-418D-AE19-62706E023703}">
                      <ahyp:hlinkClr val="tx"/>
                    </a:ext>
                  </a:extLst>
                </a:hlinkClick>
              </a:rPr>
              <a:t>1r42</a:t>
            </a:r>
            <a:r>
              <a:rPr lang="en" sz="1000">
                <a:solidFill>
                  <a:srgbClr val="222222"/>
                </a:solidFill>
                <a:highlight>
                  <a:srgbClr val="F8F9FA"/>
                </a:highlight>
              </a:rPr>
              <a:t>.</a:t>
            </a:r>
            <a:endParaRPr sz="1000">
              <a:solidFill>
                <a:srgbClr val="222222"/>
              </a:solidFill>
              <a:highlight>
                <a:srgbClr val="F8F9FA"/>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71f3aace5c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71f3aace5c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897054e34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897054e34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Discussion: ask for zoom bomb experiences</a:t>
            </a:r>
            <a:endParaRPr/>
          </a:p>
          <a:p>
            <a:pPr indent="0" lvl="0" marL="0" rtl="0" algn="l">
              <a:spcBef>
                <a:spcPts val="0"/>
              </a:spcBef>
              <a:spcAft>
                <a:spcPts val="0"/>
              </a:spcAft>
              <a:buNone/>
            </a:pPr>
            <a:r>
              <a:rPr lang="en"/>
              <a:t>Security mindset: likely problem points for zoom security-&gt; seal up access points for inc security</a:t>
            </a:r>
            <a:endParaRPr/>
          </a:p>
          <a:p>
            <a:pPr indent="-298450" lvl="0" marL="457200" rtl="0" algn="l">
              <a:spcBef>
                <a:spcPts val="0"/>
              </a:spcBef>
              <a:spcAft>
                <a:spcPts val="0"/>
              </a:spcAft>
              <a:buSzPts val="1100"/>
              <a:buAutoNum type="arabicParenR"/>
            </a:pPr>
            <a:r>
              <a:rPr lang="en"/>
              <a:t>Essential tools/infrastructure for pandemic</a:t>
            </a:r>
            <a:endParaRPr/>
          </a:p>
          <a:p>
            <a:pPr indent="-298450" lvl="0" marL="457200" rtl="0" algn="l">
              <a:spcBef>
                <a:spcPts val="0"/>
              </a:spcBef>
              <a:spcAft>
                <a:spcPts val="0"/>
              </a:spcAft>
              <a:buSzPts val="1100"/>
              <a:buAutoNum type="arabicParenR"/>
            </a:pPr>
            <a:r>
              <a:rPr lang="en"/>
              <a:t>What are attack factors</a:t>
            </a:r>
            <a:endParaRPr/>
          </a:p>
          <a:p>
            <a:pPr indent="-298450" lvl="0" marL="457200" rtl="0" algn="l">
              <a:spcBef>
                <a:spcPts val="0"/>
              </a:spcBef>
              <a:spcAft>
                <a:spcPts val="0"/>
              </a:spcAft>
              <a:buSzPts val="1100"/>
              <a:buAutoNum type="arabicParenR"/>
            </a:pPr>
            <a:r>
              <a:rPr lang="en"/>
              <a:t>Security expert balances public uses tools while being secure/have a fall back</a:t>
            </a:r>
            <a:endParaRPr/>
          </a:p>
          <a:p>
            <a:pPr indent="0" lvl="0" marL="0" rtl="0" algn="l">
              <a:spcBef>
                <a:spcPts val="0"/>
              </a:spcBef>
              <a:spcAft>
                <a:spcPts val="0"/>
              </a:spcAft>
              <a:buNone/>
            </a:pPr>
            <a:r>
              <a:rPr lang="en"/>
              <a:t>Has this happened to you? (Similar to doxxing on Twitter or elsewhere)</a:t>
            </a:r>
            <a:endParaRPr/>
          </a:p>
          <a:p>
            <a:pPr indent="0" lvl="0" marL="45720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71f3aace5c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71f3aace5c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 just turning your camera off… hint hint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71f3aace5c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71f3aace5c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twitter.com/EvanMPeck/status/1235568532840120321"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0.png"/><Relationship Id="rId4" Type="http://schemas.openxmlformats.org/officeDocument/2006/relationships/hyperlink" Target="https://www.nytimes.com/2020/03/26/nyregion/new-york-homeless-students-coronavirus.html?searchResultPosition=5"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www.theverge.com/2020/3/5/21167102/apple-google-coronavirus-iphone-apps-android-misinformation-reject-ban" TargetMode="External"/><Relationship Id="rId4" Type="http://schemas.openxmlformats.org/officeDocument/2006/relationships/hyperlink" Target="https://www.lifesitenews.com/news/twitter-crackdown-on-coronavirus-misinformation-includes-censoring-joke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9.png"/><Relationship Id="rId4" Type="http://schemas.openxmlformats.org/officeDocument/2006/relationships/image" Target="../media/image1.jpg"/><Relationship Id="rId5" Type="http://schemas.openxmlformats.org/officeDocument/2006/relationships/image" Target="../media/image1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1" name="Shape 71"/>
        <p:cNvGrpSpPr/>
        <p:nvPr/>
      </p:nvGrpSpPr>
      <p:grpSpPr>
        <a:xfrm>
          <a:off x="0" y="0"/>
          <a:ext cx="0" cy="0"/>
          <a:chOff x="0" y="0"/>
          <a:chExt cx="0" cy="0"/>
        </a:xfrm>
      </p:grpSpPr>
      <p:sp>
        <p:nvSpPr>
          <p:cNvPr id="72" name="Google Shape;72;p13"/>
          <p:cNvSpPr txBox="1"/>
          <p:nvPr>
            <p:ph type="ctrTitle"/>
          </p:nvPr>
        </p:nvSpPr>
        <p:spPr>
          <a:xfrm>
            <a:off x="1755875" y="630225"/>
            <a:ext cx="69474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Technology and the COVID-19 Pandemic</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 Case Study in Society and Computer Science Ethics</a:t>
            </a:r>
            <a:endParaRPr/>
          </a:p>
        </p:txBody>
      </p:sp>
      <p:pic>
        <p:nvPicPr>
          <p:cNvPr id="74" name="Google Shape;74;p13"/>
          <p:cNvPicPr preferRelativeResize="0"/>
          <p:nvPr/>
        </p:nvPicPr>
        <p:blipFill>
          <a:blip r:embed="rId3">
            <a:alphaModFix/>
          </a:blip>
          <a:stretch>
            <a:fillRect/>
          </a:stretch>
        </p:blipFill>
        <p:spPr>
          <a:xfrm>
            <a:off x="590750" y="2638625"/>
            <a:ext cx="1780975" cy="1780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2"/>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Privacy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3"/>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Telling A Cautionary Tale</a:t>
            </a:r>
            <a:endParaRPr/>
          </a:p>
        </p:txBody>
      </p:sp>
      <p:sp>
        <p:nvSpPr>
          <p:cNvPr id="143" name="Google Shape;143;p23"/>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young man died of the coronavirus. His passing was shared on Twitter to caution other young people against dismissing the dangers of the virus to them.</a:t>
            </a:r>
            <a:endParaRPr/>
          </a:p>
          <a:p>
            <a:pPr indent="0" lvl="0" marL="0" rtl="0" algn="l">
              <a:spcBef>
                <a:spcPts val="1600"/>
              </a:spcBef>
              <a:spcAft>
                <a:spcPts val="0"/>
              </a:spcAft>
              <a:buNone/>
            </a:pPr>
            <a:r>
              <a:rPr lang="en"/>
              <a:t>The tweet sharing his story revealed his sex, age, employer, approximate time of death, and alleged the cause of death.</a:t>
            </a:r>
            <a:endParaRPr/>
          </a:p>
          <a:p>
            <a:pPr indent="0" lvl="0" marL="0" rtl="0" algn="l">
              <a:spcBef>
                <a:spcPts val="1600"/>
              </a:spcBef>
              <a:spcAft>
                <a:spcPts val="1600"/>
              </a:spcAft>
              <a:buNone/>
            </a:pPr>
            <a:r>
              <a:rPr lang="en"/>
              <a:t>Do you think this is enough to identify him?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4"/>
          <p:cNvSpPr txBox="1"/>
          <p:nvPr>
            <p:ph type="title"/>
          </p:nvPr>
        </p:nvSpPr>
        <p:spPr>
          <a:xfrm>
            <a:off x="1303875" y="575950"/>
            <a:ext cx="74181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Re-identification in </a:t>
            </a:r>
            <a:r>
              <a:rPr lang="en"/>
              <a:t>the</a:t>
            </a:r>
            <a:r>
              <a:rPr lang="en"/>
              <a:t> Information </a:t>
            </a:r>
            <a:r>
              <a:rPr lang="en"/>
              <a:t>Age</a:t>
            </a:r>
            <a:endParaRPr/>
          </a:p>
        </p:txBody>
      </p:sp>
      <p:sp>
        <p:nvSpPr>
          <p:cNvPr id="149" name="Google Shape;149;p2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Linking an anonymized data record to an individual is called a </a:t>
            </a:r>
            <a:r>
              <a:rPr i="1" lang="en"/>
              <a:t>re-identification attack</a:t>
            </a:r>
            <a:r>
              <a:rPr lang="en"/>
              <a:t>.</a:t>
            </a:r>
            <a:endParaRPr/>
          </a:p>
          <a:p>
            <a:pPr indent="0" lvl="0" marL="0" rtl="0" algn="l">
              <a:spcBef>
                <a:spcPts val="1600"/>
              </a:spcBef>
              <a:spcAft>
                <a:spcPts val="0"/>
              </a:spcAft>
              <a:buNone/>
            </a:pPr>
            <a:r>
              <a:rPr lang="en"/>
              <a:t>Often public records and a few pieces of information are enough.</a:t>
            </a:r>
            <a:endParaRPr/>
          </a:p>
          <a:p>
            <a:pPr indent="0" lvl="0" marL="0" rtl="0" algn="l">
              <a:spcBef>
                <a:spcPts val="1600"/>
              </a:spcBef>
              <a:spcAft>
                <a:spcPts val="1600"/>
              </a:spcAft>
              <a:buNone/>
            </a:pPr>
            <a:r>
              <a:rPr lang="en"/>
              <a:t>In 1998 Latanya Sweeney famously re-identified then-</a:t>
            </a:r>
            <a:r>
              <a:rPr lang="en"/>
              <a:t>Massachusetts</a:t>
            </a:r>
            <a:r>
              <a:rPr lang="en"/>
              <a:t> Governor William Weld from anonymized health records which released his date-of-birth, sex, and zip code.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DeTechting the Coronavirus</a:t>
            </a:r>
            <a:endParaRPr/>
          </a:p>
        </p:txBody>
      </p:sp>
      <p:sp>
        <p:nvSpPr>
          <p:cNvPr id="155" name="Google Shape;155;p25"/>
          <p:cNvSpPr txBox="1"/>
          <p:nvPr>
            <p:ph idx="1" type="body"/>
          </p:nvPr>
        </p:nvSpPr>
        <p:spPr>
          <a:xfrm>
            <a:off x="2410099" y="1595775"/>
            <a:ext cx="65892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Fever presents in 87.9% of symptomatic cases.</a:t>
            </a:r>
            <a:endParaRPr/>
          </a:p>
          <a:p>
            <a:pPr indent="0" lvl="0" marL="0" rtl="0" algn="l">
              <a:spcBef>
                <a:spcPts val="1600"/>
              </a:spcBef>
              <a:spcAft>
                <a:spcPts val="0"/>
              </a:spcAft>
              <a:buNone/>
            </a:pPr>
            <a:r>
              <a:rPr lang="en"/>
              <a:t>Thermometer guns are being widely deployed worldwide to check the temperature of citizens.</a:t>
            </a:r>
            <a:endParaRPr/>
          </a:p>
          <a:p>
            <a:pPr indent="0" lvl="0" marL="0" rtl="0" algn="l">
              <a:spcBef>
                <a:spcPts val="1600"/>
              </a:spcBef>
              <a:spcAft>
                <a:spcPts val="0"/>
              </a:spcAft>
              <a:buNone/>
            </a:pPr>
            <a:r>
              <a:rPr lang="en"/>
              <a:t>What are the privacy implications?</a:t>
            </a:r>
            <a:endParaRPr/>
          </a:p>
          <a:p>
            <a:pPr indent="0" lvl="0" marL="0" rtl="0" algn="l">
              <a:spcBef>
                <a:spcPts val="1600"/>
              </a:spcBef>
              <a:spcAft>
                <a:spcPts val="0"/>
              </a:spcAft>
              <a:buNone/>
            </a:pPr>
            <a:r>
              <a:rPr lang="en"/>
              <a:t>What if the guns are inaccurate? How accurate is good enough?</a:t>
            </a:r>
            <a:endParaRPr/>
          </a:p>
          <a:p>
            <a:pPr indent="0" lvl="0" marL="0" rtl="0" algn="l">
              <a:spcBef>
                <a:spcPts val="1600"/>
              </a:spcBef>
              <a:spcAft>
                <a:spcPts val="1600"/>
              </a:spcAft>
              <a:buNone/>
            </a:pPr>
            <a:r>
              <a:t/>
            </a:r>
            <a:endParaRPr/>
          </a:p>
        </p:txBody>
      </p:sp>
      <p:pic>
        <p:nvPicPr>
          <p:cNvPr id="156" name="Google Shape;156;p25"/>
          <p:cNvPicPr preferRelativeResize="0"/>
          <p:nvPr/>
        </p:nvPicPr>
        <p:blipFill>
          <a:blip r:embed="rId3">
            <a:alphaModFix/>
          </a:blip>
          <a:stretch>
            <a:fillRect/>
          </a:stretch>
        </p:blipFill>
        <p:spPr>
          <a:xfrm>
            <a:off x="231975" y="2007825"/>
            <a:ext cx="2105312" cy="217830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6"/>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Surveillance-Capitalism Style: “Smart” Thermometers</a:t>
            </a:r>
            <a:endParaRPr/>
          </a:p>
        </p:txBody>
      </p:sp>
      <p:sp>
        <p:nvSpPr>
          <p:cNvPr id="162" name="Google Shape;162;p26"/>
          <p:cNvSpPr txBox="1"/>
          <p:nvPr>
            <p:ph idx="1" type="body"/>
          </p:nvPr>
        </p:nvSpPr>
        <p:spPr>
          <a:xfrm>
            <a:off x="2410100" y="2060600"/>
            <a:ext cx="6321600" cy="253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Kinsa Smart Thermometers require an app to use. Readings are transmitted back to Kinsa.</a:t>
            </a:r>
            <a:endParaRPr/>
          </a:p>
          <a:p>
            <a:pPr indent="0" lvl="0" marL="0" rtl="0" algn="l">
              <a:spcBef>
                <a:spcPts val="1600"/>
              </a:spcBef>
              <a:spcAft>
                <a:spcPts val="1600"/>
              </a:spcAft>
              <a:buNone/>
            </a:pPr>
            <a:r>
              <a:rPr lang="en"/>
              <a:t>For COVID-19 Kinsa used the data to build a tool to </a:t>
            </a:r>
            <a:r>
              <a:rPr lang="en"/>
              <a:t>“guide public health first-responders to the areas needing further investigation and resources, because something outside of the ordinary is happening.”</a:t>
            </a:r>
            <a:endParaRPr/>
          </a:p>
        </p:txBody>
      </p:sp>
      <p:pic>
        <p:nvPicPr>
          <p:cNvPr id="163" name="Google Shape;163;p26"/>
          <p:cNvPicPr preferRelativeResize="0"/>
          <p:nvPr/>
        </p:nvPicPr>
        <p:blipFill>
          <a:blip r:embed="rId3">
            <a:alphaModFix/>
          </a:blip>
          <a:stretch>
            <a:fillRect/>
          </a:stretch>
        </p:blipFill>
        <p:spPr>
          <a:xfrm>
            <a:off x="224747" y="1484313"/>
            <a:ext cx="2105299" cy="217487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7"/>
          <p:cNvSpPr txBox="1"/>
          <p:nvPr>
            <p:ph type="title"/>
          </p:nvPr>
        </p:nvSpPr>
        <p:spPr>
          <a:xfrm>
            <a:off x="2467925" y="575950"/>
            <a:ext cx="62538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Detecti</a:t>
            </a:r>
            <a:r>
              <a:rPr lang="en"/>
              <a:t>on</a:t>
            </a:r>
            <a:r>
              <a:rPr lang="en"/>
              <a:t> via Computer Vision</a:t>
            </a:r>
            <a:endParaRPr/>
          </a:p>
        </p:txBody>
      </p:sp>
      <p:sp>
        <p:nvSpPr>
          <p:cNvPr id="169" name="Google Shape;169;p27"/>
          <p:cNvSpPr txBox="1"/>
          <p:nvPr>
            <p:ph idx="1" type="body"/>
          </p:nvPr>
        </p:nvSpPr>
        <p:spPr>
          <a:xfrm>
            <a:off x="4728200" y="1780200"/>
            <a:ext cx="4027500" cy="1583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What if infrared cameras and computer vision are used to screen individuals for fevers? How does your privacy analysis change?</a:t>
            </a:r>
            <a:endParaRPr/>
          </a:p>
        </p:txBody>
      </p:sp>
      <p:pic>
        <p:nvPicPr>
          <p:cNvPr id="170" name="Google Shape;170;p27"/>
          <p:cNvPicPr preferRelativeResize="0"/>
          <p:nvPr/>
        </p:nvPicPr>
        <p:blipFill>
          <a:blip r:embed="rId3">
            <a:alphaModFix/>
          </a:blip>
          <a:stretch>
            <a:fillRect/>
          </a:stretch>
        </p:blipFill>
        <p:spPr>
          <a:xfrm>
            <a:off x="356050" y="1327141"/>
            <a:ext cx="4027501" cy="309622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8"/>
          <p:cNvSpPr txBox="1"/>
          <p:nvPr>
            <p:ph type="title"/>
          </p:nvPr>
        </p:nvSpPr>
        <p:spPr>
          <a:xfrm>
            <a:off x="2012675" y="575950"/>
            <a:ext cx="67092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Facial-Recognition Contact Tracing</a:t>
            </a:r>
            <a:endParaRPr/>
          </a:p>
        </p:txBody>
      </p:sp>
      <p:sp>
        <p:nvSpPr>
          <p:cNvPr id="176" name="Google Shape;176;p28"/>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about determining who has been in proximity to an infected person by identifying them in video?</a:t>
            </a:r>
            <a:endParaRPr/>
          </a:p>
          <a:p>
            <a:pPr indent="0" lvl="0" marL="0" rtl="0" algn="l">
              <a:spcBef>
                <a:spcPts val="1600"/>
              </a:spcBef>
              <a:spcAft>
                <a:spcPts val="1600"/>
              </a:spcAft>
              <a:buNone/>
            </a:pPr>
            <a:r>
              <a:rPr lang="en"/>
              <a:t>Does it make a difference if the computer vision system actually identifies people or merely predicts whether they have a fever?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9"/>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Facial Recognition (Continued)</a:t>
            </a:r>
            <a:endParaRPr/>
          </a:p>
        </p:txBody>
      </p:sp>
      <p:sp>
        <p:nvSpPr>
          <p:cNvPr id="182" name="Google Shape;182;p29"/>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if the facial recognition software produces too many false positives? Or false negatives?</a:t>
            </a:r>
            <a:endParaRPr/>
          </a:p>
          <a:p>
            <a:pPr indent="0" lvl="0" marL="0" rtl="0" algn="l">
              <a:spcBef>
                <a:spcPts val="1600"/>
              </a:spcBef>
              <a:spcAft>
                <a:spcPts val="1600"/>
              </a:spcAft>
              <a:buNone/>
            </a:pPr>
            <a:r>
              <a:rPr lang="en"/>
              <a:t>What if it is biased in racial, gendered, socioeconomic or other similarly problematic ways?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0"/>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Collaborative Contact Tracing</a:t>
            </a:r>
            <a:endParaRPr/>
          </a:p>
        </p:txBody>
      </p:sp>
      <p:sp>
        <p:nvSpPr>
          <p:cNvPr id="188" name="Google Shape;188;p30"/>
          <p:cNvSpPr txBox="1"/>
          <p:nvPr>
            <p:ph idx="1" type="body"/>
          </p:nvPr>
        </p:nvSpPr>
        <p:spPr>
          <a:xfrm>
            <a:off x="2410100" y="1309825"/>
            <a:ext cx="6321600" cy="32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Remember the crypto session?</a:t>
            </a:r>
            <a:endParaRPr/>
          </a:p>
          <a:p>
            <a:pPr indent="0" lvl="0" marL="0" rtl="0" algn="l">
              <a:spcBef>
                <a:spcPts val="1600"/>
              </a:spcBef>
              <a:spcAft>
                <a:spcPts val="0"/>
              </a:spcAft>
              <a:buNone/>
            </a:pPr>
            <a:r>
              <a:rPr lang="en"/>
              <a:t>Private Kit: Safe Paths is an app that once fully developed can allow fully private contact tracing.</a:t>
            </a:r>
            <a:endParaRPr/>
          </a:p>
          <a:p>
            <a:pPr indent="0" lvl="0" marL="0" rtl="0" algn="l">
              <a:spcBef>
                <a:spcPts val="1600"/>
              </a:spcBef>
              <a:spcAft>
                <a:spcPts val="0"/>
              </a:spcAft>
              <a:buNone/>
            </a:pPr>
            <a:r>
              <a:rPr lang="en"/>
              <a:t>Individual’s location data is stored locally on their device.</a:t>
            </a:r>
            <a:endParaRPr/>
          </a:p>
          <a:p>
            <a:pPr indent="0" lvl="0" marL="0" rtl="0" algn="l">
              <a:spcBef>
                <a:spcPts val="1600"/>
              </a:spcBef>
              <a:spcAft>
                <a:spcPts val="1600"/>
              </a:spcAft>
              <a:buNone/>
            </a:pPr>
            <a:r>
              <a:rPr lang="en"/>
              <a:t>Broadcasts of infected individuals’ location trails can be locally and cryptographically compared against the user’s location trail, and notify the user if they have been in close proximity to someone who tested positive.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31"/>
          <p:cNvPicPr preferRelativeResize="0"/>
          <p:nvPr/>
        </p:nvPicPr>
        <p:blipFill>
          <a:blip r:embed="rId3">
            <a:alphaModFix/>
          </a:blip>
          <a:stretch>
            <a:fillRect/>
          </a:stretch>
        </p:blipFill>
        <p:spPr>
          <a:xfrm>
            <a:off x="1060525" y="473600"/>
            <a:ext cx="6186348" cy="44470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type="title"/>
          </p:nvPr>
        </p:nvSpPr>
        <p:spPr>
          <a:xfrm>
            <a:off x="272950" y="1727551"/>
            <a:ext cx="4045200" cy="1688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How is technology being used?</a:t>
            </a:r>
            <a:endParaRPr/>
          </a:p>
        </p:txBody>
      </p:sp>
      <p:sp>
        <p:nvSpPr>
          <p:cNvPr id="80" name="Google Shape;80;p14"/>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sz="3600"/>
              <a:t>The Good</a:t>
            </a:r>
            <a:endParaRPr sz="3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2"/>
          <p:cNvSpPr txBox="1"/>
          <p:nvPr>
            <p:ph type="title"/>
          </p:nvPr>
        </p:nvSpPr>
        <p:spPr>
          <a:xfrm>
            <a:off x="283100" y="712150"/>
            <a:ext cx="6681300" cy="383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Tech Democratization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3"/>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Viz or Not to Viz?</a:t>
            </a:r>
            <a:endParaRPr/>
          </a:p>
        </p:txBody>
      </p:sp>
      <p:sp>
        <p:nvSpPr>
          <p:cNvPr id="204" name="Google Shape;204;p33"/>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High quality tools, massive compute, and large amounts of publicly available and privately accumulated data have led to a tsunami of COVID-19 related visualizations.</a:t>
            </a:r>
            <a:endParaRPr/>
          </a:p>
          <a:p>
            <a:pPr indent="0" lvl="0" marL="0" rtl="0" algn="l">
              <a:spcBef>
                <a:spcPts val="1600"/>
              </a:spcBef>
              <a:spcAft>
                <a:spcPts val="0"/>
              </a:spcAft>
              <a:buNone/>
            </a:pPr>
            <a:r>
              <a:rPr lang="en"/>
              <a:t>How is this good? How is this bad? When is this fuzzy? How do we navigate the fuzz?</a:t>
            </a:r>
            <a:endParaRPr/>
          </a:p>
          <a:p>
            <a:pPr indent="0" lvl="0" marL="0" rtl="0" algn="l">
              <a:spcBef>
                <a:spcPts val="1600"/>
              </a:spcBef>
              <a:spcAft>
                <a:spcPts val="1600"/>
              </a:spcAft>
              <a:buNone/>
            </a:pPr>
            <a:r>
              <a:rPr lang="en"/>
              <a:t>Professor Evan Peck, an HCI researcher at Bucknell University has a great </a:t>
            </a:r>
            <a:r>
              <a:rPr lang="en" u="sng">
                <a:solidFill>
                  <a:schemeClr val="hlink"/>
                </a:solidFill>
                <a:hlinkClick r:id="rId3"/>
              </a:rPr>
              <a:t>tweet thread</a:t>
            </a:r>
            <a:r>
              <a:rPr lang="en"/>
              <a:t> on this.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34"/>
          <p:cNvPicPr preferRelativeResize="0"/>
          <p:nvPr/>
        </p:nvPicPr>
        <p:blipFill rotWithShape="1">
          <a:blip r:embed="rId3">
            <a:alphaModFix/>
          </a:blip>
          <a:srcRect b="45262" l="0" r="0" t="20348"/>
          <a:stretch/>
        </p:blipFill>
        <p:spPr>
          <a:xfrm>
            <a:off x="0" y="1525025"/>
            <a:ext cx="2694225" cy="1975152"/>
          </a:xfrm>
          <a:prstGeom prst="rect">
            <a:avLst/>
          </a:prstGeom>
          <a:noFill/>
          <a:ln>
            <a:noFill/>
          </a:ln>
        </p:spPr>
      </p:pic>
      <p:sp>
        <p:nvSpPr>
          <p:cNvPr id="210" name="Google Shape;210;p3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Access to Online Learning</a:t>
            </a:r>
            <a:endParaRPr/>
          </a:p>
        </p:txBody>
      </p:sp>
      <p:sp>
        <p:nvSpPr>
          <p:cNvPr id="211" name="Google Shape;211;p34"/>
          <p:cNvSpPr txBox="1"/>
          <p:nvPr>
            <p:ph idx="1" type="body"/>
          </p:nvPr>
        </p:nvSpPr>
        <p:spPr>
          <a:xfrm>
            <a:off x="25625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Many schools and universities worldwide (can you name one?) have transitioned to online classes. </a:t>
            </a:r>
            <a:endParaRPr/>
          </a:p>
          <a:p>
            <a:pPr indent="0" lvl="0" marL="0" rtl="0" algn="l">
              <a:spcBef>
                <a:spcPts val="1600"/>
              </a:spcBef>
              <a:spcAft>
                <a:spcPts val="1600"/>
              </a:spcAft>
              <a:buNone/>
            </a:pPr>
            <a:r>
              <a:rPr lang="en"/>
              <a:t>On 3/26/20, the New York times ran </a:t>
            </a:r>
            <a:r>
              <a:rPr lang="en" u="sng">
                <a:solidFill>
                  <a:schemeClr val="hlink"/>
                </a:solidFill>
                <a:hlinkClick r:id="rId4"/>
              </a:rPr>
              <a:t>a story</a:t>
            </a:r>
            <a:r>
              <a:rPr lang="en"/>
              <a:t> on a girl who couldn’t access virtual education because the homeless shelter in which she lives had no Wi-Fi. Many others face barriers to working or learning from home because they don’t have the right technology.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5"/>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Free Speech, Content Moderation, and Censorship</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6"/>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Freedom of (Mis)information</a:t>
            </a:r>
            <a:endParaRPr/>
          </a:p>
        </p:txBody>
      </p:sp>
      <p:sp>
        <p:nvSpPr>
          <p:cNvPr id="222" name="Google Shape;222;p36"/>
          <p:cNvSpPr txBox="1"/>
          <p:nvPr>
            <p:ph idx="1" type="body"/>
          </p:nvPr>
        </p:nvSpPr>
        <p:spPr>
          <a:xfrm>
            <a:off x="393150" y="1211350"/>
            <a:ext cx="8357700" cy="364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Apple, Google</a:t>
            </a:r>
            <a:r>
              <a:rPr lang="en"/>
              <a:t>, and </a:t>
            </a:r>
            <a:r>
              <a:rPr lang="en" u="sng">
                <a:solidFill>
                  <a:schemeClr val="hlink"/>
                </a:solidFill>
                <a:hlinkClick r:id="rId4"/>
              </a:rPr>
              <a:t>Twitter</a:t>
            </a:r>
            <a:r>
              <a:rPr lang="en"/>
              <a:t>, among others, are censoring content related to COVID-19. On Twitter:</a:t>
            </a:r>
            <a:endParaRPr/>
          </a:p>
          <a:p>
            <a:pPr indent="0" lvl="0" marL="0" rtl="0" algn="l">
              <a:spcBef>
                <a:spcPts val="1600"/>
              </a:spcBef>
              <a:spcAft>
                <a:spcPts val="0"/>
              </a:spcAft>
              <a:buNone/>
            </a:pPr>
            <a:r>
              <a:rPr lang="en" sz="1350">
                <a:solidFill>
                  <a:srgbClr val="333333"/>
                </a:solidFill>
                <a:highlight>
                  <a:srgbClr val="FFFFFF"/>
                </a:highlight>
                <a:latin typeface="Georgia"/>
                <a:ea typeface="Georgia"/>
                <a:cs typeface="Georgia"/>
                <a:sym typeface="Georgia"/>
              </a:rPr>
              <a:t>Content that may be removed includes “denial of global or local health authority recommendations” (such as discouraging people from engaging in “social distancing”); descriptions of “ineffective” treatment or prevention methods, “even if made in jest”; “denial of established scientific facts” from “global and local health authorities”; urging people to go out to local businesses in defiance of government mandates; statements such as “ignore news about COVID-19, it’s just an attempt to destroy capitalism by crashing the stock market”; “unverified” claims that could “incite people to action and cause widespread panic”; impersonation of official government bodies, including parody accounts; and more.</a:t>
            </a:r>
            <a:endParaRPr sz="1350">
              <a:solidFill>
                <a:srgbClr val="333333"/>
              </a:solidFill>
              <a:highlight>
                <a:srgbClr val="FFFFFF"/>
              </a:highlight>
              <a:latin typeface="Georgia"/>
              <a:ea typeface="Georgia"/>
              <a:cs typeface="Georgia"/>
              <a:sym typeface="Georgia"/>
            </a:endParaRPr>
          </a:p>
          <a:p>
            <a:pPr indent="0" lvl="0" marL="0" rtl="0" algn="l">
              <a:spcBef>
                <a:spcPts val="1600"/>
              </a:spcBef>
              <a:spcAft>
                <a:spcPts val="0"/>
              </a:spcAft>
              <a:buClr>
                <a:schemeClr val="dk2"/>
              </a:buClr>
              <a:buSzPts val="1100"/>
              <a:buFont typeface="Arial"/>
              <a:buNone/>
            </a:pPr>
            <a:r>
              <a:rPr lang="en"/>
              <a:t>Supporters argue that these measures will save lives. When is it appropriate to curtail speech? Can we make principled distinctions here?</a:t>
            </a:r>
            <a:endParaRPr/>
          </a:p>
          <a:p>
            <a:pPr indent="0" lvl="0" marL="0" rtl="0" algn="l">
              <a:spcBef>
                <a:spcPts val="1600"/>
              </a:spcBef>
              <a:spcAft>
                <a:spcPts val="0"/>
              </a:spcAft>
              <a:buNone/>
            </a:pPr>
            <a:r>
              <a:t/>
            </a:r>
            <a:endParaRPr sz="1350">
              <a:solidFill>
                <a:srgbClr val="333333"/>
              </a:solidFill>
              <a:highlight>
                <a:srgbClr val="FFFFFF"/>
              </a:highlight>
              <a:latin typeface="Georgia"/>
              <a:ea typeface="Georgia"/>
              <a:cs typeface="Georgia"/>
              <a:sym typeface="Georgia"/>
            </a:endParaRPr>
          </a:p>
          <a:p>
            <a:pPr indent="0" lvl="0" marL="0" rtl="0" algn="l">
              <a:spcBef>
                <a:spcPts val="1600"/>
              </a:spcBef>
              <a:spcAft>
                <a:spcPts val="1600"/>
              </a:spcAft>
              <a:buNone/>
            </a:pPr>
            <a:r>
              <a:t/>
            </a:r>
            <a:endParaRPr sz="1350">
              <a:solidFill>
                <a:srgbClr val="333333"/>
              </a:solidFill>
              <a:highlight>
                <a:srgbClr val="FFFFFF"/>
              </a:highlight>
              <a:latin typeface="Georgia"/>
              <a:ea typeface="Georgia"/>
              <a:cs typeface="Georgia"/>
              <a:sym typeface="Georgi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7"/>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Whose Voices are Amplified?</a:t>
            </a:r>
            <a:endParaRPr/>
          </a:p>
        </p:txBody>
      </p:sp>
      <p:sp>
        <p:nvSpPr>
          <p:cNvPr id="228" name="Google Shape;228;p37"/>
          <p:cNvSpPr txBox="1"/>
          <p:nvPr>
            <p:ph idx="1" type="body"/>
          </p:nvPr>
        </p:nvSpPr>
        <p:spPr>
          <a:xfrm>
            <a:off x="514346" y="1595775"/>
            <a:ext cx="82173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Politicians? Public health experts? Celebrities? Public figures?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Data: Its Limitations, Biases, and Rhetorical Forcefulness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9"/>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the case fatality rate?</a:t>
            </a:r>
            <a:endParaRPr/>
          </a:p>
        </p:txBody>
      </p:sp>
      <p:sp>
        <p:nvSpPr>
          <p:cNvPr id="239" name="Google Shape;239;p39"/>
          <p:cNvSpPr txBox="1"/>
          <p:nvPr>
            <p:ph idx="1" type="body"/>
          </p:nvPr>
        </p:nvSpPr>
        <p:spPr>
          <a:xfrm>
            <a:off x="383396" y="1595775"/>
            <a:ext cx="83484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Country-level differences lead to different estimated case fatality rates.</a:t>
            </a:r>
            <a:endParaRPr/>
          </a:p>
          <a:p>
            <a:pPr indent="0" lvl="0" marL="0" rtl="0" algn="l">
              <a:spcBef>
                <a:spcPts val="1600"/>
              </a:spcBef>
              <a:spcAft>
                <a:spcPts val="0"/>
              </a:spcAft>
              <a:buNone/>
            </a:pPr>
            <a:r>
              <a:rPr lang="en"/>
              <a:t>Yet there is a tension in plausibly explaining large differences.</a:t>
            </a:r>
            <a:endParaRPr/>
          </a:p>
          <a:p>
            <a:pPr indent="0" lvl="0" marL="0" rtl="0" algn="l">
              <a:spcBef>
                <a:spcPts val="1600"/>
              </a:spcBef>
              <a:spcAft>
                <a:spcPts val="0"/>
              </a:spcAft>
              <a:buNone/>
            </a:pPr>
            <a:r>
              <a:rPr lang="en"/>
              <a:t>Different modeling assumptions lead to different estimates for disease parameters.</a:t>
            </a:r>
            <a:endParaRPr/>
          </a:p>
          <a:p>
            <a:pPr indent="0" lvl="0" marL="0" rtl="0" algn="l">
              <a:spcBef>
                <a:spcPts val="1600"/>
              </a:spcBef>
              <a:spcAft>
                <a:spcPts val="0"/>
              </a:spcAft>
              <a:buNone/>
            </a:pPr>
            <a:r>
              <a:rPr lang="en"/>
              <a:t>Large amounts of uncertainty, and a high velocity of data generation and dissemination complicate estimation and communication.</a:t>
            </a:r>
            <a:endParaRPr/>
          </a:p>
          <a:p>
            <a:pPr indent="0" lvl="0" marL="0" rtl="0" algn="l">
              <a:spcBef>
                <a:spcPts val="1600"/>
              </a:spcBef>
              <a:spcAft>
                <a:spcPts val="1600"/>
              </a:spcAft>
              <a:buNone/>
            </a:pPr>
            <a:r>
              <a:rPr lang="en"/>
              <a:t>How to do all this responsibly?</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0"/>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Visualized What?</a:t>
            </a:r>
            <a:endParaRPr/>
          </a:p>
        </p:txBody>
      </p:sp>
      <p:sp>
        <p:nvSpPr>
          <p:cNvPr id="245" name="Google Shape;245;p40"/>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Remember Kinsa with it’s smart thermometers?</a:t>
            </a:r>
            <a:endParaRPr/>
          </a:p>
          <a:p>
            <a:pPr indent="0" lvl="0" marL="0" rtl="0" algn="l">
              <a:spcBef>
                <a:spcPts val="1600"/>
              </a:spcBef>
              <a:spcAft>
                <a:spcPts val="0"/>
              </a:spcAft>
              <a:buNone/>
            </a:pPr>
            <a:r>
              <a:rPr lang="en"/>
              <a:t>Their data is temperature readings of thermometer applications.</a:t>
            </a:r>
            <a:endParaRPr/>
          </a:p>
          <a:p>
            <a:pPr indent="0" lvl="0" marL="0" rtl="0" algn="l">
              <a:spcBef>
                <a:spcPts val="1600"/>
              </a:spcBef>
              <a:spcAft>
                <a:spcPts val="0"/>
              </a:spcAft>
              <a:buNone/>
            </a:pPr>
            <a:r>
              <a:rPr lang="en"/>
              <a:t>Who has these thermometers? Whose temperatures are being taken?</a:t>
            </a:r>
            <a:endParaRPr/>
          </a:p>
          <a:p>
            <a:pPr indent="0" lvl="0" marL="0" rtl="0" algn="l">
              <a:spcBef>
                <a:spcPts val="1600"/>
              </a:spcBef>
              <a:spcAft>
                <a:spcPts val="0"/>
              </a:spcAft>
              <a:buNone/>
            </a:pPr>
            <a:r>
              <a:rPr lang="en"/>
              <a:t>One of the maps their tool produces is a heat map of the “7 Day Trend in Illness Levels.” Here it is updated for March 25.</a:t>
            </a:r>
            <a:endParaRPr/>
          </a:p>
          <a:p>
            <a:pPr indent="0" lvl="0" marL="0" rtl="0" algn="l">
              <a:spcBef>
                <a:spcPts val="1600"/>
              </a:spcBef>
              <a:spcAft>
                <a:spcPts val="160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1"/>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Visualizing Trends in “Illness”</a:t>
            </a:r>
            <a:endParaRPr/>
          </a:p>
        </p:txBody>
      </p:sp>
      <p:pic>
        <p:nvPicPr>
          <p:cNvPr id="251" name="Google Shape;251;p41"/>
          <p:cNvPicPr preferRelativeResize="0"/>
          <p:nvPr/>
        </p:nvPicPr>
        <p:blipFill>
          <a:blip r:embed="rId3">
            <a:alphaModFix/>
          </a:blip>
          <a:stretch>
            <a:fillRect/>
          </a:stretch>
        </p:blipFill>
        <p:spPr>
          <a:xfrm>
            <a:off x="136575" y="1422250"/>
            <a:ext cx="5181949" cy="3070149"/>
          </a:xfrm>
          <a:prstGeom prst="rect">
            <a:avLst/>
          </a:prstGeom>
          <a:noFill/>
          <a:ln>
            <a:noFill/>
          </a:ln>
        </p:spPr>
      </p:pic>
      <p:sp>
        <p:nvSpPr>
          <p:cNvPr id="252" name="Google Shape;252;p41"/>
          <p:cNvSpPr txBox="1"/>
          <p:nvPr>
            <p:ph idx="1" type="body"/>
          </p:nvPr>
        </p:nvSpPr>
        <p:spPr>
          <a:xfrm>
            <a:off x="5292055" y="1465078"/>
            <a:ext cx="35160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t>
            </a:r>
            <a:r>
              <a:rPr lang="en"/>
              <a:t>hat story does this map tell?</a:t>
            </a:r>
            <a:endParaRPr/>
          </a:p>
          <a:p>
            <a:pPr indent="0" lvl="0" marL="0" rtl="0" algn="l">
              <a:spcBef>
                <a:spcPts val="1600"/>
              </a:spcBef>
              <a:spcAft>
                <a:spcPts val="0"/>
              </a:spcAft>
              <a:buNone/>
            </a:pPr>
            <a:r>
              <a:rPr lang="en"/>
              <a:t>How does that story change as you take into account your background knowledge about the pandemic?</a:t>
            </a:r>
            <a:endParaRPr/>
          </a:p>
          <a:p>
            <a:pPr indent="0" lvl="0" marL="0" rtl="0" algn="l">
              <a:spcBef>
                <a:spcPts val="1600"/>
              </a:spcBef>
              <a:spcAft>
                <a:spcPts val="1600"/>
              </a:spcAft>
              <a:buNone/>
            </a:pPr>
            <a:r>
              <a:rPr lang="en"/>
              <a:t>Note that this is </a:t>
            </a:r>
            <a:r>
              <a:rPr i="1" lang="en"/>
              <a:t>3/25/2020</a:t>
            </a:r>
            <a:r>
              <a:rPr lang="en"/>
              <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Connecting</a:t>
            </a:r>
            <a:r>
              <a:rPr lang="en"/>
              <a:t> People</a:t>
            </a:r>
            <a:endParaRPr/>
          </a:p>
        </p:txBody>
      </p:sp>
      <p:pic>
        <p:nvPicPr>
          <p:cNvPr id="86" name="Google Shape;86;p15"/>
          <p:cNvPicPr preferRelativeResize="0"/>
          <p:nvPr/>
        </p:nvPicPr>
        <p:blipFill>
          <a:blip r:embed="rId3">
            <a:alphaModFix/>
          </a:blip>
          <a:stretch>
            <a:fillRect/>
          </a:stretch>
        </p:blipFill>
        <p:spPr>
          <a:xfrm>
            <a:off x="255352" y="846750"/>
            <a:ext cx="1931451" cy="3451775"/>
          </a:xfrm>
          <a:prstGeom prst="rect">
            <a:avLst/>
          </a:prstGeom>
          <a:noFill/>
          <a:ln>
            <a:noFill/>
          </a:ln>
        </p:spPr>
      </p:pic>
      <p:sp>
        <p:nvSpPr>
          <p:cNvPr id="87" name="Google Shape;87;p15"/>
          <p:cNvSpPr txBox="1"/>
          <p:nvPr/>
        </p:nvSpPr>
        <p:spPr>
          <a:xfrm>
            <a:off x="192202" y="4207180"/>
            <a:ext cx="1807800" cy="32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050">
                <a:solidFill>
                  <a:srgbClr val="717171"/>
                </a:solidFill>
                <a:latin typeface="Times New Roman"/>
                <a:ea typeface="Times New Roman"/>
                <a:cs typeface="Times New Roman"/>
                <a:sym typeface="Times New Roman"/>
              </a:rPr>
              <a:t>Yifan Wu for BuzzFeed News</a:t>
            </a:r>
            <a:endParaRPr>
              <a:latin typeface="Lato"/>
              <a:ea typeface="Lato"/>
              <a:cs typeface="Lato"/>
              <a:sym typeface="Lato"/>
            </a:endParaRPr>
          </a:p>
        </p:txBody>
      </p:sp>
      <p:sp>
        <p:nvSpPr>
          <p:cNvPr id="88" name="Google Shape;88;p15"/>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Telecommunications technology has become critical societal infrastructure.</a:t>
            </a:r>
            <a:endParaRPr/>
          </a:p>
          <a:p>
            <a:pPr indent="0" lvl="0" marL="0" rtl="0" algn="l">
              <a:spcBef>
                <a:spcPts val="1600"/>
              </a:spcBef>
              <a:spcAft>
                <a:spcPts val="1600"/>
              </a:spcAft>
              <a:buNone/>
            </a:pPr>
            <a:r>
              <a:rPr lang="en"/>
              <a:t>The world wide web is allowing us to stay in touch with our family and friends, form hyperlocal groups to cope with the crisis, virtualize school, work, and other institutions, provide entertainment, coordinate charity and emergency response, and much much more.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2"/>
          <p:cNvSpPr txBox="1"/>
          <p:nvPr>
            <p:ph type="title"/>
          </p:nvPr>
        </p:nvSpPr>
        <p:spPr>
          <a:xfrm>
            <a:off x="1692800" y="575950"/>
            <a:ext cx="70293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Mapping (In)Equity in Data Collection</a:t>
            </a:r>
            <a:endParaRPr/>
          </a:p>
        </p:txBody>
      </p:sp>
      <p:sp>
        <p:nvSpPr>
          <p:cNvPr id="258" name="Google Shape;258;p42"/>
          <p:cNvSpPr txBox="1"/>
          <p:nvPr>
            <p:ph idx="1" type="body"/>
          </p:nvPr>
        </p:nvSpPr>
        <p:spPr>
          <a:xfrm>
            <a:off x="5418406" y="1595775"/>
            <a:ext cx="33132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Kinsa also publishes a map of “Atypical Illness Levels.”</a:t>
            </a:r>
            <a:endParaRPr/>
          </a:p>
          <a:p>
            <a:pPr indent="0" lvl="0" marL="0" rtl="0" algn="l">
              <a:spcBef>
                <a:spcPts val="1600"/>
              </a:spcBef>
              <a:spcAft>
                <a:spcPts val="0"/>
              </a:spcAft>
              <a:buNone/>
            </a:pPr>
            <a:r>
              <a:rPr lang="en"/>
              <a:t>Remember those equity issues we mentioned?</a:t>
            </a:r>
            <a:endParaRPr/>
          </a:p>
          <a:p>
            <a:pPr indent="0" lvl="0" marL="0" rtl="0" algn="l">
              <a:spcBef>
                <a:spcPts val="1600"/>
              </a:spcBef>
              <a:spcAft>
                <a:spcPts val="1600"/>
              </a:spcAft>
              <a:buNone/>
            </a:pPr>
            <a:r>
              <a:rPr lang="en"/>
              <a:t>Large swaths of the map are labeled N/A because they do not have enough data to apply their model.</a:t>
            </a:r>
            <a:endParaRPr/>
          </a:p>
        </p:txBody>
      </p:sp>
      <p:pic>
        <p:nvPicPr>
          <p:cNvPr id="259" name="Google Shape;259;p42"/>
          <p:cNvPicPr preferRelativeResize="0"/>
          <p:nvPr/>
        </p:nvPicPr>
        <p:blipFill>
          <a:blip r:embed="rId3">
            <a:alphaModFix/>
          </a:blip>
          <a:stretch>
            <a:fillRect/>
          </a:stretch>
        </p:blipFill>
        <p:spPr>
          <a:xfrm>
            <a:off x="107228" y="1503175"/>
            <a:ext cx="5354575" cy="31875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3"/>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 Final Thought:</a:t>
            </a:r>
            <a:endParaRPr/>
          </a:p>
          <a:p>
            <a:pPr indent="0" lvl="0" marL="0" rtl="0" algn="l">
              <a:spcBef>
                <a:spcPts val="0"/>
              </a:spcBef>
              <a:spcAft>
                <a:spcPts val="0"/>
              </a:spcAft>
              <a:buNone/>
            </a:pPr>
            <a:r>
              <a:rPr lang="en"/>
              <a:t>Are these problems of the tech? Or problems exposed by the tech?</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4"/>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Technological Solutionism versus Luddism</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5"/>
          <p:cNvSpPr txBox="1"/>
          <p:nvPr>
            <p:ph type="title"/>
          </p:nvPr>
        </p:nvSpPr>
        <p:spPr>
          <a:xfrm>
            <a:off x="1692800" y="575950"/>
            <a:ext cx="70293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CS, Ethics, and Society at Columbia</a:t>
            </a:r>
            <a:endParaRPr/>
          </a:p>
        </p:txBody>
      </p:sp>
      <p:sp>
        <p:nvSpPr>
          <p:cNvPr id="275" name="Google Shape;275;p45"/>
          <p:cNvSpPr txBox="1"/>
          <p:nvPr>
            <p:ph idx="1" type="body"/>
          </p:nvPr>
        </p:nvSpPr>
        <p:spPr>
          <a:xfrm>
            <a:off x="600650" y="3254800"/>
            <a:ext cx="8013300" cy="412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Ron Baecker                       Augustin Chaintreau                            Steve Bellovin</a:t>
            </a:r>
            <a:endParaRPr/>
          </a:p>
        </p:txBody>
      </p:sp>
      <p:pic>
        <p:nvPicPr>
          <p:cNvPr id="276" name="Google Shape;276;p45"/>
          <p:cNvPicPr preferRelativeResize="0"/>
          <p:nvPr/>
        </p:nvPicPr>
        <p:blipFill rotWithShape="1">
          <a:blip r:embed="rId3">
            <a:alphaModFix/>
          </a:blip>
          <a:srcRect b="0" l="0" r="0" t="0"/>
          <a:stretch/>
        </p:blipFill>
        <p:spPr>
          <a:xfrm>
            <a:off x="5913711" y="1356775"/>
            <a:ext cx="2606439" cy="1752600"/>
          </a:xfrm>
          <a:prstGeom prst="rect">
            <a:avLst/>
          </a:prstGeom>
          <a:noFill/>
          <a:ln>
            <a:noFill/>
          </a:ln>
        </p:spPr>
      </p:pic>
      <p:pic>
        <p:nvPicPr>
          <p:cNvPr descr="Dr. Augustin Chaintreau - AI4ALL" id="277" name="Google Shape;277;p45"/>
          <p:cNvPicPr preferRelativeResize="0"/>
          <p:nvPr/>
        </p:nvPicPr>
        <p:blipFill>
          <a:blip r:embed="rId4">
            <a:alphaModFix/>
          </a:blip>
          <a:stretch>
            <a:fillRect/>
          </a:stretch>
        </p:blipFill>
        <p:spPr>
          <a:xfrm>
            <a:off x="3172775" y="1356775"/>
            <a:ext cx="1752600" cy="1752600"/>
          </a:xfrm>
          <a:prstGeom prst="rect">
            <a:avLst/>
          </a:prstGeom>
          <a:noFill/>
          <a:ln>
            <a:noFill/>
          </a:ln>
        </p:spPr>
      </p:pic>
      <p:pic>
        <p:nvPicPr>
          <p:cNvPr descr="Ronald M. Baecker – CS-Can|Info-Can" id="278" name="Google Shape;278;p45"/>
          <p:cNvPicPr preferRelativeResize="0"/>
          <p:nvPr/>
        </p:nvPicPr>
        <p:blipFill>
          <a:blip r:embed="rId5">
            <a:alphaModFix/>
          </a:blip>
          <a:stretch>
            <a:fillRect/>
          </a:stretch>
        </p:blipFill>
        <p:spPr>
          <a:xfrm>
            <a:off x="600650" y="1356775"/>
            <a:ext cx="1752600" cy="17526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82" name="Shape 282"/>
        <p:cNvGrpSpPr/>
        <p:nvPr/>
      </p:nvGrpSpPr>
      <p:grpSpPr>
        <a:xfrm>
          <a:off x="0" y="0"/>
          <a:ext cx="0" cy="0"/>
          <a:chOff x="0" y="0"/>
          <a:chExt cx="0" cy="0"/>
        </a:xfrm>
      </p:grpSpPr>
      <p:sp>
        <p:nvSpPr>
          <p:cNvPr id="283" name="Google Shape;283;p46"/>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DNS Abuse</a:t>
            </a:r>
            <a:endParaRPr/>
          </a:p>
        </p:txBody>
      </p:sp>
      <p:sp>
        <p:nvSpPr>
          <p:cNvPr id="284" name="Google Shape;284;p46"/>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Using technologies to exploit people.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Emergency 3D Printing</a:t>
            </a:r>
            <a:endParaRPr/>
          </a:p>
        </p:txBody>
      </p:sp>
      <p:sp>
        <p:nvSpPr>
          <p:cNvPr id="94" name="Google Shape;94;p16"/>
          <p:cNvSpPr txBox="1"/>
          <p:nvPr>
            <p:ph idx="1" type="body"/>
          </p:nvPr>
        </p:nvSpPr>
        <p:spPr>
          <a:xfrm>
            <a:off x="4512554" y="1595775"/>
            <a:ext cx="42192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3D printing enthusiasts worldwide are helping to fill some of the emergency demand for products.</a:t>
            </a:r>
            <a:endParaRPr/>
          </a:p>
          <a:p>
            <a:pPr indent="0" lvl="0" marL="0" rtl="0" algn="l">
              <a:spcBef>
                <a:spcPts val="1600"/>
              </a:spcBef>
              <a:spcAft>
                <a:spcPts val="1600"/>
              </a:spcAft>
              <a:buNone/>
            </a:pPr>
            <a:r>
              <a:rPr lang="en"/>
              <a:t>A couple in Liverpool, New York designed a printable face shield and posted the design online.</a:t>
            </a:r>
            <a:endParaRPr/>
          </a:p>
        </p:txBody>
      </p:sp>
      <p:pic>
        <p:nvPicPr>
          <p:cNvPr id="95" name="Google Shape;95;p16"/>
          <p:cNvPicPr preferRelativeResize="0"/>
          <p:nvPr/>
        </p:nvPicPr>
        <p:blipFill>
          <a:blip r:embed="rId3">
            <a:alphaModFix/>
          </a:blip>
          <a:stretch>
            <a:fillRect/>
          </a:stretch>
        </p:blipFill>
        <p:spPr>
          <a:xfrm>
            <a:off x="628575" y="1347775"/>
            <a:ext cx="3500894" cy="30023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7"/>
          <p:cNvSpPr txBox="1"/>
          <p:nvPr>
            <p:ph idx="1" type="body"/>
          </p:nvPr>
        </p:nvSpPr>
        <p:spPr>
          <a:xfrm>
            <a:off x="2532274" y="1336438"/>
            <a:ext cx="62898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Fold@home is a project that allows individuals to volunteer their computing power to study protein dynamics through simulation.</a:t>
            </a:r>
            <a:endParaRPr/>
          </a:p>
          <a:p>
            <a:pPr indent="0" lvl="0" marL="0" rtl="0" algn="l">
              <a:spcBef>
                <a:spcPts val="1600"/>
              </a:spcBef>
              <a:spcAft>
                <a:spcPts val="0"/>
              </a:spcAft>
              <a:buNone/>
            </a:pPr>
            <a:r>
              <a:rPr lang="en"/>
              <a:t>Fold@home is running simulations to understand COVID-19 and potentially develop therapeutics.</a:t>
            </a:r>
            <a:endParaRPr/>
          </a:p>
          <a:p>
            <a:pPr indent="0" lvl="0" marL="0" rtl="0" algn="l">
              <a:spcBef>
                <a:spcPts val="1600"/>
              </a:spcBef>
              <a:spcAft>
                <a:spcPts val="1600"/>
              </a:spcAft>
              <a:buNone/>
            </a:pPr>
            <a:r>
              <a:rPr lang="en"/>
              <a:t>Top: coronavirus. Bottom: An enzyme ACE2 associated with coronavirus uptake.</a:t>
            </a:r>
            <a:endParaRPr/>
          </a:p>
        </p:txBody>
      </p:sp>
      <p:sp>
        <p:nvSpPr>
          <p:cNvPr id="101" name="Google Shape;101;p17"/>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Citizen Science</a:t>
            </a:r>
            <a:endParaRPr/>
          </a:p>
        </p:txBody>
      </p:sp>
      <p:pic>
        <p:nvPicPr>
          <p:cNvPr id="102" name="Google Shape;102;p17"/>
          <p:cNvPicPr preferRelativeResize="0"/>
          <p:nvPr/>
        </p:nvPicPr>
        <p:blipFill>
          <a:blip r:embed="rId3">
            <a:alphaModFix/>
          </a:blip>
          <a:stretch>
            <a:fillRect/>
          </a:stretch>
        </p:blipFill>
        <p:spPr>
          <a:xfrm>
            <a:off x="189637" y="778866"/>
            <a:ext cx="2142397" cy="1673728"/>
          </a:xfrm>
          <a:prstGeom prst="rect">
            <a:avLst/>
          </a:prstGeom>
          <a:noFill/>
          <a:ln>
            <a:noFill/>
          </a:ln>
        </p:spPr>
      </p:pic>
      <p:sp>
        <p:nvSpPr>
          <p:cNvPr id="103" name="Google Shape;103;p17"/>
          <p:cNvSpPr txBox="1"/>
          <p:nvPr/>
        </p:nvSpPr>
        <p:spPr>
          <a:xfrm>
            <a:off x="145384" y="2392369"/>
            <a:ext cx="2252100" cy="31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latin typeface="Lato"/>
                <a:ea typeface="Lato"/>
                <a:cs typeface="Lato"/>
                <a:sym typeface="Lato"/>
              </a:rPr>
              <a:t>NIAID / CC BY (https://creativecommons.org/licenses/by/2.0)</a:t>
            </a:r>
            <a:endParaRPr sz="600">
              <a:latin typeface="Lato"/>
              <a:ea typeface="Lato"/>
              <a:cs typeface="Lato"/>
              <a:sym typeface="Lato"/>
            </a:endParaRPr>
          </a:p>
        </p:txBody>
      </p:sp>
      <p:pic>
        <p:nvPicPr>
          <p:cNvPr id="104" name="Google Shape;104;p17"/>
          <p:cNvPicPr preferRelativeResize="0"/>
          <p:nvPr/>
        </p:nvPicPr>
        <p:blipFill>
          <a:blip r:embed="rId4">
            <a:alphaModFix/>
          </a:blip>
          <a:stretch>
            <a:fillRect/>
          </a:stretch>
        </p:blipFill>
        <p:spPr>
          <a:xfrm>
            <a:off x="189625" y="2789512"/>
            <a:ext cx="2142401" cy="1674412"/>
          </a:xfrm>
          <a:prstGeom prst="rect">
            <a:avLst/>
          </a:prstGeom>
          <a:noFill/>
          <a:ln>
            <a:noFill/>
          </a:ln>
        </p:spPr>
      </p:pic>
      <p:sp>
        <p:nvSpPr>
          <p:cNvPr id="105" name="Google Shape;105;p17"/>
          <p:cNvSpPr txBox="1"/>
          <p:nvPr/>
        </p:nvSpPr>
        <p:spPr>
          <a:xfrm>
            <a:off x="189625" y="4463925"/>
            <a:ext cx="2917200" cy="31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latin typeface="Lato"/>
                <a:ea typeface="Lato"/>
                <a:cs typeface="Lato"/>
                <a:sym typeface="Lato"/>
              </a:rPr>
              <a:t>EMW</a:t>
            </a:r>
            <a:r>
              <a:rPr lang="en" sz="600">
                <a:latin typeface="Lato"/>
                <a:ea typeface="Lato"/>
                <a:cs typeface="Lato"/>
                <a:sym typeface="Lato"/>
              </a:rPr>
              <a:t> / CC BY-SA (</a:t>
            </a:r>
            <a:r>
              <a:rPr lang="en" sz="600">
                <a:latin typeface="Lato"/>
                <a:ea typeface="Lato"/>
                <a:cs typeface="Lato"/>
                <a:sym typeface="Lato"/>
              </a:rPr>
              <a:t>https://creativecommons.org/licenses/by-sa/3.0/deed.en</a:t>
            </a:r>
            <a:r>
              <a:rPr lang="en" sz="600">
                <a:latin typeface="Lato"/>
                <a:ea typeface="Lato"/>
                <a:cs typeface="Lato"/>
                <a:sym typeface="Lato"/>
              </a:rPr>
              <a:t>)</a:t>
            </a:r>
            <a:endParaRPr sz="600">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8"/>
          <p:cNvSpPr txBox="1"/>
          <p:nvPr>
            <p:ph type="title"/>
          </p:nvPr>
        </p:nvSpPr>
        <p:spPr>
          <a:xfrm>
            <a:off x="272950" y="1727551"/>
            <a:ext cx="4045200" cy="1688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How is technology being used?</a:t>
            </a:r>
            <a:endParaRPr/>
          </a:p>
        </p:txBody>
      </p:sp>
      <p:sp>
        <p:nvSpPr>
          <p:cNvPr id="111" name="Google Shape;111;p18"/>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sz="3600"/>
              <a:t>The Bad</a:t>
            </a:r>
            <a:endParaRPr sz="3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9"/>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Zoom Bombing</a:t>
            </a:r>
            <a:endParaRPr/>
          </a:p>
        </p:txBody>
      </p:sp>
      <p:sp>
        <p:nvSpPr>
          <p:cNvPr id="117" name="Google Shape;117;p19"/>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Exploiting security issues in software.</a:t>
            </a:r>
            <a:endParaRPr/>
          </a:p>
          <a:p>
            <a:pPr indent="0" lvl="0" marL="0" rtl="0" algn="l">
              <a:spcBef>
                <a:spcPts val="1600"/>
              </a:spcBef>
              <a:spcAft>
                <a:spcPts val="0"/>
              </a:spcAft>
              <a:buNone/>
            </a:pPr>
            <a:r>
              <a:rPr lang="en"/>
              <a:t>Bombers, who can be as young as preteenagers, have raided everything from kindergarten classes to substance-abuse support group meetings.</a:t>
            </a:r>
            <a:endParaRPr/>
          </a:p>
          <a:p>
            <a:pPr indent="0" lvl="0" marL="0" rtl="0" algn="l">
              <a:spcBef>
                <a:spcPts val="1600"/>
              </a:spcBef>
              <a:spcAft>
                <a:spcPts val="0"/>
              </a:spcAft>
              <a:buNone/>
            </a:pPr>
            <a:r>
              <a:rPr lang="en"/>
              <a:t>Beyond Zoom, how do you plan for a pandemic security scenario?</a:t>
            </a:r>
            <a:endParaRPr/>
          </a:p>
          <a:p>
            <a:pPr indent="0" lvl="0" marL="0" rtl="0" algn="l">
              <a:spcBef>
                <a:spcPts val="1600"/>
              </a:spcBef>
              <a:spcAft>
                <a:spcPts val="1600"/>
              </a:spcAft>
              <a:buNone/>
            </a:pPr>
            <a:r>
              <a:rPr lang="en"/>
              <a:t>CS 1004 was Zoom-bombed Spring ‘20.</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0"/>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Avoiding Commitments</a:t>
            </a:r>
            <a:endParaRPr/>
          </a:p>
        </p:txBody>
      </p:sp>
      <p:sp>
        <p:nvSpPr>
          <p:cNvPr id="123" name="Google Shape;123;p20"/>
          <p:cNvSpPr txBox="1"/>
          <p:nvPr>
            <p:ph idx="1" type="body"/>
          </p:nvPr>
        </p:nvSpPr>
        <p:spPr>
          <a:xfrm>
            <a:off x="429358" y="2074951"/>
            <a:ext cx="2110500" cy="496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Are you there???</a:t>
            </a:r>
            <a:endParaRPr/>
          </a:p>
        </p:txBody>
      </p:sp>
      <p:pic>
        <p:nvPicPr>
          <p:cNvPr id="124" name="Google Shape;124;p20"/>
          <p:cNvPicPr preferRelativeResize="0"/>
          <p:nvPr/>
        </p:nvPicPr>
        <p:blipFill>
          <a:blip r:embed="rId3">
            <a:alphaModFix/>
          </a:blip>
          <a:stretch>
            <a:fillRect/>
          </a:stretch>
        </p:blipFill>
        <p:spPr>
          <a:xfrm>
            <a:off x="2981181" y="1347150"/>
            <a:ext cx="3181635" cy="3146576"/>
          </a:xfrm>
          <a:prstGeom prst="rect">
            <a:avLst/>
          </a:prstGeom>
          <a:noFill/>
          <a:ln>
            <a:noFill/>
          </a:ln>
        </p:spPr>
      </p:pic>
      <p:sp>
        <p:nvSpPr>
          <p:cNvPr id="125" name="Google Shape;125;p20"/>
          <p:cNvSpPr txBox="1"/>
          <p:nvPr>
            <p:ph idx="1" type="body"/>
          </p:nvPr>
        </p:nvSpPr>
        <p:spPr>
          <a:xfrm>
            <a:off x="6611358" y="3354301"/>
            <a:ext cx="2110500" cy="496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Are you there???</a:t>
            </a:r>
            <a:endParaRPr/>
          </a:p>
        </p:txBody>
      </p:sp>
      <p:sp>
        <p:nvSpPr>
          <p:cNvPr id="126" name="Google Shape;126;p20"/>
          <p:cNvSpPr txBox="1"/>
          <p:nvPr>
            <p:ph idx="1" type="body"/>
          </p:nvPr>
        </p:nvSpPr>
        <p:spPr>
          <a:xfrm>
            <a:off x="289750" y="3354299"/>
            <a:ext cx="2110500" cy="879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Did we make these slides for nothing?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ph type="title"/>
          </p:nvPr>
        </p:nvSpPr>
        <p:spPr>
          <a:xfrm>
            <a:off x="272950" y="1727551"/>
            <a:ext cx="4045200" cy="1688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How is technology being used?</a:t>
            </a:r>
            <a:endParaRPr/>
          </a:p>
        </p:txBody>
      </p:sp>
      <p:sp>
        <p:nvSpPr>
          <p:cNvPr id="132" name="Google Shape;132;p2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sz="3600"/>
              <a:t>And t</a:t>
            </a:r>
            <a:r>
              <a:rPr lang="en" sz="3600"/>
              <a:t>he Fuzzy</a:t>
            </a:r>
            <a:endParaRPr sz="3600"/>
          </a:p>
        </p:txBody>
      </p:sp>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