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5143500" cx="9144000"/>
  <p:notesSz cx="6858000" cy="9144000"/>
  <p:embeddedFontLst>
    <p:embeddedFont>
      <p:font typeface="Raleway"/>
      <p:regular r:id="rId49"/>
      <p:bold r:id="rId50"/>
      <p:italic r:id="rId51"/>
      <p:boldItalic r:id="rId52"/>
    </p:embeddedFont>
    <p:embeddedFont>
      <p:font typeface="Lat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DBFE0F-87D9-49B9-9C6A-DD3FB88BC38A}">
  <a:tblStyle styleId="{8BDBFE0F-87D9-49B9-9C6A-DD3FB88BC38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italic.fntdata"/><Relationship Id="rId50" Type="http://schemas.openxmlformats.org/officeDocument/2006/relationships/font" Target="fonts/Raleway-bold.fntdata"/><Relationship Id="rId53" Type="http://schemas.openxmlformats.org/officeDocument/2006/relationships/font" Target="fonts/Lato-regular.fntdata"/><Relationship Id="rId52" Type="http://schemas.openxmlformats.org/officeDocument/2006/relationships/font" Target="fonts/Raleway-boldItalic.fntdata"/><Relationship Id="rId11" Type="http://schemas.openxmlformats.org/officeDocument/2006/relationships/slide" Target="slides/slide6.xml"/><Relationship Id="rId55" Type="http://schemas.openxmlformats.org/officeDocument/2006/relationships/font" Target="fonts/Lato-italic.fntdata"/><Relationship Id="rId10" Type="http://schemas.openxmlformats.org/officeDocument/2006/relationships/slide" Target="slides/slide5.xml"/><Relationship Id="rId54"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La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owardsdatascience.com/classifying-facial-emotions-via-machine-learning-5aac111932d3"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verge.com/2018/10/24/18013392/self-driving-car-ethics-dilemma-mit-study-moral-machine-results" TargetMode="External"/><Relationship Id="rId3" Type="http://schemas.openxmlformats.org/officeDocument/2006/relationships/hyperlink" Target="https://www.nytimes.com/2016/09/21/technology/the-15-point-federal-checklist-for-self-driving-cars.html" TargetMode="External"/><Relationship Id="rId4" Type="http://schemas.openxmlformats.org/officeDocument/2006/relationships/hyperlink" Target="http://moralmachine.mit.edu/"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iktok.com/@jojobiden46/video/6909519851325279493?sender_device=pc&amp;sender_web_id=6891433687549642245&amp;is_from_webapp=v2&amp;is_copy_url=0" TargetMode="External"/><Relationship Id="rId3" Type="http://schemas.openxmlformats.org/officeDocument/2006/relationships/hyperlink" Target="https://www.tiktok.com/@jojobiden46/video/6888445134149668101?sender_device=pc&amp;sender_web_id=6891433687549642245&amp;is_from_webapp=v2&amp;is_copy_url=0"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iaacblog.com/projects/end-emotional-privacy-2/"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blog.practicalethics.ox.ac.uk/2014/03/computer-vision-and-emotional-privacy/" TargetMode="External"/><Relationship Id="rId3" Type="http://schemas.openxmlformats.org/officeDocument/2006/relationships/hyperlink" Target="https://ucsdnews.ucsd.edu/feature/computers_spot_false_faces_better_than_people"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6e18099298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39" name="Google Shape;139;g6e18099298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6e18099298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latin typeface="Calibri"/>
                <a:ea typeface="Calibri"/>
                <a:cs typeface="Calibri"/>
                <a:sym typeface="Calibri"/>
              </a:rPr>
              <a:t>Brittany Spears</a:t>
            </a:r>
            <a:endParaRPr>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6e18099298_1_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7" name="Google Shape;157;g6e18099298_1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6e18099298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6e18099298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6e18099298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6e18099298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labels from a computer or survey?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6e18099298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6e18099298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https://towardsdatascience.com/classifying-facial-emotions-via-machine-learning-5aac111932d3</a:t>
            </a:r>
            <a:endParaRPr/>
          </a:p>
          <a:p>
            <a:pPr indent="0" lvl="0" marL="0" rtl="0" algn="l">
              <a:spcBef>
                <a:spcPts val="0"/>
              </a:spcBef>
              <a:spcAft>
                <a:spcPts val="0"/>
              </a:spcAft>
              <a:buNone/>
            </a:pPr>
            <a:r>
              <a:rPr lang="en"/>
              <a:t>One approach to recognize emotions from images</a:t>
            </a:r>
            <a:endParaRPr/>
          </a:p>
          <a:p>
            <a:pPr indent="0" lvl="0" marL="0" rtl="0" algn="l">
              <a:spcBef>
                <a:spcPts val="0"/>
              </a:spcBef>
              <a:spcAft>
                <a:spcPts val="0"/>
              </a:spcAft>
              <a:buNone/>
            </a:pPr>
            <a:r>
              <a:rPr lang="en"/>
              <a:t>Way of representing images for computers</a:t>
            </a:r>
            <a:endParaRPr/>
          </a:p>
          <a:p>
            <a:pPr indent="0" lvl="0" marL="0" rtl="0" algn="l">
              <a:spcBef>
                <a:spcPts val="0"/>
              </a:spcBef>
              <a:spcAft>
                <a:spcPts val="0"/>
              </a:spcAft>
              <a:buNone/>
            </a:pPr>
            <a:r>
              <a:rPr lang="en"/>
              <a:t>CV </a:t>
            </a:r>
            <a:r>
              <a:rPr b="1" lang="en"/>
              <a:t>pipeline</a:t>
            </a:r>
            <a:r>
              <a:rPr lang="en"/>
              <a:t> for emo classification: descriptor gives features- unsupervised gives labels</a:t>
            </a:r>
            <a:endParaRPr/>
          </a:p>
          <a:p>
            <a:pPr indent="0" lvl="0" marL="0" rtl="0" algn="l">
              <a:spcBef>
                <a:spcPts val="0"/>
              </a:spcBef>
              <a:spcAft>
                <a:spcPts val="0"/>
              </a:spcAft>
              <a:buNone/>
            </a:pPr>
            <a:r>
              <a:rPr lang="en"/>
              <a:t>Top right bar chart=cnn unit</a:t>
            </a:r>
            <a:endParaRPr/>
          </a:p>
          <a:p>
            <a:pPr indent="0" lvl="0" marL="0" rtl="0" algn="l">
              <a:spcBef>
                <a:spcPts val="0"/>
              </a:spcBef>
              <a:spcAft>
                <a:spcPts val="0"/>
              </a:spcAft>
              <a:buNone/>
            </a:pPr>
            <a:r>
              <a:rPr lang="en"/>
              <a:t>svm=ml model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6e18099298_0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6e18099298_0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6e18099298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6e18099298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task is trivially easy for humans, but might be hard (at least, with a slightly changed picture) for computers.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6e18099298_0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6e18099298_0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6e18099298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6e18099298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task is trivial for computers, but might be hard for humans (at least, without careful study.)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6e18099298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6e18099298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Links for ethics of self-driving cars:</a:t>
            </a:r>
            <a:endParaRPr/>
          </a:p>
          <a:p>
            <a:pPr indent="0" lvl="0" marL="0" rtl="0" algn="l">
              <a:spcBef>
                <a:spcPts val="0"/>
              </a:spcBef>
              <a:spcAft>
                <a:spcPts val="0"/>
              </a:spcAft>
              <a:buNone/>
            </a:pPr>
            <a:r>
              <a:rPr lang="en" u="sng">
                <a:solidFill>
                  <a:schemeClr val="hlink"/>
                </a:solidFill>
                <a:hlinkClick r:id="rId2"/>
              </a:rPr>
              <a:t>https://www.theverge.com/2018/10/24/18013392/self-driving-car-ethics-dilemma-mit-study-moral-machine-results</a:t>
            </a:r>
            <a:endParaRPr/>
          </a:p>
          <a:p>
            <a:pPr indent="0" lvl="0" marL="0" rtl="0" algn="l">
              <a:spcBef>
                <a:spcPts val="0"/>
              </a:spcBef>
              <a:spcAft>
                <a:spcPts val="0"/>
              </a:spcAft>
              <a:buNone/>
            </a:pPr>
            <a:r>
              <a:rPr lang="en" u="sng">
                <a:solidFill>
                  <a:schemeClr val="hlink"/>
                </a:solidFill>
                <a:hlinkClick r:id="rId3"/>
              </a:rPr>
              <a:t>https://www.nytimes.com/2016/09/21/technology/the-15-point-federal-checklist-for-self-driving-cars.html</a:t>
            </a:r>
            <a:endParaRPr/>
          </a:p>
          <a:p>
            <a:pPr indent="0" lvl="0" marL="0" rtl="0" algn="l">
              <a:spcBef>
                <a:spcPts val="0"/>
              </a:spcBef>
              <a:spcAft>
                <a:spcPts val="0"/>
              </a:spcAft>
              <a:buNone/>
            </a:pPr>
            <a:r>
              <a:rPr lang="en" u="sng">
                <a:solidFill>
                  <a:schemeClr val="hlink"/>
                </a:solidFill>
                <a:hlinkClick r:id="rId4"/>
              </a:rPr>
              <a:t>http://moralmachine.mit.edu/</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6e1809929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6e18099298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906d40a2e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906d40a2e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Generative Adversarial Network (GAN) - Deep fakes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906d40a2e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906d40a2e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906d40a2e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906d40a2e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906d40a2e9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906d40a2e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Technique for generating synthetic images: so once training is complete, Generator w spit out real-looking images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a5143203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a5143203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https://thispersondoesnotexist.com/</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906d40a2e9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906d40a2e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Stop for discussion, GANs make fakes! @jojobiden46 in tiktok makes deep fakes :</a:t>
            </a:r>
            <a:endParaRPr/>
          </a:p>
          <a:p>
            <a:pPr indent="0" lvl="0" marL="0" rtl="0" algn="l">
              <a:spcBef>
                <a:spcPts val="0"/>
              </a:spcBef>
              <a:spcAft>
                <a:spcPts val="0"/>
              </a:spcAft>
              <a:buNone/>
            </a:pPr>
            <a:r>
              <a:rPr lang="en" u="sng">
                <a:solidFill>
                  <a:schemeClr val="hlink"/>
                </a:solidFill>
                <a:hlinkClick r:id="rId2"/>
              </a:rPr>
              <a:t>https://www.tiktok.com/@jojobiden46/video/6909519851325279493?sender_device=pc&amp;sender_web_id=6891433687549642245&amp;is_from_webapp=v2&amp;is_copy_url=0</a:t>
            </a:r>
            <a:r>
              <a:rPr lang="en"/>
              <a:t> </a:t>
            </a:r>
            <a:endParaRPr/>
          </a:p>
          <a:p>
            <a:pPr indent="0" lvl="0" marL="0" rtl="0" algn="l">
              <a:spcBef>
                <a:spcPts val="0"/>
              </a:spcBef>
              <a:spcAft>
                <a:spcPts val="0"/>
              </a:spcAft>
              <a:buNone/>
            </a:pPr>
            <a:r>
              <a:rPr lang="en" u="sng">
                <a:solidFill>
                  <a:schemeClr val="hlink"/>
                </a:solidFill>
                <a:hlinkClick r:id="rId3"/>
              </a:rPr>
              <a:t>https://www.tiktok.com/@jojobiden46/video/6888445134149668101?sender_device=pc&amp;sender_web_id=6891433687549642245&amp;is_from_webapp=v2&amp;is_copy_url=0</a:t>
            </a:r>
            <a:r>
              <a:rPr lang="en"/>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906d40a2e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906d40a2e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906d40a2e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906d40a2e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https://www.youtube.com/watch?v=jwnR8FlH9e8</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906d40a2e9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906d40a2e9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906d40a2e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906d40a2e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http://www.iaacblog.com/projects/end-emotional-privacy-2/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6d2a1f44b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d2a1f44b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Light rays reflect off an object and enter the eyes through the pupil</a:t>
            </a:r>
            <a:endParaRPr/>
          </a:p>
          <a:p>
            <a:pPr indent="0" lvl="0" marL="0" rtl="0" algn="l">
              <a:spcBef>
                <a:spcPts val="0"/>
              </a:spcBef>
              <a:spcAft>
                <a:spcPts val="0"/>
              </a:spcAft>
              <a:buNone/>
            </a:pPr>
            <a:r>
              <a:rPr lang="en"/>
              <a:t>Your cornea and lens bends and refracts the light rays </a:t>
            </a:r>
            <a:endParaRPr/>
          </a:p>
          <a:p>
            <a:pPr indent="0" lvl="0" marL="0" rtl="0" algn="l">
              <a:spcBef>
                <a:spcPts val="0"/>
              </a:spcBef>
              <a:spcAft>
                <a:spcPts val="0"/>
              </a:spcAft>
              <a:buNone/>
            </a:pPr>
            <a:r>
              <a:rPr lang="en"/>
              <a:t>The retina has cells called rods and cones which convert the light into electrical signals</a:t>
            </a:r>
            <a:endParaRPr/>
          </a:p>
          <a:p>
            <a:pPr indent="0" lvl="0" marL="0" rtl="0" algn="l">
              <a:spcBef>
                <a:spcPts val="0"/>
              </a:spcBef>
              <a:spcAft>
                <a:spcPts val="0"/>
              </a:spcAft>
              <a:buNone/>
            </a:pPr>
            <a:r>
              <a:rPr lang="en"/>
              <a:t>These pass along the optic nerve to your brain which then process them to create an image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906d40a2e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906d40a2e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dimensional data causes more noise which is going to create spurious connections which have nothing to </a:t>
            </a:r>
            <a:r>
              <a:rPr lang="en"/>
              <a:t>do with the actual prediction task. How do we know these correlations are useful?</a:t>
            </a:r>
            <a:endParaRPr/>
          </a:p>
          <a:p>
            <a:pPr indent="0" lvl="0" marL="0" rtl="0" algn="l">
              <a:spcBef>
                <a:spcPts val="0"/>
              </a:spcBef>
              <a:spcAft>
                <a:spcPts val="0"/>
              </a:spcAft>
              <a:buNone/>
            </a:pPr>
            <a:r>
              <a:rPr lang="en"/>
              <a:t>Naive eg. : # of shark attack proportional to nick cage movies but this doesn’t help(?)</a:t>
            </a:r>
            <a:endParaRPr/>
          </a:p>
          <a:p>
            <a:pPr indent="0" lvl="0" marL="0" rtl="0" algn="l">
              <a:spcBef>
                <a:spcPts val="0"/>
              </a:spcBef>
              <a:spcAft>
                <a:spcPts val="0"/>
              </a:spcAft>
              <a:buNone/>
            </a:pPr>
            <a:r>
              <a:rPr lang="en"/>
              <a:t>Correlation vs causation can’t necessarily be separated</a:t>
            </a:r>
            <a:endParaRPr/>
          </a:p>
          <a:p>
            <a:pPr indent="0" lvl="0" marL="0" rtl="0" algn="l">
              <a:spcBef>
                <a:spcPts val="0"/>
              </a:spcBef>
              <a:spcAft>
                <a:spcPts val="0"/>
              </a:spcAft>
              <a:buNone/>
            </a:pPr>
            <a:r>
              <a:t/>
            </a:r>
            <a:endParaRPr/>
          </a:p>
          <a:p>
            <a:pPr indent="-342900" lvl="0" marL="457200" rtl="0" algn="l">
              <a:lnSpc>
                <a:spcPct val="115000"/>
              </a:lnSpc>
              <a:spcBef>
                <a:spcPts val="0"/>
              </a:spcBef>
              <a:spcAft>
                <a:spcPts val="0"/>
              </a:spcAft>
              <a:buClr>
                <a:schemeClr val="dk2"/>
              </a:buClr>
              <a:buSzPts val="1800"/>
              <a:buFont typeface="Lato"/>
              <a:buChar char="-"/>
            </a:pPr>
            <a:r>
              <a:rPr lang="en" u="sng">
                <a:solidFill>
                  <a:schemeClr val="hlink"/>
                </a:solidFill>
                <a:hlinkClick r:id="rId2"/>
              </a:rPr>
              <a:t>http://blog.practicalethics.ox.ac.uk/2014/03/computer-vision-and-emotional-privacy/</a:t>
            </a:r>
            <a:endParaRPr/>
          </a:p>
          <a:p>
            <a:pPr indent="-342900" lvl="0" marL="457200" rtl="0" algn="l">
              <a:lnSpc>
                <a:spcPct val="115000"/>
              </a:lnSpc>
              <a:spcBef>
                <a:spcPts val="0"/>
              </a:spcBef>
              <a:spcAft>
                <a:spcPts val="0"/>
              </a:spcAft>
              <a:buClr>
                <a:schemeClr val="dk2"/>
              </a:buClr>
              <a:buSzPts val="1800"/>
              <a:buFont typeface="Lato"/>
              <a:buChar char="-"/>
            </a:pPr>
            <a:r>
              <a:rPr lang="en" u="sng">
                <a:solidFill>
                  <a:schemeClr val="hlink"/>
                </a:solidFill>
                <a:hlinkClick r:id="rId3"/>
              </a:rPr>
              <a:t>https://ucsdnews.ucsd.edu/feature/computers_spot_false_faces_better_than_people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6e18099298_1_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07" name="Google Shape;307;g6e18099298_1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8" name="Google Shape;308;g6e18099298_1_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6e18099298_1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5" name="Google Shape;315;g6e18099298_1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6e18099298_1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2" name="Google Shape;322;g6e18099298_1_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23" name="Google Shape;323;g6e18099298_1_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6e18099298_1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9" name="Google Shape;329;g6e18099298_1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30" name="Google Shape;330;g6e18099298_1_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6e18099298_1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7" name="Google Shape;337;g6e18099298_1_1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38" name="Google Shape;338;g6e18099298_1_1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6e18099298_1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8" name="Google Shape;348;g6e18099298_1_1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49" name="Google Shape;349;g6e18099298_1_1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6e18099298_1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0" name="Google Shape;360;g6e18099298_1_1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61" name="Google Shape;361;g6e18099298_1_1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6e18099298_1_1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3" name="Google Shape;373;g6e18099298_1_1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74" name="Google Shape;374;g6e18099298_1_1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6e18099298_1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4" name="Google Shape;384;g6e18099298_1_1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85" name="Google Shape;385;g6e18099298_1_1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6d2a1f44b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6d2a1f44b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6e18099298_1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3" name="Google Shape;393;g6e18099298_1_1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394" name="Google Shape;394;g6e18099298_1_1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6e18099298_1_1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1" name="Google Shape;401;g6e18099298_1_1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02" name="Google Shape;402;g6e18099298_1_1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6e18099298_1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0" name="Google Shape;410;g6e18099298_1_1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411" name="Google Shape;411;g6e18099298_1_1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6e18099298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6e18099298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6e18099298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e18099298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Summer Vision Project 1960s paper: assumed they could solve the CV problem over a single Summer</a:t>
            </a:r>
            <a:endParaRPr/>
          </a:p>
          <a:p>
            <a:pPr indent="0" lvl="0" marL="0" rtl="0" algn="l">
              <a:spcBef>
                <a:spcPts val="0"/>
              </a:spcBef>
              <a:spcAft>
                <a:spcPts val="0"/>
              </a:spcAft>
              <a:buNone/>
            </a:pPr>
            <a:r>
              <a:rPr lang="en"/>
              <a:t>Shows how challenging CV is- some fundamental problems still unsolved</a:t>
            </a:r>
            <a:endParaRPr/>
          </a:p>
          <a:p>
            <a:pPr indent="0" lvl="0" marL="0" rtl="0" algn="l">
              <a:spcBef>
                <a:spcPts val="0"/>
              </a:spcBef>
              <a:spcAft>
                <a:spcPts val="0"/>
              </a:spcAft>
              <a:buNone/>
            </a:pPr>
            <a:r>
              <a:rPr lang="en"/>
              <a:t>Signals undetected by human eye could be captured by CV: spinach for detecting landmines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dc07439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dc07439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1966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6e18099298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e18099298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6dc032f6c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6dc032f6c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6e18099298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6e18099298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Most algorithms for computer vision select 1 and 2 since those images (think about representation as pixels/matrix) are more similar than 1 and 3</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8" name="Shape 68"/>
        <p:cNvGrpSpPr/>
        <p:nvPr/>
      </p:nvGrpSpPr>
      <p:grpSpPr>
        <a:xfrm>
          <a:off x="0" y="0"/>
          <a:ext cx="0" cy="0"/>
          <a:chOff x="0" y="0"/>
          <a:chExt cx="0" cy="0"/>
        </a:xfrm>
      </p:grpSpPr>
      <p:sp>
        <p:nvSpPr>
          <p:cNvPr id="69" name="Google Shape;69;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70" name="Google Shape;70;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1600"/>
              </a:spcBef>
              <a:spcAft>
                <a:spcPts val="0"/>
              </a:spcAft>
              <a:buClr>
                <a:schemeClr val="dk1"/>
              </a:buClr>
              <a:buSzPts val="1800"/>
              <a:buChar char="●"/>
              <a:defRPr/>
            </a:lvl7pPr>
            <a:lvl8pPr indent="-342900" lvl="7" marL="3657600" rtl="0" algn="l">
              <a:spcBef>
                <a:spcPts val="1600"/>
              </a:spcBef>
              <a:spcAft>
                <a:spcPts val="0"/>
              </a:spcAft>
              <a:buClr>
                <a:schemeClr val="dk1"/>
              </a:buClr>
              <a:buSzPts val="1800"/>
              <a:buChar char="○"/>
              <a:defRPr/>
            </a:lvl8pPr>
            <a:lvl9pPr indent="-342900" lvl="8" marL="4114800" rtl="0" algn="l">
              <a:spcBef>
                <a:spcPts val="1600"/>
              </a:spcBef>
              <a:spcAft>
                <a:spcPts val="1600"/>
              </a:spcAft>
              <a:buClr>
                <a:schemeClr val="dk1"/>
              </a:buClr>
              <a:buSzPts val="1800"/>
              <a:buChar char="■"/>
              <a:defRPr/>
            </a:lvl9pPr>
          </a:lstStyle>
          <a:p/>
        </p:txBody>
      </p:sp>
      <p:sp>
        <p:nvSpPr>
          <p:cNvPr id="71" name="Google Shape;71;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3" name="Google Shape;73;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898989"/>
                </a:solidFill>
                <a:latin typeface="Calibri"/>
                <a:ea typeface="Calibri"/>
                <a:cs typeface="Calibri"/>
                <a:sym typeface="Calibri"/>
              </a:defRPr>
            </a:lvl1pPr>
            <a:lvl2pPr indent="0" lvl="1" marL="0" marR="0" rtl="0" algn="r">
              <a:spcBef>
                <a:spcPts val="0"/>
              </a:spcBef>
              <a:spcAft>
                <a:spcPts val="0"/>
              </a:spcAft>
              <a:buNone/>
              <a:defRPr b="0" i="0" sz="1200" u="none" cap="none" strike="noStrike">
                <a:solidFill>
                  <a:srgbClr val="898989"/>
                </a:solidFill>
                <a:latin typeface="Calibri"/>
                <a:ea typeface="Calibri"/>
                <a:cs typeface="Calibri"/>
                <a:sym typeface="Calibri"/>
              </a:defRPr>
            </a:lvl2pPr>
            <a:lvl3pPr indent="0" lvl="2" marL="0" marR="0" rtl="0" algn="r">
              <a:spcBef>
                <a:spcPts val="0"/>
              </a:spcBef>
              <a:spcAft>
                <a:spcPts val="0"/>
              </a:spcAft>
              <a:buNone/>
              <a:defRPr b="0" i="0" sz="1200" u="none" cap="none" strike="noStrike">
                <a:solidFill>
                  <a:srgbClr val="898989"/>
                </a:solidFill>
                <a:latin typeface="Calibri"/>
                <a:ea typeface="Calibri"/>
                <a:cs typeface="Calibri"/>
                <a:sym typeface="Calibri"/>
              </a:defRPr>
            </a:lvl3pPr>
            <a:lvl4pPr indent="0" lvl="3" marL="0" marR="0" rtl="0" algn="r">
              <a:spcBef>
                <a:spcPts val="0"/>
              </a:spcBef>
              <a:spcAft>
                <a:spcPts val="0"/>
              </a:spcAft>
              <a:buNone/>
              <a:defRPr b="0" i="0" sz="1200" u="none" cap="none" strike="noStrike">
                <a:solidFill>
                  <a:srgbClr val="898989"/>
                </a:solidFill>
                <a:latin typeface="Calibri"/>
                <a:ea typeface="Calibri"/>
                <a:cs typeface="Calibri"/>
                <a:sym typeface="Calibri"/>
              </a:defRPr>
            </a:lvl4pPr>
            <a:lvl5pPr indent="0" lvl="4" marL="0" marR="0" rtl="0" algn="r">
              <a:spcBef>
                <a:spcPts val="0"/>
              </a:spcBef>
              <a:spcAft>
                <a:spcPts val="0"/>
              </a:spcAft>
              <a:buNone/>
              <a:defRPr b="0" i="0" sz="1200" u="none" cap="none" strike="noStrike">
                <a:solidFill>
                  <a:srgbClr val="898989"/>
                </a:solidFill>
                <a:latin typeface="Calibri"/>
                <a:ea typeface="Calibri"/>
                <a:cs typeface="Calibri"/>
                <a:sym typeface="Calibri"/>
              </a:defRPr>
            </a:lvl5pPr>
            <a:lvl6pPr indent="0" lvl="5" marL="0" marR="0" rtl="0" algn="r">
              <a:spcBef>
                <a:spcPts val="0"/>
              </a:spcBef>
              <a:spcAft>
                <a:spcPts val="0"/>
              </a:spcAft>
              <a:buNone/>
              <a:defRPr b="0" i="0" sz="1200" u="none" cap="none" strike="noStrike">
                <a:solidFill>
                  <a:srgbClr val="898989"/>
                </a:solidFill>
                <a:latin typeface="Calibri"/>
                <a:ea typeface="Calibri"/>
                <a:cs typeface="Calibri"/>
                <a:sym typeface="Calibri"/>
              </a:defRPr>
            </a:lvl6pPr>
            <a:lvl7pPr indent="0" lvl="6" marL="0" marR="0" rtl="0" algn="r">
              <a:spcBef>
                <a:spcPts val="0"/>
              </a:spcBef>
              <a:spcAft>
                <a:spcPts val="0"/>
              </a:spcAft>
              <a:buNone/>
              <a:defRPr b="0" i="0" sz="1200" u="none" cap="none" strike="noStrike">
                <a:solidFill>
                  <a:srgbClr val="898989"/>
                </a:solidFill>
                <a:latin typeface="Calibri"/>
                <a:ea typeface="Calibri"/>
                <a:cs typeface="Calibri"/>
                <a:sym typeface="Calibri"/>
              </a:defRPr>
            </a:lvl7pPr>
            <a:lvl8pPr indent="0" lvl="7" marL="0" marR="0" rtl="0" algn="r">
              <a:spcBef>
                <a:spcPts val="0"/>
              </a:spcBef>
              <a:spcAft>
                <a:spcPts val="0"/>
              </a:spcAft>
              <a:buNone/>
              <a:defRPr b="0" i="0" sz="1200" u="none" cap="none" strike="noStrike">
                <a:solidFill>
                  <a:srgbClr val="898989"/>
                </a:solidFill>
                <a:latin typeface="Calibri"/>
                <a:ea typeface="Calibri"/>
                <a:cs typeface="Calibri"/>
                <a:sym typeface="Calibri"/>
              </a:defRPr>
            </a:lvl8pPr>
            <a:lvl9pPr indent="0" lvl="8" marL="0" marR="0" rtl="0" algn="r">
              <a:spcBef>
                <a:spcPts val="0"/>
              </a:spcBef>
              <a:spcAft>
                <a:spcPts val="0"/>
              </a:spcAft>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
    <p:spTree>
      <p:nvGrpSpPr>
        <p:cNvPr id="74" name="Shape 74"/>
        <p:cNvGrpSpPr/>
        <p:nvPr/>
      </p:nvGrpSpPr>
      <p:grpSpPr>
        <a:xfrm>
          <a:off x="0" y="0"/>
          <a:ext cx="0" cy="0"/>
          <a:chOff x="0" y="0"/>
          <a:chExt cx="0" cy="0"/>
        </a:xfrm>
      </p:grpSpPr>
      <p:sp>
        <p:nvSpPr>
          <p:cNvPr id="75" name="Google Shape;75;p14"/>
          <p:cNvSpPr txBox="1"/>
          <p:nvPr>
            <p:ph type="title"/>
          </p:nvPr>
        </p:nvSpPr>
        <p:spPr>
          <a:xfrm>
            <a:off x="1469839" y="633733"/>
            <a:ext cx="6204300" cy="9399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3000"/>
              <a:buNone/>
              <a:defRPr b="1" i="0" sz="3000">
                <a:solidFill>
                  <a:schemeClr val="dk1"/>
                </a:solidFill>
                <a:latin typeface="Arial"/>
                <a:ea typeface="Arial"/>
                <a:cs typeface="Arial"/>
                <a:sym typeface="Aria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6" name="Google Shape;76;p14"/>
          <p:cNvSpPr txBox="1"/>
          <p:nvPr>
            <p:ph idx="1" type="body"/>
          </p:nvPr>
        </p:nvSpPr>
        <p:spPr>
          <a:xfrm>
            <a:off x="650544" y="1619653"/>
            <a:ext cx="7842900" cy="2225700"/>
          </a:xfrm>
          <a:prstGeom prst="rect">
            <a:avLst/>
          </a:prstGeom>
          <a:noFill/>
          <a:ln>
            <a:noFill/>
          </a:ln>
        </p:spPr>
        <p:txBody>
          <a:bodyPr anchorCtr="0" anchor="t" bIns="0" lIns="0" spcFirstLastPara="1" rIns="0" wrap="square" tIns="0">
            <a:noAutofit/>
          </a:bodyPr>
          <a:lstStyle>
            <a:lvl1pPr indent="-228600" lvl="0" marL="457200" rtl="0" algn="l">
              <a:spcBef>
                <a:spcPts val="0"/>
              </a:spcBef>
              <a:spcAft>
                <a:spcPts val="0"/>
              </a:spcAft>
              <a:buSzPts val="1800"/>
              <a:buNone/>
              <a:defRPr b="0" i="0" sz="1800">
                <a:solidFill>
                  <a:schemeClr val="dk1"/>
                </a:solidFill>
                <a:latin typeface="Lato"/>
                <a:ea typeface="Lato"/>
                <a:cs typeface="Lato"/>
                <a:sym typeface="Lato"/>
              </a:defRPr>
            </a:lvl1pPr>
            <a:lvl2pPr indent="-228600" lvl="1" marL="914400" rtl="0" algn="l">
              <a:spcBef>
                <a:spcPts val="1600"/>
              </a:spcBef>
              <a:spcAft>
                <a:spcPts val="0"/>
              </a:spcAft>
              <a:buSzPts val="1400"/>
              <a:buNone/>
              <a:defRPr/>
            </a:lvl2pPr>
            <a:lvl3pPr indent="-228600" lvl="2" marL="1371600" rtl="0" algn="l">
              <a:spcBef>
                <a:spcPts val="1600"/>
              </a:spcBef>
              <a:spcAft>
                <a:spcPts val="0"/>
              </a:spcAft>
              <a:buSzPts val="1400"/>
              <a:buNone/>
              <a:defRPr/>
            </a:lvl3pPr>
            <a:lvl4pPr indent="-228600" lvl="3" marL="1828800" rtl="0" algn="l">
              <a:spcBef>
                <a:spcPts val="1600"/>
              </a:spcBef>
              <a:spcAft>
                <a:spcPts val="0"/>
              </a:spcAft>
              <a:buSzPts val="1400"/>
              <a:buNone/>
              <a:defRPr/>
            </a:lvl4pPr>
            <a:lvl5pPr indent="-228600" lvl="4" marL="2286000" rtl="0" algn="l">
              <a:spcBef>
                <a:spcPts val="1600"/>
              </a:spcBef>
              <a:spcAft>
                <a:spcPts val="0"/>
              </a:spcAft>
              <a:buSzPts val="1400"/>
              <a:buNone/>
              <a:defRPr/>
            </a:lvl5pPr>
            <a:lvl6pPr indent="-228600" lvl="5" marL="2743200" rtl="0" algn="l">
              <a:spcBef>
                <a:spcPts val="1600"/>
              </a:spcBef>
              <a:spcAft>
                <a:spcPts val="0"/>
              </a:spcAft>
              <a:buSzPts val="1400"/>
              <a:buNone/>
              <a:defRPr/>
            </a:lvl6pPr>
            <a:lvl7pPr indent="-228600" lvl="6" marL="3200400" rtl="0" algn="l">
              <a:spcBef>
                <a:spcPts val="1600"/>
              </a:spcBef>
              <a:spcAft>
                <a:spcPts val="0"/>
              </a:spcAft>
              <a:buSzPts val="1400"/>
              <a:buNone/>
              <a:defRPr/>
            </a:lvl7pPr>
            <a:lvl8pPr indent="-228600" lvl="7" marL="3657600" rtl="0" algn="l">
              <a:spcBef>
                <a:spcPts val="1600"/>
              </a:spcBef>
              <a:spcAft>
                <a:spcPts val="0"/>
              </a:spcAft>
              <a:buSzPts val="1400"/>
              <a:buNone/>
              <a:defRPr/>
            </a:lvl8pPr>
            <a:lvl9pPr indent="-228600" lvl="8" marL="4114800" rtl="0" algn="l">
              <a:spcBef>
                <a:spcPts val="1600"/>
              </a:spcBef>
              <a:spcAft>
                <a:spcPts val="1600"/>
              </a:spcAft>
              <a:buSzPts val="1400"/>
              <a:buNone/>
              <a:defRPr/>
            </a:lvl9pPr>
          </a:lstStyle>
          <a:p/>
        </p:txBody>
      </p:sp>
      <p:sp>
        <p:nvSpPr>
          <p:cNvPr id="77" name="Google Shape;77;p14"/>
          <p:cNvSpPr txBox="1"/>
          <p:nvPr>
            <p:ph idx="11" type="ftr"/>
          </p:nvPr>
        </p:nvSpPr>
        <p:spPr>
          <a:xfrm>
            <a:off x="3108960" y="4783455"/>
            <a:ext cx="2926200" cy="257100"/>
          </a:xfrm>
          <a:prstGeom prst="rect">
            <a:avLst/>
          </a:prstGeom>
          <a:noFill/>
          <a:ln>
            <a:noFill/>
          </a:ln>
        </p:spPr>
        <p:txBody>
          <a:bodyPr anchorCtr="0" anchor="t" bIns="0" lIns="0" spcFirstLastPara="1" rIns="0" wrap="square" tIns="0">
            <a:no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14"/>
          <p:cNvSpPr txBox="1"/>
          <p:nvPr>
            <p:ph idx="10" type="dt"/>
          </p:nvPr>
        </p:nvSpPr>
        <p:spPr>
          <a:xfrm>
            <a:off x="457200" y="4783455"/>
            <a:ext cx="2103000" cy="257100"/>
          </a:xfrm>
          <a:prstGeom prst="rect">
            <a:avLst/>
          </a:prstGeom>
          <a:noFill/>
          <a:ln>
            <a:noFill/>
          </a:ln>
        </p:spPr>
        <p:txBody>
          <a:bodyPr anchorCtr="0" anchor="t" bIns="0" lIns="0" spcFirstLastPara="1" rIns="0" wrap="square" tIns="0">
            <a:no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14"/>
          <p:cNvSpPr txBox="1"/>
          <p:nvPr>
            <p:ph idx="12" type="sldNum"/>
          </p:nvPr>
        </p:nvSpPr>
        <p:spPr>
          <a:xfrm>
            <a:off x="6583680" y="4783455"/>
            <a:ext cx="2103000" cy="257100"/>
          </a:xfrm>
          <a:prstGeom prst="rect">
            <a:avLst/>
          </a:prstGeom>
          <a:noFill/>
          <a:ln>
            <a:noFill/>
          </a:ln>
        </p:spPr>
        <p:txBody>
          <a:bodyPr anchorCtr="0" anchor="t" bIns="0" lIns="0" spcFirstLastPara="1" rIns="0" wrap="square" tIns="0">
            <a:no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moralmachine.mit.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hyperlink" Target="http://phrontistery.info/"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youtube.com/watch?v=gLoI9hAX9dw" TargetMode="Externa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jp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8.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34.jpg"/><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9.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 Id="rId3"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hyperlink" Target="http://www.youtube.com/watch?v=RbK4cL3QSc0" TargetMode="External"/><Relationship Id="rId4" Type="http://schemas.openxmlformats.org/officeDocument/2006/relationships/image" Target="../media/image39.png"/><Relationship Id="rId5"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4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B3DF"/>
        </a:solidFill>
      </p:bgPr>
    </p:bg>
    <p:spTree>
      <p:nvGrpSpPr>
        <p:cNvPr id="83" name="Shape 83"/>
        <p:cNvGrpSpPr/>
        <p:nvPr/>
      </p:nvGrpSpPr>
      <p:grpSpPr>
        <a:xfrm>
          <a:off x="0" y="0"/>
          <a:ext cx="0" cy="0"/>
          <a:chOff x="0" y="0"/>
          <a:chExt cx="0" cy="0"/>
        </a:xfrm>
      </p:grpSpPr>
      <p:sp>
        <p:nvSpPr>
          <p:cNvPr id="84" name="Google Shape;84;p15"/>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Computer Vision</a:t>
            </a:r>
            <a:endParaRPr/>
          </a:p>
        </p:txBody>
      </p:sp>
      <p:pic>
        <p:nvPicPr>
          <p:cNvPr id="85" name="Google Shape;85;p15"/>
          <p:cNvPicPr preferRelativeResize="0"/>
          <p:nvPr/>
        </p:nvPicPr>
        <p:blipFill>
          <a:blip r:embed="rId3">
            <a:alphaModFix/>
          </a:blip>
          <a:stretch>
            <a:fillRect/>
          </a:stretch>
        </p:blipFill>
        <p:spPr>
          <a:xfrm>
            <a:off x="590750" y="2638625"/>
            <a:ext cx="1780975" cy="1780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03300" y="308681"/>
            <a:ext cx="8520600" cy="479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latin typeface="Arial"/>
                <a:ea typeface="Arial"/>
                <a:cs typeface="Arial"/>
                <a:sym typeface="Arial"/>
              </a:rPr>
              <a:t>Recognize that face?</a:t>
            </a:r>
            <a:endParaRPr/>
          </a:p>
        </p:txBody>
      </p:sp>
      <p:pic>
        <p:nvPicPr>
          <p:cNvPr id="143" name="Google Shape;143;p24"/>
          <p:cNvPicPr preferRelativeResize="0"/>
          <p:nvPr/>
        </p:nvPicPr>
        <p:blipFill rotWithShape="1">
          <a:blip r:embed="rId3">
            <a:alphaModFix/>
          </a:blip>
          <a:srcRect b="0" l="0" r="0" t="0"/>
          <a:stretch/>
        </p:blipFill>
        <p:spPr>
          <a:xfrm>
            <a:off x="2667000" y="1143000"/>
            <a:ext cx="2686050" cy="3571875"/>
          </a:xfrm>
          <a:prstGeom prst="rect">
            <a:avLst/>
          </a:prstGeom>
          <a:noFill/>
          <a:ln>
            <a:noFill/>
          </a:ln>
        </p:spPr>
      </p:pic>
      <p:grpSp>
        <p:nvGrpSpPr>
          <p:cNvPr id="144" name="Google Shape;144;p24"/>
          <p:cNvGrpSpPr/>
          <p:nvPr/>
        </p:nvGrpSpPr>
        <p:grpSpPr>
          <a:xfrm>
            <a:off x="1447800" y="1028700"/>
            <a:ext cx="6019800" cy="3714750"/>
            <a:chOff x="912" y="864"/>
            <a:chExt cx="3792" cy="3120"/>
          </a:xfrm>
        </p:grpSpPr>
        <p:sp>
          <p:nvSpPr>
            <p:cNvPr id="145" name="Google Shape;145;p24"/>
            <p:cNvSpPr/>
            <p:nvPr/>
          </p:nvSpPr>
          <p:spPr>
            <a:xfrm>
              <a:off x="1104" y="3168"/>
              <a:ext cx="3600" cy="4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6" name="Google Shape;146;p24"/>
            <p:cNvSpPr/>
            <p:nvPr/>
          </p:nvSpPr>
          <p:spPr>
            <a:xfrm>
              <a:off x="1152" y="864"/>
              <a:ext cx="3216" cy="134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7" name="Google Shape;147;p24"/>
            <p:cNvSpPr/>
            <p:nvPr/>
          </p:nvSpPr>
          <p:spPr>
            <a:xfrm>
              <a:off x="1104" y="3552"/>
              <a:ext cx="3600" cy="43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8" name="Google Shape;148;p24"/>
            <p:cNvSpPr/>
            <p:nvPr/>
          </p:nvSpPr>
          <p:spPr>
            <a:xfrm>
              <a:off x="912" y="2112"/>
              <a:ext cx="1680" cy="115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49" name="Google Shape;149;p24"/>
          <p:cNvSpPr/>
          <p:nvPr/>
        </p:nvSpPr>
        <p:spPr>
          <a:xfrm>
            <a:off x="3886200" y="2628900"/>
            <a:ext cx="1524000" cy="4000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0" name="Google Shape;150;p24"/>
          <p:cNvSpPr/>
          <p:nvPr/>
        </p:nvSpPr>
        <p:spPr>
          <a:xfrm>
            <a:off x="4114800" y="3429000"/>
            <a:ext cx="33528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151" name="Google Shape;151;p24"/>
          <p:cNvGrpSpPr/>
          <p:nvPr/>
        </p:nvGrpSpPr>
        <p:grpSpPr>
          <a:xfrm>
            <a:off x="3276600" y="2971800"/>
            <a:ext cx="3505200" cy="457200"/>
            <a:chOff x="2064" y="2496"/>
            <a:chExt cx="2208" cy="384"/>
          </a:xfrm>
        </p:grpSpPr>
        <p:sp>
          <p:nvSpPr>
            <p:cNvPr id="152" name="Google Shape;152;p24"/>
            <p:cNvSpPr/>
            <p:nvPr/>
          </p:nvSpPr>
          <p:spPr>
            <a:xfrm>
              <a:off x="2064" y="2496"/>
              <a:ext cx="912" cy="3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3" name="Google Shape;153;p24"/>
            <p:cNvSpPr/>
            <p:nvPr/>
          </p:nvSpPr>
          <p:spPr>
            <a:xfrm>
              <a:off x="3408" y="2544"/>
              <a:ext cx="864" cy="33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54" name="Google Shape;154;p24"/>
          <p:cNvSpPr/>
          <p:nvPr/>
        </p:nvSpPr>
        <p:spPr>
          <a:xfrm>
            <a:off x="5181600" y="2628900"/>
            <a:ext cx="1524000" cy="4000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4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How about this one?</a:t>
            </a:r>
            <a:endParaRPr/>
          </a:p>
        </p:txBody>
      </p:sp>
      <p:pic>
        <p:nvPicPr>
          <p:cNvPr id="160" name="Google Shape;160;p25"/>
          <p:cNvPicPr preferRelativeResize="0"/>
          <p:nvPr/>
        </p:nvPicPr>
        <p:blipFill rotWithShape="1">
          <a:blip r:embed="rId3">
            <a:alphaModFix/>
          </a:blip>
          <a:srcRect b="0" l="0" r="0" t="0"/>
          <a:stretch/>
        </p:blipFill>
        <p:spPr>
          <a:xfrm>
            <a:off x="1143000" y="1200150"/>
            <a:ext cx="5200650" cy="3482578"/>
          </a:xfrm>
          <a:prstGeom prst="rect">
            <a:avLst/>
          </a:prstGeom>
          <a:noFill/>
          <a:ln>
            <a:noFill/>
          </a:ln>
        </p:spPr>
      </p:pic>
      <p:grpSp>
        <p:nvGrpSpPr>
          <p:cNvPr id="161" name="Google Shape;161;p25"/>
          <p:cNvGrpSpPr/>
          <p:nvPr/>
        </p:nvGrpSpPr>
        <p:grpSpPr>
          <a:xfrm>
            <a:off x="3352800" y="2800350"/>
            <a:ext cx="2667000" cy="1314450"/>
            <a:chOff x="2112" y="2352"/>
            <a:chExt cx="1680" cy="1104"/>
          </a:xfrm>
        </p:grpSpPr>
        <p:sp>
          <p:nvSpPr>
            <p:cNvPr id="162" name="Google Shape;162;p25"/>
            <p:cNvSpPr/>
            <p:nvPr/>
          </p:nvSpPr>
          <p:spPr>
            <a:xfrm>
              <a:off x="2112" y="2352"/>
              <a:ext cx="384" cy="11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 name="Google Shape;163;p25"/>
            <p:cNvSpPr/>
            <p:nvPr/>
          </p:nvSpPr>
          <p:spPr>
            <a:xfrm>
              <a:off x="3168" y="2352"/>
              <a:ext cx="624" cy="11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 name="Google Shape;164;p25"/>
            <p:cNvSpPr/>
            <p:nvPr/>
          </p:nvSpPr>
          <p:spPr>
            <a:xfrm>
              <a:off x="2496" y="3072"/>
              <a:ext cx="672" cy="3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65" name="Google Shape;165;p25"/>
          <p:cNvGrpSpPr/>
          <p:nvPr/>
        </p:nvGrpSpPr>
        <p:grpSpPr>
          <a:xfrm>
            <a:off x="990600" y="971550"/>
            <a:ext cx="8001000" cy="3943350"/>
            <a:chOff x="624" y="816"/>
            <a:chExt cx="5040" cy="3312"/>
          </a:xfrm>
        </p:grpSpPr>
        <p:sp>
          <p:nvSpPr>
            <p:cNvPr id="166" name="Google Shape;166;p25"/>
            <p:cNvSpPr/>
            <p:nvPr/>
          </p:nvSpPr>
          <p:spPr>
            <a:xfrm>
              <a:off x="2112" y="1008"/>
              <a:ext cx="1680" cy="7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 name="Google Shape;167;p25"/>
            <p:cNvSpPr/>
            <p:nvPr/>
          </p:nvSpPr>
          <p:spPr>
            <a:xfrm>
              <a:off x="624" y="864"/>
              <a:ext cx="1488" cy="31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25"/>
            <p:cNvSpPr/>
            <p:nvPr/>
          </p:nvSpPr>
          <p:spPr>
            <a:xfrm>
              <a:off x="3792" y="816"/>
              <a:ext cx="1872" cy="326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25"/>
            <p:cNvSpPr/>
            <p:nvPr/>
          </p:nvSpPr>
          <p:spPr>
            <a:xfrm>
              <a:off x="2112" y="3456"/>
              <a:ext cx="1680" cy="67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sp>
        <p:nvSpPr>
          <p:cNvPr id="170" name="Google Shape;170;p25"/>
          <p:cNvSpPr/>
          <p:nvPr/>
        </p:nvSpPr>
        <p:spPr>
          <a:xfrm>
            <a:off x="3962400" y="2800350"/>
            <a:ext cx="1066800" cy="342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p25"/>
          <p:cNvSpPr/>
          <p:nvPr/>
        </p:nvSpPr>
        <p:spPr>
          <a:xfrm>
            <a:off x="3962400" y="3143250"/>
            <a:ext cx="1066800" cy="5143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 name="Google Shape;172;p25"/>
          <p:cNvSpPr/>
          <p:nvPr/>
        </p:nvSpPr>
        <p:spPr>
          <a:xfrm>
            <a:off x="4419600" y="2114550"/>
            <a:ext cx="457200"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25"/>
          <p:cNvSpPr/>
          <p:nvPr/>
        </p:nvSpPr>
        <p:spPr>
          <a:xfrm>
            <a:off x="3352800" y="2114550"/>
            <a:ext cx="1066800" cy="685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txBox="1"/>
          <p:nvPr>
            <p:ph type="title"/>
          </p:nvPr>
        </p:nvSpPr>
        <p:spPr>
          <a:xfrm>
            <a:off x="471850" y="575950"/>
            <a:ext cx="82500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Activity: Try to label these emotions in groups. Think about how a computer could do this.</a:t>
            </a:r>
            <a:endParaRPr sz="1800"/>
          </a:p>
        </p:txBody>
      </p:sp>
      <p:sp>
        <p:nvSpPr>
          <p:cNvPr id="179" name="Google Shape;179;p26"/>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0" name="Google Shape;180;p26"/>
          <p:cNvPicPr preferRelativeResize="0"/>
          <p:nvPr/>
        </p:nvPicPr>
        <p:blipFill rotWithShape="1">
          <a:blip r:embed="rId3">
            <a:alphaModFix/>
          </a:blip>
          <a:srcRect b="50675" l="-420" r="419" t="4871"/>
          <a:stretch/>
        </p:blipFill>
        <p:spPr>
          <a:xfrm>
            <a:off x="239050" y="1211350"/>
            <a:ext cx="8482801" cy="1605575"/>
          </a:xfrm>
          <a:prstGeom prst="rect">
            <a:avLst/>
          </a:prstGeom>
          <a:noFill/>
          <a:ln>
            <a:noFill/>
          </a:ln>
        </p:spPr>
      </p:pic>
      <p:pic>
        <p:nvPicPr>
          <p:cNvPr id="181" name="Google Shape;181;p26"/>
          <p:cNvPicPr preferRelativeResize="0"/>
          <p:nvPr/>
        </p:nvPicPr>
        <p:blipFill rotWithShape="1">
          <a:blip r:embed="rId3">
            <a:alphaModFix/>
          </a:blip>
          <a:srcRect b="0" l="0" r="0" t="55545"/>
          <a:stretch/>
        </p:blipFill>
        <p:spPr>
          <a:xfrm>
            <a:off x="239050" y="2992600"/>
            <a:ext cx="8482801" cy="16055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7"/>
          <p:cNvPicPr preferRelativeResize="0"/>
          <p:nvPr/>
        </p:nvPicPr>
        <p:blipFill>
          <a:blip r:embed="rId3">
            <a:alphaModFix/>
          </a:blip>
          <a:stretch>
            <a:fillRect/>
          </a:stretch>
        </p:blipFill>
        <p:spPr>
          <a:xfrm>
            <a:off x="248900" y="765850"/>
            <a:ext cx="8482801" cy="3611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2" name="Google Shape;192;p28"/>
          <p:cNvPicPr preferRelativeResize="0"/>
          <p:nvPr/>
        </p:nvPicPr>
        <p:blipFill>
          <a:blip r:embed="rId3">
            <a:alphaModFix/>
          </a:blip>
          <a:stretch>
            <a:fillRect/>
          </a:stretch>
        </p:blipFill>
        <p:spPr>
          <a:xfrm>
            <a:off x="357950" y="875351"/>
            <a:ext cx="8428098" cy="3722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Recognizing a person</a:t>
            </a:r>
            <a:endParaRPr/>
          </a:p>
          <a:p>
            <a:pPr indent="0" lvl="0" marL="0" rtl="0" algn="l">
              <a:spcBef>
                <a:spcPts val="0"/>
              </a:spcBef>
              <a:spcAft>
                <a:spcPts val="0"/>
              </a:spcAft>
              <a:buNone/>
            </a:pPr>
            <a:r>
              <a:t/>
            </a:r>
            <a:endParaRPr/>
          </a:p>
        </p:txBody>
      </p:sp>
      <p:pic>
        <p:nvPicPr>
          <p:cNvPr descr="Image result for nick jonas" id="198" name="Google Shape;198;p29"/>
          <p:cNvPicPr preferRelativeResize="0"/>
          <p:nvPr/>
        </p:nvPicPr>
        <p:blipFill>
          <a:blip r:embed="rId3">
            <a:alphaModFix/>
          </a:blip>
          <a:stretch>
            <a:fillRect/>
          </a:stretch>
        </p:blipFill>
        <p:spPr>
          <a:xfrm>
            <a:off x="1214850" y="1806525"/>
            <a:ext cx="3441200" cy="2580900"/>
          </a:xfrm>
          <a:prstGeom prst="rect">
            <a:avLst/>
          </a:prstGeom>
          <a:noFill/>
          <a:ln>
            <a:noFill/>
          </a:ln>
        </p:spPr>
      </p:pic>
      <p:pic>
        <p:nvPicPr>
          <p:cNvPr descr="Image result for joe jonas portrait" id="199" name="Google Shape;199;p29"/>
          <p:cNvPicPr preferRelativeResize="0"/>
          <p:nvPr/>
        </p:nvPicPr>
        <p:blipFill>
          <a:blip r:embed="rId4">
            <a:alphaModFix/>
          </a:blip>
          <a:stretch>
            <a:fillRect/>
          </a:stretch>
        </p:blipFill>
        <p:spPr>
          <a:xfrm>
            <a:off x="5679251" y="1113719"/>
            <a:ext cx="2479600" cy="3539631"/>
          </a:xfrm>
          <a:prstGeom prst="rect">
            <a:avLst/>
          </a:prstGeom>
          <a:noFill/>
          <a:ln>
            <a:noFill/>
          </a:ln>
        </p:spPr>
      </p:pic>
      <p:sp>
        <p:nvSpPr>
          <p:cNvPr id="200" name="Google Shape;200;p29"/>
          <p:cNvSpPr txBox="1"/>
          <p:nvPr>
            <p:ph type="title"/>
          </p:nvPr>
        </p:nvSpPr>
        <p:spPr>
          <a:xfrm>
            <a:off x="437425" y="1785925"/>
            <a:ext cx="538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endParaRPr/>
          </a:p>
        </p:txBody>
      </p:sp>
      <p:sp>
        <p:nvSpPr>
          <p:cNvPr id="201" name="Google Shape;201;p29"/>
          <p:cNvSpPr txBox="1"/>
          <p:nvPr>
            <p:ph type="title"/>
          </p:nvPr>
        </p:nvSpPr>
        <p:spPr>
          <a:xfrm>
            <a:off x="4898250" y="1595775"/>
            <a:ext cx="538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2416500" y="1779975"/>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or B?</a:t>
            </a:r>
            <a:endParaRPr/>
          </a:p>
        </p:txBody>
      </p:sp>
      <p:pic>
        <p:nvPicPr>
          <p:cNvPr descr="Image result for joe jonas portrait" id="207" name="Google Shape;207;p30"/>
          <p:cNvPicPr preferRelativeResize="0"/>
          <p:nvPr/>
        </p:nvPicPr>
        <p:blipFill>
          <a:blip r:embed="rId3">
            <a:alphaModFix/>
          </a:blip>
          <a:stretch>
            <a:fillRect/>
          </a:stretch>
        </p:blipFill>
        <p:spPr>
          <a:xfrm>
            <a:off x="5223676" y="801931"/>
            <a:ext cx="2479600" cy="35396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Recognizing QR codes</a:t>
            </a:r>
            <a:endParaRPr/>
          </a:p>
        </p:txBody>
      </p:sp>
      <p:pic>
        <p:nvPicPr>
          <p:cNvPr id="213" name="Google Shape;213;p31"/>
          <p:cNvPicPr preferRelativeResize="0"/>
          <p:nvPr/>
        </p:nvPicPr>
        <p:blipFill>
          <a:blip r:embed="rId3">
            <a:alphaModFix/>
          </a:blip>
          <a:stretch>
            <a:fillRect/>
          </a:stretch>
        </p:blipFill>
        <p:spPr>
          <a:xfrm>
            <a:off x="976229" y="1554200"/>
            <a:ext cx="2778425" cy="2691050"/>
          </a:xfrm>
          <a:prstGeom prst="rect">
            <a:avLst/>
          </a:prstGeom>
          <a:noFill/>
          <a:ln>
            <a:noFill/>
          </a:ln>
        </p:spPr>
      </p:pic>
      <p:pic>
        <p:nvPicPr>
          <p:cNvPr id="214" name="Google Shape;214;p31"/>
          <p:cNvPicPr preferRelativeResize="0"/>
          <p:nvPr/>
        </p:nvPicPr>
        <p:blipFill>
          <a:blip r:embed="rId4">
            <a:alphaModFix/>
          </a:blip>
          <a:stretch>
            <a:fillRect/>
          </a:stretch>
        </p:blipFill>
        <p:spPr>
          <a:xfrm>
            <a:off x="5131175" y="1545900"/>
            <a:ext cx="2778425" cy="2707656"/>
          </a:xfrm>
          <a:prstGeom prst="rect">
            <a:avLst/>
          </a:prstGeom>
          <a:noFill/>
          <a:ln>
            <a:noFill/>
          </a:ln>
        </p:spPr>
      </p:pic>
      <p:sp>
        <p:nvSpPr>
          <p:cNvPr id="215" name="Google Shape;215;p31"/>
          <p:cNvSpPr txBox="1"/>
          <p:nvPr>
            <p:ph type="title"/>
          </p:nvPr>
        </p:nvSpPr>
        <p:spPr>
          <a:xfrm>
            <a:off x="437425" y="1785925"/>
            <a:ext cx="538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a:t>
            </a:r>
            <a:endParaRPr/>
          </a:p>
        </p:txBody>
      </p:sp>
      <p:sp>
        <p:nvSpPr>
          <p:cNvPr id="216" name="Google Shape;216;p31"/>
          <p:cNvSpPr txBox="1"/>
          <p:nvPr>
            <p:ph type="title"/>
          </p:nvPr>
        </p:nvSpPr>
        <p:spPr>
          <a:xfrm>
            <a:off x="4592375" y="1595775"/>
            <a:ext cx="5388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or B? </a:t>
            </a:r>
            <a:endParaRPr/>
          </a:p>
        </p:txBody>
      </p:sp>
      <p:pic>
        <p:nvPicPr>
          <p:cNvPr id="222" name="Google Shape;222;p32"/>
          <p:cNvPicPr preferRelativeResize="0"/>
          <p:nvPr/>
        </p:nvPicPr>
        <p:blipFill>
          <a:blip r:embed="rId3">
            <a:alphaModFix/>
          </a:blip>
          <a:stretch>
            <a:fillRect/>
          </a:stretch>
        </p:blipFill>
        <p:spPr>
          <a:xfrm>
            <a:off x="3294937" y="1390325"/>
            <a:ext cx="2969188" cy="2875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Applications of Computer vision</a:t>
            </a:r>
            <a:endParaRPr/>
          </a:p>
        </p:txBody>
      </p:sp>
      <p:sp>
        <p:nvSpPr>
          <p:cNvPr id="228" name="Google Shape;228;p3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Self-driving cars to recognize objects</a:t>
            </a:r>
            <a:endParaRPr/>
          </a:p>
          <a:p>
            <a:pPr indent="-317500" lvl="1" marL="914400" rtl="0" algn="l">
              <a:spcBef>
                <a:spcPts val="0"/>
              </a:spcBef>
              <a:spcAft>
                <a:spcPts val="0"/>
              </a:spcAft>
              <a:buSzPts val="1400"/>
              <a:buChar char="-"/>
            </a:pPr>
            <a:r>
              <a:rPr lang="en" sz="1100" u="sng">
                <a:solidFill>
                  <a:srgbClr val="0097A7"/>
                </a:solidFill>
                <a:latin typeface="Arial"/>
                <a:ea typeface="Arial"/>
                <a:cs typeface="Arial"/>
                <a:sym typeface="Arial"/>
                <a:hlinkClick r:id="rId3">
                  <a:extLst>
                    <a:ext uri="{A12FA001-AC4F-418D-AE19-62706E023703}">
                      <ahyp:hlinkClr val="tx"/>
                    </a:ext>
                  </a:extLst>
                </a:hlinkClick>
              </a:rPr>
              <a:t>http://moralmachine.mit.edu/</a:t>
            </a:r>
            <a:endParaRPr/>
          </a:p>
          <a:p>
            <a:pPr indent="-317500" lvl="1" marL="914400" rtl="0" algn="l">
              <a:spcBef>
                <a:spcPts val="0"/>
              </a:spcBef>
              <a:spcAft>
                <a:spcPts val="0"/>
              </a:spcAft>
              <a:buSzPts val="1400"/>
              <a:buChar char="-"/>
            </a:pPr>
            <a:r>
              <a:rPr lang="en"/>
              <a:t>Should a self-driving car sacrifice its passenger to save others?</a:t>
            </a:r>
            <a:endParaRPr/>
          </a:p>
          <a:p>
            <a:pPr indent="-317500" lvl="1" marL="914400" rtl="0" algn="l">
              <a:spcBef>
                <a:spcPts val="0"/>
              </a:spcBef>
              <a:spcAft>
                <a:spcPts val="0"/>
              </a:spcAft>
              <a:buSzPts val="1400"/>
              <a:buChar char="-"/>
            </a:pPr>
            <a:r>
              <a:rPr lang="en"/>
              <a:t>Should we </a:t>
            </a:r>
            <a:r>
              <a:rPr lang="en"/>
              <a:t>switch to self-driving cars when they’re safer? Even if they’ll sometimes crash / injure people?</a:t>
            </a:r>
            <a:endParaRPr/>
          </a:p>
          <a:p>
            <a:pPr indent="-342900" lvl="0" marL="457200" rtl="0" algn="l">
              <a:spcBef>
                <a:spcPts val="0"/>
              </a:spcBef>
              <a:spcAft>
                <a:spcPts val="0"/>
              </a:spcAft>
              <a:buSzPts val="1800"/>
              <a:buChar char="-"/>
            </a:pPr>
            <a:r>
              <a:rPr lang="en"/>
              <a:t>Structure</a:t>
            </a:r>
            <a:r>
              <a:rPr lang="en"/>
              <a:t>-from-motion (3D reconstruction from multiple views, stereo reconstruction)</a:t>
            </a:r>
            <a:endParaRPr/>
          </a:p>
          <a:p>
            <a:pPr indent="-342900" lvl="0" marL="457200" rtl="0" algn="l">
              <a:spcBef>
                <a:spcPts val="0"/>
              </a:spcBef>
              <a:spcAft>
                <a:spcPts val="0"/>
              </a:spcAft>
              <a:buSzPts val="1800"/>
              <a:buChar char="-"/>
            </a:pPr>
            <a:r>
              <a:rPr lang="en"/>
              <a:t>Tracking</a:t>
            </a:r>
            <a:endParaRPr/>
          </a:p>
          <a:p>
            <a:pPr indent="-342900" lvl="0" marL="457200" rtl="0" algn="l">
              <a:spcBef>
                <a:spcPts val="0"/>
              </a:spcBef>
              <a:spcAft>
                <a:spcPts val="0"/>
              </a:spcAft>
              <a:buSzPts val="1800"/>
              <a:buChar char="-"/>
            </a:pPr>
            <a:r>
              <a:rPr lang="en"/>
              <a:t>Object recognition</a:t>
            </a:r>
            <a:endParaRPr/>
          </a:p>
          <a:p>
            <a:pPr indent="-342900" lvl="0" marL="457200" rtl="0" algn="l">
              <a:spcBef>
                <a:spcPts val="0"/>
              </a:spcBef>
              <a:spcAft>
                <a:spcPts val="0"/>
              </a:spcAft>
              <a:buSzPts val="1800"/>
              <a:buChar char="-"/>
            </a:pPr>
            <a:r>
              <a:rPr lang="en"/>
              <a:t>Object extraction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vision?</a:t>
            </a:r>
            <a:endParaRPr/>
          </a:p>
        </p:txBody>
      </p:sp>
      <p:sp>
        <p:nvSpPr>
          <p:cNvPr id="91" name="Google Shape;91;p16"/>
          <p:cNvSpPr txBox="1"/>
          <p:nvPr>
            <p:ph idx="1" type="body"/>
          </p:nvPr>
        </p:nvSpPr>
        <p:spPr>
          <a:xfrm>
            <a:off x="2245325" y="1285375"/>
            <a:ext cx="6486300" cy="331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general definition with two components:</a:t>
            </a:r>
            <a:endParaRPr/>
          </a:p>
          <a:p>
            <a:pPr indent="-342900" lvl="0" marL="457200" rtl="0" algn="l">
              <a:spcBef>
                <a:spcPts val="1600"/>
              </a:spcBef>
              <a:spcAft>
                <a:spcPts val="0"/>
              </a:spcAft>
              <a:buSzPts val="1800"/>
              <a:buChar char="-"/>
            </a:pPr>
            <a:r>
              <a:rPr b="1" lang="en"/>
              <a:t>Sensing device: </a:t>
            </a:r>
            <a:endParaRPr b="1"/>
          </a:p>
          <a:p>
            <a:pPr indent="-317500" lvl="1" marL="914400" rtl="0" algn="l">
              <a:spcBef>
                <a:spcPts val="0"/>
              </a:spcBef>
              <a:spcAft>
                <a:spcPts val="0"/>
              </a:spcAft>
              <a:buSzPts val="1400"/>
              <a:buChar char="-"/>
            </a:pPr>
            <a:r>
              <a:rPr lang="en"/>
              <a:t>Captures as much details from an image as possible</a:t>
            </a:r>
            <a:endParaRPr/>
          </a:p>
          <a:p>
            <a:pPr indent="-342900" lvl="0" marL="457200" rtl="0" algn="l">
              <a:spcBef>
                <a:spcPts val="0"/>
              </a:spcBef>
              <a:spcAft>
                <a:spcPts val="0"/>
              </a:spcAft>
              <a:buSzPts val="1800"/>
              <a:buChar char="-"/>
            </a:pPr>
            <a:r>
              <a:rPr b="1" lang="en"/>
              <a:t>Interpreting device:</a:t>
            </a:r>
            <a:endParaRPr b="1"/>
          </a:p>
          <a:p>
            <a:pPr indent="-317500" lvl="1" marL="914400" rtl="0" algn="l">
              <a:spcBef>
                <a:spcPts val="0"/>
              </a:spcBef>
              <a:spcAft>
                <a:spcPts val="0"/>
              </a:spcAft>
              <a:buSzPts val="1400"/>
              <a:buChar char="-"/>
            </a:pPr>
            <a:r>
              <a:rPr lang="en"/>
              <a:t>Process the information and extract meaning from it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GANs in Computer Vision</a:t>
            </a:r>
            <a:endParaRPr/>
          </a:p>
        </p:txBody>
      </p:sp>
      <p:sp>
        <p:nvSpPr>
          <p:cNvPr id="234" name="Google Shape;234;p34"/>
          <p:cNvSpPr txBox="1"/>
          <p:nvPr>
            <p:ph idx="1" type="body"/>
          </p:nvPr>
        </p:nvSpPr>
        <p:spPr>
          <a:xfrm>
            <a:off x="4800679" y="1297100"/>
            <a:ext cx="40563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GANs are composed of two different networks:</a:t>
            </a:r>
            <a:endParaRPr b="1"/>
          </a:p>
          <a:p>
            <a:pPr indent="-317500" lvl="1" marL="914400" rtl="0" algn="l">
              <a:spcBef>
                <a:spcPts val="0"/>
              </a:spcBef>
              <a:spcAft>
                <a:spcPts val="0"/>
              </a:spcAft>
              <a:buSzPts val="1400"/>
              <a:buChar char="-"/>
            </a:pPr>
            <a:r>
              <a:rPr lang="en"/>
              <a:t>Generator network</a:t>
            </a:r>
            <a:endParaRPr/>
          </a:p>
          <a:p>
            <a:pPr indent="-317500" lvl="2" marL="1371600" rtl="0" algn="l">
              <a:spcBef>
                <a:spcPts val="0"/>
              </a:spcBef>
              <a:spcAft>
                <a:spcPts val="0"/>
              </a:spcAft>
              <a:buSzPts val="1400"/>
              <a:buChar char="-"/>
            </a:pPr>
            <a:r>
              <a:rPr lang="en"/>
              <a:t>Generates images given some random noise as input</a:t>
            </a:r>
            <a:endParaRPr/>
          </a:p>
          <a:p>
            <a:pPr indent="-317500" lvl="2" marL="1371600" rtl="0" algn="l">
              <a:spcBef>
                <a:spcPts val="0"/>
              </a:spcBef>
              <a:spcAft>
                <a:spcPts val="0"/>
              </a:spcAft>
              <a:buSzPts val="1400"/>
              <a:buChar char="-"/>
            </a:pPr>
            <a:r>
              <a:rPr b="1" lang="en"/>
              <a:t>Counterfeiter</a:t>
            </a:r>
            <a:endParaRPr b="1"/>
          </a:p>
          <a:p>
            <a:pPr indent="-317500" lvl="1" marL="914400" rtl="0" algn="l">
              <a:spcBef>
                <a:spcPts val="0"/>
              </a:spcBef>
              <a:spcAft>
                <a:spcPts val="0"/>
              </a:spcAft>
              <a:buSzPts val="1400"/>
              <a:buChar char="-"/>
            </a:pPr>
            <a:r>
              <a:rPr lang="en"/>
              <a:t>Discriminator network</a:t>
            </a:r>
            <a:endParaRPr/>
          </a:p>
          <a:p>
            <a:pPr indent="-317500" lvl="2" marL="1371600" rtl="0" algn="l">
              <a:spcBef>
                <a:spcPts val="0"/>
              </a:spcBef>
              <a:spcAft>
                <a:spcPts val="0"/>
              </a:spcAft>
              <a:buSzPts val="1400"/>
              <a:buChar char="-"/>
            </a:pPr>
            <a:r>
              <a:rPr lang="en"/>
              <a:t>Identifies if the input is real or fake</a:t>
            </a:r>
            <a:endParaRPr/>
          </a:p>
          <a:p>
            <a:pPr indent="-317500" lvl="2" marL="1371600" rtl="0" algn="l">
              <a:spcBef>
                <a:spcPts val="0"/>
              </a:spcBef>
              <a:spcAft>
                <a:spcPts val="0"/>
              </a:spcAft>
              <a:buSzPts val="1400"/>
              <a:buChar char="-"/>
            </a:pPr>
            <a:r>
              <a:rPr b="1" lang="en"/>
              <a:t>Cop</a:t>
            </a:r>
            <a:endParaRPr b="1"/>
          </a:p>
        </p:txBody>
      </p:sp>
      <p:pic>
        <p:nvPicPr>
          <p:cNvPr descr="GANs" id="235" name="Google Shape;235;p34"/>
          <p:cNvPicPr preferRelativeResize="0"/>
          <p:nvPr/>
        </p:nvPicPr>
        <p:blipFill>
          <a:blip r:embed="rId3">
            <a:alphaModFix/>
          </a:blip>
          <a:stretch>
            <a:fillRect/>
          </a:stretch>
        </p:blipFill>
        <p:spPr>
          <a:xfrm>
            <a:off x="0" y="1710650"/>
            <a:ext cx="5323725" cy="27776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Training GANs, step-by-step</a:t>
            </a:r>
            <a:endParaRPr/>
          </a:p>
        </p:txBody>
      </p:sp>
      <p:sp>
        <p:nvSpPr>
          <p:cNvPr id="241" name="Google Shape;241;p35"/>
          <p:cNvSpPr txBox="1"/>
          <p:nvPr>
            <p:ph idx="1" type="body"/>
          </p:nvPr>
        </p:nvSpPr>
        <p:spPr>
          <a:xfrm>
            <a:off x="4547950" y="1595775"/>
            <a:ext cx="4183800" cy="3154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Think of this as the Generator and Discriminator playing a game:</a:t>
            </a:r>
            <a:endParaRPr/>
          </a:p>
          <a:p>
            <a:pPr indent="-342900" lvl="0" marL="457200" rtl="0" algn="l">
              <a:spcBef>
                <a:spcPts val="0"/>
              </a:spcBef>
              <a:spcAft>
                <a:spcPts val="0"/>
              </a:spcAft>
              <a:buSzPts val="1800"/>
              <a:buChar char="-"/>
            </a:pPr>
            <a:r>
              <a:rPr lang="en"/>
              <a:t>Round 1: </a:t>
            </a:r>
            <a:endParaRPr/>
          </a:p>
          <a:p>
            <a:pPr indent="-317500" lvl="1" marL="914400" rtl="0" algn="l">
              <a:spcBef>
                <a:spcPts val="0"/>
              </a:spcBef>
              <a:spcAft>
                <a:spcPts val="0"/>
              </a:spcAft>
              <a:buSzPts val="1400"/>
              <a:buChar char="-"/>
            </a:pPr>
            <a:r>
              <a:rPr lang="en"/>
              <a:t>The generator generates images given some random noise and puts these fake images in a pile with real images (from the training set)</a:t>
            </a:r>
            <a:endParaRPr/>
          </a:p>
          <a:p>
            <a:pPr indent="-317500" lvl="1" marL="914400" rtl="0" algn="l">
              <a:spcBef>
                <a:spcPts val="0"/>
              </a:spcBef>
              <a:spcAft>
                <a:spcPts val="0"/>
              </a:spcAft>
              <a:buSzPts val="1400"/>
              <a:buChar char="-"/>
            </a:pPr>
            <a:r>
              <a:rPr lang="en"/>
              <a:t>The discriminator takes an image from the pile and answers the question: Real or Fake? (binary classification)</a:t>
            </a:r>
            <a:endParaRPr/>
          </a:p>
        </p:txBody>
      </p:sp>
      <p:pic>
        <p:nvPicPr>
          <p:cNvPr descr="GANs" id="242" name="Google Shape;242;p35"/>
          <p:cNvPicPr preferRelativeResize="0"/>
          <p:nvPr/>
        </p:nvPicPr>
        <p:blipFill>
          <a:blip r:embed="rId3">
            <a:alphaModFix/>
          </a:blip>
          <a:stretch>
            <a:fillRect/>
          </a:stretch>
        </p:blipFill>
        <p:spPr>
          <a:xfrm>
            <a:off x="163875" y="1602288"/>
            <a:ext cx="4243154" cy="19389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t>Training GANs, step-by-step</a:t>
            </a:r>
            <a:endParaRPr/>
          </a:p>
          <a:p>
            <a:pPr indent="0" lvl="0" marL="0" rtl="0" algn="l">
              <a:spcBef>
                <a:spcPts val="0"/>
              </a:spcBef>
              <a:spcAft>
                <a:spcPts val="0"/>
              </a:spcAft>
              <a:buNone/>
            </a:pPr>
            <a:r>
              <a:t/>
            </a:r>
            <a:endParaRPr/>
          </a:p>
        </p:txBody>
      </p:sp>
      <p:sp>
        <p:nvSpPr>
          <p:cNvPr id="248" name="Google Shape;248;p36"/>
          <p:cNvSpPr txBox="1"/>
          <p:nvPr>
            <p:ph idx="1" type="body"/>
          </p:nvPr>
        </p:nvSpPr>
        <p:spPr>
          <a:xfrm>
            <a:off x="4388650" y="1159250"/>
            <a:ext cx="4333200" cy="349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If the discriminator guesses the answer correctly, it wins! Otherwise the generator wins.</a:t>
            </a:r>
            <a:endParaRPr/>
          </a:p>
          <a:p>
            <a:pPr indent="-342900" lvl="0" marL="457200" rtl="0" algn="l">
              <a:spcBef>
                <a:spcPts val="0"/>
              </a:spcBef>
              <a:spcAft>
                <a:spcPts val="0"/>
              </a:spcAft>
              <a:buSzPts val="1800"/>
              <a:buChar char="-"/>
            </a:pPr>
            <a:r>
              <a:rPr lang="en"/>
              <a:t>After the round, the loser will tweak itself to improve its performance.</a:t>
            </a:r>
            <a:endParaRPr/>
          </a:p>
          <a:p>
            <a:pPr indent="-342900" lvl="0" marL="457200" rtl="0" algn="l">
              <a:spcBef>
                <a:spcPts val="0"/>
              </a:spcBef>
              <a:spcAft>
                <a:spcPts val="0"/>
              </a:spcAft>
              <a:buSzPts val="1800"/>
              <a:buChar char="-"/>
            </a:pPr>
            <a:r>
              <a:rPr lang="en"/>
              <a:t>If the discriminator loses, it adjusts itself to become better at detecting fakes.</a:t>
            </a:r>
            <a:endParaRPr/>
          </a:p>
          <a:p>
            <a:pPr indent="-342900" lvl="0" marL="457200" rtl="0" algn="l">
              <a:spcBef>
                <a:spcPts val="0"/>
              </a:spcBef>
              <a:spcAft>
                <a:spcPts val="0"/>
              </a:spcAft>
              <a:buSzPts val="1800"/>
              <a:buChar char="-"/>
            </a:pPr>
            <a:r>
              <a:rPr lang="en"/>
              <a:t>If the generator loses, it becomes better at generating fakes that look real. </a:t>
            </a:r>
            <a:endParaRPr/>
          </a:p>
        </p:txBody>
      </p:sp>
      <p:pic>
        <p:nvPicPr>
          <p:cNvPr descr="GANs" id="249" name="Google Shape;249;p36"/>
          <p:cNvPicPr preferRelativeResize="0"/>
          <p:nvPr/>
        </p:nvPicPr>
        <p:blipFill>
          <a:blip r:embed="rId3">
            <a:alphaModFix/>
          </a:blip>
          <a:stretch>
            <a:fillRect/>
          </a:stretch>
        </p:blipFill>
        <p:spPr>
          <a:xfrm>
            <a:off x="117950" y="1419075"/>
            <a:ext cx="4234700" cy="3092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GANs in Computer Vision</a:t>
            </a:r>
            <a:endParaRPr/>
          </a:p>
        </p:txBody>
      </p:sp>
      <p:sp>
        <p:nvSpPr>
          <p:cNvPr id="255" name="Google Shape;255;p37"/>
          <p:cNvSpPr txBox="1"/>
          <p:nvPr>
            <p:ph idx="1" type="body"/>
          </p:nvPr>
        </p:nvSpPr>
        <p:spPr>
          <a:xfrm>
            <a:off x="4800679" y="1297100"/>
            <a:ext cx="40563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After many rounds, the generator becomes better and better at generating fakes, and the discriminator becomes better at spotting fakes.</a:t>
            </a:r>
            <a:endParaRPr/>
          </a:p>
          <a:p>
            <a:pPr indent="-342900" lvl="0" marL="457200" rtl="0" algn="l">
              <a:spcBef>
                <a:spcPts val="0"/>
              </a:spcBef>
              <a:spcAft>
                <a:spcPts val="0"/>
              </a:spcAft>
              <a:buSzPts val="1800"/>
              <a:buChar char="-"/>
            </a:pPr>
            <a:r>
              <a:rPr lang="en"/>
              <a:t>Once the game is done, we ask the generator to generate an image. </a:t>
            </a:r>
            <a:endParaRPr/>
          </a:p>
        </p:txBody>
      </p:sp>
      <p:pic>
        <p:nvPicPr>
          <p:cNvPr descr="GANs" id="256" name="Google Shape;256;p37"/>
          <p:cNvPicPr preferRelativeResize="0"/>
          <p:nvPr/>
        </p:nvPicPr>
        <p:blipFill>
          <a:blip r:embed="rId3">
            <a:alphaModFix/>
          </a:blip>
          <a:stretch>
            <a:fillRect/>
          </a:stretch>
        </p:blipFill>
        <p:spPr>
          <a:xfrm>
            <a:off x="0" y="1710650"/>
            <a:ext cx="4961955" cy="2588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8"/>
          <p:cNvSpPr txBox="1"/>
          <p:nvPr>
            <p:ph type="title"/>
          </p:nvPr>
        </p:nvSpPr>
        <p:spPr>
          <a:xfrm>
            <a:off x="1469839" y="654483"/>
            <a:ext cx="6204300" cy="93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rgbClr val="000000"/>
                </a:solidFill>
              </a:rPr>
              <a:t>Activity: GANs and Fictionary</a:t>
            </a:r>
            <a:endParaRPr>
              <a:solidFill>
                <a:srgbClr val="000000"/>
              </a:solidFill>
            </a:endParaRPr>
          </a:p>
        </p:txBody>
      </p:sp>
      <p:sp>
        <p:nvSpPr>
          <p:cNvPr id="262" name="Google Shape;262;p38"/>
          <p:cNvSpPr txBox="1"/>
          <p:nvPr>
            <p:ph idx="1" type="body"/>
          </p:nvPr>
        </p:nvSpPr>
        <p:spPr>
          <a:xfrm>
            <a:off x="650550" y="1405324"/>
            <a:ext cx="7842900" cy="2908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a:solidFill>
                  <a:srgbClr val="000000"/>
                </a:solidFill>
              </a:rPr>
              <a:t>Moderator: </a:t>
            </a:r>
            <a:r>
              <a:rPr lang="en">
                <a:solidFill>
                  <a:srgbClr val="000000"/>
                </a:solidFill>
              </a:rPr>
              <a:t>Select an unusual word from </a:t>
            </a:r>
            <a:r>
              <a:rPr lang="en" u="sng">
                <a:solidFill>
                  <a:srgbClr val="000000"/>
                </a:solidFill>
                <a:hlinkClick r:id="rId3">
                  <a:extLst>
                    <a:ext uri="{A12FA001-AC4F-418D-AE19-62706E023703}">
                      <ahyp:hlinkClr val="tx"/>
                    </a:ext>
                  </a:extLst>
                </a:hlinkClick>
              </a:rPr>
              <a:t>phrontistery.info</a:t>
            </a:r>
            <a:r>
              <a:rPr lang="en">
                <a:solidFill>
                  <a:srgbClr val="000000"/>
                </a:solidFill>
              </a:rPr>
              <a:t>. Share the word (not the definition!) with the group.</a:t>
            </a:r>
            <a:endParaRPr>
              <a:solidFill>
                <a:srgbClr val="000000"/>
              </a:solidFill>
            </a:endParaRPr>
          </a:p>
          <a:p>
            <a:pPr indent="0" lvl="0" marL="0" rtl="0" algn="l">
              <a:spcBef>
                <a:spcPts val="1600"/>
              </a:spcBef>
              <a:spcAft>
                <a:spcPts val="0"/>
              </a:spcAft>
              <a:buNone/>
            </a:pPr>
            <a:r>
              <a:rPr b="1" lang="en">
                <a:solidFill>
                  <a:srgbClr val="000000"/>
                </a:solidFill>
              </a:rPr>
              <a:t>Generators: </a:t>
            </a:r>
            <a:r>
              <a:rPr lang="en">
                <a:solidFill>
                  <a:srgbClr val="000000"/>
                </a:solidFill>
              </a:rPr>
              <a:t>Send a fake definition to the moderator (without looking it up!)</a:t>
            </a:r>
            <a:endParaRPr>
              <a:solidFill>
                <a:srgbClr val="000000"/>
              </a:solidFill>
            </a:endParaRPr>
          </a:p>
          <a:p>
            <a:pPr indent="0" lvl="0" marL="0" rtl="0" algn="l">
              <a:spcBef>
                <a:spcPts val="1600"/>
              </a:spcBef>
              <a:spcAft>
                <a:spcPts val="0"/>
              </a:spcAft>
              <a:buNone/>
            </a:pPr>
            <a:r>
              <a:rPr b="1" lang="en">
                <a:solidFill>
                  <a:srgbClr val="000000"/>
                </a:solidFill>
              </a:rPr>
              <a:t>Discriminators: </a:t>
            </a:r>
            <a:r>
              <a:rPr lang="en">
                <a:solidFill>
                  <a:srgbClr val="000000"/>
                </a:solidFill>
              </a:rPr>
              <a:t>Can you tell which definition is real?</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rPr i="1" lang="en">
                <a:solidFill>
                  <a:srgbClr val="000000"/>
                </a:solidFill>
              </a:rPr>
              <a:t>Idea: through repeated trials, both the generators and discriminators learn about the category (English word definitions.) In this case, you already have a lot of category knowledge...</a:t>
            </a:r>
            <a:endParaRPr>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441925" y="575950"/>
            <a:ext cx="2364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Deep Fakes</a:t>
            </a:r>
            <a:endParaRPr/>
          </a:p>
        </p:txBody>
      </p:sp>
      <p:pic>
        <p:nvPicPr>
          <p:cNvPr descr="Fake videos and audio keep getting better, faster and easier to make, increasing the mind-blowing technology's potential for harm if put in the wrong hands. Bloomberg QuickTake explains how good deep fakes have gotten in the last few months, and what's being done to counter them. &#10;&#10;Video by Henry Baker, Christian Capestany" id="268" name="Google Shape;268;p39" title="It’s Getting Harder to Spot a Deep Fake Video">
            <a:hlinkClick r:id="rId3"/>
          </p:cNvPr>
          <p:cNvPicPr preferRelativeResize="0"/>
          <p:nvPr/>
        </p:nvPicPr>
        <p:blipFill>
          <a:blip r:embed="rId4">
            <a:alphaModFix/>
          </a:blip>
          <a:stretch>
            <a:fillRect/>
          </a:stretch>
        </p:blipFill>
        <p:spPr>
          <a:xfrm>
            <a:off x="2949075" y="575950"/>
            <a:ext cx="5454775" cy="4091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0"/>
          <p:cNvSpPr txBox="1"/>
          <p:nvPr>
            <p:ph type="title"/>
          </p:nvPr>
        </p:nvSpPr>
        <p:spPr>
          <a:xfrm>
            <a:off x="1033125" y="575950"/>
            <a:ext cx="76887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Ethical Considerations for Deep Fakes</a:t>
            </a:r>
            <a:endParaRPr/>
          </a:p>
        </p:txBody>
      </p:sp>
      <p:sp>
        <p:nvSpPr>
          <p:cNvPr id="274" name="Google Shape;274;p40"/>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Use cases:</a:t>
            </a:r>
            <a:endParaRPr/>
          </a:p>
          <a:p>
            <a:pPr indent="-317500" lvl="1" marL="914400" rtl="0" algn="l">
              <a:spcBef>
                <a:spcPts val="0"/>
              </a:spcBef>
              <a:spcAft>
                <a:spcPts val="0"/>
              </a:spcAft>
              <a:buSzPts val="1400"/>
              <a:buChar char="-"/>
            </a:pPr>
            <a:r>
              <a:rPr lang="en"/>
              <a:t>“Fake news on </a:t>
            </a:r>
            <a:r>
              <a:rPr lang="en"/>
              <a:t>steroids</a:t>
            </a:r>
            <a:r>
              <a:rPr lang="en"/>
              <a:t>”</a:t>
            </a:r>
            <a:endParaRPr/>
          </a:p>
          <a:p>
            <a:pPr indent="-317500" lvl="1" marL="914400" rtl="0" algn="l">
              <a:spcBef>
                <a:spcPts val="0"/>
              </a:spcBef>
              <a:spcAft>
                <a:spcPts val="0"/>
              </a:spcAft>
              <a:buSzPts val="1400"/>
              <a:buChar char="-"/>
            </a:pPr>
            <a:r>
              <a:rPr lang="en"/>
              <a:t>Ransomfakes, smear campaigns etc.</a:t>
            </a:r>
            <a:endParaRPr/>
          </a:p>
          <a:p>
            <a:pPr indent="-317500" lvl="1" marL="914400" rtl="0" algn="l">
              <a:spcBef>
                <a:spcPts val="0"/>
              </a:spcBef>
              <a:spcAft>
                <a:spcPts val="0"/>
              </a:spcAft>
              <a:buSzPts val="1400"/>
              <a:buChar char="-"/>
            </a:pPr>
            <a:r>
              <a:rPr lang="en"/>
              <a:t>Cere Proc: a firm that creates personalized synthetic  voices for people who lose theirs from disease</a:t>
            </a:r>
            <a:endParaRPr/>
          </a:p>
          <a:p>
            <a:pPr indent="-317500" lvl="1" marL="914400" rtl="0" algn="l">
              <a:spcBef>
                <a:spcPts val="0"/>
              </a:spcBef>
              <a:spcAft>
                <a:spcPts val="0"/>
              </a:spcAft>
              <a:buSzPts val="1400"/>
              <a:buChar char="-"/>
            </a:pPr>
            <a:r>
              <a:rPr lang="en"/>
              <a:t> DeepEmpathy: creates synthetic images that show what cities such as London and Tokyo would look like if they were bombed, with the aim of fostering empathy with those fleeing from war.</a:t>
            </a:r>
            <a:endParaRPr/>
          </a:p>
          <a:p>
            <a:pPr indent="-317500" lvl="1" marL="914400" rtl="0" algn="l">
              <a:spcBef>
                <a:spcPts val="0"/>
              </a:spcBef>
              <a:spcAft>
                <a:spcPts val="0"/>
              </a:spcAft>
              <a:buSzPts val="1400"/>
              <a:buChar char="-"/>
            </a:pPr>
            <a:r>
              <a:rPr lang="en"/>
              <a:t>Synthetic resurrection</a:t>
            </a:r>
            <a:endParaRPr/>
          </a:p>
        </p:txBody>
      </p:sp>
      <p:pic>
        <p:nvPicPr>
          <p:cNvPr descr="Why science matters so much in the era of fake news and fallacies" id="275" name="Google Shape;275;p40"/>
          <p:cNvPicPr preferRelativeResize="0"/>
          <p:nvPr/>
        </p:nvPicPr>
        <p:blipFill>
          <a:blip r:embed="rId3">
            <a:alphaModFix/>
          </a:blip>
          <a:stretch>
            <a:fillRect/>
          </a:stretch>
        </p:blipFill>
        <p:spPr>
          <a:xfrm>
            <a:off x="547050" y="2141450"/>
            <a:ext cx="1863050" cy="1242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1"/>
          <p:cNvSpPr txBox="1"/>
          <p:nvPr>
            <p:ph type="title"/>
          </p:nvPr>
        </p:nvSpPr>
        <p:spPr>
          <a:xfrm>
            <a:off x="299800" y="575950"/>
            <a:ext cx="84222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Deep Fakes, Synthetic Media - Questions</a:t>
            </a:r>
            <a:endParaRPr/>
          </a:p>
        </p:txBody>
      </p:sp>
      <p:sp>
        <p:nvSpPr>
          <p:cNvPr id="281" name="Google Shape;281;p41"/>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Control over our “digital afterlife”</a:t>
            </a:r>
            <a:endParaRPr/>
          </a:p>
          <a:p>
            <a:pPr indent="-317500" lvl="1" marL="914400" rtl="0" algn="l">
              <a:spcBef>
                <a:spcPts val="0"/>
              </a:spcBef>
              <a:spcAft>
                <a:spcPts val="0"/>
              </a:spcAft>
              <a:buSzPts val="1400"/>
              <a:buChar char="-"/>
            </a:pPr>
            <a:r>
              <a:rPr lang="en"/>
              <a:t>the possibility of a synthetic afterlife for celebrities could see figures such as JFK becoming puppets for companies, recreated to advertise products or brands</a:t>
            </a:r>
            <a:endParaRPr/>
          </a:p>
          <a:p>
            <a:pPr indent="-342900" lvl="0" marL="457200" rtl="0" algn="l">
              <a:spcBef>
                <a:spcPts val="0"/>
              </a:spcBef>
              <a:spcAft>
                <a:spcPts val="0"/>
              </a:spcAft>
              <a:buSzPts val="1800"/>
              <a:buChar char="-"/>
            </a:pPr>
            <a:r>
              <a:rPr lang="en"/>
              <a:t>Recreating the voices of dead loved ones:</a:t>
            </a:r>
            <a:endParaRPr/>
          </a:p>
          <a:p>
            <a:pPr indent="-317500" lvl="1" marL="914400" rtl="0" algn="l">
              <a:spcBef>
                <a:spcPts val="0"/>
              </a:spcBef>
              <a:spcAft>
                <a:spcPts val="0"/>
              </a:spcAft>
              <a:buSzPts val="1400"/>
              <a:buChar char="-"/>
            </a:pPr>
            <a:r>
              <a:rPr lang="en"/>
              <a:t>Potentially, this could form part of a new kind of bereavement therapy, or help people feel better connected with the deceased. Alternatively, it could cause significant psychological damage, stunting people’s recovery from loss and creating a dependence on synthetic copies of the dead.</a:t>
            </a:r>
            <a:endParaRPr/>
          </a:p>
          <a:p>
            <a:pPr indent="-342900" lvl="0" marL="457200" rtl="0" algn="l">
              <a:spcBef>
                <a:spcPts val="0"/>
              </a:spcBef>
              <a:spcAft>
                <a:spcPts val="0"/>
              </a:spcAft>
              <a:buSzPts val="1800"/>
              <a:buChar char="-"/>
            </a:pPr>
            <a:r>
              <a:t/>
            </a:r>
            <a:endParaRPr/>
          </a:p>
        </p:txBody>
      </p:sp>
      <p:pic>
        <p:nvPicPr>
          <p:cNvPr descr="The Digital Afterlife | The Walrus" id="282" name="Google Shape;282;p41"/>
          <p:cNvPicPr preferRelativeResize="0"/>
          <p:nvPr/>
        </p:nvPicPr>
        <p:blipFill>
          <a:blip r:embed="rId3">
            <a:alphaModFix/>
          </a:blip>
          <a:stretch>
            <a:fillRect/>
          </a:stretch>
        </p:blipFill>
        <p:spPr>
          <a:xfrm>
            <a:off x="299800" y="1700223"/>
            <a:ext cx="2248050" cy="1490550"/>
          </a:xfrm>
          <a:prstGeom prst="rect">
            <a:avLst/>
          </a:prstGeom>
          <a:noFill/>
          <a:ln>
            <a:noFill/>
          </a:ln>
        </p:spPr>
      </p:pic>
      <p:pic>
        <p:nvPicPr>
          <p:cNvPr id="283" name="Google Shape;283;p41"/>
          <p:cNvPicPr preferRelativeResize="0"/>
          <p:nvPr/>
        </p:nvPicPr>
        <p:blipFill>
          <a:blip r:embed="rId4">
            <a:alphaModFix/>
          </a:blip>
          <a:stretch>
            <a:fillRect/>
          </a:stretch>
        </p:blipFill>
        <p:spPr>
          <a:xfrm>
            <a:off x="552288" y="3287925"/>
            <a:ext cx="1743075" cy="17237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2"/>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2"/>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90" name="Google Shape;290;p42"/>
          <p:cNvPicPr preferRelativeResize="0"/>
          <p:nvPr/>
        </p:nvPicPr>
        <p:blipFill>
          <a:blip r:embed="rId3">
            <a:alphaModFix/>
          </a:blip>
          <a:stretch>
            <a:fillRect/>
          </a:stretch>
        </p:blipFill>
        <p:spPr>
          <a:xfrm>
            <a:off x="0" y="403991"/>
            <a:ext cx="9143999" cy="433551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3"/>
          <p:cNvSpPr txBox="1"/>
          <p:nvPr>
            <p:ph type="title"/>
          </p:nvPr>
        </p:nvSpPr>
        <p:spPr>
          <a:xfrm>
            <a:off x="625650" y="575950"/>
            <a:ext cx="80961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Computer Vision and Emotional Privacy</a:t>
            </a:r>
            <a:endParaRPr/>
          </a:p>
        </p:txBody>
      </p:sp>
      <p:sp>
        <p:nvSpPr>
          <p:cNvPr id="296" name="Google Shape;296;p43"/>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The system detects micro movements of the face, and particularly identifies whether it is likely that they are produced by the cortical pyramidal motor system, which enables humans to simulate facial expressions of emotions not actually experienced.</a:t>
            </a:r>
            <a:endParaRPr/>
          </a:p>
          <a:p>
            <a:pPr indent="-342900" lvl="0" marL="457200" rtl="0" algn="l">
              <a:spcBef>
                <a:spcPts val="0"/>
              </a:spcBef>
              <a:spcAft>
                <a:spcPts val="0"/>
              </a:spcAft>
              <a:buSzPts val="1800"/>
              <a:buChar char="-"/>
            </a:pPr>
            <a:r>
              <a:rPr lang="en"/>
              <a:t>Applications: </a:t>
            </a:r>
            <a:endParaRPr/>
          </a:p>
          <a:p>
            <a:pPr indent="-317500" lvl="1" marL="914400" rtl="0" algn="l">
              <a:spcBef>
                <a:spcPts val="0"/>
              </a:spcBef>
              <a:spcAft>
                <a:spcPts val="0"/>
              </a:spcAft>
              <a:buSzPts val="1400"/>
              <a:buChar char="-"/>
            </a:pPr>
            <a:r>
              <a:rPr lang="en"/>
              <a:t>Students’ expressions of attention and comprehension</a:t>
            </a:r>
            <a:endParaRPr/>
          </a:p>
          <a:p>
            <a:pPr indent="-317500" lvl="1" marL="914400" rtl="0" algn="l">
              <a:spcBef>
                <a:spcPts val="0"/>
              </a:spcBef>
              <a:spcAft>
                <a:spcPts val="0"/>
              </a:spcAft>
              <a:buSzPts val="1400"/>
              <a:buChar char="-"/>
            </a:pPr>
            <a:r>
              <a:rPr lang="en"/>
              <a:t>Detecting sleepiness for drivers (excessive paternalism, individual differences)</a:t>
            </a:r>
            <a:endParaRPr/>
          </a:p>
          <a:p>
            <a:pPr indent="-317500" lvl="1" marL="914400" rtl="0" algn="l">
              <a:spcBef>
                <a:spcPts val="0"/>
              </a:spcBef>
              <a:spcAft>
                <a:spcPts val="0"/>
              </a:spcAft>
              <a:buSzPts val="1400"/>
              <a:buChar char="-"/>
            </a:pPr>
            <a:r>
              <a:rPr lang="en"/>
              <a:t>Job interviews (real vs faked enthusiasm, anxiety)</a:t>
            </a:r>
            <a:endParaRPr/>
          </a:p>
        </p:txBody>
      </p:sp>
      <p:pic>
        <p:nvPicPr>
          <p:cNvPr descr="The design of emotions and emotional intelligence | by Priya ..." id="297" name="Google Shape;297;p43"/>
          <p:cNvPicPr preferRelativeResize="0"/>
          <p:nvPr/>
        </p:nvPicPr>
        <p:blipFill>
          <a:blip r:embed="rId3">
            <a:alphaModFix/>
          </a:blip>
          <a:stretch>
            <a:fillRect/>
          </a:stretch>
        </p:blipFill>
        <p:spPr>
          <a:xfrm>
            <a:off x="371750" y="1764625"/>
            <a:ext cx="2038350" cy="1743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vision for humans?</a:t>
            </a:r>
            <a:endParaRPr/>
          </a:p>
        </p:txBody>
      </p:sp>
      <p:pic>
        <p:nvPicPr>
          <p:cNvPr id="97" name="Google Shape;97;p17"/>
          <p:cNvPicPr preferRelativeResize="0"/>
          <p:nvPr/>
        </p:nvPicPr>
        <p:blipFill>
          <a:blip r:embed="rId3">
            <a:alphaModFix/>
          </a:blip>
          <a:stretch>
            <a:fillRect/>
          </a:stretch>
        </p:blipFill>
        <p:spPr>
          <a:xfrm>
            <a:off x="3950775" y="1506922"/>
            <a:ext cx="4510749" cy="3091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4"/>
          <p:cNvSpPr txBox="1"/>
          <p:nvPr>
            <p:ph type="title"/>
          </p:nvPr>
        </p:nvSpPr>
        <p:spPr>
          <a:xfrm>
            <a:off x="1032800" y="575950"/>
            <a:ext cx="76890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Computer Vision and Emotional Privacy</a:t>
            </a:r>
            <a:endParaRPr/>
          </a:p>
        </p:txBody>
      </p:sp>
      <p:sp>
        <p:nvSpPr>
          <p:cNvPr id="303" name="Google Shape;303;p4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 The main worry about the use of emotion recognition technology is likely to be that our private emotions are made public</a:t>
            </a:r>
            <a:endParaRPr/>
          </a:p>
          <a:p>
            <a:pPr indent="-342900" lvl="0" marL="457200" rtl="0" algn="l">
              <a:spcBef>
                <a:spcPts val="0"/>
              </a:spcBef>
              <a:spcAft>
                <a:spcPts val="0"/>
              </a:spcAft>
              <a:buSzPts val="1800"/>
              <a:buChar char="-"/>
            </a:pPr>
            <a:r>
              <a:rPr lang="en"/>
              <a:t>Humans can be trained to recognize micro expressions so why is a machine different?</a:t>
            </a:r>
            <a:endParaRPr/>
          </a:p>
          <a:p>
            <a:pPr indent="-342900" lvl="0" marL="457200" rtl="0" algn="l">
              <a:spcBef>
                <a:spcPts val="0"/>
              </a:spcBef>
              <a:spcAft>
                <a:spcPts val="0"/>
              </a:spcAft>
              <a:buSzPts val="1800"/>
              <a:buChar char="-"/>
            </a:pPr>
            <a:r>
              <a:rPr lang="en"/>
              <a:t>High dimensional data → noise if going to create spurious connections, how will our conclusions be biased?</a:t>
            </a:r>
            <a:endParaRPr/>
          </a:p>
        </p:txBody>
      </p:sp>
      <p:pic>
        <p:nvPicPr>
          <p:cNvPr descr="21 great questions for facilitators - Part 2 - RosemaryShapiroLiu ..." id="304" name="Google Shape;304;p44"/>
          <p:cNvPicPr preferRelativeResize="0"/>
          <p:nvPr/>
        </p:nvPicPr>
        <p:blipFill>
          <a:blip r:embed="rId3">
            <a:alphaModFix/>
          </a:blip>
          <a:stretch>
            <a:fillRect/>
          </a:stretch>
        </p:blipFill>
        <p:spPr>
          <a:xfrm>
            <a:off x="208550" y="1838150"/>
            <a:ext cx="2101525" cy="13171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9" name="Shape 309"/>
        <p:cNvGrpSpPr/>
        <p:nvPr/>
      </p:nvGrpSpPr>
      <p:grpSpPr>
        <a:xfrm>
          <a:off x="0" y="0"/>
          <a:ext cx="0" cy="0"/>
          <a:chOff x="0" y="0"/>
          <a:chExt cx="0" cy="0"/>
        </a:xfrm>
      </p:grpSpPr>
      <p:sp>
        <p:nvSpPr>
          <p:cNvPr id="310" name="Google Shape;310;p4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4000"/>
              <a:t>Same person? Different people?</a:t>
            </a:r>
            <a:endParaRPr/>
          </a:p>
        </p:txBody>
      </p:sp>
      <p:pic>
        <p:nvPicPr>
          <p:cNvPr descr="face_image_public_2_29-crop" id="311" name="Google Shape;311;p45"/>
          <p:cNvPicPr preferRelativeResize="0"/>
          <p:nvPr/>
        </p:nvPicPr>
        <p:blipFill rotWithShape="1">
          <a:blip r:embed="rId3">
            <a:alphaModFix/>
          </a:blip>
          <a:srcRect b="0" l="0" r="0" t="0"/>
          <a:stretch/>
        </p:blipFill>
        <p:spPr>
          <a:xfrm>
            <a:off x="4683125" y="1010841"/>
            <a:ext cx="2575322" cy="3657600"/>
          </a:xfrm>
          <a:prstGeom prst="rect">
            <a:avLst/>
          </a:prstGeom>
          <a:noFill/>
          <a:ln>
            <a:noFill/>
          </a:ln>
        </p:spPr>
      </p:pic>
      <p:pic>
        <p:nvPicPr>
          <p:cNvPr descr="face_image_public_2_1-crop" id="312" name="Google Shape;312;p45"/>
          <p:cNvPicPr preferRelativeResize="0"/>
          <p:nvPr/>
        </p:nvPicPr>
        <p:blipFill rotWithShape="1">
          <a:blip r:embed="rId4">
            <a:alphaModFix/>
          </a:blip>
          <a:srcRect b="0" l="0" r="0" t="0"/>
          <a:stretch/>
        </p:blipFill>
        <p:spPr>
          <a:xfrm>
            <a:off x="1025525" y="1015603"/>
            <a:ext cx="2289572" cy="3648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6" name="Shape 316"/>
        <p:cNvGrpSpPr/>
        <p:nvPr/>
      </p:nvGrpSpPr>
      <p:grpSpPr>
        <a:xfrm>
          <a:off x="0" y="0"/>
          <a:ext cx="0" cy="0"/>
          <a:chOff x="0" y="0"/>
          <a:chExt cx="0" cy="0"/>
        </a:xfrm>
      </p:grpSpPr>
      <p:sp>
        <p:nvSpPr>
          <p:cNvPr id="317" name="Google Shape;317;p4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Same person? Different people?</a:t>
            </a:r>
            <a:endParaRPr/>
          </a:p>
        </p:txBody>
      </p:sp>
      <p:pic>
        <p:nvPicPr>
          <p:cNvPr descr="arohrlexs1" id="318" name="Google Shape;318;p46"/>
          <p:cNvPicPr preferRelativeResize="0"/>
          <p:nvPr/>
        </p:nvPicPr>
        <p:blipFill rotWithShape="1">
          <a:blip r:embed="rId3">
            <a:alphaModFix/>
          </a:blip>
          <a:srcRect b="0" l="0" r="0" t="0"/>
          <a:stretch/>
        </p:blipFill>
        <p:spPr>
          <a:xfrm>
            <a:off x="693738" y="954881"/>
            <a:ext cx="2731294" cy="3361135"/>
          </a:xfrm>
          <a:prstGeom prst="rect">
            <a:avLst/>
          </a:prstGeom>
          <a:noFill/>
          <a:ln>
            <a:noFill/>
          </a:ln>
        </p:spPr>
      </p:pic>
      <p:pic>
        <p:nvPicPr>
          <p:cNvPr descr="arohrlexs9" id="319" name="Google Shape;319;p46"/>
          <p:cNvPicPr preferRelativeResize="0"/>
          <p:nvPr/>
        </p:nvPicPr>
        <p:blipFill rotWithShape="1">
          <a:blip r:embed="rId4">
            <a:alphaModFix/>
          </a:blip>
          <a:srcRect b="0" l="0" r="0" t="0"/>
          <a:stretch/>
        </p:blipFill>
        <p:spPr>
          <a:xfrm>
            <a:off x="4857750" y="965597"/>
            <a:ext cx="2694385" cy="334089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4" name="Shape 324"/>
        <p:cNvGrpSpPr/>
        <p:nvPr/>
      </p:nvGrpSpPr>
      <p:grpSpPr>
        <a:xfrm>
          <a:off x="0" y="0"/>
          <a:ext cx="0" cy="0"/>
          <a:chOff x="0" y="0"/>
          <a:chExt cx="0" cy="0"/>
        </a:xfrm>
      </p:grpSpPr>
      <p:sp>
        <p:nvSpPr>
          <p:cNvPr id="325" name="Google Shape;325;p4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Speech Recognition</a:t>
            </a:r>
            <a:endParaRPr/>
          </a:p>
        </p:txBody>
      </p:sp>
      <p:sp>
        <p:nvSpPr>
          <p:cNvPr id="326" name="Google Shape;326;p47"/>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
              <a:t>Speaker Identification is a widely sought after biometric</a:t>
            </a:r>
            <a:endParaRPr/>
          </a:p>
          <a:p>
            <a:pPr indent="-139700" lvl="0" marL="34290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
              <a:t>But just getting accurate transcripts is still an open research question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1" name="Shape 331"/>
        <p:cNvGrpSpPr/>
        <p:nvPr/>
      </p:nvGrpSpPr>
      <p:grpSpPr>
        <a:xfrm>
          <a:off x="0" y="0"/>
          <a:ext cx="0" cy="0"/>
          <a:chOff x="0" y="0"/>
          <a:chExt cx="0" cy="0"/>
        </a:xfrm>
      </p:grpSpPr>
      <p:sp>
        <p:nvSpPr>
          <p:cNvPr id="332" name="Google Shape;332;p4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Why is it hard?</a:t>
            </a:r>
            <a:endParaRPr/>
          </a:p>
        </p:txBody>
      </p:sp>
      <p:sp>
        <p:nvSpPr>
          <p:cNvPr id="333" name="Google Shape;333;p48"/>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 sz="2800"/>
              <a:t>How are these words pronounced: colonel, pterodactyl, pale/pail, blue/blew…</a:t>
            </a:r>
            <a:endParaRPr/>
          </a:p>
          <a:p>
            <a:pPr indent="-165100" lvl="0" marL="342900" rtl="0" algn="l">
              <a:spcBef>
                <a:spcPts val="560"/>
              </a:spcBef>
              <a:spcAft>
                <a:spcPts val="0"/>
              </a:spcAft>
              <a:buClr>
                <a:schemeClr val="dk1"/>
              </a:buClr>
              <a:buSzPts val="2800"/>
              <a:buNone/>
            </a:pPr>
            <a:r>
              <a:t/>
            </a:r>
            <a:endParaRPr sz="2800"/>
          </a:p>
        </p:txBody>
      </p:sp>
      <p:pic>
        <p:nvPicPr>
          <p:cNvPr id="334" name="Google Shape;334;p48"/>
          <p:cNvPicPr preferRelativeResize="0"/>
          <p:nvPr/>
        </p:nvPicPr>
        <p:blipFill rotWithShape="1">
          <a:blip r:embed="rId3">
            <a:alphaModFix/>
          </a:blip>
          <a:srcRect b="0" l="0" r="0" t="0"/>
          <a:stretch/>
        </p:blipFill>
        <p:spPr>
          <a:xfrm>
            <a:off x="2498325" y="2293525"/>
            <a:ext cx="3219450" cy="251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9" name="Shape 339"/>
        <p:cNvGrpSpPr/>
        <p:nvPr/>
      </p:nvGrpSpPr>
      <p:grpSpPr>
        <a:xfrm>
          <a:off x="0" y="0"/>
          <a:ext cx="0" cy="0"/>
          <a:chOff x="0" y="0"/>
          <a:chExt cx="0" cy="0"/>
        </a:xfrm>
      </p:grpSpPr>
      <p:sp>
        <p:nvSpPr>
          <p:cNvPr id="340" name="Google Shape;340;p4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Why is it hard?</a:t>
            </a:r>
            <a:endParaRPr/>
          </a:p>
        </p:txBody>
      </p:sp>
      <p:sp>
        <p:nvSpPr>
          <p:cNvPr id="341" name="Google Shape;341;p49"/>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 sz="2800"/>
              <a:t>How are these words pronounced: colonel, pterodactyl, pale/pail, blue/blew…</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 sz="2800"/>
              <a:t>When do humans have trouble understanding?</a:t>
            </a:r>
            <a:endParaRPr/>
          </a:p>
          <a:p>
            <a:pPr indent="-342900" lvl="0" marL="342900" rtl="0" algn="l">
              <a:spcBef>
                <a:spcPts val="560"/>
              </a:spcBef>
              <a:spcAft>
                <a:spcPts val="0"/>
              </a:spcAft>
              <a:buClr>
                <a:schemeClr val="dk1"/>
              </a:buClr>
              <a:buSzPts val="2800"/>
              <a:buChar char="●"/>
            </a:pPr>
            <a:r>
              <a:rPr lang="en" sz="2800"/>
              <a:t>What are these people saying?</a:t>
            </a:r>
            <a:endParaRPr/>
          </a:p>
          <a:p>
            <a:pPr indent="-342900" lvl="0" marL="342900" rtl="0" algn="l">
              <a:spcBef>
                <a:spcPts val="560"/>
              </a:spcBef>
              <a:spcAft>
                <a:spcPts val="0"/>
              </a:spcAft>
              <a:buClr>
                <a:schemeClr val="dk1"/>
              </a:buClr>
              <a:buSzPts val="2800"/>
              <a:buChar char="●"/>
            </a:pPr>
            <a:r>
              <a:rPr lang="en" sz="2800"/>
              <a:t>What does each example tell us about difficulties in automatic speech recognition?</a:t>
            </a:r>
            <a:endParaRPr/>
          </a:p>
        </p:txBody>
      </p:sp>
      <p:pic>
        <p:nvPicPr>
          <p:cNvPr id="342" name="Google Shape;342;p49"/>
          <p:cNvPicPr preferRelativeResize="0"/>
          <p:nvPr/>
        </p:nvPicPr>
        <p:blipFill rotWithShape="1">
          <a:blip r:embed="rId3">
            <a:alphaModFix/>
          </a:blip>
          <a:srcRect b="0" l="0" r="0" t="0"/>
          <a:stretch/>
        </p:blipFill>
        <p:spPr>
          <a:xfrm>
            <a:off x="990600" y="4000500"/>
            <a:ext cx="228600" cy="228600"/>
          </a:xfrm>
          <a:prstGeom prst="rect">
            <a:avLst/>
          </a:prstGeom>
          <a:noFill/>
          <a:ln>
            <a:noFill/>
          </a:ln>
        </p:spPr>
      </p:pic>
      <p:pic>
        <p:nvPicPr>
          <p:cNvPr id="343" name="Google Shape;343;p49"/>
          <p:cNvPicPr preferRelativeResize="0"/>
          <p:nvPr/>
        </p:nvPicPr>
        <p:blipFill rotWithShape="1">
          <a:blip r:embed="rId3">
            <a:alphaModFix/>
          </a:blip>
          <a:srcRect b="0" l="0" r="0" t="0"/>
          <a:stretch/>
        </p:blipFill>
        <p:spPr>
          <a:xfrm>
            <a:off x="990600" y="4286250"/>
            <a:ext cx="228600" cy="228600"/>
          </a:xfrm>
          <a:prstGeom prst="rect">
            <a:avLst/>
          </a:prstGeom>
          <a:noFill/>
          <a:ln>
            <a:noFill/>
          </a:ln>
        </p:spPr>
      </p:pic>
      <p:pic>
        <p:nvPicPr>
          <p:cNvPr id="344" name="Google Shape;344;p49"/>
          <p:cNvPicPr preferRelativeResize="0"/>
          <p:nvPr/>
        </p:nvPicPr>
        <p:blipFill rotWithShape="1">
          <a:blip r:embed="rId4">
            <a:alphaModFix/>
          </a:blip>
          <a:srcRect b="0" l="0" r="0" t="0"/>
          <a:stretch/>
        </p:blipFill>
        <p:spPr>
          <a:xfrm>
            <a:off x="4191000" y="4057650"/>
            <a:ext cx="228600" cy="228600"/>
          </a:xfrm>
          <a:prstGeom prst="rect">
            <a:avLst/>
          </a:prstGeom>
          <a:noFill/>
          <a:ln>
            <a:noFill/>
          </a:ln>
        </p:spPr>
      </p:pic>
      <p:pic>
        <p:nvPicPr>
          <p:cNvPr id="345" name="Google Shape;345;p49"/>
          <p:cNvPicPr preferRelativeResize="0"/>
          <p:nvPr/>
        </p:nvPicPr>
        <p:blipFill rotWithShape="1">
          <a:blip r:embed="rId5">
            <a:alphaModFix/>
          </a:blip>
          <a:srcRect b="0" l="0" r="0" t="0"/>
          <a:stretch/>
        </p:blipFill>
        <p:spPr>
          <a:xfrm>
            <a:off x="6629400" y="4057650"/>
            <a:ext cx="228600" cy="22411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0" name="Shape 350"/>
        <p:cNvGrpSpPr/>
        <p:nvPr/>
      </p:nvGrpSpPr>
      <p:grpSpPr>
        <a:xfrm>
          <a:off x="0" y="0"/>
          <a:ext cx="0" cy="0"/>
          <a:chOff x="0" y="0"/>
          <a:chExt cx="0" cy="0"/>
        </a:xfrm>
      </p:grpSpPr>
      <p:sp>
        <p:nvSpPr>
          <p:cNvPr id="351" name="Google Shape;351;p5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What information could help?</a:t>
            </a:r>
            <a:endParaRPr/>
          </a:p>
        </p:txBody>
      </p:sp>
      <p:sp>
        <p:nvSpPr>
          <p:cNvPr id="352" name="Google Shape;352;p50"/>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 sz="2800"/>
              <a:t>This example is hard to understand, but we can still figure out what she’s saying. How?</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 sz="2800"/>
              <a:t>What is Barack Obama’s next word?</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 sz="2800"/>
              <a:t>Which of the following words are the most likely to come next and why? Are any of the others possible?</a:t>
            </a:r>
            <a:endParaRPr/>
          </a:p>
          <a:p>
            <a:pPr indent="-285750" lvl="1" marL="742950" rtl="0" algn="l">
              <a:spcBef>
                <a:spcPts val="480"/>
              </a:spcBef>
              <a:spcAft>
                <a:spcPts val="0"/>
              </a:spcAft>
              <a:buClr>
                <a:schemeClr val="dk1"/>
              </a:buClr>
              <a:buSzPts val="2400"/>
              <a:buChar char="○"/>
            </a:pPr>
            <a:r>
              <a:rPr lang="en" sz="2400"/>
              <a:t>Mary went to the…</a:t>
            </a:r>
            <a:endParaRPr/>
          </a:p>
        </p:txBody>
      </p:sp>
      <p:sp>
        <p:nvSpPr>
          <p:cNvPr id="353" name="Google Shape;353;p50"/>
          <p:cNvSpPr txBox="1"/>
          <p:nvPr/>
        </p:nvSpPr>
        <p:spPr>
          <a:xfrm>
            <a:off x="6248400" y="2628900"/>
            <a:ext cx="1676400" cy="27741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(answer:        )</a:t>
            </a:r>
            <a:endParaRPr/>
          </a:p>
        </p:txBody>
      </p:sp>
      <p:sp>
        <p:nvSpPr>
          <p:cNvPr id="354" name="Google Shape;354;p50"/>
          <p:cNvSpPr txBox="1"/>
          <p:nvPr/>
        </p:nvSpPr>
        <p:spPr>
          <a:xfrm>
            <a:off x="4038600" y="3786188"/>
            <a:ext cx="3124200" cy="900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Arial"/>
                <a:ea typeface="Arial"/>
                <a:cs typeface="Arial"/>
                <a:sym typeface="Arial"/>
              </a:rPr>
              <a:t>Stare</a:t>
            </a:r>
            <a:endParaRPr/>
          </a:p>
          <a:p>
            <a:pPr indent="0" lvl="0" marL="0" marR="0" rtl="0" algn="l">
              <a:spcBef>
                <a:spcPts val="0"/>
              </a:spcBef>
              <a:spcAft>
                <a:spcPts val="0"/>
              </a:spcAft>
              <a:buNone/>
            </a:pPr>
            <a:r>
              <a:rPr lang="en" sz="1800">
                <a:solidFill>
                  <a:schemeClr val="dk1"/>
                </a:solidFill>
                <a:latin typeface="Arial"/>
                <a:ea typeface="Arial"/>
                <a:cs typeface="Arial"/>
                <a:sym typeface="Arial"/>
              </a:rPr>
              <a:t>Star</a:t>
            </a:r>
            <a:endParaRPr/>
          </a:p>
          <a:p>
            <a:pPr indent="0" lvl="0" marL="0" marR="0" rtl="0" algn="l">
              <a:spcBef>
                <a:spcPts val="0"/>
              </a:spcBef>
              <a:spcAft>
                <a:spcPts val="0"/>
              </a:spcAft>
              <a:buNone/>
            </a:pPr>
            <a:r>
              <a:rPr lang="en" sz="1800">
                <a:solidFill>
                  <a:schemeClr val="dk1"/>
                </a:solidFill>
                <a:latin typeface="Arial"/>
                <a:ea typeface="Arial"/>
                <a:cs typeface="Arial"/>
                <a:sym typeface="Arial"/>
              </a:rPr>
              <a:t>Store </a:t>
            </a:r>
            <a:endParaRPr/>
          </a:p>
          <a:p>
            <a:pPr indent="0" lvl="0" marL="0" marR="0" rtl="0" algn="l">
              <a:spcBef>
                <a:spcPts val="0"/>
              </a:spcBef>
              <a:spcAft>
                <a:spcPts val="0"/>
              </a:spcAft>
              <a:buNone/>
            </a:pPr>
            <a:r>
              <a:rPr lang="en" sz="1800">
                <a:solidFill>
                  <a:schemeClr val="dk1"/>
                </a:solidFill>
                <a:latin typeface="Arial"/>
                <a:ea typeface="Arial"/>
                <a:cs typeface="Arial"/>
                <a:sym typeface="Arial"/>
              </a:rPr>
              <a:t>Sitar</a:t>
            </a:r>
            <a:endParaRPr/>
          </a:p>
        </p:txBody>
      </p:sp>
      <p:pic>
        <p:nvPicPr>
          <p:cNvPr id="355" name="Google Shape;355;p50"/>
          <p:cNvPicPr preferRelativeResize="0"/>
          <p:nvPr/>
        </p:nvPicPr>
        <p:blipFill rotWithShape="1">
          <a:blip r:embed="rId3">
            <a:alphaModFix/>
          </a:blip>
          <a:srcRect b="0" l="0" r="0" t="0"/>
          <a:stretch/>
        </p:blipFill>
        <p:spPr>
          <a:xfrm>
            <a:off x="7239000" y="1600200"/>
            <a:ext cx="228600" cy="228600"/>
          </a:xfrm>
          <a:prstGeom prst="rect">
            <a:avLst/>
          </a:prstGeom>
          <a:noFill/>
          <a:ln>
            <a:noFill/>
          </a:ln>
        </p:spPr>
      </p:pic>
      <p:pic>
        <p:nvPicPr>
          <p:cNvPr id="356" name="Google Shape;356;p50"/>
          <p:cNvPicPr preferRelativeResize="0"/>
          <p:nvPr/>
        </p:nvPicPr>
        <p:blipFill rotWithShape="1">
          <a:blip r:embed="rId4">
            <a:alphaModFix/>
          </a:blip>
          <a:srcRect b="0" l="0" r="0" t="0"/>
          <a:stretch/>
        </p:blipFill>
        <p:spPr>
          <a:xfrm>
            <a:off x="6934200" y="2400300"/>
            <a:ext cx="228600" cy="228600"/>
          </a:xfrm>
          <a:prstGeom prst="rect">
            <a:avLst/>
          </a:prstGeom>
          <a:noFill/>
          <a:ln>
            <a:noFill/>
          </a:ln>
        </p:spPr>
      </p:pic>
      <p:pic>
        <p:nvPicPr>
          <p:cNvPr id="357" name="Google Shape;357;p50"/>
          <p:cNvPicPr preferRelativeResize="0"/>
          <p:nvPr/>
        </p:nvPicPr>
        <p:blipFill rotWithShape="1">
          <a:blip r:embed="rId4">
            <a:alphaModFix/>
          </a:blip>
          <a:srcRect b="0" l="0" r="0" t="0"/>
          <a:stretch/>
        </p:blipFill>
        <p:spPr>
          <a:xfrm>
            <a:off x="7239000" y="2686050"/>
            <a:ext cx="228600" cy="22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2">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2" name="Shape 362"/>
        <p:cNvGrpSpPr/>
        <p:nvPr/>
      </p:nvGrpSpPr>
      <p:grpSpPr>
        <a:xfrm>
          <a:off x="0" y="0"/>
          <a:ext cx="0" cy="0"/>
          <a:chOff x="0" y="0"/>
          <a:chExt cx="0" cy="0"/>
        </a:xfrm>
      </p:grpSpPr>
      <p:sp>
        <p:nvSpPr>
          <p:cNvPr id="363" name="Google Shape;363;p5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One Word</a:t>
            </a:r>
            <a:endParaRPr/>
          </a:p>
        </p:txBody>
      </p:sp>
      <p:sp>
        <p:nvSpPr>
          <p:cNvPr id="364" name="Google Shape;364;p51"/>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960"/>
              <a:buFont typeface="Arial"/>
              <a:buChar char="•"/>
            </a:pPr>
            <a:r>
              <a:rPr lang="en" sz="2960"/>
              <a:t>We have a single word in isolation. What could it be?</a:t>
            </a:r>
            <a:endParaRPr/>
          </a:p>
          <a:p>
            <a:pPr indent="-342900" lvl="0" marL="342900" rtl="0" algn="l">
              <a:lnSpc>
                <a:spcPct val="90000"/>
              </a:lnSpc>
              <a:spcBef>
                <a:spcPts val="592"/>
              </a:spcBef>
              <a:spcAft>
                <a:spcPts val="0"/>
              </a:spcAft>
              <a:buClr>
                <a:schemeClr val="dk1"/>
              </a:buClr>
              <a:buSzPts val="2960"/>
              <a:buFont typeface="Arial"/>
              <a:buChar char="•"/>
            </a:pPr>
            <a:r>
              <a:rPr lang="en" sz="2960"/>
              <a:t>Another hint. ASR thinks that the word has the following sounds:</a:t>
            </a:r>
            <a:endParaRPr/>
          </a:p>
          <a:p>
            <a:pPr indent="-154940" lvl="0" marL="342900" rtl="0" algn="l">
              <a:lnSpc>
                <a:spcPct val="90000"/>
              </a:lnSpc>
              <a:spcBef>
                <a:spcPts val="592"/>
              </a:spcBef>
              <a:spcAft>
                <a:spcPts val="0"/>
              </a:spcAft>
              <a:buClr>
                <a:schemeClr val="dk1"/>
              </a:buClr>
              <a:buSzPts val="2960"/>
              <a:buFont typeface="Arial"/>
              <a:buNone/>
            </a:pPr>
            <a:r>
              <a:t/>
            </a:r>
            <a:endParaRPr sz="2960"/>
          </a:p>
          <a:p>
            <a:pPr indent="-342900" lvl="0" marL="342900" rtl="0" algn="l">
              <a:lnSpc>
                <a:spcPct val="90000"/>
              </a:lnSpc>
              <a:spcBef>
                <a:spcPts val="592"/>
              </a:spcBef>
              <a:spcAft>
                <a:spcPts val="0"/>
              </a:spcAft>
              <a:buClr>
                <a:schemeClr val="dk1"/>
              </a:buClr>
              <a:buSzPts val="2960"/>
              <a:buFont typeface="Arial"/>
              <a:buChar char="•"/>
            </a:pPr>
            <a:r>
              <a:rPr lang="en" sz="2960"/>
              <a:t>Which words are possible?</a:t>
            </a:r>
            <a:endParaRPr/>
          </a:p>
          <a:p>
            <a:pPr indent="-154940" lvl="0" marL="342900" rtl="0" algn="l">
              <a:lnSpc>
                <a:spcPct val="90000"/>
              </a:lnSpc>
              <a:spcBef>
                <a:spcPts val="592"/>
              </a:spcBef>
              <a:spcAft>
                <a:spcPts val="0"/>
              </a:spcAft>
              <a:buClr>
                <a:schemeClr val="dk1"/>
              </a:buClr>
              <a:buSzPts val="2960"/>
              <a:buFont typeface="Arial"/>
              <a:buNone/>
            </a:pPr>
            <a:r>
              <a:t/>
            </a:r>
            <a:endParaRPr sz="2960"/>
          </a:p>
          <a:p>
            <a:pPr indent="-342900" lvl="0" marL="342900" rtl="0" algn="l">
              <a:lnSpc>
                <a:spcPct val="90000"/>
              </a:lnSpc>
              <a:spcBef>
                <a:spcPts val="592"/>
              </a:spcBef>
              <a:spcAft>
                <a:spcPts val="0"/>
              </a:spcAft>
              <a:buClr>
                <a:schemeClr val="dk1"/>
              </a:buClr>
              <a:buSzPts val="2960"/>
              <a:buFont typeface="Arial"/>
              <a:buChar char="•"/>
            </a:pPr>
            <a:r>
              <a:rPr lang="en" sz="2960"/>
              <a:t>Which words are most likely? </a:t>
            </a:r>
            <a:endParaRPr/>
          </a:p>
          <a:p>
            <a:pPr indent="-285750" lvl="1" marL="742950" rtl="0" algn="l">
              <a:lnSpc>
                <a:spcPct val="90000"/>
              </a:lnSpc>
              <a:spcBef>
                <a:spcPts val="518"/>
              </a:spcBef>
              <a:spcAft>
                <a:spcPts val="0"/>
              </a:spcAft>
              <a:buClr>
                <a:schemeClr val="dk1"/>
              </a:buClr>
              <a:buSzPts val="2590"/>
              <a:buFont typeface="Arial"/>
              <a:buChar char="–"/>
            </a:pPr>
            <a:r>
              <a:rPr lang="en" sz="2590"/>
              <a:t>How can we calculate which words are most likely?</a:t>
            </a:r>
            <a:endParaRPr/>
          </a:p>
          <a:p>
            <a:pPr indent="-121284" lvl="1" marL="742950" rtl="0" algn="l">
              <a:lnSpc>
                <a:spcPct val="90000"/>
              </a:lnSpc>
              <a:spcBef>
                <a:spcPts val="518"/>
              </a:spcBef>
              <a:spcAft>
                <a:spcPts val="0"/>
              </a:spcAft>
              <a:buClr>
                <a:schemeClr val="dk1"/>
              </a:buClr>
              <a:buSzPts val="2590"/>
              <a:buFont typeface="Arial"/>
              <a:buNone/>
            </a:pPr>
            <a:r>
              <a:t/>
            </a:r>
            <a:endParaRPr sz="2590"/>
          </a:p>
        </p:txBody>
      </p:sp>
      <p:grpSp>
        <p:nvGrpSpPr>
          <p:cNvPr id="365" name="Google Shape;365;p51"/>
          <p:cNvGrpSpPr/>
          <p:nvPr/>
        </p:nvGrpSpPr>
        <p:grpSpPr>
          <a:xfrm>
            <a:off x="1676400" y="2571750"/>
            <a:ext cx="2743200" cy="277416"/>
            <a:chOff x="1676400" y="3429000"/>
            <a:chExt cx="2743200" cy="369888"/>
          </a:xfrm>
        </p:grpSpPr>
        <p:sp>
          <p:nvSpPr>
            <p:cNvPr id="366" name="Google Shape;366;p51"/>
            <p:cNvSpPr txBox="1"/>
            <p:nvPr/>
          </p:nvSpPr>
          <p:spPr>
            <a:xfrm>
              <a:off x="1676400" y="3429000"/>
              <a:ext cx="762000" cy="369888"/>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p / b</a:t>
              </a:r>
              <a:endParaRPr/>
            </a:p>
          </p:txBody>
        </p:sp>
        <p:sp>
          <p:nvSpPr>
            <p:cNvPr id="367" name="Google Shape;367;p51"/>
            <p:cNvSpPr txBox="1"/>
            <p:nvPr/>
          </p:nvSpPr>
          <p:spPr>
            <a:xfrm>
              <a:off x="2438400" y="3429000"/>
              <a:ext cx="1219200" cy="369888"/>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ah /aa /eh</a:t>
              </a:r>
              <a:endParaRPr/>
            </a:p>
          </p:txBody>
        </p:sp>
        <p:sp>
          <p:nvSpPr>
            <p:cNvPr id="368" name="Google Shape;368;p51"/>
            <p:cNvSpPr txBox="1"/>
            <p:nvPr/>
          </p:nvSpPr>
          <p:spPr>
            <a:xfrm>
              <a:off x="3657600" y="3429000"/>
              <a:ext cx="381000" cy="369888"/>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k</a:t>
              </a:r>
              <a:endParaRPr/>
            </a:p>
          </p:txBody>
        </p:sp>
        <p:sp>
          <p:nvSpPr>
            <p:cNvPr id="369" name="Google Shape;369;p51"/>
            <p:cNvSpPr txBox="1"/>
            <p:nvPr/>
          </p:nvSpPr>
          <p:spPr>
            <a:xfrm>
              <a:off x="4038600" y="3429000"/>
              <a:ext cx="381000" cy="369888"/>
            </a:xfrm>
            <a:prstGeom prst="rect">
              <a:avLst/>
            </a:prstGeom>
            <a:no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s</a:t>
              </a:r>
              <a:endParaRPr/>
            </a:p>
          </p:txBody>
        </p:sp>
      </p:grpSp>
      <p:pic>
        <p:nvPicPr>
          <p:cNvPr id="370" name="Google Shape;370;p51"/>
          <p:cNvPicPr preferRelativeResize="0"/>
          <p:nvPr/>
        </p:nvPicPr>
        <p:blipFill rotWithShape="1">
          <a:blip r:embed="rId3">
            <a:alphaModFix/>
          </a:blip>
          <a:srcRect b="0" l="0" r="0" t="0"/>
          <a:stretch/>
        </p:blipFill>
        <p:spPr>
          <a:xfrm>
            <a:off x="6477000" y="514350"/>
            <a:ext cx="228600" cy="22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xEl>
                                              <p:pRg end="7" st="7"/>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75" name="Shape 375"/>
        <p:cNvGrpSpPr/>
        <p:nvPr/>
      </p:nvGrpSpPr>
      <p:grpSpPr>
        <a:xfrm>
          <a:off x="0" y="0"/>
          <a:ext cx="0" cy="0"/>
          <a:chOff x="0" y="0"/>
          <a:chExt cx="0" cy="0"/>
        </a:xfrm>
      </p:grpSpPr>
      <p:sp>
        <p:nvSpPr>
          <p:cNvPr id="376" name="Google Shape;376;p5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Word Frequencies</a:t>
            </a:r>
            <a:endParaRPr/>
          </a:p>
        </p:txBody>
      </p:sp>
      <p:sp>
        <p:nvSpPr>
          <p:cNvPr id="377" name="Google Shape;377;p52"/>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en" sz="2400"/>
              <a:t>Some words are much more common than others. We can estimate how frequently words are used by looking at lots of examples of people talking or writing.</a:t>
            </a:r>
            <a:endParaRPr/>
          </a:p>
          <a:p>
            <a:pPr indent="-342900" lvl="0" marL="342900" rtl="0" algn="l">
              <a:spcBef>
                <a:spcPts val="480"/>
              </a:spcBef>
              <a:spcAft>
                <a:spcPts val="0"/>
              </a:spcAft>
              <a:buClr>
                <a:schemeClr val="dk1"/>
              </a:buClr>
              <a:buSzPts val="2400"/>
              <a:buChar char="●"/>
            </a:pPr>
            <a:r>
              <a:rPr lang="en" sz="2400"/>
              <a:t>For instance, Google tells us that these are the (approximate) frequencies of the following words:</a:t>
            </a:r>
            <a:endParaRPr/>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190500" lvl="0" marL="342900" rtl="0" algn="l">
              <a:spcBef>
                <a:spcPts val="480"/>
              </a:spcBef>
              <a:spcAft>
                <a:spcPts val="0"/>
              </a:spcAft>
              <a:buClr>
                <a:schemeClr val="dk1"/>
              </a:buClr>
              <a:buSzPts val="2400"/>
              <a:buNone/>
            </a:pPr>
            <a:r>
              <a:t/>
            </a:r>
            <a:endParaRPr sz="2400"/>
          </a:p>
          <a:p>
            <a:pPr indent="-342900" lvl="0" marL="342900" rtl="0" algn="l">
              <a:spcBef>
                <a:spcPts val="480"/>
              </a:spcBef>
              <a:spcAft>
                <a:spcPts val="0"/>
              </a:spcAft>
              <a:buClr>
                <a:schemeClr val="dk1"/>
              </a:buClr>
              <a:buSzPts val="2400"/>
              <a:buChar char="●"/>
            </a:pPr>
            <a:r>
              <a:rPr lang="en" sz="2400"/>
              <a:t>Given these numbers, which word seems the most likely for the example?</a:t>
            </a:r>
            <a:endParaRPr/>
          </a:p>
        </p:txBody>
      </p:sp>
      <p:pic>
        <p:nvPicPr>
          <p:cNvPr id="378" name="Google Shape;378;p52"/>
          <p:cNvPicPr preferRelativeResize="0"/>
          <p:nvPr/>
        </p:nvPicPr>
        <p:blipFill rotWithShape="1">
          <a:blip r:embed="rId3">
            <a:alphaModFix/>
          </a:blip>
          <a:srcRect b="0" l="0" r="0" t="0"/>
          <a:stretch/>
        </p:blipFill>
        <p:spPr>
          <a:xfrm>
            <a:off x="3429000" y="2743200"/>
            <a:ext cx="1828800" cy="150019"/>
          </a:xfrm>
          <a:prstGeom prst="rect">
            <a:avLst/>
          </a:prstGeom>
          <a:noFill/>
          <a:ln>
            <a:noFill/>
          </a:ln>
        </p:spPr>
      </p:pic>
      <p:pic>
        <p:nvPicPr>
          <p:cNvPr id="379" name="Google Shape;379;p52"/>
          <p:cNvPicPr preferRelativeResize="0"/>
          <p:nvPr/>
        </p:nvPicPr>
        <p:blipFill rotWithShape="1">
          <a:blip r:embed="rId4">
            <a:alphaModFix/>
          </a:blip>
          <a:srcRect b="0" l="0" r="0" t="0"/>
          <a:stretch/>
        </p:blipFill>
        <p:spPr>
          <a:xfrm>
            <a:off x="3352800" y="3086100"/>
            <a:ext cx="1928813" cy="142875"/>
          </a:xfrm>
          <a:prstGeom prst="rect">
            <a:avLst/>
          </a:prstGeom>
          <a:noFill/>
          <a:ln>
            <a:noFill/>
          </a:ln>
        </p:spPr>
      </p:pic>
      <p:pic>
        <p:nvPicPr>
          <p:cNvPr id="380" name="Google Shape;380;p52"/>
          <p:cNvPicPr preferRelativeResize="0"/>
          <p:nvPr/>
        </p:nvPicPr>
        <p:blipFill rotWithShape="1">
          <a:blip r:embed="rId5">
            <a:alphaModFix/>
          </a:blip>
          <a:srcRect b="0" l="0" r="0" t="0"/>
          <a:stretch/>
        </p:blipFill>
        <p:spPr>
          <a:xfrm>
            <a:off x="3505200" y="2914650"/>
            <a:ext cx="1835944" cy="150019"/>
          </a:xfrm>
          <a:prstGeom prst="rect">
            <a:avLst/>
          </a:prstGeom>
          <a:noFill/>
          <a:ln>
            <a:noFill/>
          </a:ln>
        </p:spPr>
      </p:pic>
      <p:pic>
        <p:nvPicPr>
          <p:cNvPr id="381" name="Google Shape;381;p52"/>
          <p:cNvPicPr preferRelativeResize="0"/>
          <p:nvPr/>
        </p:nvPicPr>
        <p:blipFill rotWithShape="1">
          <a:blip r:embed="rId6">
            <a:alphaModFix/>
          </a:blip>
          <a:srcRect b="0" l="0" r="0" t="0"/>
          <a:stretch/>
        </p:blipFill>
        <p:spPr>
          <a:xfrm>
            <a:off x="3276600" y="3257550"/>
            <a:ext cx="1943100" cy="13573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6" name="Shape 386"/>
        <p:cNvGrpSpPr/>
        <p:nvPr/>
      </p:nvGrpSpPr>
      <p:grpSpPr>
        <a:xfrm>
          <a:off x="0" y="0"/>
          <a:ext cx="0" cy="0"/>
          <a:chOff x="0" y="0"/>
          <a:chExt cx="0" cy="0"/>
        </a:xfrm>
      </p:grpSpPr>
      <p:sp>
        <p:nvSpPr>
          <p:cNvPr id="387" name="Google Shape;387;p5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More information…</a:t>
            </a:r>
            <a:endParaRPr/>
          </a:p>
        </p:txBody>
      </p:sp>
      <p:sp>
        <p:nvSpPr>
          <p:cNvPr id="388" name="Google Shape;388;p53"/>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 sz="2800"/>
              <a:t>We now know that the speaker is from Boston. Does that change our guess as to which word it is?</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chemeClr val="dk1"/>
              </a:buClr>
              <a:buSzPts val="2800"/>
              <a:buChar char="●"/>
            </a:pPr>
            <a:r>
              <a:rPr lang="en" sz="2800"/>
              <a:t>Here is the whole sentence. </a:t>
            </a:r>
            <a:endParaRPr/>
          </a:p>
          <a:p>
            <a:pPr indent="-285750" lvl="1" marL="742950" rtl="0" algn="l">
              <a:spcBef>
                <a:spcPts val="480"/>
              </a:spcBef>
              <a:spcAft>
                <a:spcPts val="0"/>
              </a:spcAft>
              <a:buClr>
                <a:schemeClr val="dk1"/>
              </a:buClr>
              <a:buSzPts val="2400"/>
              <a:buChar char="○"/>
            </a:pPr>
            <a:r>
              <a:rPr lang="en" sz="2400"/>
              <a:t>Now do you know what the word is?</a:t>
            </a:r>
            <a:endParaRPr/>
          </a:p>
          <a:p>
            <a:pPr indent="-285750" lvl="1" marL="742950" rtl="0" algn="l">
              <a:spcBef>
                <a:spcPts val="480"/>
              </a:spcBef>
              <a:spcAft>
                <a:spcPts val="0"/>
              </a:spcAft>
              <a:buClr>
                <a:schemeClr val="dk1"/>
              </a:buClr>
              <a:buSzPts val="2400"/>
              <a:buChar char="○"/>
            </a:pPr>
            <a:r>
              <a:rPr lang="en" sz="2400"/>
              <a:t>Why was it so hard before, and so easy now?</a:t>
            </a:r>
            <a:endParaRPr/>
          </a:p>
          <a:p>
            <a:pPr indent="-285750" lvl="1" marL="742950" rtl="0" algn="l">
              <a:spcBef>
                <a:spcPts val="480"/>
              </a:spcBef>
              <a:spcAft>
                <a:spcPts val="0"/>
              </a:spcAft>
              <a:buClr>
                <a:schemeClr val="dk1"/>
              </a:buClr>
              <a:buSzPts val="2400"/>
              <a:buChar char="○"/>
            </a:pPr>
            <a:r>
              <a:rPr lang="en" sz="2400"/>
              <a:t>How does the rest of the sentence help us figure out what word it was?</a:t>
            </a:r>
            <a:endParaRPr/>
          </a:p>
          <a:p>
            <a:pPr indent="-342900" lvl="0" marL="342900" rtl="0" algn="l">
              <a:spcBef>
                <a:spcPts val="560"/>
              </a:spcBef>
              <a:spcAft>
                <a:spcPts val="0"/>
              </a:spcAft>
              <a:buClr>
                <a:schemeClr val="dk1"/>
              </a:buClr>
              <a:buSzPts val="2800"/>
              <a:buChar char="●"/>
            </a:pPr>
            <a:r>
              <a:rPr lang="en" sz="2800" u="sng">
                <a:solidFill>
                  <a:schemeClr val="hlink"/>
                </a:solidFill>
                <a:hlinkClick r:id="rId3"/>
              </a:rPr>
              <a:t>http://www.youtube.com/watch?v=RbK4cL3QSc0</a:t>
            </a:r>
            <a:r>
              <a:rPr lang="en" sz="2800"/>
              <a:t> </a:t>
            </a:r>
            <a:endParaRPr/>
          </a:p>
          <a:p>
            <a:pPr indent="-165100" lvl="0" marL="342900" rtl="0" algn="l">
              <a:spcBef>
                <a:spcPts val="560"/>
              </a:spcBef>
              <a:spcAft>
                <a:spcPts val="0"/>
              </a:spcAft>
              <a:buClr>
                <a:schemeClr val="dk1"/>
              </a:buClr>
              <a:buSzPts val="2800"/>
              <a:buNone/>
            </a:pPr>
            <a:r>
              <a:t/>
            </a:r>
            <a:endParaRPr sz="2800"/>
          </a:p>
        </p:txBody>
      </p:sp>
      <p:pic>
        <p:nvPicPr>
          <p:cNvPr id="389" name="Google Shape;389;p53"/>
          <p:cNvPicPr preferRelativeResize="0"/>
          <p:nvPr/>
        </p:nvPicPr>
        <p:blipFill rotWithShape="1">
          <a:blip r:embed="rId4">
            <a:alphaModFix/>
          </a:blip>
          <a:srcRect b="0" l="0" r="0" t="0"/>
          <a:stretch/>
        </p:blipFill>
        <p:spPr>
          <a:xfrm>
            <a:off x="5638800" y="2686050"/>
            <a:ext cx="228600" cy="228600"/>
          </a:xfrm>
          <a:prstGeom prst="rect">
            <a:avLst/>
          </a:prstGeom>
          <a:noFill/>
          <a:ln>
            <a:noFill/>
          </a:ln>
        </p:spPr>
      </p:pic>
      <p:pic>
        <p:nvPicPr>
          <p:cNvPr id="390" name="Google Shape;390;p53"/>
          <p:cNvPicPr preferRelativeResize="0"/>
          <p:nvPr/>
        </p:nvPicPr>
        <p:blipFill rotWithShape="1">
          <a:blip r:embed="rId5">
            <a:alphaModFix/>
          </a:blip>
          <a:srcRect b="0" l="0" r="0" t="0"/>
          <a:stretch/>
        </p:blipFill>
        <p:spPr>
          <a:xfrm>
            <a:off x="1828800" y="1943100"/>
            <a:ext cx="228600" cy="22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8"/>
          <p:cNvPicPr preferRelativeResize="0"/>
          <p:nvPr/>
        </p:nvPicPr>
        <p:blipFill>
          <a:blip r:embed="rId3">
            <a:alphaModFix/>
          </a:blip>
          <a:stretch>
            <a:fillRect/>
          </a:stretch>
        </p:blipFill>
        <p:spPr>
          <a:xfrm>
            <a:off x="0" y="2081074"/>
            <a:ext cx="3779300" cy="2378075"/>
          </a:xfrm>
          <a:prstGeom prst="rect">
            <a:avLst/>
          </a:prstGeom>
          <a:noFill/>
          <a:ln>
            <a:noFill/>
          </a:ln>
        </p:spPr>
      </p:pic>
      <p:sp>
        <p:nvSpPr>
          <p:cNvPr id="103" name="Google Shape;103;p18"/>
          <p:cNvSpPr txBox="1"/>
          <p:nvPr>
            <p:ph type="title"/>
          </p:nvPr>
        </p:nvSpPr>
        <p:spPr>
          <a:xfrm>
            <a:off x="2400250" y="4351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vision for computers? </a:t>
            </a:r>
            <a:endParaRPr/>
          </a:p>
        </p:txBody>
      </p:sp>
      <p:sp>
        <p:nvSpPr>
          <p:cNvPr id="104" name="Google Shape;104;p18"/>
          <p:cNvSpPr txBox="1"/>
          <p:nvPr>
            <p:ph idx="1" type="body"/>
          </p:nvPr>
        </p:nvSpPr>
        <p:spPr>
          <a:xfrm>
            <a:off x="3390550" y="1070550"/>
            <a:ext cx="5444400" cy="3624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Computer vision is building algorithms that can understand the content of images and use it for other </a:t>
            </a:r>
            <a:r>
              <a:rPr lang="en"/>
              <a:t>applications</a:t>
            </a:r>
            <a:endParaRPr/>
          </a:p>
          <a:p>
            <a:pPr indent="-342900" lvl="0" marL="457200" rtl="0" algn="l">
              <a:spcBef>
                <a:spcPts val="0"/>
              </a:spcBef>
              <a:spcAft>
                <a:spcPts val="0"/>
              </a:spcAft>
              <a:buSzPts val="1800"/>
              <a:buChar char="-"/>
            </a:pPr>
            <a:r>
              <a:rPr lang="en"/>
              <a:t>Interdisciplinary field:</a:t>
            </a:r>
            <a:endParaRPr/>
          </a:p>
          <a:p>
            <a:pPr indent="-317500" lvl="1" marL="914400" rtl="0" algn="l">
              <a:spcBef>
                <a:spcPts val="0"/>
              </a:spcBef>
              <a:spcAft>
                <a:spcPts val="0"/>
              </a:spcAft>
              <a:buSzPts val="1400"/>
              <a:buChar char="-"/>
            </a:pPr>
            <a:r>
              <a:rPr lang="en"/>
              <a:t> Neuroscience can help computer vision by first understanding human vision</a:t>
            </a:r>
            <a:endParaRPr/>
          </a:p>
          <a:p>
            <a:pPr indent="-317500" lvl="1" marL="914400" rtl="0" algn="l">
              <a:spcBef>
                <a:spcPts val="0"/>
              </a:spcBef>
              <a:spcAft>
                <a:spcPts val="0"/>
              </a:spcAft>
              <a:buSzPts val="1400"/>
              <a:buChar char="-"/>
            </a:pPr>
            <a:r>
              <a:rPr lang="en"/>
              <a:t>Need physics to understand the nature of color, light</a:t>
            </a:r>
            <a:endParaRPr/>
          </a:p>
          <a:p>
            <a:pPr indent="-317500" lvl="1" marL="914400" rtl="0" algn="l">
              <a:spcBef>
                <a:spcPts val="0"/>
              </a:spcBef>
              <a:spcAft>
                <a:spcPts val="0"/>
              </a:spcAft>
              <a:buSzPts val="1400"/>
              <a:buChar char="-"/>
            </a:pPr>
            <a:r>
              <a:rPr lang="en"/>
              <a:t>Math: all images are inherently treated as large matrices</a:t>
            </a:r>
            <a:endParaRPr/>
          </a:p>
          <a:p>
            <a:pPr indent="-342900" lvl="0" marL="457200" rtl="0" algn="l">
              <a:spcBef>
                <a:spcPts val="0"/>
              </a:spcBef>
              <a:spcAft>
                <a:spcPts val="0"/>
              </a:spcAft>
              <a:buSzPts val="1800"/>
              <a:buChar char="-"/>
            </a:pPr>
            <a:r>
              <a:rPr lang="en"/>
              <a:t>The challenge of CV can be described in terms of building a </a:t>
            </a:r>
            <a:r>
              <a:rPr b="1" lang="en"/>
              <a:t>signal-to-symbol converter.</a:t>
            </a:r>
            <a:endParaRPr b="1"/>
          </a:p>
          <a:p>
            <a:pPr indent="-317500" lvl="1" marL="914400" rtl="0" algn="l">
              <a:spcBef>
                <a:spcPts val="0"/>
              </a:spcBef>
              <a:spcAft>
                <a:spcPts val="0"/>
              </a:spcAft>
              <a:buSzPts val="1400"/>
              <a:buChar char="-"/>
            </a:pPr>
            <a:r>
              <a:rPr lang="en"/>
              <a:t>The world presents itself as physical signals, we try to make sense of these signals and convert them into symbolic, representations of the world</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5" name="Shape 395"/>
        <p:cNvGrpSpPr/>
        <p:nvPr/>
      </p:nvGrpSpPr>
      <p:grpSpPr>
        <a:xfrm>
          <a:off x="0" y="0"/>
          <a:ext cx="0" cy="0"/>
          <a:chOff x="0" y="0"/>
          <a:chExt cx="0" cy="0"/>
        </a:xfrm>
      </p:grpSpPr>
      <p:sp>
        <p:nvSpPr>
          <p:cNvPr id="396" name="Google Shape;396;p5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u="sng"/>
              <a:t>Review</a:t>
            </a:r>
            <a:r>
              <a:rPr lang="en"/>
              <a:t>: Probability</a:t>
            </a:r>
            <a:endParaRPr/>
          </a:p>
        </p:txBody>
      </p:sp>
      <p:sp>
        <p:nvSpPr>
          <p:cNvPr id="397" name="Google Shape;397;p54"/>
          <p:cNvSpPr txBox="1"/>
          <p:nvPr>
            <p:ph idx="1" type="body"/>
          </p:nvPr>
        </p:nvSpPr>
        <p:spPr>
          <a:xfrm>
            <a:off x="457200" y="1200150"/>
            <a:ext cx="82296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
              <a:t>P(A and B) = P(A | B) P(B)</a:t>
            </a:r>
            <a:endParaRPr/>
          </a:p>
          <a:p>
            <a:pPr indent="0" lvl="0" marL="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pic>
        <p:nvPicPr>
          <p:cNvPr id="398" name="Google Shape;398;p54"/>
          <p:cNvPicPr preferRelativeResize="0"/>
          <p:nvPr/>
        </p:nvPicPr>
        <p:blipFill rotWithShape="1">
          <a:blip r:embed="rId3">
            <a:alphaModFix/>
          </a:blip>
          <a:srcRect b="0" l="0" r="0" t="0"/>
          <a:stretch/>
        </p:blipFill>
        <p:spPr>
          <a:xfrm>
            <a:off x="1028700" y="2228850"/>
            <a:ext cx="5314950" cy="213894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3" name="Shape 403"/>
        <p:cNvGrpSpPr/>
        <p:nvPr/>
      </p:nvGrpSpPr>
      <p:grpSpPr>
        <a:xfrm>
          <a:off x="0" y="0"/>
          <a:ext cx="0" cy="0"/>
          <a:chOff x="0" y="0"/>
          <a:chExt cx="0" cy="0"/>
        </a:xfrm>
      </p:grpSpPr>
      <p:sp>
        <p:nvSpPr>
          <p:cNvPr id="404" name="Google Shape;404;p5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a:t>Help the ASR System</a:t>
            </a:r>
            <a:endParaRPr/>
          </a:p>
        </p:txBody>
      </p:sp>
      <p:sp>
        <p:nvSpPr>
          <p:cNvPr id="405" name="Google Shape;405;p55"/>
          <p:cNvSpPr txBox="1"/>
          <p:nvPr>
            <p:ph idx="1" type="body"/>
          </p:nvPr>
        </p:nvSpPr>
        <p:spPr>
          <a:xfrm>
            <a:off x="457200" y="1200150"/>
            <a:ext cx="5486400" cy="371475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60"/>
              <a:buFont typeface="Arial"/>
              <a:buChar char="•"/>
            </a:pPr>
            <a:r>
              <a:rPr lang="en" sz="2960"/>
              <a:t>The system has a few hypotheses for a word. Which word is most likely?</a:t>
            </a:r>
            <a:endParaRPr/>
          </a:p>
          <a:p>
            <a:pPr indent="-154940" lvl="0" marL="342900" rtl="0" algn="l">
              <a:lnSpc>
                <a:spcPct val="80000"/>
              </a:lnSpc>
              <a:spcBef>
                <a:spcPts val="592"/>
              </a:spcBef>
              <a:spcAft>
                <a:spcPts val="0"/>
              </a:spcAft>
              <a:buClr>
                <a:schemeClr val="dk1"/>
              </a:buClr>
              <a:buSzPts val="2960"/>
              <a:buFont typeface="Arial"/>
              <a:buNone/>
            </a:pPr>
            <a:r>
              <a:t/>
            </a:r>
            <a:endParaRPr sz="2960"/>
          </a:p>
          <a:p>
            <a:pPr indent="-342900" lvl="0" marL="342900" rtl="0" algn="l">
              <a:lnSpc>
                <a:spcPct val="80000"/>
              </a:lnSpc>
              <a:spcBef>
                <a:spcPts val="592"/>
              </a:spcBef>
              <a:spcAft>
                <a:spcPts val="0"/>
              </a:spcAft>
              <a:buClr>
                <a:schemeClr val="dk1"/>
              </a:buClr>
              <a:buSzPts val="2960"/>
              <a:buFont typeface="Arial"/>
              <a:buChar char="•"/>
            </a:pPr>
            <a:r>
              <a:rPr lang="en" sz="2960"/>
              <a:t>The system has different hypotheses for the previous word. Which word is most likely?</a:t>
            </a:r>
            <a:endParaRPr/>
          </a:p>
          <a:p>
            <a:pPr indent="-154940" lvl="0" marL="342900" rtl="0" algn="l">
              <a:lnSpc>
                <a:spcPct val="80000"/>
              </a:lnSpc>
              <a:spcBef>
                <a:spcPts val="592"/>
              </a:spcBef>
              <a:spcAft>
                <a:spcPts val="0"/>
              </a:spcAft>
              <a:buClr>
                <a:schemeClr val="dk1"/>
              </a:buClr>
              <a:buSzPts val="2960"/>
              <a:buFont typeface="Arial"/>
              <a:buNone/>
            </a:pPr>
            <a:r>
              <a:t/>
            </a:r>
            <a:endParaRPr sz="2960"/>
          </a:p>
          <a:p>
            <a:pPr indent="-342900" lvl="0" marL="342900" rtl="0" algn="l">
              <a:lnSpc>
                <a:spcPct val="80000"/>
              </a:lnSpc>
              <a:spcBef>
                <a:spcPts val="592"/>
              </a:spcBef>
              <a:spcAft>
                <a:spcPts val="0"/>
              </a:spcAft>
              <a:buClr>
                <a:schemeClr val="dk1"/>
              </a:buClr>
              <a:buSzPts val="2960"/>
              <a:buFont typeface="Arial"/>
              <a:buChar char="•"/>
            </a:pPr>
            <a:r>
              <a:rPr lang="en" sz="2960"/>
              <a:t>What is the problem with treating each word separately? How could we fix this?</a:t>
            </a:r>
            <a:endParaRPr/>
          </a:p>
          <a:p>
            <a:pPr indent="-154940" lvl="0" marL="342900" rtl="0" algn="l">
              <a:lnSpc>
                <a:spcPct val="80000"/>
              </a:lnSpc>
              <a:spcBef>
                <a:spcPts val="592"/>
              </a:spcBef>
              <a:spcAft>
                <a:spcPts val="0"/>
              </a:spcAft>
              <a:buClr>
                <a:schemeClr val="dk1"/>
              </a:buClr>
              <a:buSzPts val="2960"/>
              <a:buFont typeface="Arial"/>
              <a:buNone/>
            </a:pPr>
            <a:r>
              <a:t/>
            </a:r>
            <a:endParaRPr sz="2960"/>
          </a:p>
          <a:p>
            <a:pPr indent="-342900" lvl="0" marL="342900" rtl="0" algn="l">
              <a:lnSpc>
                <a:spcPct val="80000"/>
              </a:lnSpc>
              <a:spcBef>
                <a:spcPts val="592"/>
              </a:spcBef>
              <a:spcAft>
                <a:spcPts val="0"/>
              </a:spcAft>
              <a:buClr>
                <a:schemeClr val="dk1"/>
              </a:buClr>
              <a:buSzPts val="2960"/>
              <a:buFont typeface="Arial"/>
              <a:buNone/>
            </a:pPr>
            <a:r>
              <a:t/>
            </a:r>
            <a:endParaRPr sz="2960"/>
          </a:p>
        </p:txBody>
      </p:sp>
      <p:graphicFrame>
        <p:nvGraphicFramePr>
          <p:cNvPr id="406" name="Google Shape;406;p55"/>
          <p:cNvGraphicFramePr/>
          <p:nvPr/>
        </p:nvGraphicFramePr>
        <p:xfrm>
          <a:off x="6248400" y="1143000"/>
          <a:ext cx="3000000" cy="3000000"/>
        </p:xfrm>
        <a:graphic>
          <a:graphicData uri="http://schemas.openxmlformats.org/drawingml/2006/table">
            <a:tbl>
              <a:tblPr bandRow="1">
                <a:noFill/>
                <a:tableStyleId>{8BDBFE0F-87D9-49B9-9C6A-DD3FB88BC38A}</a:tableStyleId>
              </a:tblPr>
              <a:tblGrid>
                <a:gridCol w="954875"/>
                <a:gridCol w="1250150"/>
              </a:tblGrid>
              <a:tr h="278200">
                <a:tc>
                  <a:txBody>
                    <a:bodyPr/>
                    <a:lstStyle/>
                    <a:p>
                      <a:pPr indent="0" lvl="0" marL="0" marR="0" rtl="0" algn="l">
                        <a:spcBef>
                          <a:spcPts val="0"/>
                        </a:spcBef>
                        <a:spcAft>
                          <a:spcPts val="0"/>
                        </a:spcAft>
                        <a:buNone/>
                      </a:pPr>
                      <a:r>
                        <a:rPr lang="en" sz="1400" u="none" cap="none" strike="noStrike"/>
                        <a:t>P(shark)</a:t>
                      </a:r>
                      <a:endParaRPr sz="1100"/>
                    </a:p>
                  </a:txBody>
                  <a:tcPr marT="34300" marB="34300" marR="91425" marL="91425"/>
                </a:tc>
                <a:tc>
                  <a:txBody>
                    <a:bodyPr/>
                    <a:lstStyle/>
                    <a:p>
                      <a:pPr indent="0" lvl="0" marL="0" marR="0" rtl="0" algn="l">
                        <a:spcBef>
                          <a:spcPts val="0"/>
                        </a:spcBef>
                        <a:spcAft>
                          <a:spcPts val="0"/>
                        </a:spcAft>
                        <a:buNone/>
                      </a:pPr>
                      <a:r>
                        <a:rPr lang="en" sz="1400"/>
                        <a:t>0.009</a:t>
                      </a:r>
                      <a:endParaRPr sz="1100"/>
                    </a:p>
                  </a:txBody>
                  <a:tcPr marT="34300" marB="34300" marR="91425" marL="91425"/>
                </a:tc>
              </a:tr>
              <a:tr h="278200">
                <a:tc>
                  <a:txBody>
                    <a:bodyPr/>
                    <a:lstStyle/>
                    <a:p>
                      <a:pPr indent="0" lvl="0" marL="0" marR="0" rtl="0" algn="l">
                        <a:spcBef>
                          <a:spcPts val="0"/>
                        </a:spcBef>
                        <a:spcAft>
                          <a:spcPts val="0"/>
                        </a:spcAft>
                        <a:buNone/>
                      </a:pPr>
                      <a:r>
                        <a:rPr lang="en" sz="1400"/>
                        <a:t>P(shirk)</a:t>
                      </a:r>
                      <a:endParaRPr sz="1100"/>
                    </a:p>
                  </a:txBody>
                  <a:tcPr marT="34300" marB="34300" marR="91425" marL="91425"/>
                </a:tc>
                <a:tc>
                  <a:txBody>
                    <a:bodyPr/>
                    <a:lstStyle/>
                    <a:p>
                      <a:pPr indent="0" lvl="0" marL="0" marR="0" rtl="0" algn="l">
                        <a:spcBef>
                          <a:spcPts val="0"/>
                        </a:spcBef>
                        <a:spcAft>
                          <a:spcPts val="0"/>
                        </a:spcAft>
                        <a:buNone/>
                      </a:pPr>
                      <a:r>
                        <a:rPr lang="en" sz="1400"/>
                        <a:t>0.005</a:t>
                      </a:r>
                      <a:endParaRPr sz="1100"/>
                    </a:p>
                  </a:txBody>
                  <a:tcPr marT="34300" marB="34300" marR="91425" marL="91425"/>
                </a:tc>
              </a:tr>
              <a:tr h="278200">
                <a:tc>
                  <a:txBody>
                    <a:bodyPr/>
                    <a:lstStyle/>
                    <a:p>
                      <a:pPr indent="0" lvl="0" marL="0" marR="0" rtl="0" algn="l">
                        <a:spcBef>
                          <a:spcPts val="0"/>
                        </a:spcBef>
                        <a:spcAft>
                          <a:spcPts val="0"/>
                        </a:spcAft>
                        <a:buNone/>
                      </a:pPr>
                      <a:r>
                        <a:rPr lang="en" sz="1400"/>
                        <a:t>P(shirt)</a:t>
                      </a:r>
                      <a:endParaRPr sz="1100"/>
                    </a:p>
                  </a:txBody>
                  <a:tcPr marT="34300" marB="34300" marR="91425" marL="91425"/>
                </a:tc>
                <a:tc>
                  <a:txBody>
                    <a:bodyPr/>
                    <a:lstStyle/>
                    <a:p>
                      <a:pPr indent="0" lvl="0" marL="0" marR="0" rtl="0" algn="l">
                        <a:spcBef>
                          <a:spcPts val="0"/>
                        </a:spcBef>
                        <a:spcAft>
                          <a:spcPts val="0"/>
                        </a:spcAft>
                        <a:buNone/>
                      </a:pPr>
                      <a:r>
                        <a:rPr lang="en" sz="1400"/>
                        <a:t>0.05</a:t>
                      </a:r>
                      <a:endParaRPr sz="1100"/>
                    </a:p>
                  </a:txBody>
                  <a:tcPr marT="34300" marB="34300" marR="91425" marL="91425"/>
                </a:tc>
              </a:tr>
            </a:tbl>
          </a:graphicData>
        </a:graphic>
      </p:graphicFrame>
      <p:graphicFrame>
        <p:nvGraphicFramePr>
          <p:cNvPr id="407" name="Google Shape;407;p55"/>
          <p:cNvGraphicFramePr/>
          <p:nvPr/>
        </p:nvGraphicFramePr>
        <p:xfrm>
          <a:off x="6477000" y="2514600"/>
          <a:ext cx="3000000" cy="3000000"/>
        </p:xfrm>
        <a:graphic>
          <a:graphicData uri="http://schemas.openxmlformats.org/drawingml/2006/table">
            <a:tbl>
              <a:tblPr bandRow="1">
                <a:noFill/>
                <a:tableStyleId>{8BDBFE0F-87D9-49B9-9C6A-DD3FB88BC38A}</a:tableStyleId>
              </a:tblPr>
              <a:tblGrid>
                <a:gridCol w="921975"/>
                <a:gridCol w="756025"/>
              </a:tblGrid>
              <a:tr h="278200">
                <a:tc>
                  <a:txBody>
                    <a:bodyPr/>
                    <a:lstStyle/>
                    <a:p>
                      <a:pPr indent="0" lvl="0" marL="0" marR="0" rtl="0" algn="l">
                        <a:spcBef>
                          <a:spcPts val="0"/>
                        </a:spcBef>
                        <a:spcAft>
                          <a:spcPts val="0"/>
                        </a:spcAft>
                        <a:buNone/>
                      </a:pPr>
                      <a:r>
                        <a:rPr lang="en" sz="1400"/>
                        <a:t>P(scary)</a:t>
                      </a:r>
                      <a:endParaRPr sz="1100"/>
                    </a:p>
                  </a:txBody>
                  <a:tcPr marT="34300" marB="34300" marR="91450" marL="91450"/>
                </a:tc>
                <a:tc>
                  <a:txBody>
                    <a:bodyPr/>
                    <a:lstStyle/>
                    <a:p>
                      <a:pPr indent="0" lvl="0" marL="0" marR="0" rtl="0" algn="l">
                        <a:spcBef>
                          <a:spcPts val="0"/>
                        </a:spcBef>
                        <a:spcAft>
                          <a:spcPts val="0"/>
                        </a:spcAft>
                        <a:buNone/>
                      </a:pPr>
                      <a:r>
                        <a:rPr lang="en" sz="1400"/>
                        <a:t>0.02</a:t>
                      </a:r>
                      <a:endParaRPr sz="1100"/>
                    </a:p>
                  </a:txBody>
                  <a:tcPr marT="34300" marB="34300" marR="91450" marL="91450"/>
                </a:tc>
              </a:tr>
              <a:tr h="278200">
                <a:tc>
                  <a:txBody>
                    <a:bodyPr/>
                    <a:lstStyle/>
                    <a:p>
                      <a:pPr indent="0" lvl="0" marL="0" marR="0" rtl="0" algn="l">
                        <a:spcBef>
                          <a:spcPts val="0"/>
                        </a:spcBef>
                        <a:spcAft>
                          <a:spcPts val="0"/>
                        </a:spcAft>
                        <a:buNone/>
                      </a:pPr>
                      <a:r>
                        <a:rPr lang="en" sz="1400"/>
                        <a:t>P(hairy)</a:t>
                      </a:r>
                      <a:endParaRPr sz="1100"/>
                    </a:p>
                  </a:txBody>
                  <a:tcPr marT="34300" marB="34300" marR="91450" marL="91450"/>
                </a:tc>
                <a:tc>
                  <a:txBody>
                    <a:bodyPr/>
                    <a:lstStyle/>
                    <a:p>
                      <a:pPr indent="0" lvl="0" marL="0" marR="0" rtl="0" algn="l">
                        <a:spcBef>
                          <a:spcPts val="0"/>
                        </a:spcBef>
                        <a:spcAft>
                          <a:spcPts val="0"/>
                        </a:spcAft>
                        <a:buNone/>
                      </a:pPr>
                      <a:r>
                        <a:rPr lang="en" sz="1400"/>
                        <a:t>0.03</a:t>
                      </a:r>
                      <a:endParaRPr sz="1100"/>
                    </a:p>
                  </a:txBody>
                  <a:tcPr marT="34300" marB="34300" marR="91450" marL="91450"/>
                </a:tc>
              </a:tr>
              <a:tr h="278200">
                <a:tc>
                  <a:txBody>
                    <a:bodyPr/>
                    <a:lstStyle/>
                    <a:p>
                      <a:pPr indent="0" lvl="0" marL="0" marR="0" rtl="0" algn="l">
                        <a:spcBef>
                          <a:spcPts val="0"/>
                        </a:spcBef>
                        <a:spcAft>
                          <a:spcPts val="0"/>
                        </a:spcAft>
                        <a:buNone/>
                      </a:pPr>
                      <a:r>
                        <a:rPr lang="en" sz="1400"/>
                        <a:t>P(wary)</a:t>
                      </a:r>
                      <a:endParaRPr sz="1100"/>
                    </a:p>
                  </a:txBody>
                  <a:tcPr marT="34300" marB="34300" marR="91450" marL="91450"/>
                </a:tc>
                <a:tc>
                  <a:txBody>
                    <a:bodyPr/>
                    <a:lstStyle/>
                    <a:p>
                      <a:pPr indent="0" lvl="0" marL="0" marR="0" rtl="0" algn="l">
                        <a:spcBef>
                          <a:spcPts val="0"/>
                        </a:spcBef>
                        <a:spcAft>
                          <a:spcPts val="0"/>
                        </a:spcAft>
                        <a:buNone/>
                      </a:pPr>
                      <a:r>
                        <a:rPr lang="en" sz="1400"/>
                        <a:t>0.009</a:t>
                      </a:r>
                      <a:endParaRPr sz="1100"/>
                    </a:p>
                  </a:txBody>
                  <a:tcPr marT="34300" marB="34300"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0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2" name="Shape 412"/>
        <p:cNvGrpSpPr/>
        <p:nvPr/>
      </p:nvGrpSpPr>
      <p:grpSpPr>
        <a:xfrm>
          <a:off x="0" y="0"/>
          <a:ext cx="0" cy="0"/>
          <a:chOff x="0" y="0"/>
          <a:chExt cx="0" cy="0"/>
        </a:xfrm>
      </p:grpSpPr>
      <p:sp>
        <p:nvSpPr>
          <p:cNvPr id="413" name="Google Shape;413;p5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 sz="3959" u="sng"/>
              <a:t>Bigrams</a:t>
            </a:r>
            <a:r>
              <a:rPr lang="en" sz="3959"/>
              <a:t>: looking at 2 words at a time</a:t>
            </a:r>
            <a:endParaRPr/>
          </a:p>
        </p:txBody>
      </p:sp>
      <p:sp>
        <p:nvSpPr>
          <p:cNvPr id="414" name="Google Shape;414;p56"/>
          <p:cNvSpPr txBox="1"/>
          <p:nvPr>
            <p:ph idx="1" type="body"/>
          </p:nvPr>
        </p:nvSpPr>
        <p:spPr>
          <a:xfrm>
            <a:off x="457200" y="1200150"/>
            <a:ext cx="8382000" cy="339447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 sz="2800">
                <a:latin typeface="Calibri"/>
                <a:ea typeface="Calibri"/>
                <a:cs typeface="Calibri"/>
                <a:sym typeface="Calibri"/>
              </a:rPr>
              <a:t>There are two words the system can’t figure out. The first is either “green” or “mean”. The second is either “plant” or “cat.”</a:t>
            </a:r>
            <a:endParaRPr sz="2800">
              <a:latin typeface="Calibri"/>
              <a:ea typeface="Calibri"/>
              <a:cs typeface="Calibri"/>
              <a:sym typeface="Calibri"/>
            </a:endParaRPr>
          </a:p>
          <a:p>
            <a:pPr indent="-342900" lvl="0" marL="342900" rtl="0" algn="l">
              <a:spcBef>
                <a:spcPts val="560"/>
              </a:spcBef>
              <a:spcAft>
                <a:spcPts val="0"/>
              </a:spcAft>
              <a:buClr>
                <a:schemeClr val="dk1"/>
              </a:buClr>
              <a:buSzPts val="2800"/>
              <a:buChar char="●"/>
            </a:pPr>
            <a:r>
              <a:rPr lang="en" sz="2800">
                <a:latin typeface="Calibri"/>
                <a:ea typeface="Calibri"/>
                <a:cs typeface="Calibri"/>
                <a:sym typeface="Calibri"/>
              </a:rPr>
              <a:t>Which phrase has the highest probability?</a:t>
            </a:r>
            <a:endParaRPr/>
          </a:p>
        </p:txBody>
      </p:sp>
      <p:sp>
        <p:nvSpPr>
          <p:cNvPr id="415" name="Google Shape;415;p56"/>
          <p:cNvSpPr txBox="1"/>
          <p:nvPr/>
        </p:nvSpPr>
        <p:spPr>
          <a:xfrm>
            <a:off x="4572000" y="2857500"/>
            <a:ext cx="1219200" cy="900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green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mean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6" name="Google Shape;416;p56"/>
          <p:cNvSpPr txBox="1"/>
          <p:nvPr/>
        </p:nvSpPr>
        <p:spPr>
          <a:xfrm>
            <a:off x="6019800" y="2857500"/>
            <a:ext cx="2667000" cy="6929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800">
                <a:solidFill>
                  <a:schemeClr val="dk1"/>
                </a:solidFill>
                <a:latin typeface="Calibri"/>
                <a:ea typeface="Calibri"/>
                <a:cs typeface="Calibri"/>
                <a:sym typeface="Calibri"/>
              </a:rPr>
              <a:t>plant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 sz="1800">
                <a:solidFill>
                  <a:schemeClr val="dk1"/>
                </a:solidFill>
                <a:latin typeface="Calibri"/>
                <a:ea typeface="Calibri"/>
                <a:cs typeface="Calibri"/>
                <a:sym typeface="Calibri"/>
              </a:rPr>
              <a:t>cat</a:t>
            </a:r>
            <a:endParaRPr/>
          </a:p>
        </p:txBody>
      </p:sp>
      <p:graphicFrame>
        <p:nvGraphicFramePr>
          <p:cNvPr id="417" name="Google Shape;417;p56"/>
          <p:cNvGraphicFramePr/>
          <p:nvPr/>
        </p:nvGraphicFramePr>
        <p:xfrm>
          <a:off x="1295400" y="2743200"/>
          <a:ext cx="3000000" cy="3000000"/>
        </p:xfrm>
        <a:graphic>
          <a:graphicData uri="http://schemas.openxmlformats.org/drawingml/2006/table">
            <a:tbl>
              <a:tblPr bandRow="1">
                <a:noFill/>
                <a:tableStyleId>{8BDBFE0F-87D9-49B9-9C6A-DD3FB88BC38A}</a:tableStyleId>
              </a:tblPr>
              <a:tblGrid>
                <a:gridCol w="1712900"/>
                <a:gridCol w="1352575"/>
              </a:tblGrid>
              <a:tr h="278200">
                <a:tc>
                  <a:txBody>
                    <a:bodyPr/>
                    <a:lstStyle/>
                    <a:p>
                      <a:pPr indent="0" lvl="0" marL="0" marR="0" rtl="0" algn="l">
                        <a:spcBef>
                          <a:spcPts val="0"/>
                        </a:spcBef>
                        <a:spcAft>
                          <a:spcPts val="0"/>
                        </a:spcAft>
                        <a:buNone/>
                      </a:pPr>
                      <a:r>
                        <a:rPr lang="en" sz="1400"/>
                        <a:t>P(green)</a:t>
                      </a:r>
                      <a:endParaRPr sz="1100"/>
                    </a:p>
                  </a:txBody>
                  <a:tcPr marT="34300" marB="34300" marR="91450" marL="91450"/>
                </a:tc>
                <a:tc>
                  <a:txBody>
                    <a:bodyPr/>
                    <a:lstStyle/>
                    <a:p>
                      <a:pPr indent="0" lvl="0" marL="0" marR="0" rtl="0" algn="l">
                        <a:spcBef>
                          <a:spcPts val="0"/>
                        </a:spcBef>
                        <a:spcAft>
                          <a:spcPts val="0"/>
                        </a:spcAft>
                        <a:buNone/>
                      </a:pPr>
                      <a:r>
                        <a:rPr lang="en" sz="1400"/>
                        <a:t>0.1</a:t>
                      </a:r>
                      <a:endParaRPr sz="1100"/>
                    </a:p>
                  </a:txBody>
                  <a:tcPr marT="34300" marB="34300" marR="91450" marL="91450"/>
                </a:tc>
              </a:tr>
              <a:tr h="278200">
                <a:tc>
                  <a:txBody>
                    <a:bodyPr/>
                    <a:lstStyle/>
                    <a:p>
                      <a:pPr indent="0" lvl="0" marL="0" marR="0" rtl="0" algn="l">
                        <a:spcBef>
                          <a:spcPts val="0"/>
                        </a:spcBef>
                        <a:spcAft>
                          <a:spcPts val="0"/>
                        </a:spcAft>
                        <a:buNone/>
                      </a:pPr>
                      <a:r>
                        <a:rPr lang="en" sz="1400"/>
                        <a:t>P(plant | green)</a:t>
                      </a:r>
                      <a:endParaRPr sz="1100"/>
                    </a:p>
                  </a:txBody>
                  <a:tcPr marT="34300" marB="34300" marR="91450" marL="91450"/>
                </a:tc>
                <a:tc>
                  <a:txBody>
                    <a:bodyPr/>
                    <a:lstStyle/>
                    <a:p>
                      <a:pPr indent="0" lvl="0" marL="0" marR="0" rtl="0" algn="l">
                        <a:spcBef>
                          <a:spcPts val="0"/>
                        </a:spcBef>
                        <a:spcAft>
                          <a:spcPts val="0"/>
                        </a:spcAft>
                        <a:buNone/>
                      </a:pPr>
                      <a:r>
                        <a:rPr lang="en" sz="1400"/>
                        <a:t>0.5</a:t>
                      </a:r>
                      <a:endParaRPr sz="1100"/>
                    </a:p>
                  </a:txBody>
                  <a:tcPr marT="34300" marB="34300" marR="91450" marL="91450"/>
                </a:tc>
              </a:tr>
              <a:tr h="278200">
                <a:tc>
                  <a:txBody>
                    <a:bodyPr/>
                    <a:lstStyle/>
                    <a:p>
                      <a:pPr indent="0" lvl="0" marL="0" marR="0" rtl="0" algn="l">
                        <a:spcBef>
                          <a:spcPts val="0"/>
                        </a:spcBef>
                        <a:spcAft>
                          <a:spcPts val="0"/>
                        </a:spcAft>
                        <a:buNone/>
                      </a:pPr>
                      <a:r>
                        <a:rPr lang="en" sz="1400"/>
                        <a:t>P(cat | green)</a:t>
                      </a:r>
                      <a:endParaRPr sz="1100"/>
                    </a:p>
                  </a:txBody>
                  <a:tcPr marT="34300" marB="34300" marR="91450" marL="91450"/>
                </a:tc>
                <a:tc>
                  <a:txBody>
                    <a:bodyPr/>
                    <a:lstStyle/>
                    <a:p>
                      <a:pPr indent="0" lvl="0" marL="0" marR="0" rtl="0" algn="l">
                        <a:spcBef>
                          <a:spcPts val="0"/>
                        </a:spcBef>
                        <a:spcAft>
                          <a:spcPts val="0"/>
                        </a:spcAft>
                        <a:buNone/>
                      </a:pPr>
                      <a:r>
                        <a:rPr lang="en" sz="1400"/>
                        <a:t>0.05</a:t>
                      </a:r>
                      <a:endParaRPr sz="1100"/>
                    </a:p>
                  </a:txBody>
                  <a:tcPr marT="34300" marB="34300" marR="91450" marL="91450"/>
                </a:tc>
              </a:tr>
              <a:tr h="278200">
                <a:tc>
                  <a:txBody>
                    <a:bodyPr/>
                    <a:lstStyle/>
                    <a:p>
                      <a:pPr indent="0" lvl="0" marL="0" marR="0" rtl="0" algn="l">
                        <a:spcBef>
                          <a:spcPts val="0"/>
                        </a:spcBef>
                        <a:spcAft>
                          <a:spcPts val="0"/>
                        </a:spcAft>
                        <a:buNone/>
                      </a:pPr>
                      <a:r>
                        <a:rPr lang="en" sz="1400"/>
                        <a:t>P(mean)</a:t>
                      </a:r>
                      <a:endParaRPr sz="1100"/>
                    </a:p>
                  </a:txBody>
                  <a:tcPr marT="34300" marB="34300" marR="91450" marL="91450"/>
                </a:tc>
                <a:tc>
                  <a:txBody>
                    <a:bodyPr/>
                    <a:lstStyle/>
                    <a:p>
                      <a:pPr indent="0" lvl="0" marL="0" marR="0" rtl="0" algn="l">
                        <a:spcBef>
                          <a:spcPts val="0"/>
                        </a:spcBef>
                        <a:spcAft>
                          <a:spcPts val="0"/>
                        </a:spcAft>
                        <a:buNone/>
                      </a:pPr>
                      <a:r>
                        <a:rPr lang="en" sz="1400"/>
                        <a:t>0.05</a:t>
                      </a:r>
                      <a:endParaRPr sz="1100"/>
                    </a:p>
                  </a:txBody>
                  <a:tcPr marT="34300" marB="34300" marR="91450" marL="91450"/>
                </a:tc>
              </a:tr>
              <a:tr h="278200">
                <a:tc>
                  <a:txBody>
                    <a:bodyPr/>
                    <a:lstStyle/>
                    <a:p>
                      <a:pPr indent="0" lvl="0" marL="0" marR="0" rtl="0" algn="l">
                        <a:spcBef>
                          <a:spcPts val="0"/>
                        </a:spcBef>
                        <a:spcAft>
                          <a:spcPts val="0"/>
                        </a:spcAft>
                        <a:buNone/>
                      </a:pPr>
                      <a:r>
                        <a:rPr lang="en" sz="1400"/>
                        <a:t>P(plant | mean)</a:t>
                      </a:r>
                      <a:endParaRPr sz="1100"/>
                    </a:p>
                  </a:txBody>
                  <a:tcPr marT="34300" marB="34300" marR="91450" marL="91450"/>
                </a:tc>
                <a:tc>
                  <a:txBody>
                    <a:bodyPr/>
                    <a:lstStyle/>
                    <a:p>
                      <a:pPr indent="0" lvl="0" marL="0" marR="0" rtl="0" algn="l">
                        <a:spcBef>
                          <a:spcPts val="0"/>
                        </a:spcBef>
                        <a:spcAft>
                          <a:spcPts val="0"/>
                        </a:spcAft>
                        <a:buNone/>
                      </a:pPr>
                      <a:r>
                        <a:rPr lang="en" sz="1400"/>
                        <a:t>0.01</a:t>
                      </a:r>
                      <a:endParaRPr sz="1100"/>
                    </a:p>
                  </a:txBody>
                  <a:tcPr marT="34300" marB="34300" marR="91450" marL="91450"/>
                </a:tc>
              </a:tr>
              <a:tr h="278200">
                <a:tc>
                  <a:txBody>
                    <a:bodyPr/>
                    <a:lstStyle/>
                    <a:p>
                      <a:pPr indent="0" lvl="0" marL="0" marR="0" rtl="0" algn="l">
                        <a:spcBef>
                          <a:spcPts val="0"/>
                        </a:spcBef>
                        <a:spcAft>
                          <a:spcPts val="0"/>
                        </a:spcAft>
                        <a:buNone/>
                      </a:pPr>
                      <a:r>
                        <a:rPr lang="en" sz="1400"/>
                        <a:t>P(cat | mean)</a:t>
                      </a:r>
                      <a:endParaRPr sz="1100"/>
                    </a:p>
                  </a:txBody>
                  <a:tcPr marT="34300" marB="34300" marR="91450" marL="91450"/>
                </a:tc>
                <a:tc>
                  <a:txBody>
                    <a:bodyPr/>
                    <a:lstStyle/>
                    <a:p>
                      <a:pPr indent="0" lvl="0" marL="0" marR="0" rtl="0" algn="l">
                        <a:spcBef>
                          <a:spcPts val="0"/>
                        </a:spcBef>
                        <a:spcAft>
                          <a:spcPts val="0"/>
                        </a:spcAft>
                        <a:buNone/>
                      </a:pPr>
                      <a:r>
                        <a:rPr lang="en" sz="1400"/>
                        <a:t>0.2</a:t>
                      </a:r>
                      <a:endParaRPr sz="1100"/>
                    </a:p>
                  </a:txBody>
                  <a:tcPr marT="34300" marB="34300" marR="91450" marL="91450"/>
                </a:tc>
              </a:tr>
            </a:tbl>
          </a:graphicData>
        </a:graphic>
      </p:graphicFrame>
      <p:cxnSp>
        <p:nvCxnSpPr>
          <p:cNvPr id="418" name="Google Shape;418;p56"/>
          <p:cNvCxnSpPr/>
          <p:nvPr/>
        </p:nvCxnSpPr>
        <p:spPr>
          <a:xfrm>
            <a:off x="5334000" y="3028950"/>
            <a:ext cx="685800" cy="1191"/>
          </a:xfrm>
          <a:prstGeom prst="straightConnector1">
            <a:avLst/>
          </a:prstGeom>
          <a:noFill/>
          <a:ln cap="flat" cmpd="sng" w="9525">
            <a:solidFill>
              <a:srgbClr val="4A7DBA"/>
            </a:solidFill>
            <a:prstDash val="solid"/>
            <a:round/>
            <a:headEnd len="sm" w="sm" type="none"/>
            <a:tailEnd len="med" w="med" type="stealth"/>
          </a:ln>
        </p:spPr>
      </p:cxnSp>
      <p:cxnSp>
        <p:nvCxnSpPr>
          <p:cNvPr id="419" name="Google Shape;419;p56"/>
          <p:cNvCxnSpPr/>
          <p:nvPr/>
        </p:nvCxnSpPr>
        <p:spPr>
          <a:xfrm>
            <a:off x="5334000" y="3429000"/>
            <a:ext cx="685800" cy="1191"/>
          </a:xfrm>
          <a:prstGeom prst="straightConnector1">
            <a:avLst/>
          </a:prstGeom>
          <a:noFill/>
          <a:ln cap="flat" cmpd="sng" w="9525">
            <a:solidFill>
              <a:srgbClr val="4A7DBA"/>
            </a:solidFill>
            <a:prstDash val="solid"/>
            <a:round/>
            <a:headEnd len="sm" w="sm" type="none"/>
            <a:tailEnd len="med" w="med" type="stealth"/>
          </a:ln>
        </p:spPr>
      </p:cxnSp>
      <p:cxnSp>
        <p:nvCxnSpPr>
          <p:cNvPr id="420" name="Google Shape;420;p56"/>
          <p:cNvCxnSpPr/>
          <p:nvPr/>
        </p:nvCxnSpPr>
        <p:spPr>
          <a:xfrm flipH="1" rot="10800000">
            <a:off x="5334000" y="3086100"/>
            <a:ext cx="609600" cy="342900"/>
          </a:xfrm>
          <a:prstGeom prst="straightConnector1">
            <a:avLst/>
          </a:prstGeom>
          <a:noFill/>
          <a:ln cap="flat" cmpd="sng" w="9525">
            <a:solidFill>
              <a:srgbClr val="4A7DBA"/>
            </a:solidFill>
            <a:prstDash val="solid"/>
            <a:round/>
            <a:headEnd len="sm" w="sm" type="none"/>
            <a:tailEnd len="med" w="med" type="stealth"/>
          </a:ln>
        </p:spPr>
      </p:cxnSp>
      <p:cxnSp>
        <p:nvCxnSpPr>
          <p:cNvPr id="421" name="Google Shape;421;p56"/>
          <p:cNvCxnSpPr/>
          <p:nvPr/>
        </p:nvCxnSpPr>
        <p:spPr>
          <a:xfrm>
            <a:off x="5334000" y="3028950"/>
            <a:ext cx="685800" cy="400050"/>
          </a:xfrm>
          <a:prstGeom prst="straightConnector1">
            <a:avLst/>
          </a:prstGeom>
          <a:noFill/>
          <a:ln cap="flat" cmpd="sng" w="9525">
            <a:solidFill>
              <a:srgbClr val="4A7DBA"/>
            </a:solidFill>
            <a:prstDash val="solid"/>
            <a:round/>
            <a:headEnd len="sm" w="sm" type="none"/>
            <a:tailEnd len="med" w="med" type="stealth"/>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7"/>
          <p:cNvSpPr txBox="1"/>
          <p:nvPr>
            <p:ph type="title"/>
          </p:nvPr>
        </p:nvSpPr>
        <p:spPr>
          <a:xfrm>
            <a:off x="455575" y="575950"/>
            <a:ext cx="82662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Computer Vision at Columbia</a:t>
            </a:r>
            <a:endParaRPr/>
          </a:p>
        </p:txBody>
      </p:sp>
      <p:sp>
        <p:nvSpPr>
          <p:cNvPr id="427" name="Google Shape;427;p57"/>
          <p:cNvSpPr txBox="1"/>
          <p:nvPr>
            <p:ph idx="1" type="body"/>
          </p:nvPr>
        </p:nvSpPr>
        <p:spPr>
          <a:xfrm>
            <a:off x="347662" y="3847075"/>
            <a:ext cx="2105400" cy="53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Prof. Carl Vondrick</a:t>
            </a:r>
            <a:endParaRPr/>
          </a:p>
        </p:txBody>
      </p:sp>
      <p:pic>
        <p:nvPicPr>
          <p:cNvPr id="428" name="Google Shape;428;p57"/>
          <p:cNvPicPr preferRelativeResize="0"/>
          <p:nvPr/>
        </p:nvPicPr>
        <p:blipFill>
          <a:blip r:embed="rId3">
            <a:alphaModFix/>
          </a:blip>
          <a:stretch>
            <a:fillRect/>
          </a:stretch>
        </p:blipFill>
        <p:spPr>
          <a:xfrm>
            <a:off x="347650" y="1406275"/>
            <a:ext cx="2232295" cy="2349775"/>
          </a:xfrm>
          <a:prstGeom prst="rect">
            <a:avLst/>
          </a:prstGeom>
          <a:noFill/>
          <a:ln>
            <a:noFill/>
          </a:ln>
        </p:spPr>
      </p:pic>
      <p:pic>
        <p:nvPicPr>
          <p:cNvPr id="429" name="Google Shape;429;p57"/>
          <p:cNvPicPr preferRelativeResize="0"/>
          <p:nvPr/>
        </p:nvPicPr>
        <p:blipFill>
          <a:blip r:embed="rId4">
            <a:alphaModFix/>
          </a:blip>
          <a:stretch>
            <a:fillRect/>
          </a:stretch>
        </p:blipFill>
        <p:spPr>
          <a:xfrm>
            <a:off x="3223646" y="1439950"/>
            <a:ext cx="2330925" cy="2330925"/>
          </a:xfrm>
          <a:prstGeom prst="rect">
            <a:avLst/>
          </a:prstGeom>
          <a:noFill/>
          <a:ln>
            <a:noFill/>
          </a:ln>
        </p:spPr>
      </p:pic>
      <p:sp>
        <p:nvSpPr>
          <p:cNvPr id="430" name="Google Shape;430;p57"/>
          <p:cNvSpPr txBox="1"/>
          <p:nvPr>
            <p:ph idx="1" type="body"/>
          </p:nvPr>
        </p:nvSpPr>
        <p:spPr>
          <a:xfrm>
            <a:off x="3223675" y="3847075"/>
            <a:ext cx="2331000" cy="53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Prof. Julia Hirschberg</a:t>
            </a:r>
            <a:endParaRPr/>
          </a:p>
        </p:txBody>
      </p:sp>
      <p:pic>
        <p:nvPicPr>
          <p:cNvPr descr="Image result for peter belhumeur" id="431" name="Google Shape;431;p57"/>
          <p:cNvPicPr preferRelativeResize="0"/>
          <p:nvPr/>
        </p:nvPicPr>
        <p:blipFill>
          <a:blip r:embed="rId5">
            <a:alphaModFix/>
          </a:blip>
          <a:stretch>
            <a:fillRect/>
          </a:stretch>
        </p:blipFill>
        <p:spPr>
          <a:xfrm>
            <a:off x="6266106" y="1406287"/>
            <a:ext cx="1748194" cy="2330925"/>
          </a:xfrm>
          <a:prstGeom prst="rect">
            <a:avLst/>
          </a:prstGeom>
          <a:noFill/>
          <a:ln>
            <a:noFill/>
          </a:ln>
        </p:spPr>
      </p:pic>
      <p:sp>
        <p:nvSpPr>
          <p:cNvPr id="432" name="Google Shape;432;p57"/>
          <p:cNvSpPr txBox="1"/>
          <p:nvPr>
            <p:ph idx="1" type="body"/>
          </p:nvPr>
        </p:nvSpPr>
        <p:spPr>
          <a:xfrm>
            <a:off x="5909600" y="3847075"/>
            <a:ext cx="2461200" cy="535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Prof. Peter Belhumeur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9"/>
          <p:cNvPicPr preferRelativeResize="0"/>
          <p:nvPr/>
        </p:nvPicPr>
        <p:blipFill>
          <a:blip r:embed="rId3">
            <a:alphaModFix/>
          </a:blip>
          <a:stretch>
            <a:fillRect/>
          </a:stretch>
        </p:blipFill>
        <p:spPr>
          <a:xfrm>
            <a:off x="2435426" y="575950"/>
            <a:ext cx="4803743" cy="4022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is vision so hard? </a:t>
            </a:r>
            <a:endParaRPr/>
          </a:p>
        </p:txBody>
      </p:sp>
      <p:sp>
        <p:nvSpPr>
          <p:cNvPr id="115" name="Google Shape;115;p20"/>
          <p:cNvSpPr txBox="1"/>
          <p:nvPr>
            <p:ph idx="1" type="body"/>
          </p:nvPr>
        </p:nvSpPr>
        <p:spPr>
          <a:xfrm>
            <a:off x="2400262" y="1211351"/>
            <a:ext cx="63216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Huge gap between pixels and meaning</a:t>
            </a:r>
            <a:endParaRPr/>
          </a:p>
          <a:p>
            <a:pPr indent="0" lvl="0" marL="914400" rtl="0" algn="l">
              <a:spcBef>
                <a:spcPts val="1600"/>
              </a:spcBef>
              <a:spcAft>
                <a:spcPts val="1600"/>
              </a:spcAft>
              <a:buNone/>
            </a:pPr>
            <a:r>
              <a:t/>
            </a:r>
            <a:endParaRPr/>
          </a:p>
        </p:txBody>
      </p:sp>
      <p:pic>
        <p:nvPicPr>
          <p:cNvPr id="116" name="Google Shape;116;p20"/>
          <p:cNvPicPr preferRelativeResize="0"/>
          <p:nvPr/>
        </p:nvPicPr>
        <p:blipFill>
          <a:blip r:embed="rId3">
            <a:alphaModFix/>
          </a:blip>
          <a:stretch>
            <a:fillRect/>
          </a:stretch>
        </p:blipFill>
        <p:spPr>
          <a:xfrm>
            <a:off x="2400250" y="2310406"/>
            <a:ext cx="6321600" cy="26600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724400" y="527125"/>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Representation of Images</a:t>
            </a:r>
            <a:endParaRPr/>
          </a:p>
        </p:txBody>
      </p:sp>
      <p:sp>
        <p:nvSpPr>
          <p:cNvPr id="122" name="Google Shape;122;p21"/>
          <p:cNvSpPr txBox="1"/>
          <p:nvPr>
            <p:ph idx="1" type="body"/>
          </p:nvPr>
        </p:nvSpPr>
        <p:spPr>
          <a:xfrm>
            <a:off x="846072" y="1070550"/>
            <a:ext cx="78759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Images are represented as rectangular arrays of numbers representing image intensities at particular locations. </a:t>
            </a:r>
            <a:endParaRPr/>
          </a:p>
          <a:p>
            <a:pPr indent="-342900" lvl="0" marL="457200" rtl="0" algn="l">
              <a:spcBef>
                <a:spcPts val="0"/>
              </a:spcBef>
              <a:spcAft>
                <a:spcPts val="0"/>
              </a:spcAft>
              <a:buSzPts val="1800"/>
              <a:buChar char="-"/>
            </a:pPr>
            <a:r>
              <a:rPr lang="en"/>
              <a:t>Each element of such an array is called a pixel (for picture element)</a:t>
            </a:r>
            <a:endParaRPr/>
          </a:p>
          <a:p>
            <a:pPr indent="-342900" lvl="0" marL="457200" rtl="0" algn="l">
              <a:spcBef>
                <a:spcPts val="0"/>
              </a:spcBef>
              <a:spcAft>
                <a:spcPts val="0"/>
              </a:spcAft>
              <a:buSzPts val="1800"/>
              <a:buChar char="-"/>
            </a:pPr>
            <a:r>
              <a:rPr lang="en"/>
              <a:t>A color image may be represented in 3 separate such arrays called </a:t>
            </a:r>
            <a:r>
              <a:rPr b="1" lang="en"/>
              <a:t>color planes</a:t>
            </a:r>
            <a:r>
              <a:rPr lang="en"/>
              <a:t> containing red, green and blue components</a:t>
            </a:r>
            <a:endParaRPr/>
          </a:p>
        </p:txBody>
      </p:sp>
      <p:pic>
        <p:nvPicPr>
          <p:cNvPr id="123" name="Google Shape;123;p21"/>
          <p:cNvPicPr preferRelativeResize="0"/>
          <p:nvPr/>
        </p:nvPicPr>
        <p:blipFill>
          <a:blip r:embed="rId3">
            <a:alphaModFix/>
          </a:blip>
          <a:stretch>
            <a:fillRect/>
          </a:stretch>
        </p:blipFill>
        <p:spPr>
          <a:xfrm>
            <a:off x="2919775" y="2858250"/>
            <a:ext cx="4515800" cy="1712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type="title"/>
          </p:nvPr>
        </p:nvSpPr>
        <p:spPr>
          <a:xfrm>
            <a:off x="2977500" y="592225"/>
            <a:ext cx="59883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Computer vision is an inverse problem</a:t>
            </a:r>
            <a:endParaRPr/>
          </a:p>
        </p:txBody>
      </p:sp>
      <p:sp>
        <p:nvSpPr>
          <p:cNvPr id="129" name="Google Shape;129;p22"/>
          <p:cNvSpPr txBox="1"/>
          <p:nvPr>
            <p:ph idx="1" type="body"/>
          </p:nvPr>
        </p:nvSpPr>
        <p:spPr>
          <a:xfrm>
            <a:off x="3075126" y="1595775"/>
            <a:ext cx="5656500" cy="3002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An image is a two-</a:t>
            </a:r>
            <a:r>
              <a:rPr lang="en"/>
              <a:t>dimensional</a:t>
            </a:r>
            <a:r>
              <a:rPr lang="en"/>
              <a:t> optical projection, but the world we wish to make sense of visually is 3D</a:t>
            </a:r>
            <a:endParaRPr/>
          </a:p>
          <a:p>
            <a:pPr indent="-342900" lvl="0" marL="457200" rtl="0" algn="l">
              <a:spcBef>
                <a:spcPts val="0"/>
              </a:spcBef>
              <a:spcAft>
                <a:spcPts val="0"/>
              </a:spcAft>
              <a:buSzPts val="1800"/>
              <a:buChar char="-"/>
            </a:pPr>
            <a:r>
              <a:rPr lang="en"/>
              <a:t>Vision is “inverse optics, inverse graphics” </a:t>
            </a:r>
            <a:endParaRPr/>
          </a:p>
          <a:p>
            <a:pPr indent="-317500" lvl="1" marL="914400" rtl="0" algn="l">
              <a:spcBef>
                <a:spcPts val="0"/>
              </a:spcBef>
              <a:spcAft>
                <a:spcPts val="0"/>
              </a:spcAft>
              <a:buSzPts val="1400"/>
              <a:buChar char="-"/>
            </a:pPr>
            <a:r>
              <a:rPr lang="en"/>
              <a:t>2D → 3D</a:t>
            </a:r>
            <a:endParaRPr/>
          </a:p>
        </p:txBody>
      </p:sp>
      <p:pic>
        <p:nvPicPr>
          <p:cNvPr id="130" name="Google Shape;130;p22"/>
          <p:cNvPicPr preferRelativeResize="0"/>
          <p:nvPr/>
        </p:nvPicPr>
        <p:blipFill>
          <a:blip r:embed="rId3">
            <a:alphaModFix/>
          </a:blip>
          <a:stretch>
            <a:fillRect/>
          </a:stretch>
        </p:blipFill>
        <p:spPr>
          <a:xfrm>
            <a:off x="176900" y="1854850"/>
            <a:ext cx="3009700" cy="2243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3"/>
          <p:cNvSpPr txBox="1"/>
          <p:nvPr>
            <p:ph type="title"/>
          </p:nvPr>
        </p:nvSpPr>
        <p:spPr>
          <a:xfrm>
            <a:off x="341675" y="575950"/>
            <a:ext cx="83802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two pictures show the same person? </a:t>
            </a:r>
            <a:endParaRPr/>
          </a:p>
        </p:txBody>
      </p:sp>
      <p:pic>
        <p:nvPicPr>
          <p:cNvPr id="136" name="Google Shape;136;p23"/>
          <p:cNvPicPr preferRelativeResize="0"/>
          <p:nvPr/>
        </p:nvPicPr>
        <p:blipFill>
          <a:blip r:embed="rId3">
            <a:alphaModFix/>
          </a:blip>
          <a:stretch>
            <a:fillRect/>
          </a:stretch>
        </p:blipFill>
        <p:spPr>
          <a:xfrm>
            <a:off x="1106400" y="1369750"/>
            <a:ext cx="7012549" cy="2888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